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8" r:id="rId2"/>
    <p:sldId id="257" r:id="rId3"/>
    <p:sldId id="262" r:id="rId4"/>
    <p:sldId id="260" r:id="rId5"/>
    <p:sldId id="264" r:id="rId6"/>
    <p:sldId id="263" r:id="rId7"/>
    <p:sldId id="266" r:id="rId8"/>
    <p:sldId id="267" r:id="rId9"/>
    <p:sldId id="281" r:id="rId10"/>
    <p:sldId id="282" r:id="rId11"/>
    <p:sldId id="279" r:id="rId12"/>
    <p:sldId id="280" r:id="rId13"/>
    <p:sldId id="268" r:id="rId14"/>
    <p:sldId id="283" r:id="rId15"/>
    <p:sldId id="284" r:id="rId16"/>
    <p:sldId id="286" r:id="rId17"/>
    <p:sldId id="287" r:id="rId18"/>
    <p:sldId id="288" r:id="rId19"/>
    <p:sldId id="289" r:id="rId20"/>
    <p:sldId id="297" r:id="rId21"/>
    <p:sldId id="298" r:id="rId22"/>
    <p:sldId id="299" r:id="rId23"/>
    <p:sldId id="300" r:id="rId24"/>
    <p:sldId id="301" r:id="rId25"/>
    <p:sldId id="290" r:id="rId26"/>
    <p:sldId id="291" r:id="rId27"/>
    <p:sldId id="292" r:id="rId28"/>
    <p:sldId id="269" r:id="rId29"/>
    <p:sldId id="295" r:id="rId30"/>
    <p:sldId id="296" r:id="rId31"/>
    <p:sldId id="270" r:id="rId32"/>
    <p:sldId id="277" r:id="rId3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enia Quezada" initials="JQ" lastIdx="1" clrIdx="0">
    <p:extLst>
      <p:ext uri="{19B8F6BF-5375-455C-9EA6-DF929625EA0E}">
        <p15:presenceInfo xmlns:p15="http://schemas.microsoft.com/office/powerpoint/2012/main" userId="9bd6fc092684f07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79E85"/>
    <a:srgbClr val="FDF1E9"/>
    <a:srgbClr val="FADBC6"/>
    <a:srgbClr val="E2B9A6"/>
    <a:srgbClr val="9EDCF0"/>
    <a:srgbClr val="D5B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280" autoAdjust="0"/>
  </p:normalViewPr>
  <p:slideViewPr>
    <p:cSldViewPr snapToGrid="0">
      <p:cViewPr varScale="1">
        <p:scale>
          <a:sx n="72" d="100"/>
          <a:sy n="72" d="100"/>
        </p:scale>
        <p:origin x="660"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9798CC-60C0-40F5-AF8D-0E654E57FDCA}" type="doc">
      <dgm:prSet loTypeId="urn:microsoft.com/office/officeart/2005/8/layout/gear1" loCatId="process" qsTypeId="urn:microsoft.com/office/officeart/2005/8/quickstyle/3d4" qsCatId="3D" csTypeId="urn:microsoft.com/office/officeart/2005/8/colors/accent1_4" csCatId="accent1" phldr="1"/>
      <dgm:spPr/>
    </dgm:pt>
    <dgm:pt modelId="{B08B120C-47C5-406E-A0D9-18F8E1DA1969}">
      <dgm:prSet phldrT="[Texto]" custT="1"/>
      <dgm:spPr>
        <a:solidFill>
          <a:schemeClr val="accent6">
            <a:lumMod val="60000"/>
            <a:lumOff val="40000"/>
          </a:schemeClr>
        </a:solidFill>
      </dgm:spPr>
      <dgm:t>
        <a:bodyPr/>
        <a:lstStyle/>
        <a:p>
          <a:r>
            <a:rPr lang="es-EC" sz="2200" b="1" dirty="0">
              <a:solidFill>
                <a:schemeClr val="tx1"/>
              </a:solidFill>
              <a:latin typeface="Arial Narrow" panose="020B0606020202030204" pitchFamily="34" charset="0"/>
            </a:rPr>
            <a:t>Unidades experimentales</a:t>
          </a:r>
        </a:p>
      </dgm:t>
    </dgm:pt>
    <dgm:pt modelId="{EEFA5677-279E-4BB0-B97C-51A01561C332}" type="parTrans" cxnId="{4574E89D-8AB9-42DB-9EE2-6949ED8A0B70}">
      <dgm:prSet/>
      <dgm:spPr/>
      <dgm:t>
        <a:bodyPr/>
        <a:lstStyle/>
        <a:p>
          <a:endParaRPr lang="es-EC" sz="2000" b="1">
            <a:solidFill>
              <a:schemeClr val="tx1"/>
            </a:solidFill>
            <a:latin typeface="Arial Narrow" panose="020B0606020202030204" pitchFamily="34" charset="0"/>
          </a:endParaRPr>
        </a:p>
      </dgm:t>
    </dgm:pt>
    <dgm:pt modelId="{37C06991-7370-4C0D-A915-291FB5B472E5}" type="sibTrans" cxnId="{4574E89D-8AB9-42DB-9EE2-6949ED8A0B70}">
      <dgm:prSet/>
      <dgm:spPr>
        <a:solidFill>
          <a:schemeClr val="accent6">
            <a:lumMod val="60000"/>
            <a:lumOff val="40000"/>
          </a:schemeClr>
        </a:solidFill>
      </dgm:spPr>
      <dgm:t>
        <a:bodyPr/>
        <a:lstStyle/>
        <a:p>
          <a:endParaRPr lang="es-EC" sz="2000" b="1">
            <a:solidFill>
              <a:schemeClr val="tx1"/>
            </a:solidFill>
            <a:latin typeface="Arial Narrow" panose="020B0606020202030204" pitchFamily="34" charset="0"/>
          </a:endParaRPr>
        </a:p>
      </dgm:t>
    </dgm:pt>
    <dgm:pt modelId="{8FDCE47D-0A14-4850-9BA2-46AB36209A3B}" type="pres">
      <dgm:prSet presAssocID="{8C9798CC-60C0-40F5-AF8D-0E654E57FDCA}" presName="composite" presStyleCnt="0">
        <dgm:presLayoutVars>
          <dgm:chMax val="3"/>
          <dgm:animLvl val="lvl"/>
          <dgm:resizeHandles val="exact"/>
        </dgm:presLayoutVars>
      </dgm:prSet>
      <dgm:spPr/>
    </dgm:pt>
    <dgm:pt modelId="{0566B92E-BA62-48FB-97E4-0A107C88F0B3}" type="pres">
      <dgm:prSet presAssocID="{B08B120C-47C5-406E-A0D9-18F8E1DA1969}" presName="gear1" presStyleLbl="node1" presStyleIdx="0" presStyleCnt="1" custScaleX="143617" custLinFactNeighborX="7636" custLinFactNeighborY="477">
        <dgm:presLayoutVars>
          <dgm:chMax val="1"/>
          <dgm:bulletEnabled val="1"/>
        </dgm:presLayoutVars>
      </dgm:prSet>
      <dgm:spPr/>
    </dgm:pt>
    <dgm:pt modelId="{468841A0-58E5-4738-A5EE-F7D1E0673691}" type="pres">
      <dgm:prSet presAssocID="{B08B120C-47C5-406E-A0D9-18F8E1DA1969}" presName="gear1srcNode" presStyleLbl="node1" presStyleIdx="0" presStyleCnt="1"/>
      <dgm:spPr/>
    </dgm:pt>
    <dgm:pt modelId="{1DD957E1-AA59-4078-8727-1AC31B6E1429}" type="pres">
      <dgm:prSet presAssocID="{B08B120C-47C5-406E-A0D9-18F8E1DA1969}" presName="gear1dstNode" presStyleLbl="node1" presStyleIdx="0" presStyleCnt="1"/>
      <dgm:spPr/>
    </dgm:pt>
    <dgm:pt modelId="{32F34D9E-82D8-4BED-B49B-C0230ED1D971}" type="pres">
      <dgm:prSet presAssocID="{37C06991-7370-4C0D-A915-291FB5B472E5}" presName="connector1" presStyleLbl="sibTrans2D1" presStyleIdx="0" presStyleCnt="1" custScaleX="105865" custLinFactNeighborX="12103" custLinFactNeighborY="1650"/>
      <dgm:spPr/>
    </dgm:pt>
  </dgm:ptLst>
  <dgm:cxnLst>
    <dgm:cxn modelId="{1F2C4309-3943-4564-ABB9-083AF212BB9B}" type="presOf" srcId="{8C9798CC-60C0-40F5-AF8D-0E654E57FDCA}" destId="{8FDCE47D-0A14-4850-9BA2-46AB36209A3B}" srcOrd="0" destOrd="0" presId="urn:microsoft.com/office/officeart/2005/8/layout/gear1"/>
    <dgm:cxn modelId="{87B2315D-5C0B-47F2-A903-61C891B59629}" type="presOf" srcId="{B08B120C-47C5-406E-A0D9-18F8E1DA1969}" destId="{1DD957E1-AA59-4078-8727-1AC31B6E1429}" srcOrd="2" destOrd="0" presId="urn:microsoft.com/office/officeart/2005/8/layout/gear1"/>
    <dgm:cxn modelId="{4574E89D-8AB9-42DB-9EE2-6949ED8A0B70}" srcId="{8C9798CC-60C0-40F5-AF8D-0E654E57FDCA}" destId="{B08B120C-47C5-406E-A0D9-18F8E1DA1969}" srcOrd="0" destOrd="0" parTransId="{EEFA5677-279E-4BB0-B97C-51A01561C332}" sibTransId="{37C06991-7370-4C0D-A915-291FB5B472E5}"/>
    <dgm:cxn modelId="{2514C7A8-B0DA-4CD3-99DC-0E62D17FA634}" type="presOf" srcId="{B08B120C-47C5-406E-A0D9-18F8E1DA1969}" destId="{0566B92E-BA62-48FB-97E4-0A107C88F0B3}" srcOrd="0" destOrd="0" presId="urn:microsoft.com/office/officeart/2005/8/layout/gear1"/>
    <dgm:cxn modelId="{E860ABD1-CA60-4400-AF9A-A483B0B88816}" type="presOf" srcId="{B08B120C-47C5-406E-A0D9-18F8E1DA1969}" destId="{468841A0-58E5-4738-A5EE-F7D1E0673691}" srcOrd="1" destOrd="0" presId="urn:microsoft.com/office/officeart/2005/8/layout/gear1"/>
    <dgm:cxn modelId="{565CF9E2-C72A-4D13-86F6-96A3CD1A9878}" type="presOf" srcId="{37C06991-7370-4C0D-A915-291FB5B472E5}" destId="{32F34D9E-82D8-4BED-B49B-C0230ED1D971}" srcOrd="0" destOrd="0" presId="urn:microsoft.com/office/officeart/2005/8/layout/gear1"/>
    <dgm:cxn modelId="{FF700895-066E-4966-9188-D705EDD4B554}" type="presParOf" srcId="{8FDCE47D-0A14-4850-9BA2-46AB36209A3B}" destId="{0566B92E-BA62-48FB-97E4-0A107C88F0B3}" srcOrd="0" destOrd="0" presId="urn:microsoft.com/office/officeart/2005/8/layout/gear1"/>
    <dgm:cxn modelId="{91F8D147-CFF9-4C3C-8EE9-1CC84E6C6F91}" type="presParOf" srcId="{8FDCE47D-0A14-4850-9BA2-46AB36209A3B}" destId="{468841A0-58E5-4738-A5EE-F7D1E0673691}" srcOrd="1" destOrd="0" presId="urn:microsoft.com/office/officeart/2005/8/layout/gear1"/>
    <dgm:cxn modelId="{B347BB44-63A4-4317-96CE-2D0E0E3E152A}" type="presParOf" srcId="{8FDCE47D-0A14-4850-9BA2-46AB36209A3B}" destId="{1DD957E1-AA59-4078-8727-1AC31B6E1429}" srcOrd="2" destOrd="0" presId="urn:microsoft.com/office/officeart/2005/8/layout/gear1"/>
    <dgm:cxn modelId="{48C8F7BE-4F9C-4C53-8E74-45C15BB91621}" type="presParOf" srcId="{8FDCE47D-0A14-4850-9BA2-46AB36209A3B}" destId="{32F34D9E-82D8-4BED-B49B-C0230ED1D971}" srcOrd="3"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F078F5-BAD0-42DB-BDB3-07D82F74FC37}" type="doc">
      <dgm:prSet loTypeId="urn:microsoft.com/office/officeart/2008/layout/HorizontalMultiLevelHierarchy" loCatId="hierarchy" qsTypeId="urn:microsoft.com/office/officeart/2005/8/quickstyle/3d4" qsCatId="3D" csTypeId="urn:microsoft.com/office/officeart/2005/8/colors/accent2_5" csCatId="accent2" phldr="1"/>
      <dgm:spPr/>
      <dgm:t>
        <a:bodyPr/>
        <a:lstStyle/>
        <a:p>
          <a:endParaRPr lang="es-EC"/>
        </a:p>
      </dgm:t>
    </dgm:pt>
    <dgm:pt modelId="{BE8854E7-03A2-4FF6-B935-697D3CDB1307}">
      <dgm:prSet phldrT="[Texto]" custT="1"/>
      <dgm:spPr/>
      <dgm:t>
        <a:bodyPr/>
        <a:lstStyle/>
        <a:p>
          <a:pPr algn="ctr"/>
          <a:r>
            <a:rPr lang="es-EC" sz="2400" b="1" dirty="0">
              <a:solidFill>
                <a:schemeClr val="tx1"/>
              </a:solidFill>
              <a:latin typeface="Arial Narrow" panose="020B0606020202030204" pitchFamily="34" charset="0"/>
            </a:rPr>
            <a:t>FACTOR A</a:t>
          </a:r>
        </a:p>
      </dgm:t>
    </dgm:pt>
    <dgm:pt modelId="{DEBF2DAE-7391-4FFA-9AF5-D584E8B5ED76}" type="parTrans" cxnId="{DC1783CF-C01D-497B-B1C6-28AFED43B63E}">
      <dgm:prSet/>
      <dgm:spPr/>
      <dgm:t>
        <a:bodyPr/>
        <a:lstStyle/>
        <a:p>
          <a:pPr algn="ctr"/>
          <a:endParaRPr lang="es-EC" sz="1600">
            <a:solidFill>
              <a:schemeClr val="tx1"/>
            </a:solidFill>
            <a:latin typeface="Arial Narrow" panose="020B0606020202030204" pitchFamily="34" charset="0"/>
          </a:endParaRPr>
        </a:p>
      </dgm:t>
    </dgm:pt>
    <dgm:pt modelId="{B9110B94-9AAF-48E8-A16D-BA9259D56F94}" type="sibTrans" cxnId="{DC1783CF-C01D-497B-B1C6-28AFED43B63E}">
      <dgm:prSet/>
      <dgm:spPr/>
      <dgm:t>
        <a:bodyPr/>
        <a:lstStyle/>
        <a:p>
          <a:pPr algn="ctr"/>
          <a:endParaRPr lang="es-EC" sz="1600">
            <a:solidFill>
              <a:schemeClr val="tx1"/>
            </a:solidFill>
            <a:latin typeface="Arial Narrow" panose="020B0606020202030204" pitchFamily="34" charset="0"/>
          </a:endParaRPr>
        </a:p>
      </dgm:t>
    </dgm:pt>
    <dgm:pt modelId="{A1524E8D-7ABC-4291-B6FC-60EA7E933C5F}">
      <dgm:prSet phldrT="[Texto]" custT="1"/>
      <dgm:spPr>
        <a:ln>
          <a:noFill/>
        </a:ln>
        <a:effectLst/>
        <a:scene3d>
          <a:camera prst="orthographicFront">
            <a:rot lat="0" lon="0" rev="0"/>
          </a:camera>
          <a:lightRig rig="chilly" dir="t">
            <a:rot lat="0" lon="0" rev="18480000"/>
          </a:lightRig>
        </a:scene3d>
        <a:sp3d prstMaterial="clear">
          <a:bevelT h="63500"/>
        </a:sp3d>
      </dgm:spPr>
      <dgm:t>
        <a:bodyPr/>
        <a:lstStyle/>
        <a:p>
          <a:pPr algn="ctr"/>
          <a:r>
            <a:rPr lang="es-EC" sz="1600" dirty="0">
              <a:solidFill>
                <a:schemeClr val="tx1"/>
              </a:solidFill>
              <a:latin typeface="Arial Narrow" panose="020B0606020202030204" pitchFamily="34" charset="0"/>
            </a:rPr>
            <a:t>Las variables fisicoquímicas evaluadas en el alcohol etílico, mostraron diferencias significativas frente a las variedades estudiadas, siendo EC-06 la variedad con el mayor contenido de grados alcohólicos correspondiente a 51,56°GL frente a EC-08 con 48,77°GL y ECU-01 con 45°GL, valores que se encuentran dentro de los lineamientos expuestos por la Norma Técnica Ecuatoriana (INEN 362, 1992).</a:t>
          </a:r>
        </a:p>
      </dgm:t>
    </dgm:pt>
    <dgm:pt modelId="{B4CE0A7A-0B30-49C7-8E41-DE32536D34BD}" type="parTrans" cxnId="{533E9A61-571C-4395-8EAE-C750DAE4CDCC}">
      <dgm:prSet custT="1"/>
      <dgm:spPr/>
      <dgm:t>
        <a:bodyPr/>
        <a:lstStyle/>
        <a:p>
          <a:pPr algn="ctr"/>
          <a:endParaRPr lang="es-EC" sz="1600">
            <a:solidFill>
              <a:schemeClr val="tx1"/>
            </a:solidFill>
            <a:latin typeface="Arial Narrow" panose="020B0606020202030204" pitchFamily="34" charset="0"/>
          </a:endParaRPr>
        </a:p>
      </dgm:t>
    </dgm:pt>
    <dgm:pt modelId="{F0BB8C31-D483-443D-BF55-BA9F4D372D53}" type="sibTrans" cxnId="{533E9A61-571C-4395-8EAE-C750DAE4CDCC}">
      <dgm:prSet/>
      <dgm:spPr/>
      <dgm:t>
        <a:bodyPr/>
        <a:lstStyle/>
        <a:p>
          <a:pPr algn="ctr"/>
          <a:endParaRPr lang="es-EC" sz="1600">
            <a:solidFill>
              <a:schemeClr val="tx1"/>
            </a:solidFill>
            <a:latin typeface="Arial Narrow" panose="020B0606020202030204" pitchFamily="34" charset="0"/>
          </a:endParaRPr>
        </a:p>
      </dgm:t>
    </dgm:pt>
    <dgm:pt modelId="{CE768BA3-FC4B-4162-8E46-4A034734C3D7}">
      <dgm:prSet phldrT="[Texto]" custT="1"/>
      <dgm:spPr>
        <a:ln>
          <a:noFill/>
        </a:ln>
        <a:effectLst/>
        <a:scene3d>
          <a:camera prst="orthographicFront">
            <a:rot lat="0" lon="0" rev="0"/>
          </a:camera>
          <a:lightRig rig="chilly" dir="t">
            <a:rot lat="0" lon="0" rev="18480000"/>
          </a:lightRig>
        </a:scene3d>
        <a:sp3d prstMaterial="clear">
          <a:bevelT h="63500"/>
        </a:sp3d>
      </dgm:spPr>
      <dgm:t>
        <a:bodyPr/>
        <a:lstStyle/>
        <a:p>
          <a:pPr algn="ctr"/>
          <a:r>
            <a:rPr lang="es-EC" sz="1600" dirty="0">
              <a:solidFill>
                <a:schemeClr val="tx1"/>
              </a:solidFill>
              <a:latin typeface="Arial Narrow" panose="020B0606020202030204" pitchFamily="34" charset="0"/>
            </a:rPr>
            <a:t>El valor más bajo en cuanto a cenizas, acidez total y densidad se obtuvo con la variedad EC-06 (0,174 g/1000cm</a:t>
          </a:r>
          <a:r>
            <a:rPr lang="es-EC" sz="1600" baseline="30000" dirty="0">
              <a:solidFill>
                <a:schemeClr val="tx1"/>
              </a:solidFill>
              <a:latin typeface="Arial Narrow" panose="020B0606020202030204" pitchFamily="34" charset="0"/>
            </a:rPr>
            <a:t>3</a:t>
          </a:r>
          <a:r>
            <a:rPr lang="es-EC" sz="1600" dirty="0">
              <a:solidFill>
                <a:schemeClr val="tx1"/>
              </a:solidFill>
              <a:latin typeface="Arial Narrow" panose="020B0606020202030204" pitchFamily="34" charset="0"/>
            </a:rPr>
            <a:t>, 8,22 mg/100cm</a:t>
          </a:r>
          <a:r>
            <a:rPr lang="es-EC" sz="1600" baseline="30000" dirty="0">
              <a:solidFill>
                <a:schemeClr val="tx1"/>
              </a:solidFill>
              <a:latin typeface="Arial Narrow" panose="020B0606020202030204" pitchFamily="34" charset="0"/>
            </a:rPr>
            <a:t>3</a:t>
          </a:r>
          <a:r>
            <a:rPr lang="es-EC" sz="1600" dirty="0">
              <a:solidFill>
                <a:schemeClr val="tx1"/>
              </a:solidFill>
              <a:latin typeface="Arial Narrow" panose="020B0606020202030204" pitchFamily="34" charset="0"/>
            </a:rPr>
            <a:t> y 0,938 g/cm</a:t>
          </a:r>
          <a:r>
            <a:rPr lang="es-EC" sz="1600" baseline="30000" dirty="0">
              <a:solidFill>
                <a:schemeClr val="tx1"/>
              </a:solidFill>
              <a:latin typeface="Arial Narrow" panose="020B0606020202030204" pitchFamily="34" charset="0"/>
            </a:rPr>
            <a:t>3</a:t>
          </a:r>
          <a:r>
            <a:rPr lang="es-EC" sz="1600" dirty="0">
              <a:solidFill>
                <a:schemeClr val="tx1"/>
              </a:solidFill>
              <a:latin typeface="Arial Narrow" panose="020B0606020202030204" pitchFamily="34" charset="0"/>
            </a:rPr>
            <a:t>), mientras que ECU-01 obtuvo el menor porcentaje de espacio libre (55,71%).</a:t>
          </a:r>
        </a:p>
      </dgm:t>
    </dgm:pt>
    <dgm:pt modelId="{DDD300AE-4969-4DA4-9BC5-F38CED296EED}" type="parTrans" cxnId="{919A47D5-CD35-44B9-BB04-F6ECE56FA0F1}">
      <dgm:prSet custT="1"/>
      <dgm:spPr/>
      <dgm:t>
        <a:bodyPr/>
        <a:lstStyle/>
        <a:p>
          <a:pPr algn="ctr"/>
          <a:endParaRPr lang="es-EC" sz="1600">
            <a:solidFill>
              <a:schemeClr val="tx1"/>
            </a:solidFill>
            <a:latin typeface="Arial Narrow" panose="020B0606020202030204" pitchFamily="34" charset="0"/>
          </a:endParaRPr>
        </a:p>
      </dgm:t>
    </dgm:pt>
    <dgm:pt modelId="{3EE1CDB2-BBA4-49C2-A7B9-A31639F4F626}" type="sibTrans" cxnId="{919A47D5-CD35-44B9-BB04-F6ECE56FA0F1}">
      <dgm:prSet/>
      <dgm:spPr/>
      <dgm:t>
        <a:bodyPr/>
        <a:lstStyle/>
        <a:p>
          <a:pPr algn="ctr"/>
          <a:endParaRPr lang="es-EC" sz="1600">
            <a:solidFill>
              <a:schemeClr val="tx1"/>
            </a:solidFill>
            <a:latin typeface="Arial Narrow" panose="020B0606020202030204" pitchFamily="34" charset="0"/>
          </a:endParaRPr>
        </a:p>
      </dgm:t>
    </dgm:pt>
    <dgm:pt modelId="{538AD3D5-A762-4CCE-A498-651525D4AF65}">
      <dgm:prSet phldrT="[Texto]" custT="1"/>
      <dgm:spPr>
        <a:ln>
          <a:noFill/>
        </a:ln>
        <a:effectLst/>
        <a:scene3d>
          <a:camera prst="orthographicFront">
            <a:rot lat="0" lon="0" rev="0"/>
          </a:camera>
          <a:lightRig rig="chilly" dir="t">
            <a:rot lat="0" lon="0" rev="18480000"/>
          </a:lightRig>
        </a:scene3d>
        <a:sp3d prstMaterial="clear">
          <a:bevelT h="63500"/>
        </a:sp3d>
      </dgm:spPr>
      <dgm:t>
        <a:bodyPr/>
        <a:lstStyle/>
        <a:p>
          <a:pPr algn="ctr"/>
          <a:r>
            <a:rPr lang="es-EC" sz="1600" dirty="0">
              <a:solidFill>
                <a:schemeClr val="tx1"/>
              </a:solidFill>
              <a:latin typeface="Arial Narrow" panose="020B0606020202030204" pitchFamily="34" charset="0"/>
            </a:rPr>
            <a:t>El rendimiento del alcohol fue mayor con la variedad EC-06 logrando alcanzar el 23,17%, frente a ECU-01 y EC-08 con rendimientos de 22,09% y 18,39% respectivamente.</a:t>
          </a:r>
        </a:p>
      </dgm:t>
    </dgm:pt>
    <dgm:pt modelId="{5C53507F-FAC4-40C6-B819-E208C2F6288D}" type="parTrans" cxnId="{77182A08-5E2A-44DB-B06E-EF8F5F3D1CD7}">
      <dgm:prSet custT="1"/>
      <dgm:spPr/>
      <dgm:t>
        <a:bodyPr/>
        <a:lstStyle/>
        <a:p>
          <a:pPr algn="ctr"/>
          <a:endParaRPr lang="es-EC" sz="1600">
            <a:solidFill>
              <a:schemeClr val="tx1"/>
            </a:solidFill>
            <a:latin typeface="Arial Narrow" panose="020B0606020202030204" pitchFamily="34" charset="0"/>
          </a:endParaRPr>
        </a:p>
      </dgm:t>
    </dgm:pt>
    <dgm:pt modelId="{78E968D4-71A7-45B4-BB31-29263047939B}" type="sibTrans" cxnId="{77182A08-5E2A-44DB-B06E-EF8F5F3D1CD7}">
      <dgm:prSet/>
      <dgm:spPr/>
      <dgm:t>
        <a:bodyPr/>
        <a:lstStyle/>
        <a:p>
          <a:pPr algn="ctr"/>
          <a:endParaRPr lang="es-EC" sz="1600">
            <a:solidFill>
              <a:schemeClr val="tx1"/>
            </a:solidFill>
            <a:latin typeface="Arial Narrow" panose="020B0606020202030204" pitchFamily="34" charset="0"/>
          </a:endParaRPr>
        </a:p>
      </dgm:t>
    </dgm:pt>
    <dgm:pt modelId="{867B797B-6AEB-4755-8D9B-6CD4786C492E}">
      <dgm:prSet phldrT="[Texto]" custT="1"/>
      <dgm:spPr>
        <a:ln>
          <a:noFill/>
        </a:ln>
        <a:effectLst/>
        <a:scene3d>
          <a:camera prst="orthographicFront">
            <a:rot lat="0" lon="0" rev="0"/>
          </a:camera>
          <a:lightRig rig="chilly" dir="t">
            <a:rot lat="0" lon="0" rev="18480000"/>
          </a:lightRig>
        </a:scene3d>
        <a:sp3d prstMaterial="clear">
          <a:bevelT h="63500"/>
        </a:sp3d>
      </dgm:spPr>
      <dgm:t>
        <a:bodyPr/>
        <a:lstStyle/>
        <a:p>
          <a:pPr algn="ctr"/>
          <a:r>
            <a:rPr lang="es-EC" sz="1600" dirty="0">
              <a:solidFill>
                <a:schemeClr val="tx1"/>
              </a:solidFill>
              <a:latin typeface="Arial Narrow" panose="020B0606020202030204" pitchFamily="34" charset="0"/>
            </a:rPr>
            <a:t>Se acepta la hipótesis alternativa y se concluye que las variedades de caña de azúcar ECU-01, EC-06 y EC-08 influyen en las características fisicoquímicas del alcohol obtenido, siendo la variedad EC-06 la que refleja las mejores características de la evaluación.</a:t>
          </a:r>
        </a:p>
      </dgm:t>
    </dgm:pt>
    <dgm:pt modelId="{B15CCCD3-B60C-4987-8ACE-778CF1DD23C2}" type="parTrans" cxnId="{904D57DF-C588-40BA-B21D-A613917E15BA}">
      <dgm:prSet custT="1"/>
      <dgm:spPr/>
      <dgm:t>
        <a:bodyPr/>
        <a:lstStyle/>
        <a:p>
          <a:pPr algn="ctr"/>
          <a:endParaRPr lang="es-EC" sz="1600">
            <a:solidFill>
              <a:schemeClr val="tx1"/>
            </a:solidFill>
            <a:latin typeface="Arial Narrow" panose="020B0606020202030204" pitchFamily="34" charset="0"/>
          </a:endParaRPr>
        </a:p>
      </dgm:t>
    </dgm:pt>
    <dgm:pt modelId="{D9914267-BF83-452A-AE70-5753771FA11E}" type="sibTrans" cxnId="{904D57DF-C588-40BA-B21D-A613917E15BA}">
      <dgm:prSet/>
      <dgm:spPr/>
      <dgm:t>
        <a:bodyPr/>
        <a:lstStyle/>
        <a:p>
          <a:pPr algn="ctr"/>
          <a:endParaRPr lang="es-EC" sz="1600">
            <a:solidFill>
              <a:schemeClr val="tx1"/>
            </a:solidFill>
            <a:latin typeface="Arial Narrow" panose="020B0606020202030204" pitchFamily="34" charset="0"/>
          </a:endParaRPr>
        </a:p>
      </dgm:t>
    </dgm:pt>
    <dgm:pt modelId="{3C6025F9-5AFC-4E6D-92A2-A806D31D0C4E}" type="pres">
      <dgm:prSet presAssocID="{30F078F5-BAD0-42DB-BDB3-07D82F74FC37}" presName="Name0" presStyleCnt="0">
        <dgm:presLayoutVars>
          <dgm:chPref val="1"/>
          <dgm:dir/>
          <dgm:animOne val="branch"/>
          <dgm:animLvl val="lvl"/>
          <dgm:resizeHandles val="exact"/>
        </dgm:presLayoutVars>
      </dgm:prSet>
      <dgm:spPr/>
    </dgm:pt>
    <dgm:pt modelId="{BDC39C35-EF66-42F8-B992-458FD72E6102}" type="pres">
      <dgm:prSet presAssocID="{BE8854E7-03A2-4FF6-B935-697D3CDB1307}" presName="root1" presStyleCnt="0"/>
      <dgm:spPr/>
    </dgm:pt>
    <dgm:pt modelId="{BB646A6F-D113-4B73-8400-94E21614C517}" type="pres">
      <dgm:prSet presAssocID="{BE8854E7-03A2-4FF6-B935-697D3CDB1307}" presName="LevelOneTextNode" presStyleLbl="node0" presStyleIdx="0" presStyleCnt="1" custScaleY="65161" custLinFactNeighborY="-1211">
        <dgm:presLayoutVars>
          <dgm:chPref val="3"/>
        </dgm:presLayoutVars>
      </dgm:prSet>
      <dgm:spPr/>
    </dgm:pt>
    <dgm:pt modelId="{6A89638A-3DF5-44DF-B37E-2BE0E934906F}" type="pres">
      <dgm:prSet presAssocID="{BE8854E7-03A2-4FF6-B935-697D3CDB1307}" presName="level2hierChild" presStyleCnt="0"/>
      <dgm:spPr/>
    </dgm:pt>
    <dgm:pt modelId="{4B40505B-8792-42B5-BCFF-4AE540EAB01B}" type="pres">
      <dgm:prSet presAssocID="{B4CE0A7A-0B30-49C7-8E41-DE32536D34BD}" presName="conn2-1" presStyleLbl="parChTrans1D2" presStyleIdx="0" presStyleCnt="4"/>
      <dgm:spPr/>
    </dgm:pt>
    <dgm:pt modelId="{46178CAE-921C-43FC-A220-5A3D931941C5}" type="pres">
      <dgm:prSet presAssocID="{B4CE0A7A-0B30-49C7-8E41-DE32536D34BD}" presName="connTx" presStyleLbl="parChTrans1D2" presStyleIdx="0" presStyleCnt="4"/>
      <dgm:spPr/>
    </dgm:pt>
    <dgm:pt modelId="{A9E400EB-ECDA-48E9-8ED8-6DC75DE060B4}" type="pres">
      <dgm:prSet presAssocID="{A1524E8D-7ABC-4291-B6FC-60EA7E933C5F}" presName="root2" presStyleCnt="0"/>
      <dgm:spPr/>
    </dgm:pt>
    <dgm:pt modelId="{6BFD6B81-0923-43A7-AA31-F518A2D72644}" type="pres">
      <dgm:prSet presAssocID="{A1524E8D-7ABC-4291-B6FC-60EA7E933C5F}" presName="LevelTwoTextNode" presStyleLbl="node2" presStyleIdx="0" presStyleCnt="4" custScaleX="232785" custScaleY="208427" custLinFactNeighborX="373" custLinFactNeighborY="2374">
        <dgm:presLayoutVars>
          <dgm:chPref val="3"/>
        </dgm:presLayoutVars>
      </dgm:prSet>
      <dgm:spPr/>
    </dgm:pt>
    <dgm:pt modelId="{B28BC4E8-06B1-426C-9D90-7DCB52AF1191}" type="pres">
      <dgm:prSet presAssocID="{A1524E8D-7ABC-4291-B6FC-60EA7E933C5F}" presName="level3hierChild" presStyleCnt="0"/>
      <dgm:spPr/>
    </dgm:pt>
    <dgm:pt modelId="{E27FCC4D-C7D8-42FB-A5A5-48CF731CE51C}" type="pres">
      <dgm:prSet presAssocID="{DDD300AE-4969-4DA4-9BC5-F38CED296EED}" presName="conn2-1" presStyleLbl="parChTrans1D2" presStyleIdx="1" presStyleCnt="4"/>
      <dgm:spPr/>
    </dgm:pt>
    <dgm:pt modelId="{AFA78468-0899-44A1-8EC9-470C80E2D150}" type="pres">
      <dgm:prSet presAssocID="{DDD300AE-4969-4DA4-9BC5-F38CED296EED}" presName="connTx" presStyleLbl="parChTrans1D2" presStyleIdx="1" presStyleCnt="4"/>
      <dgm:spPr/>
    </dgm:pt>
    <dgm:pt modelId="{9EFF59A6-77BD-473E-898E-20FFC969F28B}" type="pres">
      <dgm:prSet presAssocID="{CE768BA3-FC4B-4162-8E46-4A034734C3D7}" presName="root2" presStyleCnt="0"/>
      <dgm:spPr/>
    </dgm:pt>
    <dgm:pt modelId="{9E7D26F3-1EA1-498C-BEC4-80C2F9A8EBDB}" type="pres">
      <dgm:prSet presAssocID="{CE768BA3-FC4B-4162-8E46-4A034734C3D7}" presName="LevelTwoTextNode" presStyleLbl="node2" presStyleIdx="1" presStyleCnt="4" custScaleX="232749" custScaleY="108167" custLinFactNeighborX="-11" custLinFactNeighborY="0">
        <dgm:presLayoutVars>
          <dgm:chPref val="3"/>
        </dgm:presLayoutVars>
      </dgm:prSet>
      <dgm:spPr/>
    </dgm:pt>
    <dgm:pt modelId="{03B085FB-F455-4FB4-BF65-07CEBA0F6D38}" type="pres">
      <dgm:prSet presAssocID="{CE768BA3-FC4B-4162-8E46-4A034734C3D7}" presName="level3hierChild" presStyleCnt="0"/>
      <dgm:spPr/>
    </dgm:pt>
    <dgm:pt modelId="{2352BE0F-F281-4756-BD25-055D84F7BEE9}" type="pres">
      <dgm:prSet presAssocID="{5C53507F-FAC4-40C6-B819-E208C2F6288D}" presName="conn2-1" presStyleLbl="parChTrans1D2" presStyleIdx="2" presStyleCnt="4"/>
      <dgm:spPr/>
    </dgm:pt>
    <dgm:pt modelId="{A37F6ECD-640D-4865-BDE4-7D582309D134}" type="pres">
      <dgm:prSet presAssocID="{5C53507F-FAC4-40C6-B819-E208C2F6288D}" presName="connTx" presStyleLbl="parChTrans1D2" presStyleIdx="2" presStyleCnt="4"/>
      <dgm:spPr/>
    </dgm:pt>
    <dgm:pt modelId="{F0B5853E-5190-4DED-9FB4-7D834539E9EA}" type="pres">
      <dgm:prSet presAssocID="{538AD3D5-A762-4CCE-A498-651525D4AF65}" presName="root2" presStyleCnt="0"/>
      <dgm:spPr/>
    </dgm:pt>
    <dgm:pt modelId="{5B2ED88F-B7EB-463E-8B42-2920636B3667}" type="pres">
      <dgm:prSet presAssocID="{538AD3D5-A762-4CCE-A498-651525D4AF65}" presName="LevelTwoTextNode" presStyleLbl="node2" presStyleIdx="2" presStyleCnt="4" custScaleX="232749" custScaleY="95794" custLinFactNeighborX="-789" custLinFactNeighborY="272">
        <dgm:presLayoutVars>
          <dgm:chPref val="3"/>
        </dgm:presLayoutVars>
      </dgm:prSet>
      <dgm:spPr/>
    </dgm:pt>
    <dgm:pt modelId="{1433BC16-79AC-4693-B950-870FFF32269E}" type="pres">
      <dgm:prSet presAssocID="{538AD3D5-A762-4CCE-A498-651525D4AF65}" presName="level3hierChild" presStyleCnt="0"/>
      <dgm:spPr/>
    </dgm:pt>
    <dgm:pt modelId="{DC9DD4FC-6CA0-4573-8BFE-6DB08CCBCA4E}" type="pres">
      <dgm:prSet presAssocID="{B15CCCD3-B60C-4987-8ACE-778CF1DD23C2}" presName="conn2-1" presStyleLbl="parChTrans1D2" presStyleIdx="3" presStyleCnt="4"/>
      <dgm:spPr/>
    </dgm:pt>
    <dgm:pt modelId="{17B16894-6A69-4F22-BCBC-330F3C0DA3A5}" type="pres">
      <dgm:prSet presAssocID="{B15CCCD3-B60C-4987-8ACE-778CF1DD23C2}" presName="connTx" presStyleLbl="parChTrans1D2" presStyleIdx="3" presStyleCnt="4"/>
      <dgm:spPr/>
    </dgm:pt>
    <dgm:pt modelId="{F6169CD7-E4FD-4AB1-B025-29FEF90C52F3}" type="pres">
      <dgm:prSet presAssocID="{867B797B-6AEB-4755-8D9B-6CD4786C492E}" presName="root2" presStyleCnt="0"/>
      <dgm:spPr/>
    </dgm:pt>
    <dgm:pt modelId="{A9648D1A-0707-43A2-9D3A-50E64276BB50}" type="pres">
      <dgm:prSet presAssocID="{867B797B-6AEB-4755-8D9B-6CD4786C492E}" presName="LevelTwoTextNode" presStyleLbl="node2" presStyleIdx="3" presStyleCnt="4" custScaleX="232749" custScaleY="143345" custLinFactNeighborX="-778" custLinFactNeighborY="272">
        <dgm:presLayoutVars>
          <dgm:chPref val="3"/>
        </dgm:presLayoutVars>
      </dgm:prSet>
      <dgm:spPr/>
    </dgm:pt>
    <dgm:pt modelId="{601A24C0-0268-4C9B-B830-6464B3E435CF}" type="pres">
      <dgm:prSet presAssocID="{867B797B-6AEB-4755-8D9B-6CD4786C492E}" presName="level3hierChild" presStyleCnt="0"/>
      <dgm:spPr/>
    </dgm:pt>
  </dgm:ptLst>
  <dgm:cxnLst>
    <dgm:cxn modelId="{77182A08-5E2A-44DB-B06E-EF8F5F3D1CD7}" srcId="{BE8854E7-03A2-4FF6-B935-697D3CDB1307}" destId="{538AD3D5-A762-4CCE-A498-651525D4AF65}" srcOrd="2" destOrd="0" parTransId="{5C53507F-FAC4-40C6-B819-E208C2F6288D}" sibTransId="{78E968D4-71A7-45B4-BB31-29263047939B}"/>
    <dgm:cxn modelId="{4445420A-E4E3-442F-96DA-A1532299BAD8}" type="presOf" srcId="{5C53507F-FAC4-40C6-B819-E208C2F6288D}" destId="{A37F6ECD-640D-4865-BDE4-7D582309D134}" srcOrd="1" destOrd="0" presId="urn:microsoft.com/office/officeart/2008/layout/HorizontalMultiLevelHierarchy"/>
    <dgm:cxn modelId="{EA4E480C-14BC-4D55-85D2-FFE550F4CAAD}" type="presOf" srcId="{CE768BA3-FC4B-4162-8E46-4A034734C3D7}" destId="{9E7D26F3-1EA1-498C-BEC4-80C2F9A8EBDB}" srcOrd="0" destOrd="0" presId="urn:microsoft.com/office/officeart/2008/layout/HorizontalMultiLevelHierarchy"/>
    <dgm:cxn modelId="{4A14741E-0D58-4E8D-A13D-C13E3EBF3568}" type="presOf" srcId="{A1524E8D-7ABC-4291-B6FC-60EA7E933C5F}" destId="{6BFD6B81-0923-43A7-AA31-F518A2D72644}" srcOrd="0" destOrd="0" presId="urn:microsoft.com/office/officeart/2008/layout/HorizontalMultiLevelHierarchy"/>
    <dgm:cxn modelId="{B732C127-F1B6-4792-A9F5-0EA1820F7403}" type="presOf" srcId="{5C53507F-FAC4-40C6-B819-E208C2F6288D}" destId="{2352BE0F-F281-4756-BD25-055D84F7BEE9}" srcOrd="0" destOrd="0" presId="urn:microsoft.com/office/officeart/2008/layout/HorizontalMultiLevelHierarchy"/>
    <dgm:cxn modelId="{0C0B9661-FF3D-46FC-A152-0900611A3F62}" type="presOf" srcId="{B15CCCD3-B60C-4987-8ACE-778CF1DD23C2}" destId="{DC9DD4FC-6CA0-4573-8BFE-6DB08CCBCA4E}" srcOrd="0" destOrd="0" presId="urn:microsoft.com/office/officeart/2008/layout/HorizontalMultiLevelHierarchy"/>
    <dgm:cxn modelId="{533E9A61-571C-4395-8EAE-C750DAE4CDCC}" srcId="{BE8854E7-03A2-4FF6-B935-697D3CDB1307}" destId="{A1524E8D-7ABC-4291-B6FC-60EA7E933C5F}" srcOrd="0" destOrd="0" parTransId="{B4CE0A7A-0B30-49C7-8E41-DE32536D34BD}" sibTransId="{F0BB8C31-D483-443D-BF55-BA9F4D372D53}"/>
    <dgm:cxn modelId="{43D5E177-2D44-4F0F-948E-A1C974C3D2B6}" type="presOf" srcId="{DDD300AE-4969-4DA4-9BC5-F38CED296EED}" destId="{AFA78468-0899-44A1-8EC9-470C80E2D150}" srcOrd="1" destOrd="0" presId="urn:microsoft.com/office/officeart/2008/layout/HorizontalMultiLevelHierarchy"/>
    <dgm:cxn modelId="{CCAEA47F-2568-49C9-9A38-37218E4A6D7D}" type="presOf" srcId="{538AD3D5-A762-4CCE-A498-651525D4AF65}" destId="{5B2ED88F-B7EB-463E-8B42-2920636B3667}" srcOrd="0" destOrd="0" presId="urn:microsoft.com/office/officeart/2008/layout/HorizontalMultiLevelHierarchy"/>
    <dgm:cxn modelId="{31AF0C8B-C3AA-4632-9F5E-818E89B47311}" type="presOf" srcId="{B15CCCD3-B60C-4987-8ACE-778CF1DD23C2}" destId="{17B16894-6A69-4F22-BCBC-330F3C0DA3A5}" srcOrd="1" destOrd="0" presId="urn:microsoft.com/office/officeart/2008/layout/HorizontalMultiLevelHierarchy"/>
    <dgm:cxn modelId="{B0D30D97-573F-47E5-83D1-60049F7A2A20}" type="presOf" srcId="{867B797B-6AEB-4755-8D9B-6CD4786C492E}" destId="{A9648D1A-0707-43A2-9D3A-50E64276BB50}" srcOrd="0" destOrd="0" presId="urn:microsoft.com/office/officeart/2008/layout/HorizontalMultiLevelHierarchy"/>
    <dgm:cxn modelId="{64C12EC5-5918-42A7-A5FE-7702A1573FF4}" type="presOf" srcId="{B4CE0A7A-0B30-49C7-8E41-DE32536D34BD}" destId="{46178CAE-921C-43FC-A220-5A3D931941C5}" srcOrd="1" destOrd="0" presId="urn:microsoft.com/office/officeart/2008/layout/HorizontalMultiLevelHierarchy"/>
    <dgm:cxn modelId="{DC1783CF-C01D-497B-B1C6-28AFED43B63E}" srcId="{30F078F5-BAD0-42DB-BDB3-07D82F74FC37}" destId="{BE8854E7-03A2-4FF6-B935-697D3CDB1307}" srcOrd="0" destOrd="0" parTransId="{DEBF2DAE-7391-4FFA-9AF5-D584E8B5ED76}" sibTransId="{B9110B94-9AAF-48E8-A16D-BA9259D56F94}"/>
    <dgm:cxn modelId="{F113CECF-BBB1-4A96-8486-19C42C470E6C}" type="presOf" srcId="{B4CE0A7A-0B30-49C7-8E41-DE32536D34BD}" destId="{4B40505B-8792-42B5-BCFF-4AE540EAB01B}" srcOrd="0" destOrd="0" presId="urn:microsoft.com/office/officeart/2008/layout/HorizontalMultiLevelHierarchy"/>
    <dgm:cxn modelId="{3F3047D0-88C7-4F28-AD6A-6CCDB8960045}" type="presOf" srcId="{DDD300AE-4969-4DA4-9BC5-F38CED296EED}" destId="{E27FCC4D-C7D8-42FB-A5A5-48CF731CE51C}" srcOrd="0" destOrd="0" presId="urn:microsoft.com/office/officeart/2008/layout/HorizontalMultiLevelHierarchy"/>
    <dgm:cxn modelId="{919A47D5-CD35-44B9-BB04-F6ECE56FA0F1}" srcId="{BE8854E7-03A2-4FF6-B935-697D3CDB1307}" destId="{CE768BA3-FC4B-4162-8E46-4A034734C3D7}" srcOrd="1" destOrd="0" parTransId="{DDD300AE-4969-4DA4-9BC5-F38CED296EED}" sibTransId="{3EE1CDB2-BBA4-49C2-A7B9-A31639F4F626}"/>
    <dgm:cxn modelId="{904D57DF-C588-40BA-B21D-A613917E15BA}" srcId="{BE8854E7-03A2-4FF6-B935-697D3CDB1307}" destId="{867B797B-6AEB-4755-8D9B-6CD4786C492E}" srcOrd="3" destOrd="0" parTransId="{B15CCCD3-B60C-4987-8ACE-778CF1DD23C2}" sibTransId="{D9914267-BF83-452A-AE70-5753771FA11E}"/>
    <dgm:cxn modelId="{21BDA6F6-F989-46F0-A03B-27281FB118BD}" type="presOf" srcId="{30F078F5-BAD0-42DB-BDB3-07D82F74FC37}" destId="{3C6025F9-5AFC-4E6D-92A2-A806D31D0C4E}" srcOrd="0" destOrd="0" presId="urn:microsoft.com/office/officeart/2008/layout/HorizontalMultiLevelHierarchy"/>
    <dgm:cxn modelId="{E33096F8-AEDE-40C4-AC7F-0048E82ABBF5}" type="presOf" srcId="{BE8854E7-03A2-4FF6-B935-697D3CDB1307}" destId="{BB646A6F-D113-4B73-8400-94E21614C517}" srcOrd="0" destOrd="0" presId="urn:microsoft.com/office/officeart/2008/layout/HorizontalMultiLevelHierarchy"/>
    <dgm:cxn modelId="{3FDDDE58-712A-4870-A94E-C32E359670D3}" type="presParOf" srcId="{3C6025F9-5AFC-4E6D-92A2-A806D31D0C4E}" destId="{BDC39C35-EF66-42F8-B992-458FD72E6102}" srcOrd="0" destOrd="0" presId="urn:microsoft.com/office/officeart/2008/layout/HorizontalMultiLevelHierarchy"/>
    <dgm:cxn modelId="{7C86A2F6-6D2E-455B-B3B3-B82E57703EE5}" type="presParOf" srcId="{BDC39C35-EF66-42F8-B992-458FD72E6102}" destId="{BB646A6F-D113-4B73-8400-94E21614C517}" srcOrd="0" destOrd="0" presId="urn:microsoft.com/office/officeart/2008/layout/HorizontalMultiLevelHierarchy"/>
    <dgm:cxn modelId="{59EBABEE-D16F-4FE2-A527-EBACEAA7FBE9}" type="presParOf" srcId="{BDC39C35-EF66-42F8-B992-458FD72E6102}" destId="{6A89638A-3DF5-44DF-B37E-2BE0E934906F}" srcOrd="1" destOrd="0" presId="urn:microsoft.com/office/officeart/2008/layout/HorizontalMultiLevelHierarchy"/>
    <dgm:cxn modelId="{BDC34801-2D58-48BB-BAFC-319FB60D0170}" type="presParOf" srcId="{6A89638A-3DF5-44DF-B37E-2BE0E934906F}" destId="{4B40505B-8792-42B5-BCFF-4AE540EAB01B}" srcOrd="0" destOrd="0" presId="urn:microsoft.com/office/officeart/2008/layout/HorizontalMultiLevelHierarchy"/>
    <dgm:cxn modelId="{32C5790A-0F04-43D9-8D0B-8ED0CCA0D0A3}" type="presParOf" srcId="{4B40505B-8792-42B5-BCFF-4AE540EAB01B}" destId="{46178CAE-921C-43FC-A220-5A3D931941C5}" srcOrd="0" destOrd="0" presId="urn:microsoft.com/office/officeart/2008/layout/HorizontalMultiLevelHierarchy"/>
    <dgm:cxn modelId="{A53B7E3F-9444-4BC9-9ABE-F3CB5F5900AB}" type="presParOf" srcId="{6A89638A-3DF5-44DF-B37E-2BE0E934906F}" destId="{A9E400EB-ECDA-48E9-8ED8-6DC75DE060B4}" srcOrd="1" destOrd="0" presId="urn:microsoft.com/office/officeart/2008/layout/HorizontalMultiLevelHierarchy"/>
    <dgm:cxn modelId="{FFAC3C8F-297A-4149-B77C-FB3E7AD4AA11}" type="presParOf" srcId="{A9E400EB-ECDA-48E9-8ED8-6DC75DE060B4}" destId="{6BFD6B81-0923-43A7-AA31-F518A2D72644}" srcOrd="0" destOrd="0" presId="urn:microsoft.com/office/officeart/2008/layout/HorizontalMultiLevelHierarchy"/>
    <dgm:cxn modelId="{5BC45C1C-2B45-46C5-A86C-232839AF2030}" type="presParOf" srcId="{A9E400EB-ECDA-48E9-8ED8-6DC75DE060B4}" destId="{B28BC4E8-06B1-426C-9D90-7DCB52AF1191}" srcOrd="1" destOrd="0" presId="urn:microsoft.com/office/officeart/2008/layout/HorizontalMultiLevelHierarchy"/>
    <dgm:cxn modelId="{8F534EC1-33B0-43C8-B3C3-199FF994F392}" type="presParOf" srcId="{6A89638A-3DF5-44DF-B37E-2BE0E934906F}" destId="{E27FCC4D-C7D8-42FB-A5A5-48CF731CE51C}" srcOrd="2" destOrd="0" presId="urn:microsoft.com/office/officeart/2008/layout/HorizontalMultiLevelHierarchy"/>
    <dgm:cxn modelId="{09BC6FE8-2858-4664-A123-0C6774F79FC6}" type="presParOf" srcId="{E27FCC4D-C7D8-42FB-A5A5-48CF731CE51C}" destId="{AFA78468-0899-44A1-8EC9-470C80E2D150}" srcOrd="0" destOrd="0" presId="urn:microsoft.com/office/officeart/2008/layout/HorizontalMultiLevelHierarchy"/>
    <dgm:cxn modelId="{F429D993-0524-4FFB-9263-3C69BE22C0AF}" type="presParOf" srcId="{6A89638A-3DF5-44DF-B37E-2BE0E934906F}" destId="{9EFF59A6-77BD-473E-898E-20FFC969F28B}" srcOrd="3" destOrd="0" presId="urn:microsoft.com/office/officeart/2008/layout/HorizontalMultiLevelHierarchy"/>
    <dgm:cxn modelId="{09577AFB-99C8-4BBC-8A1B-9C1A2AA91DB9}" type="presParOf" srcId="{9EFF59A6-77BD-473E-898E-20FFC969F28B}" destId="{9E7D26F3-1EA1-498C-BEC4-80C2F9A8EBDB}" srcOrd="0" destOrd="0" presId="urn:microsoft.com/office/officeart/2008/layout/HorizontalMultiLevelHierarchy"/>
    <dgm:cxn modelId="{FCF160D0-57B7-4907-BF60-98C61376FD7F}" type="presParOf" srcId="{9EFF59A6-77BD-473E-898E-20FFC969F28B}" destId="{03B085FB-F455-4FB4-BF65-07CEBA0F6D38}" srcOrd="1" destOrd="0" presId="urn:microsoft.com/office/officeart/2008/layout/HorizontalMultiLevelHierarchy"/>
    <dgm:cxn modelId="{5C36E8D7-8905-46F4-8314-3ADCFA86EF89}" type="presParOf" srcId="{6A89638A-3DF5-44DF-B37E-2BE0E934906F}" destId="{2352BE0F-F281-4756-BD25-055D84F7BEE9}" srcOrd="4" destOrd="0" presId="urn:microsoft.com/office/officeart/2008/layout/HorizontalMultiLevelHierarchy"/>
    <dgm:cxn modelId="{FC8F8F4B-09A2-4343-8525-0BD29ABF58E8}" type="presParOf" srcId="{2352BE0F-F281-4756-BD25-055D84F7BEE9}" destId="{A37F6ECD-640D-4865-BDE4-7D582309D134}" srcOrd="0" destOrd="0" presId="urn:microsoft.com/office/officeart/2008/layout/HorizontalMultiLevelHierarchy"/>
    <dgm:cxn modelId="{38726195-177E-4050-9E1C-6BC0F5E80E75}" type="presParOf" srcId="{6A89638A-3DF5-44DF-B37E-2BE0E934906F}" destId="{F0B5853E-5190-4DED-9FB4-7D834539E9EA}" srcOrd="5" destOrd="0" presId="urn:microsoft.com/office/officeart/2008/layout/HorizontalMultiLevelHierarchy"/>
    <dgm:cxn modelId="{2FD1F028-41F2-43AF-9517-89DE1356F7D8}" type="presParOf" srcId="{F0B5853E-5190-4DED-9FB4-7D834539E9EA}" destId="{5B2ED88F-B7EB-463E-8B42-2920636B3667}" srcOrd="0" destOrd="0" presId="urn:microsoft.com/office/officeart/2008/layout/HorizontalMultiLevelHierarchy"/>
    <dgm:cxn modelId="{00D639AA-95B7-4C28-8B3F-CB30CC428FC8}" type="presParOf" srcId="{F0B5853E-5190-4DED-9FB4-7D834539E9EA}" destId="{1433BC16-79AC-4693-B950-870FFF32269E}" srcOrd="1" destOrd="0" presId="urn:microsoft.com/office/officeart/2008/layout/HorizontalMultiLevelHierarchy"/>
    <dgm:cxn modelId="{21A63783-A549-4190-A2D2-26DF6F0E0F3E}" type="presParOf" srcId="{6A89638A-3DF5-44DF-B37E-2BE0E934906F}" destId="{DC9DD4FC-6CA0-4573-8BFE-6DB08CCBCA4E}" srcOrd="6" destOrd="0" presId="urn:microsoft.com/office/officeart/2008/layout/HorizontalMultiLevelHierarchy"/>
    <dgm:cxn modelId="{21C583A1-EE66-4529-A26D-A8E2A1228426}" type="presParOf" srcId="{DC9DD4FC-6CA0-4573-8BFE-6DB08CCBCA4E}" destId="{17B16894-6A69-4F22-BCBC-330F3C0DA3A5}" srcOrd="0" destOrd="0" presId="urn:microsoft.com/office/officeart/2008/layout/HorizontalMultiLevelHierarchy"/>
    <dgm:cxn modelId="{B0883B25-2816-4441-9750-6F2F0A3327D6}" type="presParOf" srcId="{6A89638A-3DF5-44DF-B37E-2BE0E934906F}" destId="{F6169CD7-E4FD-4AB1-B025-29FEF90C52F3}" srcOrd="7" destOrd="0" presId="urn:microsoft.com/office/officeart/2008/layout/HorizontalMultiLevelHierarchy"/>
    <dgm:cxn modelId="{1A321E46-2A1D-4E0D-BCAF-DAAC8BE94245}" type="presParOf" srcId="{F6169CD7-E4FD-4AB1-B025-29FEF90C52F3}" destId="{A9648D1A-0707-43A2-9D3A-50E64276BB50}" srcOrd="0" destOrd="0" presId="urn:microsoft.com/office/officeart/2008/layout/HorizontalMultiLevelHierarchy"/>
    <dgm:cxn modelId="{9CE7F0EC-54A0-4FDB-933B-2A0E87C14459}" type="presParOf" srcId="{F6169CD7-E4FD-4AB1-B025-29FEF90C52F3}" destId="{601A24C0-0268-4C9B-B830-6464B3E435CF}" srcOrd="1" destOrd="0" presId="urn:microsoft.com/office/officeart/2008/layout/HorizontalMultiLevelHierarchy"/>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CF0315-183D-49F7-9D79-2D0F7147A43D}" type="doc">
      <dgm:prSet loTypeId="urn:microsoft.com/office/officeart/2005/8/layout/hierarchy3" loCatId="hierarchy" qsTypeId="urn:microsoft.com/office/officeart/2005/8/quickstyle/3d4" qsCatId="3D" csTypeId="urn:microsoft.com/office/officeart/2005/8/colors/colorful5" csCatId="colorful" phldr="1"/>
      <dgm:spPr/>
      <dgm:t>
        <a:bodyPr/>
        <a:lstStyle/>
        <a:p>
          <a:endParaRPr lang="es-EC"/>
        </a:p>
      </dgm:t>
    </dgm:pt>
    <dgm:pt modelId="{D814F297-7494-4D2C-A927-C9939E6FD997}">
      <dgm:prSet phldrT="[Texto]" custT="1"/>
      <dgm:spPr/>
      <dgm:t>
        <a:bodyPr/>
        <a:lstStyle/>
        <a:p>
          <a:r>
            <a:rPr lang="es-EC" sz="2000" b="1" dirty="0">
              <a:solidFill>
                <a:schemeClr val="tx1"/>
              </a:solidFill>
              <a:latin typeface="Arial Narrow" panose="020B0606020202030204" pitchFamily="34" charset="0"/>
            </a:rPr>
            <a:t>Caracterización fisicoquímica del jugo de caña</a:t>
          </a:r>
        </a:p>
      </dgm:t>
    </dgm:pt>
    <dgm:pt modelId="{37B15F0E-0670-4F44-B76F-67323F5C7E58}" type="parTrans" cxnId="{E0F807DC-0776-4EDB-8D7B-17FC74A3825A}">
      <dgm:prSet/>
      <dgm:spPr/>
      <dgm:t>
        <a:bodyPr/>
        <a:lstStyle/>
        <a:p>
          <a:endParaRPr lang="es-EC">
            <a:solidFill>
              <a:schemeClr val="tx1"/>
            </a:solidFill>
            <a:latin typeface="Arial Narrow" panose="020B0606020202030204" pitchFamily="34" charset="0"/>
          </a:endParaRPr>
        </a:p>
      </dgm:t>
    </dgm:pt>
    <dgm:pt modelId="{EB1C6ADF-0027-4C76-A91C-C37B6326D9B4}" type="sibTrans" cxnId="{E0F807DC-0776-4EDB-8D7B-17FC74A3825A}">
      <dgm:prSet/>
      <dgm:spPr/>
      <dgm:t>
        <a:bodyPr/>
        <a:lstStyle/>
        <a:p>
          <a:endParaRPr lang="es-EC">
            <a:solidFill>
              <a:schemeClr val="tx1"/>
            </a:solidFill>
            <a:latin typeface="Arial Narrow" panose="020B0606020202030204" pitchFamily="34" charset="0"/>
          </a:endParaRPr>
        </a:p>
      </dgm:t>
    </dgm:pt>
    <dgm:pt modelId="{4EB7D159-0DE6-4EAE-A40B-A82E0A2A76AB}">
      <dgm:prSet phldrT="[Texto]" custT="1"/>
      <dgm:spPr>
        <a:solidFill>
          <a:srgbClr val="FDF1E9">
            <a:alpha val="90000"/>
          </a:srgbClr>
        </a:solidFill>
        <a:ln>
          <a:solidFill>
            <a:srgbClr val="D79E85"/>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2700">
          <a:bevelT w="190500" h="38100"/>
        </a:sp3d>
      </dgm:spPr>
      <dgm:t>
        <a:bodyPr/>
        <a:lstStyle/>
        <a:p>
          <a:r>
            <a:rPr lang="es-EC" sz="1500" dirty="0">
              <a:solidFill>
                <a:schemeClr val="tx1"/>
              </a:solidFill>
              <a:latin typeface="Arial Narrow" panose="020B0606020202030204" pitchFamily="34" charset="0"/>
            </a:rPr>
            <a:t>En cuanto a la caracterización microbiológica del jugo de caña fresco, se encontró diferencia para aerobios y levaduras de las variedades ECU-01, EC-06 y EC 08, no obstante, estos valores se alinean a lo expuesto por la Norma Técnica Ecuatoriana (INEN 2337, 2008) y la Norma Oficial Mexicana (NOM-130-SSA1, 1995).</a:t>
          </a:r>
        </a:p>
      </dgm:t>
    </dgm:pt>
    <dgm:pt modelId="{D866E2EA-F504-4CD6-BF6C-926ED1FE3DA5}" type="sibTrans" cxnId="{43853BEF-6233-4006-9A92-6F638B0D4154}">
      <dgm:prSet/>
      <dgm:spPr/>
      <dgm:t>
        <a:bodyPr/>
        <a:lstStyle/>
        <a:p>
          <a:endParaRPr lang="es-EC">
            <a:solidFill>
              <a:schemeClr val="tx1"/>
            </a:solidFill>
            <a:latin typeface="Arial Narrow" panose="020B0606020202030204" pitchFamily="34" charset="0"/>
          </a:endParaRPr>
        </a:p>
      </dgm:t>
    </dgm:pt>
    <dgm:pt modelId="{7A8C1993-6505-4D35-BDF0-04A0D697FE12}" type="parTrans" cxnId="{43853BEF-6233-4006-9A92-6F638B0D4154}">
      <dgm:prSet/>
      <dgm:spPr/>
      <dgm:t>
        <a:bodyPr/>
        <a:lstStyle/>
        <a:p>
          <a:endParaRPr lang="es-EC">
            <a:solidFill>
              <a:schemeClr val="tx1"/>
            </a:solidFill>
            <a:latin typeface="Arial Narrow" panose="020B0606020202030204" pitchFamily="34" charset="0"/>
          </a:endParaRPr>
        </a:p>
      </dgm:t>
    </dgm:pt>
    <dgm:pt modelId="{64D411EC-855A-4402-8B41-5CB83ED2C98B}">
      <dgm:prSet custT="1"/>
      <dgm:spPr>
        <a:solidFill>
          <a:srgbClr val="FDF1E9">
            <a:alpha val="89804"/>
          </a:srgbClr>
        </a:solidFill>
        <a:ln>
          <a:solidFill>
            <a:srgbClr val="D79E85"/>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2700">
          <a:bevelT w="190500" h="38100"/>
        </a:sp3d>
      </dgm:spPr>
      <dgm:t>
        <a:bodyPr/>
        <a:lstStyle/>
        <a:p>
          <a:r>
            <a:rPr lang="es-MX" sz="1500" dirty="0">
              <a:solidFill>
                <a:schemeClr val="tx1"/>
              </a:solidFill>
              <a:latin typeface="Arial Narrow" panose="020B0606020202030204" pitchFamily="34" charset="0"/>
            </a:rPr>
            <a:t>El pH del jugo de las variedades ECU-01, EC-06 y EC-08 alcanzaron valores de 5,6 a 5,7, encontrándose dentro del rango expuesto por (Chen, 1997). Los valores de sólidos solubles: ECU-01 (21,1°Brix), EC-06 (21,9) y EC-08 (22,5°Brix), se encuentran dentro de lo estipulado por (Ramírez, Insuasty, &amp; Viveros, 2014). </a:t>
          </a:r>
          <a:endParaRPr lang="es-EC" sz="1500" dirty="0">
            <a:solidFill>
              <a:schemeClr val="tx1"/>
            </a:solidFill>
            <a:latin typeface="Arial Narrow" panose="020B0606020202030204" pitchFamily="34" charset="0"/>
          </a:endParaRPr>
        </a:p>
      </dgm:t>
    </dgm:pt>
    <dgm:pt modelId="{A8766592-89DF-4621-8D7B-678E5A11A2EF}" type="parTrans" cxnId="{72B7DBF2-F210-4E5B-B95D-D892AF940546}">
      <dgm:prSet/>
      <dgm:spPr/>
      <dgm:t>
        <a:bodyPr/>
        <a:lstStyle/>
        <a:p>
          <a:endParaRPr lang="es-EC">
            <a:solidFill>
              <a:schemeClr val="tx1"/>
            </a:solidFill>
            <a:latin typeface="Arial Narrow" panose="020B0606020202030204" pitchFamily="34" charset="0"/>
          </a:endParaRPr>
        </a:p>
      </dgm:t>
    </dgm:pt>
    <dgm:pt modelId="{F1819736-F645-481C-AB65-029883913DE9}" type="sibTrans" cxnId="{72B7DBF2-F210-4E5B-B95D-D892AF940546}">
      <dgm:prSet/>
      <dgm:spPr/>
      <dgm:t>
        <a:bodyPr/>
        <a:lstStyle/>
        <a:p>
          <a:endParaRPr lang="es-EC">
            <a:solidFill>
              <a:schemeClr val="tx1"/>
            </a:solidFill>
            <a:latin typeface="Arial Narrow" panose="020B0606020202030204" pitchFamily="34" charset="0"/>
          </a:endParaRPr>
        </a:p>
      </dgm:t>
    </dgm:pt>
    <dgm:pt modelId="{3717F9CF-CF0E-41F6-A6E9-EC2A20005DEB}">
      <dgm:prSet custT="1"/>
      <dgm:spPr>
        <a:solidFill>
          <a:srgbClr val="FDF1E9">
            <a:alpha val="89804"/>
          </a:srgbClr>
        </a:solidFill>
        <a:ln>
          <a:solidFill>
            <a:srgbClr val="D79E85"/>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2700">
          <a:bevelT w="190500" h="38100"/>
        </a:sp3d>
      </dgm:spPr>
      <dgm:t>
        <a:bodyPr/>
        <a:lstStyle/>
        <a:p>
          <a:r>
            <a:rPr lang="es-MX" sz="1500" dirty="0">
              <a:solidFill>
                <a:schemeClr val="tx1"/>
              </a:solidFill>
              <a:latin typeface="Arial Narrow" panose="020B0606020202030204" pitchFamily="34" charset="0"/>
            </a:rPr>
            <a:t>Respecto a acidez y densidad, los datos reflejados en la investigación se encuentran asociados a investigaciones de la misma índole y cumplen con los lineamientos de los autores citados.</a:t>
          </a:r>
          <a:endParaRPr lang="es-EC" sz="1500" dirty="0">
            <a:solidFill>
              <a:schemeClr val="tx1"/>
            </a:solidFill>
            <a:latin typeface="Arial Narrow" panose="020B0606020202030204" pitchFamily="34" charset="0"/>
          </a:endParaRPr>
        </a:p>
      </dgm:t>
    </dgm:pt>
    <dgm:pt modelId="{B2698558-8A1C-45F2-A371-90DA018A8757}" type="parTrans" cxnId="{46E7626F-F492-434D-9AB2-8925B39E43DF}">
      <dgm:prSet/>
      <dgm:spPr/>
      <dgm:t>
        <a:bodyPr/>
        <a:lstStyle/>
        <a:p>
          <a:endParaRPr lang="es-EC"/>
        </a:p>
      </dgm:t>
    </dgm:pt>
    <dgm:pt modelId="{CD520A50-5FDB-489F-A034-46A393C76A58}" type="sibTrans" cxnId="{46E7626F-F492-434D-9AB2-8925B39E43DF}">
      <dgm:prSet/>
      <dgm:spPr/>
      <dgm:t>
        <a:bodyPr/>
        <a:lstStyle/>
        <a:p>
          <a:endParaRPr lang="es-EC"/>
        </a:p>
      </dgm:t>
    </dgm:pt>
    <dgm:pt modelId="{72088DEB-CAEF-4B66-9CA2-C234F7480EC7}" type="pres">
      <dgm:prSet presAssocID="{CDCF0315-183D-49F7-9D79-2D0F7147A43D}" presName="diagram" presStyleCnt="0">
        <dgm:presLayoutVars>
          <dgm:chPref val="1"/>
          <dgm:dir/>
          <dgm:animOne val="branch"/>
          <dgm:animLvl val="lvl"/>
          <dgm:resizeHandles/>
        </dgm:presLayoutVars>
      </dgm:prSet>
      <dgm:spPr/>
    </dgm:pt>
    <dgm:pt modelId="{2CBF3081-7842-40EE-8979-75EEBE8ADDF2}" type="pres">
      <dgm:prSet presAssocID="{D814F297-7494-4D2C-A927-C9939E6FD997}" presName="root" presStyleCnt="0"/>
      <dgm:spPr/>
    </dgm:pt>
    <dgm:pt modelId="{6881B55E-330C-4F2E-94FF-358919BB6F31}" type="pres">
      <dgm:prSet presAssocID="{D814F297-7494-4D2C-A927-C9939E6FD997}" presName="rootComposite" presStyleCnt="0"/>
      <dgm:spPr/>
    </dgm:pt>
    <dgm:pt modelId="{26EBDE59-46FF-4E11-A508-0C2B06314B40}" type="pres">
      <dgm:prSet presAssocID="{D814F297-7494-4D2C-A927-C9939E6FD997}" presName="rootText" presStyleLbl="node1" presStyleIdx="0" presStyleCnt="1" custScaleX="109873" custScaleY="49244"/>
      <dgm:spPr/>
    </dgm:pt>
    <dgm:pt modelId="{DA2E5C07-6102-411F-BA5C-016E71ADA87D}" type="pres">
      <dgm:prSet presAssocID="{D814F297-7494-4D2C-A927-C9939E6FD997}" presName="rootConnector" presStyleLbl="node1" presStyleIdx="0" presStyleCnt="1"/>
      <dgm:spPr/>
    </dgm:pt>
    <dgm:pt modelId="{A1940D40-000A-4C17-9C9E-C3A9BBDB1023}" type="pres">
      <dgm:prSet presAssocID="{D814F297-7494-4D2C-A927-C9939E6FD997}" presName="childShape" presStyleCnt="0"/>
      <dgm:spPr/>
    </dgm:pt>
    <dgm:pt modelId="{6FD26E7D-F612-4160-AE86-40649ED76076}" type="pres">
      <dgm:prSet presAssocID="{A8766592-89DF-4621-8D7B-678E5A11A2EF}" presName="Name13" presStyleLbl="parChTrans1D2" presStyleIdx="0" presStyleCnt="3"/>
      <dgm:spPr/>
    </dgm:pt>
    <dgm:pt modelId="{0A7D291C-2351-4863-A1F2-F9079C181F8B}" type="pres">
      <dgm:prSet presAssocID="{64D411EC-855A-4402-8B41-5CB83ED2C98B}" presName="childText" presStyleLbl="bgAcc1" presStyleIdx="0" presStyleCnt="3" custScaleX="169936" custScaleY="94139" custLinFactNeighborX="-264">
        <dgm:presLayoutVars>
          <dgm:bulletEnabled val="1"/>
        </dgm:presLayoutVars>
      </dgm:prSet>
      <dgm:spPr/>
    </dgm:pt>
    <dgm:pt modelId="{A4A4F921-E4C8-49EC-B441-98E9D6918EF9}" type="pres">
      <dgm:prSet presAssocID="{B2698558-8A1C-45F2-A371-90DA018A8757}" presName="Name13" presStyleLbl="parChTrans1D2" presStyleIdx="1" presStyleCnt="3"/>
      <dgm:spPr/>
    </dgm:pt>
    <dgm:pt modelId="{CD3CCFFD-6B56-4873-800F-14586CBFB469}" type="pres">
      <dgm:prSet presAssocID="{3717F9CF-CF0E-41F6-A6E9-EC2A20005DEB}" presName="childText" presStyleLbl="bgAcc1" presStyleIdx="1" presStyleCnt="3" custScaleX="169996" custScaleY="61616" custLinFactNeighborX="-264">
        <dgm:presLayoutVars>
          <dgm:bulletEnabled val="1"/>
        </dgm:presLayoutVars>
      </dgm:prSet>
      <dgm:spPr/>
    </dgm:pt>
    <dgm:pt modelId="{FA04E717-2F2F-40E3-8E64-836DA183490D}" type="pres">
      <dgm:prSet presAssocID="{7A8C1993-6505-4D35-BDF0-04A0D697FE12}" presName="Name13" presStyleLbl="parChTrans1D2" presStyleIdx="2" presStyleCnt="3"/>
      <dgm:spPr/>
    </dgm:pt>
    <dgm:pt modelId="{818D721C-8E9E-4570-BC49-5D33AD97E8CB}" type="pres">
      <dgm:prSet presAssocID="{4EB7D159-0DE6-4EAE-A40B-A82E0A2A76AB}" presName="childText" presStyleLbl="bgAcc1" presStyleIdx="2" presStyleCnt="3" custScaleX="168511" custScaleY="89472" custLinFactNeighborX="-11" custLinFactNeighborY="-2101">
        <dgm:presLayoutVars>
          <dgm:bulletEnabled val="1"/>
        </dgm:presLayoutVars>
      </dgm:prSet>
      <dgm:spPr/>
    </dgm:pt>
  </dgm:ptLst>
  <dgm:cxnLst>
    <dgm:cxn modelId="{8E9C433D-3D21-4515-8216-FFFDB4BF9D7F}" type="presOf" srcId="{7A8C1993-6505-4D35-BDF0-04A0D697FE12}" destId="{FA04E717-2F2F-40E3-8E64-836DA183490D}" srcOrd="0" destOrd="0" presId="urn:microsoft.com/office/officeart/2005/8/layout/hierarchy3"/>
    <dgm:cxn modelId="{F00A9C40-411A-4AC3-B07B-329D378EC88E}" type="presOf" srcId="{D814F297-7494-4D2C-A927-C9939E6FD997}" destId="{DA2E5C07-6102-411F-BA5C-016E71ADA87D}" srcOrd="1" destOrd="0" presId="urn:microsoft.com/office/officeart/2005/8/layout/hierarchy3"/>
    <dgm:cxn modelId="{E714266E-231D-40E9-83DA-100BCD8BC613}" type="presOf" srcId="{A8766592-89DF-4621-8D7B-678E5A11A2EF}" destId="{6FD26E7D-F612-4160-AE86-40649ED76076}" srcOrd="0" destOrd="0" presId="urn:microsoft.com/office/officeart/2005/8/layout/hierarchy3"/>
    <dgm:cxn modelId="{426F4C6E-C94C-4B0F-9850-67D7D320D4A0}" type="presOf" srcId="{CDCF0315-183D-49F7-9D79-2D0F7147A43D}" destId="{72088DEB-CAEF-4B66-9CA2-C234F7480EC7}" srcOrd="0" destOrd="0" presId="urn:microsoft.com/office/officeart/2005/8/layout/hierarchy3"/>
    <dgm:cxn modelId="{46E7626F-F492-434D-9AB2-8925B39E43DF}" srcId="{D814F297-7494-4D2C-A927-C9939E6FD997}" destId="{3717F9CF-CF0E-41F6-A6E9-EC2A20005DEB}" srcOrd="1" destOrd="0" parTransId="{B2698558-8A1C-45F2-A371-90DA018A8757}" sibTransId="{CD520A50-5FDB-489F-A034-46A393C76A58}"/>
    <dgm:cxn modelId="{D35C0D53-2F2F-4058-B25E-37A2DBE28F33}" type="presOf" srcId="{D814F297-7494-4D2C-A927-C9939E6FD997}" destId="{26EBDE59-46FF-4E11-A508-0C2B06314B40}" srcOrd="0" destOrd="0" presId="urn:microsoft.com/office/officeart/2005/8/layout/hierarchy3"/>
    <dgm:cxn modelId="{8F293086-FB72-4D39-A5CB-BCF9A0EEB22F}" type="presOf" srcId="{3717F9CF-CF0E-41F6-A6E9-EC2A20005DEB}" destId="{CD3CCFFD-6B56-4873-800F-14586CBFB469}" srcOrd="0" destOrd="0" presId="urn:microsoft.com/office/officeart/2005/8/layout/hierarchy3"/>
    <dgm:cxn modelId="{8952EBB9-715B-49BB-926E-5C10019B067B}" type="presOf" srcId="{64D411EC-855A-4402-8B41-5CB83ED2C98B}" destId="{0A7D291C-2351-4863-A1F2-F9079C181F8B}" srcOrd="0" destOrd="0" presId="urn:microsoft.com/office/officeart/2005/8/layout/hierarchy3"/>
    <dgm:cxn modelId="{E0F807DC-0776-4EDB-8D7B-17FC74A3825A}" srcId="{CDCF0315-183D-49F7-9D79-2D0F7147A43D}" destId="{D814F297-7494-4D2C-A927-C9939E6FD997}" srcOrd="0" destOrd="0" parTransId="{37B15F0E-0670-4F44-B76F-67323F5C7E58}" sibTransId="{EB1C6ADF-0027-4C76-A91C-C37B6326D9B4}"/>
    <dgm:cxn modelId="{DD4A59E4-F3BE-4A5F-A0B8-3F3E4959CCD2}" type="presOf" srcId="{4EB7D159-0DE6-4EAE-A40B-A82E0A2A76AB}" destId="{818D721C-8E9E-4570-BC49-5D33AD97E8CB}" srcOrd="0" destOrd="0" presId="urn:microsoft.com/office/officeart/2005/8/layout/hierarchy3"/>
    <dgm:cxn modelId="{3CCB24EE-EA5D-4AE5-B7B9-2E8A561AB799}" type="presOf" srcId="{B2698558-8A1C-45F2-A371-90DA018A8757}" destId="{A4A4F921-E4C8-49EC-B441-98E9D6918EF9}" srcOrd="0" destOrd="0" presId="urn:microsoft.com/office/officeart/2005/8/layout/hierarchy3"/>
    <dgm:cxn modelId="{43853BEF-6233-4006-9A92-6F638B0D4154}" srcId="{D814F297-7494-4D2C-A927-C9939E6FD997}" destId="{4EB7D159-0DE6-4EAE-A40B-A82E0A2A76AB}" srcOrd="2" destOrd="0" parTransId="{7A8C1993-6505-4D35-BDF0-04A0D697FE12}" sibTransId="{D866E2EA-F504-4CD6-BF6C-926ED1FE3DA5}"/>
    <dgm:cxn modelId="{72B7DBF2-F210-4E5B-B95D-D892AF940546}" srcId="{D814F297-7494-4D2C-A927-C9939E6FD997}" destId="{64D411EC-855A-4402-8B41-5CB83ED2C98B}" srcOrd="0" destOrd="0" parTransId="{A8766592-89DF-4621-8D7B-678E5A11A2EF}" sibTransId="{F1819736-F645-481C-AB65-029883913DE9}"/>
    <dgm:cxn modelId="{7AC9A635-1788-4474-AB41-99BB84CA380C}" type="presParOf" srcId="{72088DEB-CAEF-4B66-9CA2-C234F7480EC7}" destId="{2CBF3081-7842-40EE-8979-75EEBE8ADDF2}" srcOrd="0" destOrd="0" presId="urn:microsoft.com/office/officeart/2005/8/layout/hierarchy3"/>
    <dgm:cxn modelId="{8C78853C-33E1-4A63-9286-C04D37600698}" type="presParOf" srcId="{2CBF3081-7842-40EE-8979-75EEBE8ADDF2}" destId="{6881B55E-330C-4F2E-94FF-358919BB6F31}" srcOrd="0" destOrd="0" presId="urn:microsoft.com/office/officeart/2005/8/layout/hierarchy3"/>
    <dgm:cxn modelId="{498C6586-46B0-4B70-8848-8BC63AC1819B}" type="presParOf" srcId="{6881B55E-330C-4F2E-94FF-358919BB6F31}" destId="{26EBDE59-46FF-4E11-A508-0C2B06314B40}" srcOrd="0" destOrd="0" presId="urn:microsoft.com/office/officeart/2005/8/layout/hierarchy3"/>
    <dgm:cxn modelId="{14040F4D-2AD2-470A-9E06-641BF61C5EC9}" type="presParOf" srcId="{6881B55E-330C-4F2E-94FF-358919BB6F31}" destId="{DA2E5C07-6102-411F-BA5C-016E71ADA87D}" srcOrd="1" destOrd="0" presId="urn:microsoft.com/office/officeart/2005/8/layout/hierarchy3"/>
    <dgm:cxn modelId="{EEFAAB96-B838-4354-B581-E48F7724A7D7}" type="presParOf" srcId="{2CBF3081-7842-40EE-8979-75EEBE8ADDF2}" destId="{A1940D40-000A-4C17-9C9E-C3A9BBDB1023}" srcOrd="1" destOrd="0" presId="urn:microsoft.com/office/officeart/2005/8/layout/hierarchy3"/>
    <dgm:cxn modelId="{AF995271-3DD5-4BFF-BC2F-30840D691BE8}" type="presParOf" srcId="{A1940D40-000A-4C17-9C9E-C3A9BBDB1023}" destId="{6FD26E7D-F612-4160-AE86-40649ED76076}" srcOrd="0" destOrd="0" presId="urn:microsoft.com/office/officeart/2005/8/layout/hierarchy3"/>
    <dgm:cxn modelId="{ED55C57B-1457-4176-8B82-F85246558E46}" type="presParOf" srcId="{A1940D40-000A-4C17-9C9E-C3A9BBDB1023}" destId="{0A7D291C-2351-4863-A1F2-F9079C181F8B}" srcOrd="1" destOrd="0" presId="urn:microsoft.com/office/officeart/2005/8/layout/hierarchy3"/>
    <dgm:cxn modelId="{6EC6BCE4-7ACF-43FA-847F-77AA6C89B3D2}" type="presParOf" srcId="{A1940D40-000A-4C17-9C9E-C3A9BBDB1023}" destId="{A4A4F921-E4C8-49EC-B441-98E9D6918EF9}" srcOrd="2" destOrd="0" presId="urn:microsoft.com/office/officeart/2005/8/layout/hierarchy3"/>
    <dgm:cxn modelId="{830DB15A-2E4B-4BD5-9F4C-B040857576CD}" type="presParOf" srcId="{A1940D40-000A-4C17-9C9E-C3A9BBDB1023}" destId="{CD3CCFFD-6B56-4873-800F-14586CBFB469}" srcOrd="3" destOrd="0" presId="urn:microsoft.com/office/officeart/2005/8/layout/hierarchy3"/>
    <dgm:cxn modelId="{ECC2F60A-C8CF-493F-858E-CF8612E58B4B}" type="presParOf" srcId="{A1940D40-000A-4C17-9C9E-C3A9BBDB1023}" destId="{FA04E717-2F2F-40E3-8E64-836DA183490D}" srcOrd="4" destOrd="0" presId="urn:microsoft.com/office/officeart/2005/8/layout/hierarchy3"/>
    <dgm:cxn modelId="{F6CCA101-0CE7-4B3D-BB9F-5C8277732392}" type="presParOf" srcId="{A1940D40-000A-4C17-9C9E-C3A9BBDB1023}" destId="{818D721C-8E9E-4570-BC49-5D33AD97E8CB}" srcOrd="5"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F078F5-BAD0-42DB-BDB3-07D82F74FC37}" type="doc">
      <dgm:prSet loTypeId="urn:microsoft.com/office/officeart/2008/layout/HorizontalMultiLevelHierarchy" loCatId="hierarchy" qsTypeId="urn:microsoft.com/office/officeart/2005/8/quickstyle/3d4" qsCatId="3D" csTypeId="urn:microsoft.com/office/officeart/2005/8/colors/colorful4" csCatId="colorful" phldr="1"/>
      <dgm:spPr/>
      <dgm:t>
        <a:bodyPr/>
        <a:lstStyle/>
        <a:p>
          <a:endParaRPr lang="es-EC"/>
        </a:p>
      </dgm:t>
    </dgm:pt>
    <dgm:pt modelId="{BE8854E7-03A2-4FF6-B935-697D3CDB1307}">
      <dgm:prSet phldrT="[Texto]" custT="1"/>
      <dgm:spPr/>
      <dgm:t>
        <a:bodyPr/>
        <a:lstStyle/>
        <a:p>
          <a:pPr algn="ctr"/>
          <a:r>
            <a:rPr lang="es-EC" sz="2400" b="1" dirty="0">
              <a:solidFill>
                <a:schemeClr val="tx1"/>
              </a:solidFill>
              <a:latin typeface="Arial Narrow" panose="020B0606020202030204" pitchFamily="34" charset="0"/>
            </a:rPr>
            <a:t>FACTOR B</a:t>
          </a:r>
        </a:p>
      </dgm:t>
    </dgm:pt>
    <dgm:pt modelId="{DEBF2DAE-7391-4FFA-9AF5-D584E8B5ED76}" type="parTrans" cxnId="{DC1783CF-C01D-497B-B1C6-28AFED43B63E}">
      <dgm:prSet/>
      <dgm:spPr/>
      <dgm:t>
        <a:bodyPr/>
        <a:lstStyle/>
        <a:p>
          <a:pPr algn="ctr"/>
          <a:endParaRPr lang="es-EC" sz="1600">
            <a:solidFill>
              <a:schemeClr val="tx1"/>
            </a:solidFill>
            <a:latin typeface="Arial Narrow" panose="020B0606020202030204" pitchFamily="34" charset="0"/>
          </a:endParaRPr>
        </a:p>
      </dgm:t>
    </dgm:pt>
    <dgm:pt modelId="{B9110B94-9AAF-48E8-A16D-BA9259D56F94}" type="sibTrans" cxnId="{DC1783CF-C01D-497B-B1C6-28AFED43B63E}">
      <dgm:prSet/>
      <dgm:spPr/>
      <dgm:t>
        <a:bodyPr/>
        <a:lstStyle/>
        <a:p>
          <a:pPr algn="ctr"/>
          <a:endParaRPr lang="es-EC" sz="1600">
            <a:solidFill>
              <a:schemeClr val="tx1"/>
            </a:solidFill>
            <a:latin typeface="Arial Narrow" panose="020B0606020202030204" pitchFamily="34" charset="0"/>
          </a:endParaRPr>
        </a:p>
      </dgm:t>
    </dgm:pt>
    <dgm:pt modelId="{A1524E8D-7ABC-4291-B6FC-60EA7E933C5F}">
      <dgm:prSet phldrT="[Texto]" custT="1"/>
      <dgm:spPr>
        <a:scene3d>
          <a:camera prst="orthographicFront">
            <a:rot lat="0" lon="0" rev="0"/>
          </a:camera>
          <a:lightRig rig="chilly" dir="t">
            <a:rot lat="0" lon="0" rev="18480000"/>
          </a:lightRig>
        </a:scene3d>
        <a:sp3d prstMaterial="clear">
          <a:bevelT h="63500"/>
        </a:sp3d>
      </dgm:spPr>
      <dgm:t>
        <a:bodyPr/>
        <a:lstStyle/>
        <a:p>
          <a:pPr algn="ctr"/>
          <a:r>
            <a:rPr lang="es-MX" sz="1600" dirty="0">
              <a:solidFill>
                <a:schemeClr val="tx1"/>
              </a:solidFill>
              <a:latin typeface="Arial Narrow" panose="020B0606020202030204" pitchFamily="34" charset="0"/>
            </a:rPr>
            <a:t>Las variables fisicoquímicas evaluadas presentaron diferencia significativa frente a los tres microorganismos fermentativos, </a:t>
          </a:r>
          <a:r>
            <a:rPr lang="es-MX" sz="1600" i="1" dirty="0">
              <a:solidFill>
                <a:schemeClr val="tx1"/>
              </a:solidFill>
              <a:latin typeface="Arial Narrow" panose="020B0606020202030204" pitchFamily="34" charset="0"/>
            </a:rPr>
            <a:t>S. </a:t>
          </a:r>
          <a:r>
            <a:rPr lang="es-MX" sz="1600" i="1" dirty="0" err="1">
              <a:solidFill>
                <a:schemeClr val="tx1"/>
              </a:solidFill>
              <a:latin typeface="Arial Narrow" panose="020B0606020202030204" pitchFamily="34" charset="0"/>
            </a:rPr>
            <a:t>bayanus</a:t>
          </a:r>
          <a:r>
            <a:rPr lang="es-MX" sz="1600" i="1" dirty="0">
              <a:solidFill>
                <a:schemeClr val="tx1"/>
              </a:solidFill>
              <a:latin typeface="Arial Narrow" panose="020B0606020202030204" pitchFamily="34" charset="0"/>
            </a:rPr>
            <a:t> </a:t>
          </a:r>
          <a:r>
            <a:rPr lang="es-MX" sz="1600" dirty="0">
              <a:solidFill>
                <a:schemeClr val="tx1"/>
              </a:solidFill>
              <a:latin typeface="Arial Narrow" panose="020B0606020202030204" pitchFamily="34" charset="0"/>
            </a:rPr>
            <a:t>reflejó los valores más altos en grados alcohólicos y rendimiento (51,67°GL y 26,17%), de igual forma, presentó los valores más bajos de densidad, espacio libre y acidez total referente a 0,937 g/</a:t>
          </a:r>
          <a:r>
            <a:rPr lang="es-EC" sz="1600" dirty="0">
              <a:solidFill>
                <a:schemeClr val="tx1"/>
              </a:solidFill>
              <a:latin typeface="Arial Narrow" panose="020B0606020202030204" pitchFamily="34" charset="0"/>
            </a:rPr>
            <a:t>cm</a:t>
          </a:r>
          <a:r>
            <a:rPr lang="es-EC" sz="1600" baseline="30000" dirty="0">
              <a:solidFill>
                <a:schemeClr val="tx1"/>
              </a:solidFill>
              <a:latin typeface="Arial Narrow" panose="020B0606020202030204" pitchFamily="34" charset="0"/>
            </a:rPr>
            <a:t>3</a:t>
          </a:r>
          <a:r>
            <a:rPr lang="es-MX" sz="1600" dirty="0">
              <a:solidFill>
                <a:schemeClr val="tx1"/>
              </a:solidFill>
              <a:latin typeface="Arial Narrow" panose="020B0606020202030204" pitchFamily="34" charset="0"/>
            </a:rPr>
            <a:t>, 49,36% y 8,00 mg/100</a:t>
          </a:r>
          <a:r>
            <a:rPr lang="es-EC" sz="1600" dirty="0">
              <a:solidFill>
                <a:schemeClr val="tx1"/>
              </a:solidFill>
              <a:latin typeface="Arial Narrow" panose="020B0606020202030204" pitchFamily="34" charset="0"/>
            </a:rPr>
            <a:t>cm</a:t>
          </a:r>
          <a:r>
            <a:rPr lang="es-EC" sz="1600" baseline="30000" dirty="0">
              <a:solidFill>
                <a:schemeClr val="tx1"/>
              </a:solidFill>
              <a:latin typeface="Arial Narrow" panose="020B0606020202030204" pitchFamily="34" charset="0"/>
            </a:rPr>
            <a:t>3</a:t>
          </a:r>
          <a:r>
            <a:rPr lang="es-MX" sz="1600" dirty="0">
              <a:solidFill>
                <a:schemeClr val="tx1"/>
              </a:solidFill>
              <a:latin typeface="Arial Narrow" panose="020B0606020202030204" pitchFamily="34" charset="0"/>
            </a:rPr>
            <a:t>, lo cual indica ser el microorganismo con mejores características para potencializar la producción de alcohol.</a:t>
          </a:r>
          <a:endParaRPr lang="es-EC" sz="1600" dirty="0">
            <a:solidFill>
              <a:schemeClr val="tx1"/>
            </a:solidFill>
            <a:latin typeface="Arial Narrow" panose="020B0606020202030204" pitchFamily="34" charset="0"/>
          </a:endParaRPr>
        </a:p>
      </dgm:t>
    </dgm:pt>
    <dgm:pt modelId="{B4CE0A7A-0B30-49C7-8E41-DE32536D34BD}" type="parTrans" cxnId="{533E9A61-571C-4395-8EAE-C750DAE4CDCC}">
      <dgm:prSet custT="1"/>
      <dgm:spPr/>
      <dgm:t>
        <a:bodyPr/>
        <a:lstStyle/>
        <a:p>
          <a:pPr algn="ctr"/>
          <a:endParaRPr lang="es-EC" sz="1600">
            <a:solidFill>
              <a:schemeClr val="tx1"/>
            </a:solidFill>
            <a:latin typeface="Arial Narrow" panose="020B0606020202030204" pitchFamily="34" charset="0"/>
          </a:endParaRPr>
        </a:p>
      </dgm:t>
    </dgm:pt>
    <dgm:pt modelId="{F0BB8C31-D483-443D-BF55-BA9F4D372D53}" type="sibTrans" cxnId="{533E9A61-571C-4395-8EAE-C750DAE4CDCC}">
      <dgm:prSet/>
      <dgm:spPr/>
      <dgm:t>
        <a:bodyPr/>
        <a:lstStyle/>
        <a:p>
          <a:pPr algn="ctr"/>
          <a:endParaRPr lang="es-EC" sz="1600">
            <a:solidFill>
              <a:schemeClr val="tx1"/>
            </a:solidFill>
            <a:latin typeface="Arial Narrow" panose="020B0606020202030204" pitchFamily="34" charset="0"/>
          </a:endParaRPr>
        </a:p>
      </dgm:t>
    </dgm:pt>
    <dgm:pt modelId="{CE768BA3-FC4B-4162-8E46-4A034734C3D7}">
      <dgm:prSet phldrT="[Texto]" custT="1"/>
      <dgm:spPr>
        <a:scene3d>
          <a:camera prst="orthographicFront">
            <a:rot lat="0" lon="0" rev="0"/>
          </a:camera>
          <a:lightRig rig="chilly" dir="t">
            <a:rot lat="0" lon="0" rev="18480000"/>
          </a:lightRig>
        </a:scene3d>
        <a:sp3d prstMaterial="clear">
          <a:bevelT h="63500"/>
        </a:sp3d>
      </dgm:spPr>
      <dgm:t>
        <a:bodyPr/>
        <a:lstStyle/>
        <a:p>
          <a:pPr algn="ctr"/>
          <a:r>
            <a:rPr lang="es-MX" sz="1600" dirty="0">
              <a:solidFill>
                <a:schemeClr val="tx1"/>
              </a:solidFill>
              <a:latin typeface="Arial Narrow" panose="020B0606020202030204" pitchFamily="34" charset="0"/>
            </a:rPr>
            <a:t>Respecto a cenizas, Flora natural presentó el valor más bajo correspondiente a 0,046 g/1000</a:t>
          </a:r>
          <a:r>
            <a:rPr lang="es-EC" sz="1600" dirty="0">
              <a:solidFill>
                <a:schemeClr val="tx1"/>
              </a:solidFill>
              <a:latin typeface="Arial Narrow" panose="020B0606020202030204" pitchFamily="34" charset="0"/>
            </a:rPr>
            <a:t>cm</a:t>
          </a:r>
          <a:r>
            <a:rPr lang="es-EC" sz="1600" baseline="30000" dirty="0">
              <a:solidFill>
                <a:schemeClr val="tx1"/>
              </a:solidFill>
              <a:latin typeface="Arial Narrow" panose="020B0606020202030204" pitchFamily="34" charset="0"/>
            </a:rPr>
            <a:t>3</a:t>
          </a:r>
          <a:r>
            <a:rPr lang="es-MX" sz="1600" dirty="0">
              <a:solidFill>
                <a:schemeClr val="tx1"/>
              </a:solidFill>
              <a:latin typeface="Arial Narrow" panose="020B0606020202030204" pitchFamily="34" charset="0"/>
            </a:rPr>
            <a:t>, mientras que </a:t>
          </a:r>
          <a:r>
            <a:rPr lang="es-MX" sz="1600" i="1" dirty="0">
              <a:solidFill>
                <a:schemeClr val="tx1"/>
              </a:solidFill>
              <a:latin typeface="Arial Narrow" panose="020B0606020202030204" pitchFamily="34" charset="0"/>
            </a:rPr>
            <a:t>S. </a:t>
          </a:r>
          <a:r>
            <a:rPr lang="es-MX" sz="1600" i="1" dirty="0" err="1">
              <a:solidFill>
                <a:schemeClr val="tx1"/>
              </a:solidFill>
              <a:latin typeface="Arial Narrow" panose="020B0606020202030204" pitchFamily="34" charset="0"/>
            </a:rPr>
            <a:t>cerevisiae</a:t>
          </a:r>
          <a:r>
            <a:rPr lang="es-MX" sz="1600" i="1" dirty="0">
              <a:solidFill>
                <a:schemeClr val="tx1"/>
              </a:solidFill>
              <a:latin typeface="Arial Narrow" panose="020B0606020202030204" pitchFamily="34" charset="0"/>
            </a:rPr>
            <a:t> </a:t>
          </a:r>
          <a:r>
            <a:rPr lang="es-MX" sz="1600" dirty="0">
              <a:solidFill>
                <a:schemeClr val="tx1"/>
              </a:solidFill>
              <a:latin typeface="Arial Narrow" panose="020B0606020202030204" pitchFamily="34" charset="0"/>
            </a:rPr>
            <a:t>y </a:t>
          </a:r>
          <a:r>
            <a:rPr lang="es-MX" sz="1600" i="1" dirty="0">
              <a:solidFill>
                <a:schemeClr val="tx1"/>
              </a:solidFill>
              <a:latin typeface="Arial Narrow" panose="020B0606020202030204" pitchFamily="34" charset="0"/>
            </a:rPr>
            <a:t>S. </a:t>
          </a:r>
          <a:r>
            <a:rPr lang="es-MX" sz="1600" i="1" dirty="0" err="1">
              <a:solidFill>
                <a:schemeClr val="tx1"/>
              </a:solidFill>
              <a:latin typeface="Arial Narrow" panose="020B0606020202030204" pitchFamily="34" charset="0"/>
            </a:rPr>
            <a:t>bayanus</a:t>
          </a:r>
          <a:r>
            <a:rPr lang="es-MX" sz="1600" i="1" dirty="0">
              <a:solidFill>
                <a:schemeClr val="tx1"/>
              </a:solidFill>
              <a:latin typeface="Arial Narrow" panose="020B0606020202030204" pitchFamily="34" charset="0"/>
            </a:rPr>
            <a:t> </a:t>
          </a:r>
          <a:r>
            <a:rPr lang="es-MX" sz="1600" dirty="0">
              <a:solidFill>
                <a:schemeClr val="tx1"/>
              </a:solidFill>
              <a:latin typeface="Arial Narrow" panose="020B0606020202030204" pitchFamily="34" charset="0"/>
            </a:rPr>
            <a:t>obtuvieron valores de 0,353 g/1000</a:t>
          </a:r>
          <a:r>
            <a:rPr lang="es-EC" sz="1600" dirty="0">
              <a:solidFill>
                <a:schemeClr val="tx1"/>
              </a:solidFill>
              <a:latin typeface="Arial Narrow" panose="020B0606020202030204" pitchFamily="34" charset="0"/>
            </a:rPr>
            <a:t>cm</a:t>
          </a:r>
          <a:r>
            <a:rPr lang="es-EC" sz="1600" baseline="30000" dirty="0">
              <a:solidFill>
                <a:schemeClr val="tx1"/>
              </a:solidFill>
              <a:latin typeface="Arial Narrow" panose="020B0606020202030204" pitchFamily="34" charset="0"/>
            </a:rPr>
            <a:t>3</a:t>
          </a:r>
          <a:r>
            <a:rPr lang="es-MX" sz="1600" dirty="0">
              <a:solidFill>
                <a:schemeClr val="tx1"/>
              </a:solidFill>
              <a:latin typeface="Arial Narrow" panose="020B0606020202030204" pitchFamily="34" charset="0"/>
            </a:rPr>
            <a:t> y 0,312 g/1000</a:t>
          </a:r>
          <a:r>
            <a:rPr lang="es-EC" sz="1600" dirty="0">
              <a:solidFill>
                <a:schemeClr val="tx1"/>
              </a:solidFill>
              <a:latin typeface="Arial Narrow" panose="020B0606020202030204" pitchFamily="34" charset="0"/>
            </a:rPr>
            <a:t>cm</a:t>
          </a:r>
          <a:r>
            <a:rPr lang="es-EC" sz="1600" baseline="30000" dirty="0">
              <a:solidFill>
                <a:schemeClr val="tx1"/>
              </a:solidFill>
              <a:latin typeface="Arial Narrow" panose="020B0606020202030204" pitchFamily="34" charset="0"/>
            </a:rPr>
            <a:t>3</a:t>
          </a:r>
          <a:r>
            <a:rPr lang="es-MX" sz="1600" dirty="0">
              <a:solidFill>
                <a:schemeClr val="tx1"/>
              </a:solidFill>
              <a:latin typeface="Arial Narrow" panose="020B0606020202030204" pitchFamily="34" charset="0"/>
            </a:rPr>
            <a:t>.</a:t>
          </a:r>
          <a:endParaRPr lang="es-EC" sz="1600" dirty="0">
            <a:solidFill>
              <a:schemeClr val="tx1"/>
            </a:solidFill>
            <a:latin typeface="Arial Narrow" panose="020B0606020202030204" pitchFamily="34" charset="0"/>
          </a:endParaRPr>
        </a:p>
      </dgm:t>
    </dgm:pt>
    <dgm:pt modelId="{DDD300AE-4969-4DA4-9BC5-F38CED296EED}" type="parTrans" cxnId="{919A47D5-CD35-44B9-BB04-F6ECE56FA0F1}">
      <dgm:prSet custT="1"/>
      <dgm:spPr/>
      <dgm:t>
        <a:bodyPr/>
        <a:lstStyle/>
        <a:p>
          <a:pPr algn="ctr"/>
          <a:endParaRPr lang="es-EC" sz="1600">
            <a:solidFill>
              <a:schemeClr val="tx1"/>
            </a:solidFill>
            <a:latin typeface="Arial Narrow" panose="020B0606020202030204" pitchFamily="34" charset="0"/>
          </a:endParaRPr>
        </a:p>
      </dgm:t>
    </dgm:pt>
    <dgm:pt modelId="{3EE1CDB2-BBA4-49C2-A7B9-A31639F4F626}" type="sibTrans" cxnId="{919A47D5-CD35-44B9-BB04-F6ECE56FA0F1}">
      <dgm:prSet/>
      <dgm:spPr/>
      <dgm:t>
        <a:bodyPr/>
        <a:lstStyle/>
        <a:p>
          <a:pPr algn="ctr"/>
          <a:endParaRPr lang="es-EC" sz="1600">
            <a:solidFill>
              <a:schemeClr val="tx1"/>
            </a:solidFill>
            <a:latin typeface="Arial Narrow" panose="020B0606020202030204" pitchFamily="34" charset="0"/>
          </a:endParaRPr>
        </a:p>
      </dgm:t>
    </dgm:pt>
    <dgm:pt modelId="{538AD3D5-A762-4CCE-A498-651525D4AF65}">
      <dgm:prSet phldrT="[Texto]" custT="1"/>
      <dgm:spPr>
        <a:scene3d>
          <a:camera prst="orthographicFront">
            <a:rot lat="0" lon="0" rev="0"/>
          </a:camera>
          <a:lightRig rig="chilly" dir="t">
            <a:rot lat="0" lon="0" rev="18480000"/>
          </a:lightRig>
        </a:scene3d>
        <a:sp3d prstMaterial="clear">
          <a:bevelT h="63500"/>
        </a:sp3d>
      </dgm:spPr>
      <dgm:t>
        <a:bodyPr/>
        <a:lstStyle/>
        <a:p>
          <a:pPr algn="ctr"/>
          <a:r>
            <a:rPr lang="es-MX" sz="1600" dirty="0">
              <a:solidFill>
                <a:schemeClr val="tx1"/>
              </a:solidFill>
              <a:latin typeface="Arial Narrow" panose="020B0606020202030204" pitchFamily="34" charset="0"/>
            </a:rPr>
            <a:t>Se acepta la hipótesis alternativa y se concluye que los microorganismos fermentativos (</a:t>
          </a:r>
          <a:r>
            <a:rPr lang="es-MX" sz="1600" i="1" dirty="0">
              <a:solidFill>
                <a:schemeClr val="tx1"/>
              </a:solidFill>
              <a:latin typeface="Arial Narrow" panose="020B0606020202030204" pitchFamily="34" charset="0"/>
            </a:rPr>
            <a:t>S. </a:t>
          </a:r>
          <a:r>
            <a:rPr lang="es-MX" sz="1600" i="1" dirty="0" err="1">
              <a:solidFill>
                <a:schemeClr val="tx1"/>
              </a:solidFill>
              <a:latin typeface="Arial Narrow" panose="020B0606020202030204" pitchFamily="34" charset="0"/>
            </a:rPr>
            <a:t>cerevisiae</a:t>
          </a:r>
          <a:r>
            <a:rPr lang="es-MX" sz="1600" i="1" dirty="0">
              <a:solidFill>
                <a:schemeClr val="tx1"/>
              </a:solidFill>
              <a:latin typeface="Arial Narrow" panose="020B0606020202030204" pitchFamily="34" charset="0"/>
            </a:rPr>
            <a:t>, S. </a:t>
          </a:r>
          <a:r>
            <a:rPr lang="es-MX" sz="1600" i="1" dirty="0" err="1">
              <a:solidFill>
                <a:schemeClr val="tx1"/>
              </a:solidFill>
              <a:latin typeface="Arial Narrow" panose="020B0606020202030204" pitchFamily="34" charset="0"/>
            </a:rPr>
            <a:t>bayanus</a:t>
          </a:r>
          <a:r>
            <a:rPr lang="es-MX" sz="1600" i="1" dirty="0">
              <a:solidFill>
                <a:schemeClr val="tx1"/>
              </a:solidFill>
              <a:latin typeface="Arial Narrow" panose="020B0606020202030204" pitchFamily="34" charset="0"/>
            </a:rPr>
            <a:t> </a:t>
          </a:r>
          <a:r>
            <a:rPr lang="es-MX" sz="1600" dirty="0">
              <a:solidFill>
                <a:schemeClr val="tx1"/>
              </a:solidFill>
              <a:latin typeface="Arial Narrow" panose="020B0606020202030204" pitchFamily="34" charset="0"/>
            </a:rPr>
            <a:t>y Flora natural) influyen sobre la obtención de alcohol; siendo </a:t>
          </a:r>
          <a:r>
            <a:rPr lang="es-MX" sz="1600" i="1" dirty="0">
              <a:solidFill>
                <a:schemeClr val="tx1"/>
              </a:solidFill>
              <a:latin typeface="Arial Narrow" panose="020B0606020202030204" pitchFamily="34" charset="0"/>
            </a:rPr>
            <a:t>S. </a:t>
          </a:r>
          <a:r>
            <a:rPr lang="es-MX" sz="1600" i="1" dirty="0" err="1">
              <a:solidFill>
                <a:schemeClr val="tx1"/>
              </a:solidFill>
              <a:latin typeface="Arial Narrow" panose="020B0606020202030204" pitchFamily="34" charset="0"/>
            </a:rPr>
            <a:t>bayanus</a:t>
          </a:r>
          <a:r>
            <a:rPr lang="es-MX" sz="1600" i="1" dirty="0">
              <a:solidFill>
                <a:schemeClr val="tx1"/>
              </a:solidFill>
              <a:latin typeface="Arial Narrow" panose="020B0606020202030204" pitchFamily="34" charset="0"/>
            </a:rPr>
            <a:t> </a:t>
          </a:r>
          <a:r>
            <a:rPr lang="es-MX" sz="1600" dirty="0">
              <a:solidFill>
                <a:schemeClr val="tx1"/>
              </a:solidFill>
              <a:latin typeface="Arial Narrow" panose="020B0606020202030204" pitchFamily="34" charset="0"/>
            </a:rPr>
            <a:t>el microrganismo fermentativo con los mejores resultados.</a:t>
          </a:r>
          <a:endParaRPr lang="es-EC" sz="1600" dirty="0">
            <a:solidFill>
              <a:schemeClr val="tx1"/>
            </a:solidFill>
            <a:latin typeface="Arial Narrow" panose="020B0606020202030204" pitchFamily="34" charset="0"/>
          </a:endParaRPr>
        </a:p>
      </dgm:t>
    </dgm:pt>
    <dgm:pt modelId="{5C53507F-FAC4-40C6-B819-E208C2F6288D}" type="parTrans" cxnId="{77182A08-5E2A-44DB-B06E-EF8F5F3D1CD7}">
      <dgm:prSet custT="1"/>
      <dgm:spPr/>
      <dgm:t>
        <a:bodyPr/>
        <a:lstStyle/>
        <a:p>
          <a:pPr algn="ctr"/>
          <a:endParaRPr lang="es-EC" sz="1600">
            <a:solidFill>
              <a:schemeClr val="tx1"/>
            </a:solidFill>
            <a:latin typeface="Arial Narrow" panose="020B0606020202030204" pitchFamily="34" charset="0"/>
          </a:endParaRPr>
        </a:p>
      </dgm:t>
    </dgm:pt>
    <dgm:pt modelId="{78E968D4-71A7-45B4-BB31-29263047939B}" type="sibTrans" cxnId="{77182A08-5E2A-44DB-B06E-EF8F5F3D1CD7}">
      <dgm:prSet/>
      <dgm:spPr/>
      <dgm:t>
        <a:bodyPr/>
        <a:lstStyle/>
        <a:p>
          <a:pPr algn="ctr"/>
          <a:endParaRPr lang="es-EC" sz="1600">
            <a:solidFill>
              <a:schemeClr val="tx1"/>
            </a:solidFill>
            <a:latin typeface="Arial Narrow" panose="020B0606020202030204" pitchFamily="34" charset="0"/>
          </a:endParaRPr>
        </a:p>
      </dgm:t>
    </dgm:pt>
    <dgm:pt modelId="{3C6025F9-5AFC-4E6D-92A2-A806D31D0C4E}" type="pres">
      <dgm:prSet presAssocID="{30F078F5-BAD0-42DB-BDB3-07D82F74FC37}" presName="Name0" presStyleCnt="0">
        <dgm:presLayoutVars>
          <dgm:chPref val="1"/>
          <dgm:dir/>
          <dgm:animOne val="branch"/>
          <dgm:animLvl val="lvl"/>
          <dgm:resizeHandles val="exact"/>
        </dgm:presLayoutVars>
      </dgm:prSet>
      <dgm:spPr/>
    </dgm:pt>
    <dgm:pt modelId="{BDC39C35-EF66-42F8-B992-458FD72E6102}" type="pres">
      <dgm:prSet presAssocID="{BE8854E7-03A2-4FF6-B935-697D3CDB1307}" presName="root1" presStyleCnt="0"/>
      <dgm:spPr/>
    </dgm:pt>
    <dgm:pt modelId="{BB646A6F-D113-4B73-8400-94E21614C517}" type="pres">
      <dgm:prSet presAssocID="{BE8854E7-03A2-4FF6-B935-697D3CDB1307}" presName="LevelOneTextNode" presStyleLbl="node0" presStyleIdx="0" presStyleCnt="1" custScaleY="65161" custLinFactNeighborY="-1211">
        <dgm:presLayoutVars>
          <dgm:chPref val="3"/>
        </dgm:presLayoutVars>
      </dgm:prSet>
      <dgm:spPr/>
    </dgm:pt>
    <dgm:pt modelId="{6A89638A-3DF5-44DF-B37E-2BE0E934906F}" type="pres">
      <dgm:prSet presAssocID="{BE8854E7-03A2-4FF6-B935-697D3CDB1307}" presName="level2hierChild" presStyleCnt="0"/>
      <dgm:spPr/>
    </dgm:pt>
    <dgm:pt modelId="{4B40505B-8792-42B5-BCFF-4AE540EAB01B}" type="pres">
      <dgm:prSet presAssocID="{B4CE0A7A-0B30-49C7-8E41-DE32536D34BD}" presName="conn2-1" presStyleLbl="parChTrans1D2" presStyleIdx="0" presStyleCnt="3"/>
      <dgm:spPr/>
    </dgm:pt>
    <dgm:pt modelId="{46178CAE-921C-43FC-A220-5A3D931941C5}" type="pres">
      <dgm:prSet presAssocID="{B4CE0A7A-0B30-49C7-8E41-DE32536D34BD}" presName="connTx" presStyleLbl="parChTrans1D2" presStyleIdx="0" presStyleCnt="3"/>
      <dgm:spPr/>
    </dgm:pt>
    <dgm:pt modelId="{A9E400EB-ECDA-48E9-8ED8-6DC75DE060B4}" type="pres">
      <dgm:prSet presAssocID="{A1524E8D-7ABC-4291-B6FC-60EA7E933C5F}" presName="root2" presStyleCnt="0"/>
      <dgm:spPr/>
    </dgm:pt>
    <dgm:pt modelId="{6BFD6B81-0923-43A7-AA31-F518A2D72644}" type="pres">
      <dgm:prSet presAssocID="{A1524E8D-7ABC-4291-B6FC-60EA7E933C5F}" presName="LevelTwoTextNode" presStyleLbl="node2" presStyleIdx="0" presStyleCnt="3" custScaleX="232785" custScaleY="117897" custLinFactNeighborX="373" custLinFactNeighborY="2374">
        <dgm:presLayoutVars>
          <dgm:chPref val="3"/>
        </dgm:presLayoutVars>
      </dgm:prSet>
      <dgm:spPr/>
    </dgm:pt>
    <dgm:pt modelId="{B28BC4E8-06B1-426C-9D90-7DCB52AF1191}" type="pres">
      <dgm:prSet presAssocID="{A1524E8D-7ABC-4291-B6FC-60EA7E933C5F}" presName="level3hierChild" presStyleCnt="0"/>
      <dgm:spPr/>
    </dgm:pt>
    <dgm:pt modelId="{E27FCC4D-C7D8-42FB-A5A5-48CF731CE51C}" type="pres">
      <dgm:prSet presAssocID="{DDD300AE-4969-4DA4-9BC5-F38CED296EED}" presName="conn2-1" presStyleLbl="parChTrans1D2" presStyleIdx="1" presStyleCnt="3"/>
      <dgm:spPr/>
    </dgm:pt>
    <dgm:pt modelId="{AFA78468-0899-44A1-8EC9-470C80E2D150}" type="pres">
      <dgm:prSet presAssocID="{DDD300AE-4969-4DA4-9BC5-F38CED296EED}" presName="connTx" presStyleLbl="parChTrans1D2" presStyleIdx="1" presStyleCnt="3"/>
      <dgm:spPr/>
    </dgm:pt>
    <dgm:pt modelId="{9EFF59A6-77BD-473E-898E-20FFC969F28B}" type="pres">
      <dgm:prSet presAssocID="{CE768BA3-FC4B-4162-8E46-4A034734C3D7}" presName="root2" presStyleCnt="0"/>
      <dgm:spPr/>
    </dgm:pt>
    <dgm:pt modelId="{9E7D26F3-1EA1-498C-BEC4-80C2F9A8EBDB}" type="pres">
      <dgm:prSet presAssocID="{CE768BA3-FC4B-4162-8E46-4A034734C3D7}" presName="LevelTwoTextNode" presStyleLbl="node2" presStyleIdx="1" presStyleCnt="3" custScaleX="232749" custScaleY="93694" custLinFactNeighborX="-11" custLinFactNeighborY="0">
        <dgm:presLayoutVars>
          <dgm:chPref val="3"/>
        </dgm:presLayoutVars>
      </dgm:prSet>
      <dgm:spPr/>
    </dgm:pt>
    <dgm:pt modelId="{03B085FB-F455-4FB4-BF65-07CEBA0F6D38}" type="pres">
      <dgm:prSet presAssocID="{CE768BA3-FC4B-4162-8E46-4A034734C3D7}" presName="level3hierChild" presStyleCnt="0"/>
      <dgm:spPr/>
    </dgm:pt>
    <dgm:pt modelId="{2352BE0F-F281-4756-BD25-055D84F7BEE9}" type="pres">
      <dgm:prSet presAssocID="{5C53507F-FAC4-40C6-B819-E208C2F6288D}" presName="conn2-1" presStyleLbl="parChTrans1D2" presStyleIdx="2" presStyleCnt="3"/>
      <dgm:spPr/>
    </dgm:pt>
    <dgm:pt modelId="{A37F6ECD-640D-4865-BDE4-7D582309D134}" type="pres">
      <dgm:prSet presAssocID="{5C53507F-FAC4-40C6-B819-E208C2F6288D}" presName="connTx" presStyleLbl="parChTrans1D2" presStyleIdx="2" presStyleCnt="3"/>
      <dgm:spPr/>
    </dgm:pt>
    <dgm:pt modelId="{F0B5853E-5190-4DED-9FB4-7D834539E9EA}" type="pres">
      <dgm:prSet presAssocID="{538AD3D5-A762-4CCE-A498-651525D4AF65}" presName="root2" presStyleCnt="0"/>
      <dgm:spPr/>
    </dgm:pt>
    <dgm:pt modelId="{5B2ED88F-B7EB-463E-8B42-2920636B3667}" type="pres">
      <dgm:prSet presAssocID="{538AD3D5-A762-4CCE-A498-651525D4AF65}" presName="LevelTwoTextNode" presStyleLbl="node2" presStyleIdx="2" presStyleCnt="3" custScaleX="232749" custScaleY="98861" custLinFactNeighborX="-789" custLinFactNeighborY="272">
        <dgm:presLayoutVars>
          <dgm:chPref val="3"/>
        </dgm:presLayoutVars>
      </dgm:prSet>
      <dgm:spPr/>
    </dgm:pt>
    <dgm:pt modelId="{1433BC16-79AC-4693-B950-870FFF32269E}" type="pres">
      <dgm:prSet presAssocID="{538AD3D5-A762-4CCE-A498-651525D4AF65}" presName="level3hierChild" presStyleCnt="0"/>
      <dgm:spPr/>
    </dgm:pt>
  </dgm:ptLst>
  <dgm:cxnLst>
    <dgm:cxn modelId="{77182A08-5E2A-44DB-B06E-EF8F5F3D1CD7}" srcId="{BE8854E7-03A2-4FF6-B935-697D3CDB1307}" destId="{538AD3D5-A762-4CCE-A498-651525D4AF65}" srcOrd="2" destOrd="0" parTransId="{5C53507F-FAC4-40C6-B819-E208C2F6288D}" sibTransId="{78E968D4-71A7-45B4-BB31-29263047939B}"/>
    <dgm:cxn modelId="{4445420A-E4E3-442F-96DA-A1532299BAD8}" type="presOf" srcId="{5C53507F-FAC4-40C6-B819-E208C2F6288D}" destId="{A37F6ECD-640D-4865-BDE4-7D582309D134}" srcOrd="1" destOrd="0" presId="urn:microsoft.com/office/officeart/2008/layout/HorizontalMultiLevelHierarchy"/>
    <dgm:cxn modelId="{EA4E480C-14BC-4D55-85D2-FFE550F4CAAD}" type="presOf" srcId="{CE768BA3-FC4B-4162-8E46-4A034734C3D7}" destId="{9E7D26F3-1EA1-498C-BEC4-80C2F9A8EBDB}" srcOrd="0" destOrd="0" presId="urn:microsoft.com/office/officeart/2008/layout/HorizontalMultiLevelHierarchy"/>
    <dgm:cxn modelId="{4A14741E-0D58-4E8D-A13D-C13E3EBF3568}" type="presOf" srcId="{A1524E8D-7ABC-4291-B6FC-60EA7E933C5F}" destId="{6BFD6B81-0923-43A7-AA31-F518A2D72644}" srcOrd="0" destOrd="0" presId="urn:microsoft.com/office/officeart/2008/layout/HorizontalMultiLevelHierarchy"/>
    <dgm:cxn modelId="{B732C127-F1B6-4792-A9F5-0EA1820F7403}" type="presOf" srcId="{5C53507F-FAC4-40C6-B819-E208C2F6288D}" destId="{2352BE0F-F281-4756-BD25-055D84F7BEE9}" srcOrd="0" destOrd="0" presId="urn:microsoft.com/office/officeart/2008/layout/HorizontalMultiLevelHierarchy"/>
    <dgm:cxn modelId="{533E9A61-571C-4395-8EAE-C750DAE4CDCC}" srcId="{BE8854E7-03A2-4FF6-B935-697D3CDB1307}" destId="{A1524E8D-7ABC-4291-B6FC-60EA7E933C5F}" srcOrd="0" destOrd="0" parTransId="{B4CE0A7A-0B30-49C7-8E41-DE32536D34BD}" sibTransId="{F0BB8C31-D483-443D-BF55-BA9F4D372D53}"/>
    <dgm:cxn modelId="{43D5E177-2D44-4F0F-948E-A1C974C3D2B6}" type="presOf" srcId="{DDD300AE-4969-4DA4-9BC5-F38CED296EED}" destId="{AFA78468-0899-44A1-8EC9-470C80E2D150}" srcOrd="1" destOrd="0" presId="urn:microsoft.com/office/officeart/2008/layout/HorizontalMultiLevelHierarchy"/>
    <dgm:cxn modelId="{CCAEA47F-2568-49C9-9A38-37218E4A6D7D}" type="presOf" srcId="{538AD3D5-A762-4CCE-A498-651525D4AF65}" destId="{5B2ED88F-B7EB-463E-8B42-2920636B3667}" srcOrd="0" destOrd="0" presId="urn:microsoft.com/office/officeart/2008/layout/HorizontalMultiLevelHierarchy"/>
    <dgm:cxn modelId="{64C12EC5-5918-42A7-A5FE-7702A1573FF4}" type="presOf" srcId="{B4CE0A7A-0B30-49C7-8E41-DE32536D34BD}" destId="{46178CAE-921C-43FC-A220-5A3D931941C5}" srcOrd="1" destOrd="0" presId="urn:microsoft.com/office/officeart/2008/layout/HorizontalMultiLevelHierarchy"/>
    <dgm:cxn modelId="{DC1783CF-C01D-497B-B1C6-28AFED43B63E}" srcId="{30F078F5-BAD0-42DB-BDB3-07D82F74FC37}" destId="{BE8854E7-03A2-4FF6-B935-697D3CDB1307}" srcOrd="0" destOrd="0" parTransId="{DEBF2DAE-7391-4FFA-9AF5-D584E8B5ED76}" sibTransId="{B9110B94-9AAF-48E8-A16D-BA9259D56F94}"/>
    <dgm:cxn modelId="{F113CECF-BBB1-4A96-8486-19C42C470E6C}" type="presOf" srcId="{B4CE0A7A-0B30-49C7-8E41-DE32536D34BD}" destId="{4B40505B-8792-42B5-BCFF-4AE540EAB01B}" srcOrd="0" destOrd="0" presId="urn:microsoft.com/office/officeart/2008/layout/HorizontalMultiLevelHierarchy"/>
    <dgm:cxn modelId="{3F3047D0-88C7-4F28-AD6A-6CCDB8960045}" type="presOf" srcId="{DDD300AE-4969-4DA4-9BC5-F38CED296EED}" destId="{E27FCC4D-C7D8-42FB-A5A5-48CF731CE51C}" srcOrd="0" destOrd="0" presId="urn:microsoft.com/office/officeart/2008/layout/HorizontalMultiLevelHierarchy"/>
    <dgm:cxn modelId="{919A47D5-CD35-44B9-BB04-F6ECE56FA0F1}" srcId="{BE8854E7-03A2-4FF6-B935-697D3CDB1307}" destId="{CE768BA3-FC4B-4162-8E46-4A034734C3D7}" srcOrd="1" destOrd="0" parTransId="{DDD300AE-4969-4DA4-9BC5-F38CED296EED}" sibTransId="{3EE1CDB2-BBA4-49C2-A7B9-A31639F4F626}"/>
    <dgm:cxn modelId="{21BDA6F6-F989-46F0-A03B-27281FB118BD}" type="presOf" srcId="{30F078F5-BAD0-42DB-BDB3-07D82F74FC37}" destId="{3C6025F9-5AFC-4E6D-92A2-A806D31D0C4E}" srcOrd="0" destOrd="0" presId="urn:microsoft.com/office/officeart/2008/layout/HorizontalMultiLevelHierarchy"/>
    <dgm:cxn modelId="{E33096F8-AEDE-40C4-AC7F-0048E82ABBF5}" type="presOf" srcId="{BE8854E7-03A2-4FF6-B935-697D3CDB1307}" destId="{BB646A6F-D113-4B73-8400-94E21614C517}" srcOrd="0" destOrd="0" presId="urn:microsoft.com/office/officeart/2008/layout/HorizontalMultiLevelHierarchy"/>
    <dgm:cxn modelId="{3FDDDE58-712A-4870-A94E-C32E359670D3}" type="presParOf" srcId="{3C6025F9-5AFC-4E6D-92A2-A806D31D0C4E}" destId="{BDC39C35-EF66-42F8-B992-458FD72E6102}" srcOrd="0" destOrd="0" presId="urn:microsoft.com/office/officeart/2008/layout/HorizontalMultiLevelHierarchy"/>
    <dgm:cxn modelId="{7C86A2F6-6D2E-455B-B3B3-B82E57703EE5}" type="presParOf" srcId="{BDC39C35-EF66-42F8-B992-458FD72E6102}" destId="{BB646A6F-D113-4B73-8400-94E21614C517}" srcOrd="0" destOrd="0" presId="urn:microsoft.com/office/officeart/2008/layout/HorizontalMultiLevelHierarchy"/>
    <dgm:cxn modelId="{59EBABEE-D16F-4FE2-A527-EBACEAA7FBE9}" type="presParOf" srcId="{BDC39C35-EF66-42F8-B992-458FD72E6102}" destId="{6A89638A-3DF5-44DF-B37E-2BE0E934906F}" srcOrd="1" destOrd="0" presId="urn:microsoft.com/office/officeart/2008/layout/HorizontalMultiLevelHierarchy"/>
    <dgm:cxn modelId="{BDC34801-2D58-48BB-BAFC-319FB60D0170}" type="presParOf" srcId="{6A89638A-3DF5-44DF-B37E-2BE0E934906F}" destId="{4B40505B-8792-42B5-BCFF-4AE540EAB01B}" srcOrd="0" destOrd="0" presId="urn:microsoft.com/office/officeart/2008/layout/HorizontalMultiLevelHierarchy"/>
    <dgm:cxn modelId="{32C5790A-0F04-43D9-8D0B-8ED0CCA0D0A3}" type="presParOf" srcId="{4B40505B-8792-42B5-BCFF-4AE540EAB01B}" destId="{46178CAE-921C-43FC-A220-5A3D931941C5}" srcOrd="0" destOrd="0" presId="urn:microsoft.com/office/officeart/2008/layout/HorizontalMultiLevelHierarchy"/>
    <dgm:cxn modelId="{A53B7E3F-9444-4BC9-9ABE-F3CB5F5900AB}" type="presParOf" srcId="{6A89638A-3DF5-44DF-B37E-2BE0E934906F}" destId="{A9E400EB-ECDA-48E9-8ED8-6DC75DE060B4}" srcOrd="1" destOrd="0" presId="urn:microsoft.com/office/officeart/2008/layout/HorizontalMultiLevelHierarchy"/>
    <dgm:cxn modelId="{FFAC3C8F-297A-4149-B77C-FB3E7AD4AA11}" type="presParOf" srcId="{A9E400EB-ECDA-48E9-8ED8-6DC75DE060B4}" destId="{6BFD6B81-0923-43A7-AA31-F518A2D72644}" srcOrd="0" destOrd="0" presId="urn:microsoft.com/office/officeart/2008/layout/HorizontalMultiLevelHierarchy"/>
    <dgm:cxn modelId="{5BC45C1C-2B45-46C5-A86C-232839AF2030}" type="presParOf" srcId="{A9E400EB-ECDA-48E9-8ED8-6DC75DE060B4}" destId="{B28BC4E8-06B1-426C-9D90-7DCB52AF1191}" srcOrd="1" destOrd="0" presId="urn:microsoft.com/office/officeart/2008/layout/HorizontalMultiLevelHierarchy"/>
    <dgm:cxn modelId="{8F534EC1-33B0-43C8-B3C3-199FF994F392}" type="presParOf" srcId="{6A89638A-3DF5-44DF-B37E-2BE0E934906F}" destId="{E27FCC4D-C7D8-42FB-A5A5-48CF731CE51C}" srcOrd="2" destOrd="0" presId="urn:microsoft.com/office/officeart/2008/layout/HorizontalMultiLevelHierarchy"/>
    <dgm:cxn modelId="{09BC6FE8-2858-4664-A123-0C6774F79FC6}" type="presParOf" srcId="{E27FCC4D-C7D8-42FB-A5A5-48CF731CE51C}" destId="{AFA78468-0899-44A1-8EC9-470C80E2D150}" srcOrd="0" destOrd="0" presId="urn:microsoft.com/office/officeart/2008/layout/HorizontalMultiLevelHierarchy"/>
    <dgm:cxn modelId="{F429D993-0524-4FFB-9263-3C69BE22C0AF}" type="presParOf" srcId="{6A89638A-3DF5-44DF-B37E-2BE0E934906F}" destId="{9EFF59A6-77BD-473E-898E-20FFC969F28B}" srcOrd="3" destOrd="0" presId="urn:microsoft.com/office/officeart/2008/layout/HorizontalMultiLevelHierarchy"/>
    <dgm:cxn modelId="{09577AFB-99C8-4BBC-8A1B-9C1A2AA91DB9}" type="presParOf" srcId="{9EFF59A6-77BD-473E-898E-20FFC969F28B}" destId="{9E7D26F3-1EA1-498C-BEC4-80C2F9A8EBDB}" srcOrd="0" destOrd="0" presId="urn:microsoft.com/office/officeart/2008/layout/HorizontalMultiLevelHierarchy"/>
    <dgm:cxn modelId="{FCF160D0-57B7-4907-BF60-98C61376FD7F}" type="presParOf" srcId="{9EFF59A6-77BD-473E-898E-20FFC969F28B}" destId="{03B085FB-F455-4FB4-BF65-07CEBA0F6D38}" srcOrd="1" destOrd="0" presId="urn:microsoft.com/office/officeart/2008/layout/HorizontalMultiLevelHierarchy"/>
    <dgm:cxn modelId="{5C36E8D7-8905-46F4-8314-3ADCFA86EF89}" type="presParOf" srcId="{6A89638A-3DF5-44DF-B37E-2BE0E934906F}" destId="{2352BE0F-F281-4756-BD25-055D84F7BEE9}" srcOrd="4" destOrd="0" presId="urn:microsoft.com/office/officeart/2008/layout/HorizontalMultiLevelHierarchy"/>
    <dgm:cxn modelId="{FC8F8F4B-09A2-4343-8525-0BD29ABF58E8}" type="presParOf" srcId="{2352BE0F-F281-4756-BD25-055D84F7BEE9}" destId="{A37F6ECD-640D-4865-BDE4-7D582309D134}" srcOrd="0" destOrd="0" presId="urn:microsoft.com/office/officeart/2008/layout/HorizontalMultiLevelHierarchy"/>
    <dgm:cxn modelId="{38726195-177E-4050-9E1C-6BC0F5E80E75}" type="presParOf" srcId="{6A89638A-3DF5-44DF-B37E-2BE0E934906F}" destId="{F0B5853E-5190-4DED-9FB4-7D834539E9EA}" srcOrd="5" destOrd="0" presId="urn:microsoft.com/office/officeart/2008/layout/HorizontalMultiLevelHierarchy"/>
    <dgm:cxn modelId="{2FD1F028-41F2-43AF-9517-89DE1356F7D8}" type="presParOf" srcId="{F0B5853E-5190-4DED-9FB4-7D834539E9EA}" destId="{5B2ED88F-B7EB-463E-8B42-2920636B3667}" srcOrd="0" destOrd="0" presId="urn:microsoft.com/office/officeart/2008/layout/HorizontalMultiLevelHierarchy"/>
    <dgm:cxn modelId="{00D639AA-95B7-4C28-8B3F-CB30CC428FC8}" type="presParOf" srcId="{F0B5853E-5190-4DED-9FB4-7D834539E9EA}" destId="{1433BC16-79AC-4693-B950-870FFF32269E}" srcOrd="1" destOrd="0" presId="urn:microsoft.com/office/officeart/2008/layout/HorizontalMultiLevelHierarchy"/>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F078F5-BAD0-42DB-BDB3-07D82F74FC37}" type="doc">
      <dgm:prSet loTypeId="urn:microsoft.com/office/officeart/2008/layout/HorizontalMultiLevelHierarchy" loCatId="hierarchy" qsTypeId="urn:microsoft.com/office/officeart/2005/8/quickstyle/3d4" qsCatId="3D" csTypeId="urn:microsoft.com/office/officeart/2005/8/colors/colorful1" csCatId="colorful" phldr="1"/>
      <dgm:spPr/>
      <dgm:t>
        <a:bodyPr/>
        <a:lstStyle/>
        <a:p>
          <a:endParaRPr lang="es-EC"/>
        </a:p>
      </dgm:t>
    </dgm:pt>
    <dgm:pt modelId="{BE8854E7-03A2-4FF6-B935-697D3CDB1307}">
      <dgm:prSet phldrT="[Texto]" custT="1"/>
      <dgm:spPr/>
      <dgm:t>
        <a:bodyPr/>
        <a:lstStyle/>
        <a:p>
          <a:pPr algn="ctr"/>
          <a:r>
            <a:rPr lang="es-EC" sz="2400" b="1" dirty="0">
              <a:solidFill>
                <a:schemeClr val="tx1"/>
              </a:solidFill>
              <a:latin typeface="Arial Narrow" panose="020B0606020202030204" pitchFamily="34" charset="0"/>
            </a:rPr>
            <a:t>FACTOR A x B</a:t>
          </a:r>
        </a:p>
      </dgm:t>
    </dgm:pt>
    <dgm:pt modelId="{DEBF2DAE-7391-4FFA-9AF5-D584E8B5ED76}" type="parTrans" cxnId="{DC1783CF-C01D-497B-B1C6-28AFED43B63E}">
      <dgm:prSet/>
      <dgm:spPr/>
      <dgm:t>
        <a:bodyPr/>
        <a:lstStyle/>
        <a:p>
          <a:pPr algn="ctr"/>
          <a:endParaRPr lang="es-EC" sz="1600">
            <a:solidFill>
              <a:schemeClr val="tx1"/>
            </a:solidFill>
            <a:latin typeface="Arial Narrow" panose="020B0606020202030204" pitchFamily="34" charset="0"/>
          </a:endParaRPr>
        </a:p>
      </dgm:t>
    </dgm:pt>
    <dgm:pt modelId="{B9110B94-9AAF-48E8-A16D-BA9259D56F94}" type="sibTrans" cxnId="{DC1783CF-C01D-497B-B1C6-28AFED43B63E}">
      <dgm:prSet/>
      <dgm:spPr/>
      <dgm:t>
        <a:bodyPr/>
        <a:lstStyle/>
        <a:p>
          <a:pPr algn="ctr"/>
          <a:endParaRPr lang="es-EC" sz="1600">
            <a:solidFill>
              <a:schemeClr val="tx1"/>
            </a:solidFill>
            <a:latin typeface="Arial Narrow" panose="020B0606020202030204" pitchFamily="34" charset="0"/>
          </a:endParaRPr>
        </a:p>
      </dgm:t>
    </dgm:pt>
    <dgm:pt modelId="{A1524E8D-7ABC-4291-B6FC-60EA7E933C5F}">
      <dgm:prSet phldrT="[Texto]" custT="1"/>
      <dgm:spPr>
        <a:scene3d>
          <a:camera prst="orthographicFront">
            <a:rot lat="0" lon="0" rev="0"/>
          </a:camera>
          <a:lightRig rig="chilly" dir="t">
            <a:rot lat="0" lon="0" rev="18480000"/>
          </a:lightRig>
        </a:scene3d>
        <a:sp3d prstMaterial="clear">
          <a:bevelT h="63500"/>
        </a:sp3d>
      </dgm:spPr>
      <dgm:t>
        <a:bodyPr/>
        <a:lstStyle/>
        <a:p>
          <a:pPr algn="ctr"/>
          <a:r>
            <a:rPr lang="es-MX" sz="1600" dirty="0">
              <a:solidFill>
                <a:schemeClr val="tx1"/>
              </a:solidFill>
              <a:latin typeface="Arial Narrow" panose="020B0606020202030204" pitchFamily="34" charset="0"/>
            </a:rPr>
            <a:t>Los factores aplicados en la presente investigación para la obtención de alcohol etílico a partir del jugo de caña de azúcar presentaron diferencias acorde a la prueba de significancia de Tukey al 5% para las variables: grados alcohólicos, densidad, cenizas, espacio libre, acidez total y rendimiento.</a:t>
          </a:r>
          <a:endParaRPr lang="es-EC" sz="1600" dirty="0">
            <a:solidFill>
              <a:schemeClr val="tx1"/>
            </a:solidFill>
            <a:latin typeface="Arial Narrow" panose="020B0606020202030204" pitchFamily="34" charset="0"/>
          </a:endParaRPr>
        </a:p>
      </dgm:t>
    </dgm:pt>
    <dgm:pt modelId="{B4CE0A7A-0B30-49C7-8E41-DE32536D34BD}" type="parTrans" cxnId="{533E9A61-571C-4395-8EAE-C750DAE4CDCC}">
      <dgm:prSet custT="1"/>
      <dgm:spPr/>
      <dgm:t>
        <a:bodyPr/>
        <a:lstStyle/>
        <a:p>
          <a:pPr algn="ctr"/>
          <a:endParaRPr lang="es-EC" sz="1600">
            <a:solidFill>
              <a:schemeClr val="tx1"/>
            </a:solidFill>
            <a:latin typeface="Arial Narrow" panose="020B0606020202030204" pitchFamily="34" charset="0"/>
          </a:endParaRPr>
        </a:p>
      </dgm:t>
    </dgm:pt>
    <dgm:pt modelId="{F0BB8C31-D483-443D-BF55-BA9F4D372D53}" type="sibTrans" cxnId="{533E9A61-571C-4395-8EAE-C750DAE4CDCC}">
      <dgm:prSet/>
      <dgm:spPr/>
      <dgm:t>
        <a:bodyPr/>
        <a:lstStyle/>
        <a:p>
          <a:pPr algn="ctr"/>
          <a:endParaRPr lang="es-EC" sz="1600">
            <a:solidFill>
              <a:schemeClr val="tx1"/>
            </a:solidFill>
            <a:latin typeface="Arial Narrow" panose="020B0606020202030204" pitchFamily="34" charset="0"/>
          </a:endParaRPr>
        </a:p>
      </dgm:t>
    </dgm:pt>
    <dgm:pt modelId="{CE768BA3-FC4B-4162-8E46-4A034734C3D7}">
      <dgm:prSet phldrT="[Texto]" custT="1"/>
      <dgm:spPr>
        <a:scene3d>
          <a:camera prst="orthographicFront">
            <a:rot lat="0" lon="0" rev="0"/>
          </a:camera>
          <a:lightRig rig="chilly" dir="t">
            <a:rot lat="0" lon="0" rev="18480000"/>
          </a:lightRig>
        </a:scene3d>
        <a:sp3d prstMaterial="clear">
          <a:bevelT h="63500"/>
        </a:sp3d>
      </dgm:spPr>
      <dgm:t>
        <a:bodyPr/>
        <a:lstStyle/>
        <a:p>
          <a:pPr algn="ctr"/>
          <a:r>
            <a:rPr lang="es-MX" sz="1600" dirty="0">
              <a:solidFill>
                <a:schemeClr val="tx1"/>
              </a:solidFill>
              <a:latin typeface="Arial Narrow" panose="020B0606020202030204" pitchFamily="34" charset="0"/>
            </a:rPr>
            <a:t>El mejor tratamiento para optimizar la obtención de alcohol etílico a partir del jugo de caña de azúcar fue a</a:t>
          </a:r>
          <a:r>
            <a:rPr lang="es-MX" sz="1600" baseline="-25000" dirty="0">
              <a:solidFill>
                <a:schemeClr val="tx1"/>
              </a:solidFill>
              <a:latin typeface="Arial Narrow" panose="020B0606020202030204" pitchFamily="34" charset="0"/>
            </a:rPr>
            <a:t>2</a:t>
          </a:r>
          <a:r>
            <a:rPr lang="es-MX" sz="1600" dirty="0">
              <a:solidFill>
                <a:schemeClr val="tx1"/>
              </a:solidFill>
              <a:latin typeface="Arial Narrow" panose="020B0606020202030204" pitchFamily="34" charset="0"/>
            </a:rPr>
            <a:t>b</a:t>
          </a:r>
          <a:r>
            <a:rPr lang="es-MX" sz="1600" baseline="-25000" dirty="0">
              <a:solidFill>
                <a:schemeClr val="tx1"/>
              </a:solidFill>
              <a:latin typeface="Arial Narrow" panose="020B0606020202030204" pitchFamily="34" charset="0"/>
            </a:rPr>
            <a:t>2</a:t>
          </a:r>
          <a:r>
            <a:rPr lang="es-MX" sz="1600" dirty="0">
              <a:solidFill>
                <a:schemeClr val="tx1"/>
              </a:solidFill>
              <a:latin typeface="Arial Narrow" panose="020B0606020202030204" pitchFamily="34" charset="0"/>
            </a:rPr>
            <a:t> correspondiente a EC-06 + </a:t>
          </a:r>
          <a:r>
            <a:rPr lang="es-MX" sz="1600" i="1" dirty="0" err="1">
              <a:solidFill>
                <a:schemeClr val="tx1"/>
              </a:solidFill>
              <a:latin typeface="Arial Narrow" panose="020B0606020202030204" pitchFamily="34" charset="0"/>
            </a:rPr>
            <a:t>Saccharomyces</a:t>
          </a:r>
          <a:r>
            <a:rPr lang="es-MX" sz="1600" i="1" dirty="0">
              <a:solidFill>
                <a:schemeClr val="tx1"/>
              </a:solidFill>
              <a:latin typeface="Arial Narrow" panose="020B0606020202030204" pitchFamily="34" charset="0"/>
            </a:rPr>
            <a:t> </a:t>
          </a:r>
          <a:r>
            <a:rPr lang="es-MX" sz="1600" i="1" dirty="0" err="1">
              <a:solidFill>
                <a:schemeClr val="tx1"/>
              </a:solidFill>
              <a:latin typeface="Arial Narrow" panose="020B0606020202030204" pitchFamily="34" charset="0"/>
            </a:rPr>
            <a:t>bayanus</a:t>
          </a:r>
          <a:r>
            <a:rPr lang="es-MX" sz="1600" dirty="0">
              <a:solidFill>
                <a:schemeClr val="tx1"/>
              </a:solidFill>
              <a:latin typeface="Arial Narrow" panose="020B0606020202030204" pitchFamily="34" charset="0"/>
            </a:rPr>
            <a:t>, ya que obtuvo los mejores resultados en cuanto a grados alcohólicos (51,00°GL), densidad (0,937 g/</a:t>
          </a:r>
          <a:r>
            <a:rPr lang="es-EC" sz="1600" dirty="0">
              <a:solidFill>
                <a:schemeClr val="tx1"/>
              </a:solidFill>
              <a:latin typeface="Arial Narrow" panose="020B0606020202030204" pitchFamily="34" charset="0"/>
            </a:rPr>
            <a:t>cm</a:t>
          </a:r>
          <a:r>
            <a:rPr lang="es-EC" sz="1600" baseline="30000" dirty="0">
              <a:solidFill>
                <a:schemeClr val="tx1"/>
              </a:solidFill>
              <a:latin typeface="Arial Narrow" panose="020B0606020202030204" pitchFamily="34" charset="0"/>
            </a:rPr>
            <a:t>3</a:t>
          </a:r>
          <a:r>
            <a:rPr lang="es-MX" sz="1600" dirty="0">
              <a:solidFill>
                <a:schemeClr val="tx1"/>
              </a:solidFill>
              <a:latin typeface="Arial Narrow" panose="020B0606020202030204" pitchFamily="34" charset="0"/>
            </a:rPr>
            <a:t>), cenizas (0,271 g/1000</a:t>
          </a:r>
          <a:r>
            <a:rPr lang="es-EC" sz="1600" dirty="0">
              <a:solidFill>
                <a:schemeClr val="tx1"/>
              </a:solidFill>
              <a:latin typeface="Arial Narrow" panose="020B0606020202030204" pitchFamily="34" charset="0"/>
            </a:rPr>
            <a:t>cm</a:t>
          </a:r>
          <a:r>
            <a:rPr lang="es-EC" sz="1600" baseline="30000" dirty="0">
              <a:solidFill>
                <a:schemeClr val="tx1"/>
              </a:solidFill>
              <a:latin typeface="Arial Narrow" panose="020B0606020202030204" pitchFamily="34" charset="0"/>
            </a:rPr>
            <a:t>3</a:t>
          </a:r>
          <a:r>
            <a:rPr lang="es-MX" sz="1600" dirty="0">
              <a:solidFill>
                <a:schemeClr val="tx1"/>
              </a:solidFill>
              <a:latin typeface="Arial Narrow" panose="020B0606020202030204" pitchFamily="34" charset="0"/>
            </a:rPr>
            <a:t>), espacio libre (49,79%), acidez total (5,00 mg/100</a:t>
          </a:r>
          <a:r>
            <a:rPr lang="es-EC" sz="1600" dirty="0">
              <a:solidFill>
                <a:schemeClr val="tx1"/>
              </a:solidFill>
              <a:latin typeface="Arial Narrow" panose="020B0606020202030204" pitchFamily="34" charset="0"/>
            </a:rPr>
            <a:t>cm</a:t>
          </a:r>
          <a:r>
            <a:rPr lang="es-EC" sz="1600" baseline="30000" dirty="0">
              <a:solidFill>
                <a:schemeClr val="tx1"/>
              </a:solidFill>
              <a:latin typeface="Arial Narrow" panose="020B0606020202030204" pitchFamily="34" charset="0"/>
            </a:rPr>
            <a:t>3</a:t>
          </a:r>
          <a:r>
            <a:rPr lang="es-MX" sz="1600" dirty="0">
              <a:solidFill>
                <a:schemeClr val="tx1"/>
              </a:solidFill>
              <a:latin typeface="Arial Narrow" panose="020B0606020202030204" pitchFamily="34" charset="0"/>
            </a:rPr>
            <a:t>) y rendimiento (26,16%).</a:t>
          </a:r>
          <a:endParaRPr lang="es-EC" sz="1600" dirty="0">
            <a:solidFill>
              <a:schemeClr val="tx1"/>
            </a:solidFill>
            <a:latin typeface="Arial Narrow" panose="020B0606020202030204" pitchFamily="34" charset="0"/>
          </a:endParaRPr>
        </a:p>
      </dgm:t>
    </dgm:pt>
    <dgm:pt modelId="{DDD300AE-4969-4DA4-9BC5-F38CED296EED}" type="parTrans" cxnId="{919A47D5-CD35-44B9-BB04-F6ECE56FA0F1}">
      <dgm:prSet custT="1"/>
      <dgm:spPr/>
      <dgm:t>
        <a:bodyPr/>
        <a:lstStyle/>
        <a:p>
          <a:pPr algn="ctr"/>
          <a:endParaRPr lang="es-EC" sz="1600">
            <a:solidFill>
              <a:schemeClr val="tx1"/>
            </a:solidFill>
            <a:latin typeface="Arial Narrow" panose="020B0606020202030204" pitchFamily="34" charset="0"/>
          </a:endParaRPr>
        </a:p>
      </dgm:t>
    </dgm:pt>
    <dgm:pt modelId="{3EE1CDB2-BBA4-49C2-A7B9-A31639F4F626}" type="sibTrans" cxnId="{919A47D5-CD35-44B9-BB04-F6ECE56FA0F1}">
      <dgm:prSet/>
      <dgm:spPr/>
      <dgm:t>
        <a:bodyPr/>
        <a:lstStyle/>
        <a:p>
          <a:pPr algn="ctr"/>
          <a:endParaRPr lang="es-EC" sz="1600">
            <a:solidFill>
              <a:schemeClr val="tx1"/>
            </a:solidFill>
            <a:latin typeface="Arial Narrow" panose="020B0606020202030204" pitchFamily="34" charset="0"/>
          </a:endParaRPr>
        </a:p>
      </dgm:t>
    </dgm:pt>
    <dgm:pt modelId="{3C6025F9-5AFC-4E6D-92A2-A806D31D0C4E}" type="pres">
      <dgm:prSet presAssocID="{30F078F5-BAD0-42DB-BDB3-07D82F74FC37}" presName="Name0" presStyleCnt="0">
        <dgm:presLayoutVars>
          <dgm:chPref val="1"/>
          <dgm:dir/>
          <dgm:animOne val="branch"/>
          <dgm:animLvl val="lvl"/>
          <dgm:resizeHandles val="exact"/>
        </dgm:presLayoutVars>
      </dgm:prSet>
      <dgm:spPr/>
    </dgm:pt>
    <dgm:pt modelId="{BDC39C35-EF66-42F8-B992-458FD72E6102}" type="pres">
      <dgm:prSet presAssocID="{BE8854E7-03A2-4FF6-B935-697D3CDB1307}" presName="root1" presStyleCnt="0"/>
      <dgm:spPr/>
    </dgm:pt>
    <dgm:pt modelId="{BB646A6F-D113-4B73-8400-94E21614C517}" type="pres">
      <dgm:prSet presAssocID="{BE8854E7-03A2-4FF6-B935-697D3CDB1307}" presName="LevelOneTextNode" presStyleLbl="node0" presStyleIdx="0" presStyleCnt="1" custScaleY="53911" custLinFactNeighborY="-1211">
        <dgm:presLayoutVars>
          <dgm:chPref val="3"/>
        </dgm:presLayoutVars>
      </dgm:prSet>
      <dgm:spPr/>
    </dgm:pt>
    <dgm:pt modelId="{6A89638A-3DF5-44DF-B37E-2BE0E934906F}" type="pres">
      <dgm:prSet presAssocID="{BE8854E7-03A2-4FF6-B935-697D3CDB1307}" presName="level2hierChild" presStyleCnt="0"/>
      <dgm:spPr/>
    </dgm:pt>
    <dgm:pt modelId="{4B40505B-8792-42B5-BCFF-4AE540EAB01B}" type="pres">
      <dgm:prSet presAssocID="{B4CE0A7A-0B30-49C7-8E41-DE32536D34BD}" presName="conn2-1" presStyleLbl="parChTrans1D2" presStyleIdx="0" presStyleCnt="2"/>
      <dgm:spPr/>
    </dgm:pt>
    <dgm:pt modelId="{46178CAE-921C-43FC-A220-5A3D931941C5}" type="pres">
      <dgm:prSet presAssocID="{B4CE0A7A-0B30-49C7-8E41-DE32536D34BD}" presName="connTx" presStyleLbl="parChTrans1D2" presStyleIdx="0" presStyleCnt="2"/>
      <dgm:spPr/>
    </dgm:pt>
    <dgm:pt modelId="{A9E400EB-ECDA-48E9-8ED8-6DC75DE060B4}" type="pres">
      <dgm:prSet presAssocID="{A1524E8D-7ABC-4291-B6FC-60EA7E933C5F}" presName="root2" presStyleCnt="0"/>
      <dgm:spPr/>
    </dgm:pt>
    <dgm:pt modelId="{6BFD6B81-0923-43A7-AA31-F518A2D72644}" type="pres">
      <dgm:prSet presAssocID="{A1524E8D-7ABC-4291-B6FC-60EA7E933C5F}" presName="LevelTwoTextNode" presStyleLbl="node2" presStyleIdx="0" presStyleCnt="2" custScaleX="234544" custScaleY="107715" custLinFactNeighborX="373" custLinFactNeighborY="2374">
        <dgm:presLayoutVars>
          <dgm:chPref val="3"/>
        </dgm:presLayoutVars>
      </dgm:prSet>
      <dgm:spPr/>
    </dgm:pt>
    <dgm:pt modelId="{B28BC4E8-06B1-426C-9D90-7DCB52AF1191}" type="pres">
      <dgm:prSet presAssocID="{A1524E8D-7ABC-4291-B6FC-60EA7E933C5F}" presName="level3hierChild" presStyleCnt="0"/>
      <dgm:spPr/>
    </dgm:pt>
    <dgm:pt modelId="{E27FCC4D-C7D8-42FB-A5A5-48CF731CE51C}" type="pres">
      <dgm:prSet presAssocID="{DDD300AE-4969-4DA4-9BC5-F38CED296EED}" presName="conn2-1" presStyleLbl="parChTrans1D2" presStyleIdx="1" presStyleCnt="2"/>
      <dgm:spPr/>
    </dgm:pt>
    <dgm:pt modelId="{AFA78468-0899-44A1-8EC9-470C80E2D150}" type="pres">
      <dgm:prSet presAssocID="{DDD300AE-4969-4DA4-9BC5-F38CED296EED}" presName="connTx" presStyleLbl="parChTrans1D2" presStyleIdx="1" presStyleCnt="2"/>
      <dgm:spPr/>
    </dgm:pt>
    <dgm:pt modelId="{9EFF59A6-77BD-473E-898E-20FFC969F28B}" type="pres">
      <dgm:prSet presAssocID="{CE768BA3-FC4B-4162-8E46-4A034734C3D7}" presName="root2" presStyleCnt="0"/>
      <dgm:spPr/>
    </dgm:pt>
    <dgm:pt modelId="{9E7D26F3-1EA1-498C-BEC4-80C2F9A8EBDB}" type="pres">
      <dgm:prSet presAssocID="{CE768BA3-FC4B-4162-8E46-4A034734C3D7}" presName="LevelTwoTextNode" presStyleLbl="node2" presStyleIdx="1" presStyleCnt="2" custScaleX="234602" custScaleY="100217" custLinFactNeighborX="-11" custLinFactNeighborY="0">
        <dgm:presLayoutVars>
          <dgm:chPref val="3"/>
        </dgm:presLayoutVars>
      </dgm:prSet>
      <dgm:spPr/>
    </dgm:pt>
    <dgm:pt modelId="{03B085FB-F455-4FB4-BF65-07CEBA0F6D38}" type="pres">
      <dgm:prSet presAssocID="{CE768BA3-FC4B-4162-8E46-4A034734C3D7}" presName="level3hierChild" presStyleCnt="0"/>
      <dgm:spPr/>
    </dgm:pt>
  </dgm:ptLst>
  <dgm:cxnLst>
    <dgm:cxn modelId="{EA4E480C-14BC-4D55-85D2-FFE550F4CAAD}" type="presOf" srcId="{CE768BA3-FC4B-4162-8E46-4A034734C3D7}" destId="{9E7D26F3-1EA1-498C-BEC4-80C2F9A8EBDB}" srcOrd="0" destOrd="0" presId="urn:microsoft.com/office/officeart/2008/layout/HorizontalMultiLevelHierarchy"/>
    <dgm:cxn modelId="{4A14741E-0D58-4E8D-A13D-C13E3EBF3568}" type="presOf" srcId="{A1524E8D-7ABC-4291-B6FC-60EA7E933C5F}" destId="{6BFD6B81-0923-43A7-AA31-F518A2D72644}" srcOrd="0" destOrd="0" presId="urn:microsoft.com/office/officeart/2008/layout/HorizontalMultiLevelHierarchy"/>
    <dgm:cxn modelId="{533E9A61-571C-4395-8EAE-C750DAE4CDCC}" srcId="{BE8854E7-03A2-4FF6-B935-697D3CDB1307}" destId="{A1524E8D-7ABC-4291-B6FC-60EA7E933C5F}" srcOrd="0" destOrd="0" parTransId="{B4CE0A7A-0B30-49C7-8E41-DE32536D34BD}" sibTransId="{F0BB8C31-D483-443D-BF55-BA9F4D372D53}"/>
    <dgm:cxn modelId="{43D5E177-2D44-4F0F-948E-A1C974C3D2B6}" type="presOf" srcId="{DDD300AE-4969-4DA4-9BC5-F38CED296EED}" destId="{AFA78468-0899-44A1-8EC9-470C80E2D150}" srcOrd="1" destOrd="0" presId="urn:microsoft.com/office/officeart/2008/layout/HorizontalMultiLevelHierarchy"/>
    <dgm:cxn modelId="{64C12EC5-5918-42A7-A5FE-7702A1573FF4}" type="presOf" srcId="{B4CE0A7A-0B30-49C7-8E41-DE32536D34BD}" destId="{46178CAE-921C-43FC-A220-5A3D931941C5}" srcOrd="1" destOrd="0" presId="urn:microsoft.com/office/officeart/2008/layout/HorizontalMultiLevelHierarchy"/>
    <dgm:cxn modelId="{DC1783CF-C01D-497B-B1C6-28AFED43B63E}" srcId="{30F078F5-BAD0-42DB-BDB3-07D82F74FC37}" destId="{BE8854E7-03A2-4FF6-B935-697D3CDB1307}" srcOrd="0" destOrd="0" parTransId="{DEBF2DAE-7391-4FFA-9AF5-D584E8B5ED76}" sibTransId="{B9110B94-9AAF-48E8-A16D-BA9259D56F94}"/>
    <dgm:cxn modelId="{F113CECF-BBB1-4A96-8486-19C42C470E6C}" type="presOf" srcId="{B4CE0A7A-0B30-49C7-8E41-DE32536D34BD}" destId="{4B40505B-8792-42B5-BCFF-4AE540EAB01B}" srcOrd="0" destOrd="0" presId="urn:microsoft.com/office/officeart/2008/layout/HorizontalMultiLevelHierarchy"/>
    <dgm:cxn modelId="{3F3047D0-88C7-4F28-AD6A-6CCDB8960045}" type="presOf" srcId="{DDD300AE-4969-4DA4-9BC5-F38CED296EED}" destId="{E27FCC4D-C7D8-42FB-A5A5-48CF731CE51C}" srcOrd="0" destOrd="0" presId="urn:microsoft.com/office/officeart/2008/layout/HorizontalMultiLevelHierarchy"/>
    <dgm:cxn modelId="{919A47D5-CD35-44B9-BB04-F6ECE56FA0F1}" srcId="{BE8854E7-03A2-4FF6-B935-697D3CDB1307}" destId="{CE768BA3-FC4B-4162-8E46-4A034734C3D7}" srcOrd="1" destOrd="0" parTransId="{DDD300AE-4969-4DA4-9BC5-F38CED296EED}" sibTransId="{3EE1CDB2-BBA4-49C2-A7B9-A31639F4F626}"/>
    <dgm:cxn modelId="{21BDA6F6-F989-46F0-A03B-27281FB118BD}" type="presOf" srcId="{30F078F5-BAD0-42DB-BDB3-07D82F74FC37}" destId="{3C6025F9-5AFC-4E6D-92A2-A806D31D0C4E}" srcOrd="0" destOrd="0" presId="urn:microsoft.com/office/officeart/2008/layout/HorizontalMultiLevelHierarchy"/>
    <dgm:cxn modelId="{E33096F8-AEDE-40C4-AC7F-0048E82ABBF5}" type="presOf" srcId="{BE8854E7-03A2-4FF6-B935-697D3CDB1307}" destId="{BB646A6F-D113-4B73-8400-94E21614C517}" srcOrd="0" destOrd="0" presId="urn:microsoft.com/office/officeart/2008/layout/HorizontalMultiLevelHierarchy"/>
    <dgm:cxn modelId="{3FDDDE58-712A-4870-A94E-C32E359670D3}" type="presParOf" srcId="{3C6025F9-5AFC-4E6D-92A2-A806D31D0C4E}" destId="{BDC39C35-EF66-42F8-B992-458FD72E6102}" srcOrd="0" destOrd="0" presId="urn:microsoft.com/office/officeart/2008/layout/HorizontalMultiLevelHierarchy"/>
    <dgm:cxn modelId="{7C86A2F6-6D2E-455B-B3B3-B82E57703EE5}" type="presParOf" srcId="{BDC39C35-EF66-42F8-B992-458FD72E6102}" destId="{BB646A6F-D113-4B73-8400-94E21614C517}" srcOrd="0" destOrd="0" presId="urn:microsoft.com/office/officeart/2008/layout/HorizontalMultiLevelHierarchy"/>
    <dgm:cxn modelId="{59EBABEE-D16F-4FE2-A527-EBACEAA7FBE9}" type="presParOf" srcId="{BDC39C35-EF66-42F8-B992-458FD72E6102}" destId="{6A89638A-3DF5-44DF-B37E-2BE0E934906F}" srcOrd="1" destOrd="0" presId="urn:microsoft.com/office/officeart/2008/layout/HorizontalMultiLevelHierarchy"/>
    <dgm:cxn modelId="{BDC34801-2D58-48BB-BAFC-319FB60D0170}" type="presParOf" srcId="{6A89638A-3DF5-44DF-B37E-2BE0E934906F}" destId="{4B40505B-8792-42B5-BCFF-4AE540EAB01B}" srcOrd="0" destOrd="0" presId="urn:microsoft.com/office/officeart/2008/layout/HorizontalMultiLevelHierarchy"/>
    <dgm:cxn modelId="{32C5790A-0F04-43D9-8D0B-8ED0CCA0D0A3}" type="presParOf" srcId="{4B40505B-8792-42B5-BCFF-4AE540EAB01B}" destId="{46178CAE-921C-43FC-A220-5A3D931941C5}" srcOrd="0" destOrd="0" presId="urn:microsoft.com/office/officeart/2008/layout/HorizontalMultiLevelHierarchy"/>
    <dgm:cxn modelId="{A53B7E3F-9444-4BC9-9ABE-F3CB5F5900AB}" type="presParOf" srcId="{6A89638A-3DF5-44DF-B37E-2BE0E934906F}" destId="{A9E400EB-ECDA-48E9-8ED8-6DC75DE060B4}" srcOrd="1" destOrd="0" presId="urn:microsoft.com/office/officeart/2008/layout/HorizontalMultiLevelHierarchy"/>
    <dgm:cxn modelId="{FFAC3C8F-297A-4149-B77C-FB3E7AD4AA11}" type="presParOf" srcId="{A9E400EB-ECDA-48E9-8ED8-6DC75DE060B4}" destId="{6BFD6B81-0923-43A7-AA31-F518A2D72644}" srcOrd="0" destOrd="0" presId="urn:microsoft.com/office/officeart/2008/layout/HorizontalMultiLevelHierarchy"/>
    <dgm:cxn modelId="{5BC45C1C-2B45-46C5-A86C-232839AF2030}" type="presParOf" srcId="{A9E400EB-ECDA-48E9-8ED8-6DC75DE060B4}" destId="{B28BC4E8-06B1-426C-9D90-7DCB52AF1191}" srcOrd="1" destOrd="0" presId="urn:microsoft.com/office/officeart/2008/layout/HorizontalMultiLevelHierarchy"/>
    <dgm:cxn modelId="{8F534EC1-33B0-43C8-B3C3-199FF994F392}" type="presParOf" srcId="{6A89638A-3DF5-44DF-B37E-2BE0E934906F}" destId="{E27FCC4D-C7D8-42FB-A5A5-48CF731CE51C}" srcOrd="2" destOrd="0" presId="urn:microsoft.com/office/officeart/2008/layout/HorizontalMultiLevelHierarchy"/>
    <dgm:cxn modelId="{09BC6FE8-2858-4664-A123-0C6774F79FC6}" type="presParOf" srcId="{E27FCC4D-C7D8-42FB-A5A5-48CF731CE51C}" destId="{AFA78468-0899-44A1-8EC9-470C80E2D150}" srcOrd="0" destOrd="0" presId="urn:microsoft.com/office/officeart/2008/layout/HorizontalMultiLevelHierarchy"/>
    <dgm:cxn modelId="{F429D993-0524-4FFB-9263-3C69BE22C0AF}" type="presParOf" srcId="{6A89638A-3DF5-44DF-B37E-2BE0E934906F}" destId="{9EFF59A6-77BD-473E-898E-20FFC969F28B}" srcOrd="3" destOrd="0" presId="urn:microsoft.com/office/officeart/2008/layout/HorizontalMultiLevelHierarchy"/>
    <dgm:cxn modelId="{09577AFB-99C8-4BBC-8A1B-9C1A2AA91DB9}" type="presParOf" srcId="{9EFF59A6-77BD-473E-898E-20FFC969F28B}" destId="{9E7D26F3-1EA1-498C-BEC4-80C2F9A8EBDB}" srcOrd="0" destOrd="0" presId="urn:microsoft.com/office/officeart/2008/layout/HorizontalMultiLevelHierarchy"/>
    <dgm:cxn modelId="{FCF160D0-57B7-4907-BF60-98C61376FD7F}" type="presParOf" srcId="{9EFF59A6-77BD-473E-898E-20FFC969F28B}" destId="{03B085FB-F455-4FB4-BF65-07CEBA0F6D38}" srcOrd="1" destOrd="0" presId="urn:microsoft.com/office/officeart/2008/layout/HorizontalMultiLevelHierarchy"/>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F078F5-BAD0-42DB-BDB3-07D82F74FC37}" type="doc">
      <dgm:prSet loTypeId="urn:microsoft.com/office/officeart/2008/layout/HorizontalMultiLevelHierarchy" loCatId="hierarchy" qsTypeId="urn:microsoft.com/office/officeart/2005/8/quickstyle/3d4" qsCatId="3D" csTypeId="urn:microsoft.com/office/officeart/2005/8/colors/colorful5" csCatId="colorful" phldr="1"/>
      <dgm:spPr/>
      <dgm:t>
        <a:bodyPr/>
        <a:lstStyle/>
        <a:p>
          <a:endParaRPr lang="es-EC"/>
        </a:p>
      </dgm:t>
    </dgm:pt>
    <dgm:pt modelId="{BE8854E7-03A2-4FF6-B935-697D3CDB1307}">
      <dgm:prSet phldrT="[Texto]" custT="1"/>
      <dgm:spPr/>
      <dgm:t>
        <a:bodyPr/>
        <a:lstStyle/>
        <a:p>
          <a:pPr algn="ctr"/>
          <a:r>
            <a:rPr lang="es-EC" sz="2400" b="1" dirty="0">
              <a:solidFill>
                <a:schemeClr val="tx1"/>
              </a:solidFill>
              <a:latin typeface="Arial Narrow" panose="020B0606020202030204" pitchFamily="34" charset="0"/>
            </a:rPr>
            <a:t>Análisis sensorial</a:t>
          </a:r>
        </a:p>
      </dgm:t>
    </dgm:pt>
    <dgm:pt modelId="{DEBF2DAE-7391-4FFA-9AF5-D584E8B5ED76}" type="parTrans" cxnId="{DC1783CF-C01D-497B-B1C6-28AFED43B63E}">
      <dgm:prSet/>
      <dgm:spPr/>
      <dgm:t>
        <a:bodyPr/>
        <a:lstStyle/>
        <a:p>
          <a:pPr algn="ctr"/>
          <a:endParaRPr lang="es-EC" sz="1600">
            <a:solidFill>
              <a:schemeClr val="tx1"/>
            </a:solidFill>
            <a:latin typeface="Arial Narrow" panose="020B0606020202030204" pitchFamily="34" charset="0"/>
          </a:endParaRPr>
        </a:p>
      </dgm:t>
    </dgm:pt>
    <dgm:pt modelId="{B9110B94-9AAF-48E8-A16D-BA9259D56F94}" type="sibTrans" cxnId="{DC1783CF-C01D-497B-B1C6-28AFED43B63E}">
      <dgm:prSet/>
      <dgm:spPr/>
      <dgm:t>
        <a:bodyPr/>
        <a:lstStyle/>
        <a:p>
          <a:pPr algn="ctr"/>
          <a:endParaRPr lang="es-EC" sz="1600">
            <a:solidFill>
              <a:schemeClr val="tx1"/>
            </a:solidFill>
            <a:latin typeface="Arial Narrow" panose="020B0606020202030204" pitchFamily="34" charset="0"/>
          </a:endParaRPr>
        </a:p>
      </dgm:t>
    </dgm:pt>
    <dgm:pt modelId="{A1524E8D-7ABC-4291-B6FC-60EA7E933C5F}">
      <dgm:prSet phldrT="[Texto]" custT="1"/>
      <dgm:spPr>
        <a:scene3d>
          <a:camera prst="orthographicFront">
            <a:rot lat="0" lon="0" rev="0"/>
          </a:camera>
          <a:lightRig rig="chilly" dir="t">
            <a:rot lat="0" lon="0" rev="18480000"/>
          </a:lightRig>
        </a:scene3d>
        <a:sp3d prstMaterial="clear">
          <a:bevelT h="63500"/>
        </a:sp3d>
      </dgm:spPr>
      <dgm:t>
        <a:bodyPr/>
        <a:lstStyle/>
        <a:p>
          <a:pPr algn="ctr"/>
          <a:r>
            <a:rPr lang="es-MX" sz="1600" dirty="0">
              <a:solidFill>
                <a:schemeClr val="tx1"/>
              </a:solidFill>
              <a:latin typeface="Arial Narrow" panose="020B0606020202030204" pitchFamily="34" charset="0"/>
            </a:rPr>
            <a:t>En cuanto al color, el alcohol obtenido fue catalogado como transparente y brillante característica representativa de los alcoholes según la literatura citada. El olor del alcohol fue catalogado agradable y fuerte esto debido a las características propias de las levaduras y la concentración alcohólica obtenida. En cuanto al sabor, la mayor parte de las personas evaluadoras puntualizaron al alcohol como ardiente, esto debido al alto contenido alcohólico que presentaron los diferentes tratamientos. </a:t>
          </a:r>
          <a:endParaRPr lang="es-EC" sz="1600" dirty="0">
            <a:solidFill>
              <a:schemeClr val="tx1"/>
            </a:solidFill>
            <a:latin typeface="Arial Narrow" panose="020B0606020202030204" pitchFamily="34" charset="0"/>
          </a:endParaRPr>
        </a:p>
      </dgm:t>
    </dgm:pt>
    <dgm:pt modelId="{B4CE0A7A-0B30-49C7-8E41-DE32536D34BD}" type="parTrans" cxnId="{533E9A61-571C-4395-8EAE-C750DAE4CDCC}">
      <dgm:prSet custT="1"/>
      <dgm:spPr/>
      <dgm:t>
        <a:bodyPr/>
        <a:lstStyle/>
        <a:p>
          <a:pPr algn="ctr"/>
          <a:endParaRPr lang="es-EC" sz="1600">
            <a:solidFill>
              <a:schemeClr val="tx1"/>
            </a:solidFill>
            <a:latin typeface="Arial Narrow" panose="020B0606020202030204" pitchFamily="34" charset="0"/>
          </a:endParaRPr>
        </a:p>
      </dgm:t>
    </dgm:pt>
    <dgm:pt modelId="{F0BB8C31-D483-443D-BF55-BA9F4D372D53}" type="sibTrans" cxnId="{533E9A61-571C-4395-8EAE-C750DAE4CDCC}">
      <dgm:prSet/>
      <dgm:spPr/>
      <dgm:t>
        <a:bodyPr/>
        <a:lstStyle/>
        <a:p>
          <a:pPr algn="ctr"/>
          <a:endParaRPr lang="es-EC" sz="1600">
            <a:solidFill>
              <a:schemeClr val="tx1"/>
            </a:solidFill>
            <a:latin typeface="Arial Narrow" panose="020B0606020202030204" pitchFamily="34" charset="0"/>
          </a:endParaRPr>
        </a:p>
      </dgm:t>
    </dgm:pt>
    <dgm:pt modelId="{3C6025F9-5AFC-4E6D-92A2-A806D31D0C4E}" type="pres">
      <dgm:prSet presAssocID="{30F078F5-BAD0-42DB-BDB3-07D82F74FC37}" presName="Name0" presStyleCnt="0">
        <dgm:presLayoutVars>
          <dgm:chPref val="1"/>
          <dgm:dir/>
          <dgm:animOne val="branch"/>
          <dgm:animLvl val="lvl"/>
          <dgm:resizeHandles val="exact"/>
        </dgm:presLayoutVars>
      </dgm:prSet>
      <dgm:spPr/>
    </dgm:pt>
    <dgm:pt modelId="{BDC39C35-EF66-42F8-B992-458FD72E6102}" type="pres">
      <dgm:prSet presAssocID="{BE8854E7-03A2-4FF6-B935-697D3CDB1307}" presName="root1" presStyleCnt="0"/>
      <dgm:spPr/>
    </dgm:pt>
    <dgm:pt modelId="{BB646A6F-D113-4B73-8400-94E21614C517}" type="pres">
      <dgm:prSet presAssocID="{BE8854E7-03A2-4FF6-B935-697D3CDB1307}" presName="LevelOneTextNode" presStyleLbl="node0" presStyleIdx="0" presStyleCnt="1" custScaleY="33082" custLinFactNeighborX="2843" custLinFactNeighborY="0">
        <dgm:presLayoutVars>
          <dgm:chPref val="3"/>
        </dgm:presLayoutVars>
      </dgm:prSet>
      <dgm:spPr/>
    </dgm:pt>
    <dgm:pt modelId="{6A89638A-3DF5-44DF-B37E-2BE0E934906F}" type="pres">
      <dgm:prSet presAssocID="{BE8854E7-03A2-4FF6-B935-697D3CDB1307}" presName="level2hierChild" presStyleCnt="0"/>
      <dgm:spPr/>
    </dgm:pt>
    <dgm:pt modelId="{4B40505B-8792-42B5-BCFF-4AE540EAB01B}" type="pres">
      <dgm:prSet presAssocID="{B4CE0A7A-0B30-49C7-8E41-DE32536D34BD}" presName="conn2-1" presStyleLbl="parChTrans1D2" presStyleIdx="0" presStyleCnt="1"/>
      <dgm:spPr/>
    </dgm:pt>
    <dgm:pt modelId="{46178CAE-921C-43FC-A220-5A3D931941C5}" type="pres">
      <dgm:prSet presAssocID="{B4CE0A7A-0B30-49C7-8E41-DE32536D34BD}" presName="connTx" presStyleLbl="parChTrans1D2" presStyleIdx="0" presStyleCnt="1"/>
      <dgm:spPr/>
    </dgm:pt>
    <dgm:pt modelId="{A9E400EB-ECDA-48E9-8ED8-6DC75DE060B4}" type="pres">
      <dgm:prSet presAssocID="{A1524E8D-7ABC-4291-B6FC-60EA7E933C5F}" presName="root2" presStyleCnt="0"/>
      <dgm:spPr/>
    </dgm:pt>
    <dgm:pt modelId="{6BFD6B81-0923-43A7-AA31-F518A2D72644}" type="pres">
      <dgm:prSet presAssocID="{A1524E8D-7ABC-4291-B6FC-60EA7E933C5F}" presName="LevelTwoTextNode" presStyleLbl="node2" presStyleIdx="0" presStyleCnt="1" custScaleX="259479" custScaleY="147761" custLinFactNeighborX="373" custLinFactNeighborY="2374">
        <dgm:presLayoutVars>
          <dgm:chPref val="3"/>
        </dgm:presLayoutVars>
      </dgm:prSet>
      <dgm:spPr/>
    </dgm:pt>
    <dgm:pt modelId="{B28BC4E8-06B1-426C-9D90-7DCB52AF1191}" type="pres">
      <dgm:prSet presAssocID="{A1524E8D-7ABC-4291-B6FC-60EA7E933C5F}" presName="level3hierChild" presStyleCnt="0"/>
      <dgm:spPr/>
    </dgm:pt>
  </dgm:ptLst>
  <dgm:cxnLst>
    <dgm:cxn modelId="{4A14741E-0D58-4E8D-A13D-C13E3EBF3568}" type="presOf" srcId="{A1524E8D-7ABC-4291-B6FC-60EA7E933C5F}" destId="{6BFD6B81-0923-43A7-AA31-F518A2D72644}" srcOrd="0" destOrd="0" presId="urn:microsoft.com/office/officeart/2008/layout/HorizontalMultiLevelHierarchy"/>
    <dgm:cxn modelId="{533E9A61-571C-4395-8EAE-C750DAE4CDCC}" srcId="{BE8854E7-03A2-4FF6-B935-697D3CDB1307}" destId="{A1524E8D-7ABC-4291-B6FC-60EA7E933C5F}" srcOrd="0" destOrd="0" parTransId="{B4CE0A7A-0B30-49C7-8E41-DE32536D34BD}" sibTransId="{F0BB8C31-D483-443D-BF55-BA9F4D372D53}"/>
    <dgm:cxn modelId="{64C12EC5-5918-42A7-A5FE-7702A1573FF4}" type="presOf" srcId="{B4CE0A7A-0B30-49C7-8E41-DE32536D34BD}" destId="{46178CAE-921C-43FC-A220-5A3D931941C5}" srcOrd="1" destOrd="0" presId="urn:microsoft.com/office/officeart/2008/layout/HorizontalMultiLevelHierarchy"/>
    <dgm:cxn modelId="{DC1783CF-C01D-497B-B1C6-28AFED43B63E}" srcId="{30F078F5-BAD0-42DB-BDB3-07D82F74FC37}" destId="{BE8854E7-03A2-4FF6-B935-697D3CDB1307}" srcOrd="0" destOrd="0" parTransId="{DEBF2DAE-7391-4FFA-9AF5-D584E8B5ED76}" sibTransId="{B9110B94-9AAF-48E8-A16D-BA9259D56F94}"/>
    <dgm:cxn modelId="{F113CECF-BBB1-4A96-8486-19C42C470E6C}" type="presOf" srcId="{B4CE0A7A-0B30-49C7-8E41-DE32536D34BD}" destId="{4B40505B-8792-42B5-BCFF-4AE540EAB01B}" srcOrd="0" destOrd="0" presId="urn:microsoft.com/office/officeart/2008/layout/HorizontalMultiLevelHierarchy"/>
    <dgm:cxn modelId="{21BDA6F6-F989-46F0-A03B-27281FB118BD}" type="presOf" srcId="{30F078F5-BAD0-42DB-BDB3-07D82F74FC37}" destId="{3C6025F9-5AFC-4E6D-92A2-A806D31D0C4E}" srcOrd="0" destOrd="0" presId="urn:microsoft.com/office/officeart/2008/layout/HorizontalMultiLevelHierarchy"/>
    <dgm:cxn modelId="{E33096F8-AEDE-40C4-AC7F-0048E82ABBF5}" type="presOf" srcId="{BE8854E7-03A2-4FF6-B935-697D3CDB1307}" destId="{BB646A6F-D113-4B73-8400-94E21614C517}" srcOrd="0" destOrd="0" presId="urn:microsoft.com/office/officeart/2008/layout/HorizontalMultiLevelHierarchy"/>
    <dgm:cxn modelId="{3FDDDE58-712A-4870-A94E-C32E359670D3}" type="presParOf" srcId="{3C6025F9-5AFC-4E6D-92A2-A806D31D0C4E}" destId="{BDC39C35-EF66-42F8-B992-458FD72E6102}" srcOrd="0" destOrd="0" presId="urn:microsoft.com/office/officeart/2008/layout/HorizontalMultiLevelHierarchy"/>
    <dgm:cxn modelId="{7C86A2F6-6D2E-455B-B3B3-B82E57703EE5}" type="presParOf" srcId="{BDC39C35-EF66-42F8-B992-458FD72E6102}" destId="{BB646A6F-D113-4B73-8400-94E21614C517}" srcOrd="0" destOrd="0" presId="urn:microsoft.com/office/officeart/2008/layout/HorizontalMultiLevelHierarchy"/>
    <dgm:cxn modelId="{59EBABEE-D16F-4FE2-A527-EBACEAA7FBE9}" type="presParOf" srcId="{BDC39C35-EF66-42F8-B992-458FD72E6102}" destId="{6A89638A-3DF5-44DF-B37E-2BE0E934906F}" srcOrd="1" destOrd="0" presId="urn:microsoft.com/office/officeart/2008/layout/HorizontalMultiLevelHierarchy"/>
    <dgm:cxn modelId="{BDC34801-2D58-48BB-BAFC-319FB60D0170}" type="presParOf" srcId="{6A89638A-3DF5-44DF-B37E-2BE0E934906F}" destId="{4B40505B-8792-42B5-BCFF-4AE540EAB01B}" srcOrd="0" destOrd="0" presId="urn:microsoft.com/office/officeart/2008/layout/HorizontalMultiLevelHierarchy"/>
    <dgm:cxn modelId="{32C5790A-0F04-43D9-8D0B-8ED0CCA0D0A3}" type="presParOf" srcId="{4B40505B-8792-42B5-BCFF-4AE540EAB01B}" destId="{46178CAE-921C-43FC-A220-5A3D931941C5}" srcOrd="0" destOrd="0" presId="urn:microsoft.com/office/officeart/2008/layout/HorizontalMultiLevelHierarchy"/>
    <dgm:cxn modelId="{A53B7E3F-9444-4BC9-9ABE-F3CB5F5900AB}" type="presParOf" srcId="{6A89638A-3DF5-44DF-B37E-2BE0E934906F}" destId="{A9E400EB-ECDA-48E9-8ED8-6DC75DE060B4}" srcOrd="1" destOrd="0" presId="urn:microsoft.com/office/officeart/2008/layout/HorizontalMultiLevelHierarchy"/>
    <dgm:cxn modelId="{FFAC3C8F-297A-4149-B77C-FB3E7AD4AA11}" type="presParOf" srcId="{A9E400EB-ECDA-48E9-8ED8-6DC75DE060B4}" destId="{6BFD6B81-0923-43A7-AA31-F518A2D72644}" srcOrd="0" destOrd="0" presId="urn:microsoft.com/office/officeart/2008/layout/HorizontalMultiLevelHierarchy"/>
    <dgm:cxn modelId="{5BC45C1C-2B45-46C5-A86C-232839AF2030}" type="presParOf" srcId="{A9E400EB-ECDA-48E9-8ED8-6DC75DE060B4}" destId="{B28BC4E8-06B1-426C-9D90-7DCB52AF1191}" srcOrd="1" destOrd="0" presId="urn:microsoft.com/office/officeart/2008/layout/HorizontalMultiLevelHierarchy"/>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368906-8FB8-4914-B4EE-91144F928019}" type="doc">
      <dgm:prSet loTypeId="urn:microsoft.com/office/officeart/2008/layout/VerticalCurvedList" loCatId="list" qsTypeId="urn:microsoft.com/office/officeart/2005/8/quickstyle/3d4" qsCatId="3D" csTypeId="urn:microsoft.com/office/officeart/2005/8/colors/colorful5" csCatId="colorful" phldr="1"/>
      <dgm:spPr/>
      <dgm:t>
        <a:bodyPr/>
        <a:lstStyle/>
        <a:p>
          <a:endParaRPr lang="es-EC"/>
        </a:p>
      </dgm:t>
    </dgm:pt>
    <dgm:pt modelId="{AC569141-8E8B-4E26-BEF5-4668331EBA8B}">
      <dgm:prSet phldrT="[Texto]" custT="1"/>
      <dgm:spPr/>
      <dgm:t>
        <a:bodyPr/>
        <a:lstStyle/>
        <a:p>
          <a:r>
            <a:rPr lang="es-EC" sz="1550" dirty="0">
              <a:solidFill>
                <a:schemeClr val="tx1"/>
              </a:solidFill>
              <a:latin typeface="Arial Narrow" panose="020B0606020202030204" pitchFamily="34" charset="0"/>
            </a:rPr>
            <a:t>En la utilización de variedades de caña de azúcar para la obtención de alcohol, en cuanto a grados alcohólicos y densidad se recomiendan las tres variedades: ECU-01, EC-06 y EC-08, en razón de que no existe mayor influencia en sus valores. En cuanto a cenizas y acidez total se recomienda utilizar la variedad EC-06. Así mismo, frente al rendimiento se recomienda el uso de las variedades EC-01 y EC-06.</a:t>
          </a:r>
        </a:p>
      </dgm:t>
    </dgm:pt>
    <dgm:pt modelId="{685B4CA3-9855-4B3C-B570-253A115FBD6D}" type="parTrans" cxnId="{B7F6F479-8969-41A9-8547-8B4ED812BE15}">
      <dgm:prSet/>
      <dgm:spPr/>
      <dgm:t>
        <a:bodyPr/>
        <a:lstStyle/>
        <a:p>
          <a:endParaRPr lang="es-EC" sz="1550">
            <a:solidFill>
              <a:schemeClr val="tx1"/>
            </a:solidFill>
            <a:latin typeface="Arial Narrow" panose="020B0606020202030204" pitchFamily="34" charset="0"/>
          </a:endParaRPr>
        </a:p>
      </dgm:t>
    </dgm:pt>
    <dgm:pt modelId="{ABF20F6A-5CC5-483F-9C73-BDE4A69974C5}" type="sibTrans" cxnId="{B7F6F479-8969-41A9-8547-8B4ED812BE15}">
      <dgm:prSet/>
      <dgm:spPr/>
      <dgm:t>
        <a:bodyPr/>
        <a:lstStyle/>
        <a:p>
          <a:endParaRPr lang="es-EC" sz="1550">
            <a:solidFill>
              <a:schemeClr val="tx1"/>
            </a:solidFill>
            <a:latin typeface="Arial Narrow" panose="020B0606020202030204" pitchFamily="34" charset="0"/>
          </a:endParaRPr>
        </a:p>
      </dgm:t>
    </dgm:pt>
    <dgm:pt modelId="{12B4557E-27EC-487B-80BC-6FFB42E1D5FB}">
      <dgm:prSet custT="1"/>
      <dgm:spPr/>
      <dgm:t>
        <a:bodyPr/>
        <a:lstStyle/>
        <a:p>
          <a:r>
            <a:rPr lang="es-MX" sz="1550" dirty="0">
              <a:solidFill>
                <a:schemeClr val="tx1"/>
              </a:solidFill>
              <a:latin typeface="Arial Narrow" panose="020B0606020202030204" pitchFamily="34" charset="0"/>
            </a:rPr>
            <a:t>En la utilización de microorganismos fermentativos, en relación a grados alcohólicos, densidad, espacio libre, acidez total, rendimiento, se recomienda el empleo de  </a:t>
          </a:r>
          <a:r>
            <a:rPr lang="es-MX" sz="1550" i="1" dirty="0">
              <a:solidFill>
                <a:schemeClr val="tx1"/>
              </a:solidFill>
              <a:latin typeface="Arial Narrow" panose="020B0606020202030204" pitchFamily="34" charset="0"/>
            </a:rPr>
            <a:t>S. </a:t>
          </a:r>
          <a:r>
            <a:rPr lang="es-MX" sz="1550" i="1" dirty="0" err="1">
              <a:solidFill>
                <a:schemeClr val="tx1"/>
              </a:solidFill>
              <a:latin typeface="Arial Narrow" panose="020B0606020202030204" pitchFamily="34" charset="0"/>
            </a:rPr>
            <a:t>bayanus</a:t>
          </a:r>
          <a:r>
            <a:rPr lang="es-MX" sz="1550" i="1" dirty="0">
              <a:solidFill>
                <a:schemeClr val="tx1"/>
              </a:solidFill>
              <a:latin typeface="Arial Narrow" panose="020B0606020202030204" pitchFamily="34" charset="0"/>
            </a:rPr>
            <a:t> </a:t>
          </a:r>
          <a:r>
            <a:rPr lang="es-MX" sz="1550" i="0" dirty="0">
              <a:solidFill>
                <a:schemeClr val="tx1"/>
              </a:solidFill>
              <a:latin typeface="Arial Narrow" panose="020B0606020202030204" pitchFamily="34" charset="0"/>
            </a:rPr>
            <a:t>y </a:t>
          </a:r>
          <a:r>
            <a:rPr lang="es-MX" sz="1550" i="1" dirty="0">
              <a:solidFill>
                <a:schemeClr val="tx1"/>
              </a:solidFill>
              <a:latin typeface="Arial Narrow" panose="020B0606020202030204" pitchFamily="34" charset="0"/>
            </a:rPr>
            <a:t>S. </a:t>
          </a:r>
          <a:r>
            <a:rPr lang="es-MX" sz="1550" i="1" dirty="0" err="1">
              <a:solidFill>
                <a:schemeClr val="tx1"/>
              </a:solidFill>
              <a:latin typeface="Arial Narrow" panose="020B0606020202030204" pitchFamily="34" charset="0"/>
            </a:rPr>
            <a:t>cerevisiae</a:t>
          </a:r>
          <a:r>
            <a:rPr lang="es-MX" sz="1550" i="1" dirty="0">
              <a:solidFill>
                <a:schemeClr val="tx1"/>
              </a:solidFill>
              <a:latin typeface="Arial Narrow" panose="020B0606020202030204" pitchFamily="34" charset="0"/>
            </a:rPr>
            <a:t> </a:t>
          </a:r>
          <a:r>
            <a:rPr lang="es-MX" sz="1550" dirty="0">
              <a:solidFill>
                <a:schemeClr val="tx1"/>
              </a:solidFill>
              <a:latin typeface="Arial Narrow" panose="020B0606020202030204" pitchFamily="34" charset="0"/>
            </a:rPr>
            <a:t>debido a que los valores expuestos no reflejaron mayor diferencia. En cuanto a cenizas, se recomienda la utilización de la Flora natural del jugo de caña por el bajo contenido expuesto.</a:t>
          </a:r>
          <a:endParaRPr lang="es-EC" sz="1550" dirty="0">
            <a:solidFill>
              <a:schemeClr val="tx1"/>
            </a:solidFill>
            <a:latin typeface="Arial Narrow" panose="020B0606020202030204" pitchFamily="34" charset="0"/>
          </a:endParaRPr>
        </a:p>
      </dgm:t>
    </dgm:pt>
    <dgm:pt modelId="{7EBC1A10-858F-4790-9195-3F0654BDD490}" type="parTrans" cxnId="{00CD40F7-67A9-457B-A3D6-F9EE866D6B9E}">
      <dgm:prSet/>
      <dgm:spPr/>
      <dgm:t>
        <a:bodyPr/>
        <a:lstStyle/>
        <a:p>
          <a:endParaRPr lang="es-EC" sz="1550">
            <a:solidFill>
              <a:schemeClr val="tx1"/>
            </a:solidFill>
          </a:endParaRPr>
        </a:p>
      </dgm:t>
    </dgm:pt>
    <dgm:pt modelId="{8F963CD8-B9DC-488B-BB47-2ECC2017BC18}" type="sibTrans" cxnId="{00CD40F7-67A9-457B-A3D6-F9EE866D6B9E}">
      <dgm:prSet/>
      <dgm:spPr/>
      <dgm:t>
        <a:bodyPr/>
        <a:lstStyle/>
        <a:p>
          <a:endParaRPr lang="es-EC" sz="1550">
            <a:solidFill>
              <a:schemeClr val="tx1"/>
            </a:solidFill>
          </a:endParaRPr>
        </a:p>
      </dgm:t>
    </dgm:pt>
    <dgm:pt modelId="{DB3669DA-7B8E-4DF8-8EAE-DFB1BB53050B}">
      <dgm:prSet custT="1"/>
      <dgm:spPr/>
      <dgm:t>
        <a:bodyPr/>
        <a:lstStyle/>
        <a:p>
          <a:r>
            <a:rPr lang="es-MX" sz="1550" dirty="0">
              <a:solidFill>
                <a:schemeClr val="tx1"/>
              </a:solidFill>
              <a:latin typeface="Arial Narrow" panose="020B0606020202030204" pitchFamily="34" charset="0"/>
            </a:rPr>
            <a:t>Frente a los resultados obtenidos en la presente investigación, se recomienda a futuras investigaciones orientadas a la producción de alcohol etílico a partir de la caña de azúcar, el empleo de microorganismos fermentativos (</a:t>
          </a:r>
          <a:r>
            <a:rPr lang="es-MX" sz="1550" i="1" dirty="0">
              <a:solidFill>
                <a:schemeClr val="tx1"/>
              </a:solidFill>
              <a:latin typeface="Arial Narrow" panose="020B0606020202030204" pitchFamily="34" charset="0"/>
            </a:rPr>
            <a:t>S. </a:t>
          </a:r>
          <a:r>
            <a:rPr lang="es-MX" sz="1550" i="1" dirty="0" err="1">
              <a:solidFill>
                <a:schemeClr val="tx1"/>
              </a:solidFill>
              <a:latin typeface="Arial Narrow" panose="020B0606020202030204" pitchFamily="34" charset="0"/>
            </a:rPr>
            <a:t>bayanus</a:t>
          </a:r>
          <a:r>
            <a:rPr lang="es-MX" sz="1550" i="1" dirty="0">
              <a:solidFill>
                <a:schemeClr val="tx1"/>
              </a:solidFill>
              <a:latin typeface="Arial Narrow" panose="020B0606020202030204" pitchFamily="34" charset="0"/>
            </a:rPr>
            <a:t> </a:t>
          </a:r>
          <a:r>
            <a:rPr lang="es-MX" sz="1550" dirty="0">
              <a:solidFill>
                <a:schemeClr val="tx1"/>
              </a:solidFill>
              <a:latin typeface="Arial Narrow" panose="020B0606020202030204" pitchFamily="34" charset="0"/>
            </a:rPr>
            <a:t>y </a:t>
          </a:r>
          <a:r>
            <a:rPr lang="es-MX" sz="1550" i="1" dirty="0">
              <a:solidFill>
                <a:schemeClr val="tx1"/>
              </a:solidFill>
              <a:latin typeface="Arial Narrow" panose="020B0606020202030204" pitchFamily="34" charset="0"/>
            </a:rPr>
            <a:t>S. </a:t>
          </a:r>
          <a:r>
            <a:rPr lang="es-MX" sz="1550" i="1" dirty="0" err="1">
              <a:solidFill>
                <a:schemeClr val="tx1"/>
              </a:solidFill>
              <a:latin typeface="Arial Narrow" panose="020B0606020202030204" pitchFamily="34" charset="0"/>
            </a:rPr>
            <a:t>cerevisiae</a:t>
          </a:r>
          <a:r>
            <a:rPr lang="es-MX" sz="1550" dirty="0">
              <a:solidFill>
                <a:schemeClr val="tx1"/>
              </a:solidFill>
              <a:latin typeface="Arial Narrow" panose="020B0606020202030204" pitchFamily="34" charset="0"/>
            </a:rPr>
            <a:t>), ya que presentan una rápida adaptabilidad, gozan de un alto poder fermentativo el cual les permite obtener valores de rendimiento muy altos así como de concentración alcohólica, así mismo, mejoran las características fisicoquímicas y organolépticas del alcohol.</a:t>
          </a:r>
          <a:endParaRPr lang="es-EC" sz="1550" dirty="0">
            <a:solidFill>
              <a:schemeClr val="tx1"/>
            </a:solidFill>
            <a:latin typeface="Arial Narrow" panose="020B0606020202030204" pitchFamily="34" charset="0"/>
          </a:endParaRPr>
        </a:p>
      </dgm:t>
    </dgm:pt>
    <dgm:pt modelId="{F2BB6511-0EED-4890-ACE0-D0E5B7A1FBBF}" type="parTrans" cxnId="{901E024A-7B68-41BA-902C-474B99457AED}">
      <dgm:prSet/>
      <dgm:spPr/>
      <dgm:t>
        <a:bodyPr/>
        <a:lstStyle/>
        <a:p>
          <a:endParaRPr lang="es-EC" sz="1550">
            <a:solidFill>
              <a:schemeClr val="tx1"/>
            </a:solidFill>
          </a:endParaRPr>
        </a:p>
      </dgm:t>
    </dgm:pt>
    <dgm:pt modelId="{B7EFF693-2C76-4226-8083-F0B27CD95D60}" type="sibTrans" cxnId="{901E024A-7B68-41BA-902C-474B99457AED}">
      <dgm:prSet/>
      <dgm:spPr/>
      <dgm:t>
        <a:bodyPr/>
        <a:lstStyle/>
        <a:p>
          <a:endParaRPr lang="es-EC" sz="1550">
            <a:solidFill>
              <a:schemeClr val="tx1"/>
            </a:solidFill>
          </a:endParaRPr>
        </a:p>
      </dgm:t>
    </dgm:pt>
    <dgm:pt modelId="{96730312-90CE-45F3-A178-4411F6F28FAD}" type="pres">
      <dgm:prSet presAssocID="{92368906-8FB8-4914-B4EE-91144F928019}" presName="Name0" presStyleCnt="0">
        <dgm:presLayoutVars>
          <dgm:chMax val="7"/>
          <dgm:chPref val="7"/>
          <dgm:dir/>
        </dgm:presLayoutVars>
      </dgm:prSet>
      <dgm:spPr/>
    </dgm:pt>
    <dgm:pt modelId="{C767EF4A-5073-4920-955F-6254F754E3CE}" type="pres">
      <dgm:prSet presAssocID="{92368906-8FB8-4914-B4EE-91144F928019}" presName="Name1" presStyleCnt="0"/>
      <dgm:spPr/>
    </dgm:pt>
    <dgm:pt modelId="{B09CAB73-2E7F-4F56-901B-4141BDBF7A19}" type="pres">
      <dgm:prSet presAssocID="{92368906-8FB8-4914-B4EE-91144F928019}" presName="cycle" presStyleCnt="0"/>
      <dgm:spPr/>
    </dgm:pt>
    <dgm:pt modelId="{0CDBF7CC-DF91-46DB-BDF9-516B542955C0}" type="pres">
      <dgm:prSet presAssocID="{92368906-8FB8-4914-B4EE-91144F928019}" presName="srcNode" presStyleLbl="node1" presStyleIdx="0" presStyleCnt="3"/>
      <dgm:spPr/>
    </dgm:pt>
    <dgm:pt modelId="{23B1AF56-C8B9-4551-9CEE-B55D2708715A}" type="pres">
      <dgm:prSet presAssocID="{92368906-8FB8-4914-B4EE-91144F928019}" presName="conn" presStyleLbl="parChTrans1D2" presStyleIdx="0" presStyleCnt="1"/>
      <dgm:spPr/>
    </dgm:pt>
    <dgm:pt modelId="{FF7359C9-D8A3-4C99-9D0B-317CCC9B5E82}" type="pres">
      <dgm:prSet presAssocID="{92368906-8FB8-4914-B4EE-91144F928019}" presName="extraNode" presStyleLbl="node1" presStyleIdx="0" presStyleCnt="3"/>
      <dgm:spPr/>
    </dgm:pt>
    <dgm:pt modelId="{0B527BD8-6F46-4D01-8778-B81B49200BE5}" type="pres">
      <dgm:prSet presAssocID="{92368906-8FB8-4914-B4EE-91144F928019}" presName="dstNode" presStyleLbl="node1" presStyleIdx="0" presStyleCnt="3"/>
      <dgm:spPr/>
    </dgm:pt>
    <dgm:pt modelId="{0941DA1B-F8DD-42CB-A6F3-C3FAEE911DB6}" type="pres">
      <dgm:prSet presAssocID="{AC569141-8E8B-4E26-BEF5-4668331EBA8B}" presName="text_1" presStyleLbl="node1" presStyleIdx="0" presStyleCnt="3">
        <dgm:presLayoutVars>
          <dgm:bulletEnabled val="1"/>
        </dgm:presLayoutVars>
      </dgm:prSet>
      <dgm:spPr/>
    </dgm:pt>
    <dgm:pt modelId="{3BEC635B-65C8-42D3-9A5A-D1EC1366C74D}" type="pres">
      <dgm:prSet presAssocID="{AC569141-8E8B-4E26-BEF5-4668331EBA8B}" presName="accent_1" presStyleCnt="0"/>
      <dgm:spPr/>
    </dgm:pt>
    <dgm:pt modelId="{F3BF173E-5EEB-45B8-B755-F5467C00AE99}" type="pres">
      <dgm:prSet presAssocID="{AC569141-8E8B-4E26-BEF5-4668331EBA8B}" presName="accentRepeatNode" presStyleLbl="solidFgAcc1" presStyleIdx="0" presStyleCnt="3"/>
      <dgm:spPr/>
    </dgm:pt>
    <dgm:pt modelId="{2A2C0ABB-85EC-4E65-944C-AEF426E9DB34}" type="pres">
      <dgm:prSet presAssocID="{12B4557E-27EC-487B-80BC-6FFB42E1D5FB}" presName="text_2" presStyleLbl="node1" presStyleIdx="1" presStyleCnt="3">
        <dgm:presLayoutVars>
          <dgm:bulletEnabled val="1"/>
        </dgm:presLayoutVars>
      </dgm:prSet>
      <dgm:spPr/>
    </dgm:pt>
    <dgm:pt modelId="{0B417D6D-7825-4F60-9FBA-538300435DC5}" type="pres">
      <dgm:prSet presAssocID="{12B4557E-27EC-487B-80BC-6FFB42E1D5FB}" presName="accent_2" presStyleCnt="0"/>
      <dgm:spPr/>
    </dgm:pt>
    <dgm:pt modelId="{F2C61766-F06C-4591-94EB-FFD6466618B2}" type="pres">
      <dgm:prSet presAssocID="{12B4557E-27EC-487B-80BC-6FFB42E1D5FB}" presName="accentRepeatNode" presStyleLbl="solidFgAcc1" presStyleIdx="1" presStyleCnt="3"/>
      <dgm:spPr/>
    </dgm:pt>
    <dgm:pt modelId="{8ED07FDD-3BCB-4F6C-926C-0C5C7261E6F7}" type="pres">
      <dgm:prSet presAssocID="{DB3669DA-7B8E-4DF8-8EAE-DFB1BB53050B}" presName="text_3" presStyleLbl="node1" presStyleIdx="2" presStyleCnt="3">
        <dgm:presLayoutVars>
          <dgm:bulletEnabled val="1"/>
        </dgm:presLayoutVars>
      </dgm:prSet>
      <dgm:spPr/>
    </dgm:pt>
    <dgm:pt modelId="{4C9F1FA0-4C5D-402B-B1BC-3C68DAB8EEF8}" type="pres">
      <dgm:prSet presAssocID="{DB3669DA-7B8E-4DF8-8EAE-DFB1BB53050B}" presName="accent_3" presStyleCnt="0"/>
      <dgm:spPr/>
    </dgm:pt>
    <dgm:pt modelId="{A0F9A728-D148-47EA-835C-98FCB6301B37}" type="pres">
      <dgm:prSet presAssocID="{DB3669DA-7B8E-4DF8-8EAE-DFB1BB53050B}" presName="accentRepeatNode" presStyleLbl="solidFgAcc1" presStyleIdx="2" presStyleCnt="3"/>
      <dgm:spPr/>
    </dgm:pt>
  </dgm:ptLst>
  <dgm:cxnLst>
    <dgm:cxn modelId="{329D9A19-90FF-49F4-8AEF-CB7343A19F21}" type="presOf" srcId="{DB3669DA-7B8E-4DF8-8EAE-DFB1BB53050B}" destId="{8ED07FDD-3BCB-4F6C-926C-0C5C7261E6F7}" srcOrd="0" destOrd="0" presId="urn:microsoft.com/office/officeart/2008/layout/VerticalCurvedList"/>
    <dgm:cxn modelId="{56E50042-07AA-4CDA-9354-7E09B2CDD93A}" type="presOf" srcId="{12B4557E-27EC-487B-80BC-6FFB42E1D5FB}" destId="{2A2C0ABB-85EC-4E65-944C-AEF426E9DB34}" srcOrd="0" destOrd="0" presId="urn:microsoft.com/office/officeart/2008/layout/VerticalCurvedList"/>
    <dgm:cxn modelId="{C7623345-CF58-40A7-B720-407BF05C7B16}" type="presOf" srcId="{AC569141-8E8B-4E26-BEF5-4668331EBA8B}" destId="{0941DA1B-F8DD-42CB-A6F3-C3FAEE911DB6}" srcOrd="0" destOrd="0" presId="urn:microsoft.com/office/officeart/2008/layout/VerticalCurvedList"/>
    <dgm:cxn modelId="{901E024A-7B68-41BA-902C-474B99457AED}" srcId="{92368906-8FB8-4914-B4EE-91144F928019}" destId="{DB3669DA-7B8E-4DF8-8EAE-DFB1BB53050B}" srcOrd="2" destOrd="0" parTransId="{F2BB6511-0EED-4890-ACE0-D0E5B7A1FBBF}" sibTransId="{B7EFF693-2C76-4226-8083-F0B27CD95D60}"/>
    <dgm:cxn modelId="{0B4CC34A-ADA7-41BC-96E6-5DE3D7257B9F}" type="presOf" srcId="{92368906-8FB8-4914-B4EE-91144F928019}" destId="{96730312-90CE-45F3-A178-4411F6F28FAD}" srcOrd="0" destOrd="0" presId="urn:microsoft.com/office/officeart/2008/layout/VerticalCurvedList"/>
    <dgm:cxn modelId="{B7F6F479-8969-41A9-8547-8B4ED812BE15}" srcId="{92368906-8FB8-4914-B4EE-91144F928019}" destId="{AC569141-8E8B-4E26-BEF5-4668331EBA8B}" srcOrd="0" destOrd="0" parTransId="{685B4CA3-9855-4B3C-B570-253A115FBD6D}" sibTransId="{ABF20F6A-5CC5-483F-9C73-BDE4A69974C5}"/>
    <dgm:cxn modelId="{00CD40F7-67A9-457B-A3D6-F9EE866D6B9E}" srcId="{92368906-8FB8-4914-B4EE-91144F928019}" destId="{12B4557E-27EC-487B-80BC-6FFB42E1D5FB}" srcOrd="1" destOrd="0" parTransId="{7EBC1A10-858F-4790-9195-3F0654BDD490}" sibTransId="{8F963CD8-B9DC-488B-BB47-2ECC2017BC18}"/>
    <dgm:cxn modelId="{43DDC9FD-5B7D-48D2-B5F8-733F779A2083}" type="presOf" srcId="{ABF20F6A-5CC5-483F-9C73-BDE4A69974C5}" destId="{23B1AF56-C8B9-4551-9CEE-B55D2708715A}" srcOrd="0" destOrd="0" presId="urn:microsoft.com/office/officeart/2008/layout/VerticalCurvedList"/>
    <dgm:cxn modelId="{292A89DD-DDBA-4C29-9DB7-F6EA3C354F4F}" type="presParOf" srcId="{96730312-90CE-45F3-A178-4411F6F28FAD}" destId="{C767EF4A-5073-4920-955F-6254F754E3CE}" srcOrd="0" destOrd="0" presId="urn:microsoft.com/office/officeart/2008/layout/VerticalCurvedList"/>
    <dgm:cxn modelId="{D8B787AB-EE41-48ED-9494-8627B3A59FE1}" type="presParOf" srcId="{C767EF4A-5073-4920-955F-6254F754E3CE}" destId="{B09CAB73-2E7F-4F56-901B-4141BDBF7A19}" srcOrd="0" destOrd="0" presId="urn:microsoft.com/office/officeart/2008/layout/VerticalCurvedList"/>
    <dgm:cxn modelId="{D560DEE9-3517-4484-A0AF-E9A49D27F844}" type="presParOf" srcId="{B09CAB73-2E7F-4F56-901B-4141BDBF7A19}" destId="{0CDBF7CC-DF91-46DB-BDF9-516B542955C0}" srcOrd="0" destOrd="0" presId="urn:microsoft.com/office/officeart/2008/layout/VerticalCurvedList"/>
    <dgm:cxn modelId="{95A7FD1E-192E-4755-A6DF-96FF91EAD094}" type="presParOf" srcId="{B09CAB73-2E7F-4F56-901B-4141BDBF7A19}" destId="{23B1AF56-C8B9-4551-9CEE-B55D2708715A}" srcOrd="1" destOrd="0" presId="urn:microsoft.com/office/officeart/2008/layout/VerticalCurvedList"/>
    <dgm:cxn modelId="{8180941E-284B-4113-8A92-4D86BB500C30}" type="presParOf" srcId="{B09CAB73-2E7F-4F56-901B-4141BDBF7A19}" destId="{FF7359C9-D8A3-4C99-9D0B-317CCC9B5E82}" srcOrd="2" destOrd="0" presId="urn:microsoft.com/office/officeart/2008/layout/VerticalCurvedList"/>
    <dgm:cxn modelId="{768C1CA6-A1B1-4B5F-9D42-15267F91A290}" type="presParOf" srcId="{B09CAB73-2E7F-4F56-901B-4141BDBF7A19}" destId="{0B527BD8-6F46-4D01-8778-B81B49200BE5}" srcOrd="3" destOrd="0" presId="urn:microsoft.com/office/officeart/2008/layout/VerticalCurvedList"/>
    <dgm:cxn modelId="{C38D0FF8-5F28-41E5-BCEC-3AA538E26E51}" type="presParOf" srcId="{C767EF4A-5073-4920-955F-6254F754E3CE}" destId="{0941DA1B-F8DD-42CB-A6F3-C3FAEE911DB6}" srcOrd="1" destOrd="0" presId="urn:microsoft.com/office/officeart/2008/layout/VerticalCurvedList"/>
    <dgm:cxn modelId="{F33AB2AF-428D-411F-8FA6-9963A37A7D79}" type="presParOf" srcId="{C767EF4A-5073-4920-955F-6254F754E3CE}" destId="{3BEC635B-65C8-42D3-9A5A-D1EC1366C74D}" srcOrd="2" destOrd="0" presId="urn:microsoft.com/office/officeart/2008/layout/VerticalCurvedList"/>
    <dgm:cxn modelId="{E76A80D7-7B2D-45B0-8F02-4194C957A982}" type="presParOf" srcId="{3BEC635B-65C8-42D3-9A5A-D1EC1366C74D}" destId="{F3BF173E-5EEB-45B8-B755-F5467C00AE99}" srcOrd="0" destOrd="0" presId="urn:microsoft.com/office/officeart/2008/layout/VerticalCurvedList"/>
    <dgm:cxn modelId="{98C0A0B4-061B-4237-9248-5F978EC13D7E}" type="presParOf" srcId="{C767EF4A-5073-4920-955F-6254F754E3CE}" destId="{2A2C0ABB-85EC-4E65-944C-AEF426E9DB34}" srcOrd="3" destOrd="0" presId="urn:microsoft.com/office/officeart/2008/layout/VerticalCurvedList"/>
    <dgm:cxn modelId="{7A54446F-15DC-4996-AE0E-6F78677C98AA}" type="presParOf" srcId="{C767EF4A-5073-4920-955F-6254F754E3CE}" destId="{0B417D6D-7825-4F60-9FBA-538300435DC5}" srcOrd="4" destOrd="0" presId="urn:microsoft.com/office/officeart/2008/layout/VerticalCurvedList"/>
    <dgm:cxn modelId="{77DC6439-5529-4DC0-844A-3807670422C5}" type="presParOf" srcId="{0B417D6D-7825-4F60-9FBA-538300435DC5}" destId="{F2C61766-F06C-4591-94EB-FFD6466618B2}" srcOrd="0" destOrd="0" presId="urn:microsoft.com/office/officeart/2008/layout/VerticalCurvedList"/>
    <dgm:cxn modelId="{005F7A9A-660A-45DD-8DA4-B4133ECC1DC5}" type="presParOf" srcId="{C767EF4A-5073-4920-955F-6254F754E3CE}" destId="{8ED07FDD-3BCB-4F6C-926C-0C5C7261E6F7}" srcOrd="5" destOrd="0" presId="urn:microsoft.com/office/officeart/2008/layout/VerticalCurvedList"/>
    <dgm:cxn modelId="{B26B00FE-F1CE-4E2F-B2EB-2CCE00E8A96C}" type="presParOf" srcId="{C767EF4A-5073-4920-955F-6254F754E3CE}" destId="{4C9F1FA0-4C5D-402B-B1BC-3C68DAB8EEF8}" srcOrd="6" destOrd="0" presId="urn:microsoft.com/office/officeart/2008/layout/VerticalCurvedList"/>
    <dgm:cxn modelId="{174A811F-4B13-429F-8DAF-F4124C7D9AEE}" type="presParOf" srcId="{4C9F1FA0-4C5D-402B-B1BC-3C68DAB8EEF8}" destId="{A0F9A728-D148-47EA-835C-98FCB6301B3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6B92E-BA62-48FB-97E4-0A107C88F0B3}">
      <dsp:nvSpPr>
        <dsp:cNvPr id="0" name=""/>
        <dsp:cNvSpPr/>
      </dsp:nvSpPr>
      <dsp:spPr>
        <a:xfrm>
          <a:off x="807600" y="899393"/>
          <a:ext cx="2812188" cy="1958116"/>
        </a:xfrm>
        <a:prstGeom prst="gear9">
          <a:avLst/>
        </a:prstGeom>
        <a:solidFill>
          <a:schemeClr val="accent6">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s-EC" sz="2200" b="1" kern="1200" dirty="0">
              <a:solidFill>
                <a:schemeClr val="tx1"/>
              </a:solidFill>
              <a:latin typeface="Arial Narrow" panose="020B0606020202030204" pitchFamily="34" charset="0"/>
            </a:rPr>
            <a:t>Unidades experimentales</a:t>
          </a:r>
        </a:p>
      </dsp:txBody>
      <dsp:txXfrm>
        <a:off x="1309143" y="1358072"/>
        <a:ext cx="1809102" cy="1006512"/>
      </dsp:txXfrm>
    </dsp:sp>
    <dsp:sp modelId="{32F34D9E-82D8-4BED-B49B-C0230ED1D971}">
      <dsp:nvSpPr>
        <dsp:cNvPr id="0" name=""/>
        <dsp:cNvSpPr/>
      </dsp:nvSpPr>
      <dsp:spPr>
        <a:xfrm>
          <a:off x="1379777" y="605259"/>
          <a:ext cx="2549740" cy="2408483"/>
        </a:xfrm>
        <a:prstGeom prst="circularArrow">
          <a:avLst>
            <a:gd name="adj1" fmla="val 4878"/>
            <a:gd name="adj2" fmla="val 312630"/>
            <a:gd name="adj3" fmla="val 3090900"/>
            <a:gd name="adj4" fmla="val 15293259"/>
            <a:gd name="adj5" fmla="val 5691"/>
          </a:avLst>
        </a:prstGeom>
        <a:solidFill>
          <a:schemeClr val="accent6">
            <a:lumMod val="60000"/>
            <a:lumOff val="4000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DD4FC-6CA0-4573-8BFE-6DB08CCBCA4E}">
      <dsp:nvSpPr>
        <dsp:cNvPr id="0" name=""/>
        <dsp:cNvSpPr/>
      </dsp:nvSpPr>
      <dsp:spPr>
        <a:xfrm>
          <a:off x="754504" y="2661702"/>
          <a:ext cx="471158" cy="1870787"/>
        </a:xfrm>
        <a:custGeom>
          <a:avLst/>
          <a:gdLst/>
          <a:ahLst/>
          <a:cxnLst/>
          <a:rect l="0" t="0" r="0" b="0"/>
          <a:pathLst>
            <a:path>
              <a:moveTo>
                <a:pt x="0" y="0"/>
              </a:moveTo>
              <a:lnTo>
                <a:pt x="235579" y="0"/>
              </a:lnTo>
              <a:lnTo>
                <a:pt x="235579" y="1870787"/>
              </a:lnTo>
              <a:lnTo>
                <a:pt x="471158" y="1870787"/>
              </a:lnTo>
            </a:path>
          </a:pathLst>
        </a:custGeom>
        <a:noFill/>
        <a:ln w="12700" cap="flat" cmpd="sng" algn="ctr">
          <a:solidFill>
            <a:schemeClr val="accent2">
              <a:tint val="9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a:solidFill>
              <a:schemeClr val="tx1"/>
            </a:solidFill>
            <a:latin typeface="Arial Narrow" panose="020B0606020202030204" pitchFamily="34" charset="0"/>
          </a:endParaRPr>
        </a:p>
      </dsp:txBody>
      <dsp:txXfrm>
        <a:off x="941853" y="3548866"/>
        <a:ext cx="96460" cy="96460"/>
      </dsp:txXfrm>
    </dsp:sp>
    <dsp:sp modelId="{2352BE0F-F281-4756-BD25-055D84F7BEE9}">
      <dsp:nvSpPr>
        <dsp:cNvPr id="0" name=""/>
        <dsp:cNvSpPr/>
      </dsp:nvSpPr>
      <dsp:spPr>
        <a:xfrm>
          <a:off x="754504" y="2661702"/>
          <a:ext cx="470888" cy="790420"/>
        </a:xfrm>
        <a:custGeom>
          <a:avLst/>
          <a:gdLst/>
          <a:ahLst/>
          <a:cxnLst/>
          <a:rect l="0" t="0" r="0" b="0"/>
          <a:pathLst>
            <a:path>
              <a:moveTo>
                <a:pt x="0" y="0"/>
              </a:moveTo>
              <a:lnTo>
                <a:pt x="235444" y="0"/>
              </a:lnTo>
              <a:lnTo>
                <a:pt x="235444" y="790420"/>
              </a:lnTo>
              <a:lnTo>
                <a:pt x="470888" y="790420"/>
              </a:lnTo>
            </a:path>
          </a:pathLst>
        </a:custGeom>
        <a:noFill/>
        <a:ln w="12700" cap="flat" cmpd="sng" algn="ctr">
          <a:solidFill>
            <a:schemeClr val="accent2">
              <a:tint val="9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a:solidFill>
              <a:schemeClr val="tx1"/>
            </a:solidFill>
            <a:latin typeface="Arial Narrow" panose="020B0606020202030204" pitchFamily="34" charset="0"/>
          </a:endParaRPr>
        </a:p>
      </dsp:txBody>
      <dsp:txXfrm>
        <a:off x="966947" y="3033911"/>
        <a:ext cx="46002" cy="46002"/>
      </dsp:txXfrm>
    </dsp:sp>
    <dsp:sp modelId="{E27FCC4D-C7D8-42FB-A5A5-48CF731CE51C}">
      <dsp:nvSpPr>
        <dsp:cNvPr id="0" name=""/>
        <dsp:cNvSpPr/>
      </dsp:nvSpPr>
      <dsp:spPr>
        <a:xfrm>
          <a:off x="754504" y="2501165"/>
          <a:ext cx="489958" cy="160537"/>
        </a:xfrm>
        <a:custGeom>
          <a:avLst/>
          <a:gdLst/>
          <a:ahLst/>
          <a:cxnLst/>
          <a:rect l="0" t="0" r="0" b="0"/>
          <a:pathLst>
            <a:path>
              <a:moveTo>
                <a:pt x="0" y="160537"/>
              </a:moveTo>
              <a:lnTo>
                <a:pt x="244979" y="160537"/>
              </a:lnTo>
              <a:lnTo>
                <a:pt x="244979" y="0"/>
              </a:lnTo>
              <a:lnTo>
                <a:pt x="489958" y="0"/>
              </a:lnTo>
            </a:path>
          </a:pathLst>
        </a:custGeom>
        <a:noFill/>
        <a:ln w="12700" cap="flat" cmpd="sng" algn="ctr">
          <a:solidFill>
            <a:schemeClr val="accent2">
              <a:tint val="9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a:solidFill>
              <a:schemeClr val="tx1"/>
            </a:solidFill>
            <a:latin typeface="Arial Narrow" panose="020B0606020202030204" pitchFamily="34" charset="0"/>
          </a:endParaRPr>
        </a:p>
      </dsp:txBody>
      <dsp:txXfrm>
        <a:off x="986594" y="2568544"/>
        <a:ext cx="25779" cy="25779"/>
      </dsp:txXfrm>
    </dsp:sp>
    <dsp:sp modelId="{4B40505B-8792-42B5-BCFF-4AE540EAB01B}">
      <dsp:nvSpPr>
        <dsp:cNvPr id="0" name=""/>
        <dsp:cNvSpPr/>
      </dsp:nvSpPr>
      <dsp:spPr>
        <a:xfrm>
          <a:off x="754504" y="1149128"/>
          <a:ext cx="497433" cy="1512574"/>
        </a:xfrm>
        <a:custGeom>
          <a:avLst/>
          <a:gdLst/>
          <a:ahLst/>
          <a:cxnLst/>
          <a:rect l="0" t="0" r="0" b="0"/>
          <a:pathLst>
            <a:path>
              <a:moveTo>
                <a:pt x="0" y="1512574"/>
              </a:moveTo>
              <a:lnTo>
                <a:pt x="248716" y="1512574"/>
              </a:lnTo>
              <a:lnTo>
                <a:pt x="248716" y="0"/>
              </a:lnTo>
              <a:lnTo>
                <a:pt x="497433" y="0"/>
              </a:lnTo>
            </a:path>
          </a:pathLst>
        </a:custGeom>
        <a:noFill/>
        <a:ln w="12700" cap="flat" cmpd="sng" algn="ctr">
          <a:solidFill>
            <a:schemeClr val="accent2">
              <a:tint val="9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a:solidFill>
              <a:schemeClr val="tx1"/>
            </a:solidFill>
            <a:latin typeface="Arial Narrow" panose="020B0606020202030204" pitchFamily="34" charset="0"/>
          </a:endParaRPr>
        </a:p>
      </dsp:txBody>
      <dsp:txXfrm>
        <a:off x="963414" y="1865609"/>
        <a:ext cx="79613" cy="79613"/>
      </dsp:txXfrm>
    </dsp:sp>
    <dsp:sp modelId="{BB646A6F-D113-4B73-8400-94E21614C517}">
      <dsp:nvSpPr>
        <dsp:cNvPr id="0" name=""/>
        <dsp:cNvSpPr/>
      </dsp:nvSpPr>
      <dsp:spPr>
        <a:xfrm rot="16200000">
          <a:off x="-900587" y="2288053"/>
          <a:ext cx="2562883" cy="747299"/>
        </a:xfrm>
        <a:prstGeom prst="rect">
          <a:avLst/>
        </a:prstGeom>
        <a:solidFill>
          <a:schemeClr val="accent2">
            <a:alpha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b="1" kern="1200" dirty="0">
              <a:solidFill>
                <a:schemeClr val="tx1"/>
              </a:solidFill>
              <a:latin typeface="Arial Narrow" panose="020B0606020202030204" pitchFamily="34" charset="0"/>
            </a:rPr>
            <a:t>FACTOR A</a:t>
          </a:r>
        </a:p>
      </dsp:txBody>
      <dsp:txXfrm>
        <a:off x="-900587" y="2288053"/>
        <a:ext cx="2562883" cy="747299"/>
      </dsp:txXfrm>
    </dsp:sp>
    <dsp:sp modelId="{6BFD6B81-0923-43A7-AA31-F518A2D72644}">
      <dsp:nvSpPr>
        <dsp:cNvPr id="0" name=""/>
        <dsp:cNvSpPr/>
      </dsp:nvSpPr>
      <dsp:spPr>
        <a:xfrm>
          <a:off x="1251937" y="370341"/>
          <a:ext cx="5705892" cy="1557574"/>
        </a:xfrm>
        <a:prstGeom prst="rect">
          <a:avLst/>
        </a:prstGeom>
        <a:solidFill>
          <a:schemeClr val="accent2">
            <a:alpha val="70000"/>
            <a:hueOff val="0"/>
            <a:satOff val="0"/>
            <a:lumOff val="0"/>
            <a:alphaOff val="0"/>
          </a:schemeClr>
        </a:solidFill>
        <a:ln>
          <a:noFill/>
        </a:ln>
        <a:effectLst/>
        <a:scene3d>
          <a:camera prst="orthographicFront">
            <a:rot lat="0" lon="0" rev="0"/>
          </a:camera>
          <a:lightRig rig="chilly" dir="t">
            <a:rot lat="0" lon="0" rev="18480000"/>
          </a:lightRig>
        </a:scene3d>
        <a:sp3d prstMaterial="clear">
          <a:bevelT h="63500"/>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latin typeface="Arial Narrow" panose="020B0606020202030204" pitchFamily="34" charset="0"/>
            </a:rPr>
            <a:t>Las variables fisicoquímicas evaluadas en el alcohol etílico, mostraron diferencias significativas frente a las variedades estudiadas, siendo EC-06 la variedad con el mayor contenido de grados alcohólicos correspondiente a 51,56°GL frente a EC-08 con 48,77°GL y ECU-01 con 45°GL, valores que se encuentran dentro de los lineamientos expuestos por la Norma Técnica Ecuatoriana (INEN 362, 1992).</a:t>
          </a:r>
        </a:p>
      </dsp:txBody>
      <dsp:txXfrm>
        <a:off x="1251937" y="370341"/>
        <a:ext cx="5705892" cy="1557574"/>
      </dsp:txXfrm>
    </dsp:sp>
    <dsp:sp modelId="{9E7D26F3-1EA1-498C-BEC4-80C2F9A8EBDB}">
      <dsp:nvSpPr>
        <dsp:cNvPr id="0" name=""/>
        <dsp:cNvSpPr/>
      </dsp:nvSpPr>
      <dsp:spPr>
        <a:xfrm>
          <a:off x="1244463" y="2096999"/>
          <a:ext cx="5705009" cy="808331"/>
        </a:xfrm>
        <a:prstGeom prst="rect">
          <a:avLst/>
        </a:prstGeom>
        <a:solidFill>
          <a:schemeClr val="accent2">
            <a:alpha val="70000"/>
            <a:hueOff val="0"/>
            <a:satOff val="0"/>
            <a:lumOff val="0"/>
            <a:alphaOff val="0"/>
          </a:schemeClr>
        </a:solidFill>
        <a:ln>
          <a:noFill/>
        </a:ln>
        <a:effectLst/>
        <a:scene3d>
          <a:camera prst="orthographicFront">
            <a:rot lat="0" lon="0" rev="0"/>
          </a:camera>
          <a:lightRig rig="chilly" dir="t">
            <a:rot lat="0" lon="0" rev="18480000"/>
          </a:lightRig>
        </a:scene3d>
        <a:sp3d prstMaterial="clear">
          <a:bevelT h="63500"/>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latin typeface="Arial Narrow" panose="020B0606020202030204" pitchFamily="34" charset="0"/>
            </a:rPr>
            <a:t>El valor más bajo en cuanto a cenizas, acidez total y densidad se obtuvo con la variedad EC-06 (0,174 g/1000cm</a:t>
          </a:r>
          <a:r>
            <a:rPr lang="es-EC" sz="1600" kern="1200" baseline="30000" dirty="0">
              <a:solidFill>
                <a:schemeClr val="tx1"/>
              </a:solidFill>
              <a:latin typeface="Arial Narrow" panose="020B0606020202030204" pitchFamily="34" charset="0"/>
            </a:rPr>
            <a:t>3</a:t>
          </a:r>
          <a:r>
            <a:rPr lang="es-EC" sz="1600" kern="1200" dirty="0">
              <a:solidFill>
                <a:schemeClr val="tx1"/>
              </a:solidFill>
              <a:latin typeface="Arial Narrow" panose="020B0606020202030204" pitchFamily="34" charset="0"/>
            </a:rPr>
            <a:t>, 8,22 mg/100cm</a:t>
          </a:r>
          <a:r>
            <a:rPr lang="es-EC" sz="1600" kern="1200" baseline="30000" dirty="0">
              <a:solidFill>
                <a:schemeClr val="tx1"/>
              </a:solidFill>
              <a:latin typeface="Arial Narrow" panose="020B0606020202030204" pitchFamily="34" charset="0"/>
            </a:rPr>
            <a:t>3</a:t>
          </a:r>
          <a:r>
            <a:rPr lang="es-EC" sz="1600" kern="1200" dirty="0">
              <a:solidFill>
                <a:schemeClr val="tx1"/>
              </a:solidFill>
              <a:latin typeface="Arial Narrow" panose="020B0606020202030204" pitchFamily="34" charset="0"/>
            </a:rPr>
            <a:t> y 0,938 g/cm</a:t>
          </a:r>
          <a:r>
            <a:rPr lang="es-EC" sz="1600" kern="1200" baseline="30000" dirty="0">
              <a:solidFill>
                <a:schemeClr val="tx1"/>
              </a:solidFill>
              <a:latin typeface="Arial Narrow" panose="020B0606020202030204" pitchFamily="34" charset="0"/>
            </a:rPr>
            <a:t>3</a:t>
          </a:r>
          <a:r>
            <a:rPr lang="es-EC" sz="1600" kern="1200" dirty="0">
              <a:solidFill>
                <a:schemeClr val="tx1"/>
              </a:solidFill>
              <a:latin typeface="Arial Narrow" panose="020B0606020202030204" pitchFamily="34" charset="0"/>
            </a:rPr>
            <a:t>), mientras que ECU-01 obtuvo el menor porcentaje de espacio libre (55,71%).</a:t>
          </a:r>
        </a:p>
      </dsp:txBody>
      <dsp:txXfrm>
        <a:off x="1244463" y="2096999"/>
        <a:ext cx="5705009" cy="808331"/>
      </dsp:txXfrm>
    </dsp:sp>
    <dsp:sp modelId="{5B2ED88F-B7EB-463E-8B42-2920636B3667}">
      <dsp:nvSpPr>
        <dsp:cNvPr id="0" name=""/>
        <dsp:cNvSpPr/>
      </dsp:nvSpPr>
      <dsp:spPr>
        <a:xfrm>
          <a:off x="1225393" y="3094189"/>
          <a:ext cx="5705009" cy="715868"/>
        </a:xfrm>
        <a:prstGeom prst="rect">
          <a:avLst/>
        </a:prstGeom>
        <a:solidFill>
          <a:schemeClr val="accent2">
            <a:alpha val="70000"/>
            <a:hueOff val="0"/>
            <a:satOff val="0"/>
            <a:lumOff val="0"/>
            <a:alphaOff val="0"/>
          </a:schemeClr>
        </a:solidFill>
        <a:ln>
          <a:noFill/>
        </a:ln>
        <a:effectLst/>
        <a:scene3d>
          <a:camera prst="orthographicFront">
            <a:rot lat="0" lon="0" rev="0"/>
          </a:camera>
          <a:lightRig rig="chilly" dir="t">
            <a:rot lat="0" lon="0" rev="18480000"/>
          </a:lightRig>
        </a:scene3d>
        <a:sp3d prstMaterial="clear">
          <a:bevelT h="63500"/>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latin typeface="Arial Narrow" panose="020B0606020202030204" pitchFamily="34" charset="0"/>
            </a:rPr>
            <a:t>El rendimiento del alcohol fue mayor con la variedad EC-06 logrando alcanzar el 23,17%, frente a ECU-01 y EC-08 con rendimientos de 22,09% y 18,39% respectivamente.</a:t>
          </a:r>
        </a:p>
      </dsp:txBody>
      <dsp:txXfrm>
        <a:off x="1225393" y="3094189"/>
        <a:ext cx="5705009" cy="715868"/>
      </dsp:txXfrm>
    </dsp:sp>
    <dsp:sp modelId="{A9648D1A-0707-43A2-9D3A-50E64276BB50}">
      <dsp:nvSpPr>
        <dsp:cNvPr id="0" name=""/>
        <dsp:cNvSpPr/>
      </dsp:nvSpPr>
      <dsp:spPr>
        <a:xfrm>
          <a:off x="1225663" y="3996882"/>
          <a:ext cx="5705009" cy="1071216"/>
        </a:xfrm>
        <a:prstGeom prst="rect">
          <a:avLst/>
        </a:prstGeom>
        <a:solidFill>
          <a:schemeClr val="accent2">
            <a:alpha val="70000"/>
            <a:hueOff val="0"/>
            <a:satOff val="0"/>
            <a:lumOff val="0"/>
            <a:alphaOff val="0"/>
          </a:schemeClr>
        </a:solidFill>
        <a:ln>
          <a:noFill/>
        </a:ln>
        <a:effectLst/>
        <a:scene3d>
          <a:camera prst="orthographicFront">
            <a:rot lat="0" lon="0" rev="0"/>
          </a:camera>
          <a:lightRig rig="chilly" dir="t">
            <a:rot lat="0" lon="0" rev="18480000"/>
          </a:lightRig>
        </a:scene3d>
        <a:sp3d prstMaterial="clear">
          <a:bevelT h="63500"/>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solidFill>
                <a:schemeClr val="tx1"/>
              </a:solidFill>
              <a:latin typeface="Arial Narrow" panose="020B0606020202030204" pitchFamily="34" charset="0"/>
            </a:rPr>
            <a:t>Se acepta la hipótesis alternativa y se concluye que las variedades de caña de azúcar ECU-01, EC-06 y EC-08 influyen en las características fisicoquímicas del alcohol obtenido, siendo la variedad EC-06 la que refleja las mejores características de la evaluación.</a:t>
          </a:r>
        </a:p>
      </dsp:txBody>
      <dsp:txXfrm>
        <a:off x="1225663" y="3996882"/>
        <a:ext cx="5705009" cy="10712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BDE59-46FF-4E11-A508-0C2B06314B40}">
      <dsp:nvSpPr>
        <dsp:cNvPr id="0" name=""/>
        <dsp:cNvSpPr/>
      </dsp:nvSpPr>
      <dsp:spPr>
        <a:xfrm>
          <a:off x="55657" y="2119"/>
          <a:ext cx="3220277" cy="721648"/>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C" sz="2000" b="1" kern="1200" dirty="0">
              <a:solidFill>
                <a:schemeClr val="tx1"/>
              </a:solidFill>
              <a:latin typeface="Arial Narrow" panose="020B0606020202030204" pitchFamily="34" charset="0"/>
            </a:rPr>
            <a:t>Caracterización fisicoquímica del jugo de caña</a:t>
          </a:r>
        </a:p>
      </dsp:txBody>
      <dsp:txXfrm>
        <a:off x="76793" y="23255"/>
        <a:ext cx="3178005" cy="679376"/>
      </dsp:txXfrm>
    </dsp:sp>
    <dsp:sp modelId="{6FD26E7D-F612-4160-AE86-40649ED76076}">
      <dsp:nvSpPr>
        <dsp:cNvPr id="0" name=""/>
        <dsp:cNvSpPr/>
      </dsp:nvSpPr>
      <dsp:spPr>
        <a:xfrm>
          <a:off x="377684" y="723767"/>
          <a:ext cx="315837" cy="1056145"/>
        </a:xfrm>
        <a:custGeom>
          <a:avLst/>
          <a:gdLst/>
          <a:ahLst/>
          <a:cxnLst/>
          <a:rect l="0" t="0" r="0" b="0"/>
          <a:pathLst>
            <a:path>
              <a:moveTo>
                <a:pt x="0" y="0"/>
              </a:moveTo>
              <a:lnTo>
                <a:pt x="0" y="1056145"/>
              </a:lnTo>
              <a:lnTo>
                <a:pt x="315837" y="1056145"/>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A7D291C-2351-4863-A1F2-F9079C181F8B}">
      <dsp:nvSpPr>
        <dsp:cNvPr id="0" name=""/>
        <dsp:cNvSpPr/>
      </dsp:nvSpPr>
      <dsp:spPr>
        <a:xfrm>
          <a:off x="693522" y="1090131"/>
          <a:ext cx="3984535" cy="1379564"/>
        </a:xfrm>
        <a:prstGeom prst="roundRect">
          <a:avLst>
            <a:gd name="adj" fmla="val 10000"/>
          </a:avLst>
        </a:prstGeom>
        <a:solidFill>
          <a:srgbClr val="FDF1E9">
            <a:alpha val="89804"/>
          </a:srgbClr>
        </a:solidFill>
        <a:ln w="6350" cap="flat" cmpd="sng" algn="ctr">
          <a:solidFill>
            <a:srgbClr val="D79E85"/>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12700">
          <a:bevelT w="190500" h="38100"/>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s-MX" sz="1500" kern="1200" dirty="0">
              <a:solidFill>
                <a:schemeClr val="tx1"/>
              </a:solidFill>
              <a:latin typeface="Arial Narrow" panose="020B0606020202030204" pitchFamily="34" charset="0"/>
            </a:rPr>
            <a:t>El pH del jugo de las variedades ECU-01, EC-06 y EC-08 alcanzaron valores de 5,6 a 5,7, encontrándose dentro del rango expuesto por (Chen, 1997). Los valores de sólidos solubles: ECU-01 (21,1°Brix), EC-06 (21,9) y EC-08 (22,5°Brix), se encuentran dentro de lo estipulado por (Ramírez, Insuasty, &amp; Viveros, 2014). </a:t>
          </a:r>
          <a:endParaRPr lang="es-EC" sz="1500" kern="1200" dirty="0">
            <a:solidFill>
              <a:schemeClr val="tx1"/>
            </a:solidFill>
            <a:latin typeface="Arial Narrow" panose="020B0606020202030204" pitchFamily="34" charset="0"/>
          </a:endParaRPr>
        </a:p>
      </dsp:txBody>
      <dsp:txXfrm>
        <a:off x="733928" y="1130537"/>
        <a:ext cx="3903723" cy="1298752"/>
      </dsp:txXfrm>
    </dsp:sp>
    <dsp:sp modelId="{A4A4F921-E4C8-49EC-B441-98E9D6918EF9}">
      <dsp:nvSpPr>
        <dsp:cNvPr id="0" name=""/>
        <dsp:cNvSpPr/>
      </dsp:nvSpPr>
      <dsp:spPr>
        <a:xfrm>
          <a:off x="377684" y="723767"/>
          <a:ext cx="315837" cy="2563768"/>
        </a:xfrm>
        <a:custGeom>
          <a:avLst/>
          <a:gdLst/>
          <a:ahLst/>
          <a:cxnLst/>
          <a:rect l="0" t="0" r="0" b="0"/>
          <a:pathLst>
            <a:path>
              <a:moveTo>
                <a:pt x="0" y="0"/>
              </a:moveTo>
              <a:lnTo>
                <a:pt x="0" y="2563768"/>
              </a:lnTo>
              <a:lnTo>
                <a:pt x="315837" y="2563768"/>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CD3CCFFD-6B56-4873-800F-14586CBFB469}">
      <dsp:nvSpPr>
        <dsp:cNvPr id="0" name=""/>
        <dsp:cNvSpPr/>
      </dsp:nvSpPr>
      <dsp:spPr>
        <a:xfrm>
          <a:off x="693522" y="2836058"/>
          <a:ext cx="3985942" cy="902954"/>
        </a:xfrm>
        <a:prstGeom prst="roundRect">
          <a:avLst>
            <a:gd name="adj" fmla="val 10000"/>
          </a:avLst>
        </a:prstGeom>
        <a:solidFill>
          <a:srgbClr val="FDF1E9">
            <a:alpha val="89804"/>
          </a:srgbClr>
        </a:solidFill>
        <a:ln w="6350" cap="flat" cmpd="sng" algn="ctr">
          <a:solidFill>
            <a:srgbClr val="D79E85"/>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12700">
          <a:bevelT w="190500" h="38100"/>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s-MX" sz="1500" kern="1200" dirty="0">
              <a:solidFill>
                <a:schemeClr val="tx1"/>
              </a:solidFill>
              <a:latin typeface="Arial Narrow" panose="020B0606020202030204" pitchFamily="34" charset="0"/>
            </a:rPr>
            <a:t>Respecto a acidez y densidad, los datos reflejados en la investigación se encuentran asociados a investigaciones de la misma índole y cumplen con los lineamientos de los autores citados.</a:t>
          </a:r>
          <a:endParaRPr lang="es-EC" sz="1500" kern="1200" dirty="0">
            <a:solidFill>
              <a:schemeClr val="tx1"/>
            </a:solidFill>
            <a:latin typeface="Arial Narrow" panose="020B0606020202030204" pitchFamily="34" charset="0"/>
          </a:endParaRPr>
        </a:p>
      </dsp:txBody>
      <dsp:txXfrm>
        <a:off x="719969" y="2862505"/>
        <a:ext cx="3933048" cy="850060"/>
      </dsp:txXfrm>
    </dsp:sp>
    <dsp:sp modelId="{FA04E717-2F2F-40E3-8E64-836DA183490D}">
      <dsp:nvSpPr>
        <dsp:cNvPr id="0" name=""/>
        <dsp:cNvSpPr/>
      </dsp:nvSpPr>
      <dsp:spPr>
        <a:xfrm>
          <a:off x="377684" y="723767"/>
          <a:ext cx="321769" cy="4006405"/>
        </a:xfrm>
        <a:custGeom>
          <a:avLst/>
          <a:gdLst/>
          <a:ahLst/>
          <a:cxnLst/>
          <a:rect l="0" t="0" r="0" b="0"/>
          <a:pathLst>
            <a:path>
              <a:moveTo>
                <a:pt x="0" y="0"/>
              </a:moveTo>
              <a:lnTo>
                <a:pt x="0" y="4006405"/>
              </a:lnTo>
              <a:lnTo>
                <a:pt x="321769" y="4006405"/>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818D721C-8E9E-4570-BC49-5D33AD97E8CB}">
      <dsp:nvSpPr>
        <dsp:cNvPr id="0" name=""/>
        <dsp:cNvSpPr/>
      </dsp:nvSpPr>
      <dsp:spPr>
        <a:xfrm>
          <a:off x="699454" y="4074587"/>
          <a:ext cx="3951122" cy="1311171"/>
        </a:xfrm>
        <a:prstGeom prst="roundRect">
          <a:avLst>
            <a:gd name="adj" fmla="val 10000"/>
          </a:avLst>
        </a:prstGeom>
        <a:solidFill>
          <a:srgbClr val="FDF1E9">
            <a:alpha val="90000"/>
          </a:srgbClr>
        </a:solidFill>
        <a:ln w="6350" cap="flat" cmpd="sng" algn="ctr">
          <a:solidFill>
            <a:srgbClr val="D79E85"/>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12700">
          <a:bevelT w="190500" h="38100"/>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s-EC" sz="1500" kern="1200" dirty="0">
              <a:solidFill>
                <a:schemeClr val="tx1"/>
              </a:solidFill>
              <a:latin typeface="Arial Narrow" panose="020B0606020202030204" pitchFamily="34" charset="0"/>
            </a:rPr>
            <a:t>En cuanto a la caracterización microbiológica del jugo de caña fresco, se encontró diferencia para aerobios y levaduras de las variedades ECU-01, EC-06 y EC 08, no obstante, estos valores se alinean a lo expuesto por la Norma Técnica Ecuatoriana (INEN 2337, 2008) y la Norma Oficial Mexicana (NOM-130-SSA1, 1995).</a:t>
          </a:r>
        </a:p>
      </dsp:txBody>
      <dsp:txXfrm>
        <a:off x="737857" y="4112990"/>
        <a:ext cx="3874316" cy="12343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2BE0F-F281-4756-BD25-055D84F7BEE9}">
      <dsp:nvSpPr>
        <dsp:cNvPr id="0" name=""/>
        <dsp:cNvSpPr/>
      </dsp:nvSpPr>
      <dsp:spPr>
        <a:xfrm>
          <a:off x="1699186" y="2643841"/>
          <a:ext cx="647472" cy="1412258"/>
        </a:xfrm>
        <a:custGeom>
          <a:avLst/>
          <a:gdLst/>
          <a:ahLst/>
          <a:cxnLst/>
          <a:rect l="0" t="0" r="0" b="0"/>
          <a:pathLst>
            <a:path>
              <a:moveTo>
                <a:pt x="0" y="0"/>
              </a:moveTo>
              <a:lnTo>
                <a:pt x="323736" y="0"/>
              </a:lnTo>
              <a:lnTo>
                <a:pt x="323736" y="1412258"/>
              </a:lnTo>
              <a:lnTo>
                <a:pt x="647472" y="1412258"/>
              </a:lnTo>
            </a:path>
          </a:pathLst>
        </a:custGeom>
        <a:noFill/>
        <a:ln w="12700" cap="flat" cmpd="sng" algn="ctr">
          <a:solidFill>
            <a:schemeClr val="accent5">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a:solidFill>
              <a:schemeClr val="tx1"/>
            </a:solidFill>
            <a:latin typeface="Arial Narrow" panose="020B0606020202030204" pitchFamily="34" charset="0"/>
          </a:endParaRPr>
        </a:p>
      </dsp:txBody>
      <dsp:txXfrm>
        <a:off x="1984082" y="3311130"/>
        <a:ext cx="77680" cy="77680"/>
      </dsp:txXfrm>
    </dsp:sp>
    <dsp:sp modelId="{E27FCC4D-C7D8-42FB-A5A5-48CF731CE51C}">
      <dsp:nvSpPr>
        <dsp:cNvPr id="0" name=""/>
        <dsp:cNvSpPr/>
      </dsp:nvSpPr>
      <dsp:spPr>
        <a:xfrm>
          <a:off x="1699186" y="2643841"/>
          <a:ext cx="673693" cy="163292"/>
        </a:xfrm>
        <a:custGeom>
          <a:avLst/>
          <a:gdLst/>
          <a:ahLst/>
          <a:cxnLst/>
          <a:rect l="0" t="0" r="0" b="0"/>
          <a:pathLst>
            <a:path>
              <a:moveTo>
                <a:pt x="0" y="0"/>
              </a:moveTo>
              <a:lnTo>
                <a:pt x="336846" y="0"/>
              </a:lnTo>
              <a:lnTo>
                <a:pt x="336846" y="163292"/>
              </a:lnTo>
              <a:lnTo>
                <a:pt x="673693" y="163292"/>
              </a:lnTo>
            </a:path>
          </a:pathLst>
        </a:custGeom>
        <a:noFill/>
        <a:ln w="12700" cap="flat" cmpd="sng" algn="ctr">
          <a:solidFill>
            <a:schemeClr val="accent5">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a:solidFill>
              <a:schemeClr val="tx1"/>
            </a:solidFill>
            <a:latin typeface="Arial Narrow" panose="020B0606020202030204" pitchFamily="34" charset="0"/>
          </a:endParaRPr>
        </a:p>
      </dsp:txBody>
      <dsp:txXfrm>
        <a:off x="2018702" y="2708157"/>
        <a:ext cx="34660" cy="34660"/>
      </dsp:txXfrm>
    </dsp:sp>
    <dsp:sp modelId="{4B40505B-8792-42B5-BCFF-4AE540EAB01B}">
      <dsp:nvSpPr>
        <dsp:cNvPr id="0" name=""/>
        <dsp:cNvSpPr/>
      </dsp:nvSpPr>
      <dsp:spPr>
        <a:xfrm>
          <a:off x="1699186" y="1487556"/>
          <a:ext cx="686635" cy="1156285"/>
        </a:xfrm>
        <a:custGeom>
          <a:avLst/>
          <a:gdLst/>
          <a:ahLst/>
          <a:cxnLst/>
          <a:rect l="0" t="0" r="0" b="0"/>
          <a:pathLst>
            <a:path>
              <a:moveTo>
                <a:pt x="0" y="1156285"/>
              </a:moveTo>
              <a:lnTo>
                <a:pt x="343317" y="1156285"/>
              </a:lnTo>
              <a:lnTo>
                <a:pt x="343317" y="0"/>
              </a:lnTo>
              <a:lnTo>
                <a:pt x="686635" y="0"/>
              </a:lnTo>
            </a:path>
          </a:pathLst>
        </a:custGeom>
        <a:noFill/>
        <a:ln w="12700" cap="flat" cmpd="sng" algn="ctr">
          <a:solidFill>
            <a:schemeClr val="accent5">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a:solidFill>
              <a:schemeClr val="tx1"/>
            </a:solidFill>
            <a:latin typeface="Arial Narrow" panose="020B0606020202030204" pitchFamily="34" charset="0"/>
          </a:endParaRPr>
        </a:p>
      </dsp:txBody>
      <dsp:txXfrm>
        <a:off x="2008883" y="2032079"/>
        <a:ext cx="67239" cy="67239"/>
      </dsp:txXfrm>
    </dsp:sp>
    <dsp:sp modelId="{BB646A6F-D113-4B73-8400-94E21614C517}">
      <dsp:nvSpPr>
        <dsp:cNvPr id="0" name=""/>
        <dsp:cNvSpPr/>
      </dsp:nvSpPr>
      <dsp:spPr>
        <a:xfrm rot="16200000">
          <a:off x="-576564" y="2130073"/>
          <a:ext cx="3523964" cy="1027536"/>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b="1" kern="1200" dirty="0">
              <a:solidFill>
                <a:schemeClr val="tx1"/>
              </a:solidFill>
              <a:latin typeface="Arial Narrow" panose="020B0606020202030204" pitchFamily="34" charset="0"/>
            </a:rPr>
            <a:t>FACTOR B</a:t>
          </a:r>
        </a:p>
      </dsp:txBody>
      <dsp:txXfrm>
        <a:off x="-576564" y="2130073"/>
        <a:ext cx="3523964" cy="1027536"/>
      </dsp:txXfrm>
    </dsp:sp>
    <dsp:sp modelId="{6BFD6B81-0923-43A7-AA31-F518A2D72644}">
      <dsp:nvSpPr>
        <dsp:cNvPr id="0" name=""/>
        <dsp:cNvSpPr/>
      </dsp:nvSpPr>
      <dsp:spPr>
        <a:xfrm>
          <a:off x="2385821" y="881838"/>
          <a:ext cx="7845601" cy="1211435"/>
        </a:xfrm>
        <a:prstGeom prst="rect">
          <a:avLst/>
        </a:prstGeom>
        <a:solidFill>
          <a:schemeClr val="accent5">
            <a:hueOff val="0"/>
            <a:satOff val="0"/>
            <a:lumOff val="0"/>
            <a:alphaOff val="0"/>
          </a:schemeClr>
        </a:solidFill>
        <a:ln>
          <a:noFill/>
        </a:ln>
        <a:effectLst/>
        <a:scene3d>
          <a:camera prst="orthographicFront">
            <a:rot lat="0" lon="0" rev="0"/>
          </a:camera>
          <a:lightRig rig="chilly" dir="t">
            <a:rot lat="0" lon="0" rev="18480000"/>
          </a:lightRig>
        </a:scene3d>
        <a:sp3d prstMaterial="clear">
          <a:bevelT h="63500"/>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kern="1200" dirty="0">
              <a:solidFill>
                <a:schemeClr val="tx1"/>
              </a:solidFill>
              <a:latin typeface="Arial Narrow" panose="020B0606020202030204" pitchFamily="34" charset="0"/>
            </a:rPr>
            <a:t>Las variables fisicoquímicas evaluadas presentaron diferencia significativa frente a los tres microorganismos fermentativos, </a:t>
          </a:r>
          <a:r>
            <a:rPr lang="es-MX" sz="1600" i="1" kern="1200" dirty="0">
              <a:solidFill>
                <a:schemeClr val="tx1"/>
              </a:solidFill>
              <a:latin typeface="Arial Narrow" panose="020B0606020202030204" pitchFamily="34" charset="0"/>
            </a:rPr>
            <a:t>S. </a:t>
          </a:r>
          <a:r>
            <a:rPr lang="es-MX" sz="1600" i="1" kern="1200" dirty="0" err="1">
              <a:solidFill>
                <a:schemeClr val="tx1"/>
              </a:solidFill>
              <a:latin typeface="Arial Narrow" panose="020B0606020202030204" pitchFamily="34" charset="0"/>
            </a:rPr>
            <a:t>bayanus</a:t>
          </a:r>
          <a:r>
            <a:rPr lang="es-MX" sz="1600" i="1" kern="1200" dirty="0">
              <a:solidFill>
                <a:schemeClr val="tx1"/>
              </a:solidFill>
              <a:latin typeface="Arial Narrow" panose="020B0606020202030204" pitchFamily="34" charset="0"/>
            </a:rPr>
            <a:t> </a:t>
          </a:r>
          <a:r>
            <a:rPr lang="es-MX" sz="1600" kern="1200" dirty="0">
              <a:solidFill>
                <a:schemeClr val="tx1"/>
              </a:solidFill>
              <a:latin typeface="Arial Narrow" panose="020B0606020202030204" pitchFamily="34" charset="0"/>
            </a:rPr>
            <a:t>reflejó los valores más altos en grados alcohólicos y rendimiento (51,67°GL y 26,17%), de igual forma, presentó los valores más bajos de densidad, espacio libre y acidez total referente a 0,937 g/</a:t>
          </a:r>
          <a:r>
            <a:rPr lang="es-EC" sz="1600" kern="1200" dirty="0">
              <a:solidFill>
                <a:schemeClr val="tx1"/>
              </a:solidFill>
              <a:latin typeface="Arial Narrow" panose="020B0606020202030204" pitchFamily="34" charset="0"/>
            </a:rPr>
            <a:t>cm</a:t>
          </a:r>
          <a:r>
            <a:rPr lang="es-EC" sz="1600" kern="1200" baseline="30000" dirty="0">
              <a:solidFill>
                <a:schemeClr val="tx1"/>
              </a:solidFill>
              <a:latin typeface="Arial Narrow" panose="020B0606020202030204" pitchFamily="34" charset="0"/>
            </a:rPr>
            <a:t>3</a:t>
          </a:r>
          <a:r>
            <a:rPr lang="es-MX" sz="1600" kern="1200" dirty="0">
              <a:solidFill>
                <a:schemeClr val="tx1"/>
              </a:solidFill>
              <a:latin typeface="Arial Narrow" panose="020B0606020202030204" pitchFamily="34" charset="0"/>
            </a:rPr>
            <a:t>, 49,36% y 8,00 mg/100</a:t>
          </a:r>
          <a:r>
            <a:rPr lang="es-EC" sz="1600" kern="1200" dirty="0">
              <a:solidFill>
                <a:schemeClr val="tx1"/>
              </a:solidFill>
              <a:latin typeface="Arial Narrow" panose="020B0606020202030204" pitchFamily="34" charset="0"/>
            </a:rPr>
            <a:t>cm</a:t>
          </a:r>
          <a:r>
            <a:rPr lang="es-EC" sz="1600" kern="1200" baseline="30000" dirty="0">
              <a:solidFill>
                <a:schemeClr val="tx1"/>
              </a:solidFill>
              <a:latin typeface="Arial Narrow" panose="020B0606020202030204" pitchFamily="34" charset="0"/>
            </a:rPr>
            <a:t>3</a:t>
          </a:r>
          <a:r>
            <a:rPr lang="es-MX" sz="1600" kern="1200" dirty="0">
              <a:solidFill>
                <a:schemeClr val="tx1"/>
              </a:solidFill>
              <a:latin typeface="Arial Narrow" panose="020B0606020202030204" pitchFamily="34" charset="0"/>
            </a:rPr>
            <a:t>, lo cual indica ser el microorganismo con mejores características para potencializar la producción de alcohol.</a:t>
          </a:r>
          <a:endParaRPr lang="es-EC" sz="1600" kern="1200" dirty="0">
            <a:solidFill>
              <a:schemeClr val="tx1"/>
            </a:solidFill>
            <a:latin typeface="Arial Narrow" panose="020B0606020202030204" pitchFamily="34" charset="0"/>
          </a:endParaRPr>
        </a:p>
      </dsp:txBody>
      <dsp:txXfrm>
        <a:off x="2385821" y="881838"/>
        <a:ext cx="7845601" cy="1211435"/>
      </dsp:txXfrm>
    </dsp:sp>
    <dsp:sp modelId="{9E7D26F3-1EA1-498C-BEC4-80C2F9A8EBDB}">
      <dsp:nvSpPr>
        <dsp:cNvPr id="0" name=""/>
        <dsp:cNvSpPr/>
      </dsp:nvSpPr>
      <dsp:spPr>
        <a:xfrm>
          <a:off x="2372879" y="2325764"/>
          <a:ext cx="7844388" cy="962740"/>
        </a:xfrm>
        <a:prstGeom prst="rect">
          <a:avLst/>
        </a:prstGeom>
        <a:solidFill>
          <a:schemeClr val="accent5">
            <a:hueOff val="0"/>
            <a:satOff val="0"/>
            <a:lumOff val="0"/>
            <a:alphaOff val="0"/>
          </a:schemeClr>
        </a:solidFill>
        <a:ln>
          <a:noFill/>
        </a:ln>
        <a:effectLst/>
        <a:scene3d>
          <a:camera prst="orthographicFront">
            <a:rot lat="0" lon="0" rev="0"/>
          </a:camera>
          <a:lightRig rig="chilly" dir="t">
            <a:rot lat="0" lon="0" rev="18480000"/>
          </a:lightRig>
        </a:scene3d>
        <a:sp3d prstMaterial="clear">
          <a:bevelT h="63500"/>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kern="1200" dirty="0">
              <a:solidFill>
                <a:schemeClr val="tx1"/>
              </a:solidFill>
              <a:latin typeface="Arial Narrow" panose="020B0606020202030204" pitchFamily="34" charset="0"/>
            </a:rPr>
            <a:t>Respecto a cenizas, Flora natural presentó el valor más bajo correspondiente a 0,046 g/1000</a:t>
          </a:r>
          <a:r>
            <a:rPr lang="es-EC" sz="1600" kern="1200" dirty="0">
              <a:solidFill>
                <a:schemeClr val="tx1"/>
              </a:solidFill>
              <a:latin typeface="Arial Narrow" panose="020B0606020202030204" pitchFamily="34" charset="0"/>
            </a:rPr>
            <a:t>cm</a:t>
          </a:r>
          <a:r>
            <a:rPr lang="es-EC" sz="1600" kern="1200" baseline="30000" dirty="0">
              <a:solidFill>
                <a:schemeClr val="tx1"/>
              </a:solidFill>
              <a:latin typeface="Arial Narrow" panose="020B0606020202030204" pitchFamily="34" charset="0"/>
            </a:rPr>
            <a:t>3</a:t>
          </a:r>
          <a:r>
            <a:rPr lang="es-MX" sz="1600" kern="1200" dirty="0">
              <a:solidFill>
                <a:schemeClr val="tx1"/>
              </a:solidFill>
              <a:latin typeface="Arial Narrow" panose="020B0606020202030204" pitchFamily="34" charset="0"/>
            </a:rPr>
            <a:t>, mientras que </a:t>
          </a:r>
          <a:r>
            <a:rPr lang="es-MX" sz="1600" i="1" kern="1200" dirty="0">
              <a:solidFill>
                <a:schemeClr val="tx1"/>
              </a:solidFill>
              <a:latin typeface="Arial Narrow" panose="020B0606020202030204" pitchFamily="34" charset="0"/>
            </a:rPr>
            <a:t>S. </a:t>
          </a:r>
          <a:r>
            <a:rPr lang="es-MX" sz="1600" i="1" kern="1200" dirty="0" err="1">
              <a:solidFill>
                <a:schemeClr val="tx1"/>
              </a:solidFill>
              <a:latin typeface="Arial Narrow" panose="020B0606020202030204" pitchFamily="34" charset="0"/>
            </a:rPr>
            <a:t>cerevisiae</a:t>
          </a:r>
          <a:r>
            <a:rPr lang="es-MX" sz="1600" i="1" kern="1200" dirty="0">
              <a:solidFill>
                <a:schemeClr val="tx1"/>
              </a:solidFill>
              <a:latin typeface="Arial Narrow" panose="020B0606020202030204" pitchFamily="34" charset="0"/>
            </a:rPr>
            <a:t> </a:t>
          </a:r>
          <a:r>
            <a:rPr lang="es-MX" sz="1600" kern="1200" dirty="0">
              <a:solidFill>
                <a:schemeClr val="tx1"/>
              </a:solidFill>
              <a:latin typeface="Arial Narrow" panose="020B0606020202030204" pitchFamily="34" charset="0"/>
            </a:rPr>
            <a:t>y </a:t>
          </a:r>
          <a:r>
            <a:rPr lang="es-MX" sz="1600" i="1" kern="1200" dirty="0">
              <a:solidFill>
                <a:schemeClr val="tx1"/>
              </a:solidFill>
              <a:latin typeface="Arial Narrow" panose="020B0606020202030204" pitchFamily="34" charset="0"/>
            </a:rPr>
            <a:t>S. </a:t>
          </a:r>
          <a:r>
            <a:rPr lang="es-MX" sz="1600" i="1" kern="1200" dirty="0" err="1">
              <a:solidFill>
                <a:schemeClr val="tx1"/>
              </a:solidFill>
              <a:latin typeface="Arial Narrow" panose="020B0606020202030204" pitchFamily="34" charset="0"/>
            </a:rPr>
            <a:t>bayanus</a:t>
          </a:r>
          <a:r>
            <a:rPr lang="es-MX" sz="1600" i="1" kern="1200" dirty="0">
              <a:solidFill>
                <a:schemeClr val="tx1"/>
              </a:solidFill>
              <a:latin typeface="Arial Narrow" panose="020B0606020202030204" pitchFamily="34" charset="0"/>
            </a:rPr>
            <a:t> </a:t>
          </a:r>
          <a:r>
            <a:rPr lang="es-MX" sz="1600" kern="1200" dirty="0">
              <a:solidFill>
                <a:schemeClr val="tx1"/>
              </a:solidFill>
              <a:latin typeface="Arial Narrow" panose="020B0606020202030204" pitchFamily="34" charset="0"/>
            </a:rPr>
            <a:t>obtuvieron valores de 0,353 g/1000</a:t>
          </a:r>
          <a:r>
            <a:rPr lang="es-EC" sz="1600" kern="1200" dirty="0">
              <a:solidFill>
                <a:schemeClr val="tx1"/>
              </a:solidFill>
              <a:latin typeface="Arial Narrow" panose="020B0606020202030204" pitchFamily="34" charset="0"/>
            </a:rPr>
            <a:t>cm</a:t>
          </a:r>
          <a:r>
            <a:rPr lang="es-EC" sz="1600" kern="1200" baseline="30000" dirty="0">
              <a:solidFill>
                <a:schemeClr val="tx1"/>
              </a:solidFill>
              <a:latin typeface="Arial Narrow" panose="020B0606020202030204" pitchFamily="34" charset="0"/>
            </a:rPr>
            <a:t>3</a:t>
          </a:r>
          <a:r>
            <a:rPr lang="es-MX" sz="1600" kern="1200" dirty="0">
              <a:solidFill>
                <a:schemeClr val="tx1"/>
              </a:solidFill>
              <a:latin typeface="Arial Narrow" panose="020B0606020202030204" pitchFamily="34" charset="0"/>
            </a:rPr>
            <a:t> y 0,312 g/1000</a:t>
          </a:r>
          <a:r>
            <a:rPr lang="es-EC" sz="1600" kern="1200" dirty="0">
              <a:solidFill>
                <a:schemeClr val="tx1"/>
              </a:solidFill>
              <a:latin typeface="Arial Narrow" panose="020B0606020202030204" pitchFamily="34" charset="0"/>
            </a:rPr>
            <a:t>cm</a:t>
          </a:r>
          <a:r>
            <a:rPr lang="es-EC" sz="1600" kern="1200" baseline="30000" dirty="0">
              <a:solidFill>
                <a:schemeClr val="tx1"/>
              </a:solidFill>
              <a:latin typeface="Arial Narrow" panose="020B0606020202030204" pitchFamily="34" charset="0"/>
            </a:rPr>
            <a:t>3</a:t>
          </a:r>
          <a:r>
            <a:rPr lang="es-MX" sz="1600" kern="1200" dirty="0">
              <a:solidFill>
                <a:schemeClr val="tx1"/>
              </a:solidFill>
              <a:latin typeface="Arial Narrow" panose="020B0606020202030204" pitchFamily="34" charset="0"/>
            </a:rPr>
            <a:t>.</a:t>
          </a:r>
          <a:endParaRPr lang="es-EC" sz="1600" kern="1200" dirty="0">
            <a:solidFill>
              <a:schemeClr val="tx1"/>
            </a:solidFill>
            <a:latin typeface="Arial Narrow" panose="020B0606020202030204" pitchFamily="34" charset="0"/>
          </a:endParaRPr>
        </a:p>
      </dsp:txBody>
      <dsp:txXfrm>
        <a:off x="2372879" y="2325764"/>
        <a:ext cx="7844388" cy="962740"/>
      </dsp:txXfrm>
    </dsp:sp>
    <dsp:sp modelId="{5B2ED88F-B7EB-463E-8B42-2920636B3667}">
      <dsp:nvSpPr>
        <dsp:cNvPr id="0" name=""/>
        <dsp:cNvSpPr/>
      </dsp:nvSpPr>
      <dsp:spPr>
        <a:xfrm>
          <a:off x="2346658" y="3548183"/>
          <a:ext cx="7844388" cy="1015833"/>
        </a:xfrm>
        <a:prstGeom prst="rect">
          <a:avLst/>
        </a:prstGeom>
        <a:solidFill>
          <a:schemeClr val="accent5">
            <a:hueOff val="0"/>
            <a:satOff val="0"/>
            <a:lumOff val="0"/>
            <a:alphaOff val="0"/>
          </a:schemeClr>
        </a:solidFill>
        <a:ln>
          <a:noFill/>
        </a:ln>
        <a:effectLst/>
        <a:scene3d>
          <a:camera prst="orthographicFront">
            <a:rot lat="0" lon="0" rev="0"/>
          </a:camera>
          <a:lightRig rig="chilly" dir="t">
            <a:rot lat="0" lon="0" rev="18480000"/>
          </a:lightRig>
        </a:scene3d>
        <a:sp3d prstMaterial="clear">
          <a:bevelT h="63500"/>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kern="1200" dirty="0">
              <a:solidFill>
                <a:schemeClr val="tx1"/>
              </a:solidFill>
              <a:latin typeface="Arial Narrow" panose="020B0606020202030204" pitchFamily="34" charset="0"/>
            </a:rPr>
            <a:t>Se acepta la hipótesis alternativa y se concluye que los microorganismos fermentativos (</a:t>
          </a:r>
          <a:r>
            <a:rPr lang="es-MX" sz="1600" i="1" kern="1200" dirty="0">
              <a:solidFill>
                <a:schemeClr val="tx1"/>
              </a:solidFill>
              <a:latin typeface="Arial Narrow" panose="020B0606020202030204" pitchFamily="34" charset="0"/>
            </a:rPr>
            <a:t>S. </a:t>
          </a:r>
          <a:r>
            <a:rPr lang="es-MX" sz="1600" i="1" kern="1200" dirty="0" err="1">
              <a:solidFill>
                <a:schemeClr val="tx1"/>
              </a:solidFill>
              <a:latin typeface="Arial Narrow" panose="020B0606020202030204" pitchFamily="34" charset="0"/>
            </a:rPr>
            <a:t>cerevisiae</a:t>
          </a:r>
          <a:r>
            <a:rPr lang="es-MX" sz="1600" i="1" kern="1200" dirty="0">
              <a:solidFill>
                <a:schemeClr val="tx1"/>
              </a:solidFill>
              <a:latin typeface="Arial Narrow" panose="020B0606020202030204" pitchFamily="34" charset="0"/>
            </a:rPr>
            <a:t>, S. </a:t>
          </a:r>
          <a:r>
            <a:rPr lang="es-MX" sz="1600" i="1" kern="1200" dirty="0" err="1">
              <a:solidFill>
                <a:schemeClr val="tx1"/>
              </a:solidFill>
              <a:latin typeface="Arial Narrow" panose="020B0606020202030204" pitchFamily="34" charset="0"/>
            </a:rPr>
            <a:t>bayanus</a:t>
          </a:r>
          <a:r>
            <a:rPr lang="es-MX" sz="1600" i="1" kern="1200" dirty="0">
              <a:solidFill>
                <a:schemeClr val="tx1"/>
              </a:solidFill>
              <a:latin typeface="Arial Narrow" panose="020B0606020202030204" pitchFamily="34" charset="0"/>
            </a:rPr>
            <a:t> </a:t>
          </a:r>
          <a:r>
            <a:rPr lang="es-MX" sz="1600" kern="1200" dirty="0">
              <a:solidFill>
                <a:schemeClr val="tx1"/>
              </a:solidFill>
              <a:latin typeface="Arial Narrow" panose="020B0606020202030204" pitchFamily="34" charset="0"/>
            </a:rPr>
            <a:t>y Flora natural) influyen sobre la obtención de alcohol; siendo </a:t>
          </a:r>
          <a:r>
            <a:rPr lang="es-MX" sz="1600" i="1" kern="1200" dirty="0">
              <a:solidFill>
                <a:schemeClr val="tx1"/>
              </a:solidFill>
              <a:latin typeface="Arial Narrow" panose="020B0606020202030204" pitchFamily="34" charset="0"/>
            </a:rPr>
            <a:t>S. </a:t>
          </a:r>
          <a:r>
            <a:rPr lang="es-MX" sz="1600" i="1" kern="1200" dirty="0" err="1">
              <a:solidFill>
                <a:schemeClr val="tx1"/>
              </a:solidFill>
              <a:latin typeface="Arial Narrow" panose="020B0606020202030204" pitchFamily="34" charset="0"/>
            </a:rPr>
            <a:t>bayanus</a:t>
          </a:r>
          <a:r>
            <a:rPr lang="es-MX" sz="1600" i="1" kern="1200" dirty="0">
              <a:solidFill>
                <a:schemeClr val="tx1"/>
              </a:solidFill>
              <a:latin typeface="Arial Narrow" panose="020B0606020202030204" pitchFamily="34" charset="0"/>
            </a:rPr>
            <a:t> </a:t>
          </a:r>
          <a:r>
            <a:rPr lang="es-MX" sz="1600" kern="1200" dirty="0">
              <a:solidFill>
                <a:schemeClr val="tx1"/>
              </a:solidFill>
              <a:latin typeface="Arial Narrow" panose="020B0606020202030204" pitchFamily="34" charset="0"/>
            </a:rPr>
            <a:t>el microrganismo fermentativo con los mejores resultados.</a:t>
          </a:r>
          <a:endParaRPr lang="es-EC" sz="1600" kern="1200" dirty="0">
            <a:solidFill>
              <a:schemeClr val="tx1"/>
            </a:solidFill>
            <a:latin typeface="Arial Narrow" panose="020B0606020202030204" pitchFamily="34" charset="0"/>
          </a:endParaRPr>
        </a:p>
      </dsp:txBody>
      <dsp:txXfrm>
        <a:off x="2346658" y="3548183"/>
        <a:ext cx="7844388" cy="10158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FCC4D-C7D8-42FB-A5A5-48CF731CE51C}">
      <dsp:nvSpPr>
        <dsp:cNvPr id="0" name=""/>
        <dsp:cNvSpPr/>
      </dsp:nvSpPr>
      <dsp:spPr>
        <a:xfrm>
          <a:off x="1668566" y="2643841"/>
          <a:ext cx="673693" cy="747339"/>
        </a:xfrm>
        <a:custGeom>
          <a:avLst/>
          <a:gdLst/>
          <a:ahLst/>
          <a:cxnLst/>
          <a:rect l="0" t="0" r="0" b="0"/>
          <a:pathLst>
            <a:path>
              <a:moveTo>
                <a:pt x="0" y="0"/>
              </a:moveTo>
              <a:lnTo>
                <a:pt x="336846" y="0"/>
              </a:lnTo>
              <a:lnTo>
                <a:pt x="336846" y="747339"/>
              </a:lnTo>
              <a:lnTo>
                <a:pt x="673693" y="747339"/>
              </a:lnTo>
            </a:path>
          </a:pathLst>
        </a:custGeom>
        <a:noFill/>
        <a:ln w="12700" cap="flat" cmpd="sng" algn="ctr">
          <a:solidFill>
            <a:schemeClr val="accent2">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a:solidFill>
              <a:schemeClr val="tx1"/>
            </a:solidFill>
            <a:latin typeface="Arial Narrow" panose="020B0606020202030204" pitchFamily="34" charset="0"/>
          </a:endParaRPr>
        </a:p>
      </dsp:txBody>
      <dsp:txXfrm>
        <a:off x="1980259" y="2992357"/>
        <a:ext cx="50308" cy="50308"/>
      </dsp:txXfrm>
    </dsp:sp>
    <dsp:sp modelId="{4B40505B-8792-42B5-BCFF-4AE540EAB01B}">
      <dsp:nvSpPr>
        <dsp:cNvPr id="0" name=""/>
        <dsp:cNvSpPr/>
      </dsp:nvSpPr>
      <dsp:spPr>
        <a:xfrm>
          <a:off x="1668566" y="2090401"/>
          <a:ext cx="686635" cy="553439"/>
        </a:xfrm>
        <a:custGeom>
          <a:avLst/>
          <a:gdLst/>
          <a:ahLst/>
          <a:cxnLst/>
          <a:rect l="0" t="0" r="0" b="0"/>
          <a:pathLst>
            <a:path>
              <a:moveTo>
                <a:pt x="0" y="553439"/>
              </a:moveTo>
              <a:lnTo>
                <a:pt x="343317" y="553439"/>
              </a:lnTo>
              <a:lnTo>
                <a:pt x="343317" y="0"/>
              </a:lnTo>
              <a:lnTo>
                <a:pt x="686635" y="0"/>
              </a:lnTo>
            </a:path>
          </a:pathLst>
        </a:custGeom>
        <a:noFill/>
        <a:ln w="12700" cap="flat" cmpd="sng" algn="ctr">
          <a:solidFill>
            <a:schemeClr val="accent2">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a:solidFill>
              <a:schemeClr val="tx1"/>
            </a:solidFill>
            <a:latin typeface="Arial Narrow" panose="020B0606020202030204" pitchFamily="34" charset="0"/>
          </a:endParaRPr>
        </a:p>
      </dsp:txBody>
      <dsp:txXfrm>
        <a:off x="1989836" y="2345073"/>
        <a:ext cx="44095" cy="44095"/>
      </dsp:txXfrm>
    </dsp:sp>
    <dsp:sp modelId="{BB646A6F-D113-4B73-8400-94E21614C517}">
      <dsp:nvSpPr>
        <dsp:cNvPr id="0" name=""/>
        <dsp:cNvSpPr/>
      </dsp:nvSpPr>
      <dsp:spPr>
        <a:xfrm rot="16200000">
          <a:off x="-302979" y="2130073"/>
          <a:ext cx="2915554" cy="1027536"/>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b="1" kern="1200" dirty="0">
              <a:solidFill>
                <a:schemeClr val="tx1"/>
              </a:solidFill>
              <a:latin typeface="Arial Narrow" panose="020B0606020202030204" pitchFamily="34" charset="0"/>
            </a:rPr>
            <a:t>FACTOR A x B</a:t>
          </a:r>
        </a:p>
      </dsp:txBody>
      <dsp:txXfrm>
        <a:off x="-302979" y="2130073"/>
        <a:ext cx="2915554" cy="1027536"/>
      </dsp:txXfrm>
    </dsp:sp>
    <dsp:sp modelId="{6BFD6B81-0923-43A7-AA31-F518A2D72644}">
      <dsp:nvSpPr>
        <dsp:cNvPr id="0" name=""/>
        <dsp:cNvSpPr/>
      </dsp:nvSpPr>
      <dsp:spPr>
        <a:xfrm>
          <a:off x="2355202" y="1536996"/>
          <a:ext cx="7904885" cy="1106811"/>
        </a:xfrm>
        <a:prstGeom prst="rect">
          <a:avLst/>
        </a:prstGeom>
        <a:solidFill>
          <a:schemeClr val="accent2">
            <a:hueOff val="0"/>
            <a:satOff val="0"/>
            <a:lumOff val="0"/>
            <a:alphaOff val="0"/>
          </a:schemeClr>
        </a:solidFill>
        <a:ln>
          <a:noFill/>
        </a:ln>
        <a:effectLst/>
        <a:scene3d>
          <a:camera prst="orthographicFront">
            <a:rot lat="0" lon="0" rev="0"/>
          </a:camera>
          <a:lightRig rig="chilly" dir="t">
            <a:rot lat="0" lon="0" rev="18480000"/>
          </a:lightRig>
        </a:scene3d>
        <a:sp3d prstMaterial="clear">
          <a:bevelT h="63500"/>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kern="1200" dirty="0">
              <a:solidFill>
                <a:schemeClr val="tx1"/>
              </a:solidFill>
              <a:latin typeface="Arial Narrow" panose="020B0606020202030204" pitchFamily="34" charset="0"/>
            </a:rPr>
            <a:t>Los factores aplicados en la presente investigación para la obtención de alcohol etílico a partir del jugo de caña de azúcar presentaron diferencias acorde a la prueba de significancia de Tukey al 5% para las variables: grados alcohólicos, densidad, cenizas, espacio libre, acidez total y rendimiento.</a:t>
          </a:r>
          <a:endParaRPr lang="es-EC" sz="1600" kern="1200" dirty="0">
            <a:solidFill>
              <a:schemeClr val="tx1"/>
            </a:solidFill>
            <a:latin typeface="Arial Narrow" panose="020B0606020202030204" pitchFamily="34" charset="0"/>
          </a:endParaRPr>
        </a:p>
      </dsp:txBody>
      <dsp:txXfrm>
        <a:off x="2355202" y="1536996"/>
        <a:ext cx="7904885" cy="1106811"/>
      </dsp:txXfrm>
    </dsp:sp>
    <dsp:sp modelId="{9E7D26F3-1EA1-498C-BEC4-80C2F9A8EBDB}">
      <dsp:nvSpPr>
        <dsp:cNvPr id="0" name=""/>
        <dsp:cNvSpPr/>
      </dsp:nvSpPr>
      <dsp:spPr>
        <a:xfrm>
          <a:off x="2342260" y="2876297"/>
          <a:ext cx="7906840" cy="1029766"/>
        </a:xfrm>
        <a:prstGeom prst="rect">
          <a:avLst/>
        </a:prstGeom>
        <a:solidFill>
          <a:schemeClr val="accent2">
            <a:hueOff val="0"/>
            <a:satOff val="0"/>
            <a:lumOff val="0"/>
            <a:alphaOff val="0"/>
          </a:schemeClr>
        </a:solidFill>
        <a:ln>
          <a:noFill/>
        </a:ln>
        <a:effectLst/>
        <a:scene3d>
          <a:camera prst="orthographicFront">
            <a:rot lat="0" lon="0" rev="0"/>
          </a:camera>
          <a:lightRig rig="chilly" dir="t">
            <a:rot lat="0" lon="0" rev="18480000"/>
          </a:lightRig>
        </a:scene3d>
        <a:sp3d prstMaterial="clear">
          <a:bevelT h="63500"/>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kern="1200" dirty="0">
              <a:solidFill>
                <a:schemeClr val="tx1"/>
              </a:solidFill>
              <a:latin typeface="Arial Narrow" panose="020B0606020202030204" pitchFamily="34" charset="0"/>
            </a:rPr>
            <a:t>El mejor tratamiento para optimizar la obtención de alcohol etílico a partir del jugo de caña de azúcar fue a</a:t>
          </a:r>
          <a:r>
            <a:rPr lang="es-MX" sz="1600" kern="1200" baseline="-25000" dirty="0">
              <a:solidFill>
                <a:schemeClr val="tx1"/>
              </a:solidFill>
              <a:latin typeface="Arial Narrow" panose="020B0606020202030204" pitchFamily="34" charset="0"/>
            </a:rPr>
            <a:t>2</a:t>
          </a:r>
          <a:r>
            <a:rPr lang="es-MX" sz="1600" kern="1200" dirty="0">
              <a:solidFill>
                <a:schemeClr val="tx1"/>
              </a:solidFill>
              <a:latin typeface="Arial Narrow" panose="020B0606020202030204" pitchFamily="34" charset="0"/>
            </a:rPr>
            <a:t>b</a:t>
          </a:r>
          <a:r>
            <a:rPr lang="es-MX" sz="1600" kern="1200" baseline="-25000" dirty="0">
              <a:solidFill>
                <a:schemeClr val="tx1"/>
              </a:solidFill>
              <a:latin typeface="Arial Narrow" panose="020B0606020202030204" pitchFamily="34" charset="0"/>
            </a:rPr>
            <a:t>2</a:t>
          </a:r>
          <a:r>
            <a:rPr lang="es-MX" sz="1600" kern="1200" dirty="0">
              <a:solidFill>
                <a:schemeClr val="tx1"/>
              </a:solidFill>
              <a:latin typeface="Arial Narrow" panose="020B0606020202030204" pitchFamily="34" charset="0"/>
            </a:rPr>
            <a:t> correspondiente a EC-06 + </a:t>
          </a:r>
          <a:r>
            <a:rPr lang="es-MX" sz="1600" i="1" kern="1200" dirty="0" err="1">
              <a:solidFill>
                <a:schemeClr val="tx1"/>
              </a:solidFill>
              <a:latin typeface="Arial Narrow" panose="020B0606020202030204" pitchFamily="34" charset="0"/>
            </a:rPr>
            <a:t>Saccharomyces</a:t>
          </a:r>
          <a:r>
            <a:rPr lang="es-MX" sz="1600" i="1" kern="1200" dirty="0">
              <a:solidFill>
                <a:schemeClr val="tx1"/>
              </a:solidFill>
              <a:latin typeface="Arial Narrow" panose="020B0606020202030204" pitchFamily="34" charset="0"/>
            </a:rPr>
            <a:t> </a:t>
          </a:r>
          <a:r>
            <a:rPr lang="es-MX" sz="1600" i="1" kern="1200" dirty="0" err="1">
              <a:solidFill>
                <a:schemeClr val="tx1"/>
              </a:solidFill>
              <a:latin typeface="Arial Narrow" panose="020B0606020202030204" pitchFamily="34" charset="0"/>
            </a:rPr>
            <a:t>bayanus</a:t>
          </a:r>
          <a:r>
            <a:rPr lang="es-MX" sz="1600" kern="1200" dirty="0">
              <a:solidFill>
                <a:schemeClr val="tx1"/>
              </a:solidFill>
              <a:latin typeface="Arial Narrow" panose="020B0606020202030204" pitchFamily="34" charset="0"/>
            </a:rPr>
            <a:t>, ya que obtuvo los mejores resultados en cuanto a grados alcohólicos (51,00°GL), densidad (0,937 g/</a:t>
          </a:r>
          <a:r>
            <a:rPr lang="es-EC" sz="1600" kern="1200" dirty="0">
              <a:solidFill>
                <a:schemeClr val="tx1"/>
              </a:solidFill>
              <a:latin typeface="Arial Narrow" panose="020B0606020202030204" pitchFamily="34" charset="0"/>
            </a:rPr>
            <a:t>cm</a:t>
          </a:r>
          <a:r>
            <a:rPr lang="es-EC" sz="1600" kern="1200" baseline="30000" dirty="0">
              <a:solidFill>
                <a:schemeClr val="tx1"/>
              </a:solidFill>
              <a:latin typeface="Arial Narrow" panose="020B0606020202030204" pitchFamily="34" charset="0"/>
            </a:rPr>
            <a:t>3</a:t>
          </a:r>
          <a:r>
            <a:rPr lang="es-MX" sz="1600" kern="1200" dirty="0">
              <a:solidFill>
                <a:schemeClr val="tx1"/>
              </a:solidFill>
              <a:latin typeface="Arial Narrow" panose="020B0606020202030204" pitchFamily="34" charset="0"/>
            </a:rPr>
            <a:t>), cenizas (0,271 g/1000</a:t>
          </a:r>
          <a:r>
            <a:rPr lang="es-EC" sz="1600" kern="1200" dirty="0">
              <a:solidFill>
                <a:schemeClr val="tx1"/>
              </a:solidFill>
              <a:latin typeface="Arial Narrow" panose="020B0606020202030204" pitchFamily="34" charset="0"/>
            </a:rPr>
            <a:t>cm</a:t>
          </a:r>
          <a:r>
            <a:rPr lang="es-EC" sz="1600" kern="1200" baseline="30000" dirty="0">
              <a:solidFill>
                <a:schemeClr val="tx1"/>
              </a:solidFill>
              <a:latin typeface="Arial Narrow" panose="020B0606020202030204" pitchFamily="34" charset="0"/>
            </a:rPr>
            <a:t>3</a:t>
          </a:r>
          <a:r>
            <a:rPr lang="es-MX" sz="1600" kern="1200" dirty="0">
              <a:solidFill>
                <a:schemeClr val="tx1"/>
              </a:solidFill>
              <a:latin typeface="Arial Narrow" panose="020B0606020202030204" pitchFamily="34" charset="0"/>
            </a:rPr>
            <a:t>), espacio libre (49,79%), acidez total (5,00 mg/100</a:t>
          </a:r>
          <a:r>
            <a:rPr lang="es-EC" sz="1600" kern="1200" dirty="0">
              <a:solidFill>
                <a:schemeClr val="tx1"/>
              </a:solidFill>
              <a:latin typeface="Arial Narrow" panose="020B0606020202030204" pitchFamily="34" charset="0"/>
            </a:rPr>
            <a:t>cm</a:t>
          </a:r>
          <a:r>
            <a:rPr lang="es-EC" sz="1600" kern="1200" baseline="30000" dirty="0">
              <a:solidFill>
                <a:schemeClr val="tx1"/>
              </a:solidFill>
              <a:latin typeface="Arial Narrow" panose="020B0606020202030204" pitchFamily="34" charset="0"/>
            </a:rPr>
            <a:t>3</a:t>
          </a:r>
          <a:r>
            <a:rPr lang="es-MX" sz="1600" kern="1200" dirty="0">
              <a:solidFill>
                <a:schemeClr val="tx1"/>
              </a:solidFill>
              <a:latin typeface="Arial Narrow" panose="020B0606020202030204" pitchFamily="34" charset="0"/>
            </a:rPr>
            <a:t>) y rendimiento (26,16%).</a:t>
          </a:r>
          <a:endParaRPr lang="es-EC" sz="1600" kern="1200" dirty="0">
            <a:solidFill>
              <a:schemeClr val="tx1"/>
            </a:solidFill>
            <a:latin typeface="Arial Narrow" panose="020B0606020202030204" pitchFamily="34" charset="0"/>
          </a:endParaRPr>
        </a:p>
      </dsp:txBody>
      <dsp:txXfrm>
        <a:off x="2342260" y="2876297"/>
        <a:ext cx="7906840" cy="10297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0505B-8792-42B5-BCFF-4AE540EAB01B}">
      <dsp:nvSpPr>
        <dsp:cNvPr id="0" name=""/>
        <dsp:cNvSpPr/>
      </dsp:nvSpPr>
      <dsp:spPr>
        <a:xfrm>
          <a:off x="1485364" y="2663613"/>
          <a:ext cx="657422" cy="91440"/>
        </a:xfrm>
        <a:custGeom>
          <a:avLst/>
          <a:gdLst/>
          <a:ahLst/>
          <a:cxnLst/>
          <a:rect l="0" t="0" r="0" b="0"/>
          <a:pathLst>
            <a:path>
              <a:moveTo>
                <a:pt x="0" y="45720"/>
              </a:moveTo>
              <a:lnTo>
                <a:pt x="328711" y="45720"/>
              </a:lnTo>
              <a:lnTo>
                <a:pt x="328711" y="70113"/>
              </a:lnTo>
              <a:lnTo>
                <a:pt x="657422" y="70113"/>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s-EC" sz="1600" kern="1200">
            <a:solidFill>
              <a:schemeClr val="tx1"/>
            </a:solidFill>
            <a:latin typeface="Arial Narrow" panose="020B0606020202030204" pitchFamily="34" charset="0"/>
          </a:endParaRPr>
        </a:p>
      </dsp:txBody>
      <dsp:txXfrm>
        <a:off x="1797628" y="2692886"/>
        <a:ext cx="32893" cy="32893"/>
      </dsp:txXfrm>
    </dsp:sp>
    <dsp:sp modelId="{BB646A6F-D113-4B73-8400-94E21614C517}">
      <dsp:nvSpPr>
        <dsp:cNvPr id="0" name=""/>
        <dsp:cNvSpPr/>
      </dsp:nvSpPr>
      <dsp:spPr>
        <a:xfrm rot="16200000">
          <a:off x="77043" y="2195565"/>
          <a:ext cx="1789103" cy="1027536"/>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C" sz="2400" b="1" kern="1200" dirty="0">
              <a:solidFill>
                <a:schemeClr val="tx1"/>
              </a:solidFill>
              <a:latin typeface="Arial Narrow" panose="020B0606020202030204" pitchFamily="34" charset="0"/>
            </a:rPr>
            <a:t>Análisis sensorial</a:t>
          </a:r>
        </a:p>
      </dsp:txBody>
      <dsp:txXfrm>
        <a:off x="77043" y="2195565"/>
        <a:ext cx="1789103" cy="1027536"/>
      </dsp:txXfrm>
    </dsp:sp>
    <dsp:sp modelId="{6BFD6B81-0923-43A7-AA31-F518A2D72644}">
      <dsp:nvSpPr>
        <dsp:cNvPr id="0" name=""/>
        <dsp:cNvSpPr/>
      </dsp:nvSpPr>
      <dsp:spPr>
        <a:xfrm>
          <a:off x="2142786" y="1974577"/>
          <a:ext cx="8745275" cy="1518298"/>
        </a:xfrm>
        <a:prstGeom prst="rect">
          <a:avLst/>
        </a:prstGeom>
        <a:solidFill>
          <a:schemeClr val="accent6">
            <a:hueOff val="0"/>
            <a:satOff val="0"/>
            <a:lumOff val="0"/>
            <a:alphaOff val="0"/>
          </a:schemeClr>
        </a:solidFill>
        <a:ln>
          <a:noFill/>
        </a:ln>
        <a:effectLst/>
        <a:scene3d>
          <a:camera prst="orthographicFront">
            <a:rot lat="0" lon="0" rev="0"/>
          </a:camera>
          <a:lightRig rig="chilly" dir="t">
            <a:rot lat="0" lon="0" rev="18480000"/>
          </a:lightRig>
        </a:scene3d>
        <a:sp3d prstMaterial="clear">
          <a:bevelT h="63500"/>
        </a:sp3d>
      </dsp:spPr>
      <dsp:style>
        <a:lnRef idx="0">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MX" sz="1600" kern="1200" dirty="0">
              <a:solidFill>
                <a:schemeClr val="tx1"/>
              </a:solidFill>
              <a:latin typeface="Arial Narrow" panose="020B0606020202030204" pitchFamily="34" charset="0"/>
            </a:rPr>
            <a:t>En cuanto al color, el alcohol obtenido fue catalogado como transparente y brillante característica representativa de los alcoholes según la literatura citada. El olor del alcohol fue catalogado agradable y fuerte esto debido a las características propias de las levaduras y la concentración alcohólica obtenida. En cuanto al sabor, la mayor parte de las personas evaluadoras puntualizaron al alcohol como ardiente, esto debido al alto contenido alcohólico que presentaron los diferentes tratamientos. </a:t>
          </a:r>
          <a:endParaRPr lang="es-EC" sz="1600" kern="1200" dirty="0">
            <a:solidFill>
              <a:schemeClr val="tx1"/>
            </a:solidFill>
            <a:latin typeface="Arial Narrow" panose="020B0606020202030204" pitchFamily="34" charset="0"/>
          </a:endParaRPr>
        </a:p>
      </dsp:txBody>
      <dsp:txXfrm>
        <a:off x="2142786" y="1974577"/>
        <a:ext cx="8745275" cy="15182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1AF56-C8B9-4551-9CEE-B55D2708715A}">
      <dsp:nvSpPr>
        <dsp:cNvPr id="0" name=""/>
        <dsp:cNvSpPr/>
      </dsp:nvSpPr>
      <dsp:spPr>
        <a:xfrm>
          <a:off x="-6604313" y="-1010380"/>
          <a:ext cx="7863673" cy="7863673"/>
        </a:xfrm>
        <a:prstGeom prst="blockArc">
          <a:avLst>
            <a:gd name="adj1" fmla="val 18900000"/>
            <a:gd name="adj2" fmla="val 2700000"/>
            <a:gd name="adj3" fmla="val 275"/>
          </a:avLst>
        </a:pr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941DA1B-F8DD-42CB-A6F3-C3FAEE911DB6}">
      <dsp:nvSpPr>
        <dsp:cNvPr id="0" name=""/>
        <dsp:cNvSpPr/>
      </dsp:nvSpPr>
      <dsp:spPr>
        <a:xfrm>
          <a:off x="810996" y="584291"/>
          <a:ext cx="9244823" cy="1168582"/>
        </a:xfrm>
        <a:prstGeom prst="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27562" tIns="40640" rIns="40640" bIns="40640" numCol="1" spcCol="1270" anchor="ctr" anchorCtr="0">
          <a:noAutofit/>
        </a:bodyPr>
        <a:lstStyle/>
        <a:p>
          <a:pPr marL="0" lvl="0" indent="0" algn="l" defTabSz="688975">
            <a:lnSpc>
              <a:spcPct val="90000"/>
            </a:lnSpc>
            <a:spcBef>
              <a:spcPct val="0"/>
            </a:spcBef>
            <a:spcAft>
              <a:spcPct val="35000"/>
            </a:spcAft>
            <a:buNone/>
          </a:pPr>
          <a:r>
            <a:rPr lang="es-EC" sz="1550" kern="1200" dirty="0">
              <a:solidFill>
                <a:schemeClr val="tx1"/>
              </a:solidFill>
              <a:latin typeface="Arial Narrow" panose="020B0606020202030204" pitchFamily="34" charset="0"/>
            </a:rPr>
            <a:t>En la utilización de variedades de caña de azúcar para la obtención de alcohol, en cuanto a grados alcohólicos y densidad se recomiendan las tres variedades: ECU-01, EC-06 y EC-08, en razón de que no existe mayor influencia en sus valores. En cuanto a cenizas y acidez total se recomienda utilizar la variedad EC-06. Así mismo, frente al rendimiento se recomienda el uso de las variedades EC-01 y EC-06.</a:t>
          </a:r>
        </a:p>
      </dsp:txBody>
      <dsp:txXfrm>
        <a:off x="810996" y="584291"/>
        <a:ext cx="9244823" cy="1168582"/>
      </dsp:txXfrm>
    </dsp:sp>
    <dsp:sp modelId="{F3BF173E-5EEB-45B8-B755-F5467C00AE99}">
      <dsp:nvSpPr>
        <dsp:cNvPr id="0" name=""/>
        <dsp:cNvSpPr/>
      </dsp:nvSpPr>
      <dsp:spPr>
        <a:xfrm>
          <a:off x="80632" y="438218"/>
          <a:ext cx="1460728" cy="1460728"/>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2A2C0ABB-85EC-4E65-944C-AEF426E9DB34}">
      <dsp:nvSpPr>
        <dsp:cNvPr id="0" name=""/>
        <dsp:cNvSpPr/>
      </dsp:nvSpPr>
      <dsp:spPr>
        <a:xfrm>
          <a:off x="1235775" y="2337164"/>
          <a:ext cx="8820043" cy="1168582"/>
        </a:xfrm>
        <a:prstGeom prst="rect">
          <a:avLst/>
        </a:prstGeom>
        <a:solidFill>
          <a:schemeClr val="accent5">
            <a:hueOff val="-3379271"/>
            <a:satOff val="-8710"/>
            <a:lumOff val="-588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27562" tIns="40640" rIns="40640" bIns="40640" numCol="1" spcCol="1270" anchor="ctr" anchorCtr="0">
          <a:noAutofit/>
        </a:bodyPr>
        <a:lstStyle/>
        <a:p>
          <a:pPr marL="0" lvl="0" indent="0" algn="l" defTabSz="688975">
            <a:lnSpc>
              <a:spcPct val="90000"/>
            </a:lnSpc>
            <a:spcBef>
              <a:spcPct val="0"/>
            </a:spcBef>
            <a:spcAft>
              <a:spcPct val="35000"/>
            </a:spcAft>
            <a:buNone/>
          </a:pPr>
          <a:r>
            <a:rPr lang="es-MX" sz="1550" kern="1200" dirty="0">
              <a:solidFill>
                <a:schemeClr val="tx1"/>
              </a:solidFill>
              <a:latin typeface="Arial Narrow" panose="020B0606020202030204" pitchFamily="34" charset="0"/>
            </a:rPr>
            <a:t>En la utilización de microorganismos fermentativos, en relación a grados alcohólicos, densidad, espacio libre, acidez total, rendimiento, se recomienda el empleo de  </a:t>
          </a:r>
          <a:r>
            <a:rPr lang="es-MX" sz="1550" i="1" kern="1200" dirty="0">
              <a:solidFill>
                <a:schemeClr val="tx1"/>
              </a:solidFill>
              <a:latin typeface="Arial Narrow" panose="020B0606020202030204" pitchFamily="34" charset="0"/>
            </a:rPr>
            <a:t>S. </a:t>
          </a:r>
          <a:r>
            <a:rPr lang="es-MX" sz="1550" i="1" kern="1200" dirty="0" err="1">
              <a:solidFill>
                <a:schemeClr val="tx1"/>
              </a:solidFill>
              <a:latin typeface="Arial Narrow" panose="020B0606020202030204" pitchFamily="34" charset="0"/>
            </a:rPr>
            <a:t>bayanus</a:t>
          </a:r>
          <a:r>
            <a:rPr lang="es-MX" sz="1550" i="1" kern="1200" dirty="0">
              <a:solidFill>
                <a:schemeClr val="tx1"/>
              </a:solidFill>
              <a:latin typeface="Arial Narrow" panose="020B0606020202030204" pitchFamily="34" charset="0"/>
            </a:rPr>
            <a:t> </a:t>
          </a:r>
          <a:r>
            <a:rPr lang="es-MX" sz="1550" i="0" kern="1200" dirty="0">
              <a:solidFill>
                <a:schemeClr val="tx1"/>
              </a:solidFill>
              <a:latin typeface="Arial Narrow" panose="020B0606020202030204" pitchFamily="34" charset="0"/>
            </a:rPr>
            <a:t>y </a:t>
          </a:r>
          <a:r>
            <a:rPr lang="es-MX" sz="1550" i="1" kern="1200" dirty="0">
              <a:solidFill>
                <a:schemeClr val="tx1"/>
              </a:solidFill>
              <a:latin typeface="Arial Narrow" panose="020B0606020202030204" pitchFamily="34" charset="0"/>
            </a:rPr>
            <a:t>S. </a:t>
          </a:r>
          <a:r>
            <a:rPr lang="es-MX" sz="1550" i="1" kern="1200" dirty="0" err="1">
              <a:solidFill>
                <a:schemeClr val="tx1"/>
              </a:solidFill>
              <a:latin typeface="Arial Narrow" panose="020B0606020202030204" pitchFamily="34" charset="0"/>
            </a:rPr>
            <a:t>cerevisiae</a:t>
          </a:r>
          <a:r>
            <a:rPr lang="es-MX" sz="1550" i="1" kern="1200" dirty="0">
              <a:solidFill>
                <a:schemeClr val="tx1"/>
              </a:solidFill>
              <a:latin typeface="Arial Narrow" panose="020B0606020202030204" pitchFamily="34" charset="0"/>
            </a:rPr>
            <a:t> </a:t>
          </a:r>
          <a:r>
            <a:rPr lang="es-MX" sz="1550" kern="1200" dirty="0">
              <a:solidFill>
                <a:schemeClr val="tx1"/>
              </a:solidFill>
              <a:latin typeface="Arial Narrow" panose="020B0606020202030204" pitchFamily="34" charset="0"/>
            </a:rPr>
            <a:t>debido a que los valores expuestos no reflejaron mayor diferencia. En cuanto a cenizas, se recomienda la utilización de la Flora natural del jugo de caña por el bajo contenido expuesto.</a:t>
          </a:r>
          <a:endParaRPr lang="es-EC" sz="1550" kern="1200" dirty="0">
            <a:solidFill>
              <a:schemeClr val="tx1"/>
            </a:solidFill>
            <a:latin typeface="Arial Narrow" panose="020B0606020202030204" pitchFamily="34" charset="0"/>
          </a:endParaRPr>
        </a:p>
      </dsp:txBody>
      <dsp:txXfrm>
        <a:off x="1235775" y="2337164"/>
        <a:ext cx="8820043" cy="1168582"/>
      </dsp:txXfrm>
    </dsp:sp>
    <dsp:sp modelId="{F2C61766-F06C-4591-94EB-FFD6466618B2}">
      <dsp:nvSpPr>
        <dsp:cNvPr id="0" name=""/>
        <dsp:cNvSpPr/>
      </dsp:nvSpPr>
      <dsp:spPr>
        <a:xfrm>
          <a:off x="505411" y="2191092"/>
          <a:ext cx="1460728" cy="1460728"/>
        </a:xfrm>
        <a:prstGeom prst="ellipse">
          <a:avLst/>
        </a:prstGeom>
        <a:solidFill>
          <a:schemeClr val="lt1">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8ED07FDD-3BCB-4F6C-926C-0C5C7261E6F7}">
      <dsp:nvSpPr>
        <dsp:cNvPr id="0" name=""/>
        <dsp:cNvSpPr/>
      </dsp:nvSpPr>
      <dsp:spPr>
        <a:xfrm>
          <a:off x="810996" y="4090038"/>
          <a:ext cx="9244823" cy="1168582"/>
        </a:xfrm>
        <a:prstGeom prst="rect">
          <a:avLst/>
        </a:prstGeom>
        <a:solidFill>
          <a:schemeClr val="accent5">
            <a:hueOff val="-6758543"/>
            <a:satOff val="-17419"/>
            <a:lumOff val="-1176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27562" tIns="40640" rIns="40640" bIns="40640" numCol="1" spcCol="1270" anchor="ctr" anchorCtr="0">
          <a:noAutofit/>
        </a:bodyPr>
        <a:lstStyle/>
        <a:p>
          <a:pPr marL="0" lvl="0" indent="0" algn="l" defTabSz="688975">
            <a:lnSpc>
              <a:spcPct val="90000"/>
            </a:lnSpc>
            <a:spcBef>
              <a:spcPct val="0"/>
            </a:spcBef>
            <a:spcAft>
              <a:spcPct val="35000"/>
            </a:spcAft>
            <a:buNone/>
          </a:pPr>
          <a:r>
            <a:rPr lang="es-MX" sz="1550" kern="1200" dirty="0">
              <a:solidFill>
                <a:schemeClr val="tx1"/>
              </a:solidFill>
              <a:latin typeface="Arial Narrow" panose="020B0606020202030204" pitchFamily="34" charset="0"/>
            </a:rPr>
            <a:t>Frente a los resultados obtenidos en la presente investigación, se recomienda a futuras investigaciones orientadas a la producción de alcohol etílico a partir de la caña de azúcar, el empleo de microorganismos fermentativos (</a:t>
          </a:r>
          <a:r>
            <a:rPr lang="es-MX" sz="1550" i="1" kern="1200" dirty="0">
              <a:solidFill>
                <a:schemeClr val="tx1"/>
              </a:solidFill>
              <a:latin typeface="Arial Narrow" panose="020B0606020202030204" pitchFamily="34" charset="0"/>
            </a:rPr>
            <a:t>S. </a:t>
          </a:r>
          <a:r>
            <a:rPr lang="es-MX" sz="1550" i="1" kern="1200" dirty="0" err="1">
              <a:solidFill>
                <a:schemeClr val="tx1"/>
              </a:solidFill>
              <a:latin typeface="Arial Narrow" panose="020B0606020202030204" pitchFamily="34" charset="0"/>
            </a:rPr>
            <a:t>bayanus</a:t>
          </a:r>
          <a:r>
            <a:rPr lang="es-MX" sz="1550" i="1" kern="1200" dirty="0">
              <a:solidFill>
                <a:schemeClr val="tx1"/>
              </a:solidFill>
              <a:latin typeface="Arial Narrow" panose="020B0606020202030204" pitchFamily="34" charset="0"/>
            </a:rPr>
            <a:t> </a:t>
          </a:r>
          <a:r>
            <a:rPr lang="es-MX" sz="1550" kern="1200" dirty="0">
              <a:solidFill>
                <a:schemeClr val="tx1"/>
              </a:solidFill>
              <a:latin typeface="Arial Narrow" panose="020B0606020202030204" pitchFamily="34" charset="0"/>
            </a:rPr>
            <a:t>y </a:t>
          </a:r>
          <a:r>
            <a:rPr lang="es-MX" sz="1550" i="1" kern="1200" dirty="0">
              <a:solidFill>
                <a:schemeClr val="tx1"/>
              </a:solidFill>
              <a:latin typeface="Arial Narrow" panose="020B0606020202030204" pitchFamily="34" charset="0"/>
            </a:rPr>
            <a:t>S. </a:t>
          </a:r>
          <a:r>
            <a:rPr lang="es-MX" sz="1550" i="1" kern="1200" dirty="0" err="1">
              <a:solidFill>
                <a:schemeClr val="tx1"/>
              </a:solidFill>
              <a:latin typeface="Arial Narrow" panose="020B0606020202030204" pitchFamily="34" charset="0"/>
            </a:rPr>
            <a:t>cerevisiae</a:t>
          </a:r>
          <a:r>
            <a:rPr lang="es-MX" sz="1550" kern="1200" dirty="0">
              <a:solidFill>
                <a:schemeClr val="tx1"/>
              </a:solidFill>
              <a:latin typeface="Arial Narrow" panose="020B0606020202030204" pitchFamily="34" charset="0"/>
            </a:rPr>
            <a:t>), ya que presentan una rápida adaptabilidad, gozan de un alto poder fermentativo el cual les permite obtener valores de rendimiento muy altos así como de concentración alcohólica, así mismo, mejoran las características fisicoquímicas y organolépticas del alcohol.</a:t>
          </a:r>
          <a:endParaRPr lang="es-EC" sz="1550" kern="1200" dirty="0">
            <a:solidFill>
              <a:schemeClr val="tx1"/>
            </a:solidFill>
            <a:latin typeface="Arial Narrow" panose="020B0606020202030204" pitchFamily="34" charset="0"/>
          </a:endParaRPr>
        </a:p>
      </dsp:txBody>
      <dsp:txXfrm>
        <a:off x="810996" y="4090038"/>
        <a:ext cx="9244823" cy="1168582"/>
      </dsp:txXfrm>
    </dsp:sp>
    <dsp:sp modelId="{A0F9A728-D148-47EA-835C-98FCB6301B37}">
      <dsp:nvSpPr>
        <dsp:cNvPr id="0" name=""/>
        <dsp:cNvSpPr/>
      </dsp:nvSpPr>
      <dsp:spPr>
        <a:xfrm>
          <a:off x="80632" y="3943965"/>
          <a:ext cx="1460728" cy="1460728"/>
        </a:xfrm>
        <a:prstGeom prst="ellipse">
          <a:avLst/>
        </a:prstGeom>
        <a:solidFill>
          <a:schemeClr val="lt1">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image" Target="../media/image7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image" Target="../media/image8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image" Target="../media/image8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image" Target="../media/image8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71470-046B-4872-8C40-F716E9F1867A}" type="datetimeFigureOut">
              <a:rPr lang="es-EC" smtClean="0"/>
              <a:t>15/2/2022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6C423-0860-4876-9B4E-BD32015B3F59}" type="slidenum">
              <a:rPr lang="es-EC" smtClean="0"/>
              <a:t>‹Nº›</a:t>
            </a:fld>
            <a:endParaRPr lang="es-EC"/>
          </a:p>
        </p:txBody>
      </p:sp>
    </p:spTree>
    <p:extLst>
      <p:ext uri="{BB962C8B-B14F-4D97-AF65-F5344CB8AC3E}">
        <p14:creationId xmlns:p14="http://schemas.microsoft.com/office/powerpoint/2010/main" val="56953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16C423-0860-4876-9B4E-BD32015B3F59}" type="slidenum">
              <a:rPr lang="es-EC" smtClean="0"/>
              <a:t>9</a:t>
            </a:fld>
            <a:endParaRPr lang="es-EC"/>
          </a:p>
        </p:txBody>
      </p:sp>
    </p:spTree>
    <p:extLst>
      <p:ext uri="{BB962C8B-B14F-4D97-AF65-F5344CB8AC3E}">
        <p14:creationId xmlns:p14="http://schemas.microsoft.com/office/powerpoint/2010/main" val="794079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16C423-0860-4876-9B4E-BD32015B3F59}" type="slidenum">
              <a:rPr lang="es-EC" smtClean="0"/>
              <a:t>22</a:t>
            </a:fld>
            <a:endParaRPr lang="es-EC"/>
          </a:p>
        </p:txBody>
      </p:sp>
    </p:spTree>
    <p:extLst>
      <p:ext uri="{BB962C8B-B14F-4D97-AF65-F5344CB8AC3E}">
        <p14:creationId xmlns:p14="http://schemas.microsoft.com/office/powerpoint/2010/main" val="3520306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16C423-0860-4876-9B4E-BD32015B3F59}" type="slidenum">
              <a:rPr lang="es-EC" smtClean="0"/>
              <a:t>23</a:t>
            </a:fld>
            <a:endParaRPr lang="es-EC"/>
          </a:p>
        </p:txBody>
      </p:sp>
    </p:spTree>
    <p:extLst>
      <p:ext uri="{BB962C8B-B14F-4D97-AF65-F5344CB8AC3E}">
        <p14:creationId xmlns:p14="http://schemas.microsoft.com/office/powerpoint/2010/main" val="3925076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16C423-0860-4876-9B4E-BD32015B3F59}" type="slidenum">
              <a:rPr lang="es-EC" smtClean="0"/>
              <a:t>24</a:t>
            </a:fld>
            <a:endParaRPr lang="es-EC"/>
          </a:p>
        </p:txBody>
      </p:sp>
    </p:spTree>
    <p:extLst>
      <p:ext uri="{BB962C8B-B14F-4D97-AF65-F5344CB8AC3E}">
        <p14:creationId xmlns:p14="http://schemas.microsoft.com/office/powerpoint/2010/main" val="3959364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16C423-0860-4876-9B4E-BD32015B3F59}" type="slidenum">
              <a:rPr lang="es-EC" smtClean="0"/>
              <a:t>25</a:t>
            </a:fld>
            <a:endParaRPr lang="es-EC"/>
          </a:p>
        </p:txBody>
      </p:sp>
    </p:spTree>
    <p:extLst>
      <p:ext uri="{BB962C8B-B14F-4D97-AF65-F5344CB8AC3E}">
        <p14:creationId xmlns:p14="http://schemas.microsoft.com/office/powerpoint/2010/main" val="4055396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16C423-0860-4876-9B4E-BD32015B3F59}" type="slidenum">
              <a:rPr lang="es-EC" smtClean="0"/>
              <a:t>26</a:t>
            </a:fld>
            <a:endParaRPr lang="es-EC"/>
          </a:p>
        </p:txBody>
      </p:sp>
    </p:spTree>
    <p:extLst>
      <p:ext uri="{BB962C8B-B14F-4D97-AF65-F5344CB8AC3E}">
        <p14:creationId xmlns:p14="http://schemas.microsoft.com/office/powerpoint/2010/main" val="346086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16C423-0860-4876-9B4E-BD32015B3F59}" type="slidenum">
              <a:rPr lang="es-EC" smtClean="0"/>
              <a:t>27</a:t>
            </a:fld>
            <a:endParaRPr lang="es-EC"/>
          </a:p>
        </p:txBody>
      </p:sp>
    </p:spTree>
    <p:extLst>
      <p:ext uri="{BB962C8B-B14F-4D97-AF65-F5344CB8AC3E}">
        <p14:creationId xmlns:p14="http://schemas.microsoft.com/office/powerpoint/2010/main" val="3215469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16C423-0860-4876-9B4E-BD32015B3F59}" type="slidenum">
              <a:rPr lang="es-EC" smtClean="0"/>
              <a:t>14</a:t>
            </a:fld>
            <a:endParaRPr lang="es-EC"/>
          </a:p>
        </p:txBody>
      </p:sp>
    </p:spTree>
    <p:extLst>
      <p:ext uri="{BB962C8B-B14F-4D97-AF65-F5344CB8AC3E}">
        <p14:creationId xmlns:p14="http://schemas.microsoft.com/office/powerpoint/2010/main" val="832674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16C423-0860-4876-9B4E-BD32015B3F59}" type="slidenum">
              <a:rPr lang="es-EC" smtClean="0"/>
              <a:t>15</a:t>
            </a:fld>
            <a:endParaRPr lang="es-EC"/>
          </a:p>
        </p:txBody>
      </p:sp>
    </p:spTree>
    <p:extLst>
      <p:ext uri="{BB962C8B-B14F-4D97-AF65-F5344CB8AC3E}">
        <p14:creationId xmlns:p14="http://schemas.microsoft.com/office/powerpoint/2010/main" val="3612965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16C423-0860-4876-9B4E-BD32015B3F59}" type="slidenum">
              <a:rPr lang="es-EC" smtClean="0"/>
              <a:t>16</a:t>
            </a:fld>
            <a:endParaRPr lang="es-EC"/>
          </a:p>
        </p:txBody>
      </p:sp>
    </p:spTree>
    <p:extLst>
      <p:ext uri="{BB962C8B-B14F-4D97-AF65-F5344CB8AC3E}">
        <p14:creationId xmlns:p14="http://schemas.microsoft.com/office/powerpoint/2010/main" val="397263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16C423-0860-4876-9B4E-BD32015B3F59}" type="slidenum">
              <a:rPr lang="es-EC" smtClean="0"/>
              <a:t>17</a:t>
            </a:fld>
            <a:endParaRPr lang="es-EC"/>
          </a:p>
        </p:txBody>
      </p:sp>
    </p:spTree>
    <p:extLst>
      <p:ext uri="{BB962C8B-B14F-4D97-AF65-F5344CB8AC3E}">
        <p14:creationId xmlns:p14="http://schemas.microsoft.com/office/powerpoint/2010/main" val="1491017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16C423-0860-4876-9B4E-BD32015B3F59}" type="slidenum">
              <a:rPr lang="es-EC" smtClean="0"/>
              <a:t>18</a:t>
            </a:fld>
            <a:endParaRPr lang="es-EC"/>
          </a:p>
        </p:txBody>
      </p:sp>
    </p:spTree>
    <p:extLst>
      <p:ext uri="{BB962C8B-B14F-4D97-AF65-F5344CB8AC3E}">
        <p14:creationId xmlns:p14="http://schemas.microsoft.com/office/powerpoint/2010/main" val="254436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16C423-0860-4876-9B4E-BD32015B3F59}" type="slidenum">
              <a:rPr lang="es-EC" smtClean="0"/>
              <a:t>19</a:t>
            </a:fld>
            <a:endParaRPr lang="es-EC"/>
          </a:p>
        </p:txBody>
      </p:sp>
    </p:spTree>
    <p:extLst>
      <p:ext uri="{BB962C8B-B14F-4D97-AF65-F5344CB8AC3E}">
        <p14:creationId xmlns:p14="http://schemas.microsoft.com/office/powerpoint/2010/main" val="1858336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16C423-0860-4876-9B4E-BD32015B3F59}" type="slidenum">
              <a:rPr lang="es-EC" smtClean="0"/>
              <a:t>20</a:t>
            </a:fld>
            <a:endParaRPr lang="es-EC"/>
          </a:p>
        </p:txBody>
      </p:sp>
    </p:spTree>
    <p:extLst>
      <p:ext uri="{BB962C8B-B14F-4D97-AF65-F5344CB8AC3E}">
        <p14:creationId xmlns:p14="http://schemas.microsoft.com/office/powerpoint/2010/main" val="3570960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216C423-0860-4876-9B4E-BD32015B3F59}" type="slidenum">
              <a:rPr lang="es-EC" smtClean="0"/>
              <a:t>21</a:t>
            </a:fld>
            <a:endParaRPr lang="es-EC"/>
          </a:p>
        </p:txBody>
      </p:sp>
    </p:spTree>
    <p:extLst>
      <p:ext uri="{BB962C8B-B14F-4D97-AF65-F5344CB8AC3E}">
        <p14:creationId xmlns:p14="http://schemas.microsoft.com/office/powerpoint/2010/main" val="1009727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0C969C-05F5-45C6-B001-E2B5A327E96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40D5A306-3BE6-49F4-9E9A-8369CE5F22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165DC454-E37D-4B80-84AC-88082C72492B}"/>
              </a:ext>
            </a:extLst>
          </p:cNvPr>
          <p:cNvSpPr>
            <a:spLocks noGrp="1"/>
          </p:cNvSpPr>
          <p:nvPr>
            <p:ph type="dt" sz="half" idx="10"/>
          </p:nvPr>
        </p:nvSpPr>
        <p:spPr/>
        <p:txBody>
          <a:bodyPr/>
          <a:lstStyle/>
          <a:p>
            <a:fld id="{8936DA07-D703-452C-98B6-8710965A6AE7}" type="datetimeFigureOut">
              <a:rPr lang="es-EC" smtClean="0"/>
              <a:t>15/2/2022</a:t>
            </a:fld>
            <a:endParaRPr lang="es-EC"/>
          </a:p>
        </p:txBody>
      </p:sp>
      <p:sp>
        <p:nvSpPr>
          <p:cNvPr id="5" name="Marcador de pie de página 4">
            <a:extLst>
              <a:ext uri="{FF2B5EF4-FFF2-40B4-BE49-F238E27FC236}">
                <a16:creationId xmlns:a16="http://schemas.microsoft.com/office/drawing/2014/main" id="{ED6872B9-7128-48B3-A251-3FDB010EBC06}"/>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2FF5E8F-D2E5-435D-835C-96C8DCD08608}"/>
              </a:ext>
            </a:extLst>
          </p:cNvPr>
          <p:cNvSpPr>
            <a:spLocks noGrp="1"/>
          </p:cNvSpPr>
          <p:nvPr>
            <p:ph type="sldNum" sz="quarter" idx="12"/>
          </p:nvPr>
        </p:nvSpPr>
        <p:spPr/>
        <p:txBody>
          <a:bodyPr/>
          <a:lstStyle/>
          <a:p>
            <a:fld id="{C5A6F8CC-37AA-403C-B511-66B22C3F8443}" type="slidenum">
              <a:rPr lang="es-EC" smtClean="0"/>
              <a:t>‹Nº›</a:t>
            </a:fld>
            <a:endParaRPr lang="es-EC"/>
          </a:p>
        </p:txBody>
      </p:sp>
    </p:spTree>
    <p:extLst>
      <p:ext uri="{BB962C8B-B14F-4D97-AF65-F5344CB8AC3E}">
        <p14:creationId xmlns:p14="http://schemas.microsoft.com/office/powerpoint/2010/main" val="3539937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8168FF-165C-4328-8F73-7B05CB2703FC}"/>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41214E47-72AA-4465-90EB-EA362ED8799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462CABE9-1AFB-48F3-9B32-EAACA70F4E68}"/>
              </a:ext>
            </a:extLst>
          </p:cNvPr>
          <p:cNvSpPr>
            <a:spLocks noGrp="1"/>
          </p:cNvSpPr>
          <p:nvPr>
            <p:ph type="dt" sz="half" idx="10"/>
          </p:nvPr>
        </p:nvSpPr>
        <p:spPr/>
        <p:txBody>
          <a:bodyPr/>
          <a:lstStyle/>
          <a:p>
            <a:fld id="{8936DA07-D703-452C-98B6-8710965A6AE7}" type="datetimeFigureOut">
              <a:rPr lang="es-EC" smtClean="0"/>
              <a:t>15/2/2022</a:t>
            </a:fld>
            <a:endParaRPr lang="es-EC"/>
          </a:p>
        </p:txBody>
      </p:sp>
      <p:sp>
        <p:nvSpPr>
          <p:cNvPr id="5" name="Marcador de pie de página 4">
            <a:extLst>
              <a:ext uri="{FF2B5EF4-FFF2-40B4-BE49-F238E27FC236}">
                <a16:creationId xmlns:a16="http://schemas.microsoft.com/office/drawing/2014/main" id="{58E1989A-BFA4-44D6-9912-519E03743C16}"/>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B6F7BCA4-D607-4CC3-AA58-990A2FF03BBF}"/>
              </a:ext>
            </a:extLst>
          </p:cNvPr>
          <p:cNvSpPr>
            <a:spLocks noGrp="1"/>
          </p:cNvSpPr>
          <p:nvPr>
            <p:ph type="sldNum" sz="quarter" idx="12"/>
          </p:nvPr>
        </p:nvSpPr>
        <p:spPr/>
        <p:txBody>
          <a:bodyPr/>
          <a:lstStyle/>
          <a:p>
            <a:fld id="{C5A6F8CC-37AA-403C-B511-66B22C3F8443}" type="slidenum">
              <a:rPr lang="es-EC" smtClean="0"/>
              <a:t>‹Nº›</a:t>
            </a:fld>
            <a:endParaRPr lang="es-EC"/>
          </a:p>
        </p:txBody>
      </p:sp>
    </p:spTree>
    <p:extLst>
      <p:ext uri="{BB962C8B-B14F-4D97-AF65-F5344CB8AC3E}">
        <p14:creationId xmlns:p14="http://schemas.microsoft.com/office/powerpoint/2010/main" val="1929290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A8D52E9-3DC4-48DF-A27A-FA1AC8DB4C6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BDBBB9D6-F6FE-4CC0-952F-92BD0B38A8F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6D1280C9-036C-4586-A1BA-88C945D1677F}"/>
              </a:ext>
            </a:extLst>
          </p:cNvPr>
          <p:cNvSpPr>
            <a:spLocks noGrp="1"/>
          </p:cNvSpPr>
          <p:nvPr>
            <p:ph type="dt" sz="half" idx="10"/>
          </p:nvPr>
        </p:nvSpPr>
        <p:spPr/>
        <p:txBody>
          <a:bodyPr/>
          <a:lstStyle/>
          <a:p>
            <a:fld id="{8936DA07-D703-452C-98B6-8710965A6AE7}" type="datetimeFigureOut">
              <a:rPr lang="es-EC" smtClean="0"/>
              <a:t>15/2/2022</a:t>
            </a:fld>
            <a:endParaRPr lang="es-EC"/>
          </a:p>
        </p:txBody>
      </p:sp>
      <p:sp>
        <p:nvSpPr>
          <p:cNvPr id="5" name="Marcador de pie de página 4">
            <a:extLst>
              <a:ext uri="{FF2B5EF4-FFF2-40B4-BE49-F238E27FC236}">
                <a16:creationId xmlns:a16="http://schemas.microsoft.com/office/drawing/2014/main" id="{BA5F44A2-E943-4A5C-8E6B-27079683908A}"/>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EA1B2AEF-7653-487F-9B5C-35772972D2AE}"/>
              </a:ext>
            </a:extLst>
          </p:cNvPr>
          <p:cNvSpPr>
            <a:spLocks noGrp="1"/>
          </p:cNvSpPr>
          <p:nvPr>
            <p:ph type="sldNum" sz="quarter" idx="12"/>
          </p:nvPr>
        </p:nvSpPr>
        <p:spPr/>
        <p:txBody>
          <a:bodyPr/>
          <a:lstStyle/>
          <a:p>
            <a:fld id="{C5A6F8CC-37AA-403C-B511-66B22C3F8443}" type="slidenum">
              <a:rPr lang="es-EC" smtClean="0"/>
              <a:t>‹Nº›</a:t>
            </a:fld>
            <a:endParaRPr lang="es-EC"/>
          </a:p>
        </p:txBody>
      </p:sp>
    </p:spTree>
    <p:extLst>
      <p:ext uri="{BB962C8B-B14F-4D97-AF65-F5344CB8AC3E}">
        <p14:creationId xmlns:p14="http://schemas.microsoft.com/office/powerpoint/2010/main" val="1096239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85000C-FB7B-4721-B502-C55D7C839EBF}"/>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E067F36B-A187-4CCE-9D55-8E45471DC29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8F725D8B-8976-414F-826A-F72A3787BE6F}"/>
              </a:ext>
            </a:extLst>
          </p:cNvPr>
          <p:cNvSpPr>
            <a:spLocks noGrp="1"/>
          </p:cNvSpPr>
          <p:nvPr>
            <p:ph type="dt" sz="half" idx="10"/>
          </p:nvPr>
        </p:nvSpPr>
        <p:spPr/>
        <p:txBody>
          <a:bodyPr/>
          <a:lstStyle/>
          <a:p>
            <a:fld id="{8936DA07-D703-452C-98B6-8710965A6AE7}" type="datetimeFigureOut">
              <a:rPr lang="es-EC" smtClean="0"/>
              <a:t>15/2/2022</a:t>
            </a:fld>
            <a:endParaRPr lang="es-EC"/>
          </a:p>
        </p:txBody>
      </p:sp>
      <p:sp>
        <p:nvSpPr>
          <p:cNvPr id="5" name="Marcador de pie de página 4">
            <a:extLst>
              <a:ext uri="{FF2B5EF4-FFF2-40B4-BE49-F238E27FC236}">
                <a16:creationId xmlns:a16="http://schemas.microsoft.com/office/drawing/2014/main" id="{C32CDFCD-5971-4BF9-9D9D-E3F227DE21B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B479EAD-519C-473D-B186-C66026F791E1}"/>
              </a:ext>
            </a:extLst>
          </p:cNvPr>
          <p:cNvSpPr>
            <a:spLocks noGrp="1"/>
          </p:cNvSpPr>
          <p:nvPr>
            <p:ph type="sldNum" sz="quarter" idx="12"/>
          </p:nvPr>
        </p:nvSpPr>
        <p:spPr/>
        <p:txBody>
          <a:bodyPr/>
          <a:lstStyle/>
          <a:p>
            <a:fld id="{C5A6F8CC-37AA-403C-B511-66B22C3F8443}" type="slidenum">
              <a:rPr lang="es-EC" smtClean="0"/>
              <a:t>‹Nº›</a:t>
            </a:fld>
            <a:endParaRPr lang="es-EC"/>
          </a:p>
        </p:txBody>
      </p:sp>
    </p:spTree>
    <p:extLst>
      <p:ext uri="{BB962C8B-B14F-4D97-AF65-F5344CB8AC3E}">
        <p14:creationId xmlns:p14="http://schemas.microsoft.com/office/powerpoint/2010/main" val="1863799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1923C1-A1AB-47DD-A1CE-FD027D54F81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ECF75E2D-39AF-4AB1-9621-4629A62774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491B3AC-A1EF-4DE1-BA42-BC0D26419999}"/>
              </a:ext>
            </a:extLst>
          </p:cNvPr>
          <p:cNvSpPr>
            <a:spLocks noGrp="1"/>
          </p:cNvSpPr>
          <p:nvPr>
            <p:ph type="dt" sz="half" idx="10"/>
          </p:nvPr>
        </p:nvSpPr>
        <p:spPr/>
        <p:txBody>
          <a:bodyPr/>
          <a:lstStyle/>
          <a:p>
            <a:fld id="{8936DA07-D703-452C-98B6-8710965A6AE7}" type="datetimeFigureOut">
              <a:rPr lang="es-EC" smtClean="0"/>
              <a:t>15/2/2022</a:t>
            </a:fld>
            <a:endParaRPr lang="es-EC"/>
          </a:p>
        </p:txBody>
      </p:sp>
      <p:sp>
        <p:nvSpPr>
          <p:cNvPr id="5" name="Marcador de pie de página 4">
            <a:extLst>
              <a:ext uri="{FF2B5EF4-FFF2-40B4-BE49-F238E27FC236}">
                <a16:creationId xmlns:a16="http://schemas.microsoft.com/office/drawing/2014/main" id="{4BD9ACDC-4B15-480F-96C1-E3B0DA62677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CAF3B4F-F668-4392-9198-05F48A7561B0}"/>
              </a:ext>
            </a:extLst>
          </p:cNvPr>
          <p:cNvSpPr>
            <a:spLocks noGrp="1"/>
          </p:cNvSpPr>
          <p:nvPr>
            <p:ph type="sldNum" sz="quarter" idx="12"/>
          </p:nvPr>
        </p:nvSpPr>
        <p:spPr/>
        <p:txBody>
          <a:bodyPr/>
          <a:lstStyle/>
          <a:p>
            <a:fld id="{C5A6F8CC-37AA-403C-B511-66B22C3F8443}" type="slidenum">
              <a:rPr lang="es-EC" smtClean="0"/>
              <a:t>‹Nº›</a:t>
            </a:fld>
            <a:endParaRPr lang="es-EC"/>
          </a:p>
        </p:txBody>
      </p:sp>
    </p:spTree>
    <p:extLst>
      <p:ext uri="{BB962C8B-B14F-4D97-AF65-F5344CB8AC3E}">
        <p14:creationId xmlns:p14="http://schemas.microsoft.com/office/powerpoint/2010/main" val="177026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DDFDA-5BA1-4C56-9387-984777350854}"/>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D378B960-1A1F-410B-8285-C06E3E76422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1F72DFF5-CCE1-447F-88D1-75CF66D10EC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0AC98D37-196D-40E3-BBF5-466720D55948}"/>
              </a:ext>
            </a:extLst>
          </p:cNvPr>
          <p:cNvSpPr>
            <a:spLocks noGrp="1"/>
          </p:cNvSpPr>
          <p:nvPr>
            <p:ph type="dt" sz="half" idx="10"/>
          </p:nvPr>
        </p:nvSpPr>
        <p:spPr/>
        <p:txBody>
          <a:bodyPr/>
          <a:lstStyle/>
          <a:p>
            <a:fld id="{8936DA07-D703-452C-98B6-8710965A6AE7}" type="datetimeFigureOut">
              <a:rPr lang="es-EC" smtClean="0"/>
              <a:t>15/2/2022</a:t>
            </a:fld>
            <a:endParaRPr lang="es-EC"/>
          </a:p>
        </p:txBody>
      </p:sp>
      <p:sp>
        <p:nvSpPr>
          <p:cNvPr id="6" name="Marcador de pie de página 5">
            <a:extLst>
              <a:ext uri="{FF2B5EF4-FFF2-40B4-BE49-F238E27FC236}">
                <a16:creationId xmlns:a16="http://schemas.microsoft.com/office/drawing/2014/main" id="{8B40DFF4-F17D-4118-B1E2-F8077E858E15}"/>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B77DA1F8-E255-469E-B327-FA3A058540F9}"/>
              </a:ext>
            </a:extLst>
          </p:cNvPr>
          <p:cNvSpPr>
            <a:spLocks noGrp="1"/>
          </p:cNvSpPr>
          <p:nvPr>
            <p:ph type="sldNum" sz="quarter" idx="12"/>
          </p:nvPr>
        </p:nvSpPr>
        <p:spPr/>
        <p:txBody>
          <a:bodyPr/>
          <a:lstStyle/>
          <a:p>
            <a:fld id="{C5A6F8CC-37AA-403C-B511-66B22C3F8443}" type="slidenum">
              <a:rPr lang="es-EC" smtClean="0"/>
              <a:t>‹Nº›</a:t>
            </a:fld>
            <a:endParaRPr lang="es-EC"/>
          </a:p>
        </p:txBody>
      </p:sp>
    </p:spTree>
    <p:extLst>
      <p:ext uri="{BB962C8B-B14F-4D97-AF65-F5344CB8AC3E}">
        <p14:creationId xmlns:p14="http://schemas.microsoft.com/office/powerpoint/2010/main" val="974258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A4760-EC9D-4B3B-B744-30D45A37244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2DC852B2-459A-4E28-B682-F0BB2D11E4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9726DDB-EBE5-4B28-9251-24D5AC899DC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BBE0CE2D-8F61-46C3-9735-D9811A7FEA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D1AF700-779F-498C-B0B2-778F7CD28B9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3C9DCC66-E5AB-4B28-89B9-6E9C1A3FD5E9}"/>
              </a:ext>
            </a:extLst>
          </p:cNvPr>
          <p:cNvSpPr>
            <a:spLocks noGrp="1"/>
          </p:cNvSpPr>
          <p:nvPr>
            <p:ph type="dt" sz="half" idx="10"/>
          </p:nvPr>
        </p:nvSpPr>
        <p:spPr/>
        <p:txBody>
          <a:bodyPr/>
          <a:lstStyle/>
          <a:p>
            <a:fld id="{8936DA07-D703-452C-98B6-8710965A6AE7}" type="datetimeFigureOut">
              <a:rPr lang="es-EC" smtClean="0"/>
              <a:t>15/2/2022</a:t>
            </a:fld>
            <a:endParaRPr lang="es-EC"/>
          </a:p>
        </p:txBody>
      </p:sp>
      <p:sp>
        <p:nvSpPr>
          <p:cNvPr id="8" name="Marcador de pie de página 7">
            <a:extLst>
              <a:ext uri="{FF2B5EF4-FFF2-40B4-BE49-F238E27FC236}">
                <a16:creationId xmlns:a16="http://schemas.microsoft.com/office/drawing/2014/main" id="{5172092A-6C6F-4879-96C3-B6A3BCA64A5C}"/>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4B6C26B4-E482-4E89-A583-347BDE339D6A}"/>
              </a:ext>
            </a:extLst>
          </p:cNvPr>
          <p:cNvSpPr>
            <a:spLocks noGrp="1"/>
          </p:cNvSpPr>
          <p:nvPr>
            <p:ph type="sldNum" sz="quarter" idx="12"/>
          </p:nvPr>
        </p:nvSpPr>
        <p:spPr/>
        <p:txBody>
          <a:bodyPr/>
          <a:lstStyle/>
          <a:p>
            <a:fld id="{C5A6F8CC-37AA-403C-B511-66B22C3F8443}" type="slidenum">
              <a:rPr lang="es-EC" smtClean="0"/>
              <a:t>‹Nº›</a:t>
            </a:fld>
            <a:endParaRPr lang="es-EC"/>
          </a:p>
        </p:txBody>
      </p:sp>
    </p:spTree>
    <p:extLst>
      <p:ext uri="{BB962C8B-B14F-4D97-AF65-F5344CB8AC3E}">
        <p14:creationId xmlns:p14="http://schemas.microsoft.com/office/powerpoint/2010/main" val="122534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63755D-4544-4811-9ADF-02746557CA18}"/>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AC6692B8-59B3-46EE-ABD0-8CC7B5A5ADDB}"/>
              </a:ext>
            </a:extLst>
          </p:cNvPr>
          <p:cNvSpPr>
            <a:spLocks noGrp="1"/>
          </p:cNvSpPr>
          <p:nvPr>
            <p:ph type="dt" sz="half" idx="10"/>
          </p:nvPr>
        </p:nvSpPr>
        <p:spPr/>
        <p:txBody>
          <a:bodyPr/>
          <a:lstStyle/>
          <a:p>
            <a:fld id="{8936DA07-D703-452C-98B6-8710965A6AE7}" type="datetimeFigureOut">
              <a:rPr lang="es-EC" smtClean="0"/>
              <a:t>15/2/2022</a:t>
            </a:fld>
            <a:endParaRPr lang="es-EC"/>
          </a:p>
        </p:txBody>
      </p:sp>
      <p:sp>
        <p:nvSpPr>
          <p:cNvPr id="4" name="Marcador de pie de página 3">
            <a:extLst>
              <a:ext uri="{FF2B5EF4-FFF2-40B4-BE49-F238E27FC236}">
                <a16:creationId xmlns:a16="http://schemas.microsoft.com/office/drawing/2014/main" id="{EE7F2B45-941A-4A3F-B8F8-B45469D3D360}"/>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D0C6C063-5778-47A8-A987-3F3A029E91D5}"/>
              </a:ext>
            </a:extLst>
          </p:cNvPr>
          <p:cNvSpPr>
            <a:spLocks noGrp="1"/>
          </p:cNvSpPr>
          <p:nvPr>
            <p:ph type="sldNum" sz="quarter" idx="12"/>
          </p:nvPr>
        </p:nvSpPr>
        <p:spPr/>
        <p:txBody>
          <a:bodyPr/>
          <a:lstStyle/>
          <a:p>
            <a:fld id="{C5A6F8CC-37AA-403C-B511-66B22C3F8443}" type="slidenum">
              <a:rPr lang="es-EC" smtClean="0"/>
              <a:t>‹Nº›</a:t>
            </a:fld>
            <a:endParaRPr lang="es-EC"/>
          </a:p>
        </p:txBody>
      </p:sp>
    </p:spTree>
    <p:extLst>
      <p:ext uri="{BB962C8B-B14F-4D97-AF65-F5344CB8AC3E}">
        <p14:creationId xmlns:p14="http://schemas.microsoft.com/office/powerpoint/2010/main" val="1272601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0381D76-0A53-4090-A0B7-E45F616B8432}"/>
              </a:ext>
            </a:extLst>
          </p:cNvPr>
          <p:cNvSpPr>
            <a:spLocks noGrp="1"/>
          </p:cNvSpPr>
          <p:nvPr>
            <p:ph type="dt" sz="half" idx="10"/>
          </p:nvPr>
        </p:nvSpPr>
        <p:spPr/>
        <p:txBody>
          <a:bodyPr/>
          <a:lstStyle/>
          <a:p>
            <a:fld id="{8936DA07-D703-452C-98B6-8710965A6AE7}" type="datetimeFigureOut">
              <a:rPr lang="es-EC" smtClean="0"/>
              <a:t>15/2/2022</a:t>
            </a:fld>
            <a:endParaRPr lang="es-EC"/>
          </a:p>
        </p:txBody>
      </p:sp>
      <p:sp>
        <p:nvSpPr>
          <p:cNvPr id="3" name="Marcador de pie de página 2">
            <a:extLst>
              <a:ext uri="{FF2B5EF4-FFF2-40B4-BE49-F238E27FC236}">
                <a16:creationId xmlns:a16="http://schemas.microsoft.com/office/drawing/2014/main" id="{7405B960-C084-4D2F-95C8-53ACEF7028E6}"/>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FD536CC3-272C-45B9-8D56-3BA719A1AD5E}"/>
              </a:ext>
            </a:extLst>
          </p:cNvPr>
          <p:cNvSpPr>
            <a:spLocks noGrp="1"/>
          </p:cNvSpPr>
          <p:nvPr>
            <p:ph type="sldNum" sz="quarter" idx="12"/>
          </p:nvPr>
        </p:nvSpPr>
        <p:spPr/>
        <p:txBody>
          <a:bodyPr/>
          <a:lstStyle/>
          <a:p>
            <a:fld id="{C5A6F8CC-37AA-403C-B511-66B22C3F8443}" type="slidenum">
              <a:rPr lang="es-EC" smtClean="0"/>
              <a:t>‹Nº›</a:t>
            </a:fld>
            <a:endParaRPr lang="es-EC"/>
          </a:p>
        </p:txBody>
      </p:sp>
    </p:spTree>
    <p:extLst>
      <p:ext uri="{BB962C8B-B14F-4D97-AF65-F5344CB8AC3E}">
        <p14:creationId xmlns:p14="http://schemas.microsoft.com/office/powerpoint/2010/main" val="2903755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AE09D0-961D-4DFB-8E8A-08275542B02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5A1B6745-35B2-4EB5-91FB-4CB6E855B0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C74B8976-1933-47B7-9E22-0E87548B14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9932988-C1A7-443C-9360-C77D66380EA1}"/>
              </a:ext>
            </a:extLst>
          </p:cNvPr>
          <p:cNvSpPr>
            <a:spLocks noGrp="1"/>
          </p:cNvSpPr>
          <p:nvPr>
            <p:ph type="dt" sz="half" idx="10"/>
          </p:nvPr>
        </p:nvSpPr>
        <p:spPr/>
        <p:txBody>
          <a:bodyPr/>
          <a:lstStyle/>
          <a:p>
            <a:fld id="{8936DA07-D703-452C-98B6-8710965A6AE7}" type="datetimeFigureOut">
              <a:rPr lang="es-EC" smtClean="0"/>
              <a:t>15/2/2022</a:t>
            </a:fld>
            <a:endParaRPr lang="es-EC"/>
          </a:p>
        </p:txBody>
      </p:sp>
      <p:sp>
        <p:nvSpPr>
          <p:cNvPr id="6" name="Marcador de pie de página 5">
            <a:extLst>
              <a:ext uri="{FF2B5EF4-FFF2-40B4-BE49-F238E27FC236}">
                <a16:creationId xmlns:a16="http://schemas.microsoft.com/office/drawing/2014/main" id="{D704437B-71F4-4EC1-9A96-D9F8C3744DF1}"/>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57451C36-5231-4098-BC36-62A4178017A5}"/>
              </a:ext>
            </a:extLst>
          </p:cNvPr>
          <p:cNvSpPr>
            <a:spLocks noGrp="1"/>
          </p:cNvSpPr>
          <p:nvPr>
            <p:ph type="sldNum" sz="quarter" idx="12"/>
          </p:nvPr>
        </p:nvSpPr>
        <p:spPr/>
        <p:txBody>
          <a:bodyPr/>
          <a:lstStyle/>
          <a:p>
            <a:fld id="{C5A6F8CC-37AA-403C-B511-66B22C3F8443}" type="slidenum">
              <a:rPr lang="es-EC" smtClean="0"/>
              <a:t>‹Nº›</a:t>
            </a:fld>
            <a:endParaRPr lang="es-EC"/>
          </a:p>
        </p:txBody>
      </p:sp>
    </p:spTree>
    <p:extLst>
      <p:ext uri="{BB962C8B-B14F-4D97-AF65-F5344CB8AC3E}">
        <p14:creationId xmlns:p14="http://schemas.microsoft.com/office/powerpoint/2010/main" val="1042687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C8349-C12E-4AD0-B175-5CB16823808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23FD3C6A-1F8A-4EF3-A932-B6D57C0C58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CCFDB3A1-6D83-47EF-98FD-4AA52E372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5BF81E-498D-4CD9-BD29-AE9356F88686}"/>
              </a:ext>
            </a:extLst>
          </p:cNvPr>
          <p:cNvSpPr>
            <a:spLocks noGrp="1"/>
          </p:cNvSpPr>
          <p:nvPr>
            <p:ph type="dt" sz="half" idx="10"/>
          </p:nvPr>
        </p:nvSpPr>
        <p:spPr/>
        <p:txBody>
          <a:bodyPr/>
          <a:lstStyle/>
          <a:p>
            <a:fld id="{8936DA07-D703-452C-98B6-8710965A6AE7}" type="datetimeFigureOut">
              <a:rPr lang="es-EC" smtClean="0"/>
              <a:t>15/2/2022</a:t>
            </a:fld>
            <a:endParaRPr lang="es-EC"/>
          </a:p>
        </p:txBody>
      </p:sp>
      <p:sp>
        <p:nvSpPr>
          <p:cNvPr id="6" name="Marcador de pie de página 5">
            <a:extLst>
              <a:ext uri="{FF2B5EF4-FFF2-40B4-BE49-F238E27FC236}">
                <a16:creationId xmlns:a16="http://schemas.microsoft.com/office/drawing/2014/main" id="{23C4B9D3-0F02-4016-A7B2-303D26CF35A1}"/>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B66344BE-846D-4356-A7D9-0D5D9703773A}"/>
              </a:ext>
            </a:extLst>
          </p:cNvPr>
          <p:cNvSpPr>
            <a:spLocks noGrp="1"/>
          </p:cNvSpPr>
          <p:nvPr>
            <p:ph type="sldNum" sz="quarter" idx="12"/>
          </p:nvPr>
        </p:nvSpPr>
        <p:spPr/>
        <p:txBody>
          <a:bodyPr/>
          <a:lstStyle/>
          <a:p>
            <a:fld id="{C5A6F8CC-37AA-403C-B511-66B22C3F8443}" type="slidenum">
              <a:rPr lang="es-EC" smtClean="0"/>
              <a:t>‹Nº›</a:t>
            </a:fld>
            <a:endParaRPr lang="es-EC"/>
          </a:p>
        </p:txBody>
      </p:sp>
    </p:spTree>
    <p:extLst>
      <p:ext uri="{BB962C8B-B14F-4D97-AF65-F5344CB8AC3E}">
        <p14:creationId xmlns:p14="http://schemas.microsoft.com/office/powerpoint/2010/main" val="2572674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757A52A-0D33-4770-8CDF-F98142ED7F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4EC45805-8433-4EF7-9E3C-9D1CCFE959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2285ED20-B2B7-415F-B833-AE63B0306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36DA07-D703-452C-98B6-8710965A6AE7}" type="datetimeFigureOut">
              <a:rPr lang="es-EC" smtClean="0"/>
              <a:t>15/2/2022</a:t>
            </a:fld>
            <a:endParaRPr lang="es-EC"/>
          </a:p>
        </p:txBody>
      </p:sp>
      <p:sp>
        <p:nvSpPr>
          <p:cNvPr id="5" name="Marcador de pie de página 4">
            <a:extLst>
              <a:ext uri="{FF2B5EF4-FFF2-40B4-BE49-F238E27FC236}">
                <a16:creationId xmlns:a16="http://schemas.microsoft.com/office/drawing/2014/main" id="{918AC8A0-8B5B-45AD-B961-7A4AA3BF7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9524EF59-13CA-4540-B7F7-DFB8EF58A5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6F8CC-37AA-403C-B511-66B22C3F8443}" type="slidenum">
              <a:rPr lang="es-EC" smtClean="0"/>
              <a:t>‹Nº›</a:t>
            </a:fld>
            <a:endParaRPr lang="es-EC"/>
          </a:p>
        </p:txBody>
      </p:sp>
    </p:spTree>
    <p:extLst>
      <p:ext uri="{BB962C8B-B14F-4D97-AF65-F5344CB8AC3E}">
        <p14:creationId xmlns:p14="http://schemas.microsoft.com/office/powerpoint/2010/main" val="1364677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8.emf"/><Relationship Id="rId4" Type="http://schemas.openxmlformats.org/officeDocument/2006/relationships/image" Target="../media/image67.emf"/></Relationships>
</file>

<file path=ppt/slides/_rels/slide1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70.emf"/></Relationships>
</file>

<file path=ppt/slides/_rels/slide1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4.emf"/><Relationship Id="rId4" Type="http://schemas.openxmlformats.org/officeDocument/2006/relationships/image" Target="../media/image73.emf"/></Relationships>
</file>

<file path=ppt/slides/_rels/slide1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7.emf"/><Relationship Id="rId4" Type="http://schemas.openxmlformats.org/officeDocument/2006/relationships/image" Target="../media/image76.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79.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78.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5.png"/><Relationship Id="rId16" Type="http://schemas.openxmlformats.org/officeDocument/2006/relationships/image" Target="../media/image15.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1.jpeg"/><Relationship Id="rId5" Type="http://schemas.openxmlformats.org/officeDocument/2006/relationships/image" Target="../media/image7.png"/><Relationship Id="rId15" Type="http://schemas.openxmlformats.org/officeDocument/2006/relationships/image" Target="../media/image14.jpe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0.png"/><Relationship Id="rId1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81.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80.e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83.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82.emf"/><Relationship Id="rId4"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85.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84.emf"/><Relationship Id="rId4"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87.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86.emf"/><Relationship Id="rId4"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89.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88.emf"/><Relationship Id="rId4" Type="http://schemas.openxmlformats.org/officeDocument/2006/relationships/oleObject" Target="../embeddings/oleObject11.bin"/></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3.xml"/><Relationship Id="rId13" Type="http://schemas.microsoft.com/office/2007/relationships/hdphoto" Target="../media/hdphoto2.wdp"/><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microsoft.com/office/2007/relationships/hdphoto" Target="../media/hdphoto2.wdp"/><Relationship Id="rId7" Type="http://schemas.openxmlformats.org/officeDocument/2006/relationships/diagramColors" Target="../diagrams/colors4.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6.xml"/><Relationship Id="rId13" Type="http://schemas.microsoft.com/office/2007/relationships/hdphoto" Target="../media/hdphoto2.wdp"/><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7.xml"/><Relationship Id="rId7" Type="http://schemas.openxmlformats.org/officeDocument/2006/relationships/image" Target="../media/image7.png"/><Relationship Id="rId12" Type="http://schemas.microsoft.com/office/2007/relationships/hdphoto" Target="../media/hdphoto8.wdp"/><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openxmlformats.org/officeDocument/2006/relationships/image" Target="../media/image96.png"/><Relationship Id="rId5" Type="http://schemas.openxmlformats.org/officeDocument/2006/relationships/diagramColors" Target="../diagrams/colors7.xml"/><Relationship Id="rId10" Type="http://schemas.openxmlformats.org/officeDocument/2006/relationships/image" Target="../media/image95.png"/><Relationship Id="rId4" Type="http://schemas.openxmlformats.org/officeDocument/2006/relationships/diagramQuickStyle" Target="../diagrams/quickStyle7.xml"/><Relationship Id="rId9"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6.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0.png"/><Relationship Id="rId4" Type="http://schemas.openxmlformats.org/officeDocument/2006/relationships/image" Target="../media/image19.tiff"/></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B0F1A5FE-095D-4D20-BF5D-BFF995638687}"/>
              </a:ext>
            </a:extLst>
          </p:cNvPr>
          <p:cNvGrpSpPr/>
          <p:nvPr/>
        </p:nvGrpSpPr>
        <p:grpSpPr>
          <a:xfrm>
            <a:off x="7022061" y="0"/>
            <a:ext cx="4980371" cy="6858000"/>
            <a:chOff x="6705600" y="-391"/>
            <a:chExt cx="5486623" cy="6858390"/>
          </a:xfrm>
        </p:grpSpPr>
        <p:pic>
          <p:nvPicPr>
            <p:cNvPr id="12" name="Imagen 11">
              <a:extLst>
                <a:ext uri="{FF2B5EF4-FFF2-40B4-BE49-F238E27FC236}">
                  <a16:creationId xmlns:a16="http://schemas.microsoft.com/office/drawing/2014/main" id="{9AC50186-2B96-4A40-B13A-21F31F0EEAE7}"/>
                </a:ext>
              </a:extLst>
            </p:cNvPr>
            <p:cNvPicPr>
              <a:picLocks noChangeAspect="1"/>
            </p:cNvPicPr>
            <p:nvPr/>
          </p:nvPicPr>
          <p:blipFill rotWithShape="1">
            <a:blip r:embed="rId2">
              <a:extLst>
                <a:ext uri="{28A0092B-C50C-407E-A947-70E740481C1C}">
                  <a14:useLocalDpi xmlns:a14="http://schemas.microsoft.com/office/drawing/2010/main" val="0"/>
                </a:ext>
              </a:extLst>
            </a:blip>
            <a:srcRect t="11831" b="30628"/>
            <a:stretch/>
          </p:blipFill>
          <p:spPr>
            <a:xfrm>
              <a:off x="6705823" y="4568945"/>
              <a:ext cx="5486400" cy="2289054"/>
            </a:xfrm>
            <a:prstGeom prst="rect">
              <a:avLst/>
            </a:prstGeom>
            <a:ln>
              <a:noFill/>
            </a:ln>
            <a:effectLst>
              <a:outerShdw blurRad="292100" dist="139700" dir="2700000" algn="tl" rotWithShape="0">
                <a:srgbClr val="333333">
                  <a:alpha val="65000"/>
                </a:srgbClr>
              </a:outerShdw>
            </a:effectLst>
          </p:spPr>
        </p:pic>
        <p:pic>
          <p:nvPicPr>
            <p:cNvPr id="2060" name="Picture 12" descr="Caña de azúcar: aliada de energías limpias - América Latina y el Caribe">
              <a:extLst>
                <a:ext uri="{FF2B5EF4-FFF2-40B4-BE49-F238E27FC236}">
                  <a16:creationId xmlns:a16="http://schemas.microsoft.com/office/drawing/2014/main" id="{22FDAFDE-3317-449B-AE2B-E7F74FE26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91"/>
              <a:ext cx="5486400" cy="45693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2052" name="Picture 4" descr="ESPE | Sede Latacunga">
            <a:extLst>
              <a:ext uri="{FF2B5EF4-FFF2-40B4-BE49-F238E27FC236}">
                <a16:creationId xmlns:a16="http://schemas.microsoft.com/office/drawing/2014/main" id="{03ACCCC5-0323-4D30-A4D3-9D0CAF45D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605" y="400906"/>
            <a:ext cx="4346288" cy="1199575"/>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BAD7E4F1-1CD9-4253-ABDD-CF4CB6236BE2}"/>
              </a:ext>
            </a:extLst>
          </p:cNvPr>
          <p:cNvSpPr txBox="1"/>
          <p:nvPr/>
        </p:nvSpPr>
        <p:spPr>
          <a:xfrm>
            <a:off x="-73419" y="2065012"/>
            <a:ext cx="7095480" cy="2246769"/>
          </a:xfrm>
          <a:prstGeom prst="rect">
            <a:avLst/>
          </a:prstGeom>
          <a:noFill/>
        </p:spPr>
        <p:txBody>
          <a:bodyPr wrap="square">
            <a:spAutoFit/>
          </a:bodyPr>
          <a:lstStyle/>
          <a:p>
            <a:pPr algn="ctr">
              <a:spcAft>
                <a:spcPts val="800"/>
              </a:spcAft>
            </a:pPr>
            <a:r>
              <a:rPr lang="es-EC" sz="2800" b="1" dirty="0">
                <a:effectLst/>
                <a:latin typeface="Roboto Thin" panose="02000000000000000000" pitchFamily="2" charset="0"/>
                <a:ea typeface="Roboto Thin" panose="02000000000000000000" pitchFamily="2" charset="0"/>
                <a:cs typeface="Times New Roman" panose="02020603050405020304" pitchFamily="18" charset="0"/>
              </a:rPr>
              <a:t>“Estudio de las características de las diferentes variedades de caña de azúcar (ECU-01; EC-06; EC-08) considerando distintos microorganismos fermentativos para la obtención de alcohol”</a:t>
            </a:r>
          </a:p>
        </p:txBody>
      </p:sp>
      <p:sp>
        <p:nvSpPr>
          <p:cNvPr id="15" name="CuadroTexto 14">
            <a:extLst>
              <a:ext uri="{FF2B5EF4-FFF2-40B4-BE49-F238E27FC236}">
                <a16:creationId xmlns:a16="http://schemas.microsoft.com/office/drawing/2014/main" id="{3E60B70B-30DE-4D85-82F4-C70A9AA7D0C1}"/>
              </a:ext>
            </a:extLst>
          </p:cNvPr>
          <p:cNvSpPr txBox="1"/>
          <p:nvPr/>
        </p:nvSpPr>
        <p:spPr>
          <a:xfrm>
            <a:off x="563271" y="4569075"/>
            <a:ext cx="5870713" cy="969433"/>
          </a:xfrm>
          <a:prstGeom prst="rect">
            <a:avLst/>
          </a:prstGeom>
          <a:noFill/>
        </p:spPr>
        <p:txBody>
          <a:bodyPr wrap="square" rtlCol="0">
            <a:spAutoFit/>
          </a:bodyPr>
          <a:lstStyle/>
          <a:p>
            <a:pPr algn="ctr">
              <a:lnSpc>
                <a:spcPct val="150000"/>
              </a:lnSpc>
            </a:pPr>
            <a:r>
              <a:rPr lang="es-EC" sz="2000" b="1" dirty="0">
                <a:latin typeface="Roboto Thin" panose="02000000000000000000" pitchFamily="2" charset="0"/>
                <a:ea typeface="Roboto Thin" panose="02000000000000000000" pitchFamily="2" charset="0"/>
              </a:rPr>
              <a:t>Autora: </a:t>
            </a:r>
            <a:r>
              <a:rPr lang="es-EC" sz="2000" dirty="0">
                <a:latin typeface="Roboto Thin" panose="02000000000000000000" pitchFamily="2" charset="0"/>
                <a:ea typeface="Roboto Thin" panose="02000000000000000000" pitchFamily="2" charset="0"/>
              </a:rPr>
              <a:t>Quezada Lata, Jessenia Elizabeth</a:t>
            </a:r>
          </a:p>
          <a:p>
            <a:pPr algn="ctr">
              <a:lnSpc>
                <a:spcPct val="150000"/>
              </a:lnSpc>
            </a:pPr>
            <a:r>
              <a:rPr lang="es-EC" sz="2000" b="1" dirty="0">
                <a:latin typeface="Roboto Thin" panose="02000000000000000000" pitchFamily="2" charset="0"/>
                <a:ea typeface="Roboto Thin" panose="02000000000000000000" pitchFamily="2" charset="0"/>
              </a:rPr>
              <a:t>Directora:</a:t>
            </a:r>
            <a:r>
              <a:rPr lang="es-EC" sz="2000" dirty="0">
                <a:latin typeface="Roboto Thin" panose="02000000000000000000" pitchFamily="2" charset="0"/>
                <a:ea typeface="Roboto Thin" panose="02000000000000000000" pitchFamily="2" charset="0"/>
              </a:rPr>
              <a:t> PhD. Sánchez Llaguno, </a:t>
            </a:r>
            <a:r>
              <a:rPr lang="es-EC" sz="2000" dirty="0" err="1">
                <a:latin typeface="Roboto Thin" panose="02000000000000000000" pitchFamily="2" charset="0"/>
                <a:ea typeface="Roboto Thin" panose="02000000000000000000" pitchFamily="2" charset="0"/>
              </a:rPr>
              <a:t>Sungey</a:t>
            </a:r>
            <a:r>
              <a:rPr lang="es-EC" sz="2000" dirty="0">
                <a:latin typeface="Roboto Thin" panose="02000000000000000000" pitchFamily="2" charset="0"/>
                <a:ea typeface="Roboto Thin" panose="02000000000000000000" pitchFamily="2" charset="0"/>
              </a:rPr>
              <a:t> </a:t>
            </a:r>
            <a:r>
              <a:rPr lang="es-EC" sz="2000" dirty="0" err="1">
                <a:latin typeface="Roboto Thin" panose="02000000000000000000" pitchFamily="2" charset="0"/>
                <a:ea typeface="Roboto Thin" panose="02000000000000000000" pitchFamily="2" charset="0"/>
              </a:rPr>
              <a:t>Naynee</a:t>
            </a:r>
            <a:endParaRPr lang="es-EC" sz="2000" dirty="0">
              <a:latin typeface="Roboto Thin" panose="02000000000000000000" pitchFamily="2" charset="0"/>
              <a:ea typeface="Roboto Thin" panose="02000000000000000000" pitchFamily="2" charset="0"/>
            </a:endParaRPr>
          </a:p>
        </p:txBody>
      </p:sp>
      <p:sp>
        <p:nvSpPr>
          <p:cNvPr id="22" name="CuadroTexto 21">
            <a:extLst>
              <a:ext uri="{FF2B5EF4-FFF2-40B4-BE49-F238E27FC236}">
                <a16:creationId xmlns:a16="http://schemas.microsoft.com/office/drawing/2014/main" id="{7E2CF215-D86C-4BE5-89E6-36ECCBCE5C38}"/>
              </a:ext>
            </a:extLst>
          </p:cNvPr>
          <p:cNvSpPr txBox="1"/>
          <p:nvPr/>
        </p:nvSpPr>
        <p:spPr>
          <a:xfrm>
            <a:off x="563271" y="5795802"/>
            <a:ext cx="5870713" cy="969433"/>
          </a:xfrm>
          <a:prstGeom prst="rect">
            <a:avLst/>
          </a:prstGeom>
          <a:noFill/>
        </p:spPr>
        <p:txBody>
          <a:bodyPr wrap="square" rtlCol="0">
            <a:spAutoFit/>
          </a:bodyPr>
          <a:lstStyle/>
          <a:p>
            <a:pPr algn="ctr">
              <a:lnSpc>
                <a:spcPct val="150000"/>
              </a:lnSpc>
            </a:pPr>
            <a:r>
              <a:rPr lang="es-EC" sz="2000" dirty="0">
                <a:latin typeface="Roboto Thin" panose="02000000000000000000" pitchFamily="2" charset="0"/>
                <a:ea typeface="Roboto Thin" panose="02000000000000000000" pitchFamily="2" charset="0"/>
              </a:rPr>
              <a:t>Santo Domingo – Ecuador</a:t>
            </a:r>
          </a:p>
          <a:p>
            <a:pPr algn="ctr">
              <a:lnSpc>
                <a:spcPct val="150000"/>
              </a:lnSpc>
            </a:pPr>
            <a:r>
              <a:rPr lang="es-EC" sz="2000" dirty="0">
                <a:latin typeface="Roboto Thin" panose="02000000000000000000" pitchFamily="2" charset="0"/>
                <a:ea typeface="Roboto Thin" panose="02000000000000000000" pitchFamily="2" charset="0"/>
              </a:rPr>
              <a:t>2022</a:t>
            </a:r>
          </a:p>
        </p:txBody>
      </p:sp>
      <p:pic>
        <p:nvPicPr>
          <p:cNvPr id="23" name="Imagen 22">
            <a:extLst>
              <a:ext uri="{FF2B5EF4-FFF2-40B4-BE49-F238E27FC236}">
                <a16:creationId xmlns:a16="http://schemas.microsoft.com/office/drawing/2014/main" id="{576EA810-D63C-4A8F-949E-93848EA31467}"/>
              </a:ext>
            </a:extLst>
          </p:cNvPr>
          <p:cNvPicPr/>
          <p:nvPr/>
        </p:nvPicPr>
        <p:blipFill rotWithShape="1">
          <a:blip r:embed="rId5" cstate="screen">
            <a:clrChange>
              <a:clrFrom>
                <a:srgbClr val="FBFBFA"/>
              </a:clrFrom>
              <a:clrTo>
                <a:srgbClr val="FBFBFA">
                  <a:alpha val="0"/>
                </a:srgbClr>
              </a:clrTo>
            </a:clrChange>
            <a:extLst>
              <a:ext uri="{28A0092B-C50C-407E-A947-70E740481C1C}">
                <a14:useLocalDpi xmlns:a14="http://schemas.microsoft.com/office/drawing/2010/main"/>
              </a:ext>
            </a:extLst>
          </a:blip>
          <a:srcRect/>
          <a:stretch/>
        </p:blipFill>
        <p:spPr bwMode="auto">
          <a:xfrm>
            <a:off x="4822596" y="247759"/>
            <a:ext cx="1737340" cy="1549254"/>
          </a:xfrm>
          <a:prstGeom prst="rect">
            <a:avLst/>
          </a:prstGeom>
          <a:noFill/>
          <a:ln w="9525">
            <a:noFill/>
            <a:miter lim="800000"/>
            <a:headEnd/>
            <a:tailEnd/>
          </a:ln>
        </p:spPr>
      </p:pic>
      <p:sp>
        <p:nvSpPr>
          <p:cNvPr id="26" name="Rectángulo 25">
            <a:extLst>
              <a:ext uri="{FF2B5EF4-FFF2-40B4-BE49-F238E27FC236}">
                <a16:creationId xmlns:a16="http://schemas.microsoft.com/office/drawing/2014/main" id="{2E0E090F-27E2-4E5A-ABA3-5C7A5BE647C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27" name="Rectángulo 26">
            <a:extLst>
              <a:ext uri="{FF2B5EF4-FFF2-40B4-BE49-F238E27FC236}">
                <a16:creationId xmlns:a16="http://schemas.microsoft.com/office/drawing/2014/main" id="{D14BA8CB-EB9A-492A-A6FF-8BD3E08A6315}"/>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7" name="Rectángulo: esquinas redondeadas 6">
            <a:extLst>
              <a:ext uri="{FF2B5EF4-FFF2-40B4-BE49-F238E27FC236}">
                <a16:creationId xmlns:a16="http://schemas.microsoft.com/office/drawing/2014/main" id="{C73B9916-4A1E-4E81-A6F2-977F93F204C1}"/>
              </a:ext>
            </a:extLst>
          </p:cNvPr>
          <p:cNvSpPr/>
          <p:nvPr/>
        </p:nvSpPr>
        <p:spPr>
          <a:xfrm>
            <a:off x="4762698" y="184859"/>
            <a:ext cx="4250517" cy="797984"/>
          </a:xfrm>
          <a:prstGeom prst="roundRect">
            <a:avLst/>
          </a:prstGeom>
          <a:solidFill>
            <a:srgbClr val="E2B9A6"/>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C" sz="2400" b="1" dirty="0">
                <a:solidFill>
                  <a:schemeClr val="tx1"/>
                </a:solidFill>
                <a:latin typeface="Arial Narrow" panose="020B0606020202030204" pitchFamily="34" charset="0"/>
              </a:rPr>
              <a:t>Preparación del fermento del jugo de caña</a:t>
            </a:r>
          </a:p>
        </p:txBody>
      </p:sp>
      <p:sp>
        <p:nvSpPr>
          <p:cNvPr id="10" name="Flecha: a la derecha 9">
            <a:extLst>
              <a:ext uri="{FF2B5EF4-FFF2-40B4-BE49-F238E27FC236}">
                <a16:creationId xmlns:a16="http://schemas.microsoft.com/office/drawing/2014/main" id="{C8B909DF-6659-4438-99BE-D18E026B3261}"/>
              </a:ext>
            </a:extLst>
          </p:cNvPr>
          <p:cNvSpPr/>
          <p:nvPr/>
        </p:nvSpPr>
        <p:spPr>
          <a:xfrm>
            <a:off x="3809344" y="325445"/>
            <a:ext cx="609601" cy="483706"/>
          </a:xfrm>
          <a:prstGeom prst="rightArrow">
            <a:avLst/>
          </a:prstGeom>
          <a:solidFill>
            <a:schemeClr val="accent1">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pentágono 10">
            <a:extLst>
              <a:ext uri="{FF2B5EF4-FFF2-40B4-BE49-F238E27FC236}">
                <a16:creationId xmlns:a16="http://schemas.microsoft.com/office/drawing/2014/main" id="{2015C0B8-E271-4A5B-B92F-51D6B4766EA4}"/>
              </a:ext>
            </a:extLst>
          </p:cNvPr>
          <p:cNvSpPr/>
          <p:nvPr/>
        </p:nvSpPr>
        <p:spPr>
          <a:xfrm>
            <a:off x="167360" y="136204"/>
            <a:ext cx="3355289" cy="680483"/>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200" b="1" dirty="0">
                <a:latin typeface="Britannic Bold" panose="020B0903060703020204" pitchFamily="34" charset="0"/>
                <a:ea typeface="Roboto Thin" panose="02000000000000000000" pitchFamily="2" charset="0"/>
              </a:rPr>
              <a:t>METODOLOGÍA</a:t>
            </a:r>
          </a:p>
        </p:txBody>
      </p:sp>
      <p:sp>
        <p:nvSpPr>
          <p:cNvPr id="19" name="Cuadro de texto 67">
            <a:extLst>
              <a:ext uri="{FF2B5EF4-FFF2-40B4-BE49-F238E27FC236}">
                <a16:creationId xmlns:a16="http://schemas.microsoft.com/office/drawing/2014/main" id="{0E9A7201-65E9-45AA-8037-8E7A44DDD76B}"/>
              </a:ext>
            </a:extLst>
          </p:cNvPr>
          <p:cNvSpPr txBox="1"/>
          <p:nvPr/>
        </p:nvSpPr>
        <p:spPr>
          <a:xfrm>
            <a:off x="2793851" y="1393748"/>
            <a:ext cx="2640586" cy="372672"/>
          </a:xfrm>
          <a:prstGeom prst="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2000" dirty="0">
                <a:effectLst/>
                <a:latin typeface="Arial Narrow" panose="020B0606020202030204" pitchFamily="34" charset="0"/>
                <a:ea typeface="Calibri" panose="020F0502020204030204" pitchFamily="34" charset="0"/>
                <a:cs typeface="Times New Roman" panose="02020603050405020304" pitchFamily="18" charset="0"/>
              </a:rPr>
              <a:t>Jugo de caña</a:t>
            </a:r>
            <a:endParaRPr lang="es-EC" sz="20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26" name="Cuadro de texto 20">
            <a:extLst>
              <a:ext uri="{FF2B5EF4-FFF2-40B4-BE49-F238E27FC236}">
                <a16:creationId xmlns:a16="http://schemas.microsoft.com/office/drawing/2014/main" id="{6C1AA363-7F04-40F4-9543-5190686968E8}"/>
              </a:ext>
            </a:extLst>
          </p:cNvPr>
          <p:cNvSpPr txBox="1"/>
          <p:nvPr/>
        </p:nvSpPr>
        <p:spPr>
          <a:xfrm>
            <a:off x="2735007" y="6376589"/>
            <a:ext cx="2640586" cy="372672"/>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2000" dirty="0">
                <a:effectLst/>
                <a:latin typeface="Arial Narrow" panose="020B0606020202030204" pitchFamily="34" charset="0"/>
                <a:ea typeface="Calibri" panose="020F0502020204030204" pitchFamily="34" charset="0"/>
                <a:cs typeface="Times New Roman" panose="02020603050405020304" pitchFamily="18" charset="0"/>
              </a:rPr>
              <a:t>Obtención de alcohol</a:t>
            </a:r>
            <a:endParaRPr lang="es-EC" sz="2000" dirty="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27" name="Conector recto de flecha 26">
            <a:extLst>
              <a:ext uri="{FF2B5EF4-FFF2-40B4-BE49-F238E27FC236}">
                <a16:creationId xmlns:a16="http://schemas.microsoft.com/office/drawing/2014/main" id="{9F326468-639B-4E53-A435-81C0C83EE7BB}"/>
              </a:ext>
            </a:extLst>
          </p:cNvPr>
          <p:cNvCxnSpPr/>
          <p:nvPr/>
        </p:nvCxnSpPr>
        <p:spPr>
          <a:xfrm>
            <a:off x="4061741" y="5416288"/>
            <a:ext cx="0" cy="3275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Cuadro de texto 88">
            <a:extLst>
              <a:ext uri="{FF2B5EF4-FFF2-40B4-BE49-F238E27FC236}">
                <a16:creationId xmlns:a16="http://schemas.microsoft.com/office/drawing/2014/main" id="{37D5376C-54EC-4984-8DA7-741F60FFA3D2}"/>
              </a:ext>
            </a:extLst>
          </p:cNvPr>
          <p:cNvSpPr txBox="1"/>
          <p:nvPr/>
        </p:nvSpPr>
        <p:spPr>
          <a:xfrm>
            <a:off x="4544618" y="2958116"/>
            <a:ext cx="2640586" cy="372672"/>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2000">
                <a:effectLst/>
                <a:latin typeface="Arial Narrow" panose="020B0606020202030204" pitchFamily="34" charset="0"/>
                <a:ea typeface="Calibri" panose="020F0502020204030204" pitchFamily="34" charset="0"/>
                <a:cs typeface="Times New Roman" panose="02020603050405020304" pitchFamily="18" charset="0"/>
              </a:rPr>
              <a:t>Enfriamiento</a:t>
            </a:r>
            <a:endParaRPr lang="es-EC" sz="20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29" name="Cuadro de texto 90">
            <a:extLst>
              <a:ext uri="{FF2B5EF4-FFF2-40B4-BE49-F238E27FC236}">
                <a16:creationId xmlns:a16="http://schemas.microsoft.com/office/drawing/2014/main" id="{93B6FBB5-33EB-4776-AA44-62B9F59799AE}"/>
              </a:ext>
            </a:extLst>
          </p:cNvPr>
          <p:cNvSpPr txBox="1"/>
          <p:nvPr/>
        </p:nvSpPr>
        <p:spPr>
          <a:xfrm>
            <a:off x="4544618" y="3658287"/>
            <a:ext cx="2640586" cy="372672"/>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2000">
                <a:effectLst/>
                <a:latin typeface="Arial Narrow" panose="020B0606020202030204" pitchFamily="34" charset="0"/>
                <a:ea typeface="Calibri" panose="020F0502020204030204" pitchFamily="34" charset="0"/>
                <a:cs typeface="Times New Roman" panose="02020603050405020304" pitchFamily="18" charset="0"/>
              </a:rPr>
              <a:t>Inoculación</a:t>
            </a:r>
            <a:endParaRPr lang="es-EC" sz="20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30" name="Cuadro de texto 92">
            <a:extLst>
              <a:ext uri="{FF2B5EF4-FFF2-40B4-BE49-F238E27FC236}">
                <a16:creationId xmlns:a16="http://schemas.microsoft.com/office/drawing/2014/main" id="{2E51B7C0-A6CC-4151-81A8-8BDBEAA6A5EF}"/>
              </a:ext>
            </a:extLst>
          </p:cNvPr>
          <p:cNvSpPr txBox="1"/>
          <p:nvPr/>
        </p:nvSpPr>
        <p:spPr>
          <a:xfrm>
            <a:off x="4531737" y="2257943"/>
            <a:ext cx="2640586" cy="372672"/>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2000" dirty="0">
                <a:effectLst/>
                <a:latin typeface="Arial Narrow" panose="020B0606020202030204" pitchFamily="34" charset="0"/>
                <a:ea typeface="Calibri" panose="020F0502020204030204" pitchFamily="34" charset="0"/>
                <a:cs typeface="Times New Roman" panose="02020603050405020304" pitchFamily="18" charset="0"/>
              </a:rPr>
              <a:t>Pasteurizado</a:t>
            </a:r>
            <a:endParaRPr lang="es-EC" sz="20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37" name="Cuadro de texto 100">
            <a:extLst>
              <a:ext uri="{FF2B5EF4-FFF2-40B4-BE49-F238E27FC236}">
                <a16:creationId xmlns:a16="http://schemas.microsoft.com/office/drawing/2014/main" id="{2AF769D4-5841-4911-8FAC-308B3009DEA6}"/>
              </a:ext>
            </a:extLst>
          </p:cNvPr>
          <p:cNvSpPr txBox="1"/>
          <p:nvPr/>
        </p:nvSpPr>
        <p:spPr>
          <a:xfrm>
            <a:off x="7756958" y="2312328"/>
            <a:ext cx="1442661" cy="621119"/>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s-ES" sz="1500" dirty="0">
                <a:effectLst/>
                <a:latin typeface="Arial Narrow" panose="020B0606020202030204" pitchFamily="34" charset="0"/>
                <a:ea typeface="Calibri" panose="020F0502020204030204" pitchFamily="34" charset="0"/>
                <a:cs typeface="Times New Roman" panose="02020603050405020304" pitchFamily="18" charset="0"/>
              </a:rPr>
              <a:t>T: 85-90°C</a:t>
            </a:r>
            <a:endParaRPr lang="es-EC" sz="1500" dirty="0">
              <a:effectLst/>
              <a:latin typeface="Arial Narrow" panose="020B0606020202030204" pitchFamily="34" charset="0"/>
              <a:ea typeface="Calibri" panose="020F0502020204030204" pitchFamily="34" charset="0"/>
              <a:cs typeface="Times New Roman" panose="02020603050405020304" pitchFamily="18" charset="0"/>
            </a:endParaRPr>
          </a:p>
          <a:p>
            <a:pPr>
              <a:spcAft>
                <a:spcPts val="0"/>
              </a:spcAft>
            </a:pPr>
            <a:r>
              <a:rPr lang="es-ES" sz="1500" dirty="0">
                <a:effectLst/>
                <a:latin typeface="Arial Narrow" panose="020B0606020202030204" pitchFamily="34" charset="0"/>
                <a:ea typeface="Calibri" panose="020F0502020204030204" pitchFamily="34" charset="0"/>
                <a:cs typeface="Times New Roman" panose="02020603050405020304" pitchFamily="18" charset="0"/>
              </a:rPr>
              <a:t>t: 30 minutos</a:t>
            </a:r>
            <a:endParaRPr lang="es-EC" sz="1500" dirty="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38" name="Conector recto de flecha 37">
            <a:extLst>
              <a:ext uri="{FF2B5EF4-FFF2-40B4-BE49-F238E27FC236}">
                <a16:creationId xmlns:a16="http://schemas.microsoft.com/office/drawing/2014/main" id="{A3FF235F-8F98-4A9D-BBFB-3D201DE3D153}"/>
              </a:ext>
            </a:extLst>
          </p:cNvPr>
          <p:cNvCxnSpPr>
            <a:cxnSpLocks/>
            <a:stCxn id="30" idx="3"/>
            <a:endCxn id="40" idx="1"/>
          </p:cNvCxnSpPr>
          <p:nvPr/>
        </p:nvCxnSpPr>
        <p:spPr>
          <a:xfrm flipV="1">
            <a:off x="7172323" y="2027073"/>
            <a:ext cx="524486" cy="417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Cuadro de texto 103">
            <a:extLst>
              <a:ext uri="{FF2B5EF4-FFF2-40B4-BE49-F238E27FC236}">
                <a16:creationId xmlns:a16="http://schemas.microsoft.com/office/drawing/2014/main" id="{4900CD5B-F7F1-4F77-9952-58E76A9A7794}"/>
              </a:ext>
            </a:extLst>
          </p:cNvPr>
          <p:cNvSpPr txBox="1"/>
          <p:nvPr/>
        </p:nvSpPr>
        <p:spPr>
          <a:xfrm>
            <a:off x="7696809" y="1693926"/>
            <a:ext cx="2292548" cy="666293"/>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s-ES" sz="1500" dirty="0">
                <a:effectLst/>
                <a:latin typeface="Arial Narrow" panose="020B0606020202030204" pitchFamily="34" charset="0"/>
                <a:ea typeface="Calibri" panose="020F0502020204030204" pitchFamily="34" charset="0"/>
                <a:cs typeface="Times New Roman" panose="02020603050405020304" pitchFamily="18" charset="0"/>
              </a:rPr>
              <a:t>Microorganismos patógenos,</a:t>
            </a:r>
            <a:endParaRPr lang="es-EC" sz="1500" dirty="0">
              <a:effectLst/>
              <a:latin typeface="Arial Narrow" panose="020B0606020202030204" pitchFamily="34" charset="0"/>
              <a:ea typeface="Calibri" panose="020F0502020204030204" pitchFamily="34" charset="0"/>
              <a:cs typeface="Times New Roman" panose="02020603050405020304" pitchFamily="18" charset="0"/>
            </a:endParaRPr>
          </a:p>
          <a:p>
            <a:pPr algn="just">
              <a:spcAft>
                <a:spcPts val="0"/>
              </a:spcAft>
            </a:pPr>
            <a:r>
              <a:rPr lang="es-ES" sz="1500" dirty="0">
                <a:effectLst/>
                <a:latin typeface="Arial Narrow" panose="020B0606020202030204" pitchFamily="34" charset="0"/>
                <a:ea typeface="Calibri" panose="020F0502020204030204" pitchFamily="34" charset="0"/>
                <a:cs typeface="Times New Roman" panose="02020603050405020304" pitchFamily="18" charset="0"/>
              </a:rPr>
              <a:t>inactivación de enzimas</a:t>
            </a:r>
            <a:endParaRPr lang="es-EC" sz="1500" dirty="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41" name="Conector recto de flecha 40">
            <a:extLst>
              <a:ext uri="{FF2B5EF4-FFF2-40B4-BE49-F238E27FC236}">
                <a16:creationId xmlns:a16="http://schemas.microsoft.com/office/drawing/2014/main" id="{835CD28A-D933-454C-9341-B8D87C9E4923}"/>
              </a:ext>
            </a:extLst>
          </p:cNvPr>
          <p:cNvCxnSpPr/>
          <p:nvPr/>
        </p:nvCxnSpPr>
        <p:spPr>
          <a:xfrm>
            <a:off x="7210965" y="3150096"/>
            <a:ext cx="5281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Cuadro de texto 105">
            <a:extLst>
              <a:ext uri="{FF2B5EF4-FFF2-40B4-BE49-F238E27FC236}">
                <a16:creationId xmlns:a16="http://schemas.microsoft.com/office/drawing/2014/main" id="{CC8FA54B-5FAD-4774-A68C-1E903B809CDC}"/>
              </a:ext>
            </a:extLst>
          </p:cNvPr>
          <p:cNvSpPr txBox="1"/>
          <p:nvPr/>
        </p:nvSpPr>
        <p:spPr>
          <a:xfrm>
            <a:off x="7765260" y="2911041"/>
            <a:ext cx="1030472" cy="485603"/>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ES" sz="1500" dirty="0">
                <a:effectLst/>
                <a:latin typeface="Arial Narrow" panose="020B0606020202030204" pitchFamily="34" charset="0"/>
                <a:ea typeface="Calibri" panose="020F0502020204030204" pitchFamily="34" charset="0"/>
                <a:cs typeface="Times New Roman" panose="02020603050405020304" pitchFamily="18" charset="0"/>
              </a:rPr>
              <a:t>T: 40°C</a:t>
            </a:r>
            <a:endParaRPr lang="es-EC" sz="1500" dirty="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43" name="Conector recto de flecha 42">
            <a:extLst>
              <a:ext uri="{FF2B5EF4-FFF2-40B4-BE49-F238E27FC236}">
                <a16:creationId xmlns:a16="http://schemas.microsoft.com/office/drawing/2014/main" id="{B4C8D166-E6FC-4528-B280-B373DC43A6DD}"/>
              </a:ext>
            </a:extLst>
          </p:cNvPr>
          <p:cNvCxnSpPr>
            <a:cxnSpLocks/>
          </p:cNvCxnSpPr>
          <p:nvPr/>
        </p:nvCxnSpPr>
        <p:spPr>
          <a:xfrm flipH="1">
            <a:off x="7170507" y="3815962"/>
            <a:ext cx="5281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Cuadro de texto 107">
            <a:extLst>
              <a:ext uri="{FF2B5EF4-FFF2-40B4-BE49-F238E27FC236}">
                <a16:creationId xmlns:a16="http://schemas.microsoft.com/office/drawing/2014/main" id="{1FB2282C-D449-4EF6-AB6B-63C2FA595DEE}"/>
              </a:ext>
            </a:extLst>
          </p:cNvPr>
          <p:cNvSpPr txBox="1"/>
          <p:nvPr/>
        </p:nvSpPr>
        <p:spPr>
          <a:xfrm>
            <a:off x="7704694" y="3546761"/>
            <a:ext cx="2147687" cy="519482"/>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s-ES" sz="1500" i="1" dirty="0" err="1">
                <a:effectLst/>
                <a:latin typeface="Arial Narrow" panose="020B0606020202030204" pitchFamily="34" charset="0"/>
                <a:ea typeface="Calibri" panose="020F0502020204030204" pitchFamily="34" charset="0"/>
                <a:cs typeface="Times New Roman" panose="02020603050405020304" pitchFamily="18" charset="0"/>
              </a:rPr>
              <a:t>Saccharomyces</a:t>
            </a:r>
            <a:r>
              <a:rPr lang="es-ES" sz="1500" i="1" dirty="0">
                <a:effectLst/>
                <a:latin typeface="Arial Narrow" panose="020B0606020202030204" pitchFamily="34" charset="0"/>
                <a:ea typeface="Calibri" panose="020F0502020204030204" pitchFamily="34" charset="0"/>
                <a:cs typeface="Times New Roman" panose="02020603050405020304" pitchFamily="18" charset="0"/>
              </a:rPr>
              <a:t> </a:t>
            </a:r>
            <a:r>
              <a:rPr lang="es-ES" sz="1500" i="1" dirty="0" err="1">
                <a:effectLst/>
                <a:latin typeface="Arial Narrow" panose="020B0606020202030204" pitchFamily="34" charset="0"/>
                <a:ea typeface="Calibri" panose="020F0502020204030204" pitchFamily="34" charset="0"/>
                <a:cs typeface="Times New Roman" panose="02020603050405020304" pitchFamily="18" charset="0"/>
              </a:rPr>
              <a:t>cerevisiae</a:t>
            </a:r>
            <a:r>
              <a:rPr lang="es-ES" sz="1500" i="1" dirty="0">
                <a:effectLst/>
                <a:latin typeface="Arial Narrow" panose="020B0606020202030204" pitchFamily="34" charset="0"/>
                <a:ea typeface="Calibri" panose="020F0502020204030204" pitchFamily="34" charset="0"/>
                <a:cs typeface="Times New Roman" panose="02020603050405020304" pitchFamily="18" charset="0"/>
              </a:rPr>
              <a:t>,</a:t>
            </a:r>
            <a:endParaRPr lang="es-EC" sz="1500" dirty="0">
              <a:effectLst/>
              <a:latin typeface="Arial Narrow" panose="020B0606020202030204" pitchFamily="34" charset="0"/>
              <a:ea typeface="Calibri" panose="020F0502020204030204" pitchFamily="34" charset="0"/>
              <a:cs typeface="Times New Roman" panose="02020603050405020304" pitchFamily="18" charset="0"/>
            </a:endParaRPr>
          </a:p>
          <a:p>
            <a:pPr>
              <a:spcAft>
                <a:spcPts val="0"/>
              </a:spcAft>
            </a:pPr>
            <a:r>
              <a:rPr lang="es-ES" sz="1500" i="1" dirty="0" err="1">
                <a:effectLst/>
                <a:latin typeface="Arial Narrow" panose="020B0606020202030204" pitchFamily="34" charset="0"/>
                <a:ea typeface="Calibri" panose="020F0502020204030204" pitchFamily="34" charset="0"/>
                <a:cs typeface="Times New Roman" panose="02020603050405020304" pitchFamily="18" charset="0"/>
              </a:rPr>
              <a:t>Saccharomyces</a:t>
            </a:r>
            <a:r>
              <a:rPr lang="es-ES" sz="1500" i="1" dirty="0">
                <a:effectLst/>
                <a:latin typeface="Arial Narrow" panose="020B0606020202030204" pitchFamily="34" charset="0"/>
                <a:ea typeface="Calibri" panose="020F0502020204030204" pitchFamily="34" charset="0"/>
                <a:cs typeface="Times New Roman" panose="02020603050405020304" pitchFamily="18" charset="0"/>
              </a:rPr>
              <a:t> </a:t>
            </a:r>
            <a:r>
              <a:rPr lang="es-ES" sz="1500" i="1" dirty="0" err="1">
                <a:effectLst/>
                <a:latin typeface="Arial Narrow" panose="020B0606020202030204" pitchFamily="34" charset="0"/>
                <a:ea typeface="Calibri" panose="020F0502020204030204" pitchFamily="34" charset="0"/>
                <a:cs typeface="Times New Roman" panose="02020603050405020304" pitchFamily="18" charset="0"/>
              </a:rPr>
              <a:t>bayanus</a:t>
            </a:r>
            <a:endParaRPr lang="es-ES" sz="1500" i="1"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6" name="Cuadro de texto 109">
            <a:extLst>
              <a:ext uri="{FF2B5EF4-FFF2-40B4-BE49-F238E27FC236}">
                <a16:creationId xmlns:a16="http://schemas.microsoft.com/office/drawing/2014/main" id="{2B82768A-8128-4605-B34E-54F09F6A801D}"/>
              </a:ext>
            </a:extLst>
          </p:cNvPr>
          <p:cNvSpPr txBox="1"/>
          <p:nvPr/>
        </p:nvSpPr>
        <p:spPr>
          <a:xfrm>
            <a:off x="876720" y="5082377"/>
            <a:ext cx="1584354" cy="485603"/>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s-ES" sz="1500" dirty="0">
                <a:effectLst/>
                <a:latin typeface="Arial Narrow" panose="020B0606020202030204" pitchFamily="34" charset="0"/>
                <a:ea typeface="Calibri" panose="020F0502020204030204" pitchFamily="34" charset="0"/>
                <a:cs typeface="Times New Roman" panose="02020603050405020304" pitchFamily="18" charset="0"/>
              </a:rPr>
              <a:t>T: ambiente</a:t>
            </a:r>
            <a:endParaRPr lang="es-EC" sz="1500" dirty="0">
              <a:effectLst/>
              <a:latin typeface="Arial Narrow" panose="020B0606020202030204" pitchFamily="34" charset="0"/>
              <a:ea typeface="Calibri" panose="020F0502020204030204" pitchFamily="34" charset="0"/>
              <a:cs typeface="Times New Roman" panose="02020603050405020304" pitchFamily="18" charset="0"/>
            </a:endParaRPr>
          </a:p>
          <a:p>
            <a:pPr>
              <a:spcAft>
                <a:spcPts val="0"/>
              </a:spcAft>
            </a:pPr>
            <a:r>
              <a:rPr lang="es-ES" sz="1500" dirty="0">
                <a:effectLst/>
                <a:latin typeface="Arial Narrow" panose="020B0606020202030204" pitchFamily="34" charset="0"/>
                <a:ea typeface="Calibri" panose="020F0502020204030204" pitchFamily="34" charset="0"/>
                <a:cs typeface="Times New Roman" panose="02020603050405020304" pitchFamily="18" charset="0"/>
              </a:rPr>
              <a:t>Periodo: 19 días</a:t>
            </a:r>
            <a:endParaRPr lang="es-EC" sz="1500" dirty="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47" name="Conector recto de flecha 46">
            <a:extLst>
              <a:ext uri="{FF2B5EF4-FFF2-40B4-BE49-F238E27FC236}">
                <a16:creationId xmlns:a16="http://schemas.microsoft.com/office/drawing/2014/main" id="{E6E5E74E-A9B4-4F36-8A39-4BD57AC6CB3C}"/>
              </a:ext>
            </a:extLst>
          </p:cNvPr>
          <p:cNvCxnSpPr/>
          <p:nvPr/>
        </p:nvCxnSpPr>
        <p:spPr>
          <a:xfrm>
            <a:off x="4061741" y="6037794"/>
            <a:ext cx="0" cy="3275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Conector recto de flecha 47">
            <a:extLst>
              <a:ext uri="{FF2B5EF4-FFF2-40B4-BE49-F238E27FC236}">
                <a16:creationId xmlns:a16="http://schemas.microsoft.com/office/drawing/2014/main" id="{C0859E48-58CC-4AA7-9584-33BE0B195B7F}"/>
              </a:ext>
            </a:extLst>
          </p:cNvPr>
          <p:cNvCxnSpPr/>
          <p:nvPr/>
        </p:nvCxnSpPr>
        <p:spPr>
          <a:xfrm>
            <a:off x="5871351" y="2641908"/>
            <a:ext cx="0" cy="3275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Conector recto de flecha 48">
            <a:extLst>
              <a:ext uri="{FF2B5EF4-FFF2-40B4-BE49-F238E27FC236}">
                <a16:creationId xmlns:a16="http://schemas.microsoft.com/office/drawing/2014/main" id="{F49E3A13-518D-4F23-83EA-700A1E63C811}"/>
              </a:ext>
            </a:extLst>
          </p:cNvPr>
          <p:cNvCxnSpPr/>
          <p:nvPr/>
        </p:nvCxnSpPr>
        <p:spPr>
          <a:xfrm>
            <a:off x="5897113" y="3319493"/>
            <a:ext cx="0" cy="3275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Cuadro de texto 92">
            <a:extLst>
              <a:ext uri="{FF2B5EF4-FFF2-40B4-BE49-F238E27FC236}">
                <a16:creationId xmlns:a16="http://schemas.microsoft.com/office/drawing/2014/main" id="{F79FE03B-FB6E-4847-8B7A-AAC1E302A601}"/>
              </a:ext>
            </a:extLst>
          </p:cNvPr>
          <p:cNvSpPr txBox="1"/>
          <p:nvPr/>
        </p:nvSpPr>
        <p:spPr>
          <a:xfrm>
            <a:off x="649444" y="2250218"/>
            <a:ext cx="2640586" cy="372672"/>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2000" dirty="0">
                <a:effectLst/>
                <a:latin typeface="Arial Narrow" panose="020B0606020202030204" pitchFamily="34" charset="0"/>
                <a:ea typeface="Calibri" panose="020F0502020204030204" pitchFamily="34" charset="0"/>
                <a:cs typeface="Times New Roman" panose="02020603050405020304" pitchFamily="18" charset="0"/>
              </a:rPr>
              <a:t>Sin Pasteurizar</a:t>
            </a:r>
            <a:endParaRPr lang="es-EC" sz="20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2" name="Abrir llave 1">
            <a:extLst>
              <a:ext uri="{FF2B5EF4-FFF2-40B4-BE49-F238E27FC236}">
                <a16:creationId xmlns:a16="http://schemas.microsoft.com/office/drawing/2014/main" id="{9F7F0B3C-78EE-4E54-B137-A7A886239450}"/>
              </a:ext>
            </a:extLst>
          </p:cNvPr>
          <p:cNvSpPr/>
          <p:nvPr/>
        </p:nvSpPr>
        <p:spPr>
          <a:xfrm rot="5400000">
            <a:off x="3725833" y="67644"/>
            <a:ext cx="407073" cy="3935486"/>
          </a:xfrm>
          <a:prstGeom prst="leftBrace">
            <a:avLst>
              <a:gd name="adj1" fmla="val 23432"/>
              <a:gd name="adj2" fmla="val 48693"/>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s-EC" sz="2000">
              <a:latin typeface="Arial Narrow" panose="020B0606020202030204" pitchFamily="34" charset="0"/>
            </a:endParaRPr>
          </a:p>
        </p:txBody>
      </p:sp>
      <p:cxnSp>
        <p:nvCxnSpPr>
          <p:cNvPr id="4" name="Conector: angular 3">
            <a:extLst>
              <a:ext uri="{FF2B5EF4-FFF2-40B4-BE49-F238E27FC236}">
                <a16:creationId xmlns:a16="http://schemas.microsoft.com/office/drawing/2014/main" id="{73550853-1A2A-442B-B893-CE7A2C009B27}"/>
              </a:ext>
            </a:extLst>
          </p:cNvPr>
          <p:cNvCxnSpPr>
            <a:cxnSpLocks/>
            <a:stCxn id="52" idx="2"/>
            <a:endCxn id="69" idx="1"/>
          </p:cNvCxnSpPr>
          <p:nvPr/>
        </p:nvCxnSpPr>
        <p:spPr>
          <a:xfrm rot="16200000" flipH="1">
            <a:off x="1281295" y="3311331"/>
            <a:ext cx="2117615" cy="740731"/>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53" name="Conector: angular 52">
            <a:extLst>
              <a:ext uri="{FF2B5EF4-FFF2-40B4-BE49-F238E27FC236}">
                <a16:creationId xmlns:a16="http://schemas.microsoft.com/office/drawing/2014/main" id="{ABC1ED47-E455-4409-BBC4-2015A002D5E6}"/>
              </a:ext>
            </a:extLst>
          </p:cNvPr>
          <p:cNvCxnSpPr>
            <a:cxnSpLocks/>
            <a:stCxn id="29" idx="2"/>
            <a:endCxn id="69" idx="3"/>
          </p:cNvCxnSpPr>
          <p:nvPr/>
        </p:nvCxnSpPr>
        <p:spPr>
          <a:xfrm rot="5400000">
            <a:off x="5253210" y="4128804"/>
            <a:ext cx="709546" cy="513857"/>
          </a:xfrm>
          <a:prstGeom prst="bentConnector2">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56" name="Conector recto de flecha 55">
            <a:extLst>
              <a:ext uri="{FF2B5EF4-FFF2-40B4-BE49-F238E27FC236}">
                <a16:creationId xmlns:a16="http://schemas.microsoft.com/office/drawing/2014/main" id="{45C32429-BC6F-4D44-B36C-4351ED599BC8}"/>
              </a:ext>
            </a:extLst>
          </p:cNvPr>
          <p:cNvCxnSpPr>
            <a:cxnSpLocks/>
            <a:stCxn id="30" idx="3"/>
            <a:endCxn id="37" idx="1"/>
          </p:cNvCxnSpPr>
          <p:nvPr/>
        </p:nvCxnSpPr>
        <p:spPr>
          <a:xfrm>
            <a:off x="7172323" y="2444279"/>
            <a:ext cx="584635" cy="1786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Conector recto de flecha 59">
            <a:extLst>
              <a:ext uri="{FF2B5EF4-FFF2-40B4-BE49-F238E27FC236}">
                <a16:creationId xmlns:a16="http://schemas.microsoft.com/office/drawing/2014/main" id="{534B42DE-4B92-45F4-BF55-19A599A34761}"/>
              </a:ext>
            </a:extLst>
          </p:cNvPr>
          <p:cNvCxnSpPr>
            <a:cxnSpLocks/>
          </p:cNvCxnSpPr>
          <p:nvPr/>
        </p:nvCxnSpPr>
        <p:spPr>
          <a:xfrm flipH="1">
            <a:off x="2175911" y="5325179"/>
            <a:ext cx="53455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2" name="Cuadro de texto 105">
            <a:extLst>
              <a:ext uri="{FF2B5EF4-FFF2-40B4-BE49-F238E27FC236}">
                <a16:creationId xmlns:a16="http://schemas.microsoft.com/office/drawing/2014/main" id="{F12EC025-4700-476D-8DB2-D4DDEFE5BEC5}"/>
              </a:ext>
            </a:extLst>
          </p:cNvPr>
          <p:cNvSpPr txBox="1"/>
          <p:nvPr/>
        </p:nvSpPr>
        <p:spPr>
          <a:xfrm>
            <a:off x="7750764" y="4029456"/>
            <a:ext cx="714255" cy="485603"/>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ES" sz="1500" dirty="0">
                <a:effectLst/>
                <a:latin typeface="Arial Narrow" panose="020B0606020202030204" pitchFamily="34" charset="0"/>
                <a:ea typeface="Calibri" panose="020F0502020204030204" pitchFamily="34" charset="0"/>
                <a:cs typeface="Times New Roman" panose="02020603050405020304" pitchFamily="18" charset="0"/>
              </a:rPr>
              <a:t>1 g/litro</a:t>
            </a:r>
            <a:endParaRPr lang="es-EC" sz="1500" dirty="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65" name="Conector recto de flecha 64">
            <a:extLst>
              <a:ext uri="{FF2B5EF4-FFF2-40B4-BE49-F238E27FC236}">
                <a16:creationId xmlns:a16="http://schemas.microsoft.com/office/drawing/2014/main" id="{C75D6246-8556-4FB8-8871-5C2147C37503}"/>
              </a:ext>
            </a:extLst>
          </p:cNvPr>
          <p:cNvCxnSpPr>
            <a:cxnSpLocks/>
            <a:endCxn id="62" idx="1"/>
          </p:cNvCxnSpPr>
          <p:nvPr/>
        </p:nvCxnSpPr>
        <p:spPr>
          <a:xfrm>
            <a:off x="7195006" y="3848036"/>
            <a:ext cx="555758" cy="4242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Cuadro de texto 18">
            <a:extLst>
              <a:ext uri="{FF2B5EF4-FFF2-40B4-BE49-F238E27FC236}">
                <a16:creationId xmlns:a16="http://schemas.microsoft.com/office/drawing/2014/main" id="{A3919A15-B626-49B9-925C-DA1593A62D16}"/>
              </a:ext>
            </a:extLst>
          </p:cNvPr>
          <p:cNvSpPr txBox="1"/>
          <p:nvPr/>
        </p:nvSpPr>
        <p:spPr>
          <a:xfrm>
            <a:off x="2715478" y="5772684"/>
            <a:ext cx="2640586" cy="372672"/>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2000" dirty="0">
                <a:effectLst/>
                <a:latin typeface="Arial Narrow" panose="020B0606020202030204" pitchFamily="34" charset="0"/>
                <a:ea typeface="Calibri" panose="020F0502020204030204" pitchFamily="34" charset="0"/>
                <a:cs typeface="Times New Roman" panose="02020603050405020304" pitchFamily="18" charset="0"/>
              </a:rPr>
              <a:t>Destilación simple</a:t>
            </a:r>
            <a:endParaRPr lang="es-EC" sz="20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24" name="Cuadro de texto 72">
            <a:extLst>
              <a:ext uri="{FF2B5EF4-FFF2-40B4-BE49-F238E27FC236}">
                <a16:creationId xmlns:a16="http://schemas.microsoft.com/office/drawing/2014/main" id="{A2D8A3C2-872B-4F4E-BBDC-CD3669B8E9E8}"/>
              </a:ext>
            </a:extLst>
          </p:cNvPr>
          <p:cNvSpPr txBox="1"/>
          <p:nvPr/>
        </p:nvSpPr>
        <p:spPr>
          <a:xfrm>
            <a:off x="2735007" y="5138844"/>
            <a:ext cx="2640586" cy="372672"/>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2000">
                <a:effectLst/>
                <a:latin typeface="Arial Narrow" panose="020B0606020202030204" pitchFamily="34" charset="0"/>
                <a:ea typeface="Calibri" panose="020F0502020204030204" pitchFamily="34" charset="0"/>
                <a:cs typeface="Times New Roman" panose="02020603050405020304" pitchFamily="18" charset="0"/>
              </a:rPr>
              <a:t>Fermentación</a:t>
            </a:r>
            <a:endParaRPr lang="es-EC" sz="200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72" name="Conector recto de flecha 71">
            <a:extLst>
              <a:ext uri="{FF2B5EF4-FFF2-40B4-BE49-F238E27FC236}">
                <a16:creationId xmlns:a16="http://schemas.microsoft.com/office/drawing/2014/main" id="{C5E8D6E5-2E75-494E-88FB-2451D2ACAE54}"/>
              </a:ext>
            </a:extLst>
          </p:cNvPr>
          <p:cNvCxnSpPr/>
          <p:nvPr/>
        </p:nvCxnSpPr>
        <p:spPr>
          <a:xfrm>
            <a:off x="4079840" y="4807243"/>
            <a:ext cx="0" cy="3275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9" name="Cuadro de texto 72">
            <a:extLst>
              <a:ext uri="{FF2B5EF4-FFF2-40B4-BE49-F238E27FC236}">
                <a16:creationId xmlns:a16="http://schemas.microsoft.com/office/drawing/2014/main" id="{A0D685F7-7F98-42CF-B3F3-5B6698D8E0A3}"/>
              </a:ext>
            </a:extLst>
          </p:cNvPr>
          <p:cNvSpPr txBox="1"/>
          <p:nvPr/>
        </p:nvSpPr>
        <p:spPr>
          <a:xfrm>
            <a:off x="2710468" y="4554169"/>
            <a:ext cx="2640586" cy="372672"/>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2000" dirty="0">
                <a:latin typeface="Arial Narrow" panose="020B0606020202030204" pitchFamily="34" charset="0"/>
                <a:ea typeface="Calibri" panose="020F0502020204030204" pitchFamily="34" charset="0"/>
                <a:cs typeface="Times New Roman" panose="02020603050405020304" pitchFamily="18" charset="0"/>
              </a:rPr>
              <a:t>Envasar</a:t>
            </a:r>
            <a:endParaRPr lang="es-EC" sz="2000"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80" name="Imagen 79">
            <a:extLst>
              <a:ext uri="{FF2B5EF4-FFF2-40B4-BE49-F238E27FC236}">
                <a16:creationId xmlns:a16="http://schemas.microsoft.com/office/drawing/2014/main" id="{617FE3F8-E441-4FB4-967B-F9E49CD640D7}"/>
              </a:ext>
            </a:extLst>
          </p:cNvPr>
          <p:cNvPicPr>
            <a:picLocks noChangeAspect="1"/>
          </p:cNvPicPr>
          <p:nvPr/>
        </p:nvPicPr>
        <p:blipFill rotWithShape="1">
          <a:blip r:embed="rId2"/>
          <a:srcRect l="3734" r="5105" b="16701"/>
          <a:stretch/>
        </p:blipFill>
        <p:spPr>
          <a:xfrm>
            <a:off x="9142440" y="4965284"/>
            <a:ext cx="1754188" cy="1783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2" name="Imagen 81">
            <a:extLst>
              <a:ext uri="{FF2B5EF4-FFF2-40B4-BE49-F238E27FC236}">
                <a16:creationId xmlns:a16="http://schemas.microsoft.com/office/drawing/2014/main" id="{D90752DB-13D3-47E7-9DDE-CF0E592A17CD}"/>
              </a:ext>
            </a:extLst>
          </p:cNvPr>
          <p:cNvPicPr>
            <a:picLocks noChangeAspect="1"/>
          </p:cNvPicPr>
          <p:nvPr/>
        </p:nvPicPr>
        <p:blipFill rotWithShape="1">
          <a:blip r:embed="rId3"/>
          <a:srcRect l="2872" t="10391" r="2051" b="20323"/>
          <a:stretch/>
        </p:blipFill>
        <p:spPr>
          <a:xfrm>
            <a:off x="242635" y="5608326"/>
            <a:ext cx="2235008" cy="12215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4" name="Imagen 83">
            <a:extLst>
              <a:ext uri="{FF2B5EF4-FFF2-40B4-BE49-F238E27FC236}">
                <a16:creationId xmlns:a16="http://schemas.microsoft.com/office/drawing/2014/main" id="{7CDFA039-DBD9-4B15-BC9E-DF8031E2FEB2}"/>
              </a:ext>
            </a:extLst>
          </p:cNvPr>
          <p:cNvPicPr>
            <a:picLocks noChangeAspect="1"/>
          </p:cNvPicPr>
          <p:nvPr/>
        </p:nvPicPr>
        <p:blipFill rotWithShape="1">
          <a:blip r:embed="rId4"/>
          <a:srcRect l="15152" t="22351" r="10854"/>
          <a:stretch/>
        </p:blipFill>
        <p:spPr>
          <a:xfrm>
            <a:off x="7158175" y="4923275"/>
            <a:ext cx="1873759" cy="1825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6" name="Imagen 85">
            <a:extLst>
              <a:ext uri="{FF2B5EF4-FFF2-40B4-BE49-F238E27FC236}">
                <a16:creationId xmlns:a16="http://schemas.microsoft.com/office/drawing/2014/main" id="{59A2101C-9401-433C-BDE6-978A2D9826AF}"/>
              </a:ext>
            </a:extLst>
          </p:cNvPr>
          <p:cNvPicPr>
            <a:picLocks noChangeAspect="1"/>
          </p:cNvPicPr>
          <p:nvPr/>
        </p:nvPicPr>
        <p:blipFill rotWithShape="1">
          <a:blip r:embed="rId5"/>
          <a:srcRect l="7129" r="51824"/>
          <a:stretch/>
        </p:blipFill>
        <p:spPr>
          <a:xfrm>
            <a:off x="11037659" y="4970097"/>
            <a:ext cx="976354" cy="1783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8" name="Imagen 87">
            <a:extLst>
              <a:ext uri="{FF2B5EF4-FFF2-40B4-BE49-F238E27FC236}">
                <a16:creationId xmlns:a16="http://schemas.microsoft.com/office/drawing/2014/main" id="{C9A6F896-4FCD-4128-AB3D-A856F5795371}"/>
              </a:ext>
            </a:extLst>
          </p:cNvPr>
          <p:cNvPicPr>
            <a:picLocks noChangeAspect="1"/>
          </p:cNvPicPr>
          <p:nvPr/>
        </p:nvPicPr>
        <p:blipFill rotWithShape="1">
          <a:blip r:embed="rId6"/>
          <a:srcRect l="25034" t="49391" r="17800"/>
          <a:stretch/>
        </p:blipFill>
        <p:spPr>
          <a:xfrm>
            <a:off x="5519107" y="4970097"/>
            <a:ext cx="1520122" cy="17943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2" name="Imagen 91">
            <a:extLst>
              <a:ext uri="{FF2B5EF4-FFF2-40B4-BE49-F238E27FC236}">
                <a16:creationId xmlns:a16="http://schemas.microsoft.com/office/drawing/2014/main" id="{7989B900-CDB1-4EBB-8C8F-B5146348CEEF}"/>
              </a:ext>
            </a:extLst>
          </p:cNvPr>
          <p:cNvPicPr>
            <a:picLocks noChangeAspect="1"/>
          </p:cNvPicPr>
          <p:nvPr/>
        </p:nvPicPr>
        <p:blipFill>
          <a:blip r:embed="rId7"/>
          <a:stretch>
            <a:fillRect/>
          </a:stretch>
        </p:blipFill>
        <p:spPr>
          <a:xfrm>
            <a:off x="393895" y="2805658"/>
            <a:ext cx="1442980" cy="21176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3" name="Flecha: a la derecha 92">
            <a:extLst>
              <a:ext uri="{FF2B5EF4-FFF2-40B4-BE49-F238E27FC236}">
                <a16:creationId xmlns:a16="http://schemas.microsoft.com/office/drawing/2014/main" id="{B1977787-CA0A-4DCA-996C-8F96AE2DE844}"/>
              </a:ext>
            </a:extLst>
          </p:cNvPr>
          <p:cNvSpPr/>
          <p:nvPr/>
        </p:nvSpPr>
        <p:spPr>
          <a:xfrm>
            <a:off x="6887957" y="5638123"/>
            <a:ext cx="389407" cy="320897"/>
          </a:xfrm>
          <a:prstGeom prst="rightArrow">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dirty="0">
              <a:solidFill>
                <a:schemeClr val="tx1"/>
              </a:solidFill>
              <a:latin typeface="Arial Narrow" panose="020B0606020202030204" pitchFamily="34" charset="0"/>
            </a:endParaRPr>
          </a:p>
        </p:txBody>
      </p:sp>
      <p:sp>
        <p:nvSpPr>
          <p:cNvPr id="94" name="Flecha: a la derecha 93">
            <a:extLst>
              <a:ext uri="{FF2B5EF4-FFF2-40B4-BE49-F238E27FC236}">
                <a16:creationId xmlns:a16="http://schemas.microsoft.com/office/drawing/2014/main" id="{7B4B8972-F741-4962-9B3A-25AC1CD98536}"/>
              </a:ext>
            </a:extLst>
          </p:cNvPr>
          <p:cNvSpPr/>
          <p:nvPr/>
        </p:nvSpPr>
        <p:spPr>
          <a:xfrm>
            <a:off x="8922451" y="5618374"/>
            <a:ext cx="389407" cy="320897"/>
          </a:xfrm>
          <a:prstGeom prst="rightArrow">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dirty="0">
              <a:solidFill>
                <a:schemeClr val="tx1"/>
              </a:solidFill>
              <a:latin typeface="Arial Narrow" panose="020B0606020202030204" pitchFamily="34" charset="0"/>
            </a:endParaRPr>
          </a:p>
        </p:txBody>
      </p:sp>
      <p:sp>
        <p:nvSpPr>
          <p:cNvPr id="95" name="Flecha: a la derecha 94">
            <a:extLst>
              <a:ext uri="{FF2B5EF4-FFF2-40B4-BE49-F238E27FC236}">
                <a16:creationId xmlns:a16="http://schemas.microsoft.com/office/drawing/2014/main" id="{49C8294B-F145-4AF9-9A06-182E2C12A1E9}"/>
              </a:ext>
            </a:extLst>
          </p:cNvPr>
          <p:cNvSpPr/>
          <p:nvPr/>
        </p:nvSpPr>
        <p:spPr>
          <a:xfrm>
            <a:off x="10853449" y="5638123"/>
            <a:ext cx="389407" cy="320897"/>
          </a:xfrm>
          <a:prstGeom prst="rightArrow">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C" dirty="0">
              <a:solidFill>
                <a:schemeClr val="tx1"/>
              </a:solidFill>
              <a:latin typeface="Arial Narrow" panose="020B0606020202030204" pitchFamily="34" charset="0"/>
            </a:endParaRPr>
          </a:p>
        </p:txBody>
      </p:sp>
      <p:pic>
        <p:nvPicPr>
          <p:cNvPr id="97" name="Imagen 96">
            <a:extLst>
              <a:ext uri="{FF2B5EF4-FFF2-40B4-BE49-F238E27FC236}">
                <a16:creationId xmlns:a16="http://schemas.microsoft.com/office/drawing/2014/main" id="{7E679F45-DD16-49E5-ADD0-DF211E5FDE34}"/>
              </a:ext>
            </a:extLst>
          </p:cNvPr>
          <p:cNvPicPr>
            <a:picLocks noChangeAspect="1"/>
          </p:cNvPicPr>
          <p:nvPr/>
        </p:nvPicPr>
        <p:blipFill rotWithShape="1">
          <a:blip r:embed="rId8"/>
          <a:srcRect l="3421" t="32145" r="24496" b="4783"/>
          <a:stretch/>
        </p:blipFill>
        <p:spPr>
          <a:xfrm>
            <a:off x="9756971" y="60284"/>
            <a:ext cx="2198535" cy="14427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0" name="Imagen 99">
            <a:extLst>
              <a:ext uri="{FF2B5EF4-FFF2-40B4-BE49-F238E27FC236}">
                <a16:creationId xmlns:a16="http://schemas.microsoft.com/office/drawing/2014/main" id="{15AEC909-5CB8-4C85-8B70-AAB0820F3C39}"/>
              </a:ext>
            </a:extLst>
          </p:cNvPr>
          <p:cNvPicPr>
            <a:picLocks noChangeAspect="1"/>
          </p:cNvPicPr>
          <p:nvPr/>
        </p:nvPicPr>
        <p:blipFill rotWithShape="1">
          <a:blip r:embed="rId9"/>
          <a:srcRect l="12106" t="4746"/>
          <a:stretch/>
        </p:blipFill>
        <p:spPr>
          <a:xfrm>
            <a:off x="10666081" y="1183194"/>
            <a:ext cx="1364770" cy="17839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 name="Imagen 101">
            <a:extLst>
              <a:ext uri="{FF2B5EF4-FFF2-40B4-BE49-F238E27FC236}">
                <a16:creationId xmlns:a16="http://schemas.microsoft.com/office/drawing/2014/main" id="{4E02C881-CD6C-4295-8E5C-97E70D3A7740}"/>
              </a:ext>
            </a:extLst>
          </p:cNvPr>
          <p:cNvPicPr>
            <a:picLocks noChangeAspect="1"/>
          </p:cNvPicPr>
          <p:nvPr/>
        </p:nvPicPr>
        <p:blipFill>
          <a:blip r:embed="rId10"/>
          <a:stretch>
            <a:fillRect/>
          </a:stretch>
        </p:blipFill>
        <p:spPr>
          <a:xfrm>
            <a:off x="9852383" y="2589248"/>
            <a:ext cx="1099777" cy="13959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4" name="Imagen 103">
            <a:extLst>
              <a:ext uri="{FF2B5EF4-FFF2-40B4-BE49-F238E27FC236}">
                <a16:creationId xmlns:a16="http://schemas.microsoft.com/office/drawing/2014/main" id="{79BD94FB-BE64-4615-A00A-73D1043C88F6}"/>
              </a:ext>
            </a:extLst>
          </p:cNvPr>
          <p:cNvPicPr>
            <a:picLocks noChangeAspect="1"/>
          </p:cNvPicPr>
          <p:nvPr/>
        </p:nvPicPr>
        <p:blipFill rotWithShape="1">
          <a:blip r:embed="rId11"/>
          <a:srcRect t="47450" r="7034" b="5901"/>
          <a:stretch/>
        </p:blipFill>
        <p:spPr>
          <a:xfrm rot="16200000">
            <a:off x="9917462" y="3474894"/>
            <a:ext cx="849560" cy="987479"/>
          </a:xfrm>
          <a:prstGeom prst="ellipse">
            <a:avLst/>
          </a:prstGeom>
        </p:spPr>
      </p:pic>
      <p:pic>
        <p:nvPicPr>
          <p:cNvPr id="106" name="Imagen 105">
            <a:extLst>
              <a:ext uri="{FF2B5EF4-FFF2-40B4-BE49-F238E27FC236}">
                <a16:creationId xmlns:a16="http://schemas.microsoft.com/office/drawing/2014/main" id="{E1F6D87D-1870-4CF4-A8A9-496C58AA2684}"/>
              </a:ext>
            </a:extLst>
          </p:cNvPr>
          <p:cNvPicPr>
            <a:picLocks noChangeAspect="1"/>
          </p:cNvPicPr>
          <p:nvPr/>
        </p:nvPicPr>
        <p:blipFill rotWithShape="1">
          <a:blip r:embed="rId11"/>
          <a:srcRect l="16012" t="7091" r="19500" b="49228"/>
          <a:stretch/>
        </p:blipFill>
        <p:spPr>
          <a:xfrm rot="16200000">
            <a:off x="10782368" y="3203147"/>
            <a:ext cx="882472" cy="957097"/>
          </a:xfrm>
          <a:prstGeom prst="ellipse">
            <a:avLst/>
          </a:prstGeom>
        </p:spPr>
      </p:pic>
      <p:sp>
        <p:nvSpPr>
          <p:cNvPr id="107" name="CuadroTexto 106">
            <a:extLst>
              <a:ext uri="{FF2B5EF4-FFF2-40B4-BE49-F238E27FC236}">
                <a16:creationId xmlns:a16="http://schemas.microsoft.com/office/drawing/2014/main" id="{124FE720-4051-46CE-A89E-F11927D33A4F}"/>
              </a:ext>
            </a:extLst>
          </p:cNvPr>
          <p:cNvSpPr txBox="1"/>
          <p:nvPr/>
        </p:nvSpPr>
        <p:spPr>
          <a:xfrm>
            <a:off x="10965011" y="6365294"/>
            <a:ext cx="1106892"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s-EC" dirty="0">
                <a:latin typeface="Arial Narrow" panose="020B0606020202030204" pitchFamily="34" charset="0"/>
              </a:rPr>
              <a:t>ALCOHOL</a:t>
            </a:r>
          </a:p>
        </p:txBody>
      </p:sp>
    </p:spTree>
    <p:extLst>
      <p:ext uri="{BB962C8B-B14F-4D97-AF65-F5344CB8AC3E}">
        <p14:creationId xmlns:p14="http://schemas.microsoft.com/office/powerpoint/2010/main" val="1989913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Conector recto 77">
            <a:extLst>
              <a:ext uri="{FF2B5EF4-FFF2-40B4-BE49-F238E27FC236}">
                <a16:creationId xmlns:a16="http://schemas.microsoft.com/office/drawing/2014/main" id="{B2D2A51F-1CF7-45FF-812C-F7BF1F7A5C93}"/>
              </a:ext>
            </a:extLst>
          </p:cNvPr>
          <p:cNvCxnSpPr>
            <a:cxnSpLocks/>
          </p:cNvCxnSpPr>
          <p:nvPr/>
        </p:nvCxnSpPr>
        <p:spPr>
          <a:xfrm>
            <a:off x="10659726" y="1895060"/>
            <a:ext cx="54508" cy="4120563"/>
          </a:xfrm>
          <a:prstGeom prst="line">
            <a:avLst/>
          </a:prstGeom>
          <a:ln w="57150">
            <a:solidFill>
              <a:schemeClr val="bg2">
                <a:lumMod val="75000"/>
              </a:schemeClr>
            </a:solidFill>
          </a:ln>
        </p:spPr>
        <p:style>
          <a:lnRef idx="3">
            <a:schemeClr val="dk1"/>
          </a:lnRef>
          <a:fillRef idx="0">
            <a:schemeClr val="dk1"/>
          </a:fillRef>
          <a:effectRef idx="2">
            <a:schemeClr val="dk1"/>
          </a:effectRef>
          <a:fontRef idx="minor">
            <a:schemeClr val="tx1"/>
          </a:fontRef>
        </p:style>
      </p:cxnSp>
      <p:cxnSp>
        <p:nvCxnSpPr>
          <p:cNvPr id="77" name="Conector recto 76">
            <a:extLst>
              <a:ext uri="{FF2B5EF4-FFF2-40B4-BE49-F238E27FC236}">
                <a16:creationId xmlns:a16="http://schemas.microsoft.com/office/drawing/2014/main" id="{3D0F06D1-7568-43C6-BC71-9B9FBE31AB2F}"/>
              </a:ext>
            </a:extLst>
          </p:cNvPr>
          <p:cNvCxnSpPr>
            <a:cxnSpLocks/>
          </p:cNvCxnSpPr>
          <p:nvPr/>
        </p:nvCxnSpPr>
        <p:spPr>
          <a:xfrm>
            <a:off x="7870932" y="1904544"/>
            <a:ext cx="54508" cy="4120563"/>
          </a:xfrm>
          <a:prstGeom prst="line">
            <a:avLst/>
          </a:prstGeom>
          <a:ln w="57150">
            <a:solidFill>
              <a:schemeClr val="accent1">
                <a:lumMod val="60000"/>
                <a:lumOff val="40000"/>
              </a:schemeClr>
            </a:solidFill>
          </a:ln>
        </p:spPr>
        <p:style>
          <a:lnRef idx="3">
            <a:schemeClr val="dk1"/>
          </a:lnRef>
          <a:fillRef idx="0">
            <a:schemeClr val="dk1"/>
          </a:fillRef>
          <a:effectRef idx="2">
            <a:schemeClr val="dk1"/>
          </a:effectRef>
          <a:fontRef idx="minor">
            <a:schemeClr val="tx1"/>
          </a:fontRef>
        </p:style>
      </p:cxnSp>
      <p:cxnSp>
        <p:nvCxnSpPr>
          <p:cNvPr id="75" name="Conector recto 74">
            <a:extLst>
              <a:ext uri="{FF2B5EF4-FFF2-40B4-BE49-F238E27FC236}">
                <a16:creationId xmlns:a16="http://schemas.microsoft.com/office/drawing/2014/main" id="{547E3B34-6B8E-4C13-A414-591E4594A430}"/>
              </a:ext>
            </a:extLst>
          </p:cNvPr>
          <p:cNvCxnSpPr>
            <a:cxnSpLocks/>
            <a:endCxn id="31" idx="0"/>
          </p:cNvCxnSpPr>
          <p:nvPr/>
        </p:nvCxnSpPr>
        <p:spPr>
          <a:xfrm>
            <a:off x="4682108" y="1903681"/>
            <a:ext cx="54508" cy="4120563"/>
          </a:xfrm>
          <a:prstGeom prst="line">
            <a:avLst/>
          </a:prstGeom>
          <a:ln w="57150">
            <a:solidFill>
              <a:schemeClr val="accent2">
                <a:lumMod val="60000"/>
                <a:lumOff val="40000"/>
              </a:schemeClr>
            </a:solidFill>
          </a:ln>
        </p:spPr>
        <p:style>
          <a:lnRef idx="3">
            <a:schemeClr val="dk1"/>
          </a:lnRef>
          <a:fillRef idx="0">
            <a:schemeClr val="dk1"/>
          </a:fillRef>
          <a:effectRef idx="2">
            <a:schemeClr val="dk1"/>
          </a:effectRef>
          <a:fontRef idx="minor">
            <a:schemeClr val="tx1"/>
          </a:fontRef>
        </p:style>
      </p:cxnSp>
      <p:cxnSp>
        <p:nvCxnSpPr>
          <p:cNvPr id="73" name="Conector recto 72">
            <a:extLst>
              <a:ext uri="{FF2B5EF4-FFF2-40B4-BE49-F238E27FC236}">
                <a16:creationId xmlns:a16="http://schemas.microsoft.com/office/drawing/2014/main" id="{4B52ABF5-7DA8-4512-8C04-44B8F146C9CD}"/>
              </a:ext>
            </a:extLst>
          </p:cNvPr>
          <p:cNvCxnSpPr>
            <a:stCxn id="5" idx="2"/>
          </p:cNvCxnSpPr>
          <p:nvPr/>
        </p:nvCxnSpPr>
        <p:spPr>
          <a:xfrm flipH="1">
            <a:off x="1739033" y="1895060"/>
            <a:ext cx="1" cy="2988359"/>
          </a:xfrm>
          <a:prstGeom prst="line">
            <a:avLst/>
          </a:prstGeom>
          <a:ln w="57150">
            <a:solidFill>
              <a:schemeClr val="accent6">
                <a:lumMod val="60000"/>
                <a:lumOff val="40000"/>
              </a:schemeClr>
            </a:solidFill>
          </a:ln>
        </p:spPr>
        <p:style>
          <a:lnRef idx="3">
            <a:schemeClr val="dk1"/>
          </a:lnRef>
          <a:fillRef idx="0">
            <a:schemeClr val="dk1"/>
          </a:fillRef>
          <a:effectRef idx="2">
            <a:schemeClr val="dk1"/>
          </a:effectRef>
          <a:fontRef idx="minor">
            <a:schemeClr val="tx1"/>
          </a:fontRef>
        </p:style>
      </p:cxnSp>
      <p:cxnSp>
        <p:nvCxnSpPr>
          <p:cNvPr id="3" name="Conector: angular 2">
            <a:extLst>
              <a:ext uri="{FF2B5EF4-FFF2-40B4-BE49-F238E27FC236}">
                <a16:creationId xmlns:a16="http://schemas.microsoft.com/office/drawing/2014/main" id="{3BFA1869-8812-4171-A926-0A829C4BB4FD}"/>
              </a:ext>
            </a:extLst>
          </p:cNvPr>
          <p:cNvCxnSpPr>
            <a:cxnSpLocks/>
            <a:stCxn id="4" idx="3"/>
            <a:endCxn id="10" idx="1"/>
          </p:cNvCxnSpPr>
          <p:nvPr/>
        </p:nvCxnSpPr>
        <p:spPr>
          <a:xfrm rot="10800000" flipH="1" flipV="1">
            <a:off x="6824867" y="403414"/>
            <a:ext cx="2794985" cy="1306980"/>
          </a:xfrm>
          <a:prstGeom prst="bentConnector3">
            <a:avLst>
              <a:gd name="adj1" fmla="val -233870"/>
            </a:avLst>
          </a:prstGeom>
          <a:ln w="28575">
            <a:solidFill>
              <a:srgbClr val="FF0000"/>
            </a:solidFill>
            <a:prstDash val="lgDashDot"/>
          </a:ln>
        </p:spPr>
        <p:style>
          <a:lnRef idx="3">
            <a:schemeClr val="dk1"/>
          </a:lnRef>
          <a:fillRef idx="0">
            <a:schemeClr val="dk1"/>
          </a:fillRef>
          <a:effectRef idx="2">
            <a:schemeClr val="dk1"/>
          </a:effectRef>
          <a:fontRef idx="minor">
            <a:schemeClr val="tx1"/>
          </a:fontRef>
        </p:style>
      </p:cxnSp>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4" name="Flecha: pentágono 3">
            <a:extLst>
              <a:ext uri="{FF2B5EF4-FFF2-40B4-BE49-F238E27FC236}">
                <a16:creationId xmlns:a16="http://schemas.microsoft.com/office/drawing/2014/main" id="{504ED57B-4B91-4CCA-9A9B-EB768DACC5E4}"/>
              </a:ext>
            </a:extLst>
          </p:cNvPr>
          <p:cNvSpPr/>
          <p:nvPr/>
        </p:nvSpPr>
        <p:spPr>
          <a:xfrm flipH="1">
            <a:off x="6824868" y="0"/>
            <a:ext cx="5274366" cy="806827"/>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200" b="1" dirty="0">
                <a:latin typeface="Britannic Bold" panose="020B0903060703020204" pitchFamily="34" charset="0"/>
                <a:ea typeface="Roboto Thin" panose="02000000000000000000" pitchFamily="2" charset="0"/>
              </a:rPr>
              <a:t>VARIABLES DE ESTUDIO</a:t>
            </a:r>
          </a:p>
        </p:txBody>
      </p:sp>
      <p:sp>
        <p:nvSpPr>
          <p:cNvPr id="5" name="CuadroTexto 4">
            <a:extLst>
              <a:ext uri="{FF2B5EF4-FFF2-40B4-BE49-F238E27FC236}">
                <a16:creationId xmlns:a16="http://schemas.microsoft.com/office/drawing/2014/main" id="{97E0F3F4-4C36-4BCD-9F3D-39FC0F635C5A}"/>
              </a:ext>
            </a:extLst>
          </p:cNvPr>
          <p:cNvSpPr txBox="1"/>
          <p:nvPr/>
        </p:nvSpPr>
        <p:spPr>
          <a:xfrm>
            <a:off x="748119" y="1525728"/>
            <a:ext cx="1981829" cy="369332"/>
          </a:xfrm>
          <a:prstGeom prst="rect">
            <a:avLst/>
          </a:prstGeom>
          <a:ln w="57150">
            <a:solidFill>
              <a:schemeClr val="accent6">
                <a:lumMod val="60000"/>
                <a:lumOff val="40000"/>
              </a:schemeClr>
            </a:solidFill>
          </a:ln>
          <a:effectLst>
            <a:glow rad="228600">
              <a:schemeClr val="accent6">
                <a:satMod val="175000"/>
                <a:alpha val="40000"/>
              </a:schemeClr>
            </a:glow>
            <a:innerShdw blurRad="63500" dist="50800" dir="189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b="1" dirty="0">
                <a:latin typeface="Arial Narrow" panose="020B0606020202030204" pitchFamily="34" charset="0"/>
              </a:rPr>
              <a:t>Grados Alcohólicos</a:t>
            </a:r>
          </a:p>
        </p:txBody>
      </p:sp>
      <p:sp>
        <p:nvSpPr>
          <p:cNvPr id="7" name="CuadroTexto 6">
            <a:extLst>
              <a:ext uri="{FF2B5EF4-FFF2-40B4-BE49-F238E27FC236}">
                <a16:creationId xmlns:a16="http://schemas.microsoft.com/office/drawing/2014/main" id="{1A1A5D57-F8DC-432C-8F79-677278199765}"/>
              </a:ext>
            </a:extLst>
          </p:cNvPr>
          <p:cNvSpPr txBox="1"/>
          <p:nvPr/>
        </p:nvSpPr>
        <p:spPr>
          <a:xfrm>
            <a:off x="3723349" y="1525728"/>
            <a:ext cx="1981829" cy="369332"/>
          </a:xfrm>
          <a:prstGeom prst="rect">
            <a:avLst/>
          </a:prstGeom>
          <a:ln w="57150">
            <a:solidFill>
              <a:schemeClr val="accent2">
                <a:lumMod val="60000"/>
                <a:lumOff val="40000"/>
              </a:schemeClr>
            </a:solidFill>
          </a:ln>
          <a:effectLst>
            <a:glow rad="228600">
              <a:schemeClr val="accent2">
                <a:satMod val="175000"/>
                <a:alpha val="40000"/>
              </a:schemeClr>
            </a:glow>
            <a:innerShdw blurRad="63500" dist="50800" dir="189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b="1" dirty="0">
                <a:latin typeface="Arial Narrow" panose="020B0606020202030204" pitchFamily="34" charset="0"/>
              </a:rPr>
              <a:t>Densidad</a:t>
            </a:r>
          </a:p>
        </p:txBody>
      </p:sp>
      <p:sp>
        <p:nvSpPr>
          <p:cNvPr id="8" name="CuadroTexto 7">
            <a:extLst>
              <a:ext uri="{FF2B5EF4-FFF2-40B4-BE49-F238E27FC236}">
                <a16:creationId xmlns:a16="http://schemas.microsoft.com/office/drawing/2014/main" id="{298CEBA9-8196-40B2-989E-020AEBD1E10B}"/>
              </a:ext>
            </a:extLst>
          </p:cNvPr>
          <p:cNvSpPr txBox="1"/>
          <p:nvPr/>
        </p:nvSpPr>
        <p:spPr>
          <a:xfrm>
            <a:off x="6824867" y="1525728"/>
            <a:ext cx="1981829" cy="369332"/>
          </a:xfrm>
          <a:prstGeom prst="rect">
            <a:avLst/>
          </a:prstGeom>
          <a:ln w="57150">
            <a:solidFill>
              <a:schemeClr val="accent1">
                <a:lumMod val="60000"/>
                <a:lumOff val="40000"/>
              </a:schemeClr>
            </a:solidFill>
          </a:ln>
          <a:effectLst>
            <a:glow rad="228600">
              <a:schemeClr val="accent1">
                <a:satMod val="175000"/>
                <a:alpha val="40000"/>
              </a:schemeClr>
            </a:glow>
            <a:innerShdw blurRad="63500" dist="50800" dir="189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b="1" dirty="0">
                <a:latin typeface="Arial Narrow" panose="020B0606020202030204" pitchFamily="34" charset="0"/>
              </a:rPr>
              <a:t>Espacio Libre</a:t>
            </a:r>
          </a:p>
        </p:txBody>
      </p:sp>
      <p:sp>
        <p:nvSpPr>
          <p:cNvPr id="10" name="CuadroTexto 9">
            <a:extLst>
              <a:ext uri="{FF2B5EF4-FFF2-40B4-BE49-F238E27FC236}">
                <a16:creationId xmlns:a16="http://schemas.microsoft.com/office/drawing/2014/main" id="{A9563244-3FB4-4B7E-BF75-0B2A9349B866}"/>
              </a:ext>
            </a:extLst>
          </p:cNvPr>
          <p:cNvSpPr txBox="1"/>
          <p:nvPr/>
        </p:nvSpPr>
        <p:spPr>
          <a:xfrm>
            <a:off x="9619853" y="1525728"/>
            <a:ext cx="1981829" cy="369332"/>
          </a:xfrm>
          <a:prstGeom prst="rect">
            <a:avLst/>
          </a:prstGeom>
          <a:ln w="57150">
            <a:solidFill>
              <a:schemeClr val="accent3">
                <a:lumMod val="60000"/>
                <a:lumOff val="40000"/>
              </a:schemeClr>
            </a:solidFill>
          </a:ln>
          <a:effectLst>
            <a:glow rad="228600">
              <a:schemeClr val="accent3">
                <a:satMod val="175000"/>
                <a:alpha val="40000"/>
              </a:schemeClr>
            </a:glow>
            <a:innerShdw blurRad="63500" dist="50800" dir="189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b="1" dirty="0">
                <a:latin typeface="Arial Narrow" panose="020B0606020202030204" pitchFamily="34" charset="0"/>
              </a:rPr>
              <a:t>Ceniza</a:t>
            </a:r>
          </a:p>
        </p:txBody>
      </p:sp>
      <p:sp>
        <p:nvSpPr>
          <p:cNvPr id="17" name="CuadroTexto 16">
            <a:extLst>
              <a:ext uri="{FF2B5EF4-FFF2-40B4-BE49-F238E27FC236}">
                <a16:creationId xmlns:a16="http://schemas.microsoft.com/office/drawing/2014/main" id="{83BE305B-733B-4C48-AF59-0C1FDA11A535}"/>
              </a:ext>
            </a:extLst>
          </p:cNvPr>
          <p:cNvSpPr txBox="1"/>
          <p:nvPr/>
        </p:nvSpPr>
        <p:spPr>
          <a:xfrm>
            <a:off x="3827343" y="2242209"/>
            <a:ext cx="170953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dirty="0">
                <a:latin typeface="Arial Narrow" panose="020B0606020202030204" pitchFamily="34" charset="0"/>
              </a:rPr>
              <a:t>INEN 391</a:t>
            </a:r>
          </a:p>
        </p:txBody>
      </p:sp>
      <p:sp>
        <p:nvSpPr>
          <p:cNvPr id="18" name="CuadroTexto 17">
            <a:extLst>
              <a:ext uri="{FF2B5EF4-FFF2-40B4-BE49-F238E27FC236}">
                <a16:creationId xmlns:a16="http://schemas.microsoft.com/office/drawing/2014/main" id="{CCCC3888-2FE5-49A5-9A16-48601F3FDF41}"/>
              </a:ext>
            </a:extLst>
          </p:cNvPr>
          <p:cNvSpPr txBox="1"/>
          <p:nvPr/>
        </p:nvSpPr>
        <p:spPr>
          <a:xfrm>
            <a:off x="6969455" y="2242209"/>
            <a:ext cx="170953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dirty="0">
                <a:latin typeface="Arial Narrow" panose="020B0606020202030204" pitchFamily="34" charset="0"/>
              </a:rPr>
              <a:t>INEN 391</a:t>
            </a:r>
          </a:p>
        </p:txBody>
      </p:sp>
      <p:sp>
        <p:nvSpPr>
          <p:cNvPr id="19" name="CuadroTexto 18">
            <a:extLst>
              <a:ext uri="{FF2B5EF4-FFF2-40B4-BE49-F238E27FC236}">
                <a16:creationId xmlns:a16="http://schemas.microsoft.com/office/drawing/2014/main" id="{42435A59-38DA-4CA1-A865-C9F69BECCE1E}"/>
              </a:ext>
            </a:extLst>
          </p:cNvPr>
          <p:cNvSpPr txBox="1"/>
          <p:nvPr/>
        </p:nvSpPr>
        <p:spPr>
          <a:xfrm>
            <a:off x="9756002" y="2242209"/>
            <a:ext cx="170953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dirty="0">
                <a:latin typeface="Arial Narrow" panose="020B0606020202030204" pitchFamily="34" charset="0"/>
              </a:rPr>
              <a:t>INEN 391</a:t>
            </a:r>
          </a:p>
        </p:txBody>
      </p:sp>
      <p:sp>
        <p:nvSpPr>
          <p:cNvPr id="20" name="CuadroTexto 19">
            <a:extLst>
              <a:ext uri="{FF2B5EF4-FFF2-40B4-BE49-F238E27FC236}">
                <a16:creationId xmlns:a16="http://schemas.microsoft.com/office/drawing/2014/main" id="{51E513B6-2D6B-4125-8A9E-C9A556D61AC5}"/>
              </a:ext>
            </a:extLst>
          </p:cNvPr>
          <p:cNvSpPr txBox="1"/>
          <p:nvPr/>
        </p:nvSpPr>
        <p:spPr>
          <a:xfrm>
            <a:off x="872226" y="2242209"/>
            <a:ext cx="170953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dirty="0">
                <a:latin typeface="Arial Narrow" panose="020B0606020202030204" pitchFamily="34" charset="0"/>
              </a:rPr>
              <a:t>Alcoholímetro</a:t>
            </a:r>
          </a:p>
        </p:txBody>
      </p:sp>
      <p:pic>
        <p:nvPicPr>
          <p:cNvPr id="24" name="Imagen 23">
            <a:extLst>
              <a:ext uri="{FF2B5EF4-FFF2-40B4-BE49-F238E27FC236}">
                <a16:creationId xmlns:a16="http://schemas.microsoft.com/office/drawing/2014/main" id="{5A51ACAB-5737-4E8B-B6C6-9919195F8CD1}"/>
              </a:ext>
            </a:extLst>
          </p:cNvPr>
          <p:cNvPicPr>
            <a:picLocks noChangeAspect="1"/>
          </p:cNvPicPr>
          <p:nvPr/>
        </p:nvPicPr>
        <p:blipFill>
          <a:blip r:embed="rId2"/>
          <a:stretch>
            <a:fillRect/>
          </a:stretch>
        </p:blipFill>
        <p:spPr>
          <a:xfrm>
            <a:off x="962921" y="4883419"/>
            <a:ext cx="1399716" cy="19039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Imagen 25">
            <a:extLst>
              <a:ext uri="{FF2B5EF4-FFF2-40B4-BE49-F238E27FC236}">
                <a16:creationId xmlns:a16="http://schemas.microsoft.com/office/drawing/2014/main" id="{8CF338B5-E092-44AF-A1C0-8594C674069C}"/>
              </a:ext>
            </a:extLst>
          </p:cNvPr>
          <p:cNvPicPr>
            <a:picLocks noChangeAspect="1"/>
          </p:cNvPicPr>
          <p:nvPr/>
        </p:nvPicPr>
        <p:blipFill>
          <a:blip r:embed="rId3"/>
          <a:stretch>
            <a:fillRect/>
          </a:stretch>
        </p:blipFill>
        <p:spPr>
          <a:xfrm>
            <a:off x="595610" y="2938173"/>
            <a:ext cx="2134338" cy="17763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Imagen 30">
            <a:extLst>
              <a:ext uri="{FF2B5EF4-FFF2-40B4-BE49-F238E27FC236}">
                <a16:creationId xmlns:a16="http://schemas.microsoft.com/office/drawing/2014/main" id="{46C5755A-FA64-41DD-9A65-6B2C0CA1C0EC}"/>
              </a:ext>
            </a:extLst>
          </p:cNvPr>
          <p:cNvPicPr>
            <a:picLocks noChangeAspect="1"/>
          </p:cNvPicPr>
          <p:nvPr/>
        </p:nvPicPr>
        <p:blipFill rotWithShape="1">
          <a:blip r:embed="rId4"/>
          <a:srcRect t="14231" b="18976"/>
          <a:stretch/>
        </p:blipFill>
        <p:spPr>
          <a:xfrm>
            <a:off x="3723349" y="6024244"/>
            <a:ext cx="2026534" cy="719764"/>
          </a:xfrm>
          <a:prstGeom prst="rect">
            <a:avLst/>
          </a:prstGeom>
          <a:ln>
            <a:solidFill>
              <a:schemeClr val="accent2"/>
            </a:solidFill>
          </a:ln>
        </p:spPr>
      </p:pic>
      <p:pic>
        <p:nvPicPr>
          <p:cNvPr id="45" name="Imagen 44">
            <a:extLst>
              <a:ext uri="{FF2B5EF4-FFF2-40B4-BE49-F238E27FC236}">
                <a16:creationId xmlns:a16="http://schemas.microsoft.com/office/drawing/2014/main" id="{404761DB-AB1D-41BB-810C-D5D8D59E8890}"/>
              </a:ext>
            </a:extLst>
          </p:cNvPr>
          <p:cNvPicPr>
            <a:picLocks noChangeAspect="1"/>
          </p:cNvPicPr>
          <p:nvPr/>
        </p:nvPicPr>
        <p:blipFill>
          <a:blip r:embed="rId5"/>
          <a:stretch>
            <a:fillRect/>
          </a:stretch>
        </p:blipFill>
        <p:spPr>
          <a:xfrm>
            <a:off x="3362208" y="2965947"/>
            <a:ext cx="2639797" cy="28650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7" name="Imagen 46">
            <a:extLst>
              <a:ext uri="{FF2B5EF4-FFF2-40B4-BE49-F238E27FC236}">
                <a16:creationId xmlns:a16="http://schemas.microsoft.com/office/drawing/2014/main" id="{842FD3B5-E798-4280-B1BC-B0E44EECEB92}"/>
              </a:ext>
            </a:extLst>
          </p:cNvPr>
          <p:cNvPicPr>
            <a:picLocks noChangeAspect="1"/>
          </p:cNvPicPr>
          <p:nvPr/>
        </p:nvPicPr>
        <p:blipFill rotWithShape="1">
          <a:blip r:embed="rId6"/>
          <a:srcRect b="21704"/>
          <a:stretch/>
        </p:blipFill>
        <p:spPr>
          <a:xfrm>
            <a:off x="6683615" y="6024244"/>
            <a:ext cx="2214633" cy="719764"/>
          </a:xfrm>
          <a:prstGeom prst="rect">
            <a:avLst/>
          </a:prstGeom>
          <a:ln>
            <a:solidFill>
              <a:schemeClr val="accent1"/>
            </a:solidFill>
          </a:ln>
        </p:spPr>
      </p:pic>
      <p:pic>
        <p:nvPicPr>
          <p:cNvPr id="49" name="Imagen 48">
            <a:extLst>
              <a:ext uri="{FF2B5EF4-FFF2-40B4-BE49-F238E27FC236}">
                <a16:creationId xmlns:a16="http://schemas.microsoft.com/office/drawing/2014/main" id="{CE9AA9F0-DB10-4DD9-94CE-17B1305C4C3C}"/>
              </a:ext>
            </a:extLst>
          </p:cNvPr>
          <p:cNvPicPr>
            <a:picLocks noChangeAspect="1"/>
          </p:cNvPicPr>
          <p:nvPr/>
        </p:nvPicPr>
        <p:blipFill>
          <a:blip r:embed="rId7"/>
          <a:stretch>
            <a:fillRect/>
          </a:stretch>
        </p:blipFill>
        <p:spPr>
          <a:xfrm>
            <a:off x="9642356" y="6024244"/>
            <a:ext cx="1936820" cy="719764"/>
          </a:xfrm>
          <a:prstGeom prst="rect">
            <a:avLst/>
          </a:prstGeom>
          <a:ln>
            <a:solidFill>
              <a:schemeClr val="bg2">
                <a:lumMod val="50000"/>
              </a:schemeClr>
            </a:solidFill>
          </a:ln>
        </p:spPr>
      </p:pic>
      <p:pic>
        <p:nvPicPr>
          <p:cNvPr id="58" name="Imagen 57">
            <a:extLst>
              <a:ext uri="{FF2B5EF4-FFF2-40B4-BE49-F238E27FC236}">
                <a16:creationId xmlns:a16="http://schemas.microsoft.com/office/drawing/2014/main" id="{7E307446-48ED-4250-97F9-56B7DA3BD7B8}"/>
              </a:ext>
            </a:extLst>
          </p:cNvPr>
          <p:cNvPicPr>
            <a:picLocks noChangeAspect="1"/>
          </p:cNvPicPr>
          <p:nvPr/>
        </p:nvPicPr>
        <p:blipFill>
          <a:blip r:embed="rId8"/>
          <a:stretch>
            <a:fillRect/>
          </a:stretch>
        </p:blipFill>
        <p:spPr>
          <a:xfrm>
            <a:off x="6434453" y="2958690"/>
            <a:ext cx="2712955" cy="2790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 name="Imagen 70">
            <a:extLst>
              <a:ext uri="{FF2B5EF4-FFF2-40B4-BE49-F238E27FC236}">
                <a16:creationId xmlns:a16="http://schemas.microsoft.com/office/drawing/2014/main" id="{98ECDFDF-5782-4023-BB93-44A676E7407C}"/>
              </a:ext>
            </a:extLst>
          </p:cNvPr>
          <p:cNvPicPr>
            <a:picLocks noChangeAspect="1"/>
          </p:cNvPicPr>
          <p:nvPr/>
        </p:nvPicPr>
        <p:blipFill>
          <a:blip r:embed="rId9"/>
          <a:stretch>
            <a:fillRect/>
          </a:stretch>
        </p:blipFill>
        <p:spPr>
          <a:xfrm>
            <a:off x="9568260" y="2889898"/>
            <a:ext cx="2085013" cy="2859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27161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Conector recto 32">
            <a:extLst>
              <a:ext uri="{FF2B5EF4-FFF2-40B4-BE49-F238E27FC236}">
                <a16:creationId xmlns:a16="http://schemas.microsoft.com/office/drawing/2014/main" id="{C7622C69-BAB7-48BC-93FB-F8164BF51BB6}"/>
              </a:ext>
            </a:extLst>
          </p:cNvPr>
          <p:cNvCxnSpPr>
            <a:cxnSpLocks/>
          </p:cNvCxnSpPr>
          <p:nvPr/>
        </p:nvCxnSpPr>
        <p:spPr>
          <a:xfrm flipH="1">
            <a:off x="4427503" y="950240"/>
            <a:ext cx="33058" cy="5007159"/>
          </a:xfrm>
          <a:prstGeom prst="line">
            <a:avLst/>
          </a:prstGeom>
          <a:ln w="57150">
            <a:solidFill>
              <a:schemeClr val="accent2">
                <a:lumMod val="60000"/>
                <a:lumOff val="40000"/>
              </a:schemeClr>
            </a:solidFill>
          </a:ln>
        </p:spPr>
        <p:style>
          <a:lnRef idx="3">
            <a:schemeClr val="dk1"/>
          </a:lnRef>
          <a:fillRef idx="0">
            <a:schemeClr val="dk1"/>
          </a:fillRef>
          <a:effectRef idx="2">
            <a:schemeClr val="dk1"/>
          </a:effectRef>
          <a:fontRef idx="minor">
            <a:schemeClr val="tx1"/>
          </a:fontRef>
        </p:style>
      </p:cxnSp>
      <p:cxnSp>
        <p:nvCxnSpPr>
          <p:cNvPr id="31" name="Conector recto 30">
            <a:extLst>
              <a:ext uri="{FF2B5EF4-FFF2-40B4-BE49-F238E27FC236}">
                <a16:creationId xmlns:a16="http://schemas.microsoft.com/office/drawing/2014/main" id="{997927C9-8730-43C8-9DBE-3043E6C05A76}"/>
              </a:ext>
            </a:extLst>
          </p:cNvPr>
          <p:cNvCxnSpPr>
            <a:cxnSpLocks/>
            <a:endCxn id="3" idx="0"/>
          </p:cNvCxnSpPr>
          <p:nvPr/>
        </p:nvCxnSpPr>
        <p:spPr>
          <a:xfrm flipH="1">
            <a:off x="1292186" y="950240"/>
            <a:ext cx="56894" cy="5230608"/>
          </a:xfrm>
          <a:prstGeom prst="line">
            <a:avLst/>
          </a:prstGeom>
          <a:ln w="57150">
            <a:solidFill>
              <a:schemeClr val="accent6">
                <a:lumMod val="60000"/>
                <a:lumOff val="40000"/>
              </a:schemeClr>
            </a:solidFill>
          </a:ln>
        </p:spPr>
        <p:style>
          <a:lnRef idx="3">
            <a:schemeClr val="dk1"/>
          </a:lnRef>
          <a:fillRef idx="0">
            <a:schemeClr val="dk1"/>
          </a:fillRef>
          <a:effectRef idx="2">
            <a:schemeClr val="dk1"/>
          </a:effectRef>
          <a:fontRef idx="minor">
            <a:schemeClr val="tx1"/>
          </a:fontRef>
        </p:style>
      </p:cxnSp>
      <p:cxnSp>
        <p:nvCxnSpPr>
          <p:cNvPr id="30" name="Conector recto 29">
            <a:extLst>
              <a:ext uri="{FF2B5EF4-FFF2-40B4-BE49-F238E27FC236}">
                <a16:creationId xmlns:a16="http://schemas.microsoft.com/office/drawing/2014/main" id="{3D496772-4588-4115-A937-FA64D1CBD956}"/>
              </a:ext>
            </a:extLst>
          </p:cNvPr>
          <p:cNvCxnSpPr>
            <a:cxnSpLocks/>
            <a:endCxn id="14" idx="1"/>
          </p:cNvCxnSpPr>
          <p:nvPr/>
        </p:nvCxnSpPr>
        <p:spPr>
          <a:xfrm>
            <a:off x="63384" y="721064"/>
            <a:ext cx="9435782" cy="75134"/>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11" name="CuadroTexto 10">
            <a:extLst>
              <a:ext uri="{FF2B5EF4-FFF2-40B4-BE49-F238E27FC236}">
                <a16:creationId xmlns:a16="http://schemas.microsoft.com/office/drawing/2014/main" id="{945EF5BA-E7B9-4507-80E6-DC8B0FFCAFC6}"/>
              </a:ext>
            </a:extLst>
          </p:cNvPr>
          <p:cNvSpPr txBox="1"/>
          <p:nvPr/>
        </p:nvSpPr>
        <p:spPr>
          <a:xfrm>
            <a:off x="403563" y="598076"/>
            <a:ext cx="1981829" cy="369332"/>
          </a:xfrm>
          <a:prstGeom prst="rect">
            <a:avLst/>
          </a:prstGeom>
          <a:ln w="57150">
            <a:solidFill>
              <a:schemeClr val="accent6">
                <a:lumMod val="60000"/>
                <a:lumOff val="40000"/>
              </a:schemeClr>
            </a:solidFill>
          </a:ln>
          <a:effectLst>
            <a:glow rad="228600">
              <a:schemeClr val="accent6">
                <a:satMod val="175000"/>
                <a:alpha val="40000"/>
              </a:schemeClr>
            </a:glow>
            <a:innerShdw blurRad="63500" dist="50800" dir="189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b="1" dirty="0">
                <a:latin typeface="Arial Narrow" panose="020B0606020202030204" pitchFamily="34" charset="0"/>
              </a:rPr>
              <a:t>Acidez Total</a:t>
            </a:r>
          </a:p>
        </p:txBody>
      </p:sp>
      <p:sp>
        <p:nvSpPr>
          <p:cNvPr id="12" name="CuadroTexto 11">
            <a:extLst>
              <a:ext uri="{FF2B5EF4-FFF2-40B4-BE49-F238E27FC236}">
                <a16:creationId xmlns:a16="http://schemas.microsoft.com/office/drawing/2014/main" id="{6BA22D66-D886-470E-AA64-24A1D95808E7}"/>
              </a:ext>
            </a:extLst>
          </p:cNvPr>
          <p:cNvSpPr txBox="1"/>
          <p:nvPr/>
        </p:nvSpPr>
        <p:spPr>
          <a:xfrm>
            <a:off x="3528076" y="598076"/>
            <a:ext cx="1981829" cy="369332"/>
          </a:xfrm>
          <a:prstGeom prst="rect">
            <a:avLst/>
          </a:prstGeom>
          <a:ln w="57150">
            <a:solidFill>
              <a:schemeClr val="accent2">
                <a:lumMod val="60000"/>
                <a:lumOff val="40000"/>
              </a:schemeClr>
            </a:solidFill>
          </a:ln>
          <a:effectLst>
            <a:glow rad="228600">
              <a:schemeClr val="accent2">
                <a:satMod val="175000"/>
                <a:alpha val="40000"/>
              </a:schemeClr>
            </a:glow>
            <a:innerShdw blurRad="63500" dist="50800" dir="189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b="1" dirty="0">
                <a:latin typeface="Arial Narrow" panose="020B0606020202030204" pitchFamily="34" charset="0"/>
              </a:rPr>
              <a:t>Rendimiento</a:t>
            </a:r>
          </a:p>
        </p:txBody>
      </p:sp>
      <p:sp>
        <p:nvSpPr>
          <p:cNvPr id="13" name="CuadroTexto 12">
            <a:extLst>
              <a:ext uri="{FF2B5EF4-FFF2-40B4-BE49-F238E27FC236}">
                <a16:creationId xmlns:a16="http://schemas.microsoft.com/office/drawing/2014/main" id="{F04A9A97-63A7-40A0-8A50-475CC0C4AF13}"/>
              </a:ext>
            </a:extLst>
          </p:cNvPr>
          <p:cNvSpPr txBox="1"/>
          <p:nvPr/>
        </p:nvSpPr>
        <p:spPr>
          <a:xfrm>
            <a:off x="6502672" y="393860"/>
            <a:ext cx="2259890" cy="923330"/>
          </a:xfrm>
          <a:prstGeom prst="rect">
            <a:avLst/>
          </a:prstGeom>
          <a:ln w="57150">
            <a:solidFill>
              <a:schemeClr val="accent1">
                <a:lumMod val="60000"/>
                <a:lumOff val="40000"/>
              </a:schemeClr>
            </a:solidFill>
          </a:ln>
          <a:effectLst>
            <a:glow rad="228600">
              <a:schemeClr val="accent1">
                <a:satMod val="175000"/>
                <a:alpha val="40000"/>
              </a:schemeClr>
            </a:glow>
            <a:innerShdw blurRad="63500" dist="50800" dir="189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b="1" dirty="0">
                <a:latin typeface="Arial Narrow" panose="020B0606020202030204" pitchFamily="34" charset="0"/>
              </a:rPr>
              <a:t>Pruebas toxicológicas para determinar la presencia de metanol</a:t>
            </a:r>
          </a:p>
        </p:txBody>
      </p:sp>
      <p:sp>
        <p:nvSpPr>
          <p:cNvPr id="14" name="CuadroTexto 13">
            <a:extLst>
              <a:ext uri="{FF2B5EF4-FFF2-40B4-BE49-F238E27FC236}">
                <a16:creationId xmlns:a16="http://schemas.microsoft.com/office/drawing/2014/main" id="{225C9D5A-6E30-42A4-A4E2-50E64934FCC2}"/>
              </a:ext>
            </a:extLst>
          </p:cNvPr>
          <p:cNvSpPr txBox="1"/>
          <p:nvPr/>
        </p:nvSpPr>
        <p:spPr>
          <a:xfrm>
            <a:off x="9499166" y="611532"/>
            <a:ext cx="2259890" cy="369332"/>
          </a:xfrm>
          <a:prstGeom prst="rect">
            <a:avLst/>
          </a:prstGeom>
          <a:ln w="57150">
            <a:solidFill>
              <a:schemeClr val="accent3">
                <a:lumMod val="60000"/>
                <a:lumOff val="40000"/>
              </a:schemeClr>
            </a:solidFill>
          </a:ln>
          <a:effectLst>
            <a:glow rad="228600">
              <a:schemeClr val="accent3">
                <a:satMod val="175000"/>
                <a:alpha val="40000"/>
              </a:schemeClr>
            </a:glow>
            <a:innerShdw blurRad="63500" dist="50800" dir="189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b="1" dirty="0">
                <a:latin typeface="Arial Narrow" panose="020B0606020202030204" pitchFamily="34" charset="0"/>
              </a:rPr>
              <a:t>Análisis organoléptico</a:t>
            </a:r>
          </a:p>
        </p:txBody>
      </p:sp>
      <p:pic>
        <p:nvPicPr>
          <p:cNvPr id="3" name="Imagen 2">
            <a:extLst>
              <a:ext uri="{FF2B5EF4-FFF2-40B4-BE49-F238E27FC236}">
                <a16:creationId xmlns:a16="http://schemas.microsoft.com/office/drawing/2014/main" id="{349A00E7-90DA-4E89-B3ED-DCFB754B8484}"/>
              </a:ext>
            </a:extLst>
          </p:cNvPr>
          <p:cNvPicPr>
            <a:picLocks noChangeAspect="1"/>
          </p:cNvPicPr>
          <p:nvPr/>
        </p:nvPicPr>
        <p:blipFill rotWithShape="1">
          <a:blip r:embed="rId2"/>
          <a:srcRect l="15896" t="21324" b="22178"/>
          <a:stretch/>
        </p:blipFill>
        <p:spPr>
          <a:xfrm>
            <a:off x="410916" y="6180848"/>
            <a:ext cx="1762540" cy="503640"/>
          </a:xfrm>
          <a:prstGeom prst="rect">
            <a:avLst/>
          </a:prstGeom>
          <a:ln>
            <a:solidFill>
              <a:schemeClr val="accent6"/>
            </a:solidFill>
          </a:ln>
        </p:spPr>
      </p:pic>
      <p:pic>
        <p:nvPicPr>
          <p:cNvPr id="16" name="Imagen 15">
            <a:extLst>
              <a:ext uri="{FF2B5EF4-FFF2-40B4-BE49-F238E27FC236}">
                <a16:creationId xmlns:a16="http://schemas.microsoft.com/office/drawing/2014/main" id="{7C0DDDC9-13D7-4F71-B529-A50645E35933}"/>
              </a:ext>
            </a:extLst>
          </p:cNvPr>
          <p:cNvPicPr>
            <a:picLocks noChangeAspect="1"/>
          </p:cNvPicPr>
          <p:nvPr/>
        </p:nvPicPr>
        <p:blipFill rotWithShape="1">
          <a:blip r:embed="rId3"/>
          <a:srcRect l="2735"/>
          <a:stretch/>
        </p:blipFill>
        <p:spPr>
          <a:xfrm>
            <a:off x="2676193" y="5941904"/>
            <a:ext cx="3498672" cy="856065"/>
          </a:xfrm>
          <a:prstGeom prst="rect">
            <a:avLst/>
          </a:prstGeom>
          <a:ln>
            <a:solidFill>
              <a:schemeClr val="accent2">
                <a:lumMod val="75000"/>
              </a:schemeClr>
            </a:solidFill>
          </a:ln>
        </p:spPr>
      </p:pic>
      <p:sp>
        <p:nvSpPr>
          <p:cNvPr id="23" name="CuadroTexto 22">
            <a:extLst>
              <a:ext uri="{FF2B5EF4-FFF2-40B4-BE49-F238E27FC236}">
                <a16:creationId xmlns:a16="http://schemas.microsoft.com/office/drawing/2014/main" id="{7949D213-D88F-4D71-8EC6-E7A65E42EC94}"/>
              </a:ext>
            </a:extLst>
          </p:cNvPr>
          <p:cNvSpPr txBox="1"/>
          <p:nvPr/>
        </p:nvSpPr>
        <p:spPr>
          <a:xfrm>
            <a:off x="463926" y="1408348"/>
            <a:ext cx="170953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dirty="0">
                <a:latin typeface="Arial Narrow" panose="020B0606020202030204" pitchFamily="34" charset="0"/>
              </a:rPr>
              <a:t>INEN 341</a:t>
            </a:r>
          </a:p>
        </p:txBody>
      </p:sp>
      <p:pic>
        <p:nvPicPr>
          <p:cNvPr id="24" name="Imagen 23">
            <a:extLst>
              <a:ext uri="{FF2B5EF4-FFF2-40B4-BE49-F238E27FC236}">
                <a16:creationId xmlns:a16="http://schemas.microsoft.com/office/drawing/2014/main" id="{56952D20-5580-4A7E-B52D-3907FF00E21C}"/>
              </a:ext>
            </a:extLst>
          </p:cNvPr>
          <p:cNvPicPr>
            <a:picLocks noChangeAspect="1"/>
          </p:cNvPicPr>
          <p:nvPr/>
        </p:nvPicPr>
        <p:blipFill>
          <a:blip r:embed="rId4"/>
          <a:stretch>
            <a:fillRect/>
          </a:stretch>
        </p:blipFill>
        <p:spPr>
          <a:xfrm>
            <a:off x="312764" y="1987710"/>
            <a:ext cx="2072628" cy="3901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Imagen 25">
            <a:extLst>
              <a:ext uri="{FF2B5EF4-FFF2-40B4-BE49-F238E27FC236}">
                <a16:creationId xmlns:a16="http://schemas.microsoft.com/office/drawing/2014/main" id="{6CB92455-C93E-45ED-A0ED-5AFCDABD13EF}"/>
              </a:ext>
            </a:extLst>
          </p:cNvPr>
          <p:cNvPicPr>
            <a:picLocks noChangeAspect="1"/>
          </p:cNvPicPr>
          <p:nvPr/>
        </p:nvPicPr>
        <p:blipFill rotWithShape="1">
          <a:blip r:embed="rId5"/>
          <a:srcRect t="10821" b="30435"/>
          <a:stretch/>
        </p:blipFill>
        <p:spPr>
          <a:xfrm>
            <a:off x="2904756" y="4230295"/>
            <a:ext cx="3045494" cy="14367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Imagen 27">
            <a:extLst>
              <a:ext uri="{FF2B5EF4-FFF2-40B4-BE49-F238E27FC236}">
                <a16:creationId xmlns:a16="http://schemas.microsoft.com/office/drawing/2014/main" id="{12B82167-66F3-4E00-A93A-51042F1F044B}"/>
              </a:ext>
            </a:extLst>
          </p:cNvPr>
          <p:cNvPicPr>
            <a:picLocks noChangeAspect="1"/>
          </p:cNvPicPr>
          <p:nvPr/>
        </p:nvPicPr>
        <p:blipFill>
          <a:blip r:embed="rId6"/>
          <a:stretch>
            <a:fillRect/>
          </a:stretch>
        </p:blipFill>
        <p:spPr>
          <a:xfrm>
            <a:off x="3573030" y="1431017"/>
            <a:ext cx="1733134" cy="25600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4" name="Imagen 43">
            <a:extLst>
              <a:ext uri="{FF2B5EF4-FFF2-40B4-BE49-F238E27FC236}">
                <a16:creationId xmlns:a16="http://schemas.microsoft.com/office/drawing/2014/main" id="{BB9D901F-411C-4547-8749-777C1832E7C9}"/>
              </a:ext>
            </a:extLst>
          </p:cNvPr>
          <p:cNvPicPr>
            <a:picLocks noChangeAspect="1"/>
          </p:cNvPicPr>
          <p:nvPr/>
        </p:nvPicPr>
        <p:blipFill>
          <a:blip r:embed="rId7"/>
          <a:stretch>
            <a:fillRect/>
          </a:stretch>
        </p:blipFill>
        <p:spPr>
          <a:xfrm>
            <a:off x="6302136" y="1644394"/>
            <a:ext cx="2673946" cy="50071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45" name="Conector recto 44">
            <a:extLst>
              <a:ext uri="{FF2B5EF4-FFF2-40B4-BE49-F238E27FC236}">
                <a16:creationId xmlns:a16="http://schemas.microsoft.com/office/drawing/2014/main" id="{1D318E11-2C85-4583-968D-1885E432E789}"/>
              </a:ext>
            </a:extLst>
          </p:cNvPr>
          <p:cNvCxnSpPr>
            <a:cxnSpLocks/>
            <a:stCxn id="13" idx="2"/>
            <a:endCxn id="44" idx="0"/>
          </p:cNvCxnSpPr>
          <p:nvPr/>
        </p:nvCxnSpPr>
        <p:spPr>
          <a:xfrm>
            <a:off x="7632617" y="1317190"/>
            <a:ext cx="6492" cy="327204"/>
          </a:xfrm>
          <a:prstGeom prst="line">
            <a:avLst/>
          </a:prstGeom>
          <a:ln w="57150">
            <a:solidFill>
              <a:schemeClr val="accent1">
                <a:lumMod val="60000"/>
                <a:lumOff val="40000"/>
              </a:schemeClr>
            </a:solidFill>
          </a:ln>
        </p:spPr>
        <p:style>
          <a:lnRef idx="3">
            <a:schemeClr val="dk1"/>
          </a:lnRef>
          <a:fillRef idx="0">
            <a:schemeClr val="dk1"/>
          </a:fillRef>
          <a:effectRef idx="2">
            <a:schemeClr val="dk1"/>
          </a:effectRef>
          <a:fontRef idx="minor">
            <a:schemeClr val="tx1"/>
          </a:fontRef>
        </p:style>
      </p:cxnSp>
      <p:pic>
        <p:nvPicPr>
          <p:cNvPr id="72" name="Imagen 71">
            <a:extLst>
              <a:ext uri="{FF2B5EF4-FFF2-40B4-BE49-F238E27FC236}">
                <a16:creationId xmlns:a16="http://schemas.microsoft.com/office/drawing/2014/main" id="{991F3956-D25D-4FF2-B922-1C32524103A9}"/>
              </a:ext>
            </a:extLst>
          </p:cNvPr>
          <p:cNvPicPr>
            <a:picLocks noChangeAspect="1"/>
          </p:cNvPicPr>
          <p:nvPr/>
        </p:nvPicPr>
        <p:blipFill>
          <a:blip r:embed="rId8"/>
          <a:stretch>
            <a:fillRect/>
          </a:stretch>
        </p:blipFill>
        <p:spPr>
          <a:xfrm>
            <a:off x="9232469" y="1317190"/>
            <a:ext cx="2793283" cy="54807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4" name="Conector recto 73">
            <a:extLst>
              <a:ext uri="{FF2B5EF4-FFF2-40B4-BE49-F238E27FC236}">
                <a16:creationId xmlns:a16="http://schemas.microsoft.com/office/drawing/2014/main" id="{CE55ECB4-46D3-40FD-BA22-59031076A25B}"/>
              </a:ext>
            </a:extLst>
          </p:cNvPr>
          <p:cNvCxnSpPr>
            <a:cxnSpLocks/>
            <a:stCxn id="14" idx="2"/>
            <a:endCxn id="72" idx="0"/>
          </p:cNvCxnSpPr>
          <p:nvPr/>
        </p:nvCxnSpPr>
        <p:spPr>
          <a:xfrm>
            <a:off x="10629111" y="980864"/>
            <a:ext cx="0" cy="336326"/>
          </a:xfrm>
          <a:prstGeom prst="line">
            <a:avLst/>
          </a:prstGeom>
          <a:ln w="57150">
            <a:solidFill>
              <a:schemeClr val="bg2">
                <a:lumMod val="75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69519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1"/>
            <a:ext cx="3949148" cy="1152939"/>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RESULTADOS Y DISCUSIONES</a:t>
            </a:r>
          </a:p>
        </p:txBody>
      </p:sp>
      <p:pic>
        <p:nvPicPr>
          <p:cNvPr id="12" name="Picture 4" descr="Qué es el yonque o cañazo? | Buenazo.pe">
            <a:extLst>
              <a:ext uri="{FF2B5EF4-FFF2-40B4-BE49-F238E27FC236}">
                <a16:creationId xmlns:a16="http://schemas.microsoft.com/office/drawing/2014/main" id="{252EB6D3-DAD4-481D-897A-1D3AD17495C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8485" l="0" r="100000">
                        <a14:foregroundMark x1="7833" y1="68636" x2="15417" y2="74848"/>
                        <a14:foregroundMark x1="42250" y1="32121" x2="59917" y2="32879"/>
                        <a14:foregroundMark x1="97250" y1="9091" x2="97250" y2="9091"/>
                        <a14:foregroundMark x1="47750" y1="75606" x2="55667" y2="81667"/>
                        <a14:foregroundMark x1="51917" y1="85455" x2="51917" y2="85455"/>
                        <a14:foregroundMark x1="56583" y1="83182" x2="56583" y2="83182"/>
                        <a14:foregroundMark x1="59917" y1="80152" x2="59917" y2="80152"/>
                        <a14:backgroundMark x1="1167" y1="42727" x2="23417" y2="25909"/>
                        <a14:backgroundMark x1="3667" y1="2273" x2="250" y2="28182"/>
                        <a14:backgroundMark x1="11833" y1="61061" x2="30333" y2="69394"/>
                        <a14:backgroundMark x1="16000" y1="68636" x2="11000" y2="79394"/>
                        <a14:backgroundMark x1="5917" y1="53485" x2="16833" y2="72576"/>
                        <a14:backgroundMark x1="9750" y1="68636" x2="9750" y2="68636"/>
                        <a14:backgroundMark x1="14333" y1="67121" x2="14333" y2="67121"/>
                        <a14:backgroundMark x1="14333" y1="67121" x2="9750" y2="74091"/>
                        <a14:backgroundMark x1="9333" y1="74848" x2="8917" y2="67879"/>
                        <a14:backgroundMark x1="8500" y1="67121" x2="6833" y2="61061"/>
                        <a14:backgroundMark x1="10583" y1="55758" x2="6833" y2="74848"/>
                        <a14:backgroundMark x1="6833" y1="81667" x2="9333" y2="61818"/>
                        <a14:backgroundMark x1="4250" y1="66364" x2="10583" y2="67121"/>
                        <a14:backgroundMark x1="7250" y1="61061" x2="8917" y2="78636"/>
                        <a14:backgroundMark x1="6833" y1="70303" x2="14750" y2="70303"/>
                        <a14:backgroundMark x1="15583" y1="79394" x2="5917" y2="72576"/>
                        <a14:backgroundMark x1="14333" y1="79394" x2="5500" y2="75606"/>
                        <a14:backgroundMark x1="8083" y1="80152" x2="9333" y2="68636"/>
                        <a14:backgroundMark x1="14750" y1="80152" x2="8500" y2="74848"/>
                        <a14:backgroundMark x1="4667" y1="74091" x2="10167" y2="79394"/>
                      </a14:backgroundRemoval>
                    </a14:imgEffect>
                  </a14:imgLayer>
                </a14:imgProps>
              </a:ext>
              <a:ext uri="{28A0092B-C50C-407E-A947-70E740481C1C}">
                <a14:useLocalDpi xmlns:a14="http://schemas.microsoft.com/office/drawing/2010/main" val="0"/>
              </a:ext>
            </a:extLst>
          </a:blip>
          <a:srcRect l="17290"/>
          <a:stretch/>
        </p:blipFill>
        <p:spPr bwMode="auto">
          <a:xfrm>
            <a:off x="8521148" y="0"/>
            <a:ext cx="3578086" cy="2379337"/>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esquinas redondeadas 6">
            <a:extLst>
              <a:ext uri="{FF2B5EF4-FFF2-40B4-BE49-F238E27FC236}">
                <a16:creationId xmlns:a16="http://schemas.microsoft.com/office/drawing/2014/main" id="{31274E18-9A89-4E5B-8742-0372D024B475}"/>
              </a:ext>
            </a:extLst>
          </p:cNvPr>
          <p:cNvSpPr/>
          <p:nvPr/>
        </p:nvSpPr>
        <p:spPr>
          <a:xfrm>
            <a:off x="478301" y="1448972"/>
            <a:ext cx="8938693" cy="631151"/>
          </a:xfrm>
          <a:prstGeom prst="roundRect">
            <a:avLst/>
          </a:prstGeom>
          <a:no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C" sz="2000" b="1" dirty="0">
                <a:solidFill>
                  <a:schemeClr val="tx1"/>
                </a:solidFill>
                <a:latin typeface="Arial Narrow" panose="020B0606020202030204" pitchFamily="34" charset="0"/>
              </a:rPr>
              <a:t>Caracterización de los parámetros fisicoquímicos en el jugo de caña</a:t>
            </a:r>
          </a:p>
        </p:txBody>
      </p:sp>
      <p:graphicFrame>
        <p:nvGraphicFramePr>
          <p:cNvPr id="2" name="Tabla 1">
            <a:extLst>
              <a:ext uri="{FF2B5EF4-FFF2-40B4-BE49-F238E27FC236}">
                <a16:creationId xmlns:a16="http://schemas.microsoft.com/office/drawing/2014/main" id="{F15E526B-F414-496D-8302-58330CE9567D}"/>
              </a:ext>
            </a:extLst>
          </p:cNvPr>
          <p:cNvGraphicFramePr>
            <a:graphicFrameLocks noGrp="1"/>
          </p:cNvGraphicFramePr>
          <p:nvPr>
            <p:extLst>
              <p:ext uri="{D42A27DB-BD31-4B8C-83A1-F6EECF244321}">
                <p14:modId xmlns:p14="http://schemas.microsoft.com/office/powerpoint/2010/main" val="162976024"/>
              </p:ext>
            </p:extLst>
          </p:nvPr>
        </p:nvGraphicFramePr>
        <p:xfrm>
          <a:off x="3041882" y="2675371"/>
          <a:ext cx="6108234" cy="3458144"/>
        </p:xfrm>
        <a:graphic>
          <a:graphicData uri="http://schemas.openxmlformats.org/drawingml/2006/table">
            <a:tbl>
              <a:tblPr firstRow="1" firstCol="1" bandRow="1">
                <a:tableStyleId>{68D230F3-CF80-4859-8CE7-A43EE81993B5}</a:tableStyleId>
              </a:tblPr>
              <a:tblGrid>
                <a:gridCol w="1736143">
                  <a:extLst>
                    <a:ext uri="{9D8B030D-6E8A-4147-A177-3AD203B41FA5}">
                      <a16:colId xmlns:a16="http://schemas.microsoft.com/office/drawing/2014/main" val="535039546"/>
                    </a:ext>
                  </a:extLst>
                </a:gridCol>
                <a:gridCol w="1496617">
                  <a:extLst>
                    <a:ext uri="{9D8B030D-6E8A-4147-A177-3AD203B41FA5}">
                      <a16:colId xmlns:a16="http://schemas.microsoft.com/office/drawing/2014/main" val="1862185124"/>
                    </a:ext>
                  </a:extLst>
                </a:gridCol>
                <a:gridCol w="1067676">
                  <a:extLst>
                    <a:ext uri="{9D8B030D-6E8A-4147-A177-3AD203B41FA5}">
                      <a16:colId xmlns:a16="http://schemas.microsoft.com/office/drawing/2014/main" val="801630033"/>
                    </a:ext>
                  </a:extLst>
                </a:gridCol>
                <a:gridCol w="961612">
                  <a:extLst>
                    <a:ext uri="{9D8B030D-6E8A-4147-A177-3AD203B41FA5}">
                      <a16:colId xmlns:a16="http://schemas.microsoft.com/office/drawing/2014/main" val="3260015566"/>
                    </a:ext>
                  </a:extLst>
                </a:gridCol>
                <a:gridCol w="846186">
                  <a:extLst>
                    <a:ext uri="{9D8B030D-6E8A-4147-A177-3AD203B41FA5}">
                      <a16:colId xmlns:a16="http://schemas.microsoft.com/office/drawing/2014/main" val="1195605874"/>
                    </a:ext>
                  </a:extLst>
                </a:gridCol>
              </a:tblGrid>
              <a:tr h="570136">
                <a:tc>
                  <a:txBody>
                    <a:bodyPr/>
                    <a:lstStyle/>
                    <a:p>
                      <a:pPr algn="ctr">
                        <a:lnSpc>
                          <a:spcPct val="100000"/>
                        </a:lnSpc>
                        <a:spcAft>
                          <a:spcPts val="0"/>
                        </a:spcAft>
                      </a:pPr>
                      <a:r>
                        <a:rPr lang="es-EC" sz="1800">
                          <a:effectLst/>
                          <a:latin typeface="Arial Narrow" panose="020B0606020202030204" pitchFamily="34" charset="0"/>
                        </a:rPr>
                        <a:t>Parámetro analizado</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Unidad</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ctr">
                        <a:lnSpc>
                          <a:spcPct val="100000"/>
                        </a:lnSpc>
                        <a:spcAft>
                          <a:spcPts val="0"/>
                        </a:spcAft>
                      </a:pPr>
                      <a:r>
                        <a:rPr lang="es-EC" sz="1800">
                          <a:effectLst/>
                          <a:latin typeface="Arial Narrow" panose="020B0606020202030204" pitchFamily="34" charset="0"/>
                        </a:rPr>
                        <a:t>Variedad</a:t>
                      </a:r>
                    </a:p>
                    <a:p>
                      <a:pPr algn="ctr">
                        <a:lnSpc>
                          <a:spcPct val="100000"/>
                        </a:lnSpc>
                        <a:spcAft>
                          <a:spcPts val="0"/>
                        </a:spcAft>
                      </a:pPr>
                      <a:r>
                        <a:rPr lang="es-EC" sz="1800">
                          <a:effectLst/>
                          <a:latin typeface="Arial Narrow" panose="020B0606020202030204" pitchFamily="34" charset="0"/>
                        </a:rPr>
                        <a:t>ECU-01          EC-06          EC-08</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827933064"/>
                  </a:ext>
                </a:extLst>
              </a:tr>
              <a:tr h="318031">
                <a:tc>
                  <a:txBody>
                    <a:bodyPr/>
                    <a:lstStyle/>
                    <a:p>
                      <a:pPr>
                        <a:lnSpc>
                          <a:spcPct val="100000"/>
                        </a:lnSpc>
                        <a:spcAft>
                          <a:spcPts val="0"/>
                        </a:spcAft>
                      </a:pPr>
                      <a:r>
                        <a:rPr lang="es-EC" sz="1800" b="0" dirty="0">
                          <a:effectLst/>
                          <a:latin typeface="Arial Narrow" panose="020B0606020202030204" pitchFamily="34" charset="0"/>
                        </a:rPr>
                        <a:t>pH</a:t>
                      </a:r>
                      <a:endParaRPr lang="es-EC" sz="1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0000"/>
                        </a:lnSpc>
                      </a:pPr>
                      <a:endParaRPr lang="es-EC" sz="1800" dirty="0">
                        <a:effectLst/>
                        <a:latin typeface="Arial Narrow" panose="020B0606020202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5,6</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5,7</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dirty="0">
                          <a:effectLst/>
                          <a:latin typeface="Arial Narrow" panose="020B0606020202030204" pitchFamily="34" charset="0"/>
                        </a:rPr>
                        <a:t>5,6</a:t>
                      </a:r>
                      <a:endParaRPr lang="es-EC"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82184490"/>
                  </a:ext>
                </a:extLst>
              </a:tr>
              <a:tr h="674479">
                <a:tc>
                  <a:txBody>
                    <a:bodyPr/>
                    <a:lstStyle/>
                    <a:p>
                      <a:pPr>
                        <a:lnSpc>
                          <a:spcPct val="100000"/>
                        </a:lnSpc>
                        <a:spcAft>
                          <a:spcPts val="0"/>
                        </a:spcAft>
                      </a:pPr>
                      <a:r>
                        <a:rPr lang="es-EC" sz="1800" b="0" dirty="0">
                          <a:effectLst/>
                          <a:latin typeface="Arial Narrow" panose="020B0606020202030204" pitchFamily="34" charset="0"/>
                        </a:rPr>
                        <a:t>Sólidos solubles en jugo fresco</a:t>
                      </a:r>
                      <a:endParaRPr lang="es-EC" sz="1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°Brix</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21,1</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21,9</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22,5</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44943247"/>
                  </a:ext>
                </a:extLst>
              </a:tr>
              <a:tr h="953560">
                <a:tc>
                  <a:txBody>
                    <a:bodyPr/>
                    <a:lstStyle/>
                    <a:p>
                      <a:pPr>
                        <a:lnSpc>
                          <a:spcPct val="100000"/>
                        </a:lnSpc>
                        <a:spcAft>
                          <a:spcPts val="0"/>
                        </a:spcAft>
                      </a:pPr>
                      <a:r>
                        <a:rPr lang="es-EC" sz="1800" b="0" dirty="0">
                          <a:effectLst/>
                          <a:latin typeface="Arial Narrow" panose="020B0606020202030204" pitchFamily="34" charset="0"/>
                        </a:rPr>
                        <a:t>Sólidos solubles en jugo pasteurizado</a:t>
                      </a:r>
                      <a:endParaRPr lang="es-EC" sz="1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°Brix</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24,4</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25,1</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26,1</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75100924"/>
                  </a:ext>
                </a:extLst>
              </a:tr>
              <a:tr h="623907">
                <a:tc>
                  <a:txBody>
                    <a:bodyPr/>
                    <a:lstStyle/>
                    <a:p>
                      <a:pPr>
                        <a:lnSpc>
                          <a:spcPct val="100000"/>
                        </a:lnSpc>
                        <a:spcAft>
                          <a:spcPts val="0"/>
                        </a:spcAft>
                      </a:pPr>
                      <a:r>
                        <a:rPr lang="es-EC" sz="1800" b="0" dirty="0">
                          <a:effectLst/>
                          <a:latin typeface="Arial Narrow" panose="020B0606020202030204" pitchFamily="34" charset="0"/>
                        </a:rPr>
                        <a:t>Acidez titulable</a:t>
                      </a:r>
                      <a:endParaRPr lang="es-EC" sz="1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 (Ácido cítrico)</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0,19</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0,13</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dirty="0">
                          <a:effectLst/>
                          <a:latin typeface="Arial Narrow" panose="020B0606020202030204" pitchFamily="34" charset="0"/>
                        </a:rPr>
                        <a:t>0,16</a:t>
                      </a:r>
                      <a:endParaRPr lang="es-EC"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66179826"/>
                  </a:ext>
                </a:extLst>
              </a:tr>
              <a:tr h="318031">
                <a:tc>
                  <a:txBody>
                    <a:bodyPr/>
                    <a:lstStyle/>
                    <a:p>
                      <a:pPr>
                        <a:lnSpc>
                          <a:spcPct val="100000"/>
                        </a:lnSpc>
                        <a:spcAft>
                          <a:spcPts val="0"/>
                        </a:spcAft>
                      </a:pPr>
                      <a:r>
                        <a:rPr lang="es-EC" sz="1800" b="0" dirty="0">
                          <a:effectLst/>
                          <a:latin typeface="Arial Narrow" panose="020B0606020202030204" pitchFamily="34" charset="0"/>
                        </a:rPr>
                        <a:t>Densidad relativa</a:t>
                      </a:r>
                      <a:endParaRPr lang="es-EC" sz="1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dirty="0">
                          <a:effectLst/>
                          <a:latin typeface="Arial Narrow" panose="020B0606020202030204" pitchFamily="34" charset="0"/>
                        </a:rPr>
                        <a:t>g/cm³</a:t>
                      </a:r>
                      <a:endParaRPr lang="es-EC"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1,09</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1,08</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dirty="0">
                          <a:effectLst/>
                          <a:latin typeface="Arial Narrow" panose="020B0606020202030204" pitchFamily="34" charset="0"/>
                        </a:rPr>
                        <a:t>1,1</a:t>
                      </a:r>
                      <a:endParaRPr lang="es-EC"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700540214"/>
                  </a:ext>
                </a:extLst>
              </a:tr>
            </a:tbl>
          </a:graphicData>
        </a:graphic>
      </p:graphicFrame>
      <p:sp>
        <p:nvSpPr>
          <p:cNvPr id="16" name="Llamada rectangular redondeada 1">
            <a:extLst>
              <a:ext uri="{FF2B5EF4-FFF2-40B4-BE49-F238E27FC236}">
                <a16:creationId xmlns:a16="http://schemas.microsoft.com/office/drawing/2014/main" id="{8BCAE6BA-CC41-4D67-9D73-EF6A7163A975}"/>
              </a:ext>
            </a:extLst>
          </p:cNvPr>
          <p:cNvSpPr/>
          <p:nvPr/>
        </p:nvSpPr>
        <p:spPr>
          <a:xfrm>
            <a:off x="9508742" y="2889940"/>
            <a:ext cx="2423514" cy="734291"/>
          </a:xfrm>
          <a:prstGeom prst="wedgeRoundRectCallout">
            <a:avLst>
              <a:gd name="adj1" fmla="val -64613"/>
              <a:gd name="adj2" fmla="val 16852"/>
              <a:gd name="adj3" fmla="val 16667"/>
            </a:avLst>
          </a:prstGeom>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EC" sz="1400" dirty="0">
                <a:solidFill>
                  <a:schemeClr val="tx1"/>
                </a:solidFill>
                <a:latin typeface="Arial Narrow" panose="020B0606020202030204" pitchFamily="34" charset="0"/>
              </a:rPr>
              <a:t>(Chen, 1997) el pH en el jugo de la planta madura de la caña de azúcar varía entre 4,73 y 5,63.</a:t>
            </a:r>
          </a:p>
        </p:txBody>
      </p:sp>
      <p:sp>
        <p:nvSpPr>
          <p:cNvPr id="17" name="Rectángulo 16">
            <a:extLst>
              <a:ext uri="{FF2B5EF4-FFF2-40B4-BE49-F238E27FC236}">
                <a16:creationId xmlns:a16="http://schemas.microsoft.com/office/drawing/2014/main" id="{AD57BF12-660A-4ECF-ADBE-37BBD3DA7974}"/>
              </a:ext>
            </a:extLst>
          </p:cNvPr>
          <p:cNvSpPr/>
          <p:nvPr/>
        </p:nvSpPr>
        <p:spPr>
          <a:xfrm>
            <a:off x="3027813" y="3245062"/>
            <a:ext cx="6108233" cy="31216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26" name="Rectángulo 25">
            <a:extLst>
              <a:ext uri="{FF2B5EF4-FFF2-40B4-BE49-F238E27FC236}">
                <a16:creationId xmlns:a16="http://schemas.microsoft.com/office/drawing/2014/main" id="{EADFCF04-BECA-4AF0-A555-57C5EA9EEF67}"/>
              </a:ext>
            </a:extLst>
          </p:cNvPr>
          <p:cNvSpPr/>
          <p:nvPr/>
        </p:nvSpPr>
        <p:spPr>
          <a:xfrm>
            <a:off x="3027812" y="3641075"/>
            <a:ext cx="6122303" cy="533788"/>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27" name="Llamada rectangular redondeada 9">
            <a:extLst>
              <a:ext uri="{FF2B5EF4-FFF2-40B4-BE49-F238E27FC236}">
                <a16:creationId xmlns:a16="http://schemas.microsoft.com/office/drawing/2014/main" id="{4C147B84-A0E1-4B20-B28D-E02DE007901E}"/>
              </a:ext>
            </a:extLst>
          </p:cNvPr>
          <p:cNvSpPr/>
          <p:nvPr/>
        </p:nvSpPr>
        <p:spPr>
          <a:xfrm>
            <a:off x="9628111" y="3670152"/>
            <a:ext cx="2323613" cy="734291"/>
          </a:xfrm>
          <a:prstGeom prst="wedgeRoundRectCallout">
            <a:avLst>
              <a:gd name="adj1" fmla="val -69234"/>
              <a:gd name="adj2" fmla="val -9192"/>
              <a:gd name="adj3" fmla="val 16667"/>
            </a:avLst>
          </a:prstGeom>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MX" sz="1400" dirty="0">
                <a:solidFill>
                  <a:schemeClr val="tx1"/>
                </a:solidFill>
                <a:latin typeface="Arial Narrow" panose="020B0606020202030204" pitchFamily="34" charset="0"/>
              </a:rPr>
              <a:t>(Ramírez, Insuasty, &amp; Viveros, 2014) los jugos deben fluctuar entre 16 y 24°Brix.</a:t>
            </a:r>
            <a:endParaRPr lang="es-EC" sz="1400" dirty="0">
              <a:solidFill>
                <a:schemeClr val="tx1"/>
              </a:solidFill>
              <a:latin typeface="Arial Narrow" panose="020B0606020202030204" pitchFamily="34" charset="0"/>
            </a:endParaRPr>
          </a:p>
        </p:txBody>
      </p:sp>
      <p:sp>
        <p:nvSpPr>
          <p:cNvPr id="28" name="Rectángulo redondeado 28">
            <a:extLst>
              <a:ext uri="{FF2B5EF4-FFF2-40B4-BE49-F238E27FC236}">
                <a16:creationId xmlns:a16="http://schemas.microsoft.com/office/drawing/2014/main" id="{4E59DE02-EB11-437F-A421-BF9E923C4431}"/>
              </a:ext>
            </a:extLst>
          </p:cNvPr>
          <p:cNvSpPr/>
          <p:nvPr/>
        </p:nvSpPr>
        <p:spPr>
          <a:xfrm>
            <a:off x="259743" y="3428999"/>
            <a:ext cx="2409442" cy="718089"/>
          </a:xfrm>
          <a:prstGeom prst="wedgeRoundRectCallout">
            <a:avLst>
              <a:gd name="adj1" fmla="val 63520"/>
              <a:gd name="adj2" fmla="val 18044"/>
              <a:gd name="adj3" fmla="val 16667"/>
            </a:avLst>
          </a:prstGeom>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MX" sz="1400" dirty="0">
                <a:solidFill>
                  <a:schemeClr val="tx1"/>
                </a:solidFill>
                <a:latin typeface="Arial Narrow" panose="020B0606020202030204" pitchFamily="34" charset="0"/>
              </a:rPr>
              <a:t>EC-08: alto contenido de azúcar y capacidad temprana de maduración (Silva et al., 2016)</a:t>
            </a:r>
            <a:endParaRPr lang="es-EC" sz="1400" dirty="0">
              <a:solidFill>
                <a:schemeClr val="tx1"/>
              </a:solidFill>
              <a:latin typeface="Arial Narrow" panose="020B0606020202030204" pitchFamily="34" charset="0"/>
            </a:endParaRPr>
          </a:p>
        </p:txBody>
      </p:sp>
      <p:sp>
        <p:nvSpPr>
          <p:cNvPr id="29" name="Rectángulo 28">
            <a:extLst>
              <a:ext uri="{FF2B5EF4-FFF2-40B4-BE49-F238E27FC236}">
                <a16:creationId xmlns:a16="http://schemas.microsoft.com/office/drawing/2014/main" id="{4A535B0F-2C52-4412-BFC2-E2474704084E}"/>
              </a:ext>
            </a:extLst>
          </p:cNvPr>
          <p:cNvSpPr/>
          <p:nvPr/>
        </p:nvSpPr>
        <p:spPr>
          <a:xfrm>
            <a:off x="3013743" y="5338688"/>
            <a:ext cx="6122303" cy="32604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30" name="Llamada rectangular redondeada 9">
            <a:extLst>
              <a:ext uri="{FF2B5EF4-FFF2-40B4-BE49-F238E27FC236}">
                <a16:creationId xmlns:a16="http://schemas.microsoft.com/office/drawing/2014/main" id="{A7113B76-1782-43DD-AACD-42BF1D7D12CB}"/>
              </a:ext>
            </a:extLst>
          </p:cNvPr>
          <p:cNvSpPr/>
          <p:nvPr/>
        </p:nvSpPr>
        <p:spPr>
          <a:xfrm>
            <a:off x="9508742" y="4971542"/>
            <a:ext cx="2295472" cy="734291"/>
          </a:xfrm>
          <a:prstGeom prst="wedgeRoundRectCallout">
            <a:avLst>
              <a:gd name="adj1" fmla="val -65366"/>
              <a:gd name="adj2" fmla="val 20683"/>
              <a:gd name="adj3" fmla="val 16667"/>
            </a:avLst>
          </a:prstGeom>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MX" sz="1400" dirty="0">
                <a:solidFill>
                  <a:schemeClr val="tx1"/>
                </a:solidFill>
                <a:latin typeface="Arial Narrow" panose="020B0606020202030204" pitchFamily="34" charset="0"/>
              </a:rPr>
              <a:t>(Cobeña &amp; Loor, 2016) </a:t>
            </a:r>
            <a:br>
              <a:rPr lang="es-MX" sz="1400" dirty="0">
                <a:solidFill>
                  <a:schemeClr val="tx1"/>
                </a:solidFill>
                <a:latin typeface="Arial Narrow" panose="020B0606020202030204" pitchFamily="34" charset="0"/>
              </a:rPr>
            </a:br>
            <a:r>
              <a:rPr lang="es-MX" sz="1400" dirty="0">
                <a:solidFill>
                  <a:schemeClr val="tx1"/>
                </a:solidFill>
                <a:latin typeface="Arial Narrow" panose="020B0606020202030204" pitchFamily="34" charset="0"/>
              </a:rPr>
              <a:t>0,14 y 0,36%</a:t>
            </a:r>
          </a:p>
          <a:p>
            <a:pPr algn="ctr"/>
            <a:r>
              <a:rPr lang="es-MX" sz="1400" dirty="0">
                <a:solidFill>
                  <a:schemeClr val="tx1"/>
                </a:solidFill>
                <a:latin typeface="Arial Narrow" panose="020B0606020202030204" pitchFamily="34" charset="0"/>
              </a:rPr>
              <a:t>(López et al., 2013) 0,52% </a:t>
            </a:r>
            <a:endParaRPr lang="es-EC" sz="1400" dirty="0">
              <a:solidFill>
                <a:schemeClr val="tx1"/>
              </a:solidFill>
              <a:latin typeface="Arial Narrow" panose="020B0606020202030204" pitchFamily="34" charset="0"/>
            </a:endParaRPr>
          </a:p>
        </p:txBody>
      </p:sp>
      <p:sp>
        <p:nvSpPr>
          <p:cNvPr id="31" name="Rectángulo redondeado 28">
            <a:extLst>
              <a:ext uri="{FF2B5EF4-FFF2-40B4-BE49-F238E27FC236}">
                <a16:creationId xmlns:a16="http://schemas.microsoft.com/office/drawing/2014/main" id="{B74C4132-E749-4492-8751-AB95C93B0832}"/>
              </a:ext>
            </a:extLst>
          </p:cNvPr>
          <p:cNvSpPr/>
          <p:nvPr/>
        </p:nvSpPr>
        <p:spPr>
          <a:xfrm>
            <a:off x="259743" y="4777878"/>
            <a:ext cx="2409442" cy="1152939"/>
          </a:xfrm>
          <a:prstGeom prst="wedgeRoundRectCallout">
            <a:avLst>
              <a:gd name="adj1" fmla="val 62496"/>
              <a:gd name="adj2" fmla="val 10909"/>
              <a:gd name="adj3" fmla="val 16667"/>
            </a:avLst>
          </a:prstGeom>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MX" sz="1400" dirty="0">
                <a:solidFill>
                  <a:schemeClr val="tx1"/>
                </a:solidFill>
                <a:latin typeface="Arial Narrow" panose="020B0606020202030204" pitchFamily="34" charset="0"/>
              </a:rPr>
              <a:t>(</a:t>
            </a:r>
            <a:r>
              <a:rPr lang="es-MX" sz="1400" dirty="0" err="1">
                <a:solidFill>
                  <a:schemeClr val="tx1"/>
                </a:solidFill>
                <a:latin typeface="Arial Narrow" panose="020B0606020202030204" pitchFamily="34" charset="0"/>
              </a:rPr>
              <a:t>Zossi</a:t>
            </a:r>
            <a:r>
              <a:rPr lang="es-MX" sz="1400" dirty="0">
                <a:solidFill>
                  <a:schemeClr val="tx1"/>
                </a:solidFill>
                <a:latin typeface="Arial Narrow" panose="020B0606020202030204" pitchFamily="34" charset="0"/>
              </a:rPr>
              <a:t>, Cárdenas, </a:t>
            </a:r>
            <a:r>
              <a:rPr lang="es-MX" sz="1400" dirty="0" err="1">
                <a:solidFill>
                  <a:schemeClr val="tx1"/>
                </a:solidFill>
                <a:latin typeface="Arial Narrow" panose="020B0606020202030204" pitchFamily="34" charset="0"/>
              </a:rPr>
              <a:t>Sorol</a:t>
            </a:r>
            <a:r>
              <a:rPr lang="es-MX" sz="1400" dirty="0">
                <a:solidFill>
                  <a:schemeClr val="tx1"/>
                </a:solidFill>
                <a:latin typeface="Arial Narrow" panose="020B0606020202030204" pitchFamily="34" charset="0"/>
              </a:rPr>
              <a:t>, &amp; Sastre, 2010)  ácidos orgánicos parte variable, pero significativa, generan la mayor proporción de acidez titulable del jugo.</a:t>
            </a:r>
            <a:endParaRPr lang="es-EC" sz="1400" dirty="0">
              <a:solidFill>
                <a:schemeClr val="tx1"/>
              </a:solidFill>
              <a:latin typeface="Arial Narrow" panose="020B0606020202030204" pitchFamily="34" charset="0"/>
            </a:endParaRPr>
          </a:p>
        </p:txBody>
      </p:sp>
      <p:sp>
        <p:nvSpPr>
          <p:cNvPr id="32" name="Rectángulo 31">
            <a:extLst>
              <a:ext uri="{FF2B5EF4-FFF2-40B4-BE49-F238E27FC236}">
                <a16:creationId xmlns:a16="http://schemas.microsoft.com/office/drawing/2014/main" id="{53C5C810-9DE7-4A8A-A67A-7B02E3EE2725}"/>
              </a:ext>
            </a:extLst>
          </p:cNvPr>
          <p:cNvSpPr/>
          <p:nvPr/>
        </p:nvSpPr>
        <p:spPr>
          <a:xfrm>
            <a:off x="3013743" y="5815972"/>
            <a:ext cx="6122303" cy="32604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34" name="Rectángulo redondeado 28">
            <a:extLst>
              <a:ext uri="{FF2B5EF4-FFF2-40B4-BE49-F238E27FC236}">
                <a16:creationId xmlns:a16="http://schemas.microsoft.com/office/drawing/2014/main" id="{047D441A-B96D-45A4-987E-EA4BDAD802D7}"/>
              </a:ext>
            </a:extLst>
          </p:cNvPr>
          <p:cNvSpPr/>
          <p:nvPr/>
        </p:nvSpPr>
        <p:spPr>
          <a:xfrm flipH="1">
            <a:off x="9522813" y="5804491"/>
            <a:ext cx="2295473" cy="658048"/>
          </a:xfrm>
          <a:prstGeom prst="wedgeRoundRectCallout">
            <a:avLst>
              <a:gd name="adj1" fmla="val 66899"/>
              <a:gd name="adj2" fmla="val -20890"/>
              <a:gd name="adj3" fmla="val 16667"/>
            </a:avLst>
          </a:prstGeom>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MX" sz="1400" dirty="0">
                <a:solidFill>
                  <a:schemeClr val="tx1"/>
                </a:solidFill>
                <a:latin typeface="Arial Narrow" panose="020B0606020202030204" pitchFamily="34" charset="0"/>
              </a:rPr>
              <a:t>(</a:t>
            </a:r>
            <a:r>
              <a:rPr lang="es-MX" sz="1400" dirty="0" err="1">
                <a:solidFill>
                  <a:schemeClr val="tx1"/>
                </a:solidFill>
                <a:latin typeface="Arial Narrow" panose="020B0606020202030204" pitchFamily="34" charset="0"/>
              </a:rPr>
              <a:t>Panchi</a:t>
            </a:r>
            <a:r>
              <a:rPr lang="es-MX" sz="1400" dirty="0">
                <a:solidFill>
                  <a:schemeClr val="tx1"/>
                </a:solidFill>
                <a:latin typeface="Arial Narrow" panose="020B0606020202030204" pitchFamily="34" charset="0"/>
              </a:rPr>
              <a:t>, 2013) incremento </a:t>
            </a:r>
            <a:r>
              <a:rPr lang="es-MX" sz="1400" dirty="0" err="1">
                <a:solidFill>
                  <a:schemeClr val="tx1"/>
                </a:solidFill>
                <a:latin typeface="Arial Narrow" panose="020B0606020202030204" pitchFamily="34" charset="0"/>
              </a:rPr>
              <a:t>de°Brix</a:t>
            </a:r>
            <a:r>
              <a:rPr lang="es-MX" sz="1400" dirty="0">
                <a:solidFill>
                  <a:schemeClr val="tx1"/>
                </a:solidFill>
                <a:latin typeface="Arial Narrow" panose="020B0606020202030204" pitchFamily="34" charset="0"/>
              </a:rPr>
              <a:t>, la densidad relativa de la muestra aumenta.</a:t>
            </a:r>
            <a:endParaRPr lang="es-EC" sz="14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2863154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27"/>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2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500" fill="hold"/>
                                        <p:tgtEl>
                                          <p:spTgt spid="29"/>
                                        </p:tgtEl>
                                        <p:attrNameLst>
                                          <p:attrName>ppt_w</p:attrName>
                                        </p:attrNameLst>
                                      </p:cBhvr>
                                      <p:tavLst>
                                        <p:tav tm="0">
                                          <p:val>
                                            <p:fltVal val="0"/>
                                          </p:val>
                                        </p:tav>
                                        <p:tav tm="100000">
                                          <p:val>
                                            <p:strVal val="#ppt_w"/>
                                          </p:val>
                                        </p:tav>
                                      </p:tavLst>
                                    </p:anim>
                                    <p:anim calcmode="lin" valueType="num">
                                      <p:cBhvr>
                                        <p:cTn id="51" dur="500" fill="hold"/>
                                        <p:tgtEl>
                                          <p:spTgt spid="29"/>
                                        </p:tgtEl>
                                        <p:attrNameLst>
                                          <p:attrName>ppt_h</p:attrName>
                                        </p:attrNameLst>
                                      </p:cBhvr>
                                      <p:tavLst>
                                        <p:tav tm="0">
                                          <p:val>
                                            <p:fltVal val="0"/>
                                          </p:val>
                                        </p:tav>
                                        <p:tav tm="100000">
                                          <p:val>
                                            <p:strVal val="#ppt_h"/>
                                          </p:val>
                                        </p:tav>
                                      </p:tavLst>
                                    </p:anim>
                                    <p:animEffect transition="in" filter="fade">
                                      <p:cBhvr>
                                        <p:cTn id="52" dur="500"/>
                                        <p:tgtEl>
                                          <p:spTgt spid="29"/>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Effect transition="in" filter="fade">
                                      <p:cBhvr>
                                        <p:cTn id="57" dur="500"/>
                                        <p:tgtEl>
                                          <p:spTgt spid="30"/>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500" fill="hold"/>
                                        <p:tgtEl>
                                          <p:spTgt spid="31"/>
                                        </p:tgtEl>
                                        <p:attrNameLst>
                                          <p:attrName>ppt_w</p:attrName>
                                        </p:attrNameLst>
                                      </p:cBhvr>
                                      <p:tavLst>
                                        <p:tav tm="0">
                                          <p:val>
                                            <p:fltVal val="0"/>
                                          </p:val>
                                        </p:tav>
                                        <p:tav tm="100000">
                                          <p:val>
                                            <p:strVal val="#ppt_w"/>
                                          </p:val>
                                        </p:tav>
                                      </p:tavLst>
                                    </p:anim>
                                    <p:anim calcmode="lin" valueType="num">
                                      <p:cBhvr>
                                        <p:cTn id="61" dur="500" fill="hold"/>
                                        <p:tgtEl>
                                          <p:spTgt spid="31"/>
                                        </p:tgtEl>
                                        <p:attrNameLst>
                                          <p:attrName>ppt_h</p:attrName>
                                        </p:attrNameLst>
                                      </p:cBhvr>
                                      <p:tavLst>
                                        <p:tav tm="0">
                                          <p:val>
                                            <p:fltVal val="0"/>
                                          </p:val>
                                        </p:tav>
                                        <p:tav tm="100000">
                                          <p:val>
                                            <p:strVal val="#ppt_h"/>
                                          </p:val>
                                        </p:tav>
                                      </p:tavLst>
                                    </p:anim>
                                    <p:animEffect transition="in" filter="fade">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0"/>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p:cTn id="75" dur="500" fill="hold"/>
                                        <p:tgtEl>
                                          <p:spTgt spid="32"/>
                                        </p:tgtEl>
                                        <p:attrNameLst>
                                          <p:attrName>ppt_w</p:attrName>
                                        </p:attrNameLst>
                                      </p:cBhvr>
                                      <p:tavLst>
                                        <p:tav tm="0">
                                          <p:val>
                                            <p:fltVal val="0"/>
                                          </p:val>
                                        </p:tav>
                                        <p:tav tm="100000">
                                          <p:val>
                                            <p:strVal val="#ppt_w"/>
                                          </p:val>
                                        </p:tav>
                                      </p:tavLst>
                                    </p:anim>
                                    <p:anim calcmode="lin" valueType="num">
                                      <p:cBhvr>
                                        <p:cTn id="76" dur="500" fill="hold"/>
                                        <p:tgtEl>
                                          <p:spTgt spid="32"/>
                                        </p:tgtEl>
                                        <p:attrNameLst>
                                          <p:attrName>ppt_h</p:attrName>
                                        </p:attrNameLst>
                                      </p:cBhvr>
                                      <p:tavLst>
                                        <p:tav tm="0">
                                          <p:val>
                                            <p:fltVal val="0"/>
                                          </p:val>
                                        </p:tav>
                                        <p:tav tm="100000">
                                          <p:val>
                                            <p:strVal val="#ppt_h"/>
                                          </p:val>
                                        </p:tav>
                                      </p:tavLst>
                                    </p:anim>
                                    <p:animEffect transition="in" filter="fade">
                                      <p:cBhvr>
                                        <p:cTn id="77" dur="500"/>
                                        <p:tgtEl>
                                          <p:spTgt spid="32"/>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34"/>
                                        </p:tgtEl>
                                        <p:attrNameLst>
                                          <p:attrName>style.visibility</p:attrName>
                                        </p:attrNameLst>
                                      </p:cBhvr>
                                      <p:to>
                                        <p:strVal val="visible"/>
                                      </p:to>
                                    </p:set>
                                    <p:anim calcmode="lin" valueType="num">
                                      <p:cBhvr>
                                        <p:cTn id="80" dur="500" fill="hold"/>
                                        <p:tgtEl>
                                          <p:spTgt spid="34"/>
                                        </p:tgtEl>
                                        <p:attrNameLst>
                                          <p:attrName>ppt_w</p:attrName>
                                        </p:attrNameLst>
                                      </p:cBhvr>
                                      <p:tavLst>
                                        <p:tav tm="0">
                                          <p:val>
                                            <p:fltVal val="0"/>
                                          </p:val>
                                        </p:tav>
                                        <p:tav tm="100000">
                                          <p:val>
                                            <p:strVal val="#ppt_w"/>
                                          </p:val>
                                        </p:tav>
                                      </p:tavLst>
                                    </p:anim>
                                    <p:anim calcmode="lin" valueType="num">
                                      <p:cBhvr>
                                        <p:cTn id="81" dur="500" fill="hold"/>
                                        <p:tgtEl>
                                          <p:spTgt spid="34"/>
                                        </p:tgtEl>
                                        <p:attrNameLst>
                                          <p:attrName>ppt_h</p:attrName>
                                        </p:attrNameLst>
                                      </p:cBhvr>
                                      <p:tavLst>
                                        <p:tav tm="0">
                                          <p:val>
                                            <p:fltVal val="0"/>
                                          </p:val>
                                        </p:tav>
                                        <p:tav tm="100000">
                                          <p:val>
                                            <p:strVal val="#ppt_h"/>
                                          </p:val>
                                        </p:tav>
                                      </p:tavLst>
                                    </p:anim>
                                    <p:animEffect transition="in" filter="fade">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32"/>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4" grpId="0" animBg="1"/>
      <p:bldP spid="3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lamada rectangular redondeada 1">
            <a:extLst>
              <a:ext uri="{FF2B5EF4-FFF2-40B4-BE49-F238E27FC236}">
                <a16:creationId xmlns:a16="http://schemas.microsoft.com/office/drawing/2014/main" id="{7FF6F329-FE18-4E8F-8861-A112E398D498}"/>
              </a:ext>
            </a:extLst>
          </p:cNvPr>
          <p:cNvSpPr/>
          <p:nvPr/>
        </p:nvSpPr>
        <p:spPr>
          <a:xfrm>
            <a:off x="10644100" y="4511206"/>
            <a:ext cx="292207" cy="370283"/>
          </a:xfrm>
          <a:prstGeom prst="downArrow">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1400" dirty="0">
              <a:solidFill>
                <a:schemeClr val="tx1"/>
              </a:solidFill>
              <a:latin typeface="Arial Narrow" panose="020B0606020202030204" pitchFamily="34" charset="0"/>
            </a:endParaRPr>
          </a:p>
        </p:txBody>
      </p:sp>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1"/>
            <a:ext cx="3949148" cy="1152939"/>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RESULTADOS Y DISCUSIONES</a:t>
            </a:r>
          </a:p>
        </p:txBody>
      </p:sp>
      <p:pic>
        <p:nvPicPr>
          <p:cNvPr id="12" name="Picture 4" descr="Qué es el yonque o cañazo? | Buenazo.pe">
            <a:extLst>
              <a:ext uri="{FF2B5EF4-FFF2-40B4-BE49-F238E27FC236}">
                <a16:creationId xmlns:a16="http://schemas.microsoft.com/office/drawing/2014/main" id="{252EB6D3-DAD4-481D-897A-1D3AD17495C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8485" l="0" r="100000">
                        <a14:foregroundMark x1="7833" y1="68636" x2="15417" y2="74848"/>
                        <a14:foregroundMark x1="42250" y1="32121" x2="59917" y2="32879"/>
                        <a14:foregroundMark x1="97250" y1="9091" x2="97250" y2="9091"/>
                        <a14:foregroundMark x1="47750" y1="75606" x2="55667" y2="81667"/>
                        <a14:foregroundMark x1="51917" y1="85455" x2="51917" y2="85455"/>
                        <a14:foregroundMark x1="56583" y1="83182" x2="56583" y2="83182"/>
                        <a14:foregroundMark x1="59917" y1="80152" x2="59917" y2="80152"/>
                        <a14:backgroundMark x1="1167" y1="42727" x2="23417" y2="25909"/>
                        <a14:backgroundMark x1="3667" y1="2273" x2="250" y2="28182"/>
                        <a14:backgroundMark x1="11833" y1="61061" x2="30333" y2="69394"/>
                        <a14:backgroundMark x1="16000" y1="68636" x2="11000" y2="79394"/>
                        <a14:backgroundMark x1="5917" y1="53485" x2="16833" y2="72576"/>
                        <a14:backgroundMark x1="9750" y1="68636" x2="9750" y2="68636"/>
                        <a14:backgroundMark x1="14333" y1="67121" x2="14333" y2="67121"/>
                        <a14:backgroundMark x1="14333" y1="67121" x2="9750" y2="74091"/>
                        <a14:backgroundMark x1="9333" y1="74848" x2="8917" y2="67879"/>
                        <a14:backgroundMark x1="8500" y1="67121" x2="6833" y2="61061"/>
                        <a14:backgroundMark x1="10583" y1="55758" x2="6833" y2="74848"/>
                        <a14:backgroundMark x1="6833" y1="81667" x2="9333" y2="61818"/>
                        <a14:backgroundMark x1="4250" y1="66364" x2="10583" y2="67121"/>
                        <a14:backgroundMark x1="7250" y1="61061" x2="8917" y2="78636"/>
                        <a14:backgroundMark x1="6833" y1="70303" x2="14750" y2="70303"/>
                        <a14:backgroundMark x1="15583" y1="79394" x2="5917" y2="72576"/>
                        <a14:backgroundMark x1="14333" y1="79394" x2="5500" y2="75606"/>
                        <a14:backgroundMark x1="8083" y1="80152" x2="9333" y2="68636"/>
                        <a14:backgroundMark x1="14750" y1="80152" x2="8500" y2="74848"/>
                        <a14:backgroundMark x1="4667" y1="74091" x2="10167" y2="79394"/>
                      </a14:backgroundRemoval>
                    </a14:imgEffect>
                  </a14:imgLayer>
                </a14:imgProps>
              </a:ext>
              <a:ext uri="{28A0092B-C50C-407E-A947-70E740481C1C}">
                <a14:useLocalDpi xmlns:a14="http://schemas.microsoft.com/office/drawing/2010/main" val="0"/>
              </a:ext>
            </a:extLst>
          </a:blip>
          <a:srcRect l="17290"/>
          <a:stretch/>
        </p:blipFill>
        <p:spPr bwMode="auto">
          <a:xfrm>
            <a:off x="8521148" y="0"/>
            <a:ext cx="3578086" cy="2379337"/>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esquinas redondeadas 6">
            <a:extLst>
              <a:ext uri="{FF2B5EF4-FFF2-40B4-BE49-F238E27FC236}">
                <a16:creationId xmlns:a16="http://schemas.microsoft.com/office/drawing/2014/main" id="{31274E18-9A89-4E5B-8742-0372D024B475}"/>
              </a:ext>
            </a:extLst>
          </p:cNvPr>
          <p:cNvSpPr/>
          <p:nvPr/>
        </p:nvSpPr>
        <p:spPr>
          <a:xfrm>
            <a:off x="478301" y="1448972"/>
            <a:ext cx="8938693" cy="631151"/>
          </a:xfrm>
          <a:prstGeom prst="roundRect">
            <a:avLst/>
          </a:prstGeom>
          <a:no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C" sz="2000" b="1" dirty="0">
                <a:solidFill>
                  <a:schemeClr val="tx1"/>
                </a:solidFill>
                <a:latin typeface="Arial Narrow" panose="020B0606020202030204" pitchFamily="34" charset="0"/>
              </a:rPr>
              <a:t>Caracterización de los parámetros microbiológicos en el jugo de caña</a:t>
            </a:r>
          </a:p>
        </p:txBody>
      </p:sp>
      <p:graphicFrame>
        <p:nvGraphicFramePr>
          <p:cNvPr id="3" name="Tabla 2">
            <a:extLst>
              <a:ext uri="{FF2B5EF4-FFF2-40B4-BE49-F238E27FC236}">
                <a16:creationId xmlns:a16="http://schemas.microsoft.com/office/drawing/2014/main" id="{6C80D3B3-F496-4C85-ADE6-BDF2960A08F3}"/>
              </a:ext>
            </a:extLst>
          </p:cNvPr>
          <p:cNvGraphicFramePr>
            <a:graphicFrameLocks noGrp="1"/>
          </p:cNvGraphicFramePr>
          <p:nvPr>
            <p:extLst>
              <p:ext uri="{D42A27DB-BD31-4B8C-83A1-F6EECF244321}">
                <p14:modId xmlns:p14="http://schemas.microsoft.com/office/powerpoint/2010/main" val="2568944848"/>
              </p:ext>
            </p:extLst>
          </p:nvPr>
        </p:nvGraphicFramePr>
        <p:xfrm>
          <a:off x="2775005" y="2675371"/>
          <a:ext cx="6844106" cy="1835835"/>
        </p:xfrm>
        <a:graphic>
          <a:graphicData uri="http://schemas.openxmlformats.org/drawingml/2006/table">
            <a:tbl>
              <a:tblPr firstRow="1" firstCol="1" bandRow="1">
                <a:tableStyleId>{68D230F3-CF80-4859-8CE7-A43EE81993B5}</a:tableStyleId>
              </a:tblPr>
              <a:tblGrid>
                <a:gridCol w="2047128">
                  <a:extLst>
                    <a:ext uri="{9D8B030D-6E8A-4147-A177-3AD203B41FA5}">
                      <a16:colId xmlns:a16="http://schemas.microsoft.com/office/drawing/2014/main" val="851249864"/>
                    </a:ext>
                  </a:extLst>
                </a:gridCol>
                <a:gridCol w="1408131">
                  <a:extLst>
                    <a:ext uri="{9D8B030D-6E8A-4147-A177-3AD203B41FA5}">
                      <a16:colId xmlns:a16="http://schemas.microsoft.com/office/drawing/2014/main" val="1785638124"/>
                    </a:ext>
                  </a:extLst>
                </a:gridCol>
                <a:gridCol w="1150557">
                  <a:extLst>
                    <a:ext uri="{9D8B030D-6E8A-4147-A177-3AD203B41FA5}">
                      <a16:colId xmlns:a16="http://schemas.microsoft.com/office/drawing/2014/main" val="148551196"/>
                    </a:ext>
                  </a:extLst>
                </a:gridCol>
                <a:gridCol w="1023115">
                  <a:extLst>
                    <a:ext uri="{9D8B030D-6E8A-4147-A177-3AD203B41FA5}">
                      <a16:colId xmlns:a16="http://schemas.microsoft.com/office/drawing/2014/main" val="930619359"/>
                    </a:ext>
                  </a:extLst>
                </a:gridCol>
                <a:gridCol w="1215175">
                  <a:extLst>
                    <a:ext uri="{9D8B030D-6E8A-4147-A177-3AD203B41FA5}">
                      <a16:colId xmlns:a16="http://schemas.microsoft.com/office/drawing/2014/main" val="2581838148"/>
                    </a:ext>
                  </a:extLst>
                </a:gridCol>
              </a:tblGrid>
              <a:tr h="796747">
                <a:tc>
                  <a:txBody>
                    <a:bodyPr/>
                    <a:lstStyle/>
                    <a:p>
                      <a:pPr algn="ctr">
                        <a:lnSpc>
                          <a:spcPct val="100000"/>
                        </a:lnSpc>
                        <a:spcAft>
                          <a:spcPts val="0"/>
                        </a:spcAft>
                      </a:pPr>
                      <a:r>
                        <a:rPr lang="es-EC" sz="1800">
                          <a:effectLst/>
                          <a:latin typeface="Arial Narrow" panose="020B0606020202030204" pitchFamily="34" charset="0"/>
                        </a:rPr>
                        <a:t>Parámetro analizado</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Unidad de medida</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ctr">
                        <a:lnSpc>
                          <a:spcPct val="100000"/>
                        </a:lnSpc>
                        <a:spcAft>
                          <a:spcPts val="0"/>
                        </a:spcAft>
                      </a:pPr>
                      <a:r>
                        <a:rPr lang="es-EC" sz="1800">
                          <a:effectLst/>
                          <a:latin typeface="Arial Narrow" panose="020B0606020202030204" pitchFamily="34" charset="0"/>
                        </a:rPr>
                        <a:t>Variedad</a:t>
                      </a:r>
                    </a:p>
                    <a:p>
                      <a:pPr>
                        <a:lnSpc>
                          <a:spcPct val="100000"/>
                        </a:lnSpc>
                        <a:spcAft>
                          <a:spcPts val="0"/>
                        </a:spcAft>
                      </a:pPr>
                      <a:r>
                        <a:rPr lang="es-EC" sz="1800">
                          <a:effectLst/>
                          <a:latin typeface="Arial Narrow" panose="020B0606020202030204" pitchFamily="34" charset="0"/>
                        </a:rPr>
                        <a:t>  ECU-01         EC-06          EC-08</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119728788"/>
                  </a:ext>
                </a:extLst>
              </a:tr>
              <a:tr h="519688">
                <a:tc>
                  <a:txBody>
                    <a:bodyPr/>
                    <a:lstStyle/>
                    <a:p>
                      <a:pPr>
                        <a:lnSpc>
                          <a:spcPct val="100000"/>
                        </a:lnSpc>
                        <a:spcAft>
                          <a:spcPts val="0"/>
                        </a:spcAft>
                      </a:pPr>
                      <a:r>
                        <a:rPr lang="es-EC" sz="1800" b="0" dirty="0">
                          <a:effectLst/>
                          <a:latin typeface="Arial Narrow" panose="020B0606020202030204" pitchFamily="34" charset="0"/>
                        </a:rPr>
                        <a:t>Aerobios</a:t>
                      </a:r>
                      <a:endParaRPr lang="es-EC" sz="1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00000"/>
                        </a:lnSpc>
                        <a:spcAft>
                          <a:spcPts val="0"/>
                        </a:spcAft>
                      </a:pPr>
                      <a:r>
                        <a:rPr lang="es-EC" sz="1800">
                          <a:effectLst/>
                          <a:latin typeface="Arial Narrow" panose="020B0606020202030204" pitchFamily="34" charset="0"/>
                        </a:rPr>
                        <a:t>UFC/ml</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1,29 10</a:t>
                      </a:r>
                      <a:r>
                        <a:rPr lang="es-EC" sz="1800" baseline="30000">
                          <a:effectLst/>
                          <a:latin typeface="Arial Narrow" panose="020B0606020202030204" pitchFamily="34" charset="0"/>
                        </a:rPr>
                        <a:t>-4</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1,12 10</a:t>
                      </a:r>
                      <a:r>
                        <a:rPr lang="es-EC" sz="1800" baseline="30000">
                          <a:effectLst/>
                          <a:latin typeface="Arial Narrow" panose="020B0606020202030204" pitchFamily="34" charset="0"/>
                        </a:rPr>
                        <a:t>-4</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a:effectLst/>
                          <a:latin typeface="Arial Narrow" panose="020B0606020202030204" pitchFamily="34" charset="0"/>
                        </a:rPr>
                        <a:t>1,05 10</a:t>
                      </a:r>
                      <a:r>
                        <a:rPr lang="es-EC" sz="1800" baseline="30000">
                          <a:effectLst/>
                          <a:latin typeface="Arial Narrow" panose="020B0606020202030204" pitchFamily="34" charset="0"/>
                        </a:rPr>
                        <a:t>-4</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48550600"/>
                  </a:ext>
                </a:extLst>
              </a:tr>
              <a:tr h="519400">
                <a:tc>
                  <a:txBody>
                    <a:bodyPr/>
                    <a:lstStyle/>
                    <a:p>
                      <a:pPr>
                        <a:lnSpc>
                          <a:spcPct val="100000"/>
                        </a:lnSpc>
                        <a:spcAft>
                          <a:spcPts val="0"/>
                        </a:spcAft>
                      </a:pPr>
                      <a:r>
                        <a:rPr lang="es-EC" sz="1800" b="0" dirty="0">
                          <a:effectLst/>
                          <a:latin typeface="Arial Narrow" panose="020B0606020202030204" pitchFamily="34" charset="0"/>
                        </a:rPr>
                        <a:t>Mohos y levaduras</a:t>
                      </a:r>
                      <a:endParaRPr lang="es-EC" sz="1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vMerge="1">
                  <a:txBody>
                    <a:bodyPr/>
                    <a:lstStyle/>
                    <a:p>
                      <a:endParaRPr lang="es-EC"/>
                    </a:p>
                  </a:txBody>
                  <a:tcPr/>
                </a:tc>
                <a:tc>
                  <a:txBody>
                    <a:bodyPr/>
                    <a:lstStyle/>
                    <a:p>
                      <a:pPr algn="ctr">
                        <a:lnSpc>
                          <a:spcPct val="100000"/>
                        </a:lnSpc>
                        <a:spcAft>
                          <a:spcPts val="0"/>
                        </a:spcAft>
                      </a:pPr>
                      <a:r>
                        <a:rPr lang="es-EC" sz="1800" dirty="0">
                          <a:effectLst/>
                          <a:latin typeface="Arial Narrow" panose="020B0606020202030204" pitchFamily="34" charset="0"/>
                        </a:rPr>
                        <a:t>5,6 10</a:t>
                      </a:r>
                      <a:r>
                        <a:rPr lang="es-EC" sz="1800" baseline="30000" dirty="0">
                          <a:effectLst/>
                          <a:latin typeface="Arial Narrow" panose="020B0606020202030204" pitchFamily="34" charset="0"/>
                        </a:rPr>
                        <a:t>-3</a:t>
                      </a:r>
                      <a:endParaRPr lang="es-EC"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dirty="0">
                          <a:effectLst/>
                          <a:latin typeface="Arial Narrow" panose="020B0606020202030204" pitchFamily="34" charset="0"/>
                        </a:rPr>
                        <a:t>7,5 10</a:t>
                      </a:r>
                      <a:r>
                        <a:rPr lang="es-EC" sz="1800" baseline="30000" dirty="0">
                          <a:effectLst/>
                          <a:latin typeface="Arial Narrow" panose="020B0606020202030204" pitchFamily="34" charset="0"/>
                        </a:rPr>
                        <a:t>-3</a:t>
                      </a:r>
                      <a:endParaRPr lang="es-EC"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1800" dirty="0">
                          <a:effectLst/>
                          <a:latin typeface="Arial Narrow" panose="020B0606020202030204" pitchFamily="34" charset="0"/>
                        </a:rPr>
                        <a:t>1,0810</a:t>
                      </a:r>
                      <a:r>
                        <a:rPr lang="es-EC" sz="1800" baseline="30000" dirty="0">
                          <a:effectLst/>
                          <a:latin typeface="Arial Narrow" panose="020B0606020202030204" pitchFamily="34" charset="0"/>
                        </a:rPr>
                        <a:t>-2</a:t>
                      </a:r>
                      <a:endParaRPr lang="es-EC"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81354219"/>
                  </a:ext>
                </a:extLst>
              </a:tr>
            </a:tbl>
          </a:graphicData>
        </a:graphic>
      </p:graphicFrame>
      <p:sp>
        <p:nvSpPr>
          <p:cNvPr id="4" name="Rectángulo: esquinas redondeadas 3">
            <a:extLst>
              <a:ext uri="{FF2B5EF4-FFF2-40B4-BE49-F238E27FC236}">
                <a16:creationId xmlns:a16="http://schemas.microsoft.com/office/drawing/2014/main" id="{4487C9F8-2AD2-4E9C-8017-5732C0824420}"/>
              </a:ext>
            </a:extLst>
          </p:cNvPr>
          <p:cNvSpPr/>
          <p:nvPr/>
        </p:nvSpPr>
        <p:spPr>
          <a:xfrm>
            <a:off x="240206" y="3202882"/>
            <a:ext cx="2387357" cy="780811"/>
          </a:xfrm>
          <a:prstGeom prst="round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effectLst/>
                <a:latin typeface="Arial Narrow" panose="020B0606020202030204" pitchFamily="34" charset="0"/>
                <a:ea typeface="Calibri" panose="020F0502020204030204" pitchFamily="34" charset="0"/>
              </a:rPr>
              <a:t>(Blanco, 1995) microbiota muy diversa.</a:t>
            </a:r>
            <a:endParaRPr lang="es-EC" dirty="0">
              <a:latin typeface="Arial Narrow" panose="020B0606020202030204" pitchFamily="34" charset="0"/>
            </a:endParaRPr>
          </a:p>
        </p:txBody>
      </p:sp>
      <p:sp>
        <p:nvSpPr>
          <p:cNvPr id="10" name="Rectángulo: esquinas redondeadas 9">
            <a:extLst>
              <a:ext uri="{FF2B5EF4-FFF2-40B4-BE49-F238E27FC236}">
                <a16:creationId xmlns:a16="http://schemas.microsoft.com/office/drawing/2014/main" id="{4CDAFC5C-6168-43CA-A4D3-A41751666800}"/>
              </a:ext>
            </a:extLst>
          </p:cNvPr>
          <p:cNvSpPr/>
          <p:nvPr/>
        </p:nvSpPr>
        <p:spPr>
          <a:xfrm>
            <a:off x="439394" y="4777878"/>
            <a:ext cx="2387357" cy="1072827"/>
          </a:xfrm>
          <a:prstGeom prst="round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effectLst/>
                <a:latin typeface="Arial Narrow" panose="020B0606020202030204" pitchFamily="34" charset="0"/>
                <a:ea typeface="Calibri" panose="020F0502020204030204" pitchFamily="34" charset="0"/>
              </a:rPr>
              <a:t>(Blanco, 1995) Los microorganismos intervienen en la fabricación de azúcares.</a:t>
            </a:r>
            <a:endParaRPr lang="es-EC" dirty="0">
              <a:latin typeface="Arial Narrow" panose="020B0606020202030204" pitchFamily="34" charset="0"/>
            </a:endParaRPr>
          </a:p>
        </p:txBody>
      </p:sp>
      <p:sp>
        <p:nvSpPr>
          <p:cNvPr id="13" name="Rectángulo: esquinas redondeadas 12">
            <a:extLst>
              <a:ext uri="{FF2B5EF4-FFF2-40B4-BE49-F238E27FC236}">
                <a16:creationId xmlns:a16="http://schemas.microsoft.com/office/drawing/2014/main" id="{F38111E2-F6E6-4FE4-85F1-87CCF163862C}"/>
              </a:ext>
            </a:extLst>
          </p:cNvPr>
          <p:cNvSpPr/>
          <p:nvPr/>
        </p:nvSpPr>
        <p:spPr>
          <a:xfrm>
            <a:off x="3795469" y="5106454"/>
            <a:ext cx="3855837" cy="1184369"/>
          </a:xfrm>
          <a:prstGeom prst="round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latin typeface="Arial Narrow" panose="020B0606020202030204" pitchFamily="34" charset="0"/>
                <a:ea typeface="Calibri" panose="020F0502020204030204" pitchFamily="34" charset="0"/>
              </a:rPr>
              <a:t>(</a:t>
            </a:r>
            <a:r>
              <a:rPr lang="es-EC" i="1" dirty="0" err="1">
                <a:latin typeface="Arial Narrow" panose="020B0606020202030204" pitchFamily="34" charset="0"/>
                <a:ea typeface="Calibri" panose="020F0502020204030204" pitchFamily="34" charset="0"/>
              </a:rPr>
              <a:t>Saccharomyces</a:t>
            </a:r>
            <a:r>
              <a:rPr lang="es-EC" i="1" dirty="0">
                <a:latin typeface="Arial Narrow" panose="020B0606020202030204" pitchFamily="34" charset="0"/>
                <a:ea typeface="Calibri" panose="020F0502020204030204" pitchFamily="34" charset="0"/>
              </a:rPr>
              <a:t> </a:t>
            </a:r>
            <a:r>
              <a:rPr lang="es-EC" i="1" dirty="0" err="1">
                <a:latin typeface="Arial Narrow" panose="020B0606020202030204" pitchFamily="34" charset="0"/>
                <a:ea typeface="Calibri" panose="020F0502020204030204" pitchFamily="34" charset="0"/>
              </a:rPr>
              <a:t>cerevisiae</a:t>
            </a:r>
            <a:r>
              <a:rPr lang="es-EC" i="1" dirty="0">
                <a:latin typeface="Arial Narrow" panose="020B0606020202030204" pitchFamily="34" charset="0"/>
                <a:ea typeface="Calibri" panose="020F0502020204030204" pitchFamily="34" charset="0"/>
              </a:rPr>
              <a:t>, </a:t>
            </a:r>
            <a:r>
              <a:rPr lang="es-EC" i="1" dirty="0" err="1">
                <a:latin typeface="Arial Narrow" panose="020B0606020202030204" pitchFamily="34" charset="0"/>
                <a:ea typeface="Calibri" panose="020F0502020204030204" pitchFamily="34" charset="0"/>
              </a:rPr>
              <a:t>Crytococcus</a:t>
            </a:r>
            <a:r>
              <a:rPr lang="es-EC" i="1" dirty="0">
                <a:latin typeface="Arial Narrow" panose="020B0606020202030204" pitchFamily="34" charset="0"/>
                <a:ea typeface="Calibri" panose="020F0502020204030204" pitchFamily="34" charset="0"/>
              </a:rPr>
              <a:t> </a:t>
            </a:r>
            <a:r>
              <a:rPr lang="es-EC" i="1" dirty="0" err="1">
                <a:latin typeface="Arial Narrow" panose="020B0606020202030204" pitchFamily="34" charset="0"/>
                <a:ea typeface="Calibri" panose="020F0502020204030204" pitchFamily="34" charset="0"/>
              </a:rPr>
              <a:t>laurentii</a:t>
            </a:r>
            <a:r>
              <a:rPr lang="es-EC" i="1" dirty="0">
                <a:latin typeface="Arial Narrow" panose="020B0606020202030204" pitchFamily="34" charset="0"/>
                <a:ea typeface="Calibri" panose="020F0502020204030204" pitchFamily="34" charset="0"/>
              </a:rPr>
              <a:t>, </a:t>
            </a:r>
            <a:r>
              <a:rPr lang="es-EC" i="1" dirty="0" err="1">
                <a:latin typeface="Arial Narrow" panose="020B0606020202030204" pitchFamily="34" charset="0"/>
                <a:ea typeface="Calibri" panose="020F0502020204030204" pitchFamily="34" charset="0"/>
              </a:rPr>
              <a:t>Candida</a:t>
            </a:r>
            <a:r>
              <a:rPr lang="es-EC" i="1" dirty="0">
                <a:latin typeface="Arial Narrow" panose="020B0606020202030204" pitchFamily="34" charset="0"/>
                <a:ea typeface="Calibri" panose="020F0502020204030204" pitchFamily="34" charset="0"/>
              </a:rPr>
              <a:t> </a:t>
            </a:r>
            <a:r>
              <a:rPr lang="es-EC" i="1" dirty="0" err="1">
                <a:latin typeface="Arial Narrow" panose="020B0606020202030204" pitchFamily="34" charset="0"/>
                <a:ea typeface="Calibri" panose="020F0502020204030204" pitchFamily="34" charset="0"/>
              </a:rPr>
              <a:t>utilis</a:t>
            </a:r>
            <a:r>
              <a:rPr lang="es-EC" i="1" dirty="0">
                <a:latin typeface="Arial Narrow" panose="020B0606020202030204" pitchFamily="34" charset="0"/>
                <a:ea typeface="Calibri" panose="020F0502020204030204" pitchFamily="34" charset="0"/>
              </a:rPr>
              <a:t>, </a:t>
            </a:r>
            <a:r>
              <a:rPr lang="es-EC" i="1" dirty="0" err="1">
                <a:latin typeface="Arial Narrow" panose="020B0606020202030204" pitchFamily="34" charset="0"/>
                <a:ea typeface="Calibri" panose="020F0502020204030204" pitchFamily="34" charset="0"/>
              </a:rPr>
              <a:t>Rhodotorula</a:t>
            </a:r>
            <a:r>
              <a:rPr lang="es-EC" i="1" dirty="0">
                <a:latin typeface="Arial Narrow" panose="020B0606020202030204" pitchFamily="34" charset="0"/>
                <a:ea typeface="Calibri" panose="020F0502020204030204" pitchFamily="34" charset="0"/>
              </a:rPr>
              <a:t> mucilaginosa, </a:t>
            </a:r>
            <a:r>
              <a:rPr lang="es-EC" i="1" dirty="0" err="1">
                <a:latin typeface="Arial Narrow" panose="020B0606020202030204" pitchFamily="34" charset="0"/>
                <a:ea typeface="Calibri" panose="020F0502020204030204" pitchFamily="34" charset="0"/>
              </a:rPr>
              <a:t>Candila</a:t>
            </a:r>
            <a:r>
              <a:rPr lang="es-EC" i="1" dirty="0">
                <a:latin typeface="Arial Narrow" panose="020B0606020202030204" pitchFamily="34" charset="0"/>
                <a:ea typeface="Calibri" panose="020F0502020204030204" pitchFamily="34" charset="0"/>
              </a:rPr>
              <a:t> </a:t>
            </a:r>
            <a:r>
              <a:rPr lang="es-EC" i="1" dirty="0" err="1">
                <a:latin typeface="Arial Narrow" panose="020B0606020202030204" pitchFamily="34" charset="0"/>
                <a:ea typeface="Calibri" panose="020F0502020204030204" pitchFamily="34" charset="0"/>
              </a:rPr>
              <a:t>guilliermondii</a:t>
            </a:r>
            <a:r>
              <a:rPr lang="es-EC" i="1" dirty="0">
                <a:latin typeface="Arial Narrow" panose="020B0606020202030204" pitchFamily="34" charset="0"/>
                <a:ea typeface="Calibri" panose="020F0502020204030204" pitchFamily="34" charset="0"/>
              </a:rPr>
              <a:t>, </a:t>
            </a:r>
            <a:r>
              <a:rPr lang="es-EC" i="1" dirty="0" err="1">
                <a:latin typeface="Arial Narrow" panose="020B0606020202030204" pitchFamily="34" charset="0"/>
                <a:ea typeface="Calibri" panose="020F0502020204030204" pitchFamily="34" charset="0"/>
              </a:rPr>
              <a:t>Penicillum</a:t>
            </a:r>
            <a:r>
              <a:rPr lang="es-EC" dirty="0">
                <a:latin typeface="Arial Narrow" panose="020B0606020202030204" pitchFamily="34" charset="0"/>
                <a:ea typeface="Calibri" panose="020F0502020204030204" pitchFamily="34" charset="0"/>
              </a:rPr>
              <a:t>) (Armijos, 2016). </a:t>
            </a:r>
            <a:endParaRPr lang="es-EC" dirty="0">
              <a:latin typeface="Arial Narrow" panose="020B0606020202030204" pitchFamily="34" charset="0"/>
            </a:endParaRPr>
          </a:p>
        </p:txBody>
      </p:sp>
      <p:sp>
        <p:nvSpPr>
          <p:cNvPr id="14" name="Llamada rectangular redondeada 1">
            <a:extLst>
              <a:ext uri="{FF2B5EF4-FFF2-40B4-BE49-F238E27FC236}">
                <a16:creationId xmlns:a16="http://schemas.microsoft.com/office/drawing/2014/main" id="{FCCD176A-8073-411D-9CC3-9F24F33174C8}"/>
              </a:ext>
            </a:extLst>
          </p:cNvPr>
          <p:cNvSpPr/>
          <p:nvPr/>
        </p:nvSpPr>
        <p:spPr>
          <a:xfrm>
            <a:off x="9834616" y="3462863"/>
            <a:ext cx="2018220" cy="1041659"/>
          </a:xfrm>
          <a:prstGeom prst="wedgeRoundRectCallout">
            <a:avLst>
              <a:gd name="adj1" fmla="val -64613"/>
              <a:gd name="adj2" fmla="val 16852"/>
              <a:gd name="adj3" fmla="val 16667"/>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MX" sz="1500" dirty="0">
                <a:solidFill>
                  <a:schemeClr val="tx1"/>
                </a:solidFill>
                <a:latin typeface="Arial Narrow" panose="020B0606020202030204" pitchFamily="34" charset="0"/>
              </a:rPr>
              <a:t>Valores aceptables por (INEN 2337, 2008) (NOM-130-SSA1, 1995).</a:t>
            </a:r>
            <a:endParaRPr lang="es-EC" sz="1500" dirty="0">
              <a:solidFill>
                <a:schemeClr val="tx1"/>
              </a:solidFill>
              <a:latin typeface="Arial Narrow" panose="020B0606020202030204" pitchFamily="34" charset="0"/>
            </a:endParaRPr>
          </a:p>
        </p:txBody>
      </p:sp>
      <p:sp>
        <p:nvSpPr>
          <p:cNvPr id="15" name="Rectángulo 14">
            <a:extLst>
              <a:ext uri="{FF2B5EF4-FFF2-40B4-BE49-F238E27FC236}">
                <a16:creationId xmlns:a16="http://schemas.microsoft.com/office/drawing/2014/main" id="{59ED0F86-9A16-4D0E-8619-322D682D9C9E}"/>
              </a:ext>
            </a:extLst>
          </p:cNvPr>
          <p:cNvSpPr/>
          <p:nvPr/>
        </p:nvSpPr>
        <p:spPr>
          <a:xfrm>
            <a:off x="6254079" y="3516140"/>
            <a:ext cx="3303244" cy="99506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C"/>
          </a:p>
        </p:txBody>
      </p:sp>
      <p:sp>
        <p:nvSpPr>
          <p:cNvPr id="16" name="Llamada rectangular redondeada 1">
            <a:extLst>
              <a:ext uri="{FF2B5EF4-FFF2-40B4-BE49-F238E27FC236}">
                <a16:creationId xmlns:a16="http://schemas.microsoft.com/office/drawing/2014/main" id="{3089FC3D-0BAB-47B7-AA86-16EBDD74B817}"/>
              </a:ext>
            </a:extLst>
          </p:cNvPr>
          <p:cNvSpPr/>
          <p:nvPr/>
        </p:nvSpPr>
        <p:spPr>
          <a:xfrm>
            <a:off x="9865510" y="4888173"/>
            <a:ext cx="1987326" cy="876526"/>
          </a:xfrm>
          <a:prstGeom prst="flowChartAlternateProcess">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MX" sz="1500" dirty="0">
                <a:solidFill>
                  <a:schemeClr val="tx1"/>
                </a:solidFill>
                <a:latin typeface="Arial Narrow" panose="020B0606020202030204" pitchFamily="34" charset="0"/>
              </a:rPr>
              <a:t>Mesófilos y aerobios &lt;100 UFC/ml - hongos y levaduras &lt;25 UFC/ml.</a:t>
            </a:r>
            <a:endParaRPr lang="es-EC" sz="1500" dirty="0">
              <a:solidFill>
                <a:schemeClr val="tx1"/>
              </a:solidFill>
              <a:latin typeface="Arial Narrow" panose="020B0606020202030204" pitchFamily="34" charset="0"/>
            </a:endParaRPr>
          </a:p>
        </p:txBody>
      </p:sp>
    </p:spTree>
    <p:extLst>
      <p:ext uri="{BB962C8B-B14F-4D97-AF65-F5344CB8AC3E}">
        <p14:creationId xmlns:p14="http://schemas.microsoft.com/office/powerpoint/2010/main" val="1086774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80">
                                          <p:stCondLst>
                                            <p:cond delay="0"/>
                                          </p:stCondLst>
                                        </p:cTn>
                                        <p:tgtEl>
                                          <p:spTgt spid="13"/>
                                        </p:tgtEl>
                                      </p:cBhvr>
                                    </p:animEffect>
                                    <p:anim calcmode="lin" valueType="num">
                                      <p:cBhvr>
                                        <p:cTn id="4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9" dur="26">
                                          <p:stCondLst>
                                            <p:cond delay="650"/>
                                          </p:stCondLst>
                                        </p:cTn>
                                        <p:tgtEl>
                                          <p:spTgt spid="13"/>
                                        </p:tgtEl>
                                      </p:cBhvr>
                                      <p:to x="100000" y="60000"/>
                                    </p:animScale>
                                    <p:animScale>
                                      <p:cBhvr>
                                        <p:cTn id="50" dur="166" decel="50000">
                                          <p:stCondLst>
                                            <p:cond delay="676"/>
                                          </p:stCondLst>
                                        </p:cTn>
                                        <p:tgtEl>
                                          <p:spTgt spid="13"/>
                                        </p:tgtEl>
                                      </p:cBhvr>
                                      <p:to x="100000" y="100000"/>
                                    </p:animScale>
                                    <p:animScale>
                                      <p:cBhvr>
                                        <p:cTn id="51" dur="26">
                                          <p:stCondLst>
                                            <p:cond delay="1312"/>
                                          </p:stCondLst>
                                        </p:cTn>
                                        <p:tgtEl>
                                          <p:spTgt spid="13"/>
                                        </p:tgtEl>
                                      </p:cBhvr>
                                      <p:to x="100000" y="80000"/>
                                    </p:animScale>
                                    <p:animScale>
                                      <p:cBhvr>
                                        <p:cTn id="52" dur="166" decel="50000">
                                          <p:stCondLst>
                                            <p:cond delay="1338"/>
                                          </p:stCondLst>
                                        </p:cTn>
                                        <p:tgtEl>
                                          <p:spTgt spid="13"/>
                                        </p:tgtEl>
                                      </p:cBhvr>
                                      <p:to x="100000" y="100000"/>
                                    </p:animScale>
                                    <p:animScale>
                                      <p:cBhvr>
                                        <p:cTn id="53" dur="26">
                                          <p:stCondLst>
                                            <p:cond delay="1642"/>
                                          </p:stCondLst>
                                        </p:cTn>
                                        <p:tgtEl>
                                          <p:spTgt spid="13"/>
                                        </p:tgtEl>
                                      </p:cBhvr>
                                      <p:to x="100000" y="90000"/>
                                    </p:animScale>
                                    <p:animScale>
                                      <p:cBhvr>
                                        <p:cTn id="54" dur="166" decel="50000">
                                          <p:stCondLst>
                                            <p:cond delay="1668"/>
                                          </p:stCondLst>
                                        </p:cTn>
                                        <p:tgtEl>
                                          <p:spTgt spid="13"/>
                                        </p:tgtEl>
                                      </p:cBhvr>
                                      <p:to x="100000" y="100000"/>
                                    </p:animScale>
                                    <p:animScale>
                                      <p:cBhvr>
                                        <p:cTn id="55" dur="26">
                                          <p:stCondLst>
                                            <p:cond delay="1808"/>
                                          </p:stCondLst>
                                        </p:cTn>
                                        <p:tgtEl>
                                          <p:spTgt spid="13"/>
                                        </p:tgtEl>
                                      </p:cBhvr>
                                      <p:to x="100000" y="95000"/>
                                    </p:animScale>
                                    <p:animScale>
                                      <p:cBhvr>
                                        <p:cTn id="56" dur="166" decel="50000">
                                          <p:stCondLst>
                                            <p:cond delay="1834"/>
                                          </p:stCondLst>
                                        </p:cTn>
                                        <p:tgtEl>
                                          <p:spTgt spid="13"/>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80">
                                          <p:stCondLst>
                                            <p:cond delay="0"/>
                                          </p:stCondLst>
                                        </p:cTn>
                                        <p:tgtEl>
                                          <p:spTgt spid="14"/>
                                        </p:tgtEl>
                                      </p:cBhvr>
                                    </p:animEffect>
                                    <p:anim calcmode="lin" valueType="num">
                                      <p:cBhvr>
                                        <p:cTn id="6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7" dur="26">
                                          <p:stCondLst>
                                            <p:cond delay="650"/>
                                          </p:stCondLst>
                                        </p:cTn>
                                        <p:tgtEl>
                                          <p:spTgt spid="14"/>
                                        </p:tgtEl>
                                      </p:cBhvr>
                                      <p:to x="100000" y="60000"/>
                                    </p:animScale>
                                    <p:animScale>
                                      <p:cBhvr>
                                        <p:cTn id="68" dur="166" decel="50000">
                                          <p:stCondLst>
                                            <p:cond delay="676"/>
                                          </p:stCondLst>
                                        </p:cTn>
                                        <p:tgtEl>
                                          <p:spTgt spid="14"/>
                                        </p:tgtEl>
                                      </p:cBhvr>
                                      <p:to x="100000" y="100000"/>
                                    </p:animScale>
                                    <p:animScale>
                                      <p:cBhvr>
                                        <p:cTn id="69" dur="26">
                                          <p:stCondLst>
                                            <p:cond delay="1312"/>
                                          </p:stCondLst>
                                        </p:cTn>
                                        <p:tgtEl>
                                          <p:spTgt spid="14"/>
                                        </p:tgtEl>
                                      </p:cBhvr>
                                      <p:to x="100000" y="80000"/>
                                    </p:animScale>
                                    <p:animScale>
                                      <p:cBhvr>
                                        <p:cTn id="70" dur="166" decel="50000">
                                          <p:stCondLst>
                                            <p:cond delay="1338"/>
                                          </p:stCondLst>
                                        </p:cTn>
                                        <p:tgtEl>
                                          <p:spTgt spid="14"/>
                                        </p:tgtEl>
                                      </p:cBhvr>
                                      <p:to x="100000" y="100000"/>
                                    </p:animScale>
                                    <p:animScale>
                                      <p:cBhvr>
                                        <p:cTn id="71" dur="26">
                                          <p:stCondLst>
                                            <p:cond delay="1642"/>
                                          </p:stCondLst>
                                        </p:cTn>
                                        <p:tgtEl>
                                          <p:spTgt spid="14"/>
                                        </p:tgtEl>
                                      </p:cBhvr>
                                      <p:to x="100000" y="90000"/>
                                    </p:animScale>
                                    <p:animScale>
                                      <p:cBhvr>
                                        <p:cTn id="72" dur="166" decel="50000">
                                          <p:stCondLst>
                                            <p:cond delay="1668"/>
                                          </p:stCondLst>
                                        </p:cTn>
                                        <p:tgtEl>
                                          <p:spTgt spid="14"/>
                                        </p:tgtEl>
                                      </p:cBhvr>
                                      <p:to x="100000" y="100000"/>
                                    </p:animScale>
                                    <p:animScale>
                                      <p:cBhvr>
                                        <p:cTn id="73" dur="26">
                                          <p:stCondLst>
                                            <p:cond delay="1808"/>
                                          </p:stCondLst>
                                        </p:cTn>
                                        <p:tgtEl>
                                          <p:spTgt spid="14"/>
                                        </p:tgtEl>
                                      </p:cBhvr>
                                      <p:to x="100000" y="95000"/>
                                    </p:animScale>
                                    <p:animScale>
                                      <p:cBhvr>
                                        <p:cTn id="74" dur="166" decel="50000">
                                          <p:stCondLst>
                                            <p:cond delay="1834"/>
                                          </p:stCondLst>
                                        </p:cTn>
                                        <p:tgtEl>
                                          <p:spTgt spid="14"/>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down)">
                                      <p:cBhvr>
                                        <p:cTn id="77" dur="580">
                                          <p:stCondLst>
                                            <p:cond delay="0"/>
                                          </p:stCondLst>
                                        </p:cTn>
                                        <p:tgtEl>
                                          <p:spTgt spid="17"/>
                                        </p:tgtEl>
                                      </p:cBhvr>
                                    </p:animEffect>
                                    <p:anim calcmode="lin" valueType="num">
                                      <p:cBhvr>
                                        <p:cTn id="7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83" dur="26">
                                          <p:stCondLst>
                                            <p:cond delay="650"/>
                                          </p:stCondLst>
                                        </p:cTn>
                                        <p:tgtEl>
                                          <p:spTgt spid="17"/>
                                        </p:tgtEl>
                                      </p:cBhvr>
                                      <p:to x="100000" y="60000"/>
                                    </p:animScale>
                                    <p:animScale>
                                      <p:cBhvr>
                                        <p:cTn id="84" dur="166" decel="50000">
                                          <p:stCondLst>
                                            <p:cond delay="676"/>
                                          </p:stCondLst>
                                        </p:cTn>
                                        <p:tgtEl>
                                          <p:spTgt spid="17"/>
                                        </p:tgtEl>
                                      </p:cBhvr>
                                      <p:to x="100000" y="100000"/>
                                    </p:animScale>
                                    <p:animScale>
                                      <p:cBhvr>
                                        <p:cTn id="85" dur="26">
                                          <p:stCondLst>
                                            <p:cond delay="1312"/>
                                          </p:stCondLst>
                                        </p:cTn>
                                        <p:tgtEl>
                                          <p:spTgt spid="17"/>
                                        </p:tgtEl>
                                      </p:cBhvr>
                                      <p:to x="100000" y="80000"/>
                                    </p:animScale>
                                    <p:animScale>
                                      <p:cBhvr>
                                        <p:cTn id="86" dur="166" decel="50000">
                                          <p:stCondLst>
                                            <p:cond delay="1338"/>
                                          </p:stCondLst>
                                        </p:cTn>
                                        <p:tgtEl>
                                          <p:spTgt spid="17"/>
                                        </p:tgtEl>
                                      </p:cBhvr>
                                      <p:to x="100000" y="100000"/>
                                    </p:animScale>
                                    <p:animScale>
                                      <p:cBhvr>
                                        <p:cTn id="87" dur="26">
                                          <p:stCondLst>
                                            <p:cond delay="1642"/>
                                          </p:stCondLst>
                                        </p:cTn>
                                        <p:tgtEl>
                                          <p:spTgt spid="17"/>
                                        </p:tgtEl>
                                      </p:cBhvr>
                                      <p:to x="100000" y="90000"/>
                                    </p:animScale>
                                    <p:animScale>
                                      <p:cBhvr>
                                        <p:cTn id="88" dur="166" decel="50000">
                                          <p:stCondLst>
                                            <p:cond delay="1668"/>
                                          </p:stCondLst>
                                        </p:cTn>
                                        <p:tgtEl>
                                          <p:spTgt spid="17"/>
                                        </p:tgtEl>
                                      </p:cBhvr>
                                      <p:to x="100000" y="100000"/>
                                    </p:animScale>
                                    <p:animScale>
                                      <p:cBhvr>
                                        <p:cTn id="89" dur="26">
                                          <p:stCondLst>
                                            <p:cond delay="1808"/>
                                          </p:stCondLst>
                                        </p:cTn>
                                        <p:tgtEl>
                                          <p:spTgt spid="17"/>
                                        </p:tgtEl>
                                      </p:cBhvr>
                                      <p:to x="100000" y="95000"/>
                                    </p:animScale>
                                    <p:animScale>
                                      <p:cBhvr>
                                        <p:cTn id="90" dur="166" decel="50000">
                                          <p:stCondLst>
                                            <p:cond delay="1834"/>
                                          </p:stCondLst>
                                        </p:cTn>
                                        <p:tgtEl>
                                          <p:spTgt spid="17"/>
                                        </p:tgtEl>
                                      </p:cBhvr>
                                      <p:to x="100000" y="100000"/>
                                    </p:animScale>
                                  </p:childTnLst>
                                </p:cTn>
                              </p:par>
                              <p:par>
                                <p:cTn id="91" presetID="26" presetClass="entr" presetSubtype="0"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wipe(down)">
                                      <p:cBhvr>
                                        <p:cTn id="93" dur="580">
                                          <p:stCondLst>
                                            <p:cond delay="0"/>
                                          </p:stCondLst>
                                        </p:cTn>
                                        <p:tgtEl>
                                          <p:spTgt spid="16"/>
                                        </p:tgtEl>
                                      </p:cBhvr>
                                    </p:animEffect>
                                    <p:anim calcmode="lin" valueType="num">
                                      <p:cBhvr>
                                        <p:cTn id="9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9" dur="26">
                                          <p:stCondLst>
                                            <p:cond delay="650"/>
                                          </p:stCondLst>
                                        </p:cTn>
                                        <p:tgtEl>
                                          <p:spTgt spid="16"/>
                                        </p:tgtEl>
                                      </p:cBhvr>
                                      <p:to x="100000" y="60000"/>
                                    </p:animScale>
                                    <p:animScale>
                                      <p:cBhvr>
                                        <p:cTn id="100" dur="166" decel="50000">
                                          <p:stCondLst>
                                            <p:cond delay="676"/>
                                          </p:stCondLst>
                                        </p:cTn>
                                        <p:tgtEl>
                                          <p:spTgt spid="16"/>
                                        </p:tgtEl>
                                      </p:cBhvr>
                                      <p:to x="100000" y="100000"/>
                                    </p:animScale>
                                    <p:animScale>
                                      <p:cBhvr>
                                        <p:cTn id="101" dur="26">
                                          <p:stCondLst>
                                            <p:cond delay="1312"/>
                                          </p:stCondLst>
                                        </p:cTn>
                                        <p:tgtEl>
                                          <p:spTgt spid="16"/>
                                        </p:tgtEl>
                                      </p:cBhvr>
                                      <p:to x="100000" y="80000"/>
                                    </p:animScale>
                                    <p:animScale>
                                      <p:cBhvr>
                                        <p:cTn id="102" dur="166" decel="50000">
                                          <p:stCondLst>
                                            <p:cond delay="1338"/>
                                          </p:stCondLst>
                                        </p:cTn>
                                        <p:tgtEl>
                                          <p:spTgt spid="16"/>
                                        </p:tgtEl>
                                      </p:cBhvr>
                                      <p:to x="100000" y="100000"/>
                                    </p:animScale>
                                    <p:animScale>
                                      <p:cBhvr>
                                        <p:cTn id="103" dur="26">
                                          <p:stCondLst>
                                            <p:cond delay="1642"/>
                                          </p:stCondLst>
                                        </p:cTn>
                                        <p:tgtEl>
                                          <p:spTgt spid="16"/>
                                        </p:tgtEl>
                                      </p:cBhvr>
                                      <p:to x="100000" y="90000"/>
                                    </p:animScale>
                                    <p:animScale>
                                      <p:cBhvr>
                                        <p:cTn id="104" dur="166" decel="50000">
                                          <p:stCondLst>
                                            <p:cond delay="1668"/>
                                          </p:stCondLst>
                                        </p:cTn>
                                        <p:tgtEl>
                                          <p:spTgt spid="16"/>
                                        </p:tgtEl>
                                      </p:cBhvr>
                                      <p:to x="100000" y="100000"/>
                                    </p:animScale>
                                    <p:animScale>
                                      <p:cBhvr>
                                        <p:cTn id="105" dur="26">
                                          <p:stCondLst>
                                            <p:cond delay="1808"/>
                                          </p:stCondLst>
                                        </p:cTn>
                                        <p:tgtEl>
                                          <p:spTgt spid="16"/>
                                        </p:tgtEl>
                                      </p:cBhvr>
                                      <p:to x="100000" y="95000"/>
                                    </p:animScale>
                                    <p:animScale>
                                      <p:cBhvr>
                                        <p:cTn id="106" dur="166" decel="50000">
                                          <p:stCondLst>
                                            <p:cond delay="1834"/>
                                          </p:stCondLst>
                                        </p:cTn>
                                        <p:tgtEl>
                                          <p:spTgt spid="16"/>
                                        </p:tgtEl>
                                      </p:cBhvr>
                                      <p:to x="100000" y="100000"/>
                                    </p:animScale>
                                  </p:childTnLst>
                                </p:cTn>
                              </p:par>
                              <p:par>
                                <p:cTn id="107" presetID="53" presetClass="entr" presetSubtype="16" fill="hold" grpId="0" nodeType="withEffect">
                                  <p:stCondLst>
                                    <p:cond delay="0"/>
                                  </p:stCondLst>
                                  <p:childTnLst>
                                    <p:set>
                                      <p:cBhvr>
                                        <p:cTn id="108" dur="1" fill="hold">
                                          <p:stCondLst>
                                            <p:cond delay="0"/>
                                          </p:stCondLst>
                                        </p:cTn>
                                        <p:tgtEl>
                                          <p:spTgt spid="15"/>
                                        </p:tgtEl>
                                        <p:attrNameLst>
                                          <p:attrName>style.visibility</p:attrName>
                                        </p:attrNameLst>
                                      </p:cBhvr>
                                      <p:to>
                                        <p:strVal val="visible"/>
                                      </p:to>
                                    </p:set>
                                    <p:anim calcmode="lin" valueType="num">
                                      <p:cBhvr>
                                        <p:cTn id="109" dur="500" fill="hold"/>
                                        <p:tgtEl>
                                          <p:spTgt spid="15"/>
                                        </p:tgtEl>
                                        <p:attrNameLst>
                                          <p:attrName>ppt_w</p:attrName>
                                        </p:attrNameLst>
                                      </p:cBhvr>
                                      <p:tavLst>
                                        <p:tav tm="0">
                                          <p:val>
                                            <p:fltVal val="0"/>
                                          </p:val>
                                        </p:tav>
                                        <p:tav tm="100000">
                                          <p:val>
                                            <p:strVal val="#ppt_w"/>
                                          </p:val>
                                        </p:tav>
                                      </p:tavLst>
                                    </p:anim>
                                    <p:anim calcmode="lin" valueType="num">
                                      <p:cBhvr>
                                        <p:cTn id="110" dur="500" fill="hold"/>
                                        <p:tgtEl>
                                          <p:spTgt spid="15"/>
                                        </p:tgtEl>
                                        <p:attrNameLst>
                                          <p:attrName>ppt_h</p:attrName>
                                        </p:attrNameLst>
                                      </p:cBhvr>
                                      <p:tavLst>
                                        <p:tav tm="0">
                                          <p:val>
                                            <p:fltVal val="0"/>
                                          </p:val>
                                        </p:tav>
                                        <p:tav tm="100000">
                                          <p:val>
                                            <p:strVal val="#ppt_h"/>
                                          </p:val>
                                        </p:tav>
                                      </p:tavLst>
                                    </p:anim>
                                    <p:animEffect transition="in" filter="fade">
                                      <p:cBhvr>
                                        <p:cTn id="1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10" grpId="0" animBg="1"/>
      <p:bldP spid="13" grpId="0" animBg="1"/>
      <p:bldP spid="1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1"/>
            <a:ext cx="3949148" cy="1152939"/>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RESULTADOS Y DISCUSIONES</a:t>
            </a:r>
          </a:p>
        </p:txBody>
      </p:sp>
      <p:grpSp>
        <p:nvGrpSpPr>
          <p:cNvPr id="16" name="Grupo 15">
            <a:extLst>
              <a:ext uri="{FF2B5EF4-FFF2-40B4-BE49-F238E27FC236}">
                <a16:creationId xmlns:a16="http://schemas.microsoft.com/office/drawing/2014/main" id="{E5F35414-E0B5-408E-8B42-BF4EE55356BE}"/>
              </a:ext>
            </a:extLst>
          </p:cNvPr>
          <p:cNvGrpSpPr/>
          <p:nvPr/>
        </p:nvGrpSpPr>
        <p:grpSpPr>
          <a:xfrm flipH="1">
            <a:off x="8731606" y="55658"/>
            <a:ext cx="3290853" cy="4735647"/>
            <a:chOff x="206495" y="1674375"/>
            <a:chExt cx="3290853" cy="4735647"/>
          </a:xfrm>
        </p:grpSpPr>
        <p:sp>
          <p:nvSpPr>
            <p:cNvPr id="17" name="Cuerda 16">
              <a:extLst>
                <a:ext uri="{FF2B5EF4-FFF2-40B4-BE49-F238E27FC236}">
                  <a16:creationId xmlns:a16="http://schemas.microsoft.com/office/drawing/2014/main" id="{31BE82F7-C38E-486F-9D48-D6412FBD3A4A}"/>
                </a:ext>
              </a:extLst>
            </p:cNvPr>
            <p:cNvSpPr/>
            <p:nvPr/>
          </p:nvSpPr>
          <p:spPr>
            <a:xfrm>
              <a:off x="206495" y="1674375"/>
              <a:ext cx="1183911" cy="1183911"/>
            </a:xfrm>
            <a:prstGeom prst="chord">
              <a:avLst>
                <a:gd name="adj1" fmla="val 4800000"/>
                <a:gd name="adj2" fmla="val 1680000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8" name="Círculo parcial 17">
              <a:extLst>
                <a:ext uri="{FF2B5EF4-FFF2-40B4-BE49-F238E27FC236}">
                  <a16:creationId xmlns:a16="http://schemas.microsoft.com/office/drawing/2014/main" id="{58B25C97-5161-499F-A655-76D4397CD1CC}"/>
                </a:ext>
              </a:extLst>
            </p:cNvPr>
            <p:cNvSpPr/>
            <p:nvPr/>
          </p:nvSpPr>
          <p:spPr>
            <a:xfrm>
              <a:off x="324886" y="1792766"/>
              <a:ext cx="947129" cy="947129"/>
            </a:xfrm>
            <a:prstGeom prst="pie">
              <a:avLst>
                <a:gd name="adj1" fmla="val 5400000"/>
                <a:gd name="adj2" fmla="val 1620000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9" name="Forma libre: forma 18">
              <a:extLst>
                <a:ext uri="{FF2B5EF4-FFF2-40B4-BE49-F238E27FC236}">
                  <a16:creationId xmlns:a16="http://schemas.microsoft.com/office/drawing/2014/main" id="{F0A79FB8-B2D1-4151-95EE-68D8317465F4}"/>
                </a:ext>
              </a:extLst>
            </p:cNvPr>
            <p:cNvSpPr/>
            <p:nvPr/>
          </p:nvSpPr>
          <p:spPr>
            <a:xfrm rot="16200000">
              <a:off x="-1155003" y="4338176"/>
              <a:ext cx="3433344" cy="710347"/>
            </a:xfrm>
            <a:custGeom>
              <a:avLst/>
              <a:gdLst>
                <a:gd name="connsiteX0" fmla="*/ 0 w 3433344"/>
                <a:gd name="connsiteY0" fmla="*/ 0 h 710347"/>
                <a:gd name="connsiteX1" fmla="*/ 3433344 w 3433344"/>
                <a:gd name="connsiteY1" fmla="*/ 0 h 710347"/>
                <a:gd name="connsiteX2" fmla="*/ 3433344 w 3433344"/>
                <a:gd name="connsiteY2" fmla="*/ 710347 h 710347"/>
                <a:gd name="connsiteX3" fmla="*/ 0 w 3433344"/>
                <a:gd name="connsiteY3" fmla="*/ 710347 h 710347"/>
                <a:gd name="connsiteX4" fmla="*/ 0 w 3433344"/>
                <a:gd name="connsiteY4" fmla="*/ 0 h 71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3344" h="710347">
                  <a:moveTo>
                    <a:pt x="0" y="0"/>
                  </a:moveTo>
                  <a:lnTo>
                    <a:pt x="3433344" y="0"/>
                  </a:lnTo>
                  <a:lnTo>
                    <a:pt x="3433344" y="710347"/>
                  </a:lnTo>
                  <a:lnTo>
                    <a:pt x="0" y="7103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b" anchorCtr="0">
              <a:noAutofit/>
            </a:bodyPr>
            <a:lstStyle/>
            <a:p>
              <a:pPr marL="0" lvl="0" indent="0" algn="r" defTabSz="2133600">
                <a:lnSpc>
                  <a:spcPct val="90000"/>
                </a:lnSpc>
                <a:spcBef>
                  <a:spcPct val="0"/>
                </a:spcBef>
                <a:spcAft>
                  <a:spcPct val="35000"/>
                </a:spcAft>
                <a:buNone/>
              </a:pPr>
              <a:r>
                <a:rPr lang="es-EC" sz="4800" kern="1200" dirty="0">
                  <a:latin typeface="Arial Narrow" panose="020B0606020202030204" pitchFamily="34" charset="0"/>
                </a:rPr>
                <a:t>FACTOR A</a:t>
              </a:r>
            </a:p>
          </p:txBody>
        </p:sp>
        <p:sp>
          <p:nvSpPr>
            <p:cNvPr id="20" name="Forma libre: forma 19">
              <a:extLst>
                <a:ext uri="{FF2B5EF4-FFF2-40B4-BE49-F238E27FC236}">
                  <a16:creationId xmlns:a16="http://schemas.microsoft.com/office/drawing/2014/main" id="{72D30B43-05F3-4CBA-AD21-41F6385FB334}"/>
                </a:ext>
              </a:extLst>
            </p:cNvPr>
            <p:cNvSpPr/>
            <p:nvPr/>
          </p:nvSpPr>
          <p:spPr>
            <a:xfrm>
              <a:off x="1129525" y="1970230"/>
              <a:ext cx="2367823" cy="703065"/>
            </a:xfrm>
            <a:custGeom>
              <a:avLst/>
              <a:gdLst>
                <a:gd name="connsiteX0" fmla="*/ 0 w 2367823"/>
                <a:gd name="connsiteY0" fmla="*/ 0 h 4735647"/>
                <a:gd name="connsiteX1" fmla="*/ 2367823 w 2367823"/>
                <a:gd name="connsiteY1" fmla="*/ 0 h 4735647"/>
                <a:gd name="connsiteX2" fmla="*/ 2367823 w 2367823"/>
                <a:gd name="connsiteY2" fmla="*/ 4735647 h 4735647"/>
                <a:gd name="connsiteX3" fmla="*/ 0 w 2367823"/>
                <a:gd name="connsiteY3" fmla="*/ 4735647 h 4735647"/>
                <a:gd name="connsiteX4" fmla="*/ 0 w 2367823"/>
                <a:gd name="connsiteY4" fmla="*/ 0 h 473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823" h="4735647">
                  <a:moveTo>
                    <a:pt x="0" y="0"/>
                  </a:moveTo>
                  <a:lnTo>
                    <a:pt x="2367823" y="0"/>
                  </a:lnTo>
                  <a:lnTo>
                    <a:pt x="2367823" y="4735647"/>
                  </a:lnTo>
                  <a:lnTo>
                    <a:pt x="0" y="47356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None/>
              </a:pPr>
              <a:r>
                <a:rPr lang="es-EC" sz="3200" kern="1200" dirty="0">
                  <a:latin typeface="Arial Narrow" panose="020B0606020202030204" pitchFamily="34" charset="0"/>
                </a:rPr>
                <a:t>Variedades</a:t>
              </a:r>
            </a:p>
          </p:txBody>
        </p:sp>
      </p:grpSp>
      <p:graphicFrame>
        <p:nvGraphicFramePr>
          <p:cNvPr id="21" name="Tabla 21">
            <a:extLst>
              <a:ext uri="{FF2B5EF4-FFF2-40B4-BE49-F238E27FC236}">
                <a16:creationId xmlns:a16="http://schemas.microsoft.com/office/drawing/2014/main" id="{68796E9A-7B1A-4AB7-8D16-6D17636A629B}"/>
              </a:ext>
            </a:extLst>
          </p:cNvPr>
          <p:cNvGraphicFramePr>
            <a:graphicFrameLocks noGrp="1"/>
          </p:cNvGraphicFramePr>
          <p:nvPr>
            <p:extLst>
              <p:ext uri="{D42A27DB-BD31-4B8C-83A1-F6EECF244321}">
                <p14:modId xmlns:p14="http://schemas.microsoft.com/office/powerpoint/2010/main" val="163594652"/>
              </p:ext>
            </p:extLst>
          </p:nvPr>
        </p:nvGraphicFramePr>
        <p:xfrm>
          <a:off x="391830" y="4928123"/>
          <a:ext cx="11408339" cy="1643683"/>
        </p:xfrm>
        <a:graphic>
          <a:graphicData uri="http://schemas.openxmlformats.org/drawingml/2006/table">
            <a:tbl>
              <a:tblPr firstRow="1" bandRow="1">
                <a:tableStyleId>{8799B23B-EC83-4686-B30A-512413B5E67A}</a:tableStyleId>
              </a:tblPr>
              <a:tblGrid>
                <a:gridCol w="1129847">
                  <a:extLst>
                    <a:ext uri="{9D8B030D-6E8A-4147-A177-3AD203B41FA5}">
                      <a16:colId xmlns:a16="http://schemas.microsoft.com/office/drawing/2014/main" val="1261220387"/>
                    </a:ext>
                  </a:extLst>
                </a:gridCol>
                <a:gridCol w="1861016">
                  <a:extLst>
                    <a:ext uri="{9D8B030D-6E8A-4147-A177-3AD203B41FA5}">
                      <a16:colId xmlns:a16="http://schemas.microsoft.com/office/drawing/2014/main" val="2909824136"/>
                    </a:ext>
                  </a:extLst>
                </a:gridCol>
                <a:gridCol w="8417476">
                  <a:extLst>
                    <a:ext uri="{9D8B030D-6E8A-4147-A177-3AD203B41FA5}">
                      <a16:colId xmlns:a16="http://schemas.microsoft.com/office/drawing/2014/main" val="3631943546"/>
                    </a:ext>
                  </a:extLst>
                </a:gridCol>
              </a:tblGrid>
              <a:tr h="503298">
                <a:tc>
                  <a:txBody>
                    <a:bodyPr/>
                    <a:lstStyle/>
                    <a:p>
                      <a:r>
                        <a:rPr lang="es-EC" sz="1400" b="1" dirty="0">
                          <a:solidFill>
                            <a:schemeClr val="tx1"/>
                          </a:solidFill>
                          <a:latin typeface="Arial Narrow" panose="020B0606020202030204" pitchFamily="34" charset="0"/>
                        </a:rPr>
                        <a:t>Grados alcohólicos</a:t>
                      </a:r>
                    </a:p>
                  </a:txBody>
                  <a:tcPr anchor="ctr"/>
                </a:tc>
                <a:tc>
                  <a:txBody>
                    <a:bodyPr/>
                    <a:lstStyle/>
                    <a:p>
                      <a:r>
                        <a:rPr lang="es-EC" sz="1400" b="0" kern="1200" dirty="0">
                          <a:solidFill>
                            <a:schemeClr val="tx1"/>
                          </a:solidFill>
                          <a:effectLst/>
                          <a:latin typeface="Arial Narrow" panose="020B0606020202030204" pitchFamily="34" charset="0"/>
                        </a:rPr>
                        <a:t>(Guerra, 2015)</a:t>
                      </a:r>
                    </a:p>
                    <a:p>
                      <a:r>
                        <a:rPr lang="es-EC" sz="1400" b="0" kern="1200" dirty="0">
                          <a:solidFill>
                            <a:schemeClr val="tx1"/>
                          </a:solidFill>
                          <a:effectLst/>
                          <a:latin typeface="Arial Narrow" panose="020B0606020202030204" pitchFamily="34" charset="0"/>
                        </a:rPr>
                        <a:t>(INEN 362, 1992)</a:t>
                      </a:r>
                    </a:p>
                    <a:p>
                      <a:r>
                        <a:rPr lang="es-EC" sz="1400" b="0" kern="1200" dirty="0">
                          <a:solidFill>
                            <a:schemeClr val="tx1"/>
                          </a:solidFill>
                          <a:effectLst/>
                          <a:latin typeface="Arial Narrow" panose="020B0606020202030204" pitchFamily="34" charset="0"/>
                        </a:rPr>
                        <a:t>(Ferreyra et al., 2009).</a:t>
                      </a:r>
                      <a:endParaRPr lang="es-EC" sz="1400" b="0" dirty="0">
                        <a:solidFill>
                          <a:schemeClr val="tx1"/>
                        </a:solidFill>
                        <a:latin typeface="Arial Narrow" panose="020B0606020202030204" pitchFamily="34" charset="0"/>
                      </a:endParaRPr>
                    </a:p>
                  </a:txBody>
                  <a:tcPr anchor="ctr"/>
                </a:tc>
                <a:tc>
                  <a:txBody>
                    <a:bodyPr/>
                    <a:lstStyle/>
                    <a:p>
                      <a:r>
                        <a:rPr lang="es-MX" sz="1400" b="0" kern="1200" dirty="0">
                          <a:solidFill>
                            <a:schemeClr val="tx1"/>
                          </a:solidFill>
                          <a:effectLst/>
                          <a:latin typeface="Arial Narrow" panose="020B0606020202030204" pitchFamily="34" charset="0"/>
                        </a:rPr>
                        <a:t>Determinación del rendimiento de alcohol en tres variedades de caña (POJ, Caleña, Cenizosa) (</a:t>
                      </a:r>
                      <a:r>
                        <a:rPr lang="es-EC" sz="1400" b="0" kern="1200" dirty="0">
                          <a:solidFill>
                            <a:schemeClr val="tx1"/>
                          </a:solidFill>
                          <a:effectLst/>
                          <a:latin typeface="Arial Narrow" panose="020B0606020202030204" pitchFamily="34" charset="0"/>
                        </a:rPr>
                        <a:t>39°GL).</a:t>
                      </a:r>
                    </a:p>
                    <a:p>
                      <a:r>
                        <a:rPr lang="es-EC" sz="1400" b="0" kern="1200" dirty="0">
                          <a:solidFill>
                            <a:schemeClr val="tx1"/>
                          </a:solidFill>
                          <a:effectLst/>
                          <a:latin typeface="Arial Narrow" panose="020B0606020202030204" pitchFamily="34" charset="0"/>
                        </a:rPr>
                        <a:t>Requerimientos para el aguardiente de caña. Rango mínimo de 28°GL y máximo de 50°GL.</a:t>
                      </a:r>
                    </a:p>
                    <a:p>
                      <a:r>
                        <a:rPr lang="es-EC" sz="1400" b="0" kern="1200" dirty="0">
                          <a:solidFill>
                            <a:schemeClr val="tx1"/>
                          </a:solidFill>
                          <a:effectLst/>
                          <a:latin typeface="Arial Narrow" panose="020B0606020202030204" pitchFamily="34" charset="0"/>
                        </a:rPr>
                        <a:t>La calidad del producto final depende de las características del jugo, levadura usada y proceso de elaboración </a:t>
                      </a:r>
                      <a:endParaRPr lang="es-EC" sz="1400" b="0"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3028978515"/>
                  </a:ext>
                </a:extLst>
              </a:tr>
              <a:tr h="394003">
                <a:tc>
                  <a:txBody>
                    <a:bodyPr/>
                    <a:lstStyle/>
                    <a:p>
                      <a:r>
                        <a:rPr lang="es-EC" sz="1400" b="1" dirty="0">
                          <a:solidFill>
                            <a:schemeClr val="tx1"/>
                          </a:solidFill>
                          <a:latin typeface="Arial Narrow" panose="020B0606020202030204" pitchFamily="34" charset="0"/>
                        </a:rPr>
                        <a:t>Densidad</a:t>
                      </a:r>
                    </a:p>
                  </a:txBody>
                  <a:tcPr anchor="ctr"/>
                </a:tc>
                <a:tc>
                  <a:txBody>
                    <a:bodyPr/>
                    <a:lstStyle/>
                    <a:p>
                      <a:r>
                        <a:rPr lang="es-EC" sz="1400" kern="1200" dirty="0">
                          <a:solidFill>
                            <a:schemeClr val="tx1"/>
                          </a:solidFill>
                          <a:effectLst/>
                          <a:latin typeface="Arial Narrow" panose="020B0606020202030204" pitchFamily="34" charset="0"/>
                        </a:rPr>
                        <a:t>(Guerra, 2015)</a:t>
                      </a:r>
                      <a:endParaRPr lang="es-EC" sz="1400" b="0" dirty="0">
                        <a:solidFill>
                          <a:schemeClr val="tx1"/>
                        </a:solidFill>
                        <a:latin typeface="Arial Narrow" panose="020B0606020202030204" pitchFamily="34" charset="0"/>
                      </a:endParaRPr>
                    </a:p>
                  </a:txBody>
                  <a:tcPr anchor="ctr"/>
                </a:tc>
                <a:tc>
                  <a:txBody>
                    <a:bodyPr/>
                    <a:lstStyle/>
                    <a:p>
                      <a:r>
                        <a:rPr lang="es-MX" sz="1400" b="0" kern="1200" dirty="0">
                          <a:solidFill>
                            <a:schemeClr val="tx1"/>
                          </a:solidFill>
                          <a:effectLst/>
                          <a:latin typeface="Arial Narrow" panose="020B0606020202030204" pitchFamily="34" charset="0"/>
                        </a:rPr>
                        <a:t>Determinación del rendimiento de alcohol en tres variedades de caña (POJ, Caleña, Cenizosa) (</a:t>
                      </a:r>
                      <a:r>
                        <a:rPr lang="es-EC" sz="1400" kern="1200" dirty="0">
                          <a:solidFill>
                            <a:schemeClr val="tx1"/>
                          </a:solidFill>
                          <a:effectLst/>
                          <a:latin typeface="Arial Narrow" panose="020B0606020202030204" pitchFamily="34" charset="0"/>
                        </a:rPr>
                        <a:t>0,9516 g/cm</a:t>
                      </a:r>
                      <a:r>
                        <a:rPr lang="es-EC" sz="1400" kern="1200" baseline="30000" dirty="0">
                          <a:solidFill>
                            <a:schemeClr val="tx1"/>
                          </a:solidFill>
                          <a:effectLst/>
                          <a:latin typeface="Arial Narrow" panose="020B0606020202030204" pitchFamily="34" charset="0"/>
                        </a:rPr>
                        <a:t>3</a:t>
                      </a:r>
                      <a:r>
                        <a:rPr lang="es-EC" sz="1400" kern="1200" dirty="0">
                          <a:solidFill>
                            <a:schemeClr val="tx1"/>
                          </a:solidFill>
                          <a:effectLst/>
                          <a:latin typeface="Arial Narrow" panose="020B0606020202030204" pitchFamily="34" charset="0"/>
                        </a:rPr>
                        <a:t>, 0,9537 g/cm</a:t>
                      </a:r>
                      <a:r>
                        <a:rPr lang="es-EC" sz="1400" kern="1200" baseline="30000" dirty="0">
                          <a:solidFill>
                            <a:schemeClr val="tx1"/>
                          </a:solidFill>
                          <a:effectLst/>
                          <a:latin typeface="Arial Narrow" panose="020B0606020202030204" pitchFamily="34" charset="0"/>
                        </a:rPr>
                        <a:t>3 </a:t>
                      </a:r>
                      <a:r>
                        <a:rPr lang="es-EC" sz="1400" kern="1200" dirty="0">
                          <a:solidFill>
                            <a:schemeClr val="tx1"/>
                          </a:solidFill>
                          <a:effectLst/>
                          <a:latin typeface="Arial Narrow" panose="020B0606020202030204" pitchFamily="34" charset="0"/>
                        </a:rPr>
                        <a:t>y 0,9539 g/cm</a:t>
                      </a:r>
                      <a:r>
                        <a:rPr lang="es-EC" sz="1400" kern="1200" baseline="30000" dirty="0">
                          <a:solidFill>
                            <a:schemeClr val="tx1"/>
                          </a:solidFill>
                          <a:effectLst/>
                          <a:latin typeface="Arial Narrow" panose="020B0606020202030204" pitchFamily="34" charset="0"/>
                        </a:rPr>
                        <a:t>3</a:t>
                      </a:r>
                      <a:r>
                        <a:rPr lang="es-EC" sz="1400" kern="1200" baseline="0" dirty="0">
                          <a:solidFill>
                            <a:schemeClr val="tx1"/>
                          </a:solidFill>
                          <a:effectLst/>
                          <a:latin typeface="Arial Narrow" panose="020B0606020202030204" pitchFamily="34" charset="0"/>
                        </a:rPr>
                        <a:t>).</a:t>
                      </a:r>
                      <a:endParaRPr lang="es-EC" sz="1400" b="0"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3142028582"/>
                  </a:ext>
                </a:extLst>
              </a:tr>
              <a:tr h="394003">
                <a:tc>
                  <a:txBody>
                    <a:bodyPr/>
                    <a:lstStyle/>
                    <a:p>
                      <a:r>
                        <a:rPr lang="es-EC" sz="1400" b="1" dirty="0">
                          <a:solidFill>
                            <a:schemeClr val="tx1"/>
                          </a:solidFill>
                          <a:latin typeface="Arial Narrow" panose="020B0606020202030204" pitchFamily="34" charset="0"/>
                        </a:rPr>
                        <a:t>Espacio libre</a:t>
                      </a:r>
                    </a:p>
                  </a:txBody>
                  <a:tcPr anchor="ctr"/>
                </a:tc>
                <a:tc>
                  <a:txBody>
                    <a:bodyPr/>
                    <a:lstStyle/>
                    <a:p>
                      <a:r>
                        <a:rPr lang="es-EC" sz="1400" kern="1200" dirty="0">
                          <a:solidFill>
                            <a:schemeClr val="tx1"/>
                          </a:solidFill>
                          <a:effectLst/>
                          <a:latin typeface="Arial Narrow" panose="020B0606020202030204" pitchFamily="34" charset="0"/>
                        </a:rPr>
                        <a:t>(INEN 365, 1987)</a:t>
                      </a:r>
                      <a:endParaRPr lang="es-EC" sz="1400" b="0" dirty="0">
                        <a:solidFill>
                          <a:schemeClr val="tx1"/>
                        </a:solidFill>
                        <a:latin typeface="Arial Narrow" panose="020B0606020202030204" pitchFamily="34" charset="0"/>
                      </a:endParaRPr>
                    </a:p>
                  </a:txBody>
                  <a:tcPr anchor="ctr"/>
                </a:tc>
                <a:tc>
                  <a:txBody>
                    <a:bodyPr/>
                    <a:lstStyle/>
                    <a:p>
                      <a:r>
                        <a:rPr lang="es-EC" sz="1400" kern="1200" dirty="0">
                          <a:solidFill>
                            <a:schemeClr val="tx1"/>
                          </a:solidFill>
                          <a:effectLst/>
                          <a:latin typeface="Arial Narrow" panose="020B0606020202030204" pitchFamily="34" charset="0"/>
                        </a:rPr>
                        <a:t>Debe alcanzar el 2 y 5% del volumen del envase comercial.</a:t>
                      </a:r>
                      <a:endParaRPr lang="es-EC" sz="1400" b="0"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2567215565"/>
                  </a:ext>
                </a:extLst>
              </a:tr>
            </a:tbl>
          </a:graphicData>
        </a:graphic>
      </p:graphicFrame>
      <p:graphicFrame>
        <p:nvGraphicFramePr>
          <p:cNvPr id="2" name="Tabla 3">
            <a:extLst>
              <a:ext uri="{FF2B5EF4-FFF2-40B4-BE49-F238E27FC236}">
                <a16:creationId xmlns:a16="http://schemas.microsoft.com/office/drawing/2014/main" id="{3160EC0B-D058-4ECB-8032-84E376FD3008}"/>
              </a:ext>
            </a:extLst>
          </p:cNvPr>
          <p:cNvGraphicFramePr>
            <a:graphicFrameLocks noGrp="1"/>
          </p:cNvGraphicFramePr>
          <p:nvPr>
            <p:extLst>
              <p:ext uri="{D42A27DB-BD31-4B8C-83A1-F6EECF244321}">
                <p14:modId xmlns:p14="http://schemas.microsoft.com/office/powerpoint/2010/main" val="1157504263"/>
              </p:ext>
            </p:extLst>
          </p:nvPr>
        </p:nvGraphicFramePr>
        <p:xfrm>
          <a:off x="992182" y="1448792"/>
          <a:ext cx="9846366" cy="3342513"/>
        </p:xfrm>
        <a:graphic>
          <a:graphicData uri="http://schemas.openxmlformats.org/drawingml/2006/table">
            <a:tbl>
              <a:tblPr firstRow="1" bandRow="1">
                <a:tableStyleId>{5FD0F851-EC5A-4D38-B0AD-8093EC10F338}</a:tableStyleId>
              </a:tblPr>
              <a:tblGrid>
                <a:gridCol w="3282122">
                  <a:extLst>
                    <a:ext uri="{9D8B030D-6E8A-4147-A177-3AD203B41FA5}">
                      <a16:colId xmlns:a16="http://schemas.microsoft.com/office/drawing/2014/main" val="651485049"/>
                    </a:ext>
                  </a:extLst>
                </a:gridCol>
                <a:gridCol w="3282122">
                  <a:extLst>
                    <a:ext uri="{9D8B030D-6E8A-4147-A177-3AD203B41FA5}">
                      <a16:colId xmlns:a16="http://schemas.microsoft.com/office/drawing/2014/main" val="132512286"/>
                    </a:ext>
                  </a:extLst>
                </a:gridCol>
                <a:gridCol w="3282122">
                  <a:extLst>
                    <a:ext uri="{9D8B030D-6E8A-4147-A177-3AD203B41FA5}">
                      <a16:colId xmlns:a16="http://schemas.microsoft.com/office/drawing/2014/main" val="1470211182"/>
                    </a:ext>
                  </a:extLst>
                </a:gridCol>
              </a:tblGrid>
              <a:tr h="485633">
                <a:tc>
                  <a:txBody>
                    <a:bodyPr/>
                    <a:lstStyle/>
                    <a:p>
                      <a:pPr algn="ctr"/>
                      <a:r>
                        <a:rPr lang="es-EC" sz="1800" b="1" kern="1200" dirty="0">
                          <a:solidFill>
                            <a:schemeClr val="tx1"/>
                          </a:solidFill>
                          <a:effectLst/>
                          <a:latin typeface="Arial Narrow" panose="020B0606020202030204" pitchFamily="34" charset="0"/>
                        </a:rPr>
                        <a:t>Grados alcohólicos (</a:t>
                      </a:r>
                      <a:r>
                        <a:rPr lang="es-EC" sz="1800" b="1" kern="1200" dirty="0" err="1">
                          <a:solidFill>
                            <a:schemeClr val="tx1"/>
                          </a:solidFill>
                          <a:effectLst/>
                          <a:latin typeface="Arial Narrow" panose="020B0606020202030204" pitchFamily="34" charset="0"/>
                        </a:rPr>
                        <a:t>°GL</a:t>
                      </a:r>
                      <a:r>
                        <a:rPr lang="es-EC" sz="1800" b="1" kern="1200" dirty="0">
                          <a:solidFill>
                            <a:schemeClr val="tx1"/>
                          </a:solidFill>
                          <a:effectLst/>
                          <a:latin typeface="Arial Narrow" panose="020B0606020202030204" pitchFamily="34" charset="0"/>
                        </a:rPr>
                        <a:t>)</a:t>
                      </a: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C" sz="1800" b="1" kern="1200" dirty="0">
                          <a:solidFill>
                            <a:schemeClr val="tx1"/>
                          </a:solidFill>
                          <a:effectLst/>
                          <a:latin typeface="Arial Narrow" panose="020B0606020202030204" pitchFamily="34" charset="0"/>
                        </a:rPr>
                        <a:t>Densidad (g/cm</a:t>
                      </a:r>
                      <a:r>
                        <a:rPr lang="es-EC" sz="1800" b="1" kern="1200" baseline="30000" dirty="0">
                          <a:solidFill>
                            <a:schemeClr val="tx1"/>
                          </a:solidFill>
                          <a:effectLst/>
                          <a:latin typeface="Arial Narrow" panose="020B0606020202030204" pitchFamily="34" charset="0"/>
                        </a:rPr>
                        <a:t>3</a:t>
                      </a:r>
                      <a:r>
                        <a:rPr lang="es-EC" sz="1800" b="1" kern="1200" dirty="0">
                          <a:solidFill>
                            <a:schemeClr val="tx1"/>
                          </a:solidFill>
                          <a:effectLst/>
                          <a:latin typeface="Arial Narrow" panose="020B0606020202030204" pitchFamily="34" charset="0"/>
                        </a:rPr>
                        <a:t>)</a:t>
                      </a: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C" sz="1800" b="1" kern="1200" dirty="0">
                          <a:solidFill>
                            <a:schemeClr val="tx1"/>
                          </a:solidFill>
                          <a:effectLst/>
                          <a:latin typeface="Arial Narrow" panose="020B0606020202030204" pitchFamily="34" charset="0"/>
                        </a:rPr>
                        <a:t>Espacio libre (%)</a:t>
                      </a: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1225997"/>
                  </a:ext>
                </a:extLst>
              </a:tr>
              <a:tr h="2856880">
                <a:tc>
                  <a:txBody>
                    <a:bodyPr/>
                    <a:lstStyle/>
                    <a:p>
                      <a:pPr algn="ct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0748364"/>
                  </a:ext>
                </a:extLst>
              </a:tr>
            </a:tbl>
          </a:graphicData>
        </a:graphic>
      </p:graphicFrame>
      <p:pic>
        <p:nvPicPr>
          <p:cNvPr id="22" name="Imagen 21">
            <a:extLst>
              <a:ext uri="{FF2B5EF4-FFF2-40B4-BE49-F238E27FC236}">
                <a16:creationId xmlns:a16="http://schemas.microsoft.com/office/drawing/2014/main" id="{1DCD4553-62B1-457E-AAC3-6D102EB474C3}"/>
              </a:ext>
            </a:extLst>
          </p:cNvPr>
          <p:cNvPicPr/>
          <p:nvPr/>
        </p:nvPicPr>
        <p:blipFill rotWithShape="1">
          <a:blip r:embed="rId3">
            <a:extLst>
              <a:ext uri="{28A0092B-C50C-407E-A947-70E740481C1C}">
                <a14:useLocalDpi xmlns:a14="http://schemas.microsoft.com/office/drawing/2010/main" val="0"/>
              </a:ext>
            </a:extLst>
          </a:blip>
          <a:srcRect l="7792" t="17584" r="17625" b="8263"/>
          <a:stretch/>
        </p:blipFill>
        <p:spPr bwMode="auto">
          <a:xfrm>
            <a:off x="1059824" y="2059678"/>
            <a:ext cx="3134228" cy="2545658"/>
          </a:xfrm>
          <a:prstGeom prst="rect">
            <a:avLst/>
          </a:prstGeom>
          <a:noFill/>
          <a:ln>
            <a:noFill/>
          </a:ln>
          <a:extLst>
            <a:ext uri="{53640926-AAD7-44D8-BBD7-CCE9431645EC}">
              <a14:shadowObscured xmlns:a14="http://schemas.microsoft.com/office/drawing/2010/main"/>
            </a:ext>
          </a:extLst>
        </p:spPr>
      </p:pic>
      <p:pic>
        <p:nvPicPr>
          <p:cNvPr id="23" name="Imagen 22">
            <a:extLst>
              <a:ext uri="{FF2B5EF4-FFF2-40B4-BE49-F238E27FC236}">
                <a16:creationId xmlns:a16="http://schemas.microsoft.com/office/drawing/2014/main" id="{E80A745C-7E5F-4111-ADAB-D7650BDFAFF8}"/>
              </a:ext>
            </a:extLst>
          </p:cNvPr>
          <p:cNvPicPr/>
          <p:nvPr/>
        </p:nvPicPr>
        <p:blipFill rotWithShape="1">
          <a:blip r:embed="rId4">
            <a:extLst>
              <a:ext uri="{28A0092B-C50C-407E-A947-70E740481C1C}">
                <a14:useLocalDpi xmlns:a14="http://schemas.microsoft.com/office/drawing/2010/main" val="0"/>
              </a:ext>
            </a:extLst>
          </a:blip>
          <a:srcRect l="6307" t="18220" r="17996" b="8686"/>
          <a:stretch/>
        </p:blipFill>
        <p:spPr bwMode="auto">
          <a:xfrm>
            <a:off x="4300672" y="1990105"/>
            <a:ext cx="3134228" cy="2753028"/>
          </a:xfrm>
          <a:prstGeom prst="rect">
            <a:avLst/>
          </a:prstGeom>
          <a:noFill/>
          <a:ln>
            <a:noFill/>
          </a:ln>
          <a:extLst>
            <a:ext uri="{53640926-AAD7-44D8-BBD7-CCE9431645EC}">
              <a14:shadowObscured xmlns:a14="http://schemas.microsoft.com/office/drawing/2010/main"/>
            </a:ext>
          </a:extLst>
        </p:spPr>
      </p:pic>
      <p:pic>
        <p:nvPicPr>
          <p:cNvPr id="24" name="Imagen 23">
            <a:extLst>
              <a:ext uri="{FF2B5EF4-FFF2-40B4-BE49-F238E27FC236}">
                <a16:creationId xmlns:a16="http://schemas.microsoft.com/office/drawing/2014/main" id="{83D46B6C-FCF1-4992-9364-2EB9DFE0A579}"/>
              </a:ext>
            </a:extLst>
          </p:cNvPr>
          <p:cNvPicPr/>
          <p:nvPr/>
        </p:nvPicPr>
        <p:blipFill rotWithShape="1">
          <a:blip r:embed="rId5">
            <a:extLst>
              <a:ext uri="{28A0092B-C50C-407E-A947-70E740481C1C}">
                <a14:useLocalDpi xmlns:a14="http://schemas.microsoft.com/office/drawing/2010/main" val="0"/>
              </a:ext>
            </a:extLst>
          </a:blip>
          <a:srcRect l="10946" t="17373" r="17069" b="8475"/>
          <a:stretch/>
        </p:blipFill>
        <p:spPr bwMode="auto">
          <a:xfrm>
            <a:off x="7675972" y="1990104"/>
            <a:ext cx="3067418" cy="2753028"/>
          </a:xfrm>
          <a:prstGeom prst="rect">
            <a:avLst/>
          </a:prstGeom>
          <a:noFill/>
          <a:ln>
            <a:noFill/>
          </a:ln>
          <a:extLst>
            <a:ext uri="{53640926-AAD7-44D8-BBD7-CCE9431645EC}">
              <a14:shadowObscured xmlns:a14="http://schemas.microsoft.com/office/drawing/2010/main"/>
            </a:ext>
          </a:extLst>
        </p:spPr>
      </p:pic>
      <p:sp>
        <p:nvSpPr>
          <p:cNvPr id="25" name="Cuadro de texto 111">
            <a:extLst>
              <a:ext uri="{FF2B5EF4-FFF2-40B4-BE49-F238E27FC236}">
                <a16:creationId xmlns:a16="http://schemas.microsoft.com/office/drawing/2014/main" id="{E4DEB2FA-B692-4A16-BB86-E861F2F774F6}"/>
              </a:ext>
            </a:extLst>
          </p:cNvPr>
          <p:cNvSpPr txBox="1"/>
          <p:nvPr/>
        </p:nvSpPr>
        <p:spPr>
          <a:xfrm>
            <a:off x="1809124" y="2428708"/>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51,56</a:t>
            </a:r>
            <a:endParaRPr lang="es-EC" sz="1200">
              <a:effectLst/>
              <a:ea typeface="Calibri" panose="020F0502020204030204" pitchFamily="34" charset="0"/>
              <a:cs typeface="Times New Roman" panose="02020603050405020304" pitchFamily="18" charset="0"/>
            </a:endParaRPr>
          </a:p>
        </p:txBody>
      </p:sp>
      <p:sp>
        <p:nvSpPr>
          <p:cNvPr id="26" name="Cuadro de texto 112">
            <a:extLst>
              <a:ext uri="{FF2B5EF4-FFF2-40B4-BE49-F238E27FC236}">
                <a16:creationId xmlns:a16="http://schemas.microsoft.com/office/drawing/2014/main" id="{3B8B5258-CDAD-447D-A02B-5432864D52E0}"/>
              </a:ext>
            </a:extLst>
          </p:cNvPr>
          <p:cNvSpPr txBox="1"/>
          <p:nvPr/>
        </p:nvSpPr>
        <p:spPr>
          <a:xfrm>
            <a:off x="2555461" y="2985603"/>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48,77</a:t>
            </a:r>
            <a:endParaRPr lang="es-EC" sz="1200">
              <a:effectLst/>
              <a:ea typeface="Calibri" panose="020F0502020204030204" pitchFamily="34" charset="0"/>
              <a:cs typeface="Times New Roman" panose="02020603050405020304" pitchFamily="18" charset="0"/>
            </a:endParaRPr>
          </a:p>
        </p:txBody>
      </p:sp>
      <p:sp>
        <p:nvSpPr>
          <p:cNvPr id="27" name="Cuadro de texto 113">
            <a:extLst>
              <a:ext uri="{FF2B5EF4-FFF2-40B4-BE49-F238E27FC236}">
                <a16:creationId xmlns:a16="http://schemas.microsoft.com/office/drawing/2014/main" id="{3958EE18-EE49-468C-98D2-1E2B5003CC90}"/>
              </a:ext>
            </a:extLst>
          </p:cNvPr>
          <p:cNvSpPr txBox="1"/>
          <p:nvPr/>
        </p:nvSpPr>
        <p:spPr>
          <a:xfrm>
            <a:off x="3377201" y="3539296"/>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45,00</a:t>
            </a:r>
            <a:endParaRPr lang="es-EC" sz="1200" dirty="0">
              <a:effectLst/>
              <a:ea typeface="Calibri" panose="020F0502020204030204" pitchFamily="34" charset="0"/>
              <a:cs typeface="Times New Roman" panose="02020603050405020304" pitchFamily="18" charset="0"/>
            </a:endParaRPr>
          </a:p>
        </p:txBody>
      </p:sp>
      <p:sp>
        <p:nvSpPr>
          <p:cNvPr id="28" name="Cuadro de texto 114">
            <a:extLst>
              <a:ext uri="{FF2B5EF4-FFF2-40B4-BE49-F238E27FC236}">
                <a16:creationId xmlns:a16="http://schemas.microsoft.com/office/drawing/2014/main" id="{A5175946-5174-4E53-94DA-852EEBE5F803}"/>
              </a:ext>
            </a:extLst>
          </p:cNvPr>
          <p:cNvSpPr txBox="1"/>
          <p:nvPr/>
        </p:nvSpPr>
        <p:spPr>
          <a:xfrm>
            <a:off x="5115547" y="3758371"/>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0,938</a:t>
            </a:r>
            <a:endParaRPr lang="es-EC" sz="1200" dirty="0">
              <a:effectLst/>
              <a:ea typeface="Calibri" panose="020F0502020204030204" pitchFamily="34" charset="0"/>
              <a:cs typeface="Times New Roman" panose="02020603050405020304" pitchFamily="18" charset="0"/>
            </a:endParaRPr>
          </a:p>
        </p:txBody>
      </p:sp>
      <p:sp>
        <p:nvSpPr>
          <p:cNvPr id="29" name="Cuadro de texto 117">
            <a:extLst>
              <a:ext uri="{FF2B5EF4-FFF2-40B4-BE49-F238E27FC236}">
                <a16:creationId xmlns:a16="http://schemas.microsoft.com/office/drawing/2014/main" id="{AD08E4DF-B7EE-4C6B-A4B7-054DDC2F7143}"/>
              </a:ext>
            </a:extLst>
          </p:cNvPr>
          <p:cNvSpPr txBox="1"/>
          <p:nvPr/>
        </p:nvSpPr>
        <p:spPr>
          <a:xfrm>
            <a:off x="5849937" y="3201035"/>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0,946</a:t>
            </a:r>
            <a:endParaRPr lang="es-EC" sz="1200">
              <a:effectLst/>
              <a:ea typeface="Calibri" panose="020F0502020204030204" pitchFamily="34" charset="0"/>
              <a:cs typeface="Times New Roman" panose="02020603050405020304" pitchFamily="18" charset="0"/>
            </a:endParaRPr>
          </a:p>
        </p:txBody>
      </p:sp>
      <p:sp>
        <p:nvSpPr>
          <p:cNvPr id="30" name="Cuadro de texto 118">
            <a:extLst>
              <a:ext uri="{FF2B5EF4-FFF2-40B4-BE49-F238E27FC236}">
                <a16:creationId xmlns:a16="http://schemas.microsoft.com/office/drawing/2014/main" id="{8DDE06DB-9DCF-454A-918D-915287083CA9}"/>
              </a:ext>
            </a:extLst>
          </p:cNvPr>
          <p:cNvSpPr txBox="1"/>
          <p:nvPr/>
        </p:nvSpPr>
        <p:spPr>
          <a:xfrm>
            <a:off x="6597539" y="2965094"/>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0,949</a:t>
            </a:r>
            <a:endParaRPr lang="es-EC" sz="1200">
              <a:effectLst/>
              <a:ea typeface="Calibri" panose="020F0502020204030204" pitchFamily="34" charset="0"/>
              <a:cs typeface="Times New Roman" panose="02020603050405020304" pitchFamily="18" charset="0"/>
            </a:endParaRPr>
          </a:p>
        </p:txBody>
      </p:sp>
      <p:sp>
        <p:nvSpPr>
          <p:cNvPr id="31" name="Cuadro de texto 120">
            <a:extLst>
              <a:ext uri="{FF2B5EF4-FFF2-40B4-BE49-F238E27FC236}">
                <a16:creationId xmlns:a16="http://schemas.microsoft.com/office/drawing/2014/main" id="{C42346F8-1056-439C-9FAC-9BF4E295B898}"/>
              </a:ext>
            </a:extLst>
          </p:cNvPr>
          <p:cNvSpPr txBox="1"/>
          <p:nvPr/>
        </p:nvSpPr>
        <p:spPr>
          <a:xfrm>
            <a:off x="8283037" y="3366618"/>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55,99</a:t>
            </a:r>
            <a:endParaRPr lang="es-EC" sz="1200">
              <a:effectLst/>
              <a:ea typeface="Calibri" panose="020F0502020204030204" pitchFamily="34" charset="0"/>
              <a:cs typeface="Times New Roman" panose="02020603050405020304" pitchFamily="18" charset="0"/>
            </a:endParaRPr>
          </a:p>
        </p:txBody>
      </p:sp>
      <p:sp>
        <p:nvSpPr>
          <p:cNvPr id="32" name="Cuadro de texto 121">
            <a:extLst>
              <a:ext uri="{FF2B5EF4-FFF2-40B4-BE49-F238E27FC236}">
                <a16:creationId xmlns:a16="http://schemas.microsoft.com/office/drawing/2014/main" id="{48B5D261-3C5E-43E6-B846-5CBA8A0E848B}"/>
              </a:ext>
            </a:extLst>
          </p:cNvPr>
          <p:cNvSpPr txBox="1"/>
          <p:nvPr/>
        </p:nvSpPr>
        <p:spPr>
          <a:xfrm>
            <a:off x="9102360" y="2982239"/>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64,94</a:t>
            </a:r>
            <a:endParaRPr lang="es-EC" sz="1200" dirty="0">
              <a:effectLst/>
              <a:ea typeface="Calibri" panose="020F0502020204030204" pitchFamily="34" charset="0"/>
              <a:cs typeface="Times New Roman" panose="02020603050405020304" pitchFamily="18" charset="0"/>
            </a:endParaRPr>
          </a:p>
        </p:txBody>
      </p:sp>
      <p:sp>
        <p:nvSpPr>
          <p:cNvPr id="33" name="Cuadro de texto 196">
            <a:extLst>
              <a:ext uri="{FF2B5EF4-FFF2-40B4-BE49-F238E27FC236}">
                <a16:creationId xmlns:a16="http://schemas.microsoft.com/office/drawing/2014/main" id="{1A66223B-D565-469D-93F1-897F7C593039}"/>
              </a:ext>
            </a:extLst>
          </p:cNvPr>
          <p:cNvSpPr txBox="1"/>
          <p:nvPr/>
        </p:nvSpPr>
        <p:spPr>
          <a:xfrm>
            <a:off x="9876403" y="3074758"/>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55,71</a:t>
            </a:r>
            <a:endParaRPr lang="es-EC"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7895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1"/>
            <a:ext cx="3949148" cy="1152939"/>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RESULTADOS Y DISCUSIONES</a:t>
            </a:r>
          </a:p>
        </p:txBody>
      </p:sp>
      <p:grpSp>
        <p:nvGrpSpPr>
          <p:cNvPr id="16" name="Grupo 15">
            <a:extLst>
              <a:ext uri="{FF2B5EF4-FFF2-40B4-BE49-F238E27FC236}">
                <a16:creationId xmlns:a16="http://schemas.microsoft.com/office/drawing/2014/main" id="{E5F35414-E0B5-408E-8B42-BF4EE55356BE}"/>
              </a:ext>
            </a:extLst>
          </p:cNvPr>
          <p:cNvGrpSpPr/>
          <p:nvPr/>
        </p:nvGrpSpPr>
        <p:grpSpPr>
          <a:xfrm flipH="1">
            <a:off x="8731606" y="55658"/>
            <a:ext cx="3290853" cy="4735647"/>
            <a:chOff x="206495" y="1674375"/>
            <a:chExt cx="3290853" cy="4735647"/>
          </a:xfrm>
        </p:grpSpPr>
        <p:sp>
          <p:nvSpPr>
            <p:cNvPr id="17" name="Cuerda 16">
              <a:extLst>
                <a:ext uri="{FF2B5EF4-FFF2-40B4-BE49-F238E27FC236}">
                  <a16:creationId xmlns:a16="http://schemas.microsoft.com/office/drawing/2014/main" id="{31BE82F7-C38E-486F-9D48-D6412FBD3A4A}"/>
                </a:ext>
              </a:extLst>
            </p:cNvPr>
            <p:cNvSpPr/>
            <p:nvPr/>
          </p:nvSpPr>
          <p:spPr>
            <a:xfrm>
              <a:off x="206495" y="1674375"/>
              <a:ext cx="1183911" cy="1183911"/>
            </a:xfrm>
            <a:prstGeom prst="chord">
              <a:avLst>
                <a:gd name="adj1" fmla="val 4800000"/>
                <a:gd name="adj2" fmla="val 1680000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8" name="Círculo parcial 17">
              <a:extLst>
                <a:ext uri="{FF2B5EF4-FFF2-40B4-BE49-F238E27FC236}">
                  <a16:creationId xmlns:a16="http://schemas.microsoft.com/office/drawing/2014/main" id="{58B25C97-5161-499F-A655-76D4397CD1CC}"/>
                </a:ext>
              </a:extLst>
            </p:cNvPr>
            <p:cNvSpPr/>
            <p:nvPr/>
          </p:nvSpPr>
          <p:spPr>
            <a:xfrm>
              <a:off x="324886" y="1792766"/>
              <a:ext cx="947129" cy="947129"/>
            </a:xfrm>
            <a:prstGeom prst="pie">
              <a:avLst>
                <a:gd name="adj1" fmla="val 5400000"/>
                <a:gd name="adj2" fmla="val 1620000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9" name="Forma libre: forma 18">
              <a:extLst>
                <a:ext uri="{FF2B5EF4-FFF2-40B4-BE49-F238E27FC236}">
                  <a16:creationId xmlns:a16="http://schemas.microsoft.com/office/drawing/2014/main" id="{F0A79FB8-B2D1-4151-95EE-68D8317465F4}"/>
                </a:ext>
              </a:extLst>
            </p:cNvPr>
            <p:cNvSpPr/>
            <p:nvPr/>
          </p:nvSpPr>
          <p:spPr>
            <a:xfrm rot="16200000">
              <a:off x="-1155003" y="4338176"/>
              <a:ext cx="3433344" cy="710347"/>
            </a:xfrm>
            <a:custGeom>
              <a:avLst/>
              <a:gdLst>
                <a:gd name="connsiteX0" fmla="*/ 0 w 3433344"/>
                <a:gd name="connsiteY0" fmla="*/ 0 h 710347"/>
                <a:gd name="connsiteX1" fmla="*/ 3433344 w 3433344"/>
                <a:gd name="connsiteY1" fmla="*/ 0 h 710347"/>
                <a:gd name="connsiteX2" fmla="*/ 3433344 w 3433344"/>
                <a:gd name="connsiteY2" fmla="*/ 710347 h 710347"/>
                <a:gd name="connsiteX3" fmla="*/ 0 w 3433344"/>
                <a:gd name="connsiteY3" fmla="*/ 710347 h 710347"/>
                <a:gd name="connsiteX4" fmla="*/ 0 w 3433344"/>
                <a:gd name="connsiteY4" fmla="*/ 0 h 71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3344" h="710347">
                  <a:moveTo>
                    <a:pt x="0" y="0"/>
                  </a:moveTo>
                  <a:lnTo>
                    <a:pt x="3433344" y="0"/>
                  </a:lnTo>
                  <a:lnTo>
                    <a:pt x="3433344" y="710347"/>
                  </a:lnTo>
                  <a:lnTo>
                    <a:pt x="0" y="7103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b" anchorCtr="0">
              <a:noAutofit/>
            </a:bodyPr>
            <a:lstStyle/>
            <a:p>
              <a:pPr marL="0" lvl="0" indent="0" algn="r" defTabSz="2133600">
                <a:lnSpc>
                  <a:spcPct val="90000"/>
                </a:lnSpc>
                <a:spcBef>
                  <a:spcPct val="0"/>
                </a:spcBef>
                <a:spcAft>
                  <a:spcPct val="35000"/>
                </a:spcAft>
                <a:buNone/>
              </a:pPr>
              <a:r>
                <a:rPr lang="es-EC" sz="4800" kern="1200" dirty="0">
                  <a:latin typeface="Arial Narrow" panose="020B0606020202030204" pitchFamily="34" charset="0"/>
                </a:rPr>
                <a:t>FACTOR A</a:t>
              </a:r>
            </a:p>
          </p:txBody>
        </p:sp>
        <p:sp>
          <p:nvSpPr>
            <p:cNvPr id="20" name="Forma libre: forma 19">
              <a:extLst>
                <a:ext uri="{FF2B5EF4-FFF2-40B4-BE49-F238E27FC236}">
                  <a16:creationId xmlns:a16="http://schemas.microsoft.com/office/drawing/2014/main" id="{72D30B43-05F3-4CBA-AD21-41F6385FB334}"/>
                </a:ext>
              </a:extLst>
            </p:cNvPr>
            <p:cNvSpPr/>
            <p:nvPr/>
          </p:nvSpPr>
          <p:spPr>
            <a:xfrm>
              <a:off x="1129525" y="1970230"/>
              <a:ext cx="2367823" cy="703065"/>
            </a:xfrm>
            <a:custGeom>
              <a:avLst/>
              <a:gdLst>
                <a:gd name="connsiteX0" fmla="*/ 0 w 2367823"/>
                <a:gd name="connsiteY0" fmla="*/ 0 h 4735647"/>
                <a:gd name="connsiteX1" fmla="*/ 2367823 w 2367823"/>
                <a:gd name="connsiteY1" fmla="*/ 0 h 4735647"/>
                <a:gd name="connsiteX2" fmla="*/ 2367823 w 2367823"/>
                <a:gd name="connsiteY2" fmla="*/ 4735647 h 4735647"/>
                <a:gd name="connsiteX3" fmla="*/ 0 w 2367823"/>
                <a:gd name="connsiteY3" fmla="*/ 4735647 h 4735647"/>
                <a:gd name="connsiteX4" fmla="*/ 0 w 2367823"/>
                <a:gd name="connsiteY4" fmla="*/ 0 h 473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823" h="4735647">
                  <a:moveTo>
                    <a:pt x="0" y="0"/>
                  </a:moveTo>
                  <a:lnTo>
                    <a:pt x="2367823" y="0"/>
                  </a:lnTo>
                  <a:lnTo>
                    <a:pt x="2367823" y="4735647"/>
                  </a:lnTo>
                  <a:lnTo>
                    <a:pt x="0" y="47356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None/>
              </a:pPr>
              <a:r>
                <a:rPr lang="es-EC" sz="3200" kern="1200" dirty="0">
                  <a:latin typeface="Arial Narrow" panose="020B0606020202030204" pitchFamily="34" charset="0"/>
                </a:rPr>
                <a:t>Variedades</a:t>
              </a:r>
            </a:p>
          </p:txBody>
        </p:sp>
      </p:grpSp>
      <p:graphicFrame>
        <p:nvGraphicFramePr>
          <p:cNvPr id="21" name="Tabla 21">
            <a:extLst>
              <a:ext uri="{FF2B5EF4-FFF2-40B4-BE49-F238E27FC236}">
                <a16:creationId xmlns:a16="http://schemas.microsoft.com/office/drawing/2014/main" id="{68796E9A-7B1A-4AB7-8D16-6D17636A629B}"/>
              </a:ext>
            </a:extLst>
          </p:cNvPr>
          <p:cNvGraphicFramePr>
            <a:graphicFrameLocks noGrp="1"/>
          </p:cNvGraphicFramePr>
          <p:nvPr>
            <p:extLst>
              <p:ext uri="{D42A27DB-BD31-4B8C-83A1-F6EECF244321}">
                <p14:modId xmlns:p14="http://schemas.microsoft.com/office/powerpoint/2010/main" val="317498183"/>
              </p:ext>
            </p:extLst>
          </p:nvPr>
        </p:nvGraphicFramePr>
        <p:xfrm>
          <a:off x="672900" y="5203897"/>
          <a:ext cx="11231168" cy="1302590"/>
        </p:xfrm>
        <a:graphic>
          <a:graphicData uri="http://schemas.openxmlformats.org/drawingml/2006/table">
            <a:tbl>
              <a:tblPr firstRow="1" bandRow="1">
                <a:tableStyleId>{8799B23B-EC83-4686-B30A-512413B5E67A}</a:tableStyleId>
              </a:tblPr>
              <a:tblGrid>
                <a:gridCol w="1102968">
                  <a:extLst>
                    <a:ext uri="{9D8B030D-6E8A-4147-A177-3AD203B41FA5}">
                      <a16:colId xmlns:a16="http://schemas.microsoft.com/office/drawing/2014/main" val="1261220387"/>
                    </a:ext>
                  </a:extLst>
                </a:gridCol>
                <a:gridCol w="1841447">
                  <a:extLst>
                    <a:ext uri="{9D8B030D-6E8A-4147-A177-3AD203B41FA5}">
                      <a16:colId xmlns:a16="http://schemas.microsoft.com/office/drawing/2014/main" val="2909824136"/>
                    </a:ext>
                  </a:extLst>
                </a:gridCol>
                <a:gridCol w="8286753">
                  <a:extLst>
                    <a:ext uri="{9D8B030D-6E8A-4147-A177-3AD203B41FA5}">
                      <a16:colId xmlns:a16="http://schemas.microsoft.com/office/drawing/2014/main" val="3631943546"/>
                    </a:ext>
                  </a:extLst>
                </a:gridCol>
              </a:tblGrid>
              <a:tr h="390427">
                <a:tc>
                  <a:txBody>
                    <a:bodyPr/>
                    <a:lstStyle/>
                    <a:p>
                      <a:r>
                        <a:rPr lang="es-EC" sz="1400" b="1" dirty="0">
                          <a:solidFill>
                            <a:schemeClr val="tx1"/>
                          </a:solidFill>
                          <a:latin typeface="Arial Narrow" panose="020B0606020202030204" pitchFamily="34" charset="0"/>
                        </a:rPr>
                        <a:t>Cenizas</a:t>
                      </a:r>
                    </a:p>
                  </a:txBody>
                  <a:tcPr anchor="ctr"/>
                </a:tc>
                <a:tc>
                  <a:txBody>
                    <a:bodyPr/>
                    <a:lstStyle/>
                    <a:p>
                      <a:r>
                        <a:rPr lang="es-EC" sz="1400" b="0" kern="1200" dirty="0">
                          <a:solidFill>
                            <a:schemeClr val="tx1"/>
                          </a:solidFill>
                          <a:effectLst/>
                          <a:latin typeface="Arial Narrow" panose="020B0606020202030204" pitchFamily="34" charset="0"/>
                          <a:ea typeface="+mn-ea"/>
                          <a:cs typeface="+mn-cs"/>
                        </a:rPr>
                        <a:t>(Cobeña &amp; Loor, 2016)</a:t>
                      </a:r>
                      <a:endParaRPr lang="es-EC" sz="1400" b="0" dirty="0">
                        <a:solidFill>
                          <a:schemeClr val="tx1"/>
                        </a:solidFill>
                        <a:latin typeface="Arial Narrow" panose="020B0606020202030204" pitchFamily="34" charset="0"/>
                      </a:endParaRPr>
                    </a:p>
                  </a:txBody>
                  <a:tcPr anchor="ctr"/>
                </a:tc>
                <a:tc>
                  <a:txBody>
                    <a:bodyPr/>
                    <a:lstStyle/>
                    <a:p>
                      <a:r>
                        <a:rPr lang="es-EC" sz="1400" b="0" kern="1200" dirty="0">
                          <a:solidFill>
                            <a:schemeClr val="tx1"/>
                          </a:solidFill>
                          <a:effectLst/>
                          <a:latin typeface="Arial Narrow" panose="020B0606020202030204" pitchFamily="34" charset="0"/>
                          <a:ea typeface="+mn-ea"/>
                          <a:cs typeface="+mn-cs"/>
                        </a:rPr>
                        <a:t>Análisis de residuos orgánicos luego de la oxidación del alcohol, empleando la calcinación</a:t>
                      </a:r>
                      <a:endParaRPr lang="es-EC" sz="1400" b="0"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3028978515"/>
                  </a:ext>
                </a:extLst>
              </a:tr>
              <a:tr h="394003">
                <a:tc>
                  <a:txBody>
                    <a:bodyPr/>
                    <a:lstStyle/>
                    <a:p>
                      <a:r>
                        <a:rPr lang="es-EC" sz="1400" b="1" dirty="0">
                          <a:solidFill>
                            <a:schemeClr val="tx1"/>
                          </a:solidFill>
                          <a:latin typeface="Arial Narrow" panose="020B0606020202030204" pitchFamily="34" charset="0"/>
                        </a:rPr>
                        <a:t>Acidez total</a:t>
                      </a:r>
                    </a:p>
                  </a:txBody>
                  <a:tcPr anchor="ctr"/>
                </a:tc>
                <a:tc>
                  <a:txBody>
                    <a:bodyPr/>
                    <a:lstStyle/>
                    <a:p>
                      <a:r>
                        <a:rPr lang="es-EC" sz="1400" b="0" kern="1200" dirty="0">
                          <a:solidFill>
                            <a:schemeClr val="tx1"/>
                          </a:solidFill>
                          <a:effectLst/>
                          <a:latin typeface="Arial Narrow" panose="020B0606020202030204" pitchFamily="34" charset="0"/>
                          <a:ea typeface="+mn-ea"/>
                          <a:cs typeface="+mn-cs"/>
                        </a:rPr>
                        <a:t>(INEN 362, 1992)</a:t>
                      </a:r>
                      <a:endParaRPr lang="es-EC" sz="1400" b="0" dirty="0">
                        <a:solidFill>
                          <a:schemeClr val="tx1"/>
                        </a:solidFill>
                        <a:latin typeface="Arial Narrow" panose="020B0606020202030204" pitchFamily="34" charset="0"/>
                      </a:endParaRPr>
                    </a:p>
                  </a:txBody>
                  <a:tcPr anchor="ctr"/>
                </a:tc>
                <a:tc>
                  <a:txBody>
                    <a:bodyPr/>
                    <a:lstStyle/>
                    <a:p>
                      <a:r>
                        <a:rPr lang="es-EC" sz="1400" b="0" kern="1200" dirty="0">
                          <a:solidFill>
                            <a:schemeClr val="tx1"/>
                          </a:solidFill>
                          <a:effectLst/>
                          <a:latin typeface="Arial Narrow" panose="020B0606020202030204" pitchFamily="34" charset="0"/>
                        </a:rPr>
                        <a:t>Requerimientos para el aguardiente de caña. </a:t>
                      </a:r>
                      <a:r>
                        <a:rPr lang="es-EC" sz="1400" b="0" kern="1200" dirty="0">
                          <a:solidFill>
                            <a:schemeClr val="tx1"/>
                          </a:solidFill>
                          <a:effectLst/>
                          <a:latin typeface="Arial Narrow" panose="020B0606020202030204" pitchFamily="34" charset="0"/>
                          <a:ea typeface="+mn-ea"/>
                          <a:cs typeface="+mn-cs"/>
                        </a:rPr>
                        <a:t>Valor máximo 40 mg/100cm</a:t>
                      </a:r>
                      <a:r>
                        <a:rPr lang="es-EC" sz="1400" b="0" kern="1200" baseline="30000" dirty="0">
                          <a:solidFill>
                            <a:schemeClr val="tx1"/>
                          </a:solidFill>
                          <a:effectLst/>
                          <a:latin typeface="Arial Narrow" panose="020B0606020202030204" pitchFamily="34" charset="0"/>
                          <a:ea typeface="+mn-ea"/>
                          <a:cs typeface="+mn-cs"/>
                        </a:rPr>
                        <a:t>3</a:t>
                      </a:r>
                      <a:r>
                        <a:rPr lang="es-EC" sz="1400" b="0" kern="1200" baseline="-25000" dirty="0">
                          <a:solidFill>
                            <a:schemeClr val="tx1"/>
                          </a:solidFill>
                          <a:effectLst/>
                          <a:latin typeface="Arial Narrow" panose="020B0606020202030204" pitchFamily="34" charset="0"/>
                          <a:ea typeface="+mn-ea"/>
                          <a:cs typeface="+mn-cs"/>
                        </a:rPr>
                        <a:t>.</a:t>
                      </a:r>
                      <a:endParaRPr lang="es-EC" sz="1400" b="0"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3142028582"/>
                  </a:ext>
                </a:extLst>
              </a:tr>
              <a:tr h="394003">
                <a:tc>
                  <a:txBody>
                    <a:bodyPr/>
                    <a:lstStyle/>
                    <a:p>
                      <a:r>
                        <a:rPr lang="es-EC" sz="1400" b="1" dirty="0">
                          <a:solidFill>
                            <a:schemeClr val="tx1"/>
                          </a:solidFill>
                          <a:latin typeface="Arial Narrow" panose="020B0606020202030204" pitchFamily="34" charset="0"/>
                        </a:rPr>
                        <a:t>Rendimiento</a:t>
                      </a:r>
                    </a:p>
                  </a:txBody>
                  <a:tcPr anchor="ctr"/>
                </a:tc>
                <a:tc>
                  <a:txBody>
                    <a:bodyPr/>
                    <a:lstStyle/>
                    <a:p>
                      <a:r>
                        <a:rPr lang="es-EC" sz="1400" b="0" kern="1200" dirty="0">
                          <a:solidFill>
                            <a:schemeClr val="tx1"/>
                          </a:solidFill>
                          <a:effectLst/>
                          <a:latin typeface="Arial Narrow" panose="020B0606020202030204" pitchFamily="34" charset="0"/>
                        </a:rPr>
                        <a:t>(INEN 365, 1987)</a:t>
                      </a:r>
                    </a:p>
                    <a:p>
                      <a:r>
                        <a:rPr lang="es-EC" sz="1400" b="0" kern="1200" dirty="0">
                          <a:solidFill>
                            <a:schemeClr val="tx1"/>
                          </a:solidFill>
                          <a:effectLst/>
                          <a:latin typeface="Arial Narrow" panose="020B0606020202030204" pitchFamily="34" charset="0"/>
                          <a:ea typeface="+mn-ea"/>
                          <a:cs typeface="+mn-cs"/>
                        </a:rPr>
                        <a:t>(Vera &amp; Zambrano, 2018)</a:t>
                      </a:r>
                      <a:endParaRPr lang="es-EC" sz="1400" b="0" dirty="0">
                        <a:solidFill>
                          <a:schemeClr val="tx1"/>
                        </a:solidFill>
                        <a:latin typeface="Arial Narrow" panose="020B0606020202030204" pitchFamily="34" charset="0"/>
                      </a:endParaRPr>
                    </a:p>
                  </a:txBody>
                  <a:tcPr anchor="ctr"/>
                </a:tc>
                <a:tc>
                  <a:txBody>
                    <a:bodyPr/>
                    <a:lstStyle/>
                    <a:p>
                      <a:r>
                        <a:rPr lang="es-MX" sz="1400" b="0" kern="1200" dirty="0">
                          <a:solidFill>
                            <a:schemeClr val="tx1"/>
                          </a:solidFill>
                          <a:effectLst/>
                          <a:latin typeface="Arial Narrow" panose="020B0606020202030204" pitchFamily="34" charset="0"/>
                        </a:rPr>
                        <a:t>Determinación del rendimiento de alcohol en tres variedades de caña (POJ, Caleña, Cenizosa), (</a:t>
                      </a:r>
                      <a:r>
                        <a:rPr lang="es-EC" sz="1400" b="0" kern="1200" dirty="0">
                          <a:solidFill>
                            <a:schemeClr val="tx1"/>
                          </a:solidFill>
                          <a:effectLst/>
                          <a:latin typeface="Arial Narrow" panose="020B0606020202030204" pitchFamily="34" charset="0"/>
                          <a:ea typeface="+mn-ea"/>
                          <a:cs typeface="+mn-cs"/>
                        </a:rPr>
                        <a:t>71% variedad Cenizosa).</a:t>
                      </a:r>
                    </a:p>
                    <a:p>
                      <a:r>
                        <a:rPr lang="es-MX" sz="1400" b="0" dirty="0">
                          <a:latin typeface="Arial Narrow" panose="020B0606020202030204" pitchFamily="34" charset="0"/>
                          <a:cs typeface="Times New Roman" panose="02020603050405020304" pitchFamily="18" charset="0"/>
                        </a:rPr>
                        <a:t>Evaluación de las características del mucílago de cacao (</a:t>
                      </a:r>
                      <a:r>
                        <a:rPr lang="es-MX" sz="1400" b="0" i="1" dirty="0" err="1">
                          <a:latin typeface="Arial Narrow" panose="020B0606020202030204" pitchFamily="34" charset="0"/>
                          <a:cs typeface="Times New Roman" panose="02020603050405020304" pitchFamily="18" charset="0"/>
                        </a:rPr>
                        <a:t>Theobroma</a:t>
                      </a:r>
                      <a:r>
                        <a:rPr lang="es-MX" sz="1400" b="0" i="1" dirty="0">
                          <a:latin typeface="Arial Narrow" panose="020B0606020202030204" pitchFamily="34" charset="0"/>
                          <a:cs typeface="Times New Roman" panose="02020603050405020304" pitchFamily="18" charset="0"/>
                        </a:rPr>
                        <a:t> cacao </a:t>
                      </a:r>
                      <a:r>
                        <a:rPr lang="es-MX" sz="1400" b="0" dirty="0">
                          <a:latin typeface="Arial Narrow" panose="020B0606020202030204" pitchFamily="34" charset="0"/>
                          <a:cs typeface="Times New Roman" panose="02020603050405020304" pitchFamily="18" charset="0"/>
                        </a:rPr>
                        <a:t>L.) en la obtención de alcohol etílico (</a:t>
                      </a:r>
                      <a:r>
                        <a:rPr lang="es-EC" sz="1400" b="0" kern="1200" dirty="0">
                          <a:solidFill>
                            <a:schemeClr val="tx1"/>
                          </a:solidFill>
                          <a:effectLst/>
                          <a:latin typeface="Arial Narrow" panose="020B0606020202030204" pitchFamily="34" charset="0"/>
                          <a:ea typeface="+mn-ea"/>
                          <a:cs typeface="+mn-cs"/>
                        </a:rPr>
                        <a:t>18,4%).</a:t>
                      </a:r>
                      <a:endParaRPr lang="es-EC" sz="1400" b="0"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2567215565"/>
                  </a:ext>
                </a:extLst>
              </a:tr>
            </a:tbl>
          </a:graphicData>
        </a:graphic>
      </p:graphicFrame>
      <p:graphicFrame>
        <p:nvGraphicFramePr>
          <p:cNvPr id="13" name="Tabla 3">
            <a:extLst>
              <a:ext uri="{FF2B5EF4-FFF2-40B4-BE49-F238E27FC236}">
                <a16:creationId xmlns:a16="http://schemas.microsoft.com/office/drawing/2014/main" id="{D848BBF3-31E3-4479-93E1-393ED9E9BD2D}"/>
              </a:ext>
            </a:extLst>
          </p:cNvPr>
          <p:cNvGraphicFramePr>
            <a:graphicFrameLocks noGrp="1"/>
          </p:cNvGraphicFramePr>
          <p:nvPr>
            <p:extLst>
              <p:ext uri="{D42A27DB-BD31-4B8C-83A1-F6EECF244321}">
                <p14:modId xmlns:p14="http://schemas.microsoft.com/office/powerpoint/2010/main" val="951604665"/>
              </p:ext>
            </p:extLst>
          </p:nvPr>
        </p:nvGraphicFramePr>
        <p:xfrm>
          <a:off x="992182" y="1448792"/>
          <a:ext cx="9846366" cy="3342513"/>
        </p:xfrm>
        <a:graphic>
          <a:graphicData uri="http://schemas.openxmlformats.org/drawingml/2006/table">
            <a:tbl>
              <a:tblPr firstRow="1" bandRow="1">
                <a:tableStyleId>{5FD0F851-EC5A-4D38-B0AD-8093EC10F338}</a:tableStyleId>
              </a:tblPr>
              <a:tblGrid>
                <a:gridCol w="3282122">
                  <a:extLst>
                    <a:ext uri="{9D8B030D-6E8A-4147-A177-3AD203B41FA5}">
                      <a16:colId xmlns:a16="http://schemas.microsoft.com/office/drawing/2014/main" val="651485049"/>
                    </a:ext>
                  </a:extLst>
                </a:gridCol>
                <a:gridCol w="3282122">
                  <a:extLst>
                    <a:ext uri="{9D8B030D-6E8A-4147-A177-3AD203B41FA5}">
                      <a16:colId xmlns:a16="http://schemas.microsoft.com/office/drawing/2014/main" val="132512286"/>
                    </a:ext>
                  </a:extLst>
                </a:gridCol>
                <a:gridCol w="3282122">
                  <a:extLst>
                    <a:ext uri="{9D8B030D-6E8A-4147-A177-3AD203B41FA5}">
                      <a16:colId xmlns:a16="http://schemas.microsoft.com/office/drawing/2014/main" val="1470211182"/>
                    </a:ext>
                  </a:extLst>
                </a:gridCol>
              </a:tblGrid>
              <a:tr h="485633">
                <a:tc>
                  <a:txBody>
                    <a:bodyPr/>
                    <a:lstStyle/>
                    <a:p>
                      <a:pPr algn="ctr"/>
                      <a:r>
                        <a:rPr lang="es-EC" sz="1800" b="1" kern="1200" dirty="0">
                          <a:solidFill>
                            <a:schemeClr val="tx1"/>
                          </a:solidFill>
                          <a:effectLst/>
                          <a:latin typeface="Arial Narrow" panose="020B0606020202030204" pitchFamily="34" charset="0"/>
                          <a:ea typeface="+mn-ea"/>
                          <a:cs typeface="+mn-cs"/>
                        </a:rPr>
                        <a:t>Ceniza (g/1000 cm</a:t>
                      </a:r>
                      <a:r>
                        <a:rPr lang="es-EC" sz="1800" b="1" kern="1200" baseline="30000" dirty="0">
                          <a:solidFill>
                            <a:schemeClr val="tx1"/>
                          </a:solidFill>
                          <a:effectLst/>
                          <a:latin typeface="Arial Narrow" panose="020B0606020202030204" pitchFamily="34" charset="0"/>
                          <a:ea typeface="+mn-ea"/>
                          <a:cs typeface="+mn-cs"/>
                        </a:rPr>
                        <a:t>3</a:t>
                      </a:r>
                      <a:r>
                        <a:rPr lang="es-EC" sz="1800" b="1" kern="1200" dirty="0">
                          <a:solidFill>
                            <a:schemeClr val="tx1"/>
                          </a:solidFill>
                          <a:effectLst/>
                          <a:latin typeface="Arial Narrow" panose="020B0606020202030204" pitchFamily="34" charset="0"/>
                          <a:ea typeface="+mn-ea"/>
                          <a:cs typeface="+mn-cs"/>
                        </a:rPr>
                        <a:t>)</a:t>
                      </a: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C" sz="1800" b="1" kern="1200" dirty="0">
                          <a:solidFill>
                            <a:schemeClr val="tx1"/>
                          </a:solidFill>
                          <a:effectLst/>
                          <a:latin typeface="Arial Narrow" panose="020B0606020202030204" pitchFamily="34" charset="0"/>
                        </a:rPr>
                        <a:t>Acidez total (mg/100cm</a:t>
                      </a:r>
                      <a:r>
                        <a:rPr lang="es-EC" sz="1800" b="1" kern="1200" baseline="30000" dirty="0">
                          <a:solidFill>
                            <a:schemeClr val="tx1"/>
                          </a:solidFill>
                          <a:effectLst/>
                          <a:latin typeface="Arial Narrow" panose="020B0606020202030204" pitchFamily="34" charset="0"/>
                        </a:rPr>
                        <a:t>3</a:t>
                      </a:r>
                      <a:r>
                        <a:rPr lang="es-EC" sz="1800" b="1" kern="1200" dirty="0">
                          <a:solidFill>
                            <a:schemeClr val="tx1"/>
                          </a:solidFill>
                          <a:effectLst/>
                          <a:latin typeface="Arial Narrow" panose="020B0606020202030204" pitchFamily="34" charset="0"/>
                        </a:rPr>
                        <a:t>)</a:t>
                      </a: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C" sz="1800" b="1" kern="1200" dirty="0">
                          <a:solidFill>
                            <a:schemeClr val="tx1"/>
                          </a:solidFill>
                          <a:effectLst/>
                          <a:latin typeface="Arial Narrow" panose="020B0606020202030204" pitchFamily="34" charset="0"/>
                        </a:rPr>
                        <a:t>Rendimiento (%)</a:t>
                      </a: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1225997"/>
                  </a:ext>
                </a:extLst>
              </a:tr>
              <a:tr h="2856880">
                <a:tc>
                  <a:txBody>
                    <a:bodyPr/>
                    <a:lstStyle/>
                    <a:p>
                      <a:pPr algn="ct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0748364"/>
                  </a:ext>
                </a:extLst>
              </a:tr>
            </a:tbl>
          </a:graphicData>
        </a:graphic>
      </p:graphicFrame>
      <p:pic>
        <p:nvPicPr>
          <p:cNvPr id="14" name="Imagen 13">
            <a:extLst>
              <a:ext uri="{FF2B5EF4-FFF2-40B4-BE49-F238E27FC236}">
                <a16:creationId xmlns:a16="http://schemas.microsoft.com/office/drawing/2014/main" id="{33D053D9-0868-43C9-A06B-3DFBF6B9C4A5}"/>
              </a:ext>
            </a:extLst>
          </p:cNvPr>
          <p:cNvPicPr/>
          <p:nvPr/>
        </p:nvPicPr>
        <p:blipFill rotWithShape="1">
          <a:blip r:embed="rId3">
            <a:extLst>
              <a:ext uri="{28A0092B-C50C-407E-A947-70E740481C1C}">
                <a14:useLocalDpi xmlns:a14="http://schemas.microsoft.com/office/drawing/2010/main" val="0"/>
              </a:ext>
            </a:extLst>
          </a:blip>
          <a:srcRect l="9091" t="18220" r="18739" b="8686"/>
          <a:stretch/>
        </p:blipFill>
        <p:spPr bwMode="auto">
          <a:xfrm>
            <a:off x="1043203" y="1950378"/>
            <a:ext cx="3199055" cy="2737458"/>
          </a:xfrm>
          <a:prstGeom prst="rect">
            <a:avLst/>
          </a:prstGeom>
          <a:noFill/>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78F969FC-A42A-4B54-A67D-51D8B813BA52}"/>
              </a:ext>
            </a:extLst>
          </p:cNvPr>
          <p:cNvPicPr/>
          <p:nvPr/>
        </p:nvPicPr>
        <p:blipFill rotWithShape="1">
          <a:blip r:embed="rId4">
            <a:extLst>
              <a:ext uri="{28A0092B-C50C-407E-A947-70E740481C1C}">
                <a14:useLocalDpi xmlns:a14="http://schemas.microsoft.com/office/drawing/2010/main" val="0"/>
              </a:ext>
            </a:extLst>
          </a:blip>
          <a:srcRect l="9647" t="18009" r="18552" b="8686"/>
          <a:stretch/>
        </p:blipFill>
        <p:spPr bwMode="auto">
          <a:xfrm>
            <a:off x="4349888" y="1950377"/>
            <a:ext cx="3199054" cy="2737459"/>
          </a:xfrm>
          <a:prstGeom prst="rect">
            <a:avLst/>
          </a:prstGeom>
          <a:noFill/>
          <a:ln>
            <a:noFill/>
          </a:ln>
          <a:extLst>
            <a:ext uri="{53640926-AAD7-44D8-BBD7-CCE9431645EC}">
              <a14:shadowObscured xmlns:a14="http://schemas.microsoft.com/office/drawing/2010/main"/>
            </a:ext>
          </a:extLst>
        </p:spPr>
      </p:pic>
      <p:pic>
        <p:nvPicPr>
          <p:cNvPr id="22" name="Imagen 21">
            <a:extLst>
              <a:ext uri="{FF2B5EF4-FFF2-40B4-BE49-F238E27FC236}">
                <a16:creationId xmlns:a16="http://schemas.microsoft.com/office/drawing/2014/main" id="{8225924E-E208-40E9-A61C-EAC5A835E1B5}"/>
              </a:ext>
            </a:extLst>
          </p:cNvPr>
          <p:cNvPicPr/>
          <p:nvPr/>
        </p:nvPicPr>
        <p:blipFill rotWithShape="1">
          <a:blip r:embed="rId5">
            <a:extLst>
              <a:ext uri="{28A0092B-C50C-407E-A947-70E740481C1C}">
                <a14:useLocalDpi xmlns:a14="http://schemas.microsoft.com/office/drawing/2010/main" val="0"/>
              </a:ext>
            </a:extLst>
          </a:blip>
          <a:srcRect l="10204" t="17797" r="18367" b="9322"/>
          <a:stretch/>
        </p:blipFill>
        <p:spPr bwMode="auto">
          <a:xfrm>
            <a:off x="7625717" y="2000175"/>
            <a:ext cx="3095292" cy="2687661"/>
          </a:xfrm>
          <a:prstGeom prst="rect">
            <a:avLst/>
          </a:prstGeom>
          <a:noFill/>
          <a:ln>
            <a:noFill/>
          </a:ln>
          <a:extLst>
            <a:ext uri="{53640926-AAD7-44D8-BBD7-CCE9431645EC}">
              <a14:shadowObscured xmlns:a14="http://schemas.microsoft.com/office/drawing/2010/main"/>
            </a:ext>
          </a:extLst>
        </p:spPr>
      </p:pic>
      <p:sp>
        <p:nvSpPr>
          <p:cNvPr id="23" name="Cuadro de texto 197">
            <a:extLst>
              <a:ext uri="{FF2B5EF4-FFF2-40B4-BE49-F238E27FC236}">
                <a16:creationId xmlns:a16="http://schemas.microsoft.com/office/drawing/2014/main" id="{CA0EDAA4-C5C6-4EFE-8899-CAA7DDE97832}"/>
              </a:ext>
            </a:extLst>
          </p:cNvPr>
          <p:cNvSpPr txBox="1"/>
          <p:nvPr/>
        </p:nvSpPr>
        <p:spPr>
          <a:xfrm>
            <a:off x="1810164" y="3468756"/>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0,174</a:t>
            </a:r>
            <a:endParaRPr lang="es-EC" sz="1200" dirty="0">
              <a:effectLst/>
              <a:ea typeface="Calibri" panose="020F0502020204030204" pitchFamily="34" charset="0"/>
              <a:cs typeface="Times New Roman" panose="02020603050405020304" pitchFamily="18" charset="0"/>
            </a:endParaRPr>
          </a:p>
        </p:txBody>
      </p:sp>
      <p:sp>
        <p:nvSpPr>
          <p:cNvPr id="24" name="Cuadro de texto 198">
            <a:extLst>
              <a:ext uri="{FF2B5EF4-FFF2-40B4-BE49-F238E27FC236}">
                <a16:creationId xmlns:a16="http://schemas.microsoft.com/office/drawing/2014/main" id="{507EB547-A38F-451B-87CC-E41FDF69B894}"/>
              </a:ext>
            </a:extLst>
          </p:cNvPr>
          <p:cNvSpPr txBox="1"/>
          <p:nvPr/>
        </p:nvSpPr>
        <p:spPr>
          <a:xfrm>
            <a:off x="2591006" y="3122129"/>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0,270</a:t>
            </a:r>
            <a:endParaRPr lang="es-EC" sz="1200" dirty="0">
              <a:effectLst/>
              <a:ea typeface="Calibri" panose="020F0502020204030204" pitchFamily="34" charset="0"/>
              <a:cs typeface="Times New Roman" panose="02020603050405020304" pitchFamily="18" charset="0"/>
            </a:endParaRPr>
          </a:p>
        </p:txBody>
      </p:sp>
      <p:sp>
        <p:nvSpPr>
          <p:cNvPr id="25" name="Cuadro de texto 199">
            <a:extLst>
              <a:ext uri="{FF2B5EF4-FFF2-40B4-BE49-F238E27FC236}">
                <a16:creationId xmlns:a16="http://schemas.microsoft.com/office/drawing/2014/main" id="{ED004AE4-F489-4E38-AC6F-146DF4AD805D}"/>
              </a:ext>
            </a:extLst>
          </p:cNvPr>
          <p:cNvSpPr txBox="1"/>
          <p:nvPr/>
        </p:nvSpPr>
        <p:spPr>
          <a:xfrm>
            <a:off x="3403380" y="3112196"/>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0,267</a:t>
            </a:r>
            <a:endParaRPr lang="es-EC" sz="1200">
              <a:effectLst/>
              <a:ea typeface="Calibri" panose="020F0502020204030204" pitchFamily="34" charset="0"/>
              <a:cs typeface="Times New Roman" panose="02020603050405020304" pitchFamily="18" charset="0"/>
            </a:endParaRPr>
          </a:p>
        </p:txBody>
      </p:sp>
      <p:sp>
        <p:nvSpPr>
          <p:cNvPr id="26" name="Cuadro de texto 201">
            <a:extLst>
              <a:ext uri="{FF2B5EF4-FFF2-40B4-BE49-F238E27FC236}">
                <a16:creationId xmlns:a16="http://schemas.microsoft.com/office/drawing/2014/main" id="{14812D21-5D85-4048-B1C1-14AAC27E5832}"/>
              </a:ext>
            </a:extLst>
          </p:cNvPr>
          <p:cNvSpPr txBox="1"/>
          <p:nvPr/>
        </p:nvSpPr>
        <p:spPr>
          <a:xfrm>
            <a:off x="6698703" y="3094407"/>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16,33</a:t>
            </a:r>
            <a:endParaRPr lang="es-EC" sz="1200" dirty="0">
              <a:effectLst/>
              <a:ea typeface="Calibri" panose="020F0502020204030204" pitchFamily="34" charset="0"/>
              <a:cs typeface="Times New Roman" panose="02020603050405020304" pitchFamily="18" charset="0"/>
            </a:endParaRPr>
          </a:p>
        </p:txBody>
      </p:sp>
      <p:sp>
        <p:nvSpPr>
          <p:cNvPr id="27" name="Cuadro de texto 202">
            <a:extLst>
              <a:ext uri="{FF2B5EF4-FFF2-40B4-BE49-F238E27FC236}">
                <a16:creationId xmlns:a16="http://schemas.microsoft.com/office/drawing/2014/main" id="{B81F290C-ADDB-49F5-936C-A335C818728B}"/>
              </a:ext>
            </a:extLst>
          </p:cNvPr>
          <p:cNvSpPr txBox="1"/>
          <p:nvPr/>
        </p:nvSpPr>
        <p:spPr>
          <a:xfrm>
            <a:off x="5899075" y="3133725"/>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20,56</a:t>
            </a:r>
            <a:endParaRPr lang="es-EC" sz="1200" dirty="0">
              <a:effectLst/>
              <a:ea typeface="Calibri" panose="020F0502020204030204" pitchFamily="34" charset="0"/>
              <a:cs typeface="Times New Roman" panose="02020603050405020304" pitchFamily="18" charset="0"/>
            </a:endParaRPr>
          </a:p>
        </p:txBody>
      </p:sp>
      <p:sp>
        <p:nvSpPr>
          <p:cNvPr id="28" name="Cuadro de texto 203">
            <a:extLst>
              <a:ext uri="{FF2B5EF4-FFF2-40B4-BE49-F238E27FC236}">
                <a16:creationId xmlns:a16="http://schemas.microsoft.com/office/drawing/2014/main" id="{F68F28A3-BBEA-4BB2-BF83-BF4E2E9ABF61}"/>
              </a:ext>
            </a:extLst>
          </p:cNvPr>
          <p:cNvSpPr txBox="1"/>
          <p:nvPr/>
        </p:nvSpPr>
        <p:spPr>
          <a:xfrm>
            <a:off x="5051702" y="3482215"/>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8,22</a:t>
            </a:r>
            <a:endParaRPr lang="es-EC" sz="1200" dirty="0">
              <a:effectLst/>
              <a:ea typeface="Calibri" panose="020F0502020204030204" pitchFamily="34" charset="0"/>
              <a:cs typeface="Times New Roman" panose="02020603050405020304" pitchFamily="18" charset="0"/>
            </a:endParaRPr>
          </a:p>
        </p:txBody>
      </p:sp>
      <p:sp>
        <p:nvSpPr>
          <p:cNvPr id="29" name="Cuadro de texto 200">
            <a:extLst>
              <a:ext uri="{FF2B5EF4-FFF2-40B4-BE49-F238E27FC236}">
                <a16:creationId xmlns:a16="http://schemas.microsoft.com/office/drawing/2014/main" id="{DB0C4857-4AD6-4670-9ACB-F8F2C568BB21}"/>
              </a:ext>
            </a:extLst>
          </p:cNvPr>
          <p:cNvSpPr txBox="1"/>
          <p:nvPr/>
        </p:nvSpPr>
        <p:spPr>
          <a:xfrm>
            <a:off x="8295278" y="2541995"/>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23,17</a:t>
            </a:r>
            <a:endParaRPr lang="es-EC" sz="1200" dirty="0">
              <a:effectLst/>
              <a:ea typeface="Calibri" panose="020F0502020204030204" pitchFamily="34" charset="0"/>
              <a:cs typeface="Times New Roman" panose="02020603050405020304" pitchFamily="18" charset="0"/>
            </a:endParaRPr>
          </a:p>
        </p:txBody>
      </p:sp>
      <p:sp>
        <p:nvSpPr>
          <p:cNvPr id="30" name="Cuadro de texto 204">
            <a:extLst>
              <a:ext uri="{FF2B5EF4-FFF2-40B4-BE49-F238E27FC236}">
                <a16:creationId xmlns:a16="http://schemas.microsoft.com/office/drawing/2014/main" id="{E71D621C-153E-44DA-9825-754605BE6CE0}"/>
              </a:ext>
            </a:extLst>
          </p:cNvPr>
          <p:cNvSpPr txBox="1"/>
          <p:nvPr/>
        </p:nvSpPr>
        <p:spPr>
          <a:xfrm>
            <a:off x="9897757" y="3002658"/>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22,09</a:t>
            </a:r>
            <a:endParaRPr lang="es-EC" sz="1200" dirty="0">
              <a:effectLst/>
              <a:ea typeface="Calibri" panose="020F0502020204030204" pitchFamily="34" charset="0"/>
              <a:cs typeface="Times New Roman" panose="02020603050405020304" pitchFamily="18" charset="0"/>
            </a:endParaRPr>
          </a:p>
        </p:txBody>
      </p:sp>
      <p:sp>
        <p:nvSpPr>
          <p:cNvPr id="31" name="Cuadro de texto 205">
            <a:extLst>
              <a:ext uri="{FF2B5EF4-FFF2-40B4-BE49-F238E27FC236}">
                <a16:creationId xmlns:a16="http://schemas.microsoft.com/office/drawing/2014/main" id="{E9841573-E790-4B8D-A9C2-3CADC6E6AD95}"/>
              </a:ext>
            </a:extLst>
          </p:cNvPr>
          <p:cNvSpPr txBox="1"/>
          <p:nvPr/>
        </p:nvSpPr>
        <p:spPr>
          <a:xfrm>
            <a:off x="9086644" y="3133724"/>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18,39</a:t>
            </a:r>
            <a:endParaRPr lang="es-EC"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1524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1"/>
            <a:ext cx="3949148" cy="1152939"/>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RESULTADOS Y DISCUSIONES</a:t>
            </a:r>
          </a:p>
        </p:txBody>
      </p:sp>
      <p:grpSp>
        <p:nvGrpSpPr>
          <p:cNvPr id="16" name="Grupo 15">
            <a:extLst>
              <a:ext uri="{FF2B5EF4-FFF2-40B4-BE49-F238E27FC236}">
                <a16:creationId xmlns:a16="http://schemas.microsoft.com/office/drawing/2014/main" id="{E5F35414-E0B5-408E-8B42-BF4EE55356BE}"/>
              </a:ext>
            </a:extLst>
          </p:cNvPr>
          <p:cNvGrpSpPr/>
          <p:nvPr/>
        </p:nvGrpSpPr>
        <p:grpSpPr>
          <a:xfrm flipH="1">
            <a:off x="6316394" y="-1"/>
            <a:ext cx="5691997" cy="4735647"/>
            <a:chOff x="206495" y="1674375"/>
            <a:chExt cx="5691997" cy="4735647"/>
          </a:xfrm>
        </p:grpSpPr>
        <p:sp>
          <p:nvSpPr>
            <p:cNvPr id="17" name="Cuerda 16">
              <a:extLst>
                <a:ext uri="{FF2B5EF4-FFF2-40B4-BE49-F238E27FC236}">
                  <a16:creationId xmlns:a16="http://schemas.microsoft.com/office/drawing/2014/main" id="{31BE82F7-C38E-486F-9D48-D6412FBD3A4A}"/>
                </a:ext>
              </a:extLst>
            </p:cNvPr>
            <p:cNvSpPr/>
            <p:nvPr/>
          </p:nvSpPr>
          <p:spPr>
            <a:xfrm>
              <a:off x="206495" y="1674375"/>
              <a:ext cx="1183911" cy="1183911"/>
            </a:xfrm>
            <a:prstGeom prst="chord">
              <a:avLst>
                <a:gd name="adj1" fmla="val 4800000"/>
                <a:gd name="adj2" fmla="val 1680000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8" name="Círculo parcial 17">
              <a:extLst>
                <a:ext uri="{FF2B5EF4-FFF2-40B4-BE49-F238E27FC236}">
                  <a16:creationId xmlns:a16="http://schemas.microsoft.com/office/drawing/2014/main" id="{58B25C97-5161-499F-A655-76D4397CD1CC}"/>
                </a:ext>
              </a:extLst>
            </p:cNvPr>
            <p:cNvSpPr/>
            <p:nvPr/>
          </p:nvSpPr>
          <p:spPr>
            <a:xfrm>
              <a:off x="324886" y="1792766"/>
              <a:ext cx="947129" cy="947129"/>
            </a:xfrm>
            <a:prstGeom prst="pie">
              <a:avLst>
                <a:gd name="adj1" fmla="val 5400000"/>
                <a:gd name="adj2" fmla="val 1620000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9" name="Forma libre: forma 18">
              <a:extLst>
                <a:ext uri="{FF2B5EF4-FFF2-40B4-BE49-F238E27FC236}">
                  <a16:creationId xmlns:a16="http://schemas.microsoft.com/office/drawing/2014/main" id="{F0A79FB8-B2D1-4151-95EE-68D8317465F4}"/>
                </a:ext>
              </a:extLst>
            </p:cNvPr>
            <p:cNvSpPr/>
            <p:nvPr/>
          </p:nvSpPr>
          <p:spPr>
            <a:xfrm rot="16200000">
              <a:off x="-1155003" y="4338176"/>
              <a:ext cx="3433344" cy="710347"/>
            </a:xfrm>
            <a:custGeom>
              <a:avLst/>
              <a:gdLst>
                <a:gd name="connsiteX0" fmla="*/ 0 w 3433344"/>
                <a:gd name="connsiteY0" fmla="*/ 0 h 710347"/>
                <a:gd name="connsiteX1" fmla="*/ 3433344 w 3433344"/>
                <a:gd name="connsiteY1" fmla="*/ 0 h 710347"/>
                <a:gd name="connsiteX2" fmla="*/ 3433344 w 3433344"/>
                <a:gd name="connsiteY2" fmla="*/ 710347 h 710347"/>
                <a:gd name="connsiteX3" fmla="*/ 0 w 3433344"/>
                <a:gd name="connsiteY3" fmla="*/ 710347 h 710347"/>
                <a:gd name="connsiteX4" fmla="*/ 0 w 3433344"/>
                <a:gd name="connsiteY4" fmla="*/ 0 h 71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3344" h="710347">
                  <a:moveTo>
                    <a:pt x="0" y="0"/>
                  </a:moveTo>
                  <a:lnTo>
                    <a:pt x="3433344" y="0"/>
                  </a:lnTo>
                  <a:lnTo>
                    <a:pt x="3433344" y="710347"/>
                  </a:lnTo>
                  <a:lnTo>
                    <a:pt x="0" y="7103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b" anchorCtr="0">
              <a:noAutofit/>
            </a:bodyPr>
            <a:lstStyle/>
            <a:p>
              <a:pPr marL="0" lvl="0" indent="0" algn="r" defTabSz="2133600">
                <a:lnSpc>
                  <a:spcPct val="90000"/>
                </a:lnSpc>
                <a:spcBef>
                  <a:spcPct val="0"/>
                </a:spcBef>
                <a:spcAft>
                  <a:spcPct val="35000"/>
                </a:spcAft>
                <a:buNone/>
              </a:pPr>
              <a:r>
                <a:rPr lang="es-EC" sz="4800" kern="1200" dirty="0">
                  <a:latin typeface="Arial Narrow" panose="020B0606020202030204" pitchFamily="34" charset="0"/>
                </a:rPr>
                <a:t>FACTOR B</a:t>
              </a:r>
            </a:p>
          </p:txBody>
        </p:sp>
        <p:sp>
          <p:nvSpPr>
            <p:cNvPr id="20" name="Forma libre: forma 19">
              <a:extLst>
                <a:ext uri="{FF2B5EF4-FFF2-40B4-BE49-F238E27FC236}">
                  <a16:creationId xmlns:a16="http://schemas.microsoft.com/office/drawing/2014/main" id="{72D30B43-05F3-4CBA-AD21-41F6385FB334}"/>
                </a:ext>
              </a:extLst>
            </p:cNvPr>
            <p:cNvSpPr/>
            <p:nvPr/>
          </p:nvSpPr>
          <p:spPr>
            <a:xfrm>
              <a:off x="1129526" y="1970230"/>
              <a:ext cx="4768966" cy="703065"/>
            </a:xfrm>
            <a:custGeom>
              <a:avLst/>
              <a:gdLst>
                <a:gd name="connsiteX0" fmla="*/ 0 w 2367823"/>
                <a:gd name="connsiteY0" fmla="*/ 0 h 4735647"/>
                <a:gd name="connsiteX1" fmla="*/ 2367823 w 2367823"/>
                <a:gd name="connsiteY1" fmla="*/ 0 h 4735647"/>
                <a:gd name="connsiteX2" fmla="*/ 2367823 w 2367823"/>
                <a:gd name="connsiteY2" fmla="*/ 4735647 h 4735647"/>
                <a:gd name="connsiteX3" fmla="*/ 0 w 2367823"/>
                <a:gd name="connsiteY3" fmla="*/ 4735647 h 4735647"/>
                <a:gd name="connsiteX4" fmla="*/ 0 w 2367823"/>
                <a:gd name="connsiteY4" fmla="*/ 0 h 473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823" h="4735647">
                  <a:moveTo>
                    <a:pt x="0" y="0"/>
                  </a:moveTo>
                  <a:lnTo>
                    <a:pt x="2367823" y="0"/>
                  </a:lnTo>
                  <a:lnTo>
                    <a:pt x="2367823" y="4735647"/>
                  </a:lnTo>
                  <a:lnTo>
                    <a:pt x="0" y="47356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None/>
              </a:pPr>
              <a:r>
                <a:rPr lang="es-EC" sz="3200" kern="1200" dirty="0">
                  <a:latin typeface="Arial Narrow" panose="020B0606020202030204" pitchFamily="34" charset="0"/>
                </a:rPr>
                <a:t>Microorganismos fermentativos</a:t>
              </a:r>
            </a:p>
          </p:txBody>
        </p:sp>
      </p:grpSp>
      <p:graphicFrame>
        <p:nvGraphicFramePr>
          <p:cNvPr id="21" name="Tabla 21">
            <a:extLst>
              <a:ext uri="{FF2B5EF4-FFF2-40B4-BE49-F238E27FC236}">
                <a16:creationId xmlns:a16="http://schemas.microsoft.com/office/drawing/2014/main" id="{68796E9A-7B1A-4AB7-8D16-6D17636A629B}"/>
              </a:ext>
            </a:extLst>
          </p:cNvPr>
          <p:cNvGraphicFramePr>
            <a:graphicFrameLocks noGrp="1"/>
          </p:cNvGraphicFramePr>
          <p:nvPr>
            <p:extLst>
              <p:ext uri="{D42A27DB-BD31-4B8C-83A1-F6EECF244321}">
                <p14:modId xmlns:p14="http://schemas.microsoft.com/office/powerpoint/2010/main" val="4171141917"/>
              </p:ext>
            </p:extLst>
          </p:nvPr>
        </p:nvGraphicFramePr>
        <p:xfrm>
          <a:off x="398863" y="5099106"/>
          <a:ext cx="11394272" cy="1463040"/>
        </p:xfrm>
        <a:graphic>
          <a:graphicData uri="http://schemas.openxmlformats.org/drawingml/2006/table">
            <a:tbl>
              <a:tblPr firstRow="1" bandRow="1">
                <a:tableStyleId>{8799B23B-EC83-4686-B30A-512413B5E67A}</a:tableStyleId>
              </a:tblPr>
              <a:tblGrid>
                <a:gridCol w="1128454">
                  <a:extLst>
                    <a:ext uri="{9D8B030D-6E8A-4147-A177-3AD203B41FA5}">
                      <a16:colId xmlns:a16="http://schemas.microsoft.com/office/drawing/2014/main" val="1261220387"/>
                    </a:ext>
                  </a:extLst>
                </a:gridCol>
                <a:gridCol w="1915575">
                  <a:extLst>
                    <a:ext uri="{9D8B030D-6E8A-4147-A177-3AD203B41FA5}">
                      <a16:colId xmlns:a16="http://schemas.microsoft.com/office/drawing/2014/main" val="2909824136"/>
                    </a:ext>
                  </a:extLst>
                </a:gridCol>
                <a:gridCol w="8350243">
                  <a:extLst>
                    <a:ext uri="{9D8B030D-6E8A-4147-A177-3AD203B41FA5}">
                      <a16:colId xmlns:a16="http://schemas.microsoft.com/office/drawing/2014/main" val="3631943546"/>
                    </a:ext>
                  </a:extLst>
                </a:gridCol>
              </a:tblGrid>
              <a:tr h="390427">
                <a:tc>
                  <a:txBody>
                    <a:bodyPr/>
                    <a:lstStyle/>
                    <a:p>
                      <a:r>
                        <a:rPr lang="es-EC" sz="1400" b="1" dirty="0">
                          <a:solidFill>
                            <a:schemeClr val="tx1"/>
                          </a:solidFill>
                          <a:latin typeface="Arial Narrow" panose="020B0606020202030204" pitchFamily="34" charset="0"/>
                        </a:rPr>
                        <a:t>Grados alcohólicos</a:t>
                      </a:r>
                    </a:p>
                  </a:txBody>
                  <a:tcPr anchor="ctr"/>
                </a:tc>
                <a:tc>
                  <a:txBody>
                    <a:bodyPr/>
                    <a:lstStyle/>
                    <a:p>
                      <a:r>
                        <a:rPr lang="es-EC" sz="1400" b="0" kern="1200" dirty="0">
                          <a:solidFill>
                            <a:schemeClr val="tx1"/>
                          </a:solidFill>
                          <a:effectLst/>
                          <a:latin typeface="Arial Narrow" panose="020B0606020202030204" pitchFamily="34" charset="0"/>
                          <a:ea typeface="+mn-ea"/>
                          <a:cs typeface="+mn-cs"/>
                        </a:rPr>
                        <a:t>(Viteri, 2020)</a:t>
                      </a:r>
                    </a:p>
                    <a:p>
                      <a:r>
                        <a:rPr lang="es-EC" sz="1400" b="0" dirty="0">
                          <a:solidFill>
                            <a:schemeClr val="tx1"/>
                          </a:solidFill>
                          <a:latin typeface="Arial Narrow" panose="020B0606020202030204" pitchFamily="34" charset="0"/>
                        </a:rPr>
                        <a:t>(Agudo, 2014)</a:t>
                      </a:r>
                    </a:p>
                  </a:txBody>
                  <a:tcPr anchor="ctr"/>
                </a:tc>
                <a:tc>
                  <a:txBody>
                    <a:bodyPr/>
                    <a:lstStyle/>
                    <a:p>
                      <a:r>
                        <a:rPr lang="es-MX" sz="1400" b="0" dirty="0">
                          <a:solidFill>
                            <a:schemeClr val="tx1"/>
                          </a:solidFill>
                          <a:latin typeface="Arial Narrow" panose="020B0606020202030204" pitchFamily="34" charset="0"/>
                        </a:rPr>
                        <a:t>Cinética del mosto de achotillo y carambola para la obtención de alcohol aplicando microorganismo fermentativos (50,83°GL y 47,33°GL).</a:t>
                      </a:r>
                    </a:p>
                    <a:p>
                      <a:r>
                        <a:rPr lang="es-MX" sz="1400" b="0" dirty="0">
                          <a:solidFill>
                            <a:schemeClr val="tx1"/>
                          </a:solidFill>
                          <a:latin typeface="Arial Narrow" panose="020B0606020202030204" pitchFamily="34" charset="0"/>
                        </a:rPr>
                        <a:t>Rendimiento fermentativo de levadura relativo a la  cantidad de azúcar a transformar, condiciones del medio, tipo de levadura.</a:t>
                      </a:r>
                      <a:endParaRPr lang="es-EC" sz="1400" b="0"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3028978515"/>
                  </a:ext>
                </a:extLst>
              </a:tr>
              <a:tr h="0">
                <a:tc>
                  <a:txBody>
                    <a:bodyPr/>
                    <a:lstStyle/>
                    <a:p>
                      <a:r>
                        <a:rPr lang="es-EC" sz="1400" b="1" dirty="0">
                          <a:solidFill>
                            <a:schemeClr val="tx1"/>
                          </a:solidFill>
                          <a:latin typeface="Arial Narrow" panose="020B0606020202030204" pitchFamily="34" charset="0"/>
                        </a:rPr>
                        <a:t>Densidad</a:t>
                      </a:r>
                    </a:p>
                  </a:txBody>
                  <a:tcPr anchor="ctr"/>
                </a:tc>
                <a:tc>
                  <a:txBody>
                    <a:bodyPr/>
                    <a:lstStyle/>
                    <a:p>
                      <a:r>
                        <a:rPr lang="es-EC" sz="1400" b="0" kern="1200" dirty="0">
                          <a:solidFill>
                            <a:schemeClr val="tx1"/>
                          </a:solidFill>
                          <a:effectLst/>
                          <a:latin typeface="Arial Narrow" panose="020B0606020202030204" pitchFamily="34" charset="0"/>
                          <a:ea typeface="+mn-ea"/>
                          <a:cs typeface="+mn-cs"/>
                        </a:rPr>
                        <a:t>(</a:t>
                      </a:r>
                      <a:r>
                        <a:rPr lang="es-EC" sz="1400" b="0" kern="1200" dirty="0" err="1">
                          <a:solidFill>
                            <a:schemeClr val="tx1"/>
                          </a:solidFill>
                          <a:effectLst/>
                          <a:latin typeface="Arial Narrow" panose="020B0606020202030204" pitchFamily="34" charset="0"/>
                          <a:ea typeface="+mn-ea"/>
                          <a:cs typeface="+mn-cs"/>
                        </a:rPr>
                        <a:t>Laopaiboon</a:t>
                      </a:r>
                      <a:r>
                        <a:rPr lang="es-EC" sz="1400" b="0" kern="1200" dirty="0">
                          <a:solidFill>
                            <a:schemeClr val="tx1"/>
                          </a:solidFill>
                          <a:effectLst/>
                          <a:latin typeface="Arial Narrow" panose="020B0606020202030204" pitchFamily="34" charset="0"/>
                          <a:ea typeface="+mn-ea"/>
                          <a:cs typeface="+mn-cs"/>
                        </a:rPr>
                        <a:t>, </a:t>
                      </a:r>
                      <a:r>
                        <a:rPr lang="es-EC" sz="1400" b="0" kern="1200" dirty="0" err="1">
                          <a:solidFill>
                            <a:schemeClr val="tx1"/>
                          </a:solidFill>
                          <a:effectLst/>
                          <a:latin typeface="Arial Narrow" panose="020B0606020202030204" pitchFamily="34" charset="0"/>
                          <a:ea typeface="+mn-ea"/>
                          <a:cs typeface="+mn-cs"/>
                        </a:rPr>
                        <a:t>Thanonkeo</a:t>
                      </a:r>
                      <a:r>
                        <a:rPr lang="es-EC" sz="1400" b="0" kern="1200" dirty="0">
                          <a:solidFill>
                            <a:schemeClr val="tx1"/>
                          </a:solidFill>
                          <a:effectLst/>
                          <a:latin typeface="Arial Narrow" panose="020B0606020202030204" pitchFamily="34" charset="0"/>
                          <a:ea typeface="+mn-ea"/>
                          <a:cs typeface="+mn-cs"/>
                        </a:rPr>
                        <a:t>, </a:t>
                      </a:r>
                      <a:r>
                        <a:rPr lang="es-EC" sz="1400" b="0" kern="1200" dirty="0" err="1">
                          <a:solidFill>
                            <a:schemeClr val="tx1"/>
                          </a:solidFill>
                          <a:effectLst/>
                          <a:latin typeface="Arial Narrow" panose="020B0606020202030204" pitchFamily="34" charset="0"/>
                          <a:ea typeface="+mn-ea"/>
                          <a:cs typeface="+mn-cs"/>
                        </a:rPr>
                        <a:t>Jaisil</a:t>
                      </a:r>
                      <a:r>
                        <a:rPr lang="es-EC" sz="1400" b="0" kern="1200" dirty="0">
                          <a:solidFill>
                            <a:schemeClr val="tx1"/>
                          </a:solidFill>
                          <a:effectLst/>
                          <a:latin typeface="Arial Narrow" panose="020B0606020202030204" pitchFamily="34" charset="0"/>
                          <a:ea typeface="+mn-ea"/>
                          <a:cs typeface="+mn-cs"/>
                        </a:rPr>
                        <a:t>, &amp; </a:t>
                      </a:r>
                      <a:r>
                        <a:rPr lang="es-EC" sz="1400" b="0" kern="1200" dirty="0" err="1">
                          <a:solidFill>
                            <a:schemeClr val="tx1"/>
                          </a:solidFill>
                          <a:effectLst/>
                          <a:latin typeface="Arial Narrow" panose="020B0606020202030204" pitchFamily="34" charset="0"/>
                          <a:ea typeface="+mn-ea"/>
                          <a:cs typeface="+mn-cs"/>
                        </a:rPr>
                        <a:t>Laopaiboon</a:t>
                      </a:r>
                      <a:r>
                        <a:rPr lang="es-EC" sz="1400" b="0" kern="1200" dirty="0">
                          <a:solidFill>
                            <a:schemeClr val="tx1"/>
                          </a:solidFill>
                          <a:effectLst/>
                          <a:latin typeface="Arial Narrow" panose="020B0606020202030204" pitchFamily="34" charset="0"/>
                          <a:ea typeface="+mn-ea"/>
                          <a:cs typeface="+mn-cs"/>
                        </a:rPr>
                        <a:t>, 2007)</a:t>
                      </a:r>
                      <a:endParaRPr lang="es-EC" sz="1400" b="0" dirty="0">
                        <a:solidFill>
                          <a:schemeClr val="tx1"/>
                        </a:solidFill>
                        <a:latin typeface="Arial Narrow" panose="020B0606020202030204" pitchFamily="34" charset="0"/>
                      </a:endParaRPr>
                    </a:p>
                  </a:txBody>
                  <a:tcPr anchor="ctr"/>
                </a:tc>
                <a:tc>
                  <a:txBody>
                    <a:bodyPr/>
                    <a:lstStyle/>
                    <a:p>
                      <a:r>
                        <a:rPr lang="es-EC" sz="1400" b="0" kern="1200" dirty="0">
                          <a:solidFill>
                            <a:schemeClr val="tx1"/>
                          </a:solidFill>
                          <a:effectLst/>
                          <a:latin typeface="Arial Narrow" panose="020B0606020202030204" pitchFamily="34" charset="0"/>
                        </a:rPr>
                        <a:t>La concentración del inóculo no incide en la concentración final del alcohol, </a:t>
                      </a:r>
                      <a:r>
                        <a:rPr lang="es-MX" sz="1400" b="0" kern="1200" dirty="0">
                          <a:solidFill>
                            <a:schemeClr val="tx1"/>
                          </a:solidFill>
                          <a:effectLst/>
                          <a:latin typeface="Arial Narrow" panose="020B0606020202030204" pitchFamily="34" charset="0"/>
                        </a:rPr>
                        <a:t>pero si afecta a la tasa del consumo de azúcar, la productividad y características propias.</a:t>
                      </a:r>
                      <a:endParaRPr lang="es-EC" sz="1400" b="0"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3142028582"/>
                  </a:ext>
                </a:extLst>
              </a:tr>
            </a:tbl>
          </a:graphicData>
        </a:graphic>
      </p:graphicFrame>
      <p:graphicFrame>
        <p:nvGraphicFramePr>
          <p:cNvPr id="13" name="Tabla 3">
            <a:extLst>
              <a:ext uri="{FF2B5EF4-FFF2-40B4-BE49-F238E27FC236}">
                <a16:creationId xmlns:a16="http://schemas.microsoft.com/office/drawing/2014/main" id="{72D5A32F-83E2-4352-8C76-FB398B6DC0C7}"/>
              </a:ext>
            </a:extLst>
          </p:cNvPr>
          <p:cNvGraphicFramePr>
            <a:graphicFrameLocks noGrp="1"/>
          </p:cNvGraphicFramePr>
          <p:nvPr>
            <p:extLst>
              <p:ext uri="{D42A27DB-BD31-4B8C-83A1-F6EECF244321}">
                <p14:modId xmlns:p14="http://schemas.microsoft.com/office/powerpoint/2010/main" val="205346829"/>
              </p:ext>
            </p:extLst>
          </p:nvPr>
        </p:nvGraphicFramePr>
        <p:xfrm>
          <a:off x="992182" y="1448792"/>
          <a:ext cx="9846366" cy="3342513"/>
        </p:xfrm>
        <a:graphic>
          <a:graphicData uri="http://schemas.openxmlformats.org/drawingml/2006/table">
            <a:tbl>
              <a:tblPr firstRow="1" bandRow="1">
                <a:tableStyleId>{5FD0F851-EC5A-4D38-B0AD-8093EC10F338}</a:tableStyleId>
              </a:tblPr>
              <a:tblGrid>
                <a:gridCol w="3282122">
                  <a:extLst>
                    <a:ext uri="{9D8B030D-6E8A-4147-A177-3AD203B41FA5}">
                      <a16:colId xmlns:a16="http://schemas.microsoft.com/office/drawing/2014/main" val="651485049"/>
                    </a:ext>
                  </a:extLst>
                </a:gridCol>
                <a:gridCol w="3282122">
                  <a:extLst>
                    <a:ext uri="{9D8B030D-6E8A-4147-A177-3AD203B41FA5}">
                      <a16:colId xmlns:a16="http://schemas.microsoft.com/office/drawing/2014/main" val="132512286"/>
                    </a:ext>
                  </a:extLst>
                </a:gridCol>
                <a:gridCol w="3282122">
                  <a:extLst>
                    <a:ext uri="{9D8B030D-6E8A-4147-A177-3AD203B41FA5}">
                      <a16:colId xmlns:a16="http://schemas.microsoft.com/office/drawing/2014/main" val="1470211182"/>
                    </a:ext>
                  </a:extLst>
                </a:gridCol>
              </a:tblGrid>
              <a:tr h="485633">
                <a:tc>
                  <a:txBody>
                    <a:bodyPr/>
                    <a:lstStyle/>
                    <a:p>
                      <a:pPr algn="ctr"/>
                      <a:r>
                        <a:rPr lang="es-EC" sz="1800" b="1" kern="1200" dirty="0">
                          <a:solidFill>
                            <a:schemeClr val="tx1"/>
                          </a:solidFill>
                          <a:effectLst/>
                          <a:latin typeface="Arial Narrow" panose="020B0606020202030204" pitchFamily="34" charset="0"/>
                        </a:rPr>
                        <a:t>Grados alcohólicos (</a:t>
                      </a:r>
                      <a:r>
                        <a:rPr lang="es-EC" sz="1800" b="1" kern="1200" dirty="0" err="1">
                          <a:solidFill>
                            <a:schemeClr val="tx1"/>
                          </a:solidFill>
                          <a:effectLst/>
                          <a:latin typeface="Arial Narrow" panose="020B0606020202030204" pitchFamily="34" charset="0"/>
                        </a:rPr>
                        <a:t>°GL</a:t>
                      </a:r>
                      <a:r>
                        <a:rPr lang="es-EC" sz="1800" b="1" kern="1200" dirty="0">
                          <a:solidFill>
                            <a:schemeClr val="tx1"/>
                          </a:solidFill>
                          <a:effectLst/>
                          <a:latin typeface="Arial Narrow" panose="020B0606020202030204" pitchFamily="34" charset="0"/>
                        </a:rPr>
                        <a:t>)</a:t>
                      </a: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C" sz="1800" b="1" kern="1200" dirty="0">
                          <a:solidFill>
                            <a:schemeClr val="tx1"/>
                          </a:solidFill>
                          <a:effectLst/>
                          <a:latin typeface="Arial Narrow" panose="020B0606020202030204" pitchFamily="34" charset="0"/>
                        </a:rPr>
                        <a:t>Densidad (g/cm</a:t>
                      </a:r>
                      <a:r>
                        <a:rPr lang="es-EC" sz="1800" b="1" kern="1200" baseline="30000" dirty="0">
                          <a:solidFill>
                            <a:schemeClr val="tx1"/>
                          </a:solidFill>
                          <a:effectLst/>
                          <a:latin typeface="Arial Narrow" panose="020B0606020202030204" pitchFamily="34" charset="0"/>
                        </a:rPr>
                        <a:t>3</a:t>
                      </a:r>
                      <a:r>
                        <a:rPr lang="es-EC" sz="1800" b="1" kern="1200" dirty="0">
                          <a:solidFill>
                            <a:schemeClr val="tx1"/>
                          </a:solidFill>
                          <a:effectLst/>
                          <a:latin typeface="Arial Narrow" panose="020B0606020202030204" pitchFamily="34" charset="0"/>
                        </a:rPr>
                        <a:t>)</a:t>
                      </a: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C" sz="1800" b="1" kern="1200" dirty="0">
                          <a:solidFill>
                            <a:schemeClr val="tx1"/>
                          </a:solidFill>
                          <a:effectLst/>
                          <a:latin typeface="Arial Narrow" panose="020B0606020202030204" pitchFamily="34" charset="0"/>
                        </a:rPr>
                        <a:t>Espacio libre (%)</a:t>
                      </a: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1225997"/>
                  </a:ext>
                </a:extLst>
              </a:tr>
              <a:tr h="2856880">
                <a:tc>
                  <a:txBody>
                    <a:bodyPr/>
                    <a:lstStyle/>
                    <a:p>
                      <a:pPr algn="ct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0748364"/>
                  </a:ext>
                </a:extLst>
              </a:tr>
            </a:tbl>
          </a:graphicData>
        </a:graphic>
      </p:graphicFrame>
      <p:pic>
        <p:nvPicPr>
          <p:cNvPr id="14" name="Imagen 13">
            <a:extLst>
              <a:ext uri="{FF2B5EF4-FFF2-40B4-BE49-F238E27FC236}">
                <a16:creationId xmlns:a16="http://schemas.microsoft.com/office/drawing/2014/main" id="{53AC1298-10D4-469C-BC00-27CE67A2B055}"/>
              </a:ext>
            </a:extLst>
          </p:cNvPr>
          <p:cNvPicPr/>
          <p:nvPr/>
        </p:nvPicPr>
        <p:blipFill rotWithShape="1">
          <a:blip r:embed="rId3">
            <a:extLst>
              <a:ext uri="{28A0092B-C50C-407E-A947-70E740481C1C}">
                <a14:useLocalDpi xmlns:a14="http://schemas.microsoft.com/office/drawing/2010/main" val="0"/>
              </a:ext>
            </a:extLst>
          </a:blip>
          <a:srcRect l="9276" t="19703" r="18925" b="7627"/>
          <a:stretch/>
        </p:blipFill>
        <p:spPr bwMode="auto">
          <a:xfrm>
            <a:off x="1018685" y="1989301"/>
            <a:ext cx="3222009" cy="2746345"/>
          </a:xfrm>
          <a:prstGeom prst="rect">
            <a:avLst/>
          </a:prstGeom>
          <a:noFill/>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9FC3B45C-F7B1-43CB-84F1-90A77087FFC6}"/>
              </a:ext>
            </a:extLst>
          </p:cNvPr>
          <p:cNvPicPr/>
          <p:nvPr/>
        </p:nvPicPr>
        <p:blipFill rotWithShape="1">
          <a:blip r:embed="rId4">
            <a:extLst>
              <a:ext uri="{28A0092B-C50C-407E-A947-70E740481C1C}">
                <a14:useLocalDpi xmlns:a14="http://schemas.microsoft.com/office/drawing/2010/main" val="0"/>
              </a:ext>
            </a:extLst>
          </a:blip>
          <a:srcRect l="5858" t="19069" r="17980" b="7204"/>
          <a:stretch/>
        </p:blipFill>
        <p:spPr bwMode="auto">
          <a:xfrm>
            <a:off x="4306954" y="1985938"/>
            <a:ext cx="3222009" cy="2746344"/>
          </a:xfrm>
          <a:prstGeom prst="rect">
            <a:avLst/>
          </a:prstGeom>
          <a:noFill/>
          <a:ln>
            <a:noFill/>
          </a:ln>
          <a:extLst>
            <a:ext uri="{53640926-AAD7-44D8-BBD7-CCE9431645EC}">
              <a14:shadowObscured xmlns:a14="http://schemas.microsoft.com/office/drawing/2010/main"/>
            </a:ext>
          </a:extLst>
        </p:spPr>
      </p:pic>
      <p:pic>
        <p:nvPicPr>
          <p:cNvPr id="22" name="Imagen 21">
            <a:extLst>
              <a:ext uri="{FF2B5EF4-FFF2-40B4-BE49-F238E27FC236}">
                <a16:creationId xmlns:a16="http://schemas.microsoft.com/office/drawing/2014/main" id="{027D53E3-6BF7-4757-8BEB-89E205ADAD5C}"/>
              </a:ext>
            </a:extLst>
          </p:cNvPr>
          <p:cNvPicPr/>
          <p:nvPr/>
        </p:nvPicPr>
        <p:blipFill rotWithShape="1">
          <a:blip r:embed="rId5">
            <a:extLst>
              <a:ext uri="{28A0092B-C50C-407E-A947-70E740481C1C}">
                <a14:useLocalDpi xmlns:a14="http://schemas.microsoft.com/office/drawing/2010/main" val="0"/>
              </a:ext>
            </a:extLst>
          </a:blip>
          <a:srcRect l="10389" t="18009" r="17996" b="6569"/>
          <a:stretch/>
        </p:blipFill>
        <p:spPr bwMode="auto">
          <a:xfrm>
            <a:off x="7602471" y="1985938"/>
            <a:ext cx="3222009" cy="2746344"/>
          </a:xfrm>
          <a:prstGeom prst="rect">
            <a:avLst/>
          </a:prstGeom>
          <a:noFill/>
          <a:ln>
            <a:noFill/>
          </a:ln>
          <a:extLst>
            <a:ext uri="{53640926-AAD7-44D8-BBD7-CCE9431645EC}">
              <a14:shadowObscured xmlns:a14="http://schemas.microsoft.com/office/drawing/2010/main"/>
            </a:ext>
          </a:extLst>
        </p:spPr>
      </p:pic>
      <p:sp>
        <p:nvSpPr>
          <p:cNvPr id="23" name="Cuadro de texto 206">
            <a:extLst>
              <a:ext uri="{FF2B5EF4-FFF2-40B4-BE49-F238E27FC236}">
                <a16:creationId xmlns:a16="http://schemas.microsoft.com/office/drawing/2014/main" id="{71736F3C-F47D-4C42-9002-0EADE5822C2F}"/>
              </a:ext>
            </a:extLst>
          </p:cNvPr>
          <p:cNvSpPr txBox="1"/>
          <p:nvPr/>
        </p:nvSpPr>
        <p:spPr>
          <a:xfrm>
            <a:off x="1796708" y="3033091"/>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46,56</a:t>
            </a:r>
            <a:endParaRPr lang="es-EC" sz="1400">
              <a:effectLst/>
              <a:ea typeface="Calibri" panose="020F0502020204030204" pitchFamily="34" charset="0"/>
              <a:cs typeface="Times New Roman" panose="02020603050405020304" pitchFamily="18" charset="0"/>
            </a:endParaRPr>
          </a:p>
        </p:txBody>
      </p:sp>
      <p:sp>
        <p:nvSpPr>
          <p:cNvPr id="24" name="Cuadro de texto 207">
            <a:extLst>
              <a:ext uri="{FF2B5EF4-FFF2-40B4-BE49-F238E27FC236}">
                <a16:creationId xmlns:a16="http://schemas.microsoft.com/office/drawing/2014/main" id="{8853E3D5-1617-4A66-8488-2796F69F0F16}"/>
              </a:ext>
            </a:extLst>
          </p:cNvPr>
          <p:cNvSpPr txBox="1"/>
          <p:nvPr/>
        </p:nvSpPr>
        <p:spPr>
          <a:xfrm>
            <a:off x="2620167" y="2300361"/>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51,67</a:t>
            </a:r>
            <a:endParaRPr lang="es-EC" sz="1400" dirty="0">
              <a:effectLst/>
              <a:ea typeface="Calibri" panose="020F0502020204030204" pitchFamily="34" charset="0"/>
              <a:cs typeface="Times New Roman" panose="02020603050405020304" pitchFamily="18" charset="0"/>
            </a:endParaRPr>
          </a:p>
        </p:txBody>
      </p:sp>
      <p:sp>
        <p:nvSpPr>
          <p:cNvPr id="25" name="Cuadro de texto 208">
            <a:extLst>
              <a:ext uri="{FF2B5EF4-FFF2-40B4-BE49-F238E27FC236}">
                <a16:creationId xmlns:a16="http://schemas.microsoft.com/office/drawing/2014/main" id="{98C5E2ED-B279-4398-AE29-C8E38F72A5A6}"/>
              </a:ext>
            </a:extLst>
          </p:cNvPr>
          <p:cNvSpPr txBox="1"/>
          <p:nvPr/>
        </p:nvSpPr>
        <p:spPr>
          <a:xfrm>
            <a:off x="3455550" y="2900973"/>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47,11</a:t>
            </a:r>
            <a:endParaRPr lang="es-EC" sz="1400" dirty="0">
              <a:effectLst/>
              <a:ea typeface="Calibri" panose="020F0502020204030204" pitchFamily="34" charset="0"/>
              <a:cs typeface="Times New Roman" panose="02020603050405020304" pitchFamily="18" charset="0"/>
            </a:endParaRPr>
          </a:p>
        </p:txBody>
      </p:sp>
      <p:sp>
        <p:nvSpPr>
          <p:cNvPr id="26" name="Cuadro de texto 209">
            <a:extLst>
              <a:ext uri="{FF2B5EF4-FFF2-40B4-BE49-F238E27FC236}">
                <a16:creationId xmlns:a16="http://schemas.microsoft.com/office/drawing/2014/main" id="{846BEBB8-C20B-498E-8BFB-1217A9C2D439}"/>
              </a:ext>
            </a:extLst>
          </p:cNvPr>
          <p:cNvSpPr txBox="1"/>
          <p:nvPr/>
        </p:nvSpPr>
        <p:spPr>
          <a:xfrm>
            <a:off x="5128011" y="2923553"/>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0,949</a:t>
            </a:r>
            <a:endParaRPr lang="es-EC" sz="1400">
              <a:effectLst/>
              <a:ea typeface="Calibri" panose="020F0502020204030204" pitchFamily="34" charset="0"/>
              <a:cs typeface="Times New Roman" panose="02020603050405020304" pitchFamily="18" charset="0"/>
            </a:endParaRPr>
          </a:p>
        </p:txBody>
      </p:sp>
      <p:sp>
        <p:nvSpPr>
          <p:cNvPr id="27" name="Cuadro de texto 210">
            <a:extLst>
              <a:ext uri="{FF2B5EF4-FFF2-40B4-BE49-F238E27FC236}">
                <a16:creationId xmlns:a16="http://schemas.microsoft.com/office/drawing/2014/main" id="{F54CC766-67B6-4B5E-AE95-9DB6B6E084D9}"/>
              </a:ext>
            </a:extLst>
          </p:cNvPr>
          <p:cNvSpPr txBox="1"/>
          <p:nvPr/>
        </p:nvSpPr>
        <p:spPr>
          <a:xfrm>
            <a:off x="5915365" y="3641674"/>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0,937</a:t>
            </a:r>
            <a:endParaRPr lang="es-EC" sz="1400" dirty="0">
              <a:effectLst/>
              <a:ea typeface="Calibri" panose="020F0502020204030204" pitchFamily="34" charset="0"/>
              <a:cs typeface="Times New Roman" panose="02020603050405020304" pitchFamily="18" charset="0"/>
            </a:endParaRPr>
          </a:p>
        </p:txBody>
      </p:sp>
      <p:sp>
        <p:nvSpPr>
          <p:cNvPr id="28" name="Cuadro de texto 211">
            <a:extLst>
              <a:ext uri="{FF2B5EF4-FFF2-40B4-BE49-F238E27FC236}">
                <a16:creationId xmlns:a16="http://schemas.microsoft.com/office/drawing/2014/main" id="{F8CDBD74-BCCC-4022-9BE5-F024CB04836C}"/>
              </a:ext>
            </a:extLst>
          </p:cNvPr>
          <p:cNvSpPr txBox="1"/>
          <p:nvPr/>
        </p:nvSpPr>
        <p:spPr>
          <a:xfrm>
            <a:off x="6714953" y="3159074"/>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0,945</a:t>
            </a:r>
            <a:endParaRPr lang="es-EC" sz="1400" dirty="0">
              <a:effectLst/>
              <a:ea typeface="Calibri" panose="020F0502020204030204" pitchFamily="34" charset="0"/>
              <a:cs typeface="Times New Roman" panose="02020603050405020304" pitchFamily="18" charset="0"/>
            </a:endParaRPr>
          </a:p>
        </p:txBody>
      </p:sp>
      <p:sp>
        <p:nvSpPr>
          <p:cNvPr id="29" name="Cuadro de texto 212">
            <a:extLst>
              <a:ext uri="{FF2B5EF4-FFF2-40B4-BE49-F238E27FC236}">
                <a16:creationId xmlns:a16="http://schemas.microsoft.com/office/drawing/2014/main" id="{82D3B1CA-595A-4483-81D6-89EF74E2FC56}"/>
              </a:ext>
            </a:extLst>
          </p:cNvPr>
          <p:cNvSpPr txBox="1"/>
          <p:nvPr/>
        </p:nvSpPr>
        <p:spPr>
          <a:xfrm>
            <a:off x="8326973" y="2629613"/>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71,04</a:t>
            </a:r>
            <a:endParaRPr lang="es-EC" sz="1400">
              <a:effectLst/>
              <a:ea typeface="Calibri" panose="020F0502020204030204" pitchFamily="34" charset="0"/>
              <a:cs typeface="Times New Roman" panose="02020603050405020304" pitchFamily="18" charset="0"/>
            </a:endParaRPr>
          </a:p>
        </p:txBody>
      </p:sp>
      <p:sp>
        <p:nvSpPr>
          <p:cNvPr id="30" name="Cuadro de texto 214">
            <a:extLst>
              <a:ext uri="{FF2B5EF4-FFF2-40B4-BE49-F238E27FC236}">
                <a16:creationId xmlns:a16="http://schemas.microsoft.com/office/drawing/2014/main" id="{95C673E2-9471-4E79-81FD-408C07CCDB03}"/>
              </a:ext>
            </a:extLst>
          </p:cNvPr>
          <p:cNvSpPr txBox="1"/>
          <p:nvPr/>
        </p:nvSpPr>
        <p:spPr>
          <a:xfrm>
            <a:off x="8841323" y="3390246"/>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49,36</a:t>
            </a:r>
            <a:endParaRPr lang="es-EC" sz="1400">
              <a:effectLst/>
              <a:ea typeface="Calibri" panose="020F0502020204030204" pitchFamily="34" charset="0"/>
              <a:cs typeface="Times New Roman" panose="02020603050405020304" pitchFamily="18" charset="0"/>
            </a:endParaRPr>
          </a:p>
        </p:txBody>
      </p:sp>
      <p:sp>
        <p:nvSpPr>
          <p:cNvPr id="31" name="Cuadro de texto 215">
            <a:extLst>
              <a:ext uri="{FF2B5EF4-FFF2-40B4-BE49-F238E27FC236}">
                <a16:creationId xmlns:a16="http://schemas.microsoft.com/office/drawing/2014/main" id="{6DB49CE8-52F3-4D19-B9BC-F6E088A8BA04}"/>
              </a:ext>
            </a:extLst>
          </p:cNvPr>
          <p:cNvSpPr txBox="1"/>
          <p:nvPr/>
        </p:nvSpPr>
        <p:spPr>
          <a:xfrm>
            <a:off x="9936962" y="3049536"/>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56,25</a:t>
            </a:r>
            <a:endParaRPr lang="es-EC"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458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1"/>
            <a:ext cx="3949148" cy="1152939"/>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RESULTADOS Y DISCUSIONES</a:t>
            </a:r>
          </a:p>
        </p:txBody>
      </p:sp>
      <p:grpSp>
        <p:nvGrpSpPr>
          <p:cNvPr id="16" name="Grupo 15">
            <a:extLst>
              <a:ext uri="{FF2B5EF4-FFF2-40B4-BE49-F238E27FC236}">
                <a16:creationId xmlns:a16="http://schemas.microsoft.com/office/drawing/2014/main" id="{E5F35414-E0B5-408E-8B42-BF4EE55356BE}"/>
              </a:ext>
            </a:extLst>
          </p:cNvPr>
          <p:cNvGrpSpPr/>
          <p:nvPr/>
        </p:nvGrpSpPr>
        <p:grpSpPr>
          <a:xfrm flipH="1">
            <a:off x="6316394" y="-1"/>
            <a:ext cx="5691997" cy="4735647"/>
            <a:chOff x="206495" y="1674375"/>
            <a:chExt cx="5691997" cy="4735647"/>
          </a:xfrm>
        </p:grpSpPr>
        <p:sp>
          <p:nvSpPr>
            <p:cNvPr id="17" name="Cuerda 16">
              <a:extLst>
                <a:ext uri="{FF2B5EF4-FFF2-40B4-BE49-F238E27FC236}">
                  <a16:creationId xmlns:a16="http://schemas.microsoft.com/office/drawing/2014/main" id="{31BE82F7-C38E-486F-9D48-D6412FBD3A4A}"/>
                </a:ext>
              </a:extLst>
            </p:cNvPr>
            <p:cNvSpPr/>
            <p:nvPr/>
          </p:nvSpPr>
          <p:spPr>
            <a:xfrm>
              <a:off x="206495" y="1674375"/>
              <a:ext cx="1183911" cy="1183911"/>
            </a:xfrm>
            <a:prstGeom prst="chord">
              <a:avLst>
                <a:gd name="adj1" fmla="val 4800000"/>
                <a:gd name="adj2" fmla="val 1680000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8" name="Círculo parcial 17">
              <a:extLst>
                <a:ext uri="{FF2B5EF4-FFF2-40B4-BE49-F238E27FC236}">
                  <a16:creationId xmlns:a16="http://schemas.microsoft.com/office/drawing/2014/main" id="{58B25C97-5161-499F-A655-76D4397CD1CC}"/>
                </a:ext>
              </a:extLst>
            </p:cNvPr>
            <p:cNvSpPr/>
            <p:nvPr/>
          </p:nvSpPr>
          <p:spPr>
            <a:xfrm>
              <a:off x="324886" y="1792766"/>
              <a:ext cx="947129" cy="947129"/>
            </a:xfrm>
            <a:prstGeom prst="pie">
              <a:avLst>
                <a:gd name="adj1" fmla="val 5400000"/>
                <a:gd name="adj2" fmla="val 1620000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9" name="Forma libre: forma 18">
              <a:extLst>
                <a:ext uri="{FF2B5EF4-FFF2-40B4-BE49-F238E27FC236}">
                  <a16:creationId xmlns:a16="http://schemas.microsoft.com/office/drawing/2014/main" id="{F0A79FB8-B2D1-4151-95EE-68D8317465F4}"/>
                </a:ext>
              </a:extLst>
            </p:cNvPr>
            <p:cNvSpPr/>
            <p:nvPr/>
          </p:nvSpPr>
          <p:spPr>
            <a:xfrm rot="16200000">
              <a:off x="-1155003" y="4338176"/>
              <a:ext cx="3433344" cy="710347"/>
            </a:xfrm>
            <a:custGeom>
              <a:avLst/>
              <a:gdLst>
                <a:gd name="connsiteX0" fmla="*/ 0 w 3433344"/>
                <a:gd name="connsiteY0" fmla="*/ 0 h 710347"/>
                <a:gd name="connsiteX1" fmla="*/ 3433344 w 3433344"/>
                <a:gd name="connsiteY1" fmla="*/ 0 h 710347"/>
                <a:gd name="connsiteX2" fmla="*/ 3433344 w 3433344"/>
                <a:gd name="connsiteY2" fmla="*/ 710347 h 710347"/>
                <a:gd name="connsiteX3" fmla="*/ 0 w 3433344"/>
                <a:gd name="connsiteY3" fmla="*/ 710347 h 710347"/>
                <a:gd name="connsiteX4" fmla="*/ 0 w 3433344"/>
                <a:gd name="connsiteY4" fmla="*/ 0 h 71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3344" h="710347">
                  <a:moveTo>
                    <a:pt x="0" y="0"/>
                  </a:moveTo>
                  <a:lnTo>
                    <a:pt x="3433344" y="0"/>
                  </a:lnTo>
                  <a:lnTo>
                    <a:pt x="3433344" y="710347"/>
                  </a:lnTo>
                  <a:lnTo>
                    <a:pt x="0" y="7103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b" anchorCtr="0">
              <a:noAutofit/>
            </a:bodyPr>
            <a:lstStyle/>
            <a:p>
              <a:pPr marL="0" lvl="0" indent="0" algn="r" defTabSz="2133600">
                <a:lnSpc>
                  <a:spcPct val="90000"/>
                </a:lnSpc>
                <a:spcBef>
                  <a:spcPct val="0"/>
                </a:spcBef>
                <a:spcAft>
                  <a:spcPct val="35000"/>
                </a:spcAft>
                <a:buNone/>
              </a:pPr>
              <a:r>
                <a:rPr lang="es-EC" sz="4800" kern="1200" dirty="0">
                  <a:latin typeface="Arial Narrow" panose="020B0606020202030204" pitchFamily="34" charset="0"/>
                </a:rPr>
                <a:t>FACTOR B</a:t>
              </a:r>
            </a:p>
          </p:txBody>
        </p:sp>
        <p:sp>
          <p:nvSpPr>
            <p:cNvPr id="20" name="Forma libre: forma 19">
              <a:extLst>
                <a:ext uri="{FF2B5EF4-FFF2-40B4-BE49-F238E27FC236}">
                  <a16:creationId xmlns:a16="http://schemas.microsoft.com/office/drawing/2014/main" id="{72D30B43-05F3-4CBA-AD21-41F6385FB334}"/>
                </a:ext>
              </a:extLst>
            </p:cNvPr>
            <p:cNvSpPr/>
            <p:nvPr/>
          </p:nvSpPr>
          <p:spPr>
            <a:xfrm>
              <a:off x="1129526" y="1970230"/>
              <a:ext cx="4768966" cy="703065"/>
            </a:xfrm>
            <a:custGeom>
              <a:avLst/>
              <a:gdLst>
                <a:gd name="connsiteX0" fmla="*/ 0 w 2367823"/>
                <a:gd name="connsiteY0" fmla="*/ 0 h 4735647"/>
                <a:gd name="connsiteX1" fmla="*/ 2367823 w 2367823"/>
                <a:gd name="connsiteY1" fmla="*/ 0 h 4735647"/>
                <a:gd name="connsiteX2" fmla="*/ 2367823 w 2367823"/>
                <a:gd name="connsiteY2" fmla="*/ 4735647 h 4735647"/>
                <a:gd name="connsiteX3" fmla="*/ 0 w 2367823"/>
                <a:gd name="connsiteY3" fmla="*/ 4735647 h 4735647"/>
                <a:gd name="connsiteX4" fmla="*/ 0 w 2367823"/>
                <a:gd name="connsiteY4" fmla="*/ 0 h 473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823" h="4735647">
                  <a:moveTo>
                    <a:pt x="0" y="0"/>
                  </a:moveTo>
                  <a:lnTo>
                    <a:pt x="2367823" y="0"/>
                  </a:lnTo>
                  <a:lnTo>
                    <a:pt x="2367823" y="4735647"/>
                  </a:lnTo>
                  <a:lnTo>
                    <a:pt x="0" y="47356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None/>
              </a:pPr>
              <a:r>
                <a:rPr lang="es-EC" sz="3200" kern="1200" dirty="0">
                  <a:latin typeface="Arial Narrow" panose="020B0606020202030204" pitchFamily="34" charset="0"/>
                </a:rPr>
                <a:t>Microorganismos fermentativos</a:t>
              </a:r>
            </a:p>
          </p:txBody>
        </p:sp>
      </p:grpSp>
      <p:graphicFrame>
        <p:nvGraphicFramePr>
          <p:cNvPr id="22" name="Tabla 21">
            <a:extLst>
              <a:ext uri="{FF2B5EF4-FFF2-40B4-BE49-F238E27FC236}">
                <a16:creationId xmlns:a16="http://schemas.microsoft.com/office/drawing/2014/main" id="{CD727990-9AB7-4B21-B97D-A984CFC0708A}"/>
              </a:ext>
            </a:extLst>
          </p:cNvPr>
          <p:cNvGraphicFramePr>
            <a:graphicFrameLocks noGrp="1"/>
          </p:cNvGraphicFramePr>
          <p:nvPr>
            <p:extLst>
              <p:ext uri="{D42A27DB-BD31-4B8C-83A1-F6EECF244321}">
                <p14:modId xmlns:p14="http://schemas.microsoft.com/office/powerpoint/2010/main" val="3013192673"/>
              </p:ext>
            </p:extLst>
          </p:nvPr>
        </p:nvGraphicFramePr>
        <p:xfrm>
          <a:off x="480416" y="5031230"/>
          <a:ext cx="11231168" cy="1729310"/>
        </p:xfrm>
        <a:graphic>
          <a:graphicData uri="http://schemas.openxmlformats.org/drawingml/2006/table">
            <a:tbl>
              <a:tblPr firstRow="1" bandRow="1">
                <a:tableStyleId>{8799B23B-EC83-4686-B30A-512413B5E67A}</a:tableStyleId>
              </a:tblPr>
              <a:tblGrid>
                <a:gridCol w="1102968">
                  <a:extLst>
                    <a:ext uri="{9D8B030D-6E8A-4147-A177-3AD203B41FA5}">
                      <a16:colId xmlns:a16="http://schemas.microsoft.com/office/drawing/2014/main" val="1261220387"/>
                    </a:ext>
                  </a:extLst>
                </a:gridCol>
                <a:gridCol w="2050544">
                  <a:extLst>
                    <a:ext uri="{9D8B030D-6E8A-4147-A177-3AD203B41FA5}">
                      <a16:colId xmlns:a16="http://schemas.microsoft.com/office/drawing/2014/main" val="2909824136"/>
                    </a:ext>
                  </a:extLst>
                </a:gridCol>
                <a:gridCol w="8077656">
                  <a:extLst>
                    <a:ext uri="{9D8B030D-6E8A-4147-A177-3AD203B41FA5}">
                      <a16:colId xmlns:a16="http://schemas.microsoft.com/office/drawing/2014/main" val="3631943546"/>
                    </a:ext>
                  </a:extLst>
                </a:gridCol>
              </a:tblGrid>
              <a:tr h="390427">
                <a:tc>
                  <a:txBody>
                    <a:bodyPr/>
                    <a:lstStyle/>
                    <a:p>
                      <a:r>
                        <a:rPr lang="es-EC" sz="1400" b="1" dirty="0">
                          <a:solidFill>
                            <a:schemeClr val="tx1"/>
                          </a:solidFill>
                          <a:latin typeface="Arial Narrow" panose="020B0606020202030204" pitchFamily="34" charset="0"/>
                        </a:rPr>
                        <a:t>Cenizas</a:t>
                      </a: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0" kern="1200" dirty="0">
                          <a:solidFill>
                            <a:schemeClr val="tx1"/>
                          </a:solidFill>
                          <a:effectLst/>
                          <a:latin typeface="Arial Narrow" panose="020B0606020202030204" pitchFamily="34" charset="0"/>
                          <a:ea typeface="+mn-ea"/>
                          <a:cs typeface="+mn-cs"/>
                        </a:rPr>
                        <a:t>(</a:t>
                      </a:r>
                      <a:r>
                        <a:rPr lang="es-EC" sz="1400" b="0" kern="1200" dirty="0" err="1">
                          <a:solidFill>
                            <a:schemeClr val="tx1"/>
                          </a:solidFill>
                          <a:effectLst/>
                          <a:latin typeface="Arial Narrow" panose="020B0606020202030204" pitchFamily="34" charset="0"/>
                          <a:ea typeface="+mn-ea"/>
                          <a:cs typeface="+mn-cs"/>
                        </a:rPr>
                        <a:t>Laopaiboon</a:t>
                      </a:r>
                      <a:r>
                        <a:rPr lang="es-EC" sz="1400" b="0" kern="1200" dirty="0">
                          <a:solidFill>
                            <a:schemeClr val="tx1"/>
                          </a:solidFill>
                          <a:effectLst/>
                          <a:latin typeface="Arial Narrow" panose="020B0606020202030204" pitchFamily="34" charset="0"/>
                          <a:ea typeface="+mn-ea"/>
                          <a:cs typeface="+mn-cs"/>
                        </a:rPr>
                        <a:t>, </a:t>
                      </a:r>
                      <a:r>
                        <a:rPr lang="es-EC" sz="1400" b="0" kern="1200" dirty="0" err="1">
                          <a:solidFill>
                            <a:schemeClr val="tx1"/>
                          </a:solidFill>
                          <a:effectLst/>
                          <a:latin typeface="Arial Narrow" panose="020B0606020202030204" pitchFamily="34" charset="0"/>
                          <a:ea typeface="+mn-ea"/>
                          <a:cs typeface="+mn-cs"/>
                        </a:rPr>
                        <a:t>Thanonkeo</a:t>
                      </a:r>
                      <a:r>
                        <a:rPr lang="es-EC" sz="1400" b="0" kern="1200" dirty="0">
                          <a:solidFill>
                            <a:schemeClr val="tx1"/>
                          </a:solidFill>
                          <a:effectLst/>
                          <a:latin typeface="Arial Narrow" panose="020B0606020202030204" pitchFamily="34" charset="0"/>
                          <a:ea typeface="+mn-ea"/>
                          <a:cs typeface="+mn-cs"/>
                        </a:rPr>
                        <a:t>, </a:t>
                      </a:r>
                      <a:r>
                        <a:rPr lang="es-EC" sz="1400" b="0" kern="1200" dirty="0" err="1">
                          <a:solidFill>
                            <a:schemeClr val="tx1"/>
                          </a:solidFill>
                          <a:effectLst/>
                          <a:latin typeface="Arial Narrow" panose="020B0606020202030204" pitchFamily="34" charset="0"/>
                          <a:ea typeface="+mn-ea"/>
                          <a:cs typeface="+mn-cs"/>
                        </a:rPr>
                        <a:t>Jaisil</a:t>
                      </a:r>
                      <a:r>
                        <a:rPr lang="es-EC" sz="1400" b="0" kern="1200" dirty="0">
                          <a:solidFill>
                            <a:schemeClr val="tx1"/>
                          </a:solidFill>
                          <a:effectLst/>
                          <a:latin typeface="Arial Narrow" panose="020B0606020202030204" pitchFamily="34" charset="0"/>
                          <a:ea typeface="+mn-ea"/>
                          <a:cs typeface="+mn-cs"/>
                        </a:rPr>
                        <a:t>, &amp; </a:t>
                      </a:r>
                      <a:r>
                        <a:rPr lang="es-EC" sz="1400" b="0" kern="1200" dirty="0" err="1">
                          <a:solidFill>
                            <a:schemeClr val="tx1"/>
                          </a:solidFill>
                          <a:effectLst/>
                          <a:latin typeface="Arial Narrow" panose="020B0606020202030204" pitchFamily="34" charset="0"/>
                          <a:ea typeface="+mn-ea"/>
                          <a:cs typeface="+mn-cs"/>
                        </a:rPr>
                        <a:t>Laopaiboon</a:t>
                      </a:r>
                      <a:r>
                        <a:rPr lang="es-EC" sz="1400" b="0" kern="1200" dirty="0">
                          <a:solidFill>
                            <a:schemeClr val="tx1"/>
                          </a:solidFill>
                          <a:effectLst/>
                          <a:latin typeface="Arial Narrow" panose="020B0606020202030204" pitchFamily="34" charset="0"/>
                          <a:ea typeface="+mn-ea"/>
                          <a:cs typeface="+mn-cs"/>
                        </a:rPr>
                        <a:t>, 2007)</a:t>
                      </a:r>
                      <a:endParaRPr lang="es-EC" sz="1400" b="0" dirty="0">
                        <a:solidFill>
                          <a:schemeClr val="tx1"/>
                        </a:solidFill>
                        <a:latin typeface="Arial Narrow" panose="020B0606020202030204" pitchFamily="34" charset="0"/>
                      </a:endParaRP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0" kern="1200" dirty="0">
                          <a:solidFill>
                            <a:schemeClr val="tx1"/>
                          </a:solidFill>
                          <a:effectLst/>
                          <a:latin typeface="Arial Narrow" panose="020B0606020202030204" pitchFamily="34" charset="0"/>
                        </a:rPr>
                        <a:t>La concentración del inóculo no incide en la concentración final del alcohol, </a:t>
                      </a:r>
                      <a:r>
                        <a:rPr lang="es-MX" sz="1400" b="0" kern="1200" dirty="0">
                          <a:solidFill>
                            <a:schemeClr val="tx1"/>
                          </a:solidFill>
                          <a:effectLst/>
                          <a:latin typeface="Arial Narrow" panose="020B0606020202030204" pitchFamily="34" charset="0"/>
                        </a:rPr>
                        <a:t>pero si afecta a la tasa del consumo de azúcar, la productividad y características propias.</a:t>
                      </a:r>
                      <a:endParaRPr lang="es-EC" sz="1400" b="0"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3028978515"/>
                  </a:ext>
                </a:extLst>
              </a:tr>
              <a:tr h="394003">
                <a:tc>
                  <a:txBody>
                    <a:bodyPr/>
                    <a:lstStyle/>
                    <a:p>
                      <a:r>
                        <a:rPr lang="es-EC" sz="1400" b="1" dirty="0">
                          <a:solidFill>
                            <a:schemeClr val="tx1"/>
                          </a:solidFill>
                          <a:latin typeface="Arial Narrow" panose="020B0606020202030204" pitchFamily="34" charset="0"/>
                        </a:rPr>
                        <a:t>Acidez total</a:t>
                      </a:r>
                    </a:p>
                  </a:txBody>
                  <a:tcPr anchor="ctr"/>
                </a:tc>
                <a:tc vMerge="1">
                  <a:txBody>
                    <a:bodyPr/>
                    <a:lstStyle/>
                    <a:p>
                      <a:r>
                        <a:rPr lang="es-EC" sz="1400" b="0" kern="1200" dirty="0">
                          <a:solidFill>
                            <a:schemeClr val="tx1"/>
                          </a:solidFill>
                          <a:effectLst/>
                          <a:latin typeface="Arial Narrow" panose="020B0606020202030204" pitchFamily="34" charset="0"/>
                          <a:ea typeface="+mn-ea"/>
                          <a:cs typeface="+mn-cs"/>
                        </a:rPr>
                        <a:t>(INEN 362, 1992)</a:t>
                      </a:r>
                      <a:endParaRPr lang="es-EC" sz="1400" b="0" dirty="0">
                        <a:solidFill>
                          <a:schemeClr val="tx1"/>
                        </a:solidFill>
                        <a:latin typeface="Arial Narrow" panose="020B0606020202030204" pitchFamily="34" charset="0"/>
                      </a:endParaRPr>
                    </a:p>
                  </a:txBody>
                  <a:tcPr anchor="ctr"/>
                </a:tc>
                <a:tc vMerge="1">
                  <a:txBody>
                    <a:bodyPr/>
                    <a:lstStyle/>
                    <a:p>
                      <a:r>
                        <a:rPr lang="es-EC" sz="1400" b="0" kern="1200" dirty="0">
                          <a:solidFill>
                            <a:schemeClr val="tx1"/>
                          </a:solidFill>
                          <a:effectLst/>
                          <a:latin typeface="Arial Narrow" panose="020B0606020202030204" pitchFamily="34" charset="0"/>
                        </a:rPr>
                        <a:t>Requerimientos para el aguardiente de caña. </a:t>
                      </a:r>
                      <a:r>
                        <a:rPr lang="es-EC" sz="1400" b="0" kern="1200" dirty="0">
                          <a:solidFill>
                            <a:schemeClr val="tx1"/>
                          </a:solidFill>
                          <a:effectLst/>
                          <a:latin typeface="Arial Narrow" panose="020B0606020202030204" pitchFamily="34" charset="0"/>
                          <a:ea typeface="+mn-ea"/>
                          <a:cs typeface="+mn-cs"/>
                        </a:rPr>
                        <a:t>Valor máximo 40 mg/100cm</a:t>
                      </a:r>
                      <a:r>
                        <a:rPr lang="es-EC" sz="1400" b="0" kern="1200" baseline="30000" dirty="0">
                          <a:solidFill>
                            <a:schemeClr val="tx1"/>
                          </a:solidFill>
                          <a:effectLst/>
                          <a:latin typeface="Arial Narrow" panose="020B0606020202030204" pitchFamily="34" charset="0"/>
                          <a:ea typeface="+mn-ea"/>
                          <a:cs typeface="+mn-cs"/>
                        </a:rPr>
                        <a:t>3</a:t>
                      </a:r>
                      <a:endParaRPr lang="es-EC" sz="1400" b="0"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3142028582"/>
                  </a:ext>
                </a:extLst>
              </a:tr>
              <a:tr h="288928">
                <a:tc>
                  <a:txBody>
                    <a:bodyPr/>
                    <a:lstStyle/>
                    <a:p>
                      <a:r>
                        <a:rPr lang="es-EC" sz="1400" b="1" dirty="0">
                          <a:solidFill>
                            <a:schemeClr val="tx1"/>
                          </a:solidFill>
                          <a:latin typeface="Arial Narrow" panose="020B0606020202030204" pitchFamily="34" charset="0"/>
                        </a:rPr>
                        <a:t>Rendimiento</a:t>
                      </a:r>
                    </a:p>
                  </a:txBody>
                  <a:tcPr anchor="ctr"/>
                </a:tc>
                <a:tc>
                  <a:txBody>
                    <a:bodyPr/>
                    <a:lstStyle/>
                    <a:p>
                      <a:r>
                        <a:rPr lang="es-EC" sz="1400" b="0" kern="1200" dirty="0">
                          <a:solidFill>
                            <a:schemeClr val="tx1"/>
                          </a:solidFill>
                          <a:effectLst/>
                          <a:latin typeface="Arial Narrow" panose="020B0606020202030204" pitchFamily="34" charset="0"/>
                        </a:rPr>
                        <a:t>(Mesas &amp; Alegre, 1999)</a:t>
                      </a:r>
                    </a:p>
                    <a:p>
                      <a:r>
                        <a:rPr lang="es-EC" sz="1400" b="0" dirty="0">
                          <a:solidFill>
                            <a:schemeClr val="tx1"/>
                          </a:solidFill>
                          <a:latin typeface="Arial Narrow" panose="020B0606020202030204" pitchFamily="34" charset="0"/>
                        </a:rPr>
                        <a:t>(Viteri, 2020)</a:t>
                      </a:r>
                    </a:p>
                    <a:p>
                      <a:r>
                        <a:rPr lang="es-EC" sz="1400" b="0" dirty="0">
                          <a:solidFill>
                            <a:schemeClr val="tx1"/>
                          </a:solidFill>
                          <a:latin typeface="Arial Narrow" panose="020B0606020202030204" pitchFamily="34" charset="0"/>
                        </a:rPr>
                        <a:t>(Bravo, 2007)</a:t>
                      </a:r>
                    </a:p>
                  </a:txBody>
                  <a:tcPr anchor="ctr"/>
                </a:tc>
                <a:tc>
                  <a:txBody>
                    <a:bodyPr/>
                    <a:lstStyle/>
                    <a:p>
                      <a:r>
                        <a:rPr lang="es-MX" sz="1400" b="0" kern="1200" dirty="0">
                          <a:solidFill>
                            <a:schemeClr val="tx1"/>
                          </a:solidFill>
                          <a:effectLst/>
                          <a:latin typeface="Arial Narrow" panose="020B0606020202030204" pitchFamily="34" charset="0"/>
                        </a:rPr>
                        <a:t>Los microorganismos fermentativos son responsables de la trasformación de la glucosa en alcohol etílico.</a:t>
                      </a:r>
                    </a:p>
                    <a:p>
                      <a:r>
                        <a:rPr lang="es-MX" sz="1400" b="0" dirty="0">
                          <a:solidFill>
                            <a:schemeClr val="tx1"/>
                          </a:solidFill>
                          <a:latin typeface="Arial Narrow" panose="020B0606020202030204" pitchFamily="34" charset="0"/>
                        </a:rPr>
                        <a:t>Cada microorganismo es independiente para la producción de alcohol.</a:t>
                      </a:r>
                    </a:p>
                    <a:p>
                      <a:r>
                        <a:rPr lang="es-MX" sz="1400" b="0" i="1" dirty="0">
                          <a:solidFill>
                            <a:schemeClr val="tx1"/>
                          </a:solidFill>
                          <a:latin typeface="Arial Narrow" panose="020B0606020202030204" pitchFamily="34" charset="0"/>
                        </a:rPr>
                        <a:t>S. </a:t>
                      </a:r>
                      <a:r>
                        <a:rPr lang="es-MX" sz="1400" b="0" i="1" dirty="0" err="1">
                          <a:solidFill>
                            <a:schemeClr val="tx1"/>
                          </a:solidFill>
                          <a:latin typeface="Arial Narrow" panose="020B0606020202030204" pitchFamily="34" charset="0"/>
                        </a:rPr>
                        <a:t>bayanus</a:t>
                      </a:r>
                      <a:r>
                        <a:rPr lang="es-MX" sz="1400" b="0" i="1" dirty="0">
                          <a:solidFill>
                            <a:schemeClr val="tx1"/>
                          </a:solidFill>
                          <a:latin typeface="Arial Narrow" panose="020B0606020202030204" pitchFamily="34" charset="0"/>
                        </a:rPr>
                        <a:t>, S. oviformes, S. elipsoides: </a:t>
                      </a:r>
                      <a:r>
                        <a:rPr lang="es-MX" sz="1400" b="0" dirty="0">
                          <a:solidFill>
                            <a:schemeClr val="tx1"/>
                          </a:solidFill>
                          <a:latin typeface="Arial Narrow" panose="020B0606020202030204" pitchFamily="34" charset="0"/>
                        </a:rPr>
                        <a:t>elevado poder fermentativo (10-11% Vol. de alcohol).</a:t>
                      </a:r>
                      <a:r>
                        <a:rPr lang="es-EC" sz="1400" b="0" dirty="0">
                          <a:solidFill>
                            <a:schemeClr val="tx1"/>
                          </a:solidFill>
                          <a:latin typeface="Arial Narrow" panose="020B0606020202030204" pitchFamily="34" charset="0"/>
                        </a:rPr>
                        <a:t> </a:t>
                      </a:r>
                      <a:r>
                        <a:rPr lang="es-EC" sz="1400" b="0" i="1" dirty="0">
                          <a:solidFill>
                            <a:schemeClr val="tx1"/>
                          </a:solidFill>
                          <a:latin typeface="Arial Narrow" panose="020B0606020202030204" pitchFamily="34" charset="0"/>
                        </a:rPr>
                        <a:t>S. </a:t>
                      </a:r>
                      <a:r>
                        <a:rPr lang="es-EC" sz="1400" b="0" i="1" dirty="0" err="1">
                          <a:solidFill>
                            <a:schemeClr val="tx1"/>
                          </a:solidFill>
                          <a:latin typeface="Arial Narrow" panose="020B0606020202030204" pitchFamily="34" charset="0"/>
                        </a:rPr>
                        <a:t>cerevisiae</a:t>
                      </a:r>
                      <a:r>
                        <a:rPr lang="es-EC" sz="1400" b="0" i="1" dirty="0">
                          <a:solidFill>
                            <a:schemeClr val="tx1"/>
                          </a:solidFill>
                          <a:latin typeface="Arial Narrow" panose="020B0606020202030204" pitchFamily="34" charset="0"/>
                        </a:rPr>
                        <a:t> </a:t>
                      </a:r>
                      <a:r>
                        <a:rPr lang="es-EC" sz="1400" b="0" dirty="0">
                          <a:solidFill>
                            <a:schemeClr val="tx1"/>
                          </a:solidFill>
                          <a:latin typeface="Arial Narrow" panose="020B0606020202030204" pitchFamily="34" charset="0"/>
                        </a:rPr>
                        <a:t>poder fermentativo medio a alto (supera valores de 4-5% Vol. de alcohol).</a:t>
                      </a:r>
                      <a:endParaRPr lang="es-MX" sz="1400" b="0"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2567215565"/>
                  </a:ext>
                </a:extLst>
              </a:tr>
            </a:tbl>
          </a:graphicData>
        </a:graphic>
      </p:graphicFrame>
      <p:graphicFrame>
        <p:nvGraphicFramePr>
          <p:cNvPr id="14" name="Tabla 3">
            <a:extLst>
              <a:ext uri="{FF2B5EF4-FFF2-40B4-BE49-F238E27FC236}">
                <a16:creationId xmlns:a16="http://schemas.microsoft.com/office/drawing/2014/main" id="{A2EBE914-23E2-4777-9F77-39C03D8569F5}"/>
              </a:ext>
            </a:extLst>
          </p:cNvPr>
          <p:cNvGraphicFramePr>
            <a:graphicFrameLocks noGrp="1"/>
          </p:cNvGraphicFramePr>
          <p:nvPr>
            <p:extLst>
              <p:ext uri="{D42A27DB-BD31-4B8C-83A1-F6EECF244321}">
                <p14:modId xmlns:p14="http://schemas.microsoft.com/office/powerpoint/2010/main" val="555019130"/>
              </p:ext>
            </p:extLst>
          </p:nvPr>
        </p:nvGraphicFramePr>
        <p:xfrm>
          <a:off x="992182" y="1448792"/>
          <a:ext cx="9846366" cy="3342513"/>
        </p:xfrm>
        <a:graphic>
          <a:graphicData uri="http://schemas.openxmlformats.org/drawingml/2006/table">
            <a:tbl>
              <a:tblPr firstRow="1" bandRow="1">
                <a:tableStyleId>{5FD0F851-EC5A-4D38-B0AD-8093EC10F338}</a:tableStyleId>
              </a:tblPr>
              <a:tblGrid>
                <a:gridCol w="3282122">
                  <a:extLst>
                    <a:ext uri="{9D8B030D-6E8A-4147-A177-3AD203B41FA5}">
                      <a16:colId xmlns:a16="http://schemas.microsoft.com/office/drawing/2014/main" val="651485049"/>
                    </a:ext>
                  </a:extLst>
                </a:gridCol>
                <a:gridCol w="3282122">
                  <a:extLst>
                    <a:ext uri="{9D8B030D-6E8A-4147-A177-3AD203B41FA5}">
                      <a16:colId xmlns:a16="http://schemas.microsoft.com/office/drawing/2014/main" val="132512286"/>
                    </a:ext>
                  </a:extLst>
                </a:gridCol>
                <a:gridCol w="3282122">
                  <a:extLst>
                    <a:ext uri="{9D8B030D-6E8A-4147-A177-3AD203B41FA5}">
                      <a16:colId xmlns:a16="http://schemas.microsoft.com/office/drawing/2014/main" val="1470211182"/>
                    </a:ext>
                  </a:extLst>
                </a:gridCol>
              </a:tblGrid>
              <a:tr h="485633">
                <a:tc>
                  <a:txBody>
                    <a:bodyPr/>
                    <a:lstStyle/>
                    <a:p>
                      <a:pPr algn="ctr"/>
                      <a:r>
                        <a:rPr lang="es-EC" sz="1800" b="1" kern="1200" dirty="0">
                          <a:solidFill>
                            <a:schemeClr val="tx1"/>
                          </a:solidFill>
                          <a:effectLst/>
                          <a:latin typeface="Arial Narrow" panose="020B0606020202030204" pitchFamily="34" charset="0"/>
                          <a:ea typeface="+mn-ea"/>
                          <a:cs typeface="+mn-cs"/>
                        </a:rPr>
                        <a:t>Ceniza (g/1000 cm</a:t>
                      </a:r>
                      <a:r>
                        <a:rPr lang="es-EC" sz="1800" b="1" kern="1200" baseline="30000" dirty="0">
                          <a:solidFill>
                            <a:schemeClr val="tx1"/>
                          </a:solidFill>
                          <a:effectLst/>
                          <a:latin typeface="Arial Narrow" panose="020B0606020202030204" pitchFamily="34" charset="0"/>
                          <a:ea typeface="+mn-ea"/>
                          <a:cs typeface="+mn-cs"/>
                        </a:rPr>
                        <a:t>3</a:t>
                      </a:r>
                      <a:r>
                        <a:rPr lang="es-EC" sz="1800" b="1" kern="1200" dirty="0">
                          <a:solidFill>
                            <a:schemeClr val="tx1"/>
                          </a:solidFill>
                          <a:effectLst/>
                          <a:latin typeface="Arial Narrow" panose="020B0606020202030204" pitchFamily="34" charset="0"/>
                          <a:ea typeface="+mn-ea"/>
                          <a:cs typeface="+mn-cs"/>
                        </a:rPr>
                        <a:t>)</a:t>
                      </a: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C" sz="1800" b="1" kern="1200" dirty="0">
                          <a:solidFill>
                            <a:schemeClr val="tx1"/>
                          </a:solidFill>
                          <a:effectLst/>
                          <a:latin typeface="Arial Narrow" panose="020B0606020202030204" pitchFamily="34" charset="0"/>
                        </a:rPr>
                        <a:t>Acidez total (mg/100cm</a:t>
                      </a:r>
                      <a:r>
                        <a:rPr lang="es-EC" sz="1800" b="1" kern="1200" baseline="30000" dirty="0">
                          <a:solidFill>
                            <a:schemeClr val="tx1"/>
                          </a:solidFill>
                          <a:effectLst/>
                          <a:latin typeface="Arial Narrow" panose="020B0606020202030204" pitchFamily="34" charset="0"/>
                        </a:rPr>
                        <a:t>3</a:t>
                      </a:r>
                      <a:r>
                        <a:rPr lang="es-EC" sz="1800" b="1" kern="1200" dirty="0">
                          <a:solidFill>
                            <a:schemeClr val="tx1"/>
                          </a:solidFill>
                          <a:effectLst/>
                          <a:latin typeface="Arial Narrow" panose="020B0606020202030204" pitchFamily="34" charset="0"/>
                        </a:rPr>
                        <a:t>)</a:t>
                      </a: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C" sz="1800" b="1" kern="1200" dirty="0">
                          <a:solidFill>
                            <a:schemeClr val="tx1"/>
                          </a:solidFill>
                          <a:effectLst/>
                          <a:latin typeface="Arial Narrow" panose="020B0606020202030204" pitchFamily="34" charset="0"/>
                        </a:rPr>
                        <a:t>Rendimiento (%)</a:t>
                      </a: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1225997"/>
                  </a:ext>
                </a:extLst>
              </a:tr>
              <a:tr h="2856880">
                <a:tc>
                  <a:txBody>
                    <a:bodyPr/>
                    <a:lstStyle/>
                    <a:p>
                      <a:pPr algn="ct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s-EC" dirty="0">
                        <a:solidFill>
                          <a:schemeClr val="tx1"/>
                        </a:solidFill>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0748364"/>
                  </a:ext>
                </a:extLst>
              </a:tr>
            </a:tbl>
          </a:graphicData>
        </a:graphic>
      </p:graphicFrame>
      <p:pic>
        <p:nvPicPr>
          <p:cNvPr id="15" name="Imagen 14">
            <a:extLst>
              <a:ext uri="{FF2B5EF4-FFF2-40B4-BE49-F238E27FC236}">
                <a16:creationId xmlns:a16="http://schemas.microsoft.com/office/drawing/2014/main" id="{EB33978E-30BE-40D2-8B4C-AE74AA1E3550}"/>
              </a:ext>
            </a:extLst>
          </p:cNvPr>
          <p:cNvPicPr/>
          <p:nvPr/>
        </p:nvPicPr>
        <p:blipFill rotWithShape="1">
          <a:blip r:embed="rId3">
            <a:extLst>
              <a:ext uri="{28A0092B-C50C-407E-A947-70E740481C1C}">
                <a14:useLocalDpi xmlns:a14="http://schemas.microsoft.com/office/drawing/2010/main" val="0"/>
              </a:ext>
            </a:extLst>
          </a:blip>
          <a:srcRect l="8534" t="18856" r="18739" b="8686"/>
          <a:stretch/>
        </p:blipFill>
        <p:spPr bwMode="auto">
          <a:xfrm>
            <a:off x="1031937" y="1965452"/>
            <a:ext cx="3206303" cy="2770193"/>
          </a:xfrm>
          <a:prstGeom prst="rect">
            <a:avLst/>
          </a:prstGeom>
          <a:noFill/>
          <a:ln>
            <a:noFill/>
          </a:ln>
          <a:extLst>
            <a:ext uri="{53640926-AAD7-44D8-BBD7-CCE9431645EC}">
              <a14:shadowObscured xmlns:a14="http://schemas.microsoft.com/office/drawing/2010/main"/>
            </a:ext>
          </a:extLst>
        </p:spPr>
      </p:pic>
      <p:pic>
        <p:nvPicPr>
          <p:cNvPr id="21" name="Imagen 20">
            <a:extLst>
              <a:ext uri="{FF2B5EF4-FFF2-40B4-BE49-F238E27FC236}">
                <a16:creationId xmlns:a16="http://schemas.microsoft.com/office/drawing/2014/main" id="{9FFC73C1-C00C-4218-B088-BE26494E27DC}"/>
              </a:ext>
            </a:extLst>
          </p:cNvPr>
          <p:cNvPicPr/>
          <p:nvPr/>
        </p:nvPicPr>
        <p:blipFill rotWithShape="1">
          <a:blip r:embed="rId4">
            <a:extLst>
              <a:ext uri="{28A0092B-C50C-407E-A947-70E740481C1C}">
                <a14:useLocalDpi xmlns:a14="http://schemas.microsoft.com/office/drawing/2010/main" val="0"/>
              </a:ext>
            </a:extLst>
          </a:blip>
          <a:srcRect l="9461" t="18432" r="18367" b="7627"/>
          <a:stretch/>
        </p:blipFill>
        <p:spPr bwMode="auto">
          <a:xfrm>
            <a:off x="4320833" y="1965452"/>
            <a:ext cx="3206302" cy="2796698"/>
          </a:xfrm>
          <a:prstGeom prst="rect">
            <a:avLst/>
          </a:prstGeom>
          <a:noFill/>
          <a:ln>
            <a:noFill/>
          </a:ln>
          <a:extLst>
            <a:ext uri="{53640926-AAD7-44D8-BBD7-CCE9431645EC}">
              <a14:shadowObscured xmlns:a14="http://schemas.microsoft.com/office/drawing/2010/main"/>
            </a:ext>
          </a:extLst>
        </p:spPr>
      </p:pic>
      <p:pic>
        <p:nvPicPr>
          <p:cNvPr id="23" name="Imagen 22">
            <a:extLst>
              <a:ext uri="{FF2B5EF4-FFF2-40B4-BE49-F238E27FC236}">
                <a16:creationId xmlns:a16="http://schemas.microsoft.com/office/drawing/2014/main" id="{C7814049-A55B-4FB0-B05D-7C4FAE4C1C6C}"/>
              </a:ext>
            </a:extLst>
          </p:cNvPr>
          <p:cNvPicPr/>
          <p:nvPr/>
        </p:nvPicPr>
        <p:blipFill rotWithShape="1">
          <a:blip r:embed="rId5">
            <a:extLst>
              <a:ext uri="{28A0092B-C50C-407E-A947-70E740481C1C}">
                <a14:useLocalDpi xmlns:a14="http://schemas.microsoft.com/office/drawing/2010/main" val="0"/>
              </a:ext>
            </a:extLst>
          </a:blip>
          <a:srcRect l="10018" t="18009" r="17810" b="7839"/>
          <a:stretch/>
        </p:blipFill>
        <p:spPr bwMode="auto">
          <a:xfrm>
            <a:off x="7618176" y="1965453"/>
            <a:ext cx="3206304" cy="2796698"/>
          </a:xfrm>
          <a:prstGeom prst="rect">
            <a:avLst/>
          </a:prstGeom>
          <a:noFill/>
          <a:ln>
            <a:noFill/>
          </a:ln>
          <a:extLst>
            <a:ext uri="{53640926-AAD7-44D8-BBD7-CCE9431645EC}">
              <a14:shadowObscured xmlns:a14="http://schemas.microsoft.com/office/drawing/2010/main"/>
            </a:ext>
          </a:extLst>
        </p:spPr>
      </p:pic>
      <p:sp>
        <p:nvSpPr>
          <p:cNvPr id="24" name="Cuadro de texto 216">
            <a:extLst>
              <a:ext uri="{FF2B5EF4-FFF2-40B4-BE49-F238E27FC236}">
                <a16:creationId xmlns:a16="http://schemas.microsoft.com/office/drawing/2014/main" id="{692F2727-DFA1-4CF9-9F2B-2FF29B728D6F}"/>
              </a:ext>
            </a:extLst>
          </p:cNvPr>
          <p:cNvSpPr txBox="1"/>
          <p:nvPr/>
        </p:nvSpPr>
        <p:spPr>
          <a:xfrm>
            <a:off x="1822320" y="3733800"/>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0,046</a:t>
            </a:r>
            <a:endParaRPr lang="es-EC" sz="1400">
              <a:effectLst/>
              <a:ea typeface="Calibri" panose="020F0502020204030204" pitchFamily="34" charset="0"/>
              <a:cs typeface="Times New Roman" panose="02020603050405020304" pitchFamily="18" charset="0"/>
            </a:endParaRPr>
          </a:p>
        </p:txBody>
      </p:sp>
      <p:sp>
        <p:nvSpPr>
          <p:cNvPr id="25" name="Cuadro de texto 217">
            <a:extLst>
              <a:ext uri="{FF2B5EF4-FFF2-40B4-BE49-F238E27FC236}">
                <a16:creationId xmlns:a16="http://schemas.microsoft.com/office/drawing/2014/main" id="{070DBAFA-70F6-4A29-A872-E2198CF33A1B}"/>
              </a:ext>
            </a:extLst>
          </p:cNvPr>
          <p:cNvSpPr txBox="1"/>
          <p:nvPr/>
        </p:nvSpPr>
        <p:spPr>
          <a:xfrm>
            <a:off x="2617727" y="2859756"/>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0,312</a:t>
            </a:r>
            <a:endParaRPr lang="es-EC" sz="1400" dirty="0">
              <a:effectLst/>
              <a:ea typeface="Calibri" panose="020F0502020204030204" pitchFamily="34" charset="0"/>
              <a:cs typeface="Times New Roman" panose="02020603050405020304" pitchFamily="18" charset="0"/>
            </a:endParaRPr>
          </a:p>
        </p:txBody>
      </p:sp>
      <p:sp>
        <p:nvSpPr>
          <p:cNvPr id="26" name="Cuadro de texto 257">
            <a:extLst>
              <a:ext uri="{FF2B5EF4-FFF2-40B4-BE49-F238E27FC236}">
                <a16:creationId xmlns:a16="http://schemas.microsoft.com/office/drawing/2014/main" id="{28F41EEB-D81E-44F8-9A9F-241ED015329C}"/>
              </a:ext>
            </a:extLst>
          </p:cNvPr>
          <p:cNvSpPr txBox="1"/>
          <p:nvPr/>
        </p:nvSpPr>
        <p:spPr>
          <a:xfrm>
            <a:off x="3409129" y="2750219"/>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0,353</a:t>
            </a:r>
            <a:endParaRPr lang="es-EC" sz="1400" dirty="0">
              <a:effectLst/>
              <a:ea typeface="Calibri" panose="020F0502020204030204" pitchFamily="34" charset="0"/>
              <a:cs typeface="Times New Roman" panose="02020603050405020304" pitchFamily="18" charset="0"/>
            </a:endParaRPr>
          </a:p>
        </p:txBody>
      </p:sp>
      <p:sp>
        <p:nvSpPr>
          <p:cNvPr id="27" name="Cuadro de texto 258">
            <a:extLst>
              <a:ext uri="{FF2B5EF4-FFF2-40B4-BE49-F238E27FC236}">
                <a16:creationId xmlns:a16="http://schemas.microsoft.com/office/drawing/2014/main" id="{E5005B2E-E9CE-40C7-831E-09D6F859DC32}"/>
              </a:ext>
            </a:extLst>
          </p:cNvPr>
          <p:cNvSpPr txBox="1"/>
          <p:nvPr/>
        </p:nvSpPr>
        <p:spPr>
          <a:xfrm>
            <a:off x="5068379" y="2859755"/>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26,33</a:t>
            </a:r>
            <a:endParaRPr lang="es-EC" sz="1400">
              <a:effectLst/>
              <a:ea typeface="Calibri" panose="020F0502020204030204" pitchFamily="34" charset="0"/>
              <a:cs typeface="Times New Roman" panose="02020603050405020304" pitchFamily="18" charset="0"/>
            </a:endParaRPr>
          </a:p>
        </p:txBody>
      </p:sp>
      <p:sp>
        <p:nvSpPr>
          <p:cNvPr id="28" name="Cuadro de texto 259">
            <a:extLst>
              <a:ext uri="{FF2B5EF4-FFF2-40B4-BE49-F238E27FC236}">
                <a16:creationId xmlns:a16="http://schemas.microsoft.com/office/drawing/2014/main" id="{EF5E9212-BDED-4A0D-A2A7-A54A04FDAFA1}"/>
              </a:ext>
            </a:extLst>
          </p:cNvPr>
          <p:cNvSpPr txBox="1"/>
          <p:nvPr/>
        </p:nvSpPr>
        <p:spPr>
          <a:xfrm>
            <a:off x="5906579" y="3762812"/>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8,00</a:t>
            </a:r>
            <a:endParaRPr lang="es-EC" sz="1400" dirty="0">
              <a:effectLst/>
              <a:ea typeface="Calibri" panose="020F0502020204030204" pitchFamily="34" charset="0"/>
              <a:cs typeface="Times New Roman" panose="02020603050405020304" pitchFamily="18" charset="0"/>
            </a:endParaRPr>
          </a:p>
        </p:txBody>
      </p:sp>
      <p:sp>
        <p:nvSpPr>
          <p:cNvPr id="29" name="Cuadro de texto 260">
            <a:extLst>
              <a:ext uri="{FF2B5EF4-FFF2-40B4-BE49-F238E27FC236}">
                <a16:creationId xmlns:a16="http://schemas.microsoft.com/office/drawing/2014/main" id="{16D2D3EF-FE7A-4C3A-862E-637CCD918866}"/>
              </a:ext>
            </a:extLst>
          </p:cNvPr>
          <p:cNvSpPr txBox="1"/>
          <p:nvPr/>
        </p:nvSpPr>
        <p:spPr>
          <a:xfrm>
            <a:off x="6713138" y="3624262"/>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10,78</a:t>
            </a:r>
            <a:endParaRPr lang="es-EC" sz="1400" dirty="0">
              <a:effectLst/>
              <a:ea typeface="Calibri" panose="020F0502020204030204" pitchFamily="34" charset="0"/>
              <a:cs typeface="Times New Roman" panose="02020603050405020304" pitchFamily="18" charset="0"/>
            </a:endParaRPr>
          </a:p>
        </p:txBody>
      </p:sp>
      <p:sp>
        <p:nvSpPr>
          <p:cNvPr id="30" name="Cuadro de texto 261">
            <a:extLst>
              <a:ext uri="{FF2B5EF4-FFF2-40B4-BE49-F238E27FC236}">
                <a16:creationId xmlns:a16="http://schemas.microsoft.com/office/drawing/2014/main" id="{57DD3C25-5CC7-48A0-8674-505A6144EDFC}"/>
              </a:ext>
            </a:extLst>
          </p:cNvPr>
          <p:cNvSpPr txBox="1"/>
          <p:nvPr/>
        </p:nvSpPr>
        <p:spPr>
          <a:xfrm>
            <a:off x="8329414" y="3834411"/>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15,17</a:t>
            </a:r>
            <a:endParaRPr lang="es-EC" sz="1400">
              <a:effectLst/>
              <a:ea typeface="Calibri" panose="020F0502020204030204" pitchFamily="34" charset="0"/>
              <a:cs typeface="Times New Roman" panose="02020603050405020304" pitchFamily="18" charset="0"/>
            </a:endParaRPr>
          </a:p>
        </p:txBody>
      </p:sp>
      <p:sp>
        <p:nvSpPr>
          <p:cNvPr id="31" name="Cuadro de texto 262">
            <a:extLst>
              <a:ext uri="{FF2B5EF4-FFF2-40B4-BE49-F238E27FC236}">
                <a16:creationId xmlns:a16="http://schemas.microsoft.com/office/drawing/2014/main" id="{CEAB9858-5352-46C1-A530-8749E8DBC587}"/>
              </a:ext>
            </a:extLst>
          </p:cNvPr>
          <p:cNvSpPr txBox="1"/>
          <p:nvPr/>
        </p:nvSpPr>
        <p:spPr>
          <a:xfrm>
            <a:off x="9158089" y="2531144"/>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26,17</a:t>
            </a:r>
            <a:endParaRPr lang="es-EC" sz="1400">
              <a:effectLst/>
              <a:ea typeface="Calibri" panose="020F0502020204030204" pitchFamily="34" charset="0"/>
              <a:cs typeface="Times New Roman" panose="02020603050405020304" pitchFamily="18" charset="0"/>
            </a:endParaRPr>
          </a:p>
        </p:txBody>
      </p:sp>
      <p:sp>
        <p:nvSpPr>
          <p:cNvPr id="32" name="Cuadro de texto 263">
            <a:extLst>
              <a:ext uri="{FF2B5EF4-FFF2-40B4-BE49-F238E27FC236}">
                <a16:creationId xmlns:a16="http://schemas.microsoft.com/office/drawing/2014/main" id="{CB560763-2A7C-452D-B3CA-C53B22C8C1BE}"/>
              </a:ext>
            </a:extLst>
          </p:cNvPr>
          <p:cNvSpPr txBox="1"/>
          <p:nvPr/>
        </p:nvSpPr>
        <p:spPr>
          <a:xfrm>
            <a:off x="9995367" y="2907831"/>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22,31</a:t>
            </a:r>
            <a:endParaRPr lang="es-EC" sz="14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1913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Objeto 39">
            <a:extLst>
              <a:ext uri="{FF2B5EF4-FFF2-40B4-BE49-F238E27FC236}">
                <a16:creationId xmlns:a16="http://schemas.microsoft.com/office/drawing/2014/main" id="{7089CECC-A1CB-4B2E-9F37-E56400D9643F}"/>
              </a:ext>
            </a:extLst>
          </p:cNvPr>
          <p:cNvGraphicFramePr>
            <a:graphicFrameLocks noChangeAspect="1"/>
          </p:cNvGraphicFramePr>
          <p:nvPr>
            <p:extLst>
              <p:ext uri="{D42A27DB-BD31-4B8C-83A1-F6EECF244321}">
                <p14:modId xmlns:p14="http://schemas.microsoft.com/office/powerpoint/2010/main" val="1411838414"/>
              </p:ext>
            </p:extLst>
          </p:nvPr>
        </p:nvGraphicFramePr>
        <p:xfrm>
          <a:off x="1039817" y="1352021"/>
          <a:ext cx="4723446" cy="3695943"/>
        </p:xfrm>
        <a:graphic>
          <a:graphicData uri="http://schemas.openxmlformats.org/presentationml/2006/ole">
            <mc:AlternateContent xmlns:mc="http://schemas.openxmlformats.org/markup-compatibility/2006">
              <mc:Choice xmlns:v="urn:schemas-microsoft-com:vml" Requires="v">
                <p:oleObj spid="_x0000_s1050" r:id="rId4" imgW="3431322" imgH="2696053" progId="STATISTICA.Graph">
                  <p:embed/>
                </p:oleObj>
              </mc:Choice>
              <mc:Fallback>
                <p:oleObj r:id="rId4" imgW="3431322" imgH="2696053" progId="STATISTICA.Graph">
                  <p:embed/>
                  <p:pic>
                    <p:nvPicPr>
                      <p:cNvPr id="40" name="Objeto 39">
                        <a:extLst>
                          <a:ext uri="{FF2B5EF4-FFF2-40B4-BE49-F238E27FC236}">
                            <a16:creationId xmlns:a16="http://schemas.microsoft.com/office/drawing/2014/main" id="{7089CECC-A1CB-4B2E-9F37-E56400D964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817" y="1352021"/>
                        <a:ext cx="4723446" cy="3695943"/>
                      </a:xfrm>
                      <a:prstGeom prst="rect">
                        <a:avLst/>
                      </a:prstGeom>
                      <a:noFill/>
                    </p:spPr>
                  </p:pic>
                </p:oleObj>
              </mc:Fallback>
            </mc:AlternateContent>
          </a:graphicData>
        </a:graphic>
      </p:graphicFrame>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1"/>
            <a:ext cx="3949148" cy="1152939"/>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RESULTADOS Y DISCUSIONES</a:t>
            </a:r>
          </a:p>
        </p:txBody>
      </p:sp>
      <p:grpSp>
        <p:nvGrpSpPr>
          <p:cNvPr id="16" name="Grupo 15">
            <a:extLst>
              <a:ext uri="{FF2B5EF4-FFF2-40B4-BE49-F238E27FC236}">
                <a16:creationId xmlns:a16="http://schemas.microsoft.com/office/drawing/2014/main" id="{E5F35414-E0B5-408E-8B42-BF4EE55356BE}"/>
              </a:ext>
            </a:extLst>
          </p:cNvPr>
          <p:cNvGrpSpPr/>
          <p:nvPr/>
        </p:nvGrpSpPr>
        <p:grpSpPr>
          <a:xfrm flipH="1">
            <a:off x="6583680" y="-1"/>
            <a:ext cx="5424711" cy="4735647"/>
            <a:chOff x="206495" y="1674375"/>
            <a:chExt cx="5424711" cy="4735647"/>
          </a:xfrm>
        </p:grpSpPr>
        <p:sp>
          <p:nvSpPr>
            <p:cNvPr id="17" name="Cuerda 16">
              <a:extLst>
                <a:ext uri="{FF2B5EF4-FFF2-40B4-BE49-F238E27FC236}">
                  <a16:creationId xmlns:a16="http://schemas.microsoft.com/office/drawing/2014/main" id="{31BE82F7-C38E-486F-9D48-D6412FBD3A4A}"/>
                </a:ext>
              </a:extLst>
            </p:cNvPr>
            <p:cNvSpPr/>
            <p:nvPr/>
          </p:nvSpPr>
          <p:spPr>
            <a:xfrm>
              <a:off x="206495" y="1674375"/>
              <a:ext cx="1183911" cy="1183911"/>
            </a:xfrm>
            <a:prstGeom prst="chord">
              <a:avLst>
                <a:gd name="adj1" fmla="val 4800000"/>
                <a:gd name="adj2" fmla="val 1680000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8" name="Círculo parcial 17">
              <a:extLst>
                <a:ext uri="{FF2B5EF4-FFF2-40B4-BE49-F238E27FC236}">
                  <a16:creationId xmlns:a16="http://schemas.microsoft.com/office/drawing/2014/main" id="{58B25C97-5161-499F-A655-76D4397CD1CC}"/>
                </a:ext>
              </a:extLst>
            </p:cNvPr>
            <p:cNvSpPr/>
            <p:nvPr/>
          </p:nvSpPr>
          <p:spPr>
            <a:xfrm>
              <a:off x="324886" y="1792766"/>
              <a:ext cx="947129" cy="947129"/>
            </a:xfrm>
            <a:prstGeom prst="pie">
              <a:avLst>
                <a:gd name="adj1" fmla="val 5400000"/>
                <a:gd name="adj2" fmla="val 1620000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9" name="Forma libre: forma 18">
              <a:extLst>
                <a:ext uri="{FF2B5EF4-FFF2-40B4-BE49-F238E27FC236}">
                  <a16:creationId xmlns:a16="http://schemas.microsoft.com/office/drawing/2014/main" id="{F0A79FB8-B2D1-4151-95EE-68D8317465F4}"/>
                </a:ext>
              </a:extLst>
            </p:cNvPr>
            <p:cNvSpPr/>
            <p:nvPr/>
          </p:nvSpPr>
          <p:spPr>
            <a:xfrm rot="16200000">
              <a:off x="-1155003" y="4338176"/>
              <a:ext cx="3433344" cy="710347"/>
            </a:xfrm>
            <a:custGeom>
              <a:avLst/>
              <a:gdLst>
                <a:gd name="connsiteX0" fmla="*/ 0 w 3433344"/>
                <a:gd name="connsiteY0" fmla="*/ 0 h 710347"/>
                <a:gd name="connsiteX1" fmla="*/ 3433344 w 3433344"/>
                <a:gd name="connsiteY1" fmla="*/ 0 h 710347"/>
                <a:gd name="connsiteX2" fmla="*/ 3433344 w 3433344"/>
                <a:gd name="connsiteY2" fmla="*/ 710347 h 710347"/>
                <a:gd name="connsiteX3" fmla="*/ 0 w 3433344"/>
                <a:gd name="connsiteY3" fmla="*/ 710347 h 710347"/>
                <a:gd name="connsiteX4" fmla="*/ 0 w 3433344"/>
                <a:gd name="connsiteY4" fmla="*/ 0 h 71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3344" h="710347">
                  <a:moveTo>
                    <a:pt x="0" y="0"/>
                  </a:moveTo>
                  <a:lnTo>
                    <a:pt x="3433344" y="0"/>
                  </a:lnTo>
                  <a:lnTo>
                    <a:pt x="3433344" y="710347"/>
                  </a:lnTo>
                  <a:lnTo>
                    <a:pt x="0" y="7103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b" anchorCtr="0">
              <a:noAutofit/>
            </a:bodyPr>
            <a:lstStyle/>
            <a:p>
              <a:pPr marL="0" lvl="0" indent="0" algn="r" defTabSz="2133600">
                <a:lnSpc>
                  <a:spcPct val="90000"/>
                </a:lnSpc>
                <a:spcBef>
                  <a:spcPct val="0"/>
                </a:spcBef>
                <a:spcAft>
                  <a:spcPct val="35000"/>
                </a:spcAft>
                <a:buNone/>
              </a:pPr>
              <a:r>
                <a:rPr lang="es-EC" sz="4800" kern="1200" dirty="0">
                  <a:latin typeface="Arial Narrow" panose="020B0606020202030204" pitchFamily="34" charset="0"/>
                </a:rPr>
                <a:t>FACTOR A x B</a:t>
              </a:r>
            </a:p>
          </p:txBody>
        </p:sp>
        <p:sp>
          <p:nvSpPr>
            <p:cNvPr id="20" name="Forma libre: forma 19">
              <a:extLst>
                <a:ext uri="{FF2B5EF4-FFF2-40B4-BE49-F238E27FC236}">
                  <a16:creationId xmlns:a16="http://schemas.microsoft.com/office/drawing/2014/main" id="{72D30B43-05F3-4CBA-AD21-41F6385FB334}"/>
                </a:ext>
              </a:extLst>
            </p:cNvPr>
            <p:cNvSpPr/>
            <p:nvPr/>
          </p:nvSpPr>
          <p:spPr>
            <a:xfrm>
              <a:off x="1129526" y="1970230"/>
              <a:ext cx="4501680" cy="703065"/>
            </a:xfrm>
            <a:custGeom>
              <a:avLst/>
              <a:gdLst>
                <a:gd name="connsiteX0" fmla="*/ 0 w 2367823"/>
                <a:gd name="connsiteY0" fmla="*/ 0 h 4735647"/>
                <a:gd name="connsiteX1" fmla="*/ 2367823 w 2367823"/>
                <a:gd name="connsiteY1" fmla="*/ 0 h 4735647"/>
                <a:gd name="connsiteX2" fmla="*/ 2367823 w 2367823"/>
                <a:gd name="connsiteY2" fmla="*/ 4735647 h 4735647"/>
                <a:gd name="connsiteX3" fmla="*/ 0 w 2367823"/>
                <a:gd name="connsiteY3" fmla="*/ 4735647 h 4735647"/>
                <a:gd name="connsiteX4" fmla="*/ 0 w 2367823"/>
                <a:gd name="connsiteY4" fmla="*/ 0 h 473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823" h="4735647">
                  <a:moveTo>
                    <a:pt x="0" y="0"/>
                  </a:moveTo>
                  <a:lnTo>
                    <a:pt x="2367823" y="0"/>
                  </a:lnTo>
                  <a:lnTo>
                    <a:pt x="2367823" y="4735647"/>
                  </a:lnTo>
                  <a:lnTo>
                    <a:pt x="0" y="47356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None/>
              </a:pPr>
              <a:r>
                <a:rPr lang="es-EC" sz="3200" kern="1200" dirty="0">
                  <a:latin typeface="Arial Narrow" panose="020B0606020202030204" pitchFamily="34" charset="0"/>
                </a:rPr>
                <a:t>Variedades x M. fermentativos</a:t>
              </a:r>
            </a:p>
          </p:txBody>
        </p:sp>
      </p:grpSp>
      <p:graphicFrame>
        <p:nvGraphicFramePr>
          <p:cNvPr id="22" name="Tabla 21">
            <a:extLst>
              <a:ext uri="{FF2B5EF4-FFF2-40B4-BE49-F238E27FC236}">
                <a16:creationId xmlns:a16="http://schemas.microsoft.com/office/drawing/2014/main" id="{CD727990-9AB7-4B21-B97D-A984CFC0708A}"/>
              </a:ext>
            </a:extLst>
          </p:cNvPr>
          <p:cNvGraphicFramePr>
            <a:graphicFrameLocks noGrp="1"/>
          </p:cNvGraphicFramePr>
          <p:nvPr>
            <p:extLst>
              <p:ext uri="{D42A27DB-BD31-4B8C-83A1-F6EECF244321}">
                <p14:modId xmlns:p14="http://schemas.microsoft.com/office/powerpoint/2010/main" val="286341548"/>
              </p:ext>
            </p:extLst>
          </p:nvPr>
        </p:nvGraphicFramePr>
        <p:xfrm>
          <a:off x="480416" y="5240633"/>
          <a:ext cx="11231168" cy="1371600"/>
        </p:xfrm>
        <a:graphic>
          <a:graphicData uri="http://schemas.openxmlformats.org/drawingml/2006/table">
            <a:tbl>
              <a:tblPr firstRow="1" bandRow="1">
                <a:tableStyleId>{8799B23B-EC83-4686-B30A-512413B5E67A}</a:tableStyleId>
              </a:tblPr>
              <a:tblGrid>
                <a:gridCol w="1102968">
                  <a:extLst>
                    <a:ext uri="{9D8B030D-6E8A-4147-A177-3AD203B41FA5}">
                      <a16:colId xmlns:a16="http://schemas.microsoft.com/office/drawing/2014/main" val="1261220387"/>
                    </a:ext>
                  </a:extLst>
                </a:gridCol>
                <a:gridCol w="1919471">
                  <a:extLst>
                    <a:ext uri="{9D8B030D-6E8A-4147-A177-3AD203B41FA5}">
                      <a16:colId xmlns:a16="http://schemas.microsoft.com/office/drawing/2014/main" val="2909824136"/>
                    </a:ext>
                  </a:extLst>
                </a:gridCol>
                <a:gridCol w="8208729">
                  <a:extLst>
                    <a:ext uri="{9D8B030D-6E8A-4147-A177-3AD203B41FA5}">
                      <a16:colId xmlns:a16="http://schemas.microsoft.com/office/drawing/2014/main" val="3631943546"/>
                    </a:ext>
                  </a:extLst>
                </a:gridCol>
              </a:tblGrid>
              <a:tr h="288928">
                <a:tc>
                  <a:txBody>
                    <a:bodyPr/>
                    <a:lstStyle/>
                    <a:p>
                      <a:r>
                        <a:rPr lang="es-EC" sz="1400" b="1" dirty="0">
                          <a:solidFill>
                            <a:schemeClr val="tx1"/>
                          </a:solidFill>
                          <a:latin typeface="Arial Narrow" panose="020B0606020202030204" pitchFamily="34" charset="0"/>
                        </a:rPr>
                        <a:t>Grados alcohólicos</a:t>
                      </a:r>
                    </a:p>
                  </a:txBody>
                  <a:tcPr anchor="ctr"/>
                </a:tc>
                <a:tc>
                  <a:txBody>
                    <a:bodyPr/>
                    <a:lstStyle/>
                    <a:p>
                      <a:r>
                        <a:rPr lang="es-EC" sz="1400" b="0" kern="1200" dirty="0">
                          <a:solidFill>
                            <a:schemeClr val="tx1"/>
                          </a:solidFill>
                          <a:effectLst/>
                          <a:latin typeface="Arial Narrow" panose="020B0606020202030204" pitchFamily="34" charset="0"/>
                        </a:rPr>
                        <a:t>(</a:t>
                      </a:r>
                      <a:r>
                        <a:rPr lang="es-EC" sz="1400" b="0" kern="1200" dirty="0" err="1">
                          <a:solidFill>
                            <a:schemeClr val="tx1"/>
                          </a:solidFill>
                          <a:effectLst/>
                          <a:latin typeface="Arial Narrow" panose="020B0606020202030204" pitchFamily="34" charset="0"/>
                        </a:rPr>
                        <a:t>Alvarez</a:t>
                      </a:r>
                      <a:r>
                        <a:rPr lang="es-EC" sz="1400" b="0" kern="1200" dirty="0">
                          <a:solidFill>
                            <a:schemeClr val="tx1"/>
                          </a:solidFill>
                          <a:effectLst/>
                          <a:latin typeface="Arial Narrow" panose="020B0606020202030204" pitchFamily="34" charset="0"/>
                        </a:rPr>
                        <a:t> &amp; Guevara, 2020)</a:t>
                      </a:r>
                    </a:p>
                    <a:p>
                      <a:r>
                        <a:rPr lang="es-EC" sz="1400" b="0" dirty="0">
                          <a:solidFill>
                            <a:schemeClr val="tx1"/>
                          </a:solidFill>
                          <a:latin typeface="Arial Narrow" panose="020B0606020202030204" pitchFamily="34" charset="0"/>
                        </a:rPr>
                        <a:t>(Carretero, 2009)</a:t>
                      </a:r>
                    </a:p>
                    <a:p>
                      <a:r>
                        <a:rPr lang="es-EC" sz="1400" b="0" dirty="0">
                          <a:solidFill>
                            <a:schemeClr val="tx1"/>
                          </a:solidFill>
                          <a:latin typeface="Arial Narrow" panose="020B0606020202030204" pitchFamily="34" charset="0"/>
                        </a:rPr>
                        <a:t>(Rankine, 2000)</a:t>
                      </a:r>
                    </a:p>
                  </a:txBody>
                  <a:tcPr anchor="ctr"/>
                </a:tc>
                <a:tc>
                  <a:txBody>
                    <a:bodyPr/>
                    <a:lstStyle/>
                    <a:p>
                      <a:r>
                        <a:rPr lang="es-EC" sz="1400" b="0" kern="1200" dirty="0">
                          <a:solidFill>
                            <a:schemeClr val="tx1"/>
                          </a:solidFill>
                          <a:effectLst/>
                          <a:latin typeface="Arial Narrow" panose="020B0606020202030204" pitchFamily="34" charset="0"/>
                        </a:rPr>
                        <a:t>Estudio de la cinética del </a:t>
                      </a:r>
                      <a:r>
                        <a:rPr lang="es-MX" sz="1400" b="0" kern="1200" dirty="0">
                          <a:solidFill>
                            <a:schemeClr val="tx1"/>
                          </a:solidFill>
                          <a:effectLst/>
                          <a:latin typeface="Arial Narrow" panose="020B0606020202030204" pitchFamily="34" charset="0"/>
                        </a:rPr>
                        <a:t>crecimiento en el proceso fermentativo de abacá (</a:t>
                      </a:r>
                      <a:r>
                        <a:rPr lang="es-MX" sz="1400" b="0" i="1" kern="1200" dirty="0">
                          <a:solidFill>
                            <a:schemeClr val="tx1"/>
                          </a:solidFill>
                          <a:effectLst/>
                          <a:latin typeface="Arial Narrow" panose="020B0606020202030204" pitchFamily="34" charset="0"/>
                        </a:rPr>
                        <a:t>Musa </a:t>
                      </a:r>
                      <a:r>
                        <a:rPr lang="es-MX" sz="1400" b="0" i="1" kern="1200" dirty="0" err="1">
                          <a:solidFill>
                            <a:schemeClr val="tx1"/>
                          </a:solidFill>
                          <a:effectLst/>
                          <a:latin typeface="Arial Narrow" panose="020B0606020202030204" pitchFamily="34" charset="0"/>
                        </a:rPr>
                        <a:t>textilis</a:t>
                      </a:r>
                      <a:r>
                        <a:rPr lang="es-MX" sz="1400" b="0" kern="1200" dirty="0">
                          <a:solidFill>
                            <a:schemeClr val="tx1"/>
                          </a:solidFill>
                          <a:effectLst/>
                          <a:latin typeface="Arial Narrow" panose="020B0606020202030204" pitchFamily="34" charset="0"/>
                        </a:rPr>
                        <a:t>) para la </a:t>
                      </a:r>
                      <a:r>
                        <a:rPr lang="es-MX" sz="1400" b="0" kern="1200" dirty="0" err="1">
                          <a:solidFill>
                            <a:schemeClr val="tx1"/>
                          </a:solidFill>
                          <a:effectLst/>
                          <a:latin typeface="Arial Narrow" panose="020B0606020202030204" pitchFamily="34" charset="0"/>
                        </a:rPr>
                        <a:t>bioconservación</a:t>
                      </a:r>
                      <a:r>
                        <a:rPr lang="es-MX" sz="1400" b="0" kern="1200" dirty="0">
                          <a:solidFill>
                            <a:schemeClr val="tx1"/>
                          </a:solidFill>
                          <a:effectLst/>
                          <a:latin typeface="Arial Narrow" panose="020B0606020202030204" pitchFamily="34" charset="0"/>
                        </a:rPr>
                        <a:t> y la producción de alcohol. (Interacción Levadura + pasteurización 52°GL).</a:t>
                      </a:r>
                    </a:p>
                    <a:p>
                      <a:r>
                        <a:rPr lang="es-MX" sz="1400" b="0" dirty="0">
                          <a:solidFill>
                            <a:schemeClr val="tx1"/>
                          </a:solidFill>
                          <a:latin typeface="Arial Narrow" panose="020B0606020202030204" pitchFamily="34" charset="0"/>
                        </a:rPr>
                        <a:t>Esterilizar el producto principal causa la muerte organismos indeseables y microorganismos fermentativos, sin embargo, al inocular nuevos microorganismos al medio su incorporación y adaptabilidad es inmediata.</a:t>
                      </a:r>
                    </a:p>
                    <a:p>
                      <a:r>
                        <a:rPr lang="es-MX" sz="1400" b="0" dirty="0">
                          <a:solidFill>
                            <a:schemeClr val="tx1"/>
                          </a:solidFill>
                          <a:latin typeface="Arial Narrow" panose="020B0606020202030204" pitchFamily="34" charset="0"/>
                        </a:rPr>
                        <a:t>La importancia del grado alcohólico radica ya que en el proceso de fermentación cerca de la mitad del peso del azúcar se convierte en alcohol y el componente restante en dióxido de carbono.</a:t>
                      </a:r>
                    </a:p>
                  </a:txBody>
                  <a:tcPr anchor="ctr"/>
                </a:tc>
                <a:extLst>
                  <a:ext uri="{0D108BD9-81ED-4DB2-BD59-A6C34878D82A}">
                    <a16:rowId xmlns:a16="http://schemas.microsoft.com/office/drawing/2014/main" val="2567215565"/>
                  </a:ext>
                </a:extLst>
              </a:tr>
            </a:tbl>
          </a:graphicData>
        </a:graphic>
      </p:graphicFrame>
      <p:sp>
        <p:nvSpPr>
          <p:cNvPr id="27" name="Cuadro de texto 264">
            <a:extLst>
              <a:ext uri="{FF2B5EF4-FFF2-40B4-BE49-F238E27FC236}">
                <a16:creationId xmlns:a16="http://schemas.microsoft.com/office/drawing/2014/main" id="{4B11F5B4-3D5C-431B-86EC-AED80AD7FA22}"/>
              </a:ext>
            </a:extLst>
          </p:cNvPr>
          <p:cNvSpPr txBox="1"/>
          <p:nvPr/>
        </p:nvSpPr>
        <p:spPr>
          <a:xfrm>
            <a:off x="1837146" y="2475930"/>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50</a:t>
            </a:r>
            <a:endParaRPr lang="es-EC" sz="1600">
              <a:effectLst/>
              <a:ea typeface="Calibri" panose="020F0502020204030204" pitchFamily="34" charset="0"/>
              <a:cs typeface="Times New Roman" panose="02020603050405020304" pitchFamily="18" charset="0"/>
            </a:endParaRPr>
          </a:p>
        </p:txBody>
      </p:sp>
      <p:sp>
        <p:nvSpPr>
          <p:cNvPr id="28" name="Cuadro de texto 265">
            <a:extLst>
              <a:ext uri="{FF2B5EF4-FFF2-40B4-BE49-F238E27FC236}">
                <a16:creationId xmlns:a16="http://schemas.microsoft.com/office/drawing/2014/main" id="{075E2F1E-72FF-4EA6-AFF3-86FBC52E6182}"/>
              </a:ext>
            </a:extLst>
          </p:cNvPr>
          <p:cNvSpPr txBox="1"/>
          <p:nvPr/>
        </p:nvSpPr>
        <p:spPr>
          <a:xfrm>
            <a:off x="3472403" y="2824806"/>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46,67</a:t>
            </a:r>
            <a:endParaRPr lang="es-EC" sz="1600" dirty="0">
              <a:effectLst/>
              <a:ea typeface="Calibri" panose="020F0502020204030204" pitchFamily="34" charset="0"/>
              <a:cs typeface="Times New Roman" panose="02020603050405020304" pitchFamily="18" charset="0"/>
            </a:endParaRPr>
          </a:p>
        </p:txBody>
      </p:sp>
      <p:sp>
        <p:nvSpPr>
          <p:cNvPr id="29" name="Cuadro de texto 266">
            <a:extLst>
              <a:ext uri="{FF2B5EF4-FFF2-40B4-BE49-F238E27FC236}">
                <a16:creationId xmlns:a16="http://schemas.microsoft.com/office/drawing/2014/main" id="{C032459D-62B4-4B62-BC0C-B5B6C06E0550}"/>
              </a:ext>
            </a:extLst>
          </p:cNvPr>
          <p:cNvSpPr txBox="1"/>
          <p:nvPr/>
        </p:nvSpPr>
        <p:spPr>
          <a:xfrm>
            <a:off x="2725888" y="2585468"/>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49</a:t>
            </a:r>
            <a:endParaRPr lang="es-EC" sz="1600">
              <a:effectLst/>
              <a:ea typeface="Calibri" panose="020F0502020204030204" pitchFamily="34" charset="0"/>
              <a:cs typeface="Times New Roman" panose="02020603050405020304" pitchFamily="18" charset="0"/>
            </a:endParaRPr>
          </a:p>
        </p:txBody>
      </p:sp>
      <p:sp>
        <p:nvSpPr>
          <p:cNvPr id="30" name="Cuadro de texto 267">
            <a:extLst>
              <a:ext uri="{FF2B5EF4-FFF2-40B4-BE49-F238E27FC236}">
                <a16:creationId xmlns:a16="http://schemas.microsoft.com/office/drawing/2014/main" id="{15FCCD4A-13CB-4FED-84A1-60E187E1D7D6}"/>
              </a:ext>
            </a:extLst>
          </p:cNvPr>
          <p:cNvSpPr txBox="1"/>
          <p:nvPr/>
        </p:nvSpPr>
        <p:spPr>
          <a:xfrm>
            <a:off x="2690675" y="2234103"/>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51</a:t>
            </a:r>
            <a:endParaRPr lang="es-EC" sz="1600" dirty="0">
              <a:effectLst/>
              <a:ea typeface="Calibri" panose="020F0502020204030204" pitchFamily="34" charset="0"/>
              <a:cs typeface="Times New Roman" panose="02020603050405020304" pitchFamily="18" charset="0"/>
            </a:endParaRPr>
          </a:p>
        </p:txBody>
      </p:sp>
      <p:sp>
        <p:nvSpPr>
          <p:cNvPr id="31" name="Cuadro de texto 268">
            <a:extLst>
              <a:ext uri="{FF2B5EF4-FFF2-40B4-BE49-F238E27FC236}">
                <a16:creationId xmlns:a16="http://schemas.microsoft.com/office/drawing/2014/main" id="{B013F5B9-03B4-42F5-901E-AEC714FB4380}"/>
              </a:ext>
            </a:extLst>
          </p:cNvPr>
          <p:cNvSpPr txBox="1"/>
          <p:nvPr/>
        </p:nvSpPr>
        <p:spPr>
          <a:xfrm>
            <a:off x="1715274" y="3881858"/>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40</a:t>
            </a:r>
            <a:endParaRPr lang="es-EC" sz="1600" dirty="0">
              <a:effectLst/>
              <a:ea typeface="Calibri" panose="020F0502020204030204" pitchFamily="34" charset="0"/>
              <a:cs typeface="Times New Roman" panose="02020603050405020304" pitchFamily="18" charset="0"/>
            </a:endParaRPr>
          </a:p>
        </p:txBody>
      </p:sp>
      <p:sp>
        <p:nvSpPr>
          <p:cNvPr id="32" name="Cuadro de texto 269">
            <a:extLst>
              <a:ext uri="{FF2B5EF4-FFF2-40B4-BE49-F238E27FC236}">
                <a16:creationId xmlns:a16="http://schemas.microsoft.com/office/drawing/2014/main" id="{73AAE048-C4BD-41E6-B49B-D6DD3F879FCC}"/>
              </a:ext>
            </a:extLst>
          </p:cNvPr>
          <p:cNvSpPr txBox="1"/>
          <p:nvPr/>
        </p:nvSpPr>
        <p:spPr>
          <a:xfrm>
            <a:off x="1966318" y="3199993"/>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45</a:t>
            </a:r>
            <a:endParaRPr lang="es-EC" sz="1600" dirty="0">
              <a:effectLst/>
              <a:ea typeface="Calibri" panose="020F0502020204030204" pitchFamily="34" charset="0"/>
              <a:cs typeface="Times New Roman" panose="02020603050405020304" pitchFamily="18" charset="0"/>
            </a:endParaRPr>
          </a:p>
        </p:txBody>
      </p:sp>
      <p:sp>
        <p:nvSpPr>
          <p:cNvPr id="33" name="Cuadro de texto 270">
            <a:extLst>
              <a:ext uri="{FF2B5EF4-FFF2-40B4-BE49-F238E27FC236}">
                <a16:creationId xmlns:a16="http://schemas.microsoft.com/office/drawing/2014/main" id="{B5F82D60-67A3-4D27-91D1-F9F9BEE74498}"/>
              </a:ext>
            </a:extLst>
          </p:cNvPr>
          <p:cNvSpPr txBox="1"/>
          <p:nvPr/>
        </p:nvSpPr>
        <p:spPr>
          <a:xfrm>
            <a:off x="2329928" y="1833682"/>
            <a:ext cx="666750" cy="2990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54,67</a:t>
            </a:r>
            <a:endParaRPr lang="es-EC" sz="1600" dirty="0">
              <a:effectLst/>
              <a:ea typeface="Calibri" panose="020F0502020204030204" pitchFamily="34" charset="0"/>
              <a:cs typeface="Times New Roman" panose="02020603050405020304" pitchFamily="18" charset="0"/>
            </a:endParaRPr>
          </a:p>
        </p:txBody>
      </p:sp>
      <p:sp>
        <p:nvSpPr>
          <p:cNvPr id="34" name="Cuadro de texto 271">
            <a:extLst>
              <a:ext uri="{FF2B5EF4-FFF2-40B4-BE49-F238E27FC236}">
                <a16:creationId xmlns:a16="http://schemas.microsoft.com/office/drawing/2014/main" id="{E62925CC-7C1D-4453-A291-EDAC833F1ACE}"/>
              </a:ext>
            </a:extLst>
          </p:cNvPr>
          <p:cNvSpPr txBox="1"/>
          <p:nvPr/>
        </p:nvSpPr>
        <p:spPr>
          <a:xfrm>
            <a:off x="3796390" y="3255417"/>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45,67</a:t>
            </a:r>
            <a:endParaRPr lang="es-EC" sz="1600" dirty="0">
              <a:effectLst/>
              <a:ea typeface="Calibri" panose="020F0502020204030204" pitchFamily="34" charset="0"/>
              <a:cs typeface="Times New Roman" panose="02020603050405020304" pitchFamily="18" charset="0"/>
            </a:endParaRPr>
          </a:p>
        </p:txBody>
      </p:sp>
      <p:sp>
        <p:nvSpPr>
          <p:cNvPr id="35" name="Cuadro de texto 272">
            <a:extLst>
              <a:ext uri="{FF2B5EF4-FFF2-40B4-BE49-F238E27FC236}">
                <a16:creationId xmlns:a16="http://schemas.microsoft.com/office/drawing/2014/main" id="{0213A2AD-5C2A-4F23-A3EC-6E91C23CED48}"/>
              </a:ext>
            </a:extLst>
          </p:cNvPr>
          <p:cNvSpPr txBox="1"/>
          <p:nvPr/>
        </p:nvSpPr>
        <p:spPr>
          <a:xfrm>
            <a:off x="3686555" y="1883196"/>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54</a:t>
            </a:r>
            <a:endParaRPr lang="es-EC" sz="1600" dirty="0">
              <a:effectLst/>
              <a:ea typeface="Calibri" panose="020F0502020204030204" pitchFamily="34" charset="0"/>
              <a:cs typeface="Times New Roman" panose="02020603050405020304" pitchFamily="18" charset="0"/>
            </a:endParaRPr>
          </a:p>
        </p:txBody>
      </p:sp>
      <p:sp>
        <p:nvSpPr>
          <p:cNvPr id="39" name="Rectangle 10">
            <a:extLst>
              <a:ext uri="{FF2B5EF4-FFF2-40B4-BE49-F238E27FC236}">
                <a16:creationId xmlns:a16="http://schemas.microsoft.com/office/drawing/2014/main" id="{591E0F09-1CAA-4986-A6A9-B63C721F5F0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1" name="Rectangle 12">
            <a:extLst>
              <a:ext uri="{FF2B5EF4-FFF2-40B4-BE49-F238E27FC236}">
                <a16:creationId xmlns:a16="http://schemas.microsoft.com/office/drawing/2014/main" id="{52AD7123-76A0-4C05-A21B-0159D858B1E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2" name="Objeto 41">
            <a:extLst>
              <a:ext uri="{FF2B5EF4-FFF2-40B4-BE49-F238E27FC236}">
                <a16:creationId xmlns:a16="http://schemas.microsoft.com/office/drawing/2014/main" id="{46A3DA17-9A9E-4C53-BDED-D15B8EF18CDF}"/>
              </a:ext>
            </a:extLst>
          </p:cNvPr>
          <p:cNvGraphicFramePr>
            <a:graphicFrameLocks noChangeAspect="1"/>
          </p:cNvGraphicFramePr>
          <p:nvPr>
            <p:extLst>
              <p:ext uri="{D42A27DB-BD31-4B8C-83A1-F6EECF244321}">
                <p14:modId xmlns:p14="http://schemas.microsoft.com/office/powerpoint/2010/main" val="2478051268"/>
              </p:ext>
            </p:extLst>
          </p:nvPr>
        </p:nvGraphicFramePr>
        <p:xfrm>
          <a:off x="5857852" y="965290"/>
          <a:ext cx="5349348" cy="4121324"/>
        </p:xfrm>
        <a:graphic>
          <a:graphicData uri="http://schemas.openxmlformats.org/presentationml/2006/ole">
            <mc:AlternateContent xmlns:mc="http://schemas.openxmlformats.org/markup-compatibility/2006">
              <mc:Choice xmlns:v="urn:schemas-microsoft-com:vml" Requires="v">
                <p:oleObj spid="_x0000_s1051" r:id="rId6" imgW="5525739" imgH="4255924" progId="STATISTICA.Graph">
                  <p:embed/>
                </p:oleObj>
              </mc:Choice>
              <mc:Fallback>
                <p:oleObj r:id="rId6" imgW="5525739" imgH="4255924" progId="STATISTICA.Graph">
                  <p:embed/>
                  <p:pic>
                    <p:nvPicPr>
                      <p:cNvPr id="42" name="Objeto 41">
                        <a:extLst>
                          <a:ext uri="{FF2B5EF4-FFF2-40B4-BE49-F238E27FC236}">
                            <a16:creationId xmlns:a16="http://schemas.microsoft.com/office/drawing/2014/main" id="{46A3DA17-9A9E-4C53-BDED-D15B8EF18C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7852" y="965290"/>
                        <a:ext cx="5349348" cy="4121324"/>
                      </a:xfrm>
                      <a:prstGeom prst="rect">
                        <a:avLst/>
                      </a:prstGeom>
                      <a:noFill/>
                    </p:spPr>
                  </p:pic>
                </p:oleObj>
              </mc:Fallback>
            </mc:AlternateContent>
          </a:graphicData>
        </a:graphic>
      </p:graphicFrame>
    </p:spTree>
    <p:extLst>
      <p:ext uri="{BB962C8B-B14F-4D97-AF65-F5344CB8AC3E}">
        <p14:creationId xmlns:p14="http://schemas.microsoft.com/office/powerpoint/2010/main" val="1537550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Imagen 6148">
            <a:extLst>
              <a:ext uri="{FF2B5EF4-FFF2-40B4-BE49-F238E27FC236}">
                <a16:creationId xmlns:a16="http://schemas.microsoft.com/office/drawing/2014/main" id="{0CA168CB-C855-48E8-9930-A2512DAD35DF}"/>
              </a:ext>
            </a:extLst>
          </p:cNvPr>
          <p:cNvPicPr>
            <a:picLocks noChangeAspect="1"/>
          </p:cNvPicPr>
          <p:nvPr/>
        </p:nvPicPr>
        <p:blipFill rotWithShape="1">
          <a:blip r:embed="rId2"/>
          <a:srcRect l="2697" t="9591"/>
          <a:stretch/>
        </p:blipFill>
        <p:spPr>
          <a:xfrm>
            <a:off x="6689293" y="296133"/>
            <a:ext cx="2519036" cy="13832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50" name="Picture 6" descr="Derivados BVC by Bolsa de Valores de Colombia - Issuu">
            <a:extLst>
              <a:ext uri="{FF2B5EF4-FFF2-40B4-BE49-F238E27FC236}">
                <a16:creationId xmlns:a16="http://schemas.microsoft.com/office/drawing/2014/main" id="{72AB4D4B-C713-40A9-BD27-F3590887AB7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443" b="74497" l="5544" r="96130">
                        <a14:foregroundMark x1="10146" y1="20872" x2="75000" y2="30604"/>
                        <a14:foregroundMark x1="18619" y1="20067" x2="88912" y2="18188"/>
                        <a14:foregroundMark x1="77824" y1="20067" x2="83996" y2="69597"/>
                        <a14:foregroundMark x1="89435" y1="18725" x2="89958" y2="69866"/>
                        <a14:foregroundMark x1="8577" y1="18523" x2="10879" y2="71745"/>
                        <a14:foregroundMark x1="24791" y1="45302" x2="24791" y2="45302"/>
                        <a14:foregroundMark x1="29707" y1="33893" x2="29707" y2="33893"/>
                        <a14:foregroundMark x1="30753" y1="34698" x2="30753" y2="34698"/>
                        <a14:foregroundMark x1="29707" y1="35570" x2="29707" y2="35570"/>
                        <a14:foregroundMark x1="31799" y1="34899" x2="31799" y2="34899"/>
                        <a14:foregroundMark x1="50314" y1="28926" x2="50314" y2="28926"/>
                        <a14:foregroundMark x1="70397" y1="34430" x2="70397" y2="34430"/>
                        <a14:foregroundMark x1="69874" y1="33893" x2="69874" y2="33893"/>
                        <a14:foregroundMark x1="77615" y1="45101" x2="77615" y2="45101"/>
                        <a14:foregroundMark x1="76255" y1="45973" x2="76255" y2="45973"/>
                        <a14:foregroundMark x1="76569" y1="47785" x2="76569" y2="47785"/>
                        <a14:foregroundMark x1="72176" y1="58322" x2="72176" y2="58322"/>
                        <a14:foregroundMark x1="32008" y1="59463" x2="32008" y2="59463"/>
                        <a14:foregroundMark x1="32008" y1="58188" x2="32008" y2="58188"/>
                        <a14:foregroundMark x1="29393" y1="57852" x2="29393" y2="57852"/>
                        <a14:foregroundMark x1="30753" y1="58188" x2="30753" y2="58188"/>
                        <a14:foregroundMark x1="32008" y1="59195" x2="32008" y2="59195"/>
                        <a14:foregroundMark x1="30230" y1="58188" x2="30230" y2="58188"/>
                        <a14:foregroundMark x1="48222" y1="65101" x2="48222" y2="65101"/>
                        <a14:foregroundMark x1="50314" y1="64966" x2="50314" y2="64966"/>
                        <a14:foregroundMark x1="52092" y1="64631" x2="52092" y2="64631"/>
                        <a14:foregroundMark x1="51360" y1="64094" x2="51360" y2="64094"/>
                        <a14:foregroundMark x1="69874" y1="59329" x2="69874" y2="59329"/>
                        <a14:foregroundMark x1="70084" y1="58523" x2="70084" y2="58523"/>
                        <a14:foregroundMark x1="24582" y1="47785" x2="24582" y2="47785"/>
                        <a14:foregroundMark x1="25314" y1="47584" x2="25314" y2="47584"/>
                        <a14:foregroundMark x1="25837" y1="46980" x2="25837" y2="46980"/>
                        <a14:foregroundMark x1="25314" y1="46443" x2="25314" y2="46443"/>
                        <a14:backgroundMark x1="37657" y1="37852" x2="64958" y2="49597"/>
                        <a14:backgroundMark x1="57008" y1="34899" x2="67050" y2="41678"/>
                        <a14:backgroundMark x1="38494" y1="35235" x2="30753" y2="42685"/>
                        <a14:backgroundMark x1="47490" y1="59463" x2="47699" y2="49732"/>
                        <a14:backgroundMark x1="55126" y1="57852" x2="57008" y2="49732"/>
                        <a14:backgroundMark x1="29393" y1="50067" x2="29393" y2="50067"/>
                        <a14:backgroundMark x1="52824" y1="60671" x2="52824" y2="60671"/>
                        <a14:backgroundMark x1="68828" y1="48792" x2="68828" y2="48792"/>
                        <a14:backgroundMark x1="31485" y1="46980" x2="43305" y2="56376"/>
                        <a14:backgroundMark x1="51360" y1="60000" x2="51360" y2="60000"/>
                        <a14:backgroundMark x1="65690" y1="51544" x2="65690" y2="51544"/>
                        <a14:backgroundMark x1="68828" y1="46980" x2="68828" y2="46980"/>
                      </a14:backgroundRemoval>
                    </a14:imgEffect>
                  </a14:imgLayer>
                </a14:imgProps>
              </a:ext>
              <a:ext uri="{28A0092B-C50C-407E-A947-70E740481C1C}">
                <a14:useLocalDpi xmlns:a14="http://schemas.microsoft.com/office/drawing/2010/main" val="0"/>
              </a:ext>
            </a:extLst>
          </a:blip>
          <a:srcRect l="5439" t="16496" r="4073" b="25569"/>
          <a:stretch/>
        </p:blipFill>
        <p:spPr bwMode="auto">
          <a:xfrm>
            <a:off x="3947543" y="1869668"/>
            <a:ext cx="4835563" cy="45608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0"/>
            <a:ext cx="3522849" cy="914400"/>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INTRODUCCIÓN</a:t>
            </a:r>
          </a:p>
        </p:txBody>
      </p:sp>
      <p:pic>
        <p:nvPicPr>
          <p:cNvPr id="12" name="Picture 4" descr="Qué es el yonque o cañazo? | Buenazo.pe">
            <a:extLst>
              <a:ext uri="{FF2B5EF4-FFF2-40B4-BE49-F238E27FC236}">
                <a16:creationId xmlns:a16="http://schemas.microsoft.com/office/drawing/2014/main" id="{252EB6D3-DAD4-481D-897A-1D3AD17495C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8485" l="0" r="100000">
                        <a14:foregroundMark x1="7833" y1="68636" x2="15417" y2="74848"/>
                        <a14:foregroundMark x1="42250" y1="32121" x2="59917" y2="32879"/>
                        <a14:foregroundMark x1="97250" y1="9091" x2="97250" y2="9091"/>
                        <a14:foregroundMark x1="47750" y1="75606" x2="55667" y2="81667"/>
                        <a14:foregroundMark x1="51917" y1="85455" x2="51917" y2="85455"/>
                        <a14:foregroundMark x1="56583" y1="83182" x2="56583" y2="83182"/>
                        <a14:foregroundMark x1="59917" y1="80152" x2="59917" y2="80152"/>
                        <a14:backgroundMark x1="1167" y1="42727" x2="23417" y2="25909"/>
                        <a14:backgroundMark x1="3667" y1="2273" x2="250" y2="28182"/>
                        <a14:backgroundMark x1="11833" y1="61061" x2="30333" y2="69394"/>
                        <a14:backgroundMark x1="16000" y1="68636" x2="11000" y2="79394"/>
                        <a14:backgroundMark x1="5917" y1="53485" x2="16833" y2="72576"/>
                        <a14:backgroundMark x1="9750" y1="68636" x2="9750" y2="68636"/>
                        <a14:backgroundMark x1="14333" y1="67121" x2="14333" y2="67121"/>
                        <a14:backgroundMark x1="14333" y1="67121" x2="9750" y2="74091"/>
                        <a14:backgroundMark x1="9333" y1="74848" x2="8917" y2="67879"/>
                        <a14:backgroundMark x1="8500" y1="67121" x2="6833" y2="61061"/>
                        <a14:backgroundMark x1="10583" y1="55758" x2="6833" y2="74848"/>
                        <a14:backgroundMark x1="6833" y1="81667" x2="9333" y2="61818"/>
                        <a14:backgroundMark x1="4250" y1="66364" x2="10583" y2="67121"/>
                        <a14:backgroundMark x1="7250" y1="61061" x2="8917" y2="78636"/>
                        <a14:backgroundMark x1="6833" y1="70303" x2="14750" y2="70303"/>
                        <a14:backgroundMark x1="15583" y1="79394" x2="5917" y2="72576"/>
                        <a14:backgroundMark x1="14333" y1="79394" x2="5500" y2="75606"/>
                        <a14:backgroundMark x1="8083" y1="80152" x2="9333" y2="68636"/>
                        <a14:backgroundMark x1="14750" y1="80152" x2="8500" y2="74848"/>
                        <a14:backgroundMark x1="4667" y1="74091" x2="10167" y2="79394"/>
                      </a14:backgroundRemoval>
                    </a14:imgEffect>
                  </a14:imgLayer>
                </a14:imgProps>
              </a:ext>
              <a:ext uri="{28A0092B-C50C-407E-A947-70E740481C1C}">
                <a14:useLocalDpi xmlns:a14="http://schemas.microsoft.com/office/drawing/2010/main" val="0"/>
              </a:ext>
            </a:extLst>
          </a:blip>
          <a:srcRect l="17290"/>
          <a:stretch/>
        </p:blipFill>
        <p:spPr bwMode="auto">
          <a:xfrm>
            <a:off x="8521148" y="0"/>
            <a:ext cx="3578086" cy="237933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5B791B1C-9386-4E4A-B35D-47ADEE7D131D}"/>
              </a:ext>
            </a:extLst>
          </p:cNvPr>
          <p:cNvPicPr>
            <a:picLocks noChangeAspect="1"/>
          </p:cNvPicPr>
          <p:nvPr/>
        </p:nvPicPr>
        <p:blipFill>
          <a:blip r:embed="rId7"/>
          <a:stretch>
            <a:fillRect/>
          </a:stretch>
        </p:blipFill>
        <p:spPr>
          <a:xfrm>
            <a:off x="268145" y="958236"/>
            <a:ext cx="2951018" cy="1822862"/>
          </a:xfrm>
          <a:prstGeom prst="rect">
            <a:avLst/>
          </a:prstGeom>
        </p:spPr>
      </p:pic>
      <p:sp>
        <p:nvSpPr>
          <p:cNvPr id="5" name="CuadroTexto 4">
            <a:extLst>
              <a:ext uri="{FF2B5EF4-FFF2-40B4-BE49-F238E27FC236}">
                <a16:creationId xmlns:a16="http://schemas.microsoft.com/office/drawing/2014/main" id="{61A2F20A-EFB2-4958-8AF8-D1AB1313F855}"/>
              </a:ext>
            </a:extLst>
          </p:cNvPr>
          <p:cNvSpPr txBox="1"/>
          <p:nvPr/>
        </p:nvSpPr>
        <p:spPr>
          <a:xfrm>
            <a:off x="410508" y="1807152"/>
            <a:ext cx="806605" cy="923330"/>
          </a:xfrm>
          <a:prstGeom prst="rect">
            <a:avLst/>
          </a:prstGeom>
          <a:noFill/>
        </p:spPr>
        <p:txBody>
          <a:bodyPr wrap="square" rtlCol="0">
            <a:spAutoFit/>
          </a:bodyPr>
          <a:lstStyle/>
          <a:p>
            <a:r>
              <a:rPr lang="es-EC" dirty="0">
                <a:latin typeface="Arial Narrow" panose="020B0606020202030204" pitchFamily="34" charset="0"/>
              </a:rPr>
              <a:t>Brasil</a:t>
            </a:r>
          </a:p>
          <a:p>
            <a:r>
              <a:rPr lang="es-EC" dirty="0">
                <a:latin typeface="Arial Narrow" panose="020B0606020202030204" pitchFamily="34" charset="0"/>
              </a:rPr>
              <a:t>India</a:t>
            </a:r>
          </a:p>
          <a:p>
            <a:r>
              <a:rPr lang="es-EC" dirty="0">
                <a:latin typeface="Arial Narrow" panose="020B0606020202030204" pitchFamily="34" charset="0"/>
              </a:rPr>
              <a:t>China</a:t>
            </a:r>
          </a:p>
        </p:txBody>
      </p:sp>
      <p:pic>
        <p:nvPicPr>
          <p:cNvPr id="7" name="Imagen 6">
            <a:extLst>
              <a:ext uri="{FF2B5EF4-FFF2-40B4-BE49-F238E27FC236}">
                <a16:creationId xmlns:a16="http://schemas.microsoft.com/office/drawing/2014/main" id="{D446718B-577E-4E6E-B2BC-8CD30FC71C33}"/>
              </a:ext>
            </a:extLst>
          </p:cNvPr>
          <p:cNvPicPr>
            <a:picLocks noChangeAspect="1"/>
          </p:cNvPicPr>
          <p:nvPr/>
        </p:nvPicPr>
        <p:blipFill>
          <a:blip r:embed="rId8"/>
          <a:stretch>
            <a:fillRect/>
          </a:stretch>
        </p:blipFill>
        <p:spPr>
          <a:xfrm>
            <a:off x="379715" y="4486625"/>
            <a:ext cx="2496065" cy="2309408"/>
          </a:xfrm>
          <a:prstGeom prst="rect">
            <a:avLst/>
          </a:prstGeom>
        </p:spPr>
      </p:pic>
      <p:sp>
        <p:nvSpPr>
          <p:cNvPr id="26" name="CuadroTexto 25">
            <a:extLst>
              <a:ext uri="{FF2B5EF4-FFF2-40B4-BE49-F238E27FC236}">
                <a16:creationId xmlns:a16="http://schemas.microsoft.com/office/drawing/2014/main" id="{FFFFB85E-F2E9-4125-8E71-41E9F6E8E870}"/>
              </a:ext>
            </a:extLst>
          </p:cNvPr>
          <p:cNvSpPr txBox="1"/>
          <p:nvPr/>
        </p:nvSpPr>
        <p:spPr>
          <a:xfrm>
            <a:off x="379715" y="2822402"/>
            <a:ext cx="1705984" cy="646331"/>
          </a:xfrm>
          <a:prstGeom prst="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s-EC" dirty="0">
                <a:effectLst/>
                <a:latin typeface="Arial Narrow" panose="020B0606020202030204" pitchFamily="34" charset="0"/>
                <a:ea typeface="Calibri" panose="020F0502020204030204" pitchFamily="34" charset="0"/>
              </a:rPr>
              <a:t>1 700 millones T/ </a:t>
            </a:r>
            <a:r>
              <a:rPr lang="es-EC" sz="1800" dirty="0">
                <a:effectLst/>
                <a:latin typeface="Arial Narrow" panose="020B0606020202030204" pitchFamily="34" charset="0"/>
                <a:ea typeface="Calibri" panose="020F0502020204030204" pitchFamily="34" charset="0"/>
              </a:rPr>
              <a:t>24 millones de ha</a:t>
            </a:r>
            <a:endParaRPr lang="es-EC" dirty="0">
              <a:latin typeface="Arial Narrow" panose="020B0606020202030204" pitchFamily="34" charset="0"/>
            </a:endParaRPr>
          </a:p>
        </p:txBody>
      </p:sp>
      <p:sp>
        <p:nvSpPr>
          <p:cNvPr id="28" name="CuadroTexto 27">
            <a:extLst>
              <a:ext uri="{FF2B5EF4-FFF2-40B4-BE49-F238E27FC236}">
                <a16:creationId xmlns:a16="http://schemas.microsoft.com/office/drawing/2014/main" id="{E9F3BDF2-794F-4C30-9291-5A9AFAA06925}"/>
              </a:ext>
            </a:extLst>
          </p:cNvPr>
          <p:cNvSpPr txBox="1"/>
          <p:nvPr/>
        </p:nvSpPr>
        <p:spPr>
          <a:xfrm>
            <a:off x="386650" y="3704761"/>
            <a:ext cx="1705984" cy="646331"/>
          </a:xfrm>
          <a:prstGeom prst="rect">
            <a:avLst/>
          </a:prstGeom>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es-EC" dirty="0">
                <a:effectLst/>
                <a:latin typeface="Arial Narrow" panose="020B0606020202030204" pitchFamily="34" charset="0"/>
                <a:ea typeface="Calibri" panose="020F0502020204030204" pitchFamily="34" charset="0"/>
              </a:rPr>
              <a:t>11 390 245 T/ </a:t>
            </a:r>
          </a:p>
          <a:p>
            <a:r>
              <a:rPr lang="es-EC" dirty="0">
                <a:effectLst/>
                <a:latin typeface="Arial Narrow" panose="020B0606020202030204" pitchFamily="34" charset="0"/>
                <a:ea typeface="Calibri" panose="020F0502020204030204" pitchFamily="34" charset="0"/>
              </a:rPr>
              <a:t>157 986 ha</a:t>
            </a:r>
            <a:endParaRPr lang="es-EC" dirty="0">
              <a:latin typeface="Arial Narrow" panose="020B0606020202030204" pitchFamily="34" charset="0"/>
            </a:endParaRPr>
          </a:p>
        </p:txBody>
      </p:sp>
      <p:cxnSp>
        <p:nvCxnSpPr>
          <p:cNvPr id="15" name="Conector: angular 14">
            <a:extLst>
              <a:ext uri="{FF2B5EF4-FFF2-40B4-BE49-F238E27FC236}">
                <a16:creationId xmlns:a16="http://schemas.microsoft.com/office/drawing/2014/main" id="{1B3E0CD6-95CA-4B29-B959-CA7F72C0FEF3}"/>
              </a:ext>
            </a:extLst>
          </p:cNvPr>
          <p:cNvCxnSpPr>
            <a:cxnSpLocks/>
            <a:stCxn id="26" idx="1"/>
            <a:endCxn id="4" idx="1"/>
          </p:cNvCxnSpPr>
          <p:nvPr/>
        </p:nvCxnSpPr>
        <p:spPr>
          <a:xfrm rot="10800000">
            <a:off x="268145" y="1869668"/>
            <a:ext cx="111570" cy="1275901"/>
          </a:xfrm>
          <a:prstGeom prst="bentConnector3">
            <a:avLst>
              <a:gd name="adj1" fmla="val 216632"/>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2" name="Conector: angular 21">
            <a:extLst>
              <a:ext uri="{FF2B5EF4-FFF2-40B4-BE49-F238E27FC236}">
                <a16:creationId xmlns:a16="http://schemas.microsoft.com/office/drawing/2014/main" id="{B4FA2C9F-26D8-4002-93C3-7B3E644FFEFB}"/>
              </a:ext>
            </a:extLst>
          </p:cNvPr>
          <p:cNvCxnSpPr>
            <a:cxnSpLocks/>
            <a:stCxn id="28" idx="1"/>
            <a:endCxn id="7" idx="1"/>
          </p:cNvCxnSpPr>
          <p:nvPr/>
        </p:nvCxnSpPr>
        <p:spPr>
          <a:xfrm rot="10800000" flipV="1">
            <a:off x="379716" y="4027927"/>
            <a:ext cx="6935" cy="1613402"/>
          </a:xfrm>
          <a:prstGeom prst="bentConnector3">
            <a:avLst>
              <a:gd name="adj1" fmla="val 3396323"/>
            </a:avLst>
          </a:prstGeom>
          <a:ln>
            <a:tailEnd type="triangle"/>
          </a:ln>
        </p:spPr>
        <p:style>
          <a:lnRef idx="1">
            <a:schemeClr val="accent1"/>
          </a:lnRef>
          <a:fillRef idx="0">
            <a:schemeClr val="accent1"/>
          </a:fillRef>
          <a:effectRef idx="0">
            <a:schemeClr val="accent1"/>
          </a:effectRef>
          <a:fontRef idx="minor">
            <a:schemeClr val="tx1"/>
          </a:fontRef>
        </p:style>
      </p:cxnSp>
      <p:pic>
        <p:nvPicPr>
          <p:cNvPr id="6166" name="Picture 22" descr="Qué es el producto interior bruto?">
            <a:extLst>
              <a:ext uri="{FF2B5EF4-FFF2-40B4-BE49-F238E27FC236}">
                <a16:creationId xmlns:a16="http://schemas.microsoft.com/office/drawing/2014/main" id="{BB799540-290E-4D44-B800-C0910C39F29F}"/>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41624" y1="50911" x2="32735" y2="66287"/>
                        <a14:foregroundMark x1="34274" y1="60137" x2="30598" y2="61731"/>
                        <a14:foregroundMark x1="28718" y1="62187" x2="39915" y2="49886"/>
                        <a14:foregroundMark x1="30855" y1="58200" x2="26581" y2="63212"/>
                        <a14:backgroundMark x1="29145" y1="55011" x2="29145" y2="55011"/>
                        <a14:backgroundMark x1="28120" y1="56036" x2="27778" y2="56150"/>
                        <a14:backgroundMark x1="27350" y1="59681" x2="27179" y2="59909"/>
                      </a14:backgroundRemoval>
                    </a14:imgEffect>
                  </a14:imgLayer>
                </a14:imgProps>
              </a:ext>
              <a:ext uri="{28A0092B-C50C-407E-A947-70E740481C1C}">
                <a14:useLocalDpi xmlns:a14="http://schemas.microsoft.com/office/drawing/2010/main" val="0"/>
              </a:ext>
            </a:extLst>
          </a:blip>
          <a:srcRect l="22731" t="10676" r="19411" b="12410"/>
          <a:stretch/>
        </p:blipFill>
        <p:spPr bwMode="auto">
          <a:xfrm>
            <a:off x="1754778" y="2933179"/>
            <a:ext cx="1275228" cy="1272100"/>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Conector: curvado 44">
            <a:extLst>
              <a:ext uri="{FF2B5EF4-FFF2-40B4-BE49-F238E27FC236}">
                <a16:creationId xmlns:a16="http://schemas.microsoft.com/office/drawing/2014/main" id="{3890081D-905A-4447-8A93-7DDED7EC87C0}"/>
              </a:ext>
            </a:extLst>
          </p:cNvPr>
          <p:cNvCxnSpPr>
            <a:cxnSpLocks/>
          </p:cNvCxnSpPr>
          <p:nvPr/>
        </p:nvCxnSpPr>
        <p:spPr>
          <a:xfrm rot="10800000" flipV="1">
            <a:off x="2875780" y="4588249"/>
            <a:ext cx="2948245" cy="1054613"/>
          </a:xfrm>
          <a:prstGeom prst="curvedConnector3">
            <a:avLst>
              <a:gd name="adj1" fmla="val 40934"/>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176" name="Picture 32" descr="Biotecnología en caña de azúcar para producir más etanol - CropLife Latin  America">
            <a:extLst>
              <a:ext uri="{FF2B5EF4-FFF2-40B4-BE49-F238E27FC236}">
                <a16:creationId xmlns:a16="http://schemas.microsoft.com/office/drawing/2014/main" id="{E9D86867-E11C-45C5-925B-10346361135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0142"/>
          <a:stretch/>
        </p:blipFill>
        <p:spPr bwMode="auto">
          <a:xfrm>
            <a:off x="3882887" y="694605"/>
            <a:ext cx="2306259" cy="9847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151" name="Flecha: a la derecha 6150">
            <a:extLst>
              <a:ext uri="{FF2B5EF4-FFF2-40B4-BE49-F238E27FC236}">
                <a16:creationId xmlns:a16="http://schemas.microsoft.com/office/drawing/2014/main" id="{5FC47190-1283-41E8-8E88-59A9AE2DC2F8}"/>
              </a:ext>
            </a:extLst>
          </p:cNvPr>
          <p:cNvSpPr/>
          <p:nvPr/>
        </p:nvSpPr>
        <p:spPr>
          <a:xfrm>
            <a:off x="6187387" y="1167564"/>
            <a:ext cx="501906" cy="407963"/>
          </a:xfrm>
          <a:prstGeom prst="rightArrow">
            <a:avLst/>
          </a:prstGeom>
          <a:solidFill>
            <a:srgbClr val="FF0000"/>
          </a:solidFill>
          <a:ln>
            <a:noFill/>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cxnSp>
        <p:nvCxnSpPr>
          <p:cNvPr id="6155" name="Conector: curvado 6154">
            <a:extLst>
              <a:ext uri="{FF2B5EF4-FFF2-40B4-BE49-F238E27FC236}">
                <a16:creationId xmlns:a16="http://schemas.microsoft.com/office/drawing/2014/main" id="{7ACEB157-365D-4D52-B49B-F1D960231294}"/>
              </a:ext>
            </a:extLst>
          </p:cNvPr>
          <p:cNvCxnSpPr>
            <a:endCxn id="6166" idx="3"/>
          </p:cNvCxnSpPr>
          <p:nvPr/>
        </p:nvCxnSpPr>
        <p:spPr>
          <a:xfrm rot="10800000">
            <a:off x="3030007" y="3569229"/>
            <a:ext cx="2794019" cy="1019020"/>
          </a:xfrm>
          <a:prstGeom prst="curvedConnector3">
            <a:avLst>
              <a:gd name="adj1" fmla="val 2079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65" name="Conector: curvado 6164">
            <a:extLst>
              <a:ext uri="{FF2B5EF4-FFF2-40B4-BE49-F238E27FC236}">
                <a16:creationId xmlns:a16="http://schemas.microsoft.com/office/drawing/2014/main" id="{0C48E7BF-A687-4310-BF86-F84294D452E3}"/>
              </a:ext>
            </a:extLst>
          </p:cNvPr>
          <p:cNvCxnSpPr>
            <a:cxnSpLocks/>
          </p:cNvCxnSpPr>
          <p:nvPr/>
        </p:nvCxnSpPr>
        <p:spPr>
          <a:xfrm rot="16200000" flipV="1">
            <a:off x="3163349" y="1953751"/>
            <a:ext cx="2645258" cy="2620669"/>
          </a:xfrm>
          <a:prstGeom prst="curvedConnector3">
            <a:avLst>
              <a:gd name="adj1" fmla="val 10158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146" name="Picture 2" descr="8 ideas de Caña | canas, caña de azucar, azucar">
            <a:extLst>
              <a:ext uri="{FF2B5EF4-FFF2-40B4-BE49-F238E27FC236}">
                <a16:creationId xmlns:a16="http://schemas.microsoft.com/office/drawing/2014/main" id="{D82DC7B7-6D3F-40A3-B773-1C816CAB71B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563" b="96406" l="10000" r="90000"/>
                    </a14:imgEffect>
                  </a14:imgLayer>
                </a14:imgProps>
              </a:ext>
              <a:ext uri="{28A0092B-C50C-407E-A947-70E740481C1C}">
                <a14:useLocalDpi xmlns:a14="http://schemas.microsoft.com/office/drawing/2010/main" val="0"/>
              </a:ext>
            </a:extLst>
          </a:blip>
          <a:srcRect l="13216" t="2500" r="17078" b="3346"/>
          <a:stretch/>
        </p:blipFill>
        <p:spPr bwMode="auto">
          <a:xfrm>
            <a:off x="5479108" y="2838650"/>
            <a:ext cx="1933429" cy="2802679"/>
          </a:xfrm>
          <a:prstGeom prst="rect">
            <a:avLst/>
          </a:prstGeom>
          <a:noFill/>
          <a:extLst>
            <a:ext uri="{909E8E84-426E-40DD-AFC4-6F175D3DCCD1}">
              <a14:hiddenFill xmlns:a14="http://schemas.microsoft.com/office/drawing/2010/main">
                <a:solidFill>
                  <a:srgbClr val="FFFFFF"/>
                </a:solidFill>
              </a14:hiddenFill>
            </a:ext>
          </a:extLst>
        </p:spPr>
      </p:pic>
      <p:sp>
        <p:nvSpPr>
          <p:cNvPr id="96" name="CuadroTexto 95">
            <a:extLst>
              <a:ext uri="{FF2B5EF4-FFF2-40B4-BE49-F238E27FC236}">
                <a16:creationId xmlns:a16="http://schemas.microsoft.com/office/drawing/2014/main" id="{E9DBF486-3CF2-48E4-B7DE-79DBB38641BB}"/>
              </a:ext>
            </a:extLst>
          </p:cNvPr>
          <p:cNvSpPr txBox="1"/>
          <p:nvPr/>
        </p:nvSpPr>
        <p:spPr>
          <a:xfrm>
            <a:off x="5479109" y="6485835"/>
            <a:ext cx="2237593" cy="338554"/>
          </a:xfrm>
          <a:prstGeom prst="rect">
            <a:avLst/>
          </a:prstGeom>
          <a:noFill/>
        </p:spPr>
        <p:txBody>
          <a:bodyPr wrap="square">
            <a:spAutoFit/>
          </a:bodyPr>
          <a:lstStyle/>
          <a:p>
            <a:r>
              <a:rPr lang="es-EC" sz="1600" dirty="0">
                <a:effectLst/>
                <a:latin typeface="Arial Narrow" panose="020B0606020202030204" pitchFamily="34" charset="0"/>
                <a:ea typeface="Calibri" panose="020F0502020204030204" pitchFamily="34" charset="0"/>
              </a:rPr>
              <a:t>(Rincón &amp; Becerra, 2020)</a:t>
            </a:r>
            <a:endParaRPr lang="es-EC" sz="1600" dirty="0">
              <a:latin typeface="Arial Narrow" panose="020B0606020202030204" pitchFamily="34" charset="0"/>
            </a:endParaRPr>
          </a:p>
        </p:txBody>
      </p:sp>
      <p:sp>
        <p:nvSpPr>
          <p:cNvPr id="98" name="CuadroTexto 97">
            <a:extLst>
              <a:ext uri="{FF2B5EF4-FFF2-40B4-BE49-F238E27FC236}">
                <a16:creationId xmlns:a16="http://schemas.microsoft.com/office/drawing/2014/main" id="{5610D09E-4BAF-4716-AE1A-6F92E2B84AA2}"/>
              </a:ext>
            </a:extLst>
          </p:cNvPr>
          <p:cNvSpPr txBox="1"/>
          <p:nvPr/>
        </p:nvSpPr>
        <p:spPr>
          <a:xfrm>
            <a:off x="1572727" y="6430547"/>
            <a:ext cx="1214754" cy="338554"/>
          </a:xfrm>
          <a:prstGeom prst="rect">
            <a:avLst/>
          </a:prstGeom>
          <a:noFill/>
        </p:spPr>
        <p:txBody>
          <a:bodyPr wrap="square">
            <a:spAutoFit/>
          </a:bodyPr>
          <a:lstStyle/>
          <a:p>
            <a:r>
              <a:rPr lang="es-EC" sz="1600" dirty="0">
                <a:effectLst/>
                <a:latin typeface="Arial Narrow" panose="020B0606020202030204" pitchFamily="34" charset="0"/>
                <a:ea typeface="Calibri" panose="020F0502020204030204" pitchFamily="34" charset="0"/>
              </a:rPr>
              <a:t>(INEC, 2021)</a:t>
            </a:r>
            <a:endParaRPr lang="es-EC" sz="1600" dirty="0">
              <a:latin typeface="Arial Narrow" panose="020B0606020202030204" pitchFamily="34" charset="0"/>
            </a:endParaRPr>
          </a:p>
        </p:txBody>
      </p:sp>
      <p:sp>
        <p:nvSpPr>
          <p:cNvPr id="103" name="CuadroTexto 102">
            <a:extLst>
              <a:ext uri="{FF2B5EF4-FFF2-40B4-BE49-F238E27FC236}">
                <a16:creationId xmlns:a16="http://schemas.microsoft.com/office/drawing/2014/main" id="{604F98A9-55EA-4582-98FB-3B676F17372C}"/>
              </a:ext>
            </a:extLst>
          </p:cNvPr>
          <p:cNvSpPr txBox="1"/>
          <p:nvPr/>
        </p:nvSpPr>
        <p:spPr>
          <a:xfrm>
            <a:off x="3810809" y="296133"/>
            <a:ext cx="2620671" cy="338554"/>
          </a:xfrm>
          <a:prstGeom prst="rect">
            <a:avLst/>
          </a:prstGeom>
          <a:noFill/>
        </p:spPr>
        <p:txBody>
          <a:bodyPr wrap="square">
            <a:spAutoFit/>
          </a:bodyPr>
          <a:lstStyle/>
          <a:p>
            <a:r>
              <a:rPr lang="es-EC" sz="1600" dirty="0">
                <a:effectLst/>
                <a:latin typeface="Arial Narrow" panose="020B0606020202030204" pitchFamily="34" charset="0"/>
                <a:ea typeface="Calibri" panose="020F0502020204030204" pitchFamily="34" charset="0"/>
              </a:rPr>
              <a:t>(Oliva, Oliva, &amp; García, 2017)</a:t>
            </a:r>
            <a:endParaRPr lang="es-EC" sz="1600" dirty="0">
              <a:latin typeface="Arial Narrow" panose="020B0606020202030204" pitchFamily="34" charset="0"/>
            </a:endParaRPr>
          </a:p>
        </p:txBody>
      </p:sp>
      <p:pic>
        <p:nvPicPr>
          <p:cNvPr id="6178" name="Picture 34" descr="Saccharomyces sp. | Atlas de Identificación micológica">
            <a:extLst>
              <a:ext uri="{FF2B5EF4-FFF2-40B4-BE49-F238E27FC236}">
                <a16:creationId xmlns:a16="http://schemas.microsoft.com/office/drawing/2014/main" id="{9B75FC10-05CB-4E2C-8D6E-D1E74DE9873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48743" y="2080276"/>
            <a:ext cx="2096398" cy="1300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0" name="CuadroTexto 69">
            <a:extLst>
              <a:ext uri="{FF2B5EF4-FFF2-40B4-BE49-F238E27FC236}">
                <a16:creationId xmlns:a16="http://schemas.microsoft.com/office/drawing/2014/main" id="{5402B2B3-D554-44AE-85C7-C314A83C2AEC}"/>
              </a:ext>
            </a:extLst>
          </p:cNvPr>
          <p:cNvSpPr txBox="1"/>
          <p:nvPr/>
        </p:nvSpPr>
        <p:spPr>
          <a:xfrm>
            <a:off x="9028609" y="3704761"/>
            <a:ext cx="2928506" cy="1169551"/>
          </a:xfrm>
          <a:prstGeom prst="rect">
            <a:avLst/>
          </a:prstGeom>
          <a:noFill/>
          <a:ln>
            <a:solidFill>
              <a:schemeClr val="accent2"/>
            </a:solidFill>
          </a:ln>
          <a:effectLst>
            <a:glow rad="139700">
              <a:schemeClr val="accent2">
                <a:satMod val="175000"/>
                <a:alpha val="40000"/>
              </a:schemeClr>
            </a:glow>
          </a:effectLst>
        </p:spPr>
        <p:txBody>
          <a:bodyPr wrap="square" rtlCol="0">
            <a:spAutoFit/>
          </a:bodyPr>
          <a:lstStyle/>
          <a:p>
            <a:pPr algn="just"/>
            <a:r>
              <a:rPr lang="es-EC" sz="1400" dirty="0">
                <a:effectLst/>
                <a:latin typeface="Arial Narrow" panose="020B0606020202030204" pitchFamily="34" charset="0"/>
                <a:ea typeface="Calibri" panose="020F0502020204030204" pitchFamily="34" charset="0"/>
              </a:rPr>
              <a:t>(Rodríguez, Pérez, </a:t>
            </a:r>
            <a:r>
              <a:rPr lang="es-EC" sz="1400" dirty="0" err="1">
                <a:effectLst/>
                <a:latin typeface="Arial Narrow" panose="020B0606020202030204" pitchFamily="34" charset="0"/>
                <a:ea typeface="Calibri" panose="020F0502020204030204" pitchFamily="34" charset="0"/>
              </a:rPr>
              <a:t>Sangorrín</a:t>
            </a:r>
            <a:r>
              <a:rPr lang="es-EC" sz="1400" dirty="0">
                <a:effectLst/>
                <a:latin typeface="Arial Narrow" panose="020B0606020202030204" pitchFamily="34" charset="0"/>
                <a:ea typeface="Calibri" panose="020F0502020204030204" pitchFamily="34" charset="0"/>
              </a:rPr>
              <a:t>, Barrio, &amp; </a:t>
            </a:r>
            <a:r>
              <a:rPr lang="es-EC" sz="1400" dirty="0" err="1">
                <a:effectLst/>
                <a:latin typeface="Arial Narrow" panose="020B0606020202030204" pitchFamily="34" charset="0"/>
                <a:ea typeface="Calibri" panose="020F0502020204030204" pitchFamily="34" charset="0"/>
              </a:rPr>
              <a:t>Lopes</a:t>
            </a:r>
            <a:r>
              <a:rPr lang="es-EC" sz="1400" dirty="0">
                <a:effectLst/>
                <a:latin typeface="Arial Narrow" panose="020B0606020202030204" pitchFamily="34" charset="0"/>
                <a:ea typeface="Calibri" panose="020F0502020204030204" pitchFamily="34" charset="0"/>
              </a:rPr>
              <a:t>, 2014) cepas puras más utilizadas,   </a:t>
            </a:r>
            <a:r>
              <a:rPr lang="es-EC" sz="1400" i="1" dirty="0" err="1">
                <a:effectLst/>
                <a:latin typeface="Arial Narrow" panose="020B0606020202030204" pitchFamily="34" charset="0"/>
                <a:ea typeface="Calibri" panose="020F0502020204030204" pitchFamily="34" charset="0"/>
              </a:rPr>
              <a:t>Saccharomyces</a:t>
            </a:r>
            <a:r>
              <a:rPr lang="es-EC" sz="1400" i="1" dirty="0">
                <a:effectLst/>
                <a:latin typeface="Arial Narrow" panose="020B0606020202030204" pitchFamily="34" charset="0"/>
                <a:ea typeface="Calibri" panose="020F0502020204030204" pitchFamily="34" charset="0"/>
              </a:rPr>
              <a:t> </a:t>
            </a:r>
            <a:r>
              <a:rPr lang="es-EC" sz="1400" i="1" dirty="0" err="1">
                <a:effectLst/>
                <a:latin typeface="Arial Narrow" panose="020B0606020202030204" pitchFamily="34" charset="0"/>
                <a:ea typeface="Calibri" panose="020F0502020204030204" pitchFamily="34" charset="0"/>
              </a:rPr>
              <a:t>cerevisiae</a:t>
            </a:r>
            <a:r>
              <a:rPr lang="es-EC" sz="1400" i="1" dirty="0">
                <a:effectLst/>
                <a:latin typeface="Arial Narrow" panose="020B0606020202030204" pitchFamily="34" charset="0"/>
                <a:ea typeface="Calibri" panose="020F0502020204030204" pitchFamily="34" charset="0"/>
              </a:rPr>
              <a:t>, S. </a:t>
            </a:r>
            <a:r>
              <a:rPr lang="es-EC" sz="1400" i="1" dirty="0" err="1">
                <a:effectLst/>
                <a:latin typeface="Arial Narrow" panose="020B0606020202030204" pitchFamily="34" charset="0"/>
                <a:ea typeface="Calibri" panose="020F0502020204030204" pitchFamily="34" charset="0"/>
              </a:rPr>
              <a:t>bayanus</a:t>
            </a:r>
            <a:r>
              <a:rPr lang="es-EC" sz="1400" i="1" dirty="0">
                <a:effectLst/>
                <a:latin typeface="Arial Narrow" panose="020B0606020202030204" pitchFamily="34" charset="0"/>
                <a:ea typeface="Calibri" panose="020F0502020204030204" pitchFamily="34" charset="0"/>
              </a:rPr>
              <a:t>, </a:t>
            </a:r>
            <a:br>
              <a:rPr lang="es-EC" sz="1400" i="1" dirty="0">
                <a:effectLst/>
                <a:latin typeface="Arial Narrow" panose="020B0606020202030204" pitchFamily="34" charset="0"/>
                <a:ea typeface="Calibri" panose="020F0502020204030204" pitchFamily="34" charset="0"/>
              </a:rPr>
            </a:br>
            <a:r>
              <a:rPr lang="es-EC" sz="1400" i="1" dirty="0">
                <a:effectLst/>
                <a:latin typeface="Arial Narrow" panose="020B0606020202030204" pitchFamily="34" charset="0"/>
                <a:ea typeface="Calibri" panose="020F0502020204030204" pitchFamily="34" charset="0"/>
              </a:rPr>
              <a:t>S. </a:t>
            </a:r>
            <a:r>
              <a:rPr lang="es-EC" sz="1400" i="1" dirty="0" err="1">
                <a:effectLst/>
                <a:latin typeface="Arial Narrow" panose="020B0606020202030204" pitchFamily="34" charset="0"/>
                <a:ea typeface="Calibri" panose="020F0502020204030204" pitchFamily="34" charset="0"/>
              </a:rPr>
              <a:t>arboricolus</a:t>
            </a:r>
            <a:r>
              <a:rPr lang="es-EC" sz="1400" i="1" dirty="0">
                <a:effectLst/>
                <a:latin typeface="Arial Narrow" panose="020B0606020202030204" pitchFamily="34" charset="0"/>
                <a:ea typeface="Calibri" panose="020F0502020204030204" pitchFamily="34" charset="0"/>
              </a:rPr>
              <a:t>, S. </a:t>
            </a:r>
            <a:r>
              <a:rPr lang="es-EC" sz="1400" i="1" dirty="0" err="1">
                <a:effectLst/>
                <a:latin typeface="Arial Narrow" panose="020B0606020202030204" pitchFamily="34" charset="0"/>
                <a:ea typeface="Calibri" panose="020F0502020204030204" pitchFamily="34" charset="0"/>
              </a:rPr>
              <a:t>cariocanus</a:t>
            </a:r>
            <a:r>
              <a:rPr lang="es-EC" sz="1400" i="1" dirty="0">
                <a:effectLst/>
                <a:latin typeface="Arial Narrow" panose="020B0606020202030204" pitchFamily="34" charset="0"/>
                <a:ea typeface="Calibri" panose="020F0502020204030204" pitchFamily="34" charset="0"/>
              </a:rPr>
              <a:t>, S. </a:t>
            </a:r>
            <a:r>
              <a:rPr lang="es-EC" sz="1400" i="1" dirty="0" err="1">
                <a:effectLst/>
                <a:latin typeface="Arial Narrow" panose="020B0606020202030204" pitchFamily="34" charset="0"/>
                <a:ea typeface="Calibri" panose="020F0502020204030204" pitchFamily="34" charset="0"/>
              </a:rPr>
              <a:t>kudriavzevii</a:t>
            </a:r>
            <a:r>
              <a:rPr lang="es-EC" sz="1400" i="1" dirty="0">
                <a:effectLst/>
                <a:latin typeface="Arial Narrow" panose="020B0606020202030204" pitchFamily="34" charset="0"/>
                <a:ea typeface="Calibri" panose="020F0502020204030204" pitchFamily="34" charset="0"/>
              </a:rPr>
              <a:t>, </a:t>
            </a:r>
            <a:r>
              <a:rPr lang="es-EC" sz="1400" dirty="0">
                <a:effectLst/>
                <a:latin typeface="Arial Narrow" panose="020B0606020202030204" pitchFamily="34" charset="0"/>
                <a:ea typeface="Calibri" panose="020F0502020204030204" pitchFamily="34" charset="0"/>
              </a:rPr>
              <a:t>y</a:t>
            </a:r>
            <a:r>
              <a:rPr lang="es-EC" sz="1400" i="1" dirty="0">
                <a:effectLst/>
                <a:latin typeface="Arial Narrow" panose="020B0606020202030204" pitchFamily="34" charset="0"/>
                <a:ea typeface="Calibri" panose="020F0502020204030204" pitchFamily="34" charset="0"/>
              </a:rPr>
              <a:t> S. </a:t>
            </a:r>
            <a:r>
              <a:rPr lang="es-EC" sz="1400" i="1" dirty="0" err="1">
                <a:effectLst/>
                <a:latin typeface="Arial Narrow" panose="020B0606020202030204" pitchFamily="34" charset="0"/>
                <a:ea typeface="Calibri" panose="020F0502020204030204" pitchFamily="34" charset="0"/>
              </a:rPr>
              <a:t>uvarum</a:t>
            </a:r>
            <a:endParaRPr lang="es-EC" sz="1400" dirty="0">
              <a:latin typeface="Arial Narrow" panose="020B0606020202030204" pitchFamily="34" charset="0"/>
            </a:endParaRPr>
          </a:p>
        </p:txBody>
      </p:sp>
      <p:sp>
        <p:nvSpPr>
          <p:cNvPr id="112" name="Flecha: a la derecha 111">
            <a:extLst>
              <a:ext uri="{FF2B5EF4-FFF2-40B4-BE49-F238E27FC236}">
                <a16:creationId xmlns:a16="http://schemas.microsoft.com/office/drawing/2014/main" id="{056CBB12-9A52-4C4A-90E6-F8B385AF4225}"/>
              </a:ext>
            </a:extLst>
          </p:cNvPr>
          <p:cNvSpPr/>
          <p:nvPr/>
        </p:nvSpPr>
        <p:spPr>
          <a:xfrm rot="5400000">
            <a:off x="10374635" y="3296986"/>
            <a:ext cx="236454" cy="264028"/>
          </a:xfrm>
          <a:prstGeom prst="rightArrow">
            <a:avLst/>
          </a:prstGeom>
          <a:solidFill>
            <a:srgbClr val="FF0000"/>
          </a:solidFill>
          <a:ln>
            <a:noFill/>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pic>
        <p:nvPicPr>
          <p:cNvPr id="6184" name="Picture 40" descr="Cervezal: Saccharomyces bayanus">
            <a:extLst>
              <a:ext uri="{FF2B5EF4-FFF2-40B4-BE49-F238E27FC236}">
                <a16:creationId xmlns:a16="http://schemas.microsoft.com/office/drawing/2014/main" id="{AF22EAE8-BD37-41CE-A50B-AD22437AB02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10692" y="5460964"/>
            <a:ext cx="1346423" cy="848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86" name="Picture 42" descr="Saccharomyces cerevisiae · NaturaLista Colombia">
            <a:extLst>
              <a:ext uri="{FF2B5EF4-FFF2-40B4-BE49-F238E27FC236}">
                <a16:creationId xmlns:a16="http://schemas.microsoft.com/office/drawing/2014/main" id="{FD82F13D-5460-45B9-A782-6BF0B8D91EF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21860" y="5460964"/>
            <a:ext cx="1247148" cy="848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7" name="CuadroTexto 116">
            <a:extLst>
              <a:ext uri="{FF2B5EF4-FFF2-40B4-BE49-F238E27FC236}">
                <a16:creationId xmlns:a16="http://schemas.microsoft.com/office/drawing/2014/main" id="{362F809E-5E14-43EB-9A23-B3F7B181E94A}"/>
              </a:ext>
            </a:extLst>
          </p:cNvPr>
          <p:cNvSpPr txBox="1"/>
          <p:nvPr/>
        </p:nvSpPr>
        <p:spPr>
          <a:xfrm>
            <a:off x="9158408" y="6385460"/>
            <a:ext cx="1174052" cy="338554"/>
          </a:xfrm>
          <a:prstGeom prst="rect">
            <a:avLst/>
          </a:prstGeom>
          <a:noFill/>
        </p:spPr>
        <p:txBody>
          <a:bodyPr wrap="square">
            <a:spAutoFit/>
          </a:bodyPr>
          <a:lstStyle/>
          <a:p>
            <a:r>
              <a:rPr lang="es-EC" sz="1600" i="1" dirty="0">
                <a:effectLst/>
                <a:latin typeface="Arial Narrow" panose="020B0606020202030204" pitchFamily="34" charset="0"/>
                <a:ea typeface="Calibri" panose="020F0502020204030204" pitchFamily="34" charset="0"/>
              </a:rPr>
              <a:t>S. </a:t>
            </a:r>
            <a:r>
              <a:rPr lang="es-EC" sz="1600" i="1" dirty="0" err="1">
                <a:effectLst/>
                <a:latin typeface="Arial Narrow" panose="020B0606020202030204" pitchFamily="34" charset="0"/>
                <a:ea typeface="Calibri" panose="020F0502020204030204" pitchFamily="34" charset="0"/>
              </a:rPr>
              <a:t>cerevisiae</a:t>
            </a:r>
            <a:endParaRPr lang="es-EC" sz="1600" i="1" dirty="0">
              <a:latin typeface="Arial Narrow" panose="020B0606020202030204" pitchFamily="34" charset="0"/>
            </a:endParaRPr>
          </a:p>
        </p:txBody>
      </p:sp>
      <p:sp>
        <p:nvSpPr>
          <p:cNvPr id="118" name="CuadroTexto 117">
            <a:extLst>
              <a:ext uri="{FF2B5EF4-FFF2-40B4-BE49-F238E27FC236}">
                <a16:creationId xmlns:a16="http://schemas.microsoft.com/office/drawing/2014/main" id="{05FEACB3-D8F6-4784-B0D0-8C585B840E8B}"/>
              </a:ext>
            </a:extLst>
          </p:cNvPr>
          <p:cNvSpPr txBox="1"/>
          <p:nvPr/>
        </p:nvSpPr>
        <p:spPr>
          <a:xfrm>
            <a:off x="10707762" y="6385460"/>
            <a:ext cx="1174052" cy="338554"/>
          </a:xfrm>
          <a:prstGeom prst="rect">
            <a:avLst/>
          </a:prstGeom>
          <a:noFill/>
        </p:spPr>
        <p:txBody>
          <a:bodyPr wrap="square">
            <a:spAutoFit/>
          </a:bodyPr>
          <a:lstStyle/>
          <a:p>
            <a:r>
              <a:rPr lang="es-EC" sz="1600" i="1" dirty="0">
                <a:effectLst/>
                <a:latin typeface="Arial Narrow" panose="020B0606020202030204" pitchFamily="34" charset="0"/>
                <a:ea typeface="Calibri" panose="020F0502020204030204" pitchFamily="34" charset="0"/>
              </a:rPr>
              <a:t>S. </a:t>
            </a:r>
            <a:r>
              <a:rPr lang="es-EC" sz="1600" i="1" dirty="0" err="1">
                <a:effectLst/>
                <a:latin typeface="Arial Narrow" panose="020B0606020202030204" pitchFamily="34" charset="0"/>
                <a:ea typeface="Calibri" panose="020F0502020204030204" pitchFamily="34" charset="0"/>
              </a:rPr>
              <a:t>bayanus</a:t>
            </a:r>
            <a:endParaRPr lang="es-EC" sz="1600" i="1" dirty="0">
              <a:latin typeface="Arial Narrow" panose="020B0606020202030204" pitchFamily="34" charset="0"/>
            </a:endParaRPr>
          </a:p>
        </p:txBody>
      </p:sp>
      <p:cxnSp>
        <p:nvCxnSpPr>
          <p:cNvPr id="74" name="Conector: curvado 73">
            <a:extLst>
              <a:ext uri="{FF2B5EF4-FFF2-40B4-BE49-F238E27FC236}">
                <a16:creationId xmlns:a16="http://schemas.microsoft.com/office/drawing/2014/main" id="{089C3877-ADC6-4CD6-9956-4FA905FDBB59}"/>
              </a:ext>
            </a:extLst>
          </p:cNvPr>
          <p:cNvCxnSpPr>
            <a:cxnSpLocks/>
          </p:cNvCxnSpPr>
          <p:nvPr/>
        </p:nvCxnSpPr>
        <p:spPr>
          <a:xfrm>
            <a:off x="6689293" y="2108404"/>
            <a:ext cx="2758994" cy="622078"/>
          </a:xfrm>
          <a:prstGeom prst="curvedConnector3">
            <a:avLst>
              <a:gd name="adj1" fmla="val 56119"/>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Abrir llave 77">
            <a:extLst>
              <a:ext uri="{FF2B5EF4-FFF2-40B4-BE49-F238E27FC236}">
                <a16:creationId xmlns:a16="http://schemas.microsoft.com/office/drawing/2014/main" id="{36891579-1E23-446C-80BE-0CF16205E37F}"/>
              </a:ext>
            </a:extLst>
          </p:cNvPr>
          <p:cNvSpPr/>
          <p:nvPr/>
        </p:nvSpPr>
        <p:spPr>
          <a:xfrm rot="5400000">
            <a:off x="10322721" y="4259547"/>
            <a:ext cx="448892" cy="177973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248835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1"/>
            <a:ext cx="3949148" cy="1152939"/>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RESULTADOS Y DISCUSIONES</a:t>
            </a:r>
          </a:p>
        </p:txBody>
      </p:sp>
      <p:grpSp>
        <p:nvGrpSpPr>
          <p:cNvPr id="16" name="Grupo 15">
            <a:extLst>
              <a:ext uri="{FF2B5EF4-FFF2-40B4-BE49-F238E27FC236}">
                <a16:creationId xmlns:a16="http://schemas.microsoft.com/office/drawing/2014/main" id="{E5F35414-E0B5-408E-8B42-BF4EE55356BE}"/>
              </a:ext>
            </a:extLst>
          </p:cNvPr>
          <p:cNvGrpSpPr/>
          <p:nvPr/>
        </p:nvGrpSpPr>
        <p:grpSpPr>
          <a:xfrm flipH="1">
            <a:off x="6583680" y="-1"/>
            <a:ext cx="5424711" cy="4735647"/>
            <a:chOff x="206495" y="1674375"/>
            <a:chExt cx="5424711" cy="4735647"/>
          </a:xfrm>
        </p:grpSpPr>
        <p:sp>
          <p:nvSpPr>
            <p:cNvPr id="17" name="Cuerda 16">
              <a:extLst>
                <a:ext uri="{FF2B5EF4-FFF2-40B4-BE49-F238E27FC236}">
                  <a16:creationId xmlns:a16="http://schemas.microsoft.com/office/drawing/2014/main" id="{31BE82F7-C38E-486F-9D48-D6412FBD3A4A}"/>
                </a:ext>
              </a:extLst>
            </p:cNvPr>
            <p:cNvSpPr/>
            <p:nvPr/>
          </p:nvSpPr>
          <p:spPr>
            <a:xfrm>
              <a:off x="206495" y="1674375"/>
              <a:ext cx="1183911" cy="1183911"/>
            </a:xfrm>
            <a:prstGeom prst="chord">
              <a:avLst>
                <a:gd name="adj1" fmla="val 4800000"/>
                <a:gd name="adj2" fmla="val 1680000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8" name="Círculo parcial 17">
              <a:extLst>
                <a:ext uri="{FF2B5EF4-FFF2-40B4-BE49-F238E27FC236}">
                  <a16:creationId xmlns:a16="http://schemas.microsoft.com/office/drawing/2014/main" id="{58B25C97-5161-499F-A655-76D4397CD1CC}"/>
                </a:ext>
              </a:extLst>
            </p:cNvPr>
            <p:cNvSpPr/>
            <p:nvPr/>
          </p:nvSpPr>
          <p:spPr>
            <a:xfrm>
              <a:off x="324886" y="1792766"/>
              <a:ext cx="947129" cy="947129"/>
            </a:xfrm>
            <a:prstGeom prst="pie">
              <a:avLst>
                <a:gd name="adj1" fmla="val 5400000"/>
                <a:gd name="adj2" fmla="val 1620000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9" name="Forma libre: forma 18">
              <a:extLst>
                <a:ext uri="{FF2B5EF4-FFF2-40B4-BE49-F238E27FC236}">
                  <a16:creationId xmlns:a16="http://schemas.microsoft.com/office/drawing/2014/main" id="{F0A79FB8-B2D1-4151-95EE-68D8317465F4}"/>
                </a:ext>
              </a:extLst>
            </p:cNvPr>
            <p:cNvSpPr/>
            <p:nvPr/>
          </p:nvSpPr>
          <p:spPr>
            <a:xfrm rot="16200000">
              <a:off x="-1155003" y="4338176"/>
              <a:ext cx="3433344" cy="710347"/>
            </a:xfrm>
            <a:custGeom>
              <a:avLst/>
              <a:gdLst>
                <a:gd name="connsiteX0" fmla="*/ 0 w 3433344"/>
                <a:gd name="connsiteY0" fmla="*/ 0 h 710347"/>
                <a:gd name="connsiteX1" fmla="*/ 3433344 w 3433344"/>
                <a:gd name="connsiteY1" fmla="*/ 0 h 710347"/>
                <a:gd name="connsiteX2" fmla="*/ 3433344 w 3433344"/>
                <a:gd name="connsiteY2" fmla="*/ 710347 h 710347"/>
                <a:gd name="connsiteX3" fmla="*/ 0 w 3433344"/>
                <a:gd name="connsiteY3" fmla="*/ 710347 h 710347"/>
                <a:gd name="connsiteX4" fmla="*/ 0 w 3433344"/>
                <a:gd name="connsiteY4" fmla="*/ 0 h 71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3344" h="710347">
                  <a:moveTo>
                    <a:pt x="0" y="0"/>
                  </a:moveTo>
                  <a:lnTo>
                    <a:pt x="3433344" y="0"/>
                  </a:lnTo>
                  <a:lnTo>
                    <a:pt x="3433344" y="710347"/>
                  </a:lnTo>
                  <a:lnTo>
                    <a:pt x="0" y="7103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b" anchorCtr="0">
              <a:noAutofit/>
            </a:bodyPr>
            <a:lstStyle/>
            <a:p>
              <a:pPr marL="0" lvl="0" indent="0" algn="r" defTabSz="2133600">
                <a:lnSpc>
                  <a:spcPct val="90000"/>
                </a:lnSpc>
                <a:spcBef>
                  <a:spcPct val="0"/>
                </a:spcBef>
                <a:spcAft>
                  <a:spcPct val="35000"/>
                </a:spcAft>
                <a:buNone/>
              </a:pPr>
              <a:r>
                <a:rPr lang="es-EC" sz="4800" kern="1200" dirty="0">
                  <a:latin typeface="Arial Narrow" panose="020B0606020202030204" pitchFamily="34" charset="0"/>
                </a:rPr>
                <a:t>FACTOR A x B</a:t>
              </a:r>
            </a:p>
          </p:txBody>
        </p:sp>
        <p:sp>
          <p:nvSpPr>
            <p:cNvPr id="20" name="Forma libre: forma 19">
              <a:extLst>
                <a:ext uri="{FF2B5EF4-FFF2-40B4-BE49-F238E27FC236}">
                  <a16:creationId xmlns:a16="http://schemas.microsoft.com/office/drawing/2014/main" id="{72D30B43-05F3-4CBA-AD21-41F6385FB334}"/>
                </a:ext>
              </a:extLst>
            </p:cNvPr>
            <p:cNvSpPr/>
            <p:nvPr/>
          </p:nvSpPr>
          <p:spPr>
            <a:xfrm>
              <a:off x="1129526" y="1970230"/>
              <a:ext cx="4501680" cy="703065"/>
            </a:xfrm>
            <a:custGeom>
              <a:avLst/>
              <a:gdLst>
                <a:gd name="connsiteX0" fmla="*/ 0 w 2367823"/>
                <a:gd name="connsiteY0" fmla="*/ 0 h 4735647"/>
                <a:gd name="connsiteX1" fmla="*/ 2367823 w 2367823"/>
                <a:gd name="connsiteY1" fmla="*/ 0 h 4735647"/>
                <a:gd name="connsiteX2" fmla="*/ 2367823 w 2367823"/>
                <a:gd name="connsiteY2" fmla="*/ 4735647 h 4735647"/>
                <a:gd name="connsiteX3" fmla="*/ 0 w 2367823"/>
                <a:gd name="connsiteY3" fmla="*/ 4735647 h 4735647"/>
                <a:gd name="connsiteX4" fmla="*/ 0 w 2367823"/>
                <a:gd name="connsiteY4" fmla="*/ 0 h 473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823" h="4735647">
                  <a:moveTo>
                    <a:pt x="0" y="0"/>
                  </a:moveTo>
                  <a:lnTo>
                    <a:pt x="2367823" y="0"/>
                  </a:lnTo>
                  <a:lnTo>
                    <a:pt x="2367823" y="4735647"/>
                  </a:lnTo>
                  <a:lnTo>
                    <a:pt x="0" y="47356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None/>
              </a:pPr>
              <a:r>
                <a:rPr lang="es-EC" sz="3200" kern="1200" dirty="0">
                  <a:latin typeface="Arial Narrow" panose="020B0606020202030204" pitchFamily="34" charset="0"/>
                </a:rPr>
                <a:t>Variedades x M. fermentativos</a:t>
              </a:r>
            </a:p>
          </p:txBody>
        </p:sp>
      </p:grpSp>
      <p:graphicFrame>
        <p:nvGraphicFramePr>
          <p:cNvPr id="22" name="Tabla 21">
            <a:extLst>
              <a:ext uri="{FF2B5EF4-FFF2-40B4-BE49-F238E27FC236}">
                <a16:creationId xmlns:a16="http://schemas.microsoft.com/office/drawing/2014/main" id="{CD727990-9AB7-4B21-B97D-A984CFC0708A}"/>
              </a:ext>
            </a:extLst>
          </p:cNvPr>
          <p:cNvGraphicFramePr>
            <a:graphicFrameLocks noGrp="1"/>
          </p:cNvGraphicFramePr>
          <p:nvPr>
            <p:extLst>
              <p:ext uri="{D42A27DB-BD31-4B8C-83A1-F6EECF244321}">
                <p14:modId xmlns:p14="http://schemas.microsoft.com/office/powerpoint/2010/main" val="485427815"/>
              </p:ext>
            </p:extLst>
          </p:nvPr>
        </p:nvGraphicFramePr>
        <p:xfrm>
          <a:off x="1578677" y="5618634"/>
          <a:ext cx="9034645" cy="731520"/>
        </p:xfrm>
        <a:graphic>
          <a:graphicData uri="http://schemas.openxmlformats.org/drawingml/2006/table">
            <a:tbl>
              <a:tblPr firstRow="1" bandRow="1">
                <a:tableStyleId>{8799B23B-EC83-4686-B30A-512413B5E67A}</a:tableStyleId>
              </a:tblPr>
              <a:tblGrid>
                <a:gridCol w="887256">
                  <a:extLst>
                    <a:ext uri="{9D8B030D-6E8A-4147-A177-3AD203B41FA5}">
                      <a16:colId xmlns:a16="http://schemas.microsoft.com/office/drawing/2014/main" val="1261220387"/>
                    </a:ext>
                  </a:extLst>
                </a:gridCol>
                <a:gridCol w="1544073">
                  <a:extLst>
                    <a:ext uri="{9D8B030D-6E8A-4147-A177-3AD203B41FA5}">
                      <a16:colId xmlns:a16="http://schemas.microsoft.com/office/drawing/2014/main" val="2909824136"/>
                    </a:ext>
                  </a:extLst>
                </a:gridCol>
                <a:gridCol w="6603316">
                  <a:extLst>
                    <a:ext uri="{9D8B030D-6E8A-4147-A177-3AD203B41FA5}">
                      <a16:colId xmlns:a16="http://schemas.microsoft.com/office/drawing/2014/main" val="3631943546"/>
                    </a:ext>
                  </a:extLst>
                </a:gridCol>
              </a:tblGrid>
              <a:tr h="288928">
                <a:tc>
                  <a:txBody>
                    <a:bodyPr/>
                    <a:lstStyle/>
                    <a:p>
                      <a:r>
                        <a:rPr lang="es-EC" sz="1400" b="1" dirty="0">
                          <a:solidFill>
                            <a:schemeClr val="tx1"/>
                          </a:solidFill>
                          <a:latin typeface="Arial Narrow" panose="020B0606020202030204" pitchFamily="34" charset="0"/>
                        </a:rPr>
                        <a:t>Densidad</a:t>
                      </a:r>
                    </a:p>
                  </a:txBody>
                  <a:tcPr anchor="ctr"/>
                </a:tc>
                <a:tc>
                  <a:txBody>
                    <a:bodyPr/>
                    <a:lstStyle/>
                    <a:p>
                      <a:r>
                        <a:rPr lang="es-EC" sz="1400" b="0" dirty="0">
                          <a:solidFill>
                            <a:schemeClr val="tx1"/>
                          </a:solidFill>
                          <a:latin typeface="Arial Narrow" panose="020B0606020202030204" pitchFamily="34" charset="0"/>
                        </a:rPr>
                        <a:t>(Quispe, 2019)</a:t>
                      </a:r>
                    </a:p>
                    <a:p>
                      <a:r>
                        <a:rPr lang="es-EC" sz="1400" b="0" dirty="0">
                          <a:solidFill>
                            <a:schemeClr val="tx1"/>
                          </a:solidFill>
                          <a:latin typeface="Arial Narrow" panose="020B0606020202030204" pitchFamily="34" charset="0"/>
                        </a:rPr>
                        <a:t>(Guerrero, 2006)</a:t>
                      </a:r>
                    </a:p>
                    <a:p>
                      <a:r>
                        <a:rPr lang="es-EC" sz="1400" b="0" dirty="0">
                          <a:solidFill>
                            <a:schemeClr val="tx1"/>
                          </a:solidFill>
                          <a:latin typeface="Arial Narrow" panose="020B0606020202030204" pitchFamily="34" charset="0"/>
                        </a:rPr>
                        <a:t>(Cabrera, 2012)</a:t>
                      </a:r>
                    </a:p>
                  </a:txBody>
                  <a:tcPr anchor="ctr"/>
                </a:tc>
                <a:tc>
                  <a:txBody>
                    <a:bodyPr/>
                    <a:lstStyle/>
                    <a:p>
                      <a:r>
                        <a:rPr lang="es-MX" sz="1400" b="0" dirty="0">
                          <a:solidFill>
                            <a:schemeClr val="tx1"/>
                          </a:solidFill>
                          <a:latin typeface="Arial Narrow" panose="020B0606020202030204" pitchFamily="34" charset="0"/>
                        </a:rPr>
                        <a:t>Elaboración de una bebida alcohólica a base de uvilla (0,98 g/</a:t>
                      </a:r>
                      <a:r>
                        <a:rPr lang="es-EC" sz="1400" b="0" kern="1200" dirty="0">
                          <a:solidFill>
                            <a:schemeClr val="tx1"/>
                          </a:solidFill>
                          <a:effectLst/>
                          <a:latin typeface="Arial Narrow" panose="020B0606020202030204" pitchFamily="34" charset="0"/>
                          <a:ea typeface="+mn-ea"/>
                          <a:cs typeface="+mn-cs"/>
                        </a:rPr>
                        <a:t>cm</a:t>
                      </a:r>
                      <a:r>
                        <a:rPr lang="es-EC" sz="1400" b="0" kern="1200" baseline="30000" dirty="0">
                          <a:solidFill>
                            <a:schemeClr val="tx1"/>
                          </a:solidFill>
                          <a:effectLst/>
                          <a:latin typeface="Arial Narrow" panose="020B0606020202030204" pitchFamily="34" charset="0"/>
                          <a:ea typeface="+mn-ea"/>
                          <a:cs typeface="+mn-cs"/>
                        </a:rPr>
                        <a:t>3</a:t>
                      </a:r>
                      <a:r>
                        <a:rPr lang="es-MX" sz="1400" b="0" dirty="0">
                          <a:solidFill>
                            <a:schemeClr val="tx1"/>
                          </a:solidFill>
                          <a:latin typeface="Arial Narrow" panose="020B0606020202030204" pitchFamily="34" charset="0"/>
                        </a:rPr>
                        <a:t> y 0,99 g/</a:t>
                      </a:r>
                      <a:r>
                        <a:rPr lang="es-EC" sz="1400" b="0" kern="1200" dirty="0">
                          <a:solidFill>
                            <a:schemeClr val="tx1"/>
                          </a:solidFill>
                          <a:effectLst/>
                          <a:latin typeface="Arial Narrow" panose="020B0606020202030204" pitchFamily="34" charset="0"/>
                          <a:ea typeface="+mn-ea"/>
                          <a:cs typeface="+mn-cs"/>
                        </a:rPr>
                        <a:t>cm</a:t>
                      </a:r>
                      <a:r>
                        <a:rPr lang="es-EC" sz="1400" b="0" kern="1200" baseline="30000" dirty="0">
                          <a:solidFill>
                            <a:schemeClr val="tx1"/>
                          </a:solidFill>
                          <a:effectLst/>
                          <a:latin typeface="Arial Narrow" panose="020B0606020202030204" pitchFamily="34" charset="0"/>
                          <a:ea typeface="+mn-ea"/>
                          <a:cs typeface="+mn-cs"/>
                        </a:rPr>
                        <a:t>3</a:t>
                      </a:r>
                      <a:r>
                        <a:rPr lang="es-MX" sz="1400" b="0" dirty="0">
                          <a:solidFill>
                            <a:schemeClr val="tx1"/>
                          </a:solidFill>
                          <a:latin typeface="Arial Narrow" panose="020B0606020202030204" pitchFamily="34" charset="0"/>
                        </a:rPr>
                        <a:t>).</a:t>
                      </a:r>
                    </a:p>
                    <a:p>
                      <a:r>
                        <a:rPr lang="es-MX" sz="1400" b="0" dirty="0">
                          <a:solidFill>
                            <a:schemeClr val="tx1"/>
                          </a:solidFill>
                          <a:latin typeface="Arial Narrow" panose="020B0606020202030204" pitchFamily="34" charset="0"/>
                        </a:rPr>
                        <a:t>Elaboración de un licor de cacao (1,06 g/</a:t>
                      </a:r>
                      <a:r>
                        <a:rPr lang="es-EC" sz="1400" b="0" kern="1200" dirty="0">
                          <a:solidFill>
                            <a:schemeClr val="tx1"/>
                          </a:solidFill>
                          <a:effectLst/>
                          <a:latin typeface="Arial Narrow" panose="020B0606020202030204" pitchFamily="34" charset="0"/>
                          <a:ea typeface="+mn-ea"/>
                          <a:cs typeface="+mn-cs"/>
                        </a:rPr>
                        <a:t>cm</a:t>
                      </a:r>
                      <a:r>
                        <a:rPr lang="es-EC" sz="1400" b="0" kern="1200" baseline="30000" dirty="0">
                          <a:solidFill>
                            <a:schemeClr val="tx1"/>
                          </a:solidFill>
                          <a:effectLst/>
                          <a:latin typeface="Arial Narrow" panose="020B0606020202030204" pitchFamily="34" charset="0"/>
                          <a:ea typeface="+mn-ea"/>
                          <a:cs typeface="+mn-cs"/>
                        </a:rPr>
                        <a:t>3</a:t>
                      </a:r>
                      <a:r>
                        <a:rPr lang="es-MX" sz="1400" b="0" dirty="0">
                          <a:solidFill>
                            <a:schemeClr val="tx1"/>
                          </a:solidFill>
                          <a:latin typeface="Arial Narrow" panose="020B0606020202030204" pitchFamily="34" charset="0"/>
                        </a:rPr>
                        <a:t> y 1,05 g/</a:t>
                      </a:r>
                      <a:r>
                        <a:rPr lang="es-EC" sz="1400" b="0" kern="1200" dirty="0">
                          <a:solidFill>
                            <a:schemeClr val="tx1"/>
                          </a:solidFill>
                          <a:effectLst/>
                          <a:latin typeface="Arial Narrow" panose="020B0606020202030204" pitchFamily="34" charset="0"/>
                          <a:ea typeface="+mn-ea"/>
                          <a:cs typeface="+mn-cs"/>
                        </a:rPr>
                        <a:t>cm</a:t>
                      </a:r>
                      <a:r>
                        <a:rPr lang="es-EC" sz="1400" b="0" kern="1200" baseline="30000" dirty="0">
                          <a:solidFill>
                            <a:schemeClr val="tx1"/>
                          </a:solidFill>
                          <a:effectLst/>
                          <a:latin typeface="Arial Narrow" panose="020B0606020202030204" pitchFamily="34" charset="0"/>
                          <a:ea typeface="+mn-ea"/>
                          <a:cs typeface="+mn-cs"/>
                        </a:rPr>
                        <a:t>3</a:t>
                      </a:r>
                      <a:r>
                        <a:rPr lang="es-MX" sz="1400" b="0" dirty="0">
                          <a:solidFill>
                            <a:schemeClr val="tx1"/>
                          </a:solidFill>
                          <a:latin typeface="Arial Narrow" panose="020B0606020202030204" pitchFamily="34" charset="0"/>
                        </a:rPr>
                        <a:t>).</a:t>
                      </a:r>
                    </a:p>
                    <a:p>
                      <a:r>
                        <a:rPr lang="es-MX" sz="1400" b="0" dirty="0">
                          <a:solidFill>
                            <a:schemeClr val="tx1"/>
                          </a:solidFill>
                          <a:latin typeface="Arial Narrow" panose="020B0606020202030204" pitchFamily="34" charset="0"/>
                        </a:rPr>
                        <a:t>La densidad del alcohol es inferior a 1,00 considerando el valor de temperatura.</a:t>
                      </a:r>
                    </a:p>
                  </a:txBody>
                  <a:tcPr anchor="ctr"/>
                </a:tc>
                <a:extLst>
                  <a:ext uri="{0D108BD9-81ED-4DB2-BD59-A6C34878D82A}">
                    <a16:rowId xmlns:a16="http://schemas.microsoft.com/office/drawing/2014/main" val="2567215565"/>
                  </a:ext>
                </a:extLst>
              </a:tr>
            </a:tbl>
          </a:graphicData>
        </a:graphic>
      </p:graphicFrame>
      <p:sp>
        <p:nvSpPr>
          <p:cNvPr id="2" name="Rectangle 2">
            <a:extLst>
              <a:ext uri="{FF2B5EF4-FFF2-40B4-BE49-F238E27FC236}">
                <a16:creationId xmlns:a16="http://schemas.microsoft.com/office/drawing/2014/main" id="{C78E22F2-4123-4BA7-ABBB-43EBBE19B42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Objeto 2">
            <a:extLst>
              <a:ext uri="{FF2B5EF4-FFF2-40B4-BE49-F238E27FC236}">
                <a16:creationId xmlns:a16="http://schemas.microsoft.com/office/drawing/2014/main" id="{CA984DD1-54E2-4DDB-9167-E8EBED3B1FBF}"/>
              </a:ext>
            </a:extLst>
          </p:cNvPr>
          <p:cNvGraphicFramePr>
            <a:graphicFrameLocks noChangeAspect="1"/>
          </p:cNvGraphicFramePr>
          <p:nvPr>
            <p:extLst>
              <p:ext uri="{D42A27DB-BD31-4B8C-83A1-F6EECF244321}">
                <p14:modId xmlns:p14="http://schemas.microsoft.com/office/powerpoint/2010/main" val="902690298"/>
              </p:ext>
            </p:extLst>
          </p:nvPr>
        </p:nvGraphicFramePr>
        <p:xfrm>
          <a:off x="5714449" y="940015"/>
          <a:ext cx="5620900" cy="4213197"/>
        </p:xfrm>
        <a:graphic>
          <a:graphicData uri="http://schemas.openxmlformats.org/presentationml/2006/ole">
            <mc:AlternateContent xmlns:mc="http://schemas.openxmlformats.org/markup-compatibility/2006">
              <mc:Choice xmlns:v="urn:schemas-microsoft-com:vml" Requires="v">
                <p:oleObj spid="_x0000_s2074" r:id="rId4" imgW="6313145" imgH="4754880" progId="STATISTICA.Graph">
                  <p:embed/>
                </p:oleObj>
              </mc:Choice>
              <mc:Fallback>
                <p:oleObj r:id="rId4" imgW="6313145" imgH="4754880" progId="STATISTICA.Graph">
                  <p:embed/>
                  <p:pic>
                    <p:nvPicPr>
                      <p:cNvPr id="3" name="Objeto 2">
                        <a:extLst>
                          <a:ext uri="{FF2B5EF4-FFF2-40B4-BE49-F238E27FC236}">
                            <a16:creationId xmlns:a16="http://schemas.microsoft.com/office/drawing/2014/main" id="{CA984DD1-54E2-4DDB-9167-E8EBED3B1F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449" y="940015"/>
                        <a:ext cx="5620900" cy="4213197"/>
                      </a:xfrm>
                      <a:prstGeom prst="rect">
                        <a:avLst/>
                      </a:prstGeom>
                      <a:noFill/>
                    </p:spPr>
                  </p:pic>
                </p:oleObj>
              </mc:Fallback>
            </mc:AlternateContent>
          </a:graphicData>
        </a:graphic>
      </p:graphicFrame>
      <p:sp>
        <p:nvSpPr>
          <p:cNvPr id="4" name="Rectangle 4">
            <a:extLst>
              <a:ext uri="{FF2B5EF4-FFF2-40B4-BE49-F238E27FC236}">
                <a16:creationId xmlns:a16="http://schemas.microsoft.com/office/drawing/2014/main" id="{C29A8078-76C2-4191-9E9E-94E231FA46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Objeto 4">
            <a:extLst>
              <a:ext uri="{FF2B5EF4-FFF2-40B4-BE49-F238E27FC236}">
                <a16:creationId xmlns:a16="http://schemas.microsoft.com/office/drawing/2014/main" id="{C2D085B3-1E61-45D1-8FFA-53671A77F502}"/>
              </a:ext>
            </a:extLst>
          </p:cNvPr>
          <p:cNvGraphicFramePr>
            <a:graphicFrameLocks noChangeAspect="1"/>
          </p:cNvGraphicFramePr>
          <p:nvPr>
            <p:extLst>
              <p:ext uri="{D42A27DB-BD31-4B8C-83A1-F6EECF244321}">
                <p14:modId xmlns:p14="http://schemas.microsoft.com/office/powerpoint/2010/main" val="3078641006"/>
              </p:ext>
            </p:extLst>
          </p:nvPr>
        </p:nvGraphicFramePr>
        <p:xfrm>
          <a:off x="765465" y="1405437"/>
          <a:ext cx="4948984" cy="3747775"/>
        </p:xfrm>
        <a:graphic>
          <a:graphicData uri="http://schemas.openxmlformats.org/presentationml/2006/ole">
            <mc:AlternateContent xmlns:mc="http://schemas.openxmlformats.org/markup-compatibility/2006">
              <mc:Choice xmlns:v="urn:schemas-microsoft-com:vml" Requires="v">
                <p:oleObj spid="_x0000_s2075" r:id="rId6" imgW="3445639" imgH="2617827" progId="STATISTICA.Graph">
                  <p:embed/>
                </p:oleObj>
              </mc:Choice>
              <mc:Fallback>
                <p:oleObj r:id="rId6" imgW="3445639" imgH="2617827" progId="STATISTICA.Graph">
                  <p:embed/>
                  <p:pic>
                    <p:nvPicPr>
                      <p:cNvPr id="5" name="Objeto 4">
                        <a:extLst>
                          <a:ext uri="{FF2B5EF4-FFF2-40B4-BE49-F238E27FC236}">
                            <a16:creationId xmlns:a16="http://schemas.microsoft.com/office/drawing/2014/main" id="{C2D085B3-1E61-45D1-8FFA-53671A77F5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465" y="1405437"/>
                        <a:ext cx="4948984" cy="3747775"/>
                      </a:xfrm>
                      <a:prstGeom prst="rect">
                        <a:avLst/>
                      </a:prstGeom>
                      <a:noFill/>
                    </p:spPr>
                  </p:pic>
                </p:oleObj>
              </mc:Fallback>
            </mc:AlternateContent>
          </a:graphicData>
        </a:graphic>
      </p:graphicFrame>
      <p:sp>
        <p:nvSpPr>
          <p:cNvPr id="36" name="Cuadro de texto 273">
            <a:extLst>
              <a:ext uri="{FF2B5EF4-FFF2-40B4-BE49-F238E27FC236}">
                <a16:creationId xmlns:a16="http://schemas.microsoft.com/office/drawing/2014/main" id="{F2EB1204-7BDD-4247-B8C0-EFBF65D7E29B}"/>
              </a:ext>
            </a:extLst>
          </p:cNvPr>
          <p:cNvSpPr txBox="1"/>
          <p:nvPr/>
        </p:nvSpPr>
        <p:spPr>
          <a:xfrm>
            <a:off x="2982782" y="2889544"/>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0,947</a:t>
            </a:r>
            <a:endParaRPr lang="es-EC" sz="1600" dirty="0">
              <a:effectLst/>
              <a:ea typeface="Calibri" panose="020F0502020204030204" pitchFamily="34" charset="0"/>
              <a:cs typeface="Times New Roman" panose="02020603050405020304" pitchFamily="18" charset="0"/>
            </a:endParaRPr>
          </a:p>
        </p:txBody>
      </p:sp>
      <p:sp>
        <p:nvSpPr>
          <p:cNvPr id="37" name="Cuadro de texto 274">
            <a:extLst>
              <a:ext uri="{FF2B5EF4-FFF2-40B4-BE49-F238E27FC236}">
                <a16:creationId xmlns:a16="http://schemas.microsoft.com/office/drawing/2014/main" id="{28CCF432-BB8E-4CFF-8E0F-3C14097E930F}"/>
              </a:ext>
            </a:extLst>
          </p:cNvPr>
          <p:cNvSpPr txBox="1"/>
          <p:nvPr/>
        </p:nvSpPr>
        <p:spPr>
          <a:xfrm>
            <a:off x="2237896" y="3978158"/>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0,930</a:t>
            </a:r>
            <a:endParaRPr lang="es-EC" sz="1600">
              <a:effectLst/>
              <a:ea typeface="Calibri" panose="020F0502020204030204" pitchFamily="34" charset="0"/>
              <a:cs typeface="Times New Roman" panose="02020603050405020304" pitchFamily="18" charset="0"/>
            </a:endParaRPr>
          </a:p>
        </p:txBody>
      </p:sp>
      <p:sp>
        <p:nvSpPr>
          <p:cNvPr id="39" name="Cuadro de texto 275">
            <a:extLst>
              <a:ext uri="{FF2B5EF4-FFF2-40B4-BE49-F238E27FC236}">
                <a16:creationId xmlns:a16="http://schemas.microsoft.com/office/drawing/2014/main" id="{0E680EE7-CE40-4F23-BBE1-DA9D9F2D12CD}"/>
              </a:ext>
            </a:extLst>
          </p:cNvPr>
          <p:cNvSpPr txBox="1"/>
          <p:nvPr/>
        </p:nvSpPr>
        <p:spPr>
          <a:xfrm>
            <a:off x="3676294" y="2628119"/>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0,950</a:t>
            </a:r>
            <a:endParaRPr lang="es-EC" sz="1600">
              <a:effectLst/>
              <a:ea typeface="Calibri" panose="020F0502020204030204" pitchFamily="34" charset="0"/>
              <a:cs typeface="Times New Roman" panose="02020603050405020304" pitchFamily="18" charset="0"/>
            </a:endParaRPr>
          </a:p>
        </p:txBody>
      </p:sp>
      <p:sp>
        <p:nvSpPr>
          <p:cNvPr id="40" name="Cuadro de texto 276">
            <a:extLst>
              <a:ext uri="{FF2B5EF4-FFF2-40B4-BE49-F238E27FC236}">
                <a16:creationId xmlns:a16="http://schemas.microsoft.com/office/drawing/2014/main" id="{14DF0C07-9188-49B8-867D-C03501295F62}"/>
              </a:ext>
            </a:extLst>
          </p:cNvPr>
          <p:cNvSpPr txBox="1"/>
          <p:nvPr/>
        </p:nvSpPr>
        <p:spPr>
          <a:xfrm>
            <a:off x="3527563" y="3433469"/>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0,940</a:t>
            </a:r>
            <a:endParaRPr lang="es-EC" sz="1600" dirty="0">
              <a:effectLst/>
              <a:ea typeface="Calibri" panose="020F0502020204030204" pitchFamily="34" charset="0"/>
              <a:cs typeface="Times New Roman" panose="02020603050405020304" pitchFamily="18" charset="0"/>
            </a:endParaRPr>
          </a:p>
        </p:txBody>
      </p:sp>
      <p:sp>
        <p:nvSpPr>
          <p:cNvPr id="41" name="Cuadro de texto 277">
            <a:extLst>
              <a:ext uri="{FF2B5EF4-FFF2-40B4-BE49-F238E27FC236}">
                <a16:creationId xmlns:a16="http://schemas.microsoft.com/office/drawing/2014/main" id="{E996E4D2-8FEB-48FB-85C3-88EA53AB3036}"/>
              </a:ext>
            </a:extLst>
          </p:cNvPr>
          <p:cNvSpPr txBox="1"/>
          <p:nvPr/>
        </p:nvSpPr>
        <p:spPr>
          <a:xfrm>
            <a:off x="2393247" y="3431827"/>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0,937</a:t>
            </a:r>
            <a:endParaRPr lang="es-EC" sz="1600">
              <a:effectLst/>
              <a:ea typeface="Calibri" panose="020F0502020204030204" pitchFamily="34" charset="0"/>
              <a:cs typeface="Times New Roman" panose="02020603050405020304" pitchFamily="18" charset="0"/>
            </a:endParaRPr>
          </a:p>
        </p:txBody>
      </p:sp>
      <p:sp>
        <p:nvSpPr>
          <p:cNvPr id="42" name="Cuadro de texto 278">
            <a:extLst>
              <a:ext uri="{FF2B5EF4-FFF2-40B4-BE49-F238E27FC236}">
                <a16:creationId xmlns:a16="http://schemas.microsoft.com/office/drawing/2014/main" id="{1BBF7559-3824-4D80-BE5D-6C5357B5243F}"/>
              </a:ext>
            </a:extLst>
          </p:cNvPr>
          <p:cNvSpPr txBox="1"/>
          <p:nvPr/>
        </p:nvSpPr>
        <p:spPr>
          <a:xfrm>
            <a:off x="2481758" y="2976965"/>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0,947</a:t>
            </a:r>
            <a:endParaRPr lang="es-EC" sz="1600" dirty="0">
              <a:effectLst/>
              <a:ea typeface="Calibri" panose="020F0502020204030204" pitchFamily="34" charset="0"/>
              <a:cs typeface="Times New Roman" panose="02020603050405020304" pitchFamily="18" charset="0"/>
            </a:endParaRPr>
          </a:p>
        </p:txBody>
      </p:sp>
      <p:sp>
        <p:nvSpPr>
          <p:cNvPr id="43" name="Cuadro de texto 279">
            <a:extLst>
              <a:ext uri="{FF2B5EF4-FFF2-40B4-BE49-F238E27FC236}">
                <a16:creationId xmlns:a16="http://schemas.microsoft.com/office/drawing/2014/main" id="{04F217DA-4E7B-4AAC-8AA6-34BB302DE5CC}"/>
              </a:ext>
            </a:extLst>
          </p:cNvPr>
          <p:cNvSpPr txBox="1"/>
          <p:nvPr/>
        </p:nvSpPr>
        <p:spPr>
          <a:xfrm>
            <a:off x="1530682" y="2026962"/>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0,960</a:t>
            </a:r>
            <a:endParaRPr lang="es-EC" sz="1600" dirty="0">
              <a:effectLst/>
              <a:ea typeface="Calibri" panose="020F0502020204030204" pitchFamily="34" charset="0"/>
              <a:cs typeface="Times New Roman" panose="02020603050405020304" pitchFamily="18" charset="0"/>
            </a:endParaRPr>
          </a:p>
        </p:txBody>
      </p:sp>
      <p:sp>
        <p:nvSpPr>
          <p:cNvPr id="44" name="Cuadro de texto 280">
            <a:extLst>
              <a:ext uri="{FF2B5EF4-FFF2-40B4-BE49-F238E27FC236}">
                <a16:creationId xmlns:a16="http://schemas.microsoft.com/office/drawing/2014/main" id="{FDD72633-4B2A-4159-AFAC-7034D35DEF7C}"/>
              </a:ext>
            </a:extLst>
          </p:cNvPr>
          <p:cNvSpPr txBox="1"/>
          <p:nvPr/>
        </p:nvSpPr>
        <p:spPr>
          <a:xfrm>
            <a:off x="1746582" y="2736077"/>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0,950</a:t>
            </a:r>
            <a:endParaRPr lang="es-EC" sz="1600">
              <a:effectLst/>
              <a:ea typeface="Calibri" panose="020F0502020204030204" pitchFamily="34" charset="0"/>
              <a:cs typeface="Times New Roman" panose="02020603050405020304" pitchFamily="18" charset="0"/>
            </a:endParaRPr>
          </a:p>
        </p:txBody>
      </p:sp>
      <p:sp>
        <p:nvSpPr>
          <p:cNvPr id="45" name="Cuadro de texto 281">
            <a:extLst>
              <a:ext uri="{FF2B5EF4-FFF2-40B4-BE49-F238E27FC236}">
                <a16:creationId xmlns:a16="http://schemas.microsoft.com/office/drawing/2014/main" id="{13B26ABA-4653-4F71-B5E7-AF2996495E80}"/>
              </a:ext>
            </a:extLst>
          </p:cNvPr>
          <p:cNvSpPr txBox="1"/>
          <p:nvPr/>
        </p:nvSpPr>
        <p:spPr>
          <a:xfrm>
            <a:off x="1620887" y="3610337"/>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0,937</a:t>
            </a:r>
            <a:endParaRPr lang="es-EC"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7199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1"/>
            <a:ext cx="3949148" cy="1152939"/>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RESULTADOS Y DISCUSIONES</a:t>
            </a:r>
          </a:p>
        </p:txBody>
      </p:sp>
      <p:grpSp>
        <p:nvGrpSpPr>
          <p:cNvPr id="16" name="Grupo 15">
            <a:extLst>
              <a:ext uri="{FF2B5EF4-FFF2-40B4-BE49-F238E27FC236}">
                <a16:creationId xmlns:a16="http://schemas.microsoft.com/office/drawing/2014/main" id="{E5F35414-E0B5-408E-8B42-BF4EE55356BE}"/>
              </a:ext>
            </a:extLst>
          </p:cNvPr>
          <p:cNvGrpSpPr/>
          <p:nvPr/>
        </p:nvGrpSpPr>
        <p:grpSpPr>
          <a:xfrm flipH="1">
            <a:off x="6583680" y="-1"/>
            <a:ext cx="5424711" cy="4735647"/>
            <a:chOff x="206495" y="1674375"/>
            <a:chExt cx="5424711" cy="4735647"/>
          </a:xfrm>
        </p:grpSpPr>
        <p:sp>
          <p:nvSpPr>
            <p:cNvPr id="17" name="Cuerda 16">
              <a:extLst>
                <a:ext uri="{FF2B5EF4-FFF2-40B4-BE49-F238E27FC236}">
                  <a16:creationId xmlns:a16="http://schemas.microsoft.com/office/drawing/2014/main" id="{31BE82F7-C38E-486F-9D48-D6412FBD3A4A}"/>
                </a:ext>
              </a:extLst>
            </p:cNvPr>
            <p:cNvSpPr/>
            <p:nvPr/>
          </p:nvSpPr>
          <p:spPr>
            <a:xfrm>
              <a:off x="206495" y="1674375"/>
              <a:ext cx="1183911" cy="1183911"/>
            </a:xfrm>
            <a:prstGeom prst="chord">
              <a:avLst>
                <a:gd name="adj1" fmla="val 4800000"/>
                <a:gd name="adj2" fmla="val 1680000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8" name="Círculo parcial 17">
              <a:extLst>
                <a:ext uri="{FF2B5EF4-FFF2-40B4-BE49-F238E27FC236}">
                  <a16:creationId xmlns:a16="http://schemas.microsoft.com/office/drawing/2014/main" id="{58B25C97-5161-499F-A655-76D4397CD1CC}"/>
                </a:ext>
              </a:extLst>
            </p:cNvPr>
            <p:cNvSpPr/>
            <p:nvPr/>
          </p:nvSpPr>
          <p:spPr>
            <a:xfrm>
              <a:off x="324886" y="1792766"/>
              <a:ext cx="947129" cy="947129"/>
            </a:xfrm>
            <a:prstGeom prst="pie">
              <a:avLst>
                <a:gd name="adj1" fmla="val 5400000"/>
                <a:gd name="adj2" fmla="val 1620000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9" name="Forma libre: forma 18">
              <a:extLst>
                <a:ext uri="{FF2B5EF4-FFF2-40B4-BE49-F238E27FC236}">
                  <a16:creationId xmlns:a16="http://schemas.microsoft.com/office/drawing/2014/main" id="{F0A79FB8-B2D1-4151-95EE-68D8317465F4}"/>
                </a:ext>
              </a:extLst>
            </p:cNvPr>
            <p:cNvSpPr/>
            <p:nvPr/>
          </p:nvSpPr>
          <p:spPr>
            <a:xfrm rot="16200000">
              <a:off x="-1155003" y="4338176"/>
              <a:ext cx="3433344" cy="710347"/>
            </a:xfrm>
            <a:custGeom>
              <a:avLst/>
              <a:gdLst>
                <a:gd name="connsiteX0" fmla="*/ 0 w 3433344"/>
                <a:gd name="connsiteY0" fmla="*/ 0 h 710347"/>
                <a:gd name="connsiteX1" fmla="*/ 3433344 w 3433344"/>
                <a:gd name="connsiteY1" fmla="*/ 0 h 710347"/>
                <a:gd name="connsiteX2" fmla="*/ 3433344 w 3433344"/>
                <a:gd name="connsiteY2" fmla="*/ 710347 h 710347"/>
                <a:gd name="connsiteX3" fmla="*/ 0 w 3433344"/>
                <a:gd name="connsiteY3" fmla="*/ 710347 h 710347"/>
                <a:gd name="connsiteX4" fmla="*/ 0 w 3433344"/>
                <a:gd name="connsiteY4" fmla="*/ 0 h 71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3344" h="710347">
                  <a:moveTo>
                    <a:pt x="0" y="0"/>
                  </a:moveTo>
                  <a:lnTo>
                    <a:pt x="3433344" y="0"/>
                  </a:lnTo>
                  <a:lnTo>
                    <a:pt x="3433344" y="710347"/>
                  </a:lnTo>
                  <a:lnTo>
                    <a:pt x="0" y="7103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b" anchorCtr="0">
              <a:noAutofit/>
            </a:bodyPr>
            <a:lstStyle/>
            <a:p>
              <a:pPr marL="0" lvl="0" indent="0" algn="r" defTabSz="2133600">
                <a:lnSpc>
                  <a:spcPct val="90000"/>
                </a:lnSpc>
                <a:spcBef>
                  <a:spcPct val="0"/>
                </a:spcBef>
                <a:spcAft>
                  <a:spcPct val="35000"/>
                </a:spcAft>
                <a:buNone/>
              </a:pPr>
              <a:r>
                <a:rPr lang="es-EC" sz="4800" kern="1200" dirty="0">
                  <a:latin typeface="Arial Narrow" panose="020B0606020202030204" pitchFamily="34" charset="0"/>
                </a:rPr>
                <a:t>FACTOR A x B</a:t>
              </a:r>
            </a:p>
          </p:txBody>
        </p:sp>
        <p:sp>
          <p:nvSpPr>
            <p:cNvPr id="20" name="Forma libre: forma 19">
              <a:extLst>
                <a:ext uri="{FF2B5EF4-FFF2-40B4-BE49-F238E27FC236}">
                  <a16:creationId xmlns:a16="http://schemas.microsoft.com/office/drawing/2014/main" id="{72D30B43-05F3-4CBA-AD21-41F6385FB334}"/>
                </a:ext>
              </a:extLst>
            </p:cNvPr>
            <p:cNvSpPr/>
            <p:nvPr/>
          </p:nvSpPr>
          <p:spPr>
            <a:xfrm>
              <a:off x="1129526" y="1970230"/>
              <a:ext cx="4501680" cy="703065"/>
            </a:xfrm>
            <a:custGeom>
              <a:avLst/>
              <a:gdLst>
                <a:gd name="connsiteX0" fmla="*/ 0 w 2367823"/>
                <a:gd name="connsiteY0" fmla="*/ 0 h 4735647"/>
                <a:gd name="connsiteX1" fmla="*/ 2367823 w 2367823"/>
                <a:gd name="connsiteY1" fmla="*/ 0 h 4735647"/>
                <a:gd name="connsiteX2" fmla="*/ 2367823 w 2367823"/>
                <a:gd name="connsiteY2" fmla="*/ 4735647 h 4735647"/>
                <a:gd name="connsiteX3" fmla="*/ 0 w 2367823"/>
                <a:gd name="connsiteY3" fmla="*/ 4735647 h 4735647"/>
                <a:gd name="connsiteX4" fmla="*/ 0 w 2367823"/>
                <a:gd name="connsiteY4" fmla="*/ 0 h 473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823" h="4735647">
                  <a:moveTo>
                    <a:pt x="0" y="0"/>
                  </a:moveTo>
                  <a:lnTo>
                    <a:pt x="2367823" y="0"/>
                  </a:lnTo>
                  <a:lnTo>
                    <a:pt x="2367823" y="4735647"/>
                  </a:lnTo>
                  <a:lnTo>
                    <a:pt x="0" y="47356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None/>
              </a:pPr>
              <a:r>
                <a:rPr lang="es-EC" sz="3200" kern="1200" dirty="0">
                  <a:latin typeface="Arial Narrow" panose="020B0606020202030204" pitchFamily="34" charset="0"/>
                </a:rPr>
                <a:t>Variedades x M. fermentativos</a:t>
              </a:r>
            </a:p>
          </p:txBody>
        </p:sp>
      </p:grpSp>
      <p:sp>
        <p:nvSpPr>
          <p:cNvPr id="2" name="Rectangle 2">
            <a:extLst>
              <a:ext uri="{FF2B5EF4-FFF2-40B4-BE49-F238E27FC236}">
                <a16:creationId xmlns:a16="http://schemas.microsoft.com/office/drawing/2014/main" id="{C78E22F2-4123-4BA7-ABBB-43EBBE19B42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4">
            <a:extLst>
              <a:ext uri="{FF2B5EF4-FFF2-40B4-BE49-F238E27FC236}">
                <a16:creationId xmlns:a16="http://schemas.microsoft.com/office/drawing/2014/main" id="{C29A8078-76C2-4191-9E9E-94E231FA46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BF183309-A972-485B-B1D7-97F90EA7CDF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0" name="Objeto 9">
            <a:extLst>
              <a:ext uri="{FF2B5EF4-FFF2-40B4-BE49-F238E27FC236}">
                <a16:creationId xmlns:a16="http://schemas.microsoft.com/office/drawing/2014/main" id="{C5E265B2-810D-48B3-ADC2-6ED2CCFD5311}"/>
              </a:ext>
            </a:extLst>
          </p:cNvPr>
          <p:cNvGraphicFramePr>
            <a:graphicFrameLocks noChangeAspect="1"/>
          </p:cNvGraphicFramePr>
          <p:nvPr>
            <p:extLst>
              <p:ext uri="{D42A27DB-BD31-4B8C-83A1-F6EECF244321}">
                <p14:modId xmlns:p14="http://schemas.microsoft.com/office/powerpoint/2010/main" val="999555169"/>
              </p:ext>
            </p:extLst>
          </p:nvPr>
        </p:nvGraphicFramePr>
        <p:xfrm>
          <a:off x="338774" y="1851531"/>
          <a:ext cx="5133558" cy="4130304"/>
        </p:xfrm>
        <a:graphic>
          <a:graphicData uri="http://schemas.openxmlformats.org/presentationml/2006/ole">
            <mc:AlternateContent xmlns:mc="http://schemas.openxmlformats.org/markup-compatibility/2006">
              <mc:Choice xmlns:v="urn:schemas-microsoft-com:vml" Requires="v">
                <p:oleObj spid="_x0000_s3098" r:id="rId4" imgW="3353424" imgH="2744680" progId="STATISTICA.Graph">
                  <p:embed/>
                </p:oleObj>
              </mc:Choice>
              <mc:Fallback>
                <p:oleObj r:id="rId4" imgW="3353424" imgH="2744680" progId="STATISTICA.Graph">
                  <p:embed/>
                  <p:pic>
                    <p:nvPicPr>
                      <p:cNvPr id="10" name="Objeto 9">
                        <a:extLst>
                          <a:ext uri="{FF2B5EF4-FFF2-40B4-BE49-F238E27FC236}">
                            <a16:creationId xmlns:a16="http://schemas.microsoft.com/office/drawing/2014/main" id="{C5E265B2-810D-48B3-ADC2-6ED2CCFD53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774" y="1851531"/>
                        <a:ext cx="5133558" cy="4130304"/>
                      </a:xfrm>
                      <a:prstGeom prst="rect">
                        <a:avLst/>
                      </a:prstGeom>
                      <a:noFill/>
                    </p:spPr>
                  </p:pic>
                </p:oleObj>
              </mc:Fallback>
            </mc:AlternateContent>
          </a:graphicData>
        </a:graphic>
      </p:graphicFrame>
      <p:sp>
        <p:nvSpPr>
          <p:cNvPr id="11" name="Rectangle 4">
            <a:extLst>
              <a:ext uri="{FF2B5EF4-FFF2-40B4-BE49-F238E27FC236}">
                <a16:creationId xmlns:a16="http://schemas.microsoft.com/office/drawing/2014/main" id="{F61D155A-BC0C-486A-AB9D-A65CC6A2E0F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2" name="Objeto 11">
            <a:extLst>
              <a:ext uri="{FF2B5EF4-FFF2-40B4-BE49-F238E27FC236}">
                <a16:creationId xmlns:a16="http://schemas.microsoft.com/office/drawing/2014/main" id="{D9124838-3AC5-490A-B4D9-EA681A28BDF1}"/>
              </a:ext>
            </a:extLst>
          </p:cNvPr>
          <p:cNvGraphicFramePr>
            <a:graphicFrameLocks noChangeAspect="1"/>
          </p:cNvGraphicFramePr>
          <p:nvPr>
            <p:extLst>
              <p:ext uri="{D42A27DB-BD31-4B8C-83A1-F6EECF244321}">
                <p14:modId xmlns:p14="http://schemas.microsoft.com/office/powerpoint/2010/main" val="3991509472"/>
              </p:ext>
            </p:extLst>
          </p:nvPr>
        </p:nvGraphicFramePr>
        <p:xfrm>
          <a:off x="5472332" y="1770642"/>
          <a:ext cx="5780289" cy="4404279"/>
        </p:xfrm>
        <a:graphic>
          <a:graphicData uri="http://schemas.openxmlformats.org/presentationml/2006/ole">
            <mc:AlternateContent xmlns:mc="http://schemas.openxmlformats.org/markup-compatibility/2006">
              <mc:Choice xmlns:v="urn:schemas-microsoft-com:vml" Requires="v">
                <p:oleObj spid="_x0000_s3099" r:id="rId6" imgW="6628949" imgH="4872008" progId="STATISTICA.Graph">
                  <p:embed/>
                </p:oleObj>
              </mc:Choice>
              <mc:Fallback>
                <p:oleObj r:id="rId6" imgW="6628949" imgH="4872008" progId="STATISTICA.Graph">
                  <p:embed/>
                  <p:pic>
                    <p:nvPicPr>
                      <p:cNvPr id="12" name="Objeto 11">
                        <a:extLst>
                          <a:ext uri="{FF2B5EF4-FFF2-40B4-BE49-F238E27FC236}">
                            <a16:creationId xmlns:a16="http://schemas.microsoft.com/office/drawing/2014/main" id="{D9124838-3AC5-490A-B4D9-EA681A28BD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2332" y="1770642"/>
                        <a:ext cx="5780289" cy="4404279"/>
                      </a:xfrm>
                      <a:prstGeom prst="rect">
                        <a:avLst/>
                      </a:prstGeom>
                      <a:noFill/>
                    </p:spPr>
                  </p:pic>
                </p:oleObj>
              </mc:Fallback>
            </mc:AlternateContent>
          </a:graphicData>
        </a:graphic>
      </p:graphicFrame>
      <p:graphicFrame>
        <p:nvGraphicFramePr>
          <p:cNvPr id="21" name="Tabla 20">
            <a:extLst>
              <a:ext uri="{FF2B5EF4-FFF2-40B4-BE49-F238E27FC236}">
                <a16:creationId xmlns:a16="http://schemas.microsoft.com/office/drawing/2014/main" id="{7F527353-0D7E-4379-B30D-1C5BFE6BAA33}"/>
              </a:ext>
            </a:extLst>
          </p:cNvPr>
          <p:cNvGraphicFramePr>
            <a:graphicFrameLocks noGrp="1"/>
          </p:cNvGraphicFramePr>
          <p:nvPr>
            <p:extLst>
              <p:ext uri="{D42A27DB-BD31-4B8C-83A1-F6EECF244321}">
                <p14:modId xmlns:p14="http://schemas.microsoft.com/office/powerpoint/2010/main" val="724168886"/>
              </p:ext>
            </p:extLst>
          </p:nvPr>
        </p:nvGraphicFramePr>
        <p:xfrm>
          <a:off x="811720" y="6174921"/>
          <a:ext cx="1255619" cy="431297"/>
        </p:xfrm>
        <a:graphic>
          <a:graphicData uri="http://schemas.openxmlformats.org/drawingml/2006/table">
            <a:tbl>
              <a:tblPr firstRow="1" bandRow="1">
                <a:tableStyleId>{8799B23B-EC83-4686-B30A-512413B5E67A}</a:tableStyleId>
              </a:tblPr>
              <a:tblGrid>
                <a:gridCol w="1255619">
                  <a:extLst>
                    <a:ext uri="{9D8B030D-6E8A-4147-A177-3AD203B41FA5}">
                      <a16:colId xmlns:a16="http://schemas.microsoft.com/office/drawing/2014/main" val="1261220387"/>
                    </a:ext>
                  </a:extLst>
                </a:gridCol>
              </a:tblGrid>
              <a:tr h="431297">
                <a:tc>
                  <a:txBody>
                    <a:bodyPr/>
                    <a:lstStyle/>
                    <a:p>
                      <a:r>
                        <a:rPr lang="es-EC" sz="1400" b="1" dirty="0">
                          <a:solidFill>
                            <a:schemeClr val="tx1"/>
                          </a:solidFill>
                          <a:latin typeface="Arial Narrow" panose="020B0606020202030204" pitchFamily="34" charset="0"/>
                        </a:rPr>
                        <a:t>Espacio libre</a:t>
                      </a:r>
                    </a:p>
                  </a:txBody>
                  <a:tcPr anchor="ctr"/>
                </a:tc>
                <a:extLst>
                  <a:ext uri="{0D108BD9-81ED-4DB2-BD59-A6C34878D82A}">
                    <a16:rowId xmlns:a16="http://schemas.microsoft.com/office/drawing/2014/main" val="2567215565"/>
                  </a:ext>
                </a:extLst>
              </a:tr>
            </a:tbl>
          </a:graphicData>
        </a:graphic>
      </p:graphicFrame>
      <p:sp>
        <p:nvSpPr>
          <p:cNvPr id="22" name="Cuadro de texto 284">
            <a:extLst>
              <a:ext uri="{FF2B5EF4-FFF2-40B4-BE49-F238E27FC236}">
                <a16:creationId xmlns:a16="http://schemas.microsoft.com/office/drawing/2014/main" id="{7AB6C32A-29C2-4F74-8710-EB816D410090}"/>
              </a:ext>
            </a:extLst>
          </p:cNvPr>
          <p:cNvSpPr txBox="1"/>
          <p:nvPr/>
        </p:nvSpPr>
        <p:spPr>
          <a:xfrm>
            <a:off x="1239498" y="2527025"/>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75,30</a:t>
            </a:r>
            <a:endParaRPr lang="es-EC" sz="1600" dirty="0">
              <a:effectLst/>
              <a:ea typeface="Calibri" panose="020F0502020204030204" pitchFamily="34" charset="0"/>
              <a:cs typeface="Times New Roman" panose="02020603050405020304" pitchFamily="18" charset="0"/>
            </a:endParaRPr>
          </a:p>
        </p:txBody>
      </p:sp>
      <p:sp>
        <p:nvSpPr>
          <p:cNvPr id="23" name="Cuadro de texto 285">
            <a:extLst>
              <a:ext uri="{FF2B5EF4-FFF2-40B4-BE49-F238E27FC236}">
                <a16:creationId xmlns:a16="http://schemas.microsoft.com/office/drawing/2014/main" id="{31218F25-F27E-4752-98BC-942E3F72E818}"/>
              </a:ext>
            </a:extLst>
          </p:cNvPr>
          <p:cNvSpPr txBox="1"/>
          <p:nvPr/>
        </p:nvSpPr>
        <p:spPr>
          <a:xfrm>
            <a:off x="982323" y="4678637"/>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44,62</a:t>
            </a:r>
            <a:endParaRPr lang="es-EC" sz="1600" dirty="0">
              <a:effectLst/>
              <a:ea typeface="Calibri" panose="020F0502020204030204" pitchFamily="34" charset="0"/>
              <a:cs typeface="Times New Roman" panose="02020603050405020304" pitchFamily="18" charset="0"/>
            </a:endParaRPr>
          </a:p>
        </p:txBody>
      </p:sp>
      <p:sp>
        <p:nvSpPr>
          <p:cNvPr id="24" name="Cuadro de texto 287">
            <a:extLst>
              <a:ext uri="{FF2B5EF4-FFF2-40B4-BE49-F238E27FC236}">
                <a16:creationId xmlns:a16="http://schemas.microsoft.com/office/drawing/2014/main" id="{75511BF5-1275-4BBB-9590-F5D67DBBD86C}"/>
              </a:ext>
            </a:extLst>
          </p:cNvPr>
          <p:cNvSpPr txBox="1"/>
          <p:nvPr/>
        </p:nvSpPr>
        <p:spPr>
          <a:xfrm>
            <a:off x="1550241" y="4597630"/>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47,19</a:t>
            </a:r>
            <a:endParaRPr lang="es-EC" sz="1600" dirty="0">
              <a:effectLst/>
              <a:ea typeface="Calibri" panose="020F0502020204030204" pitchFamily="34" charset="0"/>
              <a:cs typeface="Times New Roman" panose="02020603050405020304" pitchFamily="18" charset="0"/>
            </a:endParaRPr>
          </a:p>
        </p:txBody>
      </p:sp>
      <p:sp>
        <p:nvSpPr>
          <p:cNvPr id="25" name="Cuadro de texto 288">
            <a:extLst>
              <a:ext uri="{FF2B5EF4-FFF2-40B4-BE49-F238E27FC236}">
                <a16:creationId xmlns:a16="http://schemas.microsoft.com/office/drawing/2014/main" id="{071F1083-3A70-403A-ADDE-77FAC55BA883}"/>
              </a:ext>
            </a:extLst>
          </p:cNvPr>
          <p:cNvSpPr txBox="1"/>
          <p:nvPr/>
        </p:nvSpPr>
        <p:spPr>
          <a:xfrm>
            <a:off x="1772221" y="3863243"/>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56,30</a:t>
            </a:r>
            <a:endParaRPr lang="es-EC" sz="1600">
              <a:effectLst/>
              <a:ea typeface="Calibri" panose="020F0502020204030204" pitchFamily="34" charset="0"/>
              <a:cs typeface="Times New Roman" panose="02020603050405020304" pitchFamily="18" charset="0"/>
            </a:endParaRPr>
          </a:p>
        </p:txBody>
      </p:sp>
      <p:sp>
        <p:nvSpPr>
          <p:cNvPr id="26" name="Cuadro de texto 289">
            <a:extLst>
              <a:ext uri="{FF2B5EF4-FFF2-40B4-BE49-F238E27FC236}">
                <a16:creationId xmlns:a16="http://schemas.microsoft.com/office/drawing/2014/main" id="{0B1403AC-B603-42AC-BE4C-4DEAAA2F2C8F}"/>
              </a:ext>
            </a:extLst>
          </p:cNvPr>
          <p:cNvSpPr txBox="1"/>
          <p:nvPr/>
        </p:nvSpPr>
        <p:spPr>
          <a:xfrm>
            <a:off x="2328320" y="4438717"/>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49,79</a:t>
            </a:r>
            <a:endParaRPr lang="es-EC" sz="1600" dirty="0">
              <a:effectLst/>
              <a:ea typeface="Calibri" panose="020F0502020204030204" pitchFamily="34" charset="0"/>
              <a:cs typeface="Times New Roman" panose="02020603050405020304" pitchFamily="18" charset="0"/>
            </a:endParaRPr>
          </a:p>
        </p:txBody>
      </p:sp>
      <p:sp>
        <p:nvSpPr>
          <p:cNvPr id="27" name="Cuadro de texto 290">
            <a:extLst>
              <a:ext uri="{FF2B5EF4-FFF2-40B4-BE49-F238E27FC236}">
                <a16:creationId xmlns:a16="http://schemas.microsoft.com/office/drawing/2014/main" id="{FB39BD61-B5FF-41D6-8357-7BB572C8C111}"/>
              </a:ext>
            </a:extLst>
          </p:cNvPr>
          <p:cNvSpPr txBox="1"/>
          <p:nvPr/>
        </p:nvSpPr>
        <p:spPr>
          <a:xfrm>
            <a:off x="3106399" y="4253325"/>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51,06</a:t>
            </a:r>
            <a:endParaRPr lang="es-EC" sz="1600" dirty="0">
              <a:effectLst/>
              <a:ea typeface="Calibri" panose="020F0502020204030204" pitchFamily="34" charset="0"/>
              <a:cs typeface="Times New Roman" panose="02020603050405020304" pitchFamily="18" charset="0"/>
            </a:endParaRPr>
          </a:p>
        </p:txBody>
      </p:sp>
      <p:sp>
        <p:nvSpPr>
          <p:cNvPr id="28" name="Cuadro de texto 291">
            <a:extLst>
              <a:ext uri="{FF2B5EF4-FFF2-40B4-BE49-F238E27FC236}">
                <a16:creationId xmlns:a16="http://schemas.microsoft.com/office/drawing/2014/main" id="{CCEC0214-9D76-428B-A281-A026A127B67E}"/>
              </a:ext>
            </a:extLst>
          </p:cNvPr>
          <p:cNvSpPr txBox="1"/>
          <p:nvPr/>
        </p:nvSpPr>
        <p:spPr>
          <a:xfrm>
            <a:off x="1995023" y="3478164"/>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61,88</a:t>
            </a:r>
            <a:endParaRPr lang="es-EC" sz="1600" dirty="0">
              <a:effectLst/>
              <a:ea typeface="Calibri" panose="020F0502020204030204" pitchFamily="34" charset="0"/>
              <a:cs typeface="Times New Roman" panose="02020603050405020304" pitchFamily="18" charset="0"/>
            </a:endParaRPr>
          </a:p>
        </p:txBody>
      </p:sp>
      <p:sp>
        <p:nvSpPr>
          <p:cNvPr id="29" name="Cuadro de texto 292">
            <a:extLst>
              <a:ext uri="{FF2B5EF4-FFF2-40B4-BE49-F238E27FC236}">
                <a16:creationId xmlns:a16="http://schemas.microsoft.com/office/drawing/2014/main" id="{B1390331-8734-4F43-8410-3227BF680ED0}"/>
              </a:ext>
            </a:extLst>
          </p:cNvPr>
          <p:cNvSpPr txBox="1"/>
          <p:nvPr/>
        </p:nvSpPr>
        <p:spPr>
          <a:xfrm>
            <a:off x="3021351" y="3072269"/>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67,81</a:t>
            </a:r>
            <a:endParaRPr lang="es-EC" sz="1600">
              <a:effectLst/>
              <a:ea typeface="Calibri" panose="020F0502020204030204" pitchFamily="34" charset="0"/>
              <a:cs typeface="Times New Roman" panose="02020603050405020304" pitchFamily="18" charset="0"/>
            </a:endParaRPr>
          </a:p>
        </p:txBody>
      </p:sp>
      <p:sp>
        <p:nvSpPr>
          <p:cNvPr id="30" name="Cuadro de texto 293">
            <a:extLst>
              <a:ext uri="{FF2B5EF4-FFF2-40B4-BE49-F238E27FC236}">
                <a16:creationId xmlns:a16="http://schemas.microsoft.com/office/drawing/2014/main" id="{A0A7CA1B-4D0A-496F-9E9E-6967999187D2}"/>
              </a:ext>
            </a:extLst>
          </p:cNvPr>
          <p:cNvSpPr txBox="1"/>
          <p:nvPr/>
        </p:nvSpPr>
        <p:spPr>
          <a:xfrm>
            <a:off x="2725398" y="2498473"/>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75,93</a:t>
            </a:r>
            <a:endParaRPr lang="es-EC" sz="16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3268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1"/>
            <a:ext cx="3949148" cy="1152939"/>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RESULTADOS Y DISCUSIONES</a:t>
            </a:r>
          </a:p>
        </p:txBody>
      </p:sp>
      <p:grpSp>
        <p:nvGrpSpPr>
          <p:cNvPr id="16" name="Grupo 15">
            <a:extLst>
              <a:ext uri="{FF2B5EF4-FFF2-40B4-BE49-F238E27FC236}">
                <a16:creationId xmlns:a16="http://schemas.microsoft.com/office/drawing/2014/main" id="{E5F35414-E0B5-408E-8B42-BF4EE55356BE}"/>
              </a:ext>
            </a:extLst>
          </p:cNvPr>
          <p:cNvGrpSpPr/>
          <p:nvPr/>
        </p:nvGrpSpPr>
        <p:grpSpPr>
          <a:xfrm flipH="1">
            <a:off x="6583680" y="-1"/>
            <a:ext cx="5424711" cy="4735647"/>
            <a:chOff x="206495" y="1674375"/>
            <a:chExt cx="5424711" cy="4735647"/>
          </a:xfrm>
        </p:grpSpPr>
        <p:sp>
          <p:nvSpPr>
            <p:cNvPr id="17" name="Cuerda 16">
              <a:extLst>
                <a:ext uri="{FF2B5EF4-FFF2-40B4-BE49-F238E27FC236}">
                  <a16:creationId xmlns:a16="http://schemas.microsoft.com/office/drawing/2014/main" id="{31BE82F7-C38E-486F-9D48-D6412FBD3A4A}"/>
                </a:ext>
              </a:extLst>
            </p:cNvPr>
            <p:cNvSpPr/>
            <p:nvPr/>
          </p:nvSpPr>
          <p:spPr>
            <a:xfrm>
              <a:off x="206495" y="1674375"/>
              <a:ext cx="1183911" cy="1183911"/>
            </a:xfrm>
            <a:prstGeom prst="chord">
              <a:avLst>
                <a:gd name="adj1" fmla="val 4800000"/>
                <a:gd name="adj2" fmla="val 1680000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8" name="Círculo parcial 17">
              <a:extLst>
                <a:ext uri="{FF2B5EF4-FFF2-40B4-BE49-F238E27FC236}">
                  <a16:creationId xmlns:a16="http://schemas.microsoft.com/office/drawing/2014/main" id="{58B25C97-5161-499F-A655-76D4397CD1CC}"/>
                </a:ext>
              </a:extLst>
            </p:cNvPr>
            <p:cNvSpPr/>
            <p:nvPr/>
          </p:nvSpPr>
          <p:spPr>
            <a:xfrm>
              <a:off x="324886" y="1792766"/>
              <a:ext cx="947129" cy="947129"/>
            </a:xfrm>
            <a:prstGeom prst="pie">
              <a:avLst>
                <a:gd name="adj1" fmla="val 5400000"/>
                <a:gd name="adj2" fmla="val 1620000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9" name="Forma libre: forma 18">
              <a:extLst>
                <a:ext uri="{FF2B5EF4-FFF2-40B4-BE49-F238E27FC236}">
                  <a16:creationId xmlns:a16="http://schemas.microsoft.com/office/drawing/2014/main" id="{F0A79FB8-B2D1-4151-95EE-68D8317465F4}"/>
                </a:ext>
              </a:extLst>
            </p:cNvPr>
            <p:cNvSpPr/>
            <p:nvPr/>
          </p:nvSpPr>
          <p:spPr>
            <a:xfrm rot="16200000">
              <a:off x="-1155003" y="4338176"/>
              <a:ext cx="3433344" cy="710347"/>
            </a:xfrm>
            <a:custGeom>
              <a:avLst/>
              <a:gdLst>
                <a:gd name="connsiteX0" fmla="*/ 0 w 3433344"/>
                <a:gd name="connsiteY0" fmla="*/ 0 h 710347"/>
                <a:gd name="connsiteX1" fmla="*/ 3433344 w 3433344"/>
                <a:gd name="connsiteY1" fmla="*/ 0 h 710347"/>
                <a:gd name="connsiteX2" fmla="*/ 3433344 w 3433344"/>
                <a:gd name="connsiteY2" fmla="*/ 710347 h 710347"/>
                <a:gd name="connsiteX3" fmla="*/ 0 w 3433344"/>
                <a:gd name="connsiteY3" fmla="*/ 710347 h 710347"/>
                <a:gd name="connsiteX4" fmla="*/ 0 w 3433344"/>
                <a:gd name="connsiteY4" fmla="*/ 0 h 71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3344" h="710347">
                  <a:moveTo>
                    <a:pt x="0" y="0"/>
                  </a:moveTo>
                  <a:lnTo>
                    <a:pt x="3433344" y="0"/>
                  </a:lnTo>
                  <a:lnTo>
                    <a:pt x="3433344" y="710347"/>
                  </a:lnTo>
                  <a:lnTo>
                    <a:pt x="0" y="7103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b" anchorCtr="0">
              <a:noAutofit/>
            </a:bodyPr>
            <a:lstStyle/>
            <a:p>
              <a:pPr marL="0" lvl="0" indent="0" algn="r" defTabSz="2133600">
                <a:lnSpc>
                  <a:spcPct val="90000"/>
                </a:lnSpc>
                <a:spcBef>
                  <a:spcPct val="0"/>
                </a:spcBef>
                <a:spcAft>
                  <a:spcPct val="35000"/>
                </a:spcAft>
                <a:buNone/>
              </a:pPr>
              <a:r>
                <a:rPr lang="es-EC" sz="4800" kern="1200" dirty="0">
                  <a:latin typeface="Arial Narrow" panose="020B0606020202030204" pitchFamily="34" charset="0"/>
                </a:rPr>
                <a:t>FACTOR A x B</a:t>
              </a:r>
            </a:p>
          </p:txBody>
        </p:sp>
        <p:sp>
          <p:nvSpPr>
            <p:cNvPr id="20" name="Forma libre: forma 19">
              <a:extLst>
                <a:ext uri="{FF2B5EF4-FFF2-40B4-BE49-F238E27FC236}">
                  <a16:creationId xmlns:a16="http://schemas.microsoft.com/office/drawing/2014/main" id="{72D30B43-05F3-4CBA-AD21-41F6385FB334}"/>
                </a:ext>
              </a:extLst>
            </p:cNvPr>
            <p:cNvSpPr/>
            <p:nvPr/>
          </p:nvSpPr>
          <p:spPr>
            <a:xfrm>
              <a:off x="1129526" y="1970230"/>
              <a:ext cx="4501680" cy="703065"/>
            </a:xfrm>
            <a:custGeom>
              <a:avLst/>
              <a:gdLst>
                <a:gd name="connsiteX0" fmla="*/ 0 w 2367823"/>
                <a:gd name="connsiteY0" fmla="*/ 0 h 4735647"/>
                <a:gd name="connsiteX1" fmla="*/ 2367823 w 2367823"/>
                <a:gd name="connsiteY1" fmla="*/ 0 h 4735647"/>
                <a:gd name="connsiteX2" fmla="*/ 2367823 w 2367823"/>
                <a:gd name="connsiteY2" fmla="*/ 4735647 h 4735647"/>
                <a:gd name="connsiteX3" fmla="*/ 0 w 2367823"/>
                <a:gd name="connsiteY3" fmla="*/ 4735647 h 4735647"/>
                <a:gd name="connsiteX4" fmla="*/ 0 w 2367823"/>
                <a:gd name="connsiteY4" fmla="*/ 0 h 473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823" h="4735647">
                  <a:moveTo>
                    <a:pt x="0" y="0"/>
                  </a:moveTo>
                  <a:lnTo>
                    <a:pt x="2367823" y="0"/>
                  </a:lnTo>
                  <a:lnTo>
                    <a:pt x="2367823" y="4735647"/>
                  </a:lnTo>
                  <a:lnTo>
                    <a:pt x="0" y="47356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None/>
              </a:pPr>
              <a:r>
                <a:rPr lang="es-EC" sz="3200" kern="1200" dirty="0">
                  <a:latin typeface="Arial Narrow" panose="020B0606020202030204" pitchFamily="34" charset="0"/>
                </a:rPr>
                <a:t>Variedades x M. fermentativos</a:t>
              </a:r>
            </a:p>
          </p:txBody>
        </p:sp>
      </p:grpSp>
      <p:graphicFrame>
        <p:nvGraphicFramePr>
          <p:cNvPr id="22" name="Tabla 21">
            <a:extLst>
              <a:ext uri="{FF2B5EF4-FFF2-40B4-BE49-F238E27FC236}">
                <a16:creationId xmlns:a16="http://schemas.microsoft.com/office/drawing/2014/main" id="{CD727990-9AB7-4B21-B97D-A984CFC0708A}"/>
              </a:ext>
            </a:extLst>
          </p:cNvPr>
          <p:cNvGraphicFramePr>
            <a:graphicFrameLocks noGrp="1"/>
          </p:cNvGraphicFramePr>
          <p:nvPr>
            <p:extLst>
              <p:ext uri="{D42A27DB-BD31-4B8C-83A1-F6EECF244321}">
                <p14:modId xmlns:p14="http://schemas.microsoft.com/office/powerpoint/2010/main" val="3989435959"/>
              </p:ext>
            </p:extLst>
          </p:nvPr>
        </p:nvGraphicFramePr>
        <p:xfrm>
          <a:off x="1475690" y="5572204"/>
          <a:ext cx="9670749" cy="518160"/>
        </p:xfrm>
        <a:graphic>
          <a:graphicData uri="http://schemas.openxmlformats.org/drawingml/2006/table">
            <a:tbl>
              <a:tblPr firstRow="1" bandRow="1">
                <a:tableStyleId>{8799B23B-EC83-4686-B30A-512413B5E67A}</a:tableStyleId>
              </a:tblPr>
              <a:tblGrid>
                <a:gridCol w="949726">
                  <a:extLst>
                    <a:ext uri="{9D8B030D-6E8A-4147-A177-3AD203B41FA5}">
                      <a16:colId xmlns:a16="http://schemas.microsoft.com/office/drawing/2014/main" val="1261220387"/>
                    </a:ext>
                  </a:extLst>
                </a:gridCol>
                <a:gridCol w="1868288">
                  <a:extLst>
                    <a:ext uri="{9D8B030D-6E8A-4147-A177-3AD203B41FA5}">
                      <a16:colId xmlns:a16="http://schemas.microsoft.com/office/drawing/2014/main" val="2909824136"/>
                    </a:ext>
                  </a:extLst>
                </a:gridCol>
                <a:gridCol w="6852735">
                  <a:extLst>
                    <a:ext uri="{9D8B030D-6E8A-4147-A177-3AD203B41FA5}">
                      <a16:colId xmlns:a16="http://schemas.microsoft.com/office/drawing/2014/main" val="3631943546"/>
                    </a:ext>
                  </a:extLst>
                </a:gridCol>
              </a:tblGrid>
              <a:tr h="288928">
                <a:tc>
                  <a:txBody>
                    <a:bodyPr/>
                    <a:lstStyle/>
                    <a:p>
                      <a:r>
                        <a:rPr lang="es-EC" sz="1400" b="1" dirty="0">
                          <a:solidFill>
                            <a:schemeClr val="tx1"/>
                          </a:solidFill>
                          <a:latin typeface="Arial Narrow" panose="020B0606020202030204" pitchFamily="34" charset="0"/>
                        </a:rPr>
                        <a:t>Cenizas</a:t>
                      </a:r>
                    </a:p>
                  </a:txBody>
                  <a:tcPr anchor="ctr"/>
                </a:tc>
                <a:tc>
                  <a:txBody>
                    <a:bodyPr/>
                    <a:lstStyle/>
                    <a:p>
                      <a:r>
                        <a:rPr lang="es-EC" sz="1400" b="0" dirty="0">
                          <a:solidFill>
                            <a:schemeClr val="tx1"/>
                          </a:solidFill>
                          <a:latin typeface="Arial Narrow" panose="020B0606020202030204" pitchFamily="34" charset="0"/>
                        </a:rPr>
                        <a:t>Norma Técnica de Costa Rica (NCR 126, 1991)</a:t>
                      </a:r>
                    </a:p>
                  </a:txBody>
                  <a:tcPr anchor="ctr"/>
                </a:tc>
                <a:tc>
                  <a:txBody>
                    <a:bodyPr/>
                    <a:lstStyle/>
                    <a:p>
                      <a:r>
                        <a:rPr lang="es-MX" sz="1400" b="0" dirty="0">
                          <a:solidFill>
                            <a:schemeClr val="tx1"/>
                          </a:solidFill>
                          <a:latin typeface="Arial Narrow" panose="020B0606020202030204" pitchFamily="34" charset="0"/>
                        </a:rPr>
                        <a:t>Cantidad máxima de cenizas que debe poseer una bebida alcohólica = 0,07 g/1000cm</a:t>
                      </a:r>
                      <a:r>
                        <a:rPr lang="es-EC" sz="1400" b="0" kern="1200" baseline="30000" dirty="0">
                          <a:solidFill>
                            <a:schemeClr val="tx1"/>
                          </a:solidFill>
                          <a:effectLst/>
                          <a:latin typeface="Arial Narrow" panose="020B0606020202030204" pitchFamily="34" charset="0"/>
                          <a:ea typeface="+mn-ea"/>
                          <a:cs typeface="+mn-cs"/>
                        </a:rPr>
                        <a:t>3</a:t>
                      </a:r>
                      <a:r>
                        <a:rPr lang="es-EC" sz="1400" b="0" kern="1200" baseline="-25000" dirty="0">
                          <a:solidFill>
                            <a:schemeClr val="tx1"/>
                          </a:solidFill>
                          <a:effectLst/>
                          <a:latin typeface="Arial Narrow" panose="020B0606020202030204" pitchFamily="34" charset="0"/>
                          <a:ea typeface="+mn-ea"/>
                          <a:cs typeface="+mn-cs"/>
                        </a:rPr>
                        <a:t>-</a:t>
                      </a:r>
                      <a:endParaRPr lang="es-MX" sz="1400" b="0"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2567215565"/>
                  </a:ext>
                </a:extLst>
              </a:tr>
            </a:tbl>
          </a:graphicData>
        </a:graphic>
      </p:graphicFrame>
      <p:sp>
        <p:nvSpPr>
          <p:cNvPr id="2" name="Rectangle 2">
            <a:extLst>
              <a:ext uri="{FF2B5EF4-FFF2-40B4-BE49-F238E27FC236}">
                <a16:creationId xmlns:a16="http://schemas.microsoft.com/office/drawing/2014/main" id="{C78E22F2-4123-4BA7-ABBB-43EBBE19B42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4">
            <a:extLst>
              <a:ext uri="{FF2B5EF4-FFF2-40B4-BE49-F238E27FC236}">
                <a16:creationId xmlns:a16="http://schemas.microsoft.com/office/drawing/2014/main" id="{C29A8078-76C2-4191-9E9E-94E231FA46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298840BA-F16B-4C7F-92B4-8495B60B692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0" name="Objeto 9">
            <a:extLst>
              <a:ext uri="{FF2B5EF4-FFF2-40B4-BE49-F238E27FC236}">
                <a16:creationId xmlns:a16="http://schemas.microsoft.com/office/drawing/2014/main" id="{37B21404-805B-420D-8D08-43CA2AFFB5F1}"/>
              </a:ext>
            </a:extLst>
          </p:cNvPr>
          <p:cNvGraphicFramePr>
            <a:graphicFrameLocks noChangeAspect="1"/>
          </p:cNvGraphicFramePr>
          <p:nvPr>
            <p:extLst>
              <p:ext uri="{D42A27DB-BD31-4B8C-83A1-F6EECF244321}">
                <p14:modId xmlns:p14="http://schemas.microsoft.com/office/powerpoint/2010/main" val="4277250701"/>
              </p:ext>
            </p:extLst>
          </p:nvPr>
        </p:nvGraphicFramePr>
        <p:xfrm>
          <a:off x="480414" y="1340097"/>
          <a:ext cx="4926474" cy="3758016"/>
        </p:xfrm>
        <a:graphic>
          <a:graphicData uri="http://schemas.openxmlformats.org/presentationml/2006/ole">
            <mc:AlternateContent xmlns:mc="http://schemas.openxmlformats.org/markup-compatibility/2006">
              <mc:Choice xmlns:v="urn:schemas-microsoft-com:vml" Requires="v">
                <p:oleObj spid="_x0000_s4121" r:id="rId4" imgW="2970248" imgH="2271095" progId="STATISTICA.Graph">
                  <p:embed/>
                </p:oleObj>
              </mc:Choice>
              <mc:Fallback>
                <p:oleObj r:id="rId4" imgW="2970248" imgH="2271095" progId="STATISTICA.Graph">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414" y="1340097"/>
                        <a:ext cx="4926474" cy="3758016"/>
                      </a:xfrm>
                      <a:prstGeom prst="rect">
                        <a:avLst/>
                      </a:prstGeom>
                      <a:noFill/>
                    </p:spPr>
                  </p:pic>
                </p:oleObj>
              </mc:Fallback>
            </mc:AlternateContent>
          </a:graphicData>
        </a:graphic>
      </p:graphicFrame>
      <p:sp>
        <p:nvSpPr>
          <p:cNvPr id="11" name="Rectangle 4">
            <a:extLst>
              <a:ext uri="{FF2B5EF4-FFF2-40B4-BE49-F238E27FC236}">
                <a16:creationId xmlns:a16="http://schemas.microsoft.com/office/drawing/2014/main" id="{FF58C18B-E042-40B4-A175-0B8213B8626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2" name="Objeto 11">
            <a:extLst>
              <a:ext uri="{FF2B5EF4-FFF2-40B4-BE49-F238E27FC236}">
                <a16:creationId xmlns:a16="http://schemas.microsoft.com/office/drawing/2014/main" id="{DC91CD75-278B-4B69-9E2A-501976B52DA2}"/>
              </a:ext>
            </a:extLst>
          </p:cNvPr>
          <p:cNvGraphicFramePr>
            <a:graphicFrameLocks noChangeAspect="1"/>
          </p:cNvGraphicFramePr>
          <p:nvPr>
            <p:extLst>
              <p:ext uri="{D42A27DB-BD31-4B8C-83A1-F6EECF244321}">
                <p14:modId xmlns:p14="http://schemas.microsoft.com/office/powerpoint/2010/main" val="1349131138"/>
              </p:ext>
            </p:extLst>
          </p:nvPr>
        </p:nvGraphicFramePr>
        <p:xfrm>
          <a:off x="5328075" y="767636"/>
          <a:ext cx="5796906" cy="4479300"/>
        </p:xfrm>
        <a:graphic>
          <a:graphicData uri="http://schemas.openxmlformats.org/presentationml/2006/ole">
            <mc:AlternateContent xmlns:mc="http://schemas.openxmlformats.org/markup-compatibility/2006">
              <mc:Choice xmlns:v="urn:schemas-microsoft-com:vml" Requires="v">
                <p:oleObj spid="_x0000_s4122" r:id="rId6" imgW="6835275" imgH="5202249" progId="STATISTICA.Graph">
                  <p:embed/>
                </p:oleObj>
              </mc:Choice>
              <mc:Fallback>
                <p:oleObj r:id="rId6" imgW="6835275" imgH="5202249" progId="STATISTICA.Graph">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8075" y="767636"/>
                        <a:ext cx="5796906" cy="4479300"/>
                      </a:xfrm>
                      <a:prstGeom prst="rect">
                        <a:avLst/>
                      </a:prstGeom>
                      <a:noFill/>
                    </p:spPr>
                  </p:pic>
                </p:oleObj>
              </mc:Fallback>
            </mc:AlternateContent>
          </a:graphicData>
        </a:graphic>
      </p:graphicFrame>
      <p:sp>
        <p:nvSpPr>
          <p:cNvPr id="28" name="Cuadro de texto 294">
            <a:extLst>
              <a:ext uri="{FF2B5EF4-FFF2-40B4-BE49-F238E27FC236}">
                <a16:creationId xmlns:a16="http://schemas.microsoft.com/office/drawing/2014/main" id="{76BC45CF-6A6D-4A60-A02F-ADA1BD8DF79F}"/>
              </a:ext>
            </a:extLst>
          </p:cNvPr>
          <p:cNvSpPr txBox="1"/>
          <p:nvPr/>
        </p:nvSpPr>
        <p:spPr>
          <a:xfrm>
            <a:off x="1376473" y="3742940"/>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0,051</a:t>
            </a:r>
            <a:endParaRPr lang="es-EC" sz="1600" dirty="0">
              <a:effectLst/>
              <a:ea typeface="Calibri" panose="020F0502020204030204" pitchFamily="34" charset="0"/>
              <a:cs typeface="Times New Roman" panose="02020603050405020304" pitchFamily="18" charset="0"/>
            </a:endParaRPr>
          </a:p>
        </p:txBody>
      </p:sp>
      <p:sp>
        <p:nvSpPr>
          <p:cNvPr id="29" name="Cuadro de texto 296">
            <a:extLst>
              <a:ext uri="{FF2B5EF4-FFF2-40B4-BE49-F238E27FC236}">
                <a16:creationId xmlns:a16="http://schemas.microsoft.com/office/drawing/2014/main" id="{05BDDEF9-461C-45AC-9098-931983A80FBC}"/>
              </a:ext>
            </a:extLst>
          </p:cNvPr>
          <p:cNvSpPr txBox="1"/>
          <p:nvPr/>
        </p:nvSpPr>
        <p:spPr>
          <a:xfrm>
            <a:off x="1139718" y="1824106"/>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0,407</a:t>
            </a:r>
            <a:endParaRPr lang="es-EC" sz="1600">
              <a:effectLst/>
              <a:ea typeface="Calibri" panose="020F0502020204030204" pitchFamily="34" charset="0"/>
              <a:cs typeface="Times New Roman" panose="02020603050405020304" pitchFamily="18" charset="0"/>
            </a:endParaRPr>
          </a:p>
        </p:txBody>
      </p:sp>
      <p:sp>
        <p:nvSpPr>
          <p:cNvPr id="30" name="Cuadro de texto 298">
            <a:extLst>
              <a:ext uri="{FF2B5EF4-FFF2-40B4-BE49-F238E27FC236}">
                <a16:creationId xmlns:a16="http://schemas.microsoft.com/office/drawing/2014/main" id="{8221A8D9-A8B9-404A-B646-0A10DAB40ABD}"/>
              </a:ext>
            </a:extLst>
          </p:cNvPr>
          <p:cNvSpPr txBox="1"/>
          <p:nvPr/>
        </p:nvSpPr>
        <p:spPr>
          <a:xfrm>
            <a:off x="1258778" y="2187916"/>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0,341</a:t>
            </a:r>
            <a:endParaRPr lang="es-EC" sz="1600" dirty="0">
              <a:effectLst/>
              <a:ea typeface="Calibri" panose="020F0502020204030204" pitchFamily="34" charset="0"/>
              <a:cs typeface="Times New Roman" panose="02020603050405020304" pitchFamily="18" charset="0"/>
            </a:endParaRPr>
          </a:p>
        </p:txBody>
      </p:sp>
      <p:sp>
        <p:nvSpPr>
          <p:cNvPr id="31" name="Cuadro de texto 299">
            <a:extLst>
              <a:ext uri="{FF2B5EF4-FFF2-40B4-BE49-F238E27FC236}">
                <a16:creationId xmlns:a16="http://schemas.microsoft.com/office/drawing/2014/main" id="{19A0A1C5-382C-4BD4-B0AB-BEB462E945E3}"/>
              </a:ext>
            </a:extLst>
          </p:cNvPr>
          <p:cNvSpPr txBox="1"/>
          <p:nvPr/>
        </p:nvSpPr>
        <p:spPr>
          <a:xfrm>
            <a:off x="2159034" y="2315333"/>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0,271</a:t>
            </a:r>
            <a:endParaRPr lang="es-EC" sz="1600" dirty="0">
              <a:effectLst/>
              <a:ea typeface="Calibri" panose="020F0502020204030204" pitchFamily="34" charset="0"/>
              <a:cs typeface="Times New Roman" panose="02020603050405020304" pitchFamily="18" charset="0"/>
            </a:endParaRPr>
          </a:p>
        </p:txBody>
      </p:sp>
      <p:sp>
        <p:nvSpPr>
          <p:cNvPr id="32" name="Cuadro de texto 300">
            <a:extLst>
              <a:ext uri="{FF2B5EF4-FFF2-40B4-BE49-F238E27FC236}">
                <a16:creationId xmlns:a16="http://schemas.microsoft.com/office/drawing/2014/main" id="{6904E13E-95D7-49AD-AB29-86D731493709}"/>
              </a:ext>
            </a:extLst>
          </p:cNvPr>
          <p:cNvSpPr txBox="1"/>
          <p:nvPr/>
        </p:nvSpPr>
        <p:spPr>
          <a:xfrm>
            <a:off x="2115031" y="3039194"/>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0,226</a:t>
            </a:r>
            <a:endParaRPr lang="es-EC" sz="1600" dirty="0">
              <a:effectLst/>
              <a:ea typeface="Calibri" panose="020F0502020204030204" pitchFamily="34" charset="0"/>
              <a:cs typeface="Times New Roman" panose="02020603050405020304" pitchFamily="18" charset="0"/>
            </a:endParaRPr>
          </a:p>
        </p:txBody>
      </p:sp>
      <p:sp>
        <p:nvSpPr>
          <p:cNvPr id="33" name="Cuadro de texto 301">
            <a:extLst>
              <a:ext uri="{FF2B5EF4-FFF2-40B4-BE49-F238E27FC236}">
                <a16:creationId xmlns:a16="http://schemas.microsoft.com/office/drawing/2014/main" id="{A9EDEBAD-A767-46AA-9850-0C08EFE8BA5F}"/>
              </a:ext>
            </a:extLst>
          </p:cNvPr>
          <p:cNvSpPr txBox="1"/>
          <p:nvPr/>
        </p:nvSpPr>
        <p:spPr>
          <a:xfrm>
            <a:off x="3135105" y="1659867"/>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0,425</a:t>
            </a:r>
            <a:endParaRPr lang="es-EC" sz="1600" dirty="0">
              <a:effectLst/>
              <a:ea typeface="Calibri" panose="020F0502020204030204" pitchFamily="34" charset="0"/>
              <a:cs typeface="Times New Roman" panose="02020603050405020304" pitchFamily="18" charset="0"/>
            </a:endParaRPr>
          </a:p>
        </p:txBody>
      </p:sp>
      <p:sp>
        <p:nvSpPr>
          <p:cNvPr id="34" name="Cuadro de texto 302">
            <a:extLst>
              <a:ext uri="{FF2B5EF4-FFF2-40B4-BE49-F238E27FC236}">
                <a16:creationId xmlns:a16="http://schemas.microsoft.com/office/drawing/2014/main" id="{0066B360-6CE2-482B-9E99-9E27ADDC27E0}"/>
              </a:ext>
            </a:extLst>
          </p:cNvPr>
          <p:cNvSpPr txBox="1"/>
          <p:nvPr/>
        </p:nvSpPr>
        <p:spPr>
          <a:xfrm>
            <a:off x="3233897" y="2243495"/>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0,324</a:t>
            </a:r>
            <a:endParaRPr lang="es-EC" sz="1600" dirty="0">
              <a:effectLst/>
              <a:ea typeface="Calibri" panose="020F0502020204030204" pitchFamily="34" charset="0"/>
              <a:cs typeface="Times New Roman" panose="02020603050405020304" pitchFamily="18" charset="0"/>
            </a:endParaRPr>
          </a:p>
        </p:txBody>
      </p:sp>
      <p:sp>
        <p:nvSpPr>
          <p:cNvPr id="35" name="Cuadro de texto 303">
            <a:extLst>
              <a:ext uri="{FF2B5EF4-FFF2-40B4-BE49-F238E27FC236}">
                <a16:creationId xmlns:a16="http://schemas.microsoft.com/office/drawing/2014/main" id="{EDFAF5A5-EFCF-42D4-BEB1-B8CA2416EB1D}"/>
              </a:ext>
            </a:extLst>
          </p:cNvPr>
          <p:cNvSpPr txBox="1"/>
          <p:nvPr/>
        </p:nvSpPr>
        <p:spPr>
          <a:xfrm>
            <a:off x="2428333" y="4021085"/>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0,025</a:t>
            </a:r>
            <a:endParaRPr lang="es-EC" sz="1600" dirty="0">
              <a:effectLst/>
              <a:ea typeface="Calibri" panose="020F0502020204030204" pitchFamily="34" charset="0"/>
              <a:cs typeface="Times New Roman" panose="02020603050405020304" pitchFamily="18" charset="0"/>
            </a:endParaRPr>
          </a:p>
        </p:txBody>
      </p:sp>
      <p:sp>
        <p:nvSpPr>
          <p:cNvPr id="38" name="Cuadro de texto 304">
            <a:extLst>
              <a:ext uri="{FF2B5EF4-FFF2-40B4-BE49-F238E27FC236}">
                <a16:creationId xmlns:a16="http://schemas.microsoft.com/office/drawing/2014/main" id="{F1AB2815-8473-4207-A40D-AC21BA47DF13}"/>
              </a:ext>
            </a:extLst>
          </p:cNvPr>
          <p:cNvSpPr txBox="1"/>
          <p:nvPr/>
        </p:nvSpPr>
        <p:spPr>
          <a:xfrm>
            <a:off x="3352274" y="3676856"/>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0,061</a:t>
            </a:r>
            <a:endParaRPr lang="es-EC" sz="16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3078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1"/>
            <a:ext cx="3949148" cy="1152939"/>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RESULTADOS Y DISCUSIONES</a:t>
            </a:r>
          </a:p>
        </p:txBody>
      </p:sp>
      <p:grpSp>
        <p:nvGrpSpPr>
          <p:cNvPr id="16" name="Grupo 15">
            <a:extLst>
              <a:ext uri="{FF2B5EF4-FFF2-40B4-BE49-F238E27FC236}">
                <a16:creationId xmlns:a16="http://schemas.microsoft.com/office/drawing/2014/main" id="{E5F35414-E0B5-408E-8B42-BF4EE55356BE}"/>
              </a:ext>
            </a:extLst>
          </p:cNvPr>
          <p:cNvGrpSpPr/>
          <p:nvPr/>
        </p:nvGrpSpPr>
        <p:grpSpPr>
          <a:xfrm flipH="1">
            <a:off x="6583680" y="-1"/>
            <a:ext cx="5424711" cy="4735647"/>
            <a:chOff x="206495" y="1674375"/>
            <a:chExt cx="5424711" cy="4735647"/>
          </a:xfrm>
        </p:grpSpPr>
        <p:sp>
          <p:nvSpPr>
            <p:cNvPr id="17" name="Cuerda 16">
              <a:extLst>
                <a:ext uri="{FF2B5EF4-FFF2-40B4-BE49-F238E27FC236}">
                  <a16:creationId xmlns:a16="http://schemas.microsoft.com/office/drawing/2014/main" id="{31BE82F7-C38E-486F-9D48-D6412FBD3A4A}"/>
                </a:ext>
              </a:extLst>
            </p:cNvPr>
            <p:cNvSpPr/>
            <p:nvPr/>
          </p:nvSpPr>
          <p:spPr>
            <a:xfrm>
              <a:off x="206495" y="1674375"/>
              <a:ext cx="1183911" cy="1183911"/>
            </a:xfrm>
            <a:prstGeom prst="chord">
              <a:avLst>
                <a:gd name="adj1" fmla="val 4800000"/>
                <a:gd name="adj2" fmla="val 1680000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8" name="Círculo parcial 17">
              <a:extLst>
                <a:ext uri="{FF2B5EF4-FFF2-40B4-BE49-F238E27FC236}">
                  <a16:creationId xmlns:a16="http://schemas.microsoft.com/office/drawing/2014/main" id="{58B25C97-5161-499F-A655-76D4397CD1CC}"/>
                </a:ext>
              </a:extLst>
            </p:cNvPr>
            <p:cNvSpPr/>
            <p:nvPr/>
          </p:nvSpPr>
          <p:spPr>
            <a:xfrm>
              <a:off x="324886" y="1792766"/>
              <a:ext cx="947129" cy="947129"/>
            </a:xfrm>
            <a:prstGeom prst="pie">
              <a:avLst>
                <a:gd name="adj1" fmla="val 5400000"/>
                <a:gd name="adj2" fmla="val 1620000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9" name="Forma libre: forma 18">
              <a:extLst>
                <a:ext uri="{FF2B5EF4-FFF2-40B4-BE49-F238E27FC236}">
                  <a16:creationId xmlns:a16="http://schemas.microsoft.com/office/drawing/2014/main" id="{F0A79FB8-B2D1-4151-95EE-68D8317465F4}"/>
                </a:ext>
              </a:extLst>
            </p:cNvPr>
            <p:cNvSpPr/>
            <p:nvPr/>
          </p:nvSpPr>
          <p:spPr>
            <a:xfrm rot="16200000">
              <a:off x="-1155003" y="4338176"/>
              <a:ext cx="3433344" cy="710347"/>
            </a:xfrm>
            <a:custGeom>
              <a:avLst/>
              <a:gdLst>
                <a:gd name="connsiteX0" fmla="*/ 0 w 3433344"/>
                <a:gd name="connsiteY0" fmla="*/ 0 h 710347"/>
                <a:gd name="connsiteX1" fmla="*/ 3433344 w 3433344"/>
                <a:gd name="connsiteY1" fmla="*/ 0 h 710347"/>
                <a:gd name="connsiteX2" fmla="*/ 3433344 w 3433344"/>
                <a:gd name="connsiteY2" fmla="*/ 710347 h 710347"/>
                <a:gd name="connsiteX3" fmla="*/ 0 w 3433344"/>
                <a:gd name="connsiteY3" fmla="*/ 710347 h 710347"/>
                <a:gd name="connsiteX4" fmla="*/ 0 w 3433344"/>
                <a:gd name="connsiteY4" fmla="*/ 0 h 71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3344" h="710347">
                  <a:moveTo>
                    <a:pt x="0" y="0"/>
                  </a:moveTo>
                  <a:lnTo>
                    <a:pt x="3433344" y="0"/>
                  </a:lnTo>
                  <a:lnTo>
                    <a:pt x="3433344" y="710347"/>
                  </a:lnTo>
                  <a:lnTo>
                    <a:pt x="0" y="7103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b" anchorCtr="0">
              <a:noAutofit/>
            </a:bodyPr>
            <a:lstStyle/>
            <a:p>
              <a:pPr marL="0" lvl="0" indent="0" algn="r" defTabSz="2133600">
                <a:lnSpc>
                  <a:spcPct val="90000"/>
                </a:lnSpc>
                <a:spcBef>
                  <a:spcPct val="0"/>
                </a:spcBef>
                <a:spcAft>
                  <a:spcPct val="35000"/>
                </a:spcAft>
                <a:buNone/>
              </a:pPr>
              <a:r>
                <a:rPr lang="es-EC" sz="4800" kern="1200" dirty="0">
                  <a:latin typeface="Arial Narrow" panose="020B0606020202030204" pitchFamily="34" charset="0"/>
                </a:rPr>
                <a:t>FACTOR A x B</a:t>
              </a:r>
            </a:p>
          </p:txBody>
        </p:sp>
        <p:sp>
          <p:nvSpPr>
            <p:cNvPr id="20" name="Forma libre: forma 19">
              <a:extLst>
                <a:ext uri="{FF2B5EF4-FFF2-40B4-BE49-F238E27FC236}">
                  <a16:creationId xmlns:a16="http://schemas.microsoft.com/office/drawing/2014/main" id="{72D30B43-05F3-4CBA-AD21-41F6385FB334}"/>
                </a:ext>
              </a:extLst>
            </p:cNvPr>
            <p:cNvSpPr/>
            <p:nvPr/>
          </p:nvSpPr>
          <p:spPr>
            <a:xfrm>
              <a:off x="1129526" y="1970230"/>
              <a:ext cx="4501680" cy="703065"/>
            </a:xfrm>
            <a:custGeom>
              <a:avLst/>
              <a:gdLst>
                <a:gd name="connsiteX0" fmla="*/ 0 w 2367823"/>
                <a:gd name="connsiteY0" fmla="*/ 0 h 4735647"/>
                <a:gd name="connsiteX1" fmla="*/ 2367823 w 2367823"/>
                <a:gd name="connsiteY1" fmla="*/ 0 h 4735647"/>
                <a:gd name="connsiteX2" fmla="*/ 2367823 w 2367823"/>
                <a:gd name="connsiteY2" fmla="*/ 4735647 h 4735647"/>
                <a:gd name="connsiteX3" fmla="*/ 0 w 2367823"/>
                <a:gd name="connsiteY3" fmla="*/ 4735647 h 4735647"/>
                <a:gd name="connsiteX4" fmla="*/ 0 w 2367823"/>
                <a:gd name="connsiteY4" fmla="*/ 0 h 473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823" h="4735647">
                  <a:moveTo>
                    <a:pt x="0" y="0"/>
                  </a:moveTo>
                  <a:lnTo>
                    <a:pt x="2367823" y="0"/>
                  </a:lnTo>
                  <a:lnTo>
                    <a:pt x="2367823" y="4735647"/>
                  </a:lnTo>
                  <a:lnTo>
                    <a:pt x="0" y="47356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None/>
              </a:pPr>
              <a:r>
                <a:rPr lang="es-EC" sz="3200" kern="1200" dirty="0">
                  <a:latin typeface="Arial Narrow" panose="020B0606020202030204" pitchFamily="34" charset="0"/>
                </a:rPr>
                <a:t>Variedades x M. fermentativos</a:t>
              </a:r>
            </a:p>
          </p:txBody>
        </p:sp>
      </p:grpSp>
      <p:graphicFrame>
        <p:nvGraphicFramePr>
          <p:cNvPr id="22" name="Tabla 21">
            <a:extLst>
              <a:ext uri="{FF2B5EF4-FFF2-40B4-BE49-F238E27FC236}">
                <a16:creationId xmlns:a16="http://schemas.microsoft.com/office/drawing/2014/main" id="{CD727990-9AB7-4B21-B97D-A984CFC0708A}"/>
              </a:ext>
            </a:extLst>
          </p:cNvPr>
          <p:cNvGraphicFramePr>
            <a:graphicFrameLocks noGrp="1"/>
          </p:cNvGraphicFramePr>
          <p:nvPr>
            <p:extLst>
              <p:ext uri="{D42A27DB-BD31-4B8C-83A1-F6EECF244321}">
                <p14:modId xmlns:p14="http://schemas.microsoft.com/office/powerpoint/2010/main" val="1736683239"/>
              </p:ext>
            </p:extLst>
          </p:nvPr>
        </p:nvGraphicFramePr>
        <p:xfrm>
          <a:off x="1278597" y="5383727"/>
          <a:ext cx="10161080" cy="1158240"/>
        </p:xfrm>
        <a:graphic>
          <a:graphicData uri="http://schemas.openxmlformats.org/drawingml/2006/table">
            <a:tbl>
              <a:tblPr firstRow="1" bandRow="1">
                <a:tableStyleId>{8799B23B-EC83-4686-B30A-512413B5E67A}</a:tableStyleId>
              </a:tblPr>
              <a:tblGrid>
                <a:gridCol w="997879">
                  <a:extLst>
                    <a:ext uri="{9D8B030D-6E8A-4147-A177-3AD203B41FA5}">
                      <a16:colId xmlns:a16="http://schemas.microsoft.com/office/drawing/2014/main" val="1261220387"/>
                    </a:ext>
                  </a:extLst>
                </a:gridCol>
                <a:gridCol w="1736587">
                  <a:extLst>
                    <a:ext uri="{9D8B030D-6E8A-4147-A177-3AD203B41FA5}">
                      <a16:colId xmlns:a16="http://schemas.microsoft.com/office/drawing/2014/main" val="2909824136"/>
                    </a:ext>
                  </a:extLst>
                </a:gridCol>
                <a:gridCol w="7426614">
                  <a:extLst>
                    <a:ext uri="{9D8B030D-6E8A-4147-A177-3AD203B41FA5}">
                      <a16:colId xmlns:a16="http://schemas.microsoft.com/office/drawing/2014/main" val="3631943546"/>
                    </a:ext>
                  </a:extLst>
                </a:gridCol>
              </a:tblGrid>
              <a:tr h="288928">
                <a:tc>
                  <a:txBody>
                    <a:bodyPr/>
                    <a:lstStyle/>
                    <a:p>
                      <a:r>
                        <a:rPr lang="es-EC" sz="1400" b="1" dirty="0">
                          <a:solidFill>
                            <a:schemeClr val="tx1"/>
                          </a:solidFill>
                          <a:latin typeface="Arial Narrow" panose="020B0606020202030204" pitchFamily="34" charset="0"/>
                        </a:rPr>
                        <a:t>Acidez total</a:t>
                      </a:r>
                    </a:p>
                  </a:txBody>
                  <a:tcPr anchor="ctr"/>
                </a:tc>
                <a:tc>
                  <a:txBody>
                    <a:bodyPr/>
                    <a:lstStyle/>
                    <a:p>
                      <a:r>
                        <a:rPr lang="es-EC" sz="1400" b="0" dirty="0">
                          <a:solidFill>
                            <a:schemeClr val="tx1"/>
                          </a:solidFill>
                          <a:latin typeface="Arial Narrow" panose="020B0606020202030204" pitchFamily="34" charset="0"/>
                        </a:rPr>
                        <a:t>(Bravo, 2007)</a:t>
                      </a:r>
                    </a:p>
                    <a:p>
                      <a:r>
                        <a:rPr lang="es-EC" sz="1400" b="0" dirty="0">
                          <a:solidFill>
                            <a:schemeClr val="tx1"/>
                          </a:solidFill>
                          <a:latin typeface="Arial Narrow" panose="020B0606020202030204" pitchFamily="34" charset="0"/>
                        </a:rPr>
                        <a:t>(Arias, 2013)</a:t>
                      </a:r>
                    </a:p>
                    <a:p>
                      <a:r>
                        <a:rPr lang="es-EC" sz="1400" b="0" dirty="0">
                          <a:solidFill>
                            <a:schemeClr val="tx1"/>
                          </a:solidFill>
                          <a:latin typeface="Arial Narrow" panose="020B0606020202030204" pitchFamily="34" charset="0"/>
                        </a:rPr>
                        <a:t>(Centeno, 2018)</a:t>
                      </a:r>
                    </a:p>
                    <a:p>
                      <a:r>
                        <a:rPr lang="es-EC" sz="1400" b="0" dirty="0">
                          <a:solidFill>
                            <a:schemeClr val="tx1"/>
                          </a:solidFill>
                          <a:latin typeface="Arial Narrow" panose="020B0606020202030204" pitchFamily="34" charset="0"/>
                        </a:rPr>
                        <a:t>(INEN 362, 1992)</a:t>
                      </a:r>
                    </a:p>
                  </a:txBody>
                  <a:tcPr anchor="ctr"/>
                </a:tc>
                <a:tc>
                  <a:txBody>
                    <a:bodyPr/>
                    <a:lstStyle/>
                    <a:p>
                      <a:r>
                        <a:rPr lang="es-MX" sz="1400" b="0" dirty="0">
                          <a:solidFill>
                            <a:schemeClr val="tx1"/>
                          </a:solidFill>
                          <a:latin typeface="Arial Narrow" panose="020B0606020202030204" pitchFamily="34" charset="0"/>
                        </a:rPr>
                        <a:t>El proceso de fermentación avanza existe la formación de diferentes ácidos orgánicos y anhídrido carbónico, los cuales se producen en el ciclo de la glicólisis. </a:t>
                      </a:r>
                    </a:p>
                    <a:p>
                      <a:r>
                        <a:rPr lang="es-MX" sz="1400" b="0" dirty="0">
                          <a:solidFill>
                            <a:schemeClr val="tx1"/>
                          </a:solidFill>
                          <a:latin typeface="Arial Narrow" panose="020B0606020202030204" pitchFamily="34" charset="0"/>
                        </a:rPr>
                        <a:t>Estudio de la elaboración de una bebida de agave (</a:t>
                      </a:r>
                      <a:r>
                        <a:rPr lang="es-EC" sz="1400" b="0" kern="1200" dirty="0">
                          <a:solidFill>
                            <a:schemeClr val="tx1"/>
                          </a:solidFill>
                          <a:effectLst/>
                          <a:latin typeface="Arial Narrow" panose="020B0606020202030204" pitchFamily="34" charset="0"/>
                          <a:ea typeface="+mn-ea"/>
                          <a:cs typeface="+mn-cs"/>
                        </a:rPr>
                        <a:t>13,92 mg/100cm</a:t>
                      </a:r>
                      <a:r>
                        <a:rPr lang="es-EC" sz="1400" b="0" kern="1200" baseline="30000" dirty="0">
                          <a:solidFill>
                            <a:schemeClr val="tx1"/>
                          </a:solidFill>
                          <a:effectLst/>
                          <a:latin typeface="Arial Narrow" panose="020B0606020202030204" pitchFamily="34" charset="0"/>
                          <a:ea typeface="+mn-ea"/>
                          <a:cs typeface="+mn-cs"/>
                        </a:rPr>
                        <a:t>3</a:t>
                      </a:r>
                      <a:r>
                        <a:rPr lang="es-EC" sz="1400" b="0" kern="1200" dirty="0">
                          <a:solidFill>
                            <a:schemeClr val="tx1"/>
                          </a:solidFill>
                          <a:effectLst/>
                          <a:latin typeface="Arial Narrow" panose="020B0606020202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400" b="0" kern="1200" dirty="0">
                          <a:solidFill>
                            <a:schemeClr val="tx1"/>
                          </a:solidFill>
                          <a:effectLst/>
                          <a:latin typeface="Arial Narrow" panose="020B0606020202030204" pitchFamily="34" charset="0"/>
                          <a:ea typeface="+mn-ea"/>
                          <a:cs typeface="+mn-cs"/>
                        </a:rPr>
                        <a:t>Obtención de alcohol del jugo de caña de maíz (7,2 mg/</a:t>
                      </a:r>
                      <a:r>
                        <a:rPr lang="es-EC" sz="1400" b="0" kern="1200" dirty="0">
                          <a:solidFill>
                            <a:schemeClr val="tx1"/>
                          </a:solidFill>
                          <a:effectLst/>
                          <a:latin typeface="Arial Narrow" panose="020B0606020202030204" pitchFamily="34" charset="0"/>
                          <a:ea typeface="+mn-ea"/>
                          <a:cs typeface="+mn-cs"/>
                        </a:rPr>
                        <a:t>100cm</a:t>
                      </a:r>
                      <a:r>
                        <a:rPr lang="es-EC" sz="1400" b="0" kern="1200" baseline="30000" dirty="0">
                          <a:solidFill>
                            <a:schemeClr val="tx1"/>
                          </a:solidFill>
                          <a:effectLst/>
                          <a:latin typeface="Arial Narrow" panose="020B0606020202030204" pitchFamily="34" charset="0"/>
                          <a:ea typeface="+mn-ea"/>
                          <a:cs typeface="+mn-cs"/>
                        </a:rPr>
                        <a:t>3</a:t>
                      </a:r>
                      <a:r>
                        <a:rPr lang="es-EC" sz="1400" b="0" kern="1200" dirty="0">
                          <a:solidFill>
                            <a:schemeClr val="tx1"/>
                          </a:solidFill>
                          <a:effectLst/>
                          <a:latin typeface="Arial Narrow" panose="020B0606020202030204" pitchFamily="34" charset="0"/>
                          <a:ea typeface="+mn-ea"/>
                          <a:cs typeface="+mn-cs"/>
                        </a:rPr>
                        <a:t>).</a:t>
                      </a:r>
                    </a:p>
                    <a:p>
                      <a:r>
                        <a:rPr lang="es-MX" sz="1400" b="0" dirty="0">
                          <a:solidFill>
                            <a:schemeClr val="tx1"/>
                          </a:solidFill>
                          <a:latin typeface="Arial Narrow" panose="020B0606020202030204" pitchFamily="34" charset="0"/>
                        </a:rPr>
                        <a:t>Bebidas alcohólicas. Valor máximo de acidez total de 40 mg/100cm3.  </a:t>
                      </a:r>
                    </a:p>
                  </a:txBody>
                  <a:tcPr anchor="ctr"/>
                </a:tc>
                <a:extLst>
                  <a:ext uri="{0D108BD9-81ED-4DB2-BD59-A6C34878D82A}">
                    <a16:rowId xmlns:a16="http://schemas.microsoft.com/office/drawing/2014/main" val="2567215565"/>
                  </a:ext>
                </a:extLst>
              </a:tr>
            </a:tbl>
          </a:graphicData>
        </a:graphic>
      </p:graphicFrame>
      <p:sp>
        <p:nvSpPr>
          <p:cNvPr id="2" name="Rectangle 2">
            <a:extLst>
              <a:ext uri="{FF2B5EF4-FFF2-40B4-BE49-F238E27FC236}">
                <a16:creationId xmlns:a16="http://schemas.microsoft.com/office/drawing/2014/main" id="{C78E22F2-4123-4BA7-ABBB-43EBBE19B42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4">
            <a:extLst>
              <a:ext uri="{FF2B5EF4-FFF2-40B4-BE49-F238E27FC236}">
                <a16:creationId xmlns:a16="http://schemas.microsoft.com/office/drawing/2014/main" id="{C29A8078-76C2-4191-9E9E-94E231FA46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298840BA-F16B-4C7F-92B4-8495B60B692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4">
            <a:extLst>
              <a:ext uri="{FF2B5EF4-FFF2-40B4-BE49-F238E27FC236}">
                <a16:creationId xmlns:a16="http://schemas.microsoft.com/office/drawing/2014/main" id="{FF58C18B-E042-40B4-A175-0B8213B8626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id="{D6A6E6C6-6D2F-445D-8EA8-69B9D177742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Objeto 4">
            <a:extLst>
              <a:ext uri="{FF2B5EF4-FFF2-40B4-BE49-F238E27FC236}">
                <a16:creationId xmlns:a16="http://schemas.microsoft.com/office/drawing/2014/main" id="{8B7F790A-3292-4106-88C6-918750865C99}"/>
              </a:ext>
            </a:extLst>
          </p:cNvPr>
          <p:cNvGraphicFramePr>
            <a:graphicFrameLocks noChangeAspect="1"/>
          </p:cNvGraphicFramePr>
          <p:nvPr>
            <p:extLst>
              <p:ext uri="{D42A27DB-BD31-4B8C-83A1-F6EECF244321}">
                <p14:modId xmlns:p14="http://schemas.microsoft.com/office/powerpoint/2010/main" val="2259823101"/>
              </p:ext>
            </p:extLst>
          </p:nvPr>
        </p:nvGraphicFramePr>
        <p:xfrm>
          <a:off x="278755" y="1302301"/>
          <a:ext cx="4825758" cy="3772580"/>
        </p:xfrm>
        <a:graphic>
          <a:graphicData uri="http://schemas.openxmlformats.org/presentationml/2006/ole">
            <mc:AlternateContent xmlns:mc="http://schemas.openxmlformats.org/markup-compatibility/2006">
              <mc:Choice xmlns:v="urn:schemas-microsoft-com:vml" Requires="v">
                <p:oleObj spid="_x0000_s6169" r:id="rId4" imgW="3420374" imgH="2679985" progId="STATISTICA.Graph">
                  <p:embed/>
                </p:oleObj>
              </mc:Choice>
              <mc:Fallback>
                <p:oleObj r:id="rId4" imgW="3420374" imgH="2679985" progId="STATISTICA.Graph">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55" y="1302301"/>
                        <a:ext cx="4825758" cy="3772580"/>
                      </a:xfrm>
                      <a:prstGeom prst="rect">
                        <a:avLst/>
                      </a:prstGeom>
                      <a:noFill/>
                    </p:spPr>
                  </p:pic>
                </p:oleObj>
              </mc:Fallback>
            </mc:AlternateContent>
          </a:graphicData>
        </a:graphic>
      </p:graphicFrame>
      <p:sp>
        <p:nvSpPr>
          <p:cNvPr id="36" name="Cuadro de texto 305">
            <a:extLst>
              <a:ext uri="{FF2B5EF4-FFF2-40B4-BE49-F238E27FC236}">
                <a16:creationId xmlns:a16="http://schemas.microsoft.com/office/drawing/2014/main" id="{C469322E-228B-4A38-9658-DEA38013A3AE}"/>
              </a:ext>
            </a:extLst>
          </p:cNvPr>
          <p:cNvSpPr txBox="1"/>
          <p:nvPr/>
        </p:nvSpPr>
        <p:spPr>
          <a:xfrm>
            <a:off x="1725061" y="4262725"/>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4,67</a:t>
            </a:r>
            <a:endParaRPr lang="es-EC" sz="1600" dirty="0">
              <a:effectLst/>
              <a:ea typeface="Calibri" panose="020F0502020204030204" pitchFamily="34" charset="0"/>
              <a:cs typeface="Times New Roman" panose="02020603050405020304" pitchFamily="18" charset="0"/>
            </a:endParaRPr>
          </a:p>
        </p:txBody>
      </p:sp>
      <p:sp>
        <p:nvSpPr>
          <p:cNvPr id="37" name="Cuadro de texto 306">
            <a:extLst>
              <a:ext uri="{FF2B5EF4-FFF2-40B4-BE49-F238E27FC236}">
                <a16:creationId xmlns:a16="http://schemas.microsoft.com/office/drawing/2014/main" id="{BD1D5FE6-AB1C-4C3B-8EE4-D286C6E44C7E}"/>
              </a:ext>
            </a:extLst>
          </p:cNvPr>
          <p:cNvSpPr txBox="1"/>
          <p:nvPr/>
        </p:nvSpPr>
        <p:spPr>
          <a:xfrm>
            <a:off x="3043533" y="3890340"/>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9,00</a:t>
            </a:r>
            <a:endParaRPr lang="es-EC" sz="1600">
              <a:effectLst/>
              <a:ea typeface="Calibri" panose="020F0502020204030204" pitchFamily="34" charset="0"/>
              <a:cs typeface="Times New Roman" panose="02020603050405020304" pitchFamily="18" charset="0"/>
            </a:endParaRPr>
          </a:p>
        </p:txBody>
      </p:sp>
      <p:sp>
        <p:nvSpPr>
          <p:cNvPr id="39" name="Cuadro de texto 307">
            <a:extLst>
              <a:ext uri="{FF2B5EF4-FFF2-40B4-BE49-F238E27FC236}">
                <a16:creationId xmlns:a16="http://schemas.microsoft.com/office/drawing/2014/main" id="{3A283F8F-F791-486D-AFE2-88C5368F093F}"/>
              </a:ext>
            </a:extLst>
          </p:cNvPr>
          <p:cNvSpPr txBox="1"/>
          <p:nvPr/>
        </p:nvSpPr>
        <p:spPr>
          <a:xfrm>
            <a:off x="3043533" y="3267415"/>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15,66</a:t>
            </a:r>
            <a:endParaRPr lang="es-EC" sz="1600">
              <a:effectLst/>
              <a:ea typeface="Calibri" panose="020F0502020204030204" pitchFamily="34" charset="0"/>
              <a:cs typeface="Times New Roman" panose="02020603050405020304" pitchFamily="18" charset="0"/>
            </a:endParaRPr>
          </a:p>
        </p:txBody>
      </p:sp>
      <p:sp>
        <p:nvSpPr>
          <p:cNvPr id="40" name="Cuadro de texto 308">
            <a:extLst>
              <a:ext uri="{FF2B5EF4-FFF2-40B4-BE49-F238E27FC236}">
                <a16:creationId xmlns:a16="http://schemas.microsoft.com/office/drawing/2014/main" id="{483145C0-EA1E-4CD3-8A7D-8F185DC26874}"/>
              </a:ext>
            </a:extLst>
          </p:cNvPr>
          <p:cNvSpPr txBox="1"/>
          <p:nvPr/>
        </p:nvSpPr>
        <p:spPr>
          <a:xfrm>
            <a:off x="1021422" y="3859577"/>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10,00</a:t>
            </a:r>
            <a:endParaRPr lang="es-EC" sz="1600">
              <a:effectLst/>
              <a:ea typeface="Calibri" panose="020F0502020204030204" pitchFamily="34" charset="0"/>
              <a:cs typeface="Times New Roman" panose="02020603050405020304" pitchFamily="18" charset="0"/>
            </a:endParaRPr>
          </a:p>
        </p:txBody>
      </p:sp>
      <p:sp>
        <p:nvSpPr>
          <p:cNvPr id="41" name="Cuadro de texto 309">
            <a:extLst>
              <a:ext uri="{FF2B5EF4-FFF2-40B4-BE49-F238E27FC236}">
                <a16:creationId xmlns:a16="http://schemas.microsoft.com/office/drawing/2014/main" id="{18819049-D6AB-48EE-930D-0F578C4D6465}"/>
              </a:ext>
            </a:extLst>
          </p:cNvPr>
          <p:cNvSpPr txBox="1"/>
          <p:nvPr/>
        </p:nvSpPr>
        <p:spPr>
          <a:xfrm>
            <a:off x="824700" y="3625131"/>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12,00</a:t>
            </a:r>
            <a:endParaRPr lang="es-EC" sz="1600" dirty="0">
              <a:effectLst/>
              <a:ea typeface="Calibri" panose="020F0502020204030204" pitchFamily="34" charset="0"/>
              <a:cs typeface="Times New Roman" panose="02020603050405020304" pitchFamily="18" charset="0"/>
            </a:endParaRPr>
          </a:p>
        </p:txBody>
      </p:sp>
      <p:sp>
        <p:nvSpPr>
          <p:cNvPr id="42" name="Cuadro de texto 310">
            <a:extLst>
              <a:ext uri="{FF2B5EF4-FFF2-40B4-BE49-F238E27FC236}">
                <a16:creationId xmlns:a16="http://schemas.microsoft.com/office/drawing/2014/main" id="{5E55F743-4DE9-4E31-AA52-FA2875E33ABD}"/>
              </a:ext>
            </a:extLst>
          </p:cNvPr>
          <p:cNvSpPr txBox="1"/>
          <p:nvPr/>
        </p:nvSpPr>
        <p:spPr>
          <a:xfrm>
            <a:off x="2330254" y="4262725"/>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5,00</a:t>
            </a:r>
            <a:endParaRPr lang="es-EC" sz="1600">
              <a:effectLst/>
              <a:ea typeface="Calibri" panose="020F0502020204030204" pitchFamily="34" charset="0"/>
              <a:cs typeface="Times New Roman" panose="02020603050405020304" pitchFamily="18" charset="0"/>
            </a:endParaRPr>
          </a:p>
        </p:txBody>
      </p:sp>
      <p:sp>
        <p:nvSpPr>
          <p:cNvPr id="43" name="Cuadro de texto 311">
            <a:extLst>
              <a:ext uri="{FF2B5EF4-FFF2-40B4-BE49-F238E27FC236}">
                <a16:creationId xmlns:a16="http://schemas.microsoft.com/office/drawing/2014/main" id="{2E13706C-76B5-489A-A4BA-169D25C1DB17}"/>
              </a:ext>
            </a:extLst>
          </p:cNvPr>
          <p:cNvSpPr txBox="1"/>
          <p:nvPr/>
        </p:nvSpPr>
        <p:spPr>
          <a:xfrm>
            <a:off x="2641503" y="1898099"/>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37,00</a:t>
            </a:r>
            <a:endParaRPr lang="es-EC" sz="1600" dirty="0">
              <a:effectLst/>
              <a:ea typeface="Calibri" panose="020F0502020204030204" pitchFamily="34" charset="0"/>
              <a:cs typeface="Times New Roman" panose="02020603050405020304" pitchFamily="18" charset="0"/>
            </a:endParaRPr>
          </a:p>
        </p:txBody>
      </p:sp>
      <p:sp>
        <p:nvSpPr>
          <p:cNvPr id="44" name="Cuadro de texto 312">
            <a:extLst>
              <a:ext uri="{FF2B5EF4-FFF2-40B4-BE49-F238E27FC236}">
                <a16:creationId xmlns:a16="http://schemas.microsoft.com/office/drawing/2014/main" id="{83ABB3B7-E3C0-4B20-A9F1-6912405CD1C7}"/>
              </a:ext>
            </a:extLst>
          </p:cNvPr>
          <p:cNvSpPr txBox="1"/>
          <p:nvPr/>
        </p:nvSpPr>
        <p:spPr>
          <a:xfrm>
            <a:off x="1810164" y="3362468"/>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15,00</a:t>
            </a:r>
            <a:endParaRPr lang="es-EC" sz="1600" dirty="0">
              <a:effectLst/>
              <a:ea typeface="Calibri" panose="020F0502020204030204" pitchFamily="34" charset="0"/>
              <a:cs typeface="Times New Roman" panose="02020603050405020304" pitchFamily="18" charset="0"/>
            </a:endParaRPr>
          </a:p>
        </p:txBody>
      </p:sp>
      <p:sp>
        <p:nvSpPr>
          <p:cNvPr id="45" name="Cuadro de texto 313">
            <a:extLst>
              <a:ext uri="{FF2B5EF4-FFF2-40B4-BE49-F238E27FC236}">
                <a16:creationId xmlns:a16="http://schemas.microsoft.com/office/drawing/2014/main" id="{5F577BD9-7E16-491F-BB20-584F207A8271}"/>
              </a:ext>
            </a:extLst>
          </p:cNvPr>
          <p:cNvSpPr txBox="1"/>
          <p:nvPr/>
        </p:nvSpPr>
        <p:spPr>
          <a:xfrm>
            <a:off x="1338973" y="2462212"/>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27,00</a:t>
            </a:r>
            <a:endParaRPr lang="es-EC" sz="1600">
              <a:effectLst/>
              <a:ea typeface="Calibri" panose="020F0502020204030204" pitchFamily="34" charset="0"/>
              <a:cs typeface="Times New Roman" panose="02020603050405020304" pitchFamily="18" charset="0"/>
            </a:endParaRPr>
          </a:p>
        </p:txBody>
      </p:sp>
      <p:sp>
        <p:nvSpPr>
          <p:cNvPr id="13" name="Rectangle 4">
            <a:extLst>
              <a:ext uri="{FF2B5EF4-FFF2-40B4-BE49-F238E27FC236}">
                <a16:creationId xmlns:a16="http://schemas.microsoft.com/office/drawing/2014/main" id="{EA48AF14-7739-4767-97AA-89B85B9066AB}"/>
              </a:ext>
            </a:extLst>
          </p:cNvPr>
          <p:cNvSpPr>
            <a:spLocks noChangeArrowheads="1"/>
          </p:cNvSpPr>
          <p:nvPr/>
        </p:nvSpPr>
        <p:spPr bwMode="auto">
          <a:xfrm>
            <a:off x="5503678" y="9334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4" name="Objeto 13">
            <a:extLst>
              <a:ext uri="{FF2B5EF4-FFF2-40B4-BE49-F238E27FC236}">
                <a16:creationId xmlns:a16="http://schemas.microsoft.com/office/drawing/2014/main" id="{A20D58BD-435A-43BF-BB57-ED5F6D49B149}"/>
              </a:ext>
            </a:extLst>
          </p:cNvPr>
          <p:cNvGraphicFramePr>
            <a:graphicFrameLocks noChangeAspect="1"/>
          </p:cNvGraphicFramePr>
          <p:nvPr>
            <p:extLst>
              <p:ext uri="{D42A27DB-BD31-4B8C-83A1-F6EECF244321}">
                <p14:modId xmlns:p14="http://schemas.microsoft.com/office/powerpoint/2010/main" val="1785825045"/>
              </p:ext>
            </p:extLst>
          </p:nvPr>
        </p:nvGraphicFramePr>
        <p:xfrm>
          <a:off x="5465782" y="933448"/>
          <a:ext cx="5794364" cy="4188793"/>
        </p:xfrm>
        <a:graphic>
          <a:graphicData uri="http://schemas.openxmlformats.org/presentationml/2006/ole">
            <mc:AlternateContent xmlns:mc="http://schemas.openxmlformats.org/markup-compatibility/2006">
              <mc:Choice xmlns:v="urn:schemas-microsoft-com:vml" Requires="v">
                <p:oleObj spid="_x0000_s6170" r:id="rId6" imgW="6309355" imgH="4772639" progId="STATISTICA.Graph">
                  <p:embed/>
                </p:oleObj>
              </mc:Choice>
              <mc:Fallback>
                <p:oleObj r:id="rId6" imgW="6309355" imgH="4772639" progId="STATISTICA.Graph">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5782" y="933448"/>
                        <a:ext cx="5794364" cy="4188793"/>
                      </a:xfrm>
                      <a:prstGeom prst="rect">
                        <a:avLst/>
                      </a:prstGeom>
                      <a:noFill/>
                    </p:spPr>
                  </p:pic>
                </p:oleObj>
              </mc:Fallback>
            </mc:AlternateContent>
          </a:graphicData>
        </a:graphic>
      </p:graphicFrame>
    </p:spTree>
    <p:extLst>
      <p:ext uri="{BB962C8B-B14F-4D97-AF65-F5344CB8AC3E}">
        <p14:creationId xmlns:p14="http://schemas.microsoft.com/office/powerpoint/2010/main" val="2249676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1"/>
            <a:ext cx="3949148" cy="1152939"/>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RESULTADOS Y DISCUSIONES</a:t>
            </a:r>
          </a:p>
        </p:txBody>
      </p:sp>
      <p:grpSp>
        <p:nvGrpSpPr>
          <p:cNvPr id="16" name="Grupo 15">
            <a:extLst>
              <a:ext uri="{FF2B5EF4-FFF2-40B4-BE49-F238E27FC236}">
                <a16:creationId xmlns:a16="http://schemas.microsoft.com/office/drawing/2014/main" id="{E5F35414-E0B5-408E-8B42-BF4EE55356BE}"/>
              </a:ext>
            </a:extLst>
          </p:cNvPr>
          <p:cNvGrpSpPr/>
          <p:nvPr/>
        </p:nvGrpSpPr>
        <p:grpSpPr>
          <a:xfrm flipH="1">
            <a:off x="6583680" y="-1"/>
            <a:ext cx="5424711" cy="4735647"/>
            <a:chOff x="206495" y="1674375"/>
            <a:chExt cx="5424711" cy="4735647"/>
          </a:xfrm>
        </p:grpSpPr>
        <p:sp>
          <p:nvSpPr>
            <p:cNvPr id="17" name="Cuerda 16">
              <a:extLst>
                <a:ext uri="{FF2B5EF4-FFF2-40B4-BE49-F238E27FC236}">
                  <a16:creationId xmlns:a16="http://schemas.microsoft.com/office/drawing/2014/main" id="{31BE82F7-C38E-486F-9D48-D6412FBD3A4A}"/>
                </a:ext>
              </a:extLst>
            </p:cNvPr>
            <p:cNvSpPr/>
            <p:nvPr/>
          </p:nvSpPr>
          <p:spPr>
            <a:xfrm>
              <a:off x="206495" y="1674375"/>
              <a:ext cx="1183911" cy="1183911"/>
            </a:xfrm>
            <a:prstGeom prst="chord">
              <a:avLst>
                <a:gd name="adj1" fmla="val 4800000"/>
                <a:gd name="adj2" fmla="val 1680000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8" name="Círculo parcial 17">
              <a:extLst>
                <a:ext uri="{FF2B5EF4-FFF2-40B4-BE49-F238E27FC236}">
                  <a16:creationId xmlns:a16="http://schemas.microsoft.com/office/drawing/2014/main" id="{58B25C97-5161-499F-A655-76D4397CD1CC}"/>
                </a:ext>
              </a:extLst>
            </p:cNvPr>
            <p:cNvSpPr/>
            <p:nvPr/>
          </p:nvSpPr>
          <p:spPr>
            <a:xfrm>
              <a:off x="324886" y="1792766"/>
              <a:ext cx="947129" cy="947129"/>
            </a:xfrm>
            <a:prstGeom prst="pie">
              <a:avLst>
                <a:gd name="adj1" fmla="val 5400000"/>
                <a:gd name="adj2" fmla="val 16200000"/>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9" name="Forma libre: forma 18">
              <a:extLst>
                <a:ext uri="{FF2B5EF4-FFF2-40B4-BE49-F238E27FC236}">
                  <a16:creationId xmlns:a16="http://schemas.microsoft.com/office/drawing/2014/main" id="{F0A79FB8-B2D1-4151-95EE-68D8317465F4}"/>
                </a:ext>
              </a:extLst>
            </p:cNvPr>
            <p:cNvSpPr/>
            <p:nvPr/>
          </p:nvSpPr>
          <p:spPr>
            <a:xfrm rot="16200000">
              <a:off x="-1155003" y="4338176"/>
              <a:ext cx="3433344" cy="710347"/>
            </a:xfrm>
            <a:custGeom>
              <a:avLst/>
              <a:gdLst>
                <a:gd name="connsiteX0" fmla="*/ 0 w 3433344"/>
                <a:gd name="connsiteY0" fmla="*/ 0 h 710347"/>
                <a:gd name="connsiteX1" fmla="*/ 3433344 w 3433344"/>
                <a:gd name="connsiteY1" fmla="*/ 0 h 710347"/>
                <a:gd name="connsiteX2" fmla="*/ 3433344 w 3433344"/>
                <a:gd name="connsiteY2" fmla="*/ 710347 h 710347"/>
                <a:gd name="connsiteX3" fmla="*/ 0 w 3433344"/>
                <a:gd name="connsiteY3" fmla="*/ 710347 h 710347"/>
                <a:gd name="connsiteX4" fmla="*/ 0 w 3433344"/>
                <a:gd name="connsiteY4" fmla="*/ 0 h 71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3344" h="710347">
                  <a:moveTo>
                    <a:pt x="0" y="0"/>
                  </a:moveTo>
                  <a:lnTo>
                    <a:pt x="3433344" y="0"/>
                  </a:lnTo>
                  <a:lnTo>
                    <a:pt x="3433344" y="710347"/>
                  </a:lnTo>
                  <a:lnTo>
                    <a:pt x="0" y="7103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0" bIns="0" numCol="1" spcCol="1270" anchor="b" anchorCtr="0">
              <a:noAutofit/>
            </a:bodyPr>
            <a:lstStyle/>
            <a:p>
              <a:pPr marL="0" lvl="0" indent="0" algn="r" defTabSz="2133600">
                <a:lnSpc>
                  <a:spcPct val="90000"/>
                </a:lnSpc>
                <a:spcBef>
                  <a:spcPct val="0"/>
                </a:spcBef>
                <a:spcAft>
                  <a:spcPct val="35000"/>
                </a:spcAft>
                <a:buNone/>
              </a:pPr>
              <a:r>
                <a:rPr lang="es-EC" sz="4800" kern="1200" dirty="0">
                  <a:latin typeface="Arial Narrow" panose="020B0606020202030204" pitchFamily="34" charset="0"/>
                </a:rPr>
                <a:t>FACTOR A x B</a:t>
              </a:r>
            </a:p>
          </p:txBody>
        </p:sp>
        <p:sp>
          <p:nvSpPr>
            <p:cNvPr id="20" name="Forma libre: forma 19">
              <a:extLst>
                <a:ext uri="{FF2B5EF4-FFF2-40B4-BE49-F238E27FC236}">
                  <a16:creationId xmlns:a16="http://schemas.microsoft.com/office/drawing/2014/main" id="{72D30B43-05F3-4CBA-AD21-41F6385FB334}"/>
                </a:ext>
              </a:extLst>
            </p:cNvPr>
            <p:cNvSpPr/>
            <p:nvPr/>
          </p:nvSpPr>
          <p:spPr>
            <a:xfrm>
              <a:off x="1129526" y="1970230"/>
              <a:ext cx="4501680" cy="703065"/>
            </a:xfrm>
            <a:custGeom>
              <a:avLst/>
              <a:gdLst>
                <a:gd name="connsiteX0" fmla="*/ 0 w 2367823"/>
                <a:gd name="connsiteY0" fmla="*/ 0 h 4735647"/>
                <a:gd name="connsiteX1" fmla="*/ 2367823 w 2367823"/>
                <a:gd name="connsiteY1" fmla="*/ 0 h 4735647"/>
                <a:gd name="connsiteX2" fmla="*/ 2367823 w 2367823"/>
                <a:gd name="connsiteY2" fmla="*/ 4735647 h 4735647"/>
                <a:gd name="connsiteX3" fmla="*/ 0 w 2367823"/>
                <a:gd name="connsiteY3" fmla="*/ 4735647 h 4735647"/>
                <a:gd name="connsiteX4" fmla="*/ 0 w 2367823"/>
                <a:gd name="connsiteY4" fmla="*/ 0 h 4735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823" h="4735647">
                  <a:moveTo>
                    <a:pt x="0" y="0"/>
                  </a:moveTo>
                  <a:lnTo>
                    <a:pt x="2367823" y="0"/>
                  </a:lnTo>
                  <a:lnTo>
                    <a:pt x="2367823" y="4735647"/>
                  </a:lnTo>
                  <a:lnTo>
                    <a:pt x="0" y="47356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422400">
                <a:lnSpc>
                  <a:spcPct val="90000"/>
                </a:lnSpc>
                <a:spcBef>
                  <a:spcPct val="0"/>
                </a:spcBef>
                <a:spcAft>
                  <a:spcPct val="35000"/>
                </a:spcAft>
                <a:buNone/>
              </a:pPr>
              <a:r>
                <a:rPr lang="es-EC" sz="3200" kern="1200" dirty="0">
                  <a:latin typeface="Arial Narrow" panose="020B0606020202030204" pitchFamily="34" charset="0"/>
                </a:rPr>
                <a:t>Variedades x M. fermentativos</a:t>
              </a:r>
            </a:p>
          </p:txBody>
        </p:sp>
      </p:grpSp>
      <p:graphicFrame>
        <p:nvGraphicFramePr>
          <p:cNvPr id="22" name="Tabla 21">
            <a:extLst>
              <a:ext uri="{FF2B5EF4-FFF2-40B4-BE49-F238E27FC236}">
                <a16:creationId xmlns:a16="http://schemas.microsoft.com/office/drawing/2014/main" id="{CD727990-9AB7-4B21-B97D-A984CFC0708A}"/>
              </a:ext>
            </a:extLst>
          </p:cNvPr>
          <p:cNvGraphicFramePr>
            <a:graphicFrameLocks noGrp="1"/>
          </p:cNvGraphicFramePr>
          <p:nvPr>
            <p:extLst>
              <p:ext uri="{D42A27DB-BD31-4B8C-83A1-F6EECF244321}">
                <p14:modId xmlns:p14="http://schemas.microsoft.com/office/powerpoint/2010/main" val="1948463099"/>
              </p:ext>
            </p:extLst>
          </p:nvPr>
        </p:nvGraphicFramePr>
        <p:xfrm>
          <a:off x="598016" y="5754037"/>
          <a:ext cx="10995967" cy="518160"/>
        </p:xfrm>
        <a:graphic>
          <a:graphicData uri="http://schemas.openxmlformats.org/drawingml/2006/table">
            <a:tbl>
              <a:tblPr firstRow="1" bandRow="1">
                <a:tableStyleId>{8799B23B-EC83-4686-B30A-512413B5E67A}</a:tableStyleId>
              </a:tblPr>
              <a:tblGrid>
                <a:gridCol w="1079870">
                  <a:extLst>
                    <a:ext uri="{9D8B030D-6E8A-4147-A177-3AD203B41FA5}">
                      <a16:colId xmlns:a16="http://schemas.microsoft.com/office/drawing/2014/main" val="1261220387"/>
                    </a:ext>
                  </a:extLst>
                </a:gridCol>
                <a:gridCol w="1879273">
                  <a:extLst>
                    <a:ext uri="{9D8B030D-6E8A-4147-A177-3AD203B41FA5}">
                      <a16:colId xmlns:a16="http://schemas.microsoft.com/office/drawing/2014/main" val="2909824136"/>
                    </a:ext>
                  </a:extLst>
                </a:gridCol>
                <a:gridCol w="8036824">
                  <a:extLst>
                    <a:ext uri="{9D8B030D-6E8A-4147-A177-3AD203B41FA5}">
                      <a16:colId xmlns:a16="http://schemas.microsoft.com/office/drawing/2014/main" val="3631943546"/>
                    </a:ext>
                  </a:extLst>
                </a:gridCol>
              </a:tblGrid>
              <a:tr h="288928">
                <a:tc>
                  <a:txBody>
                    <a:bodyPr/>
                    <a:lstStyle/>
                    <a:p>
                      <a:r>
                        <a:rPr lang="es-EC" sz="1400" b="1" dirty="0">
                          <a:solidFill>
                            <a:schemeClr val="tx1"/>
                          </a:solidFill>
                          <a:latin typeface="Arial Narrow" panose="020B0606020202030204" pitchFamily="34" charset="0"/>
                        </a:rPr>
                        <a:t>Rendimiento</a:t>
                      </a:r>
                    </a:p>
                  </a:txBody>
                  <a:tcPr anchor="ctr"/>
                </a:tc>
                <a:tc>
                  <a:txBody>
                    <a:bodyPr/>
                    <a:lstStyle/>
                    <a:p>
                      <a:r>
                        <a:rPr lang="es-EC" sz="1400" b="0" dirty="0">
                          <a:solidFill>
                            <a:schemeClr val="tx1"/>
                          </a:solidFill>
                          <a:latin typeface="Arial Narrow" panose="020B0606020202030204" pitchFamily="34" charset="0"/>
                        </a:rPr>
                        <a:t>(Vera &amp; Zambrano, 2018)</a:t>
                      </a:r>
                    </a:p>
                  </a:txBody>
                  <a:tcPr anchor="ctr"/>
                </a:tc>
                <a:tc>
                  <a:txBody>
                    <a:bodyPr/>
                    <a:lstStyle/>
                    <a:p>
                      <a:r>
                        <a:rPr lang="es-MX" sz="1400" b="0" dirty="0">
                          <a:solidFill>
                            <a:schemeClr val="tx1"/>
                          </a:solidFill>
                          <a:latin typeface="Arial Narrow" panose="020B0606020202030204" pitchFamily="34" charset="0"/>
                        </a:rPr>
                        <a:t>Evaluación de las características del mucílago de cacao (</a:t>
                      </a:r>
                      <a:r>
                        <a:rPr lang="es-MX" sz="1400" b="0" dirty="0" err="1">
                          <a:solidFill>
                            <a:schemeClr val="tx1"/>
                          </a:solidFill>
                          <a:latin typeface="Arial Narrow" panose="020B0606020202030204" pitchFamily="34" charset="0"/>
                        </a:rPr>
                        <a:t>Theobroma</a:t>
                      </a:r>
                      <a:r>
                        <a:rPr lang="es-MX" sz="1400" b="0" dirty="0">
                          <a:solidFill>
                            <a:schemeClr val="tx1"/>
                          </a:solidFill>
                          <a:latin typeface="Arial Narrow" panose="020B0606020202030204" pitchFamily="34" charset="0"/>
                        </a:rPr>
                        <a:t> cacao L.) en la obtención de alcohol etílico, obtuvo 19,49% para  la variedad Nacional + levadura + Pasteurización y 16,49% para CCN51 + Flora natural + Pasteurización).</a:t>
                      </a:r>
                    </a:p>
                  </a:txBody>
                  <a:tcPr anchor="ctr"/>
                </a:tc>
                <a:extLst>
                  <a:ext uri="{0D108BD9-81ED-4DB2-BD59-A6C34878D82A}">
                    <a16:rowId xmlns:a16="http://schemas.microsoft.com/office/drawing/2014/main" val="2567215565"/>
                  </a:ext>
                </a:extLst>
              </a:tr>
            </a:tbl>
          </a:graphicData>
        </a:graphic>
      </p:graphicFrame>
      <p:sp>
        <p:nvSpPr>
          <p:cNvPr id="2" name="Rectangle 2">
            <a:extLst>
              <a:ext uri="{FF2B5EF4-FFF2-40B4-BE49-F238E27FC236}">
                <a16:creationId xmlns:a16="http://schemas.microsoft.com/office/drawing/2014/main" id="{C78E22F2-4123-4BA7-ABBB-43EBBE19B42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4" name="Rectangle 4">
            <a:extLst>
              <a:ext uri="{FF2B5EF4-FFF2-40B4-BE49-F238E27FC236}">
                <a16:creationId xmlns:a16="http://schemas.microsoft.com/office/drawing/2014/main" id="{C29A8078-76C2-4191-9E9E-94E231FA46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2">
            <a:extLst>
              <a:ext uri="{FF2B5EF4-FFF2-40B4-BE49-F238E27FC236}">
                <a16:creationId xmlns:a16="http://schemas.microsoft.com/office/drawing/2014/main" id="{298840BA-F16B-4C7F-92B4-8495B60B692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4">
            <a:extLst>
              <a:ext uri="{FF2B5EF4-FFF2-40B4-BE49-F238E27FC236}">
                <a16:creationId xmlns:a16="http://schemas.microsoft.com/office/drawing/2014/main" id="{FF58C18B-E042-40B4-A175-0B8213B8626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id="{1F4251FE-EE0A-4620-BF1D-7FEF8BCDE69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Objeto 4">
            <a:extLst>
              <a:ext uri="{FF2B5EF4-FFF2-40B4-BE49-F238E27FC236}">
                <a16:creationId xmlns:a16="http://schemas.microsoft.com/office/drawing/2014/main" id="{36A7BC67-7736-4EAB-B81D-2F4FF0F0B203}"/>
              </a:ext>
            </a:extLst>
          </p:cNvPr>
          <p:cNvGraphicFramePr>
            <a:graphicFrameLocks noChangeAspect="1"/>
          </p:cNvGraphicFramePr>
          <p:nvPr>
            <p:extLst>
              <p:ext uri="{D42A27DB-BD31-4B8C-83A1-F6EECF244321}">
                <p14:modId xmlns:p14="http://schemas.microsoft.com/office/powerpoint/2010/main" val="3440085905"/>
              </p:ext>
            </p:extLst>
          </p:nvPr>
        </p:nvGraphicFramePr>
        <p:xfrm>
          <a:off x="480415" y="1267011"/>
          <a:ext cx="5157048" cy="3942646"/>
        </p:xfrm>
        <a:graphic>
          <a:graphicData uri="http://schemas.openxmlformats.org/presentationml/2006/ole">
            <mc:AlternateContent xmlns:mc="http://schemas.openxmlformats.org/markup-compatibility/2006">
              <mc:Choice xmlns:v="urn:schemas-microsoft-com:vml" Requires="v">
                <p:oleObj spid="_x0000_s5144" r:id="rId4" imgW="3456587" imgH="2651654" progId="STATISTICA.Graph">
                  <p:embed/>
                </p:oleObj>
              </mc:Choice>
              <mc:Fallback>
                <p:oleObj r:id="rId4" imgW="3456587" imgH="2651654" progId="STATISTICA.Graph">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415" y="1267011"/>
                        <a:ext cx="5157048" cy="3942646"/>
                      </a:xfrm>
                      <a:prstGeom prst="rect">
                        <a:avLst/>
                      </a:prstGeom>
                      <a:noFill/>
                    </p:spPr>
                  </p:pic>
                </p:oleObj>
              </mc:Fallback>
            </mc:AlternateContent>
          </a:graphicData>
        </a:graphic>
      </p:graphicFrame>
      <p:sp>
        <p:nvSpPr>
          <p:cNvPr id="36" name="Cuadro de texto 314">
            <a:extLst>
              <a:ext uri="{FF2B5EF4-FFF2-40B4-BE49-F238E27FC236}">
                <a16:creationId xmlns:a16="http://schemas.microsoft.com/office/drawing/2014/main" id="{E32565C8-6B99-49C4-870F-0D08E6142AE0}"/>
              </a:ext>
            </a:extLst>
          </p:cNvPr>
          <p:cNvSpPr txBox="1"/>
          <p:nvPr/>
        </p:nvSpPr>
        <p:spPr>
          <a:xfrm>
            <a:off x="2101918" y="2951533"/>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20,27</a:t>
            </a:r>
            <a:endParaRPr lang="es-EC" sz="1600" dirty="0">
              <a:effectLst/>
              <a:ea typeface="Calibri" panose="020F0502020204030204" pitchFamily="34" charset="0"/>
              <a:cs typeface="Times New Roman" panose="02020603050405020304" pitchFamily="18" charset="0"/>
            </a:endParaRPr>
          </a:p>
        </p:txBody>
      </p:sp>
      <p:sp>
        <p:nvSpPr>
          <p:cNvPr id="37" name="Cuadro de texto 315">
            <a:extLst>
              <a:ext uri="{FF2B5EF4-FFF2-40B4-BE49-F238E27FC236}">
                <a16:creationId xmlns:a16="http://schemas.microsoft.com/office/drawing/2014/main" id="{AE3EF523-50E3-42C1-91FF-8E17081003D3}"/>
              </a:ext>
            </a:extLst>
          </p:cNvPr>
          <p:cNvSpPr txBox="1"/>
          <p:nvPr/>
        </p:nvSpPr>
        <p:spPr>
          <a:xfrm>
            <a:off x="3490000" y="4253030"/>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12,47</a:t>
            </a:r>
            <a:endParaRPr lang="es-EC" sz="1600">
              <a:effectLst/>
              <a:ea typeface="Calibri" panose="020F0502020204030204" pitchFamily="34" charset="0"/>
              <a:cs typeface="Times New Roman" panose="02020603050405020304" pitchFamily="18" charset="0"/>
            </a:endParaRPr>
          </a:p>
        </p:txBody>
      </p:sp>
      <p:sp>
        <p:nvSpPr>
          <p:cNvPr id="39" name="Cuadro de texto 316">
            <a:extLst>
              <a:ext uri="{FF2B5EF4-FFF2-40B4-BE49-F238E27FC236}">
                <a16:creationId xmlns:a16="http://schemas.microsoft.com/office/drawing/2014/main" id="{CF15C5BE-3E58-468E-B352-D562240D70EF}"/>
              </a:ext>
            </a:extLst>
          </p:cNvPr>
          <p:cNvSpPr txBox="1"/>
          <p:nvPr/>
        </p:nvSpPr>
        <p:spPr>
          <a:xfrm>
            <a:off x="1330393" y="4143492"/>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12,78</a:t>
            </a:r>
            <a:endParaRPr lang="es-EC" sz="1600">
              <a:effectLst/>
              <a:ea typeface="Calibri" panose="020F0502020204030204" pitchFamily="34" charset="0"/>
              <a:cs typeface="Times New Roman" panose="02020603050405020304" pitchFamily="18" charset="0"/>
            </a:endParaRPr>
          </a:p>
        </p:txBody>
      </p:sp>
      <p:sp>
        <p:nvSpPr>
          <p:cNvPr id="40" name="Cuadro de texto 317">
            <a:extLst>
              <a:ext uri="{FF2B5EF4-FFF2-40B4-BE49-F238E27FC236}">
                <a16:creationId xmlns:a16="http://schemas.microsoft.com/office/drawing/2014/main" id="{0BE5D55F-03E1-42AC-9600-D8A308F01F63}"/>
              </a:ext>
            </a:extLst>
          </p:cNvPr>
          <p:cNvSpPr txBox="1"/>
          <p:nvPr/>
        </p:nvSpPr>
        <p:spPr>
          <a:xfrm>
            <a:off x="3248270" y="3509988"/>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16,96</a:t>
            </a:r>
            <a:endParaRPr lang="es-EC" sz="1600">
              <a:effectLst/>
              <a:ea typeface="Calibri" panose="020F0502020204030204" pitchFamily="34" charset="0"/>
              <a:cs typeface="Times New Roman" panose="02020603050405020304" pitchFamily="18" charset="0"/>
            </a:endParaRPr>
          </a:p>
        </p:txBody>
      </p:sp>
      <p:sp>
        <p:nvSpPr>
          <p:cNvPr id="41" name="Cuadro de texto 318">
            <a:extLst>
              <a:ext uri="{FF2B5EF4-FFF2-40B4-BE49-F238E27FC236}">
                <a16:creationId xmlns:a16="http://schemas.microsoft.com/office/drawing/2014/main" id="{3C99F1B5-6381-4FF5-B515-E5F877248ADE}"/>
              </a:ext>
            </a:extLst>
          </p:cNvPr>
          <p:cNvSpPr txBox="1"/>
          <p:nvPr/>
        </p:nvSpPr>
        <p:spPr>
          <a:xfrm>
            <a:off x="2408705" y="2423587"/>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23,08</a:t>
            </a:r>
            <a:endParaRPr lang="es-EC" sz="1600" dirty="0">
              <a:effectLst/>
              <a:ea typeface="Calibri" panose="020F0502020204030204" pitchFamily="34" charset="0"/>
              <a:cs typeface="Times New Roman" panose="02020603050405020304" pitchFamily="18" charset="0"/>
            </a:endParaRPr>
          </a:p>
        </p:txBody>
      </p:sp>
      <p:sp>
        <p:nvSpPr>
          <p:cNvPr id="42" name="Cuadro de texto 319">
            <a:extLst>
              <a:ext uri="{FF2B5EF4-FFF2-40B4-BE49-F238E27FC236}">
                <a16:creationId xmlns:a16="http://schemas.microsoft.com/office/drawing/2014/main" id="{610DC406-3216-4D44-8712-7383F55C4244}"/>
              </a:ext>
            </a:extLst>
          </p:cNvPr>
          <p:cNvSpPr txBox="1"/>
          <p:nvPr/>
        </p:nvSpPr>
        <p:spPr>
          <a:xfrm>
            <a:off x="3355340" y="2005593"/>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25,76</a:t>
            </a:r>
            <a:endParaRPr lang="es-EC" sz="1600" dirty="0">
              <a:effectLst/>
              <a:ea typeface="Calibri" panose="020F0502020204030204" pitchFamily="34" charset="0"/>
              <a:cs typeface="Times New Roman" panose="02020603050405020304" pitchFamily="18" charset="0"/>
            </a:endParaRPr>
          </a:p>
        </p:txBody>
      </p:sp>
      <p:sp>
        <p:nvSpPr>
          <p:cNvPr id="43" name="Cuadro de texto 320">
            <a:extLst>
              <a:ext uri="{FF2B5EF4-FFF2-40B4-BE49-F238E27FC236}">
                <a16:creationId xmlns:a16="http://schemas.microsoft.com/office/drawing/2014/main" id="{BCBA7440-4D3B-493E-BC7E-B07A514D8CEE}"/>
              </a:ext>
            </a:extLst>
          </p:cNvPr>
          <p:cNvSpPr txBox="1"/>
          <p:nvPr/>
        </p:nvSpPr>
        <p:spPr>
          <a:xfrm>
            <a:off x="2561371" y="1811391"/>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a:effectLst/>
                <a:latin typeface="Arial" panose="020B0604020202020204" pitchFamily="34" charset="0"/>
                <a:ea typeface="Calibri" panose="020F0502020204030204" pitchFamily="34" charset="0"/>
                <a:cs typeface="Times New Roman" panose="02020603050405020304" pitchFamily="18" charset="0"/>
              </a:rPr>
              <a:t>26,16</a:t>
            </a:r>
            <a:endParaRPr lang="es-EC" sz="1600">
              <a:effectLst/>
              <a:ea typeface="Calibri" panose="020F0502020204030204" pitchFamily="34" charset="0"/>
              <a:cs typeface="Times New Roman" panose="02020603050405020304" pitchFamily="18" charset="0"/>
            </a:endParaRPr>
          </a:p>
        </p:txBody>
      </p:sp>
      <p:sp>
        <p:nvSpPr>
          <p:cNvPr id="44" name="Cuadro de texto 321">
            <a:extLst>
              <a:ext uri="{FF2B5EF4-FFF2-40B4-BE49-F238E27FC236}">
                <a16:creationId xmlns:a16="http://schemas.microsoft.com/office/drawing/2014/main" id="{3B1BAFB6-9FC2-4B1B-96F6-0C3CBB5EED9A}"/>
              </a:ext>
            </a:extLst>
          </p:cNvPr>
          <p:cNvSpPr txBox="1"/>
          <p:nvPr/>
        </p:nvSpPr>
        <p:spPr>
          <a:xfrm>
            <a:off x="1778068" y="1776737"/>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26,60</a:t>
            </a:r>
            <a:endParaRPr lang="es-EC" sz="1600" dirty="0">
              <a:effectLst/>
              <a:ea typeface="Calibri" panose="020F0502020204030204" pitchFamily="34" charset="0"/>
              <a:cs typeface="Times New Roman" panose="02020603050405020304" pitchFamily="18" charset="0"/>
            </a:endParaRPr>
          </a:p>
        </p:txBody>
      </p:sp>
      <p:sp>
        <p:nvSpPr>
          <p:cNvPr id="45" name="Cuadro de texto 322">
            <a:extLst>
              <a:ext uri="{FF2B5EF4-FFF2-40B4-BE49-F238E27FC236}">
                <a16:creationId xmlns:a16="http://schemas.microsoft.com/office/drawing/2014/main" id="{7DC02E2E-719E-4E32-BF4F-B489E2E680AC}"/>
              </a:ext>
            </a:extLst>
          </p:cNvPr>
          <p:cNvSpPr txBox="1"/>
          <p:nvPr/>
        </p:nvSpPr>
        <p:spPr>
          <a:xfrm>
            <a:off x="1116461" y="1776736"/>
            <a:ext cx="514350" cy="2190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000" dirty="0">
                <a:effectLst/>
                <a:latin typeface="Arial" panose="020B0604020202020204" pitchFamily="34" charset="0"/>
                <a:ea typeface="Calibri" panose="020F0502020204030204" pitchFamily="34" charset="0"/>
                <a:cs typeface="Times New Roman" panose="02020603050405020304" pitchFamily="18" charset="0"/>
              </a:rPr>
              <a:t>26,88</a:t>
            </a:r>
            <a:endParaRPr lang="es-EC" sz="1600" dirty="0">
              <a:effectLst/>
              <a:ea typeface="Calibri" panose="020F0502020204030204" pitchFamily="34" charset="0"/>
              <a:cs typeface="Times New Roman" panose="02020603050405020304" pitchFamily="18" charset="0"/>
            </a:endParaRPr>
          </a:p>
        </p:txBody>
      </p:sp>
      <p:sp>
        <p:nvSpPr>
          <p:cNvPr id="13" name="Rectangle 5">
            <a:extLst>
              <a:ext uri="{FF2B5EF4-FFF2-40B4-BE49-F238E27FC236}">
                <a16:creationId xmlns:a16="http://schemas.microsoft.com/office/drawing/2014/main" id="{367DAF86-E700-4328-BDBE-C77957BDEA9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4" name="Objeto 13">
            <a:extLst>
              <a:ext uri="{FF2B5EF4-FFF2-40B4-BE49-F238E27FC236}">
                <a16:creationId xmlns:a16="http://schemas.microsoft.com/office/drawing/2014/main" id="{F5C33932-17BC-4469-8893-B6CBED8EEDC2}"/>
              </a:ext>
            </a:extLst>
          </p:cNvPr>
          <p:cNvGraphicFramePr>
            <a:graphicFrameLocks noChangeAspect="1"/>
          </p:cNvGraphicFramePr>
          <p:nvPr>
            <p:extLst>
              <p:ext uri="{D42A27DB-BD31-4B8C-83A1-F6EECF244321}">
                <p14:modId xmlns:p14="http://schemas.microsoft.com/office/powerpoint/2010/main" val="1938339095"/>
              </p:ext>
            </p:extLst>
          </p:nvPr>
        </p:nvGraphicFramePr>
        <p:xfrm>
          <a:off x="5708582" y="1083656"/>
          <a:ext cx="5405852" cy="4066879"/>
        </p:xfrm>
        <a:graphic>
          <a:graphicData uri="http://schemas.openxmlformats.org/presentationml/2006/ole">
            <mc:AlternateContent xmlns:mc="http://schemas.openxmlformats.org/markup-compatibility/2006">
              <mc:Choice xmlns:v="urn:schemas-microsoft-com:vml" Requires="v">
                <p:oleObj spid="_x0000_s5145" r:id="rId6" imgW="6018394" imgH="4553606" progId="STATISTICA.Graph">
                  <p:embed/>
                </p:oleObj>
              </mc:Choice>
              <mc:Fallback>
                <p:oleObj r:id="rId6" imgW="6018394" imgH="4553606" progId="STATISTICA.Grap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8582" y="1083656"/>
                        <a:ext cx="5405852" cy="4066879"/>
                      </a:xfrm>
                      <a:prstGeom prst="rect">
                        <a:avLst/>
                      </a:prstGeom>
                      <a:noFill/>
                    </p:spPr>
                  </p:pic>
                </p:oleObj>
              </mc:Fallback>
            </mc:AlternateContent>
          </a:graphicData>
        </a:graphic>
      </p:graphicFrame>
    </p:spTree>
    <p:extLst>
      <p:ext uri="{BB962C8B-B14F-4D97-AF65-F5344CB8AC3E}">
        <p14:creationId xmlns:p14="http://schemas.microsoft.com/office/powerpoint/2010/main" val="1109848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1"/>
            <a:ext cx="3949148" cy="1152939"/>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RESULTADOS Y DISCUSIONES</a:t>
            </a:r>
          </a:p>
        </p:txBody>
      </p:sp>
      <p:graphicFrame>
        <p:nvGraphicFramePr>
          <p:cNvPr id="3" name="Tabla 2">
            <a:extLst>
              <a:ext uri="{FF2B5EF4-FFF2-40B4-BE49-F238E27FC236}">
                <a16:creationId xmlns:a16="http://schemas.microsoft.com/office/drawing/2014/main" id="{5A762A37-3DA0-4A27-9400-8FF93DCA0274}"/>
              </a:ext>
            </a:extLst>
          </p:cNvPr>
          <p:cNvGraphicFramePr>
            <a:graphicFrameLocks noGrp="1"/>
          </p:cNvGraphicFramePr>
          <p:nvPr>
            <p:extLst>
              <p:ext uri="{D42A27DB-BD31-4B8C-83A1-F6EECF244321}">
                <p14:modId xmlns:p14="http://schemas.microsoft.com/office/powerpoint/2010/main" val="3912125110"/>
              </p:ext>
            </p:extLst>
          </p:nvPr>
        </p:nvGraphicFramePr>
        <p:xfrm>
          <a:off x="383705" y="2647385"/>
          <a:ext cx="6727249" cy="2987663"/>
        </p:xfrm>
        <a:graphic>
          <a:graphicData uri="http://schemas.openxmlformats.org/drawingml/2006/table">
            <a:tbl>
              <a:tblPr/>
              <a:tblGrid>
                <a:gridCol w="1494575">
                  <a:extLst>
                    <a:ext uri="{9D8B030D-6E8A-4147-A177-3AD203B41FA5}">
                      <a16:colId xmlns:a16="http://schemas.microsoft.com/office/drawing/2014/main" val="3800846306"/>
                    </a:ext>
                  </a:extLst>
                </a:gridCol>
                <a:gridCol w="1494575">
                  <a:extLst>
                    <a:ext uri="{9D8B030D-6E8A-4147-A177-3AD203B41FA5}">
                      <a16:colId xmlns:a16="http://schemas.microsoft.com/office/drawing/2014/main" val="1197773755"/>
                    </a:ext>
                  </a:extLst>
                </a:gridCol>
                <a:gridCol w="614661">
                  <a:extLst>
                    <a:ext uri="{9D8B030D-6E8A-4147-A177-3AD203B41FA5}">
                      <a16:colId xmlns:a16="http://schemas.microsoft.com/office/drawing/2014/main" val="2373174484"/>
                    </a:ext>
                  </a:extLst>
                </a:gridCol>
                <a:gridCol w="614661">
                  <a:extLst>
                    <a:ext uri="{9D8B030D-6E8A-4147-A177-3AD203B41FA5}">
                      <a16:colId xmlns:a16="http://schemas.microsoft.com/office/drawing/2014/main" val="3162330327"/>
                    </a:ext>
                  </a:extLst>
                </a:gridCol>
                <a:gridCol w="614661">
                  <a:extLst>
                    <a:ext uri="{9D8B030D-6E8A-4147-A177-3AD203B41FA5}">
                      <a16:colId xmlns:a16="http://schemas.microsoft.com/office/drawing/2014/main" val="265035657"/>
                    </a:ext>
                  </a:extLst>
                </a:gridCol>
                <a:gridCol w="614661">
                  <a:extLst>
                    <a:ext uri="{9D8B030D-6E8A-4147-A177-3AD203B41FA5}">
                      <a16:colId xmlns:a16="http://schemas.microsoft.com/office/drawing/2014/main" val="3791087127"/>
                    </a:ext>
                  </a:extLst>
                </a:gridCol>
                <a:gridCol w="617354">
                  <a:extLst>
                    <a:ext uri="{9D8B030D-6E8A-4147-A177-3AD203B41FA5}">
                      <a16:colId xmlns:a16="http://schemas.microsoft.com/office/drawing/2014/main" val="3031656558"/>
                    </a:ext>
                  </a:extLst>
                </a:gridCol>
                <a:gridCol w="617354">
                  <a:extLst>
                    <a:ext uri="{9D8B030D-6E8A-4147-A177-3AD203B41FA5}">
                      <a16:colId xmlns:a16="http://schemas.microsoft.com/office/drawing/2014/main" val="460024841"/>
                    </a:ext>
                  </a:extLst>
                </a:gridCol>
                <a:gridCol w="44747">
                  <a:extLst>
                    <a:ext uri="{9D8B030D-6E8A-4147-A177-3AD203B41FA5}">
                      <a16:colId xmlns:a16="http://schemas.microsoft.com/office/drawing/2014/main" val="3729086615"/>
                    </a:ext>
                  </a:extLst>
                </a:gridCol>
              </a:tblGrid>
              <a:tr h="369193">
                <a:tc gridSpan="9">
                  <a:txBody>
                    <a:bodyPr/>
                    <a:lstStyle/>
                    <a:p>
                      <a:pPr marL="38100" marR="38100" algn="ctr">
                        <a:lnSpc>
                          <a:spcPts val="1600"/>
                        </a:lnSpc>
                        <a:spcAft>
                          <a:spcPts val="0"/>
                        </a:spcAft>
                      </a:pPr>
                      <a:r>
                        <a:rPr lang="es-EC" sz="1100" b="1">
                          <a:effectLst/>
                          <a:latin typeface="Arial" panose="020B0604020202020204" pitchFamily="34" charset="0"/>
                          <a:ea typeface="Calibri" panose="020F0502020204030204" pitchFamily="34" charset="0"/>
                          <a:cs typeface="Times New Roman" panose="02020603050405020304" pitchFamily="18" charset="0"/>
                        </a:rPr>
                        <a:t>Matriz de correlaciones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375519203"/>
                  </a:ext>
                </a:extLst>
              </a:tr>
              <a:tr h="1139652">
                <a:tc gridSpan="2">
                  <a:txBody>
                    <a:bodyPr/>
                    <a:lstStyle/>
                    <a:p>
                      <a:pPr marL="71755" marR="71755">
                        <a:lnSpc>
                          <a:spcPct val="107000"/>
                        </a:lnSpc>
                        <a:spcAft>
                          <a:spcPts val="0"/>
                        </a:spcAft>
                      </a:pPr>
                      <a:r>
                        <a:rPr lang="es-EC" sz="1100">
                          <a:effectLst/>
                          <a:latin typeface="Arial" panose="020B0604020202020204" pitchFamily="34" charset="0"/>
                          <a:ea typeface="Calibri" panose="020F0502020204030204" pitchFamily="34" charset="0"/>
                          <a:cs typeface="Times New Roman" panose="02020603050405020304" pitchFamily="18" charset="0"/>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nchor="b">
                    <a:lnL>
                      <a:noFill/>
                    </a:lnL>
                    <a:lnR>
                      <a:noFill/>
                    </a:lnR>
                    <a:lnT w="12700" cap="flat" cmpd="sng" algn="ctr">
                      <a:solidFill>
                        <a:srgbClr val="000000"/>
                      </a:solidFill>
                      <a:prstDash val="solid"/>
                      <a:round/>
                      <a:headEnd type="none" w="med" len="med"/>
                      <a:tailEnd type="none" w="med" len="med"/>
                    </a:lnT>
                    <a:lnB w="12700" cap="flat" cmpd="sng" algn="ctr">
                      <a:solidFill>
                        <a:srgbClr val="152935"/>
                      </a:solidFill>
                      <a:prstDash val="solid"/>
                      <a:round/>
                      <a:headEnd type="none" w="med" len="med"/>
                      <a:tailEnd type="none" w="med" len="med"/>
                    </a:lnB>
                    <a:solidFill>
                      <a:srgbClr val="FFFFFF"/>
                    </a:solidFill>
                  </a:tcPr>
                </a:tc>
                <a:tc hMerge="1">
                  <a:txBody>
                    <a:bodyPr/>
                    <a:lstStyle/>
                    <a:p>
                      <a:endParaRPr lang="es-EC"/>
                    </a:p>
                  </a:txBody>
                  <a:tcPr/>
                </a:tc>
                <a:tc>
                  <a:txBody>
                    <a:bodyPr/>
                    <a:lstStyle/>
                    <a:p>
                      <a:pPr marL="38100" marR="38100" algn="ctr">
                        <a:lnSpc>
                          <a:spcPts val="1600"/>
                        </a:lnSpc>
                        <a:spcAft>
                          <a:spcPts val="0"/>
                        </a:spcAft>
                      </a:pPr>
                      <a:r>
                        <a:rPr lang="es-EC" sz="1100">
                          <a:effectLst/>
                          <a:latin typeface="Arial" panose="020B0604020202020204" pitchFamily="34" charset="0"/>
                          <a:ea typeface="Calibri" panose="020F0502020204030204" pitchFamily="34" charset="0"/>
                          <a:cs typeface="Times New Roman" panose="02020603050405020304" pitchFamily="18" charset="0"/>
                        </a:rPr>
                        <a:t>Grados alcohólicos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nchor="ctr">
                    <a:lnL>
                      <a:noFill/>
                    </a:lnL>
                    <a:lnR w="12700" cap="flat" cmpd="sng" algn="ctr">
                      <a:solidFill>
                        <a:srgbClr val="E0E0E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2935"/>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effectLst/>
                          <a:latin typeface="Arial" panose="020B0604020202020204" pitchFamily="34" charset="0"/>
                          <a:ea typeface="Calibri" panose="020F0502020204030204" pitchFamily="34" charset="0"/>
                          <a:cs typeface="Times New Roman" panose="02020603050405020304" pitchFamily="18" charset="0"/>
                        </a:rPr>
                        <a:t>Densidad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2935"/>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effectLst/>
                          <a:latin typeface="Arial" panose="020B0604020202020204" pitchFamily="34" charset="0"/>
                          <a:ea typeface="Calibri" panose="020F0502020204030204" pitchFamily="34" charset="0"/>
                          <a:cs typeface="Times New Roman" panose="02020603050405020304" pitchFamily="18" charset="0"/>
                        </a:rPr>
                        <a:t>Espacio libre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2935"/>
                      </a:solidFill>
                      <a:prstDash val="solid"/>
                      <a:round/>
                      <a:headEnd type="none" w="med" len="med"/>
                      <a:tailEnd type="none" w="med" len="med"/>
                    </a:lnB>
                    <a:solidFill>
                      <a:srgbClr val="FFFFFF"/>
                    </a:solidFill>
                  </a:tcPr>
                </a:tc>
                <a:tc>
                  <a:txBody>
                    <a:bodyPr/>
                    <a:lstStyle/>
                    <a:p>
                      <a:pPr marL="71755" marR="38100" algn="ctr">
                        <a:lnSpc>
                          <a:spcPts val="1600"/>
                        </a:lnSpc>
                        <a:spcAft>
                          <a:spcPts val="0"/>
                        </a:spcAft>
                      </a:pPr>
                      <a:r>
                        <a:rPr lang="es-EC" sz="1100">
                          <a:effectLst/>
                          <a:latin typeface="Arial" panose="020B0604020202020204" pitchFamily="34" charset="0"/>
                          <a:ea typeface="Calibri" panose="020F0502020204030204" pitchFamily="34" charset="0"/>
                          <a:cs typeface="Times New Roman" panose="02020603050405020304" pitchFamily="18" charset="0"/>
                        </a:rPr>
                        <a:t>Cenizas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2935"/>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effectLst/>
                          <a:latin typeface="Arial" panose="020B0604020202020204" pitchFamily="34" charset="0"/>
                          <a:ea typeface="Calibri" panose="020F0502020204030204" pitchFamily="34" charset="0"/>
                          <a:cs typeface="Times New Roman" panose="02020603050405020304" pitchFamily="18" charset="0"/>
                        </a:rPr>
                        <a:t>Acidez total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152935"/>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effectLst/>
                          <a:latin typeface="Arial" panose="020B0604020202020204" pitchFamily="34" charset="0"/>
                          <a:ea typeface="Calibri" panose="020F0502020204030204" pitchFamily="34" charset="0"/>
                          <a:cs typeface="Times New Roman" panose="02020603050405020304" pitchFamily="18" charset="0"/>
                        </a:rPr>
                        <a:t>Rendimiento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nchor="ctr">
                    <a:lnL w="12700" cap="flat" cmpd="sng" algn="ctr">
                      <a:solidFill>
                        <a:srgbClr val="E0E0E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152935"/>
                      </a:solidFill>
                      <a:prstDash val="solid"/>
                      <a:round/>
                      <a:headEnd type="none" w="med" len="med"/>
                      <a:tailEnd type="none" w="med" len="med"/>
                    </a:lnB>
                    <a:solidFill>
                      <a:srgbClr val="FFFFFF"/>
                    </a:solidFill>
                  </a:tcPr>
                </a:tc>
                <a:tc>
                  <a:txBody>
                    <a:bodyPr/>
                    <a:lstStyle/>
                    <a:p>
                      <a:pPr>
                        <a:lnSpc>
                          <a:spcPct val="107000"/>
                        </a:lnSpc>
                        <a:spcAft>
                          <a:spcPts val="800"/>
                        </a:spcAft>
                      </a:pPr>
                      <a:r>
                        <a:rPr lang="es-EC"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582663464"/>
                  </a:ext>
                </a:extLst>
              </a:tr>
              <a:tr h="247721">
                <a:tc rowSpan="6">
                  <a:txBody>
                    <a:bodyPr/>
                    <a:lstStyle/>
                    <a:p>
                      <a:pPr marL="38100" marR="38100" algn="ctr">
                        <a:lnSpc>
                          <a:spcPts val="1600"/>
                        </a:lnSpc>
                        <a:spcAft>
                          <a:spcPts val="0"/>
                        </a:spcAft>
                      </a:pPr>
                      <a:r>
                        <a:rPr lang="es-EC" sz="1100">
                          <a:effectLst/>
                          <a:latin typeface="Arial" panose="020B0604020202020204" pitchFamily="34" charset="0"/>
                          <a:ea typeface="Calibri" panose="020F0502020204030204" pitchFamily="34" charset="0"/>
                          <a:cs typeface="Times New Roman" panose="02020603050405020304" pitchFamily="18" charset="0"/>
                        </a:rPr>
                        <a:t>Correlación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vert="vert270" anchor="ctr">
                    <a:lnL>
                      <a:noFill/>
                    </a:lnL>
                    <a:lnR>
                      <a:noFill/>
                    </a:lnR>
                    <a:lnT w="12700" cap="flat" cmpd="sng" algn="ctr">
                      <a:solidFill>
                        <a:srgbClr val="152935"/>
                      </a:solidFill>
                      <a:prstDash val="solid"/>
                      <a:round/>
                      <a:headEnd type="none" w="med" len="med"/>
                      <a:tailEnd type="none" w="med" len="med"/>
                    </a:lnT>
                    <a:lnB w="12700" cap="flat" cmpd="sng" algn="ctr">
                      <a:solidFill>
                        <a:srgbClr val="152935"/>
                      </a:solidFill>
                      <a:prstDash val="solid"/>
                      <a:round/>
                      <a:headEnd type="none" w="med" len="med"/>
                      <a:tailEnd type="none" w="med" len="med"/>
                    </a:lnB>
                    <a:solidFill>
                      <a:srgbClr val="E0E0E0"/>
                    </a:solidFill>
                  </a:tcPr>
                </a:tc>
                <a:tc>
                  <a:txBody>
                    <a:bodyPr/>
                    <a:lstStyle/>
                    <a:p>
                      <a:pPr marL="38100" marR="38100">
                        <a:lnSpc>
                          <a:spcPts val="1600"/>
                        </a:lnSpc>
                        <a:spcAft>
                          <a:spcPts val="0"/>
                        </a:spcAft>
                      </a:pPr>
                      <a:r>
                        <a:rPr lang="es-EC" sz="1100">
                          <a:effectLst/>
                          <a:latin typeface="Arial" panose="020B0604020202020204" pitchFamily="34" charset="0"/>
                          <a:ea typeface="Calibri" panose="020F0502020204030204" pitchFamily="34" charset="0"/>
                          <a:cs typeface="Times New Roman" panose="02020603050405020304" pitchFamily="18" charset="0"/>
                        </a:rPr>
                        <a:t>Grados alcohólicos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152935"/>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E0E0E0"/>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w="12700" cap="flat" cmpd="sng" algn="ctr">
                      <a:solidFill>
                        <a:srgbClr val="E0E0E0"/>
                      </a:solidFill>
                      <a:prstDash val="solid"/>
                      <a:round/>
                      <a:headEnd type="none" w="med" len="med"/>
                      <a:tailEnd type="none" w="med" len="med"/>
                    </a:lnR>
                    <a:lnT w="12700" cap="flat" cmpd="sng" algn="ctr">
                      <a:solidFill>
                        <a:srgbClr val="152935"/>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BE4D5"/>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152935"/>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152935"/>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152935"/>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152935"/>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a:noFill/>
                    </a:lnR>
                    <a:lnT w="12700" cap="flat" cmpd="sng" algn="ctr">
                      <a:solidFill>
                        <a:srgbClr val="152935"/>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a:lnSpc>
                          <a:spcPct val="107000"/>
                        </a:lnSpc>
                        <a:spcAft>
                          <a:spcPts val="800"/>
                        </a:spcAft>
                      </a:pPr>
                      <a:r>
                        <a:rPr lang="es-EC"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189633790"/>
                  </a:ext>
                </a:extLst>
              </a:tr>
              <a:tr h="247721">
                <a:tc vMerge="1">
                  <a:txBody>
                    <a:bodyPr/>
                    <a:lstStyle/>
                    <a:p>
                      <a:endParaRPr lang="es-EC"/>
                    </a:p>
                  </a:txBody>
                  <a:tcPr/>
                </a:tc>
                <a:tc>
                  <a:txBody>
                    <a:bodyPr/>
                    <a:lstStyle/>
                    <a:p>
                      <a:pPr marL="38100" marR="38100">
                        <a:lnSpc>
                          <a:spcPts val="1600"/>
                        </a:lnSpc>
                        <a:spcAft>
                          <a:spcPts val="0"/>
                        </a:spcAft>
                      </a:pPr>
                      <a:r>
                        <a:rPr lang="es-EC" sz="1100">
                          <a:effectLst/>
                          <a:latin typeface="Arial" panose="020B0604020202020204" pitchFamily="34" charset="0"/>
                          <a:ea typeface="Calibri" panose="020F0502020204030204" pitchFamily="34" charset="0"/>
                          <a:cs typeface="Times New Roman" panose="02020603050405020304" pitchFamily="18" charset="0"/>
                        </a:rPr>
                        <a:t>Densidad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E0E0E0"/>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BE4D5"/>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,243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-,061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,528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a:noFill/>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a:lnSpc>
                          <a:spcPct val="107000"/>
                        </a:lnSpc>
                        <a:spcAft>
                          <a:spcPts val="800"/>
                        </a:spcAft>
                      </a:pPr>
                      <a:r>
                        <a:rPr lang="es-EC"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524764370"/>
                  </a:ext>
                </a:extLst>
              </a:tr>
              <a:tr h="248403">
                <a:tc vMerge="1">
                  <a:txBody>
                    <a:bodyPr/>
                    <a:lstStyle/>
                    <a:p>
                      <a:endParaRPr lang="es-EC"/>
                    </a:p>
                  </a:txBody>
                  <a:tcPr/>
                </a:tc>
                <a:tc>
                  <a:txBody>
                    <a:bodyPr/>
                    <a:lstStyle/>
                    <a:p>
                      <a:pPr marL="38100" marR="38100">
                        <a:lnSpc>
                          <a:spcPts val="1600"/>
                        </a:lnSpc>
                        <a:spcAft>
                          <a:spcPts val="0"/>
                        </a:spcAft>
                      </a:pPr>
                      <a:r>
                        <a:rPr lang="es-EC" sz="1100">
                          <a:effectLst/>
                          <a:latin typeface="Arial" panose="020B0604020202020204" pitchFamily="34" charset="0"/>
                          <a:ea typeface="Calibri" panose="020F0502020204030204" pitchFamily="34" charset="0"/>
                          <a:cs typeface="Times New Roman" panose="02020603050405020304" pitchFamily="18" charset="0"/>
                        </a:rPr>
                        <a:t>Espacio libre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E0E0E0"/>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,243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BE4D5"/>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,824</a:t>
                      </a:r>
                      <a:endParaRPr lang="es-EC"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-,988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a:noFill/>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a:lnSpc>
                          <a:spcPct val="107000"/>
                        </a:lnSpc>
                        <a:spcAft>
                          <a:spcPts val="800"/>
                        </a:spcAft>
                      </a:pPr>
                      <a:r>
                        <a:rPr lang="es-EC"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2478556157"/>
                  </a:ext>
                </a:extLst>
              </a:tr>
              <a:tr h="248403">
                <a:tc vMerge="1">
                  <a:txBody>
                    <a:bodyPr/>
                    <a:lstStyle/>
                    <a:p>
                      <a:endParaRPr lang="es-EC"/>
                    </a:p>
                  </a:txBody>
                  <a:tcPr/>
                </a:tc>
                <a:tc>
                  <a:txBody>
                    <a:bodyPr/>
                    <a:lstStyle/>
                    <a:p>
                      <a:pPr marL="38100" marR="38100">
                        <a:lnSpc>
                          <a:spcPts val="1600"/>
                        </a:lnSpc>
                        <a:spcAft>
                          <a:spcPts val="0"/>
                        </a:spcAft>
                      </a:pPr>
                      <a:r>
                        <a:rPr lang="es-EC" sz="1100">
                          <a:effectLst/>
                          <a:latin typeface="Arial" panose="020B0604020202020204" pitchFamily="34" charset="0"/>
                          <a:ea typeface="Calibri" panose="020F0502020204030204" pitchFamily="34" charset="0"/>
                          <a:cs typeface="Times New Roman" panose="02020603050405020304" pitchFamily="18" charset="0"/>
                        </a:rPr>
                        <a:t>Cenizas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E0E0E0"/>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-,061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BE4D5"/>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a:noFill/>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a:lnSpc>
                          <a:spcPct val="107000"/>
                        </a:lnSpc>
                        <a:spcAft>
                          <a:spcPts val="800"/>
                        </a:spcAft>
                      </a:pPr>
                      <a:r>
                        <a:rPr lang="es-EC"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622288972"/>
                  </a:ext>
                </a:extLst>
              </a:tr>
              <a:tr h="238167">
                <a:tc vMerge="1">
                  <a:txBody>
                    <a:bodyPr/>
                    <a:lstStyle/>
                    <a:p>
                      <a:endParaRPr lang="es-EC"/>
                    </a:p>
                  </a:txBody>
                  <a:tcPr/>
                </a:tc>
                <a:tc>
                  <a:txBody>
                    <a:bodyPr/>
                    <a:lstStyle/>
                    <a:p>
                      <a:pPr marL="38100" marR="38100">
                        <a:lnSpc>
                          <a:spcPts val="1600"/>
                        </a:lnSpc>
                        <a:spcAft>
                          <a:spcPts val="0"/>
                        </a:spcAft>
                      </a:pPr>
                      <a:r>
                        <a:rPr lang="es-EC" sz="1100">
                          <a:effectLst/>
                          <a:latin typeface="Arial" panose="020B0604020202020204" pitchFamily="34" charset="0"/>
                          <a:ea typeface="Calibri" panose="020F0502020204030204" pitchFamily="34" charset="0"/>
                          <a:cs typeface="Times New Roman" panose="02020603050405020304" pitchFamily="18" charset="0"/>
                        </a:rPr>
                        <a:t>Acidez total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EAEAE"/>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E0E0E0"/>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,528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,824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BE4D5"/>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a:noFill/>
                    </a:lnR>
                    <a:lnT w="12700" cap="flat" cmpd="sng" algn="ctr">
                      <a:solidFill>
                        <a:srgbClr val="AEAEAE"/>
                      </a:solidFill>
                      <a:prstDash val="solid"/>
                      <a:round/>
                      <a:headEnd type="none" w="med" len="med"/>
                      <a:tailEnd type="none" w="med" len="med"/>
                    </a:lnT>
                    <a:lnB w="12700" cap="flat" cmpd="sng" algn="ctr">
                      <a:solidFill>
                        <a:srgbClr val="AEAEAE"/>
                      </a:solidFill>
                      <a:prstDash val="solid"/>
                      <a:round/>
                      <a:headEnd type="none" w="med" len="med"/>
                      <a:tailEnd type="none" w="med" len="med"/>
                    </a:lnB>
                    <a:solidFill>
                      <a:srgbClr val="FFFFFF"/>
                    </a:solidFill>
                  </a:tcPr>
                </a:tc>
                <a:tc>
                  <a:txBody>
                    <a:bodyPr/>
                    <a:lstStyle/>
                    <a:p>
                      <a:pPr>
                        <a:lnSpc>
                          <a:spcPct val="107000"/>
                        </a:lnSpc>
                        <a:spcAft>
                          <a:spcPts val="800"/>
                        </a:spcAft>
                      </a:pPr>
                      <a:r>
                        <a:rPr lang="es-EC" sz="11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1185405580"/>
                  </a:ext>
                </a:extLst>
              </a:tr>
              <a:tr h="248403">
                <a:tc vMerge="1">
                  <a:txBody>
                    <a:bodyPr/>
                    <a:lstStyle/>
                    <a:p>
                      <a:endParaRPr lang="es-EC"/>
                    </a:p>
                  </a:txBody>
                  <a:tcPr/>
                </a:tc>
                <a:tc>
                  <a:txBody>
                    <a:bodyPr/>
                    <a:lstStyle/>
                    <a:p>
                      <a:pPr marL="38100" marR="38100">
                        <a:lnSpc>
                          <a:spcPts val="1600"/>
                        </a:lnSpc>
                        <a:spcAft>
                          <a:spcPts val="0"/>
                        </a:spcAft>
                      </a:pPr>
                      <a:r>
                        <a:rPr lang="es-EC" sz="1100" dirty="0">
                          <a:effectLst/>
                          <a:latin typeface="Arial" panose="020B0604020202020204" pitchFamily="34" charset="0"/>
                          <a:ea typeface="Calibri" panose="020F0502020204030204" pitchFamily="34" charset="0"/>
                          <a:cs typeface="Times New Roman" panose="02020603050405020304" pitchFamily="18" charset="0"/>
                        </a:rPr>
                        <a:t>Rendimiento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BFBFBF"/>
                      </a:solidFill>
                      <a:prstDash val="solid"/>
                      <a:round/>
                      <a:headEnd type="none" w="med" len="med"/>
                      <a:tailEnd type="none" w="med" len="med"/>
                    </a:lnT>
                    <a:lnB w="12700" cap="flat" cmpd="sng" algn="ctr">
                      <a:solidFill>
                        <a:srgbClr val="152935"/>
                      </a:solidFill>
                      <a:prstDash val="solid"/>
                      <a:round/>
                      <a:headEnd type="none" w="med" len="med"/>
                      <a:tailEnd type="none" w="med" len="med"/>
                    </a:lnB>
                    <a:solidFill>
                      <a:srgbClr val="E0E0E0"/>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a:noFill/>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152935"/>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152935"/>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-,988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152935"/>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,623</a:t>
                      </a:r>
                      <a:endParaRPr lang="es-EC"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152935"/>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-,871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w="12700" cap="flat" cmpd="sng" algn="ctr">
                      <a:solidFill>
                        <a:srgbClr val="E0E0E0"/>
                      </a:solidFill>
                      <a:prstDash val="solid"/>
                      <a:round/>
                      <a:headEnd type="none" w="med" len="med"/>
                      <a:tailEnd type="none" w="med" len="med"/>
                    </a:lnR>
                    <a:lnT w="12700" cap="flat" cmpd="sng" algn="ctr">
                      <a:solidFill>
                        <a:srgbClr val="AEAEAE"/>
                      </a:solidFill>
                      <a:prstDash val="solid"/>
                      <a:round/>
                      <a:headEnd type="none" w="med" len="med"/>
                      <a:tailEnd type="none" w="med" len="med"/>
                    </a:lnT>
                    <a:lnB w="12700" cap="flat" cmpd="sng" algn="ctr">
                      <a:solidFill>
                        <a:srgbClr val="152935"/>
                      </a:solidFill>
                      <a:prstDash val="solid"/>
                      <a:round/>
                      <a:headEnd type="none" w="med" len="med"/>
                      <a:tailEnd type="none" w="med" len="med"/>
                    </a:lnB>
                    <a:solidFill>
                      <a:srgbClr val="FFFFFF"/>
                    </a:solidFill>
                  </a:tcPr>
                </a:tc>
                <a:tc>
                  <a:txBody>
                    <a:bodyPr/>
                    <a:lstStyle/>
                    <a:p>
                      <a:pPr marL="38100" marR="38100" algn="ctr">
                        <a:lnSpc>
                          <a:spcPts val="1600"/>
                        </a:lnSpc>
                        <a:spcAft>
                          <a:spcPts val="0"/>
                        </a:spcAft>
                      </a:pPr>
                      <a:r>
                        <a:rPr lang="es-EC"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E0E0E0"/>
                      </a:solidFill>
                      <a:prstDash val="solid"/>
                      <a:round/>
                      <a:headEnd type="none" w="med" len="med"/>
                      <a:tailEnd type="none" w="med" len="med"/>
                    </a:lnL>
                    <a:lnR>
                      <a:noFill/>
                    </a:lnR>
                    <a:lnT w="12700" cap="flat" cmpd="sng" algn="ctr">
                      <a:solidFill>
                        <a:srgbClr val="AEAEAE"/>
                      </a:solidFill>
                      <a:prstDash val="solid"/>
                      <a:round/>
                      <a:headEnd type="none" w="med" len="med"/>
                      <a:tailEnd type="none" w="med" len="med"/>
                    </a:lnT>
                    <a:lnB w="12700" cap="flat" cmpd="sng" algn="ctr">
                      <a:solidFill>
                        <a:srgbClr val="152935"/>
                      </a:solidFill>
                      <a:prstDash val="solid"/>
                      <a:round/>
                      <a:headEnd type="none" w="med" len="med"/>
                      <a:tailEnd type="none" w="med" len="med"/>
                    </a:lnB>
                    <a:solidFill>
                      <a:srgbClr val="FBE4D5"/>
                    </a:solidFill>
                  </a:tcPr>
                </a:tc>
                <a:tc>
                  <a:txBody>
                    <a:bodyPr/>
                    <a:lstStyle/>
                    <a:p>
                      <a:pPr>
                        <a:lnSpc>
                          <a:spcPct val="107000"/>
                        </a:lnSpc>
                        <a:spcAft>
                          <a:spcPts val="800"/>
                        </a:spcAft>
                      </a:pPr>
                      <a:r>
                        <a:rPr lang="es-EC"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a16="http://schemas.microsoft.com/office/drawing/2014/main" val="739769283"/>
                  </a:ext>
                </a:extLst>
              </a:tr>
            </a:tbl>
          </a:graphicData>
        </a:graphic>
      </p:graphicFrame>
      <p:grpSp>
        <p:nvGrpSpPr>
          <p:cNvPr id="25" name="Grupo 24">
            <a:extLst>
              <a:ext uri="{FF2B5EF4-FFF2-40B4-BE49-F238E27FC236}">
                <a16:creationId xmlns:a16="http://schemas.microsoft.com/office/drawing/2014/main" id="{1B55FE9A-BE4C-44C8-B5C0-FA61BD5C328A}"/>
              </a:ext>
            </a:extLst>
          </p:cNvPr>
          <p:cNvGrpSpPr/>
          <p:nvPr/>
        </p:nvGrpSpPr>
        <p:grpSpPr>
          <a:xfrm>
            <a:off x="7362763" y="2428397"/>
            <a:ext cx="4484662" cy="3425638"/>
            <a:chOff x="0" y="0"/>
            <a:chExt cx="3305175" cy="2855595"/>
          </a:xfrm>
        </p:grpSpPr>
        <p:pic>
          <p:nvPicPr>
            <p:cNvPr id="41" name="Imagen 40">
              <a:extLst>
                <a:ext uri="{FF2B5EF4-FFF2-40B4-BE49-F238E27FC236}">
                  <a16:creationId xmlns:a16="http://schemas.microsoft.com/office/drawing/2014/main" id="{F572A574-8C04-484E-88B2-9CE04F9BBB58}"/>
                </a:ext>
              </a:extLst>
            </p:cNvPr>
            <p:cNvPicPr>
              <a:picLocks noChangeAspect="1"/>
            </p:cNvPicPr>
            <p:nvPr/>
          </p:nvPicPr>
          <p:blipFill rotWithShape="1">
            <a:blip r:embed="rId3">
              <a:extLst>
                <a:ext uri="{28A0092B-C50C-407E-A947-70E740481C1C}">
                  <a14:useLocalDpi xmlns:a14="http://schemas.microsoft.com/office/drawing/2010/main" val="0"/>
                </a:ext>
              </a:extLst>
            </a:blip>
            <a:srcRect l="21472" t="22269" r="20274" b="17647"/>
            <a:stretch/>
          </p:blipFill>
          <p:spPr bwMode="auto">
            <a:xfrm>
              <a:off x="0" y="0"/>
              <a:ext cx="3305175" cy="2855595"/>
            </a:xfrm>
            <a:prstGeom prst="rect">
              <a:avLst/>
            </a:prstGeom>
            <a:ln>
              <a:solidFill>
                <a:schemeClr val="tx1"/>
              </a:solidFill>
            </a:ln>
            <a:extLst>
              <a:ext uri="{53640926-AAD7-44D8-BBD7-CCE9431645EC}">
                <a14:shadowObscured xmlns:a14="http://schemas.microsoft.com/office/drawing/2010/main"/>
              </a:ext>
            </a:extLst>
          </p:spPr>
        </p:pic>
        <p:sp>
          <p:nvSpPr>
            <p:cNvPr id="37" name="Elipse 36">
              <a:extLst>
                <a:ext uri="{FF2B5EF4-FFF2-40B4-BE49-F238E27FC236}">
                  <a16:creationId xmlns:a16="http://schemas.microsoft.com/office/drawing/2014/main" id="{3024DF82-8CF8-4D14-8D59-D8CD65422884}"/>
                </a:ext>
              </a:extLst>
            </p:cNvPr>
            <p:cNvSpPr/>
            <p:nvPr/>
          </p:nvSpPr>
          <p:spPr>
            <a:xfrm>
              <a:off x="790575" y="866775"/>
              <a:ext cx="971550" cy="781050"/>
            </a:xfrm>
            <a:prstGeom prst="ellipse">
              <a:avLst/>
            </a:prstGeom>
            <a:noFill/>
            <a:ln w="19050">
              <a:solidFill>
                <a:srgbClr val="FF000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9" name="Elipse 38">
              <a:extLst>
                <a:ext uri="{FF2B5EF4-FFF2-40B4-BE49-F238E27FC236}">
                  <a16:creationId xmlns:a16="http://schemas.microsoft.com/office/drawing/2014/main" id="{4988231F-B8E6-4797-A638-0AFEBA2E5D31}"/>
                </a:ext>
              </a:extLst>
            </p:cNvPr>
            <p:cNvSpPr/>
            <p:nvPr/>
          </p:nvSpPr>
          <p:spPr>
            <a:xfrm>
              <a:off x="2095500" y="695325"/>
              <a:ext cx="971550" cy="781050"/>
            </a:xfrm>
            <a:prstGeom prst="ellipse">
              <a:avLst/>
            </a:prstGeom>
            <a:noFill/>
            <a:ln w="19050">
              <a:solidFill>
                <a:srgbClr val="FF0000"/>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grpSp>
      <p:sp>
        <p:nvSpPr>
          <p:cNvPr id="4" name="CuadroTexto 3">
            <a:extLst>
              <a:ext uri="{FF2B5EF4-FFF2-40B4-BE49-F238E27FC236}">
                <a16:creationId xmlns:a16="http://schemas.microsoft.com/office/drawing/2014/main" id="{70E377EB-F156-4D83-9D9B-21D7819107DA}"/>
              </a:ext>
            </a:extLst>
          </p:cNvPr>
          <p:cNvSpPr txBox="1"/>
          <p:nvPr/>
        </p:nvSpPr>
        <p:spPr>
          <a:xfrm>
            <a:off x="3354323" y="1557666"/>
            <a:ext cx="5483352" cy="461665"/>
          </a:xfrm>
          <a:prstGeom prst="rect">
            <a:avLst/>
          </a:prstGeom>
          <a:solidFill>
            <a:schemeClr val="accent2">
              <a:lumMod val="20000"/>
              <a:lumOff val="80000"/>
            </a:schemeClr>
          </a:solidFill>
          <a:ln>
            <a:noFill/>
          </a:ln>
          <a:effectLst>
            <a:glow rad="139700">
              <a:schemeClr val="accent2">
                <a:satMod val="175000"/>
                <a:alpha val="40000"/>
              </a:schemeClr>
            </a:glow>
          </a:effectLst>
          <a:scene3d>
            <a:camera prst="orthographicFront">
              <a:rot lat="0" lon="0" rev="0"/>
            </a:camera>
            <a:lightRig rig="chilly" dir="t">
              <a:rot lat="0" lon="0" rev="18480000"/>
            </a:lightRig>
          </a:scene3d>
          <a:sp3d prstMaterial="clear">
            <a:bevelT h="635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2400" b="1" dirty="0">
                <a:latin typeface="Arial Narrow" panose="020B0606020202030204" pitchFamily="34" charset="0"/>
              </a:rPr>
              <a:t>Componente de espacio rotado</a:t>
            </a:r>
          </a:p>
        </p:txBody>
      </p:sp>
    </p:spTree>
    <p:extLst>
      <p:ext uri="{BB962C8B-B14F-4D97-AF65-F5344CB8AC3E}">
        <p14:creationId xmlns:p14="http://schemas.microsoft.com/office/powerpoint/2010/main" val="3203712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1"/>
            <a:ext cx="3949148" cy="1152939"/>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RESULTADOS Y DISCUSIONES</a:t>
            </a:r>
          </a:p>
        </p:txBody>
      </p:sp>
      <p:sp>
        <p:nvSpPr>
          <p:cNvPr id="4" name="CuadroTexto 3">
            <a:extLst>
              <a:ext uri="{FF2B5EF4-FFF2-40B4-BE49-F238E27FC236}">
                <a16:creationId xmlns:a16="http://schemas.microsoft.com/office/drawing/2014/main" id="{70E377EB-F156-4D83-9D9B-21D7819107DA}"/>
              </a:ext>
            </a:extLst>
          </p:cNvPr>
          <p:cNvSpPr txBox="1"/>
          <p:nvPr/>
        </p:nvSpPr>
        <p:spPr>
          <a:xfrm>
            <a:off x="4985103" y="519532"/>
            <a:ext cx="5483352" cy="461665"/>
          </a:xfrm>
          <a:prstGeom prst="rect">
            <a:avLst/>
          </a:prstGeom>
          <a:solidFill>
            <a:schemeClr val="accent2">
              <a:lumMod val="20000"/>
              <a:lumOff val="80000"/>
            </a:schemeClr>
          </a:solidFill>
          <a:ln>
            <a:noFill/>
          </a:ln>
          <a:effectLst>
            <a:glow rad="139700">
              <a:schemeClr val="accent2">
                <a:satMod val="175000"/>
                <a:alpha val="40000"/>
              </a:schemeClr>
            </a:glow>
          </a:effectLst>
          <a:scene3d>
            <a:camera prst="orthographicFront">
              <a:rot lat="0" lon="0" rev="0"/>
            </a:camera>
            <a:lightRig rig="chilly" dir="t">
              <a:rot lat="0" lon="0" rev="18480000"/>
            </a:lightRig>
          </a:scene3d>
          <a:sp3d prstMaterial="clear">
            <a:bevelT h="635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2400" b="1" dirty="0">
                <a:latin typeface="Arial Narrow" panose="020B0606020202030204" pitchFamily="34" charset="0"/>
              </a:rPr>
              <a:t>Análisis sensorial</a:t>
            </a:r>
          </a:p>
        </p:txBody>
      </p:sp>
      <p:pic>
        <p:nvPicPr>
          <p:cNvPr id="11" name="Imagen 10" descr="Gráfico, Gráfico de barras&#10;&#10;Descripción generada automáticamente">
            <a:extLst>
              <a:ext uri="{FF2B5EF4-FFF2-40B4-BE49-F238E27FC236}">
                <a16:creationId xmlns:a16="http://schemas.microsoft.com/office/drawing/2014/main" id="{33E7059B-E90C-4F17-8A61-26D2F13EB4C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255" y="1470969"/>
            <a:ext cx="5297821" cy="2551025"/>
          </a:xfrm>
          <a:prstGeom prst="rect">
            <a:avLst/>
          </a:prstGeom>
          <a:noFill/>
          <a:ln>
            <a:noFill/>
          </a:ln>
        </p:spPr>
      </p:pic>
      <p:pic>
        <p:nvPicPr>
          <p:cNvPr id="12" name="Imagen 11" descr="Gráfico, Gráfico de barras&#10;&#10;Descripción generada automáticamente">
            <a:extLst>
              <a:ext uri="{FF2B5EF4-FFF2-40B4-BE49-F238E27FC236}">
                <a16:creationId xmlns:a16="http://schemas.microsoft.com/office/drawing/2014/main" id="{183175A7-4656-4432-B6F9-0DE56FE3B8C7}"/>
              </a:ext>
            </a:extLst>
          </p:cNvPr>
          <p:cNvPicPr/>
          <p:nvPr/>
        </p:nvPicPr>
        <p:blipFill rotWithShape="1">
          <a:blip r:embed="rId4" cstate="print">
            <a:extLst>
              <a:ext uri="{28A0092B-C50C-407E-A947-70E740481C1C}">
                <a14:useLocalDpi xmlns:a14="http://schemas.microsoft.com/office/drawing/2010/main" val="0"/>
              </a:ext>
            </a:extLst>
          </a:blip>
          <a:srcRect t="1" r="11105" b="-1245"/>
          <a:stretch/>
        </p:blipFill>
        <p:spPr bwMode="auto">
          <a:xfrm>
            <a:off x="5986023" y="1292685"/>
            <a:ext cx="5297822" cy="2589561"/>
          </a:xfrm>
          <a:prstGeom prst="rect">
            <a:avLst/>
          </a:prstGeom>
          <a:noFill/>
          <a:ln>
            <a:noFill/>
          </a:ln>
          <a:extLst>
            <a:ext uri="{53640926-AAD7-44D8-BBD7-CCE9431645EC}">
              <a14:shadowObscured xmlns:a14="http://schemas.microsoft.com/office/drawing/2010/main"/>
            </a:ext>
          </a:extLst>
        </p:spPr>
      </p:pic>
      <p:pic>
        <p:nvPicPr>
          <p:cNvPr id="13" name="Imagen 12" descr="Gráfico, Gráfico de barras&#10;&#10;Descripción generada automáticamente">
            <a:extLst>
              <a:ext uri="{FF2B5EF4-FFF2-40B4-BE49-F238E27FC236}">
                <a16:creationId xmlns:a16="http://schemas.microsoft.com/office/drawing/2014/main" id="{B24A0218-1AF8-4AF0-8E66-33F27941209E}"/>
              </a:ext>
            </a:extLst>
          </p:cNvPr>
          <p:cNvPicPr/>
          <p:nvPr/>
        </p:nvPicPr>
        <p:blipFill rotWithShape="1">
          <a:blip r:embed="rId5" cstate="print">
            <a:extLst>
              <a:ext uri="{28A0092B-C50C-407E-A947-70E740481C1C}">
                <a14:useLocalDpi xmlns:a14="http://schemas.microsoft.com/office/drawing/2010/main" val="0"/>
              </a:ext>
            </a:extLst>
          </a:blip>
          <a:srcRect r="8849"/>
          <a:stretch/>
        </p:blipFill>
        <p:spPr bwMode="auto">
          <a:xfrm>
            <a:off x="7034836" y="4108777"/>
            <a:ext cx="5064398" cy="2589560"/>
          </a:xfrm>
          <a:prstGeom prst="rect">
            <a:avLst/>
          </a:prstGeom>
          <a:noFill/>
          <a:ln>
            <a:noFill/>
          </a:ln>
          <a:extLst>
            <a:ext uri="{53640926-AAD7-44D8-BBD7-CCE9431645EC}">
              <a14:shadowObscured xmlns:a14="http://schemas.microsoft.com/office/drawing/2010/main"/>
            </a:ext>
          </a:extLst>
        </p:spPr>
      </p:pic>
      <p:graphicFrame>
        <p:nvGraphicFramePr>
          <p:cNvPr id="14" name="Tabla 21">
            <a:extLst>
              <a:ext uri="{FF2B5EF4-FFF2-40B4-BE49-F238E27FC236}">
                <a16:creationId xmlns:a16="http://schemas.microsoft.com/office/drawing/2014/main" id="{31C8C2FB-A4D8-45FD-802D-0E29348E391B}"/>
              </a:ext>
            </a:extLst>
          </p:cNvPr>
          <p:cNvGraphicFramePr>
            <a:graphicFrameLocks noGrp="1"/>
          </p:cNvGraphicFramePr>
          <p:nvPr>
            <p:extLst>
              <p:ext uri="{D42A27DB-BD31-4B8C-83A1-F6EECF244321}">
                <p14:modId xmlns:p14="http://schemas.microsoft.com/office/powerpoint/2010/main" val="2068376216"/>
              </p:ext>
            </p:extLst>
          </p:nvPr>
        </p:nvGraphicFramePr>
        <p:xfrm>
          <a:off x="301255" y="4193735"/>
          <a:ext cx="6733580" cy="2419643"/>
        </p:xfrm>
        <a:graphic>
          <a:graphicData uri="http://schemas.openxmlformats.org/drawingml/2006/table">
            <a:tbl>
              <a:tblPr firstRow="1" bandRow="1">
                <a:tableStyleId>{8799B23B-EC83-4686-B30A-512413B5E67A}</a:tableStyleId>
              </a:tblPr>
              <a:tblGrid>
                <a:gridCol w="666874">
                  <a:extLst>
                    <a:ext uri="{9D8B030D-6E8A-4147-A177-3AD203B41FA5}">
                      <a16:colId xmlns:a16="http://schemas.microsoft.com/office/drawing/2014/main" val="1261220387"/>
                    </a:ext>
                  </a:extLst>
                </a:gridCol>
                <a:gridCol w="1395636">
                  <a:extLst>
                    <a:ext uri="{9D8B030D-6E8A-4147-A177-3AD203B41FA5}">
                      <a16:colId xmlns:a16="http://schemas.microsoft.com/office/drawing/2014/main" val="2909824136"/>
                    </a:ext>
                  </a:extLst>
                </a:gridCol>
                <a:gridCol w="4671070">
                  <a:extLst>
                    <a:ext uri="{9D8B030D-6E8A-4147-A177-3AD203B41FA5}">
                      <a16:colId xmlns:a16="http://schemas.microsoft.com/office/drawing/2014/main" val="3631943546"/>
                    </a:ext>
                  </a:extLst>
                </a:gridCol>
              </a:tblGrid>
              <a:tr h="508889">
                <a:tc>
                  <a:txBody>
                    <a:bodyPr/>
                    <a:lstStyle/>
                    <a:p>
                      <a:r>
                        <a:rPr lang="es-EC" sz="1400" b="1" dirty="0">
                          <a:solidFill>
                            <a:schemeClr val="tx1"/>
                          </a:solidFill>
                          <a:latin typeface="Arial Narrow" panose="020B0606020202030204" pitchFamily="34" charset="0"/>
                        </a:rPr>
                        <a:t>Color</a:t>
                      </a:r>
                    </a:p>
                  </a:txBody>
                  <a:tcPr anchor="ctr"/>
                </a:tc>
                <a:tc>
                  <a:txBody>
                    <a:bodyPr/>
                    <a:lstStyle/>
                    <a:p>
                      <a:r>
                        <a:rPr lang="es-EC" sz="1400" b="0" kern="1200" dirty="0">
                          <a:solidFill>
                            <a:schemeClr val="tx1"/>
                          </a:solidFill>
                          <a:effectLst/>
                          <a:latin typeface="Arial Narrow" panose="020B0606020202030204" pitchFamily="34" charset="0"/>
                        </a:rPr>
                        <a:t>(INEN 362, 1992)</a:t>
                      </a:r>
                      <a:endParaRPr lang="es-EC" sz="1400" b="0" dirty="0">
                        <a:solidFill>
                          <a:schemeClr val="tx1"/>
                        </a:solidFill>
                        <a:latin typeface="Arial Narrow" panose="020B0606020202030204" pitchFamily="34" charset="0"/>
                      </a:endParaRPr>
                    </a:p>
                  </a:txBody>
                  <a:tcPr anchor="ctr"/>
                </a:tc>
                <a:tc>
                  <a:txBody>
                    <a:bodyPr/>
                    <a:lstStyle/>
                    <a:p>
                      <a:r>
                        <a:rPr lang="es-MX" sz="1400" b="0" kern="1200" dirty="0">
                          <a:solidFill>
                            <a:schemeClr val="tx1"/>
                          </a:solidFill>
                          <a:effectLst/>
                          <a:latin typeface="Arial Narrow" panose="020B0606020202030204" pitchFamily="34" charset="0"/>
                        </a:rPr>
                        <a:t>Transparente, incoloro o ambarino.</a:t>
                      </a:r>
                      <a:endParaRPr lang="es-EC" sz="1400" b="0"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3028978515"/>
                  </a:ext>
                </a:extLst>
              </a:tr>
              <a:tr h="739647">
                <a:tc>
                  <a:txBody>
                    <a:bodyPr/>
                    <a:lstStyle/>
                    <a:p>
                      <a:r>
                        <a:rPr lang="es-EC" sz="1400" b="1" dirty="0">
                          <a:solidFill>
                            <a:schemeClr val="tx1"/>
                          </a:solidFill>
                          <a:latin typeface="Arial Narrow" panose="020B0606020202030204" pitchFamily="34" charset="0"/>
                        </a:rPr>
                        <a:t>Olor</a:t>
                      </a:r>
                    </a:p>
                  </a:txBody>
                  <a:tcPr anchor="ctr"/>
                </a:tc>
                <a:tc>
                  <a:txBody>
                    <a:bodyPr/>
                    <a:lstStyle/>
                    <a:p>
                      <a:r>
                        <a:rPr lang="es-EC" sz="1400" b="0" dirty="0">
                          <a:solidFill>
                            <a:schemeClr val="tx1"/>
                          </a:solidFill>
                          <a:latin typeface="Arial Narrow" panose="020B0606020202030204" pitchFamily="34" charset="0"/>
                        </a:rPr>
                        <a:t>(García, Quintero, &amp; López, 1993)</a:t>
                      </a:r>
                    </a:p>
                  </a:txBody>
                  <a:tcPr anchor="ctr"/>
                </a:tc>
                <a:tc>
                  <a:txBody>
                    <a:bodyPr/>
                    <a:lstStyle/>
                    <a:p>
                      <a:r>
                        <a:rPr lang="es-MX" sz="1400" b="0" kern="1200" dirty="0">
                          <a:solidFill>
                            <a:schemeClr val="tx1"/>
                          </a:solidFill>
                          <a:effectLst/>
                          <a:latin typeface="Arial Narrow" panose="020B0606020202030204" pitchFamily="34" charset="0"/>
                        </a:rPr>
                        <a:t>Propiedades enológicas (</a:t>
                      </a:r>
                      <a:r>
                        <a:rPr lang="es-MX" sz="1400" b="0" i="1" kern="1200" dirty="0">
                          <a:solidFill>
                            <a:schemeClr val="tx1"/>
                          </a:solidFill>
                          <a:effectLst/>
                          <a:latin typeface="Arial Narrow" panose="020B0606020202030204" pitchFamily="34" charset="0"/>
                        </a:rPr>
                        <a:t>S. </a:t>
                      </a:r>
                      <a:r>
                        <a:rPr lang="es-MX" sz="1400" b="0" i="1" kern="1200" dirty="0" err="1">
                          <a:solidFill>
                            <a:schemeClr val="tx1"/>
                          </a:solidFill>
                          <a:effectLst/>
                          <a:latin typeface="Arial Narrow" panose="020B0606020202030204" pitchFamily="34" charset="0"/>
                        </a:rPr>
                        <a:t>uvarum</a:t>
                      </a:r>
                      <a:r>
                        <a:rPr lang="es-MX" sz="1400" b="0" i="1" kern="1200" dirty="0">
                          <a:solidFill>
                            <a:schemeClr val="tx1"/>
                          </a:solidFill>
                          <a:effectLst/>
                          <a:latin typeface="Arial Narrow" panose="020B0606020202030204" pitchFamily="34" charset="0"/>
                        </a:rPr>
                        <a:t>, S. </a:t>
                      </a:r>
                      <a:r>
                        <a:rPr lang="es-MX" sz="1400" b="0" i="1" kern="1200" dirty="0" err="1">
                          <a:solidFill>
                            <a:schemeClr val="tx1"/>
                          </a:solidFill>
                          <a:effectLst/>
                          <a:latin typeface="Arial Narrow" panose="020B0606020202030204" pitchFamily="34" charset="0"/>
                        </a:rPr>
                        <a:t>bayanus</a:t>
                      </a:r>
                      <a:r>
                        <a:rPr lang="es-MX" sz="1400" b="0" i="1" kern="1200" dirty="0">
                          <a:solidFill>
                            <a:schemeClr val="tx1"/>
                          </a:solidFill>
                          <a:effectLst/>
                          <a:latin typeface="Arial Narrow" panose="020B0606020202030204" pitchFamily="34" charset="0"/>
                        </a:rPr>
                        <a:t>, S. </a:t>
                      </a:r>
                      <a:r>
                        <a:rPr lang="es-MX" sz="1400" b="0" i="1" kern="1200" dirty="0" err="1">
                          <a:solidFill>
                            <a:schemeClr val="tx1"/>
                          </a:solidFill>
                          <a:effectLst/>
                          <a:latin typeface="Arial Narrow" panose="020B0606020202030204" pitchFamily="34" charset="0"/>
                        </a:rPr>
                        <a:t>cerevisiae</a:t>
                      </a:r>
                      <a:r>
                        <a:rPr lang="es-MX" sz="1400" b="0" i="1" kern="1200" dirty="0">
                          <a:solidFill>
                            <a:schemeClr val="tx1"/>
                          </a:solidFill>
                          <a:effectLst/>
                          <a:latin typeface="Arial Narrow" panose="020B0606020202030204" pitchFamily="34" charset="0"/>
                        </a:rPr>
                        <a:t>, S. </a:t>
                      </a:r>
                      <a:r>
                        <a:rPr lang="es-MX" sz="1400" b="0" i="1" kern="1200" dirty="0" err="1">
                          <a:solidFill>
                            <a:schemeClr val="tx1"/>
                          </a:solidFill>
                          <a:effectLst/>
                          <a:latin typeface="Arial Narrow" panose="020B0606020202030204" pitchFamily="34" charset="0"/>
                        </a:rPr>
                        <a:t>oviformis</a:t>
                      </a:r>
                      <a:r>
                        <a:rPr lang="es-MX" sz="1400" b="0" kern="1200" dirty="0">
                          <a:solidFill>
                            <a:schemeClr val="tx1"/>
                          </a:solidFill>
                          <a:effectLst/>
                          <a:latin typeface="Arial Narrow" panose="020B0606020202030204" pitchFamily="34" charset="0"/>
                        </a:rPr>
                        <a:t>) = levaduras aromáticas de </a:t>
                      </a:r>
                      <a:r>
                        <a:rPr lang="es-MX" sz="1400" b="0" kern="1200" dirty="0" err="1">
                          <a:solidFill>
                            <a:schemeClr val="tx1"/>
                          </a:solidFill>
                          <a:effectLst/>
                          <a:latin typeface="Arial Narrow" panose="020B0606020202030204" pitchFamily="34" charset="0"/>
                        </a:rPr>
                        <a:t>refermentaciones</a:t>
                      </a:r>
                      <a:r>
                        <a:rPr lang="es-MX" sz="1400" b="0" kern="1200" dirty="0">
                          <a:solidFill>
                            <a:schemeClr val="tx1"/>
                          </a:solidFill>
                          <a:effectLst/>
                          <a:latin typeface="Arial Narrow" panose="020B0606020202030204" pitchFamily="34" charset="0"/>
                        </a:rPr>
                        <a:t>.</a:t>
                      </a:r>
                      <a:endParaRPr lang="es-EC" sz="1400" b="0"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3142028582"/>
                  </a:ext>
                </a:extLst>
              </a:tr>
              <a:tr h="1171107">
                <a:tc>
                  <a:txBody>
                    <a:bodyPr/>
                    <a:lstStyle/>
                    <a:p>
                      <a:r>
                        <a:rPr lang="es-EC" sz="1400" b="1" dirty="0">
                          <a:solidFill>
                            <a:schemeClr val="tx1"/>
                          </a:solidFill>
                          <a:latin typeface="Arial Narrow" panose="020B0606020202030204" pitchFamily="34" charset="0"/>
                        </a:rPr>
                        <a:t>Sabor</a:t>
                      </a:r>
                    </a:p>
                  </a:txBody>
                  <a:tcPr anchor="ctr"/>
                </a:tc>
                <a:tc>
                  <a:txBody>
                    <a:bodyPr/>
                    <a:lstStyle/>
                    <a:p>
                      <a:r>
                        <a:rPr lang="es-EC" sz="1400" b="0" dirty="0">
                          <a:solidFill>
                            <a:schemeClr val="tx1"/>
                          </a:solidFill>
                          <a:latin typeface="Arial Narrow" panose="020B0606020202030204" pitchFamily="34" charset="0"/>
                        </a:rPr>
                        <a:t>(Fuentes, 2014)</a:t>
                      </a:r>
                    </a:p>
                    <a:p>
                      <a:r>
                        <a:rPr lang="es-EC" sz="1400" b="0" dirty="0">
                          <a:solidFill>
                            <a:schemeClr val="tx1"/>
                          </a:solidFill>
                          <a:latin typeface="Arial Narrow" panose="020B0606020202030204" pitchFamily="34" charset="0"/>
                        </a:rPr>
                        <a:t>(Carretero, 2009)</a:t>
                      </a:r>
                    </a:p>
                    <a:p>
                      <a:r>
                        <a:rPr lang="es-EC" sz="1400" b="0" dirty="0">
                          <a:solidFill>
                            <a:schemeClr val="tx1"/>
                          </a:solidFill>
                          <a:latin typeface="Arial Narrow" panose="020B0606020202030204" pitchFamily="34" charset="0"/>
                        </a:rPr>
                        <a:t>(</a:t>
                      </a:r>
                      <a:r>
                        <a:rPr lang="es-EC" sz="1400" b="0" dirty="0" err="1">
                          <a:solidFill>
                            <a:schemeClr val="tx1"/>
                          </a:solidFill>
                          <a:latin typeface="Arial Narrow" panose="020B0606020202030204" pitchFamily="34" charset="0"/>
                        </a:rPr>
                        <a:t>Simunovic</a:t>
                      </a:r>
                      <a:r>
                        <a:rPr lang="es-EC" sz="1400" b="0" dirty="0">
                          <a:solidFill>
                            <a:schemeClr val="tx1"/>
                          </a:solidFill>
                          <a:latin typeface="Arial Narrow" panose="020B0606020202030204" pitchFamily="34" charset="0"/>
                        </a:rPr>
                        <a:t>, 1999)</a:t>
                      </a:r>
                    </a:p>
                  </a:txBody>
                  <a:tcPr anchor="ctr"/>
                </a:tc>
                <a:tc>
                  <a:txBody>
                    <a:bodyPr/>
                    <a:lstStyle/>
                    <a:p>
                      <a:r>
                        <a:rPr lang="es-MX" sz="1400" kern="1200" dirty="0">
                          <a:solidFill>
                            <a:schemeClr val="tx1"/>
                          </a:solidFill>
                          <a:effectLst/>
                          <a:latin typeface="Arial Narrow" panose="020B0606020202030204" pitchFamily="34" charset="0"/>
                        </a:rPr>
                        <a:t>Sensación que se determina por sensaciones químicas que detecta el gusto y olfato.</a:t>
                      </a:r>
                    </a:p>
                    <a:p>
                      <a:r>
                        <a:rPr lang="es-MX" sz="1400" b="0" dirty="0">
                          <a:solidFill>
                            <a:schemeClr val="tx1"/>
                          </a:solidFill>
                          <a:latin typeface="Arial Narrow" panose="020B0606020202030204" pitchFamily="34" charset="0"/>
                        </a:rPr>
                        <a:t>Sabor y aroma, se debe a la destilación de la materia prima (fuente de azúcar). </a:t>
                      </a:r>
                    </a:p>
                    <a:p>
                      <a:r>
                        <a:rPr lang="es-MX" sz="1400" b="0" dirty="0">
                          <a:solidFill>
                            <a:schemeClr val="tx1"/>
                          </a:solidFill>
                          <a:latin typeface="Arial Narrow" panose="020B0606020202030204" pitchFamily="34" charset="0"/>
                        </a:rPr>
                        <a:t>Las “impurezas” son las que le dan el sabor y aroma  al alcohol.</a:t>
                      </a:r>
                      <a:endParaRPr lang="es-EC" sz="1400" b="0"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2567215565"/>
                  </a:ext>
                </a:extLst>
              </a:tr>
            </a:tbl>
          </a:graphicData>
        </a:graphic>
      </p:graphicFrame>
      <p:sp>
        <p:nvSpPr>
          <p:cNvPr id="2" name="Rectángulo 1">
            <a:extLst>
              <a:ext uri="{FF2B5EF4-FFF2-40B4-BE49-F238E27FC236}">
                <a16:creationId xmlns:a16="http://schemas.microsoft.com/office/drawing/2014/main" id="{9550C609-6A4F-4A55-BDA9-07E15302BF19}"/>
              </a:ext>
            </a:extLst>
          </p:cNvPr>
          <p:cNvSpPr/>
          <p:nvPr/>
        </p:nvSpPr>
        <p:spPr>
          <a:xfrm>
            <a:off x="4304714" y="2461846"/>
            <a:ext cx="140677" cy="14067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a:extLst>
              <a:ext uri="{FF2B5EF4-FFF2-40B4-BE49-F238E27FC236}">
                <a16:creationId xmlns:a16="http://schemas.microsoft.com/office/drawing/2014/main" id="{EA01C054-95B9-49F0-8F15-33691699EB70}"/>
              </a:ext>
            </a:extLst>
          </p:cNvPr>
          <p:cNvSpPr/>
          <p:nvPr/>
        </p:nvSpPr>
        <p:spPr>
          <a:xfrm>
            <a:off x="4302370" y="2668174"/>
            <a:ext cx="140677" cy="1406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a:extLst>
              <a:ext uri="{FF2B5EF4-FFF2-40B4-BE49-F238E27FC236}">
                <a16:creationId xmlns:a16="http://schemas.microsoft.com/office/drawing/2014/main" id="{5E9A2EE3-10D8-41C3-9F89-74BDD73150CC}"/>
              </a:ext>
            </a:extLst>
          </p:cNvPr>
          <p:cNvSpPr/>
          <p:nvPr/>
        </p:nvSpPr>
        <p:spPr>
          <a:xfrm>
            <a:off x="4302370" y="2893258"/>
            <a:ext cx="140677" cy="1406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CuadroTexto 4">
            <a:extLst>
              <a:ext uri="{FF2B5EF4-FFF2-40B4-BE49-F238E27FC236}">
                <a16:creationId xmlns:a16="http://schemas.microsoft.com/office/drawing/2014/main" id="{8ABBBD58-14BE-4DBD-8DAE-9DB08450A427}"/>
              </a:ext>
            </a:extLst>
          </p:cNvPr>
          <p:cNvSpPr txBox="1"/>
          <p:nvPr/>
        </p:nvSpPr>
        <p:spPr>
          <a:xfrm>
            <a:off x="4443047" y="2386762"/>
            <a:ext cx="888608" cy="261610"/>
          </a:xfrm>
          <a:prstGeom prst="rect">
            <a:avLst/>
          </a:prstGeom>
          <a:noFill/>
        </p:spPr>
        <p:txBody>
          <a:bodyPr wrap="square" rtlCol="0">
            <a:spAutoFit/>
          </a:bodyPr>
          <a:lstStyle/>
          <a:p>
            <a:r>
              <a:rPr lang="es-EC" sz="1100" dirty="0">
                <a:latin typeface="Arial Narrow" panose="020B0606020202030204" pitchFamily="34" charset="0"/>
              </a:rPr>
              <a:t>67,8%</a:t>
            </a:r>
          </a:p>
        </p:txBody>
      </p:sp>
      <p:sp>
        <p:nvSpPr>
          <p:cNvPr id="19" name="CuadroTexto 18">
            <a:extLst>
              <a:ext uri="{FF2B5EF4-FFF2-40B4-BE49-F238E27FC236}">
                <a16:creationId xmlns:a16="http://schemas.microsoft.com/office/drawing/2014/main" id="{99B2FDFA-DA96-4779-A8DA-2DE08F4F1280}"/>
              </a:ext>
            </a:extLst>
          </p:cNvPr>
          <p:cNvSpPr txBox="1"/>
          <p:nvPr/>
        </p:nvSpPr>
        <p:spPr>
          <a:xfrm>
            <a:off x="4441875" y="2615676"/>
            <a:ext cx="888608" cy="261610"/>
          </a:xfrm>
          <a:prstGeom prst="rect">
            <a:avLst/>
          </a:prstGeom>
          <a:noFill/>
        </p:spPr>
        <p:txBody>
          <a:bodyPr wrap="square" rtlCol="0">
            <a:spAutoFit/>
          </a:bodyPr>
          <a:lstStyle/>
          <a:p>
            <a:r>
              <a:rPr lang="es-EC" sz="1100" dirty="0">
                <a:latin typeface="Arial Narrow" panose="020B0606020202030204" pitchFamily="34" charset="0"/>
              </a:rPr>
              <a:t>22,2%</a:t>
            </a:r>
          </a:p>
        </p:txBody>
      </p:sp>
      <p:sp>
        <p:nvSpPr>
          <p:cNvPr id="20" name="CuadroTexto 19">
            <a:extLst>
              <a:ext uri="{FF2B5EF4-FFF2-40B4-BE49-F238E27FC236}">
                <a16:creationId xmlns:a16="http://schemas.microsoft.com/office/drawing/2014/main" id="{2C9713C7-BBD7-47C8-AC31-608048A4BE7B}"/>
              </a:ext>
            </a:extLst>
          </p:cNvPr>
          <p:cNvSpPr txBox="1"/>
          <p:nvPr/>
        </p:nvSpPr>
        <p:spPr>
          <a:xfrm>
            <a:off x="4440703" y="2823394"/>
            <a:ext cx="888608" cy="261610"/>
          </a:xfrm>
          <a:prstGeom prst="rect">
            <a:avLst/>
          </a:prstGeom>
          <a:noFill/>
        </p:spPr>
        <p:txBody>
          <a:bodyPr wrap="square" rtlCol="0">
            <a:spAutoFit/>
          </a:bodyPr>
          <a:lstStyle/>
          <a:p>
            <a:r>
              <a:rPr lang="es-EC" sz="1100" dirty="0">
                <a:latin typeface="Arial Narrow" panose="020B0606020202030204" pitchFamily="34" charset="0"/>
              </a:rPr>
              <a:t>10%</a:t>
            </a:r>
          </a:p>
        </p:txBody>
      </p:sp>
      <p:sp>
        <p:nvSpPr>
          <p:cNvPr id="21" name="Rectángulo 20">
            <a:extLst>
              <a:ext uri="{FF2B5EF4-FFF2-40B4-BE49-F238E27FC236}">
                <a16:creationId xmlns:a16="http://schemas.microsoft.com/office/drawing/2014/main" id="{ECAA1CF7-3CB8-4A49-8265-1A59F8DD3F4C}"/>
              </a:ext>
            </a:extLst>
          </p:cNvPr>
          <p:cNvSpPr/>
          <p:nvPr/>
        </p:nvSpPr>
        <p:spPr>
          <a:xfrm>
            <a:off x="10465393" y="2240060"/>
            <a:ext cx="140677" cy="1406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Rectángulo 21">
            <a:extLst>
              <a:ext uri="{FF2B5EF4-FFF2-40B4-BE49-F238E27FC236}">
                <a16:creationId xmlns:a16="http://schemas.microsoft.com/office/drawing/2014/main" id="{F9EE4D91-F407-4DAD-B082-CD902D2121E0}"/>
              </a:ext>
            </a:extLst>
          </p:cNvPr>
          <p:cNvSpPr/>
          <p:nvPr/>
        </p:nvSpPr>
        <p:spPr>
          <a:xfrm>
            <a:off x="10463049" y="2446388"/>
            <a:ext cx="140677" cy="1406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Rectángulo 22">
            <a:extLst>
              <a:ext uri="{FF2B5EF4-FFF2-40B4-BE49-F238E27FC236}">
                <a16:creationId xmlns:a16="http://schemas.microsoft.com/office/drawing/2014/main" id="{2345A2A9-00E2-4483-9FAE-A6007CC362A7}"/>
              </a:ext>
            </a:extLst>
          </p:cNvPr>
          <p:cNvSpPr/>
          <p:nvPr/>
        </p:nvSpPr>
        <p:spPr>
          <a:xfrm>
            <a:off x="10463049" y="2671472"/>
            <a:ext cx="140677" cy="1406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CuadroTexto 23">
            <a:extLst>
              <a:ext uri="{FF2B5EF4-FFF2-40B4-BE49-F238E27FC236}">
                <a16:creationId xmlns:a16="http://schemas.microsoft.com/office/drawing/2014/main" id="{A8D71A58-BE6F-40AE-A5AF-CED1CAC66B8F}"/>
              </a:ext>
            </a:extLst>
          </p:cNvPr>
          <p:cNvSpPr txBox="1"/>
          <p:nvPr/>
        </p:nvSpPr>
        <p:spPr>
          <a:xfrm>
            <a:off x="10603726" y="2164976"/>
            <a:ext cx="888608" cy="261610"/>
          </a:xfrm>
          <a:prstGeom prst="rect">
            <a:avLst/>
          </a:prstGeom>
          <a:noFill/>
        </p:spPr>
        <p:txBody>
          <a:bodyPr wrap="square" rtlCol="0">
            <a:spAutoFit/>
          </a:bodyPr>
          <a:lstStyle/>
          <a:p>
            <a:r>
              <a:rPr lang="es-EC" sz="1100" dirty="0">
                <a:latin typeface="Arial Narrow" panose="020B0606020202030204" pitchFamily="34" charset="0"/>
              </a:rPr>
              <a:t>43,3%</a:t>
            </a:r>
          </a:p>
        </p:txBody>
      </p:sp>
      <p:sp>
        <p:nvSpPr>
          <p:cNvPr id="26" name="CuadroTexto 25">
            <a:extLst>
              <a:ext uri="{FF2B5EF4-FFF2-40B4-BE49-F238E27FC236}">
                <a16:creationId xmlns:a16="http://schemas.microsoft.com/office/drawing/2014/main" id="{A37F301C-0475-433D-9099-E31CE20A0B84}"/>
              </a:ext>
            </a:extLst>
          </p:cNvPr>
          <p:cNvSpPr txBox="1"/>
          <p:nvPr/>
        </p:nvSpPr>
        <p:spPr>
          <a:xfrm>
            <a:off x="10602554" y="2393890"/>
            <a:ext cx="888608" cy="261610"/>
          </a:xfrm>
          <a:prstGeom prst="rect">
            <a:avLst/>
          </a:prstGeom>
          <a:noFill/>
        </p:spPr>
        <p:txBody>
          <a:bodyPr wrap="square" rtlCol="0">
            <a:spAutoFit/>
          </a:bodyPr>
          <a:lstStyle/>
          <a:p>
            <a:r>
              <a:rPr lang="es-EC" sz="1100" dirty="0">
                <a:latin typeface="Arial Narrow" panose="020B0606020202030204" pitchFamily="34" charset="0"/>
              </a:rPr>
              <a:t>8,88%</a:t>
            </a:r>
          </a:p>
        </p:txBody>
      </p:sp>
      <p:sp>
        <p:nvSpPr>
          <p:cNvPr id="27" name="CuadroTexto 26">
            <a:extLst>
              <a:ext uri="{FF2B5EF4-FFF2-40B4-BE49-F238E27FC236}">
                <a16:creationId xmlns:a16="http://schemas.microsoft.com/office/drawing/2014/main" id="{F5B015DF-12AB-45E9-9D23-7A871554CFBA}"/>
              </a:ext>
            </a:extLst>
          </p:cNvPr>
          <p:cNvSpPr txBox="1"/>
          <p:nvPr/>
        </p:nvSpPr>
        <p:spPr>
          <a:xfrm>
            <a:off x="10601382" y="2601608"/>
            <a:ext cx="888608" cy="261610"/>
          </a:xfrm>
          <a:prstGeom prst="rect">
            <a:avLst/>
          </a:prstGeom>
          <a:noFill/>
        </p:spPr>
        <p:txBody>
          <a:bodyPr wrap="square" rtlCol="0">
            <a:spAutoFit/>
          </a:bodyPr>
          <a:lstStyle/>
          <a:p>
            <a:r>
              <a:rPr lang="es-EC" sz="1100" dirty="0">
                <a:latin typeface="Arial Narrow" panose="020B0606020202030204" pitchFamily="34" charset="0"/>
              </a:rPr>
              <a:t>7,77%</a:t>
            </a:r>
          </a:p>
        </p:txBody>
      </p:sp>
      <p:sp>
        <p:nvSpPr>
          <p:cNvPr id="28" name="Rectángulo 27">
            <a:extLst>
              <a:ext uri="{FF2B5EF4-FFF2-40B4-BE49-F238E27FC236}">
                <a16:creationId xmlns:a16="http://schemas.microsoft.com/office/drawing/2014/main" id="{46A9F659-BD1A-4D01-A1BA-D0A9376F88D9}"/>
              </a:ext>
            </a:extLst>
          </p:cNvPr>
          <p:cNvSpPr/>
          <p:nvPr/>
        </p:nvSpPr>
        <p:spPr>
          <a:xfrm>
            <a:off x="10463049" y="2906952"/>
            <a:ext cx="140677" cy="140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CuadroTexto 28">
            <a:extLst>
              <a:ext uri="{FF2B5EF4-FFF2-40B4-BE49-F238E27FC236}">
                <a16:creationId xmlns:a16="http://schemas.microsoft.com/office/drawing/2014/main" id="{93C843BB-A0B5-4E89-84C5-7340C1C22972}"/>
              </a:ext>
            </a:extLst>
          </p:cNvPr>
          <p:cNvSpPr txBox="1"/>
          <p:nvPr/>
        </p:nvSpPr>
        <p:spPr>
          <a:xfrm>
            <a:off x="10601382" y="2837088"/>
            <a:ext cx="888608" cy="261610"/>
          </a:xfrm>
          <a:prstGeom prst="rect">
            <a:avLst/>
          </a:prstGeom>
          <a:noFill/>
        </p:spPr>
        <p:txBody>
          <a:bodyPr wrap="square" rtlCol="0">
            <a:spAutoFit/>
          </a:bodyPr>
          <a:lstStyle/>
          <a:p>
            <a:r>
              <a:rPr lang="es-EC" sz="1100" dirty="0">
                <a:latin typeface="Arial Narrow" panose="020B0606020202030204" pitchFamily="34" charset="0"/>
              </a:rPr>
              <a:t>40%</a:t>
            </a:r>
          </a:p>
        </p:txBody>
      </p:sp>
      <p:sp>
        <p:nvSpPr>
          <p:cNvPr id="30" name="Rectángulo 29">
            <a:extLst>
              <a:ext uri="{FF2B5EF4-FFF2-40B4-BE49-F238E27FC236}">
                <a16:creationId xmlns:a16="http://schemas.microsoft.com/office/drawing/2014/main" id="{179E23F7-AAA6-4E33-9932-EF59673C1151}"/>
              </a:ext>
            </a:extLst>
          </p:cNvPr>
          <p:cNvSpPr/>
          <p:nvPr/>
        </p:nvSpPr>
        <p:spPr>
          <a:xfrm>
            <a:off x="11165059" y="5148997"/>
            <a:ext cx="140677" cy="1406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Rectángulo 30">
            <a:extLst>
              <a:ext uri="{FF2B5EF4-FFF2-40B4-BE49-F238E27FC236}">
                <a16:creationId xmlns:a16="http://schemas.microsoft.com/office/drawing/2014/main" id="{3C07C1BA-6A77-43F3-9110-1CA25B9E688F}"/>
              </a:ext>
            </a:extLst>
          </p:cNvPr>
          <p:cNvSpPr/>
          <p:nvPr/>
        </p:nvSpPr>
        <p:spPr>
          <a:xfrm>
            <a:off x="11162715" y="5355325"/>
            <a:ext cx="140677" cy="1406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Rectángulo 31">
            <a:extLst>
              <a:ext uri="{FF2B5EF4-FFF2-40B4-BE49-F238E27FC236}">
                <a16:creationId xmlns:a16="http://schemas.microsoft.com/office/drawing/2014/main" id="{D5958A8D-4D1E-47CD-9364-4D1150D85F8C}"/>
              </a:ext>
            </a:extLst>
          </p:cNvPr>
          <p:cNvSpPr/>
          <p:nvPr/>
        </p:nvSpPr>
        <p:spPr>
          <a:xfrm>
            <a:off x="11162715" y="5580409"/>
            <a:ext cx="140677" cy="14067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CuadroTexto 32">
            <a:extLst>
              <a:ext uri="{FF2B5EF4-FFF2-40B4-BE49-F238E27FC236}">
                <a16:creationId xmlns:a16="http://schemas.microsoft.com/office/drawing/2014/main" id="{8F8F20AB-5A97-4216-96D2-6D5827EA6EE1}"/>
              </a:ext>
            </a:extLst>
          </p:cNvPr>
          <p:cNvSpPr txBox="1"/>
          <p:nvPr/>
        </p:nvSpPr>
        <p:spPr>
          <a:xfrm>
            <a:off x="11303392" y="5073913"/>
            <a:ext cx="888608" cy="261610"/>
          </a:xfrm>
          <a:prstGeom prst="rect">
            <a:avLst/>
          </a:prstGeom>
          <a:noFill/>
        </p:spPr>
        <p:txBody>
          <a:bodyPr wrap="square" rtlCol="0">
            <a:spAutoFit/>
          </a:bodyPr>
          <a:lstStyle/>
          <a:p>
            <a:r>
              <a:rPr lang="es-EC" sz="1100" dirty="0">
                <a:latin typeface="Arial Narrow" panose="020B0606020202030204" pitchFamily="34" charset="0"/>
              </a:rPr>
              <a:t>83,33%</a:t>
            </a:r>
          </a:p>
        </p:txBody>
      </p:sp>
      <p:sp>
        <p:nvSpPr>
          <p:cNvPr id="34" name="CuadroTexto 33">
            <a:extLst>
              <a:ext uri="{FF2B5EF4-FFF2-40B4-BE49-F238E27FC236}">
                <a16:creationId xmlns:a16="http://schemas.microsoft.com/office/drawing/2014/main" id="{9C4B021A-8D3A-42EE-9484-A76BF1409354}"/>
              </a:ext>
            </a:extLst>
          </p:cNvPr>
          <p:cNvSpPr txBox="1"/>
          <p:nvPr/>
        </p:nvSpPr>
        <p:spPr>
          <a:xfrm>
            <a:off x="11302220" y="5302827"/>
            <a:ext cx="888608" cy="261610"/>
          </a:xfrm>
          <a:prstGeom prst="rect">
            <a:avLst/>
          </a:prstGeom>
          <a:noFill/>
        </p:spPr>
        <p:txBody>
          <a:bodyPr wrap="square" rtlCol="0">
            <a:spAutoFit/>
          </a:bodyPr>
          <a:lstStyle/>
          <a:p>
            <a:r>
              <a:rPr lang="es-EC" sz="1100" dirty="0">
                <a:latin typeface="Arial Narrow" panose="020B0606020202030204" pitchFamily="34" charset="0"/>
              </a:rPr>
              <a:t>1,11%</a:t>
            </a:r>
          </a:p>
        </p:txBody>
      </p:sp>
      <p:sp>
        <p:nvSpPr>
          <p:cNvPr id="35" name="CuadroTexto 34">
            <a:extLst>
              <a:ext uri="{FF2B5EF4-FFF2-40B4-BE49-F238E27FC236}">
                <a16:creationId xmlns:a16="http://schemas.microsoft.com/office/drawing/2014/main" id="{FED3E727-CEB0-47AF-98C5-99F6A9B76E8A}"/>
              </a:ext>
            </a:extLst>
          </p:cNvPr>
          <p:cNvSpPr txBox="1"/>
          <p:nvPr/>
        </p:nvSpPr>
        <p:spPr>
          <a:xfrm>
            <a:off x="11301048" y="5513464"/>
            <a:ext cx="888608" cy="261610"/>
          </a:xfrm>
          <a:prstGeom prst="rect">
            <a:avLst/>
          </a:prstGeom>
          <a:noFill/>
        </p:spPr>
        <p:txBody>
          <a:bodyPr wrap="square" rtlCol="0">
            <a:spAutoFit/>
          </a:bodyPr>
          <a:lstStyle/>
          <a:p>
            <a:r>
              <a:rPr lang="es-EC" sz="1100" dirty="0">
                <a:latin typeface="Arial Narrow" panose="020B0606020202030204" pitchFamily="34" charset="0"/>
              </a:rPr>
              <a:t>3,3%</a:t>
            </a:r>
          </a:p>
        </p:txBody>
      </p:sp>
      <p:sp>
        <p:nvSpPr>
          <p:cNvPr id="36" name="Rectángulo 35">
            <a:extLst>
              <a:ext uri="{FF2B5EF4-FFF2-40B4-BE49-F238E27FC236}">
                <a16:creationId xmlns:a16="http://schemas.microsoft.com/office/drawing/2014/main" id="{B2A07867-0933-4D49-B6D9-30E11C5EF45D}"/>
              </a:ext>
            </a:extLst>
          </p:cNvPr>
          <p:cNvSpPr/>
          <p:nvPr/>
        </p:nvSpPr>
        <p:spPr>
          <a:xfrm>
            <a:off x="11162715" y="5815889"/>
            <a:ext cx="140677" cy="1406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CuadroTexto 37">
            <a:extLst>
              <a:ext uri="{FF2B5EF4-FFF2-40B4-BE49-F238E27FC236}">
                <a16:creationId xmlns:a16="http://schemas.microsoft.com/office/drawing/2014/main" id="{EF98ADB1-C98E-4F2E-9754-551509FE6D56}"/>
              </a:ext>
            </a:extLst>
          </p:cNvPr>
          <p:cNvSpPr txBox="1"/>
          <p:nvPr/>
        </p:nvSpPr>
        <p:spPr>
          <a:xfrm>
            <a:off x="11301048" y="5746025"/>
            <a:ext cx="888608" cy="261610"/>
          </a:xfrm>
          <a:prstGeom prst="rect">
            <a:avLst/>
          </a:prstGeom>
          <a:noFill/>
        </p:spPr>
        <p:txBody>
          <a:bodyPr wrap="square" rtlCol="0">
            <a:spAutoFit/>
          </a:bodyPr>
          <a:lstStyle/>
          <a:p>
            <a:r>
              <a:rPr lang="es-EC" sz="1100" dirty="0">
                <a:latin typeface="Arial Narrow" panose="020B0606020202030204" pitchFamily="34" charset="0"/>
              </a:rPr>
              <a:t>12,2%</a:t>
            </a:r>
          </a:p>
        </p:txBody>
      </p:sp>
    </p:spTree>
    <p:extLst>
      <p:ext uri="{BB962C8B-B14F-4D97-AF65-F5344CB8AC3E}">
        <p14:creationId xmlns:p14="http://schemas.microsoft.com/office/powerpoint/2010/main" val="847107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flipH="1">
            <a:off x="8139198" y="902"/>
            <a:ext cx="3949148" cy="1152939"/>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RESULTADOS Y DISCUSIONES</a:t>
            </a:r>
          </a:p>
        </p:txBody>
      </p:sp>
      <p:sp>
        <p:nvSpPr>
          <p:cNvPr id="4" name="CuadroTexto 3">
            <a:extLst>
              <a:ext uri="{FF2B5EF4-FFF2-40B4-BE49-F238E27FC236}">
                <a16:creationId xmlns:a16="http://schemas.microsoft.com/office/drawing/2014/main" id="{70E377EB-F156-4D83-9D9B-21D7819107DA}"/>
              </a:ext>
            </a:extLst>
          </p:cNvPr>
          <p:cNvSpPr txBox="1"/>
          <p:nvPr/>
        </p:nvSpPr>
        <p:spPr>
          <a:xfrm>
            <a:off x="255221" y="3049657"/>
            <a:ext cx="2079806" cy="830997"/>
          </a:xfrm>
          <a:prstGeom prst="rect">
            <a:avLst/>
          </a:prstGeom>
          <a:solidFill>
            <a:schemeClr val="accent2">
              <a:lumMod val="20000"/>
              <a:lumOff val="80000"/>
            </a:schemeClr>
          </a:solidFill>
          <a:ln>
            <a:noFill/>
          </a:ln>
          <a:effectLst>
            <a:glow rad="139700">
              <a:schemeClr val="accent2">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2400" b="1" dirty="0">
                <a:latin typeface="Arial Narrow" panose="020B0606020202030204" pitchFamily="34" charset="0"/>
              </a:rPr>
              <a:t>Balance de materiales</a:t>
            </a:r>
          </a:p>
        </p:txBody>
      </p:sp>
      <p:grpSp>
        <p:nvGrpSpPr>
          <p:cNvPr id="2" name="Grupo 1">
            <a:extLst>
              <a:ext uri="{FF2B5EF4-FFF2-40B4-BE49-F238E27FC236}">
                <a16:creationId xmlns:a16="http://schemas.microsoft.com/office/drawing/2014/main" id="{DCAFF4AC-AA7E-409D-B4A0-78BC65277F7A}"/>
              </a:ext>
            </a:extLst>
          </p:cNvPr>
          <p:cNvGrpSpPr/>
          <p:nvPr/>
        </p:nvGrpSpPr>
        <p:grpSpPr>
          <a:xfrm>
            <a:off x="2844655" y="211096"/>
            <a:ext cx="5737775" cy="6435808"/>
            <a:chOff x="5446094" y="-571500"/>
            <a:chExt cx="5286132" cy="6781800"/>
          </a:xfrm>
        </p:grpSpPr>
        <p:sp>
          <p:nvSpPr>
            <p:cNvPr id="12" name="Cuadro de texto 219">
              <a:extLst>
                <a:ext uri="{FF2B5EF4-FFF2-40B4-BE49-F238E27FC236}">
                  <a16:creationId xmlns:a16="http://schemas.microsoft.com/office/drawing/2014/main" id="{ABF4E30F-EB71-442A-9D91-8AB4D2CF1BC5}"/>
                </a:ext>
              </a:extLst>
            </p:cNvPr>
            <p:cNvSpPr txBox="1"/>
            <p:nvPr/>
          </p:nvSpPr>
          <p:spPr>
            <a:xfrm>
              <a:off x="7482308" y="0"/>
              <a:ext cx="2056275" cy="314325"/>
            </a:xfrm>
            <a:prstGeom prst="rect">
              <a:avLst/>
            </a:prstGeom>
            <a:ln w="28575">
              <a:solidFill>
                <a:schemeClr val="accent6">
                  <a:lumMod val="60000"/>
                  <a:lumOff val="40000"/>
                </a:schemeClr>
              </a:solidFill>
            </a:ln>
            <a:effectLst>
              <a:glow rad="101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b="1" dirty="0">
                  <a:effectLst/>
                  <a:latin typeface="Arial Narrow" panose="020B0606020202030204" pitchFamily="34" charset="0"/>
                  <a:ea typeface="Calibri" panose="020F0502020204030204" pitchFamily="34" charset="0"/>
                  <a:cs typeface="Times New Roman" panose="02020603050405020304" pitchFamily="18" charset="0"/>
                </a:rPr>
                <a:t>Recepción</a:t>
              </a:r>
              <a:endParaRPr lang="es-EC" sz="14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3" name="Cuadro de texto 220">
              <a:extLst>
                <a:ext uri="{FF2B5EF4-FFF2-40B4-BE49-F238E27FC236}">
                  <a16:creationId xmlns:a16="http://schemas.microsoft.com/office/drawing/2014/main" id="{8F165124-3598-499C-8CF4-0359816574C4}"/>
                </a:ext>
              </a:extLst>
            </p:cNvPr>
            <p:cNvSpPr txBox="1"/>
            <p:nvPr/>
          </p:nvSpPr>
          <p:spPr>
            <a:xfrm>
              <a:off x="7482308" y="590550"/>
              <a:ext cx="2056275" cy="314325"/>
            </a:xfrm>
            <a:prstGeom prst="rect">
              <a:avLst/>
            </a:prstGeom>
            <a:ln w="28575">
              <a:solidFill>
                <a:schemeClr val="accent6">
                  <a:lumMod val="60000"/>
                  <a:lumOff val="40000"/>
                </a:schemeClr>
              </a:solidFill>
            </a:ln>
            <a:effectLst>
              <a:glow rad="101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b="1">
                  <a:effectLst/>
                  <a:latin typeface="Arial Narrow" panose="020B0606020202030204" pitchFamily="34" charset="0"/>
                  <a:ea typeface="Calibri" panose="020F0502020204030204" pitchFamily="34" charset="0"/>
                  <a:cs typeface="Times New Roman" panose="02020603050405020304" pitchFamily="18" charset="0"/>
                </a:rPr>
                <a:t>Lavado</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14" name="Cuadro de texto 221">
              <a:extLst>
                <a:ext uri="{FF2B5EF4-FFF2-40B4-BE49-F238E27FC236}">
                  <a16:creationId xmlns:a16="http://schemas.microsoft.com/office/drawing/2014/main" id="{256954A0-B667-4E13-B0CD-36936E83FA16}"/>
                </a:ext>
              </a:extLst>
            </p:cNvPr>
            <p:cNvSpPr txBox="1"/>
            <p:nvPr/>
          </p:nvSpPr>
          <p:spPr>
            <a:xfrm>
              <a:off x="7482308" y="1190625"/>
              <a:ext cx="2056275" cy="314325"/>
            </a:xfrm>
            <a:prstGeom prst="rect">
              <a:avLst/>
            </a:prstGeom>
            <a:ln w="28575">
              <a:solidFill>
                <a:schemeClr val="accent6">
                  <a:lumMod val="60000"/>
                  <a:lumOff val="40000"/>
                </a:schemeClr>
              </a:solidFill>
            </a:ln>
            <a:effectLst>
              <a:glow rad="101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b="1">
                  <a:effectLst/>
                  <a:latin typeface="Arial Narrow" panose="020B0606020202030204" pitchFamily="34" charset="0"/>
                  <a:ea typeface="Calibri" panose="020F0502020204030204" pitchFamily="34" charset="0"/>
                  <a:cs typeface="Times New Roman" panose="02020603050405020304" pitchFamily="18" charset="0"/>
                </a:rPr>
                <a:t>Extracción</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15" name="Conector recto de flecha 14">
              <a:extLst>
                <a:ext uri="{FF2B5EF4-FFF2-40B4-BE49-F238E27FC236}">
                  <a16:creationId xmlns:a16="http://schemas.microsoft.com/office/drawing/2014/main" id="{249C65FB-B9B5-43D5-9A7E-A559CBE0B2B1}"/>
                </a:ext>
              </a:extLst>
            </p:cNvPr>
            <p:cNvCxnSpPr/>
            <p:nvPr/>
          </p:nvCxnSpPr>
          <p:spPr>
            <a:xfrm>
              <a:off x="9548614" y="1352550"/>
              <a:ext cx="41125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Cuadro de texto 223">
              <a:extLst>
                <a:ext uri="{FF2B5EF4-FFF2-40B4-BE49-F238E27FC236}">
                  <a16:creationId xmlns:a16="http://schemas.microsoft.com/office/drawing/2014/main" id="{F4478245-561B-4711-8F8C-317D25A230C9}"/>
                </a:ext>
              </a:extLst>
            </p:cNvPr>
            <p:cNvSpPr txBox="1"/>
            <p:nvPr/>
          </p:nvSpPr>
          <p:spPr>
            <a:xfrm>
              <a:off x="9899685" y="1190625"/>
              <a:ext cx="752296" cy="314325"/>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a:effectLst/>
                  <a:latin typeface="Arial Narrow" panose="020B0606020202030204" pitchFamily="34" charset="0"/>
                  <a:ea typeface="Calibri" panose="020F0502020204030204" pitchFamily="34" charset="0"/>
                  <a:cs typeface="Times New Roman" panose="02020603050405020304" pitchFamily="18" charset="0"/>
                </a:rPr>
                <a:t>Bagazo</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17" name="Conector recto de flecha 16">
              <a:extLst>
                <a:ext uri="{FF2B5EF4-FFF2-40B4-BE49-F238E27FC236}">
                  <a16:creationId xmlns:a16="http://schemas.microsoft.com/office/drawing/2014/main" id="{0AF31BDF-CC5B-4479-A7B1-3E1E909A64C5}"/>
                </a:ext>
              </a:extLst>
            </p:cNvPr>
            <p:cNvCxnSpPr/>
            <p:nvPr/>
          </p:nvCxnSpPr>
          <p:spPr>
            <a:xfrm>
              <a:off x="8505430" y="304800"/>
              <a:ext cx="0" cy="2762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17">
              <a:extLst>
                <a:ext uri="{FF2B5EF4-FFF2-40B4-BE49-F238E27FC236}">
                  <a16:creationId xmlns:a16="http://schemas.microsoft.com/office/drawing/2014/main" id="{F2F5225B-E663-4C80-A693-F428716A2B91}"/>
                </a:ext>
              </a:extLst>
            </p:cNvPr>
            <p:cNvCxnSpPr/>
            <p:nvPr/>
          </p:nvCxnSpPr>
          <p:spPr>
            <a:xfrm>
              <a:off x="8505430" y="914400"/>
              <a:ext cx="0" cy="2762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Cuadro de texto 226">
              <a:extLst>
                <a:ext uri="{FF2B5EF4-FFF2-40B4-BE49-F238E27FC236}">
                  <a16:creationId xmlns:a16="http://schemas.microsoft.com/office/drawing/2014/main" id="{BB279D41-415C-4511-84E4-93C471FBF982}"/>
                </a:ext>
              </a:extLst>
            </p:cNvPr>
            <p:cNvSpPr txBox="1"/>
            <p:nvPr/>
          </p:nvSpPr>
          <p:spPr>
            <a:xfrm>
              <a:off x="8365002" y="1647825"/>
              <a:ext cx="1283918" cy="314325"/>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a:effectLst/>
                  <a:latin typeface="Arial Narrow" panose="020B0606020202030204" pitchFamily="34" charset="0"/>
                  <a:ea typeface="Calibri" panose="020F0502020204030204" pitchFamily="34" charset="0"/>
                  <a:cs typeface="Times New Roman" panose="02020603050405020304" pitchFamily="18" charset="0"/>
                </a:rPr>
                <a:t>Jugo de caña</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20" name="Cuadro de texto 227">
              <a:extLst>
                <a:ext uri="{FF2B5EF4-FFF2-40B4-BE49-F238E27FC236}">
                  <a16:creationId xmlns:a16="http://schemas.microsoft.com/office/drawing/2014/main" id="{474493E6-0A28-4C02-9D4B-4FBFFA6F4EDA}"/>
                </a:ext>
              </a:extLst>
            </p:cNvPr>
            <p:cNvSpPr txBox="1"/>
            <p:nvPr/>
          </p:nvSpPr>
          <p:spPr>
            <a:xfrm>
              <a:off x="7492339" y="2238375"/>
              <a:ext cx="2056275" cy="314325"/>
            </a:xfrm>
            <a:prstGeom prst="rect">
              <a:avLst/>
            </a:prstGeom>
            <a:ln w="28575">
              <a:solidFill>
                <a:schemeClr val="accent6">
                  <a:lumMod val="60000"/>
                  <a:lumOff val="40000"/>
                </a:schemeClr>
              </a:solidFill>
            </a:ln>
            <a:effectLst>
              <a:glow rad="101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b="1">
                  <a:effectLst/>
                  <a:latin typeface="Arial Narrow" panose="020B0606020202030204" pitchFamily="34" charset="0"/>
                  <a:ea typeface="Calibri" panose="020F0502020204030204" pitchFamily="34" charset="0"/>
                  <a:cs typeface="Times New Roman" panose="02020603050405020304" pitchFamily="18" charset="0"/>
                </a:rPr>
                <a:t>Tamizado</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21" name="Cuadro de texto 228">
              <a:extLst>
                <a:ext uri="{FF2B5EF4-FFF2-40B4-BE49-F238E27FC236}">
                  <a16:creationId xmlns:a16="http://schemas.microsoft.com/office/drawing/2014/main" id="{20E4649A-C022-445C-A4A1-C38BA9A7AF6F}"/>
                </a:ext>
              </a:extLst>
            </p:cNvPr>
            <p:cNvSpPr txBox="1"/>
            <p:nvPr/>
          </p:nvSpPr>
          <p:spPr>
            <a:xfrm>
              <a:off x="7502369" y="3448050"/>
              <a:ext cx="2056275" cy="314325"/>
            </a:xfrm>
            <a:prstGeom prst="rect">
              <a:avLst/>
            </a:prstGeom>
            <a:ln w="28575">
              <a:solidFill>
                <a:schemeClr val="accent6">
                  <a:lumMod val="60000"/>
                  <a:lumOff val="40000"/>
                </a:schemeClr>
              </a:solidFill>
            </a:ln>
            <a:effectLst>
              <a:glow rad="101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b="1">
                  <a:effectLst/>
                  <a:latin typeface="Arial Narrow" panose="020B0606020202030204" pitchFamily="34" charset="0"/>
                  <a:ea typeface="Calibri" panose="020F0502020204030204" pitchFamily="34" charset="0"/>
                  <a:cs typeface="Times New Roman" panose="02020603050405020304" pitchFamily="18" charset="0"/>
                </a:rPr>
                <a:t>Enfriamiento</a:t>
              </a:r>
              <a:r>
                <a:rPr lang="es-ES" sz="1400">
                  <a:effectLst/>
                  <a:latin typeface="Arial Narrow" panose="020B0606020202030204" pitchFamily="34" charset="0"/>
                  <a:ea typeface="Calibri" panose="020F0502020204030204" pitchFamily="34" charset="0"/>
                  <a:cs typeface="Times New Roman" panose="02020603050405020304" pitchFamily="18" charset="0"/>
                </a:rPr>
                <a:t> (40°C)</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22" name="Cuadro de texto 229">
              <a:extLst>
                <a:ext uri="{FF2B5EF4-FFF2-40B4-BE49-F238E27FC236}">
                  <a16:creationId xmlns:a16="http://schemas.microsoft.com/office/drawing/2014/main" id="{BA0EB252-2C4E-4912-82E6-6ECAB75D98A9}"/>
                </a:ext>
              </a:extLst>
            </p:cNvPr>
            <p:cNvSpPr txBox="1"/>
            <p:nvPr/>
          </p:nvSpPr>
          <p:spPr>
            <a:xfrm>
              <a:off x="7843410" y="-571500"/>
              <a:ext cx="1283918" cy="314325"/>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a:effectLst/>
                  <a:latin typeface="Arial Narrow" panose="020B0606020202030204" pitchFamily="34" charset="0"/>
                  <a:ea typeface="Calibri" panose="020F0502020204030204" pitchFamily="34" charset="0"/>
                  <a:cs typeface="Times New Roman" panose="02020603050405020304" pitchFamily="18" charset="0"/>
                </a:rPr>
                <a:t>Caña de azúcar</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23" name="Cuadro de texto 230">
              <a:extLst>
                <a:ext uri="{FF2B5EF4-FFF2-40B4-BE49-F238E27FC236}">
                  <a16:creationId xmlns:a16="http://schemas.microsoft.com/office/drawing/2014/main" id="{2E960ACE-152E-4BA7-A54C-30E592A0D2C1}"/>
                </a:ext>
              </a:extLst>
            </p:cNvPr>
            <p:cNvSpPr txBox="1"/>
            <p:nvPr/>
          </p:nvSpPr>
          <p:spPr>
            <a:xfrm>
              <a:off x="7492339" y="2857500"/>
              <a:ext cx="2056275" cy="314325"/>
            </a:xfrm>
            <a:prstGeom prst="rect">
              <a:avLst/>
            </a:prstGeom>
            <a:ln w="28575">
              <a:solidFill>
                <a:schemeClr val="accent6">
                  <a:lumMod val="60000"/>
                  <a:lumOff val="40000"/>
                </a:schemeClr>
              </a:solidFill>
            </a:ln>
            <a:effectLst>
              <a:glow rad="101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b="1" dirty="0">
                  <a:effectLst/>
                  <a:latin typeface="Arial Narrow" panose="020B0606020202030204" pitchFamily="34" charset="0"/>
                  <a:ea typeface="Calibri" panose="020F0502020204030204" pitchFamily="34" charset="0"/>
                  <a:cs typeface="Times New Roman" panose="02020603050405020304" pitchFamily="18" charset="0"/>
                </a:rPr>
                <a:t>Pasteurización </a:t>
              </a:r>
              <a:r>
                <a:rPr lang="es-ES" sz="1400" dirty="0">
                  <a:effectLst/>
                  <a:latin typeface="Arial Narrow" panose="020B0606020202030204" pitchFamily="34" charset="0"/>
                  <a:ea typeface="Calibri" panose="020F0502020204030204" pitchFamily="34" charset="0"/>
                  <a:cs typeface="Times New Roman" panose="02020603050405020304" pitchFamily="18" charset="0"/>
                </a:rPr>
                <a:t>(85°C/30min)</a:t>
              </a:r>
              <a:endParaRPr lang="es-EC" sz="14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24" name="Cuadro de texto 231">
              <a:extLst>
                <a:ext uri="{FF2B5EF4-FFF2-40B4-BE49-F238E27FC236}">
                  <a16:creationId xmlns:a16="http://schemas.microsoft.com/office/drawing/2014/main" id="{923C1E52-2581-4AE8-9F94-E89C08CC895B}"/>
                </a:ext>
              </a:extLst>
            </p:cNvPr>
            <p:cNvSpPr txBox="1"/>
            <p:nvPr/>
          </p:nvSpPr>
          <p:spPr>
            <a:xfrm>
              <a:off x="7502369" y="4038600"/>
              <a:ext cx="2056275" cy="314325"/>
            </a:xfrm>
            <a:prstGeom prst="rect">
              <a:avLst/>
            </a:prstGeom>
            <a:ln w="28575">
              <a:solidFill>
                <a:schemeClr val="accent6">
                  <a:lumMod val="60000"/>
                  <a:lumOff val="40000"/>
                </a:schemeClr>
              </a:solidFill>
            </a:ln>
            <a:effectLst>
              <a:glow rad="101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b="1">
                  <a:effectLst/>
                  <a:latin typeface="Arial Narrow" panose="020B0606020202030204" pitchFamily="34" charset="0"/>
                  <a:ea typeface="Calibri" panose="020F0502020204030204" pitchFamily="34" charset="0"/>
                  <a:cs typeface="Times New Roman" panose="02020603050405020304" pitchFamily="18" charset="0"/>
                </a:rPr>
                <a:t>Inoculación</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26" name="Conector recto de flecha 25">
              <a:extLst>
                <a:ext uri="{FF2B5EF4-FFF2-40B4-BE49-F238E27FC236}">
                  <a16:creationId xmlns:a16="http://schemas.microsoft.com/office/drawing/2014/main" id="{4CCE7EE6-BF4A-43CF-A50D-A20C8E37670D}"/>
                </a:ext>
              </a:extLst>
            </p:cNvPr>
            <p:cNvCxnSpPr/>
            <p:nvPr/>
          </p:nvCxnSpPr>
          <p:spPr>
            <a:xfrm>
              <a:off x="8535522" y="3181350"/>
              <a:ext cx="0" cy="2762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Conector recto de flecha 26">
              <a:extLst>
                <a:ext uri="{FF2B5EF4-FFF2-40B4-BE49-F238E27FC236}">
                  <a16:creationId xmlns:a16="http://schemas.microsoft.com/office/drawing/2014/main" id="{0C9404D7-00D4-4BC7-BC5D-BBB426DEF0D8}"/>
                </a:ext>
              </a:extLst>
            </p:cNvPr>
            <p:cNvCxnSpPr/>
            <p:nvPr/>
          </p:nvCxnSpPr>
          <p:spPr>
            <a:xfrm>
              <a:off x="8555583" y="3752850"/>
              <a:ext cx="0" cy="2762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Conector recto de flecha 27">
              <a:extLst>
                <a:ext uri="{FF2B5EF4-FFF2-40B4-BE49-F238E27FC236}">
                  <a16:creationId xmlns:a16="http://schemas.microsoft.com/office/drawing/2014/main" id="{B182FB7A-B040-4C7C-B2C2-F6670C1C8881}"/>
                </a:ext>
              </a:extLst>
            </p:cNvPr>
            <p:cNvCxnSpPr/>
            <p:nvPr/>
          </p:nvCxnSpPr>
          <p:spPr>
            <a:xfrm>
              <a:off x="7071053" y="4210050"/>
              <a:ext cx="41125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Cuadro de texto 235">
              <a:extLst>
                <a:ext uri="{FF2B5EF4-FFF2-40B4-BE49-F238E27FC236}">
                  <a16:creationId xmlns:a16="http://schemas.microsoft.com/office/drawing/2014/main" id="{CBFFA195-3401-4B0E-8EFF-425E36DA7F06}"/>
                </a:ext>
              </a:extLst>
            </p:cNvPr>
            <p:cNvSpPr txBox="1"/>
            <p:nvPr/>
          </p:nvSpPr>
          <p:spPr>
            <a:xfrm>
              <a:off x="5446094" y="3981450"/>
              <a:ext cx="1665081" cy="438150"/>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es-ES" sz="1400">
                  <a:effectLst/>
                  <a:latin typeface="Arial Narrow" panose="020B0606020202030204" pitchFamily="34" charset="0"/>
                  <a:ea typeface="Calibri" panose="020F0502020204030204" pitchFamily="34" charset="0"/>
                  <a:cs typeface="Times New Roman" panose="02020603050405020304" pitchFamily="18" charset="0"/>
                </a:rPr>
                <a:t>1, 5 g de </a:t>
              </a:r>
              <a:r>
                <a:rPr lang="es-ES" sz="1400" i="1">
                  <a:effectLst/>
                  <a:latin typeface="Arial Narrow" panose="020B0606020202030204" pitchFamily="34" charset="0"/>
                  <a:ea typeface="Calibri" panose="020F0502020204030204" pitchFamily="34" charset="0"/>
                  <a:cs typeface="Times New Roman" panose="02020603050405020304" pitchFamily="18" charset="0"/>
                </a:rPr>
                <a:t>S. bayanus</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30" name="Conector recto de flecha 29">
              <a:extLst>
                <a:ext uri="{FF2B5EF4-FFF2-40B4-BE49-F238E27FC236}">
                  <a16:creationId xmlns:a16="http://schemas.microsoft.com/office/drawing/2014/main" id="{6F1C2027-5CB9-4001-9725-DA6B8FF6B49E}"/>
                </a:ext>
              </a:extLst>
            </p:cNvPr>
            <p:cNvCxnSpPr/>
            <p:nvPr/>
          </p:nvCxnSpPr>
          <p:spPr>
            <a:xfrm>
              <a:off x="8565614" y="4362450"/>
              <a:ext cx="0" cy="2762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Cuadro de texto 237">
              <a:extLst>
                <a:ext uri="{FF2B5EF4-FFF2-40B4-BE49-F238E27FC236}">
                  <a16:creationId xmlns:a16="http://schemas.microsoft.com/office/drawing/2014/main" id="{48E551D4-7736-4E29-8596-15403EE8F8C4}"/>
                </a:ext>
              </a:extLst>
            </p:cNvPr>
            <p:cNvSpPr txBox="1"/>
            <p:nvPr/>
          </p:nvSpPr>
          <p:spPr>
            <a:xfrm>
              <a:off x="7512400" y="4657725"/>
              <a:ext cx="2056275" cy="314325"/>
            </a:xfrm>
            <a:prstGeom prst="rect">
              <a:avLst/>
            </a:prstGeom>
            <a:ln w="28575">
              <a:solidFill>
                <a:schemeClr val="accent6">
                  <a:lumMod val="60000"/>
                  <a:lumOff val="40000"/>
                </a:schemeClr>
              </a:solidFill>
            </a:ln>
            <a:effectLst>
              <a:glow rad="101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b="1">
                  <a:effectLst/>
                  <a:latin typeface="Arial Narrow" panose="020B0606020202030204" pitchFamily="34" charset="0"/>
                  <a:ea typeface="Calibri" panose="020F0502020204030204" pitchFamily="34" charset="0"/>
                  <a:cs typeface="Times New Roman" panose="02020603050405020304" pitchFamily="18" charset="0"/>
                </a:rPr>
                <a:t>Fermentación</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32" name="Conector recto de flecha 31">
              <a:extLst>
                <a:ext uri="{FF2B5EF4-FFF2-40B4-BE49-F238E27FC236}">
                  <a16:creationId xmlns:a16="http://schemas.microsoft.com/office/drawing/2014/main" id="{8EF231E4-56EB-45C9-A222-01CC0833FF39}"/>
                </a:ext>
              </a:extLst>
            </p:cNvPr>
            <p:cNvCxnSpPr/>
            <p:nvPr/>
          </p:nvCxnSpPr>
          <p:spPr>
            <a:xfrm>
              <a:off x="8555583" y="4991100"/>
              <a:ext cx="0" cy="2762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Cuadro de texto 239">
              <a:extLst>
                <a:ext uri="{FF2B5EF4-FFF2-40B4-BE49-F238E27FC236}">
                  <a16:creationId xmlns:a16="http://schemas.microsoft.com/office/drawing/2014/main" id="{F36F4133-6A16-49B9-9EDC-B00172D7C408}"/>
                </a:ext>
              </a:extLst>
            </p:cNvPr>
            <p:cNvSpPr txBox="1"/>
            <p:nvPr/>
          </p:nvSpPr>
          <p:spPr>
            <a:xfrm>
              <a:off x="7512400" y="5276850"/>
              <a:ext cx="2056275" cy="314325"/>
            </a:xfrm>
            <a:prstGeom prst="rect">
              <a:avLst/>
            </a:prstGeom>
            <a:ln w="28575">
              <a:solidFill>
                <a:schemeClr val="accent6">
                  <a:lumMod val="60000"/>
                  <a:lumOff val="40000"/>
                </a:schemeClr>
              </a:solidFill>
            </a:ln>
            <a:effectLst>
              <a:glow rad="101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b="1">
                  <a:effectLst/>
                  <a:latin typeface="Arial Narrow" panose="020B0606020202030204" pitchFamily="34" charset="0"/>
                  <a:ea typeface="Calibri" panose="020F0502020204030204" pitchFamily="34" charset="0"/>
                  <a:cs typeface="Times New Roman" panose="02020603050405020304" pitchFamily="18" charset="0"/>
                </a:rPr>
                <a:t>Destilación</a:t>
              </a:r>
              <a:r>
                <a:rPr lang="es-ES" sz="1400">
                  <a:effectLst/>
                  <a:latin typeface="Arial Narrow" panose="020B0606020202030204" pitchFamily="34" charset="0"/>
                  <a:ea typeface="Calibri" panose="020F0502020204030204" pitchFamily="34" charset="0"/>
                  <a:cs typeface="Times New Roman" panose="02020603050405020304" pitchFamily="18" charset="0"/>
                </a:rPr>
                <a:t> </a:t>
              </a:r>
              <a:r>
                <a:rPr lang="es-ES" sz="1400" b="1">
                  <a:effectLst/>
                  <a:latin typeface="Arial Narrow" panose="020B0606020202030204" pitchFamily="34" charset="0"/>
                  <a:ea typeface="Calibri" panose="020F0502020204030204" pitchFamily="34" charset="0"/>
                  <a:cs typeface="Times New Roman" panose="02020603050405020304" pitchFamily="18" charset="0"/>
                </a:rPr>
                <a:t>simple</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34" name="Conector recto de flecha 33">
              <a:extLst>
                <a:ext uri="{FF2B5EF4-FFF2-40B4-BE49-F238E27FC236}">
                  <a16:creationId xmlns:a16="http://schemas.microsoft.com/office/drawing/2014/main" id="{6E98B950-8D06-4410-99F7-C7C9F6BFE07B}"/>
                </a:ext>
              </a:extLst>
            </p:cNvPr>
            <p:cNvCxnSpPr/>
            <p:nvPr/>
          </p:nvCxnSpPr>
          <p:spPr>
            <a:xfrm>
              <a:off x="8555583" y="5610225"/>
              <a:ext cx="0" cy="2762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Cuadro de texto 241">
              <a:extLst>
                <a:ext uri="{FF2B5EF4-FFF2-40B4-BE49-F238E27FC236}">
                  <a16:creationId xmlns:a16="http://schemas.microsoft.com/office/drawing/2014/main" id="{9F73CCBD-982C-4D0E-8CA1-E773207C3F4E}"/>
                </a:ext>
              </a:extLst>
            </p:cNvPr>
            <p:cNvSpPr txBox="1"/>
            <p:nvPr/>
          </p:nvSpPr>
          <p:spPr>
            <a:xfrm>
              <a:off x="7522430" y="5895975"/>
              <a:ext cx="2056275" cy="314325"/>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b="1">
                  <a:effectLst/>
                  <a:latin typeface="Arial Narrow" panose="020B0606020202030204" pitchFamily="34" charset="0"/>
                  <a:ea typeface="Calibri" panose="020F0502020204030204" pitchFamily="34" charset="0"/>
                  <a:cs typeface="Times New Roman" panose="02020603050405020304" pitchFamily="18" charset="0"/>
                </a:rPr>
                <a:t>Etanol </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36" name="Conector recto de flecha 35">
              <a:extLst>
                <a:ext uri="{FF2B5EF4-FFF2-40B4-BE49-F238E27FC236}">
                  <a16:creationId xmlns:a16="http://schemas.microsoft.com/office/drawing/2014/main" id="{326F4512-6BB3-4EFB-8288-29D4E1C9717B}"/>
                </a:ext>
              </a:extLst>
            </p:cNvPr>
            <p:cNvCxnSpPr/>
            <p:nvPr/>
          </p:nvCxnSpPr>
          <p:spPr>
            <a:xfrm>
              <a:off x="8495400" y="-314325"/>
              <a:ext cx="0" cy="3143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Cuadro de texto 243">
              <a:extLst>
                <a:ext uri="{FF2B5EF4-FFF2-40B4-BE49-F238E27FC236}">
                  <a16:creationId xmlns:a16="http://schemas.microsoft.com/office/drawing/2014/main" id="{34561FF2-8BEE-4B07-89A9-CEDCCAD231FF}"/>
                </a:ext>
              </a:extLst>
            </p:cNvPr>
            <p:cNvSpPr txBox="1"/>
            <p:nvPr/>
          </p:nvSpPr>
          <p:spPr>
            <a:xfrm>
              <a:off x="7371971" y="-238125"/>
              <a:ext cx="702143" cy="285750"/>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a:effectLst/>
                  <a:latin typeface="Arial Narrow" panose="020B0606020202030204" pitchFamily="34" charset="0"/>
                  <a:ea typeface="Calibri" panose="020F0502020204030204" pitchFamily="34" charset="0"/>
                  <a:cs typeface="Times New Roman" panose="02020603050405020304" pitchFamily="18" charset="0"/>
                </a:rPr>
                <a:t>3500 g</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0" name="Cuadro de texto 244">
              <a:extLst>
                <a:ext uri="{FF2B5EF4-FFF2-40B4-BE49-F238E27FC236}">
                  <a16:creationId xmlns:a16="http://schemas.microsoft.com/office/drawing/2014/main" id="{A20887DC-BD1D-4255-A7A6-BEDEEDF727A8}"/>
                </a:ext>
              </a:extLst>
            </p:cNvPr>
            <p:cNvSpPr txBox="1"/>
            <p:nvPr/>
          </p:nvSpPr>
          <p:spPr>
            <a:xfrm>
              <a:off x="7382002" y="371475"/>
              <a:ext cx="702143" cy="285750"/>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a:effectLst/>
                  <a:latin typeface="Arial Narrow" panose="020B0606020202030204" pitchFamily="34" charset="0"/>
                  <a:ea typeface="Calibri" panose="020F0502020204030204" pitchFamily="34" charset="0"/>
                  <a:cs typeface="Times New Roman" panose="02020603050405020304" pitchFamily="18" charset="0"/>
                </a:rPr>
                <a:t>3500 g</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2" name="Cuadro de texto 245">
              <a:extLst>
                <a:ext uri="{FF2B5EF4-FFF2-40B4-BE49-F238E27FC236}">
                  <a16:creationId xmlns:a16="http://schemas.microsoft.com/office/drawing/2014/main" id="{8CD9D429-35CC-4CC9-89B1-B84688315721}"/>
                </a:ext>
              </a:extLst>
            </p:cNvPr>
            <p:cNvSpPr txBox="1"/>
            <p:nvPr/>
          </p:nvSpPr>
          <p:spPr>
            <a:xfrm>
              <a:off x="7412094" y="952500"/>
              <a:ext cx="702143" cy="285750"/>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a:effectLst/>
                  <a:latin typeface="Arial Narrow" panose="020B0606020202030204" pitchFamily="34" charset="0"/>
                  <a:ea typeface="Calibri" panose="020F0502020204030204" pitchFamily="34" charset="0"/>
                  <a:cs typeface="Times New Roman" panose="02020603050405020304" pitchFamily="18" charset="0"/>
                </a:rPr>
                <a:t>3500 g</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3" name="Cuadro de texto 246">
              <a:extLst>
                <a:ext uri="{FF2B5EF4-FFF2-40B4-BE49-F238E27FC236}">
                  <a16:creationId xmlns:a16="http://schemas.microsoft.com/office/drawing/2014/main" id="{7652662D-B687-4411-B423-538B2B4296F9}"/>
                </a:ext>
              </a:extLst>
            </p:cNvPr>
            <p:cNvSpPr txBox="1"/>
            <p:nvPr/>
          </p:nvSpPr>
          <p:spPr>
            <a:xfrm>
              <a:off x="9929777" y="1428750"/>
              <a:ext cx="802449" cy="266700"/>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ES" sz="1400">
                  <a:effectLst/>
                  <a:latin typeface="Arial Narrow" panose="020B0606020202030204" pitchFamily="34" charset="0"/>
                  <a:ea typeface="Calibri" panose="020F0502020204030204" pitchFamily="34" charset="0"/>
                  <a:cs typeface="Times New Roman" panose="02020603050405020304" pitchFamily="18" charset="0"/>
                </a:rPr>
                <a:t>2000 g  </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4" name="Cuadro de texto 247">
              <a:extLst>
                <a:ext uri="{FF2B5EF4-FFF2-40B4-BE49-F238E27FC236}">
                  <a16:creationId xmlns:a16="http://schemas.microsoft.com/office/drawing/2014/main" id="{C9A19F70-E7BB-412A-B111-A083C52A02CB}"/>
                </a:ext>
              </a:extLst>
            </p:cNvPr>
            <p:cNvSpPr txBox="1"/>
            <p:nvPr/>
          </p:nvSpPr>
          <p:spPr>
            <a:xfrm>
              <a:off x="7402063" y="2000250"/>
              <a:ext cx="962939" cy="266700"/>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ES" sz="1400">
                  <a:effectLst/>
                  <a:latin typeface="Arial Narrow" panose="020B0606020202030204" pitchFamily="34" charset="0"/>
                  <a:ea typeface="Calibri" panose="020F0502020204030204" pitchFamily="34" charset="0"/>
                  <a:cs typeface="Times New Roman" panose="02020603050405020304" pitchFamily="18" charset="0"/>
                </a:rPr>
                <a:t> 1500 g                        </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45" name="Conector recto de flecha 44">
              <a:extLst>
                <a:ext uri="{FF2B5EF4-FFF2-40B4-BE49-F238E27FC236}">
                  <a16:creationId xmlns:a16="http://schemas.microsoft.com/office/drawing/2014/main" id="{1390B10B-8EB3-43E4-80C9-62E490AFD6D8}"/>
                </a:ext>
              </a:extLst>
            </p:cNvPr>
            <p:cNvCxnSpPr/>
            <p:nvPr/>
          </p:nvCxnSpPr>
          <p:spPr>
            <a:xfrm>
              <a:off x="8505430" y="1514475"/>
              <a:ext cx="0" cy="7239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Cuadro de texto 249">
              <a:extLst>
                <a:ext uri="{FF2B5EF4-FFF2-40B4-BE49-F238E27FC236}">
                  <a16:creationId xmlns:a16="http://schemas.microsoft.com/office/drawing/2014/main" id="{AAF88A15-1BB8-4C3E-8104-85F69F5DDBF1}"/>
                </a:ext>
              </a:extLst>
            </p:cNvPr>
            <p:cNvSpPr txBox="1"/>
            <p:nvPr/>
          </p:nvSpPr>
          <p:spPr>
            <a:xfrm>
              <a:off x="7402063" y="2618301"/>
              <a:ext cx="872663" cy="266700"/>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ES" sz="1400" dirty="0">
                  <a:effectLst/>
                  <a:latin typeface="Arial Narrow" panose="020B0606020202030204" pitchFamily="34" charset="0"/>
                  <a:ea typeface="Calibri" panose="020F0502020204030204" pitchFamily="34" charset="0"/>
                  <a:cs typeface="Times New Roman" panose="02020603050405020304" pitchFamily="18" charset="0"/>
                </a:rPr>
                <a:t>1500 g                        </a:t>
              </a:r>
              <a:endParaRPr lang="es-EC" sz="1400" dirty="0">
                <a:effectLst/>
                <a:latin typeface="Arial Narrow" panose="020B0606020202030204" pitchFamily="34" charset="0"/>
                <a:ea typeface="Calibri" panose="020F0502020204030204" pitchFamily="34" charset="0"/>
                <a:cs typeface="Times New Roman" panose="02020603050405020304" pitchFamily="18" charset="0"/>
              </a:endParaRPr>
            </a:p>
          </p:txBody>
        </p:sp>
        <p:cxnSp>
          <p:nvCxnSpPr>
            <p:cNvPr id="47" name="Conector recto de flecha 46">
              <a:extLst>
                <a:ext uri="{FF2B5EF4-FFF2-40B4-BE49-F238E27FC236}">
                  <a16:creationId xmlns:a16="http://schemas.microsoft.com/office/drawing/2014/main" id="{A10FD5B1-71B0-4B01-9808-CF34C104FD4C}"/>
                </a:ext>
              </a:extLst>
            </p:cNvPr>
            <p:cNvCxnSpPr/>
            <p:nvPr/>
          </p:nvCxnSpPr>
          <p:spPr>
            <a:xfrm>
              <a:off x="8515461" y="2562225"/>
              <a:ext cx="0" cy="295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Cuadro de texto 251">
              <a:extLst>
                <a:ext uri="{FF2B5EF4-FFF2-40B4-BE49-F238E27FC236}">
                  <a16:creationId xmlns:a16="http://schemas.microsoft.com/office/drawing/2014/main" id="{6B1C0F94-73BE-459B-8BE1-D6F5C7DACFBD}"/>
                </a:ext>
              </a:extLst>
            </p:cNvPr>
            <p:cNvSpPr txBox="1"/>
            <p:nvPr/>
          </p:nvSpPr>
          <p:spPr>
            <a:xfrm>
              <a:off x="7432155" y="3199326"/>
              <a:ext cx="712173" cy="266700"/>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ES" sz="1400">
                  <a:effectLst/>
                  <a:latin typeface="Arial Narrow" panose="020B0606020202030204" pitchFamily="34" charset="0"/>
                  <a:ea typeface="Calibri" panose="020F0502020204030204" pitchFamily="34" charset="0"/>
                  <a:cs typeface="Times New Roman" panose="02020603050405020304" pitchFamily="18" charset="0"/>
                </a:rPr>
                <a:t>1500 g                        </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49" name="Cuadro de texto 252">
              <a:extLst>
                <a:ext uri="{FF2B5EF4-FFF2-40B4-BE49-F238E27FC236}">
                  <a16:creationId xmlns:a16="http://schemas.microsoft.com/office/drawing/2014/main" id="{2D43777F-A820-4D89-9493-6826E592550D}"/>
                </a:ext>
              </a:extLst>
            </p:cNvPr>
            <p:cNvSpPr txBox="1"/>
            <p:nvPr/>
          </p:nvSpPr>
          <p:spPr>
            <a:xfrm>
              <a:off x="7412094" y="3814226"/>
              <a:ext cx="722204" cy="266700"/>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ES" sz="1400" dirty="0">
                  <a:effectLst/>
                  <a:latin typeface="Arial Narrow" panose="020B0606020202030204" pitchFamily="34" charset="0"/>
                  <a:ea typeface="Calibri" panose="020F0502020204030204" pitchFamily="34" charset="0"/>
                  <a:cs typeface="Times New Roman" panose="02020603050405020304" pitchFamily="18" charset="0"/>
                </a:rPr>
                <a:t>1500 g                        </a:t>
              </a:r>
              <a:endParaRPr lang="es-EC" sz="1400"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0" name="Cuadro de texto 253">
              <a:extLst>
                <a:ext uri="{FF2B5EF4-FFF2-40B4-BE49-F238E27FC236}">
                  <a16:creationId xmlns:a16="http://schemas.microsoft.com/office/drawing/2014/main" id="{96EE903B-569D-40D9-BCC4-657D4FAB4139}"/>
                </a:ext>
              </a:extLst>
            </p:cNvPr>
            <p:cNvSpPr txBox="1"/>
            <p:nvPr/>
          </p:nvSpPr>
          <p:spPr>
            <a:xfrm>
              <a:off x="7442185" y="4429125"/>
              <a:ext cx="912786" cy="266700"/>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ES" sz="1400">
                  <a:effectLst/>
                  <a:latin typeface="Arial Narrow" panose="020B0606020202030204" pitchFamily="34" charset="0"/>
                  <a:ea typeface="Calibri" panose="020F0502020204030204" pitchFamily="34" charset="0"/>
                  <a:cs typeface="Times New Roman" panose="02020603050405020304" pitchFamily="18" charset="0"/>
                </a:rPr>
                <a:t>1501,5 g                     </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1" name="Cuadro de texto 254">
              <a:extLst>
                <a:ext uri="{FF2B5EF4-FFF2-40B4-BE49-F238E27FC236}">
                  <a16:creationId xmlns:a16="http://schemas.microsoft.com/office/drawing/2014/main" id="{902C35F8-5724-42D2-AA23-15872770747F}"/>
                </a:ext>
              </a:extLst>
            </p:cNvPr>
            <p:cNvSpPr txBox="1"/>
            <p:nvPr/>
          </p:nvSpPr>
          <p:spPr>
            <a:xfrm>
              <a:off x="7432155" y="5048250"/>
              <a:ext cx="892724" cy="266700"/>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ES" sz="1400">
                  <a:effectLst/>
                  <a:latin typeface="Arial Narrow" panose="020B0606020202030204" pitchFamily="34" charset="0"/>
                  <a:ea typeface="Calibri" panose="020F0502020204030204" pitchFamily="34" charset="0"/>
                  <a:cs typeface="Times New Roman" panose="02020603050405020304" pitchFamily="18" charset="0"/>
                </a:rPr>
                <a:t>1501,5 g                     </a:t>
              </a:r>
              <a:endParaRPr lang="es-EC" sz="140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2" name="Cuadro de texto 255">
              <a:extLst>
                <a:ext uri="{FF2B5EF4-FFF2-40B4-BE49-F238E27FC236}">
                  <a16:creationId xmlns:a16="http://schemas.microsoft.com/office/drawing/2014/main" id="{D3328580-71D7-4DA7-8BFE-80ECE16731BD}"/>
                </a:ext>
              </a:extLst>
            </p:cNvPr>
            <p:cNvSpPr txBox="1"/>
            <p:nvPr/>
          </p:nvSpPr>
          <p:spPr>
            <a:xfrm>
              <a:off x="8644018" y="5897627"/>
              <a:ext cx="1761405" cy="274792"/>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dirty="0">
                  <a:solidFill>
                    <a:srgbClr val="ED7D31"/>
                  </a:solidFill>
                  <a:effectLst/>
                  <a:latin typeface="Arial Narrow" panose="020B0606020202030204" pitchFamily="34" charset="0"/>
                  <a:ea typeface="Calibri" panose="020F0502020204030204" pitchFamily="34" charset="0"/>
                  <a:cs typeface="Times New Roman" panose="02020603050405020304" pitchFamily="18" charset="0"/>
                </a:rPr>
                <a:t>393 g         26,17%</a:t>
              </a:r>
              <a:endParaRPr lang="es-EC" sz="1400" dirty="0">
                <a:effectLst/>
                <a:latin typeface="Arial Narrow" panose="020B0606020202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53" name="Cuadro de texto 256">
                <a:extLst>
                  <a:ext uri="{FF2B5EF4-FFF2-40B4-BE49-F238E27FC236}">
                    <a16:creationId xmlns:a16="http://schemas.microsoft.com/office/drawing/2014/main" id="{A52284D1-B925-436D-A1E8-29C47C105E15}"/>
                  </a:ext>
                </a:extLst>
              </p:cNvPr>
              <p:cNvSpPr txBox="1"/>
              <p:nvPr/>
            </p:nvSpPr>
            <p:spPr>
              <a:xfrm>
                <a:off x="8536882" y="5466132"/>
                <a:ext cx="3384944" cy="1152939"/>
              </a:xfrm>
              <a:prstGeom prst="rect">
                <a:avLst/>
              </a:prstGeom>
              <a:ln w="38100">
                <a:solidFill>
                  <a:schemeClr val="accent5">
                    <a:lumMod val="60000"/>
                    <a:lumOff val="40000"/>
                  </a:schemeClr>
                </a:solidFill>
              </a:ln>
              <a:effectLst>
                <a:glow rad="1397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dirty="0">
                    <a:solidFill>
                      <a:schemeClr val="tx1"/>
                    </a:solidFill>
                    <a:latin typeface="Arial Narrow" panose="020B0606020202030204" pitchFamily="34" charset="0"/>
                  </a:rPr>
                  <a:t>%R=</a:t>
                </a:r>
                <a14:m>
                  <m:oMath xmlns:m="http://schemas.openxmlformats.org/officeDocument/2006/math">
                    <m:f>
                      <m:fPr>
                        <m:ctrlPr>
                          <a:rPr lang="es-EC" i="1" smtClean="0">
                            <a:solidFill>
                              <a:schemeClr val="tx1"/>
                            </a:solidFill>
                            <a:latin typeface="Cambria Math" panose="02040503050406030204" pitchFamily="18" charset="0"/>
                          </a:rPr>
                        </m:ctrlPr>
                      </m:fPr>
                      <m:num>
                        <m:r>
                          <m:rPr>
                            <m:nor/>
                          </m:rPr>
                          <a:rPr lang="es-ES" b="1" dirty="0">
                            <a:solidFill>
                              <a:schemeClr val="tx1"/>
                            </a:solidFill>
                            <a:latin typeface="Arial Narrow" panose="020B0606020202030204" pitchFamily="34" charset="0"/>
                            <a:ea typeface="Calibri" panose="020F0502020204030204" pitchFamily="34" charset="0"/>
                            <a:cs typeface="Times New Roman" panose="02020603050405020304" pitchFamily="18" charset="0"/>
                          </a:rPr>
                          <m:t>Alcohol</m:t>
                        </m:r>
                        <m:r>
                          <m:rPr>
                            <m:nor/>
                          </m:rPr>
                          <a:rPr lang="es-ES" b="1" dirty="0">
                            <a:solidFill>
                              <a:schemeClr val="tx1"/>
                            </a:solidFill>
                            <a:latin typeface="Arial Narrow" panose="020B0606020202030204" pitchFamily="34" charset="0"/>
                            <a:ea typeface="Calibri" panose="020F0502020204030204" pitchFamily="34" charset="0"/>
                            <a:cs typeface="Times New Roman" panose="02020603050405020304" pitchFamily="18" charset="0"/>
                          </a:rPr>
                          <m:t> </m:t>
                        </m:r>
                        <m:r>
                          <m:rPr>
                            <m:nor/>
                          </m:rPr>
                          <a:rPr lang="es-ES" b="1" dirty="0">
                            <a:solidFill>
                              <a:schemeClr val="tx1"/>
                            </a:solidFill>
                            <a:latin typeface="Arial Narrow" panose="020B0606020202030204" pitchFamily="34" charset="0"/>
                            <a:ea typeface="Calibri" panose="020F0502020204030204" pitchFamily="34" charset="0"/>
                            <a:cs typeface="Times New Roman" panose="02020603050405020304" pitchFamily="18" charset="0"/>
                          </a:rPr>
                          <m:t>destilado</m:t>
                        </m:r>
                      </m:num>
                      <m:den>
                        <m:r>
                          <m:rPr>
                            <m:nor/>
                          </m:rPr>
                          <a:rPr lang="es-ES" b="1" dirty="0">
                            <a:solidFill>
                              <a:schemeClr val="tx1"/>
                            </a:solidFill>
                            <a:latin typeface="Arial Narrow" panose="020B0606020202030204" pitchFamily="34" charset="0"/>
                            <a:ea typeface="Calibri" panose="020F0502020204030204" pitchFamily="34" charset="0"/>
                            <a:cs typeface="Times New Roman" panose="02020603050405020304" pitchFamily="18" charset="0"/>
                          </a:rPr>
                          <m:t>Volumen</m:t>
                        </m:r>
                        <m:r>
                          <m:rPr>
                            <m:nor/>
                          </m:rPr>
                          <a:rPr lang="es-ES" b="1" dirty="0">
                            <a:solidFill>
                              <a:schemeClr val="tx1"/>
                            </a:solidFill>
                            <a:latin typeface="Arial Narrow" panose="020B0606020202030204" pitchFamily="34" charset="0"/>
                            <a:ea typeface="Calibri" panose="020F0502020204030204" pitchFamily="34" charset="0"/>
                            <a:cs typeface="Times New Roman" panose="02020603050405020304" pitchFamily="18" charset="0"/>
                          </a:rPr>
                          <m:t> </m:t>
                        </m:r>
                        <m:r>
                          <m:rPr>
                            <m:nor/>
                          </m:rPr>
                          <a:rPr lang="es-ES" b="1" dirty="0">
                            <a:solidFill>
                              <a:schemeClr val="tx1"/>
                            </a:solidFill>
                            <a:latin typeface="Arial Narrow" panose="020B0606020202030204" pitchFamily="34" charset="0"/>
                            <a:ea typeface="Calibri" panose="020F0502020204030204" pitchFamily="34" charset="0"/>
                            <a:cs typeface="Times New Roman" panose="02020603050405020304" pitchFamily="18" charset="0"/>
                          </a:rPr>
                          <m:t>de</m:t>
                        </m:r>
                        <m:r>
                          <m:rPr>
                            <m:nor/>
                          </m:rPr>
                          <a:rPr lang="es-ES" b="1" dirty="0">
                            <a:solidFill>
                              <a:schemeClr val="tx1"/>
                            </a:solidFill>
                            <a:latin typeface="Arial Narrow" panose="020B0606020202030204" pitchFamily="34" charset="0"/>
                            <a:ea typeface="Calibri" panose="020F0502020204030204" pitchFamily="34" charset="0"/>
                            <a:cs typeface="Times New Roman" panose="02020603050405020304" pitchFamily="18" charset="0"/>
                          </a:rPr>
                          <m:t> </m:t>
                        </m:r>
                        <m:r>
                          <m:rPr>
                            <m:nor/>
                          </m:rPr>
                          <a:rPr lang="es-ES" b="1" dirty="0">
                            <a:solidFill>
                              <a:schemeClr val="tx1"/>
                            </a:solidFill>
                            <a:latin typeface="Arial Narrow" panose="020B0606020202030204" pitchFamily="34" charset="0"/>
                            <a:ea typeface="Calibri" panose="020F0502020204030204" pitchFamily="34" charset="0"/>
                            <a:cs typeface="Times New Roman" panose="02020603050405020304" pitchFamily="18" charset="0"/>
                          </a:rPr>
                          <m:t>la</m:t>
                        </m:r>
                        <m:r>
                          <m:rPr>
                            <m:nor/>
                          </m:rPr>
                          <a:rPr lang="es-ES" b="1" dirty="0">
                            <a:solidFill>
                              <a:schemeClr val="tx1"/>
                            </a:solidFill>
                            <a:latin typeface="Arial Narrow" panose="020B0606020202030204" pitchFamily="34" charset="0"/>
                            <a:ea typeface="Calibri" panose="020F0502020204030204" pitchFamily="34" charset="0"/>
                            <a:cs typeface="Times New Roman" panose="02020603050405020304" pitchFamily="18" charset="0"/>
                          </a:rPr>
                          <m:t> </m:t>
                        </m:r>
                        <m:r>
                          <m:rPr>
                            <m:nor/>
                          </m:rPr>
                          <a:rPr lang="es-ES" b="1" dirty="0">
                            <a:solidFill>
                              <a:schemeClr val="tx1"/>
                            </a:solidFill>
                            <a:latin typeface="Arial Narrow" panose="020B0606020202030204" pitchFamily="34" charset="0"/>
                            <a:ea typeface="Calibri" panose="020F0502020204030204" pitchFamily="34" charset="0"/>
                            <a:cs typeface="Times New Roman" panose="02020603050405020304" pitchFamily="18" charset="0"/>
                          </a:rPr>
                          <m:t>destilaci</m:t>
                        </m:r>
                        <m:r>
                          <m:rPr>
                            <m:nor/>
                          </m:rPr>
                          <a:rPr lang="es-ES" b="1" dirty="0">
                            <a:solidFill>
                              <a:schemeClr val="tx1"/>
                            </a:solidFill>
                            <a:latin typeface="Arial Narrow" panose="020B0606020202030204" pitchFamily="34" charset="0"/>
                            <a:ea typeface="Calibri" panose="020F0502020204030204" pitchFamily="34" charset="0"/>
                            <a:cs typeface="Times New Roman" panose="02020603050405020304" pitchFamily="18" charset="0"/>
                          </a:rPr>
                          <m:t>ó</m:t>
                        </m:r>
                        <m:r>
                          <m:rPr>
                            <m:nor/>
                          </m:rPr>
                          <a:rPr lang="es-ES" b="1" dirty="0">
                            <a:solidFill>
                              <a:schemeClr val="tx1"/>
                            </a:solidFill>
                            <a:latin typeface="Arial Narrow" panose="020B0606020202030204" pitchFamily="34" charset="0"/>
                            <a:ea typeface="Calibri" panose="020F0502020204030204" pitchFamily="34" charset="0"/>
                            <a:cs typeface="Times New Roman" panose="02020603050405020304" pitchFamily="18" charset="0"/>
                          </a:rPr>
                          <m:t>n</m:t>
                        </m:r>
                      </m:den>
                    </m:f>
                  </m:oMath>
                </a14:m>
                <a:r>
                  <a:rPr lang="es-EC"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*100</a:t>
                </a:r>
              </a:p>
              <a:p>
                <a:pPr algn="ctr">
                  <a:lnSpc>
                    <a:spcPct val="107000"/>
                  </a:lnSpc>
                  <a:spcAft>
                    <a:spcPts val="800"/>
                  </a:spcAft>
                </a:pPr>
                <a:r>
                  <a:rPr lang="es-ES"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 = 26,17</a:t>
                </a:r>
                <a:endParaRPr lang="es-EC"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p:txBody>
          </p:sp>
        </mc:Choice>
        <mc:Fallback xmlns="">
          <p:sp>
            <p:nvSpPr>
              <p:cNvPr id="53" name="Cuadro de texto 256">
                <a:extLst>
                  <a:ext uri="{FF2B5EF4-FFF2-40B4-BE49-F238E27FC236}">
                    <a16:creationId xmlns:a16="http://schemas.microsoft.com/office/drawing/2014/main" id="{A52284D1-B925-436D-A1E8-29C47C105E15}"/>
                  </a:ext>
                </a:extLst>
              </p:cNvPr>
              <p:cNvSpPr txBox="1">
                <a:spLocks noRot="1" noChangeAspect="1" noMove="1" noResize="1" noEditPoints="1" noAdjustHandles="1" noChangeArrowheads="1" noChangeShapeType="1" noTextEdit="1"/>
              </p:cNvSpPr>
              <p:nvPr/>
            </p:nvSpPr>
            <p:spPr>
              <a:xfrm>
                <a:off x="8536882" y="5466132"/>
                <a:ext cx="3384944" cy="1152939"/>
              </a:xfrm>
              <a:prstGeom prst="rect">
                <a:avLst/>
              </a:prstGeom>
              <a:blipFill>
                <a:blip r:embed="rId3"/>
                <a:stretch>
                  <a:fillRect/>
                </a:stretch>
              </a:blipFill>
              <a:ln w="38100">
                <a:solidFill>
                  <a:schemeClr val="accent5">
                    <a:lumMod val="60000"/>
                    <a:lumOff val="40000"/>
                  </a:schemeClr>
                </a:solidFill>
              </a:ln>
              <a:effectLst>
                <a:glow rad="139700">
                  <a:schemeClr val="accent1">
                    <a:satMod val="175000"/>
                    <a:alpha val="40000"/>
                  </a:schemeClr>
                </a:glow>
              </a:effectLst>
            </p:spPr>
            <p:txBody>
              <a:bodyPr/>
              <a:lstStyle/>
              <a:p>
                <a:r>
                  <a:rPr lang="es-EC">
                    <a:noFill/>
                  </a:rPr>
                  <a:t> </a:t>
                </a:r>
              </a:p>
            </p:txBody>
          </p:sp>
        </mc:Fallback>
      </mc:AlternateContent>
      <p:sp>
        <p:nvSpPr>
          <p:cNvPr id="5" name="Abrir llave 4">
            <a:extLst>
              <a:ext uri="{FF2B5EF4-FFF2-40B4-BE49-F238E27FC236}">
                <a16:creationId xmlns:a16="http://schemas.microsoft.com/office/drawing/2014/main" id="{3041CB32-09E7-4119-9C54-976EAED3C34C}"/>
              </a:ext>
            </a:extLst>
          </p:cNvPr>
          <p:cNvSpPr/>
          <p:nvPr/>
        </p:nvSpPr>
        <p:spPr>
          <a:xfrm>
            <a:off x="2445033" y="183690"/>
            <a:ext cx="799245" cy="6548428"/>
          </a:xfrm>
          <a:prstGeom prst="leftBrace">
            <a:avLst/>
          </a:prstGeom>
          <a:ln w="38100"/>
        </p:spPr>
        <p:style>
          <a:lnRef idx="3">
            <a:schemeClr val="dk1"/>
          </a:lnRef>
          <a:fillRef idx="0">
            <a:schemeClr val="dk1"/>
          </a:fillRef>
          <a:effectRef idx="2">
            <a:schemeClr val="dk1"/>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628858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3"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106017" y="0"/>
            <a:ext cx="3790122" cy="914400"/>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CONCLUSIONES</a:t>
            </a:r>
          </a:p>
        </p:txBody>
      </p:sp>
      <p:graphicFrame>
        <p:nvGraphicFramePr>
          <p:cNvPr id="2" name="Diagrama 1">
            <a:extLst>
              <a:ext uri="{FF2B5EF4-FFF2-40B4-BE49-F238E27FC236}">
                <a16:creationId xmlns:a16="http://schemas.microsoft.com/office/drawing/2014/main" id="{6C9D1566-1270-4400-B224-7C8272B8C1C9}"/>
              </a:ext>
            </a:extLst>
          </p:cNvPr>
          <p:cNvGraphicFramePr/>
          <p:nvPr>
            <p:extLst>
              <p:ext uri="{D42A27DB-BD31-4B8C-83A1-F6EECF244321}">
                <p14:modId xmlns:p14="http://schemas.microsoft.com/office/powerpoint/2010/main" val="478806578"/>
              </p:ext>
            </p:extLst>
          </p:nvPr>
        </p:nvGraphicFramePr>
        <p:xfrm>
          <a:off x="5067252" y="1439332"/>
          <a:ext cx="695783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a:extLst>
              <a:ext uri="{FF2B5EF4-FFF2-40B4-BE49-F238E27FC236}">
                <a16:creationId xmlns:a16="http://schemas.microsoft.com/office/drawing/2014/main" id="{7644E59C-954D-4A2C-915C-40A1827F8F6F}"/>
              </a:ext>
            </a:extLst>
          </p:cNvPr>
          <p:cNvGraphicFramePr/>
          <p:nvPr>
            <p:extLst>
              <p:ext uri="{D42A27DB-BD31-4B8C-83A1-F6EECF244321}">
                <p14:modId xmlns:p14="http://schemas.microsoft.com/office/powerpoint/2010/main" val="3028011548"/>
              </p:ext>
            </p:extLst>
          </p:nvPr>
        </p:nvGraphicFramePr>
        <p:xfrm>
          <a:off x="92765" y="1244597"/>
          <a:ext cx="4741312"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Picture 4" descr="Qué es el yonque o cañazo? | Buenazo.pe">
            <a:extLst>
              <a:ext uri="{FF2B5EF4-FFF2-40B4-BE49-F238E27FC236}">
                <a16:creationId xmlns:a16="http://schemas.microsoft.com/office/drawing/2014/main" id="{252EB6D3-DAD4-481D-897A-1D3AD17495C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8485" l="0" r="100000">
                        <a14:foregroundMark x1="7833" y1="68636" x2="15417" y2="74848"/>
                        <a14:foregroundMark x1="42250" y1="32121" x2="59917" y2="32879"/>
                        <a14:foregroundMark x1="97250" y1="9091" x2="97250" y2="9091"/>
                        <a14:foregroundMark x1="47750" y1="75606" x2="55667" y2="81667"/>
                        <a14:foregroundMark x1="51917" y1="85455" x2="51917" y2="85455"/>
                        <a14:foregroundMark x1="56583" y1="83182" x2="56583" y2="83182"/>
                        <a14:foregroundMark x1="59917" y1="80152" x2="59917" y2="80152"/>
                        <a14:backgroundMark x1="1167" y1="42727" x2="23417" y2="25909"/>
                        <a14:backgroundMark x1="3667" y1="2273" x2="250" y2="28182"/>
                        <a14:backgroundMark x1="11833" y1="61061" x2="30333" y2="69394"/>
                        <a14:backgroundMark x1="16000" y1="68636" x2="11000" y2="79394"/>
                        <a14:backgroundMark x1="5917" y1="53485" x2="16833" y2="72576"/>
                        <a14:backgroundMark x1="9750" y1="68636" x2="9750" y2="68636"/>
                        <a14:backgroundMark x1="14333" y1="67121" x2="14333" y2="67121"/>
                        <a14:backgroundMark x1="14333" y1="67121" x2="9750" y2="74091"/>
                        <a14:backgroundMark x1="9333" y1="74848" x2="8917" y2="67879"/>
                        <a14:backgroundMark x1="8500" y1="67121" x2="6833" y2="61061"/>
                        <a14:backgroundMark x1="10583" y1="55758" x2="6833" y2="74848"/>
                        <a14:backgroundMark x1="6833" y1="81667" x2="9333" y2="61818"/>
                        <a14:backgroundMark x1="4250" y1="66364" x2="10583" y2="67121"/>
                        <a14:backgroundMark x1="7250" y1="61061" x2="8917" y2="78636"/>
                        <a14:backgroundMark x1="6833" y1="70303" x2="14750" y2="70303"/>
                        <a14:backgroundMark x1="15583" y1="79394" x2="5917" y2="72576"/>
                        <a14:backgroundMark x1="14333" y1="79394" x2="5500" y2="75606"/>
                        <a14:backgroundMark x1="8083" y1="80152" x2="9333" y2="68636"/>
                        <a14:backgroundMark x1="14750" y1="80152" x2="8500" y2="74848"/>
                        <a14:backgroundMark x1="4667" y1="74091" x2="10167" y2="79394"/>
                      </a14:backgroundRemoval>
                    </a14:imgEffect>
                  </a14:imgLayer>
                </a14:imgProps>
              </a:ext>
              <a:ext uri="{28A0092B-C50C-407E-A947-70E740481C1C}">
                <a14:useLocalDpi xmlns:a14="http://schemas.microsoft.com/office/drawing/2010/main" val="0"/>
              </a:ext>
            </a:extLst>
          </a:blip>
          <a:srcRect l="17290"/>
          <a:stretch/>
        </p:blipFill>
        <p:spPr bwMode="auto">
          <a:xfrm>
            <a:off x="8777862" y="1"/>
            <a:ext cx="3321371" cy="220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547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0"/>
            <a:ext cx="3790122" cy="914400"/>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CONCLUSIONES</a:t>
            </a:r>
          </a:p>
        </p:txBody>
      </p:sp>
      <p:pic>
        <p:nvPicPr>
          <p:cNvPr id="12" name="Picture 4" descr="Qué es el yonque o cañazo? | Buenazo.pe">
            <a:extLst>
              <a:ext uri="{FF2B5EF4-FFF2-40B4-BE49-F238E27FC236}">
                <a16:creationId xmlns:a16="http://schemas.microsoft.com/office/drawing/2014/main" id="{252EB6D3-DAD4-481D-897A-1D3AD17495C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8485" l="0" r="100000">
                        <a14:foregroundMark x1="7833" y1="68636" x2="15417" y2="74848"/>
                        <a14:foregroundMark x1="42250" y1="32121" x2="59917" y2="32879"/>
                        <a14:foregroundMark x1="97250" y1="9091" x2="97250" y2="9091"/>
                        <a14:foregroundMark x1="47750" y1="75606" x2="55667" y2="81667"/>
                        <a14:foregroundMark x1="51917" y1="85455" x2="51917" y2="85455"/>
                        <a14:foregroundMark x1="56583" y1="83182" x2="56583" y2="83182"/>
                        <a14:foregroundMark x1="59917" y1="80152" x2="59917" y2="80152"/>
                        <a14:backgroundMark x1="1167" y1="42727" x2="23417" y2="25909"/>
                        <a14:backgroundMark x1="3667" y1="2273" x2="250" y2="28182"/>
                        <a14:backgroundMark x1="11833" y1="61061" x2="30333" y2="69394"/>
                        <a14:backgroundMark x1="16000" y1="68636" x2="11000" y2="79394"/>
                        <a14:backgroundMark x1="5917" y1="53485" x2="16833" y2="72576"/>
                        <a14:backgroundMark x1="9750" y1="68636" x2="9750" y2="68636"/>
                        <a14:backgroundMark x1="14333" y1="67121" x2="14333" y2="67121"/>
                        <a14:backgroundMark x1="14333" y1="67121" x2="9750" y2="74091"/>
                        <a14:backgroundMark x1="9333" y1="74848" x2="8917" y2="67879"/>
                        <a14:backgroundMark x1="8500" y1="67121" x2="6833" y2="61061"/>
                        <a14:backgroundMark x1="10583" y1="55758" x2="6833" y2="74848"/>
                        <a14:backgroundMark x1="6833" y1="81667" x2="9333" y2="61818"/>
                        <a14:backgroundMark x1="4250" y1="66364" x2="10583" y2="67121"/>
                        <a14:backgroundMark x1="7250" y1="61061" x2="8917" y2="78636"/>
                        <a14:backgroundMark x1="6833" y1="70303" x2="14750" y2="70303"/>
                        <a14:backgroundMark x1="15583" y1="79394" x2="5917" y2="72576"/>
                        <a14:backgroundMark x1="14333" y1="79394" x2="5500" y2="75606"/>
                        <a14:backgroundMark x1="8083" y1="80152" x2="9333" y2="68636"/>
                        <a14:backgroundMark x1="14750" y1="80152" x2="8500" y2="74848"/>
                        <a14:backgroundMark x1="4667" y1="74091" x2="10167" y2="79394"/>
                      </a14:backgroundRemoval>
                    </a14:imgEffect>
                  </a14:imgLayer>
                </a14:imgProps>
              </a:ext>
              <a:ext uri="{28A0092B-C50C-407E-A947-70E740481C1C}">
                <a14:useLocalDpi xmlns:a14="http://schemas.microsoft.com/office/drawing/2010/main" val="0"/>
              </a:ext>
            </a:extLst>
          </a:blip>
          <a:srcRect l="17290"/>
          <a:stretch/>
        </p:blipFill>
        <p:spPr bwMode="auto">
          <a:xfrm>
            <a:off x="8777862" y="1"/>
            <a:ext cx="3321371" cy="22086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6C9D1566-1270-4400-B224-7C8272B8C1C9}"/>
              </a:ext>
            </a:extLst>
          </p:cNvPr>
          <p:cNvGraphicFramePr/>
          <p:nvPr>
            <p:extLst>
              <p:ext uri="{D42A27DB-BD31-4B8C-83A1-F6EECF244321}">
                <p14:modId xmlns:p14="http://schemas.microsoft.com/office/powerpoint/2010/main" val="4249961812"/>
              </p:ext>
            </p:extLst>
          </p:nvPr>
        </p:nvGraphicFramePr>
        <p:xfrm>
          <a:off x="247510" y="1326792"/>
          <a:ext cx="1089050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61749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ángulo: esquinas redondeadas 39">
            <a:extLst>
              <a:ext uri="{FF2B5EF4-FFF2-40B4-BE49-F238E27FC236}">
                <a16:creationId xmlns:a16="http://schemas.microsoft.com/office/drawing/2014/main" id="{A9FB7C0D-94B0-40B7-A938-1EE1F9B817A2}"/>
              </a:ext>
            </a:extLst>
          </p:cNvPr>
          <p:cNvSpPr/>
          <p:nvPr/>
        </p:nvSpPr>
        <p:spPr>
          <a:xfrm>
            <a:off x="6229369" y="5675847"/>
            <a:ext cx="5760000" cy="932956"/>
          </a:xfrm>
          <a:prstGeom prst="roundRect">
            <a:avLst/>
          </a:prstGeom>
          <a:solidFill>
            <a:schemeClr val="accent6">
              <a:lumMod val="20000"/>
              <a:lumOff val="80000"/>
            </a:schemeClr>
          </a:solidFill>
          <a:ln>
            <a:noFill/>
          </a:ln>
          <a:effectLst>
            <a:glow rad="63500">
              <a:schemeClr val="accent6">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Rectángulo: esquinas redondeadas 38">
            <a:extLst>
              <a:ext uri="{FF2B5EF4-FFF2-40B4-BE49-F238E27FC236}">
                <a16:creationId xmlns:a16="http://schemas.microsoft.com/office/drawing/2014/main" id="{EC931238-6C99-48B9-8223-29BE60C95934}"/>
              </a:ext>
            </a:extLst>
          </p:cNvPr>
          <p:cNvSpPr/>
          <p:nvPr/>
        </p:nvSpPr>
        <p:spPr>
          <a:xfrm>
            <a:off x="6242813" y="4969207"/>
            <a:ext cx="5760000" cy="612000"/>
          </a:xfrm>
          <a:prstGeom prst="roundRect">
            <a:avLst/>
          </a:prstGeom>
          <a:solidFill>
            <a:schemeClr val="accent2">
              <a:lumMod val="20000"/>
              <a:lumOff val="80000"/>
            </a:schemeClr>
          </a:solidFill>
          <a:ln>
            <a:noFill/>
          </a:ln>
          <a:effectLst>
            <a:glow rad="63500">
              <a:schemeClr val="accent2">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Rectángulo: esquinas redondeadas 37">
            <a:extLst>
              <a:ext uri="{FF2B5EF4-FFF2-40B4-BE49-F238E27FC236}">
                <a16:creationId xmlns:a16="http://schemas.microsoft.com/office/drawing/2014/main" id="{3C2DF421-9D1C-42EE-B3F8-3C4671FACF5F}"/>
              </a:ext>
            </a:extLst>
          </p:cNvPr>
          <p:cNvSpPr/>
          <p:nvPr/>
        </p:nvSpPr>
        <p:spPr>
          <a:xfrm>
            <a:off x="6239436" y="3895063"/>
            <a:ext cx="5760000" cy="936000"/>
          </a:xfrm>
          <a:prstGeom prst="roundRect">
            <a:avLst/>
          </a:prstGeom>
          <a:solidFill>
            <a:schemeClr val="accent5">
              <a:lumMod val="20000"/>
              <a:lumOff val="80000"/>
            </a:schemeClr>
          </a:solidFill>
          <a:ln>
            <a:noFill/>
          </a:ln>
          <a:effectLst>
            <a:glow rad="63500">
              <a:schemeClr val="accent5">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Rectángulo: esquinas redondeadas 36">
            <a:extLst>
              <a:ext uri="{FF2B5EF4-FFF2-40B4-BE49-F238E27FC236}">
                <a16:creationId xmlns:a16="http://schemas.microsoft.com/office/drawing/2014/main" id="{C5C71E21-1FBE-4ABC-9C59-B2D391220279}"/>
              </a:ext>
            </a:extLst>
          </p:cNvPr>
          <p:cNvSpPr/>
          <p:nvPr/>
        </p:nvSpPr>
        <p:spPr>
          <a:xfrm>
            <a:off x="6242813" y="3118800"/>
            <a:ext cx="5760000" cy="648000"/>
          </a:xfrm>
          <a:prstGeom prst="roundRect">
            <a:avLst/>
          </a:prstGeom>
          <a:solidFill>
            <a:schemeClr val="accent4">
              <a:lumMod val="20000"/>
              <a:lumOff val="80000"/>
            </a:schemeClr>
          </a:solidFill>
          <a:ln>
            <a:noFill/>
          </a:ln>
          <a:effectLst>
            <a:glow rad="63500">
              <a:schemeClr val="accent4">
                <a:satMod val="175000"/>
                <a:alpha val="40000"/>
              </a:schemeClr>
            </a:glo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CuadroTexto 35">
            <a:extLst>
              <a:ext uri="{FF2B5EF4-FFF2-40B4-BE49-F238E27FC236}">
                <a16:creationId xmlns:a16="http://schemas.microsoft.com/office/drawing/2014/main" id="{E2590D3A-BCC6-4222-9828-F07AB7A7ADCC}"/>
              </a:ext>
            </a:extLst>
          </p:cNvPr>
          <p:cNvSpPr txBox="1"/>
          <p:nvPr/>
        </p:nvSpPr>
        <p:spPr>
          <a:xfrm>
            <a:off x="6241901" y="3055129"/>
            <a:ext cx="5699536" cy="3580467"/>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es-EC" sz="2000" dirty="0">
                <a:effectLst/>
                <a:latin typeface="Arial Narrow" panose="020B0606020202030204" pitchFamily="34" charset="0"/>
                <a:ea typeface="Calibri" panose="020F0502020204030204" pitchFamily="34" charset="0"/>
                <a:cs typeface="Times New Roman" panose="02020603050405020304" pitchFamily="18" charset="0"/>
              </a:rPr>
              <a:t>Evaluar tres variedades de caña de azúcar: ECU-01; EC-06; EC-08 para la obtención de alcohol.</a:t>
            </a:r>
          </a:p>
          <a:p>
            <a:pPr marL="285750" indent="-285750" algn="just">
              <a:spcAft>
                <a:spcPts val="1200"/>
              </a:spcAft>
              <a:buFont typeface="Arial" panose="020B0604020202020204" pitchFamily="34" charset="0"/>
              <a:buChar char="•"/>
            </a:pPr>
            <a:r>
              <a:rPr lang="es-EC" sz="2000" dirty="0">
                <a:effectLst/>
                <a:latin typeface="Arial Narrow" panose="020B0606020202030204" pitchFamily="34" charset="0"/>
                <a:ea typeface="Calibri" panose="020F0502020204030204" pitchFamily="34" charset="0"/>
                <a:cs typeface="Times New Roman" panose="02020603050405020304" pitchFamily="18" charset="0"/>
              </a:rPr>
              <a:t>Establecer la influencia de distintos microorganismos fermentativos en la obtención de alcohol etílico de las variedades de caña de azúcar (ECU-01; EC-06; EC-08).</a:t>
            </a:r>
          </a:p>
          <a:p>
            <a:pPr marL="285750" indent="-285750" algn="just">
              <a:spcAft>
                <a:spcPts val="800"/>
              </a:spcAft>
              <a:buFont typeface="Arial" panose="020B0604020202020204" pitchFamily="34" charset="0"/>
              <a:buChar char="•"/>
            </a:pPr>
            <a:r>
              <a:rPr lang="es-EC" sz="2000" dirty="0">
                <a:effectLst/>
                <a:latin typeface="Arial Narrow" panose="020B0606020202030204" pitchFamily="34" charset="0"/>
                <a:ea typeface="Calibri" panose="020F0502020204030204" pitchFamily="34" charset="0"/>
                <a:cs typeface="Times New Roman" panose="02020603050405020304" pitchFamily="18" charset="0"/>
              </a:rPr>
              <a:t>Determinar mediante análisis fisicoquímicos las características del producto final.</a:t>
            </a:r>
          </a:p>
          <a:p>
            <a:pPr marL="285750" indent="-285750" algn="just">
              <a:spcAft>
                <a:spcPts val="800"/>
              </a:spcAft>
              <a:buFont typeface="Arial" panose="020B0604020202020204" pitchFamily="34" charset="0"/>
              <a:buChar char="•"/>
            </a:pPr>
            <a:r>
              <a:rPr lang="es-EC" sz="2000" dirty="0">
                <a:effectLst/>
                <a:latin typeface="Arial Narrow" panose="020B0606020202030204" pitchFamily="34" charset="0"/>
                <a:ea typeface="Calibri" panose="020F0502020204030204" pitchFamily="34" charset="0"/>
                <a:cs typeface="Times New Roman" panose="02020603050405020304" pitchFamily="18" charset="0"/>
              </a:rPr>
              <a:t>Determinar el rendimiento de la producción del alcohol obtenido a partir de las variedades de caña de azúcar en estudio.</a:t>
            </a:r>
          </a:p>
        </p:txBody>
      </p:sp>
      <p:sp>
        <p:nvSpPr>
          <p:cNvPr id="5" name="AutoShape 3">
            <a:extLst>
              <a:ext uri="{FF2B5EF4-FFF2-40B4-BE49-F238E27FC236}">
                <a16:creationId xmlns:a16="http://schemas.microsoft.com/office/drawing/2014/main" id="{E572FD19-3FF4-4309-B2EE-06FE8B7C9C70}"/>
              </a:ext>
            </a:extLst>
          </p:cNvPr>
          <p:cNvSpPr/>
          <p:nvPr/>
        </p:nvSpPr>
        <p:spPr>
          <a:xfrm>
            <a:off x="0" y="-17646"/>
            <a:ext cx="6096000" cy="6857999"/>
          </a:xfrm>
          <a:prstGeom prst="rect">
            <a:avLst/>
          </a:prstGeom>
          <a:solidFill>
            <a:srgbClr val="FADBC6">
              <a:alpha val="81961"/>
            </a:srgbClr>
          </a:solidFill>
        </p:spPr>
        <p:txBody>
          <a:bodyPr/>
          <a:lstStyle/>
          <a:p>
            <a:endParaRPr lang="es-EC" dirty="0"/>
          </a:p>
        </p:txBody>
      </p:sp>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13252"/>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106017" y="-195"/>
            <a:ext cx="3790122" cy="914400"/>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OBJETIVOS</a:t>
            </a:r>
          </a:p>
        </p:txBody>
      </p:sp>
      <p:pic>
        <p:nvPicPr>
          <p:cNvPr id="13" name="Picture 4" descr="Qué es el yonque o cañazo? | Buenazo.pe">
            <a:extLst>
              <a:ext uri="{FF2B5EF4-FFF2-40B4-BE49-F238E27FC236}">
                <a16:creationId xmlns:a16="http://schemas.microsoft.com/office/drawing/2014/main" id="{29DE8E73-0DD7-4287-A68E-BEDB99345D4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8485" l="0" r="100000">
                        <a14:foregroundMark x1="7833" y1="68636" x2="15417" y2="74848"/>
                        <a14:foregroundMark x1="42250" y1="32121" x2="59917" y2="32879"/>
                        <a14:foregroundMark x1="97250" y1="9091" x2="97250" y2="9091"/>
                        <a14:foregroundMark x1="47750" y1="75606" x2="55667" y2="81667"/>
                        <a14:foregroundMark x1="51917" y1="85455" x2="51917" y2="85455"/>
                        <a14:foregroundMark x1="56583" y1="83182" x2="56583" y2="83182"/>
                        <a14:foregroundMark x1="59917" y1="80152" x2="59917" y2="80152"/>
                        <a14:backgroundMark x1="1167" y1="42727" x2="23417" y2="25909"/>
                        <a14:backgroundMark x1="3667" y1="2273" x2="250" y2="28182"/>
                        <a14:backgroundMark x1="11833" y1="61061" x2="30333" y2="69394"/>
                        <a14:backgroundMark x1="16000" y1="68636" x2="11000" y2="79394"/>
                        <a14:backgroundMark x1="5917" y1="53485" x2="16833" y2="72576"/>
                        <a14:backgroundMark x1="9750" y1="68636" x2="9750" y2="68636"/>
                        <a14:backgroundMark x1="14333" y1="67121" x2="14333" y2="67121"/>
                        <a14:backgroundMark x1="14333" y1="67121" x2="9750" y2="74091"/>
                        <a14:backgroundMark x1="9333" y1="74848" x2="8917" y2="67879"/>
                        <a14:backgroundMark x1="8500" y1="67121" x2="6833" y2="61061"/>
                        <a14:backgroundMark x1="10583" y1="55758" x2="6833" y2="74848"/>
                        <a14:backgroundMark x1="6833" y1="81667" x2="9333" y2="61818"/>
                        <a14:backgroundMark x1="4250" y1="66364" x2="10583" y2="67121"/>
                        <a14:backgroundMark x1="7250" y1="61061" x2="8917" y2="78636"/>
                        <a14:backgroundMark x1="6833" y1="70303" x2="14750" y2="70303"/>
                        <a14:backgroundMark x1="15583" y1="79394" x2="5917" y2="72576"/>
                        <a14:backgroundMark x1="14333" y1="79394" x2="5500" y2="75606"/>
                        <a14:backgroundMark x1="8083" y1="80152" x2="9333" y2="68636"/>
                        <a14:backgroundMark x1="14750" y1="80152" x2="8500" y2="74848"/>
                        <a14:backgroundMark x1="4667" y1="74091" x2="10167" y2="79394"/>
                      </a14:backgroundRemoval>
                    </a14:imgEffect>
                  </a14:imgLayer>
                </a14:imgProps>
              </a:ext>
              <a:ext uri="{28A0092B-C50C-407E-A947-70E740481C1C}">
                <a14:useLocalDpi xmlns:a14="http://schemas.microsoft.com/office/drawing/2010/main" val="0"/>
              </a:ext>
            </a:extLst>
          </a:blip>
          <a:srcRect l="17290"/>
          <a:stretch/>
        </p:blipFill>
        <p:spPr bwMode="auto">
          <a:xfrm>
            <a:off x="8521148" y="-3601"/>
            <a:ext cx="3578086" cy="2379337"/>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esquinas redondeadas 18">
            <a:extLst>
              <a:ext uri="{FF2B5EF4-FFF2-40B4-BE49-F238E27FC236}">
                <a16:creationId xmlns:a16="http://schemas.microsoft.com/office/drawing/2014/main" id="{2807947D-D6DB-4CFF-B746-C59F5E17FD90}"/>
              </a:ext>
            </a:extLst>
          </p:cNvPr>
          <p:cNvSpPr/>
          <p:nvPr/>
        </p:nvSpPr>
        <p:spPr>
          <a:xfrm>
            <a:off x="2161567" y="1967182"/>
            <a:ext cx="2646861" cy="7818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chemeClr val="tx1"/>
                </a:solidFill>
                <a:latin typeface="Britannic Bold" panose="020B0903060703020204" pitchFamily="34" charset="0"/>
                <a:ea typeface="Roboto Thin" panose="02000000000000000000" pitchFamily="2" charset="0"/>
              </a:rPr>
              <a:t>OBJETIVO GENERAL</a:t>
            </a:r>
          </a:p>
        </p:txBody>
      </p:sp>
      <p:pic>
        <p:nvPicPr>
          <p:cNvPr id="21" name="Picture 2" descr="87,788 Caña De Azucar Imágenes y Fotos - 123RF">
            <a:extLst>
              <a:ext uri="{FF2B5EF4-FFF2-40B4-BE49-F238E27FC236}">
                <a16:creationId xmlns:a16="http://schemas.microsoft.com/office/drawing/2014/main" id="{AE35D0A8-2418-4CDD-9C6B-8A21D6AD7C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74" b="91532" l="1556" r="98889"/>
                    </a14:imgEffect>
                  </a14:imgLayer>
                </a14:imgProps>
              </a:ext>
              <a:ext uri="{28A0092B-C50C-407E-A947-70E740481C1C}">
                <a14:useLocalDpi xmlns:a14="http://schemas.microsoft.com/office/drawing/2010/main" val="0"/>
              </a:ext>
            </a:extLst>
          </a:blip>
          <a:srcRect t="9817" b="9397"/>
          <a:stretch/>
        </p:blipFill>
        <p:spPr bwMode="auto">
          <a:xfrm>
            <a:off x="318052" y="1205589"/>
            <a:ext cx="2078070" cy="1137885"/>
          </a:xfrm>
          <a:prstGeom prst="rect">
            <a:avLst/>
          </a:prstGeom>
          <a:noFill/>
          <a:extLst>
            <a:ext uri="{909E8E84-426E-40DD-AFC4-6F175D3DCCD1}">
              <a14:hiddenFill xmlns:a14="http://schemas.microsoft.com/office/drawing/2010/main">
                <a:solidFill>
                  <a:srgbClr val="FFFFFF"/>
                </a:solidFill>
              </a14:hiddenFill>
            </a:ext>
          </a:extLst>
        </p:spPr>
      </p:pic>
      <p:sp>
        <p:nvSpPr>
          <p:cNvPr id="23" name="Rectángulo: esquinas redondeadas 22">
            <a:extLst>
              <a:ext uri="{FF2B5EF4-FFF2-40B4-BE49-F238E27FC236}">
                <a16:creationId xmlns:a16="http://schemas.microsoft.com/office/drawing/2014/main" id="{55AF6BEB-78A3-49BE-AC10-9BD873F7A412}"/>
              </a:ext>
            </a:extLst>
          </p:cNvPr>
          <p:cNvSpPr/>
          <p:nvPr/>
        </p:nvSpPr>
        <p:spPr>
          <a:xfrm>
            <a:off x="7019546" y="1957903"/>
            <a:ext cx="3386459" cy="7818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a:solidFill>
                  <a:schemeClr val="tx1"/>
                </a:solidFill>
                <a:latin typeface="Britannic Bold" panose="020B0903060703020204" pitchFamily="34" charset="0"/>
                <a:ea typeface="Roboto Thin" panose="02000000000000000000" pitchFamily="2" charset="0"/>
              </a:rPr>
              <a:t>OBJETIVOS ESPECÍFICOS</a:t>
            </a:r>
          </a:p>
        </p:txBody>
      </p:sp>
      <p:pic>
        <p:nvPicPr>
          <p:cNvPr id="26" name="Picture 2" descr="87,788 Caña De Azucar Imágenes y Fotos - 123RF">
            <a:extLst>
              <a:ext uri="{FF2B5EF4-FFF2-40B4-BE49-F238E27FC236}">
                <a16:creationId xmlns:a16="http://schemas.microsoft.com/office/drawing/2014/main" id="{0E03D925-195F-4968-95E3-0274720F190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74" b="91532" l="1556" r="98889"/>
                    </a14:imgEffect>
                  </a14:imgLayer>
                </a14:imgProps>
              </a:ext>
              <a:ext uri="{28A0092B-C50C-407E-A947-70E740481C1C}">
                <a14:useLocalDpi xmlns:a14="http://schemas.microsoft.com/office/drawing/2010/main" val="0"/>
              </a:ext>
            </a:extLst>
          </a:blip>
          <a:srcRect t="9817" b="9397"/>
          <a:stretch/>
        </p:blipFill>
        <p:spPr bwMode="auto">
          <a:xfrm>
            <a:off x="6321287" y="721721"/>
            <a:ext cx="2078070" cy="1137885"/>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AC0B7BD4-8764-4C55-9231-1D532CE64D31}"/>
              </a:ext>
            </a:extLst>
          </p:cNvPr>
          <p:cNvSpPr txBox="1"/>
          <p:nvPr/>
        </p:nvSpPr>
        <p:spPr>
          <a:xfrm>
            <a:off x="711135" y="3442800"/>
            <a:ext cx="4766494" cy="1975009"/>
          </a:xfrm>
          <a:prstGeom prst="roundRect">
            <a:avLst/>
          </a:prstGeom>
          <a:noFill/>
          <a:ln>
            <a:solidFill>
              <a:schemeClr val="accent2"/>
            </a:solidFill>
          </a:ln>
          <a:effectLst>
            <a:glow rad="101600">
              <a:schemeClr val="accent2">
                <a:satMod val="175000"/>
                <a:alpha val="40000"/>
              </a:schemeClr>
            </a:glow>
          </a:effectLst>
        </p:spPr>
        <p:txBody>
          <a:bodyPr wrap="square" rtlCol="0">
            <a:spAutoFit/>
          </a:bodyPr>
          <a:lstStyle/>
          <a:p>
            <a:pPr algn="just"/>
            <a:r>
              <a:rPr lang="es-EC" sz="2170" dirty="0">
                <a:effectLst/>
                <a:latin typeface="Arial Narrow" panose="020B0606020202030204" pitchFamily="34" charset="0"/>
                <a:ea typeface="Calibri" panose="020F0502020204030204" pitchFamily="34" charset="0"/>
                <a:cs typeface="Times New Roman" panose="02020603050405020304" pitchFamily="18" charset="0"/>
              </a:rPr>
              <a:t>Estudiar las características de las diferentes variedades de caña de azúcar (ECU-01; EC-06; EC-08) considerando distintos microorganismos fermentativos para la obtención de alcohol.</a:t>
            </a:r>
          </a:p>
        </p:txBody>
      </p:sp>
    </p:spTree>
    <p:extLst>
      <p:ext uri="{BB962C8B-B14F-4D97-AF65-F5344CB8AC3E}">
        <p14:creationId xmlns:p14="http://schemas.microsoft.com/office/powerpoint/2010/main" val="2453099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0"/>
            <a:ext cx="3790122" cy="914400"/>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CONCLUSIONES</a:t>
            </a:r>
          </a:p>
        </p:txBody>
      </p:sp>
      <p:graphicFrame>
        <p:nvGraphicFramePr>
          <p:cNvPr id="2" name="Diagrama 1">
            <a:extLst>
              <a:ext uri="{FF2B5EF4-FFF2-40B4-BE49-F238E27FC236}">
                <a16:creationId xmlns:a16="http://schemas.microsoft.com/office/drawing/2014/main" id="{6C9D1566-1270-4400-B224-7C8272B8C1C9}"/>
              </a:ext>
            </a:extLst>
          </p:cNvPr>
          <p:cNvGraphicFramePr/>
          <p:nvPr>
            <p:extLst>
              <p:ext uri="{D42A27DB-BD31-4B8C-83A1-F6EECF244321}">
                <p14:modId xmlns:p14="http://schemas.microsoft.com/office/powerpoint/2010/main" val="1390284782"/>
              </p:ext>
            </p:extLst>
          </p:nvPr>
        </p:nvGraphicFramePr>
        <p:xfrm>
          <a:off x="92765" y="205409"/>
          <a:ext cx="1089050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a 14">
            <a:extLst>
              <a:ext uri="{FF2B5EF4-FFF2-40B4-BE49-F238E27FC236}">
                <a16:creationId xmlns:a16="http://schemas.microsoft.com/office/drawing/2014/main" id="{334FA37C-5430-4C56-96BB-94381A3CED2C}"/>
              </a:ext>
            </a:extLst>
          </p:cNvPr>
          <p:cNvGraphicFramePr/>
          <p:nvPr>
            <p:extLst>
              <p:ext uri="{D42A27DB-BD31-4B8C-83A1-F6EECF244321}">
                <p14:modId xmlns:p14="http://schemas.microsoft.com/office/powerpoint/2010/main" val="460827369"/>
              </p:ext>
            </p:extLst>
          </p:nvPr>
        </p:nvGraphicFramePr>
        <p:xfrm>
          <a:off x="237145" y="2835229"/>
          <a:ext cx="11304105"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Picture 4" descr="Qué es el yonque o cañazo? | Buenazo.pe">
            <a:extLst>
              <a:ext uri="{FF2B5EF4-FFF2-40B4-BE49-F238E27FC236}">
                <a16:creationId xmlns:a16="http://schemas.microsoft.com/office/drawing/2014/main" id="{252EB6D3-DAD4-481D-897A-1D3AD17495C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8485" l="0" r="100000">
                        <a14:foregroundMark x1="7833" y1="68636" x2="15417" y2="74848"/>
                        <a14:foregroundMark x1="42250" y1="32121" x2="59917" y2="32879"/>
                        <a14:foregroundMark x1="97250" y1="9091" x2="97250" y2="9091"/>
                        <a14:foregroundMark x1="47750" y1="75606" x2="55667" y2="81667"/>
                        <a14:foregroundMark x1="51917" y1="85455" x2="51917" y2="85455"/>
                        <a14:foregroundMark x1="56583" y1="83182" x2="56583" y2="83182"/>
                        <a14:foregroundMark x1="59917" y1="80152" x2="59917" y2="80152"/>
                        <a14:backgroundMark x1="1167" y1="42727" x2="23417" y2="25909"/>
                        <a14:backgroundMark x1="3667" y1="2273" x2="250" y2="28182"/>
                        <a14:backgroundMark x1="11833" y1="61061" x2="30333" y2="69394"/>
                        <a14:backgroundMark x1="16000" y1="68636" x2="11000" y2="79394"/>
                        <a14:backgroundMark x1="5917" y1="53485" x2="16833" y2="72576"/>
                        <a14:backgroundMark x1="9750" y1="68636" x2="9750" y2="68636"/>
                        <a14:backgroundMark x1="14333" y1="67121" x2="14333" y2="67121"/>
                        <a14:backgroundMark x1="14333" y1="67121" x2="9750" y2="74091"/>
                        <a14:backgroundMark x1="9333" y1="74848" x2="8917" y2="67879"/>
                        <a14:backgroundMark x1="8500" y1="67121" x2="6833" y2="61061"/>
                        <a14:backgroundMark x1="10583" y1="55758" x2="6833" y2="74848"/>
                        <a14:backgroundMark x1="6833" y1="81667" x2="9333" y2="61818"/>
                        <a14:backgroundMark x1="4250" y1="66364" x2="10583" y2="67121"/>
                        <a14:backgroundMark x1="7250" y1="61061" x2="8917" y2="78636"/>
                        <a14:backgroundMark x1="6833" y1="70303" x2="14750" y2="70303"/>
                        <a14:backgroundMark x1="15583" y1="79394" x2="5917" y2="72576"/>
                        <a14:backgroundMark x1="14333" y1="79394" x2="5500" y2="75606"/>
                        <a14:backgroundMark x1="8083" y1="80152" x2="9333" y2="68636"/>
                        <a14:backgroundMark x1="14750" y1="80152" x2="8500" y2="74848"/>
                        <a14:backgroundMark x1="4667" y1="74091" x2="10167" y2="79394"/>
                      </a14:backgroundRemoval>
                    </a14:imgEffect>
                  </a14:imgLayer>
                </a14:imgProps>
              </a:ext>
              <a:ext uri="{28A0092B-C50C-407E-A947-70E740481C1C}">
                <a14:useLocalDpi xmlns:a14="http://schemas.microsoft.com/office/drawing/2010/main" val="0"/>
              </a:ext>
            </a:extLst>
          </a:blip>
          <a:srcRect l="17290"/>
          <a:stretch/>
        </p:blipFill>
        <p:spPr bwMode="auto">
          <a:xfrm>
            <a:off x="8777863" y="0"/>
            <a:ext cx="3321371" cy="220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083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0"/>
            <a:ext cx="4572000" cy="914400"/>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RECOMENDACIONES</a:t>
            </a:r>
          </a:p>
        </p:txBody>
      </p:sp>
      <p:graphicFrame>
        <p:nvGraphicFramePr>
          <p:cNvPr id="2" name="Diagrama 1">
            <a:extLst>
              <a:ext uri="{FF2B5EF4-FFF2-40B4-BE49-F238E27FC236}">
                <a16:creationId xmlns:a16="http://schemas.microsoft.com/office/drawing/2014/main" id="{50DB4E9A-68EF-4727-B83C-5FF09283A55C}"/>
              </a:ext>
            </a:extLst>
          </p:cNvPr>
          <p:cNvGraphicFramePr/>
          <p:nvPr>
            <p:extLst>
              <p:ext uri="{D42A27DB-BD31-4B8C-83A1-F6EECF244321}">
                <p14:modId xmlns:p14="http://schemas.microsoft.com/office/powerpoint/2010/main" val="2325193768"/>
              </p:ext>
            </p:extLst>
          </p:nvPr>
        </p:nvGraphicFramePr>
        <p:xfrm>
          <a:off x="498723" y="1015088"/>
          <a:ext cx="10136452" cy="5842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4" descr="Qué es el yonque o cañazo? | Buenazo.pe">
            <a:extLst>
              <a:ext uri="{FF2B5EF4-FFF2-40B4-BE49-F238E27FC236}">
                <a16:creationId xmlns:a16="http://schemas.microsoft.com/office/drawing/2014/main" id="{252EB6D3-DAD4-481D-897A-1D3AD17495C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98485" l="0" r="100000">
                        <a14:foregroundMark x1="7833" y1="68636" x2="15417" y2="74848"/>
                        <a14:foregroundMark x1="42250" y1="32121" x2="59917" y2="32879"/>
                        <a14:foregroundMark x1="97250" y1="9091" x2="97250" y2="9091"/>
                        <a14:foregroundMark x1="47750" y1="75606" x2="55667" y2="81667"/>
                        <a14:foregroundMark x1="51917" y1="85455" x2="51917" y2="85455"/>
                        <a14:foregroundMark x1="56583" y1="83182" x2="56583" y2="83182"/>
                        <a14:foregroundMark x1="59917" y1="80152" x2="59917" y2="80152"/>
                        <a14:backgroundMark x1="1167" y1="42727" x2="23417" y2="25909"/>
                        <a14:backgroundMark x1="3667" y1="2273" x2="250" y2="28182"/>
                        <a14:backgroundMark x1="11833" y1="61061" x2="30333" y2="69394"/>
                        <a14:backgroundMark x1="16000" y1="68636" x2="11000" y2="79394"/>
                        <a14:backgroundMark x1="5917" y1="53485" x2="16833" y2="72576"/>
                        <a14:backgroundMark x1="9750" y1="68636" x2="9750" y2="68636"/>
                        <a14:backgroundMark x1="14333" y1="67121" x2="14333" y2="67121"/>
                        <a14:backgroundMark x1="14333" y1="67121" x2="9750" y2="74091"/>
                        <a14:backgroundMark x1="9333" y1="74848" x2="8917" y2="67879"/>
                        <a14:backgroundMark x1="8500" y1="67121" x2="6833" y2="61061"/>
                        <a14:backgroundMark x1="10583" y1="55758" x2="6833" y2="74848"/>
                        <a14:backgroundMark x1="6833" y1="81667" x2="9333" y2="61818"/>
                        <a14:backgroundMark x1="4250" y1="66364" x2="10583" y2="67121"/>
                        <a14:backgroundMark x1="7250" y1="61061" x2="8917" y2="78636"/>
                        <a14:backgroundMark x1="6833" y1="70303" x2="14750" y2="70303"/>
                        <a14:backgroundMark x1="15583" y1="79394" x2="5917" y2="72576"/>
                        <a14:backgroundMark x1="14333" y1="79394" x2="5500" y2="75606"/>
                        <a14:backgroundMark x1="8083" y1="80152" x2="9333" y2="68636"/>
                        <a14:backgroundMark x1="14750" y1="80152" x2="8500" y2="74848"/>
                        <a14:backgroundMark x1="4667" y1="74091" x2="10167" y2="79394"/>
                      </a14:backgroundRemoval>
                    </a14:imgEffect>
                  </a14:imgLayer>
                </a14:imgProps>
              </a:ext>
              <a:ext uri="{28A0092B-C50C-407E-A947-70E740481C1C}">
                <a14:useLocalDpi xmlns:a14="http://schemas.microsoft.com/office/drawing/2010/main" val="0"/>
              </a:ext>
            </a:extLst>
          </a:blip>
          <a:srcRect l="17290"/>
          <a:stretch/>
        </p:blipFill>
        <p:spPr bwMode="auto">
          <a:xfrm>
            <a:off x="9039816" y="-27029"/>
            <a:ext cx="3059417" cy="203443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ómo redactar una carta de recomendación? - Economipedia">
            <a:extLst>
              <a:ext uri="{FF2B5EF4-FFF2-40B4-BE49-F238E27FC236}">
                <a16:creationId xmlns:a16="http://schemas.microsoft.com/office/drawing/2014/main" id="{89B65B52-B84A-4D4B-B943-7E81961BFD3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91" t="-11794" r="17006" b="1"/>
          <a:stretch/>
        </p:blipFill>
        <p:spPr bwMode="auto">
          <a:xfrm>
            <a:off x="597197" y="1547445"/>
            <a:ext cx="1336976" cy="1213337"/>
          </a:xfrm>
          <a:prstGeom prst="ellipse">
            <a:avLst/>
          </a:prstGeom>
          <a:noFill/>
          <a:extLst>
            <a:ext uri="{909E8E84-426E-40DD-AFC4-6F175D3DCCD1}">
              <a14:hiddenFill xmlns:a14="http://schemas.microsoft.com/office/drawing/2010/main">
                <a:solidFill>
                  <a:srgbClr val="FFFFFF"/>
                </a:solidFill>
              </a14:hiddenFill>
            </a:ext>
          </a:extLst>
        </p:spPr>
      </p:pic>
      <p:pic>
        <p:nvPicPr>
          <p:cNvPr id="3076" name="Picture 4" descr="Qué 10 recomendaciones facilitan el flujo de tu laboratorio? - ICSA">
            <a:extLst>
              <a:ext uri="{FF2B5EF4-FFF2-40B4-BE49-F238E27FC236}">
                <a16:creationId xmlns:a16="http://schemas.microsoft.com/office/drawing/2014/main" id="{BF14111C-5C21-4A10-A4F8-9B79CEABAD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69002" y="3293139"/>
            <a:ext cx="1039822" cy="121333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conos de computadora, recomendaciones, mano, otros, silueta png | PNGWing">
            <a:extLst>
              <a:ext uri="{FF2B5EF4-FFF2-40B4-BE49-F238E27FC236}">
                <a16:creationId xmlns:a16="http://schemas.microsoft.com/office/drawing/2014/main" id="{36F24C1C-B4C0-4F18-A39F-5CDCC9CF041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9565" y1="39378" x2="9565" y2="39378"/>
                        <a14:foregroundMark x1="9565" y1="39378" x2="29565" y2="38519"/>
                        <a14:foregroundMark x1="27935" y1="37339" x2="52174" y2="6116"/>
                        <a14:foregroundMark x1="51413" y1="6116" x2="63804" y2="4292"/>
                        <a14:foregroundMark x1="64239" y1="4292" x2="68587" y2="10515"/>
                        <a14:foregroundMark x1="68478" y1="9442" x2="68478" y2="18240"/>
                        <a14:foregroundMark x1="68804" y1="15987" x2="59022" y2="35086"/>
                        <a14:foregroundMark x1="60543" y1="31974" x2="60543" y2="38948"/>
                        <a14:foregroundMark x1="60109" y1="37339" x2="93152" y2="36266"/>
                        <a14:foregroundMark x1="91522" y1="36052" x2="98587" y2="45494"/>
                        <a14:foregroundMark x1="98587" y1="45494" x2="94565" y2="52468"/>
                        <a14:foregroundMark x1="96739" y1="51931" x2="91522" y2="53326"/>
                        <a14:foregroundMark x1="91522" y1="53326" x2="95000" y2="62768"/>
                        <a14:foregroundMark x1="95000" y1="62339" x2="89022" y2="67918"/>
                        <a14:foregroundMark x1="90870" y1="67489" x2="86739" y2="67489"/>
                        <a14:foregroundMark x1="87717" y1="68884" x2="89783" y2="76288"/>
                        <a14:foregroundMark x1="89783" y1="76073" x2="83152" y2="82511"/>
                        <a14:foregroundMark x1="85000" y1="82511" x2="76739" y2="81652"/>
                        <a14:foregroundMark x1="78152" y1="82511" x2="80326" y2="93348"/>
                        <a14:foregroundMark x1="80326" y1="93348" x2="44783" y2="96245"/>
                        <a14:foregroundMark x1="45326" y1="95815" x2="23587" y2="89592"/>
                        <a14:foregroundMark x1="25435" y1="91094" x2="11522" y2="91738"/>
                        <a14:foregroundMark x1="11522" y1="91738" x2="6087" y2="84549"/>
                        <a14:foregroundMark x1="5435" y1="83906" x2="2935" y2="76717"/>
                        <a14:foregroundMark x1="2935" y1="73283" x2="3152" y2="47961"/>
                        <a14:backgroundMark x1="29130" y1="58691" x2="29130" y2="58691"/>
                      </a14:backgroundRemoval>
                    </a14:imgEffect>
                  </a14:imgLayer>
                </a14:imgProps>
              </a:ext>
              <a:ext uri="{28A0092B-C50C-407E-A947-70E740481C1C}">
                <a14:useLocalDpi xmlns:a14="http://schemas.microsoft.com/office/drawing/2010/main" val="0"/>
              </a:ext>
            </a:extLst>
          </a:blip>
          <a:srcRect/>
          <a:stretch>
            <a:fillRect/>
          </a:stretch>
        </p:blipFill>
        <p:spPr bwMode="auto">
          <a:xfrm>
            <a:off x="754963" y="5162044"/>
            <a:ext cx="1028077" cy="104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530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E635417-C13C-4DBB-BD6E-1377D5954828}"/>
              </a:ext>
            </a:extLst>
          </p:cNvPr>
          <p:cNvPicPr>
            <a:picLocks noChangeAspect="1"/>
          </p:cNvPicPr>
          <p:nvPr/>
        </p:nvPicPr>
        <p:blipFill>
          <a:blip r:embed="rId2"/>
          <a:srcRect t="1071" b="1071"/>
          <a:stretch>
            <a:fillRect/>
          </a:stretch>
        </p:blipFill>
        <p:spPr>
          <a:xfrm>
            <a:off x="139148" y="0"/>
            <a:ext cx="11913704" cy="6858000"/>
          </a:xfrm>
          <a:prstGeom prst="rect">
            <a:avLst/>
          </a:prstGeom>
        </p:spPr>
      </p:pic>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pic>
        <p:nvPicPr>
          <p:cNvPr id="4106" name="Picture 10" descr="View 19 Transparent Muchas Gracias Gif">
            <a:extLst>
              <a:ext uri="{FF2B5EF4-FFF2-40B4-BE49-F238E27FC236}">
                <a16:creationId xmlns:a16="http://schemas.microsoft.com/office/drawing/2014/main" id="{A114819B-10EC-466D-9C86-AF683EAF53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570" b="14492"/>
          <a:stretch/>
        </p:blipFill>
        <p:spPr bwMode="auto">
          <a:xfrm>
            <a:off x="1596887" y="237442"/>
            <a:ext cx="8998226" cy="6383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9170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106212" y="-6626"/>
            <a:ext cx="3790122" cy="914400"/>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HIPÓTESIS</a:t>
            </a:r>
          </a:p>
        </p:txBody>
      </p:sp>
      <p:pic>
        <p:nvPicPr>
          <p:cNvPr id="5" name="Picture 4" descr="Qué es el yonque o cañazo? | Buenazo.pe">
            <a:extLst>
              <a:ext uri="{FF2B5EF4-FFF2-40B4-BE49-F238E27FC236}">
                <a16:creationId xmlns:a16="http://schemas.microsoft.com/office/drawing/2014/main" id="{FB3E95DB-D668-4184-957B-0CD78828C38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8485" l="0" r="100000">
                        <a14:foregroundMark x1="7833" y1="68636" x2="15417" y2="74848"/>
                        <a14:foregroundMark x1="42250" y1="32121" x2="59917" y2="32879"/>
                        <a14:foregroundMark x1="97250" y1="9091" x2="97250" y2="9091"/>
                        <a14:foregroundMark x1="47750" y1="75606" x2="55667" y2="81667"/>
                        <a14:foregroundMark x1="51917" y1="85455" x2="51917" y2="85455"/>
                        <a14:foregroundMark x1="56583" y1="83182" x2="56583" y2="83182"/>
                        <a14:foregroundMark x1="59917" y1="80152" x2="59917" y2="80152"/>
                        <a14:backgroundMark x1="1167" y1="42727" x2="23417" y2="25909"/>
                        <a14:backgroundMark x1="3667" y1="2273" x2="250" y2="28182"/>
                        <a14:backgroundMark x1="11833" y1="61061" x2="30333" y2="69394"/>
                        <a14:backgroundMark x1="16000" y1="68636" x2="11000" y2="79394"/>
                        <a14:backgroundMark x1="5917" y1="53485" x2="16833" y2="72576"/>
                        <a14:backgroundMark x1="9750" y1="68636" x2="9750" y2="68636"/>
                        <a14:backgroundMark x1="14333" y1="67121" x2="14333" y2="67121"/>
                        <a14:backgroundMark x1="14333" y1="67121" x2="9750" y2="74091"/>
                        <a14:backgroundMark x1="9333" y1="74848" x2="8917" y2="67879"/>
                        <a14:backgroundMark x1="8500" y1="67121" x2="6833" y2="61061"/>
                        <a14:backgroundMark x1="10583" y1="55758" x2="6833" y2="74848"/>
                        <a14:backgroundMark x1="6833" y1="81667" x2="9333" y2="61818"/>
                        <a14:backgroundMark x1="4250" y1="66364" x2="10583" y2="67121"/>
                        <a14:backgroundMark x1="7250" y1="61061" x2="8917" y2="78636"/>
                        <a14:backgroundMark x1="6833" y1="70303" x2="14750" y2="70303"/>
                        <a14:backgroundMark x1="15583" y1="79394" x2="5917" y2="72576"/>
                        <a14:backgroundMark x1="14333" y1="79394" x2="5500" y2="75606"/>
                        <a14:backgroundMark x1="8083" y1="80152" x2="9333" y2="68636"/>
                        <a14:backgroundMark x1="14750" y1="80152" x2="8500" y2="74848"/>
                        <a14:backgroundMark x1="4667" y1="74091" x2="10167" y2="79394"/>
                      </a14:backgroundRemoval>
                    </a14:imgEffect>
                  </a14:imgLayer>
                </a14:imgProps>
              </a:ext>
              <a:ext uri="{28A0092B-C50C-407E-A947-70E740481C1C}">
                <a14:useLocalDpi xmlns:a14="http://schemas.microsoft.com/office/drawing/2010/main" val="0"/>
              </a:ext>
            </a:extLst>
          </a:blip>
          <a:srcRect l="17290"/>
          <a:stretch/>
        </p:blipFill>
        <p:spPr bwMode="auto">
          <a:xfrm>
            <a:off x="8521148" y="-3601"/>
            <a:ext cx="3578086" cy="23793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a:extLst>
              <a:ext uri="{FF2B5EF4-FFF2-40B4-BE49-F238E27FC236}">
                <a16:creationId xmlns:a16="http://schemas.microsoft.com/office/drawing/2014/main" id="{E099BD36-560C-4D0E-BFF0-2BAEC7EBFA6E}"/>
              </a:ext>
            </a:extLst>
          </p:cNvPr>
          <p:cNvGrpSpPr/>
          <p:nvPr/>
        </p:nvGrpSpPr>
        <p:grpSpPr>
          <a:xfrm>
            <a:off x="1301780" y="2568514"/>
            <a:ext cx="4531529" cy="3854757"/>
            <a:chOff x="712369" y="2166644"/>
            <a:chExt cx="4531529" cy="3854757"/>
          </a:xfrm>
        </p:grpSpPr>
        <p:sp>
          <p:nvSpPr>
            <p:cNvPr id="4" name="Flecha: a la derecha con muesca 3">
              <a:extLst>
                <a:ext uri="{FF2B5EF4-FFF2-40B4-BE49-F238E27FC236}">
                  <a16:creationId xmlns:a16="http://schemas.microsoft.com/office/drawing/2014/main" id="{F338BE39-324C-4C65-BF9E-A4D25904FADA}"/>
                </a:ext>
              </a:extLst>
            </p:cNvPr>
            <p:cNvSpPr/>
            <p:nvPr/>
          </p:nvSpPr>
          <p:spPr>
            <a:xfrm rot="10800000">
              <a:off x="712369" y="3210409"/>
              <a:ext cx="4531529" cy="1626994"/>
            </a:xfrm>
            <a:prstGeom prst="notchedRightArrow">
              <a:avLst/>
            </a:prstGeom>
            <a:solidFill>
              <a:schemeClr val="accent2">
                <a:lumMod val="20000"/>
                <a:lumOff val="80000"/>
              </a:schemeClr>
            </a:solidFill>
            <a:ln>
              <a:noFill/>
            </a:ln>
            <a:effectLst>
              <a:glow rad="228600">
                <a:schemeClr val="accent3">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Forma libre: forma 9">
              <a:extLst>
                <a:ext uri="{FF2B5EF4-FFF2-40B4-BE49-F238E27FC236}">
                  <a16:creationId xmlns:a16="http://schemas.microsoft.com/office/drawing/2014/main" id="{995C628B-F6E7-4698-A146-02C0747EC5DB}"/>
                </a:ext>
              </a:extLst>
            </p:cNvPr>
            <p:cNvSpPr/>
            <p:nvPr/>
          </p:nvSpPr>
          <p:spPr>
            <a:xfrm>
              <a:off x="1681448" y="2166644"/>
              <a:ext cx="2771072" cy="1262356"/>
            </a:xfrm>
            <a:custGeom>
              <a:avLst/>
              <a:gdLst>
                <a:gd name="connsiteX0" fmla="*/ 0 w 1989403"/>
                <a:gd name="connsiteY0" fmla="*/ 0 h 1626994"/>
                <a:gd name="connsiteX1" fmla="*/ 1989403 w 1989403"/>
                <a:gd name="connsiteY1" fmla="*/ 0 h 1626994"/>
                <a:gd name="connsiteX2" fmla="*/ 1989403 w 1989403"/>
                <a:gd name="connsiteY2" fmla="*/ 1626994 h 1626994"/>
                <a:gd name="connsiteX3" fmla="*/ 0 w 1989403"/>
                <a:gd name="connsiteY3" fmla="*/ 1626994 h 1626994"/>
                <a:gd name="connsiteX4" fmla="*/ 0 w 1989403"/>
                <a:gd name="connsiteY4" fmla="*/ 0 h 162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403" h="1626994">
                  <a:moveTo>
                    <a:pt x="0" y="0"/>
                  </a:moveTo>
                  <a:lnTo>
                    <a:pt x="1989403" y="0"/>
                  </a:lnTo>
                  <a:lnTo>
                    <a:pt x="1989403" y="1626994"/>
                  </a:lnTo>
                  <a:lnTo>
                    <a:pt x="0" y="16269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lvl="0" indent="0" algn="just" defTabSz="711200">
                <a:lnSpc>
                  <a:spcPct val="90000"/>
                </a:lnSpc>
                <a:spcBef>
                  <a:spcPct val="0"/>
                </a:spcBef>
                <a:spcAft>
                  <a:spcPct val="35000"/>
                </a:spcAft>
                <a:buNone/>
              </a:pPr>
              <a:r>
                <a:rPr lang="es-EC" sz="2000" b="1" kern="1200" dirty="0">
                  <a:latin typeface="Arial Narrow" panose="020B0606020202030204" pitchFamily="34" charset="0"/>
                </a:rPr>
                <a:t>Ho: </a:t>
              </a:r>
              <a:r>
                <a:rPr lang="es-EC" sz="2000" kern="1200" dirty="0">
                  <a:latin typeface="Arial Narrow" panose="020B0606020202030204" pitchFamily="34" charset="0"/>
                </a:rPr>
                <a:t>Las variedades de caña de azúcar no influyen en las características fisicoquímicas del alcohol.</a:t>
              </a:r>
            </a:p>
          </p:txBody>
        </p:sp>
        <p:sp>
          <p:nvSpPr>
            <p:cNvPr id="11" name="Elipse 10">
              <a:extLst>
                <a:ext uri="{FF2B5EF4-FFF2-40B4-BE49-F238E27FC236}">
                  <a16:creationId xmlns:a16="http://schemas.microsoft.com/office/drawing/2014/main" id="{12CF4418-0419-4B6B-A9AA-02234EA87B7A}"/>
                </a:ext>
              </a:extLst>
            </p:cNvPr>
            <p:cNvSpPr/>
            <p:nvPr/>
          </p:nvSpPr>
          <p:spPr>
            <a:xfrm>
              <a:off x="4045772" y="3807085"/>
              <a:ext cx="406748" cy="406748"/>
            </a:xfrm>
            <a:prstGeom prst="ellipse">
              <a:avLst/>
            </a:prstGeom>
            <a:solidFill>
              <a:schemeClr val="accent2">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orma libre: forma 11">
              <a:extLst>
                <a:ext uri="{FF2B5EF4-FFF2-40B4-BE49-F238E27FC236}">
                  <a16:creationId xmlns:a16="http://schemas.microsoft.com/office/drawing/2014/main" id="{BF87DCE3-5C5A-41C4-87A6-4AF931F68B97}"/>
                </a:ext>
              </a:extLst>
            </p:cNvPr>
            <p:cNvSpPr/>
            <p:nvPr/>
          </p:nvSpPr>
          <p:spPr>
            <a:xfrm>
              <a:off x="2529839" y="4810509"/>
              <a:ext cx="2714059" cy="1210892"/>
            </a:xfrm>
            <a:custGeom>
              <a:avLst/>
              <a:gdLst>
                <a:gd name="connsiteX0" fmla="*/ 0 w 1989403"/>
                <a:gd name="connsiteY0" fmla="*/ 0 h 1626994"/>
                <a:gd name="connsiteX1" fmla="*/ 1989403 w 1989403"/>
                <a:gd name="connsiteY1" fmla="*/ 0 h 1626994"/>
                <a:gd name="connsiteX2" fmla="*/ 1989403 w 1989403"/>
                <a:gd name="connsiteY2" fmla="*/ 1626994 h 1626994"/>
                <a:gd name="connsiteX3" fmla="*/ 0 w 1989403"/>
                <a:gd name="connsiteY3" fmla="*/ 1626994 h 1626994"/>
                <a:gd name="connsiteX4" fmla="*/ 0 w 1989403"/>
                <a:gd name="connsiteY4" fmla="*/ 0 h 162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403" h="1626994">
                  <a:moveTo>
                    <a:pt x="0" y="0"/>
                  </a:moveTo>
                  <a:lnTo>
                    <a:pt x="1989403" y="0"/>
                  </a:lnTo>
                  <a:lnTo>
                    <a:pt x="1989403" y="1626994"/>
                  </a:lnTo>
                  <a:lnTo>
                    <a:pt x="0" y="16269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lvl="0" indent="0" algn="just" defTabSz="711200">
                <a:lnSpc>
                  <a:spcPct val="90000"/>
                </a:lnSpc>
                <a:spcBef>
                  <a:spcPct val="0"/>
                </a:spcBef>
                <a:spcAft>
                  <a:spcPct val="35000"/>
                </a:spcAft>
                <a:buNone/>
              </a:pPr>
              <a:r>
                <a:rPr lang="es-EC" sz="2000" b="1" kern="1200" dirty="0">
                  <a:latin typeface="Arial Narrow" panose="020B0606020202030204" pitchFamily="34" charset="0"/>
                </a:rPr>
                <a:t>Ha: </a:t>
              </a:r>
              <a:r>
                <a:rPr lang="es-EC" sz="2000" kern="1200" dirty="0">
                  <a:latin typeface="Arial Narrow" panose="020B0606020202030204" pitchFamily="34" charset="0"/>
                </a:rPr>
                <a:t>Las variedades de caña de azúcar influyen en las características fisicoquímicas del alcohol.</a:t>
              </a:r>
            </a:p>
          </p:txBody>
        </p:sp>
        <p:sp>
          <p:nvSpPr>
            <p:cNvPr id="13" name="Elipse 12">
              <a:extLst>
                <a:ext uri="{FF2B5EF4-FFF2-40B4-BE49-F238E27FC236}">
                  <a16:creationId xmlns:a16="http://schemas.microsoft.com/office/drawing/2014/main" id="{16E1F904-8E9A-4324-BFB4-C587B66DD03E}"/>
                </a:ext>
              </a:extLst>
            </p:cNvPr>
            <p:cNvSpPr/>
            <p:nvPr/>
          </p:nvSpPr>
          <p:spPr>
            <a:xfrm>
              <a:off x="1956898" y="3807085"/>
              <a:ext cx="406748" cy="406748"/>
            </a:xfrm>
            <a:prstGeom prst="ellipse">
              <a:avLst/>
            </a:prstGeom>
            <a:solidFill>
              <a:schemeClr val="accent2">
                <a:lumMod val="40000"/>
                <a:lumOff val="6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14" name="Grupo 13">
            <a:extLst>
              <a:ext uri="{FF2B5EF4-FFF2-40B4-BE49-F238E27FC236}">
                <a16:creationId xmlns:a16="http://schemas.microsoft.com/office/drawing/2014/main" id="{0568D827-E258-41DB-BD96-2E046C648038}"/>
              </a:ext>
            </a:extLst>
          </p:cNvPr>
          <p:cNvGrpSpPr/>
          <p:nvPr/>
        </p:nvGrpSpPr>
        <p:grpSpPr>
          <a:xfrm>
            <a:off x="6358693" y="1072610"/>
            <a:ext cx="4531529" cy="3718516"/>
            <a:chOff x="6096000" y="2211637"/>
            <a:chExt cx="4531529" cy="3718516"/>
          </a:xfrm>
        </p:grpSpPr>
        <p:sp>
          <p:nvSpPr>
            <p:cNvPr id="15" name="Flecha: a la derecha con muesca 14">
              <a:extLst>
                <a:ext uri="{FF2B5EF4-FFF2-40B4-BE49-F238E27FC236}">
                  <a16:creationId xmlns:a16="http://schemas.microsoft.com/office/drawing/2014/main" id="{3D5CAA77-1712-479A-A4A6-FB2779089FC3}"/>
                </a:ext>
              </a:extLst>
            </p:cNvPr>
            <p:cNvSpPr/>
            <p:nvPr/>
          </p:nvSpPr>
          <p:spPr>
            <a:xfrm>
              <a:off x="6096000" y="3196962"/>
              <a:ext cx="4531529" cy="1626994"/>
            </a:xfrm>
            <a:prstGeom prst="notchedRightArrow">
              <a:avLst/>
            </a:prstGeom>
            <a:solidFill>
              <a:schemeClr val="accent6">
                <a:lumMod val="20000"/>
                <a:lumOff val="80000"/>
              </a:schemeClr>
            </a:solidFill>
            <a:ln>
              <a:noFill/>
            </a:ln>
            <a:effectLst>
              <a:glow rad="139700">
                <a:schemeClr val="accent6">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Forma libre: forma 15">
              <a:extLst>
                <a:ext uri="{FF2B5EF4-FFF2-40B4-BE49-F238E27FC236}">
                  <a16:creationId xmlns:a16="http://schemas.microsoft.com/office/drawing/2014/main" id="{73AD7D70-A661-4E76-927F-04EE1EC76349}"/>
                </a:ext>
              </a:extLst>
            </p:cNvPr>
            <p:cNvSpPr/>
            <p:nvPr/>
          </p:nvSpPr>
          <p:spPr>
            <a:xfrm>
              <a:off x="6212977" y="2211637"/>
              <a:ext cx="2643695" cy="1217363"/>
            </a:xfrm>
            <a:custGeom>
              <a:avLst/>
              <a:gdLst>
                <a:gd name="connsiteX0" fmla="*/ 0 w 1989403"/>
                <a:gd name="connsiteY0" fmla="*/ 0 h 1626994"/>
                <a:gd name="connsiteX1" fmla="*/ 1989403 w 1989403"/>
                <a:gd name="connsiteY1" fmla="*/ 0 h 1626994"/>
                <a:gd name="connsiteX2" fmla="*/ 1989403 w 1989403"/>
                <a:gd name="connsiteY2" fmla="*/ 1626994 h 1626994"/>
                <a:gd name="connsiteX3" fmla="*/ 0 w 1989403"/>
                <a:gd name="connsiteY3" fmla="*/ 1626994 h 1626994"/>
                <a:gd name="connsiteX4" fmla="*/ 0 w 1989403"/>
                <a:gd name="connsiteY4" fmla="*/ 0 h 162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403" h="1626994">
                  <a:moveTo>
                    <a:pt x="0" y="0"/>
                  </a:moveTo>
                  <a:lnTo>
                    <a:pt x="1989403" y="0"/>
                  </a:lnTo>
                  <a:lnTo>
                    <a:pt x="1989403" y="1626994"/>
                  </a:lnTo>
                  <a:lnTo>
                    <a:pt x="0" y="16269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b" anchorCtr="0">
              <a:noAutofit/>
            </a:bodyPr>
            <a:lstStyle/>
            <a:p>
              <a:pPr marL="0" lvl="0" indent="0" algn="just" defTabSz="666750">
                <a:lnSpc>
                  <a:spcPct val="90000"/>
                </a:lnSpc>
                <a:spcBef>
                  <a:spcPct val="0"/>
                </a:spcBef>
                <a:spcAft>
                  <a:spcPct val="35000"/>
                </a:spcAft>
                <a:buNone/>
              </a:pPr>
              <a:r>
                <a:rPr lang="es-EC" sz="2000" b="1" kern="1200" dirty="0">
                  <a:latin typeface="Arial Narrow" panose="020B0606020202030204" pitchFamily="34" charset="0"/>
                </a:rPr>
                <a:t>Ho:</a:t>
              </a:r>
              <a:r>
                <a:rPr lang="es-EC" sz="2000" kern="1200" dirty="0">
                  <a:latin typeface="Arial Narrow" panose="020B0606020202030204" pitchFamily="34" charset="0"/>
                </a:rPr>
                <a:t> Los microorganismos fermentativos aplicados al jugo de caña no influyen en la obtención alcohol.</a:t>
              </a:r>
            </a:p>
          </p:txBody>
        </p:sp>
        <p:sp>
          <p:nvSpPr>
            <p:cNvPr id="17" name="Elipse 16">
              <a:extLst>
                <a:ext uri="{FF2B5EF4-FFF2-40B4-BE49-F238E27FC236}">
                  <a16:creationId xmlns:a16="http://schemas.microsoft.com/office/drawing/2014/main" id="{4F9C1DF2-C8D1-4729-B25E-09CA7538490E}"/>
                </a:ext>
              </a:extLst>
            </p:cNvPr>
            <p:cNvSpPr/>
            <p:nvPr/>
          </p:nvSpPr>
          <p:spPr>
            <a:xfrm>
              <a:off x="6887377" y="3807085"/>
              <a:ext cx="406748" cy="406748"/>
            </a:xfrm>
            <a:prstGeom prst="ellipse">
              <a:avLst/>
            </a:prstGeom>
            <a:solidFill>
              <a:schemeClr val="accent6">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orma libre: forma 17">
              <a:extLst>
                <a:ext uri="{FF2B5EF4-FFF2-40B4-BE49-F238E27FC236}">
                  <a16:creationId xmlns:a16="http://schemas.microsoft.com/office/drawing/2014/main" id="{89150438-DBAC-4C6A-A4FD-C626071E832D}"/>
                </a:ext>
              </a:extLst>
            </p:cNvPr>
            <p:cNvSpPr/>
            <p:nvPr/>
          </p:nvSpPr>
          <p:spPr>
            <a:xfrm>
              <a:off x="7057785" y="4719261"/>
              <a:ext cx="2714058" cy="1210892"/>
            </a:xfrm>
            <a:custGeom>
              <a:avLst/>
              <a:gdLst>
                <a:gd name="connsiteX0" fmla="*/ 0 w 1989403"/>
                <a:gd name="connsiteY0" fmla="*/ 0 h 1626994"/>
                <a:gd name="connsiteX1" fmla="*/ 1989403 w 1989403"/>
                <a:gd name="connsiteY1" fmla="*/ 0 h 1626994"/>
                <a:gd name="connsiteX2" fmla="*/ 1989403 w 1989403"/>
                <a:gd name="connsiteY2" fmla="*/ 1626994 h 1626994"/>
                <a:gd name="connsiteX3" fmla="*/ 0 w 1989403"/>
                <a:gd name="connsiteY3" fmla="*/ 1626994 h 1626994"/>
                <a:gd name="connsiteX4" fmla="*/ 0 w 1989403"/>
                <a:gd name="connsiteY4" fmla="*/ 0 h 162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403" h="1626994">
                  <a:moveTo>
                    <a:pt x="0" y="0"/>
                  </a:moveTo>
                  <a:lnTo>
                    <a:pt x="1989403" y="0"/>
                  </a:lnTo>
                  <a:lnTo>
                    <a:pt x="1989403" y="1626994"/>
                  </a:lnTo>
                  <a:lnTo>
                    <a:pt x="0" y="16269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just" defTabSz="666750">
                <a:lnSpc>
                  <a:spcPct val="90000"/>
                </a:lnSpc>
                <a:spcBef>
                  <a:spcPct val="0"/>
                </a:spcBef>
                <a:spcAft>
                  <a:spcPct val="35000"/>
                </a:spcAft>
                <a:buNone/>
              </a:pPr>
              <a:r>
                <a:rPr lang="es-EC" sz="2000" b="1" kern="1200" dirty="0">
                  <a:latin typeface="Arial Narrow" panose="020B0606020202030204" pitchFamily="34" charset="0"/>
                </a:rPr>
                <a:t>Ha:</a:t>
              </a:r>
              <a:r>
                <a:rPr lang="es-EC" sz="2000" kern="1200" dirty="0">
                  <a:latin typeface="Arial Narrow" panose="020B0606020202030204" pitchFamily="34" charset="0"/>
                </a:rPr>
                <a:t> Los microorganismos fermentativos aplicados al jugo de caña influyen en la obtención de alcohol.</a:t>
              </a:r>
            </a:p>
          </p:txBody>
        </p:sp>
        <p:sp>
          <p:nvSpPr>
            <p:cNvPr id="19" name="Elipse 18">
              <a:extLst>
                <a:ext uri="{FF2B5EF4-FFF2-40B4-BE49-F238E27FC236}">
                  <a16:creationId xmlns:a16="http://schemas.microsoft.com/office/drawing/2014/main" id="{DD2E08C5-1BAE-45E0-9A51-28E246B66052}"/>
                </a:ext>
              </a:extLst>
            </p:cNvPr>
            <p:cNvSpPr/>
            <p:nvPr/>
          </p:nvSpPr>
          <p:spPr>
            <a:xfrm>
              <a:off x="8976250" y="3807085"/>
              <a:ext cx="406748" cy="406748"/>
            </a:xfrm>
            <a:prstGeom prst="ellipse">
              <a:avLst/>
            </a:prstGeom>
            <a:solidFill>
              <a:schemeClr val="accent6">
                <a:lumMod val="60000"/>
                <a:lumOff val="4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20" name="Forma libre: forma 19">
            <a:extLst>
              <a:ext uri="{FF2B5EF4-FFF2-40B4-BE49-F238E27FC236}">
                <a16:creationId xmlns:a16="http://schemas.microsoft.com/office/drawing/2014/main" id="{FA5B8E07-F459-427A-B00D-F0C882F0E58D}"/>
              </a:ext>
            </a:extLst>
          </p:cNvPr>
          <p:cNvSpPr/>
          <p:nvPr/>
        </p:nvSpPr>
        <p:spPr>
          <a:xfrm>
            <a:off x="2532788" y="4195508"/>
            <a:ext cx="2500586" cy="406748"/>
          </a:xfrm>
          <a:custGeom>
            <a:avLst/>
            <a:gdLst>
              <a:gd name="connsiteX0" fmla="*/ 0 w 1989403"/>
              <a:gd name="connsiteY0" fmla="*/ 0 h 1626994"/>
              <a:gd name="connsiteX1" fmla="*/ 1989403 w 1989403"/>
              <a:gd name="connsiteY1" fmla="*/ 0 h 1626994"/>
              <a:gd name="connsiteX2" fmla="*/ 1989403 w 1989403"/>
              <a:gd name="connsiteY2" fmla="*/ 1626994 h 1626994"/>
              <a:gd name="connsiteX3" fmla="*/ 0 w 1989403"/>
              <a:gd name="connsiteY3" fmla="*/ 1626994 h 1626994"/>
              <a:gd name="connsiteX4" fmla="*/ 0 w 1989403"/>
              <a:gd name="connsiteY4" fmla="*/ 0 h 162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403" h="1626994">
                <a:moveTo>
                  <a:pt x="0" y="0"/>
                </a:moveTo>
                <a:lnTo>
                  <a:pt x="1989403" y="0"/>
                </a:lnTo>
                <a:lnTo>
                  <a:pt x="1989403" y="1626994"/>
                </a:lnTo>
                <a:lnTo>
                  <a:pt x="0" y="16269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EC" sz="2000" b="1" kern="1200" dirty="0">
                <a:latin typeface="Arial Narrow" panose="020B0606020202030204" pitchFamily="34" charset="0"/>
              </a:rPr>
              <a:t>FACTOR A</a:t>
            </a:r>
          </a:p>
        </p:txBody>
      </p:sp>
      <p:sp>
        <p:nvSpPr>
          <p:cNvPr id="21" name="Forma libre: forma 20">
            <a:extLst>
              <a:ext uri="{FF2B5EF4-FFF2-40B4-BE49-F238E27FC236}">
                <a16:creationId xmlns:a16="http://schemas.microsoft.com/office/drawing/2014/main" id="{172D1B46-098B-4FEC-8D61-29F292BEA5A9}"/>
              </a:ext>
            </a:extLst>
          </p:cNvPr>
          <p:cNvSpPr/>
          <p:nvPr/>
        </p:nvSpPr>
        <p:spPr>
          <a:xfrm>
            <a:off x="7145105" y="2623584"/>
            <a:ext cx="2500586" cy="406748"/>
          </a:xfrm>
          <a:custGeom>
            <a:avLst/>
            <a:gdLst>
              <a:gd name="connsiteX0" fmla="*/ 0 w 1989403"/>
              <a:gd name="connsiteY0" fmla="*/ 0 h 1626994"/>
              <a:gd name="connsiteX1" fmla="*/ 1989403 w 1989403"/>
              <a:gd name="connsiteY1" fmla="*/ 0 h 1626994"/>
              <a:gd name="connsiteX2" fmla="*/ 1989403 w 1989403"/>
              <a:gd name="connsiteY2" fmla="*/ 1626994 h 1626994"/>
              <a:gd name="connsiteX3" fmla="*/ 0 w 1989403"/>
              <a:gd name="connsiteY3" fmla="*/ 1626994 h 1626994"/>
              <a:gd name="connsiteX4" fmla="*/ 0 w 1989403"/>
              <a:gd name="connsiteY4" fmla="*/ 0 h 162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403" h="1626994">
                <a:moveTo>
                  <a:pt x="0" y="0"/>
                </a:moveTo>
                <a:lnTo>
                  <a:pt x="1989403" y="0"/>
                </a:lnTo>
                <a:lnTo>
                  <a:pt x="1989403" y="1626994"/>
                </a:lnTo>
                <a:lnTo>
                  <a:pt x="0" y="162699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EC" sz="2000" b="1" kern="1200" dirty="0">
                <a:latin typeface="Arial Narrow" panose="020B0606020202030204" pitchFamily="34" charset="0"/>
              </a:rPr>
              <a:t>FACTOR B</a:t>
            </a:r>
          </a:p>
        </p:txBody>
      </p:sp>
      <p:sp>
        <p:nvSpPr>
          <p:cNvPr id="22" name="Rectángulo: esquinas redondeadas 21">
            <a:extLst>
              <a:ext uri="{FF2B5EF4-FFF2-40B4-BE49-F238E27FC236}">
                <a16:creationId xmlns:a16="http://schemas.microsoft.com/office/drawing/2014/main" id="{74A35255-55AD-4AC0-9D47-42ED139542EE}"/>
              </a:ext>
            </a:extLst>
          </p:cNvPr>
          <p:cNvSpPr/>
          <p:nvPr/>
        </p:nvSpPr>
        <p:spPr>
          <a:xfrm>
            <a:off x="244527" y="1828756"/>
            <a:ext cx="1911162" cy="546980"/>
          </a:xfrm>
          <a:prstGeom prst="round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EC" sz="2200" b="1" kern="1200" dirty="0">
                <a:latin typeface="Arial Narrow" panose="020B0606020202030204" pitchFamily="34" charset="0"/>
              </a:rPr>
              <a:t>VARIEDADES</a:t>
            </a:r>
          </a:p>
        </p:txBody>
      </p:sp>
      <p:sp>
        <p:nvSpPr>
          <p:cNvPr id="23" name="Rectángulo: esquinas redondeadas 22">
            <a:extLst>
              <a:ext uri="{FF2B5EF4-FFF2-40B4-BE49-F238E27FC236}">
                <a16:creationId xmlns:a16="http://schemas.microsoft.com/office/drawing/2014/main" id="{9EF3F622-3AAC-413C-B777-21172391DE17}"/>
              </a:ext>
            </a:extLst>
          </p:cNvPr>
          <p:cNvSpPr/>
          <p:nvPr/>
        </p:nvSpPr>
        <p:spPr>
          <a:xfrm>
            <a:off x="9250130" y="5446509"/>
            <a:ext cx="2703960" cy="829167"/>
          </a:xfrm>
          <a:prstGeom prst="roundRect">
            <a:avLst/>
          </a:prstGeom>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EC" sz="2200" b="1" kern="1200" dirty="0">
                <a:latin typeface="Arial Narrow" panose="020B0606020202030204" pitchFamily="34" charset="0"/>
              </a:rPr>
              <a:t>MICROORGANISMOS FERMENTATIVOS</a:t>
            </a:r>
          </a:p>
        </p:txBody>
      </p:sp>
      <p:pic>
        <p:nvPicPr>
          <p:cNvPr id="30" name="Imagen 29">
            <a:extLst>
              <a:ext uri="{FF2B5EF4-FFF2-40B4-BE49-F238E27FC236}">
                <a16:creationId xmlns:a16="http://schemas.microsoft.com/office/drawing/2014/main" id="{94918267-242A-4931-AA66-3FF48FEA399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48472">
                        <a14:foregroundMark x1="16157" y1="18471" x2="16157" y2="18471"/>
                        <a14:foregroundMark x1="19214" y1="15924" x2="19214" y2="15924"/>
                        <a14:foregroundMark x1="15721" y1="31210" x2="15721" y2="31210"/>
                        <a14:foregroundMark x1="27948" y1="21019" x2="27948" y2="21019"/>
                        <a14:foregroundMark x1="37118" y1="11465" x2="37118" y2="11465"/>
                        <a14:foregroundMark x1="36681" y1="30573" x2="36681" y2="30573"/>
                      </a14:backgroundRemoval>
                    </a14:imgEffect>
                  </a14:imgLayer>
                </a14:imgProps>
              </a:ext>
            </a:extLst>
          </a:blip>
          <a:srcRect r="52066"/>
          <a:stretch/>
        </p:blipFill>
        <p:spPr>
          <a:xfrm>
            <a:off x="5017211" y="1456373"/>
            <a:ext cx="1315988" cy="1882243"/>
          </a:xfrm>
          <a:prstGeom prst="rect">
            <a:avLst/>
          </a:prstGeom>
        </p:spPr>
      </p:pic>
      <p:pic>
        <p:nvPicPr>
          <p:cNvPr id="31" name="Imagen 30">
            <a:extLst>
              <a:ext uri="{FF2B5EF4-FFF2-40B4-BE49-F238E27FC236}">
                <a16:creationId xmlns:a16="http://schemas.microsoft.com/office/drawing/2014/main" id="{1E84D86B-8599-4FAB-9239-CDB6CD6180C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99363" l="45415" r="97817">
                        <a14:foregroundMark x1="72489" y1="7643" x2="72489" y2="7643"/>
                        <a14:foregroundMark x1="72489" y1="24204" x2="72489" y2="24204"/>
                        <a14:foregroundMark x1="73799" y1="84076" x2="73799" y2="84076"/>
                        <a14:foregroundMark x1="77729" y1="80892" x2="77729" y2="80892"/>
                      </a14:backgroundRemoval>
                    </a14:imgEffect>
                  </a14:imgLayer>
                </a14:imgProps>
              </a:ext>
            </a:extLst>
          </a:blip>
          <a:srcRect l="49594"/>
          <a:stretch/>
        </p:blipFill>
        <p:spPr>
          <a:xfrm>
            <a:off x="5900220" y="4007673"/>
            <a:ext cx="1383877" cy="1882243"/>
          </a:xfrm>
          <a:prstGeom prst="rect">
            <a:avLst/>
          </a:prstGeom>
        </p:spPr>
      </p:pic>
    </p:spTree>
    <p:extLst>
      <p:ext uri="{BB962C8B-B14F-4D97-AF65-F5344CB8AC3E}">
        <p14:creationId xmlns:p14="http://schemas.microsoft.com/office/powerpoint/2010/main" val="632200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D64EFF8F-8A44-4EC7-BAFC-5F5EE9DF0D41}"/>
              </a:ext>
            </a:extLst>
          </p:cNvPr>
          <p:cNvSpPr txBox="1"/>
          <p:nvPr/>
        </p:nvSpPr>
        <p:spPr>
          <a:xfrm>
            <a:off x="6445427" y="1450856"/>
            <a:ext cx="4065147" cy="200497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spcAft>
                <a:spcPts val="1200"/>
              </a:spcAft>
            </a:pPr>
            <a:r>
              <a:rPr lang="es-EC" sz="1700" dirty="0">
                <a:effectLst/>
                <a:latin typeface="Arial Narrow" panose="020B0606020202030204" pitchFamily="34" charset="0"/>
                <a:ea typeface="Calibri" panose="020F0502020204030204" pitchFamily="34" charset="0"/>
                <a:cs typeface="Times New Roman" panose="02020603050405020304" pitchFamily="18" charset="0"/>
              </a:rPr>
              <a:t>País:	Ecuador</a:t>
            </a:r>
            <a:br>
              <a:rPr lang="es-EC" sz="1700" dirty="0">
                <a:latin typeface="Arial Narrow" panose="020B0606020202030204" pitchFamily="34" charset="0"/>
                <a:ea typeface="Calibri" panose="020F0502020204030204" pitchFamily="34" charset="0"/>
                <a:cs typeface="Times New Roman" panose="02020603050405020304" pitchFamily="18" charset="0"/>
              </a:rPr>
            </a:br>
            <a:r>
              <a:rPr lang="es-EC" sz="1700" dirty="0">
                <a:effectLst/>
                <a:latin typeface="Arial Narrow" panose="020B0606020202030204" pitchFamily="34" charset="0"/>
                <a:ea typeface="Calibri" panose="020F0502020204030204" pitchFamily="34" charset="0"/>
                <a:cs typeface="Times New Roman" panose="02020603050405020304" pitchFamily="18" charset="0"/>
              </a:rPr>
              <a:t>Provincia:	Santo Domingo de los Tsáchilas</a:t>
            </a:r>
            <a:br>
              <a:rPr lang="es-EC" sz="1700" dirty="0">
                <a:effectLst/>
                <a:latin typeface="Arial Narrow" panose="020B0606020202030204" pitchFamily="34" charset="0"/>
                <a:ea typeface="Calibri" panose="020F0502020204030204" pitchFamily="34" charset="0"/>
                <a:cs typeface="Times New Roman" panose="02020603050405020304" pitchFamily="18" charset="0"/>
              </a:rPr>
            </a:br>
            <a:r>
              <a:rPr lang="es-EC" sz="1700" dirty="0">
                <a:effectLst/>
                <a:latin typeface="Arial Narrow" panose="020B0606020202030204" pitchFamily="34" charset="0"/>
                <a:ea typeface="Calibri" panose="020F0502020204030204" pitchFamily="34" charset="0"/>
                <a:cs typeface="Times New Roman" panose="02020603050405020304" pitchFamily="18" charset="0"/>
              </a:rPr>
              <a:t>Cantón:	Santo Domingo </a:t>
            </a:r>
            <a:br>
              <a:rPr lang="es-EC" sz="1700" dirty="0">
                <a:effectLst/>
                <a:latin typeface="Arial Narrow" panose="020B0606020202030204" pitchFamily="34" charset="0"/>
                <a:ea typeface="Calibri" panose="020F0502020204030204" pitchFamily="34" charset="0"/>
                <a:cs typeface="Times New Roman" panose="02020603050405020304" pitchFamily="18" charset="0"/>
              </a:rPr>
            </a:br>
            <a:r>
              <a:rPr lang="es-EC" sz="1700" dirty="0">
                <a:effectLst/>
                <a:latin typeface="Arial Narrow" panose="020B0606020202030204" pitchFamily="34" charset="0"/>
                <a:ea typeface="Calibri" panose="020F0502020204030204" pitchFamily="34" charset="0"/>
                <a:cs typeface="Times New Roman" panose="02020603050405020304" pitchFamily="18" charset="0"/>
              </a:rPr>
              <a:t>Parroquia:	Luz de América</a:t>
            </a:r>
            <a:br>
              <a:rPr lang="es-EC" sz="1700" dirty="0">
                <a:effectLst/>
                <a:latin typeface="Arial Narrow" panose="020B0606020202030204" pitchFamily="34" charset="0"/>
                <a:ea typeface="Calibri" panose="020F0502020204030204" pitchFamily="34" charset="0"/>
                <a:cs typeface="Times New Roman" panose="02020603050405020304" pitchFamily="18" charset="0"/>
              </a:rPr>
            </a:br>
            <a:r>
              <a:rPr lang="es-EC" sz="1700" dirty="0">
                <a:effectLst/>
                <a:latin typeface="Arial Narrow" panose="020B0606020202030204" pitchFamily="34" charset="0"/>
                <a:ea typeface="Calibri" panose="020F0502020204030204" pitchFamily="34" charset="0"/>
                <a:cs typeface="Times New Roman" panose="02020603050405020304" pitchFamily="18" charset="0"/>
              </a:rPr>
              <a:t>Sector:	Km 24 Vía Quevedo</a:t>
            </a:r>
          </a:p>
        </p:txBody>
      </p:sp>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0"/>
            <a:ext cx="3790122" cy="914400"/>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METODOLOGÍA</a:t>
            </a:r>
          </a:p>
        </p:txBody>
      </p:sp>
      <p:pic>
        <p:nvPicPr>
          <p:cNvPr id="12" name="Picture 4" descr="Qué es el yonque o cañazo? | Buenazo.pe">
            <a:extLst>
              <a:ext uri="{FF2B5EF4-FFF2-40B4-BE49-F238E27FC236}">
                <a16:creationId xmlns:a16="http://schemas.microsoft.com/office/drawing/2014/main" id="{252EB6D3-DAD4-481D-897A-1D3AD17495C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8485" l="0" r="100000">
                        <a14:foregroundMark x1="7833" y1="68636" x2="15417" y2="74848"/>
                        <a14:foregroundMark x1="42250" y1="32121" x2="59917" y2="32879"/>
                        <a14:foregroundMark x1="97250" y1="9091" x2="97250" y2="9091"/>
                        <a14:foregroundMark x1="47750" y1="75606" x2="55667" y2="81667"/>
                        <a14:foregroundMark x1="51917" y1="85455" x2="51917" y2="85455"/>
                        <a14:foregroundMark x1="56583" y1="83182" x2="56583" y2="83182"/>
                        <a14:foregroundMark x1="59917" y1="80152" x2="59917" y2="80152"/>
                        <a14:backgroundMark x1="1167" y1="42727" x2="23417" y2="25909"/>
                        <a14:backgroundMark x1="3667" y1="2273" x2="250" y2="28182"/>
                        <a14:backgroundMark x1="11833" y1="61061" x2="30333" y2="69394"/>
                        <a14:backgroundMark x1="16000" y1="68636" x2="11000" y2="79394"/>
                        <a14:backgroundMark x1="5917" y1="53485" x2="16833" y2="72576"/>
                        <a14:backgroundMark x1="9750" y1="68636" x2="9750" y2="68636"/>
                        <a14:backgroundMark x1="14333" y1="67121" x2="14333" y2="67121"/>
                        <a14:backgroundMark x1="14333" y1="67121" x2="9750" y2="74091"/>
                        <a14:backgroundMark x1="9333" y1="74848" x2="8917" y2="67879"/>
                        <a14:backgroundMark x1="8500" y1="67121" x2="6833" y2="61061"/>
                        <a14:backgroundMark x1="10583" y1="55758" x2="6833" y2="74848"/>
                        <a14:backgroundMark x1="6833" y1="81667" x2="9333" y2="61818"/>
                        <a14:backgroundMark x1="4250" y1="66364" x2="10583" y2="67121"/>
                        <a14:backgroundMark x1="7250" y1="61061" x2="8917" y2="78636"/>
                        <a14:backgroundMark x1="6833" y1="70303" x2="14750" y2="70303"/>
                        <a14:backgroundMark x1="15583" y1="79394" x2="5917" y2="72576"/>
                        <a14:backgroundMark x1="14333" y1="79394" x2="5500" y2="75606"/>
                        <a14:backgroundMark x1="8083" y1="80152" x2="9333" y2="68636"/>
                        <a14:backgroundMark x1="14750" y1="80152" x2="8500" y2="74848"/>
                        <a14:backgroundMark x1="4667" y1="74091" x2="10167" y2="79394"/>
                      </a14:backgroundRemoval>
                    </a14:imgEffect>
                  </a14:imgLayer>
                </a14:imgProps>
              </a:ext>
              <a:ext uri="{28A0092B-C50C-407E-A947-70E740481C1C}">
                <a14:useLocalDpi xmlns:a14="http://schemas.microsoft.com/office/drawing/2010/main" val="0"/>
              </a:ext>
            </a:extLst>
          </a:blip>
          <a:srcRect l="17290"/>
          <a:stretch/>
        </p:blipFill>
        <p:spPr bwMode="auto">
          <a:xfrm>
            <a:off x="8521148" y="0"/>
            <a:ext cx="3578086" cy="237933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A8D64672-0CDF-4768-AFB3-E60DF520B028}"/>
              </a:ext>
            </a:extLst>
          </p:cNvPr>
          <p:cNvPicPr/>
          <p:nvPr/>
        </p:nvPicPr>
        <p:blipFill rotWithShape="1">
          <a:blip r:embed="rId4">
            <a:extLst>
              <a:ext uri="{28A0092B-C50C-407E-A947-70E740481C1C}">
                <a14:useLocalDpi xmlns:a14="http://schemas.microsoft.com/office/drawing/2010/main" val="0"/>
              </a:ext>
            </a:extLst>
          </a:blip>
          <a:srcRect t="1978" b="847"/>
          <a:stretch/>
        </p:blipFill>
        <p:spPr bwMode="auto">
          <a:xfrm>
            <a:off x="342357" y="1908056"/>
            <a:ext cx="5674214" cy="4266161"/>
          </a:xfrm>
          <a:prstGeom prst="rect">
            <a:avLst/>
          </a:prstGeom>
          <a:noFill/>
          <a:ln w="28575">
            <a:solidFill>
              <a:schemeClr val="accent6">
                <a:lumMod val="60000"/>
                <a:lumOff val="40000"/>
              </a:schemeClr>
            </a:solid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E0FA5889-EEC8-4810-B834-243488CAF8F9}"/>
              </a:ext>
            </a:extLst>
          </p:cNvPr>
          <p:cNvSpPr txBox="1"/>
          <p:nvPr/>
        </p:nvSpPr>
        <p:spPr>
          <a:xfrm>
            <a:off x="8103024" y="3691732"/>
            <a:ext cx="3977730" cy="253915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spcAft>
                <a:spcPts val="800"/>
              </a:spcAft>
            </a:pPr>
            <a:r>
              <a:rPr lang="es-EC" sz="1700" dirty="0">
                <a:effectLst/>
                <a:latin typeface="Arial Narrow" panose="020B0606020202030204" pitchFamily="34" charset="0"/>
                <a:ea typeface="Calibri" panose="020F0502020204030204" pitchFamily="34" charset="0"/>
                <a:cs typeface="Times New Roman" panose="02020603050405020304" pitchFamily="18" charset="0"/>
              </a:rPr>
              <a:t>Zona de vida:	Bosque húmedo tropical </a:t>
            </a:r>
          </a:p>
          <a:p>
            <a:pPr>
              <a:spcAft>
                <a:spcPts val="800"/>
              </a:spcAft>
            </a:pPr>
            <a:r>
              <a:rPr lang="es-EC" sz="1700" dirty="0">
                <a:effectLst/>
                <a:latin typeface="Arial Narrow" panose="020B0606020202030204" pitchFamily="34" charset="0"/>
                <a:ea typeface="Calibri" panose="020F0502020204030204" pitchFamily="34" charset="0"/>
                <a:cs typeface="Times New Roman" panose="02020603050405020304" pitchFamily="18" charset="0"/>
              </a:rPr>
              <a:t>Altitud:		224 </a:t>
            </a:r>
            <a:r>
              <a:rPr lang="es-EC" sz="1700" dirty="0" err="1">
                <a:effectLst/>
                <a:latin typeface="Arial Narrow" panose="020B0606020202030204" pitchFamily="34" charset="0"/>
                <a:ea typeface="Calibri" panose="020F0502020204030204" pitchFamily="34" charset="0"/>
                <a:cs typeface="Times New Roman" panose="02020603050405020304" pitchFamily="18" charset="0"/>
              </a:rPr>
              <a:t>m.s.n.m</a:t>
            </a:r>
            <a:endParaRPr lang="es-EC" sz="1700" dirty="0">
              <a:effectLst/>
              <a:latin typeface="Arial Narrow" panose="020B0606020202030204" pitchFamily="34" charset="0"/>
              <a:ea typeface="Calibri" panose="020F0502020204030204" pitchFamily="34" charset="0"/>
              <a:cs typeface="Times New Roman" panose="02020603050405020304" pitchFamily="18" charset="0"/>
            </a:endParaRPr>
          </a:p>
          <a:p>
            <a:pPr>
              <a:spcAft>
                <a:spcPts val="800"/>
              </a:spcAft>
            </a:pPr>
            <a:r>
              <a:rPr lang="es-EC" sz="1700" dirty="0">
                <a:effectLst/>
                <a:latin typeface="Arial Narrow" panose="020B0606020202030204" pitchFamily="34" charset="0"/>
                <a:ea typeface="Calibri" panose="020F0502020204030204" pitchFamily="34" charset="0"/>
                <a:cs typeface="Times New Roman" panose="02020603050405020304" pitchFamily="18" charset="0"/>
              </a:rPr>
              <a:t>Temperatura media:	24,6°C</a:t>
            </a:r>
          </a:p>
          <a:p>
            <a:pPr>
              <a:spcAft>
                <a:spcPts val="800"/>
              </a:spcAft>
            </a:pPr>
            <a:r>
              <a:rPr lang="es-EC" sz="1700" dirty="0">
                <a:effectLst/>
                <a:latin typeface="Arial Narrow" panose="020B0606020202030204" pitchFamily="34" charset="0"/>
                <a:ea typeface="Calibri" panose="020F0502020204030204" pitchFamily="34" charset="0"/>
                <a:cs typeface="Times New Roman" panose="02020603050405020304" pitchFamily="18" charset="0"/>
              </a:rPr>
              <a:t>Precipitación:	2860 mm/año</a:t>
            </a:r>
          </a:p>
          <a:p>
            <a:pPr>
              <a:spcAft>
                <a:spcPts val="800"/>
              </a:spcAft>
            </a:pPr>
            <a:r>
              <a:rPr lang="es-EC" sz="1700" dirty="0">
                <a:effectLst/>
                <a:latin typeface="Arial Narrow" panose="020B0606020202030204" pitchFamily="34" charset="0"/>
                <a:ea typeface="Calibri" panose="020F0502020204030204" pitchFamily="34" charset="0"/>
                <a:cs typeface="Times New Roman" panose="02020603050405020304" pitchFamily="18" charset="0"/>
              </a:rPr>
              <a:t>Humedad relativa:	85%</a:t>
            </a:r>
          </a:p>
          <a:p>
            <a:pPr>
              <a:spcAft>
                <a:spcPts val="800"/>
              </a:spcAft>
            </a:pPr>
            <a:r>
              <a:rPr lang="es-EC" sz="1700" dirty="0">
                <a:effectLst/>
                <a:latin typeface="Arial Narrow" panose="020B0606020202030204" pitchFamily="34" charset="0"/>
                <a:ea typeface="Calibri" panose="020F0502020204030204" pitchFamily="34" charset="0"/>
                <a:cs typeface="Times New Roman" panose="02020603050405020304" pitchFamily="18" charset="0"/>
              </a:rPr>
              <a:t>Luminosidad:	680 horas luz/año</a:t>
            </a:r>
          </a:p>
          <a:p>
            <a:pPr>
              <a:spcAft>
                <a:spcPts val="800"/>
              </a:spcAft>
            </a:pPr>
            <a:r>
              <a:rPr lang="es-EC" sz="1700" dirty="0">
                <a:effectLst/>
                <a:latin typeface="Arial Narrow" panose="020B0606020202030204" pitchFamily="34" charset="0"/>
                <a:ea typeface="Calibri" panose="020F0502020204030204" pitchFamily="34" charset="0"/>
                <a:cs typeface="Times New Roman" panose="02020603050405020304" pitchFamily="18" charset="0"/>
              </a:rPr>
              <a:t>Suelos:		Franco arenosos 	</a:t>
            </a:r>
          </a:p>
        </p:txBody>
      </p:sp>
      <p:sp>
        <p:nvSpPr>
          <p:cNvPr id="18" name="CuadroTexto 17">
            <a:extLst>
              <a:ext uri="{FF2B5EF4-FFF2-40B4-BE49-F238E27FC236}">
                <a16:creationId xmlns:a16="http://schemas.microsoft.com/office/drawing/2014/main" id="{C1D0B263-6293-46FF-93BD-D4988147BA1E}"/>
              </a:ext>
            </a:extLst>
          </p:cNvPr>
          <p:cNvSpPr txBox="1"/>
          <p:nvPr/>
        </p:nvSpPr>
        <p:spPr>
          <a:xfrm>
            <a:off x="528498" y="6207320"/>
            <a:ext cx="2361550" cy="646331"/>
          </a:xfrm>
          <a:prstGeom prst="rect">
            <a:avLst/>
          </a:prstGeom>
          <a:noFill/>
        </p:spPr>
        <p:txBody>
          <a:bodyPr wrap="square">
            <a:spAutoFit/>
          </a:bodyPr>
          <a:lstStyle/>
          <a:p>
            <a:pPr>
              <a:spcAft>
                <a:spcPts val="800"/>
              </a:spcAft>
            </a:pPr>
            <a:r>
              <a:rPr lang="es-EC" dirty="0">
                <a:effectLst/>
                <a:latin typeface="Arial Narrow" panose="020B0606020202030204" pitchFamily="34" charset="0"/>
                <a:ea typeface="Calibri" panose="020F0502020204030204" pitchFamily="34" charset="0"/>
                <a:cs typeface="Times New Roman" panose="02020603050405020304" pitchFamily="18" charset="0"/>
              </a:rPr>
              <a:t>Latitud</a:t>
            </a:r>
            <a:r>
              <a:rPr lang="es-EC" dirty="0">
                <a:latin typeface="Arial Narrow" panose="020B0606020202030204" pitchFamily="34" charset="0"/>
                <a:ea typeface="Calibri" panose="020F0502020204030204" pitchFamily="34" charset="0"/>
                <a:cs typeface="Times New Roman" panose="02020603050405020304" pitchFamily="18" charset="0"/>
              </a:rPr>
              <a:t>:	</a:t>
            </a:r>
            <a:r>
              <a:rPr lang="es-EC" dirty="0">
                <a:effectLst/>
                <a:latin typeface="Arial Narrow" panose="020B0606020202030204" pitchFamily="34" charset="0"/>
                <a:ea typeface="Calibri" panose="020F0502020204030204" pitchFamily="34" charset="0"/>
                <a:cs typeface="Times New Roman" panose="02020603050405020304" pitchFamily="18" charset="0"/>
              </a:rPr>
              <a:t>00° 24´ 36´´ </a:t>
            </a:r>
            <a:br>
              <a:rPr lang="es-EC" dirty="0">
                <a:effectLst/>
                <a:latin typeface="Arial Narrow" panose="020B0606020202030204" pitchFamily="34" charset="0"/>
                <a:ea typeface="Calibri" panose="020F0502020204030204" pitchFamily="34" charset="0"/>
                <a:cs typeface="Times New Roman" panose="02020603050405020304" pitchFamily="18" charset="0"/>
              </a:rPr>
            </a:br>
            <a:r>
              <a:rPr lang="es-EC" dirty="0">
                <a:effectLst/>
                <a:latin typeface="Arial Narrow" panose="020B0606020202030204" pitchFamily="34" charset="0"/>
                <a:ea typeface="Calibri" panose="020F0502020204030204" pitchFamily="34" charset="0"/>
                <a:cs typeface="Times New Roman" panose="02020603050405020304" pitchFamily="18" charset="0"/>
              </a:rPr>
              <a:t>Longitud:</a:t>
            </a:r>
            <a:r>
              <a:rPr lang="es-EC" dirty="0">
                <a:latin typeface="Arial Narrow" panose="020B0606020202030204" pitchFamily="34" charset="0"/>
                <a:ea typeface="Calibri" panose="020F0502020204030204" pitchFamily="34" charset="0"/>
                <a:cs typeface="Times New Roman" panose="02020603050405020304" pitchFamily="18" charset="0"/>
              </a:rPr>
              <a:t>	</a:t>
            </a:r>
            <a:r>
              <a:rPr lang="es-EC" dirty="0">
                <a:effectLst/>
                <a:latin typeface="Arial Narrow" panose="020B0606020202030204" pitchFamily="34" charset="0"/>
                <a:ea typeface="Calibri" panose="020F0502020204030204" pitchFamily="34" charset="0"/>
                <a:cs typeface="Times New Roman" panose="02020603050405020304" pitchFamily="18" charset="0"/>
              </a:rPr>
              <a:t>79° 18´ 43´´ </a:t>
            </a:r>
          </a:p>
        </p:txBody>
      </p:sp>
      <p:pic>
        <p:nvPicPr>
          <p:cNvPr id="5122" name="Picture 2" descr="Icono de la ubicación ilustración del vector. Ilustración de aislado -  118971080">
            <a:extLst>
              <a:ext uri="{FF2B5EF4-FFF2-40B4-BE49-F238E27FC236}">
                <a16:creationId xmlns:a16="http://schemas.microsoft.com/office/drawing/2014/main" id="{AA31DE91-B2B2-41C9-A046-38A3641CF0E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750" b="96250" l="10000" r="92875">
                        <a14:foregroundMark x1="31875" y1="89750" x2="31875" y2="89750"/>
                        <a14:foregroundMark x1="28500" y1="81375" x2="28500" y2="81375"/>
                        <a14:foregroundMark x1="32250" y1="79250" x2="32250" y2="79250"/>
                      </a14:backgroundRemoval>
                    </a14:imgEffect>
                  </a14:imgLayer>
                </a14:imgProps>
              </a:ext>
              <a:ext uri="{28A0092B-C50C-407E-A947-70E740481C1C}">
                <a14:useLocalDpi xmlns:a14="http://schemas.microsoft.com/office/drawing/2010/main" val="0"/>
              </a:ext>
            </a:extLst>
          </a:blip>
          <a:srcRect/>
          <a:stretch>
            <a:fillRect/>
          </a:stretch>
        </p:blipFill>
        <p:spPr bwMode="auto">
          <a:xfrm>
            <a:off x="331249" y="95331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F8BDA364-222C-4573-9254-5CB83EF17263}"/>
              </a:ext>
            </a:extLst>
          </p:cNvPr>
          <p:cNvSpPr txBox="1"/>
          <p:nvPr/>
        </p:nvSpPr>
        <p:spPr>
          <a:xfrm>
            <a:off x="7168127" y="6466988"/>
            <a:ext cx="7382481" cy="338554"/>
          </a:xfrm>
          <a:prstGeom prst="rect">
            <a:avLst/>
          </a:prstGeom>
          <a:noFill/>
        </p:spPr>
        <p:txBody>
          <a:bodyPr wrap="square">
            <a:spAutoFit/>
          </a:bodyPr>
          <a:lstStyle/>
          <a:p>
            <a:pPr>
              <a:spcAft>
                <a:spcPts val="800"/>
              </a:spcAft>
            </a:pPr>
            <a:r>
              <a:rPr lang="es-EC" sz="1600" dirty="0">
                <a:effectLst/>
                <a:latin typeface="Arial Narrow" panose="020B0606020202030204" pitchFamily="34" charset="0"/>
                <a:ea typeface="Calibri" panose="020F0502020204030204" pitchFamily="34" charset="0"/>
                <a:cs typeface="Times New Roman" panose="02020603050405020304" pitchFamily="18" charset="0"/>
              </a:rPr>
              <a:t>Fuente: Estación Meteorológica Puerto </a:t>
            </a:r>
            <a:r>
              <a:rPr lang="es-EC" sz="1600" dirty="0" err="1">
                <a:effectLst/>
                <a:latin typeface="Arial Narrow" panose="020B0606020202030204" pitchFamily="34" charset="0"/>
                <a:ea typeface="Calibri" panose="020F0502020204030204" pitchFamily="34" charset="0"/>
                <a:cs typeface="Times New Roman" panose="02020603050405020304" pitchFamily="18" charset="0"/>
              </a:rPr>
              <a:t>Ila</a:t>
            </a:r>
            <a:r>
              <a:rPr lang="es-EC" sz="1600" dirty="0">
                <a:effectLst/>
                <a:latin typeface="Arial Narrow" panose="020B0606020202030204" pitchFamily="34" charset="0"/>
                <a:ea typeface="Calibri" panose="020F0502020204030204" pitchFamily="34" charset="0"/>
                <a:cs typeface="Times New Roman" panose="02020603050405020304" pitchFamily="18" charset="0"/>
              </a:rPr>
              <a:t>, Vía Quevedo km 34 </a:t>
            </a:r>
          </a:p>
        </p:txBody>
      </p:sp>
      <p:sp>
        <p:nvSpPr>
          <p:cNvPr id="26" name="Rectángulo: esquinas redondeadas 25">
            <a:extLst>
              <a:ext uri="{FF2B5EF4-FFF2-40B4-BE49-F238E27FC236}">
                <a16:creationId xmlns:a16="http://schemas.microsoft.com/office/drawing/2014/main" id="{F73816CF-CB84-4264-9BF0-39189841D4D9}"/>
              </a:ext>
            </a:extLst>
          </p:cNvPr>
          <p:cNvSpPr/>
          <p:nvPr/>
        </p:nvSpPr>
        <p:spPr>
          <a:xfrm>
            <a:off x="9859051" y="2908653"/>
            <a:ext cx="2128937" cy="546980"/>
          </a:xfrm>
          <a:prstGeom prst="roundRect">
            <a:avLst/>
          </a:prstGeom>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EC" sz="2000" b="1" kern="1200" dirty="0">
                <a:latin typeface="Arial Narrow" panose="020B0606020202030204" pitchFamily="34" charset="0"/>
              </a:rPr>
              <a:t>Ubicación política</a:t>
            </a:r>
          </a:p>
        </p:txBody>
      </p:sp>
      <p:sp>
        <p:nvSpPr>
          <p:cNvPr id="27" name="Rectángulo: esquinas redondeadas 26">
            <a:extLst>
              <a:ext uri="{FF2B5EF4-FFF2-40B4-BE49-F238E27FC236}">
                <a16:creationId xmlns:a16="http://schemas.microsoft.com/office/drawing/2014/main" id="{7624784D-6E35-4D4D-93A9-A9D149028D3A}"/>
              </a:ext>
            </a:extLst>
          </p:cNvPr>
          <p:cNvSpPr/>
          <p:nvPr/>
        </p:nvSpPr>
        <p:spPr>
          <a:xfrm>
            <a:off x="6293224" y="4662696"/>
            <a:ext cx="1804767" cy="744448"/>
          </a:xfrm>
          <a:prstGeom prst="roundRect">
            <a:avLst/>
          </a:prstGeom>
          <a:ln>
            <a:solidFill>
              <a:schemeClr val="accent1"/>
            </a:solidFill>
          </a:ln>
          <a:effectLst>
            <a:glow rad="2286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EC" sz="2000" b="1" kern="1200" dirty="0">
                <a:latin typeface="Arial Narrow" panose="020B0606020202030204" pitchFamily="34" charset="0"/>
              </a:rPr>
              <a:t>Ubicación ecológica</a:t>
            </a:r>
          </a:p>
        </p:txBody>
      </p:sp>
      <p:sp>
        <p:nvSpPr>
          <p:cNvPr id="28" name="Rectángulo: esquinas redondeadas 27">
            <a:extLst>
              <a:ext uri="{FF2B5EF4-FFF2-40B4-BE49-F238E27FC236}">
                <a16:creationId xmlns:a16="http://schemas.microsoft.com/office/drawing/2014/main" id="{EE3B8F67-E6A1-4296-9580-CE46131EBABD}"/>
              </a:ext>
            </a:extLst>
          </p:cNvPr>
          <p:cNvSpPr/>
          <p:nvPr/>
        </p:nvSpPr>
        <p:spPr>
          <a:xfrm>
            <a:off x="1873407" y="1202581"/>
            <a:ext cx="2712040" cy="546980"/>
          </a:xfrm>
          <a:prstGeom prst="roundRect">
            <a:avLst/>
          </a:prstGeom>
          <a:ln>
            <a:solidFill>
              <a:schemeClr val="accent6">
                <a:lumMod val="60000"/>
                <a:lumOff val="40000"/>
              </a:schemeClr>
            </a:solidFill>
          </a:ln>
          <a:effectLst>
            <a:glow rad="228600">
              <a:schemeClr val="accent6">
                <a:satMod val="175000"/>
                <a:alpha val="40000"/>
              </a:schemeClr>
            </a:glow>
          </a:effectLst>
        </p:spPr>
        <p:style>
          <a:lnRef idx="2">
            <a:schemeClr val="accent2"/>
          </a:lnRef>
          <a:fillRef idx="1">
            <a:schemeClr val="lt1"/>
          </a:fillRef>
          <a:effectRef idx="0">
            <a:schemeClr val="accent2"/>
          </a:effectRef>
          <a:fontRef idx="minor">
            <a:schemeClr val="dk1"/>
          </a:fontRef>
        </p:style>
        <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EC" sz="2000" b="1" kern="1200" dirty="0">
                <a:latin typeface="Arial Narrow" panose="020B0606020202030204" pitchFamily="34" charset="0"/>
              </a:rPr>
              <a:t>Ubicación geográfica</a:t>
            </a:r>
          </a:p>
        </p:txBody>
      </p:sp>
    </p:spTree>
    <p:extLst>
      <p:ext uri="{BB962C8B-B14F-4D97-AF65-F5344CB8AC3E}">
        <p14:creationId xmlns:p14="http://schemas.microsoft.com/office/powerpoint/2010/main" val="4146283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D50D1371-DAC8-4003-BC73-F3715A803F94}"/>
              </a:ext>
            </a:extLst>
          </p:cNvPr>
          <p:cNvGraphicFramePr>
            <a:graphicFrameLocks noGrp="1"/>
          </p:cNvGraphicFramePr>
          <p:nvPr>
            <p:extLst>
              <p:ext uri="{D42A27DB-BD31-4B8C-83A1-F6EECF244321}">
                <p14:modId xmlns:p14="http://schemas.microsoft.com/office/powerpoint/2010/main" val="3943362476"/>
              </p:ext>
            </p:extLst>
          </p:nvPr>
        </p:nvGraphicFramePr>
        <p:xfrm>
          <a:off x="1692088" y="2858881"/>
          <a:ext cx="8807822" cy="3356545"/>
        </p:xfrm>
        <a:graphic>
          <a:graphicData uri="http://schemas.openxmlformats.org/drawingml/2006/table">
            <a:tbl>
              <a:tblPr firstRow="1" firstCol="1" bandRow="1">
                <a:effectLst>
                  <a:innerShdw blurRad="63500" dist="50800" dir="16200000">
                    <a:prstClr val="black">
                      <a:alpha val="50000"/>
                    </a:prstClr>
                  </a:innerShdw>
                </a:effectLst>
                <a:tableStyleId>{C083E6E3-FA7D-4D7B-A595-EF9225AFEA82}</a:tableStyleId>
              </a:tblPr>
              <a:tblGrid>
                <a:gridCol w="3758058">
                  <a:extLst>
                    <a:ext uri="{9D8B030D-6E8A-4147-A177-3AD203B41FA5}">
                      <a16:colId xmlns:a16="http://schemas.microsoft.com/office/drawing/2014/main" val="1363789174"/>
                    </a:ext>
                  </a:extLst>
                </a:gridCol>
                <a:gridCol w="1635680">
                  <a:extLst>
                    <a:ext uri="{9D8B030D-6E8A-4147-A177-3AD203B41FA5}">
                      <a16:colId xmlns:a16="http://schemas.microsoft.com/office/drawing/2014/main" val="2166002215"/>
                    </a:ext>
                  </a:extLst>
                </a:gridCol>
                <a:gridCol w="3414084">
                  <a:extLst>
                    <a:ext uri="{9D8B030D-6E8A-4147-A177-3AD203B41FA5}">
                      <a16:colId xmlns:a16="http://schemas.microsoft.com/office/drawing/2014/main" val="1989751565"/>
                    </a:ext>
                  </a:extLst>
                </a:gridCol>
              </a:tblGrid>
              <a:tr h="665666">
                <a:tc>
                  <a:txBody>
                    <a:bodyPr/>
                    <a:lstStyle/>
                    <a:p>
                      <a:pPr algn="ctr">
                        <a:lnSpc>
                          <a:spcPct val="150000"/>
                        </a:lnSpc>
                        <a:spcAft>
                          <a:spcPts val="0"/>
                        </a:spcAft>
                      </a:pPr>
                      <a:r>
                        <a:rPr lang="es-EC" sz="2000" dirty="0">
                          <a:effectLst/>
                          <a:latin typeface="Arial Narrow" panose="020B0606020202030204" pitchFamily="34" charset="0"/>
                        </a:rPr>
                        <a:t>Factores</a:t>
                      </a:r>
                      <a:endParaRPr lang="es-EC"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50000"/>
                        </a:lnSpc>
                        <a:spcAft>
                          <a:spcPts val="0"/>
                        </a:spcAft>
                      </a:pPr>
                      <a:r>
                        <a:rPr lang="es-EC" sz="2000" dirty="0">
                          <a:effectLst/>
                          <a:latin typeface="Arial Narrow" panose="020B0606020202030204" pitchFamily="34" charset="0"/>
                        </a:rPr>
                        <a:t>Simbología</a:t>
                      </a:r>
                      <a:endParaRPr lang="es-EC"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tc>
                  <a:txBody>
                    <a:bodyPr/>
                    <a:lstStyle/>
                    <a:p>
                      <a:pPr algn="ctr">
                        <a:lnSpc>
                          <a:spcPct val="150000"/>
                        </a:lnSpc>
                        <a:spcAft>
                          <a:spcPts val="0"/>
                        </a:spcAft>
                      </a:pPr>
                      <a:r>
                        <a:rPr lang="es-EC" sz="2000" dirty="0">
                          <a:effectLst/>
                          <a:latin typeface="Arial Narrow" panose="020B0606020202030204" pitchFamily="34" charset="0"/>
                        </a:rPr>
                        <a:t>Niveles</a:t>
                      </a:r>
                      <a:endParaRPr lang="es-EC"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2">
                        <a:lumMod val="40000"/>
                        <a:lumOff val="60000"/>
                      </a:schemeClr>
                    </a:solidFill>
                  </a:tcPr>
                </a:tc>
                <a:extLst>
                  <a:ext uri="{0D108BD9-81ED-4DB2-BD59-A6C34878D82A}">
                    <a16:rowId xmlns:a16="http://schemas.microsoft.com/office/drawing/2014/main" val="3584500070"/>
                  </a:ext>
                </a:extLst>
              </a:tr>
              <a:tr h="1306506">
                <a:tc>
                  <a:txBody>
                    <a:bodyPr/>
                    <a:lstStyle/>
                    <a:p>
                      <a:pPr algn="ctr">
                        <a:lnSpc>
                          <a:spcPct val="150000"/>
                        </a:lnSpc>
                        <a:spcAft>
                          <a:spcPts val="0"/>
                        </a:spcAft>
                      </a:pPr>
                      <a:r>
                        <a:rPr lang="es-EC" sz="2000" dirty="0">
                          <a:effectLst/>
                          <a:latin typeface="Arial Narrow" panose="020B0606020202030204" pitchFamily="34" charset="0"/>
                        </a:rPr>
                        <a:t>Variedades de caña de azúcar (A)</a:t>
                      </a:r>
                      <a:endParaRPr lang="es-EC"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accent2">
                          <a:lumMod val="60000"/>
                          <a:lumOff val="40000"/>
                        </a:schemeClr>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2000" dirty="0">
                          <a:effectLst/>
                          <a:latin typeface="Arial Narrow" panose="020B0606020202030204" pitchFamily="34" charset="0"/>
                        </a:rPr>
                        <a:t>a</a:t>
                      </a:r>
                      <a:r>
                        <a:rPr lang="es-EC" sz="2000" baseline="-25000" dirty="0">
                          <a:effectLst/>
                          <a:latin typeface="Arial Narrow" panose="020B0606020202030204" pitchFamily="34" charset="0"/>
                        </a:rPr>
                        <a:t>1</a:t>
                      </a:r>
                      <a:endParaRPr lang="es-EC" sz="2000" dirty="0">
                        <a:effectLst/>
                        <a:latin typeface="Arial Narrow" panose="020B0606020202030204" pitchFamily="34" charset="0"/>
                      </a:endParaRPr>
                    </a:p>
                    <a:p>
                      <a:pPr algn="ctr">
                        <a:lnSpc>
                          <a:spcPct val="150000"/>
                        </a:lnSpc>
                        <a:spcAft>
                          <a:spcPts val="0"/>
                        </a:spcAft>
                      </a:pPr>
                      <a:r>
                        <a:rPr lang="es-EC" sz="2000" dirty="0">
                          <a:effectLst/>
                          <a:latin typeface="Arial Narrow" panose="020B0606020202030204" pitchFamily="34" charset="0"/>
                        </a:rPr>
                        <a:t>a</a:t>
                      </a:r>
                      <a:r>
                        <a:rPr lang="es-EC" sz="2000" baseline="-25000" dirty="0">
                          <a:effectLst/>
                          <a:latin typeface="Arial Narrow" panose="020B0606020202030204" pitchFamily="34" charset="0"/>
                        </a:rPr>
                        <a:t>2</a:t>
                      </a:r>
                      <a:endParaRPr lang="es-EC" sz="2000" dirty="0">
                        <a:effectLst/>
                        <a:latin typeface="Arial Narrow" panose="020B0606020202030204" pitchFamily="34" charset="0"/>
                      </a:endParaRPr>
                    </a:p>
                    <a:p>
                      <a:pPr algn="ctr">
                        <a:lnSpc>
                          <a:spcPct val="150000"/>
                        </a:lnSpc>
                        <a:spcAft>
                          <a:spcPts val="0"/>
                        </a:spcAft>
                      </a:pPr>
                      <a:r>
                        <a:rPr lang="es-EC" sz="2000" dirty="0">
                          <a:effectLst/>
                          <a:latin typeface="Arial Narrow" panose="020B0606020202030204" pitchFamily="34" charset="0"/>
                        </a:rPr>
                        <a:t>a</a:t>
                      </a:r>
                      <a:r>
                        <a:rPr lang="es-EC" sz="2000" baseline="-25000" dirty="0">
                          <a:effectLst/>
                          <a:latin typeface="Arial Narrow" panose="020B0606020202030204" pitchFamily="34" charset="0"/>
                        </a:rPr>
                        <a:t>3</a:t>
                      </a:r>
                      <a:endParaRPr lang="es-EC"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accent2">
                          <a:lumMod val="60000"/>
                          <a:lumOff val="40000"/>
                        </a:schemeClr>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2000" dirty="0">
                          <a:effectLst/>
                          <a:latin typeface="Arial Narrow" panose="020B0606020202030204" pitchFamily="34" charset="0"/>
                        </a:rPr>
                        <a:t>ECU-01</a:t>
                      </a:r>
                    </a:p>
                    <a:p>
                      <a:pPr algn="ctr">
                        <a:lnSpc>
                          <a:spcPct val="150000"/>
                        </a:lnSpc>
                        <a:spcAft>
                          <a:spcPts val="0"/>
                        </a:spcAft>
                      </a:pPr>
                      <a:r>
                        <a:rPr lang="es-EC" sz="2000" dirty="0">
                          <a:effectLst/>
                          <a:latin typeface="Arial Narrow" panose="020B0606020202030204" pitchFamily="34" charset="0"/>
                        </a:rPr>
                        <a:t>EC-06</a:t>
                      </a:r>
                    </a:p>
                    <a:p>
                      <a:pPr algn="ctr">
                        <a:lnSpc>
                          <a:spcPct val="150000"/>
                        </a:lnSpc>
                        <a:spcAft>
                          <a:spcPts val="0"/>
                        </a:spcAft>
                      </a:pPr>
                      <a:r>
                        <a:rPr lang="es-EC" sz="2000" dirty="0">
                          <a:effectLst/>
                          <a:latin typeface="Arial Narrow" panose="020B0606020202030204" pitchFamily="34" charset="0"/>
                        </a:rPr>
                        <a:t>EC-08</a:t>
                      </a:r>
                      <a:endParaRPr lang="es-EC"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accent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33855464"/>
                  </a:ext>
                </a:extLst>
              </a:tr>
              <a:tr h="1376937">
                <a:tc>
                  <a:txBody>
                    <a:bodyPr/>
                    <a:lstStyle/>
                    <a:p>
                      <a:pPr algn="ctr">
                        <a:lnSpc>
                          <a:spcPct val="150000"/>
                        </a:lnSpc>
                        <a:spcAft>
                          <a:spcPts val="0"/>
                        </a:spcAft>
                      </a:pPr>
                      <a:r>
                        <a:rPr lang="es-EC" sz="2000" dirty="0">
                          <a:effectLst/>
                          <a:latin typeface="Arial Narrow" panose="020B0606020202030204" pitchFamily="34" charset="0"/>
                        </a:rPr>
                        <a:t>Microorganismos fermentativos (B)</a:t>
                      </a:r>
                      <a:endParaRPr lang="es-EC"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accent2">
                          <a:lumMod val="60000"/>
                          <a:lumOff val="40000"/>
                        </a:schemeClr>
                      </a:solidFill>
                      <a:prstDash val="solid"/>
                      <a:round/>
                      <a:headEnd type="none" w="med" len="med"/>
                      <a:tailEnd type="none" w="med" len="med"/>
                    </a:lnT>
                    <a:solidFill>
                      <a:schemeClr val="bg1"/>
                    </a:solidFill>
                  </a:tcPr>
                </a:tc>
                <a:tc>
                  <a:txBody>
                    <a:bodyPr/>
                    <a:lstStyle/>
                    <a:p>
                      <a:pPr algn="ctr">
                        <a:lnSpc>
                          <a:spcPct val="150000"/>
                        </a:lnSpc>
                        <a:spcAft>
                          <a:spcPts val="0"/>
                        </a:spcAft>
                      </a:pPr>
                      <a:r>
                        <a:rPr lang="es-EC" sz="2000" dirty="0">
                          <a:effectLst/>
                          <a:latin typeface="Arial Narrow" panose="020B0606020202030204" pitchFamily="34" charset="0"/>
                        </a:rPr>
                        <a:t>b</a:t>
                      </a:r>
                      <a:r>
                        <a:rPr lang="es-EC" sz="2000" baseline="-25000" dirty="0">
                          <a:effectLst/>
                          <a:latin typeface="Arial Narrow" panose="020B0606020202030204" pitchFamily="34" charset="0"/>
                        </a:rPr>
                        <a:t>1</a:t>
                      </a:r>
                      <a:endParaRPr lang="es-EC" sz="2000" dirty="0">
                        <a:effectLst/>
                        <a:latin typeface="Arial Narrow" panose="020B0606020202030204" pitchFamily="34" charset="0"/>
                      </a:endParaRPr>
                    </a:p>
                    <a:p>
                      <a:pPr algn="ctr">
                        <a:lnSpc>
                          <a:spcPct val="150000"/>
                        </a:lnSpc>
                        <a:spcAft>
                          <a:spcPts val="0"/>
                        </a:spcAft>
                      </a:pPr>
                      <a:r>
                        <a:rPr lang="es-EC" sz="2000" dirty="0">
                          <a:effectLst/>
                          <a:latin typeface="Arial Narrow" panose="020B0606020202030204" pitchFamily="34" charset="0"/>
                        </a:rPr>
                        <a:t>b</a:t>
                      </a:r>
                      <a:r>
                        <a:rPr lang="es-EC" sz="2000" baseline="-25000" dirty="0">
                          <a:effectLst/>
                          <a:latin typeface="Arial Narrow" panose="020B0606020202030204" pitchFamily="34" charset="0"/>
                        </a:rPr>
                        <a:t>2</a:t>
                      </a:r>
                      <a:endParaRPr lang="es-EC" sz="2000" dirty="0">
                        <a:effectLst/>
                        <a:latin typeface="Arial Narrow" panose="020B0606020202030204" pitchFamily="34" charset="0"/>
                      </a:endParaRPr>
                    </a:p>
                    <a:p>
                      <a:pPr algn="ctr">
                        <a:lnSpc>
                          <a:spcPct val="150000"/>
                        </a:lnSpc>
                        <a:spcAft>
                          <a:spcPts val="0"/>
                        </a:spcAft>
                      </a:pPr>
                      <a:r>
                        <a:rPr lang="es-EC" sz="2000" dirty="0">
                          <a:effectLst/>
                          <a:latin typeface="Arial Narrow" panose="020B0606020202030204" pitchFamily="34" charset="0"/>
                        </a:rPr>
                        <a:t>b</a:t>
                      </a:r>
                      <a:r>
                        <a:rPr lang="es-EC" sz="2000" baseline="-25000" dirty="0">
                          <a:effectLst/>
                          <a:latin typeface="Arial Narrow" panose="020B0606020202030204" pitchFamily="34" charset="0"/>
                        </a:rPr>
                        <a:t>3</a:t>
                      </a:r>
                      <a:endParaRPr lang="es-EC"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accent2">
                          <a:lumMod val="60000"/>
                          <a:lumOff val="40000"/>
                        </a:schemeClr>
                      </a:solidFill>
                      <a:prstDash val="solid"/>
                      <a:round/>
                      <a:headEnd type="none" w="med" len="med"/>
                      <a:tailEnd type="none" w="med" len="med"/>
                    </a:lnT>
                    <a:solidFill>
                      <a:schemeClr val="bg1"/>
                    </a:solidFill>
                  </a:tcPr>
                </a:tc>
                <a:tc>
                  <a:txBody>
                    <a:bodyPr/>
                    <a:lstStyle/>
                    <a:p>
                      <a:pPr algn="ctr">
                        <a:lnSpc>
                          <a:spcPct val="150000"/>
                        </a:lnSpc>
                        <a:spcAft>
                          <a:spcPts val="0"/>
                        </a:spcAft>
                      </a:pPr>
                      <a:r>
                        <a:rPr lang="es-EC" sz="2000" i="1" dirty="0" err="1">
                          <a:effectLst/>
                          <a:latin typeface="Arial Narrow" panose="020B0606020202030204" pitchFamily="34" charset="0"/>
                        </a:rPr>
                        <a:t>Saccharomyces</a:t>
                      </a:r>
                      <a:r>
                        <a:rPr lang="es-EC" sz="2000" i="1" dirty="0">
                          <a:effectLst/>
                          <a:latin typeface="Arial Narrow" panose="020B0606020202030204" pitchFamily="34" charset="0"/>
                        </a:rPr>
                        <a:t> </a:t>
                      </a:r>
                      <a:r>
                        <a:rPr lang="es-EC" sz="2000" i="1" dirty="0" err="1">
                          <a:effectLst/>
                          <a:latin typeface="Arial Narrow" panose="020B0606020202030204" pitchFamily="34" charset="0"/>
                        </a:rPr>
                        <a:t>cerevisiae</a:t>
                      </a:r>
                      <a:endParaRPr lang="es-EC" sz="2000" i="1" dirty="0">
                        <a:effectLst/>
                        <a:latin typeface="Arial Narrow" panose="020B0606020202030204" pitchFamily="34" charset="0"/>
                      </a:endParaRPr>
                    </a:p>
                    <a:p>
                      <a:pPr algn="ctr">
                        <a:lnSpc>
                          <a:spcPct val="150000"/>
                        </a:lnSpc>
                        <a:spcAft>
                          <a:spcPts val="0"/>
                        </a:spcAft>
                      </a:pPr>
                      <a:r>
                        <a:rPr lang="es-EC" sz="2000" i="1" dirty="0" err="1">
                          <a:effectLst/>
                          <a:latin typeface="Arial Narrow" panose="020B0606020202030204" pitchFamily="34" charset="0"/>
                        </a:rPr>
                        <a:t>Saccharomyces</a:t>
                      </a:r>
                      <a:r>
                        <a:rPr lang="es-EC" sz="2000" i="1" dirty="0">
                          <a:effectLst/>
                          <a:latin typeface="Arial Narrow" panose="020B0606020202030204" pitchFamily="34" charset="0"/>
                        </a:rPr>
                        <a:t> </a:t>
                      </a:r>
                      <a:r>
                        <a:rPr lang="es-EC" sz="2000" i="1" dirty="0" err="1">
                          <a:effectLst/>
                          <a:latin typeface="Arial Narrow" panose="020B0606020202030204" pitchFamily="34" charset="0"/>
                        </a:rPr>
                        <a:t>bayanus</a:t>
                      </a:r>
                      <a:endParaRPr lang="es-EC" sz="2000" i="1" dirty="0">
                        <a:effectLst/>
                        <a:latin typeface="Arial Narrow" panose="020B0606020202030204" pitchFamily="34" charset="0"/>
                      </a:endParaRPr>
                    </a:p>
                    <a:p>
                      <a:pPr algn="ctr">
                        <a:lnSpc>
                          <a:spcPct val="150000"/>
                        </a:lnSpc>
                        <a:spcAft>
                          <a:spcPts val="0"/>
                        </a:spcAft>
                      </a:pPr>
                      <a:r>
                        <a:rPr lang="es-EC" sz="2000" dirty="0">
                          <a:effectLst/>
                          <a:latin typeface="Arial Narrow" panose="020B0606020202030204" pitchFamily="34" charset="0"/>
                        </a:rPr>
                        <a:t>Flora natural</a:t>
                      </a:r>
                      <a:endParaRPr lang="es-EC"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accent2">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345120223"/>
                  </a:ext>
                </a:extLst>
              </a:tr>
            </a:tbl>
          </a:graphicData>
        </a:graphic>
      </p:graphicFrame>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0"/>
            <a:ext cx="3790122" cy="914400"/>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METODOLOGÍA</a:t>
            </a:r>
          </a:p>
        </p:txBody>
      </p:sp>
      <p:pic>
        <p:nvPicPr>
          <p:cNvPr id="12" name="Picture 4" descr="Qué es el yonque o cañazo? | Buenazo.pe">
            <a:extLst>
              <a:ext uri="{FF2B5EF4-FFF2-40B4-BE49-F238E27FC236}">
                <a16:creationId xmlns:a16="http://schemas.microsoft.com/office/drawing/2014/main" id="{252EB6D3-DAD4-481D-897A-1D3AD17495C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8485" l="0" r="100000">
                        <a14:foregroundMark x1="7833" y1="68636" x2="15417" y2="74848"/>
                        <a14:foregroundMark x1="42250" y1="32121" x2="59917" y2="32879"/>
                        <a14:foregroundMark x1="97250" y1="9091" x2="97250" y2="9091"/>
                        <a14:foregroundMark x1="47750" y1="75606" x2="55667" y2="81667"/>
                        <a14:foregroundMark x1="51917" y1="85455" x2="51917" y2="85455"/>
                        <a14:foregroundMark x1="56583" y1="83182" x2="56583" y2="83182"/>
                        <a14:foregroundMark x1="59917" y1="80152" x2="59917" y2="80152"/>
                        <a14:backgroundMark x1="1167" y1="42727" x2="23417" y2="25909"/>
                        <a14:backgroundMark x1="3667" y1="2273" x2="250" y2="28182"/>
                        <a14:backgroundMark x1="11833" y1="61061" x2="30333" y2="69394"/>
                        <a14:backgroundMark x1="16000" y1="68636" x2="11000" y2="79394"/>
                        <a14:backgroundMark x1="5917" y1="53485" x2="16833" y2="72576"/>
                        <a14:backgroundMark x1="9750" y1="68636" x2="9750" y2="68636"/>
                        <a14:backgroundMark x1="14333" y1="67121" x2="14333" y2="67121"/>
                        <a14:backgroundMark x1="14333" y1="67121" x2="9750" y2="74091"/>
                        <a14:backgroundMark x1="9333" y1="74848" x2="8917" y2="67879"/>
                        <a14:backgroundMark x1="8500" y1="67121" x2="6833" y2="61061"/>
                        <a14:backgroundMark x1="10583" y1="55758" x2="6833" y2="74848"/>
                        <a14:backgroundMark x1="6833" y1="81667" x2="9333" y2="61818"/>
                        <a14:backgroundMark x1="4250" y1="66364" x2="10583" y2="67121"/>
                        <a14:backgroundMark x1="7250" y1="61061" x2="8917" y2="78636"/>
                        <a14:backgroundMark x1="6833" y1="70303" x2="14750" y2="70303"/>
                        <a14:backgroundMark x1="15583" y1="79394" x2="5917" y2="72576"/>
                        <a14:backgroundMark x1="14333" y1="79394" x2="5500" y2="75606"/>
                        <a14:backgroundMark x1="8083" y1="80152" x2="9333" y2="68636"/>
                        <a14:backgroundMark x1="14750" y1="80152" x2="8500" y2="74848"/>
                        <a14:backgroundMark x1="4667" y1="74091" x2="10167" y2="79394"/>
                      </a14:backgroundRemoval>
                    </a14:imgEffect>
                  </a14:imgLayer>
                </a14:imgProps>
              </a:ext>
              <a:ext uri="{28A0092B-C50C-407E-A947-70E740481C1C}">
                <a14:useLocalDpi xmlns:a14="http://schemas.microsoft.com/office/drawing/2010/main" val="0"/>
              </a:ext>
            </a:extLst>
          </a:blip>
          <a:srcRect l="17290"/>
          <a:stretch/>
        </p:blipFill>
        <p:spPr bwMode="auto">
          <a:xfrm>
            <a:off x="8521148" y="0"/>
            <a:ext cx="3578086" cy="2379337"/>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esquinas redondeadas 10">
            <a:extLst>
              <a:ext uri="{FF2B5EF4-FFF2-40B4-BE49-F238E27FC236}">
                <a16:creationId xmlns:a16="http://schemas.microsoft.com/office/drawing/2014/main" id="{7BD7946F-7A5C-4379-8382-32FF96693715}"/>
              </a:ext>
            </a:extLst>
          </p:cNvPr>
          <p:cNvSpPr/>
          <p:nvPr/>
        </p:nvSpPr>
        <p:spPr>
          <a:xfrm>
            <a:off x="3670851" y="1133803"/>
            <a:ext cx="5271274" cy="546980"/>
          </a:xfrm>
          <a:prstGeom prst="roundRect">
            <a:avLst/>
          </a:prstGeom>
          <a:solidFill>
            <a:schemeClr val="bg1"/>
          </a:solidFill>
          <a:ln>
            <a:noFill/>
          </a:ln>
          <a:effectLst/>
        </p:spPr>
        <p:style>
          <a:lnRef idx="2">
            <a:schemeClr val="accent2"/>
          </a:lnRef>
          <a:fillRef idx="1">
            <a:schemeClr val="lt1"/>
          </a:fillRef>
          <a:effectRef idx="0">
            <a:schemeClr val="accent2"/>
          </a:effectRef>
          <a:fontRef idx="minor">
            <a:schemeClr val="dk1"/>
          </a:fontRef>
        </p:style>
        <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EC" sz="4000" b="1" kern="1200" dirty="0">
                <a:ln w="13462">
                  <a:solidFill>
                    <a:schemeClr val="bg1"/>
                  </a:solidFill>
                  <a:prstDash val="solid"/>
                </a:ln>
                <a:solidFill>
                  <a:schemeClr val="tx1">
                    <a:lumMod val="85000"/>
                    <a:lumOff val="15000"/>
                  </a:schemeClr>
                </a:solidFill>
                <a:effectLst>
                  <a:glow rad="139700">
                    <a:schemeClr val="accent4">
                      <a:satMod val="175000"/>
                      <a:alpha val="40000"/>
                    </a:schemeClr>
                  </a:glow>
                  <a:outerShdw dist="38100" dir="2700000" algn="bl" rotWithShape="0">
                    <a:schemeClr val="accent5"/>
                  </a:outerShdw>
                </a:effectLst>
                <a:latin typeface="Arial Narrow" panose="020B0606020202030204" pitchFamily="34" charset="0"/>
              </a:rPr>
              <a:t>Diseño experimental</a:t>
            </a:r>
          </a:p>
        </p:txBody>
      </p:sp>
      <p:grpSp>
        <p:nvGrpSpPr>
          <p:cNvPr id="7" name="Grupo 6">
            <a:extLst>
              <a:ext uri="{FF2B5EF4-FFF2-40B4-BE49-F238E27FC236}">
                <a16:creationId xmlns:a16="http://schemas.microsoft.com/office/drawing/2014/main" id="{C1F85A93-5451-4AFD-B8D3-60A3884B0ABB}"/>
              </a:ext>
            </a:extLst>
          </p:cNvPr>
          <p:cNvGrpSpPr/>
          <p:nvPr/>
        </p:nvGrpSpPr>
        <p:grpSpPr>
          <a:xfrm>
            <a:off x="491003" y="1049665"/>
            <a:ext cx="2374583" cy="2379336"/>
            <a:chOff x="5339759" y="3896630"/>
            <a:chExt cx="2240804" cy="2241702"/>
          </a:xfrm>
          <a:solidFill>
            <a:schemeClr val="accent2">
              <a:lumMod val="60000"/>
              <a:lumOff val="40000"/>
            </a:schemeClr>
          </a:solidFill>
        </p:grpSpPr>
        <p:sp>
          <p:nvSpPr>
            <p:cNvPr id="17" name="Arco de bloque 16">
              <a:extLst>
                <a:ext uri="{FF2B5EF4-FFF2-40B4-BE49-F238E27FC236}">
                  <a16:creationId xmlns:a16="http://schemas.microsoft.com/office/drawing/2014/main" id="{A2848E7F-BB96-4852-B18D-FC47166F1FD3}"/>
                </a:ext>
              </a:extLst>
            </p:cNvPr>
            <p:cNvSpPr/>
            <p:nvPr/>
          </p:nvSpPr>
          <p:spPr>
            <a:xfrm>
              <a:off x="5339759" y="3896630"/>
              <a:ext cx="2240804" cy="2241702"/>
            </a:xfrm>
            <a:prstGeom prst="blockArc">
              <a:avLst>
                <a:gd name="adj1" fmla="val 13500000"/>
                <a:gd name="adj2" fmla="val 10800000"/>
                <a:gd name="adj3" fmla="val 12740"/>
              </a:avLst>
            </a:prstGeom>
            <a:grp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8" name="Forma libre: forma 17">
              <a:extLst>
                <a:ext uri="{FF2B5EF4-FFF2-40B4-BE49-F238E27FC236}">
                  <a16:creationId xmlns:a16="http://schemas.microsoft.com/office/drawing/2014/main" id="{4EC39441-3870-4E1A-954A-801C3A11DE73}"/>
                </a:ext>
              </a:extLst>
            </p:cNvPr>
            <p:cNvSpPr/>
            <p:nvPr/>
          </p:nvSpPr>
          <p:spPr>
            <a:xfrm>
              <a:off x="5734042" y="4678544"/>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2200" kern="1200" dirty="0">
                  <a:latin typeface="Arial Narrow" panose="020B0606020202030204" pitchFamily="34" charset="0"/>
                </a:rPr>
                <a:t>Factores y niveles del experimento</a:t>
              </a:r>
            </a:p>
          </p:txBody>
        </p:sp>
      </p:grpSp>
    </p:spTree>
    <p:extLst>
      <p:ext uri="{BB962C8B-B14F-4D97-AF65-F5344CB8AC3E}">
        <p14:creationId xmlns:p14="http://schemas.microsoft.com/office/powerpoint/2010/main" val="3845964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8" name="Flecha: pentágono 7">
            <a:extLst>
              <a:ext uri="{FF2B5EF4-FFF2-40B4-BE49-F238E27FC236}">
                <a16:creationId xmlns:a16="http://schemas.microsoft.com/office/drawing/2014/main" id="{63E61EFF-ECC7-4B97-A0BF-A3A8156B1E82}"/>
              </a:ext>
            </a:extLst>
          </p:cNvPr>
          <p:cNvSpPr/>
          <p:nvPr/>
        </p:nvSpPr>
        <p:spPr>
          <a:xfrm>
            <a:off x="92765" y="0"/>
            <a:ext cx="3790122" cy="914400"/>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600" b="1" dirty="0">
                <a:latin typeface="Britannic Bold" panose="020B0903060703020204" pitchFamily="34" charset="0"/>
                <a:ea typeface="Roboto Thin" panose="02000000000000000000" pitchFamily="2" charset="0"/>
              </a:rPr>
              <a:t>METODOLOGÍA</a:t>
            </a:r>
          </a:p>
        </p:txBody>
      </p:sp>
      <p:pic>
        <p:nvPicPr>
          <p:cNvPr id="12" name="Picture 4" descr="Qué es el yonque o cañazo? | Buenazo.pe">
            <a:extLst>
              <a:ext uri="{FF2B5EF4-FFF2-40B4-BE49-F238E27FC236}">
                <a16:creationId xmlns:a16="http://schemas.microsoft.com/office/drawing/2014/main" id="{252EB6D3-DAD4-481D-897A-1D3AD17495C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8485" l="0" r="100000">
                        <a14:foregroundMark x1="7833" y1="68636" x2="15417" y2="74848"/>
                        <a14:foregroundMark x1="42250" y1="32121" x2="59917" y2="32879"/>
                        <a14:foregroundMark x1="97250" y1="9091" x2="97250" y2="9091"/>
                        <a14:foregroundMark x1="47750" y1="75606" x2="55667" y2="81667"/>
                        <a14:foregroundMark x1="51917" y1="85455" x2="51917" y2="85455"/>
                        <a14:foregroundMark x1="56583" y1="83182" x2="56583" y2="83182"/>
                        <a14:foregroundMark x1="59917" y1="80152" x2="59917" y2="80152"/>
                        <a14:backgroundMark x1="1167" y1="42727" x2="23417" y2="25909"/>
                        <a14:backgroundMark x1="3667" y1="2273" x2="250" y2="28182"/>
                        <a14:backgroundMark x1="11833" y1="61061" x2="30333" y2="69394"/>
                        <a14:backgroundMark x1="16000" y1="68636" x2="11000" y2="79394"/>
                        <a14:backgroundMark x1="5917" y1="53485" x2="16833" y2="72576"/>
                        <a14:backgroundMark x1="9750" y1="68636" x2="9750" y2="68636"/>
                        <a14:backgroundMark x1="14333" y1="67121" x2="14333" y2="67121"/>
                        <a14:backgroundMark x1="14333" y1="67121" x2="9750" y2="74091"/>
                        <a14:backgroundMark x1="9333" y1="74848" x2="8917" y2="67879"/>
                        <a14:backgroundMark x1="8500" y1="67121" x2="6833" y2="61061"/>
                        <a14:backgroundMark x1="10583" y1="55758" x2="6833" y2="74848"/>
                        <a14:backgroundMark x1="6833" y1="81667" x2="9333" y2="61818"/>
                        <a14:backgroundMark x1="4250" y1="66364" x2="10583" y2="67121"/>
                        <a14:backgroundMark x1="7250" y1="61061" x2="8917" y2="78636"/>
                        <a14:backgroundMark x1="6833" y1="70303" x2="14750" y2="70303"/>
                        <a14:backgroundMark x1="15583" y1="79394" x2="5917" y2="72576"/>
                        <a14:backgroundMark x1="14333" y1="79394" x2="5500" y2="75606"/>
                        <a14:backgroundMark x1="8083" y1="80152" x2="9333" y2="68636"/>
                        <a14:backgroundMark x1="14750" y1="80152" x2="8500" y2="74848"/>
                        <a14:backgroundMark x1="4667" y1="74091" x2="10167" y2="79394"/>
                      </a14:backgroundRemoval>
                    </a14:imgEffect>
                  </a14:imgLayer>
                </a14:imgProps>
              </a:ext>
              <a:ext uri="{28A0092B-C50C-407E-A947-70E740481C1C}">
                <a14:useLocalDpi xmlns:a14="http://schemas.microsoft.com/office/drawing/2010/main" val="0"/>
              </a:ext>
            </a:extLst>
          </a:blip>
          <a:srcRect l="17290"/>
          <a:stretch/>
        </p:blipFill>
        <p:spPr bwMode="auto">
          <a:xfrm>
            <a:off x="8521148" y="0"/>
            <a:ext cx="3578086" cy="23793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a:extLst>
              <a:ext uri="{FF2B5EF4-FFF2-40B4-BE49-F238E27FC236}">
                <a16:creationId xmlns:a16="http://schemas.microsoft.com/office/drawing/2014/main" id="{A1FFE06E-679C-45D1-9EA0-65CA88244604}"/>
              </a:ext>
            </a:extLst>
          </p:cNvPr>
          <p:cNvGraphicFramePr>
            <a:graphicFrameLocks noGrp="1"/>
          </p:cNvGraphicFramePr>
          <p:nvPr>
            <p:extLst>
              <p:ext uri="{D42A27DB-BD31-4B8C-83A1-F6EECF244321}">
                <p14:modId xmlns:p14="http://schemas.microsoft.com/office/powerpoint/2010/main" val="629587490"/>
              </p:ext>
            </p:extLst>
          </p:nvPr>
        </p:nvGraphicFramePr>
        <p:xfrm>
          <a:off x="514894" y="1791866"/>
          <a:ext cx="6497405" cy="4854385"/>
        </p:xfrm>
        <a:graphic>
          <a:graphicData uri="http://schemas.openxmlformats.org/drawingml/2006/table">
            <a:tbl>
              <a:tblPr firstRow="1" firstCol="1" bandRow="1">
                <a:effectLst>
                  <a:outerShdw blurRad="50800" dist="38100" dir="16200000" rotWithShape="0">
                    <a:prstClr val="black">
                      <a:alpha val="40000"/>
                    </a:prstClr>
                  </a:outerShdw>
                </a:effectLst>
                <a:tableStyleId>{C083E6E3-FA7D-4D7B-A595-EF9225AFEA82}</a:tableStyleId>
              </a:tblPr>
              <a:tblGrid>
                <a:gridCol w="1949957">
                  <a:extLst>
                    <a:ext uri="{9D8B030D-6E8A-4147-A177-3AD203B41FA5}">
                      <a16:colId xmlns:a16="http://schemas.microsoft.com/office/drawing/2014/main" val="3524344463"/>
                    </a:ext>
                  </a:extLst>
                </a:gridCol>
                <a:gridCol w="997612">
                  <a:extLst>
                    <a:ext uri="{9D8B030D-6E8A-4147-A177-3AD203B41FA5}">
                      <a16:colId xmlns:a16="http://schemas.microsoft.com/office/drawing/2014/main" val="3060077654"/>
                    </a:ext>
                  </a:extLst>
                </a:gridCol>
                <a:gridCol w="3549836">
                  <a:extLst>
                    <a:ext uri="{9D8B030D-6E8A-4147-A177-3AD203B41FA5}">
                      <a16:colId xmlns:a16="http://schemas.microsoft.com/office/drawing/2014/main" val="850994154"/>
                    </a:ext>
                  </a:extLst>
                </a:gridCol>
              </a:tblGrid>
              <a:tr h="755611">
                <a:tc>
                  <a:txBody>
                    <a:bodyPr/>
                    <a:lstStyle/>
                    <a:p>
                      <a:pPr algn="ctr">
                        <a:lnSpc>
                          <a:spcPct val="100000"/>
                        </a:lnSpc>
                        <a:spcAft>
                          <a:spcPts val="0"/>
                        </a:spcAft>
                      </a:pPr>
                      <a:r>
                        <a:rPr lang="es-EC" sz="1800" dirty="0">
                          <a:effectLst/>
                          <a:latin typeface="Arial Narrow" panose="020B0606020202030204" pitchFamily="34" charset="0"/>
                        </a:rPr>
                        <a:t>Unidades experimentales</a:t>
                      </a:r>
                      <a:endParaRPr lang="es-EC"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algn="ctr">
                        <a:lnSpc>
                          <a:spcPct val="100000"/>
                        </a:lnSpc>
                        <a:spcAft>
                          <a:spcPts val="0"/>
                        </a:spcAft>
                      </a:pPr>
                      <a:endParaRPr lang="es-EC"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algn="ctr">
                        <a:lnSpc>
                          <a:spcPct val="100000"/>
                        </a:lnSpc>
                        <a:spcAft>
                          <a:spcPts val="0"/>
                        </a:spcAft>
                      </a:pPr>
                      <a:r>
                        <a:rPr lang="es-EC" sz="1800" dirty="0">
                          <a:effectLst/>
                          <a:latin typeface="Arial Narrow" panose="020B0606020202030204" pitchFamily="34" charset="0"/>
                        </a:rPr>
                        <a:t>Descripción</a:t>
                      </a:r>
                      <a:endParaRPr lang="es-EC"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2721937484"/>
                  </a:ext>
                </a:extLst>
              </a:tr>
              <a:tr h="455553">
                <a:tc>
                  <a:txBody>
                    <a:bodyPr/>
                    <a:lstStyle/>
                    <a:p>
                      <a:pPr algn="ctr">
                        <a:lnSpc>
                          <a:spcPct val="150000"/>
                        </a:lnSpc>
                        <a:spcAft>
                          <a:spcPts val="0"/>
                        </a:spcAft>
                      </a:pPr>
                      <a:r>
                        <a:rPr lang="es-EC" sz="1800" b="0" dirty="0">
                          <a:effectLst/>
                          <a:latin typeface="Arial Narrow" panose="020B0606020202030204" pitchFamily="34" charset="0"/>
                        </a:rPr>
                        <a:t>T1</a:t>
                      </a:r>
                      <a:endParaRPr lang="es-EC" sz="1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C" sz="1800">
                          <a:effectLst/>
                          <a:latin typeface="Arial Narrow" panose="020B0606020202030204" pitchFamily="34" charset="0"/>
                        </a:rPr>
                        <a:t>a</a:t>
                      </a:r>
                      <a:r>
                        <a:rPr lang="es-EC" sz="1800" baseline="-25000">
                          <a:effectLst/>
                          <a:latin typeface="Arial Narrow" panose="020B0606020202030204" pitchFamily="34" charset="0"/>
                        </a:rPr>
                        <a:t>1</a:t>
                      </a:r>
                      <a:r>
                        <a:rPr lang="es-EC" sz="1800">
                          <a:effectLst/>
                          <a:latin typeface="Arial Narrow" panose="020B0606020202030204" pitchFamily="34" charset="0"/>
                        </a:rPr>
                        <a:t>b</a:t>
                      </a:r>
                      <a:r>
                        <a:rPr lang="es-EC" sz="1800" baseline="-25000">
                          <a:effectLst/>
                          <a:latin typeface="Arial Narrow" panose="020B0606020202030204" pitchFamily="34" charset="0"/>
                        </a:rPr>
                        <a:t>1</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50000"/>
                        </a:lnSpc>
                        <a:spcAft>
                          <a:spcPts val="0"/>
                        </a:spcAft>
                      </a:pPr>
                      <a:r>
                        <a:rPr lang="es-EC" sz="1800" dirty="0">
                          <a:effectLst/>
                          <a:latin typeface="Arial Narrow" panose="020B0606020202030204" pitchFamily="34" charset="0"/>
                        </a:rPr>
                        <a:t>ECU-01 + </a:t>
                      </a:r>
                      <a:r>
                        <a:rPr lang="es-EC" sz="1800" i="1" dirty="0" err="1">
                          <a:effectLst/>
                          <a:latin typeface="Arial Narrow" panose="020B0606020202030204" pitchFamily="34" charset="0"/>
                        </a:rPr>
                        <a:t>Saccharomyces</a:t>
                      </a:r>
                      <a:r>
                        <a:rPr lang="es-EC" sz="1800" i="1" dirty="0">
                          <a:effectLst/>
                          <a:latin typeface="Arial Narrow" panose="020B0606020202030204" pitchFamily="34" charset="0"/>
                        </a:rPr>
                        <a:t> </a:t>
                      </a:r>
                      <a:r>
                        <a:rPr lang="es-EC" sz="1800" i="1" dirty="0" err="1">
                          <a:effectLst/>
                          <a:latin typeface="Arial Narrow" panose="020B0606020202030204" pitchFamily="34" charset="0"/>
                        </a:rPr>
                        <a:t>cerevisiae</a:t>
                      </a:r>
                      <a:endParaRPr lang="es-EC" sz="1800" i="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787546164"/>
                  </a:ext>
                </a:extLst>
              </a:tr>
              <a:tr h="455553">
                <a:tc>
                  <a:txBody>
                    <a:bodyPr/>
                    <a:lstStyle/>
                    <a:p>
                      <a:pPr algn="ctr">
                        <a:lnSpc>
                          <a:spcPct val="150000"/>
                        </a:lnSpc>
                        <a:spcAft>
                          <a:spcPts val="0"/>
                        </a:spcAft>
                      </a:pPr>
                      <a:r>
                        <a:rPr lang="es-EC" sz="1800" b="0" dirty="0">
                          <a:effectLst/>
                          <a:latin typeface="Arial Narrow" panose="020B0606020202030204" pitchFamily="34" charset="0"/>
                        </a:rPr>
                        <a:t>T2</a:t>
                      </a:r>
                      <a:endParaRPr lang="es-EC" sz="1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C" sz="1800">
                          <a:effectLst/>
                          <a:latin typeface="Arial Narrow" panose="020B0606020202030204" pitchFamily="34" charset="0"/>
                        </a:rPr>
                        <a:t>a</a:t>
                      </a:r>
                      <a:r>
                        <a:rPr lang="es-EC" sz="1800" baseline="-25000">
                          <a:effectLst/>
                          <a:latin typeface="Arial Narrow" panose="020B0606020202030204" pitchFamily="34" charset="0"/>
                        </a:rPr>
                        <a:t>1</a:t>
                      </a:r>
                      <a:r>
                        <a:rPr lang="es-EC" sz="1800">
                          <a:effectLst/>
                          <a:latin typeface="Arial Narrow" panose="020B0606020202030204" pitchFamily="34" charset="0"/>
                        </a:rPr>
                        <a:t>b</a:t>
                      </a:r>
                      <a:r>
                        <a:rPr lang="es-EC" sz="1800" baseline="-25000">
                          <a:effectLst/>
                          <a:latin typeface="Arial Narrow" panose="020B0606020202030204" pitchFamily="34" charset="0"/>
                        </a:rPr>
                        <a:t>2</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50000"/>
                        </a:lnSpc>
                        <a:spcAft>
                          <a:spcPts val="0"/>
                        </a:spcAft>
                      </a:pPr>
                      <a:r>
                        <a:rPr lang="es-EC" sz="1800" dirty="0">
                          <a:effectLst/>
                          <a:latin typeface="Arial Narrow" panose="020B0606020202030204" pitchFamily="34" charset="0"/>
                        </a:rPr>
                        <a:t>ECU-01 + </a:t>
                      </a:r>
                      <a:r>
                        <a:rPr lang="es-EC" sz="1800" i="1" dirty="0" err="1">
                          <a:effectLst/>
                          <a:latin typeface="Arial Narrow" panose="020B0606020202030204" pitchFamily="34" charset="0"/>
                        </a:rPr>
                        <a:t>Saccharomyces</a:t>
                      </a:r>
                      <a:r>
                        <a:rPr lang="es-EC" sz="1800" i="1" dirty="0">
                          <a:effectLst/>
                          <a:latin typeface="Arial Narrow" panose="020B0606020202030204" pitchFamily="34" charset="0"/>
                        </a:rPr>
                        <a:t> </a:t>
                      </a:r>
                      <a:r>
                        <a:rPr lang="es-EC" sz="1800" i="1" dirty="0" err="1">
                          <a:effectLst/>
                          <a:latin typeface="Arial Narrow" panose="020B0606020202030204" pitchFamily="34" charset="0"/>
                        </a:rPr>
                        <a:t>bayanus</a:t>
                      </a:r>
                      <a:endParaRPr lang="es-EC" sz="1800" i="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51089901"/>
                  </a:ext>
                </a:extLst>
              </a:tr>
              <a:tr h="455152">
                <a:tc>
                  <a:txBody>
                    <a:bodyPr/>
                    <a:lstStyle/>
                    <a:p>
                      <a:pPr algn="ctr">
                        <a:lnSpc>
                          <a:spcPct val="150000"/>
                        </a:lnSpc>
                        <a:spcAft>
                          <a:spcPts val="0"/>
                        </a:spcAft>
                      </a:pPr>
                      <a:r>
                        <a:rPr lang="es-EC" sz="1800" b="0" dirty="0">
                          <a:effectLst/>
                          <a:latin typeface="Arial Narrow" panose="020B0606020202030204" pitchFamily="34" charset="0"/>
                        </a:rPr>
                        <a:t>T3</a:t>
                      </a:r>
                      <a:endParaRPr lang="es-EC" sz="1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C" sz="1800" dirty="0">
                          <a:effectLst/>
                          <a:latin typeface="Arial Narrow" panose="020B0606020202030204" pitchFamily="34" charset="0"/>
                        </a:rPr>
                        <a:t>a</a:t>
                      </a:r>
                      <a:r>
                        <a:rPr lang="es-EC" sz="1800" baseline="-25000" dirty="0">
                          <a:effectLst/>
                          <a:latin typeface="Arial Narrow" panose="020B0606020202030204" pitchFamily="34" charset="0"/>
                        </a:rPr>
                        <a:t>1</a:t>
                      </a:r>
                      <a:r>
                        <a:rPr lang="es-EC" sz="1800" dirty="0">
                          <a:effectLst/>
                          <a:latin typeface="Arial Narrow" panose="020B0606020202030204" pitchFamily="34" charset="0"/>
                        </a:rPr>
                        <a:t>b</a:t>
                      </a:r>
                      <a:r>
                        <a:rPr lang="es-EC" sz="1800" baseline="-25000" dirty="0">
                          <a:effectLst/>
                          <a:latin typeface="Arial Narrow" panose="020B0606020202030204" pitchFamily="34" charset="0"/>
                        </a:rPr>
                        <a:t>3</a:t>
                      </a:r>
                      <a:endParaRPr lang="es-EC"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50000"/>
                        </a:lnSpc>
                        <a:spcAft>
                          <a:spcPts val="0"/>
                        </a:spcAft>
                      </a:pPr>
                      <a:r>
                        <a:rPr lang="es-EC" sz="1800">
                          <a:effectLst/>
                          <a:latin typeface="Arial Narrow" panose="020B0606020202030204" pitchFamily="34" charset="0"/>
                        </a:rPr>
                        <a:t>ECU-01 + Flora natural</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533144104"/>
                  </a:ext>
                </a:extLst>
              </a:tr>
              <a:tr h="455553">
                <a:tc>
                  <a:txBody>
                    <a:bodyPr/>
                    <a:lstStyle/>
                    <a:p>
                      <a:pPr algn="ctr">
                        <a:lnSpc>
                          <a:spcPct val="150000"/>
                        </a:lnSpc>
                        <a:spcAft>
                          <a:spcPts val="0"/>
                        </a:spcAft>
                      </a:pPr>
                      <a:r>
                        <a:rPr lang="es-EC" sz="1800" b="0">
                          <a:effectLst/>
                          <a:latin typeface="Arial Narrow" panose="020B0606020202030204" pitchFamily="34" charset="0"/>
                        </a:rPr>
                        <a:t>T4</a:t>
                      </a:r>
                      <a:endParaRPr lang="es-EC" sz="1800" b="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C" sz="1800">
                          <a:effectLst/>
                          <a:latin typeface="Arial Narrow" panose="020B0606020202030204" pitchFamily="34" charset="0"/>
                        </a:rPr>
                        <a:t>a</a:t>
                      </a:r>
                      <a:r>
                        <a:rPr lang="es-EC" sz="1800" baseline="-25000">
                          <a:effectLst/>
                          <a:latin typeface="Arial Narrow" panose="020B0606020202030204" pitchFamily="34" charset="0"/>
                        </a:rPr>
                        <a:t>2</a:t>
                      </a:r>
                      <a:r>
                        <a:rPr lang="es-EC" sz="1800">
                          <a:effectLst/>
                          <a:latin typeface="Arial Narrow" panose="020B0606020202030204" pitchFamily="34" charset="0"/>
                        </a:rPr>
                        <a:t>b</a:t>
                      </a:r>
                      <a:r>
                        <a:rPr lang="es-EC" sz="1800" baseline="-25000">
                          <a:effectLst/>
                          <a:latin typeface="Arial Narrow" panose="020B0606020202030204" pitchFamily="34" charset="0"/>
                        </a:rPr>
                        <a:t>1</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50000"/>
                        </a:lnSpc>
                        <a:spcAft>
                          <a:spcPts val="0"/>
                        </a:spcAft>
                      </a:pPr>
                      <a:r>
                        <a:rPr lang="es-EC" sz="1800" dirty="0">
                          <a:effectLst/>
                          <a:latin typeface="Arial Narrow" panose="020B0606020202030204" pitchFamily="34" charset="0"/>
                        </a:rPr>
                        <a:t>EC-06 + </a:t>
                      </a:r>
                      <a:r>
                        <a:rPr lang="es-EC" sz="1800" i="1" dirty="0" err="1">
                          <a:effectLst/>
                          <a:latin typeface="Arial Narrow" panose="020B0606020202030204" pitchFamily="34" charset="0"/>
                        </a:rPr>
                        <a:t>Saccharomyces</a:t>
                      </a:r>
                      <a:r>
                        <a:rPr lang="es-EC" sz="1800" i="1" dirty="0">
                          <a:effectLst/>
                          <a:latin typeface="Arial Narrow" panose="020B0606020202030204" pitchFamily="34" charset="0"/>
                        </a:rPr>
                        <a:t> </a:t>
                      </a:r>
                      <a:r>
                        <a:rPr lang="es-EC" sz="1800" i="1" dirty="0" err="1">
                          <a:effectLst/>
                          <a:latin typeface="Arial Narrow" panose="020B0606020202030204" pitchFamily="34" charset="0"/>
                        </a:rPr>
                        <a:t>cerevisiae</a:t>
                      </a:r>
                      <a:endParaRPr lang="es-EC" sz="1800" i="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771560868"/>
                  </a:ext>
                </a:extLst>
              </a:tr>
              <a:tr h="455553">
                <a:tc>
                  <a:txBody>
                    <a:bodyPr/>
                    <a:lstStyle/>
                    <a:p>
                      <a:pPr algn="ctr">
                        <a:lnSpc>
                          <a:spcPct val="150000"/>
                        </a:lnSpc>
                        <a:spcAft>
                          <a:spcPts val="0"/>
                        </a:spcAft>
                      </a:pPr>
                      <a:r>
                        <a:rPr lang="es-EC" sz="1800" b="0">
                          <a:effectLst/>
                          <a:latin typeface="Arial Narrow" panose="020B0606020202030204" pitchFamily="34" charset="0"/>
                        </a:rPr>
                        <a:t>T5</a:t>
                      </a:r>
                      <a:endParaRPr lang="es-EC" sz="1800" b="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C" sz="1800">
                          <a:effectLst/>
                          <a:latin typeface="Arial Narrow" panose="020B0606020202030204" pitchFamily="34" charset="0"/>
                        </a:rPr>
                        <a:t>a</a:t>
                      </a:r>
                      <a:r>
                        <a:rPr lang="es-EC" sz="1800" baseline="-25000">
                          <a:effectLst/>
                          <a:latin typeface="Arial Narrow" panose="020B0606020202030204" pitchFamily="34" charset="0"/>
                        </a:rPr>
                        <a:t>2</a:t>
                      </a:r>
                      <a:r>
                        <a:rPr lang="es-EC" sz="1800">
                          <a:effectLst/>
                          <a:latin typeface="Arial Narrow" panose="020B0606020202030204" pitchFamily="34" charset="0"/>
                        </a:rPr>
                        <a:t>b</a:t>
                      </a:r>
                      <a:r>
                        <a:rPr lang="es-EC" sz="1800" baseline="-25000">
                          <a:effectLst/>
                          <a:latin typeface="Arial Narrow" panose="020B0606020202030204" pitchFamily="34" charset="0"/>
                        </a:rPr>
                        <a:t>2</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50000"/>
                        </a:lnSpc>
                        <a:spcAft>
                          <a:spcPts val="0"/>
                        </a:spcAft>
                      </a:pPr>
                      <a:r>
                        <a:rPr lang="es-EC" sz="1800" dirty="0">
                          <a:effectLst/>
                          <a:latin typeface="Arial Narrow" panose="020B0606020202030204" pitchFamily="34" charset="0"/>
                        </a:rPr>
                        <a:t>EC-06 + </a:t>
                      </a:r>
                      <a:r>
                        <a:rPr lang="es-EC" sz="1800" i="1" dirty="0" err="1">
                          <a:effectLst/>
                          <a:latin typeface="Arial Narrow" panose="020B0606020202030204" pitchFamily="34" charset="0"/>
                        </a:rPr>
                        <a:t>Saccharomyces</a:t>
                      </a:r>
                      <a:r>
                        <a:rPr lang="es-EC" sz="1800" i="1" dirty="0">
                          <a:effectLst/>
                          <a:latin typeface="Arial Narrow" panose="020B0606020202030204" pitchFamily="34" charset="0"/>
                        </a:rPr>
                        <a:t> </a:t>
                      </a:r>
                      <a:r>
                        <a:rPr lang="es-EC" sz="1800" i="1" dirty="0" err="1">
                          <a:effectLst/>
                          <a:latin typeface="Arial Narrow" panose="020B0606020202030204" pitchFamily="34" charset="0"/>
                        </a:rPr>
                        <a:t>bayanus</a:t>
                      </a:r>
                      <a:endParaRPr lang="es-EC" sz="1800" i="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507439025"/>
                  </a:ext>
                </a:extLst>
              </a:tr>
              <a:tr h="455152">
                <a:tc>
                  <a:txBody>
                    <a:bodyPr/>
                    <a:lstStyle/>
                    <a:p>
                      <a:pPr algn="ctr">
                        <a:lnSpc>
                          <a:spcPct val="150000"/>
                        </a:lnSpc>
                        <a:spcAft>
                          <a:spcPts val="0"/>
                        </a:spcAft>
                      </a:pPr>
                      <a:r>
                        <a:rPr lang="es-EC" sz="1800" b="0">
                          <a:effectLst/>
                          <a:latin typeface="Arial Narrow" panose="020B0606020202030204" pitchFamily="34" charset="0"/>
                        </a:rPr>
                        <a:t>T6</a:t>
                      </a:r>
                      <a:endParaRPr lang="es-EC" sz="1800" b="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C" sz="1800">
                          <a:effectLst/>
                          <a:latin typeface="Arial Narrow" panose="020B0606020202030204" pitchFamily="34" charset="0"/>
                        </a:rPr>
                        <a:t>a</a:t>
                      </a:r>
                      <a:r>
                        <a:rPr lang="es-EC" sz="1800" baseline="-25000">
                          <a:effectLst/>
                          <a:latin typeface="Arial Narrow" panose="020B0606020202030204" pitchFamily="34" charset="0"/>
                        </a:rPr>
                        <a:t>2</a:t>
                      </a:r>
                      <a:r>
                        <a:rPr lang="es-EC" sz="1800">
                          <a:effectLst/>
                          <a:latin typeface="Arial Narrow" panose="020B0606020202030204" pitchFamily="34" charset="0"/>
                        </a:rPr>
                        <a:t>b</a:t>
                      </a:r>
                      <a:r>
                        <a:rPr lang="es-EC" sz="1800" baseline="-25000">
                          <a:effectLst/>
                          <a:latin typeface="Arial Narrow" panose="020B0606020202030204" pitchFamily="34" charset="0"/>
                        </a:rPr>
                        <a:t>3</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50000"/>
                        </a:lnSpc>
                        <a:spcAft>
                          <a:spcPts val="0"/>
                        </a:spcAft>
                      </a:pPr>
                      <a:r>
                        <a:rPr lang="es-EC" sz="1800">
                          <a:effectLst/>
                          <a:latin typeface="Arial Narrow" panose="020B0606020202030204" pitchFamily="34" charset="0"/>
                        </a:rPr>
                        <a:t>EC-06 + Flora natural</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4140473741"/>
                  </a:ext>
                </a:extLst>
              </a:tr>
              <a:tr h="455553">
                <a:tc>
                  <a:txBody>
                    <a:bodyPr/>
                    <a:lstStyle/>
                    <a:p>
                      <a:pPr algn="ctr">
                        <a:lnSpc>
                          <a:spcPct val="150000"/>
                        </a:lnSpc>
                        <a:spcAft>
                          <a:spcPts val="0"/>
                        </a:spcAft>
                      </a:pPr>
                      <a:r>
                        <a:rPr lang="es-EC" sz="1800" b="0">
                          <a:effectLst/>
                          <a:latin typeface="Arial Narrow" panose="020B0606020202030204" pitchFamily="34" charset="0"/>
                        </a:rPr>
                        <a:t>T7</a:t>
                      </a:r>
                      <a:endParaRPr lang="es-EC" sz="1800" b="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C" sz="1800">
                          <a:effectLst/>
                          <a:latin typeface="Arial Narrow" panose="020B0606020202030204" pitchFamily="34" charset="0"/>
                        </a:rPr>
                        <a:t>a</a:t>
                      </a:r>
                      <a:r>
                        <a:rPr lang="es-EC" sz="1800" baseline="-25000">
                          <a:effectLst/>
                          <a:latin typeface="Arial Narrow" panose="020B0606020202030204" pitchFamily="34" charset="0"/>
                        </a:rPr>
                        <a:t>3</a:t>
                      </a:r>
                      <a:r>
                        <a:rPr lang="es-EC" sz="1800">
                          <a:effectLst/>
                          <a:latin typeface="Arial Narrow" panose="020B0606020202030204" pitchFamily="34" charset="0"/>
                        </a:rPr>
                        <a:t>b</a:t>
                      </a:r>
                      <a:r>
                        <a:rPr lang="es-EC" sz="1800" baseline="-25000">
                          <a:effectLst/>
                          <a:latin typeface="Arial Narrow" panose="020B0606020202030204" pitchFamily="34" charset="0"/>
                        </a:rPr>
                        <a:t>1</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50000"/>
                        </a:lnSpc>
                        <a:spcAft>
                          <a:spcPts val="0"/>
                        </a:spcAft>
                      </a:pPr>
                      <a:r>
                        <a:rPr lang="es-EC" sz="1800" dirty="0">
                          <a:effectLst/>
                          <a:latin typeface="Arial Narrow" panose="020B0606020202030204" pitchFamily="34" charset="0"/>
                        </a:rPr>
                        <a:t>EC-08 + </a:t>
                      </a:r>
                      <a:r>
                        <a:rPr lang="es-EC" sz="1800" i="1" dirty="0" err="1">
                          <a:effectLst/>
                          <a:latin typeface="Arial Narrow" panose="020B0606020202030204" pitchFamily="34" charset="0"/>
                        </a:rPr>
                        <a:t>Saccharomyces</a:t>
                      </a:r>
                      <a:r>
                        <a:rPr lang="es-EC" sz="1800" i="1" dirty="0">
                          <a:effectLst/>
                          <a:latin typeface="Arial Narrow" panose="020B0606020202030204" pitchFamily="34" charset="0"/>
                        </a:rPr>
                        <a:t> </a:t>
                      </a:r>
                      <a:r>
                        <a:rPr lang="es-EC" sz="1800" i="1" dirty="0" err="1">
                          <a:effectLst/>
                          <a:latin typeface="Arial Narrow" panose="020B0606020202030204" pitchFamily="34" charset="0"/>
                        </a:rPr>
                        <a:t>cerevisiae</a:t>
                      </a:r>
                      <a:endParaRPr lang="es-EC" sz="1800" i="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772695746"/>
                  </a:ext>
                </a:extLst>
              </a:tr>
              <a:tr h="455553">
                <a:tc>
                  <a:txBody>
                    <a:bodyPr/>
                    <a:lstStyle/>
                    <a:p>
                      <a:pPr algn="ctr">
                        <a:lnSpc>
                          <a:spcPct val="150000"/>
                        </a:lnSpc>
                        <a:spcAft>
                          <a:spcPts val="0"/>
                        </a:spcAft>
                      </a:pPr>
                      <a:r>
                        <a:rPr lang="es-EC" sz="1800" b="0">
                          <a:effectLst/>
                          <a:latin typeface="Arial Narrow" panose="020B0606020202030204" pitchFamily="34" charset="0"/>
                        </a:rPr>
                        <a:t>T8</a:t>
                      </a:r>
                      <a:endParaRPr lang="es-EC" sz="1800" b="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C" sz="1800">
                          <a:effectLst/>
                          <a:latin typeface="Arial Narrow" panose="020B0606020202030204" pitchFamily="34" charset="0"/>
                        </a:rPr>
                        <a:t>a</a:t>
                      </a:r>
                      <a:r>
                        <a:rPr lang="es-EC" sz="1800" baseline="-25000">
                          <a:effectLst/>
                          <a:latin typeface="Arial Narrow" panose="020B0606020202030204" pitchFamily="34" charset="0"/>
                        </a:rPr>
                        <a:t>3</a:t>
                      </a:r>
                      <a:r>
                        <a:rPr lang="es-EC" sz="1800">
                          <a:effectLst/>
                          <a:latin typeface="Arial Narrow" panose="020B0606020202030204" pitchFamily="34" charset="0"/>
                        </a:rPr>
                        <a:t>b</a:t>
                      </a:r>
                      <a:r>
                        <a:rPr lang="es-EC" sz="1800" baseline="-25000">
                          <a:effectLst/>
                          <a:latin typeface="Arial Narrow" panose="020B0606020202030204" pitchFamily="34" charset="0"/>
                        </a:rPr>
                        <a:t>2</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50000"/>
                        </a:lnSpc>
                        <a:spcAft>
                          <a:spcPts val="0"/>
                        </a:spcAft>
                      </a:pPr>
                      <a:r>
                        <a:rPr lang="es-EC" sz="1800" dirty="0">
                          <a:effectLst/>
                          <a:latin typeface="Arial Narrow" panose="020B0606020202030204" pitchFamily="34" charset="0"/>
                        </a:rPr>
                        <a:t>EC-08 + </a:t>
                      </a:r>
                      <a:r>
                        <a:rPr lang="es-EC" sz="1800" i="1" dirty="0" err="1">
                          <a:effectLst/>
                          <a:latin typeface="Arial Narrow" panose="020B0606020202030204" pitchFamily="34" charset="0"/>
                        </a:rPr>
                        <a:t>Saccharomyces</a:t>
                      </a:r>
                      <a:r>
                        <a:rPr lang="es-EC" sz="1800" i="1" dirty="0">
                          <a:effectLst/>
                          <a:latin typeface="Arial Narrow" panose="020B0606020202030204" pitchFamily="34" charset="0"/>
                        </a:rPr>
                        <a:t> </a:t>
                      </a:r>
                      <a:r>
                        <a:rPr lang="es-EC" sz="1800" i="1" dirty="0" err="1">
                          <a:effectLst/>
                          <a:latin typeface="Arial Narrow" panose="020B0606020202030204" pitchFamily="34" charset="0"/>
                        </a:rPr>
                        <a:t>bayanus</a:t>
                      </a:r>
                      <a:endParaRPr lang="es-EC" sz="1800" i="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557745884"/>
                  </a:ext>
                </a:extLst>
              </a:tr>
              <a:tr h="455152">
                <a:tc>
                  <a:txBody>
                    <a:bodyPr/>
                    <a:lstStyle/>
                    <a:p>
                      <a:pPr algn="ctr">
                        <a:lnSpc>
                          <a:spcPct val="150000"/>
                        </a:lnSpc>
                        <a:spcAft>
                          <a:spcPts val="0"/>
                        </a:spcAft>
                      </a:pPr>
                      <a:r>
                        <a:rPr lang="es-EC" sz="1800" b="0" dirty="0">
                          <a:effectLst/>
                          <a:latin typeface="Arial Narrow" panose="020B0606020202030204" pitchFamily="34" charset="0"/>
                        </a:rPr>
                        <a:t>T9</a:t>
                      </a:r>
                      <a:endParaRPr lang="es-EC" sz="1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0"/>
                        </a:spcAft>
                      </a:pPr>
                      <a:r>
                        <a:rPr lang="es-EC" sz="1800">
                          <a:effectLst/>
                          <a:latin typeface="Arial Narrow" panose="020B0606020202030204" pitchFamily="34" charset="0"/>
                        </a:rPr>
                        <a:t>a</a:t>
                      </a:r>
                      <a:r>
                        <a:rPr lang="es-EC" sz="1800" baseline="-25000">
                          <a:effectLst/>
                          <a:latin typeface="Arial Narrow" panose="020B0606020202030204" pitchFamily="34" charset="0"/>
                        </a:rPr>
                        <a:t>3</a:t>
                      </a:r>
                      <a:r>
                        <a:rPr lang="es-EC" sz="1800">
                          <a:effectLst/>
                          <a:latin typeface="Arial Narrow" panose="020B0606020202030204" pitchFamily="34" charset="0"/>
                        </a:rPr>
                        <a:t>b</a:t>
                      </a:r>
                      <a:r>
                        <a:rPr lang="es-EC" sz="1800" baseline="-25000">
                          <a:effectLst/>
                          <a:latin typeface="Arial Narrow" panose="020B0606020202030204" pitchFamily="34" charset="0"/>
                        </a:rPr>
                        <a:t>3</a:t>
                      </a:r>
                      <a:endParaRPr lang="es-EC" sz="180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nSpc>
                          <a:spcPct val="150000"/>
                        </a:lnSpc>
                        <a:spcAft>
                          <a:spcPts val="0"/>
                        </a:spcAft>
                      </a:pPr>
                      <a:r>
                        <a:rPr lang="es-EC" sz="1800" dirty="0">
                          <a:effectLst/>
                          <a:latin typeface="Arial Narrow" panose="020B0606020202030204" pitchFamily="34" charset="0"/>
                        </a:rPr>
                        <a:t>EC-08 + Flora natural</a:t>
                      </a:r>
                      <a:endParaRPr lang="es-EC"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682099517"/>
                  </a:ext>
                </a:extLst>
              </a:tr>
            </a:tbl>
          </a:graphicData>
        </a:graphic>
      </p:graphicFrame>
      <p:graphicFrame>
        <p:nvGraphicFramePr>
          <p:cNvPr id="2" name="Diagrama 1">
            <a:extLst>
              <a:ext uri="{FF2B5EF4-FFF2-40B4-BE49-F238E27FC236}">
                <a16:creationId xmlns:a16="http://schemas.microsoft.com/office/drawing/2014/main" id="{1B94B9A9-A529-47CC-9719-91E971225C5C}"/>
              </a:ext>
            </a:extLst>
          </p:cNvPr>
          <p:cNvGraphicFramePr/>
          <p:nvPr>
            <p:extLst>
              <p:ext uri="{D42A27DB-BD31-4B8C-83A1-F6EECF244321}">
                <p14:modId xmlns:p14="http://schemas.microsoft.com/office/powerpoint/2010/main" val="1908488244"/>
              </p:ext>
            </p:extLst>
          </p:nvPr>
        </p:nvGraphicFramePr>
        <p:xfrm>
          <a:off x="5045911" y="0"/>
          <a:ext cx="4128345" cy="3560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1" name="Grupo 10">
            <a:extLst>
              <a:ext uri="{FF2B5EF4-FFF2-40B4-BE49-F238E27FC236}">
                <a16:creationId xmlns:a16="http://schemas.microsoft.com/office/drawing/2014/main" id="{0A47D1C0-ED62-493F-84B4-E538AE044AC7}"/>
              </a:ext>
            </a:extLst>
          </p:cNvPr>
          <p:cNvGrpSpPr/>
          <p:nvPr/>
        </p:nvGrpSpPr>
        <p:grpSpPr>
          <a:xfrm>
            <a:off x="7300040" y="3155777"/>
            <a:ext cx="2179080" cy="2645774"/>
            <a:chOff x="7698917" y="1007165"/>
            <a:chExt cx="3395662" cy="2645774"/>
          </a:xfrm>
        </p:grpSpPr>
        <p:sp>
          <p:nvSpPr>
            <p:cNvPr id="13" name="Forma libre: forma 12">
              <a:extLst>
                <a:ext uri="{FF2B5EF4-FFF2-40B4-BE49-F238E27FC236}">
                  <a16:creationId xmlns:a16="http://schemas.microsoft.com/office/drawing/2014/main" id="{6984A225-07B5-4D4D-8956-1EF7C5685382}"/>
                </a:ext>
              </a:extLst>
            </p:cNvPr>
            <p:cNvSpPr/>
            <p:nvPr/>
          </p:nvSpPr>
          <p:spPr>
            <a:xfrm>
              <a:off x="7698917" y="1007165"/>
              <a:ext cx="3395662" cy="1169398"/>
            </a:xfrm>
            <a:custGeom>
              <a:avLst/>
              <a:gdLst>
                <a:gd name="connsiteX0" fmla="*/ 0 w 3395662"/>
                <a:gd name="connsiteY0" fmla="*/ 98425 h 984250"/>
                <a:gd name="connsiteX1" fmla="*/ 98425 w 3395662"/>
                <a:gd name="connsiteY1" fmla="*/ 0 h 984250"/>
                <a:gd name="connsiteX2" fmla="*/ 3297237 w 3395662"/>
                <a:gd name="connsiteY2" fmla="*/ 0 h 984250"/>
                <a:gd name="connsiteX3" fmla="*/ 3395662 w 3395662"/>
                <a:gd name="connsiteY3" fmla="*/ 98425 h 984250"/>
                <a:gd name="connsiteX4" fmla="*/ 3395662 w 3395662"/>
                <a:gd name="connsiteY4" fmla="*/ 885825 h 984250"/>
                <a:gd name="connsiteX5" fmla="*/ 3297237 w 3395662"/>
                <a:gd name="connsiteY5" fmla="*/ 984250 h 984250"/>
                <a:gd name="connsiteX6" fmla="*/ 98425 w 3395662"/>
                <a:gd name="connsiteY6" fmla="*/ 984250 h 984250"/>
                <a:gd name="connsiteX7" fmla="*/ 0 w 3395662"/>
                <a:gd name="connsiteY7" fmla="*/ 885825 h 984250"/>
                <a:gd name="connsiteX8" fmla="*/ 0 w 3395662"/>
                <a:gd name="connsiteY8" fmla="*/ 98425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5662" h="984250">
                  <a:moveTo>
                    <a:pt x="0" y="98425"/>
                  </a:moveTo>
                  <a:cubicBezTo>
                    <a:pt x="0" y="44066"/>
                    <a:pt x="44066" y="0"/>
                    <a:pt x="98425" y="0"/>
                  </a:cubicBezTo>
                  <a:lnTo>
                    <a:pt x="3297237" y="0"/>
                  </a:lnTo>
                  <a:cubicBezTo>
                    <a:pt x="3351596" y="0"/>
                    <a:pt x="3395662" y="44066"/>
                    <a:pt x="3395662" y="98425"/>
                  </a:cubicBezTo>
                  <a:lnTo>
                    <a:pt x="3395662" y="885825"/>
                  </a:lnTo>
                  <a:cubicBezTo>
                    <a:pt x="3395662" y="940184"/>
                    <a:pt x="3351596" y="984250"/>
                    <a:pt x="3297237" y="984250"/>
                  </a:cubicBezTo>
                  <a:lnTo>
                    <a:pt x="98425" y="984250"/>
                  </a:lnTo>
                  <a:cubicBezTo>
                    <a:pt x="44066" y="984250"/>
                    <a:pt x="0" y="940184"/>
                    <a:pt x="0" y="885825"/>
                  </a:cubicBezTo>
                  <a:lnTo>
                    <a:pt x="0" y="98425"/>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9788" tIns="89788" rIns="89788" bIns="89788" numCol="1" spcCol="1270" anchor="ctr" anchorCtr="0">
              <a:noAutofit/>
            </a:bodyPr>
            <a:lstStyle/>
            <a:p>
              <a:pPr marL="0" lvl="0" indent="0" algn="ctr" defTabSz="711200">
                <a:lnSpc>
                  <a:spcPct val="90000"/>
                </a:lnSpc>
                <a:spcBef>
                  <a:spcPct val="0"/>
                </a:spcBef>
                <a:spcAft>
                  <a:spcPct val="35000"/>
                </a:spcAft>
                <a:buNone/>
              </a:pPr>
              <a:r>
                <a:rPr lang="es-EC" b="1" kern="1200" dirty="0">
                  <a:solidFill>
                    <a:schemeClr val="tx1"/>
                  </a:solidFill>
                  <a:latin typeface="Arial Narrow" panose="020B0606020202030204" pitchFamily="34" charset="0"/>
                </a:rPr>
                <a:t>Diseño experimental:</a:t>
              </a:r>
            </a:p>
            <a:p>
              <a:pPr marL="0" lvl="0" indent="0" algn="ctr" defTabSz="711200">
                <a:lnSpc>
                  <a:spcPct val="90000"/>
                </a:lnSpc>
                <a:spcBef>
                  <a:spcPct val="0"/>
                </a:spcBef>
                <a:spcAft>
                  <a:spcPct val="35000"/>
                </a:spcAft>
                <a:buNone/>
              </a:pPr>
              <a:r>
                <a:rPr lang="es-EC" kern="1200" dirty="0">
                  <a:solidFill>
                    <a:schemeClr val="tx1"/>
                  </a:solidFill>
                  <a:latin typeface="Arial Narrow" panose="020B0606020202030204" pitchFamily="34" charset="0"/>
                </a:rPr>
                <a:t>ANOVA DBCA con modelo factorial A x B</a:t>
              </a:r>
            </a:p>
          </p:txBody>
        </p:sp>
        <p:sp>
          <p:nvSpPr>
            <p:cNvPr id="14" name="Forma libre: forma 13">
              <a:extLst>
                <a:ext uri="{FF2B5EF4-FFF2-40B4-BE49-F238E27FC236}">
                  <a16:creationId xmlns:a16="http://schemas.microsoft.com/office/drawing/2014/main" id="{8FE4D5E7-C47D-4D86-BAFC-3E65EC0073F8}"/>
                </a:ext>
              </a:extLst>
            </p:cNvPr>
            <p:cNvSpPr/>
            <p:nvPr/>
          </p:nvSpPr>
          <p:spPr>
            <a:xfrm>
              <a:off x="9175292" y="2238079"/>
              <a:ext cx="442913" cy="369094"/>
            </a:xfrm>
            <a:custGeom>
              <a:avLst/>
              <a:gdLst>
                <a:gd name="connsiteX0" fmla="*/ 0 w 369093"/>
                <a:gd name="connsiteY0" fmla="*/ 88582 h 442912"/>
                <a:gd name="connsiteX1" fmla="*/ 184547 w 369093"/>
                <a:gd name="connsiteY1" fmla="*/ 88582 h 442912"/>
                <a:gd name="connsiteX2" fmla="*/ 184547 w 369093"/>
                <a:gd name="connsiteY2" fmla="*/ 0 h 442912"/>
                <a:gd name="connsiteX3" fmla="*/ 369093 w 369093"/>
                <a:gd name="connsiteY3" fmla="*/ 221456 h 442912"/>
                <a:gd name="connsiteX4" fmla="*/ 184547 w 369093"/>
                <a:gd name="connsiteY4" fmla="*/ 442912 h 442912"/>
                <a:gd name="connsiteX5" fmla="*/ 184547 w 369093"/>
                <a:gd name="connsiteY5" fmla="*/ 354330 h 442912"/>
                <a:gd name="connsiteX6" fmla="*/ 0 w 369093"/>
                <a:gd name="connsiteY6" fmla="*/ 354330 h 442912"/>
                <a:gd name="connsiteX7" fmla="*/ 0 w 369093"/>
                <a:gd name="connsiteY7" fmla="*/ 88582 h 44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093" h="442912">
                  <a:moveTo>
                    <a:pt x="295274" y="1"/>
                  </a:moveTo>
                  <a:lnTo>
                    <a:pt x="295274" y="221457"/>
                  </a:lnTo>
                  <a:lnTo>
                    <a:pt x="369093" y="221457"/>
                  </a:lnTo>
                  <a:lnTo>
                    <a:pt x="184547" y="442911"/>
                  </a:lnTo>
                  <a:lnTo>
                    <a:pt x="0" y="221457"/>
                  </a:lnTo>
                  <a:lnTo>
                    <a:pt x="73819" y="221457"/>
                  </a:lnTo>
                  <a:lnTo>
                    <a:pt x="73819" y="1"/>
                  </a:lnTo>
                  <a:lnTo>
                    <a:pt x="295274" y="1"/>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8583" tIns="0" rIns="88582" bIns="110729" numCol="1" spcCol="1270" anchor="ctr" anchorCtr="0">
              <a:noAutofit/>
            </a:bodyPr>
            <a:lstStyle/>
            <a:p>
              <a:pPr marL="0" lvl="0" indent="0" algn="ctr" defTabSz="577850">
                <a:lnSpc>
                  <a:spcPct val="90000"/>
                </a:lnSpc>
                <a:spcBef>
                  <a:spcPct val="0"/>
                </a:spcBef>
                <a:spcAft>
                  <a:spcPct val="35000"/>
                </a:spcAft>
                <a:buNone/>
              </a:pPr>
              <a:endParaRPr lang="es-EC" kern="1200">
                <a:solidFill>
                  <a:schemeClr val="tx1"/>
                </a:solidFill>
                <a:latin typeface="Arial Narrow" panose="020B0606020202030204" pitchFamily="34" charset="0"/>
              </a:endParaRPr>
            </a:p>
          </p:txBody>
        </p:sp>
        <p:sp>
          <p:nvSpPr>
            <p:cNvPr id="15" name="Forma libre: forma 14">
              <a:extLst>
                <a:ext uri="{FF2B5EF4-FFF2-40B4-BE49-F238E27FC236}">
                  <a16:creationId xmlns:a16="http://schemas.microsoft.com/office/drawing/2014/main" id="{4766B3BF-8523-4B41-91F5-3A044ABB59CE}"/>
                </a:ext>
              </a:extLst>
            </p:cNvPr>
            <p:cNvSpPr/>
            <p:nvPr/>
          </p:nvSpPr>
          <p:spPr>
            <a:xfrm>
              <a:off x="7698917" y="2668689"/>
              <a:ext cx="3395662" cy="984250"/>
            </a:xfrm>
            <a:custGeom>
              <a:avLst/>
              <a:gdLst>
                <a:gd name="connsiteX0" fmla="*/ 0 w 3395662"/>
                <a:gd name="connsiteY0" fmla="*/ 98425 h 984250"/>
                <a:gd name="connsiteX1" fmla="*/ 98425 w 3395662"/>
                <a:gd name="connsiteY1" fmla="*/ 0 h 984250"/>
                <a:gd name="connsiteX2" fmla="*/ 3297237 w 3395662"/>
                <a:gd name="connsiteY2" fmla="*/ 0 h 984250"/>
                <a:gd name="connsiteX3" fmla="*/ 3395662 w 3395662"/>
                <a:gd name="connsiteY3" fmla="*/ 98425 h 984250"/>
                <a:gd name="connsiteX4" fmla="*/ 3395662 w 3395662"/>
                <a:gd name="connsiteY4" fmla="*/ 885825 h 984250"/>
                <a:gd name="connsiteX5" fmla="*/ 3297237 w 3395662"/>
                <a:gd name="connsiteY5" fmla="*/ 984250 h 984250"/>
                <a:gd name="connsiteX6" fmla="*/ 98425 w 3395662"/>
                <a:gd name="connsiteY6" fmla="*/ 984250 h 984250"/>
                <a:gd name="connsiteX7" fmla="*/ 0 w 3395662"/>
                <a:gd name="connsiteY7" fmla="*/ 885825 h 984250"/>
                <a:gd name="connsiteX8" fmla="*/ 0 w 3395662"/>
                <a:gd name="connsiteY8" fmla="*/ 98425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5662" h="984250">
                  <a:moveTo>
                    <a:pt x="0" y="98425"/>
                  </a:moveTo>
                  <a:cubicBezTo>
                    <a:pt x="0" y="44066"/>
                    <a:pt x="44066" y="0"/>
                    <a:pt x="98425" y="0"/>
                  </a:cubicBezTo>
                  <a:lnTo>
                    <a:pt x="3297237" y="0"/>
                  </a:lnTo>
                  <a:cubicBezTo>
                    <a:pt x="3351596" y="0"/>
                    <a:pt x="3395662" y="44066"/>
                    <a:pt x="3395662" y="98425"/>
                  </a:cubicBezTo>
                  <a:lnTo>
                    <a:pt x="3395662" y="885825"/>
                  </a:lnTo>
                  <a:cubicBezTo>
                    <a:pt x="3395662" y="940184"/>
                    <a:pt x="3351596" y="984250"/>
                    <a:pt x="3297237" y="984250"/>
                  </a:cubicBezTo>
                  <a:lnTo>
                    <a:pt x="98425" y="984250"/>
                  </a:lnTo>
                  <a:cubicBezTo>
                    <a:pt x="44066" y="984250"/>
                    <a:pt x="0" y="940184"/>
                    <a:pt x="0" y="885825"/>
                  </a:cubicBezTo>
                  <a:lnTo>
                    <a:pt x="0" y="98425"/>
                  </a:lnTo>
                  <a:close/>
                </a:path>
              </a:pathLst>
            </a:custGeom>
          </p:spPr>
          <p:style>
            <a:lnRef idx="2">
              <a:schemeClr val="lt1">
                <a:hueOff val="0"/>
                <a:satOff val="0"/>
                <a:lumOff val="0"/>
                <a:alphaOff val="0"/>
              </a:schemeClr>
            </a:lnRef>
            <a:fillRef idx="1">
              <a:schemeClr val="accent4">
                <a:hueOff val="3266964"/>
                <a:satOff val="-13592"/>
                <a:lumOff val="3203"/>
                <a:alphaOff val="0"/>
              </a:schemeClr>
            </a:fillRef>
            <a:effectRef idx="0">
              <a:schemeClr val="accent4">
                <a:hueOff val="3266964"/>
                <a:satOff val="-13592"/>
                <a:lumOff val="3203"/>
                <a:alphaOff val="0"/>
              </a:schemeClr>
            </a:effectRef>
            <a:fontRef idx="minor">
              <a:schemeClr val="lt1"/>
            </a:fontRef>
          </p:style>
          <p:txBody>
            <a:bodyPr spcFirstLastPara="0" vert="horz" wrap="square" lIns="89788" tIns="89788" rIns="89788" bIns="89788" numCol="1" spcCol="1270" anchor="ctr" anchorCtr="0">
              <a:noAutofit/>
            </a:bodyPr>
            <a:lstStyle/>
            <a:p>
              <a:pPr marL="0" lvl="0" indent="0" algn="ctr" defTabSz="711200">
                <a:lnSpc>
                  <a:spcPct val="90000"/>
                </a:lnSpc>
                <a:spcBef>
                  <a:spcPct val="0"/>
                </a:spcBef>
                <a:spcAft>
                  <a:spcPct val="35000"/>
                </a:spcAft>
                <a:buNone/>
              </a:pPr>
              <a:r>
                <a:rPr lang="es-EC" b="1" kern="1200" dirty="0">
                  <a:solidFill>
                    <a:schemeClr val="tx1"/>
                  </a:solidFill>
                  <a:latin typeface="Arial Narrow" panose="020B0606020202030204" pitchFamily="34" charset="0"/>
                </a:rPr>
                <a:t>Repeticiones:</a:t>
              </a:r>
            </a:p>
            <a:p>
              <a:pPr marL="0" lvl="0" indent="0" algn="ctr" defTabSz="711200">
                <a:lnSpc>
                  <a:spcPct val="90000"/>
                </a:lnSpc>
                <a:spcBef>
                  <a:spcPct val="0"/>
                </a:spcBef>
                <a:spcAft>
                  <a:spcPct val="35000"/>
                </a:spcAft>
                <a:buNone/>
              </a:pPr>
              <a:r>
                <a:rPr lang="es-EC" kern="1200" dirty="0">
                  <a:solidFill>
                    <a:schemeClr val="tx1"/>
                  </a:solidFill>
                  <a:latin typeface="Arial Narrow" panose="020B0606020202030204" pitchFamily="34" charset="0"/>
                </a:rPr>
                <a:t>Tres repeticiones por unidad experimental</a:t>
              </a:r>
            </a:p>
          </p:txBody>
        </p:sp>
      </p:grpSp>
      <p:grpSp>
        <p:nvGrpSpPr>
          <p:cNvPr id="20" name="Grupo 19">
            <a:extLst>
              <a:ext uri="{FF2B5EF4-FFF2-40B4-BE49-F238E27FC236}">
                <a16:creationId xmlns:a16="http://schemas.microsoft.com/office/drawing/2014/main" id="{A7F965DF-0D9F-421E-9E46-B5C313DF3DC6}"/>
              </a:ext>
            </a:extLst>
          </p:cNvPr>
          <p:cNvGrpSpPr/>
          <p:nvPr/>
        </p:nvGrpSpPr>
        <p:grpSpPr>
          <a:xfrm>
            <a:off x="9730198" y="4185626"/>
            <a:ext cx="2179080" cy="2460625"/>
            <a:chOff x="7698917" y="4145064"/>
            <a:chExt cx="3395662" cy="2460625"/>
          </a:xfrm>
        </p:grpSpPr>
        <p:sp>
          <p:nvSpPr>
            <p:cNvPr id="25" name="Forma libre: forma 24">
              <a:extLst>
                <a:ext uri="{FF2B5EF4-FFF2-40B4-BE49-F238E27FC236}">
                  <a16:creationId xmlns:a16="http://schemas.microsoft.com/office/drawing/2014/main" id="{84B26A19-415E-4183-9D7D-F820C648EA4B}"/>
                </a:ext>
              </a:extLst>
            </p:cNvPr>
            <p:cNvSpPr/>
            <p:nvPr/>
          </p:nvSpPr>
          <p:spPr>
            <a:xfrm>
              <a:off x="7698917" y="4145064"/>
              <a:ext cx="3395662" cy="984250"/>
            </a:xfrm>
            <a:custGeom>
              <a:avLst/>
              <a:gdLst>
                <a:gd name="connsiteX0" fmla="*/ 0 w 3395662"/>
                <a:gd name="connsiteY0" fmla="*/ 98425 h 984250"/>
                <a:gd name="connsiteX1" fmla="*/ 98425 w 3395662"/>
                <a:gd name="connsiteY1" fmla="*/ 0 h 984250"/>
                <a:gd name="connsiteX2" fmla="*/ 3297237 w 3395662"/>
                <a:gd name="connsiteY2" fmla="*/ 0 h 984250"/>
                <a:gd name="connsiteX3" fmla="*/ 3395662 w 3395662"/>
                <a:gd name="connsiteY3" fmla="*/ 98425 h 984250"/>
                <a:gd name="connsiteX4" fmla="*/ 3395662 w 3395662"/>
                <a:gd name="connsiteY4" fmla="*/ 885825 h 984250"/>
                <a:gd name="connsiteX5" fmla="*/ 3297237 w 3395662"/>
                <a:gd name="connsiteY5" fmla="*/ 984250 h 984250"/>
                <a:gd name="connsiteX6" fmla="*/ 98425 w 3395662"/>
                <a:gd name="connsiteY6" fmla="*/ 984250 h 984250"/>
                <a:gd name="connsiteX7" fmla="*/ 0 w 3395662"/>
                <a:gd name="connsiteY7" fmla="*/ 885825 h 984250"/>
                <a:gd name="connsiteX8" fmla="*/ 0 w 3395662"/>
                <a:gd name="connsiteY8" fmla="*/ 98425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5662" h="984250">
                  <a:moveTo>
                    <a:pt x="0" y="98425"/>
                  </a:moveTo>
                  <a:cubicBezTo>
                    <a:pt x="0" y="44066"/>
                    <a:pt x="44066" y="0"/>
                    <a:pt x="98425" y="0"/>
                  </a:cubicBezTo>
                  <a:lnTo>
                    <a:pt x="3297237" y="0"/>
                  </a:lnTo>
                  <a:cubicBezTo>
                    <a:pt x="3351596" y="0"/>
                    <a:pt x="3395662" y="44066"/>
                    <a:pt x="3395662" y="98425"/>
                  </a:cubicBezTo>
                  <a:lnTo>
                    <a:pt x="3395662" y="885825"/>
                  </a:lnTo>
                  <a:cubicBezTo>
                    <a:pt x="3395662" y="940184"/>
                    <a:pt x="3351596" y="984250"/>
                    <a:pt x="3297237" y="984250"/>
                  </a:cubicBezTo>
                  <a:lnTo>
                    <a:pt x="98425" y="984250"/>
                  </a:lnTo>
                  <a:cubicBezTo>
                    <a:pt x="44066" y="984250"/>
                    <a:pt x="0" y="940184"/>
                    <a:pt x="0" y="885825"/>
                  </a:cubicBezTo>
                  <a:lnTo>
                    <a:pt x="0" y="98425"/>
                  </a:lnTo>
                  <a:close/>
                </a:path>
              </a:pathLst>
            </a:custGeom>
          </p:spPr>
          <p:style>
            <a:lnRef idx="2">
              <a:schemeClr val="lt1">
                <a:hueOff val="0"/>
                <a:satOff val="0"/>
                <a:lumOff val="0"/>
                <a:alphaOff val="0"/>
              </a:schemeClr>
            </a:lnRef>
            <a:fillRef idx="1">
              <a:schemeClr val="accent4">
                <a:hueOff val="6533927"/>
                <a:satOff val="-27185"/>
                <a:lumOff val="6405"/>
                <a:alphaOff val="0"/>
              </a:schemeClr>
            </a:fillRef>
            <a:effectRef idx="0">
              <a:schemeClr val="accent4">
                <a:hueOff val="6533927"/>
                <a:satOff val="-27185"/>
                <a:lumOff val="6405"/>
                <a:alphaOff val="0"/>
              </a:schemeClr>
            </a:effectRef>
            <a:fontRef idx="minor">
              <a:schemeClr val="lt1"/>
            </a:fontRef>
          </p:style>
          <p:txBody>
            <a:bodyPr spcFirstLastPara="0" vert="horz" wrap="square" lIns="89788" tIns="89788" rIns="89788" bIns="89788" numCol="1" spcCol="1270" anchor="ctr" anchorCtr="0">
              <a:noAutofit/>
            </a:bodyPr>
            <a:lstStyle/>
            <a:p>
              <a:pPr marL="0" lvl="0" indent="0" algn="ctr" defTabSz="711200">
                <a:lnSpc>
                  <a:spcPct val="90000"/>
                </a:lnSpc>
                <a:spcBef>
                  <a:spcPct val="0"/>
                </a:spcBef>
                <a:spcAft>
                  <a:spcPct val="35000"/>
                </a:spcAft>
                <a:buNone/>
              </a:pPr>
              <a:r>
                <a:rPr lang="es-EC" b="1" kern="1200" dirty="0">
                  <a:solidFill>
                    <a:schemeClr val="tx1"/>
                  </a:solidFill>
                  <a:latin typeface="Arial Narrow" panose="020B0606020202030204" pitchFamily="34" charset="0"/>
                </a:rPr>
                <a:t>Total de unidades experimentales:</a:t>
              </a:r>
            </a:p>
            <a:p>
              <a:pPr marL="0" lvl="0" indent="0" algn="ctr" defTabSz="711200">
                <a:lnSpc>
                  <a:spcPct val="90000"/>
                </a:lnSpc>
                <a:spcBef>
                  <a:spcPct val="0"/>
                </a:spcBef>
                <a:spcAft>
                  <a:spcPct val="35000"/>
                </a:spcAft>
                <a:buNone/>
              </a:pPr>
              <a:r>
                <a:rPr lang="es-EC" kern="1200" dirty="0">
                  <a:solidFill>
                    <a:schemeClr val="tx1"/>
                  </a:solidFill>
                  <a:latin typeface="Arial Narrow" panose="020B0606020202030204" pitchFamily="34" charset="0"/>
                </a:rPr>
                <a:t>27 U.E.</a:t>
              </a:r>
            </a:p>
          </p:txBody>
        </p:sp>
        <p:sp>
          <p:nvSpPr>
            <p:cNvPr id="26" name="Forma libre: forma 25">
              <a:extLst>
                <a:ext uri="{FF2B5EF4-FFF2-40B4-BE49-F238E27FC236}">
                  <a16:creationId xmlns:a16="http://schemas.microsoft.com/office/drawing/2014/main" id="{3E672B53-D423-4F0A-A6B3-6311804BA302}"/>
                </a:ext>
              </a:extLst>
            </p:cNvPr>
            <p:cNvSpPr/>
            <p:nvPr/>
          </p:nvSpPr>
          <p:spPr>
            <a:xfrm>
              <a:off x="9175292" y="5190829"/>
              <a:ext cx="442913" cy="369094"/>
            </a:xfrm>
            <a:custGeom>
              <a:avLst/>
              <a:gdLst>
                <a:gd name="connsiteX0" fmla="*/ 0 w 369093"/>
                <a:gd name="connsiteY0" fmla="*/ 88582 h 442912"/>
                <a:gd name="connsiteX1" fmla="*/ 184547 w 369093"/>
                <a:gd name="connsiteY1" fmla="*/ 88582 h 442912"/>
                <a:gd name="connsiteX2" fmla="*/ 184547 w 369093"/>
                <a:gd name="connsiteY2" fmla="*/ 0 h 442912"/>
                <a:gd name="connsiteX3" fmla="*/ 369093 w 369093"/>
                <a:gd name="connsiteY3" fmla="*/ 221456 h 442912"/>
                <a:gd name="connsiteX4" fmla="*/ 184547 w 369093"/>
                <a:gd name="connsiteY4" fmla="*/ 442912 h 442912"/>
                <a:gd name="connsiteX5" fmla="*/ 184547 w 369093"/>
                <a:gd name="connsiteY5" fmla="*/ 354330 h 442912"/>
                <a:gd name="connsiteX6" fmla="*/ 0 w 369093"/>
                <a:gd name="connsiteY6" fmla="*/ 354330 h 442912"/>
                <a:gd name="connsiteX7" fmla="*/ 0 w 369093"/>
                <a:gd name="connsiteY7" fmla="*/ 88582 h 44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093" h="442912">
                  <a:moveTo>
                    <a:pt x="295274" y="1"/>
                  </a:moveTo>
                  <a:lnTo>
                    <a:pt x="295274" y="221457"/>
                  </a:lnTo>
                  <a:lnTo>
                    <a:pt x="369093" y="221457"/>
                  </a:lnTo>
                  <a:lnTo>
                    <a:pt x="184547" y="442911"/>
                  </a:lnTo>
                  <a:lnTo>
                    <a:pt x="0" y="221457"/>
                  </a:lnTo>
                  <a:lnTo>
                    <a:pt x="73819" y="221457"/>
                  </a:lnTo>
                  <a:lnTo>
                    <a:pt x="73819" y="1"/>
                  </a:lnTo>
                  <a:lnTo>
                    <a:pt x="295274" y="1"/>
                  </a:lnTo>
                  <a:close/>
                </a:path>
              </a:pathLst>
            </a:custGeom>
          </p:spPr>
          <p:style>
            <a:lnRef idx="0">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583" tIns="0" rIns="88582" bIns="110729" numCol="1" spcCol="1270" anchor="ctr" anchorCtr="0">
              <a:noAutofit/>
            </a:bodyPr>
            <a:lstStyle/>
            <a:p>
              <a:pPr marL="0" lvl="0" indent="0" algn="ctr" defTabSz="577850">
                <a:lnSpc>
                  <a:spcPct val="90000"/>
                </a:lnSpc>
                <a:spcBef>
                  <a:spcPct val="0"/>
                </a:spcBef>
                <a:spcAft>
                  <a:spcPct val="35000"/>
                </a:spcAft>
                <a:buNone/>
              </a:pPr>
              <a:endParaRPr lang="es-EC" kern="1200">
                <a:solidFill>
                  <a:schemeClr val="tx1"/>
                </a:solidFill>
                <a:latin typeface="Arial Narrow" panose="020B0606020202030204" pitchFamily="34" charset="0"/>
              </a:endParaRPr>
            </a:p>
          </p:txBody>
        </p:sp>
        <p:sp>
          <p:nvSpPr>
            <p:cNvPr id="27" name="Forma libre: forma 26">
              <a:extLst>
                <a:ext uri="{FF2B5EF4-FFF2-40B4-BE49-F238E27FC236}">
                  <a16:creationId xmlns:a16="http://schemas.microsoft.com/office/drawing/2014/main" id="{C91B0388-BEC1-4411-91F4-5F6F726969BB}"/>
                </a:ext>
              </a:extLst>
            </p:cNvPr>
            <p:cNvSpPr/>
            <p:nvPr/>
          </p:nvSpPr>
          <p:spPr>
            <a:xfrm>
              <a:off x="7698917" y="5621439"/>
              <a:ext cx="3395662" cy="984250"/>
            </a:xfrm>
            <a:custGeom>
              <a:avLst/>
              <a:gdLst>
                <a:gd name="connsiteX0" fmla="*/ 0 w 3395662"/>
                <a:gd name="connsiteY0" fmla="*/ 98425 h 984250"/>
                <a:gd name="connsiteX1" fmla="*/ 98425 w 3395662"/>
                <a:gd name="connsiteY1" fmla="*/ 0 h 984250"/>
                <a:gd name="connsiteX2" fmla="*/ 3297237 w 3395662"/>
                <a:gd name="connsiteY2" fmla="*/ 0 h 984250"/>
                <a:gd name="connsiteX3" fmla="*/ 3395662 w 3395662"/>
                <a:gd name="connsiteY3" fmla="*/ 98425 h 984250"/>
                <a:gd name="connsiteX4" fmla="*/ 3395662 w 3395662"/>
                <a:gd name="connsiteY4" fmla="*/ 885825 h 984250"/>
                <a:gd name="connsiteX5" fmla="*/ 3297237 w 3395662"/>
                <a:gd name="connsiteY5" fmla="*/ 984250 h 984250"/>
                <a:gd name="connsiteX6" fmla="*/ 98425 w 3395662"/>
                <a:gd name="connsiteY6" fmla="*/ 984250 h 984250"/>
                <a:gd name="connsiteX7" fmla="*/ 0 w 3395662"/>
                <a:gd name="connsiteY7" fmla="*/ 885825 h 984250"/>
                <a:gd name="connsiteX8" fmla="*/ 0 w 3395662"/>
                <a:gd name="connsiteY8" fmla="*/ 98425 h 9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5662" h="984250">
                  <a:moveTo>
                    <a:pt x="0" y="98425"/>
                  </a:moveTo>
                  <a:cubicBezTo>
                    <a:pt x="0" y="44066"/>
                    <a:pt x="44066" y="0"/>
                    <a:pt x="98425" y="0"/>
                  </a:cubicBezTo>
                  <a:lnTo>
                    <a:pt x="3297237" y="0"/>
                  </a:lnTo>
                  <a:cubicBezTo>
                    <a:pt x="3351596" y="0"/>
                    <a:pt x="3395662" y="44066"/>
                    <a:pt x="3395662" y="98425"/>
                  </a:cubicBezTo>
                  <a:lnTo>
                    <a:pt x="3395662" y="885825"/>
                  </a:lnTo>
                  <a:cubicBezTo>
                    <a:pt x="3395662" y="940184"/>
                    <a:pt x="3351596" y="984250"/>
                    <a:pt x="3297237" y="984250"/>
                  </a:cubicBezTo>
                  <a:lnTo>
                    <a:pt x="98425" y="984250"/>
                  </a:lnTo>
                  <a:cubicBezTo>
                    <a:pt x="44066" y="984250"/>
                    <a:pt x="0" y="940184"/>
                    <a:pt x="0" y="885825"/>
                  </a:cubicBezTo>
                  <a:lnTo>
                    <a:pt x="0" y="98425"/>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9788" tIns="89788" rIns="89788" bIns="89788" numCol="1" spcCol="1270" anchor="ctr" anchorCtr="0">
              <a:noAutofit/>
            </a:bodyPr>
            <a:lstStyle/>
            <a:p>
              <a:pPr marL="0" lvl="0" indent="0" algn="ctr" defTabSz="711200">
                <a:lnSpc>
                  <a:spcPct val="90000"/>
                </a:lnSpc>
                <a:spcBef>
                  <a:spcPct val="0"/>
                </a:spcBef>
                <a:spcAft>
                  <a:spcPct val="35000"/>
                </a:spcAft>
                <a:buNone/>
              </a:pPr>
              <a:r>
                <a:rPr lang="es-EC" b="1" kern="1200" dirty="0">
                  <a:solidFill>
                    <a:schemeClr val="tx1"/>
                  </a:solidFill>
                  <a:latin typeface="Arial Narrow" panose="020B0606020202030204" pitchFamily="34" charset="0"/>
                </a:rPr>
                <a:t>Análisis funcional:</a:t>
              </a:r>
            </a:p>
            <a:p>
              <a:pPr marL="0" lvl="0" indent="0" algn="ctr" defTabSz="711200">
                <a:lnSpc>
                  <a:spcPct val="90000"/>
                </a:lnSpc>
                <a:spcBef>
                  <a:spcPct val="0"/>
                </a:spcBef>
                <a:spcAft>
                  <a:spcPct val="35000"/>
                </a:spcAft>
                <a:buNone/>
              </a:pPr>
              <a:r>
                <a:rPr lang="es-EC" kern="1200" dirty="0">
                  <a:solidFill>
                    <a:schemeClr val="tx1"/>
                  </a:solidFill>
                  <a:latin typeface="Arial Narrow" panose="020B0606020202030204" pitchFamily="34" charset="0"/>
                </a:rPr>
                <a:t>Prueba de significancia de Tukey (p&lt;0,05)</a:t>
              </a:r>
            </a:p>
          </p:txBody>
        </p:sp>
      </p:grpSp>
      <p:sp>
        <p:nvSpPr>
          <p:cNvPr id="28" name="Flecha: curvada hacia abajo 27">
            <a:extLst>
              <a:ext uri="{FF2B5EF4-FFF2-40B4-BE49-F238E27FC236}">
                <a16:creationId xmlns:a16="http://schemas.microsoft.com/office/drawing/2014/main" id="{49AB7AA9-559E-4659-8FDB-86A461A6E9DC}"/>
              </a:ext>
            </a:extLst>
          </p:cNvPr>
          <p:cNvSpPr/>
          <p:nvPr/>
        </p:nvSpPr>
        <p:spPr>
          <a:xfrm rot="2463933">
            <a:off x="9714036" y="3038623"/>
            <a:ext cx="1522614" cy="707152"/>
          </a:xfrm>
          <a:prstGeom prst="curved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500155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5" name="Rectángulo: esquinas redondeadas 4">
            <a:extLst>
              <a:ext uri="{FF2B5EF4-FFF2-40B4-BE49-F238E27FC236}">
                <a16:creationId xmlns:a16="http://schemas.microsoft.com/office/drawing/2014/main" id="{10B782CC-EB81-48A9-8480-D83D989F6ABA}"/>
              </a:ext>
            </a:extLst>
          </p:cNvPr>
          <p:cNvSpPr/>
          <p:nvPr/>
        </p:nvSpPr>
        <p:spPr>
          <a:xfrm>
            <a:off x="4781417" y="256759"/>
            <a:ext cx="6238246" cy="622852"/>
          </a:xfrm>
          <a:prstGeom prst="roundRect">
            <a:avLst/>
          </a:prstGeom>
          <a:solidFill>
            <a:srgbClr val="E2B9A6"/>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C" sz="2400" b="1" dirty="0">
                <a:solidFill>
                  <a:schemeClr val="tx1"/>
                </a:solidFill>
                <a:latin typeface="Arial Narrow" panose="020B0606020202030204" pitchFamily="34" charset="0"/>
              </a:rPr>
              <a:t>Obtención y procesamiento de la materia prima</a:t>
            </a:r>
          </a:p>
        </p:txBody>
      </p:sp>
      <p:sp>
        <p:nvSpPr>
          <p:cNvPr id="7" name="Flecha: a la derecha 6">
            <a:extLst>
              <a:ext uri="{FF2B5EF4-FFF2-40B4-BE49-F238E27FC236}">
                <a16:creationId xmlns:a16="http://schemas.microsoft.com/office/drawing/2014/main" id="{66B99160-436C-43AD-9A2F-4B94C8751BE4}"/>
              </a:ext>
            </a:extLst>
          </p:cNvPr>
          <p:cNvSpPr/>
          <p:nvPr/>
        </p:nvSpPr>
        <p:spPr>
          <a:xfrm>
            <a:off x="3809344" y="325445"/>
            <a:ext cx="609601" cy="483706"/>
          </a:xfrm>
          <a:prstGeom prst="rightArrow">
            <a:avLst/>
          </a:prstGeom>
          <a:solidFill>
            <a:schemeClr val="accent1">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7" name="Imagen 46">
            <a:extLst>
              <a:ext uri="{FF2B5EF4-FFF2-40B4-BE49-F238E27FC236}">
                <a16:creationId xmlns:a16="http://schemas.microsoft.com/office/drawing/2014/main" id="{9D24985F-F3B2-4E0D-822B-31B8E1CA7AC0}"/>
              </a:ext>
            </a:extLst>
          </p:cNvPr>
          <p:cNvPicPr>
            <a:picLocks noChangeAspect="1"/>
          </p:cNvPicPr>
          <p:nvPr/>
        </p:nvPicPr>
        <p:blipFill rotWithShape="1">
          <a:blip r:embed="rId2"/>
          <a:srcRect t="14751"/>
          <a:stretch/>
        </p:blipFill>
        <p:spPr>
          <a:xfrm>
            <a:off x="3042382" y="1377496"/>
            <a:ext cx="1890295" cy="2294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9" name="Imagen 48">
            <a:extLst>
              <a:ext uri="{FF2B5EF4-FFF2-40B4-BE49-F238E27FC236}">
                <a16:creationId xmlns:a16="http://schemas.microsoft.com/office/drawing/2014/main" id="{B71DAD83-9E42-48E5-8CE9-1033823E5D29}"/>
              </a:ext>
            </a:extLst>
          </p:cNvPr>
          <p:cNvPicPr>
            <a:picLocks noChangeAspect="1"/>
          </p:cNvPicPr>
          <p:nvPr/>
        </p:nvPicPr>
        <p:blipFill>
          <a:blip r:embed="rId3"/>
          <a:stretch>
            <a:fillRect/>
          </a:stretch>
        </p:blipFill>
        <p:spPr>
          <a:xfrm>
            <a:off x="5412584" y="1416040"/>
            <a:ext cx="1890294" cy="22525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 name="Imagen 50">
            <a:extLst>
              <a:ext uri="{FF2B5EF4-FFF2-40B4-BE49-F238E27FC236}">
                <a16:creationId xmlns:a16="http://schemas.microsoft.com/office/drawing/2014/main" id="{159791DC-809C-4A8A-86E9-F27D9C8860FF}"/>
              </a:ext>
            </a:extLst>
          </p:cNvPr>
          <p:cNvPicPr>
            <a:picLocks noChangeAspect="1"/>
          </p:cNvPicPr>
          <p:nvPr/>
        </p:nvPicPr>
        <p:blipFill>
          <a:blip r:embed="rId4"/>
          <a:stretch>
            <a:fillRect/>
          </a:stretch>
        </p:blipFill>
        <p:spPr>
          <a:xfrm>
            <a:off x="7674571" y="1417251"/>
            <a:ext cx="1737567" cy="22385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1" name="Flecha: pentágono 90">
            <a:extLst>
              <a:ext uri="{FF2B5EF4-FFF2-40B4-BE49-F238E27FC236}">
                <a16:creationId xmlns:a16="http://schemas.microsoft.com/office/drawing/2014/main" id="{AAD2EC7F-6726-4204-89D9-8A6693D2C1E0}"/>
              </a:ext>
            </a:extLst>
          </p:cNvPr>
          <p:cNvSpPr/>
          <p:nvPr/>
        </p:nvSpPr>
        <p:spPr>
          <a:xfrm>
            <a:off x="167360" y="136204"/>
            <a:ext cx="3355289" cy="680483"/>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200" b="1" dirty="0">
                <a:latin typeface="Britannic Bold" panose="020B0903060703020204" pitchFamily="34" charset="0"/>
                <a:ea typeface="Roboto Thin" panose="02000000000000000000" pitchFamily="2" charset="0"/>
              </a:rPr>
              <a:t>METODOLOGÍA</a:t>
            </a:r>
          </a:p>
        </p:txBody>
      </p:sp>
      <p:pic>
        <p:nvPicPr>
          <p:cNvPr id="98" name="Imagen 97">
            <a:extLst>
              <a:ext uri="{FF2B5EF4-FFF2-40B4-BE49-F238E27FC236}">
                <a16:creationId xmlns:a16="http://schemas.microsoft.com/office/drawing/2014/main" id="{CE503A2B-887E-4265-97B6-46EA323BA323}"/>
              </a:ext>
            </a:extLst>
          </p:cNvPr>
          <p:cNvPicPr>
            <a:picLocks noChangeAspect="1"/>
          </p:cNvPicPr>
          <p:nvPr/>
        </p:nvPicPr>
        <p:blipFill rotWithShape="1">
          <a:blip r:embed="rId5"/>
          <a:srcRect t="37948" b="37150"/>
          <a:stretch/>
        </p:blipFill>
        <p:spPr>
          <a:xfrm>
            <a:off x="407354" y="1377497"/>
            <a:ext cx="2155121" cy="22751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 name="Imagen 101">
            <a:extLst>
              <a:ext uri="{FF2B5EF4-FFF2-40B4-BE49-F238E27FC236}">
                <a16:creationId xmlns:a16="http://schemas.microsoft.com/office/drawing/2014/main" id="{35818CC5-9CF0-4ECD-8595-094BA492584F}"/>
              </a:ext>
            </a:extLst>
          </p:cNvPr>
          <p:cNvPicPr>
            <a:picLocks noChangeAspect="1"/>
          </p:cNvPicPr>
          <p:nvPr/>
        </p:nvPicPr>
        <p:blipFill>
          <a:blip r:embed="rId6"/>
          <a:stretch>
            <a:fillRect/>
          </a:stretch>
        </p:blipFill>
        <p:spPr>
          <a:xfrm>
            <a:off x="9886902" y="1400072"/>
            <a:ext cx="1862924" cy="22911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6" name="Flecha: a la derecha 105">
            <a:extLst>
              <a:ext uri="{FF2B5EF4-FFF2-40B4-BE49-F238E27FC236}">
                <a16:creationId xmlns:a16="http://schemas.microsoft.com/office/drawing/2014/main" id="{4E71E87B-1654-48E6-8D02-F304345EE7C8}"/>
              </a:ext>
            </a:extLst>
          </p:cNvPr>
          <p:cNvSpPr/>
          <p:nvPr/>
        </p:nvSpPr>
        <p:spPr>
          <a:xfrm>
            <a:off x="1287491" y="3177973"/>
            <a:ext cx="3238621" cy="844061"/>
          </a:xfrm>
          <a:prstGeom prst="rightArrow">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C" dirty="0">
                <a:solidFill>
                  <a:schemeClr val="tx1"/>
                </a:solidFill>
                <a:latin typeface="Arial Narrow" panose="020B0606020202030204" pitchFamily="34" charset="0"/>
              </a:rPr>
              <a:t>Instalación de la investigación</a:t>
            </a:r>
          </a:p>
        </p:txBody>
      </p:sp>
      <p:sp>
        <p:nvSpPr>
          <p:cNvPr id="108" name="Flecha: a la derecha 107">
            <a:extLst>
              <a:ext uri="{FF2B5EF4-FFF2-40B4-BE49-F238E27FC236}">
                <a16:creationId xmlns:a16="http://schemas.microsoft.com/office/drawing/2014/main" id="{AA3F13A8-FAC4-4EC6-8126-870EB8D97171}"/>
              </a:ext>
            </a:extLst>
          </p:cNvPr>
          <p:cNvSpPr/>
          <p:nvPr/>
        </p:nvSpPr>
        <p:spPr>
          <a:xfrm>
            <a:off x="5384168" y="3172203"/>
            <a:ext cx="1641930" cy="844061"/>
          </a:xfrm>
          <a:prstGeom prst="rightArrow">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C" dirty="0">
                <a:solidFill>
                  <a:schemeClr val="tx1"/>
                </a:solidFill>
                <a:latin typeface="Arial Narrow" panose="020B0606020202030204" pitchFamily="34" charset="0"/>
              </a:rPr>
              <a:t>Recepción</a:t>
            </a:r>
          </a:p>
        </p:txBody>
      </p:sp>
      <p:sp>
        <p:nvSpPr>
          <p:cNvPr id="109" name="Flecha: a la derecha 108">
            <a:extLst>
              <a:ext uri="{FF2B5EF4-FFF2-40B4-BE49-F238E27FC236}">
                <a16:creationId xmlns:a16="http://schemas.microsoft.com/office/drawing/2014/main" id="{DE671D48-4705-453E-B741-A9D44F916C3F}"/>
              </a:ext>
            </a:extLst>
          </p:cNvPr>
          <p:cNvSpPr/>
          <p:nvPr/>
        </p:nvSpPr>
        <p:spPr>
          <a:xfrm>
            <a:off x="7674571" y="3172203"/>
            <a:ext cx="1592275" cy="844061"/>
          </a:xfrm>
          <a:prstGeom prst="rightArrow">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C" dirty="0">
                <a:solidFill>
                  <a:schemeClr val="tx1"/>
                </a:solidFill>
                <a:latin typeface="Arial Narrow" panose="020B0606020202030204" pitchFamily="34" charset="0"/>
              </a:rPr>
              <a:t>Toma de peso</a:t>
            </a:r>
          </a:p>
        </p:txBody>
      </p:sp>
      <p:sp>
        <p:nvSpPr>
          <p:cNvPr id="110" name="Flecha: a la derecha 109">
            <a:extLst>
              <a:ext uri="{FF2B5EF4-FFF2-40B4-BE49-F238E27FC236}">
                <a16:creationId xmlns:a16="http://schemas.microsoft.com/office/drawing/2014/main" id="{C44EB283-515A-4EA4-B52F-A52D879A75CE}"/>
              </a:ext>
            </a:extLst>
          </p:cNvPr>
          <p:cNvSpPr/>
          <p:nvPr/>
        </p:nvSpPr>
        <p:spPr>
          <a:xfrm>
            <a:off x="9638539" y="3172203"/>
            <a:ext cx="2432279" cy="844061"/>
          </a:xfrm>
          <a:prstGeom prst="rightArrow">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C" dirty="0">
                <a:solidFill>
                  <a:schemeClr val="tx1"/>
                </a:solidFill>
                <a:latin typeface="Arial Narrow" panose="020B0606020202030204" pitchFamily="34" charset="0"/>
              </a:rPr>
              <a:t>Preparación del trapiche</a:t>
            </a:r>
          </a:p>
        </p:txBody>
      </p:sp>
      <p:pic>
        <p:nvPicPr>
          <p:cNvPr id="116" name="Imagen 115">
            <a:extLst>
              <a:ext uri="{FF2B5EF4-FFF2-40B4-BE49-F238E27FC236}">
                <a16:creationId xmlns:a16="http://schemas.microsoft.com/office/drawing/2014/main" id="{1F76F5C1-F918-46BE-AC09-1FC036EE4BEA}"/>
              </a:ext>
            </a:extLst>
          </p:cNvPr>
          <p:cNvPicPr>
            <a:picLocks noChangeAspect="1"/>
          </p:cNvPicPr>
          <p:nvPr/>
        </p:nvPicPr>
        <p:blipFill>
          <a:blip r:embed="rId7"/>
          <a:stretch>
            <a:fillRect/>
          </a:stretch>
        </p:blipFill>
        <p:spPr>
          <a:xfrm>
            <a:off x="9594705" y="4331244"/>
            <a:ext cx="2155121" cy="22385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7" name="Flecha: a la derecha 116">
            <a:extLst>
              <a:ext uri="{FF2B5EF4-FFF2-40B4-BE49-F238E27FC236}">
                <a16:creationId xmlns:a16="http://schemas.microsoft.com/office/drawing/2014/main" id="{E58A842D-81CC-4ED5-A9A2-1F8B4E1F2368}"/>
              </a:ext>
            </a:extLst>
          </p:cNvPr>
          <p:cNvSpPr/>
          <p:nvPr/>
        </p:nvSpPr>
        <p:spPr>
          <a:xfrm rot="5400000">
            <a:off x="10702233" y="4868974"/>
            <a:ext cx="1805722" cy="844061"/>
          </a:xfrm>
          <a:prstGeom prst="rightArrow">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C" dirty="0">
                <a:solidFill>
                  <a:schemeClr val="tx1"/>
                </a:solidFill>
                <a:latin typeface="Arial Narrow" panose="020B0606020202030204" pitchFamily="34" charset="0"/>
              </a:rPr>
              <a:t>Molienda</a:t>
            </a:r>
          </a:p>
        </p:txBody>
      </p:sp>
      <p:pic>
        <p:nvPicPr>
          <p:cNvPr id="118" name="Imagen 117">
            <a:extLst>
              <a:ext uri="{FF2B5EF4-FFF2-40B4-BE49-F238E27FC236}">
                <a16:creationId xmlns:a16="http://schemas.microsoft.com/office/drawing/2014/main" id="{B2ABC521-5CB6-48B9-A49C-908A70CCE8EE}"/>
              </a:ext>
            </a:extLst>
          </p:cNvPr>
          <p:cNvPicPr>
            <a:picLocks noChangeAspect="1"/>
          </p:cNvPicPr>
          <p:nvPr/>
        </p:nvPicPr>
        <p:blipFill>
          <a:blip r:embed="rId8"/>
          <a:stretch>
            <a:fillRect/>
          </a:stretch>
        </p:blipFill>
        <p:spPr>
          <a:xfrm>
            <a:off x="7217167" y="4290232"/>
            <a:ext cx="1967071" cy="22385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9" name="Flecha: a la derecha 118">
            <a:extLst>
              <a:ext uri="{FF2B5EF4-FFF2-40B4-BE49-F238E27FC236}">
                <a16:creationId xmlns:a16="http://schemas.microsoft.com/office/drawing/2014/main" id="{36989DE8-027E-4570-9599-5970086B9E08}"/>
              </a:ext>
            </a:extLst>
          </p:cNvPr>
          <p:cNvSpPr/>
          <p:nvPr/>
        </p:nvSpPr>
        <p:spPr>
          <a:xfrm flipH="1">
            <a:off x="7212372" y="6008830"/>
            <a:ext cx="1967071" cy="844061"/>
          </a:xfrm>
          <a:prstGeom prst="rightArrow">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C" dirty="0">
                <a:solidFill>
                  <a:schemeClr val="tx1"/>
                </a:solidFill>
                <a:latin typeface="Arial Narrow" panose="020B0606020202030204" pitchFamily="34" charset="0"/>
              </a:rPr>
              <a:t>Extracción de jugo</a:t>
            </a:r>
          </a:p>
        </p:txBody>
      </p:sp>
      <p:pic>
        <p:nvPicPr>
          <p:cNvPr id="120" name="Imagen 119">
            <a:extLst>
              <a:ext uri="{FF2B5EF4-FFF2-40B4-BE49-F238E27FC236}">
                <a16:creationId xmlns:a16="http://schemas.microsoft.com/office/drawing/2014/main" id="{AAA10432-5B2A-43DE-8E4A-78E6DCBC62AE}"/>
              </a:ext>
            </a:extLst>
          </p:cNvPr>
          <p:cNvPicPr>
            <a:picLocks noChangeAspect="1"/>
          </p:cNvPicPr>
          <p:nvPr/>
        </p:nvPicPr>
        <p:blipFill>
          <a:blip r:embed="rId9"/>
          <a:stretch>
            <a:fillRect/>
          </a:stretch>
        </p:blipFill>
        <p:spPr>
          <a:xfrm>
            <a:off x="4982161" y="4320668"/>
            <a:ext cx="1880803" cy="22425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1" name="Flecha: a la derecha 120">
            <a:extLst>
              <a:ext uri="{FF2B5EF4-FFF2-40B4-BE49-F238E27FC236}">
                <a16:creationId xmlns:a16="http://schemas.microsoft.com/office/drawing/2014/main" id="{680473EE-5594-480D-8142-0D97B493D7BE}"/>
              </a:ext>
            </a:extLst>
          </p:cNvPr>
          <p:cNvSpPr/>
          <p:nvPr/>
        </p:nvSpPr>
        <p:spPr>
          <a:xfrm flipH="1">
            <a:off x="4873778" y="5961212"/>
            <a:ext cx="1995755" cy="844061"/>
          </a:xfrm>
          <a:prstGeom prst="rightArrow">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C" dirty="0">
                <a:solidFill>
                  <a:schemeClr val="tx1"/>
                </a:solidFill>
                <a:latin typeface="Arial Narrow" panose="020B0606020202030204" pitchFamily="34" charset="0"/>
              </a:rPr>
              <a:t>Extracción bagazo</a:t>
            </a:r>
          </a:p>
        </p:txBody>
      </p:sp>
      <p:pic>
        <p:nvPicPr>
          <p:cNvPr id="122" name="Imagen 121">
            <a:extLst>
              <a:ext uri="{FF2B5EF4-FFF2-40B4-BE49-F238E27FC236}">
                <a16:creationId xmlns:a16="http://schemas.microsoft.com/office/drawing/2014/main" id="{7412E53B-F9E8-4703-8C56-07C6597FCD3A}"/>
              </a:ext>
            </a:extLst>
          </p:cNvPr>
          <p:cNvPicPr>
            <a:picLocks noChangeAspect="1"/>
          </p:cNvPicPr>
          <p:nvPr/>
        </p:nvPicPr>
        <p:blipFill>
          <a:blip r:embed="rId10"/>
          <a:stretch>
            <a:fillRect/>
          </a:stretch>
        </p:blipFill>
        <p:spPr>
          <a:xfrm>
            <a:off x="2808734" y="4290232"/>
            <a:ext cx="1662573" cy="2248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3" name="Flecha: a la derecha 122">
            <a:extLst>
              <a:ext uri="{FF2B5EF4-FFF2-40B4-BE49-F238E27FC236}">
                <a16:creationId xmlns:a16="http://schemas.microsoft.com/office/drawing/2014/main" id="{E623FD08-99DB-4D96-A945-EF53A4D801AF}"/>
              </a:ext>
            </a:extLst>
          </p:cNvPr>
          <p:cNvSpPr/>
          <p:nvPr/>
        </p:nvSpPr>
        <p:spPr>
          <a:xfrm flipH="1">
            <a:off x="2795944" y="6013938"/>
            <a:ext cx="1662572" cy="844061"/>
          </a:xfrm>
          <a:prstGeom prst="rightArrow">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C" dirty="0">
                <a:solidFill>
                  <a:schemeClr val="tx1"/>
                </a:solidFill>
                <a:latin typeface="Arial Narrow" panose="020B0606020202030204" pitchFamily="34" charset="0"/>
              </a:rPr>
              <a:t>Tamizado</a:t>
            </a:r>
          </a:p>
        </p:txBody>
      </p:sp>
      <p:pic>
        <p:nvPicPr>
          <p:cNvPr id="124" name="Imagen 123">
            <a:extLst>
              <a:ext uri="{FF2B5EF4-FFF2-40B4-BE49-F238E27FC236}">
                <a16:creationId xmlns:a16="http://schemas.microsoft.com/office/drawing/2014/main" id="{5500068A-A9F9-4929-B551-DA3255105453}"/>
              </a:ext>
            </a:extLst>
          </p:cNvPr>
          <p:cNvPicPr>
            <a:picLocks noChangeAspect="1"/>
          </p:cNvPicPr>
          <p:nvPr/>
        </p:nvPicPr>
        <p:blipFill>
          <a:blip r:embed="rId11"/>
          <a:stretch>
            <a:fillRect/>
          </a:stretch>
        </p:blipFill>
        <p:spPr>
          <a:xfrm>
            <a:off x="649563" y="4320668"/>
            <a:ext cx="1737567" cy="21484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5" name="Flecha: a la derecha 124">
            <a:extLst>
              <a:ext uri="{FF2B5EF4-FFF2-40B4-BE49-F238E27FC236}">
                <a16:creationId xmlns:a16="http://schemas.microsoft.com/office/drawing/2014/main" id="{550553CB-CEEF-4F58-8C02-D220BA3E0F2F}"/>
              </a:ext>
            </a:extLst>
          </p:cNvPr>
          <p:cNvSpPr/>
          <p:nvPr/>
        </p:nvSpPr>
        <p:spPr>
          <a:xfrm flipH="1">
            <a:off x="240749" y="6013939"/>
            <a:ext cx="2157517" cy="844061"/>
          </a:xfrm>
          <a:prstGeom prst="rightArrow">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C" dirty="0">
                <a:solidFill>
                  <a:schemeClr val="tx1"/>
                </a:solidFill>
                <a:latin typeface="Arial Narrow" panose="020B0606020202030204" pitchFamily="34" charset="0"/>
              </a:rPr>
              <a:t>Jugo de caña fresco</a:t>
            </a:r>
          </a:p>
        </p:txBody>
      </p:sp>
    </p:spTree>
    <p:extLst>
      <p:ext uri="{BB962C8B-B14F-4D97-AF65-F5344CB8AC3E}">
        <p14:creationId xmlns:p14="http://schemas.microsoft.com/office/powerpoint/2010/main" val="1231330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Conector recto 41">
            <a:extLst>
              <a:ext uri="{FF2B5EF4-FFF2-40B4-BE49-F238E27FC236}">
                <a16:creationId xmlns:a16="http://schemas.microsoft.com/office/drawing/2014/main" id="{8F12095E-9FAD-4B7F-ADDD-105A6E969958}"/>
              </a:ext>
            </a:extLst>
          </p:cNvPr>
          <p:cNvCxnSpPr>
            <a:stCxn id="34" idx="3"/>
          </p:cNvCxnSpPr>
          <p:nvPr/>
        </p:nvCxnSpPr>
        <p:spPr>
          <a:xfrm flipV="1">
            <a:off x="2010319" y="5500468"/>
            <a:ext cx="8779601" cy="423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Conector: angular 22">
            <a:extLst>
              <a:ext uri="{FF2B5EF4-FFF2-40B4-BE49-F238E27FC236}">
                <a16:creationId xmlns:a16="http://schemas.microsoft.com/office/drawing/2014/main" id="{FDCD7718-B7B2-44F4-A865-3648321762AE}"/>
              </a:ext>
            </a:extLst>
          </p:cNvPr>
          <p:cNvCxnSpPr>
            <a:cxnSpLocks/>
            <a:endCxn id="35" idx="1"/>
          </p:cNvCxnSpPr>
          <p:nvPr/>
        </p:nvCxnSpPr>
        <p:spPr>
          <a:xfrm rot="10800000" flipV="1">
            <a:off x="409381" y="1273840"/>
            <a:ext cx="11373238" cy="2994830"/>
          </a:xfrm>
          <a:prstGeom prst="bentConnector3">
            <a:avLst>
              <a:gd name="adj1" fmla="val 102010"/>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id="{854E8832-49BC-4CFC-8EBE-1D8296C01841}"/>
              </a:ext>
            </a:extLst>
          </p:cNvPr>
          <p:cNvSpPr/>
          <p:nvPr/>
        </p:nvSpPr>
        <p:spPr>
          <a:xfrm>
            <a:off x="12099234"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9" name="Rectángulo 8">
            <a:extLst>
              <a:ext uri="{FF2B5EF4-FFF2-40B4-BE49-F238E27FC236}">
                <a16:creationId xmlns:a16="http://schemas.microsoft.com/office/drawing/2014/main" id="{FE27C58E-DD4C-414F-BFEC-6A183C39692F}"/>
              </a:ext>
            </a:extLst>
          </p:cNvPr>
          <p:cNvSpPr/>
          <p:nvPr/>
        </p:nvSpPr>
        <p:spPr>
          <a:xfrm>
            <a:off x="0" y="0"/>
            <a:ext cx="92765"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ysClr val="windowText" lastClr="000000"/>
              </a:solidFill>
            </a:endParaRPr>
          </a:p>
        </p:txBody>
      </p:sp>
      <p:sp>
        <p:nvSpPr>
          <p:cNvPr id="7" name="Flecha: a la derecha 6">
            <a:extLst>
              <a:ext uri="{FF2B5EF4-FFF2-40B4-BE49-F238E27FC236}">
                <a16:creationId xmlns:a16="http://schemas.microsoft.com/office/drawing/2014/main" id="{66B99160-436C-43AD-9A2F-4B94C8751BE4}"/>
              </a:ext>
            </a:extLst>
          </p:cNvPr>
          <p:cNvSpPr/>
          <p:nvPr/>
        </p:nvSpPr>
        <p:spPr>
          <a:xfrm>
            <a:off x="4013813" y="309924"/>
            <a:ext cx="609601" cy="483706"/>
          </a:xfrm>
          <a:prstGeom prst="rightArrow">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Rectángulo: esquinas redondeadas 20">
            <a:extLst>
              <a:ext uri="{FF2B5EF4-FFF2-40B4-BE49-F238E27FC236}">
                <a16:creationId xmlns:a16="http://schemas.microsoft.com/office/drawing/2014/main" id="{623E1124-0908-4A8A-A9DD-9F051EA53902}"/>
              </a:ext>
            </a:extLst>
          </p:cNvPr>
          <p:cNvSpPr/>
          <p:nvPr/>
        </p:nvSpPr>
        <p:spPr>
          <a:xfrm>
            <a:off x="5190356" y="213865"/>
            <a:ext cx="6137467" cy="622852"/>
          </a:xfrm>
          <a:prstGeom prst="roundRect">
            <a:avLst/>
          </a:prstGeom>
          <a:solidFill>
            <a:srgbClr val="D79E85"/>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C" sz="2400" b="1" dirty="0">
                <a:solidFill>
                  <a:schemeClr val="tx1"/>
                </a:solidFill>
                <a:latin typeface="Arial Narrow" panose="020B0606020202030204" pitchFamily="34" charset="0"/>
              </a:rPr>
              <a:t>Análisis físico-químico del jugo de caña fresco</a:t>
            </a:r>
          </a:p>
        </p:txBody>
      </p:sp>
      <p:sp>
        <p:nvSpPr>
          <p:cNvPr id="29" name="CuadroTexto 28">
            <a:extLst>
              <a:ext uri="{FF2B5EF4-FFF2-40B4-BE49-F238E27FC236}">
                <a16:creationId xmlns:a16="http://schemas.microsoft.com/office/drawing/2014/main" id="{557CCEA3-A30B-4712-ACAD-33E190897F30}"/>
              </a:ext>
            </a:extLst>
          </p:cNvPr>
          <p:cNvSpPr txBox="1"/>
          <p:nvPr/>
        </p:nvSpPr>
        <p:spPr>
          <a:xfrm>
            <a:off x="763683" y="1089175"/>
            <a:ext cx="170953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dirty="0">
                <a:latin typeface="Arial Narrow" panose="020B0606020202030204" pitchFamily="34" charset="0"/>
              </a:rPr>
              <a:t>Sólidos solubles</a:t>
            </a:r>
          </a:p>
        </p:txBody>
      </p:sp>
      <p:sp>
        <p:nvSpPr>
          <p:cNvPr id="31" name="CuadroTexto 30">
            <a:extLst>
              <a:ext uri="{FF2B5EF4-FFF2-40B4-BE49-F238E27FC236}">
                <a16:creationId xmlns:a16="http://schemas.microsoft.com/office/drawing/2014/main" id="{61062B61-F912-4BA9-A8F1-7481292DD45C}"/>
              </a:ext>
            </a:extLst>
          </p:cNvPr>
          <p:cNvSpPr txBox="1"/>
          <p:nvPr/>
        </p:nvSpPr>
        <p:spPr>
          <a:xfrm>
            <a:off x="3583440" y="1089175"/>
            <a:ext cx="170953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dirty="0">
                <a:latin typeface="Arial Narrow" panose="020B0606020202030204" pitchFamily="34" charset="0"/>
              </a:rPr>
              <a:t>pH </a:t>
            </a:r>
          </a:p>
        </p:txBody>
      </p:sp>
      <p:sp>
        <p:nvSpPr>
          <p:cNvPr id="32" name="CuadroTexto 31">
            <a:extLst>
              <a:ext uri="{FF2B5EF4-FFF2-40B4-BE49-F238E27FC236}">
                <a16:creationId xmlns:a16="http://schemas.microsoft.com/office/drawing/2014/main" id="{14A96AE4-034C-4DA7-A9F0-F658561F7953}"/>
              </a:ext>
            </a:extLst>
          </p:cNvPr>
          <p:cNvSpPr txBox="1"/>
          <p:nvPr/>
        </p:nvSpPr>
        <p:spPr>
          <a:xfrm>
            <a:off x="6433585" y="1089175"/>
            <a:ext cx="170953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dirty="0">
                <a:latin typeface="Arial Narrow" panose="020B0606020202030204" pitchFamily="34" charset="0"/>
              </a:rPr>
              <a:t>Acidez titulable</a:t>
            </a:r>
          </a:p>
        </p:txBody>
      </p:sp>
      <p:sp>
        <p:nvSpPr>
          <p:cNvPr id="33" name="CuadroTexto 32">
            <a:extLst>
              <a:ext uri="{FF2B5EF4-FFF2-40B4-BE49-F238E27FC236}">
                <a16:creationId xmlns:a16="http://schemas.microsoft.com/office/drawing/2014/main" id="{1AF14A9E-C7F6-41BF-9BA0-124641D956D5}"/>
              </a:ext>
            </a:extLst>
          </p:cNvPr>
          <p:cNvSpPr txBox="1"/>
          <p:nvPr/>
        </p:nvSpPr>
        <p:spPr>
          <a:xfrm>
            <a:off x="9352723" y="1089174"/>
            <a:ext cx="170953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dirty="0">
                <a:latin typeface="Arial Narrow" panose="020B0606020202030204" pitchFamily="34" charset="0"/>
              </a:rPr>
              <a:t>Densidad</a:t>
            </a:r>
          </a:p>
        </p:txBody>
      </p:sp>
      <p:sp>
        <p:nvSpPr>
          <p:cNvPr id="34" name="CuadroTexto 33">
            <a:extLst>
              <a:ext uri="{FF2B5EF4-FFF2-40B4-BE49-F238E27FC236}">
                <a16:creationId xmlns:a16="http://schemas.microsoft.com/office/drawing/2014/main" id="{2B240FD9-E3C1-480B-A6F4-7CDD2A8B454C}"/>
              </a:ext>
            </a:extLst>
          </p:cNvPr>
          <p:cNvSpPr txBox="1"/>
          <p:nvPr/>
        </p:nvSpPr>
        <p:spPr>
          <a:xfrm>
            <a:off x="426139" y="5043036"/>
            <a:ext cx="1584180"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dirty="0">
                <a:latin typeface="Arial Narrow" panose="020B0606020202030204" pitchFamily="34" charset="0"/>
              </a:rPr>
              <a:t>Recuento de poblaciones microbianas</a:t>
            </a:r>
          </a:p>
        </p:txBody>
      </p:sp>
      <p:sp>
        <p:nvSpPr>
          <p:cNvPr id="38" name="CuadroTexto 37">
            <a:extLst>
              <a:ext uri="{FF2B5EF4-FFF2-40B4-BE49-F238E27FC236}">
                <a16:creationId xmlns:a16="http://schemas.microsoft.com/office/drawing/2014/main" id="{2C79B44F-1C0F-4C39-9673-C48240876947}"/>
              </a:ext>
            </a:extLst>
          </p:cNvPr>
          <p:cNvSpPr txBox="1"/>
          <p:nvPr/>
        </p:nvSpPr>
        <p:spPr>
          <a:xfrm>
            <a:off x="3583440" y="3488613"/>
            <a:ext cx="1709530" cy="369332"/>
          </a:xfrm>
          <a:prstGeom prst="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b="1" dirty="0">
                <a:latin typeface="Arial Narrow" panose="020B0606020202030204" pitchFamily="34" charset="0"/>
              </a:rPr>
              <a:t>INEN 389</a:t>
            </a:r>
          </a:p>
        </p:txBody>
      </p:sp>
      <p:pic>
        <p:nvPicPr>
          <p:cNvPr id="69" name="Imagen 68">
            <a:extLst>
              <a:ext uri="{FF2B5EF4-FFF2-40B4-BE49-F238E27FC236}">
                <a16:creationId xmlns:a16="http://schemas.microsoft.com/office/drawing/2014/main" id="{AA352CAF-5278-4C41-BFE9-BF962A6343F1}"/>
              </a:ext>
            </a:extLst>
          </p:cNvPr>
          <p:cNvPicPr>
            <a:picLocks noChangeAspect="1"/>
          </p:cNvPicPr>
          <p:nvPr/>
        </p:nvPicPr>
        <p:blipFill rotWithShape="1">
          <a:blip r:embed="rId3"/>
          <a:srcRect b="16603"/>
          <a:stretch/>
        </p:blipFill>
        <p:spPr>
          <a:xfrm>
            <a:off x="3716261" y="1576466"/>
            <a:ext cx="1443887" cy="17825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 name="Imagen 70">
            <a:extLst>
              <a:ext uri="{FF2B5EF4-FFF2-40B4-BE49-F238E27FC236}">
                <a16:creationId xmlns:a16="http://schemas.microsoft.com/office/drawing/2014/main" id="{AF197C1B-674A-4F96-AE4C-CFB661D953DB}"/>
              </a:ext>
            </a:extLst>
          </p:cNvPr>
          <p:cNvPicPr>
            <a:picLocks noChangeAspect="1"/>
          </p:cNvPicPr>
          <p:nvPr/>
        </p:nvPicPr>
        <p:blipFill>
          <a:blip r:embed="rId4"/>
          <a:stretch>
            <a:fillRect/>
          </a:stretch>
        </p:blipFill>
        <p:spPr>
          <a:xfrm>
            <a:off x="552244" y="1576466"/>
            <a:ext cx="2132408" cy="2107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3" name="Imagen 72">
            <a:extLst>
              <a:ext uri="{FF2B5EF4-FFF2-40B4-BE49-F238E27FC236}">
                <a16:creationId xmlns:a16="http://schemas.microsoft.com/office/drawing/2014/main" id="{B1D73E17-BFD0-4168-BD22-AEC3EF974FF9}"/>
              </a:ext>
            </a:extLst>
          </p:cNvPr>
          <p:cNvPicPr>
            <a:picLocks noChangeAspect="1"/>
          </p:cNvPicPr>
          <p:nvPr/>
        </p:nvPicPr>
        <p:blipFill rotWithShape="1">
          <a:blip r:embed="rId5"/>
          <a:srcRect l="13692" r="31048"/>
          <a:stretch/>
        </p:blipFill>
        <p:spPr>
          <a:xfrm>
            <a:off x="6680731" y="1594311"/>
            <a:ext cx="1215238" cy="17646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4" name="CuadroTexto 73">
            <a:extLst>
              <a:ext uri="{FF2B5EF4-FFF2-40B4-BE49-F238E27FC236}">
                <a16:creationId xmlns:a16="http://schemas.microsoft.com/office/drawing/2014/main" id="{2F376303-FF73-4BD5-BC98-D0EAB09E8616}"/>
              </a:ext>
            </a:extLst>
          </p:cNvPr>
          <p:cNvSpPr txBox="1"/>
          <p:nvPr/>
        </p:nvSpPr>
        <p:spPr>
          <a:xfrm>
            <a:off x="6429332" y="3469288"/>
            <a:ext cx="1709530" cy="369332"/>
          </a:xfrm>
          <a:prstGeom prst="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b="1" dirty="0">
                <a:latin typeface="Arial Narrow" panose="020B0606020202030204" pitchFamily="34" charset="0"/>
              </a:rPr>
              <a:t>INEN 381</a:t>
            </a:r>
          </a:p>
        </p:txBody>
      </p:sp>
      <p:sp>
        <p:nvSpPr>
          <p:cNvPr id="77" name="CuadroTexto 76">
            <a:extLst>
              <a:ext uri="{FF2B5EF4-FFF2-40B4-BE49-F238E27FC236}">
                <a16:creationId xmlns:a16="http://schemas.microsoft.com/office/drawing/2014/main" id="{C8B32DB2-3051-4D3E-B216-4C5C4BF668F9}"/>
              </a:ext>
            </a:extLst>
          </p:cNvPr>
          <p:cNvSpPr txBox="1"/>
          <p:nvPr/>
        </p:nvSpPr>
        <p:spPr>
          <a:xfrm>
            <a:off x="9352723" y="3469287"/>
            <a:ext cx="1709530" cy="369332"/>
          </a:xfrm>
          <a:prstGeom prst="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b="1" dirty="0">
                <a:latin typeface="Arial Narrow" panose="020B0606020202030204" pitchFamily="34" charset="0"/>
              </a:rPr>
              <a:t>INEN 391</a:t>
            </a:r>
          </a:p>
        </p:txBody>
      </p:sp>
      <p:sp>
        <p:nvSpPr>
          <p:cNvPr id="91" name="Flecha: pentágono 90">
            <a:extLst>
              <a:ext uri="{FF2B5EF4-FFF2-40B4-BE49-F238E27FC236}">
                <a16:creationId xmlns:a16="http://schemas.microsoft.com/office/drawing/2014/main" id="{AAD2EC7F-6726-4204-89D9-8A6693D2C1E0}"/>
              </a:ext>
            </a:extLst>
          </p:cNvPr>
          <p:cNvSpPr/>
          <p:nvPr/>
        </p:nvSpPr>
        <p:spPr>
          <a:xfrm>
            <a:off x="91583" y="191637"/>
            <a:ext cx="3355289" cy="680483"/>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200" b="1" dirty="0">
                <a:latin typeface="Britannic Bold" panose="020B0903060703020204" pitchFamily="34" charset="0"/>
                <a:ea typeface="Roboto Thin" panose="02000000000000000000" pitchFamily="2" charset="0"/>
              </a:rPr>
              <a:t>METODOLOGÍA</a:t>
            </a:r>
          </a:p>
        </p:txBody>
      </p:sp>
      <p:pic>
        <p:nvPicPr>
          <p:cNvPr id="96" name="Imagen 95">
            <a:extLst>
              <a:ext uri="{FF2B5EF4-FFF2-40B4-BE49-F238E27FC236}">
                <a16:creationId xmlns:a16="http://schemas.microsoft.com/office/drawing/2014/main" id="{21B24E9E-5A88-4378-B774-F7670DD36550}"/>
              </a:ext>
            </a:extLst>
          </p:cNvPr>
          <p:cNvPicPr>
            <a:picLocks noChangeAspect="1"/>
          </p:cNvPicPr>
          <p:nvPr/>
        </p:nvPicPr>
        <p:blipFill>
          <a:blip r:embed="rId6"/>
          <a:stretch>
            <a:fillRect/>
          </a:stretch>
        </p:blipFill>
        <p:spPr>
          <a:xfrm>
            <a:off x="2333289" y="4679102"/>
            <a:ext cx="1297340" cy="21122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n 2">
            <a:extLst>
              <a:ext uri="{FF2B5EF4-FFF2-40B4-BE49-F238E27FC236}">
                <a16:creationId xmlns:a16="http://schemas.microsoft.com/office/drawing/2014/main" id="{BEA42359-72E3-4DEE-9425-748FC84F94F5}"/>
              </a:ext>
            </a:extLst>
          </p:cNvPr>
          <p:cNvPicPr>
            <a:picLocks noChangeAspect="1"/>
          </p:cNvPicPr>
          <p:nvPr/>
        </p:nvPicPr>
        <p:blipFill>
          <a:blip r:embed="rId7"/>
          <a:stretch>
            <a:fillRect/>
          </a:stretch>
        </p:blipFill>
        <p:spPr>
          <a:xfrm>
            <a:off x="6697503" y="4664620"/>
            <a:ext cx="1297340" cy="2088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4968218B-B937-456D-A5CE-399809CEC6E6}"/>
              </a:ext>
            </a:extLst>
          </p:cNvPr>
          <p:cNvPicPr>
            <a:picLocks noChangeAspect="1"/>
          </p:cNvPicPr>
          <p:nvPr/>
        </p:nvPicPr>
        <p:blipFill rotWithShape="1">
          <a:blip r:embed="rId8"/>
          <a:srcRect l="12693" r="32047"/>
          <a:stretch/>
        </p:blipFill>
        <p:spPr>
          <a:xfrm>
            <a:off x="3809344" y="4679394"/>
            <a:ext cx="1297340" cy="20897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a:extLst>
              <a:ext uri="{FF2B5EF4-FFF2-40B4-BE49-F238E27FC236}">
                <a16:creationId xmlns:a16="http://schemas.microsoft.com/office/drawing/2014/main" id="{5D875DEA-0529-41ED-8438-5C02B8EB153E}"/>
              </a:ext>
            </a:extLst>
          </p:cNvPr>
          <p:cNvPicPr>
            <a:picLocks noChangeAspect="1"/>
          </p:cNvPicPr>
          <p:nvPr/>
        </p:nvPicPr>
        <p:blipFill>
          <a:blip r:embed="rId9"/>
          <a:stretch>
            <a:fillRect/>
          </a:stretch>
        </p:blipFill>
        <p:spPr>
          <a:xfrm>
            <a:off x="5255018" y="4664620"/>
            <a:ext cx="1297340" cy="2095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a:extLst>
              <a:ext uri="{FF2B5EF4-FFF2-40B4-BE49-F238E27FC236}">
                <a16:creationId xmlns:a16="http://schemas.microsoft.com/office/drawing/2014/main" id="{31DAC882-6732-495B-9043-72F7912F7760}"/>
              </a:ext>
            </a:extLst>
          </p:cNvPr>
          <p:cNvPicPr>
            <a:picLocks noChangeAspect="1"/>
          </p:cNvPicPr>
          <p:nvPr/>
        </p:nvPicPr>
        <p:blipFill>
          <a:blip r:embed="rId10"/>
          <a:stretch>
            <a:fillRect/>
          </a:stretch>
        </p:blipFill>
        <p:spPr>
          <a:xfrm>
            <a:off x="9272374" y="4683892"/>
            <a:ext cx="1297341" cy="2102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a:extLst>
              <a:ext uri="{FF2B5EF4-FFF2-40B4-BE49-F238E27FC236}">
                <a16:creationId xmlns:a16="http://schemas.microsoft.com/office/drawing/2014/main" id="{8585402D-2085-4244-95D2-E92E380ECDC8}"/>
              </a:ext>
            </a:extLst>
          </p:cNvPr>
          <p:cNvPicPr>
            <a:picLocks noChangeAspect="1"/>
          </p:cNvPicPr>
          <p:nvPr/>
        </p:nvPicPr>
        <p:blipFill>
          <a:blip r:embed="rId11"/>
          <a:stretch>
            <a:fillRect/>
          </a:stretch>
        </p:blipFill>
        <p:spPr>
          <a:xfrm>
            <a:off x="10690519" y="4674053"/>
            <a:ext cx="1297341" cy="2095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n 19">
            <a:extLst>
              <a:ext uri="{FF2B5EF4-FFF2-40B4-BE49-F238E27FC236}">
                <a16:creationId xmlns:a16="http://schemas.microsoft.com/office/drawing/2014/main" id="{A448BCFA-8566-4BF0-9F8D-E3CE8DADA365}"/>
              </a:ext>
            </a:extLst>
          </p:cNvPr>
          <p:cNvPicPr>
            <a:picLocks noChangeAspect="1"/>
          </p:cNvPicPr>
          <p:nvPr/>
        </p:nvPicPr>
        <p:blipFill rotWithShape="1">
          <a:blip r:embed="rId12"/>
          <a:srcRect l="22013" r="26457" b="3742"/>
          <a:stretch/>
        </p:blipFill>
        <p:spPr>
          <a:xfrm>
            <a:off x="8106218" y="4650436"/>
            <a:ext cx="1045352" cy="20777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6" name="Conector: angular 25">
            <a:extLst>
              <a:ext uri="{FF2B5EF4-FFF2-40B4-BE49-F238E27FC236}">
                <a16:creationId xmlns:a16="http://schemas.microsoft.com/office/drawing/2014/main" id="{AC5F3C25-1121-4FC1-9BD3-8EAAA3129F9E}"/>
              </a:ext>
            </a:extLst>
          </p:cNvPr>
          <p:cNvCxnSpPr>
            <a:cxnSpLocks/>
          </p:cNvCxnSpPr>
          <p:nvPr/>
        </p:nvCxnSpPr>
        <p:spPr>
          <a:xfrm>
            <a:off x="11367579" y="568087"/>
            <a:ext cx="405348" cy="705752"/>
          </a:xfrm>
          <a:prstGeom prst="bentConnector2">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9731DEB4-824C-4202-BAD9-5AB147D1010A}"/>
              </a:ext>
            </a:extLst>
          </p:cNvPr>
          <p:cNvCxnSpPr>
            <a:cxnSpLocks/>
            <a:endCxn id="34" idx="0"/>
          </p:cNvCxnSpPr>
          <p:nvPr/>
        </p:nvCxnSpPr>
        <p:spPr>
          <a:xfrm>
            <a:off x="1213025" y="4545272"/>
            <a:ext cx="5204" cy="497764"/>
          </a:xfrm>
          <a:prstGeom prst="line">
            <a:avLst/>
          </a:prstGeom>
          <a:ln w="57150">
            <a:solidFill>
              <a:schemeClr val="accent6">
                <a:lumMod val="60000"/>
                <a:lumOff val="40000"/>
              </a:schemeClr>
            </a:solidFill>
          </a:ln>
        </p:spPr>
        <p:style>
          <a:lnRef idx="3">
            <a:schemeClr val="dk1"/>
          </a:lnRef>
          <a:fillRef idx="0">
            <a:schemeClr val="dk1"/>
          </a:fillRef>
          <a:effectRef idx="2">
            <a:schemeClr val="dk1"/>
          </a:effectRef>
          <a:fontRef idx="minor">
            <a:schemeClr val="tx1"/>
          </a:fontRef>
        </p:style>
      </p:cxnSp>
      <p:sp>
        <p:nvSpPr>
          <p:cNvPr id="35" name="Rectángulo: esquinas redondeadas 34">
            <a:extLst>
              <a:ext uri="{FF2B5EF4-FFF2-40B4-BE49-F238E27FC236}">
                <a16:creationId xmlns:a16="http://schemas.microsoft.com/office/drawing/2014/main" id="{490E869D-3203-4425-938A-6AA928028674}"/>
              </a:ext>
            </a:extLst>
          </p:cNvPr>
          <p:cNvSpPr/>
          <p:nvPr/>
        </p:nvSpPr>
        <p:spPr>
          <a:xfrm>
            <a:off x="409381" y="4016212"/>
            <a:ext cx="6024204" cy="504915"/>
          </a:xfrm>
          <a:prstGeom prst="roundRect">
            <a:avLst/>
          </a:prstGeom>
          <a:solidFill>
            <a:srgbClr val="D79E85"/>
          </a:solidFill>
          <a:ln>
            <a:noFill/>
          </a:ln>
          <a:effectLst>
            <a:glow rad="2286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s-EC" sz="2400" b="1" dirty="0">
                <a:solidFill>
                  <a:schemeClr val="tx1"/>
                </a:solidFill>
                <a:latin typeface="Arial Narrow" panose="020B0606020202030204" pitchFamily="34" charset="0"/>
              </a:rPr>
              <a:t>Análisis microbiológico del jugo de caña fresco</a:t>
            </a:r>
          </a:p>
        </p:txBody>
      </p:sp>
      <p:cxnSp>
        <p:nvCxnSpPr>
          <p:cNvPr id="39" name="Conector recto 38">
            <a:extLst>
              <a:ext uri="{FF2B5EF4-FFF2-40B4-BE49-F238E27FC236}">
                <a16:creationId xmlns:a16="http://schemas.microsoft.com/office/drawing/2014/main" id="{D085E15A-2ACC-45EC-BE1C-14854978C91A}"/>
              </a:ext>
            </a:extLst>
          </p:cNvPr>
          <p:cNvCxnSpPr>
            <a:stCxn id="29" idx="2"/>
            <a:endCxn id="71" idx="0"/>
          </p:cNvCxnSpPr>
          <p:nvPr/>
        </p:nvCxnSpPr>
        <p:spPr>
          <a:xfrm>
            <a:off x="1618448" y="1458507"/>
            <a:ext cx="0" cy="117959"/>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id="{4132E646-E56A-4EBA-A3D3-99FD34812744}"/>
              </a:ext>
            </a:extLst>
          </p:cNvPr>
          <p:cNvCxnSpPr/>
          <p:nvPr/>
        </p:nvCxnSpPr>
        <p:spPr>
          <a:xfrm>
            <a:off x="4443711" y="1470227"/>
            <a:ext cx="0" cy="117959"/>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36331F1E-2269-4064-B5C8-DFAB8B41B48A}"/>
              </a:ext>
            </a:extLst>
          </p:cNvPr>
          <p:cNvCxnSpPr/>
          <p:nvPr/>
        </p:nvCxnSpPr>
        <p:spPr>
          <a:xfrm>
            <a:off x="7297107" y="1481947"/>
            <a:ext cx="0" cy="117959"/>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6D6B6A29-3E65-4175-AAC3-F2EC3A76E574}"/>
              </a:ext>
            </a:extLst>
          </p:cNvPr>
          <p:cNvCxnSpPr>
            <a:cxnSpLocks/>
          </p:cNvCxnSpPr>
          <p:nvPr/>
        </p:nvCxnSpPr>
        <p:spPr>
          <a:xfrm>
            <a:off x="10192705" y="1451466"/>
            <a:ext cx="0" cy="264792"/>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6" name="Imagen 75">
            <a:extLst>
              <a:ext uri="{FF2B5EF4-FFF2-40B4-BE49-F238E27FC236}">
                <a16:creationId xmlns:a16="http://schemas.microsoft.com/office/drawing/2014/main" id="{34EA5305-772A-489E-AC9C-9BEADEA50B64}"/>
              </a:ext>
            </a:extLst>
          </p:cNvPr>
          <p:cNvPicPr>
            <a:picLocks noChangeAspect="1"/>
          </p:cNvPicPr>
          <p:nvPr/>
        </p:nvPicPr>
        <p:blipFill rotWithShape="1">
          <a:blip r:embed="rId13"/>
          <a:srcRect l="18304" t="9251" r="15546" b="13200"/>
          <a:stretch/>
        </p:blipFill>
        <p:spPr>
          <a:xfrm>
            <a:off x="9415545" y="1655706"/>
            <a:ext cx="1583886" cy="17032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41654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5735</TotalTime>
  <Words>3453</Words>
  <Application>Microsoft Office PowerPoint</Application>
  <PresentationFormat>Panorámica</PresentationFormat>
  <Paragraphs>583</Paragraphs>
  <Slides>32</Slides>
  <Notes>15</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32</vt:i4>
      </vt:variant>
    </vt:vector>
  </HeadingPairs>
  <TitlesOfParts>
    <vt:vector size="41" baseType="lpstr">
      <vt:lpstr>Arial</vt:lpstr>
      <vt:lpstr>Arial Narrow</vt:lpstr>
      <vt:lpstr>Britannic Bold</vt:lpstr>
      <vt:lpstr>Calibri</vt:lpstr>
      <vt:lpstr>Calibri Light</vt:lpstr>
      <vt:lpstr>Cambria Math</vt:lpstr>
      <vt:lpstr>Roboto Thin</vt:lpstr>
      <vt:lpstr>Tema de Office</vt:lpstr>
      <vt:lpstr>STATISTICA.Graph</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Jessenia Quezada</dc:creator>
  <cp:lastModifiedBy>Jessenia Quezada</cp:lastModifiedBy>
  <cp:revision>46</cp:revision>
  <dcterms:created xsi:type="dcterms:W3CDTF">2022-02-01T14:59:40Z</dcterms:created>
  <dcterms:modified xsi:type="dcterms:W3CDTF">2022-02-16T01:33:26Z</dcterms:modified>
</cp:coreProperties>
</file>