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handoutMasterIdLst>
    <p:handoutMasterId r:id="rId20"/>
  </p:handoutMasterIdLst>
  <p:sldIdLst>
    <p:sldId id="256" r:id="rId2"/>
    <p:sldId id="284" r:id="rId3"/>
    <p:sldId id="273" r:id="rId4"/>
    <p:sldId id="279" r:id="rId5"/>
    <p:sldId id="274" r:id="rId6"/>
    <p:sldId id="261" r:id="rId7"/>
    <p:sldId id="265" r:id="rId8"/>
    <p:sldId id="291" r:id="rId9"/>
    <p:sldId id="286" r:id="rId10"/>
    <p:sldId id="288" r:id="rId11"/>
    <p:sldId id="289" r:id="rId12"/>
    <p:sldId id="293" r:id="rId13"/>
    <p:sldId id="292" r:id="rId14"/>
    <p:sldId id="290" r:id="rId15"/>
    <p:sldId id="269" r:id="rId16"/>
    <p:sldId id="287" r:id="rId17"/>
    <p:sldId id="283" r:id="rId18"/>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8080"/>
    <a:srgbClr val="006666"/>
    <a:srgbClr val="339966"/>
    <a:srgbClr val="003366"/>
    <a:srgbClr val="006699"/>
    <a:srgbClr val="FFFF00"/>
    <a:srgbClr val="FFFF66"/>
    <a:srgbClr val="3366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62" autoAdjust="0"/>
    <p:restoredTop sz="97707" autoAdjust="0"/>
  </p:normalViewPr>
  <p:slideViewPr>
    <p:cSldViewPr>
      <p:cViewPr varScale="1">
        <p:scale>
          <a:sx n="74" d="100"/>
          <a:sy n="74" d="100"/>
        </p:scale>
        <p:origin x="246"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3E104-0EC0-4AEC-8979-8CD5314A43DC}" type="doc">
      <dgm:prSet loTypeId="urn:microsoft.com/office/officeart/2005/8/layout/radial4" loCatId="relationship" qsTypeId="urn:microsoft.com/office/officeart/2005/8/quickstyle/simple4" qsCatId="simple" csTypeId="urn:microsoft.com/office/officeart/2005/8/colors/colorful4" csCatId="colorful" phldr="1"/>
      <dgm:spPr/>
      <dgm:t>
        <a:bodyPr/>
        <a:lstStyle/>
        <a:p>
          <a:endParaRPr lang="es-EC"/>
        </a:p>
      </dgm:t>
    </dgm:pt>
    <dgm:pt modelId="{3CF66643-FDC0-4B7E-945A-01770D27D4B8}">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solidFill>
                <a:schemeClr val="tx1"/>
              </a:solidFill>
            </a:rPr>
            <a:t>Anaplasmosis Canina</a:t>
          </a:r>
          <a:endParaRPr lang="es-EC" sz="1200" b="1" dirty="0">
            <a:solidFill>
              <a:schemeClr val="tx1"/>
            </a:solidFill>
          </a:endParaRPr>
        </a:p>
      </dgm:t>
    </dgm:pt>
    <dgm:pt modelId="{1A7CB5EC-DF00-4171-82B0-A4F8F279CC3E}" type="parTrans" cxnId="{380DFD68-21FA-4237-8FC5-07AFE53373F2}">
      <dgm:prSet/>
      <dgm:spPr/>
      <dgm:t>
        <a:bodyPr/>
        <a:lstStyle/>
        <a:p>
          <a:endParaRPr lang="es-EC"/>
        </a:p>
      </dgm:t>
    </dgm:pt>
    <dgm:pt modelId="{6659B1FE-37C5-4648-B999-2990526B262F}" type="sibTrans" cxnId="{380DFD68-21FA-4237-8FC5-07AFE53373F2}">
      <dgm:prSet/>
      <dgm:spPr/>
      <dgm:t>
        <a:bodyPr/>
        <a:lstStyle/>
        <a:p>
          <a:endParaRPr lang="es-EC"/>
        </a:p>
      </dgm:t>
    </dgm:pt>
    <dgm:pt modelId="{23AC6134-DE71-4967-9FAC-5164D029DE01}">
      <dgm:prSet phldrT="[Texto]" custT="1"/>
      <dgm:spPr/>
      <dgm:t>
        <a:bodyPr/>
        <a:lstStyle/>
        <a:p>
          <a:r>
            <a:rPr lang="es-EC" sz="1400" dirty="0" smtClean="0">
              <a:solidFill>
                <a:schemeClr val="bg1"/>
              </a:solidFill>
            </a:rPr>
            <a:t>Letargo</a:t>
          </a:r>
          <a:endParaRPr lang="es-EC" sz="1400" dirty="0">
            <a:solidFill>
              <a:schemeClr val="bg1"/>
            </a:solidFill>
          </a:endParaRPr>
        </a:p>
      </dgm:t>
    </dgm:pt>
    <dgm:pt modelId="{F6730C89-EC23-43EF-AADD-A3A06B3ABFA8}" type="parTrans" cxnId="{9D144DDE-7290-4CD6-BEBA-9E7F6DBEEFD4}">
      <dgm:prSet/>
      <dgm:spPr/>
      <dgm:t>
        <a:bodyPr/>
        <a:lstStyle/>
        <a:p>
          <a:endParaRPr lang="es-EC"/>
        </a:p>
      </dgm:t>
    </dgm:pt>
    <dgm:pt modelId="{9F2AAD63-4495-480F-9B07-A0FC4328A698}" type="sibTrans" cxnId="{9D144DDE-7290-4CD6-BEBA-9E7F6DBEEFD4}">
      <dgm:prSet/>
      <dgm:spPr/>
      <dgm:t>
        <a:bodyPr/>
        <a:lstStyle/>
        <a:p>
          <a:endParaRPr lang="es-EC"/>
        </a:p>
      </dgm:t>
    </dgm:pt>
    <dgm:pt modelId="{CA372500-B7BF-4107-B778-151CB44D3050}">
      <dgm:prSet phldrT="[Texto]" custT="1"/>
      <dgm:spPr/>
      <dgm:t>
        <a:bodyPr/>
        <a:lstStyle/>
        <a:p>
          <a:r>
            <a:rPr lang="es-EC" sz="1200" dirty="0" smtClean="0">
              <a:solidFill>
                <a:schemeClr val="bg1"/>
              </a:solidFill>
            </a:rPr>
            <a:t> </a:t>
          </a:r>
          <a:r>
            <a:rPr lang="es-EC" sz="1400" dirty="0" smtClean="0">
              <a:solidFill>
                <a:schemeClr val="bg1"/>
              </a:solidFill>
            </a:rPr>
            <a:t>Linfadenopatía</a:t>
          </a:r>
          <a:r>
            <a:rPr lang="es-EC" sz="1200" dirty="0" smtClean="0">
              <a:solidFill>
                <a:schemeClr val="bg1"/>
              </a:solidFill>
            </a:rPr>
            <a:t> </a:t>
          </a:r>
          <a:endParaRPr lang="es-EC" sz="1200" dirty="0">
            <a:solidFill>
              <a:schemeClr val="bg1"/>
            </a:solidFill>
          </a:endParaRPr>
        </a:p>
      </dgm:t>
    </dgm:pt>
    <dgm:pt modelId="{9E97C137-F687-4728-BCFC-6853C770FFC2}" type="parTrans" cxnId="{06A4A84D-5795-4E57-8D29-0A0664C7F37A}">
      <dgm:prSet/>
      <dgm:spPr/>
      <dgm:t>
        <a:bodyPr/>
        <a:lstStyle/>
        <a:p>
          <a:endParaRPr lang="es-EC"/>
        </a:p>
      </dgm:t>
    </dgm:pt>
    <dgm:pt modelId="{9005DD62-983D-4CE4-B749-ADE77C6B7152}" type="sibTrans" cxnId="{06A4A84D-5795-4E57-8D29-0A0664C7F37A}">
      <dgm:prSet/>
      <dgm:spPr/>
      <dgm:t>
        <a:bodyPr/>
        <a:lstStyle/>
        <a:p>
          <a:endParaRPr lang="es-EC"/>
        </a:p>
      </dgm:t>
    </dgm:pt>
    <dgm:pt modelId="{C8753D66-AF08-494C-B5D3-AB926F99CEA2}">
      <dgm:prSet phldrT="[Texto]" custT="1"/>
      <dgm:spPr/>
      <dgm:t>
        <a:bodyPr/>
        <a:lstStyle/>
        <a:p>
          <a:r>
            <a:rPr lang="es-EC" sz="1400" dirty="0" smtClean="0">
              <a:solidFill>
                <a:schemeClr val="bg1"/>
              </a:solidFill>
            </a:rPr>
            <a:t>Pérdida de peso</a:t>
          </a:r>
          <a:endParaRPr lang="es-EC" sz="1400" dirty="0">
            <a:solidFill>
              <a:schemeClr val="bg1"/>
            </a:solidFill>
          </a:endParaRPr>
        </a:p>
      </dgm:t>
    </dgm:pt>
    <dgm:pt modelId="{CE2F8773-8578-42CF-91A6-6DDC2F78CB02}" type="parTrans" cxnId="{AB81B5B8-10BA-434D-8613-FACD2C61B73C}">
      <dgm:prSet/>
      <dgm:spPr/>
      <dgm:t>
        <a:bodyPr/>
        <a:lstStyle/>
        <a:p>
          <a:endParaRPr lang="es-EC"/>
        </a:p>
      </dgm:t>
    </dgm:pt>
    <dgm:pt modelId="{34E9A5D8-D3B7-4763-8606-146F0BB8D7DD}" type="sibTrans" cxnId="{AB81B5B8-10BA-434D-8613-FACD2C61B73C}">
      <dgm:prSet/>
      <dgm:spPr/>
      <dgm:t>
        <a:bodyPr/>
        <a:lstStyle/>
        <a:p>
          <a:endParaRPr lang="es-EC"/>
        </a:p>
      </dgm:t>
    </dgm:pt>
    <dgm:pt modelId="{7A980E48-EA7B-4B17-987C-5C70EBDB8F81}">
      <dgm:prSet custT="1"/>
      <dgm:spPr/>
      <dgm:t>
        <a:bodyPr/>
        <a:lstStyle/>
        <a:p>
          <a:r>
            <a:rPr lang="es-EC" sz="1400" dirty="0" smtClean="0">
              <a:solidFill>
                <a:schemeClr val="bg1"/>
              </a:solidFill>
            </a:rPr>
            <a:t>Fiebre</a:t>
          </a:r>
          <a:endParaRPr lang="es-EC" sz="1400" dirty="0">
            <a:solidFill>
              <a:schemeClr val="bg1"/>
            </a:solidFill>
          </a:endParaRPr>
        </a:p>
      </dgm:t>
    </dgm:pt>
    <dgm:pt modelId="{EF825EF6-970D-475E-9F4B-7DDC6B1828A2}" type="parTrans" cxnId="{6EADE640-9E2C-4335-983D-6E335AECB971}">
      <dgm:prSet/>
      <dgm:spPr/>
      <dgm:t>
        <a:bodyPr/>
        <a:lstStyle/>
        <a:p>
          <a:endParaRPr lang="es-EC"/>
        </a:p>
      </dgm:t>
    </dgm:pt>
    <dgm:pt modelId="{9076CD62-8AF3-410A-BADE-3CCB4ACED550}" type="sibTrans" cxnId="{6EADE640-9E2C-4335-983D-6E335AECB971}">
      <dgm:prSet/>
      <dgm:spPr/>
      <dgm:t>
        <a:bodyPr/>
        <a:lstStyle/>
        <a:p>
          <a:endParaRPr lang="es-EC"/>
        </a:p>
      </dgm:t>
    </dgm:pt>
    <dgm:pt modelId="{C680AF3D-D23E-43AF-882A-86E6AAC65BDE}">
      <dgm:prSet custT="1"/>
      <dgm:spPr/>
      <dgm:t>
        <a:bodyPr/>
        <a:lstStyle/>
        <a:p>
          <a:r>
            <a:rPr lang="es-EC" sz="1400" dirty="0" smtClean="0">
              <a:solidFill>
                <a:schemeClr val="bg1"/>
              </a:solidFill>
            </a:rPr>
            <a:t>Anemia</a:t>
          </a:r>
          <a:endParaRPr lang="es-EC" sz="1400" dirty="0">
            <a:solidFill>
              <a:schemeClr val="bg1"/>
            </a:solidFill>
          </a:endParaRPr>
        </a:p>
      </dgm:t>
    </dgm:pt>
    <dgm:pt modelId="{2A21E853-76D1-4A59-989F-C3EBE2E9924F}" type="parTrans" cxnId="{6CDFB952-EC00-49A0-99D8-979CC077CC36}">
      <dgm:prSet/>
      <dgm:spPr/>
      <dgm:t>
        <a:bodyPr/>
        <a:lstStyle/>
        <a:p>
          <a:endParaRPr lang="es-EC"/>
        </a:p>
      </dgm:t>
    </dgm:pt>
    <dgm:pt modelId="{A5BDBE3B-CD8A-44AE-BC7A-FB6F9FC5BFA6}" type="sibTrans" cxnId="{6CDFB952-EC00-49A0-99D8-979CC077CC36}">
      <dgm:prSet/>
      <dgm:spPr/>
      <dgm:t>
        <a:bodyPr/>
        <a:lstStyle/>
        <a:p>
          <a:endParaRPr lang="es-EC"/>
        </a:p>
      </dgm:t>
    </dgm:pt>
    <dgm:pt modelId="{E23E6E21-8B31-4611-AE33-60F33D9157A6}">
      <dgm:prSet custT="1"/>
      <dgm:spPr/>
      <dgm:t>
        <a:bodyPr/>
        <a:lstStyle/>
        <a:p>
          <a:r>
            <a:rPr lang="es-EC" sz="1400" dirty="0" smtClean="0">
              <a:solidFill>
                <a:schemeClr val="bg1"/>
              </a:solidFill>
            </a:rPr>
            <a:t>Depresión</a:t>
          </a:r>
          <a:endParaRPr lang="es-EC" sz="1400" dirty="0">
            <a:solidFill>
              <a:schemeClr val="bg1"/>
            </a:solidFill>
          </a:endParaRPr>
        </a:p>
      </dgm:t>
    </dgm:pt>
    <dgm:pt modelId="{16AB58CB-DDFF-4C0A-A0A2-D4A9CFEAFB61}" type="parTrans" cxnId="{3A94A698-0EB9-402A-9A8C-F16639B29442}">
      <dgm:prSet/>
      <dgm:spPr/>
      <dgm:t>
        <a:bodyPr/>
        <a:lstStyle/>
        <a:p>
          <a:endParaRPr lang="es-EC"/>
        </a:p>
      </dgm:t>
    </dgm:pt>
    <dgm:pt modelId="{E74BA542-42DF-41B4-9E56-729B43DB1D41}" type="sibTrans" cxnId="{3A94A698-0EB9-402A-9A8C-F16639B29442}">
      <dgm:prSet/>
      <dgm:spPr/>
      <dgm:t>
        <a:bodyPr/>
        <a:lstStyle/>
        <a:p>
          <a:endParaRPr lang="es-EC"/>
        </a:p>
      </dgm:t>
    </dgm:pt>
    <dgm:pt modelId="{A7BE13EA-A279-4260-9F4E-289E3652F3ED}" type="pres">
      <dgm:prSet presAssocID="{6A53E104-0EC0-4AEC-8979-8CD5314A43DC}" presName="cycle" presStyleCnt="0">
        <dgm:presLayoutVars>
          <dgm:chMax val="1"/>
          <dgm:dir/>
          <dgm:animLvl val="ctr"/>
          <dgm:resizeHandles val="exact"/>
        </dgm:presLayoutVars>
      </dgm:prSet>
      <dgm:spPr/>
      <dgm:t>
        <a:bodyPr/>
        <a:lstStyle/>
        <a:p>
          <a:endParaRPr lang="es-EC"/>
        </a:p>
      </dgm:t>
    </dgm:pt>
    <dgm:pt modelId="{3D968AAE-C973-4909-96DB-550960ECB240}" type="pres">
      <dgm:prSet presAssocID="{3CF66643-FDC0-4B7E-945A-01770D27D4B8}" presName="centerShape" presStyleLbl="node0" presStyleIdx="0" presStyleCnt="1"/>
      <dgm:spPr/>
      <dgm:t>
        <a:bodyPr/>
        <a:lstStyle/>
        <a:p>
          <a:endParaRPr lang="es-EC"/>
        </a:p>
      </dgm:t>
    </dgm:pt>
    <dgm:pt modelId="{292AD670-CFC7-453E-85DF-B721E579DE99}" type="pres">
      <dgm:prSet presAssocID="{EF825EF6-970D-475E-9F4B-7DDC6B1828A2}" presName="parTrans" presStyleLbl="bgSibTrans2D1" presStyleIdx="0" presStyleCnt="6"/>
      <dgm:spPr/>
      <dgm:t>
        <a:bodyPr/>
        <a:lstStyle/>
        <a:p>
          <a:endParaRPr lang="es-EC"/>
        </a:p>
      </dgm:t>
    </dgm:pt>
    <dgm:pt modelId="{0F080F09-F5A8-42EB-8199-432514F32653}" type="pres">
      <dgm:prSet presAssocID="{7A980E48-EA7B-4B17-987C-5C70EBDB8F81}" presName="node" presStyleLbl="node1" presStyleIdx="0" presStyleCnt="6" custScaleX="82456" custScaleY="57473" custRadScaleRad="84469" custRadScaleInc="9576">
        <dgm:presLayoutVars>
          <dgm:bulletEnabled val="1"/>
        </dgm:presLayoutVars>
      </dgm:prSet>
      <dgm:spPr/>
      <dgm:t>
        <a:bodyPr/>
        <a:lstStyle/>
        <a:p>
          <a:endParaRPr lang="es-EC"/>
        </a:p>
      </dgm:t>
    </dgm:pt>
    <dgm:pt modelId="{46B374C6-D6F2-4389-B3B5-3202EE51206E}" type="pres">
      <dgm:prSet presAssocID="{F6730C89-EC23-43EF-AADD-A3A06B3ABFA8}" presName="parTrans" presStyleLbl="bgSibTrans2D1" presStyleIdx="1" presStyleCnt="6"/>
      <dgm:spPr/>
      <dgm:t>
        <a:bodyPr/>
        <a:lstStyle/>
        <a:p>
          <a:endParaRPr lang="es-EC"/>
        </a:p>
      </dgm:t>
    </dgm:pt>
    <dgm:pt modelId="{97280852-8157-4064-A609-D23ABB7CEC6E}" type="pres">
      <dgm:prSet presAssocID="{23AC6134-DE71-4967-9FAC-5164D029DE01}" presName="node" presStyleLbl="node1" presStyleIdx="1" presStyleCnt="6" custScaleX="80726" custScaleY="39248" custRadScaleRad="84291" custRadScaleInc="-1462">
        <dgm:presLayoutVars>
          <dgm:bulletEnabled val="1"/>
        </dgm:presLayoutVars>
      </dgm:prSet>
      <dgm:spPr/>
      <dgm:t>
        <a:bodyPr/>
        <a:lstStyle/>
        <a:p>
          <a:endParaRPr lang="es-EC"/>
        </a:p>
      </dgm:t>
    </dgm:pt>
    <dgm:pt modelId="{4B7E6141-51E7-4348-AFC5-942339E583BE}" type="pres">
      <dgm:prSet presAssocID="{9E97C137-F687-4728-BCFC-6853C770FFC2}" presName="parTrans" presStyleLbl="bgSibTrans2D1" presStyleIdx="2" presStyleCnt="6"/>
      <dgm:spPr/>
      <dgm:t>
        <a:bodyPr/>
        <a:lstStyle/>
        <a:p>
          <a:endParaRPr lang="es-EC"/>
        </a:p>
      </dgm:t>
    </dgm:pt>
    <dgm:pt modelId="{FD7A7CA0-79E9-4151-AFCA-834CD23A16D7}" type="pres">
      <dgm:prSet presAssocID="{CA372500-B7BF-4107-B778-151CB44D3050}" presName="node" presStyleLbl="node1" presStyleIdx="2" presStyleCnt="6" custScaleX="128187" custScaleY="56192" custRadScaleRad="90596" custRadScaleInc="-9215">
        <dgm:presLayoutVars>
          <dgm:bulletEnabled val="1"/>
        </dgm:presLayoutVars>
      </dgm:prSet>
      <dgm:spPr/>
      <dgm:t>
        <a:bodyPr/>
        <a:lstStyle/>
        <a:p>
          <a:endParaRPr lang="es-EC"/>
        </a:p>
      </dgm:t>
    </dgm:pt>
    <dgm:pt modelId="{4884E54D-9D9A-4F85-982E-CD755749654B}" type="pres">
      <dgm:prSet presAssocID="{16AB58CB-DDFF-4C0A-A0A2-D4A9CFEAFB61}" presName="parTrans" presStyleLbl="bgSibTrans2D1" presStyleIdx="3" presStyleCnt="6"/>
      <dgm:spPr/>
      <dgm:t>
        <a:bodyPr/>
        <a:lstStyle/>
        <a:p>
          <a:endParaRPr lang="es-EC"/>
        </a:p>
      </dgm:t>
    </dgm:pt>
    <dgm:pt modelId="{D73AE75B-0D81-470E-BD64-4AAA1602DED0}" type="pres">
      <dgm:prSet presAssocID="{E23E6E21-8B31-4611-AE33-60F33D9157A6}" presName="node" presStyleLbl="node1" presStyleIdx="3" presStyleCnt="6" custScaleX="123475" custScaleY="52198" custRadScaleRad="93468" custRadScaleInc="24911">
        <dgm:presLayoutVars>
          <dgm:bulletEnabled val="1"/>
        </dgm:presLayoutVars>
      </dgm:prSet>
      <dgm:spPr/>
      <dgm:t>
        <a:bodyPr/>
        <a:lstStyle/>
        <a:p>
          <a:endParaRPr lang="es-EC"/>
        </a:p>
      </dgm:t>
    </dgm:pt>
    <dgm:pt modelId="{9D6E66AF-FF58-4008-A3A3-89F704B25FB5}" type="pres">
      <dgm:prSet presAssocID="{2A21E853-76D1-4A59-989F-C3EBE2E9924F}" presName="parTrans" presStyleLbl="bgSibTrans2D1" presStyleIdx="4" presStyleCnt="6"/>
      <dgm:spPr/>
      <dgm:t>
        <a:bodyPr/>
        <a:lstStyle/>
        <a:p>
          <a:endParaRPr lang="es-EC"/>
        </a:p>
      </dgm:t>
    </dgm:pt>
    <dgm:pt modelId="{530EF33D-46A0-4A4A-A3D8-BE62A370A87C}" type="pres">
      <dgm:prSet presAssocID="{C680AF3D-D23E-43AF-882A-86E6AAC65BDE}" presName="node" presStyleLbl="node1" presStyleIdx="4" presStyleCnt="6" custScaleX="95901" custScaleY="52551" custRadScaleRad="85096" custRadScaleInc="9152">
        <dgm:presLayoutVars>
          <dgm:bulletEnabled val="1"/>
        </dgm:presLayoutVars>
      </dgm:prSet>
      <dgm:spPr/>
      <dgm:t>
        <a:bodyPr/>
        <a:lstStyle/>
        <a:p>
          <a:endParaRPr lang="es-EC"/>
        </a:p>
      </dgm:t>
    </dgm:pt>
    <dgm:pt modelId="{EF2E04F2-1C28-41B9-B93D-7EB0652C0B13}" type="pres">
      <dgm:prSet presAssocID="{CE2F8773-8578-42CF-91A6-6DDC2F78CB02}" presName="parTrans" presStyleLbl="bgSibTrans2D1" presStyleIdx="5" presStyleCnt="6"/>
      <dgm:spPr/>
      <dgm:t>
        <a:bodyPr/>
        <a:lstStyle/>
        <a:p>
          <a:endParaRPr lang="es-EC"/>
        </a:p>
      </dgm:t>
    </dgm:pt>
    <dgm:pt modelId="{409E0CC6-D421-45FC-B232-2A8E6D9C331C}" type="pres">
      <dgm:prSet presAssocID="{C8753D66-AF08-494C-B5D3-AB926F99CEA2}" presName="node" presStyleLbl="node1" presStyleIdx="5" presStyleCnt="6" custScaleX="114296" custScaleY="59705" custRadScaleRad="87622" custRadScaleInc="-7222">
        <dgm:presLayoutVars>
          <dgm:bulletEnabled val="1"/>
        </dgm:presLayoutVars>
      </dgm:prSet>
      <dgm:spPr/>
      <dgm:t>
        <a:bodyPr/>
        <a:lstStyle/>
        <a:p>
          <a:endParaRPr lang="es-EC"/>
        </a:p>
      </dgm:t>
    </dgm:pt>
  </dgm:ptLst>
  <dgm:cxnLst>
    <dgm:cxn modelId="{AB81B5B8-10BA-434D-8613-FACD2C61B73C}" srcId="{3CF66643-FDC0-4B7E-945A-01770D27D4B8}" destId="{C8753D66-AF08-494C-B5D3-AB926F99CEA2}" srcOrd="5" destOrd="0" parTransId="{CE2F8773-8578-42CF-91A6-6DDC2F78CB02}" sibTransId="{34E9A5D8-D3B7-4763-8606-146F0BB8D7DD}"/>
    <dgm:cxn modelId="{06A4A84D-5795-4E57-8D29-0A0664C7F37A}" srcId="{3CF66643-FDC0-4B7E-945A-01770D27D4B8}" destId="{CA372500-B7BF-4107-B778-151CB44D3050}" srcOrd="2" destOrd="0" parTransId="{9E97C137-F687-4728-BCFC-6853C770FFC2}" sibTransId="{9005DD62-983D-4CE4-B749-ADE77C6B7152}"/>
    <dgm:cxn modelId="{B4C33BE1-9D56-4528-A232-F5F5F151030E}" type="presOf" srcId="{C680AF3D-D23E-43AF-882A-86E6AAC65BDE}" destId="{530EF33D-46A0-4A4A-A3D8-BE62A370A87C}" srcOrd="0" destOrd="0" presId="urn:microsoft.com/office/officeart/2005/8/layout/radial4"/>
    <dgm:cxn modelId="{9D144DDE-7290-4CD6-BEBA-9E7F6DBEEFD4}" srcId="{3CF66643-FDC0-4B7E-945A-01770D27D4B8}" destId="{23AC6134-DE71-4967-9FAC-5164D029DE01}" srcOrd="1" destOrd="0" parTransId="{F6730C89-EC23-43EF-AADD-A3A06B3ABFA8}" sibTransId="{9F2AAD63-4495-480F-9B07-A0FC4328A698}"/>
    <dgm:cxn modelId="{BE9B76F8-8D86-4CD8-8A8E-D49C2A710914}" type="presOf" srcId="{CE2F8773-8578-42CF-91A6-6DDC2F78CB02}" destId="{EF2E04F2-1C28-41B9-B93D-7EB0652C0B13}" srcOrd="0" destOrd="0" presId="urn:microsoft.com/office/officeart/2005/8/layout/radial4"/>
    <dgm:cxn modelId="{6EADE640-9E2C-4335-983D-6E335AECB971}" srcId="{3CF66643-FDC0-4B7E-945A-01770D27D4B8}" destId="{7A980E48-EA7B-4B17-987C-5C70EBDB8F81}" srcOrd="0" destOrd="0" parTransId="{EF825EF6-970D-475E-9F4B-7DDC6B1828A2}" sibTransId="{9076CD62-8AF3-410A-BADE-3CCB4ACED550}"/>
    <dgm:cxn modelId="{F7A31432-1FCE-46FF-BC1E-F6D2EA2EFA64}" type="presOf" srcId="{16AB58CB-DDFF-4C0A-A0A2-D4A9CFEAFB61}" destId="{4884E54D-9D9A-4F85-982E-CD755749654B}" srcOrd="0" destOrd="0" presId="urn:microsoft.com/office/officeart/2005/8/layout/radial4"/>
    <dgm:cxn modelId="{380DFD68-21FA-4237-8FC5-07AFE53373F2}" srcId="{6A53E104-0EC0-4AEC-8979-8CD5314A43DC}" destId="{3CF66643-FDC0-4B7E-945A-01770D27D4B8}" srcOrd="0" destOrd="0" parTransId="{1A7CB5EC-DF00-4171-82B0-A4F8F279CC3E}" sibTransId="{6659B1FE-37C5-4648-B999-2990526B262F}"/>
    <dgm:cxn modelId="{BB771507-FF47-4FFB-BCF1-E2B9FD7EE78C}" type="presOf" srcId="{6A53E104-0EC0-4AEC-8979-8CD5314A43DC}" destId="{A7BE13EA-A279-4260-9F4E-289E3652F3ED}" srcOrd="0" destOrd="0" presId="urn:microsoft.com/office/officeart/2005/8/layout/radial4"/>
    <dgm:cxn modelId="{0C16238F-A5E5-4BE5-81EC-055C87D9F330}" type="presOf" srcId="{F6730C89-EC23-43EF-AADD-A3A06B3ABFA8}" destId="{46B374C6-D6F2-4389-B3B5-3202EE51206E}" srcOrd="0" destOrd="0" presId="urn:microsoft.com/office/officeart/2005/8/layout/radial4"/>
    <dgm:cxn modelId="{576E7354-4FBE-40B0-845E-52C0B43972D9}" type="presOf" srcId="{C8753D66-AF08-494C-B5D3-AB926F99CEA2}" destId="{409E0CC6-D421-45FC-B232-2A8E6D9C331C}" srcOrd="0" destOrd="0" presId="urn:microsoft.com/office/officeart/2005/8/layout/radial4"/>
    <dgm:cxn modelId="{34023F2F-3D24-4E7E-9C7B-F9AD32A46B74}" type="presOf" srcId="{23AC6134-DE71-4967-9FAC-5164D029DE01}" destId="{97280852-8157-4064-A609-D23ABB7CEC6E}" srcOrd="0" destOrd="0" presId="urn:microsoft.com/office/officeart/2005/8/layout/radial4"/>
    <dgm:cxn modelId="{B7D09CC8-7FD7-4297-878E-55F296F99E5C}" type="presOf" srcId="{7A980E48-EA7B-4B17-987C-5C70EBDB8F81}" destId="{0F080F09-F5A8-42EB-8199-432514F32653}" srcOrd="0" destOrd="0" presId="urn:microsoft.com/office/officeart/2005/8/layout/radial4"/>
    <dgm:cxn modelId="{4A247518-46E5-4689-B19C-49CBC91AC60C}" type="presOf" srcId="{EF825EF6-970D-475E-9F4B-7DDC6B1828A2}" destId="{292AD670-CFC7-453E-85DF-B721E579DE99}" srcOrd="0" destOrd="0" presId="urn:microsoft.com/office/officeart/2005/8/layout/radial4"/>
    <dgm:cxn modelId="{3A94A698-0EB9-402A-9A8C-F16639B29442}" srcId="{3CF66643-FDC0-4B7E-945A-01770D27D4B8}" destId="{E23E6E21-8B31-4611-AE33-60F33D9157A6}" srcOrd="3" destOrd="0" parTransId="{16AB58CB-DDFF-4C0A-A0A2-D4A9CFEAFB61}" sibTransId="{E74BA542-42DF-41B4-9E56-729B43DB1D41}"/>
    <dgm:cxn modelId="{4E715D87-6ACD-455C-8176-A00DCD1BAA06}" type="presOf" srcId="{CA372500-B7BF-4107-B778-151CB44D3050}" destId="{FD7A7CA0-79E9-4151-AFCA-834CD23A16D7}" srcOrd="0" destOrd="0" presId="urn:microsoft.com/office/officeart/2005/8/layout/radial4"/>
    <dgm:cxn modelId="{82FF2C65-1EDD-4FFC-BEC8-84E2B1C69F1B}" type="presOf" srcId="{9E97C137-F687-4728-BCFC-6853C770FFC2}" destId="{4B7E6141-51E7-4348-AFC5-942339E583BE}" srcOrd="0" destOrd="0" presId="urn:microsoft.com/office/officeart/2005/8/layout/radial4"/>
    <dgm:cxn modelId="{5A7242DB-CC5D-4426-80C6-61CA68B15610}" type="presOf" srcId="{3CF66643-FDC0-4B7E-945A-01770D27D4B8}" destId="{3D968AAE-C973-4909-96DB-550960ECB240}" srcOrd="0" destOrd="0" presId="urn:microsoft.com/office/officeart/2005/8/layout/radial4"/>
    <dgm:cxn modelId="{1349FB8F-D961-4390-8652-7D4EB35E50EB}" type="presOf" srcId="{E23E6E21-8B31-4611-AE33-60F33D9157A6}" destId="{D73AE75B-0D81-470E-BD64-4AAA1602DED0}" srcOrd="0" destOrd="0" presId="urn:microsoft.com/office/officeart/2005/8/layout/radial4"/>
    <dgm:cxn modelId="{3C49B345-52F6-4FD3-88A8-2EB28A5A902E}" type="presOf" srcId="{2A21E853-76D1-4A59-989F-C3EBE2E9924F}" destId="{9D6E66AF-FF58-4008-A3A3-89F704B25FB5}" srcOrd="0" destOrd="0" presId="urn:microsoft.com/office/officeart/2005/8/layout/radial4"/>
    <dgm:cxn modelId="{6CDFB952-EC00-49A0-99D8-979CC077CC36}" srcId="{3CF66643-FDC0-4B7E-945A-01770D27D4B8}" destId="{C680AF3D-D23E-43AF-882A-86E6AAC65BDE}" srcOrd="4" destOrd="0" parTransId="{2A21E853-76D1-4A59-989F-C3EBE2E9924F}" sibTransId="{A5BDBE3B-CD8A-44AE-BC7A-FB6F9FC5BFA6}"/>
    <dgm:cxn modelId="{42D119FE-AA6B-4C33-AC31-4B962AD74026}" type="presParOf" srcId="{A7BE13EA-A279-4260-9F4E-289E3652F3ED}" destId="{3D968AAE-C973-4909-96DB-550960ECB240}" srcOrd="0" destOrd="0" presId="urn:microsoft.com/office/officeart/2005/8/layout/radial4"/>
    <dgm:cxn modelId="{30E0228E-7EA3-4776-AB8C-86FF92FE007C}" type="presParOf" srcId="{A7BE13EA-A279-4260-9F4E-289E3652F3ED}" destId="{292AD670-CFC7-453E-85DF-B721E579DE99}" srcOrd="1" destOrd="0" presId="urn:microsoft.com/office/officeart/2005/8/layout/radial4"/>
    <dgm:cxn modelId="{420E521D-5250-441A-A0F0-80B62CD48EE7}" type="presParOf" srcId="{A7BE13EA-A279-4260-9F4E-289E3652F3ED}" destId="{0F080F09-F5A8-42EB-8199-432514F32653}" srcOrd="2" destOrd="0" presId="urn:microsoft.com/office/officeart/2005/8/layout/radial4"/>
    <dgm:cxn modelId="{13612D2B-94DA-47E8-8A02-D64B541C6937}" type="presParOf" srcId="{A7BE13EA-A279-4260-9F4E-289E3652F3ED}" destId="{46B374C6-D6F2-4389-B3B5-3202EE51206E}" srcOrd="3" destOrd="0" presId="urn:microsoft.com/office/officeart/2005/8/layout/radial4"/>
    <dgm:cxn modelId="{0C4CA46A-20B5-4904-BF50-D72ECF834CC2}" type="presParOf" srcId="{A7BE13EA-A279-4260-9F4E-289E3652F3ED}" destId="{97280852-8157-4064-A609-D23ABB7CEC6E}" srcOrd="4" destOrd="0" presId="urn:microsoft.com/office/officeart/2005/8/layout/radial4"/>
    <dgm:cxn modelId="{D622C92E-DB66-41EF-92D7-92D554B7791C}" type="presParOf" srcId="{A7BE13EA-A279-4260-9F4E-289E3652F3ED}" destId="{4B7E6141-51E7-4348-AFC5-942339E583BE}" srcOrd="5" destOrd="0" presId="urn:microsoft.com/office/officeart/2005/8/layout/radial4"/>
    <dgm:cxn modelId="{58F85CF8-D357-4C8C-B1A3-5F4E299E172E}" type="presParOf" srcId="{A7BE13EA-A279-4260-9F4E-289E3652F3ED}" destId="{FD7A7CA0-79E9-4151-AFCA-834CD23A16D7}" srcOrd="6" destOrd="0" presId="urn:microsoft.com/office/officeart/2005/8/layout/radial4"/>
    <dgm:cxn modelId="{E2290B12-8EE5-4392-B341-3A775763B229}" type="presParOf" srcId="{A7BE13EA-A279-4260-9F4E-289E3652F3ED}" destId="{4884E54D-9D9A-4F85-982E-CD755749654B}" srcOrd="7" destOrd="0" presId="urn:microsoft.com/office/officeart/2005/8/layout/radial4"/>
    <dgm:cxn modelId="{C6919F1C-B780-414E-9490-150712044FC0}" type="presParOf" srcId="{A7BE13EA-A279-4260-9F4E-289E3652F3ED}" destId="{D73AE75B-0D81-470E-BD64-4AAA1602DED0}" srcOrd="8" destOrd="0" presId="urn:microsoft.com/office/officeart/2005/8/layout/radial4"/>
    <dgm:cxn modelId="{66A1E53B-437D-4099-91CB-2564E46ADF88}" type="presParOf" srcId="{A7BE13EA-A279-4260-9F4E-289E3652F3ED}" destId="{9D6E66AF-FF58-4008-A3A3-89F704B25FB5}" srcOrd="9" destOrd="0" presId="urn:microsoft.com/office/officeart/2005/8/layout/radial4"/>
    <dgm:cxn modelId="{AE954153-8252-4690-9283-D3D5D5754EE8}" type="presParOf" srcId="{A7BE13EA-A279-4260-9F4E-289E3652F3ED}" destId="{530EF33D-46A0-4A4A-A3D8-BE62A370A87C}" srcOrd="10" destOrd="0" presId="urn:microsoft.com/office/officeart/2005/8/layout/radial4"/>
    <dgm:cxn modelId="{44D5F2C9-500B-4E45-B7D5-B33D3CDE93D5}" type="presParOf" srcId="{A7BE13EA-A279-4260-9F4E-289E3652F3ED}" destId="{EF2E04F2-1C28-41B9-B93D-7EB0652C0B13}" srcOrd="11" destOrd="0" presId="urn:microsoft.com/office/officeart/2005/8/layout/radial4"/>
    <dgm:cxn modelId="{B0E61716-D63F-4210-BF5A-6E86CC5B3CA7}" type="presParOf" srcId="{A7BE13EA-A279-4260-9F4E-289E3652F3ED}" destId="{409E0CC6-D421-45FC-B232-2A8E6D9C331C}" srcOrd="12"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8E56EC-5FC9-4ABE-813F-F4267F798CCD}"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s-ES"/>
        </a:p>
      </dgm:t>
    </dgm:pt>
    <dgm:pt modelId="{C9836A7B-03E6-4107-BCB5-B4C3D5799367}">
      <dgm:prSet phldrT="[Texto]"/>
      <dgm:spPr/>
      <dgm:t>
        <a:bodyPr/>
        <a:lstStyle/>
        <a:p>
          <a:pPr algn="ctr"/>
          <a:r>
            <a:rPr lang="es-EC" b="1" smtClean="0"/>
            <a:t>Objetivos específicos</a:t>
          </a:r>
          <a:endParaRPr lang="es-ES" dirty="0"/>
        </a:p>
      </dgm:t>
    </dgm:pt>
    <dgm:pt modelId="{C143F4E0-02F4-46CA-956E-72B3B823A846}" type="parTrans" cxnId="{5ED6EDB4-B3C1-43CE-B5F0-7A93F0B5FB35}">
      <dgm:prSet/>
      <dgm:spPr/>
      <dgm:t>
        <a:bodyPr/>
        <a:lstStyle/>
        <a:p>
          <a:endParaRPr lang="es-ES"/>
        </a:p>
      </dgm:t>
    </dgm:pt>
    <dgm:pt modelId="{F7DAD86E-F3CC-414F-A547-449AECA05D72}" type="sibTrans" cxnId="{5ED6EDB4-B3C1-43CE-B5F0-7A93F0B5FB35}">
      <dgm:prSet/>
      <dgm:spPr/>
      <dgm:t>
        <a:bodyPr/>
        <a:lstStyle/>
        <a:p>
          <a:endParaRPr lang="es-ES"/>
        </a:p>
      </dgm:t>
    </dgm:pt>
    <dgm:pt modelId="{019629C5-EF7C-4173-8CC9-6BAA200A59E4}">
      <dgm:prSet phldrT="[Texto]"/>
      <dgm:spPr/>
      <dgm:t>
        <a:bodyPr/>
        <a:lstStyle/>
        <a:p>
          <a:pPr algn="just"/>
          <a:r>
            <a:rPr lang="es-EC" dirty="0" smtClean="0"/>
            <a:t>Determinar la presencia de </a:t>
          </a:r>
          <a:r>
            <a:rPr lang="es-EC" i="1" dirty="0" smtClean="0"/>
            <a:t>Anaplasma platys</a:t>
          </a:r>
          <a:r>
            <a:rPr lang="es-EC" dirty="0" smtClean="0"/>
            <a:t> mediante frotis sanguíneos.</a:t>
          </a:r>
          <a:endParaRPr lang="es-ES" dirty="0"/>
        </a:p>
      </dgm:t>
    </dgm:pt>
    <dgm:pt modelId="{8AFA13F6-B8E8-4042-85B2-D7B158ECCB34}" type="parTrans" cxnId="{7CFB08B3-E4BE-4D66-AD7D-7BF2C11A5F01}">
      <dgm:prSet/>
      <dgm:spPr/>
      <dgm:t>
        <a:bodyPr/>
        <a:lstStyle/>
        <a:p>
          <a:endParaRPr lang="es-ES"/>
        </a:p>
      </dgm:t>
    </dgm:pt>
    <dgm:pt modelId="{60EAE011-1EC2-45B8-908A-E5D9FC906FDD}" type="sibTrans" cxnId="{7CFB08B3-E4BE-4D66-AD7D-7BF2C11A5F01}">
      <dgm:prSet/>
      <dgm:spPr/>
      <dgm:t>
        <a:bodyPr/>
        <a:lstStyle/>
        <a:p>
          <a:endParaRPr lang="es-ES"/>
        </a:p>
      </dgm:t>
    </dgm:pt>
    <dgm:pt modelId="{50EF0DDA-57AD-41B6-AC33-C5F962AEA0AA}">
      <dgm:prSet/>
      <dgm:spPr/>
      <dgm:t>
        <a:bodyPr/>
        <a:lstStyle/>
        <a:p>
          <a:pPr algn="just"/>
          <a:r>
            <a:rPr lang="es-EC" dirty="0" smtClean="0"/>
            <a:t>Caracterizar molecularmente </a:t>
          </a:r>
          <a:r>
            <a:rPr lang="es-EC" i="1" dirty="0" smtClean="0"/>
            <a:t>Anaplasma platys</a:t>
          </a:r>
          <a:r>
            <a:rPr lang="es-EC" dirty="0" smtClean="0"/>
            <a:t> en caninos provenientes del albergue “Narices Frías” de Santo Domingo de los </a:t>
          </a:r>
          <a:r>
            <a:rPr lang="es-EC" dirty="0" err="1" smtClean="0"/>
            <a:t>Tsáchilas</a:t>
          </a:r>
          <a:r>
            <a:rPr lang="es-EC" dirty="0" smtClean="0"/>
            <a:t>.</a:t>
          </a:r>
          <a:endParaRPr lang="es-MX" dirty="0"/>
        </a:p>
      </dgm:t>
    </dgm:pt>
    <dgm:pt modelId="{D22F6C91-F881-4888-A2B1-4CA2F8518EE1}" type="parTrans" cxnId="{29A413FC-1C3A-4B92-B71F-53F9F919CC72}">
      <dgm:prSet/>
      <dgm:spPr/>
      <dgm:t>
        <a:bodyPr/>
        <a:lstStyle/>
        <a:p>
          <a:endParaRPr lang="es-ES"/>
        </a:p>
      </dgm:t>
    </dgm:pt>
    <dgm:pt modelId="{ED8AB452-E1A2-4EBA-B95E-8BD7C54FB9F6}" type="sibTrans" cxnId="{29A413FC-1C3A-4B92-B71F-53F9F919CC72}">
      <dgm:prSet/>
      <dgm:spPr/>
      <dgm:t>
        <a:bodyPr/>
        <a:lstStyle/>
        <a:p>
          <a:endParaRPr lang="es-ES"/>
        </a:p>
      </dgm:t>
    </dgm:pt>
    <dgm:pt modelId="{165F5818-FAE1-449E-8C76-E4C41151F2E4}">
      <dgm:prSet/>
      <dgm:spPr/>
      <dgm:t>
        <a:bodyPr/>
        <a:lstStyle/>
        <a:p>
          <a:pPr algn="just"/>
          <a:r>
            <a:rPr lang="es-EC" dirty="0" smtClean="0"/>
            <a:t>Analizar y construir mediante herramientas bioinformáticas el árbol filogenético de las muestras positivas para </a:t>
          </a:r>
          <a:r>
            <a:rPr lang="es-EC" i="1" dirty="0" err="1" smtClean="0"/>
            <a:t>Anaplasma</a:t>
          </a:r>
          <a:r>
            <a:rPr lang="es-EC" i="1" dirty="0" smtClean="0"/>
            <a:t> </a:t>
          </a:r>
          <a:r>
            <a:rPr lang="es-EC" i="1" dirty="0" err="1" smtClean="0"/>
            <a:t>platys</a:t>
          </a:r>
          <a:r>
            <a:rPr lang="es-EC" i="1" dirty="0" smtClean="0"/>
            <a:t>.</a:t>
          </a:r>
          <a:endParaRPr lang="es-MX" dirty="0"/>
        </a:p>
      </dgm:t>
    </dgm:pt>
    <dgm:pt modelId="{A31000EC-0732-49E0-B7B6-3FADD4BA23BC}" type="parTrans" cxnId="{8934E359-0444-43EF-8332-00E86FAA7170}">
      <dgm:prSet/>
      <dgm:spPr/>
      <dgm:t>
        <a:bodyPr/>
        <a:lstStyle/>
        <a:p>
          <a:endParaRPr lang="es-ES"/>
        </a:p>
      </dgm:t>
    </dgm:pt>
    <dgm:pt modelId="{ECCC7172-8A23-42FC-8685-60DB96424114}" type="sibTrans" cxnId="{8934E359-0444-43EF-8332-00E86FAA7170}">
      <dgm:prSet/>
      <dgm:spPr/>
      <dgm:t>
        <a:bodyPr/>
        <a:lstStyle/>
        <a:p>
          <a:endParaRPr lang="es-ES"/>
        </a:p>
      </dgm:t>
    </dgm:pt>
    <dgm:pt modelId="{51DA1A82-C7C2-41B8-9981-3E4E350737D6}" type="pres">
      <dgm:prSet presAssocID="{4B8E56EC-5FC9-4ABE-813F-F4267F798CCD}" presName="vert0" presStyleCnt="0">
        <dgm:presLayoutVars>
          <dgm:dir/>
          <dgm:animOne val="branch"/>
          <dgm:animLvl val="lvl"/>
        </dgm:presLayoutVars>
      </dgm:prSet>
      <dgm:spPr/>
      <dgm:t>
        <a:bodyPr/>
        <a:lstStyle/>
        <a:p>
          <a:endParaRPr lang="es-ES"/>
        </a:p>
      </dgm:t>
    </dgm:pt>
    <dgm:pt modelId="{E1798A1A-BF8B-42AA-83ED-3780D3059ECF}" type="pres">
      <dgm:prSet presAssocID="{C9836A7B-03E6-4107-BCB5-B4C3D5799367}" presName="thickLine" presStyleLbl="alignNode1" presStyleIdx="0" presStyleCnt="1"/>
      <dgm:spPr/>
      <dgm:t>
        <a:bodyPr/>
        <a:lstStyle/>
        <a:p>
          <a:endParaRPr lang="es-EC"/>
        </a:p>
      </dgm:t>
    </dgm:pt>
    <dgm:pt modelId="{0870CA9B-7544-4921-B1B1-A07EB31D6E13}" type="pres">
      <dgm:prSet presAssocID="{C9836A7B-03E6-4107-BCB5-B4C3D5799367}" presName="horz1" presStyleCnt="0"/>
      <dgm:spPr/>
      <dgm:t>
        <a:bodyPr/>
        <a:lstStyle/>
        <a:p>
          <a:endParaRPr lang="es-EC"/>
        </a:p>
      </dgm:t>
    </dgm:pt>
    <dgm:pt modelId="{16F159BA-6C94-4B90-88B8-0FB37A01478C}" type="pres">
      <dgm:prSet presAssocID="{C9836A7B-03E6-4107-BCB5-B4C3D5799367}" presName="tx1" presStyleLbl="revTx" presStyleIdx="0" presStyleCnt="4"/>
      <dgm:spPr/>
      <dgm:t>
        <a:bodyPr/>
        <a:lstStyle/>
        <a:p>
          <a:endParaRPr lang="es-ES"/>
        </a:p>
      </dgm:t>
    </dgm:pt>
    <dgm:pt modelId="{9F9B7BBD-D633-429B-882B-AF0D85189413}" type="pres">
      <dgm:prSet presAssocID="{C9836A7B-03E6-4107-BCB5-B4C3D5799367}" presName="vert1" presStyleCnt="0"/>
      <dgm:spPr/>
      <dgm:t>
        <a:bodyPr/>
        <a:lstStyle/>
        <a:p>
          <a:endParaRPr lang="es-EC"/>
        </a:p>
      </dgm:t>
    </dgm:pt>
    <dgm:pt modelId="{BCAEC371-D6FF-47FC-B7B0-8F1F064F847D}" type="pres">
      <dgm:prSet presAssocID="{019629C5-EF7C-4173-8CC9-6BAA200A59E4}" presName="vertSpace2a" presStyleCnt="0"/>
      <dgm:spPr/>
      <dgm:t>
        <a:bodyPr/>
        <a:lstStyle/>
        <a:p>
          <a:endParaRPr lang="es-EC"/>
        </a:p>
      </dgm:t>
    </dgm:pt>
    <dgm:pt modelId="{FE7CE2E0-9519-4213-BE3D-740674100552}" type="pres">
      <dgm:prSet presAssocID="{019629C5-EF7C-4173-8CC9-6BAA200A59E4}" presName="horz2" presStyleCnt="0"/>
      <dgm:spPr/>
      <dgm:t>
        <a:bodyPr/>
        <a:lstStyle/>
        <a:p>
          <a:endParaRPr lang="es-EC"/>
        </a:p>
      </dgm:t>
    </dgm:pt>
    <dgm:pt modelId="{79DCEC2A-E9B3-4D27-A81A-E6F8FC891394}" type="pres">
      <dgm:prSet presAssocID="{019629C5-EF7C-4173-8CC9-6BAA200A59E4}" presName="horzSpace2" presStyleCnt="0"/>
      <dgm:spPr/>
      <dgm:t>
        <a:bodyPr/>
        <a:lstStyle/>
        <a:p>
          <a:endParaRPr lang="es-EC"/>
        </a:p>
      </dgm:t>
    </dgm:pt>
    <dgm:pt modelId="{5B124B4E-65E9-4BE0-914F-359EE4E57150}" type="pres">
      <dgm:prSet presAssocID="{019629C5-EF7C-4173-8CC9-6BAA200A59E4}" presName="tx2" presStyleLbl="revTx" presStyleIdx="1" presStyleCnt="4"/>
      <dgm:spPr/>
      <dgm:t>
        <a:bodyPr/>
        <a:lstStyle/>
        <a:p>
          <a:endParaRPr lang="es-ES"/>
        </a:p>
      </dgm:t>
    </dgm:pt>
    <dgm:pt modelId="{17760A40-E49D-48C9-B4E8-00502754C90E}" type="pres">
      <dgm:prSet presAssocID="{019629C5-EF7C-4173-8CC9-6BAA200A59E4}" presName="vert2" presStyleCnt="0"/>
      <dgm:spPr/>
      <dgm:t>
        <a:bodyPr/>
        <a:lstStyle/>
        <a:p>
          <a:endParaRPr lang="es-EC"/>
        </a:p>
      </dgm:t>
    </dgm:pt>
    <dgm:pt modelId="{04339115-38C0-4B3B-8BBB-723B05C72FEB}" type="pres">
      <dgm:prSet presAssocID="{019629C5-EF7C-4173-8CC9-6BAA200A59E4}" presName="thinLine2b" presStyleLbl="callout" presStyleIdx="0" presStyleCnt="3"/>
      <dgm:spPr/>
      <dgm:t>
        <a:bodyPr/>
        <a:lstStyle/>
        <a:p>
          <a:endParaRPr lang="es-EC"/>
        </a:p>
      </dgm:t>
    </dgm:pt>
    <dgm:pt modelId="{F429DF99-EE95-4443-BCA0-29AE9AB9FF5E}" type="pres">
      <dgm:prSet presAssocID="{019629C5-EF7C-4173-8CC9-6BAA200A59E4}" presName="vertSpace2b" presStyleCnt="0"/>
      <dgm:spPr/>
      <dgm:t>
        <a:bodyPr/>
        <a:lstStyle/>
        <a:p>
          <a:endParaRPr lang="es-EC"/>
        </a:p>
      </dgm:t>
    </dgm:pt>
    <dgm:pt modelId="{C54DC9C4-8AD9-4AAF-AB67-59E72AC6D4F0}" type="pres">
      <dgm:prSet presAssocID="{50EF0DDA-57AD-41B6-AC33-C5F962AEA0AA}" presName="horz2" presStyleCnt="0"/>
      <dgm:spPr/>
      <dgm:t>
        <a:bodyPr/>
        <a:lstStyle/>
        <a:p>
          <a:endParaRPr lang="es-EC"/>
        </a:p>
      </dgm:t>
    </dgm:pt>
    <dgm:pt modelId="{56D2EA91-7B93-498D-AF89-6CBFB5882C61}" type="pres">
      <dgm:prSet presAssocID="{50EF0DDA-57AD-41B6-AC33-C5F962AEA0AA}" presName="horzSpace2" presStyleCnt="0"/>
      <dgm:spPr/>
      <dgm:t>
        <a:bodyPr/>
        <a:lstStyle/>
        <a:p>
          <a:endParaRPr lang="es-EC"/>
        </a:p>
      </dgm:t>
    </dgm:pt>
    <dgm:pt modelId="{FEA25421-FA6A-4BFF-998D-79EDA33D57F3}" type="pres">
      <dgm:prSet presAssocID="{50EF0DDA-57AD-41B6-AC33-C5F962AEA0AA}" presName="tx2" presStyleLbl="revTx" presStyleIdx="2" presStyleCnt="4"/>
      <dgm:spPr/>
      <dgm:t>
        <a:bodyPr/>
        <a:lstStyle/>
        <a:p>
          <a:endParaRPr lang="es-ES"/>
        </a:p>
      </dgm:t>
    </dgm:pt>
    <dgm:pt modelId="{78795538-C725-49F1-A7A5-585A706E78EA}" type="pres">
      <dgm:prSet presAssocID="{50EF0DDA-57AD-41B6-AC33-C5F962AEA0AA}" presName="vert2" presStyleCnt="0"/>
      <dgm:spPr/>
      <dgm:t>
        <a:bodyPr/>
        <a:lstStyle/>
        <a:p>
          <a:endParaRPr lang="es-EC"/>
        </a:p>
      </dgm:t>
    </dgm:pt>
    <dgm:pt modelId="{12C75C52-3EF5-4898-9C97-34521F4ECACD}" type="pres">
      <dgm:prSet presAssocID="{50EF0DDA-57AD-41B6-AC33-C5F962AEA0AA}" presName="thinLine2b" presStyleLbl="callout" presStyleIdx="1" presStyleCnt="3"/>
      <dgm:spPr/>
      <dgm:t>
        <a:bodyPr/>
        <a:lstStyle/>
        <a:p>
          <a:endParaRPr lang="es-EC"/>
        </a:p>
      </dgm:t>
    </dgm:pt>
    <dgm:pt modelId="{24197249-246B-418D-8665-2C4468B10A8D}" type="pres">
      <dgm:prSet presAssocID="{50EF0DDA-57AD-41B6-AC33-C5F962AEA0AA}" presName="vertSpace2b" presStyleCnt="0"/>
      <dgm:spPr/>
      <dgm:t>
        <a:bodyPr/>
        <a:lstStyle/>
        <a:p>
          <a:endParaRPr lang="es-EC"/>
        </a:p>
      </dgm:t>
    </dgm:pt>
    <dgm:pt modelId="{AFF86DFF-1F3F-414C-823E-85C4D7C66172}" type="pres">
      <dgm:prSet presAssocID="{165F5818-FAE1-449E-8C76-E4C41151F2E4}" presName="horz2" presStyleCnt="0"/>
      <dgm:spPr/>
      <dgm:t>
        <a:bodyPr/>
        <a:lstStyle/>
        <a:p>
          <a:endParaRPr lang="es-EC"/>
        </a:p>
      </dgm:t>
    </dgm:pt>
    <dgm:pt modelId="{CD89B60E-0D1B-4146-9402-E887AA7C3E9D}" type="pres">
      <dgm:prSet presAssocID="{165F5818-FAE1-449E-8C76-E4C41151F2E4}" presName="horzSpace2" presStyleCnt="0"/>
      <dgm:spPr/>
      <dgm:t>
        <a:bodyPr/>
        <a:lstStyle/>
        <a:p>
          <a:endParaRPr lang="es-EC"/>
        </a:p>
      </dgm:t>
    </dgm:pt>
    <dgm:pt modelId="{C3914D7A-15B8-4F23-8CD9-5F9644F23114}" type="pres">
      <dgm:prSet presAssocID="{165F5818-FAE1-449E-8C76-E4C41151F2E4}" presName="tx2" presStyleLbl="revTx" presStyleIdx="3" presStyleCnt="4"/>
      <dgm:spPr/>
      <dgm:t>
        <a:bodyPr/>
        <a:lstStyle/>
        <a:p>
          <a:endParaRPr lang="es-ES"/>
        </a:p>
      </dgm:t>
    </dgm:pt>
    <dgm:pt modelId="{393CA492-4A72-4F82-ADA5-6BE68C540977}" type="pres">
      <dgm:prSet presAssocID="{165F5818-FAE1-449E-8C76-E4C41151F2E4}" presName="vert2" presStyleCnt="0"/>
      <dgm:spPr/>
      <dgm:t>
        <a:bodyPr/>
        <a:lstStyle/>
        <a:p>
          <a:endParaRPr lang="es-EC"/>
        </a:p>
      </dgm:t>
    </dgm:pt>
    <dgm:pt modelId="{20FDC17B-BD79-4EBD-A4C0-40B118107391}" type="pres">
      <dgm:prSet presAssocID="{165F5818-FAE1-449E-8C76-E4C41151F2E4}" presName="thinLine2b" presStyleLbl="callout" presStyleIdx="2" presStyleCnt="3"/>
      <dgm:spPr/>
      <dgm:t>
        <a:bodyPr/>
        <a:lstStyle/>
        <a:p>
          <a:endParaRPr lang="es-EC"/>
        </a:p>
      </dgm:t>
    </dgm:pt>
    <dgm:pt modelId="{76AE4AD3-C68F-44C1-AC94-BE96362B8624}" type="pres">
      <dgm:prSet presAssocID="{165F5818-FAE1-449E-8C76-E4C41151F2E4}" presName="vertSpace2b" presStyleCnt="0"/>
      <dgm:spPr/>
      <dgm:t>
        <a:bodyPr/>
        <a:lstStyle/>
        <a:p>
          <a:endParaRPr lang="es-EC"/>
        </a:p>
      </dgm:t>
    </dgm:pt>
  </dgm:ptLst>
  <dgm:cxnLst>
    <dgm:cxn modelId="{D108580B-BCF8-404B-95F9-475814036B06}" type="presOf" srcId="{50EF0DDA-57AD-41B6-AC33-C5F962AEA0AA}" destId="{FEA25421-FA6A-4BFF-998D-79EDA33D57F3}" srcOrd="0" destOrd="0" presId="urn:microsoft.com/office/officeart/2008/layout/LinedList"/>
    <dgm:cxn modelId="{7CFB08B3-E4BE-4D66-AD7D-7BF2C11A5F01}" srcId="{C9836A7B-03E6-4107-BCB5-B4C3D5799367}" destId="{019629C5-EF7C-4173-8CC9-6BAA200A59E4}" srcOrd="0" destOrd="0" parTransId="{8AFA13F6-B8E8-4042-85B2-D7B158ECCB34}" sibTransId="{60EAE011-1EC2-45B8-908A-E5D9FC906FDD}"/>
    <dgm:cxn modelId="{9F4A1628-9F09-47B1-9EE4-9E16162A74EA}" type="presOf" srcId="{019629C5-EF7C-4173-8CC9-6BAA200A59E4}" destId="{5B124B4E-65E9-4BE0-914F-359EE4E57150}" srcOrd="0" destOrd="0" presId="urn:microsoft.com/office/officeart/2008/layout/LinedList"/>
    <dgm:cxn modelId="{36E16355-B904-4EC7-B36D-1FB99E932E7A}" type="presOf" srcId="{165F5818-FAE1-449E-8C76-E4C41151F2E4}" destId="{C3914D7A-15B8-4F23-8CD9-5F9644F23114}" srcOrd="0" destOrd="0" presId="urn:microsoft.com/office/officeart/2008/layout/LinedList"/>
    <dgm:cxn modelId="{D5638A31-190E-4694-A441-86B398A3EE0D}" type="presOf" srcId="{C9836A7B-03E6-4107-BCB5-B4C3D5799367}" destId="{16F159BA-6C94-4B90-88B8-0FB37A01478C}" srcOrd="0" destOrd="0" presId="urn:microsoft.com/office/officeart/2008/layout/LinedList"/>
    <dgm:cxn modelId="{5ED6EDB4-B3C1-43CE-B5F0-7A93F0B5FB35}" srcId="{4B8E56EC-5FC9-4ABE-813F-F4267F798CCD}" destId="{C9836A7B-03E6-4107-BCB5-B4C3D5799367}" srcOrd="0" destOrd="0" parTransId="{C143F4E0-02F4-46CA-956E-72B3B823A846}" sibTransId="{F7DAD86E-F3CC-414F-A547-449AECA05D72}"/>
    <dgm:cxn modelId="{29A413FC-1C3A-4B92-B71F-53F9F919CC72}" srcId="{C9836A7B-03E6-4107-BCB5-B4C3D5799367}" destId="{50EF0DDA-57AD-41B6-AC33-C5F962AEA0AA}" srcOrd="1" destOrd="0" parTransId="{D22F6C91-F881-4888-A2B1-4CA2F8518EE1}" sibTransId="{ED8AB452-E1A2-4EBA-B95E-8BD7C54FB9F6}"/>
    <dgm:cxn modelId="{839F9E46-3227-467B-A74B-486FADB8222C}" type="presOf" srcId="{4B8E56EC-5FC9-4ABE-813F-F4267F798CCD}" destId="{51DA1A82-C7C2-41B8-9981-3E4E350737D6}" srcOrd="0" destOrd="0" presId="urn:microsoft.com/office/officeart/2008/layout/LinedList"/>
    <dgm:cxn modelId="{8934E359-0444-43EF-8332-00E86FAA7170}" srcId="{C9836A7B-03E6-4107-BCB5-B4C3D5799367}" destId="{165F5818-FAE1-449E-8C76-E4C41151F2E4}" srcOrd="2" destOrd="0" parTransId="{A31000EC-0732-49E0-B7B6-3FADD4BA23BC}" sibTransId="{ECCC7172-8A23-42FC-8685-60DB96424114}"/>
    <dgm:cxn modelId="{BFABF5F6-D59B-438A-8834-63AD1768D37B}" type="presParOf" srcId="{51DA1A82-C7C2-41B8-9981-3E4E350737D6}" destId="{E1798A1A-BF8B-42AA-83ED-3780D3059ECF}" srcOrd="0" destOrd="0" presId="urn:microsoft.com/office/officeart/2008/layout/LinedList"/>
    <dgm:cxn modelId="{7CE9BAB1-B1DE-4AF2-A499-1898D6CB8D15}" type="presParOf" srcId="{51DA1A82-C7C2-41B8-9981-3E4E350737D6}" destId="{0870CA9B-7544-4921-B1B1-A07EB31D6E13}" srcOrd="1" destOrd="0" presId="urn:microsoft.com/office/officeart/2008/layout/LinedList"/>
    <dgm:cxn modelId="{5EC99642-0525-49E5-BD1C-D53225041BFF}" type="presParOf" srcId="{0870CA9B-7544-4921-B1B1-A07EB31D6E13}" destId="{16F159BA-6C94-4B90-88B8-0FB37A01478C}" srcOrd="0" destOrd="0" presId="urn:microsoft.com/office/officeart/2008/layout/LinedList"/>
    <dgm:cxn modelId="{9CB21A5B-868A-49DB-8E04-57D3FAE73C5F}" type="presParOf" srcId="{0870CA9B-7544-4921-B1B1-A07EB31D6E13}" destId="{9F9B7BBD-D633-429B-882B-AF0D85189413}" srcOrd="1" destOrd="0" presId="urn:microsoft.com/office/officeart/2008/layout/LinedList"/>
    <dgm:cxn modelId="{62AD9BA6-7FC6-4074-BF33-3101ADA173A9}" type="presParOf" srcId="{9F9B7BBD-D633-429B-882B-AF0D85189413}" destId="{BCAEC371-D6FF-47FC-B7B0-8F1F064F847D}" srcOrd="0" destOrd="0" presId="urn:microsoft.com/office/officeart/2008/layout/LinedList"/>
    <dgm:cxn modelId="{F87BDAED-F8A3-4E74-A227-61BC114573C8}" type="presParOf" srcId="{9F9B7BBD-D633-429B-882B-AF0D85189413}" destId="{FE7CE2E0-9519-4213-BE3D-740674100552}" srcOrd="1" destOrd="0" presId="urn:microsoft.com/office/officeart/2008/layout/LinedList"/>
    <dgm:cxn modelId="{CA7B00DA-2EA3-4A97-9FF5-19D75021E19B}" type="presParOf" srcId="{FE7CE2E0-9519-4213-BE3D-740674100552}" destId="{79DCEC2A-E9B3-4D27-A81A-E6F8FC891394}" srcOrd="0" destOrd="0" presId="urn:microsoft.com/office/officeart/2008/layout/LinedList"/>
    <dgm:cxn modelId="{C537A8E8-37A0-4F11-803E-D989F8596E16}" type="presParOf" srcId="{FE7CE2E0-9519-4213-BE3D-740674100552}" destId="{5B124B4E-65E9-4BE0-914F-359EE4E57150}" srcOrd="1" destOrd="0" presId="urn:microsoft.com/office/officeart/2008/layout/LinedList"/>
    <dgm:cxn modelId="{03F2EAD7-B113-4D3A-B0F3-A85C39505ABD}" type="presParOf" srcId="{FE7CE2E0-9519-4213-BE3D-740674100552}" destId="{17760A40-E49D-48C9-B4E8-00502754C90E}" srcOrd="2" destOrd="0" presId="urn:microsoft.com/office/officeart/2008/layout/LinedList"/>
    <dgm:cxn modelId="{15A357F8-B19B-4092-9EAF-244BCB21411E}" type="presParOf" srcId="{9F9B7BBD-D633-429B-882B-AF0D85189413}" destId="{04339115-38C0-4B3B-8BBB-723B05C72FEB}" srcOrd="2" destOrd="0" presId="urn:microsoft.com/office/officeart/2008/layout/LinedList"/>
    <dgm:cxn modelId="{C1175088-BC6D-4BF2-A027-31494FDB3C76}" type="presParOf" srcId="{9F9B7BBD-D633-429B-882B-AF0D85189413}" destId="{F429DF99-EE95-4443-BCA0-29AE9AB9FF5E}" srcOrd="3" destOrd="0" presId="urn:microsoft.com/office/officeart/2008/layout/LinedList"/>
    <dgm:cxn modelId="{C99E4A20-445A-48E5-A869-2929D46148E4}" type="presParOf" srcId="{9F9B7BBD-D633-429B-882B-AF0D85189413}" destId="{C54DC9C4-8AD9-4AAF-AB67-59E72AC6D4F0}" srcOrd="4" destOrd="0" presId="urn:microsoft.com/office/officeart/2008/layout/LinedList"/>
    <dgm:cxn modelId="{9E5FBA10-A447-41AD-AC90-A88998010FD2}" type="presParOf" srcId="{C54DC9C4-8AD9-4AAF-AB67-59E72AC6D4F0}" destId="{56D2EA91-7B93-498D-AF89-6CBFB5882C61}" srcOrd="0" destOrd="0" presId="urn:microsoft.com/office/officeart/2008/layout/LinedList"/>
    <dgm:cxn modelId="{2218833F-3E8F-407A-A482-081ED8E75A1D}" type="presParOf" srcId="{C54DC9C4-8AD9-4AAF-AB67-59E72AC6D4F0}" destId="{FEA25421-FA6A-4BFF-998D-79EDA33D57F3}" srcOrd="1" destOrd="0" presId="urn:microsoft.com/office/officeart/2008/layout/LinedList"/>
    <dgm:cxn modelId="{5B8A13BD-1BC5-41FD-8DEA-C40ECAD9D11F}" type="presParOf" srcId="{C54DC9C4-8AD9-4AAF-AB67-59E72AC6D4F0}" destId="{78795538-C725-49F1-A7A5-585A706E78EA}" srcOrd="2" destOrd="0" presId="urn:microsoft.com/office/officeart/2008/layout/LinedList"/>
    <dgm:cxn modelId="{E47C943B-3FD9-4EB8-8024-87ED562379FF}" type="presParOf" srcId="{9F9B7BBD-D633-429B-882B-AF0D85189413}" destId="{12C75C52-3EF5-4898-9C97-34521F4ECACD}" srcOrd="5" destOrd="0" presId="urn:microsoft.com/office/officeart/2008/layout/LinedList"/>
    <dgm:cxn modelId="{76291AEF-1CA5-4FF0-8D70-6CE6096D3091}" type="presParOf" srcId="{9F9B7BBD-D633-429B-882B-AF0D85189413}" destId="{24197249-246B-418D-8665-2C4468B10A8D}" srcOrd="6" destOrd="0" presId="urn:microsoft.com/office/officeart/2008/layout/LinedList"/>
    <dgm:cxn modelId="{BB54489B-369D-4B23-98F3-2DBE6B634A2F}" type="presParOf" srcId="{9F9B7BBD-D633-429B-882B-AF0D85189413}" destId="{AFF86DFF-1F3F-414C-823E-85C4D7C66172}" srcOrd="7" destOrd="0" presId="urn:microsoft.com/office/officeart/2008/layout/LinedList"/>
    <dgm:cxn modelId="{5196C9AA-B28A-432C-AAD0-52B106953F1C}" type="presParOf" srcId="{AFF86DFF-1F3F-414C-823E-85C4D7C66172}" destId="{CD89B60E-0D1B-4146-9402-E887AA7C3E9D}" srcOrd="0" destOrd="0" presId="urn:microsoft.com/office/officeart/2008/layout/LinedList"/>
    <dgm:cxn modelId="{10CA1732-EF17-4C45-8B25-644451413CCC}" type="presParOf" srcId="{AFF86DFF-1F3F-414C-823E-85C4D7C66172}" destId="{C3914D7A-15B8-4F23-8CD9-5F9644F23114}" srcOrd="1" destOrd="0" presId="urn:microsoft.com/office/officeart/2008/layout/LinedList"/>
    <dgm:cxn modelId="{E671574C-08F4-4CDC-A8C7-FB15EB0382E3}" type="presParOf" srcId="{AFF86DFF-1F3F-414C-823E-85C4D7C66172}" destId="{393CA492-4A72-4F82-ADA5-6BE68C540977}" srcOrd="2" destOrd="0" presId="urn:microsoft.com/office/officeart/2008/layout/LinedList"/>
    <dgm:cxn modelId="{3058C01C-20A0-4AF4-840E-E8146ED530EC}" type="presParOf" srcId="{9F9B7BBD-D633-429B-882B-AF0D85189413}" destId="{20FDC17B-BD79-4EBD-A4C0-40B118107391}" srcOrd="8" destOrd="0" presId="urn:microsoft.com/office/officeart/2008/layout/LinedList"/>
    <dgm:cxn modelId="{328DD9C1-73DC-454A-A38A-83C2044E3982}" type="presParOf" srcId="{9F9B7BBD-D633-429B-882B-AF0D85189413}" destId="{76AE4AD3-C68F-44C1-AC94-BE96362B862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467C4-F480-44CE-9735-417B0068D276}" type="doc">
      <dgm:prSet loTypeId="urn:microsoft.com/office/officeart/2005/8/layout/hChevron3" loCatId="process" qsTypeId="urn:microsoft.com/office/officeart/2005/8/quickstyle/simple2" qsCatId="simple" csTypeId="urn:microsoft.com/office/officeart/2005/8/colors/colorful2" csCatId="colorful" phldr="1"/>
      <dgm:spPr/>
    </dgm:pt>
    <dgm:pt modelId="{D92792F9-B89F-4597-A1E2-282F07EE2633}">
      <dgm:prSet phldrT="[Texto]"/>
      <dgm:spPr/>
      <dgm:t>
        <a:bodyPr/>
        <a:lstStyle/>
        <a:p>
          <a:r>
            <a:rPr lang="es-EC" b="1" dirty="0" smtClean="0">
              <a:solidFill>
                <a:schemeClr val="tx1"/>
              </a:solidFill>
            </a:rPr>
            <a:t>Toma de muestras</a:t>
          </a:r>
          <a:endParaRPr lang="es-ES" dirty="0">
            <a:solidFill>
              <a:schemeClr val="tx1"/>
            </a:solidFill>
          </a:endParaRPr>
        </a:p>
      </dgm:t>
    </dgm:pt>
    <dgm:pt modelId="{A9FFCD7F-25AD-48B5-874C-D953660A6755}" type="parTrans" cxnId="{10C63B06-DFD7-45BB-81E8-FB44B14D4D56}">
      <dgm:prSet/>
      <dgm:spPr/>
      <dgm:t>
        <a:bodyPr/>
        <a:lstStyle/>
        <a:p>
          <a:endParaRPr lang="es-ES"/>
        </a:p>
      </dgm:t>
    </dgm:pt>
    <dgm:pt modelId="{971DE20D-1B29-4A52-9CEC-6DF8101FA3A9}" type="sibTrans" cxnId="{10C63B06-DFD7-45BB-81E8-FB44B14D4D56}">
      <dgm:prSet/>
      <dgm:spPr/>
      <dgm:t>
        <a:bodyPr/>
        <a:lstStyle/>
        <a:p>
          <a:endParaRPr lang="es-ES"/>
        </a:p>
      </dgm:t>
    </dgm:pt>
    <dgm:pt modelId="{DA5D7322-5F24-4799-AF21-C6CCDBBFABB8}">
      <dgm:prSet phldrT="[Texto]"/>
      <dgm:spPr/>
      <dgm:t>
        <a:bodyPr/>
        <a:lstStyle/>
        <a:p>
          <a:r>
            <a:rPr lang="es-EC" b="1" dirty="0" smtClean="0">
              <a:solidFill>
                <a:schemeClr val="tx1"/>
              </a:solidFill>
            </a:rPr>
            <a:t>Frotis sanguíneos</a:t>
          </a:r>
          <a:endParaRPr lang="es-ES" dirty="0">
            <a:solidFill>
              <a:schemeClr val="tx1"/>
            </a:solidFill>
          </a:endParaRPr>
        </a:p>
      </dgm:t>
    </dgm:pt>
    <dgm:pt modelId="{D7FD49A8-25BB-4B2E-AB65-5F03530EDD1D}" type="parTrans" cxnId="{F5F2F83D-F415-4302-A4BF-928DA198ABAC}">
      <dgm:prSet/>
      <dgm:spPr/>
      <dgm:t>
        <a:bodyPr/>
        <a:lstStyle/>
        <a:p>
          <a:endParaRPr lang="es-ES"/>
        </a:p>
      </dgm:t>
    </dgm:pt>
    <dgm:pt modelId="{5664CCC4-8A9E-4A8B-97C9-2361DD83957A}" type="sibTrans" cxnId="{F5F2F83D-F415-4302-A4BF-928DA198ABAC}">
      <dgm:prSet/>
      <dgm:spPr/>
      <dgm:t>
        <a:bodyPr/>
        <a:lstStyle/>
        <a:p>
          <a:endParaRPr lang="es-ES"/>
        </a:p>
      </dgm:t>
    </dgm:pt>
    <dgm:pt modelId="{13744273-3CBB-4974-AD82-F892BC053619}">
      <dgm:prSet phldrT="[Texto]"/>
      <dgm:spPr/>
      <dgm:t>
        <a:bodyPr/>
        <a:lstStyle/>
        <a:p>
          <a:r>
            <a:rPr lang="es-EC" b="1" dirty="0" smtClean="0">
              <a:solidFill>
                <a:schemeClr val="tx1"/>
              </a:solidFill>
            </a:rPr>
            <a:t>Tinción </a:t>
          </a:r>
          <a:r>
            <a:rPr lang="es-EC" b="1" dirty="0" err="1" smtClean="0">
              <a:solidFill>
                <a:schemeClr val="tx1"/>
              </a:solidFill>
            </a:rPr>
            <a:t>Giemsa</a:t>
          </a:r>
          <a:endParaRPr lang="es-ES" dirty="0">
            <a:solidFill>
              <a:schemeClr val="tx1"/>
            </a:solidFill>
          </a:endParaRPr>
        </a:p>
      </dgm:t>
    </dgm:pt>
    <dgm:pt modelId="{DFD19F60-8EB4-4256-B603-6AA97FE70FB6}" type="parTrans" cxnId="{E82366A1-101D-43C4-9BAF-B4BC3A4D6224}">
      <dgm:prSet/>
      <dgm:spPr/>
      <dgm:t>
        <a:bodyPr/>
        <a:lstStyle/>
        <a:p>
          <a:endParaRPr lang="es-ES"/>
        </a:p>
      </dgm:t>
    </dgm:pt>
    <dgm:pt modelId="{FEE43CBC-7489-4716-8C86-87781F28CCFC}" type="sibTrans" cxnId="{E82366A1-101D-43C4-9BAF-B4BC3A4D6224}">
      <dgm:prSet/>
      <dgm:spPr/>
      <dgm:t>
        <a:bodyPr/>
        <a:lstStyle/>
        <a:p>
          <a:endParaRPr lang="es-ES"/>
        </a:p>
      </dgm:t>
    </dgm:pt>
    <dgm:pt modelId="{4EEB736D-27C7-41B7-94DD-6E1984B4BDE3}">
      <dgm:prSet phldrT="[Texto]"/>
      <dgm:spPr/>
      <dgm:t>
        <a:bodyPr/>
        <a:lstStyle/>
        <a:p>
          <a:r>
            <a:rPr lang="es-EC" b="1" dirty="0" smtClean="0">
              <a:solidFill>
                <a:schemeClr val="tx1"/>
              </a:solidFill>
            </a:rPr>
            <a:t>Extracción de ADN total</a:t>
          </a:r>
          <a:endParaRPr lang="es-ES" dirty="0">
            <a:solidFill>
              <a:schemeClr val="tx1"/>
            </a:solidFill>
          </a:endParaRPr>
        </a:p>
      </dgm:t>
    </dgm:pt>
    <dgm:pt modelId="{8C8F006B-491F-4AFE-96DB-95436B183404}" type="parTrans" cxnId="{59EFC2EC-21AF-45BB-902B-083F7B6528B6}">
      <dgm:prSet/>
      <dgm:spPr/>
      <dgm:t>
        <a:bodyPr/>
        <a:lstStyle/>
        <a:p>
          <a:endParaRPr lang="es-ES"/>
        </a:p>
      </dgm:t>
    </dgm:pt>
    <dgm:pt modelId="{1E41266C-60F9-433D-8794-A3E9104259E2}" type="sibTrans" cxnId="{59EFC2EC-21AF-45BB-902B-083F7B6528B6}">
      <dgm:prSet/>
      <dgm:spPr/>
      <dgm:t>
        <a:bodyPr/>
        <a:lstStyle/>
        <a:p>
          <a:endParaRPr lang="es-ES"/>
        </a:p>
      </dgm:t>
    </dgm:pt>
    <dgm:pt modelId="{5A073101-5D2B-44C2-AF7F-585652A3A359}">
      <dgm:prSet/>
      <dgm:spPr/>
      <dgm:t>
        <a:bodyPr/>
        <a:lstStyle/>
        <a:p>
          <a:r>
            <a:rPr lang="es-EC" b="1" dirty="0" smtClean="0">
              <a:solidFill>
                <a:schemeClr val="tx1"/>
              </a:solidFill>
            </a:rPr>
            <a:t>PCR para la detección de </a:t>
          </a:r>
          <a:r>
            <a:rPr lang="es-EC" b="1" i="1" dirty="0" err="1" smtClean="0">
              <a:solidFill>
                <a:schemeClr val="tx1"/>
              </a:solidFill>
            </a:rPr>
            <a:t>Rickttesias</a:t>
          </a:r>
          <a:endParaRPr lang="es-EC" b="1" i="1" dirty="0">
            <a:solidFill>
              <a:schemeClr val="tx1"/>
            </a:solidFill>
          </a:endParaRPr>
        </a:p>
      </dgm:t>
    </dgm:pt>
    <dgm:pt modelId="{13E4DCE4-0BD6-4971-916A-38F91F5626FE}" type="parTrans" cxnId="{18FF6DB6-5537-403D-AC74-B24098609A2F}">
      <dgm:prSet/>
      <dgm:spPr/>
      <dgm:t>
        <a:bodyPr/>
        <a:lstStyle/>
        <a:p>
          <a:endParaRPr lang="es-EC"/>
        </a:p>
      </dgm:t>
    </dgm:pt>
    <dgm:pt modelId="{E18E6A12-6B4C-4D5F-AB15-9F79E92B4FA8}" type="sibTrans" cxnId="{18FF6DB6-5537-403D-AC74-B24098609A2F}">
      <dgm:prSet/>
      <dgm:spPr/>
      <dgm:t>
        <a:bodyPr/>
        <a:lstStyle/>
        <a:p>
          <a:endParaRPr lang="es-EC"/>
        </a:p>
      </dgm:t>
    </dgm:pt>
    <dgm:pt modelId="{C90A975D-9CE8-41C6-BB0E-66E83EB0E151}">
      <dgm:prSet/>
      <dgm:spPr/>
      <dgm:t>
        <a:bodyPr/>
        <a:lstStyle/>
        <a:p>
          <a:r>
            <a:rPr lang="es-EC" b="1" dirty="0" smtClean="0">
              <a:solidFill>
                <a:schemeClr val="tx1"/>
              </a:solidFill>
            </a:rPr>
            <a:t>RFLP</a:t>
          </a:r>
          <a:r>
            <a:rPr lang="es-EC" b="1" baseline="0" dirty="0" smtClean="0">
              <a:solidFill>
                <a:schemeClr val="tx1"/>
              </a:solidFill>
            </a:rPr>
            <a:t> para la caracterización de </a:t>
          </a:r>
          <a:r>
            <a:rPr lang="es-EC" b="1" i="1" baseline="0" dirty="0" smtClean="0">
              <a:solidFill>
                <a:schemeClr val="tx1"/>
              </a:solidFill>
            </a:rPr>
            <a:t>A. </a:t>
          </a:r>
          <a:r>
            <a:rPr lang="es-EC" b="1" i="1" baseline="0" dirty="0" err="1" smtClean="0">
              <a:solidFill>
                <a:schemeClr val="tx1"/>
              </a:solidFill>
            </a:rPr>
            <a:t>platys</a:t>
          </a:r>
          <a:endParaRPr lang="es-EC" b="1" i="1" dirty="0">
            <a:solidFill>
              <a:schemeClr val="tx1"/>
            </a:solidFill>
          </a:endParaRPr>
        </a:p>
      </dgm:t>
    </dgm:pt>
    <dgm:pt modelId="{A8F38BD9-8D2A-4A35-BF63-8CBFF61FD746}" type="parTrans" cxnId="{6EB0DAAC-51C8-4748-83E3-84285E8D3C5E}">
      <dgm:prSet/>
      <dgm:spPr/>
      <dgm:t>
        <a:bodyPr/>
        <a:lstStyle/>
        <a:p>
          <a:endParaRPr lang="es-EC"/>
        </a:p>
      </dgm:t>
    </dgm:pt>
    <dgm:pt modelId="{269ACB0E-590E-4A72-AB4A-CC79C560C772}" type="sibTrans" cxnId="{6EB0DAAC-51C8-4748-83E3-84285E8D3C5E}">
      <dgm:prSet/>
      <dgm:spPr/>
      <dgm:t>
        <a:bodyPr/>
        <a:lstStyle/>
        <a:p>
          <a:endParaRPr lang="es-EC"/>
        </a:p>
      </dgm:t>
    </dgm:pt>
    <dgm:pt modelId="{739286B1-F53A-449D-A30C-A573613030BD}" type="pres">
      <dgm:prSet presAssocID="{78B467C4-F480-44CE-9735-417B0068D276}" presName="Name0" presStyleCnt="0">
        <dgm:presLayoutVars>
          <dgm:dir/>
          <dgm:resizeHandles val="exact"/>
        </dgm:presLayoutVars>
      </dgm:prSet>
      <dgm:spPr/>
    </dgm:pt>
    <dgm:pt modelId="{DBE29ECE-253E-47B0-AE2A-8C048A816055}" type="pres">
      <dgm:prSet presAssocID="{D92792F9-B89F-4597-A1E2-282F07EE2633}" presName="parTxOnly" presStyleLbl="node1" presStyleIdx="0" presStyleCnt="6">
        <dgm:presLayoutVars>
          <dgm:bulletEnabled val="1"/>
        </dgm:presLayoutVars>
      </dgm:prSet>
      <dgm:spPr/>
      <dgm:t>
        <a:bodyPr/>
        <a:lstStyle/>
        <a:p>
          <a:endParaRPr lang="es-ES"/>
        </a:p>
      </dgm:t>
    </dgm:pt>
    <dgm:pt modelId="{E7A43889-6096-405B-91A5-9CBADE30EAFB}" type="pres">
      <dgm:prSet presAssocID="{971DE20D-1B29-4A52-9CEC-6DF8101FA3A9}" presName="parSpace" presStyleCnt="0"/>
      <dgm:spPr/>
    </dgm:pt>
    <dgm:pt modelId="{A1B7CC64-8597-4E9C-BF4B-8E01499E0910}" type="pres">
      <dgm:prSet presAssocID="{DA5D7322-5F24-4799-AF21-C6CCDBBFABB8}" presName="parTxOnly" presStyleLbl="node1" presStyleIdx="1" presStyleCnt="6">
        <dgm:presLayoutVars>
          <dgm:bulletEnabled val="1"/>
        </dgm:presLayoutVars>
      </dgm:prSet>
      <dgm:spPr/>
      <dgm:t>
        <a:bodyPr/>
        <a:lstStyle/>
        <a:p>
          <a:endParaRPr lang="es-ES"/>
        </a:p>
      </dgm:t>
    </dgm:pt>
    <dgm:pt modelId="{D2BDE7EE-EA82-478A-9BD9-A04D019F559B}" type="pres">
      <dgm:prSet presAssocID="{5664CCC4-8A9E-4A8B-97C9-2361DD83957A}" presName="parSpace" presStyleCnt="0"/>
      <dgm:spPr/>
    </dgm:pt>
    <dgm:pt modelId="{93C6CD51-1094-4896-A323-A8A8FEE0F049}" type="pres">
      <dgm:prSet presAssocID="{13744273-3CBB-4974-AD82-F892BC053619}" presName="parTxOnly" presStyleLbl="node1" presStyleIdx="2" presStyleCnt="6" custLinFactNeighborX="142" custLinFactNeighborY="172">
        <dgm:presLayoutVars>
          <dgm:bulletEnabled val="1"/>
        </dgm:presLayoutVars>
      </dgm:prSet>
      <dgm:spPr/>
      <dgm:t>
        <a:bodyPr/>
        <a:lstStyle/>
        <a:p>
          <a:endParaRPr lang="es-ES"/>
        </a:p>
      </dgm:t>
    </dgm:pt>
    <dgm:pt modelId="{AD87864C-63F1-4D8E-973A-8AE11669D5A1}" type="pres">
      <dgm:prSet presAssocID="{FEE43CBC-7489-4716-8C86-87781F28CCFC}" presName="parSpace" presStyleCnt="0"/>
      <dgm:spPr/>
    </dgm:pt>
    <dgm:pt modelId="{79BA066C-A3BA-448A-AC9D-EC724A04F09C}" type="pres">
      <dgm:prSet presAssocID="{4EEB736D-27C7-41B7-94DD-6E1984B4BDE3}" presName="parTxOnly" presStyleLbl="node1" presStyleIdx="3" presStyleCnt="6">
        <dgm:presLayoutVars>
          <dgm:bulletEnabled val="1"/>
        </dgm:presLayoutVars>
      </dgm:prSet>
      <dgm:spPr/>
      <dgm:t>
        <a:bodyPr/>
        <a:lstStyle/>
        <a:p>
          <a:endParaRPr lang="es-ES"/>
        </a:p>
      </dgm:t>
    </dgm:pt>
    <dgm:pt modelId="{0FBFA52B-F945-450F-A917-002A5BD226BD}" type="pres">
      <dgm:prSet presAssocID="{1E41266C-60F9-433D-8794-A3E9104259E2}" presName="parSpace" presStyleCnt="0"/>
      <dgm:spPr/>
    </dgm:pt>
    <dgm:pt modelId="{ED73307C-E351-4941-BBD9-6166DE5D2FA6}" type="pres">
      <dgm:prSet presAssocID="{5A073101-5D2B-44C2-AF7F-585652A3A359}" presName="parTxOnly" presStyleLbl="node1" presStyleIdx="4" presStyleCnt="6">
        <dgm:presLayoutVars>
          <dgm:bulletEnabled val="1"/>
        </dgm:presLayoutVars>
      </dgm:prSet>
      <dgm:spPr/>
      <dgm:t>
        <a:bodyPr/>
        <a:lstStyle/>
        <a:p>
          <a:endParaRPr lang="es-EC"/>
        </a:p>
      </dgm:t>
    </dgm:pt>
    <dgm:pt modelId="{46A707D5-B5A0-4AD7-9FB8-6F0B757B37F4}" type="pres">
      <dgm:prSet presAssocID="{E18E6A12-6B4C-4D5F-AB15-9F79E92B4FA8}" presName="parSpace" presStyleCnt="0"/>
      <dgm:spPr/>
    </dgm:pt>
    <dgm:pt modelId="{702CC083-A49C-49A3-9825-525070D8760A}" type="pres">
      <dgm:prSet presAssocID="{C90A975D-9CE8-41C6-BB0E-66E83EB0E151}" presName="parTxOnly" presStyleLbl="node1" presStyleIdx="5" presStyleCnt="6">
        <dgm:presLayoutVars>
          <dgm:bulletEnabled val="1"/>
        </dgm:presLayoutVars>
      </dgm:prSet>
      <dgm:spPr/>
      <dgm:t>
        <a:bodyPr/>
        <a:lstStyle/>
        <a:p>
          <a:endParaRPr lang="es-EC"/>
        </a:p>
      </dgm:t>
    </dgm:pt>
  </dgm:ptLst>
  <dgm:cxnLst>
    <dgm:cxn modelId="{E82366A1-101D-43C4-9BAF-B4BC3A4D6224}" srcId="{78B467C4-F480-44CE-9735-417B0068D276}" destId="{13744273-3CBB-4974-AD82-F892BC053619}" srcOrd="2" destOrd="0" parTransId="{DFD19F60-8EB4-4256-B603-6AA97FE70FB6}" sibTransId="{FEE43CBC-7489-4716-8C86-87781F28CCFC}"/>
    <dgm:cxn modelId="{F9895B74-6B59-405F-AA16-EDBA0D75C454}" type="presOf" srcId="{C90A975D-9CE8-41C6-BB0E-66E83EB0E151}" destId="{702CC083-A49C-49A3-9825-525070D8760A}" srcOrd="0" destOrd="0" presId="urn:microsoft.com/office/officeart/2005/8/layout/hChevron3"/>
    <dgm:cxn modelId="{6EB0DAAC-51C8-4748-83E3-84285E8D3C5E}" srcId="{78B467C4-F480-44CE-9735-417B0068D276}" destId="{C90A975D-9CE8-41C6-BB0E-66E83EB0E151}" srcOrd="5" destOrd="0" parTransId="{A8F38BD9-8D2A-4A35-BF63-8CBFF61FD746}" sibTransId="{269ACB0E-590E-4A72-AB4A-CC79C560C772}"/>
    <dgm:cxn modelId="{7AD2404B-B0A6-4CC6-96FC-5340BAAFE7DD}" type="presOf" srcId="{78B467C4-F480-44CE-9735-417B0068D276}" destId="{739286B1-F53A-449D-A30C-A573613030BD}" srcOrd="0" destOrd="0" presId="urn:microsoft.com/office/officeart/2005/8/layout/hChevron3"/>
    <dgm:cxn modelId="{18FF6DB6-5537-403D-AC74-B24098609A2F}" srcId="{78B467C4-F480-44CE-9735-417B0068D276}" destId="{5A073101-5D2B-44C2-AF7F-585652A3A359}" srcOrd="4" destOrd="0" parTransId="{13E4DCE4-0BD6-4971-916A-38F91F5626FE}" sibTransId="{E18E6A12-6B4C-4D5F-AB15-9F79E92B4FA8}"/>
    <dgm:cxn modelId="{7B6D7696-725C-4457-BE14-A459A28836AD}" type="presOf" srcId="{DA5D7322-5F24-4799-AF21-C6CCDBBFABB8}" destId="{A1B7CC64-8597-4E9C-BF4B-8E01499E0910}" srcOrd="0" destOrd="0" presId="urn:microsoft.com/office/officeart/2005/8/layout/hChevron3"/>
    <dgm:cxn modelId="{E8A47530-15A3-48E9-A1E1-AF6C793ED221}" type="presOf" srcId="{D92792F9-B89F-4597-A1E2-282F07EE2633}" destId="{DBE29ECE-253E-47B0-AE2A-8C048A816055}" srcOrd="0" destOrd="0" presId="urn:microsoft.com/office/officeart/2005/8/layout/hChevron3"/>
    <dgm:cxn modelId="{59EFC2EC-21AF-45BB-902B-083F7B6528B6}" srcId="{78B467C4-F480-44CE-9735-417B0068D276}" destId="{4EEB736D-27C7-41B7-94DD-6E1984B4BDE3}" srcOrd="3" destOrd="0" parTransId="{8C8F006B-491F-4AFE-96DB-95436B183404}" sibTransId="{1E41266C-60F9-433D-8794-A3E9104259E2}"/>
    <dgm:cxn modelId="{10C63B06-DFD7-45BB-81E8-FB44B14D4D56}" srcId="{78B467C4-F480-44CE-9735-417B0068D276}" destId="{D92792F9-B89F-4597-A1E2-282F07EE2633}" srcOrd="0" destOrd="0" parTransId="{A9FFCD7F-25AD-48B5-874C-D953660A6755}" sibTransId="{971DE20D-1B29-4A52-9CEC-6DF8101FA3A9}"/>
    <dgm:cxn modelId="{D24A9CBB-CF58-4CB8-94C5-ECD7E39F493C}" type="presOf" srcId="{5A073101-5D2B-44C2-AF7F-585652A3A359}" destId="{ED73307C-E351-4941-BBD9-6166DE5D2FA6}" srcOrd="0" destOrd="0" presId="urn:microsoft.com/office/officeart/2005/8/layout/hChevron3"/>
    <dgm:cxn modelId="{37FF2D12-07FE-4E36-A478-C69A356A111B}" type="presOf" srcId="{4EEB736D-27C7-41B7-94DD-6E1984B4BDE3}" destId="{79BA066C-A3BA-448A-AC9D-EC724A04F09C}" srcOrd="0" destOrd="0" presId="urn:microsoft.com/office/officeart/2005/8/layout/hChevron3"/>
    <dgm:cxn modelId="{1F3B25EE-58CB-48D2-B5D5-AF7DFAEF3F54}" type="presOf" srcId="{13744273-3CBB-4974-AD82-F892BC053619}" destId="{93C6CD51-1094-4896-A323-A8A8FEE0F049}" srcOrd="0" destOrd="0" presId="urn:microsoft.com/office/officeart/2005/8/layout/hChevron3"/>
    <dgm:cxn modelId="{F5F2F83D-F415-4302-A4BF-928DA198ABAC}" srcId="{78B467C4-F480-44CE-9735-417B0068D276}" destId="{DA5D7322-5F24-4799-AF21-C6CCDBBFABB8}" srcOrd="1" destOrd="0" parTransId="{D7FD49A8-25BB-4B2E-AB65-5F03530EDD1D}" sibTransId="{5664CCC4-8A9E-4A8B-97C9-2361DD83957A}"/>
    <dgm:cxn modelId="{9C2D471A-11BF-4EF5-A0C1-0CA38A74BC8D}" type="presParOf" srcId="{739286B1-F53A-449D-A30C-A573613030BD}" destId="{DBE29ECE-253E-47B0-AE2A-8C048A816055}" srcOrd="0" destOrd="0" presId="urn:microsoft.com/office/officeart/2005/8/layout/hChevron3"/>
    <dgm:cxn modelId="{76FA9AC1-BC53-49BC-B089-B9A9FC687E9F}" type="presParOf" srcId="{739286B1-F53A-449D-A30C-A573613030BD}" destId="{E7A43889-6096-405B-91A5-9CBADE30EAFB}" srcOrd="1" destOrd="0" presId="urn:microsoft.com/office/officeart/2005/8/layout/hChevron3"/>
    <dgm:cxn modelId="{F5588F64-5A29-4E44-A958-FD51E25E4EA9}" type="presParOf" srcId="{739286B1-F53A-449D-A30C-A573613030BD}" destId="{A1B7CC64-8597-4E9C-BF4B-8E01499E0910}" srcOrd="2" destOrd="0" presId="urn:microsoft.com/office/officeart/2005/8/layout/hChevron3"/>
    <dgm:cxn modelId="{54D6A35F-7453-4AF9-B4CF-60C8EB3F1D77}" type="presParOf" srcId="{739286B1-F53A-449D-A30C-A573613030BD}" destId="{D2BDE7EE-EA82-478A-9BD9-A04D019F559B}" srcOrd="3" destOrd="0" presId="urn:microsoft.com/office/officeart/2005/8/layout/hChevron3"/>
    <dgm:cxn modelId="{021F9838-F0D3-4804-9113-62C558B39095}" type="presParOf" srcId="{739286B1-F53A-449D-A30C-A573613030BD}" destId="{93C6CD51-1094-4896-A323-A8A8FEE0F049}" srcOrd="4" destOrd="0" presId="urn:microsoft.com/office/officeart/2005/8/layout/hChevron3"/>
    <dgm:cxn modelId="{94251700-B06C-4B25-A7C9-8501595A05B8}" type="presParOf" srcId="{739286B1-F53A-449D-A30C-A573613030BD}" destId="{AD87864C-63F1-4D8E-973A-8AE11669D5A1}" srcOrd="5" destOrd="0" presId="urn:microsoft.com/office/officeart/2005/8/layout/hChevron3"/>
    <dgm:cxn modelId="{2F3A0B30-19C9-4B16-8803-860CD9531853}" type="presParOf" srcId="{739286B1-F53A-449D-A30C-A573613030BD}" destId="{79BA066C-A3BA-448A-AC9D-EC724A04F09C}" srcOrd="6" destOrd="0" presId="urn:microsoft.com/office/officeart/2005/8/layout/hChevron3"/>
    <dgm:cxn modelId="{0AB49E67-574A-482B-96C2-1F6CE7DB373F}" type="presParOf" srcId="{739286B1-F53A-449D-A30C-A573613030BD}" destId="{0FBFA52B-F945-450F-A917-002A5BD226BD}" srcOrd="7" destOrd="0" presId="urn:microsoft.com/office/officeart/2005/8/layout/hChevron3"/>
    <dgm:cxn modelId="{282BD596-1FA6-464C-87F7-064E9333BE70}" type="presParOf" srcId="{739286B1-F53A-449D-A30C-A573613030BD}" destId="{ED73307C-E351-4941-BBD9-6166DE5D2FA6}" srcOrd="8" destOrd="0" presId="urn:microsoft.com/office/officeart/2005/8/layout/hChevron3"/>
    <dgm:cxn modelId="{F5FFA219-32C4-4045-A7D8-D29740A81A28}" type="presParOf" srcId="{739286B1-F53A-449D-A30C-A573613030BD}" destId="{46A707D5-B5A0-4AD7-9FB8-6F0B757B37F4}" srcOrd="9" destOrd="0" presId="urn:microsoft.com/office/officeart/2005/8/layout/hChevron3"/>
    <dgm:cxn modelId="{17812A03-4D6C-4724-B4B6-07CE13FAE12E}" type="presParOf" srcId="{739286B1-F53A-449D-A30C-A573613030BD}" destId="{702CC083-A49C-49A3-9825-525070D8760A}"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68AAE-C973-4909-96DB-550960ECB240}">
      <dsp:nvSpPr>
        <dsp:cNvPr id="0" name=""/>
        <dsp:cNvSpPr/>
      </dsp:nvSpPr>
      <dsp:spPr>
        <a:xfrm>
          <a:off x="2001374" y="1780444"/>
          <a:ext cx="1526935" cy="1526935"/>
        </a:xfrm>
        <a:prstGeom prst="ellips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Anaplasmosis Canina</a:t>
          </a:r>
          <a:endParaRPr lang="es-EC" sz="1200" b="1" kern="1200" dirty="0">
            <a:solidFill>
              <a:schemeClr val="tx1"/>
            </a:solidFill>
          </a:endParaRPr>
        </a:p>
      </dsp:txBody>
      <dsp:txXfrm>
        <a:off x="2224988" y="2004058"/>
        <a:ext cx="1079707" cy="1079707"/>
      </dsp:txXfrm>
    </dsp:sp>
    <dsp:sp modelId="{292AD670-CFC7-453E-85DF-B721E579DE99}">
      <dsp:nvSpPr>
        <dsp:cNvPr id="0" name=""/>
        <dsp:cNvSpPr/>
      </dsp:nvSpPr>
      <dsp:spPr>
        <a:xfrm rot="10972368">
          <a:off x="811202" y="2256548"/>
          <a:ext cx="1126366" cy="435176"/>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080F09-F5A8-42EB-8199-432514F32653}">
      <dsp:nvSpPr>
        <dsp:cNvPr id="0" name=""/>
        <dsp:cNvSpPr/>
      </dsp:nvSpPr>
      <dsp:spPr>
        <a:xfrm>
          <a:off x="371242" y="2200189"/>
          <a:ext cx="881334" cy="49144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Fiebre</a:t>
          </a:r>
          <a:endParaRPr lang="es-EC" sz="1400" kern="1200" dirty="0">
            <a:solidFill>
              <a:schemeClr val="bg1"/>
            </a:solidFill>
          </a:endParaRPr>
        </a:p>
      </dsp:txBody>
      <dsp:txXfrm>
        <a:off x="385636" y="2214583"/>
        <a:ext cx="852546" cy="462654"/>
      </dsp:txXfrm>
    </dsp:sp>
    <dsp:sp modelId="{46B374C6-D6F2-4389-B3B5-3202EE51206E}">
      <dsp:nvSpPr>
        <dsp:cNvPr id="0" name=""/>
        <dsp:cNvSpPr/>
      </dsp:nvSpPr>
      <dsp:spPr>
        <a:xfrm rot="12933684">
          <a:off x="1072824" y="1517915"/>
          <a:ext cx="1122472" cy="435176"/>
        </a:xfrm>
        <a:prstGeom prst="leftArrow">
          <a:avLst>
            <a:gd name="adj1" fmla="val 60000"/>
            <a:gd name="adj2" fmla="val 50000"/>
          </a:avLst>
        </a:prstGeom>
        <a:gradFill rotWithShape="0">
          <a:gsLst>
            <a:gs pos="0">
              <a:schemeClr val="accent4">
                <a:hueOff val="361295"/>
                <a:satOff val="-2361"/>
                <a:lumOff val="1412"/>
                <a:alphaOff val="0"/>
                <a:shade val="51000"/>
                <a:satMod val="130000"/>
              </a:schemeClr>
            </a:gs>
            <a:gs pos="80000">
              <a:schemeClr val="accent4">
                <a:hueOff val="361295"/>
                <a:satOff val="-2361"/>
                <a:lumOff val="1412"/>
                <a:alphaOff val="0"/>
                <a:shade val="93000"/>
                <a:satMod val="130000"/>
              </a:schemeClr>
            </a:gs>
            <a:gs pos="100000">
              <a:schemeClr val="accent4">
                <a:hueOff val="361295"/>
                <a:satOff val="-2361"/>
                <a:lumOff val="1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280852-8157-4064-A609-D23ABB7CEC6E}">
      <dsp:nvSpPr>
        <dsp:cNvPr id="0" name=""/>
        <dsp:cNvSpPr/>
      </dsp:nvSpPr>
      <dsp:spPr>
        <a:xfrm>
          <a:off x="746076" y="1241301"/>
          <a:ext cx="862843" cy="335603"/>
        </a:xfrm>
        <a:prstGeom prst="roundRect">
          <a:avLst>
            <a:gd name="adj" fmla="val 10000"/>
          </a:avLst>
        </a:prstGeom>
        <a:gradFill rotWithShape="0">
          <a:gsLst>
            <a:gs pos="0">
              <a:schemeClr val="accent4">
                <a:hueOff val="361295"/>
                <a:satOff val="-2361"/>
                <a:lumOff val="1412"/>
                <a:alphaOff val="0"/>
                <a:shade val="51000"/>
                <a:satMod val="130000"/>
              </a:schemeClr>
            </a:gs>
            <a:gs pos="80000">
              <a:schemeClr val="accent4">
                <a:hueOff val="361295"/>
                <a:satOff val="-2361"/>
                <a:lumOff val="1412"/>
                <a:alphaOff val="0"/>
                <a:shade val="93000"/>
                <a:satMod val="130000"/>
              </a:schemeClr>
            </a:gs>
            <a:gs pos="100000">
              <a:schemeClr val="accent4">
                <a:hueOff val="361295"/>
                <a:satOff val="-2361"/>
                <a:lumOff val="1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Letargo</a:t>
          </a:r>
          <a:endParaRPr lang="es-EC" sz="1400" kern="1200" dirty="0">
            <a:solidFill>
              <a:schemeClr val="bg1"/>
            </a:solidFill>
          </a:endParaRPr>
        </a:p>
      </dsp:txBody>
      <dsp:txXfrm>
        <a:off x="755905" y="1251130"/>
        <a:ext cx="843185" cy="315945"/>
      </dsp:txXfrm>
    </dsp:sp>
    <dsp:sp modelId="{4B7E6141-51E7-4348-AFC5-942339E583BE}">
      <dsp:nvSpPr>
        <dsp:cNvPr id="0" name=""/>
        <dsp:cNvSpPr/>
      </dsp:nvSpPr>
      <dsp:spPr>
        <a:xfrm rot="14954130">
          <a:off x="1614540" y="954589"/>
          <a:ext cx="1260400" cy="435176"/>
        </a:xfrm>
        <a:prstGeom prst="leftArrow">
          <a:avLst>
            <a:gd name="adj1" fmla="val 60000"/>
            <a:gd name="adj2" fmla="val 50000"/>
          </a:avLst>
        </a:prstGeom>
        <a:gradFill rotWithShape="0">
          <a:gsLst>
            <a:gs pos="0">
              <a:schemeClr val="accent4">
                <a:hueOff val="722591"/>
                <a:satOff val="-4723"/>
                <a:lumOff val="2823"/>
                <a:alphaOff val="0"/>
                <a:shade val="51000"/>
                <a:satMod val="130000"/>
              </a:schemeClr>
            </a:gs>
            <a:gs pos="80000">
              <a:schemeClr val="accent4">
                <a:hueOff val="722591"/>
                <a:satOff val="-4723"/>
                <a:lumOff val="2823"/>
                <a:alphaOff val="0"/>
                <a:shade val="93000"/>
                <a:satMod val="130000"/>
              </a:schemeClr>
            </a:gs>
            <a:gs pos="100000">
              <a:schemeClr val="accent4">
                <a:hueOff val="722591"/>
                <a:satOff val="-4723"/>
                <a:lumOff val="282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7A7CA0-79E9-4151-AFCA-834CD23A16D7}">
      <dsp:nvSpPr>
        <dsp:cNvPr id="0" name=""/>
        <dsp:cNvSpPr/>
      </dsp:nvSpPr>
      <dsp:spPr>
        <a:xfrm>
          <a:off x="1336251" y="342667"/>
          <a:ext cx="1370132" cy="480488"/>
        </a:xfrm>
        <a:prstGeom prst="roundRect">
          <a:avLst>
            <a:gd name="adj" fmla="val 10000"/>
          </a:avLst>
        </a:prstGeom>
        <a:gradFill rotWithShape="0">
          <a:gsLst>
            <a:gs pos="0">
              <a:schemeClr val="accent4">
                <a:hueOff val="722591"/>
                <a:satOff val="-4723"/>
                <a:lumOff val="2823"/>
                <a:alphaOff val="0"/>
                <a:shade val="51000"/>
                <a:satMod val="130000"/>
              </a:schemeClr>
            </a:gs>
            <a:gs pos="80000">
              <a:schemeClr val="accent4">
                <a:hueOff val="722591"/>
                <a:satOff val="-4723"/>
                <a:lumOff val="2823"/>
                <a:alphaOff val="0"/>
                <a:shade val="93000"/>
                <a:satMod val="130000"/>
              </a:schemeClr>
            </a:gs>
            <a:gs pos="100000">
              <a:schemeClr val="accent4">
                <a:hueOff val="722591"/>
                <a:satOff val="-4723"/>
                <a:lumOff val="282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bg1"/>
              </a:solidFill>
            </a:rPr>
            <a:t> </a:t>
          </a:r>
          <a:r>
            <a:rPr lang="es-EC" sz="1400" kern="1200" dirty="0" smtClean="0">
              <a:solidFill>
                <a:schemeClr val="bg1"/>
              </a:solidFill>
            </a:rPr>
            <a:t>Linfadenopatía</a:t>
          </a:r>
          <a:r>
            <a:rPr lang="es-EC" sz="1200" kern="1200" dirty="0" smtClean="0">
              <a:solidFill>
                <a:schemeClr val="bg1"/>
              </a:solidFill>
            </a:rPr>
            <a:t> </a:t>
          </a:r>
          <a:endParaRPr lang="es-EC" sz="1200" kern="1200" dirty="0">
            <a:solidFill>
              <a:schemeClr val="bg1"/>
            </a:solidFill>
          </a:endParaRPr>
        </a:p>
      </dsp:txBody>
      <dsp:txXfrm>
        <a:off x="1350324" y="356740"/>
        <a:ext cx="1341986" cy="452342"/>
      </dsp:txXfrm>
    </dsp:sp>
    <dsp:sp modelId="{4884E54D-9D9A-4F85-982E-CD755749654B}">
      <dsp:nvSpPr>
        <dsp:cNvPr id="0" name=""/>
        <dsp:cNvSpPr/>
      </dsp:nvSpPr>
      <dsp:spPr>
        <a:xfrm rot="17728398">
          <a:off x="2749264" y="970254"/>
          <a:ext cx="1323228" cy="435176"/>
        </a:xfrm>
        <a:prstGeom prst="leftArrow">
          <a:avLst>
            <a:gd name="adj1" fmla="val 60000"/>
            <a:gd name="adj2" fmla="val 50000"/>
          </a:avLst>
        </a:prstGeom>
        <a:gradFill rotWithShape="0">
          <a:gsLst>
            <a:gs pos="0">
              <a:schemeClr val="accent4">
                <a:hueOff val="1083886"/>
                <a:satOff val="-7084"/>
                <a:lumOff val="4235"/>
                <a:alphaOff val="0"/>
                <a:shade val="51000"/>
                <a:satMod val="130000"/>
              </a:schemeClr>
            </a:gs>
            <a:gs pos="80000">
              <a:schemeClr val="accent4">
                <a:hueOff val="1083886"/>
                <a:satOff val="-7084"/>
                <a:lumOff val="4235"/>
                <a:alphaOff val="0"/>
                <a:shade val="93000"/>
                <a:satMod val="130000"/>
              </a:schemeClr>
            </a:gs>
            <a:gs pos="100000">
              <a:schemeClr val="accent4">
                <a:hueOff val="1083886"/>
                <a:satOff val="-7084"/>
                <a:lumOff val="4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3AE75B-0D81-470E-BD64-4AAA1602DED0}">
      <dsp:nvSpPr>
        <dsp:cNvPr id="0" name=""/>
        <dsp:cNvSpPr/>
      </dsp:nvSpPr>
      <dsp:spPr>
        <a:xfrm>
          <a:off x="3035548" y="367378"/>
          <a:ext cx="1319768" cy="446336"/>
        </a:xfrm>
        <a:prstGeom prst="roundRect">
          <a:avLst>
            <a:gd name="adj" fmla="val 10000"/>
          </a:avLst>
        </a:prstGeom>
        <a:gradFill rotWithShape="0">
          <a:gsLst>
            <a:gs pos="0">
              <a:schemeClr val="accent4">
                <a:hueOff val="1083886"/>
                <a:satOff val="-7084"/>
                <a:lumOff val="4235"/>
                <a:alphaOff val="0"/>
                <a:shade val="51000"/>
                <a:satMod val="130000"/>
              </a:schemeClr>
            </a:gs>
            <a:gs pos="80000">
              <a:schemeClr val="accent4">
                <a:hueOff val="1083886"/>
                <a:satOff val="-7084"/>
                <a:lumOff val="4235"/>
                <a:alphaOff val="0"/>
                <a:shade val="93000"/>
                <a:satMod val="130000"/>
              </a:schemeClr>
            </a:gs>
            <a:gs pos="100000">
              <a:schemeClr val="accent4">
                <a:hueOff val="1083886"/>
                <a:satOff val="-7084"/>
                <a:lumOff val="423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Depresión</a:t>
          </a:r>
          <a:endParaRPr lang="es-EC" sz="1400" kern="1200" dirty="0">
            <a:solidFill>
              <a:schemeClr val="bg1"/>
            </a:solidFill>
          </a:endParaRPr>
        </a:p>
      </dsp:txBody>
      <dsp:txXfrm>
        <a:off x="3048621" y="380451"/>
        <a:ext cx="1293622" cy="420190"/>
      </dsp:txXfrm>
    </dsp:sp>
    <dsp:sp modelId="{9D6E66AF-FF58-4008-A3A3-89F704B25FB5}">
      <dsp:nvSpPr>
        <dsp:cNvPr id="0" name=""/>
        <dsp:cNvSpPr/>
      </dsp:nvSpPr>
      <dsp:spPr>
        <a:xfrm rot="19604736">
          <a:off x="3365427" y="1558699"/>
          <a:ext cx="1140082" cy="435176"/>
        </a:xfrm>
        <a:prstGeom prst="leftArrow">
          <a:avLst>
            <a:gd name="adj1" fmla="val 60000"/>
            <a:gd name="adj2" fmla="val 50000"/>
          </a:avLst>
        </a:prstGeom>
        <a:gradFill rotWithShape="0">
          <a:gsLst>
            <a:gs pos="0">
              <a:schemeClr val="accent4">
                <a:hueOff val="1445182"/>
                <a:satOff val="-9446"/>
                <a:lumOff val="5646"/>
                <a:alphaOff val="0"/>
                <a:shade val="51000"/>
                <a:satMod val="130000"/>
              </a:schemeClr>
            </a:gs>
            <a:gs pos="80000">
              <a:schemeClr val="accent4">
                <a:hueOff val="1445182"/>
                <a:satOff val="-9446"/>
                <a:lumOff val="5646"/>
                <a:alphaOff val="0"/>
                <a:shade val="93000"/>
                <a:satMod val="130000"/>
              </a:schemeClr>
            </a:gs>
            <a:gs pos="100000">
              <a:schemeClr val="accent4">
                <a:hueOff val="1445182"/>
                <a:satOff val="-9446"/>
                <a:lumOff val="564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0EF33D-46A0-4A4A-A3D8-BE62A370A87C}">
      <dsp:nvSpPr>
        <dsp:cNvPr id="0" name=""/>
        <dsp:cNvSpPr/>
      </dsp:nvSpPr>
      <dsp:spPr>
        <a:xfrm>
          <a:off x="3899640" y="1239023"/>
          <a:ext cx="1025042" cy="449354"/>
        </a:xfrm>
        <a:prstGeom prst="roundRect">
          <a:avLst>
            <a:gd name="adj" fmla="val 10000"/>
          </a:avLst>
        </a:prstGeom>
        <a:gradFill rotWithShape="0">
          <a:gsLst>
            <a:gs pos="0">
              <a:schemeClr val="accent4">
                <a:hueOff val="1445182"/>
                <a:satOff val="-9446"/>
                <a:lumOff val="5646"/>
                <a:alphaOff val="0"/>
                <a:shade val="51000"/>
                <a:satMod val="130000"/>
              </a:schemeClr>
            </a:gs>
            <a:gs pos="80000">
              <a:schemeClr val="accent4">
                <a:hueOff val="1445182"/>
                <a:satOff val="-9446"/>
                <a:lumOff val="5646"/>
                <a:alphaOff val="0"/>
                <a:shade val="93000"/>
                <a:satMod val="130000"/>
              </a:schemeClr>
            </a:gs>
            <a:gs pos="100000">
              <a:schemeClr val="accent4">
                <a:hueOff val="1445182"/>
                <a:satOff val="-9446"/>
                <a:lumOff val="564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Anemia</a:t>
          </a:r>
          <a:endParaRPr lang="es-EC" sz="1400" kern="1200" dirty="0">
            <a:solidFill>
              <a:schemeClr val="bg1"/>
            </a:solidFill>
          </a:endParaRPr>
        </a:p>
      </dsp:txBody>
      <dsp:txXfrm>
        <a:off x="3912801" y="1252184"/>
        <a:ext cx="998720" cy="423032"/>
      </dsp:txXfrm>
    </dsp:sp>
    <dsp:sp modelId="{EF2E04F2-1C28-41B9-B93D-7EB0652C0B13}">
      <dsp:nvSpPr>
        <dsp:cNvPr id="0" name=""/>
        <dsp:cNvSpPr/>
      </dsp:nvSpPr>
      <dsp:spPr>
        <a:xfrm rot="21470004">
          <a:off x="3596856" y="2272235"/>
          <a:ext cx="1195341" cy="435176"/>
        </a:xfrm>
        <a:prstGeom prst="leftArrow">
          <a:avLst>
            <a:gd name="adj1" fmla="val 60000"/>
            <a:gd name="adj2" fmla="val 50000"/>
          </a:avLst>
        </a:prstGeom>
        <a:gradFill rotWithShape="0">
          <a:gsLst>
            <a:gs pos="0">
              <a:schemeClr val="accent4">
                <a:hueOff val="1806477"/>
                <a:satOff val="-11807"/>
                <a:lumOff val="7058"/>
                <a:alphaOff val="0"/>
                <a:shade val="51000"/>
                <a:satMod val="130000"/>
              </a:schemeClr>
            </a:gs>
            <a:gs pos="80000">
              <a:schemeClr val="accent4">
                <a:hueOff val="1806477"/>
                <a:satOff val="-11807"/>
                <a:lumOff val="7058"/>
                <a:alphaOff val="0"/>
                <a:shade val="93000"/>
                <a:satMod val="130000"/>
              </a:schemeClr>
            </a:gs>
            <a:gs pos="100000">
              <a:schemeClr val="accent4">
                <a:hueOff val="1806477"/>
                <a:satOff val="-11807"/>
                <a:lumOff val="70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9E0CC6-D421-45FC-B232-2A8E6D9C331C}">
      <dsp:nvSpPr>
        <dsp:cNvPr id="0" name=""/>
        <dsp:cNvSpPr/>
      </dsp:nvSpPr>
      <dsp:spPr>
        <a:xfrm>
          <a:off x="4180941" y="2211965"/>
          <a:ext cx="1221657" cy="510527"/>
        </a:xfrm>
        <a:prstGeom prst="roundRect">
          <a:avLst>
            <a:gd name="adj" fmla="val 10000"/>
          </a:avLst>
        </a:prstGeom>
        <a:gradFill rotWithShape="0">
          <a:gsLst>
            <a:gs pos="0">
              <a:schemeClr val="accent4">
                <a:hueOff val="1806477"/>
                <a:satOff val="-11807"/>
                <a:lumOff val="7058"/>
                <a:alphaOff val="0"/>
                <a:shade val="51000"/>
                <a:satMod val="130000"/>
              </a:schemeClr>
            </a:gs>
            <a:gs pos="80000">
              <a:schemeClr val="accent4">
                <a:hueOff val="1806477"/>
                <a:satOff val="-11807"/>
                <a:lumOff val="7058"/>
                <a:alphaOff val="0"/>
                <a:shade val="93000"/>
                <a:satMod val="130000"/>
              </a:schemeClr>
            </a:gs>
            <a:gs pos="100000">
              <a:schemeClr val="accent4">
                <a:hueOff val="1806477"/>
                <a:satOff val="-11807"/>
                <a:lumOff val="70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1"/>
              </a:solidFill>
            </a:rPr>
            <a:t>Pérdida de peso</a:t>
          </a:r>
          <a:endParaRPr lang="es-EC" sz="1400" kern="1200" dirty="0">
            <a:solidFill>
              <a:schemeClr val="bg1"/>
            </a:solidFill>
          </a:endParaRPr>
        </a:p>
      </dsp:txBody>
      <dsp:txXfrm>
        <a:off x="4195894" y="2226918"/>
        <a:ext cx="1191751" cy="480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98A1A-BF8B-42AA-83ED-3780D3059ECF}">
      <dsp:nvSpPr>
        <dsp:cNvPr id="0" name=""/>
        <dsp:cNvSpPr/>
      </dsp:nvSpPr>
      <dsp:spPr>
        <a:xfrm>
          <a:off x="0" y="0"/>
          <a:ext cx="108012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159BA-6C94-4B90-88B8-0FB37A01478C}">
      <dsp:nvSpPr>
        <dsp:cNvPr id="0" name=""/>
        <dsp:cNvSpPr/>
      </dsp:nvSpPr>
      <dsp:spPr>
        <a:xfrm>
          <a:off x="0" y="0"/>
          <a:ext cx="2160240" cy="278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s-EC" sz="2800" b="1" kern="1200" smtClean="0"/>
            <a:t>Objetivos específicos</a:t>
          </a:r>
          <a:endParaRPr lang="es-ES" sz="2800" kern="1200" dirty="0"/>
        </a:p>
      </dsp:txBody>
      <dsp:txXfrm>
        <a:off x="0" y="0"/>
        <a:ext cx="2160240" cy="2781342"/>
      </dsp:txXfrm>
    </dsp:sp>
    <dsp:sp modelId="{5B124B4E-65E9-4BE0-914F-359EE4E57150}">
      <dsp:nvSpPr>
        <dsp:cNvPr id="0" name=""/>
        <dsp:cNvSpPr/>
      </dsp:nvSpPr>
      <dsp:spPr>
        <a:xfrm>
          <a:off x="2322258" y="43458"/>
          <a:ext cx="8478942" cy="869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smtClean="0"/>
            <a:t>Determinar la presencia de </a:t>
          </a:r>
          <a:r>
            <a:rPr lang="es-EC" sz="2000" i="1" kern="1200" dirty="0" smtClean="0"/>
            <a:t>Anaplasma platys</a:t>
          </a:r>
          <a:r>
            <a:rPr lang="es-EC" sz="2000" kern="1200" dirty="0" smtClean="0"/>
            <a:t> mediante frotis sanguíneos.</a:t>
          </a:r>
          <a:endParaRPr lang="es-ES" sz="2000" kern="1200" dirty="0"/>
        </a:p>
      </dsp:txBody>
      <dsp:txXfrm>
        <a:off x="2322258" y="43458"/>
        <a:ext cx="8478942" cy="869169"/>
      </dsp:txXfrm>
    </dsp:sp>
    <dsp:sp modelId="{04339115-38C0-4B3B-8BBB-723B05C72FEB}">
      <dsp:nvSpPr>
        <dsp:cNvPr id="0" name=""/>
        <dsp:cNvSpPr/>
      </dsp:nvSpPr>
      <dsp:spPr>
        <a:xfrm>
          <a:off x="2160240" y="912627"/>
          <a:ext cx="864096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25421-FA6A-4BFF-998D-79EDA33D57F3}">
      <dsp:nvSpPr>
        <dsp:cNvPr id="0" name=""/>
        <dsp:cNvSpPr/>
      </dsp:nvSpPr>
      <dsp:spPr>
        <a:xfrm>
          <a:off x="2322258" y="956086"/>
          <a:ext cx="8478942" cy="869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smtClean="0"/>
            <a:t>Caracterizar molecularmente </a:t>
          </a:r>
          <a:r>
            <a:rPr lang="es-EC" sz="2000" i="1" kern="1200" dirty="0" smtClean="0"/>
            <a:t>Anaplasma platys</a:t>
          </a:r>
          <a:r>
            <a:rPr lang="es-EC" sz="2000" kern="1200" dirty="0" smtClean="0"/>
            <a:t> en caninos provenientes del albergue “Narices Frías” de Santo Domingo de los </a:t>
          </a:r>
          <a:r>
            <a:rPr lang="es-EC" sz="2000" kern="1200" dirty="0" err="1" smtClean="0"/>
            <a:t>Tsáchilas</a:t>
          </a:r>
          <a:r>
            <a:rPr lang="es-EC" sz="2000" kern="1200" dirty="0" smtClean="0"/>
            <a:t>.</a:t>
          </a:r>
          <a:endParaRPr lang="es-MX" sz="2000" kern="1200" dirty="0"/>
        </a:p>
      </dsp:txBody>
      <dsp:txXfrm>
        <a:off x="2322258" y="956086"/>
        <a:ext cx="8478942" cy="869169"/>
      </dsp:txXfrm>
    </dsp:sp>
    <dsp:sp modelId="{12C75C52-3EF5-4898-9C97-34521F4ECACD}">
      <dsp:nvSpPr>
        <dsp:cNvPr id="0" name=""/>
        <dsp:cNvSpPr/>
      </dsp:nvSpPr>
      <dsp:spPr>
        <a:xfrm>
          <a:off x="2160240" y="1825255"/>
          <a:ext cx="864096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14D7A-15B8-4F23-8CD9-5F9644F23114}">
      <dsp:nvSpPr>
        <dsp:cNvPr id="0" name=""/>
        <dsp:cNvSpPr/>
      </dsp:nvSpPr>
      <dsp:spPr>
        <a:xfrm>
          <a:off x="2322258" y="1868714"/>
          <a:ext cx="8478942" cy="869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C" sz="2000" kern="1200" dirty="0" smtClean="0"/>
            <a:t>Analizar y construir mediante herramientas bioinformáticas el árbol filogenético de las muestras positivas para </a:t>
          </a:r>
          <a:r>
            <a:rPr lang="es-EC" sz="2000" i="1" kern="1200" dirty="0" err="1" smtClean="0"/>
            <a:t>Anaplasma</a:t>
          </a:r>
          <a:r>
            <a:rPr lang="es-EC" sz="2000" i="1" kern="1200" dirty="0" smtClean="0"/>
            <a:t> </a:t>
          </a:r>
          <a:r>
            <a:rPr lang="es-EC" sz="2000" i="1" kern="1200" dirty="0" err="1" smtClean="0"/>
            <a:t>platys</a:t>
          </a:r>
          <a:r>
            <a:rPr lang="es-EC" sz="2000" i="1" kern="1200" dirty="0" smtClean="0"/>
            <a:t>.</a:t>
          </a:r>
          <a:endParaRPr lang="es-MX" sz="2000" kern="1200" dirty="0"/>
        </a:p>
      </dsp:txBody>
      <dsp:txXfrm>
        <a:off x="2322258" y="1868714"/>
        <a:ext cx="8478942" cy="869169"/>
      </dsp:txXfrm>
    </dsp:sp>
    <dsp:sp modelId="{20FDC17B-BD79-4EBD-A4C0-40B118107391}">
      <dsp:nvSpPr>
        <dsp:cNvPr id="0" name=""/>
        <dsp:cNvSpPr/>
      </dsp:nvSpPr>
      <dsp:spPr>
        <a:xfrm>
          <a:off x="2160240" y="2737883"/>
          <a:ext cx="864096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29ECE-253E-47B0-AE2A-8C048A816055}">
      <dsp:nvSpPr>
        <dsp:cNvPr id="0" name=""/>
        <dsp:cNvSpPr/>
      </dsp:nvSpPr>
      <dsp:spPr>
        <a:xfrm>
          <a:off x="1403" y="296274"/>
          <a:ext cx="2299046" cy="919618"/>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Toma de muestras</a:t>
          </a:r>
          <a:endParaRPr lang="es-ES" sz="1400" kern="1200" dirty="0">
            <a:solidFill>
              <a:schemeClr val="tx1"/>
            </a:solidFill>
          </a:endParaRPr>
        </a:p>
      </dsp:txBody>
      <dsp:txXfrm>
        <a:off x="1403" y="296274"/>
        <a:ext cx="2069142" cy="919618"/>
      </dsp:txXfrm>
    </dsp:sp>
    <dsp:sp modelId="{A1B7CC64-8597-4E9C-BF4B-8E01499E0910}">
      <dsp:nvSpPr>
        <dsp:cNvPr id="0" name=""/>
        <dsp:cNvSpPr/>
      </dsp:nvSpPr>
      <dsp:spPr>
        <a:xfrm>
          <a:off x="1840640" y="296274"/>
          <a:ext cx="2299046" cy="919618"/>
        </a:xfrm>
        <a:prstGeom prst="chevron">
          <a:avLst/>
        </a:prstGeom>
        <a:solidFill>
          <a:schemeClr val="accent2">
            <a:hueOff val="-1147734"/>
            <a:satOff val="1015"/>
            <a:lumOff val="18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Frotis sanguíneos</a:t>
          </a:r>
          <a:endParaRPr lang="es-ES" sz="1400" kern="1200" dirty="0">
            <a:solidFill>
              <a:schemeClr val="tx1"/>
            </a:solidFill>
          </a:endParaRPr>
        </a:p>
      </dsp:txBody>
      <dsp:txXfrm>
        <a:off x="2300449" y="296274"/>
        <a:ext cx="1379428" cy="919618"/>
      </dsp:txXfrm>
    </dsp:sp>
    <dsp:sp modelId="{93C6CD51-1094-4896-A323-A8A8FEE0F049}">
      <dsp:nvSpPr>
        <dsp:cNvPr id="0" name=""/>
        <dsp:cNvSpPr/>
      </dsp:nvSpPr>
      <dsp:spPr>
        <a:xfrm>
          <a:off x="3680530" y="297856"/>
          <a:ext cx="2299046" cy="919618"/>
        </a:xfrm>
        <a:prstGeom prst="chevron">
          <a:avLst/>
        </a:prstGeom>
        <a:solidFill>
          <a:schemeClr val="accent2">
            <a:hueOff val="-2295469"/>
            <a:satOff val="2031"/>
            <a:lumOff val="360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Tinción </a:t>
          </a:r>
          <a:r>
            <a:rPr lang="es-EC" sz="1400" b="1" kern="1200" dirty="0" err="1" smtClean="0">
              <a:solidFill>
                <a:schemeClr val="tx1"/>
              </a:solidFill>
            </a:rPr>
            <a:t>Giemsa</a:t>
          </a:r>
          <a:endParaRPr lang="es-ES" sz="1400" kern="1200" dirty="0">
            <a:solidFill>
              <a:schemeClr val="tx1"/>
            </a:solidFill>
          </a:endParaRPr>
        </a:p>
      </dsp:txBody>
      <dsp:txXfrm>
        <a:off x="4140339" y="297856"/>
        <a:ext cx="1379428" cy="919618"/>
      </dsp:txXfrm>
    </dsp:sp>
    <dsp:sp modelId="{79BA066C-A3BA-448A-AC9D-EC724A04F09C}">
      <dsp:nvSpPr>
        <dsp:cNvPr id="0" name=""/>
        <dsp:cNvSpPr/>
      </dsp:nvSpPr>
      <dsp:spPr>
        <a:xfrm>
          <a:off x="5519114" y="296274"/>
          <a:ext cx="2299046" cy="919618"/>
        </a:xfrm>
        <a:prstGeom prst="chevron">
          <a:avLst/>
        </a:prstGeom>
        <a:solidFill>
          <a:schemeClr val="accent2">
            <a:hueOff val="-3443203"/>
            <a:satOff val="3046"/>
            <a:lumOff val="541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Extracción de ADN total</a:t>
          </a:r>
          <a:endParaRPr lang="es-ES" sz="1400" kern="1200" dirty="0">
            <a:solidFill>
              <a:schemeClr val="tx1"/>
            </a:solidFill>
          </a:endParaRPr>
        </a:p>
      </dsp:txBody>
      <dsp:txXfrm>
        <a:off x="5978923" y="296274"/>
        <a:ext cx="1379428" cy="919618"/>
      </dsp:txXfrm>
    </dsp:sp>
    <dsp:sp modelId="{ED73307C-E351-4941-BBD9-6166DE5D2FA6}">
      <dsp:nvSpPr>
        <dsp:cNvPr id="0" name=""/>
        <dsp:cNvSpPr/>
      </dsp:nvSpPr>
      <dsp:spPr>
        <a:xfrm>
          <a:off x="7358351" y="296274"/>
          <a:ext cx="2299046" cy="919618"/>
        </a:xfrm>
        <a:prstGeom prst="chevron">
          <a:avLst/>
        </a:prstGeom>
        <a:solidFill>
          <a:schemeClr val="accent2">
            <a:hueOff val="-4590937"/>
            <a:satOff val="4062"/>
            <a:lumOff val="72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PCR para la detección de </a:t>
          </a:r>
          <a:r>
            <a:rPr lang="es-EC" sz="1400" b="1" i="1" kern="1200" dirty="0" err="1" smtClean="0">
              <a:solidFill>
                <a:schemeClr val="tx1"/>
              </a:solidFill>
            </a:rPr>
            <a:t>Rickttesias</a:t>
          </a:r>
          <a:endParaRPr lang="es-EC" sz="1400" b="1" i="1" kern="1200" dirty="0">
            <a:solidFill>
              <a:schemeClr val="tx1"/>
            </a:solidFill>
          </a:endParaRPr>
        </a:p>
      </dsp:txBody>
      <dsp:txXfrm>
        <a:off x="7818160" y="296274"/>
        <a:ext cx="1379428" cy="919618"/>
      </dsp:txXfrm>
    </dsp:sp>
    <dsp:sp modelId="{702CC083-A49C-49A3-9825-525070D8760A}">
      <dsp:nvSpPr>
        <dsp:cNvPr id="0" name=""/>
        <dsp:cNvSpPr/>
      </dsp:nvSpPr>
      <dsp:spPr>
        <a:xfrm>
          <a:off x="9197588" y="296274"/>
          <a:ext cx="2299046" cy="919618"/>
        </a:xfrm>
        <a:prstGeom prst="chevron">
          <a:avLst/>
        </a:prstGeom>
        <a:solidFill>
          <a:schemeClr val="accent2">
            <a:hueOff val="-5738671"/>
            <a:satOff val="5077"/>
            <a:lumOff val="902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RFLP</a:t>
          </a:r>
          <a:r>
            <a:rPr lang="es-EC" sz="1400" b="1" kern="1200" baseline="0" dirty="0" smtClean="0">
              <a:solidFill>
                <a:schemeClr val="tx1"/>
              </a:solidFill>
            </a:rPr>
            <a:t> para la caracterización de </a:t>
          </a:r>
          <a:r>
            <a:rPr lang="es-EC" sz="1400" b="1" i="1" kern="1200" baseline="0" dirty="0" smtClean="0">
              <a:solidFill>
                <a:schemeClr val="tx1"/>
              </a:solidFill>
            </a:rPr>
            <a:t>A. </a:t>
          </a:r>
          <a:r>
            <a:rPr lang="es-EC" sz="1400" b="1" i="1" kern="1200" baseline="0" dirty="0" err="1" smtClean="0">
              <a:solidFill>
                <a:schemeClr val="tx1"/>
              </a:solidFill>
            </a:rPr>
            <a:t>platys</a:t>
          </a:r>
          <a:endParaRPr lang="es-EC" sz="1400" b="1" i="1" kern="1200" dirty="0">
            <a:solidFill>
              <a:schemeClr val="tx1"/>
            </a:solidFill>
          </a:endParaRPr>
        </a:p>
      </dsp:txBody>
      <dsp:txXfrm>
        <a:off x="9657397" y="296274"/>
        <a:ext cx="1379428" cy="91961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28/02/2022</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28/02/2022</a:t>
            </a:fld>
            <a:endParaRPr lang="es-ES"/>
          </a:p>
        </p:txBody>
      </p:sp>
      <p:sp>
        <p:nvSpPr>
          <p:cNvPr id="4" name="3 Marcador de imagen de diapositiva"/>
          <p:cNvSpPr>
            <a:spLocks noGrp="1" noRot="1" noChangeAspect="1"/>
          </p:cNvSpPr>
          <p:nvPr>
            <p:ph type="sldImg" idx="2"/>
          </p:nvPr>
        </p:nvSpPr>
        <p:spPr>
          <a:xfrm>
            <a:off x="138113" y="768350"/>
            <a:ext cx="6823075"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8350"/>
            <a:ext cx="6823075" cy="38385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MX"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a:t>
            </a:fld>
            <a:endParaRPr lang="es-ES"/>
          </a:p>
        </p:txBody>
      </p:sp>
    </p:spTree>
    <p:extLst>
      <p:ext uri="{BB962C8B-B14F-4D97-AF65-F5344CB8AC3E}">
        <p14:creationId xmlns:p14="http://schemas.microsoft.com/office/powerpoint/2010/main" val="1395641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fi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userDrawn="1"/>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87"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pic>
        <p:nvPicPr>
          <p:cNvPr id="4" name="Picture 3" descr="Diagram&#10;&#10;Description automatically generated">
            <a:extLst>
              <a:ext uri="{FF2B5EF4-FFF2-40B4-BE49-F238E27FC236}">
                <a16:creationId xmlns:a16="http://schemas.microsoft.com/office/drawing/2014/main" xmlns="" id="{83FD5C5C-B1AB-42DA-BE48-2D592B68910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04512" y="1"/>
            <a:ext cx="1487488" cy="8518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dirty="0"/>
              <a:t>Haga clic para modificar el estilo de título del patrón</a:t>
            </a:r>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www.restrictionmapper.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8.jpg"/><Relationship Id="rId5" Type="http://schemas.openxmlformats.org/officeDocument/2006/relationships/diagramColors" Target="../diagrams/colors3.xml"/><Relationship Id="rId10" Type="http://schemas.microsoft.com/office/2007/relationships/hdphoto" Target="../media/hdphoto2.wdp"/><Relationship Id="rId4" Type="http://schemas.openxmlformats.org/officeDocument/2006/relationships/diagramQuickStyle" Target="../diagrams/quickStyle3.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1517021" y="2852936"/>
            <a:ext cx="9999501" cy="266429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1800" kern="0" dirty="0" smtClean="0">
                <a:solidFill>
                  <a:schemeClr val="tx1"/>
                </a:solidFill>
              </a:rPr>
              <a:t>“</a:t>
            </a:r>
            <a:r>
              <a:rPr lang="es-EC" sz="1800" dirty="0">
                <a:solidFill>
                  <a:schemeClr val="tx1"/>
                </a:solidFill>
                <a:effectLst/>
              </a:rPr>
              <a:t>Identificación y caracterización molecular de Anaplasma platys en caninos del albergue “Narices Frías” de Santo Domingo de los </a:t>
            </a:r>
            <a:r>
              <a:rPr lang="es-EC" sz="1800" dirty="0" smtClean="0">
                <a:solidFill>
                  <a:schemeClr val="tx1"/>
                </a:solidFill>
                <a:effectLst/>
              </a:rPr>
              <a:t>Tsáchilas</a:t>
            </a:r>
            <a:r>
              <a:rPr lang="es-EC" sz="1800" kern="0" dirty="0" smtClean="0">
                <a:solidFill>
                  <a:schemeClr val="tx1"/>
                </a:solidFill>
              </a:rPr>
              <a:t>”</a:t>
            </a:r>
            <a:endParaRPr lang="es-EC" sz="1800" kern="0" dirty="0">
              <a:solidFill>
                <a:schemeClr val="tx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6053" y="-2084"/>
            <a:ext cx="1702892" cy="170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2495600" y="924978"/>
            <a:ext cx="7543936"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805113" algn="ctr"/>
              </a:tabLst>
            </a:pPr>
            <a:r>
              <a:rPr lang="es-EC" sz="2000" b="1" dirty="0">
                <a:solidFill>
                  <a:prstClr val="black"/>
                </a:solidFill>
                <a:latin typeface="Calibri" panose="020F0502020204030204" pitchFamily="34" charset="0"/>
                <a:ea typeface="Times New Roman" pitchFamily="18" charset="0"/>
                <a:cs typeface="Calibri" panose="020F0502020204030204" pitchFamily="34" charset="0"/>
              </a:rPr>
              <a:t>DEPARTAMENTO DE CIENCIAS DE LA VIDA Y DE LA AGRICULTURA</a:t>
            </a:r>
          </a:p>
          <a:p>
            <a:pPr algn="ctr" eaLnBrk="0" fontAlgn="base" hangingPunct="0">
              <a:spcBef>
                <a:spcPct val="0"/>
              </a:spcBef>
              <a:spcAft>
                <a:spcPct val="0"/>
              </a:spcAft>
              <a:tabLst>
                <a:tab pos="2805113" algn="ctr"/>
              </a:tabLst>
            </a:pPr>
            <a:r>
              <a:rPr lang="es-EC" sz="2000" b="1" dirty="0">
                <a:solidFill>
                  <a:prstClr val="black"/>
                </a:solidFill>
                <a:latin typeface="Calibri" panose="020F0502020204030204" pitchFamily="34" charset="0"/>
                <a:ea typeface="Times New Roman" pitchFamily="18" charset="0"/>
                <a:cs typeface="Calibri" panose="020F0502020204030204" pitchFamily="34" charset="0"/>
              </a:rPr>
              <a:t>INGENIERÍA EN BIOTECNOLOGÍA</a:t>
            </a:r>
            <a:r>
              <a:rPr lang="es-EC" sz="2000" b="1" dirty="0">
                <a:solidFill>
                  <a:prstClr val="black"/>
                </a:solidFill>
                <a:latin typeface="Calibri" panose="020F0502020204030204" pitchFamily="34" charset="0"/>
                <a:cs typeface="Calibri" panose="020F0502020204030204" pitchFamily="34" charset="0"/>
              </a:rPr>
              <a:t> </a:t>
            </a:r>
          </a:p>
          <a:p>
            <a:pPr algn="ctr" eaLnBrk="0" fontAlgn="base" hangingPunct="0">
              <a:spcBef>
                <a:spcPct val="0"/>
              </a:spcBef>
              <a:spcAft>
                <a:spcPct val="0"/>
              </a:spcAft>
              <a:tabLst>
                <a:tab pos="2805113" algn="ctr"/>
              </a:tabLst>
            </a:pPr>
            <a:endParaRPr lang="es-EC" sz="2000" b="1" dirty="0">
              <a:solidFill>
                <a:prstClr val="black"/>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tabLst>
                <a:tab pos="2805113" algn="ctr"/>
              </a:tabLst>
            </a:pPr>
            <a:endParaRPr lang="es-EC" sz="1600" b="1" dirty="0">
              <a:solidFill>
                <a:prstClr val="black"/>
              </a:solidFill>
              <a:latin typeface="Times New Roman" pitchFamily="18" charset="0"/>
              <a:cs typeface="Times New Roman" pitchFamily="18" charset="0"/>
            </a:endParaRPr>
          </a:p>
        </p:txBody>
      </p:sp>
      <p:sp>
        <p:nvSpPr>
          <p:cNvPr id="8" name="2 Subtítulo"/>
          <p:cNvSpPr txBox="1">
            <a:spLocks/>
          </p:cNvSpPr>
          <p:nvPr/>
        </p:nvSpPr>
        <p:spPr>
          <a:xfrm>
            <a:off x="2500671" y="4182182"/>
            <a:ext cx="7797521" cy="125253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1600" b="1" dirty="0" smtClean="0">
                <a:solidFill>
                  <a:prstClr val="black"/>
                </a:solidFill>
                <a:latin typeface="Arial" panose="020B0604020202020204" pitchFamily="34" charset="0"/>
                <a:cs typeface="Arial" panose="020B0604020202020204" pitchFamily="34" charset="0"/>
              </a:rPr>
              <a:t>Autora: </a:t>
            </a:r>
            <a:r>
              <a:rPr lang="es-ES" sz="1600" dirty="0" smtClean="0">
                <a:solidFill>
                  <a:prstClr val="black"/>
                </a:solidFill>
                <a:latin typeface="Arial" panose="020B0604020202020204" pitchFamily="34" charset="0"/>
                <a:cs typeface="Arial" panose="020B0604020202020204" pitchFamily="34" charset="0"/>
              </a:rPr>
              <a:t>Génesis Katherine Dela Campos </a:t>
            </a:r>
            <a:r>
              <a:rPr lang="es-ES" sz="1600" dirty="0">
                <a:solidFill>
                  <a:prstClr val="black"/>
                </a:solidFill>
                <a:latin typeface="Arial" panose="020B0604020202020204" pitchFamily="34" charset="0"/>
                <a:cs typeface="Arial" panose="020B0604020202020204" pitchFamily="34" charset="0"/>
              </a:rPr>
              <a:t>		</a:t>
            </a:r>
            <a:endParaRPr lang="es-ES" sz="1600" dirty="0" smtClean="0">
              <a:solidFill>
                <a:prstClr val="black"/>
              </a:solidFill>
              <a:latin typeface="Arial" panose="020B0604020202020204" pitchFamily="34" charset="0"/>
              <a:cs typeface="Arial" panose="020B0604020202020204" pitchFamily="34" charset="0"/>
            </a:endParaRPr>
          </a:p>
          <a:p>
            <a:pPr marL="0" indent="0" algn="just">
              <a:buNone/>
            </a:pPr>
            <a:r>
              <a:rPr lang="es-ES" sz="1600" b="1" dirty="0" smtClean="0">
                <a:solidFill>
                  <a:prstClr val="black"/>
                </a:solidFill>
                <a:latin typeface="Arial" panose="020B0604020202020204" pitchFamily="34" charset="0"/>
                <a:cs typeface="Arial" panose="020B0604020202020204" pitchFamily="34" charset="0"/>
              </a:rPr>
              <a:t>Director</a:t>
            </a:r>
            <a:r>
              <a:rPr lang="es-ES" sz="1600" b="1" dirty="0">
                <a:solidFill>
                  <a:prstClr val="black"/>
                </a:solidFill>
                <a:latin typeface="Arial" panose="020B0604020202020204" pitchFamily="34" charset="0"/>
                <a:cs typeface="Arial" panose="020B0604020202020204" pitchFamily="34" charset="0"/>
              </a:rPr>
              <a:t>: </a:t>
            </a:r>
            <a:r>
              <a:rPr lang="es-ES" sz="1600" dirty="0">
                <a:solidFill>
                  <a:prstClr val="black"/>
                </a:solidFill>
                <a:latin typeface="Arial" panose="020B0604020202020204" pitchFamily="34" charset="0"/>
                <a:cs typeface="Arial" panose="020B0604020202020204" pitchFamily="34" charset="0"/>
              </a:rPr>
              <a:t>Armando Reyna-Bello </a:t>
            </a:r>
            <a:r>
              <a:rPr lang="es-ES" sz="1600" dirty="0" err="1">
                <a:solidFill>
                  <a:prstClr val="black"/>
                </a:solidFill>
                <a:latin typeface="Arial" panose="020B0604020202020204" pitchFamily="34" charset="0"/>
                <a:cs typeface="Arial" panose="020B0604020202020204" pitchFamily="34" charset="0"/>
              </a:rPr>
              <a:t>Ph.D</a:t>
            </a:r>
            <a:endParaRPr lang="es-ES" sz="1600" dirty="0">
              <a:solidFill>
                <a:prstClr val="black"/>
              </a:solidFill>
              <a:latin typeface="Arial" panose="020B0604020202020204" pitchFamily="34" charset="0"/>
              <a:cs typeface="Arial" panose="020B0604020202020204" pitchFamily="34" charset="0"/>
            </a:endParaRPr>
          </a:p>
          <a:p>
            <a:pPr marL="0" indent="0" algn="just">
              <a:buNone/>
            </a:pPr>
            <a:r>
              <a:rPr lang="es-ES" sz="1600" dirty="0" smtClean="0">
                <a:solidFill>
                  <a:prstClr val="black"/>
                </a:solidFill>
                <a:latin typeface="Arial" panose="020B0604020202020204" pitchFamily="34" charset="0"/>
                <a:cs typeface="Arial" panose="020B0604020202020204" pitchFamily="34" charset="0"/>
              </a:rPr>
              <a:t>.</a:t>
            </a:r>
            <a:endParaRPr lang="es-ES" sz="1600" dirty="0">
              <a:solidFill>
                <a:prstClr val="black"/>
              </a:solidFill>
              <a:latin typeface="Arial" panose="020B0604020202020204" pitchFamily="34" charset="0"/>
              <a:cs typeface="Arial" panose="020B0604020202020204" pitchFamily="34" charset="0"/>
            </a:endParaRPr>
          </a:p>
          <a:p>
            <a:pPr marL="0" indent="0" algn="just">
              <a:buNone/>
            </a:pPr>
            <a:endParaRPr lang="es-ES" sz="1000" dirty="0">
              <a:solidFill>
                <a:prstClr val="black"/>
              </a:solidFill>
              <a:latin typeface="Arial" panose="020B0604020202020204" pitchFamily="34" charset="0"/>
              <a:cs typeface="Arial" panose="020B0604020202020204" pitchFamily="34" charset="0"/>
            </a:endParaRPr>
          </a:p>
          <a:p>
            <a:pPr marL="0" indent="0" algn="ctr">
              <a:buNone/>
            </a:pPr>
            <a:r>
              <a:rPr lang="es-ES" sz="1600" dirty="0" smtClean="0">
                <a:solidFill>
                  <a:prstClr val="black"/>
                </a:solidFill>
                <a:latin typeface="Arial" panose="020B0604020202020204" pitchFamily="34" charset="0"/>
                <a:cs typeface="Arial" panose="020B0604020202020204" pitchFamily="34" charset="0"/>
              </a:rPr>
              <a:t>Santo Domingo,  Febrero 2021</a:t>
            </a:r>
            <a:endParaRPr lang="es-ES" sz="1600" dirty="0">
              <a:solidFill>
                <a:prstClr val="black"/>
              </a:solidFill>
              <a:latin typeface="Arial" panose="020B0604020202020204" pitchFamily="34" charset="0"/>
              <a:cs typeface="Arial" panose="020B0604020202020204" pitchFamily="34" charset="0"/>
            </a:endParaRPr>
          </a:p>
          <a:p>
            <a:pPr marL="0" indent="0" algn="ctr">
              <a:buNone/>
            </a:pPr>
            <a:endParaRPr lang="es-ES" sz="1400" dirty="0">
              <a:solidFill>
                <a:prstClr val="black"/>
              </a:solidFill>
            </a:endParaRPr>
          </a:p>
        </p:txBody>
      </p:sp>
      <p:sp>
        <p:nvSpPr>
          <p:cNvPr id="9" name="Rectangle 7">
            <a:extLst>
              <a:ext uri="{FF2B5EF4-FFF2-40B4-BE49-F238E27FC236}">
                <a16:creationId xmlns:a16="http://schemas.microsoft.com/office/drawing/2014/main" xmlns="" id="{5007CE77-5116-431C-8D4C-E37B106157EE}"/>
              </a:ext>
            </a:extLst>
          </p:cNvPr>
          <p:cNvSpPr>
            <a:spLocks noChangeArrowheads="1"/>
          </p:cNvSpPr>
          <p:nvPr/>
        </p:nvSpPr>
        <p:spPr bwMode="auto">
          <a:xfrm>
            <a:off x="2599554" y="1829725"/>
            <a:ext cx="75439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805113" algn="ctr"/>
              </a:tabLst>
            </a:pPr>
            <a:r>
              <a:rPr lang="es-EC" dirty="0">
                <a:solidFill>
                  <a:prstClr val="black"/>
                </a:solidFill>
                <a:latin typeface="Calibri" panose="020F0502020204030204" pitchFamily="34" charset="0"/>
                <a:ea typeface="Times New Roman" pitchFamily="18" charset="0"/>
                <a:cs typeface="Calibri" panose="020F0502020204030204" pitchFamily="34" charset="0"/>
              </a:rPr>
              <a:t>TRABAJO DE TITULACIÓN PREVIO A LA </a:t>
            </a:r>
            <a:r>
              <a:rPr lang="es-EC" dirty="0" smtClean="0">
                <a:solidFill>
                  <a:prstClr val="black"/>
                </a:solidFill>
                <a:latin typeface="Calibri" panose="020F0502020204030204" pitchFamily="34" charset="0"/>
                <a:ea typeface="Times New Roman" pitchFamily="18" charset="0"/>
                <a:cs typeface="Calibri" panose="020F0502020204030204" pitchFamily="34" charset="0"/>
              </a:rPr>
              <a:t>OBTENCIÓN </a:t>
            </a:r>
            <a:r>
              <a:rPr lang="es-EC" dirty="0">
                <a:solidFill>
                  <a:prstClr val="black"/>
                </a:solidFill>
                <a:latin typeface="Calibri" panose="020F0502020204030204" pitchFamily="34" charset="0"/>
                <a:ea typeface="Times New Roman" pitchFamily="18" charset="0"/>
                <a:cs typeface="Calibri" panose="020F0502020204030204" pitchFamily="34" charset="0"/>
              </a:rPr>
              <a:t>DEL TÍTULO DE INGENIERA EN BIOTECNOLOGÍA</a:t>
            </a:r>
            <a:endParaRPr lang="es-EC" dirty="0">
              <a:solidFill>
                <a:prstClr val="black"/>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tabLst>
                <a:tab pos="2805113" algn="ctr"/>
              </a:tabLst>
            </a:pPr>
            <a:endParaRPr lang="es-EC" sz="2000" b="1" dirty="0">
              <a:solidFill>
                <a:prstClr val="black"/>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tabLst>
                <a:tab pos="2805113" algn="ctr"/>
              </a:tabLst>
            </a:pPr>
            <a:endParaRPr lang="es-EC" sz="1600" b="1"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6805804" y="0"/>
            <a:ext cx="5400600" cy="67628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solidFill>
                  <a:schemeClr val="tx1"/>
                </a:solidFill>
              </a:rPr>
              <a:t>Resultados y Discusión</a:t>
            </a:r>
            <a:r>
              <a:rPr lang="es-EC" i="0" kern="0" dirty="0">
                <a:solidFill>
                  <a:schemeClr val="tx1"/>
                </a:solidFill>
              </a:rPr>
              <a:t/>
            </a:r>
            <a:br>
              <a:rPr lang="es-EC" i="0" kern="0" dirty="0">
                <a:solidFill>
                  <a:schemeClr val="tx1"/>
                </a:solidFill>
              </a:rPr>
            </a:br>
            <a:endParaRPr lang="es-EC" i="0" kern="0" dirty="0"/>
          </a:p>
        </p:txBody>
      </p:sp>
      <p:sp>
        <p:nvSpPr>
          <p:cNvPr id="2" name="Rectángulo 1"/>
          <p:cNvSpPr/>
          <p:nvPr/>
        </p:nvSpPr>
        <p:spPr>
          <a:xfrm>
            <a:off x="609004" y="749173"/>
            <a:ext cx="3816424" cy="580993"/>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lvl="0" algn="just">
              <a:lnSpc>
                <a:spcPct val="107000"/>
              </a:lnSpc>
              <a:spcBef>
                <a:spcPts val="200"/>
              </a:spcBef>
              <a:spcAft>
                <a:spcPts val="0"/>
              </a:spcAft>
              <a:buSzPts val="1100"/>
              <a:tabLst>
                <a:tab pos="2228850" algn="l"/>
              </a:tabLst>
            </a:pPr>
            <a:r>
              <a:rPr lang="es-EC" sz="3200" b="1" i="1" dirty="0" smtClean="0">
                <a:ln/>
                <a:solidFill>
                  <a:schemeClr val="accent4"/>
                </a:solidFill>
                <a:latin typeface="Arial" panose="020B0604020202020204" pitchFamily="34" charset="0"/>
                <a:ea typeface="Times New Roman" panose="02020603050405020304" pitchFamily="18" charset="0"/>
                <a:cs typeface="Times New Roman" panose="02020603050405020304" pitchFamily="18" charset="0"/>
              </a:rPr>
              <a:t>Frotis sanguíneos</a:t>
            </a:r>
            <a:endParaRPr lang="es-EC" sz="3200" b="1" i="1" dirty="0">
              <a:ln/>
              <a:solidFill>
                <a:schemeClr val="accent4"/>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7104112" y="5085184"/>
            <a:ext cx="4310204" cy="619272"/>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lvl="0" algn="just">
              <a:lnSpc>
                <a:spcPct val="107000"/>
              </a:lnSpc>
              <a:spcBef>
                <a:spcPts val="200"/>
              </a:spcBef>
              <a:spcAft>
                <a:spcPts val="0"/>
              </a:spcAft>
              <a:buSzPts val="1100"/>
              <a:tabLst>
                <a:tab pos="2228850" algn="l"/>
              </a:tabLst>
            </a:pPr>
            <a:r>
              <a:rPr lang="es-EC" sz="3200" b="1" i="1" dirty="0" smtClean="0">
                <a:ln/>
                <a:solidFill>
                  <a:schemeClr val="accent4"/>
                </a:solidFill>
                <a:latin typeface="Arial" panose="020B0604020202020204" pitchFamily="34" charset="0"/>
                <a:ea typeface="Times New Roman" panose="02020603050405020304" pitchFamily="18" charset="0"/>
                <a:cs typeface="Times New Roman" panose="02020603050405020304" pitchFamily="18" charset="0"/>
              </a:rPr>
              <a:t>Extracción de ADN</a:t>
            </a:r>
            <a:endParaRPr lang="es-EC" sz="3200" b="1" i="1" dirty="0">
              <a:ln/>
              <a:solidFill>
                <a:schemeClr val="accent4"/>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agen 6"/>
          <p:cNvPicPr/>
          <p:nvPr/>
        </p:nvPicPr>
        <p:blipFill rotWithShape="1">
          <a:blip r:embed="rId2">
            <a:extLst>
              <a:ext uri="{28A0092B-C50C-407E-A947-70E740481C1C}">
                <a14:useLocalDpi xmlns:a14="http://schemas.microsoft.com/office/drawing/2010/main" val="0"/>
              </a:ext>
            </a:extLst>
          </a:blip>
          <a:srcRect l="37892" t="39512" r="21766" b="31725"/>
          <a:stretch/>
        </p:blipFill>
        <p:spPr bwMode="auto">
          <a:xfrm>
            <a:off x="6106508" y="2373312"/>
            <a:ext cx="5702200" cy="2471415"/>
          </a:xfrm>
          <a:prstGeom prst="rect">
            <a:avLst/>
          </a:prstGeom>
          <a:ln>
            <a:noFill/>
          </a:ln>
          <a:extLst>
            <a:ext uri="{53640926-AAD7-44D8-BBD7-CCE9431645EC}">
              <a14:shadowObscured xmlns:a14="http://schemas.microsoft.com/office/drawing/2010/main"/>
            </a:ext>
          </a:extLst>
        </p:spPr>
      </p:pic>
      <p:sp>
        <p:nvSpPr>
          <p:cNvPr id="18" name="Rectángulo 17"/>
          <p:cNvSpPr/>
          <p:nvPr/>
        </p:nvSpPr>
        <p:spPr>
          <a:xfrm>
            <a:off x="6106508" y="1481493"/>
            <a:ext cx="5678356" cy="738664"/>
          </a:xfrm>
          <a:prstGeom prst="rect">
            <a:avLst/>
          </a:prstGeom>
        </p:spPr>
        <p:txBody>
          <a:bodyPr wrap="square">
            <a:spAutoFit/>
          </a:bodyPr>
          <a:lstStyle/>
          <a:p>
            <a:pPr algn="just">
              <a:spcAft>
                <a:spcPts val="800"/>
              </a:spcAft>
            </a:pPr>
            <a:r>
              <a:rPr lang="es-EC" sz="1400" dirty="0" smtClean="0"/>
              <a:t>Electroforesis en gel de agarosa al 0,8% con buffer TAE 1x y Blue Juice 2x, cantidad de muestra cargada 5 µL de ADN + 5 µL de Blue Juice.</a:t>
            </a:r>
            <a:endParaRPr lang="es-EC" sz="1400" dirty="0"/>
          </a:p>
        </p:txBody>
      </p:sp>
      <p:sp>
        <p:nvSpPr>
          <p:cNvPr id="19" name="Rectángulo 18"/>
          <p:cNvSpPr/>
          <p:nvPr/>
        </p:nvSpPr>
        <p:spPr>
          <a:xfrm>
            <a:off x="44612" y="6311020"/>
            <a:ext cx="6096000" cy="523220"/>
          </a:xfrm>
          <a:prstGeom prst="rect">
            <a:avLst/>
          </a:prstGeom>
        </p:spPr>
        <p:txBody>
          <a:bodyPr>
            <a:spAutoFit/>
          </a:bodyPr>
          <a:lstStyle/>
          <a:p>
            <a:pPr indent="457200" algn="just">
              <a:lnSpc>
                <a:spcPct val="200000"/>
              </a:lnSpc>
              <a:spcAft>
                <a:spcPts val="800"/>
              </a:spcAft>
            </a:pPr>
            <a:r>
              <a:rPr lang="es-EC" sz="1400" dirty="0" smtClean="0">
                <a:latin typeface="Arial" panose="020B0604020202020204" pitchFamily="34" charset="0"/>
                <a:ea typeface="Calibri" panose="020F0502020204030204" pitchFamily="34" charset="0"/>
                <a:cs typeface="Times New Roman" panose="02020603050405020304" pitchFamily="18" charset="0"/>
              </a:rPr>
              <a:t>(Riera </a:t>
            </a:r>
            <a:r>
              <a:rPr lang="es-EC" sz="1400" dirty="0">
                <a:latin typeface="Arial" panose="020B0604020202020204" pitchFamily="34" charset="0"/>
                <a:ea typeface="Calibri" panose="020F0502020204030204" pitchFamily="34" charset="0"/>
                <a:cs typeface="Times New Roman" panose="02020603050405020304" pitchFamily="18" charset="0"/>
              </a:rPr>
              <a:t>et al., </a:t>
            </a:r>
            <a:r>
              <a:rPr lang="es-EC" sz="1400" dirty="0" smtClean="0">
                <a:latin typeface="Arial" panose="020B0604020202020204" pitchFamily="34" charset="0"/>
                <a:ea typeface="Calibri" panose="020F0502020204030204" pitchFamily="34" charset="0"/>
                <a:cs typeface="Times New Roman" panose="02020603050405020304" pitchFamily="18" charset="0"/>
              </a:rPr>
              <a:t>2010 ; </a:t>
            </a:r>
            <a:r>
              <a:rPr lang="es-EC" sz="1400" dirty="0" err="1">
                <a:latin typeface="Arial" panose="020B0604020202020204" pitchFamily="34" charset="0"/>
                <a:ea typeface="Calibri" panose="020F0502020204030204" pitchFamily="34" charset="0"/>
                <a:cs typeface="Times New Roman" panose="02020603050405020304" pitchFamily="18" charset="0"/>
              </a:rPr>
              <a:t>Sambrook</a:t>
            </a:r>
            <a:r>
              <a:rPr lang="es-EC" sz="1400" dirty="0">
                <a:latin typeface="Arial" panose="020B0604020202020204" pitchFamily="34" charset="0"/>
                <a:ea typeface="Calibri" panose="020F0502020204030204" pitchFamily="34" charset="0"/>
                <a:cs typeface="Times New Roman" panose="02020603050405020304" pitchFamily="18" charset="0"/>
              </a:rPr>
              <a:t> &amp; </a:t>
            </a:r>
            <a:r>
              <a:rPr lang="es-EC" sz="1400" dirty="0" err="1">
                <a:latin typeface="Arial" panose="020B0604020202020204" pitchFamily="34" charset="0"/>
                <a:ea typeface="Calibri" panose="020F0502020204030204" pitchFamily="34" charset="0"/>
                <a:cs typeface="Times New Roman" panose="02020603050405020304" pitchFamily="18" charset="0"/>
              </a:rPr>
              <a:t>Rusell</a:t>
            </a:r>
            <a:r>
              <a:rPr lang="es-EC" sz="1400" dirty="0">
                <a:latin typeface="Arial" panose="020B0604020202020204" pitchFamily="34" charset="0"/>
                <a:ea typeface="Calibri" panose="020F0502020204030204" pitchFamily="34" charset="0"/>
                <a:cs typeface="Times New Roman" panose="02020603050405020304" pitchFamily="18" charset="0"/>
              </a:rPr>
              <a:t>, </a:t>
            </a:r>
            <a:r>
              <a:rPr lang="es-EC" sz="1400" dirty="0" smtClean="0">
                <a:latin typeface="Arial" panose="020B0604020202020204" pitchFamily="34" charset="0"/>
                <a:ea typeface="Calibri" panose="020F0502020204030204" pitchFamily="34" charset="0"/>
                <a:cs typeface="Times New Roman" panose="02020603050405020304" pitchFamily="18" charset="0"/>
              </a:rPr>
              <a:t>2001</a:t>
            </a:r>
            <a:r>
              <a:rPr lang="es-EC" sz="1400" dirty="0">
                <a:latin typeface="Arial" panose="020B0604020202020204" pitchFamily="34" charset="0"/>
                <a:ea typeface="Calibri" panose="020F0502020204030204" pitchFamily="34"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197813" y="1590909"/>
            <a:ext cx="2894799" cy="2564195"/>
          </a:xfrm>
          <a:prstGeom prst="rect">
            <a:avLst/>
          </a:prstGeom>
        </p:spPr>
      </p:pic>
      <p:pic>
        <p:nvPicPr>
          <p:cNvPr id="6" name="Imagen 5"/>
          <p:cNvPicPr>
            <a:picLocks noChangeAspect="1"/>
          </p:cNvPicPr>
          <p:nvPr/>
        </p:nvPicPr>
        <p:blipFill>
          <a:blip r:embed="rId4"/>
          <a:stretch>
            <a:fillRect/>
          </a:stretch>
        </p:blipFill>
        <p:spPr>
          <a:xfrm>
            <a:off x="3092612" y="1590910"/>
            <a:ext cx="2698296" cy="2564194"/>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4167582485"/>
              </p:ext>
            </p:extLst>
          </p:nvPr>
        </p:nvGraphicFramePr>
        <p:xfrm>
          <a:off x="370648" y="4529169"/>
          <a:ext cx="5481320" cy="1515492"/>
        </p:xfrm>
        <a:graphic>
          <a:graphicData uri="http://schemas.openxmlformats.org/drawingml/2006/table">
            <a:tbl>
              <a:tblPr firstRow="1" firstCol="1" bandRow="1">
                <a:tableStyleId>{00A15C55-8517-42AA-B614-E9B94910E393}</a:tableStyleId>
              </a:tblPr>
              <a:tblGrid>
                <a:gridCol w="1417955"/>
                <a:gridCol w="1491615"/>
                <a:gridCol w="1341755"/>
                <a:gridCol w="1229995"/>
              </a:tblGrid>
              <a:tr h="0">
                <a:tc rowSpan="2">
                  <a:txBody>
                    <a:bodyPr/>
                    <a:lstStyle/>
                    <a:p>
                      <a:pPr>
                        <a:lnSpc>
                          <a:spcPct val="107000"/>
                        </a:lnSpc>
                        <a:spcAft>
                          <a:spcPts val="0"/>
                        </a:spcAft>
                      </a:pPr>
                      <a:r>
                        <a:rPr lang="es-EC" sz="1100" dirty="0">
                          <a:effectLst/>
                        </a:rPr>
                        <a:t>Refugios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es-EC" sz="1100">
                          <a:effectLst/>
                        </a:rPr>
                        <a:t>Animales muestreados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EC" sz="1100">
                          <a:effectLst/>
                        </a:rPr>
                        <a:t>Frotis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0">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s-EC" sz="1100">
                          <a:effectLst/>
                        </a:rPr>
                        <a:t>Localidad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s-EC" sz="1100">
                          <a:effectLst/>
                        </a:rPr>
                        <a:t>Localidad 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s-EC" sz="1100">
                          <a:effectLst/>
                        </a:rPr>
                        <a:t>Chone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s-EC" sz="1100">
                          <a:effectLst/>
                        </a:rPr>
                        <a:t>Bahía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es-EC" sz="1100">
                          <a:effectLst/>
                        </a:rPr>
                        <a:t>Prevalencia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100" dirty="0">
                          <a:effectLst/>
                        </a:rPr>
                        <a:t>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52612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6805804" y="0"/>
            <a:ext cx="5400600" cy="67628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solidFill>
                  <a:schemeClr val="tx1"/>
                </a:solidFill>
              </a:rPr>
              <a:t>Resultados y Discusión</a:t>
            </a:r>
            <a:r>
              <a:rPr lang="es-EC" i="0" kern="0" dirty="0">
                <a:solidFill>
                  <a:schemeClr val="tx1"/>
                </a:solidFill>
              </a:rPr>
              <a:t/>
            </a:r>
            <a:br>
              <a:rPr lang="es-EC" i="0" kern="0" dirty="0">
                <a:solidFill>
                  <a:schemeClr val="tx1"/>
                </a:solidFill>
              </a:rPr>
            </a:br>
            <a:endParaRPr lang="es-EC" i="0" kern="0" dirty="0"/>
          </a:p>
        </p:txBody>
      </p:sp>
      <p:sp>
        <p:nvSpPr>
          <p:cNvPr id="2" name="Rectángulo 1"/>
          <p:cNvSpPr/>
          <p:nvPr/>
        </p:nvSpPr>
        <p:spPr>
          <a:xfrm>
            <a:off x="469287" y="676282"/>
            <a:ext cx="11319644" cy="51988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lnSpc>
                <a:spcPct val="107000"/>
              </a:lnSpc>
              <a:spcBef>
                <a:spcPts val="200"/>
              </a:spcBef>
              <a:buSzPts val="1100"/>
              <a:tabLst>
                <a:tab pos="2228850" algn="l"/>
              </a:tabLst>
            </a:pPr>
            <a:r>
              <a:rPr lang="es-EC" sz="2800" b="1" dirty="0">
                <a:ln/>
                <a:solidFill>
                  <a:schemeClr val="accent4"/>
                </a:solidFill>
              </a:rPr>
              <a:t>Estandarización de PCR para la </a:t>
            </a:r>
            <a:r>
              <a:rPr lang="es-EC" sz="2800" b="1" dirty="0" smtClean="0">
                <a:ln/>
                <a:solidFill>
                  <a:schemeClr val="accent4"/>
                </a:solidFill>
              </a:rPr>
              <a:t>identificación de </a:t>
            </a:r>
            <a:r>
              <a:rPr lang="es-EC" sz="2800" b="1" i="1" dirty="0" err="1" smtClean="0">
                <a:ln/>
                <a:solidFill>
                  <a:schemeClr val="accent4"/>
                </a:solidFill>
              </a:rPr>
              <a:t>Rickttesias</a:t>
            </a:r>
            <a:endParaRPr lang="es-EC" sz="3600" b="1" i="1" dirty="0">
              <a:ln/>
              <a:solidFill>
                <a:schemeClr val="accent4"/>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6" name="Imagen 15"/>
          <p:cNvPicPr/>
          <p:nvPr/>
        </p:nvPicPr>
        <p:blipFill rotWithShape="1">
          <a:blip r:embed="rId2"/>
          <a:srcRect l="37754" t="50843" r="19969" b="15165"/>
          <a:stretch/>
        </p:blipFill>
        <p:spPr bwMode="auto">
          <a:xfrm>
            <a:off x="545805" y="1352564"/>
            <a:ext cx="6984776" cy="3240360"/>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558848" y="4746107"/>
            <a:ext cx="6971733" cy="738664"/>
          </a:xfrm>
          <a:prstGeom prst="rect">
            <a:avLst/>
          </a:prstGeom>
        </p:spPr>
        <p:txBody>
          <a:bodyPr wrap="square">
            <a:spAutoFit/>
          </a:bodyPr>
          <a:lstStyle/>
          <a:p>
            <a:pPr algn="just">
              <a:spcAft>
                <a:spcPts val="800"/>
              </a:spcAft>
            </a:pPr>
            <a:r>
              <a:rPr lang="es-EC" sz="1400" dirty="0">
                <a:latin typeface="Arial" panose="020B0604020202020204" pitchFamily="34" charset="0"/>
                <a:ea typeface="Calibri" panose="020F0502020204030204" pitchFamily="34" charset="0"/>
                <a:cs typeface="Times New Roman" panose="02020603050405020304" pitchFamily="18" charset="0"/>
              </a:rPr>
              <a:t>Electroforesis en gel de agarosa al 2% con buffer TAE 1x y Blue Juice 2x, marcador de peso molecular 1kb y controles positivos de </a:t>
            </a:r>
            <a:r>
              <a:rPr lang="es-EC" sz="1400" i="1" dirty="0">
                <a:latin typeface="Arial" panose="020B0604020202020204" pitchFamily="34" charset="0"/>
                <a:ea typeface="Calibri" panose="020F0502020204030204" pitchFamily="34" charset="0"/>
                <a:cs typeface="Times New Roman" panose="02020603050405020304" pitchFamily="18" charset="0"/>
              </a:rPr>
              <a:t>A. </a:t>
            </a:r>
            <a:r>
              <a:rPr lang="es-EC" sz="1400" i="1" dirty="0" err="1">
                <a:latin typeface="Arial" panose="020B0604020202020204" pitchFamily="34" charset="0"/>
                <a:ea typeface="Calibri" panose="020F0502020204030204" pitchFamily="34" charset="0"/>
                <a:cs typeface="Times New Roman" panose="02020603050405020304" pitchFamily="18" charset="0"/>
              </a:rPr>
              <a:t>marginale</a:t>
            </a:r>
            <a:r>
              <a:rPr lang="es-EC" sz="1400" dirty="0">
                <a:latin typeface="Arial" panose="020B0604020202020204" pitchFamily="34" charset="0"/>
                <a:ea typeface="Calibri" panose="020F0502020204030204" pitchFamily="34" charset="0"/>
                <a:cs typeface="Times New Roman" panose="02020603050405020304" pitchFamily="18" charset="0"/>
              </a:rPr>
              <a:t>. Cantidad de muestra cargada 10 µL de ADN+ 10 µL de Blue Juice.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8369276" y="2119419"/>
            <a:ext cx="2767284" cy="2339102"/>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endParaRPr lang="es-ES" dirty="0" smtClean="0"/>
          </a:p>
          <a:p>
            <a:pPr algn="just"/>
            <a:r>
              <a:rPr lang="es-ES" sz="1600" dirty="0" smtClean="0"/>
              <a:t>La </a:t>
            </a:r>
            <a:r>
              <a:rPr lang="es-ES" sz="1600" dirty="0"/>
              <a:t>realización de una primer PCR con cebadores genéricos permitió descartar la presencia de otras especies de </a:t>
            </a:r>
            <a:r>
              <a:rPr lang="es-ES" sz="1600" i="1" dirty="0" err="1"/>
              <a:t>Anaplasma</a:t>
            </a:r>
            <a:r>
              <a:rPr lang="es-ES" sz="1600" dirty="0"/>
              <a:t> u Orden </a:t>
            </a:r>
            <a:r>
              <a:rPr lang="es-ES" sz="1600" i="1" dirty="0" err="1"/>
              <a:t>Rickettsias</a:t>
            </a:r>
            <a:r>
              <a:rPr lang="es-ES" sz="1600" dirty="0"/>
              <a:t> en los perros muestreados dentro del refugio.</a:t>
            </a:r>
            <a:endParaRPr lang="es-EC" sz="1600" dirty="0"/>
          </a:p>
        </p:txBody>
      </p:sp>
      <p:sp>
        <p:nvSpPr>
          <p:cNvPr id="20" name="Google Shape;90;p7"/>
          <p:cNvSpPr/>
          <p:nvPr/>
        </p:nvSpPr>
        <p:spPr>
          <a:xfrm>
            <a:off x="8005931" y="1812987"/>
            <a:ext cx="720080" cy="646689"/>
          </a:xfrm>
          <a:custGeom>
            <a:avLst/>
            <a:gdLst/>
            <a:ahLst/>
            <a:cxnLst/>
            <a:rect l="l" t="t" r="r" b="b"/>
            <a:pathLst>
              <a:path w="9308" h="9393" extrusionOk="0">
                <a:moveTo>
                  <a:pt x="7789" y="6932"/>
                </a:moveTo>
                <a:lnTo>
                  <a:pt x="7789" y="6932"/>
                </a:lnTo>
                <a:lnTo>
                  <a:pt x="7575" y="6697"/>
                </a:lnTo>
                <a:lnTo>
                  <a:pt x="7446" y="6569"/>
                </a:lnTo>
                <a:lnTo>
                  <a:pt x="7425" y="6483"/>
                </a:lnTo>
                <a:lnTo>
                  <a:pt x="7404" y="6419"/>
                </a:lnTo>
                <a:lnTo>
                  <a:pt x="7404" y="6419"/>
                </a:lnTo>
                <a:lnTo>
                  <a:pt x="7404" y="6355"/>
                </a:lnTo>
                <a:lnTo>
                  <a:pt x="7446" y="6269"/>
                </a:lnTo>
                <a:lnTo>
                  <a:pt x="7511" y="6141"/>
                </a:lnTo>
                <a:lnTo>
                  <a:pt x="7511" y="6141"/>
                </a:lnTo>
                <a:lnTo>
                  <a:pt x="7553" y="6034"/>
                </a:lnTo>
                <a:lnTo>
                  <a:pt x="7553" y="5927"/>
                </a:lnTo>
                <a:lnTo>
                  <a:pt x="7575" y="5734"/>
                </a:lnTo>
                <a:lnTo>
                  <a:pt x="7575" y="5734"/>
                </a:lnTo>
                <a:lnTo>
                  <a:pt x="7575" y="5349"/>
                </a:lnTo>
                <a:lnTo>
                  <a:pt x="7553" y="5156"/>
                </a:lnTo>
                <a:lnTo>
                  <a:pt x="7532" y="4964"/>
                </a:lnTo>
                <a:lnTo>
                  <a:pt x="7532" y="4964"/>
                </a:lnTo>
                <a:lnTo>
                  <a:pt x="7489" y="4771"/>
                </a:lnTo>
                <a:lnTo>
                  <a:pt x="7425" y="4622"/>
                </a:lnTo>
                <a:lnTo>
                  <a:pt x="7318" y="4472"/>
                </a:lnTo>
                <a:lnTo>
                  <a:pt x="7168" y="4322"/>
                </a:lnTo>
                <a:lnTo>
                  <a:pt x="7168" y="4322"/>
                </a:lnTo>
                <a:lnTo>
                  <a:pt x="6869" y="4129"/>
                </a:lnTo>
                <a:lnTo>
                  <a:pt x="6698" y="4001"/>
                </a:lnTo>
                <a:lnTo>
                  <a:pt x="6633" y="3937"/>
                </a:lnTo>
                <a:lnTo>
                  <a:pt x="6612" y="3873"/>
                </a:lnTo>
                <a:lnTo>
                  <a:pt x="6612" y="3873"/>
                </a:lnTo>
                <a:lnTo>
                  <a:pt x="6612" y="3851"/>
                </a:lnTo>
                <a:lnTo>
                  <a:pt x="6612" y="3787"/>
                </a:lnTo>
                <a:lnTo>
                  <a:pt x="6633" y="3702"/>
                </a:lnTo>
                <a:lnTo>
                  <a:pt x="6633" y="3702"/>
                </a:lnTo>
                <a:lnTo>
                  <a:pt x="6612" y="3595"/>
                </a:lnTo>
                <a:lnTo>
                  <a:pt x="6548" y="3488"/>
                </a:lnTo>
                <a:lnTo>
                  <a:pt x="6548" y="3488"/>
                </a:lnTo>
                <a:lnTo>
                  <a:pt x="6484" y="3359"/>
                </a:lnTo>
                <a:lnTo>
                  <a:pt x="6462" y="3295"/>
                </a:lnTo>
                <a:lnTo>
                  <a:pt x="6462" y="3274"/>
                </a:lnTo>
                <a:lnTo>
                  <a:pt x="6462" y="3252"/>
                </a:lnTo>
                <a:lnTo>
                  <a:pt x="6462" y="3252"/>
                </a:lnTo>
                <a:lnTo>
                  <a:pt x="6505" y="3231"/>
                </a:lnTo>
                <a:lnTo>
                  <a:pt x="6591" y="3231"/>
                </a:lnTo>
                <a:lnTo>
                  <a:pt x="6805" y="3274"/>
                </a:lnTo>
                <a:lnTo>
                  <a:pt x="7168" y="3359"/>
                </a:lnTo>
                <a:lnTo>
                  <a:pt x="7168" y="3359"/>
                </a:lnTo>
                <a:lnTo>
                  <a:pt x="7382" y="3381"/>
                </a:lnTo>
                <a:lnTo>
                  <a:pt x="7575" y="3359"/>
                </a:lnTo>
                <a:lnTo>
                  <a:pt x="7810" y="3316"/>
                </a:lnTo>
                <a:lnTo>
                  <a:pt x="8024" y="3274"/>
                </a:lnTo>
                <a:lnTo>
                  <a:pt x="8238" y="3209"/>
                </a:lnTo>
                <a:lnTo>
                  <a:pt x="8431" y="3124"/>
                </a:lnTo>
                <a:lnTo>
                  <a:pt x="8623" y="3038"/>
                </a:lnTo>
                <a:lnTo>
                  <a:pt x="8794" y="2953"/>
                </a:lnTo>
                <a:lnTo>
                  <a:pt x="8794" y="2953"/>
                </a:lnTo>
                <a:lnTo>
                  <a:pt x="8944" y="2846"/>
                </a:lnTo>
                <a:lnTo>
                  <a:pt x="9094" y="2717"/>
                </a:lnTo>
                <a:lnTo>
                  <a:pt x="9244" y="2568"/>
                </a:lnTo>
                <a:lnTo>
                  <a:pt x="9286" y="2482"/>
                </a:lnTo>
                <a:lnTo>
                  <a:pt x="9308" y="2418"/>
                </a:lnTo>
                <a:lnTo>
                  <a:pt x="9308" y="2418"/>
                </a:lnTo>
                <a:lnTo>
                  <a:pt x="9286" y="2289"/>
                </a:lnTo>
                <a:lnTo>
                  <a:pt x="9265" y="2225"/>
                </a:lnTo>
                <a:lnTo>
                  <a:pt x="9201" y="2225"/>
                </a:lnTo>
                <a:lnTo>
                  <a:pt x="9137" y="2247"/>
                </a:lnTo>
                <a:lnTo>
                  <a:pt x="9008" y="2332"/>
                </a:lnTo>
                <a:lnTo>
                  <a:pt x="8944" y="2354"/>
                </a:lnTo>
                <a:lnTo>
                  <a:pt x="8923" y="2354"/>
                </a:lnTo>
                <a:lnTo>
                  <a:pt x="8923" y="2354"/>
                </a:lnTo>
                <a:lnTo>
                  <a:pt x="8901" y="2332"/>
                </a:lnTo>
                <a:lnTo>
                  <a:pt x="8901" y="2311"/>
                </a:lnTo>
                <a:lnTo>
                  <a:pt x="8944" y="2247"/>
                </a:lnTo>
                <a:lnTo>
                  <a:pt x="9051" y="2097"/>
                </a:lnTo>
                <a:lnTo>
                  <a:pt x="9094" y="1990"/>
                </a:lnTo>
                <a:lnTo>
                  <a:pt x="9137" y="1904"/>
                </a:lnTo>
                <a:lnTo>
                  <a:pt x="9115" y="1883"/>
                </a:lnTo>
                <a:lnTo>
                  <a:pt x="9115" y="1840"/>
                </a:lnTo>
                <a:lnTo>
                  <a:pt x="9072" y="1797"/>
                </a:lnTo>
                <a:lnTo>
                  <a:pt x="9030" y="1776"/>
                </a:lnTo>
                <a:lnTo>
                  <a:pt x="9030" y="1776"/>
                </a:lnTo>
                <a:lnTo>
                  <a:pt x="8966" y="1776"/>
                </a:lnTo>
                <a:lnTo>
                  <a:pt x="8880" y="1797"/>
                </a:lnTo>
                <a:lnTo>
                  <a:pt x="8794" y="1819"/>
                </a:lnTo>
                <a:lnTo>
                  <a:pt x="8709" y="1883"/>
                </a:lnTo>
                <a:lnTo>
                  <a:pt x="8452" y="2075"/>
                </a:lnTo>
                <a:lnTo>
                  <a:pt x="8452" y="2075"/>
                </a:lnTo>
                <a:lnTo>
                  <a:pt x="8281" y="2182"/>
                </a:lnTo>
                <a:lnTo>
                  <a:pt x="8238" y="2204"/>
                </a:lnTo>
                <a:lnTo>
                  <a:pt x="8195" y="2182"/>
                </a:lnTo>
                <a:lnTo>
                  <a:pt x="8131" y="2161"/>
                </a:lnTo>
                <a:lnTo>
                  <a:pt x="8088" y="2118"/>
                </a:lnTo>
                <a:lnTo>
                  <a:pt x="7960" y="1990"/>
                </a:lnTo>
                <a:lnTo>
                  <a:pt x="7960" y="1990"/>
                </a:lnTo>
                <a:lnTo>
                  <a:pt x="7682" y="1690"/>
                </a:lnTo>
                <a:lnTo>
                  <a:pt x="7425" y="1391"/>
                </a:lnTo>
                <a:lnTo>
                  <a:pt x="7425" y="1391"/>
                </a:lnTo>
                <a:lnTo>
                  <a:pt x="7125" y="1091"/>
                </a:lnTo>
                <a:lnTo>
                  <a:pt x="6997" y="941"/>
                </a:lnTo>
                <a:lnTo>
                  <a:pt x="6933" y="856"/>
                </a:lnTo>
                <a:lnTo>
                  <a:pt x="6912" y="792"/>
                </a:lnTo>
                <a:lnTo>
                  <a:pt x="6912" y="792"/>
                </a:lnTo>
                <a:lnTo>
                  <a:pt x="6890" y="728"/>
                </a:lnTo>
                <a:lnTo>
                  <a:pt x="6890" y="685"/>
                </a:lnTo>
                <a:lnTo>
                  <a:pt x="6933" y="599"/>
                </a:lnTo>
                <a:lnTo>
                  <a:pt x="6976" y="514"/>
                </a:lnTo>
                <a:lnTo>
                  <a:pt x="7040" y="428"/>
                </a:lnTo>
                <a:lnTo>
                  <a:pt x="7040" y="428"/>
                </a:lnTo>
                <a:lnTo>
                  <a:pt x="7061" y="342"/>
                </a:lnTo>
                <a:lnTo>
                  <a:pt x="7061" y="278"/>
                </a:lnTo>
                <a:lnTo>
                  <a:pt x="7061" y="235"/>
                </a:lnTo>
                <a:lnTo>
                  <a:pt x="7019" y="193"/>
                </a:lnTo>
                <a:lnTo>
                  <a:pt x="6976" y="171"/>
                </a:lnTo>
                <a:lnTo>
                  <a:pt x="6933" y="150"/>
                </a:lnTo>
                <a:lnTo>
                  <a:pt x="6869" y="171"/>
                </a:lnTo>
                <a:lnTo>
                  <a:pt x="6783" y="214"/>
                </a:lnTo>
                <a:lnTo>
                  <a:pt x="6783" y="214"/>
                </a:lnTo>
                <a:lnTo>
                  <a:pt x="6719" y="278"/>
                </a:lnTo>
                <a:lnTo>
                  <a:pt x="6676" y="321"/>
                </a:lnTo>
                <a:lnTo>
                  <a:pt x="6569" y="471"/>
                </a:lnTo>
                <a:lnTo>
                  <a:pt x="6484" y="642"/>
                </a:lnTo>
                <a:lnTo>
                  <a:pt x="6377" y="770"/>
                </a:lnTo>
                <a:lnTo>
                  <a:pt x="6377" y="770"/>
                </a:lnTo>
                <a:lnTo>
                  <a:pt x="6355" y="792"/>
                </a:lnTo>
                <a:lnTo>
                  <a:pt x="6355" y="770"/>
                </a:lnTo>
                <a:lnTo>
                  <a:pt x="6355" y="770"/>
                </a:lnTo>
                <a:lnTo>
                  <a:pt x="6377" y="728"/>
                </a:lnTo>
                <a:lnTo>
                  <a:pt x="6398" y="621"/>
                </a:lnTo>
                <a:lnTo>
                  <a:pt x="6419" y="514"/>
                </a:lnTo>
                <a:lnTo>
                  <a:pt x="6419" y="428"/>
                </a:lnTo>
                <a:lnTo>
                  <a:pt x="6419" y="428"/>
                </a:lnTo>
                <a:lnTo>
                  <a:pt x="6505" y="300"/>
                </a:lnTo>
                <a:lnTo>
                  <a:pt x="6548" y="235"/>
                </a:lnTo>
                <a:lnTo>
                  <a:pt x="6569" y="150"/>
                </a:lnTo>
                <a:lnTo>
                  <a:pt x="6569" y="150"/>
                </a:lnTo>
                <a:lnTo>
                  <a:pt x="6548" y="64"/>
                </a:lnTo>
                <a:lnTo>
                  <a:pt x="6526" y="21"/>
                </a:lnTo>
                <a:lnTo>
                  <a:pt x="6484" y="0"/>
                </a:lnTo>
                <a:lnTo>
                  <a:pt x="6441" y="21"/>
                </a:lnTo>
                <a:lnTo>
                  <a:pt x="6334" y="86"/>
                </a:lnTo>
                <a:lnTo>
                  <a:pt x="6248" y="193"/>
                </a:lnTo>
                <a:lnTo>
                  <a:pt x="6248" y="193"/>
                </a:lnTo>
                <a:lnTo>
                  <a:pt x="6141" y="385"/>
                </a:lnTo>
                <a:lnTo>
                  <a:pt x="6056" y="578"/>
                </a:lnTo>
                <a:lnTo>
                  <a:pt x="5885" y="984"/>
                </a:lnTo>
                <a:lnTo>
                  <a:pt x="5778" y="1412"/>
                </a:lnTo>
                <a:lnTo>
                  <a:pt x="5713" y="1840"/>
                </a:lnTo>
                <a:lnTo>
                  <a:pt x="5713" y="1840"/>
                </a:lnTo>
                <a:lnTo>
                  <a:pt x="5713" y="2097"/>
                </a:lnTo>
                <a:lnTo>
                  <a:pt x="5713" y="2354"/>
                </a:lnTo>
                <a:lnTo>
                  <a:pt x="5713" y="2354"/>
                </a:lnTo>
                <a:lnTo>
                  <a:pt x="5778" y="2546"/>
                </a:lnTo>
                <a:lnTo>
                  <a:pt x="5799" y="2653"/>
                </a:lnTo>
                <a:lnTo>
                  <a:pt x="5778" y="2717"/>
                </a:lnTo>
                <a:lnTo>
                  <a:pt x="5778" y="2717"/>
                </a:lnTo>
                <a:lnTo>
                  <a:pt x="5756" y="2760"/>
                </a:lnTo>
                <a:lnTo>
                  <a:pt x="5671" y="2760"/>
                </a:lnTo>
                <a:lnTo>
                  <a:pt x="5478" y="2760"/>
                </a:lnTo>
                <a:lnTo>
                  <a:pt x="5093" y="2696"/>
                </a:lnTo>
                <a:lnTo>
                  <a:pt x="5093" y="2696"/>
                </a:lnTo>
                <a:lnTo>
                  <a:pt x="4665" y="2696"/>
                </a:lnTo>
                <a:lnTo>
                  <a:pt x="4451" y="2717"/>
                </a:lnTo>
                <a:lnTo>
                  <a:pt x="4237" y="2760"/>
                </a:lnTo>
                <a:lnTo>
                  <a:pt x="4023" y="2803"/>
                </a:lnTo>
                <a:lnTo>
                  <a:pt x="3809" y="2867"/>
                </a:lnTo>
                <a:lnTo>
                  <a:pt x="3617" y="2953"/>
                </a:lnTo>
                <a:lnTo>
                  <a:pt x="3424" y="3081"/>
                </a:lnTo>
                <a:lnTo>
                  <a:pt x="3424" y="3081"/>
                </a:lnTo>
                <a:lnTo>
                  <a:pt x="3274" y="3188"/>
                </a:lnTo>
                <a:lnTo>
                  <a:pt x="3146" y="3338"/>
                </a:lnTo>
                <a:lnTo>
                  <a:pt x="3017" y="3488"/>
                </a:lnTo>
                <a:lnTo>
                  <a:pt x="2889" y="3659"/>
                </a:lnTo>
                <a:lnTo>
                  <a:pt x="2782" y="3830"/>
                </a:lnTo>
                <a:lnTo>
                  <a:pt x="2697" y="4001"/>
                </a:lnTo>
                <a:lnTo>
                  <a:pt x="2632" y="4194"/>
                </a:lnTo>
                <a:lnTo>
                  <a:pt x="2590" y="4365"/>
                </a:lnTo>
                <a:lnTo>
                  <a:pt x="2590" y="4365"/>
                </a:lnTo>
                <a:lnTo>
                  <a:pt x="2568" y="4600"/>
                </a:lnTo>
                <a:lnTo>
                  <a:pt x="2547" y="4857"/>
                </a:lnTo>
                <a:lnTo>
                  <a:pt x="2568" y="5349"/>
                </a:lnTo>
                <a:lnTo>
                  <a:pt x="2568" y="5349"/>
                </a:lnTo>
                <a:lnTo>
                  <a:pt x="2568" y="5499"/>
                </a:lnTo>
                <a:lnTo>
                  <a:pt x="2568" y="5584"/>
                </a:lnTo>
                <a:lnTo>
                  <a:pt x="2547" y="5627"/>
                </a:lnTo>
                <a:lnTo>
                  <a:pt x="2525" y="5649"/>
                </a:lnTo>
                <a:lnTo>
                  <a:pt x="2440" y="5691"/>
                </a:lnTo>
                <a:lnTo>
                  <a:pt x="2440" y="5691"/>
                </a:lnTo>
                <a:lnTo>
                  <a:pt x="2333" y="5713"/>
                </a:lnTo>
                <a:lnTo>
                  <a:pt x="2204" y="5713"/>
                </a:lnTo>
                <a:lnTo>
                  <a:pt x="2076" y="5713"/>
                </a:lnTo>
                <a:lnTo>
                  <a:pt x="1969" y="5691"/>
                </a:lnTo>
                <a:lnTo>
                  <a:pt x="1969" y="5691"/>
                </a:lnTo>
                <a:lnTo>
                  <a:pt x="1798" y="5734"/>
                </a:lnTo>
                <a:lnTo>
                  <a:pt x="1648" y="5756"/>
                </a:lnTo>
                <a:lnTo>
                  <a:pt x="1648" y="5756"/>
                </a:lnTo>
                <a:lnTo>
                  <a:pt x="1456" y="5777"/>
                </a:lnTo>
                <a:lnTo>
                  <a:pt x="1284" y="5777"/>
                </a:lnTo>
                <a:lnTo>
                  <a:pt x="1092" y="5756"/>
                </a:lnTo>
                <a:lnTo>
                  <a:pt x="921" y="5777"/>
                </a:lnTo>
                <a:lnTo>
                  <a:pt x="921" y="5777"/>
                </a:lnTo>
                <a:lnTo>
                  <a:pt x="707" y="5820"/>
                </a:lnTo>
                <a:lnTo>
                  <a:pt x="493" y="5884"/>
                </a:lnTo>
                <a:lnTo>
                  <a:pt x="300" y="5969"/>
                </a:lnTo>
                <a:lnTo>
                  <a:pt x="193" y="6034"/>
                </a:lnTo>
                <a:lnTo>
                  <a:pt x="129" y="6098"/>
                </a:lnTo>
                <a:lnTo>
                  <a:pt x="129" y="6098"/>
                </a:lnTo>
                <a:lnTo>
                  <a:pt x="86" y="6162"/>
                </a:lnTo>
                <a:lnTo>
                  <a:pt x="65" y="6226"/>
                </a:lnTo>
                <a:lnTo>
                  <a:pt x="1" y="6440"/>
                </a:lnTo>
                <a:lnTo>
                  <a:pt x="1" y="6526"/>
                </a:lnTo>
                <a:lnTo>
                  <a:pt x="1" y="6633"/>
                </a:lnTo>
                <a:lnTo>
                  <a:pt x="22" y="6718"/>
                </a:lnTo>
                <a:lnTo>
                  <a:pt x="65" y="6761"/>
                </a:lnTo>
                <a:lnTo>
                  <a:pt x="65" y="6761"/>
                </a:lnTo>
                <a:lnTo>
                  <a:pt x="129" y="6804"/>
                </a:lnTo>
                <a:lnTo>
                  <a:pt x="215" y="6804"/>
                </a:lnTo>
                <a:lnTo>
                  <a:pt x="300" y="6783"/>
                </a:lnTo>
                <a:lnTo>
                  <a:pt x="386" y="6740"/>
                </a:lnTo>
                <a:lnTo>
                  <a:pt x="578" y="6676"/>
                </a:lnTo>
                <a:lnTo>
                  <a:pt x="664" y="6633"/>
                </a:lnTo>
                <a:lnTo>
                  <a:pt x="750" y="6633"/>
                </a:lnTo>
                <a:lnTo>
                  <a:pt x="750" y="6633"/>
                </a:lnTo>
                <a:lnTo>
                  <a:pt x="814" y="6633"/>
                </a:lnTo>
                <a:lnTo>
                  <a:pt x="878" y="6654"/>
                </a:lnTo>
                <a:lnTo>
                  <a:pt x="921" y="6697"/>
                </a:lnTo>
                <a:lnTo>
                  <a:pt x="964" y="6740"/>
                </a:lnTo>
                <a:lnTo>
                  <a:pt x="1006" y="6868"/>
                </a:lnTo>
                <a:lnTo>
                  <a:pt x="1049" y="6954"/>
                </a:lnTo>
                <a:lnTo>
                  <a:pt x="1092" y="7018"/>
                </a:lnTo>
                <a:lnTo>
                  <a:pt x="1092" y="7018"/>
                </a:lnTo>
                <a:lnTo>
                  <a:pt x="1777" y="7724"/>
                </a:lnTo>
                <a:lnTo>
                  <a:pt x="1777" y="7724"/>
                </a:lnTo>
                <a:lnTo>
                  <a:pt x="1926" y="7895"/>
                </a:lnTo>
                <a:lnTo>
                  <a:pt x="2097" y="8088"/>
                </a:lnTo>
                <a:lnTo>
                  <a:pt x="2097" y="8088"/>
                </a:lnTo>
                <a:lnTo>
                  <a:pt x="2162" y="8152"/>
                </a:lnTo>
                <a:lnTo>
                  <a:pt x="2226" y="8173"/>
                </a:lnTo>
                <a:lnTo>
                  <a:pt x="2333" y="8173"/>
                </a:lnTo>
                <a:lnTo>
                  <a:pt x="2333" y="8173"/>
                </a:lnTo>
                <a:lnTo>
                  <a:pt x="2547" y="8237"/>
                </a:lnTo>
                <a:lnTo>
                  <a:pt x="2632" y="8237"/>
                </a:lnTo>
                <a:lnTo>
                  <a:pt x="2675" y="8216"/>
                </a:lnTo>
                <a:lnTo>
                  <a:pt x="2697" y="8195"/>
                </a:lnTo>
                <a:lnTo>
                  <a:pt x="2697" y="8195"/>
                </a:lnTo>
                <a:lnTo>
                  <a:pt x="2697" y="8130"/>
                </a:lnTo>
                <a:lnTo>
                  <a:pt x="2654" y="8066"/>
                </a:lnTo>
                <a:lnTo>
                  <a:pt x="2504" y="7916"/>
                </a:lnTo>
                <a:lnTo>
                  <a:pt x="2247" y="7660"/>
                </a:lnTo>
                <a:lnTo>
                  <a:pt x="2247" y="7660"/>
                </a:lnTo>
                <a:lnTo>
                  <a:pt x="1498" y="6954"/>
                </a:lnTo>
                <a:lnTo>
                  <a:pt x="1498" y="6954"/>
                </a:lnTo>
                <a:lnTo>
                  <a:pt x="1370" y="6847"/>
                </a:lnTo>
                <a:lnTo>
                  <a:pt x="1220" y="6718"/>
                </a:lnTo>
                <a:lnTo>
                  <a:pt x="1156" y="6654"/>
                </a:lnTo>
                <a:lnTo>
                  <a:pt x="1113" y="6590"/>
                </a:lnTo>
                <a:lnTo>
                  <a:pt x="1092" y="6526"/>
                </a:lnTo>
                <a:lnTo>
                  <a:pt x="1113" y="6462"/>
                </a:lnTo>
                <a:lnTo>
                  <a:pt x="1113" y="6462"/>
                </a:lnTo>
                <a:lnTo>
                  <a:pt x="1156" y="6419"/>
                </a:lnTo>
                <a:lnTo>
                  <a:pt x="1220" y="6397"/>
                </a:lnTo>
                <a:lnTo>
                  <a:pt x="1349" y="6376"/>
                </a:lnTo>
                <a:lnTo>
                  <a:pt x="1456" y="6397"/>
                </a:lnTo>
                <a:lnTo>
                  <a:pt x="1498" y="6419"/>
                </a:lnTo>
                <a:lnTo>
                  <a:pt x="1541" y="6462"/>
                </a:lnTo>
                <a:lnTo>
                  <a:pt x="1541" y="6462"/>
                </a:lnTo>
                <a:lnTo>
                  <a:pt x="1563" y="6526"/>
                </a:lnTo>
                <a:lnTo>
                  <a:pt x="1584" y="6611"/>
                </a:lnTo>
                <a:lnTo>
                  <a:pt x="1605" y="6697"/>
                </a:lnTo>
                <a:lnTo>
                  <a:pt x="1648" y="6783"/>
                </a:lnTo>
                <a:lnTo>
                  <a:pt x="1648" y="6783"/>
                </a:lnTo>
                <a:lnTo>
                  <a:pt x="1798" y="6954"/>
                </a:lnTo>
                <a:lnTo>
                  <a:pt x="1948" y="7125"/>
                </a:lnTo>
                <a:lnTo>
                  <a:pt x="1948" y="7125"/>
                </a:lnTo>
                <a:lnTo>
                  <a:pt x="2119" y="7339"/>
                </a:lnTo>
                <a:lnTo>
                  <a:pt x="2204" y="7424"/>
                </a:lnTo>
                <a:lnTo>
                  <a:pt x="2311" y="7510"/>
                </a:lnTo>
                <a:lnTo>
                  <a:pt x="2311" y="7510"/>
                </a:lnTo>
                <a:lnTo>
                  <a:pt x="2376" y="7531"/>
                </a:lnTo>
                <a:lnTo>
                  <a:pt x="2440" y="7531"/>
                </a:lnTo>
                <a:lnTo>
                  <a:pt x="2483" y="7510"/>
                </a:lnTo>
                <a:lnTo>
                  <a:pt x="2568" y="7510"/>
                </a:lnTo>
                <a:lnTo>
                  <a:pt x="2568" y="7510"/>
                </a:lnTo>
                <a:lnTo>
                  <a:pt x="2697" y="7489"/>
                </a:lnTo>
                <a:lnTo>
                  <a:pt x="2804" y="7489"/>
                </a:lnTo>
                <a:lnTo>
                  <a:pt x="2846" y="7489"/>
                </a:lnTo>
                <a:lnTo>
                  <a:pt x="2868" y="7446"/>
                </a:lnTo>
                <a:lnTo>
                  <a:pt x="2846" y="7403"/>
                </a:lnTo>
                <a:lnTo>
                  <a:pt x="2804" y="7317"/>
                </a:lnTo>
                <a:lnTo>
                  <a:pt x="2804" y="7317"/>
                </a:lnTo>
                <a:lnTo>
                  <a:pt x="2718" y="7253"/>
                </a:lnTo>
                <a:lnTo>
                  <a:pt x="2632" y="7168"/>
                </a:lnTo>
                <a:lnTo>
                  <a:pt x="2525" y="7103"/>
                </a:lnTo>
                <a:lnTo>
                  <a:pt x="2418" y="7039"/>
                </a:lnTo>
                <a:lnTo>
                  <a:pt x="2418" y="7039"/>
                </a:lnTo>
                <a:lnTo>
                  <a:pt x="2097" y="6697"/>
                </a:lnTo>
                <a:lnTo>
                  <a:pt x="2097" y="6697"/>
                </a:lnTo>
                <a:lnTo>
                  <a:pt x="1926" y="6569"/>
                </a:lnTo>
                <a:lnTo>
                  <a:pt x="1841" y="6483"/>
                </a:lnTo>
                <a:lnTo>
                  <a:pt x="1798" y="6419"/>
                </a:lnTo>
                <a:lnTo>
                  <a:pt x="1798" y="6419"/>
                </a:lnTo>
                <a:lnTo>
                  <a:pt x="1777" y="6333"/>
                </a:lnTo>
                <a:lnTo>
                  <a:pt x="1798" y="6333"/>
                </a:lnTo>
                <a:lnTo>
                  <a:pt x="1862" y="6312"/>
                </a:lnTo>
                <a:lnTo>
                  <a:pt x="1862" y="6312"/>
                </a:lnTo>
                <a:lnTo>
                  <a:pt x="1926" y="6290"/>
                </a:lnTo>
                <a:lnTo>
                  <a:pt x="2055" y="6269"/>
                </a:lnTo>
                <a:lnTo>
                  <a:pt x="2333" y="6248"/>
                </a:lnTo>
                <a:lnTo>
                  <a:pt x="2632" y="6248"/>
                </a:lnTo>
                <a:lnTo>
                  <a:pt x="2739" y="6269"/>
                </a:lnTo>
                <a:lnTo>
                  <a:pt x="2804" y="6290"/>
                </a:lnTo>
                <a:lnTo>
                  <a:pt x="2804" y="6290"/>
                </a:lnTo>
                <a:lnTo>
                  <a:pt x="2846" y="6333"/>
                </a:lnTo>
                <a:lnTo>
                  <a:pt x="2889" y="6440"/>
                </a:lnTo>
                <a:lnTo>
                  <a:pt x="2932" y="6654"/>
                </a:lnTo>
                <a:lnTo>
                  <a:pt x="2953" y="7082"/>
                </a:lnTo>
                <a:lnTo>
                  <a:pt x="2953" y="7082"/>
                </a:lnTo>
                <a:lnTo>
                  <a:pt x="2975" y="7317"/>
                </a:lnTo>
                <a:lnTo>
                  <a:pt x="2975" y="7531"/>
                </a:lnTo>
                <a:lnTo>
                  <a:pt x="2953" y="7767"/>
                </a:lnTo>
                <a:lnTo>
                  <a:pt x="2932" y="7981"/>
                </a:lnTo>
                <a:lnTo>
                  <a:pt x="2846" y="8409"/>
                </a:lnTo>
                <a:lnTo>
                  <a:pt x="2739" y="8858"/>
                </a:lnTo>
                <a:lnTo>
                  <a:pt x="2739" y="8858"/>
                </a:lnTo>
                <a:lnTo>
                  <a:pt x="2697" y="8986"/>
                </a:lnTo>
                <a:lnTo>
                  <a:pt x="2697" y="9072"/>
                </a:lnTo>
                <a:lnTo>
                  <a:pt x="2718" y="9136"/>
                </a:lnTo>
                <a:lnTo>
                  <a:pt x="2739" y="9179"/>
                </a:lnTo>
                <a:lnTo>
                  <a:pt x="2782" y="9222"/>
                </a:lnTo>
                <a:lnTo>
                  <a:pt x="2846" y="9243"/>
                </a:lnTo>
                <a:lnTo>
                  <a:pt x="2953" y="9264"/>
                </a:lnTo>
                <a:lnTo>
                  <a:pt x="2953" y="9264"/>
                </a:lnTo>
                <a:lnTo>
                  <a:pt x="3039" y="9264"/>
                </a:lnTo>
                <a:lnTo>
                  <a:pt x="3103" y="9243"/>
                </a:lnTo>
                <a:lnTo>
                  <a:pt x="3167" y="9222"/>
                </a:lnTo>
                <a:lnTo>
                  <a:pt x="3210" y="9179"/>
                </a:lnTo>
                <a:lnTo>
                  <a:pt x="3296" y="9050"/>
                </a:lnTo>
                <a:lnTo>
                  <a:pt x="3338" y="8922"/>
                </a:lnTo>
                <a:lnTo>
                  <a:pt x="3338" y="8922"/>
                </a:lnTo>
                <a:lnTo>
                  <a:pt x="3403" y="8687"/>
                </a:lnTo>
                <a:lnTo>
                  <a:pt x="3445" y="8473"/>
                </a:lnTo>
                <a:lnTo>
                  <a:pt x="3488" y="8237"/>
                </a:lnTo>
                <a:lnTo>
                  <a:pt x="3510" y="8002"/>
                </a:lnTo>
                <a:lnTo>
                  <a:pt x="3510" y="7553"/>
                </a:lnTo>
                <a:lnTo>
                  <a:pt x="3467" y="7082"/>
                </a:lnTo>
                <a:lnTo>
                  <a:pt x="3467" y="7082"/>
                </a:lnTo>
                <a:lnTo>
                  <a:pt x="3424" y="6804"/>
                </a:lnTo>
                <a:lnTo>
                  <a:pt x="3381" y="6676"/>
                </a:lnTo>
                <a:lnTo>
                  <a:pt x="3381" y="6547"/>
                </a:lnTo>
                <a:lnTo>
                  <a:pt x="3381" y="6547"/>
                </a:lnTo>
                <a:lnTo>
                  <a:pt x="3381" y="6440"/>
                </a:lnTo>
                <a:lnTo>
                  <a:pt x="3445" y="6355"/>
                </a:lnTo>
                <a:lnTo>
                  <a:pt x="3445" y="6355"/>
                </a:lnTo>
                <a:lnTo>
                  <a:pt x="3552" y="6269"/>
                </a:lnTo>
                <a:lnTo>
                  <a:pt x="3681" y="6162"/>
                </a:lnTo>
                <a:lnTo>
                  <a:pt x="3724" y="6098"/>
                </a:lnTo>
                <a:lnTo>
                  <a:pt x="3766" y="6034"/>
                </a:lnTo>
                <a:lnTo>
                  <a:pt x="3788" y="5969"/>
                </a:lnTo>
                <a:lnTo>
                  <a:pt x="3766" y="5884"/>
                </a:lnTo>
                <a:lnTo>
                  <a:pt x="3766" y="5884"/>
                </a:lnTo>
                <a:lnTo>
                  <a:pt x="3724" y="5841"/>
                </a:lnTo>
                <a:lnTo>
                  <a:pt x="3702" y="5820"/>
                </a:lnTo>
                <a:lnTo>
                  <a:pt x="3617" y="5777"/>
                </a:lnTo>
                <a:lnTo>
                  <a:pt x="3510" y="5756"/>
                </a:lnTo>
                <a:lnTo>
                  <a:pt x="3403" y="5777"/>
                </a:lnTo>
                <a:lnTo>
                  <a:pt x="3317" y="5756"/>
                </a:lnTo>
                <a:lnTo>
                  <a:pt x="3231" y="5734"/>
                </a:lnTo>
                <a:lnTo>
                  <a:pt x="3189" y="5713"/>
                </a:lnTo>
                <a:lnTo>
                  <a:pt x="3167" y="5670"/>
                </a:lnTo>
                <a:lnTo>
                  <a:pt x="3146" y="5627"/>
                </a:lnTo>
                <a:lnTo>
                  <a:pt x="3124" y="5563"/>
                </a:lnTo>
                <a:lnTo>
                  <a:pt x="3124" y="5563"/>
                </a:lnTo>
                <a:lnTo>
                  <a:pt x="3124" y="5370"/>
                </a:lnTo>
                <a:lnTo>
                  <a:pt x="3124" y="5114"/>
                </a:lnTo>
                <a:lnTo>
                  <a:pt x="3167" y="4857"/>
                </a:lnTo>
                <a:lnTo>
                  <a:pt x="3189" y="4771"/>
                </a:lnTo>
                <a:lnTo>
                  <a:pt x="3231" y="4729"/>
                </a:lnTo>
                <a:lnTo>
                  <a:pt x="3231" y="4729"/>
                </a:lnTo>
                <a:lnTo>
                  <a:pt x="3274" y="4729"/>
                </a:lnTo>
                <a:lnTo>
                  <a:pt x="3317" y="4750"/>
                </a:lnTo>
                <a:lnTo>
                  <a:pt x="3424" y="4814"/>
                </a:lnTo>
                <a:lnTo>
                  <a:pt x="3467" y="4857"/>
                </a:lnTo>
                <a:lnTo>
                  <a:pt x="3531" y="4878"/>
                </a:lnTo>
                <a:lnTo>
                  <a:pt x="3574" y="4878"/>
                </a:lnTo>
                <a:lnTo>
                  <a:pt x="3638" y="4836"/>
                </a:lnTo>
                <a:lnTo>
                  <a:pt x="3638" y="4836"/>
                </a:lnTo>
                <a:lnTo>
                  <a:pt x="3659" y="4793"/>
                </a:lnTo>
                <a:lnTo>
                  <a:pt x="3659" y="4729"/>
                </a:lnTo>
                <a:lnTo>
                  <a:pt x="3617" y="4686"/>
                </a:lnTo>
                <a:lnTo>
                  <a:pt x="3574" y="4643"/>
                </a:lnTo>
                <a:lnTo>
                  <a:pt x="3445" y="4536"/>
                </a:lnTo>
                <a:lnTo>
                  <a:pt x="3403" y="4493"/>
                </a:lnTo>
                <a:lnTo>
                  <a:pt x="3381" y="4450"/>
                </a:lnTo>
                <a:lnTo>
                  <a:pt x="3381" y="4450"/>
                </a:lnTo>
                <a:lnTo>
                  <a:pt x="3403" y="4365"/>
                </a:lnTo>
                <a:lnTo>
                  <a:pt x="3445" y="4236"/>
                </a:lnTo>
                <a:lnTo>
                  <a:pt x="3510" y="4151"/>
                </a:lnTo>
                <a:lnTo>
                  <a:pt x="3531" y="4108"/>
                </a:lnTo>
                <a:lnTo>
                  <a:pt x="3574" y="4108"/>
                </a:lnTo>
                <a:lnTo>
                  <a:pt x="3574" y="4108"/>
                </a:lnTo>
                <a:lnTo>
                  <a:pt x="3617" y="4108"/>
                </a:lnTo>
                <a:lnTo>
                  <a:pt x="3681" y="4151"/>
                </a:lnTo>
                <a:lnTo>
                  <a:pt x="3831" y="4258"/>
                </a:lnTo>
                <a:lnTo>
                  <a:pt x="3916" y="4279"/>
                </a:lnTo>
                <a:lnTo>
                  <a:pt x="3980" y="4279"/>
                </a:lnTo>
                <a:lnTo>
                  <a:pt x="3980" y="4279"/>
                </a:lnTo>
                <a:lnTo>
                  <a:pt x="4002" y="4258"/>
                </a:lnTo>
                <a:lnTo>
                  <a:pt x="4002" y="4151"/>
                </a:lnTo>
                <a:lnTo>
                  <a:pt x="4002" y="4151"/>
                </a:lnTo>
                <a:lnTo>
                  <a:pt x="3980" y="4087"/>
                </a:lnTo>
                <a:lnTo>
                  <a:pt x="3938" y="4044"/>
                </a:lnTo>
                <a:lnTo>
                  <a:pt x="3831" y="3980"/>
                </a:lnTo>
                <a:lnTo>
                  <a:pt x="3788" y="3937"/>
                </a:lnTo>
                <a:lnTo>
                  <a:pt x="3766" y="3915"/>
                </a:lnTo>
                <a:lnTo>
                  <a:pt x="3766" y="3851"/>
                </a:lnTo>
                <a:lnTo>
                  <a:pt x="3766" y="3787"/>
                </a:lnTo>
                <a:lnTo>
                  <a:pt x="3766" y="3787"/>
                </a:lnTo>
                <a:lnTo>
                  <a:pt x="3809" y="3702"/>
                </a:lnTo>
                <a:lnTo>
                  <a:pt x="3852" y="3637"/>
                </a:lnTo>
                <a:lnTo>
                  <a:pt x="3916" y="3595"/>
                </a:lnTo>
                <a:lnTo>
                  <a:pt x="3959" y="3595"/>
                </a:lnTo>
                <a:lnTo>
                  <a:pt x="4023" y="3595"/>
                </a:lnTo>
                <a:lnTo>
                  <a:pt x="4066" y="3616"/>
                </a:lnTo>
                <a:lnTo>
                  <a:pt x="4173" y="3702"/>
                </a:lnTo>
                <a:lnTo>
                  <a:pt x="4173" y="3702"/>
                </a:lnTo>
                <a:lnTo>
                  <a:pt x="4280" y="3830"/>
                </a:lnTo>
                <a:lnTo>
                  <a:pt x="4344" y="3873"/>
                </a:lnTo>
                <a:lnTo>
                  <a:pt x="4387" y="3894"/>
                </a:lnTo>
                <a:lnTo>
                  <a:pt x="4430" y="3894"/>
                </a:lnTo>
                <a:lnTo>
                  <a:pt x="4430" y="3894"/>
                </a:lnTo>
                <a:lnTo>
                  <a:pt x="4472" y="3873"/>
                </a:lnTo>
                <a:lnTo>
                  <a:pt x="4494" y="3851"/>
                </a:lnTo>
                <a:lnTo>
                  <a:pt x="4494" y="3809"/>
                </a:lnTo>
                <a:lnTo>
                  <a:pt x="4494" y="3766"/>
                </a:lnTo>
                <a:lnTo>
                  <a:pt x="4451" y="3702"/>
                </a:lnTo>
                <a:lnTo>
                  <a:pt x="4408" y="3659"/>
                </a:lnTo>
                <a:lnTo>
                  <a:pt x="4408" y="3659"/>
                </a:lnTo>
                <a:lnTo>
                  <a:pt x="4301" y="3530"/>
                </a:lnTo>
                <a:lnTo>
                  <a:pt x="4280" y="3488"/>
                </a:lnTo>
                <a:lnTo>
                  <a:pt x="4280" y="3445"/>
                </a:lnTo>
                <a:lnTo>
                  <a:pt x="4301" y="3423"/>
                </a:lnTo>
                <a:lnTo>
                  <a:pt x="4301" y="3423"/>
                </a:lnTo>
                <a:lnTo>
                  <a:pt x="4387" y="3381"/>
                </a:lnTo>
                <a:lnTo>
                  <a:pt x="4515" y="3338"/>
                </a:lnTo>
                <a:lnTo>
                  <a:pt x="4751" y="3295"/>
                </a:lnTo>
                <a:lnTo>
                  <a:pt x="4751" y="3295"/>
                </a:lnTo>
                <a:lnTo>
                  <a:pt x="4793" y="3316"/>
                </a:lnTo>
                <a:lnTo>
                  <a:pt x="4858" y="3359"/>
                </a:lnTo>
                <a:lnTo>
                  <a:pt x="5007" y="3466"/>
                </a:lnTo>
                <a:lnTo>
                  <a:pt x="5093" y="3509"/>
                </a:lnTo>
                <a:lnTo>
                  <a:pt x="5157" y="3530"/>
                </a:lnTo>
                <a:lnTo>
                  <a:pt x="5221" y="3530"/>
                </a:lnTo>
                <a:lnTo>
                  <a:pt x="5264" y="3488"/>
                </a:lnTo>
                <a:lnTo>
                  <a:pt x="5264" y="3488"/>
                </a:lnTo>
                <a:lnTo>
                  <a:pt x="5285" y="3423"/>
                </a:lnTo>
                <a:lnTo>
                  <a:pt x="5264" y="3381"/>
                </a:lnTo>
                <a:lnTo>
                  <a:pt x="5200" y="3295"/>
                </a:lnTo>
                <a:lnTo>
                  <a:pt x="5178" y="3274"/>
                </a:lnTo>
                <a:lnTo>
                  <a:pt x="5178" y="3252"/>
                </a:lnTo>
                <a:lnTo>
                  <a:pt x="5392" y="3231"/>
                </a:lnTo>
                <a:lnTo>
                  <a:pt x="5392" y="3231"/>
                </a:lnTo>
                <a:lnTo>
                  <a:pt x="5606" y="3231"/>
                </a:lnTo>
                <a:lnTo>
                  <a:pt x="5799" y="3231"/>
                </a:lnTo>
                <a:lnTo>
                  <a:pt x="5863" y="3252"/>
                </a:lnTo>
                <a:lnTo>
                  <a:pt x="5949" y="3274"/>
                </a:lnTo>
                <a:lnTo>
                  <a:pt x="6013" y="3338"/>
                </a:lnTo>
                <a:lnTo>
                  <a:pt x="6077" y="3423"/>
                </a:lnTo>
                <a:lnTo>
                  <a:pt x="6077" y="3423"/>
                </a:lnTo>
                <a:lnTo>
                  <a:pt x="6184" y="3595"/>
                </a:lnTo>
                <a:lnTo>
                  <a:pt x="6184" y="3637"/>
                </a:lnTo>
                <a:lnTo>
                  <a:pt x="6184" y="3680"/>
                </a:lnTo>
                <a:lnTo>
                  <a:pt x="6141" y="3702"/>
                </a:lnTo>
                <a:lnTo>
                  <a:pt x="6098" y="3723"/>
                </a:lnTo>
                <a:lnTo>
                  <a:pt x="5906" y="3723"/>
                </a:lnTo>
                <a:lnTo>
                  <a:pt x="5906" y="3723"/>
                </a:lnTo>
                <a:lnTo>
                  <a:pt x="5671" y="3723"/>
                </a:lnTo>
                <a:lnTo>
                  <a:pt x="5457" y="3744"/>
                </a:lnTo>
                <a:lnTo>
                  <a:pt x="5221" y="3766"/>
                </a:lnTo>
                <a:lnTo>
                  <a:pt x="5007" y="3851"/>
                </a:lnTo>
                <a:lnTo>
                  <a:pt x="5007" y="3851"/>
                </a:lnTo>
                <a:lnTo>
                  <a:pt x="4815" y="3958"/>
                </a:lnTo>
                <a:lnTo>
                  <a:pt x="4622" y="4065"/>
                </a:lnTo>
                <a:lnTo>
                  <a:pt x="4472" y="4172"/>
                </a:lnTo>
                <a:lnTo>
                  <a:pt x="4323" y="4322"/>
                </a:lnTo>
                <a:lnTo>
                  <a:pt x="4194" y="4472"/>
                </a:lnTo>
                <a:lnTo>
                  <a:pt x="4109" y="4643"/>
                </a:lnTo>
                <a:lnTo>
                  <a:pt x="4023" y="4836"/>
                </a:lnTo>
                <a:lnTo>
                  <a:pt x="3959" y="5049"/>
                </a:lnTo>
                <a:lnTo>
                  <a:pt x="3959" y="5049"/>
                </a:lnTo>
                <a:lnTo>
                  <a:pt x="3938" y="5263"/>
                </a:lnTo>
                <a:lnTo>
                  <a:pt x="3916" y="5477"/>
                </a:lnTo>
                <a:lnTo>
                  <a:pt x="3916" y="5691"/>
                </a:lnTo>
                <a:lnTo>
                  <a:pt x="3938" y="5884"/>
                </a:lnTo>
                <a:lnTo>
                  <a:pt x="3959" y="6098"/>
                </a:lnTo>
                <a:lnTo>
                  <a:pt x="4023" y="6290"/>
                </a:lnTo>
                <a:lnTo>
                  <a:pt x="4087" y="6483"/>
                </a:lnTo>
                <a:lnTo>
                  <a:pt x="4173" y="6654"/>
                </a:lnTo>
                <a:lnTo>
                  <a:pt x="4280" y="6804"/>
                </a:lnTo>
                <a:lnTo>
                  <a:pt x="4408" y="6954"/>
                </a:lnTo>
                <a:lnTo>
                  <a:pt x="4537" y="7082"/>
                </a:lnTo>
                <a:lnTo>
                  <a:pt x="4708" y="7189"/>
                </a:lnTo>
                <a:lnTo>
                  <a:pt x="4879" y="7275"/>
                </a:lnTo>
                <a:lnTo>
                  <a:pt x="5071" y="7339"/>
                </a:lnTo>
                <a:lnTo>
                  <a:pt x="5285" y="7382"/>
                </a:lnTo>
                <a:lnTo>
                  <a:pt x="5521" y="7403"/>
                </a:lnTo>
                <a:lnTo>
                  <a:pt x="5521" y="7403"/>
                </a:lnTo>
                <a:lnTo>
                  <a:pt x="5713" y="7382"/>
                </a:lnTo>
                <a:lnTo>
                  <a:pt x="5906" y="7360"/>
                </a:lnTo>
                <a:lnTo>
                  <a:pt x="6270" y="7275"/>
                </a:lnTo>
                <a:lnTo>
                  <a:pt x="6270" y="7275"/>
                </a:lnTo>
                <a:lnTo>
                  <a:pt x="6419" y="7210"/>
                </a:lnTo>
                <a:lnTo>
                  <a:pt x="6484" y="7189"/>
                </a:lnTo>
                <a:lnTo>
                  <a:pt x="6569" y="7189"/>
                </a:lnTo>
                <a:lnTo>
                  <a:pt x="6569" y="7189"/>
                </a:lnTo>
                <a:lnTo>
                  <a:pt x="6633" y="7253"/>
                </a:lnTo>
                <a:lnTo>
                  <a:pt x="6719" y="7339"/>
                </a:lnTo>
                <a:lnTo>
                  <a:pt x="6847" y="7510"/>
                </a:lnTo>
                <a:lnTo>
                  <a:pt x="6847" y="7510"/>
                </a:lnTo>
                <a:lnTo>
                  <a:pt x="7147" y="7874"/>
                </a:lnTo>
                <a:lnTo>
                  <a:pt x="7446" y="8237"/>
                </a:lnTo>
                <a:lnTo>
                  <a:pt x="8045" y="8965"/>
                </a:lnTo>
                <a:lnTo>
                  <a:pt x="8045" y="8965"/>
                </a:lnTo>
                <a:lnTo>
                  <a:pt x="8174" y="9136"/>
                </a:lnTo>
                <a:lnTo>
                  <a:pt x="8302" y="9264"/>
                </a:lnTo>
                <a:lnTo>
                  <a:pt x="8388" y="9329"/>
                </a:lnTo>
                <a:lnTo>
                  <a:pt x="8473" y="9371"/>
                </a:lnTo>
                <a:lnTo>
                  <a:pt x="8559" y="9393"/>
                </a:lnTo>
                <a:lnTo>
                  <a:pt x="8666" y="9371"/>
                </a:lnTo>
                <a:lnTo>
                  <a:pt x="8666" y="9371"/>
                </a:lnTo>
                <a:lnTo>
                  <a:pt x="8816" y="9329"/>
                </a:lnTo>
                <a:lnTo>
                  <a:pt x="8944" y="9264"/>
                </a:lnTo>
                <a:lnTo>
                  <a:pt x="9051" y="9157"/>
                </a:lnTo>
                <a:lnTo>
                  <a:pt x="9115" y="9029"/>
                </a:lnTo>
                <a:lnTo>
                  <a:pt x="9115" y="9029"/>
                </a:lnTo>
                <a:lnTo>
                  <a:pt x="9158" y="8922"/>
                </a:lnTo>
                <a:lnTo>
                  <a:pt x="9179" y="8837"/>
                </a:lnTo>
                <a:lnTo>
                  <a:pt x="9179" y="8730"/>
                </a:lnTo>
                <a:lnTo>
                  <a:pt x="9158" y="8644"/>
                </a:lnTo>
                <a:lnTo>
                  <a:pt x="9094" y="8451"/>
                </a:lnTo>
                <a:lnTo>
                  <a:pt x="8987" y="8280"/>
                </a:lnTo>
                <a:lnTo>
                  <a:pt x="8837" y="8109"/>
                </a:lnTo>
                <a:lnTo>
                  <a:pt x="8687" y="7959"/>
                </a:lnTo>
                <a:lnTo>
                  <a:pt x="8409" y="7660"/>
                </a:lnTo>
                <a:lnTo>
                  <a:pt x="8409" y="7660"/>
                </a:lnTo>
                <a:lnTo>
                  <a:pt x="7789" y="6932"/>
                </a:lnTo>
                <a:lnTo>
                  <a:pt x="7789" y="6932"/>
                </a:lnTo>
                <a:close/>
                <a:moveTo>
                  <a:pt x="8666" y="2610"/>
                </a:moveTo>
                <a:lnTo>
                  <a:pt x="8666" y="2610"/>
                </a:lnTo>
                <a:lnTo>
                  <a:pt x="8645" y="2653"/>
                </a:lnTo>
                <a:lnTo>
                  <a:pt x="8602" y="2696"/>
                </a:lnTo>
                <a:lnTo>
                  <a:pt x="8559" y="2739"/>
                </a:lnTo>
                <a:lnTo>
                  <a:pt x="8538" y="2739"/>
                </a:lnTo>
                <a:lnTo>
                  <a:pt x="8516" y="2717"/>
                </a:lnTo>
                <a:lnTo>
                  <a:pt x="8516" y="2717"/>
                </a:lnTo>
                <a:lnTo>
                  <a:pt x="8495" y="2696"/>
                </a:lnTo>
                <a:lnTo>
                  <a:pt x="8516" y="2675"/>
                </a:lnTo>
                <a:lnTo>
                  <a:pt x="8538" y="2632"/>
                </a:lnTo>
                <a:lnTo>
                  <a:pt x="8602" y="2589"/>
                </a:lnTo>
                <a:lnTo>
                  <a:pt x="8666" y="2610"/>
                </a:lnTo>
                <a:lnTo>
                  <a:pt x="8666" y="2610"/>
                </a:lnTo>
                <a:close/>
                <a:moveTo>
                  <a:pt x="6484" y="1262"/>
                </a:moveTo>
                <a:lnTo>
                  <a:pt x="6484" y="1262"/>
                </a:lnTo>
                <a:lnTo>
                  <a:pt x="6548" y="1134"/>
                </a:lnTo>
                <a:lnTo>
                  <a:pt x="6633" y="984"/>
                </a:lnTo>
                <a:lnTo>
                  <a:pt x="6676" y="941"/>
                </a:lnTo>
                <a:lnTo>
                  <a:pt x="6740" y="899"/>
                </a:lnTo>
                <a:lnTo>
                  <a:pt x="6783" y="877"/>
                </a:lnTo>
                <a:lnTo>
                  <a:pt x="6847" y="899"/>
                </a:lnTo>
                <a:lnTo>
                  <a:pt x="6847" y="899"/>
                </a:lnTo>
                <a:lnTo>
                  <a:pt x="6890" y="941"/>
                </a:lnTo>
                <a:lnTo>
                  <a:pt x="6954" y="1006"/>
                </a:lnTo>
                <a:lnTo>
                  <a:pt x="7061" y="1155"/>
                </a:lnTo>
                <a:lnTo>
                  <a:pt x="7232" y="1455"/>
                </a:lnTo>
                <a:lnTo>
                  <a:pt x="7232" y="1455"/>
                </a:lnTo>
                <a:lnTo>
                  <a:pt x="7446" y="1690"/>
                </a:lnTo>
                <a:lnTo>
                  <a:pt x="7660" y="1926"/>
                </a:lnTo>
                <a:lnTo>
                  <a:pt x="8088" y="2396"/>
                </a:lnTo>
                <a:lnTo>
                  <a:pt x="8088" y="2396"/>
                </a:lnTo>
                <a:lnTo>
                  <a:pt x="8045" y="2439"/>
                </a:lnTo>
                <a:lnTo>
                  <a:pt x="8003" y="2482"/>
                </a:lnTo>
                <a:lnTo>
                  <a:pt x="7853" y="2589"/>
                </a:lnTo>
                <a:lnTo>
                  <a:pt x="7682" y="2653"/>
                </a:lnTo>
                <a:lnTo>
                  <a:pt x="7618" y="2675"/>
                </a:lnTo>
                <a:lnTo>
                  <a:pt x="7575" y="2696"/>
                </a:lnTo>
                <a:lnTo>
                  <a:pt x="7575" y="2696"/>
                </a:lnTo>
                <a:lnTo>
                  <a:pt x="7511" y="2675"/>
                </a:lnTo>
                <a:lnTo>
                  <a:pt x="7468" y="2632"/>
                </a:lnTo>
                <a:lnTo>
                  <a:pt x="7382" y="2546"/>
                </a:lnTo>
                <a:lnTo>
                  <a:pt x="7211" y="2354"/>
                </a:lnTo>
                <a:lnTo>
                  <a:pt x="7211" y="2354"/>
                </a:lnTo>
                <a:lnTo>
                  <a:pt x="6655" y="1776"/>
                </a:lnTo>
                <a:lnTo>
                  <a:pt x="6655" y="1776"/>
                </a:lnTo>
                <a:lnTo>
                  <a:pt x="6548" y="1648"/>
                </a:lnTo>
                <a:lnTo>
                  <a:pt x="6462" y="1541"/>
                </a:lnTo>
                <a:lnTo>
                  <a:pt x="6441" y="1476"/>
                </a:lnTo>
                <a:lnTo>
                  <a:pt x="6441" y="1412"/>
                </a:lnTo>
                <a:lnTo>
                  <a:pt x="6462" y="1348"/>
                </a:lnTo>
                <a:lnTo>
                  <a:pt x="6484" y="1262"/>
                </a:lnTo>
                <a:lnTo>
                  <a:pt x="6484" y="1262"/>
                </a:lnTo>
                <a:close/>
                <a:moveTo>
                  <a:pt x="6419" y="1819"/>
                </a:moveTo>
                <a:lnTo>
                  <a:pt x="6419" y="1819"/>
                </a:lnTo>
                <a:lnTo>
                  <a:pt x="6462" y="1840"/>
                </a:lnTo>
                <a:lnTo>
                  <a:pt x="6526" y="1883"/>
                </a:lnTo>
                <a:lnTo>
                  <a:pt x="6633" y="2011"/>
                </a:lnTo>
                <a:lnTo>
                  <a:pt x="6805" y="2247"/>
                </a:lnTo>
                <a:lnTo>
                  <a:pt x="6805" y="2247"/>
                </a:lnTo>
                <a:lnTo>
                  <a:pt x="7168" y="2632"/>
                </a:lnTo>
                <a:lnTo>
                  <a:pt x="7168" y="2632"/>
                </a:lnTo>
                <a:lnTo>
                  <a:pt x="7232" y="2739"/>
                </a:lnTo>
                <a:lnTo>
                  <a:pt x="7232" y="2782"/>
                </a:lnTo>
                <a:lnTo>
                  <a:pt x="7232" y="2803"/>
                </a:lnTo>
                <a:lnTo>
                  <a:pt x="7168" y="2824"/>
                </a:lnTo>
                <a:lnTo>
                  <a:pt x="7083" y="2803"/>
                </a:lnTo>
                <a:lnTo>
                  <a:pt x="6869" y="2760"/>
                </a:lnTo>
                <a:lnTo>
                  <a:pt x="6805" y="2760"/>
                </a:lnTo>
                <a:lnTo>
                  <a:pt x="6783" y="2782"/>
                </a:lnTo>
                <a:lnTo>
                  <a:pt x="6762" y="2803"/>
                </a:lnTo>
                <a:lnTo>
                  <a:pt x="6762" y="2803"/>
                </a:lnTo>
                <a:lnTo>
                  <a:pt x="6526" y="2824"/>
                </a:lnTo>
                <a:lnTo>
                  <a:pt x="6398" y="2824"/>
                </a:lnTo>
                <a:lnTo>
                  <a:pt x="6355" y="2803"/>
                </a:lnTo>
                <a:lnTo>
                  <a:pt x="6312" y="2782"/>
                </a:lnTo>
                <a:lnTo>
                  <a:pt x="6312" y="2782"/>
                </a:lnTo>
                <a:lnTo>
                  <a:pt x="6291" y="2717"/>
                </a:lnTo>
                <a:lnTo>
                  <a:pt x="6291" y="2632"/>
                </a:lnTo>
                <a:lnTo>
                  <a:pt x="6334" y="2439"/>
                </a:lnTo>
                <a:lnTo>
                  <a:pt x="6334" y="2439"/>
                </a:lnTo>
                <a:lnTo>
                  <a:pt x="6312" y="2054"/>
                </a:lnTo>
                <a:lnTo>
                  <a:pt x="6312" y="1968"/>
                </a:lnTo>
                <a:lnTo>
                  <a:pt x="6334" y="1883"/>
                </a:lnTo>
                <a:lnTo>
                  <a:pt x="6377" y="1840"/>
                </a:lnTo>
                <a:lnTo>
                  <a:pt x="6398" y="1819"/>
                </a:lnTo>
                <a:lnTo>
                  <a:pt x="6419" y="1819"/>
                </a:lnTo>
                <a:lnTo>
                  <a:pt x="6419" y="1819"/>
                </a:lnTo>
                <a:close/>
                <a:moveTo>
                  <a:pt x="6655" y="6547"/>
                </a:moveTo>
                <a:lnTo>
                  <a:pt x="6655" y="6547"/>
                </a:lnTo>
                <a:lnTo>
                  <a:pt x="6548" y="6654"/>
                </a:lnTo>
                <a:lnTo>
                  <a:pt x="6419" y="6740"/>
                </a:lnTo>
                <a:lnTo>
                  <a:pt x="6291" y="6804"/>
                </a:lnTo>
                <a:lnTo>
                  <a:pt x="6141" y="6868"/>
                </a:lnTo>
                <a:lnTo>
                  <a:pt x="5820" y="6932"/>
                </a:lnTo>
                <a:lnTo>
                  <a:pt x="5521" y="6954"/>
                </a:lnTo>
                <a:lnTo>
                  <a:pt x="5521" y="6954"/>
                </a:lnTo>
                <a:lnTo>
                  <a:pt x="5392" y="6954"/>
                </a:lnTo>
                <a:lnTo>
                  <a:pt x="5264" y="6932"/>
                </a:lnTo>
                <a:lnTo>
                  <a:pt x="5114" y="6889"/>
                </a:lnTo>
                <a:lnTo>
                  <a:pt x="4986" y="6825"/>
                </a:lnTo>
                <a:lnTo>
                  <a:pt x="4879" y="6761"/>
                </a:lnTo>
                <a:lnTo>
                  <a:pt x="4772" y="6676"/>
                </a:lnTo>
                <a:lnTo>
                  <a:pt x="4665" y="6569"/>
                </a:lnTo>
                <a:lnTo>
                  <a:pt x="4601" y="6462"/>
                </a:lnTo>
                <a:lnTo>
                  <a:pt x="4601" y="6462"/>
                </a:lnTo>
                <a:lnTo>
                  <a:pt x="4515" y="6269"/>
                </a:lnTo>
                <a:lnTo>
                  <a:pt x="4430" y="5927"/>
                </a:lnTo>
                <a:lnTo>
                  <a:pt x="4365" y="5627"/>
                </a:lnTo>
                <a:lnTo>
                  <a:pt x="4365" y="5520"/>
                </a:lnTo>
                <a:lnTo>
                  <a:pt x="4365" y="5499"/>
                </a:lnTo>
                <a:lnTo>
                  <a:pt x="4387" y="5477"/>
                </a:lnTo>
                <a:lnTo>
                  <a:pt x="4387" y="5477"/>
                </a:lnTo>
                <a:lnTo>
                  <a:pt x="4408" y="5199"/>
                </a:lnTo>
                <a:lnTo>
                  <a:pt x="4430" y="4942"/>
                </a:lnTo>
                <a:lnTo>
                  <a:pt x="4472" y="4836"/>
                </a:lnTo>
                <a:lnTo>
                  <a:pt x="4537" y="4707"/>
                </a:lnTo>
                <a:lnTo>
                  <a:pt x="4601" y="4600"/>
                </a:lnTo>
                <a:lnTo>
                  <a:pt x="4686" y="4493"/>
                </a:lnTo>
                <a:lnTo>
                  <a:pt x="4686" y="4493"/>
                </a:lnTo>
                <a:lnTo>
                  <a:pt x="4793" y="4408"/>
                </a:lnTo>
                <a:lnTo>
                  <a:pt x="4922" y="4343"/>
                </a:lnTo>
                <a:lnTo>
                  <a:pt x="5050" y="4279"/>
                </a:lnTo>
                <a:lnTo>
                  <a:pt x="5178" y="4258"/>
                </a:lnTo>
                <a:lnTo>
                  <a:pt x="5457" y="4236"/>
                </a:lnTo>
                <a:lnTo>
                  <a:pt x="5735" y="4236"/>
                </a:lnTo>
                <a:lnTo>
                  <a:pt x="5735" y="4236"/>
                </a:lnTo>
                <a:lnTo>
                  <a:pt x="6013" y="4258"/>
                </a:lnTo>
                <a:lnTo>
                  <a:pt x="6270" y="4343"/>
                </a:lnTo>
                <a:lnTo>
                  <a:pt x="6505" y="4450"/>
                </a:lnTo>
                <a:lnTo>
                  <a:pt x="6698" y="4600"/>
                </a:lnTo>
                <a:lnTo>
                  <a:pt x="6869" y="4793"/>
                </a:lnTo>
                <a:lnTo>
                  <a:pt x="6976" y="5028"/>
                </a:lnTo>
                <a:lnTo>
                  <a:pt x="7061" y="5263"/>
                </a:lnTo>
                <a:lnTo>
                  <a:pt x="7104" y="5542"/>
                </a:lnTo>
                <a:lnTo>
                  <a:pt x="7104" y="5542"/>
                </a:lnTo>
                <a:lnTo>
                  <a:pt x="7104" y="5691"/>
                </a:lnTo>
                <a:lnTo>
                  <a:pt x="7061" y="5820"/>
                </a:lnTo>
                <a:lnTo>
                  <a:pt x="7019" y="5948"/>
                </a:lnTo>
                <a:lnTo>
                  <a:pt x="6954" y="6098"/>
                </a:lnTo>
                <a:lnTo>
                  <a:pt x="6826" y="6333"/>
                </a:lnTo>
                <a:lnTo>
                  <a:pt x="6655" y="6547"/>
                </a:lnTo>
                <a:lnTo>
                  <a:pt x="6655" y="6547"/>
                </a:lnTo>
                <a:close/>
                <a:moveTo>
                  <a:pt x="7190" y="6718"/>
                </a:moveTo>
                <a:lnTo>
                  <a:pt x="7190" y="6718"/>
                </a:lnTo>
                <a:lnTo>
                  <a:pt x="7275" y="6804"/>
                </a:lnTo>
                <a:lnTo>
                  <a:pt x="7404" y="6975"/>
                </a:lnTo>
                <a:lnTo>
                  <a:pt x="7511" y="7146"/>
                </a:lnTo>
                <a:lnTo>
                  <a:pt x="7553" y="7210"/>
                </a:lnTo>
                <a:lnTo>
                  <a:pt x="7553" y="7253"/>
                </a:lnTo>
                <a:lnTo>
                  <a:pt x="7553" y="7253"/>
                </a:lnTo>
                <a:lnTo>
                  <a:pt x="7532" y="7210"/>
                </a:lnTo>
                <a:lnTo>
                  <a:pt x="7446" y="7168"/>
                </a:lnTo>
                <a:lnTo>
                  <a:pt x="7254" y="7018"/>
                </a:lnTo>
                <a:lnTo>
                  <a:pt x="7147" y="6932"/>
                </a:lnTo>
                <a:lnTo>
                  <a:pt x="7104" y="6847"/>
                </a:lnTo>
                <a:lnTo>
                  <a:pt x="7083" y="6804"/>
                </a:lnTo>
                <a:lnTo>
                  <a:pt x="7104" y="6783"/>
                </a:lnTo>
                <a:lnTo>
                  <a:pt x="7125" y="6740"/>
                </a:lnTo>
                <a:lnTo>
                  <a:pt x="7190" y="6718"/>
                </a:lnTo>
                <a:lnTo>
                  <a:pt x="7190" y="6718"/>
                </a:lnTo>
                <a:close/>
                <a:moveTo>
                  <a:pt x="8687" y="8901"/>
                </a:moveTo>
                <a:lnTo>
                  <a:pt x="8687" y="8901"/>
                </a:lnTo>
                <a:lnTo>
                  <a:pt x="8623" y="8879"/>
                </a:lnTo>
                <a:lnTo>
                  <a:pt x="8559" y="8815"/>
                </a:lnTo>
                <a:lnTo>
                  <a:pt x="8366" y="8601"/>
                </a:lnTo>
                <a:lnTo>
                  <a:pt x="8088" y="8216"/>
                </a:lnTo>
                <a:lnTo>
                  <a:pt x="8088" y="8216"/>
                </a:lnTo>
                <a:lnTo>
                  <a:pt x="7746" y="7810"/>
                </a:lnTo>
                <a:lnTo>
                  <a:pt x="7746" y="7810"/>
                </a:lnTo>
                <a:lnTo>
                  <a:pt x="7682" y="7724"/>
                </a:lnTo>
                <a:lnTo>
                  <a:pt x="7660" y="7660"/>
                </a:lnTo>
                <a:lnTo>
                  <a:pt x="7682" y="7596"/>
                </a:lnTo>
                <a:lnTo>
                  <a:pt x="7767" y="7510"/>
                </a:lnTo>
                <a:lnTo>
                  <a:pt x="7767" y="7510"/>
                </a:lnTo>
                <a:lnTo>
                  <a:pt x="7874" y="7574"/>
                </a:lnTo>
                <a:lnTo>
                  <a:pt x="7960" y="7660"/>
                </a:lnTo>
                <a:lnTo>
                  <a:pt x="8152" y="7874"/>
                </a:lnTo>
                <a:lnTo>
                  <a:pt x="8452" y="8302"/>
                </a:lnTo>
                <a:lnTo>
                  <a:pt x="8452" y="8302"/>
                </a:lnTo>
                <a:lnTo>
                  <a:pt x="8559" y="8409"/>
                </a:lnTo>
                <a:lnTo>
                  <a:pt x="8709" y="8601"/>
                </a:lnTo>
                <a:lnTo>
                  <a:pt x="8752" y="8687"/>
                </a:lnTo>
                <a:lnTo>
                  <a:pt x="8794" y="8794"/>
                </a:lnTo>
                <a:lnTo>
                  <a:pt x="8773" y="8815"/>
                </a:lnTo>
                <a:lnTo>
                  <a:pt x="8773" y="8858"/>
                </a:lnTo>
                <a:lnTo>
                  <a:pt x="8752" y="8879"/>
                </a:lnTo>
                <a:lnTo>
                  <a:pt x="8687" y="8901"/>
                </a:lnTo>
                <a:lnTo>
                  <a:pt x="8687" y="8901"/>
                </a:lnTo>
                <a:close/>
                <a:moveTo>
                  <a:pt x="5350" y="4664"/>
                </a:moveTo>
                <a:lnTo>
                  <a:pt x="5350" y="4664"/>
                </a:lnTo>
                <a:lnTo>
                  <a:pt x="5264" y="4750"/>
                </a:lnTo>
                <a:lnTo>
                  <a:pt x="5221" y="4857"/>
                </a:lnTo>
                <a:lnTo>
                  <a:pt x="5221" y="4964"/>
                </a:lnTo>
                <a:lnTo>
                  <a:pt x="5243" y="5092"/>
                </a:lnTo>
                <a:lnTo>
                  <a:pt x="5243" y="5092"/>
                </a:lnTo>
                <a:lnTo>
                  <a:pt x="5307" y="5199"/>
                </a:lnTo>
                <a:lnTo>
                  <a:pt x="5328" y="5221"/>
                </a:lnTo>
                <a:lnTo>
                  <a:pt x="5350" y="5221"/>
                </a:lnTo>
                <a:lnTo>
                  <a:pt x="5414" y="5156"/>
                </a:lnTo>
                <a:lnTo>
                  <a:pt x="5457" y="5071"/>
                </a:lnTo>
                <a:lnTo>
                  <a:pt x="5457" y="5071"/>
                </a:lnTo>
                <a:lnTo>
                  <a:pt x="5478" y="5007"/>
                </a:lnTo>
                <a:lnTo>
                  <a:pt x="5478" y="4964"/>
                </a:lnTo>
                <a:lnTo>
                  <a:pt x="5478" y="4921"/>
                </a:lnTo>
                <a:lnTo>
                  <a:pt x="5542" y="4878"/>
                </a:lnTo>
                <a:lnTo>
                  <a:pt x="5542" y="4878"/>
                </a:lnTo>
                <a:lnTo>
                  <a:pt x="5628" y="4857"/>
                </a:lnTo>
                <a:lnTo>
                  <a:pt x="5671" y="4900"/>
                </a:lnTo>
                <a:lnTo>
                  <a:pt x="5735" y="4942"/>
                </a:lnTo>
                <a:lnTo>
                  <a:pt x="5756" y="4985"/>
                </a:lnTo>
                <a:lnTo>
                  <a:pt x="5756" y="4985"/>
                </a:lnTo>
                <a:lnTo>
                  <a:pt x="5799" y="5071"/>
                </a:lnTo>
                <a:lnTo>
                  <a:pt x="5799" y="5156"/>
                </a:lnTo>
                <a:lnTo>
                  <a:pt x="5799" y="5221"/>
                </a:lnTo>
                <a:lnTo>
                  <a:pt x="5756" y="5285"/>
                </a:lnTo>
                <a:lnTo>
                  <a:pt x="5671" y="5413"/>
                </a:lnTo>
                <a:lnTo>
                  <a:pt x="5606" y="5563"/>
                </a:lnTo>
                <a:lnTo>
                  <a:pt x="5606" y="5563"/>
                </a:lnTo>
                <a:lnTo>
                  <a:pt x="5585" y="5627"/>
                </a:lnTo>
                <a:lnTo>
                  <a:pt x="5585" y="5691"/>
                </a:lnTo>
                <a:lnTo>
                  <a:pt x="5606" y="5734"/>
                </a:lnTo>
                <a:lnTo>
                  <a:pt x="5628" y="5777"/>
                </a:lnTo>
                <a:lnTo>
                  <a:pt x="5671" y="5798"/>
                </a:lnTo>
                <a:lnTo>
                  <a:pt x="5735" y="5798"/>
                </a:lnTo>
                <a:lnTo>
                  <a:pt x="5799" y="5777"/>
                </a:lnTo>
                <a:lnTo>
                  <a:pt x="5863" y="5734"/>
                </a:lnTo>
                <a:lnTo>
                  <a:pt x="5863" y="5734"/>
                </a:lnTo>
                <a:lnTo>
                  <a:pt x="5949" y="5627"/>
                </a:lnTo>
                <a:lnTo>
                  <a:pt x="6034" y="5499"/>
                </a:lnTo>
                <a:lnTo>
                  <a:pt x="6077" y="5349"/>
                </a:lnTo>
                <a:lnTo>
                  <a:pt x="6077" y="5221"/>
                </a:lnTo>
                <a:lnTo>
                  <a:pt x="6077" y="5221"/>
                </a:lnTo>
                <a:lnTo>
                  <a:pt x="6077" y="5092"/>
                </a:lnTo>
                <a:lnTo>
                  <a:pt x="6034" y="4942"/>
                </a:lnTo>
                <a:lnTo>
                  <a:pt x="5949" y="4814"/>
                </a:lnTo>
                <a:lnTo>
                  <a:pt x="5863" y="4707"/>
                </a:lnTo>
                <a:lnTo>
                  <a:pt x="5756" y="4622"/>
                </a:lnTo>
                <a:lnTo>
                  <a:pt x="5628" y="4579"/>
                </a:lnTo>
                <a:lnTo>
                  <a:pt x="5564" y="4579"/>
                </a:lnTo>
                <a:lnTo>
                  <a:pt x="5499" y="4600"/>
                </a:lnTo>
                <a:lnTo>
                  <a:pt x="5435" y="4622"/>
                </a:lnTo>
                <a:lnTo>
                  <a:pt x="5350" y="4664"/>
                </a:lnTo>
                <a:lnTo>
                  <a:pt x="5350" y="4664"/>
                </a:lnTo>
                <a:close/>
                <a:moveTo>
                  <a:pt x="5457" y="6269"/>
                </a:moveTo>
                <a:lnTo>
                  <a:pt x="5457" y="6269"/>
                </a:lnTo>
                <a:lnTo>
                  <a:pt x="5457" y="6333"/>
                </a:lnTo>
                <a:lnTo>
                  <a:pt x="5499" y="6397"/>
                </a:lnTo>
                <a:lnTo>
                  <a:pt x="5521" y="6462"/>
                </a:lnTo>
                <a:lnTo>
                  <a:pt x="5564" y="6483"/>
                </a:lnTo>
                <a:lnTo>
                  <a:pt x="5671" y="6526"/>
                </a:lnTo>
                <a:lnTo>
                  <a:pt x="5756" y="6526"/>
                </a:lnTo>
                <a:lnTo>
                  <a:pt x="5863" y="6483"/>
                </a:lnTo>
                <a:lnTo>
                  <a:pt x="5927" y="6419"/>
                </a:lnTo>
                <a:lnTo>
                  <a:pt x="5970" y="6312"/>
                </a:lnTo>
                <a:lnTo>
                  <a:pt x="5970" y="6248"/>
                </a:lnTo>
                <a:lnTo>
                  <a:pt x="5970" y="6162"/>
                </a:lnTo>
                <a:lnTo>
                  <a:pt x="5970" y="6162"/>
                </a:lnTo>
                <a:lnTo>
                  <a:pt x="5927" y="6055"/>
                </a:lnTo>
                <a:lnTo>
                  <a:pt x="5842" y="5991"/>
                </a:lnTo>
                <a:lnTo>
                  <a:pt x="5756" y="5969"/>
                </a:lnTo>
                <a:lnTo>
                  <a:pt x="5671" y="5969"/>
                </a:lnTo>
                <a:lnTo>
                  <a:pt x="5585" y="6012"/>
                </a:lnTo>
                <a:lnTo>
                  <a:pt x="5521" y="6076"/>
                </a:lnTo>
                <a:lnTo>
                  <a:pt x="5457" y="6162"/>
                </a:lnTo>
                <a:lnTo>
                  <a:pt x="5457" y="6269"/>
                </a:lnTo>
                <a:lnTo>
                  <a:pt x="5457" y="6269"/>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ángulo 8"/>
          <p:cNvSpPr/>
          <p:nvPr/>
        </p:nvSpPr>
        <p:spPr>
          <a:xfrm>
            <a:off x="191344" y="6376619"/>
            <a:ext cx="1954381"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err="1" smtClean="0">
                <a:latin typeface="Arial" panose="020B0604020202020204" pitchFamily="34" charset="0"/>
                <a:ea typeface="Calibri" panose="020F0502020204030204" pitchFamily="34" charset="0"/>
              </a:rPr>
              <a:t>Jimenez</a:t>
            </a:r>
            <a:r>
              <a:rPr lang="es-EC" sz="1400" dirty="0" smtClean="0">
                <a:latin typeface="Arial" panose="020B0604020202020204" pitchFamily="34" charset="0"/>
                <a:ea typeface="Calibri" panose="020F0502020204030204" pitchFamily="34" charset="0"/>
              </a:rPr>
              <a:t> </a:t>
            </a:r>
            <a:r>
              <a:rPr lang="es-EC" sz="1400" dirty="0">
                <a:latin typeface="Arial" panose="020B0604020202020204" pitchFamily="34" charset="0"/>
                <a:ea typeface="Calibri" panose="020F0502020204030204" pitchFamily="34" charset="0"/>
              </a:rPr>
              <a:t>et al., </a:t>
            </a:r>
            <a:r>
              <a:rPr lang="es-EC" sz="1400" dirty="0" smtClean="0">
                <a:latin typeface="Arial" panose="020B0604020202020204" pitchFamily="34" charset="0"/>
                <a:ea typeface="Calibri" panose="020F0502020204030204" pitchFamily="34" charset="0"/>
              </a:rPr>
              <a:t>2020) </a:t>
            </a:r>
            <a:endParaRPr lang="es-EC" sz="1400" dirty="0"/>
          </a:p>
        </p:txBody>
      </p:sp>
    </p:spTree>
    <p:extLst>
      <p:ext uri="{BB962C8B-B14F-4D97-AF65-F5344CB8AC3E}">
        <p14:creationId xmlns:p14="http://schemas.microsoft.com/office/powerpoint/2010/main" val="155563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37795" t="39748" r="19355" b="28466"/>
          <a:stretch/>
        </p:blipFill>
        <p:spPr bwMode="auto">
          <a:xfrm>
            <a:off x="695400" y="1345435"/>
            <a:ext cx="5472608" cy="2557527"/>
          </a:xfrm>
          <a:prstGeom prst="rect">
            <a:avLst/>
          </a:prstGeom>
          <a:ln>
            <a:noFill/>
          </a:ln>
          <a:extLst>
            <a:ext uri="{53640926-AAD7-44D8-BBD7-CCE9431645EC}">
              <a14:shadowObscured xmlns:a14="http://schemas.microsoft.com/office/drawing/2010/main"/>
            </a:ext>
          </a:extLst>
        </p:spPr>
      </p:pic>
      <p:pic>
        <p:nvPicPr>
          <p:cNvPr id="3" name="Imagen 2"/>
          <p:cNvPicPr/>
          <p:nvPr/>
        </p:nvPicPr>
        <p:blipFill rotWithShape="1">
          <a:blip r:embed="rId3"/>
          <a:srcRect l="30201" t="54669" r="29878" b="11401"/>
          <a:stretch/>
        </p:blipFill>
        <p:spPr bwMode="auto">
          <a:xfrm>
            <a:off x="6182906" y="1345435"/>
            <a:ext cx="5353050" cy="2557527"/>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479376" y="676282"/>
            <a:ext cx="10585176" cy="51988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lvl="0" algn="just">
              <a:lnSpc>
                <a:spcPct val="107000"/>
              </a:lnSpc>
              <a:spcBef>
                <a:spcPts val="200"/>
              </a:spcBef>
              <a:spcAft>
                <a:spcPts val="0"/>
              </a:spcAft>
              <a:buSzPts val="1100"/>
              <a:tabLst>
                <a:tab pos="2228850" algn="l"/>
              </a:tabLst>
            </a:pPr>
            <a:r>
              <a:rPr lang="es-EC" sz="2800" b="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PCR convencional para </a:t>
            </a:r>
            <a:r>
              <a:rPr lang="es-EC" sz="2800" b="1" i="1" dirty="0" err="1">
                <a:ln/>
                <a:solidFill>
                  <a:schemeClr val="accent4"/>
                </a:solidFill>
                <a:latin typeface="Arial" panose="020B0604020202020204" pitchFamily="34" charset="0"/>
                <a:ea typeface="Times New Roman" panose="02020603050405020304" pitchFamily="18" charset="0"/>
                <a:cs typeface="Arial" panose="020B0604020202020204" pitchFamily="34" charset="0"/>
              </a:rPr>
              <a:t>Anaplasma</a:t>
            </a:r>
            <a:r>
              <a:rPr lang="es-EC" sz="2800" b="1" i="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 </a:t>
            </a:r>
            <a:r>
              <a:rPr lang="es-EC" sz="2800" b="1" i="1" dirty="0" err="1">
                <a:ln/>
                <a:solidFill>
                  <a:schemeClr val="accent4"/>
                </a:solidFill>
                <a:latin typeface="Arial" panose="020B0604020202020204" pitchFamily="34" charset="0"/>
                <a:ea typeface="Times New Roman" panose="02020603050405020304" pitchFamily="18" charset="0"/>
                <a:cs typeface="Arial" panose="020B0604020202020204" pitchFamily="34" charset="0"/>
              </a:rPr>
              <a:t>platys</a:t>
            </a:r>
            <a:r>
              <a:rPr lang="es-EC" sz="2800" b="1" i="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 </a:t>
            </a:r>
            <a:r>
              <a:rPr lang="es-EC" sz="2800" b="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y </a:t>
            </a:r>
            <a:r>
              <a:rPr lang="es-EC" sz="2800" b="1" i="1" dirty="0" err="1">
                <a:ln/>
                <a:solidFill>
                  <a:schemeClr val="accent4"/>
                </a:solidFill>
                <a:latin typeface="Arial" panose="020B0604020202020204" pitchFamily="34" charset="0"/>
                <a:ea typeface="Times New Roman" panose="02020603050405020304" pitchFamily="18" charset="0"/>
                <a:cs typeface="Arial" panose="020B0604020202020204" pitchFamily="34" charset="0"/>
              </a:rPr>
              <a:t>Ehrlichia</a:t>
            </a:r>
            <a:r>
              <a:rPr lang="es-EC" sz="2800" b="1" i="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 </a:t>
            </a:r>
            <a:r>
              <a:rPr lang="es-EC" sz="2800" b="1" i="1" dirty="0" err="1">
                <a:ln/>
                <a:solidFill>
                  <a:schemeClr val="accent4"/>
                </a:solidFill>
                <a:latin typeface="Arial" panose="020B0604020202020204" pitchFamily="34" charset="0"/>
                <a:ea typeface="Times New Roman" panose="02020603050405020304" pitchFamily="18" charset="0"/>
                <a:cs typeface="Arial" panose="020B0604020202020204" pitchFamily="34" charset="0"/>
              </a:rPr>
              <a:t>canis</a:t>
            </a:r>
            <a:endParaRPr lang="es-EC" sz="2800" b="1" dirty="0">
              <a:ln/>
              <a:solidFill>
                <a:schemeClr val="accent4"/>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ítulo 2"/>
          <p:cNvSpPr txBox="1">
            <a:spLocks/>
          </p:cNvSpPr>
          <p:nvPr/>
        </p:nvSpPr>
        <p:spPr>
          <a:xfrm>
            <a:off x="6805804" y="0"/>
            <a:ext cx="5400600" cy="67628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solidFill>
                  <a:schemeClr val="tx1"/>
                </a:solidFill>
              </a:rPr>
              <a:t>Resultados y Discusión</a:t>
            </a:r>
            <a:r>
              <a:rPr lang="es-EC" i="0" kern="0" dirty="0">
                <a:solidFill>
                  <a:schemeClr val="tx1"/>
                </a:solidFill>
              </a:rPr>
              <a:t/>
            </a:r>
            <a:br>
              <a:rPr lang="es-EC" i="0" kern="0" dirty="0">
                <a:solidFill>
                  <a:schemeClr val="tx1"/>
                </a:solidFill>
              </a:rPr>
            </a:br>
            <a:endParaRPr lang="es-EC" i="0" kern="0" dirty="0"/>
          </a:p>
        </p:txBody>
      </p:sp>
      <p:sp>
        <p:nvSpPr>
          <p:cNvPr id="6" name="Rectángulo 5"/>
          <p:cNvSpPr/>
          <p:nvPr/>
        </p:nvSpPr>
        <p:spPr>
          <a:xfrm>
            <a:off x="191344" y="6381328"/>
            <a:ext cx="1923925" cy="307777"/>
          </a:xfrm>
          <a:prstGeom prst="rect">
            <a:avLst/>
          </a:prstGeom>
        </p:spPr>
        <p:txBody>
          <a:bodyPr wrap="none">
            <a:spAutoFit/>
          </a:bodyPr>
          <a:lstStyle/>
          <a:p>
            <a:r>
              <a:rPr lang="es-EC" sz="1400" dirty="0" err="1">
                <a:latin typeface="Arial" panose="020B0604020202020204" pitchFamily="34" charset="0"/>
                <a:ea typeface="Calibri" panose="020F0502020204030204" pitchFamily="34" charset="0"/>
              </a:rPr>
              <a:t>Inokuma</a:t>
            </a:r>
            <a:r>
              <a:rPr lang="es-EC" sz="1400" dirty="0">
                <a:latin typeface="Arial" panose="020B0604020202020204" pitchFamily="34" charset="0"/>
                <a:ea typeface="Calibri" panose="020F0502020204030204" pitchFamily="34" charset="0"/>
              </a:rPr>
              <a:t> et al., </a:t>
            </a:r>
            <a:r>
              <a:rPr lang="es-EC" sz="1400" dirty="0" smtClean="0">
                <a:latin typeface="Arial" panose="020B0604020202020204" pitchFamily="34" charset="0"/>
                <a:ea typeface="Calibri" panose="020F0502020204030204" pitchFamily="34" charset="0"/>
              </a:rPr>
              <a:t>(2001)</a:t>
            </a:r>
            <a:endParaRPr lang="es-EC" sz="1400" dirty="0"/>
          </a:p>
        </p:txBody>
      </p:sp>
      <p:sp>
        <p:nvSpPr>
          <p:cNvPr id="7" name="Rectángulo 6"/>
          <p:cNvSpPr/>
          <p:nvPr/>
        </p:nvSpPr>
        <p:spPr>
          <a:xfrm>
            <a:off x="638290" y="4052229"/>
            <a:ext cx="10897666" cy="523220"/>
          </a:xfrm>
          <a:prstGeom prst="rect">
            <a:avLst/>
          </a:prstGeom>
        </p:spPr>
        <p:txBody>
          <a:bodyPr wrap="square">
            <a:spAutoFit/>
          </a:bodyPr>
          <a:lstStyle/>
          <a:p>
            <a:r>
              <a:rPr lang="es-EC" sz="1400" dirty="0">
                <a:latin typeface="Arial" panose="020B0604020202020204" pitchFamily="34" charset="0"/>
                <a:ea typeface="Calibri" panose="020F0502020204030204" pitchFamily="34" charset="0"/>
              </a:rPr>
              <a:t>Electroforesis en gel de agarosa al 2% con buffer TAE 1x y Blue Juice 2x, marcador de peso molecular 100bp Plus </a:t>
            </a:r>
            <a:r>
              <a:rPr lang="es-EC" sz="1400" dirty="0" err="1">
                <a:latin typeface="Arial" panose="020B0604020202020204" pitchFamily="34" charset="0"/>
                <a:ea typeface="Calibri" panose="020F0502020204030204" pitchFamily="34" charset="0"/>
              </a:rPr>
              <a:t>Opti</a:t>
            </a:r>
            <a:r>
              <a:rPr lang="es-EC" sz="1400" dirty="0">
                <a:latin typeface="Arial" panose="020B0604020202020204" pitchFamily="34" charset="0"/>
                <a:ea typeface="Calibri" panose="020F0502020204030204" pitchFamily="34" charset="0"/>
              </a:rPr>
              <a:t>-DNA </a:t>
            </a:r>
            <a:r>
              <a:rPr lang="es-EC" sz="1400" dirty="0" err="1">
                <a:latin typeface="Arial" panose="020B0604020202020204" pitchFamily="34" charset="0"/>
                <a:ea typeface="Calibri" panose="020F0502020204030204" pitchFamily="34" charset="0"/>
              </a:rPr>
              <a:t>Marker</a:t>
            </a:r>
            <a:r>
              <a:rPr lang="es-EC" sz="1400" dirty="0">
                <a:latin typeface="Arial" panose="020B0604020202020204" pitchFamily="34" charset="0"/>
                <a:ea typeface="Calibri" panose="020F0502020204030204" pitchFamily="34" charset="0"/>
              </a:rPr>
              <a:t> de </a:t>
            </a:r>
            <a:r>
              <a:rPr lang="es-EC" sz="1400" dirty="0" err="1">
                <a:latin typeface="Arial" panose="020B0604020202020204" pitchFamily="34" charset="0"/>
                <a:ea typeface="Calibri" panose="020F0502020204030204" pitchFamily="34" charset="0"/>
              </a:rPr>
              <a:t>Abm</a:t>
            </a:r>
            <a:r>
              <a:rPr lang="es-EC" sz="1400" dirty="0">
                <a:latin typeface="Arial" panose="020B0604020202020204" pitchFamily="34" charset="0"/>
                <a:ea typeface="Calibri" panose="020F0502020204030204" pitchFamily="34" charset="0"/>
              </a:rPr>
              <a:t>. Cantidad de muestra cargada 10 µL de ADN+ 10 µL de Blue Juice.</a:t>
            </a:r>
            <a:endParaRPr lang="es-EC" sz="1400" dirty="0"/>
          </a:p>
        </p:txBody>
      </p:sp>
      <p:sp>
        <p:nvSpPr>
          <p:cNvPr id="8" name="Rectángulo 7"/>
          <p:cNvSpPr/>
          <p:nvPr/>
        </p:nvSpPr>
        <p:spPr>
          <a:xfrm>
            <a:off x="638290" y="4805813"/>
            <a:ext cx="1089766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C" dirty="0" smtClean="0">
                <a:latin typeface="Arial" panose="020B0604020202020204" pitchFamily="34" charset="0"/>
                <a:ea typeface="Calibri" panose="020F0502020204030204" pitchFamily="34" charset="0"/>
              </a:rPr>
              <a:t>Se amplificaron un total de 10 muestras, 57</a:t>
            </a:r>
            <a:r>
              <a:rPr lang="es-EC" dirty="0">
                <a:latin typeface="Arial" panose="020B0604020202020204" pitchFamily="34" charset="0"/>
                <a:ea typeface="Calibri" panose="020F0502020204030204" pitchFamily="34" charset="0"/>
              </a:rPr>
              <a:t>, 59, 60, 62, 65, 66, 67, 68, 72 y </a:t>
            </a:r>
            <a:r>
              <a:rPr lang="es-EC" dirty="0" smtClean="0">
                <a:latin typeface="Arial" panose="020B0604020202020204" pitchFamily="34" charset="0"/>
                <a:ea typeface="Calibri" panose="020F0502020204030204" pitchFamily="34" charset="0"/>
              </a:rPr>
              <a:t>75 todas pertenecientes al refugio </a:t>
            </a:r>
            <a:r>
              <a:rPr lang="es-EC" dirty="0">
                <a:latin typeface="Arial" panose="020B0604020202020204" pitchFamily="34" charset="0"/>
                <a:ea typeface="Calibri" panose="020F0502020204030204" pitchFamily="34" charset="0"/>
              </a:rPr>
              <a:t>de Chone, no obstante, debido a que se utilizó cebadores genéricos no se podía determinar si las muestras positivas correspondían a especies de </a:t>
            </a:r>
            <a:r>
              <a:rPr lang="es-EC" i="1" dirty="0" err="1">
                <a:latin typeface="Arial" panose="020B0604020202020204" pitchFamily="34" charset="0"/>
                <a:ea typeface="Calibri" panose="020F0502020204030204" pitchFamily="34" charset="0"/>
              </a:rPr>
              <a:t>Anaplasma</a:t>
            </a:r>
            <a:r>
              <a:rPr lang="es-EC" i="1" dirty="0">
                <a:latin typeface="Arial" panose="020B0604020202020204" pitchFamily="34" charset="0"/>
                <a:ea typeface="Calibri" panose="020F0502020204030204" pitchFamily="34" charset="0"/>
              </a:rPr>
              <a:t> </a:t>
            </a:r>
            <a:r>
              <a:rPr lang="es-EC" dirty="0">
                <a:latin typeface="Arial" panose="020B0604020202020204" pitchFamily="34" charset="0"/>
                <a:ea typeface="Calibri" panose="020F0502020204030204" pitchFamily="34" charset="0"/>
              </a:rPr>
              <a:t> o </a:t>
            </a:r>
            <a:r>
              <a:rPr lang="es-EC" i="1" dirty="0" err="1" smtClean="0">
                <a:latin typeface="Arial" panose="020B0604020202020204" pitchFamily="34" charset="0"/>
                <a:ea typeface="Calibri" panose="020F0502020204030204" pitchFamily="34" charset="0"/>
              </a:rPr>
              <a:t>Ehrlichia</a:t>
            </a:r>
            <a:r>
              <a:rPr lang="es-EC" i="1" dirty="0" smtClean="0">
                <a:latin typeface="Arial" panose="020B0604020202020204" pitchFamily="34" charset="0"/>
                <a:ea typeface="Calibri" panose="020F0502020204030204" pitchFamily="34" charset="0"/>
              </a:rPr>
              <a:t>.</a:t>
            </a:r>
            <a:endParaRPr lang="es-EC" dirty="0"/>
          </a:p>
        </p:txBody>
      </p:sp>
      <p:sp>
        <p:nvSpPr>
          <p:cNvPr id="9" name="Google Shape;90;p7"/>
          <p:cNvSpPr/>
          <p:nvPr/>
        </p:nvSpPr>
        <p:spPr>
          <a:xfrm rot="4098760">
            <a:off x="410732" y="4395970"/>
            <a:ext cx="569336" cy="578582"/>
          </a:xfrm>
          <a:custGeom>
            <a:avLst/>
            <a:gdLst/>
            <a:ahLst/>
            <a:cxnLst/>
            <a:rect l="l" t="t" r="r" b="b"/>
            <a:pathLst>
              <a:path w="9308" h="9393" extrusionOk="0">
                <a:moveTo>
                  <a:pt x="7789" y="6932"/>
                </a:moveTo>
                <a:lnTo>
                  <a:pt x="7789" y="6932"/>
                </a:lnTo>
                <a:lnTo>
                  <a:pt x="7575" y="6697"/>
                </a:lnTo>
                <a:lnTo>
                  <a:pt x="7446" y="6569"/>
                </a:lnTo>
                <a:lnTo>
                  <a:pt x="7425" y="6483"/>
                </a:lnTo>
                <a:lnTo>
                  <a:pt x="7404" y="6419"/>
                </a:lnTo>
                <a:lnTo>
                  <a:pt x="7404" y="6419"/>
                </a:lnTo>
                <a:lnTo>
                  <a:pt x="7404" y="6355"/>
                </a:lnTo>
                <a:lnTo>
                  <a:pt x="7446" y="6269"/>
                </a:lnTo>
                <a:lnTo>
                  <a:pt x="7511" y="6141"/>
                </a:lnTo>
                <a:lnTo>
                  <a:pt x="7511" y="6141"/>
                </a:lnTo>
                <a:lnTo>
                  <a:pt x="7553" y="6034"/>
                </a:lnTo>
                <a:lnTo>
                  <a:pt x="7553" y="5927"/>
                </a:lnTo>
                <a:lnTo>
                  <a:pt x="7575" y="5734"/>
                </a:lnTo>
                <a:lnTo>
                  <a:pt x="7575" y="5734"/>
                </a:lnTo>
                <a:lnTo>
                  <a:pt x="7575" y="5349"/>
                </a:lnTo>
                <a:lnTo>
                  <a:pt x="7553" y="5156"/>
                </a:lnTo>
                <a:lnTo>
                  <a:pt x="7532" y="4964"/>
                </a:lnTo>
                <a:lnTo>
                  <a:pt x="7532" y="4964"/>
                </a:lnTo>
                <a:lnTo>
                  <a:pt x="7489" y="4771"/>
                </a:lnTo>
                <a:lnTo>
                  <a:pt x="7425" y="4622"/>
                </a:lnTo>
                <a:lnTo>
                  <a:pt x="7318" y="4472"/>
                </a:lnTo>
                <a:lnTo>
                  <a:pt x="7168" y="4322"/>
                </a:lnTo>
                <a:lnTo>
                  <a:pt x="7168" y="4322"/>
                </a:lnTo>
                <a:lnTo>
                  <a:pt x="6869" y="4129"/>
                </a:lnTo>
                <a:lnTo>
                  <a:pt x="6698" y="4001"/>
                </a:lnTo>
                <a:lnTo>
                  <a:pt x="6633" y="3937"/>
                </a:lnTo>
                <a:lnTo>
                  <a:pt x="6612" y="3873"/>
                </a:lnTo>
                <a:lnTo>
                  <a:pt x="6612" y="3873"/>
                </a:lnTo>
                <a:lnTo>
                  <a:pt x="6612" y="3851"/>
                </a:lnTo>
                <a:lnTo>
                  <a:pt x="6612" y="3787"/>
                </a:lnTo>
                <a:lnTo>
                  <a:pt x="6633" y="3702"/>
                </a:lnTo>
                <a:lnTo>
                  <a:pt x="6633" y="3702"/>
                </a:lnTo>
                <a:lnTo>
                  <a:pt x="6612" y="3595"/>
                </a:lnTo>
                <a:lnTo>
                  <a:pt x="6548" y="3488"/>
                </a:lnTo>
                <a:lnTo>
                  <a:pt x="6548" y="3488"/>
                </a:lnTo>
                <a:lnTo>
                  <a:pt x="6484" y="3359"/>
                </a:lnTo>
                <a:lnTo>
                  <a:pt x="6462" y="3295"/>
                </a:lnTo>
                <a:lnTo>
                  <a:pt x="6462" y="3274"/>
                </a:lnTo>
                <a:lnTo>
                  <a:pt x="6462" y="3252"/>
                </a:lnTo>
                <a:lnTo>
                  <a:pt x="6462" y="3252"/>
                </a:lnTo>
                <a:lnTo>
                  <a:pt x="6505" y="3231"/>
                </a:lnTo>
                <a:lnTo>
                  <a:pt x="6591" y="3231"/>
                </a:lnTo>
                <a:lnTo>
                  <a:pt x="6805" y="3274"/>
                </a:lnTo>
                <a:lnTo>
                  <a:pt x="7168" y="3359"/>
                </a:lnTo>
                <a:lnTo>
                  <a:pt x="7168" y="3359"/>
                </a:lnTo>
                <a:lnTo>
                  <a:pt x="7382" y="3381"/>
                </a:lnTo>
                <a:lnTo>
                  <a:pt x="7575" y="3359"/>
                </a:lnTo>
                <a:lnTo>
                  <a:pt x="7810" y="3316"/>
                </a:lnTo>
                <a:lnTo>
                  <a:pt x="8024" y="3274"/>
                </a:lnTo>
                <a:lnTo>
                  <a:pt x="8238" y="3209"/>
                </a:lnTo>
                <a:lnTo>
                  <a:pt x="8431" y="3124"/>
                </a:lnTo>
                <a:lnTo>
                  <a:pt x="8623" y="3038"/>
                </a:lnTo>
                <a:lnTo>
                  <a:pt x="8794" y="2953"/>
                </a:lnTo>
                <a:lnTo>
                  <a:pt x="8794" y="2953"/>
                </a:lnTo>
                <a:lnTo>
                  <a:pt x="8944" y="2846"/>
                </a:lnTo>
                <a:lnTo>
                  <a:pt x="9094" y="2717"/>
                </a:lnTo>
                <a:lnTo>
                  <a:pt x="9244" y="2568"/>
                </a:lnTo>
                <a:lnTo>
                  <a:pt x="9286" y="2482"/>
                </a:lnTo>
                <a:lnTo>
                  <a:pt x="9308" y="2418"/>
                </a:lnTo>
                <a:lnTo>
                  <a:pt x="9308" y="2418"/>
                </a:lnTo>
                <a:lnTo>
                  <a:pt x="9286" y="2289"/>
                </a:lnTo>
                <a:lnTo>
                  <a:pt x="9265" y="2225"/>
                </a:lnTo>
                <a:lnTo>
                  <a:pt x="9201" y="2225"/>
                </a:lnTo>
                <a:lnTo>
                  <a:pt x="9137" y="2247"/>
                </a:lnTo>
                <a:lnTo>
                  <a:pt x="9008" y="2332"/>
                </a:lnTo>
                <a:lnTo>
                  <a:pt x="8944" y="2354"/>
                </a:lnTo>
                <a:lnTo>
                  <a:pt x="8923" y="2354"/>
                </a:lnTo>
                <a:lnTo>
                  <a:pt x="8923" y="2354"/>
                </a:lnTo>
                <a:lnTo>
                  <a:pt x="8901" y="2332"/>
                </a:lnTo>
                <a:lnTo>
                  <a:pt x="8901" y="2311"/>
                </a:lnTo>
                <a:lnTo>
                  <a:pt x="8944" y="2247"/>
                </a:lnTo>
                <a:lnTo>
                  <a:pt x="9051" y="2097"/>
                </a:lnTo>
                <a:lnTo>
                  <a:pt x="9094" y="1990"/>
                </a:lnTo>
                <a:lnTo>
                  <a:pt x="9137" y="1904"/>
                </a:lnTo>
                <a:lnTo>
                  <a:pt x="9115" y="1883"/>
                </a:lnTo>
                <a:lnTo>
                  <a:pt x="9115" y="1840"/>
                </a:lnTo>
                <a:lnTo>
                  <a:pt x="9072" y="1797"/>
                </a:lnTo>
                <a:lnTo>
                  <a:pt x="9030" y="1776"/>
                </a:lnTo>
                <a:lnTo>
                  <a:pt x="9030" y="1776"/>
                </a:lnTo>
                <a:lnTo>
                  <a:pt x="8966" y="1776"/>
                </a:lnTo>
                <a:lnTo>
                  <a:pt x="8880" y="1797"/>
                </a:lnTo>
                <a:lnTo>
                  <a:pt x="8794" y="1819"/>
                </a:lnTo>
                <a:lnTo>
                  <a:pt x="8709" y="1883"/>
                </a:lnTo>
                <a:lnTo>
                  <a:pt x="8452" y="2075"/>
                </a:lnTo>
                <a:lnTo>
                  <a:pt x="8452" y="2075"/>
                </a:lnTo>
                <a:lnTo>
                  <a:pt x="8281" y="2182"/>
                </a:lnTo>
                <a:lnTo>
                  <a:pt x="8238" y="2204"/>
                </a:lnTo>
                <a:lnTo>
                  <a:pt x="8195" y="2182"/>
                </a:lnTo>
                <a:lnTo>
                  <a:pt x="8131" y="2161"/>
                </a:lnTo>
                <a:lnTo>
                  <a:pt x="8088" y="2118"/>
                </a:lnTo>
                <a:lnTo>
                  <a:pt x="7960" y="1990"/>
                </a:lnTo>
                <a:lnTo>
                  <a:pt x="7960" y="1990"/>
                </a:lnTo>
                <a:lnTo>
                  <a:pt x="7682" y="1690"/>
                </a:lnTo>
                <a:lnTo>
                  <a:pt x="7425" y="1391"/>
                </a:lnTo>
                <a:lnTo>
                  <a:pt x="7425" y="1391"/>
                </a:lnTo>
                <a:lnTo>
                  <a:pt x="7125" y="1091"/>
                </a:lnTo>
                <a:lnTo>
                  <a:pt x="6997" y="941"/>
                </a:lnTo>
                <a:lnTo>
                  <a:pt x="6933" y="856"/>
                </a:lnTo>
                <a:lnTo>
                  <a:pt x="6912" y="792"/>
                </a:lnTo>
                <a:lnTo>
                  <a:pt x="6912" y="792"/>
                </a:lnTo>
                <a:lnTo>
                  <a:pt x="6890" y="728"/>
                </a:lnTo>
                <a:lnTo>
                  <a:pt x="6890" y="685"/>
                </a:lnTo>
                <a:lnTo>
                  <a:pt x="6933" y="599"/>
                </a:lnTo>
                <a:lnTo>
                  <a:pt x="6976" y="514"/>
                </a:lnTo>
                <a:lnTo>
                  <a:pt x="7040" y="428"/>
                </a:lnTo>
                <a:lnTo>
                  <a:pt x="7040" y="428"/>
                </a:lnTo>
                <a:lnTo>
                  <a:pt x="7061" y="342"/>
                </a:lnTo>
                <a:lnTo>
                  <a:pt x="7061" y="278"/>
                </a:lnTo>
                <a:lnTo>
                  <a:pt x="7061" y="235"/>
                </a:lnTo>
                <a:lnTo>
                  <a:pt x="7019" y="193"/>
                </a:lnTo>
                <a:lnTo>
                  <a:pt x="6976" y="171"/>
                </a:lnTo>
                <a:lnTo>
                  <a:pt x="6933" y="150"/>
                </a:lnTo>
                <a:lnTo>
                  <a:pt x="6869" y="171"/>
                </a:lnTo>
                <a:lnTo>
                  <a:pt x="6783" y="214"/>
                </a:lnTo>
                <a:lnTo>
                  <a:pt x="6783" y="214"/>
                </a:lnTo>
                <a:lnTo>
                  <a:pt x="6719" y="278"/>
                </a:lnTo>
                <a:lnTo>
                  <a:pt x="6676" y="321"/>
                </a:lnTo>
                <a:lnTo>
                  <a:pt x="6569" y="471"/>
                </a:lnTo>
                <a:lnTo>
                  <a:pt x="6484" y="642"/>
                </a:lnTo>
                <a:lnTo>
                  <a:pt x="6377" y="770"/>
                </a:lnTo>
                <a:lnTo>
                  <a:pt x="6377" y="770"/>
                </a:lnTo>
                <a:lnTo>
                  <a:pt x="6355" y="792"/>
                </a:lnTo>
                <a:lnTo>
                  <a:pt x="6355" y="770"/>
                </a:lnTo>
                <a:lnTo>
                  <a:pt x="6355" y="770"/>
                </a:lnTo>
                <a:lnTo>
                  <a:pt x="6377" y="728"/>
                </a:lnTo>
                <a:lnTo>
                  <a:pt x="6398" y="621"/>
                </a:lnTo>
                <a:lnTo>
                  <a:pt x="6419" y="514"/>
                </a:lnTo>
                <a:lnTo>
                  <a:pt x="6419" y="428"/>
                </a:lnTo>
                <a:lnTo>
                  <a:pt x="6419" y="428"/>
                </a:lnTo>
                <a:lnTo>
                  <a:pt x="6505" y="300"/>
                </a:lnTo>
                <a:lnTo>
                  <a:pt x="6548" y="235"/>
                </a:lnTo>
                <a:lnTo>
                  <a:pt x="6569" y="150"/>
                </a:lnTo>
                <a:lnTo>
                  <a:pt x="6569" y="150"/>
                </a:lnTo>
                <a:lnTo>
                  <a:pt x="6548" y="64"/>
                </a:lnTo>
                <a:lnTo>
                  <a:pt x="6526" y="21"/>
                </a:lnTo>
                <a:lnTo>
                  <a:pt x="6484" y="0"/>
                </a:lnTo>
                <a:lnTo>
                  <a:pt x="6441" y="21"/>
                </a:lnTo>
                <a:lnTo>
                  <a:pt x="6334" y="86"/>
                </a:lnTo>
                <a:lnTo>
                  <a:pt x="6248" y="193"/>
                </a:lnTo>
                <a:lnTo>
                  <a:pt x="6248" y="193"/>
                </a:lnTo>
                <a:lnTo>
                  <a:pt x="6141" y="385"/>
                </a:lnTo>
                <a:lnTo>
                  <a:pt x="6056" y="578"/>
                </a:lnTo>
                <a:lnTo>
                  <a:pt x="5885" y="984"/>
                </a:lnTo>
                <a:lnTo>
                  <a:pt x="5778" y="1412"/>
                </a:lnTo>
                <a:lnTo>
                  <a:pt x="5713" y="1840"/>
                </a:lnTo>
                <a:lnTo>
                  <a:pt x="5713" y="1840"/>
                </a:lnTo>
                <a:lnTo>
                  <a:pt x="5713" y="2097"/>
                </a:lnTo>
                <a:lnTo>
                  <a:pt x="5713" y="2354"/>
                </a:lnTo>
                <a:lnTo>
                  <a:pt x="5713" y="2354"/>
                </a:lnTo>
                <a:lnTo>
                  <a:pt x="5778" y="2546"/>
                </a:lnTo>
                <a:lnTo>
                  <a:pt x="5799" y="2653"/>
                </a:lnTo>
                <a:lnTo>
                  <a:pt x="5778" y="2717"/>
                </a:lnTo>
                <a:lnTo>
                  <a:pt x="5778" y="2717"/>
                </a:lnTo>
                <a:lnTo>
                  <a:pt x="5756" y="2760"/>
                </a:lnTo>
                <a:lnTo>
                  <a:pt x="5671" y="2760"/>
                </a:lnTo>
                <a:lnTo>
                  <a:pt x="5478" y="2760"/>
                </a:lnTo>
                <a:lnTo>
                  <a:pt x="5093" y="2696"/>
                </a:lnTo>
                <a:lnTo>
                  <a:pt x="5093" y="2696"/>
                </a:lnTo>
                <a:lnTo>
                  <a:pt x="4665" y="2696"/>
                </a:lnTo>
                <a:lnTo>
                  <a:pt x="4451" y="2717"/>
                </a:lnTo>
                <a:lnTo>
                  <a:pt x="4237" y="2760"/>
                </a:lnTo>
                <a:lnTo>
                  <a:pt x="4023" y="2803"/>
                </a:lnTo>
                <a:lnTo>
                  <a:pt x="3809" y="2867"/>
                </a:lnTo>
                <a:lnTo>
                  <a:pt x="3617" y="2953"/>
                </a:lnTo>
                <a:lnTo>
                  <a:pt x="3424" y="3081"/>
                </a:lnTo>
                <a:lnTo>
                  <a:pt x="3424" y="3081"/>
                </a:lnTo>
                <a:lnTo>
                  <a:pt x="3274" y="3188"/>
                </a:lnTo>
                <a:lnTo>
                  <a:pt x="3146" y="3338"/>
                </a:lnTo>
                <a:lnTo>
                  <a:pt x="3017" y="3488"/>
                </a:lnTo>
                <a:lnTo>
                  <a:pt x="2889" y="3659"/>
                </a:lnTo>
                <a:lnTo>
                  <a:pt x="2782" y="3830"/>
                </a:lnTo>
                <a:lnTo>
                  <a:pt x="2697" y="4001"/>
                </a:lnTo>
                <a:lnTo>
                  <a:pt x="2632" y="4194"/>
                </a:lnTo>
                <a:lnTo>
                  <a:pt x="2590" y="4365"/>
                </a:lnTo>
                <a:lnTo>
                  <a:pt x="2590" y="4365"/>
                </a:lnTo>
                <a:lnTo>
                  <a:pt x="2568" y="4600"/>
                </a:lnTo>
                <a:lnTo>
                  <a:pt x="2547" y="4857"/>
                </a:lnTo>
                <a:lnTo>
                  <a:pt x="2568" y="5349"/>
                </a:lnTo>
                <a:lnTo>
                  <a:pt x="2568" y="5349"/>
                </a:lnTo>
                <a:lnTo>
                  <a:pt x="2568" y="5499"/>
                </a:lnTo>
                <a:lnTo>
                  <a:pt x="2568" y="5584"/>
                </a:lnTo>
                <a:lnTo>
                  <a:pt x="2547" y="5627"/>
                </a:lnTo>
                <a:lnTo>
                  <a:pt x="2525" y="5649"/>
                </a:lnTo>
                <a:lnTo>
                  <a:pt x="2440" y="5691"/>
                </a:lnTo>
                <a:lnTo>
                  <a:pt x="2440" y="5691"/>
                </a:lnTo>
                <a:lnTo>
                  <a:pt x="2333" y="5713"/>
                </a:lnTo>
                <a:lnTo>
                  <a:pt x="2204" y="5713"/>
                </a:lnTo>
                <a:lnTo>
                  <a:pt x="2076" y="5713"/>
                </a:lnTo>
                <a:lnTo>
                  <a:pt x="1969" y="5691"/>
                </a:lnTo>
                <a:lnTo>
                  <a:pt x="1969" y="5691"/>
                </a:lnTo>
                <a:lnTo>
                  <a:pt x="1798" y="5734"/>
                </a:lnTo>
                <a:lnTo>
                  <a:pt x="1648" y="5756"/>
                </a:lnTo>
                <a:lnTo>
                  <a:pt x="1648" y="5756"/>
                </a:lnTo>
                <a:lnTo>
                  <a:pt x="1456" y="5777"/>
                </a:lnTo>
                <a:lnTo>
                  <a:pt x="1284" y="5777"/>
                </a:lnTo>
                <a:lnTo>
                  <a:pt x="1092" y="5756"/>
                </a:lnTo>
                <a:lnTo>
                  <a:pt x="921" y="5777"/>
                </a:lnTo>
                <a:lnTo>
                  <a:pt x="921" y="5777"/>
                </a:lnTo>
                <a:lnTo>
                  <a:pt x="707" y="5820"/>
                </a:lnTo>
                <a:lnTo>
                  <a:pt x="493" y="5884"/>
                </a:lnTo>
                <a:lnTo>
                  <a:pt x="300" y="5969"/>
                </a:lnTo>
                <a:lnTo>
                  <a:pt x="193" y="6034"/>
                </a:lnTo>
                <a:lnTo>
                  <a:pt x="129" y="6098"/>
                </a:lnTo>
                <a:lnTo>
                  <a:pt x="129" y="6098"/>
                </a:lnTo>
                <a:lnTo>
                  <a:pt x="86" y="6162"/>
                </a:lnTo>
                <a:lnTo>
                  <a:pt x="65" y="6226"/>
                </a:lnTo>
                <a:lnTo>
                  <a:pt x="1" y="6440"/>
                </a:lnTo>
                <a:lnTo>
                  <a:pt x="1" y="6526"/>
                </a:lnTo>
                <a:lnTo>
                  <a:pt x="1" y="6633"/>
                </a:lnTo>
                <a:lnTo>
                  <a:pt x="22" y="6718"/>
                </a:lnTo>
                <a:lnTo>
                  <a:pt x="65" y="6761"/>
                </a:lnTo>
                <a:lnTo>
                  <a:pt x="65" y="6761"/>
                </a:lnTo>
                <a:lnTo>
                  <a:pt x="129" y="6804"/>
                </a:lnTo>
                <a:lnTo>
                  <a:pt x="215" y="6804"/>
                </a:lnTo>
                <a:lnTo>
                  <a:pt x="300" y="6783"/>
                </a:lnTo>
                <a:lnTo>
                  <a:pt x="386" y="6740"/>
                </a:lnTo>
                <a:lnTo>
                  <a:pt x="578" y="6676"/>
                </a:lnTo>
                <a:lnTo>
                  <a:pt x="664" y="6633"/>
                </a:lnTo>
                <a:lnTo>
                  <a:pt x="750" y="6633"/>
                </a:lnTo>
                <a:lnTo>
                  <a:pt x="750" y="6633"/>
                </a:lnTo>
                <a:lnTo>
                  <a:pt x="814" y="6633"/>
                </a:lnTo>
                <a:lnTo>
                  <a:pt x="878" y="6654"/>
                </a:lnTo>
                <a:lnTo>
                  <a:pt x="921" y="6697"/>
                </a:lnTo>
                <a:lnTo>
                  <a:pt x="964" y="6740"/>
                </a:lnTo>
                <a:lnTo>
                  <a:pt x="1006" y="6868"/>
                </a:lnTo>
                <a:lnTo>
                  <a:pt x="1049" y="6954"/>
                </a:lnTo>
                <a:lnTo>
                  <a:pt x="1092" y="7018"/>
                </a:lnTo>
                <a:lnTo>
                  <a:pt x="1092" y="7018"/>
                </a:lnTo>
                <a:lnTo>
                  <a:pt x="1777" y="7724"/>
                </a:lnTo>
                <a:lnTo>
                  <a:pt x="1777" y="7724"/>
                </a:lnTo>
                <a:lnTo>
                  <a:pt x="1926" y="7895"/>
                </a:lnTo>
                <a:lnTo>
                  <a:pt x="2097" y="8088"/>
                </a:lnTo>
                <a:lnTo>
                  <a:pt x="2097" y="8088"/>
                </a:lnTo>
                <a:lnTo>
                  <a:pt x="2162" y="8152"/>
                </a:lnTo>
                <a:lnTo>
                  <a:pt x="2226" y="8173"/>
                </a:lnTo>
                <a:lnTo>
                  <a:pt x="2333" y="8173"/>
                </a:lnTo>
                <a:lnTo>
                  <a:pt x="2333" y="8173"/>
                </a:lnTo>
                <a:lnTo>
                  <a:pt x="2547" y="8237"/>
                </a:lnTo>
                <a:lnTo>
                  <a:pt x="2632" y="8237"/>
                </a:lnTo>
                <a:lnTo>
                  <a:pt x="2675" y="8216"/>
                </a:lnTo>
                <a:lnTo>
                  <a:pt x="2697" y="8195"/>
                </a:lnTo>
                <a:lnTo>
                  <a:pt x="2697" y="8195"/>
                </a:lnTo>
                <a:lnTo>
                  <a:pt x="2697" y="8130"/>
                </a:lnTo>
                <a:lnTo>
                  <a:pt x="2654" y="8066"/>
                </a:lnTo>
                <a:lnTo>
                  <a:pt x="2504" y="7916"/>
                </a:lnTo>
                <a:lnTo>
                  <a:pt x="2247" y="7660"/>
                </a:lnTo>
                <a:lnTo>
                  <a:pt x="2247" y="7660"/>
                </a:lnTo>
                <a:lnTo>
                  <a:pt x="1498" y="6954"/>
                </a:lnTo>
                <a:lnTo>
                  <a:pt x="1498" y="6954"/>
                </a:lnTo>
                <a:lnTo>
                  <a:pt x="1370" y="6847"/>
                </a:lnTo>
                <a:lnTo>
                  <a:pt x="1220" y="6718"/>
                </a:lnTo>
                <a:lnTo>
                  <a:pt x="1156" y="6654"/>
                </a:lnTo>
                <a:lnTo>
                  <a:pt x="1113" y="6590"/>
                </a:lnTo>
                <a:lnTo>
                  <a:pt x="1092" y="6526"/>
                </a:lnTo>
                <a:lnTo>
                  <a:pt x="1113" y="6462"/>
                </a:lnTo>
                <a:lnTo>
                  <a:pt x="1113" y="6462"/>
                </a:lnTo>
                <a:lnTo>
                  <a:pt x="1156" y="6419"/>
                </a:lnTo>
                <a:lnTo>
                  <a:pt x="1220" y="6397"/>
                </a:lnTo>
                <a:lnTo>
                  <a:pt x="1349" y="6376"/>
                </a:lnTo>
                <a:lnTo>
                  <a:pt x="1456" y="6397"/>
                </a:lnTo>
                <a:lnTo>
                  <a:pt x="1498" y="6419"/>
                </a:lnTo>
                <a:lnTo>
                  <a:pt x="1541" y="6462"/>
                </a:lnTo>
                <a:lnTo>
                  <a:pt x="1541" y="6462"/>
                </a:lnTo>
                <a:lnTo>
                  <a:pt x="1563" y="6526"/>
                </a:lnTo>
                <a:lnTo>
                  <a:pt x="1584" y="6611"/>
                </a:lnTo>
                <a:lnTo>
                  <a:pt x="1605" y="6697"/>
                </a:lnTo>
                <a:lnTo>
                  <a:pt x="1648" y="6783"/>
                </a:lnTo>
                <a:lnTo>
                  <a:pt x="1648" y="6783"/>
                </a:lnTo>
                <a:lnTo>
                  <a:pt x="1798" y="6954"/>
                </a:lnTo>
                <a:lnTo>
                  <a:pt x="1948" y="7125"/>
                </a:lnTo>
                <a:lnTo>
                  <a:pt x="1948" y="7125"/>
                </a:lnTo>
                <a:lnTo>
                  <a:pt x="2119" y="7339"/>
                </a:lnTo>
                <a:lnTo>
                  <a:pt x="2204" y="7424"/>
                </a:lnTo>
                <a:lnTo>
                  <a:pt x="2311" y="7510"/>
                </a:lnTo>
                <a:lnTo>
                  <a:pt x="2311" y="7510"/>
                </a:lnTo>
                <a:lnTo>
                  <a:pt x="2376" y="7531"/>
                </a:lnTo>
                <a:lnTo>
                  <a:pt x="2440" y="7531"/>
                </a:lnTo>
                <a:lnTo>
                  <a:pt x="2483" y="7510"/>
                </a:lnTo>
                <a:lnTo>
                  <a:pt x="2568" y="7510"/>
                </a:lnTo>
                <a:lnTo>
                  <a:pt x="2568" y="7510"/>
                </a:lnTo>
                <a:lnTo>
                  <a:pt x="2697" y="7489"/>
                </a:lnTo>
                <a:lnTo>
                  <a:pt x="2804" y="7489"/>
                </a:lnTo>
                <a:lnTo>
                  <a:pt x="2846" y="7489"/>
                </a:lnTo>
                <a:lnTo>
                  <a:pt x="2868" y="7446"/>
                </a:lnTo>
                <a:lnTo>
                  <a:pt x="2846" y="7403"/>
                </a:lnTo>
                <a:lnTo>
                  <a:pt x="2804" y="7317"/>
                </a:lnTo>
                <a:lnTo>
                  <a:pt x="2804" y="7317"/>
                </a:lnTo>
                <a:lnTo>
                  <a:pt x="2718" y="7253"/>
                </a:lnTo>
                <a:lnTo>
                  <a:pt x="2632" y="7168"/>
                </a:lnTo>
                <a:lnTo>
                  <a:pt x="2525" y="7103"/>
                </a:lnTo>
                <a:lnTo>
                  <a:pt x="2418" y="7039"/>
                </a:lnTo>
                <a:lnTo>
                  <a:pt x="2418" y="7039"/>
                </a:lnTo>
                <a:lnTo>
                  <a:pt x="2097" y="6697"/>
                </a:lnTo>
                <a:lnTo>
                  <a:pt x="2097" y="6697"/>
                </a:lnTo>
                <a:lnTo>
                  <a:pt x="1926" y="6569"/>
                </a:lnTo>
                <a:lnTo>
                  <a:pt x="1841" y="6483"/>
                </a:lnTo>
                <a:lnTo>
                  <a:pt x="1798" y="6419"/>
                </a:lnTo>
                <a:lnTo>
                  <a:pt x="1798" y="6419"/>
                </a:lnTo>
                <a:lnTo>
                  <a:pt x="1777" y="6333"/>
                </a:lnTo>
                <a:lnTo>
                  <a:pt x="1798" y="6333"/>
                </a:lnTo>
                <a:lnTo>
                  <a:pt x="1862" y="6312"/>
                </a:lnTo>
                <a:lnTo>
                  <a:pt x="1862" y="6312"/>
                </a:lnTo>
                <a:lnTo>
                  <a:pt x="1926" y="6290"/>
                </a:lnTo>
                <a:lnTo>
                  <a:pt x="2055" y="6269"/>
                </a:lnTo>
                <a:lnTo>
                  <a:pt x="2333" y="6248"/>
                </a:lnTo>
                <a:lnTo>
                  <a:pt x="2632" y="6248"/>
                </a:lnTo>
                <a:lnTo>
                  <a:pt x="2739" y="6269"/>
                </a:lnTo>
                <a:lnTo>
                  <a:pt x="2804" y="6290"/>
                </a:lnTo>
                <a:lnTo>
                  <a:pt x="2804" y="6290"/>
                </a:lnTo>
                <a:lnTo>
                  <a:pt x="2846" y="6333"/>
                </a:lnTo>
                <a:lnTo>
                  <a:pt x="2889" y="6440"/>
                </a:lnTo>
                <a:lnTo>
                  <a:pt x="2932" y="6654"/>
                </a:lnTo>
                <a:lnTo>
                  <a:pt x="2953" y="7082"/>
                </a:lnTo>
                <a:lnTo>
                  <a:pt x="2953" y="7082"/>
                </a:lnTo>
                <a:lnTo>
                  <a:pt x="2975" y="7317"/>
                </a:lnTo>
                <a:lnTo>
                  <a:pt x="2975" y="7531"/>
                </a:lnTo>
                <a:lnTo>
                  <a:pt x="2953" y="7767"/>
                </a:lnTo>
                <a:lnTo>
                  <a:pt x="2932" y="7981"/>
                </a:lnTo>
                <a:lnTo>
                  <a:pt x="2846" y="8409"/>
                </a:lnTo>
                <a:lnTo>
                  <a:pt x="2739" y="8858"/>
                </a:lnTo>
                <a:lnTo>
                  <a:pt x="2739" y="8858"/>
                </a:lnTo>
                <a:lnTo>
                  <a:pt x="2697" y="8986"/>
                </a:lnTo>
                <a:lnTo>
                  <a:pt x="2697" y="9072"/>
                </a:lnTo>
                <a:lnTo>
                  <a:pt x="2718" y="9136"/>
                </a:lnTo>
                <a:lnTo>
                  <a:pt x="2739" y="9179"/>
                </a:lnTo>
                <a:lnTo>
                  <a:pt x="2782" y="9222"/>
                </a:lnTo>
                <a:lnTo>
                  <a:pt x="2846" y="9243"/>
                </a:lnTo>
                <a:lnTo>
                  <a:pt x="2953" y="9264"/>
                </a:lnTo>
                <a:lnTo>
                  <a:pt x="2953" y="9264"/>
                </a:lnTo>
                <a:lnTo>
                  <a:pt x="3039" y="9264"/>
                </a:lnTo>
                <a:lnTo>
                  <a:pt x="3103" y="9243"/>
                </a:lnTo>
                <a:lnTo>
                  <a:pt x="3167" y="9222"/>
                </a:lnTo>
                <a:lnTo>
                  <a:pt x="3210" y="9179"/>
                </a:lnTo>
                <a:lnTo>
                  <a:pt x="3296" y="9050"/>
                </a:lnTo>
                <a:lnTo>
                  <a:pt x="3338" y="8922"/>
                </a:lnTo>
                <a:lnTo>
                  <a:pt x="3338" y="8922"/>
                </a:lnTo>
                <a:lnTo>
                  <a:pt x="3403" y="8687"/>
                </a:lnTo>
                <a:lnTo>
                  <a:pt x="3445" y="8473"/>
                </a:lnTo>
                <a:lnTo>
                  <a:pt x="3488" y="8237"/>
                </a:lnTo>
                <a:lnTo>
                  <a:pt x="3510" y="8002"/>
                </a:lnTo>
                <a:lnTo>
                  <a:pt x="3510" y="7553"/>
                </a:lnTo>
                <a:lnTo>
                  <a:pt x="3467" y="7082"/>
                </a:lnTo>
                <a:lnTo>
                  <a:pt x="3467" y="7082"/>
                </a:lnTo>
                <a:lnTo>
                  <a:pt x="3424" y="6804"/>
                </a:lnTo>
                <a:lnTo>
                  <a:pt x="3381" y="6676"/>
                </a:lnTo>
                <a:lnTo>
                  <a:pt x="3381" y="6547"/>
                </a:lnTo>
                <a:lnTo>
                  <a:pt x="3381" y="6547"/>
                </a:lnTo>
                <a:lnTo>
                  <a:pt x="3381" y="6440"/>
                </a:lnTo>
                <a:lnTo>
                  <a:pt x="3445" y="6355"/>
                </a:lnTo>
                <a:lnTo>
                  <a:pt x="3445" y="6355"/>
                </a:lnTo>
                <a:lnTo>
                  <a:pt x="3552" y="6269"/>
                </a:lnTo>
                <a:lnTo>
                  <a:pt x="3681" y="6162"/>
                </a:lnTo>
                <a:lnTo>
                  <a:pt x="3724" y="6098"/>
                </a:lnTo>
                <a:lnTo>
                  <a:pt x="3766" y="6034"/>
                </a:lnTo>
                <a:lnTo>
                  <a:pt x="3788" y="5969"/>
                </a:lnTo>
                <a:lnTo>
                  <a:pt x="3766" y="5884"/>
                </a:lnTo>
                <a:lnTo>
                  <a:pt x="3766" y="5884"/>
                </a:lnTo>
                <a:lnTo>
                  <a:pt x="3724" y="5841"/>
                </a:lnTo>
                <a:lnTo>
                  <a:pt x="3702" y="5820"/>
                </a:lnTo>
                <a:lnTo>
                  <a:pt x="3617" y="5777"/>
                </a:lnTo>
                <a:lnTo>
                  <a:pt x="3510" y="5756"/>
                </a:lnTo>
                <a:lnTo>
                  <a:pt x="3403" y="5777"/>
                </a:lnTo>
                <a:lnTo>
                  <a:pt x="3317" y="5756"/>
                </a:lnTo>
                <a:lnTo>
                  <a:pt x="3231" y="5734"/>
                </a:lnTo>
                <a:lnTo>
                  <a:pt x="3189" y="5713"/>
                </a:lnTo>
                <a:lnTo>
                  <a:pt x="3167" y="5670"/>
                </a:lnTo>
                <a:lnTo>
                  <a:pt x="3146" y="5627"/>
                </a:lnTo>
                <a:lnTo>
                  <a:pt x="3124" y="5563"/>
                </a:lnTo>
                <a:lnTo>
                  <a:pt x="3124" y="5563"/>
                </a:lnTo>
                <a:lnTo>
                  <a:pt x="3124" y="5370"/>
                </a:lnTo>
                <a:lnTo>
                  <a:pt x="3124" y="5114"/>
                </a:lnTo>
                <a:lnTo>
                  <a:pt x="3167" y="4857"/>
                </a:lnTo>
                <a:lnTo>
                  <a:pt x="3189" y="4771"/>
                </a:lnTo>
                <a:lnTo>
                  <a:pt x="3231" y="4729"/>
                </a:lnTo>
                <a:lnTo>
                  <a:pt x="3231" y="4729"/>
                </a:lnTo>
                <a:lnTo>
                  <a:pt x="3274" y="4729"/>
                </a:lnTo>
                <a:lnTo>
                  <a:pt x="3317" y="4750"/>
                </a:lnTo>
                <a:lnTo>
                  <a:pt x="3424" y="4814"/>
                </a:lnTo>
                <a:lnTo>
                  <a:pt x="3467" y="4857"/>
                </a:lnTo>
                <a:lnTo>
                  <a:pt x="3531" y="4878"/>
                </a:lnTo>
                <a:lnTo>
                  <a:pt x="3574" y="4878"/>
                </a:lnTo>
                <a:lnTo>
                  <a:pt x="3638" y="4836"/>
                </a:lnTo>
                <a:lnTo>
                  <a:pt x="3638" y="4836"/>
                </a:lnTo>
                <a:lnTo>
                  <a:pt x="3659" y="4793"/>
                </a:lnTo>
                <a:lnTo>
                  <a:pt x="3659" y="4729"/>
                </a:lnTo>
                <a:lnTo>
                  <a:pt x="3617" y="4686"/>
                </a:lnTo>
                <a:lnTo>
                  <a:pt x="3574" y="4643"/>
                </a:lnTo>
                <a:lnTo>
                  <a:pt x="3445" y="4536"/>
                </a:lnTo>
                <a:lnTo>
                  <a:pt x="3403" y="4493"/>
                </a:lnTo>
                <a:lnTo>
                  <a:pt x="3381" y="4450"/>
                </a:lnTo>
                <a:lnTo>
                  <a:pt x="3381" y="4450"/>
                </a:lnTo>
                <a:lnTo>
                  <a:pt x="3403" y="4365"/>
                </a:lnTo>
                <a:lnTo>
                  <a:pt x="3445" y="4236"/>
                </a:lnTo>
                <a:lnTo>
                  <a:pt x="3510" y="4151"/>
                </a:lnTo>
                <a:lnTo>
                  <a:pt x="3531" y="4108"/>
                </a:lnTo>
                <a:lnTo>
                  <a:pt x="3574" y="4108"/>
                </a:lnTo>
                <a:lnTo>
                  <a:pt x="3574" y="4108"/>
                </a:lnTo>
                <a:lnTo>
                  <a:pt x="3617" y="4108"/>
                </a:lnTo>
                <a:lnTo>
                  <a:pt x="3681" y="4151"/>
                </a:lnTo>
                <a:lnTo>
                  <a:pt x="3831" y="4258"/>
                </a:lnTo>
                <a:lnTo>
                  <a:pt x="3916" y="4279"/>
                </a:lnTo>
                <a:lnTo>
                  <a:pt x="3980" y="4279"/>
                </a:lnTo>
                <a:lnTo>
                  <a:pt x="3980" y="4279"/>
                </a:lnTo>
                <a:lnTo>
                  <a:pt x="4002" y="4258"/>
                </a:lnTo>
                <a:lnTo>
                  <a:pt x="4002" y="4151"/>
                </a:lnTo>
                <a:lnTo>
                  <a:pt x="4002" y="4151"/>
                </a:lnTo>
                <a:lnTo>
                  <a:pt x="3980" y="4087"/>
                </a:lnTo>
                <a:lnTo>
                  <a:pt x="3938" y="4044"/>
                </a:lnTo>
                <a:lnTo>
                  <a:pt x="3831" y="3980"/>
                </a:lnTo>
                <a:lnTo>
                  <a:pt x="3788" y="3937"/>
                </a:lnTo>
                <a:lnTo>
                  <a:pt x="3766" y="3915"/>
                </a:lnTo>
                <a:lnTo>
                  <a:pt x="3766" y="3851"/>
                </a:lnTo>
                <a:lnTo>
                  <a:pt x="3766" y="3787"/>
                </a:lnTo>
                <a:lnTo>
                  <a:pt x="3766" y="3787"/>
                </a:lnTo>
                <a:lnTo>
                  <a:pt x="3809" y="3702"/>
                </a:lnTo>
                <a:lnTo>
                  <a:pt x="3852" y="3637"/>
                </a:lnTo>
                <a:lnTo>
                  <a:pt x="3916" y="3595"/>
                </a:lnTo>
                <a:lnTo>
                  <a:pt x="3959" y="3595"/>
                </a:lnTo>
                <a:lnTo>
                  <a:pt x="4023" y="3595"/>
                </a:lnTo>
                <a:lnTo>
                  <a:pt x="4066" y="3616"/>
                </a:lnTo>
                <a:lnTo>
                  <a:pt x="4173" y="3702"/>
                </a:lnTo>
                <a:lnTo>
                  <a:pt x="4173" y="3702"/>
                </a:lnTo>
                <a:lnTo>
                  <a:pt x="4280" y="3830"/>
                </a:lnTo>
                <a:lnTo>
                  <a:pt x="4344" y="3873"/>
                </a:lnTo>
                <a:lnTo>
                  <a:pt x="4387" y="3894"/>
                </a:lnTo>
                <a:lnTo>
                  <a:pt x="4430" y="3894"/>
                </a:lnTo>
                <a:lnTo>
                  <a:pt x="4430" y="3894"/>
                </a:lnTo>
                <a:lnTo>
                  <a:pt x="4472" y="3873"/>
                </a:lnTo>
                <a:lnTo>
                  <a:pt x="4494" y="3851"/>
                </a:lnTo>
                <a:lnTo>
                  <a:pt x="4494" y="3809"/>
                </a:lnTo>
                <a:lnTo>
                  <a:pt x="4494" y="3766"/>
                </a:lnTo>
                <a:lnTo>
                  <a:pt x="4451" y="3702"/>
                </a:lnTo>
                <a:lnTo>
                  <a:pt x="4408" y="3659"/>
                </a:lnTo>
                <a:lnTo>
                  <a:pt x="4408" y="3659"/>
                </a:lnTo>
                <a:lnTo>
                  <a:pt x="4301" y="3530"/>
                </a:lnTo>
                <a:lnTo>
                  <a:pt x="4280" y="3488"/>
                </a:lnTo>
                <a:lnTo>
                  <a:pt x="4280" y="3445"/>
                </a:lnTo>
                <a:lnTo>
                  <a:pt x="4301" y="3423"/>
                </a:lnTo>
                <a:lnTo>
                  <a:pt x="4301" y="3423"/>
                </a:lnTo>
                <a:lnTo>
                  <a:pt x="4387" y="3381"/>
                </a:lnTo>
                <a:lnTo>
                  <a:pt x="4515" y="3338"/>
                </a:lnTo>
                <a:lnTo>
                  <a:pt x="4751" y="3295"/>
                </a:lnTo>
                <a:lnTo>
                  <a:pt x="4751" y="3295"/>
                </a:lnTo>
                <a:lnTo>
                  <a:pt x="4793" y="3316"/>
                </a:lnTo>
                <a:lnTo>
                  <a:pt x="4858" y="3359"/>
                </a:lnTo>
                <a:lnTo>
                  <a:pt x="5007" y="3466"/>
                </a:lnTo>
                <a:lnTo>
                  <a:pt x="5093" y="3509"/>
                </a:lnTo>
                <a:lnTo>
                  <a:pt x="5157" y="3530"/>
                </a:lnTo>
                <a:lnTo>
                  <a:pt x="5221" y="3530"/>
                </a:lnTo>
                <a:lnTo>
                  <a:pt x="5264" y="3488"/>
                </a:lnTo>
                <a:lnTo>
                  <a:pt x="5264" y="3488"/>
                </a:lnTo>
                <a:lnTo>
                  <a:pt x="5285" y="3423"/>
                </a:lnTo>
                <a:lnTo>
                  <a:pt x="5264" y="3381"/>
                </a:lnTo>
                <a:lnTo>
                  <a:pt x="5200" y="3295"/>
                </a:lnTo>
                <a:lnTo>
                  <a:pt x="5178" y="3274"/>
                </a:lnTo>
                <a:lnTo>
                  <a:pt x="5178" y="3252"/>
                </a:lnTo>
                <a:lnTo>
                  <a:pt x="5392" y="3231"/>
                </a:lnTo>
                <a:lnTo>
                  <a:pt x="5392" y="3231"/>
                </a:lnTo>
                <a:lnTo>
                  <a:pt x="5606" y="3231"/>
                </a:lnTo>
                <a:lnTo>
                  <a:pt x="5799" y="3231"/>
                </a:lnTo>
                <a:lnTo>
                  <a:pt x="5863" y="3252"/>
                </a:lnTo>
                <a:lnTo>
                  <a:pt x="5949" y="3274"/>
                </a:lnTo>
                <a:lnTo>
                  <a:pt x="6013" y="3338"/>
                </a:lnTo>
                <a:lnTo>
                  <a:pt x="6077" y="3423"/>
                </a:lnTo>
                <a:lnTo>
                  <a:pt x="6077" y="3423"/>
                </a:lnTo>
                <a:lnTo>
                  <a:pt x="6184" y="3595"/>
                </a:lnTo>
                <a:lnTo>
                  <a:pt x="6184" y="3637"/>
                </a:lnTo>
                <a:lnTo>
                  <a:pt x="6184" y="3680"/>
                </a:lnTo>
                <a:lnTo>
                  <a:pt x="6141" y="3702"/>
                </a:lnTo>
                <a:lnTo>
                  <a:pt x="6098" y="3723"/>
                </a:lnTo>
                <a:lnTo>
                  <a:pt x="5906" y="3723"/>
                </a:lnTo>
                <a:lnTo>
                  <a:pt x="5906" y="3723"/>
                </a:lnTo>
                <a:lnTo>
                  <a:pt x="5671" y="3723"/>
                </a:lnTo>
                <a:lnTo>
                  <a:pt x="5457" y="3744"/>
                </a:lnTo>
                <a:lnTo>
                  <a:pt x="5221" y="3766"/>
                </a:lnTo>
                <a:lnTo>
                  <a:pt x="5007" y="3851"/>
                </a:lnTo>
                <a:lnTo>
                  <a:pt x="5007" y="3851"/>
                </a:lnTo>
                <a:lnTo>
                  <a:pt x="4815" y="3958"/>
                </a:lnTo>
                <a:lnTo>
                  <a:pt x="4622" y="4065"/>
                </a:lnTo>
                <a:lnTo>
                  <a:pt x="4472" y="4172"/>
                </a:lnTo>
                <a:lnTo>
                  <a:pt x="4323" y="4322"/>
                </a:lnTo>
                <a:lnTo>
                  <a:pt x="4194" y="4472"/>
                </a:lnTo>
                <a:lnTo>
                  <a:pt x="4109" y="4643"/>
                </a:lnTo>
                <a:lnTo>
                  <a:pt x="4023" y="4836"/>
                </a:lnTo>
                <a:lnTo>
                  <a:pt x="3959" y="5049"/>
                </a:lnTo>
                <a:lnTo>
                  <a:pt x="3959" y="5049"/>
                </a:lnTo>
                <a:lnTo>
                  <a:pt x="3938" y="5263"/>
                </a:lnTo>
                <a:lnTo>
                  <a:pt x="3916" y="5477"/>
                </a:lnTo>
                <a:lnTo>
                  <a:pt x="3916" y="5691"/>
                </a:lnTo>
                <a:lnTo>
                  <a:pt x="3938" y="5884"/>
                </a:lnTo>
                <a:lnTo>
                  <a:pt x="3959" y="6098"/>
                </a:lnTo>
                <a:lnTo>
                  <a:pt x="4023" y="6290"/>
                </a:lnTo>
                <a:lnTo>
                  <a:pt x="4087" y="6483"/>
                </a:lnTo>
                <a:lnTo>
                  <a:pt x="4173" y="6654"/>
                </a:lnTo>
                <a:lnTo>
                  <a:pt x="4280" y="6804"/>
                </a:lnTo>
                <a:lnTo>
                  <a:pt x="4408" y="6954"/>
                </a:lnTo>
                <a:lnTo>
                  <a:pt x="4537" y="7082"/>
                </a:lnTo>
                <a:lnTo>
                  <a:pt x="4708" y="7189"/>
                </a:lnTo>
                <a:lnTo>
                  <a:pt x="4879" y="7275"/>
                </a:lnTo>
                <a:lnTo>
                  <a:pt x="5071" y="7339"/>
                </a:lnTo>
                <a:lnTo>
                  <a:pt x="5285" y="7382"/>
                </a:lnTo>
                <a:lnTo>
                  <a:pt x="5521" y="7403"/>
                </a:lnTo>
                <a:lnTo>
                  <a:pt x="5521" y="7403"/>
                </a:lnTo>
                <a:lnTo>
                  <a:pt x="5713" y="7382"/>
                </a:lnTo>
                <a:lnTo>
                  <a:pt x="5906" y="7360"/>
                </a:lnTo>
                <a:lnTo>
                  <a:pt x="6270" y="7275"/>
                </a:lnTo>
                <a:lnTo>
                  <a:pt x="6270" y="7275"/>
                </a:lnTo>
                <a:lnTo>
                  <a:pt x="6419" y="7210"/>
                </a:lnTo>
                <a:lnTo>
                  <a:pt x="6484" y="7189"/>
                </a:lnTo>
                <a:lnTo>
                  <a:pt x="6569" y="7189"/>
                </a:lnTo>
                <a:lnTo>
                  <a:pt x="6569" y="7189"/>
                </a:lnTo>
                <a:lnTo>
                  <a:pt x="6633" y="7253"/>
                </a:lnTo>
                <a:lnTo>
                  <a:pt x="6719" y="7339"/>
                </a:lnTo>
                <a:lnTo>
                  <a:pt x="6847" y="7510"/>
                </a:lnTo>
                <a:lnTo>
                  <a:pt x="6847" y="7510"/>
                </a:lnTo>
                <a:lnTo>
                  <a:pt x="7147" y="7874"/>
                </a:lnTo>
                <a:lnTo>
                  <a:pt x="7446" y="8237"/>
                </a:lnTo>
                <a:lnTo>
                  <a:pt x="8045" y="8965"/>
                </a:lnTo>
                <a:lnTo>
                  <a:pt x="8045" y="8965"/>
                </a:lnTo>
                <a:lnTo>
                  <a:pt x="8174" y="9136"/>
                </a:lnTo>
                <a:lnTo>
                  <a:pt x="8302" y="9264"/>
                </a:lnTo>
                <a:lnTo>
                  <a:pt x="8388" y="9329"/>
                </a:lnTo>
                <a:lnTo>
                  <a:pt x="8473" y="9371"/>
                </a:lnTo>
                <a:lnTo>
                  <a:pt x="8559" y="9393"/>
                </a:lnTo>
                <a:lnTo>
                  <a:pt x="8666" y="9371"/>
                </a:lnTo>
                <a:lnTo>
                  <a:pt x="8666" y="9371"/>
                </a:lnTo>
                <a:lnTo>
                  <a:pt x="8816" y="9329"/>
                </a:lnTo>
                <a:lnTo>
                  <a:pt x="8944" y="9264"/>
                </a:lnTo>
                <a:lnTo>
                  <a:pt x="9051" y="9157"/>
                </a:lnTo>
                <a:lnTo>
                  <a:pt x="9115" y="9029"/>
                </a:lnTo>
                <a:lnTo>
                  <a:pt x="9115" y="9029"/>
                </a:lnTo>
                <a:lnTo>
                  <a:pt x="9158" y="8922"/>
                </a:lnTo>
                <a:lnTo>
                  <a:pt x="9179" y="8837"/>
                </a:lnTo>
                <a:lnTo>
                  <a:pt x="9179" y="8730"/>
                </a:lnTo>
                <a:lnTo>
                  <a:pt x="9158" y="8644"/>
                </a:lnTo>
                <a:lnTo>
                  <a:pt x="9094" y="8451"/>
                </a:lnTo>
                <a:lnTo>
                  <a:pt x="8987" y="8280"/>
                </a:lnTo>
                <a:lnTo>
                  <a:pt x="8837" y="8109"/>
                </a:lnTo>
                <a:lnTo>
                  <a:pt x="8687" y="7959"/>
                </a:lnTo>
                <a:lnTo>
                  <a:pt x="8409" y="7660"/>
                </a:lnTo>
                <a:lnTo>
                  <a:pt x="8409" y="7660"/>
                </a:lnTo>
                <a:lnTo>
                  <a:pt x="7789" y="6932"/>
                </a:lnTo>
                <a:lnTo>
                  <a:pt x="7789" y="6932"/>
                </a:lnTo>
                <a:close/>
                <a:moveTo>
                  <a:pt x="8666" y="2610"/>
                </a:moveTo>
                <a:lnTo>
                  <a:pt x="8666" y="2610"/>
                </a:lnTo>
                <a:lnTo>
                  <a:pt x="8645" y="2653"/>
                </a:lnTo>
                <a:lnTo>
                  <a:pt x="8602" y="2696"/>
                </a:lnTo>
                <a:lnTo>
                  <a:pt x="8559" y="2739"/>
                </a:lnTo>
                <a:lnTo>
                  <a:pt x="8538" y="2739"/>
                </a:lnTo>
                <a:lnTo>
                  <a:pt x="8516" y="2717"/>
                </a:lnTo>
                <a:lnTo>
                  <a:pt x="8516" y="2717"/>
                </a:lnTo>
                <a:lnTo>
                  <a:pt x="8495" y="2696"/>
                </a:lnTo>
                <a:lnTo>
                  <a:pt x="8516" y="2675"/>
                </a:lnTo>
                <a:lnTo>
                  <a:pt x="8538" y="2632"/>
                </a:lnTo>
                <a:lnTo>
                  <a:pt x="8602" y="2589"/>
                </a:lnTo>
                <a:lnTo>
                  <a:pt x="8666" y="2610"/>
                </a:lnTo>
                <a:lnTo>
                  <a:pt x="8666" y="2610"/>
                </a:lnTo>
                <a:close/>
                <a:moveTo>
                  <a:pt x="6484" y="1262"/>
                </a:moveTo>
                <a:lnTo>
                  <a:pt x="6484" y="1262"/>
                </a:lnTo>
                <a:lnTo>
                  <a:pt x="6548" y="1134"/>
                </a:lnTo>
                <a:lnTo>
                  <a:pt x="6633" y="984"/>
                </a:lnTo>
                <a:lnTo>
                  <a:pt x="6676" y="941"/>
                </a:lnTo>
                <a:lnTo>
                  <a:pt x="6740" y="899"/>
                </a:lnTo>
                <a:lnTo>
                  <a:pt x="6783" y="877"/>
                </a:lnTo>
                <a:lnTo>
                  <a:pt x="6847" y="899"/>
                </a:lnTo>
                <a:lnTo>
                  <a:pt x="6847" y="899"/>
                </a:lnTo>
                <a:lnTo>
                  <a:pt x="6890" y="941"/>
                </a:lnTo>
                <a:lnTo>
                  <a:pt x="6954" y="1006"/>
                </a:lnTo>
                <a:lnTo>
                  <a:pt x="7061" y="1155"/>
                </a:lnTo>
                <a:lnTo>
                  <a:pt x="7232" y="1455"/>
                </a:lnTo>
                <a:lnTo>
                  <a:pt x="7232" y="1455"/>
                </a:lnTo>
                <a:lnTo>
                  <a:pt x="7446" y="1690"/>
                </a:lnTo>
                <a:lnTo>
                  <a:pt x="7660" y="1926"/>
                </a:lnTo>
                <a:lnTo>
                  <a:pt x="8088" y="2396"/>
                </a:lnTo>
                <a:lnTo>
                  <a:pt x="8088" y="2396"/>
                </a:lnTo>
                <a:lnTo>
                  <a:pt x="8045" y="2439"/>
                </a:lnTo>
                <a:lnTo>
                  <a:pt x="8003" y="2482"/>
                </a:lnTo>
                <a:lnTo>
                  <a:pt x="7853" y="2589"/>
                </a:lnTo>
                <a:lnTo>
                  <a:pt x="7682" y="2653"/>
                </a:lnTo>
                <a:lnTo>
                  <a:pt x="7618" y="2675"/>
                </a:lnTo>
                <a:lnTo>
                  <a:pt x="7575" y="2696"/>
                </a:lnTo>
                <a:lnTo>
                  <a:pt x="7575" y="2696"/>
                </a:lnTo>
                <a:lnTo>
                  <a:pt x="7511" y="2675"/>
                </a:lnTo>
                <a:lnTo>
                  <a:pt x="7468" y="2632"/>
                </a:lnTo>
                <a:lnTo>
                  <a:pt x="7382" y="2546"/>
                </a:lnTo>
                <a:lnTo>
                  <a:pt x="7211" y="2354"/>
                </a:lnTo>
                <a:lnTo>
                  <a:pt x="7211" y="2354"/>
                </a:lnTo>
                <a:lnTo>
                  <a:pt x="6655" y="1776"/>
                </a:lnTo>
                <a:lnTo>
                  <a:pt x="6655" y="1776"/>
                </a:lnTo>
                <a:lnTo>
                  <a:pt x="6548" y="1648"/>
                </a:lnTo>
                <a:lnTo>
                  <a:pt x="6462" y="1541"/>
                </a:lnTo>
                <a:lnTo>
                  <a:pt x="6441" y="1476"/>
                </a:lnTo>
                <a:lnTo>
                  <a:pt x="6441" y="1412"/>
                </a:lnTo>
                <a:lnTo>
                  <a:pt x="6462" y="1348"/>
                </a:lnTo>
                <a:lnTo>
                  <a:pt x="6484" y="1262"/>
                </a:lnTo>
                <a:lnTo>
                  <a:pt x="6484" y="1262"/>
                </a:lnTo>
                <a:close/>
                <a:moveTo>
                  <a:pt x="6419" y="1819"/>
                </a:moveTo>
                <a:lnTo>
                  <a:pt x="6419" y="1819"/>
                </a:lnTo>
                <a:lnTo>
                  <a:pt x="6462" y="1840"/>
                </a:lnTo>
                <a:lnTo>
                  <a:pt x="6526" y="1883"/>
                </a:lnTo>
                <a:lnTo>
                  <a:pt x="6633" y="2011"/>
                </a:lnTo>
                <a:lnTo>
                  <a:pt x="6805" y="2247"/>
                </a:lnTo>
                <a:lnTo>
                  <a:pt x="6805" y="2247"/>
                </a:lnTo>
                <a:lnTo>
                  <a:pt x="7168" y="2632"/>
                </a:lnTo>
                <a:lnTo>
                  <a:pt x="7168" y="2632"/>
                </a:lnTo>
                <a:lnTo>
                  <a:pt x="7232" y="2739"/>
                </a:lnTo>
                <a:lnTo>
                  <a:pt x="7232" y="2782"/>
                </a:lnTo>
                <a:lnTo>
                  <a:pt x="7232" y="2803"/>
                </a:lnTo>
                <a:lnTo>
                  <a:pt x="7168" y="2824"/>
                </a:lnTo>
                <a:lnTo>
                  <a:pt x="7083" y="2803"/>
                </a:lnTo>
                <a:lnTo>
                  <a:pt x="6869" y="2760"/>
                </a:lnTo>
                <a:lnTo>
                  <a:pt x="6805" y="2760"/>
                </a:lnTo>
                <a:lnTo>
                  <a:pt x="6783" y="2782"/>
                </a:lnTo>
                <a:lnTo>
                  <a:pt x="6762" y="2803"/>
                </a:lnTo>
                <a:lnTo>
                  <a:pt x="6762" y="2803"/>
                </a:lnTo>
                <a:lnTo>
                  <a:pt x="6526" y="2824"/>
                </a:lnTo>
                <a:lnTo>
                  <a:pt x="6398" y="2824"/>
                </a:lnTo>
                <a:lnTo>
                  <a:pt x="6355" y="2803"/>
                </a:lnTo>
                <a:lnTo>
                  <a:pt x="6312" y="2782"/>
                </a:lnTo>
                <a:lnTo>
                  <a:pt x="6312" y="2782"/>
                </a:lnTo>
                <a:lnTo>
                  <a:pt x="6291" y="2717"/>
                </a:lnTo>
                <a:lnTo>
                  <a:pt x="6291" y="2632"/>
                </a:lnTo>
                <a:lnTo>
                  <a:pt x="6334" y="2439"/>
                </a:lnTo>
                <a:lnTo>
                  <a:pt x="6334" y="2439"/>
                </a:lnTo>
                <a:lnTo>
                  <a:pt x="6312" y="2054"/>
                </a:lnTo>
                <a:lnTo>
                  <a:pt x="6312" y="1968"/>
                </a:lnTo>
                <a:lnTo>
                  <a:pt x="6334" y="1883"/>
                </a:lnTo>
                <a:lnTo>
                  <a:pt x="6377" y="1840"/>
                </a:lnTo>
                <a:lnTo>
                  <a:pt x="6398" y="1819"/>
                </a:lnTo>
                <a:lnTo>
                  <a:pt x="6419" y="1819"/>
                </a:lnTo>
                <a:lnTo>
                  <a:pt x="6419" y="1819"/>
                </a:lnTo>
                <a:close/>
                <a:moveTo>
                  <a:pt x="6655" y="6547"/>
                </a:moveTo>
                <a:lnTo>
                  <a:pt x="6655" y="6547"/>
                </a:lnTo>
                <a:lnTo>
                  <a:pt x="6548" y="6654"/>
                </a:lnTo>
                <a:lnTo>
                  <a:pt x="6419" y="6740"/>
                </a:lnTo>
                <a:lnTo>
                  <a:pt x="6291" y="6804"/>
                </a:lnTo>
                <a:lnTo>
                  <a:pt x="6141" y="6868"/>
                </a:lnTo>
                <a:lnTo>
                  <a:pt x="5820" y="6932"/>
                </a:lnTo>
                <a:lnTo>
                  <a:pt x="5521" y="6954"/>
                </a:lnTo>
                <a:lnTo>
                  <a:pt x="5521" y="6954"/>
                </a:lnTo>
                <a:lnTo>
                  <a:pt x="5392" y="6954"/>
                </a:lnTo>
                <a:lnTo>
                  <a:pt x="5264" y="6932"/>
                </a:lnTo>
                <a:lnTo>
                  <a:pt x="5114" y="6889"/>
                </a:lnTo>
                <a:lnTo>
                  <a:pt x="4986" y="6825"/>
                </a:lnTo>
                <a:lnTo>
                  <a:pt x="4879" y="6761"/>
                </a:lnTo>
                <a:lnTo>
                  <a:pt x="4772" y="6676"/>
                </a:lnTo>
                <a:lnTo>
                  <a:pt x="4665" y="6569"/>
                </a:lnTo>
                <a:lnTo>
                  <a:pt x="4601" y="6462"/>
                </a:lnTo>
                <a:lnTo>
                  <a:pt x="4601" y="6462"/>
                </a:lnTo>
                <a:lnTo>
                  <a:pt x="4515" y="6269"/>
                </a:lnTo>
                <a:lnTo>
                  <a:pt x="4430" y="5927"/>
                </a:lnTo>
                <a:lnTo>
                  <a:pt x="4365" y="5627"/>
                </a:lnTo>
                <a:lnTo>
                  <a:pt x="4365" y="5520"/>
                </a:lnTo>
                <a:lnTo>
                  <a:pt x="4365" y="5499"/>
                </a:lnTo>
                <a:lnTo>
                  <a:pt x="4387" y="5477"/>
                </a:lnTo>
                <a:lnTo>
                  <a:pt x="4387" y="5477"/>
                </a:lnTo>
                <a:lnTo>
                  <a:pt x="4408" y="5199"/>
                </a:lnTo>
                <a:lnTo>
                  <a:pt x="4430" y="4942"/>
                </a:lnTo>
                <a:lnTo>
                  <a:pt x="4472" y="4836"/>
                </a:lnTo>
                <a:lnTo>
                  <a:pt x="4537" y="4707"/>
                </a:lnTo>
                <a:lnTo>
                  <a:pt x="4601" y="4600"/>
                </a:lnTo>
                <a:lnTo>
                  <a:pt x="4686" y="4493"/>
                </a:lnTo>
                <a:lnTo>
                  <a:pt x="4686" y="4493"/>
                </a:lnTo>
                <a:lnTo>
                  <a:pt x="4793" y="4408"/>
                </a:lnTo>
                <a:lnTo>
                  <a:pt x="4922" y="4343"/>
                </a:lnTo>
                <a:lnTo>
                  <a:pt x="5050" y="4279"/>
                </a:lnTo>
                <a:lnTo>
                  <a:pt x="5178" y="4258"/>
                </a:lnTo>
                <a:lnTo>
                  <a:pt x="5457" y="4236"/>
                </a:lnTo>
                <a:lnTo>
                  <a:pt x="5735" y="4236"/>
                </a:lnTo>
                <a:lnTo>
                  <a:pt x="5735" y="4236"/>
                </a:lnTo>
                <a:lnTo>
                  <a:pt x="6013" y="4258"/>
                </a:lnTo>
                <a:lnTo>
                  <a:pt x="6270" y="4343"/>
                </a:lnTo>
                <a:lnTo>
                  <a:pt x="6505" y="4450"/>
                </a:lnTo>
                <a:lnTo>
                  <a:pt x="6698" y="4600"/>
                </a:lnTo>
                <a:lnTo>
                  <a:pt x="6869" y="4793"/>
                </a:lnTo>
                <a:lnTo>
                  <a:pt x="6976" y="5028"/>
                </a:lnTo>
                <a:lnTo>
                  <a:pt x="7061" y="5263"/>
                </a:lnTo>
                <a:lnTo>
                  <a:pt x="7104" y="5542"/>
                </a:lnTo>
                <a:lnTo>
                  <a:pt x="7104" y="5542"/>
                </a:lnTo>
                <a:lnTo>
                  <a:pt x="7104" y="5691"/>
                </a:lnTo>
                <a:lnTo>
                  <a:pt x="7061" y="5820"/>
                </a:lnTo>
                <a:lnTo>
                  <a:pt x="7019" y="5948"/>
                </a:lnTo>
                <a:lnTo>
                  <a:pt x="6954" y="6098"/>
                </a:lnTo>
                <a:lnTo>
                  <a:pt x="6826" y="6333"/>
                </a:lnTo>
                <a:lnTo>
                  <a:pt x="6655" y="6547"/>
                </a:lnTo>
                <a:lnTo>
                  <a:pt x="6655" y="6547"/>
                </a:lnTo>
                <a:close/>
                <a:moveTo>
                  <a:pt x="7190" y="6718"/>
                </a:moveTo>
                <a:lnTo>
                  <a:pt x="7190" y="6718"/>
                </a:lnTo>
                <a:lnTo>
                  <a:pt x="7275" y="6804"/>
                </a:lnTo>
                <a:lnTo>
                  <a:pt x="7404" y="6975"/>
                </a:lnTo>
                <a:lnTo>
                  <a:pt x="7511" y="7146"/>
                </a:lnTo>
                <a:lnTo>
                  <a:pt x="7553" y="7210"/>
                </a:lnTo>
                <a:lnTo>
                  <a:pt x="7553" y="7253"/>
                </a:lnTo>
                <a:lnTo>
                  <a:pt x="7553" y="7253"/>
                </a:lnTo>
                <a:lnTo>
                  <a:pt x="7532" y="7210"/>
                </a:lnTo>
                <a:lnTo>
                  <a:pt x="7446" y="7168"/>
                </a:lnTo>
                <a:lnTo>
                  <a:pt x="7254" y="7018"/>
                </a:lnTo>
                <a:lnTo>
                  <a:pt x="7147" y="6932"/>
                </a:lnTo>
                <a:lnTo>
                  <a:pt x="7104" y="6847"/>
                </a:lnTo>
                <a:lnTo>
                  <a:pt x="7083" y="6804"/>
                </a:lnTo>
                <a:lnTo>
                  <a:pt x="7104" y="6783"/>
                </a:lnTo>
                <a:lnTo>
                  <a:pt x="7125" y="6740"/>
                </a:lnTo>
                <a:lnTo>
                  <a:pt x="7190" y="6718"/>
                </a:lnTo>
                <a:lnTo>
                  <a:pt x="7190" y="6718"/>
                </a:lnTo>
                <a:close/>
                <a:moveTo>
                  <a:pt x="8687" y="8901"/>
                </a:moveTo>
                <a:lnTo>
                  <a:pt x="8687" y="8901"/>
                </a:lnTo>
                <a:lnTo>
                  <a:pt x="8623" y="8879"/>
                </a:lnTo>
                <a:lnTo>
                  <a:pt x="8559" y="8815"/>
                </a:lnTo>
                <a:lnTo>
                  <a:pt x="8366" y="8601"/>
                </a:lnTo>
                <a:lnTo>
                  <a:pt x="8088" y="8216"/>
                </a:lnTo>
                <a:lnTo>
                  <a:pt x="8088" y="8216"/>
                </a:lnTo>
                <a:lnTo>
                  <a:pt x="7746" y="7810"/>
                </a:lnTo>
                <a:lnTo>
                  <a:pt x="7746" y="7810"/>
                </a:lnTo>
                <a:lnTo>
                  <a:pt x="7682" y="7724"/>
                </a:lnTo>
                <a:lnTo>
                  <a:pt x="7660" y="7660"/>
                </a:lnTo>
                <a:lnTo>
                  <a:pt x="7682" y="7596"/>
                </a:lnTo>
                <a:lnTo>
                  <a:pt x="7767" y="7510"/>
                </a:lnTo>
                <a:lnTo>
                  <a:pt x="7767" y="7510"/>
                </a:lnTo>
                <a:lnTo>
                  <a:pt x="7874" y="7574"/>
                </a:lnTo>
                <a:lnTo>
                  <a:pt x="7960" y="7660"/>
                </a:lnTo>
                <a:lnTo>
                  <a:pt x="8152" y="7874"/>
                </a:lnTo>
                <a:lnTo>
                  <a:pt x="8452" y="8302"/>
                </a:lnTo>
                <a:lnTo>
                  <a:pt x="8452" y="8302"/>
                </a:lnTo>
                <a:lnTo>
                  <a:pt x="8559" y="8409"/>
                </a:lnTo>
                <a:lnTo>
                  <a:pt x="8709" y="8601"/>
                </a:lnTo>
                <a:lnTo>
                  <a:pt x="8752" y="8687"/>
                </a:lnTo>
                <a:lnTo>
                  <a:pt x="8794" y="8794"/>
                </a:lnTo>
                <a:lnTo>
                  <a:pt x="8773" y="8815"/>
                </a:lnTo>
                <a:lnTo>
                  <a:pt x="8773" y="8858"/>
                </a:lnTo>
                <a:lnTo>
                  <a:pt x="8752" y="8879"/>
                </a:lnTo>
                <a:lnTo>
                  <a:pt x="8687" y="8901"/>
                </a:lnTo>
                <a:lnTo>
                  <a:pt x="8687" y="8901"/>
                </a:lnTo>
                <a:close/>
                <a:moveTo>
                  <a:pt x="5350" y="4664"/>
                </a:moveTo>
                <a:lnTo>
                  <a:pt x="5350" y="4664"/>
                </a:lnTo>
                <a:lnTo>
                  <a:pt x="5264" y="4750"/>
                </a:lnTo>
                <a:lnTo>
                  <a:pt x="5221" y="4857"/>
                </a:lnTo>
                <a:lnTo>
                  <a:pt x="5221" y="4964"/>
                </a:lnTo>
                <a:lnTo>
                  <a:pt x="5243" y="5092"/>
                </a:lnTo>
                <a:lnTo>
                  <a:pt x="5243" y="5092"/>
                </a:lnTo>
                <a:lnTo>
                  <a:pt x="5307" y="5199"/>
                </a:lnTo>
                <a:lnTo>
                  <a:pt x="5328" y="5221"/>
                </a:lnTo>
                <a:lnTo>
                  <a:pt x="5350" y="5221"/>
                </a:lnTo>
                <a:lnTo>
                  <a:pt x="5414" y="5156"/>
                </a:lnTo>
                <a:lnTo>
                  <a:pt x="5457" y="5071"/>
                </a:lnTo>
                <a:lnTo>
                  <a:pt x="5457" y="5071"/>
                </a:lnTo>
                <a:lnTo>
                  <a:pt x="5478" y="5007"/>
                </a:lnTo>
                <a:lnTo>
                  <a:pt x="5478" y="4964"/>
                </a:lnTo>
                <a:lnTo>
                  <a:pt x="5478" y="4921"/>
                </a:lnTo>
                <a:lnTo>
                  <a:pt x="5542" y="4878"/>
                </a:lnTo>
                <a:lnTo>
                  <a:pt x="5542" y="4878"/>
                </a:lnTo>
                <a:lnTo>
                  <a:pt x="5628" y="4857"/>
                </a:lnTo>
                <a:lnTo>
                  <a:pt x="5671" y="4900"/>
                </a:lnTo>
                <a:lnTo>
                  <a:pt x="5735" y="4942"/>
                </a:lnTo>
                <a:lnTo>
                  <a:pt x="5756" y="4985"/>
                </a:lnTo>
                <a:lnTo>
                  <a:pt x="5756" y="4985"/>
                </a:lnTo>
                <a:lnTo>
                  <a:pt x="5799" y="5071"/>
                </a:lnTo>
                <a:lnTo>
                  <a:pt x="5799" y="5156"/>
                </a:lnTo>
                <a:lnTo>
                  <a:pt x="5799" y="5221"/>
                </a:lnTo>
                <a:lnTo>
                  <a:pt x="5756" y="5285"/>
                </a:lnTo>
                <a:lnTo>
                  <a:pt x="5671" y="5413"/>
                </a:lnTo>
                <a:lnTo>
                  <a:pt x="5606" y="5563"/>
                </a:lnTo>
                <a:lnTo>
                  <a:pt x="5606" y="5563"/>
                </a:lnTo>
                <a:lnTo>
                  <a:pt x="5585" y="5627"/>
                </a:lnTo>
                <a:lnTo>
                  <a:pt x="5585" y="5691"/>
                </a:lnTo>
                <a:lnTo>
                  <a:pt x="5606" y="5734"/>
                </a:lnTo>
                <a:lnTo>
                  <a:pt x="5628" y="5777"/>
                </a:lnTo>
                <a:lnTo>
                  <a:pt x="5671" y="5798"/>
                </a:lnTo>
                <a:lnTo>
                  <a:pt x="5735" y="5798"/>
                </a:lnTo>
                <a:lnTo>
                  <a:pt x="5799" y="5777"/>
                </a:lnTo>
                <a:lnTo>
                  <a:pt x="5863" y="5734"/>
                </a:lnTo>
                <a:lnTo>
                  <a:pt x="5863" y="5734"/>
                </a:lnTo>
                <a:lnTo>
                  <a:pt x="5949" y="5627"/>
                </a:lnTo>
                <a:lnTo>
                  <a:pt x="6034" y="5499"/>
                </a:lnTo>
                <a:lnTo>
                  <a:pt x="6077" y="5349"/>
                </a:lnTo>
                <a:lnTo>
                  <a:pt x="6077" y="5221"/>
                </a:lnTo>
                <a:lnTo>
                  <a:pt x="6077" y="5221"/>
                </a:lnTo>
                <a:lnTo>
                  <a:pt x="6077" y="5092"/>
                </a:lnTo>
                <a:lnTo>
                  <a:pt x="6034" y="4942"/>
                </a:lnTo>
                <a:lnTo>
                  <a:pt x="5949" y="4814"/>
                </a:lnTo>
                <a:lnTo>
                  <a:pt x="5863" y="4707"/>
                </a:lnTo>
                <a:lnTo>
                  <a:pt x="5756" y="4622"/>
                </a:lnTo>
                <a:lnTo>
                  <a:pt x="5628" y="4579"/>
                </a:lnTo>
                <a:lnTo>
                  <a:pt x="5564" y="4579"/>
                </a:lnTo>
                <a:lnTo>
                  <a:pt x="5499" y="4600"/>
                </a:lnTo>
                <a:lnTo>
                  <a:pt x="5435" y="4622"/>
                </a:lnTo>
                <a:lnTo>
                  <a:pt x="5350" y="4664"/>
                </a:lnTo>
                <a:lnTo>
                  <a:pt x="5350" y="4664"/>
                </a:lnTo>
                <a:close/>
                <a:moveTo>
                  <a:pt x="5457" y="6269"/>
                </a:moveTo>
                <a:lnTo>
                  <a:pt x="5457" y="6269"/>
                </a:lnTo>
                <a:lnTo>
                  <a:pt x="5457" y="6333"/>
                </a:lnTo>
                <a:lnTo>
                  <a:pt x="5499" y="6397"/>
                </a:lnTo>
                <a:lnTo>
                  <a:pt x="5521" y="6462"/>
                </a:lnTo>
                <a:lnTo>
                  <a:pt x="5564" y="6483"/>
                </a:lnTo>
                <a:lnTo>
                  <a:pt x="5671" y="6526"/>
                </a:lnTo>
                <a:lnTo>
                  <a:pt x="5756" y="6526"/>
                </a:lnTo>
                <a:lnTo>
                  <a:pt x="5863" y="6483"/>
                </a:lnTo>
                <a:lnTo>
                  <a:pt x="5927" y="6419"/>
                </a:lnTo>
                <a:lnTo>
                  <a:pt x="5970" y="6312"/>
                </a:lnTo>
                <a:lnTo>
                  <a:pt x="5970" y="6248"/>
                </a:lnTo>
                <a:lnTo>
                  <a:pt x="5970" y="6162"/>
                </a:lnTo>
                <a:lnTo>
                  <a:pt x="5970" y="6162"/>
                </a:lnTo>
                <a:lnTo>
                  <a:pt x="5927" y="6055"/>
                </a:lnTo>
                <a:lnTo>
                  <a:pt x="5842" y="5991"/>
                </a:lnTo>
                <a:lnTo>
                  <a:pt x="5756" y="5969"/>
                </a:lnTo>
                <a:lnTo>
                  <a:pt x="5671" y="5969"/>
                </a:lnTo>
                <a:lnTo>
                  <a:pt x="5585" y="6012"/>
                </a:lnTo>
                <a:lnTo>
                  <a:pt x="5521" y="6076"/>
                </a:lnTo>
                <a:lnTo>
                  <a:pt x="5457" y="6162"/>
                </a:lnTo>
                <a:lnTo>
                  <a:pt x="5457" y="6269"/>
                </a:lnTo>
                <a:lnTo>
                  <a:pt x="5457" y="6269"/>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136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6805804" y="0"/>
            <a:ext cx="5400600" cy="67628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solidFill>
                  <a:schemeClr val="tx1"/>
                </a:solidFill>
              </a:rPr>
              <a:t>Resultados y Discusión</a:t>
            </a:r>
            <a:r>
              <a:rPr lang="es-EC" i="0" kern="0" dirty="0">
                <a:solidFill>
                  <a:schemeClr val="tx1"/>
                </a:solidFill>
              </a:rPr>
              <a:t/>
            </a:r>
            <a:br>
              <a:rPr lang="es-EC" i="0" kern="0" dirty="0">
                <a:solidFill>
                  <a:schemeClr val="tx1"/>
                </a:solidFill>
              </a:rPr>
            </a:br>
            <a:endParaRPr lang="es-EC" i="0" kern="0" dirty="0"/>
          </a:p>
        </p:txBody>
      </p:sp>
      <p:sp>
        <p:nvSpPr>
          <p:cNvPr id="3" name="Rectángulo 2"/>
          <p:cNvSpPr/>
          <p:nvPr/>
        </p:nvSpPr>
        <p:spPr>
          <a:xfrm>
            <a:off x="357648" y="618352"/>
            <a:ext cx="10081120" cy="55335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lvl="0" algn="just">
              <a:lnSpc>
                <a:spcPct val="107000"/>
              </a:lnSpc>
              <a:spcBef>
                <a:spcPts val="200"/>
              </a:spcBef>
              <a:spcAft>
                <a:spcPts val="0"/>
              </a:spcAft>
              <a:buSzPts val="1100"/>
              <a:tabLst>
                <a:tab pos="2228850" algn="l"/>
              </a:tabLst>
            </a:pPr>
            <a:r>
              <a:rPr lang="es-EC" sz="2800" b="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Enzimas de restricción para identificar </a:t>
            </a:r>
            <a:r>
              <a:rPr lang="es-EC" sz="2800" b="1" i="1" dirty="0" err="1">
                <a:ln/>
                <a:solidFill>
                  <a:schemeClr val="accent4"/>
                </a:solidFill>
                <a:latin typeface="Arial" panose="020B0604020202020204" pitchFamily="34" charset="0"/>
                <a:ea typeface="Times New Roman" panose="02020603050405020304" pitchFamily="18" charset="0"/>
                <a:cs typeface="Arial" panose="020B0604020202020204" pitchFamily="34" charset="0"/>
              </a:rPr>
              <a:t>Anaplasma</a:t>
            </a:r>
            <a:r>
              <a:rPr lang="es-EC" sz="2800" b="1" i="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 </a:t>
            </a:r>
            <a:r>
              <a:rPr lang="es-EC" sz="2800" b="1" i="1" dirty="0" err="1">
                <a:ln/>
                <a:solidFill>
                  <a:schemeClr val="accent4"/>
                </a:solidFill>
                <a:latin typeface="Arial" panose="020B0604020202020204" pitchFamily="34" charset="0"/>
                <a:ea typeface="Times New Roman" panose="02020603050405020304" pitchFamily="18" charset="0"/>
                <a:cs typeface="Arial" panose="020B0604020202020204" pitchFamily="34" charset="0"/>
              </a:rPr>
              <a:t>platys</a:t>
            </a:r>
            <a:r>
              <a:rPr lang="es-EC" sz="2800" b="1" i="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a:t>
            </a:r>
            <a:endParaRPr lang="es-EC" sz="2800" b="1" dirty="0">
              <a:ln/>
              <a:solidFill>
                <a:schemeClr val="accent4"/>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l="26187" t="28578" r="17981" b="19906"/>
          <a:stretch/>
        </p:blipFill>
        <p:spPr bwMode="auto">
          <a:xfrm>
            <a:off x="335360" y="1395220"/>
            <a:ext cx="5616624" cy="3024336"/>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t="14646" r="73175" b="75895"/>
          <a:stretch/>
        </p:blipFill>
        <p:spPr bwMode="auto">
          <a:xfrm>
            <a:off x="335360" y="4411383"/>
            <a:ext cx="3600399" cy="864097"/>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357648" y="5251311"/>
            <a:ext cx="2421560" cy="461665"/>
          </a:xfrm>
          <a:prstGeom prst="rect">
            <a:avLst/>
          </a:prstGeom>
        </p:spPr>
        <p:txBody>
          <a:bodyPr wrap="none">
            <a:spAutoFit/>
          </a:bodyPr>
          <a:lstStyle/>
          <a:p>
            <a:r>
              <a:rPr lang="es-EC" sz="1200" dirty="0">
                <a:latin typeface="Arial" panose="020B0604020202020204" pitchFamily="34" charset="0"/>
                <a:ea typeface="Calibri" panose="020F0502020204030204" pitchFamily="34" charset="0"/>
                <a:hlinkClick r:id="rId4"/>
              </a:rPr>
              <a:t>http://www.restrictionmapper.org</a:t>
            </a:r>
            <a:r>
              <a:rPr lang="es-EC" sz="1200" dirty="0" smtClean="0">
                <a:latin typeface="Arial" panose="020B0604020202020204" pitchFamily="34" charset="0"/>
                <a:ea typeface="Calibri" panose="020F0502020204030204" pitchFamily="34" charset="0"/>
                <a:hlinkClick r:id="rId4"/>
              </a:rPr>
              <a:t>/</a:t>
            </a:r>
            <a:endParaRPr lang="es-EC" sz="1200" dirty="0" smtClean="0">
              <a:latin typeface="Arial" panose="020B0604020202020204" pitchFamily="34" charset="0"/>
              <a:ea typeface="Calibri" panose="020F0502020204030204" pitchFamily="34" charset="0"/>
            </a:endParaRPr>
          </a:p>
          <a:p>
            <a:endParaRPr lang="es-EC" sz="1200" dirty="0"/>
          </a:p>
        </p:txBody>
      </p:sp>
      <p:pic>
        <p:nvPicPr>
          <p:cNvPr id="7" name="Imagen 6"/>
          <p:cNvPicPr/>
          <p:nvPr/>
        </p:nvPicPr>
        <p:blipFill rotWithShape="1">
          <a:blip r:embed="rId5"/>
          <a:srcRect l="28986" t="40441" r="28315" b="29923"/>
          <a:stretch/>
        </p:blipFill>
        <p:spPr bwMode="auto">
          <a:xfrm>
            <a:off x="6248648" y="1281585"/>
            <a:ext cx="5634990" cy="2237105"/>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6">
            <a:extLst>
              <a:ext uri="{28A0092B-C50C-407E-A947-70E740481C1C}">
                <a14:useLocalDpi xmlns:a14="http://schemas.microsoft.com/office/drawing/2010/main" val="0"/>
              </a:ext>
            </a:extLst>
          </a:blip>
          <a:srcRect l="31243" t="43836" r="30572" b="27763"/>
          <a:stretch/>
        </p:blipFill>
        <p:spPr bwMode="auto">
          <a:xfrm>
            <a:off x="6233374" y="3501008"/>
            <a:ext cx="5650263" cy="2409825"/>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3775995" y="4587295"/>
            <a:ext cx="2180850" cy="1015663"/>
          </a:xfrm>
          <a:prstGeom prst="rect">
            <a:avLst/>
          </a:prstGeom>
          <a:solidFill>
            <a:srgbClr val="FFCC66"/>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s-EC" sz="1200" i="1" dirty="0">
                <a:latin typeface="Arial" panose="020B0604020202020204" pitchFamily="34" charset="0"/>
                <a:ea typeface="Calibri" panose="020F0502020204030204" pitchFamily="34" charset="0"/>
              </a:rPr>
              <a:t>Nota</a:t>
            </a:r>
            <a:r>
              <a:rPr lang="es-EC" sz="1200" dirty="0">
                <a:latin typeface="Arial" panose="020B0604020202020204" pitchFamily="34" charset="0"/>
                <a:ea typeface="Calibri" panose="020F0502020204030204" pitchFamily="34" charset="0"/>
              </a:rPr>
              <a:t>. Electroforesis en gel de agarosa al 4% con buffer TAE 1x y marcador de peso molecular 100bp Plus </a:t>
            </a:r>
            <a:r>
              <a:rPr lang="es-EC" sz="1200" dirty="0" err="1">
                <a:latin typeface="Arial" panose="020B0604020202020204" pitchFamily="34" charset="0"/>
                <a:ea typeface="Calibri" panose="020F0502020204030204" pitchFamily="34" charset="0"/>
              </a:rPr>
              <a:t>Opti</a:t>
            </a:r>
            <a:r>
              <a:rPr lang="es-EC" sz="1200" dirty="0">
                <a:latin typeface="Arial" panose="020B0604020202020204" pitchFamily="34" charset="0"/>
                <a:ea typeface="Calibri" panose="020F0502020204030204" pitchFamily="34" charset="0"/>
              </a:rPr>
              <a:t>-DNA </a:t>
            </a:r>
            <a:r>
              <a:rPr lang="es-EC" sz="1200" dirty="0" err="1">
                <a:latin typeface="Arial" panose="020B0604020202020204" pitchFamily="34" charset="0"/>
                <a:ea typeface="Calibri" panose="020F0502020204030204" pitchFamily="34" charset="0"/>
              </a:rPr>
              <a:t>Marker</a:t>
            </a:r>
            <a:r>
              <a:rPr lang="es-EC" sz="1200" dirty="0">
                <a:latin typeface="Arial" panose="020B0604020202020204" pitchFamily="34" charset="0"/>
                <a:ea typeface="Calibri" panose="020F0502020204030204" pitchFamily="34" charset="0"/>
              </a:rPr>
              <a:t> de </a:t>
            </a:r>
            <a:r>
              <a:rPr lang="es-EC" sz="1200" dirty="0" err="1" smtClean="0">
                <a:latin typeface="Arial" panose="020B0604020202020204" pitchFamily="34" charset="0"/>
                <a:ea typeface="Calibri" panose="020F0502020204030204" pitchFamily="34" charset="0"/>
              </a:rPr>
              <a:t>Abm</a:t>
            </a:r>
            <a:r>
              <a:rPr lang="es-EC" sz="1200" dirty="0" smtClean="0">
                <a:latin typeface="Arial" panose="020B0604020202020204" pitchFamily="34" charset="0"/>
                <a:ea typeface="Calibri" panose="020F0502020204030204" pitchFamily="34" charset="0"/>
              </a:rPr>
              <a:t>.</a:t>
            </a:r>
            <a:endParaRPr lang="es-EC" sz="1200" dirty="0"/>
          </a:p>
        </p:txBody>
      </p:sp>
      <p:sp>
        <p:nvSpPr>
          <p:cNvPr id="10" name="Flecha curvada hacia arriba 9"/>
          <p:cNvSpPr/>
          <p:nvPr/>
        </p:nvSpPr>
        <p:spPr>
          <a:xfrm rot="945082">
            <a:off x="5433922" y="5807561"/>
            <a:ext cx="998914" cy="401296"/>
          </a:xfrm>
          <a:prstGeom prst="curved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Rectángulo 10"/>
          <p:cNvSpPr/>
          <p:nvPr/>
        </p:nvSpPr>
        <p:spPr>
          <a:xfrm>
            <a:off x="191344" y="6360065"/>
            <a:ext cx="1935145" cy="307777"/>
          </a:xfrm>
          <a:prstGeom prst="rect">
            <a:avLst/>
          </a:prstGeom>
        </p:spPr>
        <p:txBody>
          <a:bodyPr wrap="none">
            <a:spAutoFit/>
          </a:bodyPr>
          <a:lstStyle/>
          <a:p>
            <a:r>
              <a:rPr lang="es-EC" sz="1400" dirty="0" err="1">
                <a:latin typeface="Arial" panose="020B0604020202020204" pitchFamily="34" charset="0"/>
                <a:ea typeface="Calibri" panose="020F0502020204030204" pitchFamily="34" charset="0"/>
              </a:rPr>
              <a:t>Guillemi</a:t>
            </a:r>
            <a:r>
              <a:rPr lang="es-EC" sz="1400" dirty="0">
                <a:latin typeface="Arial" panose="020B0604020202020204" pitchFamily="34" charset="0"/>
                <a:ea typeface="Calibri" panose="020F0502020204030204" pitchFamily="34" charset="0"/>
              </a:rPr>
              <a:t> et al., </a:t>
            </a:r>
            <a:r>
              <a:rPr lang="es-EC" sz="1400" dirty="0" smtClean="0">
                <a:latin typeface="Arial" panose="020B0604020202020204" pitchFamily="34" charset="0"/>
                <a:ea typeface="Calibri" panose="020F0502020204030204" pitchFamily="34" charset="0"/>
              </a:rPr>
              <a:t>(2015) </a:t>
            </a:r>
            <a:endParaRPr lang="es-EC" sz="1400" dirty="0"/>
          </a:p>
        </p:txBody>
      </p:sp>
    </p:spTree>
    <p:extLst>
      <p:ext uri="{BB962C8B-B14F-4D97-AF65-F5344CB8AC3E}">
        <p14:creationId xmlns:p14="http://schemas.microsoft.com/office/powerpoint/2010/main" val="1120970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6805804" y="0"/>
            <a:ext cx="5400600" cy="67628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solidFill>
                  <a:schemeClr val="tx1"/>
                </a:solidFill>
              </a:rPr>
              <a:t>Resultados y Discusión</a:t>
            </a:r>
            <a:r>
              <a:rPr lang="es-EC" i="0" kern="0" dirty="0">
                <a:solidFill>
                  <a:schemeClr val="tx1"/>
                </a:solidFill>
              </a:rPr>
              <a:t/>
            </a:r>
            <a:br>
              <a:rPr lang="es-EC" i="0" kern="0" dirty="0">
                <a:solidFill>
                  <a:schemeClr val="tx1"/>
                </a:solidFill>
              </a:rPr>
            </a:br>
            <a:endParaRPr lang="es-EC" i="0" kern="0" dirty="0"/>
          </a:p>
        </p:txBody>
      </p:sp>
      <p:sp>
        <p:nvSpPr>
          <p:cNvPr id="5" name="Rectángulo 4"/>
          <p:cNvSpPr/>
          <p:nvPr/>
        </p:nvSpPr>
        <p:spPr>
          <a:xfrm>
            <a:off x="-1759768" y="676282"/>
            <a:ext cx="10225135" cy="55335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lvl="0" algn="ctr">
              <a:lnSpc>
                <a:spcPct val="107000"/>
              </a:lnSpc>
              <a:spcBef>
                <a:spcPts val="200"/>
              </a:spcBef>
              <a:spcAft>
                <a:spcPts val="0"/>
              </a:spcAft>
              <a:buSzPts val="1100"/>
              <a:tabLst>
                <a:tab pos="2228850" algn="l"/>
              </a:tabLst>
            </a:pPr>
            <a:r>
              <a:rPr lang="es-EC" sz="2800" b="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Prevalencia de </a:t>
            </a:r>
            <a:r>
              <a:rPr lang="es-EC" sz="2800" b="1" i="1" dirty="0" err="1">
                <a:ln/>
                <a:solidFill>
                  <a:schemeClr val="accent4"/>
                </a:solidFill>
                <a:latin typeface="Arial" panose="020B0604020202020204" pitchFamily="34" charset="0"/>
                <a:ea typeface="Times New Roman" panose="02020603050405020304" pitchFamily="18" charset="0"/>
                <a:cs typeface="Arial" panose="020B0604020202020204" pitchFamily="34" charset="0"/>
              </a:rPr>
              <a:t>Anaplasma</a:t>
            </a:r>
            <a:r>
              <a:rPr lang="es-EC" sz="2800" b="1" i="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 </a:t>
            </a:r>
            <a:r>
              <a:rPr lang="es-EC" sz="2800" b="1" i="1" dirty="0" err="1" smtClean="0">
                <a:ln/>
                <a:solidFill>
                  <a:schemeClr val="accent4"/>
                </a:solidFill>
                <a:latin typeface="Arial" panose="020B0604020202020204" pitchFamily="34" charset="0"/>
                <a:ea typeface="Times New Roman" panose="02020603050405020304" pitchFamily="18" charset="0"/>
                <a:cs typeface="Arial" panose="020B0604020202020204" pitchFamily="34" charset="0"/>
              </a:rPr>
              <a:t>platys</a:t>
            </a:r>
            <a:endParaRPr lang="es-EC" sz="2800" b="1" dirty="0">
              <a:ln/>
              <a:solidFill>
                <a:schemeClr val="accent4"/>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Imagen 11"/>
          <p:cNvPicPr/>
          <p:nvPr/>
        </p:nvPicPr>
        <p:blipFill rotWithShape="1">
          <a:blip r:embed="rId2">
            <a:extLst>
              <a:ext uri="{28A0092B-C50C-407E-A947-70E740481C1C}">
                <a14:useLocalDpi xmlns:a14="http://schemas.microsoft.com/office/drawing/2010/main" val="0"/>
              </a:ext>
            </a:extLst>
          </a:blip>
          <a:srcRect l="867" t="1082" r="914" b="1542"/>
          <a:stretch/>
        </p:blipFill>
        <p:spPr bwMode="auto">
          <a:xfrm>
            <a:off x="6384032" y="1905921"/>
            <a:ext cx="5688632" cy="3888432"/>
          </a:xfrm>
          <a:prstGeom prst="rect">
            <a:avLst/>
          </a:prstGeom>
          <a:noFill/>
          <a:ln>
            <a:noFill/>
          </a:ln>
          <a:extLst>
            <a:ext uri="{53640926-AAD7-44D8-BBD7-CCE9431645EC}">
              <a14:shadowObscured xmlns:a14="http://schemas.microsoft.com/office/drawing/2010/main"/>
            </a:ext>
          </a:extLst>
        </p:spPr>
      </p:pic>
      <p:graphicFrame>
        <p:nvGraphicFramePr>
          <p:cNvPr id="2" name="Tabla 1"/>
          <p:cNvGraphicFramePr>
            <a:graphicFrameLocks noGrp="1"/>
          </p:cNvGraphicFramePr>
          <p:nvPr>
            <p:extLst>
              <p:ext uri="{D42A27DB-BD31-4B8C-83A1-F6EECF244321}">
                <p14:modId xmlns:p14="http://schemas.microsoft.com/office/powerpoint/2010/main" val="2814988119"/>
              </p:ext>
            </p:extLst>
          </p:nvPr>
        </p:nvGraphicFramePr>
        <p:xfrm>
          <a:off x="479376" y="3580173"/>
          <a:ext cx="5490226" cy="2118996"/>
        </p:xfrm>
        <a:graphic>
          <a:graphicData uri="http://schemas.openxmlformats.org/drawingml/2006/table">
            <a:tbl>
              <a:tblPr firstRow="1" firstCol="1" bandRow="1">
                <a:tableStyleId>{5C22544A-7EE6-4342-B048-85BDC9FD1C3A}</a:tableStyleId>
              </a:tblPr>
              <a:tblGrid>
                <a:gridCol w="330354"/>
                <a:gridCol w="700731"/>
                <a:gridCol w="741390"/>
                <a:gridCol w="659437"/>
                <a:gridCol w="900214"/>
                <a:gridCol w="905297"/>
                <a:gridCol w="1252803"/>
              </a:tblGrid>
              <a:tr h="150215">
                <a:tc>
                  <a:txBody>
                    <a:bodyPr/>
                    <a:lstStyle/>
                    <a:p>
                      <a:pPr algn="ctr">
                        <a:lnSpc>
                          <a:spcPct val="107000"/>
                        </a:lnSpc>
                        <a:spcAft>
                          <a:spcPts val="0"/>
                        </a:spcAft>
                        <a:tabLst>
                          <a:tab pos="2228850" algn="l"/>
                        </a:tabLst>
                      </a:pPr>
                      <a:r>
                        <a:rPr lang="es-EC" sz="1100" dirty="0">
                          <a:effectLst/>
                        </a:rPr>
                        <a:t>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2228850" algn="l"/>
                        </a:tabLst>
                      </a:pPr>
                      <a:r>
                        <a:rPr lang="es-EC" sz="1100">
                          <a:effectLst/>
                        </a:rPr>
                        <a:t>Nombre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2228850" algn="l"/>
                        </a:tabLst>
                      </a:pPr>
                      <a:r>
                        <a:rPr lang="es-EC" sz="1100">
                          <a:effectLst/>
                        </a:rPr>
                        <a:t>Sexo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2228850" algn="l"/>
                        </a:tabLst>
                      </a:pPr>
                      <a:r>
                        <a:rPr lang="es-EC" sz="1100">
                          <a:effectLst/>
                        </a:rPr>
                        <a:t>Edad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tabLst>
                          <a:tab pos="2228850" algn="l"/>
                        </a:tabLst>
                      </a:pPr>
                      <a:r>
                        <a:rPr lang="es-EC" sz="1100">
                          <a:effectLst/>
                        </a:rPr>
                        <a:t>Garrapatas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algn="ctr">
                        <a:lnSpc>
                          <a:spcPct val="107000"/>
                        </a:lnSpc>
                        <a:spcAft>
                          <a:spcPts val="0"/>
                        </a:spcAft>
                        <a:tabLst>
                          <a:tab pos="2228850" algn="l"/>
                        </a:tabLst>
                      </a:pPr>
                      <a:r>
                        <a:rPr lang="es-EC" sz="1100">
                          <a:effectLst/>
                        </a:rPr>
                        <a:t>Diagnóstico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150215">
                <a:tc>
                  <a:txBody>
                    <a:bodyPr/>
                    <a:lstStyle/>
                    <a:p>
                      <a:pPr algn="just">
                        <a:lnSpc>
                          <a:spcPct val="107000"/>
                        </a:lnSpc>
                        <a:spcAft>
                          <a:spcPts val="0"/>
                        </a:spcAft>
                        <a:tabLst>
                          <a:tab pos="222885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222885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222885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222885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222885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2228850" algn="l"/>
                        </a:tabLst>
                      </a:pPr>
                      <a:r>
                        <a:rPr lang="es-EC" sz="1100">
                          <a:effectLst/>
                        </a:rPr>
                        <a:t>Frotis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tabLst>
                          <a:tab pos="2228850" algn="l"/>
                        </a:tabLst>
                      </a:pPr>
                      <a:r>
                        <a:rPr lang="es-EC" sz="1100">
                          <a:effectLst/>
                        </a:rPr>
                        <a:t>PCR-RFLP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7860">
                <a:tc>
                  <a:txBody>
                    <a:bodyPr/>
                    <a:lstStyle/>
                    <a:p>
                      <a:pPr algn="just">
                        <a:lnSpc>
                          <a:spcPct val="150000"/>
                        </a:lnSpc>
                        <a:spcAft>
                          <a:spcPts val="0"/>
                        </a:spcAft>
                        <a:tabLst>
                          <a:tab pos="2228850" algn="l"/>
                        </a:tabLst>
                      </a:pPr>
                      <a:r>
                        <a:rPr lang="es-EC" sz="1100">
                          <a:effectLst/>
                        </a:rPr>
                        <a:t>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2228850" algn="l"/>
                        </a:tabLst>
                      </a:pPr>
                      <a:r>
                        <a:rPr lang="es-EC" sz="1100">
                          <a:effectLst/>
                        </a:rPr>
                        <a:t>Nena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Hembra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2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tabLst>
                          <a:tab pos="2228850" algn="l"/>
                        </a:tabLst>
                      </a:pPr>
                      <a:r>
                        <a:rPr lang="es-EC" sz="1100" b="0" i="1" dirty="0" err="1" smtClean="0">
                          <a:effectLst/>
                        </a:rPr>
                        <a:t>Anaplasma</a:t>
                      </a:r>
                      <a:r>
                        <a:rPr lang="es-EC" sz="1100" b="0" i="1" dirty="0" smtClean="0">
                          <a:effectLst/>
                        </a:rPr>
                        <a:t> </a:t>
                      </a:r>
                      <a:r>
                        <a:rPr lang="es-EC" sz="1100" b="0" i="1" dirty="0" err="1" smtClean="0">
                          <a:effectLst/>
                        </a:rPr>
                        <a:t>platys</a:t>
                      </a:r>
                      <a:endParaRPr lang="es-EC"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7860">
                <a:tc>
                  <a:txBody>
                    <a:bodyPr/>
                    <a:lstStyle/>
                    <a:p>
                      <a:pPr algn="just">
                        <a:lnSpc>
                          <a:spcPct val="150000"/>
                        </a:lnSpc>
                        <a:spcAft>
                          <a:spcPts val="0"/>
                        </a:spcAft>
                        <a:tabLst>
                          <a:tab pos="2228850" algn="l"/>
                        </a:tabLst>
                      </a:pPr>
                      <a:r>
                        <a:rPr lang="es-EC" sz="1100">
                          <a:effectLst/>
                        </a:rPr>
                        <a:t>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2228850" algn="l"/>
                        </a:tabLst>
                      </a:pPr>
                      <a:r>
                        <a:rPr lang="es-EC" sz="1100">
                          <a:effectLst/>
                        </a:rPr>
                        <a:t>Chiripa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Hembra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2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tabLst>
                          <a:tab pos="2228850" algn="l"/>
                        </a:tabLst>
                      </a:pPr>
                      <a:r>
                        <a:rPr lang="es-EC" sz="1100" b="0" i="1" dirty="0" err="1" smtClean="0">
                          <a:effectLst/>
                        </a:rPr>
                        <a:t>Anaplasma</a:t>
                      </a:r>
                      <a:r>
                        <a:rPr lang="es-EC" sz="1100" b="0" i="1" dirty="0" smtClean="0">
                          <a:effectLst/>
                        </a:rPr>
                        <a:t> </a:t>
                      </a:r>
                      <a:r>
                        <a:rPr lang="es-EC" sz="1100" b="0" i="1" dirty="0" err="1" smtClean="0">
                          <a:effectLst/>
                        </a:rPr>
                        <a:t>platys</a:t>
                      </a:r>
                      <a:endParaRPr lang="es-EC"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7860">
                <a:tc>
                  <a:txBody>
                    <a:bodyPr/>
                    <a:lstStyle/>
                    <a:p>
                      <a:pPr algn="just">
                        <a:lnSpc>
                          <a:spcPct val="150000"/>
                        </a:lnSpc>
                        <a:spcAft>
                          <a:spcPts val="0"/>
                        </a:spcAft>
                        <a:tabLst>
                          <a:tab pos="2228850" algn="l"/>
                        </a:tabLst>
                      </a:pPr>
                      <a:r>
                        <a:rPr lang="es-EC" sz="1100">
                          <a:effectLst/>
                        </a:rPr>
                        <a:t>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2228850" algn="l"/>
                        </a:tabLst>
                      </a:pPr>
                      <a:r>
                        <a:rPr lang="es-EC" sz="1100">
                          <a:effectLst/>
                        </a:rPr>
                        <a:t>Pipo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Macho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1 año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tabLst>
                          <a:tab pos="2228850" algn="l"/>
                        </a:tabLst>
                      </a:pPr>
                      <a:r>
                        <a:rPr lang="es-EC" sz="1100" b="0" i="1" dirty="0" err="1" smtClean="0">
                          <a:effectLst/>
                        </a:rPr>
                        <a:t>Anaplasma</a:t>
                      </a:r>
                      <a:r>
                        <a:rPr lang="es-EC" sz="1100" b="0" i="1" dirty="0" smtClean="0">
                          <a:effectLst/>
                        </a:rPr>
                        <a:t> </a:t>
                      </a:r>
                      <a:r>
                        <a:rPr lang="es-EC" sz="1100" b="0" i="1" dirty="0" err="1" smtClean="0">
                          <a:effectLst/>
                        </a:rPr>
                        <a:t>platys</a:t>
                      </a:r>
                      <a:endParaRPr lang="es-EC"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7860">
                <a:tc>
                  <a:txBody>
                    <a:bodyPr/>
                    <a:lstStyle/>
                    <a:p>
                      <a:pPr algn="just">
                        <a:lnSpc>
                          <a:spcPct val="150000"/>
                        </a:lnSpc>
                        <a:spcAft>
                          <a:spcPts val="0"/>
                        </a:spcAft>
                        <a:tabLst>
                          <a:tab pos="2228850" algn="l"/>
                        </a:tabLst>
                      </a:pPr>
                      <a:r>
                        <a:rPr lang="es-EC" sz="1100">
                          <a:effectLst/>
                        </a:rPr>
                        <a:t>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2228850" algn="l"/>
                        </a:tabLst>
                      </a:pPr>
                      <a:r>
                        <a:rPr lang="es-EC" sz="1100">
                          <a:effectLst/>
                        </a:rPr>
                        <a:t>Tequila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Macho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4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tabLst>
                          <a:tab pos="2228850" algn="l"/>
                        </a:tabLst>
                      </a:pPr>
                      <a:r>
                        <a:rPr lang="es-EC" sz="1100" b="0" i="1" dirty="0" err="1" smtClean="0">
                          <a:effectLst/>
                        </a:rPr>
                        <a:t>Anaplasma</a:t>
                      </a:r>
                      <a:r>
                        <a:rPr lang="es-EC" sz="1100" b="0" i="1" dirty="0" smtClean="0">
                          <a:effectLst/>
                        </a:rPr>
                        <a:t> </a:t>
                      </a:r>
                      <a:r>
                        <a:rPr lang="es-EC" sz="1100" b="0" i="1" dirty="0" err="1" smtClean="0">
                          <a:effectLst/>
                        </a:rPr>
                        <a:t>platys</a:t>
                      </a:r>
                      <a:endParaRPr lang="es-EC"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7860">
                <a:tc>
                  <a:txBody>
                    <a:bodyPr/>
                    <a:lstStyle/>
                    <a:p>
                      <a:pPr algn="just">
                        <a:lnSpc>
                          <a:spcPct val="150000"/>
                        </a:lnSpc>
                        <a:spcAft>
                          <a:spcPts val="0"/>
                        </a:spcAft>
                        <a:tabLst>
                          <a:tab pos="2228850" algn="l"/>
                        </a:tabLst>
                      </a:pPr>
                      <a:r>
                        <a:rPr lang="es-EC" sz="1100">
                          <a:effectLst/>
                        </a:rPr>
                        <a:t>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2228850" algn="l"/>
                        </a:tabLst>
                      </a:pPr>
                      <a:r>
                        <a:rPr lang="es-EC" sz="1100">
                          <a:effectLst/>
                        </a:rPr>
                        <a:t>Pirata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Macho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2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tabLst>
                          <a:tab pos="2228850" algn="l"/>
                        </a:tabLst>
                      </a:pPr>
                      <a:r>
                        <a:rPr lang="es-EC" sz="1100" b="0" i="1" dirty="0" err="1" smtClean="0">
                          <a:effectLst/>
                        </a:rPr>
                        <a:t>Anaplasma</a:t>
                      </a:r>
                      <a:r>
                        <a:rPr lang="es-EC" sz="1100" b="0" i="1" dirty="0" smtClean="0">
                          <a:effectLst/>
                        </a:rPr>
                        <a:t> </a:t>
                      </a:r>
                      <a:r>
                        <a:rPr lang="es-EC" sz="1100" b="0" i="1" dirty="0" err="1" smtClean="0">
                          <a:effectLst/>
                        </a:rPr>
                        <a:t>platys</a:t>
                      </a:r>
                      <a:endParaRPr lang="es-EC"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7860">
                <a:tc>
                  <a:txBody>
                    <a:bodyPr/>
                    <a:lstStyle/>
                    <a:p>
                      <a:pPr algn="just">
                        <a:lnSpc>
                          <a:spcPct val="150000"/>
                        </a:lnSpc>
                        <a:spcAft>
                          <a:spcPts val="0"/>
                        </a:spcAft>
                        <a:tabLst>
                          <a:tab pos="2228850" algn="l"/>
                        </a:tabLst>
                      </a:pPr>
                      <a:r>
                        <a:rPr lang="es-EC" sz="1100">
                          <a:effectLst/>
                        </a:rPr>
                        <a:t>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2228850" algn="l"/>
                        </a:tabLst>
                      </a:pPr>
                      <a:r>
                        <a:rPr lang="es-EC" sz="1100">
                          <a:effectLst/>
                        </a:rPr>
                        <a:t>Berlín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Macho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8meses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tabLst>
                          <a:tab pos="2228850" algn="l"/>
                        </a:tabLst>
                      </a:pPr>
                      <a:r>
                        <a:rPr lang="es-EC" sz="1100" b="0" i="1" dirty="0" err="1" smtClean="0">
                          <a:effectLst/>
                        </a:rPr>
                        <a:t>Anaplasma</a:t>
                      </a:r>
                      <a:r>
                        <a:rPr lang="es-EC" sz="1100" b="0" i="1" dirty="0" smtClean="0">
                          <a:effectLst/>
                        </a:rPr>
                        <a:t> </a:t>
                      </a:r>
                      <a:r>
                        <a:rPr lang="es-EC" sz="1100" b="0" i="1" dirty="0" err="1" smtClean="0">
                          <a:effectLst/>
                        </a:rPr>
                        <a:t>platys</a:t>
                      </a:r>
                      <a:endParaRPr lang="es-EC"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7860">
                <a:tc>
                  <a:txBody>
                    <a:bodyPr/>
                    <a:lstStyle/>
                    <a:p>
                      <a:pPr algn="just">
                        <a:lnSpc>
                          <a:spcPct val="150000"/>
                        </a:lnSpc>
                        <a:spcAft>
                          <a:spcPts val="0"/>
                        </a:spcAft>
                        <a:tabLst>
                          <a:tab pos="2228850" algn="l"/>
                        </a:tabLst>
                      </a:pPr>
                      <a:r>
                        <a:rPr lang="es-EC" sz="1100">
                          <a:effectLst/>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2228850" algn="l"/>
                        </a:tabLst>
                      </a:pPr>
                      <a:r>
                        <a:rPr lang="es-EC" sz="1100">
                          <a:effectLst/>
                        </a:rPr>
                        <a:t>Lunita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Hembra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11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Sí</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228850" algn="l"/>
                        </a:tabLst>
                      </a:pP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0"/>
                        </a:spcAft>
                        <a:tabLst>
                          <a:tab pos="2228850" algn="l"/>
                        </a:tabLst>
                      </a:pPr>
                      <a:r>
                        <a:rPr lang="es-EC" sz="1100" b="0" i="1" dirty="0" err="1" smtClean="0">
                          <a:effectLst/>
                        </a:rPr>
                        <a:t>Anaplasma</a:t>
                      </a:r>
                      <a:r>
                        <a:rPr lang="es-EC" sz="1100" b="0" i="1" dirty="0" smtClean="0">
                          <a:effectLst/>
                        </a:rPr>
                        <a:t> </a:t>
                      </a:r>
                      <a:r>
                        <a:rPr lang="es-EC" sz="1100" b="0" i="1" dirty="0" err="1" smtClean="0">
                          <a:effectLst/>
                        </a:rPr>
                        <a:t>platys</a:t>
                      </a:r>
                      <a:endParaRPr lang="es-EC"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3352800" y="2941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a:picLocks noChangeAspect="1"/>
          </p:cNvPicPr>
          <p:nvPr/>
        </p:nvPicPr>
        <p:blipFill rotWithShape="1">
          <a:blip r:embed="rId3"/>
          <a:srcRect r="33110"/>
          <a:stretch/>
        </p:blipFill>
        <p:spPr>
          <a:xfrm>
            <a:off x="1127448" y="1700808"/>
            <a:ext cx="3672408" cy="1879365"/>
          </a:xfrm>
          <a:prstGeom prst="rect">
            <a:avLst/>
          </a:prstGeom>
        </p:spPr>
      </p:pic>
      <p:pic>
        <p:nvPicPr>
          <p:cNvPr id="15" name="Imagen 14"/>
          <p:cNvPicPr>
            <a:picLocks noChangeAspect="1"/>
          </p:cNvPicPr>
          <p:nvPr/>
        </p:nvPicPr>
        <p:blipFill rotWithShape="1">
          <a:blip r:embed="rId4" cstate="print">
            <a:extLst>
              <a:ext uri="{28A0092B-C50C-407E-A947-70E740481C1C}">
                <a14:useLocalDpi xmlns:a14="http://schemas.microsoft.com/office/drawing/2010/main" val="0"/>
              </a:ext>
            </a:extLst>
          </a:blip>
          <a:srcRect l="26900" t="11151" r="35300" b="55250"/>
          <a:stretch/>
        </p:blipFill>
        <p:spPr>
          <a:xfrm>
            <a:off x="8081865" y="1016829"/>
            <a:ext cx="1296144" cy="1152128"/>
          </a:xfrm>
          <a:prstGeom prst="ellipse">
            <a:avLst/>
          </a:prstGeom>
        </p:spPr>
      </p:pic>
      <p:sp>
        <p:nvSpPr>
          <p:cNvPr id="16" name="Rectángulo 15"/>
          <p:cNvSpPr/>
          <p:nvPr/>
        </p:nvSpPr>
        <p:spPr>
          <a:xfrm>
            <a:off x="335360" y="6381328"/>
            <a:ext cx="3736920" cy="369332"/>
          </a:xfrm>
          <a:prstGeom prst="rect">
            <a:avLst/>
          </a:prstGeom>
        </p:spPr>
        <p:txBody>
          <a:bodyPr wrap="none">
            <a:spAutoFit/>
          </a:bodyPr>
          <a:lstStyle/>
          <a:p>
            <a:r>
              <a:rPr lang="es-EC" dirty="0">
                <a:latin typeface="Arial" panose="020B0604020202020204" pitchFamily="34" charset="0"/>
                <a:ea typeface="Calibri" panose="020F0502020204030204" pitchFamily="34" charset="0"/>
              </a:rPr>
              <a:t>Rivadeneira-Barreiro et al., (2021) </a:t>
            </a:r>
            <a:endParaRPr lang="es-EC" dirty="0"/>
          </a:p>
        </p:txBody>
      </p:sp>
    </p:spTree>
    <p:extLst>
      <p:ext uri="{BB962C8B-B14F-4D97-AF65-F5344CB8AC3E}">
        <p14:creationId xmlns:p14="http://schemas.microsoft.com/office/powerpoint/2010/main" val="3632200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015880" y="0"/>
            <a:ext cx="8229600" cy="1143000"/>
          </a:xfrm>
        </p:spPr>
        <p:txBody>
          <a:bodyPr/>
          <a:lstStyle/>
          <a:p>
            <a:pPr algn="ctr"/>
            <a:r>
              <a:rPr lang="es-EC" dirty="0" smtClean="0">
                <a:solidFill>
                  <a:schemeClr val="tx1"/>
                </a:solidFill>
              </a:rPr>
              <a:t>Conclusiones</a:t>
            </a:r>
            <a:endParaRPr lang="es-EC" dirty="0"/>
          </a:p>
        </p:txBody>
      </p:sp>
      <p:sp>
        <p:nvSpPr>
          <p:cNvPr id="4" name="Rectángulo 3"/>
          <p:cNvSpPr/>
          <p:nvPr/>
        </p:nvSpPr>
        <p:spPr>
          <a:xfrm>
            <a:off x="551384" y="908720"/>
            <a:ext cx="11161240" cy="1200329"/>
          </a:xfrm>
          <a:prstGeom prst="rect">
            <a:avLst/>
          </a:prstGeom>
        </p:spPr>
        <p:txBody>
          <a:bodyPr wrap="square">
            <a:spAutoFit/>
          </a:bodyPr>
          <a:lstStyle/>
          <a:p>
            <a:pPr marL="285750" indent="-285750" algn="just">
              <a:buFont typeface="Wingdings" panose="05000000000000000000" pitchFamily="2" charset="2"/>
              <a:buChar char="Ø"/>
            </a:pPr>
            <a:r>
              <a:rPr lang="es-EC" dirty="0" smtClean="0">
                <a:solidFill>
                  <a:srgbClr val="000000"/>
                </a:solidFill>
                <a:latin typeface="Arial" panose="020B0604020202020204" pitchFamily="34" charset="0"/>
                <a:ea typeface="Calibri" panose="020F0502020204030204" pitchFamily="34" charset="0"/>
              </a:rPr>
              <a:t>El actual estudio determinó que existe una alta exposición de los canes a las garrapatas, ya que la mayor parte de perros muestreados se </a:t>
            </a:r>
            <a:r>
              <a:rPr lang="es-EC" dirty="0">
                <a:solidFill>
                  <a:srgbClr val="000000"/>
                </a:solidFill>
                <a:latin typeface="Arial" panose="020B0604020202020204" pitchFamily="34" charset="0"/>
                <a:ea typeface="Calibri" panose="020F0502020204030204" pitchFamily="34" charset="0"/>
              </a:rPr>
              <a:t>encontraban parasitados </a:t>
            </a:r>
            <a:r>
              <a:rPr lang="es-EC" dirty="0" smtClean="0">
                <a:solidFill>
                  <a:srgbClr val="000000"/>
                </a:solidFill>
                <a:latin typeface="Arial" panose="020B0604020202020204" pitchFamily="34" charset="0"/>
                <a:ea typeface="Calibri" panose="020F0502020204030204" pitchFamily="34" charset="0"/>
              </a:rPr>
              <a:t>con el vector</a:t>
            </a:r>
            <a:r>
              <a:rPr lang="es-EC" dirty="0" smtClean="0"/>
              <a:t>, estos </a:t>
            </a:r>
            <a:r>
              <a:rPr lang="es-EC" dirty="0" smtClean="0">
                <a:solidFill>
                  <a:srgbClr val="000000"/>
                </a:solidFill>
                <a:latin typeface="Arial" panose="020B0604020202020204" pitchFamily="34" charset="0"/>
                <a:ea typeface="Calibri" panose="020F0502020204030204" pitchFamily="34" charset="0"/>
              </a:rPr>
              <a:t>datos proporcionan </a:t>
            </a:r>
            <a:r>
              <a:rPr lang="es-EC" dirty="0">
                <a:solidFill>
                  <a:srgbClr val="000000"/>
                </a:solidFill>
                <a:latin typeface="Arial" panose="020B0604020202020204" pitchFamily="34" charset="0"/>
                <a:ea typeface="Calibri" panose="020F0502020204030204" pitchFamily="34" charset="0"/>
              </a:rPr>
              <a:t>información relevante sobre la exposición que tienen las mascotas a los principales vectores transmisores de la </a:t>
            </a:r>
            <a:r>
              <a:rPr lang="es-EC" dirty="0" err="1">
                <a:solidFill>
                  <a:srgbClr val="000000"/>
                </a:solidFill>
                <a:latin typeface="Arial" panose="020B0604020202020204" pitchFamily="34" charset="0"/>
                <a:ea typeface="Calibri" panose="020F0502020204030204" pitchFamily="34" charset="0"/>
              </a:rPr>
              <a:t>anaplasmosis</a:t>
            </a:r>
            <a:r>
              <a:rPr lang="es-EC" dirty="0">
                <a:solidFill>
                  <a:srgbClr val="000000"/>
                </a:solidFill>
                <a:latin typeface="Arial" panose="020B0604020202020204" pitchFamily="34" charset="0"/>
                <a:ea typeface="Calibri" panose="020F0502020204030204" pitchFamily="34" charset="0"/>
              </a:rPr>
              <a:t> canina, que además, se considera de carácter </a:t>
            </a:r>
            <a:r>
              <a:rPr lang="es-EC" dirty="0" err="1">
                <a:solidFill>
                  <a:srgbClr val="000000"/>
                </a:solidFill>
                <a:latin typeface="Arial" panose="020B0604020202020204" pitchFamily="34" charset="0"/>
                <a:ea typeface="Calibri" panose="020F0502020204030204" pitchFamily="34" charset="0"/>
              </a:rPr>
              <a:t>zoonótico</a:t>
            </a:r>
            <a:r>
              <a:rPr lang="es-EC" dirty="0">
                <a:solidFill>
                  <a:srgbClr val="000000"/>
                </a:solidFill>
                <a:latin typeface="Arial" panose="020B0604020202020204" pitchFamily="34" charset="0"/>
                <a:ea typeface="Calibri" panose="020F0502020204030204" pitchFamily="34" charset="0"/>
              </a:rPr>
              <a:t>. </a:t>
            </a:r>
            <a:endParaRPr lang="es-EC" dirty="0"/>
          </a:p>
        </p:txBody>
      </p:sp>
      <p:sp>
        <p:nvSpPr>
          <p:cNvPr id="5" name="Rectángulo 4"/>
          <p:cNvSpPr/>
          <p:nvPr/>
        </p:nvSpPr>
        <p:spPr>
          <a:xfrm>
            <a:off x="551384" y="2417604"/>
            <a:ext cx="11161240" cy="2031325"/>
          </a:xfrm>
          <a:prstGeom prst="rect">
            <a:avLst/>
          </a:prstGeom>
        </p:spPr>
        <p:txBody>
          <a:bodyPr wrap="square">
            <a:spAutoFit/>
          </a:bodyPr>
          <a:lstStyle/>
          <a:p>
            <a:pPr marL="285750" indent="-285750" algn="just">
              <a:buFont typeface="Wingdings" panose="05000000000000000000" pitchFamily="2" charset="2"/>
              <a:buChar char="Ø"/>
            </a:pPr>
            <a:r>
              <a:rPr lang="es-EC" dirty="0" smtClean="0"/>
              <a:t>Se determinó una prevalencia del </a:t>
            </a:r>
            <a:r>
              <a:rPr lang="es-EC" dirty="0"/>
              <a:t>31,81</a:t>
            </a:r>
            <a:r>
              <a:rPr lang="es-EC" dirty="0" smtClean="0"/>
              <a:t>% en el refugio de Chone, mientras que en los otros </a:t>
            </a:r>
            <a:r>
              <a:rPr lang="es-EC" dirty="0" smtClean="0"/>
              <a:t>lugares, </a:t>
            </a:r>
            <a:r>
              <a:rPr lang="es-EC" dirty="0"/>
              <a:t>la prevalencia fue del 0% al no encontrarse ningún </a:t>
            </a:r>
            <a:r>
              <a:rPr lang="es-EC" dirty="0" smtClean="0"/>
              <a:t>caso, </a:t>
            </a:r>
            <a:r>
              <a:rPr lang="es-EC" dirty="0" smtClean="0">
                <a:solidFill>
                  <a:srgbClr val="000000"/>
                </a:solidFill>
                <a:latin typeface="Arial" panose="020B0604020202020204" pitchFamily="34" charset="0"/>
                <a:ea typeface="Calibri" panose="020F0502020204030204" pitchFamily="34" charset="0"/>
              </a:rPr>
              <a:t>sin embargo, esto no </a:t>
            </a:r>
            <a:r>
              <a:rPr lang="es-EC" dirty="0">
                <a:solidFill>
                  <a:srgbClr val="000000"/>
                </a:solidFill>
                <a:latin typeface="Arial" panose="020B0604020202020204" pitchFamily="34" charset="0"/>
                <a:ea typeface="Calibri" panose="020F0502020204030204" pitchFamily="34" charset="0"/>
              </a:rPr>
              <a:t>asegura </a:t>
            </a:r>
            <a:r>
              <a:rPr lang="es-EC" dirty="0" smtClean="0">
                <a:solidFill>
                  <a:srgbClr val="000000"/>
                </a:solidFill>
                <a:latin typeface="Arial" panose="020B0604020202020204" pitchFamily="34" charset="0"/>
                <a:ea typeface="Calibri" panose="020F0502020204030204" pitchFamily="34" charset="0"/>
              </a:rPr>
              <a:t>que las ciudades de donde provienen las demás muestras estén </a:t>
            </a:r>
            <a:r>
              <a:rPr lang="es-EC" dirty="0">
                <a:solidFill>
                  <a:srgbClr val="000000"/>
                </a:solidFill>
                <a:latin typeface="Arial" panose="020B0604020202020204" pitchFamily="34" charset="0"/>
                <a:ea typeface="Calibri" panose="020F0502020204030204" pitchFamily="34" charset="0"/>
              </a:rPr>
              <a:t>libre de perros infectados por esta u otra bacteria del Orden </a:t>
            </a:r>
            <a:r>
              <a:rPr lang="es-EC" i="1" dirty="0" err="1">
                <a:solidFill>
                  <a:srgbClr val="000000"/>
                </a:solidFill>
                <a:latin typeface="Arial" panose="020B0604020202020204" pitchFamily="34" charset="0"/>
                <a:ea typeface="Calibri" panose="020F0502020204030204" pitchFamily="34" charset="0"/>
              </a:rPr>
              <a:t>Rickttsiales</a:t>
            </a:r>
            <a:r>
              <a:rPr lang="es-EC" i="1" dirty="0">
                <a:solidFill>
                  <a:srgbClr val="000000"/>
                </a:solidFill>
                <a:latin typeface="Arial" panose="020B0604020202020204" pitchFamily="34" charset="0"/>
                <a:ea typeface="Calibri" panose="020F0502020204030204" pitchFamily="34" charset="0"/>
              </a:rPr>
              <a:t>, </a:t>
            </a:r>
            <a:r>
              <a:rPr lang="es-EC" dirty="0">
                <a:solidFill>
                  <a:srgbClr val="000000"/>
                </a:solidFill>
                <a:latin typeface="Arial" panose="020B0604020202020204" pitchFamily="34" charset="0"/>
                <a:ea typeface="Calibri" panose="020F0502020204030204" pitchFamily="34" charset="0"/>
              </a:rPr>
              <a:t>puesto que</a:t>
            </a:r>
            <a:r>
              <a:rPr lang="es-EC" i="1" dirty="0">
                <a:solidFill>
                  <a:srgbClr val="000000"/>
                </a:solidFill>
                <a:latin typeface="Arial" panose="020B0604020202020204" pitchFamily="34" charset="0"/>
                <a:ea typeface="Calibri" panose="020F0502020204030204" pitchFamily="34" charset="0"/>
              </a:rPr>
              <a:t> </a:t>
            </a:r>
            <a:r>
              <a:rPr lang="es-EC" dirty="0">
                <a:solidFill>
                  <a:srgbClr val="000000"/>
                </a:solidFill>
                <a:latin typeface="Arial" panose="020B0604020202020204" pitchFamily="34" charset="0"/>
                <a:ea typeface="Calibri" panose="020F0502020204030204" pitchFamily="34" charset="0"/>
              </a:rPr>
              <a:t>existen antecedentes </a:t>
            </a:r>
            <a:r>
              <a:rPr lang="es-EC" dirty="0" smtClean="0">
                <a:solidFill>
                  <a:srgbClr val="000000"/>
                </a:solidFill>
                <a:latin typeface="Arial" panose="020B0604020202020204" pitchFamily="34" charset="0"/>
                <a:ea typeface="Calibri" panose="020F0502020204030204" pitchFamily="34" charset="0"/>
              </a:rPr>
              <a:t>como en </a:t>
            </a:r>
            <a:r>
              <a:rPr lang="es-EC" dirty="0">
                <a:solidFill>
                  <a:srgbClr val="000000"/>
                </a:solidFill>
                <a:latin typeface="Arial" panose="020B0604020202020204" pitchFamily="34" charset="0"/>
                <a:ea typeface="Calibri" panose="020F0502020204030204" pitchFamily="34" charset="0"/>
              </a:rPr>
              <a:t>el trabajo de </a:t>
            </a:r>
            <a:r>
              <a:rPr lang="es-EC" dirty="0" err="1">
                <a:solidFill>
                  <a:srgbClr val="000000"/>
                </a:solidFill>
                <a:latin typeface="Arial" panose="020B0604020202020204" pitchFamily="34" charset="0"/>
                <a:ea typeface="Calibri" panose="020F0502020204030204" pitchFamily="34" charset="0"/>
              </a:rPr>
              <a:t>Jimenez</a:t>
            </a:r>
            <a:r>
              <a:rPr lang="es-EC" dirty="0">
                <a:solidFill>
                  <a:srgbClr val="000000"/>
                </a:solidFill>
                <a:latin typeface="Arial" panose="020B0604020202020204" pitchFamily="34" charset="0"/>
                <a:ea typeface="Calibri" panose="020F0502020204030204" pitchFamily="34" charset="0"/>
              </a:rPr>
              <a:t> et al., (2020</a:t>
            </a:r>
            <a:r>
              <a:rPr lang="es-EC" dirty="0" smtClean="0">
                <a:solidFill>
                  <a:srgbClr val="000000"/>
                </a:solidFill>
                <a:latin typeface="Arial" panose="020B0604020202020204" pitchFamily="34" charset="0"/>
                <a:ea typeface="Calibri" panose="020F0502020204030204" pitchFamily="34" charset="0"/>
              </a:rPr>
              <a:t>) y </a:t>
            </a:r>
            <a:r>
              <a:rPr lang="es-EC" dirty="0">
                <a:latin typeface="Arial" panose="020B0604020202020204" pitchFamily="34" charset="0"/>
                <a:ea typeface="Calibri" panose="020F0502020204030204" pitchFamily="34" charset="0"/>
              </a:rPr>
              <a:t>Rivadeneira-Barreiro et al., (</a:t>
            </a:r>
            <a:r>
              <a:rPr lang="es-EC" dirty="0" smtClean="0">
                <a:latin typeface="Arial" panose="020B0604020202020204" pitchFamily="34" charset="0"/>
                <a:ea typeface="Calibri" panose="020F0502020204030204" pitchFamily="34" charset="0"/>
              </a:rPr>
              <a:t>2021) </a:t>
            </a:r>
            <a:r>
              <a:rPr lang="es-EC" dirty="0" smtClean="0">
                <a:solidFill>
                  <a:srgbClr val="000000"/>
                </a:solidFill>
                <a:latin typeface="Arial" panose="020B0604020202020204" pitchFamily="34" charset="0"/>
                <a:ea typeface="Calibri" panose="020F0502020204030204" pitchFamily="34" charset="0"/>
              </a:rPr>
              <a:t>donde </a:t>
            </a:r>
            <a:r>
              <a:rPr lang="es-EC" dirty="0">
                <a:solidFill>
                  <a:srgbClr val="000000"/>
                </a:solidFill>
                <a:latin typeface="Arial" panose="020B0604020202020204" pitchFamily="34" charset="0"/>
                <a:ea typeface="Calibri" panose="020F0502020204030204" pitchFamily="34" charset="0"/>
              </a:rPr>
              <a:t>se menciona la prevalencia del vector </a:t>
            </a:r>
            <a:r>
              <a:rPr lang="es-EC" i="1" dirty="0" err="1">
                <a:solidFill>
                  <a:srgbClr val="000000"/>
                </a:solidFill>
                <a:latin typeface="Arial" panose="020B0604020202020204" pitchFamily="34" charset="0"/>
                <a:ea typeface="Calibri" panose="020F0502020204030204" pitchFamily="34" charset="0"/>
              </a:rPr>
              <a:t>Rhiphicepalus</a:t>
            </a:r>
            <a:r>
              <a:rPr lang="es-EC" i="1" dirty="0">
                <a:solidFill>
                  <a:srgbClr val="000000"/>
                </a:solidFill>
                <a:latin typeface="Arial" panose="020B0604020202020204" pitchFamily="34" charset="0"/>
                <a:ea typeface="Calibri" panose="020F0502020204030204" pitchFamily="34" charset="0"/>
              </a:rPr>
              <a:t> </a:t>
            </a:r>
            <a:r>
              <a:rPr lang="es-EC" i="1" dirty="0" err="1">
                <a:solidFill>
                  <a:srgbClr val="000000"/>
                </a:solidFill>
                <a:latin typeface="Arial" panose="020B0604020202020204" pitchFamily="34" charset="0"/>
                <a:ea typeface="Calibri" panose="020F0502020204030204" pitchFamily="34" charset="0"/>
              </a:rPr>
              <a:t>sanguineus</a:t>
            </a:r>
            <a:r>
              <a:rPr lang="es-EC" dirty="0">
                <a:solidFill>
                  <a:srgbClr val="000000"/>
                </a:solidFill>
                <a:latin typeface="Arial" panose="020B0604020202020204" pitchFamily="34" charset="0"/>
                <a:ea typeface="Calibri" panose="020F0502020204030204" pitchFamily="34" charset="0"/>
              </a:rPr>
              <a:t> y de bacterias del Orden </a:t>
            </a:r>
            <a:r>
              <a:rPr lang="es-EC" i="1" dirty="0" err="1">
                <a:solidFill>
                  <a:srgbClr val="000000"/>
                </a:solidFill>
                <a:latin typeface="Arial" panose="020B0604020202020204" pitchFamily="34" charset="0"/>
                <a:ea typeface="Calibri" panose="020F0502020204030204" pitchFamily="34" charset="0"/>
              </a:rPr>
              <a:t>Rickttsiales</a:t>
            </a:r>
            <a:r>
              <a:rPr lang="es-EC" dirty="0">
                <a:solidFill>
                  <a:srgbClr val="000000"/>
                </a:solidFill>
                <a:latin typeface="Arial" panose="020B0604020202020204" pitchFamily="34" charset="0"/>
                <a:ea typeface="Calibri" panose="020F0502020204030204" pitchFamily="34" charset="0"/>
              </a:rPr>
              <a:t> incluida </a:t>
            </a:r>
            <a:r>
              <a:rPr lang="es-EC" i="1" dirty="0" err="1" smtClean="0">
                <a:solidFill>
                  <a:srgbClr val="000000"/>
                </a:solidFill>
                <a:latin typeface="Arial" panose="020B0604020202020204" pitchFamily="34" charset="0"/>
                <a:ea typeface="Calibri" panose="020F0502020204030204" pitchFamily="34" charset="0"/>
              </a:rPr>
              <a:t>Anaplasma</a:t>
            </a:r>
            <a:r>
              <a:rPr lang="es-EC" i="1" dirty="0" smtClean="0">
                <a:solidFill>
                  <a:srgbClr val="000000"/>
                </a:solidFill>
                <a:latin typeface="Arial" panose="020B0604020202020204" pitchFamily="34" charset="0"/>
                <a:ea typeface="Calibri" panose="020F0502020204030204" pitchFamily="34" charset="0"/>
              </a:rPr>
              <a:t>,</a:t>
            </a:r>
            <a:r>
              <a:rPr lang="es-EC" dirty="0" smtClean="0">
                <a:solidFill>
                  <a:srgbClr val="000000"/>
                </a:solidFill>
                <a:latin typeface="Arial" panose="020B0604020202020204" pitchFamily="34" charset="0"/>
                <a:ea typeface="Calibri" panose="020F0502020204030204" pitchFamily="34" charset="0"/>
              </a:rPr>
              <a:t> </a:t>
            </a:r>
            <a:r>
              <a:rPr lang="es-EC" dirty="0">
                <a:solidFill>
                  <a:srgbClr val="000000"/>
                </a:solidFill>
                <a:latin typeface="Arial" panose="020B0604020202020204" pitchFamily="34" charset="0"/>
                <a:ea typeface="Calibri" panose="020F0502020204030204" pitchFamily="34" charset="0"/>
              </a:rPr>
              <a:t>en canes de la </a:t>
            </a:r>
            <a:r>
              <a:rPr lang="es-EC" dirty="0" smtClean="0">
                <a:solidFill>
                  <a:srgbClr val="000000"/>
                </a:solidFill>
                <a:latin typeface="Arial" panose="020B0604020202020204" pitchFamily="34" charset="0"/>
                <a:ea typeface="Calibri" panose="020F0502020204030204" pitchFamily="34" charset="0"/>
              </a:rPr>
              <a:t>región costa e </a:t>
            </a:r>
            <a:r>
              <a:rPr lang="es-EC" dirty="0">
                <a:solidFill>
                  <a:srgbClr val="000000"/>
                </a:solidFill>
                <a:latin typeface="Arial" panose="020B0604020202020204" pitchFamily="34" charset="0"/>
                <a:ea typeface="Calibri" panose="020F0502020204030204" pitchFamily="34" charset="0"/>
              </a:rPr>
              <a:t>insular del Ecuador. </a:t>
            </a:r>
            <a:endParaRPr lang="es-EC" dirty="0"/>
          </a:p>
        </p:txBody>
      </p:sp>
      <p:sp>
        <p:nvSpPr>
          <p:cNvPr id="6" name="Rectángulo 5"/>
          <p:cNvSpPr/>
          <p:nvPr/>
        </p:nvSpPr>
        <p:spPr>
          <a:xfrm>
            <a:off x="558078" y="4452783"/>
            <a:ext cx="11161240" cy="923330"/>
          </a:xfrm>
          <a:prstGeom prst="rect">
            <a:avLst/>
          </a:prstGeom>
        </p:spPr>
        <p:txBody>
          <a:bodyPr wrap="square">
            <a:spAutoFit/>
          </a:bodyPr>
          <a:lstStyle/>
          <a:p>
            <a:pPr marL="285750" indent="-285750" algn="just">
              <a:spcAft>
                <a:spcPts val="800"/>
              </a:spcAft>
              <a:buFont typeface="Wingdings" panose="05000000000000000000" pitchFamily="2" charset="2"/>
              <a:buChar char="Ø"/>
              <a:tabLst>
                <a:tab pos="2228850" algn="l"/>
              </a:tabLst>
            </a:pPr>
            <a:r>
              <a:rPr lang="es-EC" dirty="0"/>
              <a:t>Dado que no se contó con el tiempo suficiente para realizar la secuenciación de muestras positivas, no hay detalle sobre la clasificación filogenética de ninguna bacteria del género </a:t>
            </a:r>
            <a:r>
              <a:rPr lang="es-EC" i="1" dirty="0" err="1"/>
              <a:t>Anaplasma</a:t>
            </a:r>
            <a:r>
              <a:rPr lang="es-EC" dirty="0"/>
              <a:t> identificada en el refugio de Chone</a:t>
            </a:r>
            <a:r>
              <a:rPr lang="es-EC" dirty="0" smtClean="0"/>
              <a:t>.</a:t>
            </a:r>
            <a:endParaRPr lang="es-EC" dirty="0"/>
          </a:p>
        </p:txBody>
      </p:sp>
    </p:spTree>
    <p:extLst>
      <p:ext uri="{BB962C8B-B14F-4D97-AF65-F5344CB8AC3E}">
        <p14:creationId xmlns:p14="http://schemas.microsoft.com/office/powerpoint/2010/main" val="4119934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83832" y="0"/>
            <a:ext cx="8229600" cy="1143000"/>
          </a:xfrm>
        </p:spPr>
        <p:txBody>
          <a:bodyPr/>
          <a:lstStyle/>
          <a:p>
            <a:pPr algn="ctr"/>
            <a:r>
              <a:rPr lang="es-EC" dirty="0" smtClean="0">
                <a:solidFill>
                  <a:schemeClr val="tx1"/>
                </a:solidFill>
              </a:rPr>
              <a:t>Recomendaciones</a:t>
            </a:r>
            <a:endParaRPr lang="es-EC" dirty="0"/>
          </a:p>
        </p:txBody>
      </p:sp>
      <p:sp>
        <p:nvSpPr>
          <p:cNvPr id="4" name="Rectángulo 3"/>
          <p:cNvSpPr/>
          <p:nvPr/>
        </p:nvSpPr>
        <p:spPr>
          <a:xfrm>
            <a:off x="479376" y="1143000"/>
            <a:ext cx="11089232" cy="1959511"/>
          </a:xfrm>
          <a:prstGeom prst="rect">
            <a:avLst/>
          </a:prstGeom>
        </p:spPr>
        <p:txBody>
          <a:bodyPr wrap="square">
            <a:spAutoFit/>
          </a:bodyPr>
          <a:lstStyle/>
          <a:p>
            <a:pPr marL="285750" indent="-285750" algn="just">
              <a:spcAft>
                <a:spcPts val="800"/>
              </a:spcAft>
              <a:buFont typeface="Wingdings" panose="05000000000000000000" pitchFamily="2" charset="2"/>
              <a:buChar char="Ø"/>
              <a:tabLst>
                <a:tab pos="2228850" algn="l"/>
              </a:tabLst>
            </a:pPr>
            <a:r>
              <a:rPr lang="es-EC" dirty="0"/>
              <a:t>En vista que no se encontraron muestras positivas para </a:t>
            </a:r>
            <a:r>
              <a:rPr lang="es-EC" i="1" dirty="0"/>
              <a:t>A. </a:t>
            </a:r>
            <a:r>
              <a:rPr lang="es-EC" i="1" dirty="0" err="1"/>
              <a:t>platys</a:t>
            </a:r>
            <a:r>
              <a:rPr lang="es-EC" i="1" dirty="0"/>
              <a:t> </a:t>
            </a:r>
            <a:r>
              <a:rPr lang="es-EC" dirty="0"/>
              <a:t>dentro de las localidades del albergue Refugio </a:t>
            </a:r>
            <a:r>
              <a:rPr lang="es-EC" dirty="0" smtClean="0"/>
              <a:t>“Narices Frías”, </a:t>
            </a:r>
            <a:r>
              <a:rPr lang="es-EC" dirty="0"/>
              <a:t>se recomienda ampliar el estudio y llevar a cabo un muestreo en zonas residenciales y rurales de la ciudad</a:t>
            </a:r>
            <a:r>
              <a:rPr lang="es-EC" dirty="0" smtClean="0"/>
              <a:t>.</a:t>
            </a:r>
          </a:p>
          <a:p>
            <a:pPr marL="285750" indent="-285750" algn="just">
              <a:spcAft>
                <a:spcPts val="800"/>
              </a:spcAft>
              <a:buFont typeface="Wingdings" panose="05000000000000000000" pitchFamily="2" charset="2"/>
              <a:buChar char="Ø"/>
              <a:tabLst>
                <a:tab pos="2228850" algn="l"/>
              </a:tabLst>
            </a:pPr>
            <a:r>
              <a:rPr lang="es-EC" dirty="0"/>
              <a:t>Se recomienda continuar con muestreos externos al refugio de Chone, con el propósito de ampliar el estudio e informar a la ciudadanía sobre la prevalencia de </a:t>
            </a:r>
            <a:r>
              <a:rPr lang="es-EC" i="1" dirty="0"/>
              <a:t>A. </a:t>
            </a:r>
            <a:r>
              <a:rPr lang="es-EC" i="1" dirty="0" err="1"/>
              <a:t>platys</a:t>
            </a:r>
            <a:r>
              <a:rPr lang="es-EC" dirty="0"/>
              <a:t> en la población canina de la ciudad</a:t>
            </a:r>
          </a:p>
          <a:p>
            <a:pPr marL="285750" indent="-285750" algn="just">
              <a:spcAft>
                <a:spcPts val="800"/>
              </a:spcAft>
              <a:buFont typeface="Wingdings" panose="05000000000000000000" pitchFamily="2" charset="2"/>
              <a:buChar char="Ø"/>
              <a:tabLst>
                <a:tab pos="2228850" algn="l"/>
              </a:tabLst>
            </a:pPr>
            <a:endParaRPr lang="es-EC" dirty="0"/>
          </a:p>
        </p:txBody>
      </p:sp>
      <p:sp>
        <p:nvSpPr>
          <p:cNvPr id="5" name="Rectángulo 4"/>
          <p:cNvSpPr/>
          <p:nvPr/>
        </p:nvSpPr>
        <p:spPr>
          <a:xfrm>
            <a:off x="514123" y="2924944"/>
            <a:ext cx="11054485" cy="1477328"/>
          </a:xfrm>
          <a:prstGeom prst="rect">
            <a:avLst/>
          </a:prstGeom>
        </p:spPr>
        <p:txBody>
          <a:bodyPr wrap="square">
            <a:spAutoFit/>
          </a:bodyPr>
          <a:lstStyle/>
          <a:p>
            <a:pPr marL="285750" indent="-285750" algn="just">
              <a:spcAft>
                <a:spcPts val="800"/>
              </a:spcAft>
              <a:buFont typeface="Wingdings" panose="05000000000000000000" pitchFamily="2" charset="2"/>
              <a:buChar char="Ø"/>
              <a:tabLst>
                <a:tab pos="2228850" algn="l"/>
              </a:tabLst>
            </a:pP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Se recomienda tomar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medidas sanitarias de control que permitan disminuir la transmisión de enfermedades entre caninos y a su vez prevenir la zoonosis dentro y fuera del refugio, de momento no se pueden proporcionar datos de la prevalencia de </a:t>
            </a:r>
            <a:r>
              <a:rPr lang="es-EC" i="1" dirty="0">
                <a:solidFill>
                  <a:srgbClr val="000000"/>
                </a:solidFill>
                <a:latin typeface="Arial" panose="020B0604020202020204" pitchFamily="34" charset="0"/>
                <a:ea typeface="Calibri" panose="020F0502020204030204" pitchFamily="34" charset="0"/>
                <a:cs typeface="Times New Roman" panose="02020603050405020304" pitchFamily="18" charset="0"/>
              </a:rPr>
              <a:t>A. </a:t>
            </a:r>
            <a:r>
              <a:rPr lang="es-EC"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platys</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en la ciudad, pero se deja la posibilidad a la existencia del patógeno en las regiones Costa, Sierra y Amazonía del país, y con mayor razón, al </a:t>
            </a: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tener evidencia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de casos </a:t>
            </a: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positivos.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14123" y="4557514"/>
            <a:ext cx="11054484" cy="1200329"/>
          </a:xfrm>
          <a:prstGeom prst="rect">
            <a:avLst/>
          </a:prstGeom>
        </p:spPr>
        <p:txBody>
          <a:bodyPr wrap="square">
            <a:spAutoFit/>
          </a:bodyPr>
          <a:lstStyle/>
          <a:p>
            <a:pPr marL="285750" indent="-285750" algn="just">
              <a:spcAft>
                <a:spcPts val="800"/>
              </a:spcAft>
              <a:buFont typeface="Wingdings" panose="05000000000000000000" pitchFamily="2" charset="2"/>
              <a:buChar char="Ø"/>
              <a:tabLst>
                <a:tab pos="2228850" algn="l"/>
              </a:tabLst>
            </a:pP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Se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recomienda utilizar técnicas de diagnóstico moleculares como la PCR, debido a su alta sensibilidad y especificidad para detectar material genético de interés, además, también se sugiere el uso de más de un juego de cebadores en los que se incluyan genéricos, de esa manera se podrá obtener más antecedentes del género </a:t>
            </a:r>
            <a:r>
              <a:rPr lang="es-EC"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Anaplasma</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en el país. </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733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24000" y="127124"/>
            <a:ext cx="6172200" cy="637580"/>
          </a:xfrm>
        </p:spPr>
        <p:txBody>
          <a:bodyPr/>
          <a:lstStyle/>
          <a:p>
            <a:r>
              <a:rPr lang="es-EC" sz="2700" dirty="0">
                <a:solidFill>
                  <a:schemeClr val="tx1"/>
                </a:solidFill>
              </a:rPr>
              <a:t>AGRADECIMIENTOS </a:t>
            </a:r>
          </a:p>
        </p:txBody>
      </p:sp>
      <p:sp>
        <p:nvSpPr>
          <p:cNvPr id="4" name="AutoShape 2" descr="Image may contain: 6 people, people standing"/>
          <p:cNvSpPr>
            <a:spLocks noChangeAspect="1" noChangeArrowheads="1"/>
          </p:cNvSpPr>
          <p:nvPr/>
        </p:nvSpPr>
        <p:spPr bwMode="auto">
          <a:xfrm>
            <a:off x="2714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C" sz="1350"/>
          </a:p>
        </p:txBody>
      </p:sp>
      <p:sp>
        <p:nvSpPr>
          <p:cNvPr id="6" name="AutoShape 5" descr="Resultado de imagen para gracias con adn"/>
          <p:cNvSpPr>
            <a:spLocks noChangeAspect="1" noChangeArrowheads="1"/>
          </p:cNvSpPr>
          <p:nvPr/>
        </p:nvSpPr>
        <p:spPr bwMode="auto">
          <a:xfrm>
            <a:off x="2828925"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C" sz="1350"/>
          </a:p>
        </p:txBody>
      </p:sp>
      <p:sp>
        <p:nvSpPr>
          <p:cNvPr id="7" name="AutoShape 7" descr="Resultado de imagen para gracias con adn"/>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EC" sz="1350"/>
          </a:p>
        </p:txBody>
      </p:sp>
      <p:pic>
        <p:nvPicPr>
          <p:cNvPr id="12" name="Picture 8" descr="http://decv.espe.edu.ec/wp-content/uploads/2015/01/sello-biot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0360" y="4278738"/>
            <a:ext cx="1235530" cy="12372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4"/>
          <p:cNvSpPr/>
          <p:nvPr/>
        </p:nvSpPr>
        <p:spPr>
          <a:xfrm>
            <a:off x="1487488" y="1251886"/>
            <a:ext cx="9217024" cy="2585323"/>
          </a:xfrm>
          <a:prstGeom prst="rect">
            <a:avLst/>
          </a:prstGeom>
        </p:spPr>
        <p:txBody>
          <a:bodyPr wrap="square">
            <a:spAutoFit/>
          </a:bodyPr>
          <a:lstStyle/>
          <a:p>
            <a:pPr algn="ctr">
              <a:lnSpc>
                <a:spcPct val="150000"/>
              </a:lnSpc>
            </a:pPr>
            <a:endParaRPr lang="es-EC" sz="1200" dirty="0">
              <a:latin typeface="+mj-lt"/>
              <a:cs typeface="Times" panose="02020603050405020304" pitchFamily="18" charset="0"/>
            </a:endParaRPr>
          </a:p>
          <a:p>
            <a:pPr algn="ctr">
              <a:lnSpc>
                <a:spcPct val="150000"/>
              </a:lnSpc>
            </a:pPr>
            <a:r>
              <a:rPr lang="es-MX" sz="1600" dirty="0" smtClean="0"/>
              <a:t>A mi tutor y compañeros del </a:t>
            </a:r>
            <a:r>
              <a:rPr lang="es-MX" sz="1600" dirty="0"/>
              <a:t>laboratorio de Biología Molecular </a:t>
            </a:r>
            <a:r>
              <a:rPr lang="es-MX" sz="1600" dirty="0" smtClean="0"/>
              <a:t>de </a:t>
            </a:r>
            <a:r>
              <a:rPr lang="es-MX" sz="1600" dirty="0"/>
              <a:t>la Universidad de las Fuerzas Armadas – ESPE </a:t>
            </a:r>
            <a:endParaRPr lang="es-MX" sz="1600" dirty="0" smtClean="0"/>
          </a:p>
          <a:p>
            <a:pPr algn="ctr">
              <a:lnSpc>
                <a:spcPct val="150000"/>
              </a:lnSpc>
            </a:pPr>
            <a:r>
              <a:rPr lang="es-MX" sz="1600" dirty="0" smtClean="0"/>
              <a:t>Sede </a:t>
            </a:r>
            <a:r>
              <a:rPr lang="es-MX" sz="1600" dirty="0"/>
              <a:t>Santo Domingo </a:t>
            </a:r>
            <a:endParaRPr lang="es-MX" sz="1600" dirty="0" smtClean="0"/>
          </a:p>
          <a:p>
            <a:pPr algn="ctr">
              <a:lnSpc>
                <a:spcPct val="150000"/>
              </a:lnSpc>
            </a:pPr>
            <a:r>
              <a:rPr lang="es-MX" sz="1600" dirty="0" smtClean="0"/>
              <a:t>Al voluntariado de Protección Animal SD</a:t>
            </a:r>
          </a:p>
          <a:p>
            <a:pPr algn="ctr">
              <a:lnSpc>
                <a:spcPct val="150000"/>
              </a:lnSpc>
            </a:pPr>
            <a:r>
              <a:rPr lang="es-MX" sz="1600" dirty="0" smtClean="0"/>
              <a:t>A todo el personal que conforma los refugios en las ciudades de Santo Domingo de los </a:t>
            </a:r>
            <a:r>
              <a:rPr lang="es-MX" sz="1600" dirty="0" err="1" smtClean="0"/>
              <a:t>Tsáchilas</a:t>
            </a:r>
            <a:r>
              <a:rPr lang="es-MX" sz="1600" dirty="0" smtClean="0"/>
              <a:t>, Chone y Bahía.</a:t>
            </a:r>
            <a:endParaRPr lang="es-EC" sz="1600" dirty="0" smtClean="0"/>
          </a:p>
        </p:txBody>
      </p:sp>
      <p:pic>
        <p:nvPicPr>
          <p:cNvPr id="13" name="Imagen 12"/>
          <p:cNvPicPr>
            <a:picLocks noChangeAspect="1"/>
          </p:cNvPicPr>
          <p:nvPr/>
        </p:nvPicPr>
        <p:blipFill rotWithShape="1">
          <a:blip r:embed="rId3">
            <a:extLst>
              <a:ext uri="{28A0092B-C50C-407E-A947-70E740481C1C}">
                <a14:useLocalDpi xmlns:a14="http://schemas.microsoft.com/office/drawing/2010/main" val="0"/>
              </a:ext>
            </a:extLst>
          </a:blip>
          <a:srcRect l="1847" t="10906" r="1912" b="5096"/>
          <a:stretch/>
        </p:blipFill>
        <p:spPr>
          <a:xfrm>
            <a:off x="5331854" y="4245744"/>
            <a:ext cx="1455312" cy="1270203"/>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t="32241" b="27439"/>
          <a:stretch/>
        </p:blipFill>
        <p:spPr>
          <a:xfrm>
            <a:off x="7896200" y="4465294"/>
            <a:ext cx="2143125" cy="864096"/>
          </a:xfrm>
          <a:prstGeom prst="rect">
            <a:avLst/>
          </a:prstGeom>
        </p:spPr>
      </p:pic>
    </p:spTree>
    <p:extLst>
      <p:ext uri="{BB962C8B-B14F-4D97-AF65-F5344CB8AC3E}">
        <p14:creationId xmlns:p14="http://schemas.microsoft.com/office/powerpoint/2010/main" val="2772600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9696" y="4365104"/>
            <a:ext cx="5061248" cy="1143000"/>
          </a:xfrm>
        </p:spPr>
        <p:txBody>
          <a:bodyPr/>
          <a:lstStyle/>
          <a:p>
            <a:pPr algn="ctr"/>
            <a:r>
              <a:rPr lang="es-MX" sz="4400" i="0" dirty="0">
                <a:ln w="0"/>
                <a:solidFill>
                  <a:schemeClr val="tx1"/>
                </a:solidFill>
                <a:effectLst/>
              </a:rPr>
              <a:t>INTRODUCCIÓN </a:t>
            </a:r>
          </a:p>
        </p:txBody>
      </p:sp>
      <p:pic>
        <p:nvPicPr>
          <p:cNvPr id="2050" name="Picture 2" descr="Anaplasmosis en perros - SÍNTOMAS y TRATAMI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905295"/>
            <a:ext cx="2952328" cy="2952328"/>
          </a:xfrm>
          <a:prstGeom prst="ellipse">
            <a:avLst/>
          </a:prstGeom>
          <a:ln w="63500" cap="rnd">
            <a:no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Garrapata Marrón del Perro (Rhipicephalus sanguineus) - EcoRegist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820" y="831134"/>
            <a:ext cx="3168352" cy="3107499"/>
          </a:xfrm>
          <a:prstGeom prst="ellipse">
            <a:avLst/>
          </a:prstGeom>
          <a:ln w="63500" cap="rnd">
            <a:no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https://www.ncbi.nlm.nih.gov/pmc/articles/instance/8705095/bin/vetsci-08-00312-g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248" y="831134"/>
            <a:ext cx="3168352" cy="3114347"/>
          </a:xfrm>
          <a:prstGeom prst="ellipse">
            <a:avLst/>
          </a:prstGeom>
          <a:ln w="63500" cap="rnd">
            <a:no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ectángulo 2"/>
          <p:cNvSpPr/>
          <p:nvPr/>
        </p:nvSpPr>
        <p:spPr>
          <a:xfrm>
            <a:off x="191344" y="6381328"/>
            <a:ext cx="1596912"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rPr>
              <a:t>(</a:t>
            </a:r>
            <a:r>
              <a:rPr lang="es-EC" sz="1400" dirty="0" err="1">
                <a:latin typeface="Arial" panose="020B0604020202020204" pitchFamily="34" charset="0"/>
                <a:ea typeface="Calibri" panose="020F0502020204030204" pitchFamily="34" charset="0"/>
              </a:rPr>
              <a:t>Atif</a:t>
            </a:r>
            <a:r>
              <a:rPr lang="es-EC" sz="1400" dirty="0">
                <a:latin typeface="Arial" panose="020B0604020202020204" pitchFamily="34" charset="0"/>
                <a:ea typeface="Calibri" panose="020F0502020204030204" pitchFamily="34" charset="0"/>
              </a:rPr>
              <a:t> et al., 2021</a:t>
            </a:r>
            <a:r>
              <a:rPr lang="es-EC" sz="1400" dirty="0" smtClean="0">
                <a:latin typeface="Arial" panose="020B0604020202020204" pitchFamily="34" charset="0"/>
                <a:ea typeface="Calibri" panose="020F0502020204030204" pitchFamily="34" charset="0"/>
              </a:rPr>
              <a:t>) </a:t>
            </a:r>
            <a:endParaRPr lang="es-EC" sz="1400" dirty="0"/>
          </a:p>
        </p:txBody>
      </p:sp>
    </p:spTree>
    <p:extLst>
      <p:ext uri="{BB962C8B-B14F-4D97-AF65-F5344CB8AC3E}">
        <p14:creationId xmlns:p14="http://schemas.microsoft.com/office/powerpoint/2010/main" val="3602834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311680" y="13815"/>
            <a:ext cx="2880320" cy="628075"/>
          </a:xfrm>
        </p:spPr>
        <p:txBody>
          <a:bodyPr/>
          <a:lstStyle/>
          <a:p>
            <a:pPr algn="ctr"/>
            <a:r>
              <a:rPr lang="es-EC" i="0" dirty="0" smtClean="0">
                <a:solidFill>
                  <a:schemeClr val="tx1"/>
                </a:solidFill>
                <a:effectLst/>
              </a:rPr>
              <a:t>Introducción</a:t>
            </a:r>
            <a:endParaRPr lang="es-EC" i="0" dirty="0">
              <a:effectLst/>
            </a:endParaRPr>
          </a:p>
        </p:txBody>
      </p:sp>
      <p:sp>
        <p:nvSpPr>
          <p:cNvPr id="8" name="AutoShape 2" descr="Anaplasmosis canina: caso clínico Trabajo de grado para optar por el título  de medica veterinaria Kelly Johanna Restrepo Bol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3076" name="Picture 4" descr="Anaplasmosis canina: caso clínico Trabajo de grado para optar por el título  de medica veterinaria Kelly Johanna Restrepo Bolí"/>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l="1724" t="1508" r="-1724" b="3449"/>
          <a:stretch/>
        </p:blipFill>
        <p:spPr bwMode="auto">
          <a:xfrm>
            <a:off x="391097" y="1078178"/>
            <a:ext cx="4573523" cy="4573523"/>
          </a:xfrm>
          <a:prstGeom prst="ellipse">
            <a:avLst/>
          </a:prstGeom>
          <a:ln w="63500" cap="rnd">
            <a:no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Rectángulo 19"/>
          <p:cNvSpPr/>
          <p:nvPr/>
        </p:nvSpPr>
        <p:spPr>
          <a:xfrm>
            <a:off x="4766030" y="780142"/>
            <a:ext cx="3350750" cy="52322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s-MX" sz="2800" b="1" i="1" dirty="0" smtClean="0">
                <a:ln/>
                <a:solidFill>
                  <a:schemeClr val="accent4"/>
                </a:solidFill>
              </a:rPr>
              <a:t>Anaplasma platys</a:t>
            </a:r>
            <a:endParaRPr lang="es-MX" sz="2800" b="1" i="1" dirty="0">
              <a:ln/>
              <a:solidFill>
                <a:schemeClr val="accent4"/>
              </a:solidFill>
            </a:endParaRPr>
          </a:p>
        </p:txBody>
      </p:sp>
      <p:sp>
        <p:nvSpPr>
          <p:cNvPr id="9" name="Flecha derecha 8"/>
          <p:cNvSpPr/>
          <p:nvPr/>
        </p:nvSpPr>
        <p:spPr>
          <a:xfrm>
            <a:off x="5349819" y="2547531"/>
            <a:ext cx="2183172" cy="108012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Principal vector</a:t>
            </a:r>
            <a:endParaRPr lang="es-EC" dirty="0"/>
          </a:p>
        </p:txBody>
      </p:sp>
      <p:pic>
        <p:nvPicPr>
          <p:cNvPr id="3080" name="Picture 8" descr="Ciclo biológico de Rhipicephalus sanguineus (Márquez et al., 2005). |  Download Scientific Diagram"/>
          <p:cNvPicPr>
            <a:picLocks noChangeAspect="1" noChangeArrowheads="1"/>
          </p:cNvPicPr>
          <p:nvPr/>
        </p:nvPicPr>
        <p:blipFill rotWithShape="1">
          <a:blip r:embed="rId4">
            <a:extLst>
              <a:ext uri="{28A0092B-C50C-407E-A947-70E740481C1C}">
                <a14:useLocalDpi xmlns:a14="http://schemas.microsoft.com/office/drawing/2010/main" val="0"/>
              </a:ext>
            </a:extLst>
          </a:blip>
          <a:srcRect l="3063" t="4198" r="10241" b="4867"/>
          <a:stretch/>
        </p:blipFill>
        <p:spPr bwMode="auto">
          <a:xfrm>
            <a:off x="7843342" y="1428791"/>
            <a:ext cx="4030932" cy="4034722"/>
          </a:xfrm>
          <a:prstGeom prst="rect">
            <a:avLst/>
          </a:prstGeom>
          <a:noFill/>
          <a:extLst>
            <a:ext uri="{909E8E84-426E-40DD-AFC4-6F175D3DCCD1}">
              <a14:hiddenFill xmlns:a14="http://schemas.microsoft.com/office/drawing/2010/main">
                <a:solidFill>
                  <a:srgbClr val="FFFFFF"/>
                </a:solidFill>
              </a14:hiddenFill>
            </a:ext>
          </a:extLst>
        </p:spPr>
      </p:pic>
      <p:sp>
        <p:nvSpPr>
          <p:cNvPr id="23" name="Rectángulo 22"/>
          <p:cNvSpPr/>
          <p:nvPr/>
        </p:nvSpPr>
        <p:spPr>
          <a:xfrm>
            <a:off x="5100738" y="3627651"/>
            <a:ext cx="2839239" cy="338554"/>
          </a:xfrm>
          <a:prstGeom prst="rect">
            <a:avLst/>
          </a:prstGeom>
        </p:spPr>
        <p:txBody>
          <a:bodyPr wrap="none">
            <a:spAutoFit/>
          </a:bodyPr>
          <a:lstStyle/>
          <a:p>
            <a:r>
              <a:rPr lang="es-EC" sz="1600" b="1" i="1" dirty="0" err="1">
                <a:latin typeface="Arial" panose="020B0604020202020204" pitchFamily="34" charset="0"/>
                <a:ea typeface="Calibri" panose="020F0502020204030204" pitchFamily="34" charset="0"/>
              </a:rPr>
              <a:t>Rhipicephalus</a:t>
            </a:r>
            <a:r>
              <a:rPr lang="es-EC" sz="1600" i="1" dirty="0">
                <a:latin typeface="Arial" panose="020B0604020202020204" pitchFamily="34" charset="0"/>
                <a:ea typeface="Calibri" panose="020F0502020204030204" pitchFamily="34" charset="0"/>
              </a:rPr>
              <a:t> </a:t>
            </a:r>
            <a:r>
              <a:rPr lang="es-EC" sz="1600" b="1" i="1" dirty="0" err="1">
                <a:latin typeface="Arial" panose="020B0604020202020204" pitchFamily="34" charset="0"/>
                <a:ea typeface="Calibri" panose="020F0502020204030204" pitchFamily="34" charset="0"/>
              </a:rPr>
              <a:t>sanguineus</a:t>
            </a:r>
            <a:r>
              <a:rPr lang="es-EC" sz="1600" i="1" dirty="0">
                <a:latin typeface="Arial" panose="020B0604020202020204" pitchFamily="34" charset="0"/>
                <a:ea typeface="Calibri" panose="020F0502020204030204" pitchFamily="34" charset="0"/>
              </a:rPr>
              <a:t> </a:t>
            </a:r>
            <a:endParaRPr lang="es-EC" sz="1600" dirty="0"/>
          </a:p>
        </p:txBody>
      </p:sp>
      <p:sp>
        <p:nvSpPr>
          <p:cNvPr id="24" name="Rectángulo 23"/>
          <p:cNvSpPr/>
          <p:nvPr/>
        </p:nvSpPr>
        <p:spPr>
          <a:xfrm>
            <a:off x="437372" y="2337777"/>
            <a:ext cx="1123852" cy="419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24 horas </a:t>
            </a:r>
          </a:p>
        </p:txBody>
      </p:sp>
      <p:sp>
        <p:nvSpPr>
          <p:cNvPr id="27" name="Rectángulo 26"/>
          <p:cNvSpPr/>
          <p:nvPr/>
        </p:nvSpPr>
        <p:spPr>
          <a:xfrm>
            <a:off x="1343472" y="5232193"/>
            <a:ext cx="1130415" cy="419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48 horas </a:t>
            </a:r>
          </a:p>
        </p:txBody>
      </p:sp>
      <p:sp>
        <p:nvSpPr>
          <p:cNvPr id="28" name="Rectángulo 27"/>
          <p:cNvSpPr/>
          <p:nvPr/>
        </p:nvSpPr>
        <p:spPr>
          <a:xfrm>
            <a:off x="3887544" y="3724974"/>
            <a:ext cx="1136978" cy="395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t>72 horas</a:t>
            </a:r>
          </a:p>
        </p:txBody>
      </p:sp>
      <p:sp>
        <p:nvSpPr>
          <p:cNvPr id="2" name="Rectángulo 1"/>
          <p:cNvSpPr/>
          <p:nvPr/>
        </p:nvSpPr>
        <p:spPr>
          <a:xfrm>
            <a:off x="4716413" y="1343162"/>
            <a:ext cx="3449983" cy="276999"/>
          </a:xfrm>
          <a:prstGeom prst="rect">
            <a:avLst/>
          </a:prstGeom>
        </p:spPr>
        <p:txBody>
          <a:bodyPr wrap="none">
            <a:spAutoFit/>
          </a:bodyPr>
          <a:lstStyle/>
          <a:p>
            <a:r>
              <a:rPr lang="es-EC" sz="1200" b="1" dirty="0" smtClean="0">
                <a:latin typeface="Arial" panose="020B0604020202020204" pitchFamily="34" charset="0"/>
                <a:ea typeface="Calibri" panose="020F0502020204030204" pitchFamily="34" charset="0"/>
              </a:rPr>
              <a:t>Bacteria </a:t>
            </a:r>
            <a:r>
              <a:rPr lang="es-EC" sz="1200" b="1" dirty="0">
                <a:latin typeface="Arial" panose="020B0604020202020204" pitchFamily="34" charset="0"/>
                <a:ea typeface="Calibri" panose="020F0502020204030204" pitchFamily="34" charset="0"/>
              </a:rPr>
              <a:t>intracelular obligada </a:t>
            </a:r>
            <a:r>
              <a:rPr lang="es-EC" sz="1200" b="1" dirty="0" smtClean="0">
                <a:latin typeface="Arial" panose="020B0604020202020204" pitchFamily="34" charset="0"/>
                <a:ea typeface="Calibri" panose="020F0502020204030204" pitchFamily="34" charset="0"/>
              </a:rPr>
              <a:t>Gram </a:t>
            </a:r>
            <a:r>
              <a:rPr lang="es-EC" sz="1200" b="1" dirty="0">
                <a:latin typeface="Arial" panose="020B0604020202020204" pitchFamily="34" charset="0"/>
                <a:ea typeface="Calibri" panose="020F0502020204030204" pitchFamily="34" charset="0"/>
              </a:rPr>
              <a:t>negativa</a:t>
            </a:r>
            <a:endParaRPr lang="es-EC" sz="1200" b="1" dirty="0"/>
          </a:p>
        </p:txBody>
      </p:sp>
      <p:sp>
        <p:nvSpPr>
          <p:cNvPr id="4" name="Rectángulo 3"/>
          <p:cNvSpPr/>
          <p:nvPr/>
        </p:nvSpPr>
        <p:spPr>
          <a:xfrm>
            <a:off x="1496266" y="3226438"/>
            <a:ext cx="1216405" cy="2770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000" b="1" dirty="0" smtClean="0">
                <a:latin typeface="Arial" panose="020B0604020202020204" pitchFamily="34" charset="0"/>
                <a:cs typeface="Arial" panose="020B0604020202020204" pitchFamily="34" charset="0"/>
              </a:rPr>
              <a:t>DC (Células de núcleo denso)</a:t>
            </a:r>
            <a:endParaRPr lang="es-EC" sz="1000" b="1" dirty="0">
              <a:latin typeface="Arial" panose="020B0604020202020204" pitchFamily="34" charset="0"/>
              <a:cs typeface="Arial" panose="020B0604020202020204" pitchFamily="34" charset="0"/>
            </a:endParaRPr>
          </a:p>
        </p:txBody>
      </p:sp>
      <p:sp>
        <p:nvSpPr>
          <p:cNvPr id="14" name="Rectángulo 13"/>
          <p:cNvSpPr/>
          <p:nvPr/>
        </p:nvSpPr>
        <p:spPr>
          <a:xfrm>
            <a:off x="391097" y="4619224"/>
            <a:ext cx="1216405" cy="2770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000" b="1" dirty="0" smtClean="0">
                <a:latin typeface="Arial" panose="020B0604020202020204" pitchFamily="34" charset="0"/>
                <a:cs typeface="Arial" panose="020B0604020202020204" pitchFamily="34" charset="0"/>
              </a:rPr>
              <a:t>RC (Células forma reticular)</a:t>
            </a:r>
            <a:endParaRPr lang="es-EC" sz="1000" b="1" dirty="0">
              <a:latin typeface="Arial" panose="020B0604020202020204" pitchFamily="34" charset="0"/>
              <a:cs typeface="Arial" panose="020B0604020202020204" pitchFamily="34" charset="0"/>
            </a:endParaRPr>
          </a:p>
        </p:txBody>
      </p:sp>
      <p:sp>
        <p:nvSpPr>
          <p:cNvPr id="5" name="Rectángulo 4"/>
          <p:cNvSpPr/>
          <p:nvPr/>
        </p:nvSpPr>
        <p:spPr>
          <a:xfrm>
            <a:off x="5700299" y="4279785"/>
            <a:ext cx="1383712" cy="246221"/>
          </a:xfrm>
          <a:prstGeom prst="rect">
            <a:avLst/>
          </a:prstGeom>
        </p:spPr>
        <p:txBody>
          <a:bodyPr wrap="none">
            <a:spAutoFit/>
          </a:bodyPr>
          <a:lstStyle/>
          <a:p>
            <a:r>
              <a:rPr lang="es-EC" sz="1000" i="1" dirty="0" err="1">
                <a:latin typeface="Arial" panose="020B0604020202020204" pitchFamily="34" charset="0"/>
                <a:ea typeface="Calibri" panose="020F0502020204030204" pitchFamily="34" charset="0"/>
              </a:rPr>
              <a:t>Dermacentor</a:t>
            </a:r>
            <a:r>
              <a:rPr lang="es-EC" sz="1000" i="1" dirty="0">
                <a:latin typeface="Arial" panose="020B0604020202020204" pitchFamily="34" charset="0"/>
                <a:ea typeface="Calibri" panose="020F0502020204030204" pitchFamily="34" charset="0"/>
              </a:rPr>
              <a:t> </a:t>
            </a:r>
            <a:r>
              <a:rPr lang="es-EC" sz="1000" i="1" dirty="0" err="1">
                <a:latin typeface="Arial" panose="020B0604020202020204" pitchFamily="34" charset="0"/>
                <a:ea typeface="Calibri" panose="020F0502020204030204" pitchFamily="34" charset="0"/>
              </a:rPr>
              <a:t>auratus</a:t>
            </a:r>
            <a:endParaRPr lang="es-EC" sz="1000" dirty="0"/>
          </a:p>
        </p:txBody>
      </p:sp>
      <p:sp>
        <p:nvSpPr>
          <p:cNvPr id="6" name="Rectángulo 5"/>
          <p:cNvSpPr/>
          <p:nvPr/>
        </p:nvSpPr>
        <p:spPr>
          <a:xfrm>
            <a:off x="5671802" y="4061440"/>
            <a:ext cx="1539204" cy="246221"/>
          </a:xfrm>
          <a:prstGeom prst="rect">
            <a:avLst/>
          </a:prstGeom>
        </p:spPr>
        <p:txBody>
          <a:bodyPr wrap="none">
            <a:spAutoFit/>
          </a:bodyPr>
          <a:lstStyle/>
          <a:p>
            <a:r>
              <a:rPr lang="es-EC" sz="1000" i="1" dirty="0" err="1">
                <a:latin typeface="Arial" panose="020B0604020202020204" pitchFamily="34" charset="0"/>
                <a:ea typeface="Calibri" panose="020F0502020204030204" pitchFamily="34" charset="0"/>
              </a:rPr>
              <a:t>Rhipicephalus</a:t>
            </a:r>
            <a:r>
              <a:rPr lang="es-EC" sz="1000" i="1" dirty="0">
                <a:latin typeface="Arial" panose="020B0604020202020204" pitchFamily="34" charset="0"/>
                <a:ea typeface="Calibri" panose="020F0502020204030204" pitchFamily="34" charset="0"/>
              </a:rPr>
              <a:t> </a:t>
            </a:r>
            <a:r>
              <a:rPr lang="es-EC" sz="1000" i="1" dirty="0" err="1">
                <a:latin typeface="Arial" panose="020B0604020202020204" pitchFamily="34" charset="0"/>
                <a:ea typeface="Calibri" panose="020F0502020204030204" pitchFamily="34" charset="0"/>
              </a:rPr>
              <a:t>turanicus</a:t>
            </a:r>
            <a:endParaRPr lang="es-EC" sz="1000" i="1" dirty="0"/>
          </a:p>
        </p:txBody>
      </p:sp>
      <p:sp>
        <p:nvSpPr>
          <p:cNvPr id="7" name="Rectángulo 6"/>
          <p:cNvSpPr/>
          <p:nvPr/>
        </p:nvSpPr>
        <p:spPr>
          <a:xfrm>
            <a:off x="5736971" y="4526898"/>
            <a:ext cx="1334020" cy="246221"/>
          </a:xfrm>
          <a:prstGeom prst="rect">
            <a:avLst/>
          </a:prstGeom>
        </p:spPr>
        <p:txBody>
          <a:bodyPr wrap="none">
            <a:spAutoFit/>
          </a:bodyPr>
          <a:lstStyle/>
          <a:p>
            <a:r>
              <a:rPr lang="es-EC" sz="1000" i="1" dirty="0" err="1">
                <a:latin typeface="Arial" panose="020B0604020202020204" pitchFamily="34" charset="0"/>
                <a:ea typeface="Calibri" panose="020F0502020204030204" pitchFamily="34" charset="0"/>
              </a:rPr>
              <a:t>Haemaphysalis</a:t>
            </a:r>
            <a:r>
              <a:rPr lang="es-EC" sz="1000" i="1" dirty="0">
                <a:latin typeface="Arial" panose="020B0604020202020204" pitchFamily="34" charset="0"/>
                <a:ea typeface="Calibri" panose="020F0502020204030204" pitchFamily="34" charset="0"/>
              </a:rPr>
              <a:t> </a:t>
            </a:r>
            <a:r>
              <a:rPr lang="es-EC" sz="1000" i="1" dirty="0" err="1">
                <a:latin typeface="Arial" panose="020B0604020202020204" pitchFamily="34" charset="0"/>
                <a:ea typeface="Calibri" panose="020F0502020204030204" pitchFamily="34" charset="0"/>
              </a:rPr>
              <a:t>spp</a:t>
            </a:r>
            <a:r>
              <a:rPr lang="es-EC" sz="1000" dirty="0">
                <a:latin typeface="Arial" panose="020B0604020202020204" pitchFamily="34" charset="0"/>
                <a:ea typeface="Calibri" panose="020F0502020204030204" pitchFamily="34" charset="0"/>
              </a:rPr>
              <a:t> </a:t>
            </a:r>
            <a:endParaRPr lang="es-EC" sz="1000" dirty="0"/>
          </a:p>
        </p:txBody>
      </p:sp>
      <p:sp>
        <p:nvSpPr>
          <p:cNvPr id="10" name="Rectángulo 9"/>
          <p:cNvSpPr/>
          <p:nvPr/>
        </p:nvSpPr>
        <p:spPr>
          <a:xfrm>
            <a:off x="5723951" y="4773119"/>
            <a:ext cx="1309974" cy="246221"/>
          </a:xfrm>
          <a:prstGeom prst="rect">
            <a:avLst/>
          </a:prstGeom>
        </p:spPr>
        <p:txBody>
          <a:bodyPr wrap="none">
            <a:spAutoFit/>
          </a:bodyPr>
          <a:lstStyle/>
          <a:p>
            <a:r>
              <a:rPr lang="es-EC" sz="1000" i="1" dirty="0">
                <a:latin typeface="Arial" panose="020B0604020202020204" pitchFamily="34" charset="0"/>
                <a:ea typeface="Calibri" panose="020F0502020204030204" pitchFamily="34" charset="0"/>
              </a:rPr>
              <a:t>Ixodes </a:t>
            </a:r>
            <a:r>
              <a:rPr lang="es-EC" sz="1000" i="1" dirty="0" err="1">
                <a:latin typeface="Arial" panose="020B0604020202020204" pitchFamily="34" charset="0"/>
                <a:ea typeface="Calibri" panose="020F0502020204030204" pitchFamily="34" charset="0"/>
              </a:rPr>
              <a:t>nipponensis</a:t>
            </a:r>
            <a:r>
              <a:rPr lang="es-EC" sz="1000" dirty="0">
                <a:latin typeface="Arial" panose="020B0604020202020204" pitchFamily="34" charset="0"/>
                <a:ea typeface="Calibri" panose="020F0502020204030204" pitchFamily="34" charset="0"/>
              </a:rPr>
              <a:t> </a:t>
            </a:r>
            <a:endParaRPr lang="es-EC" sz="1000" dirty="0"/>
          </a:p>
        </p:txBody>
      </p:sp>
      <p:sp>
        <p:nvSpPr>
          <p:cNvPr id="11" name="Rectángulo 10"/>
          <p:cNvSpPr/>
          <p:nvPr/>
        </p:nvSpPr>
        <p:spPr>
          <a:xfrm>
            <a:off x="155575" y="6410463"/>
            <a:ext cx="1914307"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rPr>
              <a:t>(Cardoso et al., 2020</a:t>
            </a:r>
            <a:r>
              <a:rPr lang="es-EC" sz="1400" dirty="0" smtClean="0">
                <a:latin typeface="Arial" panose="020B0604020202020204" pitchFamily="34" charset="0"/>
                <a:ea typeface="Calibri" panose="020F0502020204030204" pitchFamily="34" charset="0"/>
              </a:rPr>
              <a:t>)</a:t>
            </a:r>
            <a:endParaRPr lang="es-EC" sz="1400" dirty="0"/>
          </a:p>
        </p:txBody>
      </p:sp>
    </p:spTree>
    <p:extLst>
      <p:ext uri="{BB962C8B-B14F-4D97-AF65-F5344CB8AC3E}">
        <p14:creationId xmlns:p14="http://schemas.microsoft.com/office/powerpoint/2010/main" val="802366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9482593" y="0"/>
            <a:ext cx="2721463" cy="588701"/>
          </a:xfrm>
        </p:spPr>
        <p:txBody>
          <a:bodyPr/>
          <a:lstStyle/>
          <a:p>
            <a:pPr algn="ctr"/>
            <a:r>
              <a:rPr lang="es-EC" i="0" dirty="0" smtClean="0">
                <a:solidFill>
                  <a:schemeClr val="tx1"/>
                </a:solidFill>
              </a:rPr>
              <a:t>Introducción</a:t>
            </a:r>
            <a:endParaRPr lang="es-EC" i="0" dirty="0"/>
          </a:p>
        </p:txBody>
      </p:sp>
      <p:pic>
        <p:nvPicPr>
          <p:cNvPr id="14" name="Imagen 13"/>
          <p:cNvPicPr/>
          <p:nvPr/>
        </p:nvPicPr>
        <p:blipFill rotWithShape="1">
          <a:blip r:embed="rId2"/>
          <a:srcRect l="868" t="1444" r="1065" b="2350"/>
          <a:stretch/>
        </p:blipFill>
        <p:spPr bwMode="auto">
          <a:xfrm>
            <a:off x="6168008" y="1518076"/>
            <a:ext cx="5760640" cy="4029234"/>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2672672" y="607154"/>
            <a:ext cx="6375656" cy="707886"/>
          </a:xfrm>
          <a:prstGeom prst="rect">
            <a:avLst/>
          </a:prstGeom>
        </p:spPr>
        <p:txBody>
          <a:bodyPr wrap="none">
            <a:spAutoFit/>
          </a:bodyPr>
          <a:lstStyle/>
          <a:p>
            <a:pPr algn="ctr"/>
            <a:r>
              <a:rPr lang="es-MX" sz="4000" b="1" i="1" dirty="0" smtClean="0">
                <a:ln/>
                <a:solidFill>
                  <a:schemeClr val="accent4"/>
                </a:solidFill>
              </a:rPr>
              <a:t>Taxonomía y distribución</a:t>
            </a:r>
            <a:endParaRPr lang="es-MX" sz="4000" b="1" i="1" dirty="0">
              <a:ln/>
              <a:solidFill>
                <a:schemeClr val="accent4"/>
              </a:solidFill>
            </a:endParaRPr>
          </a:p>
        </p:txBody>
      </p:sp>
      <p:sp>
        <p:nvSpPr>
          <p:cNvPr id="7" name="Rectángulo 6"/>
          <p:cNvSpPr/>
          <p:nvPr/>
        </p:nvSpPr>
        <p:spPr>
          <a:xfrm>
            <a:off x="1827372" y="1788045"/>
            <a:ext cx="2257523" cy="343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smtClean="0">
                <a:solidFill>
                  <a:sysClr val="windowText" lastClr="000000"/>
                </a:solidFill>
              </a:rPr>
              <a:t>Bacteria</a:t>
            </a:r>
            <a:endParaRPr lang="es-EC" sz="1600" dirty="0">
              <a:solidFill>
                <a:sysClr val="windowText" lastClr="000000"/>
              </a:solidFill>
            </a:endParaRPr>
          </a:p>
        </p:txBody>
      </p:sp>
      <p:sp>
        <p:nvSpPr>
          <p:cNvPr id="19" name="Rectángulo 18"/>
          <p:cNvSpPr/>
          <p:nvPr/>
        </p:nvSpPr>
        <p:spPr>
          <a:xfrm>
            <a:off x="1830719" y="2338419"/>
            <a:ext cx="2250827" cy="343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i="1" dirty="0" err="1" smtClean="0">
                <a:solidFill>
                  <a:sysClr val="windowText" lastClr="000000"/>
                </a:solidFill>
              </a:rPr>
              <a:t>Proteobacteria</a:t>
            </a:r>
            <a:endParaRPr lang="es-EC" sz="1600" i="1" dirty="0">
              <a:solidFill>
                <a:sysClr val="windowText" lastClr="000000"/>
              </a:solidFill>
            </a:endParaRPr>
          </a:p>
        </p:txBody>
      </p:sp>
      <p:sp>
        <p:nvSpPr>
          <p:cNvPr id="20" name="Rectángulo 19"/>
          <p:cNvSpPr/>
          <p:nvPr/>
        </p:nvSpPr>
        <p:spPr>
          <a:xfrm>
            <a:off x="1827372" y="2874230"/>
            <a:ext cx="2239918" cy="343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i="1" dirty="0" err="1" smtClean="0">
                <a:solidFill>
                  <a:sysClr val="windowText" lastClr="000000"/>
                </a:solidFill>
              </a:rPr>
              <a:t>Alphaproteobacteria</a:t>
            </a:r>
            <a:endParaRPr lang="es-EC" sz="1600" i="1" dirty="0">
              <a:solidFill>
                <a:sysClr val="windowText" lastClr="000000"/>
              </a:solidFill>
            </a:endParaRPr>
          </a:p>
        </p:txBody>
      </p:sp>
      <p:sp>
        <p:nvSpPr>
          <p:cNvPr id="21" name="Rectángulo 20"/>
          <p:cNvSpPr/>
          <p:nvPr/>
        </p:nvSpPr>
        <p:spPr>
          <a:xfrm>
            <a:off x="1827372" y="3433510"/>
            <a:ext cx="2250249" cy="343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i="1" dirty="0" err="1" smtClean="0">
                <a:solidFill>
                  <a:sysClr val="windowText" lastClr="000000"/>
                </a:solidFill>
              </a:rPr>
              <a:t>Rickettsiales</a:t>
            </a:r>
            <a:endParaRPr lang="es-EC" sz="1600" i="1" dirty="0">
              <a:solidFill>
                <a:sysClr val="windowText" lastClr="000000"/>
              </a:solidFill>
            </a:endParaRPr>
          </a:p>
        </p:txBody>
      </p:sp>
      <p:sp>
        <p:nvSpPr>
          <p:cNvPr id="22" name="Rectángulo 21"/>
          <p:cNvSpPr/>
          <p:nvPr/>
        </p:nvSpPr>
        <p:spPr>
          <a:xfrm>
            <a:off x="1830698" y="4006002"/>
            <a:ext cx="2257522" cy="343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i="1" dirty="0" err="1" smtClean="0">
                <a:solidFill>
                  <a:sysClr val="windowText" lastClr="000000"/>
                </a:solidFill>
              </a:rPr>
              <a:t>Anaplasmataceae</a:t>
            </a:r>
            <a:endParaRPr lang="es-EC" sz="1600" i="1" dirty="0">
              <a:solidFill>
                <a:sysClr val="windowText" lastClr="000000"/>
              </a:solidFill>
            </a:endParaRPr>
          </a:p>
        </p:txBody>
      </p:sp>
      <p:sp>
        <p:nvSpPr>
          <p:cNvPr id="23" name="Rectángulo 22"/>
          <p:cNvSpPr/>
          <p:nvPr/>
        </p:nvSpPr>
        <p:spPr>
          <a:xfrm>
            <a:off x="1816463" y="4556166"/>
            <a:ext cx="2250827" cy="343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i="1" dirty="0" smtClean="0">
                <a:solidFill>
                  <a:sysClr val="windowText" lastClr="000000"/>
                </a:solidFill>
              </a:rPr>
              <a:t>Anaplasma</a:t>
            </a:r>
            <a:endParaRPr lang="es-EC" sz="1600" i="1" dirty="0">
              <a:solidFill>
                <a:sysClr val="windowText" lastClr="000000"/>
              </a:solidFill>
            </a:endParaRPr>
          </a:p>
        </p:txBody>
      </p:sp>
      <p:sp>
        <p:nvSpPr>
          <p:cNvPr id="24" name="Rectángulo 23"/>
          <p:cNvSpPr/>
          <p:nvPr/>
        </p:nvSpPr>
        <p:spPr>
          <a:xfrm>
            <a:off x="1809767" y="5087986"/>
            <a:ext cx="2257522" cy="343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i="1" dirty="0" smtClean="0">
                <a:solidFill>
                  <a:sysClr val="windowText" lastClr="000000"/>
                </a:solidFill>
              </a:rPr>
              <a:t>Anaplasma platys</a:t>
            </a:r>
            <a:endParaRPr lang="es-EC" sz="1600" i="1" dirty="0">
              <a:solidFill>
                <a:sysClr val="windowText" lastClr="000000"/>
              </a:solidFill>
            </a:endParaRPr>
          </a:p>
        </p:txBody>
      </p:sp>
      <p:sp>
        <p:nvSpPr>
          <p:cNvPr id="25" name="Rectángulo 24"/>
          <p:cNvSpPr/>
          <p:nvPr/>
        </p:nvSpPr>
        <p:spPr>
          <a:xfrm>
            <a:off x="4588793" y="2540333"/>
            <a:ext cx="1309930" cy="2031325"/>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s-EC" sz="1400" dirty="0" smtClean="0">
              <a:latin typeface="Arial" panose="020B0604020202020204" pitchFamily="34" charset="0"/>
              <a:ea typeface="Calibri" panose="020F0502020204030204" pitchFamily="34" charset="0"/>
            </a:endParaRPr>
          </a:p>
          <a:p>
            <a:pPr algn="ctr"/>
            <a:r>
              <a:rPr lang="es-EC" sz="1400" dirty="0" smtClean="0">
                <a:latin typeface="Arial" panose="020B0604020202020204" pitchFamily="34" charset="0"/>
                <a:ea typeface="Calibri" panose="020F0502020204030204" pitchFamily="34" charset="0"/>
              </a:rPr>
              <a:t>Los </a:t>
            </a:r>
            <a:r>
              <a:rPr lang="es-EC" sz="1400" dirty="0">
                <a:latin typeface="Arial" panose="020B0604020202020204" pitchFamily="34" charset="0"/>
                <a:ea typeface="Calibri" panose="020F0502020204030204" pitchFamily="34" charset="0"/>
              </a:rPr>
              <a:t>análisis filogenéticos basados en los genes 16S y </a:t>
            </a:r>
            <a:r>
              <a:rPr lang="es-EC" sz="1400" dirty="0" err="1">
                <a:latin typeface="Arial" panose="020B0604020202020204" pitchFamily="34" charset="0"/>
                <a:ea typeface="Calibri" panose="020F0502020204030204" pitchFamily="34" charset="0"/>
              </a:rPr>
              <a:t>groESL</a:t>
            </a:r>
            <a:r>
              <a:rPr lang="es-EC" sz="1400" dirty="0">
                <a:latin typeface="Arial" panose="020B0604020202020204" pitchFamily="34" charset="0"/>
                <a:ea typeface="Calibri" panose="020F0502020204030204" pitchFamily="34" charset="0"/>
              </a:rPr>
              <a:t> realizado por  </a:t>
            </a:r>
            <a:r>
              <a:rPr lang="es-EC" sz="1400" dirty="0" err="1">
                <a:latin typeface="Arial" panose="020B0604020202020204" pitchFamily="34" charset="0"/>
                <a:ea typeface="Calibri" panose="020F0502020204030204" pitchFamily="34" charset="0"/>
              </a:rPr>
              <a:t>Dumler</a:t>
            </a:r>
            <a:r>
              <a:rPr lang="es-EC" sz="1400" dirty="0">
                <a:latin typeface="Arial" panose="020B0604020202020204" pitchFamily="34" charset="0"/>
                <a:ea typeface="Calibri" panose="020F0502020204030204" pitchFamily="34" charset="0"/>
              </a:rPr>
              <a:t> et al., (2001</a:t>
            </a:r>
            <a:r>
              <a:rPr lang="es-EC" sz="1400" dirty="0" smtClean="0">
                <a:latin typeface="Arial" panose="020B0604020202020204" pitchFamily="34" charset="0"/>
                <a:ea typeface="Calibri" panose="020F0502020204030204" pitchFamily="34" charset="0"/>
              </a:rPr>
              <a:t>)</a:t>
            </a:r>
            <a:endParaRPr lang="es-EC" sz="1400" dirty="0"/>
          </a:p>
        </p:txBody>
      </p:sp>
      <p:sp>
        <p:nvSpPr>
          <p:cNvPr id="26" name="AutoShape 2" descr="UNIVERSIDAD NACIONAL MAYOR DE SAN MARCOS Ehrlichia canis en caninos y el  tratamiento con doxicicl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7" name="Rectángulo 26"/>
          <p:cNvSpPr/>
          <p:nvPr/>
        </p:nvSpPr>
        <p:spPr>
          <a:xfrm>
            <a:off x="437999" y="1843813"/>
            <a:ext cx="896338" cy="19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smtClean="0">
                <a:solidFill>
                  <a:schemeClr val="tx1"/>
                </a:solidFill>
              </a:rPr>
              <a:t>Reino</a:t>
            </a:r>
            <a:endParaRPr lang="es-EC" sz="1600" dirty="0">
              <a:solidFill>
                <a:schemeClr val="tx1"/>
              </a:solidFill>
            </a:endParaRPr>
          </a:p>
        </p:txBody>
      </p:sp>
      <p:sp>
        <p:nvSpPr>
          <p:cNvPr id="28" name="Rectángulo 27"/>
          <p:cNvSpPr/>
          <p:nvPr/>
        </p:nvSpPr>
        <p:spPr>
          <a:xfrm>
            <a:off x="437999" y="2433882"/>
            <a:ext cx="896338" cy="19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smtClean="0">
                <a:solidFill>
                  <a:schemeClr val="tx1"/>
                </a:solidFill>
              </a:rPr>
              <a:t>Filo</a:t>
            </a:r>
            <a:endParaRPr lang="es-EC" sz="1600" dirty="0">
              <a:solidFill>
                <a:schemeClr val="tx1"/>
              </a:solidFill>
            </a:endParaRPr>
          </a:p>
        </p:txBody>
      </p:sp>
      <p:sp>
        <p:nvSpPr>
          <p:cNvPr id="29" name="Rectángulo 28"/>
          <p:cNvSpPr/>
          <p:nvPr/>
        </p:nvSpPr>
        <p:spPr>
          <a:xfrm>
            <a:off x="452599" y="3001242"/>
            <a:ext cx="896338" cy="19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smtClean="0">
                <a:solidFill>
                  <a:schemeClr val="tx1"/>
                </a:solidFill>
              </a:rPr>
              <a:t>Clase</a:t>
            </a:r>
            <a:endParaRPr lang="es-EC" sz="1600" dirty="0">
              <a:solidFill>
                <a:schemeClr val="tx1"/>
              </a:solidFill>
            </a:endParaRPr>
          </a:p>
        </p:txBody>
      </p:sp>
      <p:sp>
        <p:nvSpPr>
          <p:cNvPr id="30" name="Rectángulo 29"/>
          <p:cNvSpPr/>
          <p:nvPr/>
        </p:nvSpPr>
        <p:spPr>
          <a:xfrm>
            <a:off x="433492" y="3513335"/>
            <a:ext cx="896338" cy="19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smtClean="0">
                <a:solidFill>
                  <a:schemeClr val="tx1"/>
                </a:solidFill>
              </a:rPr>
              <a:t>Orden</a:t>
            </a:r>
            <a:endParaRPr lang="es-EC" sz="1600" dirty="0">
              <a:solidFill>
                <a:schemeClr val="tx1"/>
              </a:solidFill>
            </a:endParaRPr>
          </a:p>
        </p:txBody>
      </p:sp>
      <p:sp>
        <p:nvSpPr>
          <p:cNvPr id="31" name="Rectángulo 30"/>
          <p:cNvSpPr/>
          <p:nvPr/>
        </p:nvSpPr>
        <p:spPr>
          <a:xfrm>
            <a:off x="412857" y="4022250"/>
            <a:ext cx="896338" cy="19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Familia</a:t>
            </a:r>
            <a:endParaRPr lang="es-EC" sz="1600" dirty="0">
              <a:solidFill>
                <a:schemeClr val="tx1"/>
              </a:solidFill>
            </a:endParaRPr>
          </a:p>
        </p:txBody>
      </p:sp>
      <p:sp>
        <p:nvSpPr>
          <p:cNvPr id="32" name="Rectángulo 31"/>
          <p:cNvSpPr/>
          <p:nvPr/>
        </p:nvSpPr>
        <p:spPr>
          <a:xfrm>
            <a:off x="452599" y="4553610"/>
            <a:ext cx="896338" cy="199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smtClean="0">
                <a:solidFill>
                  <a:schemeClr val="tx1"/>
                </a:solidFill>
              </a:rPr>
              <a:t>Género</a:t>
            </a:r>
            <a:endParaRPr lang="es-EC" sz="1600" dirty="0">
              <a:solidFill>
                <a:schemeClr val="tx1"/>
              </a:solidFill>
            </a:endParaRPr>
          </a:p>
        </p:txBody>
      </p:sp>
      <p:sp>
        <p:nvSpPr>
          <p:cNvPr id="33" name="Rectángulo 32"/>
          <p:cNvSpPr/>
          <p:nvPr/>
        </p:nvSpPr>
        <p:spPr>
          <a:xfrm>
            <a:off x="419070" y="5134912"/>
            <a:ext cx="1040354" cy="153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smtClean="0">
                <a:solidFill>
                  <a:schemeClr val="tx1"/>
                </a:solidFill>
              </a:rPr>
              <a:t>Especie</a:t>
            </a:r>
            <a:endParaRPr lang="es-EC" sz="1600" dirty="0">
              <a:solidFill>
                <a:schemeClr val="tx1"/>
              </a:solidFill>
            </a:endParaRPr>
          </a:p>
        </p:txBody>
      </p:sp>
      <p:sp>
        <p:nvSpPr>
          <p:cNvPr id="34" name="Flecha derecha 33"/>
          <p:cNvSpPr/>
          <p:nvPr/>
        </p:nvSpPr>
        <p:spPr>
          <a:xfrm>
            <a:off x="1309195" y="1862369"/>
            <a:ext cx="394288" cy="194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Flecha derecha 34"/>
          <p:cNvSpPr/>
          <p:nvPr/>
        </p:nvSpPr>
        <p:spPr>
          <a:xfrm>
            <a:off x="1334337" y="2456401"/>
            <a:ext cx="394288" cy="194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Flecha derecha 35"/>
          <p:cNvSpPr/>
          <p:nvPr/>
        </p:nvSpPr>
        <p:spPr>
          <a:xfrm>
            <a:off x="1334337" y="3021045"/>
            <a:ext cx="394288" cy="194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Flecha derecha 36"/>
          <p:cNvSpPr/>
          <p:nvPr/>
        </p:nvSpPr>
        <p:spPr>
          <a:xfrm>
            <a:off x="1334337" y="3532693"/>
            <a:ext cx="394288" cy="194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Flecha derecha 37"/>
          <p:cNvSpPr/>
          <p:nvPr/>
        </p:nvSpPr>
        <p:spPr>
          <a:xfrm>
            <a:off x="1334337" y="4058620"/>
            <a:ext cx="394288" cy="194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Flecha derecha 38"/>
          <p:cNvSpPr/>
          <p:nvPr/>
        </p:nvSpPr>
        <p:spPr>
          <a:xfrm>
            <a:off x="1329850" y="4578908"/>
            <a:ext cx="394288" cy="194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Flecha derecha 39"/>
          <p:cNvSpPr/>
          <p:nvPr/>
        </p:nvSpPr>
        <p:spPr>
          <a:xfrm>
            <a:off x="1356713" y="5134912"/>
            <a:ext cx="394288" cy="194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Google Shape;100;p7"/>
          <p:cNvSpPr/>
          <p:nvPr/>
        </p:nvSpPr>
        <p:spPr>
          <a:xfrm>
            <a:off x="7841253" y="3857153"/>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p7"/>
          <p:cNvSpPr/>
          <p:nvPr/>
        </p:nvSpPr>
        <p:spPr>
          <a:xfrm>
            <a:off x="7732805" y="4488056"/>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p7"/>
          <p:cNvSpPr/>
          <p:nvPr/>
        </p:nvSpPr>
        <p:spPr>
          <a:xfrm>
            <a:off x="7156471" y="3120868"/>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0;p7"/>
          <p:cNvSpPr/>
          <p:nvPr/>
        </p:nvSpPr>
        <p:spPr>
          <a:xfrm>
            <a:off x="9482593" y="3051286"/>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0;p7"/>
          <p:cNvSpPr/>
          <p:nvPr/>
        </p:nvSpPr>
        <p:spPr>
          <a:xfrm>
            <a:off x="10992544" y="4264055"/>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p7"/>
          <p:cNvSpPr/>
          <p:nvPr/>
        </p:nvSpPr>
        <p:spPr>
          <a:xfrm>
            <a:off x="7048023" y="2650817"/>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0;p7"/>
          <p:cNvSpPr/>
          <p:nvPr/>
        </p:nvSpPr>
        <p:spPr>
          <a:xfrm>
            <a:off x="9996424" y="3120868"/>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0;p7"/>
          <p:cNvSpPr/>
          <p:nvPr/>
        </p:nvSpPr>
        <p:spPr>
          <a:xfrm>
            <a:off x="10439569" y="2855948"/>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0;p7"/>
          <p:cNvSpPr/>
          <p:nvPr/>
        </p:nvSpPr>
        <p:spPr>
          <a:xfrm>
            <a:off x="9145779" y="4336851"/>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0;p7"/>
          <p:cNvSpPr/>
          <p:nvPr/>
        </p:nvSpPr>
        <p:spPr>
          <a:xfrm>
            <a:off x="9312118" y="2632968"/>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0;p7"/>
          <p:cNvSpPr/>
          <p:nvPr/>
        </p:nvSpPr>
        <p:spPr>
          <a:xfrm>
            <a:off x="8794519" y="3001242"/>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0;p7"/>
          <p:cNvSpPr/>
          <p:nvPr/>
        </p:nvSpPr>
        <p:spPr>
          <a:xfrm>
            <a:off x="9077209" y="3922842"/>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0;p7"/>
          <p:cNvSpPr/>
          <p:nvPr/>
        </p:nvSpPr>
        <p:spPr>
          <a:xfrm>
            <a:off x="8884645" y="3364843"/>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0;p7"/>
          <p:cNvSpPr/>
          <p:nvPr/>
        </p:nvSpPr>
        <p:spPr>
          <a:xfrm>
            <a:off x="9185657" y="3331436"/>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0;p7"/>
          <p:cNvSpPr/>
          <p:nvPr/>
        </p:nvSpPr>
        <p:spPr>
          <a:xfrm>
            <a:off x="8776198" y="2492898"/>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0;p7"/>
          <p:cNvSpPr/>
          <p:nvPr/>
        </p:nvSpPr>
        <p:spPr>
          <a:xfrm>
            <a:off x="10967213" y="2725969"/>
            <a:ext cx="216895" cy="330194"/>
          </a:xfrm>
          <a:custGeom>
            <a:avLst/>
            <a:gdLst/>
            <a:ahLst/>
            <a:cxnLst/>
            <a:rect l="l" t="t" r="r" b="b"/>
            <a:pathLst>
              <a:path w="4730" h="8880" extrusionOk="0">
                <a:moveTo>
                  <a:pt x="1349" y="1048"/>
                </a:moveTo>
                <a:lnTo>
                  <a:pt x="1370" y="1091"/>
                </a:lnTo>
                <a:lnTo>
                  <a:pt x="1349" y="1113"/>
                </a:lnTo>
                <a:lnTo>
                  <a:pt x="1306" y="1091"/>
                </a:lnTo>
                <a:lnTo>
                  <a:pt x="1349" y="1048"/>
                </a:lnTo>
                <a:close/>
                <a:moveTo>
                  <a:pt x="3103" y="492"/>
                </a:moveTo>
                <a:lnTo>
                  <a:pt x="3274" y="514"/>
                </a:lnTo>
                <a:lnTo>
                  <a:pt x="3424" y="535"/>
                </a:lnTo>
                <a:lnTo>
                  <a:pt x="3488" y="578"/>
                </a:lnTo>
                <a:lnTo>
                  <a:pt x="3531" y="621"/>
                </a:lnTo>
                <a:lnTo>
                  <a:pt x="3574" y="706"/>
                </a:lnTo>
                <a:lnTo>
                  <a:pt x="3595" y="856"/>
                </a:lnTo>
                <a:lnTo>
                  <a:pt x="3595" y="984"/>
                </a:lnTo>
                <a:lnTo>
                  <a:pt x="3595" y="1027"/>
                </a:lnTo>
                <a:lnTo>
                  <a:pt x="3552" y="1070"/>
                </a:lnTo>
                <a:lnTo>
                  <a:pt x="3509" y="1134"/>
                </a:lnTo>
                <a:lnTo>
                  <a:pt x="3445" y="1155"/>
                </a:lnTo>
                <a:lnTo>
                  <a:pt x="3403" y="1134"/>
                </a:lnTo>
                <a:lnTo>
                  <a:pt x="3360" y="1113"/>
                </a:lnTo>
                <a:lnTo>
                  <a:pt x="3253" y="1048"/>
                </a:lnTo>
                <a:lnTo>
                  <a:pt x="3167" y="963"/>
                </a:lnTo>
                <a:lnTo>
                  <a:pt x="3103" y="942"/>
                </a:lnTo>
                <a:lnTo>
                  <a:pt x="2868" y="942"/>
                </a:lnTo>
                <a:lnTo>
                  <a:pt x="2547" y="1006"/>
                </a:lnTo>
                <a:lnTo>
                  <a:pt x="2119" y="1070"/>
                </a:lnTo>
                <a:lnTo>
                  <a:pt x="1905" y="1113"/>
                </a:lnTo>
                <a:lnTo>
                  <a:pt x="1691" y="1113"/>
                </a:lnTo>
                <a:lnTo>
                  <a:pt x="1691" y="1091"/>
                </a:lnTo>
                <a:lnTo>
                  <a:pt x="1691" y="1048"/>
                </a:lnTo>
                <a:lnTo>
                  <a:pt x="1712" y="899"/>
                </a:lnTo>
                <a:lnTo>
                  <a:pt x="1734" y="728"/>
                </a:lnTo>
                <a:lnTo>
                  <a:pt x="1776" y="642"/>
                </a:lnTo>
                <a:lnTo>
                  <a:pt x="1819" y="599"/>
                </a:lnTo>
                <a:lnTo>
                  <a:pt x="1883" y="578"/>
                </a:lnTo>
                <a:lnTo>
                  <a:pt x="1990" y="578"/>
                </a:lnTo>
                <a:lnTo>
                  <a:pt x="2119" y="599"/>
                </a:lnTo>
                <a:lnTo>
                  <a:pt x="2247" y="621"/>
                </a:lnTo>
                <a:lnTo>
                  <a:pt x="2376" y="599"/>
                </a:lnTo>
                <a:lnTo>
                  <a:pt x="2547" y="578"/>
                </a:lnTo>
                <a:lnTo>
                  <a:pt x="2910" y="514"/>
                </a:lnTo>
                <a:lnTo>
                  <a:pt x="3103" y="492"/>
                </a:lnTo>
                <a:close/>
                <a:moveTo>
                  <a:pt x="2975" y="1733"/>
                </a:moveTo>
                <a:lnTo>
                  <a:pt x="3017" y="1776"/>
                </a:lnTo>
                <a:lnTo>
                  <a:pt x="3039" y="1862"/>
                </a:lnTo>
                <a:lnTo>
                  <a:pt x="3060" y="1969"/>
                </a:lnTo>
                <a:lnTo>
                  <a:pt x="3060" y="2075"/>
                </a:lnTo>
                <a:lnTo>
                  <a:pt x="3017" y="2482"/>
                </a:lnTo>
                <a:lnTo>
                  <a:pt x="3060" y="2760"/>
                </a:lnTo>
                <a:lnTo>
                  <a:pt x="3103" y="2996"/>
                </a:lnTo>
                <a:lnTo>
                  <a:pt x="3210" y="3509"/>
                </a:lnTo>
                <a:lnTo>
                  <a:pt x="3231" y="3616"/>
                </a:lnTo>
                <a:lnTo>
                  <a:pt x="3231" y="3680"/>
                </a:lnTo>
                <a:lnTo>
                  <a:pt x="3167" y="3723"/>
                </a:lnTo>
                <a:lnTo>
                  <a:pt x="3060" y="3744"/>
                </a:lnTo>
                <a:lnTo>
                  <a:pt x="2803" y="3766"/>
                </a:lnTo>
                <a:lnTo>
                  <a:pt x="2547" y="3766"/>
                </a:lnTo>
                <a:lnTo>
                  <a:pt x="2418" y="3787"/>
                </a:lnTo>
                <a:lnTo>
                  <a:pt x="2290" y="3787"/>
                </a:lnTo>
                <a:lnTo>
                  <a:pt x="2247" y="3744"/>
                </a:lnTo>
                <a:lnTo>
                  <a:pt x="2204" y="3723"/>
                </a:lnTo>
                <a:lnTo>
                  <a:pt x="2162" y="3659"/>
                </a:lnTo>
                <a:lnTo>
                  <a:pt x="2076" y="3573"/>
                </a:lnTo>
                <a:lnTo>
                  <a:pt x="1926" y="3530"/>
                </a:lnTo>
                <a:lnTo>
                  <a:pt x="1883" y="3530"/>
                </a:lnTo>
                <a:lnTo>
                  <a:pt x="1883" y="3488"/>
                </a:lnTo>
                <a:lnTo>
                  <a:pt x="1969" y="3423"/>
                </a:lnTo>
                <a:lnTo>
                  <a:pt x="2140" y="3295"/>
                </a:lnTo>
                <a:lnTo>
                  <a:pt x="2247" y="3231"/>
                </a:lnTo>
                <a:lnTo>
                  <a:pt x="2354" y="3167"/>
                </a:lnTo>
                <a:lnTo>
                  <a:pt x="2418" y="3060"/>
                </a:lnTo>
                <a:lnTo>
                  <a:pt x="2440" y="2996"/>
                </a:lnTo>
                <a:lnTo>
                  <a:pt x="2440" y="2953"/>
                </a:lnTo>
                <a:lnTo>
                  <a:pt x="2418" y="2867"/>
                </a:lnTo>
                <a:lnTo>
                  <a:pt x="2376" y="2803"/>
                </a:lnTo>
                <a:lnTo>
                  <a:pt x="2311" y="2782"/>
                </a:lnTo>
                <a:lnTo>
                  <a:pt x="2247" y="2782"/>
                </a:lnTo>
                <a:lnTo>
                  <a:pt x="2097" y="2824"/>
                </a:lnTo>
                <a:lnTo>
                  <a:pt x="1969" y="2846"/>
                </a:lnTo>
                <a:lnTo>
                  <a:pt x="2055" y="2760"/>
                </a:lnTo>
                <a:lnTo>
                  <a:pt x="2140" y="2696"/>
                </a:lnTo>
                <a:lnTo>
                  <a:pt x="2354" y="2525"/>
                </a:lnTo>
                <a:lnTo>
                  <a:pt x="2504" y="2396"/>
                </a:lnTo>
                <a:lnTo>
                  <a:pt x="2547" y="2311"/>
                </a:lnTo>
                <a:lnTo>
                  <a:pt x="2568" y="2268"/>
                </a:lnTo>
                <a:lnTo>
                  <a:pt x="2568" y="2225"/>
                </a:lnTo>
                <a:lnTo>
                  <a:pt x="2547" y="2182"/>
                </a:lnTo>
                <a:lnTo>
                  <a:pt x="2525" y="2140"/>
                </a:lnTo>
                <a:lnTo>
                  <a:pt x="2482" y="2118"/>
                </a:lnTo>
                <a:lnTo>
                  <a:pt x="2461" y="2097"/>
                </a:lnTo>
                <a:lnTo>
                  <a:pt x="2354" y="2075"/>
                </a:lnTo>
                <a:lnTo>
                  <a:pt x="2247" y="2097"/>
                </a:lnTo>
                <a:lnTo>
                  <a:pt x="2183" y="2118"/>
                </a:lnTo>
                <a:lnTo>
                  <a:pt x="2119" y="2161"/>
                </a:lnTo>
                <a:lnTo>
                  <a:pt x="2055" y="2182"/>
                </a:lnTo>
                <a:lnTo>
                  <a:pt x="2033" y="2161"/>
                </a:lnTo>
                <a:lnTo>
                  <a:pt x="2012" y="2140"/>
                </a:lnTo>
                <a:lnTo>
                  <a:pt x="1990" y="2118"/>
                </a:lnTo>
                <a:lnTo>
                  <a:pt x="1990" y="2075"/>
                </a:lnTo>
                <a:lnTo>
                  <a:pt x="2012" y="1969"/>
                </a:lnTo>
                <a:lnTo>
                  <a:pt x="2055" y="1883"/>
                </a:lnTo>
                <a:lnTo>
                  <a:pt x="2097" y="1819"/>
                </a:lnTo>
                <a:lnTo>
                  <a:pt x="2183" y="1776"/>
                </a:lnTo>
                <a:lnTo>
                  <a:pt x="2311" y="1755"/>
                </a:lnTo>
                <a:lnTo>
                  <a:pt x="2547" y="1776"/>
                </a:lnTo>
                <a:lnTo>
                  <a:pt x="2761" y="1733"/>
                </a:lnTo>
                <a:close/>
                <a:moveTo>
                  <a:pt x="2825" y="4129"/>
                </a:moveTo>
                <a:lnTo>
                  <a:pt x="2996" y="4151"/>
                </a:lnTo>
                <a:lnTo>
                  <a:pt x="3189" y="4172"/>
                </a:lnTo>
                <a:lnTo>
                  <a:pt x="3360" y="4172"/>
                </a:lnTo>
                <a:lnTo>
                  <a:pt x="3723" y="4151"/>
                </a:lnTo>
                <a:lnTo>
                  <a:pt x="4023" y="4151"/>
                </a:lnTo>
                <a:lnTo>
                  <a:pt x="4087" y="4172"/>
                </a:lnTo>
                <a:lnTo>
                  <a:pt x="4173" y="4258"/>
                </a:lnTo>
                <a:lnTo>
                  <a:pt x="4216" y="4365"/>
                </a:lnTo>
                <a:lnTo>
                  <a:pt x="4258" y="4493"/>
                </a:lnTo>
                <a:lnTo>
                  <a:pt x="4237" y="4622"/>
                </a:lnTo>
                <a:lnTo>
                  <a:pt x="4216" y="4707"/>
                </a:lnTo>
                <a:lnTo>
                  <a:pt x="4173" y="4750"/>
                </a:lnTo>
                <a:lnTo>
                  <a:pt x="4109" y="4750"/>
                </a:lnTo>
                <a:lnTo>
                  <a:pt x="4023" y="4771"/>
                </a:lnTo>
                <a:lnTo>
                  <a:pt x="3231" y="4793"/>
                </a:lnTo>
                <a:lnTo>
                  <a:pt x="2910" y="4814"/>
                </a:lnTo>
                <a:lnTo>
                  <a:pt x="2739" y="4836"/>
                </a:lnTo>
                <a:lnTo>
                  <a:pt x="2611" y="4814"/>
                </a:lnTo>
                <a:lnTo>
                  <a:pt x="2525" y="4771"/>
                </a:lnTo>
                <a:lnTo>
                  <a:pt x="2504" y="4750"/>
                </a:lnTo>
                <a:lnTo>
                  <a:pt x="2504" y="4707"/>
                </a:lnTo>
                <a:lnTo>
                  <a:pt x="2504" y="4643"/>
                </a:lnTo>
                <a:lnTo>
                  <a:pt x="2525" y="4515"/>
                </a:lnTo>
                <a:lnTo>
                  <a:pt x="2504" y="4343"/>
                </a:lnTo>
                <a:lnTo>
                  <a:pt x="2504" y="4258"/>
                </a:lnTo>
                <a:lnTo>
                  <a:pt x="2504" y="4215"/>
                </a:lnTo>
                <a:lnTo>
                  <a:pt x="2525" y="4194"/>
                </a:lnTo>
                <a:lnTo>
                  <a:pt x="2654" y="4151"/>
                </a:lnTo>
                <a:lnTo>
                  <a:pt x="2825" y="4129"/>
                </a:lnTo>
                <a:close/>
                <a:moveTo>
                  <a:pt x="2140" y="4236"/>
                </a:moveTo>
                <a:lnTo>
                  <a:pt x="2183" y="4258"/>
                </a:lnTo>
                <a:lnTo>
                  <a:pt x="2226" y="4301"/>
                </a:lnTo>
                <a:lnTo>
                  <a:pt x="2269" y="4408"/>
                </a:lnTo>
                <a:lnTo>
                  <a:pt x="2290" y="4515"/>
                </a:lnTo>
                <a:lnTo>
                  <a:pt x="2290" y="4622"/>
                </a:lnTo>
                <a:lnTo>
                  <a:pt x="2269" y="4729"/>
                </a:lnTo>
                <a:lnTo>
                  <a:pt x="2247" y="4814"/>
                </a:lnTo>
                <a:lnTo>
                  <a:pt x="2204" y="4836"/>
                </a:lnTo>
                <a:lnTo>
                  <a:pt x="2183" y="4857"/>
                </a:lnTo>
                <a:lnTo>
                  <a:pt x="2140" y="4857"/>
                </a:lnTo>
                <a:lnTo>
                  <a:pt x="2119" y="4836"/>
                </a:lnTo>
                <a:lnTo>
                  <a:pt x="2076" y="4771"/>
                </a:lnTo>
                <a:lnTo>
                  <a:pt x="2055" y="4686"/>
                </a:lnTo>
                <a:lnTo>
                  <a:pt x="2055" y="4579"/>
                </a:lnTo>
                <a:lnTo>
                  <a:pt x="2055" y="4365"/>
                </a:lnTo>
                <a:lnTo>
                  <a:pt x="2097" y="4301"/>
                </a:lnTo>
                <a:lnTo>
                  <a:pt x="2119" y="4258"/>
                </a:lnTo>
                <a:lnTo>
                  <a:pt x="2140" y="4236"/>
                </a:lnTo>
                <a:close/>
                <a:moveTo>
                  <a:pt x="1627" y="4258"/>
                </a:moveTo>
                <a:lnTo>
                  <a:pt x="1648" y="4279"/>
                </a:lnTo>
                <a:lnTo>
                  <a:pt x="1691" y="4343"/>
                </a:lnTo>
                <a:lnTo>
                  <a:pt x="1691" y="4450"/>
                </a:lnTo>
                <a:lnTo>
                  <a:pt x="1712" y="4664"/>
                </a:lnTo>
                <a:lnTo>
                  <a:pt x="1691" y="4814"/>
                </a:lnTo>
                <a:lnTo>
                  <a:pt x="1691" y="4857"/>
                </a:lnTo>
                <a:lnTo>
                  <a:pt x="1669" y="4878"/>
                </a:lnTo>
                <a:lnTo>
                  <a:pt x="1648" y="4900"/>
                </a:lnTo>
                <a:lnTo>
                  <a:pt x="1627" y="4878"/>
                </a:lnTo>
                <a:lnTo>
                  <a:pt x="1584" y="4857"/>
                </a:lnTo>
                <a:lnTo>
                  <a:pt x="1541" y="4793"/>
                </a:lnTo>
                <a:lnTo>
                  <a:pt x="1541" y="4707"/>
                </a:lnTo>
                <a:lnTo>
                  <a:pt x="1520" y="4536"/>
                </a:lnTo>
                <a:lnTo>
                  <a:pt x="1541" y="4386"/>
                </a:lnTo>
                <a:lnTo>
                  <a:pt x="1562" y="4301"/>
                </a:lnTo>
                <a:lnTo>
                  <a:pt x="1605" y="4258"/>
                </a:lnTo>
                <a:close/>
                <a:moveTo>
                  <a:pt x="1092" y="4322"/>
                </a:moveTo>
                <a:lnTo>
                  <a:pt x="1113" y="4343"/>
                </a:lnTo>
                <a:lnTo>
                  <a:pt x="1135" y="4408"/>
                </a:lnTo>
                <a:lnTo>
                  <a:pt x="1156" y="4515"/>
                </a:lnTo>
                <a:lnTo>
                  <a:pt x="1156" y="4750"/>
                </a:lnTo>
                <a:lnTo>
                  <a:pt x="1135" y="4900"/>
                </a:lnTo>
                <a:lnTo>
                  <a:pt x="1135" y="4943"/>
                </a:lnTo>
                <a:lnTo>
                  <a:pt x="1113" y="4964"/>
                </a:lnTo>
                <a:lnTo>
                  <a:pt x="1070" y="4964"/>
                </a:lnTo>
                <a:lnTo>
                  <a:pt x="1006" y="4921"/>
                </a:lnTo>
                <a:lnTo>
                  <a:pt x="985" y="4878"/>
                </a:lnTo>
                <a:lnTo>
                  <a:pt x="963" y="4771"/>
                </a:lnTo>
                <a:lnTo>
                  <a:pt x="963" y="4622"/>
                </a:lnTo>
                <a:lnTo>
                  <a:pt x="985" y="4450"/>
                </a:lnTo>
                <a:lnTo>
                  <a:pt x="1006" y="4365"/>
                </a:lnTo>
                <a:lnTo>
                  <a:pt x="1070" y="4322"/>
                </a:lnTo>
                <a:close/>
                <a:moveTo>
                  <a:pt x="2440" y="5499"/>
                </a:moveTo>
                <a:lnTo>
                  <a:pt x="2482" y="5520"/>
                </a:lnTo>
                <a:lnTo>
                  <a:pt x="2525" y="5563"/>
                </a:lnTo>
                <a:lnTo>
                  <a:pt x="2568" y="5649"/>
                </a:lnTo>
                <a:lnTo>
                  <a:pt x="2589" y="5777"/>
                </a:lnTo>
                <a:lnTo>
                  <a:pt x="2568" y="6012"/>
                </a:lnTo>
                <a:lnTo>
                  <a:pt x="2568" y="6183"/>
                </a:lnTo>
                <a:lnTo>
                  <a:pt x="2547" y="6290"/>
                </a:lnTo>
                <a:lnTo>
                  <a:pt x="2525" y="6355"/>
                </a:lnTo>
                <a:lnTo>
                  <a:pt x="2504" y="6376"/>
                </a:lnTo>
                <a:lnTo>
                  <a:pt x="2504" y="6355"/>
                </a:lnTo>
                <a:lnTo>
                  <a:pt x="2482" y="6248"/>
                </a:lnTo>
                <a:lnTo>
                  <a:pt x="2376" y="5948"/>
                </a:lnTo>
                <a:lnTo>
                  <a:pt x="2311" y="5798"/>
                </a:lnTo>
                <a:lnTo>
                  <a:pt x="2290" y="5670"/>
                </a:lnTo>
                <a:lnTo>
                  <a:pt x="2311" y="5606"/>
                </a:lnTo>
                <a:lnTo>
                  <a:pt x="2311" y="5563"/>
                </a:lnTo>
                <a:lnTo>
                  <a:pt x="2354" y="5520"/>
                </a:lnTo>
                <a:lnTo>
                  <a:pt x="2397" y="5499"/>
                </a:lnTo>
                <a:close/>
                <a:moveTo>
                  <a:pt x="3338" y="0"/>
                </a:moveTo>
                <a:lnTo>
                  <a:pt x="3060" y="21"/>
                </a:lnTo>
                <a:lnTo>
                  <a:pt x="2782" y="64"/>
                </a:lnTo>
                <a:lnTo>
                  <a:pt x="2376" y="107"/>
                </a:lnTo>
                <a:lnTo>
                  <a:pt x="1969" y="128"/>
                </a:lnTo>
                <a:lnTo>
                  <a:pt x="1562" y="150"/>
                </a:lnTo>
                <a:lnTo>
                  <a:pt x="1349" y="171"/>
                </a:lnTo>
                <a:lnTo>
                  <a:pt x="1156" y="214"/>
                </a:lnTo>
                <a:lnTo>
                  <a:pt x="1006" y="257"/>
                </a:lnTo>
                <a:lnTo>
                  <a:pt x="899" y="321"/>
                </a:lnTo>
                <a:lnTo>
                  <a:pt x="835" y="385"/>
                </a:lnTo>
                <a:lnTo>
                  <a:pt x="771" y="471"/>
                </a:lnTo>
                <a:lnTo>
                  <a:pt x="728" y="578"/>
                </a:lnTo>
                <a:lnTo>
                  <a:pt x="707" y="685"/>
                </a:lnTo>
                <a:lnTo>
                  <a:pt x="685" y="942"/>
                </a:lnTo>
                <a:lnTo>
                  <a:pt x="685" y="1091"/>
                </a:lnTo>
                <a:lnTo>
                  <a:pt x="707" y="1198"/>
                </a:lnTo>
                <a:lnTo>
                  <a:pt x="771" y="1305"/>
                </a:lnTo>
                <a:lnTo>
                  <a:pt x="856" y="1412"/>
                </a:lnTo>
                <a:lnTo>
                  <a:pt x="985" y="1541"/>
                </a:lnTo>
                <a:lnTo>
                  <a:pt x="1113" y="1605"/>
                </a:lnTo>
                <a:lnTo>
                  <a:pt x="1242" y="1626"/>
                </a:lnTo>
                <a:lnTo>
                  <a:pt x="1413" y="1648"/>
                </a:lnTo>
                <a:lnTo>
                  <a:pt x="1520" y="1690"/>
                </a:lnTo>
                <a:lnTo>
                  <a:pt x="1541" y="1712"/>
                </a:lnTo>
                <a:lnTo>
                  <a:pt x="1562" y="1733"/>
                </a:lnTo>
                <a:lnTo>
                  <a:pt x="1562" y="1819"/>
                </a:lnTo>
                <a:lnTo>
                  <a:pt x="1520" y="1926"/>
                </a:lnTo>
                <a:lnTo>
                  <a:pt x="1349" y="2632"/>
                </a:lnTo>
                <a:lnTo>
                  <a:pt x="1284" y="3017"/>
                </a:lnTo>
                <a:lnTo>
                  <a:pt x="1242" y="3402"/>
                </a:lnTo>
                <a:lnTo>
                  <a:pt x="1242" y="3595"/>
                </a:lnTo>
                <a:lnTo>
                  <a:pt x="1220" y="3659"/>
                </a:lnTo>
                <a:lnTo>
                  <a:pt x="1199" y="3723"/>
                </a:lnTo>
                <a:lnTo>
                  <a:pt x="1177" y="3766"/>
                </a:lnTo>
                <a:lnTo>
                  <a:pt x="1113" y="3809"/>
                </a:lnTo>
                <a:lnTo>
                  <a:pt x="1028" y="3830"/>
                </a:lnTo>
                <a:lnTo>
                  <a:pt x="921" y="3873"/>
                </a:lnTo>
                <a:lnTo>
                  <a:pt x="771" y="3894"/>
                </a:lnTo>
                <a:lnTo>
                  <a:pt x="578" y="3873"/>
                </a:lnTo>
                <a:lnTo>
                  <a:pt x="407" y="3894"/>
                </a:lnTo>
                <a:lnTo>
                  <a:pt x="322" y="3916"/>
                </a:lnTo>
                <a:lnTo>
                  <a:pt x="257" y="3937"/>
                </a:lnTo>
                <a:lnTo>
                  <a:pt x="215" y="3980"/>
                </a:lnTo>
                <a:lnTo>
                  <a:pt x="172" y="4023"/>
                </a:lnTo>
                <a:lnTo>
                  <a:pt x="129" y="4129"/>
                </a:lnTo>
                <a:lnTo>
                  <a:pt x="65" y="4386"/>
                </a:lnTo>
                <a:lnTo>
                  <a:pt x="22" y="4536"/>
                </a:lnTo>
                <a:lnTo>
                  <a:pt x="1" y="4707"/>
                </a:lnTo>
                <a:lnTo>
                  <a:pt x="22" y="4857"/>
                </a:lnTo>
                <a:lnTo>
                  <a:pt x="43" y="5028"/>
                </a:lnTo>
                <a:lnTo>
                  <a:pt x="86" y="5178"/>
                </a:lnTo>
                <a:lnTo>
                  <a:pt x="172" y="5328"/>
                </a:lnTo>
                <a:lnTo>
                  <a:pt x="279" y="5435"/>
                </a:lnTo>
                <a:lnTo>
                  <a:pt x="429" y="5520"/>
                </a:lnTo>
                <a:lnTo>
                  <a:pt x="600" y="5563"/>
                </a:lnTo>
                <a:lnTo>
                  <a:pt x="771" y="5563"/>
                </a:lnTo>
                <a:lnTo>
                  <a:pt x="942" y="5542"/>
                </a:lnTo>
                <a:lnTo>
                  <a:pt x="1113" y="5520"/>
                </a:lnTo>
                <a:lnTo>
                  <a:pt x="1455" y="5477"/>
                </a:lnTo>
                <a:lnTo>
                  <a:pt x="1627" y="5477"/>
                </a:lnTo>
                <a:lnTo>
                  <a:pt x="1798" y="5499"/>
                </a:lnTo>
                <a:lnTo>
                  <a:pt x="1883" y="5520"/>
                </a:lnTo>
                <a:lnTo>
                  <a:pt x="1905" y="5542"/>
                </a:lnTo>
                <a:lnTo>
                  <a:pt x="1948" y="5670"/>
                </a:lnTo>
                <a:lnTo>
                  <a:pt x="1969" y="5756"/>
                </a:lnTo>
                <a:lnTo>
                  <a:pt x="1969" y="5863"/>
                </a:lnTo>
                <a:lnTo>
                  <a:pt x="1969" y="6076"/>
                </a:lnTo>
                <a:lnTo>
                  <a:pt x="2055" y="6611"/>
                </a:lnTo>
                <a:lnTo>
                  <a:pt x="2119" y="7339"/>
                </a:lnTo>
                <a:lnTo>
                  <a:pt x="2162" y="7703"/>
                </a:lnTo>
                <a:lnTo>
                  <a:pt x="2226" y="8066"/>
                </a:lnTo>
                <a:lnTo>
                  <a:pt x="2290" y="8451"/>
                </a:lnTo>
                <a:lnTo>
                  <a:pt x="2354" y="8644"/>
                </a:lnTo>
                <a:lnTo>
                  <a:pt x="2397" y="8730"/>
                </a:lnTo>
                <a:lnTo>
                  <a:pt x="2440" y="8794"/>
                </a:lnTo>
                <a:lnTo>
                  <a:pt x="2504" y="8837"/>
                </a:lnTo>
                <a:lnTo>
                  <a:pt x="2568" y="8879"/>
                </a:lnTo>
                <a:lnTo>
                  <a:pt x="2718" y="8879"/>
                </a:lnTo>
                <a:lnTo>
                  <a:pt x="2782" y="8837"/>
                </a:lnTo>
                <a:lnTo>
                  <a:pt x="2825" y="8794"/>
                </a:lnTo>
                <a:lnTo>
                  <a:pt x="2846" y="8730"/>
                </a:lnTo>
                <a:lnTo>
                  <a:pt x="2889" y="8644"/>
                </a:lnTo>
                <a:lnTo>
                  <a:pt x="2889" y="8537"/>
                </a:lnTo>
                <a:lnTo>
                  <a:pt x="2910" y="8323"/>
                </a:lnTo>
                <a:lnTo>
                  <a:pt x="2910" y="8088"/>
                </a:lnTo>
                <a:lnTo>
                  <a:pt x="2910" y="7895"/>
                </a:lnTo>
                <a:lnTo>
                  <a:pt x="2932" y="7489"/>
                </a:lnTo>
                <a:lnTo>
                  <a:pt x="2932" y="7061"/>
                </a:lnTo>
                <a:lnTo>
                  <a:pt x="2932" y="6098"/>
                </a:lnTo>
                <a:lnTo>
                  <a:pt x="2910" y="5777"/>
                </a:lnTo>
                <a:lnTo>
                  <a:pt x="2910" y="5584"/>
                </a:lnTo>
                <a:lnTo>
                  <a:pt x="2932" y="5520"/>
                </a:lnTo>
                <a:lnTo>
                  <a:pt x="2975" y="5477"/>
                </a:lnTo>
                <a:lnTo>
                  <a:pt x="3039" y="5435"/>
                </a:lnTo>
                <a:lnTo>
                  <a:pt x="3124" y="5435"/>
                </a:lnTo>
                <a:lnTo>
                  <a:pt x="3338" y="5413"/>
                </a:lnTo>
                <a:lnTo>
                  <a:pt x="3552" y="5435"/>
                </a:lnTo>
                <a:lnTo>
                  <a:pt x="3723" y="5435"/>
                </a:lnTo>
                <a:lnTo>
                  <a:pt x="3895" y="5413"/>
                </a:lnTo>
                <a:lnTo>
                  <a:pt x="4066" y="5392"/>
                </a:lnTo>
                <a:lnTo>
                  <a:pt x="4216" y="5328"/>
                </a:lnTo>
                <a:lnTo>
                  <a:pt x="4365" y="5263"/>
                </a:lnTo>
                <a:lnTo>
                  <a:pt x="4536" y="5135"/>
                </a:lnTo>
                <a:lnTo>
                  <a:pt x="4643" y="5007"/>
                </a:lnTo>
                <a:lnTo>
                  <a:pt x="4708" y="4857"/>
                </a:lnTo>
                <a:lnTo>
                  <a:pt x="4729" y="4686"/>
                </a:lnTo>
                <a:lnTo>
                  <a:pt x="4729" y="4515"/>
                </a:lnTo>
                <a:lnTo>
                  <a:pt x="4708" y="4343"/>
                </a:lnTo>
                <a:lnTo>
                  <a:pt x="4601" y="3980"/>
                </a:lnTo>
                <a:lnTo>
                  <a:pt x="4536" y="3851"/>
                </a:lnTo>
                <a:lnTo>
                  <a:pt x="4472" y="3787"/>
                </a:lnTo>
                <a:lnTo>
                  <a:pt x="4387" y="3744"/>
                </a:lnTo>
                <a:lnTo>
                  <a:pt x="4258" y="3723"/>
                </a:lnTo>
                <a:lnTo>
                  <a:pt x="3937" y="3723"/>
                </a:lnTo>
                <a:lnTo>
                  <a:pt x="3895" y="3702"/>
                </a:lnTo>
                <a:lnTo>
                  <a:pt x="3830" y="3659"/>
                </a:lnTo>
                <a:lnTo>
                  <a:pt x="3788" y="3595"/>
                </a:lnTo>
                <a:lnTo>
                  <a:pt x="3745" y="3509"/>
                </a:lnTo>
                <a:lnTo>
                  <a:pt x="3638" y="3124"/>
                </a:lnTo>
                <a:lnTo>
                  <a:pt x="3531" y="2739"/>
                </a:lnTo>
                <a:lnTo>
                  <a:pt x="3424" y="2354"/>
                </a:lnTo>
                <a:lnTo>
                  <a:pt x="3360" y="1969"/>
                </a:lnTo>
                <a:lnTo>
                  <a:pt x="3338" y="1819"/>
                </a:lnTo>
                <a:lnTo>
                  <a:pt x="3360" y="1733"/>
                </a:lnTo>
                <a:lnTo>
                  <a:pt x="3403" y="1669"/>
                </a:lnTo>
                <a:lnTo>
                  <a:pt x="3509" y="1626"/>
                </a:lnTo>
                <a:lnTo>
                  <a:pt x="3766" y="1519"/>
                </a:lnTo>
                <a:lnTo>
                  <a:pt x="3895" y="1434"/>
                </a:lnTo>
                <a:lnTo>
                  <a:pt x="3980" y="1327"/>
                </a:lnTo>
                <a:lnTo>
                  <a:pt x="4044" y="1198"/>
                </a:lnTo>
                <a:lnTo>
                  <a:pt x="4087" y="1048"/>
                </a:lnTo>
                <a:lnTo>
                  <a:pt x="4087" y="899"/>
                </a:lnTo>
                <a:lnTo>
                  <a:pt x="4066" y="728"/>
                </a:lnTo>
                <a:lnTo>
                  <a:pt x="4044" y="578"/>
                </a:lnTo>
                <a:lnTo>
                  <a:pt x="3980" y="449"/>
                </a:lnTo>
                <a:lnTo>
                  <a:pt x="3916" y="300"/>
                </a:lnTo>
                <a:lnTo>
                  <a:pt x="3830" y="193"/>
                </a:lnTo>
                <a:lnTo>
                  <a:pt x="3723" y="86"/>
                </a:lnTo>
                <a:lnTo>
                  <a:pt x="3616" y="21"/>
                </a:lnTo>
                <a:lnTo>
                  <a:pt x="3488" y="0"/>
                </a:lnTo>
                <a:close/>
              </a:path>
            </a:pathLst>
          </a:custGeom>
          <a:solidFill>
            <a:schemeClr val="bg2"/>
          </a:solidFill>
          <a:ln>
            <a:solidFill>
              <a:schemeClr val="tx1"/>
            </a:solidFill>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p:cNvSpPr/>
          <p:nvPr/>
        </p:nvSpPr>
        <p:spPr>
          <a:xfrm>
            <a:off x="155575" y="6403383"/>
            <a:ext cx="4392549" cy="523220"/>
          </a:xfrm>
          <a:prstGeom prst="rect">
            <a:avLst/>
          </a:prstGeom>
        </p:spPr>
        <p:txBody>
          <a:bodyPr wrap="none">
            <a:spAutoFit/>
          </a:bodyPr>
          <a:lstStyle/>
          <a:p>
            <a:pPr algn="ctr"/>
            <a:r>
              <a:rPr lang="es-EC" sz="1400" dirty="0" smtClean="0">
                <a:latin typeface="Arial" panose="020B0604020202020204" pitchFamily="34" charset="0"/>
                <a:ea typeface="Calibri" panose="020F0502020204030204" pitchFamily="34" charset="0"/>
              </a:rPr>
              <a:t>(</a:t>
            </a:r>
            <a:r>
              <a:rPr lang="es-EC" sz="1400" dirty="0" err="1" smtClean="0">
                <a:latin typeface="Arial" panose="020B0604020202020204" pitchFamily="34" charset="0"/>
                <a:ea typeface="Calibri" panose="020F0502020204030204" pitchFamily="34" charset="0"/>
              </a:rPr>
              <a:t>Dumler</a:t>
            </a:r>
            <a:r>
              <a:rPr lang="es-EC" sz="1400" dirty="0" smtClean="0">
                <a:latin typeface="Arial" panose="020B0604020202020204" pitchFamily="34" charset="0"/>
                <a:ea typeface="Calibri" panose="020F0502020204030204" pitchFamily="34" charset="0"/>
              </a:rPr>
              <a:t> </a:t>
            </a:r>
            <a:r>
              <a:rPr lang="es-EC" sz="1400" dirty="0">
                <a:latin typeface="Arial" panose="020B0604020202020204" pitchFamily="34" charset="0"/>
                <a:ea typeface="Calibri" panose="020F0502020204030204" pitchFamily="34" charset="0"/>
              </a:rPr>
              <a:t>et al., </a:t>
            </a:r>
            <a:r>
              <a:rPr lang="es-EC" sz="1400" dirty="0" smtClean="0">
                <a:latin typeface="Arial" panose="020B0604020202020204" pitchFamily="34" charset="0"/>
                <a:ea typeface="Calibri" panose="020F0502020204030204" pitchFamily="34" charset="0"/>
              </a:rPr>
              <a:t>2001; </a:t>
            </a:r>
            <a:r>
              <a:rPr lang="es-EC" sz="1400" dirty="0">
                <a:latin typeface="Arial" panose="020B0604020202020204" pitchFamily="34" charset="0"/>
                <a:ea typeface="Calibri" panose="020F0502020204030204" pitchFamily="34" charset="0"/>
              </a:rPr>
              <a:t>El </a:t>
            </a:r>
            <a:r>
              <a:rPr lang="es-EC" sz="1400" dirty="0" err="1">
                <a:latin typeface="Arial" panose="020B0604020202020204" pitchFamily="34" charset="0"/>
                <a:ea typeface="Calibri" panose="020F0502020204030204" pitchFamily="34" charset="0"/>
              </a:rPr>
              <a:t>Hamiani</a:t>
            </a:r>
            <a:r>
              <a:rPr lang="es-EC" sz="1400" dirty="0">
                <a:latin typeface="Arial" panose="020B0604020202020204" pitchFamily="34" charset="0"/>
                <a:ea typeface="Calibri" panose="020F0502020204030204" pitchFamily="34" charset="0"/>
              </a:rPr>
              <a:t> </a:t>
            </a:r>
            <a:r>
              <a:rPr lang="es-EC" sz="1400" dirty="0" err="1">
                <a:latin typeface="Arial" panose="020B0604020202020204" pitchFamily="34" charset="0"/>
                <a:ea typeface="Calibri" panose="020F0502020204030204" pitchFamily="34" charset="0"/>
              </a:rPr>
              <a:t>Khatat</a:t>
            </a:r>
            <a:r>
              <a:rPr lang="es-EC" sz="1400" dirty="0">
                <a:latin typeface="Arial" panose="020B0604020202020204" pitchFamily="34" charset="0"/>
                <a:ea typeface="Calibri" panose="020F0502020204030204" pitchFamily="34" charset="0"/>
              </a:rPr>
              <a:t> et al., </a:t>
            </a:r>
            <a:r>
              <a:rPr lang="es-EC" sz="1400" dirty="0" smtClean="0">
                <a:latin typeface="Arial" panose="020B0604020202020204" pitchFamily="34" charset="0"/>
                <a:ea typeface="Calibri" panose="020F0502020204030204" pitchFamily="34" charset="0"/>
              </a:rPr>
              <a:t>2021</a:t>
            </a:r>
            <a:r>
              <a:rPr lang="es-EC" sz="1400" dirty="0">
                <a:latin typeface="Arial" panose="020B0604020202020204" pitchFamily="34" charset="0"/>
                <a:ea typeface="Calibri" panose="020F0502020204030204" pitchFamily="34" charset="0"/>
              </a:rPr>
              <a:t>) </a:t>
            </a:r>
            <a:endParaRPr lang="es-EC" sz="1400" dirty="0"/>
          </a:p>
          <a:p>
            <a:pPr algn="ctr"/>
            <a:endParaRPr lang="es-EC" sz="1400" dirty="0"/>
          </a:p>
        </p:txBody>
      </p:sp>
      <p:sp>
        <p:nvSpPr>
          <p:cNvPr id="57" name="Google Shape;90;p7"/>
          <p:cNvSpPr/>
          <p:nvPr/>
        </p:nvSpPr>
        <p:spPr>
          <a:xfrm>
            <a:off x="4247715" y="2221394"/>
            <a:ext cx="665859" cy="634554"/>
          </a:xfrm>
          <a:custGeom>
            <a:avLst/>
            <a:gdLst/>
            <a:ahLst/>
            <a:cxnLst/>
            <a:rect l="l" t="t" r="r" b="b"/>
            <a:pathLst>
              <a:path w="9308" h="9393" extrusionOk="0">
                <a:moveTo>
                  <a:pt x="7789" y="6932"/>
                </a:moveTo>
                <a:lnTo>
                  <a:pt x="7789" y="6932"/>
                </a:lnTo>
                <a:lnTo>
                  <a:pt x="7575" y="6697"/>
                </a:lnTo>
                <a:lnTo>
                  <a:pt x="7446" y="6569"/>
                </a:lnTo>
                <a:lnTo>
                  <a:pt x="7425" y="6483"/>
                </a:lnTo>
                <a:lnTo>
                  <a:pt x="7404" y="6419"/>
                </a:lnTo>
                <a:lnTo>
                  <a:pt x="7404" y="6419"/>
                </a:lnTo>
                <a:lnTo>
                  <a:pt x="7404" y="6355"/>
                </a:lnTo>
                <a:lnTo>
                  <a:pt x="7446" y="6269"/>
                </a:lnTo>
                <a:lnTo>
                  <a:pt x="7511" y="6141"/>
                </a:lnTo>
                <a:lnTo>
                  <a:pt x="7511" y="6141"/>
                </a:lnTo>
                <a:lnTo>
                  <a:pt x="7553" y="6034"/>
                </a:lnTo>
                <a:lnTo>
                  <a:pt x="7553" y="5927"/>
                </a:lnTo>
                <a:lnTo>
                  <a:pt x="7575" y="5734"/>
                </a:lnTo>
                <a:lnTo>
                  <a:pt x="7575" y="5734"/>
                </a:lnTo>
                <a:lnTo>
                  <a:pt x="7575" y="5349"/>
                </a:lnTo>
                <a:lnTo>
                  <a:pt x="7553" y="5156"/>
                </a:lnTo>
                <a:lnTo>
                  <a:pt x="7532" y="4964"/>
                </a:lnTo>
                <a:lnTo>
                  <a:pt x="7532" y="4964"/>
                </a:lnTo>
                <a:lnTo>
                  <a:pt x="7489" y="4771"/>
                </a:lnTo>
                <a:lnTo>
                  <a:pt x="7425" y="4622"/>
                </a:lnTo>
                <a:lnTo>
                  <a:pt x="7318" y="4472"/>
                </a:lnTo>
                <a:lnTo>
                  <a:pt x="7168" y="4322"/>
                </a:lnTo>
                <a:lnTo>
                  <a:pt x="7168" y="4322"/>
                </a:lnTo>
                <a:lnTo>
                  <a:pt x="6869" y="4129"/>
                </a:lnTo>
                <a:lnTo>
                  <a:pt x="6698" y="4001"/>
                </a:lnTo>
                <a:lnTo>
                  <a:pt x="6633" y="3937"/>
                </a:lnTo>
                <a:lnTo>
                  <a:pt x="6612" y="3873"/>
                </a:lnTo>
                <a:lnTo>
                  <a:pt x="6612" y="3873"/>
                </a:lnTo>
                <a:lnTo>
                  <a:pt x="6612" y="3851"/>
                </a:lnTo>
                <a:lnTo>
                  <a:pt x="6612" y="3787"/>
                </a:lnTo>
                <a:lnTo>
                  <a:pt x="6633" y="3702"/>
                </a:lnTo>
                <a:lnTo>
                  <a:pt x="6633" y="3702"/>
                </a:lnTo>
                <a:lnTo>
                  <a:pt x="6612" y="3595"/>
                </a:lnTo>
                <a:lnTo>
                  <a:pt x="6548" y="3488"/>
                </a:lnTo>
                <a:lnTo>
                  <a:pt x="6548" y="3488"/>
                </a:lnTo>
                <a:lnTo>
                  <a:pt x="6484" y="3359"/>
                </a:lnTo>
                <a:lnTo>
                  <a:pt x="6462" y="3295"/>
                </a:lnTo>
                <a:lnTo>
                  <a:pt x="6462" y="3274"/>
                </a:lnTo>
                <a:lnTo>
                  <a:pt x="6462" y="3252"/>
                </a:lnTo>
                <a:lnTo>
                  <a:pt x="6462" y="3252"/>
                </a:lnTo>
                <a:lnTo>
                  <a:pt x="6505" y="3231"/>
                </a:lnTo>
                <a:lnTo>
                  <a:pt x="6591" y="3231"/>
                </a:lnTo>
                <a:lnTo>
                  <a:pt x="6805" y="3274"/>
                </a:lnTo>
                <a:lnTo>
                  <a:pt x="7168" y="3359"/>
                </a:lnTo>
                <a:lnTo>
                  <a:pt x="7168" y="3359"/>
                </a:lnTo>
                <a:lnTo>
                  <a:pt x="7382" y="3381"/>
                </a:lnTo>
                <a:lnTo>
                  <a:pt x="7575" y="3359"/>
                </a:lnTo>
                <a:lnTo>
                  <a:pt x="7810" y="3316"/>
                </a:lnTo>
                <a:lnTo>
                  <a:pt x="8024" y="3274"/>
                </a:lnTo>
                <a:lnTo>
                  <a:pt x="8238" y="3209"/>
                </a:lnTo>
                <a:lnTo>
                  <a:pt x="8431" y="3124"/>
                </a:lnTo>
                <a:lnTo>
                  <a:pt x="8623" y="3038"/>
                </a:lnTo>
                <a:lnTo>
                  <a:pt x="8794" y="2953"/>
                </a:lnTo>
                <a:lnTo>
                  <a:pt x="8794" y="2953"/>
                </a:lnTo>
                <a:lnTo>
                  <a:pt x="8944" y="2846"/>
                </a:lnTo>
                <a:lnTo>
                  <a:pt x="9094" y="2717"/>
                </a:lnTo>
                <a:lnTo>
                  <a:pt x="9244" y="2568"/>
                </a:lnTo>
                <a:lnTo>
                  <a:pt x="9286" y="2482"/>
                </a:lnTo>
                <a:lnTo>
                  <a:pt x="9308" y="2418"/>
                </a:lnTo>
                <a:lnTo>
                  <a:pt x="9308" y="2418"/>
                </a:lnTo>
                <a:lnTo>
                  <a:pt x="9286" y="2289"/>
                </a:lnTo>
                <a:lnTo>
                  <a:pt x="9265" y="2225"/>
                </a:lnTo>
                <a:lnTo>
                  <a:pt x="9201" y="2225"/>
                </a:lnTo>
                <a:lnTo>
                  <a:pt x="9137" y="2247"/>
                </a:lnTo>
                <a:lnTo>
                  <a:pt x="9008" y="2332"/>
                </a:lnTo>
                <a:lnTo>
                  <a:pt x="8944" y="2354"/>
                </a:lnTo>
                <a:lnTo>
                  <a:pt x="8923" y="2354"/>
                </a:lnTo>
                <a:lnTo>
                  <a:pt x="8923" y="2354"/>
                </a:lnTo>
                <a:lnTo>
                  <a:pt x="8901" y="2332"/>
                </a:lnTo>
                <a:lnTo>
                  <a:pt x="8901" y="2311"/>
                </a:lnTo>
                <a:lnTo>
                  <a:pt x="8944" y="2247"/>
                </a:lnTo>
                <a:lnTo>
                  <a:pt x="9051" y="2097"/>
                </a:lnTo>
                <a:lnTo>
                  <a:pt x="9094" y="1990"/>
                </a:lnTo>
                <a:lnTo>
                  <a:pt x="9137" y="1904"/>
                </a:lnTo>
                <a:lnTo>
                  <a:pt x="9115" y="1883"/>
                </a:lnTo>
                <a:lnTo>
                  <a:pt x="9115" y="1840"/>
                </a:lnTo>
                <a:lnTo>
                  <a:pt x="9072" y="1797"/>
                </a:lnTo>
                <a:lnTo>
                  <a:pt x="9030" y="1776"/>
                </a:lnTo>
                <a:lnTo>
                  <a:pt x="9030" y="1776"/>
                </a:lnTo>
                <a:lnTo>
                  <a:pt x="8966" y="1776"/>
                </a:lnTo>
                <a:lnTo>
                  <a:pt x="8880" y="1797"/>
                </a:lnTo>
                <a:lnTo>
                  <a:pt x="8794" y="1819"/>
                </a:lnTo>
                <a:lnTo>
                  <a:pt x="8709" y="1883"/>
                </a:lnTo>
                <a:lnTo>
                  <a:pt x="8452" y="2075"/>
                </a:lnTo>
                <a:lnTo>
                  <a:pt x="8452" y="2075"/>
                </a:lnTo>
                <a:lnTo>
                  <a:pt x="8281" y="2182"/>
                </a:lnTo>
                <a:lnTo>
                  <a:pt x="8238" y="2204"/>
                </a:lnTo>
                <a:lnTo>
                  <a:pt x="8195" y="2182"/>
                </a:lnTo>
                <a:lnTo>
                  <a:pt x="8131" y="2161"/>
                </a:lnTo>
                <a:lnTo>
                  <a:pt x="8088" y="2118"/>
                </a:lnTo>
                <a:lnTo>
                  <a:pt x="7960" y="1990"/>
                </a:lnTo>
                <a:lnTo>
                  <a:pt x="7960" y="1990"/>
                </a:lnTo>
                <a:lnTo>
                  <a:pt x="7682" y="1690"/>
                </a:lnTo>
                <a:lnTo>
                  <a:pt x="7425" y="1391"/>
                </a:lnTo>
                <a:lnTo>
                  <a:pt x="7425" y="1391"/>
                </a:lnTo>
                <a:lnTo>
                  <a:pt x="7125" y="1091"/>
                </a:lnTo>
                <a:lnTo>
                  <a:pt x="6997" y="941"/>
                </a:lnTo>
                <a:lnTo>
                  <a:pt x="6933" y="856"/>
                </a:lnTo>
                <a:lnTo>
                  <a:pt x="6912" y="792"/>
                </a:lnTo>
                <a:lnTo>
                  <a:pt x="6912" y="792"/>
                </a:lnTo>
                <a:lnTo>
                  <a:pt x="6890" y="728"/>
                </a:lnTo>
                <a:lnTo>
                  <a:pt x="6890" y="685"/>
                </a:lnTo>
                <a:lnTo>
                  <a:pt x="6933" y="599"/>
                </a:lnTo>
                <a:lnTo>
                  <a:pt x="6976" y="514"/>
                </a:lnTo>
                <a:lnTo>
                  <a:pt x="7040" y="428"/>
                </a:lnTo>
                <a:lnTo>
                  <a:pt x="7040" y="428"/>
                </a:lnTo>
                <a:lnTo>
                  <a:pt x="7061" y="342"/>
                </a:lnTo>
                <a:lnTo>
                  <a:pt x="7061" y="278"/>
                </a:lnTo>
                <a:lnTo>
                  <a:pt x="7061" y="235"/>
                </a:lnTo>
                <a:lnTo>
                  <a:pt x="7019" y="193"/>
                </a:lnTo>
                <a:lnTo>
                  <a:pt x="6976" y="171"/>
                </a:lnTo>
                <a:lnTo>
                  <a:pt x="6933" y="150"/>
                </a:lnTo>
                <a:lnTo>
                  <a:pt x="6869" y="171"/>
                </a:lnTo>
                <a:lnTo>
                  <a:pt x="6783" y="214"/>
                </a:lnTo>
                <a:lnTo>
                  <a:pt x="6783" y="214"/>
                </a:lnTo>
                <a:lnTo>
                  <a:pt x="6719" y="278"/>
                </a:lnTo>
                <a:lnTo>
                  <a:pt x="6676" y="321"/>
                </a:lnTo>
                <a:lnTo>
                  <a:pt x="6569" y="471"/>
                </a:lnTo>
                <a:lnTo>
                  <a:pt x="6484" y="642"/>
                </a:lnTo>
                <a:lnTo>
                  <a:pt x="6377" y="770"/>
                </a:lnTo>
                <a:lnTo>
                  <a:pt x="6377" y="770"/>
                </a:lnTo>
                <a:lnTo>
                  <a:pt x="6355" y="792"/>
                </a:lnTo>
                <a:lnTo>
                  <a:pt x="6355" y="770"/>
                </a:lnTo>
                <a:lnTo>
                  <a:pt x="6355" y="770"/>
                </a:lnTo>
                <a:lnTo>
                  <a:pt x="6377" y="728"/>
                </a:lnTo>
                <a:lnTo>
                  <a:pt x="6398" y="621"/>
                </a:lnTo>
                <a:lnTo>
                  <a:pt x="6419" y="514"/>
                </a:lnTo>
                <a:lnTo>
                  <a:pt x="6419" y="428"/>
                </a:lnTo>
                <a:lnTo>
                  <a:pt x="6419" y="428"/>
                </a:lnTo>
                <a:lnTo>
                  <a:pt x="6505" y="300"/>
                </a:lnTo>
                <a:lnTo>
                  <a:pt x="6548" y="235"/>
                </a:lnTo>
                <a:lnTo>
                  <a:pt x="6569" y="150"/>
                </a:lnTo>
                <a:lnTo>
                  <a:pt x="6569" y="150"/>
                </a:lnTo>
                <a:lnTo>
                  <a:pt x="6548" y="64"/>
                </a:lnTo>
                <a:lnTo>
                  <a:pt x="6526" y="21"/>
                </a:lnTo>
                <a:lnTo>
                  <a:pt x="6484" y="0"/>
                </a:lnTo>
                <a:lnTo>
                  <a:pt x="6441" y="21"/>
                </a:lnTo>
                <a:lnTo>
                  <a:pt x="6334" y="86"/>
                </a:lnTo>
                <a:lnTo>
                  <a:pt x="6248" y="193"/>
                </a:lnTo>
                <a:lnTo>
                  <a:pt x="6248" y="193"/>
                </a:lnTo>
                <a:lnTo>
                  <a:pt x="6141" y="385"/>
                </a:lnTo>
                <a:lnTo>
                  <a:pt x="6056" y="578"/>
                </a:lnTo>
                <a:lnTo>
                  <a:pt x="5885" y="984"/>
                </a:lnTo>
                <a:lnTo>
                  <a:pt x="5778" y="1412"/>
                </a:lnTo>
                <a:lnTo>
                  <a:pt x="5713" y="1840"/>
                </a:lnTo>
                <a:lnTo>
                  <a:pt x="5713" y="1840"/>
                </a:lnTo>
                <a:lnTo>
                  <a:pt x="5713" y="2097"/>
                </a:lnTo>
                <a:lnTo>
                  <a:pt x="5713" y="2354"/>
                </a:lnTo>
                <a:lnTo>
                  <a:pt x="5713" y="2354"/>
                </a:lnTo>
                <a:lnTo>
                  <a:pt x="5778" y="2546"/>
                </a:lnTo>
                <a:lnTo>
                  <a:pt x="5799" y="2653"/>
                </a:lnTo>
                <a:lnTo>
                  <a:pt x="5778" y="2717"/>
                </a:lnTo>
                <a:lnTo>
                  <a:pt x="5778" y="2717"/>
                </a:lnTo>
                <a:lnTo>
                  <a:pt x="5756" y="2760"/>
                </a:lnTo>
                <a:lnTo>
                  <a:pt x="5671" y="2760"/>
                </a:lnTo>
                <a:lnTo>
                  <a:pt x="5478" y="2760"/>
                </a:lnTo>
                <a:lnTo>
                  <a:pt x="5093" y="2696"/>
                </a:lnTo>
                <a:lnTo>
                  <a:pt x="5093" y="2696"/>
                </a:lnTo>
                <a:lnTo>
                  <a:pt x="4665" y="2696"/>
                </a:lnTo>
                <a:lnTo>
                  <a:pt x="4451" y="2717"/>
                </a:lnTo>
                <a:lnTo>
                  <a:pt x="4237" y="2760"/>
                </a:lnTo>
                <a:lnTo>
                  <a:pt x="4023" y="2803"/>
                </a:lnTo>
                <a:lnTo>
                  <a:pt x="3809" y="2867"/>
                </a:lnTo>
                <a:lnTo>
                  <a:pt x="3617" y="2953"/>
                </a:lnTo>
                <a:lnTo>
                  <a:pt x="3424" y="3081"/>
                </a:lnTo>
                <a:lnTo>
                  <a:pt x="3424" y="3081"/>
                </a:lnTo>
                <a:lnTo>
                  <a:pt x="3274" y="3188"/>
                </a:lnTo>
                <a:lnTo>
                  <a:pt x="3146" y="3338"/>
                </a:lnTo>
                <a:lnTo>
                  <a:pt x="3017" y="3488"/>
                </a:lnTo>
                <a:lnTo>
                  <a:pt x="2889" y="3659"/>
                </a:lnTo>
                <a:lnTo>
                  <a:pt x="2782" y="3830"/>
                </a:lnTo>
                <a:lnTo>
                  <a:pt x="2697" y="4001"/>
                </a:lnTo>
                <a:lnTo>
                  <a:pt x="2632" y="4194"/>
                </a:lnTo>
                <a:lnTo>
                  <a:pt x="2590" y="4365"/>
                </a:lnTo>
                <a:lnTo>
                  <a:pt x="2590" y="4365"/>
                </a:lnTo>
                <a:lnTo>
                  <a:pt x="2568" y="4600"/>
                </a:lnTo>
                <a:lnTo>
                  <a:pt x="2547" y="4857"/>
                </a:lnTo>
                <a:lnTo>
                  <a:pt x="2568" y="5349"/>
                </a:lnTo>
                <a:lnTo>
                  <a:pt x="2568" y="5349"/>
                </a:lnTo>
                <a:lnTo>
                  <a:pt x="2568" y="5499"/>
                </a:lnTo>
                <a:lnTo>
                  <a:pt x="2568" y="5584"/>
                </a:lnTo>
                <a:lnTo>
                  <a:pt x="2547" y="5627"/>
                </a:lnTo>
                <a:lnTo>
                  <a:pt x="2525" y="5649"/>
                </a:lnTo>
                <a:lnTo>
                  <a:pt x="2440" y="5691"/>
                </a:lnTo>
                <a:lnTo>
                  <a:pt x="2440" y="5691"/>
                </a:lnTo>
                <a:lnTo>
                  <a:pt x="2333" y="5713"/>
                </a:lnTo>
                <a:lnTo>
                  <a:pt x="2204" y="5713"/>
                </a:lnTo>
                <a:lnTo>
                  <a:pt x="2076" y="5713"/>
                </a:lnTo>
                <a:lnTo>
                  <a:pt x="1969" y="5691"/>
                </a:lnTo>
                <a:lnTo>
                  <a:pt x="1969" y="5691"/>
                </a:lnTo>
                <a:lnTo>
                  <a:pt x="1798" y="5734"/>
                </a:lnTo>
                <a:lnTo>
                  <a:pt x="1648" y="5756"/>
                </a:lnTo>
                <a:lnTo>
                  <a:pt x="1648" y="5756"/>
                </a:lnTo>
                <a:lnTo>
                  <a:pt x="1456" y="5777"/>
                </a:lnTo>
                <a:lnTo>
                  <a:pt x="1284" y="5777"/>
                </a:lnTo>
                <a:lnTo>
                  <a:pt x="1092" y="5756"/>
                </a:lnTo>
                <a:lnTo>
                  <a:pt x="921" y="5777"/>
                </a:lnTo>
                <a:lnTo>
                  <a:pt x="921" y="5777"/>
                </a:lnTo>
                <a:lnTo>
                  <a:pt x="707" y="5820"/>
                </a:lnTo>
                <a:lnTo>
                  <a:pt x="493" y="5884"/>
                </a:lnTo>
                <a:lnTo>
                  <a:pt x="300" y="5969"/>
                </a:lnTo>
                <a:lnTo>
                  <a:pt x="193" y="6034"/>
                </a:lnTo>
                <a:lnTo>
                  <a:pt x="129" y="6098"/>
                </a:lnTo>
                <a:lnTo>
                  <a:pt x="129" y="6098"/>
                </a:lnTo>
                <a:lnTo>
                  <a:pt x="86" y="6162"/>
                </a:lnTo>
                <a:lnTo>
                  <a:pt x="65" y="6226"/>
                </a:lnTo>
                <a:lnTo>
                  <a:pt x="1" y="6440"/>
                </a:lnTo>
                <a:lnTo>
                  <a:pt x="1" y="6526"/>
                </a:lnTo>
                <a:lnTo>
                  <a:pt x="1" y="6633"/>
                </a:lnTo>
                <a:lnTo>
                  <a:pt x="22" y="6718"/>
                </a:lnTo>
                <a:lnTo>
                  <a:pt x="65" y="6761"/>
                </a:lnTo>
                <a:lnTo>
                  <a:pt x="65" y="6761"/>
                </a:lnTo>
                <a:lnTo>
                  <a:pt x="129" y="6804"/>
                </a:lnTo>
                <a:lnTo>
                  <a:pt x="215" y="6804"/>
                </a:lnTo>
                <a:lnTo>
                  <a:pt x="300" y="6783"/>
                </a:lnTo>
                <a:lnTo>
                  <a:pt x="386" y="6740"/>
                </a:lnTo>
                <a:lnTo>
                  <a:pt x="578" y="6676"/>
                </a:lnTo>
                <a:lnTo>
                  <a:pt x="664" y="6633"/>
                </a:lnTo>
                <a:lnTo>
                  <a:pt x="750" y="6633"/>
                </a:lnTo>
                <a:lnTo>
                  <a:pt x="750" y="6633"/>
                </a:lnTo>
                <a:lnTo>
                  <a:pt x="814" y="6633"/>
                </a:lnTo>
                <a:lnTo>
                  <a:pt x="878" y="6654"/>
                </a:lnTo>
                <a:lnTo>
                  <a:pt x="921" y="6697"/>
                </a:lnTo>
                <a:lnTo>
                  <a:pt x="964" y="6740"/>
                </a:lnTo>
                <a:lnTo>
                  <a:pt x="1006" y="6868"/>
                </a:lnTo>
                <a:lnTo>
                  <a:pt x="1049" y="6954"/>
                </a:lnTo>
                <a:lnTo>
                  <a:pt x="1092" y="7018"/>
                </a:lnTo>
                <a:lnTo>
                  <a:pt x="1092" y="7018"/>
                </a:lnTo>
                <a:lnTo>
                  <a:pt x="1777" y="7724"/>
                </a:lnTo>
                <a:lnTo>
                  <a:pt x="1777" y="7724"/>
                </a:lnTo>
                <a:lnTo>
                  <a:pt x="1926" y="7895"/>
                </a:lnTo>
                <a:lnTo>
                  <a:pt x="2097" y="8088"/>
                </a:lnTo>
                <a:lnTo>
                  <a:pt x="2097" y="8088"/>
                </a:lnTo>
                <a:lnTo>
                  <a:pt x="2162" y="8152"/>
                </a:lnTo>
                <a:lnTo>
                  <a:pt x="2226" y="8173"/>
                </a:lnTo>
                <a:lnTo>
                  <a:pt x="2333" y="8173"/>
                </a:lnTo>
                <a:lnTo>
                  <a:pt x="2333" y="8173"/>
                </a:lnTo>
                <a:lnTo>
                  <a:pt x="2547" y="8237"/>
                </a:lnTo>
                <a:lnTo>
                  <a:pt x="2632" y="8237"/>
                </a:lnTo>
                <a:lnTo>
                  <a:pt x="2675" y="8216"/>
                </a:lnTo>
                <a:lnTo>
                  <a:pt x="2697" y="8195"/>
                </a:lnTo>
                <a:lnTo>
                  <a:pt x="2697" y="8195"/>
                </a:lnTo>
                <a:lnTo>
                  <a:pt x="2697" y="8130"/>
                </a:lnTo>
                <a:lnTo>
                  <a:pt x="2654" y="8066"/>
                </a:lnTo>
                <a:lnTo>
                  <a:pt x="2504" y="7916"/>
                </a:lnTo>
                <a:lnTo>
                  <a:pt x="2247" y="7660"/>
                </a:lnTo>
                <a:lnTo>
                  <a:pt x="2247" y="7660"/>
                </a:lnTo>
                <a:lnTo>
                  <a:pt x="1498" y="6954"/>
                </a:lnTo>
                <a:lnTo>
                  <a:pt x="1498" y="6954"/>
                </a:lnTo>
                <a:lnTo>
                  <a:pt x="1370" y="6847"/>
                </a:lnTo>
                <a:lnTo>
                  <a:pt x="1220" y="6718"/>
                </a:lnTo>
                <a:lnTo>
                  <a:pt x="1156" y="6654"/>
                </a:lnTo>
                <a:lnTo>
                  <a:pt x="1113" y="6590"/>
                </a:lnTo>
                <a:lnTo>
                  <a:pt x="1092" y="6526"/>
                </a:lnTo>
                <a:lnTo>
                  <a:pt x="1113" y="6462"/>
                </a:lnTo>
                <a:lnTo>
                  <a:pt x="1113" y="6462"/>
                </a:lnTo>
                <a:lnTo>
                  <a:pt x="1156" y="6419"/>
                </a:lnTo>
                <a:lnTo>
                  <a:pt x="1220" y="6397"/>
                </a:lnTo>
                <a:lnTo>
                  <a:pt x="1349" y="6376"/>
                </a:lnTo>
                <a:lnTo>
                  <a:pt x="1456" y="6397"/>
                </a:lnTo>
                <a:lnTo>
                  <a:pt x="1498" y="6419"/>
                </a:lnTo>
                <a:lnTo>
                  <a:pt x="1541" y="6462"/>
                </a:lnTo>
                <a:lnTo>
                  <a:pt x="1541" y="6462"/>
                </a:lnTo>
                <a:lnTo>
                  <a:pt x="1563" y="6526"/>
                </a:lnTo>
                <a:lnTo>
                  <a:pt x="1584" y="6611"/>
                </a:lnTo>
                <a:lnTo>
                  <a:pt x="1605" y="6697"/>
                </a:lnTo>
                <a:lnTo>
                  <a:pt x="1648" y="6783"/>
                </a:lnTo>
                <a:lnTo>
                  <a:pt x="1648" y="6783"/>
                </a:lnTo>
                <a:lnTo>
                  <a:pt x="1798" y="6954"/>
                </a:lnTo>
                <a:lnTo>
                  <a:pt x="1948" y="7125"/>
                </a:lnTo>
                <a:lnTo>
                  <a:pt x="1948" y="7125"/>
                </a:lnTo>
                <a:lnTo>
                  <a:pt x="2119" y="7339"/>
                </a:lnTo>
                <a:lnTo>
                  <a:pt x="2204" y="7424"/>
                </a:lnTo>
                <a:lnTo>
                  <a:pt x="2311" y="7510"/>
                </a:lnTo>
                <a:lnTo>
                  <a:pt x="2311" y="7510"/>
                </a:lnTo>
                <a:lnTo>
                  <a:pt x="2376" y="7531"/>
                </a:lnTo>
                <a:lnTo>
                  <a:pt x="2440" y="7531"/>
                </a:lnTo>
                <a:lnTo>
                  <a:pt x="2483" y="7510"/>
                </a:lnTo>
                <a:lnTo>
                  <a:pt x="2568" y="7510"/>
                </a:lnTo>
                <a:lnTo>
                  <a:pt x="2568" y="7510"/>
                </a:lnTo>
                <a:lnTo>
                  <a:pt x="2697" y="7489"/>
                </a:lnTo>
                <a:lnTo>
                  <a:pt x="2804" y="7489"/>
                </a:lnTo>
                <a:lnTo>
                  <a:pt x="2846" y="7489"/>
                </a:lnTo>
                <a:lnTo>
                  <a:pt x="2868" y="7446"/>
                </a:lnTo>
                <a:lnTo>
                  <a:pt x="2846" y="7403"/>
                </a:lnTo>
                <a:lnTo>
                  <a:pt x="2804" y="7317"/>
                </a:lnTo>
                <a:lnTo>
                  <a:pt x="2804" y="7317"/>
                </a:lnTo>
                <a:lnTo>
                  <a:pt x="2718" y="7253"/>
                </a:lnTo>
                <a:lnTo>
                  <a:pt x="2632" y="7168"/>
                </a:lnTo>
                <a:lnTo>
                  <a:pt x="2525" y="7103"/>
                </a:lnTo>
                <a:lnTo>
                  <a:pt x="2418" y="7039"/>
                </a:lnTo>
                <a:lnTo>
                  <a:pt x="2418" y="7039"/>
                </a:lnTo>
                <a:lnTo>
                  <a:pt x="2097" y="6697"/>
                </a:lnTo>
                <a:lnTo>
                  <a:pt x="2097" y="6697"/>
                </a:lnTo>
                <a:lnTo>
                  <a:pt x="1926" y="6569"/>
                </a:lnTo>
                <a:lnTo>
                  <a:pt x="1841" y="6483"/>
                </a:lnTo>
                <a:lnTo>
                  <a:pt x="1798" y="6419"/>
                </a:lnTo>
                <a:lnTo>
                  <a:pt x="1798" y="6419"/>
                </a:lnTo>
                <a:lnTo>
                  <a:pt x="1777" y="6333"/>
                </a:lnTo>
                <a:lnTo>
                  <a:pt x="1798" y="6333"/>
                </a:lnTo>
                <a:lnTo>
                  <a:pt x="1862" y="6312"/>
                </a:lnTo>
                <a:lnTo>
                  <a:pt x="1862" y="6312"/>
                </a:lnTo>
                <a:lnTo>
                  <a:pt x="1926" y="6290"/>
                </a:lnTo>
                <a:lnTo>
                  <a:pt x="2055" y="6269"/>
                </a:lnTo>
                <a:lnTo>
                  <a:pt x="2333" y="6248"/>
                </a:lnTo>
                <a:lnTo>
                  <a:pt x="2632" y="6248"/>
                </a:lnTo>
                <a:lnTo>
                  <a:pt x="2739" y="6269"/>
                </a:lnTo>
                <a:lnTo>
                  <a:pt x="2804" y="6290"/>
                </a:lnTo>
                <a:lnTo>
                  <a:pt x="2804" y="6290"/>
                </a:lnTo>
                <a:lnTo>
                  <a:pt x="2846" y="6333"/>
                </a:lnTo>
                <a:lnTo>
                  <a:pt x="2889" y="6440"/>
                </a:lnTo>
                <a:lnTo>
                  <a:pt x="2932" y="6654"/>
                </a:lnTo>
                <a:lnTo>
                  <a:pt x="2953" y="7082"/>
                </a:lnTo>
                <a:lnTo>
                  <a:pt x="2953" y="7082"/>
                </a:lnTo>
                <a:lnTo>
                  <a:pt x="2975" y="7317"/>
                </a:lnTo>
                <a:lnTo>
                  <a:pt x="2975" y="7531"/>
                </a:lnTo>
                <a:lnTo>
                  <a:pt x="2953" y="7767"/>
                </a:lnTo>
                <a:lnTo>
                  <a:pt x="2932" y="7981"/>
                </a:lnTo>
                <a:lnTo>
                  <a:pt x="2846" y="8409"/>
                </a:lnTo>
                <a:lnTo>
                  <a:pt x="2739" y="8858"/>
                </a:lnTo>
                <a:lnTo>
                  <a:pt x="2739" y="8858"/>
                </a:lnTo>
                <a:lnTo>
                  <a:pt x="2697" y="8986"/>
                </a:lnTo>
                <a:lnTo>
                  <a:pt x="2697" y="9072"/>
                </a:lnTo>
                <a:lnTo>
                  <a:pt x="2718" y="9136"/>
                </a:lnTo>
                <a:lnTo>
                  <a:pt x="2739" y="9179"/>
                </a:lnTo>
                <a:lnTo>
                  <a:pt x="2782" y="9222"/>
                </a:lnTo>
                <a:lnTo>
                  <a:pt x="2846" y="9243"/>
                </a:lnTo>
                <a:lnTo>
                  <a:pt x="2953" y="9264"/>
                </a:lnTo>
                <a:lnTo>
                  <a:pt x="2953" y="9264"/>
                </a:lnTo>
                <a:lnTo>
                  <a:pt x="3039" y="9264"/>
                </a:lnTo>
                <a:lnTo>
                  <a:pt x="3103" y="9243"/>
                </a:lnTo>
                <a:lnTo>
                  <a:pt x="3167" y="9222"/>
                </a:lnTo>
                <a:lnTo>
                  <a:pt x="3210" y="9179"/>
                </a:lnTo>
                <a:lnTo>
                  <a:pt x="3296" y="9050"/>
                </a:lnTo>
                <a:lnTo>
                  <a:pt x="3338" y="8922"/>
                </a:lnTo>
                <a:lnTo>
                  <a:pt x="3338" y="8922"/>
                </a:lnTo>
                <a:lnTo>
                  <a:pt x="3403" y="8687"/>
                </a:lnTo>
                <a:lnTo>
                  <a:pt x="3445" y="8473"/>
                </a:lnTo>
                <a:lnTo>
                  <a:pt x="3488" y="8237"/>
                </a:lnTo>
                <a:lnTo>
                  <a:pt x="3510" y="8002"/>
                </a:lnTo>
                <a:lnTo>
                  <a:pt x="3510" y="7553"/>
                </a:lnTo>
                <a:lnTo>
                  <a:pt x="3467" y="7082"/>
                </a:lnTo>
                <a:lnTo>
                  <a:pt x="3467" y="7082"/>
                </a:lnTo>
                <a:lnTo>
                  <a:pt x="3424" y="6804"/>
                </a:lnTo>
                <a:lnTo>
                  <a:pt x="3381" y="6676"/>
                </a:lnTo>
                <a:lnTo>
                  <a:pt x="3381" y="6547"/>
                </a:lnTo>
                <a:lnTo>
                  <a:pt x="3381" y="6547"/>
                </a:lnTo>
                <a:lnTo>
                  <a:pt x="3381" y="6440"/>
                </a:lnTo>
                <a:lnTo>
                  <a:pt x="3445" y="6355"/>
                </a:lnTo>
                <a:lnTo>
                  <a:pt x="3445" y="6355"/>
                </a:lnTo>
                <a:lnTo>
                  <a:pt x="3552" y="6269"/>
                </a:lnTo>
                <a:lnTo>
                  <a:pt x="3681" y="6162"/>
                </a:lnTo>
                <a:lnTo>
                  <a:pt x="3724" y="6098"/>
                </a:lnTo>
                <a:lnTo>
                  <a:pt x="3766" y="6034"/>
                </a:lnTo>
                <a:lnTo>
                  <a:pt x="3788" y="5969"/>
                </a:lnTo>
                <a:lnTo>
                  <a:pt x="3766" y="5884"/>
                </a:lnTo>
                <a:lnTo>
                  <a:pt x="3766" y="5884"/>
                </a:lnTo>
                <a:lnTo>
                  <a:pt x="3724" y="5841"/>
                </a:lnTo>
                <a:lnTo>
                  <a:pt x="3702" y="5820"/>
                </a:lnTo>
                <a:lnTo>
                  <a:pt x="3617" y="5777"/>
                </a:lnTo>
                <a:lnTo>
                  <a:pt x="3510" y="5756"/>
                </a:lnTo>
                <a:lnTo>
                  <a:pt x="3403" y="5777"/>
                </a:lnTo>
                <a:lnTo>
                  <a:pt x="3317" y="5756"/>
                </a:lnTo>
                <a:lnTo>
                  <a:pt x="3231" y="5734"/>
                </a:lnTo>
                <a:lnTo>
                  <a:pt x="3189" y="5713"/>
                </a:lnTo>
                <a:lnTo>
                  <a:pt x="3167" y="5670"/>
                </a:lnTo>
                <a:lnTo>
                  <a:pt x="3146" y="5627"/>
                </a:lnTo>
                <a:lnTo>
                  <a:pt x="3124" y="5563"/>
                </a:lnTo>
                <a:lnTo>
                  <a:pt x="3124" y="5563"/>
                </a:lnTo>
                <a:lnTo>
                  <a:pt x="3124" y="5370"/>
                </a:lnTo>
                <a:lnTo>
                  <a:pt x="3124" y="5114"/>
                </a:lnTo>
                <a:lnTo>
                  <a:pt x="3167" y="4857"/>
                </a:lnTo>
                <a:lnTo>
                  <a:pt x="3189" y="4771"/>
                </a:lnTo>
                <a:lnTo>
                  <a:pt x="3231" y="4729"/>
                </a:lnTo>
                <a:lnTo>
                  <a:pt x="3231" y="4729"/>
                </a:lnTo>
                <a:lnTo>
                  <a:pt x="3274" y="4729"/>
                </a:lnTo>
                <a:lnTo>
                  <a:pt x="3317" y="4750"/>
                </a:lnTo>
                <a:lnTo>
                  <a:pt x="3424" y="4814"/>
                </a:lnTo>
                <a:lnTo>
                  <a:pt x="3467" y="4857"/>
                </a:lnTo>
                <a:lnTo>
                  <a:pt x="3531" y="4878"/>
                </a:lnTo>
                <a:lnTo>
                  <a:pt x="3574" y="4878"/>
                </a:lnTo>
                <a:lnTo>
                  <a:pt x="3638" y="4836"/>
                </a:lnTo>
                <a:lnTo>
                  <a:pt x="3638" y="4836"/>
                </a:lnTo>
                <a:lnTo>
                  <a:pt x="3659" y="4793"/>
                </a:lnTo>
                <a:lnTo>
                  <a:pt x="3659" y="4729"/>
                </a:lnTo>
                <a:lnTo>
                  <a:pt x="3617" y="4686"/>
                </a:lnTo>
                <a:lnTo>
                  <a:pt x="3574" y="4643"/>
                </a:lnTo>
                <a:lnTo>
                  <a:pt x="3445" y="4536"/>
                </a:lnTo>
                <a:lnTo>
                  <a:pt x="3403" y="4493"/>
                </a:lnTo>
                <a:lnTo>
                  <a:pt x="3381" y="4450"/>
                </a:lnTo>
                <a:lnTo>
                  <a:pt x="3381" y="4450"/>
                </a:lnTo>
                <a:lnTo>
                  <a:pt x="3403" y="4365"/>
                </a:lnTo>
                <a:lnTo>
                  <a:pt x="3445" y="4236"/>
                </a:lnTo>
                <a:lnTo>
                  <a:pt x="3510" y="4151"/>
                </a:lnTo>
                <a:lnTo>
                  <a:pt x="3531" y="4108"/>
                </a:lnTo>
                <a:lnTo>
                  <a:pt x="3574" y="4108"/>
                </a:lnTo>
                <a:lnTo>
                  <a:pt x="3574" y="4108"/>
                </a:lnTo>
                <a:lnTo>
                  <a:pt x="3617" y="4108"/>
                </a:lnTo>
                <a:lnTo>
                  <a:pt x="3681" y="4151"/>
                </a:lnTo>
                <a:lnTo>
                  <a:pt x="3831" y="4258"/>
                </a:lnTo>
                <a:lnTo>
                  <a:pt x="3916" y="4279"/>
                </a:lnTo>
                <a:lnTo>
                  <a:pt x="3980" y="4279"/>
                </a:lnTo>
                <a:lnTo>
                  <a:pt x="3980" y="4279"/>
                </a:lnTo>
                <a:lnTo>
                  <a:pt x="4002" y="4258"/>
                </a:lnTo>
                <a:lnTo>
                  <a:pt x="4002" y="4151"/>
                </a:lnTo>
                <a:lnTo>
                  <a:pt x="4002" y="4151"/>
                </a:lnTo>
                <a:lnTo>
                  <a:pt x="3980" y="4087"/>
                </a:lnTo>
                <a:lnTo>
                  <a:pt x="3938" y="4044"/>
                </a:lnTo>
                <a:lnTo>
                  <a:pt x="3831" y="3980"/>
                </a:lnTo>
                <a:lnTo>
                  <a:pt x="3788" y="3937"/>
                </a:lnTo>
                <a:lnTo>
                  <a:pt x="3766" y="3915"/>
                </a:lnTo>
                <a:lnTo>
                  <a:pt x="3766" y="3851"/>
                </a:lnTo>
                <a:lnTo>
                  <a:pt x="3766" y="3787"/>
                </a:lnTo>
                <a:lnTo>
                  <a:pt x="3766" y="3787"/>
                </a:lnTo>
                <a:lnTo>
                  <a:pt x="3809" y="3702"/>
                </a:lnTo>
                <a:lnTo>
                  <a:pt x="3852" y="3637"/>
                </a:lnTo>
                <a:lnTo>
                  <a:pt x="3916" y="3595"/>
                </a:lnTo>
                <a:lnTo>
                  <a:pt x="3959" y="3595"/>
                </a:lnTo>
                <a:lnTo>
                  <a:pt x="4023" y="3595"/>
                </a:lnTo>
                <a:lnTo>
                  <a:pt x="4066" y="3616"/>
                </a:lnTo>
                <a:lnTo>
                  <a:pt x="4173" y="3702"/>
                </a:lnTo>
                <a:lnTo>
                  <a:pt x="4173" y="3702"/>
                </a:lnTo>
                <a:lnTo>
                  <a:pt x="4280" y="3830"/>
                </a:lnTo>
                <a:lnTo>
                  <a:pt x="4344" y="3873"/>
                </a:lnTo>
                <a:lnTo>
                  <a:pt x="4387" y="3894"/>
                </a:lnTo>
                <a:lnTo>
                  <a:pt x="4430" y="3894"/>
                </a:lnTo>
                <a:lnTo>
                  <a:pt x="4430" y="3894"/>
                </a:lnTo>
                <a:lnTo>
                  <a:pt x="4472" y="3873"/>
                </a:lnTo>
                <a:lnTo>
                  <a:pt x="4494" y="3851"/>
                </a:lnTo>
                <a:lnTo>
                  <a:pt x="4494" y="3809"/>
                </a:lnTo>
                <a:lnTo>
                  <a:pt x="4494" y="3766"/>
                </a:lnTo>
                <a:lnTo>
                  <a:pt x="4451" y="3702"/>
                </a:lnTo>
                <a:lnTo>
                  <a:pt x="4408" y="3659"/>
                </a:lnTo>
                <a:lnTo>
                  <a:pt x="4408" y="3659"/>
                </a:lnTo>
                <a:lnTo>
                  <a:pt x="4301" y="3530"/>
                </a:lnTo>
                <a:lnTo>
                  <a:pt x="4280" y="3488"/>
                </a:lnTo>
                <a:lnTo>
                  <a:pt x="4280" y="3445"/>
                </a:lnTo>
                <a:lnTo>
                  <a:pt x="4301" y="3423"/>
                </a:lnTo>
                <a:lnTo>
                  <a:pt x="4301" y="3423"/>
                </a:lnTo>
                <a:lnTo>
                  <a:pt x="4387" y="3381"/>
                </a:lnTo>
                <a:lnTo>
                  <a:pt x="4515" y="3338"/>
                </a:lnTo>
                <a:lnTo>
                  <a:pt x="4751" y="3295"/>
                </a:lnTo>
                <a:lnTo>
                  <a:pt x="4751" y="3295"/>
                </a:lnTo>
                <a:lnTo>
                  <a:pt x="4793" y="3316"/>
                </a:lnTo>
                <a:lnTo>
                  <a:pt x="4858" y="3359"/>
                </a:lnTo>
                <a:lnTo>
                  <a:pt x="5007" y="3466"/>
                </a:lnTo>
                <a:lnTo>
                  <a:pt x="5093" y="3509"/>
                </a:lnTo>
                <a:lnTo>
                  <a:pt x="5157" y="3530"/>
                </a:lnTo>
                <a:lnTo>
                  <a:pt x="5221" y="3530"/>
                </a:lnTo>
                <a:lnTo>
                  <a:pt x="5264" y="3488"/>
                </a:lnTo>
                <a:lnTo>
                  <a:pt x="5264" y="3488"/>
                </a:lnTo>
                <a:lnTo>
                  <a:pt x="5285" y="3423"/>
                </a:lnTo>
                <a:lnTo>
                  <a:pt x="5264" y="3381"/>
                </a:lnTo>
                <a:lnTo>
                  <a:pt x="5200" y="3295"/>
                </a:lnTo>
                <a:lnTo>
                  <a:pt x="5178" y="3274"/>
                </a:lnTo>
                <a:lnTo>
                  <a:pt x="5178" y="3252"/>
                </a:lnTo>
                <a:lnTo>
                  <a:pt x="5392" y="3231"/>
                </a:lnTo>
                <a:lnTo>
                  <a:pt x="5392" y="3231"/>
                </a:lnTo>
                <a:lnTo>
                  <a:pt x="5606" y="3231"/>
                </a:lnTo>
                <a:lnTo>
                  <a:pt x="5799" y="3231"/>
                </a:lnTo>
                <a:lnTo>
                  <a:pt x="5863" y="3252"/>
                </a:lnTo>
                <a:lnTo>
                  <a:pt x="5949" y="3274"/>
                </a:lnTo>
                <a:lnTo>
                  <a:pt x="6013" y="3338"/>
                </a:lnTo>
                <a:lnTo>
                  <a:pt x="6077" y="3423"/>
                </a:lnTo>
                <a:lnTo>
                  <a:pt x="6077" y="3423"/>
                </a:lnTo>
                <a:lnTo>
                  <a:pt x="6184" y="3595"/>
                </a:lnTo>
                <a:lnTo>
                  <a:pt x="6184" y="3637"/>
                </a:lnTo>
                <a:lnTo>
                  <a:pt x="6184" y="3680"/>
                </a:lnTo>
                <a:lnTo>
                  <a:pt x="6141" y="3702"/>
                </a:lnTo>
                <a:lnTo>
                  <a:pt x="6098" y="3723"/>
                </a:lnTo>
                <a:lnTo>
                  <a:pt x="5906" y="3723"/>
                </a:lnTo>
                <a:lnTo>
                  <a:pt x="5906" y="3723"/>
                </a:lnTo>
                <a:lnTo>
                  <a:pt x="5671" y="3723"/>
                </a:lnTo>
                <a:lnTo>
                  <a:pt x="5457" y="3744"/>
                </a:lnTo>
                <a:lnTo>
                  <a:pt x="5221" y="3766"/>
                </a:lnTo>
                <a:lnTo>
                  <a:pt x="5007" y="3851"/>
                </a:lnTo>
                <a:lnTo>
                  <a:pt x="5007" y="3851"/>
                </a:lnTo>
                <a:lnTo>
                  <a:pt x="4815" y="3958"/>
                </a:lnTo>
                <a:lnTo>
                  <a:pt x="4622" y="4065"/>
                </a:lnTo>
                <a:lnTo>
                  <a:pt x="4472" y="4172"/>
                </a:lnTo>
                <a:lnTo>
                  <a:pt x="4323" y="4322"/>
                </a:lnTo>
                <a:lnTo>
                  <a:pt x="4194" y="4472"/>
                </a:lnTo>
                <a:lnTo>
                  <a:pt x="4109" y="4643"/>
                </a:lnTo>
                <a:lnTo>
                  <a:pt x="4023" y="4836"/>
                </a:lnTo>
                <a:lnTo>
                  <a:pt x="3959" y="5049"/>
                </a:lnTo>
                <a:lnTo>
                  <a:pt x="3959" y="5049"/>
                </a:lnTo>
                <a:lnTo>
                  <a:pt x="3938" y="5263"/>
                </a:lnTo>
                <a:lnTo>
                  <a:pt x="3916" y="5477"/>
                </a:lnTo>
                <a:lnTo>
                  <a:pt x="3916" y="5691"/>
                </a:lnTo>
                <a:lnTo>
                  <a:pt x="3938" y="5884"/>
                </a:lnTo>
                <a:lnTo>
                  <a:pt x="3959" y="6098"/>
                </a:lnTo>
                <a:lnTo>
                  <a:pt x="4023" y="6290"/>
                </a:lnTo>
                <a:lnTo>
                  <a:pt x="4087" y="6483"/>
                </a:lnTo>
                <a:lnTo>
                  <a:pt x="4173" y="6654"/>
                </a:lnTo>
                <a:lnTo>
                  <a:pt x="4280" y="6804"/>
                </a:lnTo>
                <a:lnTo>
                  <a:pt x="4408" y="6954"/>
                </a:lnTo>
                <a:lnTo>
                  <a:pt x="4537" y="7082"/>
                </a:lnTo>
                <a:lnTo>
                  <a:pt x="4708" y="7189"/>
                </a:lnTo>
                <a:lnTo>
                  <a:pt x="4879" y="7275"/>
                </a:lnTo>
                <a:lnTo>
                  <a:pt x="5071" y="7339"/>
                </a:lnTo>
                <a:lnTo>
                  <a:pt x="5285" y="7382"/>
                </a:lnTo>
                <a:lnTo>
                  <a:pt x="5521" y="7403"/>
                </a:lnTo>
                <a:lnTo>
                  <a:pt x="5521" y="7403"/>
                </a:lnTo>
                <a:lnTo>
                  <a:pt x="5713" y="7382"/>
                </a:lnTo>
                <a:lnTo>
                  <a:pt x="5906" y="7360"/>
                </a:lnTo>
                <a:lnTo>
                  <a:pt x="6270" y="7275"/>
                </a:lnTo>
                <a:lnTo>
                  <a:pt x="6270" y="7275"/>
                </a:lnTo>
                <a:lnTo>
                  <a:pt x="6419" y="7210"/>
                </a:lnTo>
                <a:lnTo>
                  <a:pt x="6484" y="7189"/>
                </a:lnTo>
                <a:lnTo>
                  <a:pt x="6569" y="7189"/>
                </a:lnTo>
                <a:lnTo>
                  <a:pt x="6569" y="7189"/>
                </a:lnTo>
                <a:lnTo>
                  <a:pt x="6633" y="7253"/>
                </a:lnTo>
                <a:lnTo>
                  <a:pt x="6719" y="7339"/>
                </a:lnTo>
                <a:lnTo>
                  <a:pt x="6847" y="7510"/>
                </a:lnTo>
                <a:lnTo>
                  <a:pt x="6847" y="7510"/>
                </a:lnTo>
                <a:lnTo>
                  <a:pt x="7147" y="7874"/>
                </a:lnTo>
                <a:lnTo>
                  <a:pt x="7446" y="8237"/>
                </a:lnTo>
                <a:lnTo>
                  <a:pt x="8045" y="8965"/>
                </a:lnTo>
                <a:lnTo>
                  <a:pt x="8045" y="8965"/>
                </a:lnTo>
                <a:lnTo>
                  <a:pt x="8174" y="9136"/>
                </a:lnTo>
                <a:lnTo>
                  <a:pt x="8302" y="9264"/>
                </a:lnTo>
                <a:lnTo>
                  <a:pt x="8388" y="9329"/>
                </a:lnTo>
                <a:lnTo>
                  <a:pt x="8473" y="9371"/>
                </a:lnTo>
                <a:lnTo>
                  <a:pt x="8559" y="9393"/>
                </a:lnTo>
                <a:lnTo>
                  <a:pt x="8666" y="9371"/>
                </a:lnTo>
                <a:lnTo>
                  <a:pt x="8666" y="9371"/>
                </a:lnTo>
                <a:lnTo>
                  <a:pt x="8816" y="9329"/>
                </a:lnTo>
                <a:lnTo>
                  <a:pt x="8944" y="9264"/>
                </a:lnTo>
                <a:lnTo>
                  <a:pt x="9051" y="9157"/>
                </a:lnTo>
                <a:lnTo>
                  <a:pt x="9115" y="9029"/>
                </a:lnTo>
                <a:lnTo>
                  <a:pt x="9115" y="9029"/>
                </a:lnTo>
                <a:lnTo>
                  <a:pt x="9158" y="8922"/>
                </a:lnTo>
                <a:lnTo>
                  <a:pt x="9179" y="8837"/>
                </a:lnTo>
                <a:lnTo>
                  <a:pt x="9179" y="8730"/>
                </a:lnTo>
                <a:lnTo>
                  <a:pt x="9158" y="8644"/>
                </a:lnTo>
                <a:lnTo>
                  <a:pt x="9094" y="8451"/>
                </a:lnTo>
                <a:lnTo>
                  <a:pt x="8987" y="8280"/>
                </a:lnTo>
                <a:lnTo>
                  <a:pt x="8837" y="8109"/>
                </a:lnTo>
                <a:lnTo>
                  <a:pt x="8687" y="7959"/>
                </a:lnTo>
                <a:lnTo>
                  <a:pt x="8409" y="7660"/>
                </a:lnTo>
                <a:lnTo>
                  <a:pt x="8409" y="7660"/>
                </a:lnTo>
                <a:lnTo>
                  <a:pt x="7789" y="6932"/>
                </a:lnTo>
                <a:lnTo>
                  <a:pt x="7789" y="6932"/>
                </a:lnTo>
                <a:close/>
                <a:moveTo>
                  <a:pt x="8666" y="2610"/>
                </a:moveTo>
                <a:lnTo>
                  <a:pt x="8666" y="2610"/>
                </a:lnTo>
                <a:lnTo>
                  <a:pt x="8645" y="2653"/>
                </a:lnTo>
                <a:lnTo>
                  <a:pt x="8602" y="2696"/>
                </a:lnTo>
                <a:lnTo>
                  <a:pt x="8559" y="2739"/>
                </a:lnTo>
                <a:lnTo>
                  <a:pt x="8538" y="2739"/>
                </a:lnTo>
                <a:lnTo>
                  <a:pt x="8516" y="2717"/>
                </a:lnTo>
                <a:lnTo>
                  <a:pt x="8516" y="2717"/>
                </a:lnTo>
                <a:lnTo>
                  <a:pt x="8495" y="2696"/>
                </a:lnTo>
                <a:lnTo>
                  <a:pt x="8516" y="2675"/>
                </a:lnTo>
                <a:lnTo>
                  <a:pt x="8538" y="2632"/>
                </a:lnTo>
                <a:lnTo>
                  <a:pt x="8602" y="2589"/>
                </a:lnTo>
                <a:lnTo>
                  <a:pt x="8666" y="2610"/>
                </a:lnTo>
                <a:lnTo>
                  <a:pt x="8666" y="2610"/>
                </a:lnTo>
                <a:close/>
                <a:moveTo>
                  <a:pt x="6484" y="1262"/>
                </a:moveTo>
                <a:lnTo>
                  <a:pt x="6484" y="1262"/>
                </a:lnTo>
                <a:lnTo>
                  <a:pt x="6548" y="1134"/>
                </a:lnTo>
                <a:lnTo>
                  <a:pt x="6633" y="984"/>
                </a:lnTo>
                <a:lnTo>
                  <a:pt x="6676" y="941"/>
                </a:lnTo>
                <a:lnTo>
                  <a:pt x="6740" y="899"/>
                </a:lnTo>
                <a:lnTo>
                  <a:pt x="6783" y="877"/>
                </a:lnTo>
                <a:lnTo>
                  <a:pt x="6847" y="899"/>
                </a:lnTo>
                <a:lnTo>
                  <a:pt x="6847" y="899"/>
                </a:lnTo>
                <a:lnTo>
                  <a:pt x="6890" y="941"/>
                </a:lnTo>
                <a:lnTo>
                  <a:pt x="6954" y="1006"/>
                </a:lnTo>
                <a:lnTo>
                  <a:pt x="7061" y="1155"/>
                </a:lnTo>
                <a:lnTo>
                  <a:pt x="7232" y="1455"/>
                </a:lnTo>
                <a:lnTo>
                  <a:pt x="7232" y="1455"/>
                </a:lnTo>
                <a:lnTo>
                  <a:pt x="7446" y="1690"/>
                </a:lnTo>
                <a:lnTo>
                  <a:pt x="7660" y="1926"/>
                </a:lnTo>
                <a:lnTo>
                  <a:pt x="8088" y="2396"/>
                </a:lnTo>
                <a:lnTo>
                  <a:pt x="8088" y="2396"/>
                </a:lnTo>
                <a:lnTo>
                  <a:pt x="8045" y="2439"/>
                </a:lnTo>
                <a:lnTo>
                  <a:pt x="8003" y="2482"/>
                </a:lnTo>
                <a:lnTo>
                  <a:pt x="7853" y="2589"/>
                </a:lnTo>
                <a:lnTo>
                  <a:pt x="7682" y="2653"/>
                </a:lnTo>
                <a:lnTo>
                  <a:pt x="7618" y="2675"/>
                </a:lnTo>
                <a:lnTo>
                  <a:pt x="7575" y="2696"/>
                </a:lnTo>
                <a:lnTo>
                  <a:pt x="7575" y="2696"/>
                </a:lnTo>
                <a:lnTo>
                  <a:pt x="7511" y="2675"/>
                </a:lnTo>
                <a:lnTo>
                  <a:pt x="7468" y="2632"/>
                </a:lnTo>
                <a:lnTo>
                  <a:pt x="7382" y="2546"/>
                </a:lnTo>
                <a:lnTo>
                  <a:pt x="7211" y="2354"/>
                </a:lnTo>
                <a:lnTo>
                  <a:pt x="7211" y="2354"/>
                </a:lnTo>
                <a:lnTo>
                  <a:pt x="6655" y="1776"/>
                </a:lnTo>
                <a:lnTo>
                  <a:pt x="6655" y="1776"/>
                </a:lnTo>
                <a:lnTo>
                  <a:pt x="6548" y="1648"/>
                </a:lnTo>
                <a:lnTo>
                  <a:pt x="6462" y="1541"/>
                </a:lnTo>
                <a:lnTo>
                  <a:pt x="6441" y="1476"/>
                </a:lnTo>
                <a:lnTo>
                  <a:pt x="6441" y="1412"/>
                </a:lnTo>
                <a:lnTo>
                  <a:pt x="6462" y="1348"/>
                </a:lnTo>
                <a:lnTo>
                  <a:pt x="6484" y="1262"/>
                </a:lnTo>
                <a:lnTo>
                  <a:pt x="6484" y="1262"/>
                </a:lnTo>
                <a:close/>
                <a:moveTo>
                  <a:pt x="6419" y="1819"/>
                </a:moveTo>
                <a:lnTo>
                  <a:pt x="6419" y="1819"/>
                </a:lnTo>
                <a:lnTo>
                  <a:pt x="6462" y="1840"/>
                </a:lnTo>
                <a:lnTo>
                  <a:pt x="6526" y="1883"/>
                </a:lnTo>
                <a:lnTo>
                  <a:pt x="6633" y="2011"/>
                </a:lnTo>
                <a:lnTo>
                  <a:pt x="6805" y="2247"/>
                </a:lnTo>
                <a:lnTo>
                  <a:pt x="6805" y="2247"/>
                </a:lnTo>
                <a:lnTo>
                  <a:pt x="7168" y="2632"/>
                </a:lnTo>
                <a:lnTo>
                  <a:pt x="7168" y="2632"/>
                </a:lnTo>
                <a:lnTo>
                  <a:pt x="7232" y="2739"/>
                </a:lnTo>
                <a:lnTo>
                  <a:pt x="7232" y="2782"/>
                </a:lnTo>
                <a:lnTo>
                  <a:pt x="7232" y="2803"/>
                </a:lnTo>
                <a:lnTo>
                  <a:pt x="7168" y="2824"/>
                </a:lnTo>
                <a:lnTo>
                  <a:pt x="7083" y="2803"/>
                </a:lnTo>
                <a:lnTo>
                  <a:pt x="6869" y="2760"/>
                </a:lnTo>
                <a:lnTo>
                  <a:pt x="6805" y="2760"/>
                </a:lnTo>
                <a:lnTo>
                  <a:pt x="6783" y="2782"/>
                </a:lnTo>
                <a:lnTo>
                  <a:pt x="6762" y="2803"/>
                </a:lnTo>
                <a:lnTo>
                  <a:pt x="6762" y="2803"/>
                </a:lnTo>
                <a:lnTo>
                  <a:pt x="6526" y="2824"/>
                </a:lnTo>
                <a:lnTo>
                  <a:pt x="6398" y="2824"/>
                </a:lnTo>
                <a:lnTo>
                  <a:pt x="6355" y="2803"/>
                </a:lnTo>
                <a:lnTo>
                  <a:pt x="6312" y="2782"/>
                </a:lnTo>
                <a:lnTo>
                  <a:pt x="6312" y="2782"/>
                </a:lnTo>
                <a:lnTo>
                  <a:pt x="6291" y="2717"/>
                </a:lnTo>
                <a:lnTo>
                  <a:pt x="6291" y="2632"/>
                </a:lnTo>
                <a:lnTo>
                  <a:pt x="6334" y="2439"/>
                </a:lnTo>
                <a:lnTo>
                  <a:pt x="6334" y="2439"/>
                </a:lnTo>
                <a:lnTo>
                  <a:pt x="6312" y="2054"/>
                </a:lnTo>
                <a:lnTo>
                  <a:pt x="6312" y="1968"/>
                </a:lnTo>
                <a:lnTo>
                  <a:pt x="6334" y="1883"/>
                </a:lnTo>
                <a:lnTo>
                  <a:pt x="6377" y="1840"/>
                </a:lnTo>
                <a:lnTo>
                  <a:pt x="6398" y="1819"/>
                </a:lnTo>
                <a:lnTo>
                  <a:pt x="6419" y="1819"/>
                </a:lnTo>
                <a:lnTo>
                  <a:pt x="6419" y="1819"/>
                </a:lnTo>
                <a:close/>
                <a:moveTo>
                  <a:pt x="6655" y="6547"/>
                </a:moveTo>
                <a:lnTo>
                  <a:pt x="6655" y="6547"/>
                </a:lnTo>
                <a:lnTo>
                  <a:pt x="6548" y="6654"/>
                </a:lnTo>
                <a:lnTo>
                  <a:pt x="6419" y="6740"/>
                </a:lnTo>
                <a:lnTo>
                  <a:pt x="6291" y="6804"/>
                </a:lnTo>
                <a:lnTo>
                  <a:pt x="6141" y="6868"/>
                </a:lnTo>
                <a:lnTo>
                  <a:pt x="5820" y="6932"/>
                </a:lnTo>
                <a:lnTo>
                  <a:pt x="5521" y="6954"/>
                </a:lnTo>
                <a:lnTo>
                  <a:pt x="5521" y="6954"/>
                </a:lnTo>
                <a:lnTo>
                  <a:pt x="5392" y="6954"/>
                </a:lnTo>
                <a:lnTo>
                  <a:pt x="5264" y="6932"/>
                </a:lnTo>
                <a:lnTo>
                  <a:pt x="5114" y="6889"/>
                </a:lnTo>
                <a:lnTo>
                  <a:pt x="4986" y="6825"/>
                </a:lnTo>
                <a:lnTo>
                  <a:pt x="4879" y="6761"/>
                </a:lnTo>
                <a:lnTo>
                  <a:pt x="4772" y="6676"/>
                </a:lnTo>
                <a:lnTo>
                  <a:pt x="4665" y="6569"/>
                </a:lnTo>
                <a:lnTo>
                  <a:pt x="4601" y="6462"/>
                </a:lnTo>
                <a:lnTo>
                  <a:pt x="4601" y="6462"/>
                </a:lnTo>
                <a:lnTo>
                  <a:pt x="4515" y="6269"/>
                </a:lnTo>
                <a:lnTo>
                  <a:pt x="4430" y="5927"/>
                </a:lnTo>
                <a:lnTo>
                  <a:pt x="4365" y="5627"/>
                </a:lnTo>
                <a:lnTo>
                  <a:pt x="4365" y="5520"/>
                </a:lnTo>
                <a:lnTo>
                  <a:pt x="4365" y="5499"/>
                </a:lnTo>
                <a:lnTo>
                  <a:pt x="4387" y="5477"/>
                </a:lnTo>
                <a:lnTo>
                  <a:pt x="4387" y="5477"/>
                </a:lnTo>
                <a:lnTo>
                  <a:pt x="4408" y="5199"/>
                </a:lnTo>
                <a:lnTo>
                  <a:pt x="4430" y="4942"/>
                </a:lnTo>
                <a:lnTo>
                  <a:pt x="4472" y="4836"/>
                </a:lnTo>
                <a:lnTo>
                  <a:pt x="4537" y="4707"/>
                </a:lnTo>
                <a:lnTo>
                  <a:pt x="4601" y="4600"/>
                </a:lnTo>
                <a:lnTo>
                  <a:pt x="4686" y="4493"/>
                </a:lnTo>
                <a:lnTo>
                  <a:pt x="4686" y="4493"/>
                </a:lnTo>
                <a:lnTo>
                  <a:pt x="4793" y="4408"/>
                </a:lnTo>
                <a:lnTo>
                  <a:pt x="4922" y="4343"/>
                </a:lnTo>
                <a:lnTo>
                  <a:pt x="5050" y="4279"/>
                </a:lnTo>
                <a:lnTo>
                  <a:pt x="5178" y="4258"/>
                </a:lnTo>
                <a:lnTo>
                  <a:pt x="5457" y="4236"/>
                </a:lnTo>
                <a:lnTo>
                  <a:pt x="5735" y="4236"/>
                </a:lnTo>
                <a:lnTo>
                  <a:pt x="5735" y="4236"/>
                </a:lnTo>
                <a:lnTo>
                  <a:pt x="6013" y="4258"/>
                </a:lnTo>
                <a:lnTo>
                  <a:pt x="6270" y="4343"/>
                </a:lnTo>
                <a:lnTo>
                  <a:pt x="6505" y="4450"/>
                </a:lnTo>
                <a:lnTo>
                  <a:pt x="6698" y="4600"/>
                </a:lnTo>
                <a:lnTo>
                  <a:pt x="6869" y="4793"/>
                </a:lnTo>
                <a:lnTo>
                  <a:pt x="6976" y="5028"/>
                </a:lnTo>
                <a:lnTo>
                  <a:pt x="7061" y="5263"/>
                </a:lnTo>
                <a:lnTo>
                  <a:pt x="7104" y="5542"/>
                </a:lnTo>
                <a:lnTo>
                  <a:pt x="7104" y="5542"/>
                </a:lnTo>
                <a:lnTo>
                  <a:pt x="7104" y="5691"/>
                </a:lnTo>
                <a:lnTo>
                  <a:pt x="7061" y="5820"/>
                </a:lnTo>
                <a:lnTo>
                  <a:pt x="7019" y="5948"/>
                </a:lnTo>
                <a:lnTo>
                  <a:pt x="6954" y="6098"/>
                </a:lnTo>
                <a:lnTo>
                  <a:pt x="6826" y="6333"/>
                </a:lnTo>
                <a:lnTo>
                  <a:pt x="6655" y="6547"/>
                </a:lnTo>
                <a:lnTo>
                  <a:pt x="6655" y="6547"/>
                </a:lnTo>
                <a:close/>
                <a:moveTo>
                  <a:pt x="7190" y="6718"/>
                </a:moveTo>
                <a:lnTo>
                  <a:pt x="7190" y="6718"/>
                </a:lnTo>
                <a:lnTo>
                  <a:pt x="7275" y="6804"/>
                </a:lnTo>
                <a:lnTo>
                  <a:pt x="7404" y="6975"/>
                </a:lnTo>
                <a:lnTo>
                  <a:pt x="7511" y="7146"/>
                </a:lnTo>
                <a:lnTo>
                  <a:pt x="7553" y="7210"/>
                </a:lnTo>
                <a:lnTo>
                  <a:pt x="7553" y="7253"/>
                </a:lnTo>
                <a:lnTo>
                  <a:pt x="7553" y="7253"/>
                </a:lnTo>
                <a:lnTo>
                  <a:pt x="7532" y="7210"/>
                </a:lnTo>
                <a:lnTo>
                  <a:pt x="7446" y="7168"/>
                </a:lnTo>
                <a:lnTo>
                  <a:pt x="7254" y="7018"/>
                </a:lnTo>
                <a:lnTo>
                  <a:pt x="7147" y="6932"/>
                </a:lnTo>
                <a:lnTo>
                  <a:pt x="7104" y="6847"/>
                </a:lnTo>
                <a:lnTo>
                  <a:pt x="7083" y="6804"/>
                </a:lnTo>
                <a:lnTo>
                  <a:pt x="7104" y="6783"/>
                </a:lnTo>
                <a:lnTo>
                  <a:pt x="7125" y="6740"/>
                </a:lnTo>
                <a:lnTo>
                  <a:pt x="7190" y="6718"/>
                </a:lnTo>
                <a:lnTo>
                  <a:pt x="7190" y="6718"/>
                </a:lnTo>
                <a:close/>
                <a:moveTo>
                  <a:pt x="8687" y="8901"/>
                </a:moveTo>
                <a:lnTo>
                  <a:pt x="8687" y="8901"/>
                </a:lnTo>
                <a:lnTo>
                  <a:pt x="8623" y="8879"/>
                </a:lnTo>
                <a:lnTo>
                  <a:pt x="8559" y="8815"/>
                </a:lnTo>
                <a:lnTo>
                  <a:pt x="8366" y="8601"/>
                </a:lnTo>
                <a:lnTo>
                  <a:pt x="8088" y="8216"/>
                </a:lnTo>
                <a:lnTo>
                  <a:pt x="8088" y="8216"/>
                </a:lnTo>
                <a:lnTo>
                  <a:pt x="7746" y="7810"/>
                </a:lnTo>
                <a:lnTo>
                  <a:pt x="7746" y="7810"/>
                </a:lnTo>
                <a:lnTo>
                  <a:pt x="7682" y="7724"/>
                </a:lnTo>
                <a:lnTo>
                  <a:pt x="7660" y="7660"/>
                </a:lnTo>
                <a:lnTo>
                  <a:pt x="7682" y="7596"/>
                </a:lnTo>
                <a:lnTo>
                  <a:pt x="7767" y="7510"/>
                </a:lnTo>
                <a:lnTo>
                  <a:pt x="7767" y="7510"/>
                </a:lnTo>
                <a:lnTo>
                  <a:pt x="7874" y="7574"/>
                </a:lnTo>
                <a:lnTo>
                  <a:pt x="7960" y="7660"/>
                </a:lnTo>
                <a:lnTo>
                  <a:pt x="8152" y="7874"/>
                </a:lnTo>
                <a:lnTo>
                  <a:pt x="8452" y="8302"/>
                </a:lnTo>
                <a:lnTo>
                  <a:pt x="8452" y="8302"/>
                </a:lnTo>
                <a:lnTo>
                  <a:pt x="8559" y="8409"/>
                </a:lnTo>
                <a:lnTo>
                  <a:pt x="8709" y="8601"/>
                </a:lnTo>
                <a:lnTo>
                  <a:pt x="8752" y="8687"/>
                </a:lnTo>
                <a:lnTo>
                  <a:pt x="8794" y="8794"/>
                </a:lnTo>
                <a:lnTo>
                  <a:pt x="8773" y="8815"/>
                </a:lnTo>
                <a:lnTo>
                  <a:pt x="8773" y="8858"/>
                </a:lnTo>
                <a:lnTo>
                  <a:pt x="8752" y="8879"/>
                </a:lnTo>
                <a:lnTo>
                  <a:pt x="8687" y="8901"/>
                </a:lnTo>
                <a:lnTo>
                  <a:pt x="8687" y="8901"/>
                </a:lnTo>
                <a:close/>
                <a:moveTo>
                  <a:pt x="5350" y="4664"/>
                </a:moveTo>
                <a:lnTo>
                  <a:pt x="5350" y="4664"/>
                </a:lnTo>
                <a:lnTo>
                  <a:pt x="5264" y="4750"/>
                </a:lnTo>
                <a:lnTo>
                  <a:pt x="5221" y="4857"/>
                </a:lnTo>
                <a:lnTo>
                  <a:pt x="5221" y="4964"/>
                </a:lnTo>
                <a:lnTo>
                  <a:pt x="5243" y="5092"/>
                </a:lnTo>
                <a:lnTo>
                  <a:pt x="5243" y="5092"/>
                </a:lnTo>
                <a:lnTo>
                  <a:pt x="5307" y="5199"/>
                </a:lnTo>
                <a:lnTo>
                  <a:pt x="5328" y="5221"/>
                </a:lnTo>
                <a:lnTo>
                  <a:pt x="5350" y="5221"/>
                </a:lnTo>
                <a:lnTo>
                  <a:pt x="5414" y="5156"/>
                </a:lnTo>
                <a:lnTo>
                  <a:pt x="5457" y="5071"/>
                </a:lnTo>
                <a:lnTo>
                  <a:pt x="5457" y="5071"/>
                </a:lnTo>
                <a:lnTo>
                  <a:pt x="5478" y="5007"/>
                </a:lnTo>
                <a:lnTo>
                  <a:pt x="5478" y="4964"/>
                </a:lnTo>
                <a:lnTo>
                  <a:pt x="5478" y="4921"/>
                </a:lnTo>
                <a:lnTo>
                  <a:pt x="5542" y="4878"/>
                </a:lnTo>
                <a:lnTo>
                  <a:pt x="5542" y="4878"/>
                </a:lnTo>
                <a:lnTo>
                  <a:pt x="5628" y="4857"/>
                </a:lnTo>
                <a:lnTo>
                  <a:pt x="5671" y="4900"/>
                </a:lnTo>
                <a:lnTo>
                  <a:pt x="5735" y="4942"/>
                </a:lnTo>
                <a:lnTo>
                  <a:pt x="5756" y="4985"/>
                </a:lnTo>
                <a:lnTo>
                  <a:pt x="5756" y="4985"/>
                </a:lnTo>
                <a:lnTo>
                  <a:pt x="5799" y="5071"/>
                </a:lnTo>
                <a:lnTo>
                  <a:pt x="5799" y="5156"/>
                </a:lnTo>
                <a:lnTo>
                  <a:pt x="5799" y="5221"/>
                </a:lnTo>
                <a:lnTo>
                  <a:pt x="5756" y="5285"/>
                </a:lnTo>
                <a:lnTo>
                  <a:pt x="5671" y="5413"/>
                </a:lnTo>
                <a:lnTo>
                  <a:pt x="5606" y="5563"/>
                </a:lnTo>
                <a:lnTo>
                  <a:pt x="5606" y="5563"/>
                </a:lnTo>
                <a:lnTo>
                  <a:pt x="5585" y="5627"/>
                </a:lnTo>
                <a:lnTo>
                  <a:pt x="5585" y="5691"/>
                </a:lnTo>
                <a:lnTo>
                  <a:pt x="5606" y="5734"/>
                </a:lnTo>
                <a:lnTo>
                  <a:pt x="5628" y="5777"/>
                </a:lnTo>
                <a:lnTo>
                  <a:pt x="5671" y="5798"/>
                </a:lnTo>
                <a:lnTo>
                  <a:pt x="5735" y="5798"/>
                </a:lnTo>
                <a:lnTo>
                  <a:pt x="5799" y="5777"/>
                </a:lnTo>
                <a:lnTo>
                  <a:pt x="5863" y="5734"/>
                </a:lnTo>
                <a:lnTo>
                  <a:pt x="5863" y="5734"/>
                </a:lnTo>
                <a:lnTo>
                  <a:pt x="5949" y="5627"/>
                </a:lnTo>
                <a:lnTo>
                  <a:pt x="6034" y="5499"/>
                </a:lnTo>
                <a:lnTo>
                  <a:pt x="6077" y="5349"/>
                </a:lnTo>
                <a:lnTo>
                  <a:pt x="6077" y="5221"/>
                </a:lnTo>
                <a:lnTo>
                  <a:pt x="6077" y="5221"/>
                </a:lnTo>
                <a:lnTo>
                  <a:pt x="6077" y="5092"/>
                </a:lnTo>
                <a:lnTo>
                  <a:pt x="6034" y="4942"/>
                </a:lnTo>
                <a:lnTo>
                  <a:pt x="5949" y="4814"/>
                </a:lnTo>
                <a:lnTo>
                  <a:pt x="5863" y="4707"/>
                </a:lnTo>
                <a:lnTo>
                  <a:pt x="5756" y="4622"/>
                </a:lnTo>
                <a:lnTo>
                  <a:pt x="5628" y="4579"/>
                </a:lnTo>
                <a:lnTo>
                  <a:pt x="5564" y="4579"/>
                </a:lnTo>
                <a:lnTo>
                  <a:pt x="5499" y="4600"/>
                </a:lnTo>
                <a:lnTo>
                  <a:pt x="5435" y="4622"/>
                </a:lnTo>
                <a:lnTo>
                  <a:pt x="5350" y="4664"/>
                </a:lnTo>
                <a:lnTo>
                  <a:pt x="5350" y="4664"/>
                </a:lnTo>
                <a:close/>
                <a:moveTo>
                  <a:pt x="5457" y="6269"/>
                </a:moveTo>
                <a:lnTo>
                  <a:pt x="5457" y="6269"/>
                </a:lnTo>
                <a:lnTo>
                  <a:pt x="5457" y="6333"/>
                </a:lnTo>
                <a:lnTo>
                  <a:pt x="5499" y="6397"/>
                </a:lnTo>
                <a:lnTo>
                  <a:pt x="5521" y="6462"/>
                </a:lnTo>
                <a:lnTo>
                  <a:pt x="5564" y="6483"/>
                </a:lnTo>
                <a:lnTo>
                  <a:pt x="5671" y="6526"/>
                </a:lnTo>
                <a:lnTo>
                  <a:pt x="5756" y="6526"/>
                </a:lnTo>
                <a:lnTo>
                  <a:pt x="5863" y="6483"/>
                </a:lnTo>
                <a:lnTo>
                  <a:pt x="5927" y="6419"/>
                </a:lnTo>
                <a:lnTo>
                  <a:pt x="5970" y="6312"/>
                </a:lnTo>
                <a:lnTo>
                  <a:pt x="5970" y="6248"/>
                </a:lnTo>
                <a:lnTo>
                  <a:pt x="5970" y="6162"/>
                </a:lnTo>
                <a:lnTo>
                  <a:pt x="5970" y="6162"/>
                </a:lnTo>
                <a:lnTo>
                  <a:pt x="5927" y="6055"/>
                </a:lnTo>
                <a:lnTo>
                  <a:pt x="5842" y="5991"/>
                </a:lnTo>
                <a:lnTo>
                  <a:pt x="5756" y="5969"/>
                </a:lnTo>
                <a:lnTo>
                  <a:pt x="5671" y="5969"/>
                </a:lnTo>
                <a:lnTo>
                  <a:pt x="5585" y="6012"/>
                </a:lnTo>
                <a:lnTo>
                  <a:pt x="5521" y="6076"/>
                </a:lnTo>
                <a:lnTo>
                  <a:pt x="5457" y="6162"/>
                </a:lnTo>
                <a:lnTo>
                  <a:pt x="5457" y="6269"/>
                </a:lnTo>
                <a:lnTo>
                  <a:pt x="5457" y="6269"/>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52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P spid="55"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406440" y="0"/>
            <a:ext cx="2785560" cy="571500"/>
          </a:xfrm>
        </p:spPr>
        <p:txBody>
          <a:bodyPr/>
          <a:lstStyle/>
          <a:p>
            <a:pPr algn="ctr"/>
            <a:r>
              <a:rPr lang="es-EC" i="0" dirty="0" smtClean="0">
                <a:solidFill>
                  <a:schemeClr val="tx1"/>
                </a:solidFill>
              </a:rPr>
              <a:t>Introducción</a:t>
            </a:r>
            <a:endParaRPr lang="es-EC" i="0" dirty="0"/>
          </a:p>
        </p:txBody>
      </p:sp>
      <p:sp>
        <p:nvSpPr>
          <p:cNvPr id="11" name="Rectángulo 10"/>
          <p:cNvSpPr/>
          <p:nvPr/>
        </p:nvSpPr>
        <p:spPr>
          <a:xfrm>
            <a:off x="4583832" y="597339"/>
            <a:ext cx="3204723" cy="707886"/>
          </a:xfrm>
          <a:prstGeom prst="rect">
            <a:avLst/>
          </a:prstGeom>
        </p:spPr>
        <p:txBody>
          <a:bodyPr wrap="none">
            <a:spAutoFit/>
          </a:bodyPr>
          <a:lstStyle/>
          <a:p>
            <a:pPr algn="ctr"/>
            <a:r>
              <a:rPr lang="es-MX" sz="4000" b="1" i="1" dirty="0" smtClean="0">
                <a:ln/>
                <a:solidFill>
                  <a:schemeClr val="accent4"/>
                </a:solidFill>
              </a:rPr>
              <a:t>Patogénesis</a:t>
            </a:r>
            <a:endParaRPr lang="es-MX" sz="4000" b="1" i="1" dirty="0">
              <a:ln/>
              <a:solidFill>
                <a:schemeClr val="accent4"/>
              </a:solidFill>
            </a:endParaRPr>
          </a:p>
        </p:txBody>
      </p:sp>
      <p:pic>
        <p:nvPicPr>
          <p:cNvPr id="13" name="Imagen 12"/>
          <p:cNvPicPr>
            <a:picLocks noChangeAspect="1"/>
          </p:cNvPicPr>
          <p:nvPr/>
        </p:nvPicPr>
        <p:blipFill rotWithShape="1">
          <a:blip r:embed="rId3"/>
          <a:srcRect l="24542" t="22622" r="27966" b="8657"/>
          <a:stretch/>
        </p:blipFill>
        <p:spPr>
          <a:xfrm>
            <a:off x="293924" y="1188514"/>
            <a:ext cx="5514044" cy="4822743"/>
          </a:xfrm>
          <a:prstGeom prst="rect">
            <a:avLst/>
          </a:prstGeom>
        </p:spPr>
      </p:pic>
      <p:graphicFrame>
        <p:nvGraphicFramePr>
          <p:cNvPr id="14" name="Diagrama 13"/>
          <p:cNvGraphicFramePr/>
          <p:nvPr>
            <p:extLst>
              <p:ext uri="{D42A27DB-BD31-4B8C-83A1-F6EECF244321}">
                <p14:modId xmlns:p14="http://schemas.microsoft.com/office/powerpoint/2010/main" val="4264143816"/>
              </p:ext>
            </p:extLst>
          </p:nvPr>
        </p:nvGraphicFramePr>
        <p:xfrm>
          <a:off x="6183356" y="1047187"/>
          <a:ext cx="5699845" cy="340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ángulo 14"/>
          <p:cNvSpPr/>
          <p:nvPr/>
        </p:nvSpPr>
        <p:spPr>
          <a:xfrm>
            <a:off x="6240015" y="4984453"/>
            <a:ext cx="2322441" cy="7200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600" dirty="0">
                <a:solidFill>
                  <a:schemeClr val="bg1"/>
                </a:solidFill>
              </a:rPr>
              <a:t>T</a:t>
            </a:r>
            <a:r>
              <a:rPr lang="es-EC" sz="1600" dirty="0" smtClean="0">
                <a:solidFill>
                  <a:schemeClr val="bg1"/>
                </a:solidFill>
              </a:rPr>
              <a:t>rombocitopenia </a:t>
            </a:r>
            <a:r>
              <a:rPr lang="es-EC" sz="1600" dirty="0">
                <a:solidFill>
                  <a:schemeClr val="bg1"/>
                </a:solidFill>
              </a:rPr>
              <a:t>transitoria acompañada de fiebre</a:t>
            </a:r>
          </a:p>
        </p:txBody>
      </p:sp>
      <p:sp>
        <p:nvSpPr>
          <p:cNvPr id="17" name="Rectángulo 16"/>
          <p:cNvSpPr/>
          <p:nvPr/>
        </p:nvSpPr>
        <p:spPr>
          <a:xfrm>
            <a:off x="9336360" y="4988030"/>
            <a:ext cx="2339007" cy="7165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600" dirty="0">
                <a:solidFill>
                  <a:schemeClr val="bg1"/>
                </a:solidFill>
              </a:rPr>
              <a:t>R</a:t>
            </a:r>
            <a:r>
              <a:rPr lang="es-EC" sz="1600" dirty="0" smtClean="0">
                <a:solidFill>
                  <a:schemeClr val="bg1"/>
                </a:solidFill>
              </a:rPr>
              <a:t>ecuento total bajo </a:t>
            </a:r>
            <a:r>
              <a:rPr lang="es-EC" sz="1600" dirty="0">
                <a:solidFill>
                  <a:schemeClr val="bg1"/>
                </a:solidFill>
              </a:rPr>
              <a:t>de plaquetas </a:t>
            </a:r>
          </a:p>
        </p:txBody>
      </p:sp>
      <p:sp>
        <p:nvSpPr>
          <p:cNvPr id="16" name="Rectángulo 15"/>
          <p:cNvSpPr/>
          <p:nvPr/>
        </p:nvSpPr>
        <p:spPr>
          <a:xfrm>
            <a:off x="6684349" y="4183403"/>
            <a:ext cx="1371165" cy="5810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tx1"/>
                </a:solidFill>
              </a:rPr>
              <a:t>Fase aguda</a:t>
            </a:r>
            <a:endParaRPr lang="es-EC" dirty="0">
              <a:solidFill>
                <a:schemeClr val="tx1"/>
              </a:solidFill>
            </a:endParaRPr>
          </a:p>
        </p:txBody>
      </p:sp>
      <p:sp>
        <p:nvSpPr>
          <p:cNvPr id="19" name="Rectángulo 18"/>
          <p:cNvSpPr/>
          <p:nvPr/>
        </p:nvSpPr>
        <p:spPr>
          <a:xfrm>
            <a:off x="9912424" y="4178230"/>
            <a:ext cx="1296652" cy="5862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tx1"/>
                </a:solidFill>
              </a:rPr>
              <a:t>Fase crónica</a:t>
            </a:r>
            <a:endParaRPr lang="es-EC" dirty="0">
              <a:solidFill>
                <a:schemeClr val="tx1"/>
              </a:solidFill>
            </a:endParaRPr>
          </a:p>
        </p:txBody>
      </p:sp>
      <p:sp>
        <p:nvSpPr>
          <p:cNvPr id="18" name="Flecha curvada hacia arriba 17"/>
          <p:cNvSpPr/>
          <p:nvPr/>
        </p:nvSpPr>
        <p:spPr>
          <a:xfrm rot="20589478">
            <a:off x="8136467" y="4453135"/>
            <a:ext cx="720080" cy="34470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Flecha curvada hacia abajo 19"/>
          <p:cNvSpPr/>
          <p:nvPr/>
        </p:nvSpPr>
        <p:spPr>
          <a:xfrm rot="11404539">
            <a:off x="9153932" y="4414644"/>
            <a:ext cx="698718" cy="3484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 name="Rectángulo 1"/>
          <p:cNvSpPr/>
          <p:nvPr/>
        </p:nvSpPr>
        <p:spPr>
          <a:xfrm>
            <a:off x="-240704" y="6231242"/>
            <a:ext cx="7708608" cy="1056700"/>
          </a:xfrm>
          <a:prstGeom prst="rect">
            <a:avLst/>
          </a:prstGeom>
        </p:spPr>
        <p:txBody>
          <a:bodyPr wrap="square">
            <a:spAutoFit/>
          </a:bodyPr>
          <a:lstStyle/>
          <a:p>
            <a:pPr indent="457200" algn="just">
              <a:lnSpc>
                <a:spcPct val="200000"/>
              </a:lnSpc>
              <a:spcAft>
                <a:spcPts val="800"/>
              </a:spcAft>
            </a:pPr>
            <a:r>
              <a:rPr lang="es-EC" sz="1400" dirty="0" smtClean="0">
                <a:latin typeface="Arial" panose="020B0604020202020204" pitchFamily="34" charset="0"/>
                <a:ea typeface="Calibri" panose="020F0502020204030204" pitchFamily="34" charset="0"/>
                <a:cs typeface="Times New Roman" panose="02020603050405020304" pitchFamily="18" charset="0"/>
              </a:rPr>
              <a:t>(De </a:t>
            </a:r>
            <a:r>
              <a:rPr lang="es-EC" sz="1400" dirty="0" err="1">
                <a:latin typeface="Arial" panose="020B0604020202020204" pitchFamily="34" charset="0"/>
                <a:ea typeface="Calibri" panose="020F0502020204030204" pitchFamily="34" charset="0"/>
                <a:cs typeface="Times New Roman" panose="02020603050405020304" pitchFamily="18" charset="0"/>
              </a:rPr>
              <a:t>Tommasi</a:t>
            </a:r>
            <a:r>
              <a:rPr lang="es-EC" sz="1400" dirty="0">
                <a:latin typeface="Arial" panose="020B0604020202020204" pitchFamily="34" charset="0"/>
                <a:ea typeface="Calibri" panose="020F0502020204030204" pitchFamily="34" charset="0"/>
                <a:cs typeface="Times New Roman" panose="02020603050405020304" pitchFamily="18" charset="0"/>
              </a:rPr>
              <a:t> et al., </a:t>
            </a:r>
            <a:r>
              <a:rPr lang="es-EC" sz="1400" dirty="0" smtClean="0">
                <a:latin typeface="Arial" panose="020B0604020202020204" pitchFamily="34" charset="0"/>
                <a:ea typeface="Calibri" panose="020F0502020204030204" pitchFamily="34" charset="0"/>
                <a:cs typeface="Times New Roman" panose="02020603050405020304" pitchFamily="18" charset="0"/>
              </a:rPr>
              <a:t>2014; </a:t>
            </a:r>
            <a:r>
              <a:rPr lang="es-EC" sz="1400" dirty="0" err="1" smtClean="0"/>
              <a:t>Sykes</a:t>
            </a:r>
            <a:r>
              <a:rPr lang="es-EC" sz="1400" dirty="0" smtClean="0"/>
              <a:t> </a:t>
            </a:r>
            <a:r>
              <a:rPr lang="es-EC" sz="1400" dirty="0"/>
              <a:t>&amp; Foley, </a:t>
            </a:r>
            <a:r>
              <a:rPr lang="es-EC" sz="1400" dirty="0" smtClean="0"/>
              <a:t>2013; CDC, 2020; </a:t>
            </a:r>
            <a:r>
              <a:rPr lang="es-EC" sz="1400" dirty="0" err="1">
                <a:latin typeface="Arial" panose="020B0604020202020204" pitchFamily="34" charset="0"/>
                <a:ea typeface="Calibri" panose="020F0502020204030204" pitchFamily="34" charset="0"/>
              </a:rPr>
              <a:t>Arraga</a:t>
            </a:r>
            <a:r>
              <a:rPr lang="es-EC" sz="1400" dirty="0">
                <a:latin typeface="Arial" panose="020B0604020202020204" pitchFamily="34" charset="0"/>
                <a:ea typeface="Calibri" panose="020F0502020204030204" pitchFamily="34" charset="0"/>
              </a:rPr>
              <a:t>-Alvarado et al., </a:t>
            </a:r>
            <a:r>
              <a:rPr lang="es-EC" sz="1400" dirty="0" smtClean="0">
                <a:latin typeface="Arial" panose="020B0604020202020204" pitchFamily="34" charset="0"/>
                <a:ea typeface="Calibri" panose="020F0502020204030204" pitchFamily="34" charset="0"/>
              </a:rPr>
              <a:t>2014)</a:t>
            </a:r>
            <a:endParaRPr lang="es-EC" sz="1400" dirty="0"/>
          </a:p>
          <a:p>
            <a:pPr indent="457200" algn="just">
              <a:lnSpc>
                <a:spcPct val="200000"/>
              </a:lnSpc>
              <a:spcAft>
                <a:spcPts val="80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021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67408" y="1130300"/>
            <a:ext cx="1619572" cy="864096"/>
          </a:xfrm>
          <a:ln>
            <a:noFill/>
          </a:ln>
        </p:spPr>
        <p:style>
          <a:lnRef idx="2">
            <a:schemeClr val="accent4"/>
          </a:lnRef>
          <a:fillRef idx="1">
            <a:schemeClr val="lt1"/>
          </a:fillRef>
          <a:effectRef idx="0">
            <a:schemeClr val="accent4"/>
          </a:effectRef>
          <a:fontRef idx="minor">
            <a:schemeClr val="dk1"/>
          </a:fontRef>
        </p:style>
        <p:txBody>
          <a:bodyPr/>
          <a:lstStyle/>
          <a:p>
            <a:pPr marL="0" indent="0" algn="just">
              <a:buNone/>
            </a:pPr>
            <a:r>
              <a:rPr lang="es-EC" sz="2800" b="1" dirty="0" smtClean="0">
                <a:solidFill>
                  <a:schemeClr val="tx1"/>
                </a:solidFill>
              </a:rPr>
              <a:t>Objetivo </a:t>
            </a:r>
            <a:r>
              <a:rPr lang="es-EC" sz="2800" b="1" dirty="0">
                <a:solidFill>
                  <a:schemeClr val="tx1"/>
                </a:solidFill>
              </a:rPr>
              <a:t>G</a:t>
            </a:r>
            <a:r>
              <a:rPr lang="es-EC" sz="2800" b="1" dirty="0" smtClean="0">
                <a:solidFill>
                  <a:schemeClr val="tx1"/>
                </a:solidFill>
              </a:rPr>
              <a:t>eneral</a:t>
            </a:r>
          </a:p>
        </p:txBody>
      </p:sp>
      <p:sp>
        <p:nvSpPr>
          <p:cNvPr id="3" name="Título 2"/>
          <p:cNvSpPr>
            <a:spLocks noGrp="1"/>
          </p:cNvSpPr>
          <p:nvPr>
            <p:ph type="title"/>
          </p:nvPr>
        </p:nvSpPr>
        <p:spPr>
          <a:xfrm>
            <a:off x="9510079" y="0"/>
            <a:ext cx="2647652" cy="543130"/>
          </a:xfrm>
        </p:spPr>
        <p:txBody>
          <a:bodyPr/>
          <a:lstStyle/>
          <a:p>
            <a:pPr algn="ctr"/>
            <a:r>
              <a:rPr lang="es-EC" i="0" dirty="0" smtClean="0">
                <a:solidFill>
                  <a:schemeClr val="tx1"/>
                </a:solidFill>
              </a:rPr>
              <a:t>Objetivos</a:t>
            </a:r>
            <a:endParaRPr lang="es-EC" i="0" dirty="0">
              <a:solidFill>
                <a:schemeClr val="tx1"/>
              </a:solidFill>
            </a:endParaRPr>
          </a:p>
        </p:txBody>
      </p:sp>
      <p:graphicFrame>
        <p:nvGraphicFramePr>
          <p:cNvPr id="4" name="Diagrama 3"/>
          <p:cNvGraphicFramePr/>
          <p:nvPr>
            <p:extLst>
              <p:ext uri="{D42A27DB-BD31-4B8C-83A1-F6EECF244321}">
                <p14:modId xmlns:p14="http://schemas.microsoft.com/office/powerpoint/2010/main" val="3001931739"/>
              </p:ext>
            </p:extLst>
          </p:nvPr>
        </p:nvGraphicFramePr>
        <p:xfrm>
          <a:off x="695400" y="3037586"/>
          <a:ext cx="10801200" cy="2781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2495600" y="1130300"/>
            <a:ext cx="4320480" cy="1477328"/>
          </a:xfrm>
          <a:prstGeom prst="rect">
            <a:avLst/>
          </a:prstGeom>
        </p:spPr>
        <p:txBody>
          <a:bodyPr wrap="square">
            <a:spAutoFit/>
          </a:bodyPr>
          <a:lstStyle/>
          <a:p>
            <a:pPr algn="just"/>
            <a:r>
              <a:rPr lang="es-EC" dirty="0"/>
              <a:t>Identificar y caracterizar molecularmente </a:t>
            </a:r>
            <a:r>
              <a:rPr lang="es-EC" i="1" dirty="0"/>
              <a:t>Anaplasma platys</a:t>
            </a:r>
            <a:r>
              <a:rPr lang="es-EC" dirty="0"/>
              <a:t> en caninos del albergue “Narices Frías” de Santo Domingo de los Tsáchilas.</a:t>
            </a:r>
          </a:p>
          <a:p>
            <a:pPr lvl="0"/>
            <a:endParaRPr lang="es-ES" dirty="0"/>
          </a:p>
        </p:txBody>
      </p:sp>
      <p:pic>
        <p:nvPicPr>
          <p:cNvPr id="11" name="Imagen 10"/>
          <p:cNvPicPr>
            <a:picLocks noChangeAspect="1"/>
          </p:cNvPicPr>
          <p:nvPr/>
        </p:nvPicPr>
        <p:blipFill rotWithShape="1">
          <a:blip r:embed="rId7" cstate="print">
            <a:extLst>
              <a:ext uri="{28A0092B-C50C-407E-A947-70E740481C1C}">
                <a14:useLocalDpi xmlns:a14="http://schemas.microsoft.com/office/drawing/2010/main" val="0"/>
              </a:ext>
            </a:extLst>
          </a:blip>
          <a:srcRect l="19744"/>
          <a:stretch/>
        </p:blipFill>
        <p:spPr>
          <a:xfrm>
            <a:off x="552762" y="4005064"/>
            <a:ext cx="2048863" cy="1915887"/>
          </a:xfrm>
          <a:prstGeom prst="rect">
            <a:avLst/>
          </a:prstGeom>
        </p:spPr>
      </p:pic>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8128" y="1050636"/>
            <a:ext cx="4194489" cy="1887520"/>
          </a:xfrm>
          <a:prstGeom prst="rect">
            <a:avLst/>
          </a:prstGeom>
        </p:spPr>
      </p:pic>
    </p:spTree>
    <p:extLst>
      <p:ext uri="{BB962C8B-B14F-4D97-AF65-F5344CB8AC3E}">
        <p14:creationId xmlns:p14="http://schemas.microsoft.com/office/powerpoint/2010/main" val="1555667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98012450"/>
              </p:ext>
            </p:extLst>
          </p:nvPr>
        </p:nvGraphicFramePr>
        <p:xfrm>
          <a:off x="335360" y="571825"/>
          <a:ext cx="11498038"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a:xfrm>
            <a:off x="9238087" y="0"/>
            <a:ext cx="2901008" cy="571825"/>
          </a:xfrm>
        </p:spPr>
        <p:txBody>
          <a:bodyPr/>
          <a:lstStyle/>
          <a:p>
            <a:pPr algn="ctr"/>
            <a:r>
              <a:rPr lang="es-EC" i="0" dirty="0" smtClean="0">
                <a:solidFill>
                  <a:schemeClr val="tx1"/>
                </a:solidFill>
              </a:rPr>
              <a:t>Metodología </a:t>
            </a:r>
            <a:endParaRPr lang="es-EC" i="0" dirty="0"/>
          </a:p>
        </p:txBody>
      </p:sp>
      <p:pic>
        <p:nvPicPr>
          <p:cNvPr id="2" name="Imagen 1"/>
          <p:cNvPicPr>
            <a:picLocks noChangeAspect="1"/>
          </p:cNvPicPr>
          <p:nvPr/>
        </p:nvPicPr>
        <p:blipFill rotWithShape="1">
          <a:blip r:embed="rId7"/>
          <a:srcRect t="8333" b="8333"/>
          <a:stretch/>
        </p:blipFill>
        <p:spPr>
          <a:xfrm>
            <a:off x="335360" y="2204864"/>
            <a:ext cx="2593653" cy="2880321"/>
          </a:xfrm>
          <a:prstGeom prst="rect">
            <a:avLst/>
          </a:prstGeom>
        </p:spPr>
      </p:pic>
      <p:pic>
        <p:nvPicPr>
          <p:cNvPr id="25" name="Imagen 24"/>
          <p:cNvPicPr/>
          <p:nvPr/>
        </p:nvPicPr>
        <p:blipFill rotWithShape="1">
          <a:blip r:embed="rId8"/>
          <a:srcRect l="47475" t="39449" r="39096" b="32375"/>
          <a:stretch/>
        </p:blipFill>
        <p:spPr bwMode="auto">
          <a:xfrm>
            <a:off x="6008828" y="2197379"/>
            <a:ext cx="2809676" cy="2862920"/>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838052" y="5301208"/>
            <a:ext cx="10225136" cy="646331"/>
          </a:xfrm>
          <a:prstGeom prst="rect">
            <a:avLst/>
          </a:prstGeom>
        </p:spPr>
        <p:txBody>
          <a:bodyPr wrap="square">
            <a:spAutoFit/>
          </a:bodyPr>
          <a:lstStyle/>
          <a:p>
            <a:pPr algn="ctr"/>
            <a:r>
              <a:rPr lang="es-EC" dirty="0">
                <a:latin typeface="Arial" panose="020B0604020202020204" pitchFamily="34" charset="0"/>
                <a:ea typeface="Calibri" panose="020F0502020204030204" pitchFamily="34" charset="0"/>
              </a:rPr>
              <a:t>Se tomó un total de </a:t>
            </a:r>
            <a:r>
              <a:rPr lang="es-EC" dirty="0" smtClean="0">
                <a:latin typeface="Arial" panose="020B0604020202020204" pitchFamily="34" charset="0"/>
                <a:ea typeface="Calibri" panose="020F0502020204030204" pitchFamily="34" charset="0"/>
              </a:rPr>
              <a:t>102 </a:t>
            </a:r>
            <a:r>
              <a:rPr lang="es-EC" dirty="0">
                <a:latin typeface="Arial" panose="020B0604020202020204" pitchFamily="34" charset="0"/>
                <a:ea typeface="Calibri" panose="020F0502020204030204" pitchFamily="34" charset="0"/>
              </a:rPr>
              <a:t>muestras sanguíneas de los canes albergados en </a:t>
            </a:r>
            <a:r>
              <a:rPr lang="es-EC" dirty="0" smtClean="0">
                <a:latin typeface="Arial" panose="020B0604020202020204" pitchFamily="34" charset="0"/>
                <a:ea typeface="Calibri" panose="020F0502020204030204" pitchFamily="34" charset="0"/>
              </a:rPr>
              <a:t>las dos localidades del </a:t>
            </a:r>
            <a:r>
              <a:rPr lang="es-EC" dirty="0">
                <a:latin typeface="Arial" panose="020B0604020202020204" pitchFamily="34" charset="0"/>
                <a:ea typeface="Calibri" panose="020F0502020204030204" pitchFamily="34" charset="0"/>
              </a:rPr>
              <a:t>refugio Narices </a:t>
            </a:r>
            <a:r>
              <a:rPr lang="es-EC" dirty="0" smtClean="0">
                <a:latin typeface="Arial" panose="020B0604020202020204" pitchFamily="34" charset="0"/>
                <a:ea typeface="Calibri" panose="020F0502020204030204" pitchFamily="34" charset="0"/>
              </a:rPr>
              <a:t>Frías, un refugio en Chone y Bahía.</a:t>
            </a:r>
            <a:endParaRPr lang="es-EC" dirty="0"/>
          </a:p>
        </p:txBody>
      </p:sp>
      <p:sp>
        <p:nvSpPr>
          <p:cNvPr id="5" name="Rectángulo 4"/>
          <p:cNvSpPr/>
          <p:nvPr/>
        </p:nvSpPr>
        <p:spPr>
          <a:xfrm>
            <a:off x="119336" y="6381328"/>
            <a:ext cx="7056784" cy="322845"/>
          </a:xfrm>
          <a:prstGeom prst="rect">
            <a:avLst/>
          </a:prstGeom>
        </p:spPr>
        <p:txBody>
          <a:bodyPr wrap="square">
            <a:spAutoFit/>
          </a:bodyPr>
          <a:lstStyle/>
          <a:p>
            <a:pPr>
              <a:lnSpc>
                <a:spcPct val="107000"/>
              </a:lnSpc>
              <a:spcAft>
                <a:spcPts val="800"/>
              </a:spcAft>
            </a:pPr>
            <a:r>
              <a:rPr lang="es-EC" sz="1400" dirty="0">
                <a:latin typeface="Arial" panose="020B0604020202020204" pitchFamily="34" charset="0"/>
                <a:ea typeface="Calibri" panose="020F0502020204030204" pitchFamily="34" charset="0"/>
                <a:cs typeface="Times New Roman" panose="02020603050405020304" pitchFamily="18" charset="0"/>
              </a:rPr>
              <a:t>Modificado de </a:t>
            </a:r>
            <a:r>
              <a:rPr lang="es-EC" sz="1400" dirty="0" smtClean="0">
                <a:latin typeface="Arial" panose="020B0604020202020204" pitchFamily="34" charset="0"/>
                <a:ea typeface="Calibri" panose="020F0502020204030204" pitchFamily="34" charset="0"/>
                <a:cs typeface="Times New Roman" panose="02020603050405020304" pitchFamily="18" charset="0"/>
              </a:rPr>
              <a:t>Riera</a:t>
            </a:r>
            <a:r>
              <a:rPr lang="es-EC" sz="1400" dirty="0">
                <a:latin typeface="Arial" panose="020B0604020202020204" pitchFamily="34" charset="0"/>
                <a:ea typeface="Calibri" panose="020F0502020204030204" pitchFamily="34" charset="0"/>
                <a:cs typeface="Times New Roman" panose="02020603050405020304" pitchFamily="18" charset="0"/>
              </a:rPr>
              <a:t>, Rojas, &amp; Zapata (2010, p. </a:t>
            </a:r>
            <a:r>
              <a:rPr lang="es-EC" sz="1400" dirty="0" smtClean="0">
                <a:latin typeface="Arial" panose="020B0604020202020204" pitchFamily="34" charset="0"/>
                <a:ea typeface="Calibri" panose="020F0502020204030204" pitchFamily="34" charset="0"/>
                <a:cs typeface="Times New Roman" panose="02020603050405020304" pitchFamily="18" charset="0"/>
              </a:rPr>
              <a:t>5) ;</a:t>
            </a:r>
            <a:r>
              <a:rPr lang="es-EC" sz="1400" dirty="0" err="1" smtClean="0">
                <a:latin typeface="Arial" panose="020B0604020202020204" pitchFamily="34" charset="0"/>
                <a:ea typeface="Calibri" panose="020F0502020204030204" pitchFamily="34" charset="0"/>
                <a:cs typeface="Times New Roman" panose="02020603050405020304" pitchFamily="18" charset="0"/>
              </a:rPr>
              <a:t>Sambrook</a:t>
            </a:r>
            <a:r>
              <a:rPr lang="es-EC" sz="1400" dirty="0" smtClean="0">
                <a:latin typeface="Arial" panose="020B0604020202020204" pitchFamily="34" charset="0"/>
                <a:ea typeface="Calibri" panose="020F0502020204030204" pitchFamily="34" charset="0"/>
                <a:cs typeface="Times New Roman" panose="02020603050405020304" pitchFamily="18" charset="0"/>
              </a:rPr>
              <a:t> </a:t>
            </a:r>
            <a:r>
              <a:rPr lang="es-EC" sz="1400" dirty="0">
                <a:latin typeface="Arial" panose="020B0604020202020204" pitchFamily="34" charset="0"/>
                <a:ea typeface="Calibri" panose="020F0502020204030204" pitchFamily="34" charset="0"/>
                <a:cs typeface="Times New Roman" panose="02020603050405020304" pitchFamily="18" charset="0"/>
              </a:rPr>
              <a:t>&amp; </a:t>
            </a:r>
            <a:r>
              <a:rPr lang="es-EC" sz="1400" dirty="0" err="1">
                <a:latin typeface="Arial" panose="020B0604020202020204" pitchFamily="34" charset="0"/>
                <a:ea typeface="Calibri" panose="020F0502020204030204" pitchFamily="34" charset="0"/>
                <a:cs typeface="Times New Roman" panose="02020603050405020304" pitchFamily="18" charset="0"/>
              </a:rPr>
              <a:t>Rusell</a:t>
            </a:r>
            <a:r>
              <a:rPr lang="es-EC" sz="1400" dirty="0">
                <a:latin typeface="Arial" panose="020B0604020202020204" pitchFamily="34" charset="0"/>
                <a:ea typeface="Calibri" panose="020F0502020204030204" pitchFamily="34" charset="0"/>
                <a:cs typeface="Times New Roman" panose="02020603050405020304" pitchFamily="18" charset="0"/>
              </a:rPr>
              <a:t>, (2001, p. 821)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5875" t="15350" r="4500" b="47084"/>
          <a:stretch/>
        </p:blipFill>
        <p:spPr>
          <a:xfrm rot="16200000">
            <a:off x="8905072" y="2221321"/>
            <a:ext cx="2890722" cy="2792279"/>
          </a:xfrm>
          <a:prstGeom prst="rect">
            <a:avLst/>
          </a:prstGeom>
        </p:spPr>
      </p:pic>
      <p:pic>
        <p:nvPicPr>
          <p:cNvPr id="8" name="Imagen 7"/>
          <p:cNvPicPr>
            <a:picLocks noChangeAspect="1"/>
          </p:cNvPicPr>
          <p:nvPr/>
        </p:nvPicPr>
        <p:blipFill rotWithShape="1">
          <a:blip r:embed="rId11"/>
          <a:srcRect l="29000" t="25850" r="26066" b="41600"/>
          <a:stretch/>
        </p:blipFill>
        <p:spPr>
          <a:xfrm>
            <a:off x="3064727" y="2204864"/>
            <a:ext cx="2808312" cy="2855434"/>
          </a:xfrm>
          <a:prstGeom prst="rect">
            <a:avLst/>
          </a:prstGeom>
        </p:spPr>
      </p:pic>
    </p:spTree>
    <p:extLst>
      <p:ext uri="{BB962C8B-B14F-4D97-AF65-F5344CB8AC3E}">
        <p14:creationId xmlns:p14="http://schemas.microsoft.com/office/powerpoint/2010/main" val="1954033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ee779a5bbc019b3c82bf37a3519d7e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b="27500"/>
          <a:stretch/>
        </p:blipFill>
        <p:spPr>
          <a:xfrm>
            <a:off x="427221" y="1335346"/>
            <a:ext cx="5120569" cy="2088232"/>
          </a:xfrm>
          <a:prstGeom prst="rect">
            <a:avLst/>
          </a:prstGeom>
        </p:spPr>
      </p:pic>
      <p:sp>
        <p:nvSpPr>
          <p:cNvPr id="7" name="Título 2"/>
          <p:cNvSpPr txBox="1">
            <a:spLocks/>
          </p:cNvSpPr>
          <p:nvPr/>
        </p:nvSpPr>
        <p:spPr>
          <a:xfrm>
            <a:off x="7392144" y="4850"/>
            <a:ext cx="4776192" cy="60560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smtClean="0">
                <a:solidFill>
                  <a:schemeClr val="tx1"/>
                </a:solidFill>
              </a:rPr>
              <a:t>Materiales y métodos</a:t>
            </a:r>
            <a:endParaRPr lang="es-EC" i="0" kern="0" dirty="0"/>
          </a:p>
        </p:txBody>
      </p:sp>
      <p:pic>
        <p:nvPicPr>
          <p:cNvPr id="2050" name="Picture 2" descr="Enzimas de restricción: funciones, tipos y ejempl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192" y="1124744"/>
            <a:ext cx="4104456" cy="4529332"/>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izquierda y derecha 9"/>
          <p:cNvSpPr/>
          <p:nvPr/>
        </p:nvSpPr>
        <p:spPr>
          <a:xfrm>
            <a:off x="5735960" y="2636912"/>
            <a:ext cx="2232248" cy="1080120"/>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dirty="0" smtClean="0"/>
              <a:t>Técnicas moleculares</a:t>
            </a:r>
            <a:endParaRPr lang="es-EC" dirty="0"/>
          </a:p>
        </p:txBody>
      </p:sp>
      <p:graphicFrame>
        <p:nvGraphicFramePr>
          <p:cNvPr id="12" name="Tabla 11"/>
          <p:cNvGraphicFramePr>
            <a:graphicFrameLocks noGrp="1"/>
          </p:cNvGraphicFramePr>
          <p:nvPr>
            <p:extLst>
              <p:ext uri="{D42A27DB-BD31-4B8C-83A1-F6EECF244321}">
                <p14:modId xmlns:p14="http://schemas.microsoft.com/office/powerpoint/2010/main" val="3934991237"/>
              </p:ext>
            </p:extLst>
          </p:nvPr>
        </p:nvGraphicFramePr>
        <p:xfrm>
          <a:off x="457375" y="4005065"/>
          <a:ext cx="5422602" cy="1733665"/>
        </p:xfrm>
        <a:graphic>
          <a:graphicData uri="http://schemas.openxmlformats.org/drawingml/2006/table">
            <a:tbl>
              <a:tblPr firstRow="1" firstCol="1" bandRow="1">
                <a:tableStyleId>{00A15C55-8517-42AA-B614-E9B94910E393}</a:tableStyleId>
              </a:tblPr>
              <a:tblGrid>
                <a:gridCol w="1866354"/>
                <a:gridCol w="801302"/>
                <a:gridCol w="2138270"/>
                <a:gridCol w="616676"/>
              </a:tblGrid>
              <a:tr h="442836">
                <a:tc>
                  <a:txBody>
                    <a:bodyPr/>
                    <a:lstStyle/>
                    <a:p>
                      <a:pPr algn="ctr">
                        <a:lnSpc>
                          <a:spcPct val="150000"/>
                        </a:lnSpc>
                        <a:spcAft>
                          <a:spcPts val="0"/>
                        </a:spcAft>
                      </a:pPr>
                      <a:r>
                        <a:rPr lang="es-EC" sz="1100" dirty="0">
                          <a:effectLst/>
                        </a:rPr>
                        <a:t>Nombre de los Cebadores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a:effectLst/>
                        </a:rPr>
                        <a:t>Dirección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a:effectLst/>
                        </a:rPr>
                        <a:t>Secuencias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100">
                          <a:effectLst/>
                        </a:rPr>
                        <a:t>(pb)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4250">
                <a:tc>
                  <a:txBody>
                    <a:bodyPr/>
                    <a:lstStyle/>
                    <a:p>
                      <a:pPr algn="just">
                        <a:lnSpc>
                          <a:spcPct val="150000"/>
                        </a:lnSpc>
                        <a:spcAft>
                          <a:spcPts val="0"/>
                        </a:spcAft>
                      </a:pPr>
                      <a:r>
                        <a:rPr lang="es-EC" sz="1100">
                          <a:effectLst/>
                        </a:rPr>
                        <a:t>EHR16SF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100">
                          <a:effectLst/>
                        </a:rPr>
                        <a:t>Fordward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GGTACCYACAGAAGAAGTCC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50000"/>
                        </a:lnSpc>
                        <a:spcAft>
                          <a:spcPts val="0"/>
                        </a:spcAft>
                      </a:pPr>
                      <a:r>
                        <a:rPr lang="es-EC" sz="1100" dirty="0">
                          <a:effectLst/>
                        </a:rPr>
                        <a:t>345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26495">
                <a:tc>
                  <a:txBody>
                    <a:bodyPr/>
                    <a:lstStyle/>
                    <a:p>
                      <a:pPr algn="just">
                        <a:lnSpc>
                          <a:spcPct val="150000"/>
                        </a:lnSpc>
                        <a:spcAft>
                          <a:spcPts val="0"/>
                        </a:spcAft>
                      </a:pPr>
                      <a:r>
                        <a:rPr lang="es-EC" sz="1100" dirty="0">
                          <a:effectLst/>
                        </a:rPr>
                        <a:t>EHR16SR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100" dirty="0">
                          <a:effectLst/>
                        </a:rPr>
                        <a:t>Reverse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dirty="0">
                          <a:effectLst/>
                        </a:rPr>
                        <a:t>TAGCACTCATCGTTTACAGC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bl>
          </a:graphicData>
        </a:graphic>
      </p:graphicFrame>
      <p:sp>
        <p:nvSpPr>
          <p:cNvPr id="13" name="Rectangle 3"/>
          <p:cNvSpPr>
            <a:spLocks noChangeArrowheads="1"/>
          </p:cNvSpPr>
          <p:nvPr/>
        </p:nvSpPr>
        <p:spPr bwMode="auto">
          <a:xfrm>
            <a:off x="457375" y="4005858"/>
            <a:ext cx="11809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4" name="Rectángulo 13"/>
          <p:cNvSpPr/>
          <p:nvPr/>
        </p:nvSpPr>
        <p:spPr>
          <a:xfrm>
            <a:off x="23499" y="6413480"/>
            <a:ext cx="7126113" cy="307777"/>
          </a:xfrm>
          <a:prstGeom prst="rect">
            <a:avLst/>
          </a:prstGeom>
        </p:spPr>
        <p:txBody>
          <a:bodyPr wrap="square">
            <a:spAutoFit/>
          </a:bodyPr>
          <a:lstStyle/>
          <a:p>
            <a:r>
              <a:rPr lang="es-EC" sz="1400" dirty="0">
                <a:latin typeface="Arial" panose="020B0604020202020204" pitchFamily="34" charset="0"/>
                <a:ea typeface="Calibri" panose="020F0502020204030204" pitchFamily="34" charset="0"/>
              </a:rPr>
              <a:t>(</a:t>
            </a:r>
            <a:r>
              <a:rPr lang="es-EC" sz="1400" dirty="0" err="1">
                <a:latin typeface="Arial" panose="020B0604020202020204" pitchFamily="34" charset="0"/>
                <a:ea typeface="Calibri" panose="020F0502020204030204" pitchFamily="34" charset="0"/>
              </a:rPr>
              <a:t>Alhassan</a:t>
            </a:r>
            <a:r>
              <a:rPr lang="es-EC" sz="1400" dirty="0">
                <a:latin typeface="Arial" panose="020B0604020202020204" pitchFamily="34" charset="0"/>
                <a:ea typeface="Calibri" panose="020F0502020204030204" pitchFamily="34" charset="0"/>
              </a:rPr>
              <a:t> et al., 2021; Parola et al., 2000; </a:t>
            </a:r>
            <a:r>
              <a:rPr lang="es-EC" sz="1400" dirty="0" err="1">
                <a:latin typeface="Arial" panose="020B0604020202020204" pitchFamily="34" charset="0"/>
                <a:ea typeface="Calibri" panose="020F0502020204030204" pitchFamily="34" charset="0"/>
              </a:rPr>
              <a:t>Inokuma</a:t>
            </a:r>
            <a:r>
              <a:rPr lang="es-EC" sz="1400" dirty="0">
                <a:latin typeface="Arial" panose="020B0604020202020204" pitchFamily="34" charset="0"/>
                <a:ea typeface="Calibri" panose="020F0502020204030204" pitchFamily="34" charset="0"/>
              </a:rPr>
              <a:t> et al., 2001)</a:t>
            </a:r>
            <a:endParaRPr lang="es-EC" sz="1400" dirty="0"/>
          </a:p>
        </p:txBody>
      </p:sp>
    </p:spTree>
    <p:extLst>
      <p:ext uri="{BB962C8B-B14F-4D97-AF65-F5344CB8AC3E}">
        <p14:creationId xmlns:p14="http://schemas.microsoft.com/office/powerpoint/2010/main" val="9063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p:cNvSpPr>
          <p:nvPr/>
        </p:nvSpPr>
        <p:spPr>
          <a:xfrm>
            <a:off x="6805804" y="0"/>
            <a:ext cx="5400600" cy="67628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solidFill>
                  <a:schemeClr val="tx1"/>
                </a:solidFill>
              </a:rPr>
              <a:t>Resultados y Discusión</a:t>
            </a:r>
            <a:r>
              <a:rPr lang="es-EC" i="0" kern="0" dirty="0">
                <a:solidFill>
                  <a:schemeClr val="tx1"/>
                </a:solidFill>
              </a:rPr>
              <a:t/>
            </a:r>
            <a:br>
              <a:rPr lang="es-EC" i="0" kern="0" dirty="0">
                <a:solidFill>
                  <a:schemeClr val="tx1"/>
                </a:solidFill>
              </a:rPr>
            </a:br>
            <a:endParaRPr lang="es-EC" i="0" kern="0" dirty="0"/>
          </a:p>
        </p:txBody>
      </p:sp>
      <p:sp>
        <p:nvSpPr>
          <p:cNvPr id="2" name="Rectángulo 1"/>
          <p:cNvSpPr/>
          <p:nvPr/>
        </p:nvSpPr>
        <p:spPr>
          <a:xfrm>
            <a:off x="503537" y="641359"/>
            <a:ext cx="4680520" cy="619272"/>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lvl="0" algn="just">
              <a:lnSpc>
                <a:spcPct val="107000"/>
              </a:lnSpc>
              <a:spcBef>
                <a:spcPts val="200"/>
              </a:spcBef>
              <a:spcAft>
                <a:spcPts val="0"/>
              </a:spcAft>
              <a:buSzPts val="1100"/>
              <a:tabLst>
                <a:tab pos="2228850" algn="l"/>
              </a:tabLst>
            </a:pPr>
            <a:r>
              <a:rPr lang="es-EC" sz="3200" b="1" i="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Presencia </a:t>
            </a:r>
            <a:r>
              <a:rPr lang="es-EC" sz="3200" b="1" i="1" dirty="0" smtClean="0">
                <a:ln/>
                <a:solidFill>
                  <a:schemeClr val="accent4"/>
                </a:solidFill>
                <a:latin typeface="Arial" panose="020B0604020202020204" pitchFamily="34" charset="0"/>
                <a:ea typeface="Times New Roman" panose="02020603050405020304" pitchFamily="18" charset="0"/>
                <a:cs typeface="Arial" panose="020B0604020202020204" pitchFamily="34" charset="0"/>
              </a:rPr>
              <a:t>de </a:t>
            </a:r>
            <a:r>
              <a:rPr lang="es-EC" sz="3200" b="1" i="1" dirty="0">
                <a:ln/>
                <a:solidFill>
                  <a:schemeClr val="accent4"/>
                </a:solidFill>
                <a:latin typeface="Arial" panose="020B0604020202020204" pitchFamily="34" charset="0"/>
                <a:ea typeface="Times New Roman" panose="02020603050405020304" pitchFamily="18" charset="0"/>
                <a:cs typeface="Arial" panose="020B0604020202020204" pitchFamily="34" charset="0"/>
              </a:rPr>
              <a:t>vectores</a:t>
            </a:r>
            <a:endParaRPr lang="es-EC" sz="3200" b="1" i="1" dirty="0">
              <a:ln/>
              <a:solidFill>
                <a:schemeClr val="accent4"/>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t="2875" b="15618"/>
          <a:stretch/>
        </p:blipFill>
        <p:spPr bwMode="auto">
          <a:xfrm>
            <a:off x="373155" y="1422144"/>
            <a:ext cx="3307777" cy="2488488"/>
          </a:xfrm>
          <a:prstGeom prst="rect">
            <a:avLst/>
          </a:prstGeom>
          <a:noFill/>
          <a:ln>
            <a:noFill/>
          </a:ln>
          <a:extLst>
            <a:ext uri="{53640926-AAD7-44D8-BBD7-CCE9431645EC}">
              <a14:shadowObscured xmlns:a14="http://schemas.microsoft.com/office/drawing/2010/main"/>
            </a:ext>
          </a:extLst>
        </p:spPr>
      </p:pic>
      <p:pic>
        <p:nvPicPr>
          <p:cNvPr id="13" name="Imagen 12"/>
          <p:cNvPicPr>
            <a:picLocks noChangeAspect="1"/>
          </p:cNvPicPr>
          <p:nvPr/>
        </p:nvPicPr>
        <p:blipFill rotWithShape="1">
          <a:blip r:embed="rId3">
            <a:extLst>
              <a:ext uri="{28A0092B-C50C-407E-A947-70E740481C1C}">
                <a14:useLocalDpi xmlns:a14="http://schemas.microsoft.com/office/drawing/2010/main" val="0"/>
              </a:ext>
            </a:extLst>
          </a:blip>
          <a:srcRect l="29513" t="42651" b="33200"/>
          <a:stretch/>
        </p:blipFill>
        <p:spPr>
          <a:xfrm>
            <a:off x="8764764" y="3645024"/>
            <a:ext cx="2952328" cy="2192942"/>
          </a:xfrm>
          <a:prstGeom prst="rect">
            <a:avLst/>
          </a:prstGeom>
        </p:spPr>
      </p:pic>
      <p:pic>
        <p:nvPicPr>
          <p:cNvPr id="14" name="Imagen 13"/>
          <p:cNvPicPr>
            <a:picLocks noChangeAspect="1"/>
          </p:cNvPicPr>
          <p:nvPr/>
        </p:nvPicPr>
        <p:blipFill rotWithShape="1">
          <a:blip r:embed="rId4" cstate="print">
            <a:extLst>
              <a:ext uri="{28A0092B-C50C-407E-A947-70E740481C1C}">
                <a14:useLocalDpi xmlns:a14="http://schemas.microsoft.com/office/drawing/2010/main" val="0"/>
              </a:ext>
            </a:extLst>
          </a:blip>
          <a:srcRect t="38450"/>
          <a:stretch/>
        </p:blipFill>
        <p:spPr>
          <a:xfrm>
            <a:off x="5713070" y="1031054"/>
            <a:ext cx="3024336" cy="2508091"/>
          </a:xfrm>
          <a:prstGeom prst="rect">
            <a:avLst/>
          </a:prstGeom>
        </p:spPr>
      </p:pic>
      <p:sp>
        <p:nvSpPr>
          <p:cNvPr id="15" name="Rectángulo 14"/>
          <p:cNvSpPr/>
          <p:nvPr/>
        </p:nvSpPr>
        <p:spPr>
          <a:xfrm>
            <a:off x="6433150" y="3910632"/>
            <a:ext cx="1864408" cy="2031325"/>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endParaRPr lang="es-EC" sz="1400" dirty="0" smtClean="0">
              <a:solidFill>
                <a:schemeClr val="tx1"/>
              </a:solidFill>
              <a:latin typeface="Arial" panose="020B0604020202020204" pitchFamily="34" charset="0"/>
              <a:ea typeface="Calibri" panose="020F0502020204030204" pitchFamily="34" charset="0"/>
            </a:endParaRPr>
          </a:p>
          <a:p>
            <a:pPr algn="just"/>
            <a:r>
              <a:rPr lang="es-EC" sz="1400" dirty="0" smtClean="0">
                <a:solidFill>
                  <a:schemeClr val="tx1"/>
                </a:solidFill>
                <a:latin typeface="Arial" panose="020B0604020202020204" pitchFamily="34" charset="0"/>
                <a:ea typeface="Calibri" panose="020F0502020204030204" pitchFamily="34" charset="0"/>
              </a:rPr>
              <a:t>El </a:t>
            </a:r>
            <a:r>
              <a:rPr lang="es-EC" sz="1400" dirty="0">
                <a:solidFill>
                  <a:schemeClr val="tx1"/>
                </a:solidFill>
                <a:latin typeface="Arial" panose="020B0604020202020204" pitchFamily="34" charset="0"/>
                <a:ea typeface="Calibri" panose="020F0502020204030204" pitchFamily="34" charset="0"/>
              </a:rPr>
              <a:t>directorio de la Fundación Charles Darwin localizada en la Isla Santa Cruz, Galápagos-Ecuador, tiene un registro de la existencia de </a:t>
            </a:r>
            <a:r>
              <a:rPr lang="es-EC" sz="1400" i="1" dirty="0">
                <a:solidFill>
                  <a:schemeClr val="tx1"/>
                </a:solidFill>
                <a:latin typeface="Arial" panose="020B0604020202020204" pitchFamily="34" charset="0"/>
                <a:ea typeface="Calibri" panose="020F0502020204030204" pitchFamily="34" charset="0"/>
              </a:rPr>
              <a:t>R. </a:t>
            </a:r>
            <a:r>
              <a:rPr lang="es-EC" sz="1400" i="1" dirty="0" err="1">
                <a:solidFill>
                  <a:schemeClr val="tx1"/>
                </a:solidFill>
                <a:latin typeface="Arial" panose="020B0604020202020204" pitchFamily="34" charset="0"/>
                <a:ea typeface="Calibri" panose="020F0502020204030204" pitchFamily="34" charset="0"/>
              </a:rPr>
              <a:t>sanguineus</a:t>
            </a:r>
            <a:r>
              <a:rPr lang="es-EC" sz="1400" i="1" dirty="0">
                <a:solidFill>
                  <a:schemeClr val="tx1"/>
                </a:solidFill>
                <a:latin typeface="Arial" panose="020B0604020202020204" pitchFamily="34" charset="0"/>
                <a:ea typeface="Calibri" panose="020F0502020204030204" pitchFamily="34" charset="0"/>
              </a:rPr>
              <a:t> </a:t>
            </a:r>
            <a:r>
              <a:rPr lang="es-EC" sz="1400" i="1" dirty="0" smtClean="0">
                <a:solidFill>
                  <a:schemeClr val="tx1"/>
                </a:solidFill>
                <a:latin typeface="Arial" panose="020B0604020202020204" pitchFamily="34" charset="0"/>
                <a:ea typeface="Calibri" panose="020F0502020204030204" pitchFamily="34" charset="0"/>
              </a:rPr>
              <a:t>.</a:t>
            </a:r>
            <a:endParaRPr lang="es-EC" sz="1400" dirty="0">
              <a:solidFill>
                <a:schemeClr val="tx1"/>
              </a:solidFill>
            </a:endParaRPr>
          </a:p>
        </p:txBody>
      </p:sp>
      <p:sp>
        <p:nvSpPr>
          <p:cNvPr id="16" name="Rectángulo 15"/>
          <p:cNvSpPr/>
          <p:nvPr/>
        </p:nvSpPr>
        <p:spPr>
          <a:xfrm>
            <a:off x="213111" y="6453336"/>
            <a:ext cx="2044149" cy="307777"/>
          </a:xfrm>
          <a:prstGeom prst="rect">
            <a:avLst/>
          </a:prstGeom>
        </p:spPr>
        <p:txBody>
          <a:bodyPr wrap="none">
            <a:spAutoFit/>
          </a:bodyPr>
          <a:lstStyle/>
          <a:p>
            <a:r>
              <a:rPr lang="es-EC" sz="1400" dirty="0" smtClean="0">
                <a:latin typeface="Arial" panose="020B0604020202020204" pitchFamily="34" charset="0"/>
                <a:ea typeface="Calibri" panose="020F0502020204030204" pitchFamily="34" charset="0"/>
              </a:rPr>
              <a:t>(</a:t>
            </a:r>
            <a:r>
              <a:rPr lang="es-EC" sz="1400" dirty="0" err="1" smtClean="0">
                <a:latin typeface="Arial" panose="020B0604020202020204" pitchFamily="34" charset="0"/>
                <a:ea typeface="Calibri" panose="020F0502020204030204" pitchFamily="34" charset="0"/>
              </a:rPr>
              <a:t>Jimenez</a:t>
            </a:r>
            <a:r>
              <a:rPr lang="es-EC" sz="1400" dirty="0" smtClean="0">
                <a:latin typeface="Arial" panose="020B0604020202020204" pitchFamily="34" charset="0"/>
                <a:ea typeface="Calibri" panose="020F0502020204030204" pitchFamily="34" charset="0"/>
              </a:rPr>
              <a:t> </a:t>
            </a:r>
            <a:r>
              <a:rPr lang="es-EC" sz="1400" dirty="0">
                <a:latin typeface="Arial" panose="020B0604020202020204" pitchFamily="34" charset="0"/>
                <a:ea typeface="Calibri" panose="020F0502020204030204" pitchFamily="34" charset="0"/>
              </a:rPr>
              <a:t>et al., </a:t>
            </a:r>
            <a:r>
              <a:rPr lang="es-EC" sz="1400" dirty="0" smtClean="0">
                <a:latin typeface="Arial" panose="020B0604020202020204" pitchFamily="34" charset="0"/>
                <a:ea typeface="Calibri" panose="020F0502020204030204" pitchFamily="34" charset="0"/>
              </a:rPr>
              <a:t>2020;   </a:t>
            </a:r>
            <a:endParaRPr lang="es-EC" sz="1400" dirty="0"/>
          </a:p>
        </p:txBody>
      </p:sp>
      <p:sp>
        <p:nvSpPr>
          <p:cNvPr id="17" name="Rectángulo 16"/>
          <p:cNvSpPr/>
          <p:nvPr/>
        </p:nvSpPr>
        <p:spPr>
          <a:xfrm>
            <a:off x="9159757" y="1088901"/>
            <a:ext cx="2441120" cy="2462213"/>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endParaRPr lang="es-EC" sz="1400" dirty="0" smtClean="0">
              <a:latin typeface="Arial" panose="020B0604020202020204" pitchFamily="34" charset="0"/>
              <a:ea typeface="Calibri" panose="020F0502020204030204" pitchFamily="34" charset="0"/>
            </a:endParaRPr>
          </a:p>
          <a:p>
            <a:pPr algn="just"/>
            <a:r>
              <a:rPr lang="es-EC" sz="1400" dirty="0" smtClean="0">
                <a:latin typeface="Arial" panose="020B0604020202020204" pitchFamily="34" charset="0"/>
                <a:ea typeface="Calibri" panose="020F0502020204030204" pitchFamily="34" charset="0"/>
              </a:rPr>
              <a:t>Casi en todos </a:t>
            </a:r>
            <a:r>
              <a:rPr lang="es-EC" sz="1400" dirty="0">
                <a:latin typeface="Arial" panose="020B0604020202020204" pitchFamily="34" charset="0"/>
                <a:ea typeface="Calibri" panose="020F0502020204030204" pitchFamily="34" charset="0"/>
              </a:rPr>
              <a:t>los países de </a:t>
            </a:r>
            <a:r>
              <a:rPr lang="es-EC" sz="1400" dirty="0" err="1">
                <a:latin typeface="Arial" panose="020B0604020202020204" pitchFamily="34" charset="0"/>
                <a:ea typeface="Calibri" panose="020F0502020204030204" pitchFamily="34" charset="0"/>
              </a:rPr>
              <a:t>latinoamérica</a:t>
            </a:r>
            <a:r>
              <a:rPr lang="es-EC" sz="1400" dirty="0">
                <a:latin typeface="Arial" panose="020B0604020202020204" pitchFamily="34" charset="0"/>
                <a:ea typeface="Calibri" panose="020F0502020204030204" pitchFamily="34" charset="0"/>
              </a:rPr>
              <a:t>, la prevalencia de vectores que transmiten enfermedades a los animales domésticos es alta, debido a la falta de sensibilidad, bajos recursos económicos e irresponsabilidad en la tenencia de mascotas</a:t>
            </a:r>
            <a:endParaRPr lang="es-EC" sz="1400" dirty="0"/>
          </a:p>
        </p:txBody>
      </p:sp>
      <p:sp>
        <p:nvSpPr>
          <p:cNvPr id="18" name="Google Shape;90;p7"/>
          <p:cNvSpPr/>
          <p:nvPr/>
        </p:nvSpPr>
        <p:spPr>
          <a:xfrm>
            <a:off x="8834370" y="770192"/>
            <a:ext cx="665859" cy="634554"/>
          </a:xfrm>
          <a:custGeom>
            <a:avLst/>
            <a:gdLst/>
            <a:ahLst/>
            <a:cxnLst/>
            <a:rect l="l" t="t" r="r" b="b"/>
            <a:pathLst>
              <a:path w="9308" h="9393" extrusionOk="0">
                <a:moveTo>
                  <a:pt x="7789" y="6932"/>
                </a:moveTo>
                <a:lnTo>
                  <a:pt x="7789" y="6932"/>
                </a:lnTo>
                <a:lnTo>
                  <a:pt x="7575" y="6697"/>
                </a:lnTo>
                <a:lnTo>
                  <a:pt x="7446" y="6569"/>
                </a:lnTo>
                <a:lnTo>
                  <a:pt x="7425" y="6483"/>
                </a:lnTo>
                <a:lnTo>
                  <a:pt x="7404" y="6419"/>
                </a:lnTo>
                <a:lnTo>
                  <a:pt x="7404" y="6419"/>
                </a:lnTo>
                <a:lnTo>
                  <a:pt x="7404" y="6355"/>
                </a:lnTo>
                <a:lnTo>
                  <a:pt x="7446" y="6269"/>
                </a:lnTo>
                <a:lnTo>
                  <a:pt x="7511" y="6141"/>
                </a:lnTo>
                <a:lnTo>
                  <a:pt x="7511" y="6141"/>
                </a:lnTo>
                <a:lnTo>
                  <a:pt x="7553" y="6034"/>
                </a:lnTo>
                <a:lnTo>
                  <a:pt x="7553" y="5927"/>
                </a:lnTo>
                <a:lnTo>
                  <a:pt x="7575" y="5734"/>
                </a:lnTo>
                <a:lnTo>
                  <a:pt x="7575" y="5734"/>
                </a:lnTo>
                <a:lnTo>
                  <a:pt x="7575" y="5349"/>
                </a:lnTo>
                <a:lnTo>
                  <a:pt x="7553" y="5156"/>
                </a:lnTo>
                <a:lnTo>
                  <a:pt x="7532" y="4964"/>
                </a:lnTo>
                <a:lnTo>
                  <a:pt x="7532" y="4964"/>
                </a:lnTo>
                <a:lnTo>
                  <a:pt x="7489" y="4771"/>
                </a:lnTo>
                <a:lnTo>
                  <a:pt x="7425" y="4622"/>
                </a:lnTo>
                <a:lnTo>
                  <a:pt x="7318" y="4472"/>
                </a:lnTo>
                <a:lnTo>
                  <a:pt x="7168" y="4322"/>
                </a:lnTo>
                <a:lnTo>
                  <a:pt x="7168" y="4322"/>
                </a:lnTo>
                <a:lnTo>
                  <a:pt x="6869" y="4129"/>
                </a:lnTo>
                <a:lnTo>
                  <a:pt x="6698" y="4001"/>
                </a:lnTo>
                <a:lnTo>
                  <a:pt x="6633" y="3937"/>
                </a:lnTo>
                <a:lnTo>
                  <a:pt x="6612" y="3873"/>
                </a:lnTo>
                <a:lnTo>
                  <a:pt x="6612" y="3873"/>
                </a:lnTo>
                <a:lnTo>
                  <a:pt x="6612" y="3851"/>
                </a:lnTo>
                <a:lnTo>
                  <a:pt x="6612" y="3787"/>
                </a:lnTo>
                <a:lnTo>
                  <a:pt x="6633" y="3702"/>
                </a:lnTo>
                <a:lnTo>
                  <a:pt x="6633" y="3702"/>
                </a:lnTo>
                <a:lnTo>
                  <a:pt x="6612" y="3595"/>
                </a:lnTo>
                <a:lnTo>
                  <a:pt x="6548" y="3488"/>
                </a:lnTo>
                <a:lnTo>
                  <a:pt x="6548" y="3488"/>
                </a:lnTo>
                <a:lnTo>
                  <a:pt x="6484" y="3359"/>
                </a:lnTo>
                <a:lnTo>
                  <a:pt x="6462" y="3295"/>
                </a:lnTo>
                <a:lnTo>
                  <a:pt x="6462" y="3274"/>
                </a:lnTo>
                <a:lnTo>
                  <a:pt x="6462" y="3252"/>
                </a:lnTo>
                <a:lnTo>
                  <a:pt x="6462" y="3252"/>
                </a:lnTo>
                <a:lnTo>
                  <a:pt x="6505" y="3231"/>
                </a:lnTo>
                <a:lnTo>
                  <a:pt x="6591" y="3231"/>
                </a:lnTo>
                <a:lnTo>
                  <a:pt x="6805" y="3274"/>
                </a:lnTo>
                <a:lnTo>
                  <a:pt x="7168" y="3359"/>
                </a:lnTo>
                <a:lnTo>
                  <a:pt x="7168" y="3359"/>
                </a:lnTo>
                <a:lnTo>
                  <a:pt x="7382" y="3381"/>
                </a:lnTo>
                <a:lnTo>
                  <a:pt x="7575" y="3359"/>
                </a:lnTo>
                <a:lnTo>
                  <a:pt x="7810" y="3316"/>
                </a:lnTo>
                <a:lnTo>
                  <a:pt x="8024" y="3274"/>
                </a:lnTo>
                <a:lnTo>
                  <a:pt x="8238" y="3209"/>
                </a:lnTo>
                <a:lnTo>
                  <a:pt x="8431" y="3124"/>
                </a:lnTo>
                <a:lnTo>
                  <a:pt x="8623" y="3038"/>
                </a:lnTo>
                <a:lnTo>
                  <a:pt x="8794" y="2953"/>
                </a:lnTo>
                <a:lnTo>
                  <a:pt x="8794" y="2953"/>
                </a:lnTo>
                <a:lnTo>
                  <a:pt x="8944" y="2846"/>
                </a:lnTo>
                <a:lnTo>
                  <a:pt x="9094" y="2717"/>
                </a:lnTo>
                <a:lnTo>
                  <a:pt x="9244" y="2568"/>
                </a:lnTo>
                <a:lnTo>
                  <a:pt x="9286" y="2482"/>
                </a:lnTo>
                <a:lnTo>
                  <a:pt x="9308" y="2418"/>
                </a:lnTo>
                <a:lnTo>
                  <a:pt x="9308" y="2418"/>
                </a:lnTo>
                <a:lnTo>
                  <a:pt x="9286" y="2289"/>
                </a:lnTo>
                <a:lnTo>
                  <a:pt x="9265" y="2225"/>
                </a:lnTo>
                <a:lnTo>
                  <a:pt x="9201" y="2225"/>
                </a:lnTo>
                <a:lnTo>
                  <a:pt x="9137" y="2247"/>
                </a:lnTo>
                <a:lnTo>
                  <a:pt x="9008" y="2332"/>
                </a:lnTo>
                <a:lnTo>
                  <a:pt x="8944" y="2354"/>
                </a:lnTo>
                <a:lnTo>
                  <a:pt x="8923" y="2354"/>
                </a:lnTo>
                <a:lnTo>
                  <a:pt x="8923" y="2354"/>
                </a:lnTo>
                <a:lnTo>
                  <a:pt x="8901" y="2332"/>
                </a:lnTo>
                <a:lnTo>
                  <a:pt x="8901" y="2311"/>
                </a:lnTo>
                <a:lnTo>
                  <a:pt x="8944" y="2247"/>
                </a:lnTo>
                <a:lnTo>
                  <a:pt x="9051" y="2097"/>
                </a:lnTo>
                <a:lnTo>
                  <a:pt x="9094" y="1990"/>
                </a:lnTo>
                <a:lnTo>
                  <a:pt x="9137" y="1904"/>
                </a:lnTo>
                <a:lnTo>
                  <a:pt x="9115" y="1883"/>
                </a:lnTo>
                <a:lnTo>
                  <a:pt x="9115" y="1840"/>
                </a:lnTo>
                <a:lnTo>
                  <a:pt x="9072" y="1797"/>
                </a:lnTo>
                <a:lnTo>
                  <a:pt x="9030" y="1776"/>
                </a:lnTo>
                <a:lnTo>
                  <a:pt x="9030" y="1776"/>
                </a:lnTo>
                <a:lnTo>
                  <a:pt x="8966" y="1776"/>
                </a:lnTo>
                <a:lnTo>
                  <a:pt x="8880" y="1797"/>
                </a:lnTo>
                <a:lnTo>
                  <a:pt x="8794" y="1819"/>
                </a:lnTo>
                <a:lnTo>
                  <a:pt x="8709" y="1883"/>
                </a:lnTo>
                <a:lnTo>
                  <a:pt x="8452" y="2075"/>
                </a:lnTo>
                <a:lnTo>
                  <a:pt x="8452" y="2075"/>
                </a:lnTo>
                <a:lnTo>
                  <a:pt x="8281" y="2182"/>
                </a:lnTo>
                <a:lnTo>
                  <a:pt x="8238" y="2204"/>
                </a:lnTo>
                <a:lnTo>
                  <a:pt x="8195" y="2182"/>
                </a:lnTo>
                <a:lnTo>
                  <a:pt x="8131" y="2161"/>
                </a:lnTo>
                <a:lnTo>
                  <a:pt x="8088" y="2118"/>
                </a:lnTo>
                <a:lnTo>
                  <a:pt x="7960" y="1990"/>
                </a:lnTo>
                <a:lnTo>
                  <a:pt x="7960" y="1990"/>
                </a:lnTo>
                <a:lnTo>
                  <a:pt x="7682" y="1690"/>
                </a:lnTo>
                <a:lnTo>
                  <a:pt x="7425" y="1391"/>
                </a:lnTo>
                <a:lnTo>
                  <a:pt x="7425" y="1391"/>
                </a:lnTo>
                <a:lnTo>
                  <a:pt x="7125" y="1091"/>
                </a:lnTo>
                <a:lnTo>
                  <a:pt x="6997" y="941"/>
                </a:lnTo>
                <a:lnTo>
                  <a:pt x="6933" y="856"/>
                </a:lnTo>
                <a:lnTo>
                  <a:pt x="6912" y="792"/>
                </a:lnTo>
                <a:lnTo>
                  <a:pt x="6912" y="792"/>
                </a:lnTo>
                <a:lnTo>
                  <a:pt x="6890" y="728"/>
                </a:lnTo>
                <a:lnTo>
                  <a:pt x="6890" y="685"/>
                </a:lnTo>
                <a:lnTo>
                  <a:pt x="6933" y="599"/>
                </a:lnTo>
                <a:lnTo>
                  <a:pt x="6976" y="514"/>
                </a:lnTo>
                <a:lnTo>
                  <a:pt x="7040" y="428"/>
                </a:lnTo>
                <a:lnTo>
                  <a:pt x="7040" y="428"/>
                </a:lnTo>
                <a:lnTo>
                  <a:pt x="7061" y="342"/>
                </a:lnTo>
                <a:lnTo>
                  <a:pt x="7061" y="278"/>
                </a:lnTo>
                <a:lnTo>
                  <a:pt x="7061" y="235"/>
                </a:lnTo>
                <a:lnTo>
                  <a:pt x="7019" y="193"/>
                </a:lnTo>
                <a:lnTo>
                  <a:pt x="6976" y="171"/>
                </a:lnTo>
                <a:lnTo>
                  <a:pt x="6933" y="150"/>
                </a:lnTo>
                <a:lnTo>
                  <a:pt x="6869" y="171"/>
                </a:lnTo>
                <a:lnTo>
                  <a:pt x="6783" y="214"/>
                </a:lnTo>
                <a:lnTo>
                  <a:pt x="6783" y="214"/>
                </a:lnTo>
                <a:lnTo>
                  <a:pt x="6719" y="278"/>
                </a:lnTo>
                <a:lnTo>
                  <a:pt x="6676" y="321"/>
                </a:lnTo>
                <a:lnTo>
                  <a:pt x="6569" y="471"/>
                </a:lnTo>
                <a:lnTo>
                  <a:pt x="6484" y="642"/>
                </a:lnTo>
                <a:lnTo>
                  <a:pt x="6377" y="770"/>
                </a:lnTo>
                <a:lnTo>
                  <a:pt x="6377" y="770"/>
                </a:lnTo>
                <a:lnTo>
                  <a:pt x="6355" y="792"/>
                </a:lnTo>
                <a:lnTo>
                  <a:pt x="6355" y="770"/>
                </a:lnTo>
                <a:lnTo>
                  <a:pt x="6355" y="770"/>
                </a:lnTo>
                <a:lnTo>
                  <a:pt x="6377" y="728"/>
                </a:lnTo>
                <a:lnTo>
                  <a:pt x="6398" y="621"/>
                </a:lnTo>
                <a:lnTo>
                  <a:pt x="6419" y="514"/>
                </a:lnTo>
                <a:lnTo>
                  <a:pt x="6419" y="428"/>
                </a:lnTo>
                <a:lnTo>
                  <a:pt x="6419" y="428"/>
                </a:lnTo>
                <a:lnTo>
                  <a:pt x="6505" y="300"/>
                </a:lnTo>
                <a:lnTo>
                  <a:pt x="6548" y="235"/>
                </a:lnTo>
                <a:lnTo>
                  <a:pt x="6569" y="150"/>
                </a:lnTo>
                <a:lnTo>
                  <a:pt x="6569" y="150"/>
                </a:lnTo>
                <a:lnTo>
                  <a:pt x="6548" y="64"/>
                </a:lnTo>
                <a:lnTo>
                  <a:pt x="6526" y="21"/>
                </a:lnTo>
                <a:lnTo>
                  <a:pt x="6484" y="0"/>
                </a:lnTo>
                <a:lnTo>
                  <a:pt x="6441" y="21"/>
                </a:lnTo>
                <a:lnTo>
                  <a:pt x="6334" y="86"/>
                </a:lnTo>
                <a:lnTo>
                  <a:pt x="6248" y="193"/>
                </a:lnTo>
                <a:lnTo>
                  <a:pt x="6248" y="193"/>
                </a:lnTo>
                <a:lnTo>
                  <a:pt x="6141" y="385"/>
                </a:lnTo>
                <a:lnTo>
                  <a:pt x="6056" y="578"/>
                </a:lnTo>
                <a:lnTo>
                  <a:pt x="5885" y="984"/>
                </a:lnTo>
                <a:lnTo>
                  <a:pt x="5778" y="1412"/>
                </a:lnTo>
                <a:lnTo>
                  <a:pt x="5713" y="1840"/>
                </a:lnTo>
                <a:lnTo>
                  <a:pt x="5713" y="1840"/>
                </a:lnTo>
                <a:lnTo>
                  <a:pt x="5713" y="2097"/>
                </a:lnTo>
                <a:lnTo>
                  <a:pt x="5713" y="2354"/>
                </a:lnTo>
                <a:lnTo>
                  <a:pt x="5713" y="2354"/>
                </a:lnTo>
                <a:lnTo>
                  <a:pt x="5778" y="2546"/>
                </a:lnTo>
                <a:lnTo>
                  <a:pt x="5799" y="2653"/>
                </a:lnTo>
                <a:lnTo>
                  <a:pt x="5778" y="2717"/>
                </a:lnTo>
                <a:lnTo>
                  <a:pt x="5778" y="2717"/>
                </a:lnTo>
                <a:lnTo>
                  <a:pt x="5756" y="2760"/>
                </a:lnTo>
                <a:lnTo>
                  <a:pt x="5671" y="2760"/>
                </a:lnTo>
                <a:lnTo>
                  <a:pt x="5478" y="2760"/>
                </a:lnTo>
                <a:lnTo>
                  <a:pt x="5093" y="2696"/>
                </a:lnTo>
                <a:lnTo>
                  <a:pt x="5093" y="2696"/>
                </a:lnTo>
                <a:lnTo>
                  <a:pt x="4665" y="2696"/>
                </a:lnTo>
                <a:lnTo>
                  <a:pt x="4451" y="2717"/>
                </a:lnTo>
                <a:lnTo>
                  <a:pt x="4237" y="2760"/>
                </a:lnTo>
                <a:lnTo>
                  <a:pt x="4023" y="2803"/>
                </a:lnTo>
                <a:lnTo>
                  <a:pt x="3809" y="2867"/>
                </a:lnTo>
                <a:lnTo>
                  <a:pt x="3617" y="2953"/>
                </a:lnTo>
                <a:lnTo>
                  <a:pt x="3424" y="3081"/>
                </a:lnTo>
                <a:lnTo>
                  <a:pt x="3424" y="3081"/>
                </a:lnTo>
                <a:lnTo>
                  <a:pt x="3274" y="3188"/>
                </a:lnTo>
                <a:lnTo>
                  <a:pt x="3146" y="3338"/>
                </a:lnTo>
                <a:lnTo>
                  <a:pt x="3017" y="3488"/>
                </a:lnTo>
                <a:lnTo>
                  <a:pt x="2889" y="3659"/>
                </a:lnTo>
                <a:lnTo>
                  <a:pt x="2782" y="3830"/>
                </a:lnTo>
                <a:lnTo>
                  <a:pt x="2697" y="4001"/>
                </a:lnTo>
                <a:lnTo>
                  <a:pt x="2632" y="4194"/>
                </a:lnTo>
                <a:lnTo>
                  <a:pt x="2590" y="4365"/>
                </a:lnTo>
                <a:lnTo>
                  <a:pt x="2590" y="4365"/>
                </a:lnTo>
                <a:lnTo>
                  <a:pt x="2568" y="4600"/>
                </a:lnTo>
                <a:lnTo>
                  <a:pt x="2547" y="4857"/>
                </a:lnTo>
                <a:lnTo>
                  <a:pt x="2568" y="5349"/>
                </a:lnTo>
                <a:lnTo>
                  <a:pt x="2568" y="5349"/>
                </a:lnTo>
                <a:lnTo>
                  <a:pt x="2568" y="5499"/>
                </a:lnTo>
                <a:lnTo>
                  <a:pt x="2568" y="5584"/>
                </a:lnTo>
                <a:lnTo>
                  <a:pt x="2547" y="5627"/>
                </a:lnTo>
                <a:lnTo>
                  <a:pt x="2525" y="5649"/>
                </a:lnTo>
                <a:lnTo>
                  <a:pt x="2440" y="5691"/>
                </a:lnTo>
                <a:lnTo>
                  <a:pt x="2440" y="5691"/>
                </a:lnTo>
                <a:lnTo>
                  <a:pt x="2333" y="5713"/>
                </a:lnTo>
                <a:lnTo>
                  <a:pt x="2204" y="5713"/>
                </a:lnTo>
                <a:lnTo>
                  <a:pt x="2076" y="5713"/>
                </a:lnTo>
                <a:lnTo>
                  <a:pt x="1969" y="5691"/>
                </a:lnTo>
                <a:lnTo>
                  <a:pt x="1969" y="5691"/>
                </a:lnTo>
                <a:lnTo>
                  <a:pt x="1798" y="5734"/>
                </a:lnTo>
                <a:lnTo>
                  <a:pt x="1648" y="5756"/>
                </a:lnTo>
                <a:lnTo>
                  <a:pt x="1648" y="5756"/>
                </a:lnTo>
                <a:lnTo>
                  <a:pt x="1456" y="5777"/>
                </a:lnTo>
                <a:lnTo>
                  <a:pt x="1284" y="5777"/>
                </a:lnTo>
                <a:lnTo>
                  <a:pt x="1092" y="5756"/>
                </a:lnTo>
                <a:lnTo>
                  <a:pt x="921" y="5777"/>
                </a:lnTo>
                <a:lnTo>
                  <a:pt x="921" y="5777"/>
                </a:lnTo>
                <a:lnTo>
                  <a:pt x="707" y="5820"/>
                </a:lnTo>
                <a:lnTo>
                  <a:pt x="493" y="5884"/>
                </a:lnTo>
                <a:lnTo>
                  <a:pt x="300" y="5969"/>
                </a:lnTo>
                <a:lnTo>
                  <a:pt x="193" y="6034"/>
                </a:lnTo>
                <a:lnTo>
                  <a:pt x="129" y="6098"/>
                </a:lnTo>
                <a:lnTo>
                  <a:pt x="129" y="6098"/>
                </a:lnTo>
                <a:lnTo>
                  <a:pt x="86" y="6162"/>
                </a:lnTo>
                <a:lnTo>
                  <a:pt x="65" y="6226"/>
                </a:lnTo>
                <a:lnTo>
                  <a:pt x="1" y="6440"/>
                </a:lnTo>
                <a:lnTo>
                  <a:pt x="1" y="6526"/>
                </a:lnTo>
                <a:lnTo>
                  <a:pt x="1" y="6633"/>
                </a:lnTo>
                <a:lnTo>
                  <a:pt x="22" y="6718"/>
                </a:lnTo>
                <a:lnTo>
                  <a:pt x="65" y="6761"/>
                </a:lnTo>
                <a:lnTo>
                  <a:pt x="65" y="6761"/>
                </a:lnTo>
                <a:lnTo>
                  <a:pt x="129" y="6804"/>
                </a:lnTo>
                <a:lnTo>
                  <a:pt x="215" y="6804"/>
                </a:lnTo>
                <a:lnTo>
                  <a:pt x="300" y="6783"/>
                </a:lnTo>
                <a:lnTo>
                  <a:pt x="386" y="6740"/>
                </a:lnTo>
                <a:lnTo>
                  <a:pt x="578" y="6676"/>
                </a:lnTo>
                <a:lnTo>
                  <a:pt x="664" y="6633"/>
                </a:lnTo>
                <a:lnTo>
                  <a:pt x="750" y="6633"/>
                </a:lnTo>
                <a:lnTo>
                  <a:pt x="750" y="6633"/>
                </a:lnTo>
                <a:lnTo>
                  <a:pt x="814" y="6633"/>
                </a:lnTo>
                <a:lnTo>
                  <a:pt x="878" y="6654"/>
                </a:lnTo>
                <a:lnTo>
                  <a:pt x="921" y="6697"/>
                </a:lnTo>
                <a:lnTo>
                  <a:pt x="964" y="6740"/>
                </a:lnTo>
                <a:lnTo>
                  <a:pt x="1006" y="6868"/>
                </a:lnTo>
                <a:lnTo>
                  <a:pt x="1049" y="6954"/>
                </a:lnTo>
                <a:lnTo>
                  <a:pt x="1092" y="7018"/>
                </a:lnTo>
                <a:lnTo>
                  <a:pt x="1092" y="7018"/>
                </a:lnTo>
                <a:lnTo>
                  <a:pt x="1777" y="7724"/>
                </a:lnTo>
                <a:lnTo>
                  <a:pt x="1777" y="7724"/>
                </a:lnTo>
                <a:lnTo>
                  <a:pt x="1926" y="7895"/>
                </a:lnTo>
                <a:lnTo>
                  <a:pt x="2097" y="8088"/>
                </a:lnTo>
                <a:lnTo>
                  <a:pt x="2097" y="8088"/>
                </a:lnTo>
                <a:lnTo>
                  <a:pt x="2162" y="8152"/>
                </a:lnTo>
                <a:lnTo>
                  <a:pt x="2226" y="8173"/>
                </a:lnTo>
                <a:lnTo>
                  <a:pt x="2333" y="8173"/>
                </a:lnTo>
                <a:lnTo>
                  <a:pt x="2333" y="8173"/>
                </a:lnTo>
                <a:lnTo>
                  <a:pt x="2547" y="8237"/>
                </a:lnTo>
                <a:lnTo>
                  <a:pt x="2632" y="8237"/>
                </a:lnTo>
                <a:lnTo>
                  <a:pt x="2675" y="8216"/>
                </a:lnTo>
                <a:lnTo>
                  <a:pt x="2697" y="8195"/>
                </a:lnTo>
                <a:lnTo>
                  <a:pt x="2697" y="8195"/>
                </a:lnTo>
                <a:lnTo>
                  <a:pt x="2697" y="8130"/>
                </a:lnTo>
                <a:lnTo>
                  <a:pt x="2654" y="8066"/>
                </a:lnTo>
                <a:lnTo>
                  <a:pt x="2504" y="7916"/>
                </a:lnTo>
                <a:lnTo>
                  <a:pt x="2247" y="7660"/>
                </a:lnTo>
                <a:lnTo>
                  <a:pt x="2247" y="7660"/>
                </a:lnTo>
                <a:lnTo>
                  <a:pt x="1498" y="6954"/>
                </a:lnTo>
                <a:lnTo>
                  <a:pt x="1498" y="6954"/>
                </a:lnTo>
                <a:lnTo>
                  <a:pt x="1370" y="6847"/>
                </a:lnTo>
                <a:lnTo>
                  <a:pt x="1220" y="6718"/>
                </a:lnTo>
                <a:lnTo>
                  <a:pt x="1156" y="6654"/>
                </a:lnTo>
                <a:lnTo>
                  <a:pt x="1113" y="6590"/>
                </a:lnTo>
                <a:lnTo>
                  <a:pt x="1092" y="6526"/>
                </a:lnTo>
                <a:lnTo>
                  <a:pt x="1113" y="6462"/>
                </a:lnTo>
                <a:lnTo>
                  <a:pt x="1113" y="6462"/>
                </a:lnTo>
                <a:lnTo>
                  <a:pt x="1156" y="6419"/>
                </a:lnTo>
                <a:lnTo>
                  <a:pt x="1220" y="6397"/>
                </a:lnTo>
                <a:lnTo>
                  <a:pt x="1349" y="6376"/>
                </a:lnTo>
                <a:lnTo>
                  <a:pt x="1456" y="6397"/>
                </a:lnTo>
                <a:lnTo>
                  <a:pt x="1498" y="6419"/>
                </a:lnTo>
                <a:lnTo>
                  <a:pt x="1541" y="6462"/>
                </a:lnTo>
                <a:lnTo>
                  <a:pt x="1541" y="6462"/>
                </a:lnTo>
                <a:lnTo>
                  <a:pt x="1563" y="6526"/>
                </a:lnTo>
                <a:lnTo>
                  <a:pt x="1584" y="6611"/>
                </a:lnTo>
                <a:lnTo>
                  <a:pt x="1605" y="6697"/>
                </a:lnTo>
                <a:lnTo>
                  <a:pt x="1648" y="6783"/>
                </a:lnTo>
                <a:lnTo>
                  <a:pt x="1648" y="6783"/>
                </a:lnTo>
                <a:lnTo>
                  <a:pt x="1798" y="6954"/>
                </a:lnTo>
                <a:lnTo>
                  <a:pt x="1948" y="7125"/>
                </a:lnTo>
                <a:lnTo>
                  <a:pt x="1948" y="7125"/>
                </a:lnTo>
                <a:lnTo>
                  <a:pt x="2119" y="7339"/>
                </a:lnTo>
                <a:lnTo>
                  <a:pt x="2204" y="7424"/>
                </a:lnTo>
                <a:lnTo>
                  <a:pt x="2311" y="7510"/>
                </a:lnTo>
                <a:lnTo>
                  <a:pt x="2311" y="7510"/>
                </a:lnTo>
                <a:lnTo>
                  <a:pt x="2376" y="7531"/>
                </a:lnTo>
                <a:lnTo>
                  <a:pt x="2440" y="7531"/>
                </a:lnTo>
                <a:lnTo>
                  <a:pt x="2483" y="7510"/>
                </a:lnTo>
                <a:lnTo>
                  <a:pt x="2568" y="7510"/>
                </a:lnTo>
                <a:lnTo>
                  <a:pt x="2568" y="7510"/>
                </a:lnTo>
                <a:lnTo>
                  <a:pt x="2697" y="7489"/>
                </a:lnTo>
                <a:lnTo>
                  <a:pt x="2804" y="7489"/>
                </a:lnTo>
                <a:lnTo>
                  <a:pt x="2846" y="7489"/>
                </a:lnTo>
                <a:lnTo>
                  <a:pt x="2868" y="7446"/>
                </a:lnTo>
                <a:lnTo>
                  <a:pt x="2846" y="7403"/>
                </a:lnTo>
                <a:lnTo>
                  <a:pt x="2804" y="7317"/>
                </a:lnTo>
                <a:lnTo>
                  <a:pt x="2804" y="7317"/>
                </a:lnTo>
                <a:lnTo>
                  <a:pt x="2718" y="7253"/>
                </a:lnTo>
                <a:lnTo>
                  <a:pt x="2632" y="7168"/>
                </a:lnTo>
                <a:lnTo>
                  <a:pt x="2525" y="7103"/>
                </a:lnTo>
                <a:lnTo>
                  <a:pt x="2418" y="7039"/>
                </a:lnTo>
                <a:lnTo>
                  <a:pt x="2418" y="7039"/>
                </a:lnTo>
                <a:lnTo>
                  <a:pt x="2097" y="6697"/>
                </a:lnTo>
                <a:lnTo>
                  <a:pt x="2097" y="6697"/>
                </a:lnTo>
                <a:lnTo>
                  <a:pt x="1926" y="6569"/>
                </a:lnTo>
                <a:lnTo>
                  <a:pt x="1841" y="6483"/>
                </a:lnTo>
                <a:lnTo>
                  <a:pt x="1798" y="6419"/>
                </a:lnTo>
                <a:lnTo>
                  <a:pt x="1798" y="6419"/>
                </a:lnTo>
                <a:lnTo>
                  <a:pt x="1777" y="6333"/>
                </a:lnTo>
                <a:lnTo>
                  <a:pt x="1798" y="6333"/>
                </a:lnTo>
                <a:lnTo>
                  <a:pt x="1862" y="6312"/>
                </a:lnTo>
                <a:lnTo>
                  <a:pt x="1862" y="6312"/>
                </a:lnTo>
                <a:lnTo>
                  <a:pt x="1926" y="6290"/>
                </a:lnTo>
                <a:lnTo>
                  <a:pt x="2055" y="6269"/>
                </a:lnTo>
                <a:lnTo>
                  <a:pt x="2333" y="6248"/>
                </a:lnTo>
                <a:lnTo>
                  <a:pt x="2632" y="6248"/>
                </a:lnTo>
                <a:lnTo>
                  <a:pt x="2739" y="6269"/>
                </a:lnTo>
                <a:lnTo>
                  <a:pt x="2804" y="6290"/>
                </a:lnTo>
                <a:lnTo>
                  <a:pt x="2804" y="6290"/>
                </a:lnTo>
                <a:lnTo>
                  <a:pt x="2846" y="6333"/>
                </a:lnTo>
                <a:lnTo>
                  <a:pt x="2889" y="6440"/>
                </a:lnTo>
                <a:lnTo>
                  <a:pt x="2932" y="6654"/>
                </a:lnTo>
                <a:lnTo>
                  <a:pt x="2953" y="7082"/>
                </a:lnTo>
                <a:lnTo>
                  <a:pt x="2953" y="7082"/>
                </a:lnTo>
                <a:lnTo>
                  <a:pt x="2975" y="7317"/>
                </a:lnTo>
                <a:lnTo>
                  <a:pt x="2975" y="7531"/>
                </a:lnTo>
                <a:lnTo>
                  <a:pt x="2953" y="7767"/>
                </a:lnTo>
                <a:lnTo>
                  <a:pt x="2932" y="7981"/>
                </a:lnTo>
                <a:lnTo>
                  <a:pt x="2846" y="8409"/>
                </a:lnTo>
                <a:lnTo>
                  <a:pt x="2739" y="8858"/>
                </a:lnTo>
                <a:lnTo>
                  <a:pt x="2739" y="8858"/>
                </a:lnTo>
                <a:lnTo>
                  <a:pt x="2697" y="8986"/>
                </a:lnTo>
                <a:lnTo>
                  <a:pt x="2697" y="9072"/>
                </a:lnTo>
                <a:lnTo>
                  <a:pt x="2718" y="9136"/>
                </a:lnTo>
                <a:lnTo>
                  <a:pt x="2739" y="9179"/>
                </a:lnTo>
                <a:lnTo>
                  <a:pt x="2782" y="9222"/>
                </a:lnTo>
                <a:lnTo>
                  <a:pt x="2846" y="9243"/>
                </a:lnTo>
                <a:lnTo>
                  <a:pt x="2953" y="9264"/>
                </a:lnTo>
                <a:lnTo>
                  <a:pt x="2953" y="9264"/>
                </a:lnTo>
                <a:lnTo>
                  <a:pt x="3039" y="9264"/>
                </a:lnTo>
                <a:lnTo>
                  <a:pt x="3103" y="9243"/>
                </a:lnTo>
                <a:lnTo>
                  <a:pt x="3167" y="9222"/>
                </a:lnTo>
                <a:lnTo>
                  <a:pt x="3210" y="9179"/>
                </a:lnTo>
                <a:lnTo>
                  <a:pt x="3296" y="9050"/>
                </a:lnTo>
                <a:lnTo>
                  <a:pt x="3338" y="8922"/>
                </a:lnTo>
                <a:lnTo>
                  <a:pt x="3338" y="8922"/>
                </a:lnTo>
                <a:lnTo>
                  <a:pt x="3403" y="8687"/>
                </a:lnTo>
                <a:lnTo>
                  <a:pt x="3445" y="8473"/>
                </a:lnTo>
                <a:lnTo>
                  <a:pt x="3488" y="8237"/>
                </a:lnTo>
                <a:lnTo>
                  <a:pt x="3510" y="8002"/>
                </a:lnTo>
                <a:lnTo>
                  <a:pt x="3510" y="7553"/>
                </a:lnTo>
                <a:lnTo>
                  <a:pt x="3467" y="7082"/>
                </a:lnTo>
                <a:lnTo>
                  <a:pt x="3467" y="7082"/>
                </a:lnTo>
                <a:lnTo>
                  <a:pt x="3424" y="6804"/>
                </a:lnTo>
                <a:lnTo>
                  <a:pt x="3381" y="6676"/>
                </a:lnTo>
                <a:lnTo>
                  <a:pt x="3381" y="6547"/>
                </a:lnTo>
                <a:lnTo>
                  <a:pt x="3381" y="6547"/>
                </a:lnTo>
                <a:lnTo>
                  <a:pt x="3381" y="6440"/>
                </a:lnTo>
                <a:lnTo>
                  <a:pt x="3445" y="6355"/>
                </a:lnTo>
                <a:lnTo>
                  <a:pt x="3445" y="6355"/>
                </a:lnTo>
                <a:lnTo>
                  <a:pt x="3552" y="6269"/>
                </a:lnTo>
                <a:lnTo>
                  <a:pt x="3681" y="6162"/>
                </a:lnTo>
                <a:lnTo>
                  <a:pt x="3724" y="6098"/>
                </a:lnTo>
                <a:lnTo>
                  <a:pt x="3766" y="6034"/>
                </a:lnTo>
                <a:lnTo>
                  <a:pt x="3788" y="5969"/>
                </a:lnTo>
                <a:lnTo>
                  <a:pt x="3766" y="5884"/>
                </a:lnTo>
                <a:lnTo>
                  <a:pt x="3766" y="5884"/>
                </a:lnTo>
                <a:lnTo>
                  <a:pt x="3724" y="5841"/>
                </a:lnTo>
                <a:lnTo>
                  <a:pt x="3702" y="5820"/>
                </a:lnTo>
                <a:lnTo>
                  <a:pt x="3617" y="5777"/>
                </a:lnTo>
                <a:lnTo>
                  <a:pt x="3510" y="5756"/>
                </a:lnTo>
                <a:lnTo>
                  <a:pt x="3403" y="5777"/>
                </a:lnTo>
                <a:lnTo>
                  <a:pt x="3317" y="5756"/>
                </a:lnTo>
                <a:lnTo>
                  <a:pt x="3231" y="5734"/>
                </a:lnTo>
                <a:lnTo>
                  <a:pt x="3189" y="5713"/>
                </a:lnTo>
                <a:lnTo>
                  <a:pt x="3167" y="5670"/>
                </a:lnTo>
                <a:lnTo>
                  <a:pt x="3146" y="5627"/>
                </a:lnTo>
                <a:lnTo>
                  <a:pt x="3124" y="5563"/>
                </a:lnTo>
                <a:lnTo>
                  <a:pt x="3124" y="5563"/>
                </a:lnTo>
                <a:lnTo>
                  <a:pt x="3124" y="5370"/>
                </a:lnTo>
                <a:lnTo>
                  <a:pt x="3124" y="5114"/>
                </a:lnTo>
                <a:lnTo>
                  <a:pt x="3167" y="4857"/>
                </a:lnTo>
                <a:lnTo>
                  <a:pt x="3189" y="4771"/>
                </a:lnTo>
                <a:lnTo>
                  <a:pt x="3231" y="4729"/>
                </a:lnTo>
                <a:lnTo>
                  <a:pt x="3231" y="4729"/>
                </a:lnTo>
                <a:lnTo>
                  <a:pt x="3274" y="4729"/>
                </a:lnTo>
                <a:lnTo>
                  <a:pt x="3317" y="4750"/>
                </a:lnTo>
                <a:lnTo>
                  <a:pt x="3424" y="4814"/>
                </a:lnTo>
                <a:lnTo>
                  <a:pt x="3467" y="4857"/>
                </a:lnTo>
                <a:lnTo>
                  <a:pt x="3531" y="4878"/>
                </a:lnTo>
                <a:lnTo>
                  <a:pt x="3574" y="4878"/>
                </a:lnTo>
                <a:lnTo>
                  <a:pt x="3638" y="4836"/>
                </a:lnTo>
                <a:lnTo>
                  <a:pt x="3638" y="4836"/>
                </a:lnTo>
                <a:lnTo>
                  <a:pt x="3659" y="4793"/>
                </a:lnTo>
                <a:lnTo>
                  <a:pt x="3659" y="4729"/>
                </a:lnTo>
                <a:lnTo>
                  <a:pt x="3617" y="4686"/>
                </a:lnTo>
                <a:lnTo>
                  <a:pt x="3574" y="4643"/>
                </a:lnTo>
                <a:lnTo>
                  <a:pt x="3445" y="4536"/>
                </a:lnTo>
                <a:lnTo>
                  <a:pt x="3403" y="4493"/>
                </a:lnTo>
                <a:lnTo>
                  <a:pt x="3381" y="4450"/>
                </a:lnTo>
                <a:lnTo>
                  <a:pt x="3381" y="4450"/>
                </a:lnTo>
                <a:lnTo>
                  <a:pt x="3403" y="4365"/>
                </a:lnTo>
                <a:lnTo>
                  <a:pt x="3445" y="4236"/>
                </a:lnTo>
                <a:lnTo>
                  <a:pt x="3510" y="4151"/>
                </a:lnTo>
                <a:lnTo>
                  <a:pt x="3531" y="4108"/>
                </a:lnTo>
                <a:lnTo>
                  <a:pt x="3574" y="4108"/>
                </a:lnTo>
                <a:lnTo>
                  <a:pt x="3574" y="4108"/>
                </a:lnTo>
                <a:lnTo>
                  <a:pt x="3617" y="4108"/>
                </a:lnTo>
                <a:lnTo>
                  <a:pt x="3681" y="4151"/>
                </a:lnTo>
                <a:lnTo>
                  <a:pt x="3831" y="4258"/>
                </a:lnTo>
                <a:lnTo>
                  <a:pt x="3916" y="4279"/>
                </a:lnTo>
                <a:lnTo>
                  <a:pt x="3980" y="4279"/>
                </a:lnTo>
                <a:lnTo>
                  <a:pt x="3980" y="4279"/>
                </a:lnTo>
                <a:lnTo>
                  <a:pt x="4002" y="4258"/>
                </a:lnTo>
                <a:lnTo>
                  <a:pt x="4002" y="4151"/>
                </a:lnTo>
                <a:lnTo>
                  <a:pt x="4002" y="4151"/>
                </a:lnTo>
                <a:lnTo>
                  <a:pt x="3980" y="4087"/>
                </a:lnTo>
                <a:lnTo>
                  <a:pt x="3938" y="4044"/>
                </a:lnTo>
                <a:lnTo>
                  <a:pt x="3831" y="3980"/>
                </a:lnTo>
                <a:lnTo>
                  <a:pt x="3788" y="3937"/>
                </a:lnTo>
                <a:lnTo>
                  <a:pt x="3766" y="3915"/>
                </a:lnTo>
                <a:lnTo>
                  <a:pt x="3766" y="3851"/>
                </a:lnTo>
                <a:lnTo>
                  <a:pt x="3766" y="3787"/>
                </a:lnTo>
                <a:lnTo>
                  <a:pt x="3766" y="3787"/>
                </a:lnTo>
                <a:lnTo>
                  <a:pt x="3809" y="3702"/>
                </a:lnTo>
                <a:lnTo>
                  <a:pt x="3852" y="3637"/>
                </a:lnTo>
                <a:lnTo>
                  <a:pt x="3916" y="3595"/>
                </a:lnTo>
                <a:lnTo>
                  <a:pt x="3959" y="3595"/>
                </a:lnTo>
                <a:lnTo>
                  <a:pt x="4023" y="3595"/>
                </a:lnTo>
                <a:lnTo>
                  <a:pt x="4066" y="3616"/>
                </a:lnTo>
                <a:lnTo>
                  <a:pt x="4173" y="3702"/>
                </a:lnTo>
                <a:lnTo>
                  <a:pt x="4173" y="3702"/>
                </a:lnTo>
                <a:lnTo>
                  <a:pt x="4280" y="3830"/>
                </a:lnTo>
                <a:lnTo>
                  <a:pt x="4344" y="3873"/>
                </a:lnTo>
                <a:lnTo>
                  <a:pt x="4387" y="3894"/>
                </a:lnTo>
                <a:lnTo>
                  <a:pt x="4430" y="3894"/>
                </a:lnTo>
                <a:lnTo>
                  <a:pt x="4430" y="3894"/>
                </a:lnTo>
                <a:lnTo>
                  <a:pt x="4472" y="3873"/>
                </a:lnTo>
                <a:lnTo>
                  <a:pt x="4494" y="3851"/>
                </a:lnTo>
                <a:lnTo>
                  <a:pt x="4494" y="3809"/>
                </a:lnTo>
                <a:lnTo>
                  <a:pt x="4494" y="3766"/>
                </a:lnTo>
                <a:lnTo>
                  <a:pt x="4451" y="3702"/>
                </a:lnTo>
                <a:lnTo>
                  <a:pt x="4408" y="3659"/>
                </a:lnTo>
                <a:lnTo>
                  <a:pt x="4408" y="3659"/>
                </a:lnTo>
                <a:lnTo>
                  <a:pt x="4301" y="3530"/>
                </a:lnTo>
                <a:lnTo>
                  <a:pt x="4280" y="3488"/>
                </a:lnTo>
                <a:lnTo>
                  <a:pt x="4280" y="3445"/>
                </a:lnTo>
                <a:lnTo>
                  <a:pt x="4301" y="3423"/>
                </a:lnTo>
                <a:lnTo>
                  <a:pt x="4301" y="3423"/>
                </a:lnTo>
                <a:lnTo>
                  <a:pt x="4387" y="3381"/>
                </a:lnTo>
                <a:lnTo>
                  <a:pt x="4515" y="3338"/>
                </a:lnTo>
                <a:lnTo>
                  <a:pt x="4751" y="3295"/>
                </a:lnTo>
                <a:lnTo>
                  <a:pt x="4751" y="3295"/>
                </a:lnTo>
                <a:lnTo>
                  <a:pt x="4793" y="3316"/>
                </a:lnTo>
                <a:lnTo>
                  <a:pt x="4858" y="3359"/>
                </a:lnTo>
                <a:lnTo>
                  <a:pt x="5007" y="3466"/>
                </a:lnTo>
                <a:lnTo>
                  <a:pt x="5093" y="3509"/>
                </a:lnTo>
                <a:lnTo>
                  <a:pt x="5157" y="3530"/>
                </a:lnTo>
                <a:lnTo>
                  <a:pt x="5221" y="3530"/>
                </a:lnTo>
                <a:lnTo>
                  <a:pt x="5264" y="3488"/>
                </a:lnTo>
                <a:lnTo>
                  <a:pt x="5264" y="3488"/>
                </a:lnTo>
                <a:lnTo>
                  <a:pt x="5285" y="3423"/>
                </a:lnTo>
                <a:lnTo>
                  <a:pt x="5264" y="3381"/>
                </a:lnTo>
                <a:lnTo>
                  <a:pt x="5200" y="3295"/>
                </a:lnTo>
                <a:lnTo>
                  <a:pt x="5178" y="3274"/>
                </a:lnTo>
                <a:lnTo>
                  <a:pt x="5178" y="3252"/>
                </a:lnTo>
                <a:lnTo>
                  <a:pt x="5392" y="3231"/>
                </a:lnTo>
                <a:lnTo>
                  <a:pt x="5392" y="3231"/>
                </a:lnTo>
                <a:lnTo>
                  <a:pt x="5606" y="3231"/>
                </a:lnTo>
                <a:lnTo>
                  <a:pt x="5799" y="3231"/>
                </a:lnTo>
                <a:lnTo>
                  <a:pt x="5863" y="3252"/>
                </a:lnTo>
                <a:lnTo>
                  <a:pt x="5949" y="3274"/>
                </a:lnTo>
                <a:lnTo>
                  <a:pt x="6013" y="3338"/>
                </a:lnTo>
                <a:lnTo>
                  <a:pt x="6077" y="3423"/>
                </a:lnTo>
                <a:lnTo>
                  <a:pt x="6077" y="3423"/>
                </a:lnTo>
                <a:lnTo>
                  <a:pt x="6184" y="3595"/>
                </a:lnTo>
                <a:lnTo>
                  <a:pt x="6184" y="3637"/>
                </a:lnTo>
                <a:lnTo>
                  <a:pt x="6184" y="3680"/>
                </a:lnTo>
                <a:lnTo>
                  <a:pt x="6141" y="3702"/>
                </a:lnTo>
                <a:lnTo>
                  <a:pt x="6098" y="3723"/>
                </a:lnTo>
                <a:lnTo>
                  <a:pt x="5906" y="3723"/>
                </a:lnTo>
                <a:lnTo>
                  <a:pt x="5906" y="3723"/>
                </a:lnTo>
                <a:lnTo>
                  <a:pt x="5671" y="3723"/>
                </a:lnTo>
                <a:lnTo>
                  <a:pt x="5457" y="3744"/>
                </a:lnTo>
                <a:lnTo>
                  <a:pt x="5221" y="3766"/>
                </a:lnTo>
                <a:lnTo>
                  <a:pt x="5007" y="3851"/>
                </a:lnTo>
                <a:lnTo>
                  <a:pt x="5007" y="3851"/>
                </a:lnTo>
                <a:lnTo>
                  <a:pt x="4815" y="3958"/>
                </a:lnTo>
                <a:lnTo>
                  <a:pt x="4622" y="4065"/>
                </a:lnTo>
                <a:lnTo>
                  <a:pt x="4472" y="4172"/>
                </a:lnTo>
                <a:lnTo>
                  <a:pt x="4323" y="4322"/>
                </a:lnTo>
                <a:lnTo>
                  <a:pt x="4194" y="4472"/>
                </a:lnTo>
                <a:lnTo>
                  <a:pt x="4109" y="4643"/>
                </a:lnTo>
                <a:lnTo>
                  <a:pt x="4023" y="4836"/>
                </a:lnTo>
                <a:lnTo>
                  <a:pt x="3959" y="5049"/>
                </a:lnTo>
                <a:lnTo>
                  <a:pt x="3959" y="5049"/>
                </a:lnTo>
                <a:lnTo>
                  <a:pt x="3938" y="5263"/>
                </a:lnTo>
                <a:lnTo>
                  <a:pt x="3916" y="5477"/>
                </a:lnTo>
                <a:lnTo>
                  <a:pt x="3916" y="5691"/>
                </a:lnTo>
                <a:lnTo>
                  <a:pt x="3938" y="5884"/>
                </a:lnTo>
                <a:lnTo>
                  <a:pt x="3959" y="6098"/>
                </a:lnTo>
                <a:lnTo>
                  <a:pt x="4023" y="6290"/>
                </a:lnTo>
                <a:lnTo>
                  <a:pt x="4087" y="6483"/>
                </a:lnTo>
                <a:lnTo>
                  <a:pt x="4173" y="6654"/>
                </a:lnTo>
                <a:lnTo>
                  <a:pt x="4280" y="6804"/>
                </a:lnTo>
                <a:lnTo>
                  <a:pt x="4408" y="6954"/>
                </a:lnTo>
                <a:lnTo>
                  <a:pt x="4537" y="7082"/>
                </a:lnTo>
                <a:lnTo>
                  <a:pt x="4708" y="7189"/>
                </a:lnTo>
                <a:lnTo>
                  <a:pt x="4879" y="7275"/>
                </a:lnTo>
                <a:lnTo>
                  <a:pt x="5071" y="7339"/>
                </a:lnTo>
                <a:lnTo>
                  <a:pt x="5285" y="7382"/>
                </a:lnTo>
                <a:lnTo>
                  <a:pt x="5521" y="7403"/>
                </a:lnTo>
                <a:lnTo>
                  <a:pt x="5521" y="7403"/>
                </a:lnTo>
                <a:lnTo>
                  <a:pt x="5713" y="7382"/>
                </a:lnTo>
                <a:lnTo>
                  <a:pt x="5906" y="7360"/>
                </a:lnTo>
                <a:lnTo>
                  <a:pt x="6270" y="7275"/>
                </a:lnTo>
                <a:lnTo>
                  <a:pt x="6270" y="7275"/>
                </a:lnTo>
                <a:lnTo>
                  <a:pt x="6419" y="7210"/>
                </a:lnTo>
                <a:lnTo>
                  <a:pt x="6484" y="7189"/>
                </a:lnTo>
                <a:lnTo>
                  <a:pt x="6569" y="7189"/>
                </a:lnTo>
                <a:lnTo>
                  <a:pt x="6569" y="7189"/>
                </a:lnTo>
                <a:lnTo>
                  <a:pt x="6633" y="7253"/>
                </a:lnTo>
                <a:lnTo>
                  <a:pt x="6719" y="7339"/>
                </a:lnTo>
                <a:lnTo>
                  <a:pt x="6847" y="7510"/>
                </a:lnTo>
                <a:lnTo>
                  <a:pt x="6847" y="7510"/>
                </a:lnTo>
                <a:lnTo>
                  <a:pt x="7147" y="7874"/>
                </a:lnTo>
                <a:lnTo>
                  <a:pt x="7446" y="8237"/>
                </a:lnTo>
                <a:lnTo>
                  <a:pt x="8045" y="8965"/>
                </a:lnTo>
                <a:lnTo>
                  <a:pt x="8045" y="8965"/>
                </a:lnTo>
                <a:lnTo>
                  <a:pt x="8174" y="9136"/>
                </a:lnTo>
                <a:lnTo>
                  <a:pt x="8302" y="9264"/>
                </a:lnTo>
                <a:lnTo>
                  <a:pt x="8388" y="9329"/>
                </a:lnTo>
                <a:lnTo>
                  <a:pt x="8473" y="9371"/>
                </a:lnTo>
                <a:lnTo>
                  <a:pt x="8559" y="9393"/>
                </a:lnTo>
                <a:lnTo>
                  <a:pt x="8666" y="9371"/>
                </a:lnTo>
                <a:lnTo>
                  <a:pt x="8666" y="9371"/>
                </a:lnTo>
                <a:lnTo>
                  <a:pt x="8816" y="9329"/>
                </a:lnTo>
                <a:lnTo>
                  <a:pt x="8944" y="9264"/>
                </a:lnTo>
                <a:lnTo>
                  <a:pt x="9051" y="9157"/>
                </a:lnTo>
                <a:lnTo>
                  <a:pt x="9115" y="9029"/>
                </a:lnTo>
                <a:lnTo>
                  <a:pt x="9115" y="9029"/>
                </a:lnTo>
                <a:lnTo>
                  <a:pt x="9158" y="8922"/>
                </a:lnTo>
                <a:lnTo>
                  <a:pt x="9179" y="8837"/>
                </a:lnTo>
                <a:lnTo>
                  <a:pt x="9179" y="8730"/>
                </a:lnTo>
                <a:lnTo>
                  <a:pt x="9158" y="8644"/>
                </a:lnTo>
                <a:lnTo>
                  <a:pt x="9094" y="8451"/>
                </a:lnTo>
                <a:lnTo>
                  <a:pt x="8987" y="8280"/>
                </a:lnTo>
                <a:lnTo>
                  <a:pt x="8837" y="8109"/>
                </a:lnTo>
                <a:lnTo>
                  <a:pt x="8687" y="7959"/>
                </a:lnTo>
                <a:lnTo>
                  <a:pt x="8409" y="7660"/>
                </a:lnTo>
                <a:lnTo>
                  <a:pt x="8409" y="7660"/>
                </a:lnTo>
                <a:lnTo>
                  <a:pt x="7789" y="6932"/>
                </a:lnTo>
                <a:lnTo>
                  <a:pt x="7789" y="6932"/>
                </a:lnTo>
                <a:close/>
                <a:moveTo>
                  <a:pt x="8666" y="2610"/>
                </a:moveTo>
                <a:lnTo>
                  <a:pt x="8666" y="2610"/>
                </a:lnTo>
                <a:lnTo>
                  <a:pt x="8645" y="2653"/>
                </a:lnTo>
                <a:lnTo>
                  <a:pt x="8602" y="2696"/>
                </a:lnTo>
                <a:lnTo>
                  <a:pt x="8559" y="2739"/>
                </a:lnTo>
                <a:lnTo>
                  <a:pt x="8538" y="2739"/>
                </a:lnTo>
                <a:lnTo>
                  <a:pt x="8516" y="2717"/>
                </a:lnTo>
                <a:lnTo>
                  <a:pt x="8516" y="2717"/>
                </a:lnTo>
                <a:lnTo>
                  <a:pt x="8495" y="2696"/>
                </a:lnTo>
                <a:lnTo>
                  <a:pt x="8516" y="2675"/>
                </a:lnTo>
                <a:lnTo>
                  <a:pt x="8538" y="2632"/>
                </a:lnTo>
                <a:lnTo>
                  <a:pt x="8602" y="2589"/>
                </a:lnTo>
                <a:lnTo>
                  <a:pt x="8666" y="2610"/>
                </a:lnTo>
                <a:lnTo>
                  <a:pt x="8666" y="2610"/>
                </a:lnTo>
                <a:close/>
                <a:moveTo>
                  <a:pt x="6484" y="1262"/>
                </a:moveTo>
                <a:lnTo>
                  <a:pt x="6484" y="1262"/>
                </a:lnTo>
                <a:lnTo>
                  <a:pt x="6548" y="1134"/>
                </a:lnTo>
                <a:lnTo>
                  <a:pt x="6633" y="984"/>
                </a:lnTo>
                <a:lnTo>
                  <a:pt x="6676" y="941"/>
                </a:lnTo>
                <a:lnTo>
                  <a:pt x="6740" y="899"/>
                </a:lnTo>
                <a:lnTo>
                  <a:pt x="6783" y="877"/>
                </a:lnTo>
                <a:lnTo>
                  <a:pt x="6847" y="899"/>
                </a:lnTo>
                <a:lnTo>
                  <a:pt x="6847" y="899"/>
                </a:lnTo>
                <a:lnTo>
                  <a:pt x="6890" y="941"/>
                </a:lnTo>
                <a:lnTo>
                  <a:pt x="6954" y="1006"/>
                </a:lnTo>
                <a:lnTo>
                  <a:pt x="7061" y="1155"/>
                </a:lnTo>
                <a:lnTo>
                  <a:pt x="7232" y="1455"/>
                </a:lnTo>
                <a:lnTo>
                  <a:pt x="7232" y="1455"/>
                </a:lnTo>
                <a:lnTo>
                  <a:pt x="7446" y="1690"/>
                </a:lnTo>
                <a:lnTo>
                  <a:pt x="7660" y="1926"/>
                </a:lnTo>
                <a:lnTo>
                  <a:pt x="8088" y="2396"/>
                </a:lnTo>
                <a:lnTo>
                  <a:pt x="8088" y="2396"/>
                </a:lnTo>
                <a:lnTo>
                  <a:pt x="8045" y="2439"/>
                </a:lnTo>
                <a:lnTo>
                  <a:pt x="8003" y="2482"/>
                </a:lnTo>
                <a:lnTo>
                  <a:pt x="7853" y="2589"/>
                </a:lnTo>
                <a:lnTo>
                  <a:pt x="7682" y="2653"/>
                </a:lnTo>
                <a:lnTo>
                  <a:pt x="7618" y="2675"/>
                </a:lnTo>
                <a:lnTo>
                  <a:pt x="7575" y="2696"/>
                </a:lnTo>
                <a:lnTo>
                  <a:pt x="7575" y="2696"/>
                </a:lnTo>
                <a:lnTo>
                  <a:pt x="7511" y="2675"/>
                </a:lnTo>
                <a:lnTo>
                  <a:pt x="7468" y="2632"/>
                </a:lnTo>
                <a:lnTo>
                  <a:pt x="7382" y="2546"/>
                </a:lnTo>
                <a:lnTo>
                  <a:pt x="7211" y="2354"/>
                </a:lnTo>
                <a:lnTo>
                  <a:pt x="7211" y="2354"/>
                </a:lnTo>
                <a:lnTo>
                  <a:pt x="6655" y="1776"/>
                </a:lnTo>
                <a:lnTo>
                  <a:pt x="6655" y="1776"/>
                </a:lnTo>
                <a:lnTo>
                  <a:pt x="6548" y="1648"/>
                </a:lnTo>
                <a:lnTo>
                  <a:pt x="6462" y="1541"/>
                </a:lnTo>
                <a:lnTo>
                  <a:pt x="6441" y="1476"/>
                </a:lnTo>
                <a:lnTo>
                  <a:pt x="6441" y="1412"/>
                </a:lnTo>
                <a:lnTo>
                  <a:pt x="6462" y="1348"/>
                </a:lnTo>
                <a:lnTo>
                  <a:pt x="6484" y="1262"/>
                </a:lnTo>
                <a:lnTo>
                  <a:pt x="6484" y="1262"/>
                </a:lnTo>
                <a:close/>
                <a:moveTo>
                  <a:pt x="6419" y="1819"/>
                </a:moveTo>
                <a:lnTo>
                  <a:pt x="6419" y="1819"/>
                </a:lnTo>
                <a:lnTo>
                  <a:pt x="6462" y="1840"/>
                </a:lnTo>
                <a:lnTo>
                  <a:pt x="6526" y="1883"/>
                </a:lnTo>
                <a:lnTo>
                  <a:pt x="6633" y="2011"/>
                </a:lnTo>
                <a:lnTo>
                  <a:pt x="6805" y="2247"/>
                </a:lnTo>
                <a:lnTo>
                  <a:pt x="6805" y="2247"/>
                </a:lnTo>
                <a:lnTo>
                  <a:pt x="7168" y="2632"/>
                </a:lnTo>
                <a:lnTo>
                  <a:pt x="7168" y="2632"/>
                </a:lnTo>
                <a:lnTo>
                  <a:pt x="7232" y="2739"/>
                </a:lnTo>
                <a:lnTo>
                  <a:pt x="7232" y="2782"/>
                </a:lnTo>
                <a:lnTo>
                  <a:pt x="7232" y="2803"/>
                </a:lnTo>
                <a:lnTo>
                  <a:pt x="7168" y="2824"/>
                </a:lnTo>
                <a:lnTo>
                  <a:pt x="7083" y="2803"/>
                </a:lnTo>
                <a:lnTo>
                  <a:pt x="6869" y="2760"/>
                </a:lnTo>
                <a:lnTo>
                  <a:pt x="6805" y="2760"/>
                </a:lnTo>
                <a:lnTo>
                  <a:pt x="6783" y="2782"/>
                </a:lnTo>
                <a:lnTo>
                  <a:pt x="6762" y="2803"/>
                </a:lnTo>
                <a:lnTo>
                  <a:pt x="6762" y="2803"/>
                </a:lnTo>
                <a:lnTo>
                  <a:pt x="6526" y="2824"/>
                </a:lnTo>
                <a:lnTo>
                  <a:pt x="6398" y="2824"/>
                </a:lnTo>
                <a:lnTo>
                  <a:pt x="6355" y="2803"/>
                </a:lnTo>
                <a:lnTo>
                  <a:pt x="6312" y="2782"/>
                </a:lnTo>
                <a:lnTo>
                  <a:pt x="6312" y="2782"/>
                </a:lnTo>
                <a:lnTo>
                  <a:pt x="6291" y="2717"/>
                </a:lnTo>
                <a:lnTo>
                  <a:pt x="6291" y="2632"/>
                </a:lnTo>
                <a:lnTo>
                  <a:pt x="6334" y="2439"/>
                </a:lnTo>
                <a:lnTo>
                  <a:pt x="6334" y="2439"/>
                </a:lnTo>
                <a:lnTo>
                  <a:pt x="6312" y="2054"/>
                </a:lnTo>
                <a:lnTo>
                  <a:pt x="6312" y="1968"/>
                </a:lnTo>
                <a:lnTo>
                  <a:pt x="6334" y="1883"/>
                </a:lnTo>
                <a:lnTo>
                  <a:pt x="6377" y="1840"/>
                </a:lnTo>
                <a:lnTo>
                  <a:pt x="6398" y="1819"/>
                </a:lnTo>
                <a:lnTo>
                  <a:pt x="6419" y="1819"/>
                </a:lnTo>
                <a:lnTo>
                  <a:pt x="6419" y="1819"/>
                </a:lnTo>
                <a:close/>
                <a:moveTo>
                  <a:pt x="6655" y="6547"/>
                </a:moveTo>
                <a:lnTo>
                  <a:pt x="6655" y="6547"/>
                </a:lnTo>
                <a:lnTo>
                  <a:pt x="6548" y="6654"/>
                </a:lnTo>
                <a:lnTo>
                  <a:pt x="6419" y="6740"/>
                </a:lnTo>
                <a:lnTo>
                  <a:pt x="6291" y="6804"/>
                </a:lnTo>
                <a:lnTo>
                  <a:pt x="6141" y="6868"/>
                </a:lnTo>
                <a:lnTo>
                  <a:pt x="5820" y="6932"/>
                </a:lnTo>
                <a:lnTo>
                  <a:pt x="5521" y="6954"/>
                </a:lnTo>
                <a:lnTo>
                  <a:pt x="5521" y="6954"/>
                </a:lnTo>
                <a:lnTo>
                  <a:pt x="5392" y="6954"/>
                </a:lnTo>
                <a:lnTo>
                  <a:pt x="5264" y="6932"/>
                </a:lnTo>
                <a:lnTo>
                  <a:pt x="5114" y="6889"/>
                </a:lnTo>
                <a:lnTo>
                  <a:pt x="4986" y="6825"/>
                </a:lnTo>
                <a:lnTo>
                  <a:pt x="4879" y="6761"/>
                </a:lnTo>
                <a:lnTo>
                  <a:pt x="4772" y="6676"/>
                </a:lnTo>
                <a:lnTo>
                  <a:pt x="4665" y="6569"/>
                </a:lnTo>
                <a:lnTo>
                  <a:pt x="4601" y="6462"/>
                </a:lnTo>
                <a:lnTo>
                  <a:pt x="4601" y="6462"/>
                </a:lnTo>
                <a:lnTo>
                  <a:pt x="4515" y="6269"/>
                </a:lnTo>
                <a:lnTo>
                  <a:pt x="4430" y="5927"/>
                </a:lnTo>
                <a:lnTo>
                  <a:pt x="4365" y="5627"/>
                </a:lnTo>
                <a:lnTo>
                  <a:pt x="4365" y="5520"/>
                </a:lnTo>
                <a:lnTo>
                  <a:pt x="4365" y="5499"/>
                </a:lnTo>
                <a:lnTo>
                  <a:pt x="4387" y="5477"/>
                </a:lnTo>
                <a:lnTo>
                  <a:pt x="4387" y="5477"/>
                </a:lnTo>
                <a:lnTo>
                  <a:pt x="4408" y="5199"/>
                </a:lnTo>
                <a:lnTo>
                  <a:pt x="4430" y="4942"/>
                </a:lnTo>
                <a:lnTo>
                  <a:pt x="4472" y="4836"/>
                </a:lnTo>
                <a:lnTo>
                  <a:pt x="4537" y="4707"/>
                </a:lnTo>
                <a:lnTo>
                  <a:pt x="4601" y="4600"/>
                </a:lnTo>
                <a:lnTo>
                  <a:pt x="4686" y="4493"/>
                </a:lnTo>
                <a:lnTo>
                  <a:pt x="4686" y="4493"/>
                </a:lnTo>
                <a:lnTo>
                  <a:pt x="4793" y="4408"/>
                </a:lnTo>
                <a:lnTo>
                  <a:pt x="4922" y="4343"/>
                </a:lnTo>
                <a:lnTo>
                  <a:pt x="5050" y="4279"/>
                </a:lnTo>
                <a:lnTo>
                  <a:pt x="5178" y="4258"/>
                </a:lnTo>
                <a:lnTo>
                  <a:pt x="5457" y="4236"/>
                </a:lnTo>
                <a:lnTo>
                  <a:pt x="5735" y="4236"/>
                </a:lnTo>
                <a:lnTo>
                  <a:pt x="5735" y="4236"/>
                </a:lnTo>
                <a:lnTo>
                  <a:pt x="6013" y="4258"/>
                </a:lnTo>
                <a:lnTo>
                  <a:pt x="6270" y="4343"/>
                </a:lnTo>
                <a:lnTo>
                  <a:pt x="6505" y="4450"/>
                </a:lnTo>
                <a:lnTo>
                  <a:pt x="6698" y="4600"/>
                </a:lnTo>
                <a:lnTo>
                  <a:pt x="6869" y="4793"/>
                </a:lnTo>
                <a:lnTo>
                  <a:pt x="6976" y="5028"/>
                </a:lnTo>
                <a:lnTo>
                  <a:pt x="7061" y="5263"/>
                </a:lnTo>
                <a:lnTo>
                  <a:pt x="7104" y="5542"/>
                </a:lnTo>
                <a:lnTo>
                  <a:pt x="7104" y="5542"/>
                </a:lnTo>
                <a:lnTo>
                  <a:pt x="7104" y="5691"/>
                </a:lnTo>
                <a:lnTo>
                  <a:pt x="7061" y="5820"/>
                </a:lnTo>
                <a:lnTo>
                  <a:pt x="7019" y="5948"/>
                </a:lnTo>
                <a:lnTo>
                  <a:pt x="6954" y="6098"/>
                </a:lnTo>
                <a:lnTo>
                  <a:pt x="6826" y="6333"/>
                </a:lnTo>
                <a:lnTo>
                  <a:pt x="6655" y="6547"/>
                </a:lnTo>
                <a:lnTo>
                  <a:pt x="6655" y="6547"/>
                </a:lnTo>
                <a:close/>
                <a:moveTo>
                  <a:pt x="7190" y="6718"/>
                </a:moveTo>
                <a:lnTo>
                  <a:pt x="7190" y="6718"/>
                </a:lnTo>
                <a:lnTo>
                  <a:pt x="7275" y="6804"/>
                </a:lnTo>
                <a:lnTo>
                  <a:pt x="7404" y="6975"/>
                </a:lnTo>
                <a:lnTo>
                  <a:pt x="7511" y="7146"/>
                </a:lnTo>
                <a:lnTo>
                  <a:pt x="7553" y="7210"/>
                </a:lnTo>
                <a:lnTo>
                  <a:pt x="7553" y="7253"/>
                </a:lnTo>
                <a:lnTo>
                  <a:pt x="7553" y="7253"/>
                </a:lnTo>
                <a:lnTo>
                  <a:pt x="7532" y="7210"/>
                </a:lnTo>
                <a:lnTo>
                  <a:pt x="7446" y="7168"/>
                </a:lnTo>
                <a:lnTo>
                  <a:pt x="7254" y="7018"/>
                </a:lnTo>
                <a:lnTo>
                  <a:pt x="7147" y="6932"/>
                </a:lnTo>
                <a:lnTo>
                  <a:pt x="7104" y="6847"/>
                </a:lnTo>
                <a:lnTo>
                  <a:pt x="7083" y="6804"/>
                </a:lnTo>
                <a:lnTo>
                  <a:pt x="7104" y="6783"/>
                </a:lnTo>
                <a:lnTo>
                  <a:pt x="7125" y="6740"/>
                </a:lnTo>
                <a:lnTo>
                  <a:pt x="7190" y="6718"/>
                </a:lnTo>
                <a:lnTo>
                  <a:pt x="7190" y="6718"/>
                </a:lnTo>
                <a:close/>
                <a:moveTo>
                  <a:pt x="8687" y="8901"/>
                </a:moveTo>
                <a:lnTo>
                  <a:pt x="8687" y="8901"/>
                </a:lnTo>
                <a:lnTo>
                  <a:pt x="8623" y="8879"/>
                </a:lnTo>
                <a:lnTo>
                  <a:pt x="8559" y="8815"/>
                </a:lnTo>
                <a:lnTo>
                  <a:pt x="8366" y="8601"/>
                </a:lnTo>
                <a:lnTo>
                  <a:pt x="8088" y="8216"/>
                </a:lnTo>
                <a:lnTo>
                  <a:pt x="8088" y="8216"/>
                </a:lnTo>
                <a:lnTo>
                  <a:pt x="7746" y="7810"/>
                </a:lnTo>
                <a:lnTo>
                  <a:pt x="7746" y="7810"/>
                </a:lnTo>
                <a:lnTo>
                  <a:pt x="7682" y="7724"/>
                </a:lnTo>
                <a:lnTo>
                  <a:pt x="7660" y="7660"/>
                </a:lnTo>
                <a:lnTo>
                  <a:pt x="7682" y="7596"/>
                </a:lnTo>
                <a:lnTo>
                  <a:pt x="7767" y="7510"/>
                </a:lnTo>
                <a:lnTo>
                  <a:pt x="7767" y="7510"/>
                </a:lnTo>
                <a:lnTo>
                  <a:pt x="7874" y="7574"/>
                </a:lnTo>
                <a:lnTo>
                  <a:pt x="7960" y="7660"/>
                </a:lnTo>
                <a:lnTo>
                  <a:pt x="8152" y="7874"/>
                </a:lnTo>
                <a:lnTo>
                  <a:pt x="8452" y="8302"/>
                </a:lnTo>
                <a:lnTo>
                  <a:pt x="8452" y="8302"/>
                </a:lnTo>
                <a:lnTo>
                  <a:pt x="8559" y="8409"/>
                </a:lnTo>
                <a:lnTo>
                  <a:pt x="8709" y="8601"/>
                </a:lnTo>
                <a:lnTo>
                  <a:pt x="8752" y="8687"/>
                </a:lnTo>
                <a:lnTo>
                  <a:pt x="8794" y="8794"/>
                </a:lnTo>
                <a:lnTo>
                  <a:pt x="8773" y="8815"/>
                </a:lnTo>
                <a:lnTo>
                  <a:pt x="8773" y="8858"/>
                </a:lnTo>
                <a:lnTo>
                  <a:pt x="8752" y="8879"/>
                </a:lnTo>
                <a:lnTo>
                  <a:pt x="8687" y="8901"/>
                </a:lnTo>
                <a:lnTo>
                  <a:pt x="8687" y="8901"/>
                </a:lnTo>
                <a:close/>
                <a:moveTo>
                  <a:pt x="5350" y="4664"/>
                </a:moveTo>
                <a:lnTo>
                  <a:pt x="5350" y="4664"/>
                </a:lnTo>
                <a:lnTo>
                  <a:pt x="5264" y="4750"/>
                </a:lnTo>
                <a:lnTo>
                  <a:pt x="5221" y="4857"/>
                </a:lnTo>
                <a:lnTo>
                  <a:pt x="5221" y="4964"/>
                </a:lnTo>
                <a:lnTo>
                  <a:pt x="5243" y="5092"/>
                </a:lnTo>
                <a:lnTo>
                  <a:pt x="5243" y="5092"/>
                </a:lnTo>
                <a:lnTo>
                  <a:pt x="5307" y="5199"/>
                </a:lnTo>
                <a:lnTo>
                  <a:pt x="5328" y="5221"/>
                </a:lnTo>
                <a:lnTo>
                  <a:pt x="5350" y="5221"/>
                </a:lnTo>
                <a:lnTo>
                  <a:pt x="5414" y="5156"/>
                </a:lnTo>
                <a:lnTo>
                  <a:pt x="5457" y="5071"/>
                </a:lnTo>
                <a:lnTo>
                  <a:pt x="5457" y="5071"/>
                </a:lnTo>
                <a:lnTo>
                  <a:pt x="5478" y="5007"/>
                </a:lnTo>
                <a:lnTo>
                  <a:pt x="5478" y="4964"/>
                </a:lnTo>
                <a:lnTo>
                  <a:pt x="5478" y="4921"/>
                </a:lnTo>
                <a:lnTo>
                  <a:pt x="5542" y="4878"/>
                </a:lnTo>
                <a:lnTo>
                  <a:pt x="5542" y="4878"/>
                </a:lnTo>
                <a:lnTo>
                  <a:pt x="5628" y="4857"/>
                </a:lnTo>
                <a:lnTo>
                  <a:pt x="5671" y="4900"/>
                </a:lnTo>
                <a:lnTo>
                  <a:pt x="5735" y="4942"/>
                </a:lnTo>
                <a:lnTo>
                  <a:pt x="5756" y="4985"/>
                </a:lnTo>
                <a:lnTo>
                  <a:pt x="5756" y="4985"/>
                </a:lnTo>
                <a:lnTo>
                  <a:pt x="5799" y="5071"/>
                </a:lnTo>
                <a:lnTo>
                  <a:pt x="5799" y="5156"/>
                </a:lnTo>
                <a:lnTo>
                  <a:pt x="5799" y="5221"/>
                </a:lnTo>
                <a:lnTo>
                  <a:pt x="5756" y="5285"/>
                </a:lnTo>
                <a:lnTo>
                  <a:pt x="5671" y="5413"/>
                </a:lnTo>
                <a:lnTo>
                  <a:pt x="5606" y="5563"/>
                </a:lnTo>
                <a:lnTo>
                  <a:pt x="5606" y="5563"/>
                </a:lnTo>
                <a:lnTo>
                  <a:pt x="5585" y="5627"/>
                </a:lnTo>
                <a:lnTo>
                  <a:pt x="5585" y="5691"/>
                </a:lnTo>
                <a:lnTo>
                  <a:pt x="5606" y="5734"/>
                </a:lnTo>
                <a:lnTo>
                  <a:pt x="5628" y="5777"/>
                </a:lnTo>
                <a:lnTo>
                  <a:pt x="5671" y="5798"/>
                </a:lnTo>
                <a:lnTo>
                  <a:pt x="5735" y="5798"/>
                </a:lnTo>
                <a:lnTo>
                  <a:pt x="5799" y="5777"/>
                </a:lnTo>
                <a:lnTo>
                  <a:pt x="5863" y="5734"/>
                </a:lnTo>
                <a:lnTo>
                  <a:pt x="5863" y="5734"/>
                </a:lnTo>
                <a:lnTo>
                  <a:pt x="5949" y="5627"/>
                </a:lnTo>
                <a:lnTo>
                  <a:pt x="6034" y="5499"/>
                </a:lnTo>
                <a:lnTo>
                  <a:pt x="6077" y="5349"/>
                </a:lnTo>
                <a:lnTo>
                  <a:pt x="6077" y="5221"/>
                </a:lnTo>
                <a:lnTo>
                  <a:pt x="6077" y="5221"/>
                </a:lnTo>
                <a:lnTo>
                  <a:pt x="6077" y="5092"/>
                </a:lnTo>
                <a:lnTo>
                  <a:pt x="6034" y="4942"/>
                </a:lnTo>
                <a:lnTo>
                  <a:pt x="5949" y="4814"/>
                </a:lnTo>
                <a:lnTo>
                  <a:pt x="5863" y="4707"/>
                </a:lnTo>
                <a:lnTo>
                  <a:pt x="5756" y="4622"/>
                </a:lnTo>
                <a:lnTo>
                  <a:pt x="5628" y="4579"/>
                </a:lnTo>
                <a:lnTo>
                  <a:pt x="5564" y="4579"/>
                </a:lnTo>
                <a:lnTo>
                  <a:pt x="5499" y="4600"/>
                </a:lnTo>
                <a:lnTo>
                  <a:pt x="5435" y="4622"/>
                </a:lnTo>
                <a:lnTo>
                  <a:pt x="5350" y="4664"/>
                </a:lnTo>
                <a:lnTo>
                  <a:pt x="5350" y="4664"/>
                </a:lnTo>
                <a:close/>
                <a:moveTo>
                  <a:pt x="5457" y="6269"/>
                </a:moveTo>
                <a:lnTo>
                  <a:pt x="5457" y="6269"/>
                </a:lnTo>
                <a:lnTo>
                  <a:pt x="5457" y="6333"/>
                </a:lnTo>
                <a:lnTo>
                  <a:pt x="5499" y="6397"/>
                </a:lnTo>
                <a:lnTo>
                  <a:pt x="5521" y="6462"/>
                </a:lnTo>
                <a:lnTo>
                  <a:pt x="5564" y="6483"/>
                </a:lnTo>
                <a:lnTo>
                  <a:pt x="5671" y="6526"/>
                </a:lnTo>
                <a:lnTo>
                  <a:pt x="5756" y="6526"/>
                </a:lnTo>
                <a:lnTo>
                  <a:pt x="5863" y="6483"/>
                </a:lnTo>
                <a:lnTo>
                  <a:pt x="5927" y="6419"/>
                </a:lnTo>
                <a:lnTo>
                  <a:pt x="5970" y="6312"/>
                </a:lnTo>
                <a:lnTo>
                  <a:pt x="5970" y="6248"/>
                </a:lnTo>
                <a:lnTo>
                  <a:pt x="5970" y="6162"/>
                </a:lnTo>
                <a:lnTo>
                  <a:pt x="5970" y="6162"/>
                </a:lnTo>
                <a:lnTo>
                  <a:pt x="5927" y="6055"/>
                </a:lnTo>
                <a:lnTo>
                  <a:pt x="5842" y="5991"/>
                </a:lnTo>
                <a:lnTo>
                  <a:pt x="5756" y="5969"/>
                </a:lnTo>
                <a:lnTo>
                  <a:pt x="5671" y="5969"/>
                </a:lnTo>
                <a:lnTo>
                  <a:pt x="5585" y="6012"/>
                </a:lnTo>
                <a:lnTo>
                  <a:pt x="5521" y="6076"/>
                </a:lnTo>
                <a:lnTo>
                  <a:pt x="5457" y="6162"/>
                </a:lnTo>
                <a:lnTo>
                  <a:pt x="5457" y="6269"/>
                </a:lnTo>
                <a:lnTo>
                  <a:pt x="5457" y="6269"/>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7"/>
          <p:cNvSpPr/>
          <p:nvPr/>
        </p:nvSpPr>
        <p:spPr>
          <a:xfrm>
            <a:off x="6133673" y="3594248"/>
            <a:ext cx="598954" cy="578508"/>
          </a:xfrm>
          <a:custGeom>
            <a:avLst/>
            <a:gdLst/>
            <a:ahLst/>
            <a:cxnLst/>
            <a:rect l="l" t="t" r="r" b="b"/>
            <a:pathLst>
              <a:path w="9308" h="9393" extrusionOk="0">
                <a:moveTo>
                  <a:pt x="7789" y="6932"/>
                </a:moveTo>
                <a:lnTo>
                  <a:pt x="7789" y="6932"/>
                </a:lnTo>
                <a:lnTo>
                  <a:pt x="7575" y="6697"/>
                </a:lnTo>
                <a:lnTo>
                  <a:pt x="7446" y="6569"/>
                </a:lnTo>
                <a:lnTo>
                  <a:pt x="7425" y="6483"/>
                </a:lnTo>
                <a:lnTo>
                  <a:pt x="7404" y="6419"/>
                </a:lnTo>
                <a:lnTo>
                  <a:pt x="7404" y="6419"/>
                </a:lnTo>
                <a:lnTo>
                  <a:pt x="7404" y="6355"/>
                </a:lnTo>
                <a:lnTo>
                  <a:pt x="7446" y="6269"/>
                </a:lnTo>
                <a:lnTo>
                  <a:pt x="7511" y="6141"/>
                </a:lnTo>
                <a:lnTo>
                  <a:pt x="7511" y="6141"/>
                </a:lnTo>
                <a:lnTo>
                  <a:pt x="7553" y="6034"/>
                </a:lnTo>
                <a:lnTo>
                  <a:pt x="7553" y="5927"/>
                </a:lnTo>
                <a:lnTo>
                  <a:pt x="7575" y="5734"/>
                </a:lnTo>
                <a:lnTo>
                  <a:pt x="7575" y="5734"/>
                </a:lnTo>
                <a:lnTo>
                  <a:pt x="7575" y="5349"/>
                </a:lnTo>
                <a:lnTo>
                  <a:pt x="7553" y="5156"/>
                </a:lnTo>
                <a:lnTo>
                  <a:pt x="7532" y="4964"/>
                </a:lnTo>
                <a:lnTo>
                  <a:pt x="7532" y="4964"/>
                </a:lnTo>
                <a:lnTo>
                  <a:pt x="7489" y="4771"/>
                </a:lnTo>
                <a:lnTo>
                  <a:pt x="7425" y="4622"/>
                </a:lnTo>
                <a:lnTo>
                  <a:pt x="7318" y="4472"/>
                </a:lnTo>
                <a:lnTo>
                  <a:pt x="7168" y="4322"/>
                </a:lnTo>
                <a:lnTo>
                  <a:pt x="7168" y="4322"/>
                </a:lnTo>
                <a:lnTo>
                  <a:pt x="6869" y="4129"/>
                </a:lnTo>
                <a:lnTo>
                  <a:pt x="6698" y="4001"/>
                </a:lnTo>
                <a:lnTo>
                  <a:pt x="6633" y="3937"/>
                </a:lnTo>
                <a:lnTo>
                  <a:pt x="6612" y="3873"/>
                </a:lnTo>
                <a:lnTo>
                  <a:pt x="6612" y="3873"/>
                </a:lnTo>
                <a:lnTo>
                  <a:pt x="6612" y="3851"/>
                </a:lnTo>
                <a:lnTo>
                  <a:pt x="6612" y="3787"/>
                </a:lnTo>
                <a:lnTo>
                  <a:pt x="6633" y="3702"/>
                </a:lnTo>
                <a:lnTo>
                  <a:pt x="6633" y="3702"/>
                </a:lnTo>
                <a:lnTo>
                  <a:pt x="6612" y="3595"/>
                </a:lnTo>
                <a:lnTo>
                  <a:pt x="6548" y="3488"/>
                </a:lnTo>
                <a:lnTo>
                  <a:pt x="6548" y="3488"/>
                </a:lnTo>
                <a:lnTo>
                  <a:pt x="6484" y="3359"/>
                </a:lnTo>
                <a:lnTo>
                  <a:pt x="6462" y="3295"/>
                </a:lnTo>
                <a:lnTo>
                  <a:pt x="6462" y="3274"/>
                </a:lnTo>
                <a:lnTo>
                  <a:pt x="6462" y="3252"/>
                </a:lnTo>
                <a:lnTo>
                  <a:pt x="6462" y="3252"/>
                </a:lnTo>
                <a:lnTo>
                  <a:pt x="6505" y="3231"/>
                </a:lnTo>
                <a:lnTo>
                  <a:pt x="6591" y="3231"/>
                </a:lnTo>
                <a:lnTo>
                  <a:pt x="6805" y="3274"/>
                </a:lnTo>
                <a:lnTo>
                  <a:pt x="7168" y="3359"/>
                </a:lnTo>
                <a:lnTo>
                  <a:pt x="7168" y="3359"/>
                </a:lnTo>
                <a:lnTo>
                  <a:pt x="7382" y="3381"/>
                </a:lnTo>
                <a:lnTo>
                  <a:pt x="7575" y="3359"/>
                </a:lnTo>
                <a:lnTo>
                  <a:pt x="7810" y="3316"/>
                </a:lnTo>
                <a:lnTo>
                  <a:pt x="8024" y="3274"/>
                </a:lnTo>
                <a:lnTo>
                  <a:pt x="8238" y="3209"/>
                </a:lnTo>
                <a:lnTo>
                  <a:pt x="8431" y="3124"/>
                </a:lnTo>
                <a:lnTo>
                  <a:pt x="8623" y="3038"/>
                </a:lnTo>
                <a:lnTo>
                  <a:pt x="8794" y="2953"/>
                </a:lnTo>
                <a:lnTo>
                  <a:pt x="8794" y="2953"/>
                </a:lnTo>
                <a:lnTo>
                  <a:pt x="8944" y="2846"/>
                </a:lnTo>
                <a:lnTo>
                  <a:pt x="9094" y="2717"/>
                </a:lnTo>
                <a:lnTo>
                  <a:pt x="9244" y="2568"/>
                </a:lnTo>
                <a:lnTo>
                  <a:pt x="9286" y="2482"/>
                </a:lnTo>
                <a:lnTo>
                  <a:pt x="9308" y="2418"/>
                </a:lnTo>
                <a:lnTo>
                  <a:pt x="9308" y="2418"/>
                </a:lnTo>
                <a:lnTo>
                  <a:pt x="9286" y="2289"/>
                </a:lnTo>
                <a:lnTo>
                  <a:pt x="9265" y="2225"/>
                </a:lnTo>
                <a:lnTo>
                  <a:pt x="9201" y="2225"/>
                </a:lnTo>
                <a:lnTo>
                  <a:pt x="9137" y="2247"/>
                </a:lnTo>
                <a:lnTo>
                  <a:pt x="9008" y="2332"/>
                </a:lnTo>
                <a:lnTo>
                  <a:pt x="8944" y="2354"/>
                </a:lnTo>
                <a:lnTo>
                  <a:pt x="8923" y="2354"/>
                </a:lnTo>
                <a:lnTo>
                  <a:pt x="8923" y="2354"/>
                </a:lnTo>
                <a:lnTo>
                  <a:pt x="8901" y="2332"/>
                </a:lnTo>
                <a:lnTo>
                  <a:pt x="8901" y="2311"/>
                </a:lnTo>
                <a:lnTo>
                  <a:pt x="8944" y="2247"/>
                </a:lnTo>
                <a:lnTo>
                  <a:pt x="9051" y="2097"/>
                </a:lnTo>
                <a:lnTo>
                  <a:pt x="9094" y="1990"/>
                </a:lnTo>
                <a:lnTo>
                  <a:pt x="9137" y="1904"/>
                </a:lnTo>
                <a:lnTo>
                  <a:pt x="9115" y="1883"/>
                </a:lnTo>
                <a:lnTo>
                  <a:pt x="9115" y="1840"/>
                </a:lnTo>
                <a:lnTo>
                  <a:pt x="9072" y="1797"/>
                </a:lnTo>
                <a:lnTo>
                  <a:pt x="9030" y="1776"/>
                </a:lnTo>
                <a:lnTo>
                  <a:pt x="9030" y="1776"/>
                </a:lnTo>
                <a:lnTo>
                  <a:pt x="8966" y="1776"/>
                </a:lnTo>
                <a:lnTo>
                  <a:pt x="8880" y="1797"/>
                </a:lnTo>
                <a:lnTo>
                  <a:pt x="8794" y="1819"/>
                </a:lnTo>
                <a:lnTo>
                  <a:pt x="8709" y="1883"/>
                </a:lnTo>
                <a:lnTo>
                  <a:pt x="8452" y="2075"/>
                </a:lnTo>
                <a:lnTo>
                  <a:pt x="8452" y="2075"/>
                </a:lnTo>
                <a:lnTo>
                  <a:pt x="8281" y="2182"/>
                </a:lnTo>
                <a:lnTo>
                  <a:pt x="8238" y="2204"/>
                </a:lnTo>
                <a:lnTo>
                  <a:pt x="8195" y="2182"/>
                </a:lnTo>
                <a:lnTo>
                  <a:pt x="8131" y="2161"/>
                </a:lnTo>
                <a:lnTo>
                  <a:pt x="8088" y="2118"/>
                </a:lnTo>
                <a:lnTo>
                  <a:pt x="7960" y="1990"/>
                </a:lnTo>
                <a:lnTo>
                  <a:pt x="7960" y="1990"/>
                </a:lnTo>
                <a:lnTo>
                  <a:pt x="7682" y="1690"/>
                </a:lnTo>
                <a:lnTo>
                  <a:pt x="7425" y="1391"/>
                </a:lnTo>
                <a:lnTo>
                  <a:pt x="7425" y="1391"/>
                </a:lnTo>
                <a:lnTo>
                  <a:pt x="7125" y="1091"/>
                </a:lnTo>
                <a:lnTo>
                  <a:pt x="6997" y="941"/>
                </a:lnTo>
                <a:lnTo>
                  <a:pt x="6933" y="856"/>
                </a:lnTo>
                <a:lnTo>
                  <a:pt x="6912" y="792"/>
                </a:lnTo>
                <a:lnTo>
                  <a:pt x="6912" y="792"/>
                </a:lnTo>
                <a:lnTo>
                  <a:pt x="6890" y="728"/>
                </a:lnTo>
                <a:lnTo>
                  <a:pt x="6890" y="685"/>
                </a:lnTo>
                <a:lnTo>
                  <a:pt x="6933" y="599"/>
                </a:lnTo>
                <a:lnTo>
                  <a:pt x="6976" y="514"/>
                </a:lnTo>
                <a:lnTo>
                  <a:pt x="7040" y="428"/>
                </a:lnTo>
                <a:lnTo>
                  <a:pt x="7040" y="428"/>
                </a:lnTo>
                <a:lnTo>
                  <a:pt x="7061" y="342"/>
                </a:lnTo>
                <a:lnTo>
                  <a:pt x="7061" y="278"/>
                </a:lnTo>
                <a:lnTo>
                  <a:pt x="7061" y="235"/>
                </a:lnTo>
                <a:lnTo>
                  <a:pt x="7019" y="193"/>
                </a:lnTo>
                <a:lnTo>
                  <a:pt x="6976" y="171"/>
                </a:lnTo>
                <a:lnTo>
                  <a:pt x="6933" y="150"/>
                </a:lnTo>
                <a:lnTo>
                  <a:pt x="6869" y="171"/>
                </a:lnTo>
                <a:lnTo>
                  <a:pt x="6783" y="214"/>
                </a:lnTo>
                <a:lnTo>
                  <a:pt x="6783" y="214"/>
                </a:lnTo>
                <a:lnTo>
                  <a:pt x="6719" y="278"/>
                </a:lnTo>
                <a:lnTo>
                  <a:pt x="6676" y="321"/>
                </a:lnTo>
                <a:lnTo>
                  <a:pt x="6569" y="471"/>
                </a:lnTo>
                <a:lnTo>
                  <a:pt x="6484" y="642"/>
                </a:lnTo>
                <a:lnTo>
                  <a:pt x="6377" y="770"/>
                </a:lnTo>
                <a:lnTo>
                  <a:pt x="6377" y="770"/>
                </a:lnTo>
                <a:lnTo>
                  <a:pt x="6355" y="792"/>
                </a:lnTo>
                <a:lnTo>
                  <a:pt x="6355" y="770"/>
                </a:lnTo>
                <a:lnTo>
                  <a:pt x="6355" y="770"/>
                </a:lnTo>
                <a:lnTo>
                  <a:pt x="6377" y="728"/>
                </a:lnTo>
                <a:lnTo>
                  <a:pt x="6398" y="621"/>
                </a:lnTo>
                <a:lnTo>
                  <a:pt x="6419" y="514"/>
                </a:lnTo>
                <a:lnTo>
                  <a:pt x="6419" y="428"/>
                </a:lnTo>
                <a:lnTo>
                  <a:pt x="6419" y="428"/>
                </a:lnTo>
                <a:lnTo>
                  <a:pt x="6505" y="300"/>
                </a:lnTo>
                <a:lnTo>
                  <a:pt x="6548" y="235"/>
                </a:lnTo>
                <a:lnTo>
                  <a:pt x="6569" y="150"/>
                </a:lnTo>
                <a:lnTo>
                  <a:pt x="6569" y="150"/>
                </a:lnTo>
                <a:lnTo>
                  <a:pt x="6548" y="64"/>
                </a:lnTo>
                <a:lnTo>
                  <a:pt x="6526" y="21"/>
                </a:lnTo>
                <a:lnTo>
                  <a:pt x="6484" y="0"/>
                </a:lnTo>
                <a:lnTo>
                  <a:pt x="6441" y="21"/>
                </a:lnTo>
                <a:lnTo>
                  <a:pt x="6334" y="86"/>
                </a:lnTo>
                <a:lnTo>
                  <a:pt x="6248" y="193"/>
                </a:lnTo>
                <a:lnTo>
                  <a:pt x="6248" y="193"/>
                </a:lnTo>
                <a:lnTo>
                  <a:pt x="6141" y="385"/>
                </a:lnTo>
                <a:lnTo>
                  <a:pt x="6056" y="578"/>
                </a:lnTo>
                <a:lnTo>
                  <a:pt x="5885" y="984"/>
                </a:lnTo>
                <a:lnTo>
                  <a:pt x="5778" y="1412"/>
                </a:lnTo>
                <a:lnTo>
                  <a:pt x="5713" y="1840"/>
                </a:lnTo>
                <a:lnTo>
                  <a:pt x="5713" y="1840"/>
                </a:lnTo>
                <a:lnTo>
                  <a:pt x="5713" y="2097"/>
                </a:lnTo>
                <a:lnTo>
                  <a:pt x="5713" y="2354"/>
                </a:lnTo>
                <a:lnTo>
                  <a:pt x="5713" y="2354"/>
                </a:lnTo>
                <a:lnTo>
                  <a:pt x="5778" y="2546"/>
                </a:lnTo>
                <a:lnTo>
                  <a:pt x="5799" y="2653"/>
                </a:lnTo>
                <a:lnTo>
                  <a:pt x="5778" y="2717"/>
                </a:lnTo>
                <a:lnTo>
                  <a:pt x="5778" y="2717"/>
                </a:lnTo>
                <a:lnTo>
                  <a:pt x="5756" y="2760"/>
                </a:lnTo>
                <a:lnTo>
                  <a:pt x="5671" y="2760"/>
                </a:lnTo>
                <a:lnTo>
                  <a:pt x="5478" y="2760"/>
                </a:lnTo>
                <a:lnTo>
                  <a:pt x="5093" y="2696"/>
                </a:lnTo>
                <a:lnTo>
                  <a:pt x="5093" y="2696"/>
                </a:lnTo>
                <a:lnTo>
                  <a:pt x="4665" y="2696"/>
                </a:lnTo>
                <a:lnTo>
                  <a:pt x="4451" y="2717"/>
                </a:lnTo>
                <a:lnTo>
                  <a:pt x="4237" y="2760"/>
                </a:lnTo>
                <a:lnTo>
                  <a:pt x="4023" y="2803"/>
                </a:lnTo>
                <a:lnTo>
                  <a:pt x="3809" y="2867"/>
                </a:lnTo>
                <a:lnTo>
                  <a:pt x="3617" y="2953"/>
                </a:lnTo>
                <a:lnTo>
                  <a:pt x="3424" y="3081"/>
                </a:lnTo>
                <a:lnTo>
                  <a:pt x="3424" y="3081"/>
                </a:lnTo>
                <a:lnTo>
                  <a:pt x="3274" y="3188"/>
                </a:lnTo>
                <a:lnTo>
                  <a:pt x="3146" y="3338"/>
                </a:lnTo>
                <a:lnTo>
                  <a:pt x="3017" y="3488"/>
                </a:lnTo>
                <a:lnTo>
                  <a:pt x="2889" y="3659"/>
                </a:lnTo>
                <a:lnTo>
                  <a:pt x="2782" y="3830"/>
                </a:lnTo>
                <a:lnTo>
                  <a:pt x="2697" y="4001"/>
                </a:lnTo>
                <a:lnTo>
                  <a:pt x="2632" y="4194"/>
                </a:lnTo>
                <a:lnTo>
                  <a:pt x="2590" y="4365"/>
                </a:lnTo>
                <a:lnTo>
                  <a:pt x="2590" y="4365"/>
                </a:lnTo>
                <a:lnTo>
                  <a:pt x="2568" y="4600"/>
                </a:lnTo>
                <a:lnTo>
                  <a:pt x="2547" y="4857"/>
                </a:lnTo>
                <a:lnTo>
                  <a:pt x="2568" y="5349"/>
                </a:lnTo>
                <a:lnTo>
                  <a:pt x="2568" y="5349"/>
                </a:lnTo>
                <a:lnTo>
                  <a:pt x="2568" y="5499"/>
                </a:lnTo>
                <a:lnTo>
                  <a:pt x="2568" y="5584"/>
                </a:lnTo>
                <a:lnTo>
                  <a:pt x="2547" y="5627"/>
                </a:lnTo>
                <a:lnTo>
                  <a:pt x="2525" y="5649"/>
                </a:lnTo>
                <a:lnTo>
                  <a:pt x="2440" y="5691"/>
                </a:lnTo>
                <a:lnTo>
                  <a:pt x="2440" y="5691"/>
                </a:lnTo>
                <a:lnTo>
                  <a:pt x="2333" y="5713"/>
                </a:lnTo>
                <a:lnTo>
                  <a:pt x="2204" y="5713"/>
                </a:lnTo>
                <a:lnTo>
                  <a:pt x="2076" y="5713"/>
                </a:lnTo>
                <a:lnTo>
                  <a:pt x="1969" y="5691"/>
                </a:lnTo>
                <a:lnTo>
                  <a:pt x="1969" y="5691"/>
                </a:lnTo>
                <a:lnTo>
                  <a:pt x="1798" y="5734"/>
                </a:lnTo>
                <a:lnTo>
                  <a:pt x="1648" y="5756"/>
                </a:lnTo>
                <a:lnTo>
                  <a:pt x="1648" y="5756"/>
                </a:lnTo>
                <a:lnTo>
                  <a:pt x="1456" y="5777"/>
                </a:lnTo>
                <a:lnTo>
                  <a:pt x="1284" y="5777"/>
                </a:lnTo>
                <a:lnTo>
                  <a:pt x="1092" y="5756"/>
                </a:lnTo>
                <a:lnTo>
                  <a:pt x="921" y="5777"/>
                </a:lnTo>
                <a:lnTo>
                  <a:pt x="921" y="5777"/>
                </a:lnTo>
                <a:lnTo>
                  <a:pt x="707" y="5820"/>
                </a:lnTo>
                <a:lnTo>
                  <a:pt x="493" y="5884"/>
                </a:lnTo>
                <a:lnTo>
                  <a:pt x="300" y="5969"/>
                </a:lnTo>
                <a:lnTo>
                  <a:pt x="193" y="6034"/>
                </a:lnTo>
                <a:lnTo>
                  <a:pt x="129" y="6098"/>
                </a:lnTo>
                <a:lnTo>
                  <a:pt x="129" y="6098"/>
                </a:lnTo>
                <a:lnTo>
                  <a:pt x="86" y="6162"/>
                </a:lnTo>
                <a:lnTo>
                  <a:pt x="65" y="6226"/>
                </a:lnTo>
                <a:lnTo>
                  <a:pt x="1" y="6440"/>
                </a:lnTo>
                <a:lnTo>
                  <a:pt x="1" y="6526"/>
                </a:lnTo>
                <a:lnTo>
                  <a:pt x="1" y="6633"/>
                </a:lnTo>
                <a:lnTo>
                  <a:pt x="22" y="6718"/>
                </a:lnTo>
                <a:lnTo>
                  <a:pt x="65" y="6761"/>
                </a:lnTo>
                <a:lnTo>
                  <a:pt x="65" y="6761"/>
                </a:lnTo>
                <a:lnTo>
                  <a:pt x="129" y="6804"/>
                </a:lnTo>
                <a:lnTo>
                  <a:pt x="215" y="6804"/>
                </a:lnTo>
                <a:lnTo>
                  <a:pt x="300" y="6783"/>
                </a:lnTo>
                <a:lnTo>
                  <a:pt x="386" y="6740"/>
                </a:lnTo>
                <a:lnTo>
                  <a:pt x="578" y="6676"/>
                </a:lnTo>
                <a:lnTo>
                  <a:pt x="664" y="6633"/>
                </a:lnTo>
                <a:lnTo>
                  <a:pt x="750" y="6633"/>
                </a:lnTo>
                <a:lnTo>
                  <a:pt x="750" y="6633"/>
                </a:lnTo>
                <a:lnTo>
                  <a:pt x="814" y="6633"/>
                </a:lnTo>
                <a:lnTo>
                  <a:pt x="878" y="6654"/>
                </a:lnTo>
                <a:lnTo>
                  <a:pt x="921" y="6697"/>
                </a:lnTo>
                <a:lnTo>
                  <a:pt x="964" y="6740"/>
                </a:lnTo>
                <a:lnTo>
                  <a:pt x="1006" y="6868"/>
                </a:lnTo>
                <a:lnTo>
                  <a:pt x="1049" y="6954"/>
                </a:lnTo>
                <a:lnTo>
                  <a:pt x="1092" y="7018"/>
                </a:lnTo>
                <a:lnTo>
                  <a:pt x="1092" y="7018"/>
                </a:lnTo>
                <a:lnTo>
                  <a:pt x="1777" y="7724"/>
                </a:lnTo>
                <a:lnTo>
                  <a:pt x="1777" y="7724"/>
                </a:lnTo>
                <a:lnTo>
                  <a:pt x="1926" y="7895"/>
                </a:lnTo>
                <a:lnTo>
                  <a:pt x="2097" y="8088"/>
                </a:lnTo>
                <a:lnTo>
                  <a:pt x="2097" y="8088"/>
                </a:lnTo>
                <a:lnTo>
                  <a:pt x="2162" y="8152"/>
                </a:lnTo>
                <a:lnTo>
                  <a:pt x="2226" y="8173"/>
                </a:lnTo>
                <a:lnTo>
                  <a:pt x="2333" y="8173"/>
                </a:lnTo>
                <a:lnTo>
                  <a:pt x="2333" y="8173"/>
                </a:lnTo>
                <a:lnTo>
                  <a:pt x="2547" y="8237"/>
                </a:lnTo>
                <a:lnTo>
                  <a:pt x="2632" y="8237"/>
                </a:lnTo>
                <a:lnTo>
                  <a:pt x="2675" y="8216"/>
                </a:lnTo>
                <a:lnTo>
                  <a:pt x="2697" y="8195"/>
                </a:lnTo>
                <a:lnTo>
                  <a:pt x="2697" y="8195"/>
                </a:lnTo>
                <a:lnTo>
                  <a:pt x="2697" y="8130"/>
                </a:lnTo>
                <a:lnTo>
                  <a:pt x="2654" y="8066"/>
                </a:lnTo>
                <a:lnTo>
                  <a:pt x="2504" y="7916"/>
                </a:lnTo>
                <a:lnTo>
                  <a:pt x="2247" y="7660"/>
                </a:lnTo>
                <a:lnTo>
                  <a:pt x="2247" y="7660"/>
                </a:lnTo>
                <a:lnTo>
                  <a:pt x="1498" y="6954"/>
                </a:lnTo>
                <a:lnTo>
                  <a:pt x="1498" y="6954"/>
                </a:lnTo>
                <a:lnTo>
                  <a:pt x="1370" y="6847"/>
                </a:lnTo>
                <a:lnTo>
                  <a:pt x="1220" y="6718"/>
                </a:lnTo>
                <a:lnTo>
                  <a:pt x="1156" y="6654"/>
                </a:lnTo>
                <a:lnTo>
                  <a:pt x="1113" y="6590"/>
                </a:lnTo>
                <a:lnTo>
                  <a:pt x="1092" y="6526"/>
                </a:lnTo>
                <a:lnTo>
                  <a:pt x="1113" y="6462"/>
                </a:lnTo>
                <a:lnTo>
                  <a:pt x="1113" y="6462"/>
                </a:lnTo>
                <a:lnTo>
                  <a:pt x="1156" y="6419"/>
                </a:lnTo>
                <a:lnTo>
                  <a:pt x="1220" y="6397"/>
                </a:lnTo>
                <a:lnTo>
                  <a:pt x="1349" y="6376"/>
                </a:lnTo>
                <a:lnTo>
                  <a:pt x="1456" y="6397"/>
                </a:lnTo>
                <a:lnTo>
                  <a:pt x="1498" y="6419"/>
                </a:lnTo>
                <a:lnTo>
                  <a:pt x="1541" y="6462"/>
                </a:lnTo>
                <a:lnTo>
                  <a:pt x="1541" y="6462"/>
                </a:lnTo>
                <a:lnTo>
                  <a:pt x="1563" y="6526"/>
                </a:lnTo>
                <a:lnTo>
                  <a:pt x="1584" y="6611"/>
                </a:lnTo>
                <a:lnTo>
                  <a:pt x="1605" y="6697"/>
                </a:lnTo>
                <a:lnTo>
                  <a:pt x="1648" y="6783"/>
                </a:lnTo>
                <a:lnTo>
                  <a:pt x="1648" y="6783"/>
                </a:lnTo>
                <a:lnTo>
                  <a:pt x="1798" y="6954"/>
                </a:lnTo>
                <a:lnTo>
                  <a:pt x="1948" y="7125"/>
                </a:lnTo>
                <a:lnTo>
                  <a:pt x="1948" y="7125"/>
                </a:lnTo>
                <a:lnTo>
                  <a:pt x="2119" y="7339"/>
                </a:lnTo>
                <a:lnTo>
                  <a:pt x="2204" y="7424"/>
                </a:lnTo>
                <a:lnTo>
                  <a:pt x="2311" y="7510"/>
                </a:lnTo>
                <a:lnTo>
                  <a:pt x="2311" y="7510"/>
                </a:lnTo>
                <a:lnTo>
                  <a:pt x="2376" y="7531"/>
                </a:lnTo>
                <a:lnTo>
                  <a:pt x="2440" y="7531"/>
                </a:lnTo>
                <a:lnTo>
                  <a:pt x="2483" y="7510"/>
                </a:lnTo>
                <a:lnTo>
                  <a:pt x="2568" y="7510"/>
                </a:lnTo>
                <a:lnTo>
                  <a:pt x="2568" y="7510"/>
                </a:lnTo>
                <a:lnTo>
                  <a:pt x="2697" y="7489"/>
                </a:lnTo>
                <a:lnTo>
                  <a:pt x="2804" y="7489"/>
                </a:lnTo>
                <a:lnTo>
                  <a:pt x="2846" y="7489"/>
                </a:lnTo>
                <a:lnTo>
                  <a:pt x="2868" y="7446"/>
                </a:lnTo>
                <a:lnTo>
                  <a:pt x="2846" y="7403"/>
                </a:lnTo>
                <a:lnTo>
                  <a:pt x="2804" y="7317"/>
                </a:lnTo>
                <a:lnTo>
                  <a:pt x="2804" y="7317"/>
                </a:lnTo>
                <a:lnTo>
                  <a:pt x="2718" y="7253"/>
                </a:lnTo>
                <a:lnTo>
                  <a:pt x="2632" y="7168"/>
                </a:lnTo>
                <a:lnTo>
                  <a:pt x="2525" y="7103"/>
                </a:lnTo>
                <a:lnTo>
                  <a:pt x="2418" y="7039"/>
                </a:lnTo>
                <a:lnTo>
                  <a:pt x="2418" y="7039"/>
                </a:lnTo>
                <a:lnTo>
                  <a:pt x="2097" y="6697"/>
                </a:lnTo>
                <a:lnTo>
                  <a:pt x="2097" y="6697"/>
                </a:lnTo>
                <a:lnTo>
                  <a:pt x="1926" y="6569"/>
                </a:lnTo>
                <a:lnTo>
                  <a:pt x="1841" y="6483"/>
                </a:lnTo>
                <a:lnTo>
                  <a:pt x="1798" y="6419"/>
                </a:lnTo>
                <a:lnTo>
                  <a:pt x="1798" y="6419"/>
                </a:lnTo>
                <a:lnTo>
                  <a:pt x="1777" y="6333"/>
                </a:lnTo>
                <a:lnTo>
                  <a:pt x="1798" y="6333"/>
                </a:lnTo>
                <a:lnTo>
                  <a:pt x="1862" y="6312"/>
                </a:lnTo>
                <a:lnTo>
                  <a:pt x="1862" y="6312"/>
                </a:lnTo>
                <a:lnTo>
                  <a:pt x="1926" y="6290"/>
                </a:lnTo>
                <a:lnTo>
                  <a:pt x="2055" y="6269"/>
                </a:lnTo>
                <a:lnTo>
                  <a:pt x="2333" y="6248"/>
                </a:lnTo>
                <a:lnTo>
                  <a:pt x="2632" y="6248"/>
                </a:lnTo>
                <a:lnTo>
                  <a:pt x="2739" y="6269"/>
                </a:lnTo>
                <a:lnTo>
                  <a:pt x="2804" y="6290"/>
                </a:lnTo>
                <a:lnTo>
                  <a:pt x="2804" y="6290"/>
                </a:lnTo>
                <a:lnTo>
                  <a:pt x="2846" y="6333"/>
                </a:lnTo>
                <a:lnTo>
                  <a:pt x="2889" y="6440"/>
                </a:lnTo>
                <a:lnTo>
                  <a:pt x="2932" y="6654"/>
                </a:lnTo>
                <a:lnTo>
                  <a:pt x="2953" y="7082"/>
                </a:lnTo>
                <a:lnTo>
                  <a:pt x="2953" y="7082"/>
                </a:lnTo>
                <a:lnTo>
                  <a:pt x="2975" y="7317"/>
                </a:lnTo>
                <a:lnTo>
                  <a:pt x="2975" y="7531"/>
                </a:lnTo>
                <a:lnTo>
                  <a:pt x="2953" y="7767"/>
                </a:lnTo>
                <a:lnTo>
                  <a:pt x="2932" y="7981"/>
                </a:lnTo>
                <a:lnTo>
                  <a:pt x="2846" y="8409"/>
                </a:lnTo>
                <a:lnTo>
                  <a:pt x="2739" y="8858"/>
                </a:lnTo>
                <a:lnTo>
                  <a:pt x="2739" y="8858"/>
                </a:lnTo>
                <a:lnTo>
                  <a:pt x="2697" y="8986"/>
                </a:lnTo>
                <a:lnTo>
                  <a:pt x="2697" y="9072"/>
                </a:lnTo>
                <a:lnTo>
                  <a:pt x="2718" y="9136"/>
                </a:lnTo>
                <a:lnTo>
                  <a:pt x="2739" y="9179"/>
                </a:lnTo>
                <a:lnTo>
                  <a:pt x="2782" y="9222"/>
                </a:lnTo>
                <a:lnTo>
                  <a:pt x="2846" y="9243"/>
                </a:lnTo>
                <a:lnTo>
                  <a:pt x="2953" y="9264"/>
                </a:lnTo>
                <a:lnTo>
                  <a:pt x="2953" y="9264"/>
                </a:lnTo>
                <a:lnTo>
                  <a:pt x="3039" y="9264"/>
                </a:lnTo>
                <a:lnTo>
                  <a:pt x="3103" y="9243"/>
                </a:lnTo>
                <a:lnTo>
                  <a:pt x="3167" y="9222"/>
                </a:lnTo>
                <a:lnTo>
                  <a:pt x="3210" y="9179"/>
                </a:lnTo>
                <a:lnTo>
                  <a:pt x="3296" y="9050"/>
                </a:lnTo>
                <a:lnTo>
                  <a:pt x="3338" y="8922"/>
                </a:lnTo>
                <a:lnTo>
                  <a:pt x="3338" y="8922"/>
                </a:lnTo>
                <a:lnTo>
                  <a:pt x="3403" y="8687"/>
                </a:lnTo>
                <a:lnTo>
                  <a:pt x="3445" y="8473"/>
                </a:lnTo>
                <a:lnTo>
                  <a:pt x="3488" y="8237"/>
                </a:lnTo>
                <a:lnTo>
                  <a:pt x="3510" y="8002"/>
                </a:lnTo>
                <a:lnTo>
                  <a:pt x="3510" y="7553"/>
                </a:lnTo>
                <a:lnTo>
                  <a:pt x="3467" y="7082"/>
                </a:lnTo>
                <a:lnTo>
                  <a:pt x="3467" y="7082"/>
                </a:lnTo>
                <a:lnTo>
                  <a:pt x="3424" y="6804"/>
                </a:lnTo>
                <a:lnTo>
                  <a:pt x="3381" y="6676"/>
                </a:lnTo>
                <a:lnTo>
                  <a:pt x="3381" y="6547"/>
                </a:lnTo>
                <a:lnTo>
                  <a:pt x="3381" y="6547"/>
                </a:lnTo>
                <a:lnTo>
                  <a:pt x="3381" y="6440"/>
                </a:lnTo>
                <a:lnTo>
                  <a:pt x="3445" y="6355"/>
                </a:lnTo>
                <a:lnTo>
                  <a:pt x="3445" y="6355"/>
                </a:lnTo>
                <a:lnTo>
                  <a:pt x="3552" y="6269"/>
                </a:lnTo>
                <a:lnTo>
                  <a:pt x="3681" y="6162"/>
                </a:lnTo>
                <a:lnTo>
                  <a:pt x="3724" y="6098"/>
                </a:lnTo>
                <a:lnTo>
                  <a:pt x="3766" y="6034"/>
                </a:lnTo>
                <a:lnTo>
                  <a:pt x="3788" y="5969"/>
                </a:lnTo>
                <a:lnTo>
                  <a:pt x="3766" y="5884"/>
                </a:lnTo>
                <a:lnTo>
                  <a:pt x="3766" y="5884"/>
                </a:lnTo>
                <a:lnTo>
                  <a:pt x="3724" y="5841"/>
                </a:lnTo>
                <a:lnTo>
                  <a:pt x="3702" y="5820"/>
                </a:lnTo>
                <a:lnTo>
                  <a:pt x="3617" y="5777"/>
                </a:lnTo>
                <a:lnTo>
                  <a:pt x="3510" y="5756"/>
                </a:lnTo>
                <a:lnTo>
                  <a:pt x="3403" y="5777"/>
                </a:lnTo>
                <a:lnTo>
                  <a:pt x="3317" y="5756"/>
                </a:lnTo>
                <a:lnTo>
                  <a:pt x="3231" y="5734"/>
                </a:lnTo>
                <a:lnTo>
                  <a:pt x="3189" y="5713"/>
                </a:lnTo>
                <a:lnTo>
                  <a:pt x="3167" y="5670"/>
                </a:lnTo>
                <a:lnTo>
                  <a:pt x="3146" y="5627"/>
                </a:lnTo>
                <a:lnTo>
                  <a:pt x="3124" y="5563"/>
                </a:lnTo>
                <a:lnTo>
                  <a:pt x="3124" y="5563"/>
                </a:lnTo>
                <a:lnTo>
                  <a:pt x="3124" y="5370"/>
                </a:lnTo>
                <a:lnTo>
                  <a:pt x="3124" y="5114"/>
                </a:lnTo>
                <a:lnTo>
                  <a:pt x="3167" y="4857"/>
                </a:lnTo>
                <a:lnTo>
                  <a:pt x="3189" y="4771"/>
                </a:lnTo>
                <a:lnTo>
                  <a:pt x="3231" y="4729"/>
                </a:lnTo>
                <a:lnTo>
                  <a:pt x="3231" y="4729"/>
                </a:lnTo>
                <a:lnTo>
                  <a:pt x="3274" y="4729"/>
                </a:lnTo>
                <a:lnTo>
                  <a:pt x="3317" y="4750"/>
                </a:lnTo>
                <a:lnTo>
                  <a:pt x="3424" y="4814"/>
                </a:lnTo>
                <a:lnTo>
                  <a:pt x="3467" y="4857"/>
                </a:lnTo>
                <a:lnTo>
                  <a:pt x="3531" y="4878"/>
                </a:lnTo>
                <a:lnTo>
                  <a:pt x="3574" y="4878"/>
                </a:lnTo>
                <a:lnTo>
                  <a:pt x="3638" y="4836"/>
                </a:lnTo>
                <a:lnTo>
                  <a:pt x="3638" y="4836"/>
                </a:lnTo>
                <a:lnTo>
                  <a:pt x="3659" y="4793"/>
                </a:lnTo>
                <a:lnTo>
                  <a:pt x="3659" y="4729"/>
                </a:lnTo>
                <a:lnTo>
                  <a:pt x="3617" y="4686"/>
                </a:lnTo>
                <a:lnTo>
                  <a:pt x="3574" y="4643"/>
                </a:lnTo>
                <a:lnTo>
                  <a:pt x="3445" y="4536"/>
                </a:lnTo>
                <a:lnTo>
                  <a:pt x="3403" y="4493"/>
                </a:lnTo>
                <a:lnTo>
                  <a:pt x="3381" y="4450"/>
                </a:lnTo>
                <a:lnTo>
                  <a:pt x="3381" y="4450"/>
                </a:lnTo>
                <a:lnTo>
                  <a:pt x="3403" y="4365"/>
                </a:lnTo>
                <a:lnTo>
                  <a:pt x="3445" y="4236"/>
                </a:lnTo>
                <a:lnTo>
                  <a:pt x="3510" y="4151"/>
                </a:lnTo>
                <a:lnTo>
                  <a:pt x="3531" y="4108"/>
                </a:lnTo>
                <a:lnTo>
                  <a:pt x="3574" y="4108"/>
                </a:lnTo>
                <a:lnTo>
                  <a:pt x="3574" y="4108"/>
                </a:lnTo>
                <a:lnTo>
                  <a:pt x="3617" y="4108"/>
                </a:lnTo>
                <a:lnTo>
                  <a:pt x="3681" y="4151"/>
                </a:lnTo>
                <a:lnTo>
                  <a:pt x="3831" y="4258"/>
                </a:lnTo>
                <a:lnTo>
                  <a:pt x="3916" y="4279"/>
                </a:lnTo>
                <a:lnTo>
                  <a:pt x="3980" y="4279"/>
                </a:lnTo>
                <a:lnTo>
                  <a:pt x="3980" y="4279"/>
                </a:lnTo>
                <a:lnTo>
                  <a:pt x="4002" y="4258"/>
                </a:lnTo>
                <a:lnTo>
                  <a:pt x="4002" y="4151"/>
                </a:lnTo>
                <a:lnTo>
                  <a:pt x="4002" y="4151"/>
                </a:lnTo>
                <a:lnTo>
                  <a:pt x="3980" y="4087"/>
                </a:lnTo>
                <a:lnTo>
                  <a:pt x="3938" y="4044"/>
                </a:lnTo>
                <a:lnTo>
                  <a:pt x="3831" y="3980"/>
                </a:lnTo>
                <a:lnTo>
                  <a:pt x="3788" y="3937"/>
                </a:lnTo>
                <a:lnTo>
                  <a:pt x="3766" y="3915"/>
                </a:lnTo>
                <a:lnTo>
                  <a:pt x="3766" y="3851"/>
                </a:lnTo>
                <a:lnTo>
                  <a:pt x="3766" y="3787"/>
                </a:lnTo>
                <a:lnTo>
                  <a:pt x="3766" y="3787"/>
                </a:lnTo>
                <a:lnTo>
                  <a:pt x="3809" y="3702"/>
                </a:lnTo>
                <a:lnTo>
                  <a:pt x="3852" y="3637"/>
                </a:lnTo>
                <a:lnTo>
                  <a:pt x="3916" y="3595"/>
                </a:lnTo>
                <a:lnTo>
                  <a:pt x="3959" y="3595"/>
                </a:lnTo>
                <a:lnTo>
                  <a:pt x="4023" y="3595"/>
                </a:lnTo>
                <a:lnTo>
                  <a:pt x="4066" y="3616"/>
                </a:lnTo>
                <a:lnTo>
                  <a:pt x="4173" y="3702"/>
                </a:lnTo>
                <a:lnTo>
                  <a:pt x="4173" y="3702"/>
                </a:lnTo>
                <a:lnTo>
                  <a:pt x="4280" y="3830"/>
                </a:lnTo>
                <a:lnTo>
                  <a:pt x="4344" y="3873"/>
                </a:lnTo>
                <a:lnTo>
                  <a:pt x="4387" y="3894"/>
                </a:lnTo>
                <a:lnTo>
                  <a:pt x="4430" y="3894"/>
                </a:lnTo>
                <a:lnTo>
                  <a:pt x="4430" y="3894"/>
                </a:lnTo>
                <a:lnTo>
                  <a:pt x="4472" y="3873"/>
                </a:lnTo>
                <a:lnTo>
                  <a:pt x="4494" y="3851"/>
                </a:lnTo>
                <a:lnTo>
                  <a:pt x="4494" y="3809"/>
                </a:lnTo>
                <a:lnTo>
                  <a:pt x="4494" y="3766"/>
                </a:lnTo>
                <a:lnTo>
                  <a:pt x="4451" y="3702"/>
                </a:lnTo>
                <a:lnTo>
                  <a:pt x="4408" y="3659"/>
                </a:lnTo>
                <a:lnTo>
                  <a:pt x="4408" y="3659"/>
                </a:lnTo>
                <a:lnTo>
                  <a:pt x="4301" y="3530"/>
                </a:lnTo>
                <a:lnTo>
                  <a:pt x="4280" y="3488"/>
                </a:lnTo>
                <a:lnTo>
                  <a:pt x="4280" y="3445"/>
                </a:lnTo>
                <a:lnTo>
                  <a:pt x="4301" y="3423"/>
                </a:lnTo>
                <a:lnTo>
                  <a:pt x="4301" y="3423"/>
                </a:lnTo>
                <a:lnTo>
                  <a:pt x="4387" y="3381"/>
                </a:lnTo>
                <a:lnTo>
                  <a:pt x="4515" y="3338"/>
                </a:lnTo>
                <a:lnTo>
                  <a:pt x="4751" y="3295"/>
                </a:lnTo>
                <a:lnTo>
                  <a:pt x="4751" y="3295"/>
                </a:lnTo>
                <a:lnTo>
                  <a:pt x="4793" y="3316"/>
                </a:lnTo>
                <a:lnTo>
                  <a:pt x="4858" y="3359"/>
                </a:lnTo>
                <a:lnTo>
                  <a:pt x="5007" y="3466"/>
                </a:lnTo>
                <a:lnTo>
                  <a:pt x="5093" y="3509"/>
                </a:lnTo>
                <a:lnTo>
                  <a:pt x="5157" y="3530"/>
                </a:lnTo>
                <a:lnTo>
                  <a:pt x="5221" y="3530"/>
                </a:lnTo>
                <a:lnTo>
                  <a:pt x="5264" y="3488"/>
                </a:lnTo>
                <a:lnTo>
                  <a:pt x="5264" y="3488"/>
                </a:lnTo>
                <a:lnTo>
                  <a:pt x="5285" y="3423"/>
                </a:lnTo>
                <a:lnTo>
                  <a:pt x="5264" y="3381"/>
                </a:lnTo>
                <a:lnTo>
                  <a:pt x="5200" y="3295"/>
                </a:lnTo>
                <a:lnTo>
                  <a:pt x="5178" y="3274"/>
                </a:lnTo>
                <a:lnTo>
                  <a:pt x="5178" y="3252"/>
                </a:lnTo>
                <a:lnTo>
                  <a:pt x="5392" y="3231"/>
                </a:lnTo>
                <a:lnTo>
                  <a:pt x="5392" y="3231"/>
                </a:lnTo>
                <a:lnTo>
                  <a:pt x="5606" y="3231"/>
                </a:lnTo>
                <a:lnTo>
                  <a:pt x="5799" y="3231"/>
                </a:lnTo>
                <a:lnTo>
                  <a:pt x="5863" y="3252"/>
                </a:lnTo>
                <a:lnTo>
                  <a:pt x="5949" y="3274"/>
                </a:lnTo>
                <a:lnTo>
                  <a:pt x="6013" y="3338"/>
                </a:lnTo>
                <a:lnTo>
                  <a:pt x="6077" y="3423"/>
                </a:lnTo>
                <a:lnTo>
                  <a:pt x="6077" y="3423"/>
                </a:lnTo>
                <a:lnTo>
                  <a:pt x="6184" y="3595"/>
                </a:lnTo>
                <a:lnTo>
                  <a:pt x="6184" y="3637"/>
                </a:lnTo>
                <a:lnTo>
                  <a:pt x="6184" y="3680"/>
                </a:lnTo>
                <a:lnTo>
                  <a:pt x="6141" y="3702"/>
                </a:lnTo>
                <a:lnTo>
                  <a:pt x="6098" y="3723"/>
                </a:lnTo>
                <a:lnTo>
                  <a:pt x="5906" y="3723"/>
                </a:lnTo>
                <a:lnTo>
                  <a:pt x="5906" y="3723"/>
                </a:lnTo>
                <a:lnTo>
                  <a:pt x="5671" y="3723"/>
                </a:lnTo>
                <a:lnTo>
                  <a:pt x="5457" y="3744"/>
                </a:lnTo>
                <a:lnTo>
                  <a:pt x="5221" y="3766"/>
                </a:lnTo>
                <a:lnTo>
                  <a:pt x="5007" y="3851"/>
                </a:lnTo>
                <a:lnTo>
                  <a:pt x="5007" y="3851"/>
                </a:lnTo>
                <a:lnTo>
                  <a:pt x="4815" y="3958"/>
                </a:lnTo>
                <a:lnTo>
                  <a:pt x="4622" y="4065"/>
                </a:lnTo>
                <a:lnTo>
                  <a:pt x="4472" y="4172"/>
                </a:lnTo>
                <a:lnTo>
                  <a:pt x="4323" y="4322"/>
                </a:lnTo>
                <a:lnTo>
                  <a:pt x="4194" y="4472"/>
                </a:lnTo>
                <a:lnTo>
                  <a:pt x="4109" y="4643"/>
                </a:lnTo>
                <a:lnTo>
                  <a:pt x="4023" y="4836"/>
                </a:lnTo>
                <a:lnTo>
                  <a:pt x="3959" y="5049"/>
                </a:lnTo>
                <a:lnTo>
                  <a:pt x="3959" y="5049"/>
                </a:lnTo>
                <a:lnTo>
                  <a:pt x="3938" y="5263"/>
                </a:lnTo>
                <a:lnTo>
                  <a:pt x="3916" y="5477"/>
                </a:lnTo>
                <a:lnTo>
                  <a:pt x="3916" y="5691"/>
                </a:lnTo>
                <a:lnTo>
                  <a:pt x="3938" y="5884"/>
                </a:lnTo>
                <a:lnTo>
                  <a:pt x="3959" y="6098"/>
                </a:lnTo>
                <a:lnTo>
                  <a:pt x="4023" y="6290"/>
                </a:lnTo>
                <a:lnTo>
                  <a:pt x="4087" y="6483"/>
                </a:lnTo>
                <a:lnTo>
                  <a:pt x="4173" y="6654"/>
                </a:lnTo>
                <a:lnTo>
                  <a:pt x="4280" y="6804"/>
                </a:lnTo>
                <a:lnTo>
                  <a:pt x="4408" y="6954"/>
                </a:lnTo>
                <a:lnTo>
                  <a:pt x="4537" y="7082"/>
                </a:lnTo>
                <a:lnTo>
                  <a:pt x="4708" y="7189"/>
                </a:lnTo>
                <a:lnTo>
                  <a:pt x="4879" y="7275"/>
                </a:lnTo>
                <a:lnTo>
                  <a:pt x="5071" y="7339"/>
                </a:lnTo>
                <a:lnTo>
                  <a:pt x="5285" y="7382"/>
                </a:lnTo>
                <a:lnTo>
                  <a:pt x="5521" y="7403"/>
                </a:lnTo>
                <a:lnTo>
                  <a:pt x="5521" y="7403"/>
                </a:lnTo>
                <a:lnTo>
                  <a:pt x="5713" y="7382"/>
                </a:lnTo>
                <a:lnTo>
                  <a:pt x="5906" y="7360"/>
                </a:lnTo>
                <a:lnTo>
                  <a:pt x="6270" y="7275"/>
                </a:lnTo>
                <a:lnTo>
                  <a:pt x="6270" y="7275"/>
                </a:lnTo>
                <a:lnTo>
                  <a:pt x="6419" y="7210"/>
                </a:lnTo>
                <a:lnTo>
                  <a:pt x="6484" y="7189"/>
                </a:lnTo>
                <a:lnTo>
                  <a:pt x="6569" y="7189"/>
                </a:lnTo>
                <a:lnTo>
                  <a:pt x="6569" y="7189"/>
                </a:lnTo>
                <a:lnTo>
                  <a:pt x="6633" y="7253"/>
                </a:lnTo>
                <a:lnTo>
                  <a:pt x="6719" y="7339"/>
                </a:lnTo>
                <a:lnTo>
                  <a:pt x="6847" y="7510"/>
                </a:lnTo>
                <a:lnTo>
                  <a:pt x="6847" y="7510"/>
                </a:lnTo>
                <a:lnTo>
                  <a:pt x="7147" y="7874"/>
                </a:lnTo>
                <a:lnTo>
                  <a:pt x="7446" y="8237"/>
                </a:lnTo>
                <a:lnTo>
                  <a:pt x="8045" y="8965"/>
                </a:lnTo>
                <a:lnTo>
                  <a:pt x="8045" y="8965"/>
                </a:lnTo>
                <a:lnTo>
                  <a:pt x="8174" y="9136"/>
                </a:lnTo>
                <a:lnTo>
                  <a:pt x="8302" y="9264"/>
                </a:lnTo>
                <a:lnTo>
                  <a:pt x="8388" y="9329"/>
                </a:lnTo>
                <a:lnTo>
                  <a:pt x="8473" y="9371"/>
                </a:lnTo>
                <a:lnTo>
                  <a:pt x="8559" y="9393"/>
                </a:lnTo>
                <a:lnTo>
                  <a:pt x="8666" y="9371"/>
                </a:lnTo>
                <a:lnTo>
                  <a:pt x="8666" y="9371"/>
                </a:lnTo>
                <a:lnTo>
                  <a:pt x="8816" y="9329"/>
                </a:lnTo>
                <a:lnTo>
                  <a:pt x="8944" y="9264"/>
                </a:lnTo>
                <a:lnTo>
                  <a:pt x="9051" y="9157"/>
                </a:lnTo>
                <a:lnTo>
                  <a:pt x="9115" y="9029"/>
                </a:lnTo>
                <a:lnTo>
                  <a:pt x="9115" y="9029"/>
                </a:lnTo>
                <a:lnTo>
                  <a:pt x="9158" y="8922"/>
                </a:lnTo>
                <a:lnTo>
                  <a:pt x="9179" y="8837"/>
                </a:lnTo>
                <a:lnTo>
                  <a:pt x="9179" y="8730"/>
                </a:lnTo>
                <a:lnTo>
                  <a:pt x="9158" y="8644"/>
                </a:lnTo>
                <a:lnTo>
                  <a:pt x="9094" y="8451"/>
                </a:lnTo>
                <a:lnTo>
                  <a:pt x="8987" y="8280"/>
                </a:lnTo>
                <a:lnTo>
                  <a:pt x="8837" y="8109"/>
                </a:lnTo>
                <a:lnTo>
                  <a:pt x="8687" y="7959"/>
                </a:lnTo>
                <a:lnTo>
                  <a:pt x="8409" y="7660"/>
                </a:lnTo>
                <a:lnTo>
                  <a:pt x="8409" y="7660"/>
                </a:lnTo>
                <a:lnTo>
                  <a:pt x="7789" y="6932"/>
                </a:lnTo>
                <a:lnTo>
                  <a:pt x="7789" y="6932"/>
                </a:lnTo>
                <a:close/>
                <a:moveTo>
                  <a:pt x="8666" y="2610"/>
                </a:moveTo>
                <a:lnTo>
                  <a:pt x="8666" y="2610"/>
                </a:lnTo>
                <a:lnTo>
                  <a:pt x="8645" y="2653"/>
                </a:lnTo>
                <a:lnTo>
                  <a:pt x="8602" y="2696"/>
                </a:lnTo>
                <a:lnTo>
                  <a:pt x="8559" y="2739"/>
                </a:lnTo>
                <a:lnTo>
                  <a:pt x="8538" y="2739"/>
                </a:lnTo>
                <a:lnTo>
                  <a:pt x="8516" y="2717"/>
                </a:lnTo>
                <a:lnTo>
                  <a:pt x="8516" y="2717"/>
                </a:lnTo>
                <a:lnTo>
                  <a:pt x="8495" y="2696"/>
                </a:lnTo>
                <a:lnTo>
                  <a:pt x="8516" y="2675"/>
                </a:lnTo>
                <a:lnTo>
                  <a:pt x="8538" y="2632"/>
                </a:lnTo>
                <a:lnTo>
                  <a:pt x="8602" y="2589"/>
                </a:lnTo>
                <a:lnTo>
                  <a:pt x="8666" y="2610"/>
                </a:lnTo>
                <a:lnTo>
                  <a:pt x="8666" y="2610"/>
                </a:lnTo>
                <a:close/>
                <a:moveTo>
                  <a:pt x="6484" y="1262"/>
                </a:moveTo>
                <a:lnTo>
                  <a:pt x="6484" y="1262"/>
                </a:lnTo>
                <a:lnTo>
                  <a:pt x="6548" y="1134"/>
                </a:lnTo>
                <a:lnTo>
                  <a:pt x="6633" y="984"/>
                </a:lnTo>
                <a:lnTo>
                  <a:pt x="6676" y="941"/>
                </a:lnTo>
                <a:lnTo>
                  <a:pt x="6740" y="899"/>
                </a:lnTo>
                <a:lnTo>
                  <a:pt x="6783" y="877"/>
                </a:lnTo>
                <a:lnTo>
                  <a:pt x="6847" y="899"/>
                </a:lnTo>
                <a:lnTo>
                  <a:pt x="6847" y="899"/>
                </a:lnTo>
                <a:lnTo>
                  <a:pt x="6890" y="941"/>
                </a:lnTo>
                <a:lnTo>
                  <a:pt x="6954" y="1006"/>
                </a:lnTo>
                <a:lnTo>
                  <a:pt x="7061" y="1155"/>
                </a:lnTo>
                <a:lnTo>
                  <a:pt x="7232" y="1455"/>
                </a:lnTo>
                <a:lnTo>
                  <a:pt x="7232" y="1455"/>
                </a:lnTo>
                <a:lnTo>
                  <a:pt x="7446" y="1690"/>
                </a:lnTo>
                <a:lnTo>
                  <a:pt x="7660" y="1926"/>
                </a:lnTo>
                <a:lnTo>
                  <a:pt x="8088" y="2396"/>
                </a:lnTo>
                <a:lnTo>
                  <a:pt x="8088" y="2396"/>
                </a:lnTo>
                <a:lnTo>
                  <a:pt x="8045" y="2439"/>
                </a:lnTo>
                <a:lnTo>
                  <a:pt x="8003" y="2482"/>
                </a:lnTo>
                <a:lnTo>
                  <a:pt x="7853" y="2589"/>
                </a:lnTo>
                <a:lnTo>
                  <a:pt x="7682" y="2653"/>
                </a:lnTo>
                <a:lnTo>
                  <a:pt x="7618" y="2675"/>
                </a:lnTo>
                <a:lnTo>
                  <a:pt x="7575" y="2696"/>
                </a:lnTo>
                <a:lnTo>
                  <a:pt x="7575" y="2696"/>
                </a:lnTo>
                <a:lnTo>
                  <a:pt x="7511" y="2675"/>
                </a:lnTo>
                <a:lnTo>
                  <a:pt x="7468" y="2632"/>
                </a:lnTo>
                <a:lnTo>
                  <a:pt x="7382" y="2546"/>
                </a:lnTo>
                <a:lnTo>
                  <a:pt x="7211" y="2354"/>
                </a:lnTo>
                <a:lnTo>
                  <a:pt x="7211" y="2354"/>
                </a:lnTo>
                <a:lnTo>
                  <a:pt x="6655" y="1776"/>
                </a:lnTo>
                <a:lnTo>
                  <a:pt x="6655" y="1776"/>
                </a:lnTo>
                <a:lnTo>
                  <a:pt x="6548" y="1648"/>
                </a:lnTo>
                <a:lnTo>
                  <a:pt x="6462" y="1541"/>
                </a:lnTo>
                <a:lnTo>
                  <a:pt x="6441" y="1476"/>
                </a:lnTo>
                <a:lnTo>
                  <a:pt x="6441" y="1412"/>
                </a:lnTo>
                <a:lnTo>
                  <a:pt x="6462" y="1348"/>
                </a:lnTo>
                <a:lnTo>
                  <a:pt x="6484" y="1262"/>
                </a:lnTo>
                <a:lnTo>
                  <a:pt x="6484" y="1262"/>
                </a:lnTo>
                <a:close/>
                <a:moveTo>
                  <a:pt x="6419" y="1819"/>
                </a:moveTo>
                <a:lnTo>
                  <a:pt x="6419" y="1819"/>
                </a:lnTo>
                <a:lnTo>
                  <a:pt x="6462" y="1840"/>
                </a:lnTo>
                <a:lnTo>
                  <a:pt x="6526" y="1883"/>
                </a:lnTo>
                <a:lnTo>
                  <a:pt x="6633" y="2011"/>
                </a:lnTo>
                <a:lnTo>
                  <a:pt x="6805" y="2247"/>
                </a:lnTo>
                <a:lnTo>
                  <a:pt x="6805" y="2247"/>
                </a:lnTo>
                <a:lnTo>
                  <a:pt x="7168" y="2632"/>
                </a:lnTo>
                <a:lnTo>
                  <a:pt x="7168" y="2632"/>
                </a:lnTo>
                <a:lnTo>
                  <a:pt x="7232" y="2739"/>
                </a:lnTo>
                <a:lnTo>
                  <a:pt x="7232" y="2782"/>
                </a:lnTo>
                <a:lnTo>
                  <a:pt x="7232" y="2803"/>
                </a:lnTo>
                <a:lnTo>
                  <a:pt x="7168" y="2824"/>
                </a:lnTo>
                <a:lnTo>
                  <a:pt x="7083" y="2803"/>
                </a:lnTo>
                <a:lnTo>
                  <a:pt x="6869" y="2760"/>
                </a:lnTo>
                <a:lnTo>
                  <a:pt x="6805" y="2760"/>
                </a:lnTo>
                <a:lnTo>
                  <a:pt x="6783" y="2782"/>
                </a:lnTo>
                <a:lnTo>
                  <a:pt x="6762" y="2803"/>
                </a:lnTo>
                <a:lnTo>
                  <a:pt x="6762" y="2803"/>
                </a:lnTo>
                <a:lnTo>
                  <a:pt x="6526" y="2824"/>
                </a:lnTo>
                <a:lnTo>
                  <a:pt x="6398" y="2824"/>
                </a:lnTo>
                <a:lnTo>
                  <a:pt x="6355" y="2803"/>
                </a:lnTo>
                <a:lnTo>
                  <a:pt x="6312" y="2782"/>
                </a:lnTo>
                <a:lnTo>
                  <a:pt x="6312" y="2782"/>
                </a:lnTo>
                <a:lnTo>
                  <a:pt x="6291" y="2717"/>
                </a:lnTo>
                <a:lnTo>
                  <a:pt x="6291" y="2632"/>
                </a:lnTo>
                <a:lnTo>
                  <a:pt x="6334" y="2439"/>
                </a:lnTo>
                <a:lnTo>
                  <a:pt x="6334" y="2439"/>
                </a:lnTo>
                <a:lnTo>
                  <a:pt x="6312" y="2054"/>
                </a:lnTo>
                <a:lnTo>
                  <a:pt x="6312" y="1968"/>
                </a:lnTo>
                <a:lnTo>
                  <a:pt x="6334" y="1883"/>
                </a:lnTo>
                <a:lnTo>
                  <a:pt x="6377" y="1840"/>
                </a:lnTo>
                <a:lnTo>
                  <a:pt x="6398" y="1819"/>
                </a:lnTo>
                <a:lnTo>
                  <a:pt x="6419" y="1819"/>
                </a:lnTo>
                <a:lnTo>
                  <a:pt x="6419" y="1819"/>
                </a:lnTo>
                <a:close/>
                <a:moveTo>
                  <a:pt x="6655" y="6547"/>
                </a:moveTo>
                <a:lnTo>
                  <a:pt x="6655" y="6547"/>
                </a:lnTo>
                <a:lnTo>
                  <a:pt x="6548" y="6654"/>
                </a:lnTo>
                <a:lnTo>
                  <a:pt x="6419" y="6740"/>
                </a:lnTo>
                <a:lnTo>
                  <a:pt x="6291" y="6804"/>
                </a:lnTo>
                <a:lnTo>
                  <a:pt x="6141" y="6868"/>
                </a:lnTo>
                <a:lnTo>
                  <a:pt x="5820" y="6932"/>
                </a:lnTo>
                <a:lnTo>
                  <a:pt x="5521" y="6954"/>
                </a:lnTo>
                <a:lnTo>
                  <a:pt x="5521" y="6954"/>
                </a:lnTo>
                <a:lnTo>
                  <a:pt x="5392" y="6954"/>
                </a:lnTo>
                <a:lnTo>
                  <a:pt x="5264" y="6932"/>
                </a:lnTo>
                <a:lnTo>
                  <a:pt x="5114" y="6889"/>
                </a:lnTo>
                <a:lnTo>
                  <a:pt x="4986" y="6825"/>
                </a:lnTo>
                <a:lnTo>
                  <a:pt x="4879" y="6761"/>
                </a:lnTo>
                <a:lnTo>
                  <a:pt x="4772" y="6676"/>
                </a:lnTo>
                <a:lnTo>
                  <a:pt x="4665" y="6569"/>
                </a:lnTo>
                <a:lnTo>
                  <a:pt x="4601" y="6462"/>
                </a:lnTo>
                <a:lnTo>
                  <a:pt x="4601" y="6462"/>
                </a:lnTo>
                <a:lnTo>
                  <a:pt x="4515" y="6269"/>
                </a:lnTo>
                <a:lnTo>
                  <a:pt x="4430" y="5927"/>
                </a:lnTo>
                <a:lnTo>
                  <a:pt x="4365" y="5627"/>
                </a:lnTo>
                <a:lnTo>
                  <a:pt x="4365" y="5520"/>
                </a:lnTo>
                <a:lnTo>
                  <a:pt x="4365" y="5499"/>
                </a:lnTo>
                <a:lnTo>
                  <a:pt x="4387" y="5477"/>
                </a:lnTo>
                <a:lnTo>
                  <a:pt x="4387" y="5477"/>
                </a:lnTo>
                <a:lnTo>
                  <a:pt x="4408" y="5199"/>
                </a:lnTo>
                <a:lnTo>
                  <a:pt x="4430" y="4942"/>
                </a:lnTo>
                <a:lnTo>
                  <a:pt x="4472" y="4836"/>
                </a:lnTo>
                <a:lnTo>
                  <a:pt x="4537" y="4707"/>
                </a:lnTo>
                <a:lnTo>
                  <a:pt x="4601" y="4600"/>
                </a:lnTo>
                <a:lnTo>
                  <a:pt x="4686" y="4493"/>
                </a:lnTo>
                <a:lnTo>
                  <a:pt x="4686" y="4493"/>
                </a:lnTo>
                <a:lnTo>
                  <a:pt x="4793" y="4408"/>
                </a:lnTo>
                <a:lnTo>
                  <a:pt x="4922" y="4343"/>
                </a:lnTo>
                <a:lnTo>
                  <a:pt x="5050" y="4279"/>
                </a:lnTo>
                <a:lnTo>
                  <a:pt x="5178" y="4258"/>
                </a:lnTo>
                <a:lnTo>
                  <a:pt x="5457" y="4236"/>
                </a:lnTo>
                <a:lnTo>
                  <a:pt x="5735" y="4236"/>
                </a:lnTo>
                <a:lnTo>
                  <a:pt x="5735" y="4236"/>
                </a:lnTo>
                <a:lnTo>
                  <a:pt x="6013" y="4258"/>
                </a:lnTo>
                <a:lnTo>
                  <a:pt x="6270" y="4343"/>
                </a:lnTo>
                <a:lnTo>
                  <a:pt x="6505" y="4450"/>
                </a:lnTo>
                <a:lnTo>
                  <a:pt x="6698" y="4600"/>
                </a:lnTo>
                <a:lnTo>
                  <a:pt x="6869" y="4793"/>
                </a:lnTo>
                <a:lnTo>
                  <a:pt x="6976" y="5028"/>
                </a:lnTo>
                <a:lnTo>
                  <a:pt x="7061" y="5263"/>
                </a:lnTo>
                <a:lnTo>
                  <a:pt x="7104" y="5542"/>
                </a:lnTo>
                <a:lnTo>
                  <a:pt x="7104" y="5542"/>
                </a:lnTo>
                <a:lnTo>
                  <a:pt x="7104" y="5691"/>
                </a:lnTo>
                <a:lnTo>
                  <a:pt x="7061" y="5820"/>
                </a:lnTo>
                <a:lnTo>
                  <a:pt x="7019" y="5948"/>
                </a:lnTo>
                <a:lnTo>
                  <a:pt x="6954" y="6098"/>
                </a:lnTo>
                <a:lnTo>
                  <a:pt x="6826" y="6333"/>
                </a:lnTo>
                <a:lnTo>
                  <a:pt x="6655" y="6547"/>
                </a:lnTo>
                <a:lnTo>
                  <a:pt x="6655" y="6547"/>
                </a:lnTo>
                <a:close/>
                <a:moveTo>
                  <a:pt x="7190" y="6718"/>
                </a:moveTo>
                <a:lnTo>
                  <a:pt x="7190" y="6718"/>
                </a:lnTo>
                <a:lnTo>
                  <a:pt x="7275" y="6804"/>
                </a:lnTo>
                <a:lnTo>
                  <a:pt x="7404" y="6975"/>
                </a:lnTo>
                <a:lnTo>
                  <a:pt x="7511" y="7146"/>
                </a:lnTo>
                <a:lnTo>
                  <a:pt x="7553" y="7210"/>
                </a:lnTo>
                <a:lnTo>
                  <a:pt x="7553" y="7253"/>
                </a:lnTo>
                <a:lnTo>
                  <a:pt x="7553" y="7253"/>
                </a:lnTo>
                <a:lnTo>
                  <a:pt x="7532" y="7210"/>
                </a:lnTo>
                <a:lnTo>
                  <a:pt x="7446" y="7168"/>
                </a:lnTo>
                <a:lnTo>
                  <a:pt x="7254" y="7018"/>
                </a:lnTo>
                <a:lnTo>
                  <a:pt x="7147" y="6932"/>
                </a:lnTo>
                <a:lnTo>
                  <a:pt x="7104" y="6847"/>
                </a:lnTo>
                <a:lnTo>
                  <a:pt x="7083" y="6804"/>
                </a:lnTo>
                <a:lnTo>
                  <a:pt x="7104" y="6783"/>
                </a:lnTo>
                <a:lnTo>
                  <a:pt x="7125" y="6740"/>
                </a:lnTo>
                <a:lnTo>
                  <a:pt x="7190" y="6718"/>
                </a:lnTo>
                <a:lnTo>
                  <a:pt x="7190" y="6718"/>
                </a:lnTo>
                <a:close/>
                <a:moveTo>
                  <a:pt x="8687" y="8901"/>
                </a:moveTo>
                <a:lnTo>
                  <a:pt x="8687" y="8901"/>
                </a:lnTo>
                <a:lnTo>
                  <a:pt x="8623" y="8879"/>
                </a:lnTo>
                <a:lnTo>
                  <a:pt x="8559" y="8815"/>
                </a:lnTo>
                <a:lnTo>
                  <a:pt x="8366" y="8601"/>
                </a:lnTo>
                <a:lnTo>
                  <a:pt x="8088" y="8216"/>
                </a:lnTo>
                <a:lnTo>
                  <a:pt x="8088" y="8216"/>
                </a:lnTo>
                <a:lnTo>
                  <a:pt x="7746" y="7810"/>
                </a:lnTo>
                <a:lnTo>
                  <a:pt x="7746" y="7810"/>
                </a:lnTo>
                <a:lnTo>
                  <a:pt x="7682" y="7724"/>
                </a:lnTo>
                <a:lnTo>
                  <a:pt x="7660" y="7660"/>
                </a:lnTo>
                <a:lnTo>
                  <a:pt x="7682" y="7596"/>
                </a:lnTo>
                <a:lnTo>
                  <a:pt x="7767" y="7510"/>
                </a:lnTo>
                <a:lnTo>
                  <a:pt x="7767" y="7510"/>
                </a:lnTo>
                <a:lnTo>
                  <a:pt x="7874" y="7574"/>
                </a:lnTo>
                <a:lnTo>
                  <a:pt x="7960" y="7660"/>
                </a:lnTo>
                <a:lnTo>
                  <a:pt x="8152" y="7874"/>
                </a:lnTo>
                <a:lnTo>
                  <a:pt x="8452" y="8302"/>
                </a:lnTo>
                <a:lnTo>
                  <a:pt x="8452" y="8302"/>
                </a:lnTo>
                <a:lnTo>
                  <a:pt x="8559" y="8409"/>
                </a:lnTo>
                <a:lnTo>
                  <a:pt x="8709" y="8601"/>
                </a:lnTo>
                <a:lnTo>
                  <a:pt x="8752" y="8687"/>
                </a:lnTo>
                <a:lnTo>
                  <a:pt x="8794" y="8794"/>
                </a:lnTo>
                <a:lnTo>
                  <a:pt x="8773" y="8815"/>
                </a:lnTo>
                <a:lnTo>
                  <a:pt x="8773" y="8858"/>
                </a:lnTo>
                <a:lnTo>
                  <a:pt x="8752" y="8879"/>
                </a:lnTo>
                <a:lnTo>
                  <a:pt x="8687" y="8901"/>
                </a:lnTo>
                <a:lnTo>
                  <a:pt x="8687" y="8901"/>
                </a:lnTo>
                <a:close/>
                <a:moveTo>
                  <a:pt x="5350" y="4664"/>
                </a:moveTo>
                <a:lnTo>
                  <a:pt x="5350" y="4664"/>
                </a:lnTo>
                <a:lnTo>
                  <a:pt x="5264" y="4750"/>
                </a:lnTo>
                <a:lnTo>
                  <a:pt x="5221" y="4857"/>
                </a:lnTo>
                <a:lnTo>
                  <a:pt x="5221" y="4964"/>
                </a:lnTo>
                <a:lnTo>
                  <a:pt x="5243" y="5092"/>
                </a:lnTo>
                <a:lnTo>
                  <a:pt x="5243" y="5092"/>
                </a:lnTo>
                <a:lnTo>
                  <a:pt x="5307" y="5199"/>
                </a:lnTo>
                <a:lnTo>
                  <a:pt x="5328" y="5221"/>
                </a:lnTo>
                <a:lnTo>
                  <a:pt x="5350" y="5221"/>
                </a:lnTo>
                <a:lnTo>
                  <a:pt x="5414" y="5156"/>
                </a:lnTo>
                <a:lnTo>
                  <a:pt x="5457" y="5071"/>
                </a:lnTo>
                <a:lnTo>
                  <a:pt x="5457" y="5071"/>
                </a:lnTo>
                <a:lnTo>
                  <a:pt x="5478" y="5007"/>
                </a:lnTo>
                <a:lnTo>
                  <a:pt x="5478" y="4964"/>
                </a:lnTo>
                <a:lnTo>
                  <a:pt x="5478" y="4921"/>
                </a:lnTo>
                <a:lnTo>
                  <a:pt x="5542" y="4878"/>
                </a:lnTo>
                <a:lnTo>
                  <a:pt x="5542" y="4878"/>
                </a:lnTo>
                <a:lnTo>
                  <a:pt x="5628" y="4857"/>
                </a:lnTo>
                <a:lnTo>
                  <a:pt x="5671" y="4900"/>
                </a:lnTo>
                <a:lnTo>
                  <a:pt x="5735" y="4942"/>
                </a:lnTo>
                <a:lnTo>
                  <a:pt x="5756" y="4985"/>
                </a:lnTo>
                <a:lnTo>
                  <a:pt x="5756" y="4985"/>
                </a:lnTo>
                <a:lnTo>
                  <a:pt x="5799" y="5071"/>
                </a:lnTo>
                <a:lnTo>
                  <a:pt x="5799" y="5156"/>
                </a:lnTo>
                <a:lnTo>
                  <a:pt x="5799" y="5221"/>
                </a:lnTo>
                <a:lnTo>
                  <a:pt x="5756" y="5285"/>
                </a:lnTo>
                <a:lnTo>
                  <a:pt x="5671" y="5413"/>
                </a:lnTo>
                <a:lnTo>
                  <a:pt x="5606" y="5563"/>
                </a:lnTo>
                <a:lnTo>
                  <a:pt x="5606" y="5563"/>
                </a:lnTo>
                <a:lnTo>
                  <a:pt x="5585" y="5627"/>
                </a:lnTo>
                <a:lnTo>
                  <a:pt x="5585" y="5691"/>
                </a:lnTo>
                <a:lnTo>
                  <a:pt x="5606" y="5734"/>
                </a:lnTo>
                <a:lnTo>
                  <a:pt x="5628" y="5777"/>
                </a:lnTo>
                <a:lnTo>
                  <a:pt x="5671" y="5798"/>
                </a:lnTo>
                <a:lnTo>
                  <a:pt x="5735" y="5798"/>
                </a:lnTo>
                <a:lnTo>
                  <a:pt x="5799" y="5777"/>
                </a:lnTo>
                <a:lnTo>
                  <a:pt x="5863" y="5734"/>
                </a:lnTo>
                <a:lnTo>
                  <a:pt x="5863" y="5734"/>
                </a:lnTo>
                <a:lnTo>
                  <a:pt x="5949" y="5627"/>
                </a:lnTo>
                <a:lnTo>
                  <a:pt x="6034" y="5499"/>
                </a:lnTo>
                <a:lnTo>
                  <a:pt x="6077" y="5349"/>
                </a:lnTo>
                <a:lnTo>
                  <a:pt x="6077" y="5221"/>
                </a:lnTo>
                <a:lnTo>
                  <a:pt x="6077" y="5221"/>
                </a:lnTo>
                <a:lnTo>
                  <a:pt x="6077" y="5092"/>
                </a:lnTo>
                <a:lnTo>
                  <a:pt x="6034" y="4942"/>
                </a:lnTo>
                <a:lnTo>
                  <a:pt x="5949" y="4814"/>
                </a:lnTo>
                <a:lnTo>
                  <a:pt x="5863" y="4707"/>
                </a:lnTo>
                <a:lnTo>
                  <a:pt x="5756" y="4622"/>
                </a:lnTo>
                <a:lnTo>
                  <a:pt x="5628" y="4579"/>
                </a:lnTo>
                <a:lnTo>
                  <a:pt x="5564" y="4579"/>
                </a:lnTo>
                <a:lnTo>
                  <a:pt x="5499" y="4600"/>
                </a:lnTo>
                <a:lnTo>
                  <a:pt x="5435" y="4622"/>
                </a:lnTo>
                <a:lnTo>
                  <a:pt x="5350" y="4664"/>
                </a:lnTo>
                <a:lnTo>
                  <a:pt x="5350" y="4664"/>
                </a:lnTo>
                <a:close/>
                <a:moveTo>
                  <a:pt x="5457" y="6269"/>
                </a:moveTo>
                <a:lnTo>
                  <a:pt x="5457" y="6269"/>
                </a:lnTo>
                <a:lnTo>
                  <a:pt x="5457" y="6333"/>
                </a:lnTo>
                <a:lnTo>
                  <a:pt x="5499" y="6397"/>
                </a:lnTo>
                <a:lnTo>
                  <a:pt x="5521" y="6462"/>
                </a:lnTo>
                <a:lnTo>
                  <a:pt x="5564" y="6483"/>
                </a:lnTo>
                <a:lnTo>
                  <a:pt x="5671" y="6526"/>
                </a:lnTo>
                <a:lnTo>
                  <a:pt x="5756" y="6526"/>
                </a:lnTo>
                <a:lnTo>
                  <a:pt x="5863" y="6483"/>
                </a:lnTo>
                <a:lnTo>
                  <a:pt x="5927" y="6419"/>
                </a:lnTo>
                <a:lnTo>
                  <a:pt x="5970" y="6312"/>
                </a:lnTo>
                <a:lnTo>
                  <a:pt x="5970" y="6248"/>
                </a:lnTo>
                <a:lnTo>
                  <a:pt x="5970" y="6162"/>
                </a:lnTo>
                <a:lnTo>
                  <a:pt x="5970" y="6162"/>
                </a:lnTo>
                <a:lnTo>
                  <a:pt x="5927" y="6055"/>
                </a:lnTo>
                <a:lnTo>
                  <a:pt x="5842" y="5991"/>
                </a:lnTo>
                <a:lnTo>
                  <a:pt x="5756" y="5969"/>
                </a:lnTo>
                <a:lnTo>
                  <a:pt x="5671" y="5969"/>
                </a:lnTo>
                <a:lnTo>
                  <a:pt x="5585" y="6012"/>
                </a:lnTo>
                <a:lnTo>
                  <a:pt x="5521" y="6076"/>
                </a:lnTo>
                <a:lnTo>
                  <a:pt x="5457" y="6162"/>
                </a:lnTo>
                <a:lnTo>
                  <a:pt x="5457" y="6269"/>
                </a:lnTo>
                <a:lnTo>
                  <a:pt x="5457" y="6269"/>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Imagen 11"/>
          <p:cNvPicPr/>
          <p:nvPr/>
        </p:nvPicPr>
        <p:blipFill rotWithShape="1">
          <a:blip r:embed="rId5" cstate="print">
            <a:extLst>
              <a:ext uri="{28A0092B-C50C-407E-A947-70E740481C1C}">
                <a14:useLocalDpi xmlns:a14="http://schemas.microsoft.com/office/drawing/2010/main" val="0"/>
              </a:ext>
            </a:extLst>
          </a:blip>
          <a:srcRect l="1293" t="8139" r="2118" b="5147"/>
          <a:stretch/>
        </p:blipFill>
        <p:spPr bwMode="auto">
          <a:xfrm>
            <a:off x="2711624" y="3558235"/>
            <a:ext cx="3168707" cy="2592288"/>
          </a:xfrm>
          <a:prstGeom prst="rect">
            <a:avLst/>
          </a:prstGeom>
          <a:noFill/>
          <a:ln>
            <a:noFill/>
          </a:ln>
          <a:extLst>
            <a:ext uri="{53640926-AAD7-44D8-BBD7-CCE9431645EC}">
              <a14:shadowObscured xmlns:a14="http://schemas.microsoft.com/office/drawing/2010/main"/>
            </a:ext>
          </a:extLst>
        </p:spPr>
      </p:pic>
      <p:sp>
        <p:nvSpPr>
          <p:cNvPr id="3" name="Flecha derecha 2"/>
          <p:cNvSpPr/>
          <p:nvPr/>
        </p:nvSpPr>
        <p:spPr>
          <a:xfrm>
            <a:off x="910919" y="4386327"/>
            <a:ext cx="2232248" cy="93610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400" b="1" dirty="0" smtClean="0"/>
              <a:t>Refugio de Chone</a:t>
            </a:r>
            <a:endParaRPr lang="es-EC" sz="1400" b="1" dirty="0"/>
          </a:p>
        </p:txBody>
      </p:sp>
      <p:sp>
        <p:nvSpPr>
          <p:cNvPr id="5" name="Flecha izquierda 4"/>
          <p:cNvSpPr/>
          <p:nvPr/>
        </p:nvSpPr>
        <p:spPr>
          <a:xfrm>
            <a:off x="3359696" y="1844824"/>
            <a:ext cx="2057077" cy="890962"/>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sz="1200" b="1" dirty="0" smtClean="0"/>
              <a:t>Refugio Narices Frías</a:t>
            </a:r>
            <a:endParaRPr lang="es-EC" sz="1200" b="1" dirty="0"/>
          </a:p>
        </p:txBody>
      </p:sp>
      <p:sp>
        <p:nvSpPr>
          <p:cNvPr id="20" name="Rectángulo 19"/>
          <p:cNvSpPr/>
          <p:nvPr/>
        </p:nvSpPr>
        <p:spPr>
          <a:xfrm>
            <a:off x="2016014" y="6453336"/>
            <a:ext cx="4456669" cy="307777"/>
          </a:xfrm>
          <a:prstGeom prst="rect">
            <a:avLst/>
          </a:prstGeom>
        </p:spPr>
        <p:txBody>
          <a:bodyPr wrap="none">
            <a:spAutoFit/>
          </a:bodyPr>
          <a:lstStyle/>
          <a:p>
            <a:r>
              <a:rPr lang="es-EC" sz="1400" dirty="0">
                <a:latin typeface="Arial" panose="020B0604020202020204" pitchFamily="34" charset="0"/>
                <a:ea typeface="Calibri" panose="020F0502020204030204" pitchFamily="34" charset="0"/>
              </a:rPr>
              <a:t>Sainz et al., </a:t>
            </a:r>
            <a:r>
              <a:rPr lang="es-EC" sz="1400" dirty="0" smtClean="0">
                <a:latin typeface="Arial" panose="020B0604020202020204" pitchFamily="34" charset="0"/>
                <a:ea typeface="Calibri" panose="020F0502020204030204" pitchFamily="34" charset="0"/>
              </a:rPr>
              <a:t>2015; </a:t>
            </a:r>
            <a:r>
              <a:rPr lang="es-EC" sz="1400" dirty="0"/>
              <a:t>Rivadeneira-Barreiro et al., 2021 </a:t>
            </a:r>
            <a:r>
              <a:rPr lang="es-EC" sz="1400" dirty="0" smtClean="0"/>
              <a:t>)</a:t>
            </a:r>
            <a:r>
              <a:rPr lang="es-EC" sz="1400" dirty="0" smtClean="0">
                <a:latin typeface="Arial" panose="020B0604020202020204" pitchFamily="34" charset="0"/>
                <a:ea typeface="Calibri" panose="020F0502020204030204" pitchFamily="34" charset="0"/>
              </a:rPr>
              <a:t> </a:t>
            </a:r>
            <a:endParaRPr lang="es-EC" sz="1400" dirty="0"/>
          </a:p>
        </p:txBody>
      </p:sp>
    </p:spTree>
    <p:extLst>
      <p:ext uri="{BB962C8B-B14F-4D97-AF65-F5344CB8AC3E}">
        <p14:creationId xmlns:p14="http://schemas.microsoft.com/office/powerpoint/2010/main" val="241610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11331</TotalTime>
  <Words>1436</Words>
  <Application>Microsoft Office PowerPoint</Application>
  <PresentationFormat>Panorámica</PresentationFormat>
  <Paragraphs>233</Paragraphs>
  <Slides>17</Slides>
  <Notes>2</Notes>
  <HiddenSlides>0</HiddenSlides>
  <MMClips>1</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4" baseType="lpstr">
      <vt:lpstr>Arial</vt:lpstr>
      <vt:lpstr>Calibri</vt:lpstr>
      <vt:lpstr>Times</vt:lpstr>
      <vt:lpstr>Times New Roman</vt:lpstr>
      <vt:lpstr>Wingdings</vt:lpstr>
      <vt:lpstr>Diseño predeterminado</vt:lpstr>
      <vt:lpstr>CorelDRAW</vt:lpstr>
      <vt:lpstr>Presentación de PowerPoint</vt:lpstr>
      <vt:lpstr>INTRODUCCIÓN </vt:lpstr>
      <vt:lpstr>Introducción</vt:lpstr>
      <vt:lpstr>Introducción</vt:lpstr>
      <vt:lpstr>Introducción</vt:lpstr>
      <vt:lpstr>Objetivos</vt:lpstr>
      <vt:lpstr>Metodología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AGRADECIMIENTOS </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Usuario de Windows</cp:lastModifiedBy>
  <cp:revision>323</cp:revision>
  <dcterms:created xsi:type="dcterms:W3CDTF">2008-08-08T13:28:34Z</dcterms:created>
  <dcterms:modified xsi:type="dcterms:W3CDTF">2022-02-28T20:54:04Z</dcterms:modified>
</cp:coreProperties>
</file>