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7" r:id="rId11"/>
    <p:sldId id="266" r:id="rId12"/>
    <p:sldId id="269" r:id="rId13"/>
    <p:sldId id="268" r:id="rId14"/>
    <p:sldId id="270" r:id="rId15"/>
    <p:sldId id="271" r:id="rId16"/>
    <p:sldId id="272" r:id="rId17"/>
    <p:sldId id="273" r:id="rId18"/>
    <p:sldId id="274" r:id="rId19"/>
    <p:sldId id="276" r:id="rId20"/>
    <p:sldId id="277" r:id="rId2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7E1"/>
    <a:srgbClr val="D5FF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73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1AF508EC-D5D9-4EFD-8ED5-88518E5A1266}" type="datetimeFigureOut">
              <a:rPr lang="es-EC" smtClean="0"/>
              <a:t>13/3/2022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37531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AF508EC-D5D9-4EFD-8ED5-88518E5A1266}" type="datetimeFigureOut">
              <a:rPr lang="es-EC" smtClean="0"/>
              <a:t>13/3/2022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337917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AF508EC-D5D9-4EFD-8ED5-88518E5A1266}" type="datetimeFigureOut">
              <a:rPr lang="es-EC" smtClean="0"/>
              <a:t>13/3/2022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52587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AF508EC-D5D9-4EFD-8ED5-88518E5A1266}" type="datetimeFigureOut">
              <a:rPr lang="es-EC" smtClean="0"/>
              <a:t>13/3/2022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225416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1AF508EC-D5D9-4EFD-8ED5-88518E5A1266}" type="datetimeFigureOut">
              <a:rPr lang="es-EC" smtClean="0"/>
              <a:t>13/3/2022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2193511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1AF508EC-D5D9-4EFD-8ED5-88518E5A1266}" type="datetimeFigureOut">
              <a:rPr lang="es-EC" smtClean="0"/>
              <a:t>13/3/2022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150978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1AF508EC-D5D9-4EFD-8ED5-88518E5A1266}" type="datetimeFigureOut">
              <a:rPr lang="es-EC" smtClean="0"/>
              <a:t>13/3/2022</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78643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1AF508EC-D5D9-4EFD-8ED5-88518E5A1266}" type="datetimeFigureOut">
              <a:rPr lang="es-EC" smtClean="0"/>
              <a:t>13/3/2022</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1693240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AF508EC-D5D9-4EFD-8ED5-88518E5A1266}" type="datetimeFigureOut">
              <a:rPr lang="es-EC" smtClean="0"/>
              <a:t>13/3/2022</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29680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AF508EC-D5D9-4EFD-8ED5-88518E5A1266}" type="datetimeFigureOut">
              <a:rPr lang="es-EC" smtClean="0"/>
              <a:t>13/3/2022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934663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1AF508EC-D5D9-4EFD-8ED5-88518E5A1266}" type="datetimeFigureOut">
              <a:rPr lang="es-EC" smtClean="0"/>
              <a:t>13/3/2022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F1CD47-8038-47A9-8E9B-0984C819009C}" type="slidenum">
              <a:rPr lang="es-EC" smtClean="0"/>
              <a:t>‹Nº›</a:t>
            </a:fld>
            <a:endParaRPr lang="es-EC"/>
          </a:p>
        </p:txBody>
      </p:sp>
    </p:spTree>
    <p:extLst>
      <p:ext uri="{BB962C8B-B14F-4D97-AF65-F5344CB8AC3E}">
        <p14:creationId xmlns:p14="http://schemas.microsoft.com/office/powerpoint/2010/main" val="340842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508EC-D5D9-4EFD-8ED5-88518E5A1266}" type="datetimeFigureOut">
              <a:rPr lang="es-EC" smtClean="0"/>
              <a:t>13/3/2022</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1CD47-8038-47A9-8E9B-0984C819009C}" type="slidenum">
              <a:rPr lang="es-EC" smtClean="0"/>
              <a:t>‹Nº›</a:t>
            </a:fld>
            <a:endParaRPr lang="es-EC"/>
          </a:p>
        </p:txBody>
      </p:sp>
    </p:spTree>
    <p:extLst>
      <p:ext uri="{BB962C8B-B14F-4D97-AF65-F5344CB8AC3E}">
        <p14:creationId xmlns:p14="http://schemas.microsoft.com/office/powerpoint/2010/main" val="242773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microsoft.com/office/2007/relationships/hdphoto" Target="../media/hdphoto13.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12.wdp"/><Relationship Id="rId10" Type="http://schemas.openxmlformats.org/officeDocument/2006/relationships/image" Target="../media/image42.jpeg"/><Relationship Id="rId4" Type="http://schemas.openxmlformats.org/officeDocument/2006/relationships/image" Target="../media/image38.png"/><Relationship Id="rId9"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em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7.wdp"/><Relationship Id="rId17" Type="http://schemas.openxmlformats.org/officeDocument/2006/relationships/image" Target="../media/image29.jpeg"/><Relationship Id="rId2" Type="http://schemas.openxmlformats.org/officeDocument/2006/relationships/image" Target="../media/image15.jpeg"/><Relationship Id="rId16"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jpe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4.png"/><Relationship Id="rId1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10.png"/><Relationship Id="rId3" Type="http://schemas.openxmlformats.org/officeDocument/2006/relationships/image" Target="../media/image24.png"/><Relationship Id="rId7" Type="http://schemas.microsoft.com/office/2007/relationships/hdphoto" Target="../media/hdphoto9.wdp"/><Relationship Id="rId12" Type="http://schemas.microsoft.com/office/2007/relationships/hdphoto" Target="../media/hdphoto11.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10.wdp"/><Relationship Id="rId4" Type="http://schemas.microsoft.com/office/2007/relationships/hdphoto" Target="../media/hdphoto6.wdp"/><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a:extLst>
              <a:ext uri="{FF2B5EF4-FFF2-40B4-BE49-F238E27FC236}">
                <a16:creationId xmlns:a16="http://schemas.microsoft.com/office/drawing/2014/main" id="{576EA810-D63C-4A8F-949E-93848EA31467}"/>
              </a:ext>
            </a:extLst>
          </p:cNvPr>
          <p:cNvPicPr/>
          <p:nvPr/>
        </p:nvPicPr>
        <p:blipFill rotWithShape="1">
          <a:blip r:embed="rId2"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p:blipFill>
        <p:spPr bwMode="auto">
          <a:xfrm>
            <a:off x="6826544" y="197938"/>
            <a:ext cx="1264695" cy="1091838"/>
          </a:xfrm>
          <a:prstGeom prst="rect">
            <a:avLst/>
          </a:prstGeom>
          <a:noFill/>
          <a:ln w="9525">
            <a:noFill/>
            <a:miter lim="800000"/>
            <a:headEnd/>
            <a:tailEnd/>
          </a:ln>
        </p:spPr>
      </p:pic>
      <p:pic>
        <p:nvPicPr>
          <p:cNvPr id="6" name="Google Shape;113;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84413" y="312744"/>
            <a:ext cx="5457325" cy="948145"/>
          </a:xfrm>
          <a:prstGeom prst="rect">
            <a:avLst/>
          </a:prstGeom>
          <a:noFill/>
          <a:ln>
            <a:noFill/>
          </a:ln>
        </p:spPr>
      </p:pic>
      <p:sp>
        <p:nvSpPr>
          <p:cNvPr id="7" name="Google Shape;110;p23"/>
          <p:cNvSpPr txBox="1">
            <a:spLocks noGrp="1"/>
          </p:cNvSpPr>
          <p:nvPr/>
        </p:nvSpPr>
        <p:spPr>
          <a:xfrm>
            <a:off x="-139954" y="2520600"/>
            <a:ext cx="9524889" cy="10390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Fjalla One"/>
              <a:buNone/>
              <a:defRPr sz="4800" b="1" i="0" u="none" strike="noStrike" cap="none">
                <a:solidFill>
                  <a:schemeClr val="dk2"/>
                </a:solidFill>
                <a:latin typeface="Fjalla One"/>
                <a:ea typeface="Fjalla One"/>
                <a:cs typeface="Fjalla One"/>
                <a:sym typeface="Fjalla One"/>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lvl="0" algn="ctr"/>
            <a:r>
              <a:rPr lang="es-EC" sz="2400" b="0" dirty="0" smtClean="0">
                <a:solidFill>
                  <a:schemeClr val="tx2"/>
                </a:solidFill>
                <a:latin typeface="Impact"/>
                <a:ea typeface="Impact"/>
                <a:cs typeface="Impact"/>
                <a:sym typeface="Impact"/>
              </a:rPr>
              <a:t>“ Industrialización </a:t>
            </a:r>
            <a:r>
              <a:rPr lang="es-EC" sz="2400" b="0" dirty="0">
                <a:solidFill>
                  <a:schemeClr val="tx2"/>
                </a:solidFill>
                <a:latin typeface="Impact"/>
                <a:ea typeface="Impact"/>
                <a:cs typeface="Impact"/>
                <a:sym typeface="Impact"/>
              </a:rPr>
              <a:t>de la flor de Jamaica (</a:t>
            </a:r>
            <a:r>
              <a:rPr lang="es-EC" sz="2400" b="0" i="1" dirty="0" err="1">
                <a:solidFill>
                  <a:schemeClr val="tx2"/>
                </a:solidFill>
                <a:latin typeface="Impact"/>
                <a:ea typeface="Impact"/>
                <a:cs typeface="Impact"/>
                <a:sym typeface="Impact"/>
              </a:rPr>
              <a:t>Hibiscus</a:t>
            </a:r>
            <a:r>
              <a:rPr lang="es-EC" sz="2400" b="0" i="1" dirty="0">
                <a:solidFill>
                  <a:schemeClr val="tx2"/>
                </a:solidFill>
                <a:latin typeface="Impact"/>
                <a:ea typeface="Impact"/>
                <a:cs typeface="Impact"/>
                <a:sym typeface="Impact"/>
              </a:rPr>
              <a:t> </a:t>
            </a:r>
            <a:r>
              <a:rPr lang="es-EC" sz="2400" b="0" i="1" dirty="0" err="1">
                <a:solidFill>
                  <a:schemeClr val="tx2"/>
                </a:solidFill>
                <a:latin typeface="Impact"/>
                <a:ea typeface="Impact"/>
                <a:cs typeface="Impact"/>
                <a:sym typeface="Impact"/>
              </a:rPr>
              <a:t>sabdariffa</a:t>
            </a:r>
            <a:r>
              <a:rPr lang="es-EC" sz="2400" b="0" i="1" dirty="0">
                <a:solidFill>
                  <a:schemeClr val="tx2"/>
                </a:solidFill>
                <a:latin typeface="Impact"/>
                <a:ea typeface="Impact"/>
                <a:cs typeface="Impact"/>
                <a:sym typeface="Impact"/>
              </a:rPr>
              <a:t> </a:t>
            </a:r>
            <a:r>
              <a:rPr lang="es-EC" sz="2400" b="0" dirty="0">
                <a:solidFill>
                  <a:schemeClr val="tx2"/>
                </a:solidFill>
                <a:latin typeface="Impact"/>
                <a:ea typeface="Impact"/>
                <a:cs typeface="Impact"/>
                <a:sym typeface="Impact"/>
              </a:rPr>
              <a:t>L.) considerando parámetros agroclimáticos para generar valor agregado mediante </a:t>
            </a:r>
            <a:r>
              <a:rPr lang="es-EC" sz="2400" b="0" dirty="0" smtClean="0">
                <a:solidFill>
                  <a:schemeClr val="tx2"/>
                </a:solidFill>
                <a:latin typeface="Impact"/>
                <a:ea typeface="Impact"/>
                <a:cs typeface="Impact"/>
                <a:sym typeface="Impact"/>
              </a:rPr>
              <a:t>transformación”</a:t>
            </a:r>
            <a:endParaRPr sz="2400" b="0" dirty="0">
              <a:solidFill>
                <a:schemeClr val="tx2"/>
              </a:solidFill>
              <a:latin typeface="Impact"/>
              <a:ea typeface="Impact"/>
              <a:cs typeface="Impact"/>
              <a:sym typeface="Impact"/>
            </a:endParaRPr>
          </a:p>
        </p:txBody>
      </p:sp>
      <p:sp>
        <p:nvSpPr>
          <p:cNvPr id="8" name="Google Shape;111;p23"/>
          <p:cNvSpPr txBox="1">
            <a:spLocks noGrp="1"/>
          </p:cNvSpPr>
          <p:nvPr/>
        </p:nvSpPr>
        <p:spPr>
          <a:xfrm>
            <a:off x="2179490" y="3634783"/>
            <a:ext cx="4776300" cy="96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800"/>
              <a:buFont typeface="Anaheim"/>
              <a:buNone/>
              <a:defRPr sz="1800" b="0" i="0" u="none" strike="noStrike" cap="none">
                <a:solidFill>
                  <a:schemeClr val="dk1"/>
                </a:solidFill>
                <a:latin typeface="Anaheim"/>
                <a:ea typeface="Anaheim"/>
                <a:cs typeface="Anaheim"/>
                <a:sym typeface="Anaheim"/>
              </a:defRPr>
            </a:lvl1pPr>
            <a:lvl2pPr marL="914400" marR="0" lvl="1"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2pPr>
            <a:lvl3pPr marL="1371600" marR="0" lvl="2"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3pPr>
            <a:lvl4pPr marL="1828800" marR="0" lvl="3"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4pPr>
            <a:lvl5pPr marL="2286000" marR="0" lvl="4"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5pPr>
            <a:lvl6pPr marL="2743200" marR="0" lvl="5"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6pPr>
            <a:lvl7pPr marL="3200400" marR="0" lvl="6"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7pPr>
            <a:lvl8pPr marL="3657600" marR="0" lvl="7"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8pPr>
            <a:lvl9pPr marL="4114800" marR="0" lvl="8"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None/>
            </a:pPr>
            <a:r>
              <a:rPr lang="en" b="1" dirty="0" smtClean="0">
                <a:solidFill>
                  <a:schemeClr val="tx1"/>
                </a:solidFill>
                <a:latin typeface="Arial"/>
                <a:ea typeface="Arial"/>
                <a:cs typeface="Arial"/>
                <a:sym typeface="Arial"/>
              </a:rPr>
              <a:t>Autor:</a:t>
            </a:r>
            <a:endParaRPr b="1" dirty="0">
              <a:solidFill>
                <a:schemeClr val="tx1"/>
              </a:solidFill>
              <a:latin typeface="Arial"/>
              <a:ea typeface="Arial"/>
              <a:cs typeface="Arial"/>
              <a:sym typeface="Arial"/>
            </a:endParaRPr>
          </a:p>
          <a:p>
            <a:pPr marL="0" lvl="0" indent="0" algn="ctr" rtl="0">
              <a:spcBef>
                <a:spcPts val="0"/>
              </a:spcBef>
              <a:spcAft>
                <a:spcPts val="0"/>
              </a:spcAft>
              <a:buNone/>
            </a:pPr>
            <a:r>
              <a:rPr lang="es-EC" dirty="0" smtClean="0">
                <a:solidFill>
                  <a:schemeClr val="tx1"/>
                </a:solidFill>
                <a:latin typeface="Arial"/>
                <a:ea typeface="Arial"/>
                <a:cs typeface="Arial"/>
                <a:sym typeface="Arial"/>
              </a:rPr>
              <a:t>Pantoja Chamba Marlon Javier</a:t>
            </a:r>
            <a:endParaRPr dirty="0">
              <a:solidFill>
                <a:schemeClr val="tx1"/>
              </a:solidFill>
              <a:latin typeface="Arial"/>
              <a:ea typeface="Arial"/>
              <a:cs typeface="Arial"/>
              <a:sym typeface="Arial"/>
            </a:endParaRPr>
          </a:p>
          <a:p>
            <a:pPr marL="0" lvl="0" indent="0" algn="ctr" rtl="0">
              <a:spcBef>
                <a:spcPts val="0"/>
              </a:spcBef>
              <a:spcAft>
                <a:spcPts val="0"/>
              </a:spcAft>
              <a:buNone/>
            </a:pPr>
            <a:endParaRPr dirty="0">
              <a:solidFill>
                <a:schemeClr val="tx1"/>
              </a:solidFill>
              <a:latin typeface="Arial"/>
              <a:ea typeface="Arial"/>
              <a:cs typeface="Arial"/>
              <a:sym typeface="Arial"/>
            </a:endParaRPr>
          </a:p>
        </p:txBody>
      </p:sp>
      <p:sp>
        <p:nvSpPr>
          <p:cNvPr id="9" name="Google Shape;114;p23"/>
          <p:cNvSpPr txBox="1">
            <a:spLocks noGrp="1"/>
          </p:cNvSpPr>
          <p:nvPr/>
        </p:nvSpPr>
        <p:spPr>
          <a:xfrm>
            <a:off x="2179490" y="4418387"/>
            <a:ext cx="4776300" cy="671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800"/>
              <a:buFont typeface="Anaheim"/>
              <a:buNone/>
              <a:defRPr sz="1800" b="0" i="0" u="none" strike="noStrike" cap="none">
                <a:solidFill>
                  <a:schemeClr val="dk1"/>
                </a:solidFill>
                <a:latin typeface="Anaheim"/>
                <a:ea typeface="Anaheim"/>
                <a:cs typeface="Anaheim"/>
                <a:sym typeface="Anaheim"/>
              </a:defRPr>
            </a:lvl1pPr>
            <a:lvl2pPr marL="914400" marR="0" lvl="1"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2pPr>
            <a:lvl3pPr marL="1371600" marR="0" lvl="2"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3pPr>
            <a:lvl4pPr marL="1828800" marR="0" lvl="3"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4pPr>
            <a:lvl5pPr marL="2286000" marR="0" lvl="4"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5pPr>
            <a:lvl6pPr marL="2743200" marR="0" lvl="5"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6pPr>
            <a:lvl7pPr marL="3200400" marR="0" lvl="6"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7pPr>
            <a:lvl8pPr marL="3657600" marR="0" lvl="7"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8pPr>
            <a:lvl9pPr marL="4114800" marR="0" lvl="8"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None/>
            </a:pPr>
            <a:r>
              <a:rPr lang="en" b="1" dirty="0" smtClean="0">
                <a:solidFill>
                  <a:schemeClr val="tx2"/>
                </a:solidFill>
                <a:latin typeface="Arial"/>
                <a:ea typeface="Arial"/>
                <a:cs typeface="Arial"/>
                <a:sym typeface="Arial"/>
              </a:rPr>
              <a:t>Directora:</a:t>
            </a:r>
            <a:endParaRPr b="1" dirty="0">
              <a:solidFill>
                <a:schemeClr val="tx2"/>
              </a:solidFill>
              <a:latin typeface="Arial"/>
              <a:ea typeface="Arial"/>
              <a:cs typeface="Arial"/>
              <a:sym typeface="Arial"/>
            </a:endParaRPr>
          </a:p>
          <a:p>
            <a:pPr marL="0" lvl="0" indent="0" algn="ctr" rtl="0">
              <a:spcBef>
                <a:spcPts val="0"/>
              </a:spcBef>
              <a:spcAft>
                <a:spcPts val="0"/>
              </a:spcAft>
              <a:buNone/>
            </a:pPr>
            <a:r>
              <a:rPr lang="es-EC" dirty="0" smtClean="0">
                <a:solidFill>
                  <a:schemeClr val="tx2"/>
                </a:solidFill>
                <a:latin typeface="Arial"/>
                <a:ea typeface="Arial"/>
                <a:cs typeface="Arial"/>
                <a:sym typeface="Arial"/>
              </a:rPr>
              <a:t>Dra. Sánchez </a:t>
            </a:r>
            <a:r>
              <a:rPr lang="es-EC" dirty="0" err="1" smtClean="0">
                <a:solidFill>
                  <a:schemeClr val="tx2"/>
                </a:solidFill>
                <a:latin typeface="Arial"/>
                <a:ea typeface="Arial"/>
                <a:cs typeface="Arial"/>
                <a:sym typeface="Arial"/>
              </a:rPr>
              <a:t>Llaguano</a:t>
            </a:r>
            <a:r>
              <a:rPr lang="es-EC" dirty="0" smtClean="0">
                <a:solidFill>
                  <a:schemeClr val="tx2"/>
                </a:solidFill>
                <a:latin typeface="Arial"/>
                <a:ea typeface="Arial"/>
                <a:cs typeface="Arial"/>
                <a:sym typeface="Arial"/>
              </a:rPr>
              <a:t> </a:t>
            </a:r>
            <a:r>
              <a:rPr lang="es-EC" dirty="0" err="1" smtClean="0">
                <a:solidFill>
                  <a:schemeClr val="tx2"/>
                </a:solidFill>
                <a:latin typeface="Arial"/>
                <a:ea typeface="Arial"/>
                <a:cs typeface="Arial"/>
                <a:sym typeface="Arial"/>
              </a:rPr>
              <a:t>Sungey</a:t>
            </a:r>
            <a:r>
              <a:rPr lang="es-EC" dirty="0" smtClean="0">
                <a:solidFill>
                  <a:schemeClr val="tx2"/>
                </a:solidFill>
                <a:latin typeface="Arial"/>
                <a:ea typeface="Arial"/>
                <a:cs typeface="Arial"/>
                <a:sym typeface="Arial"/>
              </a:rPr>
              <a:t> </a:t>
            </a:r>
            <a:r>
              <a:rPr lang="es-EC" dirty="0" err="1" smtClean="0">
                <a:solidFill>
                  <a:schemeClr val="tx2"/>
                </a:solidFill>
                <a:latin typeface="Arial"/>
                <a:ea typeface="Arial"/>
                <a:cs typeface="Arial"/>
                <a:sym typeface="Arial"/>
              </a:rPr>
              <a:t>Naynee</a:t>
            </a:r>
            <a:r>
              <a:rPr lang="es-EC" dirty="0" smtClean="0">
                <a:solidFill>
                  <a:schemeClr val="tx2"/>
                </a:solidFill>
                <a:latin typeface="Arial"/>
                <a:ea typeface="Arial"/>
                <a:cs typeface="Arial"/>
                <a:sym typeface="Arial"/>
              </a:rPr>
              <a:t> </a:t>
            </a:r>
            <a:endParaRPr dirty="0">
              <a:solidFill>
                <a:schemeClr val="tx2"/>
              </a:solidFill>
              <a:latin typeface="Arial"/>
              <a:ea typeface="Arial"/>
              <a:cs typeface="Arial"/>
              <a:sym typeface="Arial"/>
            </a:endParaRPr>
          </a:p>
          <a:p>
            <a:pPr marL="0" lvl="0" indent="0" algn="ctr" rtl="0">
              <a:spcBef>
                <a:spcPts val="0"/>
              </a:spcBef>
              <a:spcAft>
                <a:spcPts val="0"/>
              </a:spcAft>
              <a:buNone/>
            </a:pPr>
            <a:endParaRPr dirty="0">
              <a:solidFill>
                <a:schemeClr val="tx2"/>
              </a:solidFill>
              <a:latin typeface="Arial"/>
              <a:ea typeface="Arial"/>
              <a:cs typeface="Arial"/>
              <a:sym typeface="Arial"/>
            </a:endParaRPr>
          </a:p>
        </p:txBody>
      </p:sp>
      <p:sp>
        <p:nvSpPr>
          <p:cNvPr id="10" name="Google Shape;116;p23"/>
          <p:cNvSpPr txBox="1">
            <a:spLocks noGrp="1"/>
          </p:cNvSpPr>
          <p:nvPr/>
        </p:nvSpPr>
        <p:spPr>
          <a:xfrm>
            <a:off x="651140" y="1711657"/>
            <a:ext cx="7833000" cy="60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800"/>
              <a:buFont typeface="Anaheim"/>
              <a:buNone/>
              <a:defRPr sz="1800" b="0" i="0" u="none" strike="noStrike" cap="none">
                <a:solidFill>
                  <a:schemeClr val="dk1"/>
                </a:solidFill>
                <a:latin typeface="Anaheim"/>
                <a:ea typeface="Anaheim"/>
                <a:cs typeface="Anaheim"/>
                <a:sym typeface="Anaheim"/>
              </a:defRPr>
            </a:lvl1pPr>
            <a:lvl2pPr marL="914400" marR="0" lvl="1"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2pPr>
            <a:lvl3pPr marL="1371600" marR="0" lvl="2"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3pPr>
            <a:lvl4pPr marL="1828800" marR="0" lvl="3"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4pPr>
            <a:lvl5pPr marL="2286000" marR="0" lvl="4"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5pPr>
            <a:lvl6pPr marL="2743200" marR="0" lvl="5"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6pPr>
            <a:lvl7pPr marL="3200400" marR="0" lvl="6"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7pPr>
            <a:lvl8pPr marL="3657600" marR="0" lvl="7"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8pPr>
            <a:lvl9pPr marL="4114800" marR="0" lvl="8" indent="-3302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None/>
            </a:pPr>
            <a:r>
              <a:rPr lang="en" sz="1600" b="1" dirty="0">
                <a:solidFill>
                  <a:schemeClr val="tx1"/>
                </a:solidFill>
                <a:latin typeface="Arial"/>
                <a:ea typeface="Arial"/>
                <a:cs typeface="Arial"/>
                <a:sym typeface="Arial"/>
              </a:rPr>
              <a:t>DEPARTAMENTO DE CIENCIAS DE LA VIDA Y LA AGRICULTURA</a:t>
            </a:r>
            <a:endParaRPr sz="1600" b="1" dirty="0">
              <a:solidFill>
                <a:schemeClr val="tx1"/>
              </a:solidFill>
              <a:latin typeface="Arial"/>
              <a:ea typeface="Arial"/>
              <a:cs typeface="Arial"/>
              <a:sym typeface="Arial"/>
            </a:endParaRPr>
          </a:p>
          <a:p>
            <a:pPr marL="0" lvl="0" indent="0" algn="ctr" rtl="0">
              <a:spcBef>
                <a:spcPts val="0"/>
              </a:spcBef>
              <a:spcAft>
                <a:spcPts val="0"/>
              </a:spcAft>
              <a:buNone/>
            </a:pPr>
            <a:r>
              <a:rPr lang="en" sz="1600" b="1" dirty="0">
                <a:solidFill>
                  <a:schemeClr val="tx1"/>
                </a:solidFill>
                <a:latin typeface="Arial"/>
                <a:ea typeface="Arial"/>
                <a:cs typeface="Arial"/>
                <a:sym typeface="Arial"/>
              </a:rPr>
              <a:t>CARRERA DE INGENIERÍA AGROPECUARIA</a:t>
            </a:r>
            <a:endParaRPr sz="1600" b="1" dirty="0">
              <a:solidFill>
                <a:schemeClr val="tx1"/>
              </a:solidFill>
              <a:latin typeface="Arial"/>
              <a:ea typeface="Arial"/>
              <a:cs typeface="Arial"/>
              <a:sym typeface="Arial"/>
            </a:endParaRPr>
          </a:p>
          <a:p>
            <a:pPr marL="0" lvl="0" indent="0" algn="ctr" rtl="0">
              <a:spcBef>
                <a:spcPts val="0"/>
              </a:spcBef>
              <a:spcAft>
                <a:spcPts val="0"/>
              </a:spcAft>
              <a:buNone/>
            </a:pPr>
            <a:endParaRPr b="1" dirty="0">
              <a:solidFill>
                <a:schemeClr val="tx1"/>
              </a:solidFill>
              <a:latin typeface="Arial"/>
              <a:ea typeface="Arial"/>
              <a:cs typeface="Arial"/>
              <a:sym typeface="Arial"/>
            </a:endParaRPr>
          </a:p>
        </p:txBody>
      </p:sp>
      <p:sp>
        <p:nvSpPr>
          <p:cNvPr id="13" name="Google Shape;115;p23"/>
          <p:cNvSpPr txBox="1">
            <a:spLocks/>
          </p:cNvSpPr>
          <p:nvPr/>
        </p:nvSpPr>
        <p:spPr>
          <a:xfrm>
            <a:off x="2179490" y="5386187"/>
            <a:ext cx="4776300" cy="4437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s-EC" sz="1800" b="1" dirty="0" smtClean="0">
                <a:latin typeface="Arial"/>
                <a:ea typeface="Arial"/>
                <a:cs typeface="Arial"/>
                <a:sym typeface="Arial"/>
              </a:rPr>
              <a:t>Santo Domingo - Ecuador 2021</a:t>
            </a:r>
            <a:endParaRPr lang="es-EC" sz="1800" dirty="0">
              <a:latin typeface="Arial"/>
              <a:ea typeface="Arial"/>
              <a:cs typeface="Arial"/>
              <a:sym typeface="Arial"/>
            </a:endParaRPr>
          </a:p>
        </p:txBody>
      </p:sp>
      <p:pic>
        <p:nvPicPr>
          <p:cNvPr id="1026" name="Picture 2" descr="Puede ser una imagen de f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5667" y="365483"/>
            <a:ext cx="2873488" cy="2155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Puede ser una imagen de al aire lib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5790" y="3503972"/>
            <a:ext cx="4713365" cy="26512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4202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240443" y="790655"/>
            <a:ext cx="3876582"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 Variables evaluadas dentro del estudio del VINO</a:t>
            </a:r>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44385" y="159446"/>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METODOLOGÍA</a:t>
            </a: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49" name="Google Shape;174;p23"/>
          <p:cNvSpPr txBox="1"/>
          <p:nvPr/>
        </p:nvSpPr>
        <p:spPr>
          <a:xfrm>
            <a:off x="586363" y="1673456"/>
            <a:ext cx="2632691" cy="1046410"/>
          </a:xfrm>
          <a:prstGeom prst="rect">
            <a:avLst/>
          </a:prstGeom>
          <a:solidFill>
            <a:schemeClr val="accent6">
              <a:lumMod val="20000"/>
              <a:lumOff val="80000"/>
            </a:schemeClr>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s" sz="1400" b="1" i="0" u="sng" strike="noStrike" kern="0" cap="none" spc="0" normalizeH="0" baseline="0" noProof="0" dirty="0" smtClean="0">
                <a:ln>
                  <a:noFill/>
                </a:ln>
                <a:solidFill>
                  <a:srgbClr val="000000"/>
                </a:solidFill>
                <a:effectLst/>
                <a:uLnTx/>
                <a:uFillTx/>
                <a:latin typeface="Arial"/>
                <a:cs typeface="Arial"/>
                <a:sym typeface="Arial"/>
              </a:rPr>
              <a:t>Variables Físicas </a:t>
            </a:r>
            <a:endParaRPr kumimoji="0" lang="es" sz="1400" b="0" i="0" u="none" strike="noStrike" kern="0" cap="none" spc="0" normalizeH="0" baseline="0" noProof="0" dirty="0" smtClean="0">
              <a:ln>
                <a:noFill/>
              </a:ln>
              <a:solidFill>
                <a:srgbClr val="000000"/>
              </a:solidFill>
              <a:effectLst/>
              <a:uLnTx/>
              <a:uFillTx/>
              <a:latin typeface="Arial"/>
              <a:cs typeface="Arial"/>
              <a:sym typeface="Arial"/>
            </a:endParaRPr>
          </a:p>
          <a:p>
            <a:pPr marL="285757" indent="-285757">
              <a:buClr>
                <a:srgbClr val="000000"/>
              </a:buClr>
              <a:buFont typeface="Wingdings" panose="05000000000000000000" pitchFamily="2" charset="2"/>
              <a:buChar char="§"/>
            </a:pPr>
            <a:r>
              <a:rPr lang="es-EC" sz="1400" kern="0" dirty="0">
                <a:solidFill>
                  <a:srgbClr val="000000"/>
                </a:solidFill>
                <a:latin typeface="Arial"/>
                <a:cs typeface="Arial"/>
                <a:sym typeface="Arial"/>
              </a:rPr>
              <a:t>Rendimiento (%)</a:t>
            </a:r>
          </a:p>
          <a:p>
            <a:pPr marL="285757" marR="0" lvl="0" indent="-285757" defTabSz="91440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 sz="1400" b="0" i="0" u="none" strike="noStrike" kern="0" cap="none" spc="0" normalizeH="0" baseline="0" noProof="0" dirty="0" smtClean="0">
                <a:ln>
                  <a:noFill/>
                </a:ln>
                <a:solidFill>
                  <a:srgbClr val="000000"/>
                </a:solidFill>
                <a:effectLst/>
                <a:uLnTx/>
                <a:uFillTx/>
                <a:latin typeface="Arial"/>
                <a:cs typeface="Arial"/>
                <a:sym typeface="Arial"/>
              </a:rPr>
              <a:t>Densidad relativa (g/</a:t>
            </a:r>
            <a:r>
              <a:rPr kumimoji="0" lang="es-EC" sz="1400" b="0" i="0" u="none" strike="noStrike" kern="0" cap="none" spc="0" normalizeH="0" baseline="0" noProof="0" dirty="0" smtClean="0">
                <a:ln>
                  <a:noFill/>
                </a:ln>
                <a:solidFill>
                  <a:srgbClr val="000000"/>
                </a:solidFill>
                <a:effectLst/>
                <a:uLnTx/>
                <a:uFillTx/>
                <a:latin typeface="Arial"/>
                <a:cs typeface="Arial"/>
                <a:sym typeface="Arial"/>
              </a:rPr>
              <a:t>cm</a:t>
            </a:r>
            <a:r>
              <a:rPr kumimoji="0" lang="es-EC" sz="1400" b="0" i="0" u="none" strike="noStrike" kern="0" cap="none" spc="0" normalizeH="0" baseline="30000" noProof="0" dirty="0" smtClean="0">
                <a:ln>
                  <a:noFill/>
                </a:ln>
                <a:solidFill>
                  <a:srgbClr val="000000"/>
                </a:solidFill>
                <a:effectLst/>
                <a:uLnTx/>
                <a:uFillTx/>
                <a:latin typeface="Arial"/>
                <a:cs typeface="Arial"/>
                <a:sym typeface="Arial"/>
              </a:rPr>
              <a:t>3</a:t>
            </a:r>
            <a:r>
              <a:rPr kumimoji="0" lang="es" sz="1400" b="0" i="0" u="none" strike="noStrike" kern="0" cap="none" spc="0" normalizeH="0" baseline="0" noProof="0" dirty="0" smtClean="0">
                <a:ln>
                  <a:noFill/>
                </a:ln>
                <a:solidFill>
                  <a:srgbClr val="000000"/>
                </a:solidFill>
                <a:effectLst/>
                <a:uLnTx/>
                <a:uFillTx/>
                <a:latin typeface="Arial"/>
                <a:cs typeface="Arial"/>
                <a:sym typeface="Arial"/>
              </a:rPr>
              <a:t>) </a:t>
            </a:r>
          </a:p>
          <a:p>
            <a:pPr marL="285757" marR="0" lvl="0" indent="-285757" defTabSz="91440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s" sz="1400" kern="0" dirty="0" smtClean="0">
                <a:solidFill>
                  <a:srgbClr val="000000"/>
                </a:solidFill>
                <a:latin typeface="Arial"/>
                <a:cs typeface="Arial"/>
                <a:sym typeface="Arial"/>
              </a:rPr>
              <a:t>Grados Alcoholicos (v/v)</a:t>
            </a: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50" name="Google Shape;175;p23"/>
          <p:cNvSpPr txBox="1"/>
          <p:nvPr/>
        </p:nvSpPr>
        <p:spPr>
          <a:xfrm>
            <a:off x="4957839" y="1830529"/>
            <a:ext cx="2055825" cy="830966"/>
          </a:xfrm>
          <a:prstGeom prst="rect">
            <a:avLst/>
          </a:prstGeom>
          <a:solidFill>
            <a:schemeClr val="accent5">
              <a:lumMod val="40000"/>
              <a:lumOff val="60000"/>
            </a:schemeClr>
          </a:solidFill>
          <a:ln>
            <a:noFill/>
          </a:ln>
        </p:spPr>
        <p:txBody>
          <a:bodyPr spcFirstLastPara="1" wrap="square" lIns="91425" tIns="91425" rIns="91425" bIns="91425" anchor="t" anchorCtr="0">
            <a:spAutoFit/>
          </a:bodyPr>
          <a:lstStyle/>
          <a:p>
            <a:pPr>
              <a:buClr>
                <a:srgbClr val="000000"/>
              </a:buClr>
              <a:buFont typeface="Arial"/>
              <a:buNone/>
            </a:pPr>
            <a:r>
              <a:rPr lang="es" sz="1400" b="1" u="sng" kern="0" dirty="0">
                <a:solidFill>
                  <a:srgbClr val="000000"/>
                </a:solidFill>
                <a:latin typeface="Arial"/>
                <a:cs typeface="Arial"/>
                <a:sym typeface="Arial"/>
              </a:rPr>
              <a:t>Variables </a:t>
            </a:r>
            <a:r>
              <a:rPr lang="es" sz="1400" b="1" u="sng" kern="0" dirty="0" smtClean="0">
                <a:solidFill>
                  <a:srgbClr val="000000"/>
                </a:solidFill>
                <a:latin typeface="Arial"/>
                <a:cs typeface="Arial"/>
                <a:sym typeface="Arial"/>
              </a:rPr>
              <a:t>Químicas</a:t>
            </a:r>
            <a:endParaRPr sz="1400" kern="0" dirty="0">
              <a:solidFill>
                <a:srgbClr val="000000"/>
              </a:solidFill>
              <a:latin typeface="Arial"/>
              <a:cs typeface="Arial"/>
              <a:sym typeface="Arial"/>
            </a:endParaRPr>
          </a:p>
          <a:p>
            <a:pPr marL="285757" indent="-285757">
              <a:buClr>
                <a:srgbClr val="000000"/>
              </a:buClr>
              <a:buFont typeface="Arial" panose="020B0604020202020204" pitchFamily="34" charset="0"/>
              <a:buChar char="•"/>
            </a:pPr>
            <a:r>
              <a:rPr lang="es" sz="1400" kern="0" dirty="0" smtClean="0">
                <a:solidFill>
                  <a:srgbClr val="000000"/>
                </a:solidFill>
                <a:latin typeface="Arial"/>
                <a:cs typeface="Arial"/>
                <a:sym typeface="Arial"/>
              </a:rPr>
              <a:t>pH</a:t>
            </a:r>
          </a:p>
          <a:p>
            <a:pPr marL="285757" indent="-285757">
              <a:buClr>
                <a:srgbClr val="000000"/>
              </a:buClr>
              <a:buFont typeface="Arial" panose="020B0604020202020204" pitchFamily="34" charset="0"/>
              <a:buChar char="•"/>
            </a:pPr>
            <a:r>
              <a:rPr lang="es" sz="1400" kern="0" dirty="0" smtClean="0">
                <a:solidFill>
                  <a:srgbClr val="000000"/>
                </a:solidFill>
                <a:latin typeface="Arial"/>
                <a:cs typeface="Arial"/>
                <a:sym typeface="Arial"/>
              </a:rPr>
              <a:t>Acidez titulable</a:t>
            </a:r>
            <a:endParaRPr sz="1400" kern="0" dirty="0">
              <a:solidFill>
                <a:srgbClr val="000000"/>
              </a:solidFill>
              <a:latin typeface="Arial"/>
              <a:cs typeface="Arial"/>
              <a:sym typeface="Arial"/>
            </a:endParaRPr>
          </a:p>
        </p:txBody>
      </p:sp>
      <p:sp>
        <p:nvSpPr>
          <p:cNvPr id="51" name="Google Shape;176;p23"/>
          <p:cNvSpPr txBox="1"/>
          <p:nvPr/>
        </p:nvSpPr>
        <p:spPr>
          <a:xfrm>
            <a:off x="8364920" y="1850368"/>
            <a:ext cx="3075265" cy="1046410"/>
          </a:xfrm>
          <a:prstGeom prst="rect">
            <a:avLst/>
          </a:prstGeom>
          <a:solidFill>
            <a:schemeClr val="accent2">
              <a:lumMod val="40000"/>
              <a:lumOff val="60000"/>
            </a:schemeClr>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s-EC" sz="1400" b="1" u="sng" kern="0" dirty="0" smtClean="0">
                <a:solidFill>
                  <a:srgbClr val="000000"/>
                </a:solidFill>
                <a:latin typeface="Arial"/>
                <a:cs typeface="Arial"/>
                <a:sym typeface="Arial"/>
              </a:rPr>
              <a:t>Variables Microbiológicas</a:t>
            </a: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a:p>
            <a:pPr marL="171454" marR="0" lvl="0" indent="-171454"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EC" sz="1400" b="0" i="0" u="none" strike="noStrike" kern="0" cap="none" spc="0" normalizeH="0" baseline="0" noProof="0" dirty="0" smtClean="0">
                <a:ln>
                  <a:noFill/>
                </a:ln>
                <a:solidFill>
                  <a:srgbClr val="000000"/>
                </a:solidFill>
                <a:effectLst/>
                <a:uLnTx/>
                <a:uFillTx/>
                <a:latin typeface="Arial"/>
                <a:cs typeface="Arial"/>
                <a:sym typeface="Arial"/>
              </a:rPr>
              <a:t>Recuento de colonias</a:t>
            </a:r>
            <a:r>
              <a:rPr kumimoji="0" lang="es-EC" sz="1400" b="0" i="0" u="none" strike="noStrike" kern="0" cap="none" spc="0" normalizeH="0" noProof="0" dirty="0" smtClean="0">
                <a:ln>
                  <a:noFill/>
                </a:ln>
                <a:solidFill>
                  <a:srgbClr val="000000"/>
                </a:solidFill>
                <a:effectLst/>
                <a:uLnTx/>
                <a:uFillTx/>
                <a:latin typeface="Arial"/>
                <a:cs typeface="Arial"/>
                <a:sym typeface="Arial"/>
              </a:rPr>
              <a:t> de bacteria aerobias y hongos (moho y levadura)</a:t>
            </a: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4" name="Flecha curvada hacia abajo 3"/>
          <p:cNvSpPr/>
          <p:nvPr/>
        </p:nvSpPr>
        <p:spPr>
          <a:xfrm rot="780404">
            <a:off x="3355412" y="1190113"/>
            <a:ext cx="1664505" cy="479602"/>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6" name="Imagen 5"/>
          <p:cNvPicPr>
            <a:picLocks noChangeAspect="1"/>
          </p:cNvPicPr>
          <p:nvPr/>
        </p:nvPicPr>
        <p:blipFill>
          <a:blip r:embed="rId4"/>
          <a:stretch>
            <a:fillRect/>
          </a:stretch>
        </p:blipFill>
        <p:spPr>
          <a:xfrm>
            <a:off x="3950066" y="3130160"/>
            <a:ext cx="4071370" cy="22911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p:cNvPicPr>
            <a:picLocks noChangeAspect="1"/>
          </p:cNvPicPr>
          <p:nvPr/>
        </p:nvPicPr>
        <p:blipFill>
          <a:blip r:embed="rId5"/>
          <a:stretch>
            <a:fillRect/>
          </a:stretch>
        </p:blipFill>
        <p:spPr>
          <a:xfrm>
            <a:off x="8244931" y="3158090"/>
            <a:ext cx="3527066" cy="2263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p:cNvPicPr>
            <a:picLocks noChangeAspect="1"/>
          </p:cNvPicPr>
          <p:nvPr/>
        </p:nvPicPr>
        <p:blipFill>
          <a:blip r:embed="rId6"/>
          <a:stretch>
            <a:fillRect/>
          </a:stretch>
        </p:blipFill>
        <p:spPr>
          <a:xfrm>
            <a:off x="420483" y="3158091"/>
            <a:ext cx="3189785" cy="2423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0" name="Flecha curvada hacia abajo 59"/>
          <p:cNvSpPr/>
          <p:nvPr/>
        </p:nvSpPr>
        <p:spPr>
          <a:xfrm rot="179673">
            <a:off x="6887141" y="1350624"/>
            <a:ext cx="1835092" cy="437183"/>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763232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109702" y="21821"/>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METODOLOGÍA</a:t>
            </a: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89" name="Google Shape;121;p24"/>
          <p:cNvSpPr txBox="1">
            <a:spLocks/>
          </p:cNvSpPr>
          <p:nvPr/>
        </p:nvSpPr>
        <p:spPr>
          <a:xfrm>
            <a:off x="240443" y="622196"/>
            <a:ext cx="3876582"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 Variables evaluadas dentro del estudio del  ALCOHOL ETILICO</a:t>
            </a:r>
          </a:p>
        </p:txBody>
      </p:sp>
      <p:sp>
        <p:nvSpPr>
          <p:cNvPr id="105" name="Google Shape;174;p23"/>
          <p:cNvSpPr txBox="1"/>
          <p:nvPr/>
        </p:nvSpPr>
        <p:spPr>
          <a:xfrm>
            <a:off x="862388" y="1343788"/>
            <a:ext cx="2632691" cy="1261854"/>
          </a:xfrm>
          <a:prstGeom prst="rect">
            <a:avLst/>
          </a:prstGeom>
          <a:solidFill>
            <a:schemeClr val="accent6">
              <a:lumMod val="20000"/>
              <a:lumOff val="80000"/>
            </a:schemeClr>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s" sz="1400" b="1" i="0" u="sng" strike="noStrike" kern="0" cap="none" spc="0" normalizeH="0" baseline="0" noProof="0" dirty="0" smtClean="0">
                <a:ln>
                  <a:noFill/>
                </a:ln>
                <a:solidFill>
                  <a:srgbClr val="000000"/>
                </a:solidFill>
                <a:effectLst/>
                <a:uLnTx/>
                <a:uFillTx/>
                <a:latin typeface="Arial"/>
                <a:cs typeface="Arial"/>
                <a:sym typeface="Arial"/>
              </a:rPr>
              <a:t>Variables Físicas </a:t>
            </a:r>
            <a:endParaRPr kumimoji="0" lang="es" sz="1400" b="0" i="0" u="none" strike="noStrike" kern="0" cap="none" spc="0" normalizeH="0" baseline="0" noProof="0" dirty="0" smtClean="0">
              <a:ln>
                <a:noFill/>
              </a:ln>
              <a:solidFill>
                <a:srgbClr val="000000"/>
              </a:solidFill>
              <a:effectLst/>
              <a:uLnTx/>
              <a:uFillTx/>
              <a:latin typeface="Arial"/>
              <a:cs typeface="Arial"/>
              <a:sym typeface="Arial"/>
            </a:endParaRPr>
          </a:p>
          <a:p>
            <a:pPr marL="285757" indent="-285757">
              <a:buClr>
                <a:srgbClr val="000000"/>
              </a:buClr>
              <a:buFont typeface="Wingdings" panose="05000000000000000000" pitchFamily="2" charset="2"/>
              <a:buChar char="§"/>
            </a:pPr>
            <a:r>
              <a:rPr lang="es-EC" sz="1400" kern="0" dirty="0">
                <a:solidFill>
                  <a:srgbClr val="000000"/>
                </a:solidFill>
                <a:latin typeface="Arial"/>
                <a:cs typeface="Arial"/>
                <a:sym typeface="Arial"/>
              </a:rPr>
              <a:t>Rendimiento (%)</a:t>
            </a:r>
          </a:p>
          <a:p>
            <a:pPr marL="285757" marR="0" lvl="0" indent="-285757" defTabSz="91440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 sz="1400" b="0" i="0" u="none" strike="noStrike" kern="0" cap="none" spc="0" normalizeH="0" baseline="0" noProof="0" dirty="0" smtClean="0">
                <a:ln>
                  <a:noFill/>
                </a:ln>
                <a:solidFill>
                  <a:srgbClr val="000000"/>
                </a:solidFill>
                <a:effectLst/>
                <a:uLnTx/>
                <a:uFillTx/>
                <a:latin typeface="Arial"/>
                <a:cs typeface="Arial"/>
                <a:sym typeface="Arial"/>
              </a:rPr>
              <a:t>Densidad relativa (g/</a:t>
            </a:r>
            <a:r>
              <a:rPr kumimoji="0" lang="es-EC" sz="1400" b="0" i="0" u="none" strike="noStrike" kern="0" cap="none" spc="0" normalizeH="0" baseline="0" noProof="0" dirty="0" smtClean="0">
                <a:ln>
                  <a:noFill/>
                </a:ln>
                <a:solidFill>
                  <a:srgbClr val="000000"/>
                </a:solidFill>
                <a:effectLst/>
                <a:uLnTx/>
                <a:uFillTx/>
                <a:latin typeface="Arial"/>
                <a:cs typeface="Arial"/>
                <a:sym typeface="Arial"/>
              </a:rPr>
              <a:t>cm</a:t>
            </a:r>
            <a:r>
              <a:rPr kumimoji="0" lang="es-EC" sz="1400" b="0" i="0" u="none" strike="noStrike" kern="0" cap="none" spc="0" normalizeH="0" baseline="30000" noProof="0" dirty="0" smtClean="0">
                <a:ln>
                  <a:noFill/>
                </a:ln>
                <a:solidFill>
                  <a:srgbClr val="000000"/>
                </a:solidFill>
                <a:effectLst/>
                <a:uLnTx/>
                <a:uFillTx/>
                <a:latin typeface="Arial"/>
                <a:cs typeface="Arial"/>
                <a:sym typeface="Arial"/>
              </a:rPr>
              <a:t>3</a:t>
            </a:r>
            <a:r>
              <a:rPr kumimoji="0" lang="es" sz="1400" b="0" i="0" u="none" strike="noStrike" kern="0" cap="none" spc="0" normalizeH="0" baseline="0" noProof="0" dirty="0" smtClean="0">
                <a:ln>
                  <a:noFill/>
                </a:ln>
                <a:solidFill>
                  <a:srgbClr val="000000"/>
                </a:solidFill>
                <a:effectLst/>
                <a:uLnTx/>
                <a:uFillTx/>
                <a:latin typeface="Arial"/>
                <a:cs typeface="Arial"/>
                <a:sym typeface="Arial"/>
              </a:rPr>
              <a:t>)</a:t>
            </a:r>
          </a:p>
          <a:p>
            <a:pPr marL="285757" marR="0" lvl="0" indent="-285757" defTabSz="91440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s" sz="1400" kern="0" dirty="0" smtClean="0">
                <a:solidFill>
                  <a:srgbClr val="000000"/>
                </a:solidFill>
                <a:latin typeface="Arial"/>
                <a:cs typeface="Arial"/>
                <a:sym typeface="Arial"/>
              </a:rPr>
              <a:t>Grados Alcoholicos (v/v)</a:t>
            </a:r>
          </a:p>
          <a:p>
            <a:pPr marL="285757" marR="0" lvl="0" indent="-285757" defTabSz="91440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s" sz="1400" b="0" i="0" u="none" strike="noStrike" kern="0" cap="none" spc="0" normalizeH="0" baseline="0" noProof="0" dirty="0" smtClean="0">
                <a:ln>
                  <a:noFill/>
                </a:ln>
                <a:solidFill>
                  <a:srgbClr val="000000"/>
                </a:solidFill>
                <a:effectLst/>
                <a:uLnTx/>
                <a:uFillTx/>
                <a:latin typeface="Arial"/>
                <a:cs typeface="Arial"/>
                <a:sym typeface="Arial"/>
              </a:rPr>
              <a:t>Espacios libres</a:t>
            </a:r>
          </a:p>
        </p:txBody>
      </p:sp>
      <p:sp>
        <p:nvSpPr>
          <p:cNvPr id="106" name="Google Shape;175;p23"/>
          <p:cNvSpPr txBox="1"/>
          <p:nvPr/>
        </p:nvSpPr>
        <p:spPr>
          <a:xfrm>
            <a:off x="858133" y="3129169"/>
            <a:ext cx="2499944" cy="1046410"/>
          </a:xfrm>
          <a:prstGeom prst="rect">
            <a:avLst/>
          </a:prstGeom>
          <a:solidFill>
            <a:schemeClr val="accent5">
              <a:lumMod val="40000"/>
              <a:lumOff val="60000"/>
            </a:schemeClr>
          </a:solidFill>
          <a:ln>
            <a:noFill/>
          </a:ln>
        </p:spPr>
        <p:txBody>
          <a:bodyPr spcFirstLastPara="1" wrap="square" lIns="91425" tIns="91425" rIns="91425" bIns="91425" anchor="t" anchorCtr="0">
            <a:spAutoFit/>
          </a:bodyPr>
          <a:lstStyle/>
          <a:p>
            <a:pPr>
              <a:buClr>
                <a:srgbClr val="000000"/>
              </a:buClr>
              <a:buFont typeface="Arial"/>
              <a:buNone/>
            </a:pPr>
            <a:r>
              <a:rPr lang="es" sz="1400" b="1" u="sng" kern="0" dirty="0">
                <a:solidFill>
                  <a:srgbClr val="000000"/>
                </a:solidFill>
                <a:latin typeface="Arial"/>
                <a:cs typeface="Arial"/>
                <a:sym typeface="Arial"/>
              </a:rPr>
              <a:t>Variables </a:t>
            </a:r>
            <a:r>
              <a:rPr lang="es" sz="1400" b="1" u="sng" kern="0" dirty="0" smtClean="0">
                <a:solidFill>
                  <a:srgbClr val="000000"/>
                </a:solidFill>
                <a:latin typeface="Arial"/>
                <a:cs typeface="Arial"/>
                <a:sym typeface="Arial"/>
              </a:rPr>
              <a:t>Químicas</a:t>
            </a:r>
            <a:endParaRPr lang="es" sz="1400" kern="0" dirty="0" smtClean="0">
              <a:solidFill>
                <a:srgbClr val="000000"/>
              </a:solidFill>
              <a:latin typeface="Arial"/>
              <a:cs typeface="Arial"/>
              <a:sym typeface="Arial"/>
            </a:endParaRPr>
          </a:p>
          <a:p>
            <a:pPr marL="285757" indent="-285757">
              <a:buClr>
                <a:srgbClr val="000000"/>
              </a:buClr>
              <a:buFont typeface="Arial" panose="020B0604020202020204" pitchFamily="34" charset="0"/>
              <a:buChar char="•"/>
            </a:pPr>
            <a:r>
              <a:rPr lang="es" sz="1400" kern="0" dirty="0" smtClean="0">
                <a:solidFill>
                  <a:srgbClr val="000000"/>
                </a:solidFill>
                <a:latin typeface="Arial"/>
                <a:cs typeface="Arial"/>
                <a:sym typeface="Arial"/>
              </a:rPr>
              <a:t>Acidez total</a:t>
            </a:r>
          </a:p>
          <a:p>
            <a:pPr marL="285757" indent="-285757">
              <a:buClr>
                <a:srgbClr val="000000"/>
              </a:buClr>
              <a:buFont typeface="Arial" panose="020B0604020202020204" pitchFamily="34" charset="0"/>
              <a:buChar char="•"/>
            </a:pPr>
            <a:r>
              <a:rPr lang="es" sz="1400" kern="0" dirty="0" smtClean="0">
                <a:solidFill>
                  <a:srgbClr val="000000"/>
                </a:solidFill>
                <a:latin typeface="Arial"/>
                <a:cs typeface="Arial"/>
                <a:sym typeface="Arial"/>
              </a:rPr>
              <a:t>Cenizas</a:t>
            </a:r>
          </a:p>
          <a:p>
            <a:pPr marL="285757" indent="-285757">
              <a:buClr>
                <a:srgbClr val="000000"/>
              </a:buClr>
              <a:buFont typeface="Arial" panose="020B0604020202020204" pitchFamily="34" charset="0"/>
              <a:buChar char="•"/>
            </a:pPr>
            <a:endParaRPr sz="1400" kern="0" dirty="0">
              <a:solidFill>
                <a:srgbClr val="000000"/>
              </a:solidFill>
              <a:latin typeface="Arial"/>
              <a:cs typeface="Arial"/>
              <a:sym typeface="Arial"/>
            </a:endParaRPr>
          </a:p>
        </p:txBody>
      </p:sp>
      <p:sp>
        <p:nvSpPr>
          <p:cNvPr id="107" name="Google Shape;176;p23"/>
          <p:cNvSpPr txBox="1"/>
          <p:nvPr/>
        </p:nvSpPr>
        <p:spPr>
          <a:xfrm>
            <a:off x="807810" y="4727036"/>
            <a:ext cx="2494961" cy="1477297"/>
          </a:xfrm>
          <a:prstGeom prst="rect">
            <a:avLst/>
          </a:prstGeom>
          <a:solidFill>
            <a:schemeClr val="accent2">
              <a:lumMod val="40000"/>
              <a:lumOff val="60000"/>
            </a:schemeClr>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s-EC" sz="1400" b="1" u="sng" kern="0" dirty="0" smtClean="0">
                <a:solidFill>
                  <a:srgbClr val="000000"/>
                </a:solidFill>
                <a:latin typeface="Arial"/>
                <a:cs typeface="Arial"/>
                <a:sym typeface="Arial"/>
              </a:rPr>
              <a:t>Toxicología del etanol</a:t>
            </a:r>
          </a:p>
          <a:p>
            <a:pPr marL="285750" marR="0" lvl="0" indent="-285750"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C" sz="1400" kern="0" dirty="0" smtClean="0">
                <a:solidFill>
                  <a:srgbClr val="000000"/>
                </a:solidFill>
                <a:latin typeface="Arial"/>
                <a:cs typeface="Arial"/>
                <a:sym typeface="Arial"/>
              </a:rPr>
              <a:t>Presencia o ausencia de etanol</a:t>
            </a:r>
          </a:p>
          <a:p>
            <a:pPr marL="285750" marR="0" lvl="0" indent="-285750" defTabSz="91440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s-EC" sz="1400" kern="0" dirty="0" smtClean="0">
                <a:solidFill>
                  <a:srgbClr val="000000"/>
                </a:solidFill>
                <a:latin typeface="Arial"/>
                <a:cs typeface="Arial"/>
                <a:sym typeface="Arial"/>
              </a:rPr>
              <a:t>Reconocimiento de metanol</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108" name="Flecha curvada hacia abajo 107"/>
          <p:cNvSpPr/>
          <p:nvPr/>
        </p:nvSpPr>
        <p:spPr>
          <a:xfrm rot="5173187" flipV="1">
            <a:off x="-180499" y="2547563"/>
            <a:ext cx="1417987" cy="529520"/>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6" name="Imagen 1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000880" y="46043"/>
            <a:ext cx="2373324" cy="2543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920771" y="2812323"/>
            <a:ext cx="2803151" cy="1921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p:cNvPicPr>
            <a:picLocks noChangeAspect="1"/>
          </p:cNvPicPr>
          <p:nvPr/>
        </p:nvPicPr>
        <p:blipFill rotWithShape="1">
          <a:blip r:embed="rId8"/>
          <a:srcRect l="7931"/>
          <a:stretch/>
        </p:blipFill>
        <p:spPr>
          <a:xfrm>
            <a:off x="3460598" y="4871473"/>
            <a:ext cx="4193212" cy="151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3" name="Flecha curvada hacia abajo 112"/>
          <p:cNvSpPr/>
          <p:nvPr/>
        </p:nvSpPr>
        <p:spPr>
          <a:xfrm rot="5606088" flipV="1">
            <a:off x="-376788" y="4595978"/>
            <a:ext cx="1768559" cy="530355"/>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14" name="Google Shape;121;p24"/>
          <p:cNvSpPr txBox="1">
            <a:spLocks/>
          </p:cNvSpPr>
          <p:nvPr/>
        </p:nvSpPr>
        <p:spPr>
          <a:xfrm>
            <a:off x="7287443" y="748220"/>
            <a:ext cx="3876582"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 Variables evaluadas dentro del estudio del  COLORANTE</a:t>
            </a:r>
          </a:p>
        </p:txBody>
      </p:sp>
      <p:sp>
        <p:nvSpPr>
          <p:cNvPr id="116" name="Google Shape;174;p23"/>
          <p:cNvSpPr txBox="1"/>
          <p:nvPr/>
        </p:nvSpPr>
        <p:spPr>
          <a:xfrm>
            <a:off x="8248669" y="1355628"/>
            <a:ext cx="2632691" cy="1261854"/>
          </a:xfrm>
          <a:prstGeom prst="rect">
            <a:avLst/>
          </a:prstGeom>
          <a:solidFill>
            <a:schemeClr val="accent6">
              <a:lumMod val="20000"/>
              <a:lumOff val="80000"/>
            </a:schemeClr>
          </a:solidFill>
          <a:ln>
            <a:noFill/>
          </a:ln>
        </p:spPr>
        <p:txBody>
          <a:bodyPr spcFirstLastPara="1" wrap="square" lIns="91425" tIns="91425" rIns="91425" bIns="91425" anchor="t" anchorCtr="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s" sz="1400" b="1" i="0" u="sng" strike="noStrike" kern="0" cap="none" spc="0" normalizeH="0" baseline="0" noProof="0" dirty="0" smtClean="0">
                <a:ln>
                  <a:noFill/>
                </a:ln>
                <a:solidFill>
                  <a:srgbClr val="000000"/>
                </a:solidFill>
                <a:effectLst/>
                <a:uLnTx/>
                <a:uFillTx/>
                <a:latin typeface="Arial"/>
                <a:cs typeface="Arial"/>
                <a:sym typeface="Arial"/>
              </a:rPr>
              <a:t>Variables </a:t>
            </a:r>
          </a:p>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s" sz="1400" b="0" i="0" u="none" strike="noStrike" kern="0" cap="none" spc="0" normalizeH="0" baseline="0" noProof="0" dirty="0" smtClean="0">
              <a:ln>
                <a:noFill/>
              </a:ln>
              <a:solidFill>
                <a:srgbClr val="000000"/>
              </a:solidFill>
              <a:effectLst/>
              <a:uLnTx/>
              <a:uFillTx/>
              <a:latin typeface="Arial"/>
              <a:cs typeface="Arial"/>
              <a:sym typeface="Arial"/>
            </a:endParaRPr>
          </a:p>
          <a:p>
            <a:pPr marL="285757" indent="-285757">
              <a:buClr>
                <a:srgbClr val="000000"/>
              </a:buClr>
              <a:buFont typeface="Wingdings" panose="05000000000000000000" pitchFamily="2" charset="2"/>
              <a:buChar char="§"/>
            </a:pPr>
            <a:r>
              <a:rPr lang="es-EC" sz="1400" kern="0" dirty="0">
                <a:solidFill>
                  <a:srgbClr val="000000"/>
                </a:solidFill>
                <a:latin typeface="Arial"/>
                <a:cs typeface="Arial"/>
                <a:sym typeface="Arial"/>
              </a:rPr>
              <a:t>Rendimiento </a:t>
            </a:r>
            <a:r>
              <a:rPr lang="es-EC" sz="1400" kern="0" dirty="0" smtClean="0">
                <a:solidFill>
                  <a:srgbClr val="000000"/>
                </a:solidFill>
                <a:latin typeface="Arial"/>
                <a:cs typeface="Arial"/>
                <a:sym typeface="Arial"/>
              </a:rPr>
              <a:t>(%)</a:t>
            </a:r>
          </a:p>
          <a:p>
            <a:pPr marL="285757" indent="-285757">
              <a:buClr>
                <a:srgbClr val="000000"/>
              </a:buClr>
              <a:buFont typeface="Wingdings" panose="05000000000000000000" pitchFamily="2" charset="2"/>
              <a:buChar char="§"/>
            </a:pPr>
            <a:r>
              <a:rPr lang="es-EC" sz="1400" kern="0" dirty="0" smtClean="0">
                <a:solidFill>
                  <a:srgbClr val="000000"/>
                </a:solidFill>
                <a:latin typeface="Arial"/>
                <a:cs typeface="Arial"/>
                <a:sym typeface="Arial"/>
              </a:rPr>
              <a:t>Absorbancia</a:t>
            </a:r>
          </a:p>
          <a:p>
            <a:pPr marL="285757" indent="-285757">
              <a:buClr>
                <a:srgbClr val="000000"/>
              </a:buClr>
              <a:buFont typeface="Wingdings" panose="05000000000000000000" pitchFamily="2" charset="2"/>
              <a:buChar char="§"/>
            </a:pPr>
            <a:r>
              <a:rPr lang="es-EC" sz="1400" kern="0" dirty="0" smtClean="0">
                <a:solidFill>
                  <a:srgbClr val="000000"/>
                </a:solidFill>
                <a:latin typeface="Arial"/>
                <a:cs typeface="Arial"/>
                <a:sym typeface="Arial"/>
              </a:rPr>
              <a:t>pH</a:t>
            </a:r>
          </a:p>
        </p:txBody>
      </p:sp>
      <p:pic>
        <p:nvPicPr>
          <p:cNvPr id="21" name="Imagen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7194" y="2811128"/>
            <a:ext cx="2255639" cy="1691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p:cNvPicPr>
            <a:picLocks noChangeAspect="1"/>
          </p:cNvPicPr>
          <p:nvPr/>
        </p:nvPicPr>
        <p:blipFill rotWithShape="1">
          <a:blip r:embed="rId10" cstate="print">
            <a:extLst>
              <a:ext uri="{28A0092B-C50C-407E-A947-70E740481C1C}">
                <a14:useLocalDpi xmlns:a14="http://schemas.microsoft.com/office/drawing/2010/main" val="0"/>
              </a:ext>
            </a:extLst>
          </a:blip>
          <a:srcRect l="14229"/>
          <a:stretch/>
        </p:blipFill>
        <p:spPr>
          <a:xfrm>
            <a:off x="8419037" y="4663809"/>
            <a:ext cx="2273796" cy="19882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332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RESULTADOS Y DISCUSIÓN </a:t>
            </a: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89" name="Google Shape;121;p24"/>
          <p:cNvSpPr txBox="1">
            <a:spLocks/>
          </p:cNvSpPr>
          <p:nvPr/>
        </p:nvSpPr>
        <p:spPr>
          <a:xfrm>
            <a:off x="240443" y="1113515"/>
            <a:ext cx="3321623"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ZONAS DE OBTENCION – VINO DE  FLOR DE JAMAICA</a:t>
            </a:r>
          </a:p>
          <a:p>
            <a:pPr algn="ctr">
              <a:spcBef>
                <a:spcPts val="0"/>
              </a:spcBef>
            </a:pPr>
            <a:r>
              <a:rPr lang="es-EC" sz="2000" dirty="0" smtClean="0">
                <a:latin typeface="Impact"/>
                <a:ea typeface="Impact"/>
                <a:cs typeface="Impact"/>
                <a:sym typeface="Impact"/>
              </a:rPr>
              <a:t> </a:t>
            </a:r>
          </a:p>
        </p:txBody>
      </p:sp>
      <p:sp>
        <p:nvSpPr>
          <p:cNvPr id="25" name="Google Shape;194;p28"/>
          <p:cNvSpPr/>
          <p:nvPr/>
        </p:nvSpPr>
        <p:spPr>
          <a:xfrm>
            <a:off x="647465" y="1720923"/>
            <a:ext cx="3283091"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smtClean="0">
                <a:ln>
                  <a:noFill/>
                </a:ln>
                <a:solidFill>
                  <a:srgbClr val="3A426A"/>
                </a:solidFill>
                <a:effectLst/>
                <a:uLnTx/>
                <a:uFillTx/>
                <a:latin typeface="Arial"/>
                <a:cs typeface="Arial"/>
                <a:sym typeface="Arial"/>
              </a:rPr>
              <a:t>Rendimiento </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8" name="Imagen 27"/>
          <p:cNvPicPr/>
          <p:nvPr/>
        </p:nvPicPr>
        <p:blipFill rotWithShape="1">
          <a:blip r:embed="rId4" cstate="print">
            <a:clrChange>
              <a:clrFrom>
                <a:srgbClr val="FFFFFF"/>
              </a:clrFrom>
              <a:clrTo>
                <a:srgbClr val="FFFFFF">
                  <a:alpha val="0"/>
                </a:srgbClr>
              </a:clrTo>
            </a:clrChange>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12932" t="14007" r="16479" b="10814"/>
          <a:stretch/>
        </p:blipFill>
        <p:spPr bwMode="auto">
          <a:xfrm>
            <a:off x="636004" y="2372633"/>
            <a:ext cx="3294552" cy="2622448"/>
          </a:xfrm>
          <a:prstGeom prst="rect">
            <a:avLst/>
          </a:prstGeom>
          <a:solidFill>
            <a:srgbClr val="EDF7E1">
              <a:alpha val="78824"/>
            </a:srgbClr>
          </a:solidFill>
          <a:ln>
            <a:solidFill>
              <a:schemeClr val="tx1"/>
            </a:solidFill>
            <a:prstDash val="lgDash"/>
          </a:ln>
          <a:extLst>
            <a:ext uri="{53640926-AAD7-44D8-BBD7-CCE9431645EC}">
              <a14:shadowObscured xmlns:a14="http://schemas.microsoft.com/office/drawing/2010/main"/>
            </a:ext>
          </a:extLst>
        </p:spPr>
      </p:pic>
      <p:sp>
        <p:nvSpPr>
          <p:cNvPr id="29" name="Google Shape;194;p28"/>
          <p:cNvSpPr/>
          <p:nvPr/>
        </p:nvSpPr>
        <p:spPr>
          <a:xfrm>
            <a:off x="4350446" y="1687215"/>
            <a:ext cx="3395243"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dirty="0" smtClean="0">
                <a:solidFill>
                  <a:srgbClr val="3A426A"/>
                </a:solidFill>
                <a:latin typeface="Arial"/>
                <a:cs typeface="Arial"/>
                <a:sym typeface="Arial"/>
              </a:rPr>
              <a:t>Grados alcoholicos</a:t>
            </a:r>
            <a:r>
              <a:rPr kumimoji="0" lang="en" sz="2000" b="1" i="0" u="none" strike="noStrike" kern="0" cap="none" spc="0" normalizeH="0" baseline="0" noProof="0" dirty="0" smtClean="0">
                <a:ln>
                  <a:noFill/>
                </a:ln>
                <a:solidFill>
                  <a:srgbClr val="3A426A"/>
                </a:solidFill>
                <a:effectLst/>
                <a:uLnTx/>
                <a:uFillTx/>
                <a:latin typeface="Arial"/>
                <a:cs typeface="Arial"/>
                <a:sym typeface="Arial"/>
              </a:rPr>
              <a:t> </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194;p28"/>
          <p:cNvSpPr/>
          <p:nvPr/>
        </p:nvSpPr>
        <p:spPr>
          <a:xfrm>
            <a:off x="8584004" y="1664015"/>
            <a:ext cx="3395243"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noProof="0" dirty="0" smtClean="0">
                <a:solidFill>
                  <a:srgbClr val="3A426A"/>
                </a:solidFill>
                <a:latin typeface="Arial"/>
                <a:cs typeface="Arial"/>
                <a:sym typeface="Arial"/>
              </a:rPr>
              <a:t>pH</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ángulo 3"/>
          <p:cNvSpPr/>
          <p:nvPr/>
        </p:nvSpPr>
        <p:spPr>
          <a:xfrm>
            <a:off x="8778866" y="477549"/>
            <a:ext cx="1702615" cy="523220"/>
          </a:xfrm>
          <a:prstGeom prst="rect">
            <a:avLst/>
          </a:prstGeom>
        </p:spPr>
        <p:txBody>
          <a:bodyPr wrap="square">
            <a:spAutoFit/>
          </a:bodyPr>
          <a:lstStyle/>
          <a:p>
            <a:r>
              <a:rPr lang="es-EC" sz="2800" dirty="0">
                <a:latin typeface="Impact"/>
                <a:ea typeface="Impact"/>
                <a:cs typeface="Impact"/>
                <a:sym typeface="Impact"/>
              </a:rPr>
              <a:t> FACTOR A </a:t>
            </a:r>
            <a:r>
              <a:rPr lang="es-EC" sz="2800" dirty="0" smtClean="0">
                <a:latin typeface="Impact"/>
                <a:ea typeface="Impact"/>
                <a:cs typeface="Impact"/>
                <a:sym typeface="Impact"/>
              </a:rPr>
              <a:t> </a:t>
            </a:r>
            <a:endParaRPr lang="es-EC" sz="2800" dirty="0"/>
          </a:p>
        </p:txBody>
      </p:sp>
      <p:sp>
        <p:nvSpPr>
          <p:cNvPr id="33" name="Google Shape;221;p26"/>
          <p:cNvSpPr txBox="1"/>
          <p:nvPr/>
        </p:nvSpPr>
        <p:spPr>
          <a:xfrm>
            <a:off x="647465" y="5158944"/>
            <a:ext cx="1672654" cy="553968"/>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200" kern="0" dirty="0" smtClean="0">
                <a:solidFill>
                  <a:srgbClr val="000000"/>
                </a:solidFill>
                <a:latin typeface="Arial"/>
                <a:cs typeface="Arial"/>
                <a:sym typeface="Arial"/>
              </a:rPr>
              <a:t>Cotacachi = 92,72</a:t>
            </a:r>
          </a:p>
          <a:p>
            <a:pPr>
              <a:buClr>
                <a:srgbClr val="000000"/>
              </a:buClr>
              <a:buFont typeface="Arial"/>
              <a:buNone/>
            </a:pPr>
            <a:r>
              <a:rPr lang="es-EC" sz="1200" u="sng" kern="0" dirty="0" smtClean="0">
                <a:solidFill>
                  <a:srgbClr val="000000"/>
                </a:solidFill>
                <a:effectLst>
                  <a:outerShdw blurRad="38100" dist="38100" dir="2700000" algn="tl">
                    <a:srgbClr val="000000">
                      <a:alpha val="43137"/>
                    </a:srgbClr>
                  </a:outerShdw>
                </a:effectLst>
                <a:latin typeface="Arial"/>
                <a:cs typeface="Arial"/>
                <a:sym typeface="Arial"/>
              </a:rPr>
              <a:t>Tena = 95, 67 </a:t>
            </a:r>
            <a:endParaRPr sz="12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4" name="Google Shape;221;p26"/>
          <p:cNvSpPr txBox="1"/>
          <p:nvPr/>
        </p:nvSpPr>
        <p:spPr>
          <a:xfrm>
            <a:off x="4375414" y="5168749"/>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kern="0" dirty="0" smtClean="0">
                <a:solidFill>
                  <a:srgbClr val="000000"/>
                </a:solidFill>
                <a:latin typeface="Arial"/>
                <a:cs typeface="Arial"/>
                <a:sym typeface="Arial"/>
              </a:rPr>
              <a:t>Cotacachi = 8,47</a:t>
            </a:r>
          </a:p>
          <a:p>
            <a:pPr>
              <a:buClr>
                <a:srgbClr val="000000"/>
              </a:buClr>
              <a:buFont typeface="Arial"/>
              <a:buNone/>
            </a:pPr>
            <a:r>
              <a:rPr lang="es-EC" sz="1400" u="sng" kern="0" dirty="0" smtClean="0">
                <a:solidFill>
                  <a:srgbClr val="000000"/>
                </a:solidFill>
                <a:effectLst>
                  <a:outerShdw blurRad="38100" dist="38100" dir="2700000" algn="tl">
                    <a:srgbClr val="000000">
                      <a:alpha val="43137"/>
                    </a:srgbClr>
                  </a:outerShdw>
                </a:effectLst>
                <a:latin typeface="Arial"/>
                <a:cs typeface="Arial"/>
                <a:sym typeface="Arial"/>
              </a:rPr>
              <a:t>Tena = 9,53</a:t>
            </a:r>
            <a:endParaRPr sz="14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5" name="Google Shape;221;p26"/>
          <p:cNvSpPr txBox="1"/>
          <p:nvPr/>
        </p:nvSpPr>
        <p:spPr>
          <a:xfrm>
            <a:off x="8444477" y="5172472"/>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kern="0" dirty="0" smtClean="0">
                <a:solidFill>
                  <a:srgbClr val="000000"/>
                </a:solidFill>
                <a:latin typeface="Arial"/>
                <a:cs typeface="Arial"/>
                <a:sym typeface="Arial"/>
              </a:rPr>
              <a:t>Cotacachi = 2,37 </a:t>
            </a:r>
            <a:r>
              <a:rPr lang="es-EC" sz="1400" u="sng" kern="0" dirty="0" smtClean="0">
                <a:solidFill>
                  <a:srgbClr val="000000"/>
                </a:solidFill>
                <a:effectLst>
                  <a:outerShdw blurRad="38100" dist="38100" dir="2700000" algn="tl">
                    <a:srgbClr val="000000">
                      <a:alpha val="43137"/>
                    </a:srgbClr>
                  </a:outerShdw>
                </a:effectLst>
                <a:latin typeface="Arial"/>
                <a:cs typeface="Arial"/>
                <a:sym typeface="Arial"/>
              </a:rPr>
              <a:t>Tena = 2,44</a:t>
            </a:r>
            <a:endParaRPr sz="14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7" name="Rectángulo redondeado 36"/>
          <p:cNvSpPr/>
          <p:nvPr/>
        </p:nvSpPr>
        <p:spPr>
          <a:xfrm>
            <a:off x="914422" y="5784272"/>
            <a:ext cx="2723166" cy="84095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srgbClr val="000000"/>
                </a:solidFill>
                <a:effectLst/>
                <a:uLnTx/>
                <a:uFillTx/>
                <a:latin typeface="Calibri"/>
                <a:ea typeface="+mn-ea"/>
                <a:cs typeface="+mn-cs"/>
              </a:rPr>
              <a:t>(López, 2013)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srgbClr val="000000"/>
                </a:solidFill>
                <a:effectLst/>
                <a:uLnTx/>
                <a:uFillTx/>
                <a:latin typeface="Calibri"/>
                <a:ea typeface="+mn-ea"/>
                <a:cs typeface="+mn-cs"/>
              </a:rPr>
              <a:t>Rendimiento de un vino</a:t>
            </a:r>
            <a:r>
              <a:rPr kumimoji="0" lang="es-MX" sz="1200" b="0" i="0" u="none" strike="noStrike" kern="0" cap="none" spc="0" normalizeH="0" noProof="0" dirty="0" smtClean="0">
                <a:ln>
                  <a:noFill/>
                </a:ln>
                <a:solidFill>
                  <a:srgbClr val="000000"/>
                </a:solidFill>
                <a:effectLst/>
                <a:uLnTx/>
                <a:uFillTx/>
                <a:latin typeface="Calibri"/>
                <a:ea typeface="+mn-ea"/>
                <a:cs typeface="+mn-cs"/>
              </a:rPr>
              <a:t> se mide </a:t>
            </a:r>
            <a:r>
              <a:rPr lang="es-MX" sz="1200" kern="0" dirty="0" smtClean="0">
                <a:solidFill>
                  <a:srgbClr val="000000"/>
                </a:solidFill>
                <a:latin typeface="Calibri"/>
              </a:rPr>
              <a:t>de acuerdo a procedencia cultivo </a:t>
            </a:r>
            <a:endParaRPr kumimoji="0" lang="es-EC" sz="1000" b="0" i="0" u="none" strike="noStrike" kern="0" cap="none" spc="0" normalizeH="0" baseline="0" noProof="0" dirty="0" smtClean="0">
              <a:ln>
                <a:noFill/>
              </a:ln>
              <a:solidFill>
                <a:srgbClr val="000000"/>
              </a:solidFill>
              <a:effectLst/>
              <a:uLnTx/>
              <a:uFillTx/>
              <a:latin typeface="Calibri"/>
              <a:ea typeface="+mn-ea"/>
              <a:cs typeface="+mn-cs"/>
            </a:endParaRPr>
          </a:p>
        </p:txBody>
      </p:sp>
      <p:pic>
        <p:nvPicPr>
          <p:cNvPr id="19" name="Imagen 18"/>
          <p:cNvPicPr/>
          <p:nvPr/>
        </p:nvPicPr>
        <p:blipFill rotWithShape="1">
          <a:blip r:embed="rId5" cstate="print">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15101" t="16600" r="18005" b="10356"/>
          <a:stretch/>
        </p:blipFill>
        <p:spPr bwMode="auto">
          <a:xfrm>
            <a:off x="4375414" y="2386280"/>
            <a:ext cx="3232955" cy="2622449"/>
          </a:xfrm>
          <a:prstGeom prst="rect">
            <a:avLst/>
          </a:prstGeom>
          <a:noFill/>
          <a:ln>
            <a:solidFill>
              <a:schemeClr val="tx1"/>
            </a:solidFill>
            <a:prstDash val="lgDashDot"/>
          </a:ln>
          <a:extLst>
            <a:ext uri="{53640926-AAD7-44D8-BBD7-CCE9431645EC}">
              <a14:shadowObscured xmlns:a14="http://schemas.microsoft.com/office/drawing/2010/main"/>
            </a:ext>
          </a:extLst>
        </p:spPr>
      </p:pic>
      <p:sp>
        <p:nvSpPr>
          <p:cNvPr id="20" name="Rectángulo redondeado 19"/>
          <p:cNvSpPr/>
          <p:nvPr/>
        </p:nvSpPr>
        <p:spPr>
          <a:xfrm>
            <a:off x="4630308" y="5811451"/>
            <a:ext cx="2723166" cy="84095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kern="0" dirty="0">
                <a:solidFill>
                  <a:srgbClr val="000000"/>
                </a:solidFill>
              </a:rPr>
              <a:t>(INEN 0374, 2015) mínimo de 5 </a:t>
            </a:r>
            <a:r>
              <a:rPr lang="es-EC" sz="1200" kern="0" dirty="0" err="1">
                <a:solidFill>
                  <a:srgbClr val="000000"/>
                </a:solidFill>
              </a:rPr>
              <a:t>°GL</a:t>
            </a:r>
            <a:r>
              <a:rPr lang="es-EC" sz="1200" kern="0" dirty="0">
                <a:solidFill>
                  <a:srgbClr val="000000"/>
                </a:solidFill>
              </a:rPr>
              <a:t>  máximo 18 </a:t>
            </a:r>
            <a:r>
              <a:rPr lang="es-EC" sz="1200" kern="0" dirty="0" err="1">
                <a:solidFill>
                  <a:srgbClr val="000000"/>
                </a:solidFill>
              </a:rPr>
              <a:t>°GL</a:t>
            </a:r>
            <a:r>
              <a:rPr lang="es-EC" sz="1200" kern="0" dirty="0">
                <a:solidFill>
                  <a:srgbClr val="000000"/>
                </a:solidFill>
              </a:rPr>
              <a:t>.</a:t>
            </a:r>
          </a:p>
        </p:txBody>
      </p:sp>
      <p:pic>
        <p:nvPicPr>
          <p:cNvPr id="21" name="Imagen 20"/>
          <p:cNvPicPr/>
          <p:nvPr/>
        </p:nvPicPr>
        <p:blipFill rotWithShape="1">
          <a:blip r:embed="rId6" cstate="print">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12464" t="18144" r="17662" b="10489"/>
          <a:stretch/>
        </p:blipFill>
        <p:spPr bwMode="auto">
          <a:xfrm>
            <a:off x="8444477" y="2342900"/>
            <a:ext cx="3429604" cy="2570294"/>
          </a:xfrm>
          <a:prstGeom prst="rect">
            <a:avLst/>
          </a:prstGeom>
          <a:noFill/>
          <a:ln>
            <a:solidFill>
              <a:schemeClr val="tx1"/>
            </a:solidFill>
            <a:prstDash val="lgDashDot"/>
          </a:ln>
          <a:extLst>
            <a:ext uri="{53640926-AAD7-44D8-BBD7-CCE9431645EC}">
              <a14:shadowObscured xmlns:a14="http://schemas.microsoft.com/office/drawing/2010/main"/>
            </a:ext>
          </a:extLst>
        </p:spPr>
      </p:pic>
      <p:sp>
        <p:nvSpPr>
          <p:cNvPr id="22" name="Rectángulo redondeado 21"/>
          <p:cNvSpPr/>
          <p:nvPr/>
        </p:nvSpPr>
        <p:spPr>
          <a:xfrm>
            <a:off x="8444477" y="5842492"/>
            <a:ext cx="2723166" cy="84095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kern="0" dirty="0" smtClean="0">
                <a:solidFill>
                  <a:srgbClr val="000000"/>
                </a:solidFill>
              </a:rPr>
              <a:t>(Alvarado, 2018) al elaborar vino de Jamaica obtuvo un pH de 2 y 4 </a:t>
            </a:r>
            <a:endParaRPr lang="es-EC" sz="1200" kern="0" dirty="0">
              <a:solidFill>
                <a:srgbClr val="000000"/>
              </a:solidFill>
            </a:endParaRPr>
          </a:p>
        </p:txBody>
      </p:sp>
    </p:spTree>
    <p:extLst>
      <p:ext uri="{BB962C8B-B14F-4D97-AF65-F5344CB8AC3E}">
        <p14:creationId xmlns:p14="http://schemas.microsoft.com/office/powerpoint/2010/main" val="181074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RESULTADOS Y DISCUSIÓN </a:t>
            </a: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89" name="Google Shape;121;p24"/>
          <p:cNvSpPr txBox="1">
            <a:spLocks/>
          </p:cNvSpPr>
          <p:nvPr/>
        </p:nvSpPr>
        <p:spPr>
          <a:xfrm>
            <a:off x="240443" y="1113515"/>
            <a:ext cx="3321623"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ZONAS DE OBTENCION – VINO DE  FLOR DE JAMAICA</a:t>
            </a:r>
          </a:p>
          <a:p>
            <a:pPr algn="ctr">
              <a:spcBef>
                <a:spcPts val="0"/>
              </a:spcBef>
            </a:pPr>
            <a:r>
              <a:rPr lang="es-EC" sz="2000" dirty="0" smtClean="0">
                <a:latin typeface="Impact"/>
                <a:ea typeface="Impact"/>
                <a:cs typeface="Impact"/>
                <a:sym typeface="Impact"/>
              </a:rPr>
              <a:t> </a:t>
            </a:r>
          </a:p>
        </p:txBody>
      </p:sp>
      <p:pic>
        <p:nvPicPr>
          <p:cNvPr id="27" name="Imagen 26"/>
          <p:cNvPicPr/>
          <p:nvPr/>
        </p:nvPicPr>
        <p:blipFill rotWithShape="1">
          <a:blip r:embed="rId4" cstate="print">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14394" t="15694" r="18579" b="8854"/>
          <a:stretch/>
        </p:blipFill>
        <p:spPr bwMode="auto">
          <a:xfrm>
            <a:off x="535419" y="2372633"/>
            <a:ext cx="3299594" cy="2622448"/>
          </a:xfrm>
          <a:prstGeom prst="rect">
            <a:avLst/>
          </a:prstGeom>
          <a:solidFill>
            <a:srgbClr val="D5FFD5"/>
          </a:solidFill>
          <a:ln>
            <a:solidFill>
              <a:schemeClr val="tx1"/>
            </a:solidFill>
            <a:prstDash val="lgDash"/>
          </a:ln>
          <a:extLst>
            <a:ext uri="{53640926-AAD7-44D8-BBD7-CCE9431645EC}">
              <a14:shadowObscured xmlns:a14="http://schemas.microsoft.com/office/drawing/2010/main"/>
            </a:ext>
          </a:extLst>
        </p:spPr>
      </p:pic>
      <p:sp>
        <p:nvSpPr>
          <p:cNvPr id="29" name="Google Shape;194;p28"/>
          <p:cNvSpPr/>
          <p:nvPr/>
        </p:nvSpPr>
        <p:spPr>
          <a:xfrm>
            <a:off x="486698" y="1733828"/>
            <a:ext cx="3282839"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smtClean="0">
                <a:ln>
                  <a:noFill/>
                </a:ln>
                <a:solidFill>
                  <a:srgbClr val="3A426A"/>
                </a:solidFill>
                <a:effectLst/>
                <a:uLnTx/>
                <a:uFillTx/>
                <a:latin typeface="Arial"/>
                <a:cs typeface="Arial"/>
                <a:sym typeface="Arial"/>
              </a:rPr>
              <a:t>Densidad</a:t>
            </a:r>
            <a:r>
              <a:rPr kumimoji="0" lang="en" sz="2000" b="1" i="0" u="none" strike="noStrike" kern="0" cap="none" spc="0" normalizeH="0" noProof="0" dirty="0" smtClean="0">
                <a:ln>
                  <a:noFill/>
                </a:ln>
                <a:solidFill>
                  <a:srgbClr val="3A426A"/>
                </a:solidFill>
                <a:effectLst/>
                <a:uLnTx/>
                <a:uFillTx/>
                <a:latin typeface="Arial"/>
                <a:cs typeface="Arial"/>
                <a:sym typeface="Arial"/>
              </a:rPr>
              <a:t> Relativa</a:t>
            </a:r>
            <a:r>
              <a:rPr kumimoji="0" lang="en" sz="2000" b="1" i="0" u="none" strike="noStrike" kern="0" cap="none" spc="0" normalizeH="0" baseline="0" noProof="0" dirty="0" smtClean="0">
                <a:ln>
                  <a:noFill/>
                </a:ln>
                <a:solidFill>
                  <a:srgbClr val="3A426A"/>
                </a:solidFill>
                <a:effectLst/>
                <a:uLnTx/>
                <a:uFillTx/>
                <a:latin typeface="Arial"/>
                <a:cs typeface="Arial"/>
                <a:sym typeface="Arial"/>
              </a:rPr>
              <a:t> </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194;p28"/>
          <p:cNvSpPr/>
          <p:nvPr/>
        </p:nvSpPr>
        <p:spPr>
          <a:xfrm>
            <a:off x="4121565" y="1733828"/>
            <a:ext cx="3057157"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dirty="0" smtClean="0">
                <a:solidFill>
                  <a:srgbClr val="3A426A"/>
                </a:solidFill>
                <a:latin typeface="Arial"/>
                <a:cs typeface="Arial"/>
                <a:sym typeface="Arial"/>
              </a:rPr>
              <a:t>Acidez Titulable</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1" name="Imagen 30"/>
          <p:cNvPicPr/>
          <p:nvPr/>
        </p:nvPicPr>
        <p:blipFill rotWithShape="1">
          <a:blip r:embed="rId5">
            <a:duotone>
              <a:prstClr val="black"/>
              <a:schemeClr val="accent6">
                <a:lumMod val="20000"/>
                <a:lumOff val="80000"/>
                <a:tint val="45000"/>
                <a:satMod val="400000"/>
              </a:schemeClr>
            </a:duotone>
          </a:blip>
          <a:srcRect l="12653" t="15740" r="12829" b="3807"/>
          <a:stretch/>
        </p:blipFill>
        <p:spPr bwMode="auto">
          <a:xfrm>
            <a:off x="4146533" y="2444231"/>
            <a:ext cx="3032189" cy="2940514"/>
          </a:xfrm>
          <a:prstGeom prst="rect">
            <a:avLst/>
          </a:prstGeom>
          <a:ln>
            <a:solidFill>
              <a:schemeClr val="tx1"/>
            </a:solidFill>
            <a:prstDash val="lgDashDot"/>
          </a:ln>
          <a:extLst>
            <a:ext uri="{53640926-AAD7-44D8-BBD7-CCE9431645EC}">
              <a14:shadowObscured xmlns:a14="http://schemas.microsoft.com/office/drawing/2010/main"/>
            </a:ext>
          </a:extLst>
        </p:spPr>
      </p:pic>
      <p:sp>
        <p:nvSpPr>
          <p:cNvPr id="4" name="Rectángulo 3"/>
          <p:cNvSpPr/>
          <p:nvPr/>
        </p:nvSpPr>
        <p:spPr>
          <a:xfrm>
            <a:off x="8778866" y="477549"/>
            <a:ext cx="1702615" cy="523220"/>
          </a:xfrm>
          <a:prstGeom prst="rect">
            <a:avLst/>
          </a:prstGeom>
        </p:spPr>
        <p:txBody>
          <a:bodyPr wrap="square">
            <a:spAutoFit/>
          </a:bodyPr>
          <a:lstStyle/>
          <a:p>
            <a:r>
              <a:rPr lang="es-EC" sz="2800" dirty="0">
                <a:latin typeface="Impact"/>
                <a:ea typeface="Impact"/>
                <a:cs typeface="Impact"/>
                <a:sym typeface="Impact"/>
              </a:rPr>
              <a:t> FACTOR A </a:t>
            </a:r>
            <a:r>
              <a:rPr lang="es-EC" sz="2800" dirty="0" smtClean="0">
                <a:latin typeface="Impact"/>
                <a:ea typeface="Impact"/>
                <a:cs typeface="Impact"/>
                <a:sym typeface="Impact"/>
              </a:rPr>
              <a:t> </a:t>
            </a:r>
            <a:endParaRPr lang="es-EC" sz="2800" dirty="0"/>
          </a:p>
        </p:txBody>
      </p:sp>
      <p:sp>
        <p:nvSpPr>
          <p:cNvPr id="34" name="Google Shape;221;p26"/>
          <p:cNvSpPr txBox="1"/>
          <p:nvPr/>
        </p:nvSpPr>
        <p:spPr>
          <a:xfrm>
            <a:off x="521660" y="5222067"/>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kern="0" dirty="0" smtClean="0">
                <a:solidFill>
                  <a:srgbClr val="000000"/>
                </a:solidFill>
                <a:latin typeface="Arial"/>
                <a:cs typeface="Arial"/>
                <a:sym typeface="Arial"/>
              </a:rPr>
              <a:t>Cotacachi = 1,04</a:t>
            </a:r>
          </a:p>
          <a:p>
            <a:pPr>
              <a:buClr>
                <a:srgbClr val="000000"/>
              </a:buClr>
              <a:buFont typeface="Arial"/>
              <a:buNone/>
            </a:pPr>
            <a:r>
              <a:rPr lang="es-EC" sz="1400" u="sng" kern="0" dirty="0" smtClean="0">
                <a:solidFill>
                  <a:srgbClr val="000000"/>
                </a:solidFill>
                <a:effectLst>
                  <a:outerShdw blurRad="38100" dist="38100" dir="2700000" algn="tl">
                    <a:srgbClr val="000000">
                      <a:alpha val="43137"/>
                    </a:srgbClr>
                  </a:outerShdw>
                </a:effectLst>
                <a:latin typeface="Arial"/>
                <a:cs typeface="Arial"/>
                <a:sym typeface="Arial"/>
              </a:rPr>
              <a:t>Tena = 1,05</a:t>
            </a:r>
            <a:endParaRPr sz="14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5" name="Google Shape;221;p26"/>
          <p:cNvSpPr txBox="1"/>
          <p:nvPr/>
        </p:nvSpPr>
        <p:spPr>
          <a:xfrm>
            <a:off x="4146533" y="5934448"/>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kern="0" dirty="0" smtClean="0">
                <a:solidFill>
                  <a:srgbClr val="000000"/>
                </a:solidFill>
                <a:latin typeface="Arial"/>
                <a:cs typeface="Arial"/>
                <a:sym typeface="Arial"/>
              </a:rPr>
              <a:t>Cotacachi = 0,45</a:t>
            </a:r>
          </a:p>
          <a:p>
            <a:pPr>
              <a:buClr>
                <a:srgbClr val="000000"/>
              </a:buClr>
              <a:buFont typeface="Arial"/>
              <a:buNone/>
            </a:pPr>
            <a:r>
              <a:rPr lang="es-EC" sz="1400" u="sng" kern="0" dirty="0" smtClean="0">
                <a:solidFill>
                  <a:srgbClr val="000000"/>
                </a:solidFill>
                <a:effectLst>
                  <a:outerShdw blurRad="38100" dist="38100" dir="2700000" algn="tl">
                    <a:srgbClr val="000000">
                      <a:alpha val="43137"/>
                    </a:srgbClr>
                  </a:outerShdw>
                </a:effectLst>
                <a:latin typeface="Arial"/>
                <a:cs typeface="Arial"/>
                <a:sym typeface="Arial"/>
              </a:rPr>
              <a:t>Tena = 0,57</a:t>
            </a:r>
            <a:endParaRPr sz="14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8" name="Rectángulo redondeado 37"/>
          <p:cNvSpPr/>
          <p:nvPr/>
        </p:nvSpPr>
        <p:spPr>
          <a:xfrm>
            <a:off x="5889978" y="5934448"/>
            <a:ext cx="3066286" cy="734453"/>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kern="0" dirty="0">
                <a:solidFill>
                  <a:srgbClr val="000000"/>
                </a:solidFill>
                <a:latin typeface="Arial" panose="020B0604020202020204" pitchFamily="34" charset="0"/>
                <a:cs typeface="Arial" panose="020B0604020202020204" pitchFamily="34" charset="0"/>
              </a:rPr>
              <a:t>(</a:t>
            </a:r>
            <a:r>
              <a:rPr lang="es-EC" sz="1200" kern="0" dirty="0" smtClean="0">
                <a:solidFill>
                  <a:srgbClr val="000000"/>
                </a:solidFill>
                <a:latin typeface="Arial" panose="020B0604020202020204" pitchFamily="34" charset="0"/>
                <a:cs typeface="Arial" panose="020B0604020202020204" pitchFamily="34" charset="0"/>
              </a:rPr>
              <a:t>López, 2017</a:t>
            </a:r>
            <a:r>
              <a:rPr lang="es-EC" sz="1200" kern="0" dirty="0">
                <a:solidFill>
                  <a:srgbClr val="000000"/>
                </a:solidFill>
                <a:latin typeface="Arial" panose="020B0604020202020204" pitchFamily="34" charset="0"/>
                <a:cs typeface="Arial" panose="020B0604020202020204" pitchFamily="34" charset="0"/>
              </a:rPr>
              <a:t>), </a:t>
            </a:r>
            <a:r>
              <a:rPr lang="es-EC" sz="1200" kern="0" dirty="0" smtClean="0">
                <a:solidFill>
                  <a:srgbClr val="000000"/>
                </a:solidFill>
                <a:latin typeface="Arial" panose="020B0604020202020204" pitchFamily="34" charset="0"/>
                <a:cs typeface="Arial" panose="020B0604020202020204" pitchFamily="34" charset="0"/>
              </a:rPr>
              <a:t>al </a:t>
            </a:r>
            <a:r>
              <a:rPr lang="es-EC" sz="1200" kern="0" dirty="0">
                <a:solidFill>
                  <a:srgbClr val="000000"/>
                </a:solidFill>
                <a:latin typeface="Arial" panose="020B0604020202020204" pitchFamily="34" charset="0"/>
                <a:cs typeface="Arial" panose="020B0604020202020204" pitchFamily="34" charset="0"/>
              </a:rPr>
              <a:t>elaborar vino de Jamaica obtuvo una acidez </a:t>
            </a:r>
            <a:r>
              <a:rPr lang="es-EC" sz="1200" kern="0" dirty="0" err="1">
                <a:solidFill>
                  <a:srgbClr val="000000"/>
                </a:solidFill>
                <a:latin typeface="Arial" panose="020B0604020202020204" pitchFamily="34" charset="0"/>
                <a:cs typeface="Arial" panose="020B0604020202020204" pitchFamily="34" charset="0"/>
              </a:rPr>
              <a:t>titulable</a:t>
            </a:r>
            <a:r>
              <a:rPr lang="es-EC" sz="1200" kern="0" dirty="0">
                <a:solidFill>
                  <a:srgbClr val="000000"/>
                </a:solidFill>
                <a:latin typeface="Arial" panose="020B0604020202020204" pitchFamily="34" charset="0"/>
                <a:cs typeface="Arial" panose="020B0604020202020204" pitchFamily="34" charset="0"/>
              </a:rPr>
              <a:t> tomando como referencia el ácido cítrico de </a:t>
            </a:r>
            <a:r>
              <a:rPr lang="es-EC" sz="1200" kern="0" dirty="0" smtClean="0">
                <a:solidFill>
                  <a:srgbClr val="000000"/>
                </a:solidFill>
                <a:latin typeface="Arial" panose="020B0604020202020204" pitchFamily="34" charset="0"/>
                <a:cs typeface="Arial" panose="020B0604020202020204" pitchFamily="34" charset="0"/>
              </a:rPr>
              <a:t>0,6 </a:t>
            </a:r>
            <a:r>
              <a:rPr lang="es-EC" sz="1200" kern="0" dirty="0">
                <a:solidFill>
                  <a:srgbClr val="000000"/>
                </a:solidFill>
                <a:latin typeface="Arial" panose="020B0604020202020204" pitchFamily="34" charset="0"/>
                <a:cs typeface="Arial" panose="020B0604020202020204" pitchFamily="34" charset="0"/>
              </a:rPr>
              <a:t>g/ml. </a:t>
            </a:r>
          </a:p>
        </p:txBody>
      </p:sp>
      <p:sp>
        <p:nvSpPr>
          <p:cNvPr id="39" name="Rectángulo redondeado 38"/>
          <p:cNvSpPr/>
          <p:nvPr/>
        </p:nvSpPr>
        <p:spPr>
          <a:xfrm>
            <a:off x="827805" y="5894498"/>
            <a:ext cx="3066286" cy="734453"/>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MX" sz="1400" dirty="0">
                <a:solidFill>
                  <a:prstClr val="black"/>
                </a:solidFill>
                <a:latin typeface="Arial" panose="020B0604020202020204" pitchFamily="34" charset="0"/>
                <a:cs typeface="Arial" panose="020B0604020202020204" pitchFamily="34" charset="0"/>
              </a:rPr>
              <a:t>(</a:t>
            </a:r>
            <a:r>
              <a:rPr lang="es-MX" sz="1400" dirty="0" err="1">
                <a:solidFill>
                  <a:prstClr val="black"/>
                </a:solidFill>
                <a:latin typeface="Arial" panose="020B0604020202020204" pitchFamily="34" charset="0"/>
                <a:cs typeface="Arial" panose="020B0604020202020204" pitchFamily="34" charset="0"/>
              </a:rPr>
              <a:t>Panchi</a:t>
            </a:r>
            <a:r>
              <a:rPr lang="es-MX" sz="1400" dirty="0">
                <a:solidFill>
                  <a:prstClr val="black"/>
                </a:solidFill>
                <a:latin typeface="Arial" panose="020B0604020202020204" pitchFamily="34" charset="0"/>
                <a:cs typeface="Arial" panose="020B0604020202020204" pitchFamily="34" charset="0"/>
              </a:rPr>
              <a:t>, 2013) incremento </a:t>
            </a:r>
            <a:r>
              <a:rPr lang="es-MX" sz="1400" dirty="0" err="1">
                <a:solidFill>
                  <a:prstClr val="black"/>
                </a:solidFill>
                <a:latin typeface="Arial" panose="020B0604020202020204" pitchFamily="34" charset="0"/>
                <a:cs typeface="Arial" panose="020B0604020202020204" pitchFamily="34" charset="0"/>
              </a:rPr>
              <a:t>de°Brix</a:t>
            </a:r>
            <a:r>
              <a:rPr lang="es-MX" sz="1400" dirty="0">
                <a:solidFill>
                  <a:prstClr val="black"/>
                </a:solidFill>
                <a:latin typeface="Arial" panose="020B0604020202020204" pitchFamily="34" charset="0"/>
                <a:cs typeface="Arial" panose="020B0604020202020204" pitchFamily="34" charset="0"/>
              </a:rPr>
              <a:t>, la densidad relativa de la muestra aumenta.</a:t>
            </a:r>
            <a:endParaRPr lang="es-EC" sz="1400" dirty="0">
              <a:solidFill>
                <a:prstClr val="black"/>
              </a:solidFill>
              <a:latin typeface="Arial" panose="020B060402020202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538666812"/>
              </p:ext>
            </p:extLst>
          </p:nvPr>
        </p:nvGraphicFramePr>
        <p:xfrm>
          <a:off x="7423121" y="2748851"/>
          <a:ext cx="4314189" cy="1194181"/>
        </p:xfrm>
        <a:graphic>
          <a:graphicData uri="http://schemas.openxmlformats.org/drawingml/2006/table">
            <a:tbl>
              <a:tblPr firstRow="1" bandRow="1">
                <a:tableStyleId>{16D9F66E-5EB9-4882-86FB-DCBF35E3C3E4}</a:tableStyleId>
              </a:tblPr>
              <a:tblGrid>
                <a:gridCol w="1178348">
                  <a:extLst>
                    <a:ext uri="{9D8B030D-6E8A-4147-A177-3AD203B41FA5}">
                      <a16:colId xmlns:a16="http://schemas.microsoft.com/office/drawing/2014/main" val="2132313449"/>
                    </a:ext>
                  </a:extLst>
                </a:gridCol>
                <a:gridCol w="1178348">
                  <a:extLst>
                    <a:ext uri="{9D8B030D-6E8A-4147-A177-3AD203B41FA5}">
                      <a16:colId xmlns:a16="http://schemas.microsoft.com/office/drawing/2014/main" val="3290836881"/>
                    </a:ext>
                  </a:extLst>
                </a:gridCol>
                <a:gridCol w="1178348">
                  <a:extLst>
                    <a:ext uri="{9D8B030D-6E8A-4147-A177-3AD203B41FA5}">
                      <a16:colId xmlns:a16="http://schemas.microsoft.com/office/drawing/2014/main" val="3200255362"/>
                    </a:ext>
                  </a:extLst>
                </a:gridCol>
                <a:gridCol w="779145">
                  <a:extLst>
                    <a:ext uri="{9D8B030D-6E8A-4147-A177-3AD203B41FA5}">
                      <a16:colId xmlns:a16="http://schemas.microsoft.com/office/drawing/2014/main" val="1649930750"/>
                    </a:ext>
                  </a:extLst>
                </a:gridCol>
              </a:tblGrid>
              <a:tr h="311785">
                <a:tc>
                  <a:txBody>
                    <a:bodyPr/>
                    <a:lstStyle/>
                    <a:p>
                      <a:pPr algn="ctr">
                        <a:lnSpc>
                          <a:spcPct val="107000"/>
                        </a:lnSpc>
                        <a:spcAft>
                          <a:spcPts val="800"/>
                        </a:spcAft>
                      </a:pPr>
                      <a:r>
                        <a:rPr lang="es-EC" sz="1100">
                          <a:effectLst/>
                        </a:rPr>
                        <a:t>Parámetro analizado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a:effectLst/>
                        </a:rPr>
                        <a:t>Unidad de medida</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err="1">
                          <a:effectLst/>
                        </a:rPr>
                        <a:t>Catacachi</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a:effectLst/>
                        </a:rPr>
                        <a:t>Tena</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560649489"/>
                  </a:ext>
                </a:extLst>
              </a:tr>
              <a:tr h="311785">
                <a:tc>
                  <a:txBody>
                    <a:bodyPr/>
                    <a:lstStyle/>
                    <a:p>
                      <a:pPr algn="ctr">
                        <a:lnSpc>
                          <a:spcPct val="107000"/>
                        </a:lnSpc>
                        <a:spcAft>
                          <a:spcPts val="800"/>
                        </a:spcAft>
                      </a:pPr>
                      <a:r>
                        <a:rPr lang="es-EC" sz="1100">
                          <a:effectLst/>
                        </a:rPr>
                        <a:t>Aerobios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anchor="ctr"/>
                </a:tc>
                <a:tc rowSpan="2">
                  <a:txBody>
                    <a:bodyPr/>
                    <a:lstStyle/>
                    <a:p>
                      <a:pPr algn="ctr">
                        <a:lnSpc>
                          <a:spcPct val="107000"/>
                        </a:lnSpc>
                        <a:spcAft>
                          <a:spcPts val="800"/>
                        </a:spcAft>
                      </a:pPr>
                      <a:r>
                        <a:rPr lang="es-EC" sz="1100" dirty="0">
                          <a:effectLst/>
                        </a:rPr>
                        <a:t>UFC/ml</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smtClean="0">
                          <a:effectLst/>
                        </a:rPr>
                        <a:t> 1,6 x 10</a:t>
                      </a:r>
                      <a:r>
                        <a:rPr lang="es-EC" sz="1100" baseline="30000" dirty="0" smtClean="0">
                          <a:effectLst/>
                        </a:rPr>
                        <a:t>-2</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baseline="0" dirty="0" smtClean="0">
                          <a:effectLst/>
                        </a:rPr>
                        <a:t>2 </a:t>
                      </a:r>
                      <a:r>
                        <a:rPr lang="es-EC" sz="1100" dirty="0" smtClean="0">
                          <a:effectLst/>
                        </a:rPr>
                        <a:t>x10</a:t>
                      </a:r>
                      <a:r>
                        <a:rPr lang="es-EC" sz="1100" baseline="30000" dirty="0" smtClean="0">
                          <a:effectLst/>
                        </a:rPr>
                        <a:t>-2</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906880890"/>
                  </a:ext>
                </a:extLst>
              </a:tr>
              <a:tr h="311785">
                <a:tc>
                  <a:txBody>
                    <a:bodyPr/>
                    <a:lstStyle/>
                    <a:p>
                      <a:pPr algn="ctr">
                        <a:lnSpc>
                          <a:spcPct val="107000"/>
                        </a:lnSpc>
                        <a:spcAft>
                          <a:spcPts val="800"/>
                        </a:spcAft>
                      </a:pPr>
                      <a:r>
                        <a:rPr lang="es-EC" sz="1100">
                          <a:effectLst/>
                        </a:rPr>
                        <a:t>Mohos y levaduras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anchor="ctr"/>
                </a:tc>
                <a:tc vMerge="1">
                  <a:txBody>
                    <a:bodyPr/>
                    <a:lstStyle/>
                    <a:p>
                      <a:endParaRPr lang="es-EC"/>
                    </a:p>
                  </a:txBody>
                  <a:tcPr/>
                </a:tc>
                <a:tc>
                  <a:txBody>
                    <a:bodyPr/>
                    <a:lstStyle/>
                    <a:p>
                      <a:pPr algn="ctr">
                        <a:lnSpc>
                          <a:spcPct val="107000"/>
                        </a:lnSpc>
                        <a:spcAft>
                          <a:spcPts val="800"/>
                        </a:spcAft>
                      </a:pPr>
                      <a:r>
                        <a:rPr lang="es-EC" sz="1100" dirty="0" smtClean="0">
                          <a:effectLst/>
                        </a:rPr>
                        <a:t>3 x10</a:t>
                      </a:r>
                      <a:r>
                        <a:rPr lang="es-EC" sz="1100" baseline="30000" dirty="0" smtClean="0">
                          <a:effectLst/>
                        </a:rPr>
                        <a:t>-3</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a:effectLst/>
                        </a:rPr>
                        <a:t>1,0 </a:t>
                      </a:r>
                      <a:r>
                        <a:rPr lang="es-EC" sz="1100" dirty="0" smtClean="0">
                          <a:effectLst/>
                        </a:rPr>
                        <a:t>x10</a:t>
                      </a:r>
                      <a:r>
                        <a:rPr lang="es-EC" sz="1100" baseline="30000" dirty="0" smtClean="0">
                          <a:effectLst/>
                        </a:rPr>
                        <a:t>-1</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4248142585"/>
                  </a:ext>
                </a:extLst>
              </a:tr>
            </a:tbl>
          </a:graphicData>
        </a:graphic>
      </p:graphicFrame>
      <p:sp>
        <p:nvSpPr>
          <p:cNvPr id="41" name="Google Shape;194;p28"/>
          <p:cNvSpPr/>
          <p:nvPr/>
        </p:nvSpPr>
        <p:spPr>
          <a:xfrm>
            <a:off x="7815074" y="1770358"/>
            <a:ext cx="3455221"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dirty="0" smtClean="0">
                <a:solidFill>
                  <a:srgbClr val="3A426A"/>
                </a:solidFill>
                <a:latin typeface="Arial"/>
                <a:cs typeface="Arial"/>
                <a:sym typeface="Arial"/>
              </a:rPr>
              <a:t>Parámetro microbiólogico</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45" name="Rectángulo redondeado 44"/>
          <p:cNvSpPr/>
          <p:nvPr/>
        </p:nvSpPr>
        <p:spPr>
          <a:xfrm>
            <a:off x="7815074" y="4274276"/>
            <a:ext cx="3066286" cy="94779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marL="171450" indent="-171450" algn="ctr">
              <a:buFont typeface="Wingdings" panose="05000000000000000000" pitchFamily="2" charset="2"/>
              <a:buChar char="ü"/>
            </a:pPr>
            <a:r>
              <a:rPr lang="es-MX" sz="1200" dirty="0">
                <a:latin typeface="Arial Narrow" panose="020B0606020202030204" pitchFamily="34" charset="0"/>
              </a:rPr>
              <a:t>Valores aceptables por (INEN 2337, 2008) (NOM-130-SSA1, 1995</a:t>
            </a:r>
            <a:r>
              <a:rPr lang="es-MX" sz="1200" dirty="0" smtClean="0">
                <a:latin typeface="Arial Narrow" panose="020B0606020202030204" pitchFamily="34" charset="0"/>
              </a:rPr>
              <a:t>).</a:t>
            </a:r>
          </a:p>
          <a:p>
            <a:pPr marL="171450" indent="-171450" algn="ctr">
              <a:buFont typeface="Wingdings" panose="05000000000000000000" pitchFamily="2" charset="2"/>
              <a:buChar char="ü"/>
            </a:pPr>
            <a:r>
              <a:rPr lang="es-MX" sz="1200" dirty="0" err="1">
                <a:latin typeface="Arial Narrow" panose="020B0606020202030204" pitchFamily="34" charset="0"/>
              </a:rPr>
              <a:t>Mesófilos</a:t>
            </a:r>
            <a:r>
              <a:rPr lang="es-MX" sz="1200" dirty="0">
                <a:latin typeface="Arial Narrow" panose="020B0606020202030204" pitchFamily="34" charset="0"/>
              </a:rPr>
              <a:t> y aerobios &lt;100 UFC/ml - hongos y levaduras &lt;25 UFC/ml</a:t>
            </a:r>
            <a:r>
              <a:rPr lang="es-MX" sz="1200" dirty="0" smtClean="0">
                <a:latin typeface="Arial Narrow" panose="020B0606020202030204" pitchFamily="34" charset="0"/>
              </a:rPr>
              <a:t>.</a:t>
            </a:r>
            <a:endParaRPr lang="es-EC" sz="1200" dirty="0">
              <a:latin typeface="Arial Narrow" panose="020B0606020202030204" pitchFamily="34" charset="0"/>
            </a:endParaRPr>
          </a:p>
        </p:txBody>
      </p:sp>
    </p:spTree>
    <p:extLst>
      <p:ext uri="{BB962C8B-B14F-4D97-AF65-F5344CB8AC3E}">
        <p14:creationId xmlns:p14="http://schemas.microsoft.com/office/powerpoint/2010/main" val="10744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RESULTADOS Y DISCUSIÓN </a:t>
            </a:r>
          </a:p>
        </p:txBody>
      </p:sp>
      <p:pic>
        <p:nvPicPr>
          <p:cNvPr id="100" name="Imagen 99"/>
          <p:cNvPicPr>
            <a:picLocks noChangeAspect="1"/>
          </p:cNvPicPr>
          <p:nvPr/>
        </p:nvPicPr>
        <p:blipFill>
          <a:blip r:embed="rId2"/>
          <a:stretch>
            <a:fillRect/>
          </a:stretch>
        </p:blipFill>
        <p:spPr>
          <a:xfrm>
            <a:off x="11004707" y="25599"/>
            <a:ext cx="1187291" cy="818194"/>
          </a:xfrm>
          <a:prstGeom prst="rect">
            <a:avLst/>
          </a:prstGeom>
        </p:spPr>
      </p:pic>
      <p:sp>
        <p:nvSpPr>
          <p:cNvPr id="89" name="Google Shape;121;p24"/>
          <p:cNvSpPr txBox="1">
            <a:spLocks/>
          </p:cNvSpPr>
          <p:nvPr/>
        </p:nvSpPr>
        <p:spPr>
          <a:xfrm>
            <a:off x="240443" y="1113515"/>
            <a:ext cx="3321623"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TIPO DE LEVADURA – VINO DE  FLOR DE JAMAICA</a:t>
            </a:r>
          </a:p>
          <a:p>
            <a:pPr algn="ctr">
              <a:spcBef>
                <a:spcPts val="0"/>
              </a:spcBef>
            </a:pPr>
            <a:r>
              <a:rPr lang="es-EC" sz="2000" dirty="0" smtClean="0">
                <a:latin typeface="Impact"/>
                <a:ea typeface="Impact"/>
                <a:cs typeface="Impact"/>
                <a:sym typeface="Impact"/>
              </a:rPr>
              <a:t> </a:t>
            </a:r>
          </a:p>
        </p:txBody>
      </p:sp>
      <p:sp>
        <p:nvSpPr>
          <p:cNvPr id="25" name="Google Shape;194;p28"/>
          <p:cNvSpPr/>
          <p:nvPr/>
        </p:nvSpPr>
        <p:spPr>
          <a:xfrm>
            <a:off x="647465" y="1720923"/>
            <a:ext cx="3283091"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smtClean="0">
                <a:ln>
                  <a:noFill/>
                </a:ln>
                <a:solidFill>
                  <a:srgbClr val="3A426A"/>
                </a:solidFill>
                <a:effectLst/>
                <a:uLnTx/>
                <a:uFillTx/>
                <a:latin typeface="Arial"/>
                <a:cs typeface="Arial"/>
                <a:sym typeface="Arial"/>
              </a:rPr>
              <a:t>Rendimiento </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194;p28"/>
          <p:cNvSpPr/>
          <p:nvPr/>
        </p:nvSpPr>
        <p:spPr>
          <a:xfrm>
            <a:off x="4350446" y="1687215"/>
            <a:ext cx="3395243"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dirty="0" smtClean="0">
                <a:solidFill>
                  <a:srgbClr val="3A426A"/>
                </a:solidFill>
                <a:latin typeface="Arial"/>
                <a:cs typeface="Arial"/>
                <a:sym typeface="Arial"/>
              </a:rPr>
              <a:t>Grados alcoholicos</a:t>
            </a:r>
            <a:r>
              <a:rPr kumimoji="0" lang="en" sz="2000" b="1" i="0" u="none" strike="noStrike" kern="0" cap="none" spc="0" normalizeH="0" baseline="0" noProof="0" dirty="0" smtClean="0">
                <a:ln>
                  <a:noFill/>
                </a:ln>
                <a:solidFill>
                  <a:srgbClr val="3A426A"/>
                </a:solidFill>
                <a:effectLst/>
                <a:uLnTx/>
                <a:uFillTx/>
                <a:latin typeface="Arial"/>
                <a:cs typeface="Arial"/>
                <a:sym typeface="Arial"/>
              </a:rPr>
              <a:t> </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194;p28"/>
          <p:cNvSpPr/>
          <p:nvPr/>
        </p:nvSpPr>
        <p:spPr>
          <a:xfrm>
            <a:off x="8584004" y="1664015"/>
            <a:ext cx="3395243"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noProof="0" dirty="0" smtClean="0">
                <a:solidFill>
                  <a:srgbClr val="3A426A"/>
                </a:solidFill>
                <a:latin typeface="Arial"/>
                <a:cs typeface="Arial"/>
                <a:sym typeface="Arial"/>
              </a:rPr>
              <a:t>pH</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ángulo 3"/>
          <p:cNvSpPr/>
          <p:nvPr/>
        </p:nvSpPr>
        <p:spPr>
          <a:xfrm>
            <a:off x="8847104" y="626419"/>
            <a:ext cx="1702615" cy="523220"/>
          </a:xfrm>
          <a:prstGeom prst="rect">
            <a:avLst/>
          </a:prstGeom>
        </p:spPr>
        <p:txBody>
          <a:bodyPr wrap="square">
            <a:spAutoFit/>
          </a:bodyPr>
          <a:lstStyle/>
          <a:p>
            <a:r>
              <a:rPr lang="es-EC" sz="2800" dirty="0">
                <a:latin typeface="Impact"/>
                <a:ea typeface="Impact"/>
                <a:cs typeface="Impact"/>
                <a:sym typeface="Impact"/>
              </a:rPr>
              <a:t> FACTOR </a:t>
            </a:r>
            <a:r>
              <a:rPr lang="es-EC" sz="2800" dirty="0" smtClean="0">
                <a:latin typeface="Impact"/>
                <a:ea typeface="Impact"/>
                <a:cs typeface="Impact"/>
                <a:sym typeface="Impact"/>
              </a:rPr>
              <a:t>B  </a:t>
            </a:r>
            <a:endParaRPr lang="es-EC" sz="2800" dirty="0"/>
          </a:p>
        </p:txBody>
      </p:sp>
      <p:sp>
        <p:nvSpPr>
          <p:cNvPr id="33" name="Google Shape;221;p26"/>
          <p:cNvSpPr txBox="1"/>
          <p:nvPr/>
        </p:nvSpPr>
        <p:spPr>
          <a:xfrm>
            <a:off x="647465" y="5158944"/>
            <a:ext cx="1672654" cy="553968"/>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200" kern="0" dirty="0" smtClean="0">
                <a:solidFill>
                  <a:srgbClr val="000000"/>
                </a:solidFill>
                <a:latin typeface="Arial"/>
                <a:cs typeface="Arial"/>
                <a:sym typeface="Arial"/>
              </a:rPr>
              <a:t>Cotacachi = 92,72</a:t>
            </a:r>
          </a:p>
          <a:p>
            <a:pPr>
              <a:buClr>
                <a:srgbClr val="000000"/>
              </a:buClr>
              <a:buFont typeface="Arial"/>
              <a:buNone/>
            </a:pPr>
            <a:r>
              <a:rPr lang="es-EC" sz="1200" u="sng" kern="0" dirty="0" smtClean="0">
                <a:solidFill>
                  <a:srgbClr val="000000"/>
                </a:solidFill>
                <a:effectLst>
                  <a:outerShdw blurRad="38100" dist="38100" dir="2700000" algn="tl">
                    <a:srgbClr val="000000">
                      <a:alpha val="43137"/>
                    </a:srgbClr>
                  </a:outerShdw>
                </a:effectLst>
                <a:latin typeface="Arial"/>
                <a:cs typeface="Arial"/>
                <a:sym typeface="Arial"/>
              </a:rPr>
              <a:t>Tena = 95, 67 </a:t>
            </a:r>
            <a:endParaRPr sz="12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4" name="Google Shape;221;p26"/>
          <p:cNvSpPr txBox="1"/>
          <p:nvPr/>
        </p:nvSpPr>
        <p:spPr>
          <a:xfrm>
            <a:off x="4375414" y="5168749"/>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kern="0" dirty="0" smtClean="0">
                <a:solidFill>
                  <a:srgbClr val="000000"/>
                </a:solidFill>
                <a:latin typeface="Arial"/>
                <a:cs typeface="Arial"/>
                <a:sym typeface="Arial"/>
              </a:rPr>
              <a:t>Cotacachi = 7,99</a:t>
            </a:r>
          </a:p>
          <a:p>
            <a:pPr>
              <a:buClr>
                <a:srgbClr val="000000"/>
              </a:buClr>
              <a:buFont typeface="Arial"/>
              <a:buNone/>
            </a:pPr>
            <a:r>
              <a:rPr lang="es-EC" sz="1400" u="sng" kern="0" dirty="0" smtClean="0">
                <a:solidFill>
                  <a:srgbClr val="000000"/>
                </a:solidFill>
                <a:effectLst>
                  <a:outerShdw blurRad="38100" dist="38100" dir="2700000" algn="tl">
                    <a:srgbClr val="000000">
                      <a:alpha val="43137"/>
                    </a:srgbClr>
                  </a:outerShdw>
                </a:effectLst>
                <a:latin typeface="Arial"/>
                <a:cs typeface="Arial"/>
                <a:sym typeface="Arial"/>
              </a:rPr>
              <a:t>Tena = 10,01</a:t>
            </a:r>
            <a:endParaRPr sz="14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5" name="Google Shape;221;p26"/>
          <p:cNvSpPr txBox="1"/>
          <p:nvPr/>
        </p:nvSpPr>
        <p:spPr>
          <a:xfrm>
            <a:off x="8444477" y="5172472"/>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kern="0" dirty="0" smtClean="0">
                <a:solidFill>
                  <a:srgbClr val="000000"/>
                </a:solidFill>
                <a:latin typeface="Arial"/>
                <a:cs typeface="Arial"/>
                <a:sym typeface="Arial"/>
              </a:rPr>
              <a:t>Cotacachi = 2,42 </a:t>
            </a:r>
            <a:r>
              <a:rPr lang="es-EC" sz="1400" u="sng" kern="0" dirty="0" smtClean="0">
                <a:solidFill>
                  <a:srgbClr val="000000"/>
                </a:solidFill>
                <a:effectLst>
                  <a:outerShdw blurRad="38100" dist="38100" dir="2700000" algn="tl">
                    <a:srgbClr val="000000">
                      <a:alpha val="43137"/>
                    </a:srgbClr>
                  </a:outerShdw>
                </a:effectLst>
                <a:latin typeface="Arial"/>
                <a:cs typeface="Arial"/>
                <a:sym typeface="Arial"/>
              </a:rPr>
              <a:t>Tena = 2,39</a:t>
            </a:r>
            <a:endParaRPr sz="14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7" name="Rectángulo redondeado 36"/>
          <p:cNvSpPr/>
          <p:nvPr/>
        </p:nvSpPr>
        <p:spPr>
          <a:xfrm>
            <a:off x="688701" y="5803931"/>
            <a:ext cx="2723166" cy="84095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srgbClr val="000000"/>
                </a:solidFill>
                <a:effectLst/>
                <a:uLnTx/>
                <a:uFillTx/>
                <a:latin typeface="Calibri"/>
                <a:ea typeface="+mn-ea"/>
                <a:cs typeface="+mn-cs"/>
              </a:rPr>
              <a:t>(</a:t>
            </a:r>
            <a:r>
              <a:rPr lang="es-MX" sz="1200" kern="0" dirty="0" smtClean="0">
                <a:solidFill>
                  <a:srgbClr val="000000"/>
                </a:solidFill>
                <a:latin typeface="Calibri"/>
              </a:rPr>
              <a:t>Salazar</a:t>
            </a:r>
            <a:r>
              <a:rPr kumimoji="0" lang="es-MX" sz="1200" b="0" i="0" u="none" strike="noStrike" kern="0" cap="none" spc="0" normalizeH="0" baseline="0" noProof="0" dirty="0" smtClean="0">
                <a:ln>
                  <a:noFill/>
                </a:ln>
                <a:solidFill>
                  <a:srgbClr val="000000"/>
                </a:solidFill>
                <a:effectLst/>
                <a:uLnTx/>
                <a:uFillTx/>
                <a:latin typeface="Calibri"/>
                <a:ea typeface="+mn-ea"/>
                <a:cs typeface="+mn-cs"/>
              </a:rPr>
              <a:t>, 2010) </a:t>
            </a:r>
            <a:endParaRPr kumimoji="0" lang="es-MX" sz="1200" b="0" i="0" u="none" strike="noStrike" kern="0" cap="none" spc="0" normalizeH="0" baseline="0" noProof="0" dirty="0" smtClean="0">
              <a:ln>
                <a:noFill/>
              </a:ln>
              <a:solidFill>
                <a:srgbClr val="000000"/>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200" b="0" i="0" u="none" strike="noStrike" kern="0" cap="none" spc="0" normalizeH="0" baseline="0" noProof="0" dirty="0" smtClean="0">
                <a:ln>
                  <a:noFill/>
                </a:ln>
                <a:solidFill>
                  <a:srgbClr val="000000"/>
                </a:solidFill>
                <a:effectLst/>
                <a:uLnTx/>
                <a:uFillTx/>
                <a:latin typeface="Calibri"/>
                <a:ea typeface="+mn-ea"/>
                <a:cs typeface="+mn-cs"/>
              </a:rPr>
              <a:t>Mejores rendimientos en la producción</a:t>
            </a:r>
            <a:r>
              <a:rPr kumimoji="0" lang="es-MX" sz="1200" b="0" i="0" u="none" strike="noStrike" kern="0" cap="none" spc="0" normalizeH="0" noProof="0" dirty="0" smtClean="0">
                <a:ln>
                  <a:noFill/>
                </a:ln>
                <a:solidFill>
                  <a:srgbClr val="000000"/>
                </a:solidFill>
                <a:effectLst/>
                <a:uLnTx/>
                <a:uFillTx/>
                <a:latin typeface="Calibri"/>
                <a:ea typeface="+mn-ea"/>
                <a:cs typeface="+mn-cs"/>
              </a:rPr>
              <a:t> de vino de manzana al utilizar mosto de </a:t>
            </a:r>
            <a:r>
              <a:rPr kumimoji="0" lang="es-MX" sz="1200" b="0" i="1" u="none" strike="noStrike" kern="0" cap="none" spc="0" normalizeH="0" noProof="0" dirty="0" smtClean="0">
                <a:ln>
                  <a:noFill/>
                </a:ln>
                <a:solidFill>
                  <a:srgbClr val="000000"/>
                </a:solidFill>
                <a:effectLst/>
                <a:uLnTx/>
                <a:uFillTx/>
                <a:latin typeface="Calibri"/>
              </a:rPr>
              <a:t>S. </a:t>
            </a:r>
            <a:r>
              <a:rPr lang="es-MX" sz="1200" i="1" kern="0" dirty="0" err="1" smtClean="0">
                <a:solidFill>
                  <a:srgbClr val="000000"/>
                </a:solidFill>
                <a:latin typeface="Calibri"/>
              </a:rPr>
              <a:t>cerevisiae</a:t>
            </a:r>
            <a:endParaRPr kumimoji="0" lang="es-EC" sz="1000" b="0" i="1" u="none" strike="noStrike" kern="0" cap="none" spc="0" normalizeH="0" baseline="0" noProof="0" dirty="0" smtClean="0">
              <a:ln>
                <a:noFill/>
              </a:ln>
              <a:solidFill>
                <a:srgbClr val="000000"/>
              </a:solidFill>
              <a:effectLst/>
              <a:uLnTx/>
              <a:uFillTx/>
              <a:latin typeface="Calibri"/>
            </a:endParaRPr>
          </a:p>
        </p:txBody>
      </p:sp>
      <p:sp>
        <p:nvSpPr>
          <p:cNvPr id="20" name="Rectángulo redondeado 19"/>
          <p:cNvSpPr/>
          <p:nvPr/>
        </p:nvSpPr>
        <p:spPr>
          <a:xfrm>
            <a:off x="4350446" y="5827532"/>
            <a:ext cx="3512993" cy="84095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kern="0" dirty="0" smtClean="0">
                <a:solidFill>
                  <a:srgbClr val="000000"/>
                </a:solidFill>
              </a:rPr>
              <a:t>(Gonzales, 2017) En elaboración de vino de flor de Jamaica obtiene 9,5 y 9,8 ° GL </a:t>
            </a:r>
            <a:endParaRPr lang="es-EC" sz="1200" kern="0" dirty="0" smtClean="0">
              <a:solidFill>
                <a:srgbClr val="000000"/>
              </a:solidFill>
            </a:endParaRPr>
          </a:p>
          <a:p>
            <a:pPr lvl="0" algn="ctr"/>
            <a:r>
              <a:rPr lang="es-EC" sz="1200" kern="0" dirty="0" smtClean="0">
                <a:solidFill>
                  <a:srgbClr val="000000"/>
                </a:solidFill>
              </a:rPr>
              <a:t>(Guerrero, 2017 ) </a:t>
            </a:r>
            <a:r>
              <a:rPr lang="es-EC" sz="1200" kern="0" dirty="0">
                <a:solidFill>
                  <a:srgbClr val="000000"/>
                </a:solidFill>
              </a:rPr>
              <a:t>mínimo de 5 </a:t>
            </a:r>
            <a:r>
              <a:rPr lang="es-EC" sz="1200" kern="0" dirty="0" err="1" smtClean="0">
                <a:solidFill>
                  <a:srgbClr val="000000"/>
                </a:solidFill>
              </a:rPr>
              <a:t>°GL</a:t>
            </a:r>
            <a:r>
              <a:rPr lang="es-EC" sz="1200" kern="0" dirty="0" smtClean="0">
                <a:solidFill>
                  <a:srgbClr val="000000"/>
                </a:solidFill>
              </a:rPr>
              <a:t>  </a:t>
            </a:r>
            <a:r>
              <a:rPr lang="es-EC" sz="1200" kern="0" dirty="0">
                <a:solidFill>
                  <a:srgbClr val="000000"/>
                </a:solidFill>
              </a:rPr>
              <a:t>máximo 18 </a:t>
            </a:r>
            <a:r>
              <a:rPr lang="es-EC" sz="1200" kern="0" dirty="0" err="1">
                <a:solidFill>
                  <a:srgbClr val="000000"/>
                </a:solidFill>
              </a:rPr>
              <a:t>°GL</a:t>
            </a:r>
            <a:r>
              <a:rPr lang="es-EC" sz="1200" kern="0" dirty="0" smtClean="0">
                <a:solidFill>
                  <a:srgbClr val="000000"/>
                </a:solidFill>
              </a:rPr>
              <a:t>.</a:t>
            </a:r>
          </a:p>
          <a:p>
            <a:pPr lvl="0" algn="ctr"/>
            <a:endParaRPr lang="es-EC" sz="1200" kern="0" dirty="0">
              <a:solidFill>
                <a:srgbClr val="000000"/>
              </a:solidFill>
            </a:endParaRPr>
          </a:p>
        </p:txBody>
      </p:sp>
      <p:sp>
        <p:nvSpPr>
          <p:cNvPr id="22" name="Rectángulo redondeado 21"/>
          <p:cNvSpPr/>
          <p:nvPr/>
        </p:nvSpPr>
        <p:spPr>
          <a:xfrm>
            <a:off x="8444477" y="5842492"/>
            <a:ext cx="2723166" cy="84095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kern="0" dirty="0" smtClean="0">
                <a:solidFill>
                  <a:srgbClr val="000000"/>
                </a:solidFill>
              </a:rPr>
              <a:t>(</a:t>
            </a:r>
            <a:r>
              <a:rPr lang="es-EC" sz="1200" kern="0" dirty="0" err="1" smtClean="0">
                <a:solidFill>
                  <a:srgbClr val="000000"/>
                </a:solidFill>
              </a:rPr>
              <a:t>Beltran</a:t>
            </a:r>
            <a:r>
              <a:rPr lang="es-EC" sz="1200" kern="0" dirty="0" smtClean="0">
                <a:solidFill>
                  <a:srgbClr val="000000"/>
                </a:solidFill>
              </a:rPr>
              <a:t>, 2019) </a:t>
            </a:r>
            <a:r>
              <a:rPr lang="es-EC" sz="1200" kern="0" dirty="0" smtClean="0">
                <a:solidFill>
                  <a:srgbClr val="000000"/>
                </a:solidFill>
              </a:rPr>
              <a:t>al elaborar vino de Jamaica obtuvo un pH de </a:t>
            </a:r>
            <a:r>
              <a:rPr lang="es-EC" sz="1200" kern="0" dirty="0" smtClean="0">
                <a:solidFill>
                  <a:srgbClr val="000000"/>
                </a:solidFill>
              </a:rPr>
              <a:t>2,4 </a:t>
            </a:r>
            <a:r>
              <a:rPr lang="es-EC" sz="1200" kern="0" dirty="0" smtClean="0">
                <a:solidFill>
                  <a:srgbClr val="000000"/>
                </a:solidFill>
              </a:rPr>
              <a:t>y </a:t>
            </a:r>
            <a:r>
              <a:rPr lang="es-EC" sz="1200" kern="0" dirty="0" smtClean="0">
                <a:solidFill>
                  <a:srgbClr val="000000"/>
                </a:solidFill>
              </a:rPr>
              <a:t>3,5 </a:t>
            </a:r>
            <a:endParaRPr lang="es-EC" sz="1200" kern="0" dirty="0">
              <a:solidFill>
                <a:srgbClr val="000000"/>
              </a:solidFill>
            </a:endParaRPr>
          </a:p>
        </p:txBody>
      </p:sp>
      <p:pic>
        <p:nvPicPr>
          <p:cNvPr id="23" name="Imagen 22"/>
          <p:cNvPicPr/>
          <p:nvPr/>
        </p:nvPicPr>
        <p:blipFill rotWithShape="1">
          <a:blip r:embed="rId3">
            <a:duotone>
              <a:prstClr val="black"/>
              <a:srgbClr val="70AD47">
                <a:lumMod val="20000"/>
                <a:lumOff val="80000"/>
                <a:tint val="45000"/>
                <a:satMod val="400000"/>
              </a:srgbClr>
            </a:duotone>
            <a:extLst>
              <a:ext uri="{28A0092B-C50C-407E-A947-70E740481C1C}">
                <a14:useLocalDpi xmlns:a14="http://schemas.microsoft.com/office/drawing/2010/main" val="0"/>
              </a:ext>
            </a:extLst>
          </a:blip>
          <a:srcRect l="13640" t="17532" r="17113" b="10946"/>
          <a:stretch/>
        </p:blipFill>
        <p:spPr bwMode="auto">
          <a:xfrm>
            <a:off x="647464" y="2329251"/>
            <a:ext cx="3112932" cy="2699603"/>
          </a:xfrm>
          <a:prstGeom prst="rect">
            <a:avLst/>
          </a:prstGeom>
          <a:noFill/>
          <a:ln>
            <a:solidFill>
              <a:schemeClr val="tx1"/>
            </a:solidFill>
            <a:prstDash val="lgDashDot"/>
          </a:ln>
          <a:extLst>
            <a:ext uri="{53640926-AAD7-44D8-BBD7-CCE9431645EC}">
              <a14:shadowObscured xmlns:a14="http://schemas.microsoft.com/office/drawing/2010/main"/>
            </a:ext>
          </a:extLst>
        </p:spPr>
      </p:pic>
      <p:pic>
        <p:nvPicPr>
          <p:cNvPr id="24" name="Imagen 23"/>
          <p:cNvPicPr/>
          <p:nvPr/>
        </p:nvPicPr>
        <p:blipFill rotWithShape="1">
          <a:blip r:embed="rId4" cstate="print">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15382" t="15996" r="18429" b="8244"/>
          <a:stretch/>
        </p:blipFill>
        <p:spPr bwMode="auto">
          <a:xfrm>
            <a:off x="4350446" y="2297713"/>
            <a:ext cx="3257923" cy="2744789"/>
          </a:xfrm>
          <a:prstGeom prst="rect">
            <a:avLst/>
          </a:prstGeom>
          <a:noFill/>
          <a:ln>
            <a:solidFill>
              <a:schemeClr val="tx1"/>
            </a:solidFill>
            <a:prstDash val="lgDashDotDot"/>
          </a:ln>
          <a:extLst>
            <a:ext uri="{53640926-AAD7-44D8-BBD7-CCE9431645EC}">
              <a14:shadowObscured xmlns:a14="http://schemas.microsoft.com/office/drawing/2010/main"/>
            </a:ext>
          </a:extLst>
        </p:spPr>
      </p:pic>
      <p:pic>
        <p:nvPicPr>
          <p:cNvPr id="26" name="Imagen 25"/>
          <p:cNvPicPr/>
          <p:nvPr/>
        </p:nvPicPr>
        <p:blipFill rotWithShape="1">
          <a:blip r:embed="rId5">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12310" t="17079" r="15487" b="9580"/>
          <a:stretch/>
        </p:blipFill>
        <p:spPr bwMode="auto">
          <a:xfrm>
            <a:off x="8444477" y="2411730"/>
            <a:ext cx="3404636" cy="26307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15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88570" y="754596"/>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RESULTADOS Y DISCUSIÓN </a:t>
            </a: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89" name="Google Shape;121;p24"/>
          <p:cNvSpPr txBox="1">
            <a:spLocks/>
          </p:cNvSpPr>
          <p:nvPr/>
        </p:nvSpPr>
        <p:spPr>
          <a:xfrm>
            <a:off x="240443" y="1113515"/>
            <a:ext cx="3321623"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 TIPO DE LEVADURA – </a:t>
            </a:r>
            <a:r>
              <a:rPr lang="es-EC" sz="2000" dirty="0" smtClean="0">
                <a:latin typeface="Impact"/>
                <a:ea typeface="Impact"/>
                <a:cs typeface="Impact"/>
                <a:sym typeface="Impact"/>
              </a:rPr>
              <a:t>VINO DE  FLOR DE JAMAICA</a:t>
            </a:r>
          </a:p>
          <a:p>
            <a:pPr algn="ctr">
              <a:spcBef>
                <a:spcPts val="0"/>
              </a:spcBef>
            </a:pPr>
            <a:r>
              <a:rPr lang="es-EC" sz="2000" dirty="0" smtClean="0">
                <a:latin typeface="Impact"/>
                <a:ea typeface="Impact"/>
                <a:cs typeface="Impact"/>
                <a:sym typeface="Impact"/>
              </a:rPr>
              <a:t> </a:t>
            </a:r>
          </a:p>
        </p:txBody>
      </p:sp>
      <p:sp>
        <p:nvSpPr>
          <p:cNvPr id="29" name="Google Shape;194;p28"/>
          <p:cNvSpPr/>
          <p:nvPr/>
        </p:nvSpPr>
        <p:spPr>
          <a:xfrm>
            <a:off x="486698" y="1733828"/>
            <a:ext cx="3282839"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smtClean="0">
                <a:ln>
                  <a:noFill/>
                </a:ln>
                <a:solidFill>
                  <a:srgbClr val="3A426A"/>
                </a:solidFill>
                <a:effectLst/>
                <a:uLnTx/>
                <a:uFillTx/>
                <a:latin typeface="Arial"/>
                <a:cs typeface="Arial"/>
                <a:sym typeface="Arial"/>
              </a:rPr>
              <a:t>Densidad</a:t>
            </a:r>
            <a:r>
              <a:rPr kumimoji="0" lang="en" sz="2000" b="1" i="0" u="none" strike="noStrike" kern="0" cap="none" spc="0" normalizeH="0" noProof="0" dirty="0" smtClean="0">
                <a:ln>
                  <a:noFill/>
                </a:ln>
                <a:solidFill>
                  <a:srgbClr val="3A426A"/>
                </a:solidFill>
                <a:effectLst/>
                <a:uLnTx/>
                <a:uFillTx/>
                <a:latin typeface="Arial"/>
                <a:cs typeface="Arial"/>
                <a:sym typeface="Arial"/>
              </a:rPr>
              <a:t> Relativa</a:t>
            </a:r>
            <a:r>
              <a:rPr kumimoji="0" lang="en" sz="2000" b="1" i="0" u="none" strike="noStrike" kern="0" cap="none" spc="0" normalizeH="0" baseline="0" noProof="0" dirty="0" smtClean="0">
                <a:ln>
                  <a:noFill/>
                </a:ln>
                <a:solidFill>
                  <a:srgbClr val="3A426A"/>
                </a:solidFill>
                <a:effectLst/>
                <a:uLnTx/>
                <a:uFillTx/>
                <a:latin typeface="Arial"/>
                <a:cs typeface="Arial"/>
                <a:sym typeface="Arial"/>
              </a:rPr>
              <a:t> </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194;p28"/>
          <p:cNvSpPr/>
          <p:nvPr/>
        </p:nvSpPr>
        <p:spPr>
          <a:xfrm>
            <a:off x="4121565" y="1733828"/>
            <a:ext cx="3057157"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dirty="0" smtClean="0">
                <a:solidFill>
                  <a:srgbClr val="3A426A"/>
                </a:solidFill>
                <a:latin typeface="Arial"/>
                <a:cs typeface="Arial"/>
                <a:sym typeface="Arial"/>
              </a:rPr>
              <a:t>Acidez Titulable</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4" name="Rectángulo 3"/>
          <p:cNvSpPr/>
          <p:nvPr/>
        </p:nvSpPr>
        <p:spPr>
          <a:xfrm>
            <a:off x="8778866" y="477549"/>
            <a:ext cx="1702615" cy="523220"/>
          </a:xfrm>
          <a:prstGeom prst="rect">
            <a:avLst/>
          </a:prstGeom>
        </p:spPr>
        <p:txBody>
          <a:bodyPr wrap="square">
            <a:spAutoFit/>
          </a:bodyPr>
          <a:lstStyle/>
          <a:p>
            <a:r>
              <a:rPr lang="es-EC" sz="2800" dirty="0">
                <a:latin typeface="Impact"/>
                <a:ea typeface="Impact"/>
                <a:cs typeface="Impact"/>
                <a:sym typeface="Impact"/>
              </a:rPr>
              <a:t> FACTOR </a:t>
            </a:r>
            <a:r>
              <a:rPr lang="es-EC" sz="2800" dirty="0" smtClean="0">
                <a:latin typeface="Impact"/>
                <a:ea typeface="Impact"/>
                <a:cs typeface="Impact"/>
                <a:sym typeface="Impact"/>
              </a:rPr>
              <a:t>B  </a:t>
            </a:r>
            <a:endParaRPr lang="es-EC" sz="2800" dirty="0"/>
          </a:p>
        </p:txBody>
      </p:sp>
      <p:sp>
        <p:nvSpPr>
          <p:cNvPr id="34" name="Google Shape;221;p26"/>
          <p:cNvSpPr txBox="1"/>
          <p:nvPr/>
        </p:nvSpPr>
        <p:spPr>
          <a:xfrm>
            <a:off x="486698" y="5082913"/>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kern="0" dirty="0" smtClean="0">
                <a:solidFill>
                  <a:srgbClr val="000000"/>
                </a:solidFill>
                <a:latin typeface="Arial"/>
                <a:cs typeface="Arial"/>
                <a:sym typeface="Arial"/>
              </a:rPr>
              <a:t>Cotacachi = 1,04</a:t>
            </a:r>
          </a:p>
          <a:p>
            <a:pPr>
              <a:buClr>
                <a:srgbClr val="000000"/>
              </a:buClr>
              <a:buFont typeface="Arial"/>
              <a:buNone/>
            </a:pPr>
            <a:r>
              <a:rPr lang="es-EC" sz="1400" u="sng" kern="0" dirty="0" smtClean="0">
                <a:solidFill>
                  <a:srgbClr val="000000"/>
                </a:solidFill>
                <a:effectLst>
                  <a:outerShdw blurRad="38100" dist="38100" dir="2700000" algn="tl">
                    <a:srgbClr val="000000">
                      <a:alpha val="43137"/>
                    </a:srgbClr>
                  </a:outerShdw>
                </a:effectLst>
                <a:latin typeface="Arial"/>
                <a:cs typeface="Arial"/>
                <a:sym typeface="Arial"/>
              </a:rPr>
              <a:t>Tena = 1,05</a:t>
            </a:r>
            <a:endParaRPr sz="1400" u="sng"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5" name="Google Shape;221;p26"/>
          <p:cNvSpPr txBox="1"/>
          <p:nvPr/>
        </p:nvSpPr>
        <p:spPr>
          <a:xfrm>
            <a:off x="4146533" y="5934448"/>
            <a:ext cx="1672654" cy="61552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buClr>
                <a:srgbClr val="000000"/>
              </a:buClr>
              <a:buFont typeface="Arial"/>
              <a:buNone/>
            </a:pPr>
            <a:r>
              <a:rPr lang="es-EC" sz="1400" u="sng" kern="0" dirty="0" smtClean="0">
                <a:solidFill>
                  <a:srgbClr val="000000"/>
                </a:solidFill>
                <a:latin typeface="Arial"/>
                <a:cs typeface="Arial"/>
                <a:sym typeface="Arial"/>
              </a:rPr>
              <a:t>Cotacachi = 0,58 </a:t>
            </a:r>
            <a:r>
              <a:rPr lang="es-EC" sz="1400" kern="0" dirty="0" smtClean="0">
                <a:solidFill>
                  <a:srgbClr val="000000"/>
                </a:solidFill>
                <a:effectLst>
                  <a:outerShdw blurRad="38100" dist="38100" dir="2700000" algn="tl">
                    <a:srgbClr val="000000">
                      <a:alpha val="43137"/>
                    </a:srgbClr>
                  </a:outerShdw>
                </a:effectLst>
                <a:latin typeface="Arial"/>
                <a:cs typeface="Arial"/>
                <a:sym typeface="Arial"/>
              </a:rPr>
              <a:t>Tena = 0,44</a:t>
            </a:r>
            <a:endParaRPr sz="1400" kern="0" dirty="0">
              <a:solidFill>
                <a:srgbClr val="000000"/>
              </a:solidFill>
              <a:effectLst>
                <a:outerShdw blurRad="38100" dist="38100" dir="2700000" algn="tl">
                  <a:srgbClr val="000000">
                    <a:alpha val="43137"/>
                  </a:srgbClr>
                </a:outerShdw>
              </a:effectLst>
              <a:latin typeface="Arial"/>
              <a:cs typeface="Arial"/>
              <a:sym typeface="Arial"/>
            </a:endParaRPr>
          </a:p>
        </p:txBody>
      </p:sp>
      <p:sp>
        <p:nvSpPr>
          <p:cNvPr id="38" name="Rectángulo redondeado 37"/>
          <p:cNvSpPr/>
          <p:nvPr/>
        </p:nvSpPr>
        <p:spPr>
          <a:xfrm>
            <a:off x="5889978" y="5934448"/>
            <a:ext cx="3066286" cy="734453"/>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kern="0" dirty="0">
                <a:solidFill>
                  <a:srgbClr val="000000"/>
                </a:solidFill>
                <a:latin typeface="Arial Narrow" panose="020B0606020202030204" pitchFamily="34" charset="0"/>
                <a:cs typeface="Arial" panose="020B0604020202020204" pitchFamily="34" charset="0"/>
              </a:rPr>
              <a:t>(</a:t>
            </a:r>
            <a:r>
              <a:rPr lang="es-EC" sz="1200" kern="0" dirty="0" smtClean="0">
                <a:solidFill>
                  <a:srgbClr val="000000"/>
                </a:solidFill>
                <a:latin typeface="Arial Narrow" panose="020B0606020202030204" pitchFamily="34" charset="0"/>
                <a:cs typeface="Arial" panose="020B0604020202020204" pitchFamily="34" charset="0"/>
              </a:rPr>
              <a:t>López, 2017</a:t>
            </a:r>
            <a:r>
              <a:rPr lang="es-EC" sz="1200" kern="0" dirty="0">
                <a:solidFill>
                  <a:srgbClr val="000000"/>
                </a:solidFill>
                <a:latin typeface="Arial Narrow" panose="020B0606020202030204" pitchFamily="34" charset="0"/>
                <a:cs typeface="Arial" panose="020B0604020202020204" pitchFamily="34" charset="0"/>
              </a:rPr>
              <a:t>), </a:t>
            </a:r>
            <a:r>
              <a:rPr lang="es-EC" sz="1200" kern="0" dirty="0" smtClean="0">
                <a:solidFill>
                  <a:srgbClr val="000000"/>
                </a:solidFill>
                <a:latin typeface="Arial Narrow" panose="020B0606020202030204" pitchFamily="34" charset="0"/>
                <a:cs typeface="Arial" panose="020B0604020202020204" pitchFamily="34" charset="0"/>
              </a:rPr>
              <a:t>al </a:t>
            </a:r>
            <a:r>
              <a:rPr lang="es-EC" sz="1200" kern="0" dirty="0">
                <a:solidFill>
                  <a:srgbClr val="000000"/>
                </a:solidFill>
                <a:latin typeface="Arial Narrow" panose="020B0606020202030204" pitchFamily="34" charset="0"/>
                <a:cs typeface="Arial" panose="020B0604020202020204" pitchFamily="34" charset="0"/>
              </a:rPr>
              <a:t>elaborar vino de Jamaica obtuvo una acidez </a:t>
            </a:r>
            <a:r>
              <a:rPr lang="es-EC" sz="1200" kern="0" dirty="0" err="1">
                <a:solidFill>
                  <a:srgbClr val="000000"/>
                </a:solidFill>
                <a:latin typeface="Arial Narrow" panose="020B0606020202030204" pitchFamily="34" charset="0"/>
                <a:cs typeface="Arial" panose="020B0604020202020204" pitchFamily="34" charset="0"/>
              </a:rPr>
              <a:t>titulable</a:t>
            </a:r>
            <a:r>
              <a:rPr lang="es-EC" sz="1200" kern="0" dirty="0">
                <a:solidFill>
                  <a:srgbClr val="000000"/>
                </a:solidFill>
                <a:latin typeface="Arial Narrow" panose="020B0606020202030204" pitchFamily="34" charset="0"/>
                <a:cs typeface="Arial" panose="020B0604020202020204" pitchFamily="34" charset="0"/>
              </a:rPr>
              <a:t> tomando como referencia el ácido cítrico de </a:t>
            </a:r>
            <a:r>
              <a:rPr lang="es-EC" sz="1200" kern="0" dirty="0" smtClean="0">
                <a:solidFill>
                  <a:srgbClr val="000000"/>
                </a:solidFill>
                <a:latin typeface="Arial Narrow" panose="020B0606020202030204" pitchFamily="34" charset="0"/>
                <a:cs typeface="Arial" panose="020B0604020202020204" pitchFamily="34" charset="0"/>
              </a:rPr>
              <a:t>0,6 </a:t>
            </a:r>
            <a:r>
              <a:rPr lang="es-EC" sz="1200" kern="0" dirty="0">
                <a:solidFill>
                  <a:srgbClr val="000000"/>
                </a:solidFill>
                <a:latin typeface="Arial Narrow" panose="020B0606020202030204" pitchFamily="34" charset="0"/>
                <a:cs typeface="Arial" panose="020B0604020202020204" pitchFamily="34" charset="0"/>
              </a:rPr>
              <a:t>g/ml. </a:t>
            </a:r>
          </a:p>
        </p:txBody>
      </p:sp>
      <p:sp>
        <p:nvSpPr>
          <p:cNvPr id="39" name="Rectángulo redondeado 38"/>
          <p:cNvSpPr/>
          <p:nvPr/>
        </p:nvSpPr>
        <p:spPr>
          <a:xfrm>
            <a:off x="240443" y="5744406"/>
            <a:ext cx="3835299"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MX" sz="1200" dirty="0" smtClean="0">
                <a:solidFill>
                  <a:prstClr val="black"/>
                </a:solidFill>
                <a:latin typeface="Arial Narrow" panose="020B0606020202030204" pitchFamily="34" charset="0"/>
                <a:cs typeface="Arial" panose="020B0604020202020204" pitchFamily="34" charset="0"/>
              </a:rPr>
              <a:t>(</a:t>
            </a:r>
            <a:r>
              <a:rPr lang="es-MX" sz="1200" dirty="0" err="1" smtClean="0">
                <a:solidFill>
                  <a:prstClr val="black"/>
                </a:solidFill>
                <a:latin typeface="Arial Narrow" panose="020B0606020202030204" pitchFamily="34" charset="0"/>
                <a:cs typeface="Arial" panose="020B0604020202020204" pitchFamily="34" charset="0"/>
              </a:rPr>
              <a:t>Tipan</a:t>
            </a:r>
            <a:r>
              <a:rPr lang="es-MX" sz="1200" dirty="0" smtClean="0">
                <a:solidFill>
                  <a:prstClr val="black"/>
                </a:solidFill>
                <a:latin typeface="Arial Narrow" panose="020B0606020202030204" pitchFamily="34" charset="0"/>
                <a:cs typeface="Arial" panose="020B0604020202020204" pitchFamily="34" charset="0"/>
              </a:rPr>
              <a:t>, </a:t>
            </a:r>
            <a:r>
              <a:rPr lang="es-MX" sz="1200" dirty="0">
                <a:solidFill>
                  <a:prstClr val="black"/>
                </a:solidFill>
                <a:latin typeface="Arial Narrow" panose="020B0606020202030204" pitchFamily="34" charset="0"/>
                <a:cs typeface="Arial" panose="020B0604020202020204" pitchFamily="34" charset="0"/>
              </a:rPr>
              <a:t>2013) </a:t>
            </a:r>
            <a:r>
              <a:rPr lang="es-EC" sz="1200" dirty="0">
                <a:solidFill>
                  <a:prstClr val="black"/>
                </a:solidFill>
                <a:latin typeface="Arial Narrow" panose="020B0606020202030204" pitchFamily="34" charset="0"/>
                <a:cs typeface="Arial" panose="020B0604020202020204" pitchFamily="34" charset="0"/>
              </a:rPr>
              <a:t>quien obtuvo como mayor y menor resultados 1,11 y 1,04 g/cc en la elaboración de vino de </a:t>
            </a:r>
            <a:r>
              <a:rPr lang="es-EC" sz="1200" dirty="0" smtClean="0">
                <a:solidFill>
                  <a:prstClr val="black"/>
                </a:solidFill>
                <a:latin typeface="Arial Narrow" panose="020B0606020202030204" pitchFamily="34" charset="0"/>
                <a:cs typeface="Arial" panose="020B0604020202020204" pitchFamily="34" charset="0"/>
              </a:rPr>
              <a:t>piña utilizando un mosto fermentativo</a:t>
            </a:r>
            <a:endParaRPr lang="es-EC" sz="1200" dirty="0">
              <a:solidFill>
                <a:prstClr val="black"/>
              </a:solidFill>
              <a:latin typeface="Arial Narrow" panose="020B0606020202030204" pitchFamily="34" charset="0"/>
              <a:cs typeface="Arial" panose="020B06040202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187699191"/>
              </p:ext>
            </p:extLst>
          </p:nvPr>
        </p:nvGraphicFramePr>
        <p:xfrm>
          <a:off x="7423121" y="2748851"/>
          <a:ext cx="4436782" cy="1212215"/>
        </p:xfrm>
        <a:graphic>
          <a:graphicData uri="http://schemas.openxmlformats.org/drawingml/2006/table">
            <a:tbl>
              <a:tblPr firstRow="1" bandRow="1">
                <a:tableStyleId>{16D9F66E-5EB9-4882-86FB-DCBF35E3C3E4}</a:tableStyleId>
              </a:tblPr>
              <a:tblGrid>
                <a:gridCol w="1211832">
                  <a:extLst>
                    <a:ext uri="{9D8B030D-6E8A-4147-A177-3AD203B41FA5}">
                      <a16:colId xmlns:a16="http://schemas.microsoft.com/office/drawing/2014/main" val="2132313449"/>
                    </a:ext>
                  </a:extLst>
                </a:gridCol>
                <a:gridCol w="1211832">
                  <a:extLst>
                    <a:ext uri="{9D8B030D-6E8A-4147-A177-3AD203B41FA5}">
                      <a16:colId xmlns:a16="http://schemas.microsoft.com/office/drawing/2014/main" val="3290836881"/>
                    </a:ext>
                  </a:extLst>
                </a:gridCol>
                <a:gridCol w="1211832">
                  <a:extLst>
                    <a:ext uri="{9D8B030D-6E8A-4147-A177-3AD203B41FA5}">
                      <a16:colId xmlns:a16="http://schemas.microsoft.com/office/drawing/2014/main" val="3200255362"/>
                    </a:ext>
                  </a:extLst>
                </a:gridCol>
                <a:gridCol w="801286">
                  <a:extLst>
                    <a:ext uri="{9D8B030D-6E8A-4147-A177-3AD203B41FA5}">
                      <a16:colId xmlns:a16="http://schemas.microsoft.com/office/drawing/2014/main" val="1649930750"/>
                    </a:ext>
                  </a:extLst>
                </a:gridCol>
              </a:tblGrid>
              <a:tr h="311785">
                <a:tc>
                  <a:txBody>
                    <a:bodyPr/>
                    <a:lstStyle/>
                    <a:p>
                      <a:pPr algn="ctr">
                        <a:lnSpc>
                          <a:spcPct val="107000"/>
                        </a:lnSpc>
                        <a:spcAft>
                          <a:spcPts val="800"/>
                        </a:spcAft>
                      </a:pPr>
                      <a:r>
                        <a:rPr lang="es-EC" sz="1100">
                          <a:effectLst/>
                        </a:rPr>
                        <a:t>Parámetro analizado</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a:effectLst/>
                        </a:rPr>
                        <a:t>Unidad de medida</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smtClean="0">
                          <a:effectLst/>
                          <a:latin typeface="+mn-lt"/>
                          <a:ea typeface="+mn-ea"/>
                          <a:cs typeface="+mn-cs"/>
                        </a:rPr>
                        <a:t>S.</a:t>
                      </a:r>
                      <a:r>
                        <a:rPr lang="es-EC" sz="1100" baseline="0" dirty="0" smtClean="0">
                          <a:effectLst/>
                          <a:latin typeface="+mn-lt"/>
                          <a:ea typeface="+mn-ea"/>
                          <a:cs typeface="+mn-cs"/>
                        </a:rPr>
                        <a:t> C</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smtClean="0">
                          <a:effectLst/>
                        </a:rPr>
                        <a:t>S.C.A.D.F.J</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560649489"/>
                  </a:ext>
                </a:extLst>
              </a:tr>
              <a:tr h="311785">
                <a:tc>
                  <a:txBody>
                    <a:bodyPr/>
                    <a:lstStyle/>
                    <a:p>
                      <a:pPr algn="ctr">
                        <a:lnSpc>
                          <a:spcPct val="107000"/>
                        </a:lnSpc>
                        <a:spcAft>
                          <a:spcPts val="800"/>
                        </a:spcAft>
                      </a:pPr>
                      <a:r>
                        <a:rPr lang="es-EC" sz="1100">
                          <a:effectLst/>
                        </a:rPr>
                        <a:t>Aerobios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anchor="ctr"/>
                </a:tc>
                <a:tc rowSpan="2">
                  <a:txBody>
                    <a:bodyPr/>
                    <a:lstStyle/>
                    <a:p>
                      <a:pPr algn="ctr">
                        <a:lnSpc>
                          <a:spcPct val="107000"/>
                        </a:lnSpc>
                        <a:spcAft>
                          <a:spcPts val="800"/>
                        </a:spcAft>
                      </a:pPr>
                      <a:r>
                        <a:rPr lang="es-EC" sz="1100" dirty="0">
                          <a:effectLst/>
                        </a:rPr>
                        <a:t>UFC/ml</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smtClean="0">
                          <a:effectLst/>
                        </a:rPr>
                        <a:t>6,2 x10</a:t>
                      </a:r>
                      <a:r>
                        <a:rPr lang="es-EC" sz="1100" baseline="30000" dirty="0" smtClean="0">
                          <a:effectLst/>
                        </a:rPr>
                        <a:t>-2</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smtClean="0">
                          <a:effectLst/>
                        </a:rPr>
                        <a:t>1,1 x10</a:t>
                      </a:r>
                      <a:r>
                        <a:rPr lang="es-EC" sz="1100" baseline="30000" dirty="0" smtClean="0">
                          <a:effectLst/>
                        </a:rPr>
                        <a:t>-1</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906880890"/>
                  </a:ext>
                </a:extLst>
              </a:tr>
              <a:tr h="311785">
                <a:tc>
                  <a:txBody>
                    <a:bodyPr/>
                    <a:lstStyle/>
                    <a:p>
                      <a:pPr algn="ctr">
                        <a:lnSpc>
                          <a:spcPct val="107000"/>
                        </a:lnSpc>
                        <a:spcAft>
                          <a:spcPts val="800"/>
                        </a:spcAft>
                      </a:pPr>
                      <a:r>
                        <a:rPr lang="es-EC" sz="1100">
                          <a:effectLst/>
                        </a:rPr>
                        <a:t>Mohos y levaduras</a:t>
                      </a:r>
                      <a:endParaRPr lang="es-EC" sz="1100">
                        <a:effectLst/>
                        <a:latin typeface="Arial" panose="020B0604020202020204" pitchFamily="34" charset="0"/>
                        <a:ea typeface="Calibri" panose="020F0502020204030204" pitchFamily="34" charset="0"/>
                        <a:cs typeface="Arial" panose="020B0604020202020204" pitchFamily="34" charset="0"/>
                      </a:endParaRPr>
                    </a:p>
                  </a:txBody>
                  <a:tcPr anchor="ctr"/>
                </a:tc>
                <a:tc vMerge="1">
                  <a:txBody>
                    <a:bodyPr/>
                    <a:lstStyle/>
                    <a:p>
                      <a:endParaRPr lang="es-EC"/>
                    </a:p>
                  </a:txBody>
                  <a:tcPr/>
                </a:tc>
                <a:tc>
                  <a:txBody>
                    <a:bodyPr/>
                    <a:lstStyle/>
                    <a:p>
                      <a:pPr algn="ctr">
                        <a:lnSpc>
                          <a:spcPct val="107000"/>
                        </a:lnSpc>
                        <a:spcAft>
                          <a:spcPts val="800"/>
                        </a:spcAft>
                      </a:pPr>
                      <a:r>
                        <a:rPr lang="es-EC" sz="1100" dirty="0">
                          <a:effectLst/>
                        </a:rPr>
                        <a:t>3</a:t>
                      </a:r>
                      <a:r>
                        <a:rPr lang="es-EC" sz="1100" dirty="0" smtClean="0">
                          <a:effectLst/>
                        </a:rPr>
                        <a:t>,0 </a:t>
                      </a:r>
                      <a:r>
                        <a:rPr lang="es-EC" sz="1100" dirty="0" smtClean="0">
                          <a:effectLst/>
                        </a:rPr>
                        <a:t>x10</a:t>
                      </a:r>
                      <a:r>
                        <a:rPr lang="es-EC" sz="1100" baseline="30000" dirty="0" smtClean="0">
                          <a:effectLst/>
                        </a:rPr>
                        <a:t>-3</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07000"/>
                        </a:lnSpc>
                        <a:spcAft>
                          <a:spcPts val="800"/>
                        </a:spcAft>
                      </a:pPr>
                      <a:r>
                        <a:rPr lang="es-EC" sz="1100" dirty="0">
                          <a:effectLst/>
                        </a:rPr>
                        <a:t>1,0 </a:t>
                      </a:r>
                      <a:r>
                        <a:rPr lang="es-EC" sz="1100" dirty="0" smtClean="0">
                          <a:effectLst/>
                        </a:rPr>
                        <a:t>x10</a:t>
                      </a:r>
                      <a:r>
                        <a:rPr lang="es-EC" sz="1100" baseline="30000" dirty="0" smtClean="0">
                          <a:effectLst/>
                        </a:rPr>
                        <a:t>-3</a:t>
                      </a:r>
                      <a:endParaRPr lang="es-EC" sz="11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4248142585"/>
                  </a:ext>
                </a:extLst>
              </a:tr>
            </a:tbl>
          </a:graphicData>
        </a:graphic>
      </p:graphicFrame>
      <p:sp>
        <p:nvSpPr>
          <p:cNvPr id="41" name="Google Shape;194;p28"/>
          <p:cNvSpPr/>
          <p:nvPr/>
        </p:nvSpPr>
        <p:spPr>
          <a:xfrm>
            <a:off x="7815074" y="1770358"/>
            <a:ext cx="3455221"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 sz="2000" b="1" kern="0" dirty="0" smtClean="0">
                <a:solidFill>
                  <a:srgbClr val="3A426A"/>
                </a:solidFill>
                <a:latin typeface="Arial"/>
                <a:cs typeface="Arial"/>
                <a:sym typeface="Arial"/>
              </a:rPr>
              <a:t>Parámetro microbiólogico</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45" name="Rectángulo redondeado 44"/>
          <p:cNvSpPr/>
          <p:nvPr/>
        </p:nvSpPr>
        <p:spPr>
          <a:xfrm>
            <a:off x="7815073" y="4274276"/>
            <a:ext cx="3742517" cy="1221230"/>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marL="171450" indent="-171450" algn="ctr">
              <a:buFont typeface="Wingdings" panose="05000000000000000000" pitchFamily="2" charset="2"/>
              <a:buChar char="ü"/>
            </a:pPr>
            <a:r>
              <a:rPr lang="es-MX" sz="1200" dirty="0" smtClean="0">
                <a:latin typeface="Arial Narrow" panose="020B0606020202030204" pitchFamily="34" charset="0"/>
              </a:rPr>
              <a:t>(Norma Peruana Sanitaria, 2008)</a:t>
            </a:r>
            <a:r>
              <a:rPr lang="es-EC" sz="1200" dirty="0" smtClean="0">
                <a:latin typeface="Arial Narrow" panose="020B0606020202030204" pitchFamily="34" charset="0"/>
              </a:rPr>
              <a:t>, </a:t>
            </a:r>
            <a:r>
              <a:rPr lang="es-EC" sz="1200" dirty="0">
                <a:latin typeface="Arial Narrow" panose="020B0606020202030204" pitchFamily="34" charset="0"/>
              </a:rPr>
              <a:t>para identificar los criterios microbiológicos de calidad sanitaria e inocuidad, para los alimentos y bebidas, establece que el límite permitido de aerobios </a:t>
            </a:r>
            <a:r>
              <a:rPr lang="es-EC" sz="1200" dirty="0" err="1">
                <a:latin typeface="Arial Narrow" panose="020B0606020202030204" pitchFamily="34" charset="0"/>
              </a:rPr>
              <a:t>mesófilos</a:t>
            </a:r>
            <a:r>
              <a:rPr lang="es-EC" sz="1200" dirty="0">
                <a:latin typeface="Arial Narrow" panose="020B0606020202030204" pitchFamily="34" charset="0"/>
              </a:rPr>
              <a:t> es de 10 UFC/</a:t>
            </a:r>
            <a:r>
              <a:rPr lang="es-EC" sz="1200" dirty="0" err="1">
                <a:latin typeface="Arial Narrow" panose="020B0606020202030204" pitchFamily="34" charset="0"/>
              </a:rPr>
              <a:t>mL</a:t>
            </a:r>
            <a:r>
              <a:rPr lang="es-EC" sz="1200" dirty="0" smtClean="0">
                <a:latin typeface="Arial Narrow" panose="020B0606020202030204" pitchFamily="34" charset="0"/>
              </a:rPr>
              <a:t>.</a:t>
            </a:r>
          </a:p>
          <a:p>
            <a:pPr marL="171450" indent="-171450" algn="ctr">
              <a:buFont typeface="Wingdings" panose="05000000000000000000" pitchFamily="2" charset="2"/>
              <a:buChar char="ü"/>
            </a:pPr>
            <a:r>
              <a:rPr lang="es-EC" sz="1200" dirty="0" smtClean="0">
                <a:latin typeface="Arial Narrow" panose="020B0606020202030204" pitchFamily="34" charset="0"/>
              </a:rPr>
              <a:t> </a:t>
            </a:r>
            <a:r>
              <a:rPr lang="es-MX" sz="1200" dirty="0">
                <a:latin typeface="Arial Narrow" panose="020B0606020202030204" pitchFamily="34" charset="0"/>
              </a:rPr>
              <a:t> (Salazar, 2010) debe contener menos de 100 microorganismos por ml </a:t>
            </a:r>
            <a:endParaRPr lang="es-EC" sz="1200" dirty="0">
              <a:latin typeface="Arial Narrow" panose="020B0606020202030204" pitchFamily="34" charset="0"/>
            </a:endParaRPr>
          </a:p>
        </p:txBody>
      </p:sp>
      <p:pic>
        <p:nvPicPr>
          <p:cNvPr id="20" name="Imagen 19"/>
          <p:cNvPicPr/>
          <p:nvPr/>
        </p:nvPicPr>
        <p:blipFill rotWithShape="1">
          <a:blip r:embed="rId4" cstate="print">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15099" t="16298" r="18720" b="10664"/>
          <a:stretch/>
        </p:blipFill>
        <p:spPr bwMode="auto">
          <a:xfrm>
            <a:off x="487667" y="2379702"/>
            <a:ext cx="3074399" cy="2588084"/>
          </a:xfrm>
          <a:prstGeom prst="rect">
            <a:avLst/>
          </a:prstGeom>
          <a:noFill/>
          <a:ln>
            <a:noFill/>
          </a:ln>
          <a:extLst>
            <a:ext uri="{53640926-AAD7-44D8-BBD7-CCE9431645EC}">
              <a14:shadowObscured xmlns:a14="http://schemas.microsoft.com/office/drawing/2010/main"/>
            </a:ext>
          </a:extLst>
        </p:spPr>
      </p:pic>
      <p:pic>
        <p:nvPicPr>
          <p:cNvPr id="21" name="Imagen 20"/>
          <p:cNvPicPr/>
          <p:nvPr/>
        </p:nvPicPr>
        <p:blipFill rotWithShape="1">
          <a:blip r:embed="rId5">
            <a:duotone>
              <a:prstClr val="black"/>
              <a:schemeClr val="accent6">
                <a:lumMod val="20000"/>
                <a:lumOff val="80000"/>
                <a:tint val="45000"/>
                <a:satMod val="400000"/>
              </a:schemeClr>
            </a:duotone>
          </a:blip>
          <a:srcRect l="11709" t="15459" r="7993" b="2093"/>
          <a:stretch/>
        </p:blipFill>
        <p:spPr bwMode="auto">
          <a:xfrm>
            <a:off x="3894091" y="2347379"/>
            <a:ext cx="3421109" cy="2874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7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88570" y="754596"/>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RESULTADOS Y DISCUSIÓN </a:t>
            </a: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2252280785"/>
              </p:ext>
            </p:extLst>
          </p:nvPr>
        </p:nvGraphicFramePr>
        <p:xfrm>
          <a:off x="909184" y="2157405"/>
          <a:ext cx="8762724" cy="1642745"/>
        </p:xfrm>
        <a:graphic>
          <a:graphicData uri="http://schemas.openxmlformats.org/drawingml/2006/table">
            <a:tbl>
              <a:tblPr firstRow="1" firstCol="1" bandRow="1">
                <a:tableStyleId>{68D230F3-CF80-4859-8CE7-A43EE81993B5}</a:tableStyleId>
              </a:tblPr>
              <a:tblGrid>
                <a:gridCol w="1528220">
                  <a:extLst>
                    <a:ext uri="{9D8B030D-6E8A-4147-A177-3AD203B41FA5}">
                      <a16:colId xmlns:a16="http://schemas.microsoft.com/office/drawing/2014/main" val="3272515313"/>
                    </a:ext>
                  </a:extLst>
                </a:gridCol>
                <a:gridCol w="1549249">
                  <a:extLst>
                    <a:ext uri="{9D8B030D-6E8A-4147-A177-3AD203B41FA5}">
                      <a16:colId xmlns:a16="http://schemas.microsoft.com/office/drawing/2014/main" val="2287873107"/>
                    </a:ext>
                  </a:extLst>
                </a:gridCol>
                <a:gridCol w="1211009">
                  <a:extLst>
                    <a:ext uri="{9D8B030D-6E8A-4147-A177-3AD203B41FA5}">
                      <a16:colId xmlns:a16="http://schemas.microsoft.com/office/drawing/2014/main" val="3730216157"/>
                    </a:ext>
                  </a:extLst>
                </a:gridCol>
                <a:gridCol w="1052919">
                  <a:extLst>
                    <a:ext uri="{9D8B030D-6E8A-4147-A177-3AD203B41FA5}">
                      <a16:colId xmlns:a16="http://schemas.microsoft.com/office/drawing/2014/main" val="2241737721"/>
                    </a:ext>
                  </a:extLst>
                </a:gridCol>
                <a:gridCol w="645297">
                  <a:extLst>
                    <a:ext uri="{9D8B030D-6E8A-4147-A177-3AD203B41FA5}">
                      <a16:colId xmlns:a16="http://schemas.microsoft.com/office/drawing/2014/main" val="2093096678"/>
                    </a:ext>
                  </a:extLst>
                </a:gridCol>
                <a:gridCol w="920084">
                  <a:extLst>
                    <a:ext uri="{9D8B030D-6E8A-4147-A177-3AD203B41FA5}">
                      <a16:colId xmlns:a16="http://schemas.microsoft.com/office/drawing/2014/main" val="1005691328"/>
                    </a:ext>
                  </a:extLst>
                </a:gridCol>
                <a:gridCol w="892045">
                  <a:extLst>
                    <a:ext uri="{9D8B030D-6E8A-4147-A177-3AD203B41FA5}">
                      <a16:colId xmlns:a16="http://schemas.microsoft.com/office/drawing/2014/main" val="2105304644"/>
                    </a:ext>
                  </a:extLst>
                </a:gridCol>
                <a:gridCol w="963901">
                  <a:extLst>
                    <a:ext uri="{9D8B030D-6E8A-4147-A177-3AD203B41FA5}">
                      <a16:colId xmlns:a16="http://schemas.microsoft.com/office/drawing/2014/main" val="3091460172"/>
                    </a:ext>
                  </a:extLst>
                </a:gridCol>
              </a:tblGrid>
              <a:tr h="463550">
                <a:tc>
                  <a:txBody>
                    <a:bodyPr/>
                    <a:lstStyle/>
                    <a:p>
                      <a:pPr algn="just">
                        <a:lnSpc>
                          <a:spcPct val="100000"/>
                        </a:lnSpc>
                        <a:spcAft>
                          <a:spcPts val="0"/>
                        </a:spcAft>
                      </a:pPr>
                      <a:r>
                        <a:rPr lang="es-EC" sz="1400">
                          <a:effectLst/>
                        </a:rPr>
                        <a:t>Factor A (Zona)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dirty="0">
                          <a:effectLst/>
                        </a:rPr>
                        <a:t>Factor B (Levadura)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smtClean="0">
                          <a:effectLst/>
                        </a:rPr>
                        <a:t>Rendimiento </a:t>
                      </a:r>
                      <a:r>
                        <a:rPr lang="es-EC" sz="1400" dirty="0">
                          <a:effectLst/>
                        </a:rPr>
                        <a:t>(%)</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Acidez total (g/100 ml)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Ceniza (g/1000 cc)</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Densidad relativa </a:t>
                      </a:r>
                      <a:endParaRPr lang="es-EC" sz="1400" dirty="0" smtClean="0">
                        <a:effectLst/>
                      </a:endParaRPr>
                    </a:p>
                    <a:p>
                      <a:pPr algn="ctr">
                        <a:lnSpc>
                          <a:spcPct val="100000"/>
                        </a:lnSpc>
                        <a:spcAft>
                          <a:spcPts val="800"/>
                        </a:spcAft>
                      </a:pPr>
                      <a:r>
                        <a:rPr lang="es-EC" sz="1400" dirty="0" smtClean="0">
                          <a:effectLst/>
                        </a:rPr>
                        <a:t>(</a:t>
                      </a:r>
                      <a:r>
                        <a:rPr lang="es-EC" sz="1400" dirty="0">
                          <a:effectLst/>
                        </a:rPr>
                        <a:t>g/cc)</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Espacios Libres </a:t>
                      </a:r>
                      <a:endParaRPr lang="es-EC" sz="1400" dirty="0" smtClean="0">
                        <a:effectLst/>
                      </a:endParaRPr>
                    </a:p>
                    <a:p>
                      <a:pPr algn="ctr">
                        <a:lnSpc>
                          <a:spcPct val="100000"/>
                        </a:lnSpc>
                        <a:spcAft>
                          <a:spcPts val="800"/>
                        </a:spcAft>
                      </a:pPr>
                      <a:r>
                        <a:rPr lang="es-EC" sz="1400" dirty="0" smtClean="0">
                          <a:effectLst/>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Grado alcohólico </a:t>
                      </a:r>
                      <a:r>
                        <a:rPr lang="es-EC" sz="1400" dirty="0" smtClean="0">
                          <a:effectLst/>
                        </a:rPr>
                        <a:t>(GL)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77920436"/>
                  </a:ext>
                </a:extLst>
              </a:tr>
              <a:tr h="174625">
                <a:tc>
                  <a:txBody>
                    <a:bodyPr/>
                    <a:lstStyle/>
                    <a:p>
                      <a:pPr algn="just">
                        <a:lnSpc>
                          <a:spcPct val="100000"/>
                        </a:lnSpc>
                        <a:spcAft>
                          <a:spcPts val="800"/>
                        </a:spcAft>
                      </a:pPr>
                      <a:r>
                        <a:rPr lang="es-EC" sz="1400">
                          <a:effectLst/>
                        </a:rPr>
                        <a:t>Cotacachi</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dirty="0">
                          <a:effectLst/>
                        </a:rPr>
                        <a:t>S.C.</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dirty="0">
                          <a:effectLst/>
                        </a:rPr>
                        <a:t>19,79 </a:t>
                      </a:r>
                      <a:r>
                        <a:rPr lang="es-EC" sz="1400" baseline="30000" dirty="0">
                          <a:effectLst/>
                        </a:rPr>
                        <a:t>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0,17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0,34</a:t>
                      </a:r>
                      <a:r>
                        <a:rPr lang="es-EC" sz="1400" baseline="30000">
                          <a:effectLst/>
                        </a:rPr>
                        <a:t> c</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0,95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59,27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25,50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339200007"/>
                  </a:ext>
                </a:extLst>
              </a:tr>
              <a:tr h="174625">
                <a:tc>
                  <a:txBody>
                    <a:bodyPr/>
                    <a:lstStyle/>
                    <a:p>
                      <a:pPr algn="just">
                        <a:lnSpc>
                          <a:spcPct val="100000"/>
                        </a:lnSpc>
                        <a:spcAft>
                          <a:spcPts val="800"/>
                        </a:spcAft>
                      </a:pPr>
                      <a:r>
                        <a:rPr lang="es-EC" sz="1400">
                          <a:effectLst/>
                        </a:rPr>
                        <a:t>Cotacachi</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a:effectLst/>
                        </a:rPr>
                        <a:t>S.C.A.F.J.</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a:effectLst/>
                        </a:rPr>
                        <a:t>23,55 </a:t>
                      </a:r>
                      <a:r>
                        <a:rPr lang="es-EC" sz="1400" baseline="30000">
                          <a:effectLst/>
                        </a:rPr>
                        <a:t>b</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0,16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0,38</a:t>
                      </a:r>
                      <a:r>
                        <a:rPr lang="es-EC" sz="1400" baseline="30000">
                          <a:effectLst/>
                        </a:rPr>
                        <a:t> c</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0,95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65,82</a:t>
                      </a:r>
                      <a:r>
                        <a:rPr lang="es-EC" sz="1400" baseline="30000" dirty="0">
                          <a:effectLst/>
                        </a:rPr>
                        <a:t> ab</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33,00</a:t>
                      </a:r>
                      <a:r>
                        <a:rPr lang="es-EC" sz="1400" baseline="30000" dirty="0">
                          <a:effectLst/>
                        </a:rPr>
                        <a:t> b</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87686701"/>
                  </a:ext>
                </a:extLst>
              </a:tr>
              <a:tr h="176300">
                <a:tc>
                  <a:txBody>
                    <a:bodyPr/>
                    <a:lstStyle/>
                    <a:p>
                      <a:pPr algn="just">
                        <a:lnSpc>
                          <a:spcPct val="100000"/>
                        </a:lnSpc>
                        <a:spcAft>
                          <a:spcPts val="800"/>
                        </a:spcAft>
                      </a:pPr>
                      <a:r>
                        <a:rPr lang="es-EC" sz="1400">
                          <a:effectLst/>
                        </a:rPr>
                        <a:t>Tena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a:effectLst/>
                        </a:rPr>
                        <a:t>S.C.</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a:effectLst/>
                        </a:rPr>
                        <a:t>20,46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1,37</a:t>
                      </a:r>
                      <a:r>
                        <a:rPr lang="es-EC" sz="1400" baseline="30000">
                          <a:effectLst/>
                        </a:rPr>
                        <a:t> b</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0,24</a:t>
                      </a:r>
                      <a:r>
                        <a:rPr lang="es-EC" sz="1400" baseline="30000">
                          <a:effectLst/>
                        </a:rPr>
                        <a:t> 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0,95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smtClean="0">
                          <a:effectLst/>
                        </a:rPr>
                        <a:t>62,155 </a:t>
                      </a:r>
                      <a:r>
                        <a:rPr lang="es-EC" sz="1400" baseline="30000" dirty="0">
                          <a:effectLst/>
                        </a:rPr>
                        <a:t>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32,50</a:t>
                      </a:r>
                      <a:r>
                        <a:rPr lang="es-EC" sz="1400" baseline="30000" dirty="0">
                          <a:effectLst/>
                        </a:rPr>
                        <a:t> b</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92399256"/>
                  </a:ext>
                </a:extLst>
              </a:tr>
              <a:tr h="174625">
                <a:tc>
                  <a:txBody>
                    <a:bodyPr/>
                    <a:lstStyle/>
                    <a:p>
                      <a:pPr algn="just">
                        <a:lnSpc>
                          <a:spcPct val="100000"/>
                        </a:lnSpc>
                        <a:spcAft>
                          <a:spcPts val="800"/>
                        </a:spcAft>
                      </a:pPr>
                      <a:r>
                        <a:rPr lang="es-EC" sz="1400">
                          <a:effectLst/>
                        </a:rPr>
                        <a:t>Tena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a:effectLst/>
                        </a:rPr>
                        <a:t>S.C.A.F.J.</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just">
                        <a:lnSpc>
                          <a:spcPct val="100000"/>
                        </a:lnSpc>
                        <a:spcAft>
                          <a:spcPts val="800"/>
                        </a:spcAft>
                      </a:pPr>
                      <a:r>
                        <a:rPr lang="es-EC" sz="1400" dirty="0">
                          <a:effectLst/>
                        </a:rPr>
                        <a:t>26,93</a:t>
                      </a:r>
                      <a:r>
                        <a:rPr lang="es-EC" sz="1400" baseline="30000" dirty="0">
                          <a:effectLst/>
                        </a:rPr>
                        <a:t> c</a:t>
                      </a:r>
                      <a:endParaRPr lang="es-EC"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1,30</a:t>
                      </a:r>
                      <a:r>
                        <a:rPr lang="es-EC" sz="1400" baseline="30000" dirty="0">
                          <a:effectLst/>
                        </a:rPr>
                        <a:t> b</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a:effectLst/>
                        </a:rPr>
                        <a:t>0,25</a:t>
                      </a:r>
                      <a:r>
                        <a:rPr lang="es-EC" sz="1400" baseline="30000" dirty="0">
                          <a:effectLst/>
                        </a:rPr>
                        <a:t> ab</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a:effectLst/>
                        </a:rPr>
                        <a:t>0,95 </a:t>
                      </a:r>
                      <a:r>
                        <a:rPr lang="es-EC" sz="1400" baseline="30000">
                          <a:effectLst/>
                        </a:rPr>
                        <a:t>a</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smtClean="0">
                          <a:effectLst/>
                        </a:rPr>
                        <a:t>68,79</a:t>
                      </a:r>
                      <a:r>
                        <a:rPr lang="es-EC" sz="1400" baseline="30000" dirty="0" smtClean="0">
                          <a:effectLst/>
                        </a:rPr>
                        <a:t> </a:t>
                      </a:r>
                      <a:r>
                        <a:rPr lang="es-EC" sz="1400" baseline="30000" dirty="0">
                          <a:effectLst/>
                        </a:rPr>
                        <a:t>b</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0000"/>
                        </a:lnSpc>
                        <a:spcAft>
                          <a:spcPts val="800"/>
                        </a:spcAft>
                      </a:pPr>
                      <a:r>
                        <a:rPr lang="es-EC" sz="1400" dirty="0" smtClean="0">
                          <a:effectLst/>
                        </a:rPr>
                        <a:t>34,25</a:t>
                      </a:r>
                      <a:r>
                        <a:rPr lang="es-EC" sz="1400" baseline="30000" dirty="0" smtClean="0">
                          <a:effectLst/>
                        </a:rPr>
                        <a:t> </a:t>
                      </a:r>
                      <a:r>
                        <a:rPr lang="es-EC" sz="1400" baseline="30000" dirty="0">
                          <a:effectLst/>
                        </a:rPr>
                        <a:t>c</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08698557"/>
                  </a:ext>
                </a:extLst>
              </a:tr>
            </a:tbl>
          </a:graphicData>
        </a:graphic>
      </p:graphicFrame>
      <p:sp>
        <p:nvSpPr>
          <p:cNvPr id="27" name="Google Shape;121;p24"/>
          <p:cNvSpPr txBox="1">
            <a:spLocks/>
          </p:cNvSpPr>
          <p:nvPr/>
        </p:nvSpPr>
        <p:spPr>
          <a:xfrm>
            <a:off x="417864" y="1341044"/>
            <a:ext cx="4429582"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dirty="0" smtClean="0">
                <a:latin typeface="Impact"/>
                <a:ea typeface="Impact"/>
                <a:cs typeface="Impact"/>
                <a:sym typeface="Impact"/>
              </a:rPr>
              <a:t> INTERACCIÓN FACTORES A X B LAS VARIABLES DEL ALCOHOL ETÍLICO </a:t>
            </a:r>
            <a:endParaRPr lang="es-EC" sz="2800" dirty="0" smtClean="0">
              <a:latin typeface="Impact"/>
              <a:ea typeface="Impact"/>
              <a:cs typeface="Impact"/>
              <a:sym typeface="Impact"/>
            </a:endParaRPr>
          </a:p>
          <a:p>
            <a:pPr algn="ctr">
              <a:spcBef>
                <a:spcPts val="0"/>
              </a:spcBef>
            </a:pPr>
            <a:r>
              <a:rPr lang="es-EC" sz="2800" dirty="0" smtClean="0">
                <a:latin typeface="Impact"/>
                <a:ea typeface="Impact"/>
                <a:cs typeface="Impact"/>
                <a:sym typeface="Impact"/>
              </a:rPr>
              <a:t> </a:t>
            </a:r>
          </a:p>
        </p:txBody>
      </p:sp>
      <p:sp>
        <p:nvSpPr>
          <p:cNvPr id="11" name="Rectángulo 10"/>
          <p:cNvSpPr/>
          <p:nvPr/>
        </p:nvSpPr>
        <p:spPr>
          <a:xfrm>
            <a:off x="3862316" y="3575713"/>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tángulo 30"/>
          <p:cNvSpPr/>
          <p:nvPr/>
        </p:nvSpPr>
        <p:spPr>
          <a:xfrm>
            <a:off x="5311470" y="3354311"/>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Rectángulo 31"/>
          <p:cNvSpPr/>
          <p:nvPr/>
        </p:nvSpPr>
        <p:spPr>
          <a:xfrm>
            <a:off x="6187756" y="3116226"/>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Rectángulo 32"/>
          <p:cNvSpPr/>
          <p:nvPr/>
        </p:nvSpPr>
        <p:spPr>
          <a:xfrm>
            <a:off x="7770394" y="3604521"/>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Rectángulo 35"/>
          <p:cNvSpPr/>
          <p:nvPr/>
        </p:nvSpPr>
        <p:spPr>
          <a:xfrm>
            <a:off x="8810179" y="3567810"/>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Rectángulo redondeado 36"/>
          <p:cNvSpPr/>
          <p:nvPr/>
        </p:nvSpPr>
        <p:spPr>
          <a:xfrm>
            <a:off x="586577" y="4266773"/>
            <a:ext cx="3045376"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dirty="0">
                <a:solidFill>
                  <a:prstClr val="black"/>
                </a:solidFill>
                <a:latin typeface="Arial Narrow" panose="020B0606020202030204" pitchFamily="34" charset="0"/>
                <a:cs typeface="Arial" panose="020B0604020202020204" pitchFamily="34" charset="0"/>
              </a:rPr>
              <a:t>(González &amp; Sandoval, 2015). se conoce que la cantidad de etanol, que se puede extraer de un vino de Jamaica es del </a:t>
            </a:r>
            <a:r>
              <a:rPr lang="es-EC" sz="1200" dirty="0" smtClean="0">
                <a:solidFill>
                  <a:prstClr val="black"/>
                </a:solidFill>
                <a:latin typeface="Arial Narrow" panose="020B0606020202030204" pitchFamily="34" charset="0"/>
                <a:cs typeface="Arial" panose="020B0604020202020204" pitchFamily="34" charset="0"/>
              </a:rPr>
              <a:t>27% </a:t>
            </a:r>
            <a:endParaRPr lang="es-EC" sz="1200" dirty="0">
              <a:solidFill>
                <a:prstClr val="black"/>
              </a:solidFill>
              <a:latin typeface="Arial Narrow" panose="020B0606020202030204" pitchFamily="34" charset="0"/>
              <a:cs typeface="Arial" panose="020B0604020202020204" pitchFamily="34" charset="0"/>
            </a:endParaRPr>
          </a:p>
        </p:txBody>
      </p:sp>
      <p:sp>
        <p:nvSpPr>
          <p:cNvPr id="40" name="Rectángulo redondeado 39"/>
          <p:cNvSpPr/>
          <p:nvPr/>
        </p:nvSpPr>
        <p:spPr>
          <a:xfrm>
            <a:off x="3393840" y="5098078"/>
            <a:ext cx="1673933"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MX" sz="1200" dirty="0" smtClean="0">
                <a:solidFill>
                  <a:prstClr val="black"/>
                </a:solidFill>
                <a:latin typeface="Arial Narrow" panose="020B0606020202030204" pitchFamily="34" charset="0"/>
                <a:cs typeface="Arial" panose="020B0604020202020204" pitchFamily="34" charset="0"/>
              </a:rPr>
              <a:t>(INEN 374, 2015)  </a:t>
            </a:r>
            <a:r>
              <a:rPr lang="es-EC" sz="1200" dirty="0" smtClean="0">
                <a:solidFill>
                  <a:prstClr val="black"/>
                </a:solidFill>
                <a:latin typeface="Arial Narrow" panose="020B0606020202030204" pitchFamily="34" charset="0"/>
                <a:cs typeface="Arial" panose="020B0604020202020204" pitchFamily="34" charset="0"/>
              </a:rPr>
              <a:t>que </a:t>
            </a:r>
            <a:r>
              <a:rPr lang="es-EC" sz="1200" dirty="0">
                <a:solidFill>
                  <a:prstClr val="black"/>
                </a:solidFill>
                <a:latin typeface="Arial Narrow" panose="020B0606020202030204" pitchFamily="34" charset="0"/>
                <a:cs typeface="Arial" panose="020B0604020202020204" pitchFamily="34" charset="0"/>
              </a:rPr>
              <a:t>el máximo de acidez aceptable es de 1,5 </a:t>
            </a:r>
            <a:r>
              <a:rPr lang="es-EC" sz="1200" dirty="0" smtClean="0">
                <a:solidFill>
                  <a:prstClr val="black"/>
                </a:solidFill>
                <a:latin typeface="Arial Narrow" panose="020B0606020202030204" pitchFamily="34" charset="0"/>
                <a:cs typeface="Arial" panose="020B0604020202020204" pitchFamily="34" charset="0"/>
              </a:rPr>
              <a:t>g/100 </a:t>
            </a:r>
            <a:r>
              <a:rPr lang="es-EC" sz="1200" dirty="0" err="1" smtClean="0">
                <a:solidFill>
                  <a:prstClr val="black"/>
                </a:solidFill>
                <a:latin typeface="Arial Narrow" panose="020B0606020202030204" pitchFamily="34" charset="0"/>
                <a:cs typeface="Arial" panose="020B0604020202020204" pitchFamily="34" charset="0"/>
              </a:rPr>
              <a:t>mL</a:t>
            </a:r>
            <a:r>
              <a:rPr lang="es-EC" sz="1200" dirty="0">
                <a:solidFill>
                  <a:prstClr val="black"/>
                </a:solidFill>
                <a:latin typeface="Arial Narrow" panose="020B0606020202030204" pitchFamily="34" charset="0"/>
                <a:cs typeface="Arial" panose="020B0604020202020204" pitchFamily="34" charset="0"/>
              </a:rPr>
              <a:t>.</a:t>
            </a:r>
            <a:endParaRPr lang="es-EC" sz="1200" dirty="0">
              <a:solidFill>
                <a:prstClr val="black"/>
              </a:solidFill>
              <a:latin typeface="Arial Narrow" panose="020B0606020202030204" pitchFamily="34" charset="0"/>
              <a:cs typeface="Arial" panose="020B0604020202020204" pitchFamily="34" charset="0"/>
            </a:endParaRPr>
          </a:p>
        </p:txBody>
      </p:sp>
      <p:sp>
        <p:nvSpPr>
          <p:cNvPr id="42" name="Rectángulo redondeado 41"/>
          <p:cNvSpPr/>
          <p:nvPr/>
        </p:nvSpPr>
        <p:spPr>
          <a:xfrm>
            <a:off x="5067773" y="4347432"/>
            <a:ext cx="2296900" cy="1150131"/>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dirty="0">
                <a:solidFill>
                  <a:prstClr val="black"/>
                </a:solidFill>
                <a:latin typeface="Arial Narrow" panose="020B0606020202030204" pitchFamily="34" charset="0"/>
                <a:cs typeface="Arial" panose="020B0604020202020204" pitchFamily="34" charset="0"/>
              </a:rPr>
              <a:t>(Márquez, 2014) cabe recalcar que el contenido de cenizas, en las bebidas y alimentos, son considerados, indicadores de la cantidad de minerales y  materia orgánica  </a:t>
            </a:r>
            <a:endParaRPr lang="es-EC" sz="1200" dirty="0">
              <a:solidFill>
                <a:prstClr val="black"/>
              </a:solidFill>
              <a:latin typeface="Arial Narrow" panose="020B0606020202030204" pitchFamily="34" charset="0"/>
              <a:cs typeface="Arial" panose="020B0604020202020204" pitchFamily="34" charset="0"/>
            </a:endParaRPr>
          </a:p>
        </p:txBody>
      </p:sp>
      <p:sp>
        <p:nvSpPr>
          <p:cNvPr id="43" name="Rectángulo redondeado 42"/>
          <p:cNvSpPr/>
          <p:nvPr/>
        </p:nvSpPr>
        <p:spPr>
          <a:xfrm>
            <a:off x="7911502" y="4533963"/>
            <a:ext cx="3835299"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MX" sz="1200" dirty="0" smtClean="0">
                <a:solidFill>
                  <a:prstClr val="black"/>
                </a:solidFill>
                <a:latin typeface="Arial Narrow" panose="020B0606020202030204" pitchFamily="34" charset="0"/>
                <a:cs typeface="Arial" panose="020B0604020202020204" pitchFamily="34" charset="0"/>
              </a:rPr>
              <a:t>(Montoya &amp; Londoño, 2005) vinos provenientes de un mosto llegan alcanzar grados alcohólicos de 22 a 36 </a:t>
            </a:r>
            <a:r>
              <a:rPr lang="es-MX" sz="1200" dirty="0" err="1" smtClean="0">
                <a:solidFill>
                  <a:prstClr val="black"/>
                </a:solidFill>
                <a:latin typeface="Arial Narrow" panose="020B0606020202030204" pitchFamily="34" charset="0"/>
                <a:cs typeface="Arial" panose="020B0604020202020204" pitchFamily="34" charset="0"/>
              </a:rPr>
              <a:t>ºGL</a:t>
            </a:r>
            <a:r>
              <a:rPr lang="es-MX" sz="1200" dirty="0" smtClean="0">
                <a:solidFill>
                  <a:prstClr val="black"/>
                </a:solidFill>
                <a:latin typeface="Arial Narrow" panose="020B0606020202030204" pitchFamily="34" charset="0"/>
                <a:cs typeface="Arial" panose="020B0604020202020204" pitchFamily="34" charset="0"/>
              </a:rPr>
              <a:t> </a:t>
            </a:r>
            <a:endParaRPr lang="es-EC" sz="1200" dirty="0">
              <a:solidFill>
                <a:prstClr val="black"/>
              </a:solidFill>
              <a:latin typeface="Arial Narrow" panose="020B0606020202030204" pitchFamily="34" charset="0"/>
              <a:cs typeface="Arial" panose="020B0604020202020204" pitchFamily="34" charset="0"/>
            </a:endParaRPr>
          </a:p>
        </p:txBody>
      </p:sp>
      <p:sp>
        <p:nvSpPr>
          <p:cNvPr id="44" name="Rectángulo redondeado 43"/>
          <p:cNvSpPr/>
          <p:nvPr/>
        </p:nvSpPr>
        <p:spPr>
          <a:xfrm>
            <a:off x="6205650" y="5742311"/>
            <a:ext cx="3057616"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dirty="0">
                <a:solidFill>
                  <a:prstClr val="black"/>
                </a:solidFill>
                <a:latin typeface="Arial Narrow" panose="020B0606020202030204" pitchFamily="34" charset="0"/>
                <a:cs typeface="Arial" panose="020B0604020202020204" pitchFamily="34" charset="0"/>
              </a:rPr>
              <a:t>(Martínez &amp; González, 2011) , ya que se conoce que la densidad del etanol debe mantenerse dentro del rango de 0,78 a 1,31 g/cc </a:t>
            </a:r>
            <a:endParaRPr lang="es-EC" sz="1200" dirty="0">
              <a:solidFill>
                <a:prstClr val="black"/>
              </a:solidFill>
              <a:latin typeface="Arial Narrow" panose="020B0606020202030204" pitchFamily="34" charset="0"/>
              <a:cs typeface="Arial" panose="020B0604020202020204" pitchFamily="34" charset="0"/>
            </a:endParaRPr>
          </a:p>
        </p:txBody>
      </p:sp>
      <p:cxnSp>
        <p:nvCxnSpPr>
          <p:cNvPr id="13" name="Conector angular 12"/>
          <p:cNvCxnSpPr>
            <a:endCxn id="37" idx="3"/>
          </p:cNvCxnSpPr>
          <p:nvPr/>
        </p:nvCxnSpPr>
        <p:spPr>
          <a:xfrm rot="5400000">
            <a:off x="3511081" y="3949831"/>
            <a:ext cx="840598" cy="598853"/>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p:cNvCxnSpPr>
            <a:stCxn id="31" idx="2"/>
            <a:endCxn id="40" idx="0"/>
          </p:cNvCxnSpPr>
          <p:nvPr/>
        </p:nvCxnSpPr>
        <p:spPr>
          <a:xfrm rot="5400000">
            <a:off x="4209762" y="3599793"/>
            <a:ext cx="1519330" cy="147724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angular 18"/>
          <p:cNvCxnSpPr>
            <a:stCxn id="32" idx="2"/>
            <a:endCxn id="42" idx="0"/>
          </p:cNvCxnSpPr>
          <p:nvPr/>
        </p:nvCxnSpPr>
        <p:spPr>
          <a:xfrm rot="5400000">
            <a:off x="5896894" y="3659992"/>
            <a:ext cx="1006769" cy="3681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ángulo 49"/>
          <p:cNvSpPr/>
          <p:nvPr/>
        </p:nvSpPr>
        <p:spPr>
          <a:xfrm>
            <a:off x="6987238" y="2913461"/>
            <a:ext cx="793153" cy="91549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51" name="Conector angular 50"/>
          <p:cNvCxnSpPr>
            <a:stCxn id="50" idx="2"/>
            <a:endCxn id="44" idx="0"/>
          </p:cNvCxnSpPr>
          <p:nvPr/>
        </p:nvCxnSpPr>
        <p:spPr>
          <a:xfrm rot="16200000" flipH="1">
            <a:off x="6602460" y="4610312"/>
            <a:ext cx="1913353" cy="3506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ector angular 59"/>
          <p:cNvCxnSpPr>
            <a:endCxn id="43" idx="0"/>
          </p:cNvCxnSpPr>
          <p:nvPr/>
        </p:nvCxnSpPr>
        <p:spPr>
          <a:xfrm rot="16200000" flipH="1">
            <a:off x="9165450" y="3870261"/>
            <a:ext cx="705006" cy="62239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7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88570" y="754596"/>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RESULTADOS Y DISCUSIÓN </a:t>
            </a: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27" name="Google Shape;121;p24"/>
          <p:cNvSpPr txBox="1">
            <a:spLocks/>
          </p:cNvSpPr>
          <p:nvPr/>
        </p:nvSpPr>
        <p:spPr>
          <a:xfrm>
            <a:off x="536177" y="1315828"/>
            <a:ext cx="4959354"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dirty="0" smtClean="0">
                <a:latin typeface="Impact"/>
                <a:ea typeface="Impact"/>
                <a:cs typeface="Impact"/>
                <a:sym typeface="Impact"/>
              </a:rPr>
              <a:t> INTERACCIÓN FACTORES A X B PARA LAS VARIABLES COLORANTE  </a:t>
            </a:r>
            <a:endParaRPr lang="es-EC" sz="2800" dirty="0" smtClean="0">
              <a:latin typeface="Impact"/>
              <a:ea typeface="Impact"/>
              <a:cs typeface="Impact"/>
              <a:sym typeface="Impact"/>
            </a:endParaRPr>
          </a:p>
          <a:p>
            <a:pPr algn="ctr">
              <a:spcBef>
                <a:spcPts val="0"/>
              </a:spcBef>
            </a:pPr>
            <a:r>
              <a:rPr lang="es-EC" sz="2800" dirty="0" smtClean="0">
                <a:latin typeface="Impact"/>
                <a:ea typeface="Impact"/>
                <a:cs typeface="Impact"/>
                <a:sym typeface="Impact"/>
              </a:rPr>
              <a:t> </a:t>
            </a:r>
          </a:p>
        </p:txBody>
      </p:sp>
      <p:graphicFrame>
        <p:nvGraphicFramePr>
          <p:cNvPr id="6" name="Tabla 5"/>
          <p:cNvGraphicFramePr>
            <a:graphicFrameLocks noGrp="1"/>
          </p:cNvGraphicFramePr>
          <p:nvPr>
            <p:extLst>
              <p:ext uri="{D42A27DB-BD31-4B8C-83A1-F6EECF244321}">
                <p14:modId xmlns:p14="http://schemas.microsoft.com/office/powerpoint/2010/main" val="699110827"/>
              </p:ext>
            </p:extLst>
          </p:nvPr>
        </p:nvGraphicFramePr>
        <p:xfrm>
          <a:off x="881889" y="2177453"/>
          <a:ext cx="7279473" cy="1341120"/>
        </p:xfrm>
        <a:graphic>
          <a:graphicData uri="http://schemas.openxmlformats.org/drawingml/2006/table">
            <a:tbl>
              <a:tblPr firstRow="1" firstCol="1" bandRow="1">
                <a:tableStyleId>{5FD0F851-EC5A-4D38-B0AD-8093EC10F338}</a:tableStyleId>
              </a:tblPr>
              <a:tblGrid>
                <a:gridCol w="2023694">
                  <a:extLst>
                    <a:ext uri="{9D8B030D-6E8A-4147-A177-3AD203B41FA5}">
                      <a16:colId xmlns:a16="http://schemas.microsoft.com/office/drawing/2014/main" val="207382583"/>
                    </a:ext>
                  </a:extLst>
                </a:gridCol>
                <a:gridCol w="2023694">
                  <a:extLst>
                    <a:ext uri="{9D8B030D-6E8A-4147-A177-3AD203B41FA5}">
                      <a16:colId xmlns:a16="http://schemas.microsoft.com/office/drawing/2014/main" val="1952279175"/>
                    </a:ext>
                  </a:extLst>
                </a:gridCol>
                <a:gridCol w="1089009">
                  <a:extLst>
                    <a:ext uri="{9D8B030D-6E8A-4147-A177-3AD203B41FA5}">
                      <a16:colId xmlns:a16="http://schemas.microsoft.com/office/drawing/2014/main" val="3924780219"/>
                    </a:ext>
                  </a:extLst>
                </a:gridCol>
                <a:gridCol w="1062803">
                  <a:extLst>
                    <a:ext uri="{9D8B030D-6E8A-4147-A177-3AD203B41FA5}">
                      <a16:colId xmlns:a16="http://schemas.microsoft.com/office/drawing/2014/main" val="2975332675"/>
                    </a:ext>
                  </a:extLst>
                </a:gridCol>
                <a:gridCol w="1080273">
                  <a:extLst>
                    <a:ext uri="{9D8B030D-6E8A-4147-A177-3AD203B41FA5}">
                      <a16:colId xmlns:a16="http://schemas.microsoft.com/office/drawing/2014/main" val="2915214070"/>
                    </a:ext>
                  </a:extLst>
                </a:gridCol>
              </a:tblGrid>
              <a:tr h="350520">
                <a:tc>
                  <a:txBody>
                    <a:bodyPr/>
                    <a:lstStyle/>
                    <a:p>
                      <a:pPr algn="just">
                        <a:lnSpc>
                          <a:spcPct val="100000"/>
                        </a:lnSpc>
                        <a:spcAft>
                          <a:spcPts val="0"/>
                        </a:spcAft>
                      </a:pPr>
                      <a:r>
                        <a:rPr lang="es-ES" sz="1400">
                          <a:effectLst/>
                        </a:rPr>
                        <a:t>Factor A (Zona)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0000"/>
                        </a:lnSpc>
                        <a:spcAft>
                          <a:spcPts val="0"/>
                        </a:spcAft>
                      </a:pPr>
                      <a:r>
                        <a:rPr lang="es-ES" sz="1400" dirty="0">
                          <a:effectLst/>
                        </a:rPr>
                        <a:t>Factor b (Levadura)</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S" sz="1400" dirty="0">
                          <a:effectLst/>
                        </a:rPr>
                        <a:t>Rendimiento (%)</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S" sz="1400">
                          <a:effectLst/>
                        </a:rPr>
                        <a:t>pH (%)</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S" sz="1400">
                          <a:effectLst/>
                        </a:rPr>
                        <a:t>Absorbancia (nm)</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16132058"/>
                  </a:ext>
                </a:extLst>
              </a:tr>
              <a:tr h="228600">
                <a:tc>
                  <a:txBody>
                    <a:bodyPr/>
                    <a:lstStyle/>
                    <a:p>
                      <a:pPr algn="just">
                        <a:lnSpc>
                          <a:spcPct val="100000"/>
                        </a:lnSpc>
                        <a:spcAft>
                          <a:spcPts val="0"/>
                        </a:spcAft>
                      </a:pPr>
                      <a:r>
                        <a:rPr lang="es-ES" sz="1400">
                          <a:effectLst/>
                        </a:rPr>
                        <a:t>Cotacachi</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0000"/>
                        </a:lnSpc>
                        <a:spcAft>
                          <a:spcPts val="0"/>
                        </a:spcAft>
                      </a:pPr>
                      <a:r>
                        <a:rPr lang="es-ES" sz="1400">
                          <a:effectLst/>
                        </a:rPr>
                        <a:t>Agua destilada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a:effectLst/>
                        </a:rPr>
                        <a:t>83,68 </a:t>
                      </a:r>
                      <a:r>
                        <a:rPr lang="es-EC" sz="1400" baseline="30000">
                          <a:effectLst/>
                        </a:rPr>
                        <a:t>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dirty="0">
                          <a:effectLst/>
                        </a:rPr>
                        <a:t>2,37 </a:t>
                      </a:r>
                      <a:r>
                        <a:rPr lang="es-EC" sz="1400" baseline="30000" dirty="0">
                          <a:effectLst/>
                        </a:rPr>
                        <a:t>a</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dirty="0">
                          <a:effectLst/>
                        </a:rPr>
                        <a:t>2,49 </a:t>
                      </a:r>
                      <a:r>
                        <a:rPr lang="es-EC" sz="1400" baseline="30000" dirty="0" smtClean="0">
                          <a:effectLst/>
                        </a:rPr>
                        <a:t>b</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41498135"/>
                  </a:ext>
                </a:extLst>
              </a:tr>
              <a:tr h="228600">
                <a:tc>
                  <a:txBody>
                    <a:bodyPr/>
                    <a:lstStyle/>
                    <a:p>
                      <a:pPr algn="just">
                        <a:lnSpc>
                          <a:spcPct val="100000"/>
                        </a:lnSpc>
                        <a:spcAft>
                          <a:spcPts val="0"/>
                        </a:spcAft>
                      </a:pPr>
                      <a:r>
                        <a:rPr lang="es-ES" sz="1400">
                          <a:effectLst/>
                        </a:rPr>
                        <a:t>Cotacachi</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0000"/>
                        </a:lnSpc>
                        <a:spcAft>
                          <a:spcPts val="0"/>
                        </a:spcAft>
                      </a:pPr>
                      <a:r>
                        <a:rPr lang="es-ES" sz="1400" dirty="0">
                          <a:effectLst/>
                        </a:rPr>
                        <a:t>Alcohol</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a:effectLst/>
                        </a:rPr>
                        <a:t>82,64 </a:t>
                      </a:r>
                      <a:r>
                        <a:rPr lang="es-EC" sz="1400" baseline="30000">
                          <a:effectLst/>
                        </a:rPr>
                        <a:t>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dirty="0" smtClean="0">
                          <a:effectLst/>
                        </a:rPr>
                        <a:t>3,09</a:t>
                      </a:r>
                      <a:r>
                        <a:rPr lang="es-EC" sz="1400" baseline="30000" dirty="0" smtClean="0">
                          <a:effectLst/>
                        </a:rPr>
                        <a:t> </a:t>
                      </a:r>
                      <a:r>
                        <a:rPr lang="es-EC" sz="1400" baseline="30000" dirty="0">
                          <a:effectLst/>
                        </a:rPr>
                        <a:t>b</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a:effectLst/>
                        </a:rPr>
                        <a:t>2,26 </a:t>
                      </a:r>
                      <a:r>
                        <a:rPr lang="es-EC" sz="1400" baseline="30000">
                          <a:effectLst/>
                        </a:rPr>
                        <a:t>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715656712"/>
                  </a:ext>
                </a:extLst>
              </a:tr>
              <a:tr h="228600">
                <a:tc>
                  <a:txBody>
                    <a:bodyPr/>
                    <a:lstStyle/>
                    <a:p>
                      <a:pPr algn="just">
                        <a:lnSpc>
                          <a:spcPct val="100000"/>
                        </a:lnSpc>
                        <a:spcAft>
                          <a:spcPts val="0"/>
                        </a:spcAft>
                      </a:pPr>
                      <a:r>
                        <a:rPr lang="es-ES" sz="1400">
                          <a:effectLst/>
                        </a:rPr>
                        <a:t>Tena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0000"/>
                        </a:lnSpc>
                        <a:spcAft>
                          <a:spcPts val="0"/>
                        </a:spcAft>
                      </a:pPr>
                      <a:r>
                        <a:rPr lang="es-ES" sz="1400">
                          <a:effectLst/>
                        </a:rPr>
                        <a:t>Agua destilada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baseline="0" dirty="0" smtClean="0">
                          <a:effectLst/>
                        </a:rPr>
                        <a:t>88,23</a:t>
                      </a:r>
                      <a:r>
                        <a:rPr lang="es-EC" sz="1400" baseline="30000" dirty="0" smtClean="0">
                          <a:effectLst/>
                        </a:rPr>
                        <a:t>b</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a:effectLst/>
                        </a:rPr>
                        <a:t>2,35 </a:t>
                      </a:r>
                      <a:r>
                        <a:rPr lang="es-EC" sz="1400" baseline="30000">
                          <a:effectLst/>
                        </a:rPr>
                        <a:t>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dirty="0">
                          <a:effectLst/>
                        </a:rPr>
                        <a:t>2,26 </a:t>
                      </a:r>
                      <a:r>
                        <a:rPr lang="es-EC" sz="1400" baseline="30000" dirty="0">
                          <a:effectLst/>
                        </a:rPr>
                        <a:t>a</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48224266"/>
                  </a:ext>
                </a:extLst>
              </a:tr>
              <a:tr h="228600">
                <a:tc>
                  <a:txBody>
                    <a:bodyPr/>
                    <a:lstStyle/>
                    <a:p>
                      <a:pPr algn="just">
                        <a:lnSpc>
                          <a:spcPct val="100000"/>
                        </a:lnSpc>
                        <a:spcAft>
                          <a:spcPts val="0"/>
                        </a:spcAft>
                      </a:pPr>
                      <a:r>
                        <a:rPr lang="es-ES" sz="1400">
                          <a:effectLst/>
                        </a:rPr>
                        <a:t>Tena</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0000"/>
                        </a:lnSpc>
                        <a:spcAft>
                          <a:spcPts val="0"/>
                        </a:spcAft>
                      </a:pPr>
                      <a:r>
                        <a:rPr lang="es-ES" sz="1400">
                          <a:effectLst/>
                        </a:rPr>
                        <a:t>Alcohol</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dirty="0" smtClean="0">
                          <a:effectLst/>
                        </a:rPr>
                        <a:t>86,29</a:t>
                      </a:r>
                      <a:r>
                        <a:rPr lang="es-EC" sz="1400" baseline="30000" dirty="0" smtClean="0">
                          <a:effectLst/>
                        </a:rPr>
                        <a:t> </a:t>
                      </a:r>
                      <a:r>
                        <a:rPr lang="es-EC" sz="1400" baseline="30000" dirty="0">
                          <a:effectLst/>
                        </a:rPr>
                        <a:t>b</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a:effectLst/>
                        </a:rPr>
                        <a:t>3,2c</a:t>
                      </a:r>
                      <a:r>
                        <a:rPr lang="es-EC" sz="1400" baseline="30000">
                          <a:effectLst/>
                        </a:rPr>
                        <a:t> b</a:t>
                      </a:r>
                      <a:endParaRPr lang="es-EC" sz="180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400" dirty="0" smtClean="0">
                          <a:effectLst/>
                        </a:rPr>
                        <a:t>2,61</a:t>
                      </a:r>
                      <a:r>
                        <a:rPr lang="es-EC" sz="1400" baseline="30000" dirty="0" smtClean="0">
                          <a:effectLst/>
                        </a:rPr>
                        <a:t> b</a:t>
                      </a:r>
                      <a:endParaRPr lang="es-EC" sz="1800" dirty="0">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749318208"/>
                  </a:ext>
                </a:extLst>
              </a:tr>
            </a:tbl>
          </a:graphicData>
        </a:graphic>
      </p:graphicFrame>
      <p:sp>
        <p:nvSpPr>
          <p:cNvPr id="29" name="Rectángulo redondeado 28"/>
          <p:cNvSpPr/>
          <p:nvPr/>
        </p:nvSpPr>
        <p:spPr>
          <a:xfrm>
            <a:off x="1038063" y="4525142"/>
            <a:ext cx="3045376"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dirty="0" smtClean="0">
                <a:solidFill>
                  <a:prstClr val="black"/>
                </a:solidFill>
                <a:latin typeface="Arial Narrow" panose="020B0606020202030204" pitchFamily="34" charset="0"/>
                <a:cs typeface="Arial" panose="020B0604020202020204" pitchFamily="34" charset="0"/>
              </a:rPr>
              <a:t>(Arévalo, 2012</a:t>
            </a:r>
            <a:r>
              <a:rPr lang="es-EC" sz="1200" dirty="0">
                <a:solidFill>
                  <a:prstClr val="black"/>
                </a:solidFill>
                <a:latin typeface="Arial Narrow" panose="020B0606020202030204" pitchFamily="34" charset="0"/>
                <a:cs typeface="Arial" panose="020B0604020202020204" pitchFamily="34" charset="0"/>
              </a:rPr>
              <a:t>). en donde se evaluó el rendimiento del colorante proveniente de la flor de Jamaica, el máximo porcentaje obtenido fue de 86%,</a:t>
            </a:r>
            <a:endParaRPr lang="es-EC" sz="1200" dirty="0">
              <a:solidFill>
                <a:prstClr val="black"/>
              </a:solidFill>
              <a:latin typeface="Arial Narrow" panose="020B0606020202030204" pitchFamily="34" charset="0"/>
              <a:cs typeface="Arial" panose="020B0604020202020204" pitchFamily="34" charset="0"/>
            </a:endParaRPr>
          </a:p>
        </p:txBody>
      </p:sp>
      <p:sp>
        <p:nvSpPr>
          <p:cNvPr id="30" name="Rectángulo 29"/>
          <p:cNvSpPr/>
          <p:nvPr/>
        </p:nvSpPr>
        <p:spPr>
          <a:xfrm>
            <a:off x="5049459" y="3070727"/>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0" name="Conector angular 19"/>
          <p:cNvCxnSpPr>
            <a:stCxn id="30" idx="3"/>
            <a:endCxn id="29" idx="3"/>
          </p:cNvCxnSpPr>
          <p:nvPr/>
        </p:nvCxnSpPr>
        <p:spPr>
          <a:xfrm flipH="1">
            <a:off x="4083439" y="3182946"/>
            <a:ext cx="1759173" cy="1744979"/>
          </a:xfrm>
          <a:prstGeom prst="bentConnector3">
            <a:avLst>
              <a:gd name="adj1" fmla="val -12995"/>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ángulo 38"/>
          <p:cNvSpPr/>
          <p:nvPr/>
        </p:nvSpPr>
        <p:spPr>
          <a:xfrm>
            <a:off x="6146738" y="2858999"/>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Rectángulo redondeado 40"/>
          <p:cNvSpPr/>
          <p:nvPr/>
        </p:nvSpPr>
        <p:spPr>
          <a:xfrm>
            <a:off x="5216552" y="5457489"/>
            <a:ext cx="3045376"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dirty="0" smtClean="0">
                <a:solidFill>
                  <a:prstClr val="black"/>
                </a:solidFill>
                <a:latin typeface="Arial Narrow" panose="020B0606020202030204" pitchFamily="34" charset="0"/>
                <a:cs typeface="Arial" panose="020B0604020202020204" pitchFamily="34" charset="0"/>
              </a:rPr>
              <a:t>(</a:t>
            </a:r>
            <a:r>
              <a:rPr lang="es-EC" sz="1200" dirty="0" err="1" smtClean="0">
                <a:solidFill>
                  <a:prstClr val="black"/>
                </a:solidFill>
                <a:latin typeface="Arial Narrow" panose="020B0606020202030204" pitchFamily="34" charset="0"/>
                <a:cs typeface="Arial" panose="020B0604020202020204" pitchFamily="34" charset="0"/>
              </a:rPr>
              <a:t>Lllamuca</a:t>
            </a:r>
            <a:r>
              <a:rPr lang="es-EC" sz="1200" dirty="0" smtClean="0">
                <a:solidFill>
                  <a:prstClr val="black"/>
                </a:solidFill>
                <a:latin typeface="Arial Narrow" panose="020B0606020202030204" pitchFamily="34" charset="0"/>
                <a:cs typeface="Arial" panose="020B0604020202020204" pitchFamily="34" charset="0"/>
              </a:rPr>
              <a:t>, 2018)  obtuvo colorante proveniente flor de Jamaica seca arrogando valores de 2, 50 a 3,15 </a:t>
            </a:r>
            <a:endParaRPr lang="es-EC" sz="1200" dirty="0">
              <a:solidFill>
                <a:prstClr val="black"/>
              </a:solidFill>
              <a:latin typeface="Arial Narrow" panose="020B0606020202030204" pitchFamily="34" charset="0"/>
              <a:cs typeface="Arial" panose="020B0604020202020204" pitchFamily="34" charset="0"/>
            </a:endParaRPr>
          </a:p>
        </p:txBody>
      </p:sp>
      <p:cxnSp>
        <p:nvCxnSpPr>
          <p:cNvPr id="22" name="Conector angular 21"/>
          <p:cNvCxnSpPr>
            <a:stCxn id="39" idx="2"/>
            <a:endCxn id="41" idx="0"/>
          </p:cNvCxnSpPr>
          <p:nvPr/>
        </p:nvCxnSpPr>
        <p:spPr>
          <a:xfrm rot="16200000" flipH="1">
            <a:off x="5454251" y="4172499"/>
            <a:ext cx="2374053" cy="19592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ángulo 44"/>
          <p:cNvSpPr/>
          <p:nvPr/>
        </p:nvSpPr>
        <p:spPr>
          <a:xfrm>
            <a:off x="7294481" y="3295164"/>
            <a:ext cx="793153" cy="22443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Rectángulo redondeado 45"/>
          <p:cNvSpPr/>
          <p:nvPr/>
        </p:nvSpPr>
        <p:spPr>
          <a:xfrm>
            <a:off x="8807059" y="3310230"/>
            <a:ext cx="3045376" cy="805565"/>
          </a:xfrm>
          <a:prstGeom prst="roundRect">
            <a:avLst/>
          </a:prstGeom>
          <a:gradFill rotWithShape="1">
            <a:gsLst>
              <a:gs pos="0">
                <a:srgbClr val="000000">
                  <a:tint val="62000"/>
                  <a:satMod val="180000"/>
                </a:srgbClr>
              </a:gs>
              <a:gs pos="65000">
                <a:srgbClr val="000000">
                  <a:tint val="32000"/>
                  <a:satMod val="250000"/>
                </a:srgbClr>
              </a:gs>
              <a:gs pos="100000">
                <a:srgbClr val="000000">
                  <a:tint val="23000"/>
                  <a:satMod val="300000"/>
                </a:srgbClr>
              </a:gs>
            </a:gsLst>
            <a:lin ang="16200000" scaled="0"/>
          </a:gradFill>
          <a:ln w="12700" cap="flat" cmpd="sng" algn="ctr">
            <a:solidFill>
              <a:srgbClr val="000000">
                <a:tint val="95000"/>
                <a:shade val="95000"/>
                <a:satMod val="120000"/>
              </a:srgbClr>
            </a:solidFill>
            <a:prstDash val="solid"/>
          </a:ln>
          <a:effectLst>
            <a:outerShdw blurRad="50800" dist="38100" dir="5400000" rotWithShape="0">
              <a:srgbClr val="000000">
                <a:alpha val="35000"/>
              </a:srgbClr>
            </a:outerShdw>
          </a:effectLst>
        </p:spPr>
        <p:txBody>
          <a:bodyPr rtlCol="0" anchor="ctr"/>
          <a:lstStyle/>
          <a:p>
            <a:pPr lvl="0" algn="ctr"/>
            <a:r>
              <a:rPr lang="es-EC" sz="1200" dirty="0" smtClean="0">
                <a:solidFill>
                  <a:prstClr val="black"/>
                </a:solidFill>
                <a:latin typeface="Arial Narrow" panose="020B0606020202030204" pitchFamily="34" charset="0"/>
                <a:cs typeface="Arial" panose="020B0604020202020204" pitchFamily="34" charset="0"/>
              </a:rPr>
              <a:t>(Quintero, 2004</a:t>
            </a:r>
            <a:r>
              <a:rPr lang="es-EC" sz="1200" dirty="0">
                <a:solidFill>
                  <a:prstClr val="black"/>
                </a:solidFill>
                <a:latin typeface="Arial Narrow" panose="020B0606020202030204" pitchFamily="34" charset="0"/>
                <a:cs typeface="Arial" panose="020B0604020202020204" pitchFamily="34" charset="0"/>
              </a:rPr>
              <a:t>) el nivel de absorbancia determina la capacidad de absorción de los colorantes en el organismo y su facilidad de asimilación, por lo que se afirma que el colorante </a:t>
            </a:r>
            <a:endParaRPr lang="es-EC" sz="1200" dirty="0">
              <a:solidFill>
                <a:prstClr val="black"/>
              </a:solidFill>
              <a:latin typeface="Arial Narrow" panose="020B0606020202030204" pitchFamily="34" charset="0"/>
              <a:cs typeface="Arial" panose="020B0604020202020204" pitchFamily="34" charset="0"/>
            </a:endParaRPr>
          </a:p>
        </p:txBody>
      </p:sp>
      <p:cxnSp>
        <p:nvCxnSpPr>
          <p:cNvPr id="28" name="Conector angular 27"/>
          <p:cNvCxnSpPr>
            <a:stCxn id="45" idx="3"/>
            <a:endCxn id="46" idx="1"/>
          </p:cNvCxnSpPr>
          <p:nvPr/>
        </p:nvCxnSpPr>
        <p:spPr>
          <a:xfrm>
            <a:off x="8087634" y="3407383"/>
            <a:ext cx="719425" cy="30563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83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1"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88570" y="754596"/>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CONCLUSIONES</a:t>
            </a:r>
            <a:endParaRPr lang="es-EC" sz="2800" u="sng" dirty="0" smtClean="0">
              <a:latin typeface="Impact"/>
              <a:ea typeface="Impact"/>
              <a:cs typeface="Impact"/>
              <a:sym typeface="Impact"/>
            </a:endParaRP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22" name="Google Shape;183;p27"/>
          <p:cNvSpPr/>
          <p:nvPr/>
        </p:nvSpPr>
        <p:spPr>
          <a:xfrm>
            <a:off x="533400" y="882924"/>
            <a:ext cx="10222173" cy="1491233"/>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14300" lvl="0">
              <a:lnSpc>
                <a:spcPct val="150000"/>
              </a:lnSpc>
              <a:buClr>
                <a:schemeClr val="dk1"/>
              </a:buClr>
              <a:buSzPts val="1800"/>
            </a:pPr>
            <a:r>
              <a:rPr lang="es-EC" sz="1200" dirty="0">
                <a:solidFill>
                  <a:schemeClr val="dk1"/>
                </a:solidFill>
                <a:latin typeface="Arial Narrow" panose="020B0606020202030204" pitchFamily="34" charset="0"/>
                <a:cs typeface="Arial" panose="020B0604020202020204" pitchFamily="34" charset="0"/>
              </a:rPr>
              <a:t>En cuanto al vino proveniente de la flor de Jamaica, se logró identificar a la zona del Tena como la mejor zona productora de la materia prima, ya que con estas muestras se logró conseguir los mejores resultados, en cuanto a las variables físico-químicas, de rendimiento, densidad relativa, acidez </a:t>
            </a:r>
            <a:r>
              <a:rPr lang="es-EC" sz="1200" dirty="0" err="1">
                <a:solidFill>
                  <a:schemeClr val="dk1"/>
                </a:solidFill>
                <a:latin typeface="Arial Narrow" panose="020B0606020202030204" pitchFamily="34" charset="0"/>
                <a:cs typeface="Arial" panose="020B0604020202020204" pitchFamily="34" charset="0"/>
              </a:rPr>
              <a:t>titulable</a:t>
            </a:r>
            <a:r>
              <a:rPr lang="es-EC" sz="1200" dirty="0">
                <a:solidFill>
                  <a:schemeClr val="dk1"/>
                </a:solidFill>
                <a:latin typeface="Arial Narrow" panose="020B0606020202030204" pitchFamily="34" charset="0"/>
                <a:cs typeface="Arial" panose="020B0604020202020204" pitchFamily="34" charset="0"/>
              </a:rPr>
              <a:t>, pH y grados de alcohol. </a:t>
            </a:r>
            <a:r>
              <a:rPr lang="es-EC" sz="1200" dirty="0" smtClean="0">
                <a:solidFill>
                  <a:schemeClr val="dk1"/>
                </a:solidFill>
                <a:latin typeface="Arial Narrow" panose="020B0606020202030204" pitchFamily="34" charset="0"/>
                <a:cs typeface="Arial" panose="020B0604020202020204" pitchFamily="34" charset="0"/>
              </a:rPr>
              <a:t> A </a:t>
            </a:r>
            <a:r>
              <a:rPr lang="es-EC" sz="1200" dirty="0">
                <a:solidFill>
                  <a:schemeClr val="dk1"/>
                </a:solidFill>
                <a:latin typeface="Arial Narrow" panose="020B0606020202030204" pitchFamily="34" charset="0"/>
                <a:cs typeface="Arial" panose="020B0604020202020204" pitchFamily="34" charset="0"/>
              </a:rPr>
              <a:t>su vez, al considerar el tipo de levadura utilizada en la elaboración del vino de Jamaica, se identificó que los mejores rendimientos, densidad relativa y grados de alcohol los proporciona S.C.A.F.J., mientras que S.C., obtuvo los más altos valores en cuanto a la acidez </a:t>
            </a:r>
            <a:r>
              <a:rPr lang="es-EC" sz="1200" dirty="0" err="1">
                <a:solidFill>
                  <a:schemeClr val="dk1"/>
                </a:solidFill>
                <a:latin typeface="Arial Narrow" panose="020B0606020202030204" pitchFamily="34" charset="0"/>
                <a:cs typeface="Arial" panose="020B0604020202020204" pitchFamily="34" charset="0"/>
              </a:rPr>
              <a:t>titulable</a:t>
            </a:r>
            <a:r>
              <a:rPr lang="es-EC" sz="1200" dirty="0">
                <a:solidFill>
                  <a:schemeClr val="dk1"/>
                </a:solidFill>
                <a:latin typeface="Arial Narrow" panose="020B0606020202030204" pitchFamily="34" charset="0"/>
                <a:cs typeface="Arial" panose="020B0604020202020204" pitchFamily="34" charset="0"/>
              </a:rPr>
              <a:t> y pH. Mientras que al considerar el conteo de los microorganismos existió mayor presencia de aerobios </a:t>
            </a:r>
            <a:r>
              <a:rPr lang="es-EC" sz="1200" dirty="0" err="1">
                <a:solidFill>
                  <a:schemeClr val="dk1"/>
                </a:solidFill>
                <a:latin typeface="Arial Narrow" panose="020B0606020202030204" pitchFamily="34" charset="0"/>
                <a:cs typeface="Arial" panose="020B0604020202020204" pitchFamily="34" charset="0"/>
              </a:rPr>
              <a:t>mesófilos</a:t>
            </a:r>
            <a:r>
              <a:rPr lang="es-EC" sz="1200" dirty="0">
                <a:solidFill>
                  <a:schemeClr val="dk1"/>
                </a:solidFill>
                <a:latin typeface="Arial Narrow" panose="020B0606020202030204" pitchFamily="34" charset="0"/>
                <a:cs typeface="Arial" panose="020B0604020202020204" pitchFamily="34" charset="0"/>
              </a:rPr>
              <a:t> en las muestras provenientes del Tena, por otra parte, la presencia de moho-levaduras fue nula, en ambos casos. </a:t>
            </a:r>
          </a:p>
        </p:txBody>
      </p:sp>
      <p:sp>
        <p:nvSpPr>
          <p:cNvPr id="23" name="Google Shape;183;p27"/>
          <p:cNvSpPr/>
          <p:nvPr/>
        </p:nvSpPr>
        <p:spPr>
          <a:xfrm>
            <a:off x="589128" y="2546802"/>
            <a:ext cx="10110716" cy="2018529"/>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14300" lvl="0">
              <a:lnSpc>
                <a:spcPct val="150000"/>
              </a:lnSpc>
              <a:buClr>
                <a:schemeClr val="dk1"/>
              </a:buClr>
              <a:buSzPts val="1800"/>
            </a:pPr>
            <a:r>
              <a:rPr lang="es-EC" sz="1200" dirty="0">
                <a:solidFill>
                  <a:schemeClr val="dk1"/>
                </a:solidFill>
                <a:latin typeface="Arial Narrow" panose="020B0606020202030204" pitchFamily="34" charset="0"/>
                <a:cs typeface="Arial" panose="020B0604020202020204" pitchFamily="34" charset="0"/>
              </a:rPr>
              <a:t>Al considerar el rendimiento, de la obtención de etanol, proveniente del vino elaborado a base de la flor de Jamaica, se logró identificar que el Tena, proporciona los mejores rendimientos en comparación con la zona de </a:t>
            </a:r>
            <a:r>
              <a:rPr lang="es-EC" sz="1200" dirty="0" err="1" smtClean="0">
                <a:solidFill>
                  <a:schemeClr val="dk1"/>
                </a:solidFill>
                <a:latin typeface="Arial Narrow" panose="020B0606020202030204" pitchFamily="34" charset="0"/>
                <a:cs typeface="Arial" panose="020B0604020202020204" pitchFamily="34" charset="0"/>
              </a:rPr>
              <a:t>Cotacachi</a:t>
            </a:r>
            <a:r>
              <a:rPr lang="es-EC" sz="1200" dirty="0" smtClean="0">
                <a:solidFill>
                  <a:schemeClr val="dk1"/>
                </a:solidFill>
                <a:latin typeface="Arial Narrow" panose="020B0606020202030204" pitchFamily="34" charset="0"/>
                <a:cs typeface="Arial" panose="020B0604020202020204" pitchFamily="34" charset="0"/>
              </a:rPr>
              <a:t>, en cuento las </a:t>
            </a:r>
            <a:r>
              <a:rPr lang="es-EC" sz="1200" dirty="0">
                <a:solidFill>
                  <a:schemeClr val="dk1"/>
                </a:solidFill>
                <a:latin typeface="Arial Narrow" panose="020B0606020202030204" pitchFamily="34" charset="0"/>
                <a:cs typeface="Arial" panose="020B0604020202020204" pitchFamily="34" charset="0"/>
              </a:rPr>
              <a:t>características físico-químicas del etanol, se logró apreciar que la zona de </a:t>
            </a:r>
            <a:r>
              <a:rPr lang="es-EC" sz="1200" dirty="0" err="1">
                <a:solidFill>
                  <a:schemeClr val="dk1"/>
                </a:solidFill>
                <a:latin typeface="Arial Narrow" panose="020B0606020202030204" pitchFamily="34" charset="0"/>
                <a:cs typeface="Arial" panose="020B0604020202020204" pitchFamily="34" charset="0"/>
              </a:rPr>
              <a:t>Cotacachi</a:t>
            </a:r>
            <a:r>
              <a:rPr lang="es-EC" sz="1200" dirty="0">
                <a:solidFill>
                  <a:schemeClr val="dk1"/>
                </a:solidFill>
                <a:latin typeface="Arial Narrow" panose="020B0606020202030204" pitchFamily="34" charset="0"/>
                <a:cs typeface="Arial" panose="020B0604020202020204" pitchFamily="34" charset="0"/>
              </a:rPr>
              <a:t>, generó los valores más altos en cuanto a la ceniza y densidad; a su vez la zona del Tena se destacó en cuanto a las variables acidez </a:t>
            </a:r>
            <a:r>
              <a:rPr lang="es-EC" sz="1200" dirty="0" smtClean="0">
                <a:solidFill>
                  <a:schemeClr val="dk1"/>
                </a:solidFill>
                <a:latin typeface="Arial Narrow" panose="020B0606020202030204" pitchFamily="34" charset="0"/>
                <a:cs typeface="Arial" panose="020B0604020202020204" pitchFamily="34" charset="0"/>
              </a:rPr>
              <a:t>total </a:t>
            </a:r>
            <a:r>
              <a:rPr lang="es-EC" sz="1200" dirty="0">
                <a:solidFill>
                  <a:schemeClr val="dk1"/>
                </a:solidFill>
                <a:latin typeface="Arial Narrow" panose="020B0606020202030204" pitchFamily="34" charset="0"/>
                <a:cs typeface="Arial" panose="020B0604020202020204" pitchFamily="34" charset="0"/>
              </a:rPr>
              <a:t>y grado alcohólico. Por otra parte, al estimar el porcentaje de espacios libres, la zona del Tena se estableció como la más elevada. </a:t>
            </a:r>
            <a:r>
              <a:rPr lang="es-EC" sz="1200" dirty="0" smtClean="0">
                <a:solidFill>
                  <a:schemeClr val="dk1"/>
                </a:solidFill>
                <a:latin typeface="Arial Narrow" panose="020B0606020202030204" pitchFamily="34" charset="0"/>
                <a:cs typeface="Arial" panose="020B0604020202020204" pitchFamily="34" charset="0"/>
              </a:rPr>
              <a:t> En </a:t>
            </a:r>
            <a:r>
              <a:rPr lang="es-EC" sz="1200" dirty="0">
                <a:solidFill>
                  <a:schemeClr val="dk1"/>
                </a:solidFill>
                <a:latin typeface="Arial Narrow" panose="020B0606020202030204" pitchFamily="34" charset="0"/>
                <a:cs typeface="Arial" panose="020B0604020202020204" pitchFamily="34" charset="0"/>
              </a:rPr>
              <a:t>cuanto al tipo de levadura utilizada para desarrollar la extracción del etanol, se estableció que S.C.A.F.J., permite generar mayor rendimiento, cantidad de ceniza, grados de alcohol y espacios libres, por lo que se confirma la utilidad de la mencionada levadura, como la mejor opción al momento buscar, extraer etanol del vino de Jamaica</a:t>
            </a:r>
          </a:p>
        </p:txBody>
      </p:sp>
      <p:sp>
        <p:nvSpPr>
          <p:cNvPr id="24" name="Google Shape;183;p27"/>
          <p:cNvSpPr/>
          <p:nvPr/>
        </p:nvSpPr>
        <p:spPr>
          <a:xfrm>
            <a:off x="589128" y="4833924"/>
            <a:ext cx="10110716" cy="1380656"/>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14300" lvl="0">
              <a:lnSpc>
                <a:spcPct val="150000"/>
              </a:lnSpc>
              <a:buClr>
                <a:schemeClr val="dk1"/>
              </a:buClr>
              <a:buSzPts val="1800"/>
            </a:pPr>
            <a:r>
              <a:rPr lang="es-EC" sz="1200" dirty="0">
                <a:solidFill>
                  <a:schemeClr val="dk1"/>
                </a:solidFill>
                <a:latin typeface="Arial Narrow" panose="020B0606020202030204" pitchFamily="34" charset="0"/>
                <a:cs typeface="Arial" panose="020B0604020202020204" pitchFamily="34" charset="0"/>
              </a:rPr>
              <a:t>Al tomar en consideración el tipo de solvente utilizado en la extracción del colorante proveniente de la flor de Jamaica, se conoció que el agua destilada, proporciona mayores porcentajes de rendimientos, pero bajos valores de pH y absorbancia. Por ello se concluye que la zona y el tipo de solvente que se utilice, en una posterior investigación o producción comercial del colorante, debe ser considerada, según los aspectos económicos y facilidad de obtención de los insumos. </a:t>
            </a:r>
          </a:p>
        </p:txBody>
      </p:sp>
    </p:spTree>
    <p:extLst>
      <p:ext uri="{BB962C8B-B14F-4D97-AF65-F5344CB8AC3E}">
        <p14:creationId xmlns:p14="http://schemas.microsoft.com/office/powerpoint/2010/main" val="4285619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88570" y="754596"/>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4655469" y="250653"/>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CONCLUSIONES</a:t>
            </a:r>
            <a:endParaRPr lang="es-EC" sz="2800" u="sng" dirty="0" smtClean="0">
              <a:latin typeface="Impact"/>
              <a:ea typeface="Impact"/>
              <a:cs typeface="Impact"/>
              <a:sym typeface="Impact"/>
            </a:endParaRPr>
          </a:p>
        </p:txBody>
      </p:sp>
      <p:pic>
        <p:nvPicPr>
          <p:cNvPr id="100" name="Imagen 99"/>
          <p:cNvPicPr>
            <a:picLocks noChangeAspect="1"/>
          </p:cNvPicPr>
          <p:nvPr/>
        </p:nvPicPr>
        <p:blipFill>
          <a:blip r:embed="rId3"/>
          <a:stretch>
            <a:fillRect/>
          </a:stretch>
        </p:blipFill>
        <p:spPr>
          <a:xfrm>
            <a:off x="11004707" y="25599"/>
            <a:ext cx="1187291" cy="818194"/>
          </a:xfrm>
          <a:prstGeom prst="rect">
            <a:avLst/>
          </a:prstGeom>
        </p:spPr>
      </p:pic>
      <p:sp>
        <p:nvSpPr>
          <p:cNvPr id="22" name="Google Shape;183;p27"/>
          <p:cNvSpPr/>
          <p:nvPr/>
        </p:nvSpPr>
        <p:spPr>
          <a:xfrm>
            <a:off x="533399" y="996996"/>
            <a:ext cx="10222173" cy="1491233"/>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14300" lvl="0">
              <a:lnSpc>
                <a:spcPct val="150000"/>
              </a:lnSpc>
              <a:buClr>
                <a:schemeClr val="dk1"/>
              </a:buClr>
              <a:buSzPts val="1800"/>
            </a:pPr>
            <a:r>
              <a:rPr lang="es-EC" sz="1200" dirty="0">
                <a:solidFill>
                  <a:schemeClr val="dk1"/>
                </a:solidFill>
                <a:latin typeface="Arial Narrow" panose="020B0606020202030204" pitchFamily="34" charset="0"/>
                <a:cs typeface="Arial" panose="020B0604020202020204" pitchFamily="34" charset="0"/>
              </a:rPr>
              <a:t>De forma general se recomienda, el uso de materia prima proveniente de la zona del Tena y el uso de levadura originaria de S.C.A.F.J., ya que los mencionados insumos, presentaron los mejores resultados, dentro de las variables estudiadas. </a:t>
            </a:r>
          </a:p>
          <a:p>
            <a:pPr marL="114300" lvl="0">
              <a:lnSpc>
                <a:spcPct val="150000"/>
              </a:lnSpc>
              <a:buClr>
                <a:schemeClr val="dk1"/>
              </a:buClr>
              <a:buSzPts val="1800"/>
            </a:pPr>
            <a:r>
              <a:rPr lang="es-EC" sz="1200" dirty="0">
                <a:solidFill>
                  <a:schemeClr val="dk1"/>
                </a:solidFill>
                <a:latin typeface="Arial Narrow" panose="020B0606020202030204" pitchFamily="34" charset="0"/>
                <a:cs typeface="Arial" panose="020B0604020202020204" pitchFamily="34" charset="0"/>
              </a:rPr>
              <a:t>Durante todo el proceso de elaboración del vino, utilizar todos los equipos, utensilios y vestimenta de protección, en cada proceso que se desarrolle, para asegurar la inocuidad y calidad del vino obtenido. </a:t>
            </a:r>
          </a:p>
          <a:p>
            <a:pPr marL="114300" lvl="0">
              <a:lnSpc>
                <a:spcPct val="150000"/>
              </a:lnSpc>
              <a:buClr>
                <a:schemeClr val="dk1"/>
              </a:buClr>
              <a:buSzPts val="1800"/>
            </a:pPr>
            <a:r>
              <a:rPr lang="es-EC" sz="1200" dirty="0" smtClean="0">
                <a:solidFill>
                  <a:schemeClr val="dk1"/>
                </a:solidFill>
                <a:latin typeface="Arial Narrow" panose="020B0606020202030204" pitchFamily="34" charset="0"/>
                <a:cs typeface="Arial" panose="020B0604020202020204" pitchFamily="34" charset="0"/>
              </a:rPr>
              <a:t>. </a:t>
            </a:r>
            <a:endParaRPr lang="es-EC" sz="1200" dirty="0">
              <a:solidFill>
                <a:schemeClr val="dk1"/>
              </a:solidFill>
              <a:latin typeface="Arial Narrow" panose="020B0606020202030204" pitchFamily="34" charset="0"/>
              <a:cs typeface="Arial" panose="020B0604020202020204" pitchFamily="34" charset="0"/>
            </a:endParaRPr>
          </a:p>
        </p:txBody>
      </p:sp>
      <p:sp>
        <p:nvSpPr>
          <p:cNvPr id="23" name="Google Shape;183;p27"/>
          <p:cNvSpPr/>
          <p:nvPr/>
        </p:nvSpPr>
        <p:spPr>
          <a:xfrm>
            <a:off x="533399" y="2815636"/>
            <a:ext cx="10110716" cy="1690191"/>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14300" lvl="0">
              <a:lnSpc>
                <a:spcPct val="150000"/>
              </a:lnSpc>
              <a:buClr>
                <a:schemeClr val="dk1"/>
              </a:buClr>
              <a:buSzPts val="1800"/>
            </a:pPr>
            <a:r>
              <a:rPr lang="es-EC" sz="1200">
                <a:solidFill>
                  <a:schemeClr val="dk1"/>
                </a:solidFill>
                <a:latin typeface="Arial Narrow" panose="020B0606020202030204" pitchFamily="34" charset="0"/>
                <a:cs typeface="Arial" panose="020B0604020202020204" pitchFamily="34" charset="0"/>
              </a:rPr>
              <a:t>Si bien es cierto en la actualidad, las principales fuentes de materias primas son destinadas al consumo alimenticio, por lo cual se recomienda realizar, más investigaciones que fomenten la generación de subproductos, para maximizar los recursos y evitar desperdicios orgánicos, tomando como ejemplo la presente investigación, al extraer etanol, del vino generado a base de la flor de Jamaica.</a:t>
            </a:r>
          </a:p>
          <a:p>
            <a:pPr marL="114300" lvl="0">
              <a:lnSpc>
                <a:spcPct val="150000"/>
              </a:lnSpc>
              <a:buClr>
                <a:schemeClr val="dk1"/>
              </a:buClr>
              <a:buSzPts val="1800"/>
            </a:pPr>
            <a:r>
              <a:rPr lang="es-EC" sz="1200">
                <a:solidFill>
                  <a:schemeClr val="dk1"/>
                </a:solidFill>
                <a:latin typeface="Arial Narrow" panose="020B0606020202030204" pitchFamily="34" charset="0"/>
                <a:cs typeface="Arial" panose="020B0604020202020204" pitchFamily="34" charset="0"/>
              </a:rPr>
              <a:t>Tomar en consideración, las normas INEN establecidas, para regular y promover la inocuidad de los alimentos o bebidas,  con la finalidad de brindar seguridad alimentaria a la población consumidora. </a:t>
            </a:r>
            <a:endParaRPr lang="es-EC" sz="1200" dirty="0">
              <a:solidFill>
                <a:schemeClr val="dk1"/>
              </a:solidFill>
              <a:latin typeface="Arial Narrow" panose="020B0606020202030204" pitchFamily="34" charset="0"/>
              <a:cs typeface="Arial" panose="020B0604020202020204" pitchFamily="34" charset="0"/>
            </a:endParaRPr>
          </a:p>
        </p:txBody>
      </p:sp>
      <p:sp>
        <p:nvSpPr>
          <p:cNvPr id="24" name="Google Shape;183;p27"/>
          <p:cNvSpPr/>
          <p:nvPr/>
        </p:nvSpPr>
        <p:spPr>
          <a:xfrm>
            <a:off x="589128" y="4924194"/>
            <a:ext cx="10110716" cy="1031077"/>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14300" lvl="0">
              <a:lnSpc>
                <a:spcPct val="150000"/>
              </a:lnSpc>
              <a:buClr>
                <a:schemeClr val="dk1"/>
              </a:buClr>
              <a:buSzPts val="1800"/>
            </a:pPr>
            <a:r>
              <a:rPr lang="es-EC" sz="1200">
                <a:solidFill>
                  <a:schemeClr val="dk1"/>
                </a:solidFill>
                <a:latin typeface="Arial Narrow" panose="020B0606020202030204" pitchFamily="34" charset="0"/>
                <a:cs typeface="Arial" panose="020B0604020202020204" pitchFamily="34" charset="0"/>
              </a:rPr>
              <a:t>Se recomienda realizar una posterior investigación, bajo el mismo procedimiento, pero utilizando como materia prima la flor seca de Jamaica, para lograr definir de forma concreta el mejor estado fisiológico de la flor, para la obtención del colorante vegetal. </a:t>
            </a:r>
            <a:endParaRPr lang="es-EC" sz="1200" dirty="0">
              <a:solidFill>
                <a:schemeClr val="dk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930850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279 Flor De Jamaica Imágenes y Fotos - 123RF"/>
          <p:cNvPicPr>
            <a:picLocks noChangeAspect="1" noChangeArrowheads="1"/>
          </p:cNvPicPr>
          <p:nvPr/>
        </p:nvPicPr>
        <p:blipFill rotWithShape="1">
          <a:blip r:embed="rId2">
            <a:extLst>
              <a:ext uri="{28A0092B-C50C-407E-A947-70E740481C1C}">
                <a14:useLocalDpi xmlns:a14="http://schemas.microsoft.com/office/drawing/2010/main" val="0"/>
              </a:ext>
            </a:extLst>
          </a:blip>
          <a:srcRect t="14130" b="15586"/>
          <a:stretch/>
        </p:blipFill>
        <p:spPr bwMode="auto">
          <a:xfrm>
            <a:off x="4616065" y="630836"/>
            <a:ext cx="3525006" cy="194896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4655469" y="91440"/>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INTRODUCCIÓN</a:t>
            </a:r>
            <a:endParaRPr lang="es-EC" sz="2800" u="sng" dirty="0">
              <a:latin typeface="Impact"/>
              <a:ea typeface="Impact"/>
              <a:cs typeface="Impact"/>
              <a:sym typeface="Impact"/>
            </a:endParaRPr>
          </a:p>
        </p:txBody>
      </p:sp>
      <p:pic>
        <p:nvPicPr>
          <p:cNvPr id="2050" name="Picture 2" descr="Flor De Jamaica Vectores Libres de Derechos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330" y="2630402"/>
            <a:ext cx="4020117" cy="40201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uede ser una imagen de al aire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393" y="2207265"/>
            <a:ext cx="2411477" cy="1311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ángulo 3"/>
          <p:cNvSpPr/>
          <p:nvPr/>
        </p:nvSpPr>
        <p:spPr>
          <a:xfrm>
            <a:off x="255393" y="548192"/>
            <a:ext cx="4332224" cy="1600438"/>
          </a:xfrm>
          <a:prstGeom prst="rect">
            <a:avLst/>
          </a:prstGeom>
        </p:spPr>
        <p:txBody>
          <a:bodyPr wrap="square">
            <a:spAutoFit/>
          </a:bodyPr>
          <a:lstStyle/>
          <a:p>
            <a:pPr marL="285750" indent="-285750">
              <a:buFont typeface="Wingdings" panose="05000000000000000000" pitchFamily="2" charset="2"/>
              <a:buChar char="ü"/>
            </a:pPr>
            <a:r>
              <a:rPr lang="es-EC" sz="1400" dirty="0" smtClean="0">
                <a:latin typeface="Arial" panose="020B0604020202020204" pitchFamily="34" charset="0"/>
                <a:ea typeface="Calibri" panose="020F0502020204030204" pitchFamily="34" charset="0"/>
              </a:rPr>
              <a:t>Altura = 2 m</a:t>
            </a:r>
          </a:p>
          <a:p>
            <a:pPr marL="285750" indent="-285750">
              <a:buFont typeface="Wingdings" panose="05000000000000000000" pitchFamily="2" charset="2"/>
              <a:buChar char="ü"/>
            </a:pPr>
            <a:r>
              <a:rPr lang="es-EC" sz="1400" dirty="0" smtClean="0">
                <a:latin typeface="Arial" panose="020B0604020202020204" pitchFamily="34" charset="0"/>
              </a:rPr>
              <a:t>Densidad poblacional= (0,90 x 1,30) m (1 x 1) m</a:t>
            </a:r>
          </a:p>
          <a:p>
            <a:pPr marL="285750" indent="-285750">
              <a:buFont typeface="Wingdings" panose="05000000000000000000" pitchFamily="2" charset="2"/>
              <a:buChar char="ü"/>
            </a:pPr>
            <a:r>
              <a:rPr lang="es-EC" sz="1400" dirty="0" smtClean="0">
                <a:latin typeface="Arial" panose="020B0604020202020204" pitchFamily="34" charset="0"/>
              </a:rPr>
              <a:t>T º = 25 – 30 </a:t>
            </a:r>
          </a:p>
          <a:p>
            <a:pPr marL="285750" indent="-285750">
              <a:buFont typeface="Wingdings" panose="05000000000000000000" pitchFamily="2" charset="2"/>
              <a:buChar char="ü"/>
            </a:pPr>
            <a:r>
              <a:rPr lang="es-EC" sz="1400" dirty="0" smtClean="0">
                <a:latin typeface="Arial" panose="020B0604020202020204" pitchFamily="34" charset="0"/>
              </a:rPr>
              <a:t>pH = 4 – 5,8</a:t>
            </a:r>
          </a:p>
          <a:p>
            <a:pPr marL="285750" indent="-285750">
              <a:buFont typeface="Wingdings" panose="05000000000000000000" pitchFamily="2" charset="2"/>
              <a:buChar char="ü"/>
            </a:pPr>
            <a:r>
              <a:rPr lang="es-EC" sz="1400" dirty="0" smtClean="0">
                <a:latin typeface="Arial" panose="020B0604020202020204" pitchFamily="34" charset="0"/>
              </a:rPr>
              <a:t>Precipitación = 1300 – 1500 mm</a:t>
            </a:r>
          </a:p>
          <a:p>
            <a:pPr marL="285750" indent="-285750">
              <a:buFont typeface="Wingdings" panose="05000000000000000000" pitchFamily="2" charset="2"/>
              <a:buChar char="ü"/>
            </a:pPr>
            <a:r>
              <a:rPr lang="es-EC" sz="1400" dirty="0" smtClean="0">
                <a:latin typeface="Arial" panose="020B0604020202020204" pitchFamily="34" charset="0"/>
              </a:rPr>
              <a:t>11-12 horas luz</a:t>
            </a:r>
          </a:p>
          <a:p>
            <a:r>
              <a:rPr lang="es-EC" sz="1400" dirty="0" smtClean="0">
                <a:latin typeface="Arial" panose="020B0604020202020204" pitchFamily="34" charset="0"/>
              </a:rPr>
              <a:t>(IICA, 2006)</a:t>
            </a:r>
          </a:p>
        </p:txBody>
      </p:sp>
      <p:cxnSp>
        <p:nvCxnSpPr>
          <p:cNvPr id="22" name="Conector recto de flecha 21"/>
          <p:cNvCxnSpPr/>
          <p:nvPr/>
        </p:nvCxnSpPr>
        <p:spPr>
          <a:xfrm>
            <a:off x="7042352" y="3850184"/>
            <a:ext cx="1305899" cy="14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a:off x="7217916" y="1481573"/>
            <a:ext cx="11303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p:nvPr/>
        </p:nvCxnSpPr>
        <p:spPr>
          <a:xfrm>
            <a:off x="6484651" y="2204106"/>
            <a:ext cx="18204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ángulo 27"/>
          <p:cNvSpPr/>
          <p:nvPr/>
        </p:nvSpPr>
        <p:spPr>
          <a:xfrm>
            <a:off x="8941643" y="158915"/>
            <a:ext cx="1877153" cy="523220"/>
          </a:xfrm>
          <a:prstGeom prst="rect">
            <a:avLst/>
          </a:prstGeom>
        </p:spPr>
        <p:txBody>
          <a:bodyPr wrap="square">
            <a:spAutoFit/>
          </a:bodyPr>
          <a:lstStyle/>
          <a:p>
            <a:pPr algn="ctr"/>
            <a:r>
              <a:rPr lang="es-EC" sz="1400" b="1" u="sng" dirty="0" smtClean="0">
                <a:latin typeface="Arial" panose="020B0604020202020204" pitchFamily="34" charset="0"/>
              </a:rPr>
              <a:t>Usos aprovechables</a:t>
            </a:r>
          </a:p>
        </p:txBody>
      </p:sp>
      <p:cxnSp>
        <p:nvCxnSpPr>
          <p:cNvPr id="36" name="Conector recto de flecha 35"/>
          <p:cNvCxnSpPr/>
          <p:nvPr/>
        </p:nvCxnSpPr>
        <p:spPr>
          <a:xfrm>
            <a:off x="7596012" y="3187303"/>
            <a:ext cx="752239" cy="630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p:nvPr/>
        </p:nvCxnSpPr>
        <p:spPr>
          <a:xfrm flipV="1">
            <a:off x="6612909" y="3977748"/>
            <a:ext cx="1735342" cy="367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ángulo 43"/>
          <p:cNvSpPr/>
          <p:nvPr/>
        </p:nvSpPr>
        <p:spPr>
          <a:xfrm>
            <a:off x="8305069" y="3630175"/>
            <a:ext cx="974639" cy="523220"/>
          </a:xfrm>
          <a:prstGeom prst="rect">
            <a:avLst/>
          </a:prstGeom>
        </p:spPr>
        <p:txBody>
          <a:bodyPr wrap="square">
            <a:spAutoFit/>
          </a:bodyPr>
          <a:lstStyle/>
          <a:p>
            <a:pPr algn="ctr"/>
            <a:r>
              <a:rPr lang="es-EC" sz="1400" dirty="0" smtClean="0">
                <a:latin typeface="Arial" panose="020B0604020202020204" pitchFamily="34" charset="0"/>
              </a:rPr>
              <a:t>En compost</a:t>
            </a:r>
          </a:p>
        </p:txBody>
      </p:sp>
      <p:sp>
        <p:nvSpPr>
          <p:cNvPr id="45" name="Rectángulo 44"/>
          <p:cNvSpPr/>
          <p:nvPr/>
        </p:nvSpPr>
        <p:spPr>
          <a:xfrm>
            <a:off x="9520025" y="3710304"/>
            <a:ext cx="1886611" cy="307777"/>
          </a:xfrm>
          <a:prstGeom prst="rect">
            <a:avLst/>
          </a:prstGeom>
        </p:spPr>
        <p:txBody>
          <a:bodyPr wrap="square">
            <a:spAutoFit/>
          </a:bodyPr>
          <a:lstStyle/>
          <a:p>
            <a:pPr marL="285750" indent="-285750">
              <a:buFont typeface="Wingdings" panose="05000000000000000000" pitchFamily="2" charset="2"/>
              <a:buChar char="ü"/>
            </a:pPr>
            <a:r>
              <a:rPr lang="es-EC" sz="1400" dirty="0" smtClean="0">
                <a:latin typeface="Arial" panose="020B0604020202020204" pitchFamily="34" charset="0"/>
              </a:rPr>
              <a:t>Abono Orgánico</a:t>
            </a:r>
          </a:p>
        </p:txBody>
      </p:sp>
      <p:cxnSp>
        <p:nvCxnSpPr>
          <p:cNvPr id="46" name="Conector recto de flecha 45"/>
          <p:cNvCxnSpPr/>
          <p:nvPr/>
        </p:nvCxnSpPr>
        <p:spPr>
          <a:xfrm flipV="1">
            <a:off x="9118343" y="3891785"/>
            <a:ext cx="4334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p:cNvCxnSpPr/>
          <p:nvPr/>
        </p:nvCxnSpPr>
        <p:spPr>
          <a:xfrm>
            <a:off x="6532118" y="6212038"/>
            <a:ext cx="18204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ángulo 49"/>
          <p:cNvSpPr/>
          <p:nvPr/>
        </p:nvSpPr>
        <p:spPr>
          <a:xfrm>
            <a:off x="8348251" y="738319"/>
            <a:ext cx="3325048" cy="1169551"/>
          </a:xfrm>
          <a:prstGeom prst="rect">
            <a:avLst/>
          </a:prstGeom>
        </p:spPr>
        <p:txBody>
          <a:bodyPr wrap="square">
            <a:spAutoFit/>
          </a:bodyPr>
          <a:lstStyle/>
          <a:p>
            <a:pPr algn="ctr"/>
            <a:r>
              <a:rPr lang="es-EC" sz="1400" u="sng" dirty="0" smtClean="0">
                <a:latin typeface="Arial" panose="020B0604020202020204" pitchFamily="34" charset="0"/>
              </a:rPr>
              <a:t>Pétalos</a:t>
            </a:r>
          </a:p>
          <a:p>
            <a:pPr marL="285750" indent="-285750">
              <a:buFont typeface="Wingdings" panose="05000000000000000000" pitchFamily="2" charset="2"/>
              <a:buChar char="ü"/>
            </a:pPr>
            <a:r>
              <a:rPr lang="es-EC" sz="1400" dirty="0" smtClean="0">
                <a:latin typeface="Arial" panose="020B0604020202020204" pitchFamily="34" charset="0"/>
              </a:rPr>
              <a:t>Elaboración de bebidas alcohólicas</a:t>
            </a:r>
          </a:p>
          <a:p>
            <a:pPr marL="285750" indent="-285750">
              <a:buFont typeface="Wingdings" panose="05000000000000000000" pitchFamily="2" charset="2"/>
              <a:buChar char="ü"/>
            </a:pPr>
            <a:r>
              <a:rPr lang="es-EC" sz="1400" dirty="0" smtClean="0">
                <a:latin typeface="Arial" panose="020B0604020202020204" pitchFamily="34" charset="0"/>
              </a:rPr>
              <a:t>Tintes</a:t>
            </a:r>
          </a:p>
          <a:p>
            <a:pPr marL="285750" indent="-285750">
              <a:buFont typeface="Wingdings" panose="05000000000000000000" pitchFamily="2" charset="2"/>
              <a:buChar char="ü"/>
            </a:pPr>
            <a:r>
              <a:rPr lang="es-EC" sz="1400" dirty="0" smtClean="0">
                <a:latin typeface="Arial" panose="020B0604020202020204" pitchFamily="34" charset="0"/>
              </a:rPr>
              <a:t>Jarbes</a:t>
            </a:r>
          </a:p>
          <a:p>
            <a:pPr marL="285750" indent="-285750">
              <a:buFont typeface="Wingdings" panose="05000000000000000000" pitchFamily="2" charset="2"/>
              <a:buChar char="ü"/>
            </a:pPr>
            <a:r>
              <a:rPr lang="es-EC" sz="1400" dirty="0" smtClean="0">
                <a:latin typeface="Arial" panose="020B0604020202020204" pitchFamily="34" charset="0"/>
              </a:rPr>
              <a:t>Refrescos</a:t>
            </a:r>
          </a:p>
        </p:txBody>
      </p:sp>
      <p:sp>
        <p:nvSpPr>
          <p:cNvPr id="51" name="Rectángulo 50"/>
          <p:cNvSpPr/>
          <p:nvPr/>
        </p:nvSpPr>
        <p:spPr>
          <a:xfrm>
            <a:off x="8399960" y="1942496"/>
            <a:ext cx="3221630" cy="523220"/>
          </a:xfrm>
          <a:prstGeom prst="rect">
            <a:avLst/>
          </a:prstGeom>
        </p:spPr>
        <p:txBody>
          <a:bodyPr wrap="square">
            <a:spAutoFit/>
          </a:bodyPr>
          <a:lstStyle/>
          <a:p>
            <a:pPr algn="ctr"/>
            <a:r>
              <a:rPr lang="es-EC" sz="1400" u="sng" dirty="0" smtClean="0">
                <a:latin typeface="Arial" panose="020B0604020202020204" pitchFamily="34" charset="0"/>
              </a:rPr>
              <a:t>Semillas</a:t>
            </a:r>
          </a:p>
          <a:p>
            <a:pPr marL="285750" indent="-285750">
              <a:buFont typeface="Wingdings" panose="05000000000000000000" pitchFamily="2" charset="2"/>
              <a:buChar char="ü"/>
            </a:pPr>
            <a:r>
              <a:rPr lang="es-EC" sz="1400" dirty="0" smtClean="0">
                <a:latin typeface="Arial" panose="020B0604020202020204" pitchFamily="34" charset="0"/>
              </a:rPr>
              <a:t>Alimento para aves (balanceados)</a:t>
            </a:r>
          </a:p>
        </p:txBody>
      </p:sp>
      <p:sp>
        <p:nvSpPr>
          <p:cNvPr id="52" name="Rectángulo 51"/>
          <p:cNvSpPr/>
          <p:nvPr/>
        </p:nvSpPr>
        <p:spPr>
          <a:xfrm>
            <a:off x="8451669" y="3211474"/>
            <a:ext cx="3221630" cy="307777"/>
          </a:xfrm>
          <a:prstGeom prst="rect">
            <a:avLst/>
          </a:prstGeom>
        </p:spPr>
        <p:txBody>
          <a:bodyPr wrap="square">
            <a:spAutoFit/>
          </a:bodyPr>
          <a:lstStyle/>
          <a:p>
            <a:pPr algn="ctr"/>
            <a:r>
              <a:rPr lang="es-EC" sz="1400" u="sng" dirty="0" smtClean="0">
                <a:latin typeface="Arial" panose="020B0604020202020204" pitchFamily="34" charset="0"/>
              </a:rPr>
              <a:t>Hojas – Flores -Tallo</a:t>
            </a:r>
          </a:p>
        </p:txBody>
      </p:sp>
      <p:sp>
        <p:nvSpPr>
          <p:cNvPr id="53" name="Rectángulo 52"/>
          <p:cNvSpPr/>
          <p:nvPr/>
        </p:nvSpPr>
        <p:spPr>
          <a:xfrm>
            <a:off x="8348251" y="5845910"/>
            <a:ext cx="3221630" cy="523220"/>
          </a:xfrm>
          <a:prstGeom prst="rect">
            <a:avLst/>
          </a:prstGeom>
        </p:spPr>
        <p:txBody>
          <a:bodyPr wrap="square">
            <a:spAutoFit/>
          </a:bodyPr>
          <a:lstStyle/>
          <a:p>
            <a:pPr algn="ctr"/>
            <a:r>
              <a:rPr lang="es-EC" sz="1400" u="sng" dirty="0" smtClean="0">
                <a:latin typeface="Arial" panose="020B0604020202020204" pitchFamily="34" charset="0"/>
              </a:rPr>
              <a:t>Tallo</a:t>
            </a:r>
          </a:p>
          <a:p>
            <a:pPr marL="285750" indent="-285750">
              <a:buFont typeface="Wingdings" panose="05000000000000000000" pitchFamily="2" charset="2"/>
              <a:buChar char="ü"/>
            </a:pPr>
            <a:r>
              <a:rPr lang="es-EC" sz="1400" dirty="0" smtClean="0">
                <a:latin typeface="Arial" panose="020B0604020202020204" pitchFamily="34" charset="0"/>
              </a:rPr>
              <a:t>Fibra</a:t>
            </a:r>
          </a:p>
        </p:txBody>
      </p:sp>
      <p:sp>
        <p:nvSpPr>
          <p:cNvPr id="42" name="Rectángulo 41"/>
          <p:cNvSpPr/>
          <p:nvPr/>
        </p:nvSpPr>
        <p:spPr>
          <a:xfrm>
            <a:off x="10093994" y="6160074"/>
            <a:ext cx="1428596" cy="369332"/>
          </a:xfrm>
          <a:prstGeom prst="rect">
            <a:avLst/>
          </a:prstGeom>
        </p:spPr>
        <p:txBody>
          <a:bodyPr wrap="none">
            <a:spAutoFit/>
          </a:bodyPr>
          <a:lstStyle/>
          <a:p>
            <a:r>
              <a:rPr lang="es-EC" dirty="0" smtClean="0">
                <a:latin typeface="Arial" panose="020B0604020202020204" pitchFamily="34" charset="0"/>
              </a:rPr>
              <a:t>(IICA, 2004)</a:t>
            </a:r>
            <a:endParaRPr lang="es-EC" dirty="0">
              <a:latin typeface="Arial" panose="020B0604020202020204" pitchFamily="34" charset="0"/>
            </a:endParaRPr>
          </a:p>
        </p:txBody>
      </p:sp>
      <p:pic>
        <p:nvPicPr>
          <p:cNvPr id="2054" name="Picture 6" descr="REGION AMAZON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9889" y="2116277"/>
            <a:ext cx="1811374" cy="141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8" name="Picture 10" descr="Obserevación de levaduras"/>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138" y="3849927"/>
            <a:ext cx="3089295" cy="26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cxnSp>
        <p:nvCxnSpPr>
          <p:cNvPr id="63" name="Conector curvado 62"/>
          <p:cNvCxnSpPr>
            <a:stCxn id="2052" idx="2"/>
            <a:endCxn id="2058" idx="0"/>
          </p:cNvCxnSpPr>
          <p:nvPr/>
        </p:nvCxnSpPr>
        <p:spPr>
          <a:xfrm rot="5400000">
            <a:off x="3714114" y="1185472"/>
            <a:ext cx="1270127" cy="4058782"/>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419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77254" y="-101493"/>
            <a:ext cx="6429564" cy="6858000"/>
          </a:xfrm>
          <a:prstGeom prst="rect">
            <a:avLst/>
          </a:prstGeom>
          <a:ln>
            <a:noFill/>
          </a:ln>
          <a:effectLst>
            <a:softEdge rad="112500"/>
          </a:effectLst>
        </p:spPr>
      </p:pic>
      <p:pic>
        <p:nvPicPr>
          <p:cNvPr id="11" name="Imagen 10"/>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5715" y="25599"/>
            <a:ext cx="5922608" cy="6771195"/>
          </a:xfrm>
          <a:prstGeom prst="rect">
            <a:avLst/>
          </a:prstGeom>
          <a:ln>
            <a:noFill/>
          </a:ln>
          <a:effectLst>
            <a:softEdge rad="112500"/>
          </a:effectLst>
        </p:spPr>
      </p:pic>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88570" y="754596"/>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0" name="CuadroTexto 9"/>
          <p:cNvSpPr txBox="1"/>
          <p:nvPr/>
        </p:nvSpPr>
        <p:spPr>
          <a:xfrm>
            <a:off x="2870541" y="482565"/>
            <a:ext cx="8643196" cy="1938992"/>
          </a:xfrm>
          <a:prstGeom prst="rect">
            <a:avLst/>
          </a:prstGeom>
          <a:noFill/>
        </p:spPr>
        <p:txBody>
          <a:bodyPr wrap="square" rtlCol="0">
            <a:spAutoFit/>
          </a:bodyPr>
          <a:lstStyle/>
          <a:p>
            <a:pPr algn="ctr">
              <a:buClr>
                <a:srgbClr val="000000"/>
              </a:buClr>
              <a:buFont typeface="Arial"/>
              <a:buNone/>
            </a:pPr>
            <a:r>
              <a:rPr lang="es-EC" sz="6000" b="1" kern="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mpact" panose="020B0806030902050204" pitchFamily="34" charset="0"/>
                <a:cs typeface="Arial"/>
                <a:sym typeface="Arial"/>
              </a:rPr>
              <a:t>MUCHAS GRACIAS POR SU ATENCIÓN</a:t>
            </a:r>
            <a:endParaRPr lang="es-EC" sz="6000" b="1" kern="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Impact" panose="020B0806030902050204" pitchFamily="34" charset="0"/>
              <a:cs typeface="Arial"/>
              <a:sym typeface="Arial"/>
            </a:endParaRPr>
          </a:p>
        </p:txBody>
      </p:sp>
    </p:spTree>
    <p:extLst>
      <p:ext uri="{BB962C8B-B14F-4D97-AF65-F5344CB8AC3E}">
        <p14:creationId xmlns:p14="http://schemas.microsoft.com/office/powerpoint/2010/main" val="3725431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179;p27"/>
          <p:cNvSpPr/>
          <p:nvPr/>
        </p:nvSpPr>
        <p:spPr>
          <a:xfrm>
            <a:off x="808566" y="1621465"/>
            <a:ext cx="6101685" cy="1117549"/>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457200" lvl="0" indent="0" algn="l" rtl="0">
              <a:lnSpc>
                <a:spcPct val="150000"/>
              </a:lnSpc>
              <a:spcBef>
                <a:spcPts val="0"/>
              </a:spcBef>
              <a:spcAft>
                <a:spcPts val="0"/>
              </a:spcAft>
              <a:buNone/>
            </a:pPr>
            <a:endParaRPr sz="1400">
              <a:solidFill>
                <a:schemeClr val="dk1"/>
              </a:solidFill>
              <a:latin typeface="Arial" panose="020B0604020202020204" pitchFamily="34" charset="0"/>
              <a:cs typeface="Arial" panose="020B0604020202020204" pitchFamily="34" charset="0"/>
            </a:endParaRPr>
          </a:p>
        </p:txBody>
      </p:sp>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4655469" y="91440"/>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OBJETIVOS</a:t>
            </a:r>
          </a:p>
        </p:txBody>
      </p:sp>
      <p:sp>
        <p:nvSpPr>
          <p:cNvPr id="29" name="Google Shape;179;p27"/>
          <p:cNvSpPr/>
          <p:nvPr/>
        </p:nvSpPr>
        <p:spPr>
          <a:xfrm>
            <a:off x="787981" y="3615235"/>
            <a:ext cx="8570565" cy="278835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457200" lvl="0" indent="0" algn="l" rtl="0">
              <a:lnSpc>
                <a:spcPct val="150000"/>
              </a:lnSpc>
              <a:spcBef>
                <a:spcPts val="0"/>
              </a:spcBef>
              <a:spcAft>
                <a:spcPts val="0"/>
              </a:spcAft>
              <a:buNone/>
            </a:pPr>
            <a:endParaRPr sz="1400">
              <a:solidFill>
                <a:schemeClr val="dk1"/>
              </a:solidFill>
              <a:latin typeface="Arial" panose="020B0604020202020204" pitchFamily="34" charset="0"/>
              <a:cs typeface="Arial" panose="020B0604020202020204" pitchFamily="34" charset="0"/>
            </a:endParaRPr>
          </a:p>
        </p:txBody>
      </p:sp>
      <p:sp>
        <p:nvSpPr>
          <p:cNvPr id="32" name="Google Shape;182;p27"/>
          <p:cNvSpPr txBox="1">
            <a:spLocks/>
          </p:cNvSpPr>
          <p:nvPr/>
        </p:nvSpPr>
        <p:spPr>
          <a:xfrm>
            <a:off x="809943" y="819135"/>
            <a:ext cx="3708429" cy="52043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pPr>
            <a:r>
              <a:rPr lang="es-EC" sz="2800" dirty="0" smtClean="0">
                <a:solidFill>
                  <a:schemeClr val="tx2"/>
                </a:solidFill>
                <a:latin typeface="Impact" panose="020B0806030902050204" pitchFamily="34" charset="0"/>
                <a:ea typeface="Impact"/>
                <a:cs typeface="Arial" panose="020B0604020202020204" pitchFamily="34" charset="0"/>
                <a:sym typeface="Impact"/>
              </a:rPr>
              <a:t>Objetivo General</a:t>
            </a:r>
            <a:endParaRPr lang="es-EC" sz="2800" dirty="0">
              <a:solidFill>
                <a:schemeClr val="tx2"/>
              </a:solidFill>
              <a:latin typeface="Impact" panose="020B0806030902050204" pitchFamily="34" charset="0"/>
              <a:ea typeface="Impact"/>
              <a:cs typeface="Arial" panose="020B0604020202020204" pitchFamily="34" charset="0"/>
              <a:sym typeface="Impact"/>
            </a:endParaRPr>
          </a:p>
        </p:txBody>
      </p:sp>
      <p:sp>
        <p:nvSpPr>
          <p:cNvPr id="34" name="Google Shape;184;p27"/>
          <p:cNvSpPr txBox="1">
            <a:spLocks/>
          </p:cNvSpPr>
          <p:nvPr/>
        </p:nvSpPr>
        <p:spPr>
          <a:xfrm>
            <a:off x="809943" y="2850402"/>
            <a:ext cx="3708429" cy="52043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pPr>
            <a:r>
              <a:rPr lang="es-EC" sz="2800" dirty="0" smtClean="0">
                <a:solidFill>
                  <a:schemeClr val="dk1"/>
                </a:solidFill>
                <a:latin typeface="Impact" panose="020B0806030902050204" pitchFamily="34" charset="0"/>
                <a:ea typeface="Impact"/>
                <a:cs typeface="Arial" panose="020B0604020202020204" pitchFamily="34" charset="0"/>
                <a:sym typeface="Impact"/>
              </a:rPr>
              <a:t>Objetivos Específicos</a:t>
            </a:r>
            <a:endParaRPr lang="es-EC" sz="2800" dirty="0">
              <a:solidFill>
                <a:schemeClr val="dk1"/>
              </a:solidFill>
              <a:latin typeface="Impact" panose="020B0806030902050204" pitchFamily="34" charset="0"/>
              <a:ea typeface="Impact"/>
              <a:cs typeface="Arial" panose="020B0604020202020204" pitchFamily="34" charset="0"/>
              <a:sym typeface="Impact"/>
            </a:endParaRPr>
          </a:p>
        </p:txBody>
      </p:sp>
      <p:pic>
        <p:nvPicPr>
          <p:cNvPr id="5" name="Imagen 4"/>
          <p:cNvPicPr>
            <a:picLocks noChangeAspect="1"/>
          </p:cNvPicPr>
          <p:nvPr/>
        </p:nvPicPr>
        <p:blipFill>
          <a:blip r:embed="rId2"/>
          <a:stretch>
            <a:fillRect/>
          </a:stretch>
        </p:blipFill>
        <p:spPr>
          <a:xfrm>
            <a:off x="7268389" y="98715"/>
            <a:ext cx="4187629" cy="2885808"/>
          </a:xfrm>
          <a:prstGeom prst="rect">
            <a:avLst/>
          </a:prstGeom>
        </p:spPr>
      </p:pic>
      <p:sp>
        <p:nvSpPr>
          <p:cNvPr id="35" name="Google Shape;185;p27"/>
          <p:cNvSpPr/>
          <p:nvPr/>
        </p:nvSpPr>
        <p:spPr>
          <a:xfrm>
            <a:off x="808566" y="1621465"/>
            <a:ext cx="6101685" cy="1036498"/>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150000"/>
              </a:lnSpc>
            </a:pPr>
            <a:r>
              <a:rPr lang="es-EC" sz="1400" dirty="0" smtClean="0">
                <a:solidFill>
                  <a:schemeClr val="dk1"/>
                </a:solidFill>
                <a:latin typeface="Arial" panose="020B0604020202020204" pitchFamily="34" charset="0"/>
                <a:cs typeface="Arial" panose="020B0604020202020204" pitchFamily="34" charset="0"/>
              </a:rPr>
              <a:t>Industrializar la Flor de Jamaica (</a:t>
            </a:r>
            <a:r>
              <a:rPr lang="es-EC" sz="1400" i="1" dirty="0" err="1" smtClean="0">
                <a:solidFill>
                  <a:schemeClr val="dk1"/>
                </a:solidFill>
                <a:latin typeface="Arial" panose="020B0604020202020204" pitchFamily="34" charset="0"/>
                <a:cs typeface="Arial" panose="020B0604020202020204" pitchFamily="34" charset="0"/>
              </a:rPr>
              <a:t>Hibiscus</a:t>
            </a:r>
            <a:r>
              <a:rPr lang="es-EC" sz="1400" i="1" dirty="0" smtClean="0">
                <a:solidFill>
                  <a:schemeClr val="dk1"/>
                </a:solidFill>
                <a:latin typeface="Arial" panose="020B0604020202020204" pitchFamily="34" charset="0"/>
                <a:cs typeface="Arial" panose="020B0604020202020204" pitchFamily="34" charset="0"/>
              </a:rPr>
              <a:t> </a:t>
            </a:r>
            <a:r>
              <a:rPr lang="es-EC" sz="1400" i="1" dirty="0" err="1" smtClean="0">
                <a:solidFill>
                  <a:schemeClr val="dk1"/>
                </a:solidFill>
                <a:latin typeface="Arial" panose="020B0604020202020204" pitchFamily="34" charset="0"/>
                <a:cs typeface="Arial" panose="020B0604020202020204" pitchFamily="34" charset="0"/>
              </a:rPr>
              <a:t>sabdariffa</a:t>
            </a:r>
            <a:r>
              <a:rPr lang="es-EC" sz="1400" i="1" dirty="0" smtClean="0">
                <a:solidFill>
                  <a:schemeClr val="dk1"/>
                </a:solidFill>
                <a:latin typeface="Arial" panose="020B0604020202020204" pitchFamily="34" charset="0"/>
                <a:cs typeface="Arial" panose="020B0604020202020204" pitchFamily="34" charset="0"/>
              </a:rPr>
              <a:t> </a:t>
            </a:r>
            <a:r>
              <a:rPr lang="es-EC" sz="1400" dirty="0" smtClean="0">
                <a:solidFill>
                  <a:schemeClr val="dk1"/>
                </a:solidFill>
                <a:latin typeface="Arial" panose="020B0604020202020204" pitchFamily="34" charset="0"/>
                <a:cs typeface="Arial" panose="020B0604020202020204" pitchFamily="34" charset="0"/>
              </a:rPr>
              <a:t>L.) considerando parámetros agroclimáticos para generar valor agregado mediante transformación.</a:t>
            </a:r>
            <a:endParaRPr sz="1400" dirty="0">
              <a:latin typeface="Arial" panose="020B0604020202020204" pitchFamily="34" charset="0"/>
              <a:cs typeface="Arial" panose="020B0604020202020204" pitchFamily="34" charset="0"/>
            </a:endParaRPr>
          </a:p>
        </p:txBody>
      </p:sp>
      <p:sp>
        <p:nvSpPr>
          <p:cNvPr id="33" name="Google Shape;183;p27"/>
          <p:cNvSpPr/>
          <p:nvPr/>
        </p:nvSpPr>
        <p:spPr>
          <a:xfrm>
            <a:off x="787981" y="3503847"/>
            <a:ext cx="8570565" cy="2788350"/>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nSpc>
                <a:spcPct val="150000"/>
              </a:lnSpc>
              <a:buClr>
                <a:schemeClr val="dk1"/>
              </a:buClr>
              <a:buSzPts val="1800"/>
              <a:buFont typeface="Arial"/>
              <a:buChar char="●"/>
            </a:pPr>
            <a:r>
              <a:rPr lang="es-EC" sz="1400" dirty="0" smtClean="0">
                <a:solidFill>
                  <a:schemeClr val="dk1"/>
                </a:solidFill>
                <a:latin typeface="Arial" panose="020B0604020202020204" pitchFamily="34" charset="0"/>
                <a:cs typeface="Arial" panose="020B0604020202020204" pitchFamily="34" charset="0"/>
              </a:rPr>
              <a:t>Evaluar la calidad de la Flor de Jamaica, considerando distintas zonas de siembra para su industrialización.</a:t>
            </a:r>
          </a:p>
          <a:p>
            <a:pPr marL="457200" lvl="0" indent="-342900">
              <a:lnSpc>
                <a:spcPct val="150000"/>
              </a:lnSpc>
              <a:buClr>
                <a:schemeClr val="dk1"/>
              </a:buClr>
              <a:buSzPts val="1800"/>
              <a:buFont typeface="Arial"/>
              <a:buChar char="●"/>
            </a:pPr>
            <a:r>
              <a:rPr lang="es-EC" sz="1400" dirty="0" smtClean="0">
                <a:solidFill>
                  <a:schemeClr val="dk1"/>
                </a:solidFill>
                <a:latin typeface="Arial" panose="020B0604020202020204" pitchFamily="34" charset="0"/>
                <a:cs typeface="Arial" panose="020B0604020202020204" pitchFamily="34" charset="0"/>
              </a:rPr>
              <a:t>Aplicar distintas alternativas para la industrialización de la Flor de Jamaica (Etanol, vino y colorante) a fin de lograr su aprovechamiento integral.</a:t>
            </a:r>
          </a:p>
          <a:p>
            <a:pPr marL="457200" lvl="0" indent="-342900">
              <a:lnSpc>
                <a:spcPct val="150000"/>
              </a:lnSpc>
              <a:buClr>
                <a:schemeClr val="dk1"/>
              </a:buClr>
              <a:buSzPts val="1800"/>
              <a:buFont typeface="Arial"/>
              <a:buChar char="●"/>
            </a:pPr>
            <a:r>
              <a:rPr lang="es-EC" sz="1400" dirty="0" smtClean="0">
                <a:solidFill>
                  <a:schemeClr val="dk1"/>
                </a:solidFill>
                <a:latin typeface="Arial" panose="020B0604020202020204" pitchFamily="34" charset="0"/>
                <a:cs typeface="Arial" panose="020B0604020202020204" pitchFamily="34" charset="0"/>
              </a:rPr>
              <a:t>Mediante análisis fisicoquímicos determinar las características de los productos obtenidos (Etanol, vino y colorante) para el aseguramiento de la calidad.</a:t>
            </a:r>
          </a:p>
          <a:p>
            <a:pPr marL="457200" lvl="0" indent="-342900">
              <a:lnSpc>
                <a:spcPct val="150000"/>
              </a:lnSpc>
              <a:buClr>
                <a:schemeClr val="dk1"/>
              </a:buClr>
              <a:buSzPts val="1800"/>
              <a:buFont typeface="Arial"/>
              <a:buChar char="●"/>
            </a:pPr>
            <a:r>
              <a:rPr lang="es-EC" sz="1400" dirty="0" smtClean="0">
                <a:solidFill>
                  <a:schemeClr val="dk1"/>
                </a:solidFill>
                <a:latin typeface="Arial" panose="020B0604020202020204" pitchFamily="34" charset="0"/>
                <a:cs typeface="Arial" panose="020B0604020202020204" pitchFamily="34" charset="0"/>
              </a:rPr>
              <a:t>Determinar el rendimiento de cada uno de los procesos empleados en la flor de Jamaica para los diferentes aprovechamientos industriales.</a:t>
            </a:r>
            <a:endParaRPr lang="es-EC" sz="1400" dirty="0">
              <a:solidFill>
                <a:schemeClr val="dk1"/>
              </a:solidFill>
              <a:latin typeface="Arial" panose="020B0604020202020204" pitchFamily="34" charset="0"/>
              <a:cs typeface="Arial" panose="020B0604020202020204" pitchFamily="34" charset="0"/>
            </a:endParaRPr>
          </a:p>
        </p:txBody>
      </p:sp>
      <p:pic>
        <p:nvPicPr>
          <p:cNvPr id="38" name="Imagen 37" descr="Receta de licor casero de flor de jamaica"/>
          <p:cNvPicPr/>
          <p:nvPr/>
        </p:nvPicPr>
        <p:blipFill>
          <a:blip r:embed="rId3" cstate="print">
            <a:extLst>
              <a:ext uri="{BEBA8EAE-BF5A-486C-A8C5-ECC9F3942E4B}">
                <a14:imgProps xmlns:a14="http://schemas.microsoft.com/office/drawing/2010/main">
                  <a14:imgLayer r:embed="rId4">
                    <a14:imgEffect>
                      <a14:backgroundRemoval t="3659" b="99625" l="9375" r="92625"/>
                    </a14:imgEffect>
                  </a14:imgLayer>
                </a14:imgProps>
              </a:ext>
              <a:ext uri="{28A0092B-C50C-407E-A947-70E740481C1C}">
                <a14:useLocalDpi xmlns:a14="http://schemas.microsoft.com/office/drawing/2010/main" val="0"/>
              </a:ext>
            </a:extLst>
          </a:blip>
          <a:srcRect/>
          <a:stretch>
            <a:fillRect/>
          </a:stretch>
        </p:blipFill>
        <p:spPr bwMode="auto">
          <a:xfrm>
            <a:off x="7855228" y="2443725"/>
            <a:ext cx="5943600" cy="3959860"/>
          </a:xfrm>
          <a:prstGeom prst="rect">
            <a:avLst/>
          </a:prstGeom>
          <a:noFill/>
          <a:ln>
            <a:noFill/>
          </a:ln>
        </p:spPr>
      </p:pic>
    </p:spTree>
    <p:extLst>
      <p:ext uri="{BB962C8B-B14F-4D97-AF65-F5344CB8AC3E}">
        <p14:creationId xmlns:p14="http://schemas.microsoft.com/office/powerpoint/2010/main" val="1497886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179;p27"/>
          <p:cNvSpPr/>
          <p:nvPr/>
        </p:nvSpPr>
        <p:spPr>
          <a:xfrm>
            <a:off x="808566" y="1621466"/>
            <a:ext cx="6598074" cy="1937921"/>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457200" lvl="0" indent="0" algn="l" rtl="0">
              <a:lnSpc>
                <a:spcPct val="150000"/>
              </a:lnSpc>
              <a:spcBef>
                <a:spcPts val="0"/>
              </a:spcBef>
              <a:spcAft>
                <a:spcPts val="0"/>
              </a:spcAft>
              <a:buNone/>
            </a:pPr>
            <a:endParaRPr sz="1400">
              <a:solidFill>
                <a:schemeClr val="dk1"/>
              </a:solidFill>
              <a:latin typeface="Arial" panose="020B0604020202020204" pitchFamily="34" charset="0"/>
              <a:cs typeface="Arial" panose="020B0604020202020204" pitchFamily="34" charset="0"/>
            </a:endParaRPr>
          </a:p>
        </p:txBody>
      </p:sp>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4655469" y="91440"/>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HIPOTESIS</a:t>
            </a:r>
          </a:p>
        </p:txBody>
      </p:sp>
      <p:sp>
        <p:nvSpPr>
          <p:cNvPr id="29" name="Google Shape;179;p27"/>
          <p:cNvSpPr/>
          <p:nvPr/>
        </p:nvSpPr>
        <p:spPr>
          <a:xfrm>
            <a:off x="787981" y="4755977"/>
            <a:ext cx="8570565" cy="1647607"/>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457200" lvl="0" indent="0" algn="l" rtl="0">
              <a:lnSpc>
                <a:spcPct val="150000"/>
              </a:lnSpc>
              <a:spcBef>
                <a:spcPts val="0"/>
              </a:spcBef>
              <a:spcAft>
                <a:spcPts val="0"/>
              </a:spcAft>
              <a:buNone/>
            </a:pPr>
            <a:endParaRPr sz="1400">
              <a:solidFill>
                <a:schemeClr val="dk1"/>
              </a:solidFill>
              <a:latin typeface="Arial" panose="020B0604020202020204" pitchFamily="34" charset="0"/>
              <a:cs typeface="Arial" panose="020B0604020202020204" pitchFamily="34" charset="0"/>
            </a:endParaRPr>
          </a:p>
        </p:txBody>
      </p:sp>
      <p:sp>
        <p:nvSpPr>
          <p:cNvPr id="32" name="Google Shape;182;p27"/>
          <p:cNvSpPr txBox="1">
            <a:spLocks/>
          </p:cNvSpPr>
          <p:nvPr/>
        </p:nvSpPr>
        <p:spPr>
          <a:xfrm>
            <a:off x="809943" y="819135"/>
            <a:ext cx="6244000" cy="52043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pPr>
            <a:r>
              <a:rPr lang="es-EC" sz="2800" dirty="0" smtClean="0">
                <a:solidFill>
                  <a:schemeClr val="tx2"/>
                </a:solidFill>
                <a:latin typeface="Impact" panose="020B0806030902050204" pitchFamily="34" charset="0"/>
                <a:ea typeface="Impact"/>
                <a:cs typeface="Arial" panose="020B0604020202020204" pitchFamily="34" charset="0"/>
                <a:sym typeface="Impact"/>
              </a:rPr>
              <a:t>Hipótesis Factor A ( Zonas de obtención )</a:t>
            </a:r>
            <a:endParaRPr lang="es-EC" sz="2800" dirty="0">
              <a:solidFill>
                <a:schemeClr val="tx2"/>
              </a:solidFill>
              <a:latin typeface="Impact" panose="020B0806030902050204" pitchFamily="34" charset="0"/>
              <a:ea typeface="Impact"/>
              <a:cs typeface="Arial" panose="020B0604020202020204" pitchFamily="34" charset="0"/>
              <a:sym typeface="Impact"/>
            </a:endParaRPr>
          </a:p>
        </p:txBody>
      </p:sp>
      <p:sp>
        <p:nvSpPr>
          <p:cNvPr id="34" name="Google Shape;184;p27"/>
          <p:cNvSpPr txBox="1">
            <a:spLocks/>
          </p:cNvSpPr>
          <p:nvPr/>
        </p:nvSpPr>
        <p:spPr>
          <a:xfrm>
            <a:off x="808566" y="3786079"/>
            <a:ext cx="7328217" cy="52043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0"/>
              </a:spcBef>
            </a:pPr>
            <a:r>
              <a:rPr lang="es-EC" sz="2800" dirty="0" smtClean="0">
                <a:solidFill>
                  <a:schemeClr val="dk1"/>
                </a:solidFill>
                <a:latin typeface="Impact" panose="020B0806030902050204" pitchFamily="34" charset="0"/>
                <a:ea typeface="Impact"/>
                <a:cs typeface="Arial" panose="020B0604020202020204" pitchFamily="34" charset="0"/>
                <a:sym typeface="Impact"/>
              </a:rPr>
              <a:t>Hipótesis Factor B ( Aprovechamiento industrial )</a:t>
            </a:r>
            <a:endParaRPr lang="es-EC" sz="2800" dirty="0">
              <a:solidFill>
                <a:schemeClr val="dk1"/>
              </a:solidFill>
              <a:latin typeface="Impact" panose="020B0806030902050204" pitchFamily="34" charset="0"/>
              <a:ea typeface="Impact"/>
              <a:cs typeface="Arial" panose="020B0604020202020204" pitchFamily="34" charset="0"/>
              <a:sym typeface="Impact"/>
            </a:endParaRPr>
          </a:p>
        </p:txBody>
      </p:sp>
      <p:pic>
        <p:nvPicPr>
          <p:cNvPr id="5" name="Imagen 4"/>
          <p:cNvPicPr>
            <a:picLocks noChangeAspect="1"/>
          </p:cNvPicPr>
          <p:nvPr/>
        </p:nvPicPr>
        <p:blipFill>
          <a:blip r:embed="rId2"/>
          <a:stretch>
            <a:fillRect/>
          </a:stretch>
        </p:blipFill>
        <p:spPr>
          <a:xfrm>
            <a:off x="7268389" y="98715"/>
            <a:ext cx="4187629" cy="2885808"/>
          </a:xfrm>
          <a:prstGeom prst="rect">
            <a:avLst/>
          </a:prstGeom>
        </p:spPr>
      </p:pic>
      <p:sp>
        <p:nvSpPr>
          <p:cNvPr id="35" name="Google Shape;185;p27"/>
          <p:cNvSpPr/>
          <p:nvPr/>
        </p:nvSpPr>
        <p:spPr>
          <a:xfrm>
            <a:off x="808566" y="1621465"/>
            <a:ext cx="6598074" cy="1826534"/>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85750" lvl="0" indent="-285750">
              <a:lnSpc>
                <a:spcPct val="150000"/>
              </a:lnSpc>
              <a:buFont typeface="Wingdings" panose="05000000000000000000" pitchFamily="2" charset="2"/>
              <a:buChar char="ü"/>
            </a:pPr>
            <a:r>
              <a:rPr lang="es-EC" sz="1400" dirty="0" smtClean="0">
                <a:solidFill>
                  <a:schemeClr val="dk1"/>
                </a:solidFill>
                <a:latin typeface="Arial" panose="020B0604020202020204" pitchFamily="34" charset="0"/>
                <a:cs typeface="Arial" panose="020B0604020202020204" pitchFamily="34" charset="0"/>
              </a:rPr>
              <a:t>Ha: Las diferentes zonas de obtención de la flor de Jamaica influyen en el rendimiento de industrialización para generar un valor agregado. </a:t>
            </a:r>
          </a:p>
          <a:p>
            <a:pPr marL="285750" lvl="0" indent="-285750">
              <a:lnSpc>
                <a:spcPct val="150000"/>
              </a:lnSpc>
              <a:buFont typeface="Wingdings" panose="05000000000000000000" pitchFamily="2" charset="2"/>
              <a:buChar char="ü"/>
            </a:pPr>
            <a:r>
              <a:rPr lang="es-EC" sz="1400" dirty="0" smtClean="0">
                <a:solidFill>
                  <a:schemeClr val="dk1"/>
                </a:solidFill>
                <a:latin typeface="Arial" panose="020B0604020202020204" pitchFamily="34" charset="0"/>
                <a:cs typeface="Arial" panose="020B0604020202020204" pitchFamily="34" charset="0"/>
              </a:rPr>
              <a:t>Ho: Las diferentes zonas de obtención de la flor de Jamaica no influyen en el rendimiento de industrialización para generar un valor agregado.</a:t>
            </a:r>
          </a:p>
        </p:txBody>
      </p:sp>
      <p:sp>
        <p:nvSpPr>
          <p:cNvPr id="33" name="Google Shape;183;p27"/>
          <p:cNvSpPr/>
          <p:nvPr/>
        </p:nvSpPr>
        <p:spPr>
          <a:xfrm>
            <a:off x="787981" y="4644589"/>
            <a:ext cx="8570565" cy="1647607"/>
          </a:xfrm>
          <a:prstGeom prst="roundRect">
            <a:avLst>
              <a:gd name="adj" fmla="val 16667"/>
            </a:avLst>
          </a:prstGeom>
          <a:solidFill>
            <a:srgbClr val="F4F0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00050" lvl="0" indent="-285750">
              <a:lnSpc>
                <a:spcPct val="150000"/>
              </a:lnSpc>
              <a:buClr>
                <a:schemeClr val="dk1"/>
              </a:buClr>
              <a:buSzPts val="1800"/>
              <a:buFont typeface="Wingdings" panose="05000000000000000000" pitchFamily="2" charset="2"/>
              <a:buChar char="ü"/>
            </a:pPr>
            <a:r>
              <a:rPr lang="es-EC" sz="1400" dirty="0" smtClean="0">
                <a:solidFill>
                  <a:schemeClr val="dk1"/>
                </a:solidFill>
                <a:latin typeface="Arial" panose="020B0604020202020204" pitchFamily="34" charset="0"/>
                <a:cs typeface="Arial" panose="020B0604020202020204" pitchFamily="34" charset="0"/>
              </a:rPr>
              <a:t>Ho: Los diferentes parámetros de aprovechamiento industrial influyen en las características físicas, químicas y microbiológicas de la Industrialización de la Flor de Jamaica.  </a:t>
            </a:r>
          </a:p>
          <a:p>
            <a:pPr marL="400050" lvl="0" indent="-285750">
              <a:lnSpc>
                <a:spcPct val="150000"/>
              </a:lnSpc>
              <a:buClr>
                <a:schemeClr val="dk1"/>
              </a:buClr>
              <a:buSzPts val="1800"/>
              <a:buFont typeface="Wingdings" panose="05000000000000000000" pitchFamily="2" charset="2"/>
              <a:buChar char="ü"/>
            </a:pPr>
            <a:r>
              <a:rPr lang="es-EC" sz="1400" dirty="0" smtClean="0">
                <a:solidFill>
                  <a:schemeClr val="dk1"/>
                </a:solidFill>
                <a:latin typeface="Arial" panose="020B0604020202020204" pitchFamily="34" charset="0"/>
                <a:cs typeface="Arial" panose="020B0604020202020204" pitchFamily="34" charset="0"/>
              </a:rPr>
              <a:t>Ha: Los diferentes parámetros de aprovechamiento industrial influyen en las características físicas, químicas y microbiológicas de la Industrialización de la Flor de Jamaica. </a:t>
            </a:r>
          </a:p>
        </p:txBody>
      </p:sp>
      <p:pic>
        <p:nvPicPr>
          <p:cNvPr id="38" name="Imagen 37" descr="Receta de licor casero de flor de jamaica"/>
          <p:cNvPicPr/>
          <p:nvPr/>
        </p:nvPicPr>
        <p:blipFill>
          <a:blip r:embed="rId3" cstate="print">
            <a:extLst>
              <a:ext uri="{BEBA8EAE-BF5A-486C-A8C5-ECC9F3942E4B}">
                <a14:imgProps xmlns:a14="http://schemas.microsoft.com/office/drawing/2010/main">
                  <a14:imgLayer r:embed="rId4">
                    <a14:imgEffect>
                      <a14:backgroundRemoval t="3659" b="99625" l="9375" r="92625"/>
                    </a14:imgEffect>
                  </a14:imgLayer>
                </a14:imgProps>
              </a:ext>
              <a:ext uri="{28A0092B-C50C-407E-A947-70E740481C1C}">
                <a14:useLocalDpi xmlns:a14="http://schemas.microsoft.com/office/drawing/2010/main" val="0"/>
              </a:ext>
            </a:extLst>
          </a:blip>
          <a:srcRect/>
          <a:stretch>
            <a:fillRect/>
          </a:stretch>
        </p:blipFill>
        <p:spPr bwMode="auto">
          <a:xfrm>
            <a:off x="7855228" y="2443725"/>
            <a:ext cx="5943600" cy="3959860"/>
          </a:xfrm>
          <a:prstGeom prst="rect">
            <a:avLst/>
          </a:prstGeom>
          <a:noFill/>
          <a:ln>
            <a:noFill/>
          </a:ln>
        </p:spPr>
      </p:pic>
    </p:spTree>
    <p:extLst>
      <p:ext uri="{BB962C8B-B14F-4D97-AF65-F5344CB8AC3E}">
        <p14:creationId xmlns:p14="http://schemas.microsoft.com/office/powerpoint/2010/main" val="302164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adroTexto 23">
            <a:extLst>
              <a:ext uri="{FF2B5EF4-FFF2-40B4-BE49-F238E27FC236}">
                <a16:creationId xmlns:a16="http://schemas.microsoft.com/office/drawing/2014/main" id="{E0FA5889-EEC8-4810-B834-243488CAF8F9}"/>
              </a:ext>
            </a:extLst>
          </p:cNvPr>
          <p:cNvSpPr txBox="1"/>
          <p:nvPr/>
        </p:nvSpPr>
        <p:spPr>
          <a:xfrm>
            <a:off x="7626532" y="3298271"/>
            <a:ext cx="4417097" cy="2539157"/>
          </a:xfrm>
          <a:prstGeom prst="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800"/>
              </a:spcAft>
              <a:buClrTx/>
              <a:buSzTx/>
              <a:buFontTx/>
              <a:buNone/>
              <a:tabLst/>
              <a:defRPr/>
            </a:pPr>
            <a:r>
              <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Zona de vida:	Bosque húmedo tropical </a:t>
            </a:r>
          </a:p>
          <a:p>
            <a:pPr marL="0" marR="0" lvl="0" indent="0" defTabSz="914400" eaLnBrk="1" fontAlgn="auto" latinLnBrk="0" hangingPunct="1">
              <a:lnSpc>
                <a:spcPct val="100000"/>
              </a:lnSpc>
              <a:spcBef>
                <a:spcPts val="0"/>
              </a:spcBef>
              <a:spcAft>
                <a:spcPts val="800"/>
              </a:spcAft>
              <a:buClrTx/>
              <a:buSzTx/>
              <a:buFontTx/>
              <a:buNone/>
              <a:tabLst/>
              <a:defRPr/>
            </a:pPr>
            <a:r>
              <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Altitud:		224 </a:t>
            </a:r>
            <a:r>
              <a:rPr kumimoji="0" lang="es-EC" sz="1700" b="0" i="0" u="none" strike="noStrike" kern="0" cap="none" spc="0" normalizeH="0" baseline="0" noProof="0" dirty="0" err="1">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m.s.n.m</a:t>
            </a:r>
            <a:endPar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800"/>
              </a:spcAft>
              <a:buClrTx/>
              <a:buSzTx/>
              <a:buFontTx/>
              <a:buNone/>
              <a:tabLst/>
              <a:defRPr/>
            </a:pPr>
            <a:r>
              <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Temperatura media:	24,6°C</a:t>
            </a:r>
          </a:p>
          <a:p>
            <a:pPr marL="0" marR="0" lvl="0" indent="0" defTabSz="914400" eaLnBrk="1" fontAlgn="auto" latinLnBrk="0" hangingPunct="1">
              <a:lnSpc>
                <a:spcPct val="100000"/>
              </a:lnSpc>
              <a:spcBef>
                <a:spcPts val="0"/>
              </a:spcBef>
              <a:spcAft>
                <a:spcPts val="800"/>
              </a:spcAft>
              <a:buClrTx/>
              <a:buSzTx/>
              <a:buFontTx/>
              <a:buNone/>
              <a:tabLst/>
              <a:defRPr/>
            </a:pPr>
            <a:r>
              <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Precipitación:	2860 mm/año</a:t>
            </a:r>
          </a:p>
          <a:p>
            <a:pPr marL="0" marR="0" lvl="0" indent="0" defTabSz="914400" eaLnBrk="1" fontAlgn="auto" latinLnBrk="0" hangingPunct="1">
              <a:lnSpc>
                <a:spcPct val="100000"/>
              </a:lnSpc>
              <a:spcBef>
                <a:spcPts val="0"/>
              </a:spcBef>
              <a:spcAft>
                <a:spcPts val="800"/>
              </a:spcAft>
              <a:buClrTx/>
              <a:buSzTx/>
              <a:buFontTx/>
              <a:buNone/>
              <a:tabLst/>
              <a:defRPr/>
            </a:pPr>
            <a:r>
              <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Humedad relativa:	85%</a:t>
            </a:r>
          </a:p>
          <a:p>
            <a:pPr marL="0" marR="0" lvl="0" indent="0" defTabSz="914400" eaLnBrk="1" fontAlgn="auto" latinLnBrk="0" hangingPunct="1">
              <a:lnSpc>
                <a:spcPct val="100000"/>
              </a:lnSpc>
              <a:spcBef>
                <a:spcPts val="0"/>
              </a:spcBef>
              <a:spcAft>
                <a:spcPts val="800"/>
              </a:spcAft>
              <a:buClrTx/>
              <a:buSzTx/>
              <a:buFontTx/>
              <a:buNone/>
              <a:tabLst/>
              <a:defRPr/>
            </a:pPr>
            <a:r>
              <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Luminosidad:	680 horas luz/año</a:t>
            </a:r>
          </a:p>
          <a:p>
            <a:pPr marL="0" marR="0" lvl="0" indent="0" defTabSz="914400" eaLnBrk="1" fontAlgn="auto" latinLnBrk="0" hangingPunct="1">
              <a:lnSpc>
                <a:spcPct val="100000"/>
              </a:lnSpc>
              <a:spcBef>
                <a:spcPts val="0"/>
              </a:spcBef>
              <a:spcAft>
                <a:spcPts val="800"/>
              </a:spcAft>
              <a:buClrTx/>
              <a:buSzTx/>
              <a:buFontTx/>
              <a:buNone/>
              <a:tabLst/>
              <a:defRPr/>
            </a:pPr>
            <a:r>
              <a:rPr kumimoji="0" lang="es-EC" sz="1700" b="0" i="0" u="none" strike="noStrike" kern="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Suelos:		Franco arenosos 	</a:t>
            </a:r>
          </a:p>
        </p:txBody>
      </p:sp>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3958046" y="91440"/>
            <a:ext cx="3650323"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 MÉTODOLOGIA</a:t>
            </a:r>
          </a:p>
        </p:txBody>
      </p:sp>
      <p:pic>
        <p:nvPicPr>
          <p:cNvPr id="13" name="Imagen 12" descr="C:\Users\MARLON PANTOJA\Downloads\Mapa tesis Marlon Pantoja.tif"/>
          <p:cNvPicPr/>
          <p:nvPr/>
        </p:nvPicPr>
        <p:blipFill rotWithShape="1">
          <a:blip r:embed="rId2">
            <a:extLst>
              <a:ext uri="{28A0092B-C50C-407E-A947-70E740481C1C}">
                <a14:useLocalDpi xmlns:a14="http://schemas.microsoft.com/office/drawing/2010/main" val="0"/>
              </a:ext>
            </a:extLst>
          </a:blip>
          <a:srcRect t="1559"/>
          <a:stretch/>
        </p:blipFill>
        <p:spPr bwMode="auto">
          <a:xfrm>
            <a:off x="236942" y="1239251"/>
            <a:ext cx="7235834" cy="5325606"/>
          </a:xfrm>
          <a:prstGeom prst="rect">
            <a:avLst/>
          </a:prstGeom>
          <a:noFill/>
          <a:ln>
            <a:noFill/>
          </a:ln>
        </p:spPr>
      </p:pic>
      <p:sp>
        <p:nvSpPr>
          <p:cNvPr id="16" name="Google Shape;191;p28"/>
          <p:cNvSpPr/>
          <p:nvPr/>
        </p:nvSpPr>
        <p:spPr>
          <a:xfrm>
            <a:off x="2220747" y="728085"/>
            <a:ext cx="3463654" cy="486958"/>
          </a:xfrm>
          <a:prstGeom prst="roundRect">
            <a:avLst>
              <a:gd name="adj" fmla="val 16667"/>
            </a:avLst>
          </a:prstGeom>
          <a:solidFill>
            <a:srgbClr val="3A42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94;p28"/>
          <p:cNvSpPr/>
          <p:nvPr/>
        </p:nvSpPr>
        <p:spPr>
          <a:xfrm>
            <a:off x="2231509" y="611748"/>
            <a:ext cx="3453073" cy="495964"/>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smtClean="0">
                <a:ln>
                  <a:noFill/>
                </a:ln>
                <a:solidFill>
                  <a:srgbClr val="3A426A"/>
                </a:solidFill>
                <a:effectLst/>
                <a:uLnTx/>
                <a:uFillTx/>
                <a:latin typeface="Arial"/>
                <a:cs typeface="Arial"/>
                <a:sym typeface="Arial"/>
              </a:rPr>
              <a:t>Ubicación </a:t>
            </a:r>
            <a:r>
              <a:rPr kumimoji="0" lang="en" sz="2000" b="1" i="0" u="none" strike="noStrike" kern="0" cap="none" spc="0" normalizeH="0" baseline="0" noProof="0" dirty="0">
                <a:ln>
                  <a:noFill/>
                </a:ln>
                <a:solidFill>
                  <a:srgbClr val="3A426A"/>
                </a:solidFill>
                <a:effectLst/>
                <a:uLnTx/>
                <a:uFillTx/>
                <a:latin typeface="Arial"/>
                <a:cs typeface="Arial"/>
                <a:sym typeface="Arial"/>
              </a:rPr>
              <a:t>Geográfica</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Imagen 3"/>
          <p:cNvPicPr>
            <a:picLocks noChangeAspect="1"/>
          </p:cNvPicPr>
          <p:nvPr/>
        </p:nvPicPr>
        <p:blipFill>
          <a:blip r:embed="rId3"/>
          <a:stretch>
            <a:fillRect/>
          </a:stretch>
        </p:blipFill>
        <p:spPr>
          <a:xfrm>
            <a:off x="5430433" y="1705023"/>
            <a:ext cx="1887262" cy="380104"/>
          </a:xfrm>
          <a:prstGeom prst="rect">
            <a:avLst/>
          </a:prstGeom>
        </p:spPr>
      </p:pic>
      <p:sp>
        <p:nvSpPr>
          <p:cNvPr id="20" name="CuadroTexto 19">
            <a:extLst>
              <a:ext uri="{FF2B5EF4-FFF2-40B4-BE49-F238E27FC236}">
                <a16:creationId xmlns:a16="http://schemas.microsoft.com/office/drawing/2014/main" id="{D64EFF8F-8A44-4EC7-BAFC-5F5EE9DF0D41}"/>
              </a:ext>
            </a:extLst>
          </p:cNvPr>
          <p:cNvSpPr txBox="1"/>
          <p:nvPr/>
        </p:nvSpPr>
        <p:spPr>
          <a:xfrm>
            <a:off x="7612525" y="1263258"/>
            <a:ext cx="4397308" cy="140038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2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País:	Ecuador</a:t>
            </a:r>
            <a:r>
              <a:rPr lang="es-EC" sz="1700" dirty="0">
                <a:latin typeface="Arial Narrow" panose="020B0606020202030204" pitchFamily="34" charset="0"/>
                <a:ea typeface="Calibri" panose="020F0502020204030204" pitchFamily="34" charset="0"/>
                <a:cs typeface="Times New Roman" panose="02020603050405020304" pitchFamily="18" charset="0"/>
              </a:rPr>
              <a:t/>
            </a:r>
            <a:br>
              <a:rPr lang="es-EC" sz="1700" dirty="0">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Provincia:	Santo Domingo de los Tsáchilas</a:t>
            </a:r>
            <a:br>
              <a:rPr lang="es-EC" sz="1700" dirty="0">
                <a:effectLst/>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Cantón:	Santo Domingo </a:t>
            </a:r>
            <a:br>
              <a:rPr lang="es-EC" sz="1700" dirty="0">
                <a:effectLst/>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Parroquia:	Luz de América</a:t>
            </a:r>
            <a:br>
              <a:rPr lang="es-EC" sz="1700" dirty="0">
                <a:effectLst/>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Sector:	Km 24 Vía Quevedo</a:t>
            </a:r>
          </a:p>
        </p:txBody>
      </p:sp>
      <p:sp>
        <p:nvSpPr>
          <p:cNvPr id="23" name="Google Shape;191;p28"/>
          <p:cNvSpPr/>
          <p:nvPr/>
        </p:nvSpPr>
        <p:spPr>
          <a:xfrm>
            <a:off x="8046786" y="691076"/>
            <a:ext cx="3422835" cy="514389"/>
          </a:xfrm>
          <a:prstGeom prst="roundRect">
            <a:avLst>
              <a:gd name="adj" fmla="val 16667"/>
            </a:avLst>
          </a:prstGeom>
          <a:solidFill>
            <a:srgbClr val="3A42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4;p28"/>
          <p:cNvSpPr/>
          <p:nvPr/>
        </p:nvSpPr>
        <p:spPr>
          <a:xfrm>
            <a:off x="8061470" y="613655"/>
            <a:ext cx="3395243"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smtClean="0">
                <a:ln>
                  <a:noFill/>
                </a:ln>
                <a:solidFill>
                  <a:srgbClr val="3A426A"/>
                </a:solidFill>
                <a:effectLst/>
                <a:uLnTx/>
                <a:uFillTx/>
                <a:latin typeface="Arial"/>
                <a:cs typeface="Arial"/>
                <a:sym typeface="Arial"/>
              </a:rPr>
              <a:t>Ubicación política</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1" name="Imagen 20"/>
          <p:cNvPicPr>
            <a:picLocks noChangeAspect="1"/>
          </p:cNvPicPr>
          <p:nvPr/>
        </p:nvPicPr>
        <p:blipFill>
          <a:blip r:embed="rId4"/>
          <a:stretch>
            <a:fillRect/>
          </a:stretch>
        </p:blipFill>
        <p:spPr>
          <a:xfrm>
            <a:off x="10780527" y="5871227"/>
            <a:ext cx="1263102" cy="870437"/>
          </a:xfrm>
          <a:prstGeom prst="rect">
            <a:avLst/>
          </a:prstGeom>
        </p:spPr>
      </p:pic>
      <p:sp>
        <p:nvSpPr>
          <p:cNvPr id="25" name="Google Shape;191;p28"/>
          <p:cNvSpPr/>
          <p:nvPr/>
        </p:nvSpPr>
        <p:spPr>
          <a:xfrm>
            <a:off x="8061470" y="2756086"/>
            <a:ext cx="3422835" cy="514389"/>
          </a:xfrm>
          <a:prstGeom prst="roundRect">
            <a:avLst>
              <a:gd name="adj" fmla="val 16667"/>
            </a:avLst>
          </a:prstGeom>
          <a:solidFill>
            <a:srgbClr val="3A42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94;p28"/>
          <p:cNvSpPr/>
          <p:nvPr/>
        </p:nvSpPr>
        <p:spPr>
          <a:xfrm>
            <a:off x="8076154" y="2726931"/>
            <a:ext cx="3395243" cy="494057"/>
          </a:xfrm>
          <a:prstGeom prst="roundRect">
            <a:avLst>
              <a:gd name="adj" fmla="val 16667"/>
            </a:avLst>
          </a:prstGeom>
          <a:solidFill>
            <a:srgbClr val="F4F0E8"/>
          </a:solidFill>
          <a:ln w="19050" cap="flat" cmpd="sng">
            <a:solidFill>
              <a:schemeClr val="tx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smtClean="0">
                <a:ln>
                  <a:noFill/>
                </a:ln>
                <a:solidFill>
                  <a:srgbClr val="3A426A"/>
                </a:solidFill>
                <a:effectLst/>
                <a:uLnTx/>
                <a:uFillTx/>
                <a:latin typeface="Arial"/>
                <a:cs typeface="Arial"/>
                <a:sym typeface="Arial"/>
              </a:rPr>
              <a:t>Ubicación ecologica</a:t>
            </a:r>
            <a:endParaRPr kumimoji="0" sz="1600" b="1" i="0" u="none" strike="noStrike" kern="0" cap="none" spc="0" normalizeH="0" baseline="0" noProof="0" dirty="0">
              <a:ln>
                <a:noFill/>
              </a:ln>
              <a:solidFill>
                <a:srgbClr val="000000"/>
              </a:solidFill>
              <a:effectLst/>
              <a:uLnTx/>
              <a:uFillTx/>
              <a:latin typeface="Arial"/>
              <a:cs typeface="Arial"/>
              <a:sym typeface="Arial"/>
            </a:endParaRPr>
          </a:p>
        </p:txBody>
      </p:sp>
      <p:sp>
        <p:nvSpPr>
          <p:cNvPr id="28" name="CuadroTexto 27">
            <a:extLst>
              <a:ext uri="{FF2B5EF4-FFF2-40B4-BE49-F238E27FC236}">
                <a16:creationId xmlns:a16="http://schemas.microsoft.com/office/drawing/2014/main" id="{F8BDA364-222C-4573-9254-5CB83EF17263}"/>
              </a:ext>
            </a:extLst>
          </p:cNvPr>
          <p:cNvSpPr txBox="1"/>
          <p:nvPr/>
        </p:nvSpPr>
        <p:spPr>
          <a:xfrm>
            <a:off x="7600017" y="5967892"/>
            <a:ext cx="3432942" cy="584775"/>
          </a:xfrm>
          <a:prstGeom prst="rect">
            <a:avLst/>
          </a:prstGeom>
          <a:noFill/>
        </p:spPr>
        <p:txBody>
          <a:bodyPr wrap="square">
            <a:spAutoFit/>
          </a:bodyPr>
          <a:lstStyle/>
          <a:p>
            <a:pPr>
              <a:spcAft>
                <a:spcPts val="800"/>
              </a:spcAft>
            </a:pPr>
            <a:r>
              <a:rPr lang="es-EC" sz="1600" dirty="0">
                <a:effectLst/>
                <a:latin typeface="Arial Narrow" panose="020B0606020202030204" pitchFamily="34" charset="0"/>
                <a:ea typeface="Calibri" panose="020F0502020204030204" pitchFamily="34" charset="0"/>
                <a:cs typeface="Times New Roman" panose="02020603050405020304" pitchFamily="18" charset="0"/>
              </a:rPr>
              <a:t>Fuente: Estación Meteorológica Puerto </a:t>
            </a:r>
            <a:r>
              <a:rPr lang="es-EC" sz="1600" dirty="0" err="1">
                <a:effectLst/>
                <a:latin typeface="Arial Narrow" panose="020B0606020202030204" pitchFamily="34" charset="0"/>
                <a:ea typeface="Calibri" panose="020F0502020204030204" pitchFamily="34" charset="0"/>
                <a:cs typeface="Times New Roman" panose="02020603050405020304" pitchFamily="18" charset="0"/>
              </a:rPr>
              <a:t>Ila</a:t>
            </a:r>
            <a:r>
              <a:rPr lang="es-EC" sz="1600" dirty="0">
                <a:effectLst/>
                <a:latin typeface="Arial Narrow" panose="020B0606020202030204" pitchFamily="34" charset="0"/>
                <a:ea typeface="Calibri" panose="020F0502020204030204" pitchFamily="34" charset="0"/>
                <a:cs typeface="Times New Roman" panose="02020603050405020304" pitchFamily="18" charset="0"/>
              </a:rPr>
              <a:t>, Vía Quevedo km 34 </a:t>
            </a:r>
          </a:p>
        </p:txBody>
      </p:sp>
    </p:spTree>
    <p:extLst>
      <p:ext uri="{BB962C8B-B14F-4D97-AF65-F5344CB8AC3E}">
        <p14:creationId xmlns:p14="http://schemas.microsoft.com/office/powerpoint/2010/main" val="1812249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3958046" y="91440"/>
            <a:ext cx="3650323"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 DISEÑO EXPERIMENTAL</a:t>
            </a:r>
          </a:p>
        </p:txBody>
      </p:sp>
      <p:pic>
        <p:nvPicPr>
          <p:cNvPr id="21" name="Imagen 20"/>
          <p:cNvPicPr>
            <a:picLocks noChangeAspect="1"/>
          </p:cNvPicPr>
          <p:nvPr/>
        </p:nvPicPr>
        <p:blipFill>
          <a:blip r:embed="rId2"/>
          <a:stretch>
            <a:fillRect/>
          </a:stretch>
        </p:blipFill>
        <p:spPr>
          <a:xfrm>
            <a:off x="10780527" y="5871227"/>
            <a:ext cx="1263102" cy="870437"/>
          </a:xfrm>
          <a:prstGeom prst="rect">
            <a:avLst/>
          </a:prstGeom>
        </p:spPr>
      </p:pic>
      <p:pic>
        <p:nvPicPr>
          <p:cNvPr id="18" name="Picture 4" descr="2,279 Flor De Jamaica Imágenes y Fotos - 123RF"/>
          <p:cNvPicPr>
            <a:picLocks noChangeAspect="1" noChangeArrowheads="1"/>
          </p:cNvPicPr>
          <p:nvPr/>
        </p:nvPicPr>
        <p:blipFill rotWithShape="1">
          <a:blip r:embed="rId3">
            <a:extLst>
              <a:ext uri="{28A0092B-C50C-407E-A947-70E740481C1C}">
                <a14:useLocalDpi xmlns:a14="http://schemas.microsoft.com/office/drawing/2010/main" val="0"/>
              </a:ext>
            </a:extLst>
          </a:blip>
          <a:srcRect l="10975" t="14130" r="11963" b="15586"/>
          <a:stretch/>
        </p:blipFill>
        <p:spPr bwMode="auto">
          <a:xfrm>
            <a:off x="151945" y="91440"/>
            <a:ext cx="1857085" cy="13324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a 7"/>
          <p:cNvGraphicFramePr>
            <a:graphicFrameLocks noGrp="1"/>
          </p:cNvGraphicFramePr>
          <p:nvPr>
            <p:extLst>
              <p:ext uri="{D42A27DB-BD31-4B8C-83A1-F6EECF244321}">
                <p14:modId xmlns:p14="http://schemas.microsoft.com/office/powerpoint/2010/main" val="474552268"/>
              </p:ext>
            </p:extLst>
          </p:nvPr>
        </p:nvGraphicFramePr>
        <p:xfrm>
          <a:off x="6113417" y="1658287"/>
          <a:ext cx="5930212" cy="1645920"/>
        </p:xfrm>
        <a:graphic>
          <a:graphicData uri="http://schemas.openxmlformats.org/drawingml/2006/table">
            <a:tbl>
              <a:tblPr firstRow="1" firstCol="1" bandRow="1">
                <a:tableStyleId>{912C8C85-51F0-491E-9774-3900AFEF0FD7}</a:tableStyleId>
              </a:tblPr>
              <a:tblGrid>
                <a:gridCol w="2965106">
                  <a:extLst>
                    <a:ext uri="{9D8B030D-6E8A-4147-A177-3AD203B41FA5}">
                      <a16:colId xmlns:a16="http://schemas.microsoft.com/office/drawing/2014/main" val="2375625885"/>
                    </a:ext>
                  </a:extLst>
                </a:gridCol>
                <a:gridCol w="2965106">
                  <a:extLst>
                    <a:ext uri="{9D8B030D-6E8A-4147-A177-3AD203B41FA5}">
                      <a16:colId xmlns:a16="http://schemas.microsoft.com/office/drawing/2014/main" val="3212430326"/>
                    </a:ext>
                  </a:extLst>
                </a:gridCol>
              </a:tblGrid>
              <a:tr h="0">
                <a:tc>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Factores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Niveles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247882684"/>
                  </a:ext>
                </a:extLst>
              </a:tr>
              <a:tr h="0">
                <a:tc rowSpan="2">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Zonas de obtención (A)</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algn="l">
                        <a:lnSpc>
                          <a:spcPct val="150000"/>
                        </a:lnSpc>
                        <a:spcAft>
                          <a:spcPts val="800"/>
                        </a:spcAft>
                      </a:pPr>
                      <a:r>
                        <a:rPr lang="es-EC" sz="1200">
                          <a:effectLst/>
                          <a:latin typeface="Arial" panose="020B0604020202020204" pitchFamily="34" charset="0"/>
                          <a:cs typeface="Arial" panose="020B0604020202020204" pitchFamily="34" charset="0"/>
                        </a:rPr>
                        <a:t>a1 = Tena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832657580"/>
                  </a:ext>
                </a:extLst>
              </a:tr>
              <a:tr h="0">
                <a:tc vMerge="1">
                  <a:txBody>
                    <a:bodyPr/>
                    <a:lstStyle/>
                    <a:p>
                      <a:endParaRPr lang="es-EC"/>
                    </a:p>
                  </a:txBody>
                  <a:tcPr/>
                </a:tc>
                <a:tc>
                  <a:txBody>
                    <a:bodyPr/>
                    <a:lstStyle/>
                    <a:p>
                      <a:pPr algn="l">
                        <a:lnSpc>
                          <a:spcPct val="150000"/>
                        </a:lnSpc>
                        <a:spcAft>
                          <a:spcPts val="800"/>
                        </a:spcAft>
                      </a:pPr>
                      <a:r>
                        <a:rPr lang="es-EC" sz="1200" dirty="0">
                          <a:effectLst/>
                          <a:latin typeface="Arial" panose="020B0604020202020204" pitchFamily="34" charset="0"/>
                          <a:cs typeface="Arial" panose="020B0604020202020204" pitchFamily="34" charset="0"/>
                        </a:rPr>
                        <a:t>a2 = Cotacachi</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35528368"/>
                  </a:ext>
                </a:extLst>
              </a:tr>
              <a:tr h="0">
                <a:tc rowSpan="2">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Tipo de levadura (B)</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50000"/>
                        </a:lnSpc>
                        <a:spcAft>
                          <a:spcPts val="800"/>
                        </a:spcAft>
                      </a:pPr>
                      <a:r>
                        <a:rPr lang="es-EC" sz="1200" dirty="0">
                          <a:effectLst/>
                          <a:latin typeface="Arial" panose="020B0604020202020204" pitchFamily="34" charset="0"/>
                          <a:cs typeface="Arial" panose="020B0604020202020204" pitchFamily="34" charset="0"/>
                        </a:rPr>
                        <a:t>b1 = </a:t>
                      </a:r>
                      <a:r>
                        <a:rPr lang="es-EC" sz="1200" i="1" dirty="0" err="1">
                          <a:effectLst/>
                          <a:latin typeface="Arial" panose="020B0604020202020204" pitchFamily="34" charset="0"/>
                          <a:cs typeface="Arial" panose="020B0604020202020204" pitchFamily="34" charset="0"/>
                        </a:rPr>
                        <a:t>Saccharomyces</a:t>
                      </a:r>
                      <a:r>
                        <a:rPr lang="es-EC" sz="1200" i="1" dirty="0">
                          <a:effectLst/>
                          <a:latin typeface="Arial" panose="020B0604020202020204" pitchFamily="34" charset="0"/>
                          <a:cs typeface="Arial" panose="020B0604020202020204" pitchFamily="34" charset="0"/>
                        </a:rPr>
                        <a:t> </a:t>
                      </a:r>
                      <a:r>
                        <a:rPr lang="es-EC" sz="1200" i="1" dirty="0" err="1">
                          <a:effectLst/>
                          <a:latin typeface="Arial" panose="020B0604020202020204" pitchFamily="34" charset="0"/>
                          <a:cs typeface="Arial" panose="020B0604020202020204" pitchFamily="34" charset="0"/>
                        </a:rPr>
                        <a:t>cerevisiae</a:t>
                      </a:r>
                      <a:r>
                        <a:rPr lang="es-EC" sz="1200" i="1" dirty="0">
                          <a:effectLst/>
                          <a:latin typeface="Arial" panose="020B0604020202020204" pitchFamily="34" charset="0"/>
                          <a:cs typeface="Arial" panose="020B0604020202020204" pitchFamily="34" charset="0"/>
                        </a:rPr>
                        <a:t> </a:t>
                      </a:r>
                      <a:r>
                        <a:rPr lang="es-EC" sz="1200" dirty="0">
                          <a:effectLst/>
                          <a:latin typeface="Arial" panose="020B0604020202020204" pitchFamily="34" charset="0"/>
                          <a:cs typeface="Arial" panose="020B0604020202020204" pitchFamily="34" charset="0"/>
                        </a:rPr>
                        <a:t>(S.C.)</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343622204"/>
                  </a:ext>
                </a:extLst>
              </a:tr>
              <a:tr h="0">
                <a:tc vMerge="1">
                  <a:txBody>
                    <a:bodyPr/>
                    <a:lstStyle/>
                    <a:p>
                      <a:endParaRPr lang="es-EC"/>
                    </a:p>
                  </a:txBody>
                  <a:tcPr/>
                </a:tc>
                <a:tc>
                  <a:txBody>
                    <a:bodyPr/>
                    <a:lstStyle/>
                    <a:p>
                      <a:pPr algn="l">
                        <a:lnSpc>
                          <a:spcPct val="150000"/>
                        </a:lnSpc>
                        <a:spcAft>
                          <a:spcPts val="800"/>
                        </a:spcAft>
                      </a:pPr>
                      <a:r>
                        <a:rPr lang="es-EC" sz="1200" dirty="0">
                          <a:effectLst/>
                          <a:latin typeface="Arial" panose="020B0604020202020204" pitchFamily="34" charset="0"/>
                          <a:cs typeface="Arial" panose="020B0604020202020204" pitchFamily="34" charset="0"/>
                        </a:rPr>
                        <a:t>b2 = </a:t>
                      </a:r>
                      <a:r>
                        <a:rPr lang="es-EC" sz="1200" i="1" dirty="0" err="1">
                          <a:effectLst/>
                          <a:latin typeface="Arial" panose="020B0604020202020204" pitchFamily="34" charset="0"/>
                          <a:cs typeface="Arial" panose="020B0604020202020204" pitchFamily="34" charset="0"/>
                        </a:rPr>
                        <a:t>Saccharomyces</a:t>
                      </a:r>
                      <a:r>
                        <a:rPr lang="es-EC" sz="1200" i="1" dirty="0">
                          <a:effectLst/>
                          <a:latin typeface="Arial" panose="020B0604020202020204" pitchFamily="34" charset="0"/>
                          <a:cs typeface="Arial" panose="020B0604020202020204" pitchFamily="34" charset="0"/>
                        </a:rPr>
                        <a:t> </a:t>
                      </a:r>
                      <a:r>
                        <a:rPr lang="es-EC" sz="1200" i="1" dirty="0" err="1">
                          <a:effectLst/>
                          <a:latin typeface="Arial" panose="020B0604020202020204" pitchFamily="34" charset="0"/>
                          <a:cs typeface="Arial" panose="020B0604020202020204" pitchFamily="34" charset="0"/>
                        </a:rPr>
                        <a:t>cerevisiae</a:t>
                      </a:r>
                      <a:r>
                        <a:rPr lang="es-EC" sz="1200" i="1" dirty="0">
                          <a:effectLst/>
                          <a:latin typeface="Arial" panose="020B0604020202020204" pitchFamily="34" charset="0"/>
                          <a:cs typeface="Arial" panose="020B0604020202020204" pitchFamily="34" charset="0"/>
                        </a:rPr>
                        <a:t> </a:t>
                      </a:r>
                      <a:r>
                        <a:rPr lang="es-EC" sz="1200" dirty="0">
                          <a:effectLst/>
                          <a:latin typeface="Arial" panose="020B0604020202020204" pitchFamily="34" charset="0"/>
                          <a:cs typeface="Arial" panose="020B0604020202020204" pitchFamily="34" charset="0"/>
                        </a:rPr>
                        <a:t>adaptado a la flor de Jamaica (S.C.A.F.J</a:t>
                      </a:r>
                      <a:r>
                        <a:rPr lang="es-EC" sz="1200" dirty="0" smtClean="0">
                          <a:effectLst/>
                          <a:latin typeface="Arial" panose="020B0604020202020204" pitchFamily="34" charset="0"/>
                          <a:cs typeface="Arial" panose="020B0604020202020204" pitchFamily="34" charset="0"/>
                        </a:rPr>
                        <a:t>)</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7429032"/>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831082785"/>
              </p:ext>
            </p:extLst>
          </p:nvPr>
        </p:nvGraphicFramePr>
        <p:xfrm>
          <a:off x="6113417" y="3374538"/>
          <a:ext cx="5930212" cy="1371600"/>
        </p:xfrm>
        <a:graphic>
          <a:graphicData uri="http://schemas.openxmlformats.org/drawingml/2006/table">
            <a:tbl>
              <a:tblPr firstRow="1" firstCol="1" bandRow="1">
                <a:tableStyleId>{17292A2E-F333-43FB-9621-5CBBE7FDCDCB}</a:tableStyleId>
              </a:tblPr>
              <a:tblGrid>
                <a:gridCol w="2965106">
                  <a:extLst>
                    <a:ext uri="{9D8B030D-6E8A-4147-A177-3AD203B41FA5}">
                      <a16:colId xmlns:a16="http://schemas.microsoft.com/office/drawing/2014/main" val="1124700510"/>
                    </a:ext>
                  </a:extLst>
                </a:gridCol>
                <a:gridCol w="2965106">
                  <a:extLst>
                    <a:ext uri="{9D8B030D-6E8A-4147-A177-3AD203B41FA5}">
                      <a16:colId xmlns:a16="http://schemas.microsoft.com/office/drawing/2014/main" val="3841057669"/>
                    </a:ext>
                  </a:extLst>
                </a:gridCol>
              </a:tblGrid>
              <a:tr h="0">
                <a:tc>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Factores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Niveles</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731227488"/>
                  </a:ext>
                </a:extLst>
              </a:tr>
              <a:tr h="0">
                <a:tc rowSpan="2">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Zonas de obtención (A)</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a:noFill/>
                    </a:lnB>
                    <a:lnTlToBr w="12700" cmpd="sng">
                      <a:noFill/>
                      <a:prstDash val="solid"/>
                    </a:lnTlToBr>
                    <a:lnBlToTr w="12700" cmpd="sng">
                      <a:noFill/>
                      <a:prstDash val="solid"/>
                    </a:lnBlToTr>
                  </a:tcPr>
                </a:tc>
                <a:tc>
                  <a:txBody>
                    <a:bodyPr/>
                    <a:lstStyle/>
                    <a:p>
                      <a:pPr lvl="2" algn="just">
                        <a:lnSpc>
                          <a:spcPct val="150000"/>
                        </a:lnSpc>
                        <a:spcAft>
                          <a:spcPts val="800"/>
                        </a:spcAft>
                      </a:pPr>
                      <a:r>
                        <a:rPr lang="es-EC" sz="1200">
                          <a:effectLst/>
                          <a:latin typeface="Arial" panose="020B0604020202020204" pitchFamily="34" charset="0"/>
                          <a:cs typeface="Arial" panose="020B0604020202020204" pitchFamily="34" charset="0"/>
                        </a:rPr>
                        <a:t>a1 = Tena</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053447201"/>
                  </a:ext>
                </a:extLst>
              </a:tr>
              <a:tr h="0">
                <a:tc vMerge="1">
                  <a:txBody>
                    <a:bodyPr/>
                    <a:lstStyle/>
                    <a:p>
                      <a:endParaRPr lang="es-EC"/>
                    </a:p>
                  </a:txBody>
                  <a:tcPr/>
                </a:tc>
                <a:tc>
                  <a:txBody>
                    <a:bodyPr/>
                    <a:lstStyle/>
                    <a:p>
                      <a:pPr lvl="2" algn="just">
                        <a:lnSpc>
                          <a:spcPct val="150000"/>
                        </a:lnSpc>
                        <a:spcAft>
                          <a:spcPts val="800"/>
                        </a:spcAft>
                      </a:pPr>
                      <a:r>
                        <a:rPr lang="es-EC" sz="1200" dirty="0">
                          <a:effectLst/>
                          <a:latin typeface="Arial" panose="020B0604020202020204" pitchFamily="34" charset="0"/>
                          <a:cs typeface="Arial" panose="020B0604020202020204" pitchFamily="34" charset="0"/>
                        </a:rPr>
                        <a:t>a2 = Cotacachi</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73093153"/>
                  </a:ext>
                </a:extLst>
              </a:tr>
              <a:tr h="0">
                <a:tc rowSpan="2">
                  <a:txBody>
                    <a:bodyPr/>
                    <a:lstStyle/>
                    <a:p>
                      <a:pPr algn="ctr">
                        <a:lnSpc>
                          <a:spcPct val="150000"/>
                        </a:lnSpc>
                        <a:spcAft>
                          <a:spcPts val="800"/>
                        </a:spcAft>
                      </a:pPr>
                      <a:r>
                        <a:rPr lang="es-EC" sz="1200" dirty="0">
                          <a:effectLst/>
                          <a:latin typeface="Arial" panose="020B0604020202020204" pitchFamily="34" charset="0"/>
                          <a:cs typeface="Arial" panose="020B0604020202020204" pitchFamily="34" charset="0"/>
                        </a:rPr>
                        <a:t>Tipo de Solvente (B)</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2" algn="just">
                        <a:lnSpc>
                          <a:spcPct val="150000"/>
                        </a:lnSpc>
                        <a:spcAft>
                          <a:spcPts val="800"/>
                        </a:spcAft>
                      </a:pPr>
                      <a:r>
                        <a:rPr lang="es-EC" sz="1200">
                          <a:effectLst/>
                          <a:latin typeface="Arial" panose="020B0604020202020204" pitchFamily="34" charset="0"/>
                          <a:cs typeface="Arial" panose="020B0604020202020204" pitchFamily="34" charset="0"/>
                        </a:rPr>
                        <a:t>b1 = Alcohol 96%</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728527487"/>
                  </a:ext>
                </a:extLst>
              </a:tr>
              <a:tr h="0">
                <a:tc vMerge="1">
                  <a:txBody>
                    <a:bodyPr/>
                    <a:lstStyle/>
                    <a:p>
                      <a:endParaRPr lang="es-EC"/>
                    </a:p>
                  </a:txBody>
                  <a:tcPr/>
                </a:tc>
                <a:tc>
                  <a:txBody>
                    <a:bodyPr/>
                    <a:lstStyle/>
                    <a:p>
                      <a:pPr lvl="2" algn="just">
                        <a:lnSpc>
                          <a:spcPct val="150000"/>
                        </a:lnSpc>
                        <a:spcAft>
                          <a:spcPts val="800"/>
                        </a:spcAft>
                      </a:pPr>
                      <a:r>
                        <a:rPr lang="es-EC" sz="1200" dirty="0">
                          <a:effectLst/>
                          <a:latin typeface="Arial" panose="020B0604020202020204" pitchFamily="34" charset="0"/>
                          <a:cs typeface="Arial" panose="020B0604020202020204" pitchFamily="34" charset="0"/>
                        </a:rPr>
                        <a:t>b2 = Agua destilada</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1693319"/>
                  </a:ext>
                </a:extLst>
              </a:tr>
            </a:tbl>
          </a:graphicData>
        </a:graphic>
      </p:graphicFrame>
      <p:grpSp>
        <p:nvGrpSpPr>
          <p:cNvPr id="32" name="Google Shape;2040;p87"/>
          <p:cNvGrpSpPr/>
          <p:nvPr/>
        </p:nvGrpSpPr>
        <p:grpSpPr>
          <a:xfrm>
            <a:off x="6537395" y="721713"/>
            <a:ext cx="4243132" cy="562173"/>
            <a:chOff x="5248773" y="3301592"/>
            <a:chExt cx="782403" cy="129272"/>
          </a:xfrm>
        </p:grpSpPr>
        <p:sp>
          <p:nvSpPr>
            <p:cNvPr id="33" name="Google Shape;2041;p87"/>
            <p:cNvSpPr/>
            <p:nvPr/>
          </p:nvSpPr>
          <p:spPr>
            <a:xfrm>
              <a:off x="5248773"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C" dirty="0">
                  <a:effectLst>
                    <a:outerShdw blurRad="38100" dist="38100" dir="2700000" algn="tl">
                      <a:srgbClr val="000000">
                        <a:alpha val="43137"/>
                      </a:srgbClr>
                    </a:outerShdw>
                  </a:effectLst>
                </a:rPr>
                <a:t>	</a:t>
              </a:r>
              <a:r>
                <a:rPr lang="es-EC"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FACTORES Y NIVELES DE ESTUDIO </a:t>
              </a:r>
              <a:endParaRPr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Google Shape;2042;p87"/>
            <p:cNvSpPr/>
            <p:nvPr/>
          </p:nvSpPr>
          <p:spPr>
            <a:xfrm>
              <a:off x="5286310" y="3314417"/>
              <a:ext cx="97821" cy="97644"/>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 name="Tabla 5"/>
          <p:cNvGraphicFramePr>
            <a:graphicFrameLocks noGrp="1"/>
          </p:cNvGraphicFramePr>
          <p:nvPr>
            <p:extLst>
              <p:ext uri="{D42A27DB-BD31-4B8C-83A1-F6EECF244321}">
                <p14:modId xmlns:p14="http://schemas.microsoft.com/office/powerpoint/2010/main" val="2646510072"/>
              </p:ext>
            </p:extLst>
          </p:nvPr>
        </p:nvGraphicFramePr>
        <p:xfrm>
          <a:off x="382532" y="1658287"/>
          <a:ext cx="5400675" cy="1160181"/>
        </p:xfrm>
        <a:graphic>
          <a:graphicData uri="http://schemas.openxmlformats.org/drawingml/2006/table">
            <a:tbl>
              <a:tblPr firstRow="1" firstCol="1" bandRow="1">
                <a:tableStyleId>{69012ECD-51FC-41F1-AA8D-1B2483CD663E}</a:tableStyleId>
              </a:tblPr>
              <a:tblGrid>
                <a:gridCol w="1351122">
                  <a:extLst>
                    <a:ext uri="{9D8B030D-6E8A-4147-A177-3AD203B41FA5}">
                      <a16:colId xmlns:a16="http://schemas.microsoft.com/office/drawing/2014/main" val="3646125619"/>
                    </a:ext>
                  </a:extLst>
                </a:gridCol>
                <a:gridCol w="1438782">
                  <a:extLst>
                    <a:ext uri="{9D8B030D-6E8A-4147-A177-3AD203B41FA5}">
                      <a16:colId xmlns:a16="http://schemas.microsoft.com/office/drawing/2014/main" val="2241399477"/>
                    </a:ext>
                  </a:extLst>
                </a:gridCol>
                <a:gridCol w="2610771">
                  <a:extLst>
                    <a:ext uri="{9D8B030D-6E8A-4147-A177-3AD203B41FA5}">
                      <a16:colId xmlns:a16="http://schemas.microsoft.com/office/drawing/2014/main" val="1504690795"/>
                    </a:ext>
                  </a:extLst>
                </a:gridCol>
              </a:tblGrid>
              <a:tr h="362185">
                <a:tc>
                  <a:txBody>
                    <a:bodyPr/>
                    <a:lstStyle/>
                    <a:p>
                      <a:pPr algn="ctr">
                        <a:lnSpc>
                          <a:spcPct val="100000"/>
                        </a:lnSpc>
                        <a:spcAft>
                          <a:spcPts val="0"/>
                        </a:spcAft>
                      </a:pPr>
                      <a:r>
                        <a:rPr lang="es-ES" sz="1200" dirty="0">
                          <a:effectLst/>
                          <a:latin typeface="Arial" panose="020B0604020202020204" pitchFamily="34" charset="0"/>
                          <a:cs typeface="Arial" panose="020B0604020202020204" pitchFamily="34" charset="0"/>
                        </a:rPr>
                        <a:t>N° de Tratamiento</a:t>
                      </a:r>
                      <a:endParaRPr lang="es-EC"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0"/>
                        </a:spcAft>
                      </a:pPr>
                      <a:r>
                        <a:rPr lang="es-ES" sz="1200">
                          <a:effectLst/>
                          <a:latin typeface="Arial" panose="020B0604020202020204" pitchFamily="34" charset="0"/>
                          <a:cs typeface="Arial" panose="020B0604020202020204" pitchFamily="34" charset="0"/>
                        </a:rPr>
                        <a:t>Unidades experimentales</a:t>
                      </a:r>
                      <a:endParaRPr lang="es-EC"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0"/>
                        </a:spcAft>
                      </a:pPr>
                      <a:r>
                        <a:rPr lang="es-ES" sz="1200" dirty="0">
                          <a:effectLst/>
                          <a:latin typeface="Arial" panose="020B0604020202020204" pitchFamily="34" charset="0"/>
                          <a:cs typeface="Arial" panose="020B0604020202020204" pitchFamily="34" charset="0"/>
                        </a:rPr>
                        <a:t>Descripción</a:t>
                      </a:r>
                      <a:endParaRPr lang="es-EC"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33318782"/>
                  </a:ext>
                </a:extLst>
              </a:tr>
              <a:tr h="245781">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T1</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800"/>
                        </a:spcAft>
                      </a:pPr>
                      <a:r>
                        <a:rPr lang="es-EC" sz="1200" dirty="0">
                          <a:effectLst/>
                          <a:latin typeface="Arial" panose="020B0604020202020204" pitchFamily="34" charset="0"/>
                          <a:cs typeface="Arial" panose="020B0604020202020204" pitchFamily="34" charset="0"/>
                        </a:rPr>
                        <a:t>a</a:t>
                      </a:r>
                      <a:r>
                        <a:rPr lang="es-EC" sz="1200" baseline="-25000" dirty="0">
                          <a:effectLst/>
                          <a:latin typeface="Arial" panose="020B0604020202020204" pitchFamily="34" charset="0"/>
                          <a:cs typeface="Arial" panose="020B0604020202020204" pitchFamily="34" charset="0"/>
                        </a:rPr>
                        <a:t>1</a:t>
                      </a:r>
                      <a:r>
                        <a:rPr lang="es-EC" sz="1200" dirty="0">
                          <a:effectLst/>
                          <a:latin typeface="Arial" panose="020B0604020202020204" pitchFamily="34" charset="0"/>
                          <a:cs typeface="Arial" panose="020B0604020202020204" pitchFamily="34" charset="0"/>
                        </a:rPr>
                        <a:t>b</a:t>
                      </a:r>
                      <a:r>
                        <a:rPr lang="es-EC" sz="1200" baseline="-25000" dirty="0">
                          <a:effectLst/>
                          <a:latin typeface="Arial" panose="020B0604020202020204" pitchFamily="34" charset="0"/>
                          <a:cs typeface="Arial" panose="020B0604020202020204" pitchFamily="34" charset="0"/>
                        </a:rPr>
                        <a:t>1</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dirty="0">
                          <a:effectLst/>
                          <a:latin typeface="Arial" panose="020B0604020202020204" pitchFamily="34" charset="0"/>
                          <a:cs typeface="Arial" panose="020B0604020202020204" pitchFamily="34" charset="0"/>
                        </a:rPr>
                        <a:t>Tena + S.C</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854083745"/>
                  </a:ext>
                </a:extLst>
              </a:tr>
              <a:tr h="176741">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800"/>
                        </a:spcAft>
                      </a:pPr>
                      <a:r>
                        <a:rPr lang="es-EC" sz="1200" dirty="0">
                          <a:effectLst/>
                          <a:latin typeface="Arial" panose="020B0604020202020204" pitchFamily="34" charset="0"/>
                          <a:cs typeface="Arial" panose="020B0604020202020204" pitchFamily="34" charset="0"/>
                        </a:rPr>
                        <a:t>a</a:t>
                      </a:r>
                      <a:r>
                        <a:rPr lang="es-EC" sz="1200" baseline="-25000" dirty="0">
                          <a:effectLst/>
                          <a:latin typeface="Arial" panose="020B0604020202020204" pitchFamily="34" charset="0"/>
                          <a:cs typeface="Arial" panose="020B0604020202020204" pitchFamily="34" charset="0"/>
                        </a:rPr>
                        <a:t>1</a:t>
                      </a:r>
                      <a:r>
                        <a:rPr lang="es-EC" sz="1200" dirty="0">
                          <a:effectLst/>
                          <a:latin typeface="Arial" panose="020B0604020202020204" pitchFamily="34" charset="0"/>
                          <a:cs typeface="Arial" panose="020B0604020202020204" pitchFamily="34" charset="0"/>
                        </a:rPr>
                        <a:t>b</a:t>
                      </a:r>
                      <a:r>
                        <a:rPr lang="es-EC" sz="1200" baseline="-250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dirty="0">
                          <a:effectLst/>
                          <a:latin typeface="Arial" panose="020B0604020202020204" pitchFamily="34" charset="0"/>
                          <a:cs typeface="Arial" panose="020B0604020202020204" pitchFamily="34" charset="0"/>
                        </a:rPr>
                        <a:t>Tena + S.C.A.F.J</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234044513"/>
                  </a:ext>
                </a:extLst>
              </a:tr>
              <a:tr h="176741">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T3</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a</a:t>
                      </a:r>
                      <a:r>
                        <a:rPr lang="es-EC" sz="1200" baseline="-25000">
                          <a:effectLst/>
                          <a:latin typeface="Arial" panose="020B0604020202020204" pitchFamily="34" charset="0"/>
                          <a:cs typeface="Arial" panose="020B0604020202020204" pitchFamily="34" charset="0"/>
                        </a:rPr>
                        <a:t>2</a:t>
                      </a:r>
                      <a:r>
                        <a:rPr lang="es-EC" sz="1200">
                          <a:effectLst/>
                          <a:latin typeface="Arial" panose="020B0604020202020204" pitchFamily="34" charset="0"/>
                          <a:cs typeface="Arial" panose="020B0604020202020204" pitchFamily="34" charset="0"/>
                        </a:rPr>
                        <a:t>b</a:t>
                      </a:r>
                      <a:r>
                        <a:rPr lang="es-EC" sz="1200" baseline="-250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dirty="0">
                          <a:effectLst/>
                          <a:latin typeface="Arial" panose="020B0604020202020204" pitchFamily="34" charset="0"/>
                          <a:cs typeface="Arial" panose="020B0604020202020204" pitchFamily="34" charset="0"/>
                        </a:rPr>
                        <a:t>Cotacachi + S.C.</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906489519"/>
                  </a:ext>
                </a:extLst>
              </a:tr>
              <a:tr h="176741">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T4</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a</a:t>
                      </a:r>
                      <a:r>
                        <a:rPr lang="es-EC" sz="1200" baseline="-25000">
                          <a:effectLst/>
                          <a:latin typeface="Arial" panose="020B0604020202020204" pitchFamily="34" charset="0"/>
                          <a:cs typeface="Arial" panose="020B0604020202020204" pitchFamily="34" charset="0"/>
                        </a:rPr>
                        <a:t>2</a:t>
                      </a:r>
                      <a:r>
                        <a:rPr lang="es-EC" sz="1200">
                          <a:effectLst/>
                          <a:latin typeface="Arial" panose="020B0604020202020204" pitchFamily="34" charset="0"/>
                          <a:cs typeface="Arial" panose="020B0604020202020204" pitchFamily="34" charset="0"/>
                        </a:rPr>
                        <a:t>b</a:t>
                      </a:r>
                      <a:r>
                        <a:rPr lang="es-EC" sz="1200" baseline="-250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dirty="0">
                          <a:effectLst/>
                          <a:latin typeface="Arial" panose="020B0604020202020204" pitchFamily="34" charset="0"/>
                          <a:cs typeface="Arial" panose="020B0604020202020204" pitchFamily="34" charset="0"/>
                        </a:rPr>
                        <a:t>Cotacachi + S.C.A.F.J</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0450784"/>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840703028"/>
              </p:ext>
            </p:extLst>
          </p:nvPr>
        </p:nvGraphicFramePr>
        <p:xfrm>
          <a:off x="411221" y="3340230"/>
          <a:ext cx="5400676" cy="1142989"/>
        </p:xfrm>
        <a:graphic>
          <a:graphicData uri="http://schemas.openxmlformats.org/drawingml/2006/table">
            <a:tbl>
              <a:tblPr firstRow="1" firstCol="1" bandRow="1">
                <a:tableStyleId>{69012ECD-51FC-41F1-AA8D-1B2483CD663E}</a:tableStyleId>
              </a:tblPr>
              <a:tblGrid>
                <a:gridCol w="1351122">
                  <a:extLst>
                    <a:ext uri="{9D8B030D-6E8A-4147-A177-3AD203B41FA5}">
                      <a16:colId xmlns:a16="http://schemas.microsoft.com/office/drawing/2014/main" val="2469958237"/>
                    </a:ext>
                  </a:extLst>
                </a:gridCol>
                <a:gridCol w="1438783">
                  <a:extLst>
                    <a:ext uri="{9D8B030D-6E8A-4147-A177-3AD203B41FA5}">
                      <a16:colId xmlns:a16="http://schemas.microsoft.com/office/drawing/2014/main" val="3160512603"/>
                    </a:ext>
                  </a:extLst>
                </a:gridCol>
                <a:gridCol w="2610771">
                  <a:extLst>
                    <a:ext uri="{9D8B030D-6E8A-4147-A177-3AD203B41FA5}">
                      <a16:colId xmlns:a16="http://schemas.microsoft.com/office/drawing/2014/main" val="3816399157"/>
                    </a:ext>
                  </a:extLst>
                </a:gridCol>
              </a:tblGrid>
              <a:tr h="325913">
                <a:tc>
                  <a:txBody>
                    <a:bodyPr/>
                    <a:lstStyle/>
                    <a:p>
                      <a:pPr algn="ctr">
                        <a:lnSpc>
                          <a:spcPct val="100000"/>
                        </a:lnSpc>
                        <a:spcAft>
                          <a:spcPts val="0"/>
                        </a:spcAft>
                      </a:pPr>
                      <a:r>
                        <a:rPr lang="es-ES" sz="1200">
                          <a:effectLst/>
                          <a:latin typeface="Arial" panose="020B0604020202020204" pitchFamily="34" charset="0"/>
                          <a:cs typeface="Arial" panose="020B0604020202020204" pitchFamily="34" charset="0"/>
                        </a:rPr>
                        <a:t>N° de Tratamiento</a:t>
                      </a:r>
                      <a:endParaRPr lang="es-EC"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0"/>
                        </a:spcAft>
                      </a:pPr>
                      <a:r>
                        <a:rPr lang="es-ES" sz="1200">
                          <a:effectLst/>
                          <a:latin typeface="Arial" panose="020B0604020202020204" pitchFamily="34" charset="0"/>
                          <a:cs typeface="Arial" panose="020B0604020202020204" pitchFamily="34" charset="0"/>
                        </a:rPr>
                        <a:t>Unidades experimentales</a:t>
                      </a:r>
                      <a:endParaRPr lang="es-EC"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0"/>
                        </a:spcAft>
                      </a:pPr>
                      <a:r>
                        <a:rPr lang="es-ES" sz="1200" dirty="0">
                          <a:effectLst/>
                          <a:latin typeface="Arial" panose="020B0604020202020204" pitchFamily="34" charset="0"/>
                          <a:cs typeface="Arial" panose="020B0604020202020204" pitchFamily="34" charset="0"/>
                        </a:rPr>
                        <a:t>Descripción</a:t>
                      </a:r>
                      <a:endParaRPr lang="es-EC"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41010536"/>
                  </a:ext>
                </a:extLst>
              </a:tr>
              <a:tr h="228589">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T1</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a</a:t>
                      </a:r>
                      <a:r>
                        <a:rPr lang="es-EC" sz="1200" baseline="-25000">
                          <a:effectLst/>
                          <a:latin typeface="Arial" panose="020B0604020202020204" pitchFamily="34" charset="0"/>
                          <a:cs typeface="Arial" panose="020B0604020202020204" pitchFamily="34" charset="0"/>
                        </a:rPr>
                        <a:t>1</a:t>
                      </a:r>
                      <a:r>
                        <a:rPr lang="es-EC" sz="1200">
                          <a:effectLst/>
                          <a:latin typeface="Arial" panose="020B0604020202020204" pitchFamily="34" charset="0"/>
                          <a:cs typeface="Arial" panose="020B0604020202020204" pitchFamily="34" charset="0"/>
                        </a:rPr>
                        <a:t>b</a:t>
                      </a:r>
                      <a:r>
                        <a:rPr lang="es-EC" sz="1200" baseline="-250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dirty="0">
                          <a:effectLst/>
                          <a:latin typeface="Arial" panose="020B0604020202020204" pitchFamily="34" charset="0"/>
                          <a:cs typeface="Arial" panose="020B0604020202020204" pitchFamily="34" charset="0"/>
                        </a:rPr>
                        <a:t>Tena + Alcohol al 96%</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173328337"/>
                  </a:ext>
                </a:extLst>
              </a:tr>
              <a:tr h="162956">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a</a:t>
                      </a:r>
                      <a:r>
                        <a:rPr lang="es-EC" sz="1200" baseline="-25000">
                          <a:effectLst/>
                          <a:latin typeface="Arial" panose="020B0604020202020204" pitchFamily="34" charset="0"/>
                          <a:cs typeface="Arial" panose="020B0604020202020204" pitchFamily="34" charset="0"/>
                        </a:rPr>
                        <a:t>1</a:t>
                      </a:r>
                      <a:r>
                        <a:rPr lang="es-EC" sz="1200">
                          <a:effectLst/>
                          <a:latin typeface="Arial" panose="020B0604020202020204" pitchFamily="34" charset="0"/>
                          <a:cs typeface="Arial" panose="020B0604020202020204" pitchFamily="34" charset="0"/>
                        </a:rPr>
                        <a:t>b</a:t>
                      </a:r>
                      <a:r>
                        <a:rPr lang="es-EC" sz="1200" baseline="-250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dirty="0">
                          <a:effectLst/>
                          <a:latin typeface="Arial" panose="020B0604020202020204" pitchFamily="34" charset="0"/>
                          <a:cs typeface="Arial" panose="020B0604020202020204" pitchFamily="34" charset="0"/>
                        </a:rPr>
                        <a:t>Tena + Agua destilada</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16975801"/>
                  </a:ext>
                </a:extLst>
              </a:tr>
              <a:tr h="162956">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T3</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a</a:t>
                      </a:r>
                      <a:r>
                        <a:rPr lang="es-EC" sz="1200" baseline="-25000">
                          <a:effectLst/>
                          <a:latin typeface="Arial" panose="020B0604020202020204" pitchFamily="34" charset="0"/>
                          <a:cs typeface="Arial" panose="020B0604020202020204" pitchFamily="34" charset="0"/>
                        </a:rPr>
                        <a:t>2</a:t>
                      </a:r>
                      <a:r>
                        <a:rPr lang="es-EC" sz="1200">
                          <a:effectLst/>
                          <a:latin typeface="Arial" panose="020B0604020202020204" pitchFamily="34" charset="0"/>
                          <a:cs typeface="Arial" panose="020B0604020202020204" pitchFamily="34" charset="0"/>
                        </a:rPr>
                        <a:t>b</a:t>
                      </a:r>
                      <a:r>
                        <a:rPr lang="es-EC" sz="1200" baseline="-250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a:effectLst/>
                          <a:latin typeface="Arial" panose="020B0604020202020204" pitchFamily="34" charset="0"/>
                          <a:cs typeface="Arial" panose="020B0604020202020204" pitchFamily="34" charset="0"/>
                        </a:rPr>
                        <a:t>Cotacachi + Alcohol al 96%</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707474400"/>
                  </a:ext>
                </a:extLst>
              </a:tr>
              <a:tr h="162956">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T4</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s-EC" sz="1200">
                          <a:effectLst/>
                          <a:latin typeface="Arial" panose="020B0604020202020204" pitchFamily="34" charset="0"/>
                          <a:cs typeface="Arial" panose="020B0604020202020204" pitchFamily="34" charset="0"/>
                        </a:rPr>
                        <a:t>a</a:t>
                      </a:r>
                      <a:r>
                        <a:rPr lang="es-EC" sz="1200" baseline="-25000">
                          <a:effectLst/>
                          <a:latin typeface="Arial" panose="020B0604020202020204" pitchFamily="34" charset="0"/>
                          <a:cs typeface="Arial" panose="020B0604020202020204" pitchFamily="34" charset="0"/>
                        </a:rPr>
                        <a:t>2</a:t>
                      </a:r>
                      <a:r>
                        <a:rPr lang="es-EC" sz="1200">
                          <a:effectLst/>
                          <a:latin typeface="Arial" panose="020B0604020202020204" pitchFamily="34" charset="0"/>
                          <a:cs typeface="Arial" panose="020B0604020202020204" pitchFamily="34" charset="0"/>
                        </a:rPr>
                        <a:t>b</a:t>
                      </a:r>
                      <a:r>
                        <a:rPr lang="es-EC" sz="1200" baseline="-250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lvl="1" algn="just">
                        <a:lnSpc>
                          <a:spcPct val="100000"/>
                        </a:lnSpc>
                        <a:spcAft>
                          <a:spcPts val="800"/>
                        </a:spcAft>
                      </a:pPr>
                      <a:r>
                        <a:rPr lang="es-EC" sz="1200" dirty="0">
                          <a:effectLst/>
                          <a:latin typeface="Arial" panose="020B0604020202020204" pitchFamily="34" charset="0"/>
                          <a:cs typeface="Arial" panose="020B0604020202020204" pitchFamily="34" charset="0"/>
                        </a:rPr>
                        <a:t>Cotacachi + Agua destilada</a:t>
                      </a:r>
                      <a:endParaRPr lang="es-EC"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0911457"/>
                  </a:ext>
                </a:extLst>
              </a:tr>
            </a:tbl>
          </a:graphicData>
        </a:graphic>
      </p:graphicFrame>
      <p:sp>
        <p:nvSpPr>
          <p:cNvPr id="17" name="Google Shape;2041;p87"/>
          <p:cNvSpPr/>
          <p:nvPr/>
        </p:nvSpPr>
        <p:spPr>
          <a:xfrm>
            <a:off x="1836480" y="721713"/>
            <a:ext cx="3780549" cy="562173"/>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dirty="0" smtClean="0">
                <a:effectLst>
                  <a:outerShdw blurRad="38100" dist="38100" dir="2700000" algn="tl">
                    <a:srgbClr val="000000">
                      <a:alpha val="43137"/>
                    </a:srgbClr>
                  </a:outerShdw>
                </a:effectLst>
              </a:rPr>
              <a:t>	</a:t>
            </a:r>
            <a:r>
              <a:rPr lang="es-EC" sz="1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TRATAMIENTOS A COMPARAR EN EL ESTUDIO </a:t>
            </a:r>
            <a:endParaRPr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Google Shape;2042;p87"/>
          <p:cNvSpPr/>
          <p:nvPr/>
        </p:nvSpPr>
        <p:spPr>
          <a:xfrm>
            <a:off x="2063115" y="790484"/>
            <a:ext cx="530503" cy="424630"/>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rupo 19">
            <a:extLst>
              <a:ext uri="{FF2B5EF4-FFF2-40B4-BE49-F238E27FC236}">
                <a16:creationId xmlns:a16="http://schemas.microsoft.com/office/drawing/2014/main" id="{0A47D1C0-ED62-493F-84B4-E538AE044AC7}"/>
              </a:ext>
            </a:extLst>
          </p:cNvPr>
          <p:cNvGrpSpPr/>
          <p:nvPr/>
        </p:nvGrpSpPr>
        <p:grpSpPr>
          <a:xfrm>
            <a:off x="411221" y="5207082"/>
            <a:ext cx="4527058" cy="1169398"/>
            <a:chOff x="7838292" y="1244203"/>
            <a:chExt cx="7414494" cy="1169398"/>
          </a:xfrm>
        </p:grpSpPr>
        <p:sp>
          <p:nvSpPr>
            <p:cNvPr id="22" name="Forma libre: forma 12">
              <a:extLst>
                <a:ext uri="{FF2B5EF4-FFF2-40B4-BE49-F238E27FC236}">
                  <a16:creationId xmlns:a16="http://schemas.microsoft.com/office/drawing/2014/main" id="{6984A225-07B5-4D4D-8956-1EF7C5685382}"/>
                </a:ext>
              </a:extLst>
            </p:cNvPr>
            <p:cNvSpPr/>
            <p:nvPr/>
          </p:nvSpPr>
          <p:spPr>
            <a:xfrm>
              <a:off x="7838292" y="1244203"/>
              <a:ext cx="3395662" cy="1169398"/>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a:solidFill>
              <a:schemeClr val="accent3">
                <a:lumMod val="40000"/>
                <a:lumOff val="6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Diseño experimental:</a:t>
              </a:r>
            </a:p>
            <a:p>
              <a:pPr marL="0" lvl="0" indent="0" algn="ctr" defTabSz="711200">
                <a:lnSpc>
                  <a:spcPct val="90000"/>
                </a:lnSpc>
                <a:spcBef>
                  <a:spcPct val="0"/>
                </a:spcBef>
                <a:spcAft>
                  <a:spcPct val="35000"/>
                </a:spcAft>
                <a:buNone/>
              </a:pPr>
              <a:r>
                <a:rPr lang="es-EC" kern="1200" dirty="0">
                  <a:solidFill>
                    <a:schemeClr val="tx1"/>
                  </a:solidFill>
                  <a:latin typeface="Arial Narrow" panose="020B0606020202030204" pitchFamily="34" charset="0"/>
                </a:rPr>
                <a:t>ANOVA DBCA con modelo factorial A x B</a:t>
              </a:r>
            </a:p>
          </p:txBody>
        </p:sp>
        <p:sp>
          <p:nvSpPr>
            <p:cNvPr id="23" name="Forma libre: forma 13">
              <a:extLst>
                <a:ext uri="{FF2B5EF4-FFF2-40B4-BE49-F238E27FC236}">
                  <a16:creationId xmlns:a16="http://schemas.microsoft.com/office/drawing/2014/main" id="{8FE4D5E7-C47D-4D86-BAFC-3E65EC0073F8}"/>
                </a:ext>
              </a:extLst>
            </p:cNvPr>
            <p:cNvSpPr/>
            <p:nvPr/>
          </p:nvSpPr>
          <p:spPr>
            <a:xfrm rot="16200000">
              <a:off x="11480137" y="1513584"/>
              <a:ext cx="270429" cy="604509"/>
            </a:xfrm>
            <a:custGeom>
              <a:avLst/>
              <a:gdLst>
                <a:gd name="connsiteX0" fmla="*/ 0 w 369093"/>
                <a:gd name="connsiteY0" fmla="*/ 88582 h 442912"/>
                <a:gd name="connsiteX1" fmla="*/ 184547 w 369093"/>
                <a:gd name="connsiteY1" fmla="*/ 88582 h 442912"/>
                <a:gd name="connsiteX2" fmla="*/ 184547 w 369093"/>
                <a:gd name="connsiteY2" fmla="*/ 0 h 442912"/>
                <a:gd name="connsiteX3" fmla="*/ 369093 w 369093"/>
                <a:gd name="connsiteY3" fmla="*/ 221456 h 442912"/>
                <a:gd name="connsiteX4" fmla="*/ 184547 w 369093"/>
                <a:gd name="connsiteY4" fmla="*/ 442912 h 442912"/>
                <a:gd name="connsiteX5" fmla="*/ 184547 w 369093"/>
                <a:gd name="connsiteY5" fmla="*/ 354330 h 442912"/>
                <a:gd name="connsiteX6" fmla="*/ 0 w 369093"/>
                <a:gd name="connsiteY6" fmla="*/ 354330 h 442912"/>
                <a:gd name="connsiteX7" fmla="*/ 0 w 369093"/>
                <a:gd name="connsiteY7" fmla="*/ 8858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093" h="442912">
                  <a:moveTo>
                    <a:pt x="295274" y="1"/>
                  </a:moveTo>
                  <a:lnTo>
                    <a:pt x="295274" y="221457"/>
                  </a:lnTo>
                  <a:lnTo>
                    <a:pt x="369093" y="221457"/>
                  </a:lnTo>
                  <a:lnTo>
                    <a:pt x="184547" y="442911"/>
                  </a:lnTo>
                  <a:lnTo>
                    <a:pt x="0" y="221457"/>
                  </a:lnTo>
                  <a:lnTo>
                    <a:pt x="73819" y="221457"/>
                  </a:lnTo>
                  <a:lnTo>
                    <a:pt x="73819" y="1"/>
                  </a:lnTo>
                  <a:lnTo>
                    <a:pt x="295274" y="1"/>
                  </a:lnTo>
                  <a:close/>
                </a:path>
              </a:pathLst>
            </a:custGeom>
            <a:solidFill>
              <a:schemeClr val="accent3">
                <a:lumMod val="40000"/>
                <a:lumOff val="60000"/>
              </a:schemeClr>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583" tIns="0" rIns="88582" bIns="110729" numCol="1" spcCol="1270" anchor="ctr" anchorCtr="0">
              <a:noAutofit/>
            </a:bodyPr>
            <a:lstStyle/>
            <a:p>
              <a:pPr marL="0" lvl="0" indent="0" algn="ctr" defTabSz="577850">
                <a:lnSpc>
                  <a:spcPct val="90000"/>
                </a:lnSpc>
                <a:spcBef>
                  <a:spcPct val="0"/>
                </a:spcBef>
                <a:spcAft>
                  <a:spcPct val="35000"/>
                </a:spcAft>
                <a:buNone/>
              </a:pPr>
              <a:endParaRPr lang="es-EC" kern="1200">
                <a:solidFill>
                  <a:schemeClr val="tx1"/>
                </a:solidFill>
                <a:latin typeface="Arial Narrow" panose="020B0606020202030204" pitchFamily="34" charset="0"/>
              </a:endParaRPr>
            </a:p>
          </p:txBody>
        </p:sp>
        <p:sp>
          <p:nvSpPr>
            <p:cNvPr id="24" name="Forma libre: forma 14">
              <a:extLst>
                <a:ext uri="{FF2B5EF4-FFF2-40B4-BE49-F238E27FC236}">
                  <a16:creationId xmlns:a16="http://schemas.microsoft.com/office/drawing/2014/main" id="{4766B3BF-8523-4B41-91F5-3A044ABB59CE}"/>
                </a:ext>
              </a:extLst>
            </p:cNvPr>
            <p:cNvSpPr/>
            <p:nvPr/>
          </p:nvSpPr>
          <p:spPr>
            <a:xfrm>
              <a:off x="11857124" y="1266008"/>
              <a:ext cx="3395662" cy="984250"/>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a:solidFill>
              <a:schemeClr val="accent6"/>
            </a:solidFill>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Repeticiones:</a:t>
              </a:r>
            </a:p>
            <a:p>
              <a:pPr marL="0" lvl="0" indent="0" algn="ctr" defTabSz="711200">
                <a:lnSpc>
                  <a:spcPct val="90000"/>
                </a:lnSpc>
                <a:spcBef>
                  <a:spcPct val="0"/>
                </a:spcBef>
                <a:spcAft>
                  <a:spcPct val="35000"/>
                </a:spcAft>
                <a:buNone/>
              </a:pPr>
              <a:r>
                <a:rPr lang="es-EC" kern="1200" dirty="0">
                  <a:solidFill>
                    <a:schemeClr val="tx1"/>
                  </a:solidFill>
                  <a:latin typeface="Arial Narrow" panose="020B0606020202030204" pitchFamily="34" charset="0"/>
                </a:rPr>
                <a:t>Tres repeticiones por unidad experimental</a:t>
              </a:r>
            </a:p>
          </p:txBody>
        </p:sp>
      </p:grpSp>
      <p:grpSp>
        <p:nvGrpSpPr>
          <p:cNvPr id="27" name="Grupo 26">
            <a:extLst>
              <a:ext uri="{FF2B5EF4-FFF2-40B4-BE49-F238E27FC236}">
                <a16:creationId xmlns:a16="http://schemas.microsoft.com/office/drawing/2014/main" id="{A7F965DF-0D9F-421E-9E46-B5C313DF3DC6}"/>
              </a:ext>
            </a:extLst>
          </p:cNvPr>
          <p:cNvGrpSpPr/>
          <p:nvPr/>
        </p:nvGrpSpPr>
        <p:grpSpPr>
          <a:xfrm>
            <a:off x="5617029" y="4994041"/>
            <a:ext cx="5036910" cy="1266941"/>
            <a:chOff x="7698917" y="4136566"/>
            <a:chExt cx="7849021" cy="984251"/>
          </a:xfrm>
        </p:grpSpPr>
        <p:sp>
          <p:nvSpPr>
            <p:cNvPr id="28" name="Forma libre: forma 24">
              <a:extLst>
                <a:ext uri="{FF2B5EF4-FFF2-40B4-BE49-F238E27FC236}">
                  <a16:creationId xmlns:a16="http://schemas.microsoft.com/office/drawing/2014/main" id="{84B26A19-415E-4183-9D7D-F820C648EA4B}"/>
                </a:ext>
              </a:extLst>
            </p:cNvPr>
            <p:cNvSpPr/>
            <p:nvPr/>
          </p:nvSpPr>
          <p:spPr>
            <a:xfrm>
              <a:off x="7698917" y="4136566"/>
              <a:ext cx="3395662" cy="984250"/>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Total de unidades experimentales:</a:t>
              </a:r>
            </a:p>
            <a:p>
              <a:pPr marL="0" lvl="0" indent="0" algn="ctr" defTabSz="711200">
                <a:lnSpc>
                  <a:spcPct val="90000"/>
                </a:lnSpc>
                <a:spcBef>
                  <a:spcPct val="0"/>
                </a:spcBef>
                <a:spcAft>
                  <a:spcPct val="35000"/>
                </a:spcAft>
                <a:buNone/>
              </a:pPr>
              <a:r>
                <a:rPr lang="es-EC" dirty="0" smtClean="0">
                  <a:solidFill>
                    <a:schemeClr val="tx1"/>
                  </a:solidFill>
                  <a:latin typeface="Arial Narrow" panose="020B0606020202030204" pitchFamily="34" charset="0"/>
                </a:rPr>
                <a:t>12</a:t>
              </a:r>
              <a:r>
                <a:rPr lang="es-EC" kern="1200" dirty="0" smtClean="0">
                  <a:solidFill>
                    <a:schemeClr val="tx1"/>
                  </a:solidFill>
                  <a:latin typeface="Arial Narrow" panose="020B0606020202030204" pitchFamily="34" charset="0"/>
                </a:rPr>
                <a:t> U.E</a:t>
              </a:r>
              <a:r>
                <a:rPr lang="es-EC" dirty="0" smtClean="0">
                  <a:solidFill>
                    <a:schemeClr val="tx1"/>
                  </a:solidFill>
                  <a:latin typeface="Arial Narrow" panose="020B0606020202030204" pitchFamily="34" charset="0"/>
                </a:rPr>
                <a:t>.- vino- colorante</a:t>
              </a:r>
            </a:p>
            <a:p>
              <a:pPr marL="0" lvl="0" indent="0" algn="ctr" defTabSz="711200">
                <a:lnSpc>
                  <a:spcPct val="90000"/>
                </a:lnSpc>
                <a:spcBef>
                  <a:spcPct val="0"/>
                </a:spcBef>
                <a:spcAft>
                  <a:spcPct val="35000"/>
                </a:spcAft>
                <a:buNone/>
              </a:pPr>
              <a:r>
                <a:rPr lang="es-EC" kern="1200" dirty="0" smtClean="0">
                  <a:solidFill>
                    <a:schemeClr val="tx1"/>
                  </a:solidFill>
                  <a:latin typeface="Arial Narrow" panose="020B0606020202030204" pitchFamily="34" charset="0"/>
                </a:rPr>
                <a:t>12 U.E colorante</a:t>
              </a:r>
              <a:endParaRPr lang="es-EC" kern="1200" dirty="0">
                <a:solidFill>
                  <a:schemeClr val="tx1"/>
                </a:solidFill>
                <a:latin typeface="Arial Narrow" panose="020B0606020202030204" pitchFamily="34" charset="0"/>
              </a:endParaRPr>
            </a:p>
          </p:txBody>
        </p:sp>
        <p:sp>
          <p:nvSpPr>
            <p:cNvPr id="29" name="Forma libre: forma 25">
              <a:extLst>
                <a:ext uri="{FF2B5EF4-FFF2-40B4-BE49-F238E27FC236}">
                  <a16:creationId xmlns:a16="http://schemas.microsoft.com/office/drawing/2014/main" id="{3E672B53-D423-4F0A-A6B3-6311804BA302}"/>
                </a:ext>
              </a:extLst>
            </p:cNvPr>
            <p:cNvSpPr/>
            <p:nvPr/>
          </p:nvSpPr>
          <p:spPr>
            <a:xfrm rot="16200000">
              <a:off x="11530629" y="4341113"/>
              <a:ext cx="284228" cy="575159"/>
            </a:xfrm>
            <a:custGeom>
              <a:avLst/>
              <a:gdLst>
                <a:gd name="connsiteX0" fmla="*/ 0 w 369093"/>
                <a:gd name="connsiteY0" fmla="*/ 88582 h 442912"/>
                <a:gd name="connsiteX1" fmla="*/ 184547 w 369093"/>
                <a:gd name="connsiteY1" fmla="*/ 88582 h 442912"/>
                <a:gd name="connsiteX2" fmla="*/ 184547 w 369093"/>
                <a:gd name="connsiteY2" fmla="*/ 0 h 442912"/>
                <a:gd name="connsiteX3" fmla="*/ 369093 w 369093"/>
                <a:gd name="connsiteY3" fmla="*/ 221456 h 442912"/>
                <a:gd name="connsiteX4" fmla="*/ 184547 w 369093"/>
                <a:gd name="connsiteY4" fmla="*/ 442912 h 442912"/>
                <a:gd name="connsiteX5" fmla="*/ 184547 w 369093"/>
                <a:gd name="connsiteY5" fmla="*/ 354330 h 442912"/>
                <a:gd name="connsiteX6" fmla="*/ 0 w 369093"/>
                <a:gd name="connsiteY6" fmla="*/ 354330 h 442912"/>
                <a:gd name="connsiteX7" fmla="*/ 0 w 369093"/>
                <a:gd name="connsiteY7" fmla="*/ 8858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093" h="442912">
                  <a:moveTo>
                    <a:pt x="295274" y="1"/>
                  </a:moveTo>
                  <a:lnTo>
                    <a:pt x="295274" y="221457"/>
                  </a:lnTo>
                  <a:lnTo>
                    <a:pt x="369093" y="221457"/>
                  </a:lnTo>
                  <a:lnTo>
                    <a:pt x="184547" y="442911"/>
                  </a:lnTo>
                  <a:lnTo>
                    <a:pt x="0" y="221457"/>
                  </a:lnTo>
                  <a:lnTo>
                    <a:pt x="73819" y="221457"/>
                  </a:lnTo>
                  <a:lnTo>
                    <a:pt x="73819" y="1"/>
                  </a:lnTo>
                  <a:lnTo>
                    <a:pt x="295274" y="1"/>
                  </a:lnTo>
                  <a:close/>
                </a:path>
              </a:pathLst>
            </a:custGeom>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583" tIns="0" rIns="88582" bIns="110729" numCol="1" spcCol="1270" anchor="ctr" anchorCtr="0">
              <a:noAutofit/>
            </a:bodyPr>
            <a:lstStyle/>
            <a:p>
              <a:pPr marL="0" lvl="0" indent="0" algn="ctr" defTabSz="577850">
                <a:lnSpc>
                  <a:spcPct val="90000"/>
                </a:lnSpc>
                <a:spcBef>
                  <a:spcPct val="0"/>
                </a:spcBef>
                <a:spcAft>
                  <a:spcPct val="35000"/>
                </a:spcAft>
                <a:buNone/>
              </a:pPr>
              <a:endParaRPr lang="es-EC" kern="1200">
                <a:solidFill>
                  <a:schemeClr val="tx1"/>
                </a:solidFill>
                <a:latin typeface="Arial Narrow" panose="020B0606020202030204" pitchFamily="34" charset="0"/>
              </a:endParaRPr>
            </a:p>
          </p:txBody>
        </p:sp>
        <p:sp>
          <p:nvSpPr>
            <p:cNvPr id="30" name="Forma libre: forma 26">
              <a:extLst>
                <a:ext uri="{FF2B5EF4-FFF2-40B4-BE49-F238E27FC236}">
                  <a16:creationId xmlns:a16="http://schemas.microsoft.com/office/drawing/2014/main" id="{C91B0388-BEC1-4411-91F4-5F6F726969BB}"/>
                </a:ext>
              </a:extLst>
            </p:cNvPr>
            <p:cNvSpPr/>
            <p:nvPr/>
          </p:nvSpPr>
          <p:spPr>
            <a:xfrm>
              <a:off x="12152276" y="4136567"/>
              <a:ext cx="3395662" cy="984250"/>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Análisis funcional:</a:t>
              </a:r>
            </a:p>
            <a:p>
              <a:pPr marL="0" lvl="0" indent="0" algn="ctr" defTabSz="711200">
                <a:lnSpc>
                  <a:spcPct val="90000"/>
                </a:lnSpc>
                <a:spcBef>
                  <a:spcPct val="0"/>
                </a:spcBef>
                <a:spcAft>
                  <a:spcPct val="35000"/>
                </a:spcAft>
                <a:buNone/>
              </a:pPr>
              <a:r>
                <a:rPr lang="es-EC" kern="1200" dirty="0">
                  <a:solidFill>
                    <a:schemeClr val="tx1"/>
                  </a:solidFill>
                  <a:latin typeface="Arial Narrow" panose="020B0606020202030204" pitchFamily="34" charset="0"/>
                </a:rPr>
                <a:t>Prueba de significancia de Tukey (p&lt;0,05)</a:t>
              </a:r>
            </a:p>
          </p:txBody>
        </p:sp>
      </p:grpSp>
      <p:pic>
        <p:nvPicPr>
          <p:cNvPr id="31" name="Imagen 30" descr="Receta de licor casero de flor de jamaica"/>
          <p:cNvPicPr/>
          <p:nvPr/>
        </p:nvPicPr>
        <p:blipFill rotWithShape="1">
          <a:blip r:embed="rId4" cstate="print">
            <a:extLst>
              <a:ext uri="{BEBA8EAE-BF5A-486C-A8C5-ECC9F3942E4B}">
                <a14:imgProps xmlns:a14="http://schemas.microsoft.com/office/drawing/2010/main">
                  <a14:imgLayer r:embed="rId5">
                    <a14:imgEffect>
                      <a14:backgroundRemoval t="3659" b="99625" l="9375" r="92625"/>
                    </a14:imgEffect>
                  </a14:imgLayer>
                </a14:imgProps>
              </a:ext>
              <a:ext uri="{28A0092B-C50C-407E-A947-70E740481C1C}">
                <a14:useLocalDpi xmlns:a14="http://schemas.microsoft.com/office/drawing/2010/main" val="0"/>
              </a:ext>
            </a:extLst>
          </a:blip>
          <a:srcRect l="-72750" t="126818" r="103975" b="-126818"/>
          <a:stretch/>
        </p:blipFill>
        <p:spPr bwMode="auto">
          <a:xfrm>
            <a:off x="8373291" y="2443725"/>
            <a:ext cx="1658984" cy="2039494"/>
          </a:xfrm>
          <a:prstGeom prst="rect">
            <a:avLst/>
          </a:prstGeom>
          <a:noFill/>
          <a:ln>
            <a:noFill/>
          </a:ln>
        </p:spPr>
      </p:pic>
      <p:pic>
        <p:nvPicPr>
          <p:cNvPr id="35" name="Imagen 34" descr="Receta de licor casero de flor de jamaica"/>
          <p:cNvPicPr/>
          <p:nvPr/>
        </p:nvPicPr>
        <p:blipFill>
          <a:blip r:embed="rId4" cstate="print">
            <a:extLst>
              <a:ext uri="{BEBA8EAE-BF5A-486C-A8C5-ECC9F3942E4B}">
                <a14:imgProps xmlns:a14="http://schemas.microsoft.com/office/drawing/2010/main">
                  <a14:imgLayer r:embed="rId5">
                    <a14:imgEffect>
                      <a14:backgroundRemoval t="3659" b="99625" l="9375" r="92625"/>
                    </a14:imgEffect>
                  </a14:imgLayer>
                </a14:imgProps>
              </a:ext>
              <a:ext uri="{28A0092B-C50C-407E-A947-70E740481C1C}">
                <a14:useLocalDpi xmlns:a14="http://schemas.microsoft.com/office/drawing/2010/main" val="0"/>
              </a:ext>
            </a:extLst>
          </a:blip>
          <a:srcRect/>
          <a:stretch>
            <a:fillRect/>
          </a:stretch>
        </p:blipFill>
        <p:spPr bwMode="auto">
          <a:xfrm>
            <a:off x="10262546" y="-159633"/>
            <a:ext cx="2299064" cy="1701582"/>
          </a:xfrm>
          <a:prstGeom prst="rect">
            <a:avLst/>
          </a:prstGeom>
          <a:noFill/>
          <a:ln>
            <a:noFill/>
          </a:ln>
        </p:spPr>
      </p:pic>
    </p:spTree>
    <p:extLst>
      <p:ext uri="{BB962C8B-B14F-4D97-AF65-F5344CB8AC3E}">
        <p14:creationId xmlns:p14="http://schemas.microsoft.com/office/powerpoint/2010/main" val="420021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uede ser un primer plano de flor y naturalez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3101" y="71854"/>
            <a:ext cx="1332500" cy="1371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273686" y="1114741"/>
            <a:ext cx="2644886"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 ZONAS </a:t>
            </a:r>
          </a:p>
          <a:p>
            <a:pPr algn="ctr">
              <a:spcBef>
                <a:spcPts val="0"/>
              </a:spcBef>
            </a:pPr>
            <a:r>
              <a:rPr lang="es-EC" sz="2000" dirty="0" smtClean="0">
                <a:latin typeface="Impact"/>
                <a:ea typeface="Impact"/>
                <a:cs typeface="Impact"/>
                <a:sym typeface="Impact"/>
              </a:rPr>
              <a:t>DE OBNTENCIÓN DE LA FLOR DE JAMAICA </a:t>
            </a:r>
          </a:p>
        </p:txBody>
      </p:sp>
      <p:pic>
        <p:nvPicPr>
          <p:cNvPr id="18" name="Picture 4" descr="2,279 Flor De Jamaica Imágenes y Fotos - 123R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231" y="2385899"/>
            <a:ext cx="2270467" cy="2595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Proceso alternativo 6"/>
          <p:cNvSpPr/>
          <p:nvPr/>
        </p:nvSpPr>
        <p:spPr>
          <a:xfrm>
            <a:off x="684462" y="5350570"/>
            <a:ext cx="1542004" cy="483811"/>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2"/>
                </a:solidFill>
                <a:latin typeface="Arial Narrow" panose="020B0606020202030204" pitchFamily="34" charset="0"/>
              </a:rPr>
              <a:t>INSTALACIÓN DEL PROYECTO</a:t>
            </a:r>
            <a:endParaRPr lang="es-EC" sz="1400" dirty="0">
              <a:solidFill>
                <a:schemeClr val="tx2"/>
              </a:solidFill>
              <a:latin typeface="Arial Narrow" panose="020B0606020202030204" pitchFamily="34" charset="0"/>
            </a:endParaRPr>
          </a:p>
        </p:txBody>
      </p:sp>
      <p:sp>
        <p:nvSpPr>
          <p:cNvPr id="36" name="Proceso alternativo 35"/>
          <p:cNvSpPr/>
          <p:nvPr/>
        </p:nvSpPr>
        <p:spPr>
          <a:xfrm>
            <a:off x="4275440" y="3007858"/>
            <a:ext cx="1703183" cy="483811"/>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2"/>
                </a:solidFill>
                <a:latin typeface="Arial Narrow" panose="020B0606020202030204" pitchFamily="34" charset="0"/>
              </a:rPr>
              <a:t>RECEPCION DE LA MATERIA PRIMA</a:t>
            </a:r>
            <a:endParaRPr lang="es-EC" sz="1400" dirty="0">
              <a:solidFill>
                <a:schemeClr val="tx2"/>
              </a:solidFill>
              <a:latin typeface="Arial Narrow" panose="020B0606020202030204" pitchFamily="34" charset="0"/>
            </a:endParaRPr>
          </a:p>
        </p:txBody>
      </p:sp>
      <p:pic>
        <p:nvPicPr>
          <p:cNvPr id="2050" name="Picture 2" descr="Puede ser una imagen de naturalez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3101" y="1571388"/>
            <a:ext cx="1332500" cy="1371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7" name="Picture 4" descr="Puede ser una imagen de al aire li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3704" y="355058"/>
            <a:ext cx="4088953" cy="2300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44" name="Proceso alternativo 43"/>
          <p:cNvSpPr/>
          <p:nvPr/>
        </p:nvSpPr>
        <p:spPr>
          <a:xfrm>
            <a:off x="10138515" y="841407"/>
            <a:ext cx="1703183" cy="77849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2"/>
                </a:solidFill>
                <a:latin typeface="Arial Narrow" panose="020B0606020202030204" pitchFamily="34" charset="0"/>
              </a:rPr>
              <a:t>Jamaica los Andes – Flor de Jamaica - Cotacachi  </a:t>
            </a:r>
            <a:endParaRPr lang="es-EC" sz="1400" dirty="0">
              <a:solidFill>
                <a:schemeClr val="tx2"/>
              </a:solidFill>
              <a:latin typeface="Arial Narrow" panose="020B0606020202030204" pitchFamily="34" charset="0"/>
            </a:endParaRPr>
          </a:p>
        </p:txBody>
      </p:sp>
      <p:pic>
        <p:nvPicPr>
          <p:cNvPr id="42" name="Imagen 41"/>
          <p:cNvPicPr>
            <a:picLocks noChangeAspect="1"/>
          </p:cNvPicPr>
          <p:nvPr/>
        </p:nvPicPr>
        <p:blipFill rotWithShape="1">
          <a:blip r:embed="rId7" cstate="print">
            <a:extLst>
              <a:ext uri="{28A0092B-C50C-407E-A947-70E740481C1C}">
                <a14:useLocalDpi xmlns:a14="http://schemas.microsoft.com/office/drawing/2010/main" val="0"/>
              </a:ext>
            </a:extLst>
          </a:blip>
          <a:srcRect t="11656" b="28078"/>
          <a:stretch/>
        </p:blipFill>
        <p:spPr>
          <a:xfrm>
            <a:off x="8484271" y="5167779"/>
            <a:ext cx="1440269" cy="15430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3" name="Proceso alternativo 52"/>
          <p:cNvSpPr/>
          <p:nvPr/>
        </p:nvSpPr>
        <p:spPr>
          <a:xfrm>
            <a:off x="10155987" y="4568179"/>
            <a:ext cx="1703183" cy="739119"/>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2"/>
                </a:solidFill>
                <a:latin typeface="Arial Narrow" panose="020B0606020202030204" pitchFamily="34" charset="0"/>
              </a:rPr>
              <a:t>Finca de los Molina – Flor de Jamaica - Tena</a:t>
            </a:r>
            <a:endParaRPr lang="es-EC" sz="1400" dirty="0">
              <a:solidFill>
                <a:schemeClr val="tx2"/>
              </a:solidFill>
              <a:latin typeface="Arial Narrow" panose="020B0606020202030204" pitchFamily="34" charset="0"/>
            </a:endParaRPr>
          </a:p>
        </p:txBody>
      </p:sp>
      <p:pic>
        <p:nvPicPr>
          <p:cNvPr id="50" name="Imagen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3101" y="3114476"/>
            <a:ext cx="1422611" cy="19507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6" name="Imagen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82556" y="3787721"/>
            <a:ext cx="4088953" cy="2300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60" name="Conector curvado 59"/>
          <p:cNvCxnSpPr>
            <a:stCxn id="56" idx="3"/>
            <a:endCxn id="50" idx="1"/>
          </p:cNvCxnSpPr>
          <p:nvPr/>
        </p:nvCxnSpPr>
        <p:spPr>
          <a:xfrm flipV="1">
            <a:off x="7171509" y="4089846"/>
            <a:ext cx="1321592" cy="847893"/>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ector curvado 61"/>
          <p:cNvCxnSpPr>
            <a:stCxn id="56" idx="3"/>
            <a:endCxn id="42" idx="1"/>
          </p:cNvCxnSpPr>
          <p:nvPr/>
        </p:nvCxnSpPr>
        <p:spPr>
          <a:xfrm>
            <a:off x="7171509" y="4937739"/>
            <a:ext cx="1312762" cy="100158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8" name="Conector curvado 2047"/>
          <p:cNvCxnSpPr>
            <a:stCxn id="37" idx="3"/>
            <a:endCxn id="2054" idx="1"/>
          </p:cNvCxnSpPr>
          <p:nvPr/>
        </p:nvCxnSpPr>
        <p:spPr>
          <a:xfrm flipV="1">
            <a:off x="7222657" y="757763"/>
            <a:ext cx="1270444" cy="747313"/>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1" name="Conector curvado 2050"/>
          <p:cNvCxnSpPr>
            <a:stCxn id="37" idx="3"/>
            <a:endCxn id="2050" idx="1"/>
          </p:cNvCxnSpPr>
          <p:nvPr/>
        </p:nvCxnSpPr>
        <p:spPr>
          <a:xfrm>
            <a:off x="7222657" y="1505076"/>
            <a:ext cx="1270444" cy="75222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Google Shape;121;p24"/>
          <p:cNvSpPr txBox="1">
            <a:spLocks/>
          </p:cNvSpPr>
          <p:nvPr/>
        </p:nvSpPr>
        <p:spPr>
          <a:xfrm>
            <a:off x="119679" y="175762"/>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METODOLOGÍA</a:t>
            </a:r>
          </a:p>
        </p:txBody>
      </p:sp>
    </p:spTree>
    <p:extLst>
      <p:ext uri="{BB962C8B-B14F-4D97-AF65-F5344CB8AC3E}">
        <p14:creationId xmlns:p14="http://schemas.microsoft.com/office/powerpoint/2010/main" val="4143079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313281" y="767732"/>
            <a:ext cx="4566096"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 Elaboración y obtención de vino y alcohol etílico de la flor de Jamaica</a:t>
            </a:r>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18271" y="161782"/>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METODOLOGÍA</a:t>
            </a:r>
          </a:p>
        </p:txBody>
      </p:sp>
      <p:grpSp>
        <p:nvGrpSpPr>
          <p:cNvPr id="149" name="Lienzo 145"/>
          <p:cNvGrpSpPr/>
          <p:nvPr/>
        </p:nvGrpSpPr>
        <p:grpSpPr>
          <a:xfrm>
            <a:off x="6628812" y="-107092"/>
            <a:ext cx="6831710" cy="8728618"/>
            <a:chOff x="0" y="0"/>
            <a:chExt cx="5438775" cy="7772400"/>
          </a:xfrm>
        </p:grpSpPr>
        <p:sp>
          <p:nvSpPr>
            <p:cNvPr id="150" name="Rectángulo 149"/>
            <p:cNvSpPr/>
            <p:nvPr/>
          </p:nvSpPr>
          <p:spPr>
            <a:xfrm>
              <a:off x="0" y="0"/>
              <a:ext cx="5438775" cy="7772400"/>
            </a:xfrm>
            <a:prstGeom prst="rect">
              <a:avLst/>
            </a:prstGeom>
          </p:spPr>
        </p:sp>
        <p:sp>
          <p:nvSpPr>
            <p:cNvPr id="152" name="Rectángulo redondeado 151"/>
            <p:cNvSpPr/>
            <p:nvPr/>
          </p:nvSpPr>
          <p:spPr>
            <a:xfrm>
              <a:off x="1929974" y="804355"/>
              <a:ext cx="1304546" cy="519911"/>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400">
                  <a:effectLst/>
                  <a:latin typeface="Arial" panose="020B0604020202020204" pitchFamily="34" charset="0"/>
                  <a:ea typeface="Calibri" panose="020F0502020204030204" pitchFamily="34" charset="0"/>
                  <a:cs typeface="Times New Roman" panose="02020603050405020304" pitchFamily="18" charset="0"/>
                </a:rPr>
                <a:t>Recepción de la materia prima</a:t>
              </a:r>
              <a:endParaRPr lang="es-EC" sz="1400">
                <a:effectLst/>
                <a:ea typeface="Calibri" panose="020F0502020204030204" pitchFamily="34" charset="0"/>
                <a:cs typeface="Times New Roman" panose="02020603050405020304" pitchFamily="18" charset="0"/>
              </a:endParaRPr>
            </a:p>
          </p:txBody>
        </p:sp>
        <p:sp>
          <p:nvSpPr>
            <p:cNvPr id="153" name="Rectángulo redondeado 152"/>
            <p:cNvSpPr/>
            <p:nvPr/>
          </p:nvSpPr>
          <p:spPr>
            <a:xfrm>
              <a:off x="1994864" y="1628871"/>
              <a:ext cx="1175385" cy="32252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400" dirty="0" smtClean="0">
                  <a:effectLst/>
                  <a:latin typeface="Arial" panose="020B0604020202020204" pitchFamily="34" charset="0"/>
                  <a:ea typeface="Calibri" panose="020F0502020204030204" pitchFamily="34" charset="0"/>
                </a:rPr>
                <a:t>Lavado</a:t>
              </a:r>
              <a:endParaRPr lang="es-EC" sz="1600" dirty="0">
                <a:effectLst/>
                <a:latin typeface="Times New Roman" panose="02020603050405020304" pitchFamily="18" charset="0"/>
                <a:ea typeface="Times New Roman" panose="02020603050405020304" pitchFamily="18" charset="0"/>
              </a:endParaRPr>
            </a:p>
          </p:txBody>
        </p:sp>
        <p:sp>
          <p:nvSpPr>
            <p:cNvPr id="154" name="Rectángulo redondeado 153"/>
            <p:cNvSpPr/>
            <p:nvPr/>
          </p:nvSpPr>
          <p:spPr>
            <a:xfrm>
              <a:off x="1994201" y="2859773"/>
              <a:ext cx="1175385" cy="32185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400">
                  <a:effectLst/>
                  <a:latin typeface="Arial" panose="020B0604020202020204" pitchFamily="34" charset="0"/>
                  <a:ea typeface="Calibri" panose="020F0502020204030204" pitchFamily="34" charset="0"/>
                </a:rPr>
                <a:t>Licuado</a:t>
              </a:r>
              <a:endParaRPr lang="es-EC" sz="1600">
                <a:effectLst/>
                <a:latin typeface="Times New Roman" panose="02020603050405020304" pitchFamily="18" charset="0"/>
                <a:ea typeface="Times New Roman" panose="02020603050405020304" pitchFamily="18" charset="0"/>
              </a:endParaRPr>
            </a:p>
          </p:txBody>
        </p:sp>
        <p:sp>
          <p:nvSpPr>
            <p:cNvPr id="155" name="Rectángulo redondeado 154"/>
            <p:cNvSpPr/>
            <p:nvPr/>
          </p:nvSpPr>
          <p:spPr>
            <a:xfrm>
              <a:off x="2459098" y="329925"/>
              <a:ext cx="1870751" cy="272705"/>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400" dirty="0">
                  <a:effectLst/>
                  <a:latin typeface="Arial" panose="020B0604020202020204" pitchFamily="34" charset="0"/>
                  <a:ea typeface="Calibri" panose="020F0502020204030204" pitchFamily="34" charset="0"/>
                </a:rPr>
                <a:t>Flor de Jamaica Fresca</a:t>
              </a:r>
              <a:endParaRPr lang="es-EC" sz="1600" dirty="0">
                <a:effectLst/>
                <a:latin typeface="Times New Roman" panose="02020603050405020304" pitchFamily="18" charset="0"/>
                <a:ea typeface="Times New Roman" panose="02020603050405020304" pitchFamily="18" charset="0"/>
              </a:endParaRPr>
            </a:p>
          </p:txBody>
        </p:sp>
        <p:cxnSp>
          <p:nvCxnSpPr>
            <p:cNvPr id="162" name="Conector recto de flecha 161"/>
            <p:cNvCxnSpPr/>
            <p:nvPr/>
          </p:nvCxnSpPr>
          <p:spPr>
            <a:xfrm>
              <a:off x="2581967" y="1353983"/>
              <a:ext cx="0" cy="253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3" name="Conector recto de flecha 162"/>
            <p:cNvCxnSpPr/>
            <p:nvPr/>
          </p:nvCxnSpPr>
          <p:spPr>
            <a:xfrm>
              <a:off x="2581967" y="1951396"/>
              <a:ext cx="0" cy="25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0" name="Rectángulo redondeado 169"/>
            <p:cNvSpPr/>
            <p:nvPr/>
          </p:nvSpPr>
          <p:spPr>
            <a:xfrm>
              <a:off x="616263" y="1628870"/>
              <a:ext cx="1121820" cy="372529"/>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400">
                  <a:effectLst/>
                  <a:latin typeface="Arial" panose="020B0604020202020204" pitchFamily="34" charset="0"/>
                  <a:ea typeface="Calibri" panose="020F0502020204030204" pitchFamily="34" charset="0"/>
                </a:rPr>
                <a:t>Impurezas</a:t>
              </a:r>
              <a:endParaRPr lang="es-EC" sz="1600">
                <a:effectLst/>
                <a:latin typeface="Times New Roman" panose="02020603050405020304" pitchFamily="18" charset="0"/>
                <a:ea typeface="Times New Roman" panose="02020603050405020304" pitchFamily="18" charset="0"/>
              </a:endParaRPr>
            </a:p>
          </p:txBody>
        </p:sp>
        <p:sp>
          <p:nvSpPr>
            <p:cNvPr id="171" name="Rectángulo redondeado 170"/>
            <p:cNvSpPr/>
            <p:nvPr/>
          </p:nvSpPr>
          <p:spPr>
            <a:xfrm>
              <a:off x="1994075" y="2233089"/>
              <a:ext cx="1175385" cy="32194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400">
                  <a:effectLst/>
                  <a:latin typeface="Arial" panose="020B0604020202020204" pitchFamily="34" charset="0"/>
                  <a:ea typeface="Calibri" panose="020F0502020204030204" pitchFamily="34" charset="0"/>
                </a:rPr>
                <a:t>Aislamiento</a:t>
              </a:r>
              <a:endParaRPr lang="es-EC" sz="1600">
                <a:effectLst/>
                <a:latin typeface="Times New Roman" panose="02020603050405020304" pitchFamily="18" charset="0"/>
                <a:ea typeface="Times New Roman" panose="02020603050405020304" pitchFamily="18" charset="0"/>
              </a:endParaRPr>
            </a:p>
          </p:txBody>
        </p:sp>
        <p:cxnSp>
          <p:nvCxnSpPr>
            <p:cNvPr id="172" name="Conector recto de flecha 171"/>
            <p:cNvCxnSpPr/>
            <p:nvPr/>
          </p:nvCxnSpPr>
          <p:spPr>
            <a:xfrm>
              <a:off x="2582526" y="2572276"/>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Conector angular 172"/>
            <p:cNvCxnSpPr>
              <a:endCxn id="152" idx="3"/>
            </p:cNvCxnSpPr>
            <p:nvPr/>
          </p:nvCxnSpPr>
          <p:spPr>
            <a:xfrm rot="10800000" flipV="1">
              <a:off x="3234521" y="560716"/>
              <a:ext cx="561103" cy="503569"/>
            </a:xfrm>
            <a:prstGeom prst="bentConnector3">
              <a:avLst>
                <a:gd name="adj1" fmla="val -7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Conector recto de flecha 173"/>
            <p:cNvCxnSpPr/>
            <p:nvPr/>
          </p:nvCxnSpPr>
          <p:spPr>
            <a:xfrm rot="5400000">
              <a:off x="1864763" y="1666721"/>
              <a:ext cx="0" cy="25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5" name="Conector recto de flecha 174"/>
            <p:cNvCxnSpPr/>
            <p:nvPr/>
          </p:nvCxnSpPr>
          <p:spPr>
            <a:xfrm rot="5400000">
              <a:off x="1845952" y="2269569"/>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Rectángulo redondeado 175"/>
            <p:cNvSpPr/>
            <p:nvPr/>
          </p:nvSpPr>
          <p:spPr>
            <a:xfrm>
              <a:off x="723465" y="2232989"/>
              <a:ext cx="950059" cy="372110"/>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400">
                  <a:effectLst/>
                  <a:latin typeface="Arial" panose="020B0604020202020204" pitchFamily="34" charset="0"/>
                  <a:ea typeface="Calibri" panose="020F0502020204030204" pitchFamily="34" charset="0"/>
                </a:rPr>
                <a:t>Semilla</a:t>
              </a:r>
              <a:endParaRPr lang="es-EC" sz="1600">
                <a:effectLst/>
                <a:latin typeface="Times New Roman" panose="02020603050405020304" pitchFamily="18" charset="0"/>
                <a:ea typeface="Times New Roman" panose="02020603050405020304" pitchFamily="18" charset="0"/>
              </a:endParaRPr>
            </a:p>
          </p:txBody>
        </p:sp>
        <p:sp>
          <p:nvSpPr>
            <p:cNvPr id="178" name="Rectángulo redondeado 177"/>
            <p:cNvSpPr/>
            <p:nvPr/>
          </p:nvSpPr>
          <p:spPr>
            <a:xfrm>
              <a:off x="2668231" y="2575149"/>
              <a:ext cx="1291293" cy="262942"/>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800"/>
                </a:spcAft>
              </a:pPr>
              <a:r>
                <a:rPr lang="es-EC" sz="1400">
                  <a:effectLst/>
                  <a:latin typeface="Arial" panose="020B0604020202020204" pitchFamily="34" charset="0"/>
                  <a:ea typeface="Calibri" panose="020F0502020204030204" pitchFamily="34" charset="0"/>
                </a:rPr>
                <a:t>Pétalos de la flor</a:t>
              </a:r>
              <a:endParaRPr lang="es-EC" sz="1600">
                <a:effectLst/>
                <a:latin typeface="Times New Roman" panose="02020603050405020304" pitchFamily="18" charset="0"/>
                <a:ea typeface="Times New Roman" panose="02020603050405020304" pitchFamily="18" charset="0"/>
              </a:endParaRPr>
            </a:p>
          </p:txBody>
        </p:sp>
      </p:grpSp>
      <p:grpSp>
        <p:nvGrpSpPr>
          <p:cNvPr id="227" name="Lienzo 145"/>
          <p:cNvGrpSpPr/>
          <p:nvPr/>
        </p:nvGrpSpPr>
        <p:grpSpPr>
          <a:xfrm>
            <a:off x="550180" y="-584817"/>
            <a:ext cx="10381816" cy="8331476"/>
            <a:chOff x="-2870018" y="0"/>
            <a:chExt cx="8308793" cy="7772400"/>
          </a:xfrm>
        </p:grpSpPr>
        <p:sp>
          <p:nvSpPr>
            <p:cNvPr id="228" name="Rectángulo 227"/>
            <p:cNvSpPr/>
            <p:nvPr/>
          </p:nvSpPr>
          <p:spPr>
            <a:xfrm>
              <a:off x="0" y="0"/>
              <a:ext cx="5438775" cy="7772400"/>
            </a:xfrm>
            <a:prstGeom prst="rect">
              <a:avLst/>
            </a:prstGeom>
          </p:spPr>
        </p:sp>
        <p:sp>
          <p:nvSpPr>
            <p:cNvPr id="229" name="Rectángulo redondeado 228"/>
            <p:cNvSpPr/>
            <p:nvPr/>
          </p:nvSpPr>
          <p:spPr>
            <a:xfrm>
              <a:off x="2645331" y="3783399"/>
              <a:ext cx="1290955" cy="333083"/>
            </a:xfrm>
            <a:prstGeom prst="round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Jugo </a:t>
              </a:r>
              <a:endPar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4" name="Rectángulo redondeado 233"/>
            <p:cNvSpPr/>
            <p:nvPr/>
          </p:nvSpPr>
          <p:spPr>
            <a:xfrm>
              <a:off x="1994173" y="3484162"/>
              <a:ext cx="1175385" cy="321310"/>
            </a:xfrm>
            <a:prstGeom prst="round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Tamizado</a:t>
              </a:r>
              <a:endPar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5" name="Rectángulo redondeado 234"/>
            <p:cNvSpPr/>
            <p:nvPr/>
          </p:nvSpPr>
          <p:spPr>
            <a:xfrm>
              <a:off x="2041497" y="4802718"/>
              <a:ext cx="1175385" cy="321310"/>
            </a:xfrm>
            <a:prstGeom prst="round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Pasteurización</a:t>
              </a:r>
              <a:endPar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6" name="Rectángulo redondeado 235"/>
            <p:cNvSpPr/>
            <p:nvPr/>
          </p:nvSpPr>
          <p:spPr>
            <a:xfrm>
              <a:off x="253049" y="4802718"/>
              <a:ext cx="1175385" cy="321310"/>
            </a:xfrm>
            <a:prstGeom prst="round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Fermentación </a:t>
              </a:r>
              <a:endPar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7" name="Rectángulo redondeado 236"/>
            <p:cNvSpPr/>
            <p:nvPr/>
          </p:nvSpPr>
          <p:spPr>
            <a:xfrm>
              <a:off x="-2870018" y="4802718"/>
              <a:ext cx="1175385" cy="321310"/>
            </a:xfrm>
            <a:prstGeom prst="round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Destilación  </a:t>
              </a:r>
              <a:endPar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8" name="Rectángulo redondeado 237"/>
            <p:cNvSpPr/>
            <p:nvPr/>
          </p:nvSpPr>
          <p:spPr>
            <a:xfrm>
              <a:off x="-2855853" y="4096231"/>
              <a:ext cx="1175385" cy="320675"/>
            </a:xfrm>
            <a:prstGeom prst="roundRect">
              <a:avLst/>
            </a:prstGeom>
            <a:solidFill>
              <a:srgbClr val="00B0F0"/>
            </a:solidFill>
            <a:ln w="12700" cap="flat" cmpd="sng" algn="ctr">
              <a:solidFill>
                <a:srgbClr val="00B0F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Alcohol etílico</a:t>
              </a:r>
              <a:endPar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9" name="Rectángulo redondeado 238"/>
            <p:cNvSpPr/>
            <p:nvPr/>
          </p:nvSpPr>
          <p:spPr>
            <a:xfrm>
              <a:off x="-1341099" y="4803036"/>
              <a:ext cx="1175385" cy="320675"/>
            </a:xfrm>
            <a:prstGeom prst="roundRect">
              <a:avLst/>
            </a:prstGeom>
            <a:solidFill>
              <a:srgbClr val="C00000"/>
            </a:solidFill>
            <a:ln w="1270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Vino  </a:t>
              </a:r>
              <a:endPar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242" name="Conector recto de flecha 241"/>
            <p:cNvCxnSpPr/>
            <p:nvPr/>
          </p:nvCxnSpPr>
          <p:spPr>
            <a:xfrm rot="5400000">
              <a:off x="3562054" y="3267745"/>
              <a:ext cx="0" cy="721067"/>
            </a:xfrm>
            <a:prstGeom prst="straightConnector1">
              <a:avLst/>
            </a:prstGeom>
            <a:noFill/>
            <a:ln w="6350" cap="flat" cmpd="sng" algn="ctr">
              <a:solidFill>
                <a:srgbClr val="5B9BD5"/>
              </a:solidFill>
              <a:prstDash val="solid"/>
              <a:miter lim="800000"/>
              <a:tailEnd type="triangle"/>
            </a:ln>
            <a:effectLst/>
          </p:spPr>
        </p:cxnSp>
        <p:cxnSp>
          <p:nvCxnSpPr>
            <p:cNvPr id="243" name="Conector recto de flecha 242"/>
            <p:cNvCxnSpPr/>
            <p:nvPr/>
          </p:nvCxnSpPr>
          <p:spPr>
            <a:xfrm>
              <a:off x="2581994" y="3813765"/>
              <a:ext cx="0" cy="252730"/>
            </a:xfrm>
            <a:prstGeom prst="straightConnector1">
              <a:avLst/>
            </a:prstGeom>
            <a:noFill/>
            <a:ln w="6350" cap="flat" cmpd="sng" algn="ctr">
              <a:solidFill>
                <a:srgbClr val="5B9BD5"/>
              </a:solidFill>
              <a:prstDash val="solid"/>
              <a:miter lim="800000"/>
              <a:tailEnd type="triangle"/>
            </a:ln>
            <a:effectLst/>
          </p:spPr>
        </p:cxnSp>
        <p:cxnSp>
          <p:nvCxnSpPr>
            <p:cNvPr id="244" name="Conector recto de flecha 243"/>
            <p:cNvCxnSpPr/>
            <p:nvPr/>
          </p:nvCxnSpPr>
          <p:spPr>
            <a:xfrm rot="5400000">
              <a:off x="1750390" y="4870981"/>
              <a:ext cx="0" cy="252730"/>
            </a:xfrm>
            <a:prstGeom prst="straightConnector1">
              <a:avLst/>
            </a:prstGeom>
            <a:noFill/>
            <a:ln w="6350" cap="flat" cmpd="sng" algn="ctr">
              <a:solidFill>
                <a:srgbClr val="5B9BD5"/>
              </a:solidFill>
              <a:prstDash val="solid"/>
              <a:miter lim="800000"/>
              <a:tailEnd type="triangle"/>
            </a:ln>
            <a:effectLst/>
          </p:spPr>
        </p:cxnSp>
        <p:cxnSp>
          <p:nvCxnSpPr>
            <p:cNvPr id="246" name="Conector recto de flecha 245"/>
            <p:cNvCxnSpPr/>
            <p:nvPr/>
          </p:nvCxnSpPr>
          <p:spPr>
            <a:xfrm rot="5400000">
              <a:off x="-1528558" y="4821132"/>
              <a:ext cx="0" cy="252730"/>
            </a:xfrm>
            <a:prstGeom prst="straightConnector1">
              <a:avLst/>
            </a:prstGeom>
            <a:noFill/>
            <a:ln w="6350" cap="flat" cmpd="sng" algn="ctr">
              <a:solidFill>
                <a:srgbClr val="5B9BD5"/>
              </a:solidFill>
              <a:prstDash val="solid"/>
              <a:miter lim="800000"/>
              <a:tailEnd type="triangle"/>
            </a:ln>
            <a:effectLst/>
          </p:spPr>
        </p:cxnSp>
        <p:cxnSp>
          <p:nvCxnSpPr>
            <p:cNvPr id="247" name="Conector recto de flecha 246"/>
            <p:cNvCxnSpPr/>
            <p:nvPr/>
          </p:nvCxnSpPr>
          <p:spPr>
            <a:xfrm flipV="1">
              <a:off x="-2266796" y="4468635"/>
              <a:ext cx="0" cy="294595"/>
            </a:xfrm>
            <a:prstGeom prst="straightConnector1">
              <a:avLst/>
            </a:prstGeom>
            <a:noFill/>
            <a:ln w="6350" cap="flat" cmpd="sng" algn="ctr">
              <a:solidFill>
                <a:srgbClr val="5B9BD5"/>
              </a:solidFill>
              <a:prstDash val="solid"/>
              <a:miter lim="800000"/>
              <a:tailEnd type="triangle"/>
            </a:ln>
            <a:effectLst/>
          </p:spPr>
        </p:cxnSp>
        <p:cxnSp>
          <p:nvCxnSpPr>
            <p:cNvPr id="255" name="Conector recto de flecha 254"/>
            <p:cNvCxnSpPr/>
            <p:nvPr/>
          </p:nvCxnSpPr>
          <p:spPr>
            <a:xfrm rot="5400000">
              <a:off x="1868819" y="3502231"/>
              <a:ext cx="0" cy="252095"/>
            </a:xfrm>
            <a:prstGeom prst="straightConnector1">
              <a:avLst/>
            </a:prstGeom>
            <a:noFill/>
            <a:ln w="6350" cap="flat" cmpd="sng" algn="ctr">
              <a:solidFill>
                <a:srgbClr val="5B9BD5"/>
              </a:solidFill>
              <a:prstDash val="solid"/>
              <a:miter lim="800000"/>
              <a:tailEnd type="triangle"/>
            </a:ln>
            <a:effectLst/>
          </p:spPr>
        </p:cxnSp>
        <p:sp>
          <p:nvSpPr>
            <p:cNvPr id="257" name="Rectángulo redondeado 256"/>
            <p:cNvSpPr/>
            <p:nvPr/>
          </p:nvSpPr>
          <p:spPr>
            <a:xfrm>
              <a:off x="688958" y="3475292"/>
              <a:ext cx="949960" cy="371475"/>
            </a:xfrm>
            <a:prstGeom prst="round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Bagazo</a:t>
              </a:r>
              <a:endParaRPr kumimoji="0" lang="es-EC" sz="1400" b="0" i="0" u="none" strike="noStrike" kern="0" cap="none" spc="0" normalizeH="0" baseline="0" noProof="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258" name="Conector recto de flecha 257"/>
            <p:cNvCxnSpPr/>
            <p:nvPr/>
          </p:nvCxnSpPr>
          <p:spPr>
            <a:xfrm rot="10800000">
              <a:off x="2649230" y="5204441"/>
              <a:ext cx="0" cy="251460"/>
            </a:xfrm>
            <a:prstGeom prst="straightConnector1">
              <a:avLst/>
            </a:prstGeom>
            <a:noFill/>
            <a:ln w="6350" cap="flat" cmpd="sng" algn="ctr">
              <a:solidFill>
                <a:srgbClr val="5B9BD5"/>
              </a:solidFill>
              <a:prstDash val="solid"/>
              <a:miter lim="800000"/>
              <a:tailEnd type="triangle"/>
            </a:ln>
            <a:effectLst/>
          </p:spPr>
        </p:cxnSp>
        <p:sp>
          <p:nvSpPr>
            <p:cNvPr id="259" name="Rectángulo redondeado 258"/>
            <p:cNvSpPr/>
            <p:nvPr/>
          </p:nvSpPr>
          <p:spPr>
            <a:xfrm>
              <a:off x="2123312" y="5368429"/>
              <a:ext cx="949960" cy="370840"/>
            </a:xfrm>
            <a:prstGeom prst="round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 = 30min</a:t>
              </a:r>
              <a:endPar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260" name="Conector recto de flecha 259"/>
            <p:cNvCxnSpPr/>
            <p:nvPr/>
          </p:nvCxnSpPr>
          <p:spPr>
            <a:xfrm rot="10800000">
              <a:off x="924118" y="5251793"/>
              <a:ext cx="0" cy="251460"/>
            </a:xfrm>
            <a:prstGeom prst="straightConnector1">
              <a:avLst/>
            </a:prstGeom>
            <a:noFill/>
            <a:ln w="6350" cap="flat" cmpd="sng" algn="ctr">
              <a:solidFill>
                <a:srgbClr val="5B9BD5"/>
              </a:solidFill>
              <a:prstDash val="solid"/>
              <a:miter lim="800000"/>
              <a:tailEnd type="triangle"/>
            </a:ln>
            <a:effectLst/>
          </p:spPr>
        </p:cxnSp>
        <p:sp>
          <p:nvSpPr>
            <p:cNvPr id="261" name="Rectángulo redondeado 260"/>
            <p:cNvSpPr/>
            <p:nvPr/>
          </p:nvSpPr>
          <p:spPr>
            <a:xfrm>
              <a:off x="633859" y="5761563"/>
              <a:ext cx="1302489" cy="581566"/>
            </a:xfrm>
            <a:prstGeom prst="round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Tº ambiente</a:t>
              </a: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Tiempo =19 días</a:t>
              </a: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eaLnBrk="1" fontAlgn="auto" latinLnBrk="0" hangingPunct="1">
                <a:lnSpc>
                  <a:spcPct val="100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sp>
          <p:nvSpPr>
            <p:cNvPr id="262" name="Rectángulo redondeado 261"/>
            <p:cNvSpPr/>
            <p:nvPr/>
          </p:nvSpPr>
          <p:spPr>
            <a:xfrm>
              <a:off x="2024565" y="4105614"/>
              <a:ext cx="1175385" cy="320675"/>
            </a:xfrm>
            <a:prstGeom prst="round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Filtrado</a:t>
              </a:r>
              <a:endPar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cxnSp>
          <p:nvCxnSpPr>
            <p:cNvPr id="263" name="Conector recto de flecha 262"/>
            <p:cNvCxnSpPr/>
            <p:nvPr/>
          </p:nvCxnSpPr>
          <p:spPr>
            <a:xfrm>
              <a:off x="2598292" y="4468635"/>
              <a:ext cx="0" cy="277305"/>
            </a:xfrm>
            <a:prstGeom prst="straightConnector1">
              <a:avLst/>
            </a:prstGeom>
            <a:noFill/>
            <a:ln w="6350" cap="flat" cmpd="sng" algn="ctr">
              <a:solidFill>
                <a:srgbClr val="5B9BD5"/>
              </a:solidFill>
              <a:prstDash val="solid"/>
              <a:miter lim="800000"/>
              <a:tailEnd type="triangle"/>
            </a:ln>
            <a:effectLst/>
          </p:spPr>
        </p:cxnSp>
        <p:cxnSp>
          <p:nvCxnSpPr>
            <p:cNvPr id="264" name="Conector recto de flecha 263"/>
            <p:cNvCxnSpPr/>
            <p:nvPr/>
          </p:nvCxnSpPr>
          <p:spPr>
            <a:xfrm rot="5400000">
              <a:off x="1861529" y="4136236"/>
              <a:ext cx="0" cy="250825"/>
            </a:xfrm>
            <a:prstGeom prst="straightConnector1">
              <a:avLst/>
            </a:prstGeom>
            <a:noFill/>
            <a:ln w="6350" cap="flat" cmpd="sng" algn="ctr">
              <a:solidFill>
                <a:srgbClr val="5B9BD5"/>
              </a:solidFill>
              <a:prstDash val="solid"/>
              <a:miter lim="800000"/>
              <a:tailEnd type="triangle"/>
            </a:ln>
            <a:effectLst/>
          </p:spPr>
        </p:cxnSp>
        <p:sp>
          <p:nvSpPr>
            <p:cNvPr id="265" name="Rectángulo redondeado 264"/>
            <p:cNvSpPr/>
            <p:nvPr/>
          </p:nvSpPr>
          <p:spPr>
            <a:xfrm>
              <a:off x="598867" y="4302344"/>
              <a:ext cx="1084516" cy="399794"/>
            </a:xfrm>
            <a:prstGeom prst="roundRect">
              <a:avLst/>
            </a:pr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Bagazo 2 </a:t>
              </a:r>
            </a:p>
            <a:p>
              <a:pPr marL="0" marR="0" lvl="0" indent="0" algn="ctr" defTabSz="914400" eaLnBrk="1" fontAlgn="auto" latinLnBrk="0" hangingPunct="1">
                <a:lnSpc>
                  <a:spcPct val="100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914400" eaLnBrk="1" fontAlgn="auto" latinLnBrk="0" hangingPunct="1">
                <a:lnSpc>
                  <a:spcPct val="100000"/>
                </a:lnSpc>
                <a:spcBef>
                  <a:spcPts val="0"/>
                </a:spcBef>
                <a:spcAft>
                  <a:spcPts val="800"/>
                </a:spcAft>
                <a:buClrTx/>
                <a:buSzTx/>
                <a:buFontTx/>
                <a:buNone/>
                <a:tabLst/>
                <a:defRPr/>
              </a:pPr>
              <a:r>
                <a:rPr kumimoji="0" lang="es-EC" sz="1400" b="0" i="0" u="none" strike="noStrike" kern="0" cap="none" spc="0" normalizeH="0" baseline="0" noProof="0" dirty="0">
                  <a:ln>
                    <a:noFill/>
                  </a:ln>
                  <a:solidFill>
                    <a:sysClr val="windowText" lastClr="000000"/>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grpSp>
      <p:cxnSp>
        <p:nvCxnSpPr>
          <p:cNvPr id="266" name="Conector recto de flecha 265"/>
          <p:cNvCxnSpPr/>
          <p:nvPr/>
        </p:nvCxnSpPr>
        <p:spPr>
          <a:xfrm rot="5400000">
            <a:off x="4198177" y="4501599"/>
            <a:ext cx="0" cy="407024"/>
          </a:xfrm>
          <a:prstGeom prst="straightConnector1">
            <a:avLst/>
          </a:prstGeom>
          <a:noFill/>
          <a:ln w="6350" cap="flat" cmpd="sng" algn="ctr">
            <a:solidFill>
              <a:srgbClr val="5B9BD5"/>
            </a:solidFill>
            <a:prstDash val="solid"/>
            <a:miter lim="800000"/>
            <a:tailEnd type="triangle"/>
          </a:ln>
          <a:effectLst/>
        </p:spPr>
      </p:cxnSp>
      <p:pic>
        <p:nvPicPr>
          <p:cNvPr id="291" name="Picture 2" descr="Puede ser una imagen de naturaleza"/>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06446" y="173621"/>
            <a:ext cx="1435851" cy="1301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3178454" y="1642599"/>
            <a:ext cx="1734988" cy="1301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3144982" y="3157564"/>
            <a:ext cx="1742988" cy="1137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n 1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4994468" y="1469116"/>
            <a:ext cx="2566185" cy="1145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8172220" y="3848373"/>
            <a:ext cx="1510166" cy="1132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2351301" y="5232196"/>
            <a:ext cx="2643167" cy="1264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8832" y="5113837"/>
            <a:ext cx="1964309" cy="14732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p:cNvPicPr>
            <a:picLocks noChangeAspect="1"/>
          </p:cNvPicPr>
          <p:nvPr/>
        </p:nvPicPr>
        <p:blipFill>
          <a:blip r:embed="rId16"/>
          <a:stretch>
            <a:fillRect/>
          </a:stretch>
        </p:blipFill>
        <p:spPr>
          <a:xfrm>
            <a:off x="6451050" y="5503088"/>
            <a:ext cx="2191901" cy="11816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398809" y="1983134"/>
            <a:ext cx="1861139" cy="1395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5215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271" y="0"/>
            <a:ext cx="127973"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rot="5400000">
            <a:off x="6073751" y="739753"/>
            <a:ext cx="116337" cy="1212015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Google Shape;121;p24"/>
          <p:cNvSpPr txBox="1">
            <a:spLocks/>
          </p:cNvSpPr>
          <p:nvPr/>
        </p:nvSpPr>
        <p:spPr>
          <a:xfrm>
            <a:off x="313281" y="767732"/>
            <a:ext cx="4566096"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000" dirty="0" smtClean="0">
                <a:latin typeface="Impact"/>
                <a:ea typeface="Impact"/>
                <a:cs typeface="Impact"/>
                <a:sym typeface="Impact"/>
              </a:rPr>
              <a:t> Obtención colorante a partir de la flor de Jamaica</a:t>
            </a:r>
          </a:p>
        </p:txBody>
      </p:sp>
      <p:pic>
        <p:nvPicPr>
          <p:cNvPr id="18" name="Picture 4" descr="2,279 Flor De Jamaica Imágenes y Fotos - 123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5" t="14130" r="11963" b="15586"/>
          <a:stretch/>
        </p:blipFill>
        <p:spPr bwMode="auto">
          <a:xfrm>
            <a:off x="10881360" y="5744405"/>
            <a:ext cx="1310640" cy="940351"/>
          </a:xfrm>
          <a:prstGeom prst="rect">
            <a:avLst/>
          </a:prstGeom>
          <a:noFill/>
          <a:extLst>
            <a:ext uri="{909E8E84-426E-40DD-AFC4-6F175D3DCCD1}">
              <a14:hiddenFill xmlns:a14="http://schemas.microsoft.com/office/drawing/2010/main">
                <a:solidFill>
                  <a:srgbClr val="FFFFFF"/>
                </a:solidFill>
              </a14:hiddenFill>
            </a:ext>
          </a:extLst>
        </p:spPr>
      </p:pic>
      <p:sp>
        <p:nvSpPr>
          <p:cNvPr id="70" name="Google Shape;121;p24"/>
          <p:cNvSpPr txBox="1">
            <a:spLocks/>
          </p:cNvSpPr>
          <p:nvPr/>
        </p:nvSpPr>
        <p:spPr>
          <a:xfrm>
            <a:off x="-18271" y="161782"/>
            <a:ext cx="2952900" cy="5505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EC" sz="2800" u="sng" dirty="0" smtClean="0">
                <a:latin typeface="Impact"/>
                <a:ea typeface="Impact"/>
                <a:cs typeface="Impact"/>
                <a:sym typeface="Impact"/>
              </a:rPr>
              <a:t>METODOLOGÍA</a:t>
            </a:r>
          </a:p>
        </p:txBody>
      </p:sp>
      <p:grpSp>
        <p:nvGrpSpPr>
          <p:cNvPr id="57" name="Lienzo 311"/>
          <p:cNvGrpSpPr/>
          <p:nvPr/>
        </p:nvGrpSpPr>
        <p:grpSpPr>
          <a:xfrm>
            <a:off x="779885" y="518616"/>
            <a:ext cx="11412114" cy="6254312"/>
            <a:chOff x="-4945137" y="0"/>
            <a:chExt cx="10345177" cy="6005195"/>
          </a:xfrm>
        </p:grpSpPr>
        <p:sp>
          <p:nvSpPr>
            <p:cNvPr id="58" name="Rectángulo 57"/>
            <p:cNvSpPr/>
            <p:nvPr/>
          </p:nvSpPr>
          <p:spPr>
            <a:xfrm>
              <a:off x="0" y="0"/>
              <a:ext cx="5400040" cy="6005195"/>
            </a:xfrm>
            <a:prstGeom prst="rect">
              <a:avLst/>
            </a:prstGeom>
          </p:spPr>
        </p:sp>
        <p:sp>
          <p:nvSpPr>
            <p:cNvPr id="59" name="Rectángulo redondeado 58"/>
            <p:cNvSpPr/>
            <p:nvPr/>
          </p:nvSpPr>
          <p:spPr>
            <a:xfrm>
              <a:off x="2651679" y="2831022"/>
              <a:ext cx="1427103" cy="285801"/>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Pétalos de la flor</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61" name="Rectángulo redondeado 60"/>
            <p:cNvSpPr/>
            <p:nvPr/>
          </p:nvSpPr>
          <p:spPr>
            <a:xfrm>
              <a:off x="1929974" y="804355"/>
              <a:ext cx="1304546" cy="519911"/>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Recepción de la materia prima</a:t>
              </a:r>
            </a:p>
          </p:txBody>
        </p:sp>
        <p:sp>
          <p:nvSpPr>
            <p:cNvPr id="62" name="Rectángulo redondeado 61"/>
            <p:cNvSpPr/>
            <p:nvPr/>
          </p:nvSpPr>
          <p:spPr>
            <a:xfrm>
              <a:off x="1994864" y="1628871"/>
              <a:ext cx="1175385" cy="32252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Lavado</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63" name="Rectángulo redondeado 62"/>
            <p:cNvSpPr/>
            <p:nvPr/>
          </p:nvSpPr>
          <p:spPr>
            <a:xfrm>
              <a:off x="1994201" y="3323688"/>
              <a:ext cx="1175385" cy="32185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a:effectLst/>
                  <a:latin typeface="Arial Narrow" panose="020B0606020202030204" pitchFamily="34" charset="0"/>
                  <a:ea typeface="Calibri" panose="020F0502020204030204" pitchFamily="34" charset="0"/>
                  <a:cs typeface="Arial" panose="020B0604020202020204" pitchFamily="34" charset="0"/>
                </a:rPr>
                <a:t>Mezcla</a:t>
              </a:r>
              <a:endParaRPr lang="es-EC" sz="160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64" name="Rectángulo redondeado 63"/>
            <p:cNvSpPr/>
            <p:nvPr/>
          </p:nvSpPr>
          <p:spPr>
            <a:xfrm>
              <a:off x="2836421" y="260033"/>
              <a:ext cx="1870751" cy="272705"/>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a:effectLst/>
                  <a:latin typeface="Arial Narrow" panose="020B0606020202030204" pitchFamily="34" charset="0"/>
                  <a:ea typeface="Calibri" panose="020F0502020204030204" pitchFamily="34" charset="0"/>
                  <a:cs typeface="Arial" panose="020B0604020202020204" pitchFamily="34" charset="0"/>
                </a:rPr>
                <a:t>Flor de Jamaica Fresca</a:t>
              </a:r>
              <a:endParaRPr lang="es-EC" sz="160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65" name="Rectángulo redondeado 64"/>
            <p:cNvSpPr/>
            <p:nvPr/>
          </p:nvSpPr>
          <p:spPr>
            <a:xfrm>
              <a:off x="126893" y="3323961"/>
              <a:ext cx="1175385" cy="321310"/>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a:effectLst/>
                  <a:latin typeface="Arial Narrow" panose="020B0606020202030204" pitchFamily="34" charset="0"/>
                  <a:ea typeface="Calibri" panose="020F0502020204030204" pitchFamily="34" charset="0"/>
                  <a:cs typeface="Arial" panose="020B0604020202020204" pitchFamily="34" charset="0"/>
                </a:rPr>
                <a:t>Calentar</a:t>
              </a:r>
              <a:endParaRPr lang="es-EC" sz="160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66" name="Rectángulo redondeado 65"/>
            <p:cNvSpPr/>
            <p:nvPr/>
          </p:nvSpPr>
          <p:spPr>
            <a:xfrm>
              <a:off x="-3202616" y="3296756"/>
              <a:ext cx="1175385" cy="321310"/>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Separar</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67" name="Rectángulo redondeado 66"/>
            <p:cNvSpPr/>
            <p:nvPr/>
          </p:nvSpPr>
          <p:spPr>
            <a:xfrm>
              <a:off x="-4945137" y="3340136"/>
              <a:ext cx="1175321" cy="288959"/>
            </a:xfrm>
            <a:prstGeom prst="roundRect">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a:effectLst/>
                  <a:latin typeface="Arial Narrow" panose="020B0606020202030204" pitchFamily="34" charset="0"/>
                  <a:ea typeface="Calibri" panose="020F0502020204030204" pitchFamily="34" charset="0"/>
                  <a:cs typeface="Arial" panose="020B0604020202020204" pitchFamily="34" charset="0"/>
                </a:rPr>
                <a:t>Colorante </a:t>
              </a:r>
              <a:endParaRPr lang="es-EC" sz="1600">
                <a:effectLst/>
                <a:latin typeface="Arial Narrow" panose="020B0606020202030204" pitchFamily="34" charset="0"/>
                <a:ea typeface="Times New Roman" panose="02020603050405020304" pitchFamily="18" charset="0"/>
                <a:cs typeface="Arial" panose="020B0604020202020204" pitchFamily="34" charset="0"/>
              </a:endParaRPr>
            </a:p>
          </p:txBody>
        </p:sp>
        <p:cxnSp>
          <p:nvCxnSpPr>
            <p:cNvPr id="68" name="Conector recto de flecha 67"/>
            <p:cNvCxnSpPr/>
            <p:nvPr/>
          </p:nvCxnSpPr>
          <p:spPr>
            <a:xfrm>
              <a:off x="2581967" y="1353983"/>
              <a:ext cx="0" cy="253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de flecha 68"/>
            <p:cNvCxnSpPr/>
            <p:nvPr/>
          </p:nvCxnSpPr>
          <p:spPr>
            <a:xfrm>
              <a:off x="2581967" y="1951396"/>
              <a:ext cx="0" cy="25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ector recto de flecha 70"/>
            <p:cNvCxnSpPr/>
            <p:nvPr/>
          </p:nvCxnSpPr>
          <p:spPr>
            <a:xfrm rot="5400000">
              <a:off x="1703118" y="3390028"/>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p:cNvCxnSpPr/>
            <p:nvPr/>
          </p:nvCxnSpPr>
          <p:spPr>
            <a:xfrm rot="5400000">
              <a:off x="-144383" y="3345417"/>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Conector recto de flecha 72"/>
            <p:cNvCxnSpPr/>
            <p:nvPr/>
          </p:nvCxnSpPr>
          <p:spPr>
            <a:xfrm flipV="1">
              <a:off x="-2614924" y="2983184"/>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Rectángulo redondeado 73"/>
            <p:cNvSpPr/>
            <p:nvPr/>
          </p:nvSpPr>
          <p:spPr>
            <a:xfrm>
              <a:off x="616263" y="1628870"/>
              <a:ext cx="1121820" cy="372529"/>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a:effectLst/>
                  <a:latin typeface="Arial Narrow" panose="020B0606020202030204" pitchFamily="34" charset="0"/>
                  <a:ea typeface="Calibri" panose="020F0502020204030204" pitchFamily="34" charset="0"/>
                  <a:cs typeface="Arial" panose="020B0604020202020204" pitchFamily="34" charset="0"/>
                </a:rPr>
                <a:t>Impurezas</a:t>
              </a:r>
              <a:endParaRPr lang="es-EC" sz="160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75" name="Rectángulo redondeado 74"/>
            <p:cNvSpPr/>
            <p:nvPr/>
          </p:nvSpPr>
          <p:spPr>
            <a:xfrm>
              <a:off x="1994075" y="2233089"/>
              <a:ext cx="1175385" cy="32194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Aislamiento</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p:txBody>
        </p:sp>
        <p:cxnSp>
          <p:nvCxnSpPr>
            <p:cNvPr id="76" name="Conector recto de flecha 75"/>
            <p:cNvCxnSpPr/>
            <p:nvPr/>
          </p:nvCxnSpPr>
          <p:spPr>
            <a:xfrm>
              <a:off x="2607270" y="2606760"/>
              <a:ext cx="0" cy="655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ector angular 76"/>
            <p:cNvCxnSpPr/>
            <p:nvPr/>
          </p:nvCxnSpPr>
          <p:spPr>
            <a:xfrm rot="10800000" flipV="1">
              <a:off x="3234521" y="560716"/>
              <a:ext cx="561103" cy="503569"/>
            </a:xfrm>
            <a:prstGeom prst="bentConnector3">
              <a:avLst>
                <a:gd name="adj1" fmla="val -7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p:cNvCxnSpPr/>
            <p:nvPr/>
          </p:nvCxnSpPr>
          <p:spPr>
            <a:xfrm rot="5400000">
              <a:off x="1864763" y="1666721"/>
              <a:ext cx="0" cy="253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ector recto de flecha 78"/>
            <p:cNvCxnSpPr/>
            <p:nvPr/>
          </p:nvCxnSpPr>
          <p:spPr>
            <a:xfrm rot="5400000">
              <a:off x="1845952" y="2269569"/>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ángulo redondeado 79"/>
            <p:cNvSpPr/>
            <p:nvPr/>
          </p:nvSpPr>
          <p:spPr>
            <a:xfrm>
              <a:off x="723465" y="2232989"/>
              <a:ext cx="950059" cy="372110"/>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a:effectLst/>
                  <a:latin typeface="Arial Narrow" panose="020B0606020202030204" pitchFamily="34" charset="0"/>
                  <a:ea typeface="Calibri" panose="020F0502020204030204" pitchFamily="34" charset="0"/>
                  <a:cs typeface="Arial" panose="020B0604020202020204" pitchFamily="34" charset="0"/>
                </a:rPr>
                <a:t>Semilla</a:t>
              </a:r>
              <a:endParaRPr lang="es-EC" sz="1600">
                <a:effectLst/>
                <a:latin typeface="Arial Narrow" panose="020B0606020202030204" pitchFamily="34" charset="0"/>
                <a:ea typeface="Times New Roman" panose="02020603050405020304" pitchFamily="18" charset="0"/>
                <a:cs typeface="Arial" panose="020B0604020202020204" pitchFamily="34" charset="0"/>
              </a:endParaRPr>
            </a:p>
          </p:txBody>
        </p:sp>
        <p:cxnSp>
          <p:nvCxnSpPr>
            <p:cNvPr id="81" name="Conector recto de flecha 80"/>
            <p:cNvCxnSpPr/>
            <p:nvPr/>
          </p:nvCxnSpPr>
          <p:spPr>
            <a:xfrm rot="5400000">
              <a:off x="-3491312" y="3315627"/>
              <a:ext cx="0" cy="251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ectángulo redondeado 81"/>
            <p:cNvSpPr/>
            <p:nvPr/>
          </p:nvSpPr>
          <p:spPr>
            <a:xfrm>
              <a:off x="-3204118" y="2586135"/>
              <a:ext cx="1443839" cy="370840"/>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Pétalos de la flor</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p:txBody>
        </p:sp>
        <p:sp>
          <p:nvSpPr>
            <p:cNvPr id="83" name="Rectángulo redondeado 82"/>
            <p:cNvSpPr/>
            <p:nvPr/>
          </p:nvSpPr>
          <p:spPr>
            <a:xfrm>
              <a:off x="-1547985" y="3324279"/>
              <a:ext cx="1175385" cy="320675"/>
            </a:xfrm>
            <a:prstGeom prst="round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a:effectLst/>
                  <a:latin typeface="Arial Narrow" panose="020B0606020202030204" pitchFamily="34" charset="0"/>
                  <a:ea typeface="Calibri" panose="020F0502020204030204" pitchFamily="34" charset="0"/>
                  <a:cs typeface="Arial" panose="020B0604020202020204" pitchFamily="34" charset="0"/>
                </a:rPr>
                <a:t>Macerar</a:t>
              </a:r>
              <a:endParaRPr lang="es-EC" sz="1600">
                <a:effectLst/>
                <a:latin typeface="Arial Narrow" panose="020B0606020202030204" pitchFamily="34" charset="0"/>
                <a:ea typeface="Times New Roman" panose="02020603050405020304" pitchFamily="18" charset="0"/>
                <a:cs typeface="Arial" panose="020B0604020202020204" pitchFamily="34" charset="0"/>
              </a:endParaRPr>
            </a:p>
          </p:txBody>
        </p:sp>
        <p:cxnSp>
          <p:nvCxnSpPr>
            <p:cNvPr id="84" name="Conector recto de flecha 83"/>
            <p:cNvCxnSpPr/>
            <p:nvPr/>
          </p:nvCxnSpPr>
          <p:spPr>
            <a:xfrm flipV="1">
              <a:off x="-2614924" y="3621546"/>
              <a:ext cx="0" cy="2520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ector recto de flecha 84"/>
            <p:cNvCxnSpPr/>
            <p:nvPr/>
          </p:nvCxnSpPr>
          <p:spPr>
            <a:xfrm rot="5400000">
              <a:off x="-1776189" y="3339883"/>
              <a:ext cx="0" cy="250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Rectángulo redondeado 85"/>
            <p:cNvSpPr/>
            <p:nvPr/>
          </p:nvSpPr>
          <p:spPr>
            <a:xfrm>
              <a:off x="-3050672" y="4256529"/>
              <a:ext cx="1126332" cy="613143"/>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es-EC" sz="1600" dirty="0">
                  <a:effectLst/>
                  <a:latin typeface="Arial Narrow" panose="020B0606020202030204" pitchFamily="34" charset="0"/>
                  <a:ea typeface="Times New Roman" panose="02020603050405020304" pitchFamily="18" charset="0"/>
                  <a:cs typeface="Arial" panose="020B0604020202020204" pitchFamily="34" charset="0"/>
                </a:rPr>
                <a:t>48 horas</a:t>
              </a:r>
            </a:p>
            <a:p>
              <a:pPr>
                <a:spcAft>
                  <a:spcPts val="800"/>
                </a:spcAft>
              </a:pPr>
              <a:r>
                <a:rPr lang="es-EC" sz="1600" dirty="0">
                  <a:effectLst/>
                  <a:latin typeface="Arial Narrow" panose="020B0606020202030204" pitchFamily="34" charset="0"/>
                  <a:ea typeface="Times New Roman" panose="02020603050405020304" pitchFamily="18" charset="0"/>
                  <a:cs typeface="Arial" panose="020B0604020202020204" pitchFamily="34" charset="0"/>
                </a:rPr>
                <a:t>Tº ambiente </a:t>
              </a:r>
            </a:p>
            <a:p>
              <a:pPr>
                <a:spcAft>
                  <a:spcPts val="800"/>
                </a:spcAft>
              </a:pPr>
              <a:r>
                <a:rPr lang="es-EC" sz="1600" dirty="0">
                  <a:effectLst/>
                  <a:latin typeface="Arial Narrow" panose="020B0606020202030204" pitchFamily="34" charset="0"/>
                  <a:ea typeface="Times New Roman" panose="02020603050405020304" pitchFamily="18" charset="0"/>
                  <a:cs typeface="Arial" panose="020B0604020202020204" pitchFamily="34" charset="0"/>
                </a:rPr>
                <a:t> </a:t>
              </a:r>
            </a:p>
            <a:p>
              <a:pPr>
                <a:spcAft>
                  <a:spcPts val="800"/>
                </a:spcAft>
              </a:pPr>
              <a:r>
                <a:rPr lang="es-EC" sz="1600" dirty="0">
                  <a:effectLst/>
                  <a:latin typeface="Arial Narrow" panose="020B0606020202030204" pitchFamily="34" charset="0"/>
                  <a:ea typeface="Times New Roman" panose="02020603050405020304" pitchFamily="18" charset="0"/>
                  <a:cs typeface="Arial" panose="020B0604020202020204" pitchFamily="34" charset="0"/>
                </a:rPr>
                <a:t> </a:t>
              </a:r>
            </a:p>
          </p:txBody>
        </p:sp>
        <p:sp>
          <p:nvSpPr>
            <p:cNvPr id="87" name="Rectángulo redondeado 86"/>
            <p:cNvSpPr/>
            <p:nvPr/>
          </p:nvSpPr>
          <p:spPr>
            <a:xfrm>
              <a:off x="3510223" y="3230820"/>
              <a:ext cx="1290955" cy="571153"/>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Agua destilada</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a:p>
              <a:pPr>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Alcohol al 96%</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p:txBody>
        </p:sp>
        <p:cxnSp>
          <p:nvCxnSpPr>
            <p:cNvPr id="88" name="Conector recto de flecha 87"/>
            <p:cNvCxnSpPr/>
            <p:nvPr/>
          </p:nvCxnSpPr>
          <p:spPr>
            <a:xfrm rot="5400000">
              <a:off x="3343247" y="3338929"/>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Conector recto de flecha 89"/>
            <p:cNvCxnSpPr/>
            <p:nvPr/>
          </p:nvCxnSpPr>
          <p:spPr>
            <a:xfrm rot="10800000">
              <a:off x="742628" y="3709622"/>
              <a:ext cx="0" cy="25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ectángulo redondeado 90"/>
            <p:cNvSpPr/>
            <p:nvPr/>
          </p:nvSpPr>
          <p:spPr>
            <a:xfrm>
              <a:off x="337756" y="3989063"/>
              <a:ext cx="949960" cy="370840"/>
            </a:xfrm>
            <a:prstGeom prst="roundRect">
              <a:avLst/>
            </a:prstGeom>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es-EC" sz="1600" dirty="0">
                  <a:effectLst/>
                  <a:latin typeface="Arial Narrow" panose="020B0606020202030204" pitchFamily="34" charset="0"/>
                  <a:ea typeface="Calibri" panose="020F0502020204030204" pitchFamily="34" charset="0"/>
                  <a:cs typeface="Arial" panose="020B0604020202020204" pitchFamily="34" charset="0"/>
                </a:rPr>
                <a:t>Tº = 50ºC</a:t>
              </a:r>
              <a:endParaRPr lang="es-EC" sz="1600" dirty="0">
                <a:effectLst/>
                <a:latin typeface="Arial Narrow" panose="020B0606020202030204" pitchFamily="34" charset="0"/>
                <a:ea typeface="Times New Roman" panose="02020603050405020304" pitchFamily="18" charset="0"/>
                <a:cs typeface="Arial" panose="020B0604020202020204" pitchFamily="34" charset="0"/>
              </a:endParaRPr>
            </a:p>
          </p:txBody>
        </p:sp>
      </p:grpSp>
      <p:pic>
        <p:nvPicPr>
          <p:cNvPr id="93" name="Imagen 9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487592" y="2409736"/>
            <a:ext cx="2566185" cy="1145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5"/>
          <a:stretch>
            <a:fillRect/>
          </a:stretch>
        </p:blipFill>
        <p:spPr>
          <a:xfrm>
            <a:off x="5267442" y="896035"/>
            <a:ext cx="2946069" cy="11995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n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8176515" y="4611152"/>
            <a:ext cx="2419138" cy="1658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3256" y="4612711"/>
            <a:ext cx="2206682" cy="1655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2600209" y="1638051"/>
            <a:ext cx="1794694" cy="1346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427617" y="4673160"/>
            <a:ext cx="2139584" cy="1604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0" name="Imagen 99"/>
          <p:cNvPicPr>
            <a:picLocks noChangeAspect="1"/>
          </p:cNvPicPr>
          <p:nvPr/>
        </p:nvPicPr>
        <p:blipFill>
          <a:blip r:embed="rId13"/>
          <a:stretch>
            <a:fillRect/>
          </a:stretch>
        </p:blipFill>
        <p:spPr>
          <a:xfrm>
            <a:off x="11004707" y="25599"/>
            <a:ext cx="1187291" cy="818194"/>
          </a:xfrm>
          <a:prstGeom prst="rect">
            <a:avLst/>
          </a:prstGeom>
        </p:spPr>
      </p:pic>
    </p:spTree>
    <p:extLst>
      <p:ext uri="{BB962C8B-B14F-4D97-AF65-F5344CB8AC3E}">
        <p14:creationId xmlns:p14="http://schemas.microsoft.com/office/powerpoint/2010/main" val="3476249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15070</TotalTime>
  <Words>2323</Words>
  <Application>Microsoft Office PowerPoint</Application>
  <PresentationFormat>Panorámica</PresentationFormat>
  <Paragraphs>379</Paragraphs>
  <Slides>20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Anaheim</vt:lpstr>
      <vt:lpstr>Arial</vt:lpstr>
      <vt:lpstr>Arial Narrow</vt:lpstr>
      <vt:lpstr>Calibri</vt:lpstr>
      <vt:lpstr>Calibri Light</vt:lpstr>
      <vt:lpstr>Fjalla One</vt:lpstr>
      <vt:lpstr>Impact</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MARLON PANTOJA</dc:creator>
  <cp:lastModifiedBy>MARLON PANTOJA</cp:lastModifiedBy>
  <cp:revision>139</cp:revision>
  <dcterms:created xsi:type="dcterms:W3CDTF">2022-03-03T21:52:12Z</dcterms:created>
  <dcterms:modified xsi:type="dcterms:W3CDTF">2022-03-14T09:06:16Z</dcterms:modified>
</cp:coreProperties>
</file>