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0" r:id="rId15"/>
    <p:sldId id="266" r:id="rId16"/>
    <p:sldId id="268" r:id="rId17"/>
    <p:sldId id="269" r:id="rId18"/>
    <p:sldId id="270" r:id="rId19"/>
    <p:sldId id="265" r:id="rId20"/>
    <p:sldId id="272" r:id="rId21"/>
    <p:sldId id="274" r:id="rId22"/>
    <p:sldId id="275" r:id="rId23"/>
    <p:sldId id="279" r:id="rId24"/>
    <p:sldId id="278" r:id="rId25"/>
    <p:sldId id="277" r:id="rId26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398" y="-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Imagen 3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n 7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Imagen 7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Imagen 10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0" name="Imagen 10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Imagen 14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7" name="Imagen 14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Imagen 18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84" name="Imagen 18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14"/>
          <a:stretch/>
        </p:blipFill>
        <p:spPr>
          <a:xfrm>
            <a:off x="360" y="360"/>
            <a:ext cx="10076400" cy="75607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/>
          <p:nvPr/>
        </p:nvPicPr>
        <p:blipFill>
          <a:blip r:embed="rId14"/>
          <a:stretch/>
        </p:blipFill>
        <p:spPr>
          <a:xfrm>
            <a:off x="720" y="360"/>
            <a:ext cx="10077120" cy="755604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73"/>
          <p:cNvPicPr/>
          <p:nvPr/>
        </p:nvPicPr>
        <p:blipFill>
          <a:blip r:embed="rId14"/>
          <a:stretch/>
        </p:blipFill>
        <p:spPr>
          <a:xfrm>
            <a:off x="720" y="360"/>
            <a:ext cx="10078200" cy="755712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n 110"/>
          <p:cNvPicPr/>
          <p:nvPr/>
        </p:nvPicPr>
        <p:blipFill>
          <a:blip r:embed="rId14"/>
          <a:stretch/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n 147"/>
          <p:cNvPicPr/>
          <p:nvPr/>
        </p:nvPicPr>
        <p:blipFill>
          <a:blip r:embed="rId14"/>
          <a:stretch/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822960" y="731520"/>
            <a:ext cx="8407800" cy="63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MAESTRÍA EN GESTIÓN DE SISTEMAS DE INFORMACIÓN E INTELIGENCIA DE NEGOCIOS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ANÁLISIS DE LA PROYECCIÓN DE LA DEMANDA PARA LA OPTIMIZACIÓN DE LOS PROCESOS ACADÉMICOS DE UN CENTRO DE APOYO EDUCATIVO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				</a:t>
            </a:r>
            <a:r>
              <a:rPr lang="en-US" sz="2000" b="1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Maestrante</a:t>
            </a:r>
            <a:r>
              <a:rPr lang="en-US" sz="2000" b="1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</a:t>
            </a:r>
            <a:r>
              <a:rPr lang="en-US" sz="2000" b="1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Ing</a:t>
            </a: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Diana </a:t>
            </a:r>
            <a:r>
              <a:rPr lang="en-US" sz="2000" b="1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Alulema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				</a:t>
            </a:r>
            <a:r>
              <a:rPr lang="en-US" sz="2000" b="1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Directora</a:t>
            </a: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</a:t>
            </a:r>
            <a:r>
              <a:rPr lang="en-US" sz="2000" b="1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Msc</a:t>
            </a: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Karina </a:t>
            </a:r>
            <a:r>
              <a:rPr lang="en-US" sz="2000" b="1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Mazón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600" b="1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Sangolquí</a:t>
            </a:r>
            <a:r>
              <a:rPr lang="en-US" sz="1600" b="1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en-US" sz="1600" b="1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Noviembre</a:t>
            </a:r>
            <a:r>
              <a:rPr lang="en-US" sz="1600" b="1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16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2021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Imagen 222"/>
          <p:cNvPicPr/>
          <p:nvPr/>
        </p:nvPicPr>
        <p:blipFill>
          <a:blip r:embed="rId2"/>
          <a:stretch/>
        </p:blipFill>
        <p:spPr>
          <a:xfrm>
            <a:off x="2446560" y="1620000"/>
            <a:ext cx="5020200" cy="129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3" y="2576456"/>
            <a:ext cx="8429954" cy="4157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</a:t>
            </a:r>
            <a:r>
              <a:rPr lang="en-US" sz="23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ALGORITMO Y HERRAMIENTA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932308" y="1969917"/>
            <a:ext cx="5967256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Arquitectura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Propuesta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Toma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Decisiones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7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MODELADO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43DDD90-7181-4DB6-B422-09BCB7248E6A}"/>
              </a:ext>
            </a:extLst>
          </p:cNvPr>
          <p:cNvPicPr/>
          <p:nvPr/>
        </p:nvPicPr>
        <p:blipFill rotWithShape="1">
          <a:blip r:embed="rId2"/>
          <a:srcRect t="5481" b="2064"/>
          <a:stretch/>
        </p:blipFill>
        <p:spPr bwMode="auto">
          <a:xfrm>
            <a:off x="1314451" y="2425701"/>
            <a:ext cx="7232649" cy="3848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240233" y="1790580"/>
            <a:ext cx="6063082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Analítica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Avanzada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Comprensión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1314451" y="6521978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Perfilamiento de datos con el componente “Basic Data </a:t>
            </a:r>
            <a:r>
              <a:rPr lang="es-EC" sz="1800" dirty="0" err="1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240233" y="1790580"/>
            <a:ext cx="6039332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Analítica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Avanzada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Comprensión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1333500" y="6471415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Análisis de 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datos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 el componente “Field </a:t>
            </a:r>
            <a:r>
              <a:rPr lang="es-EC" sz="1800" dirty="0" err="1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DDB0DC7-29F2-49DC-B1D7-3AD9E6A10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3500" y="2459355"/>
            <a:ext cx="7315202" cy="37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0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240233" y="1790580"/>
            <a:ext cx="630059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Analítica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Avanzada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Preparación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1333500" y="6471415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Estructura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datos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</a:t>
            </a:r>
            <a:r>
              <a:rPr lang="en-US" dirty="0">
                <a:latin typeface="+mj-lt"/>
              </a:rPr>
              <a:t> PostgreSQL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9E5A77F-0A12-4C2B-A4E6-4181654F2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3190" y="2506662"/>
            <a:ext cx="7274243" cy="35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18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240233" y="1795230"/>
            <a:ext cx="5979956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Analítica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Avanzada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Preparación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1287733" y="5930695"/>
            <a:ext cx="3561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+mj-lt"/>
              </a:rPr>
              <a:t>Limpieza</a:t>
            </a:r>
            <a:r>
              <a:rPr lang="en-US" b="1" dirty="0">
                <a:latin typeface="+mj-lt"/>
              </a:rPr>
              <a:t> de </a:t>
            </a:r>
            <a:r>
              <a:rPr lang="en-US" b="1" dirty="0" err="1">
                <a:latin typeface="+mj-lt"/>
              </a:rPr>
              <a:t>datos</a:t>
            </a:r>
            <a:endParaRPr lang="en-US" b="1" dirty="0">
              <a:latin typeface="+mj-lt"/>
            </a:endParaRPr>
          </a:p>
          <a:p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Calidad de datos utilizando </a:t>
            </a:r>
          </a:p>
          <a:p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el componente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“Data </a:t>
            </a:r>
            <a:r>
              <a:rPr lang="es-EC" sz="1800" dirty="0" err="1">
                <a:solidFill>
                  <a:srgbClr val="00000A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Cleansing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endParaRPr lang="en-US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FD34386-ADB6-405C-AA8A-47E1EAA71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2108" y="2471549"/>
            <a:ext cx="3257042" cy="33005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D165055-B7D3-4E37-9753-32DBF1561E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90345" y="2471549"/>
            <a:ext cx="4550030" cy="33005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F14451E-4F48-43DA-8902-143F6E2072E4}"/>
              </a:ext>
            </a:extLst>
          </p:cNvPr>
          <p:cNvSpPr txBox="1"/>
          <p:nvPr/>
        </p:nvSpPr>
        <p:spPr>
          <a:xfrm>
            <a:off x="5368233" y="5943395"/>
            <a:ext cx="3561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+mj-lt"/>
              </a:rPr>
              <a:t>Formateo</a:t>
            </a:r>
            <a:r>
              <a:rPr lang="en-US" b="1" dirty="0">
                <a:latin typeface="+mj-lt"/>
              </a:rPr>
              <a:t> de </a:t>
            </a:r>
            <a:r>
              <a:rPr lang="en-US" b="1" dirty="0" err="1">
                <a:latin typeface="+mj-lt"/>
              </a:rPr>
              <a:t>datos</a:t>
            </a:r>
            <a:endParaRPr lang="en-US" b="1" dirty="0">
              <a:latin typeface="+mj-lt"/>
            </a:endParaRPr>
          </a:p>
          <a:p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Conversión del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tipo de dato utilizando el componente “</a:t>
            </a:r>
            <a:r>
              <a:rPr lang="es-EC" sz="1800" dirty="0" err="1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591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504000" y="1768679"/>
            <a:ext cx="9070920" cy="53019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1241057" y="1790753"/>
            <a:ext cx="6644159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Analítica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Avanzada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Evaluación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Algoritmos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57DB694-8561-42A5-8340-0F5D8CF8C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2932" y="2289426"/>
            <a:ext cx="7558559" cy="4214390"/>
          </a:xfrm>
          <a:prstGeom prst="rect">
            <a:avLst/>
          </a:prstGeom>
        </p:spPr>
      </p:pic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xmlns="" id="{6A0FBAB1-6547-43A9-B581-3DA202FC2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92" y="5337686"/>
            <a:ext cx="2729493" cy="108300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1333500" y="6530790"/>
            <a:ext cx="696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+mj-lt"/>
              </a:rPr>
              <a:t>Prototipos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Algoritmos</a:t>
            </a:r>
            <a:r>
              <a:rPr lang="en-US" dirty="0" smtClean="0">
                <a:latin typeface="+mj-lt"/>
              </a:rPr>
              <a:t> de Series de </a:t>
            </a:r>
            <a:r>
              <a:rPr lang="en-US" dirty="0" err="1" smtClean="0">
                <a:latin typeface="+mj-lt"/>
              </a:rPr>
              <a:t>Tiempo</a:t>
            </a:r>
            <a:r>
              <a:rPr lang="en-US" dirty="0" smtClean="0">
                <a:latin typeface="+mj-lt"/>
              </a:rPr>
              <a:t> y </a:t>
            </a:r>
            <a:r>
              <a:rPr lang="en-US" dirty="0" err="1" smtClean="0">
                <a:latin typeface="+mj-lt"/>
              </a:rPr>
              <a:t>Regresión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240232" y="1795230"/>
            <a:ext cx="6478727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Analítica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Avanzada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Modelo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Analítico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Predictivo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1210882" y="6375520"/>
            <a:ext cx="766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+mj-lt"/>
              </a:rPr>
              <a:t>Aplicación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del </a:t>
            </a:r>
            <a:r>
              <a:rPr lang="en-US" b="1" dirty="0" err="1">
                <a:latin typeface="+mj-lt"/>
              </a:rPr>
              <a:t>Algoritmo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ETS ó </a:t>
            </a:r>
            <a:r>
              <a:rPr lang="en-US" b="1" dirty="0" err="1" smtClean="0">
                <a:latin typeface="+mj-lt"/>
              </a:rPr>
              <a:t>Suavizado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Exponencial</a:t>
            </a:r>
            <a:endParaRPr lang="en-US" b="1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2E028D-798E-4EA6-A91A-E16B27FBC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3727" y="2374730"/>
            <a:ext cx="7596346" cy="37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47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240233" y="1798196"/>
            <a:ext cx="6775602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Analítica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Avanzada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Proyección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la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Demanda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1210883" y="6375520"/>
            <a:ext cx="5504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+mj-lt"/>
              </a:rPr>
              <a:t>Gráfico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del Forecast </a:t>
            </a:r>
            <a:r>
              <a:rPr lang="en-US" b="1" dirty="0" err="1">
                <a:latin typeface="+mj-lt"/>
              </a:rPr>
              <a:t>Proyectado</a:t>
            </a:r>
            <a:endParaRPr lang="en-US" b="1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6DB49C6-8F20-45FF-ABB6-C4169DA33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857" y="2601850"/>
            <a:ext cx="8236268" cy="35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3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RESULTADOS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180858" y="1791921"/>
            <a:ext cx="55742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Validación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Modelo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Analítico</a:t>
            </a:r>
            <a:r>
              <a:rPr lang="en-US" sz="2000" b="1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Predictivo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074EA47-19C8-41B0-AC3A-461F7F150E94}"/>
              </a:ext>
            </a:extLst>
          </p:cNvPr>
          <p:cNvSpPr txBox="1"/>
          <p:nvPr/>
        </p:nvSpPr>
        <p:spPr>
          <a:xfrm>
            <a:off x="6795331" y="2941113"/>
            <a:ext cx="23508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lidación </a:t>
            </a:r>
            <a:r>
              <a:rPr lang="es-EC" sz="1800" dirty="0" err="1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Alteryx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presenta un error de 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44.95%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 que daría una </a:t>
            </a:r>
            <a:r>
              <a:rPr lang="es-EC" sz="1800" b="1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precisión del modelo </a:t>
            </a:r>
            <a:r>
              <a:rPr lang="es-EC" sz="1800" b="1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800" b="1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55.05%</a:t>
            </a:r>
            <a:endParaRPr lang="en-US" b="1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206D8AF-82C8-47D4-8340-D5DFB6C35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6317" y="2594004"/>
            <a:ext cx="5747683" cy="260474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DDA14050-D86C-4524-9F43-3D3388748092}"/>
              </a:ext>
            </a:extLst>
          </p:cNvPr>
          <p:cNvSpPr txBox="1"/>
          <p:nvPr/>
        </p:nvSpPr>
        <p:spPr>
          <a:xfrm>
            <a:off x="983317" y="5703757"/>
            <a:ext cx="8032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realizó la validación del modelo 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utilizando una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muestra del </a:t>
            </a:r>
            <a:r>
              <a:rPr lang="es-EC" dirty="0">
                <a:solidFill>
                  <a:srgbClr val="00000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80% </a:t>
            </a:r>
            <a:r>
              <a:rPr lang="es-EC" dirty="0" smtClean="0">
                <a:solidFill>
                  <a:srgbClr val="00000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datos para el aprendizaje y un 20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% de datos para 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 evaluación, se obtuvo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una precisión del 55.05% con la observación del error MAPE</a:t>
            </a:r>
            <a:r>
              <a:rPr lang="es-EC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613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RESULTADOS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180858" y="1791921"/>
            <a:ext cx="55742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Validación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 del </a:t>
            </a:r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Modelo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Analítico</a:t>
            </a:r>
            <a:r>
              <a:rPr lang="en-US" sz="20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</a:rPr>
              <a:t>Predictivo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F72D9C4-1DA3-44FF-83CE-9B8AA71E3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374" y="2396208"/>
            <a:ext cx="5458223" cy="314956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CCD09BF-E278-49DF-A33F-B1D2E82A8D41}"/>
              </a:ext>
            </a:extLst>
          </p:cNvPr>
          <p:cNvSpPr txBox="1"/>
          <p:nvPr/>
        </p:nvSpPr>
        <p:spPr>
          <a:xfrm>
            <a:off x="6628599" y="2932900"/>
            <a:ext cx="24502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lidación </a:t>
            </a:r>
            <a:r>
              <a:rPr lang="es-EC" sz="1800" dirty="0" err="1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Tableau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presenta 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s-EC" sz="1800" b="1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precisión promedio del modelo de 80,95</a:t>
            </a:r>
            <a:r>
              <a:rPr lang="es-EC" sz="1800" b="1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en-US" b="1" dirty="0">
              <a:latin typeface="+mj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89463B6-836F-495E-8734-95E572BE7355}"/>
              </a:ext>
            </a:extLst>
          </p:cNvPr>
          <p:cNvSpPr txBox="1"/>
          <p:nvPr/>
        </p:nvSpPr>
        <p:spPr>
          <a:xfrm>
            <a:off x="987233" y="5703535"/>
            <a:ext cx="8032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 realizó la validación del modelo sobre la proyección de un periodo de 12 meses, se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obtuvo una precisión promedio 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80.95</a:t>
            </a:r>
            <a:r>
              <a:rPr lang="es-EC" sz="1800" dirty="0" smtClean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s-EC" sz="1800" dirty="0">
                <a:solidFill>
                  <a:srgbClr val="00000A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utilizando el error MAPE.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456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504000" y="301320"/>
            <a:ext cx="9066960" cy="12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AGENDA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04000" y="1769040"/>
            <a:ext cx="9066960" cy="5095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INTRODUCCIÓN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PLANTEAMIENTO DEL PROBLEMA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JUSTIFICACIÓN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OBJETIVOS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TÉCNICA, ALGORITMO Y HERRAMIENTA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MODELADO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RESULTADOS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3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CONCLUSIONES Y RECOMENDACIONES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Imagen 225"/>
          <p:cNvPicPr/>
          <p:nvPr/>
        </p:nvPicPr>
        <p:blipFill>
          <a:blip r:embed="rId2"/>
          <a:stretch/>
        </p:blipFill>
        <p:spPr>
          <a:xfrm>
            <a:off x="964080" y="1824120"/>
            <a:ext cx="240120" cy="240120"/>
          </a:xfrm>
          <a:prstGeom prst="rect">
            <a:avLst/>
          </a:prstGeom>
          <a:ln>
            <a:noFill/>
          </a:ln>
        </p:spPr>
      </p:pic>
      <p:pic>
        <p:nvPicPr>
          <p:cNvPr id="227" name="Imagen 226"/>
          <p:cNvPicPr/>
          <p:nvPr/>
        </p:nvPicPr>
        <p:blipFill>
          <a:blip r:embed="rId2"/>
          <a:stretch/>
        </p:blipFill>
        <p:spPr>
          <a:xfrm>
            <a:off x="964080" y="2504880"/>
            <a:ext cx="240120" cy="240120"/>
          </a:xfrm>
          <a:prstGeom prst="rect">
            <a:avLst/>
          </a:prstGeom>
          <a:ln>
            <a:noFill/>
          </a:ln>
        </p:spPr>
      </p:pic>
      <p:pic>
        <p:nvPicPr>
          <p:cNvPr id="228" name="Imagen 227"/>
          <p:cNvPicPr/>
          <p:nvPr/>
        </p:nvPicPr>
        <p:blipFill>
          <a:blip r:embed="rId2"/>
          <a:stretch/>
        </p:blipFill>
        <p:spPr>
          <a:xfrm>
            <a:off x="995400" y="3140280"/>
            <a:ext cx="240120" cy="240120"/>
          </a:xfrm>
          <a:prstGeom prst="rect">
            <a:avLst/>
          </a:prstGeom>
          <a:ln>
            <a:noFill/>
          </a:ln>
        </p:spPr>
      </p:pic>
      <p:pic>
        <p:nvPicPr>
          <p:cNvPr id="229" name="Imagen 228"/>
          <p:cNvPicPr/>
          <p:nvPr/>
        </p:nvPicPr>
        <p:blipFill>
          <a:blip r:embed="rId2"/>
          <a:stretch/>
        </p:blipFill>
        <p:spPr>
          <a:xfrm>
            <a:off x="995400" y="3785040"/>
            <a:ext cx="240120" cy="240120"/>
          </a:xfrm>
          <a:prstGeom prst="rect">
            <a:avLst/>
          </a:prstGeom>
          <a:ln>
            <a:noFill/>
          </a:ln>
        </p:spPr>
      </p:pic>
      <p:pic>
        <p:nvPicPr>
          <p:cNvPr id="230" name="Imagen 229"/>
          <p:cNvPicPr/>
          <p:nvPr/>
        </p:nvPicPr>
        <p:blipFill>
          <a:blip r:embed="rId2"/>
          <a:stretch/>
        </p:blipFill>
        <p:spPr>
          <a:xfrm>
            <a:off x="995400" y="4425120"/>
            <a:ext cx="240120" cy="240120"/>
          </a:xfrm>
          <a:prstGeom prst="rect">
            <a:avLst/>
          </a:prstGeom>
          <a:ln>
            <a:noFill/>
          </a:ln>
        </p:spPr>
      </p:pic>
      <p:pic>
        <p:nvPicPr>
          <p:cNvPr id="231" name="Imagen 230"/>
          <p:cNvPicPr/>
          <p:nvPr/>
        </p:nvPicPr>
        <p:blipFill>
          <a:blip r:embed="rId2"/>
          <a:stretch/>
        </p:blipFill>
        <p:spPr>
          <a:xfrm>
            <a:off x="995400" y="5096520"/>
            <a:ext cx="240120" cy="240120"/>
          </a:xfrm>
          <a:prstGeom prst="rect">
            <a:avLst/>
          </a:prstGeom>
          <a:ln>
            <a:noFill/>
          </a:ln>
        </p:spPr>
      </p:pic>
      <p:pic>
        <p:nvPicPr>
          <p:cNvPr id="232" name="Imagen 231"/>
          <p:cNvPicPr/>
          <p:nvPr/>
        </p:nvPicPr>
        <p:blipFill>
          <a:blip r:embed="rId2"/>
          <a:stretch/>
        </p:blipFill>
        <p:spPr>
          <a:xfrm>
            <a:off x="983520" y="5760720"/>
            <a:ext cx="240120" cy="240120"/>
          </a:xfrm>
          <a:prstGeom prst="rect">
            <a:avLst/>
          </a:prstGeom>
          <a:ln>
            <a:noFill/>
          </a:ln>
        </p:spPr>
      </p:pic>
      <p:pic>
        <p:nvPicPr>
          <p:cNvPr id="233" name="Imagen 232"/>
          <p:cNvPicPr/>
          <p:nvPr/>
        </p:nvPicPr>
        <p:blipFill>
          <a:blip r:embed="rId2"/>
          <a:stretch/>
        </p:blipFill>
        <p:spPr>
          <a:xfrm>
            <a:off x="995400" y="6396120"/>
            <a:ext cx="240120" cy="24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CONCLUSIONES Y RECOMENDACIONES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097733" y="1722275"/>
            <a:ext cx="55742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8CD4FD3-58ED-4A8E-BB68-7626ED41664F}"/>
              </a:ext>
            </a:extLst>
          </p:cNvPr>
          <p:cNvSpPr txBox="1"/>
          <p:nvPr/>
        </p:nvSpPr>
        <p:spPr>
          <a:xfrm>
            <a:off x="1073983" y="4264800"/>
            <a:ext cx="80818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 smtClean="0"/>
              <a:t>En las validaciones del </a:t>
            </a:r>
            <a:r>
              <a:rPr lang="es-EC" dirty="0"/>
              <a:t>modelo analítico </a:t>
            </a:r>
            <a:r>
              <a:rPr lang="es-EC" dirty="0" smtClean="0"/>
              <a:t>se </a:t>
            </a:r>
            <a:r>
              <a:rPr lang="es-EC" dirty="0"/>
              <a:t>obtuvo un promedio de precisión </a:t>
            </a:r>
            <a:r>
              <a:rPr lang="es-EC" dirty="0" smtClean="0"/>
              <a:t>de </a:t>
            </a:r>
            <a:r>
              <a:rPr lang="es-EC" b="1" dirty="0"/>
              <a:t>80.95%</a:t>
            </a:r>
            <a:r>
              <a:rPr lang="es-EC" dirty="0"/>
              <a:t> aplicando cálculos en </a:t>
            </a:r>
            <a:r>
              <a:rPr lang="es-EC" dirty="0" err="1"/>
              <a:t>Tableau</a:t>
            </a:r>
            <a:r>
              <a:rPr lang="es-EC" dirty="0"/>
              <a:t> y </a:t>
            </a:r>
            <a:r>
              <a:rPr lang="es-EC" dirty="0" smtClean="0"/>
              <a:t>una precisión de </a:t>
            </a:r>
            <a:r>
              <a:rPr lang="es-EC" b="1" dirty="0"/>
              <a:t>55.05%</a:t>
            </a:r>
            <a:r>
              <a:rPr lang="es-EC" dirty="0"/>
              <a:t> mediante una validación de </a:t>
            </a:r>
            <a:r>
              <a:rPr lang="es-EC" dirty="0" err="1" smtClean="0"/>
              <a:t>Alteryx</a:t>
            </a:r>
            <a:r>
              <a:rPr lang="es-EC" dirty="0" smtClean="0"/>
              <a:t>; </a:t>
            </a:r>
            <a:r>
              <a:rPr lang="es-EC" dirty="0"/>
              <a:t>por </a:t>
            </a:r>
            <a:r>
              <a:rPr lang="es-EC" dirty="0" smtClean="0"/>
              <a:t>lo tanto se </a:t>
            </a:r>
            <a:r>
              <a:rPr lang="es-EC" dirty="0"/>
              <a:t>puede </a:t>
            </a:r>
            <a:r>
              <a:rPr lang="es-EC" dirty="0" smtClean="0"/>
              <a:t>decir que </a:t>
            </a:r>
            <a:r>
              <a:rPr lang="es-EC" dirty="0"/>
              <a:t>la hipótesis planteada es </a:t>
            </a:r>
            <a:r>
              <a:rPr lang="es-EC" dirty="0" smtClean="0"/>
              <a:t>verdadera, ya que el modelo analítico predictivo diseñado mejora </a:t>
            </a:r>
            <a:r>
              <a:rPr lang="es-EC" dirty="0"/>
              <a:t>notablemente la precisión </a:t>
            </a:r>
            <a:r>
              <a:rPr lang="es-EC" dirty="0" smtClean="0"/>
              <a:t>de </a:t>
            </a:r>
            <a:r>
              <a:rPr lang="es-EC" dirty="0"/>
              <a:t>33% que se </a:t>
            </a:r>
            <a:r>
              <a:rPr lang="es-EC" dirty="0" smtClean="0"/>
              <a:t>tiene actualmente.</a:t>
            </a:r>
            <a:endParaRPr lang="en-US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2F8EDD3-A821-4678-B17F-50FC13B3EE68}"/>
              </a:ext>
            </a:extLst>
          </p:cNvPr>
          <p:cNvSpPr txBox="1"/>
          <p:nvPr/>
        </p:nvSpPr>
        <p:spPr>
          <a:xfrm>
            <a:off x="1073983" y="2213223"/>
            <a:ext cx="8081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 err="1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Alteryx</a:t>
            </a:r>
            <a:r>
              <a:rPr lang="es-EC" sz="1800" dirty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es una </a:t>
            </a:r>
            <a:r>
              <a:rPr lang="es-EC" sz="1800" dirty="0" smtClean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herramienta para</a:t>
            </a:r>
            <a:r>
              <a:rPr lang="es-EC" dirty="0" smtClean="0">
                <a:solidFill>
                  <a:srgbClr val="00000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analítica de datos que permite realizar procesos de calidad de datos y procesos de a</a:t>
            </a:r>
            <a:r>
              <a:rPr lang="es-EC" sz="1800" dirty="0" smtClean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nalítica avanzada</a:t>
            </a:r>
            <a:r>
              <a:rPr lang="es-EC" dirty="0">
                <a:solidFill>
                  <a:srgbClr val="00000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B70E94D-6204-4E9E-8CDB-B5CBB1B0DED6}"/>
              </a:ext>
            </a:extLst>
          </p:cNvPr>
          <p:cNvSpPr txBox="1"/>
          <p:nvPr/>
        </p:nvSpPr>
        <p:spPr>
          <a:xfrm>
            <a:off x="1073983" y="2972465"/>
            <a:ext cx="8081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 smtClean="0"/>
              <a:t>Para el diseño del modelo analítico predictivo </a:t>
            </a:r>
            <a:r>
              <a:rPr lang="es-EC" dirty="0"/>
              <a:t>se </a:t>
            </a:r>
            <a:r>
              <a:rPr lang="es-EC" dirty="0" smtClean="0"/>
              <a:t>utilizó la </a:t>
            </a:r>
            <a:r>
              <a:rPr lang="es-EC" dirty="0"/>
              <a:t>herramienta analítica </a:t>
            </a:r>
            <a:r>
              <a:rPr lang="es-EC" dirty="0" err="1"/>
              <a:t>Alteryx</a:t>
            </a:r>
            <a:r>
              <a:rPr lang="es-EC" dirty="0"/>
              <a:t> y </a:t>
            </a:r>
            <a:r>
              <a:rPr lang="es-EC" dirty="0" smtClean="0"/>
              <a:t>el </a:t>
            </a:r>
            <a:r>
              <a:rPr lang="es-EC" dirty="0"/>
              <a:t>algoritmo estadístico Times Series - ETS, ya que son </a:t>
            </a:r>
            <a:r>
              <a:rPr lang="es-EC" dirty="0" smtClean="0"/>
              <a:t>los mejor </a:t>
            </a:r>
            <a:r>
              <a:rPr lang="es-EC" dirty="0"/>
              <a:t>valorados de acuerdo a los criterios de evaluación descritos en el presente trabajo de </a:t>
            </a:r>
            <a:r>
              <a:rPr lang="es-EC" dirty="0" smtClean="0"/>
              <a:t>investigación.</a:t>
            </a:r>
            <a:endParaRPr lang="en-US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786FA3-0C40-4BA4-BD0E-8103CDE4520B}"/>
              </a:ext>
            </a:extLst>
          </p:cNvPr>
          <p:cNvSpPr txBox="1"/>
          <p:nvPr/>
        </p:nvSpPr>
        <p:spPr>
          <a:xfrm>
            <a:off x="1073983" y="5858038"/>
            <a:ext cx="808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El </a:t>
            </a:r>
            <a:r>
              <a:rPr lang="es-EC" dirty="0" smtClean="0"/>
              <a:t>modelo analítico diseñado puede servir como </a:t>
            </a:r>
            <a:r>
              <a:rPr lang="es-EC" dirty="0"/>
              <a:t>un prototipo modelo </a:t>
            </a:r>
            <a:r>
              <a:rPr lang="es-EC" dirty="0" smtClean="0"/>
              <a:t>para análisis predictivos en </a:t>
            </a:r>
            <a:r>
              <a:rPr lang="es-EC" dirty="0"/>
              <a:t>otras entidades del sector </a:t>
            </a:r>
            <a:r>
              <a:rPr lang="es-EC" dirty="0" smtClean="0"/>
              <a:t>educativo, ya que considera factores propios de la realidad educativa.</a:t>
            </a:r>
            <a:endParaRPr lang="en-US" dirty="0">
              <a:latin typeface="+mj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5D89A17-A594-444E-894F-94F42B7F79D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5712" y="2302168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17F6CF7-4577-4FF8-B7E6-63E87BB7809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01478" y="3040243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42B90C8-172C-4D44-AE01-F0921D0EA7D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2615" y="4351216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6FEBE0CF-DF29-4677-AB15-C7B09445312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01478" y="5936513"/>
            <a:ext cx="236880" cy="236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303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300277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CONCLUSIONES Y RECOMENDACIONES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04000" y="1768680"/>
            <a:ext cx="9070920" cy="52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2C792FDF-E337-4056-ADB0-2A5F655FCE4F}"/>
              </a:ext>
            </a:extLst>
          </p:cNvPr>
          <p:cNvSpPr/>
          <p:nvPr/>
        </p:nvSpPr>
        <p:spPr>
          <a:xfrm>
            <a:off x="1121483" y="1744375"/>
            <a:ext cx="55742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Recomendaciones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C9D86D1-8CFC-48C5-AF26-96168A1E7D7D}"/>
              </a:ext>
            </a:extLst>
          </p:cNvPr>
          <p:cNvSpPr txBox="1"/>
          <p:nvPr/>
        </p:nvSpPr>
        <p:spPr>
          <a:xfrm>
            <a:off x="1062108" y="2251098"/>
            <a:ext cx="80343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Por el momento el centro de apoyo educativo no necesita una base de datos </a:t>
            </a:r>
            <a:r>
              <a:rPr lang="es-EC" dirty="0" smtClean="0"/>
              <a:t>analítica </a:t>
            </a:r>
            <a:r>
              <a:rPr lang="es-EC" dirty="0"/>
              <a:t>debido </a:t>
            </a:r>
            <a:r>
              <a:rPr lang="es-EC" dirty="0" smtClean="0"/>
              <a:t>a que la </a:t>
            </a:r>
            <a:r>
              <a:rPr lang="es-EC" dirty="0" err="1" smtClean="0"/>
              <a:t>transaccionalidad</a:t>
            </a:r>
            <a:r>
              <a:rPr lang="es-EC" dirty="0" smtClean="0"/>
              <a:t> </a:t>
            </a:r>
            <a:r>
              <a:rPr lang="es-EC" dirty="0"/>
              <a:t>que </a:t>
            </a:r>
            <a:r>
              <a:rPr lang="es-EC" dirty="0" smtClean="0"/>
              <a:t>maneja no es alta, </a:t>
            </a:r>
            <a:r>
              <a:rPr lang="es-EC" dirty="0"/>
              <a:t>sin embargo </a:t>
            </a:r>
            <a:r>
              <a:rPr lang="es-EC" dirty="0" smtClean="0"/>
              <a:t>se debería </a:t>
            </a:r>
            <a:r>
              <a:rPr lang="es-EC" dirty="0"/>
              <a:t>pensar en la posibilidad de la implementación de un Data </a:t>
            </a:r>
            <a:r>
              <a:rPr lang="es-EC" dirty="0" err="1" smtClean="0"/>
              <a:t>WareHouse</a:t>
            </a:r>
            <a:r>
              <a:rPr lang="es-EC" dirty="0" smtClean="0"/>
              <a:t> cuando </a:t>
            </a:r>
            <a:r>
              <a:rPr lang="es-EC" dirty="0"/>
              <a:t>los datos se incrementen y el </a:t>
            </a:r>
            <a:r>
              <a:rPr lang="es-EC" dirty="0" smtClean="0"/>
              <a:t>tratamiento </a:t>
            </a:r>
            <a:r>
              <a:rPr lang="es-EC" dirty="0"/>
              <a:t>y análisis de datos sea </a:t>
            </a:r>
            <a:r>
              <a:rPr lang="es-EC" dirty="0" smtClean="0"/>
              <a:t>inmanejable.</a:t>
            </a:r>
            <a:endParaRPr lang="en-US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A880A49-0D32-4D7D-B595-A3FA1DDCC91E}"/>
              </a:ext>
            </a:extLst>
          </p:cNvPr>
          <p:cNvSpPr txBox="1"/>
          <p:nvPr/>
        </p:nvSpPr>
        <p:spPr>
          <a:xfrm>
            <a:off x="1062108" y="3809219"/>
            <a:ext cx="8034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dirty="0"/>
              <a:t>El modelo analítico predictivo </a:t>
            </a:r>
            <a:r>
              <a:rPr lang="es-EC" dirty="0" smtClean="0"/>
              <a:t>diseñado debería </a:t>
            </a:r>
            <a:r>
              <a:rPr lang="es-EC" dirty="0"/>
              <a:t>ser utilizado e implementado en </a:t>
            </a:r>
            <a:r>
              <a:rPr lang="es-EC" dirty="0" smtClean="0"/>
              <a:t>producción, </a:t>
            </a:r>
            <a:r>
              <a:rPr lang="es-EC" dirty="0"/>
              <a:t>debido a </a:t>
            </a:r>
            <a:r>
              <a:rPr lang="es-EC" dirty="0" smtClean="0"/>
              <a:t>que puede contribuir con  la automatización y optimización de los </a:t>
            </a:r>
            <a:r>
              <a:rPr lang="es-EC" dirty="0"/>
              <a:t>procesos </a:t>
            </a:r>
            <a:r>
              <a:rPr lang="es-EC" dirty="0" smtClean="0"/>
              <a:t>académicos.</a:t>
            </a:r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8D63B1-7E31-4F8E-BCF5-E704DA7C349D}"/>
              </a:ext>
            </a:extLst>
          </p:cNvPr>
          <p:cNvSpPr txBox="1"/>
          <p:nvPr/>
        </p:nvSpPr>
        <p:spPr>
          <a:xfrm>
            <a:off x="1062108" y="4824913"/>
            <a:ext cx="8034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recomienda </a:t>
            </a:r>
            <a:r>
              <a:rPr lang="es-EC" sz="1800" dirty="0" smtClean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implementar una base de datos transaccional y un </a:t>
            </a:r>
            <a:r>
              <a:rPr lang="es-EC" sz="1800" dirty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sistema </a:t>
            </a:r>
            <a:r>
              <a:rPr lang="es-EC" sz="1800" dirty="0" smtClean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académico para lograr </a:t>
            </a:r>
            <a:r>
              <a:rPr lang="es-EC" sz="1800" dirty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una mayor </a:t>
            </a:r>
            <a:r>
              <a:rPr lang="es-EC" sz="1800" dirty="0" smtClean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eficiencia en el negocio</a:t>
            </a:r>
            <a:r>
              <a:rPr lang="es-EC" sz="1800" dirty="0">
                <a:solidFill>
                  <a:srgbClr val="00000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8B509B4-D07E-4C3D-849A-0472A81BB9F0}"/>
              </a:ext>
            </a:extLst>
          </p:cNvPr>
          <p:cNvSpPr txBox="1"/>
          <p:nvPr/>
        </p:nvSpPr>
        <p:spPr>
          <a:xfrm>
            <a:off x="1062109" y="5558874"/>
            <a:ext cx="8034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 smtClean="0"/>
              <a:t>Es </a:t>
            </a:r>
            <a:r>
              <a:rPr lang="es-EC" dirty="0"/>
              <a:t>importante no tomar en cuenta el año 2020 en los modelos </a:t>
            </a:r>
            <a:r>
              <a:rPr lang="es-EC" dirty="0" smtClean="0"/>
              <a:t>predictivos </a:t>
            </a:r>
            <a:r>
              <a:rPr lang="es-EC" dirty="0"/>
              <a:t>debido a que es un año atípico por temas de </a:t>
            </a:r>
            <a:r>
              <a:rPr lang="es-EC" dirty="0" smtClean="0"/>
              <a:t>pandemia, </a:t>
            </a:r>
            <a:r>
              <a:rPr lang="es-EC" dirty="0"/>
              <a:t>y </a:t>
            </a:r>
            <a:r>
              <a:rPr lang="es-EC" dirty="0" smtClean="0"/>
              <a:t>por lo tanto la </a:t>
            </a:r>
            <a:r>
              <a:rPr lang="es-EC" dirty="0" err="1"/>
              <a:t>transaccionalidad</a:t>
            </a:r>
            <a:r>
              <a:rPr lang="es-EC" dirty="0"/>
              <a:t> </a:t>
            </a:r>
            <a:r>
              <a:rPr lang="es-EC" dirty="0" smtClean="0"/>
              <a:t>no </a:t>
            </a:r>
            <a:r>
              <a:rPr lang="es-EC" dirty="0"/>
              <a:t>es comparable con otros años.</a:t>
            </a:r>
            <a:endParaRPr lang="en-US" dirty="0">
              <a:latin typeface="+mj-lt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3C038E0-9F4F-48B8-94BD-03106293332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4778" y="2335131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699E9201-2935-4766-B064-8862EA22E3C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4778" y="3883190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8CD3645-4E9F-4AC7-99F3-0509C4A9FD7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4778" y="5626197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9D81C9FE-6D27-4BBF-A381-61497675B95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84778" y="4911199"/>
            <a:ext cx="236880" cy="236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743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974640" y="3017520"/>
            <a:ext cx="2441160" cy="1917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504000" y="301320"/>
            <a:ext cx="9068040" cy="12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INTRODUCCIÓN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504000" y="1823272"/>
            <a:ext cx="9068040" cy="526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720720" y="2285280"/>
            <a:ext cx="3188880" cy="2697480"/>
          </a:xfrm>
          <a:prstGeom prst="rect">
            <a:avLst/>
          </a:prstGeom>
          <a:blipFill>
            <a:blip r:embed="rId2"/>
            <a:stretch>
              <a:fillRect l="6582" t="13612" r="6992" b="13240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Imagen 237"/>
          <p:cNvPicPr/>
          <p:nvPr/>
        </p:nvPicPr>
        <p:blipFill>
          <a:blip r:embed="rId3"/>
          <a:stretch/>
        </p:blipFill>
        <p:spPr>
          <a:xfrm>
            <a:off x="3011760" y="3132360"/>
            <a:ext cx="4403160" cy="3258000"/>
          </a:xfrm>
          <a:prstGeom prst="rect">
            <a:avLst/>
          </a:prstGeom>
          <a:ln>
            <a:noFill/>
          </a:ln>
        </p:spPr>
      </p:pic>
      <p:sp>
        <p:nvSpPr>
          <p:cNvPr id="239" name="CustomShape 5"/>
          <p:cNvSpPr/>
          <p:nvPr/>
        </p:nvSpPr>
        <p:spPr>
          <a:xfrm>
            <a:off x="3202920" y="4455360"/>
            <a:ext cx="119700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Clases</a:t>
            </a:r>
            <a:r>
              <a:rPr lang="en-US" sz="1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3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Nivelación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4543920" y="5477760"/>
            <a:ext cx="126072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3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Tareas Dirigidas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5849280" y="4527360"/>
            <a:ext cx="127728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Refuerzo</a:t>
            </a:r>
            <a:r>
              <a:rPr lang="en-US" sz="13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3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Pedagógico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>
            <a:off x="4125600" y="3632400"/>
            <a:ext cx="210024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3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Tareas</a:t>
            </a:r>
            <a:r>
              <a:rPr lang="en-US" sz="13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3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Complementarias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9"/>
          <p:cNvSpPr/>
          <p:nvPr/>
        </p:nvSpPr>
        <p:spPr>
          <a:xfrm>
            <a:off x="1072080" y="2263680"/>
            <a:ext cx="210024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Centro de </a:t>
            </a:r>
            <a:r>
              <a:rPr lang="en-US" sz="18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Apoyo</a:t>
            </a:r>
            <a:r>
              <a:rPr lang="en-US" sz="18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Educativo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0"/>
          <p:cNvSpPr/>
          <p:nvPr/>
        </p:nvSpPr>
        <p:spPr>
          <a:xfrm>
            <a:off x="3840120" y="3762000"/>
            <a:ext cx="1734840" cy="131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1"/>
          <p:cNvSpPr/>
          <p:nvPr/>
        </p:nvSpPr>
        <p:spPr>
          <a:xfrm>
            <a:off x="4291920" y="4158000"/>
            <a:ext cx="1679040" cy="1208520"/>
          </a:xfrm>
          <a:prstGeom prst="ellipse">
            <a:avLst/>
          </a:prstGeom>
          <a:solidFill>
            <a:srgbClr val="FFFF99">
              <a:alpha val="71000"/>
            </a:srgbClr>
          </a:solidFill>
          <a:ln w="18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360" tIns="54360" rIns="99360" bIns="54360" anchor="ctr"/>
          <a:lstStyle/>
          <a:p>
            <a:pPr algn="ctr">
              <a:lnSpc>
                <a:spcPct val="100000"/>
              </a:lnSpc>
            </a:pPr>
            <a:r>
              <a:rPr lang="en-US" sz="15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FÍSICA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MATEMÁTICA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QUÍMICA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2"/>
          <p:cNvSpPr/>
          <p:nvPr/>
        </p:nvSpPr>
        <p:spPr>
          <a:xfrm>
            <a:off x="1626480" y="5022360"/>
            <a:ext cx="1316520" cy="748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Creación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3"/>
          <p:cNvSpPr/>
          <p:nvPr/>
        </p:nvSpPr>
        <p:spPr>
          <a:xfrm>
            <a:off x="4600440" y="6256800"/>
            <a:ext cx="1370520" cy="7801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Servicio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Académico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Imagen 248"/>
          <p:cNvPicPr/>
          <p:nvPr/>
        </p:nvPicPr>
        <p:blipFill>
          <a:blip r:embed="rId5"/>
          <a:stretch/>
        </p:blipFill>
        <p:spPr>
          <a:xfrm>
            <a:off x="7521480" y="4017960"/>
            <a:ext cx="647280" cy="598320"/>
          </a:xfrm>
          <a:prstGeom prst="rect">
            <a:avLst/>
          </a:prstGeom>
          <a:ln>
            <a:noFill/>
          </a:ln>
        </p:spPr>
      </p:pic>
      <p:sp>
        <p:nvSpPr>
          <p:cNvPr id="250" name="CustomShape 15"/>
          <p:cNvSpPr/>
          <p:nvPr/>
        </p:nvSpPr>
        <p:spPr>
          <a:xfrm>
            <a:off x="7151760" y="3169440"/>
            <a:ext cx="210024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Inscripción</a:t>
            </a:r>
            <a:r>
              <a:rPr lang="en-US" sz="16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6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16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Estudiantes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Imagen 250"/>
          <p:cNvPicPr/>
          <p:nvPr/>
        </p:nvPicPr>
        <p:blipFill>
          <a:blip r:embed="rId5"/>
          <a:stretch/>
        </p:blipFill>
        <p:spPr>
          <a:xfrm>
            <a:off x="8277840" y="4018320"/>
            <a:ext cx="647280" cy="59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4000" y="301320"/>
            <a:ext cx="9068040" cy="12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PLANTEAMIENTO DEL PROBLEMA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504000" y="1562760"/>
            <a:ext cx="9068040" cy="547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1614463" y="1925904"/>
            <a:ext cx="4942064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Proceso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Inscripción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Estudiantes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7691760" y="2870640"/>
            <a:ext cx="1954800" cy="12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Gasto</a:t>
            </a:r>
            <a:r>
              <a:rPr lang="en-US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Innecesario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Ocupación</a:t>
            </a:r>
            <a:r>
              <a:rPr lang="en-US" sz="1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envano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aulas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Desperdicio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tiempo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maestros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Exceso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insumos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Imagen 255"/>
          <p:cNvPicPr/>
          <p:nvPr/>
        </p:nvPicPr>
        <p:blipFill>
          <a:blip r:embed="rId2"/>
          <a:stretch/>
        </p:blipFill>
        <p:spPr>
          <a:xfrm>
            <a:off x="7600320" y="3964320"/>
            <a:ext cx="160920" cy="160560"/>
          </a:xfrm>
          <a:prstGeom prst="rect">
            <a:avLst/>
          </a:prstGeom>
          <a:ln>
            <a:noFill/>
          </a:ln>
        </p:spPr>
      </p:pic>
      <p:pic>
        <p:nvPicPr>
          <p:cNvPr id="257" name="Imagen 256"/>
          <p:cNvPicPr/>
          <p:nvPr/>
        </p:nvPicPr>
        <p:blipFill>
          <a:blip r:embed="rId2"/>
          <a:stretch/>
        </p:blipFill>
        <p:spPr>
          <a:xfrm>
            <a:off x="7600680" y="3172320"/>
            <a:ext cx="160920" cy="160560"/>
          </a:xfrm>
          <a:prstGeom prst="rect">
            <a:avLst/>
          </a:prstGeom>
          <a:ln>
            <a:noFill/>
          </a:ln>
        </p:spPr>
      </p:pic>
      <p:pic>
        <p:nvPicPr>
          <p:cNvPr id="258" name="Imagen 257"/>
          <p:cNvPicPr/>
          <p:nvPr/>
        </p:nvPicPr>
        <p:blipFill>
          <a:blip r:embed="rId2"/>
          <a:stretch/>
        </p:blipFill>
        <p:spPr>
          <a:xfrm>
            <a:off x="7601040" y="3568320"/>
            <a:ext cx="160920" cy="160560"/>
          </a:xfrm>
          <a:prstGeom prst="rect">
            <a:avLst/>
          </a:prstGeom>
          <a:ln>
            <a:noFill/>
          </a:ln>
        </p:spPr>
      </p:pic>
      <p:sp>
        <p:nvSpPr>
          <p:cNvPr id="259" name="CustomShape 5"/>
          <p:cNvSpPr/>
          <p:nvPr/>
        </p:nvSpPr>
        <p:spPr>
          <a:xfrm>
            <a:off x="7728480" y="4630320"/>
            <a:ext cx="2192400" cy="12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Pérdida</a:t>
            </a:r>
            <a:r>
              <a:rPr lang="en-US" sz="1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4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Económica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Insuficiente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3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número</a:t>
            </a:r>
            <a:r>
              <a:rPr lang="en-US" sz="1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aulas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Falta</a:t>
            </a:r>
            <a:r>
              <a:rPr lang="en-US" sz="1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3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disponibilidad</a:t>
            </a:r>
            <a:r>
              <a:rPr lang="en-US" sz="1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</a:p>
          <a:p>
            <a:r>
              <a:rPr lang="en-US" sz="13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tiempo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maestros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Falta</a:t>
            </a: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insumos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Imagen 259"/>
          <p:cNvPicPr/>
          <p:nvPr/>
        </p:nvPicPr>
        <p:blipFill>
          <a:blip r:embed="rId2"/>
          <a:stretch/>
        </p:blipFill>
        <p:spPr>
          <a:xfrm>
            <a:off x="7601040" y="4936320"/>
            <a:ext cx="160920" cy="160560"/>
          </a:xfrm>
          <a:prstGeom prst="rect">
            <a:avLst/>
          </a:prstGeom>
          <a:ln>
            <a:noFill/>
          </a:ln>
        </p:spPr>
      </p:pic>
      <p:pic>
        <p:nvPicPr>
          <p:cNvPr id="261" name="Imagen 260"/>
          <p:cNvPicPr/>
          <p:nvPr/>
        </p:nvPicPr>
        <p:blipFill>
          <a:blip r:embed="rId2"/>
          <a:stretch/>
        </p:blipFill>
        <p:spPr>
          <a:xfrm>
            <a:off x="7601400" y="5332320"/>
            <a:ext cx="160920" cy="160560"/>
          </a:xfrm>
          <a:prstGeom prst="rect">
            <a:avLst/>
          </a:prstGeom>
          <a:ln>
            <a:noFill/>
          </a:ln>
        </p:spPr>
      </p:pic>
      <p:pic>
        <p:nvPicPr>
          <p:cNvPr id="262" name="Imagen 261"/>
          <p:cNvPicPr/>
          <p:nvPr/>
        </p:nvPicPr>
        <p:blipFill>
          <a:blip r:embed="rId2"/>
          <a:stretch/>
        </p:blipFill>
        <p:spPr>
          <a:xfrm>
            <a:off x="7601760" y="5692320"/>
            <a:ext cx="160920" cy="160560"/>
          </a:xfrm>
          <a:prstGeom prst="rect">
            <a:avLst/>
          </a:prstGeom>
          <a:ln>
            <a:noFill/>
          </a:ln>
        </p:spPr>
      </p:pic>
      <p:sp>
        <p:nvSpPr>
          <p:cNvPr id="263" name="CustomShape 6"/>
          <p:cNvSpPr/>
          <p:nvPr/>
        </p:nvSpPr>
        <p:spPr>
          <a:xfrm>
            <a:off x="604080" y="3566160"/>
            <a:ext cx="1625040" cy="1939680"/>
          </a:xfrm>
          <a:custGeom>
            <a:avLst/>
            <a:gdLst/>
            <a:ahLst/>
            <a:cxnLst/>
            <a:rect l="l" t="t" r="r" b="b"/>
            <a:pathLst>
              <a:path w="4520" h="5394">
                <a:moveTo>
                  <a:pt x="753" y="0"/>
                </a:moveTo>
                <a:cubicBezTo>
                  <a:pt x="376" y="0"/>
                  <a:pt x="0" y="376"/>
                  <a:pt x="0" y="753"/>
                </a:cubicBezTo>
                <a:lnTo>
                  <a:pt x="0" y="4639"/>
                </a:lnTo>
                <a:cubicBezTo>
                  <a:pt x="0" y="5016"/>
                  <a:pt x="376" y="5393"/>
                  <a:pt x="753" y="5393"/>
                </a:cubicBezTo>
                <a:lnTo>
                  <a:pt x="3765" y="5393"/>
                </a:lnTo>
                <a:cubicBezTo>
                  <a:pt x="4142" y="5393"/>
                  <a:pt x="4519" y="5016"/>
                  <a:pt x="4519" y="4639"/>
                </a:cubicBezTo>
                <a:lnTo>
                  <a:pt x="4519" y="753"/>
                </a:lnTo>
                <a:cubicBezTo>
                  <a:pt x="4519" y="376"/>
                  <a:pt x="4142" y="0"/>
                  <a:pt x="3765" y="0"/>
                </a:cubicBezTo>
                <a:lnTo>
                  <a:pt x="753" y="0"/>
                </a:lnTo>
              </a:path>
            </a:pathLst>
          </a:custGeom>
          <a:noFill/>
          <a:ln w="3672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4" name="Imagen 263"/>
          <p:cNvPicPr/>
          <p:nvPr/>
        </p:nvPicPr>
        <p:blipFill>
          <a:blip r:embed="rId3"/>
          <a:stretch/>
        </p:blipFill>
        <p:spPr>
          <a:xfrm>
            <a:off x="676080" y="4283640"/>
            <a:ext cx="1497600" cy="1122480"/>
          </a:xfrm>
          <a:prstGeom prst="rect">
            <a:avLst/>
          </a:prstGeom>
          <a:ln w="36720">
            <a:noFill/>
          </a:ln>
        </p:spPr>
      </p:pic>
      <p:sp>
        <p:nvSpPr>
          <p:cNvPr id="265" name="CustomShape 7"/>
          <p:cNvSpPr/>
          <p:nvPr/>
        </p:nvSpPr>
        <p:spPr>
          <a:xfrm>
            <a:off x="2521080" y="2765520"/>
            <a:ext cx="2709000" cy="3268080"/>
          </a:xfrm>
          <a:custGeom>
            <a:avLst/>
            <a:gdLst/>
            <a:ahLst/>
            <a:cxnLst/>
            <a:rect l="l" t="t" r="r" b="b"/>
            <a:pathLst>
              <a:path w="7531" h="9084">
                <a:moveTo>
                  <a:pt x="1255" y="0"/>
                </a:moveTo>
                <a:cubicBezTo>
                  <a:pt x="627" y="0"/>
                  <a:pt x="0" y="627"/>
                  <a:pt x="0" y="1255"/>
                </a:cubicBezTo>
                <a:lnTo>
                  <a:pt x="0" y="7828"/>
                </a:lnTo>
                <a:cubicBezTo>
                  <a:pt x="0" y="8455"/>
                  <a:pt x="627" y="9083"/>
                  <a:pt x="1255" y="9083"/>
                </a:cubicBezTo>
                <a:lnTo>
                  <a:pt x="6275" y="9083"/>
                </a:lnTo>
                <a:cubicBezTo>
                  <a:pt x="6902" y="9083"/>
                  <a:pt x="7530" y="8455"/>
                  <a:pt x="7530" y="7828"/>
                </a:cubicBezTo>
                <a:lnTo>
                  <a:pt x="7530" y="1255"/>
                </a:lnTo>
                <a:cubicBezTo>
                  <a:pt x="7530" y="627"/>
                  <a:pt x="6902" y="0"/>
                  <a:pt x="6275" y="0"/>
                </a:cubicBezTo>
                <a:lnTo>
                  <a:pt x="1255" y="0"/>
                </a:lnTo>
              </a:path>
            </a:pathLst>
          </a:custGeom>
          <a:noFill/>
          <a:ln w="3672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6" name="Imagen 265"/>
          <p:cNvPicPr/>
          <p:nvPr/>
        </p:nvPicPr>
        <p:blipFill>
          <a:blip r:embed="rId4"/>
          <a:stretch/>
        </p:blipFill>
        <p:spPr>
          <a:xfrm rot="10800000">
            <a:off x="5254308" y="3778370"/>
            <a:ext cx="291600" cy="285840"/>
          </a:xfrm>
          <a:prstGeom prst="rect">
            <a:avLst/>
          </a:prstGeom>
          <a:ln w="36720">
            <a:noFill/>
          </a:ln>
        </p:spPr>
      </p:pic>
      <p:pic>
        <p:nvPicPr>
          <p:cNvPr id="267" name="Imagen 266"/>
          <p:cNvPicPr/>
          <p:nvPr/>
        </p:nvPicPr>
        <p:blipFill>
          <a:blip r:embed="rId4"/>
          <a:stretch/>
        </p:blipFill>
        <p:spPr>
          <a:xfrm rot="10800000">
            <a:off x="5252145" y="4868768"/>
            <a:ext cx="291600" cy="285840"/>
          </a:xfrm>
          <a:prstGeom prst="rect">
            <a:avLst/>
          </a:prstGeom>
          <a:ln w="36720">
            <a:noFill/>
          </a:ln>
        </p:spPr>
      </p:pic>
      <p:pic>
        <p:nvPicPr>
          <p:cNvPr id="268" name="Imagen 267"/>
          <p:cNvPicPr/>
          <p:nvPr/>
        </p:nvPicPr>
        <p:blipFill>
          <a:blip r:embed="rId4"/>
          <a:stretch/>
        </p:blipFill>
        <p:spPr>
          <a:xfrm rot="10800000">
            <a:off x="2229579" y="4406508"/>
            <a:ext cx="291600" cy="285840"/>
          </a:xfrm>
          <a:prstGeom prst="rect">
            <a:avLst/>
          </a:prstGeom>
          <a:ln w="36720">
            <a:noFill/>
          </a:ln>
        </p:spPr>
      </p:pic>
      <p:sp>
        <p:nvSpPr>
          <p:cNvPr id="269" name="CustomShape 8"/>
          <p:cNvSpPr/>
          <p:nvPr/>
        </p:nvSpPr>
        <p:spPr>
          <a:xfrm>
            <a:off x="5577840" y="2762640"/>
            <a:ext cx="1919160" cy="1553040"/>
          </a:xfrm>
          <a:custGeom>
            <a:avLst/>
            <a:gdLst/>
            <a:ahLst/>
            <a:cxnLst/>
            <a:rect l="l" t="t" r="r" b="b"/>
            <a:pathLst>
              <a:path w="4820" h="4320">
                <a:moveTo>
                  <a:pt x="719" y="0"/>
                </a:moveTo>
                <a:cubicBezTo>
                  <a:pt x="359" y="0"/>
                  <a:pt x="0" y="359"/>
                  <a:pt x="0" y="719"/>
                </a:cubicBezTo>
                <a:lnTo>
                  <a:pt x="0" y="3599"/>
                </a:lnTo>
                <a:cubicBezTo>
                  <a:pt x="0" y="3959"/>
                  <a:pt x="359" y="4319"/>
                  <a:pt x="719" y="4319"/>
                </a:cubicBezTo>
                <a:lnTo>
                  <a:pt x="4099" y="4319"/>
                </a:lnTo>
                <a:cubicBezTo>
                  <a:pt x="4459" y="4319"/>
                  <a:pt x="4819" y="3959"/>
                  <a:pt x="4819" y="3599"/>
                </a:cubicBezTo>
                <a:lnTo>
                  <a:pt x="4819" y="719"/>
                </a:lnTo>
                <a:cubicBezTo>
                  <a:pt x="4819" y="359"/>
                  <a:pt x="4459" y="0"/>
                  <a:pt x="4099" y="0"/>
                </a:cubicBezTo>
                <a:lnTo>
                  <a:pt x="719" y="0"/>
                </a:lnTo>
              </a:path>
            </a:pathLst>
          </a:custGeom>
          <a:noFill/>
          <a:ln w="3672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9"/>
          <p:cNvSpPr/>
          <p:nvPr/>
        </p:nvSpPr>
        <p:spPr>
          <a:xfrm>
            <a:off x="568080" y="6350760"/>
            <a:ext cx="155304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Inscripción</a:t>
            </a:r>
            <a:r>
              <a:rPr lang="en-US" sz="14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14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Estudiantes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10"/>
          <p:cNvSpPr/>
          <p:nvPr/>
        </p:nvSpPr>
        <p:spPr>
          <a:xfrm>
            <a:off x="2684160" y="2870640"/>
            <a:ext cx="230076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Servicio</a:t>
            </a:r>
            <a:r>
              <a:rPr lang="en-US" sz="14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4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Académico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11"/>
          <p:cNvSpPr/>
          <p:nvPr/>
        </p:nvSpPr>
        <p:spPr>
          <a:xfrm>
            <a:off x="5586480" y="4031640"/>
            <a:ext cx="192600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Demanda Nula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12"/>
          <p:cNvSpPr/>
          <p:nvPr/>
        </p:nvSpPr>
        <p:spPr>
          <a:xfrm>
            <a:off x="5682960" y="5765760"/>
            <a:ext cx="171864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Sobre Demanda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13"/>
          <p:cNvSpPr/>
          <p:nvPr/>
        </p:nvSpPr>
        <p:spPr>
          <a:xfrm>
            <a:off x="2971800" y="6341040"/>
            <a:ext cx="190620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Planificación</a:t>
            </a:r>
            <a:r>
              <a:rPr lang="en-US" sz="14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en-US" sz="14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Oferta</a:t>
            </a:r>
            <a:r>
              <a:rPr lang="en-US" sz="14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400" b="1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Académica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14"/>
          <p:cNvSpPr/>
          <p:nvPr/>
        </p:nvSpPr>
        <p:spPr>
          <a:xfrm>
            <a:off x="466920" y="3670920"/>
            <a:ext cx="197244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Centro de Apoyo Educativo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15"/>
          <p:cNvSpPr/>
          <p:nvPr/>
        </p:nvSpPr>
        <p:spPr>
          <a:xfrm>
            <a:off x="5599800" y="6341040"/>
            <a:ext cx="210708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Fluctuación</a:t>
            </a:r>
            <a:r>
              <a:rPr lang="en-US" sz="14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en-US" sz="1400" b="1" strike="noStrike" spc="-1" dirty="0" err="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Demanda</a:t>
            </a:r>
            <a:r>
              <a:rPr lang="en-US" sz="14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400" b="1" strike="noStrike" spc="-1" dirty="0" err="1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Académica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6"/>
          <p:cNvSpPr/>
          <p:nvPr/>
        </p:nvSpPr>
        <p:spPr>
          <a:xfrm>
            <a:off x="5577840" y="4490640"/>
            <a:ext cx="1919160" cy="1553040"/>
          </a:xfrm>
          <a:custGeom>
            <a:avLst/>
            <a:gdLst/>
            <a:ahLst/>
            <a:cxnLst/>
            <a:rect l="l" t="t" r="r" b="b"/>
            <a:pathLst>
              <a:path w="4820" h="4320">
                <a:moveTo>
                  <a:pt x="719" y="0"/>
                </a:moveTo>
                <a:cubicBezTo>
                  <a:pt x="359" y="0"/>
                  <a:pt x="0" y="359"/>
                  <a:pt x="0" y="719"/>
                </a:cubicBezTo>
                <a:lnTo>
                  <a:pt x="0" y="3599"/>
                </a:lnTo>
                <a:cubicBezTo>
                  <a:pt x="0" y="3959"/>
                  <a:pt x="359" y="4319"/>
                  <a:pt x="719" y="4319"/>
                </a:cubicBezTo>
                <a:lnTo>
                  <a:pt x="4099" y="4319"/>
                </a:lnTo>
                <a:cubicBezTo>
                  <a:pt x="4459" y="4319"/>
                  <a:pt x="4819" y="3959"/>
                  <a:pt x="4819" y="3599"/>
                </a:cubicBezTo>
                <a:lnTo>
                  <a:pt x="4819" y="719"/>
                </a:lnTo>
                <a:cubicBezTo>
                  <a:pt x="4819" y="359"/>
                  <a:pt x="4459" y="0"/>
                  <a:pt x="4099" y="0"/>
                </a:cubicBezTo>
                <a:lnTo>
                  <a:pt x="719" y="0"/>
                </a:lnTo>
              </a:path>
            </a:pathLst>
          </a:custGeom>
          <a:noFill/>
          <a:ln w="3672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8" name="Imagen 277"/>
          <p:cNvPicPr/>
          <p:nvPr/>
        </p:nvPicPr>
        <p:blipFill>
          <a:blip r:embed="rId5"/>
          <a:srcRect l="4937" r="6205" b="33979"/>
          <a:stretch/>
        </p:blipFill>
        <p:spPr>
          <a:xfrm>
            <a:off x="5649840" y="3034080"/>
            <a:ext cx="1787040" cy="995400"/>
          </a:xfrm>
          <a:prstGeom prst="rect">
            <a:avLst/>
          </a:prstGeom>
          <a:ln>
            <a:noFill/>
          </a:ln>
        </p:spPr>
      </p:pic>
      <p:pic>
        <p:nvPicPr>
          <p:cNvPr id="279" name="Imagen 278"/>
          <p:cNvPicPr/>
          <p:nvPr/>
        </p:nvPicPr>
        <p:blipFill>
          <a:blip r:embed="rId6"/>
          <a:srcRect l="5862" t="6215" r="3492" b="21732"/>
          <a:stretch/>
        </p:blipFill>
        <p:spPr>
          <a:xfrm>
            <a:off x="5625360" y="4648680"/>
            <a:ext cx="1812240" cy="1080000"/>
          </a:xfrm>
          <a:prstGeom prst="rect">
            <a:avLst/>
          </a:prstGeom>
          <a:ln>
            <a:noFill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4EE92BA3-2AFE-40FB-A505-89F2BD406423}"/>
              </a:ext>
            </a:extLst>
          </p:cNvPr>
          <p:cNvPicPr/>
          <p:nvPr/>
        </p:nvPicPr>
        <p:blipFill>
          <a:blip r:embed="rId7"/>
          <a:srcRect l="18902" t="2483" r="12102" b="2010"/>
          <a:stretch/>
        </p:blipFill>
        <p:spPr>
          <a:xfrm>
            <a:off x="2610644" y="3190456"/>
            <a:ext cx="2544120" cy="2641320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504000" y="301320"/>
            <a:ext cx="9068040" cy="12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JUSTIFICACIÓN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1482480" y="2103120"/>
            <a:ext cx="7663320" cy="45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Automatización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los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procesos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académicos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Predicción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demanda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para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diferentes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temporadas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del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año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Planificación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oferta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del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servicio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académico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Optimización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logística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relacionada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aulas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maestros 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insumos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Evitar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costos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innecesarios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y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pérdidas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económicas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Mejorar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atención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en el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centro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apoyo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educativo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Imagen 282"/>
          <p:cNvPicPr/>
          <p:nvPr/>
        </p:nvPicPr>
        <p:blipFill>
          <a:blip r:embed="rId2"/>
          <a:srcRect l="25020" t="14037" r="34480" b="31979"/>
          <a:stretch/>
        </p:blipFill>
        <p:spPr>
          <a:xfrm>
            <a:off x="807120" y="2469600"/>
            <a:ext cx="455760" cy="4557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284" name="Imagen 283"/>
          <p:cNvPicPr/>
          <p:nvPr/>
        </p:nvPicPr>
        <p:blipFill>
          <a:blip r:embed="rId3"/>
          <a:srcRect l="12772" t="9575" r="40520" b="28136"/>
          <a:stretch/>
        </p:blipFill>
        <p:spPr>
          <a:xfrm>
            <a:off x="822960" y="3070440"/>
            <a:ext cx="439560" cy="4395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285" name="Imagen 284"/>
          <p:cNvPicPr/>
          <p:nvPr/>
        </p:nvPicPr>
        <p:blipFill>
          <a:blip r:embed="rId4"/>
          <a:srcRect l="11752" t="11591" r="38969" b="22703"/>
          <a:stretch/>
        </p:blipFill>
        <p:spPr>
          <a:xfrm>
            <a:off x="823320" y="3657960"/>
            <a:ext cx="456120" cy="45612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286" name="Imagen 285"/>
          <p:cNvPicPr/>
          <p:nvPr/>
        </p:nvPicPr>
        <p:blipFill>
          <a:blip r:embed="rId5"/>
          <a:srcRect l="10472" t="13711" r="38091" b="17711"/>
          <a:stretch/>
        </p:blipFill>
        <p:spPr>
          <a:xfrm>
            <a:off x="823320" y="4215304"/>
            <a:ext cx="456120" cy="45612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10" name="CustomShape 3"/>
          <p:cNvSpPr/>
          <p:nvPr/>
        </p:nvSpPr>
        <p:spPr>
          <a:xfrm>
            <a:off x="1375605" y="1758960"/>
            <a:ext cx="5546117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Análisis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Proyección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Demanda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5" name="Picture 3" descr="C:\Users\Diana\Desktop\log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" y="4766991"/>
            <a:ext cx="492362" cy="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iana\Desktop\logo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1" y="5353523"/>
            <a:ext cx="511411" cy="5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504000" y="301320"/>
            <a:ext cx="9068040" cy="12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4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OBJETIVOS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631765" y="2136805"/>
            <a:ext cx="8155975" cy="45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640080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Obtener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información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sobre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y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algoritmos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analítica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para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proyección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demanda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mediante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una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revisión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inicial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literatura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080">
              <a:lnSpc>
                <a:spcPct val="100000"/>
              </a:lnSpc>
            </a:pPr>
            <a:r>
              <a:rPr lang="en-US" sz="23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080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Diseñar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un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analítica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para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proyección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la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demanda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del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servicio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académico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del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centro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apoyo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educativo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utilizando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y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algoritmos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minería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datos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0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080">
              <a:lnSpc>
                <a:spcPct val="100000"/>
              </a:lnSpc>
            </a:pP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Comprobar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el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modelo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analítico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diseñado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para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la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proyección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la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demanda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del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servicio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académico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del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centro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apoyo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educativo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en-US" sz="2000" b="0" strike="noStrike" spc="-1" dirty="0" err="1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mediante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validación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implementadas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en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minería</a:t>
            </a:r>
            <a:r>
              <a:rPr lang="en-US" sz="2000" b="0" strike="noStrike" spc="-1" dirty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 </a:t>
            </a:r>
            <a:r>
              <a:rPr lang="en-US" sz="2000" b="0" strike="noStrike" spc="-1" dirty="0" err="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datos</a:t>
            </a:r>
            <a:r>
              <a:rPr lang="en-US" sz="2000" b="0" strike="noStrike" spc="-1" dirty="0" smtClean="0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Imagen 290"/>
          <p:cNvPicPr/>
          <p:nvPr/>
        </p:nvPicPr>
        <p:blipFill>
          <a:blip r:embed="rId2"/>
          <a:stretch/>
        </p:blipFill>
        <p:spPr>
          <a:xfrm>
            <a:off x="841670" y="2779030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292" name="Imagen 291"/>
          <p:cNvPicPr/>
          <p:nvPr/>
        </p:nvPicPr>
        <p:blipFill>
          <a:blip r:embed="rId2"/>
          <a:stretch/>
        </p:blipFill>
        <p:spPr>
          <a:xfrm>
            <a:off x="841670" y="4050905"/>
            <a:ext cx="236880" cy="236880"/>
          </a:xfrm>
          <a:prstGeom prst="rect">
            <a:avLst/>
          </a:prstGeom>
          <a:ln>
            <a:noFill/>
          </a:ln>
        </p:spPr>
      </p:pic>
      <p:pic>
        <p:nvPicPr>
          <p:cNvPr id="293" name="Imagen 292"/>
          <p:cNvPicPr/>
          <p:nvPr/>
        </p:nvPicPr>
        <p:blipFill>
          <a:blip r:embed="rId2"/>
          <a:stretch/>
        </p:blipFill>
        <p:spPr>
          <a:xfrm>
            <a:off x="841670" y="5238905"/>
            <a:ext cx="236880" cy="23688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1144620" y="2053680"/>
            <a:ext cx="7807465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Modelo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Proyección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la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Demanda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del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Servicio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Académico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504000" y="301320"/>
            <a:ext cx="9068040" cy="12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</a:t>
            </a:r>
            <a:r>
              <a:rPr lang="en-US" sz="23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ALGORITMO Y HERRAMIENTA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04000" y="1768680"/>
            <a:ext cx="9068400" cy="438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3"/>
          <p:cNvSpPr/>
          <p:nvPr/>
        </p:nvSpPr>
        <p:spPr>
          <a:xfrm>
            <a:off x="828000" y="1958894"/>
            <a:ext cx="55742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Técnicas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y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Algoritmos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Analítica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Imagen 296"/>
          <p:cNvPicPr/>
          <p:nvPr/>
        </p:nvPicPr>
        <p:blipFill>
          <a:blip r:embed="rId2"/>
          <a:stretch/>
        </p:blipFill>
        <p:spPr>
          <a:xfrm>
            <a:off x="858600" y="2899440"/>
            <a:ext cx="4720320" cy="287712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298" name="CustomShape 4"/>
          <p:cNvSpPr/>
          <p:nvPr/>
        </p:nvSpPr>
        <p:spPr>
          <a:xfrm>
            <a:off x="5914800" y="4178520"/>
            <a:ext cx="3229200" cy="96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Modelos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Series de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Tiempo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Modelos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Regresión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9" name="Imagen 298"/>
          <p:cNvPicPr/>
          <p:nvPr/>
        </p:nvPicPr>
        <p:blipFill>
          <a:blip r:embed="rId3"/>
          <a:stretch/>
        </p:blipFill>
        <p:spPr>
          <a:xfrm>
            <a:off x="5669280" y="4297680"/>
            <a:ext cx="235440" cy="234720"/>
          </a:xfrm>
          <a:prstGeom prst="rect">
            <a:avLst/>
          </a:prstGeom>
          <a:ln>
            <a:noFill/>
          </a:ln>
        </p:spPr>
      </p:pic>
      <p:pic>
        <p:nvPicPr>
          <p:cNvPr id="300" name="Imagen 299"/>
          <p:cNvPicPr/>
          <p:nvPr/>
        </p:nvPicPr>
        <p:blipFill>
          <a:blip r:embed="rId3"/>
          <a:stretch/>
        </p:blipFill>
        <p:spPr>
          <a:xfrm>
            <a:off x="5669280" y="4801680"/>
            <a:ext cx="235440" cy="23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</a:t>
            </a:r>
            <a:r>
              <a:rPr lang="en-US" sz="23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ALGORITMO Y HERRAMIENTA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04000" y="1768680"/>
            <a:ext cx="9070920" cy="517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3"/>
          <p:cNvSpPr/>
          <p:nvPr/>
        </p:nvSpPr>
        <p:spPr>
          <a:xfrm>
            <a:off x="828000" y="1763640"/>
            <a:ext cx="55742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Herramientas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Analítica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5439600" y="2153598"/>
            <a:ext cx="3380400" cy="6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Cuadrante</a:t>
            </a: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Mágico</a:t>
            </a:r>
            <a:r>
              <a:rPr lang="en-US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Gartner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5439600" y="2620799"/>
            <a:ext cx="3839760" cy="120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Plataformas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Ciencia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y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Aprendizaje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Máquina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con un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fuerte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posicionamiento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el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mercado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y gran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capacidad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</a:t>
            </a:r>
            <a:r>
              <a:rPr lang="en-US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ejecución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" name="Imagen 306"/>
          <p:cNvPicPr/>
          <p:nvPr/>
        </p:nvPicPr>
        <p:blipFill>
          <a:blip r:embed="rId2"/>
          <a:stretch/>
        </p:blipFill>
        <p:spPr>
          <a:xfrm>
            <a:off x="5716440" y="4208787"/>
            <a:ext cx="135360" cy="174240"/>
          </a:xfrm>
          <a:prstGeom prst="rect">
            <a:avLst/>
          </a:prstGeom>
          <a:ln>
            <a:noFill/>
          </a:ln>
        </p:spPr>
      </p:pic>
      <p:pic>
        <p:nvPicPr>
          <p:cNvPr id="308" name="Imagen 307"/>
          <p:cNvPicPr/>
          <p:nvPr/>
        </p:nvPicPr>
        <p:blipFill>
          <a:blip r:embed="rId2"/>
          <a:stretch/>
        </p:blipFill>
        <p:spPr>
          <a:xfrm>
            <a:off x="5722191" y="4511565"/>
            <a:ext cx="135360" cy="174240"/>
          </a:xfrm>
          <a:prstGeom prst="rect">
            <a:avLst/>
          </a:prstGeom>
          <a:ln>
            <a:noFill/>
          </a:ln>
        </p:spPr>
      </p:pic>
      <p:pic>
        <p:nvPicPr>
          <p:cNvPr id="309" name="Imagen 308"/>
          <p:cNvPicPr/>
          <p:nvPr/>
        </p:nvPicPr>
        <p:blipFill>
          <a:blip r:embed="rId2"/>
          <a:stretch/>
        </p:blipFill>
        <p:spPr>
          <a:xfrm>
            <a:off x="5730616" y="4778665"/>
            <a:ext cx="135360" cy="174240"/>
          </a:xfrm>
          <a:prstGeom prst="rect">
            <a:avLst/>
          </a:prstGeom>
          <a:ln>
            <a:noFill/>
          </a:ln>
        </p:spPr>
      </p:pic>
      <p:pic>
        <p:nvPicPr>
          <p:cNvPr id="310" name="Imagen 309"/>
          <p:cNvPicPr/>
          <p:nvPr/>
        </p:nvPicPr>
        <p:blipFill>
          <a:blip r:embed="rId2"/>
          <a:stretch/>
        </p:blipFill>
        <p:spPr>
          <a:xfrm>
            <a:off x="5737252" y="5055532"/>
            <a:ext cx="135360" cy="174240"/>
          </a:xfrm>
          <a:prstGeom prst="rect">
            <a:avLst/>
          </a:prstGeom>
          <a:ln>
            <a:noFill/>
          </a:ln>
        </p:spPr>
      </p:pic>
      <p:pic>
        <p:nvPicPr>
          <p:cNvPr id="311" name="Imagen 310"/>
          <p:cNvPicPr/>
          <p:nvPr/>
        </p:nvPicPr>
        <p:blipFill>
          <a:blip r:embed="rId2"/>
          <a:stretch/>
        </p:blipFill>
        <p:spPr>
          <a:xfrm>
            <a:off x="5733360" y="5356486"/>
            <a:ext cx="135360" cy="174240"/>
          </a:xfrm>
          <a:prstGeom prst="rect">
            <a:avLst/>
          </a:prstGeom>
          <a:ln>
            <a:noFill/>
          </a:ln>
        </p:spPr>
      </p:pic>
      <p:sp>
        <p:nvSpPr>
          <p:cNvPr id="312" name="TextShape 6"/>
          <p:cNvSpPr txBox="1"/>
          <p:nvPr/>
        </p:nvSpPr>
        <p:spPr>
          <a:xfrm>
            <a:off x="5907600" y="4114800"/>
            <a:ext cx="1845000" cy="199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Alteryx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Databricks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SAS</a:t>
            </a:r>
          </a:p>
          <a:p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TIBCO Software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Dataiku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MathWorks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3" name="Imagen 312"/>
          <p:cNvPicPr/>
          <p:nvPr/>
        </p:nvPicPr>
        <p:blipFill>
          <a:blip r:embed="rId2"/>
          <a:stretch/>
        </p:blipFill>
        <p:spPr>
          <a:xfrm>
            <a:off x="5733360" y="5623781"/>
            <a:ext cx="135360" cy="17424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Diana\Desktop\Gartner-2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0" y="2153598"/>
            <a:ext cx="4808090" cy="47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312"/>
          <p:cNvPicPr/>
          <p:nvPr/>
        </p:nvPicPr>
        <p:blipFill>
          <a:blip r:embed="rId2"/>
          <a:stretch/>
        </p:blipFill>
        <p:spPr>
          <a:xfrm>
            <a:off x="5735632" y="5899013"/>
            <a:ext cx="135360" cy="174240"/>
          </a:xfrm>
          <a:prstGeom prst="rect">
            <a:avLst/>
          </a:prstGeom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378424" y="3222984"/>
            <a:ext cx="3661036" cy="1200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300" b="1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TÉCNICA</a:t>
            </a:r>
            <a:r>
              <a:rPr lang="en-US" sz="23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ALGORITMO Y HERRAMIENTA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504000" y="1738218"/>
            <a:ext cx="9070920" cy="517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"/>
          <p:cNvSpPr/>
          <p:nvPr/>
        </p:nvSpPr>
        <p:spPr>
          <a:xfrm>
            <a:off x="1138136" y="1548433"/>
            <a:ext cx="55742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Herramientas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Analítica</a:t>
            </a:r>
            <a:r>
              <a:rPr lang="en-US" sz="2000" b="1" strike="noStrike" spc="-1" dirty="0" smtClean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trike="noStrike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</a:t>
            </a:r>
            <a:r>
              <a:rPr lang="en-US" sz="2000" b="1" strike="noStrike" spc="-1" dirty="0" err="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 descr="C:\Users\Diana\Desktop\herramient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55" y="2058850"/>
            <a:ext cx="3593558" cy="25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ana\Desktop\herramienta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33" y="2515175"/>
            <a:ext cx="3476743" cy="20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ana\Desktop\herramienta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66" y="4778534"/>
            <a:ext cx="4560037" cy="23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923</Words>
  <Application>Microsoft Office PowerPoint</Application>
  <PresentationFormat>Personalizado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dc:description/>
  <cp:lastModifiedBy>Diana</cp:lastModifiedBy>
  <cp:revision>331</cp:revision>
  <dcterms:created xsi:type="dcterms:W3CDTF">2021-06-10T17:40:22Z</dcterms:created>
  <dcterms:modified xsi:type="dcterms:W3CDTF">2022-02-18T22:58:41Z</dcterms:modified>
  <dc:language>en-US</dc:language>
</cp:coreProperties>
</file>