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12.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handoutMasterIdLst>
    <p:handoutMasterId r:id="rId60"/>
  </p:handoutMasterIdLst>
  <p:sldIdLst>
    <p:sldId id="281" r:id="rId2"/>
    <p:sldId id="258" r:id="rId3"/>
    <p:sldId id="259" r:id="rId4"/>
    <p:sldId id="261" r:id="rId5"/>
    <p:sldId id="264" r:id="rId6"/>
    <p:sldId id="267" r:id="rId7"/>
    <p:sldId id="266" r:id="rId8"/>
    <p:sldId id="269" r:id="rId9"/>
    <p:sldId id="324" r:id="rId10"/>
    <p:sldId id="325" r:id="rId11"/>
    <p:sldId id="271" r:id="rId12"/>
    <p:sldId id="272" r:id="rId13"/>
    <p:sldId id="273" r:id="rId14"/>
    <p:sldId id="274" r:id="rId15"/>
    <p:sldId id="327" r:id="rId16"/>
    <p:sldId id="276" r:id="rId17"/>
    <p:sldId id="277" r:id="rId18"/>
    <p:sldId id="278" r:id="rId19"/>
    <p:sldId id="279" r:id="rId20"/>
    <p:sldId id="328" r:id="rId21"/>
    <p:sldId id="282" r:id="rId22"/>
    <p:sldId id="332" r:id="rId23"/>
    <p:sldId id="283" r:id="rId24"/>
    <p:sldId id="284" r:id="rId25"/>
    <p:sldId id="286" r:id="rId26"/>
    <p:sldId id="287" r:id="rId27"/>
    <p:sldId id="288" r:id="rId28"/>
    <p:sldId id="289" r:id="rId29"/>
    <p:sldId id="290" r:id="rId30"/>
    <p:sldId id="291" r:id="rId31"/>
    <p:sldId id="292" r:id="rId32"/>
    <p:sldId id="293" r:id="rId33"/>
    <p:sldId id="295" r:id="rId34"/>
    <p:sldId id="329" r:id="rId35"/>
    <p:sldId id="297" r:id="rId36"/>
    <p:sldId id="302" r:id="rId37"/>
    <p:sldId id="303" r:id="rId38"/>
    <p:sldId id="304" r:id="rId39"/>
    <p:sldId id="306" r:id="rId40"/>
    <p:sldId id="307" r:id="rId41"/>
    <p:sldId id="308" r:id="rId42"/>
    <p:sldId id="310" r:id="rId43"/>
    <p:sldId id="311" r:id="rId44"/>
    <p:sldId id="309" r:id="rId45"/>
    <p:sldId id="312" r:id="rId46"/>
    <p:sldId id="313" r:id="rId47"/>
    <p:sldId id="314" r:id="rId48"/>
    <p:sldId id="315" r:id="rId49"/>
    <p:sldId id="316" r:id="rId50"/>
    <p:sldId id="317" r:id="rId51"/>
    <p:sldId id="318" r:id="rId52"/>
    <p:sldId id="320" r:id="rId53"/>
    <p:sldId id="321" r:id="rId54"/>
    <p:sldId id="322" r:id="rId55"/>
    <p:sldId id="323" r:id="rId56"/>
    <p:sldId id="330" r:id="rId57"/>
    <p:sldId id="331" r:id="rId5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CAF6"/>
    <a:srgbClr val="E8A8FA"/>
    <a:srgbClr val="F0DAFE"/>
    <a:srgbClr val="CC9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9" autoAdjust="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Libro1"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F:\ANEXOS\ESTADOS%20FINANCIEROS.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F:\ANEXOS\ESTADOS%20FINANCIEROS.xls"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F:\ANEXOS\ESTADOS%20FINANCIEROS.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F:\ANEXOS\ESTADOS%20FINANCIEROS.xl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ANEXOS\ESTADOS%20FINANCIEROS.xls"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D:\ANEXOS\ESTADOS%20FINANCIEROS.xls" TargetMode="External"/></Relationships>
</file>

<file path=ppt/charts/_rels/chart16.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17.xml.rels><?xml version="1.0" encoding="UTF-8" standalone="yes"?>
<Relationships xmlns="http://schemas.openxmlformats.org/package/2006/relationships"><Relationship Id="rId1" Type="http://schemas.openxmlformats.org/officeDocument/2006/relationships/oleObject" Target="file:///D:\ANEXOS\MODELO%20GEST.%20FIN.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D:\ANEXOS\MODELO%20GEST.%20FIN.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D:\ANEXOS\MODELO%20GEST.%20FI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CARLOS\Configuraci&#243;n%20local\Archivos%20temporales%20de%20Internet\Content.IE5\Y4JIJKR4\Cuadro%20Comparativo%20eventos%5b1%5d.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ANEXOS\ESTADOS%20FINANCIEROS.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ANEXOS\ESTADOS%20FINANCIEROS.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F:\ANEXOS\ESTADOS%20FINANCIEROS.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F:\ANEXOS\ESTADOS%20FINANCIEROS.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F:\ANEXOS\ESTADOS%20FINANCIEROS.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F:\ANEXOS\ESTADOS%20FINANCIEROS.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F:\ANEXOS\ESTADOS%20FINANCIERO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manualLayout>
          <c:layoutTarget val="inner"/>
          <c:xMode val="edge"/>
          <c:yMode val="edge"/>
          <c:x val="0.12449781277340342"/>
          <c:y val="4.0168017717084302E-2"/>
          <c:w val="0.5829427900459806"/>
          <c:h val="0.91292141423499384"/>
        </c:manualLayout>
      </c:layout>
      <c:scatterChart>
        <c:scatterStyle val="smoothMarker"/>
        <c:varyColors val="0"/>
        <c:ser>
          <c:idx val="0"/>
          <c:order val="0"/>
          <c:tx>
            <c:strRef>
              <c:f>Hoja1!$L$4</c:f>
              <c:strCache>
                <c:ptCount val="1"/>
                <c:pt idx="0">
                  <c:v>Inflación Mensual</c:v>
                </c:pt>
              </c:strCache>
            </c:strRef>
          </c:tx>
          <c:trendline>
            <c:trendlineType val="movingAvg"/>
            <c:period val="2"/>
            <c:dispRSqr val="0"/>
            <c:dispEq val="0"/>
          </c:trendline>
          <c:xVal>
            <c:numRef>
              <c:f>Hoja1!$K$5:$K$17</c:f>
              <c:numCache>
                <c:formatCode>mmm\-yy</c:formatCode>
                <c:ptCount val="13"/>
                <c:pt idx="0">
                  <c:v>39173</c:v>
                </c:pt>
                <c:pt idx="1">
                  <c:v>39264</c:v>
                </c:pt>
                <c:pt idx="2">
                  <c:v>39356</c:v>
                </c:pt>
                <c:pt idx="3">
                  <c:v>39448</c:v>
                </c:pt>
                <c:pt idx="4">
                  <c:v>39539</c:v>
                </c:pt>
                <c:pt idx="5">
                  <c:v>39630</c:v>
                </c:pt>
                <c:pt idx="6">
                  <c:v>39722</c:v>
                </c:pt>
                <c:pt idx="7">
                  <c:v>39814</c:v>
                </c:pt>
                <c:pt idx="8">
                  <c:v>39904</c:v>
                </c:pt>
                <c:pt idx="9">
                  <c:v>39995</c:v>
                </c:pt>
                <c:pt idx="10">
                  <c:v>40087</c:v>
                </c:pt>
                <c:pt idx="11">
                  <c:v>40179</c:v>
                </c:pt>
                <c:pt idx="12">
                  <c:v>40269</c:v>
                </c:pt>
              </c:numCache>
            </c:numRef>
          </c:xVal>
          <c:yVal>
            <c:numRef>
              <c:f>Hoja1!$L$5:$L$17</c:f>
              <c:numCache>
                <c:formatCode>General</c:formatCode>
                <c:ptCount val="13"/>
                <c:pt idx="0">
                  <c:v>-1.0000000000000073E-2</c:v>
                </c:pt>
                <c:pt idx="4">
                  <c:v>1.48</c:v>
                </c:pt>
                <c:pt idx="8">
                  <c:v>0.65000000000000591</c:v>
                </c:pt>
                <c:pt idx="12">
                  <c:v>0.52</c:v>
                </c:pt>
              </c:numCache>
            </c:numRef>
          </c:yVal>
          <c:smooth val="1"/>
        </c:ser>
        <c:ser>
          <c:idx val="1"/>
          <c:order val="1"/>
          <c:tx>
            <c:strRef>
              <c:f>Hoja1!$M$4</c:f>
              <c:strCache>
                <c:ptCount val="1"/>
                <c:pt idx="0">
                  <c:v>Inflación Anual </c:v>
                </c:pt>
              </c:strCache>
            </c:strRef>
          </c:tx>
          <c:trendline>
            <c:trendlineType val="movingAvg"/>
            <c:period val="2"/>
            <c:dispRSqr val="0"/>
            <c:dispEq val="0"/>
          </c:trendline>
          <c:xVal>
            <c:numRef>
              <c:f>Hoja1!$K$5:$K$17</c:f>
              <c:numCache>
                <c:formatCode>mmm\-yy</c:formatCode>
                <c:ptCount val="13"/>
                <c:pt idx="0">
                  <c:v>39173</c:v>
                </c:pt>
                <c:pt idx="1">
                  <c:v>39264</c:v>
                </c:pt>
                <c:pt idx="2">
                  <c:v>39356</c:v>
                </c:pt>
                <c:pt idx="3">
                  <c:v>39448</c:v>
                </c:pt>
                <c:pt idx="4">
                  <c:v>39539</c:v>
                </c:pt>
                <c:pt idx="5">
                  <c:v>39630</c:v>
                </c:pt>
                <c:pt idx="6">
                  <c:v>39722</c:v>
                </c:pt>
                <c:pt idx="7">
                  <c:v>39814</c:v>
                </c:pt>
                <c:pt idx="8">
                  <c:v>39904</c:v>
                </c:pt>
                <c:pt idx="9">
                  <c:v>39995</c:v>
                </c:pt>
                <c:pt idx="10">
                  <c:v>40087</c:v>
                </c:pt>
                <c:pt idx="11">
                  <c:v>40179</c:v>
                </c:pt>
                <c:pt idx="12">
                  <c:v>40269</c:v>
                </c:pt>
              </c:numCache>
            </c:numRef>
          </c:xVal>
          <c:yVal>
            <c:numRef>
              <c:f>Hoja1!$M$5:$M$17</c:f>
              <c:numCache>
                <c:formatCode>General</c:formatCode>
                <c:ptCount val="13"/>
                <c:pt idx="0">
                  <c:v>1.3900000000000001</c:v>
                </c:pt>
                <c:pt idx="4">
                  <c:v>6.56</c:v>
                </c:pt>
                <c:pt idx="6">
                  <c:v>10</c:v>
                </c:pt>
                <c:pt idx="8">
                  <c:v>6.52</c:v>
                </c:pt>
                <c:pt idx="12">
                  <c:v>3.21</c:v>
                </c:pt>
              </c:numCache>
            </c:numRef>
          </c:yVal>
          <c:smooth val="1"/>
        </c:ser>
        <c:ser>
          <c:idx val="2"/>
          <c:order val="2"/>
          <c:tx>
            <c:strRef>
              <c:f>Hoja1!$N$4</c:f>
              <c:strCache>
                <c:ptCount val="1"/>
                <c:pt idx="0">
                  <c:v>Inflación Acumulada</c:v>
                </c:pt>
              </c:strCache>
            </c:strRef>
          </c:tx>
          <c:trendline>
            <c:trendlineType val="movingAvg"/>
            <c:period val="2"/>
            <c:dispRSqr val="0"/>
            <c:dispEq val="0"/>
          </c:trendline>
          <c:xVal>
            <c:numRef>
              <c:f>Hoja1!$K$5:$K$17</c:f>
              <c:numCache>
                <c:formatCode>mmm\-yy</c:formatCode>
                <c:ptCount val="13"/>
                <c:pt idx="0">
                  <c:v>39173</c:v>
                </c:pt>
                <c:pt idx="1">
                  <c:v>39264</c:v>
                </c:pt>
                <c:pt idx="2">
                  <c:v>39356</c:v>
                </c:pt>
                <c:pt idx="3">
                  <c:v>39448</c:v>
                </c:pt>
                <c:pt idx="4">
                  <c:v>39539</c:v>
                </c:pt>
                <c:pt idx="5">
                  <c:v>39630</c:v>
                </c:pt>
                <c:pt idx="6">
                  <c:v>39722</c:v>
                </c:pt>
                <c:pt idx="7">
                  <c:v>39814</c:v>
                </c:pt>
                <c:pt idx="8">
                  <c:v>39904</c:v>
                </c:pt>
                <c:pt idx="9">
                  <c:v>39995</c:v>
                </c:pt>
                <c:pt idx="10">
                  <c:v>40087</c:v>
                </c:pt>
                <c:pt idx="11">
                  <c:v>40179</c:v>
                </c:pt>
                <c:pt idx="12">
                  <c:v>40269</c:v>
                </c:pt>
              </c:numCache>
            </c:numRef>
          </c:xVal>
          <c:yVal>
            <c:numRef>
              <c:f>Hoja1!$N$5:$N$17</c:f>
              <c:numCache>
                <c:formatCode>General</c:formatCode>
                <c:ptCount val="13"/>
                <c:pt idx="0">
                  <c:v>0.45</c:v>
                </c:pt>
                <c:pt idx="4">
                  <c:v>3.61</c:v>
                </c:pt>
                <c:pt idx="8">
                  <c:v>2.9499999999999997</c:v>
                </c:pt>
                <c:pt idx="12">
                  <c:v>1.86</c:v>
                </c:pt>
              </c:numCache>
            </c:numRef>
          </c:yVal>
          <c:smooth val="1"/>
        </c:ser>
        <c:dLbls>
          <c:showLegendKey val="0"/>
          <c:showVal val="0"/>
          <c:showCatName val="0"/>
          <c:showSerName val="0"/>
          <c:showPercent val="0"/>
          <c:showBubbleSize val="0"/>
        </c:dLbls>
        <c:axId val="118531200"/>
        <c:axId val="118532736"/>
      </c:scatterChart>
      <c:valAx>
        <c:axId val="118531200"/>
        <c:scaling>
          <c:orientation val="minMax"/>
        </c:scaling>
        <c:delete val="0"/>
        <c:axPos val="b"/>
        <c:numFmt formatCode="mmm\-yy" sourceLinked="1"/>
        <c:majorTickMark val="out"/>
        <c:minorTickMark val="none"/>
        <c:tickLblPos val="nextTo"/>
        <c:crossAx val="118532736"/>
        <c:crosses val="autoZero"/>
        <c:crossBetween val="midCat"/>
      </c:valAx>
      <c:valAx>
        <c:axId val="118532736"/>
        <c:scaling>
          <c:orientation val="minMax"/>
        </c:scaling>
        <c:delete val="0"/>
        <c:axPos val="l"/>
        <c:majorGridlines/>
        <c:numFmt formatCode="General" sourceLinked="1"/>
        <c:majorTickMark val="out"/>
        <c:minorTickMark val="none"/>
        <c:tickLblPos val="nextTo"/>
        <c:crossAx val="118531200"/>
        <c:crosses val="autoZero"/>
        <c:crossBetween val="midCat"/>
      </c:valAx>
    </c:plotArea>
    <c:legend>
      <c:legendPos val="r"/>
      <c:legendEntry>
        <c:idx val="3"/>
        <c:delete val="1"/>
      </c:legendEntry>
      <c:legendEntry>
        <c:idx val="4"/>
        <c:delete val="1"/>
      </c:legendEntry>
      <c:legendEntry>
        <c:idx val="5"/>
        <c:delete val="1"/>
      </c:legendEntry>
      <c:layout/>
      <c:overlay val="0"/>
    </c:legend>
    <c:plotVisOnly val="1"/>
    <c:dispBlanksAs val="gap"/>
    <c:showDLblsOverMax val="0"/>
  </c:chart>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8"/>
    </mc:Choice>
    <mc:Fallback>
      <c:style val="48"/>
    </mc:Fallback>
  </mc:AlternateContent>
  <c:chart>
    <c:title>
      <c:tx>
        <c:rich>
          <a:bodyPr/>
          <a:lstStyle/>
          <a:p>
            <a:pPr>
              <a:defRPr/>
            </a:pPr>
            <a:r>
              <a:rPr lang="es-EC"/>
              <a:t>PARTICIPACION POR TIPO DE SERVICIO 2010</a:t>
            </a:r>
          </a:p>
        </c:rich>
      </c:tx>
      <c:layout>
        <c:manualLayout>
          <c:xMode val="edge"/>
          <c:yMode val="edge"/>
          <c:x val="0.23390015488475141"/>
          <c:y val="0"/>
        </c:manualLayout>
      </c:layout>
      <c:overlay val="0"/>
    </c:title>
    <c:autoTitleDeleted val="0"/>
    <c:plotArea>
      <c:layout/>
      <c:pieChart>
        <c:varyColors val="1"/>
        <c:ser>
          <c:idx val="0"/>
          <c:order val="0"/>
          <c:dLbls>
            <c:showLegendKey val="0"/>
            <c:showVal val="0"/>
            <c:showCatName val="0"/>
            <c:showSerName val="0"/>
            <c:showPercent val="1"/>
            <c:showBubbleSize val="0"/>
            <c:showLeaderLines val="1"/>
          </c:dLbls>
          <c:cat>
            <c:strRef>
              <c:f>'PORCENTAJE TIPO DE SERV.'!$B$20:$B$24</c:f>
              <c:strCache>
                <c:ptCount val="5"/>
                <c:pt idx="0">
                  <c:v>Empresariales</c:v>
                </c:pt>
                <c:pt idx="1">
                  <c:v>Bodas</c:v>
                </c:pt>
                <c:pt idx="2">
                  <c:v>Sociales</c:v>
                </c:pt>
                <c:pt idx="3">
                  <c:v>Ingreso por Alquileres</c:v>
                </c:pt>
                <c:pt idx="4">
                  <c:v>Otros ingresos</c:v>
                </c:pt>
              </c:strCache>
            </c:strRef>
          </c:cat>
          <c:val>
            <c:numRef>
              <c:f>'PORCENTAJE TIPO DE SERV.'!$C$20:$C$24</c:f>
            </c:numRef>
          </c:val>
        </c:ser>
        <c:ser>
          <c:idx val="1"/>
          <c:order val="1"/>
          <c:dLbls>
            <c:dLbl>
              <c:idx val="4"/>
              <c:tx>
                <c:rich>
                  <a:bodyPr/>
                  <a:lstStyle/>
                  <a:p>
                    <a:r>
                      <a:rPr lang="en-US">
                        <a:solidFill>
                          <a:schemeClr val="bg1"/>
                        </a:solidFill>
                      </a:rPr>
                      <a:t>1%</a:t>
                    </a:r>
                  </a:p>
                </c:rich>
              </c:tx>
              <c:showLegendKey val="0"/>
              <c:showVal val="0"/>
              <c:showCatName val="0"/>
              <c:showSerName val="0"/>
              <c:showPercent val="0"/>
              <c:showBubbleSize val="0"/>
            </c:dLbl>
            <c:txPr>
              <a:bodyPr/>
              <a:lstStyle/>
              <a:p>
                <a:pPr>
                  <a:defRPr sz="1400">
                    <a:solidFill>
                      <a:sysClr val="windowText" lastClr="000000"/>
                    </a:solidFill>
                  </a:defRPr>
                </a:pPr>
                <a:endParaRPr lang="es-EC"/>
              </a:p>
            </c:txPr>
            <c:showLegendKey val="0"/>
            <c:showVal val="0"/>
            <c:showCatName val="0"/>
            <c:showSerName val="0"/>
            <c:showPercent val="1"/>
            <c:showBubbleSize val="0"/>
            <c:showLeaderLines val="1"/>
          </c:dLbls>
          <c:cat>
            <c:strRef>
              <c:f>'PORCENTAJE TIPO DE SERV.'!$B$20:$B$24</c:f>
              <c:strCache>
                <c:ptCount val="5"/>
                <c:pt idx="0">
                  <c:v>Empresariales</c:v>
                </c:pt>
                <c:pt idx="1">
                  <c:v>Bodas</c:v>
                </c:pt>
                <c:pt idx="2">
                  <c:v>Sociales</c:v>
                </c:pt>
                <c:pt idx="3">
                  <c:v>Ingreso por Alquileres</c:v>
                </c:pt>
                <c:pt idx="4">
                  <c:v>Otros ingresos</c:v>
                </c:pt>
              </c:strCache>
            </c:strRef>
          </c:cat>
          <c:val>
            <c:numRef>
              <c:f>'PORCENTAJE TIPO DE SERV.'!$D$20:$D$24</c:f>
              <c:numCache>
                <c:formatCode>0.00%</c:formatCode>
                <c:ptCount val="5"/>
                <c:pt idx="0">
                  <c:v>0.21972489038199441</c:v>
                </c:pt>
                <c:pt idx="1">
                  <c:v>0.44074060720456981</c:v>
                </c:pt>
                <c:pt idx="2">
                  <c:v>0.17315454243281675</c:v>
                </c:pt>
                <c:pt idx="3">
                  <c:v>0.1608730292626967</c:v>
                </c:pt>
                <c:pt idx="4">
                  <c:v>5.5069307179227873E-3</c:v>
                </c:pt>
              </c:numCache>
            </c:numRef>
          </c:val>
        </c:ser>
        <c:dLbls>
          <c:showLegendKey val="0"/>
          <c:showVal val="0"/>
          <c:showCatName val="0"/>
          <c:showSerName val="0"/>
          <c:showPercent val="1"/>
          <c:showBubbleSize val="0"/>
          <c:showLeaderLines val="1"/>
        </c:dLbls>
        <c:firstSliceAng val="0"/>
      </c:pieChart>
      <c:spPr>
        <a:noFill/>
        <a:ln w="25400">
          <a:noFill/>
        </a:ln>
      </c:spPr>
    </c:plotArea>
    <c:legend>
      <c:legendPos val="r"/>
      <c:overlay val="0"/>
      <c:txPr>
        <a:bodyPr/>
        <a:lstStyle/>
        <a:p>
          <a:pPr>
            <a:defRPr sz="1100"/>
          </a:pPr>
          <a:endParaRPr lang="es-EC"/>
        </a:p>
      </c:txPr>
    </c:legend>
    <c:plotVisOnly val="1"/>
    <c:dispBlanksAs val="zero"/>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5"/>
    </mc:Choice>
    <mc:Fallback>
      <c:style val="45"/>
    </mc:Fallback>
  </mc:AlternateContent>
  <c:chart>
    <c:title>
      <c:tx>
        <c:rich>
          <a:bodyPr/>
          <a:lstStyle/>
          <a:p>
            <a:pPr>
              <a:defRPr/>
            </a:pPr>
            <a:r>
              <a:rPr lang="es-EC"/>
              <a:t>PARTICIPACION</a:t>
            </a:r>
            <a:r>
              <a:rPr lang="es-EC" baseline="0"/>
              <a:t> POR TIPO DE SERVICIO 2009</a:t>
            </a:r>
            <a:endParaRPr lang="es-EC"/>
          </a:p>
        </c:rich>
      </c:tx>
      <c:overlay val="0"/>
    </c:title>
    <c:autoTitleDeleted val="0"/>
    <c:plotArea>
      <c:layout/>
      <c:pieChart>
        <c:varyColors val="1"/>
        <c:ser>
          <c:idx val="0"/>
          <c:order val="0"/>
          <c:dLbls>
            <c:showLegendKey val="0"/>
            <c:showVal val="0"/>
            <c:showCatName val="0"/>
            <c:showSerName val="0"/>
            <c:showPercent val="1"/>
            <c:showBubbleSize val="0"/>
            <c:showLeaderLines val="1"/>
          </c:dLbls>
          <c:cat>
            <c:strRef>
              <c:f>'PORCENTAJE TIPO DE SERV.'!$B$7:$B$11</c:f>
              <c:strCache>
                <c:ptCount val="5"/>
                <c:pt idx="0">
                  <c:v>Empresariales</c:v>
                </c:pt>
                <c:pt idx="1">
                  <c:v>Bodas</c:v>
                </c:pt>
                <c:pt idx="2">
                  <c:v>Sociales</c:v>
                </c:pt>
                <c:pt idx="3">
                  <c:v>Ingreso por Alquileres</c:v>
                </c:pt>
                <c:pt idx="4">
                  <c:v>Otros ingresos</c:v>
                </c:pt>
              </c:strCache>
            </c:strRef>
          </c:cat>
          <c:val>
            <c:numRef>
              <c:f>'PORCENTAJE TIPO DE SERV.'!$C$7:$C$11</c:f>
            </c:numRef>
          </c:val>
        </c:ser>
        <c:ser>
          <c:idx val="1"/>
          <c:order val="1"/>
          <c:dLbls>
            <c:dLbl>
              <c:idx val="4"/>
              <c:tx>
                <c:rich>
                  <a:bodyPr/>
                  <a:lstStyle/>
                  <a:p>
                    <a:r>
                      <a:rPr lang="en-US" sz="1400">
                        <a:solidFill>
                          <a:schemeClr val="bg1"/>
                        </a:solidFill>
                      </a:rPr>
                      <a:t>0%</a:t>
                    </a:r>
                  </a:p>
                </c:rich>
              </c:tx>
              <c:showLegendKey val="0"/>
              <c:showVal val="0"/>
              <c:showCatName val="0"/>
              <c:showSerName val="0"/>
              <c:showPercent val="0"/>
              <c:showBubbleSize val="0"/>
            </c:dLbl>
            <c:txPr>
              <a:bodyPr/>
              <a:lstStyle/>
              <a:p>
                <a:pPr>
                  <a:defRPr sz="1400">
                    <a:solidFill>
                      <a:sysClr val="windowText" lastClr="000000"/>
                    </a:solidFill>
                  </a:defRPr>
                </a:pPr>
                <a:endParaRPr lang="es-EC"/>
              </a:p>
            </c:txPr>
            <c:showLegendKey val="0"/>
            <c:showVal val="0"/>
            <c:showCatName val="0"/>
            <c:showSerName val="0"/>
            <c:showPercent val="1"/>
            <c:showBubbleSize val="0"/>
            <c:showLeaderLines val="1"/>
          </c:dLbls>
          <c:cat>
            <c:strRef>
              <c:f>'PORCENTAJE TIPO DE SERV.'!$B$7:$B$11</c:f>
              <c:strCache>
                <c:ptCount val="5"/>
                <c:pt idx="0">
                  <c:v>Empresariales</c:v>
                </c:pt>
                <c:pt idx="1">
                  <c:v>Bodas</c:v>
                </c:pt>
                <c:pt idx="2">
                  <c:v>Sociales</c:v>
                </c:pt>
                <c:pt idx="3">
                  <c:v>Ingreso por Alquileres</c:v>
                </c:pt>
                <c:pt idx="4">
                  <c:v>Otros ingresos</c:v>
                </c:pt>
              </c:strCache>
            </c:strRef>
          </c:cat>
          <c:val>
            <c:numRef>
              <c:f>'PORCENTAJE TIPO DE SERV.'!$D$7:$D$11</c:f>
              <c:numCache>
                <c:formatCode>0.00%</c:formatCode>
                <c:ptCount val="5"/>
                <c:pt idx="0">
                  <c:v>0.17645735552595962</c:v>
                </c:pt>
                <c:pt idx="1">
                  <c:v>0.4597698155848654</c:v>
                </c:pt>
                <c:pt idx="2">
                  <c:v>0.19986417993098962</c:v>
                </c:pt>
                <c:pt idx="3">
                  <c:v>0.15989134394479204</c:v>
                </c:pt>
                <c:pt idx="4">
                  <c:v>4.0173050133948257E-3</c:v>
                </c:pt>
              </c:numCache>
            </c:numRef>
          </c:val>
        </c:ser>
        <c:dLbls>
          <c:showLegendKey val="0"/>
          <c:showVal val="0"/>
          <c:showCatName val="0"/>
          <c:showSerName val="0"/>
          <c:showPercent val="1"/>
          <c:showBubbleSize val="0"/>
          <c:showLeaderLines val="1"/>
        </c:dLbls>
        <c:firstSliceAng val="0"/>
      </c:pieChart>
      <c:spPr>
        <a:noFill/>
        <a:ln w="25400">
          <a:noFill/>
        </a:ln>
      </c:spPr>
    </c:plotArea>
    <c:legend>
      <c:legendPos val="r"/>
      <c:overlay val="0"/>
      <c:txPr>
        <a:bodyPr/>
        <a:lstStyle/>
        <a:p>
          <a:pPr>
            <a:defRPr sz="1100"/>
          </a:pPr>
          <a:endParaRPr lang="es-EC"/>
        </a:p>
      </c:txPr>
    </c:legend>
    <c:plotVisOnly val="1"/>
    <c:dispBlanksAs val="zero"/>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barChart>
        <c:barDir val="col"/>
        <c:grouping val="clustered"/>
        <c:varyColors val="0"/>
        <c:ser>
          <c:idx val="0"/>
          <c:order val="0"/>
          <c:tx>
            <c:strRef>
              <c:f>'ANALISIS VERTICAL BALANCE GRAL'!$D$28</c:f>
              <c:strCache>
                <c:ptCount val="1"/>
                <c:pt idx="0">
                  <c:v>HUMADI </c:v>
                </c:pt>
              </c:strCache>
            </c:strRef>
          </c:tx>
          <c:invertIfNegative val="0"/>
          <c:cat>
            <c:strRef>
              <c:f>'ANALISIS VERTICAL BALANCE GRAL'!$B$29:$C$36</c:f>
              <c:strCache>
                <c:ptCount val="5"/>
                <c:pt idx="0">
                  <c:v>ACTIVO CORRIENTE</c:v>
                </c:pt>
                <c:pt idx="1">
                  <c:v>ACTIVO NO CORRIENTE</c:v>
                </c:pt>
                <c:pt idx="2">
                  <c:v>PASIVO CORRIENTE</c:v>
                </c:pt>
                <c:pt idx="3">
                  <c:v>PASIVO NO CORRIENTES </c:v>
                </c:pt>
                <c:pt idx="4">
                  <c:v>PATRIMONIO</c:v>
                </c:pt>
              </c:strCache>
            </c:strRef>
          </c:cat>
          <c:val>
            <c:numRef>
              <c:f>'ANALISIS VERTICAL BALANCE GRAL'!$D$29:$D$36</c:f>
              <c:numCache>
                <c:formatCode>0.00%</c:formatCode>
                <c:ptCount val="5"/>
                <c:pt idx="0">
                  <c:v>0.48917803075415045</c:v>
                </c:pt>
                <c:pt idx="1">
                  <c:v>0.51082196924584988</c:v>
                </c:pt>
                <c:pt idx="2">
                  <c:v>0.21337215559023598</c:v>
                </c:pt>
                <c:pt idx="3">
                  <c:v>0.33035788668869304</c:v>
                </c:pt>
                <c:pt idx="4">
                  <c:v>0.45626995772107154</c:v>
                </c:pt>
              </c:numCache>
            </c:numRef>
          </c:val>
        </c:ser>
        <c:ser>
          <c:idx val="1"/>
          <c:order val="1"/>
          <c:tx>
            <c:strRef>
              <c:f>'ANALISIS VERTICAL BALANCE GRAL'!$E$28</c:f>
              <c:strCache>
                <c:ptCount val="1"/>
                <c:pt idx="0">
                  <c:v>PROM COMPETENCIA</c:v>
                </c:pt>
              </c:strCache>
            </c:strRef>
          </c:tx>
          <c:invertIfNegative val="0"/>
          <c:cat>
            <c:strRef>
              <c:f>'ANALISIS VERTICAL BALANCE GRAL'!$B$29:$C$36</c:f>
              <c:strCache>
                <c:ptCount val="5"/>
                <c:pt idx="0">
                  <c:v>ACTIVO CORRIENTE</c:v>
                </c:pt>
                <c:pt idx="1">
                  <c:v>ACTIVO NO CORRIENTE</c:v>
                </c:pt>
                <c:pt idx="2">
                  <c:v>PASIVO CORRIENTE</c:v>
                </c:pt>
                <c:pt idx="3">
                  <c:v>PASIVO NO CORRIENTES </c:v>
                </c:pt>
                <c:pt idx="4">
                  <c:v>PATRIMONIO</c:v>
                </c:pt>
              </c:strCache>
            </c:strRef>
          </c:cat>
          <c:val>
            <c:numRef>
              <c:f>'ANALISIS VERTICAL BALANCE GRAL'!$E$29:$E$36</c:f>
              <c:numCache>
                <c:formatCode>0.00%</c:formatCode>
                <c:ptCount val="5"/>
                <c:pt idx="0">
                  <c:v>0.43000000000000022</c:v>
                </c:pt>
                <c:pt idx="1">
                  <c:v>0.56999999999999995</c:v>
                </c:pt>
                <c:pt idx="2">
                  <c:v>0.2</c:v>
                </c:pt>
                <c:pt idx="3">
                  <c:v>0.4</c:v>
                </c:pt>
                <c:pt idx="4">
                  <c:v>0.4</c:v>
                </c:pt>
              </c:numCache>
            </c:numRef>
          </c:val>
        </c:ser>
        <c:dLbls>
          <c:showLegendKey val="0"/>
          <c:showVal val="0"/>
          <c:showCatName val="0"/>
          <c:showSerName val="0"/>
          <c:showPercent val="0"/>
          <c:showBubbleSize val="0"/>
        </c:dLbls>
        <c:gapWidth val="150"/>
        <c:axId val="131147648"/>
        <c:axId val="131149184"/>
      </c:barChart>
      <c:catAx>
        <c:axId val="131147648"/>
        <c:scaling>
          <c:orientation val="minMax"/>
        </c:scaling>
        <c:delete val="0"/>
        <c:axPos val="b"/>
        <c:numFmt formatCode="General" sourceLinked="1"/>
        <c:majorTickMark val="none"/>
        <c:minorTickMark val="none"/>
        <c:tickLblPos val="nextTo"/>
        <c:crossAx val="131149184"/>
        <c:crosses val="autoZero"/>
        <c:auto val="1"/>
        <c:lblAlgn val="ctr"/>
        <c:lblOffset val="100"/>
        <c:noMultiLvlLbl val="0"/>
      </c:catAx>
      <c:valAx>
        <c:axId val="131149184"/>
        <c:scaling>
          <c:orientation val="minMax"/>
        </c:scaling>
        <c:delete val="0"/>
        <c:axPos val="l"/>
        <c:majorGridlines/>
        <c:title>
          <c:tx>
            <c:rich>
              <a:bodyPr/>
              <a:lstStyle/>
              <a:p>
                <a:pPr>
                  <a:defRPr/>
                </a:pPr>
                <a:r>
                  <a:rPr lang="es-ES"/>
                  <a:t>% Variaciòn</a:t>
                </a:r>
              </a:p>
            </c:rich>
          </c:tx>
          <c:overlay val="0"/>
        </c:title>
        <c:numFmt formatCode="0.00%" sourceLinked="1"/>
        <c:majorTickMark val="none"/>
        <c:minorTickMark val="none"/>
        <c:tickLblPos val="nextTo"/>
        <c:crossAx val="131147648"/>
        <c:crosses val="autoZero"/>
        <c:crossBetween val="between"/>
      </c:valAx>
      <c:dTable>
        <c:showHorzBorder val="1"/>
        <c:showVertBorder val="1"/>
        <c:showOutline val="1"/>
        <c:showKeys val="1"/>
        <c:txPr>
          <a:bodyPr/>
          <a:lstStyle/>
          <a:p>
            <a:pPr rtl="0">
              <a:defRPr sz="900"/>
            </a:pPr>
            <a:endParaRPr lang="es-EC"/>
          </a:p>
        </c:txPr>
      </c:dTable>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8"/>
    </mc:Choice>
    <mc:Fallback>
      <c:style val="48"/>
    </mc:Fallback>
  </mc:AlternateContent>
  <c:chart>
    <c:autoTitleDeleted val="0"/>
    <c:plotArea>
      <c:layout/>
      <c:lineChart>
        <c:grouping val="standard"/>
        <c:varyColors val="0"/>
        <c:ser>
          <c:idx val="0"/>
          <c:order val="0"/>
          <c:tx>
            <c:v>HUMADI</c:v>
          </c:tx>
          <c:cat>
            <c:strRef>
              <c:f>'ANALISIS VERTICAL P Y G'!$B$34:$B$42</c:f>
              <c:strCache>
                <c:ptCount val="9"/>
                <c:pt idx="0">
                  <c:v>VENTAS</c:v>
                </c:pt>
                <c:pt idx="1">
                  <c:v>COSTO DE OPERACIONES</c:v>
                </c:pt>
                <c:pt idx="2">
                  <c:v>UTILIDAD BRUTA</c:v>
                </c:pt>
                <c:pt idx="3">
                  <c:v>GASTOS</c:v>
                </c:pt>
                <c:pt idx="4">
                  <c:v>UTILIDAD OPERACIONES</c:v>
                </c:pt>
                <c:pt idx="5">
                  <c:v>MOVIMIENTOS FINANCIEROS</c:v>
                </c:pt>
                <c:pt idx="6">
                  <c:v>UTILIDAD DEL EJERCICIO ANTES DE PARTICIPACION </c:v>
                </c:pt>
                <c:pt idx="7">
                  <c:v>IMPUESTOS Y PARTICIPACIONES</c:v>
                </c:pt>
                <c:pt idx="8">
                  <c:v>UTILIDAD NETA DEL EJERCICIO</c:v>
                </c:pt>
              </c:strCache>
            </c:strRef>
          </c:cat>
          <c:val>
            <c:numRef>
              <c:f>'ANALISIS VERTICAL P Y G'!$C$34:$C$42</c:f>
              <c:numCache>
                <c:formatCode>0.00%</c:formatCode>
                <c:ptCount val="9"/>
                <c:pt idx="0">
                  <c:v>1</c:v>
                </c:pt>
                <c:pt idx="1">
                  <c:v>0.44681087601659047</c:v>
                </c:pt>
                <c:pt idx="2">
                  <c:v>0.55318912398340969</c:v>
                </c:pt>
                <c:pt idx="3">
                  <c:v>0.27755123345454852</c:v>
                </c:pt>
                <c:pt idx="4">
                  <c:v>0.27563789052886095</c:v>
                </c:pt>
                <c:pt idx="5">
                  <c:v>0</c:v>
                </c:pt>
                <c:pt idx="6">
                  <c:v>0.27563789052886101</c:v>
                </c:pt>
                <c:pt idx="7">
                  <c:v>9.9918735316712165E-2</c:v>
                </c:pt>
                <c:pt idx="8">
                  <c:v>0.1800000000000001</c:v>
                </c:pt>
              </c:numCache>
            </c:numRef>
          </c:val>
          <c:smooth val="0"/>
        </c:ser>
        <c:ser>
          <c:idx val="1"/>
          <c:order val="1"/>
          <c:tx>
            <c:v>La Mansiòn del Déan</c:v>
          </c:tx>
          <c:cat>
            <c:strRef>
              <c:f>'ANALISIS VERTICAL P Y G'!$B$34:$B$42</c:f>
              <c:strCache>
                <c:ptCount val="9"/>
                <c:pt idx="0">
                  <c:v>VENTAS</c:v>
                </c:pt>
                <c:pt idx="1">
                  <c:v>COSTO DE OPERACIONES</c:v>
                </c:pt>
                <c:pt idx="2">
                  <c:v>UTILIDAD BRUTA</c:v>
                </c:pt>
                <c:pt idx="3">
                  <c:v>GASTOS</c:v>
                </c:pt>
                <c:pt idx="4">
                  <c:v>UTILIDAD OPERACIONES</c:v>
                </c:pt>
                <c:pt idx="5">
                  <c:v>MOVIMIENTOS FINANCIEROS</c:v>
                </c:pt>
                <c:pt idx="6">
                  <c:v>UTILIDAD DEL EJERCICIO ANTES DE PARTICIPACION </c:v>
                </c:pt>
                <c:pt idx="7">
                  <c:v>IMPUESTOS Y PARTICIPACIONES</c:v>
                </c:pt>
                <c:pt idx="8">
                  <c:v>UTILIDAD NETA DEL EJERCICIO</c:v>
                </c:pt>
              </c:strCache>
            </c:strRef>
          </c:cat>
          <c:val>
            <c:numRef>
              <c:f>'ANALISIS VERTICAL P Y G'!$D$34:$D$42</c:f>
              <c:numCache>
                <c:formatCode>0.00%</c:formatCode>
                <c:ptCount val="9"/>
                <c:pt idx="0">
                  <c:v>1</c:v>
                </c:pt>
                <c:pt idx="1">
                  <c:v>0.4</c:v>
                </c:pt>
                <c:pt idx="2">
                  <c:v>0.60000000000000042</c:v>
                </c:pt>
                <c:pt idx="3">
                  <c:v>0.32000000000000023</c:v>
                </c:pt>
                <c:pt idx="4">
                  <c:v>0.28000000000000008</c:v>
                </c:pt>
                <c:pt idx="5">
                  <c:v>2.0000000000000011E-2</c:v>
                </c:pt>
                <c:pt idx="6">
                  <c:v>0.26</c:v>
                </c:pt>
                <c:pt idx="7">
                  <c:v>0.1</c:v>
                </c:pt>
                <c:pt idx="8">
                  <c:v>0.16</c:v>
                </c:pt>
              </c:numCache>
            </c:numRef>
          </c:val>
          <c:smooth val="0"/>
        </c:ser>
        <c:dLbls>
          <c:showLegendKey val="0"/>
          <c:showVal val="0"/>
          <c:showCatName val="0"/>
          <c:showSerName val="0"/>
          <c:showPercent val="0"/>
          <c:showBubbleSize val="0"/>
        </c:dLbls>
        <c:marker val="1"/>
        <c:smooth val="0"/>
        <c:axId val="131670016"/>
        <c:axId val="131671552"/>
      </c:lineChart>
      <c:catAx>
        <c:axId val="131670016"/>
        <c:scaling>
          <c:orientation val="minMax"/>
        </c:scaling>
        <c:delete val="0"/>
        <c:axPos val="b"/>
        <c:numFmt formatCode="General" sourceLinked="1"/>
        <c:majorTickMark val="none"/>
        <c:minorTickMark val="none"/>
        <c:tickLblPos val="nextTo"/>
        <c:crossAx val="131671552"/>
        <c:crosses val="autoZero"/>
        <c:auto val="1"/>
        <c:lblAlgn val="ctr"/>
        <c:lblOffset val="100"/>
        <c:noMultiLvlLbl val="0"/>
      </c:catAx>
      <c:valAx>
        <c:axId val="131671552"/>
        <c:scaling>
          <c:orientation val="minMax"/>
        </c:scaling>
        <c:delete val="0"/>
        <c:axPos val="l"/>
        <c:majorGridlines/>
        <c:title>
          <c:tx>
            <c:rich>
              <a:bodyPr/>
              <a:lstStyle/>
              <a:p>
                <a:pPr>
                  <a:defRPr/>
                </a:pPr>
                <a:r>
                  <a:rPr lang="es-ES" dirty="0" smtClean="0"/>
                  <a:t>% VARIACIÓN</a:t>
                </a:r>
                <a:endParaRPr lang="es-ES" dirty="0"/>
              </a:p>
            </c:rich>
          </c:tx>
          <c:overlay val="0"/>
        </c:title>
        <c:numFmt formatCode="0.00%" sourceLinked="1"/>
        <c:majorTickMark val="none"/>
        <c:minorTickMark val="none"/>
        <c:tickLblPos val="nextTo"/>
        <c:crossAx val="131670016"/>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pieChart>
        <c:varyColors val="1"/>
        <c:ser>
          <c:idx val="0"/>
          <c:order val="0"/>
          <c:dLbls>
            <c:txPr>
              <a:bodyPr/>
              <a:lstStyle/>
              <a:p>
                <a:pPr>
                  <a:defRPr>
                    <a:solidFill>
                      <a:sysClr val="windowText" lastClr="000000"/>
                    </a:solidFill>
                  </a:defRPr>
                </a:pPr>
                <a:endParaRPr lang="es-EC"/>
              </a:p>
            </c:txPr>
            <c:showLegendKey val="0"/>
            <c:showVal val="0"/>
            <c:showCatName val="1"/>
            <c:showSerName val="0"/>
            <c:showPercent val="1"/>
            <c:showBubbleSize val="0"/>
            <c:showLeaderLines val="1"/>
          </c:dLbls>
          <c:cat>
            <c:strRef>
              <c:f>'CONFORMACION ACTIVO- PASIVO '!$B$29:$B$31</c:f>
              <c:strCache>
                <c:ptCount val="3"/>
                <c:pt idx="0">
                  <c:v>PASIVO CORRIENTE</c:v>
                </c:pt>
                <c:pt idx="1">
                  <c:v>NO CORRIENTES </c:v>
                </c:pt>
                <c:pt idx="2">
                  <c:v>PATRIMONIO</c:v>
                </c:pt>
              </c:strCache>
            </c:strRef>
          </c:cat>
          <c:val>
            <c:numRef>
              <c:f>'CONFORMACION ACTIVO- PASIVO '!$C$29:$C$31</c:f>
              <c:numCache>
                <c:formatCode>General</c:formatCode>
                <c:ptCount val="3"/>
                <c:pt idx="0">
                  <c:v>0.35722365299059289</c:v>
                </c:pt>
                <c:pt idx="1">
                  <c:v>0.27385651476875172</c:v>
                </c:pt>
                <c:pt idx="2">
                  <c:v>0.36891983224065883</c:v>
                </c:pt>
              </c:numCache>
            </c:numRef>
          </c:val>
        </c:ser>
        <c:dLbls>
          <c:showLegendKey val="0"/>
          <c:showVal val="0"/>
          <c:showCatName val="1"/>
          <c:showSerName val="0"/>
          <c:showPercent val="1"/>
          <c:showBubbleSize val="0"/>
          <c:showLeaderLines val="1"/>
        </c:dLbls>
        <c:firstSliceAng val="0"/>
      </c:pieChart>
      <c:spPr>
        <a:noFill/>
      </c:spPr>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pieChart>
        <c:varyColors val="1"/>
        <c:ser>
          <c:idx val="0"/>
          <c:order val="0"/>
          <c:dLbls>
            <c:txPr>
              <a:bodyPr/>
              <a:lstStyle/>
              <a:p>
                <a:pPr>
                  <a:defRPr>
                    <a:solidFill>
                      <a:sysClr val="windowText" lastClr="000000"/>
                    </a:solidFill>
                  </a:defRPr>
                </a:pPr>
                <a:endParaRPr lang="es-EC"/>
              </a:p>
            </c:txPr>
            <c:showLegendKey val="0"/>
            <c:showVal val="0"/>
            <c:showCatName val="1"/>
            <c:showSerName val="0"/>
            <c:showPercent val="1"/>
            <c:showBubbleSize val="0"/>
            <c:showLeaderLines val="1"/>
          </c:dLbls>
          <c:cat>
            <c:strRef>
              <c:f>'CONFORMACION ACTIVO- PASIVO '!$B$35:$B$37</c:f>
              <c:strCache>
                <c:ptCount val="3"/>
                <c:pt idx="0">
                  <c:v>PASIVO CORRIENTE</c:v>
                </c:pt>
                <c:pt idx="1">
                  <c:v>NO CORRIENTES </c:v>
                </c:pt>
                <c:pt idx="2">
                  <c:v>PATRIMONIO</c:v>
                </c:pt>
              </c:strCache>
            </c:strRef>
          </c:cat>
          <c:val>
            <c:numRef>
              <c:f>'CONFORMACION ACTIVO- PASIVO '!$C$35:$C$37</c:f>
              <c:numCache>
                <c:formatCode>General</c:formatCode>
                <c:ptCount val="3"/>
                <c:pt idx="0">
                  <c:v>0.21175847336957809</c:v>
                </c:pt>
                <c:pt idx="1">
                  <c:v>0.33787652377663469</c:v>
                </c:pt>
                <c:pt idx="2">
                  <c:v>0.45036500285378872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 COMPOSICIÓN</c:v>
                </c:pt>
              </c:strCache>
            </c:strRef>
          </c:tx>
          <c:dLbls>
            <c:txPr>
              <a:bodyPr/>
              <a:lstStyle/>
              <a:p>
                <a:pPr>
                  <a:defRPr lang="es-EC" sz="1200" b="1">
                    <a:latin typeface="Agency FB" pitchFamily="34" charset="0"/>
                  </a:defRPr>
                </a:pPr>
                <a:endParaRPr lang="es-EC"/>
              </a:p>
            </c:txPr>
            <c:showLegendKey val="0"/>
            <c:showVal val="1"/>
            <c:showCatName val="0"/>
            <c:showSerName val="0"/>
            <c:showPercent val="0"/>
            <c:showBubbleSize val="0"/>
            <c:showLeaderLines val="1"/>
          </c:dLbls>
          <c:cat>
            <c:strRef>
              <c:f>Hoja1!$A$2:$A$5</c:f>
              <c:strCache>
                <c:ptCount val="3"/>
                <c:pt idx="0">
                  <c:v>PASIVO CORRIENTE</c:v>
                </c:pt>
                <c:pt idx="1">
                  <c:v>PASIVO LARGO PLAZO</c:v>
                </c:pt>
                <c:pt idx="2">
                  <c:v>PATRIMONIO</c:v>
                </c:pt>
              </c:strCache>
            </c:strRef>
          </c:cat>
          <c:val>
            <c:numRef>
              <c:f>Hoja1!$B$2:$B$5</c:f>
              <c:numCache>
                <c:formatCode>0%</c:formatCode>
                <c:ptCount val="4"/>
                <c:pt idx="0">
                  <c:v>0.25</c:v>
                </c:pt>
                <c:pt idx="1">
                  <c:v>0.35000000000000031</c:v>
                </c:pt>
                <c:pt idx="2">
                  <c:v>0.4</c:v>
                </c:pt>
              </c:numCache>
            </c:numRef>
          </c:val>
        </c:ser>
        <c:dLbls>
          <c:showLegendKey val="0"/>
          <c:showVal val="0"/>
          <c:showCatName val="0"/>
          <c:showSerName val="0"/>
          <c:showPercent val="0"/>
          <c:showBubbleSize val="0"/>
          <c:showLeaderLines val="1"/>
        </c:dLbls>
        <c:firstSliceAng val="0"/>
      </c:pieChart>
    </c:plotArea>
    <c:legend>
      <c:legendPos val="r"/>
      <c:legendEntry>
        <c:idx val="3"/>
        <c:delete val="1"/>
      </c:legendEntry>
      <c:overlay val="0"/>
      <c:txPr>
        <a:bodyPr/>
        <a:lstStyle/>
        <a:p>
          <a:pPr>
            <a:defRPr lang="es-EC"/>
          </a:pPr>
          <a:endParaRPr lang="es-EC"/>
        </a:p>
      </c:txPr>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8"/>
    </mc:Choice>
    <mc:Fallback>
      <c:style val="48"/>
    </mc:Fallback>
  </mc:AlternateContent>
  <c:chart>
    <c:autoTitleDeleted val="1"/>
    <c:plotArea>
      <c:layout/>
      <c:barChart>
        <c:barDir val="bar"/>
        <c:grouping val="clustered"/>
        <c:varyColors val="0"/>
        <c:ser>
          <c:idx val="0"/>
          <c:order val="0"/>
          <c:tx>
            <c:v>COSTO OPERACIONES</c:v>
          </c:tx>
          <c:invertIfNegative val="0"/>
          <c:cat>
            <c:numRef>
              <c:f>'PRESUPUESTO DE COSTOS'!$E$5:$I$5</c:f>
              <c:numCache>
                <c:formatCode>General</c:formatCode>
                <c:ptCount val="5"/>
                <c:pt idx="0">
                  <c:v>2011</c:v>
                </c:pt>
                <c:pt idx="1">
                  <c:v>2012</c:v>
                </c:pt>
                <c:pt idx="2">
                  <c:v>2013</c:v>
                </c:pt>
                <c:pt idx="3">
                  <c:v>2014</c:v>
                </c:pt>
                <c:pt idx="4">
                  <c:v>2015</c:v>
                </c:pt>
              </c:numCache>
            </c:numRef>
          </c:cat>
          <c:val>
            <c:numRef>
              <c:f>'PRESUPUESTO DE COSTOS'!$E$6:$I$6</c:f>
              <c:numCache>
                <c:formatCode>_("$"* #,##0.00_);_("$"* \(#,##0.00\);_("$"* "-"??_);_(@_)</c:formatCode>
                <c:ptCount val="5"/>
                <c:pt idx="0">
                  <c:v>222419.19959999964</c:v>
                </c:pt>
                <c:pt idx="1">
                  <c:v>260230.46353199965</c:v>
                </c:pt>
                <c:pt idx="2">
                  <c:v>304469.64233243989</c:v>
                </c:pt>
                <c:pt idx="3">
                  <c:v>356229.48152895522</c:v>
                </c:pt>
                <c:pt idx="4">
                  <c:v>416788.49338887876</c:v>
                </c:pt>
              </c:numCache>
            </c:numRef>
          </c:val>
        </c:ser>
        <c:dLbls>
          <c:showLegendKey val="0"/>
          <c:showVal val="0"/>
          <c:showCatName val="0"/>
          <c:showSerName val="0"/>
          <c:showPercent val="0"/>
          <c:showBubbleSize val="0"/>
        </c:dLbls>
        <c:gapWidth val="150"/>
        <c:axId val="131490944"/>
        <c:axId val="131492480"/>
      </c:barChart>
      <c:catAx>
        <c:axId val="131490944"/>
        <c:scaling>
          <c:orientation val="minMax"/>
        </c:scaling>
        <c:delete val="0"/>
        <c:axPos val="l"/>
        <c:numFmt formatCode="General" sourceLinked="1"/>
        <c:majorTickMark val="none"/>
        <c:minorTickMark val="none"/>
        <c:tickLblPos val="nextTo"/>
        <c:crossAx val="131492480"/>
        <c:crosses val="autoZero"/>
        <c:auto val="1"/>
        <c:lblAlgn val="ctr"/>
        <c:lblOffset val="100"/>
        <c:noMultiLvlLbl val="0"/>
      </c:catAx>
      <c:valAx>
        <c:axId val="131492480"/>
        <c:scaling>
          <c:orientation val="minMax"/>
        </c:scaling>
        <c:delete val="0"/>
        <c:axPos val="b"/>
        <c:majorGridlines/>
        <c:numFmt formatCode="_(&quot;$&quot;* #,##0.00_);_(&quot;$&quot;* \(#,##0.00\);_(&quot;$&quot;* &quot;-&quot;??_);_(@_)" sourceLinked="1"/>
        <c:majorTickMark val="none"/>
        <c:minorTickMark val="none"/>
        <c:tickLblPos val="nextTo"/>
        <c:crossAx val="131490944"/>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4"/>
    </mc:Choice>
    <mc:Fallback>
      <c:style val="44"/>
    </mc:Fallback>
  </mc:AlternateContent>
  <c:chart>
    <c:autoTitleDeleted val="1"/>
    <c:plotArea>
      <c:layout/>
      <c:scatterChart>
        <c:scatterStyle val="lineMarker"/>
        <c:varyColors val="0"/>
        <c:ser>
          <c:idx val="0"/>
          <c:order val="0"/>
          <c:tx>
            <c:strRef>
              <c:f>'PRESUPUESTO DE GASTOS'!$O$9</c:f>
              <c:strCache>
                <c:ptCount val="1"/>
                <c:pt idx="0">
                  <c:v>GASTOS OPERACIONALES</c:v>
                </c:pt>
              </c:strCache>
            </c:strRef>
          </c:tx>
          <c:dLbls>
            <c:showLegendKey val="0"/>
            <c:showVal val="1"/>
            <c:showCatName val="0"/>
            <c:showSerName val="0"/>
            <c:showPercent val="0"/>
            <c:showBubbleSize val="0"/>
            <c:showLeaderLines val="0"/>
          </c:dLbls>
          <c:xVal>
            <c:numRef>
              <c:f>'PRESUPUESTO DE GASTOS'!$Q$8:$V$8</c:f>
              <c:numCache>
                <c:formatCode>General</c:formatCode>
                <c:ptCount val="6"/>
                <c:pt idx="0">
                  <c:v>2011</c:v>
                </c:pt>
                <c:pt idx="1">
                  <c:v>2012</c:v>
                </c:pt>
                <c:pt idx="2">
                  <c:v>2013</c:v>
                </c:pt>
                <c:pt idx="3">
                  <c:v>2014</c:v>
                </c:pt>
                <c:pt idx="4">
                  <c:v>2015</c:v>
                </c:pt>
              </c:numCache>
            </c:numRef>
          </c:xVal>
          <c:yVal>
            <c:numRef>
              <c:f>'PRESUPUESTO DE GASTOS'!$Q$9:$V$9</c:f>
              <c:numCache>
                <c:formatCode>_("$"* #,##0.00_);_("$"* \(#,##0.00\);_("$"* "-"??_);_(@_)</c:formatCode>
                <c:ptCount val="6"/>
                <c:pt idx="0">
                  <c:v>126476.12167761667</c:v>
                </c:pt>
                <c:pt idx="1">
                  <c:v>131573.57365176833</c:v>
                </c:pt>
                <c:pt idx="2">
                  <c:v>139842.86523375098</c:v>
                </c:pt>
                <c:pt idx="3">
                  <c:v>144331.87915732758</c:v>
                </c:pt>
                <c:pt idx="4">
                  <c:v>148689.57118978197</c:v>
                </c:pt>
              </c:numCache>
            </c:numRef>
          </c:yVal>
          <c:smooth val="0"/>
        </c:ser>
        <c:dLbls>
          <c:showLegendKey val="0"/>
          <c:showVal val="0"/>
          <c:showCatName val="0"/>
          <c:showSerName val="0"/>
          <c:showPercent val="0"/>
          <c:showBubbleSize val="0"/>
        </c:dLbls>
        <c:axId val="131531904"/>
        <c:axId val="131533440"/>
      </c:scatterChart>
      <c:valAx>
        <c:axId val="131531904"/>
        <c:scaling>
          <c:orientation val="minMax"/>
        </c:scaling>
        <c:delete val="0"/>
        <c:axPos val="b"/>
        <c:numFmt formatCode="General" sourceLinked="1"/>
        <c:majorTickMark val="out"/>
        <c:minorTickMark val="none"/>
        <c:tickLblPos val="nextTo"/>
        <c:crossAx val="131533440"/>
        <c:crosses val="autoZero"/>
        <c:crossBetween val="midCat"/>
      </c:valAx>
      <c:valAx>
        <c:axId val="131533440"/>
        <c:scaling>
          <c:orientation val="minMax"/>
        </c:scaling>
        <c:delete val="0"/>
        <c:axPos val="l"/>
        <c:majorGridlines/>
        <c:numFmt formatCode="_(&quot;$&quot;* #,##0.00_);_(&quot;$&quot;* \(#,##0.00\);_(&quot;$&quot;* &quot;-&quot;??_);_(@_)" sourceLinked="1"/>
        <c:majorTickMark val="out"/>
        <c:minorTickMark val="none"/>
        <c:tickLblPos val="nextTo"/>
        <c:crossAx val="131531904"/>
        <c:crosses val="autoZero"/>
        <c:crossBetween val="midCat"/>
      </c:valAx>
    </c:plotArea>
    <c:legend>
      <c:legendPos val="r"/>
      <c:overlay val="0"/>
    </c:legend>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8"/>
    </mc:Choice>
    <mc:Fallback>
      <c:style val="48"/>
    </mc:Fallback>
  </mc:AlternateContent>
  <c:chart>
    <c:autoTitleDeleted val="1"/>
    <c:plotArea>
      <c:layout/>
      <c:lineChart>
        <c:grouping val="standard"/>
        <c:varyColors val="0"/>
        <c:ser>
          <c:idx val="0"/>
          <c:order val="0"/>
          <c:tx>
            <c:strRef>
              <c:f>'INGRESOS vs EGRESOS'!$B$15</c:f>
              <c:strCache>
                <c:ptCount val="1"/>
                <c:pt idx="0">
                  <c:v>AÑOS</c:v>
                </c:pt>
              </c:strCache>
            </c:strRef>
          </c:tx>
          <c:cat>
            <c:numRef>
              <c:f>'INGRESOS vs EGRESOS'!$B$16:$B$21</c:f>
              <c:numCache>
                <c:formatCode>General</c:formatCode>
                <c:ptCount val="6"/>
                <c:pt idx="0">
                  <c:v>2010</c:v>
                </c:pt>
                <c:pt idx="1">
                  <c:v>2011</c:v>
                </c:pt>
                <c:pt idx="2">
                  <c:v>2012</c:v>
                </c:pt>
                <c:pt idx="3">
                  <c:v>2013</c:v>
                </c:pt>
                <c:pt idx="4">
                  <c:v>2014</c:v>
                </c:pt>
                <c:pt idx="5">
                  <c:v>2015</c:v>
                </c:pt>
              </c:numCache>
            </c:numRef>
          </c:cat>
          <c:val>
            <c:numRef>
              <c:f>'INGRESOS vs EGRESOS'!$B$16:$B$21</c:f>
              <c:numCache>
                <c:formatCode>General</c:formatCode>
                <c:ptCount val="6"/>
                <c:pt idx="0">
                  <c:v>2010</c:v>
                </c:pt>
                <c:pt idx="1">
                  <c:v>2011</c:v>
                </c:pt>
                <c:pt idx="2">
                  <c:v>2012</c:v>
                </c:pt>
                <c:pt idx="3">
                  <c:v>2013</c:v>
                </c:pt>
                <c:pt idx="4">
                  <c:v>2014</c:v>
                </c:pt>
                <c:pt idx="5">
                  <c:v>2015</c:v>
                </c:pt>
              </c:numCache>
            </c:numRef>
          </c:val>
          <c:smooth val="0"/>
        </c:ser>
        <c:ser>
          <c:idx val="1"/>
          <c:order val="1"/>
          <c:tx>
            <c:strRef>
              <c:f>'INGRESOS vs EGRESOS'!$C$15</c:f>
              <c:strCache>
                <c:ptCount val="1"/>
                <c:pt idx="0">
                  <c:v>INGRESOS</c:v>
                </c:pt>
              </c:strCache>
            </c:strRef>
          </c:tx>
          <c:dLbls>
            <c:dLbl>
              <c:idx val="5"/>
              <c:layout>
                <c:manualLayout>
                  <c:x val="-4.0661515203621164E-2"/>
                  <c:y val="-9.1581350638373124E-2"/>
                </c:manualLayout>
              </c:layout>
              <c:showLegendKey val="0"/>
              <c:showVal val="1"/>
              <c:showCatName val="0"/>
              <c:showSerName val="0"/>
              <c:showPercent val="0"/>
              <c:showBubbleSize val="0"/>
            </c:dLbl>
            <c:spPr>
              <a:solidFill>
                <a:schemeClr val="bg2"/>
              </a:solidFill>
            </c:spPr>
            <c:txPr>
              <a:bodyPr/>
              <a:lstStyle/>
              <a:p>
                <a:pPr>
                  <a:defRPr b="1">
                    <a:solidFill>
                      <a:sysClr val="windowText" lastClr="000000"/>
                    </a:solidFill>
                  </a:defRPr>
                </a:pPr>
                <a:endParaRPr lang="es-EC"/>
              </a:p>
            </c:txPr>
            <c:showLegendKey val="0"/>
            <c:showVal val="0"/>
            <c:showCatName val="0"/>
            <c:showSerName val="0"/>
            <c:showPercent val="0"/>
            <c:showBubbleSize val="0"/>
          </c:dLbls>
          <c:cat>
            <c:numRef>
              <c:f>'INGRESOS vs EGRESOS'!$B$16:$B$21</c:f>
              <c:numCache>
                <c:formatCode>General</c:formatCode>
                <c:ptCount val="6"/>
                <c:pt idx="0">
                  <c:v>2010</c:v>
                </c:pt>
                <c:pt idx="1">
                  <c:v>2011</c:v>
                </c:pt>
                <c:pt idx="2">
                  <c:v>2012</c:v>
                </c:pt>
                <c:pt idx="3">
                  <c:v>2013</c:v>
                </c:pt>
                <c:pt idx="4">
                  <c:v>2014</c:v>
                </c:pt>
                <c:pt idx="5">
                  <c:v>2015</c:v>
                </c:pt>
              </c:numCache>
            </c:numRef>
          </c:cat>
          <c:val>
            <c:numRef>
              <c:f>'INGRESOS vs EGRESOS'!$C$16:$C$21</c:f>
              <c:numCache>
                <c:formatCode>#,##0.00</c:formatCode>
                <c:ptCount val="6"/>
                <c:pt idx="0">
                  <c:v>425463.86</c:v>
                </c:pt>
                <c:pt idx="1">
                  <c:v>500345.49936000165</c:v>
                </c:pt>
                <c:pt idx="2">
                  <c:v>588406.30724736012</c:v>
                </c:pt>
                <c:pt idx="3">
                  <c:v>691965.81732289563</c:v>
                </c:pt>
                <c:pt idx="4">
                  <c:v>813751.8011717255</c:v>
                </c:pt>
                <c:pt idx="5">
                  <c:v>956972.11817794922</c:v>
                </c:pt>
              </c:numCache>
            </c:numRef>
          </c:val>
          <c:smooth val="0"/>
        </c:ser>
        <c:ser>
          <c:idx val="2"/>
          <c:order val="2"/>
          <c:tx>
            <c:strRef>
              <c:f>'INGRESOS vs EGRESOS'!$D$15</c:f>
              <c:strCache>
                <c:ptCount val="1"/>
                <c:pt idx="0">
                  <c:v>EGRESOS</c:v>
                </c:pt>
              </c:strCache>
            </c:strRef>
          </c:tx>
          <c:dLbls>
            <c:dLbl>
              <c:idx val="5"/>
              <c:layout>
                <c:manualLayout>
                  <c:x val="-4.3053369039128334E-2"/>
                  <c:y val="-7.9635957076846453E-2"/>
                </c:manualLayout>
              </c:layout>
              <c:spPr>
                <a:solidFill>
                  <a:schemeClr val="bg2"/>
                </a:solidFill>
              </c:spPr>
              <c:txPr>
                <a:bodyPr/>
                <a:lstStyle/>
                <a:p>
                  <a:pPr>
                    <a:defRPr b="1">
                      <a:solidFill>
                        <a:sysClr val="windowText" lastClr="000000"/>
                      </a:solidFill>
                    </a:defRPr>
                  </a:pPr>
                  <a:endParaRPr lang="es-EC"/>
                </a:p>
              </c:txPr>
              <c:showLegendKey val="0"/>
              <c:showVal val="1"/>
              <c:showCatName val="0"/>
              <c:showSerName val="0"/>
              <c:showPercent val="0"/>
              <c:showBubbleSize val="0"/>
            </c:dLbl>
            <c:txPr>
              <a:bodyPr/>
              <a:lstStyle/>
              <a:p>
                <a:pPr>
                  <a:defRPr b="1"/>
                </a:pPr>
                <a:endParaRPr lang="es-EC"/>
              </a:p>
            </c:txPr>
            <c:showLegendKey val="0"/>
            <c:showVal val="0"/>
            <c:showCatName val="0"/>
            <c:showSerName val="0"/>
            <c:showPercent val="0"/>
            <c:showBubbleSize val="0"/>
          </c:dLbls>
          <c:cat>
            <c:numRef>
              <c:f>'INGRESOS vs EGRESOS'!$B$16:$B$21</c:f>
              <c:numCache>
                <c:formatCode>General</c:formatCode>
                <c:ptCount val="6"/>
                <c:pt idx="0">
                  <c:v>2010</c:v>
                </c:pt>
                <c:pt idx="1">
                  <c:v>2011</c:v>
                </c:pt>
                <c:pt idx="2">
                  <c:v>2012</c:v>
                </c:pt>
                <c:pt idx="3">
                  <c:v>2013</c:v>
                </c:pt>
                <c:pt idx="4">
                  <c:v>2014</c:v>
                </c:pt>
                <c:pt idx="5">
                  <c:v>2015</c:v>
                </c:pt>
              </c:numCache>
            </c:numRef>
          </c:cat>
          <c:val>
            <c:numRef>
              <c:f>'INGRESOS vs EGRESOS'!$D$16:$D$21</c:f>
              <c:numCache>
                <c:formatCode>#,##0.00</c:formatCode>
                <c:ptCount val="6"/>
                <c:pt idx="0">
                  <c:v>308189.89913333475</c:v>
                </c:pt>
                <c:pt idx="1">
                  <c:v>367078.62127761665</c:v>
                </c:pt>
                <c:pt idx="2">
                  <c:v>400895.69718376792</c:v>
                </c:pt>
                <c:pt idx="3">
                  <c:v>444312.50756619085</c:v>
                </c:pt>
                <c:pt idx="4">
                  <c:v>500561.36068628239</c:v>
                </c:pt>
                <c:pt idx="5">
                  <c:v>565478.06457865587</c:v>
                </c:pt>
              </c:numCache>
            </c:numRef>
          </c:val>
          <c:smooth val="0"/>
        </c:ser>
        <c:dLbls>
          <c:showLegendKey val="0"/>
          <c:showVal val="0"/>
          <c:showCatName val="0"/>
          <c:showSerName val="0"/>
          <c:showPercent val="0"/>
          <c:showBubbleSize val="0"/>
        </c:dLbls>
        <c:marker val="1"/>
        <c:smooth val="0"/>
        <c:axId val="131569920"/>
        <c:axId val="131588096"/>
      </c:lineChart>
      <c:catAx>
        <c:axId val="131569920"/>
        <c:scaling>
          <c:orientation val="minMax"/>
        </c:scaling>
        <c:delete val="0"/>
        <c:axPos val="b"/>
        <c:numFmt formatCode="General" sourceLinked="1"/>
        <c:majorTickMark val="none"/>
        <c:minorTickMark val="none"/>
        <c:tickLblPos val="nextTo"/>
        <c:crossAx val="131588096"/>
        <c:crosses val="autoZero"/>
        <c:auto val="1"/>
        <c:lblAlgn val="ctr"/>
        <c:lblOffset val="100"/>
        <c:noMultiLvlLbl val="0"/>
      </c:catAx>
      <c:valAx>
        <c:axId val="131588096"/>
        <c:scaling>
          <c:orientation val="minMax"/>
        </c:scaling>
        <c:delete val="0"/>
        <c:axPos val="l"/>
        <c:majorGridlines/>
        <c:numFmt formatCode="General" sourceLinked="1"/>
        <c:majorTickMark val="none"/>
        <c:minorTickMark val="none"/>
        <c:tickLblPos val="nextTo"/>
        <c:crossAx val="131569920"/>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7"/>
    </mc:Choice>
    <mc:Fallback>
      <c:style val="47"/>
    </mc:Fallback>
  </mc:AlternateContent>
  <c:chart>
    <c:title>
      <c:tx>
        <c:rich>
          <a:bodyPr/>
          <a:lstStyle/>
          <a:p>
            <a:pPr>
              <a:defRPr/>
            </a:pPr>
            <a:r>
              <a:rPr lang="en-US"/>
              <a:t>Anàlisis de precios</a:t>
            </a:r>
          </a:p>
        </c:rich>
      </c:tx>
      <c:layout/>
      <c:overlay val="0"/>
    </c:title>
    <c:autoTitleDeleted val="0"/>
    <c:plotArea>
      <c:layout/>
      <c:barChart>
        <c:barDir val="bar"/>
        <c:grouping val="clustered"/>
        <c:varyColors val="0"/>
        <c:ser>
          <c:idx val="0"/>
          <c:order val="0"/>
          <c:tx>
            <c:strRef>
              <c:f>Hoja2!$C$1</c:f>
              <c:strCache>
                <c:ptCount val="1"/>
                <c:pt idx="0">
                  <c:v>PRECIO FINAL</c:v>
                </c:pt>
              </c:strCache>
            </c:strRef>
          </c:tx>
          <c:invertIfNegative val="0"/>
          <c:dLbls>
            <c:dLbl>
              <c:idx val="3"/>
              <c:layout/>
              <c:showLegendKey val="0"/>
              <c:showVal val="1"/>
              <c:showCatName val="0"/>
              <c:showSerName val="0"/>
              <c:showPercent val="0"/>
              <c:showBubbleSize val="0"/>
            </c:dLbl>
            <c:showLegendKey val="0"/>
            <c:showVal val="0"/>
            <c:showCatName val="0"/>
            <c:showSerName val="0"/>
            <c:showPercent val="0"/>
            <c:showBubbleSize val="0"/>
          </c:dLbls>
          <c:trendline>
            <c:trendlineType val="movingAvg"/>
            <c:period val="2"/>
            <c:dispRSqr val="0"/>
            <c:dispEq val="0"/>
          </c:trendline>
          <c:cat>
            <c:strRef>
              <c:f>Hoja2!$A$2:$B$7</c:f>
              <c:strCache>
                <c:ptCount val="6"/>
                <c:pt idx="0">
                  <c:v>Rincón de Puembo</c:v>
                </c:pt>
                <c:pt idx="1">
                  <c:v>Quinde Raymi</c:v>
                </c:pt>
                <c:pt idx="2">
                  <c:v>La Guardia</c:v>
                </c:pt>
                <c:pt idx="3">
                  <c:v>Humadi Eventos</c:v>
                </c:pt>
                <c:pt idx="4">
                  <c:v>La Mansión del Dean</c:v>
                </c:pt>
                <c:pt idx="5">
                  <c:v>Rincón Real</c:v>
                </c:pt>
              </c:strCache>
            </c:strRef>
          </c:cat>
          <c:val>
            <c:numRef>
              <c:f>Hoja2!$C$2:$C$7</c:f>
              <c:numCache>
                <c:formatCode>"$"\ #,##0.00</c:formatCode>
                <c:ptCount val="6"/>
                <c:pt idx="0">
                  <c:v>43.92</c:v>
                </c:pt>
                <c:pt idx="1">
                  <c:v>38.6</c:v>
                </c:pt>
                <c:pt idx="2">
                  <c:v>61.95</c:v>
                </c:pt>
                <c:pt idx="3">
                  <c:v>34.980000000000004</c:v>
                </c:pt>
                <c:pt idx="4">
                  <c:v>34.770000000000003</c:v>
                </c:pt>
                <c:pt idx="5">
                  <c:v>44.24</c:v>
                </c:pt>
              </c:numCache>
            </c:numRef>
          </c:val>
        </c:ser>
        <c:dLbls>
          <c:showLegendKey val="0"/>
          <c:showVal val="0"/>
          <c:showCatName val="0"/>
          <c:showSerName val="0"/>
          <c:showPercent val="0"/>
          <c:showBubbleSize val="0"/>
        </c:dLbls>
        <c:gapWidth val="150"/>
        <c:overlap val="8"/>
        <c:axId val="116381184"/>
        <c:axId val="116382720"/>
      </c:barChart>
      <c:catAx>
        <c:axId val="116381184"/>
        <c:scaling>
          <c:orientation val="minMax"/>
        </c:scaling>
        <c:delete val="0"/>
        <c:axPos val="l"/>
        <c:majorTickMark val="none"/>
        <c:minorTickMark val="none"/>
        <c:tickLblPos val="nextTo"/>
        <c:crossAx val="116382720"/>
        <c:crosses val="autoZero"/>
        <c:auto val="1"/>
        <c:lblAlgn val="ctr"/>
        <c:lblOffset val="100"/>
        <c:noMultiLvlLbl val="0"/>
      </c:catAx>
      <c:valAx>
        <c:axId val="116382720"/>
        <c:scaling>
          <c:orientation val="minMax"/>
        </c:scaling>
        <c:delete val="0"/>
        <c:axPos val="b"/>
        <c:majorGridlines/>
        <c:numFmt formatCode="&quot;$&quot;\ #,##0.00" sourceLinked="1"/>
        <c:majorTickMark val="none"/>
        <c:minorTickMark val="none"/>
        <c:tickLblPos val="nextTo"/>
        <c:crossAx val="116381184"/>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4"/>
    </mc:Choice>
    <mc:Fallback>
      <c:style val="44"/>
    </mc:Fallback>
  </mc:AlternateContent>
  <c:chart>
    <c:title>
      <c:overlay val="0"/>
    </c:title>
    <c:autoTitleDeleted val="0"/>
    <c:plotArea>
      <c:layout/>
      <c:lineChart>
        <c:grouping val="stacked"/>
        <c:varyColors val="0"/>
        <c:ser>
          <c:idx val="0"/>
          <c:order val="0"/>
          <c:tx>
            <c:v>VARIACIÓN ANUAL ACTIVO CORRIENTE</c:v>
          </c:tx>
          <c:cat>
            <c:strRef>
              <c:f>'BALANCE GERAL2009-2010'!$A$69:$A$73</c:f>
              <c:strCache>
                <c:ptCount val="5"/>
                <c:pt idx="0">
                  <c:v>CORRIENTE</c:v>
                </c:pt>
                <c:pt idx="1">
                  <c:v>DISPONIBLE</c:v>
                </c:pt>
                <c:pt idx="2">
                  <c:v>EXIGIBLE</c:v>
                </c:pt>
                <c:pt idx="3">
                  <c:v>REALIZABLE - INVENTARIO</c:v>
                </c:pt>
                <c:pt idx="4">
                  <c:v>PAGOS ANTICIPADOS</c:v>
                </c:pt>
              </c:strCache>
            </c:strRef>
          </c:cat>
          <c:val>
            <c:numRef>
              <c:f>'BALANCE GERAL2009-2010'!$B$69:$B$73</c:f>
              <c:numCache>
                <c:formatCode>0.00%</c:formatCode>
                <c:ptCount val="5"/>
                <c:pt idx="0">
                  <c:v>1.1255422966033799</c:v>
                </c:pt>
                <c:pt idx="1">
                  <c:v>1.3493667449368945</c:v>
                </c:pt>
                <c:pt idx="2">
                  <c:v>0.66053032754993468</c:v>
                </c:pt>
                <c:pt idx="3">
                  <c:v>0.42431410253683172</c:v>
                </c:pt>
                <c:pt idx="4">
                  <c:v>0.96615552735476584</c:v>
                </c:pt>
              </c:numCache>
            </c:numRef>
          </c:val>
          <c:smooth val="0"/>
        </c:ser>
        <c:dLbls>
          <c:showLegendKey val="0"/>
          <c:showVal val="1"/>
          <c:showCatName val="0"/>
          <c:showSerName val="0"/>
          <c:showPercent val="0"/>
          <c:showBubbleSize val="0"/>
        </c:dLbls>
        <c:marker val="1"/>
        <c:smooth val="0"/>
        <c:axId val="125686528"/>
        <c:axId val="125688064"/>
      </c:lineChart>
      <c:catAx>
        <c:axId val="125686528"/>
        <c:scaling>
          <c:orientation val="minMax"/>
        </c:scaling>
        <c:delete val="0"/>
        <c:axPos val="b"/>
        <c:numFmt formatCode="General" sourceLinked="1"/>
        <c:majorTickMark val="none"/>
        <c:minorTickMark val="none"/>
        <c:tickLblPos val="nextTo"/>
        <c:crossAx val="125688064"/>
        <c:crosses val="autoZero"/>
        <c:auto val="1"/>
        <c:lblAlgn val="ctr"/>
        <c:lblOffset val="100"/>
        <c:noMultiLvlLbl val="0"/>
      </c:catAx>
      <c:valAx>
        <c:axId val="125688064"/>
        <c:scaling>
          <c:orientation val="minMax"/>
        </c:scaling>
        <c:delete val="1"/>
        <c:axPos val="l"/>
        <c:numFmt formatCode="0.00%" sourceLinked="1"/>
        <c:majorTickMark val="out"/>
        <c:minorTickMark val="none"/>
        <c:tickLblPos val="none"/>
        <c:crossAx val="125686528"/>
        <c:crosses val="autoZero"/>
        <c:crossBetween val="between"/>
      </c:valAx>
    </c:plotArea>
    <c:legend>
      <c:legendPos val="t"/>
      <c:overlay val="0"/>
    </c:legend>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3"/>
    </mc:Choice>
    <mc:Fallback>
      <c:style val="43"/>
    </mc:Fallback>
  </mc:AlternateContent>
  <c:chart>
    <c:title>
      <c:overlay val="0"/>
    </c:title>
    <c:autoTitleDeleted val="0"/>
    <c:plotArea>
      <c:layout/>
      <c:lineChart>
        <c:grouping val="standard"/>
        <c:varyColors val="0"/>
        <c:ser>
          <c:idx val="0"/>
          <c:order val="0"/>
          <c:tx>
            <c:v>VARIACIÓN ANUAL ACTIVO NO CORRIENTE</c:v>
          </c:tx>
          <c:cat>
            <c:strRef>
              <c:f>'BALANCE GERAL2009-2010'!$A$79:$A$82</c:f>
              <c:strCache>
                <c:ptCount val="4"/>
                <c:pt idx="0">
                  <c:v>NO CORRIENTE</c:v>
                </c:pt>
                <c:pt idx="1">
                  <c:v>PROPIEDAD PLANTA Y EQUIPO</c:v>
                </c:pt>
                <c:pt idx="2">
                  <c:v>DEPRECIACIONES</c:v>
                </c:pt>
                <c:pt idx="3">
                  <c:v>CARGOS DIFERIDOS</c:v>
                </c:pt>
              </c:strCache>
            </c:strRef>
          </c:cat>
          <c:val>
            <c:numRef>
              <c:f>'BALANCE GERAL2009-2010'!$B$79:$B$82</c:f>
              <c:numCache>
                <c:formatCode>0.00%</c:formatCode>
                <c:ptCount val="4"/>
                <c:pt idx="0">
                  <c:v>1.2247621359079293</c:v>
                </c:pt>
                <c:pt idx="1">
                  <c:v>1.1042115324818915</c:v>
                </c:pt>
                <c:pt idx="2">
                  <c:v>1.0140136561852748</c:v>
                </c:pt>
                <c:pt idx="3">
                  <c:v>1</c:v>
                </c:pt>
              </c:numCache>
            </c:numRef>
          </c:val>
          <c:smooth val="0"/>
        </c:ser>
        <c:dLbls>
          <c:showLegendKey val="0"/>
          <c:showVal val="1"/>
          <c:showCatName val="0"/>
          <c:showSerName val="0"/>
          <c:showPercent val="0"/>
          <c:showBubbleSize val="0"/>
        </c:dLbls>
        <c:marker val="1"/>
        <c:smooth val="0"/>
        <c:axId val="130968192"/>
        <c:axId val="130974080"/>
      </c:lineChart>
      <c:catAx>
        <c:axId val="130968192"/>
        <c:scaling>
          <c:orientation val="minMax"/>
        </c:scaling>
        <c:delete val="0"/>
        <c:axPos val="b"/>
        <c:numFmt formatCode="General" sourceLinked="1"/>
        <c:majorTickMark val="none"/>
        <c:minorTickMark val="none"/>
        <c:tickLblPos val="nextTo"/>
        <c:crossAx val="130974080"/>
        <c:crosses val="autoZero"/>
        <c:auto val="1"/>
        <c:lblAlgn val="ctr"/>
        <c:lblOffset val="100"/>
        <c:noMultiLvlLbl val="0"/>
      </c:catAx>
      <c:valAx>
        <c:axId val="130974080"/>
        <c:scaling>
          <c:orientation val="minMax"/>
        </c:scaling>
        <c:delete val="1"/>
        <c:axPos val="l"/>
        <c:numFmt formatCode="0.00%" sourceLinked="1"/>
        <c:majorTickMark val="out"/>
        <c:minorTickMark val="none"/>
        <c:tickLblPos val="none"/>
        <c:crossAx val="130968192"/>
        <c:crosses val="autoZero"/>
        <c:crossBetween val="between"/>
      </c:valAx>
    </c:plotArea>
    <c:legend>
      <c:legendPos val="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5"/>
    </mc:Choice>
    <mc:Fallback>
      <c:style val="45"/>
    </mc:Fallback>
  </mc:AlternateContent>
  <c:chart>
    <c:title>
      <c:overlay val="0"/>
    </c:title>
    <c:autoTitleDeleted val="0"/>
    <c:plotArea>
      <c:layout>
        <c:manualLayout>
          <c:layoutTarget val="inner"/>
          <c:xMode val="edge"/>
          <c:yMode val="edge"/>
          <c:x val="4.9335158512719302E-2"/>
          <c:y val="0.32927400605104457"/>
          <c:w val="0.93891289884531359"/>
          <c:h val="0.4868266461948923"/>
        </c:manualLayout>
      </c:layout>
      <c:lineChart>
        <c:grouping val="standard"/>
        <c:varyColors val="0"/>
        <c:ser>
          <c:idx val="0"/>
          <c:order val="0"/>
          <c:tx>
            <c:v>VARIACIÓN ANUAL PASIVO</c:v>
          </c:tx>
          <c:cat>
            <c:strRef>
              <c:f>'BALANCE GERAL2009-2010'!$A$94:$A$97</c:f>
              <c:strCache>
                <c:ptCount val="4"/>
                <c:pt idx="0">
                  <c:v>CORRIENTE</c:v>
                </c:pt>
                <c:pt idx="1">
                  <c:v>NO CORRIENTES </c:v>
                </c:pt>
                <c:pt idx="2">
                  <c:v>OBLIGACIONES LARGO PLAZO</c:v>
                </c:pt>
                <c:pt idx="3">
                  <c:v>DIFERIDOS Y OTROS PASIVOS</c:v>
                </c:pt>
              </c:strCache>
            </c:strRef>
          </c:cat>
          <c:val>
            <c:numRef>
              <c:f>'BALANCE GERAL2009-2010'!$B$94:$B$97</c:f>
              <c:numCache>
                <c:formatCode>0.00%</c:formatCode>
                <c:ptCount val="4"/>
                <c:pt idx="0">
                  <c:v>0.29274810729262801</c:v>
                </c:pt>
                <c:pt idx="1">
                  <c:v>1.6590363196618965</c:v>
                </c:pt>
                <c:pt idx="2">
                  <c:v>2.8747446785395532</c:v>
                </c:pt>
                <c:pt idx="3">
                  <c:v>0.37314011808774078</c:v>
                </c:pt>
              </c:numCache>
            </c:numRef>
          </c:val>
          <c:smooth val="0"/>
        </c:ser>
        <c:dLbls>
          <c:showLegendKey val="0"/>
          <c:showVal val="1"/>
          <c:showCatName val="0"/>
          <c:showSerName val="0"/>
          <c:showPercent val="0"/>
          <c:showBubbleSize val="0"/>
        </c:dLbls>
        <c:marker val="1"/>
        <c:smooth val="0"/>
        <c:axId val="131297280"/>
        <c:axId val="131298816"/>
      </c:lineChart>
      <c:catAx>
        <c:axId val="131297280"/>
        <c:scaling>
          <c:orientation val="minMax"/>
        </c:scaling>
        <c:delete val="0"/>
        <c:axPos val="b"/>
        <c:numFmt formatCode="General" sourceLinked="1"/>
        <c:majorTickMark val="none"/>
        <c:minorTickMark val="none"/>
        <c:tickLblPos val="nextTo"/>
        <c:crossAx val="131298816"/>
        <c:crosses val="autoZero"/>
        <c:auto val="1"/>
        <c:lblAlgn val="ctr"/>
        <c:lblOffset val="100"/>
        <c:noMultiLvlLbl val="0"/>
      </c:catAx>
      <c:valAx>
        <c:axId val="131298816"/>
        <c:scaling>
          <c:orientation val="minMax"/>
        </c:scaling>
        <c:delete val="1"/>
        <c:axPos val="l"/>
        <c:numFmt formatCode="0.00%" sourceLinked="1"/>
        <c:majorTickMark val="out"/>
        <c:minorTickMark val="none"/>
        <c:tickLblPos val="none"/>
        <c:crossAx val="131297280"/>
        <c:crosses val="autoZero"/>
        <c:crossBetween val="between"/>
      </c:valAx>
    </c:plotArea>
    <c:legend>
      <c:legendPos val="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4"/>
    </mc:Choice>
    <mc:Fallback>
      <c:style val="44"/>
    </mc:Fallback>
  </mc:AlternateContent>
  <c:chart>
    <c:title>
      <c:overlay val="0"/>
    </c:title>
    <c:autoTitleDeleted val="0"/>
    <c:plotArea>
      <c:layout/>
      <c:lineChart>
        <c:grouping val="stacked"/>
        <c:varyColors val="0"/>
        <c:ser>
          <c:idx val="0"/>
          <c:order val="0"/>
          <c:tx>
            <c:v>VARIACION ANUAL PATRIMONIO</c:v>
          </c:tx>
          <c:cat>
            <c:strRef>
              <c:f>'BALANCE GERAL2009-2010'!$A$114:$A$117</c:f>
              <c:strCache>
                <c:ptCount val="4"/>
                <c:pt idx="0">
                  <c:v>PATRIMONIO</c:v>
                </c:pt>
                <c:pt idx="1">
                  <c:v>CAPITAL SOCIAL</c:v>
                </c:pt>
                <c:pt idx="2">
                  <c:v>RESERVAS</c:v>
                </c:pt>
                <c:pt idx="3">
                  <c:v>RESULTADOS</c:v>
                </c:pt>
              </c:strCache>
            </c:strRef>
          </c:cat>
          <c:val>
            <c:numRef>
              <c:f>'BALANCE GERAL2009-2010'!$B$114:$B$117</c:f>
              <c:numCache>
                <c:formatCode>0.00%</c:formatCode>
                <c:ptCount val="4"/>
                <c:pt idx="0">
                  <c:v>1.6767403463910249</c:v>
                </c:pt>
                <c:pt idx="1">
                  <c:v>0</c:v>
                </c:pt>
                <c:pt idx="2">
                  <c:v>-1</c:v>
                </c:pt>
                <c:pt idx="3">
                  <c:v>0.7042325981842058</c:v>
                </c:pt>
              </c:numCache>
            </c:numRef>
          </c:val>
          <c:smooth val="0"/>
        </c:ser>
        <c:dLbls>
          <c:showLegendKey val="0"/>
          <c:showVal val="1"/>
          <c:showCatName val="0"/>
          <c:showSerName val="0"/>
          <c:showPercent val="0"/>
          <c:showBubbleSize val="0"/>
        </c:dLbls>
        <c:marker val="1"/>
        <c:smooth val="0"/>
        <c:axId val="131311488"/>
        <c:axId val="131313024"/>
      </c:lineChart>
      <c:catAx>
        <c:axId val="131311488"/>
        <c:scaling>
          <c:orientation val="minMax"/>
        </c:scaling>
        <c:delete val="0"/>
        <c:axPos val="b"/>
        <c:numFmt formatCode="General" sourceLinked="1"/>
        <c:majorTickMark val="none"/>
        <c:minorTickMark val="none"/>
        <c:tickLblPos val="nextTo"/>
        <c:crossAx val="131313024"/>
        <c:crosses val="autoZero"/>
        <c:auto val="1"/>
        <c:lblAlgn val="ctr"/>
        <c:lblOffset val="100"/>
        <c:noMultiLvlLbl val="0"/>
      </c:catAx>
      <c:valAx>
        <c:axId val="131313024"/>
        <c:scaling>
          <c:orientation val="minMax"/>
        </c:scaling>
        <c:delete val="1"/>
        <c:axPos val="l"/>
        <c:numFmt formatCode="0.00%" sourceLinked="1"/>
        <c:majorTickMark val="out"/>
        <c:minorTickMark val="none"/>
        <c:tickLblPos val="none"/>
        <c:crossAx val="131311488"/>
        <c:crosses val="autoZero"/>
        <c:crossBetween val="between"/>
      </c:valAx>
    </c:plotArea>
    <c:legend>
      <c:legendPos val="t"/>
      <c:overlay val="0"/>
    </c:legend>
    <c:plotVisOnly val="1"/>
    <c:dispBlanksAs val="zero"/>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7"/>
    </mc:Choice>
    <mc:Fallback>
      <c:style val="47"/>
    </mc:Fallback>
  </mc:AlternateContent>
  <c:chart>
    <c:title>
      <c:tx>
        <c:rich>
          <a:bodyPr/>
          <a:lstStyle/>
          <a:p>
            <a:pPr>
              <a:defRPr/>
            </a:pPr>
            <a:r>
              <a:rPr lang="es-ES" dirty="0" smtClean="0"/>
              <a:t>VARIACIÓN </a:t>
            </a:r>
            <a:r>
              <a:rPr lang="es-ES" dirty="0"/>
              <a:t>ANUAL -VENTAS -COSTO-UTILIDAD BRUTA</a:t>
            </a:r>
          </a:p>
        </c:rich>
      </c:tx>
      <c:overlay val="0"/>
    </c:title>
    <c:autoTitleDeleted val="0"/>
    <c:plotArea>
      <c:layout/>
      <c:barChart>
        <c:barDir val="col"/>
        <c:grouping val="clustered"/>
        <c:varyColors val="0"/>
        <c:ser>
          <c:idx val="0"/>
          <c:order val="0"/>
          <c:tx>
            <c:v>VARIACIÒN ANUAL -VENTAS -COSTO-UTILIDAD BRUTA</c:v>
          </c:tx>
          <c:invertIfNegative val="0"/>
          <c:cat>
            <c:strRef>
              <c:f>'BALANCE DE P&amp;G 2009'!$A$77:$A$79</c:f>
              <c:strCache>
                <c:ptCount val="3"/>
                <c:pt idx="0">
                  <c:v>VENTAS </c:v>
                </c:pt>
                <c:pt idx="1">
                  <c:v>COSTO DE OPERACIONES</c:v>
                </c:pt>
                <c:pt idx="2">
                  <c:v>UTILIDAD BRUTA</c:v>
                </c:pt>
              </c:strCache>
            </c:strRef>
          </c:cat>
          <c:val>
            <c:numRef>
              <c:f>'BALANCE DE P&amp;G 2009'!$B$77:$B$79</c:f>
              <c:numCache>
                <c:formatCode>0.00%</c:formatCode>
                <c:ptCount val="3"/>
                <c:pt idx="0">
                  <c:v>0.38510380696621532</c:v>
                </c:pt>
                <c:pt idx="1">
                  <c:v>0.22679426405462541</c:v>
                </c:pt>
                <c:pt idx="2">
                  <c:v>0.54626869240877718</c:v>
                </c:pt>
              </c:numCache>
            </c:numRef>
          </c:val>
        </c:ser>
        <c:dLbls>
          <c:showLegendKey val="0"/>
          <c:showVal val="1"/>
          <c:showCatName val="0"/>
          <c:showSerName val="0"/>
          <c:showPercent val="0"/>
          <c:showBubbleSize val="0"/>
        </c:dLbls>
        <c:gapWidth val="150"/>
        <c:overlap val="-25"/>
        <c:axId val="131032192"/>
        <c:axId val="131033728"/>
      </c:barChart>
      <c:catAx>
        <c:axId val="131032192"/>
        <c:scaling>
          <c:orientation val="minMax"/>
        </c:scaling>
        <c:delete val="0"/>
        <c:axPos val="b"/>
        <c:majorTickMark val="none"/>
        <c:minorTickMark val="none"/>
        <c:tickLblPos val="nextTo"/>
        <c:crossAx val="131033728"/>
        <c:crosses val="autoZero"/>
        <c:auto val="1"/>
        <c:lblAlgn val="ctr"/>
        <c:lblOffset val="100"/>
        <c:noMultiLvlLbl val="0"/>
      </c:catAx>
      <c:valAx>
        <c:axId val="131033728"/>
        <c:scaling>
          <c:orientation val="minMax"/>
        </c:scaling>
        <c:delete val="1"/>
        <c:axPos val="l"/>
        <c:numFmt formatCode="0.00%" sourceLinked="1"/>
        <c:majorTickMark val="out"/>
        <c:minorTickMark val="none"/>
        <c:tickLblPos val="none"/>
        <c:crossAx val="131032192"/>
        <c:crosses val="autoZero"/>
        <c:crossBetween val="between"/>
      </c:valAx>
    </c:plotArea>
    <c:legend>
      <c:legendPos val="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8"/>
    </mc:Choice>
    <mc:Fallback>
      <c:style val="48"/>
    </mc:Fallback>
  </mc:AlternateContent>
  <c:chart>
    <c:title>
      <c:tx>
        <c:rich>
          <a:bodyPr/>
          <a:lstStyle/>
          <a:p>
            <a:pPr>
              <a:defRPr/>
            </a:pPr>
            <a:r>
              <a:rPr lang="es-ES" dirty="0" smtClean="0"/>
              <a:t>VARIACIÓN </a:t>
            </a:r>
            <a:r>
              <a:rPr lang="es-ES" dirty="0"/>
              <a:t>ANUAL GASTOS </a:t>
            </a:r>
          </a:p>
        </c:rich>
      </c:tx>
      <c:overlay val="0"/>
    </c:title>
    <c:autoTitleDeleted val="0"/>
    <c:plotArea>
      <c:layout/>
      <c:barChart>
        <c:barDir val="col"/>
        <c:grouping val="clustered"/>
        <c:varyColors val="0"/>
        <c:ser>
          <c:idx val="0"/>
          <c:order val="0"/>
          <c:tx>
            <c:v>VARIACION ANUAL GASTOS </c:v>
          </c:tx>
          <c:invertIfNegative val="0"/>
          <c:cat>
            <c:strRef>
              <c:f>'BALANCE DE P&amp;G 2009'!$A$81:$A$85</c:f>
              <c:strCache>
                <c:ptCount val="5"/>
                <c:pt idx="0">
                  <c:v>GASTOS</c:v>
                </c:pt>
                <c:pt idx="1">
                  <c:v>Gastos Administrativos</c:v>
                </c:pt>
                <c:pt idx="2">
                  <c:v>Gastos de Ventas</c:v>
                </c:pt>
                <c:pt idx="3">
                  <c:v>UTILIDAD OPERACIONES</c:v>
                </c:pt>
                <c:pt idx="4">
                  <c:v>UTILIDAD DEL EJERCICIO</c:v>
                </c:pt>
              </c:strCache>
            </c:strRef>
          </c:cat>
          <c:val>
            <c:numRef>
              <c:f>'BALANCE DE P&amp;G 2009'!$B$81:$B$85</c:f>
              <c:numCache>
                <c:formatCode>0.00%</c:formatCode>
                <c:ptCount val="5"/>
                <c:pt idx="0">
                  <c:v>0.42127832504178681</c:v>
                </c:pt>
                <c:pt idx="1">
                  <c:v>0.77779903863736499</c:v>
                </c:pt>
                <c:pt idx="2">
                  <c:v>0.22043301181157099</c:v>
                </c:pt>
                <c:pt idx="3">
                  <c:v>0.69649812983732851</c:v>
                </c:pt>
                <c:pt idx="4">
                  <c:v>0.69649812983732851</c:v>
                </c:pt>
              </c:numCache>
            </c:numRef>
          </c:val>
        </c:ser>
        <c:dLbls>
          <c:showLegendKey val="0"/>
          <c:showVal val="1"/>
          <c:showCatName val="0"/>
          <c:showSerName val="0"/>
          <c:showPercent val="0"/>
          <c:showBubbleSize val="0"/>
        </c:dLbls>
        <c:gapWidth val="150"/>
        <c:overlap val="-25"/>
        <c:axId val="131058688"/>
        <c:axId val="131076864"/>
      </c:barChart>
      <c:catAx>
        <c:axId val="131058688"/>
        <c:scaling>
          <c:orientation val="minMax"/>
        </c:scaling>
        <c:delete val="0"/>
        <c:axPos val="b"/>
        <c:majorTickMark val="none"/>
        <c:minorTickMark val="none"/>
        <c:tickLblPos val="nextTo"/>
        <c:crossAx val="131076864"/>
        <c:crosses val="autoZero"/>
        <c:auto val="1"/>
        <c:lblAlgn val="ctr"/>
        <c:lblOffset val="100"/>
        <c:noMultiLvlLbl val="0"/>
      </c:catAx>
      <c:valAx>
        <c:axId val="131076864"/>
        <c:scaling>
          <c:orientation val="minMax"/>
        </c:scaling>
        <c:delete val="1"/>
        <c:axPos val="l"/>
        <c:numFmt formatCode="0.00%" sourceLinked="1"/>
        <c:majorTickMark val="out"/>
        <c:minorTickMark val="none"/>
        <c:tickLblPos val="none"/>
        <c:crossAx val="131058688"/>
        <c:crosses val="autoZero"/>
        <c:crossBetween val="between"/>
      </c:valAx>
    </c:plotArea>
    <c:legend>
      <c:legendPos val="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4"/>
    </mc:Choice>
    <mc:Fallback>
      <c:style val="44"/>
    </mc:Fallback>
  </mc:AlternateContent>
  <c:chart>
    <c:title>
      <c:tx>
        <c:rich>
          <a:bodyPr/>
          <a:lstStyle/>
          <a:p>
            <a:pPr>
              <a:defRPr/>
            </a:pPr>
            <a:r>
              <a:rPr lang="es-ES" dirty="0" smtClean="0"/>
              <a:t>VARIACIÓN </a:t>
            </a:r>
            <a:r>
              <a:rPr lang="es-ES" dirty="0"/>
              <a:t>UTILIDAD </a:t>
            </a:r>
          </a:p>
        </c:rich>
      </c:tx>
      <c:overlay val="0"/>
    </c:title>
    <c:autoTitleDeleted val="0"/>
    <c:plotArea>
      <c:layout/>
      <c:lineChart>
        <c:grouping val="standard"/>
        <c:varyColors val="0"/>
        <c:ser>
          <c:idx val="0"/>
          <c:order val="0"/>
          <c:tx>
            <c:v>VARIACIÒN UTILIDAD </c:v>
          </c:tx>
          <c:cat>
            <c:strRef>
              <c:f>'BALANCE DE P&amp;G 2009'!$A$88:$A$89</c:f>
              <c:strCache>
                <c:ptCount val="2"/>
                <c:pt idx="0">
                  <c:v>UTILIDAD NETA</c:v>
                </c:pt>
                <c:pt idx="1">
                  <c:v>UTILIDAD DEL EJERCICIO</c:v>
                </c:pt>
              </c:strCache>
            </c:strRef>
          </c:cat>
          <c:val>
            <c:numRef>
              <c:f>'BALANCE DE P&amp;G 2009'!$B$88:$B$89</c:f>
              <c:numCache>
                <c:formatCode>0.00%</c:formatCode>
                <c:ptCount val="2"/>
                <c:pt idx="0">
                  <c:v>0.69649812983732873</c:v>
                </c:pt>
                <c:pt idx="1">
                  <c:v>0.70423259818420558</c:v>
                </c:pt>
              </c:numCache>
            </c:numRef>
          </c:val>
          <c:smooth val="0"/>
        </c:ser>
        <c:dLbls>
          <c:showLegendKey val="0"/>
          <c:showVal val="0"/>
          <c:showCatName val="0"/>
          <c:showSerName val="0"/>
          <c:showPercent val="0"/>
          <c:showBubbleSize val="0"/>
        </c:dLbls>
        <c:marker val="1"/>
        <c:smooth val="0"/>
        <c:axId val="131117824"/>
        <c:axId val="131119360"/>
      </c:lineChart>
      <c:catAx>
        <c:axId val="131117824"/>
        <c:scaling>
          <c:orientation val="minMax"/>
        </c:scaling>
        <c:delete val="0"/>
        <c:axPos val="b"/>
        <c:majorTickMark val="out"/>
        <c:minorTickMark val="none"/>
        <c:tickLblPos val="nextTo"/>
        <c:crossAx val="131119360"/>
        <c:crosses val="autoZero"/>
        <c:auto val="1"/>
        <c:lblAlgn val="ctr"/>
        <c:lblOffset val="100"/>
        <c:noMultiLvlLbl val="0"/>
      </c:catAx>
      <c:valAx>
        <c:axId val="131119360"/>
        <c:scaling>
          <c:orientation val="minMax"/>
        </c:scaling>
        <c:delete val="0"/>
        <c:axPos val="l"/>
        <c:majorGridlines/>
        <c:numFmt formatCode="0.00%" sourceLinked="1"/>
        <c:majorTickMark val="out"/>
        <c:minorTickMark val="none"/>
        <c:tickLblPos val="nextTo"/>
        <c:crossAx val="131117824"/>
        <c:crosses val="autoZero"/>
        <c:crossBetween val="between"/>
      </c:valAx>
    </c:plotArea>
    <c:legend>
      <c:legendPos val="r"/>
      <c:overlay val="0"/>
    </c:legend>
    <c:plotVisOnly val="1"/>
    <c:dispBlanksAs val="gap"/>
    <c:showDLblsOverMax val="0"/>
  </c:chart>
  <c:externalData r:id="rId1">
    <c:autoUpdate val="0"/>
  </c:externalData>
</c:chartSpace>
</file>

<file path=ppt/diagrams/_rels/data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diagrams/_rels/data2.xml.rels><?xml version="1.0" encoding="UTF-8" standalone="yes"?>
<Relationships xmlns="http://schemas.openxmlformats.org/package/2006/relationships"><Relationship Id="rId1" Type="http://schemas.openxmlformats.org/officeDocument/2006/relationships/image" Target="../media/image9.jpeg"/></Relationships>
</file>

<file path=ppt/diagrams/_rels/data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image" Target="../media/image27.jpeg"/></Relationships>
</file>

<file path=ppt/diagrams/_rels/data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0A323C-4859-4036-BF4E-FC45EB6ABF0D}" type="doc">
      <dgm:prSet loTypeId="urn:microsoft.com/office/officeart/2005/8/layout/hList3" loCatId="list" qsTypeId="urn:microsoft.com/office/officeart/2005/8/quickstyle/simple1" qsCatId="simple" csTypeId="urn:microsoft.com/office/officeart/2005/8/colors/colorful2" csCatId="colorful" phldr="1"/>
      <dgm:spPr/>
      <dgm:t>
        <a:bodyPr/>
        <a:lstStyle/>
        <a:p>
          <a:endParaRPr lang="es-EC"/>
        </a:p>
      </dgm:t>
    </dgm:pt>
    <dgm:pt modelId="{E7DA8FA4-0048-4620-958B-DF5812884396}">
      <dgm:prSet phldrT="[Texto]" custT="1"/>
      <dgm:spPr/>
      <dgm:t>
        <a:bodyPr/>
        <a:lstStyle/>
        <a:p>
          <a:r>
            <a:rPr lang="es-EC" sz="2000" b="1" dirty="0" smtClean="0">
              <a:solidFill>
                <a:schemeClr val="tx1"/>
              </a:solidFill>
            </a:rPr>
            <a:t>LA DOLARIZACIÓN</a:t>
          </a:r>
          <a:endParaRPr lang="es-EC" sz="2000" b="1" dirty="0">
            <a:solidFill>
              <a:schemeClr val="tx1"/>
            </a:solidFill>
          </a:endParaRPr>
        </a:p>
      </dgm:t>
    </dgm:pt>
    <dgm:pt modelId="{DA754EF3-FFEF-4B71-8ACA-440359110688}" type="parTrans" cxnId="{8C8DF761-3AB4-45F6-A57E-E471E76B0676}">
      <dgm:prSet/>
      <dgm:spPr/>
      <dgm:t>
        <a:bodyPr/>
        <a:lstStyle/>
        <a:p>
          <a:endParaRPr lang="es-EC">
            <a:solidFill>
              <a:schemeClr val="tx1"/>
            </a:solidFill>
          </a:endParaRPr>
        </a:p>
      </dgm:t>
    </dgm:pt>
    <dgm:pt modelId="{25AD1500-5BA2-42BA-AB48-7E0BE01F1BF0}" type="sibTrans" cxnId="{8C8DF761-3AB4-45F6-A57E-E471E76B0676}">
      <dgm:prSet/>
      <dgm:spPr/>
      <dgm:t>
        <a:bodyPr/>
        <a:lstStyle/>
        <a:p>
          <a:endParaRPr lang="es-EC">
            <a:solidFill>
              <a:schemeClr val="tx1"/>
            </a:solidFill>
          </a:endParaRPr>
        </a:p>
      </dgm:t>
    </dgm:pt>
    <dgm:pt modelId="{948B0F7E-F2FF-49C0-807D-B54EC001E1ED}">
      <dgm:prSet phldrT="[Texto]" custT="1"/>
      <dgm:spPr/>
      <dgm:t>
        <a:bodyPr/>
        <a:lstStyle/>
        <a:p>
          <a:pPr algn="just"/>
          <a:r>
            <a:rPr lang="es-ES" sz="1200" dirty="0" smtClean="0">
              <a:solidFill>
                <a:schemeClr val="tx1"/>
              </a:solidFill>
            </a:rPr>
            <a:t>Proceso </a:t>
          </a:r>
          <a:r>
            <a:rPr lang="es-ES" sz="1200" u="none" dirty="0" smtClean="0">
              <a:solidFill>
                <a:schemeClr val="tx1"/>
              </a:solidFill>
            </a:rPr>
            <a:t>donde el dinero</a:t>
          </a:r>
          <a:r>
            <a:rPr lang="es-EC" sz="1200" u="none" dirty="0" smtClean="0">
              <a:solidFill>
                <a:schemeClr val="tx1"/>
              </a:solidFill>
            </a:rPr>
            <a:t> </a:t>
          </a:r>
          <a:r>
            <a:rPr lang="es-ES" sz="1200" u="none" dirty="0" smtClean="0">
              <a:solidFill>
                <a:schemeClr val="tx1"/>
              </a:solidFill>
            </a:rPr>
            <a:t>extranjero reemplaza al dinero doméstico en cualquiera de sus funciones.</a:t>
          </a:r>
        </a:p>
        <a:p>
          <a:pPr algn="l"/>
          <a:endParaRPr lang="es-ES" sz="1100" b="1" i="1" dirty="0" smtClean="0">
            <a:solidFill>
              <a:schemeClr val="tx1"/>
            </a:solidFill>
          </a:endParaRPr>
        </a:p>
        <a:p>
          <a:pPr algn="l"/>
          <a:endParaRPr lang="es-ES" sz="1100" b="1" i="1" dirty="0" smtClean="0">
            <a:solidFill>
              <a:schemeClr val="tx1"/>
            </a:solidFill>
          </a:endParaRPr>
        </a:p>
        <a:p>
          <a:pPr algn="l"/>
          <a:endParaRPr lang="es-ES" sz="1100" b="1" i="1" dirty="0" smtClean="0">
            <a:solidFill>
              <a:schemeClr val="tx1"/>
            </a:solidFill>
          </a:endParaRPr>
        </a:p>
        <a:p>
          <a:pPr algn="l"/>
          <a:r>
            <a:rPr lang="es-ES" sz="1200" b="1" i="1" dirty="0" smtClean="0">
              <a:solidFill>
                <a:schemeClr val="tx1"/>
              </a:solidFill>
            </a:rPr>
            <a:t>Condiciones</a:t>
          </a:r>
        </a:p>
        <a:p>
          <a:pPr algn="l"/>
          <a:endParaRPr lang="es-ES" sz="1200" dirty="0" smtClean="0">
            <a:solidFill>
              <a:schemeClr val="tx1"/>
            </a:solidFill>
          </a:endParaRPr>
        </a:p>
        <a:p>
          <a:pPr algn="l"/>
          <a:r>
            <a:rPr lang="es-ES" sz="1200" dirty="0" smtClean="0">
              <a:solidFill>
                <a:schemeClr val="tx1"/>
              </a:solidFill>
            </a:rPr>
            <a:t>La moneda única es el dólar y desaparece la moneda local. </a:t>
          </a:r>
          <a:endParaRPr lang="es-EC" sz="1200" dirty="0" smtClean="0">
            <a:solidFill>
              <a:schemeClr val="tx1"/>
            </a:solidFill>
          </a:endParaRPr>
        </a:p>
        <a:p>
          <a:pPr algn="l"/>
          <a:endParaRPr lang="es-EC" sz="1200" dirty="0" smtClean="0">
            <a:solidFill>
              <a:schemeClr val="tx1"/>
            </a:solidFill>
          </a:endParaRPr>
        </a:p>
        <a:p>
          <a:pPr algn="l"/>
          <a:r>
            <a:rPr lang="es-ES" sz="1200" dirty="0" smtClean="0">
              <a:solidFill>
                <a:schemeClr val="tx1"/>
              </a:solidFill>
            </a:rPr>
            <a:t>El Banco Central reestructura sus funciones tradicionales y adquiere nuevas funciones.</a:t>
          </a:r>
          <a:endParaRPr lang="es-EC" sz="1200" dirty="0" smtClean="0">
            <a:solidFill>
              <a:schemeClr val="tx1"/>
            </a:solidFill>
          </a:endParaRPr>
        </a:p>
      </dgm:t>
    </dgm:pt>
    <dgm:pt modelId="{29F671A8-D85B-4937-92FE-A769397BEC16}" type="parTrans" cxnId="{4E286AF8-CB37-4EAA-A1E9-E137ADEE05C0}">
      <dgm:prSet/>
      <dgm:spPr/>
      <dgm:t>
        <a:bodyPr/>
        <a:lstStyle/>
        <a:p>
          <a:endParaRPr lang="es-EC">
            <a:solidFill>
              <a:schemeClr val="tx1"/>
            </a:solidFill>
          </a:endParaRPr>
        </a:p>
      </dgm:t>
    </dgm:pt>
    <dgm:pt modelId="{5B1C32C6-DE2B-48A7-9891-3A98C01C74EB}" type="sibTrans" cxnId="{4E286AF8-CB37-4EAA-A1E9-E137ADEE05C0}">
      <dgm:prSet/>
      <dgm:spPr/>
      <dgm:t>
        <a:bodyPr/>
        <a:lstStyle/>
        <a:p>
          <a:endParaRPr lang="es-EC">
            <a:solidFill>
              <a:schemeClr val="tx1"/>
            </a:solidFill>
          </a:endParaRPr>
        </a:p>
      </dgm:t>
    </dgm:pt>
    <dgm:pt modelId="{C7A37878-6BAC-42D2-99E6-5DD012081206}">
      <dgm:prSet phldrT="[Texto]" custT="1"/>
      <dgm:spPr/>
      <dgm:t>
        <a:bodyPr/>
        <a:lstStyle/>
        <a:p>
          <a:pPr algn="l"/>
          <a:r>
            <a:rPr lang="es-EC" sz="1400" b="1" i="1" dirty="0" smtClean="0">
              <a:solidFill>
                <a:schemeClr val="tx1"/>
              </a:solidFill>
            </a:rPr>
            <a:t>Ventajas</a:t>
          </a:r>
        </a:p>
        <a:p>
          <a:pPr algn="l"/>
          <a:r>
            <a:rPr lang="es-ES" sz="1200" dirty="0" smtClean="0">
              <a:solidFill>
                <a:schemeClr val="tx1"/>
              </a:solidFill>
            </a:rPr>
            <a:t>- Inflación</a:t>
          </a:r>
          <a:endParaRPr lang="es-EC" sz="1200" dirty="0" smtClean="0">
            <a:solidFill>
              <a:schemeClr val="tx1"/>
            </a:solidFill>
          </a:endParaRPr>
        </a:p>
        <a:p>
          <a:pPr algn="l"/>
          <a:r>
            <a:rPr lang="es-ES" sz="1200" dirty="0" smtClean="0">
              <a:solidFill>
                <a:schemeClr val="tx1"/>
              </a:solidFill>
            </a:rPr>
            <a:t>- Las tasas de interés internas</a:t>
          </a:r>
          <a:endParaRPr lang="es-EC" sz="1200" dirty="0" smtClean="0">
            <a:solidFill>
              <a:schemeClr val="tx1"/>
            </a:solidFill>
          </a:endParaRPr>
        </a:p>
        <a:p>
          <a:pPr algn="l"/>
          <a:r>
            <a:rPr lang="es-ES" sz="1200" dirty="0" smtClean="0">
              <a:solidFill>
                <a:schemeClr val="tx1"/>
              </a:solidFill>
            </a:rPr>
            <a:t>- Se  ha recuperará el ahorro</a:t>
          </a:r>
          <a:r>
            <a:rPr lang="es-EC" sz="1200" dirty="0" smtClean="0">
              <a:solidFill>
                <a:schemeClr val="tx1"/>
              </a:solidFill>
            </a:rPr>
            <a:t> y se promueve la inversión</a:t>
          </a:r>
        </a:p>
        <a:p>
          <a:pPr algn="l"/>
          <a:r>
            <a:rPr lang="es-ES" sz="1200" dirty="0" smtClean="0">
              <a:solidFill>
                <a:schemeClr val="tx1"/>
              </a:solidFill>
            </a:rPr>
            <a:t>- Permite  la planificación a largo plazo, </a:t>
          </a:r>
          <a:endParaRPr lang="es-EC" sz="1200" dirty="0">
            <a:solidFill>
              <a:schemeClr val="tx1"/>
            </a:solidFill>
          </a:endParaRPr>
        </a:p>
      </dgm:t>
    </dgm:pt>
    <dgm:pt modelId="{FC6399C3-05AE-47C0-B3F5-C963AB3CEE84}" type="parTrans" cxnId="{451A745F-7A8B-442B-BD73-E74698A79D08}">
      <dgm:prSet/>
      <dgm:spPr/>
      <dgm:t>
        <a:bodyPr/>
        <a:lstStyle/>
        <a:p>
          <a:endParaRPr lang="es-EC">
            <a:solidFill>
              <a:schemeClr val="tx1"/>
            </a:solidFill>
          </a:endParaRPr>
        </a:p>
      </dgm:t>
    </dgm:pt>
    <dgm:pt modelId="{FB264051-3807-4645-BD7A-8F0BA61C0843}" type="sibTrans" cxnId="{451A745F-7A8B-442B-BD73-E74698A79D08}">
      <dgm:prSet/>
      <dgm:spPr/>
      <dgm:t>
        <a:bodyPr/>
        <a:lstStyle/>
        <a:p>
          <a:endParaRPr lang="es-EC">
            <a:solidFill>
              <a:schemeClr val="tx1"/>
            </a:solidFill>
          </a:endParaRPr>
        </a:p>
      </dgm:t>
    </dgm:pt>
    <dgm:pt modelId="{CE583AF2-E282-44AC-A940-F0EB2404755E}">
      <dgm:prSet phldrT="[Texto]" custT="1"/>
      <dgm:spPr/>
      <dgm:t>
        <a:bodyPr/>
        <a:lstStyle/>
        <a:p>
          <a:pPr algn="l"/>
          <a:r>
            <a:rPr lang="es-EC" sz="1400" b="1" i="1" dirty="0" smtClean="0">
              <a:solidFill>
                <a:schemeClr val="tx1"/>
              </a:solidFill>
            </a:rPr>
            <a:t>Desventajas</a:t>
          </a:r>
        </a:p>
        <a:p>
          <a:pPr algn="just"/>
          <a:r>
            <a:rPr lang="es-ES" sz="1200" dirty="0" smtClean="0">
              <a:solidFill>
                <a:schemeClr val="tx1"/>
              </a:solidFill>
            </a:rPr>
            <a:t>-  Pérdida del señoreaje</a:t>
          </a:r>
          <a:endParaRPr lang="es-EC" sz="1200" dirty="0" smtClean="0">
            <a:solidFill>
              <a:schemeClr val="tx1"/>
            </a:solidFill>
          </a:endParaRPr>
        </a:p>
        <a:p>
          <a:pPr algn="just"/>
          <a:r>
            <a:rPr lang="es-ES" sz="1200" dirty="0" smtClean="0">
              <a:solidFill>
                <a:schemeClr val="tx1"/>
              </a:solidFill>
            </a:rPr>
            <a:t>- Pérdida de flexibilidad en la    política monetaria, </a:t>
          </a:r>
          <a:endParaRPr lang="es-EC" sz="1200" dirty="0" smtClean="0">
            <a:solidFill>
              <a:schemeClr val="tx1"/>
            </a:solidFill>
          </a:endParaRPr>
        </a:p>
        <a:p>
          <a:pPr algn="just"/>
          <a:r>
            <a:rPr lang="es-ES" sz="1200" dirty="0" smtClean="0">
              <a:solidFill>
                <a:schemeClr val="tx1"/>
              </a:solidFill>
            </a:rPr>
            <a:t>-Problemática de shocks externos</a:t>
          </a:r>
          <a:endParaRPr lang="es-EC" sz="1200" dirty="0" smtClean="0">
            <a:solidFill>
              <a:schemeClr val="tx1"/>
            </a:solidFill>
          </a:endParaRPr>
        </a:p>
        <a:p>
          <a:pPr algn="just"/>
          <a:r>
            <a:rPr lang="es-ES" sz="1200" dirty="0" smtClean="0">
              <a:solidFill>
                <a:schemeClr val="tx1"/>
              </a:solidFill>
            </a:rPr>
            <a:t>- El costo por una sola vez, de convertir precios.</a:t>
          </a:r>
          <a:endParaRPr lang="es-EC" sz="1200" dirty="0">
            <a:solidFill>
              <a:schemeClr val="tx1"/>
            </a:solidFill>
          </a:endParaRPr>
        </a:p>
      </dgm:t>
    </dgm:pt>
    <dgm:pt modelId="{451572B5-53FE-4B29-BE31-0798981FE0D9}" type="parTrans" cxnId="{89F546A9-F270-4A30-93F7-F6BF2E71E090}">
      <dgm:prSet/>
      <dgm:spPr/>
      <dgm:t>
        <a:bodyPr/>
        <a:lstStyle/>
        <a:p>
          <a:endParaRPr lang="es-EC">
            <a:solidFill>
              <a:schemeClr val="tx1"/>
            </a:solidFill>
          </a:endParaRPr>
        </a:p>
      </dgm:t>
    </dgm:pt>
    <dgm:pt modelId="{FBC5AFEF-003D-43D8-B290-AAB8BDBBAF02}" type="sibTrans" cxnId="{89F546A9-F270-4A30-93F7-F6BF2E71E090}">
      <dgm:prSet/>
      <dgm:spPr/>
      <dgm:t>
        <a:bodyPr/>
        <a:lstStyle/>
        <a:p>
          <a:endParaRPr lang="es-EC">
            <a:solidFill>
              <a:schemeClr val="tx1"/>
            </a:solidFill>
          </a:endParaRPr>
        </a:p>
      </dgm:t>
    </dgm:pt>
    <dgm:pt modelId="{357ADB9F-F8BE-4AD0-8CA1-175F089CB7DB}" type="pres">
      <dgm:prSet presAssocID="{5C0A323C-4859-4036-BF4E-FC45EB6ABF0D}" presName="composite" presStyleCnt="0">
        <dgm:presLayoutVars>
          <dgm:chMax val="1"/>
          <dgm:dir/>
          <dgm:resizeHandles val="exact"/>
        </dgm:presLayoutVars>
      </dgm:prSet>
      <dgm:spPr/>
      <dgm:t>
        <a:bodyPr/>
        <a:lstStyle/>
        <a:p>
          <a:endParaRPr lang="es-ES"/>
        </a:p>
      </dgm:t>
    </dgm:pt>
    <dgm:pt modelId="{92AC9D65-DAE0-4BF1-A9CA-9762043845F4}" type="pres">
      <dgm:prSet presAssocID="{E7DA8FA4-0048-4620-958B-DF5812884396}" presName="roof" presStyleLbl="dkBgShp" presStyleIdx="0" presStyleCnt="2" custScaleY="61513"/>
      <dgm:spPr/>
      <dgm:t>
        <a:bodyPr/>
        <a:lstStyle/>
        <a:p>
          <a:endParaRPr lang="es-EC"/>
        </a:p>
      </dgm:t>
    </dgm:pt>
    <dgm:pt modelId="{5318D0C1-FA96-48A5-8E09-D67EA253E9B7}" type="pres">
      <dgm:prSet presAssocID="{E7DA8FA4-0048-4620-958B-DF5812884396}" presName="pillars" presStyleCnt="0"/>
      <dgm:spPr/>
    </dgm:pt>
    <dgm:pt modelId="{F33B61C7-B485-46F3-96B1-608B1DE26EC3}" type="pres">
      <dgm:prSet presAssocID="{E7DA8FA4-0048-4620-958B-DF5812884396}" presName="pillar1" presStyleLbl="node1" presStyleIdx="0" presStyleCnt="3">
        <dgm:presLayoutVars>
          <dgm:bulletEnabled val="1"/>
        </dgm:presLayoutVars>
      </dgm:prSet>
      <dgm:spPr/>
      <dgm:t>
        <a:bodyPr/>
        <a:lstStyle/>
        <a:p>
          <a:endParaRPr lang="es-EC"/>
        </a:p>
      </dgm:t>
    </dgm:pt>
    <dgm:pt modelId="{49933A06-09B8-4A80-A188-571BB149C1C9}" type="pres">
      <dgm:prSet presAssocID="{C7A37878-6BAC-42D2-99E6-5DD012081206}" presName="pillarX" presStyleLbl="node1" presStyleIdx="1" presStyleCnt="3">
        <dgm:presLayoutVars>
          <dgm:bulletEnabled val="1"/>
        </dgm:presLayoutVars>
      </dgm:prSet>
      <dgm:spPr/>
      <dgm:t>
        <a:bodyPr/>
        <a:lstStyle/>
        <a:p>
          <a:endParaRPr lang="es-EC"/>
        </a:p>
      </dgm:t>
    </dgm:pt>
    <dgm:pt modelId="{A2C78775-4D46-4D4D-BF52-28C74335D497}" type="pres">
      <dgm:prSet presAssocID="{CE583AF2-E282-44AC-A940-F0EB2404755E}" presName="pillarX" presStyleLbl="node1" presStyleIdx="2" presStyleCnt="3">
        <dgm:presLayoutVars>
          <dgm:bulletEnabled val="1"/>
        </dgm:presLayoutVars>
      </dgm:prSet>
      <dgm:spPr/>
      <dgm:t>
        <a:bodyPr/>
        <a:lstStyle/>
        <a:p>
          <a:endParaRPr lang="es-EC"/>
        </a:p>
      </dgm:t>
    </dgm:pt>
    <dgm:pt modelId="{8803AFBB-485A-435E-8E32-30153F2841DA}" type="pres">
      <dgm:prSet presAssocID="{E7DA8FA4-0048-4620-958B-DF5812884396}" presName="base" presStyleLbl="dkBgShp" presStyleIdx="1" presStyleCnt="2"/>
      <dgm:spPr/>
    </dgm:pt>
  </dgm:ptLst>
  <dgm:cxnLst>
    <dgm:cxn modelId="{DF9771C3-874D-4B54-92E5-87047E4DB6F3}" type="presOf" srcId="{E7DA8FA4-0048-4620-958B-DF5812884396}" destId="{92AC9D65-DAE0-4BF1-A9CA-9762043845F4}" srcOrd="0" destOrd="0" presId="urn:microsoft.com/office/officeart/2005/8/layout/hList3"/>
    <dgm:cxn modelId="{451A745F-7A8B-442B-BD73-E74698A79D08}" srcId="{E7DA8FA4-0048-4620-958B-DF5812884396}" destId="{C7A37878-6BAC-42D2-99E6-5DD012081206}" srcOrd="1" destOrd="0" parTransId="{FC6399C3-05AE-47C0-B3F5-C963AB3CEE84}" sibTransId="{FB264051-3807-4645-BD7A-8F0BA61C0843}"/>
    <dgm:cxn modelId="{B744A2F8-7F01-4011-AB67-6812091A8253}" type="presOf" srcId="{C7A37878-6BAC-42D2-99E6-5DD012081206}" destId="{49933A06-09B8-4A80-A188-571BB149C1C9}" srcOrd="0" destOrd="0" presId="urn:microsoft.com/office/officeart/2005/8/layout/hList3"/>
    <dgm:cxn modelId="{DF0A76F3-05D5-45E2-896E-958DCE65CA22}" type="presOf" srcId="{948B0F7E-F2FF-49C0-807D-B54EC001E1ED}" destId="{F33B61C7-B485-46F3-96B1-608B1DE26EC3}" srcOrd="0" destOrd="0" presId="urn:microsoft.com/office/officeart/2005/8/layout/hList3"/>
    <dgm:cxn modelId="{89F546A9-F270-4A30-93F7-F6BF2E71E090}" srcId="{E7DA8FA4-0048-4620-958B-DF5812884396}" destId="{CE583AF2-E282-44AC-A940-F0EB2404755E}" srcOrd="2" destOrd="0" parTransId="{451572B5-53FE-4B29-BE31-0798981FE0D9}" sibTransId="{FBC5AFEF-003D-43D8-B290-AAB8BDBBAF02}"/>
    <dgm:cxn modelId="{CCB228D2-213C-4896-9D11-5A06769EF897}" type="presOf" srcId="{5C0A323C-4859-4036-BF4E-FC45EB6ABF0D}" destId="{357ADB9F-F8BE-4AD0-8CA1-175F089CB7DB}" srcOrd="0" destOrd="0" presId="urn:microsoft.com/office/officeart/2005/8/layout/hList3"/>
    <dgm:cxn modelId="{17AB929D-0081-46F8-B450-43B324BC3D55}" type="presOf" srcId="{CE583AF2-E282-44AC-A940-F0EB2404755E}" destId="{A2C78775-4D46-4D4D-BF52-28C74335D497}" srcOrd="0" destOrd="0" presId="urn:microsoft.com/office/officeart/2005/8/layout/hList3"/>
    <dgm:cxn modelId="{4E286AF8-CB37-4EAA-A1E9-E137ADEE05C0}" srcId="{E7DA8FA4-0048-4620-958B-DF5812884396}" destId="{948B0F7E-F2FF-49C0-807D-B54EC001E1ED}" srcOrd="0" destOrd="0" parTransId="{29F671A8-D85B-4937-92FE-A769397BEC16}" sibTransId="{5B1C32C6-DE2B-48A7-9891-3A98C01C74EB}"/>
    <dgm:cxn modelId="{8C8DF761-3AB4-45F6-A57E-E471E76B0676}" srcId="{5C0A323C-4859-4036-BF4E-FC45EB6ABF0D}" destId="{E7DA8FA4-0048-4620-958B-DF5812884396}" srcOrd="0" destOrd="0" parTransId="{DA754EF3-FFEF-4B71-8ACA-440359110688}" sibTransId="{25AD1500-5BA2-42BA-AB48-7E0BE01F1BF0}"/>
    <dgm:cxn modelId="{059445C4-5322-4AED-9DC1-8CE5AC4BA3F4}" type="presParOf" srcId="{357ADB9F-F8BE-4AD0-8CA1-175F089CB7DB}" destId="{92AC9D65-DAE0-4BF1-A9CA-9762043845F4}" srcOrd="0" destOrd="0" presId="urn:microsoft.com/office/officeart/2005/8/layout/hList3"/>
    <dgm:cxn modelId="{EFDD23E3-28CA-49E1-AA07-6A50E8241756}" type="presParOf" srcId="{357ADB9F-F8BE-4AD0-8CA1-175F089CB7DB}" destId="{5318D0C1-FA96-48A5-8E09-D67EA253E9B7}" srcOrd="1" destOrd="0" presId="urn:microsoft.com/office/officeart/2005/8/layout/hList3"/>
    <dgm:cxn modelId="{72D5995B-BEA7-43D6-81A9-E8E6347A6A72}" type="presParOf" srcId="{5318D0C1-FA96-48A5-8E09-D67EA253E9B7}" destId="{F33B61C7-B485-46F3-96B1-608B1DE26EC3}" srcOrd="0" destOrd="0" presId="urn:microsoft.com/office/officeart/2005/8/layout/hList3"/>
    <dgm:cxn modelId="{52587189-4A7A-4770-95A6-A03681DBADBA}" type="presParOf" srcId="{5318D0C1-FA96-48A5-8E09-D67EA253E9B7}" destId="{49933A06-09B8-4A80-A188-571BB149C1C9}" srcOrd="1" destOrd="0" presId="urn:microsoft.com/office/officeart/2005/8/layout/hList3"/>
    <dgm:cxn modelId="{B82F34B0-00D9-4E7F-A37B-30F4BAB006AF}" type="presParOf" srcId="{5318D0C1-FA96-48A5-8E09-D67EA253E9B7}" destId="{A2C78775-4D46-4D4D-BF52-28C74335D497}" srcOrd="2" destOrd="0" presId="urn:microsoft.com/office/officeart/2005/8/layout/hList3"/>
    <dgm:cxn modelId="{DB0D0AE0-B3E6-4FC0-8266-B7E7E57C6E7F}" type="presParOf" srcId="{357ADB9F-F8BE-4AD0-8CA1-175F089CB7DB}" destId="{8803AFBB-485A-435E-8E32-30153F2841DA}"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03F5E4-5950-424E-AADA-BBFE56ED04EB}" type="doc">
      <dgm:prSet loTypeId="urn:microsoft.com/office/officeart/2005/8/layout/vList3#1" loCatId="list" qsTypeId="urn:microsoft.com/office/officeart/2005/8/quickstyle/simple1" qsCatId="simple" csTypeId="urn:microsoft.com/office/officeart/2005/8/colors/colorful1#3" csCatId="colorful" phldr="1"/>
      <dgm:spPr/>
    </dgm:pt>
    <dgm:pt modelId="{82E07AC8-5679-47EA-B0B1-AEF3B2FA2A4B}">
      <dgm:prSet phldrT="[Texto]" custT="1"/>
      <dgm:spPr/>
      <dgm:t>
        <a:bodyPr/>
        <a:lstStyle/>
        <a:p>
          <a:r>
            <a:rPr lang="es-ES" sz="1600" dirty="0" smtClean="0"/>
            <a:t>Carácter: Características y respuesta de pago de los clientes </a:t>
          </a:r>
          <a:endParaRPr lang="es-ES" sz="1600" dirty="0"/>
        </a:p>
      </dgm:t>
    </dgm:pt>
    <dgm:pt modelId="{312D1A3D-FE38-4F97-8DF1-442AB564E01C}" type="parTrans" cxnId="{D7788493-857E-459C-820A-62183F84A46E}">
      <dgm:prSet/>
      <dgm:spPr/>
      <dgm:t>
        <a:bodyPr/>
        <a:lstStyle/>
        <a:p>
          <a:endParaRPr lang="es-ES" sz="1050"/>
        </a:p>
      </dgm:t>
    </dgm:pt>
    <dgm:pt modelId="{8B43C884-A05B-4B24-ACBF-817F86BABACC}" type="sibTrans" cxnId="{D7788493-857E-459C-820A-62183F84A46E}">
      <dgm:prSet/>
      <dgm:spPr/>
      <dgm:t>
        <a:bodyPr/>
        <a:lstStyle/>
        <a:p>
          <a:endParaRPr lang="es-ES" sz="1050"/>
        </a:p>
      </dgm:t>
    </dgm:pt>
    <dgm:pt modelId="{F55B9CAC-A00D-4251-9B5F-28495634A900}">
      <dgm:prSet phldrT="[Texto]" custT="1"/>
      <dgm:spPr/>
      <dgm:t>
        <a:bodyPr/>
        <a:lstStyle/>
        <a:p>
          <a:r>
            <a:rPr lang="es-ES" sz="1600" dirty="0" smtClean="0"/>
            <a:t>Capacidad: Habilidad del cliente para los negocios</a:t>
          </a:r>
          <a:endParaRPr lang="es-ES" sz="1600" dirty="0"/>
        </a:p>
      </dgm:t>
    </dgm:pt>
    <dgm:pt modelId="{71E2E5AB-1840-4D03-B468-C96DC8D9CF20}" type="parTrans" cxnId="{27CFF81E-BB38-46C6-B4F2-155146C88A00}">
      <dgm:prSet/>
      <dgm:spPr/>
      <dgm:t>
        <a:bodyPr/>
        <a:lstStyle/>
        <a:p>
          <a:endParaRPr lang="es-ES" sz="1050"/>
        </a:p>
      </dgm:t>
    </dgm:pt>
    <dgm:pt modelId="{0B281B8A-7DC3-48FD-9D04-01D058847FC2}" type="sibTrans" cxnId="{27CFF81E-BB38-46C6-B4F2-155146C88A00}">
      <dgm:prSet/>
      <dgm:spPr/>
      <dgm:t>
        <a:bodyPr/>
        <a:lstStyle/>
        <a:p>
          <a:endParaRPr lang="es-ES" sz="1050"/>
        </a:p>
      </dgm:t>
    </dgm:pt>
    <dgm:pt modelId="{98FA98B0-B2CB-4CA3-964A-9F4813537FCF}">
      <dgm:prSet phldrT="[Texto]" custT="1"/>
      <dgm:spPr/>
      <dgm:t>
        <a:bodyPr/>
        <a:lstStyle/>
        <a:p>
          <a:r>
            <a:rPr lang="es-ES" sz="1600" dirty="0" smtClean="0"/>
            <a:t>Condiciones: Se analizan las variables económicas que pueden afectar  el negocio</a:t>
          </a:r>
          <a:endParaRPr lang="es-ES" sz="1600" dirty="0"/>
        </a:p>
      </dgm:t>
    </dgm:pt>
    <dgm:pt modelId="{9975625A-FF08-4088-99C8-3ACD54E32779}" type="parTrans" cxnId="{B502BBF7-A032-4EDE-AB15-BA4DF6E33A0C}">
      <dgm:prSet/>
      <dgm:spPr/>
      <dgm:t>
        <a:bodyPr/>
        <a:lstStyle/>
        <a:p>
          <a:endParaRPr lang="es-ES" sz="1050"/>
        </a:p>
      </dgm:t>
    </dgm:pt>
    <dgm:pt modelId="{FFA6720C-DEB1-41FD-95B3-76694B2EDD62}" type="sibTrans" cxnId="{B502BBF7-A032-4EDE-AB15-BA4DF6E33A0C}">
      <dgm:prSet/>
      <dgm:spPr/>
      <dgm:t>
        <a:bodyPr/>
        <a:lstStyle/>
        <a:p>
          <a:endParaRPr lang="es-ES" sz="1050"/>
        </a:p>
      </dgm:t>
    </dgm:pt>
    <dgm:pt modelId="{E599A084-CF64-4CD9-938B-9E8C49BD0F31}" type="pres">
      <dgm:prSet presAssocID="{CC03F5E4-5950-424E-AADA-BBFE56ED04EB}" presName="linearFlow" presStyleCnt="0">
        <dgm:presLayoutVars>
          <dgm:dir/>
          <dgm:resizeHandles val="exact"/>
        </dgm:presLayoutVars>
      </dgm:prSet>
      <dgm:spPr/>
    </dgm:pt>
    <dgm:pt modelId="{CF235136-7896-4FF6-8093-26D9124CF909}" type="pres">
      <dgm:prSet presAssocID="{82E07AC8-5679-47EA-B0B1-AEF3B2FA2A4B}" presName="composite" presStyleCnt="0"/>
      <dgm:spPr/>
    </dgm:pt>
    <dgm:pt modelId="{B0A1DDB2-CCD9-4BF1-AC76-52A74A0C858F}" type="pres">
      <dgm:prSet presAssocID="{82E07AC8-5679-47EA-B0B1-AEF3B2FA2A4B}" presName="imgShp" presStyleLbl="fgImgPlace1" presStyleIdx="0" presStyleCnt="3"/>
      <dgm:spPr>
        <a:blipFill rotWithShape="0">
          <a:blip xmlns:r="http://schemas.openxmlformats.org/officeDocument/2006/relationships" r:embed="rId1"/>
          <a:stretch>
            <a:fillRect/>
          </a:stretch>
        </a:blipFill>
      </dgm:spPr>
      <dgm:t>
        <a:bodyPr/>
        <a:lstStyle/>
        <a:p>
          <a:endParaRPr lang="es-ES"/>
        </a:p>
      </dgm:t>
    </dgm:pt>
    <dgm:pt modelId="{2773ED15-E3B7-42A2-B06C-369A829362B7}" type="pres">
      <dgm:prSet presAssocID="{82E07AC8-5679-47EA-B0B1-AEF3B2FA2A4B}" presName="txShp" presStyleLbl="node1" presStyleIdx="0" presStyleCnt="3">
        <dgm:presLayoutVars>
          <dgm:bulletEnabled val="1"/>
        </dgm:presLayoutVars>
      </dgm:prSet>
      <dgm:spPr/>
      <dgm:t>
        <a:bodyPr/>
        <a:lstStyle/>
        <a:p>
          <a:endParaRPr lang="es-ES"/>
        </a:p>
      </dgm:t>
    </dgm:pt>
    <dgm:pt modelId="{341CF327-E7CF-44D6-A854-DFC3721E5577}" type="pres">
      <dgm:prSet presAssocID="{8B43C884-A05B-4B24-ACBF-817F86BABACC}" presName="spacing" presStyleCnt="0"/>
      <dgm:spPr/>
    </dgm:pt>
    <dgm:pt modelId="{103909AE-A78E-4F2B-BF84-56AAA6292E6A}" type="pres">
      <dgm:prSet presAssocID="{F55B9CAC-A00D-4251-9B5F-28495634A900}" presName="composite" presStyleCnt="0"/>
      <dgm:spPr/>
    </dgm:pt>
    <dgm:pt modelId="{9D8BD589-DC9D-446C-B33B-A9995F984682}" type="pres">
      <dgm:prSet presAssocID="{F55B9CAC-A00D-4251-9B5F-28495634A900}" presName="imgShp" presStyleLbl="fgImgPlace1" presStyleIdx="1" presStyleCnt="3"/>
      <dgm:spPr>
        <a:blipFill rotWithShape="0">
          <a:blip xmlns:r="http://schemas.openxmlformats.org/officeDocument/2006/relationships" r:embed="rId2"/>
          <a:stretch>
            <a:fillRect/>
          </a:stretch>
        </a:blipFill>
      </dgm:spPr>
    </dgm:pt>
    <dgm:pt modelId="{DCF28641-5829-4623-9008-DC99A27EE85C}" type="pres">
      <dgm:prSet presAssocID="{F55B9CAC-A00D-4251-9B5F-28495634A900}" presName="txShp" presStyleLbl="node1" presStyleIdx="1" presStyleCnt="3">
        <dgm:presLayoutVars>
          <dgm:bulletEnabled val="1"/>
        </dgm:presLayoutVars>
      </dgm:prSet>
      <dgm:spPr/>
      <dgm:t>
        <a:bodyPr/>
        <a:lstStyle/>
        <a:p>
          <a:endParaRPr lang="es-ES"/>
        </a:p>
      </dgm:t>
    </dgm:pt>
    <dgm:pt modelId="{50C2EE36-1632-4DDB-8BFD-CDC2EAACD285}" type="pres">
      <dgm:prSet presAssocID="{0B281B8A-7DC3-48FD-9D04-01D058847FC2}" presName="spacing" presStyleCnt="0"/>
      <dgm:spPr/>
    </dgm:pt>
    <dgm:pt modelId="{9F3258AD-2CD0-4551-ABAC-0F5470368B71}" type="pres">
      <dgm:prSet presAssocID="{98FA98B0-B2CB-4CA3-964A-9F4813537FCF}" presName="composite" presStyleCnt="0"/>
      <dgm:spPr/>
    </dgm:pt>
    <dgm:pt modelId="{A43DE45F-2EF6-4EE4-8109-F0EEFA420217}" type="pres">
      <dgm:prSet presAssocID="{98FA98B0-B2CB-4CA3-964A-9F4813537FCF}" presName="imgShp" presStyleLbl="fgImgPlace1" presStyleIdx="2" presStyleCnt="3"/>
      <dgm:spPr>
        <a:blipFill rotWithShape="0">
          <a:blip xmlns:r="http://schemas.openxmlformats.org/officeDocument/2006/relationships" r:embed="rId3"/>
          <a:stretch>
            <a:fillRect/>
          </a:stretch>
        </a:blipFill>
      </dgm:spPr>
    </dgm:pt>
    <dgm:pt modelId="{30FF110A-17C3-4EB2-A12F-B0C7E0AE96A4}" type="pres">
      <dgm:prSet presAssocID="{98FA98B0-B2CB-4CA3-964A-9F4813537FCF}" presName="txShp" presStyleLbl="node1" presStyleIdx="2" presStyleCnt="3">
        <dgm:presLayoutVars>
          <dgm:bulletEnabled val="1"/>
        </dgm:presLayoutVars>
      </dgm:prSet>
      <dgm:spPr/>
      <dgm:t>
        <a:bodyPr/>
        <a:lstStyle/>
        <a:p>
          <a:endParaRPr lang="es-ES"/>
        </a:p>
      </dgm:t>
    </dgm:pt>
  </dgm:ptLst>
  <dgm:cxnLst>
    <dgm:cxn modelId="{D7788493-857E-459C-820A-62183F84A46E}" srcId="{CC03F5E4-5950-424E-AADA-BBFE56ED04EB}" destId="{82E07AC8-5679-47EA-B0B1-AEF3B2FA2A4B}" srcOrd="0" destOrd="0" parTransId="{312D1A3D-FE38-4F97-8DF1-442AB564E01C}" sibTransId="{8B43C884-A05B-4B24-ACBF-817F86BABACC}"/>
    <dgm:cxn modelId="{E302D0A4-9F13-4395-A0D5-B31C716FCD20}" type="presOf" srcId="{82E07AC8-5679-47EA-B0B1-AEF3B2FA2A4B}" destId="{2773ED15-E3B7-42A2-B06C-369A829362B7}" srcOrd="0" destOrd="0" presId="urn:microsoft.com/office/officeart/2005/8/layout/vList3#1"/>
    <dgm:cxn modelId="{2888CD3C-0856-4568-9A15-75DC8AC55D2D}" type="presOf" srcId="{98FA98B0-B2CB-4CA3-964A-9F4813537FCF}" destId="{30FF110A-17C3-4EB2-A12F-B0C7E0AE96A4}" srcOrd="0" destOrd="0" presId="urn:microsoft.com/office/officeart/2005/8/layout/vList3#1"/>
    <dgm:cxn modelId="{27CFF81E-BB38-46C6-B4F2-155146C88A00}" srcId="{CC03F5E4-5950-424E-AADA-BBFE56ED04EB}" destId="{F55B9CAC-A00D-4251-9B5F-28495634A900}" srcOrd="1" destOrd="0" parTransId="{71E2E5AB-1840-4D03-B468-C96DC8D9CF20}" sibTransId="{0B281B8A-7DC3-48FD-9D04-01D058847FC2}"/>
    <dgm:cxn modelId="{15BBC3DF-1AA6-4F7F-B815-4A201048A90C}" type="presOf" srcId="{F55B9CAC-A00D-4251-9B5F-28495634A900}" destId="{DCF28641-5829-4623-9008-DC99A27EE85C}" srcOrd="0" destOrd="0" presId="urn:microsoft.com/office/officeart/2005/8/layout/vList3#1"/>
    <dgm:cxn modelId="{B502BBF7-A032-4EDE-AB15-BA4DF6E33A0C}" srcId="{CC03F5E4-5950-424E-AADA-BBFE56ED04EB}" destId="{98FA98B0-B2CB-4CA3-964A-9F4813537FCF}" srcOrd="2" destOrd="0" parTransId="{9975625A-FF08-4088-99C8-3ACD54E32779}" sibTransId="{FFA6720C-DEB1-41FD-95B3-76694B2EDD62}"/>
    <dgm:cxn modelId="{82579A16-9515-4956-86F2-7280B28405B6}" type="presOf" srcId="{CC03F5E4-5950-424E-AADA-BBFE56ED04EB}" destId="{E599A084-CF64-4CD9-938B-9E8C49BD0F31}" srcOrd="0" destOrd="0" presId="urn:microsoft.com/office/officeart/2005/8/layout/vList3#1"/>
    <dgm:cxn modelId="{CDB2374C-D306-43DD-8F57-D929CC8B7B55}" type="presParOf" srcId="{E599A084-CF64-4CD9-938B-9E8C49BD0F31}" destId="{CF235136-7896-4FF6-8093-26D9124CF909}" srcOrd="0" destOrd="0" presId="urn:microsoft.com/office/officeart/2005/8/layout/vList3#1"/>
    <dgm:cxn modelId="{70A776A0-1E9C-42F0-B510-8CA2A8BBCA29}" type="presParOf" srcId="{CF235136-7896-4FF6-8093-26D9124CF909}" destId="{B0A1DDB2-CCD9-4BF1-AC76-52A74A0C858F}" srcOrd="0" destOrd="0" presId="urn:microsoft.com/office/officeart/2005/8/layout/vList3#1"/>
    <dgm:cxn modelId="{73F1E08E-BE28-41AC-B8C6-BBE122C41F15}" type="presParOf" srcId="{CF235136-7896-4FF6-8093-26D9124CF909}" destId="{2773ED15-E3B7-42A2-B06C-369A829362B7}" srcOrd="1" destOrd="0" presId="urn:microsoft.com/office/officeart/2005/8/layout/vList3#1"/>
    <dgm:cxn modelId="{D1126089-866B-4DC9-B38F-7EBC7391C138}" type="presParOf" srcId="{E599A084-CF64-4CD9-938B-9E8C49BD0F31}" destId="{341CF327-E7CF-44D6-A854-DFC3721E5577}" srcOrd="1" destOrd="0" presId="urn:microsoft.com/office/officeart/2005/8/layout/vList3#1"/>
    <dgm:cxn modelId="{FE15EDCC-9D96-42D3-83CD-5C74A368D768}" type="presParOf" srcId="{E599A084-CF64-4CD9-938B-9E8C49BD0F31}" destId="{103909AE-A78E-4F2B-BF84-56AAA6292E6A}" srcOrd="2" destOrd="0" presId="urn:microsoft.com/office/officeart/2005/8/layout/vList3#1"/>
    <dgm:cxn modelId="{6D120D49-45A5-4D3E-B1E5-78B62ACFF1AB}" type="presParOf" srcId="{103909AE-A78E-4F2B-BF84-56AAA6292E6A}" destId="{9D8BD589-DC9D-446C-B33B-A9995F984682}" srcOrd="0" destOrd="0" presId="urn:microsoft.com/office/officeart/2005/8/layout/vList3#1"/>
    <dgm:cxn modelId="{AFD9BA2D-8BB1-4C8A-8508-84939E93E40D}" type="presParOf" srcId="{103909AE-A78E-4F2B-BF84-56AAA6292E6A}" destId="{DCF28641-5829-4623-9008-DC99A27EE85C}" srcOrd="1" destOrd="0" presId="urn:microsoft.com/office/officeart/2005/8/layout/vList3#1"/>
    <dgm:cxn modelId="{7DC04625-4006-4D8B-8B60-7A2A9A9DA375}" type="presParOf" srcId="{E599A084-CF64-4CD9-938B-9E8C49BD0F31}" destId="{50C2EE36-1632-4DDB-8BFD-CDC2EAACD285}" srcOrd="3" destOrd="0" presId="urn:microsoft.com/office/officeart/2005/8/layout/vList3#1"/>
    <dgm:cxn modelId="{E5D85B76-F538-4BA6-AD10-030EB2A029BA}" type="presParOf" srcId="{E599A084-CF64-4CD9-938B-9E8C49BD0F31}" destId="{9F3258AD-2CD0-4551-ABAC-0F5470368B71}" srcOrd="4" destOrd="0" presId="urn:microsoft.com/office/officeart/2005/8/layout/vList3#1"/>
    <dgm:cxn modelId="{42BDDD13-6DAE-4F0C-A246-236F29E4F8E7}" type="presParOf" srcId="{9F3258AD-2CD0-4551-ABAC-0F5470368B71}" destId="{A43DE45F-2EF6-4EE4-8109-F0EEFA420217}" srcOrd="0" destOrd="0" presId="urn:microsoft.com/office/officeart/2005/8/layout/vList3#1"/>
    <dgm:cxn modelId="{739DFC77-42B4-47CE-A2EB-B1FCC3FAACBF}" type="presParOf" srcId="{9F3258AD-2CD0-4551-ABAC-0F5470368B71}" destId="{30FF110A-17C3-4EB2-A12F-B0C7E0AE96A4}"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CE82F9-E371-44D3-9C77-61617ADC1B7E}"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s-EC"/>
        </a:p>
      </dgm:t>
    </dgm:pt>
    <dgm:pt modelId="{9BC1EDAD-782D-45E0-8335-19B620B3ACF6}">
      <dgm:prSet phldrT="[Texto]"/>
      <dgm:spPr/>
      <dgm:t>
        <a:bodyPr/>
        <a:lstStyle/>
        <a:p>
          <a:r>
            <a:rPr lang="es-ES" dirty="0" smtClean="0"/>
            <a:t>Aumento sostenido y generalizado del nivel de precios de bienes y servicios y factores de producción a lo largo del tiempo.</a:t>
          </a:r>
          <a:endParaRPr lang="es-EC" dirty="0" smtClean="0"/>
        </a:p>
      </dgm:t>
    </dgm:pt>
    <dgm:pt modelId="{D75ECCD8-BA9B-4705-95B7-2320CA2CD92E}" type="parTrans" cxnId="{4A195EE5-08C3-49B8-BEB5-82674A3F2758}">
      <dgm:prSet/>
      <dgm:spPr/>
      <dgm:t>
        <a:bodyPr/>
        <a:lstStyle/>
        <a:p>
          <a:endParaRPr lang="es-EC"/>
        </a:p>
      </dgm:t>
    </dgm:pt>
    <dgm:pt modelId="{199FCBDE-8CA1-4583-AD95-C04FA2F7E353}" type="sibTrans" cxnId="{4A195EE5-08C3-49B8-BEB5-82674A3F2758}">
      <dgm:prSet/>
      <dgm:spPr/>
      <dgm:t>
        <a:bodyPr/>
        <a:lstStyle/>
        <a:p>
          <a:endParaRPr lang="es-EC"/>
        </a:p>
      </dgm:t>
    </dgm:pt>
    <dgm:pt modelId="{B20EE726-F0EC-4743-BD2C-07607EDA0EDE}" type="pres">
      <dgm:prSet presAssocID="{49CE82F9-E371-44D3-9C77-61617ADC1B7E}" presName="linear" presStyleCnt="0">
        <dgm:presLayoutVars>
          <dgm:dir/>
          <dgm:resizeHandles val="exact"/>
        </dgm:presLayoutVars>
      </dgm:prSet>
      <dgm:spPr/>
      <dgm:t>
        <a:bodyPr/>
        <a:lstStyle/>
        <a:p>
          <a:endParaRPr lang="es-ES"/>
        </a:p>
      </dgm:t>
    </dgm:pt>
    <dgm:pt modelId="{22305B80-88F5-4991-9DF2-D79227C3345F}" type="pres">
      <dgm:prSet presAssocID="{9BC1EDAD-782D-45E0-8335-19B620B3ACF6}" presName="comp" presStyleCnt="0"/>
      <dgm:spPr/>
    </dgm:pt>
    <dgm:pt modelId="{B1C0640A-B463-4109-B1AA-B5F0238FCB7B}" type="pres">
      <dgm:prSet presAssocID="{9BC1EDAD-782D-45E0-8335-19B620B3ACF6}" presName="box" presStyleLbl="node1" presStyleIdx="0" presStyleCnt="1"/>
      <dgm:spPr/>
      <dgm:t>
        <a:bodyPr/>
        <a:lstStyle/>
        <a:p>
          <a:endParaRPr lang="es-EC"/>
        </a:p>
      </dgm:t>
    </dgm:pt>
    <dgm:pt modelId="{2867B19E-D94F-4F96-8075-31861384374F}" type="pres">
      <dgm:prSet presAssocID="{9BC1EDAD-782D-45E0-8335-19B620B3ACF6}" presName="img" presStyleLbl="fgImgPlace1" presStyleIdx="0" presStyleCnt="1"/>
      <dgm:spPr>
        <a:blipFill rotWithShape="0">
          <a:blip xmlns:r="http://schemas.openxmlformats.org/officeDocument/2006/relationships" r:embed="rId1"/>
          <a:stretch>
            <a:fillRect/>
          </a:stretch>
        </a:blipFill>
      </dgm:spPr>
    </dgm:pt>
    <dgm:pt modelId="{FF053FF6-9A64-4C80-92D5-4E4B0CB4C207}" type="pres">
      <dgm:prSet presAssocID="{9BC1EDAD-782D-45E0-8335-19B620B3ACF6}" presName="text" presStyleLbl="node1" presStyleIdx="0" presStyleCnt="1">
        <dgm:presLayoutVars>
          <dgm:bulletEnabled val="1"/>
        </dgm:presLayoutVars>
      </dgm:prSet>
      <dgm:spPr/>
      <dgm:t>
        <a:bodyPr/>
        <a:lstStyle/>
        <a:p>
          <a:endParaRPr lang="es-EC"/>
        </a:p>
      </dgm:t>
    </dgm:pt>
  </dgm:ptLst>
  <dgm:cxnLst>
    <dgm:cxn modelId="{CC0CC26E-825C-411B-BAFF-193D092244D4}" type="presOf" srcId="{9BC1EDAD-782D-45E0-8335-19B620B3ACF6}" destId="{FF053FF6-9A64-4C80-92D5-4E4B0CB4C207}" srcOrd="1" destOrd="0" presId="urn:microsoft.com/office/officeart/2005/8/layout/vList4#1"/>
    <dgm:cxn modelId="{4A195EE5-08C3-49B8-BEB5-82674A3F2758}" srcId="{49CE82F9-E371-44D3-9C77-61617ADC1B7E}" destId="{9BC1EDAD-782D-45E0-8335-19B620B3ACF6}" srcOrd="0" destOrd="0" parTransId="{D75ECCD8-BA9B-4705-95B7-2320CA2CD92E}" sibTransId="{199FCBDE-8CA1-4583-AD95-C04FA2F7E353}"/>
    <dgm:cxn modelId="{79F3DDCC-9F96-45A4-B126-9B3BF5591071}" type="presOf" srcId="{9BC1EDAD-782D-45E0-8335-19B620B3ACF6}" destId="{B1C0640A-B463-4109-B1AA-B5F0238FCB7B}" srcOrd="0" destOrd="0" presId="urn:microsoft.com/office/officeart/2005/8/layout/vList4#1"/>
    <dgm:cxn modelId="{E4EEE136-47D7-4458-ABDB-3C0AC4C0F1B1}" type="presOf" srcId="{49CE82F9-E371-44D3-9C77-61617ADC1B7E}" destId="{B20EE726-F0EC-4743-BD2C-07607EDA0EDE}" srcOrd="0" destOrd="0" presId="urn:microsoft.com/office/officeart/2005/8/layout/vList4#1"/>
    <dgm:cxn modelId="{C62BF380-6C52-4D0F-8400-0BEA319C4463}" type="presParOf" srcId="{B20EE726-F0EC-4743-BD2C-07607EDA0EDE}" destId="{22305B80-88F5-4991-9DF2-D79227C3345F}" srcOrd="0" destOrd="0" presId="urn:microsoft.com/office/officeart/2005/8/layout/vList4#1"/>
    <dgm:cxn modelId="{F7DB0BAD-6E41-46B4-AFC3-5AA5A85CC02D}" type="presParOf" srcId="{22305B80-88F5-4991-9DF2-D79227C3345F}" destId="{B1C0640A-B463-4109-B1AA-B5F0238FCB7B}" srcOrd="0" destOrd="0" presId="urn:microsoft.com/office/officeart/2005/8/layout/vList4#1"/>
    <dgm:cxn modelId="{EC6CB914-1CE6-48F3-AF4F-C9CDFAD7E814}" type="presParOf" srcId="{22305B80-88F5-4991-9DF2-D79227C3345F}" destId="{2867B19E-D94F-4F96-8075-31861384374F}" srcOrd="1" destOrd="0" presId="urn:microsoft.com/office/officeart/2005/8/layout/vList4#1"/>
    <dgm:cxn modelId="{507E8C2C-A439-4F63-8698-B46049AFEEE4}" type="presParOf" srcId="{22305B80-88F5-4991-9DF2-D79227C3345F}" destId="{FF053FF6-9A64-4C80-92D5-4E4B0CB4C207}"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4124C6-2A91-4FF4-98A5-EA3D49B5E899}" type="doc">
      <dgm:prSet loTypeId="urn:microsoft.com/office/officeart/2005/8/layout/hierarchy5" loCatId="hierarchy" qsTypeId="urn:microsoft.com/office/officeart/2005/8/quickstyle/simple1" qsCatId="simple" csTypeId="urn:microsoft.com/office/officeart/2005/8/colors/colorful2" csCatId="colorful" phldr="1"/>
      <dgm:spPr/>
      <dgm:t>
        <a:bodyPr/>
        <a:lstStyle/>
        <a:p>
          <a:endParaRPr lang="es-ES"/>
        </a:p>
      </dgm:t>
    </dgm:pt>
    <dgm:pt modelId="{8364E9B6-A0EA-4A3E-B77C-8A652BB75147}">
      <dgm:prSet phldrT="[Texto]" custT="1"/>
      <dgm:spPr/>
      <dgm:t>
        <a:bodyPr/>
        <a:lstStyle/>
        <a:p>
          <a:r>
            <a:rPr lang="en-US" sz="1100" dirty="0" smtClean="0"/>
            <a:t>COMPOSICIÓN DE LA PEA</a:t>
          </a:r>
          <a:endParaRPr lang="es-ES" sz="1100" dirty="0"/>
        </a:p>
      </dgm:t>
    </dgm:pt>
    <dgm:pt modelId="{D59DC4FC-285A-4BE6-984C-82F8A534702C}" type="parTrans" cxnId="{78D29057-0C7D-4C74-AE42-89710C2AD219}">
      <dgm:prSet/>
      <dgm:spPr/>
      <dgm:t>
        <a:bodyPr/>
        <a:lstStyle/>
        <a:p>
          <a:endParaRPr lang="es-ES" sz="1100">
            <a:solidFill>
              <a:schemeClr val="tx1"/>
            </a:solidFill>
          </a:endParaRPr>
        </a:p>
      </dgm:t>
    </dgm:pt>
    <dgm:pt modelId="{9F3D9FAF-BD6A-433D-8566-E7BAE9B1367E}" type="sibTrans" cxnId="{78D29057-0C7D-4C74-AE42-89710C2AD219}">
      <dgm:prSet/>
      <dgm:spPr/>
      <dgm:t>
        <a:bodyPr/>
        <a:lstStyle/>
        <a:p>
          <a:endParaRPr lang="es-ES" sz="1100">
            <a:solidFill>
              <a:schemeClr val="tx1"/>
            </a:solidFill>
          </a:endParaRPr>
        </a:p>
      </dgm:t>
    </dgm:pt>
    <dgm:pt modelId="{A6586E54-5356-4570-BEF5-E52A47D83C24}">
      <dgm:prSet phldrT="[Texto]" custT="1"/>
      <dgm:spPr/>
      <dgm:t>
        <a:bodyPr/>
        <a:lstStyle/>
        <a:p>
          <a:r>
            <a:rPr lang="en-US" sz="1100" dirty="0" smtClean="0"/>
            <a:t>OCUPADOS 90.91% </a:t>
          </a:r>
          <a:endParaRPr lang="es-ES" sz="1100" dirty="0"/>
        </a:p>
      </dgm:t>
    </dgm:pt>
    <dgm:pt modelId="{1C7C089A-0B88-439D-91CE-407C43D6778B}" type="parTrans" cxnId="{CADA783D-EEC9-4CF9-8316-6592234CC6D0}">
      <dgm:prSet custT="1"/>
      <dgm:spPr/>
      <dgm:t>
        <a:bodyPr/>
        <a:lstStyle/>
        <a:p>
          <a:endParaRPr lang="es-ES" sz="1100">
            <a:solidFill>
              <a:schemeClr val="tx1"/>
            </a:solidFill>
          </a:endParaRPr>
        </a:p>
      </dgm:t>
    </dgm:pt>
    <dgm:pt modelId="{F603A1BB-B53C-46E8-950E-C54381295196}" type="sibTrans" cxnId="{CADA783D-EEC9-4CF9-8316-6592234CC6D0}">
      <dgm:prSet/>
      <dgm:spPr/>
      <dgm:t>
        <a:bodyPr/>
        <a:lstStyle/>
        <a:p>
          <a:endParaRPr lang="es-ES" sz="1100">
            <a:solidFill>
              <a:schemeClr val="tx1"/>
            </a:solidFill>
          </a:endParaRPr>
        </a:p>
      </dgm:t>
    </dgm:pt>
    <dgm:pt modelId="{C92E5107-5151-455E-8B36-4E58BBFD8DC9}">
      <dgm:prSet phldrT="[Texto]" custT="1"/>
      <dgm:spPr/>
      <dgm:t>
        <a:bodyPr/>
        <a:lstStyle/>
        <a:p>
          <a:r>
            <a:rPr lang="en-US" sz="1100" dirty="0" smtClean="0">
              <a:solidFill>
                <a:schemeClr val="tx1"/>
              </a:solidFill>
            </a:rPr>
            <a:t>SUBOCUPACIÓN</a:t>
          </a:r>
        </a:p>
        <a:p>
          <a:r>
            <a:rPr lang="es-EC" sz="1100" noProof="0" dirty="0" smtClean="0">
              <a:solidFill>
                <a:schemeClr val="tx1"/>
              </a:solidFill>
            </a:rPr>
            <a:t>Depende</a:t>
          </a:r>
          <a:r>
            <a:rPr lang="en-US" sz="1100" dirty="0" smtClean="0">
              <a:solidFill>
                <a:schemeClr val="tx1"/>
              </a:solidFill>
            </a:rPr>
            <a:t> </a:t>
          </a:r>
        </a:p>
        <a:p>
          <a:r>
            <a:rPr lang="es-EC" sz="1100" dirty="0" smtClean="0">
              <a:solidFill>
                <a:schemeClr val="tx1"/>
              </a:solidFill>
            </a:rPr>
            <a:t>Estacionalidad o época</a:t>
          </a:r>
          <a:endParaRPr lang="es-ES" sz="1100" dirty="0">
            <a:solidFill>
              <a:schemeClr val="tx1"/>
            </a:solidFill>
          </a:endParaRPr>
        </a:p>
      </dgm:t>
    </dgm:pt>
    <dgm:pt modelId="{091A55DA-CB70-4CD1-BA16-8D9CB64E966D}" type="parTrans" cxnId="{AB5B2CE4-CF53-4650-BC6A-F78D180D3271}">
      <dgm:prSet custT="1"/>
      <dgm:spPr/>
      <dgm:t>
        <a:bodyPr/>
        <a:lstStyle/>
        <a:p>
          <a:endParaRPr lang="es-ES" sz="1100">
            <a:solidFill>
              <a:schemeClr val="tx1"/>
            </a:solidFill>
          </a:endParaRPr>
        </a:p>
      </dgm:t>
    </dgm:pt>
    <dgm:pt modelId="{53C6F1F0-7832-40AE-B6A9-F5E0A554D25A}" type="sibTrans" cxnId="{AB5B2CE4-CF53-4650-BC6A-F78D180D3271}">
      <dgm:prSet/>
      <dgm:spPr/>
      <dgm:t>
        <a:bodyPr/>
        <a:lstStyle/>
        <a:p>
          <a:endParaRPr lang="es-ES" sz="1100">
            <a:solidFill>
              <a:schemeClr val="tx1"/>
            </a:solidFill>
          </a:endParaRPr>
        </a:p>
      </dgm:t>
    </dgm:pt>
    <dgm:pt modelId="{A1DBBC21-9B19-4724-8AA5-A476598F754F}">
      <dgm:prSet phldrT="[Texto]" custT="1"/>
      <dgm:spPr/>
      <dgm:t>
        <a:bodyPr/>
        <a:lstStyle/>
        <a:p>
          <a:r>
            <a:rPr lang="en-US" sz="1100" dirty="0" smtClean="0"/>
            <a:t>DESOCUPADOS 9.1%</a:t>
          </a:r>
          <a:endParaRPr lang="es-ES" sz="1100" dirty="0"/>
        </a:p>
      </dgm:t>
    </dgm:pt>
    <dgm:pt modelId="{57F765B7-B787-45B9-A6D2-4E15C1B88E65}" type="parTrans" cxnId="{FE70E6F1-52CC-4780-B1AB-DC27C9BFCC4E}">
      <dgm:prSet custT="1"/>
      <dgm:spPr/>
      <dgm:t>
        <a:bodyPr/>
        <a:lstStyle/>
        <a:p>
          <a:endParaRPr lang="es-ES" sz="1100">
            <a:solidFill>
              <a:schemeClr val="tx1"/>
            </a:solidFill>
          </a:endParaRPr>
        </a:p>
      </dgm:t>
    </dgm:pt>
    <dgm:pt modelId="{908A53D4-B098-4672-9E2D-1F1D635ADA9C}" type="sibTrans" cxnId="{FE70E6F1-52CC-4780-B1AB-DC27C9BFCC4E}">
      <dgm:prSet/>
      <dgm:spPr/>
      <dgm:t>
        <a:bodyPr/>
        <a:lstStyle/>
        <a:p>
          <a:endParaRPr lang="es-ES" sz="1100">
            <a:solidFill>
              <a:schemeClr val="tx1"/>
            </a:solidFill>
          </a:endParaRPr>
        </a:p>
      </dgm:t>
    </dgm:pt>
    <dgm:pt modelId="{AC0D8FE0-30F4-40C2-88AA-EEA0244D248E}">
      <dgm:prSet phldrT="[Texto]" custT="1"/>
      <dgm:spPr/>
      <dgm:t>
        <a:bodyPr/>
        <a:lstStyle/>
        <a:p>
          <a:r>
            <a:rPr lang="en-US" sz="1100" u="sng" dirty="0" smtClean="0"/>
            <a:t>FACTOR SOCIAL</a:t>
          </a:r>
          <a:endParaRPr lang="es-ES" sz="1100" u="sng" dirty="0"/>
        </a:p>
      </dgm:t>
    </dgm:pt>
    <dgm:pt modelId="{F85F3266-DCB4-4EE3-8C1E-8628F84C0BA4}" type="parTrans" cxnId="{2C466604-036F-4B00-95CD-2BD7CE1A29CA}">
      <dgm:prSet/>
      <dgm:spPr/>
      <dgm:t>
        <a:bodyPr/>
        <a:lstStyle/>
        <a:p>
          <a:endParaRPr lang="es-ES" sz="1100">
            <a:solidFill>
              <a:schemeClr val="tx1"/>
            </a:solidFill>
          </a:endParaRPr>
        </a:p>
      </dgm:t>
    </dgm:pt>
    <dgm:pt modelId="{3CDB35D4-FC8F-4BDA-B500-72154FBE58ED}" type="sibTrans" cxnId="{2C466604-036F-4B00-95CD-2BD7CE1A29CA}">
      <dgm:prSet/>
      <dgm:spPr/>
      <dgm:t>
        <a:bodyPr/>
        <a:lstStyle/>
        <a:p>
          <a:endParaRPr lang="es-ES" sz="1100">
            <a:solidFill>
              <a:schemeClr val="tx1"/>
            </a:solidFill>
          </a:endParaRPr>
        </a:p>
      </dgm:t>
    </dgm:pt>
    <dgm:pt modelId="{ABFA011E-3190-4180-99B1-4A6F874F3132}">
      <dgm:prSet phldrT="[Texto]" phldr="1" custT="1"/>
      <dgm:spPr/>
      <dgm:t>
        <a:bodyPr/>
        <a:lstStyle/>
        <a:p>
          <a:endParaRPr lang="es-ES" sz="1100" dirty="0">
            <a:solidFill>
              <a:schemeClr val="tx1"/>
            </a:solidFill>
          </a:endParaRPr>
        </a:p>
      </dgm:t>
    </dgm:pt>
    <dgm:pt modelId="{148D2ED2-951A-49C5-A35F-ADD13CC01D9C}" type="parTrans" cxnId="{0681FB93-EB70-4DE6-8EF6-90319AFDC1AA}">
      <dgm:prSet/>
      <dgm:spPr/>
      <dgm:t>
        <a:bodyPr/>
        <a:lstStyle/>
        <a:p>
          <a:endParaRPr lang="es-ES" sz="1100">
            <a:solidFill>
              <a:schemeClr val="tx1"/>
            </a:solidFill>
          </a:endParaRPr>
        </a:p>
      </dgm:t>
    </dgm:pt>
    <dgm:pt modelId="{0E39A697-7A19-4428-8544-D81202D60DFF}" type="sibTrans" cxnId="{0681FB93-EB70-4DE6-8EF6-90319AFDC1AA}">
      <dgm:prSet/>
      <dgm:spPr/>
      <dgm:t>
        <a:bodyPr/>
        <a:lstStyle/>
        <a:p>
          <a:endParaRPr lang="es-ES" sz="1100">
            <a:solidFill>
              <a:schemeClr val="tx1"/>
            </a:solidFill>
          </a:endParaRPr>
        </a:p>
      </dgm:t>
    </dgm:pt>
    <dgm:pt modelId="{7FCF7F55-0F2D-4703-A039-18D43F36CD35}">
      <dgm:prSet phldrT="[Texto]" phldr="1" custT="1"/>
      <dgm:spPr/>
      <dgm:t>
        <a:bodyPr/>
        <a:lstStyle/>
        <a:p>
          <a:endParaRPr lang="es-ES" sz="1100" dirty="0">
            <a:solidFill>
              <a:schemeClr val="tx1"/>
            </a:solidFill>
          </a:endParaRPr>
        </a:p>
      </dgm:t>
    </dgm:pt>
    <dgm:pt modelId="{23922AFB-FCAD-41D3-A317-C3EEC203D53A}" type="parTrans" cxnId="{835C519C-FB02-42C8-B9B7-FBD5FF21AB8E}">
      <dgm:prSet/>
      <dgm:spPr/>
      <dgm:t>
        <a:bodyPr/>
        <a:lstStyle/>
        <a:p>
          <a:endParaRPr lang="es-ES" sz="1100">
            <a:solidFill>
              <a:schemeClr val="tx1"/>
            </a:solidFill>
          </a:endParaRPr>
        </a:p>
      </dgm:t>
    </dgm:pt>
    <dgm:pt modelId="{6E9EE1A6-FD5E-4BE2-AA8A-D07BE0105B7C}" type="sibTrans" cxnId="{835C519C-FB02-42C8-B9B7-FBD5FF21AB8E}">
      <dgm:prSet/>
      <dgm:spPr/>
      <dgm:t>
        <a:bodyPr/>
        <a:lstStyle/>
        <a:p>
          <a:endParaRPr lang="es-ES" sz="1100">
            <a:solidFill>
              <a:schemeClr val="tx1"/>
            </a:solidFill>
          </a:endParaRPr>
        </a:p>
      </dgm:t>
    </dgm:pt>
    <dgm:pt modelId="{EEAE3B33-C21A-47AF-9CF2-A2F511B70F1F}">
      <dgm:prSet custT="1"/>
      <dgm:spPr/>
      <dgm:t>
        <a:bodyPr/>
        <a:lstStyle/>
        <a:p>
          <a:r>
            <a:rPr lang="en-US" sz="1100" b="0" dirty="0" smtClean="0">
              <a:solidFill>
                <a:schemeClr val="tx1"/>
              </a:solidFill>
            </a:rPr>
            <a:t>OCUPACIÓN NO CLASIFICADA</a:t>
          </a:r>
          <a:endParaRPr lang="es-ES" sz="1100" b="0" dirty="0">
            <a:solidFill>
              <a:schemeClr val="tx1"/>
            </a:solidFill>
          </a:endParaRPr>
        </a:p>
      </dgm:t>
    </dgm:pt>
    <dgm:pt modelId="{05810E77-A808-411F-9F60-94A8B8CA29F8}" type="parTrans" cxnId="{6FC68454-5113-4221-A190-4F679CBB1CA2}">
      <dgm:prSet custT="1"/>
      <dgm:spPr/>
      <dgm:t>
        <a:bodyPr/>
        <a:lstStyle/>
        <a:p>
          <a:endParaRPr lang="es-ES" sz="1100">
            <a:solidFill>
              <a:schemeClr val="tx1"/>
            </a:solidFill>
          </a:endParaRPr>
        </a:p>
      </dgm:t>
    </dgm:pt>
    <dgm:pt modelId="{2159E6A5-C34B-4EED-AF22-4D82C02EFF41}" type="sibTrans" cxnId="{6FC68454-5113-4221-A190-4F679CBB1CA2}">
      <dgm:prSet/>
      <dgm:spPr/>
      <dgm:t>
        <a:bodyPr/>
        <a:lstStyle/>
        <a:p>
          <a:endParaRPr lang="es-ES" sz="1100">
            <a:solidFill>
              <a:schemeClr val="tx1"/>
            </a:solidFill>
          </a:endParaRPr>
        </a:p>
      </dgm:t>
    </dgm:pt>
    <dgm:pt modelId="{B5410C60-2BB0-4349-B69F-C24BF40E4269}">
      <dgm:prSet custT="1"/>
      <dgm:spPr/>
      <dgm:t>
        <a:bodyPr/>
        <a:lstStyle/>
        <a:p>
          <a:r>
            <a:rPr lang="en-US" sz="1100" dirty="0" smtClean="0">
              <a:solidFill>
                <a:schemeClr val="tx1"/>
              </a:solidFill>
            </a:rPr>
            <a:t>OCUPACIÓN PLENA</a:t>
          </a:r>
          <a:endParaRPr lang="es-ES" sz="1100" dirty="0">
            <a:solidFill>
              <a:schemeClr val="tx1"/>
            </a:solidFill>
          </a:endParaRPr>
        </a:p>
      </dgm:t>
    </dgm:pt>
    <dgm:pt modelId="{591A58DA-65CC-4926-B12E-EA5F2B281D14}" type="parTrans" cxnId="{609A0429-E792-4113-A4FC-4480FEB98F65}">
      <dgm:prSet custT="1"/>
      <dgm:spPr/>
      <dgm:t>
        <a:bodyPr/>
        <a:lstStyle/>
        <a:p>
          <a:endParaRPr lang="es-ES" sz="1100">
            <a:solidFill>
              <a:schemeClr val="tx1"/>
            </a:solidFill>
          </a:endParaRPr>
        </a:p>
      </dgm:t>
    </dgm:pt>
    <dgm:pt modelId="{1B4F21EA-1AA1-4995-BF81-9FD982004AA1}" type="sibTrans" cxnId="{609A0429-E792-4113-A4FC-4480FEB98F65}">
      <dgm:prSet/>
      <dgm:spPr/>
      <dgm:t>
        <a:bodyPr/>
        <a:lstStyle/>
        <a:p>
          <a:endParaRPr lang="es-ES" sz="1100">
            <a:solidFill>
              <a:schemeClr val="tx1"/>
            </a:solidFill>
          </a:endParaRPr>
        </a:p>
      </dgm:t>
    </dgm:pt>
    <dgm:pt modelId="{763C6C1A-C6B4-41DA-96D3-26C1D5A6EC8E}">
      <dgm:prSet custT="1"/>
      <dgm:spPr/>
      <dgm:t>
        <a:bodyPr/>
        <a:lstStyle/>
        <a:p>
          <a:r>
            <a:rPr lang="es-EC" sz="1100" dirty="0" smtClean="0">
              <a:solidFill>
                <a:schemeClr val="tx1"/>
              </a:solidFill>
            </a:rPr>
            <a:t>Trabajan como mínimo la jornada legal de trabajo y tienen ingresos superiores al salario unificado, no desean trabajar más horas </a:t>
          </a:r>
          <a:endParaRPr lang="es-ES" sz="1100" dirty="0">
            <a:solidFill>
              <a:schemeClr val="tx1"/>
            </a:solidFill>
          </a:endParaRPr>
        </a:p>
      </dgm:t>
    </dgm:pt>
    <dgm:pt modelId="{997C995B-9024-44A4-80EC-E455B3166A93}" type="parTrans" cxnId="{3D362B66-DA1A-42F8-8116-330826B76395}">
      <dgm:prSet custT="1"/>
      <dgm:spPr>
        <a:ln>
          <a:solidFill>
            <a:schemeClr val="accent1">
              <a:lumMod val="75000"/>
            </a:schemeClr>
          </a:solidFill>
        </a:ln>
      </dgm:spPr>
      <dgm:t>
        <a:bodyPr/>
        <a:lstStyle/>
        <a:p>
          <a:endParaRPr lang="es-ES" sz="1100">
            <a:solidFill>
              <a:schemeClr val="tx1"/>
            </a:solidFill>
          </a:endParaRPr>
        </a:p>
      </dgm:t>
    </dgm:pt>
    <dgm:pt modelId="{3904650A-E097-4E20-9F56-2665FA2EDA1D}" type="sibTrans" cxnId="{3D362B66-DA1A-42F8-8116-330826B76395}">
      <dgm:prSet/>
      <dgm:spPr/>
      <dgm:t>
        <a:bodyPr/>
        <a:lstStyle/>
        <a:p>
          <a:endParaRPr lang="es-ES" sz="1100">
            <a:solidFill>
              <a:schemeClr val="tx1"/>
            </a:solidFill>
          </a:endParaRPr>
        </a:p>
      </dgm:t>
    </dgm:pt>
    <dgm:pt modelId="{24EB76A5-AE97-405A-85BD-E3451B346ED0}" type="pres">
      <dgm:prSet presAssocID="{114124C6-2A91-4FF4-98A5-EA3D49B5E899}" presName="mainComposite" presStyleCnt="0">
        <dgm:presLayoutVars>
          <dgm:chPref val="1"/>
          <dgm:dir/>
          <dgm:animOne val="branch"/>
          <dgm:animLvl val="lvl"/>
          <dgm:resizeHandles val="exact"/>
        </dgm:presLayoutVars>
      </dgm:prSet>
      <dgm:spPr/>
      <dgm:t>
        <a:bodyPr/>
        <a:lstStyle/>
        <a:p>
          <a:endParaRPr lang="es-ES"/>
        </a:p>
      </dgm:t>
    </dgm:pt>
    <dgm:pt modelId="{F0CEB2E8-A8DC-4416-891F-D5D8C761AB81}" type="pres">
      <dgm:prSet presAssocID="{114124C6-2A91-4FF4-98A5-EA3D49B5E899}" presName="hierFlow" presStyleCnt="0"/>
      <dgm:spPr/>
    </dgm:pt>
    <dgm:pt modelId="{4EE6A748-FC9D-41E1-8574-1CE75EFF5734}" type="pres">
      <dgm:prSet presAssocID="{114124C6-2A91-4FF4-98A5-EA3D49B5E899}" presName="firstBuf" presStyleCnt="0"/>
      <dgm:spPr/>
    </dgm:pt>
    <dgm:pt modelId="{9DECF06E-20B0-485F-B8CC-BE542AF9099A}" type="pres">
      <dgm:prSet presAssocID="{114124C6-2A91-4FF4-98A5-EA3D49B5E899}" presName="hierChild1" presStyleCnt="0">
        <dgm:presLayoutVars>
          <dgm:chPref val="1"/>
          <dgm:animOne val="branch"/>
          <dgm:animLvl val="lvl"/>
        </dgm:presLayoutVars>
      </dgm:prSet>
      <dgm:spPr/>
    </dgm:pt>
    <dgm:pt modelId="{44927F19-DA48-49E7-A583-B05B35012BE7}" type="pres">
      <dgm:prSet presAssocID="{8364E9B6-A0EA-4A3E-B77C-8A652BB75147}" presName="Name17" presStyleCnt="0"/>
      <dgm:spPr/>
    </dgm:pt>
    <dgm:pt modelId="{9553A2B7-4FA1-4C4B-B80E-55C852F2E120}" type="pres">
      <dgm:prSet presAssocID="{8364E9B6-A0EA-4A3E-B77C-8A652BB75147}" presName="level1Shape" presStyleLbl="node0" presStyleIdx="0" presStyleCnt="1" custScaleX="168095" custScaleY="175517" custLinFactNeighborX="-6134" custLinFactNeighborY="-53219">
        <dgm:presLayoutVars>
          <dgm:chPref val="3"/>
        </dgm:presLayoutVars>
      </dgm:prSet>
      <dgm:spPr/>
      <dgm:t>
        <a:bodyPr/>
        <a:lstStyle/>
        <a:p>
          <a:endParaRPr lang="es-ES"/>
        </a:p>
      </dgm:t>
    </dgm:pt>
    <dgm:pt modelId="{43E979A6-0BC0-4020-AE48-C6210FD20B24}" type="pres">
      <dgm:prSet presAssocID="{8364E9B6-A0EA-4A3E-B77C-8A652BB75147}" presName="hierChild2" presStyleCnt="0"/>
      <dgm:spPr/>
    </dgm:pt>
    <dgm:pt modelId="{DE04691D-34A7-4A9F-B3DA-43696789D9EA}" type="pres">
      <dgm:prSet presAssocID="{1C7C089A-0B88-439D-91CE-407C43D6778B}" presName="Name25" presStyleLbl="parChTrans1D2" presStyleIdx="0" presStyleCnt="2"/>
      <dgm:spPr/>
      <dgm:t>
        <a:bodyPr/>
        <a:lstStyle/>
        <a:p>
          <a:endParaRPr lang="es-ES"/>
        </a:p>
      </dgm:t>
    </dgm:pt>
    <dgm:pt modelId="{35BB661B-514F-47C9-9537-BD1A1BF42731}" type="pres">
      <dgm:prSet presAssocID="{1C7C089A-0B88-439D-91CE-407C43D6778B}" presName="connTx" presStyleLbl="parChTrans1D2" presStyleIdx="0" presStyleCnt="2"/>
      <dgm:spPr/>
      <dgm:t>
        <a:bodyPr/>
        <a:lstStyle/>
        <a:p>
          <a:endParaRPr lang="es-ES"/>
        </a:p>
      </dgm:t>
    </dgm:pt>
    <dgm:pt modelId="{3783BECB-03CC-43B5-95C5-F3B932BA05A7}" type="pres">
      <dgm:prSet presAssocID="{A6586E54-5356-4570-BEF5-E52A47D83C24}" presName="Name30" presStyleCnt="0"/>
      <dgm:spPr/>
    </dgm:pt>
    <dgm:pt modelId="{16CC27C7-8B79-4266-AE88-7D019B2D9510}" type="pres">
      <dgm:prSet presAssocID="{A6586E54-5356-4570-BEF5-E52A47D83C24}" presName="level2Shape" presStyleLbl="node2" presStyleIdx="0" presStyleCnt="2" custScaleX="139021" custScaleY="152016" custLinFactX="20222" custLinFactNeighborX="100000" custLinFactNeighborY="-83303"/>
      <dgm:spPr/>
      <dgm:t>
        <a:bodyPr/>
        <a:lstStyle/>
        <a:p>
          <a:endParaRPr lang="es-ES"/>
        </a:p>
      </dgm:t>
    </dgm:pt>
    <dgm:pt modelId="{19957E2F-672B-4BD0-9876-22106C4A7509}" type="pres">
      <dgm:prSet presAssocID="{A6586E54-5356-4570-BEF5-E52A47D83C24}" presName="hierChild3" presStyleCnt="0"/>
      <dgm:spPr/>
    </dgm:pt>
    <dgm:pt modelId="{7F8D678F-B4EC-4E9B-9AAA-EDD196EFD4A1}" type="pres">
      <dgm:prSet presAssocID="{091A55DA-CB70-4CD1-BA16-8D9CB64E966D}" presName="Name25" presStyleLbl="parChTrans1D3" presStyleIdx="0" presStyleCnt="3"/>
      <dgm:spPr/>
      <dgm:t>
        <a:bodyPr/>
        <a:lstStyle/>
        <a:p>
          <a:endParaRPr lang="es-ES"/>
        </a:p>
      </dgm:t>
    </dgm:pt>
    <dgm:pt modelId="{163D6AEE-626B-4423-B4E4-E9DB1A5469F4}" type="pres">
      <dgm:prSet presAssocID="{091A55DA-CB70-4CD1-BA16-8D9CB64E966D}" presName="connTx" presStyleLbl="parChTrans1D3" presStyleIdx="0" presStyleCnt="3"/>
      <dgm:spPr/>
      <dgm:t>
        <a:bodyPr/>
        <a:lstStyle/>
        <a:p>
          <a:endParaRPr lang="es-ES"/>
        </a:p>
      </dgm:t>
    </dgm:pt>
    <dgm:pt modelId="{09C1FBE5-9A50-42F0-A312-8493E3CACDE6}" type="pres">
      <dgm:prSet presAssocID="{C92E5107-5151-455E-8B36-4E58BBFD8DC9}" presName="Name30" presStyleCnt="0"/>
      <dgm:spPr/>
    </dgm:pt>
    <dgm:pt modelId="{6CC26845-A757-45E0-B141-BD757B1B11BC}" type="pres">
      <dgm:prSet presAssocID="{C92E5107-5151-455E-8B36-4E58BBFD8DC9}" presName="level2Shape" presStyleLbl="node3" presStyleIdx="0" presStyleCnt="3" custAng="0" custScaleX="241199" custScaleY="327682" custLinFactX="100000" custLinFactY="-100000" custLinFactNeighborX="154991" custLinFactNeighborY="-169256"/>
      <dgm:spPr/>
      <dgm:t>
        <a:bodyPr/>
        <a:lstStyle/>
        <a:p>
          <a:endParaRPr lang="es-ES"/>
        </a:p>
      </dgm:t>
    </dgm:pt>
    <dgm:pt modelId="{4D2130D6-DE77-4DA4-9EEF-4E605D9F3B91}" type="pres">
      <dgm:prSet presAssocID="{C92E5107-5151-455E-8B36-4E58BBFD8DC9}" presName="hierChild3" presStyleCnt="0"/>
      <dgm:spPr/>
    </dgm:pt>
    <dgm:pt modelId="{CC8167B2-36D4-47E2-865F-7AD25D4A9AA5}" type="pres">
      <dgm:prSet presAssocID="{05810E77-A808-411F-9F60-94A8B8CA29F8}" presName="Name25" presStyleLbl="parChTrans1D3" presStyleIdx="1" presStyleCnt="3"/>
      <dgm:spPr/>
      <dgm:t>
        <a:bodyPr/>
        <a:lstStyle/>
        <a:p>
          <a:endParaRPr lang="es-ES"/>
        </a:p>
      </dgm:t>
    </dgm:pt>
    <dgm:pt modelId="{E197F522-5485-4230-9059-817C4EB405A8}" type="pres">
      <dgm:prSet presAssocID="{05810E77-A808-411F-9F60-94A8B8CA29F8}" presName="connTx" presStyleLbl="parChTrans1D3" presStyleIdx="1" presStyleCnt="3"/>
      <dgm:spPr/>
      <dgm:t>
        <a:bodyPr/>
        <a:lstStyle/>
        <a:p>
          <a:endParaRPr lang="es-ES"/>
        </a:p>
      </dgm:t>
    </dgm:pt>
    <dgm:pt modelId="{1554894D-4455-49E7-944D-4DAD118F08E3}" type="pres">
      <dgm:prSet presAssocID="{EEAE3B33-C21A-47AF-9CF2-A2F511B70F1F}" presName="Name30" presStyleCnt="0"/>
      <dgm:spPr/>
    </dgm:pt>
    <dgm:pt modelId="{C25B2AF9-1399-4B75-84B2-B0840883D955}" type="pres">
      <dgm:prSet presAssocID="{EEAE3B33-C21A-47AF-9CF2-A2F511B70F1F}" presName="level2Shape" presStyleLbl="node3" presStyleIdx="1" presStyleCnt="3" custScaleX="225018" custLinFactX="100000" custLinFactY="-100000" custLinFactNeighborX="154990" custLinFactNeighborY="-121843"/>
      <dgm:spPr/>
      <dgm:t>
        <a:bodyPr/>
        <a:lstStyle/>
        <a:p>
          <a:endParaRPr lang="es-ES"/>
        </a:p>
      </dgm:t>
    </dgm:pt>
    <dgm:pt modelId="{0E02FCA4-DB50-4C97-BF2D-4BE3C61ABD10}" type="pres">
      <dgm:prSet presAssocID="{EEAE3B33-C21A-47AF-9CF2-A2F511B70F1F}" presName="hierChild3" presStyleCnt="0"/>
      <dgm:spPr/>
    </dgm:pt>
    <dgm:pt modelId="{11658544-CF3D-4650-9B02-17C14A0890BC}" type="pres">
      <dgm:prSet presAssocID="{591A58DA-65CC-4926-B12E-EA5F2B281D14}" presName="Name25" presStyleLbl="parChTrans1D3" presStyleIdx="2" presStyleCnt="3"/>
      <dgm:spPr/>
      <dgm:t>
        <a:bodyPr/>
        <a:lstStyle/>
        <a:p>
          <a:endParaRPr lang="es-ES"/>
        </a:p>
      </dgm:t>
    </dgm:pt>
    <dgm:pt modelId="{AEE70301-5557-4A6A-AC15-5BEE72ABD256}" type="pres">
      <dgm:prSet presAssocID="{591A58DA-65CC-4926-B12E-EA5F2B281D14}" presName="connTx" presStyleLbl="parChTrans1D3" presStyleIdx="2" presStyleCnt="3"/>
      <dgm:spPr/>
      <dgm:t>
        <a:bodyPr/>
        <a:lstStyle/>
        <a:p>
          <a:endParaRPr lang="es-ES"/>
        </a:p>
      </dgm:t>
    </dgm:pt>
    <dgm:pt modelId="{C9596625-F645-46D4-B11D-80FDAD90EEE6}" type="pres">
      <dgm:prSet presAssocID="{B5410C60-2BB0-4349-B69F-C24BF40E4269}" presName="Name30" presStyleCnt="0"/>
      <dgm:spPr/>
    </dgm:pt>
    <dgm:pt modelId="{283312CC-7146-4D7F-BA41-B0CC7B05827A}" type="pres">
      <dgm:prSet presAssocID="{B5410C60-2BB0-4349-B69F-C24BF40E4269}" presName="level2Shape" presStyleLbl="node3" presStyleIdx="2" presStyleCnt="3" custScaleX="204901" custLinFactX="100000" custLinFactY="-33315" custLinFactNeighborX="180431" custLinFactNeighborY="-100000"/>
      <dgm:spPr/>
      <dgm:t>
        <a:bodyPr/>
        <a:lstStyle/>
        <a:p>
          <a:endParaRPr lang="es-ES"/>
        </a:p>
      </dgm:t>
    </dgm:pt>
    <dgm:pt modelId="{ED82892C-E0D6-46A3-9451-EB5B43C2764A}" type="pres">
      <dgm:prSet presAssocID="{B5410C60-2BB0-4349-B69F-C24BF40E4269}" presName="hierChild3" presStyleCnt="0"/>
      <dgm:spPr/>
    </dgm:pt>
    <dgm:pt modelId="{F5A91D6A-3500-42CE-93BE-6ADA88B79983}" type="pres">
      <dgm:prSet presAssocID="{997C995B-9024-44A4-80EC-E455B3166A93}" presName="Name25" presStyleLbl="parChTrans1D4" presStyleIdx="0" presStyleCnt="1"/>
      <dgm:spPr/>
      <dgm:t>
        <a:bodyPr/>
        <a:lstStyle/>
        <a:p>
          <a:endParaRPr lang="es-ES"/>
        </a:p>
      </dgm:t>
    </dgm:pt>
    <dgm:pt modelId="{4BFA4F73-5287-4D50-A649-FF35D0EC5156}" type="pres">
      <dgm:prSet presAssocID="{997C995B-9024-44A4-80EC-E455B3166A93}" presName="connTx" presStyleLbl="parChTrans1D4" presStyleIdx="0" presStyleCnt="1"/>
      <dgm:spPr/>
      <dgm:t>
        <a:bodyPr/>
        <a:lstStyle/>
        <a:p>
          <a:endParaRPr lang="es-ES"/>
        </a:p>
      </dgm:t>
    </dgm:pt>
    <dgm:pt modelId="{CBFA40F1-2577-4DEC-82E4-AF4B18D11D68}" type="pres">
      <dgm:prSet presAssocID="{763C6C1A-C6B4-41DA-96D3-26C1D5A6EC8E}" presName="Name30" presStyleCnt="0"/>
      <dgm:spPr/>
    </dgm:pt>
    <dgm:pt modelId="{FDFB5BBC-B79F-4749-B05D-24D2E0602976}" type="pres">
      <dgm:prSet presAssocID="{763C6C1A-C6B4-41DA-96D3-26C1D5A6EC8E}" presName="level2Shape" presStyleLbl="node4" presStyleIdx="0" presStyleCnt="1" custScaleX="255140" custScaleY="231223" custLinFactY="1903" custLinFactNeighborX="1609" custLinFactNeighborY="100000"/>
      <dgm:spPr/>
      <dgm:t>
        <a:bodyPr/>
        <a:lstStyle/>
        <a:p>
          <a:endParaRPr lang="es-ES"/>
        </a:p>
      </dgm:t>
    </dgm:pt>
    <dgm:pt modelId="{1851C6A4-F7AD-4C33-956D-E0A7F938C995}" type="pres">
      <dgm:prSet presAssocID="{763C6C1A-C6B4-41DA-96D3-26C1D5A6EC8E}" presName="hierChild3" presStyleCnt="0"/>
      <dgm:spPr/>
    </dgm:pt>
    <dgm:pt modelId="{3531FC67-1298-40F9-BE70-8D2781C34AF1}" type="pres">
      <dgm:prSet presAssocID="{57F765B7-B787-45B9-A6D2-4E15C1B88E65}" presName="Name25" presStyleLbl="parChTrans1D2" presStyleIdx="1" presStyleCnt="2"/>
      <dgm:spPr/>
      <dgm:t>
        <a:bodyPr/>
        <a:lstStyle/>
        <a:p>
          <a:endParaRPr lang="es-ES"/>
        </a:p>
      </dgm:t>
    </dgm:pt>
    <dgm:pt modelId="{64360952-BEB1-4EE4-9CE7-032821678A9F}" type="pres">
      <dgm:prSet presAssocID="{57F765B7-B787-45B9-A6D2-4E15C1B88E65}" presName="connTx" presStyleLbl="parChTrans1D2" presStyleIdx="1" presStyleCnt="2"/>
      <dgm:spPr/>
      <dgm:t>
        <a:bodyPr/>
        <a:lstStyle/>
        <a:p>
          <a:endParaRPr lang="es-ES"/>
        </a:p>
      </dgm:t>
    </dgm:pt>
    <dgm:pt modelId="{6D7F5D2C-C6BB-4274-86BF-14DA7D3484FF}" type="pres">
      <dgm:prSet presAssocID="{A1DBBC21-9B19-4724-8AA5-A476598F754F}" presName="Name30" presStyleCnt="0"/>
      <dgm:spPr/>
    </dgm:pt>
    <dgm:pt modelId="{E271AB38-1E73-46FD-906E-EB7ED4E7030A}" type="pres">
      <dgm:prSet presAssocID="{A1DBBC21-9B19-4724-8AA5-A476598F754F}" presName="level2Shape" presStyleLbl="node2" presStyleIdx="1" presStyleCnt="2" custScaleX="136080" custScaleY="146887" custLinFactX="28609" custLinFactNeighborX="100000" custLinFactNeighborY="86289"/>
      <dgm:spPr/>
      <dgm:t>
        <a:bodyPr/>
        <a:lstStyle/>
        <a:p>
          <a:endParaRPr lang="es-ES"/>
        </a:p>
      </dgm:t>
    </dgm:pt>
    <dgm:pt modelId="{03B9ECEB-507E-4E93-8621-5484A60AC2C1}" type="pres">
      <dgm:prSet presAssocID="{A1DBBC21-9B19-4724-8AA5-A476598F754F}" presName="hierChild3" presStyleCnt="0"/>
      <dgm:spPr/>
    </dgm:pt>
    <dgm:pt modelId="{9A18FABA-E9B6-4F49-82C7-4C89AF770B3D}" type="pres">
      <dgm:prSet presAssocID="{114124C6-2A91-4FF4-98A5-EA3D49B5E899}" presName="bgShapesFlow" presStyleCnt="0"/>
      <dgm:spPr/>
    </dgm:pt>
    <dgm:pt modelId="{90D32F4B-A46C-42F1-8DFB-FB9C64AA01D9}" type="pres">
      <dgm:prSet presAssocID="{AC0D8FE0-30F4-40C2-88AA-EEA0244D248E}" presName="rectComp" presStyleCnt="0"/>
      <dgm:spPr/>
    </dgm:pt>
    <dgm:pt modelId="{06176770-2C99-4675-8879-C7F10B39C5E2}" type="pres">
      <dgm:prSet presAssocID="{AC0D8FE0-30F4-40C2-88AA-EEA0244D248E}" presName="bgRect" presStyleLbl="bgShp" presStyleIdx="0" presStyleCnt="3" custScaleX="188883" custLinFactNeighborX="-3089" custLinFactNeighborY="-4167"/>
      <dgm:spPr/>
      <dgm:t>
        <a:bodyPr/>
        <a:lstStyle/>
        <a:p>
          <a:endParaRPr lang="es-ES"/>
        </a:p>
      </dgm:t>
    </dgm:pt>
    <dgm:pt modelId="{9F06EC8A-1E6A-420C-8508-30E745891A30}" type="pres">
      <dgm:prSet presAssocID="{AC0D8FE0-30F4-40C2-88AA-EEA0244D248E}" presName="bgRectTx" presStyleLbl="bgShp" presStyleIdx="0" presStyleCnt="3">
        <dgm:presLayoutVars>
          <dgm:bulletEnabled val="1"/>
        </dgm:presLayoutVars>
      </dgm:prSet>
      <dgm:spPr/>
      <dgm:t>
        <a:bodyPr/>
        <a:lstStyle/>
        <a:p>
          <a:endParaRPr lang="es-ES"/>
        </a:p>
      </dgm:t>
    </dgm:pt>
    <dgm:pt modelId="{52EDFAD9-7F05-42D6-9ECB-B3DE4777B711}" type="pres">
      <dgm:prSet presAssocID="{AC0D8FE0-30F4-40C2-88AA-EEA0244D248E}" presName="spComp" presStyleCnt="0"/>
      <dgm:spPr/>
    </dgm:pt>
    <dgm:pt modelId="{FAC9E709-5C47-4066-9581-9B1125C3A516}" type="pres">
      <dgm:prSet presAssocID="{AC0D8FE0-30F4-40C2-88AA-EEA0244D248E}" presName="hSp" presStyleCnt="0"/>
      <dgm:spPr/>
    </dgm:pt>
    <dgm:pt modelId="{17B99227-A1E4-4590-A9D2-85B065C65AC5}" type="pres">
      <dgm:prSet presAssocID="{ABFA011E-3190-4180-99B1-4A6F874F3132}" presName="rectComp" presStyleCnt="0"/>
      <dgm:spPr/>
    </dgm:pt>
    <dgm:pt modelId="{697D9F28-04C7-4E0A-884A-50C516186340}" type="pres">
      <dgm:prSet presAssocID="{ABFA011E-3190-4180-99B1-4A6F874F3132}" presName="bgRect" presStyleLbl="bgShp" presStyleIdx="1" presStyleCnt="3" custScaleX="257168" custScaleY="100000" custLinFactNeighborX="-3538" custLinFactNeighborY="1512"/>
      <dgm:spPr/>
      <dgm:t>
        <a:bodyPr/>
        <a:lstStyle/>
        <a:p>
          <a:endParaRPr lang="es-ES"/>
        </a:p>
      </dgm:t>
    </dgm:pt>
    <dgm:pt modelId="{A0214FCD-7F7C-4C5F-88C4-D83953E8C2BC}" type="pres">
      <dgm:prSet presAssocID="{ABFA011E-3190-4180-99B1-4A6F874F3132}" presName="bgRectTx" presStyleLbl="bgShp" presStyleIdx="1" presStyleCnt="3">
        <dgm:presLayoutVars>
          <dgm:bulletEnabled val="1"/>
        </dgm:presLayoutVars>
      </dgm:prSet>
      <dgm:spPr/>
      <dgm:t>
        <a:bodyPr/>
        <a:lstStyle/>
        <a:p>
          <a:endParaRPr lang="es-ES"/>
        </a:p>
      </dgm:t>
    </dgm:pt>
    <dgm:pt modelId="{79DDB975-6530-49C2-8C21-FFF90A7588A7}" type="pres">
      <dgm:prSet presAssocID="{ABFA011E-3190-4180-99B1-4A6F874F3132}" presName="spComp" presStyleCnt="0"/>
      <dgm:spPr/>
    </dgm:pt>
    <dgm:pt modelId="{E89593A5-2600-4AF6-8EC6-A2C8CB58275B}" type="pres">
      <dgm:prSet presAssocID="{ABFA011E-3190-4180-99B1-4A6F874F3132}" presName="hSp" presStyleCnt="0"/>
      <dgm:spPr/>
    </dgm:pt>
    <dgm:pt modelId="{51C02F04-908B-4AD2-822E-ADBC04725396}" type="pres">
      <dgm:prSet presAssocID="{7FCF7F55-0F2D-4703-A039-18D43F36CD35}" presName="rectComp" presStyleCnt="0"/>
      <dgm:spPr/>
    </dgm:pt>
    <dgm:pt modelId="{D62ED4F0-30FB-4AE1-AFF9-2A07E6EF6D84}" type="pres">
      <dgm:prSet presAssocID="{7FCF7F55-0F2D-4703-A039-18D43F36CD35}" presName="bgRect" presStyleLbl="bgShp" presStyleIdx="2" presStyleCnt="3" custScaleX="218684" custScaleY="97333" custLinFactNeighborX="47323" custLinFactNeighborY="-4446"/>
      <dgm:spPr/>
      <dgm:t>
        <a:bodyPr/>
        <a:lstStyle/>
        <a:p>
          <a:endParaRPr lang="es-ES"/>
        </a:p>
      </dgm:t>
    </dgm:pt>
    <dgm:pt modelId="{2E28F6AB-3B8A-4512-83CD-E5E89952A499}" type="pres">
      <dgm:prSet presAssocID="{7FCF7F55-0F2D-4703-A039-18D43F36CD35}" presName="bgRectTx" presStyleLbl="bgShp" presStyleIdx="2" presStyleCnt="3">
        <dgm:presLayoutVars>
          <dgm:bulletEnabled val="1"/>
        </dgm:presLayoutVars>
      </dgm:prSet>
      <dgm:spPr/>
      <dgm:t>
        <a:bodyPr/>
        <a:lstStyle/>
        <a:p>
          <a:endParaRPr lang="es-ES"/>
        </a:p>
      </dgm:t>
    </dgm:pt>
  </dgm:ptLst>
  <dgm:cxnLst>
    <dgm:cxn modelId="{0681FB93-EB70-4DE6-8EF6-90319AFDC1AA}" srcId="{114124C6-2A91-4FF4-98A5-EA3D49B5E899}" destId="{ABFA011E-3190-4180-99B1-4A6F874F3132}" srcOrd="2" destOrd="0" parTransId="{148D2ED2-951A-49C5-A35F-ADD13CC01D9C}" sibTransId="{0E39A697-7A19-4428-8544-D81202D60DFF}"/>
    <dgm:cxn modelId="{2ADB6FC1-77AA-4A62-B0E9-36FFC65F7E03}" type="presOf" srcId="{AC0D8FE0-30F4-40C2-88AA-EEA0244D248E}" destId="{9F06EC8A-1E6A-420C-8508-30E745891A30}" srcOrd="1" destOrd="0" presId="urn:microsoft.com/office/officeart/2005/8/layout/hierarchy5"/>
    <dgm:cxn modelId="{AEA167C8-193A-4BA2-8FBA-BF1BE1553FF8}" type="presOf" srcId="{AC0D8FE0-30F4-40C2-88AA-EEA0244D248E}" destId="{06176770-2C99-4675-8879-C7F10B39C5E2}" srcOrd="0" destOrd="0" presId="urn:microsoft.com/office/officeart/2005/8/layout/hierarchy5"/>
    <dgm:cxn modelId="{2A4DE463-F9BA-4318-B4F3-DD7299266532}" type="presOf" srcId="{57F765B7-B787-45B9-A6D2-4E15C1B88E65}" destId="{64360952-BEB1-4EE4-9CE7-032821678A9F}" srcOrd="1" destOrd="0" presId="urn:microsoft.com/office/officeart/2005/8/layout/hierarchy5"/>
    <dgm:cxn modelId="{0124F0D8-E572-4A98-9D0D-453720BBF422}" type="presOf" srcId="{997C995B-9024-44A4-80EC-E455B3166A93}" destId="{4BFA4F73-5287-4D50-A649-FF35D0EC5156}" srcOrd="1" destOrd="0" presId="urn:microsoft.com/office/officeart/2005/8/layout/hierarchy5"/>
    <dgm:cxn modelId="{14B8767E-78F4-4D51-B0B7-2F4797D02FED}" type="presOf" srcId="{ABFA011E-3190-4180-99B1-4A6F874F3132}" destId="{697D9F28-04C7-4E0A-884A-50C516186340}" srcOrd="0" destOrd="0" presId="urn:microsoft.com/office/officeart/2005/8/layout/hierarchy5"/>
    <dgm:cxn modelId="{3D362B66-DA1A-42F8-8116-330826B76395}" srcId="{B5410C60-2BB0-4349-B69F-C24BF40E4269}" destId="{763C6C1A-C6B4-41DA-96D3-26C1D5A6EC8E}" srcOrd="0" destOrd="0" parTransId="{997C995B-9024-44A4-80EC-E455B3166A93}" sibTransId="{3904650A-E097-4E20-9F56-2665FA2EDA1D}"/>
    <dgm:cxn modelId="{2C466604-036F-4B00-95CD-2BD7CE1A29CA}" srcId="{114124C6-2A91-4FF4-98A5-EA3D49B5E899}" destId="{AC0D8FE0-30F4-40C2-88AA-EEA0244D248E}" srcOrd="1" destOrd="0" parTransId="{F85F3266-DCB4-4EE3-8C1E-8628F84C0BA4}" sibTransId="{3CDB35D4-FC8F-4BDA-B500-72154FBE58ED}"/>
    <dgm:cxn modelId="{13960C54-4C93-43CD-8F39-AE0EA91379FF}" type="presOf" srcId="{997C995B-9024-44A4-80EC-E455B3166A93}" destId="{F5A91D6A-3500-42CE-93BE-6ADA88B79983}" srcOrd="0" destOrd="0" presId="urn:microsoft.com/office/officeart/2005/8/layout/hierarchy5"/>
    <dgm:cxn modelId="{F983A601-5E94-4988-A0C5-847BA2717A47}" type="presOf" srcId="{114124C6-2A91-4FF4-98A5-EA3D49B5E899}" destId="{24EB76A5-AE97-405A-85BD-E3451B346ED0}" srcOrd="0" destOrd="0" presId="urn:microsoft.com/office/officeart/2005/8/layout/hierarchy5"/>
    <dgm:cxn modelId="{57EADAE8-E10C-4543-BF8A-54836B7C004E}" type="presOf" srcId="{A1DBBC21-9B19-4724-8AA5-A476598F754F}" destId="{E271AB38-1E73-46FD-906E-EB7ED4E7030A}" srcOrd="0" destOrd="0" presId="urn:microsoft.com/office/officeart/2005/8/layout/hierarchy5"/>
    <dgm:cxn modelId="{609A0429-E792-4113-A4FC-4480FEB98F65}" srcId="{A6586E54-5356-4570-BEF5-E52A47D83C24}" destId="{B5410C60-2BB0-4349-B69F-C24BF40E4269}" srcOrd="2" destOrd="0" parTransId="{591A58DA-65CC-4926-B12E-EA5F2B281D14}" sibTransId="{1B4F21EA-1AA1-4995-BF81-9FD982004AA1}"/>
    <dgm:cxn modelId="{EB29432E-914F-4A12-B4CB-7801A73B43B3}" type="presOf" srcId="{05810E77-A808-411F-9F60-94A8B8CA29F8}" destId="{E197F522-5485-4230-9059-817C4EB405A8}" srcOrd="1" destOrd="0" presId="urn:microsoft.com/office/officeart/2005/8/layout/hierarchy5"/>
    <dgm:cxn modelId="{000C1BCA-1B63-4E73-BBBA-8CAD5A8DD48E}" type="presOf" srcId="{7FCF7F55-0F2D-4703-A039-18D43F36CD35}" destId="{2E28F6AB-3B8A-4512-83CD-E5E89952A499}" srcOrd="1" destOrd="0" presId="urn:microsoft.com/office/officeart/2005/8/layout/hierarchy5"/>
    <dgm:cxn modelId="{183621F7-EA7A-4F5C-9D06-02AEAB508D27}" type="presOf" srcId="{EEAE3B33-C21A-47AF-9CF2-A2F511B70F1F}" destId="{C25B2AF9-1399-4B75-84B2-B0840883D955}" srcOrd="0" destOrd="0" presId="urn:microsoft.com/office/officeart/2005/8/layout/hierarchy5"/>
    <dgm:cxn modelId="{FE70E6F1-52CC-4780-B1AB-DC27C9BFCC4E}" srcId="{8364E9B6-A0EA-4A3E-B77C-8A652BB75147}" destId="{A1DBBC21-9B19-4724-8AA5-A476598F754F}" srcOrd="1" destOrd="0" parTransId="{57F765B7-B787-45B9-A6D2-4E15C1B88E65}" sibTransId="{908A53D4-B098-4672-9E2D-1F1D635ADA9C}"/>
    <dgm:cxn modelId="{4CED2171-22A4-4B9A-A216-ECA36BF79DED}" type="presOf" srcId="{091A55DA-CB70-4CD1-BA16-8D9CB64E966D}" destId="{7F8D678F-B4EC-4E9B-9AAA-EDD196EFD4A1}" srcOrd="0" destOrd="0" presId="urn:microsoft.com/office/officeart/2005/8/layout/hierarchy5"/>
    <dgm:cxn modelId="{A3588E62-8246-4401-BA46-5D74341D5CD9}" type="presOf" srcId="{05810E77-A808-411F-9F60-94A8B8CA29F8}" destId="{CC8167B2-36D4-47E2-865F-7AD25D4A9AA5}" srcOrd="0" destOrd="0" presId="urn:microsoft.com/office/officeart/2005/8/layout/hierarchy5"/>
    <dgm:cxn modelId="{6FC68454-5113-4221-A190-4F679CBB1CA2}" srcId="{A6586E54-5356-4570-BEF5-E52A47D83C24}" destId="{EEAE3B33-C21A-47AF-9CF2-A2F511B70F1F}" srcOrd="1" destOrd="0" parTransId="{05810E77-A808-411F-9F60-94A8B8CA29F8}" sibTransId="{2159E6A5-C34B-4EED-AF22-4D82C02EFF41}"/>
    <dgm:cxn modelId="{8B6B3D94-B23C-4255-A0E9-22ABF4429EAD}" type="presOf" srcId="{A6586E54-5356-4570-BEF5-E52A47D83C24}" destId="{16CC27C7-8B79-4266-AE88-7D019B2D9510}" srcOrd="0" destOrd="0" presId="urn:microsoft.com/office/officeart/2005/8/layout/hierarchy5"/>
    <dgm:cxn modelId="{4335134E-35E0-432A-9568-D2573E05127A}" type="presOf" srcId="{763C6C1A-C6B4-41DA-96D3-26C1D5A6EC8E}" destId="{FDFB5BBC-B79F-4749-B05D-24D2E0602976}" srcOrd="0" destOrd="0" presId="urn:microsoft.com/office/officeart/2005/8/layout/hierarchy5"/>
    <dgm:cxn modelId="{A9930253-CA66-4F4B-B555-AB921ED95BFB}" type="presOf" srcId="{B5410C60-2BB0-4349-B69F-C24BF40E4269}" destId="{283312CC-7146-4D7F-BA41-B0CC7B05827A}" srcOrd="0" destOrd="0" presId="urn:microsoft.com/office/officeart/2005/8/layout/hierarchy5"/>
    <dgm:cxn modelId="{D20FB844-AEA9-4E05-B6EF-9903C9623709}" type="presOf" srcId="{091A55DA-CB70-4CD1-BA16-8D9CB64E966D}" destId="{163D6AEE-626B-4423-B4E4-E9DB1A5469F4}" srcOrd="1" destOrd="0" presId="urn:microsoft.com/office/officeart/2005/8/layout/hierarchy5"/>
    <dgm:cxn modelId="{AE390375-E611-4F27-AB8C-6B9ED6CFCD5C}" type="presOf" srcId="{1C7C089A-0B88-439D-91CE-407C43D6778B}" destId="{DE04691D-34A7-4A9F-B3DA-43696789D9EA}" srcOrd="0" destOrd="0" presId="urn:microsoft.com/office/officeart/2005/8/layout/hierarchy5"/>
    <dgm:cxn modelId="{FD14915B-DF36-48BF-9435-A64AE1ECAFEF}" type="presOf" srcId="{8364E9B6-A0EA-4A3E-B77C-8A652BB75147}" destId="{9553A2B7-4FA1-4C4B-B80E-55C852F2E120}" srcOrd="0" destOrd="0" presId="urn:microsoft.com/office/officeart/2005/8/layout/hierarchy5"/>
    <dgm:cxn modelId="{5BE325F3-8F49-4D8B-B898-2C2694BC7370}" type="presOf" srcId="{591A58DA-65CC-4926-B12E-EA5F2B281D14}" destId="{AEE70301-5557-4A6A-AC15-5BEE72ABD256}" srcOrd="1" destOrd="0" presId="urn:microsoft.com/office/officeart/2005/8/layout/hierarchy5"/>
    <dgm:cxn modelId="{F780E2DE-BC06-46BA-B357-EF3A373338A8}" type="presOf" srcId="{ABFA011E-3190-4180-99B1-4A6F874F3132}" destId="{A0214FCD-7F7C-4C5F-88C4-D83953E8C2BC}" srcOrd="1" destOrd="0" presId="urn:microsoft.com/office/officeart/2005/8/layout/hierarchy5"/>
    <dgm:cxn modelId="{6FDDAC6F-3C4E-448B-B5F7-B588FCA349C4}" type="presOf" srcId="{1C7C089A-0B88-439D-91CE-407C43D6778B}" destId="{35BB661B-514F-47C9-9537-BD1A1BF42731}" srcOrd="1" destOrd="0" presId="urn:microsoft.com/office/officeart/2005/8/layout/hierarchy5"/>
    <dgm:cxn modelId="{549AC994-C0A7-4CFC-B52A-CAF165976B3B}" type="presOf" srcId="{57F765B7-B787-45B9-A6D2-4E15C1B88E65}" destId="{3531FC67-1298-40F9-BE70-8D2781C34AF1}" srcOrd="0" destOrd="0" presId="urn:microsoft.com/office/officeart/2005/8/layout/hierarchy5"/>
    <dgm:cxn modelId="{CADA783D-EEC9-4CF9-8316-6592234CC6D0}" srcId="{8364E9B6-A0EA-4A3E-B77C-8A652BB75147}" destId="{A6586E54-5356-4570-BEF5-E52A47D83C24}" srcOrd="0" destOrd="0" parTransId="{1C7C089A-0B88-439D-91CE-407C43D6778B}" sibTransId="{F603A1BB-B53C-46E8-950E-C54381295196}"/>
    <dgm:cxn modelId="{FA4E3799-900C-4EE7-B51A-C199CCA3953B}" type="presOf" srcId="{7FCF7F55-0F2D-4703-A039-18D43F36CD35}" destId="{D62ED4F0-30FB-4AE1-AFF9-2A07E6EF6D84}" srcOrd="0" destOrd="0" presId="urn:microsoft.com/office/officeart/2005/8/layout/hierarchy5"/>
    <dgm:cxn modelId="{78D29057-0C7D-4C74-AE42-89710C2AD219}" srcId="{114124C6-2A91-4FF4-98A5-EA3D49B5E899}" destId="{8364E9B6-A0EA-4A3E-B77C-8A652BB75147}" srcOrd="0" destOrd="0" parTransId="{D59DC4FC-285A-4BE6-984C-82F8A534702C}" sibTransId="{9F3D9FAF-BD6A-433D-8566-E7BAE9B1367E}"/>
    <dgm:cxn modelId="{835C519C-FB02-42C8-B9B7-FBD5FF21AB8E}" srcId="{114124C6-2A91-4FF4-98A5-EA3D49B5E899}" destId="{7FCF7F55-0F2D-4703-A039-18D43F36CD35}" srcOrd="3" destOrd="0" parTransId="{23922AFB-FCAD-41D3-A317-C3EEC203D53A}" sibTransId="{6E9EE1A6-FD5E-4BE2-AA8A-D07BE0105B7C}"/>
    <dgm:cxn modelId="{480EAB20-2DD9-420F-81D3-025237388DBF}" type="presOf" srcId="{591A58DA-65CC-4926-B12E-EA5F2B281D14}" destId="{11658544-CF3D-4650-9B02-17C14A0890BC}" srcOrd="0" destOrd="0" presId="urn:microsoft.com/office/officeart/2005/8/layout/hierarchy5"/>
    <dgm:cxn modelId="{AB5B2CE4-CF53-4650-BC6A-F78D180D3271}" srcId="{A6586E54-5356-4570-BEF5-E52A47D83C24}" destId="{C92E5107-5151-455E-8B36-4E58BBFD8DC9}" srcOrd="0" destOrd="0" parTransId="{091A55DA-CB70-4CD1-BA16-8D9CB64E966D}" sibTransId="{53C6F1F0-7832-40AE-B6A9-F5E0A554D25A}"/>
    <dgm:cxn modelId="{6D59A50E-21AB-4B5A-96CD-B67C986291D2}" type="presOf" srcId="{C92E5107-5151-455E-8B36-4E58BBFD8DC9}" destId="{6CC26845-A757-45E0-B141-BD757B1B11BC}" srcOrd="0" destOrd="0" presId="urn:microsoft.com/office/officeart/2005/8/layout/hierarchy5"/>
    <dgm:cxn modelId="{2E3D5D24-75EB-4FC6-AE6C-1500570292B6}" type="presParOf" srcId="{24EB76A5-AE97-405A-85BD-E3451B346ED0}" destId="{F0CEB2E8-A8DC-4416-891F-D5D8C761AB81}" srcOrd="0" destOrd="0" presId="urn:microsoft.com/office/officeart/2005/8/layout/hierarchy5"/>
    <dgm:cxn modelId="{329D8DE1-4C53-41C3-97C8-DE4863899613}" type="presParOf" srcId="{F0CEB2E8-A8DC-4416-891F-D5D8C761AB81}" destId="{4EE6A748-FC9D-41E1-8574-1CE75EFF5734}" srcOrd="0" destOrd="0" presId="urn:microsoft.com/office/officeart/2005/8/layout/hierarchy5"/>
    <dgm:cxn modelId="{5EDB5C9B-8230-4152-B9B1-89A1762BF3B4}" type="presParOf" srcId="{F0CEB2E8-A8DC-4416-891F-D5D8C761AB81}" destId="{9DECF06E-20B0-485F-B8CC-BE542AF9099A}" srcOrd="1" destOrd="0" presId="urn:microsoft.com/office/officeart/2005/8/layout/hierarchy5"/>
    <dgm:cxn modelId="{BC32986B-8475-4D3D-AA98-896AF9652320}" type="presParOf" srcId="{9DECF06E-20B0-485F-B8CC-BE542AF9099A}" destId="{44927F19-DA48-49E7-A583-B05B35012BE7}" srcOrd="0" destOrd="0" presId="urn:microsoft.com/office/officeart/2005/8/layout/hierarchy5"/>
    <dgm:cxn modelId="{F9AC60FC-1ED4-4377-AF4E-F8DA45CCBDF7}" type="presParOf" srcId="{44927F19-DA48-49E7-A583-B05B35012BE7}" destId="{9553A2B7-4FA1-4C4B-B80E-55C852F2E120}" srcOrd="0" destOrd="0" presId="urn:microsoft.com/office/officeart/2005/8/layout/hierarchy5"/>
    <dgm:cxn modelId="{65A2643B-90E4-445D-A1EF-14E9EF25DC1C}" type="presParOf" srcId="{44927F19-DA48-49E7-A583-B05B35012BE7}" destId="{43E979A6-0BC0-4020-AE48-C6210FD20B24}" srcOrd="1" destOrd="0" presId="urn:microsoft.com/office/officeart/2005/8/layout/hierarchy5"/>
    <dgm:cxn modelId="{DC6415DA-991D-406B-A19D-E08466C0E737}" type="presParOf" srcId="{43E979A6-0BC0-4020-AE48-C6210FD20B24}" destId="{DE04691D-34A7-4A9F-B3DA-43696789D9EA}" srcOrd="0" destOrd="0" presId="urn:microsoft.com/office/officeart/2005/8/layout/hierarchy5"/>
    <dgm:cxn modelId="{5AEFE2FE-6918-4401-A16A-E134AF6146D4}" type="presParOf" srcId="{DE04691D-34A7-4A9F-B3DA-43696789D9EA}" destId="{35BB661B-514F-47C9-9537-BD1A1BF42731}" srcOrd="0" destOrd="0" presId="urn:microsoft.com/office/officeart/2005/8/layout/hierarchy5"/>
    <dgm:cxn modelId="{205AC5DA-2D2E-4A50-8734-64ABA2FEC328}" type="presParOf" srcId="{43E979A6-0BC0-4020-AE48-C6210FD20B24}" destId="{3783BECB-03CC-43B5-95C5-F3B932BA05A7}" srcOrd="1" destOrd="0" presId="urn:microsoft.com/office/officeart/2005/8/layout/hierarchy5"/>
    <dgm:cxn modelId="{8947C71E-9DB1-45FF-99DE-1D94530CD708}" type="presParOf" srcId="{3783BECB-03CC-43B5-95C5-F3B932BA05A7}" destId="{16CC27C7-8B79-4266-AE88-7D019B2D9510}" srcOrd="0" destOrd="0" presId="urn:microsoft.com/office/officeart/2005/8/layout/hierarchy5"/>
    <dgm:cxn modelId="{1E2F95C2-81F7-4484-8DBD-F05F84894331}" type="presParOf" srcId="{3783BECB-03CC-43B5-95C5-F3B932BA05A7}" destId="{19957E2F-672B-4BD0-9876-22106C4A7509}" srcOrd="1" destOrd="0" presId="urn:microsoft.com/office/officeart/2005/8/layout/hierarchy5"/>
    <dgm:cxn modelId="{D3580ECD-86B9-42E0-9344-62368014808D}" type="presParOf" srcId="{19957E2F-672B-4BD0-9876-22106C4A7509}" destId="{7F8D678F-B4EC-4E9B-9AAA-EDD196EFD4A1}" srcOrd="0" destOrd="0" presId="urn:microsoft.com/office/officeart/2005/8/layout/hierarchy5"/>
    <dgm:cxn modelId="{0A55AFC3-1F46-470D-848A-F909CF47A112}" type="presParOf" srcId="{7F8D678F-B4EC-4E9B-9AAA-EDD196EFD4A1}" destId="{163D6AEE-626B-4423-B4E4-E9DB1A5469F4}" srcOrd="0" destOrd="0" presId="urn:microsoft.com/office/officeart/2005/8/layout/hierarchy5"/>
    <dgm:cxn modelId="{65D1EEFB-0AAD-496A-9739-B4B4D2F0E8FA}" type="presParOf" srcId="{19957E2F-672B-4BD0-9876-22106C4A7509}" destId="{09C1FBE5-9A50-42F0-A312-8493E3CACDE6}" srcOrd="1" destOrd="0" presId="urn:microsoft.com/office/officeart/2005/8/layout/hierarchy5"/>
    <dgm:cxn modelId="{C1C2A522-3C69-40ED-BB09-3D5CD2892ACA}" type="presParOf" srcId="{09C1FBE5-9A50-42F0-A312-8493E3CACDE6}" destId="{6CC26845-A757-45E0-B141-BD757B1B11BC}" srcOrd="0" destOrd="0" presId="urn:microsoft.com/office/officeart/2005/8/layout/hierarchy5"/>
    <dgm:cxn modelId="{324F9BD5-1D72-4BB4-AECE-CF86DCF9F62B}" type="presParOf" srcId="{09C1FBE5-9A50-42F0-A312-8493E3CACDE6}" destId="{4D2130D6-DE77-4DA4-9EEF-4E605D9F3B91}" srcOrd="1" destOrd="0" presId="urn:microsoft.com/office/officeart/2005/8/layout/hierarchy5"/>
    <dgm:cxn modelId="{7E773199-C177-4C9A-849A-375FDEF8E9C8}" type="presParOf" srcId="{19957E2F-672B-4BD0-9876-22106C4A7509}" destId="{CC8167B2-36D4-47E2-865F-7AD25D4A9AA5}" srcOrd="2" destOrd="0" presId="urn:microsoft.com/office/officeart/2005/8/layout/hierarchy5"/>
    <dgm:cxn modelId="{ABC0B0C1-3CE0-4C84-8B42-D6B7E20F4DFE}" type="presParOf" srcId="{CC8167B2-36D4-47E2-865F-7AD25D4A9AA5}" destId="{E197F522-5485-4230-9059-817C4EB405A8}" srcOrd="0" destOrd="0" presId="urn:microsoft.com/office/officeart/2005/8/layout/hierarchy5"/>
    <dgm:cxn modelId="{E4068DB0-7519-453C-A0D2-E112E7C3D543}" type="presParOf" srcId="{19957E2F-672B-4BD0-9876-22106C4A7509}" destId="{1554894D-4455-49E7-944D-4DAD118F08E3}" srcOrd="3" destOrd="0" presId="urn:microsoft.com/office/officeart/2005/8/layout/hierarchy5"/>
    <dgm:cxn modelId="{E2536D2A-857D-433D-953B-4E876840F335}" type="presParOf" srcId="{1554894D-4455-49E7-944D-4DAD118F08E3}" destId="{C25B2AF9-1399-4B75-84B2-B0840883D955}" srcOrd="0" destOrd="0" presId="urn:microsoft.com/office/officeart/2005/8/layout/hierarchy5"/>
    <dgm:cxn modelId="{3A69F29A-6CFD-4D45-AE4D-AE4854033F85}" type="presParOf" srcId="{1554894D-4455-49E7-944D-4DAD118F08E3}" destId="{0E02FCA4-DB50-4C97-BF2D-4BE3C61ABD10}" srcOrd="1" destOrd="0" presId="urn:microsoft.com/office/officeart/2005/8/layout/hierarchy5"/>
    <dgm:cxn modelId="{D127A194-004A-4DEC-A2E7-A6EB429A96A7}" type="presParOf" srcId="{19957E2F-672B-4BD0-9876-22106C4A7509}" destId="{11658544-CF3D-4650-9B02-17C14A0890BC}" srcOrd="4" destOrd="0" presId="urn:microsoft.com/office/officeart/2005/8/layout/hierarchy5"/>
    <dgm:cxn modelId="{13DBD261-0D89-495A-80F3-A06CDBDA042D}" type="presParOf" srcId="{11658544-CF3D-4650-9B02-17C14A0890BC}" destId="{AEE70301-5557-4A6A-AC15-5BEE72ABD256}" srcOrd="0" destOrd="0" presId="urn:microsoft.com/office/officeart/2005/8/layout/hierarchy5"/>
    <dgm:cxn modelId="{241E8BC6-71F5-4B19-97FF-C41EFBD3BF11}" type="presParOf" srcId="{19957E2F-672B-4BD0-9876-22106C4A7509}" destId="{C9596625-F645-46D4-B11D-80FDAD90EEE6}" srcOrd="5" destOrd="0" presId="urn:microsoft.com/office/officeart/2005/8/layout/hierarchy5"/>
    <dgm:cxn modelId="{97B8640B-081F-461D-9884-7BD2873228C5}" type="presParOf" srcId="{C9596625-F645-46D4-B11D-80FDAD90EEE6}" destId="{283312CC-7146-4D7F-BA41-B0CC7B05827A}" srcOrd="0" destOrd="0" presId="urn:microsoft.com/office/officeart/2005/8/layout/hierarchy5"/>
    <dgm:cxn modelId="{8A19AE13-2405-432F-AD8D-FC543C631D0C}" type="presParOf" srcId="{C9596625-F645-46D4-B11D-80FDAD90EEE6}" destId="{ED82892C-E0D6-46A3-9451-EB5B43C2764A}" srcOrd="1" destOrd="0" presId="urn:microsoft.com/office/officeart/2005/8/layout/hierarchy5"/>
    <dgm:cxn modelId="{4145F753-BC89-410F-8DF3-17E0D093F2DB}" type="presParOf" srcId="{ED82892C-E0D6-46A3-9451-EB5B43C2764A}" destId="{F5A91D6A-3500-42CE-93BE-6ADA88B79983}" srcOrd="0" destOrd="0" presId="urn:microsoft.com/office/officeart/2005/8/layout/hierarchy5"/>
    <dgm:cxn modelId="{6496491F-D4D4-49B4-AC44-24EA1F2F068F}" type="presParOf" srcId="{F5A91D6A-3500-42CE-93BE-6ADA88B79983}" destId="{4BFA4F73-5287-4D50-A649-FF35D0EC5156}" srcOrd="0" destOrd="0" presId="urn:microsoft.com/office/officeart/2005/8/layout/hierarchy5"/>
    <dgm:cxn modelId="{BB4D2634-94F5-42A1-938D-010710FB8F43}" type="presParOf" srcId="{ED82892C-E0D6-46A3-9451-EB5B43C2764A}" destId="{CBFA40F1-2577-4DEC-82E4-AF4B18D11D68}" srcOrd="1" destOrd="0" presId="urn:microsoft.com/office/officeart/2005/8/layout/hierarchy5"/>
    <dgm:cxn modelId="{E9715767-F776-4C50-A336-5888FA5F66D7}" type="presParOf" srcId="{CBFA40F1-2577-4DEC-82E4-AF4B18D11D68}" destId="{FDFB5BBC-B79F-4749-B05D-24D2E0602976}" srcOrd="0" destOrd="0" presId="urn:microsoft.com/office/officeart/2005/8/layout/hierarchy5"/>
    <dgm:cxn modelId="{26396EE8-1921-4700-BD97-E6CBDC093023}" type="presParOf" srcId="{CBFA40F1-2577-4DEC-82E4-AF4B18D11D68}" destId="{1851C6A4-F7AD-4C33-956D-E0A7F938C995}" srcOrd="1" destOrd="0" presId="urn:microsoft.com/office/officeart/2005/8/layout/hierarchy5"/>
    <dgm:cxn modelId="{945ACE3A-D873-473C-B14E-A1B1ADF2C65A}" type="presParOf" srcId="{43E979A6-0BC0-4020-AE48-C6210FD20B24}" destId="{3531FC67-1298-40F9-BE70-8D2781C34AF1}" srcOrd="2" destOrd="0" presId="urn:microsoft.com/office/officeart/2005/8/layout/hierarchy5"/>
    <dgm:cxn modelId="{3AB7D66B-2C24-4B11-BF55-DC637D9E69A2}" type="presParOf" srcId="{3531FC67-1298-40F9-BE70-8D2781C34AF1}" destId="{64360952-BEB1-4EE4-9CE7-032821678A9F}" srcOrd="0" destOrd="0" presId="urn:microsoft.com/office/officeart/2005/8/layout/hierarchy5"/>
    <dgm:cxn modelId="{6DDA13DC-B465-47BF-9A95-71A2184C1A84}" type="presParOf" srcId="{43E979A6-0BC0-4020-AE48-C6210FD20B24}" destId="{6D7F5D2C-C6BB-4274-86BF-14DA7D3484FF}" srcOrd="3" destOrd="0" presId="urn:microsoft.com/office/officeart/2005/8/layout/hierarchy5"/>
    <dgm:cxn modelId="{8A5EF9AE-2CDF-4375-BD09-353695BC5696}" type="presParOf" srcId="{6D7F5D2C-C6BB-4274-86BF-14DA7D3484FF}" destId="{E271AB38-1E73-46FD-906E-EB7ED4E7030A}" srcOrd="0" destOrd="0" presId="urn:microsoft.com/office/officeart/2005/8/layout/hierarchy5"/>
    <dgm:cxn modelId="{B29C7755-600C-4C96-828D-195A9F2906E0}" type="presParOf" srcId="{6D7F5D2C-C6BB-4274-86BF-14DA7D3484FF}" destId="{03B9ECEB-507E-4E93-8621-5484A60AC2C1}" srcOrd="1" destOrd="0" presId="urn:microsoft.com/office/officeart/2005/8/layout/hierarchy5"/>
    <dgm:cxn modelId="{9DD25BF6-A0DC-4315-B7E8-9C5E5273005B}" type="presParOf" srcId="{24EB76A5-AE97-405A-85BD-E3451B346ED0}" destId="{9A18FABA-E9B6-4F49-82C7-4C89AF770B3D}" srcOrd="1" destOrd="0" presId="urn:microsoft.com/office/officeart/2005/8/layout/hierarchy5"/>
    <dgm:cxn modelId="{24614DF4-22AA-488C-AC63-0289453F912C}" type="presParOf" srcId="{9A18FABA-E9B6-4F49-82C7-4C89AF770B3D}" destId="{90D32F4B-A46C-42F1-8DFB-FB9C64AA01D9}" srcOrd="0" destOrd="0" presId="urn:microsoft.com/office/officeart/2005/8/layout/hierarchy5"/>
    <dgm:cxn modelId="{CE765D43-6886-47E6-A442-93F9E1ED2EAB}" type="presParOf" srcId="{90D32F4B-A46C-42F1-8DFB-FB9C64AA01D9}" destId="{06176770-2C99-4675-8879-C7F10B39C5E2}" srcOrd="0" destOrd="0" presId="urn:microsoft.com/office/officeart/2005/8/layout/hierarchy5"/>
    <dgm:cxn modelId="{C5FF8C60-A90F-41A4-95D3-9CDF3B881B36}" type="presParOf" srcId="{90D32F4B-A46C-42F1-8DFB-FB9C64AA01D9}" destId="{9F06EC8A-1E6A-420C-8508-30E745891A30}" srcOrd="1" destOrd="0" presId="urn:microsoft.com/office/officeart/2005/8/layout/hierarchy5"/>
    <dgm:cxn modelId="{307E52C7-B94A-4362-B22D-8BF3241C69CF}" type="presParOf" srcId="{9A18FABA-E9B6-4F49-82C7-4C89AF770B3D}" destId="{52EDFAD9-7F05-42D6-9ECB-B3DE4777B711}" srcOrd="1" destOrd="0" presId="urn:microsoft.com/office/officeart/2005/8/layout/hierarchy5"/>
    <dgm:cxn modelId="{95CC96C1-A0D6-41FD-8BBC-D29F9DEE82D5}" type="presParOf" srcId="{52EDFAD9-7F05-42D6-9ECB-B3DE4777B711}" destId="{FAC9E709-5C47-4066-9581-9B1125C3A516}" srcOrd="0" destOrd="0" presId="urn:microsoft.com/office/officeart/2005/8/layout/hierarchy5"/>
    <dgm:cxn modelId="{35A6A45E-4272-40E3-95EB-0BD24474C1E4}" type="presParOf" srcId="{9A18FABA-E9B6-4F49-82C7-4C89AF770B3D}" destId="{17B99227-A1E4-4590-A9D2-85B065C65AC5}" srcOrd="2" destOrd="0" presId="urn:microsoft.com/office/officeart/2005/8/layout/hierarchy5"/>
    <dgm:cxn modelId="{69A5B90F-7F34-4525-9C5A-A38265432DCC}" type="presParOf" srcId="{17B99227-A1E4-4590-A9D2-85B065C65AC5}" destId="{697D9F28-04C7-4E0A-884A-50C516186340}" srcOrd="0" destOrd="0" presId="urn:microsoft.com/office/officeart/2005/8/layout/hierarchy5"/>
    <dgm:cxn modelId="{EC09A382-F0CF-465F-8A08-D3D66EA785B0}" type="presParOf" srcId="{17B99227-A1E4-4590-A9D2-85B065C65AC5}" destId="{A0214FCD-7F7C-4C5F-88C4-D83953E8C2BC}" srcOrd="1" destOrd="0" presId="urn:microsoft.com/office/officeart/2005/8/layout/hierarchy5"/>
    <dgm:cxn modelId="{5B32FA67-62D2-4C07-872A-5CD561A051E0}" type="presParOf" srcId="{9A18FABA-E9B6-4F49-82C7-4C89AF770B3D}" destId="{79DDB975-6530-49C2-8C21-FFF90A7588A7}" srcOrd="3" destOrd="0" presId="urn:microsoft.com/office/officeart/2005/8/layout/hierarchy5"/>
    <dgm:cxn modelId="{76A6B2EB-25BB-4610-A71C-04471A645809}" type="presParOf" srcId="{79DDB975-6530-49C2-8C21-FFF90A7588A7}" destId="{E89593A5-2600-4AF6-8EC6-A2C8CB58275B}" srcOrd="0" destOrd="0" presId="urn:microsoft.com/office/officeart/2005/8/layout/hierarchy5"/>
    <dgm:cxn modelId="{8E87CFAB-CF00-49CB-B899-838EFCCA1FA5}" type="presParOf" srcId="{9A18FABA-E9B6-4F49-82C7-4C89AF770B3D}" destId="{51C02F04-908B-4AD2-822E-ADBC04725396}" srcOrd="4" destOrd="0" presId="urn:microsoft.com/office/officeart/2005/8/layout/hierarchy5"/>
    <dgm:cxn modelId="{3FCF5C56-3068-463A-A1E1-279D0D004163}" type="presParOf" srcId="{51C02F04-908B-4AD2-822E-ADBC04725396}" destId="{D62ED4F0-30FB-4AE1-AFF9-2A07E6EF6D84}" srcOrd="0" destOrd="0" presId="urn:microsoft.com/office/officeart/2005/8/layout/hierarchy5"/>
    <dgm:cxn modelId="{1BDE928A-1317-4B16-B07D-93FEEB304EAE}" type="presParOf" srcId="{51C02F04-908B-4AD2-822E-ADBC04725396}" destId="{2E28F6AB-3B8A-4512-83CD-E5E89952A499}"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56DE5D-635F-4141-8C55-B98E7343D39C}" type="doc">
      <dgm:prSet loTypeId="urn:microsoft.com/office/officeart/2005/8/layout/pyramid2" loCatId="list" qsTypeId="urn:microsoft.com/office/officeart/2005/8/quickstyle/simple1" qsCatId="simple" csTypeId="urn:microsoft.com/office/officeart/2005/8/colors/colorful4" csCatId="colorful" phldr="1"/>
      <dgm:spPr/>
    </dgm:pt>
    <dgm:pt modelId="{E8244722-56D3-4C69-A059-50A67EA38653}">
      <dgm:prSet phldrT="[Texto]"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s-EC" sz="1400" noProof="0" smtClean="0"/>
            <a:t>Constitucion de la Republica del Ecuador</a:t>
          </a:r>
          <a:endParaRPr lang="es-EC" sz="1400" noProof="0"/>
        </a:p>
      </dgm:t>
    </dgm:pt>
    <dgm:pt modelId="{7CA3C1D7-0D4A-40B7-A4E5-B768794579DC}" type="parTrans" cxnId="{B930E8CF-7464-4A2F-83E8-D6A98B2EB1D0}">
      <dgm:prSet/>
      <dgm:spPr/>
      <dgm:t>
        <a:bodyPr/>
        <a:lstStyle/>
        <a:p>
          <a:endParaRPr lang="es-ES"/>
        </a:p>
      </dgm:t>
    </dgm:pt>
    <dgm:pt modelId="{CFC051A4-37D8-4F51-9D62-0DB652DAC053}" type="sibTrans" cxnId="{B930E8CF-7464-4A2F-83E8-D6A98B2EB1D0}">
      <dgm:prSet/>
      <dgm:spPr/>
      <dgm:t>
        <a:bodyPr/>
        <a:lstStyle/>
        <a:p>
          <a:endParaRPr lang="es-ES"/>
        </a:p>
      </dgm:t>
    </dgm:pt>
    <dgm:pt modelId="{31301E72-2C7E-49D1-AEBD-1A420F907E19}">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C" sz="1200" noProof="0" dirty="0" smtClean="0"/>
            <a:t>Ley de Compañías</a:t>
          </a:r>
        </a:p>
        <a:p>
          <a:r>
            <a:rPr lang="es-EC" sz="1200" noProof="0" dirty="0" smtClean="0"/>
            <a:t>Órgano Regulador Superintendencia de Compañías</a:t>
          </a:r>
        </a:p>
        <a:p>
          <a:r>
            <a:rPr lang="es-EC" sz="1000" noProof="0" dirty="0" smtClean="0"/>
            <a:t> </a:t>
          </a:r>
          <a:endParaRPr lang="es-EC" sz="1000" noProof="0" dirty="0"/>
        </a:p>
      </dgm:t>
    </dgm:pt>
    <dgm:pt modelId="{D5004A8F-E7D6-4153-BE04-016298740DCF}" type="parTrans" cxnId="{D3AEA7E0-7C54-4EB1-BC4E-D6712488566E}">
      <dgm:prSet/>
      <dgm:spPr/>
      <dgm:t>
        <a:bodyPr/>
        <a:lstStyle/>
        <a:p>
          <a:endParaRPr lang="es-ES"/>
        </a:p>
      </dgm:t>
    </dgm:pt>
    <dgm:pt modelId="{B4AFCB7A-E5A6-4AFC-A03A-E14C629C29C8}" type="sibTrans" cxnId="{D3AEA7E0-7C54-4EB1-BC4E-D6712488566E}">
      <dgm:prSet/>
      <dgm:spPr/>
      <dgm:t>
        <a:bodyPr/>
        <a:lstStyle/>
        <a:p>
          <a:endParaRPr lang="es-ES"/>
        </a:p>
      </dgm:t>
    </dgm:pt>
    <dgm:pt modelId="{BFE8F8AC-1092-4127-BDDF-FA6BD11178D0}">
      <dgm:prSet/>
      <dgm:spPr>
        <a:solidFill>
          <a:srgbClr val="1AD430">
            <a:alpha val="89804"/>
          </a:srgbClr>
        </a:solidFill>
      </dgm:spPr>
      <dgm:t>
        <a:bodyPr/>
        <a:lstStyle/>
        <a:p>
          <a:r>
            <a:rPr lang="es-EC" noProof="0" smtClean="0"/>
            <a:t>Ley de Regimen tributario Interno</a:t>
          </a:r>
        </a:p>
        <a:p>
          <a:r>
            <a:rPr lang="es-EC" noProof="0" smtClean="0"/>
            <a:t>SRI (Servicio de Rentas Internas)</a:t>
          </a:r>
        </a:p>
      </dgm:t>
    </dgm:pt>
    <dgm:pt modelId="{086CB184-CE2C-473A-917D-891CD533CE97}" type="parTrans" cxnId="{5CA76C92-FAF5-4B37-AAEF-C99D41F844C5}">
      <dgm:prSet/>
      <dgm:spPr/>
      <dgm:t>
        <a:bodyPr/>
        <a:lstStyle/>
        <a:p>
          <a:endParaRPr lang="es-ES"/>
        </a:p>
      </dgm:t>
    </dgm:pt>
    <dgm:pt modelId="{B79AE6AD-F7D1-4329-B68D-2CBDFA7B3DBC}" type="sibTrans" cxnId="{5CA76C92-FAF5-4B37-AAEF-C99D41F844C5}">
      <dgm:prSet/>
      <dgm:spPr/>
      <dgm:t>
        <a:bodyPr/>
        <a:lstStyle/>
        <a:p>
          <a:endParaRPr lang="es-ES"/>
        </a:p>
      </dgm:t>
    </dgm:pt>
    <dgm:pt modelId="{E1B779AA-0092-42EA-9EF1-A8FC6105A904}">
      <dgm:prSet phldrT="[Texto]">
        <dgm:style>
          <a:lnRef idx="1">
            <a:schemeClr val="accent1"/>
          </a:lnRef>
          <a:fillRef idx="3">
            <a:schemeClr val="accent1"/>
          </a:fillRef>
          <a:effectRef idx="2">
            <a:schemeClr val="accent1"/>
          </a:effectRef>
          <a:fontRef idx="minor">
            <a:schemeClr val="lt1"/>
          </a:fontRef>
        </dgm:style>
      </dgm:prSet>
      <dgm:spPr/>
      <dgm:t>
        <a:bodyPr/>
        <a:lstStyle/>
        <a:p>
          <a:r>
            <a:rPr lang="es-EC" noProof="0" dirty="0" smtClean="0"/>
            <a:t>Código Laboral</a:t>
          </a:r>
        </a:p>
        <a:p>
          <a:r>
            <a:rPr lang="es-EC" noProof="0" dirty="0" smtClean="0"/>
            <a:t>Ministerio de Relaciones Laborales</a:t>
          </a:r>
        </a:p>
        <a:p>
          <a:r>
            <a:rPr lang="es-EC" noProof="0" dirty="0" smtClean="0"/>
            <a:t>IESS (Instituto de Seguridad Social)</a:t>
          </a:r>
        </a:p>
      </dgm:t>
    </dgm:pt>
    <dgm:pt modelId="{5B78D8CD-2856-48F6-82E6-DA235B699E28}" type="sibTrans" cxnId="{D0D58E4F-C71F-46C0-9C79-A3DE39D69583}">
      <dgm:prSet/>
      <dgm:spPr/>
      <dgm:t>
        <a:bodyPr/>
        <a:lstStyle/>
        <a:p>
          <a:endParaRPr lang="es-ES"/>
        </a:p>
      </dgm:t>
    </dgm:pt>
    <dgm:pt modelId="{07DC5723-2B42-4ED5-9686-06B76CE97E29}" type="parTrans" cxnId="{D0D58E4F-C71F-46C0-9C79-A3DE39D69583}">
      <dgm:prSet/>
      <dgm:spPr/>
      <dgm:t>
        <a:bodyPr/>
        <a:lstStyle/>
        <a:p>
          <a:endParaRPr lang="es-ES"/>
        </a:p>
      </dgm:t>
    </dgm:pt>
    <dgm:pt modelId="{6623F130-6D18-42A5-822D-0C4106D7B530}" type="pres">
      <dgm:prSet presAssocID="{2256DE5D-635F-4141-8C55-B98E7343D39C}" presName="compositeShape" presStyleCnt="0">
        <dgm:presLayoutVars>
          <dgm:dir/>
          <dgm:resizeHandles/>
        </dgm:presLayoutVars>
      </dgm:prSet>
      <dgm:spPr/>
    </dgm:pt>
    <dgm:pt modelId="{DB5DF8AA-F295-4D26-8735-6472DCEB50ED}" type="pres">
      <dgm:prSet presAssocID="{2256DE5D-635F-4141-8C55-B98E7343D39C}" presName="pyramid" presStyleLbl="node1" presStyleIdx="0" presStyleCnt="1"/>
      <dgm:spPr/>
    </dgm:pt>
    <dgm:pt modelId="{5FE50A72-ED8A-42A4-9B41-4B801725AFBE}" type="pres">
      <dgm:prSet presAssocID="{2256DE5D-635F-4141-8C55-B98E7343D39C}" presName="theList" presStyleCnt="0"/>
      <dgm:spPr/>
    </dgm:pt>
    <dgm:pt modelId="{81F818AE-BEDA-4238-972D-F2666C9419AF}" type="pres">
      <dgm:prSet presAssocID="{E8244722-56D3-4C69-A059-50A67EA38653}" presName="aNode" presStyleLbl="fgAcc1" presStyleIdx="0" presStyleCnt="4">
        <dgm:presLayoutVars>
          <dgm:bulletEnabled val="1"/>
        </dgm:presLayoutVars>
      </dgm:prSet>
      <dgm:spPr/>
      <dgm:t>
        <a:bodyPr/>
        <a:lstStyle/>
        <a:p>
          <a:endParaRPr lang="es-ES"/>
        </a:p>
      </dgm:t>
    </dgm:pt>
    <dgm:pt modelId="{034AC3DF-261D-4D8E-B80C-A9D370304717}" type="pres">
      <dgm:prSet presAssocID="{E8244722-56D3-4C69-A059-50A67EA38653}" presName="aSpace" presStyleCnt="0"/>
      <dgm:spPr/>
    </dgm:pt>
    <dgm:pt modelId="{54785930-158C-445C-A6EF-22ED977A334A}" type="pres">
      <dgm:prSet presAssocID="{31301E72-2C7E-49D1-AEBD-1A420F907E19}" presName="aNode" presStyleLbl="fgAcc1" presStyleIdx="1" presStyleCnt="4">
        <dgm:presLayoutVars>
          <dgm:bulletEnabled val="1"/>
        </dgm:presLayoutVars>
      </dgm:prSet>
      <dgm:spPr/>
      <dgm:t>
        <a:bodyPr/>
        <a:lstStyle/>
        <a:p>
          <a:endParaRPr lang="es-ES"/>
        </a:p>
      </dgm:t>
    </dgm:pt>
    <dgm:pt modelId="{B5D9B169-FB8C-4A42-8664-38E660D7EC93}" type="pres">
      <dgm:prSet presAssocID="{31301E72-2C7E-49D1-AEBD-1A420F907E19}" presName="aSpace" presStyleCnt="0"/>
      <dgm:spPr/>
    </dgm:pt>
    <dgm:pt modelId="{2A4CD168-130E-4C7B-8B05-BB4CA4E0AB10}" type="pres">
      <dgm:prSet presAssocID="{BFE8F8AC-1092-4127-BDDF-FA6BD11178D0}" presName="aNode" presStyleLbl="fgAcc1" presStyleIdx="2" presStyleCnt="4" custLinFactNeighborX="-1438" custLinFactNeighborY="36998">
        <dgm:presLayoutVars>
          <dgm:bulletEnabled val="1"/>
        </dgm:presLayoutVars>
      </dgm:prSet>
      <dgm:spPr/>
      <dgm:t>
        <a:bodyPr/>
        <a:lstStyle/>
        <a:p>
          <a:endParaRPr lang="es-ES"/>
        </a:p>
      </dgm:t>
    </dgm:pt>
    <dgm:pt modelId="{F452315F-65AF-4DB8-8644-3EFA8A25532D}" type="pres">
      <dgm:prSet presAssocID="{BFE8F8AC-1092-4127-BDDF-FA6BD11178D0}" presName="aSpace" presStyleCnt="0"/>
      <dgm:spPr/>
    </dgm:pt>
    <dgm:pt modelId="{C12C5A9C-D0AE-4D66-84A7-B246B14F4121}" type="pres">
      <dgm:prSet presAssocID="{E1B779AA-0092-42EA-9EF1-A8FC6105A904}" presName="aNode" presStyleLbl="fgAcc1" presStyleIdx="3" presStyleCnt="4" custLinFactY="12389" custLinFactNeighborY="100000">
        <dgm:presLayoutVars>
          <dgm:bulletEnabled val="1"/>
        </dgm:presLayoutVars>
      </dgm:prSet>
      <dgm:spPr/>
      <dgm:t>
        <a:bodyPr/>
        <a:lstStyle/>
        <a:p>
          <a:endParaRPr lang="es-ES"/>
        </a:p>
      </dgm:t>
    </dgm:pt>
    <dgm:pt modelId="{EB3F31A9-EEA5-4B8A-9F00-F145E79078C5}" type="pres">
      <dgm:prSet presAssocID="{E1B779AA-0092-42EA-9EF1-A8FC6105A904}" presName="aSpace" presStyleCnt="0"/>
      <dgm:spPr/>
    </dgm:pt>
  </dgm:ptLst>
  <dgm:cxnLst>
    <dgm:cxn modelId="{2037610A-6D5F-4C23-B1D3-222B115310FB}" type="presOf" srcId="{31301E72-2C7E-49D1-AEBD-1A420F907E19}" destId="{54785930-158C-445C-A6EF-22ED977A334A}" srcOrd="0" destOrd="0" presId="urn:microsoft.com/office/officeart/2005/8/layout/pyramid2"/>
    <dgm:cxn modelId="{B930E8CF-7464-4A2F-83E8-D6A98B2EB1D0}" srcId="{2256DE5D-635F-4141-8C55-B98E7343D39C}" destId="{E8244722-56D3-4C69-A059-50A67EA38653}" srcOrd="0" destOrd="0" parTransId="{7CA3C1D7-0D4A-40B7-A4E5-B768794579DC}" sibTransId="{CFC051A4-37D8-4F51-9D62-0DB652DAC053}"/>
    <dgm:cxn modelId="{D0D58E4F-C71F-46C0-9C79-A3DE39D69583}" srcId="{2256DE5D-635F-4141-8C55-B98E7343D39C}" destId="{E1B779AA-0092-42EA-9EF1-A8FC6105A904}" srcOrd="3" destOrd="0" parTransId="{07DC5723-2B42-4ED5-9686-06B76CE97E29}" sibTransId="{5B78D8CD-2856-48F6-82E6-DA235B699E28}"/>
    <dgm:cxn modelId="{B359E25C-FEA0-4F0E-87CA-24A65770DB6A}" type="presOf" srcId="{E1B779AA-0092-42EA-9EF1-A8FC6105A904}" destId="{C12C5A9C-D0AE-4D66-84A7-B246B14F4121}" srcOrd="0" destOrd="0" presId="urn:microsoft.com/office/officeart/2005/8/layout/pyramid2"/>
    <dgm:cxn modelId="{D3AEA7E0-7C54-4EB1-BC4E-D6712488566E}" srcId="{2256DE5D-635F-4141-8C55-B98E7343D39C}" destId="{31301E72-2C7E-49D1-AEBD-1A420F907E19}" srcOrd="1" destOrd="0" parTransId="{D5004A8F-E7D6-4153-BE04-016298740DCF}" sibTransId="{B4AFCB7A-E5A6-4AFC-A03A-E14C629C29C8}"/>
    <dgm:cxn modelId="{45545E8D-8E37-4205-A10E-01980EBF6D90}" type="presOf" srcId="{2256DE5D-635F-4141-8C55-B98E7343D39C}" destId="{6623F130-6D18-42A5-822D-0C4106D7B530}" srcOrd="0" destOrd="0" presId="urn:microsoft.com/office/officeart/2005/8/layout/pyramid2"/>
    <dgm:cxn modelId="{5CA76C92-FAF5-4B37-AAEF-C99D41F844C5}" srcId="{2256DE5D-635F-4141-8C55-B98E7343D39C}" destId="{BFE8F8AC-1092-4127-BDDF-FA6BD11178D0}" srcOrd="2" destOrd="0" parTransId="{086CB184-CE2C-473A-917D-891CD533CE97}" sibTransId="{B79AE6AD-F7D1-4329-B68D-2CBDFA7B3DBC}"/>
    <dgm:cxn modelId="{A7A4CC10-3483-4C9B-AA22-DF2AEEA8EB0B}" type="presOf" srcId="{E8244722-56D3-4C69-A059-50A67EA38653}" destId="{81F818AE-BEDA-4238-972D-F2666C9419AF}" srcOrd="0" destOrd="0" presId="urn:microsoft.com/office/officeart/2005/8/layout/pyramid2"/>
    <dgm:cxn modelId="{52B93BEA-4387-49BC-BF43-B6D9FBFC29EF}" type="presOf" srcId="{BFE8F8AC-1092-4127-BDDF-FA6BD11178D0}" destId="{2A4CD168-130E-4C7B-8B05-BB4CA4E0AB10}" srcOrd="0" destOrd="0" presId="urn:microsoft.com/office/officeart/2005/8/layout/pyramid2"/>
    <dgm:cxn modelId="{FC259011-1512-404B-95DC-D9F34AE08CD0}" type="presParOf" srcId="{6623F130-6D18-42A5-822D-0C4106D7B530}" destId="{DB5DF8AA-F295-4D26-8735-6472DCEB50ED}" srcOrd="0" destOrd="0" presId="urn:microsoft.com/office/officeart/2005/8/layout/pyramid2"/>
    <dgm:cxn modelId="{E064870B-5277-4FFC-93D5-72A93403418E}" type="presParOf" srcId="{6623F130-6D18-42A5-822D-0C4106D7B530}" destId="{5FE50A72-ED8A-42A4-9B41-4B801725AFBE}" srcOrd="1" destOrd="0" presId="urn:microsoft.com/office/officeart/2005/8/layout/pyramid2"/>
    <dgm:cxn modelId="{2E9952A6-1B6F-4E27-BE30-45D45C638AD8}" type="presParOf" srcId="{5FE50A72-ED8A-42A4-9B41-4B801725AFBE}" destId="{81F818AE-BEDA-4238-972D-F2666C9419AF}" srcOrd="0" destOrd="0" presId="urn:microsoft.com/office/officeart/2005/8/layout/pyramid2"/>
    <dgm:cxn modelId="{E74203F9-5817-4288-AFCB-E8FF9580B417}" type="presParOf" srcId="{5FE50A72-ED8A-42A4-9B41-4B801725AFBE}" destId="{034AC3DF-261D-4D8E-B80C-A9D370304717}" srcOrd="1" destOrd="0" presId="urn:microsoft.com/office/officeart/2005/8/layout/pyramid2"/>
    <dgm:cxn modelId="{92291B62-377D-4A87-AA08-E50B69EE9DC5}" type="presParOf" srcId="{5FE50A72-ED8A-42A4-9B41-4B801725AFBE}" destId="{54785930-158C-445C-A6EF-22ED977A334A}" srcOrd="2" destOrd="0" presId="urn:microsoft.com/office/officeart/2005/8/layout/pyramid2"/>
    <dgm:cxn modelId="{B100AB82-BE46-4C4C-991D-FCCB6CF72A47}" type="presParOf" srcId="{5FE50A72-ED8A-42A4-9B41-4B801725AFBE}" destId="{B5D9B169-FB8C-4A42-8664-38E660D7EC93}" srcOrd="3" destOrd="0" presId="urn:microsoft.com/office/officeart/2005/8/layout/pyramid2"/>
    <dgm:cxn modelId="{1DC9A649-DDFD-4C8E-87F6-261AD2D10CD4}" type="presParOf" srcId="{5FE50A72-ED8A-42A4-9B41-4B801725AFBE}" destId="{2A4CD168-130E-4C7B-8B05-BB4CA4E0AB10}" srcOrd="4" destOrd="0" presId="urn:microsoft.com/office/officeart/2005/8/layout/pyramid2"/>
    <dgm:cxn modelId="{AE83F6F6-BEDC-4658-848C-EA08FB1A7EC4}" type="presParOf" srcId="{5FE50A72-ED8A-42A4-9B41-4B801725AFBE}" destId="{F452315F-65AF-4DB8-8644-3EFA8A25532D}" srcOrd="5" destOrd="0" presId="urn:microsoft.com/office/officeart/2005/8/layout/pyramid2"/>
    <dgm:cxn modelId="{A154BEA5-9DEC-4458-ACFE-2CD49FCF37BE}" type="presParOf" srcId="{5FE50A72-ED8A-42A4-9B41-4B801725AFBE}" destId="{C12C5A9C-D0AE-4D66-84A7-B246B14F4121}" srcOrd="6" destOrd="0" presId="urn:microsoft.com/office/officeart/2005/8/layout/pyramid2"/>
    <dgm:cxn modelId="{39A76B76-0796-43D4-B4A1-B3021A122725}" type="presParOf" srcId="{5FE50A72-ED8A-42A4-9B41-4B801725AFBE}" destId="{EB3F31A9-EEA5-4B8A-9F00-F145E79078C5}"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232473-2104-4D60-A8C7-FA1D6BC244FF}" type="doc">
      <dgm:prSet loTypeId="urn:microsoft.com/office/officeart/2005/8/layout/vList4#2" loCatId="list" qsTypeId="urn:microsoft.com/office/officeart/2005/8/quickstyle/simple1" qsCatId="simple" csTypeId="urn:microsoft.com/office/officeart/2005/8/colors/colorful4" csCatId="colorful" phldr="1"/>
      <dgm:spPr/>
      <dgm:t>
        <a:bodyPr/>
        <a:lstStyle/>
        <a:p>
          <a:endParaRPr lang="es-ES"/>
        </a:p>
      </dgm:t>
    </dgm:pt>
    <dgm:pt modelId="{1189010A-3162-41F3-B12A-10696AD1478F}">
      <dgm:prSet phldrT="[Texto]" custT="1"/>
      <dgm:spPr/>
      <dgm:t>
        <a:bodyPr/>
        <a:lstStyle/>
        <a:p>
          <a:pPr algn="just"/>
          <a:r>
            <a:rPr lang="es-ES" sz="1600" dirty="0" smtClean="0">
              <a:solidFill>
                <a:schemeClr val="tx1"/>
              </a:solidFill>
            </a:rPr>
            <a:t>HUMADI CIA LTDA, es una empresa dedicada a la organización de eventos sociales, es decir la “Dirección y Organización Integral de Eventos”; su función principal crear, planificar, gestionar, organizar y producir, acontecimientos especiales que constituyen un campo en pleno desarrollo.</a:t>
          </a:r>
          <a:endParaRPr lang="es-ES" sz="1600" dirty="0">
            <a:solidFill>
              <a:schemeClr val="tx1"/>
            </a:solidFill>
          </a:endParaRPr>
        </a:p>
      </dgm:t>
    </dgm:pt>
    <dgm:pt modelId="{D66062A6-6282-4A04-BCC2-128E71FFA090}" type="parTrans" cxnId="{5E9B9CC6-4F03-4FC1-B9AF-BE45D62EE6E5}">
      <dgm:prSet/>
      <dgm:spPr/>
      <dgm:t>
        <a:bodyPr/>
        <a:lstStyle/>
        <a:p>
          <a:endParaRPr lang="es-ES">
            <a:solidFill>
              <a:schemeClr val="tx1"/>
            </a:solidFill>
          </a:endParaRPr>
        </a:p>
      </dgm:t>
    </dgm:pt>
    <dgm:pt modelId="{D2FD9D33-151B-4D0F-8289-B0E0A3FAF6C2}" type="sibTrans" cxnId="{5E9B9CC6-4F03-4FC1-B9AF-BE45D62EE6E5}">
      <dgm:prSet/>
      <dgm:spPr/>
      <dgm:t>
        <a:bodyPr/>
        <a:lstStyle/>
        <a:p>
          <a:endParaRPr lang="es-ES">
            <a:solidFill>
              <a:schemeClr val="tx1"/>
            </a:solidFill>
          </a:endParaRPr>
        </a:p>
      </dgm:t>
    </dgm:pt>
    <dgm:pt modelId="{065CE1E0-D364-4DF1-8D29-62A33108A3E4}">
      <dgm:prSet phldrT="[Texto]" custT="1"/>
      <dgm:spPr/>
      <dgm:t>
        <a:bodyPr/>
        <a:lstStyle/>
        <a:p>
          <a:pPr algn="just"/>
          <a:r>
            <a:rPr lang="es-EC" sz="1600" dirty="0" smtClean="0">
              <a:solidFill>
                <a:schemeClr val="tx1"/>
              </a:solidFill>
            </a:rPr>
            <a:t>La Empresa HUMADI Cía. Ltda. se constituyo en  el Ecuador , tiene su domicilio principal en la ciudad de Sangolqui, Cantón Rumiñahui, Sangolqui Av. General Enríquez y Cazadores de los Ríos Esq., fue inscrita con Escritura publica de CONSTITUCION , de la compañía denominada HUMADIEVENTOS CATERING Y ORGANIZACIÓN DE EVENTOS CIA LTDA</a:t>
          </a:r>
          <a:endParaRPr lang="es-ES" sz="1600" dirty="0">
            <a:solidFill>
              <a:schemeClr val="tx1"/>
            </a:solidFill>
          </a:endParaRPr>
        </a:p>
      </dgm:t>
    </dgm:pt>
    <dgm:pt modelId="{85C02019-A38E-4D89-A5F1-ECF557BBF582}" type="parTrans" cxnId="{2D0A44F2-E30D-4D08-A0B3-42AB1C1F0B9F}">
      <dgm:prSet/>
      <dgm:spPr/>
      <dgm:t>
        <a:bodyPr/>
        <a:lstStyle/>
        <a:p>
          <a:endParaRPr lang="es-ES">
            <a:solidFill>
              <a:schemeClr val="tx1"/>
            </a:solidFill>
          </a:endParaRPr>
        </a:p>
      </dgm:t>
    </dgm:pt>
    <dgm:pt modelId="{424008CD-5C45-4510-906E-1D22D806F1F4}" type="sibTrans" cxnId="{2D0A44F2-E30D-4D08-A0B3-42AB1C1F0B9F}">
      <dgm:prSet/>
      <dgm:spPr/>
      <dgm:t>
        <a:bodyPr/>
        <a:lstStyle/>
        <a:p>
          <a:endParaRPr lang="es-ES">
            <a:solidFill>
              <a:schemeClr val="tx1"/>
            </a:solidFill>
          </a:endParaRPr>
        </a:p>
      </dgm:t>
    </dgm:pt>
    <dgm:pt modelId="{BE02C62E-04CC-4684-98A9-D5FDC7ACE3E2}" type="pres">
      <dgm:prSet presAssocID="{0B232473-2104-4D60-A8C7-FA1D6BC244FF}" presName="linear" presStyleCnt="0">
        <dgm:presLayoutVars>
          <dgm:dir/>
          <dgm:resizeHandles val="exact"/>
        </dgm:presLayoutVars>
      </dgm:prSet>
      <dgm:spPr/>
      <dgm:t>
        <a:bodyPr/>
        <a:lstStyle/>
        <a:p>
          <a:endParaRPr lang="es-ES"/>
        </a:p>
      </dgm:t>
    </dgm:pt>
    <dgm:pt modelId="{D34D1CB6-7B3C-4DDE-8C49-F284CBBEC4F8}" type="pres">
      <dgm:prSet presAssocID="{1189010A-3162-41F3-B12A-10696AD1478F}" presName="comp" presStyleCnt="0"/>
      <dgm:spPr/>
    </dgm:pt>
    <dgm:pt modelId="{9107B2FD-CD81-491F-9261-ED388CC6CE70}" type="pres">
      <dgm:prSet presAssocID="{1189010A-3162-41F3-B12A-10696AD1478F}" presName="box" presStyleLbl="node1" presStyleIdx="0" presStyleCnt="2"/>
      <dgm:spPr/>
      <dgm:t>
        <a:bodyPr/>
        <a:lstStyle/>
        <a:p>
          <a:endParaRPr lang="es-ES"/>
        </a:p>
      </dgm:t>
    </dgm:pt>
    <dgm:pt modelId="{88DB1456-7F1A-49FD-98D2-17C76A52C6C6}" type="pres">
      <dgm:prSet presAssocID="{1189010A-3162-41F3-B12A-10696AD1478F}" presName="img" presStyleLbl="fgImgPlace1" presStyleIdx="0" presStyleCnt="2"/>
      <dgm:spPr>
        <a:blipFill rotWithShape="0">
          <a:blip xmlns:r="http://schemas.openxmlformats.org/officeDocument/2006/relationships" r:embed="rId1"/>
          <a:stretch>
            <a:fillRect/>
          </a:stretch>
        </a:blipFill>
      </dgm:spPr>
      <dgm:t>
        <a:bodyPr/>
        <a:lstStyle/>
        <a:p>
          <a:endParaRPr lang="es-ES"/>
        </a:p>
      </dgm:t>
    </dgm:pt>
    <dgm:pt modelId="{64F542DE-4E21-4E98-9428-C886FA8E67E0}" type="pres">
      <dgm:prSet presAssocID="{1189010A-3162-41F3-B12A-10696AD1478F}" presName="text" presStyleLbl="node1" presStyleIdx="0" presStyleCnt="2">
        <dgm:presLayoutVars>
          <dgm:bulletEnabled val="1"/>
        </dgm:presLayoutVars>
      </dgm:prSet>
      <dgm:spPr/>
      <dgm:t>
        <a:bodyPr/>
        <a:lstStyle/>
        <a:p>
          <a:endParaRPr lang="es-ES"/>
        </a:p>
      </dgm:t>
    </dgm:pt>
    <dgm:pt modelId="{CDEB5222-2F4E-4354-9131-CB276C57B31C}" type="pres">
      <dgm:prSet presAssocID="{D2FD9D33-151B-4D0F-8289-B0E0A3FAF6C2}" presName="spacer" presStyleCnt="0"/>
      <dgm:spPr/>
    </dgm:pt>
    <dgm:pt modelId="{BFB33F85-7B77-4908-97CB-F9E3A3B6843B}" type="pres">
      <dgm:prSet presAssocID="{065CE1E0-D364-4DF1-8D29-62A33108A3E4}" presName="comp" presStyleCnt="0"/>
      <dgm:spPr/>
    </dgm:pt>
    <dgm:pt modelId="{928436D8-FE64-4F06-B010-7036A38AA908}" type="pres">
      <dgm:prSet presAssocID="{065CE1E0-D364-4DF1-8D29-62A33108A3E4}" presName="box" presStyleLbl="node1" presStyleIdx="1" presStyleCnt="2"/>
      <dgm:spPr/>
      <dgm:t>
        <a:bodyPr/>
        <a:lstStyle/>
        <a:p>
          <a:endParaRPr lang="es-ES"/>
        </a:p>
      </dgm:t>
    </dgm:pt>
    <dgm:pt modelId="{7D645272-C2C4-44CC-A96C-71DD0FAE4909}" type="pres">
      <dgm:prSet presAssocID="{065CE1E0-D364-4DF1-8D29-62A33108A3E4}" presName="img" presStyleLbl="fgImgPlace1" presStyleIdx="1" presStyleCnt="2"/>
      <dgm:spPr>
        <a:blipFill rotWithShape="0">
          <a:blip xmlns:r="http://schemas.openxmlformats.org/officeDocument/2006/relationships" r:embed="rId2"/>
          <a:stretch>
            <a:fillRect/>
          </a:stretch>
        </a:blipFill>
      </dgm:spPr>
      <dgm:t>
        <a:bodyPr/>
        <a:lstStyle/>
        <a:p>
          <a:endParaRPr lang="es-ES"/>
        </a:p>
      </dgm:t>
    </dgm:pt>
    <dgm:pt modelId="{CCF9F260-709C-4E5E-B703-D646C67E2956}" type="pres">
      <dgm:prSet presAssocID="{065CE1E0-D364-4DF1-8D29-62A33108A3E4}" presName="text" presStyleLbl="node1" presStyleIdx="1" presStyleCnt="2">
        <dgm:presLayoutVars>
          <dgm:bulletEnabled val="1"/>
        </dgm:presLayoutVars>
      </dgm:prSet>
      <dgm:spPr/>
      <dgm:t>
        <a:bodyPr/>
        <a:lstStyle/>
        <a:p>
          <a:endParaRPr lang="es-ES"/>
        </a:p>
      </dgm:t>
    </dgm:pt>
  </dgm:ptLst>
  <dgm:cxnLst>
    <dgm:cxn modelId="{7EDBF06C-2694-422F-BC68-48EBC059886E}" type="presOf" srcId="{065CE1E0-D364-4DF1-8D29-62A33108A3E4}" destId="{928436D8-FE64-4F06-B010-7036A38AA908}" srcOrd="0" destOrd="0" presId="urn:microsoft.com/office/officeart/2005/8/layout/vList4#2"/>
    <dgm:cxn modelId="{3F7D8177-6015-4106-8BD4-372C5FC1FD04}" type="presOf" srcId="{0B232473-2104-4D60-A8C7-FA1D6BC244FF}" destId="{BE02C62E-04CC-4684-98A9-D5FDC7ACE3E2}" srcOrd="0" destOrd="0" presId="urn:microsoft.com/office/officeart/2005/8/layout/vList4#2"/>
    <dgm:cxn modelId="{1160E36E-223C-4716-93F5-1DC288F0464F}" type="presOf" srcId="{1189010A-3162-41F3-B12A-10696AD1478F}" destId="{9107B2FD-CD81-491F-9261-ED388CC6CE70}" srcOrd="0" destOrd="0" presId="urn:microsoft.com/office/officeart/2005/8/layout/vList4#2"/>
    <dgm:cxn modelId="{4D6E82FC-F241-4C9B-B23D-5405A8AC8304}" type="presOf" srcId="{065CE1E0-D364-4DF1-8D29-62A33108A3E4}" destId="{CCF9F260-709C-4E5E-B703-D646C67E2956}" srcOrd="1" destOrd="0" presId="urn:microsoft.com/office/officeart/2005/8/layout/vList4#2"/>
    <dgm:cxn modelId="{2D0A44F2-E30D-4D08-A0B3-42AB1C1F0B9F}" srcId="{0B232473-2104-4D60-A8C7-FA1D6BC244FF}" destId="{065CE1E0-D364-4DF1-8D29-62A33108A3E4}" srcOrd="1" destOrd="0" parTransId="{85C02019-A38E-4D89-A5F1-ECF557BBF582}" sibTransId="{424008CD-5C45-4510-906E-1D22D806F1F4}"/>
    <dgm:cxn modelId="{5E9B9CC6-4F03-4FC1-B9AF-BE45D62EE6E5}" srcId="{0B232473-2104-4D60-A8C7-FA1D6BC244FF}" destId="{1189010A-3162-41F3-B12A-10696AD1478F}" srcOrd="0" destOrd="0" parTransId="{D66062A6-6282-4A04-BCC2-128E71FFA090}" sibTransId="{D2FD9D33-151B-4D0F-8289-B0E0A3FAF6C2}"/>
    <dgm:cxn modelId="{880B124A-1124-432B-87EB-8C630425AEFB}" type="presOf" srcId="{1189010A-3162-41F3-B12A-10696AD1478F}" destId="{64F542DE-4E21-4E98-9428-C886FA8E67E0}" srcOrd="1" destOrd="0" presId="urn:microsoft.com/office/officeart/2005/8/layout/vList4#2"/>
    <dgm:cxn modelId="{4A302B59-E8D3-4B2A-8CD5-3D3943DB1AAB}" type="presParOf" srcId="{BE02C62E-04CC-4684-98A9-D5FDC7ACE3E2}" destId="{D34D1CB6-7B3C-4DDE-8C49-F284CBBEC4F8}" srcOrd="0" destOrd="0" presId="urn:microsoft.com/office/officeart/2005/8/layout/vList4#2"/>
    <dgm:cxn modelId="{9570DDBA-D28B-4A05-9E77-4B581AA9D381}" type="presParOf" srcId="{D34D1CB6-7B3C-4DDE-8C49-F284CBBEC4F8}" destId="{9107B2FD-CD81-491F-9261-ED388CC6CE70}" srcOrd="0" destOrd="0" presId="urn:microsoft.com/office/officeart/2005/8/layout/vList4#2"/>
    <dgm:cxn modelId="{BDAA7CCE-159C-4444-B1F6-610A809804F1}" type="presParOf" srcId="{D34D1CB6-7B3C-4DDE-8C49-F284CBBEC4F8}" destId="{88DB1456-7F1A-49FD-98D2-17C76A52C6C6}" srcOrd="1" destOrd="0" presId="urn:microsoft.com/office/officeart/2005/8/layout/vList4#2"/>
    <dgm:cxn modelId="{8C372792-DC5C-4416-969F-11CD59EEF592}" type="presParOf" srcId="{D34D1CB6-7B3C-4DDE-8C49-F284CBBEC4F8}" destId="{64F542DE-4E21-4E98-9428-C886FA8E67E0}" srcOrd="2" destOrd="0" presId="urn:microsoft.com/office/officeart/2005/8/layout/vList4#2"/>
    <dgm:cxn modelId="{DA426665-6802-4C07-9973-4BA941DD9BB4}" type="presParOf" srcId="{BE02C62E-04CC-4684-98A9-D5FDC7ACE3E2}" destId="{CDEB5222-2F4E-4354-9131-CB276C57B31C}" srcOrd="1" destOrd="0" presId="urn:microsoft.com/office/officeart/2005/8/layout/vList4#2"/>
    <dgm:cxn modelId="{7151DD99-9112-4F6A-AD0B-6B7B80CE5F25}" type="presParOf" srcId="{BE02C62E-04CC-4684-98A9-D5FDC7ACE3E2}" destId="{BFB33F85-7B77-4908-97CB-F9E3A3B6843B}" srcOrd="2" destOrd="0" presId="urn:microsoft.com/office/officeart/2005/8/layout/vList4#2"/>
    <dgm:cxn modelId="{00A3B8CE-694D-483A-AEE6-9BB77780AE7C}" type="presParOf" srcId="{BFB33F85-7B77-4908-97CB-F9E3A3B6843B}" destId="{928436D8-FE64-4F06-B010-7036A38AA908}" srcOrd="0" destOrd="0" presId="urn:microsoft.com/office/officeart/2005/8/layout/vList4#2"/>
    <dgm:cxn modelId="{0A9B8D16-BCB1-4B31-B3BE-F455BC743D1E}" type="presParOf" srcId="{BFB33F85-7B77-4908-97CB-F9E3A3B6843B}" destId="{7D645272-C2C4-44CC-A96C-71DD0FAE4909}" srcOrd="1" destOrd="0" presId="urn:microsoft.com/office/officeart/2005/8/layout/vList4#2"/>
    <dgm:cxn modelId="{6F056767-7E69-4F83-A867-63A601B5988C}" type="presParOf" srcId="{BFB33F85-7B77-4908-97CB-F9E3A3B6843B}" destId="{CCF9F260-709C-4E5E-B703-D646C67E2956}" srcOrd="2" destOrd="0" presId="urn:microsoft.com/office/officeart/2005/8/layout/vList4#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5EA76F-C10C-4F21-B883-C49007CF2C6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S"/>
        </a:p>
      </dgm:t>
    </dgm:pt>
    <dgm:pt modelId="{789EF90C-7200-4AEB-BCDC-02423FAB8FFD}">
      <dgm:prSet phldrT="[Texto]" custT="1"/>
      <dgm:spPr>
        <a:solidFill>
          <a:srgbClr val="92D050"/>
        </a:solidFill>
      </dgm:spPr>
      <dgm:t>
        <a:bodyPr/>
        <a:lstStyle/>
        <a:p>
          <a:r>
            <a:rPr lang="es-EC" sz="1200" dirty="0" smtClean="0">
              <a:solidFill>
                <a:schemeClr val="tx1"/>
              </a:solidFill>
            </a:rPr>
            <a:t>En el año 2001 se le  conocida como : LA CASA DE BANQUETES HUMADI “Servicio de catering empresarial”, la empresa contaba con apenas 2 socios. </a:t>
          </a:r>
          <a:endParaRPr lang="es-ES" sz="1200" dirty="0" smtClean="0">
            <a:solidFill>
              <a:schemeClr val="tx1"/>
            </a:solidFill>
          </a:endParaRPr>
        </a:p>
        <a:p>
          <a:endParaRPr lang="es-ES" sz="1200" dirty="0">
            <a:solidFill>
              <a:schemeClr val="tx1"/>
            </a:solidFill>
          </a:endParaRPr>
        </a:p>
      </dgm:t>
    </dgm:pt>
    <dgm:pt modelId="{85B33692-A7EF-44E8-827F-82C3FE2BBDDA}" type="parTrans" cxnId="{3A698E1D-3CD0-41AA-9679-7EED29145D1B}">
      <dgm:prSet/>
      <dgm:spPr/>
      <dgm:t>
        <a:bodyPr/>
        <a:lstStyle/>
        <a:p>
          <a:endParaRPr lang="es-ES">
            <a:solidFill>
              <a:schemeClr val="tx1"/>
            </a:solidFill>
          </a:endParaRPr>
        </a:p>
      </dgm:t>
    </dgm:pt>
    <dgm:pt modelId="{ABD41239-E078-4859-9334-1FC16A301D6B}" type="sibTrans" cxnId="{3A698E1D-3CD0-41AA-9679-7EED29145D1B}">
      <dgm:prSet/>
      <dgm:spPr/>
      <dgm:t>
        <a:bodyPr/>
        <a:lstStyle/>
        <a:p>
          <a:endParaRPr lang="es-ES">
            <a:solidFill>
              <a:schemeClr val="tx1"/>
            </a:solidFill>
          </a:endParaRPr>
        </a:p>
      </dgm:t>
    </dgm:pt>
    <dgm:pt modelId="{8B5029D2-C6FE-4F5A-BD48-34543B182879}">
      <dgm:prSet phldrT="[Texto]" custT="1"/>
      <dgm:spPr>
        <a:solidFill>
          <a:srgbClr val="72CAF6"/>
        </a:solidFill>
      </dgm:spPr>
      <dgm:t>
        <a:bodyPr/>
        <a:lstStyle/>
        <a:p>
          <a:r>
            <a:rPr lang="es-EC" sz="1200" smtClean="0">
              <a:solidFill>
                <a:schemeClr val="tx1"/>
              </a:solidFill>
            </a:rPr>
            <a:t>En el año 2002 cambia su nombre a : BANQUETES HUMADI “Servicio de eventos sociales”</a:t>
          </a:r>
          <a:endParaRPr lang="es-ES" sz="1200" smtClean="0">
            <a:solidFill>
              <a:schemeClr val="tx1"/>
            </a:solidFill>
          </a:endParaRPr>
        </a:p>
        <a:p>
          <a:endParaRPr lang="es-ES" sz="1200" dirty="0">
            <a:solidFill>
              <a:schemeClr val="tx1"/>
            </a:solidFill>
          </a:endParaRPr>
        </a:p>
      </dgm:t>
    </dgm:pt>
    <dgm:pt modelId="{41F6BA60-62A5-4FF1-9E28-C68F98D5605E}" type="parTrans" cxnId="{61A3C54F-A6D3-417B-B524-E933461A9497}">
      <dgm:prSet/>
      <dgm:spPr/>
      <dgm:t>
        <a:bodyPr/>
        <a:lstStyle/>
        <a:p>
          <a:endParaRPr lang="es-ES">
            <a:solidFill>
              <a:schemeClr val="tx1"/>
            </a:solidFill>
          </a:endParaRPr>
        </a:p>
      </dgm:t>
    </dgm:pt>
    <dgm:pt modelId="{E6D51FF4-6441-455E-B0AE-99FA96FB849C}" type="sibTrans" cxnId="{61A3C54F-A6D3-417B-B524-E933461A9497}">
      <dgm:prSet/>
      <dgm:spPr/>
      <dgm:t>
        <a:bodyPr/>
        <a:lstStyle/>
        <a:p>
          <a:endParaRPr lang="es-ES">
            <a:solidFill>
              <a:schemeClr val="tx1"/>
            </a:solidFill>
          </a:endParaRPr>
        </a:p>
      </dgm:t>
    </dgm:pt>
    <dgm:pt modelId="{790E72B4-5AED-4E06-91D2-2CB0E4FD640C}">
      <dgm:prSet phldrT="[Texto]" custT="1"/>
      <dgm:spPr>
        <a:solidFill>
          <a:srgbClr val="FFFF99"/>
        </a:solidFill>
      </dgm:spPr>
      <dgm:t>
        <a:bodyPr/>
        <a:lstStyle/>
        <a:p>
          <a:r>
            <a:rPr lang="es-EC" sz="1200" noProof="0" dirty="0" smtClean="0">
              <a:solidFill>
                <a:schemeClr val="tx1"/>
              </a:solidFill>
            </a:rPr>
            <a:t>En el año 2008 se constituye como persona jurídica bajo el nombre de HUMADI  eventos catering y organizadora de eventos con un capital social de $400 USD </a:t>
          </a:r>
          <a:endParaRPr lang="es-EC" sz="1200" noProof="0" dirty="0">
            <a:solidFill>
              <a:schemeClr val="tx1"/>
            </a:solidFill>
          </a:endParaRPr>
        </a:p>
      </dgm:t>
    </dgm:pt>
    <dgm:pt modelId="{B5C4BE1B-A251-44C6-9600-4697695BDEDB}" type="parTrans" cxnId="{0A86B4E8-7E07-4CDD-B79E-B7022DC5A5E7}">
      <dgm:prSet/>
      <dgm:spPr/>
      <dgm:t>
        <a:bodyPr/>
        <a:lstStyle/>
        <a:p>
          <a:endParaRPr lang="es-ES">
            <a:solidFill>
              <a:schemeClr val="tx1"/>
            </a:solidFill>
          </a:endParaRPr>
        </a:p>
      </dgm:t>
    </dgm:pt>
    <dgm:pt modelId="{E32AF2AC-DA65-4586-A491-1B2788EE20FD}" type="sibTrans" cxnId="{0A86B4E8-7E07-4CDD-B79E-B7022DC5A5E7}">
      <dgm:prSet/>
      <dgm:spPr/>
      <dgm:t>
        <a:bodyPr/>
        <a:lstStyle/>
        <a:p>
          <a:endParaRPr lang="es-ES">
            <a:solidFill>
              <a:schemeClr val="tx1"/>
            </a:solidFill>
          </a:endParaRPr>
        </a:p>
      </dgm:t>
    </dgm:pt>
    <dgm:pt modelId="{45323C20-F096-49E5-84E2-86DC710DEC45}">
      <dgm:prSet custT="1"/>
      <dgm:spPr>
        <a:solidFill>
          <a:srgbClr val="CC99FF"/>
        </a:solidFill>
      </dgm:spPr>
      <dgm:t>
        <a:bodyPr/>
        <a:lstStyle/>
        <a:p>
          <a:r>
            <a:rPr lang="es-EC" sz="1200" smtClean="0">
              <a:solidFill>
                <a:schemeClr val="tx1"/>
              </a:solidFill>
            </a:rPr>
            <a:t>En el año 2009 la junta general  </a:t>
          </a:r>
          <a:r>
            <a:rPr lang="es-EC" sz="1200" noProof="0" smtClean="0">
              <a:solidFill>
                <a:schemeClr val="tx1"/>
              </a:solidFill>
            </a:rPr>
            <a:t>extraordinaria</a:t>
          </a:r>
          <a:r>
            <a:rPr lang="es-EC" sz="1200" smtClean="0">
              <a:solidFill>
                <a:schemeClr val="tx1"/>
              </a:solidFill>
            </a:rPr>
            <a:t> y niniversal de soscios resulve la autorizacion de cesiones de acciones </a:t>
          </a:r>
          <a:endParaRPr lang="es-EC" sz="1200" dirty="0">
            <a:solidFill>
              <a:schemeClr val="tx1"/>
            </a:solidFill>
          </a:endParaRPr>
        </a:p>
      </dgm:t>
    </dgm:pt>
    <dgm:pt modelId="{4ECE9E35-8903-4617-9BF1-3ACA8769526C}" type="parTrans" cxnId="{E8048380-7369-46B1-8F0A-3C4E03EE84C0}">
      <dgm:prSet/>
      <dgm:spPr/>
      <dgm:t>
        <a:bodyPr/>
        <a:lstStyle/>
        <a:p>
          <a:endParaRPr lang="es-ES">
            <a:solidFill>
              <a:schemeClr val="tx1"/>
            </a:solidFill>
          </a:endParaRPr>
        </a:p>
      </dgm:t>
    </dgm:pt>
    <dgm:pt modelId="{73AB452B-C41F-49AC-A7FF-D607D651A54A}" type="sibTrans" cxnId="{E8048380-7369-46B1-8F0A-3C4E03EE84C0}">
      <dgm:prSet/>
      <dgm:spPr/>
      <dgm:t>
        <a:bodyPr/>
        <a:lstStyle/>
        <a:p>
          <a:endParaRPr lang="es-ES">
            <a:solidFill>
              <a:schemeClr val="tx1"/>
            </a:solidFill>
          </a:endParaRPr>
        </a:p>
      </dgm:t>
    </dgm:pt>
    <dgm:pt modelId="{CBAB6429-0354-477F-8D12-E844D8154BC9}" type="pres">
      <dgm:prSet presAssocID="{695EA76F-C10C-4F21-B883-C49007CF2C64}" presName="linear" presStyleCnt="0">
        <dgm:presLayoutVars>
          <dgm:dir/>
          <dgm:animLvl val="lvl"/>
          <dgm:resizeHandles val="exact"/>
        </dgm:presLayoutVars>
      </dgm:prSet>
      <dgm:spPr/>
      <dgm:t>
        <a:bodyPr/>
        <a:lstStyle/>
        <a:p>
          <a:endParaRPr lang="es-ES"/>
        </a:p>
      </dgm:t>
    </dgm:pt>
    <dgm:pt modelId="{E86BEE81-1BC0-49F9-9752-AFCC6D7D8CE7}" type="pres">
      <dgm:prSet presAssocID="{789EF90C-7200-4AEB-BCDC-02423FAB8FFD}" presName="parentLin" presStyleCnt="0"/>
      <dgm:spPr/>
      <dgm:t>
        <a:bodyPr/>
        <a:lstStyle/>
        <a:p>
          <a:endParaRPr lang="es-ES"/>
        </a:p>
      </dgm:t>
    </dgm:pt>
    <dgm:pt modelId="{5297732A-95D0-48B5-9258-48574E13B972}" type="pres">
      <dgm:prSet presAssocID="{789EF90C-7200-4AEB-BCDC-02423FAB8FFD}" presName="parentLeftMargin" presStyleLbl="node1" presStyleIdx="0" presStyleCnt="4"/>
      <dgm:spPr/>
      <dgm:t>
        <a:bodyPr/>
        <a:lstStyle/>
        <a:p>
          <a:endParaRPr lang="es-ES"/>
        </a:p>
      </dgm:t>
    </dgm:pt>
    <dgm:pt modelId="{5C8AD4AC-3553-45F1-A8C8-370C310B53D9}" type="pres">
      <dgm:prSet presAssocID="{789EF90C-7200-4AEB-BCDC-02423FAB8FFD}" presName="parentText" presStyleLbl="node1" presStyleIdx="0" presStyleCnt="4" custScaleX="122227" custScaleY="119817" custLinFactNeighborX="18239" custLinFactNeighborY="-79009">
        <dgm:presLayoutVars>
          <dgm:chMax val="0"/>
          <dgm:bulletEnabled val="1"/>
        </dgm:presLayoutVars>
      </dgm:prSet>
      <dgm:spPr/>
      <dgm:t>
        <a:bodyPr/>
        <a:lstStyle/>
        <a:p>
          <a:endParaRPr lang="es-ES"/>
        </a:p>
      </dgm:t>
    </dgm:pt>
    <dgm:pt modelId="{7302EDDC-1391-4CA3-A5ED-5AF02BD29ADE}" type="pres">
      <dgm:prSet presAssocID="{789EF90C-7200-4AEB-BCDC-02423FAB8FFD}" presName="negativeSpace" presStyleCnt="0"/>
      <dgm:spPr/>
      <dgm:t>
        <a:bodyPr/>
        <a:lstStyle/>
        <a:p>
          <a:endParaRPr lang="es-ES"/>
        </a:p>
      </dgm:t>
    </dgm:pt>
    <dgm:pt modelId="{CF551551-70BE-466A-87B7-2A87D8A13618}" type="pres">
      <dgm:prSet presAssocID="{789EF90C-7200-4AEB-BCDC-02423FAB8FFD}" presName="childText" presStyleLbl="conFgAcc1" presStyleIdx="0" presStyleCnt="4" custLinFactY="-176495" custLinFactNeighborX="1181" custLinFactNeighborY="-200000">
        <dgm:presLayoutVars>
          <dgm:bulletEnabled val="1"/>
        </dgm:presLayoutVars>
      </dgm:prSet>
      <dgm:spPr/>
      <dgm:t>
        <a:bodyPr/>
        <a:lstStyle/>
        <a:p>
          <a:endParaRPr lang="es-ES"/>
        </a:p>
      </dgm:t>
    </dgm:pt>
    <dgm:pt modelId="{8B189646-0ADE-4313-8B2F-0FBD450E56F3}" type="pres">
      <dgm:prSet presAssocID="{ABD41239-E078-4859-9334-1FC16A301D6B}" presName="spaceBetweenRectangles" presStyleCnt="0"/>
      <dgm:spPr/>
      <dgm:t>
        <a:bodyPr/>
        <a:lstStyle/>
        <a:p>
          <a:endParaRPr lang="es-ES"/>
        </a:p>
      </dgm:t>
    </dgm:pt>
    <dgm:pt modelId="{AA050937-7469-4AD3-957F-37BF202C318B}" type="pres">
      <dgm:prSet presAssocID="{8B5029D2-C6FE-4F5A-BD48-34543B182879}" presName="parentLin" presStyleCnt="0"/>
      <dgm:spPr/>
      <dgm:t>
        <a:bodyPr/>
        <a:lstStyle/>
        <a:p>
          <a:endParaRPr lang="es-ES"/>
        </a:p>
      </dgm:t>
    </dgm:pt>
    <dgm:pt modelId="{62FD9DC2-32B6-4D39-B89A-B1DCFB20F16B}" type="pres">
      <dgm:prSet presAssocID="{8B5029D2-C6FE-4F5A-BD48-34543B182879}" presName="parentLeftMargin" presStyleLbl="node1" presStyleIdx="0" presStyleCnt="4"/>
      <dgm:spPr/>
      <dgm:t>
        <a:bodyPr/>
        <a:lstStyle/>
        <a:p>
          <a:endParaRPr lang="es-ES"/>
        </a:p>
      </dgm:t>
    </dgm:pt>
    <dgm:pt modelId="{ACB91B4D-A241-45B6-B9BC-CE17298A9D70}" type="pres">
      <dgm:prSet presAssocID="{8B5029D2-C6FE-4F5A-BD48-34543B182879}" presName="parentText" presStyleLbl="node1" presStyleIdx="1" presStyleCnt="4" custScaleX="123697" custScaleY="108750">
        <dgm:presLayoutVars>
          <dgm:chMax val="0"/>
          <dgm:bulletEnabled val="1"/>
        </dgm:presLayoutVars>
      </dgm:prSet>
      <dgm:spPr/>
      <dgm:t>
        <a:bodyPr/>
        <a:lstStyle/>
        <a:p>
          <a:endParaRPr lang="es-ES"/>
        </a:p>
      </dgm:t>
    </dgm:pt>
    <dgm:pt modelId="{ED510E70-AAB4-4568-B1F3-B700E454447D}" type="pres">
      <dgm:prSet presAssocID="{8B5029D2-C6FE-4F5A-BD48-34543B182879}" presName="negativeSpace" presStyleCnt="0"/>
      <dgm:spPr/>
      <dgm:t>
        <a:bodyPr/>
        <a:lstStyle/>
        <a:p>
          <a:endParaRPr lang="es-ES"/>
        </a:p>
      </dgm:t>
    </dgm:pt>
    <dgm:pt modelId="{13954246-358E-4093-9B55-9703865AD3BE}" type="pres">
      <dgm:prSet presAssocID="{8B5029D2-C6FE-4F5A-BD48-34543B182879}" presName="childText" presStyleLbl="conFgAcc1" presStyleIdx="1" presStyleCnt="4">
        <dgm:presLayoutVars>
          <dgm:bulletEnabled val="1"/>
        </dgm:presLayoutVars>
      </dgm:prSet>
      <dgm:spPr/>
      <dgm:t>
        <a:bodyPr/>
        <a:lstStyle/>
        <a:p>
          <a:endParaRPr lang="es-ES"/>
        </a:p>
      </dgm:t>
    </dgm:pt>
    <dgm:pt modelId="{24BB4B39-E2E0-4826-B6EB-99FFED6D4CB0}" type="pres">
      <dgm:prSet presAssocID="{E6D51FF4-6441-455E-B0AE-99FA96FB849C}" presName="spaceBetweenRectangles" presStyleCnt="0"/>
      <dgm:spPr/>
      <dgm:t>
        <a:bodyPr/>
        <a:lstStyle/>
        <a:p>
          <a:endParaRPr lang="es-ES"/>
        </a:p>
      </dgm:t>
    </dgm:pt>
    <dgm:pt modelId="{CB87D964-5F03-4DB5-96AE-5074C526B46D}" type="pres">
      <dgm:prSet presAssocID="{790E72B4-5AED-4E06-91D2-2CB0E4FD640C}" presName="parentLin" presStyleCnt="0"/>
      <dgm:spPr/>
      <dgm:t>
        <a:bodyPr/>
        <a:lstStyle/>
        <a:p>
          <a:endParaRPr lang="es-ES"/>
        </a:p>
      </dgm:t>
    </dgm:pt>
    <dgm:pt modelId="{30C2BC29-599F-423C-8083-6A84763876C2}" type="pres">
      <dgm:prSet presAssocID="{790E72B4-5AED-4E06-91D2-2CB0E4FD640C}" presName="parentLeftMargin" presStyleLbl="node1" presStyleIdx="1" presStyleCnt="4"/>
      <dgm:spPr/>
      <dgm:t>
        <a:bodyPr/>
        <a:lstStyle/>
        <a:p>
          <a:endParaRPr lang="es-ES"/>
        </a:p>
      </dgm:t>
    </dgm:pt>
    <dgm:pt modelId="{762CBE55-82F4-4110-A630-986297C9DC24}" type="pres">
      <dgm:prSet presAssocID="{790E72B4-5AED-4E06-91D2-2CB0E4FD640C}" presName="parentText" presStyleLbl="node1" presStyleIdx="2" presStyleCnt="4" custScaleX="125258" custScaleY="108250">
        <dgm:presLayoutVars>
          <dgm:chMax val="0"/>
          <dgm:bulletEnabled val="1"/>
        </dgm:presLayoutVars>
      </dgm:prSet>
      <dgm:spPr/>
      <dgm:t>
        <a:bodyPr/>
        <a:lstStyle/>
        <a:p>
          <a:endParaRPr lang="es-ES"/>
        </a:p>
      </dgm:t>
    </dgm:pt>
    <dgm:pt modelId="{9D0C47DF-C48C-4CCE-8DB2-DA02A60AE790}" type="pres">
      <dgm:prSet presAssocID="{790E72B4-5AED-4E06-91D2-2CB0E4FD640C}" presName="negativeSpace" presStyleCnt="0"/>
      <dgm:spPr/>
      <dgm:t>
        <a:bodyPr/>
        <a:lstStyle/>
        <a:p>
          <a:endParaRPr lang="es-ES"/>
        </a:p>
      </dgm:t>
    </dgm:pt>
    <dgm:pt modelId="{6E7D69DC-457A-4400-B559-9922120ED96F}" type="pres">
      <dgm:prSet presAssocID="{790E72B4-5AED-4E06-91D2-2CB0E4FD640C}" presName="childText" presStyleLbl="conFgAcc1" presStyleIdx="2" presStyleCnt="4">
        <dgm:presLayoutVars>
          <dgm:bulletEnabled val="1"/>
        </dgm:presLayoutVars>
      </dgm:prSet>
      <dgm:spPr/>
      <dgm:t>
        <a:bodyPr/>
        <a:lstStyle/>
        <a:p>
          <a:endParaRPr lang="es-ES"/>
        </a:p>
      </dgm:t>
    </dgm:pt>
    <dgm:pt modelId="{779CF4DD-6910-4B86-93BA-50EB93A49CD2}" type="pres">
      <dgm:prSet presAssocID="{E32AF2AC-DA65-4586-A491-1B2788EE20FD}" presName="spaceBetweenRectangles" presStyleCnt="0"/>
      <dgm:spPr/>
      <dgm:t>
        <a:bodyPr/>
        <a:lstStyle/>
        <a:p>
          <a:endParaRPr lang="es-ES"/>
        </a:p>
      </dgm:t>
    </dgm:pt>
    <dgm:pt modelId="{EBF01C6D-B5CC-47A5-8CB2-DB0B1A4A8F6A}" type="pres">
      <dgm:prSet presAssocID="{45323C20-F096-49E5-84E2-86DC710DEC45}" presName="parentLin" presStyleCnt="0"/>
      <dgm:spPr/>
      <dgm:t>
        <a:bodyPr/>
        <a:lstStyle/>
        <a:p>
          <a:endParaRPr lang="es-ES"/>
        </a:p>
      </dgm:t>
    </dgm:pt>
    <dgm:pt modelId="{4500DF0E-DB7E-42E1-83D7-72FC539C4875}" type="pres">
      <dgm:prSet presAssocID="{45323C20-F096-49E5-84E2-86DC710DEC45}" presName="parentLeftMargin" presStyleLbl="node1" presStyleIdx="2" presStyleCnt="4"/>
      <dgm:spPr/>
      <dgm:t>
        <a:bodyPr/>
        <a:lstStyle/>
        <a:p>
          <a:endParaRPr lang="es-ES"/>
        </a:p>
      </dgm:t>
    </dgm:pt>
    <dgm:pt modelId="{F0A9BE97-A728-4B25-BDDB-0DF26633FBE0}" type="pres">
      <dgm:prSet presAssocID="{45323C20-F096-49E5-84E2-86DC710DEC45}" presName="parentText" presStyleLbl="node1" presStyleIdx="3" presStyleCnt="4" custScaleX="121978" custScaleY="155531">
        <dgm:presLayoutVars>
          <dgm:chMax val="0"/>
          <dgm:bulletEnabled val="1"/>
        </dgm:presLayoutVars>
      </dgm:prSet>
      <dgm:spPr/>
      <dgm:t>
        <a:bodyPr/>
        <a:lstStyle/>
        <a:p>
          <a:endParaRPr lang="es-ES"/>
        </a:p>
      </dgm:t>
    </dgm:pt>
    <dgm:pt modelId="{21A9E17F-8C05-49A3-8F64-AC1B0B56A554}" type="pres">
      <dgm:prSet presAssocID="{45323C20-F096-49E5-84E2-86DC710DEC45}" presName="negativeSpace" presStyleCnt="0"/>
      <dgm:spPr/>
      <dgm:t>
        <a:bodyPr/>
        <a:lstStyle/>
        <a:p>
          <a:endParaRPr lang="es-ES"/>
        </a:p>
      </dgm:t>
    </dgm:pt>
    <dgm:pt modelId="{44C1A464-9749-44E4-A0D8-70034BA49792}" type="pres">
      <dgm:prSet presAssocID="{45323C20-F096-49E5-84E2-86DC710DEC45}" presName="childText" presStyleLbl="conFgAcc1" presStyleIdx="3" presStyleCnt="4">
        <dgm:presLayoutVars>
          <dgm:bulletEnabled val="1"/>
        </dgm:presLayoutVars>
      </dgm:prSet>
      <dgm:spPr/>
      <dgm:t>
        <a:bodyPr/>
        <a:lstStyle/>
        <a:p>
          <a:endParaRPr lang="es-ES"/>
        </a:p>
      </dgm:t>
    </dgm:pt>
  </dgm:ptLst>
  <dgm:cxnLst>
    <dgm:cxn modelId="{3A698E1D-3CD0-41AA-9679-7EED29145D1B}" srcId="{695EA76F-C10C-4F21-B883-C49007CF2C64}" destId="{789EF90C-7200-4AEB-BCDC-02423FAB8FFD}" srcOrd="0" destOrd="0" parTransId="{85B33692-A7EF-44E8-827F-82C3FE2BBDDA}" sibTransId="{ABD41239-E078-4859-9334-1FC16A301D6B}"/>
    <dgm:cxn modelId="{E8048380-7369-46B1-8F0A-3C4E03EE84C0}" srcId="{695EA76F-C10C-4F21-B883-C49007CF2C64}" destId="{45323C20-F096-49E5-84E2-86DC710DEC45}" srcOrd="3" destOrd="0" parTransId="{4ECE9E35-8903-4617-9BF1-3ACA8769526C}" sibTransId="{73AB452B-C41F-49AC-A7FF-D607D651A54A}"/>
    <dgm:cxn modelId="{A9B7C069-5D96-4D5E-BFC8-D566EFFF1B37}" type="presOf" srcId="{789EF90C-7200-4AEB-BCDC-02423FAB8FFD}" destId="{5297732A-95D0-48B5-9258-48574E13B972}" srcOrd="0" destOrd="0" presId="urn:microsoft.com/office/officeart/2005/8/layout/list1"/>
    <dgm:cxn modelId="{177C92A5-D7D4-4630-85EB-056F845FB079}" type="presOf" srcId="{790E72B4-5AED-4E06-91D2-2CB0E4FD640C}" destId="{762CBE55-82F4-4110-A630-986297C9DC24}" srcOrd="1" destOrd="0" presId="urn:microsoft.com/office/officeart/2005/8/layout/list1"/>
    <dgm:cxn modelId="{3EEEADF9-44C0-48DF-81C9-319B8B2E04E3}" type="presOf" srcId="{45323C20-F096-49E5-84E2-86DC710DEC45}" destId="{F0A9BE97-A728-4B25-BDDB-0DF26633FBE0}" srcOrd="1" destOrd="0" presId="urn:microsoft.com/office/officeart/2005/8/layout/list1"/>
    <dgm:cxn modelId="{3F2BD8B3-6644-4D79-9FC8-E9C4C2AD9AE0}" type="presOf" srcId="{8B5029D2-C6FE-4F5A-BD48-34543B182879}" destId="{ACB91B4D-A241-45B6-B9BC-CE17298A9D70}" srcOrd="1" destOrd="0" presId="urn:microsoft.com/office/officeart/2005/8/layout/list1"/>
    <dgm:cxn modelId="{FE94E69B-911A-4493-B8EE-15F91B3FB3DA}" type="presOf" srcId="{695EA76F-C10C-4F21-B883-C49007CF2C64}" destId="{CBAB6429-0354-477F-8D12-E844D8154BC9}" srcOrd="0" destOrd="0" presId="urn:microsoft.com/office/officeart/2005/8/layout/list1"/>
    <dgm:cxn modelId="{0A86B4E8-7E07-4CDD-B79E-B7022DC5A5E7}" srcId="{695EA76F-C10C-4F21-B883-C49007CF2C64}" destId="{790E72B4-5AED-4E06-91D2-2CB0E4FD640C}" srcOrd="2" destOrd="0" parTransId="{B5C4BE1B-A251-44C6-9600-4697695BDEDB}" sibTransId="{E32AF2AC-DA65-4586-A491-1B2788EE20FD}"/>
    <dgm:cxn modelId="{1C18BCE7-C6C3-4F42-9745-59E1778051DF}" type="presOf" srcId="{45323C20-F096-49E5-84E2-86DC710DEC45}" destId="{4500DF0E-DB7E-42E1-83D7-72FC539C4875}" srcOrd="0" destOrd="0" presId="urn:microsoft.com/office/officeart/2005/8/layout/list1"/>
    <dgm:cxn modelId="{61A3C54F-A6D3-417B-B524-E933461A9497}" srcId="{695EA76F-C10C-4F21-B883-C49007CF2C64}" destId="{8B5029D2-C6FE-4F5A-BD48-34543B182879}" srcOrd="1" destOrd="0" parTransId="{41F6BA60-62A5-4FF1-9E28-C68F98D5605E}" sibTransId="{E6D51FF4-6441-455E-B0AE-99FA96FB849C}"/>
    <dgm:cxn modelId="{D2063F35-F980-4BD7-B427-0A3A9E9C43CA}" type="presOf" srcId="{789EF90C-7200-4AEB-BCDC-02423FAB8FFD}" destId="{5C8AD4AC-3553-45F1-A8C8-370C310B53D9}" srcOrd="1" destOrd="0" presId="urn:microsoft.com/office/officeart/2005/8/layout/list1"/>
    <dgm:cxn modelId="{13CC1E4C-29D7-480C-AC2B-CBD32B7ACA07}" type="presOf" srcId="{790E72B4-5AED-4E06-91D2-2CB0E4FD640C}" destId="{30C2BC29-599F-423C-8083-6A84763876C2}" srcOrd="0" destOrd="0" presId="urn:microsoft.com/office/officeart/2005/8/layout/list1"/>
    <dgm:cxn modelId="{0CE1B115-4DA7-4DE2-BB0A-253DEC8C5753}" type="presOf" srcId="{8B5029D2-C6FE-4F5A-BD48-34543B182879}" destId="{62FD9DC2-32B6-4D39-B89A-B1DCFB20F16B}" srcOrd="0" destOrd="0" presId="urn:microsoft.com/office/officeart/2005/8/layout/list1"/>
    <dgm:cxn modelId="{0C96E3BC-DDC0-4569-A058-90A8B0B98772}" type="presParOf" srcId="{CBAB6429-0354-477F-8D12-E844D8154BC9}" destId="{E86BEE81-1BC0-49F9-9752-AFCC6D7D8CE7}" srcOrd="0" destOrd="0" presId="urn:microsoft.com/office/officeart/2005/8/layout/list1"/>
    <dgm:cxn modelId="{19C2DA4F-7DF3-48C0-99AE-37D111C1CD3E}" type="presParOf" srcId="{E86BEE81-1BC0-49F9-9752-AFCC6D7D8CE7}" destId="{5297732A-95D0-48B5-9258-48574E13B972}" srcOrd="0" destOrd="0" presId="urn:microsoft.com/office/officeart/2005/8/layout/list1"/>
    <dgm:cxn modelId="{8B68D939-EE90-4899-B595-4D16302B926C}" type="presParOf" srcId="{E86BEE81-1BC0-49F9-9752-AFCC6D7D8CE7}" destId="{5C8AD4AC-3553-45F1-A8C8-370C310B53D9}" srcOrd="1" destOrd="0" presId="urn:microsoft.com/office/officeart/2005/8/layout/list1"/>
    <dgm:cxn modelId="{D4546BFB-6F7B-4512-9945-F30FEBBC88BD}" type="presParOf" srcId="{CBAB6429-0354-477F-8D12-E844D8154BC9}" destId="{7302EDDC-1391-4CA3-A5ED-5AF02BD29ADE}" srcOrd="1" destOrd="0" presId="urn:microsoft.com/office/officeart/2005/8/layout/list1"/>
    <dgm:cxn modelId="{62772992-C07D-48FC-AD7E-CD330D8D3016}" type="presParOf" srcId="{CBAB6429-0354-477F-8D12-E844D8154BC9}" destId="{CF551551-70BE-466A-87B7-2A87D8A13618}" srcOrd="2" destOrd="0" presId="urn:microsoft.com/office/officeart/2005/8/layout/list1"/>
    <dgm:cxn modelId="{C70E959E-5B97-427F-9682-CB3689CE3633}" type="presParOf" srcId="{CBAB6429-0354-477F-8D12-E844D8154BC9}" destId="{8B189646-0ADE-4313-8B2F-0FBD450E56F3}" srcOrd="3" destOrd="0" presId="urn:microsoft.com/office/officeart/2005/8/layout/list1"/>
    <dgm:cxn modelId="{882AD40F-190B-4C47-8AB4-56F8A0E40071}" type="presParOf" srcId="{CBAB6429-0354-477F-8D12-E844D8154BC9}" destId="{AA050937-7469-4AD3-957F-37BF202C318B}" srcOrd="4" destOrd="0" presId="urn:microsoft.com/office/officeart/2005/8/layout/list1"/>
    <dgm:cxn modelId="{AA80262E-2284-4E38-84C7-D5A2BD695214}" type="presParOf" srcId="{AA050937-7469-4AD3-957F-37BF202C318B}" destId="{62FD9DC2-32B6-4D39-B89A-B1DCFB20F16B}" srcOrd="0" destOrd="0" presId="urn:microsoft.com/office/officeart/2005/8/layout/list1"/>
    <dgm:cxn modelId="{BF4FB920-C157-4AA5-953C-B3CB7332A5AD}" type="presParOf" srcId="{AA050937-7469-4AD3-957F-37BF202C318B}" destId="{ACB91B4D-A241-45B6-B9BC-CE17298A9D70}" srcOrd="1" destOrd="0" presId="urn:microsoft.com/office/officeart/2005/8/layout/list1"/>
    <dgm:cxn modelId="{7DADE633-57FC-4CF0-88BA-906EE2048567}" type="presParOf" srcId="{CBAB6429-0354-477F-8D12-E844D8154BC9}" destId="{ED510E70-AAB4-4568-B1F3-B700E454447D}" srcOrd="5" destOrd="0" presId="urn:microsoft.com/office/officeart/2005/8/layout/list1"/>
    <dgm:cxn modelId="{8ECBD54B-0CE7-4731-AA57-EC999532035E}" type="presParOf" srcId="{CBAB6429-0354-477F-8D12-E844D8154BC9}" destId="{13954246-358E-4093-9B55-9703865AD3BE}" srcOrd="6" destOrd="0" presId="urn:microsoft.com/office/officeart/2005/8/layout/list1"/>
    <dgm:cxn modelId="{B01ECDFD-FEDF-49AB-8DB1-572878DB2CDE}" type="presParOf" srcId="{CBAB6429-0354-477F-8D12-E844D8154BC9}" destId="{24BB4B39-E2E0-4826-B6EB-99FFED6D4CB0}" srcOrd="7" destOrd="0" presId="urn:microsoft.com/office/officeart/2005/8/layout/list1"/>
    <dgm:cxn modelId="{29C2C739-DEC6-41B9-A90F-DC4374726F8C}" type="presParOf" srcId="{CBAB6429-0354-477F-8D12-E844D8154BC9}" destId="{CB87D964-5F03-4DB5-96AE-5074C526B46D}" srcOrd="8" destOrd="0" presId="urn:microsoft.com/office/officeart/2005/8/layout/list1"/>
    <dgm:cxn modelId="{8440FD45-BAF6-489A-93AE-16B9CC1D6CFA}" type="presParOf" srcId="{CB87D964-5F03-4DB5-96AE-5074C526B46D}" destId="{30C2BC29-599F-423C-8083-6A84763876C2}" srcOrd="0" destOrd="0" presId="urn:microsoft.com/office/officeart/2005/8/layout/list1"/>
    <dgm:cxn modelId="{F1D1C707-18D2-4814-9D2B-721BFBE7D14D}" type="presParOf" srcId="{CB87D964-5F03-4DB5-96AE-5074C526B46D}" destId="{762CBE55-82F4-4110-A630-986297C9DC24}" srcOrd="1" destOrd="0" presId="urn:microsoft.com/office/officeart/2005/8/layout/list1"/>
    <dgm:cxn modelId="{018DA716-720A-42FA-9B57-A04DE58A31C2}" type="presParOf" srcId="{CBAB6429-0354-477F-8D12-E844D8154BC9}" destId="{9D0C47DF-C48C-4CCE-8DB2-DA02A60AE790}" srcOrd="9" destOrd="0" presId="urn:microsoft.com/office/officeart/2005/8/layout/list1"/>
    <dgm:cxn modelId="{6F4B1D02-5275-4F49-AA07-EFCEB413663F}" type="presParOf" srcId="{CBAB6429-0354-477F-8D12-E844D8154BC9}" destId="{6E7D69DC-457A-4400-B559-9922120ED96F}" srcOrd="10" destOrd="0" presId="urn:microsoft.com/office/officeart/2005/8/layout/list1"/>
    <dgm:cxn modelId="{A0E02F62-6301-46B3-8D14-4E262768F72F}" type="presParOf" srcId="{CBAB6429-0354-477F-8D12-E844D8154BC9}" destId="{779CF4DD-6910-4B86-93BA-50EB93A49CD2}" srcOrd="11" destOrd="0" presId="urn:microsoft.com/office/officeart/2005/8/layout/list1"/>
    <dgm:cxn modelId="{2466BB0E-C716-4857-B41F-AF23239DA470}" type="presParOf" srcId="{CBAB6429-0354-477F-8D12-E844D8154BC9}" destId="{EBF01C6D-B5CC-47A5-8CB2-DB0B1A4A8F6A}" srcOrd="12" destOrd="0" presId="urn:microsoft.com/office/officeart/2005/8/layout/list1"/>
    <dgm:cxn modelId="{7EBC5F03-177B-42A2-BE02-E24A853E617F}" type="presParOf" srcId="{EBF01C6D-B5CC-47A5-8CB2-DB0B1A4A8F6A}" destId="{4500DF0E-DB7E-42E1-83D7-72FC539C4875}" srcOrd="0" destOrd="0" presId="urn:microsoft.com/office/officeart/2005/8/layout/list1"/>
    <dgm:cxn modelId="{5AF50E23-71DF-4A85-BD54-EC20C9BD0FA9}" type="presParOf" srcId="{EBF01C6D-B5CC-47A5-8CB2-DB0B1A4A8F6A}" destId="{F0A9BE97-A728-4B25-BDDB-0DF26633FBE0}" srcOrd="1" destOrd="0" presId="urn:microsoft.com/office/officeart/2005/8/layout/list1"/>
    <dgm:cxn modelId="{EC89AF04-1C09-4990-94E9-622F8B7B3921}" type="presParOf" srcId="{CBAB6429-0354-477F-8D12-E844D8154BC9}" destId="{21A9E17F-8C05-49A3-8F64-AC1B0B56A554}" srcOrd="13" destOrd="0" presId="urn:microsoft.com/office/officeart/2005/8/layout/list1"/>
    <dgm:cxn modelId="{2027C045-6238-49DD-B82B-B263CC9EEB6B}" type="presParOf" srcId="{CBAB6429-0354-477F-8D12-E844D8154BC9}" destId="{44C1A464-9749-44E4-A0D8-70034BA49792}"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DB15A7F-F00B-465F-916F-C760428449A6}" type="doc">
      <dgm:prSet loTypeId="urn:microsoft.com/office/officeart/2005/8/layout/pList2#1" loCatId="list" qsTypeId="urn:microsoft.com/office/officeart/2005/8/quickstyle/simple3" qsCatId="simple" csTypeId="urn:microsoft.com/office/officeart/2005/8/colors/accent1_2" csCatId="accent1" phldr="1"/>
      <dgm:spPr/>
    </dgm:pt>
    <dgm:pt modelId="{329C8CB0-48BE-4E6C-9C77-1082F6733350}">
      <dgm:prSet phldrT="[Texto]"/>
      <dgm:spPr>
        <a:gradFill rotWithShape="0">
          <a:gsLst>
            <a:gs pos="0">
              <a:srgbClr val="E8A8FA"/>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gradFill>
      </dgm:spPr>
      <dgm:t>
        <a:bodyPr/>
        <a:lstStyle/>
        <a:p>
          <a:pPr algn="l"/>
          <a:r>
            <a:rPr lang="es-EC" dirty="0" smtClean="0"/>
            <a:t>Ser una empresa innovadora en cada uno de los eventos haciéndolos únicos y exclusivos.</a:t>
          </a:r>
          <a:endParaRPr lang="es-ES" dirty="0" smtClean="0"/>
        </a:p>
        <a:p>
          <a:pPr algn="l"/>
          <a:r>
            <a:rPr lang="es-EC" dirty="0" smtClean="0"/>
            <a:t>Ser una empres sólida , tanto económica como administrativamente</a:t>
          </a:r>
          <a:endParaRPr lang="es-ES" dirty="0" smtClean="0"/>
        </a:p>
        <a:p>
          <a:pPr algn="l"/>
          <a:r>
            <a:rPr lang="es-EC" dirty="0" smtClean="0"/>
            <a:t>Tener responsabilidad social</a:t>
          </a:r>
          <a:endParaRPr lang="es-ES" dirty="0" smtClean="0"/>
        </a:p>
        <a:p>
          <a:pPr algn="l"/>
          <a:r>
            <a:rPr lang="es-EC" dirty="0" smtClean="0"/>
            <a:t>Alcanzar el reconocimiento de nuestros clientes y proveedores</a:t>
          </a:r>
          <a:endParaRPr lang="es-ES" dirty="0" smtClean="0"/>
        </a:p>
        <a:p>
          <a:pPr algn="l"/>
          <a:r>
            <a:rPr lang="es-EC" dirty="0" smtClean="0"/>
            <a:t>Forjar una reputación favorable con nuestro entorno, incrementando nuestra  participación de mercado.</a:t>
          </a:r>
          <a:endParaRPr lang="es-ES" dirty="0" smtClean="0"/>
        </a:p>
        <a:p>
          <a:pPr algn="l"/>
          <a:r>
            <a:rPr lang="es-EC" dirty="0" smtClean="0"/>
            <a:t>Ser una empresa rentable para los accionistas</a:t>
          </a:r>
          <a:endParaRPr lang="es-ES" dirty="0" smtClean="0"/>
        </a:p>
      </dgm:t>
    </dgm:pt>
    <dgm:pt modelId="{16CBFD36-2AAC-4245-B80F-246E6D516399}" type="parTrans" cxnId="{E0B09A33-E5ED-492C-8467-E506F6692C77}">
      <dgm:prSet/>
      <dgm:spPr/>
      <dgm:t>
        <a:bodyPr/>
        <a:lstStyle/>
        <a:p>
          <a:endParaRPr lang="es-ES"/>
        </a:p>
      </dgm:t>
    </dgm:pt>
    <dgm:pt modelId="{C2292F52-BB9F-4253-9E7B-525B35F7F04E}" type="sibTrans" cxnId="{E0B09A33-E5ED-492C-8467-E506F6692C77}">
      <dgm:prSet/>
      <dgm:spPr/>
      <dgm:t>
        <a:bodyPr/>
        <a:lstStyle/>
        <a:p>
          <a:endParaRPr lang="es-ES"/>
        </a:p>
      </dgm:t>
    </dgm:pt>
    <dgm:pt modelId="{8E6D5D3C-E501-4BD8-BB4C-38644436ACDE}">
      <dgm:prSet phldrT="[Texto]"/>
      <dgm:spPr>
        <a:gradFill rotWithShape="0">
          <a:gsLst>
            <a:gs pos="0">
              <a:srgbClr val="72CAF6"/>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gradFill>
      </dgm:spPr>
      <dgm:t>
        <a:bodyPr/>
        <a:lstStyle/>
        <a:p>
          <a:pPr algn="l"/>
          <a:r>
            <a:rPr lang="es-EC" dirty="0" smtClean="0"/>
            <a:t>La eficiencia</a:t>
          </a:r>
          <a:endParaRPr lang="es-ES" dirty="0" smtClean="0"/>
        </a:p>
        <a:p>
          <a:pPr algn="l"/>
          <a:r>
            <a:rPr lang="es-EC" dirty="0" smtClean="0"/>
            <a:t>La honestidad</a:t>
          </a:r>
          <a:endParaRPr lang="es-ES" dirty="0" smtClean="0"/>
        </a:p>
        <a:p>
          <a:pPr algn="l"/>
          <a:r>
            <a:rPr lang="es-EC" dirty="0" smtClean="0"/>
            <a:t>La calidad del productos y del servicio</a:t>
          </a:r>
          <a:endParaRPr lang="es-ES" dirty="0" smtClean="0"/>
        </a:p>
        <a:p>
          <a:pPr algn="l"/>
          <a:r>
            <a:rPr lang="es-EC" dirty="0" smtClean="0"/>
            <a:t>La seriedad</a:t>
          </a:r>
          <a:endParaRPr lang="es-ES" dirty="0" smtClean="0"/>
        </a:p>
        <a:p>
          <a:pPr algn="l"/>
          <a:r>
            <a:rPr lang="es-EC" dirty="0" smtClean="0"/>
            <a:t>La puntualidad</a:t>
          </a:r>
          <a:endParaRPr lang="es-ES" dirty="0" smtClean="0"/>
        </a:p>
        <a:p>
          <a:pPr algn="l"/>
          <a:r>
            <a:rPr lang="es-EC" dirty="0" smtClean="0"/>
            <a:t>La responsabilidad</a:t>
          </a:r>
          <a:endParaRPr lang="es-ES" dirty="0" smtClean="0"/>
        </a:p>
        <a:p>
          <a:pPr algn="l"/>
          <a:r>
            <a:rPr lang="es-EC" dirty="0" smtClean="0"/>
            <a:t>La cortesía </a:t>
          </a:r>
          <a:endParaRPr lang="es-ES" dirty="0" smtClean="0"/>
        </a:p>
        <a:p>
          <a:pPr algn="l"/>
          <a:r>
            <a:rPr lang="es-EC" dirty="0" smtClean="0"/>
            <a:t>El Respeto; a las personas en todos los niveles </a:t>
          </a:r>
          <a:endParaRPr lang="es-ES" dirty="0" smtClean="0"/>
        </a:p>
        <a:p>
          <a:pPr algn="l"/>
          <a:r>
            <a:rPr lang="es-EC" dirty="0" smtClean="0"/>
            <a:t>Ética, compromiso e integridad </a:t>
          </a:r>
          <a:endParaRPr lang="es-ES" dirty="0" smtClean="0"/>
        </a:p>
        <a:p>
          <a:pPr algn="l"/>
          <a:r>
            <a:rPr lang="es-EC" dirty="0" smtClean="0"/>
            <a:t>Trabajo en equipo</a:t>
          </a:r>
          <a:endParaRPr lang="es-ES" dirty="0"/>
        </a:p>
      </dgm:t>
    </dgm:pt>
    <dgm:pt modelId="{96A574BC-9FE4-4041-A3EA-082C55D72D33}" type="parTrans" cxnId="{E968F02B-C2DB-43CD-88D3-866C9C622D7D}">
      <dgm:prSet/>
      <dgm:spPr/>
      <dgm:t>
        <a:bodyPr/>
        <a:lstStyle/>
        <a:p>
          <a:endParaRPr lang="es-ES"/>
        </a:p>
      </dgm:t>
    </dgm:pt>
    <dgm:pt modelId="{451D6961-C658-4AF7-9B31-539DD8DD8394}" type="sibTrans" cxnId="{E968F02B-C2DB-43CD-88D3-866C9C622D7D}">
      <dgm:prSet/>
      <dgm:spPr/>
      <dgm:t>
        <a:bodyPr/>
        <a:lstStyle/>
        <a:p>
          <a:endParaRPr lang="es-ES"/>
        </a:p>
      </dgm:t>
    </dgm:pt>
    <dgm:pt modelId="{4731F9E2-DE42-4426-966C-99692D828ADE}" type="pres">
      <dgm:prSet presAssocID="{BDB15A7F-F00B-465F-916F-C760428449A6}" presName="Name0" presStyleCnt="0">
        <dgm:presLayoutVars>
          <dgm:dir/>
          <dgm:resizeHandles val="exact"/>
        </dgm:presLayoutVars>
      </dgm:prSet>
      <dgm:spPr/>
    </dgm:pt>
    <dgm:pt modelId="{64A5AD56-5D58-476A-9D73-932F77E91678}" type="pres">
      <dgm:prSet presAssocID="{BDB15A7F-F00B-465F-916F-C760428449A6}" presName="bkgdShp" presStyleLbl="alignAccFollowNode1" presStyleIdx="0" presStyleCnt="1"/>
      <dgm:spPr/>
    </dgm:pt>
    <dgm:pt modelId="{D2BD19C8-41F4-46B3-8677-33373DBE2DC0}" type="pres">
      <dgm:prSet presAssocID="{BDB15A7F-F00B-465F-916F-C760428449A6}" presName="linComp" presStyleCnt="0"/>
      <dgm:spPr/>
    </dgm:pt>
    <dgm:pt modelId="{7E794268-BEA7-48B8-A12F-1DB19A8924AF}" type="pres">
      <dgm:prSet presAssocID="{329C8CB0-48BE-4E6C-9C77-1082F6733350}" presName="compNode" presStyleCnt="0"/>
      <dgm:spPr/>
    </dgm:pt>
    <dgm:pt modelId="{0C0266DD-1856-4887-A872-CCCAAAD77F50}" type="pres">
      <dgm:prSet presAssocID="{329C8CB0-48BE-4E6C-9C77-1082F6733350}" presName="node" presStyleLbl="node1" presStyleIdx="0" presStyleCnt="2">
        <dgm:presLayoutVars>
          <dgm:bulletEnabled val="1"/>
        </dgm:presLayoutVars>
      </dgm:prSet>
      <dgm:spPr/>
      <dgm:t>
        <a:bodyPr/>
        <a:lstStyle/>
        <a:p>
          <a:endParaRPr lang="es-ES"/>
        </a:p>
      </dgm:t>
    </dgm:pt>
    <dgm:pt modelId="{E08DC398-4A29-43AB-B2DF-3F0ED1CD1080}" type="pres">
      <dgm:prSet presAssocID="{329C8CB0-48BE-4E6C-9C77-1082F6733350}" presName="invisiNode" presStyleLbl="node1" presStyleIdx="0" presStyleCnt="2"/>
      <dgm:spPr/>
    </dgm:pt>
    <dgm:pt modelId="{7B05722B-DAC5-4753-A34E-DEA348837DCF}" type="pres">
      <dgm:prSet presAssocID="{329C8CB0-48BE-4E6C-9C77-1082F6733350}" presName="imagNode" presStyleLbl="fgImgPlace1" presStyleIdx="0" presStyleCnt="2"/>
      <dgm:spPr>
        <a:blipFill rotWithShape="0">
          <a:blip xmlns:r="http://schemas.openxmlformats.org/officeDocument/2006/relationships" r:embed="rId1"/>
          <a:stretch>
            <a:fillRect/>
          </a:stretch>
        </a:blipFill>
      </dgm:spPr>
    </dgm:pt>
    <dgm:pt modelId="{9F96CB14-A8BE-4BDB-B869-3B21DE08880E}" type="pres">
      <dgm:prSet presAssocID="{C2292F52-BB9F-4253-9E7B-525B35F7F04E}" presName="sibTrans" presStyleLbl="sibTrans2D1" presStyleIdx="0" presStyleCnt="0"/>
      <dgm:spPr/>
      <dgm:t>
        <a:bodyPr/>
        <a:lstStyle/>
        <a:p>
          <a:endParaRPr lang="es-ES"/>
        </a:p>
      </dgm:t>
    </dgm:pt>
    <dgm:pt modelId="{4241A84B-C8DA-42AC-976F-D1F2FBC0721E}" type="pres">
      <dgm:prSet presAssocID="{8E6D5D3C-E501-4BD8-BB4C-38644436ACDE}" presName="compNode" presStyleCnt="0"/>
      <dgm:spPr/>
    </dgm:pt>
    <dgm:pt modelId="{7E341B10-368E-4F55-A5AA-4F2E970E2020}" type="pres">
      <dgm:prSet presAssocID="{8E6D5D3C-E501-4BD8-BB4C-38644436ACDE}" presName="node" presStyleLbl="node1" presStyleIdx="1" presStyleCnt="2">
        <dgm:presLayoutVars>
          <dgm:bulletEnabled val="1"/>
        </dgm:presLayoutVars>
      </dgm:prSet>
      <dgm:spPr/>
      <dgm:t>
        <a:bodyPr/>
        <a:lstStyle/>
        <a:p>
          <a:endParaRPr lang="es-ES"/>
        </a:p>
      </dgm:t>
    </dgm:pt>
    <dgm:pt modelId="{8FDC6320-32BB-41B9-A460-C23FDE9FB819}" type="pres">
      <dgm:prSet presAssocID="{8E6D5D3C-E501-4BD8-BB4C-38644436ACDE}" presName="invisiNode" presStyleLbl="node1" presStyleIdx="1" presStyleCnt="2"/>
      <dgm:spPr/>
    </dgm:pt>
    <dgm:pt modelId="{73F1055C-CCBD-48BC-B188-AE744C14B900}" type="pres">
      <dgm:prSet presAssocID="{8E6D5D3C-E501-4BD8-BB4C-38644436ACDE}" presName="imagNode" presStyleLbl="fgImgPlace1" presStyleIdx="1" presStyleCnt="2"/>
      <dgm:spPr>
        <a:blipFill rotWithShape="0">
          <a:blip xmlns:r="http://schemas.openxmlformats.org/officeDocument/2006/relationships" r:embed="rId2"/>
          <a:stretch>
            <a:fillRect/>
          </a:stretch>
        </a:blipFill>
      </dgm:spPr>
    </dgm:pt>
  </dgm:ptLst>
  <dgm:cxnLst>
    <dgm:cxn modelId="{798F6682-32F8-4B20-94D0-A1D344401B01}" type="presOf" srcId="{8E6D5D3C-E501-4BD8-BB4C-38644436ACDE}" destId="{7E341B10-368E-4F55-A5AA-4F2E970E2020}" srcOrd="0" destOrd="0" presId="urn:microsoft.com/office/officeart/2005/8/layout/pList2#1"/>
    <dgm:cxn modelId="{E968F02B-C2DB-43CD-88D3-866C9C622D7D}" srcId="{BDB15A7F-F00B-465F-916F-C760428449A6}" destId="{8E6D5D3C-E501-4BD8-BB4C-38644436ACDE}" srcOrd="1" destOrd="0" parTransId="{96A574BC-9FE4-4041-A3EA-082C55D72D33}" sibTransId="{451D6961-C658-4AF7-9B31-539DD8DD8394}"/>
    <dgm:cxn modelId="{2740A2E0-ADEF-4BC8-9F20-45AE9E3152ED}" type="presOf" srcId="{329C8CB0-48BE-4E6C-9C77-1082F6733350}" destId="{0C0266DD-1856-4887-A872-CCCAAAD77F50}" srcOrd="0" destOrd="0" presId="urn:microsoft.com/office/officeart/2005/8/layout/pList2#1"/>
    <dgm:cxn modelId="{424698B5-645E-4FF3-90A4-D96F4F152F9C}" type="presOf" srcId="{BDB15A7F-F00B-465F-916F-C760428449A6}" destId="{4731F9E2-DE42-4426-966C-99692D828ADE}" srcOrd="0" destOrd="0" presId="urn:microsoft.com/office/officeart/2005/8/layout/pList2#1"/>
    <dgm:cxn modelId="{630E5A1E-2518-4EB2-951C-1C781A0D6679}" type="presOf" srcId="{C2292F52-BB9F-4253-9E7B-525B35F7F04E}" destId="{9F96CB14-A8BE-4BDB-B869-3B21DE08880E}" srcOrd="0" destOrd="0" presId="urn:microsoft.com/office/officeart/2005/8/layout/pList2#1"/>
    <dgm:cxn modelId="{E0B09A33-E5ED-492C-8467-E506F6692C77}" srcId="{BDB15A7F-F00B-465F-916F-C760428449A6}" destId="{329C8CB0-48BE-4E6C-9C77-1082F6733350}" srcOrd="0" destOrd="0" parTransId="{16CBFD36-2AAC-4245-B80F-246E6D516399}" sibTransId="{C2292F52-BB9F-4253-9E7B-525B35F7F04E}"/>
    <dgm:cxn modelId="{E246ED0A-13B9-4E56-B6D1-C0CE5E45FD1C}" type="presParOf" srcId="{4731F9E2-DE42-4426-966C-99692D828ADE}" destId="{64A5AD56-5D58-476A-9D73-932F77E91678}" srcOrd="0" destOrd="0" presId="urn:microsoft.com/office/officeart/2005/8/layout/pList2#1"/>
    <dgm:cxn modelId="{AE92F17A-20F0-466D-818D-5EC00EE434F3}" type="presParOf" srcId="{4731F9E2-DE42-4426-966C-99692D828ADE}" destId="{D2BD19C8-41F4-46B3-8677-33373DBE2DC0}" srcOrd="1" destOrd="0" presId="urn:microsoft.com/office/officeart/2005/8/layout/pList2#1"/>
    <dgm:cxn modelId="{76F747F1-6B8F-498C-919F-FC3C1BED5F78}" type="presParOf" srcId="{D2BD19C8-41F4-46B3-8677-33373DBE2DC0}" destId="{7E794268-BEA7-48B8-A12F-1DB19A8924AF}" srcOrd="0" destOrd="0" presId="urn:microsoft.com/office/officeart/2005/8/layout/pList2#1"/>
    <dgm:cxn modelId="{CE5B72CE-2715-4C7A-A0D4-A4BA79F35C1E}" type="presParOf" srcId="{7E794268-BEA7-48B8-A12F-1DB19A8924AF}" destId="{0C0266DD-1856-4887-A872-CCCAAAD77F50}" srcOrd="0" destOrd="0" presId="urn:microsoft.com/office/officeart/2005/8/layout/pList2#1"/>
    <dgm:cxn modelId="{3297E21B-58BB-4C44-8B79-604813DCE142}" type="presParOf" srcId="{7E794268-BEA7-48B8-A12F-1DB19A8924AF}" destId="{E08DC398-4A29-43AB-B2DF-3F0ED1CD1080}" srcOrd="1" destOrd="0" presId="urn:microsoft.com/office/officeart/2005/8/layout/pList2#1"/>
    <dgm:cxn modelId="{0D5902E3-16E9-46FE-AD0C-C83BED3F3DEA}" type="presParOf" srcId="{7E794268-BEA7-48B8-A12F-1DB19A8924AF}" destId="{7B05722B-DAC5-4753-A34E-DEA348837DCF}" srcOrd="2" destOrd="0" presId="urn:microsoft.com/office/officeart/2005/8/layout/pList2#1"/>
    <dgm:cxn modelId="{6EE6DD96-44DD-42BC-ADC2-CF15B1915213}" type="presParOf" srcId="{D2BD19C8-41F4-46B3-8677-33373DBE2DC0}" destId="{9F96CB14-A8BE-4BDB-B869-3B21DE08880E}" srcOrd="1" destOrd="0" presId="urn:microsoft.com/office/officeart/2005/8/layout/pList2#1"/>
    <dgm:cxn modelId="{B1985533-DC74-4CF7-8480-0C41D162D5F8}" type="presParOf" srcId="{D2BD19C8-41F4-46B3-8677-33373DBE2DC0}" destId="{4241A84B-C8DA-42AC-976F-D1F2FBC0721E}" srcOrd="2" destOrd="0" presId="urn:microsoft.com/office/officeart/2005/8/layout/pList2#1"/>
    <dgm:cxn modelId="{C0F9C60F-5142-493A-B1D2-CF63921D2ECB}" type="presParOf" srcId="{4241A84B-C8DA-42AC-976F-D1F2FBC0721E}" destId="{7E341B10-368E-4F55-A5AA-4F2E970E2020}" srcOrd="0" destOrd="0" presId="urn:microsoft.com/office/officeart/2005/8/layout/pList2#1"/>
    <dgm:cxn modelId="{63644A25-471B-4095-9201-9F7B37FEF2D4}" type="presParOf" srcId="{4241A84B-C8DA-42AC-976F-D1F2FBC0721E}" destId="{8FDC6320-32BB-41B9-A460-C23FDE9FB819}" srcOrd="1" destOrd="0" presId="urn:microsoft.com/office/officeart/2005/8/layout/pList2#1"/>
    <dgm:cxn modelId="{E4B33ACE-8BE1-4EEB-AC2B-CD2EF6ED936F}" type="presParOf" srcId="{4241A84B-C8DA-42AC-976F-D1F2FBC0721E}" destId="{73F1055C-CCBD-48BC-B188-AE744C14B900}"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2D26078-A125-4AE9-AB49-2669E982EE72}" type="doc">
      <dgm:prSet loTypeId="urn:microsoft.com/office/officeart/2005/8/layout/radial1" loCatId="cycle" qsTypeId="urn:microsoft.com/office/officeart/2005/8/quickstyle/simple1" qsCatId="simple" csTypeId="urn:microsoft.com/office/officeart/2005/8/colors/colorful1#1" csCatId="colorful" phldr="1"/>
      <dgm:spPr/>
      <dgm:t>
        <a:bodyPr/>
        <a:lstStyle/>
        <a:p>
          <a:endParaRPr lang="es-EC"/>
        </a:p>
      </dgm:t>
    </dgm:pt>
    <dgm:pt modelId="{C8F85AFB-00B9-4472-B06C-FF11967896AC}">
      <dgm:prSet phldrT="[Texto]" custT="1"/>
      <dgm:spPr/>
      <dgm:t>
        <a:bodyPr/>
        <a:lstStyle/>
        <a:p>
          <a:r>
            <a:rPr lang="es-EC" sz="1400" dirty="0" smtClean="0">
              <a:solidFill>
                <a:schemeClr val="tx1"/>
              </a:solidFill>
            </a:rPr>
            <a:t>Proceso Financiero</a:t>
          </a:r>
          <a:endParaRPr lang="es-EC" sz="1400" dirty="0">
            <a:solidFill>
              <a:schemeClr val="tx1"/>
            </a:solidFill>
          </a:endParaRPr>
        </a:p>
      </dgm:t>
    </dgm:pt>
    <dgm:pt modelId="{A614030D-7AB7-482D-8620-136495298B6D}" type="parTrans" cxnId="{F068C38D-E72C-48EE-9BA6-B312228E4BE0}">
      <dgm:prSet/>
      <dgm:spPr/>
      <dgm:t>
        <a:bodyPr/>
        <a:lstStyle/>
        <a:p>
          <a:endParaRPr lang="es-EC" sz="1400">
            <a:solidFill>
              <a:schemeClr val="tx1"/>
            </a:solidFill>
          </a:endParaRPr>
        </a:p>
      </dgm:t>
    </dgm:pt>
    <dgm:pt modelId="{5098CBF1-F8BD-4368-AB5D-99E2155380CF}" type="sibTrans" cxnId="{F068C38D-E72C-48EE-9BA6-B312228E4BE0}">
      <dgm:prSet/>
      <dgm:spPr/>
      <dgm:t>
        <a:bodyPr/>
        <a:lstStyle/>
        <a:p>
          <a:endParaRPr lang="es-EC" sz="1400">
            <a:solidFill>
              <a:schemeClr val="tx1"/>
            </a:solidFill>
          </a:endParaRPr>
        </a:p>
      </dgm:t>
    </dgm:pt>
    <dgm:pt modelId="{84BF8EDD-0B43-4F63-A7BB-D53229E3012C}">
      <dgm:prSet phldrT="[Texto]" custT="1"/>
      <dgm:spPr>
        <a:solidFill>
          <a:srgbClr val="92D050"/>
        </a:solidFill>
      </dgm:spPr>
      <dgm:t>
        <a:bodyPr/>
        <a:lstStyle/>
        <a:p>
          <a:r>
            <a:rPr lang="es-EC" sz="1400" dirty="0" smtClean="0">
              <a:solidFill>
                <a:schemeClr val="tx1"/>
              </a:solidFill>
            </a:rPr>
            <a:t>Mejor control de todas las actividades</a:t>
          </a:r>
          <a:endParaRPr lang="es-EC" sz="1400" dirty="0">
            <a:solidFill>
              <a:schemeClr val="tx1"/>
            </a:solidFill>
          </a:endParaRPr>
        </a:p>
      </dgm:t>
    </dgm:pt>
    <dgm:pt modelId="{255AF706-4F19-4CC4-BDFC-CA0C3BEEFDFF}" type="parTrans" cxnId="{0797DC81-C81D-49F1-B639-23783DACA797}">
      <dgm:prSet custT="1"/>
      <dgm:spPr/>
      <dgm:t>
        <a:bodyPr/>
        <a:lstStyle/>
        <a:p>
          <a:endParaRPr lang="es-EC" sz="1400">
            <a:solidFill>
              <a:schemeClr val="tx1"/>
            </a:solidFill>
          </a:endParaRPr>
        </a:p>
      </dgm:t>
    </dgm:pt>
    <dgm:pt modelId="{035A64D0-6C17-4F37-A9F8-76BBB5259009}" type="sibTrans" cxnId="{0797DC81-C81D-49F1-B639-23783DACA797}">
      <dgm:prSet/>
      <dgm:spPr/>
      <dgm:t>
        <a:bodyPr/>
        <a:lstStyle/>
        <a:p>
          <a:endParaRPr lang="es-EC" sz="1400">
            <a:solidFill>
              <a:schemeClr val="tx1"/>
            </a:solidFill>
          </a:endParaRPr>
        </a:p>
      </dgm:t>
    </dgm:pt>
    <dgm:pt modelId="{38E0C9F3-CB7C-495F-9050-F593E122B35E}">
      <dgm:prSet phldrT="[Texto]" custT="1"/>
      <dgm:spPr/>
      <dgm:t>
        <a:bodyPr/>
        <a:lstStyle/>
        <a:p>
          <a:r>
            <a:rPr lang="es-EC" sz="1400" dirty="0" smtClean="0">
              <a:solidFill>
                <a:schemeClr val="tx1"/>
              </a:solidFill>
            </a:rPr>
            <a:t>Establece responsabilidades</a:t>
          </a:r>
          <a:endParaRPr lang="es-EC" sz="1400" dirty="0">
            <a:solidFill>
              <a:schemeClr val="tx1"/>
            </a:solidFill>
          </a:endParaRPr>
        </a:p>
      </dgm:t>
    </dgm:pt>
    <dgm:pt modelId="{0F840E28-FCD7-401E-AB34-B1D9D9E96153}" type="parTrans" cxnId="{268AF4D6-C188-47E7-9692-804335F6499B}">
      <dgm:prSet custT="1"/>
      <dgm:spPr/>
      <dgm:t>
        <a:bodyPr/>
        <a:lstStyle/>
        <a:p>
          <a:endParaRPr lang="es-EC" sz="1400">
            <a:solidFill>
              <a:schemeClr val="tx1"/>
            </a:solidFill>
          </a:endParaRPr>
        </a:p>
      </dgm:t>
    </dgm:pt>
    <dgm:pt modelId="{4E162F1D-F2D8-4C14-BAE9-260F85EA2DCB}" type="sibTrans" cxnId="{268AF4D6-C188-47E7-9692-804335F6499B}">
      <dgm:prSet/>
      <dgm:spPr/>
      <dgm:t>
        <a:bodyPr/>
        <a:lstStyle/>
        <a:p>
          <a:endParaRPr lang="es-EC" sz="1400">
            <a:solidFill>
              <a:schemeClr val="tx1"/>
            </a:solidFill>
          </a:endParaRPr>
        </a:p>
      </dgm:t>
    </dgm:pt>
    <dgm:pt modelId="{744B4EF8-F404-4B3A-A689-2E0644BAC568}">
      <dgm:prSet phldrT="[Texto]" custT="1"/>
      <dgm:spPr>
        <a:solidFill>
          <a:srgbClr val="FFFF00"/>
        </a:solidFill>
        <a:ln>
          <a:solidFill>
            <a:schemeClr val="tx1"/>
          </a:solidFill>
        </a:ln>
      </dgm:spPr>
      <dgm:t>
        <a:bodyPr/>
        <a:lstStyle/>
        <a:p>
          <a:r>
            <a:rPr lang="es-EC" sz="1400" dirty="0" smtClean="0">
              <a:solidFill>
                <a:schemeClr val="tx1"/>
              </a:solidFill>
            </a:rPr>
            <a:t>Información clave para la Toma de decisiones </a:t>
          </a:r>
          <a:endParaRPr lang="es-EC" sz="1400" dirty="0">
            <a:solidFill>
              <a:schemeClr val="tx1"/>
            </a:solidFill>
          </a:endParaRPr>
        </a:p>
      </dgm:t>
    </dgm:pt>
    <dgm:pt modelId="{01F11676-5516-4671-B9B1-5B1C89A07993}" type="parTrans" cxnId="{B4D5B100-7BDF-4E64-A8F0-CC53A1D7B320}">
      <dgm:prSet custT="1"/>
      <dgm:spPr/>
      <dgm:t>
        <a:bodyPr/>
        <a:lstStyle/>
        <a:p>
          <a:endParaRPr lang="es-EC" sz="1400">
            <a:solidFill>
              <a:schemeClr val="tx1"/>
            </a:solidFill>
          </a:endParaRPr>
        </a:p>
      </dgm:t>
    </dgm:pt>
    <dgm:pt modelId="{C9F68A8C-D8BF-4321-BF17-450F9501D0E1}" type="sibTrans" cxnId="{B4D5B100-7BDF-4E64-A8F0-CC53A1D7B320}">
      <dgm:prSet/>
      <dgm:spPr/>
      <dgm:t>
        <a:bodyPr/>
        <a:lstStyle/>
        <a:p>
          <a:endParaRPr lang="es-EC" sz="1400">
            <a:solidFill>
              <a:schemeClr val="tx1"/>
            </a:solidFill>
          </a:endParaRPr>
        </a:p>
      </dgm:t>
    </dgm:pt>
    <dgm:pt modelId="{B48365FC-D5C4-4A3D-98F2-9CA249EE8441}" type="pres">
      <dgm:prSet presAssocID="{C2D26078-A125-4AE9-AB49-2669E982EE72}" presName="cycle" presStyleCnt="0">
        <dgm:presLayoutVars>
          <dgm:chMax val="1"/>
          <dgm:dir/>
          <dgm:animLvl val="ctr"/>
          <dgm:resizeHandles val="exact"/>
        </dgm:presLayoutVars>
      </dgm:prSet>
      <dgm:spPr/>
      <dgm:t>
        <a:bodyPr/>
        <a:lstStyle/>
        <a:p>
          <a:endParaRPr lang="es-ES"/>
        </a:p>
      </dgm:t>
    </dgm:pt>
    <dgm:pt modelId="{6CC6B3D4-28D0-477C-ABCB-C831B6D4CEA8}" type="pres">
      <dgm:prSet presAssocID="{C8F85AFB-00B9-4472-B06C-FF11967896AC}" presName="centerShape" presStyleLbl="node0" presStyleIdx="0" presStyleCnt="1" custLinFactNeighborX="1850" custLinFactNeighborY="-7091"/>
      <dgm:spPr/>
      <dgm:t>
        <a:bodyPr/>
        <a:lstStyle/>
        <a:p>
          <a:endParaRPr lang="es-EC"/>
        </a:p>
      </dgm:t>
    </dgm:pt>
    <dgm:pt modelId="{6DD9A200-45F8-4E79-8DE5-6052EAA36035}" type="pres">
      <dgm:prSet presAssocID="{255AF706-4F19-4CC4-BDFC-CA0C3BEEFDFF}" presName="Name9" presStyleLbl="parChTrans1D2" presStyleIdx="0" presStyleCnt="3"/>
      <dgm:spPr/>
      <dgm:t>
        <a:bodyPr/>
        <a:lstStyle/>
        <a:p>
          <a:endParaRPr lang="es-ES"/>
        </a:p>
      </dgm:t>
    </dgm:pt>
    <dgm:pt modelId="{07090979-6243-4FD1-B919-3DE0D9F7A6E4}" type="pres">
      <dgm:prSet presAssocID="{255AF706-4F19-4CC4-BDFC-CA0C3BEEFDFF}" presName="connTx" presStyleLbl="parChTrans1D2" presStyleIdx="0" presStyleCnt="3"/>
      <dgm:spPr/>
      <dgm:t>
        <a:bodyPr/>
        <a:lstStyle/>
        <a:p>
          <a:endParaRPr lang="es-ES"/>
        </a:p>
      </dgm:t>
    </dgm:pt>
    <dgm:pt modelId="{9FC751A8-B190-4B3F-8275-A368AC1B4216}" type="pres">
      <dgm:prSet presAssocID="{84BF8EDD-0B43-4F63-A7BB-D53229E3012C}" presName="node" presStyleLbl="node1" presStyleIdx="0" presStyleCnt="3" custScaleX="159047" custRadScaleRad="101084" custRadScaleInc="6308">
        <dgm:presLayoutVars>
          <dgm:bulletEnabled val="1"/>
        </dgm:presLayoutVars>
      </dgm:prSet>
      <dgm:spPr/>
      <dgm:t>
        <a:bodyPr/>
        <a:lstStyle/>
        <a:p>
          <a:endParaRPr lang="es-EC"/>
        </a:p>
      </dgm:t>
    </dgm:pt>
    <dgm:pt modelId="{D758E29B-D9DE-47AD-B4F6-28836A4039DA}" type="pres">
      <dgm:prSet presAssocID="{0F840E28-FCD7-401E-AB34-B1D9D9E96153}" presName="Name9" presStyleLbl="parChTrans1D2" presStyleIdx="1" presStyleCnt="3"/>
      <dgm:spPr/>
      <dgm:t>
        <a:bodyPr/>
        <a:lstStyle/>
        <a:p>
          <a:endParaRPr lang="es-ES"/>
        </a:p>
      </dgm:t>
    </dgm:pt>
    <dgm:pt modelId="{B2DED3F6-64BD-4DEA-8CFD-2CC557C7881A}" type="pres">
      <dgm:prSet presAssocID="{0F840E28-FCD7-401E-AB34-B1D9D9E96153}" presName="connTx" presStyleLbl="parChTrans1D2" presStyleIdx="1" presStyleCnt="3"/>
      <dgm:spPr/>
      <dgm:t>
        <a:bodyPr/>
        <a:lstStyle/>
        <a:p>
          <a:endParaRPr lang="es-ES"/>
        </a:p>
      </dgm:t>
    </dgm:pt>
    <dgm:pt modelId="{4E50EFD3-0A2A-4249-816D-7C3FBD2AF662}" type="pres">
      <dgm:prSet presAssocID="{38E0C9F3-CB7C-495F-9050-F593E122B35E}" presName="node" presStyleLbl="node1" presStyleIdx="1" presStyleCnt="3" custScaleX="190034">
        <dgm:presLayoutVars>
          <dgm:bulletEnabled val="1"/>
        </dgm:presLayoutVars>
      </dgm:prSet>
      <dgm:spPr/>
      <dgm:t>
        <a:bodyPr/>
        <a:lstStyle/>
        <a:p>
          <a:endParaRPr lang="es-EC"/>
        </a:p>
      </dgm:t>
    </dgm:pt>
    <dgm:pt modelId="{2A0A3E5D-A305-4F56-A501-2B3E8DF290CE}" type="pres">
      <dgm:prSet presAssocID="{01F11676-5516-4671-B9B1-5B1C89A07993}" presName="Name9" presStyleLbl="parChTrans1D2" presStyleIdx="2" presStyleCnt="3"/>
      <dgm:spPr/>
      <dgm:t>
        <a:bodyPr/>
        <a:lstStyle/>
        <a:p>
          <a:endParaRPr lang="es-ES"/>
        </a:p>
      </dgm:t>
    </dgm:pt>
    <dgm:pt modelId="{1009A8A0-E585-4521-89E2-D40B314B80B6}" type="pres">
      <dgm:prSet presAssocID="{01F11676-5516-4671-B9B1-5B1C89A07993}" presName="connTx" presStyleLbl="parChTrans1D2" presStyleIdx="2" presStyleCnt="3"/>
      <dgm:spPr/>
      <dgm:t>
        <a:bodyPr/>
        <a:lstStyle/>
        <a:p>
          <a:endParaRPr lang="es-ES"/>
        </a:p>
      </dgm:t>
    </dgm:pt>
    <dgm:pt modelId="{81460D3A-27A4-41C6-A3C6-608AFA7A12E4}" type="pres">
      <dgm:prSet presAssocID="{744B4EF8-F404-4B3A-A689-2E0644BAC568}" presName="node" presStyleLbl="node1" presStyleIdx="2" presStyleCnt="3" custScaleX="216845">
        <dgm:presLayoutVars>
          <dgm:bulletEnabled val="1"/>
        </dgm:presLayoutVars>
      </dgm:prSet>
      <dgm:spPr/>
      <dgm:t>
        <a:bodyPr/>
        <a:lstStyle/>
        <a:p>
          <a:endParaRPr lang="es-EC"/>
        </a:p>
      </dgm:t>
    </dgm:pt>
  </dgm:ptLst>
  <dgm:cxnLst>
    <dgm:cxn modelId="{63692D76-FF46-4653-89D6-5C953C27CECA}" type="presOf" srcId="{84BF8EDD-0B43-4F63-A7BB-D53229E3012C}" destId="{9FC751A8-B190-4B3F-8275-A368AC1B4216}" srcOrd="0" destOrd="0" presId="urn:microsoft.com/office/officeart/2005/8/layout/radial1"/>
    <dgm:cxn modelId="{B4D5B100-7BDF-4E64-A8F0-CC53A1D7B320}" srcId="{C8F85AFB-00B9-4472-B06C-FF11967896AC}" destId="{744B4EF8-F404-4B3A-A689-2E0644BAC568}" srcOrd="2" destOrd="0" parTransId="{01F11676-5516-4671-B9B1-5B1C89A07993}" sibTransId="{C9F68A8C-D8BF-4321-BF17-450F9501D0E1}"/>
    <dgm:cxn modelId="{7CD7CA99-0671-42E9-8887-36EBEB966AA5}" type="presOf" srcId="{01F11676-5516-4671-B9B1-5B1C89A07993}" destId="{1009A8A0-E585-4521-89E2-D40B314B80B6}" srcOrd="1" destOrd="0" presId="urn:microsoft.com/office/officeart/2005/8/layout/radial1"/>
    <dgm:cxn modelId="{0F27FD87-986C-4BC2-838C-13D80F32FB23}" type="presOf" srcId="{01F11676-5516-4671-B9B1-5B1C89A07993}" destId="{2A0A3E5D-A305-4F56-A501-2B3E8DF290CE}" srcOrd="0" destOrd="0" presId="urn:microsoft.com/office/officeart/2005/8/layout/radial1"/>
    <dgm:cxn modelId="{F068C38D-E72C-48EE-9BA6-B312228E4BE0}" srcId="{C2D26078-A125-4AE9-AB49-2669E982EE72}" destId="{C8F85AFB-00B9-4472-B06C-FF11967896AC}" srcOrd="0" destOrd="0" parTransId="{A614030D-7AB7-482D-8620-136495298B6D}" sibTransId="{5098CBF1-F8BD-4368-AB5D-99E2155380CF}"/>
    <dgm:cxn modelId="{268AF4D6-C188-47E7-9692-804335F6499B}" srcId="{C8F85AFB-00B9-4472-B06C-FF11967896AC}" destId="{38E0C9F3-CB7C-495F-9050-F593E122B35E}" srcOrd="1" destOrd="0" parTransId="{0F840E28-FCD7-401E-AB34-B1D9D9E96153}" sibTransId="{4E162F1D-F2D8-4C14-BAE9-260F85EA2DCB}"/>
    <dgm:cxn modelId="{04FD3C6B-4689-41C8-8A54-776CEF4DDEAE}" type="presOf" srcId="{255AF706-4F19-4CC4-BDFC-CA0C3BEEFDFF}" destId="{07090979-6243-4FD1-B919-3DE0D9F7A6E4}" srcOrd="1" destOrd="0" presId="urn:microsoft.com/office/officeart/2005/8/layout/radial1"/>
    <dgm:cxn modelId="{0797DC81-C81D-49F1-B639-23783DACA797}" srcId="{C8F85AFB-00B9-4472-B06C-FF11967896AC}" destId="{84BF8EDD-0B43-4F63-A7BB-D53229E3012C}" srcOrd="0" destOrd="0" parTransId="{255AF706-4F19-4CC4-BDFC-CA0C3BEEFDFF}" sibTransId="{035A64D0-6C17-4F37-A9F8-76BBB5259009}"/>
    <dgm:cxn modelId="{2A0E56DB-2D9A-4C43-86E4-00529C701B0B}" type="presOf" srcId="{C8F85AFB-00B9-4472-B06C-FF11967896AC}" destId="{6CC6B3D4-28D0-477C-ABCB-C831B6D4CEA8}" srcOrd="0" destOrd="0" presId="urn:microsoft.com/office/officeart/2005/8/layout/radial1"/>
    <dgm:cxn modelId="{D5DF4C5A-2999-4BBA-88A5-95F382710C98}" type="presOf" srcId="{0F840E28-FCD7-401E-AB34-B1D9D9E96153}" destId="{B2DED3F6-64BD-4DEA-8CFD-2CC557C7881A}" srcOrd="1" destOrd="0" presId="urn:microsoft.com/office/officeart/2005/8/layout/radial1"/>
    <dgm:cxn modelId="{AFF33CED-9404-406A-8EAF-69BCB36A7633}" type="presOf" srcId="{38E0C9F3-CB7C-495F-9050-F593E122B35E}" destId="{4E50EFD3-0A2A-4249-816D-7C3FBD2AF662}" srcOrd="0" destOrd="0" presId="urn:microsoft.com/office/officeart/2005/8/layout/radial1"/>
    <dgm:cxn modelId="{D934D0DA-8453-40EB-B96D-17E92A2B9575}" type="presOf" srcId="{C2D26078-A125-4AE9-AB49-2669E982EE72}" destId="{B48365FC-D5C4-4A3D-98F2-9CA249EE8441}" srcOrd="0" destOrd="0" presId="urn:microsoft.com/office/officeart/2005/8/layout/radial1"/>
    <dgm:cxn modelId="{E6233D61-10DC-4EDE-AF79-23C0F0F52CC8}" type="presOf" srcId="{0F840E28-FCD7-401E-AB34-B1D9D9E96153}" destId="{D758E29B-D9DE-47AD-B4F6-28836A4039DA}" srcOrd="0" destOrd="0" presId="urn:microsoft.com/office/officeart/2005/8/layout/radial1"/>
    <dgm:cxn modelId="{1DDD73DC-66BB-4ED0-A284-05EDCEC5A7D5}" type="presOf" srcId="{744B4EF8-F404-4B3A-A689-2E0644BAC568}" destId="{81460D3A-27A4-41C6-A3C6-608AFA7A12E4}" srcOrd="0" destOrd="0" presId="urn:microsoft.com/office/officeart/2005/8/layout/radial1"/>
    <dgm:cxn modelId="{1B81C65E-C36F-44E3-B59C-E04ACA774BC0}" type="presOf" srcId="{255AF706-4F19-4CC4-BDFC-CA0C3BEEFDFF}" destId="{6DD9A200-45F8-4E79-8DE5-6052EAA36035}" srcOrd="0" destOrd="0" presId="urn:microsoft.com/office/officeart/2005/8/layout/radial1"/>
    <dgm:cxn modelId="{BFC838D3-6F0C-4E92-A8C5-E7315116259F}" type="presParOf" srcId="{B48365FC-D5C4-4A3D-98F2-9CA249EE8441}" destId="{6CC6B3D4-28D0-477C-ABCB-C831B6D4CEA8}" srcOrd="0" destOrd="0" presId="urn:microsoft.com/office/officeart/2005/8/layout/radial1"/>
    <dgm:cxn modelId="{003F429F-7988-4280-BEC0-66B81BEEE5C9}" type="presParOf" srcId="{B48365FC-D5C4-4A3D-98F2-9CA249EE8441}" destId="{6DD9A200-45F8-4E79-8DE5-6052EAA36035}" srcOrd="1" destOrd="0" presId="urn:microsoft.com/office/officeart/2005/8/layout/radial1"/>
    <dgm:cxn modelId="{2D752964-CCDB-4D18-80A7-E81ECF61744E}" type="presParOf" srcId="{6DD9A200-45F8-4E79-8DE5-6052EAA36035}" destId="{07090979-6243-4FD1-B919-3DE0D9F7A6E4}" srcOrd="0" destOrd="0" presId="urn:microsoft.com/office/officeart/2005/8/layout/radial1"/>
    <dgm:cxn modelId="{340BC1FE-FD68-44B3-B546-011B4890E7F8}" type="presParOf" srcId="{B48365FC-D5C4-4A3D-98F2-9CA249EE8441}" destId="{9FC751A8-B190-4B3F-8275-A368AC1B4216}" srcOrd="2" destOrd="0" presId="urn:microsoft.com/office/officeart/2005/8/layout/radial1"/>
    <dgm:cxn modelId="{BB620334-FA4C-44CE-87B9-758BFEC6928C}" type="presParOf" srcId="{B48365FC-D5C4-4A3D-98F2-9CA249EE8441}" destId="{D758E29B-D9DE-47AD-B4F6-28836A4039DA}" srcOrd="3" destOrd="0" presId="urn:microsoft.com/office/officeart/2005/8/layout/radial1"/>
    <dgm:cxn modelId="{B5BF1AF7-CABE-4309-9B87-49FFDF1D7CE7}" type="presParOf" srcId="{D758E29B-D9DE-47AD-B4F6-28836A4039DA}" destId="{B2DED3F6-64BD-4DEA-8CFD-2CC557C7881A}" srcOrd="0" destOrd="0" presId="urn:microsoft.com/office/officeart/2005/8/layout/radial1"/>
    <dgm:cxn modelId="{78621B11-3E17-44F4-B0CD-612C09707BA3}" type="presParOf" srcId="{B48365FC-D5C4-4A3D-98F2-9CA249EE8441}" destId="{4E50EFD3-0A2A-4249-816D-7C3FBD2AF662}" srcOrd="4" destOrd="0" presId="urn:microsoft.com/office/officeart/2005/8/layout/radial1"/>
    <dgm:cxn modelId="{EC4134B1-C530-4ADC-BBF2-D9900D6D7999}" type="presParOf" srcId="{B48365FC-D5C4-4A3D-98F2-9CA249EE8441}" destId="{2A0A3E5D-A305-4F56-A501-2B3E8DF290CE}" srcOrd="5" destOrd="0" presId="urn:microsoft.com/office/officeart/2005/8/layout/radial1"/>
    <dgm:cxn modelId="{09284D94-9F18-4566-9CA7-12620BA49153}" type="presParOf" srcId="{2A0A3E5D-A305-4F56-A501-2B3E8DF290CE}" destId="{1009A8A0-E585-4521-89E2-D40B314B80B6}" srcOrd="0" destOrd="0" presId="urn:microsoft.com/office/officeart/2005/8/layout/radial1"/>
    <dgm:cxn modelId="{8A554DD1-8C5F-441A-B1C3-2B66686D5BE1}" type="presParOf" srcId="{B48365FC-D5C4-4A3D-98F2-9CA249EE8441}" destId="{81460D3A-27A4-41C6-A3C6-608AFA7A12E4}" srcOrd="6" destOrd="0" presId="urn:microsoft.com/office/officeart/2005/8/layout/radia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63F958-0E36-49B9-9C87-48586F865FC4}" type="doc">
      <dgm:prSet loTypeId="urn:microsoft.com/office/officeart/2005/8/layout/hList3" loCatId="list" qsTypeId="urn:microsoft.com/office/officeart/2005/8/quickstyle/simple1" qsCatId="simple" csTypeId="urn:microsoft.com/office/officeart/2005/8/colors/colorful1#2" csCatId="colorful" phldr="1"/>
      <dgm:spPr/>
      <dgm:t>
        <a:bodyPr/>
        <a:lstStyle/>
        <a:p>
          <a:endParaRPr lang="es-ES"/>
        </a:p>
      </dgm:t>
    </dgm:pt>
    <dgm:pt modelId="{788CC30E-9746-40F1-A40D-FC53C439925A}">
      <dgm:prSet phldrT="[Texto]" custT="1"/>
      <dgm:spPr/>
      <dgm:t>
        <a:bodyPr/>
        <a:lstStyle/>
        <a:p>
          <a:r>
            <a:rPr lang="es-ES" sz="2600" b="1" dirty="0" smtClean="0"/>
            <a:t>META: </a:t>
          </a:r>
          <a:r>
            <a:rPr lang="es-ES" sz="1800" dirty="0" smtClean="0"/>
            <a:t>Diseñar y proponer un modelo de gestión financiera que permita el manejo adecuado de recursos , reflejando en los flujos e incrementando de la competitividad para HUMADI Eventos Cía. Ltda.</a:t>
          </a:r>
          <a:endParaRPr lang="es-ES" sz="1800" dirty="0"/>
        </a:p>
      </dgm:t>
    </dgm:pt>
    <dgm:pt modelId="{C47622B1-2129-4751-BDEB-C11FD5443A72}" type="parTrans" cxnId="{6BE21042-D42E-4F2A-936F-D6E238D23700}">
      <dgm:prSet/>
      <dgm:spPr/>
      <dgm:t>
        <a:bodyPr/>
        <a:lstStyle/>
        <a:p>
          <a:endParaRPr lang="es-ES"/>
        </a:p>
      </dgm:t>
    </dgm:pt>
    <dgm:pt modelId="{65013F53-8E92-43C0-85EB-A1D32A640052}" type="sibTrans" cxnId="{6BE21042-D42E-4F2A-936F-D6E238D23700}">
      <dgm:prSet/>
      <dgm:spPr/>
      <dgm:t>
        <a:bodyPr/>
        <a:lstStyle/>
        <a:p>
          <a:endParaRPr lang="es-ES"/>
        </a:p>
      </dgm:t>
    </dgm:pt>
    <dgm:pt modelId="{FE2B70C3-A7A7-45D8-A2CA-4A7743BCFBBD}">
      <dgm:prSet phldrT="[Texto]" custT="1"/>
      <dgm:spPr/>
      <dgm:t>
        <a:bodyPr/>
        <a:lstStyle/>
        <a:p>
          <a:pPr algn="just"/>
          <a:r>
            <a:rPr lang="es-ES" sz="1400" dirty="0" smtClean="0">
              <a:solidFill>
                <a:schemeClr val="tx1"/>
              </a:solidFill>
            </a:rPr>
            <a:t>Establecer lineamientos para el trato de las principales cuentas</a:t>
          </a:r>
          <a:endParaRPr lang="es-ES" sz="1400" dirty="0">
            <a:solidFill>
              <a:schemeClr val="tx1"/>
            </a:solidFill>
          </a:endParaRPr>
        </a:p>
      </dgm:t>
    </dgm:pt>
    <dgm:pt modelId="{4DBAD3A3-9759-419A-9A44-2E170590E145}" type="parTrans" cxnId="{C683E9D4-38FC-44BF-B112-962350AFF21B}">
      <dgm:prSet/>
      <dgm:spPr/>
      <dgm:t>
        <a:bodyPr/>
        <a:lstStyle/>
        <a:p>
          <a:endParaRPr lang="es-ES"/>
        </a:p>
      </dgm:t>
    </dgm:pt>
    <dgm:pt modelId="{5B39C8D4-1CBE-4730-8410-271D718625B1}" type="sibTrans" cxnId="{C683E9D4-38FC-44BF-B112-962350AFF21B}">
      <dgm:prSet/>
      <dgm:spPr/>
      <dgm:t>
        <a:bodyPr/>
        <a:lstStyle/>
        <a:p>
          <a:endParaRPr lang="es-ES"/>
        </a:p>
      </dgm:t>
    </dgm:pt>
    <dgm:pt modelId="{DEDB9B12-BB50-4A80-AF6D-D1E4E5B9B90C}">
      <dgm:prSet phldrT="[Texto]" custT="1"/>
      <dgm:spPr/>
      <dgm:t>
        <a:bodyPr/>
        <a:lstStyle/>
        <a:p>
          <a:r>
            <a:rPr lang="es-MX" sz="1400" dirty="0" smtClean="0">
              <a:solidFill>
                <a:schemeClr val="tx1"/>
              </a:solidFill>
            </a:rPr>
            <a:t>Establecer un adecuado control de ingresos y gastos de la empresa.</a:t>
          </a:r>
          <a:endParaRPr lang="es-ES" sz="1400" dirty="0" smtClean="0">
            <a:solidFill>
              <a:schemeClr val="tx1"/>
            </a:solidFill>
          </a:endParaRPr>
        </a:p>
        <a:p>
          <a:r>
            <a:rPr lang="es-MX" sz="1400" dirty="0" smtClean="0">
              <a:solidFill>
                <a:schemeClr val="tx1"/>
              </a:solidFill>
            </a:rPr>
            <a:t>Proyectar el nivel de rentabilidad esperado del negocio a lo largo de los próximos 5 años.</a:t>
          </a:r>
          <a:endParaRPr lang="es-ES" sz="1400" dirty="0">
            <a:solidFill>
              <a:schemeClr val="tx1"/>
            </a:solidFill>
          </a:endParaRPr>
        </a:p>
      </dgm:t>
    </dgm:pt>
    <dgm:pt modelId="{E89499F5-FA7B-46E7-8B1E-0AC2F0903EA1}" type="parTrans" cxnId="{64F3D6F7-C47D-4D08-985C-51F2F85E56A2}">
      <dgm:prSet/>
      <dgm:spPr/>
      <dgm:t>
        <a:bodyPr/>
        <a:lstStyle/>
        <a:p>
          <a:endParaRPr lang="es-ES"/>
        </a:p>
      </dgm:t>
    </dgm:pt>
    <dgm:pt modelId="{5E06A25A-87D1-4B9C-B7EE-F3B0A429196E}" type="sibTrans" cxnId="{64F3D6F7-C47D-4D08-985C-51F2F85E56A2}">
      <dgm:prSet/>
      <dgm:spPr/>
      <dgm:t>
        <a:bodyPr/>
        <a:lstStyle/>
        <a:p>
          <a:endParaRPr lang="es-ES"/>
        </a:p>
      </dgm:t>
    </dgm:pt>
    <dgm:pt modelId="{8ECB91A3-F270-4408-86C7-45EA4EC12CE3}">
      <dgm:prSet phldrT="[Texto]" custT="1"/>
      <dgm:spPr/>
      <dgm:t>
        <a:bodyPr/>
        <a:lstStyle/>
        <a:p>
          <a:r>
            <a:rPr lang="es-MX" sz="1400" dirty="0" smtClean="0">
              <a:solidFill>
                <a:schemeClr val="tx1"/>
              </a:solidFill>
            </a:rPr>
            <a:t>Proponer una adecuada planificación  financiera para optimizar los recursos económicos de la empresa mediante evaluación de la inversión.</a:t>
          </a:r>
          <a:endParaRPr lang="es-ES" sz="1400" dirty="0">
            <a:solidFill>
              <a:schemeClr val="tx1"/>
            </a:solidFill>
          </a:endParaRPr>
        </a:p>
      </dgm:t>
    </dgm:pt>
    <dgm:pt modelId="{C5B9947B-4F26-47F2-B0E6-4D59A9F56D6F}" type="parTrans" cxnId="{09D721D6-C031-4AC2-8777-4B0EAE6E8FFA}">
      <dgm:prSet/>
      <dgm:spPr/>
      <dgm:t>
        <a:bodyPr/>
        <a:lstStyle/>
        <a:p>
          <a:endParaRPr lang="es-ES"/>
        </a:p>
      </dgm:t>
    </dgm:pt>
    <dgm:pt modelId="{C53F44E9-B73C-4098-92CC-9884F622F716}" type="sibTrans" cxnId="{09D721D6-C031-4AC2-8777-4B0EAE6E8FFA}">
      <dgm:prSet/>
      <dgm:spPr/>
      <dgm:t>
        <a:bodyPr/>
        <a:lstStyle/>
        <a:p>
          <a:endParaRPr lang="es-ES"/>
        </a:p>
      </dgm:t>
    </dgm:pt>
    <dgm:pt modelId="{EF161261-DA9D-4EC6-AE50-D4877DFB682F}">
      <dgm:prSet custT="1"/>
      <dgm:spPr/>
      <dgm:t>
        <a:bodyPr/>
        <a:lstStyle/>
        <a:p>
          <a:r>
            <a:rPr lang="es-EC" sz="1400" dirty="0" smtClean="0">
              <a:solidFill>
                <a:schemeClr val="tx1"/>
              </a:solidFill>
            </a:rPr>
            <a:t>Establecer estrategias financieras que permitan una mejor gestión financiera corto y mediano plazo</a:t>
          </a:r>
          <a:endParaRPr lang="es-ES" sz="1400" dirty="0">
            <a:solidFill>
              <a:schemeClr val="tx1"/>
            </a:solidFill>
          </a:endParaRPr>
        </a:p>
      </dgm:t>
    </dgm:pt>
    <dgm:pt modelId="{2F18100F-C63E-476F-AA05-5BF4A1902784}" type="parTrans" cxnId="{0BF0CD8F-44C3-40AD-B072-1A997206DAE9}">
      <dgm:prSet/>
      <dgm:spPr/>
      <dgm:t>
        <a:bodyPr/>
        <a:lstStyle/>
        <a:p>
          <a:endParaRPr lang="es-ES"/>
        </a:p>
      </dgm:t>
    </dgm:pt>
    <dgm:pt modelId="{E26A1041-253B-46BD-9052-C7745034CDB5}" type="sibTrans" cxnId="{0BF0CD8F-44C3-40AD-B072-1A997206DAE9}">
      <dgm:prSet/>
      <dgm:spPr/>
      <dgm:t>
        <a:bodyPr/>
        <a:lstStyle/>
        <a:p>
          <a:endParaRPr lang="es-ES"/>
        </a:p>
      </dgm:t>
    </dgm:pt>
    <dgm:pt modelId="{8E2E0FAA-94F3-4891-8BF8-17D769E0F147}" type="pres">
      <dgm:prSet presAssocID="{ED63F958-0E36-49B9-9C87-48586F865FC4}" presName="composite" presStyleCnt="0">
        <dgm:presLayoutVars>
          <dgm:chMax val="1"/>
          <dgm:dir/>
          <dgm:resizeHandles val="exact"/>
        </dgm:presLayoutVars>
      </dgm:prSet>
      <dgm:spPr/>
      <dgm:t>
        <a:bodyPr/>
        <a:lstStyle/>
        <a:p>
          <a:endParaRPr lang="es-ES"/>
        </a:p>
      </dgm:t>
    </dgm:pt>
    <dgm:pt modelId="{74147AA8-A9E0-4B09-A41A-E7997C7A6094}" type="pres">
      <dgm:prSet presAssocID="{788CC30E-9746-40F1-A40D-FC53C439925A}" presName="roof" presStyleLbl="dkBgShp" presStyleIdx="0" presStyleCnt="2"/>
      <dgm:spPr/>
      <dgm:t>
        <a:bodyPr/>
        <a:lstStyle/>
        <a:p>
          <a:endParaRPr lang="es-ES"/>
        </a:p>
      </dgm:t>
    </dgm:pt>
    <dgm:pt modelId="{5A100BCE-959C-4610-82AC-A8888A26D455}" type="pres">
      <dgm:prSet presAssocID="{788CC30E-9746-40F1-A40D-FC53C439925A}" presName="pillars" presStyleCnt="0"/>
      <dgm:spPr/>
    </dgm:pt>
    <dgm:pt modelId="{41D5E26D-E9D0-4CD9-AB14-2B0B01F1B2B2}" type="pres">
      <dgm:prSet presAssocID="{788CC30E-9746-40F1-A40D-FC53C439925A}" presName="pillar1" presStyleLbl="node1" presStyleIdx="0" presStyleCnt="4">
        <dgm:presLayoutVars>
          <dgm:bulletEnabled val="1"/>
        </dgm:presLayoutVars>
      </dgm:prSet>
      <dgm:spPr/>
      <dgm:t>
        <a:bodyPr/>
        <a:lstStyle/>
        <a:p>
          <a:endParaRPr lang="es-ES"/>
        </a:p>
      </dgm:t>
    </dgm:pt>
    <dgm:pt modelId="{58C745CA-EEDB-48F3-AC8B-08D54FE0ADFF}" type="pres">
      <dgm:prSet presAssocID="{DEDB9B12-BB50-4A80-AF6D-D1E4E5B9B90C}" presName="pillarX" presStyleLbl="node1" presStyleIdx="1" presStyleCnt="4">
        <dgm:presLayoutVars>
          <dgm:bulletEnabled val="1"/>
        </dgm:presLayoutVars>
      </dgm:prSet>
      <dgm:spPr/>
      <dgm:t>
        <a:bodyPr/>
        <a:lstStyle/>
        <a:p>
          <a:endParaRPr lang="es-ES"/>
        </a:p>
      </dgm:t>
    </dgm:pt>
    <dgm:pt modelId="{ED5924B6-F746-49E5-8D15-E966852F5DEF}" type="pres">
      <dgm:prSet presAssocID="{EF161261-DA9D-4EC6-AE50-D4877DFB682F}" presName="pillarX" presStyleLbl="node1" presStyleIdx="2" presStyleCnt="4">
        <dgm:presLayoutVars>
          <dgm:bulletEnabled val="1"/>
        </dgm:presLayoutVars>
      </dgm:prSet>
      <dgm:spPr/>
      <dgm:t>
        <a:bodyPr/>
        <a:lstStyle/>
        <a:p>
          <a:endParaRPr lang="es-ES"/>
        </a:p>
      </dgm:t>
    </dgm:pt>
    <dgm:pt modelId="{E0E5AD93-65B0-4B26-A4ED-15B4E60D50B5}" type="pres">
      <dgm:prSet presAssocID="{8ECB91A3-F270-4408-86C7-45EA4EC12CE3}" presName="pillarX" presStyleLbl="node1" presStyleIdx="3" presStyleCnt="4" custLinFactNeighborX="-3836" custLinFactNeighborY="-228">
        <dgm:presLayoutVars>
          <dgm:bulletEnabled val="1"/>
        </dgm:presLayoutVars>
      </dgm:prSet>
      <dgm:spPr/>
      <dgm:t>
        <a:bodyPr/>
        <a:lstStyle/>
        <a:p>
          <a:endParaRPr lang="es-ES"/>
        </a:p>
      </dgm:t>
    </dgm:pt>
    <dgm:pt modelId="{8D367EB1-0EA5-431F-85F2-A0D1B5210DD8}" type="pres">
      <dgm:prSet presAssocID="{788CC30E-9746-40F1-A40D-FC53C439925A}" presName="base" presStyleLbl="dkBgShp" presStyleIdx="1" presStyleCnt="2"/>
      <dgm:spPr/>
    </dgm:pt>
  </dgm:ptLst>
  <dgm:cxnLst>
    <dgm:cxn modelId="{0BF0CD8F-44C3-40AD-B072-1A997206DAE9}" srcId="{788CC30E-9746-40F1-A40D-FC53C439925A}" destId="{EF161261-DA9D-4EC6-AE50-D4877DFB682F}" srcOrd="2" destOrd="0" parTransId="{2F18100F-C63E-476F-AA05-5BF4A1902784}" sibTransId="{E26A1041-253B-46BD-9052-C7745034CDB5}"/>
    <dgm:cxn modelId="{A2A4945B-2D11-4C01-B247-F9BAF00EE813}" type="presOf" srcId="{8ECB91A3-F270-4408-86C7-45EA4EC12CE3}" destId="{E0E5AD93-65B0-4B26-A4ED-15B4E60D50B5}" srcOrd="0" destOrd="0" presId="urn:microsoft.com/office/officeart/2005/8/layout/hList3"/>
    <dgm:cxn modelId="{C683E9D4-38FC-44BF-B112-962350AFF21B}" srcId="{788CC30E-9746-40F1-A40D-FC53C439925A}" destId="{FE2B70C3-A7A7-45D8-A2CA-4A7743BCFBBD}" srcOrd="0" destOrd="0" parTransId="{4DBAD3A3-9759-419A-9A44-2E170590E145}" sibTransId="{5B39C8D4-1CBE-4730-8410-271D718625B1}"/>
    <dgm:cxn modelId="{FE9F26A2-AD12-4784-A1F6-BC60D5D0BDE6}" type="presOf" srcId="{ED63F958-0E36-49B9-9C87-48586F865FC4}" destId="{8E2E0FAA-94F3-4891-8BF8-17D769E0F147}" srcOrd="0" destOrd="0" presId="urn:microsoft.com/office/officeart/2005/8/layout/hList3"/>
    <dgm:cxn modelId="{51E2A4E1-B1F1-42DF-8C3A-478802848063}" type="presOf" srcId="{EF161261-DA9D-4EC6-AE50-D4877DFB682F}" destId="{ED5924B6-F746-49E5-8D15-E966852F5DEF}" srcOrd="0" destOrd="0" presId="urn:microsoft.com/office/officeart/2005/8/layout/hList3"/>
    <dgm:cxn modelId="{5123B018-60AB-4FAA-B5D8-57054C88BCD5}" type="presOf" srcId="{DEDB9B12-BB50-4A80-AF6D-D1E4E5B9B90C}" destId="{58C745CA-EEDB-48F3-AC8B-08D54FE0ADFF}" srcOrd="0" destOrd="0" presId="urn:microsoft.com/office/officeart/2005/8/layout/hList3"/>
    <dgm:cxn modelId="{3BB0D961-EA55-456C-B300-5E648D893284}" type="presOf" srcId="{FE2B70C3-A7A7-45D8-A2CA-4A7743BCFBBD}" destId="{41D5E26D-E9D0-4CD9-AB14-2B0B01F1B2B2}" srcOrd="0" destOrd="0" presId="urn:microsoft.com/office/officeart/2005/8/layout/hList3"/>
    <dgm:cxn modelId="{12E79AC7-48C1-4838-803A-D547A23491B4}" type="presOf" srcId="{788CC30E-9746-40F1-A40D-FC53C439925A}" destId="{74147AA8-A9E0-4B09-A41A-E7997C7A6094}" srcOrd="0" destOrd="0" presId="urn:microsoft.com/office/officeart/2005/8/layout/hList3"/>
    <dgm:cxn modelId="{09D721D6-C031-4AC2-8777-4B0EAE6E8FFA}" srcId="{788CC30E-9746-40F1-A40D-FC53C439925A}" destId="{8ECB91A3-F270-4408-86C7-45EA4EC12CE3}" srcOrd="3" destOrd="0" parTransId="{C5B9947B-4F26-47F2-B0E6-4D59A9F56D6F}" sibTransId="{C53F44E9-B73C-4098-92CC-9884F622F716}"/>
    <dgm:cxn modelId="{64F3D6F7-C47D-4D08-985C-51F2F85E56A2}" srcId="{788CC30E-9746-40F1-A40D-FC53C439925A}" destId="{DEDB9B12-BB50-4A80-AF6D-D1E4E5B9B90C}" srcOrd="1" destOrd="0" parTransId="{E89499F5-FA7B-46E7-8B1E-0AC2F0903EA1}" sibTransId="{5E06A25A-87D1-4B9C-B7EE-F3B0A429196E}"/>
    <dgm:cxn modelId="{6BE21042-D42E-4F2A-936F-D6E238D23700}" srcId="{ED63F958-0E36-49B9-9C87-48586F865FC4}" destId="{788CC30E-9746-40F1-A40D-FC53C439925A}" srcOrd="0" destOrd="0" parTransId="{C47622B1-2129-4751-BDEB-C11FD5443A72}" sibTransId="{65013F53-8E92-43C0-85EB-A1D32A640052}"/>
    <dgm:cxn modelId="{0D2577F9-0A19-4A43-8C72-7493CD8D41FA}" type="presParOf" srcId="{8E2E0FAA-94F3-4891-8BF8-17D769E0F147}" destId="{74147AA8-A9E0-4B09-A41A-E7997C7A6094}" srcOrd="0" destOrd="0" presId="urn:microsoft.com/office/officeart/2005/8/layout/hList3"/>
    <dgm:cxn modelId="{C7CA1B66-45F6-4649-B955-02860D3FC9D5}" type="presParOf" srcId="{8E2E0FAA-94F3-4891-8BF8-17D769E0F147}" destId="{5A100BCE-959C-4610-82AC-A8888A26D455}" srcOrd="1" destOrd="0" presId="urn:microsoft.com/office/officeart/2005/8/layout/hList3"/>
    <dgm:cxn modelId="{9D5B979E-6258-43E6-AEEA-837F761D5606}" type="presParOf" srcId="{5A100BCE-959C-4610-82AC-A8888A26D455}" destId="{41D5E26D-E9D0-4CD9-AB14-2B0B01F1B2B2}" srcOrd="0" destOrd="0" presId="urn:microsoft.com/office/officeart/2005/8/layout/hList3"/>
    <dgm:cxn modelId="{262F540E-3C9D-4B03-BD46-A2B96D2892D5}" type="presParOf" srcId="{5A100BCE-959C-4610-82AC-A8888A26D455}" destId="{58C745CA-EEDB-48F3-AC8B-08D54FE0ADFF}" srcOrd="1" destOrd="0" presId="urn:microsoft.com/office/officeart/2005/8/layout/hList3"/>
    <dgm:cxn modelId="{1FA66E8D-6445-4066-A55B-703C19C0222D}" type="presParOf" srcId="{5A100BCE-959C-4610-82AC-A8888A26D455}" destId="{ED5924B6-F746-49E5-8D15-E966852F5DEF}" srcOrd="2" destOrd="0" presId="urn:microsoft.com/office/officeart/2005/8/layout/hList3"/>
    <dgm:cxn modelId="{62E9D1A0-A0A6-4224-80F1-37476852EBB4}" type="presParOf" srcId="{5A100BCE-959C-4610-82AC-A8888A26D455}" destId="{E0E5AD93-65B0-4B26-A4ED-15B4E60D50B5}" srcOrd="3" destOrd="0" presId="urn:microsoft.com/office/officeart/2005/8/layout/hList3"/>
    <dgm:cxn modelId="{61C76324-1E09-4199-9A81-D0039B3DA59F}" type="presParOf" srcId="{8E2E0FAA-94F3-4891-8BF8-17D769E0F147}" destId="{8D367EB1-0EA5-431F-85F2-A0D1B5210DD8}"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C9D65-DAE0-4BF1-A9CA-9762043845F4}">
      <dsp:nvSpPr>
        <dsp:cNvPr id="0" name=""/>
        <dsp:cNvSpPr/>
      </dsp:nvSpPr>
      <dsp:spPr>
        <a:xfrm>
          <a:off x="0" y="149654"/>
          <a:ext cx="7776864" cy="956756"/>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rPr>
            <a:t>LA DOLARIZACIÓN</a:t>
          </a:r>
          <a:endParaRPr lang="es-EC" sz="2000" b="1" kern="1200" dirty="0">
            <a:solidFill>
              <a:schemeClr val="tx1"/>
            </a:solidFill>
          </a:endParaRPr>
        </a:p>
      </dsp:txBody>
      <dsp:txXfrm>
        <a:off x="0" y="149654"/>
        <a:ext cx="7776864" cy="956756"/>
      </dsp:txXfrm>
    </dsp:sp>
    <dsp:sp modelId="{F33B61C7-B485-46F3-96B1-608B1DE26EC3}">
      <dsp:nvSpPr>
        <dsp:cNvPr id="0" name=""/>
        <dsp:cNvSpPr/>
      </dsp:nvSpPr>
      <dsp:spPr>
        <a:xfrm>
          <a:off x="3797" y="1405718"/>
          <a:ext cx="2589756" cy="326628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S" sz="1200" kern="1200" dirty="0" smtClean="0">
              <a:solidFill>
                <a:schemeClr val="tx1"/>
              </a:solidFill>
            </a:rPr>
            <a:t>Proceso </a:t>
          </a:r>
          <a:r>
            <a:rPr lang="es-ES" sz="1200" u="none" kern="1200" dirty="0" smtClean="0">
              <a:solidFill>
                <a:schemeClr val="tx1"/>
              </a:solidFill>
            </a:rPr>
            <a:t>donde el dinero</a:t>
          </a:r>
          <a:r>
            <a:rPr lang="es-EC" sz="1200" u="none" kern="1200" dirty="0" smtClean="0">
              <a:solidFill>
                <a:schemeClr val="tx1"/>
              </a:solidFill>
            </a:rPr>
            <a:t> </a:t>
          </a:r>
          <a:r>
            <a:rPr lang="es-ES" sz="1200" u="none" kern="1200" dirty="0" smtClean="0">
              <a:solidFill>
                <a:schemeClr val="tx1"/>
              </a:solidFill>
            </a:rPr>
            <a:t>extranjero reemplaza al dinero doméstico en cualquiera de sus funciones.</a:t>
          </a:r>
        </a:p>
        <a:p>
          <a:pPr lvl="0" algn="l" defTabSz="533400">
            <a:lnSpc>
              <a:spcPct val="90000"/>
            </a:lnSpc>
            <a:spcBef>
              <a:spcPct val="0"/>
            </a:spcBef>
            <a:spcAft>
              <a:spcPct val="35000"/>
            </a:spcAft>
          </a:pPr>
          <a:endParaRPr lang="es-ES" sz="1100" b="1" i="1" kern="1200" dirty="0" smtClean="0">
            <a:solidFill>
              <a:schemeClr val="tx1"/>
            </a:solidFill>
          </a:endParaRPr>
        </a:p>
        <a:p>
          <a:pPr lvl="0" algn="l" defTabSz="533400">
            <a:lnSpc>
              <a:spcPct val="90000"/>
            </a:lnSpc>
            <a:spcBef>
              <a:spcPct val="0"/>
            </a:spcBef>
            <a:spcAft>
              <a:spcPct val="35000"/>
            </a:spcAft>
          </a:pPr>
          <a:endParaRPr lang="es-ES" sz="1100" b="1" i="1" kern="1200" dirty="0" smtClean="0">
            <a:solidFill>
              <a:schemeClr val="tx1"/>
            </a:solidFill>
          </a:endParaRPr>
        </a:p>
        <a:p>
          <a:pPr lvl="0" algn="l" defTabSz="533400">
            <a:lnSpc>
              <a:spcPct val="90000"/>
            </a:lnSpc>
            <a:spcBef>
              <a:spcPct val="0"/>
            </a:spcBef>
            <a:spcAft>
              <a:spcPct val="35000"/>
            </a:spcAft>
          </a:pPr>
          <a:endParaRPr lang="es-ES" sz="1100" b="1" i="1" kern="1200" dirty="0" smtClean="0">
            <a:solidFill>
              <a:schemeClr val="tx1"/>
            </a:solidFill>
          </a:endParaRPr>
        </a:p>
        <a:p>
          <a:pPr lvl="0" algn="l" defTabSz="533400">
            <a:lnSpc>
              <a:spcPct val="90000"/>
            </a:lnSpc>
            <a:spcBef>
              <a:spcPct val="0"/>
            </a:spcBef>
            <a:spcAft>
              <a:spcPct val="35000"/>
            </a:spcAft>
          </a:pPr>
          <a:r>
            <a:rPr lang="es-ES" sz="1200" b="1" i="1" kern="1200" dirty="0" smtClean="0">
              <a:solidFill>
                <a:schemeClr val="tx1"/>
              </a:solidFill>
            </a:rPr>
            <a:t>Condiciones</a:t>
          </a:r>
        </a:p>
        <a:p>
          <a:pPr lvl="0" algn="l" defTabSz="533400">
            <a:lnSpc>
              <a:spcPct val="90000"/>
            </a:lnSpc>
            <a:spcBef>
              <a:spcPct val="0"/>
            </a:spcBef>
            <a:spcAft>
              <a:spcPct val="35000"/>
            </a:spcAft>
          </a:pPr>
          <a:endParaRPr lang="es-ES" sz="1200" kern="1200" dirty="0" smtClean="0">
            <a:solidFill>
              <a:schemeClr val="tx1"/>
            </a:solidFill>
          </a:endParaRPr>
        </a:p>
        <a:p>
          <a:pPr lvl="0" algn="l" defTabSz="533400">
            <a:lnSpc>
              <a:spcPct val="90000"/>
            </a:lnSpc>
            <a:spcBef>
              <a:spcPct val="0"/>
            </a:spcBef>
            <a:spcAft>
              <a:spcPct val="35000"/>
            </a:spcAft>
          </a:pPr>
          <a:r>
            <a:rPr lang="es-ES" sz="1200" kern="1200" dirty="0" smtClean="0">
              <a:solidFill>
                <a:schemeClr val="tx1"/>
              </a:solidFill>
            </a:rPr>
            <a:t>La moneda única es el dólar y desaparece la moneda local. </a:t>
          </a:r>
          <a:endParaRPr lang="es-EC" sz="1200" kern="1200" dirty="0" smtClean="0">
            <a:solidFill>
              <a:schemeClr val="tx1"/>
            </a:solidFill>
          </a:endParaRPr>
        </a:p>
        <a:p>
          <a:pPr lvl="0" algn="l" defTabSz="533400">
            <a:lnSpc>
              <a:spcPct val="90000"/>
            </a:lnSpc>
            <a:spcBef>
              <a:spcPct val="0"/>
            </a:spcBef>
            <a:spcAft>
              <a:spcPct val="35000"/>
            </a:spcAft>
          </a:pPr>
          <a:endParaRPr lang="es-EC" sz="1200" kern="1200" dirty="0" smtClean="0">
            <a:solidFill>
              <a:schemeClr val="tx1"/>
            </a:solidFill>
          </a:endParaRPr>
        </a:p>
        <a:p>
          <a:pPr lvl="0" algn="l" defTabSz="533400">
            <a:lnSpc>
              <a:spcPct val="90000"/>
            </a:lnSpc>
            <a:spcBef>
              <a:spcPct val="0"/>
            </a:spcBef>
            <a:spcAft>
              <a:spcPct val="35000"/>
            </a:spcAft>
          </a:pPr>
          <a:r>
            <a:rPr lang="es-ES" sz="1200" kern="1200" dirty="0" smtClean="0">
              <a:solidFill>
                <a:schemeClr val="tx1"/>
              </a:solidFill>
            </a:rPr>
            <a:t>El Banco Central reestructura sus funciones tradicionales y adquiere nuevas funciones.</a:t>
          </a:r>
          <a:endParaRPr lang="es-EC" sz="1200" kern="1200" dirty="0" smtClean="0">
            <a:solidFill>
              <a:schemeClr val="tx1"/>
            </a:solidFill>
          </a:endParaRPr>
        </a:p>
      </dsp:txBody>
      <dsp:txXfrm>
        <a:off x="3797" y="1405718"/>
        <a:ext cx="2589756" cy="3266282"/>
      </dsp:txXfrm>
    </dsp:sp>
    <dsp:sp modelId="{49933A06-09B8-4A80-A188-571BB149C1C9}">
      <dsp:nvSpPr>
        <dsp:cNvPr id="0" name=""/>
        <dsp:cNvSpPr/>
      </dsp:nvSpPr>
      <dsp:spPr>
        <a:xfrm>
          <a:off x="2593553" y="1405718"/>
          <a:ext cx="2589756" cy="3266282"/>
        </a:xfrm>
        <a:prstGeom prst="rect">
          <a:avLst/>
        </a:prstGeom>
        <a:solidFill>
          <a:schemeClr val="accent2">
            <a:hueOff val="-81596"/>
            <a:satOff val="-4716"/>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b="1" i="1" kern="1200" dirty="0" smtClean="0">
              <a:solidFill>
                <a:schemeClr val="tx1"/>
              </a:solidFill>
            </a:rPr>
            <a:t>Ventajas</a:t>
          </a:r>
        </a:p>
        <a:p>
          <a:pPr lvl="0" algn="l" defTabSz="622300">
            <a:lnSpc>
              <a:spcPct val="90000"/>
            </a:lnSpc>
            <a:spcBef>
              <a:spcPct val="0"/>
            </a:spcBef>
            <a:spcAft>
              <a:spcPct val="35000"/>
            </a:spcAft>
          </a:pPr>
          <a:r>
            <a:rPr lang="es-ES" sz="1200" kern="1200" dirty="0" smtClean="0">
              <a:solidFill>
                <a:schemeClr val="tx1"/>
              </a:solidFill>
            </a:rPr>
            <a:t>- Inflación</a:t>
          </a:r>
          <a:endParaRPr lang="es-EC" sz="1200" kern="1200" dirty="0" smtClean="0">
            <a:solidFill>
              <a:schemeClr val="tx1"/>
            </a:solidFill>
          </a:endParaRPr>
        </a:p>
        <a:p>
          <a:pPr lvl="0" algn="l" defTabSz="622300">
            <a:lnSpc>
              <a:spcPct val="90000"/>
            </a:lnSpc>
            <a:spcBef>
              <a:spcPct val="0"/>
            </a:spcBef>
            <a:spcAft>
              <a:spcPct val="35000"/>
            </a:spcAft>
          </a:pPr>
          <a:r>
            <a:rPr lang="es-ES" sz="1200" kern="1200" dirty="0" smtClean="0">
              <a:solidFill>
                <a:schemeClr val="tx1"/>
              </a:solidFill>
            </a:rPr>
            <a:t>- Las tasas de interés internas</a:t>
          </a:r>
          <a:endParaRPr lang="es-EC" sz="1200" kern="1200" dirty="0" smtClean="0">
            <a:solidFill>
              <a:schemeClr val="tx1"/>
            </a:solidFill>
          </a:endParaRPr>
        </a:p>
        <a:p>
          <a:pPr lvl="0" algn="l" defTabSz="622300">
            <a:lnSpc>
              <a:spcPct val="90000"/>
            </a:lnSpc>
            <a:spcBef>
              <a:spcPct val="0"/>
            </a:spcBef>
            <a:spcAft>
              <a:spcPct val="35000"/>
            </a:spcAft>
          </a:pPr>
          <a:r>
            <a:rPr lang="es-ES" sz="1200" kern="1200" dirty="0" smtClean="0">
              <a:solidFill>
                <a:schemeClr val="tx1"/>
              </a:solidFill>
            </a:rPr>
            <a:t>- Se  ha recuperará el ahorro</a:t>
          </a:r>
          <a:r>
            <a:rPr lang="es-EC" sz="1200" kern="1200" dirty="0" smtClean="0">
              <a:solidFill>
                <a:schemeClr val="tx1"/>
              </a:solidFill>
            </a:rPr>
            <a:t> y se promueve la inversión</a:t>
          </a:r>
        </a:p>
        <a:p>
          <a:pPr lvl="0" algn="l" defTabSz="622300">
            <a:lnSpc>
              <a:spcPct val="90000"/>
            </a:lnSpc>
            <a:spcBef>
              <a:spcPct val="0"/>
            </a:spcBef>
            <a:spcAft>
              <a:spcPct val="35000"/>
            </a:spcAft>
          </a:pPr>
          <a:r>
            <a:rPr lang="es-ES" sz="1200" kern="1200" dirty="0" smtClean="0">
              <a:solidFill>
                <a:schemeClr val="tx1"/>
              </a:solidFill>
            </a:rPr>
            <a:t>- Permite  la planificación a largo plazo, </a:t>
          </a:r>
          <a:endParaRPr lang="es-EC" sz="1200" kern="1200" dirty="0">
            <a:solidFill>
              <a:schemeClr val="tx1"/>
            </a:solidFill>
          </a:endParaRPr>
        </a:p>
      </dsp:txBody>
      <dsp:txXfrm>
        <a:off x="2593553" y="1405718"/>
        <a:ext cx="2589756" cy="3266282"/>
      </dsp:txXfrm>
    </dsp:sp>
    <dsp:sp modelId="{A2C78775-4D46-4D4D-BF52-28C74335D497}">
      <dsp:nvSpPr>
        <dsp:cNvPr id="0" name=""/>
        <dsp:cNvSpPr/>
      </dsp:nvSpPr>
      <dsp:spPr>
        <a:xfrm>
          <a:off x="5183310" y="1405718"/>
          <a:ext cx="2589756" cy="3266282"/>
        </a:xfrm>
        <a:prstGeom prst="rect">
          <a:avLst/>
        </a:prstGeom>
        <a:solidFill>
          <a:schemeClr val="accent2">
            <a:hueOff val="-163191"/>
            <a:satOff val="-9432"/>
            <a:lumOff val="1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b="1" i="1" kern="1200" dirty="0" smtClean="0">
              <a:solidFill>
                <a:schemeClr val="tx1"/>
              </a:solidFill>
            </a:rPr>
            <a:t>Desventajas</a:t>
          </a:r>
        </a:p>
        <a:p>
          <a:pPr lvl="0" algn="just" defTabSz="622300">
            <a:lnSpc>
              <a:spcPct val="90000"/>
            </a:lnSpc>
            <a:spcBef>
              <a:spcPct val="0"/>
            </a:spcBef>
            <a:spcAft>
              <a:spcPct val="35000"/>
            </a:spcAft>
          </a:pPr>
          <a:r>
            <a:rPr lang="es-ES" sz="1200" kern="1200" dirty="0" smtClean="0">
              <a:solidFill>
                <a:schemeClr val="tx1"/>
              </a:solidFill>
            </a:rPr>
            <a:t>-  Pérdida del señoreaje</a:t>
          </a:r>
          <a:endParaRPr lang="es-EC" sz="1200" kern="1200" dirty="0" smtClean="0">
            <a:solidFill>
              <a:schemeClr val="tx1"/>
            </a:solidFill>
          </a:endParaRPr>
        </a:p>
        <a:p>
          <a:pPr lvl="0" algn="just" defTabSz="622300">
            <a:lnSpc>
              <a:spcPct val="90000"/>
            </a:lnSpc>
            <a:spcBef>
              <a:spcPct val="0"/>
            </a:spcBef>
            <a:spcAft>
              <a:spcPct val="35000"/>
            </a:spcAft>
          </a:pPr>
          <a:r>
            <a:rPr lang="es-ES" sz="1200" kern="1200" dirty="0" smtClean="0">
              <a:solidFill>
                <a:schemeClr val="tx1"/>
              </a:solidFill>
            </a:rPr>
            <a:t>- Pérdida de flexibilidad en la    política monetaria, </a:t>
          </a:r>
          <a:endParaRPr lang="es-EC" sz="1200" kern="1200" dirty="0" smtClean="0">
            <a:solidFill>
              <a:schemeClr val="tx1"/>
            </a:solidFill>
          </a:endParaRPr>
        </a:p>
        <a:p>
          <a:pPr lvl="0" algn="just" defTabSz="622300">
            <a:lnSpc>
              <a:spcPct val="90000"/>
            </a:lnSpc>
            <a:spcBef>
              <a:spcPct val="0"/>
            </a:spcBef>
            <a:spcAft>
              <a:spcPct val="35000"/>
            </a:spcAft>
          </a:pPr>
          <a:r>
            <a:rPr lang="es-ES" sz="1200" kern="1200" dirty="0" smtClean="0">
              <a:solidFill>
                <a:schemeClr val="tx1"/>
              </a:solidFill>
            </a:rPr>
            <a:t>-Problemática de shocks externos</a:t>
          </a:r>
          <a:endParaRPr lang="es-EC" sz="1200" kern="1200" dirty="0" smtClean="0">
            <a:solidFill>
              <a:schemeClr val="tx1"/>
            </a:solidFill>
          </a:endParaRPr>
        </a:p>
        <a:p>
          <a:pPr lvl="0" algn="just" defTabSz="622300">
            <a:lnSpc>
              <a:spcPct val="90000"/>
            </a:lnSpc>
            <a:spcBef>
              <a:spcPct val="0"/>
            </a:spcBef>
            <a:spcAft>
              <a:spcPct val="35000"/>
            </a:spcAft>
          </a:pPr>
          <a:r>
            <a:rPr lang="es-ES" sz="1200" kern="1200" dirty="0" smtClean="0">
              <a:solidFill>
                <a:schemeClr val="tx1"/>
              </a:solidFill>
            </a:rPr>
            <a:t>- El costo por una sola vez, de convertir precios.</a:t>
          </a:r>
          <a:endParaRPr lang="es-EC" sz="1200" kern="1200" dirty="0">
            <a:solidFill>
              <a:schemeClr val="tx1"/>
            </a:solidFill>
          </a:endParaRPr>
        </a:p>
      </dsp:txBody>
      <dsp:txXfrm>
        <a:off x="5183310" y="1405718"/>
        <a:ext cx="2589756" cy="3266282"/>
      </dsp:txXfrm>
    </dsp:sp>
    <dsp:sp modelId="{8803AFBB-485A-435E-8E32-30153F2841DA}">
      <dsp:nvSpPr>
        <dsp:cNvPr id="0" name=""/>
        <dsp:cNvSpPr/>
      </dsp:nvSpPr>
      <dsp:spPr>
        <a:xfrm>
          <a:off x="0" y="4672001"/>
          <a:ext cx="7776864" cy="362920"/>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0640A-B463-4109-B1AA-B5F0238FCB7B}">
      <dsp:nvSpPr>
        <dsp:cNvPr id="0" name=""/>
        <dsp:cNvSpPr/>
      </dsp:nvSpPr>
      <dsp:spPr>
        <a:xfrm>
          <a:off x="0" y="0"/>
          <a:ext cx="5040560" cy="10367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 sz="1700" kern="1200" dirty="0" smtClean="0"/>
            <a:t>Aumento sostenido y generalizado del nivel de precios de bienes y servicios y factores de producción a lo largo del tiempo.</a:t>
          </a:r>
          <a:endParaRPr lang="es-EC" sz="1700" kern="1200" dirty="0" smtClean="0"/>
        </a:p>
      </dsp:txBody>
      <dsp:txXfrm>
        <a:off x="1111783" y="0"/>
        <a:ext cx="3928776" cy="1036712"/>
      </dsp:txXfrm>
    </dsp:sp>
    <dsp:sp modelId="{2867B19E-D94F-4F96-8075-31861384374F}">
      <dsp:nvSpPr>
        <dsp:cNvPr id="0" name=""/>
        <dsp:cNvSpPr/>
      </dsp:nvSpPr>
      <dsp:spPr>
        <a:xfrm>
          <a:off x="103671" y="103671"/>
          <a:ext cx="1008112" cy="829369"/>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ED4F0-30FB-4AE1-AFF9-2A07E6EF6D84}">
      <dsp:nvSpPr>
        <dsp:cNvPr id="0" name=""/>
        <dsp:cNvSpPr/>
      </dsp:nvSpPr>
      <dsp:spPr>
        <a:xfrm>
          <a:off x="5445311" y="0"/>
          <a:ext cx="2226831" cy="55369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endParaRPr lang="es-ES" sz="1100" kern="1200" dirty="0">
            <a:solidFill>
              <a:schemeClr val="tx1"/>
            </a:solidFill>
          </a:endParaRPr>
        </a:p>
      </dsp:txBody>
      <dsp:txXfrm>
        <a:off x="5445311" y="0"/>
        <a:ext cx="2226831" cy="1616773"/>
      </dsp:txXfrm>
    </dsp:sp>
    <dsp:sp modelId="{697D9F28-04C7-4E0A-884A-50C516186340}">
      <dsp:nvSpPr>
        <dsp:cNvPr id="0" name=""/>
        <dsp:cNvSpPr/>
      </dsp:nvSpPr>
      <dsp:spPr>
        <a:xfrm>
          <a:off x="2138976" y="0"/>
          <a:ext cx="2618709" cy="56886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endParaRPr lang="es-ES" sz="1100" kern="1200" dirty="0">
            <a:solidFill>
              <a:schemeClr val="tx1"/>
            </a:solidFill>
          </a:endParaRPr>
        </a:p>
      </dsp:txBody>
      <dsp:txXfrm>
        <a:off x="2138976" y="0"/>
        <a:ext cx="2618709" cy="1706589"/>
      </dsp:txXfrm>
    </dsp:sp>
    <dsp:sp modelId="{06176770-2C99-4675-8879-C7F10B39C5E2}">
      <dsp:nvSpPr>
        <dsp:cNvPr id="0" name=""/>
        <dsp:cNvSpPr/>
      </dsp:nvSpPr>
      <dsp:spPr>
        <a:xfrm>
          <a:off x="50462" y="0"/>
          <a:ext cx="1923371" cy="56886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u="sng" kern="1200" dirty="0" smtClean="0"/>
            <a:t>FACTOR SOCIAL</a:t>
          </a:r>
          <a:endParaRPr lang="es-ES" sz="1100" u="sng" kern="1200" dirty="0"/>
        </a:p>
      </dsp:txBody>
      <dsp:txXfrm>
        <a:off x="50462" y="0"/>
        <a:ext cx="1923371" cy="1706589"/>
      </dsp:txXfrm>
    </dsp:sp>
    <dsp:sp modelId="{9553A2B7-4FA1-4C4B-B80E-55C852F2E120}">
      <dsp:nvSpPr>
        <dsp:cNvPr id="0" name=""/>
        <dsp:cNvSpPr/>
      </dsp:nvSpPr>
      <dsp:spPr>
        <a:xfrm>
          <a:off x="114722" y="3189931"/>
          <a:ext cx="1426408" cy="7446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COMPOSICIÓN DE LA PEA</a:t>
          </a:r>
          <a:endParaRPr lang="es-ES" sz="1100" kern="1200" dirty="0"/>
        </a:p>
      </dsp:txBody>
      <dsp:txXfrm>
        <a:off x="136533" y="3211742"/>
        <a:ext cx="1382786" cy="701072"/>
      </dsp:txXfrm>
    </dsp:sp>
    <dsp:sp modelId="{DE04691D-34A7-4A9F-B3DA-43696789D9EA}">
      <dsp:nvSpPr>
        <dsp:cNvPr id="0" name=""/>
        <dsp:cNvSpPr/>
      </dsp:nvSpPr>
      <dsp:spPr>
        <a:xfrm rot="20492755">
          <a:off x="1502868" y="3320029"/>
          <a:ext cx="1488177" cy="13425"/>
        </a:xfrm>
        <a:custGeom>
          <a:avLst/>
          <a:gdLst/>
          <a:ahLst/>
          <a:cxnLst/>
          <a:rect l="0" t="0" r="0" b="0"/>
          <a:pathLst>
            <a:path>
              <a:moveTo>
                <a:pt x="0" y="6712"/>
              </a:moveTo>
              <a:lnTo>
                <a:pt x="1488177" y="671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endParaRPr>
        </a:p>
      </dsp:txBody>
      <dsp:txXfrm>
        <a:off x="2209752" y="3289537"/>
        <a:ext cx="74408" cy="74408"/>
      </dsp:txXfrm>
    </dsp:sp>
    <dsp:sp modelId="{16CC27C7-8B79-4266-AE88-7D019B2D9510}">
      <dsp:nvSpPr>
        <dsp:cNvPr id="0" name=""/>
        <dsp:cNvSpPr/>
      </dsp:nvSpPr>
      <dsp:spPr>
        <a:xfrm>
          <a:off x="2952782" y="2768712"/>
          <a:ext cx="1179694" cy="64498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OCUPADOS 90.91% </a:t>
          </a:r>
          <a:endParaRPr lang="es-ES" sz="1100" kern="1200" dirty="0"/>
        </a:p>
      </dsp:txBody>
      <dsp:txXfrm>
        <a:off x="2971673" y="2787603"/>
        <a:ext cx="1141912" cy="607201"/>
      </dsp:txXfrm>
    </dsp:sp>
    <dsp:sp modelId="{7F8D678F-B4EC-4E9B-9AAA-EDD196EFD4A1}">
      <dsp:nvSpPr>
        <dsp:cNvPr id="0" name=""/>
        <dsp:cNvSpPr/>
      </dsp:nvSpPr>
      <dsp:spPr>
        <a:xfrm rot="19156289">
          <a:off x="3895492" y="2446040"/>
          <a:ext cx="1957011" cy="13425"/>
        </a:xfrm>
        <a:custGeom>
          <a:avLst/>
          <a:gdLst/>
          <a:ahLst/>
          <a:cxnLst/>
          <a:rect l="0" t="0" r="0" b="0"/>
          <a:pathLst>
            <a:path>
              <a:moveTo>
                <a:pt x="0" y="6712"/>
              </a:moveTo>
              <a:lnTo>
                <a:pt x="1957011" y="671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endParaRPr>
        </a:p>
      </dsp:txBody>
      <dsp:txXfrm>
        <a:off x="4825073" y="2403827"/>
        <a:ext cx="97850" cy="97850"/>
      </dsp:txXfrm>
    </dsp:sp>
    <dsp:sp modelId="{6CC26845-A757-45E0-B141-BD757B1B11BC}">
      <dsp:nvSpPr>
        <dsp:cNvPr id="0" name=""/>
        <dsp:cNvSpPr/>
      </dsp:nvSpPr>
      <dsp:spPr>
        <a:xfrm>
          <a:off x="5615519" y="1119146"/>
          <a:ext cx="2046749" cy="139031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chemeClr val="tx1"/>
              </a:solidFill>
            </a:rPr>
            <a:t>SUBOCUPACIÓN</a:t>
          </a:r>
        </a:p>
        <a:p>
          <a:pPr lvl="0" algn="ctr" defTabSz="488950">
            <a:lnSpc>
              <a:spcPct val="90000"/>
            </a:lnSpc>
            <a:spcBef>
              <a:spcPct val="0"/>
            </a:spcBef>
            <a:spcAft>
              <a:spcPct val="35000"/>
            </a:spcAft>
          </a:pPr>
          <a:r>
            <a:rPr lang="es-EC" sz="1100" kern="1200" noProof="0" dirty="0" smtClean="0">
              <a:solidFill>
                <a:schemeClr val="tx1"/>
              </a:solidFill>
            </a:rPr>
            <a:t>Depende</a:t>
          </a:r>
          <a:r>
            <a:rPr lang="en-US" sz="1100" kern="1200" dirty="0" smtClean="0">
              <a:solidFill>
                <a:schemeClr val="tx1"/>
              </a:solidFill>
            </a:rPr>
            <a:t> </a:t>
          </a:r>
        </a:p>
        <a:p>
          <a:pPr lvl="0" algn="ctr" defTabSz="488950">
            <a:lnSpc>
              <a:spcPct val="90000"/>
            </a:lnSpc>
            <a:spcBef>
              <a:spcPct val="0"/>
            </a:spcBef>
            <a:spcAft>
              <a:spcPct val="35000"/>
            </a:spcAft>
          </a:pPr>
          <a:r>
            <a:rPr lang="es-EC" sz="1100" kern="1200" dirty="0" smtClean="0">
              <a:solidFill>
                <a:schemeClr val="tx1"/>
              </a:solidFill>
            </a:rPr>
            <a:t>Estacionalidad o época</a:t>
          </a:r>
          <a:endParaRPr lang="es-ES" sz="1100" kern="1200" dirty="0">
            <a:solidFill>
              <a:schemeClr val="tx1"/>
            </a:solidFill>
          </a:endParaRPr>
        </a:p>
      </dsp:txBody>
      <dsp:txXfrm>
        <a:off x="5656240" y="1159867"/>
        <a:ext cx="1965307" cy="1308868"/>
      </dsp:txXfrm>
    </dsp:sp>
    <dsp:sp modelId="{CC8167B2-36D4-47E2-865F-7AD25D4A9AA5}">
      <dsp:nvSpPr>
        <dsp:cNvPr id="0" name=""/>
        <dsp:cNvSpPr/>
      </dsp:nvSpPr>
      <dsp:spPr>
        <a:xfrm rot="21357484">
          <a:off x="4130628" y="3032094"/>
          <a:ext cx="1486731" cy="13425"/>
        </a:xfrm>
        <a:custGeom>
          <a:avLst/>
          <a:gdLst/>
          <a:ahLst/>
          <a:cxnLst/>
          <a:rect l="0" t="0" r="0" b="0"/>
          <a:pathLst>
            <a:path>
              <a:moveTo>
                <a:pt x="0" y="6712"/>
              </a:moveTo>
              <a:lnTo>
                <a:pt x="1486731" y="671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endParaRPr>
        </a:p>
      </dsp:txBody>
      <dsp:txXfrm>
        <a:off x="4836825" y="3001638"/>
        <a:ext cx="74336" cy="74336"/>
      </dsp:txXfrm>
    </dsp:sp>
    <dsp:sp modelId="{C25B2AF9-1399-4B75-84B2-B0840883D955}">
      <dsp:nvSpPr>
        <dsp:cNvPr id="0" name=""/>
        <dsp:cNvSpPr/>
      </dsp:nvSpPr>
      <dsp:spPr>
        <a:xfrm>
          <a:off x="5615510" y="2774266"/>
          <a:ext cx="1909441" cy="42428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rPr>
            <a:t>OCUPACIÓN NO CLASIFICADA</a:t>
          </a:r>
          <a:endParaRPr lang="es-ES" sz="1100" b="0" kern="1200" dirty="0">
            <a:solidFill>
              <a:schemeClr val="tx1"/>
            </a:solidFill>
          </a:endParaRPr>
        </a:p>
      </dsp:txBody>
      <dsp:txXfrm>
        <a:off x="5627937" y="2786693"/>
        <a:ext cx="1884587" cy="399432"/>
      </dsp:txXfrm>
    </dsp:sp>
    <dsp:sp modelId="{11658544-CF3D-4650-9B02-17C14A0890BC}">
      <dsp:nvSpPr>
        <dsp:cNvPr id="0" name=""/>
        <dsp:cNvSpPr/>
      </dsp:nvSpPr>
      <dsp:spPr>
        <a:xfrm rot="1443949">
          <a:off x="4051611" y="3463865"/>
          <a:ext cx="1860651" cy="13425"/>
        </a:xfrm>
        <a:custGeom>
          <a:avLst/>
          <a:gdLst/>
          <a:ahLst/>
          <a:cxnLst/>
          <a:rect l="0" t="0" r="0" b="0"/>
          <a:pathLst>
            <a:path>
              <a:moveTo>
                <a:pt x="0" y="6712"/>
              </a:moveTo>
              <a:lnTo>
                <a:pt x="1860651" y="671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endParaRPr>
        </a:p>
      </dsp:txBody>
      <dsp:txXfrm>
        <a:off x="4935420" y="3424061"/>
        <a:ext cx="93032" cy="93032"/>
      </dsp:txXfrm>
    </dsp:sp>
    <dsp:sp modelId="{283312CC-7146-4D7F-BA41-B0CC7B05827A}">
      <dsp:nvSpPr>
        <dsp:cNvPr id="0" name=""/>
        <dsp:cNvSpPr/>
      </dsp:nvSpPr>
      <dsp:spPr>
        <a:xfrm>
          <a:off x="5831396" y="3637808"/>
          <a:ext cx="1738734" cy="42428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chemeClr val="tx1"/>
              </a:solidFill>
            </a:rPr>
            <a:t>OCUPACIÓN PLENA</a:t>
          </a:r>
          <a:endParaRPr lang="es-ES" sz="1100" kern="1200" dirty="0">
            <a:solidFill>
              <a:schemeClr val="tx1"/>
            </a:solidFill>
          </a:endParaRPr>
        </a:p>
      </dsp:txBody>
      <dsp:txXfrm>
        <a:off x="5843823" y="3650235"/>
        <a:ext cx="1713880" cy="399432"/>
      </dsp:txXfrm>
    </dsp:sp>
    <dsp:sp modelId="{F5A91D6A-3500-42CE-93BE-6ADA88B79983}">
      <dsp:nvSpPr>
        <dsp:cNvPr id="0" name=""/>
        <dsp:cNvSpPr/>
      </dsp:nvSpPr>
      <dsp:spPr>
        <a:xfrm rot="9226911">
          <a:off x="5427347" y="4342237"/>
          <a:ext cx="2258986" cy="13425"/>
        </a:xfrm>
        <a:custGeom>
          <a:avLst/>
          <a:gdLst/>
          <a:ahLst/>
          <a:cxnLst/>
          <a:rect l="0" t="0" r="0" b="0"/>
          <a:pathLst>
            <a:path>
              <a:moveTo>
                <a:pt x="0" y="6712"/>
              </a:moveTo>
              <a:lnTo>
                <a:pt x="2258986" y="6712"/>
              </a:lnTo>
            </a:path>
          </a:pathLst>
        </a:custGeom>
        <a:noFill/>
        <a:ln w="25400" cap="flat" cmpd="sng" algn="ctr">
          <a:solidFill>
            <a:schemeClr val="accent1">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endParaRPr>
        </a:p>
      </dsp:txBody>
      <dsp:txXfrm rot="10800000">
        <a:off x="6500366" y="4292475"/>
        <a:ext cx="112949" cy="112949"/>
      </dsp:txXfrm>
    </dsp:sp>
    <dsp:sp modelId="{FDFB5BBC-B79F-4749-B05D-24D2E0602976}">
      <dsp:nvSpPr>
        <dsp:cNvPr id="0" name=""/>
        <dsp:cNvSpPr/>
      </dsp:nvSpPr>
      <dsp:spPr>
        <a:xfrm>
          <a:off x="5543552" y="4357425"/>
          <a:ext cx="2165048" cy="98104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solidFill>
                <a:schemeClr val="tx1"/>
              </a:solidFill>
            </a:rPr>
            <a:t>Trabajan como mínimo la jornada legal de trabajo y tienen ingresos superiores al salario unificado, no desean trabajar más horas </a:t>
          </a:r>
          <a:endParaRPr lang="es-ES" sz="1100" kern="1200" dirty="0">
            <a:solidFill>
              <a:schemeClr val="tx1"/>
            </a:solidFill>
          </a:endParaRPr>
        </a:p>
      </dsp:txBody>
      <dsp:txXfrm>
        <a:off x="5572286" y="4386159"/>
        <a:ext cx="2107580" cy="923579"/>
      </dsp:txXfrm>
    </dsp:sp>
    <dsp:sp modelId="{3531FC67-1298-40F9-BE70-8D2781C34AF1}">
      <dsp:nvSpPr>
        <dsp:cNvPr id="0" name=""/>
        <dsp:cNvSpPr/>
      </dsp:nvSpPr>
      <dsp:spPr>
        <a:xfrm rot="1952580">
          <a:off x="1403038" y="4028679"/>
          <a:ext cx="1759006" cy="13425"/>
        </a:xfrm>
        <a:custGeom>
          <a:avLst/>
          <a:gdLst/>
          <a:ahLst/>
          <a:cxnLst/>
          <a:rect l="0" t="0" r="0" b="0"/>
          <a:pathLst>
            <a:path>
              <a:moveTo>
                <a:pt x="0" y="6712"/>
              </a:moveTo>
              <a:lnTo>
                <a:pt x="1759006" y="671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endParaRPr>
        </a:p>
      </dsp:txBody>
      <dsp:txXfrm>
        <a:off x="2238566" y="3991417"/>
        <a:ext cx="87950" cy="87950"/>
      </dsp:txXfrm>
    </dsp:sp>
    <dsp:sp modelId="{E271AB38-1E73-46FD-906E-EB7ED4E7030A}">
      <dsp:nvSpPr>
        <dsp:cNvPr id="0" name=""/>
        <dsp:cNvSpPr/>
      </dsp:nvSpPr>
      <dsp:spPr>
        <a:xfrm>
          <a:off x="3023952" y="4196894"/>
          <a:ext cx="1154737" cy="62322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DESOCUPADOS 9.1%</a:t>
          </a:r>
          <a:endParaRPr lang="es-ES" sz="1100" kern="1200" dirty="0"/>
        </a:p>
      </dsp:txBody>
      <dsp:txXfrm>
        <a:off x="3042206" y="4215148"/>
        <a:ext cx="1118229" cy="5867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DF8AA-F295-4D26-8735-6472DCEB50ED}">
      <dsp:nvSpPr>
        <dsp:cNvPr id="0" name=""/>
        <dsp:cNvSpPr/>
      </dsp:nvSpPr>
      <dsp:spPr>
        <a:xfrm>
          <a:off x="931465" y="0"/>
          <a:ext cx="4873625" cy="4873625"/>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F818AE-BEDA-4238-972D-F2666C9419AF}">
      <dsp:nvSpPr>
        <dsp:cNvPr id="0" name=""/>
        <dsp:cNvSpPr/>
      </dsp:nvSpPr>
      <dsp:spPr>
        <a:xfrm>
          <a:off x="3368278" y="487838"/>
          <a:ext cx="3167856" cy="866210"/>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noProof="0" smtClean="0"/>
            <a:t>Constitucion de la Republica del Ecuador</a:t>
          </a:r>
          <a:endParaRPr lang="es-EC" sz="1400" kern="1200" noProof="0"/>
        </a:p>
      </dsp:txBody>
      <dsp:txXfrm>
        <a:off x="3410563" y="530123"/>
        <a:ext cx="3083286" cy="781640"/>
      </dsp:txXfrm>
    </dsp:sp>
    <dsp:sp modelId="{54785930-158C-445C-A6EF-22ED977A334A}">
      <dsp:nvSpPr>
        <dsp:cNvPr id="0" name=""/>
        <dsp:cNvSpPr/>
      </dsp:nvSpPr>
      <dsp:spPr>
        <a:xfrm>
          <a:off x="3368278" y="1462325"/>
          <a:ext cx="3167856" cy="866210"/>
        </a:xfrm>
        <a:prstGeom prst="roundRect">
          <a:avLst/>
        </a:prstGeom>
        <a:gradFill rotWithShape="1">
          <a:gsLst>
            <a:gs pos="0">
              <a:schemeClr val="accent3">
                <a:tint val="30000"/>
                <a:satMod val="250000"/>
              </a:schemeClr>
            </a:gs>
            <a:gs pos="72000">
              <a:schemeClr val="accent3">
                <a:tint val="75000"/>
                <a:satMod val="210000"/>
              </a:schemeClr>
            </a:gs>
            <a:gs pos="100000">
              <a:schemeClr val="accent3">
                <a:tint val="85000"/>
                <a:satMod val="210000"/>
              </a:schemeClr>
            </a:gs>
          </a:gsLst>
          <a:lin ang="5400000" scaled="1"/>
        </a:gradFill>
        <a:ln w="10000" cap="flat" cmpd="sng" algn="ctr">
          <a:solidFill>
            <a:schemeClr val="accent3"/>
          </a:solidFill>
          <a:prstDash val="solid"/>
        </a:ln>
        <a:effectLst>
          <a:outerShdw blurRad="76200" dist="50800" dir="5400000" rotWithShape="0">
            <a:srgbClr val="4E3B30">
              <a:alpha val="60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noProof="0" dirty="0" smtClean="0"/>
            <a:t>Ley de Compañías</a:t>
          </a:r>
        </a:p>
        <a:p>
          <a:pPr lvl="0" algn="ctr" defTabSz="533400">
            <a:lnSpc>
              <a:spcPct val="90000"/>
            </a:lnSpc>
            <a:spcBef>
              <a:spcPct val="0"/>
            </a:spcBef>
            <a:spcAft>
              <a:spcPct val="35000"/>
            </a:spcAft>
          </a:pPr>
          <a:r>
            <a:rPr lang="es-EC" sz="1200" kern="1200" noProof="0" dirty="0" smtClean="0"/>
            <a:t>Órgano Regulador Superintendencia de Compañías</a:t>
          </a:r>
        </a:p>
        <a:p>
          <a:pPr lvl="0" algn="ctr" defTabSz="533400">
            <a:lnSpc>
              <a:spcPct val="90000"/>
            </a:lnSpc>
            <a:spcBef>
              <a:spcPct val="0"/>
            </a:spcBef>
            <a:spcAft>
              <a:spcPct val="35000"/>
            </a:spcAft>
          </a:pPr>
          <a:r>
            <a:rPr lang="es-EC" sz="1000" kern="1200" noProof="0" dirty="0" smtClean="0"/>
            <a:t> </a:t>
          </a:r>
          <a:endParaRPr lang="es-EC" sz="1000" kern="1200" noProof="0" dirty="0"/>
        </a:p>
      </dsp:txBody>
      <dsp:txXfrm>
        <a:off x="3410563" y="1504610"/>
        <a:ext cx="3083286" cy="781640"/>
      </dsp:txXfrm>
    </dsp:sp>
    <dsp:sp modelId="{2A4CD168-130E-4C7B-8B05-BB4CA4E0AB10}">
      <dsp:nvSpPr>
        <dsp:cNvPr id="0" name=""/>
        <dsp:cNvSpPr/>
      </dsp:nvSpPr>
      <dsp:spPr>
        <a:xfrm>
          <a:off x="3322724" y="2476872"/>
          <a:ext cx="3167856" cy="866210"/>
        </a:xfrm>
        <a:prstGeom prst="roundRect">
          <a:avLst/>
        </a:prstGeom>
        <a:solidFill>
          <a:srgbClr val="1AD430">
            <a:alpha val="89804"/>
          </a:srgbClr>
        </a:solidFill>
        <a:ln w="25400" cap="flat" cmpd="sng" algn="ctr">
          <a:solidFill>
            <a:schemeClr val="accent4">
              <a:hueOff val="559944"/>
              <a:satOff val="-14956"/>
              <a:lumOff val="-35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noProof="0" smtClean="0"/>
            <a:t>Ley de Regimen tributario Interno</a:t>
          </a:r>
        </a:p>
        <a:p>
          <a:pPr lvl="0" algn="ctr" defTabSz="577850">
            <a:lnSpc>
              <a:spcPct val="90000"/>
            </a:lnSpc>
            <a:spcBef>
              <a:spcPct val="0"/>
            </a:spcBef>
            <a:spcAft>
              <a:spcPct val="35000"/>
            </a:spcAft>
          </a:pPr>
          <a:r>
            <a:rPr lang="es-EC" sz="1300" kern="1200" noProof="0" smtClean="0"/>
            <a:t>SRI (Servicio de Rentas Internas)</a:t>
          </a:r>
        </a:p>
      </dsp:txBody>
      <dsp:txXfrm>
        <a:off x="3365009" y="2519157"/>
        <a:ext cx="3083286" cy="781640"/>
      </dsp:txXfrm>
    </dsp:sp>
    <dsp:sp modelId="{C12C5A9C-D0AE-4D66-84A7-B246B14F4121}">
      <dsp:nvSpPr>
        <dsp:cNvPr id="0" name=""/>
        <dsp:cNvSpPr/>
      </dsp:nvSpPr>
      <dsp:spPr>
        <a:xfrm>
          <a:off x="3368278" y="3626890"/>
          <a:ext cx="3167856" cy="866210"/>
        </a:xfrm>
        <a:prstGeom prst="roundRect">
          <a:avLst/>
        </a:prstGeom>
        <a:gradFill rotWithShape="1">
          <a:gsLst>
            <a:gs pos="0">
              <a:schemeClr val="accent1">
                <a:tint val="75000"/>
                <a:shade val="85000"/>
                <a:satMod val="230000"/>
              </a:schemeClr>
            </a:gs>
            <a:gs pos="25000">
              <a:schemeClr val="accent1">
                <a:tint val="90000"/>
                <a:shade val="70000"/>
                <a:satMod val="220000"/>
              </a:schemeClr>
            </a:gs>
            <a:gs pos="50000">
              <a:schemeClr val="accent1">
                <a:tint val="90000"/>
                <a:shade val="58000"/>
                <a:satMod val="225000"/>
              </a:schemeClr>
            </a:gs>
            <a:gs pos="65000">
              <a:schemeClr val="accent1">
                <a:tint val="90000"/>
                <a:shade val="58000"/>
                <a:satMod val="225000"/>
              </a:schemeClr>
            </a:gs>
            <a:gs pos="80000">
              <a:schemeClr val="accent1">
                <a:tint val="90000"/>
                <a:shade val="69000"/>
                <a:satMod val="220000"/>
              </a:schemeClr>
            </a:gs>
            <a:gs pos="100000">
              <a:schemeClr val="accent1">
                <a:tint val="77000"/>
                <a:shade val="80000"/>
                <a:satMod val="230000"/>
              </a:schemeClr>
            </a:gs>
          </a:gsLst>
          <a:lin ang="5400000" scaled="1"/>
        </a:gradFill>
        <a:ln w="10000" cap="flat" cmpd="sng" algn="ctr">
          <a:solidFill>
            <a:schemeClr val="accent1"/>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hemeClr val="accent1"/>
        </a:lnRef>
        <a:fillRef idx="3">
          <a:schemeClr val="accent1"/>
        </a:fillRef>
        <a:effectRef idx="2">
          <a:schemeClr val="accent1"/>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noProof="0" dirty="0" smtClean="0"/>
            <a:t>Código Laboral</a:t>
          </a:r>
        </a:p>
        <a:p>
          <a:pPr lvl="0" algn="ctr" defTabSz="577850">
            <a:lnSpc>
              <a:spcPct val="90000"/>
            </a:lnSpc>
            <a:spcBef>
              <a:spcPct val="0"/>
            </a:spcBef>
            <a:spcAft>
              <a:spcPct val="35000"/>
            </a:spcAft>
          </a:pPr>
          <a:r>
            <a:rPr lang="es-EC" sz="1300" kern="1200" noProof="0" dirty="0" smtClean="0"/>
            <a:t>Ministerio de Relaciones Laborales</a:t>
          </a:r>
        </a:p>
        <a:p>
          <a:pPr lvl="0" algn="ctr" defTabSz="577850">
            <a:lnSpc>
              <a:spcPct val="90000"/>
            </a:lnSpc>
            <a:spcBef>
              <a:spcPct val="0"/>
            </a:spcBef>
            <a:spcAft>
              <a:spcPct val="35000"/>
            </a:spcAft>
          </a:pPr>
          <a:r>
            <a:rPr lang="es-EC" sz="1300" kern="1200" noProof="0" dirty="0" smtClean="0"/>
            <a:t>IESS (Instituto de Seguridad Social)</a:t>
          </a:r>
        </a:p>
      </dsp:txBody>
      <dsp:txXfrm>
        <a:off x="3410563" y="3669175"/>
        <a:ext cx="3083286" cy="7816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7B2FD-CD81-491F-9261-ED388CC6CE70}">
      <dsp:nvSpPr>
        <dsp:cNvPr id="0" name=""/>
        <dsp:cNvSpPr/>
      </dsp:nvSpPr>
      <dsp:spPr>
        <a:xfrm>
          <a:off x="0" y="0"/>
          <a:ext cx="6912767" cy="213294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solidFill>
                <a:schemeClr val="tx1"/>
              </a:solidFill>
            </a:rPr>
            <a:t>HUMADI CIA LTDA, es una empresa dedicada a la organización de eventos sociales, es decir la “Dirección y Organización Integral de Eventos”; su función principal crear, planificar, gestionar, organizar y producir, acontecimientos especiales que constituyen un campo en pleno desarrollo.</a:t>
          </a:r>
          <a:endParaRPr lang="es-ES" sz="1600" kern="1200" dirty="0">
            <a:solidFill>
              <a:schemeClr val="tx1"/>
            </a:solidFill>
          </a:endParaRPr>
        </a:p>
      </dsp:txBody>
      <dsp:txXfrm>
        <a:off x="1595847" y="0"/>
        <a:ext cx="5316920" cy="2132941"/>
      </dsp:txXfrm>
    </dsp:sp>
    <dsp:sp modelId="{88DB1456-7F1A-49FD-98D2-17C76A52C6C6}">
      <dsp:nvSpPr>
        <dsp:cNvPr id="0" name=""/>
        <dsp:cNvSpPr/>
      </dsp:nvSpPr>
      <dsp:spPr>
        <a:xfrm>
          <a:off x="213294" y="213294"/>
          <a:ext cx="1382553" cy="1706353"/>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8436D8-FE64-4F06-B010-7036A38AA908}">
      <dsp:nvSpPr>
        <dsp:cNvPr id="0" name=""/>
        <dsp:cNvSpPr/>
      </dsp:nvSpPr>
      <dsp:spPr>
        <a:xfrm>
          <a:off x="0" y="2346236"/>
          <a:ext cx="6912767" cy="2132941"/>
        </a:xfrm>
        <a:prstGeom prst="roundRect">
          <a:avLst>
            <a:gd name="adj" fmla="val 10000"/>
          </a:avLst>
        </a:prstGeom>
        <a:solidFill>
          <a:schemeClr val="accent4">
            <a:hueOff val="839916"/>
            <a:satOff val="-22434"/>
            <a:lumOff val="-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rPr>
            <a:t>La Empresa HUMADI Cía. Ltda. se constituyo en  el Ecuador , tiene su domicilio principal en la ciudad de Sangolqui, Cantón Rumiñahui, Sangolqui Av. General Enríquez y Cazadores de los Ríos Esq., fue inscrita con Escritura publica de CONSTITUCION , de la compañía denominada HUMADIEVENTOS CATERING Y ORGANIZACIÓN DE EVENTOS CIA LTDA</a:t>
          </a:r>
          <a:endParaRPr lang="es-ES" sz="1600" kern="1200" dirty="0">
            <a:solidFill>
              <a:schemeClr val="tx1"/>
            </a:solidFill>
          </a:endParaRPr>
        </a:p>
      </dsp:txBody>
      <dsp:txXfrm>
        <a:off x="1595847" y="2346236"/>
        <a:ext cx="5316920" cy="2132941"/>
      </dsp:txXfrm>
    </dsp:sp>
    <dsp:sp modelId="{7D645272-C2C4-44CC-A96C-71DD0FAE4909}">
      <dsp:nvSpPr>
        <dsp:cNvPr id="0" name=""/>
        <dsp:cNvSpPr/>
      </dsp:nvSpPr>
      <dsp:spPr>
        <a:xfrm>
          <a:off x="213294" y="2559530"/>
          <a:ext cx="1382553" cy="1706353"/>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0.01268</cdr:x>
      <cdr:y>0.09541</cdr:y>
    </cdr:from>
    <cdr:to>
      <cdr:x>0.06765</cdr:x>
      <cdr:y>0.74205</cdr:y>
    </cdr:to>
    <cdr:sp macro="" textlink="">
      <cdr:nvSpPr>
        <cdr:cNvPr id="2" name="1 CuadroTexto"/>
        <cdr:cNvSpPr txBox="1"/>
      </cdr:nvSpPr>
      <cdr:spPr>
        <a:xfrm xmlns:a="http://schemas.openxmlformats.org/drawingml/2006/main">
          <a:off x="68580" y="308610"/>
          <a:ext cx="297180" cy="20916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EC" sz="1100">
              <a:solidFill>
                <a:schemeClr val="bg1"/>
              </a:solidFill>
            </a:rPr>
            <a:t>%</a:t>
          </a:r>
        </a:p>
        <a:p xmlns:a="http://schemas.openxmlformats.org/drawingml/2006/main">
          <a:pPr algn="ctr"/>
          <a:endParaRPr lang="es-EC" sz="1100">
            <a:solidFill>
              <a:schemeClr val="bg1"/>
            </a:solidFill>
          </a:endParaRPr>
        </a:p>
        <a:p xmlns:a="http://schemas.openxmlformats.org/drawingml/2006/main">
          <a:pPr algn="ctr"/>
          <a:r>
            <a:rPr lang="es-EC" sz="1100">
              <a:solidFill>
                <a:schemeClr val="bg1"/>
              </a:solidFill>
            </a:rPr>
            <a:t> I</a:t>
          </a:r>
        </a:p>
        <a:p xmlns:a="http://schemas.openxmlformats.org/drawingml/2006/main">
          <a:pPr algn="ctr"/>
          <a:r>
            <a:rPr lang="es-EC" sz="1100">
              <a:solidFill>
                <a:schemeClr val="bg1"/>
              </a:solidFill>
            </a:rPr>
            <a:t>NF</a:t>
          </a:r>
        </a:p>
        <a:p xmlns:a="http://schemas.openxmlformats.org/drawingml/2006/main">
          <a:pPr algn="ctr"/>
          <a:r>
            <a:rPr lang="es-EC" sz="1100">
              <a:solidFill>
                <a:schemeClr val="bg1"/>
              </a:solidFill>
            </a:rPr>
            <a:t>L</a:t>
          </a:r>
        </a:p>
        <a:p xmlns:a="http://schemas.openxmlformats.org/drawingml/2006/main">
          <a:pPr algn="ctr"/>
          <a:r>
            <a:rPr lang="es-EC" sz="1100">
              <a:solidFill>
                <a:schemeClr val="bg1"/>
              </a:solidFill>
            </a:rPr>
            <a:t>AC</a:t>
          </a:r>
        </a:p>
        <a:p xmlns:a="http://schemas.openxmlformats.org/drawingml/2006/main">
          <a:pPr algn="ctr"/>
          <a:r>
            <a:rPr lang="es-EC" sz="1100">
              <a:solidFill>
                <a:schemeClr val="bg1"/>
              </a:solidFill>
            </a:rPr>
            <a:t>I</a:t>
          </a:r>
        </a:p>
        <a:p xmlns:a="http://schemas.openxmlformats.org/drawingml/2006/main">
          <a:pPr algn="ctr"/>
          <a:r>
            <a:rPr lang="es-EC" sz="1100">
              <a:solidFill>
                <a:schemeClr val="bg1"/>
              </a:solidFill>
            </a:rPr>
            <a:t>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799919-60B5-4F80-A08F-3A9A135353D2}" type="datetimeFigureOut">
              <a:rPr lang="es-ES" smtClean="0"/>
              <a:pPr/>
              <a:t>04/04/2011</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9F2EE0-AC8D-4E2C-982E-0B0C8804E294}" type="slidenum">
              <a:rPr lang="es-ES" smtClean="0"/>
              <a:pPr/>
              <a:t>‹Nº›</a:t>
            </a:fld>
            <a:endParaRPr lang="es-ES"/>
          </a:p>
        </p:txBody>
      </p:sp>
    </p:spTree>
    <p:extLst>
      <p:ext uri="{BB962C8B-B14F-4D97-AF65-F5344CB8AC3E}">
        <p14:creationId xmlns:p14="http://schemas.microsoft.com/office/powerpoint/2010/main" val="8228778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41427A-B79D-422A-8919-BAD77B3C533D}" type="datetimeFigureOut">
              <a:rPr lang="es-ES" smtClean="0"/>
              <a:pPr/>
              <a:t>04/04/2011</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948652-3F3C-4C29-8D77-6B4026773B9B}" type="slidenum">
              <a:rPr lang="es-ES" smtClean="0"/>
              <a:pPr/>
              <a:t>‹Nº›</a:t>
            </a:fld>
            <a:endParaRPr lang="es-ES"/>
          </a:p>
        </p:txBody>
      </p:sp>
    </p:spTree>
    <p:extLst>
      <p:ext uri="{BB962C8B-B14F-4D97-AF65-F5344CB8AC3E}">
        <p14:creationId xmlns:p14="http://schemas.microsoft.com/office/powerpoint/2010/main" val="1011909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D5AB4C5F-719F-4648-A473-2CA4BD6ACCE3}" type="slidenum">
              <a:rPr lang="es-EC" smtClean="0"/>
              <a:pPr/>
              <a:t>1</a:t>
            </a:fld>
            <a:endParaRPr lang="es-EC"/>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D5AB4C5F-719F-4648-A473-2CA4BD6ACCE3}" type="slidenum">
              <a:rPr lang="es-EC" smtClean="0"/>
              <a:pPr/>
              <a:t>24</a:t>
            </a:fld>
            <a:endParaRPr lang="es-EC"/>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D5AB4C5F-719F-4648-A473-2CA4BD6ACCE3}" type="slidenum">
              <a:rPr lang="es-EC" smtClean="0"/>
              <a:pPr/>
              <a:t>25</a:t>
            </a:fld>
            <a:endParaRPr lang="es-EC"/>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D5AB4C5F-719F-4648-A473-2CA4BD6ACCE3}" type="slidenum">
              <a:rPr lang="es-EC" smtClean="0"/>
              <a:pPr/>
              <a:t>29</a:t>
            </a:fld>
            <a:endParaRPr lang="es-EC"/>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BF0F856F-8A84-4E9B-8010-C1B5F172D890}" type="slidenum">
              <a:rPr lang="es-EC" smtClean="0"/>
              <a:pPr/>
              <a:t>2</a:t>
            </a:fld>
            <a:endParaRPr lang="es-EC"/>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BF0F856F-8A84-4E9B-8010-C1B5F172D890}" type="slidenum">
              <a:rPr lang="es-EC" smtClean="0"/>
              <a:pPr/>
              <a:t>3</a:t>
            </a:fld>
            <a:endParaRPr lang="es-EC"/>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BF0F856F-8A84-4E9B-8010-C1B5F172D890}" type="slidenum">
              <a:rPr lang="es-EC" smtClean="0"/>
              <a:pPr/>
              <a:t>4</a:t>
            </a:fld>
            <a:endParaRPr lang="es-EC"/>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BF0F856F-8A84-4E9B-8010-C1B5F172D890}" type="slidenum">
              <a:rPr lang="es-EC" smtClean="0"/>
              <a:pPr/>
              <a:t>5</a:t>
            </a:fld>
            <a:endParaRPr lang="es-EC"/>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F0F856F-8A84-4E9B-8010-C1B5F172D890}" type="slidenum">
              <a:rPr lang="es-EC" smtClean="0"/>
              <a:pPr/>
              <a:t>6</a:t>
            </a:fld>
            <a:endParaRPr lang="es-EC"/>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BF0F856F-8A84-4E9B-8010-C1B5F172D890}" type="slidenum">
              <a:rPr lang="es-EC" smtClean="0"/>
              <a:pPr/>
              <a:t>7</a:t>
            </a:fld>
            <a:endParaRPr lang="es-EC"/>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7948652-3F3C-4C29-8D77-6B4026773B9B}" type="slidenum">
              <a:rPr lang="es-ES" smtClean="0"/>
              <a:pPr/>
              <a:t>19</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fld id="{D5AB4C5F-719F-4648-A473-2CA4BD6ACCE3}" type="slidenum">
              <a:rPr lang="es-EC" smtClean="0"/>
              <a:pPr/>
              <a:t>23</a:t>
            </a:fld>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Título"/>
          <p:cNvSpPr>
            <a:spLocks noGrp="1"/>
          </p:cNvSpPr>
          <p:nvPr>
            <p:ph type="ctrTitle"/>
          </p:nvPr>
        </p:nvSpPr>
        <p:spPr>
          <a:xfrm>
            <a:off x="381000" y="4853411"/>
            <a:ext cx="8458200" cy="1222375"/>
          </a:xfrm>
        </p:spPr>
        <p:txBody>
          <a:bodyPr anchor="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16" name="15 Marcador de fecha"/>
          <p:cNvSpPr>
            <a:spLocks noGrp="1"/>
          </p:cNvSpPr>
          <p:nvPr>
            <p:ph type="dt" sz="half" idx="10"/>
          </p:nvPr>
        </p:nvSpPr>
        <p:spPr/>
        <p:txBody>
          <a:bodyPr/>
          <a:lstStyle/>
          <a:p>
            <a:fld id="{E992FB31-A2C6-4CA4-901D-E4F67DC80A4C}" type="datetimeFigureOut">
              <a:rPr lang="es-ES" smtClean="0"/>
              <a:pPr/>
              <a:t>04/04/2011</a:t>
            </a:fld>
            <a:endParaRPr lang="es-ES"/>
          </a:p>
        </p:txBody>
      </p:sp>
      <p:sp>
        <p:nvSpPr>
          <p:cNvPr id="2" name="1 Marcador de pie de página"/>
          <p:cNvSpPr>
            <a:spLocks noGrp="1"/>
          </p:cNvSpPr>
          <p:nvPr>
            <p:ph type="ftr" sz="quarter" idx="11"/>
          </p:nvPr>
        </p:nvSpPr>
        <p:spPr/>
        <p:txBody>
          <a:bodyPr/>
          <a:lstStyle/>
          <a:p>
            <a:endParaRPr lang="es-ES"/>
          </a:p>
        </p:txBody>
      </p:sp>
      <p:sp>
        <p:nvSpPr>
          <p:cNvPr id="15" name="14 Marcador de número de diapositiva"/>
          <p:cNvSpPr>
            <a:spLocks noGrp="1"/>
          </p:cNvSpPr>
          <p:nvPr>
            <p:ph type="sldNum" sz="quarter" idx="12"/>
          </p:nvPr>
        </p:nvSpPr>
        <p:spPr>
          <a:xfrm>
            <a:off x="8229600" y="6473952"/>
            <a:ext cx="758952" cy="246888"/>
          </a:xfrm>
        </p:spPr>
        <p:txBody>
          <a:bodyPr/>
          <a:lstStyle/>
          <a:p>
            <a:fld id="{11F82CBE-561B-45A8-8C45-014ED0C5578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E992FB31-A2C6-4CA4-901D-E4F67DC80A4C}" type="datetimeFigureOut">
              <a:rPr lang="es-ES" smtClean="0"/>
              <a:pPr/>
              <a:t>04/04/2011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1F82CBE-561B-45A8-8C45-014ED0C5578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E992FB31-A2C6-4CA4-901D-E4F67DC80A4C}" type="datetimeFigureOut">
              <a:rPr lang="es-ES" smtClean="0"/>
              <a:pPr/>
              <a:t>04/04/2011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1F82CBE-561B-45A8-8C45-014ED0C5578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27" name="26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E992FB31-A2C6-4CA4-901D-E4F67DC80A4C}" type="datetimeFigureOut">
              <a:rPr lang="es-ES" smtClean="0"/>
              <a:pPr/>
              <a:t>04/04/2011</a:t>
            </a:fld>
            <a:endParaRPr lang="es-ES"/>
          </a:p>
        </p:txBody>
      </p:sp>
      <p:sp>
        <p:nvSpPr>
          <p:cNvPr id="19" name="18 Marcador de pie de página"/>
          <p:cNvSpPr>
            <a:spLocks noGrp="1"/>
          </p:cNvSpPr>
          <p:nvPr>
            <p:ph type="ftr" sz="quarter" idx="11"/>
          </p:nvPr>
        </p:nvSpPr>
        <p:spPr>
          <a:xfrm>
            <a:off x="3581400" y="76200"/>
            <a:ext cx="2895600" cy="288925"/>
          </a:xfrm>
        </p:spPr>
        <p:txBody>
          <a:bodyPr/>
          <a:lstStyle/>
          <a:p>
            <a:endParaRPr lang="es-ES"/>
          </a:p>
        </p:txBody>
      </p:sp>
      <p:sp>
        <p:nvSpPr>
          <p:cNvPr id="16" name="15 Marcador de número de diapositiva"/>
          <p:cNvSpPr>
            <a:spLocks noGrp="1"/>
          </p:cNvSpPr>
          <p:nvPr>
            <p:ph type="sldNum" sz="quarter" idx="12"/>
          </p:nvPr>
        </p:nvSpPr>
        <p:spPr>
          <a:xfrm>
            <a:off x="8229600" y="6473952"/>
            <a:ext cx="758952" cy="246888"/>
          </a:xfrm>
        </p:spPr>
        <p:txBody>
          <a:bodyPr/>
          <a:lstStyle/>
          <a:p>
            <a:fld id="{11F82CBE-561B-45A8-8C45-014ED0C5578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9" name="18 Marcador de fecha"/>
          <p:cNvSpPr>
            <a:spLocks noGrp="1"/>
          </p:cNvSpPr>
          <p:nvPr>
            <p:ph type="dt" sz="half" idx="10"/>
          </p:nvPr>
        </p:nvSpPr>
        <p:spPr/>
        <p:txBody>
          <a:bodyPr/>
          <a:lstStyle/>
          <a:p>
            <a:fld id="{E992FB31-A2C6-4CA4-901D-E4F67DC80A4C}" type="datetimeFigureOut">
              <a:rPr lang="es-ES" smtClean="0"/>
              <a:pPr/>
              <a:t>04/04/2011</a:t>
            </a:fld>
            <a:endParaRPr lang="es-ES"/>
          </a:p>
        </p:txBody>
      </p:sp>
      <p:sp>
        <p:nvSpPr>
          <p:cNvPr id="11" name="10 Marcador de pie de página"/>
          <p:cNvSpPr>
            <a:spLocks noGrp="1"/>
          </p:cNvSpPr>
          <p:nvPr>
            <p:ph type="ftr" sz="quarter" idx="11"/>
          </p:nvPr>
        </p:nvSpPr>
        <p:spPr/>
        <p:txBody>
          <a:bodyPr/>
          <a:lstStyle/>
          <a:p>
            <a:endParaRPr lang="es-ES"/>
          </a:p>
        </p:txBody>
      </p:sp>
      <p:sp>
        <p:nvSpPr>
          <p:cNvPr id="16" name="15 Marcador de número de diapositiva"/>
          <p:cNvSpPr>
            <a:spLocks noGrp="1"/>
          </p:cNvSpPr>
          <p:nvPr>
            <p:ph type="sldNum" sz="quarter" idx="12"/>
          </p:nvPr>
        </p:nvSpPr>
        <p:spPr/>
        <p:txBody>
          <a:bodyPr/>
          <a:lstStyle/>
          <a:p>
            <a:fld id="{11F82CBE-561B-45A8-8C45-014ED0C5578C}" type="slidenum">
              <a:rPr lang="es-ES" smtClean="0"/>
              <a:pPr/>
              <a:t>‹Nº›</a:t>
            </a:fld>
            <a:endParaRPr lang="es-ES"/>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0"/>
          </p:nvPr>
        </p:nvSpPr>
        <p:spPr/>
        <p:txBody>
          <a:bodyPr/>
          <a:lstStyle/>
          <a:p>
            <a:fld id="{E992FB31-A2C6-4CA4-901D-E4F67DC80A4C}" type="datetimeFigureOut">
              <a:rPr lang="es-ES" smtClean="0"/>
              <a:pPr/>
              <a:t>04/04/2011</a:t>
            </a:fld>
            <a:endParaRPr lang="es-ES"/>
          </a:p>
        </p:txBody>
      </p:sp>
      <p:sp>
        <p:nvSpPr>
          <p:cNvPr id="10" name="9 Marcador de pie de página"/>
          <p:cNvSpPr>
            <a:spLocks noGrp="1"/>
          </p:cNvSpPr>
          <p:nvPr>
            <p:ph type="ftr" sz="quarter" idx="11"/>
          </p:nvPr>
        </p:nvSpPr>
        <p:spPr/>
        <p:txBody>
          <a:bodyPr/>
          <a:lstStyle/>
          <a:p>
            <a:endParaRPr lang="es-ES"/>
          </a:p>
        </p:txBody>
      </p:sp>
      <p:sp>
        <p:nvSpPr>
          <p:cNvPr id="31" name="30 Marcador de número de diapositiva"/>
          <p:cNvSpPr>
            <a:spLocks noGrp="1"/>
          </p:cNvSpPr>
          <p:nvPr>
            <p:ph type="sldNum" sz="quarter" idx="12"/>
          </p:nvPr>
        </p:nvSpPr>
        <p:spPr/>
        <p:txBody>
          <a:bodyPr/>
          <a:lstStyle/>
          <a:p>
            <a:fld id="{11F82CBE-561B-45A8-8C45-014ED0C5578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9" name="28 Título"/>
          <p:cNvSpPr>
            <a:spLocks noGrp="1"/>
          </p:cNvSpPr>
          <p:nvPr>
            <p:ph type="title"/>
          </p:nvPr>
        </p:nvSpPr>
        <p:spPr>
          <a:xfrm>
            <a:off x="304800" y="5410200"/>
            <a:ext cx="8610600" cy="882650"/>
          </a:xfrm>
        </p:spPr>
        <p:txBody>
          <a:bodyPr anchor="ctr"/>
          <a:lstStyle>
            <a:lvl1pPr>
              <a:defRPr/>
            </a:lvl1p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0"/>
          </p:nvPr>
        </p:nvSpPr>
        <p:spPr/>
        <p:txBody>
          <a:bodyPr/>
          <a:lstStyle/>
          <a:p>
            <a:fld id="{E992FB31-A2C6-4CA4-901D-E4F67DC80A4C}" type="datetimeFigureOut">
              <a:rPr lang="es-ES" smtClean="0"/>
              <a:pPr/>
              <a:t>04/04/2011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229600" y="6477000"/>
            <a:ext cx="762000" cy="246888"/>
          </a:xfrm>
        </p:spPr>
        <p:txBody>
          <a:bodyPr/>
          <a:lstStyle/>
          <a:p>
            <a:fld id="{11F82CBE-561B-45A8-8C45-014ED0C5578C}" type="slidenum">
              <a:rPr lang="es-ES" smtClean="0"/>
              <a:pPr/>
              <a:t>‹Nº›</a:t>
            </a:fld>
            <a:endParaRPr lang="es-ES"/>
          </a:p>
        </p:txBody>
      </p:sp>
      <p:sp>
        <p:nvSpPr>
          <p:cNvPr id="11" name="10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E992FB31-A2C6-4CA4-901D-E4F67DC80A4C}" type="datetimeFigureOut">
              <a:rPr lang="es-ES" smtClean="0"/>
              <a:pPr/>
              <a:t>04/04/2011</a:t>
            </a:fld>
            <a:endParaRPr lang="es-ES"/>
          </a:p>
        </p:txBody>
      </p:sp>
      <p:sp>
        <p:nvSpPr>
          <p:cNvPr id="21" name="20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1F82CBE-561B-45A8-8C45-014ED0C5578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E992FB31-A2C6-4CA4-901D-E4F67DC80A4C}" type="datetimeFigureOut">
              <a:rPr lang="es-ES" smtClean="0"/>
              <a:pPr/>
              <a:t>04/04/2011</a:t>
            </a:fld>
            <a:endParaRPr lang="es-ES"/>
          </a:p>
        </p:txBody>
      </p:sp>
      <p:sp>
        <p:nvSpPr>
          <p:cNvPr id="24" name="23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1F82CBE-561B-45A8-8C45-014ED0C5578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7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title"/>
          </p:nvPr>
        </p:nvSpPr>
        <p:spPr>
          <a:xfrm>
            <a:off x="457200" y="5486400"/>
            <a:ext cx="8458200" cy="520700"/>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E992FB31-A2C6-4CA4-901D-E4F67DC80A4C}" type="datetimeFigureOut">
              <a:rPr lang="es-ES" smtClean="0"/>
              <a:pPr/>
              <a:t>04/04/2011</a:t>
            </a:fld>
            <a:endParaRPr lang="es-ES"/>
          </a:p>
        </p:txBody>
      </p:sp>
      <p:sp>
        <p:nvSpPr>
          <p:cNvPr id="29" name="28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1F82CBE-561B-45A8-8C45-014ED0C5578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s-ES" smtClean="0"/>
              <a:t>Haga clic en el icono para agregar una imagen</a:t>
            </a:r>
            <a:endParaRPr kumimoji="0" lang="en-US" dirty="0"/>
          </a:p>
        </p:txBody>
      </p:sp>
      <p:sp>
        <p:nvSpPr>
          <p:cNvPr id="7" name="6 Marcador de fecha"/>
          <p:cNvSpPr>
            <a:spLocks noGrp="1"/>
          </p:cNvSpPr>
          <p:nvPr>
            <p:ph type="dt" sz="half" idx="10"/>
          </p:nvPr>
        </p:nvSpPr>
        <p:spPr/>
        <p:txBody>
          <a:bodyPr/>
          <a:lstStyle/>
          <a:p>
            <a:fld id="{E992FB31-A2C6-4CA4-901D-E4F67DC80A4C}" type="datetimeFigureOut">
              <a:rPr lang="es-ES" smtClean="0"/>
              <a:pPr/>
              <a:t>04/04/2011</a:t>
            </a:fld>
            <a:endParaRPr lang="es-ES"/>
          </a:p>
        </p:txBody>
      </p:sp>
      <p:sp>
        <p:nvSpPr>
          <p:cNvPr id="5" name="4 Marcador de pie de página"/>
          <p:cNvSpPr>
            <a:spLocks noGrp="1"/>
          </p:cNvSpPr>
          <p:nvPr>
            <p:ph type="ftr" sz="quarter" idx="11"/>
          </p:nvPr>
        </p:nvSpPr>
        <p:spPr/>
        <p:txBody>
          <a:bodyPr/>
          <a:lstStyle/>
          <a:p>
            <a:endParaRPr lang="es-ES"/>
          </a:p>
        </p:txBody>
      </p:sp>
      <p:sp>
        <p:nvSpPr>
          <p:cNvPr id="31" name="30 Marcador de número de diapositiva"/>
          <p:cNvSpPr>
            <a:spLocks noGrp="1"/>
          </p:cNvSpPr>
          <p:nvPr>
            <p:ph type="sldNum" sz="quarter" idx="12"/>
          </p:nvPr>
        </p:nvSpPr>
        <p:spPr/>
        <p:txBody>
          <a:bodyPr/>
          <a:lstStyle/>
          <a:p>
            <a:fld id="{11F82CBE-561B-45A8-8C45-014ED0C5578C}" type="slidenum">
              <a:rPr lang="es-ES" smtClean="0"/>
              <a:pPr/>
              <a:t>‹Nº›</a:t>
            </a:fld>
            <a:endParaRPr lang="es-ES"/>
          </a:p>
        </p:txBody>
      </p:sp>
      <p:sp>
        <p:nvSpPr>
          <p:cNvPr id="17" name="16 Título"/>
          <p:cNvSpPr>
            <a:spLocks noGrp="1"/>
          </p:cNvSpPr>
          <p:nvPr>
            <p:ph type="title"/>
          </p:nvPr>
        </p:nvSpPr>
        <p:spPr>
          <a:xfrm>
            <a:off x="381000" y="4993760"/>
            <a:ext cx="5867400" cy="522288"/>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arcador de texto"/>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E992FB31-A2C6-4CA4-901D-E4F67DC80A4C}" type="datetimeFigureOut">
              <a:rPr lang="es-ES" smtClean="0"/>
              <a:pPr/>
              <a:t>04/04/2011</a:t>
            </a:fld>
            <a:endParaRPr lang="es-ES"/>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s-ES"/>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1F82CBE-561B-45A8-8C45-014ED0C5578C}" type="slidenum">
              <a:rPr lang="es-ES" smtClean="0"/>
              <a:pPr/>
              <a:t>‹Nº›</a:t>
            </a:fld>
            <a:endParaRPr lang="es-ES"/>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hyperlink" Target="http://www.google.com/imgres?imgurl=http://www.askora.com/eventos/eventos.jpg&amp;imgrefurl=http://www.askora.com/eventos&amp;usg=__VZXlUFL_cksMC1zSveH6TJ5P5W8=&amp;h=318&amp;w=300&amp;sz=11&amp;hl=es&amp;start=0&amp;zoom=1&amp;tbnid=xFAC5JqxDmxTaM:&amp;tbnh=147&amp;tbnw=139&amp;ei=aZRpTdrlKpSatwfZ_53oAw&amp;prev=/images?q=eventos&amp;um=1&amp;hl=es&amp;biw=1259&amp;bih=819&amp;tbs=isch:1&amp;um=1&amp;itbs=1&amp;iact=rc&amp;dur=656&amp;oei=aZRpTdrlKpSatwfZ_53oAw&amp;page=1&amp;ndsp=23&amp;ved=1t:429,r:18,s:0&amp;tx=91&amp;ty=69" TargetMode="Externa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om.ec/imgres?imgurl=http://www.hotelmargaritassahuayomichoacan.com/nuevo/images/mision.jpg&amp;imgrefurl=http://www.hotelmargaritassahuayomichoacan.com/nuevo/misionvision.html&amp;usg=__An_3D_yiWmDbdM-wgZHlLJ12eWo=&amp;h=315&amp;w=461&amp;sz=62&amp;hl=es&amp;start=4&amp;sig2=9lr7GkreKxpJYWNr9M1Ciw&amp;zoom=1&amp;um=1&amp;itbs=1&amp;tbnid=AhIZWFROJHhqfM:&amp;tbnh=87&amp;tbnw=128&amp;prev=/images?q=mision&amp;um=1&amp;hl=es&amp;sa=N&amp;tbs=isch:1&amp;ei=1Bj0TIzTFoH68AantOS6Cg" TargetMode="Externa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hyperlink" Target="http://www.google.com.ec/imgres?imgurl=http://www.saboresdemexico.mex.tl/imagesnew/9/5/8/0/6/mision_vision.jpg&amp;imgrefurl=http://www.saboresdemexico.mex.tl/346618_Mision-y-Vision.html&amp;usg=__dhHUo1dpCgkXexG6UnSKJxPCLp0=&amp;h=275&amp;w=400&amp;sz=21&amp;hl=es&amp;start=7&amp;sig2=RctYf3gc4haXAN1mKgS8Gg&amp;zoom=1&amp;um=1&amp;itbs=1&amp;tbnid=2pUOtUcicyjhKM:&amp;tbnh=85&amp;tbnw=124&amp;prev=/images?q=mision&amp;um=1&amp;hl=es&amp;sa=N&amp;tbs=isch:1&amp;ei=1Bj0TIzTFoH68AantOS6C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file:///F:\DEFENSA%20FINAL\PROCESO%20FINANCIERO%20PROPUESTO.docx" TargetMode="External"/><Relationship Id="rId2" Type="http://schemas.openxmlformats.org/officeDocument/2006/relationships/hyperlink" Target="file:///F:\DEFENSA%20FINAL\PROCESOO%20DE%20VENTAS%20HUMADI.docx" TargetMode="Externa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hyperlink" Target="http://4.bp.blogspot.com/_MT25_q0Sl7I/SP6tZ7s4fXI/AAAAAAAAAFE/rp5pS2yW2UU/s1600-h/Informe+y+Analisis++Financiero.pn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UMADI%20EVENTOS%20IMAGENES.pptm" TargetMode="External"/><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www.google.com.ec/imgres?imgurl=http://2.bp.blogspot.com/_4hOpOJZ1nKM/RkIFudAc8GI/AAAAAAAABOc/CKWVysLjIG4/s400/dolarizacion.1.jpg&amp;imgrefurl=http://jbcs.blogspot.com/2007/05/dolarizacin-en-ecuador-el-debate.html&amp;usg=__kKhFcsqMw-924MoeCr8dpMT5owQ=&amp;h=210&amp;w=300&amp;sz=17&amp;hl=es&amp;start=2&amp;sig2=WQ1Sz65E-6eKB-7PKsrNRw&amp;zoom=1&amp;um=1&amp;itbs=1&amp;tbnid=Jibldxp-l9tP9M:&amp;tbnh=81&amp;tbnw=116&amp;prev=/images?q=DOLARIZACION+ECUADOR&amp;um=1&amp;hl=es&amp;tbs=isch:1&amp;ei=JuPzTJjCNcP78AbGluy-C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7.wmf"/><Relationship Id="rId5" Type="http://schemas.openxmlformats.org/officeDocument/2006/relationships/diagramQuickStyle" Target="../diagrams/quickStyle1.xml"/><Relationship Id="rId10" Type="http://schemas.openxmlformats.org/officeDocument/2006/relationships/image" Target="../media/image6.wmf"/><Relationship Id="rId4" Type="http://schemas.openxmlformats.org/officeDocument/2006/relationships/diagramLayout" Target="../diagrams/layout1.xml"/><Relationship Id="rId9" Type="http://schemas.openxmlformats.org/officeDocument/2006/relationships/image" Target="../media/image5.gif"/></Relationships>
</file>

<file path=ppt/slides/_rels/slide3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file:///F:\ANEXOS\ESTADOS%20FINANCIEROS.xls"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Layout" Target="../diagrams/layout10.xml"/><Relationship Id="rId7" Type="http://schemas.openxmlformats.org/officeDocument/2006/relationships/image" Target="../media/image51.pn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hyperlink" Target="file:///F:\DEFENSA%20FINAL\SOLICITUD%20DE%20CR&#200;DITO%20HUMADI.docx" TargetMode="External"/><Relationship Id="rId4" Type="http://schemas.openxmlformats.org/officeDocument/2006/relationships/diagramQuickStyle" Target="../diagrams/quickStyle10.xml"/><Relationship Id="rId9" Type="http://schemas.openxmlformats.org/officeDocument/2006/relationships/image" Target="../media/image5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1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hyperlink" Target="http://www.google.com.ec/imgres?imgurl=http://chillifactor.co.nz/internetmarketing/wp-content/uploads/2009/08/Chilli-Factor-social-media.jpg&amp;imgrefurl=http://chillifactor.co.nz/internetmarketing/&amp;usg=__cxZC4lxqHSCRIv4OG1N9V-EXfZ8=&amp;h=300&amp;w=400&amp;sz=58&amp;hl=es&amp;start=7&amp;sig2=af3ZLIBcTywL3aCKnsHVug&amp;zoom=1&amp;um=1&amp;itbs=1&amp;tbnid=S37EI3d7UxCqNM:&amp;tbnh=93&amp;tbnw=124&amp;prev=/images?q=FACTOR+SOCIAL&amp;um=1&amp;hl=es&amp;sa=N&amp;tbs=isch:1&amp;ei=zOzzTI_JMsH78Aazkdy9Cg" TargetMode="External"/><Relationship Id="rId13" Type="http://schemas.openxmlformats.org/officeDocument/2006/relationships/image" Target="../media/image12.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http://www.google.com.ec/imgres?imgurl=http://comunicacionpopular.com.ar/wp-content/uploads/2010/01/desocupados.jpg&amp;imgrefurl=http://comunicacionpopular.com.ar/la-ineficiencia-del-capitalismo-la-oit-dice-que-nunca-hubo-tantos-desempleados-en-la-historia-mundial/&amp;usg=__PeZl_gQ7GIngwbT_Wb0tUFe4wsI=&amp;h=334&amp;w=555&amp;sz=67&amp;hl=es&amp;start=2&amp;sig2=VPRWTiIAODlaIzrL0BEL8A&amp;zoom=1&amp;um=1&amp;itbs=1&amp;tbnid=JI_DLgeRgAJhMM:&amp;tbnh=80&amp;tbnw=133&amp;prev=/images?q=desocupados&amp;um=1&amp;hl=es&amp;tbs=isch:1&amp;ei=HO3zTLu1GsH48AbOptGtCg" TargetMode="External"/><Relationship Id="rId17" Type="http://schemas.openxmlformats.org/officeDocument/2006/relationships/image" Target="../media/image14.jpeg"/><Relationship Id="rId2" Type="http://schemas.openxmlformats.org/officeDocument/2006/relationships/notesSlide" Target="../notesSlides/notesSlide6.xml"/><Relationship Id="rId16" Type="http://schemas.openxmlformats.org/officeDocument/2006/relationships/hyperlink" Target="http://www.google.com.ec/imgres?imgurl=http://www.ehib.es/Nixportal/murcia/Economia/foto_empleo.bmp&amp;imgrefurl=http://www.ehib.es/Nixportal/murcia/Economia/empleo.htm&amp;usg=__0IeQuXPhUMIuDu8BqkH7RRStW6g=&amp;h=296&amp;w=284&amp;sz=247&amp;hl=es&amp;start=1&amp;sig2=iFfI_mUOIPQaG622WP-UMQ&amp;zoom=1&amp;um=1&amp;itbs=1&amp;tbnid=sL3ZcQ9-Gfp-SM:&amp;tbnh=116&amp;tbnw=111&amp;prev=/images?q=EMPLEO&amp;um=1&amp;hl=es&amp;tbs=isch:1&amp;ei=aO3zTPasG8H78Aazkdy9Cg" TargetMode="Externa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11.jpeg"/><Relationship Id="rId5" Type="http://schemas.openxmlformats.org/officeDocument/2006/relationships/diagramQuickStyle" Target="../diagrams/quickStyle3.xml"/><Relationship Id="rId15" Type="http://schemas.openxmlformats.org/officeDocument/2006/relationships/image" Target="../media/image13.jpeg"/><Relationship Id="rId10" Type="http://schemas.openxmlformats.org/officeDocument/2006/relationships/hyperlink" Target="http://www.google.com.ec/imgres?imgurl=http://expresionpr.files.wordpress.com/2009/03/trabajo_en_equipo.jpg&amp;imgrefurl=http://worldservicesltda.over-blog.es/&amp;usg=__MHvWnpJziqXuE9lxZIBOH59LawM=&amp;h=299&amp;w=400&amp;sz=62&amp;hl=es&amp;start=17&amp;sig2=U_qt_r-IkqTPWefGen9dXw&amp;zoom=1&amp;um=1&amp;itbs=1&amp;tbnid=fEivVZ9ORisLeM:&amp;tbnh=93&amp;tbnw=124&amp;prev=/images?q=FACTOR+SOCIAL&amp;um=1&amp;hl=es&amp;sa=N&amp;tbs=isch:1&amp;ei=zOzzTI_JMsH78Aazkdy9Cg" TargetMode="External"/><Relationship Id="rId4" Type="http://schemas.openxmlformats.org/officeDocument/2006/relationships/diagramLayout" Target="../diagrams/layout3.xml"/><Relationship Id="rId9" Type="http://schemas.openxmlformats.org/officeDocument/2006/relationships/image" Target="../media/image10.jpeg"/><Relationship Id="rId14" Type="http://schemas.openxmlformats.org/officeDocument/2006/relationships/hyperlink" Target="http://www.google.com.ec/imgres?imgurl=http://www.mala-difusion.com.ar/images/bandas/bien_desocupados_5121071051721280.jpg&amp;imgrefurl=http://www.mala-difusion.com.ar/banda/84/bien_desocupados.htm&amp;usg=__M03VSA0BcsRtlDjYyJOkiPAI29E=&amp;h=475&amp;w=440&amp;sz=50&amp;hl=es&amp;start=11&amp;sig2=_42RxEP2IIY6zJG-oAPU2Q&amp;zoom=1&amp;um=1&amp;itbs=1&amp;tbnid=RWPsT7XqvoqjTM:&amp;tbnh=129&amp;tbnw=119&amp;prev=/images?q=desocupados&amp;um=1&amp;hl=es&amp;tbs=isch:1&amp;ei=HO3zTLu1GsH48AbOptGtC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m.ec/imgres?imgurl=http://www.mestreseo.com.br/blog/wp-content/uploads/2008/06/social-media.jpg&amp;imgrefurl=http://www.maestrodeseo.com/blog/social-seo/5-pistas-para-la-campana-de-media-social/&amp;usg=__XzQ4-nu7E8x6JK_zMd4IKkjWae8=&amp;h=354&amp;w=350&amp;sz=35&amp;hl=es&amp;start=12&amp;sig2=LgTpoz4v-nLlumUxfjXsYA&amp;zoom=1&amp;um=1&amp;itbs=1&amp;tbnid=Zxf9o5CoKFAjTM:&amp;tbnh=121&amp;tbnw=120&amp;prev=/images?q=FACTOR+SOCIAL&amp;um=1&amp;hl=es&amp;tbs=isch:1&amp;ei=pObzTLG6MsT68AbPneClCg" TargetMode="External"/><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www.google.com.ec/imgres?imgurl=http://3.bp.blogspot.com/_mXnRQTPFa1g/Sn_YjKU9ycI/AAAAAAAAARA/R_DcAsw1RgU/s400/busco-empleo.jpg&amp;imgrefurl=http://centromujercorraldealmaguer.blogspot.com/2009_08_01_archive.html&amp;usg=__2A9Crs3sZQnRzXYhh-3xj2JNAQQ=&amp;h=328&amp;w=250&amp;sz=14&amp;hl=es&amp;start=3&amp;sig2=wijQXuc7R_4CggoOMTUGhQ&amp;zoom=1&amp;um=1&amp;itbs=1&amp;tbnid=45meY7hLyG0M3M:&amp;tbnh=118&amp;tbnw=90&amp;prev=/images?q=EMPLEO&amp;um=1&amp;hl=es&amp;tbs=isch:1&amp;ei=aO3zTPasG8H78Aazkdy9Cg" TargetMode="Externa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hyperlink" Target="http://www.google.com.ec/imgres?imgurl=http://www.satelitemusical.net/laley_logo.jpg&amp;imgrefurl=http://www.taringa.net/posts/musica/5369194/discografia-de-la-ley.html&amp;usg=__889VtkYuKiMZX9d-5NK6myenHwI=&amp;h=294&amp;w=397&amp;sz=10&amp;hl=es&amp;start=33&amp;sig2=sZVY9CHY0bWbbDXb1l30pg&amp;zoom=1&amp;um=1&amp;itbs=1&amp;tbnid=2QuB2x4PwM6HEM:&amp;tbnh=92&amp;tbnw=124&amp;prev=/images?q=ley&amp;start=18&amp;um=1&amp;hl=es&amp;sa=N&amp;ndsp=18&amp;tbs=isch:1&amp;ei=v_PzTI3aBYP78Ab5gsGjCg" TargetMode="External"/><Relationship Id="rId18" Type="http://schemas.openxmlformats.org/officeDocument/2006/relationships/image" Target="../media/image23.jpeg"/><Relationship Id="rId3" Type="http://schemas.openxmlformats.org/officeDocument/2006/relationships/diagramLayout" Target="../diagrams/layout4.xml"/><Relationship Id="rId7" Type="http://schemas.openxmlformats.org/officeDocument/2006/relationships/hyperlink" Target="http://www.google.com.ec/imgres?imgurl=http://cendoc.cepes.org.pe/radio/sites/default/files/ley%20balanza.jpg&amp;imgrefurl=http://cendoc.cepes.org.pe/radio/informes&amp;usg=__y28jWVq8LevQcaFbMGYXRC7Jgz4=&amp;h=640&amp;w=480&amp;sz=42&amp;hl=es&amp;start=5&amp;sig2=DBLHGyTOkXMQx9n-gLiQTg&amp;zoom=1&amp;um=1&amp;itbs=1&amp;tbnid=Xsiyi3ztme4IQM:&amp;tbnh=137&amp;tbnw=103&amp;prev=/images?q=ley&amp;um=1&amp;hl=es&amp;tbs=isch:1&amp;ei=-fLzTISFNIP78AbN7pm5Cg" TargetMode="External"/><Relationship Id="rId12" Type="http://schemas.openxmlformats.org/officeDocument/2006/relationships/image" Target="../media/image20.jpeg"/><Relationship Id="rId17" Type="http://schemas.openxmlformats.org/officeDocument/2006/relationships/hyperlink" Target="http://www.google.com.ec/imgres?imgurl=http://4.bp.blogspot.com/_3V-cuRYgYX8/TN2UIArOH8I/AAAAAAAAByk/rDudLSCCeqo/s1600/CODIGO+TRABAJO.jpg&amp;imgrefurl=http://lex-pro.blogspot.com/&amp;usg=__f5mIV_MPX1AJren22NS7xeZPpnU=&amp;h=388&amp;w=700&amp;sz=170&amp;hl=es&amp;start=11&amp;sig2=FYGeVMdhlikarUBCm_XAnA&amp;zoom=1&amp;um=1&amp;itbs=1&amp;tbnid=hTc3KYtbuL6A-M:&amp;tbnh=78&amp;tbnw=140&amp;prev=/images?q=cod+laboral&amp;um=1&amp;hl=es&amp;tbs=isch:1&amp;ei=HfTzTLjQHsT58AblvtWrCg" TargetMode="External"/><Relationship Id="rId2" Type="http://schemas.openxmlformats.org/officeDocument/2006/relationships/diagramData" Target="../diagrams/data4.xml"/><Relationship Id="rId16" Type="http://schemas.openxmlformats.org/officeDocument/2006/relationships/image" Target="../media/image22.jpeg"/><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hyperlink" Target="http://www.google.com.ec/imgres?imgurl=http://www.signis.ec/wp-content/uploads/2009/04/aportes-nueva-ley.jpg&amp;imgrefurl=http://signis.ec/?tag=nueva-constitucion&amp;usg=___hQgEbVzhK-qTNcXx2A_tt--KSQ=&amp;h=263&amp;w=296&amp;sz=12&amp;hl=es&amp;start=23&amp;sig2=jrvLKKK4tKXB0aOBKwXDnQ&amp;zoom=1&amp;um=1&amp;itbs=1&amp;tbnid=CtrE2MkbBrUArM:&amp;tbnh=103&amp;tbnw=116&amp;prev=/images?q=ley&amp;start=18&amp;um=1&amp;hl=es&amp;sa=N&amp;ndsp=18&amp;tbs=isch:1&amp;ei=v_PzTI3aBYP78Ab5gsGjCg" TargetMode="External"/><Relationship Id="rId5" Type="http://schemas.openxmlformats.org/officeDocument/2006/relationships/diagramColors" Target="../diagrams/colors4.xml"/><Relationship Id="rId15" Type="http://schemas.openxmlformats.org/officeDocument/2006/relationships/hyperlink" Target="http://www.google.com.ec/imgres?imgurl=http://descargas.sri.gov.ec/download/zip/images/menu_sri_logo.gif&amp;imgrefurl=http://descargas.sri.gov.ec/download/zip/Library/menu.lbi&amp;usg=__6zdV8VvSlYU9WJ4ixDy6ZSC5VFc=&amp;h=61&amp;w=100&amp;sz=2&amp;hl=es&amp;start=3&amp;sig2=-mZU_6KpJHRaBC-Q_72__g&amp;zoom=1&amp;um=1&amp;itbs=1&amp;tbnid=fidrh2mZklXvbM:&amp;tbnh=50&amp;tbnw=82&amp;prev=/images?q=sri&amp;um=1&amp;hl=es&amp;tbs=isch:1&amp;ei=_fPzTJOYAcGC8gbikaC8Cg" TargetMode="External"/><Relationship Id="rId10" Type="http://schemas.openxmlformats.org/officeDocument/2006/relationships/image" Target="../media/image19.jpeg"/><Relationship Id="rId4" Type="http://schemas.openxmlformats.org/officeDocument/2006/relationships/diagramQuickStyle" Target="../diagrams/quickStyle4.xml"/><Relationship Id="rId9" Type="http://schemas.openxmlformats.org/officeDocument/2006/relationships/hyperlink" Target="http://www.google.com.ec/imgres?imgurl=http://4.bp.blogspot.com/_ysDIREe8Wz8/SSdcAlwwGNI/AAAAAAAAAAw/bn7UVA1RN5I/S1600-R/Derecho+Laboral.jpg&amp;imgrefurl=http://grupounesrderecholaboral.blogspot.com/2008/12/anlisis-de-la-reforma-de-la-ley-orgnica.html&amp;usg=__Bh9ydXGcjr7Cd-8owz1-JOqWgTU=&amp;h=342&amp;w=306&amp;sz=24&amp;hl=es&amp;start=1&amp;sig2=PICDUdLxxEG2xpgrM1Q6NA&amp;zoom=1&amp;um=1&amp;itbs=1&amp;tbnid=MgwHgwK5pCaSEM:&amp;tbnh=120&amp;tbnw=107&amp;prev=/images?q=ley+laboral&amp;um=1&amp;hl=es&amp;tbs=isch:1&amp;ei=VvPzTPraEMG78ga27529Cg" TargetMode="External"/><Relationship Id="rId1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3528" y="692696"/>
            <a:ext cx="8458200" cy="936104"/>
          </a:xfrm>
        </p:spPr>
        <p:txBody>
          <a:bodyPr/>
          <a:lstStyle/>
          <a:p>
            <a:pPr algn="ctr"/>
            <a:r>
              <a:rPr lang="es-EC" b="1" dirty="0" smtClean="0"/>
              <a:t>Escuela politécnica del ejército</a:t>
            </a:r>
            <a:endParaRPr lang="es-EC" b="1" dirty="0"/>
          </a:p>
        </p:txBody>
      </p:sp>
      <p:sp>
        <p:nvSpPr>
          <p:cNvPr id="3" name="2 Subtítulo"/>
          <p:cNvSpPr>
            <a:spLocks noGrp="1"/>
          </p:cNvSpPr>
          <p:nvPr>
            <p:ph type="subTitle" idx="1"/>
          </p:nvPr>
        </p:nvSpPr>
        <p:spPr>
          <a:xfrm>
            <a:off x="1763688" y="4653136"/>
            <a:ext cx="5616624" cy="914400"/>
          </a:xfrm>
        </p:spPr>
        <p:txBody>
          <a:bodyPr/>
          <a:lstStyle/>
          <a:p>
            <a:pPr algn="ctr"/>
            <a:r>
              <a:rPr lang="es-EC" dirty="0" smtClean="0"/>
              <a:t>Mayra Guanoliquín Muñoz</a:t>
            </a:r>
            <a:endParaRPr lang="es-EC" dirty="0"/>
          </a:p>
        </p:txBody>
      </p:sp>
      <p:sp>
        <p:nvSpPr>
          <p:cNvPr id="4" name="3 Rectángulo"/>
          <p:cNvSpPr/>
          <p:nvPr/>
        </p:nvSpPr>
        <p:spPr>
          <a:xfrm>
            <a:off x="539552" y="3284984"/>
            <a:ext cx="8358246" cy="830997"/>
          </a:xfrm>
          <a:prstGeom prst="rect">
            <a:avLst/>
          </a:prstGeom>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s-ES" sz="2400" dirty="0" smtClean="0"/>
              <a:t>DISEÑO DE UN MODELO DE GESTIÓN FINANCIERA PARA LA EMPRESA HUMADI EVENTOS CÍA LTDA”.</a:t>
            </a:r>
            <a:endParaRPr lang="es-E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CuadroTexto"/>
          <p:cNvSpPr txBox="1"/>
          <p:nvPr/>
        </p:nvSpPr>
        <p:spPr>
          <a:xfrm>
            <a:off x="539552" y="1988840"/>
            <a:ext cx="8424936" cy="523220"/>
          </a:xfrm>
          <a:prstGeom prst="rect">
            <a:avLst/>
          </a:prstGeom>
          <a:noFill/>
        </p:spPr>
        <p:txBody>
          <a:bodyPr wrap="square" rtlCol="0">
            <a:spAutoFit/>
          </a:bodyPr>
          <a:lstStyle/>
          <a:p>
            <a:pPr algn="ctr"/>
            <a:r>
              <a:rPr lang="es-EC" sz="2800" dirty="0" smtClean="0">
                <a:latin typeface="+mj-lt"/>
              </a:rPr>
              <a:t>DEPARTAMENTO DE CIENCIAS ADMINISTRATIVAS </a:t>
            </a:r>
            <a:endParaRPr lang="es-EC" sz="2800" dirty="0">
              <a:latin typeface="+mj-lt"/>
            </a:endParaRPr>
          </a:p>
        </p:txBody>
      </p:sp>
    </p:spTree>
  </p:cSld>
  <p:clrMapOvr>
    <a:masterClrMapping/>
  </p:clrMapOvr>
  <p:transition>
    <p:pull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COMPETENCIA</a:t>
            </a:r>
            <a:endParaRPr lang="es-ES" dirty="0"/>
          </a:p>
        </p:txBody>
      </p:sp>
      <p:graphicFrame>
        <p:nvGraphicFramePr>
          <p:cNvPr id="4" name="3 Gráfico"/>
          <p:cNvGraphicFramePr/>
          <p:nvPr/>
        </p:nvGraphicFramePr>
        <p:xfrm>
          <a:off x="395536" y="1196752"/>
          <a:ext cx="5256584" cy="2880320"/>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395536" y="5301208"/>
            <a:ext cx="1944216" cy="646331"/>
          </a:xfrm>
          <a:prstGeom prst="rect">
            <a:avLst/>
          </a:prstGeom>
          <a:solidFill>
            <a:srgbClr val="F0DAFE"/>
          </a:solidFill>
          <a:ln>
            <a:solidFill>
              <a:srgbClr val="00B0F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b="1" dirty="0" smtClean="0"/>
              <a:t>PERFIL COMPETITIVO</a:t>
            </a:r>
            <a:endParaRPr lang="es-ES" b="1" dirty="0"/>
          </a:p>
        </p:txBody>
      </p:sp>
      <p:graphicFrame>
        <p:nvGraphicFramePr>
          <p:cNvPr id="6" name="5 Tabla"/>
          <p:cNvGraphicFramePr>
            <a:graphicFrameLocks noGrp="1"/>
          </p:cNvGraphicFramePr>
          <p:nvPr/>
        </p:nvGraphicFramePr>
        <p:xfrm>
          <a:off x="2771800" y="4797152"/>
          <a:ext cx="5749290" cy="1472184"/>
        </p:xfrm>
        <a:graphic>
          <a:graphicData uri="http://schemas.openxmlformats.org/drawingml/2006/table">
            <a:tbl>
              <a:tblPr/>
              <a:tblGrid>
                <a:gridCol w="1916430"/>
                <a:gridCol w="1683970"/>
                <a:gridCol w="2148890"/>
              </a:tblGrid>
              <a:tr h="0">
                <a:tc>
                  <a:txBody>
                    <a:bodyPr/>
                    <a:lstStyle/>
                    <a:p>
                      <a:pPr algn="ctr">
                        <a:lnSpc>
                          <a:spcPct val="115000"/>
                        </a:lnSpc>
                        <a:spcAft>
                          <a:spcPts val="0"/>
                        </a:spcAft>
                      </a:pPr>
                      <a:r>
                        <a:rPr lang="es-ES" sz="1200" b="1" dirty="0">
                          <a:latin typeface="Arial"/>
                          <a:ea typeface="Calibri"/>
                          <a:cs typeface="Times New Roman"/>
                        </a:rPr>
                        <a:t>COMPETIDOR</a:t>
                      </a:r>
                      <a:endParaRPr lang="es-ES" sz="1100" dirty="0">
                        <a:latin typeface="Calibri"/>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tcPr>
                </a:tc>
                <a:tc>
                  <a:txBody>
                    <a:bodyPr/>
                    <a:lstStyle/>
                    <a:p>
                      <a:pPr algn="ctr">
                        <a:lnSpc>
                          <a:spcPct val="115000"/>
                        </a:lnSpc>
                        <a:spcAft>
                          <a:spcPts val="0"/>
                        </a:spcAft>
                      </a:pPr>
                      <a:r>
                        <a:rPr lang="es-ES" sz="1200" b="1">
                          <a:latin typeface="Arial"/>
                          <a:ea typeface="Calibri"/>
                          <a:cs typeface="Times New Roman"/>
                        </a:rPr>
                        <a:t>VALOR PROMEDIO PONDERADO</a:t>
                      </a:r>
                      <a:endParaRPr lang="es-ES" sz="1100">
                        <a:latin typeface="Calibri"/>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tcPr>
                </a:tc>
                <a:tc>
                  <a:txBody>
                    <a:bodyPr/>
                    <a:lstStyle/>
                    <a:p>
                      <a:pPr algn="ctr">
                        <a:lnSpc>
                          <a:spcPct val="115000"/>
                        </a:lnSpc>
                        <a:spcAft>
                          <a:spcPts val="0"/>
                        </a:spcAft>
                      </a:pPr>
                      <a:r>
                        <a:rPr lang="es-ES" sz="1200" b="1">
                          <a:latin typeface="Arial"/>
                          <a:ea typeface="Calibri"/>
                          <a:cs typeface="Times New Roman"/>
                        </a:rPr>
                        <a:t>COMENTARIO</a:t>
                      </a:r>
                      <a:endParaRPr lang="es-ES" sz="1100">
                        <a:latin typeface="Calibri"/>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tcPr>
                </a:tc>
              </a:tr>
              <a:tr h="0">
                <a:tc>
                  <a:txBody>
                    <a:bodyPr/>
                    <a:lstStyle/>
                    <a:p>
                      <a:pPr algn="just">
                        <a:lnSpc>
                          <a:spcPct val="115000"/>
                        </a:lnSpc>
                        <a:spcAft>
                          <a:spcPts val="0"/>
                        </a:spcAft>
                      </a:pPr>
                      <a:r>
                        <a:rPr lang="es-ES" sz="1200">
                          <a:latin typeface="Arial"/>
                          <a:ea typeface="Calibri"/>
                          <a:cs typeface="Times New Roman"/>
                        </a:rPr>
                        <a:t>La Guardia</a:t>
                      </a:r>
                      <a:endParaRPr lang="es-ES" sz="1100">
                        <a:latin typeface="Calibri"/>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solidFill>
                      <a:srgbClr val="DFD8E8"/>
                    </a:solidFill>
                  </a:tcPr>
                </a:tc>
                <a:tc>
                  <a:txBody>
                    <a:bodyPr/>
                    <a:lstStyle/>
                    <a:p>
                      <a:pPr algn="just">
                        <a:lnSpc>
                          <a:spcPct val="115000"/>
                        </a:lnSpc>
                        <a:spcAft>
                          <a:spcPts val="0"/>
                        </a:spcAft>
                      </a:pPr>
                      <a:r>
                        <a:rPr lang="es-ES" sz="1200">
                          <a:latin typeface="Arial"/>
                          <a:ea typeface="Calibri"/>
                          <a:cs typeface="Times New Roman"/>
                        </a:rPr>
                        <a:t>3.33</a:t>
                      </a:r>
                      <a:endParaRPr lang="es-ES" sz="1100">
                        <a:latin typeface="Calibri"/>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solidFill>
                      <a:srgbClr val="DFD8E8"/>
                    </a:solidFill>
                  </a:tcPr>
                </a:tc>
                <a:tc>
                  <a:txBody>
                    <a:bodyPr/>
                    <a:lstStyle/>
                    <a:p>
                      <a:pPr algn="just">
                        <a:lnSpc>
                          <a:spcPct val="115000"/>
                        </a:lnSpc>
                        <a:spcAft>
                          <a:spcPts val="0"/>
                        </a:spcAft>
                      </a:pPr>
                      <a:r>
                        <a:rPr lang="es-ES" sz="1200">
                          <a:latin typeface="Arial"/>
                          <a:ea typeface="Calibri"/>
                          <a:cs typeface="Times New Roman"/>
                        </a:rPr>
                        <a:t>Muy Fuerte</a:t>
                      </a:r>
                      <a:endParaRPr lang="es-ES" sz="1100">
                        <a:latin typeface="Calibri"/>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solidFill>
                      <a:srgbClr val="DFD8E8"/>
                    </a:solidFill>
                  </a:tcPr>
                </a:tc>
              </a:tr>
              <a:tr h="0">
                <a:tc>
                  <a:txBody>
                    <a:bodyPr/>
                    <a:lstStyle/>
                    <a:p>
                      <a:pPr>
                        <a:lnSpc>
                          <a:spcPct val="115000"/>
                        </a:lnSpc>
                        <a:spcAft>
                          <a:spcPts val="0"/>
                        </a:spcAft>
                      </a:pPr>
                      <a:r>
                        <a:rPr lang="es-ES" sz="1200">
                          <a:latin typeface="Arial"/>
                          <a:ea typeface="Calibri"/>
                          <a:cs typeface="Times New Roman"/>
                        </a:rPr>
                        <a:t>HUMADI Eventos</a:t>
                      </a:r>
                      <a:endParaRPr lang="es-ES" sz="1100">
                        <a:latin typeface="Calibri"/>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solidFill>
                      <a:srgbClr val="8DB3E2"/>
                    </a:solidFill>
                  </a:tcPr>
                </a:tc>
                <a:tc>
                  <a:txBody>
                    <a:bodyPr/>
                    <a:lstStyle/>
                    <a:p>
                      <a:pPr>
                        <a:lnSpc>
                          <a:spcPct val="115000"/>
                        </a:lnSpc>
                        <a:spcAft>
                          <a:spcPts val="0"/>
                        </a:spcAft>
                      </a:pPr>
                      <a:r>
                        <a:rPr lang="es-ES" sz="1200">
                          <a:latin typeface="Arial"/>
                          <a:ea typeface="Calibri"/>
                          <a:cs typeface="Times New Roman"/>
                        </a:rPr>
                        <a:t>3.25</a:t>
                      </a:r>
                      <a:endParaRPr lang="es-ES" sz="1100">
                        <a:latin typeface="Calibri"/>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solidFill>
                      <a:srgbClr val="8DB3E2"/>
                    </a:solidFill>
                  </a:tcPr>
                </a:tc>
                <a:tc>
                  <a:txBody>
                    <a:bodyPr/>
                    <a:lstStyle/>
                    <a:p>
                      <a:pPr>
                        <a:lnSpc>
                          <a:spcPct val="115000"/>
                        </a:lnSpc>
                        <a:spcAft>
                          <a:spcPts val="0"/>
                        </a:spcAft>
                      </a:pPr>
                      <a:r>
                        <a:rPr lang="es-ES" sz="1200">
                          <a:latin typeface="Arial"/>
                          <a:ea typeface="Calibri"/>
                          <a:cs typeface="Times New Roman"/>
                        </a:rPr>
                        <a:t>Fuerte</a:t>
                      </a:r>
                      <a:endParaRPr lang="es-ES" sz="1100">
                        <a:latin typeface="Calibri"/>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solidFill>
                      <a:srgbClr val="8DB3E2"/>
                    </a:solidFill>
                  </a:tcPr>
                </a:tc>
              </a:tr>
              <a:tr h="0">
                <a:tc>
                  <a:txBody>
                    <a:bodyPr/>
                    <a:lstStyle/>
                    <a:p>
                      <a:pPr algn="just">
                        <a:lnSpc>
                          <a:spcPct val="115000"/>
                        </a:lnSpc>
                        <a:spcAft>
                          <a:spcPts val="0"/>
                        </a:spcAft>
                      </a:pPr>
                      <a:r>
                        <a:rPr lang="es-ES" sz="1200">
                          <a:latin typeface="Arial"/>
                          <a:ea typeface="Calibri"/>
                          <a:cs typeface="Times New Roman"/>
                        </a:rPr>
                        <a:t>La Mansión del Deán</a:t>
                      </a:r>
                      <a:endParaRPr lang="es-ES" sz="1100">
                        <a:latin typeface="Calibri"/>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solidFill>
                      <a:srgbClr val="DFD8E8"/>
                    </a:solidFill>
                  </a:tcPr>
                </a:tc>
                <a:tc>
                  <a:txBody>
                    <a:bodyPr/>
                    <a:lstStyle/>
                    <a:p>
                      <a:pPr algn="just">
                        <a:lnSpc>
                          <a:spcPct val="115000"/>
                        </a:lnSpc>
                        <a:spcAft>
                          <a:spcPts val="0"/>
                        </a:spcAft>
                      </a:pPr>
                      <a:r>
                        <a:rPr lang="es-ES" sz="1200">
                          <a:latin typeface="Arial"/>
                          <a:ea typeface="Calibri"/>
                          <a:cs typeface="Times New Roman"/>
                        </a:rPr>
                        <a:t>3.21</a:t>
                      </a:r>
                      <a:endParaRPr lang="es-ES" sz="1100">
                        <a:latin typeface="Calibri"/>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solidFill>
                      <a:srgbClr val="DFD8E8"/>
                    </a:solidFill>
                  </a:tcPr>
                </a:tc>
                <a:tc>
                  <a:txBody>
                    <a:bodyPr/>
                    <a:lstStyle/>
                    <a:p>
                      <a:pPr algn="just">
                        <a:lnSpc>
                          <a:spcPct val="115000"/>
                        </a:lnSpc>
                        <a:spcAft>
                          <a:spcPts val="0"/>
                        </a:spcAft>
                      </a:pPr>
                      <a:r>
                        <a:rPr lang="es-ES" sz="1200">
                          <a:latin typeface="Arial"/>
                          <a:ea typeface="Calibri"/>
                          <a:cs typeface="Times New Roman"/>
                        </a:rPr>
                        <a:t>Fuerte</a:t>
                      </a:r>
                      <a:endParaRPr lang="es-ES" sz="1100">
                        <a:latin typeface="Calibri"/>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solidFill>
                      <a:srgbClr val="DFD8E8"/>
                    </a:solidFill>
                  </a:tcPr>
                </a:tc>
              </a:tr>
              <a:tr h="0">
                <a:tc>
                  <a:txBody>
                    <a:bodyPr/>
                    <a:lstStyle/>
                    <a:p>
                      <a:pPr algn="just">
                        <a:lnSpc>
                          <a:spcPct val="115000"/>
                        </a:lnSpc>
                        <a:spcAft>
                          <a:spcPts val="0"/>
                        </a:spcAft>
                      </a:pPr>
                      <a:r>
                        <a:rPr lang="es-ES" sz="1200">
                          <a:latin typeface="Arial"/>
                          <a:ea typeface="Calibri"/>
                          <a:cs typeface="Times New Roman"/>
                        </a:rPr>
                        <a:t>Quinde Raymi</a:t>
                      </a:r>
                      <a:endParaRPr lang="es-ES" sz="1100">
                        <a:latin typeface="Calibri"/>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tcPr>
                </a:tc>
                <a:tc>
                  <a:txBody>
                    <a:bodyPr/>
                    <a:lstStyle/>
                    <a:p>
                      <a:pPr algn="just">
                        <a:lnSpc>
                          <a:spcPct val="115000"/>
                        </a:lnSpc>
                        <a:spcAft>
                          <a:spcPts val="0"/>
                        </a:spcAft>
                      </a:pPr>
                      <a:r>
                        <a:rPr lang="es-ES" sz="1200">
                          <a:latin typeface="Arial"/>
                          <a:ea typeface="Calibri"/>
                          <a:cs typeface="Times New Roman"/>
                        </a:rPr>
                        <a:t>2.84</a:t>
                      </a:r>
                      <a:endParaRPr lang="es-ES" sz="1100">
                        <a:latin typeface="Calibri"/>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tcPr>
                </a:tc>
                <a:tc>
                  <a:txBody>
                    <a:bodyPr/>
                    <a:lstStyle/>
                    <a:p>
                      <a:pPr algn="just">
                        <a:lnSpc>
                          <a:spcPct val="115000"/>
                        </a:lnSpc>
                        <a:spcAft>
                          <a:spcPts val="0"/>
                        </a:spcAft>
                      </a:pPr>
                      <a:r>
                        <a:rPr lang="es-ES" sz="1200">
                          <a:latin typeface="Arial"/>
                          <a:ea typeface="Calibri"/>
                          <a:cs typeface="Times New Roman"/>
                        </a:rPr>
                        <a:t>Débil</a:t>
                      </a:r>
                      <a:endParaRPr lang="es-ES" sz="1100">
                        <a:latin typeface="Calibri"/>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tcPr>
                </a:tc>
              </a:tr>
              <a:tr h="0">
                <a:tc>
                  <a:txBody>
                    <a:bodyPr/>
                    <a:lstStyle/>
                    <a:p>
                      <a:pPr algn="just">
                        <a:lnSpc>
                          <a:spcPct val="115000"/>
                        </a:lnSpc>
                        <a:spcAft>
                          <a:spcPts val="0"/>
                        </a:spcAft>
                      </a:pPr>
                      <a:endParaRPr lang="es-ES" sz="1100">
                        <a:latin typeface="Calibri"/>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solidFill>
                      <a:srgbClr val="DFD8E8"/>
                    </a:solidFill>
                  </a:tcPr>
                </a:tc>
                <a:tc>
                  <a:txBody>
                    <a:bodyPr/>
                    <a:lstStyle/>
                    <a:p>
                      <a:pPr algn="just">
                        <a:lnSpc>
                          <a:spcPct val="115000"/>
                        </a:lnSpc>
                        <a:spcAft>
                          <a:spcPts val="0"/>
                        </a:spcAft>
                      </a:pPr>
                      <a:endParaRPr lang="es-ES" sz="1200">
                        <a:latin typeface="Arial"/>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solidFill>
                      <a:srgbClr val="DFD8E8"/>
                    </a:solidFill>
                  </a:tcPr>
                </a:tc>
                <a:tc>
                  <a:txBody>
                    <a:bodyPr/>
                    <a:lstStyle/>
                    <a:p>
                      <a:pPr algn="just">
                        <a:lnSpc>
                          <a:spcPct val="115000"/>
                        </a:lnSpc>
                        <a:spcAft>
                          <a:spcPts val="0"/>
                        </a:spcAft>
                      </a:pPr>
                      <a:endParaRPr lang="es-ES" sz="1200" dirty="0">
                        <a:latin typeface="Arial"/>
                        <a:ea typeface="Calibri"/>
                        <a:cs typeface="Times New Roman"/>
                      </a:endParaRPr>
                    </a:p>
                  </a:txBody>
                  <a:tcPr marL="68580" marR="68580" marT="0" marB="0">
                    <a:lnL w="19050" cap="flat" cmpd="sng" algn="ctr">
                      <a:solidFill>
                        <a:srgbClr val="5F497A"/>
                      </a:solidFill>
                      <a:prstDash val="solid"/>
                      <a:round/>
                      <a:headEnd type="none" w="med" len="med"/>
                      <a:tailEnd type="none" w="med" len="med"/>
                    </a:lnL>
                    <a:lnR w="19050" cap="flat" cmpd="sng" algn="ctr">
                      <a:solidFill>
                        <a:srgbClr val="5F497A"/>
                      </a:solidFill>
                      <a:prstDash val="solid"/>
                      <a:round/>
                      <a:headEnd type="none" w="med" len="med"/>
                      <a:tailEnd type="none" w="med" len="med"/>
                    </a:lnR>
                    <a:lnT w="19050" cap="flat" cmpd="sng" algn="ctr">
                      <a:solidFill>
                        <a:srgbClr val="5F497A"/>
                      </a:solidFill>
                      <a:prstDash val="solid"/>
                      <a:round/>
                      <a:headEnd type="none" w="med" len="med"/>
                      <a:tailEnd type="none" w="med" len="med"/>
                    </a:lnT>
                    <a:lnB w="19050" cap="flat" cmpd="sng" algn="ctr">
                      <a:solidFill>
                        <a:srgbClr val="5F497A"/>
                      </a:solidFill>
                      <a:prstDash val="solid"/>
                      <a:round/>
                      <a:headEnd type="none" w="med" len="med"/>
                      <a:tailEnd type="none" w="med" len="med"/>
                    </a:lnB>
                    <a:solidFill>
                      <a:srgbClr val="DFD8E8"/>
                    </a:solidFill>
                  </a:tcPr>
                </a:tc>
              </a:tr>
            </a:tbl>
          </a:graphicData>
        </a:graphic>
      </p:graphicFrame>
      <p:sp>
        <p:nvSpPr>
          <p:cNvPr id="7" name="6 CuadroTexto"/>
          <p:cNvSpPr txBox="1"/>
          <p:nvPr/>
        </p:nvSpPr>
        <p:spPr>
          <a:xfrm>
            <a:off x="6228184" y="2636912"/>
            <a:ext cx="2376264" cy="1754326"/>
          </a:xfrm>
          <a:prstGeom prst="rect">
            <a:avLst/>
          </a:prstGeom>
        </p:spPr>
        <p:style>
          <a:lnRef idx="0">
            <a:scrgbClr r="0" g="0" b="0"/>
          </a:lnRef>
          <a:fillRef idx="1001">
            <a:schemeClr val="lt2"/>
          </a:fillRef>
          <a:effectRef idx="0">
            <a:scrgbClr r="0" g="0" b="0"/>
          </a:effectRef>
          <a:fontRef idx="major"/>
        </p:style>
        <p:txBody>
          <a:bodyPr wrap="square" rtlCol="0">
            <a:spAutoFit/>
          </a:bodyPr>
          <a:lstStyle/>
          <a:p>
            <a:pPr>
              <a:buFont typeface="Arial" pitchFamily="34" charset="0"/>
              <a:buChar char="•"/>
            </a:pPr>
            <a:r>
              <a:rPr lang="es-ES" sz="1200" dirty="0" smtClean="0">
                <a:latin typeface="Arial" pitchFamily="34" charset="0"/>
                <a:cs typeface="Arial" pitchFamily="34" charset="0"/>
              </a:rPr>
              <a:t>Participación en el mercado</a:t>
            </a:r>
          </a:p>
          <a:p>
            <a:pPr>
              <a:buFont typeface="Arial" pitchFamily="34" charset="0"/>
              <a:buChar char="•"/>
            </a:pPr>
            <a:r>
              <a:rPr lang="es-ES" sz="1200" dirty="0" smtClean="0">
                <a:latin typeface="Arial" pitchFamily="34" charset="0"/>
                <a:cs typeface="Arial" pitchFamily="34" charset="0"/>
              </a:rPr>
              <a:t>Competitividad de precios</a:t>
            </a:r>
          </a:p>
          <a:p>
            <a:pPr>
              <a:buFont typeface="Arial" pitchFamily="34" charset="0"/>
              <a:buChar char="•"/>
            </a:pPr>
            <a:r>
              <a:rPr lang="es-ES" sz="1200" dirty="0" smtClean="0">
                <a:latin typeface="Arial" pitchFamily="34" charset="0"/>
                <a:cs typeface="Arial" pitchFamily="34" charset="0"/>
              </a:rPr>
              <a:t>Factor financiero</a:t>
            </a:r>
          </a:p>
          <a:p>
            <a:pPr>
              <a:buFont typeface="Arial" pitchFamily="34" charset="0"/>
              <a:buChar char="•"/>
            </a:pPr>
            <a:r>
              <a:rPr lang="es-ES" sz="1200" dirty="0" smtClean="0">
                <a:latin typeface="Arial" pitchFamily="34" charset="0"/>
                <a:cs typeface="Arial" pitchFamily="34" charset="0"/>
              </a:rPr>
              <a:t>Calidad del Servicio y producto</a:t>
            </a:r>
          </a:p>
          <a:p>
            <a:pPr>
              <a:buFont typeface="Arial" pitchFamily="34" charset="0"/>
              <a:buChar char="•"/>
            </a:pPr>
            <a:r>
              <a:rPr lang="es-ES" sz="1200" dirty="0" smtClean="0">
                <a:latin typeface="Arial" pitchFamily="34" charset="0"/>
                <a:cs typeface="Arial" pitchFamily="34" charset="0"/>
              </a:rPr>
              <a:t>Lealtad del Cliente</a:t>
            </a:r>
          </a:p>
          <a:p>
            <a:pPr>
              <a:buFont typeface="Arial" pitchFamily="34" charset="0"/>
              <a:buChar char="•"/>
            </a:pPr>
            <a:r>
              <a:rPr lang="es-ES" sz="1200" dirty="0" smtClean="0">
                <a:latin typeface="Arial" pitchFamily="34" charset="0"/>
                <a:cs typeface="Arial" pitchFamily="34" charset="0"/>
              </a:rPr>
              <a:t>Variedad de estilos e innovación</a:t>
            </a:r>
          </a:p>
          <a:p>
            <a:pPr>
              <a:buFont typeface="Arial" pitchFamily="34" charset="0"/>
              <a:buChar char="•"/>
            </a:pPr>
            <a:r>
              <a:rPr lang="es-ES" sz="1200" dirty="0" smtClean="0">
                <a:latin typeface="Arial" pitchFamily="34" charset="0"/>
                <a:cs typeface="Arial" pitchFamily="34" charset="0"/>
              </a:rPr>
              <a:t>Especialización en el negocio.</a:t>
            </a:r>
          </a:p>
          <a:p>
            <a:pPr>
              <a:buFont typeface="Arial" pitchFamily="34" charset="0"/>
              <a:buChar char="•"/>
            </a:pPr>
            <a:r>
              <a:rPr lang="es-ES" sz="1200" dirty="0" smtClean="0">
                <a:latin typeface="Arial" pitchFamily="34" charset="0"/>
                <a:cs typeface="Arial" pitchFamily="34" charset="0"/>
              </a:rPr>
              <a:t>Servicio integral.</a:t>
            </a:r>
            <a:endParaRPr lang="es-ES" sz="1200" dirty="0">
              <a:latin typeface="Arial" pitchFamily="34" charset="0"/>
              <a:cs typeface="Arial" pitchFamily="34" charset="0"/>
            </a:endParaRPr>
          </a:p>
        </p:txBody>
      </p:sp>
      <p:sp>
        <p:nvSpPr>
          <p:cNvPr id="8" name="7 CuadroTexto"/>
          <p:cNvSpPr txBox="1"/>
          <p:nvPr/>
        </p:nvSpPr>
        <p:spPr>
          <a:xfrm>
            <a:off x="6444208" y="2204864"/>
            <a:ext cx="2448272" cy="307777"/>
          </a:xfrm>
          <a:prstGeom prst="rect">
            <a:avLst/>
          </a:prstGeom>
          <a:noFill/>
        </p:spPr>
        <p:txBody>
          <a:bodyPr wrap="square" rtlCol="0">
            <a:spAutoFit/>
          </a:bodyPr>
          <a:lstStyle/>
          <a:p>
            <a:pPr algn="ctr"/>
            <a:r>
              <a:rPr lang="es-ES" sz="1400" b="1" dirty="0" smtClean="0"/>
              <a:t>FACTORES CRÍTICOS</a:t>
            </a:r>
            <a:endParaRPr lang="es-ES" sz="1400" b="1" dirty="0"/>
          </a:p>
        </p:txBody>
      </p:sp>
      <p:sp>
        <p:nvSpPr>
          <p:cNvPr id="9" name="8 Rectángulo redondeado"/>
          <p:cNvSpPr/>
          <p:nvPr/>
        </p:nvSpPr>
        <p:spPr>
          <a:xfrm>
            <a:off x="6300192" y="1772816"/>
            <a:ext cx="2520280"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PERFIL COMPETITIVO</a:t>
            </a:r>
            <a:endParaRPr lang="es-ES"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n-US" sz="4400" dirty="0" smtClean="0">
                <a:latin typeface="Arial" pitchFamily="34" charset="0"/>
                <a:cs typeface="Arial" pitchFamily="34" charset="0"/>
              </a:rPr>
              <a:t>CAPITULO II</a:t>
            </a:r>
            <a:endParaRPr lang="es-ES" sz="4400" dirty="0">
              <a:latin typeface="Arial" pitchFamily="34" charset="0"/>
              <a:cs typeface="Arial" pitchFamily="34" charset="0"/>
            </a:endParaRPr>
          </a:p>
        </p:txBody>
      </p:sp>
      <p:sp>
        <p:nvSpPr>
          <p:cNvPr id="3" name="2 Marcador de contenido"/>
          <p:cNvSpPr>
            <a:spLocks noGrp="1"/>
          </p:cNvSpPr>
          <p:nvPr>
            <p:ph idx="1"/>
          </p:nvPr>
        </p:nvSpPr>
        <p:spPr>
          <a:xfrm>
            <a:off x="539552" y="1628800"/>
            <a:ext cx="7467600" cy="1656184"/>
          </a:xfrm>
        </p:spPr>
        <p:txBody>
          <a:bodyPr>
            <a:normAutofit lnSpcReduction="10000"/>
          </a:bodyPr>
          <a:lstStyle/>
          <a:p>
            <a:pPr algn="ctr">
              <a:buNone/>
            </a:pPr>
            <a:r>
              <a:rPr lang="en-US" b="1" dirty="0" smtClean="0">
                <a:latin typeface="Arial" pitchFamily="34" charset="0"/>
                <a:cs typeface="Arial" pitchFamily="34" charset="0"/>
              </a:rPr>
              <a:t>LA EMPRESA</a:t>
            </a:r>
          </a:p>
          <a:p>
            <a:pPr algn="ctr">
              <a:buNone/>
            </a:pPr>
            <a:endParaRPr lang="en-US" dirty="0" smtClean="0">
              <a:latin typeface="Arial" pitchFamily="34" charset="0"/>
              <a:cs typeface="Arial" pitchFamily="34" charset="0"/>
            </a:endParaRPr>
          </a:p>
          <a:p>
            <a:pPr algn="ctr">
              <a:buNone/>
            </a:pPr>
            <a:r>
              <a:rPr lang="en-US" dirty="0" smtClean="0">
                <a:latin typeface="Arial" pitchFamily="34" charset="0"/>
                <a:cs typeface="Arial" pitchFamily="34" charset="0"/>
              </a:rPr>
              <a:t>HUMADI EVENTOS CIA LTDA</a:t>
            </a:r>
            <a:endParaRPr lang="es-ES" dirty="0">
              <a:latin typeface="Arial" pitchFamily="34" charset="0"/>
              <a:cs typeface="Arial" pitchFamily="34" charset="0"/>
            </a:endParaRPr>
          </a:p>
        </p:txBody>
      </p:sp>
      <p:pic>
        <p:nvPicPr>
          <p:cNvPr id="5" name="Picture 2"/>
          <p:cNvPicPr>
            <a:picLocks noChangeAspect="1" noChangeArrowheads="1"/>
          </p:cNvPicPr>
          <p:nvPr/>
        </p:nvPicPr>
        <p:blipFill>
          <a:blip r:embed="rId2" cstate="print"/>
          <a:srcRect/>
          <a:stretch>
            <a:fillRect/>
          </a:stretch>
        </p:blipFill>
        <p:spPr bwMode="auto">
          <a:xfrm>
            <a:off x="2843808" y="3789040"/>
            <a:ext cx="3293895" cy="229210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764704"/>
            <a:ext cx="7467600" cy="4873752"/>
          </a:xfrm>
        </p:spPr>
        <p:txBody>
          <a:bodyPr>
            <a:normAutofit/>
          </a:bodyPr>
          <a:lstStyle/>
          <a:p>
            <a:pPr algn="r">
              <a:buNone/>
            </a:pPr>
            <a:endParaRPr lang="es-ES" sz="1800" dirty="0" smtClean="0"/>
          </a:p>
          <a:p>
            <a:pPr algn="just"/>
            <a:endParaRPr lang="es-ES" sz="1800" dirty="0"/>
          </a:p>
        </p:txBody>
      </p:sp>
      <p:graphicFrame>
        <p:nvGraphicFramePr>
          <p:cNvPr id="4" name="3 Diagrama"/>
          <p:cNvGraphicFramePr/>
          <p:nvPr/>
        </p:nvGraphicFramePr>
        <p:xfrm>
          <a:off x="1115616" y="1268760"/>
          <a:ext cx="6912768" cy="448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CuadroTexto"/>
          <p:cNvSpPr txBox="1"/>
          <p:nvPr/>
        </p:nvSpPr>
        <p:spPr>
          <a:xfrm>
            <a:off x="3275856" y="404664"/>
            <a:ext cx="2952328" cy="461665"/>
          </a:xfrm>
          <a:prstGeom prst="rect">
            <a:avLst/>
          </a:prstGeom>
          <a:noFill/>
        </p:spPr>
        <p:txBody>
          <a:bodyPr wrap="square" rtlCol="0">
            <a:spAutoFit/>
          </a:bodyPr>
          <a:lstStyle/>
          <a:p>
            <a:pPr algn="ctr"/>
            <a:r>
              <a:rPr lang="en-US" sz="2400" b="1" dirty="0" smtClean="0">
                <a:latin typeface="Arial" pitchFamily="34" charset="0"/>
                <a:cs typeface="Arial" pitchFamily="34" charset="0"/>
              </a:rPr>
              <a:t>ANTECEDENTES</a:t>
            </a:r>
            <a:endParaRPr lang="es-E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74638"/>
            <a:ext cx="7529264" cy="634082"/>
          </a:xfrm>
        </p:spPr>
        <p:txBody>
          <a:bodyPr>
            <a:normAutofit/>
          </a:bodyPr>
          <a:lstStyle/>
          <a:p>
            <a:pPr algn="ctr"/>
            <a:r>
              <a:rPr lang="en-US" sz="2800" b="1" u="sng" dirty="0" smtClean="0">
                <a:solidFill>
                  <a:schemeClr val="tx1"/>
                </a:solidFill>
                <a:latin typeface="Arial" pitchFamily="34" charset="0"/>
                <a:cs typeface="Arial" pitchFamily="34" charset="0"/>
              </a:rPr>
              <a:t>EVOLUCION HUMADI</a:t>
            </a:r>
            <a:endParaRPr lang="es-ES" sz="2800" b="1" u="sng" dirty="0">
              <a:solidFill>
                <a:schemeClr val="tx1"/>
              </a:solidFill>
              <a:latin typeface="Arial" pitchFamily="34" charset="0"/>
              <a:cs typeface="Arial" pitchFamily="34" charset="0"/>
            </a:endParaRPr>
          </a:p>
        </p:txBody>
      </p:sp>
      <p:graphicFrame>
        <p:nvGraphicFramePr>
          <p:cNvPr id="4" name="3 Diagrama"/>
          <p:cNvGraphicFramePr/>
          <p:nvPr/>
        </p:nvGraphicFramePr>
        <p:xfrm>
          <a:off x="467544" y="1412776"/>
          <a:ext cx="7056784"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0962" name="AutoShape 2" descr="data:image/jpg;base64,/9j/4AAQSkZJRgABAQAAAQABAAD/2wCEAAkGBhQSEBQSExQWFRUWFxYUFxgXGRYUFRYYFBUaFxcWFhQXHCYeFxkjGRgXHy8gIycpLCwsFR4xNTAqNSYrLCkBCQoKDgwOGg8PGiwkHSUpLCkpKS0pKSwqKSwsLCwsKSkpLCwsKSwsLCwpKSksLCksLCwpLCkpLCwpLCwsLCksLP/AABEIAOcA2gMBIgACEQEDEQH/xAAbAAEAAgMBAQAAAAAAAAAAAAAABQYBAwQCB//EAD4QAAEDAgMFBgQFAwMDBQAAAAEAAhEDIQQSMQUGQVFhEyJxgZGhMrHB0QcjYuHwFEKiUnKCksLxFSQ0stL/xAAaAQEAAwEBAQAAAAAAAAAAAAAAAgMEBQEG/8QAJxEAAgIBAwMEAgMAAAAAAAAAAAECEQMEEiEiMUEFE1FhMnEjM4H/2gAMAwEAAhEDEQA/APuKIiAIiIAiIgCIiAIiIDC5cTjcpytaXu1gWgdSV1KNoialV/JwHgA0fuoyPUdWGxWaxBaeR+66VDhmZxe1xD5kcoHB3CIXdhNoNqCxE6ESJka+KjCXhnrXwdSIisIhERAEREAREQBERAEREAREQBERAEREAREQBERAEREB5e6ATyv6KPw9I9nIPede4nW5nyK6NpH8p3UZf+ox9V6YIt/NFF9z0gdrtDXU6Qu1xzO5wLAeGq0Ma2WgNyxcAe1117Ur9nWJIHwCJNh3jOvkuDBbSa6oQ4SOg0PPwWDK1uqzRBOi04KtmYOYsfELoUXsV8mpwu0x4g+lgFKLdB3FGdqmERYlTPDKLDnRqtRxbOc+F/kgNyLnp49jnZQ4ZuXGy6EAREQBERAEREAREQBERAF4fVA1ML2uKs0OrAT8AnzdZAdXbDmnbDmF5a42i49FkvHEfVAe5WVoeGC9h7fJeuz5OPz+aA0bSPdaOdRg/wAp+i04jFZX5ToQSYXJvDiC1rAHDNnBHA6EedzC9txjm3qMmAfgg+ILSqJZEpNFii6sh99qgc2m9v8Aa9rTzIIDtOhhRVDFgVNIP80XvbOK7UPnujNmA48o9FAmk4QSTIvNi0wfULh6jM5ZLXY6mHEtlM+m7Aqh1I1bDOZ8A1obB62Pqu/+qHCXeAn30VX2GwwHhwyv7wae+AeMaKwUzPxPd4Duj2v7ruYcm6KOXkjtkze+sdTDR+o/b7rV206Fzv8AaIHr+6zkYL2HU3PqV0NeOYVxA5xQJ4NHjLz9l7/pR/cSehsPQWWX4oDS656+MkQBHVeNg146mxuWo0CWOExyNipJrpVZx9RrW91xlwOYA2jgpfYmK7Si08RY+S8jK3R61RIIiKZEIiIAiIgCIiAIiIDBUPQxoFSo8iZMDwCk8XUysceQKgKVI5fOOGuvFVzbTVEkiZo7RaRx8F006gIkKKp4bLAB1PhC3uplp7vzC9Tfk8O8sC0VWBoLriL6/TRcv/qpaYePCFFbY21mEaN68fEqM8iirJRi5OiN21W7R/XQDlN1sxO0nZMtr8YvHioN2LcXgkyJ6RPtxXcWyJK4M8/LfydFY+yND2dw+C59lYntWuJN2u4CPELOJxhD20mjXUzESQNPNRmwKzWYupR4uDtf0wRbncrNfkvRcNnNdSbDQS3WB11UuMQ0gQ76ELi2RirdVI1MIx9y0TzuD6ha8WpcVTMeSK3HJiMU5rgfiERyE+Wv1Xlu1oA1zcST3emi07Q2K4j8uq5p6mR6qBrbIxTTAeXA8Mwv5K1+oJfIjgjLsyfqbUPOP51XPU2mTq48eX0VeOzcRxa9YGzKrj8Dp9/mqZeo/RdHSx+SYq4oeHjEqX3Rxwl9Of1C/qIVNxWznU3Br7SCdeXMqU2DUbRrscCDJDTF7HUyrMGtbyK0Ry4I7eGfRUWAVld45gREQBERAEREAREQHDtUy0N/1ED6rhGIIyWGQ950jQn5cLKL3x2y6nXpNZEhpcQRIuYFvJRezdqveYIfGYu7vw5hxj0WGerhGbg+5pjgk47kXKriGWi5uRE3lan7QIFxf+c1Ftxp/ta5eKr6jh8J6GZ9V7PUxSsisTOTH7SdJJNuHIeXNR1QOqOhoLjo0C8cyeqksNsAk5qju8bwOBJ8VN0MIGNhjY00sT4kri5tRLK6NaUcfbuQ+z92MoD6xyjl9zwWNt1GssGzJmQYmTPmrJWNiI0Fxa88LqobwOuByk6clVkio0hjk5u2QGHrg4mQTOZoIdyzE90xEWXnbFDsdqnux+Z8XNtThP8AyHot27mDLsTllxDnDh3bROVwMFZ/FvDuZiqVRoN2t5wXMcfsFqjj3YW/skpVOvosGBfDy3kf3U/SxEgGwB5mCq3hnZix44tDh56/JWHDtFpuet48FlQyI3VXiCuSpw/nouktkGx87T9YXO6gRofoNfsqsiIwZ4LMw01t5LDcMLAi/PS4HTReqlC+adFs7LXrJ6iVWidld3qwkU2vF8rups7qeqiKdU5Q7kQ7r6q3bQa11N7buOhA1mLW91U6NOxHl9IVkeCxO0fTtm4ntKTH82hdSr25WKzYfKdWOI9bqwr6zDNTgpI5M47ZNBERWkAiIgCIiALBWV5c6AgPme81fPjax4NysHkL+6ld0qH5QdGsn1P2VbFQ1atQ8Xvc7yLoH1V32Lhw2mANAAB5L5qct02/s6dVGiQsF5fosls6i3X7LFQqOR8Fa7mmi8FxANxqu2kFzBs25roJys+KLQCbwTYSON1VhjbPMjNlY2Ko+3mzUPgfdXWuCKcEyYgmIk+Cpe2HFud5sNAeo4L3U8SpFmnVmncXZ5biRIIyzreZc51vZSH4s4QuwrHie4+ZHAGF07jUpJfM21mbwFP7x7OFfC1qR/uY6PECR7rqaOG/Su/JVmltzI+f7uYjPh6RkZrtPESOnK3urls6zdAPDmvnO6NaKVRjiRDpE2Inh1091dsDie8ACO9AicplvATYg9BK4770apq0Tj3c/GdBrGq58RVDRJ04ngOpWp73AHOM0GQGXdeLQRAifPVaKtHMA4sJytGXO46uN54EjmvJu0URVGhm0dIDu9fvaNE6k8ARzXXi3uy92epFyB0HErV/REPzTGgOWTmA0BnQLfhuMZviM5uHh0VRazw3Dy10ggv7zrzfQCeeh9VVtoUTTqmSCXXnQa3srm43HI26zwEKA3iwo7ruRI9VM9gzo3JrZatSnzGb0VzCoG7lQMxFM8+6Vf19B6bPdir4MeqVTsIiLpGUIiIAiIgC49sV8mHqv/0sef8AErsUFvtXyYCuf0x/1ED6qGR1Fv6JRVySKLu/TBE9GDzILj8wr1gWQwKkbrs/LcReajom1m5WT7FXyhYAcYXza/I6M+x7cVrqLNUixJi9rxePdaqz46nQDmeU8FDIyETZQccxGWw42v5cF2Un97L+mffkubCMtfU3veJ4KQphaNJDc7KcrOPalSG3VB2o+AeRcAOOuquW8b4AOYATN9TawF/oqVjW5302c5PhA+d1k1b/AJGatOukuG6eBDWlwtOvXkfRWIrh2LRy0Wjp+y7l9Fo4bcEV9GDNLdNs+NdkMPtStROjnGBoIMuA62KtezsSBMgiO8SNe7Ag8b8lwfiZswMxNDFyW/2mBMltwPMWTC1Tna45ZMPtyGt+Y1XB1UPbytHSxvfBMtrabnAnMWkggA5SBOhI4kfVYbQLSBqMoB4AFvJvX6Lj2ZjBVp9sHOLTBaMwaJBILCOHeEX5rs7dzxmaRoDl/u0PdJ4GePRUvlGfszkJc4l0vaAHAaEHqG6rZRIbaczibmIvlkZuVlvFPU84twEcoWYAn3/dU0WWeaRcZJjQd23dPGXDVcu1qEsIUiwLRi6RLDxN4kellNIRfJVcE7K9p/0uC+jsMgFfOMRSgnxX0HAPmkw/pHyXX9LlzKJXq1wmdCIi7ZgCIiAIiIAqv+JFSMA+wMuY2DoZcrQql+JV8Iwc61L5yqc/9bLMX5oiti0IAA5u8LPPD+aq0tAJymNAeuvPkq/sRtmwJNz7kq0NFl8/FG3IzU9oPCfda5M6W58jyhZqVO8GxqCZWGANgAG86aDjc8FVMijpwtMgXMnnELZTe2rOv5b41i7fDUXXugxcm0ndkwdn3bmcrc0E82jW66eBe3j3vsZ5dUqI3eXEiMqgMFQnEAnQC3W2b1hbNsk1Blc6SZJidDyB+HjpzWN0cAHPYWzlBM5tRl5TzFlyHH3cvHlnRh0Y3fgv2HZDQOQW1YWV9clSo47d8le352Ya2CeB8TYe08iP2JVH3frGphaYfOam4scJImLfZfVqrA4EESDYr5acJ/TY2tQMxU7zeVtPY/4rk+pYrSmjbpZd4m3cHaXZvxWGcHO7OqXN4yHu0E6RZ09Vd+zDjLAGmxu3vCTxHhMeK+Z4eqMNtKlUc535kZp+EwMr8xn4vhPkvrFIyJ8vTisCjuYycMjxUg3JkuIEiD4dR1SzR0HmV01vi1vEx56/TzXM6pwNiRb7TpOqyyjTJxdo20G/wr3VZZeaDTxMroNNWwhaISlTKZtKnlmTOnT2Vz2G+cPT8I9FVN4qXxeHyKsm7FScMzzHoVs9N4ytfRPUu4L9ksiIu+c8IiIAiIgCqn4iOIw1OLfnU+vEq1qs7/j/ANoDAMVaeviQqdQrxy/RZifWiN3dpl1Nly0w0k6ngSL+YVnaTe0Dgef2UBsaQeJ8+95ecKdLYYS0SXXibzC4cY8M1ZHyeXo1pkRHWZ9rrXfJcwY1OotcngV04YKuMd0qPG6Rl7C45QRlgyQYcCPoqtvbtmoyrQw9Nxl7mFzxq4TEWHQ6cFcHtayXnSOQsOP3XzCrtL+ox5qAAMohxYBpaWt8yXSujqEseOvJXhVyO3adfvPcTrYSdJMRI08FaNz8Jlpl3/EfM/zoqdLu0ptBvcubGocLBfSdm4fJSa06gX8Tqsvp+Ldk3vwaNROobTqREXfOcYKp2/Oyoy4hkyHDNHEfT91cloxmEbUY5jhLXCCqsuNTi0ThLa7Pi34gAdnTqfqzNcOouPEi6vu4e1W4vBU3vdmewCm8HQOZIzR+oEKtba2EX4arhamUOpmWXBMZu6cuscFx/hbUq0XOYcvZVSQwh0HtGH+4fEAQCIPRcRVBU/DNk05co+puoiAQbTNiSP8AwtFVvKPNdRDtIgQDI0nk0arixLyAHCY4jLLjflwVeohUrK8bNzCuphB+fVcFJwcNCI0mR/5UhS066cYU9KrdHmQrO8VES6eRIHhx81J7nOnCj/c/5rg29V7hBMm+ggWF4HKbLv3M/wDhsPMuP+Su0MazS/RPM/40TqIi7ZiCIiAIiIAoHfanOCfPAsd6PCnlHbwUM+Fqt/QSPEX+ihkVwZKLqSZCbDYc+vdi48dPJTYpMmWgS3u6ERPBQO79UkCBMtHGItxKsLYADbyBxk/5HVcdR6WaJvk573mI+kcV14SCARpw5LmcJMTEm0a2uV3URYL3TQudkcj4IjerFdnhnnjGVp/U+2nhK+f7HwmSk5/F78vkwfc+ynfxH2qGvp0m/GRfQ6ixvawk+artB8UGNnvPhotpn4wOi81fVJr/AAuwrgsO6eANbEOqOu0EHgdNIPLh5FfQAovd3Z/ZUGjibm0cLSFKBdDSYvbx892Z8890uPBlERaykIiICr72bLJcyu0Du91/A5ToZ6FUHH4J2FxArtLjQziq5jT3Q+fiAMCSBwX2OpTDgQRIIg+a+d7w7Fyk03DM3hxLh9bWjiuXrMe3rXnua8Mt3Sy60MWH0hUY7UNImBAMGDOhgheajGtJOmaNSfIAKi7gbWfTbUwtZ2lSQ65MPJGUGZbEAybAFW84gOqFwDcsGXzmjKYiDxlUZGpRIqLTN9Op3rA2ME8NPFdFQhzYBv0OukqPpS4TENnM20Aza8XK68NSJlxHQRwGiqxWiUyE3kq5jkjUam+o4QpvdmgGYWk0aRPqSVEbfptDA4COEkXKsWzqWWjTbya0ey2aKDU5MZpLYkdSLCyuoZAiIgCIiALxVp5mkcwR6he1hePkFQ3Zbkc1h17zT4s1+StNUWsoN2Dy4wOBAEl0HjnbBA81N1Xi3Vc/ZUZIuk7aZoa24v8AuuprYC009Vq2viwyi8zciB5qWCKjcjyXLo+UbwVzicbVNy3MBocsNOk8wIj/AHqxbq4B1aubDs2AAktBkzcB2ojTyKiMBhgLgSXOmOZmAAF9J2BsvsKIBADnd50czw8vuq8eP3J8+C1y2xJIBZRF0zKEREAREQGIUftnZnastZzbtPzCkVgqMoqSpnqdOz5ZXo9hiGYgMdLDlc0DM57XGHNPTXgruXMFPNId2gddonMHXZ8I4Dw1WneTYBqkVGWI7xizpAs4cD4LZsDG02YdjHubLLG0CxMRysudHBtbizRKe5Jo2UMC0NaWfDAIGvvK78OIC11MXTj42x4gKOxm2WMHxei8UFB2OZKjZthoqPpU9SXifAXPspsBV/YLTVqOrHRoyNHjcn0VhC2YGpJyXkryqnt+DKIi0FQREQBERAEREBC7zMy0xVGrbHiC08/AxdQuyt7KbyWF1xwPxC/PRw6hWraVDPSe3m1w9l8mO7j3vL6YNRpE93xgz4ELn51kWROCtM1YnjcKn3PqGHx1M3D26cSJ1WramNoZD2kEaX7vudV83Y+pSBa0vDjDYPxCNJcbgeCtW627JLu3rEOPiXGepPyC8WSTftqJ44RrdZJ7G2KHOFZzcrRBY3ysSPkrFCQsrdCCiqRnlLcERFM8CIiAIiIAiIgMFQm3t3RWaXU+5U5g5c3Qx81OIoZMcciqRKMnF2j5n/R1g8U3kToCCDMdR9V27R3cLaYqFxsWglzoFyAB6lTO8eD7OtSxDbDMG1NCBNg+D6FTeKpNfTLSA5pExqDFx7gKjHpoRVUTlklLmyP3TeHUC5uhqPF/0nKfcKbCgN0H/l1WcqriPB8O+pU+tEEkqRXJ2wiIpHgREQBERAEREB5foVVdycE0M7W85XM1tlNQv05/ZWbGPim88muPoCoHdinlpHqWDzyyfmo+T3weN76Eim1gbne8NBjvSbTPIC6sODwwp02sGjRH3PqoWmO1xsm7aWYjx+EfVWAIlzYYREUjwIiIAiIgCIiAIiIAiIgOfHYUVKbmHRwj7H1UXsasQwsdqwwfA2PvPqpxQ2KZkxA5VAQfE2+ceq8YObYXcxFWnzH/ANHf/khWEKt135MVTfpmifPuH/tVkRAyiIvQEREAREQBERAcO23xh6h/SR62+qj9j92jJ/1Pf5Mt/wBq6N56sUPFzR7z9FysOXDAcezA83mT7EqPkHXsCjDXO4uPyufclSq5NmUstJo6SfO6616gERF6AiIgCIiAIiIAiIgCIiAKO2zQlmYatM/z29FIrzUZIIPEQgKxtzv0w8aghw/5C/8AkArJha2djXcwD6hVmobOY7hLfqPdSm7eImllOrCR5G4+qimCXREUgEREAREQBERAQG9pljG8yT7R9V5xNwG83Aejf39kRQ+QT7BFl6RFIBERegIiIAiIgCIiAIiIAiIgCwURAVbbbctVx8D6hedkbQ7OoARaoQCeXWERVeT0tayiK08CIiA//9k="/>
          <p:cNvSpPr>
            <a:spLocks noChangeAspect="1" noChangeArrowheads="1"/>
          </p:cNvSpPr>
          <p:nvPr/>
        </p:nvSpPr>
        <p:spPr bwMode="auto">
          <a:xfrm>
            <a:off x="77788" y="-1050925"/>
            <a:ext cx="2076450" cy="220027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40964" name="AutoShape 4" descr="data:image/jpg;base64,/9j/4AAQSkZJRgABAQAAAQABAAD/2wCEAAkGBhQSEBQSExQWFRUWFxYUFxgXGRYUFRYYFBUaFxcWFhQXHCYeFxkjGRgXHy8gIycpLCwsFR4xNTAqNSYrLCkBCQoKDgwOGg8PGiwkHSUpLCkpKS0pKSwqKSwsLCwsKSkpLCwsKSwsLCwpKSksLCksLCwpLCkpLCwpLCwsLCksLP/AABEIAOcA2gMBIgACEQEDEQH/xAAbAAEAAgMBAQAAAAAAAAAAAAAABQYBAwQCB//EAD4QAAEDAgMFBgQFAwMDBQAAAAEAAhEDIQQSMQUGQVFhEyJxgZGhMrHB0QcjYuHwFEKiUnKCksLxFSQ0stL/xAAaAQEAAwEBAQAAAAAAAAAAAAAAAgMEBQEG/8QAJxEAAgIBAwMEAgMAAAAAAAAAAAECEQMEEiEiMUEFE1FhMnEjM4H/2gAMAwEAAhEDEQA/APuKIiAIiIAiIgCIiAIiIDC5cTjcpytaXu1gWgdSV1KNoialV/JwHgA0fuoyPUdWGxWaxBaeR+66VDhmZxe1xD5kcoHB3CIXdhNoNqCxE6ESJka+KjCXhnrXwdSIisIhERAEREAREQBERAEREAREQBERAEREAREQBERAEREB5e6ATyv6KPw9I9nIPede4nW5nyK6NpH8p3UZf+ox9V6YIt/NFF9z0gdrtDXU6Qu1xzO5wLAeGq0Ma2WgNyxcAe1117Ur9nWJIHwCJNh3jOvkuDBbSa6oQ4SOg0PPwWDK1uqzRBOi04KtmYOYsfELoUXsV8mpwu0x4g+lgFKLdB3FGdqmERYlTPDKLDnRqtRxbOc+F/kgNyLnp49jnZQ4ZuXGy6EAREQBERAEREAREQBERAF4fVA1ML2uKs0OrAT8AnzdZAdXbDmnbDmF5a42i49FkvHEfVAe5WVoeGC9h7fJeuz5OPz+aA0bSPdaOdRg/wAp+i04jFZX5ToQSYXJvDiC1rAHDNnBHA6EedzC9txjm3qMmAfgg+ILSqJZEpNFii6sh99qgc2m9v8Aa9rTzIIDtOhhRVDFgVNIP80XvbOK7UPnujNmA48o9FAmk4QSTIvNi0wfULh6jM5ZLXY6mHEtlM+m7Aqh1I1bDOZ8A1obB62Pqu/+qHCXeAn30VX2GwwHhwyv7wae+AeMaKwUzPxPd4Duj2v7ruYcm6KOXkjtkze+sdTDR+o/b7rV206Fzv8AaIHr+6zkYL2HU3PqV0NeOYVxA5xQJ4NHjLz9l7/pR/cSehsPQWWX4oDS656+MkQBHVeNg146mxuWo0CWOExyNipJrpVZx9RrW91xlwOYA2jgpfYmK7Si08RY+S8jK3R61RIIiKZEIiIAiIgCIiAIiIDBUPQxoFSo8iZMDwCk8XUysceQKgKVI5fOOGuvFVzbTVEkiZo7RaRx8F006gIkKKp4bLAB1PhC3uplp7vzC9Tfk8O8sC0VWBoLriL6/TRcv/qpaYePCFFbY21mEaN68fEqM8iirJRi5OiN21W7R/XQDlN1sxO0nZMtr8YvHioN2LcXgkyJ6RPtxXcWyJK4M8/LfydFY+yND2dw+C59lYntWuJN2u4CPELOJxhD20mjXUzESQNPNRmwKzWYupR4uDtf0wRbncrNfkvRcNnNdSbDQS3WB11UuMQ0gQ76ELi2RirdVI1MIx9y0TzuD6ha8WpcVTMeSK3HJiMU5rgfiERyE+Wv1Xlu1oA1zcST3emi07Q2K4j8uq5p6mR6qBrbIxTTAeXA8Mwv5K1+oJfIjgjLsyfqbUPOP51XPU2mTq48eX0VeOzcRxa9YGzKrj8Dp9/mqZeo/RdHSx+SYq4oeHjEqX3Rxwl9Of1C/qIVNxWznU3Br7SCdeXMqU2DUbRrscCDJDTF7HUyrMGtbyK0Ry4I7eGfRUWAVld45gREQBERAEREAREQHDtUy0N/1ED6rhGIIyWGQ950jQn5cLKL3x2y6nXpNZEhpcQRIuYFvJRezdqveYIfGYu7vw5hxj0WGerhGbg+5pjgk47kXKriGWi5uRE3lan7QIFxf+c1Ftxp/ta5eKr6jh8J6GZ9V7PUxSsisTOTH7SdJJNuHIeXNR1QOqOhoLjo0C8cyeqksNsAk5qju8bwOBJ8VN0MIGNhjY00sT4kri5tRLK6NaUcfbuQ+z92MoD6xyjl9zwWNt1GssGzJmQYmTPmrJWNiI0Fxa88LqobwOuByk6clVkio0hjk5u2QGHrg4mQTOZoIdyzE90xEWXnbFDsdqnux+Z8XNtThP8AyHot27mDLsTllxDnDh3bROVwMFZ/FvDuZiqVRoN2t5wXMcfsFqjj3YW/skpVOvosGBfDy3kf3U/SxEgGwB5mCq3hnZix44tDh56/JWHDtFpuet48FlQyI3VXiCuSpw/nouktkGx87T9YXO6gRofoNfsqsiIwZ4LMw01t5LDcMLAi/PS4HTReqlC+adFs7LXrJ6iVWidld3qwkU2vF8rups7qeqiKdU5Q7kQ7r6q3bQa11N7buOhA1mLW91U6NOxHl9IVkeCxO0fTtm4ntKTH82hdSr25WKzYfKdWOI9bqwr6zDNTgpI5M47ZNBERWkAiIgCIiALBWV5c6AgPme81fPjax4NysHkL+6ld0qH5QdGsn1P2VbFQ1atQ8Xvc7yLoH1V32Lhw2mANAAB5L5qct02/s6dVGiQsF5fosls6i3X7LFQqOR8Fa7mmi8FxANxqu2kFzBs25roJys+KLQCbwTYSON1VhjbPMjNlY2Ko+3mzUPgfdXWuCKcEyYgmIk+Cpe2HFud5sNAeo4L3U8SpFmnVmncXZ5biRIIyzreZc51vZSH4s4QuwrHie4+ZHAGF07jUpJfM21mbwFP7x7OFfC1qR/uY6PECR7rqaOG/Su/JVmltzI+f7uYjPh6RkZrtPESOnK3urls6zdAPDmvnO6NaKVRjiRDpE2Inh1091dsDie8ACO9AicplvATYg9BK4770apq0Tj3c/GdBrGq58RVDRJ04ngOpWp73AHOM0GQGXdeLQRAifPVaKtHMA4sJytGXO46uN54EjmvJu0URVGhm0dIDu9fvaNE6k8ARzXXi3uy92epFyB0HErV/REPzTGgOWTmA0BnQLfhuMZviM5uHh0VRazw3Dy10ggv7zrzfQCeeh9VVtoUTTqmSCXXnQa3srm43HI26zwEKA3iwo7ruRI9VM9gzo3JrZatSnzGb0VzCoG7lQMxFM8+6Vf19B6bPdir4MeqVTsIiLpGUIiIAiIgC49sV8mHqv/0sef8AErsUFvtXyYCuf0x/1ED6qGR1Fv6JRVySKLu/TBE9GDzILj8wr1gWQwKkbrs/LcReajom1m5WT7FXyhYAcYXza/I6M+x7cVrqLNUixJi9rxePdaqz46nQDmeU8FDIyETZQccxGWw42v5cF2Un97L+mffkubCMtfU3veJ4KQphaNJDc7KcrOPalSG3VB2o+AeRcAOOuquW8b4AOYATN9TawF/oqVjW5302c5PhA+d1k1b/AJGatOukuG6eBDWlwtOvXkfRWIrh2LRy0Wjp+y7l9Fo4bcEV9GDNLdNs+NdkMPtStROjnGBoIMuA62KtezsSBMgiO8SNe7Ag8b8lwfiZswMxNDFyW/2mBMltwPMWTC1Tna45ZMPtyGt+Y1XB1UPbytHSxvfBMtrabnAnMWkggA5SBOhI4kfVYbQLSBqMoB4AFvJvX6Lj2ZjBVp9sHOLTBaMwaJBILCOHeEX5rs7dzxmaRoDl/u0PdJ4GePRUvlGfszkJc4l0vaAHAaEHqG6rZRIbaczibmIvlkZuVlvFPU84twEcoWYAn3/dU0WWeaRcZJjQd23dPGXDVcu1qEsIUiwLRi6RLDxN4kellNIRfJVcE7K9p/0uC+jsMgFfOMRSgnxX0HAPmkw/pHyXX9LlzKJXq1wmdCIi7ZgCIiAIiIAqv+JFSMA+wMuY2DoZcrQql+JV8Iwc61L5yqc/9bLMX5oiti0IAA5u8LPPD+aq0tAJymNAeuvPkq/sRtmwJNz7kq0NFl8/FG3IzU9oPCfda5M6W58jyhZqVO8GxqCZWGANgAG86aDjc8FVMijpwtMgXMnnELZTe2rOv5b41i7fDUXXugxcm0ndkwdn3bmcrc0E82jW66eBe3j3vsZ5dUqI3eXEiMqgMFQnEAnQC3W2b1hbNsk1Blc6SZJidDyB+HjpzWN0cAHPYWzlBM5tRl5TzFlyHH3cvHlnRh0Y3fgv2HZDQOQW1YWV9clSo47d8le352Ya2CeB8TYe08iP2JVH3frGphaYfOam4scJImLfZfVqrA4EESDYr5acJ/TY2tQMxU7zeVtPY/4rk+pYrSmjbpZd4m3cHaXZvxWGcHO7OqXN4yHu0E6RZ09Vd+zDjLAGmxu3vCTxHhMeK+Z4eqMNtKlUc535kZp+EwMr8xn4vhPkvrFIyJ8vTisCjuYycMjxUg3JkuIEiD4dR1SzR0HmV01vi1vEx56/TzXM6pwNiRb7TpOqyyjTJxdo20G/wr3VZZeaDTxMroNNWwhaISlTKZtKnlmTOnT2Vz2G+cPT8I9FVN4qXxeHyKsm7FScMzzHoVs9N4ytfRPUu4L9ksiIu+c8IiIAiIgCqn4iOIw1OLfnU+vEq1qs7/j/ANoDAMVaeviQqdQrxy/RZifWiN3dpl1Nly0w0k6ngSL+YVnaTe0Dgef2UBsaQeJ8+95ecKdLYYS0SXXibzC4cY8M1ZHyeXo1pkRHWZ9rrXfJcwY1OotcngV04YKuMd0qPG6Rl7C45QRlgyQYcCPoqtvbtmoyrQw9Nxl7mFzxq4TEWHQ6cFcHtayXnSOQsOP3XzCrtL+ox5qAAMohxYBpaWt8yXSujqEseOvJXhVyO3adfvPcTrYSdJMRI08FaNz8Jlpl3/EfM/zoqdLu0ptBvcubGocLBfSdm4fJSa06gX8Tqsvp+Ldk3vwaNROobTqREXfOcYKp2/Oyoy4hkyHDNHEfT91cloxmEbUY5jhLXCCqsuNTi0ThLa7Pi34gAdnTqfqzNcOouPEi6vu4e1W4vBU3vdmewCm8HQOZIzR+oEKtba2EX4arhamUOpmWXBMZu6cuscFx/hbUq0XOYcvZVSQwh0HtGH+4fEAQCIPRcRVBU/DNk05co+puoiAQbTNiSP8AwtFVvKPNdRDtIgQDI0nk0arixLyAHCY4jLLjflwVeohUrK8bNzCuphB+fVcFJwcNCI0mR/5UhS066cYU9KrdHmQrO8VES6eRIHhx81J7nOnCj/c/5rg29V7hBMm+ggWF4HKbLv3M/wDhsPMuP+Su0MazS/RPM/40TqIi7ZiCIiAIiIAoHfanOCfPAsd6PCnlHbwUM+Fqt/QSPEX+ihkVwZKLqSZCbDYc+vdi48dPJTYpMmWgS3u6ERPBQO79UkCBMtHGItxKsLYADbyBxk/5HVcdR6WaJvk573mI+kcV14SCARpw5LmcJMTEm0a2uV3URYL3TQudkcj4IjerFdnhnnjGVp/U+2nhK+f7HwmSk5/F78vkwfc+ynfxH2qGvp0m/GRfQ6ixvawk+artB8UGNnvPhotpn4wOi81fVJr/AAuwrgsO6eANbEOqOu0EHgdNIPLh5FfQAovd3Z/ZUGjibm0cLSFKBdDSYvbx892Z8890uPBlERaykIiICr72bLJcyu0Du91/A5ToZ6FUHH4J2FxArtLjQziq5jT3Q+fiAMCSBwX2OpTDgQRIIg+a+d7w7Fyk03DM3hxLh9bWjiuXrMe3rXnua8Mt3Sy60MWH0hUY7UNImBAMGDOhgheajGtJOmaNSfIAKi7gbWfTbUwtZ2lSQ65MPJGUGZbEAybAFW84gOqFwDcsGXzmjKYiDxlUZGpRIqLTN9Op3rA2ME8NPFdFQhzYBv0OukqPpS4TENnM20Aza8XK68NSJlxHQRwGiqxWiUyE3kq5jkjUam+o4QpvdmgGYWk0aRPqSVEbfptDA4COEkXKsWzqWWjTbya0ey2aKDU5MZpLYkdSLCyuoZAiIgCIiALxVp5mkcwR6he1hePkFQ3Zbkc1h17zT4s1+StNUWsoN2Dy4wOBAEl0HjnbBA81N1Xi3Vc/ZUZIuk7aZoa24v8AuuprYC009Vq2viwyi8zciB5qWCKjcjyXLo+UbwVzicbVNy3MBocsNOk8wIj/AHqxbq4B1aubDs2AAktBkzcB2ojTyKiMBhgLgSXOmOZmAAF9J2BsvsKIBADnd50czw8vuq8eP3J8+C1y2xJIBZRF0zKEREAREQGIUftnZnastZzbtPzCkVgqMoqSpnqdOz5ZXo9hiGYgMdLDlc0DM57XGHNPTXgruXMFPNId2gddonMHXZ8I4Dw1WneTYBqkVGWI7xizpAs4cD4LZsDG02YdjHubLLG0CxMRysudHBtbizRKe5Jo2UMC0NaWfDAIGvvK78OIC11MXTj42x4gKOxm2WMHxei8UFB2OZKjZthoqPpU9SXifAXPspsBV/YLTVqOrHRoyNHjcn0VhC2YGpJyXkryqnt+DKIi0FQREQBERAEREBC7zMy0xVGrbHiC08/AxdQuyt7KbyWF1xwPxC/PRw6hWraVDPSe3m1w9l8mO7j3vL6YNRpE93xgz4ELn51kWROCtM1YnjcKn3PqGHx1M3D26cSJ1WramNoZD2kEaX7vudV83Y+pSBa0vDjDYPxCNJcbgeCtW627JLu3rEOPiXGepPyC8WSTftqJ44RrdZJ7G2KHOFZzcrRBY3ysSPkrFCQsrdCCiqRnlLcERFM8CIiAIiIAiIgMFQm3t3RWaXU+5U5g5c3Qx81OIoZMcciqRKMnF2j5n/R1g8U3kToCCDMdR9V27R3cLaYqFxsWglzoFyAB6lTO8eD7OtSxDbDMG1NCBNg+D6FTeKpNfTLSA5pExqDFx7gKjHpoRVUTlklLmyP3TeHUC5uhqPF/0nKfcKbCgN0H/l1WcqriPB8O+pU+tEEkqRXJ2wiIpHgREQBERAEREB5foVVdycE0M7W85XM1tlNQv05/ZWbGPim88muPoCoHdinlpHqWDzyyfmo+T3weN76Eim1gbne8NBjvSbTPIC6sODwwp02sGjRH3PqoWmO1xsm7aWYjx+EfVWAIlzYYREUjwIiIAiIgCIiAIiIAiIgOfHYUVKbmHRwj7H1UXsasQwsdqwwfA2PvPqpxQ2KZkxA5VAQfE2+ceq8YObYXcxFWnzH/ANHf/khWEKt135MVTfpmifPuH/tVkRAyiIvQEREAREQBERAcO23xh6h/SR62+qj9j92jJ/1Pf5Mt/wBq6N56sUPFzR7z9FysOXDAcezA83mT7EqPkHXsCjDXO4uPyufclSq5NmUstJo6SfO6616gERF6AiIgCIiAIiIAiIgCIiAKO2zQlmYatM/z29FIrzUZIIPEQgKxtzv0w8aghw/5C/8AkArJha2djXcwD6hVmobOY7hLfqPdSm7eImllOrCR5G4+qimCXREUgEREAREQBERAQG9pljG8yT7R9V5xNwG83Aejf39kRQ+QT7BFl6RFIBERegIiIAiIgCIiAIiIAiIgCwURAVbbbctVx8D6hedkbQ7OoARaoQCeXWERVeT0tayiK08CIiA//9k="/>
          <p:cNvSpPr>
            <a:spLocks noChangeAspect="1" noChangeArrowheads="1"/>
          </p:cNvSpPr>
          <p:nvPr/>
        </p:nvSpPr>
        <p:spPr bwMode="auto">
          <a:xfrm>
            <a:off x="77788" y="-1050925"/>
            <a:ext cx="2076450" cy="220027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40966" name="AutoShape 6" descr="data:image/jpg;base64,/9j/4AAQSkZJRgABAQAAAQABAAD/2wCEAAkGBhQSEBQSExQWFRUWFxYUFxgXGRYUFRYYFBUaFxcWFhQXHCYeFxkjGRgXHy8gIycpLCwsFR4xNTAqNSYrLCkBCQoKDgwOGg8PGiwkHSUpLCkpKS0pKSwqKSwsLCwsKSkpLCwsKSwsLCwpKSksLCksLCwpLCkpLCwpLCwsLCksLP/AABEIAOcA2gMBIgACEQEDEQH/xAAbAAEAAgMBAQAAAAAAAAAAAAAABQYBAwQCB//EAD4QAAEDAgMFBgQFAwMDBQAAAAEAAhEDIQQSMQUGQVFhEyJxgZGhMrHB0QcjYuHwFEKiUnKCksLxFSQ0stL/xAAaAQEAAwEBAQAAAAAAAAAAAAAAAgMEBQEG/8QAJxEAAgIBAwMEAgMAAAAAAAAAAAECEQMEEiEiMUEFE1FhMnEjM4H/2gAMAwEAAhEDEQA/APuKIiAIiIAiIgCIiAIiIDC5cTjcpytaXu1gWgdSV1KNoialV/JwHgA0fuoyPUdWGxWaxBaeR+66VDhmZxe1xD5kcoHB3CIXdhNoNqCxE6ESJka+KjCXhnrXwdSIisIhERAEREAREQBERAEREAREQBERAEREAREQBERAEREB5e6ATyv6KPw9I9nIPede4nW5nyK6NpH8p3UZf+ox9V6YIt/NFF9z0gdrtDXU6Qu1xzO5wLAeGq0Ma2WgNyxcAe1117Ur9nWJIHwCJNh3jOvkuDBbSa6oQ4SOg0PPwWDK1uqzRBOi04KtmYOYsfELoUXsV8mpwu0x4g+lgFKLdB3FGdqmERYlTPDKLDnRqtRxbOc+F/kgNyLnp49jnZQ4ZuXGy6EAREQBERAEREAREQBERAF4fVA1ML2uKs0OrAT8AnzdZAdXbDmnbDmF5a42i49FkvHEfVAe5WVoeGC9h7fJeuz5OPz+aA0bSPdaOdRg/wAp+i04jFZX5ToQSYXJvDiC1rAHDNnBHA6EedzC9txjm3qMmAfgg+ILSqJZEpNFii6sh99qgc2m9v8Aa9rTzIIDtOhhRVDFgVNIP80XvbOK7UPnujNmA48o9FAmk4QSTIvNi0wfULh6jM5ZLXY6mHEtlM+m7Aqh1I1bDOZ8A1obB62Pqu/+qHCXeAn30VX2GwwHhwyv7wae+AeMaKwUzPxPd4Duj2v7ruYcm6KOXkjtkze+sdTDR+o/b7rV206Fzv8AaIHr+6zkYL2HU3PqV0NeOYVxA5xQJ4NHjLz9l7/pR/cSehsPQWWX4oDS656+MkQBHVeNg146mxuWo0CWOExyNipJrpVZx9RrW91xlwOYA2jgpfYmK7Si08RY+S8jK3R61RIIiKZEIiIAiIgCIiAIiIDBUPQxoFSo8iZMDwCk8XUysceQKgKVI5fOOGuvFVzbTVEkiZo7RaRx8F006gIkKKp4bLAB1PhC3uplp7vzC9Tfk8O8sC0VWBoLriL6/TRcv/qpaYePCFFbY21mEaN68fEqM8iirJRi5OiN21W7R/XQDlN1sxO0nZMtr8YvHioN2LcXgkyJ6RPtxXcWyJK4M8/LfydFY+yND2dw+C59lYntWuJN2u4CPELOJxhD20mjXUzESQNPNRmwKzWYupR4uDtf0wRbncrNfkvRcNnNdSbDQS3WB11UuMQ0gQ76ELi2RirdVI1MIx9y0TzuD6ha8WpcVTMeSK3HJiMU5rgfiERyE+Wv1Xlu1oA1zcST3emi07Q2K4j8uq5p6mR6qBrbIxTTAeXA8Mwv5K1+oJfIjgjLsyfqbUPOP51XPU2mTq48eX0VeOzcRxa9YGzKrj8Dp9/mqZeo/RdHSx+SYq4oeHjEqX3Rxwl9Of1C/qIVNxWznU3Br7SCdeXMqU2DUbRrscCDJDTF7HUyrMGtbyK0Ry4I7eGfRUWAVld45gREQBERAEREAREQHDtUy0N/1ED6rhGIIyWGQ950jQn5cLKL3x2y6nXpNZEhpcQRIuYFvJRezdqveYIfGYu7vw5hxj0WGerhGbg+5pjgk47kXKriGWi5uRE3lan7QIFxf+c1Ftxp/ta5eKr6jh8J6GZ9V7PUxSsisTOTH7SdJJNuHIeXNR1QOqOhoLjo0C8cyeqksNsAk5qju8bwOBJ8VN0MIGNhjY00sT4kri5tRLK6NaUcfbuQ+z92MoD6xyjl9zwWNt1GssGzJmQYmTPmrJWNiI0Fxa88LqobwOuByk6clVkio0hjk5u2QGHrg4mQTOZoIdyzE90xEWXnbFDsdqnux+Z8XNtThP8AyHot27mDLsTllxDnDh3bROVwMFZ/FvDuZiqVRoN2t5wXMcfsFqjj3YW/skpVOvosGBfDy3kf3U/SxEgGwB5mCq3hnZix44tDh56/JWHDtFpuet48FlQyI3VXiCuSpw/nouktkGx87T9YXO6gRofoNfsqsiIwZ4LMw01t5LDcMLAi/PS4HTReqlC+adFs7LXrJ6iVWidld3qwkU2vF8rups7qeqiKdU5Q7kQ7r6q3bQa11N7buOhA1mLW91U6NOxHl9IVkeCxO0fTtm4ntKTH82hdSr25WKzYfKdWOI9bqwr6zDNTgpI5M47ZNBERWkAiIgCIiALBWV5c6AgPme81fPjax4NysHkL+6ld0qH5QdGsn1P2VbFQ1atQ8Xvc7yLoH1V32Lhw2mANAAB5L5qct02/s6dVGiQsF5fosls6i3X7LFQqOR8Fa7mmi8FxANxqu2kFzBs25roJys+KLQCbwTYSON1VhjbPMjNlY2Ko+3mzUPgfdXWuCKcEyYgmIk+Cpe2HFud5sNAeo4L3U8SpFmnVmncXZ5biRIIyzreZc51vZSH4s4QuwrHie4+ZHAGF07jUpJfM21mbwFP7x7OFfC1qR/uY6PECR7rqaOG/Su/JVmltzI+f7uYjPh6RkZrtPESOnK3urls6zdAPDmvnO6NaKVRjiRDpE2Inh1091dsDie8ACO9AicplvATYg9BK4770apq0Tj3c/GdBrGq58RVDRJ04ngOpWp73AHOM0GQGXdeLQRAifPVaKtHMA4sJytGXO46uN54EjmvJu0URVGhm0dIDu9fvaNE6k8ARzXXi3uy92epFyB0HErV/REPzTGgOWTmA0BnQLfhuMZviM5uHh0VRazw3Dy10ggv7zrzfQCeeh9VVtoUTTqmSCXXnQa3srm43HI26zwEKA3iwo7ruRI9VM9gzo3JrZatSnzGb0VzCoG7lQMxFM8+6Vf19B6bPdir4MeqVTsIiLpGUIiIAiIgC49sV8mHqv/0sef8AErsUFvtXyYCuf0x/1ED6qGR1Fv6JRVySKLu/TBE9GDzILj8wr1gWQwKkbrs/LcReajom1m5WT7FXyhYAcYXza/I6M+x7cVrqLNUixJi9rxePdaqz46nQDmeU8FDIyETZQccxGWw42v5cF2Un97L+mffkubCMtfU3veJ4KQphaNJDc7KcrOPalSG3VB2o+AeRcAOOuquW8b4AOYATN9TawF/oqVjW5302c5PhA+d1k1b/AJGatOukuG6eBDWlwtOvXkfRWIrh2LRy0Wjp+y7l9Fo4bcEV9GDNLdNs+NdkMPtStROjnGBoIMuA62KtezsSBMgiO8SNe7Ag8b8lwfiZswMxNDFyW/2mBMltwPMWTC1Tna45ZMPtyGt+Y1XB1UPbytHSxvfBMtrabnAnMWkggA5SBOhI4kfVYbQLSBqMoB4AFvJvX6Lj2ZjBVp9sHOLTBaMwaJBILCOHeEX5rs7dzxmaRoDl/u0PdJ4GePRUvlGfszkJc4l0vaAHAaEHqG6rZRIbaczibmIvlkZuVlvFPU84twEcoWYAn3/dU0WWeaRcZJjQd23dPGXDVcu1qEsIUiwLRi6RLDxN4kellNIRfJVcE7K9p/0uC+jsMgFfOMRSgnxX0HAPmkw/pHyXX9LlzKJXq1wmdCIi7ZgCIiAIiIAqv+JFSMA+wMuY2DoZcrQql+JV8Iwc61L5yqc/9bLMX5oiti0IAA5u8LPPD+aq0tAJymNAeuvPkq/sRtmwJNz7kq0NFl8/FG3IzU9oPCfda5M6W58jyhZqVO8GxqCZWGANgAG86aDjc8FVMijpwtMgXMnnELZTe2rOv5b41i7fDUXXugxcm0ndkwdn3bmcrc0E82jW66eBe3j3vsZ5dUqI3eXEiMqgMFQnEAnQC3W2b1hbNsk1Blc6SZJidDyB+HjpzWN0cAHPYWzlBM5tRl5TzFlyHH3cvHlnRh0Y3fgv2HZDQOQW1YWV9clSo47d8le352Ya2CeB8TYe08iP2JVH3frGphaYfOam4scJImLfZfVqrA4EESDYr5acJ/TY2tQMxU7zeVtPY/4rk+pYrSmjbpZd4m3cHaXZvxWGcHO7OqXN4yHu0E6RZ09Vd+zDjLAGmxu3vCTxHhMeK+Z4eqMNtKlUc535kZp+EwMr8xn4vhPkvrFIyJ8vTisCjuYycMjxUg3JkuIEiD4dR1SzR0HmV01vi1vEx56/TzXM6pwNiRb7TpOqyyjTJxdo20G/wr3VZZeaDTxMroNNWwhaISlTKZtKnlmTOnT2Vz2G+cPT8I9FVN4qXxeHyKsm7FScMzzHoVs9N4ytfRPUu4L9ksiIu+c8IiIAiIgCqn4iOIw1OLfnU+vEq1qs7/j/ANoDAMVaeviQqdQrxy/RZifWiN3dpl1Nly0w0k6ngSL+YVnaTe0Dgef2UBsaQeJ8+95ecKdLYYS0SXXibzC4cY8M1ZHyeXo1pkRHWZ9rrXfJcwY1OotcngV04YKuMd0qPG6Rl7C45QRlgyQYcCPoqtvbtmoyrQw9Nxl7mFzxq4TEWHQ6cFcHtayXnSOQsOP3XzCrtL+ox5qAAMohxYBpaWt8yXSujqEseOvJXhVyO3adfvPcTrYSdJMRI08FaNz8Jlpl3/EfM/zoqdLu0ptBvcubGocLBfSdm4fJSa06gX8Tqsvp+Ldk3vwaNROobTqREXfOcYKp2/Oyoy4hkyHDNHEfT91cloxmEbUY5jhLXCCqsuNTi0ThLa7Pi34gAdnTqfqzNcOouPEi6vu4e1W4vBU3vdmewCm8HQOZIzR+oEKtba2EX4arhamUOpmWXBMZu6cuscFx/hbUq0XOYcvZVSQwh0HtGH+4fEAQCIPRcRVBU/DNk05co+puoiAQbTNiSP8AwtFVvKPNdRDtIgQDI0nk0arixLyAHCY4jLLjflwVeohUrK8bNzCuphB+fVcFJwcNCI0mR/5UhS066cYU9KrdHmQrO8VES6eRIHhx81J7nOnCj/c/5rg29V7hBMm+ggWF4HKbLv3M/wDhsPMuP+Su0MazS/RPM/40TqIi7ZiCIiAIiIAoHfanOCfPAsd6PCnlHbwUM+Fqt/QSPEX+ihkVwZKLqSZCbDYc+vdi48dPJTYpMmWgS3u6ERPBQO79UkCBMtHGItxKsLYADbyBxk/5HVcdR6WaJvk573mI+kcV14SCARpw5LmcJMTEm0a2uV3URYL3TQudkcj4IjerFdnhnnjGVp/U+2nhK+f7HwmSk5/F78vkwfc+ynfxH2qGvp0m/GRfQ6ixvawk+artB8UGNnvPhotpn4wOi81fVJr/AAuwrgsO6eANbEOqOu0EHgdNIPLh5FfQAovd3Z/ZUGjibm0cLSFKBdDSYvbx892Z8890uPBlERaykIiICr72bLJcyu0Du91/A5ToZ6FUHH4J2FxArtLjQziq5jT3Q+fiAMCSBwX2OpTDgQRIIg+a+d7w7Fyk03DM3hxLh9bWjiuXrMe3rXnua8Mt3Sy60MWH0hUY7UNImBAMGDOhgheajGtJOmaNSfIAKi7gbWfTbUwtZ2lSQ65MPJGUGZbEAybAFW84gOqFwDcsGXzmjKYiDxlUZGpRIqLTN9Op3rA2ME8NPFdFQhzYBv0OukqPpS4TENnM20Aza8XK68NSJlxHQRwGiqxWiUyE3kq5jkjUam+o4QpvdmgGYWk0aRPqSVEbfptDA4COEkXKsWzqWWjTbya0ey2aKDU5MZpLYkdSLCyuoZAiIgCIiALxVp5mkcwR6he1hePkFQ3Zbkc1h17zT4s1+StNUWsoN2Dy4wOBAEl0HjnbBA81N1Xi3Vc/ZUZIuk7aZoa24v8AuuprYC009Vq2viwyi8zciB5qWCKjcjyXLo+UbwVzicbVNy3MBocsNOk8wIj/AHqxbq4B1aubDs2AAktBkzcB2ojTyKiMBhgLgSXOmOZmAAF9J2BsvsKIBADnd50czw8vuq8eP3J8+C1y2xJIBZRF0zKEREAREQGIUftnZnastZzbtPzCkVgqMoqSpnqdOz5ZXo9hiGYgMdLDlc0DM57XGHNPTXgruXMFPNId2gddonMHXZ8I4Dw1WneTYBqkVGWI7xizpAs4cD4LZsDG02YdjHubLLG0CxMRysudHBtbizRKe5Jo2UMC0NaWfDAIGvvK78OIC11MXTj42x4gKOxm2WMHxei8UFB2OZKjZthoqPpU9SXifAXPspsBV/YLTVqOrHRoyNHjcn0VhC2YGpJyXkryqnt+DKIi0FQREQBERAEREBC7zMy0xVGrbHiC08/AxdQuyt7KbyWF1xwPxC/PRw6hWraVDPSe3m1w9l8mO7j3vL6YNRpE93xgz4ELn51kWROCtM1YnjcKn3PqGHx1M3D26cSJ1WramNoZD2kEaX7vudV83Y+pSBa0vDjDYPxCNJcbgeCtW627JLu3rEOPiXGepPyC8WSTftqJ44RrdZJ7G2KHOFZzcrRBY3ysSPkrFCQsrdCCiqRnlLcERFM8CIiAIiIAiIgMFQm3t3RWaXU+5U5g5c3Qx81OIoZMcciqRKMnF2j5n/R1g8U3kToCCDMdR9V27R3cLaYqFxsWglzoFyAB6lTO8eD7OtSxDbDMG1NCBNg+D6FTeKpNfTLSA5pExqDFx7gKjHpoRVUTlklLmyP3TeHUC5uhqPF/0nKfcKbCgN0H/l1WcqriPB8O+pU+tEEkqRXJ2wiIpHgREQBERAEREB5foVVdycE0M7W85XM1tlNQv05/ZWbGPim88muPoCoHdinlpHqWDzyyfmo+T3weN76Eim1gbne8NBjvSbTPIC6sODwwp02sGjRH3PqoWmO1xsm7aWYjx+EfVWAIlzYYREUjwIiIAiIgCIiAIiIAiIgOfHYUVKbmHRwj7H1UXsasQwsdqwwfA2PvPqpxQ2KZkxA5VAQfE2+ceq8YObYXcxFWnzH/ANHf/khWEKt135MVTfpmifPuH/tVkRAyiIvQEREAREQBERAcO23xh6h/SR62+qj9j92jJ/1Pf5Mt/wBq6N56sUPFzR7z9FysOXDAcezA83mT7EqPkHXsCjDXO4uPyufclSq5NmUstJo6SfO6616gERF6AiIgCIiAIiIAiIgCIiAKO2zQlmYatM/z29FIrzUZIIPEQgKxtzv0w8aghw/5C/8AkArJha2djXcwD6hVmobOY7hLfqPdSm7eImllOrCR5G4+qimCXREUgEREAREQBERAQG9pljG8yT7R9V5xNwG83Aejf39kRQ+QT7BFl6RFIBERegIiIAiIgCIiAIiIAiIgCwURAVbbbctVx8D6hedkbQ7OoARaoQCeXWERVeT0tayiK08CIiA//9k=">
            <a:hlinkClick r:id="rId7"/>
          </p:cNvPr>
          <p:cNvSpPr>
            <a:spLocks noChangeAspect="1" noChangeArrowheads="1"/>
          </p:cNvSpPr>
          <p:nvPr/>
        </p:nvSpPr>
        <p:spPr bwMode="auto">
          <a:xfrm>
            <a:off x="77788" y="-627063"/>
            <a:ext cx="1323975" cy="14001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40968" name="AutoShape 8" descr="data:image/jpg;base64,/9j/4AAQSkZJRgABAQAAAQABAAD/2wCEAAkGBhQSEBQSExQWFRUWFxYUFxgXGRYUFRYYFBUaFxcWFhQXHCYeFxkjGRgXHy8gIycpLCwsFR4xNTAqNSYrLCkBCQoKDgwOGg8PGiwkHSUpLCkpKS0pKSwqKSwsLCwsKSkpLCwsKSwsLCwpKSksLCksLCwpLCkpLCwpLCwsLCksLP/AABEIAOcA2gMBIgACEQEDEQH/xAAbAAEAAgMBAQAAAAAAAAAAAAAABQYBAwQCB//EAD4QAAEDAgMFBgQFAwMDBQAAAAEAAhEDIQQSMQUGQVFhEyJxgZGhMrHB0QcjYuHwFEKiUnKCksLxFSQ0stL/xAAaAQEAAwEBAQAAAAAAAAAAAAAAAgMEBQEG/8QAJxEAAgIBAwMEAgMAAAAAAAAAAAECEQMEEiEiMUEFE1FhMnEjM4H/2gAMAwEAAhEDEQA/APuKIiAIiIAiIgCIiAIiIDC5cTjcpytaXu1gWgdSV1KNoialV/JwHgA0fuoyPUdWGxWaxBaeR+66VDhmZxe1xD5kcoHB3CIXdhNoNqCxE6ESJka+KjCXhnrXwdSIisIhERAEREAREQBERAEREAREQBERAEREAREQBERAEREB5e6ATyv6KPw9I9nIPede4nW5nyK6NpH8p3UZf+ox9V6YIt/NFF9z0gdrtDXU6Qu1xzO5wLAeGq0Ma2WgNyxcAe1117Ur9nWJIHwCJNh3jOvkuDBbSa6oQ4SOg0PPwWDK1uqzRBOi04KtmYOYsfELoUXsV8mpwu0x4g+lgFKLdB3FGdqmERYlTPDKLDnRqtRxbOc+F/kgNyLnp49jnZQ4ZuXGy6EAREQBERAEREAREQBERAF4fVA1ML2uKs0OrAT8AnzdZAdXbDmnbDmF5a42i49FkvHEfVAe5WVoeGC9h7fJeuz5OPz+aA0bSPdaOdRg/wAp+i04jFZX5ToQSYXJvDiC1rAHDNnBHA6EedzC9txjm3qMmAfgg+ILSqJZEpNFii6sh99qgc2m9v8Aa9rTzIIDtOhhRVDFgVNIP80XvbOK7UPnujNmA48o9FAmk4QSTIvNi0wfULh6jM5ZLXY6mHEtlM+m7Aqh1I1bDOZ8A1obB62Pqu/+qHCXeAn30VX2GwwHhwyv7wae+AeMaKwUzPxPd4Duj2v7ruYcm6KOXkjtkze+sdTDR+o/b7rV206Fzv8AaIHr+6zkYL2HU3PqV0NeOYVxA5xQJ4NHjLz9l7/pR/cSehsPQWWX4oDS656+MkQBHVeNg146mxuWo0CWOExyNipJrpVZx9RrW91xlwOYA2jgpfYmK7Si08RY+S8jK3R61RIIiKZEIiIAiIgCIiAIiIDBUPQxoFSo8iZMDwCk8XUysceQKgKVI5fOOGuvFVzbTVEkiZo7RaRx8F006gIkKKp4bLAB1PhC3uplp7vzC9Tfk8O8sC0VWBoLriL6/TRcv/qpaYePCFFbY21mEaN68fEqM8iirJRi5OiN21W7R/XQDlN1sxO0nZMtr8YvHioN2LcXgkyJ6RPtxXcWyJK4M8/LfydFY+yND2dw+C59lYntWuJN2u4CPELOJxhD20mjXUzESQNPNRmwKzWYupR4uDtf0wRbncrNfkvRcNnNdSbDQS3WB11UuMQ0gQ76ELi2RirdVI1MIx9y0TzuD6ha8WpcVTMeSK3HJiMU5rgfiERyE+Wv1Xlu1oA1zcST3emi07Q2K4j8uq5p6mR6qBrbIxTTAeXA8Mwv5K1+oJfIjgjLsyfqbUPOP51XPU2mTq48eX0VeOzcRxa9YGzKrj8Dp9/mqZeo/RdHSx+SYq4oeHjEqX3Rxwl9Of1C/qIVNxWznU3Br7SCdeXMqU2DUbRrscCDJDTF7HUyrMGtbyK0Ry4I7eGfRUWAVld45gREQBERAEREAREQHDtUy0N/1ED6rhGIIyWGQ950jQn5cLKL3x2y6nXpNZEhpcQRIuYFvJRezdqveYIfGYu7vw5hxj0WGerhGbg+5pjgk47kXKriGWi5uRE3lan7QIFxf+c1Ftxp/ta5eKr6jh8J6GZ9V7PUxSsisTOTH7SdJJNuHIeXNR1QOqOhoLjo0C8cyeqksNsAk5qju8bwOBJ8VN0MIGNhjY00sT4kri5tRLK6NaUcfbuQ+z92MoD6xyjl9zwWNt1GssGzJmQYmTPmrJWNiI0Fxa88LqobwOuByk6clVkio0hjk5u2QGHrg4mQTOZoIdyzE90xEWXnbFDsdqnux+Z8XNtThP8AyHot27mDLsTllxDnDh3bROVwMFZ/FvDuZiqVRoN2t5wXMcfsFqjj3YW/skpVOvosGBfDy3kf3U/SxEgGwB5mCq3hnZix44tDh56/JWHDtFpuet48FlQyI3VXiCuSpw/nouktkGx87T9YXO6gRofoNfsqsiIwZ4LMw01t5LDcMLAi/PS4HTReqlC+adFs7LXrJ6iVWidld3qwkU2vF8rups7qeqiKdU5Q7kQ7r6q3bQa11N7buOhA1mLW91U6NOxHl9IVkeCxO0fTtm4ntKTH82hdSr25WKzYfKdWOI9bqwr6zDNTgpI5M47ZNBERWkAiIgCIiALBWV5c6AgPme81fPjax4NysHkL+6ld0qH5QdGsn1P2VbFQ1atQ8Xvc7yLoH1V32Lhw2mANAAB5L5qct02/s6dVGiQsF5fosls6i3X7LFQqOR8Fa7mmi8FxANxqu2kFzBs25roJys+KLQCbwTYSON1VhjbPMjNlY2Ko+3mzUPgfdXWuCKcEyYgmIk+Cpe2HFud5sNAeo4L3U8SpFmnVmncXZ5biRIIyzreZc51vZSH4s4QuwrHie4+ZHAGF07jUpJfM21mbwFP7x7OFfC1qR/uY6PECR7rqaOG/Su/JVmltzI+f7uYjPh6RkZrtPESOnK3urls6zdAPDmvnO6NaKVRjiRDpE2Inh1091dsDie8ACO9AicplvATYg9BK4770apq0Tj3c/GdBrGq58RVDRJ04ngOpWp73AHOM0GQGXdeLQRAifPVaKtHMA4sJytGXO46uN54EjmvJu0URVGhm0dIDu9fvaNE6k8ARzXXi3uy92epFyB0HErV/REPzTGgOWTmA0BnQLfhuMZviM5uHh0VRazw3Dy10ggv7zrzfQCeeh9VVtoUTTqmSCXXnQa3srm43HI26zwEKA3iwo7ruRI9VM9gzo3JrZatSnzGb0VzCoG7lQMxFM8+6Vf19B6bPdir4MeqVTsIiLpGUIiIAiIgC49sV8mHqv/0sef8AErsUFvtXyYCuf0x/1ED6qGR1Fv6JRVySKLu/TBE9GDzILj8wr1gWQwKkbrs/LcReajom1m5WT7FXyhYAcYXza/I6M+x7cVrqLNUixJi9rxePdaqz46nQDmeU8FDIyETZQccxGWw42v5cF2Un97L+mffkubCMtfU3veJ4KQphaNJDc7KcrOPalSG3VB2o+AeRcAOOuquW8b4AOYATN9TawF/oqVjW5302c5PhA+d1k1b/AJGatOukuG6eBDWlwtOvXkfRWIrh2LRy0Wjp+y7l9Fo4bcEV9GDNLdNs+NdkMPtStROjnGBoIMuA62KtezsSBMgiO8SNe7Ag8b8lwfiZswMxNDFyW/2mBMltwPMWTC1Tna45ZMPtyGt+Y1XB1UPbytHSxvfBMtrabnAnMWkggA5SBOhI4kfVYbQLSBqMoB4AFvJvX6Lj2ZjBVp9sHOLTBaMwaJBILCOHeEX5rs7dzxmaRoDl/u0PdJ4GePRUvlGfszkJc4l0vaAHAaEHqG6rZRIbaczibmIvlkZuVlvFPU84twEcoWYAn3/dU0WWeaRcZJjQd23dPGXDVcu1qEsIUiwLRi6RLDxN4kellNIRfJVcE7K9p/0uC+jsMgFfOMRSgnxX0HAPmkw/pHyXX9LlzKJXq1wmdCIi7ZgCIiAIiIAqv+JFSMA+wMuY2DoZcrQql+JV8Iwc61L5yqc/9bLMX5oiti0IAA5u8LPPD+aq0tAJymNAeuvPkq/sRtmwJNz7kq0NFl8/FG3IzU9oPCfda5M6W58jyhZqVO8GxqCZWGANgAG86aDjc8FVMijpwtMgXMnnELZTe2rOv5b41i7fDUXXugxcm0ndkwdn3bmcrc0E82jW66eBe3j3vsZ5dUqI3eXEiMqgMFQnEAnQC3W2b1hbNsk1Blc6SZJidDyB+HjpzWN0cAHPYWzlBM5tRl5TzFlyHH3cvHlnRh0Y3fgv2HZDQOQW1YWV9clSo47d8le352Ya2CeB8TYe08iP2JVH3frGphaYfOam4scJImLfZfVqrA4EESDYr5acJ/TY2tQMxU7zeVtPY/4rk+pYrSmjbpZd4m3cHaXZvxWGcHO7OqXN4yHu0E6RZ09Vd+zDjLAGmxu3vCTxHhMeK+Z4eqMNtKlUc535kZp+EwMr8xn4vhPkvrFIyJ8vTisCjuYycMjxUg3JkuIEiD4dR1SzR0HmV01vi1vEx56/TzXM6pwNiRb7TpOqyyjTJxdo20G/wr3VZZeaDTxMroNNWwhaISlTKZtKnlmTOnT2Vz2G+cPT8I9FVN4qXxeHyKsm7FScMzzHoVs9N4ytfRPUu4L9ksiIu+c8IiIAiIgCqn4iOIw1OLfnU+vEq1qs7/j/ANoDAMVaeviQqdQrxy/RZifWiN3dpl1Nly0w0k6ngSL+YVnaTe0Dgef2UBsaQeJ8+95ecKdLYYS0SXXibzC4cY8M1ZHyeXo1pkRHWZ9rrXfJcwY1OotcngV04YKuMd0qPG6Rl7C45QRlgyQYcCPoqtvbtmoyrQw9Nxl7mFzxq4TEWHQ6cFcHtayXnSOQsOP3XzCrtL+ox5qAAMohxYBpaWt8yXSujqEseOvJXhVyO3adfvPcTrYSdJMRI08FaNz8Jlpl3/EfM/zoqdLu0ptBvcubGocLBfSdm4fJSa06gX8Tqsvp+Ldk3vwaNROobTqREXfOcYKp2/Oyoy4hkyHDNHEfT91cloxmEbUY5jhLXCCqsuNTi0ThLa7Pi34gAdnTqfqzNcOouPEi6vu4e1W4vBU3vdmewCm8HQOZIzR+oEKtba2EX4arhamUOpmWXBMZu6cuscFx/hbUq0XOYcvZVSQwh0HtGH+4fEAQCIPRcRVBU/DNk05co+puoiAQbTNiSP8AwtFVvKPNdRDtIgQDI0nk0arixLyAHCY4jLLjflwVeohUrK8bNzCuphB+fVcFJwcNCI0mR/5UhS066cYU9KrdHmQrO8VES6eRIHhx81J7nOnCj/c/5rg29V7hBMm+ggWF4HKbLv3M/wDhsPMuP+Su0MazS/RPM/40TqIi7ZiCIiAIiIAoHfanOCfPAsd6PCnlHbwUM+Fqt/QSPEX+ihkVwZKLqSZCbDYc+vdi48dPJTYpMmWgS3u6ERPBQO79UkCBMtHGItxKsLYADbyBxk/5HVcdR6WaJvk573mI+kcV14SCARpw5LmcJMTEm0a2uV3URYL3TQudkcj4IjerFdnhnnjGVp/U+2nhK+f7HwmSk5/F78vkwfc+ynfxH2qGvp0m/GRfQ6ixvawk+artB8UGNnvPhotpn4wOi81fVJr/AAuwrgsO6eANbEOqOu0EHgdNIPLh5FfQAovd3Z/ZUGjibm0cLSFKBdDSYvbx892Z8890uPBlERaykIiICr72bLJcyu0Du91/A5ToZ6FUHH4J2FxArtLjQziq5jT3Q+fiAMCSBwX2OpTDgQRIIg+a+d7w7Fyk03DM3hxLh9bWjiuXrMe3rXnua8Mt3Sy60MWH0hUY7UNImBAMGDOhgheajGtJOmaNSfIAKi7gbWfTbUwtZ2lSQ65MPJGUGZbEAybAFW84gOqFwDcsGXzmjKYiDxlUZGpRIqLTN9Op3rA2ME8NPFdFQhzYBv0OukqPpS4TENnM20Aza8XK68NSJlxHQRwGiqxWiUyE3kq5jkjUam+o4QpvdmgGYWk0aRPqSVEbfptDA4COEkXKsWzqWWjTbya0ey2aKDU5MZpLYkdSLCyuoZAiIgCIiALxVp5mkcwR6he1hePkFQ3Zbkc1h17zT4s1+StNUWsoN2Dy4wOBAEl0HjnbBA81N1Xi3Vc/ZUZIuk7aZoa24v8AuuprYC009Vq2viwyi8zciB5qWCKjcjyXLo+UbwVzicbVNy3MBocsNOk8wIj/AHqxbq4B1aubDs2AAktBkzcB2ojTyKiMBhgLgSXOmOZmAAF9J2BsvsKIBADnd50czw8vuq8eP3J8+C1y2xJIBZRF0zKEREAREQGIUftnZnastZzbtPzCkVgqMoqSpnqdOz5ZXo9hiGYgMdLDlc0DM57XGHNPTXgruXMFPNId2gddonMHXZ8I4Dw1WneTYBqkVGWI7xizpAs4cD4LZsDG02YdjHubLLG0CxMRysudHBtbizRKe5Jo2UMC0NaWfDAIGvvK78OIC11MXTj42x4gKOxm2WMHxei8UFB2OZKjZthoqPpU9SXifAXPspsBV/YLTVqOrHRoyNHjcn0VhC2YGpJyXkryqnt+DKIi0FQREQBERAEREBC7zMy0xVGrbHiC08/AxdQuyt7KbyWF1xwPxC/PRw6hWraVDPSe3m1w9l8mO7j3vL6YNRpE93xgz4ELn51kWROCtM1YnjcKn3PqGHx1M3D26cSJ1WramNoZD2kEaX7vudV83Y+pSBa0vDjDYPxCNJcbgeCtW627JLu3rEOPiXGepPyC8WSTftqJ44RrdZJ7G2KHOFZzcrRBY3ysSPkrFCQsrdCCiqRnlLcERFM8CIiAIiIAiIgMFQm3t3RWaXU+5U5g5c3Qx81OIoZMcciqRKMnF2j5n/R1g8U3kToCCDMdR9V27R3cLaYqFxsWglzoFyAB6lTO8eD7OtSxDbDMG1NCBNg+D6FTeKpNfTLSA5pExqDFx7gKjHpoRVUTlklLmyP3TeHUC5uhqPF/0nKfcKbCgN0H/l1WcqriPB8O+pU+tEEkqRXJ2wiIpHgREQBERAEREB5foVVdycE0M7W85XM1tlNQv05/ZWbGPim88muPoCoHdinlpHqWDzyyfmo+T3weN76Eim1gbne8NBjvSbTPIC6sODwwp02sGjRH3PqoWmO1xsm7aWYjx+EfVWAIlzYYREUjwIiIAiIgCIiAIiIAiIgOfHYUVKbmHRwj7H1UXsasQwsdqwwfA2PvPqpxQ2KZkxA5VAQfE2+ceq8YObYXcxFWnzH/ANHf/khWEKt135MVTfpmifPuH/tVkRAyiIvQEREAREQBERAcO23xh6h/SR62+qj9j92jJ/1Pf5Mt/wBq6N56sUPFzR7z9FysOXDAcezA83mT7EqPkHXsCjDXO4uPyufclSq5NmUstJo6SfO6616gERF6AiIgCIiAIiIAiIgCIiAKO2zQlmYatM/z29FIrzUZIIPEQgKxtzv0w8aghw/5C/8AkArJha2djXcwD6hVmobOY7hLfqPdSm7eImllOrCR5G4+qimCXREUgEREAREQBERAQG9pljG8yT7R9V5xNwG83Aejf39kRQ+QT7BFl6RFIBERegIiIAiIgCIiAIiIAiIgCwURAVbbbctVx8D6hedkbQ7OoARaoQCeXWERVeT0tayiK08CIiA//9k=">
            <a:hlinkClick r:id="rId7"/>
          </p:cNvPr>
          <p:cNvSpPr>
            <a:spLocks noChangeAspect="1" noChangeArrowheads="1"/>
          </p:cNvSpPr>
          <p:nvPr/>
        </p:nvSpPr>
        <p:spPr bwMode="auto">
          <a:xfrm>
            <a:off x="77788" y="-627063"/>
            <a:ext cx="1323975" cy="14001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707678"/>
          </a:xfrm>
        </p:spPr>
        <p:txBody>
          <a:bodyPr>
            <a:normAutofit/>
          </a:bodyPr>
          <a:lstStyle/>
          <a:p>
            <a:pPr algn="ctr"/>
            <a:r>
              <a:rPr lang="en-US" b="1" dirty="0" smtClean="0">
                <a:solidFill>
                  <a:schemeClr val="tx1"/>
                </a:solidFill>
                <a:latin typeface="Arial" pitchFamily="34" charset="0"/>
                <a:cs typeface="Arial" pitchFamily="34" charset="0"/>
              </a:rPr>
              <a:t>Factor legal </a:t>
            </a:r>
            <a:endParaRPr lang="es-ES" b="1" dirty="0">
              <a:solidFill>
                <a:schemeClr val="tx1"/>
              </a:solidFill>
              <a:latin typeface="Arial" pitchFamily="34" charset="0"/>
              <a:cs typeface="Arial" pitchFamily="34" charset="0"/>
            </a:endParaRPr>
          </a:p>
        </p:txBody>
      </p:sp>
      <p:sp>
        <p:nvSpPr>
          <p:cNvPr id="5" name="4 Marcador de texto"/>
          <p:cNvSpPr>
            <a:spLocks noGrp="1"/>
          </p:cNvSpPr>
          <p:nvPr>
            <p:ph type="body" idx="1"/>
          </p:nvPr>
        </p:nvSpPr>
        <p:spPr>
          <a:xfrm>
            <a:off x="5687616" y="2132856"/>
            <a:ext cx="3132856" cy="639762"/>
          </a:xfrm>
        </p:spPr>
        <p:style>
          <a:lnRef idx="2">
            <a:schemeClr val="accent1">
              <a:shade val="50000"/>
            </a:schemeClr>
          </a:lnRef>
          <a:fillRef idx="1">
            <a:schemeClr val="accent1"/>
          </a:fillRef>
          <a:effectRef idx="0">
            <a:schemeClr val="accent1"/>
          </a:effectRef>
          <a:fontRef idx="minor">
            <a:schemeClr val="lt1"/>
          </a:fontRef>
        </p:style>
        <p:txBody>
          <a:bodyPr>
            <a:normAutofit lnSpcReduction="10000"/>
          </a:bodyPr>
          <a:lstStyle/>
          <a:p>
            <a:pPr algn="ctr"/>
            <a:r>
              <a:rPr lang="es-EC" dirty="0" smtClean="0">
                <a:solidFill>
                  <a:schemeClr val="tx1"/>
                </a:solidFill>
                <a:latin typeface="Arial" pitchFamily="34" charset="0"/>
                <a:cs typeface="Arial" pitchFamily="34" charset="0"/>
              </a:rPr>
              <a:t>Conformación</a:t>
            </a:r>
            <a:r>
              <a:rPr lang="en-US" dirty="0" smtClean="0">
                <a:solidFill>
                  <a:schemeClr val="tx1"/>
                </a:solidFill>
                <a:latin typeface="Arial" pitchFamily="34" charset="0"/>
                <a:cs typeface="Arial" pitchFamily="34" charset="0"/>
              </a:rPr>
              <a:t> de Capital</a:t>
            </a:r>
            <a:endParaRPr lang="es-ES" dirty="0">
              <a:solidFill>
                <a:schemeClr val="tx1"/>
              </a:solidFill>
              <a:latin typeface="Arial" pitchFamily="34" charset="0"/>
              <a:cs typeface="Arial" pitchFamily="34" charset="0"/>
            </a:endParaRPr>
          </a:p>
        </p:txBody>
      </p:sp>
      <p:sp>
        <p:nvSpPr>
          <p:cNvPr id="6" name="5 Marcador de texto"/>
          <p:cNvSpPr>
            <a:spLocks noGrp="1"/>
          </p:cNvSpPr>
          <p:nvPr>
            <p:ph type="body" sz="half" idx="3"/>
          </p:nvPr>
        </p:nvSpPr>
        <p:spPr>
          <a:xfrm>
            <a:off x="5868144" y="4869160"/>
            <a:ext cx="3024336" cy="658368"/>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es-EC" dirty="0" smtClean="0">
                <a:solidFill>
                  <a:schemeClr val="tx1"/>
                </a:solidFill>
                <a:latin typeface="Arial" pitchFamily="34" charset="0"/>
                <a:cs typeface="Arial" pitchFamily="34" charset="0"/>
              </a:rPr>
              <a:t>Cesión de Participaciones</a:t>
            </a:r>
            <a:endParaRPr lang="es-EC" dirty="0">
              <a:solidFill>
                <a:schemeClr val="tx1"/>
              </a:solidFill>
              <a:latin typeface="Arial" pitchFamily="34" charset="0"/>
              <a:cs typeface="Arial" pitchFamily="34" charset="0"/>
            </a:endParaRPr>
          </a:p>
        </p:txBody>
      </p:sp>
      <p:graphicFrame>
        <p:nvGraphicFramePr>
          <p:cNvPr id="7" name="6 Marcador de contenido"/>
          <p:cNvGraphicFramePr>
            <a:graphicFrameLocks noGrp="1"/>
          </p:cNvGraphicFramePr>
          <p:nvPr>
            <p:ph sz="quarter" idx="2"/>
          </p:nvPr>
        </p:nvGraphicFramePr>
        <p:xfrm>
          <a:off x="323528" y="1412777"/>
          <a:ext cx="5184576" cy="2565700"/>
        </p:xfrm>
        <a:graphic>
          <a:graphicData uri="http://schemas.openxmlformats.org/drawingml/2006/table">
            <a:tbl>
              <a:tblPr>
                <a:tableStyleId>{3C2FFA5D-87B4-456A-9821-1D502468CF0F}</a:tableStyleId>
              </a:tblPr>
              <a:tblGrid>
                <a:gridCol w="1539172"/>
                <a:gridCol w="891099"/>
                <a:gridCol w="891099"/>
                <a:gridCol w="1296144"/>
                <a:gridCol w="567062"/>
              </a:tblGrid>
              <a:tr h="844706">
                <a:tc>
                  <a:txBody>
                    <a:bodyPr/>
                    <a:lstStyle/>
                    <a:p>
                      <a:pPr algn="ctr">
                        <a:lnSpc>
                          <a:spcPct val="150000"/>
                        </a:lnSpc>
                        <a:spcAft>
                          <a:spcPts val="0"/>
                        </a:spcAft>
                      </a:pPr>
                      <a:r>
                        <a:rPr lang="es-EC" sz="1200" b="1" dirty="0"/>
                        <a:t>SOCIO PARTICIPANTE</a:t>
                      </a:r>
                      <a:endParaRPr lang="es-ES" sz="1200" b="1" dirty="0">
                        <a:latin typeface="Calibri"/>
                        <a:ea typeface="Calibri"/>
                        <a:cs typeface="Times New Roman"/>
                      </a:endParaRPr>
                    </a:p>
                  </a:txBody>
                  <a:tcPr marL="40926" marR="40926" marT="0" marB="0"/>
                </a:tc>
                <a:tc>
                  <a:txBody>
                    <a:bodyPr/>
                    <a:lstStyle/>
                    <a:p>
                      <a:pPr algn="ctr">
                        <a:lnSpc>
                          <a:spcPct val="150000"/>
                        </a:lnSpc>
                        <a:spcAft>
                          <a:spcPts val="0"/>
                        </a:spcAft>
                      </a:pPr>
                      <a:r>
                        <a:rPr lang="es-EC" sz="1200" b="1" dirty="0"/>
                        <a:t>CAPITAL SUSCRITO (USD)</a:t>
                      </a:r>
                      <a:endParaRPr lang="es-ES" sz="1200" b="1" dirty="0">
                        <a:latin typeface="Calibri"/>
                        <a:ea typeface="Calibri"/>
                        <a:cs typeface="Times New Roman"/>
                      </a:endParaRPr>
                    </a:p>
                  </a:txBody>
                  <a:tcPr marL="40926" marR="40926" marT="0" marB="0"/>
                </a:tc>
                <a:tc>
                  <a:txBody>
                    <a:bodyPr/>
                    <a:lstStyle/>
                    <a:p>
                      <a:pPr algn="ctr">
                        <a:lnSpc>
                          <a:spcPct val="150000"/>
                        </a:lnSpc>
                        <a:spcAft>
                          <a:spcPts val="0"/>
                        </a:spcAft>
                      </a:pPr>
                      <a:r>
                        <a:rPr lang="es-EC" sz="1200" b="1" dirty="0"/>
                        <a:t>CAPITAL PAGADO EN (USD)</a:t>
                      </a:r>
                      <a:endParaRPr lang="es-ES" sz="1200" b="1" dirty="0">
                        <a:latin typeface="Calibri"/>
                        <a:ea typeface="Calibri"/>
                        <a:cs typeface="Times New Roman"/>
                      </a:endParaRPr>
                    </a:p>
                  </a:txBody>
                  <a:tcPr marL="40926" marR="40926" marT="0" marB="0"/>
                </a:tc>
                <a:tc>
                  <a:txBody>
                    <a:bodyPr/>
                    <a:lstStyle/>
                    <a:p>
                      <a:pPr algn="ctr">
                        <a:lnSpc>
                          <a:spcPct val="150000"/>
                        </a:lnSpc>
                        <a:spcAft>
                          <a:spcPts val="0"/>
                        </a:spcAft>
                      </a:pPr>
                      <a:r>
                        <a:rPr lang="es-EC" sz="1200" b="1" dirty="0"/>
                        <a:t>NUMERO DE PARTICIPACIONES</a:t>
                      </a:r>
                      <a:endParaRPr lang="es-ES" sz="1200" b="1" dirty="0">
                        <a:latin typeface="Calibri"/>
                        <a:ea typeface="Calibri"/>
                        <a:cs typeface="Times New Roman"/>
                      </a:endParaRPr>
                    </a:p>
                  </a:txBody>
                  <a:tcPr marL="40926" marR="40926" marT="0" marB="0"/>
                </a:tc>
                <a:tc>
                  <a:txBody>
                    <a:bodyPr/>
                    <a:lstStyle/>
                    <a:p>
                      <a:pPr algn="ctr">
                        <a:lnSpc>
                          <a:spcPct val="150000"/>
                        </a:lnSpc>
                        <a:spcAft>
                          <a:spcPts val="0"/>
                        </a:spcAft>
                      </a:pPr>
                      <a:r>
                        <a:rPr lang="es-EC" sz="1200" b="1" dirty="0" smtClean="0"/>
                        <a:t>%</a:t>
                      </a:r>
                      <a:endParaRPr lang="es-ES" sz="1200" b="1" dirty="0">
                        <a:latin typeface="Calibri"/>
                        <a:ea typeface="Calibri"/>
                        <a:cs typeface="Times New Roman"/>
                      </a:endParaRPr>
                    </a:p>
                  </a:txBody>
                  <a:tcPr marL="40926" marR="40926" marT="0" marB="0"/>
                </a:tc>
              </a:tr>
              <a:tr h="844706">
                <a:tc>
                  <a:txBody>
                    <a:bodyPr/>
                    <a:lstStyle/>
                    <a:p>
                      <a:pPr algn="ctr">
                        <a:lnSpc>
                          <a:spcPct val="150000"/>
                        </a:lnSpc>
                        <a:spcAft>
                          <a:spcPts val="0"/>
                        </a:spcAft>
                      </a:pPr>
                      <a:r>
                        <a:rPr lang="es-EC" sz="1200"/>
                        <a:t>BLANCA DIANA MOGOLLON MUÑOZ</a:t>
                      </a:r>
                      <a:endParaRPr lang="es-ES" sz="1200">
                        <a:latin typeface="Calibri"/>
                        <a:ea typeface="Calibri"/>
                        <a:cs typeface="Times New Roman"/>
                      </a:endParaRPr>
                    </a:p>
                  </a:txBody>
                  <a:tcPr marL="40926" marR="40926" marT="0" marB="0"/>
                </a:tc>
                <a:tc>
                  <a:txBody>
                    <a:bodyPr/>
                    <a:lstStyle/>
                    <a:p>
                      <a:pPr algn="ctr">
                        <a:lnSpc>
                          <a:spcPct val="150000"/>
                        </a:lnSpc>
                        <a:spcAft>
                          <a:spcPts val="0"/>
                        </a:spcAft>
                      </a:pPr>
                      <a:r>
                        <a:rPr lang="es-EC" sz="1200"/>
                        <a:t>380</a:t>
                      </a:r>
                      <a:endParaRPr lang="es-ES" sz="1200">
                        <a:latin typeface="Calibri"/>
                        <a:ea typeface="Calibri"/>
                        <a:cs typeface="Times New Roman"/>
                      </a:endParaRPr>
                    </a:p>
                  </a:txBody>
                  <a:tcPr marL="40926" marR="40926" marT="0" marB="0"/>
                </a:tc>
                <a:tc>
                  <a:txBody>
                    <a:bodyPr/>
                    <a:lstStyle/>
                    <a:p>
                      <a:pPr algn="ctr">
                        <a:lnSpc>
                          <a:spcPct val="150000"/>
                        </a:lnSpc>
                        <a:spcAft>
                          <a:spcPts val="0"/>
                        </a:spcAft>
                      </a:pPr>
                      <a:r>
                        <a:rPr lang="es-EC" sz="1200" dirty="0"/>
                        <a:t>380</a:t>
                      </a:r>
                      <a:endParaRPr lang="es-ES" sz="1200" dirty="0">
                        <a:latin typeface="Calibri"/>
                        <a:ea typeface="Calibri"/>
                        <a:cs typeface="Times New Roman"/>
                      </a:endParaRPr>
                    </a:p>
                  </a:txBody>
                  <a:tcPr marL="40926" marR="40926" marT="0" marB="0"/>
                </a:tc>
                <a:tc>
                  <a:txBody>
                    <a:bodyPr/>
                    <a:lstStyle/>
                    <a:p>
                      <a:pPr algn="ctr">
                        <a:lnSpc>
                          <a:spcPct val="150000"/>
                        </a:lnSpc>
                        <a:spcAft>
                          <a:spcPts val="0"/>
                        </a:spcAft>
                      </a:pPr>
                      <a:r>
                        <a:rPr lang="es-EC" sz="1200" dirty="0"/>
                        <a:t>380</a:t>
                      </a:r>
                      <a:endParaRPr lang="es-ES" sz="1200" dirty="0">
                        <a:latin typeface="Calibri"/>
                        <a:ea typeface="Calibri"/>
                        <a:cs typeface="Times New Roman"/>
                      </a:endParaRPr>
                    </a:p>
                  </a:txBody>
                  <a:tcPr marL="40926" marR="40926" marT="0" marB="0"/>
                </a:tc>
                <a:tc>
                  <a:txBody>
                    <a:bodyPr/>
                    <a:lstStyle/>
                    <a:p>
                      <a:pPr algn="ctr">
                        <a:lnSpc>
                          <a:spcPct val="150000"/>
                        </a:lnSpc>
                        <a:spcAft>
                          <a:spcPts val="0"/>
                        </a:spcAft>
                      </a:pPr>
                      <a:r>
                        <a:rPr lang="es-EC" sz="1200" dirty="0"/>
                        <a:t>95%</a:t>
                      </a:r>
                      <a:endParaRPr lang="es-ES" sz="1200" dirty="0">
                        <a:latin typeface="Calibri"/>
                        <a:ea typeface="Calibri"/>
                        <a:cs typeface="Times New Roman"/>
                      </a:endParaRPr>
                    </a:p>
                  </a:txBody>
                  <a:tcPr marL="40926" marR="40926" marT="0" marB="0"/>
                </a:tc>
              </a:tr>
              <a:tr h="601968">
                <a:tc>
                  <a:txBody>
                    <a:bodyPr/>
                    <a:lstStyle/>
                    <a:p>
                      <a:pPr algn="ctr">
                        <a:lnSpc>
                          <a:spcPct val="150000"/>
                        </a:lnSpc>
                        <a:spcAft>
                          <a:spcPts val="0"/>
                        </a:spcAft>
                      </a:pPr>
                      <a:r>
                        <a:rPr lang="es-EC" sz="1200"/>
                        <a:t>GERMAN QUISHPE CALISPA</a:t>
                      </a:r>
                      <a:endParaRPr lang="es-ES" sz="1200">
                        <a:latin typeface="Calibri"/>
                        <a:ea typeface="Calibri"/>
                        <a:cs typeface="Times New Roman"/>
                      </a:endParaRPr>
                    </a:p>
                  </a:txBody>
                  <a:tcPr marL="40926" marR="40926" marT="0" marB="0"/>
                </a:tc>
                <a:tc>
                  <a:txBody>
                    <a:bodyPr/>
                    <a:lstStyle/>
                    <a:p>
                      <a:pPr algn="ctr">
                        <a:lnSpc>
                          <a:spcPct val="150000"/>
                        </a:lnSpc>
                        <a:spcAft>
                          <a:spcPts val="0"/>
                        </a:spcAft>
                      </a:pPr>
                      <a:r>
                        <a:rPr lang="es-EC" sz="1200"/>
                        <a:t>20</a:t>
                      </a:r>
                      <a:endParaRPr lang="es-ES" sz="1200">
                        <a:latin typeface="Calibri"/>
                        <a:ea typeface="Calibri"/>
                        <a:cs typeface="Times New Roman"/>
                      </a:endParaRPr>
                    </a:p>
                  </a:txBody>
                  <a:tcPr marL="40926" marR="40926" marT="0" marB="0"/>
                </a:tc>
                <a:tc>
                  <a:txBody>
                    <a:bodyPr/>
                    <a:lstStyle/>
                    <a:p>
                      <a:pPr algn="ctr">
                        <a:lnSpc>
                          <a:spcPct val="150000"/>
                        </a:lnSpc>
                        <a:spcAft>
                          <a:spcPts val="0"/>
                        </a:spcAft>
                      </a:pPr>
                      <a:r>
                        <a:rPr lang="es-EC" sz="1200" dirty="0"/>
                        <a:t>20</a:t>
                      </a:r>
                      <a:endParaRPr lang="es-ES" sz="1200" dirty="0">
                        <a:latin typeface="Calibri"/>
                        <a:ea typeface="Calibri"/>
                        <a:cs typeface="Times New Roman"/>
                      </a:endParaRPr>
                    </a:p>
                  </a:txBody>
                  <a:tcPr marL="40926" marR="40926" marT="0" marB="0"/>
                </a:tc>
                <a:tc>
                  <a:txBody>
                    <a:bodyPr/>
                    <a:lstStyle/>
                    <a:p>
                      <a:pPr algn="ctr">
                        <a:lnSpc>
                          <a:spcPct val="150000"/>
                        </a:lnSpc>
                        <a:spcAft>
                          <a:spcPts val="0"/>
                        </a:spcAft>
                      </a:pPr>
                      <a:r>
                        <a:rPr lang="es-EC" sz="1200" dirty="0"/>
                        <a:t>20</a:t>
                      </a:r>
                      <a:endParaRPr lang="es-ES" sz="1200" dirty="0">
                        <a:latin typeface="Calibri"/>
                        <a:ea typeface="Calibri"/>
                        <a:cs typeface="Times New Roman"/>
                      </a:endParaRPr>
                    </a:p>
                  </a:txBody>
                  <a:tcPr marL="40926" marR="40926" marT="0" marB="0"/>
                </a:tc>
                <a:tc>
                  <a:txBody>
                    <a:bodyPr/>
                    <a:lstStyle/>
                    <a:p>
                      <a:pPr algn="ctr">
                        <a:lnSpc>
                          <a:spcPct val="150000"/>
                        </a:lnSpc>
                        <a:spcAft>
                          <a:spcPts val="0"/>
                        </a:spcAft>
                      </a:pPr>
                      <a:r>
                        <a:rPr lang="es-EC" sz="1200" dirty="0"/>
                        <a:t>5%</a:t>
                      </a:r>
                      <a:endParaRPr lang="es-ES" sz="1200" dirty="0">
                        <a:latin typeface="Calibri"/>
                        <a:ea typeface="Calibri"/>
                        <a:cs typeface="Times New Roman"/>
                      </a:endParaRPr>
                    </a:p>
                  </a:txBody>
                  <a:tcPr marL="40926" marR="40926" marT="0" marB="0"/>
                </a:tc>
              </a:tr>
              <a:tr h="260778">
                <a:tc>
                  <a:txBody>
                    <a:bodyPr/>
                    <a:lstStyle/>
                    <a:p>
                      <a:pPr algn="ctr">
                        <a:lnSpc>
                          <a:spcPct val="150000"/>
                        </a:lnSpc>
                        <a:spcAft>
                          <a:spcPts val="0"/>
                        </a:spcAft>
                      </a:pPr>
                      <a:r>
                        <a:rPr lang="es-EC" sz="1200" b="1" dirty="0"/>
                        <a:t>TOTAL</a:t>
                      </a:r>
                      <a:endParaRPr lang="es-ES" sz="1200" b="1" dirty="0">
                        <a:latin typeface="Calibri"/>
                        <a:ea typeface="Calibri"/>
                        <a:cs typeface="Times New Roman"/>
                      </a:endParaRPr>
                    </a:p>
                  </a:txBody>
                  <a:tcPr marL="40926" marR="40926" marT="0" marB="0"/>
                </a:tc>
                <a:tc>
                  <a:txBody>
                    <a:bodyPr/>
                    <a:lstStyle/>
                    <a:p>
                      <a:pPr algn="ctr">
                        <a:lnSpc>
                          <a:spcPct val="150000"/>
                        </a:lnSpc>
                        <a:spcAft>
                          <a:spcPts val="0"/>
                        </a:spcAft>
                      </a:pPr>
                      <a:r>
                        <a:rPr lang="es-EC" sz="1200" b="1" dirty="0"/>
                        <a:t>USD  400</a:t>
                      </a:r>
                      <a:endParaRPr lang="es-ES" sz="1200" b="1" dirty="0">
                        <a:latin typeface="Calibri"/>
                        <a:ea typeface="Calibri"/>
                        <a:cs typeface="Times New Roman"/>
                      </a:endParaRPr>
                    </a:p>
                  </a:txBody>
                  <a:tcPr marL="40926" marR="40926" marT="0" marB="0"/>
                </a:tc>
                <a:tc>
                  <a:txBody>
                    <a:bodyPr/>
                    <a:lstStyle/>
                    <a:p>
                      <a:pPr algn="ctr">
                        <a:lnSpc>
                          <a:spcPct val="150000"/>
                        </a:lnSpc>
                        <a:spcAft>
                          <a:spcPts val="0"/>
                        </a:spcAft>
                      </a:pPr>
                      <a:r>
                        <a:rPr lang="es-EC" sz="1200" b="1" dirty="0"/>
                        <a:t>USD  400</a:t>
                      </a:r>
                      <a:endParaRPr lang="es-ES" sz="1200" b="1" dirty="0">
                        <a:latin typeface="Calibri"/>
                        <a:ea typeface="Calibri"/>
                        <a:cs typeface="Times New Roman"/>
                      </a:endParaRPr>
                    </a:p>
                  </a:txBody>
                  <a:tcPr marL="40926" marR="40926" marT="0" marB="0"/>
                </a:tc>
                <a:tc>
                  <a:txBody>
                    <a:bodyPr/>
                    <a:lstStyle/>
                    <a:p>
                      <a:pPr algn="ctr">
                        <a:lnSpc>
                          <a:spcPct val="150000"/>
                        </a:lnSpc>
                        <a:spcAft>
                          <a:spcPts val="0"/>
                        </a:spcAft>
                      </a:pPr>
                      <a:r>
                        <a:rPr lang="es-EC" sz="1200" b="1" dirty="0"/>
                        <a:t>400</a:t>
                      </a:r>
                      <a:endParaRPr lang="es-ES" sz="1200" b="1" dirty="0">
                        <a:latin typeface="Calibri"/>
                        <a:ea typeface="Calibri"/>
                        <a:cs typeface="Times New Roman"/>
                      </a:endParaRPr>
                    </a:p>
                  </a:txBody>
                  <a:tcPr marL="40926" marR="40926" marT="0" marB="0"/>
                </a:tc>
                <a:tc>
                  <a:txBody>
                    <a:bodyPr/>
                    <a:lstStyle/>
                    <a:p>
                      <a:pPr algn="ctr">
                        <a:lnSpc>
                          <a:spcPct val="150000"/>
                        </a:lnSpc>
                        <a:spcAft>
                          <a:spcPts val="0"/>
                        </a:spcAft>
                      </a:pPr>
                      <a:r>
                        <a:rPr lang="es-EC" sz="1200" b="1" dirty="0"/>
                        <a:t>100%</a:t>
                      </a:r>
                      <a:endParaRPr lang="es-ES" sz="1200" b="1" dirty="0">
                        <a:latin typeface="Calibri"/>
                        <a:ea typeface="Calibri"/>
                        <a:cs typeface="Times New Roman"/>
                      </a:endParaRPr>
                    </a:p>
                  </a:txBody>
                  <a:tcPr marL="40926" marR="40926" marT="0" marB="0"/>
                </a:tc>
              </a:tr>
            </a:tbl>
          </a:graphicData>
        </a:graphic>
      </p:graphicFrame>
      <p:graphicFrame>
        <p:nvGraphicFramePr>
          <p:cNvPr id="9" name="8 Tabla"/>
          <p:cNvGraphicFramePr>
            <a:graphicFrameLocks noGrp="1"/>
          </p:cNvGraphicFramePr>
          <p:nvPr/>
        </p:nvGraphicFramePr>
        <p:xfrm>
          <a:off x="539552" y="4725144"/>
          <a:ext cx="4536504" cy="1371600"/>
        </p:xfrm>
        <a:graphic>
          <a:graphicData uri="http://schemas.openxmlformats.org/drawingml/2006/table">
            <a:tbl>
              <a:tblPr>
                <a:tableStyleId>{69C7853C-536D-4A76-A0AE-DD22124D55A5}</a:tableStyleId>
              </a:tblPr>
              <a:tblGrid>
                <a:gridCol w="2915234"/>
                <a:gridCol w="1621270"/>
              </a:tblGrid>
              <a:tr h="0">
                <a:tc>
                  <a:txBody>
                    <a:bodyPr/>
                    <a:lstStyle/>
                    <a:p>
                      <a:pPr algn="ctr">
                        <a:lnSpc>
                          <a:spcPct val="150000"/>
                        </a:lnSpc>
                        <a:spcAft>
                          <a:spcPts val="0"/>
                        </a:spcAft>
                      </a:pPr>
                      <a:r>
                        <a:rPr lang="es-EC" sz="1200" b="1" dirty="0"/>
                        <a:t>SOCIO</a:t>
                      </a:r>
                      <a:endParaRPr lang="es-ES" sz="1200" b="1" dirty="0">
                        <a:latin typeface="Calibri"/>
                        <a:ea typeface="Calibri"/>
                        <a:cs typeface="Times New Roman"/>
                      </a:endParaRPr>
                    </a:p>
                  </a:txBody>
                  <a:tcPr marL="68580" marR="68580" marT="0" marB="0"/>
                </a:tc>
                <a:tc>
                  <a:txBody>
                    <a:bodyPr/>
                    <a:lstStyle/>
                    <a:p>
                      <a:pPr algn="ctr">
                        <a:lnSpc>
                          <a:spcPct val="150000"/>
                        </a:lnSpc>
                        <a:spcAft>
                          <a:spcPts val="0"/>
                        </a:spcAft>
                      </a:pPr>
                      <a:r>
                        <a:rPr lang="es-EC" sz="1200" b="1" dirty="0"/>
                        <a:t>PARTICIPACIONES</a:t>
                      </a:r>
                      <a:endParaRPr lang="es-ES" sz="1200" b="1" dirty="0">
                        <a:latin typeface="Calibri"/>
                        <a:ea typeface="Calibri"/>
                        <a:cs typeface="Times New Roman"/>
                      </a:endParaRPr>
                    </a:p>
                  </a:txBody>
                  <a:tcPr marL="68580" marR="68580" marT="0" marB="0"/>
                </a:tc>
              </a:tr>
              <a:tr h="0">
                <a:tc>
                  <a:txBody>
                    <a:bodyPr/>
                    <a:lstStyle/>
                    <a:p>
                      <a:pPr algn="just">
                        <a:lnSpc>
                          <a:spcPct val="150000"/>
                        </a:lnSpc>
                        <a:spcAft>
                          <a:spcPts val="0"/>
                        </a:spcAft>
                      </a:pPr>
                      <a:r>
                        <a:rPr lang="es-EC" sz="1200"/>
                        <a:t>ROSA CALISPA</a:t>
                      </a:r>
                      <a:endParaRPr lang="es-ES" sz="1200">
                        <a:latin typeface="Calibri"/>
                        <a:ea typeface="Calibri"/>
                        <a:cs typeface="Times New Roman"/>
                      </a:endParaRPr>
                    </a:p>
                  </a:txBody>
                  <a:tcPr marL="68580" marR="68580" marT="0" marB="0"/>
                </a:tc>
                <a:tc>
                  <a:txBody>
                    <a:bodyPr/>
                    <a:lstStyle/>
                    <a:p>
                      <a:pPr indent="111125" algn="just">
                        <a:lnSpc>
                          <a:spcPct val="150000"/>
                        </a:lnSpc>
                        <a:spcAft>
                          <a:spcPts val="0"/>
                        </a:spcAft>
                      </a:pPr>
                      <a:r>
                        <a:rPr lang="es-EC" sz="1200"/>
                        <a:t>200</a:t>
                      </a:r>
                      <a:endParaRPr lang="es-ES" sz="1200">
                        <a:latin typeface="Calibri"/>
                        <a:ea typeface="Calibri"/>
                        <a:cs typeface="Times New Roman"/>
                      </a:endParaRPr>
                    </a:p>
                  </a:txBody>
                  <a:tcPr marL="68580" marR="68580" marT="0" marB="0"/>
                </a:tc>
              </a:tr>
              <a:tr h="0">
                <a:tc>
                  <a:txBody>
                    <a:bodyPr/>
                    <a:lstStyle/>
                    <a:p>
                      <a:pPr algn="just">
                        <a:lnSpc>
                          <a:spcPct val="150000"/>
                        </a:lnSpc>
                        <a:spcAft>
                          <a:spcPts val="0"/>
                        </a:spcAft>
                      </a:pPr>
                      <a:r>
                        <a:rPr lang="es-EC" sz="1200"/>
                        <a:t>BLANCA DIANA MOGOLLON MUÑOZ</a:t>
                      </a:r>
                      <a:endParaRPr lang="es-ES" sz="1200">
                        <a:latin typeface="Calibri"/>
                        <a:ea typeface="Calibri"/>
                        <a:cs typeface="Times New Roman"/>
                      </a:endParaRPr>
                    </a:p>
                  </a:txBody>
                  <a:tcPr marL="68580" marR="68580" marT="0" marB="0"/>
                </a:tc>
                <a:tc>
                  <a:txBody>
                    <a:bodyPr/>
                    <a:lstStyle/>
                    <a:p>
                      <a:pPr indent="111125" algn="just">
                        <a:lnSpc>
                          <a:spcPct val="150000"/>
                        </a:lnSpc>
                        <a:spcAft>
                          <a:spcPts val="0"/>
                        </a:spcAft>
                      </a:pPr>
                      <a:r>
                        <a:rPr lang="es-EC" sz="1200"/>
                        <a:t>180</a:t>
                      </a:r>
                      <a:endParaRPr lang="es-ES" sz="1200">
                        <a:latin typeface="Calibri"/>
                        <a:ea typeface="Calibri"/>
                        <a:cs typeface="Times New Roman"/>
                      </a:endParaRPr>
                    </a:p>
                  </a:txBody>
                  <a:tcPr marL="68580" marR="68580" marT="0" marB="0"/>
                </a:tc>
              </a:tr>
              <a:tr h="0">
                <a:tc>
                  <a:txBody>
                    <a:bodyPr/>
                    <a:lstStyle/>
                    <a:p>
                      <a:pPr algn="just">
                        <a:lnSpc>
                          <a:spcPct val="150000"/>
                        </a:lnSpc>
                        <a:spcAft>
                          <a:spcPts val="0"/>
                        </a:spcAft>
                      </a:pPr>
                      <a:r>
                        <a:rPr lang="es-EC" sz="1200"/>
                        <a:t>GERMAN  BOLIVAR QUISHPE CALISPA</a:t>
                      </a:r>
                      <a:endParaRPr lang="es-ES" sz="1200">
                        <a:latin typeface="Calibri"/>
                        <a:ea typeface="Calibri"/>
                        <a:cs typeface="Times New Roman"/>
                      </a:endParaRPr>
                    </a:p>
                  </a:txBody>
                  <a:tcPr marL="68580" marR="68580" marT="0" marB="0"/>
                </a:tc>
                <a:tc>
                  <a:txBody>
                    <a:bodyPr/>
                    <a:lstStyle/>
                    <a:p>
                      <a:pPr indent="111125" algn="just">
                        <a:lnSpc>
                          <a:spcPct val="150000"/>
                        </a:lnSpc>
                        <a:spcAft>
                          <a:spcPts val="0"/>
                        </a:spcAft>
                      </a:pPr>
                      <a:r>
                        <a:rPr lang="es-EC" sz="1200"/>
                        <a:t>20</a:t>
                      </a:r>
                      <a:endParaRPr lang="es-ES" sz="1200">
                        <a:latin typeface="Calibri"/>
                        <a:ea typeface="Calibri"/>
                        <a:cs typeface="Times New Roman"/>
                      </a:endParaRPr>
                    </a:p>
                  </a:txBody>
                  <a:tcPr marL="68580" marR="68580" marT="0" marB="0"/>
                </a:tc>
              </a:tr>
              <a:tr h="0">
                <a:tc>
                  <a:txBody>
                    <a:bodyPr/>
                    <a:lstStyle/>
                    <a:p>
                      <a:pPr algn="just">
                        <a:lnSpc>
                          <a:spcPct val="150000"/>
                        </a:lnSpc>
                        <a:spcAft>
                          <a:spcPts val="0"/>
                        </a:spcAft>
                      </a:pPr>
                      <a:r>
                        <a:rPr lang="es-EC" sz="1200" b="1" dirty="0"/>
                        <a:t>                                                   TOTAL  </a:t>
                      </a:r>
                      <a:endParaRPr lang="es-ES" sz="1200" b="1" dirty="0">
                        <a:latin typeface="Calibri"/>
                        <a:ea typeface="Calibri"/>
                        <a:cs typeface="Times New Roman"/>
                      </a:endParaRPr>
                    </a:p>
                  </a:txBody>
                  <a:tcPr marL="68580" marR="68580" marT="0" marB="0"/>
                </a:tc>
                <a:tc>
                  <a:txBody>
                    <a:bodyPr/>
                    <a:lstStyle/>
                    <a:p>
                      <a:pPr indent="111125" algn="just">
                        <a:lnSpc>
                          <a:spcPct val="150000"/>
                        </a:lnSpc>
                        <a:spcAft>
                          <a:spcPts val="0"/>
                        </a:spcAft>
                      </a:pPr>
                      <a:r>
                        <a:rPr lang="es-EC" sz="1200" b="1" dirty="0"/>
                        <a:t>400</a:t>
                      </a:r>
                      <a:endParaRPr lang="es-ES" sz="1200" b="1" dirty="0">
                        <a:latin typeface="Calibri"/>
                        <a:ea typeface="Calibri"/>
                        <a:cs typeface="Times New Roman"/>
                      </a:endParaRPr>
                    </a:p>
                  </a:txBody>
                  <a:tcPr marL="68580" marR="68580" marT="0" marB="0"/>
                </a:tc>
              </a:tr>
            </a:tbl>
          </a:graphicData>
        </a:graphic>
      </p:graphicFrame>
      <p:sp>
        <p:nvSpPr>
          <p:cNvPr id="39938" name="AutoShape 2" descr="data:image/jpg;base64,/9j/4AAQSkZJRgABAQAAAQABAAD/2wCEAAkGBhQQEBQUDxIVFRUPEBAVFRUVEBAUEBAUFBAVFBQVFBUXHCYeFxkkGRQVHy8gJicpLCwsFR4xNjAqNSYrLCkBCQoKDgwOGg8PGikkHyQxLCwvKiksKS8sKSwsLCksLCwpLSw0KSwpKSwsLCwsKSwpKSwsLCksKSwpKSwpKSwsLP/AABEIANYA6wMBIgACEQEDEQH/xAAcAAABBAMBAAAAAAAAAAAAAAAAAQIGBwMEBQj/xABFEAABAwICBgYGBggFBQAAAAABAAIDBBEFIQYHEjFBYRMiUXGBkTJScqGxwRQjQoKS0SQzQ2KissLwFRZTY+EXNKOz0v/EABsBAQACAwEBAAAAAAAAAAAAAAAEBQIDBgEH/8QAMBEAAgICAQMCBAMJAQAAAAAAAAECAwQREgUhMRNBIlFhcRQyoSMzQkNygZGx0Qb/2gAMAwEAAhEDEQA/ALxQhCAEIQgBCEIAQhCAEIQgBCEIBCotX6fQxyFjWl+wSHOBAFxkbX3qSVV9h1t+y63fbJeeI682zPf3qDmXTrS4Fbn32VJen7noHDMSZURiSI3a7zBG8HmtxV5qjrS9lQ0nJj4yO9zSD/KFYakUzc4KTJePY7K1J+QQhC3G8EIQgBCEIAQhCAEIQgBCEIAQhCAEIQgBCEIAQhCAEIQgBCEIAQhMc8AXOQHkgHFeetYeAPoKxwYNqKcukiI3tBdmwjgQTbusrWxzT9kd204DyPtG/Rju4u/vNVxjNc6pkL5nbTj5AdgHAKsycqr8q7spszNpfwruyeaocIMND0r/AEqt23b1WN6rAefpH7ynSpHBtIpqUWhkIb6psWeR3eClWH6zHDKZjXc2nZPkcl7VnVJKL7GVPUaVFRkmv9FioXIwrSaCp/VvAd6rsneXHwXVBVhGcZrcWWkLIzW4vaHIQkKyMxUIQgBCEIAQhIUAt1jkqGt9JwHeQPio9p1pYMPp9oWMshLYmnde2bjyAz8lSFbisk7y+Z7nuccy438huA5BR7b1DtrbLjp/SpZa5t8Y/wCz0kHgi4N066o7V9pVJBVxRbRMU8gY5hJIBdkHN7De3eLq8As6rPUWyLnYcsSzg3v3TEc4AXJstc4kz1vjZcDSjFzHII+AYHd5JI+S4Zxnmufz+rXVWuuqK7e7IsYr3LCjlDhdpunqCYdpAWOBvftHaFN4JQ9oc03DgCO4qx6fn/io/EtSXlGMo6MiEIVoYghCEAIKFjmmDQS4gAcSV45KK2wPuoPp/j2z9S11gBtSZ77+i3uyufBZdINYTaeQxxs2iGghxdZpJHAWzA3d6h+CQuxWuAkzjaelm7HNByYfaNhbsBVbferl6VT8+5U5lzs/YV+X5+iIrLpA17iGEGxSfSrroa2MLEOLOewBonhhebCwuAYz/IuDG/JQ7KI1vSK63FjU+KNx1QtjBcNlrqllPC4NL9oueQS2NjRdziBv4ADK5IXOLlOtTMF6uofxZAxo+/Jc/wAgWdFalNJmeNVGViTNPFdXGJ0nXp5G1TBnZg2Jh3McbHwdfkufR6zKunPRvc5rm5FkjTtN72vFwr7stHEsCgqRapgjlHDpI2ut3EjJWUsWPmPb7FvLDhvcOz+hUn/V6ptvZ+D/AJXPq9a1U826a1uDA0H3Zq02atMNBuKKHxa4jyJsu3RYRDALQwxxjsZGxo9wWP4eXvNmKxZ7+Kb0VFo/rhnbL+lWljNgQ1rWvbzaRvPI7+StXBdI4Kxu1TyNd2tvZ7faacwo3plqugrQZKcNgnzO01to5T2SNH8wz79yp+voqrDZg2Zr4Xg9V4JDX845BkR/ZAWW51ee6OshTi5kUofBL9D0vdCpLBtcNTEAJg2YDi7qyfibkfEKU0uuinI68MjTyLHD4hZq+DItnSsmL7Lf2ZYqRQYa36T1JvwM/wDpbEOtaid6TpGe1E4j+G6z9WHzNL6flL+W/wDBANb+JF+I9GfRghjAHN93uPwHgoMZVKNZ2LQ1tYJaS5DYWMc4tLQ9wc4iwOeQNrrJoXqwmxBjZpJGxQFxFx1pX7Jsdlu5uYIufJQpR5zejpabvwuNH1FxNrVNgDqmtExH1dJ1ibZOkIIY0cxfa8B2q8wtDBMDio4Ww07dljB3ucTvc48XHtW+ptcOEdHMZmS8m1z/AMEK1kYe7YbUMFxH1ZOTSeq7uByPtKAtxDmrxmiD2lrgCHAggi4IIsQQqq0n1ZzxOL6AdLGbnoi4CWPk0uyePEHvVTm4HOXqQI6kciPELHerN0Hrulps/wBnI5o7rB3zVGySTB5jdE9r2GzmuaWuaewgq49AqlkFCxriekLnueLG+0XZeGyAomLGGNbynJLsZPuiYoXLfjjRuafMLTqdLWM9IW8VYPq+JvSlv7JmHBkgTXFQWr1nRj0LH3qO4nrBfJfrWHesJ9Ujr9nBv9D3h8yxsT0lihBz2iOA/NQHH9MHzHZbc7Rs1jQSXE7gAMyVyMMo6rEXfo7CW3zlfdsLfvfaPJt1ZWi+hUVF1v1kxFnSuGYvvbG37DfeeJWhU5GY92vUfke7S8ESw/VpLVtD66R8Nr7McZjMhaQM3uIIbu3C6nOjujMNBF0dO05m7nOO1JId13O+W4di66Qq5qohVFRijTxXLlruU7rsg/Sqd3rU7h+GS/8AUoExWVrsj61K7lOPfGVWrVXZP52UmX+8Y+6sPUs76+pHbFEfJ7/zVdqeanpbVsjfXpz/AAyN/NeY71YjHFerUXClSJVcF+CEIQAtatw+OdhZNGyRjt7XtDmnwK2UIPBAcR1MUMpJj6WEnhHJdg+68Ot4WXHm1DR/YrZR7UMbvgQrWSFYOuL9iVHLvj4kzzlpRo2cNqOgMvS/VtftbGyesSLEXPYuaHLqabYt9KxCeQG7dvYZ7EY2AfEgnxXGa5VdiXJ6O6wpT9GPPzo2msVr6n8UvDLTnfE/bb7Em/ycD+JVYxuSl2qtzv8AERs7ugl2+zZ6tr/esmPJqxHnWKIzw5N+V3RdKEIVufPASFKsNXLssc71WuPkLrGT0mwV9itMJaqV9t77DuYA0fyrZpodkZLLTw5d6zujyXzPIvds238ySlo1J51zBoj/AIm5zXTuibHskhjWlz9q/E7hl71tVL1s6LVmxUgHdK0t8d7fhbxU/pnFXx5eBLwYabUtSt9Oepd9+Jg/hZf3ruYdq3oICC2nD3DjK50p8nkj3KTJV3aqgvCI2xrYwBYCwGQAyA7k5CFsAJEqEBWuuqH6mmd6s0g/EwH+lVSFc+uCn2sPDv8ATqIj4EOZ/UFTCq8pfGUuatWDwpZqwn2cSj/fZK3+Da/pUQ2l3dCKjZxGlP8AvNb+IFvzUevtNMjVdrIv6noIJUgSq8OjBCQqAaYawDHI6CkI2mG0kmR2TxawHK44lbaaZ3S4xMJzUFtk/ui6pD/MFQTtGolv29K/4XspJo7rDexwZWHbYSB0lgHsvxdb0h71Pt6XbCPJNMjwy4Sen2O5pZrJhoJOiDDLIAC4Bwa1gOYBOeZGdlxsW1uQyUkopw9sz4y1gc0Wa53V2toG2V7+ChdbA+uq6hjbB9RVSNbtE7IPSFrbkcLNGfcojXUkkEr432LonlpLHbTCRkbHK/Z4KpzKrKNd/KOj6ZHFyVpxe4vzvyZ203Med1mjY1ud7n4dy5old2FI6QlVPFs6+N8Y+Im/UV4G5XRqn0d+j0YmkH1tZZ57Wxfs2+R2vvclUWhejprq2KEjq7W1IeyNmbvPJv3l6VjYAAALAAADgAFMxq0viOc6zmynqrf1Y5CEKYc2CxzxbbXNO5zSPMWWRC8a2tAgUNQY3uikyfGbHmN7XDkRmuixwPitLWXhbthtVDk+Dqv/AHoycr9zj/EVGMI0uBsHZO7D8u1cF1HpkqrG4eDfGR1MRjdG/rDqk9V3A8uR5LVEhBDmnNpBB7CDcLrx40xws4Ag7wcwVrywQO9FxZyyI8j+ahQm4a2vBmTzDa4TRMePtNF+R3Eed1tqFYJjLKVrml+20m4FrbJ48TyW1Np0y9mjxJuuxq6vR6acm9/LTNDg9krQonFrDpw7ZlcWnLMNLhY9ttyk8E7XtDmODmuAIINwQRkQriuXqVxsSen42a9rejKhJdIsj0jmsen28MqB6rGv/A9rvkqEK9G6RU/SUlQz16eYePRm3vsvOF8vBV2WviTKnOXxJmvNUgOA4ldbRyfZq6d3ZUQH/wAjVu4noyP8Cjqw3rtrnFzrZ9E76kC/ZtMafvFcXCJLSxHsliPk8FanDjxZpdfDiz1AEqaClurYvDl6UYr9Fo55hvjicW+2eqz+Ihef46kk3JuSbk8STvJVy61if8Kmt60F+7p2KiWTK36e1FNkLJ7tI7bKhK6oXJFSkdVK39bsQ+B1qOpdHtSRHZew7TTxDgL3UfJXbwrrMdzJ+FlxHCx7lzvXI/u5/c6//wA1Jasj79hrkyycV09GMBdXVcUDdz3dc+rG3N7vLLvIXPpb7HT2TUE5S8ItXU1o30NK6peOvVEbHaImk2/Ebnu2VYqx01O2NjWMFmsa1rQNwDRYDyWVWUY8Vo4e6122Ob9wQhCyNQIQhAYqqmbIxzHi7Xtc1w7QRYhUJjuDGmnkidvjdkfWac2O8QR716AUE1nYDtxtqGDOLqyc2E5HwJ8nHsUDNq5w5LyjKLKyhq5GbnX5H81tsxKQ/YJ7rFawas9ObG656Si++jYONXKd0Un4HLqYbolX1ID2RsY07nSStG42PVbtO9yzU0lwpbobimw8wuOUmbeTgMx4j4L3EnVK1QmuzDT1srbSvRqqw97X1Aa5kp/WRl7o2kWGy4kDZJ4X3rtaF6euprMfd8RPo36zL7yz8lb9RTtkaWSNDmvBDmuALXA7wQd4VL6d6Auw9xnpQXUxOYzLqYk7ieMfYeG49q+g4t0HWqLF29iutrcXziXFh+JR1DA+F4c08RwPYRvB5FbN1QGAaTSU7tqF5aePFruTm8QrPwLWLDMA2otE/tveJ33vs+Pmsb8GcPih3X6mVeQn2l2ZL3tuCO0Eea8yVMWw5zT9h7m/hcR8l6YZKHAFpBBzBBuD3ELztpbB0ddUt7KiXyc4uHxVHlrsjRmraiyyqXDOl0YMds3Ucsg9pr3Sj3tVOUD82n95p/iC9BaFxB2F0zTufStB7nAg/FefGRGNxYd8by097HFvyWNy+GLMchajFnqZjsh3BOWGF3Vb7LfgsNdikUA2ppGMH7zgCe4byp0U34LHel3MOkeECrpJoCbdNG5oPqu3td4OAPgvMlXE+GR8UrS18Ti17Tva4GxHdzV3Y/rVjYC2jaZHbukeC2NvMNPWd7lTOOQvnlfK95Mkji5zj9onl/dlZ49NsE212Itk4SejT+kIY8uNmgknsBJTafDCT13G3LL3qR0DGxtsxtr7+JPeeKm11Ts+hqc4we9bNnC6YsjAdv4rjYrDsSu7HZjx3+9d0TrkY5ICW9uax6vTF4v9JYdDvlHM17S3/wBOWSrs1P6LfR6c1MrbSVQGzfe2He38R63dsqvdXmh5xCp64+ogIdKeDzvbGO/jyv2heg2NAAAFgN3JcvRX/Ey/6rlfyY/3HBKkSqUUAIQhACEIQAsVRCHtc14u17S0g7iCLEeSyXSLxrYKP0iwV1HUOidfZ9KN3rsJyPMjceYWixW/pjo0K2CzbCWO7o3Hdfi08j8geCp1zSxxa8FrmEhzSLFpBzBXO5mP6Uu3hmxM6dFNbJdWOUizgbEEEEbwRuUeikXVpai4VPZFp7RsRauCYoKiFr+O5w7HDf8An4rckYHAhwBDgQQRcEHIgg7wq50Xxz6PPsuPUksDy9V3gfcVY111uDk+vXt+UaZLTKh041Zupy6fD2l0WZfCLl8PEmPi5nLeOFxuhlJiHNekCVC9LNWcFYTJCegmOZc1t4pD/uM7f3hY9t10GNmuvtLwQ7aFLuiv8Mx+WH9TK5nIO6p72nIrVxVn0qV0srjtyEFxAaASGht7WtuARiuh9bRk9JA57B+0hvIy3aQOs3xC5MeKDcTmOHEd4Vm3jZC+NJkGdc0tMsPBtPn01PFC2FrhDG1gcZHAutxIAULq8PZJNJKbjpZHv2QRstLnF1hle2awtxEdqyCtHavVh4j/AIUYyc5LTJFV6YVcgsZ3NFrWZZgt3tF/euHK8uN3Ek9pJJ8ysJqx2pjqoKVGNcPypI8fJ+RZAtaQJX1CwPlWuckZpCgWWVstlqGRNMq1qejLRuyVlgtfDsOlrahkMIu+Q2HqtaMy53Y0DMlab3lxAFyScgBck8ABxV76ttCRQQdJKB9InAL/APabvEYPvPae4Kk6je7ZKpeF5L7p8Y4tbvf5n2j/ANO/o1o9HQU7IIvsi7nfakefSe7mT5ZBdVIClUJdjRKTk9sEt0iEPByEl0XQBdIhCAEIQgBQnT7Q36QDPTt+uYOs0ftmgfzjh27uxTW6Ra7K42R4yHg8+RyrcgqLFTDWHofYuqqdvOZgHnK0fzefaoHHIuayMd1y4s2pm3i1QWGORu6+y7xzHzVpaE4+KmANJu+IAc3N+yfkVVhZ0sboz9oZcjvHvS6E6Qupp2k7gbOHa05OHu8ws8Oz0mn/AGf2D7l5lNciOUOAc03DgCD2gi4KCV0vZ9zUa8yrHWLTtklj2mtJDX5lovvbxVoSC6iGluiklTsuhc1r2X9K+yQd+7uC1XRlKDUfJHyYSnW4w8kSwHRClqIBtwkOBcC5skjSesew293BJX6qAf8AtpntPAPs9vmLH4qc6P6PGnja1xuRvPAk5lduOEXHePipFVk4xS2ZQr1BKXk8x9O5ri129ji094Nj8FsMqCkr7GeUj7U0pHjISmtarmDlojSSM4lRtrGi627MNDi5IXJt1loqR00jI2elK9jB3ucGj4rxvR6kWTqm0J2iK2obk0/o7T9ojIykdgzDfE8ArbutSjgbFGyNnoxsaxvc1oaPcFnDlRSe5Nlk5NpJ+xlBSpgKUFYng8FKm3S3QCoQhACEJLoAuhIglABSXSXSEoAPNVFpxop9Dl6SEfUSuyH+k85lnsnMjy4K2yVqYjRMnjdHKNpkjSCPmOwg535KPkUK6Ovc9T0UfFJYrRxOPo5g9u6XPucPS/PxXXxrB30c7opM7ZsdbKRh3O7+BHAgrWNMJmdGSAb3aTuDuF+XBc7p1z0/sbCytXWO9NT9G49aHdzYfyPxClpcqM0Uxl9JUAkWLXFr2nvs5pVuU+kEcjQQbXG4jNW+PlwhHhY9a+Zi4/I6hKZZYKeta/0Tf4rYVjGcZrlF7RgJsrUxWqEMEsh3RRSP/CwkfBbih+tTFOhw9zAetUvbGPZHXf7m28VthHlJIxk9Io8Dt4/FPSWQrvwQRUl0l0l0At1L9VuGdNiDXEZUzHSn2rbDPe6/gofdW7qdw3o6aSYjOoksPYjuPe4u8lovnxgzZWtyLEasjU1qyAKoJg4JwTQnBAOCVNCcEAoSpqW6ACUiEFAIkJQkKAQlJdBTCUAEpjkFyxuegOHpZo+KyGwsJGXdG49vFp/dO7lkqnF2OIcCHNJBByII3gq7nvUF080ev+kxDNtulA4t3B/hkDyseCrc3H5rnHyZRZCcZhc5wmjaXbQAfsi52gLB1uYA8QtjCvpr7CKMtHa82HlvW/gFVsPF8wciOSntHE05ttmo2JVTkLU1to9baNPRXBpYj0k8pe5wtYCzGjkOPepY0rVgatlquK641rjFaRgZLqntcGKbdYyEHKniBPtynaP8IYrgC886ZVvTYhUv4Gd4Hcw7A9zVOxVuezTc+2jkEppKaXJherFsjaHlyTaWMvSdIseR7o2qSmdLIyOMXfI9rWjtc42HxXo7BsIbTQRws3QxtbftIGZ8Tc+KrnU5okXONbM3Ju02AHi7c+TwzaOZd2K2g1V+RZyfFEiqOlsY1qytSgJQFFNwoTgkAShAKnBIEqAEISoBEhSpEAhTSnFNIQDSmFPKaQgMTlheFsFqa5qA03haNbJ1SCLgggjgQRZdSRq1JKXaQFWOp/o8xacmk9Q8r5eI+SlWHVRaBY/8rr4jo4yUWcFw/wDLNRCfqSJG+q51nDud+aocnBthP1cd9/kbFJeGSyhnDxcLeauLo7Qysa4zgNLiLNDtqwA4ndc8l2lc1SlKCc1p+5gxHybLS47mgk9wF/kvMtRNtOc473uc497iT816I0lqujoql3q003/rI+a85uVpirs2RrvKMT3LC+Swv/f971vYbhr6mZsUQu5547mgC7nO5AZrc0pkaxjaaIARxSyG+yNuV4GwZHu4k52G4DILc3vwa0jgtlupLoNok/EqoRi4jZZ0zx9hl9w/eduHieC4NDROle2OJpc+RzWtaN7nONgF6T0L0XZh1K2Jti89aV/+pIRmfZG4chzWiyfFfU2RjtnapKRsTGxxtDWRtDWtG5rWiwAWayAlCgkgSycEJUAoQgJUABKgIQAlSJUAiRKkKAQpEqRANKSydZJZAMITSFkISbKAw7COjWbZSFqAwmNJ0azbKQhAYSFxcV0pp6d+xLIA6wNgHOIB3X2Rku5IFVWn2ASNndPGC9r7bQHpNIGzcdosAt9EYSnqb0jXY5JbidzS/SKGXDqnopWu2otmwcL9Z7Ru38VSchW/XVG0Mu1a+G0JnnjiH7WRrSewE9Y+AuVYenGpPT7Ebk5vuWBq+wPoaZ1Q8depFm9rYgf6iL9zWqvsfafpUoPCR3vN/mr0bTDYDWizWtDWjgABYDyAUDx/V8+WcyRuDQ+21cE8ri3JQYW/G2yQ4duxm1N6PgyPqnj9XeOK/BxHXf4Aho9pyuOMqK6LYYKWBkTNzBv4kk3JPeVJonLVZLlLZnFaRtNKcsTSnhazIcEoSJUAoSpAlQCoSJUAqVNSoBEFCEAiRKhAJZIUIQCWRZCEAJLIQgESEIQgMbwufW0ocCChCAgGkmgkUxLm9R5+00b/AGhuK5mjGhJpqjpHyBxaDs2aQBfInPjb4oQtnqS1rZjxW9liwwZJ/wBHCELWZGaGKy3YkIQGw1ZAhCAclQhAKEqEIASoQgBOSIQH/9k="/>
          <p:cNvSpPr>
            <a:spLocks noChangeAspect="1" noChangeArrowheads="1"/>
          </p:cNvSpPr>
          <p:nvPr/>
        </p:nvSpPr>
        <p:spPr bwMode="auto">
          <a:xfrm>
            <a:off x="77788" y="-762000"/>
            <a:ext cx="1752600" cy="16002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9940" name="AutoShape 4" descr="data:image/jpg;base64,/9j/4AAQSkZJRgABAQAAAQABAAD/2wCEAAkGBhQQEBQUDxIVFRUPEBAVFRUVEBAUEBAUFBAVFBQVFBUXHCYeFxkkGRQVHy8gJicpLCwsFR4xNjAqNSYrLCkBCQoKDgwOGg8PGikkHyQxLCwvKiksKS8sKSwsLCksLCwpLSw0KSwpKSwsLCwsKSwpKSwsLCksKSwpKSwpKSwsLP/AABEIANYA6wMBIgACEQEDEQH/xAAcAAABBAMBAAAAAAAAAAAAAAAAAQIGBwMEBQj/xABFEAABAwICBgYGBggFBQAAAAABAAIDBBEFIQYHEjFBYRMiUXGBkTJScqGxwRQjQoKS0SQzQ2KissLwFRZTY+EXNKOz0v/EABsBAQACAwEBAAAAAAAAAAAAAAAEBQIDBgEH/8QAMBEAAgICAQMCBAMJAQAAAAAAAAECAwQREgUhMRNBIlFhcRQyoSMzQkNygZGx0Qb/2gAMAwEAAhEDEQA/ALxQhCAEIQgBCEIAQhCAEIQgBCEIBCotX6fQxyFjWl+wSHOBAFxkbX3qSVV9h1t+y63fbJeeI682zPf3qDmXTrS4Fbn32VJen7noHDMSZURiSI3a7zBG8HmtxV5qjrS9lQ0nJj4yO9zSD/KFYakUzc4KTJePY7K1J+QQhC3G8EIQgBCEIAQhCAEIQgBCEIAQhCAEIQgBCEIAQhCAEIQgBCEIAQhMc8AXOQHkgHFeetYeAPoKxwYNqKcukiI3tBdmwjgQTbusrWxzT9kd204DyPtG/Rju4u/vNVxjNc6pkL5nbTj5AdgHAKsycqr8q7spszNpfwruyeaocIMND0r/AEqt23b1WN6rAefpH7ynSpHBtIpqUWhkIb6psWeR3eClWH6zHDKZjXc2nZPkcl7VnVJKL7GVPUaVFRkmv9FioXIwrSaCp/VvAd6rsneXHwXVBVhGcZrcWWkLIzW4vaHIQkKyMxUIQgBCEIAQhIUAt1jkqGt9JwHeQPio9p1pYMPp9oWMshLYmnde2bjyAz8lSFbisk7y+Z7nuccy438huA5BR7b1DtrbLjp/SpZa5t8Y/wCz0kHgi4N066o7V9pVJBVxRbRMU8gY5hJIBdkHN7De3eLq8As6rPUWyLnYcsSzg3v3TEc4AXJstc4kz1vjZcDSjFzHII+AYHd5JI+S4Zxnmufz+rXVWuuqK7e7IsYr3LCjlDhdpunqCYdpAWOBvftHaFN4JQ9oc03DgCO4qx6fn/io/EtSXlGMo6MiEIVoYghCEAIKFjmmDQS4gAcSV45KK2wPuoPp/j2z9S11gBtSZ77+i3uyufBZdINYTaeQxxs2iGghxdZpJHAWzA3d6h+CQuxWuAkzjaelm7HNByYfaNhbsBVbferl6VT8+5U5lzs/YV+X5+iIrLpA17iGEGxSfSrroa2MLEOLOewBonhhebCwuAYz/IuDG/JQ7KI1vSK63FjU+KNx1QtjBcNlrqllPC4NL9oueQS2NjRdziBv4ADK5IXOLlOtTMF6uofxZAxo+/Jc/wAgWdFalNJmeNVGViTNPFdXGJ0nXp5G1TBnZg2Jh3McbHwdfkufR6zKunPRvc5rm5FkjTtN72vFwr7stHEsCgqRapgjlHDpI2ut3EjJWUsWPmPb7FvLDhvcOz+hUn/V6ptvZ+D/AJXPq9a1U826a1uDA0H3Zq02atMNBuKKHxa4jyJsu3RYRDALQwxxjsZGxo9wWP4eXvNmKxZ7+Kb0VFo/rhnbL+lWljNgQ1rWvbzaRvPI7+StXBdI4Kxu1TyNd2tvZ7faacwo3plqugrQZKcNgnzO01to5T2SNH8wz79yp+voqrDZg2Zr4Xg9V4JDX845BkR/ZAWW51ee6OshTi5kUofBL9D0vdCpLBtcNTEAJg2YDi7qyfibkfEKU0uuinI68MjTyLHD4hZq+DItnSsmL7Lf2ZYqRQYa36T1JvwM/wDpbEOtaid6TpGe1E4j+G6z9WHzNL6flL+W/wDBANb+JF+I9GfRghjAHN93uPwHgoMZVKNZ2LQ1tYJaS5DYWMc4tLQ9wc4iwOeQNrrJoXqwmxBjZpJGxQFxFx1pX7Jsdlu5uYIufJQpR5zejpabvwuNH1FxNrVNgDqmtExH1dJ1ibZOkIIY0cxfa8B2q8wtDBMDio4Ww07dljB3ucTvc48XHtW+ptcOEdHMZmS8m1z/AMEK1kYe7YbUMFxH1ZOTSeq7uByPtKAtxDmrxmiD2lrgCHAggi4IIsQQqq0n1ZzxOL6AdLGbnoi4CWPk0uyePEHvVTm4HOXqQI6kciPELHerN0Hrulps/wBnI5o7rB3zVGySTB5jdE9r2GzmuaWuaewgq49AqlkFCxriekLnueLG+0XZeGyAomLGGNbynJLsZPuiYoXLfjjRuafMLTqdLWM9IW8VYPq+JvSlv7JmHBkgTXFQWr1nRj0LH3qO4nrBfJfrWHesJ9Ujr9nBv9D3h8yxsT0lihBz2iOA/NQHH9MHzHZbc7Rs1jQSXE7gAMyVyMMo6rEXfo7CW3zlfdsLfvfaPJt1ZWi+hUVF1v1kxFnSuGYvvbG37DfeeJWhU5GY92vUfke7S8ESw/VpLVtD66R8Nr7McZjMhaQM3uIIbu3C6nOjujMNBF0dO05m7nOO1JId13O+W4di66Qq5qohVFRijTxXLlruU7rsg/Sqd3rU7h+GS/8AUoExWVrsj61K7lOPfGVWrVXZP52UmX+8Y+6sPUs76+pHbFEfJ7/zVdqeanpbVsjfXpz/AAyN/NeY71YjHFerUXClSJVcF+CEIQAtatw+OdhZNGyRjt7XtDmnwK2UIPBAcR1MUMpJj6WEnhHJdg+68Ot4WXHm1DR/YrZR7UMbvgQrWSFYOuL9iVHLvj4kzzlpRo2cNqOgMvS/VtftbGyesSLEXPYuaHLqabYt9KxCeQG7dvYZ7EY2AfEgnxXGa5VdiXJ6O6wpT9GPPzo2msVr6n8UvDLTnfE/bb7Em/ycD+JVYxuSl2qtzv8AERs7ugl2+zZ6tr/esmPJqxHnWKIzw5N+V3RdKEIVufPASFKsNXLssc71WuPkLrGT0mwV9itMJaqV9t77DuYA0fyrZpodkZLLTw5d6zujyXzPIvds238ySlo1J51zBoj/AIm5zXTuibHskhjWlz9q/E7hl71tVL1s6LVmxUgHdK0t8d7fhbxU/pnFXx5eBLwYabUtSt9Oepd9+Jg/hZf3ruYdq3oICC2nD3DjK50p8nkj3KTJV3aqgvCI2xrYwBYCwGQAyA7k5CFsAJEqEBWuuqH6mmd6s0g/EwH+lVSFc+uCn2sPDv8ATqIj4EOZ/UFTCq8pfGUuatWDwpZqwn2cSj/fZK3+Da/pUQ2l3dCKjZxGlP8AvNb+IFvzUevtNMjVdrIv6noIJUgSq8OjBCQqAaYawDHI6CkI2mG0kmR2TxawHK44lbaaZ3S4xMJzUFtk/ui6pD/MFQTtGolv29K/4XspJo7rDexwZWHbYSB0lgHsvxdb0h71Pt6XbCPJNMjwy4Sen2O5pZrJhoJOiDDLIAC4Bwa1gOYBOeZGdlxsW1uQyUkopw9sz4y1gc0Wa53V2toG2V7+ChdbA+uq6hjbB9RVSNbtE7IPSFrbkcLNGfcojXUkkEr432LonlpLHbTCRkbHK/Z4KpzKrKNd/KOj6ZHFyVpxe4vzvyZ203Med1mjY1ud7n4dy5old2FI6QlVPFs6+N8Y+Im/UV4G5XRqn0d+j0YmkH1tZZ57Wxfs2+R2vvclUWhejprq2KEjq7W1IeyNmbvPJv3l6VjYAAALAAADgAFMxq0viOc6zmynqrf1Y5CEKYc2CxzxbbXNO5zSPMWWRC8a2tAgUNQY3uikyfGbHmN7XDkRmuixwPitLWXhbthtVDk+Dqv/AHoycr9zj/EVGMI0uBsHZO7D8u1cF1HpkqrG4eDfGR1MRjdG/rDqk9V3A8uR5LVEhBDmnNpBB7CDcLrx40xws4Ag7wcwVrywQO9FxZyyI8j+ahQm4a2vBmTzDa4TRMePtNF+R3Eed1tqFYJjLKVrml+20m4FrbJ48TyW1Np0y9mjxJuuxq6vR6acm9/LTNDg9krQonFrDpw7ZlcWnLMNLhY9ttyk8E7XtDmODmuAIINwQRkQriuXqVxsSen42a9rejKhJdIsj0jmsen28MqB6rGv/A9rvkqEK9G6RU/SUlQz16eYePRm3vsvOF8vBV2WviTKnOXxJmvNUgOA4ldbRyfZq6d3ZUQH/wAjVu4noyP8Cjqw3rtrnFzrZ9E76kC/ZtMafvFcXCJLSxHsliPk8FanDjxZpdfDiz1AEqaClurYvDl6UYr9Fo55hvjicW+2eqz+Ihef46kk3JuSbk8STvJVy61if8Kmt60F+7p2KiWTK36e1FNkLJ7tI7bKhK6oXJFSkdVK39bsQ+B1qOpdHtSRHZew7TTxDgL3UfJXbwrrMdzJ+FlxHCx7lzvXI/u5/c6//wA1Jasj79hrkyycV09GMBdXVcUDdz3dc+rG3N7vLLvIXPpb7HT2TUE5S8ItXU1o30NK6peOvVEbHaImk2/Ebnu2VYqx01O2NjWMFmsa1rQNwDRYDyWVWUY8Vo4e6122Ob9wQhCyNQIQhAYqqmbIxzHi7Xtc1w7QRYhUJjuDGmnkidvjdkfWac2O8QR716AUE1nYDtxtqGDOLqyc2E5HwJ8nHsUDNq5w5LyjKLKyhq5GbnX5H81tsxKQ/YJ7rFawas9ObG656Si++jYONXKd0Un4HLqYbolX1ID2RsY07nSStG42PVbtO9yzU0lwpbobimw8wuOUmbeTgMx4j4L3EnVK1QmuzDT1srbSvRqqw97X1Aa5kp/WRl7o2kWGy4kDZJ4X3rtaF6euprMfd8RPo36zL7yz8lb9RTtkaWSNDmvBDmuALXA7wQd4VL6d6Auw9xnpQXUxOYzLqYk7ieMfYeG49q+g4t0HWqLF29iutrcXziXFh+JR1DA+F4c08RwPYRvB5FbN1QGAaTSU7tqF5aePFruTm8QrPwLWLDMA2otE/tveJ33vs+Pmsb8GcPih3X6mVeQn2l2ZL3tuCO0Eea8yVMWw5zT9h7m/hcR8l6YZKHAFpBBzBBuD3ELztpbB0ddUt7KiXyc4uHxVHlrsjRmraiyyqXDOl0YMds3Ucsg9pr3Sj3tVOUD82n95p/iC9BaFxB2F0zTufStB7nAg/FefGRGNxYd8by097HFvyWNy+GLMchajFnqZjsh3BOWGF3Vb7LfgsNdikUA2ppGMH7zgCe4byp0U34LHel3MOkeECrpJoCbdNG5oPqu3td4OAPgvMlXE+GR8UrS18Ti17Tva4GxHdzV3Y/rVjYC2jaZHbukeC2NvMNPWd7lTOOQvnlfK95Mkji5zj9onl/dlZ49NsE212Itk4SejT+kIY8uNmgknsBJTafDCT13G3LL3qR0DGxtsxtr7+JPeeKm11Ts+hqc4we9bNnC6YsjAdv4rjYrDsSu7HZjx3+9d0TrkY5ICW9uax6vTF4v9JYdDvlHM17S3/wBOWSrs1P6LfR6c1MrbSVQGzfe2He38R63dsqvdXmh5xCp64+ogIdKeDzvbGO/jyv2heg2NAAAFgN3JcvRX/Ey/6rlfyY/3HBKkSqUUAIQhACEIQAsVRCHtc14u17S0g7iCLEeSyXSLxrYKP0iwV1HUOidfZ9KN3rsJyPMjceYWixW/pjo0K2CzbCWO7o3Hdfi08j8geCp1zSxxa8FrmEhzSLFpBzBXO5mP6Uu3hmxM6dFNbJdWOUizgbEEEEbwRuUeikXVpai4VPZFp7RsRauCYoKiFr+O5w7HDf8An4rckYHAhwBDgQQRcEHIgg7wq50Xxz6PPsuPUksDy9V3gfcVY111uDk+vXt+UaZLTKh041Zupy6fD2l0WZfCLl8PEmPi5nLeOFxuhlJiHNekCVC9LNWcFYTJCegmOZc1t4pD/uM7f3hY9t10GNmuvtLwQ7aFLuiv8Mx+WH9TK5nIO6p72nIrVxVn0qV0srjtyEFxAaASGht7WtuARiuh9bRk9JA57B+0hvIy3aQOs3xC5MeKDcTmOHEd4Vm3jZC+NJkGdc0tMsPBtPn01PFC2FrhDG1gcZHAutxIAULq8PZJNJKbjpZHv2QRstLnF1hle2awtxEdqyCtHavVh4j/AIUYyc5LTJFV6YVcgsZ3NFrWZZgt3tF/euHK8uN3Ek9pJJ8ysJqx2pjqoKVGNcPypI8fJ+RZAtaQJX1CwPlWuckZpCgWWVstlqGRNMq1qejLRuyVlgtfDsOlrahkMIu+Q2HqtaMy53Y0DMlab3lxAFyScgBck8ABxV76ttCRQQdJKB9InAL/APabvEYPvPae4Kk6je7ZKpeF5L7p8Y4tbvf5n2j/ANO/o1o9HQU7IIvsi7nfakefSe7mT5ZBdVIClUJdjRKTk9sEt0iEPByEl0XQBdIhCAEIQgBQnT7Q36QDPTt+uYOs0ftmgfzjh27uxTW6Ra7K42R4yHg8+RyrcgqLFTDWHofYuqqdvOZgHnK0fzefaoHHIuayMd1y4s2pm3i1QWGORu6+y7xzHzVpaE4+KmANJu+IAc3N+yfkVVhZ0sboz9oZcjvHvS6E6Qupp2k7gbOHa05OHu8ws8Oz0mn/AGf2D7l5lNciOUOAc03DgCD2gi4KCV0vZ9zUa8yrHWLTtklj2mtJDX5lovvbxVoSC6iGluiklTsuhc1r2X9K+yQd+7uC1XRlKDUfJHyYSnW4w8kSwHRClqIBtwkOBcC5skjSesew293BJX6qAf8AtpntPAPs9vmLH4qc6P6PGnja1xuRvPAk5lduOEXHePipFVk4xS2ZQr1BKXk8x9O5ri129ji094Nj8FsMqCkr7GeUj7U0pHjISmtarmDlojSSM4lRtrGi627MNDi5IXJt1loqR00jI2elK9jB3ucGj4rxvR6kWTqm0J2iK2obk0/o7T9ojIykdgzDfE8ArbutSjgbFGyNnoxsaxvc1oaPcFnDlRSe5Nlk5NpJ+xlBSpgKUFYng8FKm3S3QCoQhACEJLoAuhIglABSXSXSEoAPNVFpxop9Dl6SEfUSuyH+k85lnsnMjy4K2yVqYjRMnjdHKNpkjSCPmOwg535KPkUK6Ovc9T0UfFJYrRxOPo5g9u6XPucPS/PxXXxrB30c7opM7ZsdbKRh3O7+BHAgrWNMJmdGSAb3aTuDuF+XBc7p1z0/sbCytXWO9NT9G49aHdzYfyPxClpcqM0Uxl9JUAkWLXFr2nvs5pVuU+kEcjQQbXG4jNW+PlwhHhY9a+Zi4/I6hKZZYKeta/0Tf4rYVjGcZrlF7RgJsrUxWqEMEsh3RRSP/CwkfBbih+tTFOhw9zAetUvbGPZHXf7m28VthHlJIxk9Io8Dt4/FPSWQrvwQRUl0l0l0At1L9VuGdNiDXEZUzHSn2rbDPe6/gofdW7qdw3o6aSYjOoksPYjuPe4u8lovnxgzZWtyLEasjU1qyAKoJg4JwTQnBAOCVNCcEAoSpqW6ACUiEFAIkJQkKAQlJdBTCUAEpjkFyxuegOHpZo+KyGwsJGXdG49vFp/dO7lkqnF2OIcCHNJBByII3gq7nvUF080ev+kxDNtulA4t3B/hkDyseCrc3H5rnHyZRZCcZhc5wmjaXbQAfsi52gLB1uYA8QtjCvpr7CKMtHa82HlvW/gFVsPF8wciOSntHE05ttmo2JVTkLU1to9baNPRXBpYj0k8pe5wtYCzGjkOPepY0rVgatlquK641rjFaRgZLqntcGKbdYyEHKniBPtynaP8IYrgC886ZVvTYhUv4Gd4Hcw7A9zVOxVuezTc+2jkEppKaXJherFsjaHlyTaWMvSdIseR7o2qSmdLIyOMXfI9rWjtc42HxXo7BsIbTQRws3QxtbftIGZ8Tc+KrnU5okXONbM3Ju02AHi7c+TwzaOZd2K2g1V+RZyfFEiqOlsY1qytSgJQFFNwoTgkAShAKnBIEqAEISoBEhSpEAhTSnFNIQDSmFPKaQgMTlheFsFqa5qA03haNbJ1SCLgggjgQRZdSRq1JKXaQFWOp/o8xacmk9Q8r5eI+SlWHVRaBY/8rr4jo4yUWcFw/wDLNRCfqSJG+q51nDud+aocnBthP1cd9/kbFJeGSyhnDxcLeauLo7Qysa4zgNLiLNDtqwA4ndc8l2lc1SlKCc1p+5gxHybLS47mgk9wF/kvMtRNtOc473uc497iT816I0lqujoql3q003/rI+a85uVpirs2RrvKMT3LC+Swv/f971vYbhr6mZsUQu5547mgC7nO5AZrc0pkaxjaaIARxSyG+yNuV4GwZHu4k52G4DILc3vwa0jgtlupLoNok/EqoRi4jZZ0zx9hl9w/eduHieC4NDROle2OJpc+RzWtaN7nONgF6T0L0XZh1K2Jti89aV/+pIRmfZG4chzWiyfFfU2RjtnapKRsTGxxtDWRtDWtG5rWiwAWayAlCgkgSycEJUAoQgJUABKgIQAlSJUAiRKkKAQpEqRANKSydZJZAMITSFkISbKAw7COjWbZSFqAwmNJ0azbKQhAYSFxcV0pp6d+xLIA6wNgHOIB3X2Rku5IFVWn2ASNndPGC9r7bQHpNIGzcdosAt9EYSnqb0jXY5JbidzS/SKGXDqnopWu2otmwcL9Z7Ru38VSchW/XVG0Mu1a+G0JnnjiH7WRrSewE9Y+AuVYenGpPT7Ebk5vuWBq+wPoaZ1Q8depFm9rYgf6iL9zWqvsfafpUoPCR3vN/mr0bTDYDWizWtDWjgABYDyAUDx/V8+WcyRuDQ+21cE8ri3JQYW/G2yQ4duxm1N6PgyPqnj9XeOK/BxHXf4Aho9pyuOMqK6LYYKWBkTNzBv4kk3JPeVJonLVZLlLZnFaRtNKcsTSnhazIcEoSJUAoSpAlQCoSJUAqVNSoBEFCEAiRKhAJZIUIQCWRZCEAJLIQgESEIQgMbwufW0ocCChCAgGkmgkUxLm9R5+00b/AGhuK5mjGhJpqjpHyBxaDs2aQBfInPjb4oQtnqS1rZjxW9liwwZJ/wBHCELWZGaGKy3YkIQGw1ZAhCAclQhAKEqEIASoQgBOSIQH/9k="/>
          <p:cNvSpPr>
            <a:spLocks noChangeAspect="1" noChangeArrowheads="1"/>
          </p:cNvSpPr>
          <p:nvPr/>
        </p:nvSpPr>
        <p:spPr bwMode="auto">
          <a:xfrm>
            <a:off x="77788" y="-762000"/>
            <a:ext cx="1752600" cy="16002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9942" name="Picture 6" descr="http://3.bp.blogspot.com/_ocvDktJcqR4/SSonye6lW5I/AAAAAAAAAC4/bzfzwDo32SY/s400/Redes+Sociales.jpg"/>
          <p:cNvPicPr>
            <a:picLocks noChangeAspect="1" noChangeArrowheads="1"/>
          </p:cNvPicPr>
          <p:nvPr/>
        </p:nvPicPr>
        <p:blipFill>
          <a:blip r:embed="rId2" cstate="print"/>
          <a:srcRect/>
          <a:stretch>
            <a:fillRect/>
          </a:stretch>
        </p:blipFill>
        <p:spPr bwMode="auto">
          <a:xfrm>
            <a:off x="6444208" y="2996952"/>
            <a:ext cx="1894960" cy="172627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2564904"/>
            <a:ext cx="7632848" cy="1222375"/>
          </a:xfrm>
        </p:spPr>
        <p:txBody>
          <a:bodyPr/>
          <a:lstStyle/>
          <a:p>
            <a:pPr algn="ctr"/>
            <a:r>
              <a:rPr lang="es-ES" b="1" dirty="0" smtClean="0">
                <a:solidFill>
                  <a:schemeClr val="tx1"/>
                </a:solidFill>
              </a:rPr>
              <a:t>DIRECCIONAMIENTO ESTRATÉGICO</a:t>
            </a:r>
            <a:br>
              <a:rPr lang="es-ES" b="1" dirty="0" smtClean="0">
                <a:solidFill>
                  <a:schemeClr val="tx1"/>
                </a:solidFill>
              </a:rPr>
            </a:br>
            <a:endParaRPr lang="es-ES" b="1"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1"/>
          </p:nvPr>
        </p:nvSpPr>
        <p:spPr>
          <a:xfrm>
            <a:off x="539552" y="332656"/>
            <a:ext cx="3657600" cy="658368"/>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sz="2000" dirty="0" smtClean="0">
                <a:solidFill>
                  <a:schemeClr val="tx1"/>
                </a:solidFill>
                <a:latin typeface="Arial" pitchFamily="34" charset="0"/>
                <a:cs typeface="Arial" pitchFamily="34" charset="0"/>
              </a:rPr>
              <a:t>MISIÓN ACTUAL</a:t>
            </a:r>
            <a:endParaRPr lang="es-ES" sz="2000" dirty="0">
              <a:solidFill>
                <a:schemeClr val="tx1"/>
              </a:solidFill>
              <a:latin typeface="Arial" pitchFamily="34" charset="0"/>
              <a:cs typeface="Arial" pitchFamily="34" charset="0"/>
            </a:endParaRPr>
          </a:p>
        </p:txBody>
      </p:sp>
      <p:sp>
        <p:nvSpPr>
          <p:cNvPr id="6" name="5 Marcador de texto"/>
          <p:cNvSpPr>
            <a:spLocks noGrp="1"/>
          </p:cNvSpPr>
          <p:nvPr>
            <p:ph type="body" sz="half" idx="3"/>
          </p:nvPr>
        </p:nvSpPr>
        <p:spPr>
          <a:xfrm>
            <a:off x="4427984" y="332656"/>
            <a:ext cx="3657600" cy="658368"/>
          </a:xfrm>
        </p:spPr>
        <p:style>
          <a:lnRef idx="1">
            <a:schemeClr val="accent3"/>
          </a:lnRef>
          <a:fillRef idx="2">
            <a:schemeClr val="accent3"/>
          </a:fillRef>
          <a:effectRef idx="1">
            <a:schemeClr val="accent3"/>
          </a:effectRef>
          <a:fontRef idx="minor">
            <a:schemeClr val="dk1"/>
          </a:fontRef>
        </p:style>
        <p:txBody>
          <a:bodyPr/>
          <a:lstStyle/>
          <a:p>
            <a:pPr algn="ctr"/>
            <a:r>
              <a:rPr lang="en-US" sz="2000" dirty="0" smtClean="0">
                <a:solidFill>
                  <a:schemeClr val="tx1"/>
                </a:solidFill>
                <a:latin typeface="Arial" pitchFamily="34" charset="0"/>
                <a:cs typeface="Arial" pitchFamily="34" charset="0"/>
              </a:rPr>
              <a:t>MISIÓN</a:t>
            </a:r>
            <a:r>
              <a:rPr lang="en-US" dirty="0" smtClean="0">
                <a:solidFill>
                  <a:schemeClr val="tx1"/>
                </a:solidFill>
                <a:latin typeface="Arial" pitchFamily="34" charset="0"/>
                <a:cs typeface="Arial" pitchFamily="34" charset="0"/>
              </a:rPr>
              <a:t> PROPUESTA</a:t>
            </a:r>
            <a:endParaRPr lang="es-ES" dirty="0">
              <a:solidFill>
                <a:schemeClr val="tx1"/>
              </a:solidFill>
              <a:latin typeface="Arial" pitchFamily="34" charset="0"/>
              <a:cs typeface="Arial" pitchFamily="34" charset="0"/>
            </a:endParaRPr>
          </a:p>
        </p:txBody>
      </p:sp>
      <p:sp>
        <p:nvSpPr>
          <p:cNvPr id="3" name="2 Marcador de contenido"/>
          <p:cNvSpPr>
            <a:spLocks noGrp="1"/>
          </p:cNvSpPr>
          <p:nvPr>
            <p:ph sz="quarter" idx="2"/>
          </p:nvPr>
        </p:nvSpPr>
        <p:spPr>
          <a:xfrm>
            <a:off x="539552" y="1052736"/>
            <a:ext cx="3657600" cy="2506960"/>
          </a:xfrm>
        </p:spPr>
        <p:style>
          <a:lnRef idx="1">
            <a:schemeClr val="accent4"/>
          </a:lnRef>
          <a:fillRef idx="2">
            <a:schemeClr val="accent4"/>
          </a:fillRef>
          <a:effectRef idx="1">
            <a:schemeClr val="accent4"/>
          </a:effectRef>
          <a:fontRef idx="minor">
            <a:schemeClr val="dk1"/>
          </a:fontRef>
        </p:style>
        <p:txBody>
          <a:bodyPr>
            <a:normAutofit/>
          </a:bodyPr>
          <a:lstStyle/>
          <a:p>
            <a:r>
              <a:rPr lang="es-ES" sz="1400" i="1" dirty="0" smtClean="0"/>
              <a:t>“Sabemos que el nivel de importancia que tiene cada uno de nuestros eventos por lo que nos comprometemos en garantizar la completa satisfacción de nuestros clientes.</a:t>
            </a:r>
            <a:endParaRPr lang="es-ES" sz="1400" dirty="0" smtClean="0"/>
          </a:p>
          <a:p>
            <a:r>
              <a:rPr lang="es-ES" sz="1400" i="1" dirty="0" smtClean="0"/>
              <a:t>Desarrollamos eventos altamente calificados, materia prima de primera y con una organización que se preocupe de los más mínimos detalles</a:t>
            </a:r>
            <a:r>
              <a:rPr lang="es-ES" sz="1400" dirty="0" smtClean="0"/>
              <a:t>.”</a:t>
            </a:r>
          </a:p>
          <a:p>
            <a:endParaRPr lang="es-ES" sz="1400" dirty="0"/>
          </a:p>
        </p:txBody>
      </p:sp>
      <p:sp>
        <p:nvSpPr>
          <p:cNvPr id="4" name="3 Marcador de contenido"/>
          <p:cNvSpPr>
            <a:spLocks noGrp="1"/>
          </p:cNvSpPr>
          <p:nvPr>
            <p:ph sz="quarter" idx="4"/>
          </p:nvPr>
        </p:nvSpPr>
        <p:spPr>
          <a:xfrm>
            <a:off x="4427984" y="1052736"/>
            <a:ext cx="3657600" cy="2376264"/>
          </a:xfrm>
        </p:spPr>
        <p:style>
          <a:lnRef idx="1">
            <a:schemeClr val="accent3"/>
          </a:lnRef>
          <a:fillRef idx="2">
            <a:schemeClr val="accent3"/>
          </a:fillRef>
          <a:effectRef idx="1">
            <a:schemeClr val="accent3"/>
          </a:effectRef>
          <a:fontRef idx="minor">
            <a:schemeClr val="dk1"/>
          </a:fontRef>
        </p:style>
        <p:txBody>
          <a:bodyPr>
            <a:normAutofit/>
          </a:bodyPr>
          <a:lstStyle/>
          <a:p>
            <a:endParaRPr lang="es-EC" sz="1400" i="1" dirty="0" smtClean="0"/>
          </a:p>
          <a:p>
            <a:r>
              <a:rPr lang="es-EC" sz="1400" i="1" dirty="0" smtClean="0"/>
              <a:t>“Garantizar la completa satisfacción de los más exigentes requerimientos de nuestra clientela, procurando la calidad e integridad en nuestros servicios mediante la personalización de cada uno de los eventos, acoplándose a las tendencias y necesidades que requieran, creando estilos únicos en cada evento.”</a:t>
            </a:r>
            <a:endParaRPr lang="es-ES" sz="1400" dirty="0" smtClean="0"/>
          </a:p>
          <a:p>
            <a:endParaRPr lang="es-ES" sz="1400" dirty="0"/>
          </a:p>
        </p:txBody>
      </p:sp>
      <p:sp>
        <p:nvSpPr>
          <p:cNvPr id="8" name="4 Marcador de texto"/>
          <p:cNvSpPr txBox="1">
            <a:spLocks/>
          </p:cNvSpPr>
          <p:nvPr/>
        </p:nvSpPr>
        <p:spPr>
          <a:xfrm>
            <a:off x="611560" y="3645024"/>
            <a:ext cx="3657600" cy="658368"/>
          </a:xfrm>
          <a:prstGeom prst="roundRect">
            <a:avLst>
              <a:gd name="adj" fmla="val 16667"/>
            </a:avLst>
          </a:prstGeom>
          <a:ln>
            <a:solidFill>
              <a:schemeClr val="accent1"/>
            </a:solidFill>
          </a:ln>
        </p:spPr>
        <p:style>
          <a:lnRef idx="0">
            <a:scrgbClr r="0" g="0" b="0"/>
          </a:lnRef>
          <a:fillRef idx="1002">
            <a:schemeClr val="lt2"/>
          </a:fillRef>
          <a:effectRef idx="0">
            <a:scrgbClr r="0" g="0" b="0"/>
          </a:effectRef>
          <a:fontRef idx="major"/>
        </p:style>
        <p:txBody>
          <a:bodyPr vert="horz" rtlCol="0" anchor="ctr">
            <a:noAutofit/>
          </a:bodyPr>
          <a:lstStyle/>
          <a:p>
            <a:pPr marL="0" marR="0" lvl="0" indent="0" algn="ctr" defTabSz="914400" rtl="0" eaLnBrk="1" fontAlgn="auto" latinLnBrk="0" hangingPunct="1">
              <a:lnSpc>
                <a:spcPct val="100000"/>
              </a:lnSpc>
              <a:spcBef>
                <a:spcPts val="600"/>
              </a:spcBef>
              <a:spcAft>
                <a:spcPts val="0"/>
              </a:spcAft>
              <a:buClr>
                <a:schemeClr val="accent1"/>
              </a:buClr>
              <a:buSzPct val="70000"/>
              <a:buFontTx/>
              <a:buNone/>
              <a:tabLst/>
              <a:defRPr/>
            </a:pPr>
            <a:r>
              <a:rPr lang="en-US" sz="2000" b="1" noProof="0" dirty="0" smtClean="0">
                <a:latin typeface="Arial" pitchFamily="34" charset="0"/>
                <a:cs typeface="Arial" pitchFamily="34" charset="0"/>
              </a:rPr>
              <a:t>VISIÓN</a:t>
            </a:r>
            <a:r>
              <a:rPr kumimoji="0" lang="en-US" sz="2000" b="1" i="0" u="none" strike="noStrike" kern="1200" cap="none" spc="0" normalizeH="0" baseline="0" noProof="0" dirty="0" smtClean="0">
                <a:ln>
                  <a:noFill/>
                </a:ln>
                <a:solidFill>
                  <a:schemeClr val="tx1"/>
                </a:solidFill>
                <a:effectLst/>
                <a:uLnTx/>
                <a:uFillTx/>
                <a:latin typeface="Arial" pitchFamily="34" charset="0"/>
                <a:cs typeface="Arial" pitchFamily="34" charset="0"/>
              </a:rPr>
              <a:t> ACTUAL</a:t>
            </a:r>
            <a:endParaRPr kumimoji="0" lang="es-ES" sz="20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9" name="4 Marcador de texto"/>
          <p:cNvSpPr txBox="1">
            <a:spLocks/>
          </p:cNvSpPr>
          <p:nvPr/>
        </p:nvSpPr>
        <p:spPr>
          <a:xfrm>
            <a:off x="4499992" y="3573016"/>
            <a:ext cx="3657600" cy="658368"/>
          </a:xfrm>
          <a:prstGeom prst="roundRect">
            <a:avLst>
              <a:gd name="adj" fmla="val 16667"/>
            </a:avLst>
          </a:prstGeom>
        </p:spPr>
        <p:style>
          <a:lnRef idx="1">
            <a:schemeClr val="accent2"/>
          </a:lnRef>
          <a:fillRef idx="1002">
            <a:schemeClr val="lt2"/>
          </a:fillRef>
          <a:effectRef idx="1">
            <a:schemeClr val="accent2"/>
          </a:effectRef>
          <a:fontRef idx="minor">
            <a:schemeClr val="dk1"/>
          </a:fontRef>
        </p:style>
        <p:txBody>
          <a:bodyPr vert="horz" rtlCol="0" anchor="ctr">
            <a:noAutofit/>
          </a:bodyPr>
          <a:lstStyle/>
          <a:p>
            <a:pPr marL="0" marR="0" lvl="0" indent="0" algn="ctr" defTabSz="914400" rtl="0" eaLnBrk="1" fontAlgn="auto" latinLnBrk="0" hangingPunct="1">
              <a:lnSpc>
                <a:spcPct val="100000"/>
              </a:lnSpc>
              <a:spcBef>
                <a:spcPts val="600"/>
              </a:spcBef>
              <a:spcAft>
                <a:spcPts val="0"/>
              </a:spcAft>
              <a:buClr>
                <a:schemeClr val="accent1"/>
              </a:buClr>
              <a:buSzPct val="70000"/>
              <a:buFontTx/>
              <a:buNone/>
              <a:tabLst/>
              <a:defRPr/>
            </a:pPr>
            <a:r>
              <a:rPr lang="en-US" sz="2000" b="1" noProof="0" dirty="0" smtClean="0">
                <a:latin typeface="Arial" pitchFamily="34" charset="0"/>
                <a:cs typeface="Arial" pitchFamily="34" charset="0"/>
              </a:rPr>
              <a:t>VISIÓN</a:t>
            </a:r>
            <a:r>
              <a:rPr kumimoji="0" lang="en-US" sz="2000" b="1" i="0" u="none" strike="noStrike" kern="1200" cap="none" spc="0" normalizeH="0" baseline="0" noProof="0" dirty="0" smtClean="0">
                <a:ln>
                  <a:noFill/>
                </a:ln>
                <a:solidFill>
                  <a:schemeClr val="tx1"/>
                </a:solidFill>
                <a:effectLst/>
                <a:uLnTx/>
                <a:uFillTx/>
                <a:latin typeface="Arial" pitchFamily="34" charset="0"/>
                <a:cs typeface="Arial" pitchFamily="34" charset="0"/>
              </a:rPr>
              <a:t> PROPUESTA</a:t>
            </a:r>
            <a:endParaRPr kumimoji="0" lang="es-ES" sz="20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11" name="10 Llamada de flecha hacia arriba"/>
          <p:cNvSpPr/>
          <p:nvPr/>
        </p:nvSpPr>
        <p:spPr>
          <a:xfrm>
            <a:off x="539552" y="4293096"/>
            <a:ext cx="3672408" cy="2304256"/>
          </a:xfrm>
          <a:prstGeom prst="upArrowCallout">
            <a:avLst/>
          </a:prstGeom>
          <a:solidFill>
            <a:srgbClr val="72CAF6"/>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200" i="1" dirty="0" smtClean="0"/>
              <a:t>“Humadi Eventos Cía. Ltda. Líder en el mercado de la organización , planificación y decoración de eventos, pretende expandir sus servicios a nivel nacional, logrando una mejor participación.</a:t>
            </a:r>
            <a:endParaRPr lang="es-ES" sz="1200" dirty="0" smtClean="0"/>
          </a:p>
          <a:p>
            <a:pPr algn="ctr"/>
            <a:endParaRPr lang="es-ES" sz="1200" dirty="0"/>
          </a:p>
        </p:txBody>
      </p:sp>
      <p:sp>
        <p:nvSpPr>
          <p:cNvPr id="13" name="12 Llamada de flecha hacia arriba"/>
          <p:cNvSpPr/>
          <p:nvPr/>
        </p:nvSpPr>
        <p:spPr>
          <a:xfrm>
            <a:off x="4427984" y="4221088"/>
            <a:ext cx="4392488" cy="2376264"/>
          </a:xfrm>
          <a:prstGeom prst="upArrowCallout">
            <a:avLst/>
          </a:prstGeom>
          <a:solidFill>
            <a:srgbClr val="E8A8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i="1" dirty="0" smtClean="0">
                <a:solidFill>
                  <a:schemeClr val="tx1"/>
                </a:solidFill>
              </a:rPr>
              <a:t>“Ser la empresa más destacada a nivel nacional, sobrepasando  las expectativas de los clientes, con la creación de estilos únicos en nuestro servicio estrella </a:t>
            </a:r>
            <a:r>
              <a:rPr lang="es-EC" sz="1100" i="1" dirty="0" err="1" smtClean="0">
                <a:solidFill>
                  <a:schemeClr val="tx1"/>
                </a:solidFill>
              </a:rPr>
              <a:t>Wedding</a:t>
            </a:r>
            <a:r>
              <a:rPr lang="es-EC" sz="1100" i="1" dirty="0" smtClean="0">
                <a:solidFill>
                  <a:schemeClr val="tx1"/>
                </a:solidFill>
              </a:rPr>
              <a:t> </a:t>
            </a:r>
            <a:r>
              <a:rPr lang="es-EC" sz="1100" i="1" dirty="0" err="1" smtClean="0">
                <a:solidFill>
                  <a:schemeClr val="tx1"/>
                </a:solidFill>
              </a:rPr>
              <a:t>Planers</a:t>
            </a:r>
            <a:r>
              <a:rPr lang="es-EC" sz="1100" i="1" dirty="0" smtClean="0">
                <a:solidFill>
                  <a:schemeClr val="tx1"/>
                </a:solidFill>
              </a:rPr>
              <a:t> y decoración de eventos ; promoviendo también toda nuestra amplia gama de servicios ; que desafíen la imaginación de nuestros clientes”; siendo referentes de calidad y exclusividad.</a:t>
            </a:r>
            <a:endParaRPr lang="es-ES" sz="1100" dirty="0" smtClean="0">
              <a:solidFill>
                <a:schemeClr val="tx1"/>
              </a:solidFill>
            </a:endParaRPr>
          </a:p>
          <a:p>
            <a:pPr algn="ctr"/>
            <a:endParaRPr lang="es-ES" sz="1100" dirty="0">
              <a:solidFill>
                <a:sysClr val="windowText" lastClr="000000"/>
              </a:solidFill>
            </a:endParaRPr>
          </a:p>
        </p:txBody>
      </p:sp>
      <p:pic>
        <p:nvPicPr>
          <p:cNvPr id="47109" name="Picture 5" descr="http://t1.gstatic.com/images?q=tbn:AhIZWFROJHhqfM:http://www.hotelmargaritassahuayomichoacan.com/nuevo/images/mision.jpg">
            <a:hlinkClick r:id="rId2"/>
          </p:cNvPr>
          <p:cNvPicPr>
            <a:picLocks noChangeAspect="1" noChangeArrowheads="1"/>
          </p:cNvPicPr>
          <p:nvPr/>
        </p:nvPicPr>
        <p:blipFill>
          <a:blip r:embed="rId3" cstate="print"/>
          <a:srcRect/>
          <a:stretch>
            <a:fillRect/>
          </a:stretch>
        </p:blipFill>
        <p:spPr bwMode="auto">
          <a:xfrm>
            <a:off x="7092280" y="4221088"/>
            <a:ext cx="1219200" cy="828676"/>
          </a:xfrm>
          <a:prstGeom prst="rect">
            <a:avLst/>
          </a:prstGeom>
          <a:ln>
            <a:noFill/>
          </a:ln>
          <a:effectLst>
            <a:softEdge rad="112500"/>
          </a:effectLst>
        </p:spPr>
      </p:pic>
      <p:pic>
        <p:nvPicPr>
          <p:cNvPr id="47113" name="Picture 9" descr="http://t2.gstatic.com/images?q=tbn:2pUOtUcicyjhKM:http://www.saboresdemexico.mex.tl/imagesnew/9/5/8/0/6/mision_vision.jpg">
            <a:hlinkClick r:id="rId4"/>
          </p:cNvPr>
          <p:cNvPicPr>
            <a:picLocks noChangeAspect="1" noChangeArrowheads="1"/>
          </p:cNvPicPr>
          <p:nvPr/>
        </p:nvPicPr>
        <p:blipFill>
          <a:blip r:embed="rId5" cstate="print"/>
          <a:srcRect/>
          <a:stretch>
            <a:fillRect/>
          </a:stretch>
        </p:blipFill>
        <p:spPr bwMode="auto">
          <a:xfrm>
            <a:off x="539552" y="4293096"/>
            <a:ext cx="1181100" cy="8096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1475655" y="1124744"/>
            <a:ext cx="5959283" cy="5184576"/>
          </a:xfrm>
          <a:prstGeom prst="rect">
            <a:avLst/>
          </a:prstGeom>
          <a:noFill/>
          <a:ln w="9525">
            <a:noFill/>
            <a:miter lim="800000"/>
            <a:headEnd/>
            <a:tailEnd/>
          </a:ln>
        </p:spPr>
      </p:pic>
      <p:sp>
        <p:nvSpPr>
          <p:cNvPr id="4" name="1 Título"/>
          <p:cNvSpPr>
            <a:spLocks noGrp="1"/>
          </p:cNvSpPr>
          <p:nvPr>
            <p:ph type="title"/>
          </p:nvPr>
        </p:nvSpPr>
        <p:spPr>
          <a:xfrm>
            <a:off x="457200" y="273050"/>
            <a:ext cx="7543800" cy="707678"/>
          </a:xfrm>
        </p:spPr>
        <p:txBody>
          <a:bodyPr>
            <a:normAutofit/>
          </a:bodyPr>
          <a:lstStyle/>
          <a:p>
            <a:pPr algn="ctr"/>
            <a:r>
              <a:rPr lang="en-US" b="1" dirty="0" smtClean="0">
                <a:solidFill>
                  <a:schemeClr val="tx1"/>
                </a:solidFill>
                <a:latin typeface="Arial" pitchFamily="34" charset="0"/>
                <a:cs typeface="Arial" pitchFamily="34" charset="0"/>
              </a:rPr>
              <a:t>ORGANIGRAMA PROPUESTO</a:t>
            </a:r>
            <a:endParaRPr lang="es-ES" b="1"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7016" y="332656"/>
            <a:ext cx="8856984" cy="1143000"/>
          </a:xfrm>
        </p:spPr>
        <p:txBody>
          <a:bodyPr>
            <a:normAutofit/>
          </a:bodyPr>
          <a:lstStyle/>
          <a:p>
            <a:pPr algn="ctr"/>
            <a:r>
              <a:rPr lang="es-EC" sz="2800" b="1" dirty="0" smtClean="0">
                <a:solidFill>
                  <a:schemeClr val="tx1"/>
                </a:solidFill>
                <a:latin typeface="Arial" pitchFamily="34" charset="0"/>
                <a:cs typeface="Arial" pitchFamily="34" charset="0"/>
              </a:rPr>
              <a:t>OBJETIVOS Y VALORES</a:t>
            </a:r>
            <a:endParaRPr lang="es-EC" sz="2800" b="1" dirty="0">
              <a:solidFill>
                <a:schemeClr val="tx1"/>
              </a:solidFill>
              <a:latin typeface="Arial" pitchFamily="34" charset="0"/>
              <a:cs typeface="Arial" pitchFamily="34" charset="0"/>
            </a:endParaRPr>
          </a:p>
        </p:txBody>
      </p:sp>
      <p:graphicFrame>
        <p:nvGraphicFramePr>
          <p:cNvPr id="7" name="6 Diagrama"/>
          <p:cNvGraphicFramePr/>
          <p:nvPr/>
        </p:nvGraphicFramePr>
        <p:xfrm>
          <a:off x="1259632" y="1196752"/>
          <a:ext cx="6264696"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PROCESO EMPRESARIAL</a:t>
            </a:r>
            <a:endParaRPr lang="es-ES" dirty="0"/>
          </a:p>
        </p:txBody>
      </p:sp>
      <p:pic>
        <p:nvPicPr>
          <p:cNvPr id="49153" name="Picture 1"/>
          <p:cNvPicPr>
            <a:picLocks noChangeAspect="1" noChangeArrowheads="1"/>
          </p:cNvPicPr>
          <p:nvPr/>
        </p:nvPicPr>
        <p:blipFill>
          <a:blip r:embed="rId3" cstate="print"/>
          <a:srcRect/>
          <a:stretch>
            <a:fillRect/>
          </a:stretch>
        </p:blipFill>
        <p:spPr bwMode="auto">
          <a:xfrm>
            <a:off x="179512" y="1340768"/>
            <a:ext cx="8705850" cy="530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3586410"/>
          </a:xfrm>
        </p:spPr>
        <p:txBody>
          <a:bodyPr/>
          <a:lstStyle/>
          <a:p>
            <a:pPr algn="ctr"/>
            <a:r>
              <a:rPr lang="es-EC" sz="4800" b="1" dirty="0" smtClean="0">
                <a:solidFill>
                  <a:schemeClr val="tx1"/>
                </a:solidFill>
                <a:latin typeface="Arial" pitchFamily="34" charset="0"/>
                <a:cs typeface="Arial" pitchFamily="34" charset="0"/>
              </a:rPr>
              <a:t>CAPITULO I</a:t>
            </a:r>
            <a:r>
              <a:rPr lang="es-EC" b="1" dirty="0" smtClean="0">
                <a:solidFill>
                  <a:schemeClr val="tx1"/>
                </a:solidFill>
                <a:latin typeface="Arial" pitchFamily="34" charset="0"/>
                <a:cs typeface="Arial" pitchFamily="34" charset="0"/>
              </a:rPr>
              <a:t/>
            </a:r>
            <a:br>
              <a:rPr lang="es-EC" b="1" dirty="0" smtClean="0">
                <a:solidFill>
                  <a:schemeClr val="tx1"/>
                </a:solidFill>
                <a:latin typeface="Arial" pitchFamily="34" charset="0"/>
                <a:cs typeface="Arial" pitchFamily="34" charset="0"/>
              </a:rPr>
            </a:br>
            <a:r>
              <a:rPr lang="es-EC" dirty="0" smtClean="0">
                <a:solidFill>
                  <a:schemeClr val="tx1"/>
                </a:solidFill>
                <a:latin typeface="Arial" pitchFamily="34" charset="0"/>
                <a:cs typeface="Arial" pitchFamily="34" charset="0"/>
              </a:rPr>
              <a:t/>
            </a:r>
            <a:br>
              <a:rPr lang="es-EC" dirty="0" smtClean="0">
                <a:solidFill>
                  <a:schemeClr val="tx1"/>
                </a:solidFill>
                <a:latin typeface="Arial" pitchFamily="34" charset="0"/>
                <a:cs typeface="Arial" pitchFamily="34" charset="0"/>
              </a:rPr>
            </a:br>
            <a:r>
              <a:rPr lang="es-EC" dirty="0" smtClean="0">
                <a:solidFill>
                  <a:schemeClr val="tx1"/>
                </a:solidFill>
                <a:latin typeface="Arial" pitchFamily="34" charset="0"/>
                <a:cs typeface="Arial" pitchFamily="34" charset="0"/>
              </a:rPr>
              <a:t>Análisis Macro y Micro Ambiente</a:t>
            </a:r>
            <a:endParaRPr lang="es-EC" dirty="0">
              <a:solidFill>
                <a:schemeClr val="tx1"/>
              </a:solidFill>
              <a:latin typeface="Arial" pitchFamily="34" charset="0"/>
              <a:cs typeface="Arial" pitchFamily="34" charset="0"/>
            </a:endParaRPr>
          </a:p>
        </p:txBody>
      </p:sp>
      <p:pic>
        <p:nvPicPr>
          <p:cNvPr id="29698" name="Picture 2" descr="http://t3.gstatic.com/images?q=tbn:ANd9GcRdrjoGyVJLItip4XmOaivjnQnEDHgLXvmgaBimQoCj277NhXJ7HA"/>
          <p:cNvPicPr>
            <a:picLocks noChangeAspect="1" noChangeArrowheads="1"/>
          </p:cNvPicPr>
          <p:nvPr/>
        </p:nvPicPr>
        <p:blipFill>
          <a:blip r:embed="rId3" cstate="print"/>
          <a:srcRect/>
          <a:stretch>
            <a:fillRect/>
          </a:stretch>
        </p:blipFill>
        <p:spPr bwMode="auto">
          <a:xfrm>
            <a:off x="3059832" y="4077072"/>
            <a:ext cx="2286000" cy="200025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5255568" y="2492896"/>
            <a:ext cx="3708920" cy="369332"/>
          </a:xfrm>
          <a:prstGeom prst="rect">
            <a:avLst/>
          </a:prstGeom>
          <a:noFill/>
        </p:spPr>
        <p:txBody>
          <a:bodyPr wrap="square" rtlCol="0">
            <a:spAutoFit/>
          </a:bodyPr>
          <a:lstStyle/>
          <a:p>
            <a:r>
              <a:rPr lang="es-ES" dirty="0" smtClean="0"/>
              <a:t>FLUJOGRAMA PROCESO DE  VENTAS</a:t>
            </a:r>
            <a:endParaRPr lang="es-ES" dirty="0"/>
          </a:p>
        </p:txBody>
      </p:sp>
      <p:sp>
        <p:nvSpPr>
          <p:cNvPr id="8" name="7 CuadroTexto"/>
          <p:cNvSpPr txBox="1"/>
          <p:nvPr/>
        </p:nvSpPr>
        <p:spPr>
          <a:xfrm>
            <a:off x="5255568" y="4941168"/>
            <a:ext cx="3780928" cy="369332"/>
          </a:xfrm>
          <a:prstGeom prst="rect">
            <a:avLst/>
          </a:prstGeom>
          <a:noFill/>
        </p:spPr>
        <p:txBody>
          <a:bodyPr wrap="square" rtlCol="0">
            <a:spAutoFit/>
          </a:bodyPr>
          <a:lstStyle/>
          <a:p>
            <a:r>
              <a:rPr lang="es-ES" dirty="0" smtClean="0"/>
              <a:t>FLUJOGRAMA PROCESO FINANCIERO</a:t>
            </a:r>
            <a:endParaRPr lang="es-ES" dirty="0"/>
          </a:p>
        </p:txBody>
      </p:sp>
      <p:sp>
        <p:nvSpPr>
          <p:cNvPr id="9" name="1 Título"/>
          <p:cNvSpPr>
            <a:spLocks noGrp="1"/>
          </p:cNvSpPr>
          <p:nvPr>
            <p:ph type="title"/>
          </p:nvPr>
        </p:nvSpPr>
        <p:spPr>
          <a:xfrm>
            <a:off x="301752" y="457200"/>
            <a:ext cx="8686800" cy="841248"/>
          </a:xfrm>
        </p:spPr>
        <p:txBody>
          <a:bodyPr>
            <a:normAutofit fontScale="90000"/>
          </a:bodyPr>
          <a:lstStyle/>
          <a:p>
            <a:pPr algn="ctr"/>
            <a:r>
              <a:rPr lang="es-ES" dirty="0" smtClean="0"/>
              <a:t>LEVANTAMIENTO DE PROCESOS (Propuesta)</a:t>
            </a:r>
            <a:endParaRPr lang="es-ES" dirty="0"/>
          </a:p>
        </p:txBody>
      </p:sp>
      <p:sp>
        <p:nvSpPr>
          <p:cNvPr id="10" name="9 CuadroTexto"/>
          <p:cNvSpPr txBox="1"/>
          <p:nvPr/>
        </p:nvSpPr>
        <p:spPr>
          <a:xfrm>
            <a:off x="179512" y="4293096"/>
            <a:ext cx="4824536" cy="1107996"/>
          </a:xfrm>
          <a:prstGeom prst="rect">
            <a:avLst/>
          </a:prstGeom>
          <a:noFill/>
        </p:spPr>
        <p:txBody>
          <a:bodyPr wrap="square" rtlCol="0">
            <a:spAutoFit/>
          </a:bodyPr>
          <a:lstStyle/>
          <a:p>
            <a:pPr lvl="3"/>
            <a:r>
              <a:rPr lang="es-EC" b="1" dirty="0" smtClean="0"/>
              <a:t>Procesos de Apoyo</a:t>
            </a:r>
            <a:endParaRPr lang="es-ES" sz="1600" dirty="0" smtClean="0"/>
          </a:p>
          <a:p>
            <a:r>
              <a:rPr lang="es-ES" sz="1600" dirty="0" smtClean="0"/>
              <a:t>proporcionan los medios (recursos) y el apoyo necesario para que los procesos principales se puedan llevar a cabo</a:t>
            </a:r>
            <a:endParaRPr lang="es-ES" sz="1600" dirty="0"/>
          </a:p>
        </p:txBody>
      </p:sp>
      <p:sp>
        <p:nvSpPr>
          <p:cNvPr id="12" name="11 CuadroTexto"/>
          <p:cNvSpPr txBox="1"/>
          <p:nvPr/>
        </p:nvSpPr>
        <p:spPr>
          <a:xfrm>
            <a:off x="323528" y="2420888"/>
            <a:ext cx="4392488" cy="861774"/>
          </a:xfrm>
          <a:prstGeom prst="rect">
            <a:avLst/>
          </a:prstGeom>
          <a:noFill/>
        </p:spPr>
        <p:txBody>
          <a:bodyPr wrap="square" rtlCol="0">
            <a:spAutoFit/>
          </a:bodyPr>
          <a:lstStyle/>
          <a:p>
            <a:pPr algn="ctr"/>
            <a:r>
              <a:rPr lang="es-EC" b="1" dirty="0" smtClean="0"/>
              <a:t>Procesos Principales</a:t>
            </a:r>
          </a:p>
          <a:p>
            <a:r>
              <a:rPr lang="es-EC" sz="1600" dirty="0" smtClean="0"/>
              <a:t>Estos procesos dan el valor al cliente, son la parte principal del negocio</a:t>
            </a:r>
            <a:endParaRPr lang="es-ES" sz="1600" dirty="0"/>
          </a:p>
        </p:txBody>
      </p:sp>
      <p:sp>
        <p:nvSpPr>
          <p:cNvPr id="13" name="12 Cerrar llave"/>
          <p:cNvSpPr/>
          <p:nvPr/>
        </p:nvSpPr>
        <p:spPr>
          <a:xfrm>
            <a:off x="4716016" y="1628800"/>
            <a:ext cx="360040" cy="2088232"/>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
        <p:nvSpPr>
          <p:cNvPr id="14" name="13 Cerrar llave"/>
          <p:cNvSpPr/>
          <p:nvPr/>
        </p:nvSpPr>
        <p:spPr>
          <a:xfrm>
            <a:off x="4716016" y="4149080"/>
            <a:ext cx="360040" cy="2088232"/>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
        <p:nvSpPr>
          <p:cNvPr id="16" name="15 Botón de acción: Documento">
            <a:hlinkClick r:id="rId2" action="ppaction://hlinkfile" highlightClick="1"/>
          </p:cNvPr>
          <p:cNvSpPr/>
          <p:nvPr/>
        </p:nvSpPr>
        <p:spPr>
          <a:xfrm>
            <a:off x="7884368" y="3140968"/>
            <a:ext cx="576064" cy="504056"/>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Botón de acción: Documento">
            <a:hlinkClick r:id="rId3" action="ppaction://hlinkfile" highlightClick="1"/>
          </p:cNvPr>
          <p:cNvSpPr/>
          <p:nvPr/>
        </p:nvSpPr>
        <p:spPr>
          <a:xfrm>
            <a:off x="7884368" y="5445224"/>
            <a:ext cx="648072" cy="504056"/>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7287" name="Picture 7" descr="http://i-dealoverstock.es/data/afbeeldingen/Foto_Puzzelbrug_1.jpg"/>
          <p:cNvPicPr>
            <a:picLocks noChangeAspect="1" noChangeArrowheads="1"/>
          </p:cNvPicPr>
          <p:nvPr/>
        </p:nvPicPr>
        <p:blipFill>
          <a:blip r:embed="rId4" cstate="print"/>
          <a:srcRect/>
          <a:stretch>
            <a:fillRect/>
          </a:stretch>
        </p:blipFill>
        <p:spPr bwMode="auto">
          <a:xfrm>
            <a:off x="5508104" y="3068960"/>
            <a:ext cx="1944216" cy="1456256"/>
          </a:xfrm>
          <a:prstGeom prst="rect">
            <a:avLst/>
          </a:prstGeom>
          <a:ln>
            <a:noFill/>
          </a:ln>
          <a:effectLst>
            <a:softEdge rad="112500"/>
          </a:effectLst>
        </p:spPr>
      </p:pic>
      <p:pic>
        <p:nvPicPr>
          <p:cNvPr id="97289" name="Picture 9" descr="http://www.mercofinanzas.com/images/credito-hipotecario.jpg"/>
          <p:cNvPicPr>
            <a:picLocks noChangeAspect="1" noChangeArrowheads="1"/>
          </p:cNvPicPr>
          <p:nvPr/>
        </p:nvPicPr>
        <p:blipFill>
          <a:blip r:embed="rId5" cstate="print"/>
          <a:srcRect/>
          <a:stretch>
            <a:fillRect/>
          </a:stretch>
        </p:blipFill>
        <p:spPr bwMode="auto">
          <a:xfrm>
            <a:off x="6012160" y="5445224"/>
            <a:ext cx="1170484" cy="117048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1"/>
          </p:nvPr>
        </p:nvSpPr>
        <p:spPr/>
        <p:txBody>
          <a:bodyPr>
            <a:normAutofit/>
          </a:bodyPr>
          <a:lstStyle/>
          <a:p>
            <a:r>
              <a:rPr lang="es-EC" sz="6000" dirty="0" smtClean="0"/>
              <a:t>CAPITULO III</a:t>
            </a:r>
            <a:endParaRPr lang="es-ES" sz="6000" dirty="0"/>
          </a:p>
        </p:txBody>
      </p:sp>
      <p:sp>
        <p:nvSpPr>
          <p:cNvPr id="4" name="3 Título"/>
          <p:cNvSpPr>
            <a:spLocks noGrp="1"/>
          </p:cNvSpPr>
          <p:nvPr>
            <p:ph type="title"/>
          </p:nvPr>
        </p:nvSpPr>
        <p:spPr/>
        <p:txBody>
          <a:bodyPr/>
          <a:lstStyle/>
          <a:p>
            <a:r>
              <a:rPr lang="es-ES" dirty="0" smtClean="0"/>
              <a:t>ANÁLISIS FINANCIERO situacional</a:t>
            </a:r>
            <a:endParaRPr lang="es-ES" dirty="0"/>
          </a:p>
        </p:txBody>
      </p:sp>
    </p:spTree>
  </p:cSld>
  <p:clrMapOvr>
    <a:masterClrMapping/>
  </p:clrMapOvr>
  <p:transition>
    <p:pull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a:xfrm>
            <a:off x="323528" y="0"/>
            <a:ext cx="8458200" cy="1219200"/>
          </a:xfrm>
        </p:spPr>
        <p:txBody>
          <a:bodyPr>
            <a:normAutofit/>
          </a:bodyPr>
          <a:lstStyle/>
          <a:p>
            <a:pPr algn="ctr"/>
            <a:r>
              <a:rPr lang="es-ES" sz="3200" b="1" dirty="0" smtClean="0"/>
              <a:t>MATRIZ RESUMEN ANÁLISIS SITUACIONAL</a:t>
            </a:r>
            <a:endParaRPr lang="es-ES" sz="3200" b="1" dirty="0"/>
          </a:p>
        </p:txBody>
      </p:sp>
      <p:pic>
        <p:nvPicPr>
          <p:cNvPr id="1026" name="Picture 2"/>
          <p:cNvPicPr>
            <a:picLocks noChangeAspect="1" noChangeArrowheads="1"/>
          </p:cNvPicPr>
          <p:nvPr/>
        </p:nvPicPr>
        <p:blipFill>
          <a:blip r:embed="rId2" cstate="print"/>
          <a:srcRect/>
          <a:stretch>
            <a:fillRect/>
          </a:stretch>
        </p:blipFill>
        <p:spPr bwMode="auto">
          <a:xfrm>
            <a:off x="179512" y="1340768"/>
            <a:ext cx="4464496" cy="532859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788024" y="1340768"/>
            <a:ext cx="4104456" cy="3960440"/>
          </a:xfrm>
          <a:prstGeom prst="rect">
            <a:avLst/>
          </a:prstGeom>
          <a:noFill/>
          <a:ln w="9525">
            <a:noFill/>
            <a:miter lim="800000"/>
            <a:headEnd/>
            <a:tailEnd/>
          </a:ln>
        </p:spPr>
      </p:pic>
      <p:sp>
        <p:nvSpPr>
          <p:cNvPr id="6" name="5 CuadroTexto"/>
          <p:cNvSpPr txBox="1"/>
          <p:nvPr/>
        </p:nvSpPr>
        <p:spPr>
          <a:xfrm>
            <a:off x="5364088" y="5661248"/>
            <a:ext cx="3096344" cy="954107"/>
          </a:xfrm>
          <a:prstGeom prst="rect">
            <a:avLst/>
          </a:prstGeom>
          <a:noFill/>
        </p:spPr>
        <p:txBody>
          <a:bodyPr wrap="square" rtlCol="0">
            <a:spAutoFit/>
          </a:bodyPr>
          <a:lstStyle/>
          <a:p>
            <a:pPr algn="just"/>
            <a:r>
              <a:rPr lang="es-ES" sz="1400" dirty="0" smtClean="0"/>
              <a:t>No posee un levantamiento de proceso financiero, que permita la segregación adecuada de funciones en esta área.</a:t>
            </a:r>
            <a:endParaRPr lang="es-ES"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4664"/>
            <a:ext cx="8686800" cy="838200"/>
          </a:xfrm>
        </p:spPr>
        <p:txBody>
          <a:bodyPr/>
          <a:lstStyle/>
          <a:p>
            <a:r>
              <a:rPr lang="es-EC" dirty="0" smtClean="0"/>
              <a:t>Proceso financiero</a:t>
            </a:r>
            <a:endParaRPr lang="es-EC" dirty="0"/>
          </a:p>
        </p:txBody>
      </p:sp>
      <p:graphicFrame>
        <p:nvGraphicFramePr>
          <p:cNvPr id="6" name="5 Diagrama"/>
          <p:cNvGraphicFramePr/>
          <p:nvPr/>
        </p:nvGraphicFramePr>
        <p:xfrm>
          <a:off x="1835696" y="1916832"/>
          <a:ext cx="7704856"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7 Llamada con línea 3"/>
          <p:cNvSpPr/>
          <p:nvPr/>
        </p:nvSpPr>
        <p:spPr>
          <a:xfrm>
            <a:off x="899592" y="1772816"/>
            <a:ext cx="2160240" cy="1368152"/>
          </a:xfrm>
          <a:prstGeom prst="borderCallout3">
            <a:avLst>
              <a:gd name="adj1" fmla="val 18750"/>
              <a:gd name="adj2" fmla="val -8333"/>
              <a:gd name="adj3" fmla="val 18750"/>
              <a:gd name="adj4" fmla="val -16667"/>
              <a:gd name="adj5" fmla="val 129367"/>
              <a:gd name="adj6" fmla="val -16667"/>
              <a:gd name="adj7" fmla="val 261823"/>
              <a:gd name="adj8" fmla="val 78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latin typeface="+mj-lt"/>
              </a:rPr>
              <a:t>Características </a:t>
            </a:r>
          </a:p>
          <a:p>
            <a:pPr algn="just">
              <a:buFont typeface="Arial" pitchFamily="34" charset="0"/>
              <a:buChar char="•"/>
            </a:pPr>
            <a:r>
              <a:rPr lang="es-EC" sz="1400" dirty="0" smtClean="0">
                <a:solidFill>
                  <a:schemeClr val="tx1"/>
                </a:solidFill>
                <a:latin typeface="+mj-lt"/>
              </a:rPr>
              <a:t>Útil </a:t>
            </a:r>
          </a:p>
          <a:p>
            <a:pPr algn="just">
              <a:buFont typeface="Arial" pitchFamily="34" charset="0"/>
              <a:buChar char="•"/>
            </a:pPr>
            <a:r>
              <a:rPr lang="es-EC" sz="1400" dirty="0" smtClean="0">
                <a:solidFill>
                  <a:schemeClr val="tx1"/>
                </a:solidFill>
                <a:latin typeface="+mj-lt"/>
              </a:rPr>
              <a:t>Confiable </a:t>
            </a:r>
          </a:p>
          <a:p>
            <a:pPr algn="just">
              <a:buFont typeface="Arial" pitchFamily="34" charset="0"/>
              <a:buChar char="•"/>
            </a:pPr>
            <a:r>
              <a:rPr lang="es-EC" sz="1400" dirty="0" smtClean="0">
                <a:solidFill>
                  <a:schemeClr val="tx1"/>
                </a:solidFill>
                <a:latin typeface="+mj-lt"/>
              </a:rPr>
              <a:t>Oportuna</a:t>
            </a:r>
          </a:p>
          <a:p>
            <a:pPr algn="ctr"/>
            <a:endParaRPr lang="es-EC" dirty="0"/>
          </a:p>
        </p:txBody>
      </p:sp>
      <p:sp>
        <p:nvSpPr>
          <p:cNvPr id="4098" name="AutoShape 2" descr="data:image/jpg;base64,/9j/4AAQSkZJRgABAQAAAQABAAD/2wBDAAkGBwgHBgkIBwgKCgkLDRYPDQwMDRsUFRAWIB0iIiAdHx8kKDQsJCYxJx8fLT0tMTU3Ojo6Iys/RD84QzQ5Ojf/2wBDAQoKCg0MDRoPDxo3JR8lNzc3Nzc3Nzc3Nzc3Nzc3Nzc3Nzc3Nzc3Nzc3Nzc3Nzc3Nzc3Nzc3Nzc3Nzc3Nzc3Nzf/wAARCACnAKcDASIAAhEBAxEB/8QAGwABAAIDAQEAAAAAAAAAAAAAAAUGAQQHAwL/xAA/EAABAwIEAwYDBQYEBwAAAAABAAIDBBEFEiExBkFREyJhcZGhFDKBB0LB0fAjUmKSseEVFkNyMzRTY4Ki8f/EABkBAQADAQEAAAAAAAAAAAAAAAADBAUBAv/EACURAAICAgICAgIDAQAAAAAAAAABAgMREgQhEzFBUTJCIiM0Yf/aAAwDAQACEQMRAD8A7iiIgCIiAIi0MTxekw1o+Jk77vljbq530/FcclFZZ1Jv0b6KsnipzjeLDZXN8XgH0W1QcTUdVIIpg+mlJsGy6AnpfZQx5FUnhM9uqaWcE4iwDdZU5GCtDGMTgwmkNTUZsuYNAaNSSt4qi/aNWEyQUjNTGwzObfc7Af1UN9njrcke6obzSJii4vw+o/4wfBroXDM31G31sp2CohqIw+CVkjD95jrhcXbKY3XcHM6O5ev5rdpa2aCQSQyOa79+NxaT9Rv9VShzZL8lktS4q/VnYFlUDD+L6yEhtRknb0eMjv5hofRWKj4pw6cDtnGmeeUu38w0Vuvk1z+SvKmcfgnUXxHI2Rocxwc07EG4X1dWM5IjKIiAIiIAiIgCIiA0sZr2Ybh09XJtG3QdSdAPVUXDRJX1Jqql5dLMbuceXQDwU59oznNwKO3ympZm8rH8bKr4LiDInta/ui2uuiy+dN7al3jQ/i2jodJRRRxNGUbc1F49hMMkTpMo0FjpyW9Q4pTSxC0rb26rS4gxSnjo3ASAuI0AKqt1eJY/I5BWeTs8uD8VfP2uG1MmaanF43E6vZe3tp6hWhcu4UqXSca02Q6Ohkzjwy3/AKgLqIWrxJuVffwQ3w1mYK5RxPV/G4xVSA3b2vZt/wBrP72XS8YqhRYdUVB/04yR58vey5G4CVkRaXZwCHh2lyTe49vRV+dP1El4se3I+Asdm37oLSebdL+azsbEEEciF9BZxcMB0rRYjtB4aH8vdesVS0OyteWPO7HaH0O/uvgLJa14s9ocOhF10ErhdVPFUsZTzvpy53edGbADckt2V54XxGfE8P8AiJwbZy1ji0AuA52Gn6K5zSDsqSUsBu4CKMX5uOv/AK3XUsGoxQYbTUwHyMAd57n3V7hbOT76RU5OqRvIiLTKYREQBERAEREBG8Q4c3FsKnoyQC9t2E8nDUH1XLRTupnvjnYWzx6SRnkV2MqJxrAaPFRmlDopwLNmj0cPwP1VTk8fy9r2T03adP0c3bU5b5MzSAvOpnOTtJn9za569F84/gGI0OIw0EM7K2SR7csli1zbnQFosD4m505KcwT7NHCVsuPVvbsBBEEBIBP8Tt7eAWfDjSk8IuSuilk2/s7ojUTSYu6LJEGGGAkav1u53tZX0my84IooIWRQsayNjQ1rWiwA6BaONYmzD6Nz2kOlPdjb/F4+W61IRjRXj6KM5O2eSE4wr2zEUDHd1pzSnx5BVGajvq1bpk7R7nFxc8m7r73WQFk22OyTky7XHSOCJfC5o1bmA2B/DovLINwbHo781NvjBaTlvYX0Gq1n07X3y203HMeaiJMkYTY2Isei+vmsBzNlsPp3MFht0Oy844c07W3IDja3TxXTpNcP0gq8Xoact7kQNTJpzPyj0DfVdJCqXAlNmjq8RcNJ35WeDB+h6K2rW4cNa8/Zn8iWZ4+jKIitkAREQBERAEREBhyp7+IMSqsZqaKkEMUMchizkEuuNyOSt8hs0kbgXXKcDxLsakzSm8j5C8k9TqqXMtlBLVliiClnJc8JpIXY9UOe5hfRtDY2Xu4lwuXnqeQ+qnKqqjp2XdmLjo1jRcuPgqficM1W04vh8zo5YmhsoY7LmZpfX9bKOxybF+Ho2zmNhEwympjkfK+O/mAPaygp5Eo14jE9yq2l2yy4/jTMPZGKuZkRebNha+xJ6vd91o5qhU+Oy4hUzz1TC6ma/LFNEw5GMHVurupvqddbKBw6Wepxh0jZ3Oicdp+9mcfPx57mytbWRsmc2FpbI3WXoTbYjrbW+/uoLbZSfZYhUoL/AKfcL/i42yAWa75LaEN5a9eZ5L6a7u5mXlj5OaNT9FqzU2dzv2slO9/zlhu2QeXUjyNl9isdA8RywOZJezHNbmZ535W3sedt1Ce+jcDw6Mga3Op8uS+XMY83I73UaFCMwzSSFhAuXdPzWA4tDc+oP3g3bzG6I4zDmvA7zc49D+R9l8VEIbAHRtzTTns4Wjc30cfoDbzK2GBr9XSAQgZnP3s0bn9dR1Uxwvh5rqx2KVEeWKPuU7DyA/LX6klSV1+SWDxOeqyWXB6MYfhlPSi142AG3M8/dbqw3QLK3EsLBmt57CIi6AiIgCIiAIiIDDlybEqCOhxOrgeDaOUkX07p1HsfZdZKon2gUgjrIKpo0mjLHW5luo9ifRU+ZDMM/RY40sTx9mvwJUvnOJUsoAjyXa29+6R/9VlmxCOi4bp5pw173wsaxjtQ91tLqrcEZYsZkYP9WAj6g/3XhX1U9ayKEZGMp4+zayTVtho6/TbflZUqrdIMnnXtMhcSw+naX1TniJxDnuJbmDnb6jmN7/TTYLcilbEGupKcBjmCT4Zz/muLkseb3aT128LLx7NliZC+YOiymK9yxnMt/eHv/ReOHVsMcUeH9u94iafh2lptI4usbcxvp9eqgeX2WGSlKWvie6eRjnbz3HynmCOQ2AHpyX2y+QmNhyHZj3X06An8ed+VlKUnB7qyOKXEJJGPFjYWDvAG2/kV545FTcPFvxFFU1jZTaF4ls0HmHW2tvfp5Ik32R+SL6XshxSPH/LyytjYbmnkGgI1ABOrRz5jZe0GIw9oGFro5xtBKLOv16EDe430HVasVT2le2kfDJC18bpWvfOJLDclrgNvPf6qQzmGMSjM9+YiEOaA4nqR4Agm25suez12jZp6WTEa1mHRXHez1TwNudj4i+vVx8Ff6aCOmgZDE0NjYLNA5BRnDWE/4bRAyC9TL3pSdT5X/Wt1MrX41Pjjl+yhdZu+vQCIitEIREQBERAEREAREQGCq7x1AJMEMttYJWP+hOU+zlYiorikN/y7iJeNBA4/korVmto9QeJJnOsPqZaGvgqYQC9mmVxsHC2xW1JiFFV53TYRI3tRmdkkeA7Nr5a6FaLBd8Dt7vabfVfLIYY6O73PAYcxkYe9mvbunqTYdOqwst9Gq4rGTbNXgs0jWmkrXub3mhspJHLpotyixHBqSqjqJcNqc4NhLNd1vHUeSiyeykBcBHLIADKWAMkPQ22P6F9loVuK/C1LjNDedvdbHmBaweJG5Op06+S7h/B51z7Ol0vE2Fug7WWpZHzs5VnjLjLC58MmpaR3bPdZweG/IQbggnYgqsx0M1RE5kcDO3k70kLYA5sd9RvqHAa721Ate6jImRU87pauJzi19zHm0DhtnaeXPxt43Uqm8a5PCoSexJujqZamKKlppqN1Q3NI4tDoo4vmLh+6RoS3S5torvwnhnxdQ2ula74anAjp2yG505k9eZPU+Cr+C4ZU1lV8O8u+IqS19Q4m5ijGrWnx1zH+Igcl1Gkp4qWmjghaGxsGVo8FY4tW8tn6RFfZhao9RosrCytQpBERAEREAREQBERAEREAXhWQNqaSaCQAtkYWkHxC91g6hcaysA5VhtK2pinjne9ksAAa2NouXbf1stTGoG4TNC2rcIpoxnjY/N2cptbNcD39QpLG4H0WM4nExzmNf32OabEA66FXuuwqjxbDmU9ZHnYWAtINnMNrXaeRWRTx95SX0aE7tdX8M5JhlRWV5yQSslqZAS8A/s4mjkeXQne/dHVbVLQ0WH5qp0wq6xzsrebc511J1NhYn6dVv1HCj8AjmgkqZpo5njsS0ZWEDfOeuuwtfcFa9LCW1JfNGyLILQxNdcBvM+NzqfPwCr2RlGTTLEJxayjxilnZG6KGtbDTuN5J3NIu7nc8+fPXzNl7iFsjYKpzGmCJw+HY8XdI/cF3UX7xGxOUWsthlPCax0UZLXFuaovYxt0vqOttSR4A3KnuGcPGJV4rpGWpKbuQMPM9fxPjpyXaq954R4ts1WWTXC+EnD6PtZwTVT96QuNyPC/9fFTgSyytyEFCOEZcns8sIiL2cCIiAIiIAiIgCIiAIiIAiIgKBxu0DFybfNAzbzcrdw/UOqsGopniznRNv5jT8FUuOXA4u1oOop23/mcrVwyzJgFAP+y0qjR/omizYv6om9UQR1ELopmNfG8Wc1wuCqXjmAyUP7WDNJSg3B+9EfHw8fVXpfJAIsVYupjasP2Q12ODyjmVFQOllZhlM57pZ3Z6mZxubXvqfc/QdV0aipo6Omjp4GZWRgAL4pcNpKSeWamgZG+S2ctFrrb5KPj8fxZb9nq23dmURFaIgiIgCIiAIiIAiIgCIiAIiIAsE2CyvCrnbTU0s7/ljYXH6C643gHOOJ6j4nGq17T3WuETf/EWPuSuh4UzssMpI/3YWD2C5PJIXPYZNXyXef8Acbk+5Vtp+Lqp7GPioYhAGggukN3C3UaLM490VOUpfJdurk4xS+C6rK1cOq211FDUxghsjQ4AraWmmmsopPoIiLoCIiAIiIAiIgCIiAIiIAiIgCIiAKv8a1YpsEljvZ1Q4RDyO/sCrAVQ+PpXyYnSU+zGRF/1J/t7qDkz0qbJaY7TSKhXySMqo4mNOaUEXcPlbcEn0AVm4dwCpxBjPiHPjw5ji6x0L+dh4ePiVsQYCzFqNksbbSyFt5w63ZW3tbW5Ui3Aa6CSzMWq8ltCZnG3usmrCSnJPBcsn+qZZ4Y2RRMZG0NY0WaBsAvVQnDNXUVVPOKh5lbFKWRzEW7QDn6qbW1XJSimjPkmnhhERezgREQBERAEREAREQBERAEREAREQBR+KYRSYo0Cpj77fkkbo5vkUReZRUlhnU2nlEfS4DU0ILaLE3MjJ+V8Id+K2hhdRMMtfXyzx/8ATYwRg+dtT6oiiXHrj0kenZJ9skoomQxtjiaGMaLNa0WAC9ERTJY6PAREXQEREAREQBERAEREAREQH//Z"/>
          <p:cNvSpPr>
            <a:spLocks noChangeAspect="1" noChangeArrowheads="1"/>
          </p:cNvSpPr>
          <p:nvPr/>
        </p:nvSpPr>
        <p:spPr bwMode="auto">
          <a:xfrm>
            <a:off x="77788" y="-746125"/>
            <a:ext cx="1562100" cy="15621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4100" name="AutoShape 4" descr="data:image/jpg;base64,/9j/4AAQSkZJRgABAQAAAQABAAD/2wBDAAkGBwgHBgkIBwgKCgkLDRYPDQwMDRsUFRAWIB0iIiAdHx8kKDQsJCYxJx8fLT0tMTU3Ojo6Iys/RD84QzQ5Ojf/2wBDAQoKCg0MDRoPDxo3JR8lNzc3Nzc3Nzc3Nzc3Nzc3Nzc3Nzc3Nzc3Nzc3Nzc3Nzc3Nzc3Nzc3Nzc3Nzc3Nzc3Nzf/wAARCACnAKcDASIAAhEBAxEB/8QAGwABAAIDAQEAAAAAAAAAAAAAAAUGAQQHAwL/xAA/EAABAwIEAwYDBQYEBwAAAAABAAIDBBEFEiExBkFREyJhcZGhFDKBB0LB0fAjUmKSseEVFkNyMzRTY4Ki8f/EABkBAQADAQEAAAAAAAAAAAAAAAADBAUBAv/EACURAAICAgICAgIDAQAAAAAAAAABAgMREgQhEzFBUTJCIiM0Yf/aAAwDAQACEQMRAD8A7iiIgCIiAIi0MTxekw1o+Jk77vljbq530/FcclFZZ1Jv0b6KsnipzjeLDZXN8XgH0W1QcTUdVIIpg+mlJsGy6AnpfZQx5FUnhM9uqaWcE4iwDdZU5GCtDGMTgwmkNTUZsuYNAaNSSt4qi/aNWEyQUjNTGwzObfc7Af1UN9njrcke6obzSJii4vw+o/4wfBroXDM31G31sp2CohqIw+CVkjD95jrhcXbKY3XcHM6O5ev5rdpa2aCQSQyOa79+NxaT9Rv9VShzZL8lktS4q/VnYFlUDD+L6yEhtRknb0eMjv5hofRWKj4pw6cDtnGmeeUu38w0Vuvk1z+SvKmcfgnUXxHI2Rocxwc07EG4X1dWM5IjKIiAIiIAiIgCIiA0sZr2Ybh09XJtG3QdSdAPVUXDRJX1Jqql5dLMbuceXQDwU59oznNwKO3ympZm8rH8bKr4LiDInta/ui2uuiy+dN7al3jQ/i2jodJRRRxNGUbc1F49hMMkTpMo0FjpyW9Q4pTSxC0rb26rS4gxSnjo3ASAuI0AKqt1eJY/I5BWeTs8uD8VfP2uG1MmaanF43E6vZe3tp6hWhcu4UqXSca02Q6Ohkzjwy3/AKgLqIWrxJuVffwQ3w1mYK5RxPV/G4xVSA3b2vZt/wBrP72XS8YqhRYdUVB/04yR58vey5G4CVkRaXZwCHh2lyTe49vRV+dP1El4se3I+Asdm37oLSebdL+azsbEEEciF9BZxcMB0rRYjtB4aH8vdesVS0OyteWPO7HaH0O/uvgLJa14s9ocOhF10ErhdVPFUsZTzvpy53edGbADckt2V54XxGfE8P8AiJwbZy1ji0AuA52Gn6K5zSDsqSUsBu4CKMX5uOv/AK3XUsGoxQYbTUwHyMAd57n3V7hbOT76RU5OqRvIiLTKYREQBERAEREBG8Q4c3FsKnoyQC9t2E8nDUH1XLRTupnvjnYWzx6SRnkV2MqJxrAaPFRmlDopwLNmj0cPwP1VTk8fy9r2T03adP0c3bU5b5MzSAvOpnOTtJn9za569F84/gGI0OIw0EM7K2SR7csli1zbnQFosD4m505KcwT7NHCVsuPVvbsBBEEBIBP8Tt7eAWfDjSk8IuSuilk2/s7ojUTSYu6LJEGGGAkav1u53tZX0my84IooIWRQsayNjQ1rWiwA6BaONYmzD6Nz2kOlPdjb/F4+W61IRjRXj6KM5O2eSE4wr2zEUDHd1pzSnx5BVGajvq1bpk7R7nFxc8m7r73WQFk22OyTky7XHSOCJfC5o1bmA2B/DovLINwbHo781NvjBaTlvYX0Gq1n07X3y203HMeaiJMkYTY2Isei+vmsBzNlsPp3MFht0Oy844c07W3IDja3TxXTpNcP0gq8Xoact7kQNTJpzPyj0DfVdJCqXAlNmjq8RcNJ35WeDB+h6K2rW4cNa8/Zn8iWZ4+jKIitkAREQBERAEREBhyp7+IMSqsZqaKkEMUMchizkEuuNyOSt8hs0kbgXXKcDxLsakzSm8j5C8k9TqqXMtlBLVliiClnJc8JpIXY9UOe5hfRtDY2Xu4lwuXnqeQ+qnKqqjp2XdmLjo1jRcuPgqficM1W04vh8zo5YmhsoY7LmZpfX9bKOxybF+Ho2zmNhEwympjkfK+O/mAPaygp5Eo14jE9yq2l2yy4/jTMPZGKuZkRebNha+xJ6vd91o5qhU+Oy4hUzz1TC6ma/LFNEw5GMHVurupvqddbKBw6Wepxh0jZ3Oicdp+9mcfPx57mytbWRsmc2FpbI3WXoTbYjrbW+/uoLbZSfZYhUoL/AKfcL/i42yAWa75LaEN5a9eZ5L6a7u5mXlj5OaNT9FqzU2dzv2slO9/zlhu2QeXUjyNl9isdA8RywOZJezHNbmZ535W3sedt1Ce+jcDw6Mga3Op8uS+XMY83I73UaFCMwzSSFhAuXdPzWA4tDc+oP3g3bzG6I4zDmvA7zc49D+R9l8VEIbAHRtzTTns4Wjc30cfoDbzK2GBr9XSAQgZnP3s0bn9dR1Uxwvh5rqx2KVEeWKPuU7DyA/LX6klSV1+SWDxOeqyWXB6MYfhlPSi142AG3M8/dbqw3QLK3EsLBmt57CIi6AiIgCIiAIiIDDlybEqCOhxOrgeDaOUkX07p1HsfZdZKon2gUgjrIKpo0mjLHW5luo9ifRU+ZDMM/RY40sTx9mvwJUvnOJUsoAjyXa29+6R/9VlmxCOi4bp5pw173wsaxjtQ91tLqrcEZYsZkYP9WAj6g/3XhX1U9ayKEZGMp4+zayTVtho6/TbflZUqrdIMnnXtMhcSw+naX1TniJxDnuJbmDnb6jmN7/TTYLcilbEGupKcBjmCT4Zz/muLkseb3aT128LLx7NliZC+YOiymK9yxnMt/eHv/ReOHVsMcUeH9u94iafh2lptI4usbcxvp9eqgeX2WGSlKWvie6eRjnbz3HynmCOQ2AHpyX2y+QmNhyHZj3X06An8ed+VlKUnB7qyOKXEJJGPFjYWDvAG2/kV545FTcPFvxFFU1jZTaF4ls0HmHW2tvfp5Ik32R+SL6XshxSPH/LyytjYbmnkGgI1ABOrRz5jZe0GIw9oGFro5xtBKLOv16EDe430HVasVT2le2kfDJC18bpWvfOJLDclrgNvPf6qQzmGMSjM9+YiEOaA4nqR4Agm25suez12jZp6WTEa1mHRXHez1TwNudj4i+vVx8Ff6aCOmgZDE0NjYLNA5BRnDWE/4bRAyC9TL3pSdT5X/Wt1MrX41Pjjl+yhdZu+vQCIitEIREQBERAEREAREQGCq7x1AJMEMttYJWP+hOU+zlYiorikN/y7iJeNBA4/korVmto9QeJJnOsPqZaGvgqYQC9mmVxsHC2xW1JiFFV53TYRI3tRmdkkeA7Nr5a6FaLBd8Dt7vabfVfLIYY6O73PAYcxkYe9mvbunqTYdOqwst9Gq4rGTbNXgs0jWmkrXub3mhspJHLpotyixHBqSqjqJcNqc4NhLNd1vHUeSiyeykBcBHLIADKWAMkPQ22P6F9loVuK/C1LjNDedvdbHmBaweJG5Op06+S7h/B51z7Ol0vE2Fug7WWpZHzs5VnjLjLC58MmpaR3bPdZweG/IQbggnYgqsx0M1RE5kcDO3k70kLYA5sd9RvqHAa721Ate6jImRU87pauJzi19zHm0DhtnaeXPxt43Uqm8a5PCoSexJujqZamKKlppqN1Q3NI4tDoo4vmLh+6RoS3S5torvwnhnxdQ2ula74anAjp2yG505k9eZPU+Cr+C4ZU1lV8O8u+IqS19Q4m5ijGrWnx1zH+Igcl1Gkp4qWmjghaGxsGVo8FY4tW8tn6RFfZhao9RosrCytQpBERAEREAREQBERAEREAXhWQNqaSaCQAtkYWkHxC91g6hcaysA5VhtK2pinjne9ksAAa2NouXbf1stTGoG4TNC2rcIpoxnjY/N2cptbNcD39QpLG4H0WM4nExzmNf32OabEA66FXuuwqjxbDmU9ZHnYWAtINnMNrXaeRWRTx95SX0aE7tdX8M5JhlRWV5yQSslqZAS8A/s4mjkeXQne/dHVbVLQ0WH5qp0wq6xzsrebc511J1NhYn6dVv1HCj8AjmgkqZpo5njsS0ZWEDfOeuuwtfcFa9LCW1JfNGyLILQxNdcBvM+NzqfPwCr2RlGTTLEJxayjxilnZG6KGtbDTuN5J3NIu7nc8+fPXzNl7iFsjYKpzGmCJw+HY8XdI/cF3UX7xGxOUWsthlPCax0UZLXFuaovYxt0vqOttSR4A3KnuGcPGJV4rpGWpKbuQMPM9fxPjpyXaq954R4ts1WWTXC+EnD6PtZwTVT96QuNyPC/9fFTgSyytyEFCOEZcns8sIiL2cCIiAIiIAiIgCIiAIiIAiIgKBxu0DFybfNAzbzcrdw/UOqsGopniznRNv5jT8FUuOXA4u1oOop23/mcrVwyzJgFAP+y0qjR/omizYv6om9UQR1ELopmNfG8Wc1wuCqXjmAyUP7WDNJSg3B+9EfHw8fVXpfJAIsVYupjasP2Q12ODyjmVFQOllZhlM57pZ3Z6mZxubXvqfc/QdV0aipo6Omjp4GZWRgAL4pcNpKSeWamgZG+S2ctFrrb5KPj8fxZb9nq23dmURFaIgiIgCIiAIiIAiIgCIiAIiIAsE2CyvCrnbTU0s7/ljYXH6C643gHOOJ6j4nGq17T3WuETf/EWPuSuh4UzssMpI/3YWD2C5PJIXPYZNXyXef8Acbk+5Vtp+Lqp7GPioYhAGggukN3C3UaLM490VOUpfJdurk4xS+C6rK1cOq211FDUxghsjQ4AraWmmmsopPoIiLoCIiAIiIAiIgCIiAIiIAiIgCIiAKv8a1YpsEljvZ1Q4RDyO/sCrAVQ+PpXyYnSU+zGRF/1J/t7qDkz0qbJaY7TSKhXySMqo4mNOaUEXcPlbcEn0AVm4dwCpxBjPiHPjw5ji6x0L+dh4ePiVsQYCzFqNksbbSyFt5w63ZW3tbW5Ui3Aa6CSzMWq8ltCZnG3usmrCSnJPBcsn+qZZ4Y2RRMZG0NY0WaBsAvVQnDNXUVVPOKh5lbFKWRzEW7QDn6qbW1XJSimjPkmnhhERezgREQBERAEREAREQBERAEREAREQBR+KYRSYo0Cpj77fkkbo5vkUReZRUlhnU2nlEfS4DU0ILaLE3MjJ+V8Id+K2hhdRMMtfXyzx/8ATYwRg+dtT6oiiXHrj0kenZJ9skoomQxtjiaGMaLNa0WAC9ERTJY6PAREXQEREAREQBERAEREAREQH//Z"/>
          <p:cNvSpPr>
            <a:spLocks noChangeAspect="1" noChangeArrowheads="1"/>
          </p:cNvSpPr>
          <p:nvPr/>
        </p:nvSpPr>
        <p:spPr bwMode="auto">
          <a:xfrm>
            <a:off x="77788" y="-746125"/>
            <a:ext cx="1562100" cy="15621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4102" name="AutoShape 6" descr="data:image/jpg;base64,/9j/4AAQSkZJRgABAQAAAQABAAD/2wBDAAkGBwgHBgkIBwgKCgkLDRYPDQwMDRsUFRAWIB0iIiAdHx8kKDQsJCYxJx8fLT0tMTU3Ojo6Iys/RD84QzQ5Ojf/2wBDAQoKCg0MDRoPDxo3JR8lNzc3Nzc3Nzc3Nzc3Nzc3Nzc3Nzc3Nzc3Nzc3Nzc3Nzc3Nzc3Nzc3Nzc3Nzc3Nzc3Nzf/wAARCACnAKcDASIAAhEBAxEB/8QAGwABAAIDAQEAAAAAAAAAAAAAAAUGAQQHAwL/xAA/EAABAwIEAwYDBQYEBwAAAAABAAIDBBEFEiExBkFREyJhcZGhFDKBB0LB0fAjUmKSseEVFkNyMzRTY4Ki8f/EABkBAQADAQEAAAAAAAAAAAAAAAADBAUBAv/EACURAAICAgICAgIDAQAAAAAAAAABAgMREgQhEzFBUTJCIiM0Yf/aAAwDAQACEQMRAD8A7iiIgCIiAIi0MTxekw1o+Jk77vljbq530/FcclFZZ1Jv0b6KsnipzjeLDZXN8XgH0W1QcTUdVIIpg+mlJsGy6AnpfZQx5FUnhM9uqaWcE4iwDdZU5GCtDGMTgwmkNTUZsuYNAaNSSt4qi/aNWEyQUjNTGwzObfc7Af1UN9njrcke6obzSJii4vw+o/4wfBroXDM31G31sp2CohqIw+CVkjD95jrhcXbKY3XcHM6O5ev5rdpa2aCQSQyOa79+NxaT9Rv9VShzZL8lktS4q/VnYFlUDD+L6yEhtRknb0eMjv5hofRWKj4pw6cDtnGmeeUu38w0Vuvk1z+SvKmcfgnUXxHI2Rocxwc07EG4X1dWM5IjKIiAIiIAiIgCIiA0sZr2Ybh09XJtG3QdSdAPVUXDRJX1Jqql5dLMbuceXQDwU59oznNwKO3ympZm8rH8bKr4LiDInta/ui2uuiy+dN7al3jQ/i2jodJRRRxNGUbc1F49hMMkTpMo0FjpyW9Q4pTSxC0rb26rS4gxSnjo3ASAuI0AKqt1eJY/I5BWeTs8uD8VfP2uG1MmaanF43E6vZe3tp6hWhcu4UqXSca02Q6Ohkzjwy3/AKgLqIWrxJuVffwQ3w1mYK5RxPV/G4xVSA3b2vZt/wBrP72XS8YqhRYdUVB/04yR58vey5G4CVkRaXZwCHh2lyTe49vRV+dP1El4se3I+Asdm37oLSebdL+azsbEEEciF9BZxcMB0rRYjtB4aH8vdesVS0OyteWPO7HaH0O/uvgLJa14s9ocOhF10ErhdVPFUsZTzvpy53edGbADckt2V54XxGfE8P8AiJwbZy1ji0AuA52Gn6K5zSDsqSUsBu4CKMX5uOv/AK3XUsGoxQYbTUwHyMAd57n3V7hbOT76RU5OqRvIiLTKYREQBERAEREBG8Q4c3FsKnoyQC9t2E8nDUH1XLRTupnvjnYWzx6SRnkV2MqJxrAaPFRmlDopwLNmj0cPwP1VTk8fy9r2T03adP0c3bU5b5MzSAvOpnOTtJn9za569F84/gGI0OIw0EM7K2SR7csli1zbnQFosD4m505KcwT7NHCVsuPVvbsBBEEBIBP8Tt7eAWfDjSk8IuSuilk2/s7ojUTSYu6LJEGGGAkav1u53tZX0my84IooIWRQsayNjQ1rWiwA6BaONYmzD6Nz2kOlPdjb/F4+W61IRjRXj6KM5O2eSE4wr2zEUDHd1pzSnx5BVGajvq1bpk7R7nFxc8m7r73WQFk22OyTky7XHSOCJfC5o1bmA2B/DovLINwbHo781NvjBaTlvYX0Gq1n07X3y203HMeaiJMkYTY2Isei+vmsBzNlsPp3MFht0Oy844c07W3IDja3TxXTpNcP0gq8Xoact7kQNTJpzPyj0DfVdJCqXAlNmjq8RcNJ35WeDB+h6K2rW4cNa8/Zn8iWZ4+jKIitkAREQBERAEREBhyp7+IMSqsZqaKkEMUMchizkEuuNyOSt8hs0kbgXXKcDxLsakzSm8j5C8k9TqqXMtlBLVliiClnJc8JpIXY9UOe5hfRtDY2Xu4lwuXnqeQ+qnKqqjp2XdmLjo1jRcuPgqficM1W04vh8zo5YmhsoY7LmZpfX9bKOxybF+Ho2zmNhEwympjkfK+O/mAPaygp5Eo14jE9yq2l2yy4/jTMPZGKuZkRebNha+xJ6vd91o5qhU+Oy4hUzz1TC6ma/LFNEw5GMHVurupvqddbKBw6Wepxh0jZ3Oicdp+9mcfPx57mytbWRsmc2FpbI3WXoTbYjrbW+/uoLbZSfZYhUoL/AKfcL/i42yAWa75LaEN5a9eZ5L6a7u5mXlj5OaNT9FqzU2dzv2slO9/zlhu2QeXUjyNl9isdA8RywOZJezHNbmZ535W3sedt1Ce+jcDw6Mga3Op8uS+XMY83I73UaFCMwzSSFhAuXdPzWA4tDc+oP3g3bzG6I4zDmvA7zc49D+R9l8VEIbAHRtzTTns4Wjc30cfoDbzK2GBr9XSAQgZnP3s0bn9dR1Uxwvh5rqx2KVEeWKPuU7DyA/LX6klSV1+SWDxOeqyWXB6MYfhlPSi142AG3M8/dbqw3QLK3EsLBmt57CIi6AiIgCIiAIiIDDlybEqCOhxOrgeDaOUkX07p1HsfZdZKon2gUgjrIKpo0mjLHW5luo9ifRU+ZDMM/RY40sTx9mvwJUvnOJUsoAjyXa29+6R/9VlmxCOi4bp5pw173wsaxjtQ91tLqrcEZYsZkYP9WAj6g/3XhX1U9ayKEZGMp4+zayTVtho6/TbflZUqrdIMnnXtMhcSw+naX1TniJxDnuJbmDnb6jmN7/TTYLcilbEGupKcBjmCT4Zz/muLkseb3aT128LLx7NliZC+YOiymK9yxnMt/eHv/ReOHVsMcUeH9u94iafh2lptI4usbcxvp9eqgeX2WGSlKWvie6eRjnbz3HynmCOQ2AHpyX2y+QmNhyHZj3X06An8ed+VlKUnB7qyOKXEJJGPFjYWDvAG2/kV545FTcPFvxFFU1jZTaF4ls0HmHW2tvfp5Ik32R+SL6XshxSPH/LyytjYbmnkGgI1ABOrRz5jZe0GIw9oGFro5xtBKLOv16EDe430HVasVT2le2kfDJC18bpWvfOJLDclrgNvPf6qQzmGMSjM9+YiEOaA4nqR4Agm25suez12jZp6WTEa1mHRXHez1TwNudj4i+vVx8Ff6aCOmgZDE0NjYLNA5BRnDWE/4bRAyC9TL3pSdT5X/Wt1MrX41Pjjl+yhdZu+vQCIitEIREQBERAEREAREQGCq7x1AJMEMttYJWP+hOU+zlYiorikN/y7iJeNBA4/korVmto9QeJJnOsPqZaGvgqYQC9mmVxsHC2xW1JiFFV53TYRI3tRmdkkeA7Nr5a6FaLBd8Dt7vabfVfLIYY6O73PAYcxkYe9mvbunqTYdOqwst9Gq4rGTbNXgs0jWmkrXub3mhspJHLpotyixHBqSqjqJcNqc4NhLNd1vHUeSiyeykBcBHLIADKWAMkPQ22P6F9loVuK/C1LjNDedvdbHmBaweJG5Op06+S7h/B51z7Ol0vE2Fug7WWpZHzs5VnjLjLC58MmpaR3bPdZweG/IQbggnYgqsx0M1RE5kcDO3k70kLYA5sd9RvqHAa721Ate6jImRU87pauJzi19zHm0DhtnaeXPxt43Uqm8a5PCoSexJujqZamKKlppqN1Q3NI4tDoo4vmLh+6RoS3S5torvwnhnxdQ2ula74anAjp2yG505k9eZPU+Cr+C4ZU1lV8O8u+IqS19Q4m5ijGrWnx1zH+Igcl1Gkp4qWmjghaGxsGVo8FY4tW8tn6RFfZhao9RosrCytQpBERAEREAREQBERAEREAXhWQNqaSaCQAtkYWkHxC91g6hcaysA5VhtK2pinjne9ksAAa2NouXbf1stTGoG4TNC2rcIpoxnjY/N2cptbNcD39QpLG4H0WM4nExzmNf32OabEA66FXuuwqjxbDmU9ZHnYWAtINnMNrXaeRWRTx95SX0aE7tdX8M5JhlRWV5yQSslqZAS8A/s4mjkeXQne/dHVbVLQ0WH5qp0wq6xzsrebc511J1NhYn6dVv1HCj8AjmgkqZpo5njsS0ZWEDfOeuuwtfcFa9LCW1JfNGyLILQxNdcBvM+NzqfPwCr2RlGTTLEJxayjxilnZG6KGtbDTuN5J3NIu7nc8+fPXzNl7iFsjYKpzGmCJw+HY8XdI/cF3UX7xGxOUWsthlPCax0UZLXFuaovYxt0vqOttSR4A3KnuGcPGJV4rpGWpKbuQMPM9fxPjpyXaq954R4ts1WWTXC+EnD6PtZwTVT96QuNyPC/9fFTgSyytyEFCOEZcns8sIiL2cCIiAIiIAiIgCIiAIiIAiIgKBxu0DFybfNAzbzcrdw/UOqsGopniznRNv5jT8FUuOXA4u1oOop23/mcrVwyzJgFAP+y0qjR/omizYv6om9UQR1ELopmNfG8Wc1wuCqXjmAyUP7WDNJSg3B+9EfHw8fVXpfJAIsVYupjasP2Q12ODyjmVFQOllZhlM57pZ3Z6mZxubXvqfc/QdV0aipo6Omjp4GZWRgAL4pcNpKSeWamgZG+S2ctFrrb5KPj8fxZb9nq23dmURFaIgiIgCIiAIiIAiIgCIiAIiIAsE2CyvCrnbTU0s7/ljYXH6C643gHOOJ6j4nGq17T3WuETf/EWPuSuh4UzssMpI/3YWD2C5PJIXPYZNXyXef8Acbk+5Vtp+Lqp7GPioYhAGggukN3C3UaLM490VOUpfJdurk4xS+C6rK1cOq211FDUxghsjQ4AraWmmmsopPoIiLoCIiAIiIAiIgCIiAIiIAiIgCIiAKv8a1YpsEljvZ1Q4RDyO/sCrAVQ+PpXyYnSU+zGRF/1J/t7qDkz0qbJaY7TSKhXySMqo4mNOaUEXcPlbcEn0AVm4dwCpxBjPiHPjw5ji6x0L+dh4ePiVsQYCzFqNksbbSyFt5w63ZW3tbW5Ui3Aa6CSzMWq8ltCZnG3usmrCSnJPBcsn+qZZ4Y2RRMZG0NY0WaBsAvVQnDNXUVVPOKh5lbFKWRzEW7QDn6qbW1XJSimjPkmnhhERezgREQBERAEREAREQBERAEREAREQBR+KYRSYo0Cpj77fkkbo5vkUReZRUlhnU2nlEfS4DU0ILaLE3MjJ+V8Id+K2hhdRMMtfXyzx/8ATYwRg+dtT6oiiXHrj0kenZJ9skoomQxtjiaGMaLNa0WAC9ERTJY6PAREXQEREAREQBERAEREAREQH//Z"/>
          <p:cNvSpPr>
            <a:spLocks noChangeAspect="1" noChangeArrowheads="1"/>
          </p:cNvSpPr>
          <p:nvPr/>
        </p:nvSpPr>
        <p:spPr bwMode="auto">
          <a:xfrm>
            <a:off x="77788" y="-746125"/>
            <a:ext cx="1562100" cy="15621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4104" name="AutoShape 8" descr="data:image/jpg;base64,/9j/4AAQSkZJRgABAQAAAQABAAD/2wBDAAkGBwgHBgkIBwgKCgkLDRYPDQwMDRsUFRAWIB0iIiAdHx8kKDQsJCYxJx8fLT0tMTU3Ojo6Iys/RD84QzQ5Ojf/2wBDAQoKCg0MDRoPDxo3JR8lNzc3Nzc3Nzc3Nzc3Nzc3Nzc3Nzc3Nzc3Nzc3Nzc3Nzc3Nzc3Nzc3Nzc3Nzc3Nzc3Nzf/wAARCACnAKcDASIAAhEBAxEB/8QAGwABAAIDAQEAAAAAAAAAAAAAAAUGAQQHAwL/xAA/EAABAwIEAwYDBQYEBwAAAAABAAIDBBEFEiExBkFREyJhcZGhFDKBB0LB0fAjUmKSseEVFkNyMzRTY4Ki8f/EABkBAQADAQEAAAAAAAAAAAAAAAADBAUBAv/EACURAAICAgICAgIDAQAAAAAAAAABAgMREgQhEzFBUTJCIiM0Yf/aAAwDAQACEQMRAD8A7iiIgCIiAIi0MTxekw1o+Jk77vljbq530/FcclFZZ1Jv0b6KsnipzjeLDZXN8XgH0W1QcTUdVIIpg+mlJsGy6AnpfZQx5FUnhM9uqaWcE4iwDdZU5GCtDGMTgwmkNTUZsuYNAaNSSt4qi/aNWEyQUjNTGwzObfc7Af1UN9njrcke6obzSJii4vw+o/4wfBroXDM31G31sp2CohqIw+CVkjD95jrhcXbKY3XcHM6O5ev5rdpa2aCQSQyOa79+NxaT9Rv9VShzZL8lktS4q/VnYFlUDD+L6yEhtRknb0eMjv5hofRWKj4pw6cDtnGmeeUu38w0Vuvk1z+SvKmcfgnUXxHI2Rocxwc07EG4X1dWM5IjKIiAIiIAiIgCIiA0sZr2Ybh09XJtG3QdSdAPVUXDRJX1Jqql5dLMbuceXQDwU59oznNwKO3ympZm8rH8bKr4LiDInta/ui2uuiy+dN7al3jQ/i2jodJRRRxNGUbc1F49hMMkTpMo0FjpyW9Q4pTSxC0rb26rS4gxSnjo3ASAuI0AKqt1eJY/I5BWeTs8uD8VfP2uG1MmaanF43E6vZe3tp6hWhcu4UqXSca02Q6Ohkzjwy3/AKgLqIWrxJuVffwQ3w1mYK5RxPV/G4xVSA3b2vZt/wBrP72XS8YqhRYdUVB/04yR58vey5G4CVkRaXZwCHh2lyTe49vRV+dP1El4se3I+Asdm37oLSebdL+azsbEEEciF9BZxcMB0rRYjtB4aH8vdesVS0OyteWPO7HaH0O/uvgLJa14s9ocOhF10ErhdVPFUsZTzvpy53edGbADckt2V54XxGfE8P8AiJwbZy1ji0AuA52Gn6K5zSDsqSUsBu4CKMX5uOv/AK3XUsGoxQYbTUwHyMAd57n3V7hbOT76RU5OqRvIiLTKYREQBERAEREBG8Q4c3FsKnoyQC9t2E8nDUH1XLRTupnvjnYWzx6SRnkV2MqJxrAaPFRmlDopwLNmj0cPwP1VTk8fy9r2T03adP0c3bU5b5MzSAvOpnOTtJn9za569F84/gGI0OIw0EM7K2SR7csli1zbnQFosD4m505KcwT7NHCVsuPVvbsBBEEBIBP8Tt7eAWfDjSk8IuSuilk2/s7ojUTSYu6LJEGGGAkav1u53tZX0my84IooIWRQsayNjQ1rWiwA6BaONYmzD6Nz2kOlPdjb/F4+W61IRjRXj6KM5O2eSE4wr2zEUDHd1pzSnx5BVGajvq1bpk7R7nFxc8m7r73WQFk22OyTky7XHSOCJfC5o1bmA2B/DovLINwbHo781NvjBaTlvYX0Gq1n07X3y203HMeaiJMkYTY2Isei+vmsBzNlsPp3MFht0Oy844c07W3IDja3TxXTpNcP0gq8Xoact7kQNTJpzPyj0DfVdJCqXAlNmjq8RcNJ35WeDB+h6K2rW4cNa8/Zn8iWZ4+jKIitkAREQBERAEREBhyp7+IMSqsZqaKkEMUMchizkEuuNyOSt8hs0kbgXXKcDxLsakzSm8j5C8k9TqqXMtlBLVliiClnJc8JpIXY9UOe5hfRtDY2Xu4lwuXnqeQ+qnKqqjp2XdmLjo1jRcuPgqficM1W04vh8zo5YmhsoY7LmZpfX9bKOxybF+Ho2zmNhEwympjkfK+O/mAPaygp5Eo14jE9yq2l2yy4/jTMPZGKuZkRebNha+xJ6vd91o5qhU+Oy4hUzz1TC6ma/LFNEw5GMHVurupvqddbKBw6Wepxh0jZ3Oicdp+9mcfPx57mytbWRsmc2FpbI3WXoTbYjrbW+/uoLbZSfZYhUoL/AKfcL/i42yAWa75LaEN5a9eZ5L6a7u5mXlj5OaNT9FqzU2dzv2slO9/zlhu2QeXUjyNl9isdA8RywOZJezHNbmZ535W3sedt1Ce+jcDw6Mga3Op8uS+XMY83I73UaFCMwzSSFhAuXdPzWA4tDc+oP3g3bzG6I4zDmvA7zc49D+R9l8VEIbAHRtzTTns4Wjc30cfoDbzK2GBr9XSAQgZnP3s0bn9dR1Uxwvh5rqx2KVEeWKPuU7DyA/LX6klSV1+SWDxOeqyWXB6MYfhlPSi142AG3M8/dbqw3QLK3EsLBmt57CIi6AiIgCIiAIiIDDlybEqCOhxOrgeDaOUkX07p1HsfZdZKon2gUgjrIKpo0mjLHW5luo9ifRU+ZDMM/RY40sTx9mvwJUvnOJUsoAjyXa29+6R/9VlmxCOi4bp5pw173wsaxjtQ91tLqrcEZYsZkYP9WAj6g/3XhX1U9ayKEZGMp4+zayTVtho6/TbflZUqrdIMnnXtMhcSw+naX1TniJxDnuJbmDnb6jmN7/TTYLcilbEGupKcBjmCT4Zz/muLkseb3aT128LLx7NliZC+YOiymK9yxnMt/eHv/ReOHVsMcUeH9u94iafh2lptI4usbcxvp9eqgeX2WGSlKWvie6eRjnbz3HynmCOQ2AHpyX2y+QmNhyHZj3X06An8ed+VlKUnB7qyOKXEJJGPFjYWDvAG2/kV545FTcPFvxFFU1jZTaF4ls0HmHW2tvfp5Ik32R+SL6XshxSPH/LyytjYbmnkGgI1ABOrRz5jZe0GIw9oGFro5xtBKLOv16EDe430HVasVT2le2kfDJC18bpWvfOJLDclrgNvPf6qQzmGMSjM9+YiEOaA4nqR4Agm25suez12jZp6WTEa1mHRXHez1TwNudj4i+vVx8Ff6aCOmgZDE0NjYLNA5BRnDWE/4bRAyC9TL3pSdT5X/Wt1MrX41Pjjl+yhdZu+vQCIitEIREQBERAEREAREQGCq7x1AJMEMttYJWP+hOU+zlYiorikN/y7iJeNBA4/korVmto9QeJJnOsPqZaGvgqYQC9mmVxsHC2xW1JiFFV53TYRI3tRmdkkeA7Nr5a6FaLBd8Dt7vabfVfLIYY6O73PAYcxkYe9mvbunqTYdOqwst9Gq4rGTbNXgs0jWmkrXub3mhspJHLpotyixHBqSqjqJcNqc4NhLNd1vHUeSiyeykBcBHLIADKWAMkPQ22P6F9loVuK/C1LjNDedvdbHmBaweJG5Op06+S7h/B51z7Ol0vE2Fug7WWpZHzs5VnjLjLC58MmpaR3bPdZweG/IQbggnYgqsx0M1RE5kcDO3k70kLYA5sd9RvqHAa721Ate6jImRU87pauJzi19zHm0DhtnaeXPxt43Uqm8a5PCoSexJujqZamKKlppqN1Q3NI4tDoo4vmLh+6RoS3S5torvwnhnxdQ2ula74anAjp2yG505k9eZPU+Cr+C4ZU1lV8O8u+IqS19Q4m5ijGrWnx1zH+Igcl1Gkp4qWmjghaGxsGVo8FY4tW8tn6RFfZhao9RosrCytQpBERAEREAREQBERAEREAXhWQNqaSaCQAtkYWkHxC91g6hcaysA5VhtK2pinjne9ksAAa2NouXbf1stTGoG4TNC2rcIpoxnjY/N2cptbNcD39QpLG4H0WM4nExzmNf32OabEA66FXuuwqjxbDmU9ZHnYWAtINnMNrXaeRWRTx95SX0aE7tdX8M5JhlRWV5yQSslqZAS8A/s4mjkeXQne/dHVbVLQ0WH5qp0wq6xzsrebc511J1NhYn6dVv1HCj8AjmgkqZpo5njsS0ZWEDfOeuuwtfcFa9LCW1JfNGyLILQxNdcBvM+NzqfPwCr2RlGTTLEJxayjxilnZG6KGtbDTuN5J3NIu7nc8+fPXzNl7iFsjYKpzGmCJw+HY8XdI/cF3UX7xGxOUWsthlPCax0UZLXFuaovYxt0vqOttSR4A3KnuGcPGJV4rpGWpKbuQMPM9fxPjpyXaq954R4ts1WWTXC+EnD6PtZwTVT96QuNyPC/9fFTgSyytyEFCOEZcns8sIiL2cCIiAIiIAiIgCIiAIiIAiIgKBxu0DFybfNAzbzcrdw/UOqsGopniznRNv5jT8FUuOXA4u1oOop23/mcrVwyzJgFAP+y0qjR/omizYv6om9UQR1ELopmNfG8Wc1wuCqXjmAyUP7WDNJSg3B+9EfHw8fVXpfJAIsVYupjasP2Q12ODyjmVFQOllZhlM57pZ3Z6mZxubXvqfc/QdV0aipo6Omjp4GZWRgAL4pcNpKSeWamgZG+S2ctFrrb5KPj8fxZb9nq23dmURFaIgiIgCIiAIiIAiIgCIiAIiIAsE2CyvCrnbTU0s7/ljYXH6C643gHOOJ6j4nGq17T3WuETf/EWPuSuh4UzssMpI/3YWD2C5PJIXPYZNXyXef8Acbk+5Vtp+Lqp7GPioYhAGggukN3C3UaLM490VOUpfJdurk4xS+C6rK1cOq211FDUxghsjQ4AraWmmmsopPoIiLoCIiAIiIAiIgCIiAIiIAiIgCIiAKv8a1YpsEljvZ1Q4RDyO/sCrAVQ+PpXyYnSU+zGRF/1J/t7qDkz0qbJaY7TSKhXySMqo4mNOaUEXcPlbcEn0AVm4dwCpxBjPiHPjw5ji6x0L+dh4ePiVsQYCzFqNksbbSyFt5w63ZW3tbW5Ui3Aa6CSzMWq8ltCZnG3usmrCSnJPBcsn+qZZ4Y2RRMZG0NY0WaBsAvVQnDNXUVVPOKh5lbFKWRzEW7QDn6qbW1XJSimjPkmnhhERezgREQBERAEREAREQBERAEREAREQBR+KYRSYo0Cpj77fkkbo5vkUReZRUlhnU2nlEfS4DU0ILaLE3MjJ+V8Id+K2hhdRMMtfXyzx/8ATYwRg+dtT6oiiXHrj0kenZJ9skoomQxtjiaGMaLNa0WAC9ERTJY6PAREXQEREAREQBERAEREAREQH//Z"/>
          <p:cNvSpPr>
            <a:spLocks noChangeAspect="1" noChangeArrowheads="1"/>
          </p:cNvSpPr>
          <p:nvPr/>
        </p:nvSpPr>
        <p:spPr bwMode="auto">
          <a:xfrm>
            <a:off x="77788" y="-746125"/>
            <a:ext cx="1562100" cy="15621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4106" name="Picture 10" descr="http://1.bp.blogspot.com/_UstCLIDJn64/SspQpWLbzoI/AAAAAAAABfQ/NAoH7Gj2wmE/s320/financiero.gif"/>
          <p:cNvPicPr>
            <a:picLocks noChangeAspect="1" noChangeArrowheads="1"/>
          </p:cNvPicPr>
          <p:nvPr/>
        </p:nvPicPr>
        <p:blipFill>
          <a:blip r:embed="rId8" cstate="print"/>
          <a:srcRect/>
          <a:stretch>
            <a:fillRect/>
          </a:stretch>
        </p:blipFill>
        <p:spPr bwMode="auto">
          <a:xfrm>
            <a:off x="539552" y="4941168"/>
            <a:ext cx="1427871" cy="1679849"/>
          </a:xfrm>
          <a:prstGeom prst="rect">
            <a:avLst/>
          </a:prstGeom>
          <a:ln>
            <a:noFill/>
          </a:ln>
          <a:effectLst>
            <a:softEdge rad="112500"/>
          </a:effectLst>
        </p:spPr>
      </p:pic>
      <p:pic>
        <p:nvPicPr>
          <p:cNvPr id="4108" name="Picture 12" descr="http://t1.gstatic.com/images?q=tbn:ANd9GcS-M-7GFp4d8TmC0EVfPBRgGMHVdu2ixMcpuGzy-FQlghd4vcCQ"/>
          <p:cNvPicPr>
            <a:picLocks noChangeAspect="1" noChangeArrowheads="1"/>
          </p:cNvPicPr>
          <p:nvPr/>
        </p:nvPicPr>
        <p:blipFill>
          <a:blip r:embed="rId9" cstate="print"/>
          <a:srcRect/>
          <a:stretch>
            <a:fillRect/>
          </a:stretch>
        </p:blipFill>
        <p:spPr bwMode="auto">
          <a:xfrm>
            <a:off x="3275856" y="2996952"/>
            <a:ext cx="1646766" cy="1610494"/>
          </a:xfrm>
          <a:prstGeom prst="rect">
            <a:avLst/>
          </a:prstGeom>
          <a:ln>
            <a:noFill/>
          </a:ln>
          <a:effectLst>
            <a:softEdge rad="112500"/>
          </a:effectLst>
        </p:spPr>
      </p:pic>
    </p:spTree>
  </p:cSld>
  <p:clrMapOvr>
    <a:masterClrMapping/>
  </p:clrMapOvr>
  <p:transition>
    <p:pull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619672" y="1412776"/>
            <a:ext cx="6491064" cy="1010742"/>
          </a:xfrm>
        </p:spPr>
        <p:txBody>
          <a:bodyPr/>
          <a:lstStyle/>
          <a:p>
            <a:pPr algn="ctr">
              <a:buNone/>
            </a:pPr>
            <a:r>
              <a:rPr lang="es-EC" dirty="0" smtClean="0"/>
              <a:t>ANÁLISIS FINANCIERO</a:t>
            </a:r>
            <a:endParaRPr lang="es-EC" dirty="0"/>
          </a:p>
        </p:txBody>
      </p:sp>
      <p:sp>
        <p:nvSpPr>
          <p:cNvPr id="5" name="Text Box 17"/>
          <p:cNvSpPr txBox="1">
            <a:spLocks noChangeArrowheads="1"/>
          </p:cNvSpPr>
          <p:nvPr/>
        </p:nvSpPr>
        <p:spPr bwMode="gray">
          <a:xfrm>
            <a:off x="251520" y="2348880"/>
            <a:ext cx="2362200" cy="915988"/>
          </a:xfrm>
          <a:prstGeom prst="rect">
            <a:avLst/>
          </a:prstGeom>
          <a:noFill/>
          <a:ln w="9525">
            <a:noFill/>
            <a:miter lim="800000"/>
            <a:headEnd/>
            <a:tailEnd/>
          </a:ln>
          <a:effectLst/>
        </p:spPr>
        <p:txBody>
          <a:bodyPr>
            <a:spAutoFit/>
          </a:bodyPr>
          <a:lstStyle/>
          <a:p>
            <a:pPr algn="ctr">
              <a:spcBef>
                <a:spcPct val="50000"/>
              </a:spcBef>
            </a:pPr>
            <a:r>
              <a:rPr lang="es-CL" sz="1800" dirty="0">
                <a:solidFill>
                  <a:srgbClr val="0000FF"/>
                </a:solidFill>
              </a:rPr>
              <a:t>¡</a:t>
            </a:r>
            <a:r>
              <a:rPr lang="es-CL" sz="1800" i="1" dirty="0">
                <a:solidFill>
                  <a:srgbClr val="0000FF"/>
                </a:solidFill>
              </a:rPr>
              <a:t>Qué abarca el análisis </a:t>
            </a:r>
            <a:r>
              <a:rPr lang="es-CL" sz="1800" i="1" dirty="0" smtClean="0">
                <a:solidFill>
                  <a:srgbClr val="0000FF"/>
                </a:solidFill>
              </a:rPr>
              <a:t>estratégico </a:t>
            </a:r>
            <a:r>
              <a:rPr lang="es-CL" sz="1800" i="1" dirty="0">
                <a:solidFill>
                  <a:srgbClr val="0000FF"/>
                </a:solidFill>
              </a:rPr>
              <a:t>financiero?</a:t>
            </a:r>
          </a:p>
        </p:txBody>
      </p:sp>
      <p:sp>
        <p:nvSpPr>
          <p:cNvPr id="6" name="AutoShape 15"/>
          <p:cNvSpPr>
            <a:spLocks noChangeArrowheads="1"/>
          </p:cNvSpPr>
          <p:nvPr/>
        </p:nvSpPr>
        <p:spPr bwMode="gray">
          <a:xfrm>
            <a:off x="2339752" y="3356992"/>
            <a:ext cx="576263" cy="660648"/>
          </a:xfrm>
          <a:prstGeom prst="rightArrow">
            <a:avLst>
              <a:gd name="adj1" fmla="val 50000"/>
              <a:gd name="adj2" fmla="val 25000"/>
            </a:avLst>
          </a:prstGeom>
          <a:solidFill>
            <a:srgbClr val="FF0000"/>
          </a:solidFill>
          <a:ln w="38100">
            <a:solidFill>
              <a:srgbClr val="FF5050"/>
            </a:solidFill>
            <a:miter lim="800000"/>
            <a:headEnd/>
            <a:tailEnd/>
          </a:ln>
          <a:effectLst/>
        </p:spPr>
        <p:txBody>
          <a:bodyPr wrap="none" anchor="ctr"/>
          <a:lstStyle/>
          <a:p>
            <a:endParaRPr lang="es-ES"/>
          </a:p>
        </p:txBody>
      </p:sp>
      <p:sp>
        <p:nvSpPr>
          <p:cNvPr id="7" name="Rectangle 9"/>
          <p:cNvSpPr>
            <a:spLocks noChangeArrowheads="1"/>
          </p:cNvSpPr>
          <p:nvPr/>
        </p:nvSpPr>
        <p:spPr bwMode="gray">
          <a:xfrm>
            <a:off x="3059832" y="2420888"/>
            <a:ext cx="2951163" cy="79216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es-CL" dirty="0">
                <a:solidFill>
                  <a:sysClr val="windowText" lastClr="000000"/>
                </a:solidFill>
              </a:rPr>
              <a:t>ANALISIS DE LA EMPRESA</a:t>
            </a:r>
            <a:endParaRPr lang="en-US" dirty="0">
              <a:solidFill>
                <a:sysClr val="windowText" lastClr="000000"/>
              </a:solidFill>
            </a:endParaRPr>
          </a:p>
        </p:txBody>
      </p:sp>
      <p:sp>
        <p:nvSpPr>
          <p:cNvPr id="8" name="Rectangle 10"/>
          <p:cNvSpPr>
            <a:spLocks noChangeArrowheads="1"/>
          </p:cNvSpPr>
          <p:nvPr/>
        </p:nvSpPr>
        <p:spPr bwMode="gray">
          <a:xfrm>
            <a:off x="3059832" y="3501008"/>
            <a:ext cx="2951163" cy="792163"/>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pPr algn="ctr"/>
            <a:r>
              <a:rPr lang="es-CL">
                <a:solidFill>
                  <a:sysClr val="windowText" lastClr="000000"/>
                </a:solidFill>
              </a:rPr>
              <a:t>ANALISIS FINANCIERO</a:t>
            </a:r>
            <a:endParaRPr lang="en-US">
              <a:solidFill>
                <a:sysClr val="windowText" lastClr="000000"/>
              </a:solidFill>
            </a:endParaRPr>
          </a:p>
        </p:txBody>
      </p:sp>
      <p:sp>
        <p:nvSpPr>
          <p:cNvPr id="9" name="Rectangle 11"/>
          <p:cNvSpPr>
            <a:spLocks noChangeArrowheads="1"/>
          </p:cNvSpPr>
          <p:nvPr/>
        </p:nvSpPr>
        <p:spPr bwMode="gray">
          <a:xfrm>
            <a:off x="3131840" y="4653136"/>
            <a:ext cx="2951163" cy="79216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r>
              <a:rPr lang="es-CL" dirty="0"/>
              <a:t>PROYECCIONES</a:t>
            </a:r>
          </a:p>
          <a:p>
            <a:pPr algn="ctr"/>
            <a:r>
              <a:rPr lang="es-CL" dirty="0"/>
              <a:t>FINANCIERAS</a:t>
            </a:r>
            <a:endParaRPr lang="en-US" dirty="0"/>
          </a:p>
        </p:txBody>
      </p:sp>
      <p:sp>
        <p:nvSpPr>
          <p:cNvPr id="10" name="AutoShape 14"/>
          <p:cNvSpPr>
            <a:spLocks noChangeArrowheads="1"/>
          </p:cNvSpPr>
          <p:nvPr/>
        </p:nvSpPr>
        <p:spPr bwMode="gray">
          <a:xfrm>
            <a:off x="6300192" y="3140968"/>
            <a:ext cx="503238" cy="940296"/>
          </a:xfrm>
          <a:prstGeom prst="rightArrow">
            <a:avLst>
              <a:gd name="adj1" fmla="val 50000"/>
              <a:gd name="adj2" fmla="val 25000"/>
            </a:avLst>
          </a:prstGeom>
          <a:solidFill>
            <a:srgbClr val="CC9900"/>
          </a:solidFill>
          <a:ln w="38100">
            <a:solidFill>
              <a:srgbClr val="CCCC00"/>
            </a:solidFill>
            <a:miter lim="800000"/>
            <a:headEnd/>
            <a:tailEnd/>
          </a:ln>
          <a:effectLst/>
        </p:spPr>
        <p:txBody>
          <a:bodyPr wrap="none" anchor="ctr"/>
          <a:lstStyle/>
          <a:p>
            <a:endParaRPr lang="es-ES"/>
          </a:p>
        </p:txBody>
      </p:sp>
      <p:sp>
        <p:nvSpPr>
          <p:cNvPr id="13" name="12 CuadroTexto"/>
          <p:cNvSpPr txBox="1"/>
          <p:nvPr/>
        </p:nvSpPr>
        <p:spPr>
          <a:xfrm>
            <a:off x="7020272" y="3140968"/>
            <a:ext cx="1728192" cy="923330"/>
          </a:xfrm>
          <a:prstGeom prst="rect">
            <a:avLst/>
          </a:prstGeom>
          <a:noFill/>
        </p:spPr>
        <p:txBody>
          <a:bodyPr wrap="square" rtlCol="0">
            <a:spAutoFit/>
          </a:bodyPr>
          <a:lstStyle/>
          <a:p>
            <a:pPr algn="ctr"/>
            <a:r>
              <a:rPr lang="es-ES" dirty="0" smtClean="0">
                <a:latin typeface="+mj-lt"/>
              </a:rPr>
              <a:t>INFORMACIÒN CUANTITATIVA Y CUALITATAIVA</a:t>
            </a:r>
            <a:endParaRPr lang="es-ES" dirty="0">
              <a:latin typeface="+mj-lt"/>
            </a:endParaRPr>
          </a:p>
        </p:txBody>
      </p:sp>
      <p:pic>
        <p:nvPicPr>
          <p:cNvPr id="6146" name="Picture 2" descr="http://4.bp.blogspot.com/_MT25_q0Sl7I/SP6tZ7s4fXI/AAAAAAAAAFE/rp5pS2yW2UU/s320/Informe+y+Analisis++Financiero.png">
            <a:hlinkClick r:id="rId3"/>
          </p:cNvPr>
          <p:cNvPicPr>
            <a:picLocks noChangeAspect="1" noChangeArrowheads="1"/>
          </p:cNvPicPr>
          <p:nvPr/>
        </p:nvPicPr>
        <p:blipFill>
          <a:blip r:embed="rId4" cstate="print"/>
          <a:srcRect/>
          <a:stretch>
            <a:fillRect/>
          </a:stretch>
        </p:blipFill>
        <p:spPr bwMode="auto">
          <a:xfrm>
            <a:off x="251520" y="4077072"/>
            <a:ext cx="1961964" cy="2615953"/>
          </a:xfrm>
          <a:prstGeom prst="rect">
            <a:avLst/>
          </a:prstGeom>
          <a:ln>
            <a:noFill/>
          </a:ln>
          <a:effectLst>
            <a:softEdge rad="112500"/>
          </a:effectLst>
        </p:spPr>
      </p:pic>
    </p:spTree>
  </p:cSld>
  <p:clrMapOvr>
    <a:masterClrMapping/>
  </p:clrMapOvr>
  <p:transition>
    <p:pull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88640"/>
            <a:ext cx="8686800" cy="838200"/>
          </a:xfrm>
        </p:spPr>
        <p:txBody>
          <a:bodyPr>
            <a:normAutofit fontScale="90000"/>
          </a:bodyPr>
          <a:lstStyle/>
          <a:p>
            <a:pPr algn="ctr"/>
            <a:r>
              <a:rPr lang="es-EC" dirty="0" smtClean="0"/>
              <a:t>BALANCE GENERAL 2009- 2010</a:t>
            </a:r>
            <a:r>
              <a:rPr lang="es-EC" sz="3200" dirty="0" smtClean="0"/>
              <a:t/>
            </a:r>
            <a:br>
              <a:rPr lang="es-EC" sz="3200" dirty="0" smtClean="0"/>
            </a:br>
            <a:r>
              <a:rPr lang="es-EC" sz="3100" dirty="0" smtClean="0"/>
              <a:t> ANÁLISIS HORIZONTAL </a:t>
            </a:r>
            <a:endParaRPr lang="es-EC" sz="3100" dirty="0"/>
          </a:p>
        </p:txBody>
      </p:sp>
      <p:sp>
        <p:nvSpPr>
          <p:cNvPr id="8" name="7 Llamada con línea 2"/>
          <p:cNvSpPr/>
          <p:nvPr/>
        </p:nvSpPr>
        <p:spPr>
          <a:xfrm>
            <a:off x="6732240" y="1556792"/>
            <a:ext cx="1872208" cy="1440160"/>
          </a:xfrm>
          <a:prstGeom prst="borderCallout2">
            <a:avLst>
              <a:gd name="adj1" fmla="val 18750"/>
              <a:gd name="adj2" fmla="val -8333"/>
              <a:gd name="adj3" fmla="val 18750"/>
              <a:gd name="adj4" fmla="val -16667"/>
              <a:gd name="adj5" fmla="val 52030"/>
              <a:gd name="adj6" fmla="val -42086"/>
            </a:avLst>
          </a:prstGeom>
          <a:ln w="28575">
            <a:solidFill>
              <a:srgbClr val="00B0F0"/>
            </a:solidFill>
          </a:ln>
        </p:spPr>
        <p:style>
          <a:lnRef idx="1">
            <a:schemeClr val="accent6"/>
          </a:lnRef>
          <a:fillRef idx="2">
            <a:schemeClr val="accent6"/>
          </a:fillRef>
          <a:effectRef idx="1">
            <a:schemeClr val="accent6"/>
          </a:effectRef>
          <a:fontRef idx="minor">
            <a:schemeClr val="dk1"/>
          </a:fontRef>
        </p:style>
        <p:txBody>
          <a:bodyPr rtlCol="0" anchor="ctr"/>
          <a:lstStyle/>
          <a:p>
            <a:pPr>
              <a:buFont typeface="Arial" pitchFamily="34" charset="0"/>
              <a:buChar char="•"/>
            </a:pPr>
            <a:r>
              <a:rPr lang="es-ES" sz="1400" dirty="0" smtClean="0">
                <a:solidFill>
                  <a:schemeClr val="tx1"/>
                </a:solidFill>
              </a:rPr>
              <a:t>Ventas</a:t>
            </a:r>
          </a:p>
          <a:p>
            <a:pPr>
              <a:buFont typeface="Arial" pitchFamily="34" charset="0"/>
              <a:buChar char="•"/>
            </a:pPr>
            <a:r>
              <a:rPr lang="es-ES" sz="1400" dirty="0" smtClean="0">
                <a:solidFill>
                  <a:schemeClr val="tx1"/>
                </a:solidFill>
              </a:rPr>
              <a:t>Manejo de Cuentas Bancarias</a:t>
            </a:r>
          </a:p>
          <a:p>
            <a:pPr>
              <a:buFont typeface="Arial" pitchFamily="34" charset="0"/>
              <a:buChar char="•"/>
            </a:pPr>
            <a:r>
              <a:rPr lang="es-ES" sz="1400" dirty="0" smtClean="0">
                <a:solidFill>
                  <a:schemeClr val="tx1"/>
                </a:solidFill>
              </a:rPr>
              <a:t>Cuentas por Cobrar- Boucher</a:t>
            </a:r>
          </a:p>
        </p:txBody>
      </p:sp>
      <p:sp>
        <p:nvSpPr>
          <p:cNvPr id="9" name="8 Llamada con línea 2"/>
          <p:cNvSpPr/>
          <p:nvPr/>
        </p:nvSpPr>
        <p:spPr>
          <a:xfrm>
            <a:off x="6948264" y="4509120"/>
            <a:ext cx="1944216" cy="1296144"/>
          </a:xfrm>
          <a:prstGeom prst="borderCallout2">
            <a:avLst>
              <a:gd name="adj1" fmla="val 18750"/>
              <a:gd name="adj2" fmla="val -8333"/>
              <a:gd name="adj3" fmla="val 18750"/>
              <a:gd name="adj4" fmla="val -16667"/>
              <a:gd name="adj5" fmla="val 66588"/>
              <a:gd name="adj6" fmla="val -43681"/>
            </a:avLst>
          </a:prstGeom>
          <a:ln w="381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s-ES" sz="1400" dirty="0" smtClean="0">
                <a:solidFill>
                  <a:schemeClr val="tx1"/>
                </a:solidFill>
              </a:rPr>
              <a:t>Maquinaria y Equipo </a:t>
            </a:r>
          </a:p>
          <a:p>
            <a:pPr>
              <a:buFont typeface="Arial" pitchFamily="34" charset="0"/>
              <a:buChar char="•"/>
            </a:pPr>
            <a:r>
              <a:rPr lang="es-ES" sz="1400" dirty="0" smtClean="0">
                <a:solidFill>
                  <a:schemeClr val="tx1"/>
                </a:solidFill>
              </a:rPr>
              <a:t>Muebles y Enseres</a:t>
            </a:r>
          </a:p>
          <a:p>
            <a:pPr>
              <a:buFont typeface="Arial" pitchFamily="34" charset="0"/>
              <a:buChar char="•"/>
            </a:pPr>
            <a:r>
              <a:rPr lang="es-ES" sz="1400" dirty="0" smtClean="0">
                <a:solidFill>
                  <a:schemeClr val="tx1"/>
                </a:solidFill>
              </a:rPr>
              <a:t>Estudio de Mercado y Adecuaciones</a:t>
            </a:r>
            <a:endParaRPr lang="es-ES" sz="1400" dirty="0">
              <a:solidFill>
                <a:schemeClr val="tx1"/>
              </a:solidFill>
            </a:endParaRPr>
          </a:p>
        </p:txBody>
      </p:sp>
      <p:graphicFrame>
        <p:nvGraphicFramePr>
          <p:cNvPr id="10" name="1 Gráfico"/>
          <p:cNvGraphicFramePr>
            <a:graphicFrameLocks/>
          </p:cNvGraphicFramePr>
          <p:nvPr/>
        </p:nvGraphicFramePr>
        <p:xfrm>
          <a:off x="323529" y="1268760"/>
          <a:ext cx="5760640" cy="2444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2 Gráfico"/>
          <p:cNvGraphicFramePr>
            <a:graphicFrameLocks/>
          </p:cNvGraphicFramePr>
          <p:nvPr/>
        </p:nvGraphicFramePr>
        <p:xfrm>
          <a:off x="323528" y="4005064"/>
          <a:ext cx="5688632" cy="266429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pull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Llamada con línea 1"/>
          <p:cNvSpPr/>
          <p:nvPr/>
        </p:nvSpPr>
        <p:spPr>
          <a:xfrm>
            <a:off x="6588224" y="548680"/>
            <a:ext cx="2376264" cy="1584176"/>
          </a:xfrm>
          <a:prstGeom prst="borderCallout1">
            <a:avLst>
              <a:gd name="adj1" fmla="val 22415"/>
              <a:gd name="adj2" fmla="val -393"/>
              <a:gd name="adj3" fmla="val 59971"/>
              <a:gd name="adj4" fmla="val -2123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sz="1400" dirty="0" smtClean="0">
              <a:solidFill>
                <a:schemeClr val="tx1"/>
              </a:solidFill>
            </a:endParaRPr>
          </a:p>
          <a:p>
            <a:pPr algn="just">
              <a:buFont typeface="Arial" pitchFamily="34" charset="0"/>
              <a:buChar char="•"/>
            </a:pPr>
            <a:r>
              <a:rPr lang="es-ES" sz="1400" dirty="0" smtClean="0">
                <a:solidFill>
                  <a:schemeClr val="tx1"/>
                </a:solidFill>
              </a:rPr>
              <a:t>Proveedores (C/P)- </a:t>
            </a:r>
            <a:r>
              <a:rPr lang="es-ES" sz="1100" dirty="0" smtClean="0">
                <a:solidFill>
                  <a:schemeClr val="tx1"/>
                </a:solidFill>
              </a:rPr>
              <a:t>Ventas</a:t>
            </a:r>
          </a:p>
          <a:p>
            <a:pPr>
              <a:buFont typeface="Arial" pitchFamily="34" charset="0"/>
              <a:buChar char="•"/>
            </a:pPr>
            <a:r>
              <a:rPr lang="es-ES" sz="1400" dirty="0" smtClean="0">
                <a:solidFill>
                  <a:schemeClr val="tx1"/>
                </a:solidFill>
              </a:rPr>
              <a:t>Obligaciones (L/P) con socios (Compra de Activos Fijos)</a:t>
            </a:r>
          </a:p>
          <a:p>
            <a:pPr algn="just">
              <a:buFont typeface="Arial" pitchFamily="34" charset="0"/>
              <a:buChar char="•"/>
            </a:pPr>
            <a:r>
              <a:rPr lang="es-ES" sz="1400" dirty="0" smtClean="0">
                <a:solidFill>
                  <a:schemeClr val="tx1"/>
                </a:solidFill>
              </a:rPr>
              <a:t>Obligaciones</a:t>
            </a:r>
          </a:p>
          <a:p>
            <a:pPr>
              <a:buFont typeface="Arial" pitchFamily="34" charset="0"/>
              <a:buChar char="•"/>
            </a:pPr>
            <a:r>
              <a:rPr lang="es-ES" sz="1400" dirty="0" smtClean="0">
                <a:solidFill>
                  <a:schemeClr val="tx1"/>
                </a:solidFill>
              </a:rPr>
              <a:t>Ingresos cobrados por anticipado</a:t>
            </a:r>
          </a:p>
          <a:p>
            <a:pPr algn="ctr"/>
            <a:endParaRPr lang="es-ES" dirty="0"/>
          </a:p>
        </p:txBody>
      </p:sp>
      <p:sp>
        <p:nvSpPr>
          <p:cNvPr id="7" name="6 Llamada con línea 1"/>
          <p:cNvSpPr/>
          <p:nvPr/>
        </p:nvSpPr>
        <p:spPr>
          <a:xfrm>
            <a:off x="6732240" y="3429000"/>
            <a:ext cx="2088232" cy="1296144"/>
          </a:xfrm>
          <a:prstGeom prst="borderCallout1">
            <a:avLst>
              <a:gd name="adj1" fmla="val 32188"/>
              <a:gd name="adj2" fmla="val -4798"/>
              <a:gd name="adj3" fmla="val 79821"/>
              <a:gd name="adj4" fmla="val -3736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1400" dirty="0" smtClean="0">
                <a:solidFill>
                  <a:sysClr val="windowText" lastClr="000000"/>
                </a:solidFill>
              </a:rPr>
              <a:t>Reservas de Capital (50% del capital suscrito)</a:t>
            </a:r>
          </a:p>
          <a:p>
            <a:pPr algn="ctr"/>
            <a:r>
              <a:rPr lang="es-EC" sz="1400" dirty="0" smtClean="0">
                <a:solidFill>
                  <a:sysClr val="windowText" lastClr="000000"/>
                </a:solidFill>
              </a:rPr>
              <a:t>Incremento de Utilidad - Ventas</a:t>
            </a:r>
            <a:endParaRPr lang="es-ES" dirty="0">
              <a:solidFill>
                <a:sysClr val="windowText" lastClr="000000"/>
              </a:solidFill>
            </a:endParaRPr>
          </a:p>
        </p:txBody>
      </p:sp>
      <p:graphicFrame>
        <p:nvGraphicFramePr>
          <p:cNvPr id="9" name="3 Gráfico"/>
          <p:cNvGraphicFramePr>
            <a:graphicFrameLocks/>
          </p:cNvGraphicFramePr>
          <p:nvPr/>
        </p:nvGraphicFramePr>
        <p:xfrm>
          <a:off x="251520" y="476672"/>
          <a:ext cx="5904656" cy="26892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5 Gráfico"/>
          <p:cNvGraphicFramePr>
            <a:graphicFrameLocks/>
          </p:cNvGraphicFramePr>
          <p:nvPr/>
        </p:nvGraphicFramePr>
        <p:xfrm>
          <a:off x="251520" y="3573016"/>
          <a:ext cx="6159988" cy="2692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pull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88640"/>
            <a:ext cx="8686800" cy="838200"/>
          </a:xfrm>
        </p:spPr>
        <p:txBody>
          <a:bodyPr>
            <a:normAutofit fontScale="90000"/>
          </a:bodyPr>
          <a:lstStyle/>
          <a:p>
            <a:pPr algn="ctr"/>
            <a:r>
              <a:rPr lang="es-ES" dirty="0" smtClean="0"/>
              <a:t>BALANCE DE RESULTADOS 2009-2010 </a:t>
            </a:r>
            <a:br>
              <a:rPr lang="es-ES" dirty="0" smtClean="0"/>
            </a:br>
            <a:r>
              <a:rPr lang="es-ES" sz="3100" dirty="0" err="1" smtClean="0"/>
              <a:t>ANáLISIS</a:t>
            </a:r>
            <a:r>
              <a:rPr lang="es-ES" sz="3100" dirty="0" smtClean="0"/>
              <a:t> HORIZONTAL</a:t>
            </a:r>
            <a:endParaRPr lang="es-ES" sz="3100" dirty="0"/>
          </a:p>
        </p:txBody>
      </p:sp>
      <p:graphicFrame>
        <p:nvGraphicFramePr>
          <p:cNvPr id="4" name="2 Gráfico"/>
          <p:cNvGraphicFramePr/>
          <p:nvPr/>
        </p:nvGraphicFramePr>
        <p:xfrm>
          <a:off x="179512" y="1484784"/>
          <a:ext cx="5040560" cy="2592288"/>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5436096" y="1412776"/>
            <a:ext cx="3492896"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buFont typeface="Arial" pitchFamily="34" charset="0"/>
              <a:buChar char="•"/>
            </a:pPr>
            <a:r>
              <a:rPr lang="es-ES" sz="1200" dirty="0" smtClean="0"/>
              <a:t>Aplicación Estrategias de Ventas (</a:t>
            </a:r>
            <a:r>
              <a:rPr lang="es-ES" sz="1200" dirty="0" smtClean="0">
                <a:hlinkClick r:id="rId3" action="ppaction://hlinkpres?slideindex=1&amp;slidetitle="/>
              </a:rPr>
              <a:t>Show </a:t>
            </a:r>
            <a:r>
              <a:rPr lang="es-ES" sz="1200" dirty="0" err="1" smtClean="0">
                <a:hlinkClick r:id="rId3" action="ppaction://hlinkpres?slideindex=1&amp;slidetitle="/>
              </a:rPr>
              <a:t>Rooms</a:t>
            </a:r>
            <a:r>
              <a:rPr lang="es-ES" sz="1200" dirty="0" smtClean="0"/>
              <a:t>).</a:t>
            </a:r>
          </a:p>
          <a:p>
            <a:pPr>
              <a:buFont typeface="Arial" pitchFamily="34" charset="0"/>
              <a:buChar char="•"/>
            </a:pPr>
            <a:r>
              <a:rPr lang="es-ES" sz="1200" dirty="0" smtClean="0"/>
              <a:t>Mejora en el Equipamiento  de la empresa .</a:t>
            </a:r>
          </a:p>
          <a:p>
            <a:pPr>
              <a:buFont typeface="Arial" pitchFamily="34" charset="0"/>
              <a:buChar char="•"/>
            </a:pPr>
            <a:r>
              <a:rPr lang="es-ES" sz="1200" dirty="0" smtClean="0"/>
              <a:t>Variación de costos Respecto a las ventas 50% y 45% respectivamente.(Selección de Proveedores</a:t>
            </a:r>
          </a:p>
        </p:txBody>
      </p:sp>
      <p:graphicFrame>
        <p:nvGraphicFramePr>
          <p:cNvPr id="6" name="3 Gráfico"/>
          <p:cNvGraphicFramePr/>
          <p:nvPr/>
        </p:nvGraphicFramePr>
        <p:xfrm>
          <a:off x="251520" y="4293096"/>
          <a:ext cx="4968552" cy="2160241"/>
        </p:xfrm>
        <a:graphic>
          <a:graphicData uri="http://schemas.openxmlformats.org/drawingml/2006/chart">
            <c:chart xmlns:c="http://schemas.openxmlformats.org/drawingml/2006/chart" xmlns:r="http://schemas.openxmlformats.org/officeDocument/2006/relationships" r:id="rId4"/>
          </a:graphicData>
        </a:graphic>
      </p:graphicFrame>
      <p:sp>
        <p:nvSpPr>
          <p:cNvPr id="7" name="6 CuadroTexto"/>
          <p:cNvSpPr txBox="1"/>
          <p:nvPr/>
        </p:nvSpPr>
        <p:spPr>
          <a:xfrm>
            <a:off x="5436096" y="2636912"/>
            <a:ext cx="3456384" cy="7386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s-ES" sz="1400" dirty="0" smtClean="0">
                <a:solidFill>
                  <a:sysClr val="windowText" lastClr="000000"/>
                </a:solidFill>
              </a:rPr>
              <a:t>Variación acorde al incremento de ventas  en relación a un 27% y 28.</a:t>
            </a:r>
          </a:p>
          <a:p>
            <a:r>
              <a:rPr lang="es-ES" sz="1400" dirty="0" smtClean="0">
                <a:solidFill>
                  <a:sysClr val="windowText" lastClr="000000"/>
                </a:solidFill>
              </a:rPr>
              <a:t> Adquisición de Activos Fijos.</a:t>
            </a:r>
            <a:endParaRPr lang="es-ES" sz="1400" dirty="0">
              <a:solidFill>
                <a:sysClr val="windowText" lastClr="000000"/>
              </a:solidFill>
            </a:endParaRPr>
          </a:p>
        </p:txBody>
      </p:sp>
      <p:sp>
        <p:nvSpPr>
          <p:cNvPr id="8" name="7 CuadroTexto"/>
          <p:cNvSpPr txBox="1"/>
          <p:nvPr/>
        </p:nvSpPr>
        <p:spPr>
          <a:xfrm>
            <a:off x="5508104" y="5661248"/>
            <a:ext cx="3312368"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400" dirty="0" smtClean="0"/>
              <a:t>UTILIDAD</a:t>
            </a:r>
          </a:p>
          <a:p>
            <a:pPr>
              <a:buFont typeface="Arial" pitchFamily="34" charset="0"/>
              <a:buChar char="•"/>
            </a:pPr>
            <a:r>
              <a:rPr lang="es-ES" sz="1400" dirty="0" smtClean="0"/>
              <a:t>Capacidad de Operación</a:t>
            </a:r>
          </a:p>
          <a:p>
            <a:pPr>
              <a:buFont typeface="Arial" pitchFamily="34" charset="0"/>
              <a:buChar char="•"/>
            </a:pPr>
            <a:r>
              <a:rPr lang="es-ES" sz="1400" dirty="0" smtClean="0"/>
              <a:t>Incremento Ventas </a:t>
            </a:r>
          </a:p>
          <a:p>
            <a:pPr>
              <a:buFont typeface="Arial" pitchFamily="34" charset="0"/>
              <a:buChar char="•"/>
            </a:pPr>
            <a:r>
              <a:rPr lang="es-ES" sz="1400" dirty="0" smtClean="0"/>
              <a:t>Aplicación de Estrategias de Ventas</a:t>
            </a:r>
          </a:p>
        </p:txBody>
      </p:sp>
      <p:graphicFrame>
        <p:nvGraphicFramePr>
          <p:cNvPr id="9" name="4 Gráfico"/>
          <p:cNvGraphicFramePr/>
          <p:nvPr/>
        </p:nvGraphicFramePr>
        <p:xfrm>
          <a:off x="5364088" y="3645024"/>
          <a:ext cx="3563888" cy="18722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pull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Gráfico"/>
          <p:cNvGraphicFramePr>
            <a:graphicFrameLocks/>
          </p:cNvGraphicFramePr>
          <p:nvPr/>
        </p:nvGraphicFramePr>
        <p:xfrm>
          <a:off x="1979712" y="3573016"/>
          <a:ext cx="5832648" cy="27089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3 Gráfico"/>
          <p:cNvGraphicFramePr>
            <a:graphicFrameLocks/>
          </p:cNvGraphicFramePr>
          <p:nvPr/>
        </p:nvGraphicFramePr>
        <p:xfrm>
          <a:off x="2051720" y="548680"/>
          <a:ext cx="5688632" cy="243877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pull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457200"/>
            <a:ext cx="8686800" cy="1027584"/>
          </a:xfrm>
        </p:spPr>
        <p:txBody>
          <a:bodyPr>
            <a:normAutofit/>
          </a:bodyPr>
          <a:lstStyle/>
          <a:p>
            <a:pPr algn="ctr"/>
            <a:r>
              <a:rPr lang="es-ES" sz="3200" u="sng" dirty="0" smtClean="0"/>
              <a:t>balance general </a:t>
            </a:r>
            <a:r>
              <a:rPr lang="es-ES" sz="2800" u="sng" dirty="0" smtClean="0"/>
              <a:t/>
            </a:r>
            <a:br>
              <a:rPr lang="es-ES" sz="2800" u="sng" dirty="0" smtClean="0"/>
            </a:br>
            <a:r>
              <a:rPr lang="es-ES" sz="2800" dirty="0" smtClean="0"/>
              <a:t> Análisis Vertical </a:t>
            </a:r>
            <a:endParaRPr lang="es-EC" sz="2800" dirty="0"/>
          </a:p>
        </p:txBody>
      </p:sp>
      <p:sp>
        <p:nvSpPr>
          <p:cNvPr id="9" name="8 CuadroTexto"/>
          <p:cNvSpPr txBox="1"/>
          <p:nvPr/>
        </p:nvSpPr>
        <p:spPr>
          <a:xfrm>
            <a:off x="6948264" y="2492896"/>
            <a:ext cx="2016224"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endParaRPr lang="es-EC" sz="1200" dirty="0" smtClean="0"/>
          </a:p>
          <a:p>
            <a:pPr>
              <a:buFont typeface="Arial" pitchFamily="34" charset="0"/>
              <a:buChar char="•"/>
            </a:pPr>
            <a:r>
              <a:rPr lang="es-EC" sz="1200" dirty="0" smtClean="0"/>
              <a:t>Naturaleza de la empresa de servicios posee una gran representatividad den los Activos no corrientes</a:t>
            </a:r>
          </a:p>
          <a:p>
            <a:pPr>
              <a:buFont typeface="Arial" pitchFamily="34" charset="0"/>
              <a:buChar char="•"/>
            </a:pPr>
            <a:endParaRPr lang="es-EC" sz="1200" dirty="0" smtClean="0"/>
          </a:p>
          <a:p>
            <a:pPr>
              <a:buFont typeface="Arial" pitchFamily="34" charset="0"/>
              <a:buChar char="•"/>
            </a:pPr>
            <a:r>
              <a:rPr lang="es-EC" sz="1200" dirty="0" smtClean="0"/>
              <a:t>Principales competidor LA MANSIÓN DEL DEAN situación Acorde en relación a su entorno.</a:t>
            </a:r>
            <a:endParaRPr lang="es-ES" sz="1200" dirty="0" smtClean="0"/>
          </a:p>
          <a:p>
            <a:r>
              <a:rPr lang="es-EC" sz="1200" dirty="0" smtClean="0"/>
              <a:t> </a:t>
            </a:r>
            <a:endParaRPr lang="es-ES" sz="1200" dirty="0" smtClean="0"/>
          </a:p>
          <a:p>
            <a:endParaRPr lang="es-ES" sz="1200" dirty="0"/>
          </a:p>
        </p:txBody>
      </p:sp>
      <p:graphicFrame>
        <p:nvGraphicFramePr>
          <p:cNvPr id="11" name="3 Gráfico"/>
          <p:cNvGraphicFramePr>
            <a:graphicFrameLocks/>
          </p:cNvGraphicFramePr>
          <p:nvPr/>
        </p:nvGraphicFramePr>
        <p:xfrm>
          <a:off x="539552" y="1988840"/>
          <a:ext cx="5976664" cy="32403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pull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67544" y="548680"/>
          <a:ext cx="7776864"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Program Files\Microsoft Office\MEDIA\CAGCAT10\j0222015.wmf"/>
          <p:cNvPicPr>
            <a:picLocks noChangeAspect="1" noChangeArrowheads="1"/>
          </p:cNvPicPr>
          <p:nvPr/>
        </p:nvPicPr>
        <p:blipFill>
          <a:blip r:embed="rId8" cstate="print"/>
          <a:srcRect/>
          <a:stretch>
            <a:fillRect/>
          </a:stretch>
        </p:blipFill>
        <p:spPr bwMode="auto">
          <a:xfrm>
            <a:off x="6731208" y="692696"/>
            <a:ext cx="789250" cy="792088"/>
          </a:xfrm>
          <a:prstGeom prst="rect">
            <a:avLst/>
          </a:prstGeom>
          <a:noFill/>
        </p:spPr>
      </p:pic>
      <p:pic>
        <p:nvPicPr>
          <p:cNvPr id="1027" name="Picture 3" descr="C:\Program Files\Microsoft Office\MEDIA\CAGCAT10\j0283209.gif"/>
          <p:cNvPicPr>
            <a:picLocks noChangeAspect="1" noChangeArrowheads="1" noCrop="1"/>
          </p:cNvPicPr>
          <p:nvPr/>
        </p:nvPicPr>
        <p:blipFill>
          <a:blip r:embed="rId9" cstate="print"/>
          <a:srcRect/>
          <a:stretch>
            <a:fillRect/>
          </a:stretch>
        </p:blipFill>
        <p:spPr bwMode="auto">
          <a:xfrm>
            <a:off x="1907704" y="2924944"/>
            <a:ext cx="738381" cy="722444"/>
          </a:xfrm>
          <a:prstGeom prst="rect">
            <a:avLst/>
          </a:prstGeom>
          <a:noFill/>
        </p:spPr>
      </p:pic>
      <p:pic>
        <p:nvPicPr>
          <p:cNvPr id="1028" name="Picture 4" descr="C:\Program Files\Microsoft Office\MEDIA\CAGCAT10\j0286034.wmf"/>
          <p:cNvPicPr>
            <a:picLocks noChangeAspect="1" noChangeArrowheads="1"/>
          </p:cNvPicPr>
          <p:nvPr/>
        </p:nvPicPr>
        <p:blipFill>
          <a:blip r:embed="rId10" cstate="print"/>
          <a:srcRect/>
          <a:stretch>
            <a:fillRect/>
          </a:stretch>
        </p:blipFill>
        <p:spPr bwMode="auto">
          <a:xfrm>
            <a:off x="6948264" y="2060848"/>
            <a:ext cx="747604" cy="720080"/>
          </a:xfrm>
          <a:prstGeom prst="rect">
            <a:avLst/>
          </a:prstGeom>
          <a:noFill/>
        </p:spPr>
      </p:pic>
      <p:pic>
        <p:nvPicPr>
          <p:cNvPr id="1029" name="Picture 5" descr="C:\Program Files\Microsoft Office\MEDIA\CAGCAT10\j0251301.wmf"/>
          <p:cNvPicPr>
            <a:picLocks noChangeAspect="1" noChangeArrowheads="1"/>
          </p:cNvPicPr>
          <p:nvPr/>
        </p:nvPicPr>
        <p:blipFill>
          <a:blip r:embed="rId11" cstate="print"/>
          <a:srcRect/>
          <a:stretch>
            <a:fillRect/>
          </a:stretch>
        </p:blipFill>
        <p:spPr bwMode="auto">
          <a:xfrm>
            <a:off x="4355976" y="1988840"/>
            <a:ext cx="913486" cy="769925"/>
          </a:xfrm>
          <a:prstGeom prst="rect">
            <a:avLst/>
          </a:prstGeom>
          <a:noFill/>
        </p:spPr>
      </p:pic>
      <p:pic>
        <p:nvPicPr>
          <p:cNvPr id="8" name="Picture 2" descr="http://t1.gstatic.com/images?q=tbn:Jibldxp-l9tP9M:http://2.bp.blogspot.com/_4hOpOJZ1nKM/RkIFudAc8GI/AAAAAAAABOc/CKWVysLjIG4/s400/dolarizacion.1.jpg">
            <a:hlinkClick r:id="rId12"/>
          </p:cNvPr>
          <p:cNvPicPr>
            <a:picLocks noChangeAspect="1" noChangeArrowheads="1"/>
          </p:cNvPicPr>
          <p:nvPr/>
        </p:nvPicPr>
        <p:blipFill>
          <a:blip r:embed="rId13" cstate="print"/>
          <a:srcRect/>
          <a:stretch>
            <a:fillRect/>
          </a:stretch>
        </p:blipFill>
        <p:spPr bwMode="auto">
          <a:xfrm>
            <a:off x="3923928" y="4365104"/>
            <a:ext cx="1104900" cy="7715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88640"/>
            <a:ext cx="8686800" cy="838200"/>
          </a:xfrm>
        </p:spPr>
        <p:txBody>
          <a:bodyPr>
            <a:normAutofit fontScale="90000"/>
          </a:bodyPr>
          <a:lstStyle/>
          <a:p>
            <a:pPr algn="ctr"/>
            <a:r>
              <a:rPr lang="es-ES" dirty="0" smtClean="0"/>
              <a:t>Balance de resultados</a:t>
            </a:r>
            <a:r>
              <a:rPr lang="es-ES" sz="2800" dirty="0" smtClean="0"/>
              <a:t/>
            </a:r>
            <a:br>
              <a:rPr lang="es-ES" sz="2800" dirty="0" smtClean="0"/>
            </a:br>
            <a:r>
              <a:rPr lang="es-ES" sz="2800" dirty="0" smtClean="0"/>
              <a:t> </a:t>
            </a:r>
            <a:r>
              <a:rPr lang="es-ES" sz="3100" dirty="0" smtClean="0"/>
              <a:t>Análisis</a:t>
            </a:r>
            <a:r>
              <a:rPr lang="es-ES" sz="2800" dirty="0" smtClean="0"/>
              <a:t> </a:t>
            </a:r>
            <a:r>
              <a:rPr lang="es-ES" sz="3100" dirty="0" smtClean="0"/>
              <a:t>VERTICAL</a:t>
            </a:r>
            <a:endParaRPr lang="es-ES" sz="3100" dirty="0"/>
          </a:p>
        </p:txBody>
      </p:sp>
      <p:sp>
        <p:nvSpPr>
          <p:cNvPr id="5" name="4 CuadroTexto"/>
          <p:cNvSpPr txBox="1"/>
          <p:nvPr/>
        </p:nvSpPr>
        <p:spPr>
          <a:xfrm>
            <a:off x="755576" y="5949280"/>
            <a:ext cx="7632848" cy="584775"/>
          </a:xfrm>
          <a:prstGeom prst="rect">
            <a:avLst/>
          </a:prstGeom>
          <a:noFill/>
        </p:spPr>
        <p:txBody>
          <a:bodyPr wrap="square" rtlCol="0">
            <a:spAutoFit/>
          </a:bodyPr>
          <a:lstStyle/>
          <a:p>
            <a:r>
              <a:rPr lang="es-ES" sz="1600" dirty="0" smtClean="0"/>
              <a:t>Costo de Ventas (Alianzas estratégicas)</a:t>
            </a:r>
          </a:p>
          <a:p>
            <a:r>
              <a:rPr lang="es-ES" sz="1600" dirty="0" smtClean="0"/>
              <a:t>Gastos  (Personal)</a:t>
            </a:r>
            <a:endParaRPr lang="es-ES" sz="1600" dirty="0"/>
          </a:p>
        </p:txBody>
      </p:sp>
      <p:graphicFrame>
        <p:nvGraphicFramePr>
          <p:cNvPr id="6" name="1 Gráfico"/>
          <p:cNvGraphicFramePr>
            <a:graphicFrameLocks/>
          </p:cNvGraphicFramePr>
          <p:nvPr/>
        </p:nvGraphicFramePr>
        <p:xfrm>
          <a:off x="179512" y="1844824"/>
          <a:ext cx="8424936" cy="388843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pull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4 Marcador de pie de página"/>
          <p:cNvSpPr>
            <a:spLocks noGrp="1"/>
          </p:cNvSpPr>
          <p:nvPr>
            <p:ph type="ftr" sz="quarter" idx="11"/>
          </p:nvPr>
        </p:nvSpPr>
        <p:spPr/>
        <p:txBody>
          <a:bodyPr/>
          <a:lstStyle/>
          <a:p>
            <a:r>
              <a:rPr lang="et-EE"/>
              <a:t>LCPF. MICHAEL AMOS AMADOR GUEST</a:t>
            </a:r>
          </a:p>
        </p:txBody>
      </p:sp>
      <p:sp>
        <p:nvSpPr>
          <p:cNvPr id="22" name="5 Marcador de número de diapositiva"/>
          <p:cNvSpPr>
            <a:spLocks noGrp="1"/>
          </p:cNvSpPr>
          <p:nvPr>
            <p:ph type="sldNum" sz="quarter" idx="12"/>
          </p:nvPr>
        </p:nvSpPr>
        <p:spPr/>
        <p:txBody>
          <a:bodyPr/>
          <a:lstStyle/>
          <a:p>
            <a:fld id="{0C94FF70-EC81-4F66-9585-A157BEF970AD}" type="slidenum">
              <a:rPr lang="et-EE"/>
              <a:pPr/>
              <a:t>31</a:t>
            </a:fld>
            <a:endParaRPr lang="et-EE"/>
          </a:p>
        </p:txBody>
      </p:sp>
      <p:grpSp>
        <p:nvGrpSpPr>
          <p:cNvPr id="2" name="Group 15"/>
          <p:cNvGrpSpPr>
            <a:grpSpLocks/>
          </p:cNvGrpSpPr>
          <p:nvPr/>
        </p:nvGrpSpPr>
        <p:grpSpPr bwMode="auto">
          <a:xfrm>
            <a:off x="0" y="0"/>
            <a:ext cx="9144000" cy="6248400"/>
            <a:chOff x="0" y="0"/>
            <a:chExt cx="5760" cy="3936"/>
          </a:xfrm>
        </p:grpSpPr>
        <p:sp>
          <p:nvSpPr>
            <p:cNvPr id="28688" name="Rectangle 16"/>
            <p:cNvSpPr>
              <a:spLocks noChangeArrowheads="1"/>
            </p:cNvSpPr>
            <p:nvPr/>
          </p:nvSpPr>
          <p:spPr bwMode="auto">
            <a:xfrm>
              <a:off x="0" y="0"/>
              <a:ext cx="5760" cy="1824"/>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wrap="none" anchor="ctr"/>
            <a:lstStyle/>
            <a:p>
              <a:endParaRPr lang="es-ES"/>
            </a:p>
          </p:txBody>
        </p:sp>
        <p:sp>
          <p:nvSpPr>
            <p:cNvPr id="28689" name="Line 17"/>
            <p:cNvSpPr>
              <a:spLocks noChangeShapeType="1"/>
            </p:cNvSpPr>
            <p:nvPr/>
          </p:nvSpPr>
          <p:spPr bwMode="auto">
            <a:xfrm>
              <a:off x="912" y="3936"/>
              <a:ext cx="4848" cy="0"/>
            </a:xfrm>
            <a:prstGeom prst="line">
              <a:avLst/>
            </a:prstGeom>
            <a:ln>
              <a:headEnd/>
              <a:tailEnd/>
            </a:ln>
          </p:spPr>
          <p:style>
            <a:lnRef idx="2">
              <a:schemeClr val="dk1">
                <a:shade val="50000"/>
              </a:schemeClr>
            </a:lnRef>
            <a:fillRef idx="1">
              <a:schemeClr val="dk1"/>
            </a:fillRef>
            <a:effectRef idx="0">
              <a:schemeClr val="dk1"/>
            </a:effectRef>
            <a:fontRef idx="minor">
              <a:schemeClr val="lt1"/>
            </a:fontRef>
          </p:style>
          <p:txBody>
            <a:bodyPr/>
            <a:lstStyle/>
            <a:p>
              <a:endParaRPr lang="es-ES"/>
            </a:p>
          </p:txBody>
        </p:sp>
        <p:sp>
          <p:nvSpPr>
            <p:cNvPr id="28695" name="Line 23"/>
            <p:cNvSpPr>
              <a:spLocks noChangeShapeType="1"/>
            </p:cNvSpPr>
            <p:nvPr/>
          </p:nvSpPr>
          <p:spPr bwMode="auto">
            <a:xfrm>
              <a:off x="4128" y="192"/>
              <a:ext cx="1632" cy="0"/>
            </a:xfrm>
            <a:prstGeom prst="line">
              <a:avLst/>
            </a:prstGeom>
            <a:ln>
              <a:headEnd/>
              <a:tailEnd/>
            </a:ln>
          </p:spPr>
          <p:style>
            <a:lnRef idx="2">
              <a:schemeClr val="dk1">
                <a:shade val="50000"/>
              </a:schemeClr>
            </a:lnRef>
            <a:fillRef idx="1">
              <a:schemeClr val="dk1"/>
            </a:fillRef>
            <a:effectRef idx="0">
              <a:schemeClr val="dk1"/>
            </a:effectRef>
            <a:fontRef idx="minor">
              <a:schemeClr val="lt1"/>
            </a:fontRef>
          </p:style>
          <p:txBody>
            <a:bodyPr/>
            <a:lstStyle/>
            <a:p>
              <a:endParaRPr lang="es-ES"/>
            </a:p>
          </p:txBody>
        </p:sp>
      </p:grpSp>
      <p:sp>
        <p:nvSpPr>
          <p:cNvPr id="28674" name="Text Box 2"/>
          <p:cNvSpPr txBox="1">
            <a:spLocks noChangeArrowheads="1"/>
          </p:cNvSpPr>
          <p:nvPr/>
        </p:nvSpPr>
        <p:spPr bwMode="auto">
          <a:xfrm>
            <a:off x="3779912" y="548680"/>
            <a:ext cx="2808287" cy="400110"/>
          </a:xfrm>
          <a:prstGeom prst="rect">
            <a:avLst/>
          </a:prstGeom>
          <a:noFill/>
          <a:ln w="9525">
            <a:noFill/>
            <a:miter lim="800000"/>
            <a:headEnd/>
            <a:tailEnd/>
          </a:ln>
          <a:effectLst/>
        </p:spPr>
        <p:txBody>
          <a:bodyPr>
            <a:spAutoFit/>
          </a:bodyPr>
          <a:lstStyle/>
          <a:p>
            <a:pPr algn="ctr">
              <a:spcBef>
                <a:spcPct val="50000"/>
              </a:spcBef>
            </a:pPr>
            <a:r>
              <a:rPr lang="es-MX" sz="2000" dirty="0">
                <a:solidFill>
                  <a:schemeClr val="bg1"/>
                </a:solidFill>
              </a:rPr>
              <a:t>RAZONES FINANCIERAS</a:t>
            </a:r>
            <a:endParaRPr lang="et-EE" sz="2000" dirty="0">
              <a:solidFill>
                <a:schemeClr val="bg1"/>
              </a:solidFill>
            </a:endParaRPr>
          </a:p>
        </p:txBody>
      </p:sp>
      <p:sp>
        <p:nvSpPr>
          <p:cNvPr id="28676" name="Text Box 4"/>
          <p:cNvSpPr txBox="1">
            <a:spLocks noChangeArrowheads="1"/>
          </p:cNvSpPr>
          <p:nvPr/>
        </p:nvSpPr>
        <p:spPr bwMode="auto">
          <a:xfrm>
            <a:off x="827088" y="2198688"/>
            <a:ext cx="2016125" cy="366712"/>
          </a:xfrm>
          <a:prstGeom prst="rect">
            <a:avLst/>
          </a:prstGeom>
          <a:noFill/>
          <a:ln w="9525">
            <a:noFill/>
            <a:miter lim="800000"/>
            <a:headEnd/>
            <a:tailEnd/>
          </a:ln>
          <a:effectLst/>
        </p:spPr>
        <p:txBody>
          <a:bodyPr>
            <a:spAutoFit/>
          </a:bodyPr>
          <a:lstStyle/>
          <a:p>
            <a:pPr>
              <a:spcBef>
                <a:spcPct val="50000"/>
              </a:spcBef>
            </a:pPr>
            <a:endParaRPr lang="en-US"/>
          </a:p>
        </p:txBody>
      </p:sp>
      <p:sp>
        <p:nvSpPr>
          <p:cNvPr id="28696" name="Text Box 24"/>
          <p:cNvSpPr txBox="1">
            <a:spLocks noChangeArrowheads="1"/>
          </p:cNvSpPr>
          <p:nvPr/>
        </p:nvSpPr>
        <p:spPr bwMode="auto">
          <a:xfrm>
            <a:off x="1752600" y="1371600"/>
            <a:ext cx="6934200" cy="369331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marL="342900" indent="-342900">
              <a:spcBef>
                <a:spcPct val="50000"/>
              </a:spcBef>
              <a:buFontTx/>
              <a:buAutoNum type="arabicPeriod"/>
            </a:pPr>
            <a:r>
              <a:rPr lang="es-MX" dirty="0"/>
              <a:t> Solvencia  a corto plazo</a:t>
            </a:r>
          </a:p>
          <a:p>
            <a:pPr marL="800100" lvl="1" indent="-342900">
              <a:spcBef>
                <a:spcPct val="50000"/>
              </a:spcBef>
            </a:pPr>
            <a:endParaRPr lang="es-MX" dirty="0"/>
          </a:p>
          <a:p>
            <a:pPr marL="342900" indent="-342900">
              <a:spcBef>
                <a:spcPct val="50000"/>
              </a:spcBef>
              <a:buFontTx/>
              <a:buAutoNum type="arabicPeriod"/>
            </a:pPr>
            <a:r>
              <a:rPr lang="es-MX" dirty="0" smtClean="0"/>
              <a:t>Actividad  </a:t>
            </a:r>
            <a:endParaRPr lang="es-MX" dirty="0"/>
          </a:p>
          <a:p>
            <a:pPr marL="800100" lvl="1" indent="-342900">
              <a:spcBef>
                <a:spcPct val="50000"/>
              </a:spcBef>
            </a:pPr>
            <a:endParaRPr lang="es-MX" dirty="0"/>
          </a:p>
          <a:p>
            <a:pPr marL="342900" indent="-342900">
              <a:spcBef>
                <a:spcPct val="50000"/>
              </a:spcBef>
              <a:buFontTx/>
              <a:buAutoNum type="arabicPeriod"/>
            </a:pPr>
            <a:r>
              <a:rPr lang="es-MX" dirty="0"/>
              <a:t>Apalancamiento</a:t>
            </a:r>
          </a:p>
          <a:p>
            <a:pPr marL="800100" lvl="1" indent="-342900">
              <a:spcBef>
                <a:spcPct val="50000"/>
              </a:spcBef>
            </a:pPr>
            <a:endParaRPr lang="es-MX" dirty="0"/>
          </a:p>
          <a:p>
            <a:pPr marL="342900" indent="-342900">
              <a:spcBef>
                <a:spcPct val="50000"/>
              </a:spcBef>
              <a:buFontTx/>
              <a:buAutoNum type="arabicPeriod"/>
            </a:pPr>
            <a:r>
              <a:rPr lang="es-MX" dirty="0"/>
              <a:t>Rentabilidad</a:t>
            </a:r>
          </a:p>
          <a:p>
            <a:pPr marL="800100" lvl="1" indent="-342900">
              <a:spcBef>
                <a:spcPct val="50000"/>
              </a:spcBef>
            </a:pPr>
            <a:endParaRPr lang="es-MX" dirty="0"/>
          </a:p>
          <a:p>
            <a:pPr marL="342900" indent="-342900">
              <a:spcBef>
                <a:spcPct val="50000"/>
              </a:spcBef>
            </a:pPr>
            <a:r>
              <a:rPr lang="en-US" dirty="0"/>
              <a:t>	</a:t>
            </a:r>
          </a:p>
        </p:txBody>
      </p:sp>
      <p:sp>
        <p:nvSpPr>
          <p:cNvPr id="28697" name="Text Box 25"/>
          <p:cNvSpPr txBox="1">
            <a:spLocks noChangeArrowheads="1"/>
          </p:cNvSpPr>
          <p:nvPr/>
        </p:nvSpPr>
        <p:spPr bwMode="auto">
          <a:xfrm>
            <a:off x="5029200" y="1447800"/>
            <a:ext cx="3124200" cy="650875"/>
          </a:xfrm>
          <a:prstGeom prst="rect">
            <a:avLst/>
          </a:prstGeom>
          <a:gradFill rotWithShape="0">
            <a:gsLst>
              <a:gs pos="0">
                <a:srgbClr val="BA991E">
                  <a:gamma/>
                  <a:shade val="76078"/>
                  <a:invGamma/>
                </a:srgbClr>
              </a:gs>
              <a:gs pos="50000">
                <a:srgbClr val="BA991E"/>
              </a:gs>
              <a:gs pos="100000">
                <a:srgbClr val="BA991E">
                  <a:gamma/>
                  <a:shade val="76078"/>
                  <a:invGamma/>
                </a:srgbClr>
              </a:gs>
            </a:gsLst>
            <a:lin ang="5400000" scaled="1"/>
          </a:gradFill>
          <a:ln w="9525">
            <a:solidFill>
              <a:schemeClr val="tx1"/>
            </a:solidFill>
            <a:prstDash val="dash"/>
            <a:miter lim="800000"/>
            <a:headEnd/>
            <a:tailEnd/>
          </a:ln>
          <a:effectLst/>
        </p:spPr>
        <p:txBody>
          <a:bodyPr>
            <a:spAutoFit/>
          </a:bodyPr>
          <a:lstStyle/>
          <a:p>
            <a:pPr algn="ctr">
              <a:spcBef>
                <a:spcPct val="50000"/>
              </a:spcBef>
            </a:pPr>
            <a:r>
              <a:rPr lang="es-MX" dirty="0"/>
              <a:t>Capacidad de afrontar obligaciones</a:t>
            </a:r>
            <a:endParaRPr lang="en-US" dirty="0"/>
          </a:p>
        </p:txBody>
      </p:sp>
      <p:sp>
        <p:nvSpPr>
          <p:cNvPr id="28698" name="Text Box 26"/>
          <p:cNvSpPr txBox="1">
            <a:spLocks noChangeArrowheads="1"/>
          </p:cNvSpPr>
          <p:nvPr/>
        </p:nvSpPr>
        <p:spPr bwMode="auto">
          <a:xfrm>
            <a:off x="5076056" y="2276872"/>
            <a:ext cx="3124200" cy="650875"/>
          </a:xfrm>
          <a:prstGeom prst="rect">
            <a:avLst/>
          </a:prstGeom>
          <a:gradFill rotWithShape="0">
            <a:gsLst>
              <a:gs pos="0">
                <a:srgbClr val="BA991E">
                  <a:gamma/>
                  <a:shade val="76078"/>
                  <a:invGamma/>
                </a:srgbClr>
              </a:gs>
              <a:gs pos="50000">
                <a:srgbClr val="BA991E"/>
              </a:gs>
              <a:gs pos="100000">
                <a:srgbClr val="BA991E">
                  <a:gamma/>
                  <a:shade val="76078"/>
                  <a:invGamma/>
                </a:srgbClr>
              </a:gs>
            </a:gsLst>
            <a:lin ang="5400000" scaled="1"/>
          </a:gradFill>
          <a:ln w="9525">
            <a:solidFill>
              <a:schemeClr val="tx1"/>
            </a:solidFill>
            <a:prstDash val="dash"/>
            <a:miter lim="800000"/>
            <a:headEnd/>
            <a:tailEnd/>
          </a:ln>
          <a:effectLst/>
        </p:spPr>
        <p:txBody>
          <a:bodyPr>
            <a:spAutoFit/>
          </a:bodyPr>
          <a:lstStyle/>
          <a:p>
            <a:pPr algn="ctr">
              <a:spcBef>
                <a:spcPct val="50000"/>
              </a:spcBef>
            </a:pPr>
            <a:r>
              <a:rPr lang="es-MX" dirty="0"/>
              <a:t>Capacidad de controlar inversiones en activos</a:t>
            </a:r>
            <a:endParaRPr lang="en-US" dirty="0"/>
          </a:p>
        </p:txBody>
      </p:sp>
      <p:sp>
        <p:nvSpPr>
          <p:cNvPr id="28699" name="Text Box 27"/>
          <p:cNvSpPr txBox="1">
            <a:spLocks noChangeArrowheads="1"/>
          </p:cNvSpPr>
          <p:nvPr/>
        </p:nvSpPr>
        <p:spPr bwMode="auto">
          <a:xfrm>
            <a:off x="5076056" y="3068960"/>
            <a:ext cx="3124200" cy="650875"/>
          </a:xfrm>
          <a:prstGeom prst="rect">
            <a:avLst/>
          </a:prstGeom>
          <a:gradFill rotWithShape="0">
            <a:gsLst>
              <a:gs pos="0">
                <a:srgbClr val="BA991E">
                  <a:gamma/>
                  <a:shade val="76078"/>
                  <a:invGamma/>
                </a:srgbClr>
              </a:gs>
              <a:gs pos="50000">
                <a:srgbClr val="BA991E"/>
              </a:gs>
              <a:gs pos="100000">
                <a:srgbClr val="BA991E">
                  <a:gamma/>
                  <a:shade val="76078"/>
                  <a:invGamma/>
                </a:srgbClr>
              </a:gs>
            </a:gsLst>
            <a:lin ang="5400000" scaled="1"/>
          </a:gradFill>
          <a:ln w="9525">
            <a:solidFill>
              <a:schemeClr val="tx1"/>
            </a:solidFill>
            <a:prstDash val="dash"/>
            <a:miter lim="800000"/>
            <a:headEnd/>
            <a:tailEnd/>
          </a:ln>
          <a:effectLst/>
        </p:spPr>
        <p:txBody>
          <a:bodyPr>
            <a:spAutoFit/>
          </a:bodyPr>
          <a:lstStyle/>
          <a:p>
            <a:pPr algn="ctr">
              <a:spcBef>
                <a:spcPct val="50000"/>
              </a:spcBef>
            </a:pPr>
            <a:r>
              <a:rPr lang="es-MX"/>
              <a:t>Recurrencia a deuda para financiarse</a:t>
            </a:r>
            <a:endParaRPr lang="en-US"/>
          </a:p>
        </p:txBody>
      </p:sp>
      <p:sp>
        <p:nvSpPr>
          <p:cNvPr id="28700" name="Text Box 28"/>
          <p:cNvSpPr txBox="1">
            <a:spLocks noChangeArrowheads="1"/>
          </p:cNvSpPr>
          <p:nvPr/>
        </p:nvSpPr>
        <p:spPr bwMode="auto">
          <a:xfrm>
            <a:off x="5076056" y="3861048"/>
            <a:ext cx="3124200" cy="650875"/>
          </a:xfrm>
          <a:prstGeom prst="rect">
            <a:avLst/>
          </a:prstGeom>
          <a:gradFill rotWithShape="0">
            <a:gsLst>
              <a:gs pos="0">
                <a:srgbClr val="BA991E">
                  <a:gamma/>
                  <a:shade val="76078"/>
                  <a:invGamma/>
                </a:srgbClr>
              </a:gs>
              <a:gs pos="50000">
                <a:srgbClr val="BA991E"/>
              </a:gs>
              <a:gs pos="100000">
                <a:srgbClr val="BA991E">
                  <a:gamma/>
                  <a:shade val="76078"/>
                  <a:invGamma/>
                </a:srgbClr>
              </a:gs>
            </a:gsLst>
            <a:lin ang="5400000" scaled="1"/>
          </a:gradFill>
          <a:ln w="9525">
            <a:solidFill>
              <a:schemeClr val="tx1"/>
            </a:solidFill>
            <a:prstDash val="dash"/>
            <a:miter lim="800000"/>
            <a:headEnd/>
            <a:tailEnd/>
          </a:ln>
          <a:effectLst/>
        </p:spPr>
        <p:txBody>
          <a:bodyPr>
            <a:spAutoFit/>
          </a:bodyPr>
          <a:lstStyle/>
          <a:p>
            <a:pPr algn="ctr">
              <a:spcBef>
                <a:spcPct val="50000"/>
              </a:spcBef>
            </a:pPr>
            <a:r>
              <a:rPr lang="es-MX"/>
              <a:t>Grado de generacion de utilidades</a:t>
            </a:r>
            <a:endParaRPr lang="en-US"/>
          </a:p>
        </p:txBody>
      </p:sp>
      <p:sp>
        <p:nvSpPr>
          <p:cNvPr id="30722" name="AutoShape 2" descr="data:image/jpg;base64,/9j/4AAQSkZJRgABAQAAAQABAAD/2wBDAAkGBwgHBgkIBwgKCgkLDRYPDQwMDRsUFRAWIB0iIiAdHx8kKDQsJCYxJx8fLT0tMTU3Ojo6Iys/RD84QzQ5Ojf/2wBDAQoKCg0MDRoPDxo3JR8lNzc3Nzc3Nzc3Nzc3Nzc3Nzc3Nzc3Nzc3Nzc3Nzc3Nzc3Nzc3Nzc3Nzc3Nzc3Nzc3Nzf/wAARCACdAO0DASIAAhEBAxEB/8QAHAABAAIDAQEBAAAAAAAAAAAAAAEGBAUHAwII/8QAQxAAAQMDAQQGBwUGBAcBAAAAAQACAwQFESEGEjFBBxNRYXGRFBciMkJSgVOTocHSI1RisdHhFUOCkhYkM1VkcoPw/8QAGwEBAAIDAQEAAAAAAAAAAAAAAAMEAQIFBgf/xAAxEQACAQMCBAQEBQUAAAAAAAAAAQIDBBESUQUUITETIlKBBkFxkRUyYbHRIyQzQvD/2gAMAwEAAhEDEQA/AO4oiIAiIgCIiAIiIAiIgCIiAIiIAiIgCIiAIiIAiJlAEREAREQBERAEREAREQBERAERQgJRRlSgCIiAIiIAiIgCIiAIiIAoypUYQGNJX0sdYyjfMxtTIwvZET7Tmg4JHasgHKr+2Fh/xehZNTPdFcqN3XUczCAWvHw+DuBC1+xG20G0BfQ1bWU91gz1sLT7LsHUsJ445jl3rVywyXwm4ao/LuXJF8g5GnBTlbERKKMplASiIgCIiAIiIAiKCgJWPW1cNFTyVFS8RxRguc53ABfc0rYY3yPJDWtJP0XL9u9raK7W59JCaiNkZL3nAAcQNAc8s4/BazbUW0HGTi5R+RsK/pVt1JLhtHUSM+EggE/Tl9Ss7ZzpMsl8q46T9vR1EhAjbUNADz2BwJGfHC5b0fWeLafauOGuaXUkUbppGE43gMAN8CT+C0t/tzbZeq+lgc4Np6hzGHOoAOmvcMKmqtSKUpfM5sK9WMVKZ+oA7v7im8VoNl7x6Xsdb7tWyAF1K18z+8DU+YK5JtNtndqi4zT0NbVU/XPxDFFKRut4DQc/zVipWUMfqWqtwqeF3bO+A5UrT7JtqW7P0Jra01tQ6IOknOPaJ15AaDh9FuFKiwgiIsgIiIAiIgCIiA+XAHQrkvSfspU0FeNqbCZGSxvD6hsQ9pjh/mDu7fPtXWyMryqXMjhe+QgMaCSTwwtJpNdSehWlRnle63K5sXtZBtBYI62RzI6hnsVEQPuvHMdx4hbC53CQ0UjaHe9I+HA4d64hQ1M9g22qI6VjzT1Eh9jtY45aforhcLvJPH1MLi2P4jwJ7l53iF/dRkoUsaWu5br21Ok9WejN7/xTX0QcKjqpS0+68YPmFcqGoNVSwzlhYZGNfuni3IzhccJyOPmumbIXc3O37kuPSIPYfjTI5FTcKuqkpuFSWSnUS7pFgRAi75CEREAREQBQVKFAa7aCTqrNWv8AlhcfwXFtvKYss+zs7mexLSP1/i3t4fgQuy7UPDNnrk93BtM8nyWrvGy1JtDstTW2cmExxMdDK0DMbg3Q47OOQtKsXKLSNa0ddBwW5znoSngp7xdHzPa0ijDgSceyHe1+Sp+0U7p66qq3adfO+UduCSR+GFaJui/amgnMlC6lmxoHxT7hcOeQ4DyXrS7E1tvDrztc6JsVOQ5lKJA907/hacaAZxnjlUZQnhZ7I5lSnUaSa6Izr5cjbNjrRs+w7r46Rj6vX3cjeDfM5x4dqx+i/ZmO/wBfPebnBv0cBLII3cHydvg0fie5VuqFbtFfIaCFxfV1kuZHDg3OpPcBqV3yw2+ks9sp7dQgCKnZujXUnmT3k6ragvEnrl7GbVOrUdWXsanYkTUJr7PPvf8AJzZiLvijdqMeStI4LAdRkXJlZEWtPVmOVpHvji3yOf8AcVnt4BdBnWk1J5RKIiwahERAEREAREQBa2/U09XbZYaVwEjuTjgOHZnktkoIyo6kFOLi/mZTw8nJq13UOdFUwPjlYcbsjdR9eaxqKDrXFzzlrTjxK6dtCYo7XO+aNkmG4aHtB1OnNc/cGwRu3QABkgDgvIX9urWWiLzktQk59WYM0fWzv3ODdNFY+jtzhc6th4GEE/Q/3Wkpo8UxkcNXElWDo6jzU183Y1rfPJW/DMu5il8jFT8pexwRQFK9gVQiIgCIiAIiID4kjbIxzJGtcxwwWuGQQpADQABoF9KMoD5JwCcLj3SXtEKuufBE7NNSZaMH35OflwV825vptNrcyB2KqoG5H/CObvpnzXH7FaJNq9poLcwu9FiPWVMgPBgOuvaTp9VRuJOc1Sj7nNu5upNUI+59Wd0tktrbgXblfcmkxu5xwA4JHYXnOvyt71rpRdrlRVl2p5JGUlJIyNxEhBy7hjtPb4redKjhFtNNBG0RxwU8UcbWjAa3dyAPMrKoerpuiBzG4ElbXnx0cPyb+KhUcSk2+iIFDE5Nv8pueh7amuraqay3KeSo3IutgkldlwAIBaSeI1BH1XVxw1XCuh+ndLtrLKPdgpX731LQP5nyXdRwV6g3KGWdG2k5U02SiIpiwEREAREQBERAFBK8qiZkEZkkIDRxytQ+5umOWktHZ3Lm3/E6NkvN1b+SJIUpT7GJtnU+xBTNOrjvkeGn5qoVYfIGQs1Mrg0YW5vO0FKx5jZA2pkbo5zuA8DxKrjq+T0tlRCGRPZ7gaMgHt1Xla9epdVXVlHG2SxHEI6TYXiIUMDYARvOG6B3dqbHUN+t+2UU8lHIbVWUesoILW/E0u7DkkY7wmz9sqL7cusqC90LXB00juf8IPeunMYGgAcAu3wazcP6kjSdbGVg+hwUoi9CVgiIgCIiAIiIAVXLzcb3QVcj4KFlTRaYLNXt01yFY18EarDWTaElF5aycS2pqbrtDW1E0FM98jWFrIxp1bR48z+atPRjTUez1ocKxro6+qIfO9wzuj4W92M695VzudqhqmmSOGNtQBlr90AnuJ7CqOLHcpqmea010cjWEiSjl0LD3HxGOXNVo0HTzNdWSW1na6nNt5Z5dJuyVVfZYrtYWsqZBH1c8LXjecBkgjPEjUEeCoMUO0VFDFZZ7XUF286SnhljIILsA47dcK8R3ettpLK2jqaWoacbrfi8Dz/FeNzvsl9npoGN/awv3o5n+w9p5+Kjl4U3iXQnq/D7qNuLzFlm6M9k5tnLfPPX7puFY4GQA5EbRwbnmdST/ZXYcFprbe6aaGJtRKGVG6A7TAJ54W3Y4OaC0gg8CFcgopYiU3RdHytYPtFGVK2MBERAEREAUFSvGrlEFNLM73Y2Fx+gytZS0ptgqe01wdJWejxu/Zw+9jm7+yr9wuMkcJijcQ5w1cOQUySmR73v955LiPHVax+aiswDxOB4Lwdefj15VJF5eWOEfMVK+RheBhoHNWjZTZuluNCKyuEjsyEMja7dBA7e3mtLWHq6dzW6E4a1dKs9M2jtlNTtxiOMDxPNdPhFKNeo3NdEQ1VpMimpoaWFsNPG2ONvBrRgL2RF6pJJYRXCIiyAiIgCIiAIiIAoUqCUBhXauht1BNVTEBrG5x29gWo2LppXUMt0q24qLg/rdeLY/gHlr9V4X+N19vtNZmg+iQgT1h5EfC36q0saGgNaAANAByWSR9I43PKqpYKqIxVELJWO4te0EKm7TbI0FLST3GklfTOgYZA33m5HZnUFXkqv7bMfUWb0KIe3VzRwj6uGT5BRyhGfdElvc1aMvJLBR2Pu1PRQ1lTRyS00jA9sjRnAPbhZttv4acU1S6N32bj+S6HDHHTwMiYMMY0NAPIDQLi+3+09tqrgYbLSQh0bv2lXu/8AU7gBpjvKglRcesGdm0uOclonT91/B0mj2leABVRBw+aNbqkudJV46qZu98jtCuEUW0Rgha81TWdsZdvAea39FtJTzsaZRuj52HeasKtKL8xvX4RCX+N/99DsmVIKoFuv1RGwOpqlssY+Fx3lvqPaWF5AqozGebmaj+ymjVjI5FWwrU32yWFSsemrKepbmCZj/Ar33hjKlzkpNNPDJK1G1EnV2OpPaA3zcB+a2xK1W00LqixVbWAlwZvgDuIP5KvdJujJLZmYvqjnT5MRkjsK8bYzMrz2Nx5rzfLvMcBzGi+6CRrJSC4DIx9V4fS0mi431TMtzfSK6GIcG+25ZNRc6q2vYKSV7Hk726OB7iO9elnfTwQ1dwqnhrd7cYObscgp2bon3m+GpmaOohcJHAcAR7rf/wB3qSzhUnXUYZQnJKLOhUZldTROqGhsxYC8DgDjVe6gKV7tLCKQREWQEREARVD1hWj7Gt+5H9VHrCtP2Fd9yP1LXXHcq89b+tFwRU/1hWn93rvuh+pPWHav3WuPhE39Sa47mOetvWi4KCFT/WHav3Sv+6b+pPWHa/3Sv+7b+pNcdxz1t60b2kpnUt2nLYv2dSOsMgA0cNMH6HT6rZqm+sK2fudd9239SHpDtv7lXf7G/qTXHcy+IWz/AN0XNeM9PHUANlY1wGozyPcqj6xLfyoK8/6G/wBU9YlB/wBvrv8Aa3+qa47mvP23rRHSfdHWLZCVtM9zZKh7adjt4ktDslxz/wCoK4Y6upYbSYmgGd7tT2BXzpZ2mp79YKeOnpaqIwVLXudIGgYLXN7e0hchlk0OD9Vq3qfQ9Hwu7pu3cqbz1Puao55K84bhPTv3oZHMPceKxJHHOq+OYWrin3FS5nqyng6L0f1FZtJeP8NjmjgqhC6SJ4y0OLcZBxw0zqrhVvvdjO7d6J7oh/mgaH/UNPNc+6Jq5tq2rbcZIJZ2QQPBbFjOXeyOP1XandINHI0tktNY5p4g7hB/FRypQ3wQT+IVQqaK7T+vf7mgoL5STPaY5zFKeAcd0/QqyUe0NbDgOImZ2OOvmqpeJ9mbk5z4rTX0UztS6AMw497c4VeZVXG3vPorppIAdBI3Onhn+SizKD6MtQ4lwq86KaT2f8nZ6TaKkn9mbehd/ENPNYe1219s2ct3XVMjZZpG/sYGEEyf0Heubs2pFPaaiuqKXckjPVwg+7LJ4ccAan6dq89mqaO4zMv1bVCvr3ne1IcITyGBoCOzl2KRV24mz4bTU8p9P3MiCg2kuQN7uu5R0kmGU1Fu7uW4OMNxoO86lHtcwkPGCO1Wa4XWWtbEyqkiJZndwd0nPatVWSRMng65r3RteHSbjcuLQeS81dyU7rRFdCrcRnHLmsfsfVrsNwucgEUDo4+ckjSA3+q6TaLZDa6JlNBrjVziNXHmSq43pBtIGDTVw/8Ak39Sn1h2k/5Fd9yP1Lv2lpSodU8s40r6g+mtFxRVD1hWj7Gt+5H6k9YVn+yrfuR/VX9cdzTnbf1ot6KoDpCs32db9z/dT6wbN8lYPGD+6a47mect/WvuW5FUvWDZeYq/uCnrAsn/AJf3BTXHcc5b+tfcrnoEXyBT6BF8oWWi7HI0dj5P409zE9AiHwBSKGL5AspFnkaOw8We5jehRfIE9Ci+ULJRZ5KjsY8WW5jehxfI1T6FF8gWQicnR2HiS3Mf0KLm0J6HF8jVkYTAWeTo+keJLcwK600tbRzUs7BuSsLDjiM9n81xTaWyVtirHQVjCWEnqpgMtkHce3uXesLyqaaCrhMNVDHNE7iyRocD9Co6ljCS8vQ7nB+O1eHycWtUX3X8H5v4nVZNDQ1FdVMpqOB80zzhrGDP1Xa37E7NlxJtUXgHOA/mtpbrVQWyMx2+jhp2u47jQCfE8SqsbCeerPR1vi6goN04PV+pp9kNl4bFbBHKWy1UvtzvHDPIDuC3ZpYc56sLJwmFa5SnjGDw9xeVbiq6s31ZjGmixpG3yU1DLawxMDdx7yG4dwce5e+F5VVJBVwGGoibJGeLTy7x2FR1LLK8pZsLujSqf3EdUX919CoOoo9q77KXb7bPRAwx7vs9a74iD3nXPZhYkvR66jqm1NmuMjSDktecPx2Bw081e6elgpoWw08bY42DDWMGAF9lq0jYaYYayzsXPxTdO4UqDxCOEo/QolTWV9E8m5xOJx7zxjPgeBWLSbVsiqWy+ivcACGt60f0XRwTudW9kL2k6iSMOH4rBgttJBVT1EVNGx8xBfusAGnYMacVzfweCqa2j0VX46nUt10xJd0l3932Kk7a50rvYs+8DzLif5BWe0gVtDHUS0jYnPydwZ0HLiti07owMAdwwp3l0KVrSi+rPH8T4u77DcEnuY4o4fsm+Sn0KHnE1ZGVOVYVrROP4s9zF9Cg+yb5J6DD9k3yWVlN5Ha0R4s9zE9Bg+yanoMH2TfJZe8o3ljlaA8We59IiK+QhERAEREAREQBERAEREAREQzkIiIYCIiGQiImBkIiJgZCIiYGQiImEAiImEAmERMIH//Z"/>
          <p:cNvSpPr>
            <a:spLocks noChangeAspect="1" noChangeArrowheads="1"/>
          </p:cNvSpPr>
          <p:nvPr/>
        </p:nvSpPr>
        <p:spPr bwMode="auto">
          <a:xfrm>
            <a:off x="77788" y="-669925"/>
            <a:ext cx="2124075" cy="14097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0724" name="AutoShape 4" descr="data:image/jpg;base64,/9j/4AAQSkZJRgABAQAAAQABAAD/2wBDAAkGBwgHBgkIBwgKCgkLDRYPDQwMDRsUFRAWIB0iIiAdHx8kKDQsJCYxJx8fLT0tMTU3Ojo6Iys/RD84QzQ5Ojf/2wBDAQoKCg0MDRoPDxo3JR8lNzc3Nzc3Nzc3Nzc3Nzc3Nzc3Nzc3Nzc3Nzc3Nzc3Nzc3Nzc3Nzc3Nzc3Nzc3Nzc3Nzf/wAARCACdAO0DASIAAhEBAxEB/8QAHAABAAIDAQEBAAAAAAAAAAAAAAEGBAUHAwII/8QAQxAAAQMDAQQGBwUGBAcBAAAAAQACAwQFESEGEjFBBxNRYXGRFBciMkJSgVOTocHSI1RisdHhFUOCkhYkM1VkcoPw/8QAGwEBAAIDAQEAAAAAAAAAAAAAAAMEAQIFBgf/xAAxEQACAQMCBAQEBQUAAAAAAAAAAQIDBBESUQUUITETIlKBBkFxkRUyYbHRIyQzQvD/2gAMAwEAAhEDEQA/AO4oiIAiIgCIiAIiIAiIgCIiAIiIAiIgCIiAIiIAiJlAEREAREQBERAEREAREQBERAERQgJRRlSgCIiAIiIAiIgCIiAIiIAoypUYQGNJX0sdYyjfMxtTIwvZET7Tmg4JHasgHKr+2Fh/xehZNTPdFcqN3XUczCAWvHw+DuBC1+xG20G0BfQ1bWU91gz1sLT7LsHUsJ445jl3rVywyXwm4ao/LuXJF8g5GnBTlbERKKMplASiIgCIiAIiIAiKCgJWPW1cNFTyVFS8RxRguc53ABfc0rYY3yPJDWtJP0XL9u9raK7W59JCaiNkZL3nAAcQNAc8s4/BazbUW0HGTi5R+RsK/pVt1JLhtHUSM+EggE/Tl9Ss7ZzpMsl8q46T9vR1EhAjbUNADz2BwJGfHC5b0fWeLafauOGuaXUkUbppGE43gMAN8CT+C0t/tzbZeq+lgc4Np6hzGHOoAOmvcMKmqtSKUpfM5sK9WMVKZ+oA7v7im8VoNl7x6Xsdb7tWyAF1K18z+8DU+YK5JtNtndqi4zT0NbVU/XPxDFFKRut4DQc/zVipWUMfqWqtwqeF3bO+A5UrT7JtqW7P0Jra01tQ6IOknOPaJ15AaDh9FuFKiwgiIsgIiIAiIgCIiA+XAHQrkvSfspU0FeNqbCZGSxvD6hsQ9pjh/mDu7fPtXWyMryqXMjhe+QgMaCSTwwtJpNdSehWlRnle63K5sXtZBtBYI62RzI6hnsVEQPuvHMdx4hbC53CQ0UjaHe9I+HA4d64hQ1M9g22qI6VjzT1Eh9jtY45aforhcLvJPH1MLi2P4jwJ7l53iF/dRkoUsaWu5br21Ok9WejN7/xTX0QcKjqpS0+68YPmFcqGoNVSwzlhYZGNfuni3IzhccJyOPmumbIXc3O37kuPSIPYfjTI5FTcKuqkpuFSWSnUS7pFgRAi75CEREAREQBQVKFAa7aCTqrNWv8AlhcfwXFtvKYss+zs7mexLSP1/i3t4fgQuy7UPDNnrk93BtM8nyWrvGy1JtDstTW2cmExxMdDK0DMbg3Q47OOQtKsXKLSNa0ddBwW5znoSngp7xdHzPa0ijDgSceyHe1+Sp+0U7p66qq3adfO+UduCSR+GFaJui/amgnMlC6lmxoHxT7hcOeQ4DyXrS7E1tvDrztc6JsVOQ5lKJA907/hacaAZxnjlUZQnhZ7I5lSnUaSa6Izr5cjbNjrRs+w7r46Rj6vX3cjeDfM5x4dqx+i/ZmO/wBfPebnBv0cBLII3cHydvg0fie5VuqFbtFfIaCFxfV1kuZHDg3OpPcBqV3yw2+ks9sp7dQgCKnZujXUnmT3k6ragvEnrl7GbVOrUdWXsanYkTUJr7PPvf8AJzZiLvijdqMeStI4LAdRkXJlZEWtPVmOVpHvji3yOf8AcVnt4BdBnWk1J5RKIiwahERAEREAREQBa2/U09XbZYaVwEjuTjgOHZnktkoIyo6kFOLi/mZTw8nJq13UOdFUwPjlYcbsjdR9eaxqKDrXFzzlrTjxK6dtCYo7XO+aNkmG4aHtB1OnNc/cGwRu3QABkgDgvIX9urWWiLzktQk59WYM0fWzv3ODdNFY+jtzhc6th4GEE/Q/3Wkpo8UxkcNXElWDo6jzU183Y1rfPJW/DMu5il8jFT8pexwRQFK9gVQiIgCIiAIiID4kjbIxzJGtcxwwWuGQQpADQABoF9KMoD5JwCcLj3SXtEKuufBE7NNSZaMH35OflwV825vptNrcyB2KqoG5H/CObvpnzXH7FaJNq9poLcwu9FiPWVMgPBgOuvaTp9VRuJOc1Sj7nNu5upNUI+59Wd0tktrbgXblfcmkxu5xwA4JHYXnOvyt71rpRdrlRVl2p5JGUlJIyNxEhBy7hjtPb4redKjhFtNNBG0RxwU8UcbWjAa3dyAPMrKoerpuiBzG4ElbXnx0cPyb+KhUcSk2+iIFDE5Nv8pueh7amuraqay3KeSo3IutgkldlwAIBaSeI1BH1XVxw1XCuh+ndLtrLKPdgpX731LQP5nyXdRwV6g3KGWdG2k5U02SiIpiwEREAREQBERAFBK8qiZkEZkkIDRxytQ+5umOWktHZ3Lm3/E6NkvN1b+SJIUpT7GJtnU+xBTNOrjvkeGn5qoVYfIGQs1Mrg0YW5vO0FKx5jZA2pkbo5zuA8DxKrjq+T0tlRCGRPZ7gaMgHt1Xla9epdVXVlHG2SxHEI6TYXiIUMDYARvOG6B3dqbHUN+t+2UU8lHIbVWUesoILW/E0u7DkkY7wmz9sqL7cusqC90LXB00juf8IPeunMYGgAcAu3wazcP6kjSdbGVg+hwUoi9CVgiIgCIiAIiIAVXLzcb3QVcj4KFlTRaYLNXt01yFY18EarDWTaElF5aycS2pqbrtDW1E0FM98jWFrIxp1bR48z+atPRjTUez1ocKxro6+qIfO9wzuj4W92M695VzudqhqmmSOGNtQBlr90AnuJ7CqOLHcpqmea010cjWEiSjl0LD3HxGOXNVo0HTzNdWSW1na6nNt5Z5dJuyVVfZYrtYWsqZBH1c8LXjecBkgjPEjUEeCoMUO0VFDFZZ7XUF286SnhljIILsA47dcK8R3ettpLK2jqaWoacbrfi8Dz/FeNzvsl9npoGN/awv3o5n+w9p5+Kjl4U3iXQnq/D7qNuLzFlm6M9k5tnLfPPX7puFY4GQA5EbRwbnmdST/ZXYcFprbe6aaGJtRKGVG6A7TAJ54W3Y4OaC0gg8CFcgopYiU3RdHytYPtFGVK2MBERAEREAUFSvGrlEFNLM73Y2Fx+gytZS0ptgqe01wdJWejxu/Zw+9jm7+yr9wuMkcJijcQ5w1cOQUySmR73v955LiPHVax+aiswDxOB4Lwdefj15VJF5eWOEfMVK+RheBhoHNWjZTZuluNCKyuEjsyEMja7dBA7e3mtLWHq6dzW6E4a1dKs9M2jtlNTtxiOMDxPNdPhFKNeo3NdEQ1VpMimpoaWFsNPG2ONvBrRgL2RF6pJJYRXCIiyAiIgCIiAIiIAoUqCUBhXauht1BNVTEBrG5x29gWo2LppXUMt0q24qLg/rdeLY/gHlr9V4X+N19vtNZmg+iQgT1h5EfC36q0saGgNaAANAByWSR9I43PKqpYKqIxVELJWO4te0EKm7TbI0FLST3GklfTOgYZA33m5HZnUFXkqv7bMfUWb0KIe3VzRwj6uGT5BRyhGfdElvc1aMvJLBR2Pu1PRQ1lTRyS00jA9sjRnAPbhZttv4acU1S6N32bj+S6HDHHTwMiYMMY0NAPIDQLi+3+09tqrgYbLSQh0bv2lXu/8AU7gBpjvKglRcesGdm0uOclonT91/B0mj2leABVRBw+aNbqkudJV46qZu98jtCuEUW0Rgha81TWdsZdvAea39FtJTzsaZRuj52HeasKtKL8xvX4RCX+N/99DsmVIKoFuv1RGwOpqlssY+Fx3lvqPaWF5AqozGebmaj+ymjVjI5FWwrU32yWFSsemrKepbmCZj/Ar33hjKlzkpNNPDJK1G1EnV2OpPaA3zcB+a2xK1W00LqixVbWAlwZvgDuIP5KvdJujJLZmYvqjnT5MRkjsK8bYzMrz2Nx5rzfLvMcBzGi+6CRrJSC4DIx9V4fS0mi431TMtzfSK6GIcG+25ZNRc6q2vYKSV7Hk726OB7iO9elnfTwQ1dwqnhrd7cYObscgp2bon3m+GpmaOohcJHAcAR7rf/wB3qSzhUnXUYZQnJKLOhUZldTROqGhsxYC8DgDjVe6gKV7tLCKQREWQEREARVD1hWj7Gt+5H9VHrCtP2Fd9yP1LXXHcq89b+tFwRU/1hWn93rvuh+pPWHav3WuPhE39Sa47mOetvWi4KCFT/WHav3Sv+6b+pPWHa/3Sv+7b+pNcdxz1t60b2kpnUt2nLYv2dSOsMgA0cNMH6HT6rZqm+sK2fudd9239SHpDtv7lXf7G/qTXHcy+IWz/AN0XNeM9PHUANlY1wGozyPcqj6xLfyoK8/6G/wBU9YlB/wBvrv8Aa3+qa47mvP23rRHSfdHWLZCVtM9zZKh7adjt4ktDslxz/wCoK4Y6upYbSYmgGd7tT2BXzpZ2mp79YKeOnpaqIwVLXudIGgYLXN7e0hchlk0OD9Vq3qfQ9Hwu7pu3cqbz1Puao55K84bhPTv3oZHMPceKxJHHOq+OYWrin3FS5nqyng6L0f1FZtJeP8NjmjgqhC6SJ4y0OLcZBxw0zqrhVvvdjO7d6J7oh/mgaH/UNPNc+6Jq5tq2rbcZIJZ2QQPBbFjOXeyOP1XandINHI0tktNY5p4g7hB/FRypQ3wQT+IVQqaK7T+vf7mgoL5STPaY5zFKeAcd0/QqyUe0NbDgOImZ2OOvmqpeJ9mbk5z4rTX0UztS6AMw497c4VeZVXG3vPorppIAdBI3Onhn+SizKD6MtQ4lwq86KaT2f8nZ6TaKkn9mbehd/ENPNYe1219s2ct3XVMjZZpG/sYGEEyf0Heubs2pFPaaiuqKXckjPVwg+7LJ4ccAan6dq89mqaO4zMv1bVCvr3ne1IcITyGBoCOzl2KRV24mz4bTU8p9P3MiCg2kuQN7uu5R0kmGU1Fu7uW4OMNxoO86lHtcwkPGCO1Wa4XWWtbEyqkiJZndwd0nPatVWSRMng65r3RteHSbjcuLQeS81dyU7rRFdCrcRnHLmsfsfVrsNwucgEUDo4+ckjSA3+q6TaLZDa6JlNBrjVziNXHmSq43pBtIGDTVw/8Ak39Sn1h2k/5Fd9yP1Lv2lpSodU8s40r6g+mtFxRVD1hWj7Gt+5H6k9YVn+yrfuR/VX9cdzTnbf1ot6KoDpCs32db9z/dT6wbN8lYPGD+6a47mect/WvuW5FUvWDZeYq/uCnrAsn/AJf3BTXHcc5b+tfcrnoEXyBT6BF8oWWi7HI0dj5P409zE9AiHwBSKGL5AspFnkaOw8We5jehRfIE9Ci+ULJRZ5KjsY8WW5jehxfI1T6FF8gWQicnR2HiS3Mf0KLm0J6HF8jVkYTAWeTo+keJLcwK600tbRzUs7BuSsLDjiM9n81xTaWyVtirHQVjCWEnqpgMtkHce3uXesLyqaaCrhMNVDHNE7iyRocD9Co6ljCS8vQ7nB+O1eHycWtUX3X8H5v4nVZNDQ1FdVMpqOB80zzhrGDP1Xa37E7NlxJtUXgHOA/mtpbrVQWyMx2+jhp2u47jQCfE8SqsbCeerPR1vi6goN04PV+pp9kNl4bFbBHKWy1UvtzvHDPIDuC3ZpYc56sLJwmFa5SnjGDw9xeVbiq6s31ZjGmixpG3yU1DLawxMDdx7yG4dwce5e+F5VVJBVwGGoibJGeLTy7x2FR1LLK8pZsLujSqf3EdUX919CoOoo9q77KXb7bPRAwx7vs9a74iD3nXPZhYkvR66jqm1NmuMjSDktecPx2Bw081e6elgpoWw08bY42DDWMGAF9lq0jYaYYayzsXPxTdO4UqDxCOEo/QolTWV9E8m5xOJx7zxjPgeBWLSbVsiqWy+ivcACGt60f0XRwTudW9kL2k6iSMOH4rBgttJBVT1EVNGx8xBfusAGnYMacVzfweCqa2j0VX46nUt10xJd0l3932Kk7a50rvYs+8DzLif5BWe0gVtDHUS0jYnPydwZ0HLiti07owMAdwwp3l0KVrSi+rPH8T4u77DcEnuY4o4fsm+Sn0KHnE1ZGVOVYVrROP4s9zF9Cg+yb5J6DD9k3yWVlN5Ha0R4s9zE9Bg+yanoMH2TfJZe8o3ljlaA8We59IiK+QhERAEREAREQBERAEREAREQzkIiIYCIiGQiImBkIiJgZCIiYGQiImEAiImEAmERMIH//Z"/>
          <p:cNvSpPr>
            <a:spLocks noChangeAspect="1" noChangeArrowheads="1"/>
          </p:cNvSpPr>
          <p:nvPr/>
        </p:nvSpPr>
        <p:spPr bwMode="auto">
          <a:xfrm>
            <a:off x="77788" y="-669925"/>
            <a:ext cx="2124075" cy="14097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0726" name="AutoShape 6" descr="data:image/jpg;base64,/9j/4AAQSkZJRgABAQAAAQABAAD/2wBDAAkGBwgHBgkIBwgKCgkLDRYPDQwMDRsUFRAWIB0iIiAdHx8kKDQsJCYxJx8fLT0tMTU3Ojo6Iys/RD84QzQ5Ojf/2wBDAQoKCg0MDRoPDxo3JR8lNzc3Nzc3Nzc3Nzc3Nzc3Nzc3Nzc3Nzc3Nzc3Nzc3Nzc3Nzc3Nzc3Nzc3Nzc3Nzc3Nzf/wAARCACdAO0DASIAAhEBAxEB/8QAHAABAAIDAQEBAAAAAAAAAAAAAAEGBAUHAwII/8QAQxAAAQMDAQQGBwUGBAcBAAAAAQACAwQFESEGEjFBBxNRYXGRFBciMkJSgVOTocHSI1RisdHhFUOCkhYkM1VkcoPw/8QAGwEBAAIDAQEAAAAAAAAAAAAAAAMEAQIFBgf/xAAxEQACAQMCBAQEBQUAAAAAAAAAAQIDBBESUQUUITETIlKBBkFxkRUyYbHRIyQzQvD/2gAMAwEAAhEDEQA/AO4oiIAiIgCIiAIiIAiIgCIiAIiIAiIgCIiAIiIAiJlAEREAREQBERAEREAREQBERAERQgJRRlSgCIiAIiIAiIgCIiAIiIAoypUYQGNJX0sdYyjfMxtTIwvZET7Tmg4JHasgHKr+2Fh/xehZNTPdFcqN3XUczCAWvHw+DuBC1+xG20G0BfQ1bWU91gz1sLT7LsHUsJ445jl3rVywyXwm4ao/LuXJF8g5GnBTlbERKKMplASiIgCIiAIiIAiKCgJWPW1cNFTyVFS8RxRguc53ABfc0rYY3yPJDWtJP0XL9u9raK7W59JCaiNkZL3nAAcQNAc8s4/BazbUW0HGTi5R+RsK/pVt1JLhtHUSM+EggE/Tl9Ss7ZzpMsl8q46T9vR1EhAjbUNADz2BwJGfHC5b0fWeLafauOGuaXUkUbppGE43gMAN8CT+C0t/tzbZeq+lgc4Np6hzGHOoAOmvcMKmqtSKUpfM5sK9WMVKZ+oA7v7im8VoNl7x6Xsdb7tWyAF1K18z+8DU+YK5JtNtndqi4zT0NbVU/XPxDFFKRut4DQc/zVipWUMfqWqtwqeF3bO+A5UrT7JtqW7P0Jra01tQ6IOknOPaJ15AaDh9FuFKiwgiIsgIiIAiIgCIiA+XAHQrkvSfspU0FeNqbCZGSxvD6hsQ9pjh/mDu7fPtXWyMryqXMjhe+QgMaCSTwwtJpNdSehWlRnle63K5sXtZBtBYI62RzI6hnsVEQPuvHMdx4hbC53CQ0UjaHe9I+HA4d64hQ1M9g22qI6VjzT1Eh9jtY45aforhcLvJPH1MLi2P4jwJ7l53iF/dRkoUsaWu5br21Ok9WejN7/xTX0QcKjqpS0+68YPmFcqGoNVSwzlhYZGNfuni3IzhccJyOPmumbIXc3O37kuPSIPYfjTI5FTcKuqkpuFSWSnUS7pFgRAi75CEREAREQBQVKFAa7aCTqrNWv8AlhcfwXFtvKYss+zs7mexLSP1/i3t4fgQuy7UPDNnrk93BtM8nyWrvGy1JtDstTW2cmExxMdDK0DMbg3Q47OOQtKsXKLSNa0ddBwW5znoSngp7xdHzPa0ijDgSceyHe1+Sp+0U7p66qq3adfO+UduCSR+GFaJui/amgnMlC6lmxoHxT7hcOeQ4DyXrS7E1tvDrztc6JsVOQ5lKJA907/hacaAZxnjlUZQnhZ7I5lSnUaSa6Izr5cjbNjrRs+w7r46Rj6vX3cjeDfM5x4dqx+i/ZmO/wBfPebnBv0cBLII3cHydvg0fie5VuqFbtFfIaCFxfV1kuZHDg3OpPcBqV3yw2+ks9sp7dQgCKnZujXUnmT3k6ragvEnrl7GbVOrUdWXsanYkTUJr7PPvf8AJzZiLvijdqMeStI4LAdRkXJlZEWtPVmOVpHvji3yOf8AcVnt4BdBnWk1J5RKIiwahERAEREAREQBa2/U09XbZYaVwEjuTjgOHZnktkoIyo6kFOLi/mZTw8nJq13UOdFUwPjlYcbsjdR9eaxqKDrXFzzlrTjxK6dtCYo7XO+aNkmG4aHtB1OnNc/cGwRu3QABkgDgvIX9urWWiLzktQk59WYM0fWzv3ODdNFY+jtzhc6th4GEE/Q/3Wkpo8UxkcNXElWDo6jzU183Y1rfPJW/DMu5il8jFT8pexwRQFK9gVQiIgCIiAIiID4kjbIxzJGtcxwwWuGQQpADQABoF9KMoD5JwCcLj3SXtEKuufBE7NNSZaMH35OflwV825vptNrcyB2KqoG5H/CObvpnzXH7FaJNq9poLcwu9FiPWVMgPBgOuvaTp9VRuJOc1Sj7nNu5upNUI+59Wd0tktrbgXblfcmkxu5xwA4JHYXnOvyt71rpRdrlRVl2p5JGUlJIyNxEhBy7hjtPb4redKjhFtNNBG0RxwU8UcbWjAa3dyAPMrKoerpuiBzG4ElbXnx0cPyb+KhUcSk2+iIFDE5Nv8pueh7amuraqay3KeSo3IutgkldlwAIBaSeI1BH1XVxw1XCuh+ndLtrLKPdgpX731LQP5nyXdRwV6g3KGWdG2k5U02SiIpiwEREAREQBERAFBK8qiZkEZkkIDRxytQ+5umOWktHZ3Lm3/E6NkvN1b+SJIUpT7GJtnU+xBTNOrjvkeGn5qoVYfIGQs1Mrg0YW5vO0FKx5jZA2pkbo5zuA8DxKrjq+T0tlRCGRPZ7gaMgHt1Xla9epdVXVlHG2SxHEI6TYXiIUMDYARvOG6B3dqbHUN+t+2UU8lHIbVWUesoILW/E0u7DkkY7wmz9sqL7cusqC90LXB00juf8IPeunMYGgAcAu3wazcP6kjSdbGVg+hwUoi9CVgiIgCIiAIiIAVXLzcb3QVcj4KFlTRaYLNXt01yFY18EarDWTaElF5aycS2pqbrtDW1E0FM98jWFrIxp1bR48z+atPRjTUez1ocKxro6+qIfO9wzuj4W92M695VzudqhqmmSOGNtQBlr90AnuJ7CqOLHcpqmea010cjWEiSjl0LD3HxGOXNVo0HTzNdWSW1na6nNt5Z5dJuyVVfZYrtYWsqZBH1c8LXjecBkgjPEjUEeCoMUO0VFDFZZ7XUF286SnhljIILsA47dcK8R3ettpLK2jqaWoacbrfi8Dz/FeNzvsl9npoGN/awv3o5n+w9p5+Kjl4U3iXQnq/D7qNuLzFlm6M9k5tnLfPPX7puFY4GQA5EbRwbnmdST/ZXYcFprbe6aaGJtRKGVG6A7TAJ54W3Y4OaC0gg8CFcgopYiU3RdHytYPtFGVK2MBERAEREAUFSvGrlEFNLM73Y2Fx+gytZS0ptgqe01wdJWejxu/Zw+9jm7+yr9wuMkcJijcQ5w1cOQUySmR73v955LiPHVax+aiswDxOB4Lwdefj15VJF5eWOEfMVK+RheBhoHNWjZTZuluNCKyuEjsyEMja7dBA7e3mtLWHq6dzW6E4a1dKs9M2jtlNTtxiOMDxPNdPhFKNeo3NdEQ1VpMimpoaWFsNPG2ONvBrRgL2RF6pJJYRXCIiyAiIgCIiAIiIAoUqCUBhXauht1BNVTEBrG5x29gWo2LppXUMt0q24qLg/rdeLY/gHlr9V4X+N19vtNZmg+iQgT1h5EfC36q0saGgNaAANAByWSR9I43PKqpYKqIxVELJWO4te0EKm7TbI0FLST3GklfTOgYZA33m5HZnUFXkqv7bMfUWb0KIe3VzRwj6uGT5BRyhGfdElvc1aMvJLBR2Pu1PRQ1lTRyS00jA9sjRnAPbhZttv4acU1S6N32bj+S6HDHHTwMiYMMY0NAPIDQLi+3+09tqrgYbLSQh0bv2lXu/8AU7gBpjvKglRcesGdm0uOclonT91/B0mj2leABVRBw+aNbqkudJV46qZu98jtCuEUW0Rgha81TWdsZdvAea39FtJTzsaZRuj52HeasKtKL8xvX4RCX+N/99DsmVIKoFuv1RGwOpqlssY+Fx3lvqPaWF5AqozGebmaj+ymjVjI5FWwrU32yWFSsemrKepbmCZj/Ar33hjKlzkpNNPDJK1G1EnV2OpPaA3zcB+a2xK1W00LqixVbWAlwZvgDuIP5KvdJujJLZmYvqjnT5MRkjsK8bYzMrz2Nx5rzfLvMcBzGi+6CRrJSC4DIx9V4fS0mi431TMtzfSK6GIcG+25ZNRc6q2vYKSV7Hk726OB7iO9elnfTwQ1dwqnhrd7cYObscgp2bon3m+GpmaOohcJHAcAR7rf/wB3qSzhUnXUYZQnJKLOhUZldTROqGhsxYC8DgDjVe6gKV7tLCKQREWQEREARVD1hWj7Gt+5H9VHrCtP2Fd9yP1LXXHcq89b+tFwRU/1hWn93rvuh+pPWHav3WuPhE39Sa47mOetvWi4KCFT/WHav3Sv+6b+pPWHa/3Sv+7b+pNcdxz1t60b2kpnUt2nLYv2dSOsMgA0cNMH6HT6rZqm+sK2fudd9239SHpDtv7lXf7G/qTXHcy+IWz/AN0XNeM9PHUANlY1wGozyPcqj6xLfyoK8/6G/wBU9YlB/wBvrv8Aa3+qa47mvP23rRHSfdHWLZCVtM9zZKh7adjt4ktDslxz/wCoK4Y6upYbSYmgGd7tT2BXzpZ2mp79YKeOnpaqIwVLXudIGgYLXN7e0hchlk0OD9Vq3qfQ9Hwu7pu3cqbz1Puao55K84bhPTv3oZHMPceKxJHHOq+OYWrin3FS5nqyng6L0f1FZtJeP8NjmjgqhC6SJ4y0OLcZBxw0zqrhVvvdjO7d6J7oh/mgaH/UNPNc+6Jq5tq2rbcZIJZ2QQPBbFjOXeyOP1XandINHI0tktNY5p4g7hB/FRypQ3wQT+IVQqaK7T+vf7mgoL5STPaY5zFKeAcd0/QqyUe0NbDgOImZ2OOvmqpeJ9mbk5z4rTX0UztS6AMw497c4VeZVXG3vPorppIAdBI3Onhn+SizKD6MtQ4lwq86KaT2f8nZ6TaKkn9mbehd/ENPNYe1219s2ct3XVMjZZpG/sYGEEyf0Heubs2pFPaaiuqKXckjPVwg+7LJ4ccAan6dq89mqaO4zMv1bVCvr3ne1IcITyGBoCOzl2KRV24mz4bTU8p9P3MiCg2kuQN7uu5R0kmGU1Fu7uW4OMNxoO86lHtcwkPGCO1Wa4XWWtbEyqkiJZndwd0nPatVWSRMng65r3RteHSbjcuLQeS81dyU7rRFdCrcRnHLmsfsfVrsNwucgEUDo4+ckjSA3+q6TaLZDa6JlNBrjVziNXHmSq43pBtIGDTVw/8Ak39Sn1h2k/5Fd9yP1Lv2lpSodU8s40r6g+mtFxRVD1hWj7Gt+5H6k9YVn+yrfuR/VX9cdzTnbf1ot6KoDpCs32db9z/dT6wbN8lYPGD+6a47mect/WvuW5FUvWDZeYq/uCnrAsn/AJf3BTXHcc5b+tfcrnoEXyBT6BF8oWWi7HI0dj5P409zE9AiHwBSKGL5AspFnkaOw8We5jehRfIE9Ci+ULJRZ5KjsY8WW5jehxfI1T6FF8gWQicnR2HiS3Mf0KLm0J6HF8jVkYTAWeTo+keJLcwK600tbRzUs7BuSsLDjiM9n81xTaWyVtirHQVjCWEnqpgMtkHce3uXesLyqaaCrhMNVDHNE7iyRocD9Co6ljCS8vQ7nB+O1eHycWtUX3X8H5v4nVZNDQ1FdVMpqOB80zzhrGDP1Xa37E7NlxJtUXgHOA/mtpbrVQWyMx2+jhp2u47jQCfE8SqsbCeerPR1vi6goN04PV+pp9kNl4bFbBHKWy1UvtzvHDPIDuC3ZpYc56sLJwmFa5SnjGDw9xeVbiq6s31ZjGmixpG3yU1DLawxMDdx7yG4dwce5e+F5VVJBVwGGoibJGeLTy7x2FR1LLK8pZsLujSqf3EdUX919CoOoo9q77KXb7bPRAwx7vs9a74iD3nXPZhYkvR66jqm1NmuMjSDktecPx2Bw081e6elgpoWw08bY42DDWMGAF9lq0jYaYYayzsXPxTdO4UqDxCOEo/QolTWV9E8m5xOJx7zxjPgeBWLSbVsiqWy+ivcACGt60f0XRwTudW9kL2k6iSMOH4rBgttJBVT1EVNGx8xBfusAGnYMacVzfweCqa2j0VX46nUt10xJd0l3932Kk7a50rvYs+8DzLif5BWe0gVtDHUS0jYnPydwZ0HLiti07owMAdwwp3l0KVrSi+rPH8T4u77DcEnuY4o4fsm+Sn0KHnE1ZGVOVYVrROP4s9zF9Cg+yb5J6DD9k3yWVlN5Ha0R4s9zE9Bg+yanoMH2TfJZe8o3ljlaA8We59IiK+QhERAEREAREQBERAEREAREQzkIiIYCIiGQiImBkIiJgZCIiYGQiImEAiImEAmERMIH//Z"/>
          <p:cNvSpPr>
            <a:spLocks noChangeAspect="1" noChangeArrowheads="1"/>
          </p:cNvSpPr>
          <p:nvPr/>
        </p:nvSpPr>
        <p:spPr bwMode="auto">
          <a:xfrm>
            <a:off x="77788" y="-669925"/>
            <a:ext cx="2124075" cy="14097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0728" name="Picture 8" descr="http://hacermillones.com/wp-content/uploads/2010/10/Ratios-Financieros-.jpg"/>
          <p:cNvPicPr>
            <a:picLocks noChangeAspect="1" noChangeArrowheads="1"/>
          </p:cNvPicPr>
          <p:nvPr/>
        </p:nvPicPr>
        <p:blipFill>
          <a:blip r:embed="rId2" cstate="print"/>
          <a:srcRect/>
          <a:stretch>
            <a:fillRect/>
          </a:stretch>
        </p:blipFill>
        <p:spPr bwMode="auto">
          <a:xfrm>
            <a:off x="251520" y="332656"/>
            <a:ext cx="1351984" cy="896293"/>
          </a:xfrm>
          <a:prstGeom prst="rect">
            <a:avLst/>
          </a:prstGeom>
          <a:ln>
            <a:noFill/>
          </a:ln>
          <a:effectLst>
            <a:softEdge rad="112500"/>
          </a:effectLst>
        </p:spPr>
      </p:pic>
      <p:sp>
        <p:nvSpPr>
          <p:cNvPr id="26" name="25 Botón de acción: Documento">
            <a:hlinkClick r:id="rId3" action="ppaction://hlinkfile" highlightClick="1"/>
          </p:cNvPr>
          <p:cNvSpPr/>
          <p:nvPr/>
        </p:nvSpPr>
        <p:spPr>
          <a:xfrm>
            <a:off x="611560" y="5733256"/>
            <a:ext cx="648072" cy="432048"/>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96"/>
                                        </p:tgtEl>
                                        <p:attrNameLst>
                                          <p:attrName>style.visibility</p:attrName>
                                        </p:attrNameLst>
                                      </p:cBhvr>
                                      <p:to>
                                        <p:strVal val="visible"/>
                                      </p:to>
                                    </p:set>
                                    <p:anim calcmode="lin" valueType="num">
                                      <p:cBhvr additive="base">
                                        <p:cTn id="7" dur="500" fill="hold"/>
                                        <p:tgtEl>
                                          <p:spTgt spid="28696"/>
                                        </p:tgtEl>
                                        <p:attrNameLst>
                                          <p:attrName>ppt_x</p:attrName>
                                        </p:attrNameLst>
                                      </p:cBhvr>
                                      <p:tavLst>
                                        <p:tav tm="0">
                                          <p:val>
                                            <p:strVal val="0-#ppt_w/2"/>
                                          </p:val>
                                        </p:tav>
                                        <p:tav tm="100000">
                                          <p:val>
                                            <p:strVal val="#ppt_x"/>
                                          </p:val>
                                        </p:tav>
                                      </p:tavLst>
                                    </p:anim>
                                    <p:anim calcmode="lin" valueType="num">
                                      <p:cBhvr additive="base">
                                        <p:cTn id="8" dur="500" fill="hold"/>
                                        <p:tgtEl>
                                          <p:spTgt spid="2869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97"/>
                                        </p:tgtEl>
                                        <p:attrNameLst>
                                          <p:attrName>style.visibility</p:attrName>
                                        </p:attrNameLst>
                                      </p:cBhvr>
                                      <p:to>
                                        <p:strVal val="visible"/>
                                      </p:to>
                                    </p:set>
                                    <p:anim calcmode="lin" valueType="num">
                                      <p:cBhvr additive="base">
                                        <p:cTn id="13" dur="500" fill="hold"/>
                                        <p:tgtEl>
                                          <p:spTgt spid="28697"/>
                                        </p:tgtEl>
                                        <p:attrNameLst>
                                          <p:attrName>ppt_x</p:attrName>
                                        </p:attrNameLst>
                                      </p:cBhvr>
                                      <p:tavLst>
                                        <p:tav tm="0">
                                          <p:val>
                                            <p:strVal val="0-#ppt_w/2"/>
                                          </p:val>
                                        </p:tav>
                                        <p:tav tm="100000">
                                          <p:val>
                                            <p:strVal val="#ppt_x"/>
                                          </p:val>
                                        </p:tav>
                                      </p:tavLst>
                                    </p:anim>
                                    <p:anim calcmode="lin" valueType="num">
                                      <p:cBhvr additive="base">
                                        <p:cTn id="14" dur="500" fill="hold"/>
                                        <p:tgtEl>
                                          <p:spTgt spid="2869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869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98"/>
                                        </p:tgtEl>
                                        <p:attrNameLst>
                                          <p:attrName>style.visibility</p:attrName>
                                        </p:attrNameLst>
                                      </p:cBhvr>
                                      <p:to>
                                        <p:strVal val="visible"/>
                                      </p:to>
                                    </p:set>
                                    <p:anim calcmode="lin" valueType="num">
                                      <p:cBhvr additive="base">
                                        <p:cTn id="19" dur="500" fill="hold"/>
                                        <p:tgtEl>
                                          <p:spTgt spid="28698"/>
                                        </p:tgtEl>
                                        <p:attrNameLst>
                                          <p:attrName>ppt_x</p:attrName>
                                        </p:attrNameLst>
                                      </p:cBhvr>
                                      <p:tavLst>
                                        <p:tav tm="0">
                                          <p:val>
                                            <p:strVal val="0-#ppt_w/2"/>
                                          </p:val>
                                        </p:tav>
                                        <p:tav tm="100000">
                                          <p:val>
                                            <p:strVal val="#ppt_x"/>
                                          </p:val>
                                        </p:tav>
                                      </p:tavLst>
                                    </p:anim>
                                    <p:anim calcmode="lin" valueType="num">
                                      <p:cBhvr additive="base">
                                        <p:cTn id="20" dur="500" fill="hold"/>
                                        <p:tgtEl>
                                          <p:spTgt spid="2869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869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99"/>
                                        </p:tgtEl>
                                        <p:attrNameLst>
                                          <p:attrName>style.visibility</p:attrName>
                                        </p:attrNameLst>
                                      </p:cBhvr>
                                      <p:to>
                                        <p:strVal val="visible"/>
                                      </p:to>
                                    </p:set>
                                    <p:anim calcmode="lin" valueType="num">
                                      <p:cBhvr additive="base">
                                        <p:cTn id="25" dur="500" fill="hold"/>
                                        <p:tgtEl>
                                          <p:spTgt spid="28699"/>
                                        </p:tgtEl>
                                        <p:attrNameLst>
                                          <p:attrName>ppt_x</p:attrName>
                                        </p:attrNameLst>
                                      </p:cBhvr>
                                      <p:tavLst>
                                        <p:tav tm="0">
                                          <p:val>
                                            <p:strVal val="0-#ppt_w/2"/>
                                          </p:val>
                                        </p:tav>
                                        <p:tav tm="100000">
                                          <p:val>
                                            <p:strVal val="#ppt_x"/>
                                          </p:val>
                                        </p:tav>
                                      </p:tavLst>
                                    </p:anim>
                                    <p:anim calcmode="lin" valueType="num">
                                      <p:cBhvr additive="base">
                                        <p:cTn id="26" dur="500" fill="hold"/>
                                        <p:tgtEl>
                                          <p:spTgt spid="2869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869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8700"/>
                                        </p:tgtEl>
                                        <p:attrNameLst>
                                          <p:attrName>style.visibility</p:attrName>
                                        </p:attrNameLst>
                                      </p:cBhvr>
                                      <p:to>
                                        <p:strVal val="visible"/>
                                      </p:to>
                                    </p:set>
                                    <p:anim calcmode="lin" valueType="num">
                                      <p:cBhvr additive="base">
                                        <p:cTn id="31" dur="500" fill="hold"/>
                                        <p:tgtEl>
                                          <p:spTgt spid="28700"/>
                                        </p:tgtEl>
                                        <p:attrNameLst>
                                          <p:attrName>ppt_x</p:attrName>
                                        </p:attrNameLst>
                                      </p:cBhvr>
                                      <p:tavLst>
                                        <p:tav tm="0">
                                          <p:val>
                                            <p:strVal val="0-#ppt_w/2"/>
                                          </p:val>
                                        </p:tav>
                                        <p:tav tm="100000">
                                          <p:val>
                                            <p:strVal val="#ppt_x"/>
                                          </p:val>
                                        </p:tav>
                                      </p:tavLst>
                                    </p:anim>
                                    <p:anim calcmode="lin" valueType="num">
                                      <p:cBhvr additive="base">
                                        <p:cTn id="32" dur="500" fill="hold"/>
                                        <p:tgtEl>
                                          <p:spTgt spid="28700"/>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870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6" grpId="0" animBg="1" autoUpdateAnimBg="0"/>
      <p:bldP spid="28697" grpId="0" animBg="1" autoUpdateAnimBg="0"/>
      <p:bldP spid="28698" grpId="0" animBg="1" autoUpdateAnimBg="0"/>
      <p:bldP spid="28699" grpId="0" animBg="1" autoUpdateAnimBg="0"/>
      <p:bldP spid="28700"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2800" dirty="0" smtClean="0"/>
              <a:t>Principales Índices financieros</a:t>
            </a:r>
            <a:endParaRPr lang="es-ES" sz="2800" dirty="0"/>
          </a:p>
        </p:txBody>
      </p:sp>
      <p:graphicFrame>
        <p:nvGraphicFramePr>
          <p:cNvPr id="4" name="3 Tabla"/>
          <p:cNvGraphicFramePr>
            <a:graphicFrameLocks noGrp="1"/>
          </p:cNvGraphicFramePr>
          <p:nvPr/>
        </p:nvGraphicFramePr>
        <p:xfrm>
          <a:off x="467544" y="1484784"/>
          <a:ext cx="4032448" cy="4752532"/>
        </p:xfrm>
        <a:graphic>
          <a:graphicData uri="http://schemas.openxmlformats.org/drawingml/2006/table">
            <a:tbl>
              <a:tblPr firstRow="1" bandRow="1">
                <a:tableStyleId>{85BE263C-DBD7-4A20-BB59-AAB30ACAA65A}</a:tableStyleId>
              </a:tblPr>
              <a:tblGrid>
                <a:gridCol w="2016224"/>
                <a:gridCol w="2016224"/>
              </a:tblGrid>
              <a:tr h="673587">
                <a:tc gridSpan="2">
                  <a:txBody>
                    <a:bodyPr/>
                    <a:lstStyle/>
                    <a:p>
                      <a:pPr algn="ctr"/>
                      <a:r>
                        <a:rPr lang="es-ES" dirty="0" smtClean="0"/>
                        <a:t>RAZON</a:t>
                      </a:r>
                      <a:r>
                        <a:rPr lang="es-ES" baseline="0" dirty="0" smtClean="0"/>
                        <a:t>ES DE LIQUIDEZ</a:t>
                      </a:r>
                      <a:endParaRPr lang="es-ES" b="1" dirty="0">
                        <a:solidFill>
                          <a:schemeClr val="tx1"/>
                        </a:solidFill>
                      </a:endParaRPr>
                    </a:p>
                  </a:txBody>
                  <a:tcPr/>
                </a:tc>
                <a:tc hMerge="1">
                  <a:txBody>
                    <a:bodyPr/>
                    <a:lstStyle/>
                    <a:p>
                      <a:endParaRPr lang="es-ES" dirty="0"/>
                    </a:p>
                  </a:txBody>
                  <a:tcPr/>
                </a:tc>
              </a:tr>
              <a:tr h="673587">
                <a:tc gridSpan="2">
                  <a:txBody>
                    <a:bodyPr/>
                    <a:lstStyle/>
                    <a:p>
                      <a:pPr algn="ctr"/>
                      <a:r>
                        <a:rPr lang="es-ES" b="1" dirty="0" smtClean="0"/>
                        <a:t>CAPITAL</a:t>
                      </a:r>
                      <a:r>
                        <a:rPr lang="es-ES" b="1" baseline="0" dirty="0" smtClean="0"/>
                        <a:t> DE TRABAJO</a:t>
                      </a:r>
                      <a:endParaRPr lang="es-ES" b="1" dirty="0"/>
                    </a:p>
                  </a:txBody>
                  <a:tcPr/>
                </a:tc>
                <a:tc hMerge="1">
                  <a:txBody>
                    <a:bodyPr/>
                    <a:lstStyle/>
                    <a:p>
                      <a:endParaRPr lang="es-ES" dirty="0"/>
                    </a:p>
                  </a:txBody>
                  <a:tcPr/>
                </a:tc>
              </a:tr>
              <a:tr h="390253">
                <a:tc>
                  <a:txBody>
                    <a:bodyPr/>
                    <a:lstStyle/>
                    <a:p>
                      <a:r>
                        <a:rPr lang="es-ES" dirty="0" smtClean="0"/>
                        <a:t>2009</a:t>
                      </a:r>
                      <a:endParaRPr lang="es-ES" dirty="0"/>
                    </a:p>
                  </a:txBody>
                  <a:tcPr/>
                </a:tc>
                <a:tc>
                  <a:txBody>
                    <a:bodyPr/>
                    <a:lstStyle/>
                    <a:p>
                      <a:r>
                        <a:rPr lang="es-ES" dirty="0" smtClean="0"/>
                        <a:t>$16.980,41</a:t>
                      </a:r>
                      <a:endParaRPr lang="es-ES" dirty="0"/>
                    </a:p>
                  </a:txBody>
                  <a:tcPr/>
                </a:tc>
              </a:tr>
              <a:tr h="390253">
                <a:tc>
                  <a:txBody>
                    <a:bodyPr/>
                    <a:lstStyle/>
                    <a:p>
                      <a:r>
                        <a:rPr lang="es-ES" dirty="0" smtClean="0"/>
                        <a:t>2010</a:t>
                      </a:r>
                      <a:endParaRPr lang="es-ES" dirty="0"/>
                    </a:p>
                  </a:txBody>
                  <a:tcPr/>
                </a:tc>
                <a:tc>
                  <a:txBody>
                    <a:bodyPr/>
                    <a:lstStyle/>
                    <a:p>
                      <a:r>
                        <a:rPr lang="es-ES" dirty="0" smtClean="0"/>
                        <a:t>$71.951,61</a:t>
                      </a:r>
                      <a:endParaRPr lang="es-ES" dirty="0"/>
                    </a:p>
                  </a:txBody>
                  <a:tcPr/>
                </a:tc>
              </a:tr>
              <a:tr h="673587">
                <a:tc gridSpan="2">
                  <a:txBody>
                    <a:bodyPr/>
                    <a:lstStyle/>
                    <a:p>
                      <a:pPr algn="ctr"/>
                      <a:r>
                        <a:rPr lang="es-ES" b="1" dirty="0" smtClean="0"/>
                        <a:t>RAZON CORRIENTE</a:t>
                      </a:r>
                      <a:endParaRPr lang="es-ES" b="1" dirty="0"/>
                    </a:p>
                  </a:txBody>
                  <a:tcPr/>
                </a:tc>
                <a:tc hMerge="1">
                  <a:txBody>
                    <a:bodyPr/>
                    <a:lstStyle/>
                    <a:p>
                      <a:endParaRPr lang="es-ES" dirty="0"/>
                    </a:p>
                  </a:txBody>
                  <a:tcPr/>
                </a:tc>
              </a:tr>
              <a:tr h="390253">
                <a:tc>
                  <a:txBody>
                    <a:bodyPr/>
                    <a:lstStyle/>
                    <a:p>
                      <a:r>
                        <a:rPr lang="es-ES" dirty="0" smtClean="0"/>
                        <a:t>2009</a:t>
                      </a:r>
                      <a:endParaRPr lang="es-ES" dirty="0"/>
                    </a:p>
                  </a:txBody>
                  <a:tcPr/>
                </a:tc>
                <a:tc>
                  <a:txBody>
                    <a:bodyPr/>
                    <a:lstStyle/>
                    <a:p>
                      <a:r>
                        <a:rPr lang="es-ES" dirty="0" smtClean="0"/>
                        <a:t>1,39</a:t>
                      </a:r>
                      <a:endParaRPr lang="es-ES" dirty="0"/>
                    </a:p>
                  </a:txBody>
                  <a:tcPr/>
                </a:tc>
              </a:tr>
              <a:tr h="390253">
                <a:tc>
                  <a:txBody>
                    <a:bodyPr/>
                    <a:lstStyle/>
                    <a:p>
                      <a:r>
                        <a:rPr lang="es-ES" dirty="0" smtClean="0"/>
                        <a:t>2010</a:t>
                      </a:r>
                      <a:endParaRPr lang="es-ES" dirty="0"/>
                    </a:p>
                  </a:txBody>
                  <a:tcPr/>
                </a:tc>
                <a:tc>
                  <a:txBody>
                    <a:bodyPr/>
                    <a:lstStyle/>
                    <a:p>
                      <a:r>
                        <a:rPr lang="es-ES" dirty="0" smtClean="0"/>
                        <a:t>2,29</a:t>
                      </a:r>
                      <a:endParaRPr lang="es-ES" dirty="0"/>
                    </a:p>
                  </a:txBody>
                  <a:tcPr/>
                </a:tc>
              </a:tr>
              <a:tr h="390253">
                <a:tc gridSpan="2">
                  <a:txBody>
                    <a:bodyPr/>
                    <a:lstStyle/>
                    <a:p>
                      <a:pPr algn="ctr"/>
                      <a:r>
                        <a:rPr lang="es-ES" b="1" dirty="0" smtClean="0"/>
                        <a:t>RAZON ÁCIDA</a:t>
                      </a:r>
                      <a:endParaRPr lang="es-ES" b="1" dirty="0"/>
                    </a:p>
                  </a:txBody>
                  <a:tcPr/>
                </a:tc>
                <a:tc hMerge="1">
                  <a:txBody>
                    <a:bodyPr/>
                    <a:lstStyle/>
                    <a:p>
                      <a:endParaRPr lang="es-ES" dirty="0"/>
                    </a:p>
                  </a:txBody>
                  <a:tcPr/>
                </a:tc>
              </a:tr>
              <a:tr h="390253">
                <a:tc>
                  <a:txBody>
                    <a:bodyPr/>
                    <a:lstStyle/>
                    <a:p>
                      <a:r>
                        <a:rPr lang="es-ES" dirty="0" smtClean="0"/>
                        <a:t>2009</a:t>
                      </a:r>
                      <a:endParaRPr lang="es-ES" dirty="0"/>
                    </a:p>
                  </a:txBody>
                  <a:tcPr/>
                </a:tc>
                <a:tc>
                  <a:txBody>
                    <a:bodyPr/>
                    <a:lstStyle/>
                    <a:p>
                      <a:r>
                        <a:rPr lang="es-ES" dirty="0" smtClean="0"/>
                        <a:t>1,06</a:t>
                      </a:r>
                      <a:endParaRPr lang="es-ES" dirty="0"/>
                    </a:p>
                  </a:txBody>
                  <a:tcPr/>
                </a:tc>
              </a:tr>
              <a:tr h="390253">
                <a:tc>
                  <a:txBody>
                    <a:bodyPr/>
                    <a:lstStyle/>
                    <a:p>
                      <a:r>
                        <a:rPr lang="es-ES" dirty="0" smtClean="0"/>
                        <a:t>2010</a:t>
                      </a:r>
                      <a:endParaRPr lang="es-ES" dirty="0"/>
                    </a:p>
                  </a:txBody>
                  <a:tcPr/>
                </a:tc>
                <a:tc>
                  <a:txBody>
                    <a:bodyPr/>
                    <a:lstStyle/>
                    <a:p>
                      <a:r>
                        <a:rPr lang="es-ES" dirty="0" smtClean="0"/>
                        <a:t>2,07</a:t>
                      </a:r>
                      <a:endParaRPr lang="es-ES" dirty="0"/>
                    </a:p>
                  </a:txBody>
                  <a:tcPr/>
                </a:tc>
              </a:tr>
            </a:tbl>
          </a:graphicData>
        </a:graphic>
      </p:graphicFrame>
      <p:graphicFrame>
        <p:nvGraphicFramePr>
          <p:cNvPr id="5" name="4 Tabla"/>
          <p:cNvGraphicFramePr>
            <a:graphicFrameLocks noGrp="1"/>
          </p:cNvGraphicFramePr>
          <p:nvPr/>
        </p:nvGraphicFramePr>
        <p:xfrm>
          <a:off x="5220072" y="2276872"/>
          <a:ext cx="3672408" cy="3252954"/>
        </p:xfrm>
        <a:graphic>
          <a:graphicData uri="http://schemas.openxmlformats.org/drawingml/2006/table">
            <a:tbl>
              <a:tblPr firstRow="1" bandRow="1">
                <a:tableStyleId>{2A488322-F2BA-4B5B-9748-0D474271808F}</a:tableStyleId>
              </a:tblPr>
              <a:tblGrid>
                <a:gridCol w="1836204"/>
                <a:gridCol w="1836204"/>
              </a:tblGrid>
              <a:tr h="596638">
                <a:tc gridSpan="2">
                  <a:txBody>
                    <a:bodyPr/>
                    <a:lstStyle/>
                    <a:p>
                      <a:pPr algn="ctr"/>
                      <a:r>
                        <a:rPr lang="es-ES" dirty="0" smtClean="0"/>
                        <a:t>RAZON</a:t>
                      </a:r>
                      <a:r>
                        <a:rPr lang="es-ES" baseline="0" dirty="0" smtClean="0"/>
                        <a:t>ES DE ACTIVIDAD</a:t>
                      </a:r>
                      <a:endParaRPr lang="es-ES" dirty="0">
                        <a:solidFill>
                          <a:schemeClr val="tx1"/>
                        </a:solidFill>
                      </a:endParaRPr>
                    </a:p>
                  </a:txBody>
                  <a:tcPr/>
                </a:tc>
                <a:tc hMerge="1">
                  <a:txBody>
                    <a:bodyPr/>
                    <a:lstStyle/>
                    <a:p>
                      <a:endParaRPr lang="es-ES" dirty="0"/>
                    </a:p>
                  </a:txBody>
                  <a:tcPr/>
                </a:tc>
              </a:tr>
              <a:tr h="596638">
                <a:tc gridSpan="2">
                  <a:txBody>
                    <a:bodyPr/>
                    <a:lstStyle/>
                    <a:p>
                      <a:pPr algn="ctr"/>
                      <a:r>
                        <a:rPr lang="es-ES" b="1" dirty="0" smtClean="0"/>
                        <a:t>PLAZO</a:t>
                      </a:r>
                      <a:r>
                        <a:rPr lang="es-ES" b="1" baseline="0" dirty="0" smtClean="0"/>
                        <a:t> MEDIO DE COBROS</a:t>
                      </a:r>
                      <a:endParaRPr lang="es-ES" b="1" dirty="0"/>
                    </a:p>
                  </a:txBody>
                  <a:tcPr/>
                </a:tc>
                <a:tc hMerge="1">
                  <a:txBody>
                    <a:bodyPr/>
                    <a:lstStyle/>
                    <a:p>
                      <a:endParaRPr lang="es-ES" dirty="0"/>
                    </a:p>
                  </a:txBody>
                  <a:tcPr/>
                </a:tc>
              </a:tr>
              <a:tr h="340936">
                <a:tc>
                  <a:txBody>
                    <a:bodyPr/>
                    <a:lstStyle/>
                    <a:p>
                      <a:r>
                        <a:rPr lang="es-ES" dirty="0" smtClean="0"/>
                        <a:t>2009</a:t>
                      </a:r>
                      <a:endParaRPr lang="es-ES" dirty="0"/>
                    </a:p>
                  </a:txBody>
                  <a:tcPr/>
                </a:tc>
                <a:tc>
                  <a:txBody>
                    <a:bodyPr/>
                    <a:lstStyle/>
                    <a:p>
                      <a:r>
                        <a:rPr lang="es-ES" dirty="0" smtClean="0"/>
                        <a:t>51 Días</a:t>
                      </a:r>
                      <a:endParaRPr lang="es-ES" dirty="0"/>
                    </a:p>
                  </a:txBody>
                  <a:tcPr/>
                </a:tc>
              </a:tr>
              <a:tr h="340936">
                <a:tc>
                  <a:txBody>
                    <a:bodyPr/>
                    <a:lstStyle/>
                    <a:p>
                      <a:r>
                        <a:rPr lang="es-ES" dirty="0" smtClean="0"/>
                        <a:t>2010</a:t>
                      </a:r>
                      <a:endParaRPr lang="es-ES" dirty="0"/>
                    </a:p>
                  </a:txBody>
                  <a:tcPr/>
                </a:tc>
                <a:tc>
                  <a:txBody>
                    <a:bodyPr/>
                    <a:lstStyle/>
                    <a:p>
                      <a:r>
                        <a:rPr lang="es-ES" dirty="0" smtClean="0"/>
                        <a:t>80 Días</a:t>
                      </a:r>
                      <a:endParaRPr lang="es-ES" dirty="0"/>
                    </a:p>
                  </a:txBody>
                  <a:tcPr/>
                </a:tc>
              </a:tr>
              <a:tr h="596638">
                <a:tc gridSpan="2">
                  <a:txBody>
                    <a:bodyPr/>
                    <a:lstStyle/>
                    <a:p>
                      <a:pPr algn="ctr"/>
                      <a:r>
                        <a:rPr lang="es-ES" b="1" dirty="0" smtClean="0"/>
                        <a:t>PLAZO</a:t>
                      </a:r>
                      <a:r>
                        <a:rPr lang="es-ES" b="1" baseline="0" dirty="0" smtClean="0"/>
                        <a:t> MEDIO DE PAGOS</a:t>
                      </a:r>
                      <a:endParaRPr lang="es-ES" b="1" dirty="0"/>
                    </a:p>
                  </a:txBody>
                  <a:tcPr/>
                </a:tc>
                <a:tc hMerge="1">
                  <a:txBody>
                    <a:bodyPr/>
                    <a:lstStyle/>
                    <a:p>
                      <a:endParaRPr lang="es-ES" dirty="0"/>
                    </a:p>
                  </a:txBody>
                  <a:tcPr/>
                </a:tc>
              </a:tr>
              <a:tr h="340936">
                <a:tc>
                  <a:txBody>
                    <a:bodyPr/>
                    <a:lstStyle/>
                    <a:p>
                      <a:r>
                        <a:rPr lang="es-ES" dirty="0" smtClean="0"/>
                        <a:t>2009</a:t>
                      </a:r>
                      <a:endParaRPr lang="es-ES" dirty="0"/>
                    </a:p>
                  </a:txBody>
                  <a:tcPr/>
                </a:tc>
                <a:tc>
                  <a:txBody>
                    <a:bodyPr/>
                    <a:lstStyle/>
                    <a:p>
                      <a:r>
                        <a:rPr lang="es-ES" dirty="0" smtClean="0"/>
                        <a:t>157 Días</a:t>
                      </a:r>
                      <a:endParaRPr lang="es-ES" dirty="0"/>
                    </a:p>
                  </a:txBody>
                  <a:tcPr/>
                </a:tc>
              </a:tr>
              <a:tr h="340936">
                <a:tc>
                  <a:txBody>
                    <a:bodyPr/>
                    <a:lstStyle/>
                    <a:p>
                      <a:r>
                        <a:rPr lang="es-ES" dirty="0" smtClean="0"/>
                        <a:t>2010</a:t>
                      </a:r>
                      <a:endParaRPr lang="es-ES" dirty="0"/>
                    </a:p>
                  </a:txBody>
                  <a:tcPr/>
                </a:tc>
                <a:tc>
                  <a:txBody>
                    <a:bodyPr/>
                    <a:lstStyle/>
                    <a:p>
                      <a:r>
                        <a:rPr lang="es-ES" dirty="0" smtClean="0"/>
                        <a:t>169 Días</a:t>
                      </a:r>
                      <a:endParaRPr lang="es-ES" dirty="0"/>
                    </a:p>
                  </a:txBody>
                  <a:tcPr/>
                </a:tc>
              </a:tr>
            </a:tbl>
          </a:graphicData>
        </a:graphic>
      </p:graphicFrame>
    </p:spTree>
  </p:cSld>
  <p:clrMapOvr>
    <a:masterClrMapping/>
  </p:clrMapOvr>
  <p:transition>
    <p:pull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Gráfico"/>
          <p:cNvGraphicFramePr/>
          <p:nvPr/>
        </p:nvGraphicFramePr>
        <p:xfrm>
          <a:off x="683568" y="4437112"/>
          <a:ext cx="3888432" cy="22193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6 Gráfico"/>
          <p:cNvGraphicFramePr/>
          <p:nvPr/>
        </p:nvGraphicFramePr>
        <p:xfrm>
          <a:off x="4716016" y="4509120"/>
          <a:ext cx="4248472" cy="2151509"/>
        </p:xfrm>
        <a:graphic>
          <a:graphicData uri="http://schemas.openxmlformats.org/drawingml/2006/chart">
            <c:chart xmlns:c="http://schemas.openxmlformats.org/drawingml/2006/chart" xmlns:r="http://schemas.openxmlformats.org/officeDocument/2006/relationships" r:id="rId3"/>
          </a:graphicData>
        </a:graphic>
      </p:graphicFrame>
      <p:sp>
        <p:nvSpPr>
          <p:cNvPr id="5" name="4 CuadroTexto"/>
          <p:cNvSpPr txBox="1"/>
          <p:nvPr/>
        </p:nvSpPr>
        <p:spPr>
          <a:xfrm>
            <a:off x="1043608" y="4005064"/>
            <a:ext cx="2664296" cy="369332"/>
          </a:xfrm>
          <a:prstGeom prst="rect">
            <a:avLst/>
          </a:prstGeom>
          <a:noFill/>
        </p:spPr>
        <p:txBody>
          <a:bodyPr wrap="square" rtlCol="0">
            <a:spAutoFit/>
          </a:bodyPr>
          <a:lstStyle/>
          <a:p>
            <a:pPr algn="ctr"/>
            <a:r>
              <a:rPr lang="es-ES" dirty="0" smtClean="0"/>
              <a:t> PASIVO 2009</a:t>
            </a:r>
            <a:endParaRPr lang="es-ES" dirty="0"/>
          </a:p>
        </p:txBody>
      </p:sp>
      <p:sp>
        <p:nvSpPr>
          <p:cNvPr id="8" name="7 CuadroTexto"/>
          <p:cNvSpPr txBox="1"/>
          <p:nvPr/>
        </p:nvSpPr>
        <p:spPr>
          <a:xfrm>
            <a:off x="5220072" y="3861048"/>
            <a:ext cx="2664296" cy="369332"/>
          </a:xfrm>
          <a:prstGeom prst="rect">
            <a:avLst/>
          </a:prstGeom>
          <a:noFill/>
        </p:spPr>
        <p:txBody>
          <a:bodyPr wrap="square" rtlCol="0">
            <a:spAutoFit/>
          </a:bodyPr>
          <a:lstStyle/>
          <a:p>
            <a:pPr algn="ctr"/>
            <a:r>
              <a:rPr lang="es-ES" dirty="0" smtClean="0"/>
              <a:t>PASIVO 2010</a:t>
            </a:r>
            <a:endParaRPr lang="es-ES" dirty="0"/>
          </a:p>
        </p:txBody>
      </p:sp>
      <p:graphicFrame>
        <p:nvGraphicFramePr>
          <p:cNvPr id="9" name="8 Gráfico"/>
          <p:cNvGraphicFramePr/>
          <p:nvPr/>
        </p:nvGraphicFramePr>
        <p:xfrm>
          <a:off x="5364088" y="1556792"/>
          <a:ext cx="3491880" cy="1872208"/>
        </p:xfrm>
        <a:graphic>
          <a:graphicData uri="http://schemas.openxmlformats.org/drawingml/2006/chart">
            <c:chart xmlns:c="http://schemas.openxmlformats.org/drawingml/2006/chart" xmlns:r="http://schemas.openxmlformats.org/officeDocument/2006/relationships" r:id="rId4"/>
          </a:graphicData>
        </a:graphic>
      </p:graphicFrame>
      <p:sp>
        <p:nvSpPr>
          <p:cNvPr id="10" name="9 CuadroTexto"/>
          <p:cNvSpPr txBox="1"/>
          <p:nvPr/>
        </p:nvSpPr>
        <p:spPr>
          <a:xfrm>
            <a:off x="6156176" y="1124744"/>
            <a:ext cx="2592288" cy="307777"/>
          </a:xfrm>
          <a:prstGeom prst="rect">
            <a:avLst/>
          </a:prstGeom>
          <a:noFill/>
        </p:spPr>
        <p:txBody>
          <a:bodyPr wrap="square" rtlCol="0">
            <a:spAutoFit/>
          </a:bodyPr>
          <a:lstStyle/>
          <a:p>
            <a:r>
              <a:rPr lang="es-ES" sz="1400" i="1" dirty="0" smtClean="0"/>
              <a:t>Composición Optima Pasivo</a:t>
            </a:r>
            <a:endParaRPr lang="es-ES" sz="1400" i="1" dirty="0"/>
          </a:p>
        </p:txBody>
      </p:sp>
      <p:sp>
        <p:nvSpPr>
          <p:cNvPr id="11" name="10 CuadroTexto"/>
          <p:cNvSpPr txBox="1"/>
          <p:nvPr/>
        </p:nvSpPr>
        <p:spPr>
          <a:xfrm>
            <a:off x="755576" y="3356992"/>
            <a:ext cx="4536504" cy="261610"/>
          </a:xfrm>
          <a:prstGeom prst="rect">
            <a:avLst/>
          </a:prstGeom>
          <a:noFill/>
        </p:spPr>
        <p:txBody>
          <a:bodyPr wrap="square" rtlCol="0">
            <a:spAutoFit/>
          </a:bodyPr>
          <a:lstStyle/>
          <a:p>
            <a:pPr algn="ctr"/>
            <a:r>
              <a:rPr lang="es-ES" sz="1050" dirty="0" smtClean="0"/>
              <a:t>Ingresos cobrados por anticipado- Reinversión de Utilidades </a:t>
            </a:r>
            <a:endParaRPr lang="es-ES" sz="1050" dirty="0"/>
          </a:p>
        </p:txBody>
      </p:sp>
      <p:graphicFrame>
        <p:nvGraphicFramePr>
          <p:cNvPr id="12" name="11 Tabla"/>
          <p:cNvGraphicFramePr>
            <a:graphicFrameLocks noGrp="1"/>
          </p:cNvGraphicFramePr>
          <p:nvPr/>
        </p:nvGraphicFramePr>
        <p:xfrm>
          <a:off x="1043608" y="404664"/>
          <a:ext cx="4032448" cy="3581773"/>
        </p:xfrm>
        <a:graphic>
          <a:graphicData uri="http://schemas.openxmlformats.org/drawingml/2006/table">
            <a:tbl>
              <a:tblPr firstRow="1" bandRow="1">
                <a:tableStyleId>{5C22544A-7EE6-4342-B048-85BDC9FD1C3A}</a:tableStyleId>
              </a:tblPr>
              <a:tblGrid>
                <a:gridCol w="2016224"/>
                <a:gridCol w="2016224"/>
              </a:tblGrid>
              <a:tr h="673587">
                <a:tc gridSpan="2">
                  <a:txBody>
                    <a:bodyPr/>
                    <a:lstStyle/>
                    <a:p>
                      <a:pPr algn="ctr"/>
                      <a:r>
                        <a:rPr lang="es-ES" dirty="0" smtClean="0"/>
                        <a:t>RAZON</a:t>
                      </a:r>
                      <a:r>
                        <a:rPr lang="es-ES" baseline="0" dirty="0" smtClean="0"/>
                        <a:t>ES DE ENDEUDAMIENTO</a:t>
                      </a:r>
                      <a:endParaRPr lang="es-ES" b="1" dirty="0">
                        <a:solidFill>
                          <a:schemeClr val="tx1"/>
                        </a:solidFill>
                      </a:endParaRPr>
                    </a:p>
                  </a:txBody>
                  <a:tcPr/>
                </a:tc>
                <a:tc hMerge="1">
                  <a:txBody>
                    <a:bodyPr/>
                    <a:lstStyle/>
                    <a:p>
                      <a:endParaRPr lang="es-ES" dirty="0"/>
                    </a:p>
                  </a:txBody>
                  <a:tcPr/>
                </a:tc>
              </a:tr>
              <a:tr h="673587">
                <a:tc gridSpan="2">
                  <a:txBody>
                    <a:bodyPr/>
                    <a:lstStyle/>
                    <a:p>
                      <a:pPr algn="ctr"/>
                      <a:r>
                        <a:rPr lang="es-ES" dirty="0" smtClean="0"/>
                        <a:t>ENDEUDAMIENTO TOTAL</a:t>
                      </a:r>
                      <a:endParaRPr lang="es-ES" b="1" dirty="0"/>
                    </a:p>
                  </a:txBody>
                  <a:tcPr/>
                </a:tc>
                <a:tc hMerge="1">
                  <a:txBody>
                    <a:bodyPr/>
                    <a:lstStyle/>
                    <a:p>
                      <a:endParaRPr lang="es-ES" dirty="0"/>
                    </a:p>
                  </a:txBody>
                  <a:tcPr/>
                </a:tc>
              </a:tr>
              <a:tr h="390253">
                <a:tc>
                  <a:txBody>
                    <a:bodyPr/>
                    <a:lstStyle/>
                    <a:p>
                      <a:r>
                        <a:rPr lang="es-ES" dirty="0" smtClean="0"/>
                        <a:t>2009</a:t>
                      </a:r>
                      <a:endParaRPr lang="es-ES" dirty="0"/>
                    </a:p>
                  </a:txBody>
                  <a:tcPr/>
                </a:tc>
                <a:tc>
                  <a:txBody>
                    <a:bodyPr/>
                    <a:lstStyle/>
                    <a:p>
                      <a:r>
                        <a:rPr lang="es-ES" dirty="0" smtClean="0"/>
                        <a:t>0,63</a:t>
                      </a:r>
                      <a:endParaRPr lang="es-ES" dirty="0"/>
                    </a:p>
                  </a:txBody>
                  <a:tcPr/>
                </a:tc>
              </a:tr>
              <a:tr h="390253">
                <a:tc>
                  <a:txBody>
                    <a:bodyPr/>
                    <a:lstStyle/>
                    <a:p>
                      <a:r>
                        <a:rPr lang="es-ES" dirty="0" smtClean="0"/>
                        <a:t>2010</a:t>
                      </a:r>
                      <a:endParaRPr lang="es-ES" dirty="0"/>
                    </a:p>
                  </a:txBody>
                  <a:tcPr/>
                </a:tc>
                <a:tc>
                  <a:txBody>
                    <a:bodyPr/>
                    <a:lstStyle/>
                    <a:p>
                      <a:r>
                        <a:rPr lang="es-ES" dirty="0" smtClean="0"/>
                        <a:t>0,56</a:t>
                      </a:r>
                      <a:endParaRPr lang="es-ES" dirty="0"/>
                    </a:p>
                  </a:txBody>
                  <a:tcPr/>
                </a:tc>
              </a:tr>
              <a:tr h="673587">
                <a:tc gridSpan="2">
                  <a:txBody>
                    <a:bodyPr/>
                    <a:lstStyle/>
                    <a:p>
                      <a:pPr algn="ctr"/>
                      <a:r>
                        <a:rPr lang="es-ES" dirty="0" smtClean="0"/>
                        <a:t>ENDEUDAMIENTO L/P -PATRIMONIO</a:t>
                      </a:r>
                      <a:endParaRPr lang="es-ES" b="1" dirty="0"/>
                    </a:p>
                  </a:txBody>
                  <a:tcPr/>
                </a:tc>
                <a:tc hMerge="1">
                  <a:txBody>
                    <a:bodyPr/>
                    <a:lstStyle/>
                    <a:p>
                      <a:endParaRPr lang="es-ES" dirty="0"/>
                    </a:p>
                  </a:txBody>
                  <a:tcPr/>
                </a:tc>
              </a:tr>
              <a:tr h="390253">
                <a:tc>
                  <a:txBody>
                    <a:bodyPr/>
                    <a:lstStyle/>
                    <a:p>
                      <a:r>
                        <a:rPr lang="es-ES" dirty="0" smtClean="0"/>
                        <a:t>2009</a:t>
                      </a:r>
                      <a:endParaRPr lang="es-ES" dirty="0"/>
                    </a:p>
                  </a:txBody>
                  <a:tcPr/>
                </a:tc>
                <a:tc>
                  <a:txBody>
                    <a:bodyPr/>
                    <a:lstStyle/>
                    <a:p>
                      <a:r>
                        <a:rPr lang="es-ES" dirty="0" smtClean="0"/>
                        <a:t>0,73</a:t>
                      </a:r>
                      <a:endParaRPr lang="es-ES" dirty="0"/>
                    </a:p>
                  </a:txBody>
                  <a:tcPr/>
                </a:tc>
              </a:tr>
              <a:tr h="390253">
                <a:tc>
                  <a:txBody>
                    <a:bodyPr/>
                    <a:lstStyle/>
                    <a:p>
                      <a:r>
                        <a:rPr lang="es-ES" dirty="0" smtClean="0"/>
                        <a:t>2010</a:t>
                      </a:r>
                      <a:endParaRPr lang="es-ES" dirty="0"/>
                    </a:p>
                  </a:txBody>
                  <a:tcPr/>
                </a:tc>
                <a:tc>
                  <a:txBody>
                    <a:bodyPr/>
                    <a:lstStyle/>
                    <a:p>
                      <a:r>
                        <a:rPr lang="es-ES" dirty="0" smtClean="0"/>
                        <a:t>0,73</a:t>
                      </a:r>
                      <a:endParaRPr lang="es-ES" dirty="0"/>
                    </a:p>
                  </a:txBody>
                  <a:tcPr/>
                </a:tc>
              </a:tr>
            </a:tbl>
          </a:graphicData>
        </a:graphic>
      </p:graphicFrame>
    </p:spTree>
  </p:cSld>
  <p:clrMapOvr>
    <a:masterClrMapping/>
  </p:clrMapOvr>
  <p:transition>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04800" y="457200"/>
            <a:ext cx="8686800" cy="838200"/>
          </a:xfrm>
        </p:spPr>
        <p:txBody>
          <a:bodyPr>
            <a:normAutofit/>
          </a:bodyPr>
          <a:lstStyle/>
          <a:p>
            <a:pPr algn="ctr"/>
            <a:r>
              <a:rPr lang="es-ES" sz="2800" dirty="0" smtClean="0"/>
              <a:t>Principales Índices financieros</a:t>
            </a:r>
            <a:endParaRPr lang="es-ES" sz="2800" dirty="0"/>
          </a:p>
        </p:txBody>
      </p:sp>
      <p:graphicFrame>
        <p:nvGraphicFramePr>
          <p:cNvPr id="5" name="4 Tabla"/>
          <p:cNvGraphicFramePr>
            <a:graphicFrameLocks noGrp="1"/>
          </p:cNvGraphicFramePr>
          <p:nvPr/>
        </p:nvGraphicFramePr>
        <p:xfrm>
          <a:off x="2915816" y="1844824"/>
          <a:ext cx="3960440" cy="3252954"/>
        </p:xfrm>
        <a:graphic>
          <a:graphicData uri="http://schemas.openxmlformats.org/drawingml/2006/table">
            <a:tbl>
              <a:tblPr firstRow="1" bandRow="1">
                <a:tableStyleId>{2A488322-F2BA-4B5B-9748-0D474271808F}</a:tableStyleId>
              </a:tblPr>
              <a:tblGrid>
                <a:gridCol w="1980220"/>
                <a:gridCol w="1980220"/>
              </a:tblGrid>
              <a:tr h="596638">
                <a:tc gridSpan="2">
                  <a:txBody>
                    <a:bodyPr/>
                    <a:lstStyle/>
                    <a:p>
                      <a:pPr algn="ctr"/>
                      <a:r>
                        <a:rPr lang="es-ES" dirty="0" smtClean="0"/>
                        <a:t>RAZON</a:t>
                      </a:r>
                      <a:r>
                        <a:rPr lang="es-ES" baseline="0" dirty="0" smtClean="0"/>
                        <a:t>ES DE RENTABILIDAD</a:t>
                      </a:r>
                      <a:endParaRPr lang="es-ES" dirty="0">
                        <a:solidFill>
                          <a:schemeClr val="tx1"/>
                        </a:solidFill>
                      </a:endParaRPr>
                    </a:p>
                  </a:txBody>
                  <a:tcPr/>
                </a:tc>
                <a:tc hMerge="1">
                  <a:txBody>
                    <a:bodyPr/>
                    <a:lstStyle/>
                    <a:p>
                      <a:endParaRPr lang="es-ES" dirty="0"/>
                    </a:p>
                  </a:txBody>
                  <a:tcPr/>
                </a:tc>
              </a:tr>
              <a:tr h="596638">
                <a:tc gridSpan="2">
                  <a:txBody>
                    <a:bodyPr/>
                    <a:lstStyle/>
                    <a:p>
                      <a:pPr algn="ctr"/>
                      <a:r>
                        <a:rPr lang="es-ES" b="1" dirty="0" smtClean="0"/>
                        <a:t>RENTABILIDAD</a:t>
                      </a:r>
                      <a:r>
                        <a:rPr lang="es-ES" b="1" baseline="0" dirty="0" smtClean="0"/>
                        <a:t> SOBRE VENTAS</a:t>
                      </a:r>
                      <a:endParaRPr lang="es-ES" b="1" dirty="0"/>
                    </a:p>
                  </a:txBody>
                  <a:tcPr/>
                </a:tc>
                <a:tc hMerge="1">
                  <a:txBody>
                    <a:bodyPr/>
                    <a:lstStyle/>
                    <a:p>
                      <a:endParaRPr lang="es-ES" dirty="0"/>
                    </a:p>
                  </a:txBody>
                  <a:tcPr/>
                </a:tc>
              </a:tr>
              <a:tr h="340936">
                <a:tc>
                  <a:txBody>
                    <a:bodyPr/>
                    <a:lstStyle/>
                    <a:p>
                      <a:r>
                        <a:rPr lang="es-ES" dirty="0" smtClean="0"/>
                        <a:t>2009</a:t>
                      </a:r>
                      <a:endParaRPr lang="es-ES" dirty="0"/>
                    </a:p>
                  </a:txBody>
                  <a:tcPr/>
                </a:tc>
                <a:tc>
                  <a:txBody>
                    <a:bodyPr/>
                    <a:lstStyle/>
                    <a:p>
                      <a:r>
                        <a:rPr lang="es-ES" dirty="0" smtClean="0"/>
                        <a:t>14,35</a:t>
                      </a:r>
                      <a:endParaRPr lang="es-ES" dirty="0"/>
                    </a:p>
                  </a:txBody>
                  <a:tcPr/>
                </a:tc>
              </a:tr>
              <a:tr h="340936">
                <a:tc>
                  <a:txBody>
                    <a:bodyPr/>
                    <a:lstStyle/>
                    <a:p>
                      <a:r>
                        <a:rPr lang="es-ES" dirty="0" smtClean="0"/>
                        <a:t>2010</a:t>
                      </a:r>
                      <a:endParaRPr lang="es-ES" dirty="0"/>
                    </a:p>
                  </a:txBody>
                  <a:tcPr/>
                </a:tc>
                <a:tc>
                  <a:txBody>
                    <a:bodyPr/>
                    <a:lstStyle/>
                    <a:p>
                      <a:r>
                        <a:rPr lang="es-ES" dirty="0" smtClean="0"/>
                        <a:t>17,57</a:t>
                      </a:r>
                      <a:endParaRPr lang="es-ES" dirty="0"/>
                    </a:p>
                  </a:txBody>
                  <a:tcPr/>
                </a:tc>
              </a:tr>
              <a:tr h="596638">
                <a:tc gridSpan="2">
                  <a:txBody>
                    <a:bodyPr/>
                    <a:lstStyle/>
                    <a:p>
                      <a:pPr algn="ctr"/>
                      <a:r>
                        <a:rPr lang="es-ES" b="1" dirty="0" smtClean="0"/>
                        <a:t>RENTABILIDAD SOBRE ACTIVOS</a:t>
                      </a:r>
                      <a:endParaRPr lang="es-ES" b="1" dirty="0"/>
                    </a:p>
                  </a:txBody>
                  <a:tcPr/>
                </a:tc>
                <a:tc hMerge="1">
                  <a:txBody>
                    <a:bodyPr/>
                    <a:lstStyle/>
                    <a:p>
                      <a:endParaRPr lang="es-ES" dirty="0"/>
                    </a:p>
                  </a:txBody>
                  <a:tcPr/>
                </a:tc>
              </a:tr>
              <a:tr h="340936">
                <a:tc>
                  <a:txBody>
                    <a:bodyPr/>
                    <a:lstStyle/>
                    <a:p>
                      <a:r>
                        <a:rPr lang="es-ES" dirty="0" smtClean="0"/>
                        <a:t>2009</a:t>
                      </a:r>
                      <a:endParaRPr lang="es-ES" dirty="0"/>
                    </a:p>
                  </a:txBody>
                  <a:tcPr/>
                </a:tc>
                <a:tc>
                  <a:txBody>
                    <a:bodyPr/>
                    <a:lstStyle/>
                    <a:p>
                      <a:r>
                        <a:rPr lang="es-ES" dirty="0" smtClean="0"/>
                        <a:t>36,7</a:t>
                      </a:r>
                      <a:endParaRPr lang="es-ES" dirty="0"/>
                    </a:p>
                  </a:txBody>
                  <a:tcPr/>
                </a:tc>
              </a:tr>
              <a:tr h="340936">
                <a:tc>
                  <a:txBody>
                    <a:bodyPr/>
                    <a:lstStyle/>
                    <a:p>
                      <a:r>
                        <a:rPr lang="es-ES" dirty="0" smtClean="0"/>
                        <a:t>2010</a:t>
                      </a:r>
                      <a:endParaRPr lang="es-ES" dirty="0"/>
                    </a:p>
                  </a:txBody>
                  <a:tcPr/>
                </a:tc>
                <a:tc>
                  <a:txBody>
                    <a:bodyPr/>
                    <a:lstStyle/>
                    <a:p>
                      <a:r>
                        <a:rPr lang="es-ES" dirty="0" smtClean="0"/>
                        <a:t>29,25</a:t>
                      </a:r>
                      <a:endParaRPr lang="es-ES" dirty="0"/>
                    </a:p>
                  </a:txBody>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115616" y="0"/>
            <a:ext cx="5976664" cy="369332"/>
          </a:xfrm>
          <a:prstGeom prst="rect">
            <a:avLst/>
          </a:prstGeom>
          <a:noFill/>
        </p:spPr>
        <p:txBody>
          <a:bodyPr wrap="square" rtlCol="0">
            <a:spAutoFit/>
          </a:bodyPr>
          <a:lstStyle/>
          <a:p>
            <a:endParaRPr lang="es-ES" dirty="0"/>
          </a:p>
        </p:txBody>
      </p:sp>
      <p:sp>
        <p:nvSpPr>
          <p:cNvPr id="6" name="Rectangle 3"/>
          <p:cNvSpPr>
            <a:spLocks noChangeArrowheads="1"/>
          </p:cNvSpPr>
          <p:nvPr/>
        </p:nvSpPr>
        <p:spPr bwMode="auto">
          <a:xfrm>
            <a:off x="2411760" y="528355"/>
            <a:ext cx="4536504"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ANALSISI FINANCIERO ESTRATEGICO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C" sz="1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Fortalezas y Debilidades de la Gesti</a:t>
            </a:r>
            <a:r>
              <a:rPr kumimoji="0" lang="es-EC" sz="1200" b="1" i="0" u="none" strike="noStrike" cap="none" normalizeH="0" baseline="0" dirty="0" smtClean="0">
                <a:ln>
                  <a:noFill/>
                </a:ln>
                <a:solidFill>
                  <a:srgbClr val="000000"/>
                </a:solidFill>
                <a:effectLst/>
                <a:latin typeface="Calibri"/>
                <a:ea typeface="Calibri" pitchFamily="34" charset="0"/>
                <a:cs typeface="Times New Roman" pitchFamily="18" charset="0"/>
              </a:rPr>
              <a:t>ó</a:t>
            </a:r>
            <a:r>
              <a:rPr kumimoji="0" lang="es-EC" sz="1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n Financiera</a:t>
            </a:r>
            <a:endParaRPr kumimoji="0" lang="es-E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endParaRPr>
          </a:p>
        </p:txBody>
      </p:sp>
      <p:pic>
        <p:nvPicPr>
          <p:cNvPr id="23553" name="Picture 1"/>
          <p:cNvPicPr>
            <a:picLocks noChangeAspect="1" noChangeArrowheads="1"/>
          </p:cNvPicPr>
          <p:nvPr/>
        </p:nvPicPr>
        <p:blipFill>
          <a:blip r:embed="rId2" cstate="print"/>
          <a:srcRect/>
          <a:stretch>
            <a:fillRect/>
          </a:stretch>
        </p:blipFill>
        <p:spPr bwMode="auto">
          <a:xfrm>
            <a:off x="539552" y="1124744"/>
            <a:ext cx="4032448" cy="4464496"/>
          </a:xfrm>
          <a:prstGeom prst="rect">
            <a:avLst/>
          </a:prstGeom>
          <a:noFill/>
          <a:ln w="9525">
            <a:noFill/>
            <a:miter lim="800000"/>
            <a:headEnd/>
            <a:tailEnd/>
          </a:ln>
        </p:spPr>
      </p:pic>
      <p:pic>
        <p:nvPicPr>
          <p:cNvPr id="23554" name="Picture 2"/>
          <p:cNvPicPr>
            <a:picLocks noChangeAspect="1" noChangeArrowheads="1"/>
          </p:cNvPicPr>
          <p:nvPr/>
        </p:nvPicPr>
        <p:blipFill>
          <a:blip r:embed="rId3" cstate="print"/>
          <a:srcRect/>
          <a:stretch>
            <a:fillRect/>
          </a:stretch>
        </p:blipFill>
        <p:spPr bwMode="auto">
          <a:xfrm>
            <a:off x="4716016" y="1124744"/>
            <a:ext cx="4032448" cy="4464496"/>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1800" dirty="0" smtClean="0"/>
              <a:t>Evaluación matriz posición estratégica y evaluación de acción</a:t>
            </a:r>
            <a:endParaRPr lang="es-ES" sz="1800" dirty="0"/>
          </a:p>
        </p:txBody>
      </p:sp>
      <p:sp>
        <p:nvSpPr>
          <p:cNvPr id="3" name="2 Marcador de contenido"/>
          <p:cNvSpPr>
            <a:spLocks noGrp="1"/>
          </p:cNvSpPr>
          <p:nvPr>
            <p:ph idx="1"/>
          </p:nvPr>
        </p:nvSpPr>
        <p:spPr/>
        <p:txBody>
          <a:bodyPr>
            <a:normAutofit/>
          </a:bodyPr>
          <a:lstStyle/>
          <a:p>
            <a:r>
              <a:rPr lang="es-ES" sz="1400" dirty="0" smtClean="0"/>
              <a:t>Mediante el análisis de la matriz de posición estratégica y evaluación de acción se obtuvo los siguientes resultados :</a:t>
            </a:r>
            <a:endParaRPr lang="es-ES" sz="1400" dirty="0"/>
          </a:p>
        </p:txBody>
      </p:sp>
      <p:pic>
        <p:nvPicPr>
          <p:cNvPr id="4" name="3 Imagen"/>
          <p:cNvPicPr/>
          <p:nvPr/>
        </p:nvPicPr>
        <p:blipFill>
          <a:blip r:embed="rId2" cstate="print"/>
          <a:srcRect/>
          <a:stretch>
            <a:fillRect/>
          </a:stretch>
        </p:blipFill>
        <p:spPr bwMode="auto">
          <a:xfrm>
            <a:off x="611560" y="2276872"/>
            <a:ext cx="3587115" cy="2110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4 Tabla"/>
          <p:cNvGraphicFramePr>
            <a:graphicFrameLocks noGrp="1"/>
          </p:cNvGraphicFramePr>
          <p:nvPr/>
        </p:nvGraphicFramePr>
        <p:xfrm>
          <a:off x="5004048" y="2348880"/>
          <a:ext cx="2625725" cy="1005840"/>
        </p:xfrm>
        <a:graphic>
          <a:graphicData uri="http://schemas.openxmlformats.org/drawingml/2006/table">
            <a:tbl>
              <a:tblPr/>
              <a:tblGrid>
                <a:gridCol w="1861185"/>
                <a:gridCol w="764540"/>
              </a:tblGrid>
              <a:tr h="251460">
                <a:tc>
                  <a:txBody>
                    <a:bodyPr/>
                    <a:lstStyle/>
                    <a:p>
                      <a:pPr>
                        <a:lnSpc>
                          <a:spcPct val="150000"/>
                        </a:lnSpc>
                        <a:spcAft>
                          <a:spcPts val="0"/>
                        </a:spcAft>
                      </a:pPr>
                      <a:r>
                        <a:rPr lang="es-EC" sz="1100" dirty="0">
                          <a:latin typeface="Arial"/>
                          <a:ea typeface="Calibri"/>
                          <a:cs typeface="Times New Roman"/>
                        </a:rPr>
                        <a:t>El promedio de FF es = </a:t>
                      </a:r>
                      <a:endParaRPr lang="es-ES" sz="1100" dirty="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50000"/>
                        </a:lnSpc>
                        <a:spcAft>
                          <a:spcPts val="0"/>
                        </a:spcAft>
                      </a:pPr>
                      <a:r>
                        <a:rPr lang="es-EC" sz="1100">
                          <a:latin typeface="Arial"/>
                          <a:ea typeface="Calibri"/>
                          <a:cs typeface="Times New Roman"/>
                        </a:rPr>
                        <a:t>3,2</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161925">
                <a:tc>
                  <a:txBody>
                    <a:bodyPr/>
                    <a:lstStyle/>
                    <a:p>
                      <a:pPr>
                        <a:lnSpc>
                          <a:spcPct val="150000"/>
                        </a:lnSpc>
                        <a:spcAft>
                          <a:spcPts val="0"/>
                        </a:spcAft>
                      </a:pPr>
                      <a:r>
                        <a:rPr lang="es-EC" sz="1100">
                          <a:latin typeface="Arial"/>
                          <a:ea typeface="Calibri"/>
                          <a:cs typeface="Times New Roman"/>
                        </a:rPr>
                        <a:t>El promedio de FN es = </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50000"/>
                        </a:lnSpc>
                        <a:spcAft>
                          <a:spcPts val="0"/>
                        </a:spcAft>
                      </a:pPr>
                      <a:r>
                        <a:rPr lang="es-EC" sz="1100">
                          <a:latin typeface="Arial"/>
                          <a:ea typeface="Calibri"/>
                          <a:cs typeface="Times New Roman"/>
                        </a:rPr>
                        <a:t>3,6</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r>
              <a:tr h="161925">
                <a:tc>
                  <a:txBody>
                    <a:bodyPr/>
                    <a:lstStyle/>
                    <a:p>
                      <a:pPr>
                        <a:lnSpc>
                          <a:spcPct val="150000"/>
                        </a:lnSpc>
                        <a:spcAft>
                          <a:spcPts val="0"/>
                        </a:spcAft>
                      </a:pPr>
                      <a:r>
                        <a:rPr lang="es-EC" sz="1100">
                          <a:latin typeface="Arial"/>
                          <a:ea typeface="Calibri"/>
                          <a:cs typeface="Times New Roman"/>
                        </a:rPr>
                        <a:t>El promedio de EA es = </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50000"/>
                        </a:lnSpc>
                        <a:spcAft>
                          <a:spcPts val="0"/>
                        </a:spcAft>
                      </a:pPr>
                      <a:r>
                        <a:rPr lang="es-EC" sz="1100" dirty="0">
                          <a:latin typeface="Arial"/>
                          <a:ea typeface="Calibri"/>
                          <a:cs typeface="Times New Roman"/>
                        </a:rPr>
                        <a:t>-3.5</a:t>
                      </a:r>
                      <a:endParaRPr lang="es-ES" sz="1100" dirty="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171450">
                <a:tc>
                  <a:txBody>
                    <a:bodyPr/>
                    <a:lstStyle/>
                    <a:p>
                      <a:pPr>
                        <a:lnSpc>
                          <a:spcPct val="150000"/>
                        </a:lnSpc>
                        <a:spcAft>
                          <a:spcPts val="0"/>
                        </a:spcAft>
                      </a:pPr>
                      <a:r>
                        <a:rPr lang="es-EC" sz="1100">
                          <a:latin typeface="Arial"/>
                          <a:ea typeface="Calibri"/>
                          <a:cs typeface="Times New Roman"/>
                        </a:rPr>
                        <a:t>El promedio de VC es = </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50000"/>
                        </a:lnSpc>
                        <a:spcAft>
                          <a:spcPts val="0"/>
                        </a:spcAft>
                      </a:pPr>
                      <a:r>
                        <a:rPr lang="es-EC" sz="1100" dirty="0">
                          <a:latin typeface="Arial"/>
                          <a:ea typeface="Calibri"/>
                          <a:cs typeface="Times New Roman"/>
                        </a:rPr>
                        <a:t>-3.8</a:t>
                      </a:r>
                      <a:endParaRPr lang="es-ES" sz="1100" dirty="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r>
            </a:tbl>
          </a:graphicData>
        </a:graphic>
      </p:graphicFrame>
      <p:sp>
        <p:nvSpPr>
          <p:cNvPr id="39937" name="Rectangle 1"/>
          <p:cNvSpPr>
            <a:spLocks noChangeArrowheads="1"/>
          </p:cNvSpPr>
          <p:nvPr/>
        </p:nvSpPr>
        <p:spPr bwMode="auto">
          <a:xfrm>
            <a:off x="4499992" y="3717032"/>
            <a:ext cx="403244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El vector direccional coordina el eje X es (FN + VC): 0.2</a:t>
            </a:r>
            <a:endParaRPr kumimoji="0" lang="es-E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El vector direccional coordina el eje Y es (FF + EA) : -0,3</a:t>
            </a:r>
            <a:endParaRPr kumimoji="0" lang="es-E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endParaRPr>
          </a:p>
        </p:txBody>
      </p:sp>
      <p:sp>
        <p:nvSpPr>
          <p:cNvPr id="8" name="7 CuadroTexto"/>
          <p:cNvSpPr txBox="1"/>
          <p:nvPr/>
        </p:nvSpPr>
        <p:spPr>
          <a:xfrm>
            <a:off x="755576" y="5013176"/>
            <a:ext cx="7488832" cy="1231106"/>
          </a:xfrm>
          <a:prstGeom prst="rect">
            <a:avLst/>
          </a:prstGeom>
          <a:noFill/>
        </p:spPr>
        <p:txBody>
          <a:bodyPr wrap="square" rtlCol="0">
            <a:spAutoFit/>
          </a:bodyPr>
          <a:lstStyle/>
          <a:p>
            <a:r>
              <a:rPr lang="es-MX" sz="1400" dirty="0" smtClean="0"/>
              <a:t>El vector direccional de HUMADI Cía. Ltda. está situado en la parte inferior derecha o </a:t>
            </a:r>
            <a:r>
              <a:rPr lang="es-MX" sz="1400" i="1" dirty="0" smtClean="0"/>
              <a:t>cuadrante competitivo</a:t>
            </a:r>
            <a:r>
              <a:rPr lang="es-MX" sz="1400" dirty="0" smtClean="0"/>
              <a:t> de la matriz PEYEA, que indica estrategias competitivas. </a:t>
            </a:r>
            <a:endParaRPr lang="es-ES" sz="1400" dirty="0" smtClean="0"/>
          </a:p>
          <a:p>
            <a:r>
              <a:rPr lang="es-MX" sz="1400" dirty="0" smtClean="0"/>
              <a:t>Significa que la empresa tiene ventajas competitivas importantes , se dispone al crecimiento pero si no se plantean las estrategias adecuadas puede mostrarse inestable.</a:t>
            </a:r>
            <a:endParaRPr lang="es-ES" sz="1400" dirty="0" smtClean="0"/>
          </a:p>
          <a:p>
            <a:endParaRPr lang="es-ES" dirty="0"/>
          </a:p>
        </p:txBody>
      </p:sp>
    </p:spTree>
  </p:cSld>
  <p:clrMapOvr>
    <a:masterClrMapping/>
  </p:clrMapOvr>
  <p:transition>
    <p:pull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1"/>
          </p:nvPr>
        </p:nvSpPr>
        <p:spPr/>
        <p:txBody>
          <a:bodyPr>
            <a:normAutofit/>
          </a:bodyPr>
          <a:lstStyle/>
          <a:p>
            <a:r>
              <a:rPr lang="es-EC" sz="6000" dirty="0" smtClean="0"/>
              <a:t>CAPITULO IV</a:t>
            </a:r>
            <a:endParaRPr lang="es-ES" sz="6000" dirty="0"/>
          </a:p>
        </p:txBody>
      </p:sp>
      <p:sp>
        <p:nvSpPr>
          <p:cNvPr id="4" name="3 Título"/>
          <p:cNvSpPr>
            <a:spLocks noGrp="1"/>
          </p:cNvSpPr>
          <p:nvPr>
            <p:ph type="title"/>
          </p:nvPr>
        </p:nvSpPr>
        <p:spPr/>
        <p:txBody>
          <a:bodyPr>
            <a:normAutofit fontScale="90000"/>
          </a:bodyPr>
          <a:lstStyle/>
          <a:p>
            <a:pPr algn="ctr"/>
            <a:r>
              <a:rPr lang="es-ES" dirty="0" smtClean="0"/>
              <a:t> PROPUESTA DE UN MODELO DE GESTIÒN FINANCIERA</a:t>
            </a:r>
            <a:endParaRPr lang="es-ES" dirty="0"/>
          </a:p>
        </p:txBody>
      </p:sp>
    </p:spTree>
  </p:cSld>
  <p:clrMapOvr>
    <a:masterClrMapping/>
  </p:clrMapOvr>
  <p:transition>
    <p:pull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MODELO DE GESTIÒN</a:t>
            </a:r>
            <a:endParaRPr lang="es-ES" dirty="0"/>
          </a:p>
        </p:txBody>
      </p:sp>
      <p:pic>
        <p:nvPicPr>
          <p:cNvPr id="40962" name="Picture 2" descr="http://t2.gstatic.com/images?q=tbn:ANd9GcRYE17UMjJ7qTnBOhszuKHuSzUEPfAa7AMZhe9Xtb5Sh2r8l9Us"/>
          <p:cNvPicPr>
            <a:picLocks noChangeAspect="1" noChangeArrowheads="1"/>
          </p:cNvPicPr>
          <p:nvPr/>
        </p:nvPicPr>
        <p:blipFill>
          <a:blip r:embed="rId2" cstate="print"/>
          <a:srcRect/>
          <a:stretch>
            <a:fillRect/>
          </a:stretch>
        </p:blipFill>
        <p:spPr bwMode="auto">
          <a:xfrm>
            <a:off x="700712" y="2630056"/>
            <a:ext cx="1034641" cy="936104"/>
          </a:xfrm>
          <a:prstGeom prst="rect">
            <a:avLst/>
          </a:prstGeom>
          <a:ln>
            <a:noFill/>
          </a:ln>
          <a:effectLst>
            <a:softEdge rad="112500"/>
          </a:effectLst>
        </p:spPr>
      </p:pic>
      <p:sp>
        <p:nvSpPr>
          <p:cNvPr id="7" name="6 CuadroTexto"/>
          <p:cNvSpPr txBox="1"/>
          <p:nvPr/>
        </p:nvSpPr>
        <p:spPr>
          <a:xfrm>
            <a:off x="467544" y="3573016"/>
            <a:ext cx="1728192" cy="646331"/>
          </a:xfrm>
          <a:prstGeom prst="rect">
            <a:avLst/>
          </a:prstGeom>
          <a:noFill/>
        </p:spPr>
        <p:txBody>
          <a:bodyPr wrap="square" rtlCol="0">
            <a:spAutoFit/>
          </a:bodyPr>
          <a:lstStyle/>
          <a:p>
            <a:r>
              <a:rPr lang="es-EC" dirty="0" smtClean="0"/>
              <a:t>representación</a:t>
            </a:r>
          </a:p>
          <a:p>
            <a:r>
              <a:rPr lang="es-EC" dirty="0" smtClean="0"/>
              <a:t> </a:t>
            </a:r>
            <a:endParaRPr lang="es-ES" dirty="0"/>
          </a:p>
        </p:txBody>
      </p:sp>
      <p:sp>
        <p:nvSpPr>
          <p:cNvPr id="8" name="7 CuadroTexto"/>
          <p:cNvSpPr txBox="1"/>
          <p:nvPr/>
        </p:nvSpPr>
        <p:spPr>
          <a:xfrm>
            <a:off x="2267744" y="2204864"/>
            <a:ext cx="1440160" cy="2000548"/>
          </a:xfrm>
          <a:prstGeom prst="rect">
            <a:avLst/>
          </a:prstGeom>
          <a:noFill/>
        </p:spPr>
        <p:txBody>
          <a:bodyPr wrap="square" rtlCol="0">
            <a:spAutoFit/>
          </a:bodyPr>
          <a:lstStyle/>
          <a:p>
            <a:pPr>
              <a:buFont typeface="Arial" pitchFamily="34" charset="0"/>
              <a:buChar char="•"/>
            </a:pPr>
            <a:r>
              <a:rPr lang="es-EC" sz="1400" dirty="0" smtClean="0"/>
              <a:t>Simplificada</a:t>
            </a:r>
          </a:p>
          <a:p>
            <a:pPr>
              <a:buFont typeface="Arial" pitchFamily="34" charset="0"/>
              <a:buChar char="•"/>
            </a:pPr>
            <a:r>
              <a:rPr lang="es-EC" sz="1400" dirty="0" smtClean="0"/>
              <a:t>Lógica</a:t>
            </a:r>
          </a:p>
          <a:p>
            <a:pPr>
              <a:buFont typeface="Arial" pitchFamily="34" charset="0"/>
              <a:buChar char="•"/>
            </a:pPr>
            <a:r>
              <a:rPr lang="es-EC" sz="1400" dirty="0" smtClean="0"/>
              <a:t>Concretos </a:t>
            </a:r>
          </a:p>
          <a:p>
            <a:pPr>
              <a:buFont typeface="Arial" pitchFamily="34" charset="0"/>
              <a:buChar char="•"/>
            </a:pPr>
            <a:r>
              <a:rPr lang="es-EC" sz="1400" dirty="0" smtClean="0"/>
              <a:t>Claros</a:t>
            </a:r>
          </a:p>
          <a:p>
            <a:pPr>
              <a:buFont typeface="Arial" pitchFamily="34" charset="0"/>
              <a:buChar char="•"/>
            </a:pPr>
            <a:r>
              <a:rPr lang="es-EC" sz="1400" dirty="0" smtClean="0"/>
              <a:t>Útil (</a:t>
            </a:r>
            <a:r>
              <a:rPr lang="es-EC" sz="1000" dirty="0" smtClean="0"/>
              <a:t>capacidad para representar interrelaciones)</a:t>
            </a:r>
          </a:p>
          <a:p>
            <a:pPr>
              <a:buFont typeface="Arial" pitchFamily="34" charset="0"/>
              <a:buChar char="•"/>
            </a:pPr>
            <a:r>
              <a:rPr lang="es-EC" sz="1400" dirty="0" smtClean="0"/>
              <a:t>Validez </a:t>
            </a:r>
            <a:r>
              <a:rPr lang="es-EC" sz="1000" dirty="0" smtClean="0"/>
              <a:t>(Criterios Tomados para </a:t>
            </a:r>
            <a:r>
              <a:rPr lang="es-EC" sz="1000" dirty="0" err="1" smtClean="0"/>
              <a:t>elboraciòn</a:t>
            </a:r>
            <a:r>
              <a:rPr lang="es-EC" sz="1000" dirty="0" smtClean="0"/>
              <a:t>)</a:t>
            </a:r>
          </a:p>
        </p:txBody>
      </p:sp>
      <p:sp>
        <p:nvSpPr>
          <p:cNvPr id="9" name="8 CuadroTexto"/>
          <p:cNvSpPr txBox="1"/>
          <p:nvPr/>
        </p:nvSpPr>
        <p:spPr>
          <a:xfrm>
            <a:off x="4067944" y="2636912"/>
            <a:ext cx="2016224" cy="738664"/>
          </a:xfrm>
          <a:prstGeom prst="rect">
            <a:avLst/>
          </a:prstGeom>
          <a:noFill/>
        </p:spPr>
        <p:txBody>
          <a:bodyPr wrap="square" rtlCol="0">
            <a:spAutoFit/>
          </a:bodyPr>
          <a:lstStyle/>
          <a:p>
            <a:r>
              <a:rPr lang="es-ES" sz="1400" dirty="0" smtClean="0"/>
              <a:t>Identificar elementos y variables  que la integran y su relación</a:t>
            </a:r>
            <a:endParaRPr lang="es-ES" sz="1400" dirty="0"/>
          </a:p>
        </p:txBody>
      </p:sp>
      <p:sp>
        <p:nvSpPr>
          <p:cNvPr id="11" name="10 CuadroTexto"/>
          <p:cNvSpPr txBox="1"/>
          <p:nvPr/>
        </p:nvSpPr>
        <p:spPr>
          <a:xfrm>
            <a:off x="7092280" y="2636912"/>
            <a:ext cx="1584176" cy="80021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s-EC" sz="1400" dirty="0" smtClean="0">
                <a:solidFill>
                  <a:sysClr val="windowText" lastClr="000000"/>
                </a:solidFill>
              </a:rPr>
              <a:t>Facilitar el análisis y la solución de un problema</a:t>
            </a:r>
            <a:r>
              <a:rPr lang="es-EC" dirty="0" smtClean="0">
                <a:solidFill>
                  <a:sysClr val="windowText" lastClr="000000"/>
                </a:solidFill>
              </a:rPr>
              <a:t>.</a:t>
            </a:r>
            <a:endParaRPr lang="es-ES" dirty="0">
              <a:solidFill>
                <a:sysClr val="windowText" lastClr="000000"/>
              </a:solidFill>
            </a:endParaRPr>
          </a:p>
        </p:txBody>
      </p:sp>
      <p:sp>
        <p:nvSpPr>
          <p:cNvPr id="12" name="11 CuadroTexto"/>
          <p:cNvSpPr txBox="1"/>
          <p:nvPr/>
        </p:nvSpPr>
        <p:spPr>
          <a:xfrm>
            <a:off x="251520" y="1916832"/>
            <a:ext cx="1728192" cy="584775"/>
          </a:xfrm>
          <a:prstGeom prst="rect">
            <a:avLst/>
          </a:prstGeom>
          <a:noFill/>
        </p:spPr>
        <p:txBody>
          <a:bodyPr wrap="square" rtlCol="0">
            <a:spAutoFit/>
          </a:bodyPr>
          <a:lstStyle/>
          <a:p>
            <a:pPr algn="ctr"/>
            <a:r>
              <a:rPr lang="es-ES" sz="1600" dirty="0" smtClean="0"/>
              <a:t>MODELO DE GESTIÒN</a:t>
            </a:r>
            <a:endParaRPr lang="es-ES" sz="1600" dirty="0"/>
          </a:p>
        </p:txBody>
      </p:sp>
      <p:sp>
        <p:nvSpPr>
          <p:cNvPr id="13" name="12 Cerrar llave"/>
          <p:cNvSpPr/>
          <p:nvPr/>
        </p:nvSpPr>
        <p:spPr>
          <a:xfrm>
            <a:off x="1835696" y="1916832"/>
            <a:ext cx="360040" cy="2304256"/>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s-ES"/>
          </a:p>
        </p:txBody>
      </p:sp>
      <p:sp>
        <p:nvSpPr>
          <p:cNvPr id="14" name="13 Flecha derecha"/>
          <p:cNvSpPr/>
          <p:nvPr/>
        </p:nvSpPr>
        <p:spPr>
          <a:xfrm>
            <a:off x="6228184" y="2852936"/>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Cerrar llave"/>
          <p:cNvSpPr/>
          <p:nvPr/>
        </p:nvSpPr>
        <p:spPr>
          <a:xfrm>
            <a:off x="3851920" y="2276872"/>
            <a:ext cx="216024" cy="1728192"/>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ES"/>
          </a:p>
        </p:txBody>
      </p:sp>
      <p:sp>
        <p:nvSpPr>
          <p:cNvPr id="16" name="15 CuadroTexto"/>
          <p:cNvSpPr txBox="1"/>
          <p:nvPr/>
        </p:nvSpPr>
        <p:spPr>
          <a:xfrm>
            <a:off x="467544" y="4941168"/>
            <a:ext cx="7848872" cy="1138773"/>
          </a:xfrm>
          <a:prstGeom prst="rect">
            <a:avLst/>
          </a:prstGeom>
          <a:noFill/>
        </p:spPr>
        <p:txBody>
          <a:bodyPr wrap="square" rtlCol="0">
            <a:spAutoFit/>
          </a:bodyPr>
          <a:lstStyle/>
          <a:p>
            <a:pPr lvl="0" algn="just"/>
            <a:r>
              <a:rPr lang="es-EC" sz="1600" dirty="0" smtClean="0"/>
              <a:t>Modelos Cuantitativos.- Conformado por una serie de ecuaciones que representan las relaciones conocidas entre variables específicas, como modelos financieros para evaluar proyectos de inversión</a:t>
            </a:r>
            <a:r>
              <a:rPr lang="es-EC" dirty="0" smtClean="0"/>
              <a:t>.</a:t>
            </a:r>
            <a:endParaRPr lang="es-ES" dirty="0" smtClean="0"/>
          </a:p>
          <a:p>
            <a:endParaRPr lang="es-ES" dirty="0"/>
          </a:p>
        </p:txBody>
      </p:sp>
    </p:spTree>
  </p:cSld>
  <p:clrMapOvr>
    <a:masterClrMapping/>
  </p:clrMapOvr>
  <p:transition>
    <p:pull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idx="1"/>
          </p:nvPr>
        </p:nvSpPr>
        <p:spPr>
          <a:xfrm>
            <a:off x="4644008" y="692696"/>
            <a:ext cx="4292241" cy="639762"/>
          </a:xfrm>
        </p:spPr>
        <p:txBody>
          <a:bodyPr/>
          <a:lstStyle/>
          <a:p>
            <a:endParaRPr lang="es-ES" dirty="0"/>
          </a:p>
        </p:txBody>
      </p:sp>
      <p:graphicFrame>
        <p:nvGraphicFramePr>
          <p:cNvPr id="7" name="6 Marcador de contenido"/>
          <p:cNvGraphicFramePr>
            <a:graphicFrameLocks noGrp="1"/>
          </p:cNvGraphicFramePr>
          <p:nvPr>
            <p:ph sz="quarter" idx="2"/>
          </p:nvPr>
        </p:nvGraphicFramePr>
        <p:xfrm>
          <a:off x="539552" y="764704"/>
          <a:ext cx="8064896"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pull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Inflación</a:t>
            </a:r>
            <a:endParaRPr lang="es-EC" dirty="0"/>
          </a:p>
        </p:txBody>
      </p:sp>
      <p:graphicFrame>
        <p:nvGraphicFramePr>
          <p:cNvPr id="4" name="3 Marcador de contenido"/>
          <p:cNvGraphicFramePr>
            <a:graphicFrameLocks noGrp="1"/>
          </p:cNvGraphicFramePr>
          <p:nvPr>
            <p:ph idx="1"/>
          </p:nvPr>
        </p:nvGraphicFramePr>
        <p:xfrm>
          <a:off x="3923928" y="476672"/>
          <a:ext cx="5040560" cy="103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602" name="Rectangle 2"/>
          <p:cNvSpPr>
            <a:spLocks noChangeArrowheads="1"/>
          </p:cNvSpPr>
          <p:nvPr/>
        </p:nvSpPr>
        <p:spPr bwMode="auto">
          <a:xfrm>
            <a:off x="971600" y="1772816"/>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Grafico N° 1.2</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Variación de la Inflación 2006-2010</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5 Gráfico"/>
          <p:cNvGraphicFramePr/>
          <p:nvPr/>
        </p:nvGraphicFramePr>
        <p:xfrm>
          <a:off x="539552" y="2132856"/>
          <a:ext cx="4788024" cy="2448272"/>
        </p:xfrm>
        <a:graphic>
          <a:graphicData uri="http://schemas.openxmlformats.org/drawingml/2006/chart">
            <c:chart xmlns:c="http://schemas.openxmlformats.org/drawingml/2006/chart" xmlns:r="http://schemas.openxmlformats.org/officeDocument/2006/relationships" r:id="rId8"/>
          </a:graphicData>
        </a:graphic>
      </p:graphicFrame>
      <p:sp>
        <p:nvSpPr>
          <p:cNvPr id="25603" name="Rectangle 3"/>
          <p:cNvSpPr>
            <a:spLocks noChangeArrowheads="1"/>
          </p:cNvSpPr>
          <p:nvPr/>
        </p:nvSpPr>
        <p:spPr bwMode="auto">
          <a:xfrm>
            <a:off x="395536" y="5373216"/>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Fuente: Banco Central del Ecuador</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1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Elaborado por: Mayra Guanoliquín Muñoz</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5652120" y="2060848"/>
            <a:ext cx="2448272" cy="1600438"/>
          </a:xfrm>
          <a:prstGeom prst="rect">
            <a:avLst/>
          </a:prstGeom>
          <a:noFill/>
        </p:spPr>
        <p:txBody>
          <a:bodyPr wrap="square" rtlCol="0">
            <a:spAutoFit/>
          </a:bodyPr>
          <a:lstStyle/>
          <a:p>
            <a:pPr algn="just"/>
            <a:r>
              <a:rPr lang="es-EC" sz="1400" dirty="0" smtClean="0"/>
              <a:t>La  inflación mensual de abril de 2010 fue de 0.52%, debido al incremento de precios de la canasta de bienes y servicios, en especial del los “Alimentos y bebidas no alcohólicas”</a:t>
            </a:r>
            <a:endParaRPr lang="es-EC" sz="1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55576" y="2132856"/>
            <a:ext cx="1944216"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ES" dirty="0" smtClean="0"/>
              <a:t>CUENTAS POR COBRAR</a:t>
            </a:r>
            <a:endParaRPr lang="es-ES" dirty="0"/>
          </a:p>
        </p:txBody>
      </p:sp>
      <p:sp>
        <p:nvSpPr>
          <p:cNvPr id="4" name="3 Rectángulo"/>
          <p:cNvSpPr/>
          <p:nvPr/>
        </p:nvSpPr>
        <p:spPr>
          <a:xfrm>
            <a:off x="3635896" y="2204864"/>
            <a:ext cx="4572000" cy="646331"/>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a:spAutoFit/>
          </a:bodyPr>
          <a:lstStyle/>
          <a:p>
            <a:pPr lvl="1" algn="just"/>
            <a:r>
              <a:rPr lang="es-ES" dirty="0" smtClean="0"/>
              <a:t>No cuenta con un departamento de crédito y cobranzas</a:t>
            </a:r>
            <a:endParaRPr lang="es-ES" dirty="0"/>
          </a:p>
        </p:txBody>
      </p:sp>
      <p:sp>
        <p:nvSpPr>
          <p:cNvPr id="5" name="4 Rectángulo"/>
          <p:cNvSpPr/>
          <p:nvPr/>
        </p:nvSpPr>
        <p:spPr>
          <a:xfrm>
            <a:off x="3275856" y="4869160"/>
            <a:ext cx="5004048" cy="1200329"/>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dirty="0" smtClean="0"/>
              <a:t>Es por este motivo que se ha visto la necesidad de crear más que un departamento, políticas y procedimientos que permitan disminuir los procesos de cobro.</a:t>
            </a:r>
            <a:endParaRPr lang="es-ES" dirty="0"/>
          </a:p>
        </p:txBody>
      </p:sp>
      <p:sp>
        <p:nvSpPr>
          <p:cNvPr id="6" name="5 Rectángulo"/>
          <p:cNvSpPr/>
          <p:nvPr/>
        </p:nvSpPr>
        <p:spPr>
          <a:xfrm>
            <a:off x="827584" y="3068960"/>
            <a:ext cx="7380312" cy="1477328"/>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dirty="0" smtClean="0"/>
              <a:t>Como estrategia de ventas a partir del año 2012 se ha establecido incrementar el porcentaje de ventas a crédito en un 50% aproximadamente en el 1er año de proyección y  17% en los años siguientes y mediante  un sistema de calificación de crédito que permita una mejor gestión de este.</a:t>
            </a:r>
            <a:endParaRPr lang="es-ES" dirty="0"/>
          </a:p>
        </p:txBody>
      </p:sp>
      <p:sp>
        <p:nvSpPr>
          <p:cNvPr id="7" name="6 CuadroTexto"/>
          <p:cNvSpPr txBox="1"/>
          <p:nvPr/>
        </p:nvSpPr>
        <p:spPr>
          <a:xfrm>
            <a:off x="827584" y="5059932"/>
            <a:ext cx="1944216"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ES" dirty="0" smtClean="0"/>
              <a:t>OBJETIVO</a:t>
            </a:r>
            <a:endParaRPr lang="es-ES" dirty="0"/>
          </a:p>
        </p:txBody>
      </p:sp>
      <p:sp>
        <p:nvSpPr>
          <p:cNvPr id="8" name="1 Título"/>
          <p:cNvSpPr txBox="1">
            <a:spLocks/>
          </p:cNvSpPr>
          <p:nvPr/>
        </p:nvSpPr>
        <p:spPr>
          <a:xfrm>
            <a:off x="304800" y="457200"/>
            <a:ext cx="8686800" cy="838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GESTIÒN cuentas</a:t>
            </a:r>
            <a:r>
              <a:rPr kumimoji="0" lang="es-ES" sz="3600" b="0" i="0" u="none" strike="noStrike" kern="1200" cap="all" spc="0" normalizeH="0" noProof="0" dirty="0" smtClean="0">
                <a:ln>
                  <a:noFill/>
                </a:ln>
                <a:solidFill>
                  <a:schemeClr val="tx2"/>
                </a:solidFill>
                <a:effectLst>
                  <a:reflection blurRad="12700" stA="48000" endA="300" endPos="55000" dir="5400000" sy="-90000" algn="bl" rotWithShape="0"/>
                </a:effectLst>
                <a:uLnTx/>
                <a:uFillTx/>
                <a:latin typeface="+mj-lt"/>
                <a:ea typeface="+mj-ea"/>
                <a:cs typeface="+mj-cs"/>
              </a:rPr>
              <a:t> por cobrar</a:t>
            </a:r>
            <a:endParaRPr kumimoji="0" lang="es-ES"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Tree>
  </p:cSld>
  <p:clrMapOvr>
    <a:masterClrMapping/>
  </p:clrMapOvr>
  <p:transition>
    <p:pull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94560" y="714356"/>
            <a:ext cx="7178568" cy="646331"/>
          </a:xfrm>
          <a:prstGeom prst="rect">
            <a:avLst/>
          </a:prstGeom>
          <a:noFill/>
        </p:spPr>
        <p:txBody>
          <a:bodyPr wrap="none" lIns="91440" tIns="45720" rIns="91440" bIns="45720">
            <a:spAutoFit/>
          </a:bodyPr>
          <a:lstStyle/>
          <a:p>
            <a:pPr algn="ctr"/>
            <a:r>
              <a:rPr lang="es-E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Modelo de Gestión Propuesto</a:t>
            </a:r>
            <a:endParaRPr lang="es-E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4 Rectángulo"/>
          <p:cNvSpPr/>
          <p:nvPr/>
        </p:nvSpPr>
        <p:spPr>
          <a:xfrm rot="10800000" flipH="1" flipV="1">
            <a:off x="1115616" y="1628800"/>
            <a:ext cx="2500330" cy="642942"/>
          </a:xfrm>
          <a:prstGeom prst="rect">
            <a:avLst/>
          </a:prstGeom>
          <a:noFill/>
          <a:effectLst/>
        </p:spPr>
        <p:txBody>
          <a:bodyPr wrap="none" lIns="91440" tIns="45720" rIns="91440" bIns="45720">
            <a:prstTxWarp prst="textTriangleInverted">
              <a:avLst/>
            </a:prstTxWarp>
            <a:spAutoFit/>
          </a:bodyPr>
          <a:lstStyle/>
          <a:p>
            <a:pPr algn="ctr"/>
            <a:r>
              <a:rPr lang="es-ES"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Políticas de</a:t>
            </a:r>
          </a:p>
          <a:p>
            <a:pPr algn="ctr"/>
            <a:r>
              <a:rPr lang="es-ES"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Financiamiento</a:t>
            </a:r>
            <a:endParaRPr lang="es-E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6 Rectángulo"/>
          <p:cNvSpPr/>
          <p:nvPr/>
        </p:nvSpPr>
        <p:spPr>
          <a:xfrm>
            <a:off x="4860032" y="1857598"/>
            <a:ext cx="3528392"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s-ES" dirty="0" smtClean="0"/>
              <a:t>Considerar tipo de evento y monto de la cotización.</a:t>
            </a:r>
            <a:endParaRPr lang="es-ES" dirty="0"/>
          </a:p>
        </p:txBody>
      </p:sp>
      <p:sp>
        <p:nvSpPr>
          <p:cNvPr id="8" name="7 Rectángulo"/>
          <p:cNvSpPr/>
          <p:nvPr/>
        </p:nvSpPr>
        <p:spPr>
          <a:xfrm>
            <a:off x="4860032" y="2636912"/>
            <a:ext cx="3528392"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s-ES" dirty="0" smtClean="0"/>
              <a:t>Frecuencia con la que realizan</a:t>
            </a:r>
            <a:endParaRPr lang="es-ES" dirty="0"/>
          </a:p>
        </p:txBody>
      </p:sp>
      <p:sp>
        <p:nvSpPr>
          <p:cNvPr id="9" name="8 Rectángulo"/>
          <p:cNvSpPr/>
          <p:nvPr/>
        </p:nvSpPr>
        <p:spPr>
          <a:xfrm>
            <a:off x="4860033" y="3153742"/>
            <a:ext cx="3528392" cy="92333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s-ES" dirty="0" smtClean="0"/>
              <a:t>Solicitar un documento que acredite su obligación con la empresa.</a:t>
            </a:r>
            <a:endParaRPr lang="es-ES" dirty="0"/>
          </a:p>
        </p:txBody>
      </p:sp>
      <p:sp>
        <p:nvSpPr>
          <p:cNvPr id="10" name="9 Rectángulo"/>
          <p:cNvSpPr/>
          <p:nvPr/>
        </p:nvSpPr>
        <p:spPr>
          <a:xfrm>
            <a:off x="1331640" y="5018306"/>
            <a:ext cx="2500330" cy="642942"/>
          </a:xfrm>
          <a:prstGeom prst="rect">
            <a:avLst/>
          </a:prstGeom>
          <a:noFill/>
        </p:spPr>
        <p:txBody>
          <a:bodyPr wrap="none" lIns="91440" tIns="45720" rIns="91440" bIns="45720">
            <a:prstTxWarp prst="textTriangleInverted">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Evaluación del</a:t>
            </a:r>
          </a:p>
          <a:p>
            <a:pPr algn="ctr"/>
            <a:r>
              <a:rPr lang="es-E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Crédito</a:t>
            </a:r>
          </a:p>
        </p:txBody>
      </p:sp>
      <p:sp>
        <p:nvSpPr>
          <p:cNvPr id="66562" name="Rectangle 2"/>
          <p:cNvSpPr>
            <a:spLocks noChangeArrowheads="1"/>
          </p:cNvSpPr>
          <p:nvPr/>
        </p:nvSpPr>
        <p:spPr bwMode="auto">
          <a:xfrm>
            <a:off x="5580112" y="4510861"/>
            <a:ext cx="2160240" cy="646331"/>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b="0" i="0" u="none" strike="noStrike" cap="none" normalizeH="0" baseline="0" dirty="0" smtClean="0">
                <a:ln>
                  <a:noFill/>
                </a:ln>
                <a:solidFill>
                  <a:schemeClr val="bg1"/>
                </a:solidFill>
                <a:effectLst/>
                <a:ea typeface="SimHei"/>
                <a:cs typeface="Arial" pitchFamily="34" charset="0"/>
              </a:rPr>
              <a:t>Recopilar información</a:t>
            </a:r>
            <a:endParaRPr kumimoji="0" lang="es-ES" sz="2800" b="0" i="0" u="none" strike="noStrike" cap="none" normalizeH="0" baseline="0" dirty="0" smtClean="0">
              <a:ln>
                <a:noFill/>
              </a:ln>
              <a:solidFill>
                <a:schemeClr val="bg1"/>
              </a:solidFill>
              <a:effectLst/>
            </a:endParaRPr>
          </a:p>
        </p:txBody>
      </p:sp>
      <p:sp>
        <p:nvSpPr>
          <p:cNvPr id="66563" name="Rectangle 3"/>
          <p:cNvSpPr>
            <a:spLocks noChangeArrowheads="1"/>
          </p:cNvSpPr>
          <p:nvPr/>
        </p:nvSpPr>
        <p:spPr bwMode="auto">
          <a:xfrm>
            <a:off x="5580112" y="5219328"/>
            <a:ext cx="2160240" cy="646331"/>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s-ES" b="0" i="0" u="none" strike="noStrike" cap="none" normalizeH="0" baseline="0" dirty="0" smtClean="0">
                <a:ln>
                  <a:noFill/>
                </a:ln>
                <a:solidFill>
                  <a:schemeClr val="bg1"/>
                </a:solidFill>
                <a:effectLst/>
                <a:ea typeface="SimHei" charset="-122"/>
                <a:cs typeface="Arial" pitchFamily="34" charset="0"/>
              </a:rPr>
              <a:t>Análisis</a:t>
            </a:r>
            <a:r>
              <a:rPr kumimoji="0" lang="es-ES" b="0" i="0" u="none" strike="noStrike" cap="none" normalizeH="0" dirty="0" smtClean="0">
                <a:ln>
                  <a:noFill/>
                </a:ln>
                <a:solidFill>
                  <a:schemeClr val="bg1"/>
                </a:solidFill>
                <a:effectLst/>
                <a:ea typeface="SimHei" charset="-122"/>
                <a:cs typeface="Arial" pitchFamily="34" charset="0"/>
              </a:rPr>
              <a:t> de </a:t>
            </a:r>
            <a:r>
              <a:rPr kumimoji="0" lang="es-ES" b="0" i="0" u="none" strike="noStrike" cap="none" normalizeH="0" baseline="0" dirty="0" smtClean="0">
                <a:ln>
                  <a:noFill/>
                </a:ln>
                <a:solidFill>
                  <a:schemeClr val="bg1"/>
                </a:solidFill>
                <a:effectLst/>
                <a:ea typeface="SimHei" charset="-122"/>
                <a:cs typeface="Arial" pitchFamily="34" charset="0"/>
              </a:rPr>
              <a:t> Información</a:t>
            </a:r>
            <a:endParaRPr kumimoji="0" lang="es-ES" b="0" i="0" u="none" strike="noStrike" cap="none" normalizeH="0" baseline="0" dirty="0" smtClean="0">
              <a:ln>
                <a:noFill/>
              </a:ln>
              <a:solidFill>
                <a:schemeClr val="bg1"/>
              </a:solidFill>
              <a:effectLst/>
            </a:endParaRPr>
          </a:p>
        </p:txBody>
      </p:sp>
      <p:sp>
        <p:nvSpPr>
          <p:cNvPr id="13" name="12 Rectángulo"/>
          <p:cNvSpPr/>
          <p:nvPr/>
        </p:nvSpPr>
        <p:spPr>
          <a:xfrm>
            <a:off x="5580112" y="5949280"/>
            <a:ext cx="2160240"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s-ES" dirty="0" smtClean="0"/>
              <a:t>Toma de decisión</a:t>
            </a:r>
            <a:endParaRPr lang="es-ES" dirty="0"/>
          </a:p>
        </p:txBody>
      </p:sp>
      <p:graphicFrame>
        <p:nvGraphicFramePr>
          <p:cNvPr id="12" name="11 Tabla"/>
          <p:cNvGraphicFramePr>
            <a:graphicFrameLocks noGrp="1"/>
          </p:cNvGraphicFramePr>
          <p:nvPr/>
        </p:nvGraphicFramePr>
        <p:xfrm>
          <a:off x="611560" y="2780928"/>
          <a:ext cx="3723640" cy="1097280"/>
        </p:xfrm>
        <a:graphic>
          <a:graphicData uri="http://schemas.openxmlformats.org/drawingml/2006/table">
            <a:tbl>
              <a:tblPr/>
              <a:tblGrid>
                <a:gridCol w="1718945"/>
                <a:gridCol w="2004695"/>
              </a:tblGrid>
              <a:tr h="0">
                <a:tc>
                  <a:txBody>
                    <a:bodyPr/>
                    <a:lstStyle/>
                    <a:p>
                      <a:pPr algn="just">
                        <a:lnSpc>
                          <a:spcPct val="150000"/>
                        </a:lnSpc>
                        <a:spcAft>
                          <a:spcPts val="0"/>
                        </a:spcAft>
                      </a:pPr>
                      <a:r>
                        <a:rPr lang="es-ES" sz="1200">
                          <a:latin typeface="Times New Roman"/>
                          <a:ea typeface="SimHei"/>
                          <a:cs typeface="Times New Roman"/>
                        </a:rPr>
                        <a:t>Monto</a:t>
                      </a:r>
                      <a:endParaRPr lang="es-ES" sz="1100">
                        <a:latin typeface="Calibri"/>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just">
                        <a:lnSpc>
                          <a:spcPct val="150000"/>
                        </a:lnSpc>
                        <a:spcAft>
                          <a:spcPts val="0"/>
                        </a:spcAft>
                      </a:pPr>
                      <a:r>
                        <a:rPr lang="es-ES" sz="1200">
                          <a:latin typeface="Times New Roman"/>
                          <a:ea typeface="SimHei"/>
                          <a:cs typeface="Times New Roman"/>
                        </a:rPr>
                        <a:t>Plazo</a:t>
                      </a:r>
                      <a:endParaRPr lang="es-ES" sz="1100">
                        <a:latin typeface="Calibri"/>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0">
                <a:tc>
                  <a:txBody>
                    <a:bodyPr/>
                    <a:lstStyle/>
                    <a:p>
                      <a:pPr algn="just">
                        <a:lnSpc>
                          <a:spcPct val="150000"/>
                        </a:lnSpc>
                        <a:spcAft>
                          <a:spcPts val="0"/>
                        </a:spcAft>
                      </a:pPr>
                      <a:r>
                        <a:rPr lang="es-ES" sz="1200">
                          <a:latin typeface="Times New Roman"/>
                          <a:ea typeface="SimHei"/>
                          <a:cs typeface="Times New Roman"/>
                        </a:rPr>
                        <a:t>3000 a 5000</a:t>
                      </a:r>
                      <a:endParaRPr lang="es-ES" sz="1100">
                        <a:latin typeface="Calibri"/>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just">
                        <a:lnSpc>
                          <a:spcPct val="150000"/>
                        </a:lnSpc>
                        <a:spcAft>
                          <a:spcPts val="0"/>
                        </a:spcAft>
                      </a:pPr>
                      <a:r>
                        <a:rPr lang="es-ES" sz="1200">
                          <a:latin typeface="Times New Roman"/>
                          <a:ea typeface="SimHei"/>
                          <a:cs typeface="Times New Roman"/>
                        </a:rPr>
                        <a:t>30 días</a:t>
                      </a:r>
                      <a:endParaRPr lang="es-ES" sz="1100">
                        <a:latin typeface="Calibri"/>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0">
                <a:tc>
                  <a:txBody>
                    <a:bodyPr/>
                    <a:lstStyle/>
                    <a:p>
                      <a:pPr algn="just">
                        <a:lnSpc>
                          <a:spcPct val="150000"/>
                        </a:lnSpc>
                        <a:spcAft>
                          <a:spcPts val="0"/>
                        </a:spcAft>
                      </a:pPr>
                      <a:r>
                        <a:rPr lang="es-ES" sz="1200">
                          <a:latin typeface="Times New Roman"/>
                          <a:ea typeface="SimHei"/>
                          <a:cs typeface="Times New Roman"/>
                        </a:rPr>
                        <a:t> 5000 y mas </a:t>
                      </a:r>
                      <a:endParaRPr lang="es-ES" sz="1100">
                        <a:latin typeface="Calibri"/>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50000"/>
                        </a:lnSpc>
                        <a:spcAft>
                          <a:spcPts val="0"/>
                        </a:spcAft>
                      </a:pPr>
                      <a:r>
                        <a:rPr lang="es-ES" sz="1200" dirty="0">
                          <a:latin typeface="Times New Roman"/>
                          <a:ea typeface="SimHei"/>
                          <a:cs typeface="Times New Roman"/>
                        </a:rPr>
                        <a:t>60 - 90 días con previa autorización</a:t>
                      </a:r>
                      <a:endParaRPr lang="es-ES" sz="1100" dirty="0">
                        <a:latin typeface="Calibri"/>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cSld>
  <p:clrMapOvr>
    <a:masterClrMapping/>
  </p:clrMapOvr>
  <p:transition>
    <p:pull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470555" y="714356"/>
            <a:ext cx="4626588" cy="523220"/>
          </a:xfrm>
          <a:prstGeom prst="rect">
            <a:avLst/>
          </a:prstGeom>
          <a:noFill/>
        </p:spPr>
        <p:txBody>
          <a:bodyPr wrap="none" lIns="91440" tIns="45720" rIns="91440" bIns="45720">
            <a:spAutoFit/>
          </a:bodyPr>
          <a:lstStyle/>
          <a:p>
            <a:pPr algn="ctr"/>
            <a:r>
              <a:rPr lang="es-E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Análisis de Información</a:t>
            </a:r>
            <a:endParaRPr lang="es-E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2 CuadroTexto"/>
          <p:cNvSpPr txBox="1"/>
          <p:nvPr/>
        </p:nvSpPr>
        <p:spPr>
          <a:xfrm>
            <a:off x="1259632" y="2276872"/>
            <a:ext cx="1656184" cy="707886"/>
          </a:xfrm>
          <a:prstGeom prst="rect">
            <a:avLst/>
          </a:prstGeom>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2000" dirty="0" smtClean="0"/>
              <a:t>5 “C” de Crédito </a:t>
            </a:r>
            <a:endParaRPr lang="es-ES" sz="2000" dirty="0"/>
          </a:p>
        </p:txBody>
      </p:sp>
      <p:graphicFrame>
        <p:nvGraphicFramePr>
          <p:cNvPr id="4" name="3 Diagrama"/>
          <p:cNvGraphicFramePr/>
          <p:nvPr/>
        </p:nvGraphicFramePr>
        <p:xfrm>
          <a:off x="2987824" y="1412776"/>
          <a:ext cx="5832648" cy="2808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Pentágono 4"/>
          <p:cNvSpPr/>
          <p:nvPr/>
        </p:nvSpPr>
        <p:spPr>
          <a:xfrm>
            <a:off x="4227994" y="4437112"/>
            <a:ext cx="3622890" cy="640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2307" tIns="91440" rIns="170688" bIns="91440" numCol="1" spcCol="1270" anchor="ctr" anchorCtr="0">
            <a:noAutofit/>
          </a:bodyPr>
          <a:lstStyle/>
          <a:p>
            <a:pPr lvl="0" algn="ctr" defTabSz="1066800">
              <a:lnSpc>
                <a:spcPct val="90000"/>
              </a:lnSpc>
              <a:spcBef>
                <a:spcPct val="0"/>
              </a:spcBef>
              <a:spcAft>
                <a:spcPct val="35000"/>
              </a:spcAft>
            </a:pPr>
            <a:r>
              <a:rPr lang="es-ES" sz="2400" kern="1200" dirty="0" smtClean="0"/>
              <a:t> </a:t>
            </a:r>
            <a:endParaRPr lang="es-ES" sz="2400" kern="1200" dirty="0"/>
          </a:p>
        </p:txBody>
      </p:sp>
      <p:grpSp>
        <p:nvGrpSpPr>
          <p:cNvPr id="5" name="10 Grupo"/>
          <p:cNvGrpSpPr/>
          <p:nvPr/>
        </p:nvGrpSpPr>
        <p:grpSpPr>
          <a:xfrm>
            <a:off x="4149673" y="4376957"/>
            <a:ext cx="3878711" cy="780235"/>
            <a:chOff x="1112894" y="735"/>
            <a:chExt cx="3782940" cy="640193"/>
          </a:xfrm>
        </p:grpSpPr>
        <p:sp>
          <p:nvSpPr>
            <p:cNvPr id="12" name="11 Pentágono"/>
            <p:cNvSpPr/>
            <p:nvPr/>
          </p:nvSpPr>
          <p:spPr>
            <a:xfrm rot="10800000">
              <a:off x="1112894" y="735"/>
              <a:ext cx="3782940" cy="640193"/>
            </a:xfrm>
            <a:prstGeom prst="homePlat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Pentágono 4"/>
            <p:cNvSpPr/>
            <p:nvPr/>
          </p:nvSpPr>
          <p:spPr>
            <a:xfrm rot="21600000">
              <a:off x="1272944" y="735"/>
              <a:ext cx="3622890" cy="640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2307" tIns="91440" rIns="170688" bIns="91440" numCol="1" spcCol="1270" anchor="ctr" anchorCtr="0">
              <a:noAutofit/>
            </a:bodyPr>
            <a:lstStyle/>
            <a:p>
              <a:pPr lvl="0" algn="ctr" defTabSz="1066800">
                <a:lnSpc>
                  <a:spcPct val="90000"/>
                </a:lnSpc>
                <a:spcBef>
                  <a:spcPct val="0"/>
                </a:spcBef>
                <a:spcAft>
                  <a:spcPct val="35000"/>
                </a:spcAft>
              </a:pPr>
              <a:r>
                <a:rPr lang="es-ES" sz="1600" kern="1200" dirty="0" smtClean="0"/>
                <a:t>Colateral: Se evalúan las garantías   </a:t>
              </a:r>
              <a:endParaRPr lang="es-ES" sz="1600" kern="1200" dirty="0"/>
            </a:p>
          </p:txBody>
        </p:sp>
      </p:grpSp>
      <p:grpSp>
        <p:nvGrpSpPr>
          <p:cNvPr id="6" name="13 Grupo"/>
          <p:cNvGrpSpPr/>
          <p:nvPr/>
        </p:nvGrpSpPr>
        <p:grpSpPr>
          <a:xfrm>
            <a:off x="4149673" y="5313061"/>
            <a:ext cx="3878711" cy="780235"/>
            <a:chOff x="1112894" y="832031"/>
            <a:chExt cx="3782940" cy="640193"/>
          </a:xfrm>
        </p:grpSpPr>
        <p:sp>
          <p:nvSpPr>
            <p:cNvPr id="15" name="14 Pentágono"/>
            <p:cNvSpPr/>
            <p:nvPr/>
          </p:nvSpPr>
          <p:spPr>
            <a:xfrm rot="10800000">
              <a:off x="1112894" y="832031"/>
              <a:ext cx="3782940" cy="640193"/>
            </a:xfrm>
            <a:prstGeom prst="homePlat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Pentágono 4"/>
            <p:cNvSpPr/>
            <p:nvPr/>
          </p:nvSpPr>
          <p:spPr>
            <a:xfrm rot="21600000">
              <a:off x="1272944" y="832031"/>
              <a:ext cx="3622890" cy="640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2307" tIns="91440" rIns="170688" bIns="91440" numCol="1" spcCol="1270" anchor="ctr" anchorCtr="0">
              <a:noAutofit/>
            </a:bodyPr>
            <a:lstStyle/>
            <a:p>
              <a:pPr lvl="0" algn="ctr" defTabSz="1066800">
                <a:lnSpc>
                  <a:spcPct val="90000"/>
                </a:lnSpc>
                <a:spcBef>
                  <a:spcPct val="0"/>
                </a:spcBef>
                <a:spcAft>
                  <a:spcPct val="35000"/>
                </a:spcAft>
              </a:pPr>
              <a:r>
                <a:rPr lang="es-ES" sz="1600" kern="1200" dirty="0" smtClean="0"/>
                <a:t>Capital: Se analizan la situación financiera del cliente</a:t>
              </a:r>
              <a:endParaRPr lang="es-ES" sz="1600" kern="1200" dirty="0"/>
            </a:p>
          </p:txBody>
        </p:sp>
      </p:grpSp>
      <p:sp>
        <p:nvSpPr>
          <p:cNvPr id="17" name="16 Elipse"/>
          <p:cNvSpPr/>
          <p:nvPr/>
        </p:nvSpPr>
        <p:spPr>
          <a:xfrm>
            <a:off x="3779913" y="4444991"/>
            <a:ext cx="720080" cy="712201"/>
          </a:xfrm>
          <a:prstGeom prst="ellipse">
            <a:avLst/>
          </a:prstGeom>
          <a:blipFill rotWithShape="0">
            <a:blip r:embed="rId7" cstate="prin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pic>
        <p:nvPicPr>
          <p:cNvPr id="67586" name="Picture 2" descr="http://t3.gstatic.com/images?q=tbn:ANd9GcRclXzVS9OqeWusRbFbZtIdPZ9xk9HG8YDQjiadrHHOTL6HC_8&amp;t=1&amp;usg=__mjEn6IKXlfaI_aiHGKAAHIqyrgc="/>
          <p:cNvPicPr>
            <a:picLocks noChangeAspect="1" noChangeArrowheads="1"/>
          </p:cNvPicPr>
          <p:nvPr/>
        </p:nvPicPr>
        <p:blipFill>
          <a:blip r:embed="rId8" cstate="print"/>
          <a:srcRect/>
          <a:stretch>
            <a:fillRect/>
          </a:stretch>
        </p:blipFill>
        <p:spPr bwMode="auto">
          <a:xfrm>
            <a:off x="3703249" y="4509119"/>
            <a:ext cx="868751" cy="733257"/>
          </a:xfrm>
          <a:prstGeom prst="ellipse">
            <a:avLst/>
          </a:prstGeom>
          <a:ln>
            <a:noFill/>
          </a:ln>
          <a:effectLst>
            <a:softEdge rad="112500"/>
          </a:effectLst>
        </p:spPr>
      </p:pic>
      <p:pic>
        <p:nvPicPr>
          <p:cNvPr id="67588" name="Picture 4" descr="http://t2.gstatic.com/images?q=tbn:ANd9GcR6-3mIdBjNDZp4cKFE-JrdeydM1fti4OQNbPy8O75YW6LN_Y0&amp;t=1&amp;usg=__afd1otviKOkOh-A0xGMRCDvtEnE="/>
          <p:cNvPicPr>
            <a:picLocks noChangeAspect="1" noChangeArrowheads="1"/>
          </p:cNvPicPr>
          <p:nvPr/>
        </p:nvPicPr>
        <p:blipFill>
          <a:blip r:embed="rId9" cstate="print"/>
          <a:srcRect/>
          <a:stretch>
            <a:fillRect/>
          </a:stretch>
        </p:blipFill>
        <p:spPr bwMode="auto">
          <a:xfrm>
            <a:off x="3707904" y="5301209"/>
            <a:ext cx="1008112" cy="862984"/>
          </a:xfrm>
          <a:prstGeom prst="ellipse">
            <a:avLst/>
          </a:prstGeom>
          <a:ln>
            <a:noFill/>
          </a:ln>
          <a:effectLst>
            <a:softEdge rad="112500"/>
          </a:effectLst>
        </p:spPr>
      </p:pic>
      <p:sp>
        <p:nvSpPr>
          <p:cNvPr id="18" name="17 Botón de acción: Documento">
            <a:hlinkClick r:id="rId10" action="ppaction://hlinkfile" highlightClick="1"/>
          </p:cNvPr>
          <p:cNvSpPr/>
          <p:nvPr/>
        </p:nvSpPr>
        <p:spPr>
          <a:xfrm>
            <a:off x="1835696" y="3429000"/>
            <a:ext cx="648072" cy="504056"/>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pull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691680" y="2708920"/>
          <a:ext cx="5760641" cy="2080260"/>
        </p:xfrm>
        <a:graphic>
          <a:graphicData uri="http://schemas.openxmlformats.org/drawingml/2006/table">
            <a:tbl>
              <a:tblPr/>
              <a:tblGrid>
                <a:gridCol w="1110723"/>
                <a:gridCol w="498836"/>
                <a:gridCol w="982729"/>
                <a:gridCol w="692779"/>
                <a:gridCol w="913354"/>
                <a:gridCol w="793475"/>
                <a:gridCol w="768745"/>
              </a:tblGrid>
              <a:tr h="0">
                <a:tc>
                  <a:txBody>
                    <a:bodyPr/>
                    <a:lstStyle/>
                    <a:p>
                      <a:pPr algn="ctr">
                        <a:lnSpc>
                          <a:spcPct val="150000"/>
                        </a:lnSpc>
                        <a:spcAft>
                          <a:spcPts val="0"/>
                        </a:spcAft>
                      </a:pPr>
                      <a:r>
                        <a:rPr lang="es-EC" sz="1000" b="1" dirty="0">
                          <a:latin typeface="Cambria"/>
                          <a:ea typeface="SimHei"/>
                          <a:cs typeface="Times New Roman"/>
                        </a:rPr>
                        <a:t>ELEMENTO</a:t>
                      </a:r>
                      <a:endParaRPr lang="es-ES" sz="1100" dirty="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algn="ctr">
                        <a:lnSpc>
                          <a:spcPct val="150000"/>
                        </a:lnSpc>
                        <a:spcAft>
                          <a:spcPts val="0"/>
                        </a:spcAft>
                      </a:pPr>
                      <a:r>
                        <a:rPr lang="es-EC" sz="1000" b="1">
                          <a:latin typeface="Cambria"/>
                          <a:ea typeface="SimHei"/>
                          <a:cs typeface="Times New Roman"/>
                        </a:rPr>
                        <a:t>PESO</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algn="ctr">
                        <a:lnSpc>
                          <a:spcPct val="150000"/>
                        </a:lnSpc>
                        <a:spcAft>
                          <a:spcPts val="0"/>
                        </a:spcAft>
                      </a:pPr>
                      <a:r>
                        <a:rPr lang="es-EC" sz="1000" b="1">
                          <a:latin typeface="Cambria"/>
                          <a:ea typeface="SimHei"/>
                          <a:cs typeface="Times New Roman"/>
                        </a:rPr>
                        <a:t>Satisfactorio</a:t>
                      </a:r>
                      <a:endParaRPr lang="es-ES" sz="1100">
                        <a:latin typeface="Calibri"/>
                        <a:ea typeface="Calibri"/>
                        <a:cs typeface="Times New Roman"/>
                      </a:endParaRPr>
                    </a:p>
                    <a:p>
                      <a:pPr algn="ctr">
                        <a:lnSpc>
                          <a:spcPct val="150000"/>
                        </a:lnSpc>
                        <a:spcAft>
                          <a:spcPts val="0"/>
                        </a:spcAft>
                      </a:pPr>
                      <a:r>
                        <a:rPr lang="es-EC" sz="1000" b="1">
                          <a:latin typeface="Cambria"/>
                          <a:ea typeface="SimHei"/>
                          <a:cs typeface="Times New Roman"/>
                        </a:rPr>
                        <a:t>1</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algn="ctr">
                        <a:lnSpc>
                          <a:spcPct val="150000"/>
                        </a:lnSpc>
                        <a:spcAft>
                          <a:spcPts val="0"/>
                        </a:spcAft>
                      </a:pPr>
                      <a:r>
                        <a:rPr lang="es-EC" sz="1000" b="1">
                          <a:latin typeface="Cambria"/>
                          <a:ea typeface="SimHei"/>
                          <a:cs typeface="Times New Roman"/>
                        </a:rPr>
                        <a:t>Regular</a:t>
                      </a:r>
                      <a:endParaRPr lang="es-ES" sz="1100">
                        <a:latin typeface="Calibri"/>
                        <a:ea typeface="Calibri"/>
                        <a:cs typeface="Times New Roman"/>
                      </a:endParaRPr>
                    </a:p>
                    <a:p>
                      <a:pPr algn="ctr">
                        <a:lnSpc>
                          <a:spcPct val="150000"/>
                        </a:lnSpc>
                        <a:spcAft>
                          <a:spcPts val="0"/>
                        </a:spcAft>
                      </a:pPr>
                      <a:r>
                        <a:rPr lang="es-EC" sz="1000" b="1">
                          <a:latin typeface="Cambria"/>
                          <a:ea typeface="SimHei"/>
                          <a:cs typeface="Times New Roman"/>
                        </a:rPr>
                        <a:t>0,7</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algn="ctr">
                        <a:lnSpc>
                          <a:spcPct val="150000"/>
                        </a:lnSpc>
                        <a:spcAft>
                          <a:spcPts val="0"/>
                        </a:spcAft>
                      </a:pPr>
                      <a:r>
                        <a:rPr lang="es-EC" sz="1000" b="1" dirty="0">
                          <a:latin typeface="Cambria"/>
                          <a:ea typeface="SimHei"/>
                          <a:cs typeface="Times New Roman"/>
                        </a:rPr>
                        <a:t>No Satisfactorio</a:t>
                      </a:r>
                      <a:endParaRPr lang="es-ES" sz="1100" dirty="0">
                        <a:latin typeface="Calibri"/>
                        <a:ea typeface="Calibri"/>
                        <a:cs typeface="Times New Roman"/>
                      </a:endParaRPr>
                    </a:p>
                    <a:p>
                      <a:pPr algn="ctr">
                        <a:lnSpc>
                          <a:spcPct val="150000"/>
                        </a:lnSpc>
                        <a:spcAft>
                          <a:spcPts val="0"/>
                        </a:spcAft>
                      </a:pPr>
                      <a:r>
                        <a:rPr lang="es-EC" sz="1000" b="1" dirty="0">
                          <a:latin typeface="Cambria"/>
                          <a:ea typeface="SimHei"/>
                          <a:cs typeface="Times New Roman"/>
                        </a:rPr>
                        <a:t>0,4</a:t>
                      </a:r>
                      <a:endParaRPr lang="es-ES" sz="1100" dirty="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algn="ctr">
                        <a:lnSpc>
                          <a:spcPct val="150000"/>
                        </a:lnSpc>
                        <a:spcAft>
                          <a:spcPts val="0"/>
                        </a:spcAft>
                      </a:pPr>
                      <a:r>
                        <a:rPr lang="es-EC" sz="1000" b="1">
                          <a:latin typeface="Cambria"/>
                          <a:ea typeface="SimHei"/>
                          <a:cs typeface="Times New Roman"/>
                        </a:rPr>
                        <a:t>Inexistente</a:t>
                      </a:r>
                      <a:endParaRPr lang="es-ES" sz="1100">
                        <a:latin typeface="Calibri"/>
                        <a:ea typeface="Calibri"/>
                        <a:cs typeface="Times New Roman"/>
                      </a:endParaRPr>
                    </a:p>
                    <a:p>
                      <a:pPr algn="ctr">
                        <a:lnSpc>
                          <a:spcPct val="150000"/>
                        </a:lnSpc>
                        <a:spcAft>
                          <a:spcPts val="0"/>
                        </a:spcAft>
                      </a:pPr>
                      <a:r>
                        <a:rPr lang="es-EC" sz="1000" b="1">
                          <a:latin typeface="Cambria"/>
                          <a:ea typeface="SimHei"/>
                          <a:cs typeface="Times New Roman"/>
                        </a:rPr>
                        <a:t>0,0</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algn="ctr">
                        <a:lnSpc>
                          <a:spcPct val="150000"/>
                        </a:lnSpc>
                        <a:spcAft>
                          <a:spcPts val="0"/>
                        </a:spcAft>
                      </a:pPr>
                      <a:r>
                        <a:rPr lang="es-EC" sz="1000" b="1">
                          <a:latin typeface="Cambria"/>
                          <a:ea typeface="SimHei"/>
                          <a:cs typeface="Times New Roman"/>
                        </a:rPr>
                        <a:t>Eficiencia</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r>
              <a:tr h="0">
                <a:tc>
                  <a:txBody>
                    <a:bodyPr/>
                    <a:lstStyle/>
                    <a:p>
                      <a:pPr algn="just">
                        <a:lnSpc>
                          <a:spcPct val="150000"/>
                        </a:lnSpc>
                        <a:spcAft>
                          <a:spcPts val="0"/>
                        </a:spcAft>
                      </a:pPr>
                      <a:r>
                        <a:rPr lang="es-EC" sz="1000" b="1">
                          <a:latin typeface="Cambria"/>
                          <a:ea typeface="SimHei"/>
                          <a:cs typeface="Times New Roman"/>
                        </a:rPr>
                        <a:t>CARÁCTER</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just">
                        <a:lnSpc>
                          <a:spcPct val="150000"/>
                        </a:lnSpc>
                        <a:spcAft>
                          <a:spcPts val="0"/>
                        </a:spcAft>
                      </a:pPr>
                      <a:r>
                        <a:rPr lang="es-EC" sz="1000">
                          <a:latin typeface="Calibri"/>
                          <a:ea typeface="SimHei"/>
                          <a:cs typeface="Times New Roman"/>
                        </a:rPr>
                        <a:t>0,3</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50000"/>
                        </a:lnSpc>
                        <a:spcAft>
                          <a:spcPts val="0"/>
                        </a:spcAft>
                      </a:pPr>
                      <a:endParaRPr lang="es-EC" sz="1000">
                        <a:latin typeface="Calibri"/>
                        <a:ea typeface="SimHe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50000"/>
                        </a:lnSpc>
                        <a:spcAft>
                          <a:spcPts val="0"/>
                        </a:spcAft>
                      </a:pPr>
                      <a:r>
                        <a:rPr lang="es-EC" sz="1000">
                          <a:latin typeface="Calibri"/>
                          <a:ea typeface="SimHei"/>
                          <a:cs typeface="Times New Roman"/>
                        </a:rPr>
                        <a:t>X</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50000"/>
                        </a:lnSpc>
                        <a:spcAft>
                          <a:spcPts val="0"/>
                        </a:spcAft>
                      </a:pPr>
                      <a:endParaRPr lang="es-EC" sz="1000">
                        <a:latin typeface="Calibri"/>
                        <a:ea typeface="SimHe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just">
                        <a:lnSpc>
                          <a:spcPct val="150000"/>
                        </a:lnSpc>
                        <a:spcAft>
                          <a:spcPts val="0"/>
                        </a:spcAft>
                      </a:pPr>
                      <a:endParaRPr lang="es-EC" sz="1000">
                        <a:latin typeface="Calibri"/>
                        <a:ea typeface="SimHe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just">
                        <a:lnSpc>
                          <a:spcPct val="150000"/>
                        </a:lnSpc>
                        <a:spcAft>
                          <a:spcPts val="0"/>
                        </a:spcAft>
                      </a:pPr>
                      <a:r>
                        <a:rPr lang="es-EC" sz="1000">
                          <a:latin typeface="Calibri"/>
                          <a:ea typeface="SimHei"/>
                          <a:cs typeface="Times New Roman"/>
                        </a:rPr>
                        <a:t>0,21</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0">
                <a:tc>
                  <a:txBody>
                    <a:bodyPr/>
                    <a:lstStyle/>
                    <a:p>
                      <a:pPr algn="just">
                        <a:lnSpc>
                          <a:spcPct val="150000"/>
                        </a:lnSpc>
                        <a:spcAft>
                          <a:spcPts val="0"/>
                        </a:spcAft>
                      </a:pPr>
                      <a:r>
                        <a:rPr lang="es-EC" sz="1000" b="1">
                          <a:latin typeface="Cambria"/>
                          <a:ea typeface="SimHei"/>
                          <a:cs typeface="Times New Roman"/>
                        </a:rPr>
                        <a:t>CAPACIDAD DE PAGO</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just">
                        <a:lnSpc>
                          <a:spcPct val="150000"/>
                        </a:lnSpc>
                        <a:spcAft>
                          <a:spcPts val="0"/>
                        </a:spcAft>
                      </a:pPr>
                      <a:r>
                        <a:rPr lang="es-EC" sz="1000">
                          <a:latin typeface="Calibri"/>
                          <a:ea typeface="SimHei"/>
                          <a:cs typeface="Times New Roman"/>
                        </a:rPr>
                        <a:t>0,4</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50000"/>
                        </a:lnSpc>
                        <a:spcAft>
                          <a:spcPts val="0"/>
                        </a:spcAft>
                      </a:pPr>
                      <a:endParaRPr lang="es-EC" sz="1000">
                        <a:latin typeface="Calibri"/>
                        <a:ea typeface="SimHe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50000"/>
                        </a:lnSpc>
                        <a:spcAft>
                          <a:spcPts val="0"/>
                        </a:spcAft>
                      </a:pPr>
                      <a:r>
                        <a:rPr lang="es-EC" sz="1000">
                          <a:latin typeface="Calibri"/>
                          <a:ea typeface="SimHei"/>
                          <a:cs typeface="Times New Roman"/>
                        </a:rPr>
                        <a:t>X</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50000"/>
                        </a:lnSpc>
                        <a:spcAft>
                          <a:spcPts val="0"/>
                        </a:spcAft>
                      </a:pPr>
                      <a:endParaRPr lang="es-EC" sz="1000">
                        <a:latin typeface="Calibri"/>
                        <a:ea typeface="SimHe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just">
                        <a:lnSpc>
                          <a:spcPct val="150000"/>
                        </a:lnSpc>
                        <a:spcAft>
                          <a:spcPts val="0"/>
                        </a:spcAft>
                      </a:pPr>
                      <a:endParaRPr lang="es-EC" sz="1000">
                        <a:latin typeface="Calibri"/>
                        <a:ea typeface="SimHe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just">
                        <a:lnSpc>
                          <a:spcPct val="150000"/>
                        </a:lnSpc>
                        <a:spcAft>
                          <a:spcPts val="0"/>
                        </a:spcAft>
                      </a:pPr>
                      <a:r>
                        <a:rPr lang="es-EC" sz="1000">
                          <a:latin typeface="Calibri"/>
                          <a:ea typeface="SimHei"/>
                          <a:cs typeface="Times New Roman"/>
                        </a:rPr>
                        <a:t>0,28</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r>
              <a:tr h="0">
                <a:tc>
                  <a:txBody>
                    <a:bodyPr/>
                    <a:lstStyle/>
                    <a:p>
                      <a:pPr algn="just">
                        <a:lnSpc>
                          <a:spcPct val="150000"/>
                        </a:lnSpc>
                        <a:spcAft>
                          <a:spcPts val="0"/>
                        </a:spcAft>
                      </a:pPr>
                      <a:r>
                        <a:rPr lang="es-EC" sz="1000" b="1">
                          <a:latin typeface="Cambria"/>
                          <a:ea typeface="SimHei"/>
                          <a:cs typeface="Times New Roman"/>
                        </a:rPr>
                        <a:t>CAPITAL</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just">
                        <a:lnSpc>
                          <a:spcPct val="150000"/>
                        </a:lnSpc>
                        <a:spcAft>
                          <a:spcPts val="0"/>
                        </a:spcAft>
                      </a:pPr>
                      <a:r>
                        <a:rPr lang="es-EC" sz="1000">
                          <a:latin typeface="Calibri"/>
                          <a:ea typeface="SimHei"/>
                          <a:cs typeface="Times New Roman"/>
                        </a:rPr>
                        <a:t>0,2</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50000"/>
                        </a:lnSpc>
                        <a:spcAft>
                          <a:spcPts val="0"/>
                        </a:spcAft>
                      </a:pPr>
                      <a:endParaRPr lang="es-EC" sz="1000">
                        <a:latin typeface="Calibri"/>
                        <a:ea typeface="SimHe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50000"/>
                        </a:lnSpc>
                        <a:spcAft>
                          <a:spcPts val="0"/>
                        </a:spcAft>
                      </a:pPr>
                      <a:endParaRPr lang="es-EC" sz="1000">
                        <a:latin typeface="Calibri"/>
                        <a:ea typeface="SimHe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50000"/>
                        </a:lnSpc>
                        <a:spcAft>
                          <a:spcPts val="0"/>
                        </a:spcAft>
                      </a:pPr>
                      <a:r>
                        <a:rPr lang="es-EC" sz="1000">
                          <a:latin typeface="Calibri"/>
                          <a:ea typeface="SimHei"/>
                          <a:cs typeface="Times New Roman"/>
                        </a:rPr>
                        <a:t>X</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just">
                        <a:lnSpc>
                          <a:spcPct val="150000"/>
                        </a:lnSpc>
                        <a:spcAft>
                          <a:spcPts val="0"/>
                        </a:spcAft>
                      </a:pPr>
                      <a:endParaRPr lang="es-EC" sz="1000">
                        <a:latin typeface="Calibri"/>
                        <a:ea typeface="SimHe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just">
                        <a:lnSpc>
                          <a:spcPct val="150000"/>
                        </a:lnSpc>
                        <a:spcAft>
                          <a:spcPts val="0"/>
                        </a:spcAft>
                      </a:pPr>
                      <a:r>
                        <a:rPr lang="es-EC" sz="1000" dirty="0">
                          <a:latin typeface="Calibri"/>
                          <a:ea typeface="SimHei"/>
                          <a:cs typeface="Times New Roman"/>
                        </a:rPr>
                        <a:t>0,08</a:t>
                      </a:r>
                      <a:endParaRPr lang="es-ES" sz="1100" dirty="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0">
                <a:tc>
                  <a:txBody>
                    <a:bodyPr/>
                    <a:lstStyle/>
                    <a:p>
                      <a:pPr algn="just">
                        <a:lnSpc>
                          <a:spcPct val="150000"/>
                        </a:lnSpc>
                        <a:spcAft>
                          <a:spcPts val="0"/>
                        </a:spcAft>
                      </a:pPr>
                      <a:r>
                        <a:rPr lang="es-EC" sz="1000" b="1">
                          <a:latin typeface="Cambria"/>
                          <a:ea typeface="SimHei"/>
                          <a:cs typeface="Times New Roman"/>
                        </a:rPr>
                        <a:t>COLATERAL</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just">
                        <a:lnSpc>
                          <a:spcPct val="150000"/>
                        </a:lnSpc>
                        <a:spcAft>
                          <a:spcPts val="0"/>
                        </a:spcAft>
                      </a:pPr>
                      <a:r>
                        <a:rPr lang="es-EC" sz="1000">
                          <a:latin typeface="Calibri"/>
                          <a:ea typeface="SimHei"/>
                          <a:cs typeface="Times New Roman"/>
                        </a:rPr>
                        <a:t>0,1</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50000"/>
                        </a:lnSpc>
                        <a:spcAft>
                          <a:spcPts val="0"/>
                        </a:spcAft>
                      </a:pPr>
                      <a:r>
                        <a:rPr lang="es-EC" sz="1000">
                          <a:latin typeface="Calibri"/>
                          <a:ea typeface="SimHei"/>
                          <a:cs typeface="Times New Roman"/>
                        </a:rPr>
                        <a:t>X</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50000"/>
                        </a:lnSpc>
                        <a:spcAft>
                          <a:spcPts val="0"/>
                        </a:spcAft>
                      </a:pPr>
                      <a:endParaRPr lang="es-EC" sz="1000">
                        <a:latin typeface="Calibri"/>
                        <a:ea typeface="SimHe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50000"/>
                        </a:lnSpc>
                        <a:spcAft>
                          <a:spcPts val="0"/>
                        </a:spcAft>
                      </a:pPr>
                      <a:endParaRPr lang="es-EC" sz="1000">
                        <a:latin typeface="Calibri"/>
                        <a:ea typeface="SimHe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just">
                        <a:lnSpc>
                          <a:spcPct val="150000"/>
                        </a:lnSpc>
                        <a:spcAft>
                          <a:spcPts val="0"/>
                        </a:spcAft>
                      </a:pPr>
                      <a:endParaRPr lang="es-EC" sz="1000">
                        <a:latin typeface="Calibri"/>
                        <a:ea typeface="SimHe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just">
                        <a:lnSpc>
                          <a:spcPct val="150000"/>
                        </a:lnSpc>
                        <a:spcAft>
                          <a:spcPts val="0"/>
                        </a:spcAft>
                      </a:pPr>
                      <a:r>
                        <a:rPr lang="es-EC" sz="1000">
                          <a:latin typeface="Calibri"/>
                          <a:ea typeface="SimHei"/>
                          <a:cs typeface="Times New Roman"/>
                        </a:rPr>
                        <a:t>0,1</a:t>
                      </a:r>
                      <a:endParaRPr lang="es-ES" sz="110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r>
              <a:tr h="0">
                <a:tc gridSpan="6">
                  <a:txBody>
                    <a:bodyPr/>
                    <a:lstStyle/>
                    <a:p>
                      <a:pPr algn="r">
                        <a:lnSpc>
                          <a:spcPct val="150000"/>
                        </a:lnSpc>
                        <a:spcAft>
                          <a:spcPts val="0"/>
                        </a:spcAft>
                      </a:pPr>
                      <a:r>
                        <a:rPr lang="es-EC" sz="1000" b="1" dirty="0">
                          <a:latin typeface="Cambria"/>
                          <a:ea typeface="SimHei"/>
                          <a:cs typeface="Times New Roman"/>
                        </a:rPr>
                        <a:t>SUMA</a:t>
                      </a:r>
                      <a:endParaRPr lang="es-ES" sz="1100" dirty="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just">
                        <a:lnSpc>
                          <a:spcPct val="150000"/>
                        </a:lnSpc>
                        <a:spcAft>
                          <a:spcPts val="0"/>
                        </a:spcAft>
                      </a:pPr>
                      <a:r>
                        <a:rPr lang="es-EC" sz="1100" b="1" dirty="0">
                          <a:latin typeface="Calibri"/>
                          <a:ea typeface="SimHei"/>
                          <a:cs typeface="Times New Roman"/>
                        </a:rPr>
                        <a:t>0,67</a:t>
                      </a:r>
                      <a:endParaRPr lang="es-ES" sz="1100" dirty="0">
                        <a:latin typeface="Calibri"/>
                        <a:ea typeface="Calibri"/>
                        <a:cs typeface="Times New Roman"/>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bl>
          </a:graphicData>
        </a:graphic>
      </p:graphicFrame>
      <p:sp>
        <p:nvSpPr>
          <p:cNvPr id="4" name="3 CuadroTexto"/>
          <p:cNvSpPr txBox="1"/>
          <p:nvPr/>
        </p:nvSpPr>
        <p:spPr>
          <a:xfrm>
            <a:off x="1115616" y="3933056"/>
            <a:ext cx="4248472" cy="369332"/>
          </a:xfrm>
          <a:prstGeom prst="rect">
            <a:avLst/>
          </a:prstGeom>
          <a:noFill/>
        </p:spPr>
        <p:txBody>
          <a:bodyPr wrap="square" rtlCol="0">
            <a:spAutoFit/>
          </a:bodyPr>
          <a:lstStyle/>
          <a:p>
            <a:endParaRPr lang="es-ES" dirty="0"/>
          </a:p>
        </p:txBody>
      </p:sp>
      <p:sp>
        <p:nvSpPr>
          <p:cNvPr id="5" name="Rectangle 1"/>
          <p:cNvSpPr>
            <a:spLocks noChangeArrowheads="1"/>
          </p:cNvSpPr>
          <p:nvPr/>
        </p:nvSpPr>
        <p:spPr bwMode="auto">
          <a:xfrm>
            <a:off x="1619672" y="4715272"/>
            <a:ext cx="5364088"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200" b="1" i="0" u="none" strike="noStrike" cap="none" normalizeH="0" baseline="0" dirty="0" smtClean="0">
                <a:ln>
                  <a:noFill/>
                </a:ln>
                <a:solidFill>
                  <a:schemeClr val="tx1"/>
                </a:solidFill>
                <a:effectLst/>
                <a:latin typeface="Calibri" pitchFamily="34" charset="0"/>
                <a:ea typeface="SimHei"/>
                <a:cs typeface="Times New Roman" pitchFamily="18" charset="0"/>
              </a:rPr>
              <a:t>Cliente: Le Bouquet</a:t>
            </a:r>
            <a:endParaRPr kumimoji="0" lang="es-ES" sz="9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000" b="0" i="1" u="none" strike="noStrike" cap="none" normalizeH="0" baseline="0" dirty="0" smtClean="0">
                <a:ln>
                  <a:noFill/>
                </a:ln>
                <a:solidFill>
                  <a:schemeClr val="tx1"/>
                </a:solidFill>
                <a:effectLst/>
                <a:latin typeface="Calibri" pitchFamily="34" charset="0"/>
                <a:ea typeface="SimHei"/>
                <a:cs typeface="Times New Roman" pitchFamily="18" charset="0"/>
              </a:rPr>
              <a:t>Elaborado por: Mayra Guanoliquìn</a:t>
            </a:r>
          </a:p>
          <a:p>
            <a:pPr marL="0" marR="0" lvl="0" indent="0" algn="just" defTabSz="914400" rtl="0" eaLnBrk="0" fontAlgn="base" latinLnBrk="0" hangingPunct="0">
              <a:lnSpc>
                <a:spcPct val="100000"/>
              </a:lnSpc>
              <a:spcBef>
                <a:spcPct val="0"/>
              </a:spcBef>
              <a:spcAft>
                <a:spcPct val="0"/>
              </a:spcAft>
              <a:buClrTx/>
              <a:buSzTx/>
              <a:buFontTx/>
              <a:buNone/>
              <a:tabLst/>
            </a:pPr>
            <a:endParaRPr lang="es-EC" sz="1000" i="1" dirty="0" smtClean="0">
              <a:latin typeface="Calibri" pitchFamily="34" charset="0"/>
              <a:ea typeface="SimHei"/>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000" b="0" i="1" u="none" strike="noStrike" cap="none" normalizeH="0" baseline="0" dirty="0" smtClean="0">
                <a:ln>
                  <a:noFill/>
                </a:ln>
                <a:solidFill>
                  <a:schemeClr val="tx1"/>
                </a:solidFill>
                <a:effectLst/>
                <a:latin typeface="Calibri" pitchFamily="34" charset="0"/>
                <a:ea typeface="SimHei"/>
                <a:cs typeface="Times New Roman" pitchFamily="18" charset="0"/>
              </a:rPr>
              <a:t> </a:t>
            </a:r>
            <a:endParaRPr kumimoji="0" lang="es-ES" sz="9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Calibri" pitchFamily="34" charset="0"/>
                <a:ea typeface="SimHei"/>
                <a:cs typeface="Times New Roman" pitchFamily="18" charset="0"/>
              </a:rPr>
              <a:t>Al sumar esta eficiencia de los elementos, seo obtuvo para este ejemplo un resultado final de 0,67 equivalente al 67% que es menor al 70% señalado como limite por lo que esta solicitud es aceptada pero con un crédito limitado.</a:t>
            </a:r>
            <a:endParaRPr kumimoji="0" lang="es-ES" sz="9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Calibri" pitchFamily="34" charset="0"/>
                <a:ea typeface="SimHei"/>
                <a:cs typeface="Times New Roman" pitchFamily="18" charset="0"/>
              </a:rPr>
              <a:t>Cada uno de los criterios considerados en el modelo conjuga una puntuación particular dependiendo de las características del cliente</a:t>
            </a:r>
            <a:endParaRPr kumimoji="0" lang="es-EC" sz="1800" b="0" i="0" u="none" strike="noStrike" cap="none" normalizeH="0" baseline="0" dirty="0" smtClean="0">
              <a:ln>
                <a:noFill/>
              </a:ln>
              <a:solidFill>
                <a:schemeClr val="tx1"/>
              </a:solidFill>
              <a:effectLst/>
              <a:latin typeface="Arial" pitchFamily="34" charset="0"/>
            </a:endParaRPr>
          </a:p>
        </p:txBody>
      </p:sp>
      <p:graphicFrame>
        <p:nvGraphicFramePr>
          <p:cNvPr id="6" name="5 Tabla"/>
          <p:cNvGraphicFramePr>
            <a:graphicFrameLocks noGrp="1"/>
          </p:cNvGraphicFramePr>
          <p:nvPr/>
        </p:nvGraphicFramePr>
        <p:xfrm>
          <a:off x="1763688" y="476672"/>
          <a:ext cx="5128895" cy="1735074"/>
        </p:xfrm>
        <a:graphic>
          <a:graphicData uri="http://schemas.openxmlformats.org/drawingml/2006/table">
            <a:tbl>
              <a:tblPr/>
              <a:tblGrid>
                <a:gridCol w="1329055"/>
                <a:gridCol w="1170305"/>
                <a:gridCol w="2629535"/>
              </a:tblGrid>
              <a:tr h="0">
                <a:tc>
                  <a:txBody>
                    <a:bodyPr/>
                    <a:lstStyle/>
                    <a:p>
                      <a:pPr algn="ctr">
                        <a:lnSpc>
                          <a:spcPct val="115000"/>
                        </a:lnSpc>
                        <a:spcAft>
                          <a:spcPts val="0"/>
                        </a:spcAft>
                      </a:pPr>
                      <a:r>
                        <a:rPr lang="es-EC" sz="1100" b="1" dirty="0">
                          <a:latin typeface="Calibri"/>
                          <a:ea typeface="SimHei"/>
                          <a:cs typeface="Times New Roman"/>
                        </a:rPr>
                        <a:t>CALIFICACIÓN</a:t>
                      </a:r>
                      <a:endParaRPr lang="es-ES" sz="1100" dirty="0">
                        <a:latin typeface="Calibri"/>
                        <a:ea typeface="Calibri"/>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79646"/>
                    </a:solidFill>
                  </a:tcPr>
                </a:tc>
                <a:tc>
                  <a:txBody>
                    <a:bodyPr/>
                    <a:lstStyle/>
                    <a:p>
                      <a:pPr algn="ctr">
                        <a:lnSpc>
                          <a:spcPct val="115000"/>
                        </a:lnSpc>
                        <a:spcAft>
                          <a:spcPts val="0"/>
                        </a:spcAft>
                      </a:pPr>
                      <a:r>
                        <a:rPr lang="es-EC" sz="1100" b="1">
                          <a:latin typeface="Calibri"/>
                          <a:ea typeface="SimHei"/>
                          <a:cs typeface="Times New Roman"/>
                        </a:rPr>
                        <a:t>PUNTAJE</a:t>
                      </a:r>
                      <a:endParaRPr lang="es-ES" sz="1100">
                        <a:latin typeface="Calibri"/>
                        <a:ea typeface="Calibri"/>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79646"/>
                    </a:solidFill>
                  </a:tcPr>
                </a:tc>
                <a:tc>
                  <a:txBody>
                    <a:bodyPr/>
                    <a:lstStyle/>
                    <a:p>
                      <a:pPr algn="ctr">
                        <a:lnSpc>
                          <a:spcPct val="115000"/>
                        </a:lnSpc>
                        <a:spcAft>
                          <a:spcPts val="0"/>
                        </a:spcAft>
                      </a:pPr>
                      <a:r>
                        <a:rPr lang="es-EC" sz="1100" b="1" dirty="0">
                          <a:latin typeface="Calibri"/>
                          <a:ea typeface="SimHei"/>
                          <a:cs typeface="Times New Roman"/>
                        </a:rPr>
                        <a:t>DECISIÓN</a:t>
                      </a:r>
                      <a:endParaRPr lang="es-ES" sz="1100" dirty="0">
                        <a:latin typeface="Calibri"/>
                        <a:ea typeface="Calibri"/>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79646"/>
                    </a:solidFill>
                  </a:tcPr>
                </a:tc>
              </a:tr>
              <a:tr h="0">
                <a:tc>
                  <a:txBody>
                    <a:bodyPr/>
                    <a:lstStyle/>
                    <a:p>
                      <a:pPr algn="ctr">
                        <a:lnSpc>
                          <a:spcPct val="115000"/>
                        </a:lnSpc>
                        <a:spcAft>
                          <a:spcPts val="0"/>
                        </a:spcAft>
                      </a:pPr>
                      <a:r>
                        <a:rPr lang="es-EC" sz="1100" b="1">
                          <a:latin typeface="Calibri"/>
                          <a:ea typeface="SimHei"/>
                          <a:cs typeface="Times New Roman"/>
                        </a:rPr>
                        <a:t>A</a:t>
                      </a:r>
                      <a:endParaRPr lang="es-ES" sz="1100">
                        <a:latin typeface="Calibri"/>
                        <a:ea typeface="Calibri"/>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a:noFill/>
                    </a:lnB>
                    <a:solidFill>
                      <a:srgbClr val="F79646"/>
                    </a:solidFill>
                  </a:tcPr>
                </a:tc>
                <a:tc>
                  <a:txBody>
                    <a:bodyPr/>
                    <a:lstStyle/>
                    <a:p>
                      <a:pPr>
                        <a:lnSpc>
                          <a:spcPct val="115000"/>
                        </a:lnSpc>
                        <a:spcAft>
                          <a:spcPts val="0"/>
                        </a:spcAft>
                      </a:pPr>
                      <a:r>
                        <a:rPr lang="es-EC" sz="1100">
                          <a:latin typeface="Calibri"/>
                          <a:ea typeface="SimHei"/>
                          <a:cs typeface="Times New Roman"/>
                        </a:rPr>
                        <a:t>Mayor a 70 puntos</a:t>
                      </a:r>
                      <a:endParaRPr lang="es-ES" sz="1100">
                        <a:latin typeface="Calibri"/>
                        <a:ea typeface="Calibri"/>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a:lnSpc>
                          <a:spcPct val="115000"/>
                        </a:lnSpc>
                        <a:spcAft>
                          <a:spcPts val="0"/>
                        </a:spcAft>
                      </a:pPr>
                      <a:r>
                        <a:rPr lang="es-EC" sz="1100">
                          <a:latin typeface="Calibri"/>
                          <a:ea typeface="SimHei"/>
                          <a:cs typeface="Times New Roman"/>
                        </a:rPr>
                        <a:t>Se concede el crédito en condiciones normales</a:t>
                      </a:r>
                      <a:endParaRPr lang="es-ES" sz="1100">
                        <a:latin typeface="Calibri"/>
                        <a:ea typeface="Calibri"/>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a:noFill/>
                    </a:lnB>
                    <a:solidFill>
                      <a:srgbClr val="D8D8D8"/>
                    </a:solidFill>
                  </a:tcPr>
                </a:tc>
              </a:tr>
              <a:tr h="0">
                <a:tc>
                  <a:txBody>
                    <a:bodyPr/>
                    <a:lstStyle/>
                    <a:p>
                      <a:pPr algn="ctr">
                        <a:lnSpc>
                          <a:spcPct val="115000"/>
                        </a:lnSpc>
                        <a:spcAft>
                          <a:spcPts val="0"/>
                        </a:spcAft>
                      </a:pPr>
                      <a:r>
                        <a:rPr lang="es-EC" sz="1100" b="1">
                          <a:latin typeface="Calibri"/>
                          <a:ea typeface="SimHei"/>
                          <a:cs typeface="Times New Roman"/>
                        </a:rPr>
                        <a:t>B</a:t>
                      </a:r>
                      <a:endParaRPr lang="es-ES" sz="1100">
                        <a:latin typeface="Calibri"/>
                        <a:ea typeface="Calibri"/>
                        <a:cs typeface="Times New Roman"/>
                      </a:endParaRPr>
                    </a:p>
                  </a:txBody>
                  <a:tcPr marL="68580" marR="68580" marT="0" marB="0">
                    <a:lnL>
                      <a:noFill/>
                    </a:lnL>
                    <a:lnR>
                      <a:noFill/>
                    </a:lnR>
                    <a:lnT>
                      <a:noFill/>
                    </a:lnT>
                    <a:lnB>
                      <a:noFill/>
                    </a:lnB>
                    <a:solidFill>
                      <a:srgbClr val="F79646"/>
                    </a:solidFill>
                  </a:tcPr>
                </a:tc>
                <a:tc>
                  <a:txBody>
                    <a:bodyPr/>
                    <a:lstStyle/>
                    <a:p>
                      <a:pPr>
                        <a:lnSpc>
                          <a:spcPct val="115000"/>
                        </a:lnSpc>
                        <a:spcAft>
                          <a:spcPts val="0"/>
                        </a:spcAft>
                      </a:pPr>
                      <a:r>
                        <a:rPr lang="es-EC" sz="1100">
                          <a:latin typeface="Calibri"/>
                          <a:ea typeface="SimHei"/>
                          <a:cs typeface="Times New Roman"/>
                        </a:rPr>
                        <a:t>65 a 69 puntos</a:t>
                      </a:r>
                      <a:endParaRPr lang="es-ES" sz="1100">
                        <a:latin typeface="Calibri"/>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pPr>
                      <a:r>
                        <a:rPr lang="es-EC" sz="1100">
                          <a:latin typeface="Calibri"/>
                          <a:ea typeface="SimHei"/>
                          <a:cs typeface="Times New Roman"/>
                        </a:rPr>
                        <a:t>Concede crédito de hasta el 40% del valor total del evento.</a:t>
                      </a:r>
                      <a:endParaRPr lang="es-ES" sz="1100">
                        <a:latin typeface="Calibri"/>
                        <a:ea typeface="Calibri"/>
                        <a:cs typeface="Times New Roman"/>
                      </a:endParaRPr>
                    </a:p>
                  </a:txBody>
                  <a:tcPr marL="68580" marR="68580" marT="0" marB="0">
                    <a:lnL>
                      <a:noFill/>
                    </a:lnL>
                    <a:lnR>
                      <a:noFill/>
                    </a:lnR>
                    <a:lnT>
                      <a:noFill/>
                    </a:lnT>
                    <a:lnB>
                      <a:noFill/>
                    </a:lnB>
                  </a:tcPr>
                </a:tc>
              </a:tr>
              <a:tr h="0">
                <a:tc>
                  <a:txBody>
                    <a:bodyPr/>
                    <a:lstStyle/>
                    <a:p>
                      <a:pPr algn="ctr">
                        <a:lnSpc>
                          <a:spcPct val="115000"/>
                        </a:lnSpc>
                        <a:spcAft>
                          <a:spcPts val="0"/>
                        </a:spcAft>
                      </a:pPr>
                      <a:r>
                        <a:rPr lang="es-EC" sz="1100" b="1">
                          <a:latin typeface="Calibri"/>
                          <a:ea typeface="SimHei"/>
                          <a:cs typeface="Times New Roman"/>
                        </a:rPr>
                        <a:t>C</a:t>
                      </a:r>
                      <a:endParaRPr lang="es-ES" sz="1100">
                        <a:latin typeface="Calibri"/>
                        <a:ea typeface="Calibri"/>
                        <a:cs typeface="Times New Roman"/>
                      </a:endParaRPr>
                    </a:p>
                  </a:txBody>
                  <a:tcPr marL="68580" marR="68580" marT="0" marB="0">
                    <a:lnL>
                      <a:noFill/>
                    </a:lnL>
                    <a:lnR>
                      <a:noFill/>
                    </a:lnR>
                    <a:lnT>
                      <a:noFill/>
                    </a:lnT>
                    <a:lnB>
                      <a:noFill/>
                    </a:lnB>
                    <a:solidFill>
                      <a:srgbClr val="F79646"/>
                    </a:solidFill>
                  </a:tcPr>
                </a:tc>
                <a:tc>
                  <a:txBody>
                    <a:bodyPr/>
                    <a:lstStyle/>
                    <a:p>
                      <a:pPr>
                        <a:lnSpc>
                          <a:spcPct val="115000"/>
                        </a:lnSpc>
                        <a:spcAft>
                          <a:spcPts val="0"/>
                        </a:spcAft>
                      </a:pPr>
                      <a:r>
                        <a:rPr lang="es-EC" sz="1100">
                          <a:latin typeface="Calibri"/>
                          <a:ea typeface="SimHei"/>
                          <a:cs typeface="Times New Roman"/>
                        </a:rPr>
                        <a:t>60 a 64 puntos</a:t>
                      </a:r>
                      <a:endParaRPr lang="es-ES" sz="1100">
                        <a:latin typeface="Calibri"/>
                        <a:ea typeface="Calibri"/>
                        <a:cs typeface="Times New Roman"/>
                      </a:endParaRPr>
                    </a:p>
                  </a:txBody>
                  <a:tcPr marL="68580" marR="68580" marT="0" marB="0">
                    <a:lnL>
                      <a:noFill/>
                    </a:lnL>
                    <a:lnR>
                      <a:noFill/>
                    </a:lnR>
                    <a:lnT>
                      <a:noFill/>
                    </a:lnT>
                    <a:lnB>
                      <a:noFill/>
                    </a:lnB>
                    <a:solidFill>
                      <a:srgbClr val="D8D8D8"/>
                    </a:solidFill>
                  </a:tcPr>
                </a:tc>
                <a:tc>
                  <a:txBody>
                    <a:bodyPr/>
                    <a:lstStyle/>
                    <a:p>
                      <a:pPr>
                        <a:lnSpc>
                          <a:spcPct val="115000"/>
                        </a:lnSpc>
                        <a:spcAft>
                          <a:spcPts val="0"/>
                        </a:spcAft>
                      </a:pPr>
                      <a:r>
                        <a:rPr lang="es-EC" sz="1100">
                          <a:latin typeface="Calibri"/>
                          <a:ea typeface="SimHei"/>
                          <a:cs typeface="Times New Roman"/>
                        </a:rPr>
                        <a:t>Se concede el crédito limitado de hasta el 25% del monto total del evento.</a:t>
                      </a:r>
                      <a:endParaRPr lang="es-ES" sz="1100">
                        <a:latin typeface="Calibri"/>
                        <a:ea typeface="Calibri"/>
                        <a:cs typeface="Times New Roman"/>
                      </a:endParaRPr>
                    </a:p>
                  </a:txBody>
                  <a:tcPr marL="68580" marR="68580" marT="0" marB="0">
                    <a:lnL>
                      <a:noFill/>
                    </a:lnL>
                    <a:lnR>
                      <a:noFill/>
                    </a:lnR>
                    <a:lnT>
                      <a:noFill/>
                    </a:lnT>
                    <a:lnB>
                      <a:noFill/>
                    </a:lnB>
                    <a:solidFill>
                      <a:srgbClr val="D8D8D8"/>
                    </a:solidFill>
                  </a:tcPr>
                </a:tc>
              </a:tr>
              <a:tr h="0">
                <a:tc>
                  <a:txBody>
                    <a:bodyPr/>
                    <a:lstStyle/>
                    <a:p>
                      <a:pPr algn="ctr">
                        <a:lnSpc>
                          <a:spcPct val="115000"/>
                        </a:lnSpc>
                        <a:spcAft>
                          <a:spcPts val="0"/>
                        </a:spcAft>
                      </a:pPr>
                      <a:r>
                        <a:rPr lang="es-EC" sz="1100" b="1">
                          <a:latin typeface="Calibri"/>
                          <a:ea typeface="SimHei"/>
                          <a:cs typeface="Times New Roman"/>
                        </a:rPr>
                        <a:t>D</a:t>
                      </a:r>
                      <a:endParaRPr lang="es-ES" sz="1100">
                        <a:latin typeface="Calibri"/>
                        <a:ea typeface="Calibri"/>
                        <a:cs typeface="Times New Roman"/>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solidFill>
                      <a:srgbClr val="F79646"/>
                    </a:solidFill>
                  </a:tcPr>
                </a:tc>
                <a:tc>
                  <a:txBody>
                    <a:bodyPr/>
                    <a:lstStyle/>
                    <a:p>
                      <a:pPr>
                        <a:lnSpc>
                          <a:spcPct val="115000"/>
                        </a:lnSpc>
                        <a:spcAft>
                          <a:spcPts val="0"/>
                        </a:spcAft>
                      </a:pPr>
                      <a:r>
                        <a:rPr lang="es-EC" sz="1100">
                          <a:latin typeface="Calibri"/>
                          <a:ea typeface="SimHei"/>
                          <a:cs typeface="Times New Roman"/>
                        </a:rPr>
                        <a:t>Menos de 60 puntos</a:t>
                      </a:r>
                      <a:endParaRPr lang="es-ES" sz="1100">
                        <a:latin typeface="Calibri"/>
                        <a:ea typeface="Calibri"/>
                        <a:cs typeface="Times New Roman"/>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100" dirty="0">
                          <a:latin typeface="Calibri"/>
                          <a:ea typeface="SimHei"/>
                          <a:cs typeface="Times New Roman"/>
                        </a:rPr>
                        <a:t>No es sujeto de Crédito</a:t>
                      </a:r>
                      <a:endParaRPr lang="es-ES" sz="1100" dirty="0">
                        <a:latin typeface="Calibri"/>
                        <a:ea typeface="Calibri"/>
                        <a:cs typeface="Times New Roman"/>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tcPr>
                </a:tc>
              </a:tr>
            </a:tbl>
          </a:graphicData>
        </a:graphic>
      </p:graphicFrame>
    </p:spTree>
  </p:cSld>
  <p:clrMapOvr>
    <a:masterClrMapping/>
  </p:clrMapOvr>
  <p:transition>
    <p:pull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965085" y="714356"/>
            <a:ext cx="3637535" cy="523220"/>
          </a:xfrm>
          <a:prstGeom prst="rect">
            <a:avLst/>
          </a:prstGeom>
          <a:noFill/>
        </p:spPr>
        <p:txBody>
          <a:bodyPr wrap="none" lIns="91440" tIns="45720" rIns="91440" bIns="45720">
            <a:spAutoFit/>
          </a:bodyPr>
          <a:lstStyle/>
          <a:p>
            <a:pPr algn="ctr"/>
            <a:r>
              <a:rPr lang="es-E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Técnicas  de Cobro</a:t>
            </a:r>
            <a:endParaRPr lang="es-E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2 Rectángulo"/>
          <p:cNvSpPr/>
          <p:nvPr/>
        </p:nvSpPr>
        <p:spPr>
          <a:xfrm>
            <a:off x="1619672" y="1547500"/>
            <a:ext cx="955711"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s-ES" b="1" dirty="0" smtClean="0"/>
              <a:t>Cartas</a:t>
            </a:r>
            <a:endParaRPr lang="es-ES" dirty="0"/>
          </a:p>
        </p:txBody>
      </p:sp>
      <p:sp>
        <p:nvSpPr>
          <p:cNvPr id="4" name="3 Rectángulo"/>
          <p:cNvSpPr/>
          <p:nvPr/>
        </p:nvSpPr>
        <p:spPr>
          <a:xfrm>
            <a:off x="5652120" y="1556792"/>
            <a:ext cx="2694969"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s-ES" b="1" dirty="0" smtClean="0"/>
              <a:t>Llamadas telefónicas</a:t>
            </a:r>
            <a:endParaRPr lang="es-ES" dirty="0"/>
          </a:p>
        </p:txBody>
      </p:sp>
      <p:sp>
        <p:nvSpPr>
          <p:cNvPr id="5" name="4 Rectángulo"/>
          <p:cNvSpPr/>
          <p:nvPr/>
        </p:nvSpPr>
        <p:spPr>
          <a:xfrm>
            <a:off x="971893" y="4067780"/>
            <a:ext cx="2375971"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s-ES" b="1" dirty="0" smtClean="0"/>
              <a:t>Agencias de Cobro</a:t>
            </a:r>
            <a:endParaRPr lang="es-ES" dirty="0"/>
          </a:p>
        </p:txBody>
      </p:sp>
      <p:sp>
        <p:nvSpPr>
          <p:cNvPr id="6" name="5 Rectángulo"/>
          <p:cNvSpPr/>
          <p:nvPr/>
        </p:nvSpPr>
        <p:spPr>
          <a:xfrm>
            <a:off x="5652120" y="4005064"/>
            <a:ext cx="2648482"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s-ES" b="1" dirty="0" smtClean="0"/>
              <a:t>Procedimiento Legal</a:t>
            </a:r>
            <a:endParaRPr lang="es-ES" dirty="0"/>
          </a:p>
        </p:txBody>
      </p:sp>
      <p:sp>
        <p:nvSpPr>
          <p:cNvPr id="7" name="6 Rectángulo"/>
          <p:cNvSpPr/>
          <p:nvPr/>
        </p:nvSpPr>
        <p:spPr>
          <a:xfrm>
            <a:off x="827584" y="2132856"/>
            <a:ext cx="2646040"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1600" dirty="0" smtClean="0"/>
              <a:t>Se emplea después de un cierto número de días de la fecha de vencimiento de la cuentas, a manera de recordatorio.</a:t>
            </a:r>
            <a:endParaRPr lang="es-ES" sz="1600" dirty="0"/>
          </a:p>
        </p:txBody>
      </p:sp>
      <p:sp>
        <p:nvSpPr>
          <p:cNvPr id="8" name="7 Rectángulo"/>
          <p:cNvSpPr/>
          <p:nvPr/>
        </p:nvSpPr>
        <p:spPr>
          <a:xfrm>
            <a:off x="5580112" y="2147372"/>
            <a:ext cx="2790056"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1600" dirty="0" smtClean="0"/>
              <a:t>Una vez enviadas las comunicaciones, el siguiente paso son las llamadas telefónicas encargada exigiendo el pago inmediato.</a:t>
            </a:r>
            <a:endParaRPr lang="es-ES" sz="1600" dirty="0"/>
          </a:p>
        </p:txBody>
      </p:sp>
      <p:sp>
        <p:nvSpPr>
          <p:cNvPr id="9" name="8 Rectángulo"/>
          <p:cNvSpPr/>
          <p:nvPr/>
        </p:nvSpPr>
        <p:spPr>
          <a:xfrm>
            <a:off x="827584" y="4725144"/>
            <a:ext cx="2664296"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1600" dirty="0" smtClean="0"/>
              <a:t>Entrega de la  cartera de clientes a una agencia de cobros para que estas realicen los trámites necesarios para su recaudación</a:t>
            </a:r>
            <a:endParaRPr lang="es-ES" sz="1600" dirty="0"/>
          </a:p>
        </p:txBody>
      </p:sp>
      <p:sp>
        <p:nvSpPr>
          <p:cNvPr id="10" name="9 Rectángulo"/>
          <p:cNvSpPr/>
          <p:nvPr/>
        </p:nvSpPr>
        <p:spPr>
          <a:xfrm>
            <a:off x="5580112" y="4725144"/>
            <a:ext cx="2808312"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1600" dirty="0" smtClean="0"/>
              <a:t>Es el paso más estricto de la gestión de cobros, normalmente es utilizada cuando la empresa ha transferido su cartera de créditos a la agencia de cobros</a:t>
            </a:r>
            <a:endParaRPr lang="es-ES" sz="1600" dirty="0"/>
          </a:p>
        </p:txBody>
      </p:sp>
      <p:sp>
        <p:nvSpPr>
          <p:cNvPr id="70658" name="AutoShape 2" descr="data:image/jpg;base64,/9j/4AAQSkZJRgABAQAAAQABAAD/2wBDAAkGBwgHBgkIBwgKCgkLDRYPDQwMDRsUFRAWIB0iIiAdHx8kKDQsJCYxJx8fLT0tMTU3Ojo6Iys/RD84QzQ5Ojf/2wBDAQoKCg0MDRoPDxo3JR8lNzc3Nzc3Nzc3Nzc3Nzc3Nzc3Nzc3Nzc3Nzc3Nzc3Nzc3Nzc3Nzc3Nzc3Nzc3Nzc3Nzf/wAARCACxAJ0DASIAAhEBAxEB/8QAHAAAAgMAAwEAAAAAAAAAAAAAAAYDBQcBAgQI/8QAQxAAAQMDAgQEBAQDBAcJAAAAAQIDBAAFEQYhBxIxQRMiUYEUYXGRFTJCoRYjsWLR4fAIJDNygpLBJTZDUmN1orPC/8QAGQEBAAMBAQAAAAAAAAAAAAAAAAECAwQF/8QALBEAAgIBBAAEBQQDAAAAAAAAAAECEQMEEiExEyJBoRQyUWGRBSNCsdHh8P/aAAwDAQACEQMRAD8A3GiiigCiiigCiuKCrFAc0E461XXO9220t+JdJ0WInGR47yUZ+gPXvSXM4t2l174bTdvuF8lZxyRmVJSPQkkZxn5dqA0TIqJySy0ttDrqELcOEJUoArPoPX2rNFL4k6kAWFQtMw1gHB/myMHY522OD08vSqrVHDtyz2ZeoGLpc7re7ctEpDsp3mThCuZXl64wM/m/61m8sLqyaNlByK5qp0ze4+oLJEucM5akNhWO6T0UD9CCParatCAooooAooooAooooAqNWc/mxUlRq60BJRRRQBS/rHVlv0jbEzrl4qw44G22mUgqWrBOBkgDYHcmmA1nF6jNau4gtW2Qw0/bLGx40gLGQuQ6PKg/IJGcfeqykoq2BVHGG8X+emHYItrtmxKnrrKGOvTPlHptuetXqdF6uvaELv8Arh8MOZKmbankSQcYwoYBG3cH5Uk640FG0ZMTcxFFx0++vw3WlAh2MSTy4WP2Pc7HqDVjA03KjxkTdE6omw47wC221LK21Df7DPYgkb5zVG5TjcGSOUHhHpWOpK5TMme4kAc0qQo9vROPrTpb7fEtzCWIMZmO0AAEMthA+wrJBq/iJYyFXK3RLtGGSpUdGFAf8GMe6au7Zxl0+86mPdIs22PZ5VeMgLSg7ggkeYe6f6VyTxZn27LJo0rlHpXC0hSSkgEHqD0NeC1Xy13dvntk+LLSMBRYdCiM+oG4qwyK5mnFkmO2C6L4b69kacnuYsVxc8aI6tWAwVEgHPpkcp+gP12pP5Rj0pI4l6Ta1Vp51lttBuDIK4a1YB5u6M9grGD7VXcG9ZPahtjtturilXW34CisYU410BP9oHY+x7mvTw5N8SjRpNFGaK2ICiiigCiiigCo1DepKjUN+32oCSiiuDQFbqG7MWOzzLlKIDUZlThBOMkDYe5wPel/hzapFusRk3ED8Rubyp0vH6VubhPsMD65rw66cb1BqeyaTBJaK/xCdhXRpv8AKkjHRSsewp42Az71x6udLai0URSozUqO5HfbS4y4kocbWMhQIwQRWMXW0y+Gt4LsYuydKy3P5gIKlQ1HYZx+x79OoFatfNTWawo5rvcY8XIyELVlavokZUfYUj3fWCtbQn7PpbT71xjyQWnpk5KmYzY2OcjcnrgZByAd+lZadzi7S4JkWLLqJDKHmVhbbiApCknYgjII9jXmuNrgXRvw7hDZkDOf5iMn2PUUoQTdOHtyj2XUjqHbXJTmLMQFeG2rPmGSOmevpkHpkU9IUlYBQoKChlJG+R8sda9BNPlFBJuHDW1uuB21SJMB5KsghXOkfTPmH/NXRhjiPp5s/ht5Tc2QNmXleIcZz0X369FU7Pvsx8/EOttbZ/mLCdveqt7Ven2Vcrl5hBWM7OhQ+6cijSfYK2PxiudsWlnVGnFsqzhTjKi2Tv1CV5z3/V6VR6n1TaXLozq7Rs74O6NKAmQn2w2p9J/V6LHYjJPQ7YzV/O1pprl+HXI+NSvy+GzGU6FZ7dMGqKbYm9RAGx6DmALJCJayIbfTZWOhGPp9zWaxwg9y4JNt0lqCJqaxxrpCwEPJ86OcKLS+6DjuP7quq+fNKWvVWg9Z2azonxlJu7qVyIrS/EAbSRzkgjY8oVhQ64PpX0EnPKM9a0Tvkg5oooqQFFFFAFRr61JUauvb7UBJXVZxXaq7UEV+bZZ0SI6pmQ/HW204k4KFEYBz2oDIbFrW1t6kvl7cQ9cLrcJQiQLfEbJcTHQcAknYcxAPfp86ZFs6/wBShKXFxdMwVbqDa/GlY+uwB+1L+mXNQcPGfgrlowS46ebnuFrT4jiwT+rud/XG2PTd0sXEbS15KEMXFEaSo8vgTB4S8+m+32Jrjzbk7USyPJZ+FmnLe98TLadukojzvXBfihRzknlO2frmnZDSW20obQlCUjASkYA+grshRUM4rkmuOU5S+ZlhB4oXRpbUXTzVh/HJs0LeEbJSEIR1XzDcK7DHz9cHIo4/A8wdRr1ZaGAchiOocnKeoHNy7ZzvuK0/RMo6g4nanupIWxAbTAjkndI5jnGNsEoUc/P51pLrLbrSmnkJW2oYUhSQUn6g10+L4NRoirMFXZ+HV10/KNtvTirwtnEdd0kKbUHBuAc4SM9M5IG1OnC+LprUOmIssWO1CfHT8PJIht55wMc2cfqBB+9XF54baUvC1uPWxEd5ROXYii0Tk7kgeUn6jvSJL4S6hsT65WkNQEEg+VTio7h2OBzJ8qvfHWr745FW6iKNmZjx2UhLLDSEp6BCAMfauzziWm1OrwAhJUVHsB3rCv4t4n6XSFXiC9IjJUElcmMFg79OdGOvTJzUeoOMjt30tLt6LeuJcJGWlOIc5kJbP5sZ3BI296y+Gm33ZNoa+GIXqvW991i6nMZB+Fg86cFKf7+QDO/VRrWkjAxWecJbxp2NpS2WuDdIapgZC32ecIc8VXmVseuM429K0IKyK9BKuEUO1FFFSAooooAqNX5u32qSo1den7UBJRRRQHHKPQVQ3/R9g1Ahf4paozzixu8E8rn15xv29av6KAzFGjtWaVbB0rf/AI+G3jlttzT1Az5Ur/T7co6eldk8TEW7x4mqbVJs1xaaKkJd87LqgnICVpHcjHcfPtWlkZ7UkcY3GWtA3DxGGnnF8jTKFpBPOpQGUgg+YAkjG+1ZyxQl2ibZS8B4LrWlJNykEly4zFu7+icJz9+b9qbdX3O6Wm3syrRa3LmsPpD0drPP4eDkpx3zj16130daxZtL2uAEBCmYqA4B/wCcjKj/AMxNXJIyBgnPpXnTleRsvXBg9v1rqvSM+SNQ215Tcxp6c3DwApCluZKlHcoSMHb6bb5rXbJqqx31J/DLlFkrCeZTSXBzoHckHf3xVs6wy+haHmm3ELSULStAUFJPUEeh9KTrxwt0vc3G3G4ZgOIUSpUJXh+Ik9UqGMYPyxV5Tx5OJKmRyhviSostClw5DL6EqKVKZcCgD3GR3pfvugNM30uLm2lhLyyVF5jLSyfUlPX3zXj0Rph/S19vUeK2hFjkBp2IlLhUUrCeVQIO+em/f9qdKzk3jflZPZi934FNFSl2a8KQnfDUprm+g5k4++KqGbbxT0b4nwS5UmK0nOEOCS3yj0QrzDYdAAa3+upwOg3rWOqmuyNpmWmuLTy3momq7LKt8h5YS0620oNr3GSQvBAAOScnYH5CoZPG+GmUsxLJMkW1Cyky/ECSemCEkdOvU+nSsy4r3V+96zuTmSuNDc+FaI/KkDI/dQUfnXoZhlNoTET5SW8KITnc9dj3rtc6SZx6nULDX3Z9H6fvcHUFqYuVtdLsd9OUkjBSe6SOxB2NWdfMmhbjIsNi/G7fc3g5CuLaZ1vLuGlx1gJ5ik7ZyCObqPavpdtXMhJznIyCKtGSldeh0klRKG/b7VLUahk5x+1WBJRRXCj27mgAkDrQDmsaZut91rOmTm79Lt1nbecYYjQv5bigkjClLx1PU9cdNhmoZ151NpG5WhxWon51rkTUMvImob8iSR1XjPTmORjHLvVdyujXwMmzfXBtdZvxRfM+/wCktPIB/wBauCZLikKOQhvtj3Jz8q0cGs2gJXfeMNxmqAVGsMRMVrzf+KvJUceuCsewqJy2xbM0aFsd6W9bS7Gq3i0X+6C3ouOUtOBzw1EoKVHCugweXr60ydqQtbqvDlwDK9IRL/ZQ2CAXE+Mlw9SAc49h715mJXIu+jiLprUMQJd05rV2VFSeZLNxbTJQrfp4gPMBj09Kl/H9Z2p3lvOm2bgxkc0m0vkkDufCUOY/QfvSbFY0a1Ka+HVqPR1wcBUloh1CVEdTvzBQGfkMDoKa4TeqG4i0WHUlsvhaBwianDmDzcvOpG+cYHmxkg5xXRKK9fcqWETiNpp6UmLJlO2+USR4U5hTRGD3JGPXv2PpTVGlsSkc8Z1t1PTLawoD3BpAuF7uqG1Mau0I9PbbPL48JCJKFpz+YIPmGSAcZpcSeGciSp23XWZpuWg5X4K3Y5JAH6VZH2x361R4U+v8k2bRmvBfrii02adcXsckVhbpGcZ5UkgfUkAe9KWj7deWpzb0PW7d8sySoONOJS4seXyjxASQdwSNvpXHGm5pgaFkseJyvTXEMIT3UM8yv2Sf84qkcdZErF8GDpiFdvtrzvOp24znFq9ChHKM9dzlS/7z2ax+YevWvPqWHIg33TlokeUwLU0VNcwPItXMtfvk/wBKnKgkFSugyTXdk7SPC/U5XkjEXtPtFluelaudmda5nOg5GC2CtJ+fmQk19PaRWt3S9nccWpa1wWFKUo5JJbTkk18xacbdk2jUEtZy3b7ctLfQcpecSk7/AEK+ua+m9Hf907J/7fH/APrTVotOTPaXSLmol45jUtRqznt71oCSq+/PPxrRNfiJK5DUZxbaR+pQSSP3xVhUb7KH21NuDKFpKVD1B6igPnrR2p3NPWGKxfrdLZhu8zzE5COdCwok+bHQ56f0qLWl+t+rokeDaJC1CP4sqQ6ppQDaENnB98kfanxvhne7W6WbBqpUe3Jz4UaVGDvJnqM7ZH2/6n0Q+Gs2U6RqXUK50UqSpUOLHTHbdxj85G5Bx02+tU2c2dT1H7ey/b/Y2abnuuaRt0+4/wAt0wUOv8x6eTJJP70pcHG3ZVpueoZBy7eZ7j2CN0pSSAM99yaseL9yFm0BOQwkpVJCYjYRtyhWx29OUEfarXRNrVZtKWq3uI5HWYyQ4kgDCyMqz88k1jqpVCvqc0ey8JA3NI9+Mq9XRH8Ma0YhSoiiw5B5UOJW4CebmTnOdsdDjBqy1ZrGLpd6OidBuDzLyVEvxWedCCD0O43NLAVwv1W848o28THlKUoqUqM9znJJ3x5s753rlxwa8zRdssnHtbR1qj3KyWa+RVAAll3wCc5O6HMjAx+4PrXgek6XkpRJ1Dp242uVzr/27Lp8PbmKwpskAdTnbGVepJ97egpsEoTY9XXqHH5f9k6pMhPTA5ebGB8t8/LAx6fidaWxpRmW+33hPMlKTCcLDigQckpXlOxwOoz167VomvTv8EHjttnmFsL0lrR19pICkx5oTKQlCiSM9FgYzg5z8yDXkvdxvbKCnVGh494jJUrD8IpdwM+XyKBUOgz0qaVM0VNfUu6xF2ec24lSly2DGUFAZSSsZSdhtknGdtzv3j2q/Q0rOktUxrjHKgrwLksyPDT/AGVhXz746fWpX1f/AH4IGnTUC2QYAdtNuTAalYfW0GvDOSB1HY4xt2pD4lD8Y4iaRsCvMz4hkuoAJz5u/bGGyPc1qCdkgkjONzjGTWV2FK7zx3u0xLgWxa4/hDmA2PKlGB/xFZ+9Rp1eRsPhCRqF4TuJuoX1FRLTpaTkdOXlRjbthOPpRIJRGdXjPKhRx67V4uJtguVn1xOPjN89wW5Kb8JZBDalnHNsN9jtvSpJauDLRXJdcUjoQXCc11ShcrPM1GkWXMpOVfYbNHut3DSU7TFubW5eLvOaB5EnCGEAEqUemAQr75r6djNBlhtsbhCQkbY6DFVWlLFGstmgsNpbW+1FbZckBsJU5yjueuPkTV3VowUW2vXk9EKjUd+1SVGrr0FXBJRRRQBXB2rmuqyAkknAHegMy4kf9ua10tppKVOspeM+WkAEBCdklWe2yvv0NaMOmfes44dI/iHVOoNYucymXXfg4BX2aTjJA39E7g91eprR+g+dedqp3Ki8Rd1jeLvZYceRZrG7duZwpfbZUQpCcdQACTv8jSavVukrgpbGr9Lu2t5ayVfHW8EFRwM84TnO6e3pVlLmcRY92mGAxZLrb0yVBDQdCHEJJOEqORhQBTnOa9idYzmWHHNQ6Su0RlsJLi2QiS2kYzk4IOxG+Acd8VKjSS/pg8unbJpxSVOaW1HMjodBWhqPPKko6bhtedhgfmB9O9WCo2tLW0Q1Pg3kDZCZTHw685zzFSTg4GQAB6H1rxql8PtUcsV5q2qfUlXK3IY8BwDcKIyAc7HpuMZ7bWKdKqYjONWe/XaIgrS4yPG8ZLRAxtz5JSdspUSNtsGjf190Clv+omhHbOtNKTm4aAVj8r7W6ggBQTtzb9CcdSN8VX2Wx6E1Fem39PTJkWfGw6thl11pXKFDPMFA7E46HvTGq4awtalCZZ4d1Yb3L8F/wXVJABJDSs5P5sAHc46Vxp/VOm7jfGobMB2FeVtqwy/B8JxKMcxyoZGMDPX0qb8vl9mKG591MeOp5f5W0lasegGT/Sss4AIXNXqS+vlSnJkoJ5lDJ/Us+b584z9KdOI08W7Q16kBRSr4VbaCFEEKWOQbj5qz7VX8FbYi3cP4LiEjxJhXIWfXKiE//EJ/etNIvK2RIzHirKckcS7i24ryxozLTY/slCVn91GlN9gzJdvhgA/ESkNkE4Bycdfer3Xb5lcRtQuqxlDyGhynslAT/wDkVBpKGm4a709EdI5DJ8Ug5weTzY2+lb/yPPfOpR9PtpCUBI6DYV2rqjPKM9a7VodwVGrrUlRqO/8AjQElFFFAFJfFi+Ls2jZXwysS5hESOEkhXMvrjHcJ5j7U6GsZ1xerXL4sWeFdprUe32hPirW4fKp8jmCTtgdEbn51DdKwaRpW0IsWn4FsbTgRmEoUTjJVjKjt/aJq2NeaFMjTGfGhyGpDZ352VhY+4qcKB6GvHne5tmiEO4cL7a9cZNztlzulrmSVuLdciyMBSlEqOQRnGT0zj+tDdq1/aI7iYt7tt4CceGiewptahuSOZPU7ADJ7nPSn3alfXupzpuBG+GQ05PmPhmO27nlHda1AbkJG5xjqK1hOcnt7IaQvTLxJVGWjWehXkMBeEPQUpk4UVHzDGFJ9eYHOdxRbLdpeXL8DTV+l2uY+4twxGH1Nn0IS0cJBBSOgPQjcdLCDxFtsizru64sxEVUxMSJyt5clrO2UJ7D6n5dcZtLvZ9MalbfEtESQY61suOtPcimlnAUkqSdj+XY1rJtdqgV053W1nZccjIh31lA8gWjwX3BuSTy4Tn9IASc4BzuaZrWpc6DCmz4Hw0wtBRZcwpTClDzJCu3+c0rQOH67NeIsqwXqfEgtvBb1vW6XGloAPlGemSe+eueoFPAACRsOlZZJRrglGaceZbiNLQ7cyTzzpqEEJHUJBOPvy1o9mgNWy0w4DCQluMyhpIHokAVlWuim98XNLWQkKbiESHUKSCDv4hG/XKW0j3+ta+VcieY/tXdgjWNFH2fK9xf+L1JfZRQEeLcHlAA5I8xq94XMqkcS7Z5FKTHYedJA/L5CAT7kD3pQNyZVPuDqgpKH5LjreR2KicfXpWlcBGPjdRXe5hGW2YyGEKUN8qVk/L9H9KuvmOOMJfEOXobmnpXNcJ6VzVzrCo1df8akqNQOf8aAkooooApT1Lw803qSQqVcIHLKV+Z9hZbWroN8bHYY3BpsooDGLjwSkQ1F3S+oX461HdD+U7f77eD+1Ab4s6WRyjwb9FSSclXjLI9ylftvWz1wUg9RmquKfaBjLPGObb3Q1qbS8uKrlyVN5SSf91YG2c/qrve9S6D4gx40efdZNsejuFTTjiA0rCk4UnnIUnBwM5I6CtgdZbeQUPIStJ/SoZH2pcu+gNK3ZXPLskUOcpHOyC0rf5oIz8s1n4EE7XBNiE3wotkxVseseppa2Yjiip5LyXVpGQQGinCUEEHf5/KvI/wmnx9M3Zj8UemOl1T8SG2rkQtfQKcUccy+XI7AE/OmCXwZsiXS7ZLjc7U7/wCi9zDp89/Xv3rq9pXiNa8ps+r2ZzIScJuLXn3PqQr+tQ4ZPRi0P9qQ+3bIiJnKJCWEB0J6c/KObHvmvSogDJrN1an4g2dxSr3pNqbGTuXba7zEADfbKiehPTvUMvjFYTbZjZbnRbihlYRHfYwfFwQE5GQMHuQK45afJu6LWiv0KtF+406humQ63EbW2yoEYGClsY69gr7571smD8vpWJ/6NzILmoH1pSV/6ukL25t/EJ9jgfb5Vt2K9KKpUUPmNUJMW/X22uoQoR57vKC3jAJOMA9B0rT+BDSf4fuklKUBL9yc5SnGcJSkf5+tZ5xohPWviE6/FS8hue009hvy86h5TjbfdIP1NbJwwscvT2jYMC4YEkBTjidvIVqKuX6jO/XfPbFQo82YQwuOSU77G2iiirG4VGrr0/epKjUN+n7/AONASUUUUAUUUUAUUUUAUUUUAUUUUBwUg9RVZdrBabyjkuttiywDkeM0FEe/WrSigKrT+nbTp2OuPZoLUVtxXOvkySo/MkkmrWiigK26WS3XZ6M5cYbUkxl+I0HUhQSrBGcd+vTpViABXNFAFFFFAFRL/MalqNQ36UBJRRRQBRRRQBRRRQBRRRQBRRRQBRRRQBRRRQBRRRQBRRRQBUS/zUUUB//Z"/>
          <p:cNvSpPr>
            <a:spLocks noChangeAspect="1" noChangeArrowheads="1"/>
          </p:cNvSpPr>
          <p:nvPr/>
        </p:nvSpPr>
        <p:spPr bwMode="auto">
          <a:xfrm>
            <a:off x="155575" y="-685800"/>
            <a:ext cx="1276350" cy="143827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0660" name="AutoShape 4" descr="data:image/jpg;base64,/9j/4AAQSkZJRgABAQAAAQABAAD/2wBDAAkGBwgHBgkIBwgKCgkLDRYPDQwMDRsUFRAWIB0iIiAdHx8kKDQsJCYxJx8fLT0tMTU3Ojo6Iys/RD84QzQ5Ojf/2wBDAQoKCg0MDRoPDxo3JR8lNzc3Nzc3Nzc3Nzc3Nzc3Nzc3Nzc3Nzc3Nzc3Nzc3Nzc3Nzc3Nzc3Nzc3Nzc3Nzc3Nzf/wAARCACxAJ0DASIAAhEBAxEB/8QAHAAAAgMAAwEAAAAAAAAAAAAAAAYDBQcBAgQI/8QAQxAAAQMDAgQEBAQDBAcJAAAAAQIDBAAFEQYhBxIxQRMiUYEUYXGRFTJCoRYjsWLR4fAIJDNygpLBJTZDUmN1orPC/8QAGQEBAAMBAQAAAAAAAAAAAAAAAAECAwQF/8QALBEAAgIBBAAEBQQDAAAAAAAAAAECEQMEEiExEyJBoRQyUWGRBSNCsdHh8P/aAAwDAQACEQMRAD8A3GiiigCiiigCiuKCrFAc0E461XXO9220t+JdJ0WInGR47yUZ+gPXvSXM4t2l174bTdvuF8lZxyRmVJSPQkkZxn5dqA0TIqJySy0ttDrqELcOEJUoArPoPX2rNFL4k6kAWFQtMw1gHB/myMHY522OD08vSqrVHDtyz2ZeoGLpc7re7ctEpDsp3mThCuZXl64wM/m/61m8sLqyaNlByK5qp0ze4+oLJEucM5akNhWO6T0UD9CCParatCAooooAooooAooooAqNWc/mxUlRq60BJRRRQBS/rHVlv0jbEzrl4qw44G22mUgqWrBOBkgDYHcmmA1nF6jNau4gtW2Qw0/bLGx40gLGQuQ6PKg/IJGcfeqykoq2BVHGG8X+emHYItrtmxKnrrKGOvTPlHptuetXqdF6uvaELv8Arh8MOZKmbankSQcYwoYBG3cH5Uk640FG0ZMTcxFFx0++vw3WlAh2MSTy4WP2Pc7HqDVjA03KjxkTdE6omw47wC221LK21Df7DPYgkb5zVG5TjcGSOUHhHpWOpK5TMme4kAc0qQo9vROPrTpb7fEtzCWIMZmO0AAEMthA+wrJBq/iJYyFXK3RLtGGSpUdGFAf8GMe6au7Zxl0+86mPdIs22PZ5VeMgLSg7ggkeYe6f6VyTxZn27LJo0rlHpXC0hSSkgEHqD0NeC1Xy13dvntk+LLSMBRYdCiM+oG4qwyK5mnFkmO2C6L4b69kacnuYsVxc8aI6tWAwVEgHPpkcp+gP12pP5Rj0pI4l6Ta1Vp51lttBuDIK4a1YB5u6M9grGD7VXcG9ZPahtjtturilXW34CisYU410BP9oHY+x7mvTw5N8SjRpNFGaK2ICiiigCiiigCo1DepKjUN+32oCSiiuDQFbqG7MWOzzLlKIDUZlThBOMkDYe5wPel/hzapFusRk3ED8Rubyp0vH6VubhPsMD65rw66cb1BqeyaTBJaK/xCdhXRpv8AKkjHRSsewp42Az71x6udLai0URSozUqO5HfbS4y4kocbWMhQIwQRWMXW0y+Gt4LsYuydKy3P5gIKlQ1HYZx+x79OoFatfNTWawo5rvcY8XIyELVlavokZUfYUj3fWCtbQn7PpbT71xjyQWnpk5KmYzY2OcjcnrgZByAd+lZadzi7S4JkWLLqJDKHmVhbbiApCknYgjII9jXmuNrgXRvw7hDZkDOf5iMn2PUUoQTdOHtyj2XUjqHbXJTmLMQFeG2rPmGSOmevpkHpkU9IUlYBQoKChlJG+R8sda9BNPlFBJuHDW1uuB21SJMB5KsghXOkfTPmH/NXRhjiPp5s/ht5Tc2QNmXleIcZz0X369FU7Pvsx8/EOttbZ/mLCdveqt7Ven2Vcrl5hBWM7OhQ+6cijSfYK2PxiudsWlnVGnFsqzhTjKi2Tv1CV5z3/V6VR6n1TaXLozq7Rs74O6NKAmQn2w2p9J/V6LHYjJPQ7YzV/O1pprl+HXI+NSvy+GzGU6FZ7dMGqKbYm9RAGx6DmALJCJayIbfTZWOhGPp9zWaxwg9y4JNt0lqCJqaxxrpCwEPJ86OcKLS+6DjuP7quq+fNKWvVWg9Z2azonxlJu7qVyIrS/EAbSRzkgjY8oVhQ64PpX0EnPKM9a0Tvkg5oooqQFFFFAFRr61JUauvb7UBJXVZxXaq7UEV+bZZ0SI6pmQ/HW204k4KFEYBz2oDIbFrW1t6kvl7cQ9cLrcJQiQLfEbJcTHQcAknYcxAPfp86ZFs6/wBShKXFxdMwVbqDa/GlY+uwB+1L+mXNQcPGfgrlowS46ebnuFrT4jiwT+rud/XG2PTd0sXEbS15KEMXFEaSo8vgTB4S8+m+32Jrjzbk7USyPJZ+FmnLe98TLadukojzvXBfihRzknlO2frmnZDSW20obQlCUjASkYA+grshRUM4rkmuOU5S+ZlhB4oXRpbUXTzVh/HJs0LeEbJSEIR1XzDcK7DHz9cHIo4/A8wdRr1ZaGAchiOocnKeoHNy7ZzvuK0/RMo6g4nanupIWxAbTAjkndI5jnGNsEoUc/P51pLrLbrSmnkJW2oYUhSQUn6g10+L4NRoirMFXZ+HV10/KNtvTirwtnEdd0kKbUHBuAc4SM9M5IG1OnC+LprUOmIssWO1CfHT8PJIht55wMc2cfqBB+9XF54baUvC1uPWxEd5ROXYii0Tk7kgeUn6jvSJL4S6hsT65WkNQEEg+VTio7h2OBzJ8qvfHWr745FW6iKNmZjx2UhLLDSEp6BCAMfauzziWm1OrwAhJUVHsB3rCv4t4n6XSFXiC9IjJUElcmMFg79OdGOvTJzUeoOMjt30tLt6LeuJcJGWlOIc5kJbP5sZ3BI296y+Gm33ZNoa+GIXqvW991i6nMZB+Fg86cFKf7+QDO/VRrWkjAxWecJbxp2NpS2WuDdIapgZC32ecIc8VXmVseuM429K0IKyK9BKuEUO1FFFSAooooAqNX5u32qSo1den7UBJRRRQHHKPQVQ3/R9g1Ahf4paozzixu8E8rn15xv29av6KAzFGjtWaVbB0rf/AI+G3jlttzT1Az5Ur/T7co6eldk8TEW7x4mqbVJs1xaaKkJd87LqgnICVpHcjHcfPtWlkZ7UkcY3GWtA3DxGGnnF8jTKFpBPOpQGUgg+YAkjG+1ZyxQl2ibZS8B4LrWlJNykEly4zFu7+icJz9+b9qbdX3O6Wm3syrRa3LmsPpD0drPP4eDkpx3zj16130daxZtL2uAEBCmYqA4B/wCcjKj/AMxNXJIyBgnPpXnTleRsvXBg9v1rqvSM+SNQ215Tcxp6c3DwApCluZKlHcoSMHb6bb5rXbJqqx31J/DLlFkrCeZTSXBzoHckHf3xVs6wy+haHmm3ELSULStAUFJPUEeh9KTrxwt0vc3G3G4ZgOIUSpUJXh+Ik9UqGMYPyxV5Tx5OJKmRyhviSostClw5DL6EqKVKZcCgD3GR3pfvugNM30uLm2lhLyyVF5jLSyfUlPX3zXj0Rph/S19vUeK2hFjkBp2IlLhUUrCeVQIO+em/f9qdKzk3jflZPZi934FNFSl2a8KQnfDUprm+g5k4++KqGbbxT0b4nwS5UmK0nOEOCS3yj0QrzDYdAAa3+upwOg3rWOqmuyNpmWmuLTy3momq7LKt8h5YS0620oNr3GSQvBAAOScnYH5CoZPG+GmUsxLJMkW1Cyky/ECSemCEkdOvU+nSsy4r3V+96zuTmSuNDc+FaI/KkDI/dQUfnXoZhlNoTET5SW8KITnc9dj3rtc6SZx6nULDX3Z9H6fvcHUFqYuVtdLsd9OUkjBSe6SOxB2NWdfMmhbjIsNi/G7fc3g5CuLaZ1vLuGlx1gJ5ik7ZyCObqPavpdtXMhJznIyCKtGSldeh0klRKG/b7VLUahk5x+1WBJRRXCj27mgAkDrQDmsaZut91rOmTm79Lt1nbecYYjQv5bigkjClLx1PU9cdNhmoZ151NpG5WhxWon51rkTUMvImob8iSR1XjPTmORjHLvVdyujXwMmzfXBtdZvxRfM+/wCktPIB/wBauCZLikKOQhvtj3Jz8q0cGs2gJXfeMNxmqAVGsMRMVrzf+KvJUceuCsewqJy2xbM0aFsd6W9bS7Gq3i0X+6C3ouOUtOBzw1EoKVHCugweXr60ydqQtbqvDlwDK9IRL/ZQ2CAXE+Mlw9SAc49h715mJXIu+jiLprUMQJd05rV2VFSeZLNxbTJQrfp4gPMBj09Kl/H9Z2p3lvOm2bgxkc0m0vkkDufCUOY/QfvSbFY0a1Ka+HVqPR1wcBUloh1CVEdTvzBQGfkMDoKa4TeqG4i0WHUlsvhaBwianDmDzcvOpG+cYHmxkg5xXRKK9fcqWETiNpp6UmLJlO2+USR4U5hTRGD3JGPXv2PpTVGlsSkc8Z1t1PTLawoD3BpAuF7uqG1Mau0I9PbbPL48JCJKFpz+YIPmGSAcZpcSeGciSp23XWZpuWg5X4K3Y5JAH6VZH2x361R4U+v8k2bRmvBfrii02adcXsckVhbpGcZ5UkgfUkAe9KWj7deWpzb0PW7d8sySoONOJS4seXyjxASQdwSNvpXHGm5pgaFkseJyvTXEMIT3UM8yv2Sf84qkcdZErF8GDpiFdvtrzvOp24znFq9ChHKM9dzlS/7z2ax+YevWvPqWHIg33TlokeUwLU0VNcwPItXMtfvk/wBKnKgkFSugyTXdk7SPC/U5XkjEXtPtFluelaudmda5nOg5GC2CtJ+fmQk19PaRWt3S9nccWpa1wWFKUo5JJbTkk18xacbdk2jUEtZy3b7ctLfQcpecSk7/AEK+ua+m9Hf907J/7fH/APrTVotOTPaXSLmol45jUtRqznt71oCSq+/PPxrRNfiJK5DUZxbaR+pQSSP3xVhUb7KH21NuDKFpKVD1B6igPnrR2p3NPWGKxfrdLZhu8zzE5COdCwok+bHQ56f0qLWl+t+rokeDaJC1CP4sqQ6ppQDaENnB98kfanxvhne7W6WbBqpUe3Jz4UaVGDvJnqM7ZH2/6n0Q+Gs2U6RqXUK50UqSpUOLHTHbdxj85G5Bx02+tU2c2dT1H7ey/b/Y2abnuuaRt0+4/wAt0wUOv8x6eTJJP70pcHG3ZVpueoZBy7eZ7j2CN0pSSAM99yaseL9yFm0BOQwkpVJCYjYRtyhWx29OUEfarXRNrVZtKWq3uI5HWYyQ4kgDCyMqz88k1jqpVCvqc0ey8JA3NI9+Mq9XRH8Ma0YhSoiiw5B5UOJW4CebmTnOdsdDjBqy1ZrGLpd6OidBuDzLyVEvxWedCCD0O43NLAVwv1W848o28THlKUoqUqM9znJJ3x5s753rlxwa8zRdssnHtbR1qj3KyWa+RVAAll3wCc5O6HMjAx+4PrXgek6XkpRJ1Dp242uVzr/27Lp8PbmKwpskAdTnbGVepJ97egpsEoTY9XXqHH5f9k6pMhPTA5ebGB8t8/LAx6fidaWxpRmW+33hPMlKTCcLDigQckpXlOxwOoz167VomvTv8EHjttnmFsL0lrR19pICkx5oTKQlCiSM9FgYzg5z8yDXkvdxvbKCnVGh494jJUrD8IpdwM+XyKBUOgz0qaVM0VNfUu6xF2ec24lSly2DGUFAZSSsZSdhtknGdtzv3j2q/Q0rOktUxrjHKgrwLksyPDT/AGVhXz746fWpX1f/AH4IGnTUC2QYAdtNuTAalYfW0GvDOSB1HY4xt2pD4lD8Y4iaRsCvMz4hkuoAJz5u/bGGyPc1qCdkgkjONzjGTWV2FK7zx3u0xLgWxa4/hDmA2PKlGB/xFZ+9Rp1eRsPhCRqF4TuJuoX1FRLTpaTkdOXlRjbthOPpRIJRGdXjPKhRx67V4uJtguVn1xOPjN89wW5Kb8JZBDalnHNsN9jtvSpJauDLRXJdcUjoQXCc11ShcrPM1GkWXMpOVfYbNHut3DSU7TFubW5eLvOaB5EnCGEAEqUemAQr75r6djNBlhtsbhCQkbY6DFVWlLFGstmgsNpbW+1FbZckBsJU5yjueuPkTV3VowUW2vXk9EKjUd+1SVGrr0FXBJRRRQBXB2rmuqyAkknAHegMy4kf9ua10tppKVOspeM+WkAEBCdklWe2yvv0NaMOmfes44dI/iHVOoNYucymXXfg4BX2aTjJA39E7g91eprR+g+dedqp3Ki8Rd1jeLvZYceRZrG7duZwpfbZUQpCcdQACTv8jSavVukrgpbGr9Lu2t5ayVfHW8EFRwM84TnO6e3pVlLmcRY92mGAxZLrb0yVBDQdCHEJJOEqORhQBTnOa9idYzmWHHNQ6Su0RlsJLi2QiS2kYzk4IOxG+Acd8VKjSS/pg8unbJpxSVOaW1HMjodBWhqPPKko6bhtedhgfmB9O9WCo2tLW0Q1Pg3kDZCZTHw685zzFSTg4GQAB6H1rxql8PtUcsV5q2qfUlXK3IY8BwDcKIyAc7HpuMZ7bWKdKqYjONWe/XaIgrS4yPG8ZLRAxtz5JSdspUSNtsGjf190Clv+omhHbOtNKTm4aAVj8r7W6ggBQTtzb9CcdSN8VX2Wx6E1Fem39PTJkWfGw6thl11pXKFDPMFA7E46HvTGq4awtalCZZ4d1Yb3L8F/wXVJABJDSs5P5sAHc46Vxp/VOm7jfGobMB2FeVtqwy/B8JxKMcxyoZGMDPX0qb8vl9mKG591MeOp5f5W0lasegGT/Sss4AIXNXqS+vlSnJkoJ5lDJ/Us+b584z9KdOI08W7Q16kBRSr4VbaCFEEKWOQbj5qz7VX8FbYi3cP4LiEjxJhXIWfXKiE//EJ/etNIvK2RIzHirKckcS7i24ryxozLTY/slCVn91GlN9gzJdvhgA/ESkNkE4Bycdfer3Xb5lcRtQuqxlDyGhynslAT/wDkVBpKGm4a709EdI5DJ8Ug5weTzY2+lb/yPPfOpR9PtpCUBI6DYV2rqjPKM9a7VodwVGrrUlRqO/8AjQElFFFAFJfFi+Ls2jZXwysS5hESOEkhXMvrjHcJ5j7U6GsZ1xerXL4sWeFdprUe32hPirW4fKp8jmCTtgdEbn51DdKwaRpW0IsWn4FsbTgRmEoUTjJVjKjt/aJq2NeaFMjTGfGhyGpDZ352VhY+4qcKB6GvHne5tmiEO4cL7a9cZNztlzulrmSVuLdciyMBSlEqOQRnGT0zj+tDdq1/aI7iYt7tt4CceGiewptahuSOZPU7ADJ7nPSn3alfXupzpuBG+GQ05PmPhmO27nlHda1AbkJG5xjqK1hOcnt7IaQvTLxJVGWjWehXkMBeEPQUpk4UVHzDGFJ9eYHOdxRbLdpeXL8DTV+l2uY+4twxGH1Nn0IS0cJBBSOgPQjcdLCDxFtsizru64sxEVUxMSJyt5clrO2UJ7D6n5dcZtLvZ9MalbfEtESQY61suOtPcimlnAUkqSdj+XY1rJtdqgV053W1nZccjIh31lA8gWjwX3BuSTy4Tn9IASc4BzuaZrWpc6DCmz4Hw0wtBRZcwpTClDzJCu3+c0rQOH67NeIsqwXqfEgtvBb1vW6XGloAPlGemSe+eueoFPAACRsOlZZJRrglGaceZbiNLQ7cyTzzpqEEJHUJBOPvy1o9mgNWy0w4DCQluMyhpIHokAVlWuim98XNLWQkKbiESHUKSCDv4hG/XKW0j3+ta+VcieY/tXdgjWNFH2fK9xf+L1JfZRQEeLcHlAA5I8xq94XMqkcS7Z5FKTHYedJA/L5CAT7kD3pQNyZVPuDqgpKH5LjreR2KicfXpWlcBGPjdRXe5hGW2YyGEKUN8qVk/L9H9KuvmOOMJfEOXobmnpXNcJ6VzVzrCo1df8akqNQOf8aAkooooApT1Lw803qSQqVcIHLKV+Z9hZbWroN8bHYY3BpsooDGLjwSkQ1F3S+oX461HdD+U7f77eD+1Ab4s6WRyjwb9FSSclXjLI9ylftvWz1wUg9RmquKfaBjLPGObb3Q1qbS8uKrlyVN5SSf91YG2c/qrve9S6D4gx40efdZNsejuFTTjiA0rCk4UnnIUnBwM5I6CtgdZbeQUPIStJ/SoZH2pcu+gNK3ZXPLskUOcpHOyC0rf5oIz8s1n4EE7XBNiE3wotkxVseseppa2Yjiip5LyXVpGQQGinCUEEHf5/KvI/wmnx9M3Zj8UemOl1T8SG2rkQtfQKcUccy+XI7AE/OmCXwZsiXS7ZLjc7U7/wCi9zDp89/Xv3rq9pXiNa8ps+r2ZzIScJuLXn3PqQr+tQ4ZPRi0P9qQ+3bIiJnKJCWEB0J6c/KObHvmvSogDJrN1an4g2dxSr3pNqbGTuXba7zEADfbKiehPTvUMvjFYTbZjZbnRbihlYRHfYwfFwQE5GQMHuQK45afJu6LWiv0KtF+406humQ63EbW2yoEYGClsY69gr7571smD8vpWJ/6NzILmoH1pSV/6ukL25t/EJ9jgfb5Vt2K9KKpUUPmNUJMW/X22uoQoR57vKC3jAJOMA9B0rT+BDSf4fuklKUBL9yc5SnGcJSkf5+tZ5xohPWviE6/FS8hue009hvy86h5TjbfdIP1NbJwwscvT2jYMC4YEkBTjidvIVqKuX6jO/XfPbFQo82YQwuOSU77G2iiirG4VGrr0/epKjUN+n7/AONASUUUUAUUUUAUUUUAUUUUAUUUUBwUg9RVZdrBabyjkuttiywDkeM0FEe/WrSigKrT+nbTp2OuPZoLUVtxXOvkySo/MkkmrWiigK26WS3XZ6M5cYbUkxl+I0HUhQSrBGcd+vTpViABXNFAFFFFAFRL/MalqNQ36UBJRRRQBRRRQBRRRQBRRRQBRRRQBRRRQBRRRQBRRRQBRRRQBUS/zUUUB//Z"/>
          <p:cNvSpPr>
            <a:spLocks noChangeAspect="1" noChangeArrowheads="1"/>
          </p:cNvSpPr>
          <p:nvPr/>
        </p:nvSpPr>
        <p:spPr bwMode="auto">
          <a:xfrm>
            <a:off x="155575" y="-685800"/>
            <a:ext cx="1276350" cy="143827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70662" name="Picture 6" descr="http://t1.gstatic.com/images?q=tbn:ANd9GcRpiC5MY3CcBxGUQk15F5NBOwi9A1zNAU3Szener0YYEtr6kwQ&amp;t=1&amp;usg=__hNhySN2BN3UNc5HjyDZHX7CEdHs="/>
          <p:cNvPicPr>
            <a:picLocks noChangeAspect="1" noChangeArrowheads="1"/>
          </p:cNvPicPr>
          <p:nvPr/>
        </p:nvPicPr>
        <p:blipFill>
          <a:blip r:embed="rId2" cstate="print"/>
          <a:srcRect/>
          <a:stretch>
            <a:fillRect/>
          </a:stretch>
        </p:blipFill>
        <p:spPr bwMode="auto">
          <a:xfrm>
            <a:off x="3707904" y="1988840"/>
            <a:ext cx="1121318" cy="12588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0664" name="AutoShape 8" descr="data:image/jpeg;base64,/9j/4AAQSkZJRgABAQAAAQABAAD/2wBDAAkGBwgHBgkIBwgKCgkLDRYPDQwMDRsUFRAWIB0iIiAdHx8kKDQsJCYxJx8fLT0tMTU3Ojo6Iys/RD84QzQ5Ojf/2wBDAQoKCg0MDRoPDxo3JR8lNzc3Nzc3Nzc3Nzc3Nzc3Nzc3Nzc3Nzc3Nzc3Nzc3Nzc3Nzc3Nzc3Nzc3Nzc3Nzc3Nzf/wAARCAC1AM0DASIAAhEBAxEB/8QAHAAAAgIDAQEAAAAAAAAAAAAAAAYEBQEDBwII/8QARBAAAQMDAgQDBgMFBQUJAAAAAQIDBAAFERIhBjFBURNhcQciMoGRoRRCsRUjM8HRUmJyovAkQ2OSsggmNFNUgrPC4f/EABgBAAMBAQAAAAAAAAAAAAAAAAABAgME/8QAIREAAgIDAQACAwEAAAAAAAAAAAECEQMhMRIiQVFhsfD/2gAMAwEAAhEDEQA/AO4E1Xu3aI1cG4a3mwtaFKyVgadJTsfP3vtXjiV5+PYbg7EJDyI61IKeYIHSqm1JhOu2dMMIXHXCfzsDqP7rVnPM555rGc2peV/tlJDQCFDIIIO+RXoVX2i3ptrTzDastKeU42nPwJVg6R2AOcVYVqrrZIVDuc9i3RHpT5GG0KVp1AFeATgZ61LPKkma+2/M4qblEGSxGUmOlW5S0WSTp9Sd8dxUZJ+a/Y0rHGNJZko1suocHdCga3VU/s1C7lDuDQS242lSXNO3iJI2zjng96tqqLf2DCiiiqEYJA51Xou8Nc5yIHm9aEJVnxE+9kqGB5jT96r+N5Co1kWsKUlovNJfUnmGysBXLfl+tZjRoj9zlshppcNUKPpQEjQUlTuMdKxlN+qRSWrZf5oqHaYi4MBmKt1TpaTp1qJJIycZJ8sVMrVcJZmsHHWs15Ud8UwId1uMe2RVyJC0gJSSE6gCrHQVIYkMvthbLiFpPVKgaTnX231cUCQQZjailAVzSzpGnHYZznHemM2xv9qsT2cNrDakO6dvEBwRkdSCOvc1jGbk9cKcaLOs1ig1qSeXXENoK1qASBkknAFQrfdYs5byWHEam3CjGsEqx1GOlVPEshtF7sseaoCE6twqC/gU4ANAPTqefWhNtbukK5sH3XRMdLLvItrATgg8xvWTyP1SKpVYyg5GawtaUJKlKCQNySeVCdhS3xXIQ1PszMtWmC9JUHtXwqITlAV5Z37bVc5eY2JK2WsG6xJr77TDqFKac0YCwdXupOR5e9j5VPyKXv2c1c2bzFcABMkhteMFtXgt4UD0I25VfNpUEJBOSAAaUG30HSPSgFAhQyCMUh3GyTLHeWXuGVn94h10w17o2KNQT2zkfSm69yJEW3OvxWluutlCg22nKlDUMgD0zVa/doDt3gyEy2fC/DP5UpYGnJa2I5g+VZZlGS33X9Kg2ibw5emr3A8dtCmnELLbzSubaxzFWopf4WhONv3Se42tpE6UXGm1pwrQBgEjpnc4pgFa4787JfTJpX40sUadAfn6lMTI0dwpeb2KkhJyg9wRn60znlSvcLpqtV7hzSWZCESA0HRp8VspUUlPcY227Us3lxqQ43do12C9XCLcGrLfmkh9wEx5KPheA7+eKbaVpzSbvebOIZDiITpeeeTulOE7J1dVE427c6aaWG0mnxDnV2FFFFbEGiWw3KYcYfQlbS06VJUMgikNUK58L3OUuy6pkJplC3IzqsqSgqXsg+RBPz5Gm+9zXYAjvpbcWyHwJGhJVpQUqGogb4B01ARdYCLzLfMltaFRWQnw1ayshbuyQMknyG9c2aMZNfTX2XFtFtZ7kxdbezMjE+G6nUAeY7g+hqbVDwdb3rbZGmpKC264tbpbP5NR2T8hir0VtjbcVfSX0zWFVmsHnViFPjWwx5UR66MuKYmsMkeIj86f7KvLz/UbV6sN7nouIst+ZSmZo1Mvo+B8D+fWiddg5ZbpEmnwZbfiICHRpLicnSpOfiGO1bJLabtxBa3onvtQPEW6+ndGSMBAPU53OOWPOuOSSn6h00T1TGYUE4FHKg8q6zMgXm1RLxCVEmtlbZ3BBwUnuD3pLt8+58KrfMvM20CUptb3+8bVt7x/p5edNk+5Kg3ZluQFIiPMnDyh7iXArYFXTIJ59qpJbzUq03mDHxIkypDqGWkEKJKgn3j2A55O21cuVW1KOmaReqY4MuJdaS42oKQsBSSORBqHdrbGusNyJNbC2l9OoPcdjWy2sGJBjxiQotNJQT3wAKh3O5Kt9zih9Kkw3ULSt7T7ra8pKdR6ZGret204/Ihd0KMSRc+E3pZVrnWlqQEOrV/Eb9xGFemCkdtulPzD7bzDbzagptxIUlXcEZFK8mYw/Cv0dgpkPSnVoZab95SyWWwCMdAeZ5DFMFmiGBaYkRxYUplpKFHuQN6ywpxbinoqWycRkVDcgtquLEz87ba0chvq07557afvU2sYHat3FPpFgBjlWaKKoDTLf/DsOPeGtzw0lWhsZUrHQDqarW34PEtkdVFdKmJDa2ySjCm1YKSCk8lA9O9WMwvCK8YzaHHggltC1aQo9AT0Fc74dTxRKvHEDcRy1WwGWjx0BC5GlfhjJQMpG+2SRzopPoHRmm0toSkAADYAdK25pX/YF9WP3/F0/P8AwIbCB/0mq6fOu9gJUvimzywnmxcwhhZHkpB/VNCVKgseaKR7T7S7JMcdjznm4chpJUSl0OtLA56Vp5+hwa3o9otnkNqVAamSgDjUGwhA9XFkJHpnNOmA3kAnNRG4SG7i9LTsp1pDZASB8JUc5651fakab7Rwg4/E2SGP+NMVIWP/AGtJI/zVRS/aWDn/ALyJ9Ilpz/8AIqk8d/QWdhwKzkVwKZ7Sbgs4i3W6L81IYbH+VJqrX7QuJ9RLV3kp8lFKv/qKryxH0jmg7185Ne07i5lQJuSHAOjjCSD67Vc2/wBs17aIE23QpQHPwyptX8x9qTQztFzgonwnYq9kuJKdWAdPnvUpKAkADljFcxhe2myuJAnwJsZf90BafrV3G9qfCD6cm5lnydaUP5VPnd0FjtWKiWu5Q7rDbmW+Qh+M5nQ4g5BwcGplMDwtIIx3qLboCIQfCOTryncAYCc4227YqZgHpWaXldCzAHasFIr1RRQEKDBbiOSlIx+/e8QpCQMe6lOP8ufnUyjArNCikqQBmsZHcVplSGokZ2RIWENNJK1qPQAb1Ri4XF+fBcaYQ209HdcSy66QVAFvBVhJwcE7b8+dTKajpjSsY6Kg2mem4MLcDTjS23FNONuYylSTgjbY+tTqpOxBVFdOErDdZSpU62srkK5uglCj05pIq5kPtRmVvPrCG2wVKUegHWkLjv2gtWuxrkWJXjSC4lsOuR3PCSDnfJABPYZpoCwuXCPB9tiLlXJsMRkDJU/NcCPur7VzW+cdWSB4kfg3h+A0BkGdJjglXmlJ3Pqo/Kki7Xa732T+Luch+W4N0qfVhCP8KeQ+QqO9HlMsJfcSjwyQRkfF6Voo/kRquNzl3KSt+U+t5wndRASPkkYAqK4t10BTrqlJGwCiSB6dqxMl+PKdebZaYStRIabHuoyeQz0qXBQh+KtbpWpSHUDBO2MjNX9CshE6eZGewNec77kjJrsvtb4RtVtj2V+FBbYih5bL5So75AUkk5/uqpEctNu8M/hYzbqwe6yCKSlYxYEkgb/KvJlE8sU1R4DDDmt2CylAHIpH8zUW+J/FtNMwYikhK9SihA7Y6UARrVY7vdrdKuUOMtyLFB8dxH5MDO/y3qs8dCHchRWArcEYrsHshadhcO8UOTGT+G0IOFJICj4a9X2KRXF30gPKA2GetJbAuIn7NfK3JCi0Co6WypRAB6ZGTt51IdXaUZJb1JH5kgnPnzqhAcQkBSFBJ5EjY1vCVqQE42PPNIDpXsx4imwrzaYNuU4bZMlrZcir5JOnOsdsY79DXfhyrinsNgRXpTriklxyF+8bV+VKljSfnjIrtdQ+jCiiikAVgkDmazVZPuHgS2YcdvxpTyStKCrSEpGMqUcHA3A5Um0gRZZHes0twbtJjREOTWS60uYtkvNryUEvKQnKSB7vIbEnGM0xg0oyUkNqiBfIKrlaJkJCtCn2VISrsSNqV7JfA7eIEO6NmHPjsOsOIc2C1HwtOk+ek/T0pzccQ2kFxWkEhIPmSAPuaXuI7PEvFziRpaMpVGfOobKSQW8EH5nY7b1hmi79R7oqDXGMLKW0FZbQAVq1KIHM7DP2rbSxwVIlBE+2TXS+5b5HgpdJ3UnGRn/X6Uz1tCXqNktU6MEZ7Un+1eAm48Ezm1JJLSkODyIPMfWnGq++QjcrTLhpWUKdbKUq7Hp96sR8lPB5n3HDqAPPJOa861aVFZJyNsnNXt1hSYsp1p5LepKsfDj7VVupWwlTgLYx2Rn9a3Qiqxtq6cx51bW7AsktRGCFZz6b1WoakS3VFCVurxlZ3JG/U9PnTFFskldnfDaskE60DsQd/saL0I+lXYEG/wBijs3OMiSw+02tSF554BBGOR8xShxIOEuGQsJszUyUlOpSFqJS2OmpSydzg4AyduWKnOcSm0+za1z2hqkvQ2UMJ0k5WUc8dcAE4rnttTfrTeI8q92xD0qUP9l8RBJ1K97BIOxzzyO/Ws0hg3f7nd2ZcqwWu3xmWGi4lTEVtOwBJHvIUc7dxuQOtaLfxpxR+GkvOoQ+xHbS6ttxhrdOQDtpBPME4IwMmm238JQo7K1PtIWpTiipCRhCCdzhPQZqmv8AZIbbavDaSg4Iygaf0qtCs2xfaQLzEVb7m21AK21NjwwfCJIxg9R0rlKbJcbgqSYMN2SYydboaGpSU5xnA3Iz2qVcG1MuqSehwMdavfZlf27JxhGkTFFMd1CmHVY+AKwQT5Aj9ab0tAJcbxUKCQt1IVsUpVyPnVkxB8dYbbbW6tRwlISSVH5V9M3KwcOXN0vy7dDfeO5cCQFH5jBNTbRbbXBRpt8Rhj/Cn3j6nmazc0VTFb2TcPTLJa33Z7BYckFJS2rZQSM8x09Kfaxis1IBRRRQBilXidUm1XeLfWmFvxm2VMSkIGVJQTkKA8jTUa0lba3FtagVpAKk9gc4/Q1nkh6VDTopeF5cK5WpXguIdT+JdcUnqnLylpJHTmCKvwa53Ptv7Jgq4htbimJDEp0PISfcdR46kgEemB6eldBaV4jaVjICgDjtms8E2/jJbRU1TtEW7wf2jAdih1TRXgpcQN0KBBB38wKqHFXQXmEhwQ1PfhnwHQpYSrdrJKcbdNtXzFMuKxpTkEpGRyOK0lj9bJTogWe2ot7bxK/FfkOl150jGtR8ugGAAPKrGiirSSVIQVggHnWaKYClxDwBZL4+p9wPR31HKlMKwFHuQdqpW/ZLw80SZsqY8g/kLgQCPkM10GS54TK3Ow2pFuVxeceXrKtjsM07YUV/tAhWbhzglcKxxY8ZLz6EqDQ95YG/vHmeXWkLhR3LU1GNtH2NSfaRMWbcwkZ994Hn5GqHg2SQiW2onV4eflWkVaExtdRcLrZOCrNbXg2tcBaluqGdCdXP6II+tSG0yrfxczEukht7wmVFrS8pzSrAGDq3G2+MnGe2KXrsqUzw5w7LYUUfuHo6V5+EofUT/lXn5GonEsZyz3ttyPLaKfDDiVJwN9wTt3x15gjnTQjrr1yaWl1WQACCBnvShxFOSvIQdqWmOJi63pWrSoAe7/Q1DnXbxAdzv50UBWXVWpwkHc9aqYjqmJDb530rCt/Kpcl0PKwVEfzq6Nust0jly3uOw5KR70Z1WscviB5lPnvtSk6GkdI4cnlxv8GtZ1sgeGrPxIxt9BTnZS8ZG4OBXJLPMebtNpvcb4mv3LmeqkbEEdMpx9a7fZpUSfb2JsEDwn0BQ8u49RyrJouyxooooJCiiigDFVMuDLRdFXCE+jKmg04w9kJUASQQRuDuehq3rGBUyjY06FaBb3rtbvw0tTbcMS3lONNkqU7pfWdJJAATkdsnHTlTQkYGBQlKUjCQB6CvVKEFFA3ZivBebS6lorSHFAlKSdyBjJA8sj6iol7nG3WmXMSnUWGVOBJ6kDaqVmI45cbcqTLkLediurUtLmnB/dfCByG/Kplk8ukCQ0A5rNV1lE1LTzdwc8RbbykIc04K0bFJPTODvirGtE7QgooopgYUkKSUq3BGDVZIssV5RUpOM1aUHlQBw729QGrazZvAGAtTufUAf1rn3CTilz3W0c1sFP8Ar511D/tFIzb7K7jZLzic+qR/SuP2OWIM0v4yQ2oJHc42H1raHBM7HZLJH4j9ljcFLiUz2XHno5J+FfiKIB8iCR865fEUyHpke7spS62ytAQ8gkh0bADscnJJ/s+e8238RP2+OiOzIcQltAACTsVd603y5MXsiRKZS1NKf/EM7KV/iHI+uxp+WK0QI1smvW+U/HbQ5HiAKdUrmAT6f637ViPCmSYT8qMwkojp1O5JJHp8u9eI1wmwm5DDTh8J8aFkD4hy7bbZHocV7h3STFYktMBSUSUeG6OepPbltzI+dGwNqIMCTYnZTjyW7ghz3UKcwSMpGAnt8fppHcVXajrGCSlIwc9TW3SpfkjtisLRjAA2FIBh4PneG47aZS9MWarLZV8KXcY+4AHyrqHssu6o0uRYZSsaiXWc9FD4k/z+tcOWrOMHlyOav7NxRIgz4sp5WZEdYUl3o4B0V5kbZ7VDRR9Q0VDtc5i6W+NOiq1sSG0uIV5GplQAUUUUAFYyKM1R3CU8/fY9qaeUy0phUh1SDhSsEAJB6dyamUlEaVly0628nU2tKhqKcpOdwcEfIgj5V7zSvAjy2rel+3vuhSZrocaUdSVo/EKCtjyOnJyO1Mw3FKErBo1TYzUyI9GfTqaeQULGcZBFIZfuHCNyionpXNtzTbiWXUfxENkt51Dywn68+gd7rObt8NUl7ZtCkBZPQFQST8s5qHMwu/QQoBQMaQCCNju19axzRUqadNV/Sosn2+dGuEVEmG6lxlY91SalUq8FRhFkXpqOMQkzVBkDkNveA8hsPlTSK1xycopsl9M0UUVoIKKKKAOY+3+L43B8d/H8CWkk9gQRXz+2NHvq+Lmjb719O+1mImVwNPSsEhBQv6KFfPgisj4kEnNaw4JlMMHmT9ayQcjSScVeJZaHJofStqQgbBIT6CrsVFI0HzuAo+qTUhAkn/dbVbeFntmseGQckmkBBQ1IUN9CfnmsGGs/E5/yirDZP/7WvfPxAetLQyMzBaCwpzWsZBKSrGR2yK2ORmQpXhNBCSokJBzgds1JZbWtYSlJUo8gkbmr238H3+5FP4e1vpQfzuoKE/U4qW0hnafZ8z4HBtoQP/TJOPUk/wA6Yqg2SGbdaYUJRBVHYQ0SOpSkAmp1ZgFFFFAGDS/xNZn5y2J1seDFyiZLSj8KweaVeRpgNQkTkKuT8E7ONNIdG+5SoqHLy0/es8kYyVSGnQscKcSNhf7MujKokwvOlBV8DhLiiQk9MKJHy705DfekbiCM2/wm8vSDJbmu/hiPi1mSsYHnjP08qd2tZbTqI1YGr1rPA5L4y3pFTrqCQw1IZW0+2lxtYwpCxkEedUqrE0m4xfCL4iIZcQUB8gJzowBvnB0nl2FX1GBWsoKXSU2jXHjtRmktR20ttpGAlIwBW2iiqoQUUUUwCiiigCm4wguXLhm5Q2RqccYVoHcjcfpXzsq23EOKbEGRrBwQGyT+lfUVYCQOQFNSaA+ao3DF+lqHg2mcrPXwSB96tY3s54nf3/AhrP8A5rqRX0AQDzowKfpgcXi+ym9uY/ES4jA64Kl/oKt43shbwDLu6z3DTOPuTXUqKVsBEieyvh5nBfMqQf77uB9BirqJwVw3F/hWmOo93AV/rTBgVmkBHiwYsROIsZlkdm2wn9K34FFZoAxis0UUAFFFFAGDUKZa4st5L7iCl9A0pebUUrSO2R08qnUUnFPoFJZrO2whLkpCnH0POqQp1evSFOKII6AkEHPPc1c7VnAo2pKKSpDbvodKqXb7BantxvGbKSlxS3ArKWynTsen5j6Y869cTF9PD9xMTV4wjL0aOecHl51WWWRElO2Vy3lHgiE8kJT+UjwsjyOaznkal5Q1HVjIy628hK2lpWhQyFJOQR61sqBa7e3bkvts4Dbj6nUpAwE6sEgfPP1qfWqbrZLCq+73OPbYrrry0FaW1rQ0VDU5pTnap55Ujy5LYn8WR5SsSVRVFgKPxNBk7J8sknHfNZ5J+aX5KirG+JNjSyQw+2tSfiSD7yfUcxUqq1dvbenQp2wdjpUnVjdSVDGPqAasqqDbWxOgoooqxHlSgkEkgADJJ6VVJv0Fcxxn8Q0G0NoUHvEGhWoqGAeX5e++fKonHTim7CtRCyyHmvHCBklvWNQPljn5VuhKjzLrLU2pDkZ2ExpA3SpJU7t6Y2xWMpv15RSWrLsEEZBBFZqFaoSbfAYiIUVIZTpST2ycfbaptarhLCiivKudMCBd7rHtsdxxxaS4lBUhrVhS8dhz+dSIs2PKB/DvtuFONQSoEpPYjp86TnJTSneKYz6gmdqKkhfxFnSAnHkN/rTSq3tLuMe4ghLzbSmyQN1JVjb5EVjCcpN0W1SLGisUVsQapL7UZlTr7qG0J5qWoJA+ZqBb73ElrW2HEIWHlNoStWC5gZyAarOJpTcS+WJcw6YniOAqPwJc0jQT9962tW9q6W+7RHSMOS3NKv7CvdIV6g71i5tyqP0VWrGIHI50FQGckDFYTyqg44cW3w7IUlKi2Fo8YJ5lvUNY+ma0nLzFyElbokpv0FU1TAkNeElsL8bxBoJJIxnl071ahaSAdQweRzzqjhORpl4LkZTbkZyAjRj4SnWrbFWNqhJt0BqI37zbeoJ8hqJA37AgfKoxychtUS+YpHvHD78C+syeGnRGkutOuqZV/DXpKMgDpnUPL3RypqvapTduccgNqcfQUrS2k4KwFAkfMAiqp67w3LzCcDikkR3wppTavEBJawNGM52P0qMyjJU/1/RwtEzhe9ftmEtbrJYlMrLT7J/IofyP9auqoeGYLrDtymvtqZVOkl1LSuaUAYGrso8z8qvRWmL14Vky6Zpb40s0S4WqTLdSUSYrDi23UHCsBJJSe4O4x50xnlSrc57jVqvcS4NuNL0yBHcWDodQoKKcKG2d8YO+1LL5cakhxu7RpslzudrurFmvuHkvj/ZJg/PgZ0q88fPlnOc040sSWjebpaVx0KMaE6XnJBBCScYCU5+I55kbeeaZxsKnBaTV2hzpuwooorcg1PtoebW24kKQpJCkkZCh2pDetFwsF4lO8NqKmWmW3HIbhJCkqUvZPppJHX3jzptvb8mKIr8Zlx5CHx46GxlXhlJBIHM4JBwN9qrmrtEF6mONqU6oxmQGmkKUsqC3SRpxkHcc8YzvXNmUZNfkuLaLOxXRq72xiawnSlwbpJ3SrqKsapeE7a7arQ3HkAB1S1OrSNwgqOdOfLYVdCtsbbir6S+6M1hVZrCqsQscbWSLPtr01QU3LjtkodQcEj+ye4rVY7pcoN0RZL8A464gqiy07B0DofP71m43FbdkuUW5oWw8kuJbW4CEupJJSUq5E46c9q3vsm7X62SmULEaBrWp1SSkLUoYCU559STy8zXG1c/UO6NE9UxkzRRQrcbbGuwzIdzt8a5w3Is1oOMrG4PQ9wehpGiOXLhRUl9oqm2duUtpxtX8RvlhQ+vp6U3Tpj0K7NKcadVAcZKVuoSVBtwHbIG4BGd6pHHxcLTeIMBBkPS5DqEFAJSkKCRqKuQA5887bVyZUm/S00aRdDdHdQ+yh1pWptaQpKu4IyDWXEJdQpDiQpCtiCMgitVvYEWDHjhWoNNpRq74GM1Evj8qM0w/FZceDb6S6hsZUW99WB1xnOB2rov47IrYpyrNNsV7ed4ZVlCWA65DcOUrSVHKU/T1359KbLDdW7za2prIKQrIUgndKhsRVd+1ohvrjjS1On8GkBtpCiskLO2nGQfXHnipXC1vfttqKJACHnn3H1oBzo1qJ058htXPjj5k/L0XJ2tl0Ugioy4iHJrMkqVqaQtAT0IVpzn/AJRRRXU0n0zJISByrNFFMAqNPiImxH4rpIQ+2ppRTzwoEH9aKKGrA3ISAAN/ma90UUAFFFFAGCkGowipRMclhSipxtDZTnbCSoj/AKjRRSaT6BJCQOVZxRRTAKwRmiigCNOiImRnozilBDyChRSdxUgISE4x8+9FFKl0LPWKMUUUwPKhjfeo8SE3F8YoKlF51TqtXQnH9KKKVICSBijAoopgRhEQJxlalFSmw1pztgEmpOkUUUkkgP/Z"/>
          <p:cNvSpPr>
            <a:spLocks noChangeAspect="1" noChangeArrowheads="1"/>
          </p:cNvSpPr>
          <p:nvPr/>
        </p:nvSpPr>
        <p:spPr bwMode="auto">
          <a:xfrm>
            <a:off x="155575" y="-754063"/>
            <a:ext cx="1781175" cy="1571626"/>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0666" name="AutoShape 10" descr="data:image/jpeg;base64,/9j/4AAQSkZJRgABAQAAAQABAAD/2wBDAAkGBwgHBgkIBwgKCgkLDRYPDQwMDRsUFRAWIB0iIiAdHx8kKDQsJCYxJx8fLT0tMTU3Ojo6Iys/RD84QzQ5Ojf/2wBDAQoKCg0MDRoPDxo3JR8lNzc3Nzc3Nzc3Nzc3Nzc3Nzc3Nzc3Nzc3Nzc3Nzc3Nzc3Nzc3Nzc3Nzc3Nzc3Nzc3Nzf/wAARCAC1AM0DASIAAhEBAxEB/8QAHAAAAgIDAQEAAAAAAAAAAAAAAAYEBQEDBwII/8QARBAAAQMDAgQDBgMFBQUJAAAAAQIDBAAFERIhBjFBURNhcQciMoGRoRRCsRUjM8HRUmJyovAkQ2OSsggmNFNUgrPC4f/EABgBAAMBAQAAAAAAAAAAAAAAAAABAgME/8QAIREAAgIDAQACAwEAAAAAAAAAAAECEQMhMRIiQVFhsfD/2gAMAwEAAhEDEQA/AO4E1Xu3aI1cG4a3mwtaFKyVgadJTsfP3vtXjiV5+PYbg7EJDyI61IKeYIHSqm1JhOu2dMMIXHXCfzsDqP7rVnPM555rGc2peV/tlJDQCFDIIIO+RXoVX2i3ptrTzDastKeU42nPwJVg6R2AOcVYVqrrZIVDuc9i3RHpT5GG0KVp1AFeATgZ61LPKkma+2/M4qblEGSxGUmOlW5S0WSTp9Sd8dxUZJ+a/Y0rHGNJZko1suocHdCga3VU/s1C7lDuDQS242lSXNO3iJI2zjng96tqqLf2DCiiiqEYJA51Xou8Nc5yIHm9aEJVnxE+9kqGB5jT96r+N5Co1kWsKUlovNJfUnmGysBXLfl+tZjRoj9zlshppcNUKPpQEjQUlTuMdKxlN+qRSWrZf5oqHaYi4MBmKt1TpaTp1qJJIycZJ8sVMrVcJZmsHHWs15Ud8UwId1uMe2RVyJC0gJSSE6gCrHQVIYkMvthbLiFpPVKgaTnX231cUCQQZjailAVzSzpGnHYZznHemM2xv9qsT2cNrDakO6dvEBwRkdSCOvc1jGbk9cKcaLOs1ig1qSeXXENoK1qASBkknAFQrfdYs5byWHEam3CjGsEqx1GOlVPEshtF7sseaoCE6twqC/gU4ANAPTqefWhNtbukK5sH3XRMdLLvItrATgg8xvWTyP1SKpVYyg5GawtaUJKlKCQNySeVCdhS3xXIQ1PszMtWmC9JUHtXwqITlAV5Z37bVc5eY2JK2WsG6xJr77TDqFKac0YCwdXupOR5e9j5VPyKXv2c1c2bzFcABMkhteMFtXgt4UD0I25VfNpUEJBOSAAaUG30HSPSgFAhQyCMUh3GyTLHeWXuGVn94h10w17o2KNQT2zkfSm69yJEW3OvxWluutlCg22nKlDUMgD0zVa/doDt3gyEy2fC/DP5UpYGnJa2I5g+VZZlGS33X9Kg2ibw5emr3A8dtCmnELLbzSubaxzFWopf4WhONv3Se42tpE6UXGm1pwrQBgEjpnc4pgFa4787JfTJpX40sUadAfn6lMTI0dwpeb2KkhJyg9wRn60znlSvcLpqtV7hzSWZCESA0HRp8VspUUlPcY227Us3lxqQ43do12C9XCLcGrLfmkh9wEx5KPheA7+eKbaVpzSbvebOIZDiITpeeeTulOE7J1dVE427c6aaWG0mnxDnV2FFFFbEGiWw3KYcYfQlbS06VJUMgikNUK58L3OUuy6pkJplC3IzqsqSgqXsg+RBPz5Gm+9zXYAjvpbcWyHwJGhJVpQUqGogb4B01ARdYCLzLfMltaFRWQnw1ayshbuyQMknyG9c2aMZNfTX2XFtFtZ7kxdbezMjE+G6nUAeY7g+hqbVDwdb3rbZGmpKC264tbpbP5NR2T8hir0VtjbcVfSX0zWFVmsHnViFPjWwx5UR66MuKYmsMkeIj86f7KvLz/UbV6sN7nouIst+ZSmZo1Mvo+B8D+fWiddg5ZbpEmnwZbfiICHRpLicnSpOfiGO1bJLabtxBa3onvtQPEW6+ndGSMBAPU53OOWPOuOSSn6h00T1TGYUE4FHKg8q6zMgXm1RLxCVEmtlbZ3BBwUnuD3pLt8+58KrfMvM20CUptb3+8bVt7x/p5edNk+5Kg3ZluQFIiPMnDyh7iXArYFXTIJ59qpJbzUq03mDHxIkypDqGWkEKJKgn3j2A55O21cuVW1KOmaReqY4MuJdaS42oKQsBSSORBqHdrbGusNyJNbC2l9OoPcdjWy2sGJBjxiQotNJQT3wAKh3O5Kt9zih9Kkw3ULSt7T7ra8pKdR6ZGret204/Ihd0KMSRc+E3pZVrnWlqQEOrV/Eb9xGFemCkdtulPzD7bzDbzagptxIUlXcEZFK8mYw/Cv0dgpkPSnVoZab95SyWWwCMdAeZ5DFMFmiGBaYkRxYUplpKFHuQN6ywpxbinoqWycRkVDcgtquLEz87ba0chvq07557afvU2sYHat3FPpFgBjlWaKKoDTLf/DsOPeGtzw0lWhsZUrHQDqarW34PEtkdVFdKmJDa2ySjCm1YKSCk8lA9O9WMwvCK8YzaHHggltC1aQo9AT0Fc74dTxRKvHEDcRy1WwGWjx0BC5GlfhjJQMpG+2SRzopPoHRmm0toSkAADYAdK25pX/YF9WP3/F0/P8AwIbCB/0mq6fOu9gJUvimzywnmxcwhhZHkpB/VNCVKgseaKR7T7S7JMcdjznm4chpJUSl0OtLA56Vp5+hwa3o9otnkNqVAamSgDjUGwhA9XFkJHpnNOmA3kAnNRG4SG7i9LTsp1pDZASB8JUc5651fakab7Rwg4/E2SGP+NMVIWP/AGtJI/zVRS/aWDn/ALyJ9Ilpz/8AIqk8d/QWdhwKzkVwKZ7Sbgs4i3W6L81IYbH+VJqrX7QuJ9RLV3kp8lFKv/qKryxH0jmg7185Ne07i5lQJuSHAOjjCSD67Vc2/wBs17aIE23QpQHPwyptX8x9qTQztFzgonwnYq9kuJKdWAdPnvUpKAkADljFcxhe2myuJAnwJsZf90BafrV3G9qfCD6cm5lnydaUP5VPnd0FjtWKiWu5Q7rDbmW+Qh+M5nQ4g5BwcGplMDwtIIx3qLboCIQfCOTryncAYCc4227YqZgHpWaXldCzAHasFIr1RRQEKDBbiOSlIx+/e8QpCQMe6lOP8ufnUyjArNCikqQBmsZHcVplSGokZ2RIWENNJK1qPQAb1Ri4XF+fBcaYQ209HdcSy66QVAFvBVhJwcE7b8+dTKajpjSsY6Kg2mem4MLcDTjS23FNONuYylSTgjbY+tTqpOxBVFdOErDdZSpU62srkK5uglCj05pIq5kPtRmVvPrCG2wVKUegHWkLjv2gtWuxrkWJXjSC4lsOuR3PCSDnfJABPYZpoCwuXCPB9tiLlXJsMRkDJU/NcCPur7VzW+cdWSB4kfg3h+A0BkGdJjglXmlJ3Pqo/Kki7Xa732T+Luch+W4N0qfVhCP8KeQ+QqO9HlMsJfcSjwyQRkfF6Voo/kRquNzl3KSt+U+t5wndRASPkkYAqK4t10BTrqlJGwCiSB6dqxMl+PKdebZaYStRIabHuoyeQz0qXBQh+KtbpWpSHUDBO2MjNX9CshE6eZGewNec77kjJrsvtb4RtVtj2V+FBbYih5bL5So75AUkk5/uqpEctNu8M/hYzbqwe6yCKSlYxYEkgb/KvJlE8sU1R4DDDmt2CylAHIpH8zUW+J/FtNMwYikhK9SihA7Y6UARrVY7vdrdKuUOMtyLFB8dxH5MDO/y3qs8dCHchRWArcEYrsHshadhcO8UOTGT+G0IOFJICj4a9X2KRXF30gPKA2GetJbAuIn7NfK3JCi0Co6WypRAB6ZGTt51IdXaUZJb1JH5kgnPnzqhAcQkBSFBJ5EjY1vCVqQE42PPNIDpXsx4imwrzaYNuU4bZMlrZcir5JOnOsdsY79DXfhyrinsNgRXpTriklxyF+8bV+VKljSfnjIrtdQ+jCiiikAVgkDmazVZPuHgS2YcdvxpTyStKCrSEpGMqUcHA3A5Um0gRZZHes0twbtJjREOTWS60uYtkvNryUEvKQnKSB7vIbEnGM0xg0oyUkNqiBfIKrlaJkJCtCn2VISrsSNqV7JfA7eIEO6NmHPjsOsOIc2C1HwtOk+ek/T0pzccQ2kFxWkEhIPmSAPuaXuI7PEvFziRpaMpVGfOobKSQW8EH5nY7b1hmi79R7oqDXGMLKW0FZbQAVq1KIHM7DP2rbSxwVIlBE+2TXS+5b5HgpdJ3UnGRn/X6Uz1tCXqNktU6MEZ7Un+1eAm48Ezm1JJLSkODyIPMfWnGq++QjcrTLhpWUKdbKUq7Hp96sR8lPB5n3HDqAPPJOa861aVFZJyNsnNXt1hSYsp1p5LepKsfDj7VVupWwlTgLYx2Rn9a3Qiqxtq6cx51bW7AsktRGCFZz6b1WoakS3VFCVurxlZ3JG/U9PnTFFskldnfDaskE60DsQd/saL0I+lXYEG/wBijs3OMiSw+02tSF554BBGOR8xShxIOEuGQsJszUyUlOpSFqJS2OmpSydzg4AyduWKnOcSm0+za1z2hqkvQ2UMJ0k5WUc8dcAE4rnttTfrTeI8q92xD0qUP9l8RBJ1K97BIOxzzyO/Ws0hg3f7nd2ZcqwWu3xmWGi4lTEVtOwBJHvIUc7dxuQOtaLfxpxR+GkvOoQ+xHbS6ttxhrdOQDtpBPME4IwMmm238JQo7K1PtIWpTiipCRhCCdzhPQZqmv8AZIbbavDaSg4Iygaf0qtCs2xfaQLzEVb7m21AK21NjwwfCJIxg9R0rlKbJcbgqSYMN2SYydboaGpSU5xnA3Iz2qVcG1MuqSehwMdavfZlf27JxhGkTFFMd1CmHVY+AKwQT5Aj9ab0tAJcbxUKCQt1IVsUpVyPnVkxB8dYbbbW6tRwlISSVH5V9M3KwcOXN0vy7dDfeO5cCQFH5jBNTbRbbXBRpt8Rhj/Cn3j6nmazc0VTFb2TcPTLJa33Z7BYckFJS2rZQSM8x09Kfaxis1IBRRRQBilXidUm1XeLfWmFvxm2VMSkIGVJQTkKA8jTUa0lba3FtagVpAKk9gc4/Q1nkh6VDTopeF5cK5WpXguIdT+JdcUnqnLylpJHTmCKvwa53Ptv7Jgq4htbimJDEp0PISfcdR46kgEemB6eldBaV4jaVjICgDjtms8E2/jJbRU1TtEW7wf2jAdih1TRXgpcQN0KBBB38wKqHFXQXmEhwQ1PfhnwHQpYSrdrJKcbdNtXzFMuKxpTkEpGRyOK0lj9bJTogWe2ot7bxK/FfkOl150jGtR8ugGAAPKrGiirSSVIQVggHnWaKYClxDwBZL4+p9wPR31HKlMKwFHuQdqpW/ZLw80SZsqY8g/kLgQCPkM10GS54TK3Ow2pFuVxeceXrKtjsM07YUV/tAhWbhzglcKxxY8ZLz6EqDQ95YG/vHmeXWkLhR3LU1GNtH2NSfaRMWbcwkZ994Hn5GqHg2SQiW2onV4eflWkVaExtdRcLrZOCrNbXg2tcBaluqGdCdXP6II+tSG0yrfxczEukht7wmVFrS8pzSrAGDq3G2+MnGe2KXrsqUzw5w7LYUUfuHo6V5+EofUT/lXn5GonEsZyz3ttyPLaKfDDiVJwN9wTt3x15gjnTQjrr1yaWl1WQACCBnvShxFOSvIQdqWmOJi63pWrSoAe7/Q1DnXbxAdzv50UBWXVWpwkHc9aqYjqmJDb530rCt/Kpcl0PKwVEfzq6Nust0jly3uOw5KR70Z1WscviB5lPnvtSk6GkdI4cnlxv8GtZ1sgeGrPxIxt9BTnZS8ZG4OBXJLPMebtNpvcb4mv3LmeqkbEEdMpx9a7fZpUSfb2JsEDwn0BQ8u49RyrJouyxooooJCiiigDFVMuDLRdFXCE+jKmg04w9kJUASQQRuDuehq3rGBUyjY06FaBb3rtbvw0tTbcMS3lONNkqU7pfWdJJAATkdsnHTlTQkYGBQlKUjCQB6CvVKEFFA3ZivBebS6lorSHFAlKSdyBjJA8sj6iol7nG3WmXMSnUWGVOBJ6kDaqVmI45cbcqTLkLediurUtLmnB/dfCByG/Kplk8ukCQ0A5rNV1lE1LTzdwc8RbbykIc04K0bFJPTODvirGtE7QgooopgYUkKSUq3BGDVZIssV5RUpOM1aUHlQBw729QGrazZvAGAtTufUAf1rn3CTilz3W0c1sFP8Ar511D/tFIzb7K7jZLzic+qR/SuP2OWIM0v4yQ2oJHc42H1raHBM7HZLJH4j9ljcFLiUz2XHno5J+FfiKIB8iCR865fEUyHpke7spS62ytAQ8gkh0bADscnJJ/s+e8238RP2+OiOzIcQltAACTsVd603y5MXsiRKZS1NKf/EM7KV/iHI+uxp+WK0QI1smvW+U/HbQ5HiAKdUrmAT6f637ViPCmSYT8qMwkojp1O5JJHp8u9eI1wmwm5DDTh8J8aFkD4hy7bbZHocV7h3STFYktMBSUSUeG6OepPbltzI+dGwNqIMCTYnZTjyW7ghz3UKcwSMpGAnt8fppHcVXajrGCSlIwc9TW3SpfkjtisLRjAA2FIBh4PneG47aZS9MWarLZV8KXcY+4AHyrqHssu6o0uRYZSsaiXWc9FD4k/z+tcOWrOMHlyOav7NxRIgz4sp5WZEdYUl3o4B0V5kbZ7VDRR9Q0VDtc5i6W+NOiq1sSG0uIV5GplQAUUUUAFYyKM1R3CU8/fY9qaeUy0phUh1SDhSsEAJB6dyamUlEaVly0628nU2tKhqKcpOdwcEfIgj5V7zSvAjy2rel+3vuhSZrocaUdSVo/EKCtjyOnJyO1Mw3FKErBo1TYzUyI9GfTqaeQULGcZBFIZfuHCNyionpXNtzTbiWXUfxENkt51Dywn68+gd7rObt8NUl7ZtCkBZPQFQST8s5qHMwu/QQoBQMaQCCNju19axzRUqadNV/Sosn2+dGuEVEmG6lxlY91SalUq8FRhFkXpqOMQkzVBkDkNveA8hsPlTSK1xycopsl9M0UUVoIKKKKAOY+3+L43B8d/H8CWkk9gQRXz+2NHvq+Lmjb719O+1mImVwNPSsEhBQv6KFfPgisj4kEnNaw4JlMMHmT9ayQcjSScVeJZaHJofStqQgbBIT6CrsVFI0HzuAo+qTUhAkn/dbVbeFntmseGQckmkBBQ1IUN9CfnmsGGs/E5/yirDZP/7WvfPxAetLQyMzBaCwpzWsZBKSrGR2yK2ORmQpXhNBCSokJBzgds1JZbWtYSlJUo8gkbmr238H3+5FP4e1vpQfzuoKE/U4qW0hnafZ8z4HBtoQP/TJOPUk/wA6Yqg2SGbdaYUJRBVHYQ0SOpSkAmp1ZgFFFFAGDS/xNZn5y2J1seDFyiZLSj8KweaVeRpgNQkTkKuT8E7ONNIdG+5SoqHLy0/es8kYyVSGnQscKcSNhf7MujKokwvOlBV8DhLiiQk9MKJHy705DfekbiCM2/wm8vSDJbmu/hiPi1mSsYHnjP08qd2tZbTqI1YGr1rPA5L4y3pFTrqCQw1IZW0+2lxtYwpCxkEedUqrE0m4xfCL4iIZcQUB8gJzowBvnB0nl2FX1GBWsoKXSU2jXHjtRmktR20ttpGAlIwBW2iiqoQUUUUwCiiigCm4wguXLhm5Q2RqccYVoHcjcfpXzsq23EOKbEGRrBwQGyT+lfUVYCQOQFNSaA+ao3DF+lqHg2mcrPXwSB96tY3s54nf3/AhrP8A5rqRX0AQDzowKfpgcXi+ym9uY/ES4jA64Kl/oKt43shbwDLu6z3DTOPuTXUqKVsBEieyvh5nBfMqQf77uB9BirqJwVw3F/hWmOo93AV/rTBgVmkBHiwYsROIsZlkdm2wn9K34FFZoAxis0UUAFFFFAGDUKZa4st5L7iCl9A0pebUUrSO2R08qnUUnFPoFJZrO2whLkpCnH0POqQp1evSFOKII6AkEHPPc1c7VnAo2pKKSpDbvodKqXb7BantxvGbKSlxS3ArKWynTsen5j6Y869cTF9PD9xMTV4wjL0aOecHl51WWWRElO2Vy3lHgiE8kJT+UjwsjyOaznkal5Q1HVjIy628hK2lpWhQyFJOQR61sqBa7e3bkvts4Dbj6nUpAwE6sEgfPP1qfWqbrZLCq+73OPbYrrry0FaW1rQ0VDU5pTnap55Ujy5LYn8WR5SsSVRVFgKPxNBk7J8sknHfNZ5J+aX5KirG+JNjSyQw+2tSfiSD7yfUcxUqq1dvbenQp2wdjpUnVjdSVDGPqAasqqDbWxOgoooqxHlSgkEkgADJJ6VVJv0Fcxxn8Q0G0NoUHvEGhWoqGAeX5e++fKonHTim7CtRCyyHmvHCBklvWNQPljn5VuhKjzLrLU2pDkZ2ExpA3SpJU7t6Y2xWMpv15RSWrLsEEZBBFZqFaoSbfAYiIUVIZTpST2ycfbaptarhLCiivKudMCBd7rHtsdxxxaS4lBUhrVhS8dhz+dSIs2PKB/DvtuFONQSoEpPYjp86TnJTSneKYz6gmdqKkhfxFnSAnHkN/rTSq3tLuMe4ghLzbSmyQN1JVjb5EVjCcpN0W1SLGisUVsQapL7UZlTr7qG0J5qWoJA+ZqBb73ElrW2HEIWHlNoStWC5gZyAarOJpTcS+WJcw6YniOAqPwJc0jQT9962tW9q6W+7RHSMOS3NKv7CvdIV6g71i5tyqP0VWrGIHI50FQGckDFYTyqg44cW3w7IUlKi2Fo8YJ5lvUNY+ma0nLzFyElbokpv0FU1TAkNeElsL8bxBoJJIxnl071ahaSAdQweRzzqjhORpl4LkZTbkZyAjRj4SnWrbFWNqhJt0BqI37zbeoJ8hqJA37AgfKoxychtUS+YpHvHD78C+syeGnRGkutOuqZV/DXpKMgDpnUPL3RypqvapTduccgNqcfQUrS2k4KwFAkfMAiqp67w3LzCcDikkR3wppTavEBJawNGM52P0qMyjJU/1/RwtEzhe9ftmEtbrJYlMrLT7J/IofyP9auqoeGYLrDtymvtqZVOkl1LSuaUAYGrso8z8qvRWmL14Vky6Zpb40s0S4WqTLdSUSYrDi23UHCsBJJSe4O4x50xnlSrc57jVqvcS4NuNL0yBHcWDodQoKKcKG2d8YO+1LL5cakhxu7RpslzudrurFmvuHkvj/ZJg/PgZ0q88fPlnOc040sSWjebpaVx0KMaE6XnJBBCScYCU5+I55kbeeaZxsKnBaTV2hzpuwooorcg1PtoebW24kKQpJCkkZCh2pDetFwsF4lO8NqKmWmW3HIbhJCkqUvZPppJHX3jzptvb8mKIr8Zlx5CHx46GxlXhlJBIHM4JBwN9qrmrtEF6mONqU6oxmQGmkKUsqC3SRpxkHcc8YzvXNmUZNfkuLaLOxXRq72xiawnSlwbpJ3SrqKsapeE7a7arQ3HkAB1S1OrSNwgqOdOfLYVdCtsbbir6S+6M1hVZrCqsQscbWSLPtr01QU3LjtkodQcEj+ye4rVY7pcoN0RZL8A464gqiy07B0DofP71m43FbdkuUW5oWw8kuJbW4CEupJJSUq5E46c9q3vsm7X62SmULEaBrWp1SSkLUoYCU559STy8zXG1c/UO6NE9UxkzRRQrcbbGuwzIdzt8a5w3Is1oOMrG4PQ9wehpGiOXLhRUl9oqm2duUtpxtX8RvlhQ+vp6U3Tpj0K7NKcadVAcZKVuoSVBtwHbIG4BGd6pHHxcLTeIMBBkPS5DqEFAJSkKCRqKuQA5887bVyZUm/S00aRdDdHdQ+yh1pWptaQpKu4IyDWXEJdQpDiQpCtiCMgitVvYEWDHjhWoNNpRq74GM1Evj8qM0w/FZceDb6S6hsZUW99WB1xnOB2rov47IrYpyrNNsV7ed4ZVlCWA65DcOUrSVHKU/T1359KbLDdW7za2prIKQrIUgndKhsRVd+1ohvrjjS1On8GkBtpCiskLO2nGQfXHnipXC1vfttqKJACHnn3H1oBzo1qJ058htXPjj5k/L0XJ2tl0Ugioy4iHJrMkqVqaQtAT0IVpzn/AJRRRXU0n0zJISByrNFFMAqNPiImxH4rpIQ+2ppRTzwoEH9aKKGrA3ISAAN/ma90UUAFFFFAGCkGowipRMclhSipxtDZTnbCSoj/AKjRRSaT6BJCQOVZxRRTAKwRmiigCNOiImRnozilBDyChRSdxUgISE4x8+9FFKl0LPWKMUUUwPKhjfeo8SE3F8YoKlF51TqtXQnH9KKKVICSBijAoopgRhEQJxlalFSmw1pztgEmpOkUUUkkgP/Z"/>
          <p:cNvSpPr>
            <a:spLocks noChangeAspect="1" noChangeArrowheads="1"/>
          </p:cNvSpPr>
          <p:nvPr/>
        </p:nvSpPr>
        <p:spPr bwMode="auto">
          <a:xfrm>
            <a:off x="155575" y="-754063"/>
            <a:ext cx="1781175" cy="1571626"/>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0668" name="AutoShape 12" descr="data:image/jpeg;base64,/9j/4AAQSkZJRgABAQAAAQABAAD/2wBDAAkGBwgHBgkIBwgKCgkLDRYPDQwMDRsUFRAWIB0iIiAdHx8kKDQsJCYxJx8fLT0tMTU3Ojo6Iys/RD84QzQ5Ojf/2wBDAQoKCg0MDRoPDxo3JR8lNzc3Nzc3Nzc3Nzc3Nzc3Nzc3Nzc3Nzc3Nzc3Nzc3Nzc3Nzc3Nzc3Nzc3Nzc3Nzc3Nzf/wAARCAC1AM0DASIAAhEBAxEB/8QAHAAAAgIDAQEAAAAAAAAAAAAAAAYEBQEDBwII/8QARBAAAQMDAgQDBgMFBQUJAAAAAQIDBAAFERIhBjFBURNhcQciMoGRoRRCsRUjM8HRUmJyovAkQ2OSsggmNFNUgrPC4f/EABgBAAMBAQAAAAAAAAAAAAAAAAABAgME/8QAIREAAgIDAQACAwEAAAAAAAAAAAECEQMhMRIiQVFhsfD/2gAMAwEAAhEDEQA/AO4E1Xu3aI1cG4a3mwtaFKyVgadJTsfP3vtXjiV5+PYbg7EJDyI61IKeYIHSqm1JhOu2dMMIXHXCfzsDqP7rVnPM555rGc2peV/tlJDQCFDIIIO+RXoVX2i3ptrTzDastKeU42nPwJVg6R2AOcVYVqrrZIVDuc9i3RHpT5GG0KVp1AFeATgZ61LPKkma+2/M4qblEGSxGUmOlW5S0WSTp9Sd8dxUZJ+a/Y0rHGNJZko1suocHdCga3VU/s1C7lDuDQS242lSXNO3iJI2zjng96tqqLf2DCiiiqEYJA51Xou8Nc5yIHm9aEJVnxE+9kqGB5jT96r+N5Co1kWsKUlovNJfUnmGysBXLfl+tZjRoj9zlshppcNUKPpQEjQUlTuMdKxlN+qRSWrZf5oqHaYi4MBmKt1TpaTp1qJJIycZJ8sVMrVcJZmsHHWs15Ud8UwId1uMe2RVyJC0gJSSE6gCrHQVIYkMvthbLiFpPVKgaTnX231cUCQQZjailAVzSzpGnHYZznHemM2xv9qsT2cNrDakO6dvEBwRkdSCOvc1jGbk9cKcaLOs1ig1qSeXXENoK1qASBkknAFQrfdYs5byWHEam3CjGsEqx1GOlVPEshtF7sseaoCE6twqC/gU4ANAPTqefWhNtbukK5sH3XRMdLLvItrATgg8xvWTyP1SKpVYyg5GawtaUJKlKCQNySeVCdhS3xXIQ1PszMtWmC9JUHtXwqITlAV5Z37bVc5eY2JK2WsG6xJr77TDqFKac0YCwdXupOR5e9j5VPyKXv2c1c2bzFcABMkhteMFtXgt4UD0I25VfNpUEJBOSAAaUG30HSPSgFAhQyCMUh3GyTLHeWXuGVn94h10w17o2KNQT2zkfSm69yJEW3OvxWluutlCg22nKlDUMgD0zVa/doDt3gyEy2fC/DP5UpYGnJa2I5g+VZZlGS33X9Kg2ibw5emr3A8dtCmnELLbzSubaxzFWopf4WhONv3Se42tpE6UXGm1pwrQBgEjpnc4pgFa4787JfTJpX40sUadAfn6lMTI0dwpeb2KkhJyg9wRn60znlSvcLpqtV7hzSWZCESA0HRp8VspUUlPcY227Us3lxqQ43do12C9XCLcGrLfmkh9wEx5KPheA7+eKbaVpzSbvebOIZDiITpeeeTulOE7J1dVE427c6aaWG0mnxDnV2FFFFbEGiWw3KYcYfQlbS06VJUMgikNUK58L3OUuy6pkJplC3IzqsqSgqXsg+RBPz5Gm+9zXYAjvpbcWyHwJGhJVpQUqGogb4B01ARdYCLzLfMltaFRWQnw1ayshbuyQMknyG9c2aMZNfTX2XFtFtZ7kxdbezMjE+G6nUAeY7g+hqbVDwdb3rbZGmpKC264tbpbP5NR2T8hir0VtjbcVfSX0zWFVmsHnViFPjWwx5UR66MuKYmsMkeIj86f7KvLz/UbV6sN7nouIst+ZSmZo1Mvo+B8D+fWiddg5ZbpEmnwZbfiICHRpLicnSpOfiGO1bJLabtxBa3onvtQPEW6+ndGSMBAPU53OOWPOuOSSn6h00T1TGYUE4FHKg8q6zMgXm1RLxCVEmtlbZ3BBwUnuD3pLt8+58KrfMvM20CUptb3+8bVt7x/p5edNk+5Kg3ZluQFIiPMnDyh7iXArYFXTIJ59qpJbzUq03mDHxIkypDqGWkEKJKgn3j2A55O21cuVW1KOmaReqY4MuJdaS42oKQsBSSORBqHdrbGusNyJNbC2l9OoPcdjWy2sGJBjxiQotNJQT3wAKh3O5Kt9zih9Kkw3ULSt7T7ra8pKdR6ZGret204/Ihd0KMSRc+E3pZVrnWlqQEOrV/Eb9xGFemCkdtulPzD7bzDbzagptxIUlXcEZFK8mYw/Cv0dgpkPSnVoZab95SyWWwCMdAeZ5DFMFmiGBaYkRxYUplpKFHuQN6ywpxbinoqWycRkVDcgtquLEz87ba0chvq07557afvU2sYHat3FPpFgBjlWaKKoDTLf/DsOPeGtzw0lWhsZUrHQDqarW34PEtkdVFdKmJDa2ySjCm1YKSCk8lA9O9WMwvCK8YzaHHggltC1aQo9AT0Fc74dTxRKvHEDcRy1WwGWjx0BC5GlfhjJQMpG+2SRzopPoHRmm0toSkAADYAdK25pX/YF9WP3/F0/P8AwIbCB/0mq6fOu9gJUvimzywnmxcwhhZHkpB/VNCVKgseaKR7T7S7JMcdjznm4chpJUSl0OtLA56Vp5+hwa3o9otnkNqVAamSgDjUGwhA9XFkJHpnNOmA3kAnNRG4SG7i9LTsp1pDZASB8JUc5651fakab7Rwg4/E2SGP+NMVIWP/AGtJI/zVRS/aWDn/ALyJ9Ilpz/8AIqk8d/QWdhwKzkVwKZ7Sbgs4i3W6L81IYbH+VJqrX7QuJ9RLV3kp8lFKv/qKryxH0jmg7185Ne07i5lQJuSHAOjjCSD67Vc2/wBs17aIE23QpQHPwyptX8x9qTQztFzgonwnYq9kuJKdWAdPnvUpKAkADljFcxhe2myuJAnwJsZf90BafrV3G9qfCD6cm5lnydaUP5VPnd0FjtWKiWu5Q7rDbmW+Qh+M5nQ4g5BwcGplMDwtIIx3qLboCIQfCOTryncAYCc4227YqZgHpWaXldCzAHasFIr1RRQEKDBbiOSlIx+/e8QpCQMe6lOP8ufnUyjArNCikqQBmsZHcVplSGokZ2RIWENNJK1qPQAb1Ri4XF+fBcaYQ209HdcSy66QVAFvBVhJwcE7b8+dTKajpjSsY6Kg2mem4MLcDTjS23FNONuYylSTgjbY+tTqpOxBVFdOErDdZSpU62srkK5uglCj05pIq5kPtRmVvPrCG2wVKUegHWkLjv2gtWuxrkWJXjSC4lsOuR3PCSDnfJABPYZpoCwuXCPB9tiLlXJsMRkDJU/NcCPur7VzW+cdWSB4kfg3h+A0BkGdJjglXmlJ3Pqo/Kki7Xa732T+Luch+W4N0qfVhCP8KeQ+QqO9HlMsJfcSjwyQRkfF6Voo/kRquNzl3KSt+U+t5wndRASPkkYAqK4t10BTrqlJGwCiSB6dqxMl+PKdebZaYStRIabHuoyeQz0qXBQh+KtbpWpSHUDBO2MjNX9CshE6eZGewNec77kjJrsvtb4RtVtj2V+FBbYih5bL5So75AUkk5/uqpEctNu8M/hYzbqwe6yCKSlYxYEkgb/KvJlE8sU1R4DDDmt2CylAHIpH8zUW+J/FtNMwYikhK9SihA7Y6UARrVY7vdrdKuUOMtyLFB8dxH5MDO/y3qs8dCHchRWArcEYrsHshadhcO8UOTGT+G0IOFJICj4a9X2KRXF30gPKA2GetJbAuIn7NfK3JCi0Co6WypRAB6ZGTt51IdXaUZJb1JH5kgnPnzqhAcQkBSFBJ5EjY1vCVqQE42PPNIDpXsx4imwrzaYNuU4bZMlrZcir5JOnOsdsY79DXfhyrinsNgRXpTriklxyF+8bV+VKljSfnjIrtdQ+jCiiikAVgkDmazVZPuHgS2YcdvxpTyStKCrSEpGMqUcHA3A5Um0gRZZHes0twbtJjREOTWS60uYtkvNryUEvKQnKSB7vIbEnGM0xg0oyUkNqiBfIKrlaJkJCtCn2VISrsSNqV7JfA7eIEO6NmHPjsOsOIc2C1HwtOk+ek/T0pzccQ2kFxWkEhIPmSAPuaXuI7PEvFziRpaMpVGfOobKSQW8EH5nY7b1hmi79R7oqDXGMLKW0FZbQAVq1KIHM7DP2rbSxwVIlBE+2TXS+5b5HgpdJ3UnGRn/X6Uz1tCXqNktU6MEZ7Un+1eAm48Ezm1JJLSkODyIPMfWnGq++QjcrTLhpWUKdbKUq7Hp96sR8lPB5n3HDqAPPJOa861aVFZJyNsnNXt1hSYsp1p5LepKsfDj7VVupWwlTgLYx2Rn9a3Qiqxtq6cx51bW7AsktRGCFZz6b1WoakS3VFCVurxlZ3JG/U9PnTFFskldnfDaskE60DsQd/saL0I+lXYEG/wBijs3OMiSw+02tSF554BBGOR8xShxIOEuGQsJszUyUlOpSFqJS2OmpSydzg4AyduWKnOcSm0+za1z2hqkvQ2UMJ0k5WUc8dcAE4rnttTfrTeI8q92xD0qUP9l8RBJ1K97BIOxzzyO/Ws0hg3f7nd2ZcqwWu3xmWGi4lTEVtOwBJHvIUc7dxuQOtaLfxpxR+GkvOoQ+xHbS6ttxhrdOQDtpBPME4IwMmm238JQo7K1PtIWpTiipCRhCCdzhPQZqmv8AZIbbavDaSg4Iygaf0qtCs2xfaQLzEVb7m21AK21NjwwfCJIxg9R0rlKbJcbgqSYMN2SYydboaGpSU5xnA3Iz2qVcG1MuqSehwMdavfZlf27JxhGkTFFMd1CmHVY+AKwQT5Aj9ab0tAJcbxUKCQt1IVsUpVyPnVkxB8dYbbbW6tRwlISSVH5V9M3KwcOXN0vy7dDfeO5cCQFH5jBNTbRbbXBRpt8Rhj/Cn3j6nmazc0VTFb2TcPTLJa33Z7BYckFJS2rZQSM8x09Kfaxis1IBRRRQBilXidUm1XeLfWmFvxm2VMSkIGVJQTkKA8jTUa0lba3FtagVpAKk9gc4/Q1nkh6VDTopeF5cK5WpXguIdT+JdcUnqnLylpJHTmCKvwa53Ptv7Jgq4htbimJDEp0PISfcdR46kgEemB6eldBaV4jaVjICgDjtms8E2/jJbRU1TtEW7wf2jAdih1TRXgpcQN0KBBB38wKqHFXQXmEhwQ1PfhnwHQpYSrdrJKcbdNtXzFMuKxpTkEpGRyOK0lj9bJTogWe2ot7bxK/FfkOl150jGtR8ugGAAPKrGiirSSVIQVggHnWaKYClxDwBZL4+p9wPR31HKlMKwFHuQdqpW/ZLw80SZsqY8g/kLgQCPkM10GS54TK3Ow2pFuVxeceXrKtjsM07YUV/tAhWbhzglcKxxY8ZLz6EqDQ95YG/vHmeXWkLhR3LU1GNtH2NSfaRMWbcwkZ994Hn5GqHg2SQiW2onV4eflWkVaExtdRcLrZOCrNbXg2tcBaluqGdCdXP6II+tSG0yrfxczEukht7wmVFrS8pzSrAGDq3G2+MnGe2KXrsqUzw5w7LYUUfuHo6V5+EofUT/lXn5GonEsZyz3ttyPLaKfDDiVJwN9wTt3x15gjnTQjrr1yaWl1WQACCBnvShxFOSvIQdqWmOJi63pWrSoAe7/Q1DnXbxAdzv50UBWXVWpwkHc9aqYjqmJDb530rCt/Kpcl0PKwVEfzq6Nust0jly3uOw5KR70Z1WscviB5lPnvtSk6GkdI4cnlxv8GtZ1sgeGrPxIxt9BTnZS8ZG4OBXJLPMebtNpvcb4mv3LmeqkbEEdMpx9a7fZpUSfb2JsEDwn0BQ8u49RyrJouyxooooJCiiigDFVMuDLRdFXCE+jKmg04w9kJUASQQRuDuehq3rGBUyjY06FaBb3rtbvw0tTbcMS3lONNkqU7pfWdJJAATkdsnHTlTQkYGBQlKUjCQB6CvVKEFFA3ZivBebS6lorSHFAlKSdyBjJA8sj6iol7nG3WmXMSnUWGVOBJ6kDaqVmI45cbcqTLkLediurUtLmnB/dfCByG/Kplk8ukCQ0A5rNV1lE1LTzdwc8RbbykIc04K0bFJPTODvirGtE7QgooopgYUkKSUq3BGDVZIssV5RUpOM1aUHlQBw729QGrazZvAGAtTufUAf1rn3CTilz3W0c1sFP8Ar511D/tFIzb7K7jZLzic+qR/SuP2OWIM0v4yQ2oJHc42H1raHBM7HZLJH4j9ljcFLiUz2XHno5J+FfiKIB8iCR865fEUyHpke7spS62ytAQ8gkh0bADscnJJ/s+e8238RP2+OiOzIcQltAACTsVd603y5MXsiRKZS1NKf/EM7KV/iHI+uxp+WK0QI1smvW+U/HbQ5HiAKdUrmAT6f637ViPCmSYT8qMwkojp1O5JJHp8u9eI1wmwm5DDTh8J8aFkD4hy7bbZHocV7h3STFYktMBSUSUeG6OepPbltzI+dGwNqIMCTYnZTjyW7ghz3UKcwSMpGAnt8fppHcVXajrGCSlIwc9TW3SpfkjtisLRjAA2FIBh4PneG47aZS9MWarLZV8KXcY+4AHyrqHssu6o0uRYZSsaiXWc9FD4k/z+tcOWrOMHlyOav7NxRIgz4sp5WZEdYUl3o4B0V5kbZ7VDRR9Q0VDtc5i6W+NOiq1sSG0uIV5GplQAUUUUAFYyKM1R3CU8/fY9qaeUy0phUh1SDhSsEAJB6dyamUlEaVly0628nU2tKhqKcpOdwcEfIgj5V7zSvAjy2rel+3vuhSZrocaUdSVo/EKCtjyOnJyO1Mw3FKErBo1TYzUyI9GfTqaeQULGcZBFIZfuHCNyionpXNtzTbiWXUfxENkt51Dywn68+gd7rObt8NUl7ZtCkBZPQFQST8s5qHMwu/QQoBQMaQCCNju19axzRUqadNV/Sosn2+dGuEVEmG6lxlY91SalUq8FRhFkXpqOMQkzVBkDkNveA8hsPlTSK1xycopsl9M0UUVoIKKKKAOY+3+L43B8d/H8CWkk9gQRXz+2NHvq+Lmjb719O+1mImVwNPSsEhBQv6KFfPgisj4kEnNaw4JlMMHmT9ayQcjSScVeJZaHJofStqQgbBIT6CrsVFI0HzuAo+qTUhAkn/dbVbeFntmseGQckmkBBQ1IUN9CfnmsGGs/E5/yirDZP/7WvfPxAetLQyMzBaCwpzWsZBKSrGR2yK2ORmQpXhNBCSokJBzgds1JZbWtYSlJUo8gkbmr238H3+5FP4e1vpQfzuoKE/U4qW0hnafZ8z4HBtoQP/TJOPUk/wA6Yqg2SGbdaYUJRBVHYQ0SOpSkAmp1ZgFFFFAGDS/xNZn5y2J1seDFyiZLSj8KweaVeRpgNQkTkKuT8E7ONNIdG+5SoqHLy0/es8kYyVSGnQscKcSNhf7MujKokwvOlBV8DhLiiQk9MKJHy705DfekbiCM2/wm8vSDJbmu/hiPi1mSsYHnjP08qd2tZbTqI1YGr1rPA5L4y3pFTrqCQw1IZW0+2lxtYwpCxkEedUqrE0m4xfCL4iIZcQUB8gJzowBvnB0nl2FX1GBWsoKXSU2jXHjtRmktR20ttpGAlIwBW2iiqoQUUUUwCiiigCm4wguXLhm5Q2RqccYVoHcjcfpXzsq23EOKbEGRrBwQGyT+lfUVYCQOQFNSaA+ao3DF+lqHg2mcrPXwSB96tY3s54nf3/AhrP8A5rqRX0AQDzowKfpgcXi+ym9uY/ES4jA64Kl/oKt43shbwDLu6z3DTOPuTXUqKVsBEieyvh5nBfMqQf77uB9BirqJwVw3F/hWmOo93AV/rTBgVmkBHiwYsROIsZlkdm2wn9K34FFZoAxis0UUAFFFFAGDUKZa4st5L7iCl9A0pebUUrSO2R08qnUUnFPoFJZrO2whLkpCnH0POqQp1evSFOKII6AkEHPPc1c7VnAo2pKKSpDbvodKqXb7BantxvGbKSlxS3ArKWynTsen5j6Y869cTF9PD9xMTV4wjL0aOecHl51WWWRElO2Vy3lHgiE8kJT+UjwsjyOaznkal5Q1HVjIy628hK2lpWhQyFJOQR61sqBa7e3bkvts4Dbj6nUpAwE6sEgfPP1qfWqbrZLCq+73OPbYrrry0FaW1rQ0VDU5pTnap55Ujy5LYn8WR5SsSVRVFgKPxNBk7J8sknHfNZ5J+aX5KirG+JNjSyQw+2tSfiSD7yfUcxUqq1dvbenQp2wdjpUnVjdSVDGPqAasqqDbWxOgoooqxHlSgkEkgADJJ6VVJv0Fcxxn8Q0G0NoUHvEGhWoqGAeX5e++fKonHTim7CtRCyyHmvHCBklvWNQPljn5VuhKjzLrLU2pDkZ2ExpA3SpJU7t6Y2xWMpv15RSWrLsEEZBBFZqFaoSbfAYiIUVIZTpST2ycfbaptarhLCiivKudMCBd7rHtsdxxxaS4lBUhrVhS8dhz+dSIs2PKB/DvtuFONQSoEpPYjp86TnJTSneKYz6gmdqKkhfxFnSAnHkN/rTSq3tLuMe4ghLzbSmyQN1JVjb5EVjCcpN0W1SLGisUVsQapL7UZlTr7qG0J5qWoJA+ZqBb73ElrW2HEIWHlNoStWC5gZyAarOJpTcS+WJcw6YniOAqPwJc0jQT9962tW9q6W+7RHSMOS3NKv7CvdIV6g71i5tyqP0VWrGIHI50FQGckDFYTyqg44cW3w7IUlKi2Fo8YJ5lvUNY+ma0nLzFyElbokpv0FU1TAkNeElsL8bxBoJJIxnl071ahaSAdQweRzzqjhORpl4LkZTbkZyAjRj4SnWrbFWNqhJt0BqI37zbeoJ8hqJA37AgfKoxychtUS+YpHvHD78C+syeGnRGkutOuqZV/DXpKMgDpnUPL3RypqvapTduccgNqcfQUrS2k4KwFAkfMAiqp67w3LzCcDikkR3wppTavEBJawNGM52P0qMyjJU/1/RwtEzhe9ftmEtbrJYlMrLT7J/IofyP9auqoeGYLrDtymvtqZVOkl1LSuaUAYGrso8z8qvRWmL14Vky6Zpb40s0S4WqTLdSUSYrDi23UHCsBJJSe4O4x50xnlSrc57jVqvcS4NuNL0yBHcWDodQoKKcKG2d8YO+1LL5cakhxu7RpslzudrurFmvuHkvj/ZJg/PgZ0q88fPlnOc040sSWjebpaVx0KMaE6XnJBBCScYCU5+I55kbeeaZxsKnBaTV2hzpuwooorcg1PtoebW24kKQpJCkkZCh2pDetFwsF4lO8NqKmWmW3HIbhJCkqUvZPppJHX3jzptvb8mKIr8Zlx5CHx46GxlXhlJBIHM4JBwN9qrmrtEF6mONqU6oxmQGmkKUsqC3SRpxkHcc8YzvXNmUZNfkuLaLOxXRq72xiawnSlwbpJ3SrqKsapeE7a7arQ3HkAB1S1OrSNwgqOdOfLYVdCtsbbir6S+6M1hVZrCqsQscbWSLPtr01QU3LjtkodQcEj+ye4rVY7pcoN0RZL8A464gqiy07B0DofP71m43FbdkuUW5oWw8kuJbW4CEupJJSUq5E46c9q3vsm7X62SmULEaBrWp1SSkLUoYCU559STy8zXG1c/UO6NE9UxkzRRQrcbbGuwzIdzt8a5w3Is1oOMrG4PQ9wehpGiOXLhRUl9oqm2duUtpxtX8RvlhQ+vp6U3Tpj0K7NKcadVAcZKVuoSVBtwHbIG4BGd6pHHxcLTeIMBBkPS5DqEFAJSkKCRqKuQA5887bVyZUm/S00aRdDdHdQ+yh1pWptaQpKu4IyDWXEJdQpDiQpCtiCMgitVvYEWDHjhWoNNpRq74GM1Evj8qM0w/FZceDb6S6hsZUW99WB1xnOB2rov47IrYpyrNNsV7ed4ZVlCWA65DcOUrSVHKU/T1359KbLDdW7za2prIKQrIUgndKhsRVd+1ohvrjjS1On8GkBtpCiskLO2nGQfXHnipXC1vfttqKJACHnn3H1oBzo1qJ058htXPjj5k/L0XJ2tl0Ugioy4iHJrMkqVqaQtAT0IVpzn/AJRRRXU0n0zJISByrNFFMAqNPiImxH4rpIQ+2ppRTzwoEH9aKKGrA3ISAAN/ma90UUAFFFFAGCkGowipRMclhSipxtDZTnbCSoj/AKjRRSaT6BJCQOVZxRRTAKwRmiigCNOiImRnozilBDyChRSdxUgISE4x8+9FFKl0LPWKMUUUwPKhjfeo8SE3F8YoKlF51TqtXQnH9KKKVICSBijAoopgRhEQJxlalFSmw1pztgEmpOkUUUkkgP/Z"/>
          <p:cNvSpPr>
            <a:spLocks noChangeAspect="1" noChangeArrowheads="1"/>
          </p:cNvSpPr>
          <p:nvPr/>
        </p:nvSpPr>
        <p:spPr bwMode="auto">
          <a:xfrm>
            <a:off x="155575" y="-754063"/>
            <a:ext cx="1781175" cy="1571626"/>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70670" name="Picture 14" descr="http://t1.gstatic.com/images?q=tbn:ANd9GcQXjE86v0NwCGNvnxKLcjPYn4fTOcz14kYU0WtFzXQygHdsdPY&amp;t=1&amp;usg=__Kamr7C1jLzC5GqAP7smcPqYK9Os="/>
          <p:cNvPicPr>
            <a:picLocks noChangeAspect="1" noChangeArrowheads="1"/>
          </p:cNvPicPr>
          <p:nvPr/>
        </p:nvPicPr>
        <p:blipFill>
          <a:blip r:embed="rId3" cstate="print"/>
          <a:srcRect/>
          <a:stretch>
            <a:fillRect/>
          </a:stretch>
        </p:blipFill>
        <p:spPr bwMode="auto">
          <a:xfrm>
            <a:off x="3995936" y="3501008"/>
            <a:ext cx="1296144" cy="11442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0672" name="Picture 16" descr="http://t2.gstatic.com/images?q=tbn:ANd9GcSKMT2t9NkzTB_6OPCV2iFJsqJItOEgBrVjTdIjahE_a33tMCs&amp;t=1&amp;usg=__3EcpMUtvfKXjLDPgN0w_-jCEJ7E="/>
          <p:cNvPicPr>
            <a:picLocks noChangeAspect="1" noChangeArrowheads="1"/>
          </p:cNvPicPr>
          <p:nvPr/>
        </p:nvPicPr>
        <p:blipFill>
          <a:blip r:embed="rId4" cstate="print"/>
          <a:srcRect/>
          <a:stretch>
            <a:fillRect/>
          </a:stretch>
        </p:blipFill>
        <p:spPr bwMode="auto">
          <a:xfrm>
            <a:off x="3779912" y="5013176"/>
            <a:ext cx="1268760" cy="12687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pull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05129" y="714356"/>
            <a:ext cx="6585457" cy="646331"/>
          </a:xfrm>
          <a:prstGeom prst="rect">
            <a:avLst/>
          </a:prstGeom>
          <a:noFill/>
        </p:spPr>
        <p:txBody>
          <a:bodyPr wrap="none" lIns="91440" tIns="45720" rIns="91440" bIns="45720">
            <a:spAutoFit/>
          </a:bodyPr>
          <a:lstStyle/>
          <a:p>
            <a:pPr algn="ctr"/>
            <a:r>
              <a:rPr lang="es-E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Gestión de Financiamiento</a:t>
            </a:r>
          </a:p>
        </p:txBody>
      </p:sp>
      <p:sp>
        <p:nvSpPr>
          <p:cNvPr id="3" name="2 Rectángulo"/>
          <p:cNvSpPr/>
          <p:nvPr/>
        </p:nvSpPr>
        <p:spPr>
          <a:xfrm>
            <a:off x="899592" y="2348880"/>
            <a:ext cx="220605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s-EC" b="1" dirty="0" smtClean="0"/>
              <a:t>Fuentes Internas</a:t>
            </a:r>
            <a:endParaRPr lang="es-ES" dirty="0"/>
          </a:p>
        </p:txBody>
      </p:sp>
      <p:sp>
        <p:nvSpPr>
          <p:cNvPr id="4" name="3 Rectángulo"/>
          <p:cNvSpPr/>
          <p:nvPr/>
        </p:nvSpPr>
        <p:spPr>
          <a:xfrm>
            <a:off x="3923928" y="2060848"/>
            <a:ext cx="4392488" cy="1200329"/>
          </a:xfrm>
          <a:prstGeom prst="rect">
            <a:avLst/>
          </a:prstGeom>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a:spAutoFit/>
          </a:bodyPr>
          <a:lstStyle/>
          <a:p>
            <a:r>
              <a:rPr lang="es-EC" dirty="0" smtClean="0"/>
              <a:t>Dentro de esta se encuentran los aportes de los socios, la reinversión de utilidades siempre y cuando sean debidamente  aprobadas.</a:t>
            </a:r>
            <a:endParaRPr lang="es-ES" dirty="0"/>
          </a:p>
        </p:txBody>
      </p:sp>
      <p:sp>
        <p:nvSpPr>
          <p:cNvPr id="5" name="4 Rectángulo"/>
          <p:cNvSpPr/>
          <p:nvPr/>
        </p:nvSpPr>
        <p:spPr>
          <a:xfrm>
            <a:off x="971600" y="3933056"/>
            <a:ext cx="224773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s-EC" b="1" dirty="0" smtClean="0"/>
              <a:t>Fuentes Externas</a:t>
            </a:r>
            <a:endParaRPr lang="es-ES" dirty="0"/>
          </a:p>
        </p:txBody>
      </p:sp>
      <p:sp>
        <p:nvSpPr>
          <p:cNvPr id="72705" name="Rectangle 1"/>
          <p:cNvSpPr>
            <a:spLocks noChangeArrowheads="1"/>
          </p:cNvSpPr>
          <p:nvPr/>
        </p:nvSpPr>
        <p:spPr bwMode="auto">
          <a:xfrm>
            <a:off x="3923928" y="3933056"/>
            <a:ext cx="4320480" cy="369332"/>
          </a:xfrm>
          <a:prstGeom prst="rect">
            <a:avLst/>
          </a:prstGeom>
          <a:ln>
            <a:headEnd/>
            <a:tailEnd/>
          </a:ln>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lang="es-EC" dirty="0" smtClean="0">
                <a:solidFill>
                  <a:schemeClr val="tx1"/>
                </a:solidFill>
                <a:ea typeface="Calibri" pitchFamily="34" charset="0"/>
                <a:cs typeface="Arial" pitchFamily="34" charset="0"/>
              </a:rPr>
              <a:t>Mediante Crédito Bancario.</a:t>
            </a:r>
            <a:endParaRPr kumimoji="0" lang="es-EC" b="0" i="0" u="none" strike="noStrike" cap="none" normalizeH="0" baseline="0" dirty="0" smtClean="0">
              <a:ln>
                <a:noFill/>
              </a:ln>
              <a:solidFill>
                <a:schemeClr val="tx1"/>
              </a:solidFill>
              <a:effectLst/>
              <a:ea typeface="Calibri" pitchFamily="34" charset="0"/>
              <a:cs typeface="Arial" pitchFamily="34" charset="0"/>
            </a:endParaRPr>
          </a:p>
        </p:txBody>
      </p:sp>
    </p:spTree>
  </p:cSld>
  <p:clrMapOvr>
    <a:masterClrMapping/>
  </p:clrMapOvr>
  <p:transition>
    <p:pull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3400" y="332656"/>
            <a:ext cx="8610600" cy="882650"/>
          </a:xfrm>
        </p:spPr>
        <p:txBody>
          <a:bodyPr/>
          <a:lstStyle/>
          <a:p>
            <a:pPr algn="ctr"/>
            <a:r>
              <a:rPr lang="es-EC" b="1" dirty="0" smtClean="0"/>
              <a:t>PLANIFICACIÒN PRESUPUESTARIA</a:t>
            </a:r>
            <a:endParaRPr lang="es-ES" dirty="0"/>
          </a:p>
        </p:txBody>
      </p:sp>
      <p:sp>
        <p:nvSpPr>
          <p:cNvPr id="7" name="6 CuadroTexto"/>
          <p:cNvSpPr txBox="1"/>
          <p:nvPr/>
        </p:nvSpPr>
        <p:spPr>
          <a:xfrm>
            <a:off x="467544" y="1340768"/>
            <a:ext cx="7920880" cy="738664"/>
          </a:xfrm>
          <a:prstGeom prst="rect">
            <a:avLst/>
          </a:prstGeom>
          <a:noFill/>
        </p:spPr>
        <p:txBody>
          <a:bodyPr wrap="square" rtlCol="0">
            <a:spAutoFit/>
          </a:bodyPr>
          <a:lstStyle/>
          <a:p>
            <a:pPr algn="just"/>
            <a:r>
              <a:rPr lang="es-EC" sz="1400" dirty="0" smtClean="0"/>
              <a:t>Permitirá pronosticar los flujos de efectivo, de tal manera que se genere la información suficiente para una adecuada toma de decisiones que posibilite la maximización de los recursos que dispone la empresa.</a:t>
            </a:r>
            <a:endParaRPr lang="es-ES" sz="1400" dirty="0"/>
          </a:p>
        </p:txBody>
      </p:sp>
      <p:sp>
        <p:nvSpPr>
          <p:cNvPr id="45058" name="Rectangle 2"/>
          <p:cNvSpPr>
            <a:spLocks noChangeArrowheads="1"/>
          </p:cNvSpPr>
          <p:nvPr/>
        </p:nvSpPr>
        <p:spPr bwMode="auto">
          <a:xfrm>
            <a:off x="2843808" y="2276872"/>
            <a:ext cx="2232248"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Tabla </a:t>
            </a:r>
            <a:r>
              <a:rPr lang="es-EC" sz="1200" i="1" dirty="0" smtClean="0">
                <a:latin typeface="Times New Roman" pitchFamily="18" charset="0"/>
                <a:ea typeface="Calibri" pitchFamily="34" charset="0"/>
                <a:cs typeface="Times New Roman" pitchFamily="18" charset="0"/>
              </a:rPr>
              <a:t>: </a:t>
            </a:r>
            <a:r>
              <a:rPr kumimoji="0" lang="es-EC" sz="12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Presupuesto de Ventas</a:t>
            </a:r>
            <a:endParaRPr kumimoji="0" lang="es-E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endParaRPr>
          </a:p>
        </p:txBody>
      </p:sp>
      <p:sp>
        <p:nvSpPr>
          <p:cNvPr id="11" name="10 CuadroTexto"/>
          <p:cNvSpPr txBox="1"/>
          <p:nvPr/>
        </p:nvSpPr>
        <p:spPr>
          <a:xfrm>
            <a:off x="827584" y="5013176"/>
            <a:ext cx="7416824"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sz="1400" dirty="0" smtClean="0"/>
              <a:t>El presente cuadro permite evidenciar que, con un crecimiento constante del 17%, correspondiente en un 12% al porcentaje referencial de crecimiento de este sector a nivel mundial y un 5% al efecto de la inversión. </a:t>
            </a:r>
            <a:endParaRPr lang="es-ES" sz="1400" dirty="0"/>
          </a:p>
        </p:txBody>
      </p:sp>
      <p:pic>
        <p:nvPicPr>
          <p:cNvPr id="8" name="7 Imagen"/>
          <p:cNvPicPr/>
          <p:nvPr/>
        </p:nvPicPr>
        <p:blipFill>
          <a:blip r:embed="rId2" cstate="print"/>
          <a:srcRect/>
          <a:stretch>
            <a:fillRect/>
          </a:stretch>
        </p:blipFill>
        <p:spPr bwMode="auto">
          <a:xfrm>
            <a:off x="971600" y="2564904"/>
            <a:ext cx="7344816" cy="2059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Gráfico"/>
          <p:cNvGraphicFramePr/>
          <p:nvPr/>
        </p:nvGraphicFramePr>
        <p:xfrm>
          <a:off x="1475656" y="3573016"/>
          <a:ext cx="5760640" cy="2250219"/>
        </p:xfrm>
        <a:graphic>
          <a:graphicData uri="http://schemas.openxmlformats.org/drawingml/2006/chart">
            <c:chart xmlns:c="http://schemas.openxmlformats.org/drawingml/2006/chart" xmlns:r="http://schemas.openxmlformats.org/officeDocument/2006/relationships" r:id="rId2"/>
          </a:graphicData>
        </a:graphic>
      </p:graphicFrame>
      <p:sp>
        <p:nvSpPr>
          <p:cNvPr id="10" name="9 CuadroTexto"/>
          <p:cNvSpPr txBox="1"/>
          <p:nvPr/>
        </p:nvSpPr>
        <p:spPr>
          <a:xfrm>
            <a:off x="611560" y="5934670"/>
            <a:ext cx="7344816" cy="923330"/>
          </a:xfrm>
          <a:prstGeom prst="rect">
            <a:avLst/>
          </a:prstGeom>
          <a:noFill/>
        </p:spPr>
        <p:txBody>
          <a:bodyPr wrap="square" rtlCol="0">
            <a:spAutoFit/>
          </a:bodyPr>
          <a:lstStyle/>
          <a:p>
            <a:pPr algn="just"/>
            <a:r>
              <a:rPr lang="es-EC" sz="1200" dirty="0" smtClean="0"/>
              <a:t>Entre los factores que constituyen los costos de producción son: materia prima, mano de obra y costos indirectos de fabricación, este porcentaje se incrementa de manera directamente proporcional al del incremento en ventas es decir en un 17%.</a:t>
            </a:r>
            <a:endParaRPr lang="es-ES" sz="1200" dirty="0" smtClean="0"/>
          </a:p>
          <a:p>
            <a:endParaRPr lang="es-ES" dirty="0"/>
          </a:p>
        </p:txBody>
      </p:sp>
      <p:pic>
        <p:nvPicPr>
          <p:cNvPr id="5" name="4 Imagen"/>
          <p:cNvPicPr/>
          <p:nvPr/>
        </p:nvPicPr>
        <p:blipFill>
          <a:blip r:embed="rId3" cstate="print"/>
          <a:srcRect/>
          <a:stretch>
            <a:fillRect/>
          </a:stretch>
        </p:blipFill>
        <p:spPr bwMode="auto">
          <a:xfrm>
            <a:off x="1403648" y="1628800"/>
            <a:ext cx="6192688" cy="1584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5 Rectángulo"/>
          <p:cNvSpPr/>
          <p:nvPr/>
        </p:nvSpPr>
        <p:spPr>
          <a:xfrm>
            <a:off x="2120916" y="714356"/>
            <a:ext cx="5325882" cy="523220"/>
          </a:xfrm>
          <a:prstGeom prst="rect">
            <a:avLst/>
          </a:prstGeom>
          <a:noFill/>
        </p:spPr>
        <p:txBody>
          <a:bodyPr wrap="none" lIns="91440" tIns="45720" rIns="91440" bIns="45720">
            <a:spAutoFit/>
          </a:bodyPr>
          <a:lstStyle/>
          <a:p>
            <a:pPr algn="ctr"/>
            <a:r>
              <a:rPr lang="es-E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PRESUPUESTO COSTO DE VENTAS</a:t>
            </a:r>
            <a:endParaRPr lang="es-E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ransition>
    <p:pull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Gráfico"/>
          <p:cNvGraphicFramePr/>
          <p:nvPr/>
        </p:nvGraphicFramePr>
        <p:xfrm>
          <a:off x="1835696" y="1988840"/>
          <a:ext cx="5400600" cy="2160240"/>
        </p:xfrm>
        <a:graphic>
          <a:graphicData uri="http://schemas.openxmlformats.org/drawingml/2006/chart">
            <c:chart xmlns:c="http://schemas.openxmlformats.org/drawingml/2006/chart" xmlns:r="http://schemas.openxmlformats.org/officeDocument/2006/relationships" r:id="rId2"/>
          </a:graphicData>
        </a:graphic>
      </p:graphicFrame>
      <p:sp>
        <p:nvSpPr>
          <p:cNvPr id="9" name="8 CuadroTexto"/>
          <p:cNvSpPr txBox="1"/>
          <p:nvPr/>
        </p:nvSpPr>
        <p:spPr>
          <a:xfrm>
            <a:off x="179512" y="4581128"/>
            <a:ext cx="8712968"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1200" dirty="0" smtClean="0"/>
              <a:t>Se ha establecido el porcentaje de Depreciación de acuerdo a la variación en los activos. </a:t>
            </a:r>
          </a:p>
          <a:p>
            <a:r>
              <a:rPr lang="es-ES" sz="1200" dirty="0" smtClean="0"/>
              <a:t>Se pretende disminuir las horas extras en un 2% Horas Extras (Gastos Administrativos) , mientras  las horas extra correspondiente a los gastos de ventas se pretende mantener un incremento del 3,17% correspondiente a la inflación, más un 5% efecto de incremento en ventas por inversión realizada.</a:t>
            </a:r>
          </a:p>
          <a:p>
            <a:r>
              <a:rPr lang="es-ES" sz="1200" dirty="0" smtClean="0"/>
              <a:t>Servicios Eventuales disminuirán en un 2% , mediante estrategias de planificación de tiempo y optimización de tiempo por parte del personal de planta.</a:t>
            </a:r>
          </a:p>
          <a:p>
            <a:r>
              <a:rPr lang="es-ES" sz="1200" dirty="0" smtClean="0"/>
              <a:t>Con la adquisición de los nuevos camiones se pretende un ahorro del 50% en los gastos de trasporte (ventas).</a:t>
            </a:r>
            <a:endParaRPr lang="es-ES" sz="1200" dirty="0"/>
          </a:p>
        </p:txBody>
      </p:sp>
      <p:sp>
        <p:nvSpPr>
          <p:cNvPr id="6" name="5 Rectángulo"/>
          <p:cNvSpPr/>
          <p:nvPr/>
        </p:nvSpPr>
        <p:spPr>
          <a:xfrm>
            <a:off x="2610218" y="714356"/>
            <a:ext cx="4347280" cy="523220"/>
          </a:xfrm>
          <a:prstGeom prst="rect">
            <a:avLst/>
          </a:prstGeom>
          <a:noFill/>
        </p:spPr>
        <p:txBody>
          <a:bodyPr wrap="none" lIns="91440" tIns="45720" rIns="91440" bIns="45720">
            <a:spAutoFit/>
          </a:bodyPr>
          <a:lstStyle/>
          <a:p>
            <a:pPr algn="ctr"/>
            <a:r>
              <a:rPr lang="es-E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PRESUPUESTO  DE GASTOS</a:t>
            </a:r>
            <a:endParaRPr lang="es-E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ransition>
    <p:pull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sz="quarter" idx="2"/>
          </p:nvPr>
        </p:nvSpPr>
        <p:spPr>
          <a:xfrm>
            <a:off x="683568" y="620688"/>
            <a:ext cx="7314892" cy="816819"/>
          </a:xfrm>
        </p:spPr>
        <p:txBody>
          <a:bodyPr>
            <a:normAutofit/>
          </a:bodyPr>
          <a:lstStyle/>
          <a:p>
            <a:r>
              <a:rPr lang="es-ES" sz="1800" dirty="0" smtClean="0"/>
              <a:t>Como una política de la empresa los egresos  no deberán superar el 45 % de los egresos</a:t>
            </a:r>
            <a:r>
              <a:rPr lang="es-ES" dirty="0" smtClean="0"/>
              <a:t>.</a:t>
            </a:r>
            <a:endParaRPr lang="es-ES" dirty="0"/>
          </a:p>
        </p:txBody>
      </p:sp>
      <p:graphicFrame>
        <p:nvGraphicFramePr>
          <p:cNvPr id="4" name="3 Gráfico"/>
          <p:cNvGraphicFramePr/>
          <p:nvPr/>
        </p:nvGraphicFramePr>
        <p:xfrm>
          <a:off x="1917155" y="1834243"/>
          <a:ext cx="5309689" cy="318951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pull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2555776" y="3717032"/>
          <a:ext cx="3960440" cy="1735074"/>
        </p:xfrm>
        <a:graphic>
          <a:graphicData uri="http://schemas.openxmlformats.org/drawingml/2006/table">
            <a:tbl>
              <a:tblPr/>
              <a:tblGrid>
                <a:gridCol w="1447800"/>
                <a:gridCol w="762000"/>
                <a:gridCol w="762000"/>
                <a:gridCol w="988640"/>
              </a:tblGrid>
              <a:tr h="190500">
                <a:tc>
                  <a:txBody>
                    <a:bodyPr/>
                    <a:lstStyle/>
                    <a:p>
                      <a:pPr algn="ctr">
                        <a:lnSpc>
                          <a:spcPct val="115000"/>
                        </a:lnSpc>
                        <a:spcAft>
                          <a:spcPts val="0"/>
                        </a:spcAft>
                      </a:pPr>
                      <a:r>
                        <a:rPr lang="es-EC" sz="1100" b="1" dirty="0">
                          <a:solidFill>
                            <a:srgbClr val="000000"/>
                          </a:solidFill>
                          <a:latin typeface="Calibri"/>
                          <a:ea typeface="Times New Roman"/>
                          <a:cs typeface="Times New Roman"/>
                        </a:rPr>
                        <a:t>TIPO</a:t>
                      </a:r>
                      <a:endParaRPr lang="es-EC" sz="1100" dirty="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28575" cap="flat" cmpd="sng" algn="ctr">
                      <a:solidFill>
                        <a:srgbClr val="4BACC6"/>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Calibri"/>
                          <a:ea typeface="Times New Roman"/>
                          <a:cs typeface="Times New Roman"/>
                        </a:rPr>
                        <a:t>sep-07</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28575" cap="flat" cmpd="sng" algn="ctr">
                      <a:solidFill>
                        <a:srgbClr val="4BACC6"/>
                      </a:solidFill>
                      <a:prstDash val="solid"/>
                      <a:round/>
                      <a:headEnd type="none" w="med" len="med"/>
                      <a:tailEnd type="none" w="med" len="med"/>
                    </a:lnB>
                  </a:tcPr>
                </a:tc>
                <a:tc>
                  <a:txBody>
                    <a:bodyPr/>
                    <a:lstStyle/>
                    <a:p>
                      <a:pPr algn="ctr">
                        <a:lnSpc>
                          <a:spcPct val="115000"/>
                        </a:lnSpc>
                        <a:spcAft>
                          <a:spcPts val="0"/>
                        </a:spcAft>
                      </a:pPr>
                      <a:r>
                        <a:rPr lang="es-EC" sz="1100" b="1" dirty="0">
                          <a:solidFill>
                            <a:srgbClr val="000000"/>
                          </a:solidFill>
                          <a:latin typeface="Calibri"/>
                          <a:ea typeface="Times New Roman"/>
                          <a:cs typeface="Times New Roman"/>
                        </a:rPr>
                        <a:t>jul-10</a:t>
                      </a:r>
                      <a:endParaRPr lang="es-EC" sz="1100" dirty="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28575" cap="flat" cmpd="sng" algn="ctr">
                      <a:solidFill>
                        <a:srgbClr val="4BACC6"/>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Calibri"/>
                          <a:ea typeface="Times New Roman"/>
                          <a:cs typeface="Times New Roman"/>
                        </a:rPr>
                        <a:t>VARIACION</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28575" cap="flat" cmpd="sng" algn="ctr">
                      <a:solidFill>
                        <a:srgbClr val="4BACC6"/>
                      </a:solidFill>
                      <a:prstDash val="solid"/>
                      <a:round/>
                      <a:headEnd type="none" w="med" len="med"/>
                      <a:tailEnd type="none" w="med" len="med"/>
                    </a:lnB>
                  </a:tcPr>
                </a:tc>
              </a:tr>
              <a:tr h="190500">
                <a:tc>
                  <a:txBody>
                    <a:bodyPr/>
                    <a:lstStyle/>
                    <a:p>
                      <a:pPr>
                        <a:lnSpc>
                          <a:spcPct val="115000"/>
                        </a:lnSpc>
                        <a:spcAft>
                          <a:spcPts val="0"/>
                        </a:spcAft>
                      </a:pPr>
                      <a:r>
                        <a:rPr lang="es-EC" sz="1100" b="1">
                          <a:solidFill>
                            <a:srgbClr val="000000"/>
                          </a:solidFill>
                          <a:latin typeface="Calibri"/>
                          <a:ea typeface="Times New Roman"/>
                          <a:cs typeface="Times New Roman"/>
                        </a:rPr>
                        <a:t>Productivo</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28575"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gn="r">
                        <a:lnSpc>
                          <a:spcPct val="115000"/>
                        </a:lnSpc>
                        <a:spcAft>
                          <a:spcPts val="0"/>
                        </a:spcAft>
                      </a:pPr>
                      <a:r>
                        <a:rPr lang="es-EC" sz="1100">
                          <a:solidFill>
                            <a:srgbClr val="000000"/>
                          </a:solidFill>
                          <a:latin typeface="Calibri"/>
                          <a:ea typeface="Times New Roman"/>
                          <a:cs typeface="Times New Roman"/>
                        </a:rPr>
                        <a:t>13</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28575"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nSpc>
                          <a:spcPct val="115000"/>
                        </a:lnSpc>
                        <a:spcAft>
                          <a:spcPts val="0"/>
                        </a:spcAft>
                      </a:pPr>
                      <a:r>
                        <a:rPr lang="es-EC" sz="1100">
                          <a:solidFill>
                            <a:srgbClr val="000000"/>
                          </a:solidFill>
                          <a:latin typeface="Calibri"/>
                          <a:ea typeface="Times New Roman"/>
                          <a:cs typeface="Times New Roman"/>
                        </a:rPr>
                        <a:t>9.3</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28575"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nSpc>
                          <a:spcPct val="115000"/>
                        </a:lnSpc>
                        <a:spcAft>
                          <a:spcPts val="0"/>
                        </a:spcAft>
                      </a:pPr>
                      <a:r>
                        <a:rPr lang="es-EC" sz="1100" dirty="0">
                          <a:solidFill>
                            <a:srgbClr val="000000"/>
                          </a:solidFill>
                          <a:latin typeface="Calibri"/>
                          <a:ea typeface="Times New Roman"/>
                          <a:cs typeface="Times New Roman"/>
                        </a:rPr>
                        <a:t>(-3.7)</a:t>
                      </a:r>
                      <a:endParaRPr lang="es-EC" sz="1100" dirty="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28575"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r>
              <a:tr h="190500">
                <a:tc>
                  <a:txBody>
                    <a:bodyPr/>
                    <a:lstStyle/>
                    <a:p>
                      <a:pPr>
                        <a:lnSpc>
                          <a:spcPct val="115000"/>
                        </a:lnSpc>
                        <a:spcAft>
                          <a:spcPts val="0"/>
                        </a:spcAft>
                      </a:pPr>
                      <a:r>
                        <a:rPr lang="es-EC" sz="1100" b="1">
                          <a:solidFill>
                            <a:srgbClr val="000000"/>
                          </a:solidFill>
                          <a:latin typeface="Calibri"/>
                          <a:ea typeface="Times New Roman"/>
                          <a:cs typeface="Times New Roman"/>
                        </a:rPr>
                        <a:t>Pymes</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19.5</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11.8</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(-7.7)</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190500">
                <a:tc>
                  <a:txBody>
                    <a:bodyPr/>
                    <a:lstStyle/>
                    <a:p>
                      <a:pPr>
                        <a:lnSpc>
                          <a:spcPct val="115000"/>
                        </a:lnSpc>
                        <a:spcAft>
                          <a:spcPts val="0"/>
                        </a:spcAft>
                      </a:pPr>
                      <a:r>
                        <a:rPr lang="es-EC" sz="1100" b="1">
                          <a:solidFill>
                            <a:srgbClr val="000000"/>
                          </a:solidFill>
                          <a:latin typeface="Calibri"/>
                          <a:ea typeface="Times New Roman"/>
                          <a:cs typeface="Times New Roman"/>
                        </a:rPr>
                        <a:t>Consumo</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nSpc>
                          <a:spcPct val="115000"/>
                        </a:lnSpc>
                        <a:spcAft>
                          <a:spcPts val="0"/>
                        </a:spcAft>
                      </a:pPr>
                      <a:r>
                        <a:rPr lang="es-EC" sz="1100">
                          <a:solidFill>
                            <a:srgbClr val="000000"/>
                          </a:solidFill>
                          <a:latin typeface="Calibri"/>
                          <a:ea typeface="Times New Roman"/>
                          <a:cs typeface="Times New Roman"/>
                        </a:rPr>
                        <a:t>24.6</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nSpc>
                          <a:spcPct val="115000"/>
                        </a:lnSpc>
                        <a:spcAft>
                          <a:spcPts val="0"/>
                        </a:spcAft>
                      </a:pPr>
                      <a:r>
                        <a:rPr lang="es-EC" sz="1100">
                          <a:solidFill>
                            <a:srgbClr val="000000"/>
                          </a:solidFill>
                          <a:latin typeface="Calibri"/>
                          <a:ea typeface="Times New Roman"/>
                          <a:cs typeface="Times New Roman"/>
                        </a:rPr>
                        <a:t>16.3</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nSpc>
                          <a:spcPct val="115000"/>
                        </a:lnSpc>
                        <a:spcAft>
                          <a:spcPts val="0"/>
                        </a:spcAft>
                      </a:pPr>
                      <a:r>
                        <a:rPr lang="es-EC" sz="1100">
                          <a:solidFill>
                            <a:srgbClr val="000000"/>
                          </a:solidFill>
                          <a:latin typeface="Calibri"/>
                          <a:ea typeface="Times New Roman"/>
                          <a:cs typeface="Times New Roman"/>
                        </a:rPr>
                        <a:t>(-8.3)</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r>
              <a:tr h="190500">
                <a:tc>
                  <a:txBody>
                    <a:bodyPr/>
                    <a:lstStyle/>
                    <a:p>
                      <a:pPr>
                        <a:lnSpc>
                          <a:spcPct val="115000"/>
                        </a:lnSpc>
                        <a:spcAft>
                          <a:spcPts val="0"/>
                        </a:spcAft>
                      </a:pPr>
                      <a:r>
                        <a:rPr lang="es-EC" sz="1100" b="1">
                          <a:solidFill>
                            <a:srgbClr val="000000"/>
                          </a:solidFill>
                          <a:latin typeface="Calibri"/>
                          <a:ea typeface="Times New Roman"/>
                          <a:cs typeface="Times New Roman"/>
                        </a:rPr>
                        <a:t>Vivienda</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14.9</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11.3</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(-3.6)</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190500">
                <a:tc>
                  <a:txBody>
                    <a:bodyPr/>
                    <a:lstStyle/>
                    <a:p>
                      <a:pPr>
                        <a:lnSpc>
                          <a:spcPct val="115000"/>
                        </a:lnSpc>
                        <a:spcAft>
                          <a:spcPts val="0"/>
                        </a:spcAft>
                      </a:pPr>
                      <a:r>
                        <a:rPr lang="es-EC" sz="1100" b="1">
                          <a:solidFill>
                            <a:srgbClr val="000000"/>
                          </a:solidFill>
                          <a:latin typeface="Calibri"/>
                          <a:ea typeface="Times New Roman"/>
                          <a:cs typeface="Times New Roman"/>
                        </a:rPr>
                        <a:t>Micro. Acum. Ampliada</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nSpc>
                          <a:spcPct val="115000"/>
                        </a:lnSpc>
                        <a:spcAft>
                          <a:spcPts val="0"/>
                        </a:spcAft>
                      </a:pPr>
                      <a:r>
                        <a:rPr lang="es-EC" sz="1100">
                          <a:solidFill>
                            <a:srgbClr val="000000"/>
                          </a:solidFill>
                          <a:latin typeface="Calibri"/>
                          <a:ea typeface="Times New Roman"/>
                          <a:cs typeface="Times New Roman"/>
                        </a:rPr>
                        <a:t>32.0</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nSpc>
                          <a:spcPct val="115000"/>
                        </a:lnSpc>
                        <a:spcAft>
                          <a:spcPts val="0"/>
                        </a:spcAft>
                      </a:pPr>
                      <a:r>
                        <a:rPr lang="es-EC" sz="1100">
                          <a:solidFill>
                            <a:srgbClr val="000000"/>
                          </a:solidFill>
                          <a:latin typeface="Calibri"/>
                          <a:ea typeface="Times New Roman"/>
                          <a:cs typeface="Times New Roman"/>
                        </a:rPr>
                        <a:t>25.5</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nSpc>
                          <a:spcPct val="115000"/>
                        </a:lnSpc>
                        <a:spcAft>
                          <a:spcPts val="0"/>
                        </a:spcAft>
                      </a:pPr>
                      <a:r>
                        <a:rPr lang="es-EC" sz="1100">
                          <a:solidFill>
                            <a:srgbClr val="000000"/>
                          </a:solidFill>
                          <a:latin typeface="Calibri"/>
                          <a:ea typeface="Times New Roman"/>
                          <a:cs typeface="Times New Roman"/>
                        </a:rPr>
                        <a:t>(-6.5)</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r>
              <a:tr h="190500">
                <a:tc>
                  <a:txBody>
                    <a:bodyPr/>
                    <a:lstStyle/>
                    <a:p>
                      <a:pPr>
                        <a:lnSpc>
                          <a:spcPct val="115000"/>
                        </a:lnSpc>
                        <a:spcAft>
                          <a:spcPts val="0"/>
                        </a:spcAft>
                      </a:pPr>
                      <a:r>
                        <a:rPr lang="es-EC" sz="1100" b="1">
                          <a:solidFill>
                            <a:srgbClr val="000000"/>
                          </a:solidFill>
                          <a:latin typeface="Calibri"/>
                          <a:ea typeface="Times New Roman"/>
                          <a:cs typeface="Times New Roman"/>
                        </a:rPr>
                        <a:t>Micro. Acum. Simple</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50.9</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27.5</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(-23.4)</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190500">
                <a:tc>
                  <a:txBody>
                    <a:bodyPr/>
                    <a:lstStyle/>
                    <a:p>
                      <a:pPr>
                        <a:lnSpc>
                          <a:spcPct val="115000"/>
                        </a:lnSpc>
                        <a:spcAft>
                          <a:spcPts val="0"/>
                        </a:spcAft>
                      </a:pPr>
                      <a:r>
                        <a:rPr lang="es-EC" sz="1100" b="1">
                          <a:solidFill>
                            <a:srgbClr val="000000"/>
                          </a:solidFill>
                          <a:latin typeface="Calibri"/>
                          <a:ea typeface="Times New Roman"/>
                          <a:cs typeface="Times New Roman"/>
                        </a:rPr>
                        <a:t>Micro Minorista</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nSpc>
                          <a:spcPct val="115000"/>
                        </a:lnSpc>
                        <a:spcAft>
                          <a:spcPts val="0"/>
                        </a:spcAft>
                      </a:pPr>
                      <a:r>
                        <a:rPr lang="es-EC" sz="1100" dirty="0">
                          <a:solidFill>
                            <a:srgbClr val="000000"/>
                          </a:solidFill>
                          <a:latin typeface="Calibri"/>
                          <a:ea typeface="Times New Roman"/>
                          <a:cs typeface="Times New Roman"/>
                        </a:rPr>
                        <a:t>48.2</a:t>
                      </a:r>
                      <a:endParaRPr lang="es-EC" sz="1100" dirty="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nSpc>
                          <a:spcPct val="115000"/>
                        </a:lnSpc>
                        <a:spcAft>
                          <a:spcPts val="0"/>
                        </a:spcAft>
                      </a:pPr>
                      <a:r>
                        <a:rPr lang="es-EC" sz="1100">
                          <a:solidFill>
                            <a:srgbClr val="000000"/>
                          </a:solidFill>
                          <a:latin typeface="Calibri"/>
                          <a:ea typeface="Times New Roman"/>
                          <a:cs typeface="Times New Roman"/>
                        </a:rPr>
                        <a:t>30.5</a:t>
                      </a:r>
                      <a:endParaRPr lang="es-EC" sz="11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nSpc>
                          <a:spcPct val="115000"/>
                        </a:lnSpc>
                        <a:spcAft>
                          <a:spcPts val="0"/>
                        </a:spcAft>
                      </a:pPr>
                      <a:r>
                        <a:rPr lang="es-EC" sz="1100" dirty="0">
                          <a:solidFill>
                            <a:srgbClr val="000000"/>
                          </a:solidFill>
                          <a:latin typeface="Calibri"/>
                          <a:ea typeface="Times New Roman"/>
                          <a:cs typeface="Times New Roman"/>
                        </a:rPr>
                        <a:t>(-17.7)</a:t>
                      </a:r>
                      <a:endParaRPr lang="es-EC" sz="1100" dirty="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r>
            </a:tbl>
          </a:graphicData>
        </a:graphic>
      </p:graphicFrame>
      <p:sp>
        <p:nvSpPr>
          <p:cNvPr id="31745" name="Rectangle 1"/>
          <p:cNvSpPr>
            <a:spLocks noChangeArrowheads="1"/>
          </p:cNvSpPr>
          <p:nvPr/>
        </p:nvSpPr>
        <p:spPr bwMode="auto">
          <a:xfrm>
            <a:off x="2915816" y="2996952"/>
            <a:ext cx="3060774"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C" sz="1200" b="1"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Tabla N° 1.3</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200" b="0"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Tasas de Crédito Reactivación Económica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971600" y="476672"/>
            <a:ext cx="7632848" cy="2308324"/>
          </a:xfrm>
          <a:prstGeom prst="rect">
            <a:avLst/>
          </a:prstGeom>
          <a:noFill/>
        </p:spPr>
        <p:txBody>
          <a:bodyPr wrap="square" rtlCol="0">
            <a:spAutoFit/>
          </a:bodyPr>
          <a:lstStyle/>
          <a:p>
            <a:pPr lvl="0" algn="just"/>
            <a:endParaRPr lang="es-EC" dirty="0" smtClean="0">
              <a:latin typeface="Arial" pitchFamily="34" charset="0"/>
              <a:ea typeface="Calibri" pitchFamily="34" charset="0"/>
              <a:cs typeface="Times New Roman" pitchFamily="18" charset="0"/>
            </a:endParaRPr>
          </a:p>
          <a:p>
            <a:pPr lvl="0" algn="just"/>
            <a:endParaRPr lang="es-EC" dirty="0">
              <a:latin typeface="Arial" pitchFamily="34" charset="0"/>
              <a:ea typeface="Calibri" pitchFamily="34" charset="0"/>
              <a:cs typeface="Times New Roman" pitchFamily="18" charset="0"/>
            </a:endParaRPr>
          </a:p>
          <a:p>
            <a:pPr lvl="0" algn="just"/>
            <a:endParaRPr lang="es-EC" dirty="0" smtClean="0">
              <a:latin typeface="Arial" pitchFamily="34" charset="0"/>
              <a:ea typeface="Calibri" pitchFamily="34" charset="0"/>
              <a:cs typeface="Times New Roman" pitchFamily="18" charset="0"/>
            </a:endParaRPr>
          </a:p>
          <a:p>
            <a:pPr lvl="0" algn="just"/>
            <a:r>
              <a:rPr lang="es-EC" dirty="0" smtClean="0">
                <a:latin typeface="Arial" pitchFamily="34" charset="0"/>
                <a:ea typeface="Calibri" pitchFamily="34" charset="0"/>
                <a:cs typeface="Times New Roman" pitchFamily="18" charset="0"/>
              </a:rPr>
              <a:t>En los meses de enero y abril 2010, buscando la reactivación económica en 2010, el Directorio del Banco Central del Ecuador bajó las tasas de los segmentos de consumo, microcrédito minorista y microcrédito de acumulación simple como se muestra en el siguiente cuadro:</a:t>
            </a:r>
            <a:endParaRPr lang="es-EC" sz="1050" dirty="0" smtClean="0">
              <a:latin typeface="Arial" pitchFamily="34" charset="0"/>
              <a:cs typeface="Arial" pitchFamily="34" charset="0"/>
            </a:endParaRPr>
          </a:p>
          <a:p>
            <a:endParaRPr lang="es-EC" dirty="0"/>
          </a:p>
        </p:txBody>
      </p:sp>
      <p:sp>
        <p:nvSpPr>
          <p:cNvPr id="5" name="4 Rectángulo"/>
          <p:cNvSpPr/>
          <p:nvPr/>
        </p:nvSpPr>
        <p:spPr>
          <a:xfrm>
            <a:off x="2051720" y="260648"/>
            <a:ext cx="4572000" cy="1015663"/>
          </a:xfrm>
          <a:prstGeom prst="rect">
            <a:avLst/>
          </a:prstGeom>
        </p:spPr>
        <p:txBody>
          <a:bodyPr>
            <a:spAutoFit/>
          </a:bodyPr>
          <a:lstStyle/>
          <a:p>
            <a:pPr algn="ctr"/>
            <a:r>
              <a:rPr lang="es-EC" sz="3200" b="1" dirty="0" smtClean="0"/>
              <a:t>TASAS DE INTERÉS</a:t>
            </a:r>
            <a:r>
              <a:rPr lang="es-EC" dirty="0" smtClean="0"/>
              <a:t/>
            </a:r>
            <a:br>
              <a:rPr lang="es-EC" dirty="0" smtClean="0"/>
            </a:br>
            <a:r>
              <a:rPr lang="es-EC" sz="1000" dirty="0" smtClean="0"/>
              <a:t/>
            </a:r>
            <a:br>
              <a:rPr lang="es-EC" sz="1000" dirty="0" smtClean="0"/>
            </a:br>
            <a:endParaRPr lang="es-ES" dirty="0"/>
          </a:p>
        </p:txBody>
      </p:sp>
      <p:sp>
        <p:nvSpPr>
          <p:cNvPr id="6" name="5 CuadroTexto"/>
          <p:cNvSpPr txBox="1"/>
          <p:nvPr/>
        </p:nvSpPr>
        <p:spPr>
          <a:xfrm>
            <a:off x="683568" y="5733256"/>
            <a:ext cx="7992888" cy="830997"/>
          </a:xfrm>
          <a:prstGeom prst="rect">
            <a:avLst/>
          </a:prstGeom>
          <a:noFill/>
        </p:spPr>
        <p:txBody>
          <a:bodyPr wrap="square" rtlCol="0">
            <a:spAutoFit/>
          </a:bodyPr>
          <a:lstStyle/>
          <a:p>
            <a:pPr algn="just"/>
            <a:r>
              <a:rPr lang="es-EC" sz="1200" dirty="0" smtClean="0"/>
              <a:t>La evolución positiva de la actividad crediticia en el sector bancario privado observada en los últimos meses, viene dada  básicamente a un incremento constante de las captaciones así como a una disminución de los activos en el exterior, producto de la política monetaria implementada por parte del Gobierno Nacional, lo cual ha permitido incrementar la liquidez y destinar recursos a la intermediación financiera.</a:t>
            </a:r>
            <a:endParaRPr lang="es-EC" sz="12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476672"/>
            <a:ext cx="8610600" cy="882650"/>
          </a:xfrm>
        </p:spPr>
        <p:txBody>
          <a:bodyPr>
            <a:normAutofit/>
          </a:bodyPr>
          <a:lstStyle/>
          <a:p>
            <a:pPr algn="ctr"/>
            <a:r>
              <a:rPr lang="es-ES" sz="2400" dirty="0" smtClean="0"/>
              <a:t>Estado de perdidas y ganancias proyectado 2011-2015</a:t>
            </a:r>
            <a:endParaRPr lang="es-ES" sz="2400" dirty="0"/>
          </a:p>
        </p:txBody>
      </p:sp>
      <p:pic>
        <p:nvPicPr>
          <p:cNvPr id="7" name="6 Imagen"/>
          <p:cNvPicPr/>
          <p:nvPr/>
        </p:nvPicPr>
        <p:blipFill>
          <a:blip r:embed="rId2" cstate="print"/>
          <a:srcRect/>
          <a:stretch>
            <a:fillRect/>
          </a:stretch>
        </p:blipFill>
        <p:spPr bwMode="auto">
          <a:xfrm>
            <a:off x="1475656" y="1596072"/>
            <a:ext cx="6048672" cy="4137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7 CuadroTexto"/>
          <p:cNvSpPr txBox="1"/>
          <p:nvPr/>
        </p:nvSpPr>
        <p:spPr>
          <a:xfrm>
            <a:off x="755576" y="5949280"/>
            <a:ext cx="7632848" cy="523220"/>
          </a:xfrm>
          <a:prstGeom prst="rect">
            <a:avLst/>
          </a:prstGeom>
          <a:noFill/>
        </p:spPr>
        <p:txBody>
          <a:bodyPr wrap="square" rtlCol="0">
            <a:spAutoFit/>
          </a:bodyPr>
          <a:lstStyle/>
          <a:p>
            <a:pPr algn="just"/>
            <a:r>
              <a:rPr lang="es-ES" sz="1400" dirty="0" smtClean="0"/>
              <a:t>Si las condiciones establecidas se cumplen se espera tener un utilidad neta de $117.513,28 dólares , es decir un crecimiento aproximado de un 57% en el trascurso de los cinco años.</a:t>
            </a:r>
            <a:endParaRPr lang="es-ES" sz="1400" dirty="0"/>
          </a:p>
        </p:txBody>
      </p:sp>
    </p:spTree>
  </p:cSld>
  <p:clrMapOvr>
    <a:masterClrMapping/>
  </p:clrMapOvr>
  <p:transition>
    <p:pull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print"/>
          <a:srcRect/>
          <a:stretch>
            <a:fillRect/>
          </a:stretch>
        </p:blipFill>
        <p:spPr bwMode="auto">
          <a:xfrm>
            <a:off x="1259632" y="908720"/>
            <a:ext cx="6624736" cy="2304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2 CuadroTexto"/>
          <p:cNvSpPr txBox="1"/>
          <p:nvPr/>
        </p:nvSpPr>
        <p:spPr>
          <a:xfrm>
            <a:off x="1043608" y="3933056"/>
            <a:ext cx="7272808" cy="1723549"/>
          </a:xfrm>
          <a:prstGeom prst="rect">
            <a:avLst/>
          </a:prstGeom>
          <a:noFill/>
        </p:spPr>
        <p:txBody>
          <a:bodyPr wrap="square" rtlCol="0">
            <a:spAutoFit/>
          </a:bodyPr>
          <a:lstStyle/>
          <a:p>
            <a:pPr algn="just"/>
            <a:r>
              <a:rPr lang="es-EC" sz="1400" dirty="0" smtClean="0"/>
              <a:t>Incremento del otorgamiento  créditos a partir del año 2011 con un aproximado de un 50%  para este año y un 17 % a partir del segundo año de proyección para de esta manera incrementar las ventas con el modelo de crédito que se propone mediante  el análisis de una solicitud de crédito, así también se debe poner en marcha de manera eficiente los métodos de cobros.</a:t>
            </a:r>
          </a:p>
          <a:p>
            <a:endParaRPr lang="es-EC" dirty="0" smtClean="0"/>
          </a:p>
          <a:p>
            <a:pPr algn="ctr"/>
            <a:r>
              <a:rPr lang="es-EC" dirty="0" smtClean="0"/>
              <a:t>Política adoptada con el fin de impulsar el segmento empresarial.</a:t>
            </a:r>
            <a:endParaRPr lang="es-ES" dirty="0"/>
          </a:p>
        </p:txBody>
      </p:sp>
    </p:spTree>
  </p:cSld>
  <p:clrMapOvr>
    <a:masterClrMapping/>
  </p:clrMapOvr>
  <p:transition>
    <p:pull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4572000" y="6165304"/>
            <a:ext cx="1152128" cy="276999"/>
          </a:xfrm>
          <a:prstGeom prst="rect">
            <a:avLst/>
          </a:prstGeom>
          <a:noFill/>
        </p:spPr>
        <p:txBody>
          <a:bodyPr wrap="square" rtlCol="0">
            <a:spAutoFit/>
          </a:bodyPr>
          <a:lstStyle/>
          <a:p>
            <a:pPr algn="ctr"/>
            <a:r>
              <a:rPr lang="es-ES" sz="1200" b="1" dirty="0" smtClean="0"/>
              <a:t>122.5%</a:t>
            </a:r>
            <a:endParaRPr lang="es-ES" sz="1200" b="1" dirty="0"/>
          </a:p>
        </p:txBody>
      </p:sp>
      <p:pic>
        <p:nvPicPr>
          <p:cNvPr id="8" name="7 Imagen"/>
          <p:cNvPicPr/>
          <p:nvPr/>
        </p:nvPicPr>
        <p:blipFill>
          <a:blip r:embed="rId2" cstate="print"/>
          <a:srcRect/>
          <a:stretch>
            <a:fillRect/>
          </a:stretch>
        </p:blipFill>
        <p:spPr bwMode="auto">
          <a:xfrm>
            <a:off x="683568" y="1124744"/>
            <a:ext cx="7704856" cy="4680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8 Conector recto de flecha"/>
          <p:cNvCxnSpPr/>
          <p:nvPr/>
        </p:nvCxnSpPr>
        <p:spPr>
          <a:xfrm rot="10800000" flipV="1">
            <a:off x="5364088" y="3501008"/>
            <a:ext cx="2880320" cy="25202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9 Conector recto de flecha"/>
          <p:cNvCxnSpPr/>
          <p:nvPr/>
        </p:nvCxnSpPr>
        <p:spPr>
          <a:xfrm rot="16200000" flipH="1">
            <a:off x="3239852" y="4041068"/>
            <a:ext cx="2520280" cy="14401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10 CuadroTexto"/>
          <p:cNvSpPr txBox="1"/>
          <p:nvPr/>
        </p:nvSpPr>
        <p:spPr>
          <a:xfrm>
            <a:off x="1691680" y="260648"/>
            <a:ext cx="6480720" cy="523220"/>
          </a:xfrm>
          <a:prstGeom prst="rect">
            <a:avLst/>
          </a:prstGeom>
          <a:noFill/>
        </p:spPr>
        <p:txBody>
          <a:bodyPr wrap="square" rtlCol="0">
            <a:spAutoFit/>
          </a:bodyPr>
          <a:lstStyle/>
          <a:p>
            <a:pPr algn="ctr"/>
            <a:r>
              <a:rPr lang="es-ES" sz="2800" b="1" dirty="0" smtClean="0"/>
              <a:t>PROYECCIÒN BALANCE DE SITUACIÓN</a:t>
            </a:r>
            <a:endParaRPr lang="es-ES" sz="2800" b="1" dirty="0"/>
          </a:p>
        </p:txBody>
      </p:sp>
    </p:spTree>
  </p:cSld>
  <p:clrMapOvr>
    <a:masterClrMapping/>
  </p:clrMapOvr>
  <p:transition>
    <p:pull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03848" y="1340768"/>
            <a:ext cx="2448272" cy="1600438"/>
          </a:xfrm>
          <a:prstGeom prst="rect">
            <a:avLst/>
          </a:prstGeom>
          <a:noFill/>
        </p:spPr>
        <p:txBody>
          <a:bodyPr wrap="square" rtlCol="0">
            <a:spAutoFit/>
          </a:bodyPr>
          <a:lstStyle/>
          <a:p>
            <a:pPr algn="just"/>
            <a:r>
              <a:rPr lang="es-EC" sz="1400" dirty="0" smtClean="0"/>
              <a:t>Permite comprender mejor los flujos operativos, de inversión y de financiamiento de la empresa, y los reconcilia con los cambios en su efectivo y sus valores negociables durante el período`.</a:t>
            </a:r>
            <a:endParaRPr lang="es-ES" sz="1400" dirty="0"/>
          </a:p>
        </p:txBody>
      </p:sp>
      <p:sp>
        <p:nvSpPr>
          <p:cNvPr id="11" name="10 CuadroTexto"/>
          <p:cNvSpPr txBox="1"/>
          <p:nvPr/>
        </p:nvSpPr>
        <p:spPr>
          <a:xfrm>
            <a:off x="1187624" y="476672"/>
            <a:ext cx="6264696" cy="369332"/>
          </a:xfrm>
          <a:prstGeom prst="rect">
            <a:avLst/>
          </a:prstGeom>
          <a:noFill/>
        </p:spPr>
        <p:txBody>
          <a:bodyPr wrap="square" rtlCol="0">
            <a:spAutoFit/>
          </a:bodyPr>
          <a:lstStyle/>
          <a:p>
            <a:pPr algn="ctr"/>
            <a:r>
              <a:rPr lang="es-ES" b="1" dirty="0" smtClean="0"/>
              <a:t>FLUJOS DE EFECTIVO PROYECCIÒN</a:t>
            </a:r>
            <a:endParaRPr lang="es-ES" b="1" dirty="0"/>
          </a:p>
        </p:txBody>
      </p:sp>
      <p:sp>
        <p:nvSpPr>
          <p:cNvPr id="12" name="11 Flecha curvada hacia la derecha"/>
          <p:cNvSpPr/>
          <p:nvPr/>
        </p:nvSpPr>
        <p:spPr>
          <a:xfrm rot="20665238">
            <a:off x="2016247" y="733142"/>
            <a:ext cx="698237" cy="159478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3" name="12 CuadroTexto"/>
          <p:cNvSpPr txBox="1"/>
          <p:nvPr/>
        </p:nvSpPr>
        <p:spPr>
          <a:xfrm>
            <a:off x="971600" y="3717032"/>
            <a:ext cx="3888432" cy="1477328"/>
          </a:xfrm>
          <a:prstGeom prst="rect">
            <a:avLst/>
          </a:prstGeom>
          <a:noFill/>
        </p:spPr>
        <p:txBody>
          <a:bodyPr wrap="square" rtlCol="0">
            <a:spAutoFit/>
          </a:bodyPr>
          <a:lstStyle/>
          <a:p>
            <a:pPr algn="ctr"/>
            <a:r>
              <a:rPr lang="es-ES" b="1" dirty="0" smtClean="0"/>
              <a:t>DATOS HUMADI</a:t>
            </a:r>
          </a:p>
          <a:p>
            <a:endParaRPr lang="es-ES" dirty="0" smtClean="0"/>
          </a:p>
          <a:p>
            <a:r>
              <a:rPr lang="es-ES" dirty="0" smtClean="0"/>
              <a:t>Inversión Inicial $80.000 dólares</a:t>
            </a:r>
          </a:p>
          <a:p>
            <a:endParaRPr lang="es-ES" dirty="0" smtClean="0"/>
          </a:p>
          <a:p>
            <a:endParaRPr lang="es-ES" dirty="0" smtClean="0"/>
          </a:p>
        </p:txBody>
      </p:sp>
      <p:cxnSp>
        <p:nvCxnSpPr>
          <p:cNvPr id="15" name="14 Conector recto de flecha"/>
          <p:cNvCxnSpPr/>
          <p:nvPr/>
        </p:nvCxnSpPr>
        <p:spPr>
          <a:xfrm flipV="1">
            <a:off x="4932040" y="3356992"/>
            <a:ext cx="1080120" cy="93610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16 Conector recto de flecha"/>
          <p:cNvCxnSpPr/>
          <p:nvPr/>
        </p:nvCxnSpPr>
        <p:spPr>
          <a:xfrm>
            <a:off x="4932040" y="4293096"/>
            <a:ext cx="1296144" cy="50405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 name="19 CuadroTexto"/>
          <p:cNvSpPr txBox="1"/>
          <p:nvPr/>
        </p:nvSpPr>
        <p:spPr>
          <a:xfrm>
            <a:off x="6084168" y="2924944"/>
            <a:ext cx="2664296" cy="1077218"/>
          </a:xfrm>
          <a:prstGeom prst="rect">
            <a:avLst/>
          </a:prstGeom>
          <a:noFill/>
        </p:spPr>
        <p:txBody>
          <a:bodyPr wrap="square" rtlCol="0">
            <a:spAutoFit/>
          </a:bodyPr>
          <a:lstStyle/>
          <a:p>
            <a:r>
              <a:rPr lang="es-ES" sz="1600" dirty="0" smtClean="0">
                <a:latin typeface="Calibri" pitchFamily="34" charset="0"/>
              </a:rPr>
              <a:t>$25.000 Financiamiento (Banco del Pichincha) Plazo: 18 meses </a:t>
            </a:r>
          </a:p>
          <a:p>
            <a:r>
              <a:rPr lang="es-ES" sz="1600" dirty="0" smtClean="0">
                <a:latin typeface="Calibri" pitchFamily="34" charset="0"/>
              </a:rPr>
              <a:t>Tasa de Interés: 11.2%</a:t>
            </a:r>
            <a:endParaRPr lang="es-ES" sz="1600" dirty="0">
              <a:latin typeface="Calibri" pitchFamily="34" charset="0"/>
            </a:endParaRPr>
          </a:p>
        </p:txBody>
      </p:sp>
      <p:sp>
        <p:nvSpPr>
          <p:cNvPr id="21" name="20 CuadroTexto"/>
          <p:cNvSpPr txBox="1"/>
          <p:nvPr/>
        </p:nvSpPr>
        <p:spPr>
          <a:xfrm>
            <a:off x="6300192" y="4437112"/>
            <a:ext cx="2304256" cy="1077218"/>
          </a:xfrm>
          <a:prstGeom prst="rect">
            <a:avLst/>
          </a:prstGeom>
          <a:noFill/>
        </p:spPr>
        <p:txBody>
          <a:bodyPr wrap="square" rtlCol="0">
            <a:spAutoFit/>
          </a:bodyPr>
          <a:lstStyle/>
          <a:p>
            <a:r>
              <a:rPr lang="es-EC" sz="1600" dirty="0" smtClean="0">
                <a:latin typeface="Calibri" pitchFamily="34" charset="0"/>
                <a:ea typeface="Calibri" pitchFamily="34" charset="0"/>
                <a:cs typeface="Times New Roman" pitchFamily="18" charset="0"/>
              </a:rPr>
              <a:t>$55000 dólares fueron cubiertos por los socios a través de la decisión de inversión en efectivo .</a:t>
            </a:r>
            <a:endParaRPr lang="es-ES" sz="1600" dirty="0">
              <a:latin typeface="Calibri" pitchFamily="34" charset="0"/>
            </a:endParaRPr>
          </a:p>
        </p:txBody>
      </p:sp>
      <p:sp>
        <p:nvSpPr>
          <p:cNvPr id="22" name="21 CuadroTexto"/>
          <p:cNvSpPr txBox="1"/>
          <p:nvPr/>
        </p:nvSpPr>
        <p:spPr>
          <a:xfrm>
            <a:off x="1115616" y="5085184"/>
            <a:ext cx="3960440"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buFont typeface="Arial" pitchFamily="34" charset="0"/>
              <a:buChar char="•"/>
            </a:pPr>
            <a:r>
              <a:rPr lang="es-ES" sz="1400" dirty="0" smtClean="0">
                <a:solidFill>
                  <a:schemeClr val="tx1"/>
                </a:solidFill>
              </a:rPr>
              <a:t>Incremento en ventas 5%  compra de terreno</a:t>
            </a:r>
          </a:p>
          <a:p>
            <a:pPr>
              <a:buFont typeface="Arial" pitchFamily="34" charset="0"/>
              <a:buChar char="•"/>
            </a:pPr>
            <a:r>
              <a:rPr lang="es-ES" sz="1400" dirty="0" smtClean="0">
                <a:solidFill>
                  <a:schemeClr val="tx1"/>
                </a:solidFill>
              </a:rPr>
              <a:t>Reducción costo movilización – Trasporte en un 50%</a:t>
            </a:r>
            <a:endParaRPr lang="es-ES" sz="1400" dirty="0">
              <a:solidFill>
                <a:schemeClr val="tx1"/>
              </a:solidFill>
            </a:endParaRPr>
          </a:p>
        </p:txBody>
      </p:sp>
    </p:spTree>
  </p:cSld>
  <p:clrMapOvr>
    <a:masterClrMapping/>
  </p:clrMapOvr>
  <p:transition>
    <p:pull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763688" y="1628800"/>
            <a:ext cx="2304256" cy="1600438"/>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400" dirty="0" smtClean="0"/>
              <a:t>Para los cinco años de proyección cuenta con flujos positivos por lo que se llega a la conclusión de que no se enfrentaría a problemas de liquidez en dichos períodos</a:t>
            </a:r>
            <a:endParaRPr lang="es-EC" sz="1400" dirty="0"/>
          </a:p>
        </p:txBody>
      </p:sp>
      <p:graphicFrame>
        <p:nvGraphicFramePr>
          <p:cNvPr id="4" name="3 Tabla"/>
          <p:cNvGraphicFramePr>
            <a:graphicFrameLocks noGrp="1"/>
          </p:cNvGraphicFramePr>
          <p:nvPr/>
        </p:nvGraphicFramePr>
        <p:xfrm>
          <a:off x="4788024" y="1268760"/>
          <a:ext cx="3096345" cy="2225040"/>
        </p:xfrm>
        <a:graphic>
          <a:graphicData uri="http://schemas.openxmlformats.org/drawingml/2006/table">
            <a:tbl>
              <a:tblPr firstRow="1" bandRow="1">
                <a:tableStyleId>{5C22544A-7EE6-4342-B048-85BDC9FD1C3A}</a:tableStyleId>
              </a:tblPr>
              <a:tblGrid>
                <a:gridCol w="631907"/>
                <a:gridCol w="2464438"/>
              </a:tblGrid>
              <a:tr h="370840">
                <a:tc>
                  <a:txBody>
                    <a:bodyPr/>
                    <a:lstStyle/>
                    <a:p>
                      <a:pPr algn="ctr"/>
                      <a:r>
                        <a:rPr lang="es-ES" sz="1400" dirty="0" smtClean="0">
                          <a:solidFill>
                            <a:schemeClr val="tx1"/>
                          </a:solidFill>
                        </a:rPr>
                        <a:t>AÑOS</a:t>
                      </a:r>
                      <a:endParaRPr lang="es-ES" sz="1400" dirty="0">
                        <a:solidFill>
                          <a:schemeClr val="tx1"/>
                        </a:solidFill>
                      </a:endParaRPr>
                    </a:p>
                  </a:txBody>
                  <a:tcPr/>
                </a:tc>
                <a:tc>
                  <a:txBody>
                    <a:bodyPr/>
                    <a:lstStyle/>
                    <a:p>
                      <a:pPr algn="ctr"/>
                      <a:r>
                        <a:rPr lang="es-ES" sz="1400" dirty="0" smtClean="0">
                          <a:solidFill>
                            <a:schemeClr val="tx1"/>
                          </a:solidFill>
                        </a:rPr>
                        <a:t>FLUJO</a:t>
                      </a:r>
                      <a:r>
                        <a:rPr lang="es-ES" sz="1400" baseline="0" dirty="0" smtClean="0">
                          <a:solidFill>
                            <a:schemeClr val="tx1"/>
                          </a:solidFill>
                        </a:rPr>
                        <a:t> DE EFECTIVO</a:t>
                      </a:r>
                      <a:endParaRPr lang="es-ES" sz="1400" dirty="0">
                        <a:solidFill>
                          <a:schemeClr val="tx1"/>
                        </a:solidFill>
                      </a:endParaRPr>
                    </a:p>
                  </a:txBody>
                  <a:tcPr/>
                </a:tc>
              </a:tr>
              <a:tr h="370840">
                <a:tc>
                  <a:txBody>
                    <a:bodyPr/>
                    <a:lstStyle/>
                    <a:p>
                      <a:r>
                        <a:rPr lang="es-ES" sz="1400" dirty="0" smtClean="0"/>
                        <a:t>2011</a:t>
                      </a:r>
                      <a:endParaRPr lang="es-ES" sz="1400" dirty="0"/>
                    </a:p>
                  </a:txBody>
                  <a:tcPr/>
                </a:tc>
                <a:tc>
                  <a:txBody>
                    <a:bodyPr/>
                    <a:lstStyle/>
                    <a:p>
                      <a:r>
                        <a:rPr lang="es-ES" sz="1400" dirty="0" smtClean="0"/>
                        <a:t>$ 76.707,85</a:t>
                      </a:r>
                      <a:endParaRPr lang="es-ES" sz="1400" dirty="0"/>
                    </a:p>
                  </a:txBody>
                  <a:tcPr/>
                </a:tc>
              </a:tr>
              <a:tr h="370840">
                <a:tc>
                  <a:txBody>
                    <a:bodyPr/>
                    <a:lstStyle/>
                    <a:p>
                      <a:r>
                        <a:rPr lang="es-ES" sz="1400" dirty="0" smtClean="0"/>
                        <a:t>2012</a:t>
                      </a:r>
                      <a:endParaRPr lang="es-ES" sz="1400" dirty="0"/>
                    </a:p>
                  </a:txBody>
                  <a:tcPr/>
                </a:tc>
                <a:tc>
                  <a:txBody>
                    <a:bodyPr/>
                    <a:lstStyle/>
                    <a:p>
                      <a:r>
                        <a:rPr lang="es-ES" sz="1400" dirty="0" smtClean="0"/>
                        <a:t>$113.616,61</a:t>
                      </a:r>
                      <a:endParaRPr lang="es-ES" sz="1400" dirty="0"/>
                    </a:p>
                  </a:txBody>
                  <a:tcPr/>
                </a:tc>
              </a:tr>
              <a:tr h="370840">
                <a:tc>
                  <a:txBody>
                    <a:bodyPr/>
                    <a:lstStyle/>
                    <a:p>
                      <a:r>
                        <a:rPr lang="es-ES" sz="1400" dirty="0" smtClean="0"/>
                        <a:t>2013</a:t>
                      </a:r>
                      <a:endParaRPr lang="es-ES" sz="1400" dirty="0"/>
                    </a:p>
                  </a:txBody>
                  <a:tcPr/>
                </a:tc>
                <a:tc>
                  <a:txBody>
                    <a:bodyPr/>
                    <a:lstStyle/>
                    <a:p>
                      <a:r>
                        <a:rPr lang="es-ES" sz="1400" dirty="0" smtClean="0"/>
                        <a:t>$ 161.760,14</a:t>
                      </a:r>
                      <a:endParaRPr lang="es-ES" sz="1400" dirty="0"/>
                    </a:p>
                  </a:txBody>
                  <a:tcPr/>
                </a:tc>
              </a:tr>
              <a:tr h="370840">
                <a:tc>
                  <a:txBody>
                    <a:bodyPr/>
                    <a:lstStyle/>
                    <a:p>
                      <a:r>
                        <a:rPr lang="es-ES" sz="1400" dirty="0" smtClean="0"/>
                        <a:t>2014</a:t>
                      </a:r>
                      <a:endParaRPr lang="es-ES" sz="1400" dirty="0"/>
                    </a:p>
                  </a:txBody>
                  <a:tcPr/>
                </a:tc>
                <a:tc>
                  <a:txBody>
                    <a:bodyPr/>
                    <a:lstStyle/>
                    <a:p>
                      <a:r>
                        <a:rPr lang="es-ES" sz="1400" dirty="0" smtClean="0"/>
                        <a:t>$ 216.357,40</a:t>
                      </a:r>
                      <a:endParaRPr lang="es-ES" sz="1400" dirty="0"/>
                    </a:p>
                  </a:txBody>
                  <a:tcPr/>
                </a:tc>
              </a:tr>
              <a:tr h="370840">
                <a:tc>
                  <a:txBody>
                    <a:bodyPr/>
                    <a:lstStyle/>
                    <a:p>
                      <a:r>
                        <a:rPr lang="es-ES" sz="1400" dirty="0" smtClean="0"/>
                        <a:t>2015</a:t>
                      </a:r>
                      <a:endParaRPr lang="es-ES" sz="1400" dirty="0"/>
                    </a:p>
                  </a:txBody>
                  <a:tcPr/>
                </a:tc>
                <a:tc>
                  <a:txBody>
                    <a:bodyPr/>
                    <a:lstStyle/>
                    <a:p>
                      <a:r>
                        <a:rPr lang="es-ES" sz="1400" dirty="0" smtClean="0"/>
                        <a:t>$ 276.425,43</a:t>
                      </a:r>
                      <a:endParaRPr lang="es-ES" sz="1400" dirty="0"/>
                    </a:p>
                  </a:txBody>
                  <a:tcPr/>
                </a:tc>
              </a:tr>
            </a:tbl>
          </a:graphicData>
        </a:graphic>
      </p:graphicFrame>
      <p:graphicFrame>
        <p:nvGraphicFramePr>
          <p:cNvPr id="5" name="4 Tabla"/>
          <p:cNvGraphicFramePr>
            <a:graphicFrameLocks noGrp="1"/>
          </p:cNvGraphicFramePr>
          <p:nvPr/>
        </p:nvGraphicFramePr>
        <p:xfrm>
          <a:off x="755576" y="3933056"/>
          <a:ext cx="5616625" cy="2448272"/>
        </p:xfrm>
        <a:graphic>
          <a:graphicData uri="http://schemas.openxmlformats.org/drawingml/2006/table">
            <a:tbl>
              <a:tblPr/>
              <a:tblGrid>
                <a:gridCol w="1551395"/>
                <a:gridCol w="925875"/>
                <a:gridCol w="925875"/>
                <a:gridCol w="1106740"/>
                <a:gridCol w="1106740"/>
              </a:tblGrid>
              <a:tr h="612068">
                <a:tc rowSpan="2">
                  <a:txBody>
                    <a:bodyPr/>
                    <a:lstStyle/>
                    <a:p>
                      <a:pPr algn="just">
                        <a:lnSpc>
                          <a:spcPct val="150000"/>
                        </a:lnSpc>
                        <a:spcAft>
                          <a:spcPts val="0"/>
                        </a:spcAft>
                      </a:pPr>
                      <a:endParaRPr lang="es-ES" sz="1100" dirty="0">
                        <a:latin typeface="Calibri"/>
                        <a:ea typeface="Calibri"/>
                        <a:cs typeface="Times New Roman"/>
                      </a:endParaRPr>
                    </a:p>
                    <a:p>
                      <a:pPr algn="ctr">
                        <a:lnSpc>
                          <a:spcPct val="150000"/>
                        </a:lnSpc>
                        <a:spcAft>
                          <a:spcPts val="0"/>
                        </a:spcAft>
                      </a:pPr>
                      <a:r>
                        <a:rPr lang="es-EC" sz="900" b="1" dirty="0">
                          <a:latin typeface="Arial"/>
                          <a:ea typeface="Calibri"/>
                          <a:cs typeface="Times New Roman"/>
                        </a:rPr>
                        <a:t>HUMADI EVENTOS</a:t>
                      </a:r>
                      <a:endParaRPr lang="es-ES" sz="1100" dirty="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algn="ctr">
                        <a:lnSpc>
                          <a:spcPct val="150000"/>
                        </a:lnSpc>
                        <a:spcAft>
                          <a:spcPts val="0"/>
                        </a:spcAft>
                      </a:pPr>
                      <a:r>
                        <a:rPr lang="es-EC" sz="1100" b="1">
                          <a:latin typeface="Arial"/>
                          <a:ea typeface="Calibri"/>
                          <a:cs typeface="Times New Roman"/>
                        </a:rPr>
                        <a:t>Escenario REAL</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79646"/>
                    </a:solidFill>
                  </a:tcPr>
                </a:tc>
                <a:tc>
                  <a:txBody>
                    <a:bodyPr/>
                    <a:lstStyle/>
                    <a:p>
                      <a:pPr algn="ctr">
                        <a:lnSpc>
                          <a:spcPct val="150000"/>
                        </a:lnSpc>
                        <a:spcAft>
                          <a:spcPts val="0"/>
                        </a:spcAft>
                      </a:pPr>
                      <a:r>
                        <a:rPr lang="es-EC" sz="1100" b="1" dirty="0">
                          <a:latin typeface="Arial"/>
                          <a:ea typeface="Calibri"/>
                          <a:cs typeface="Times New Roman"/>
                        </a:rPr>
                        <a:t>Escenario PESIMISTA</a:t>
                      </a:r>
                      <a:endParaRPr lang="es-ES" sz="1100" dirty="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79646"/>
                    </a:solidFill>
                  </a:tcPr>
                </a:tc>
                <a:tc>
                  <a:txBody>
                    <a:bodyPr/>
                    <a:lstStyle/>
                    <a:p>
                      <a:pPr algn="ctr">
                        <a:lnSpc>
                          <a:spcPct val="150000"/>
                        </a:lnSpc>
                        <a:spcAft>
                          <a:spcPts val="0"/>
                        </a:spcAft>
                      </a:pPr>
                      <a:r>
                        <a:rPr lang="es-EC" sz="1100" b="1">
                          <a:latin typeface="Arial"/>
                          <a:ea typeface="Calibri"/>
                          <a:cs typeface="Times New Roman"/>
                        </a:rPr>
                        <a:t>Escenario</a:t>
                      </a:r>
                      <a:endParaRPr lang="es-ES" sz="1100">
                        <a:latin typeface="Calibri"/>
                        <a:ea typeface="Calibri"/>
                        <a:cs typeface="Times New Roman"/>
                      </a:endParaRPr>
                    </a:p>
                    <a:p>
                      <a:pPr algn="ctr">
                        <a:lnSpc>
                          <a:spcPct val="150000"/>
                        </a:lnSpc>
                        <a:spcAft>
                          <a:spcPts val="0"/>
                        </a:spcAft>
                      </a:pPr>
                      <a:r>
                        <a:rPr lang="es-EC" sz="1100" b="1">
                          <a:latin typeface="Arial"/>
                          <a:ea typeface="Calibri"/>
                          <a:cs typeface="Times New Roman"/>
                        </a:rPr>
                        <a:t>Optimista</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79646"/>
                    </a:solidFill>
                  </a:tcPr>
                </a:tc>
                <a:tc>
                  <a:txBody>
                    <a:bodyPr/>
                    <a:lstStyle/>
                    <a:p>
                      <a:pPr algn="ctr">
                        <a:lnSpc>
                          <a:spcPct val="150000"/>
                        </a:lnSpc>
                        <a:spcAft>
                          <a:spcPts val="0"/>
                        </a:spcAft>
                      </a:pPr>
                      <a:r>
                        <a:rPr lang="es-EC" sz="1100" b="1">
                          <a:latin typeface="Arial"/>
                          <a:ea typeface="Calibri"/>
                          <a:cs typeface="Times New Roman"/>
                        </a:rPr>
                        <a:t>Escenario Esperado</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79646"/>
                    </a:solidFill>
                  </a:tcPr>
                </a:tc>
              </a:tr>
              <a:tr h="306034">
                <a:tc vMerge="1">
                  <a:txBody>
                    <a:bodyPr/>
                    <a:lstStyle/>
                    <a:p>
                      <a:endParaRPr lang="es-ES"/>
                    </a:p>
                  </a:txBody>
                  <a:tcPr/>
                </a:tc>
                <a:tc>
                  <a:txBody>
                    <a:bodyPr/>
                    <a:lstStyle/>
                    <a:p>
                      <a:pPr algn="ctr">
                        <a:lnSpc>
                          <a:spcPct val="150000"/>
                        </a:lnSpc>
                        <a:spcAft>
                          <a:spcPts val="0"/>
                        </a:spcAft>
                      </a:pPr>
                      <a:r>
                        <a:rPr lang="es-EC" sz="1100">
                          <a:latin typeface="Arial"/>
                          <a:ea typeface="Calibri"/>
                          <a:cs typeface="Times New Roman"/>
                        </a:rPr>
                        <a:t>50%</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C2D69B"/>
                    </a:solidFill>
                  </a:tcPr>
                </a:tc>
                <a:tc>
                  <a:txBody>
                    <a:bodyPr/>
                    <a:lstStyle/>
                    <a:p>
                      <a:pPr algn="ctr">
                        <a:lnSpc>
                          <a:spcPct val="150000"/>
                        </a:lnSpc>
                        <a:spcAft>
                          <a:spcPts val="0"/>
                        </a:spcAft>
                      </a:pPr>
                      <a:r>
                        <a:rPr lang="es-EC" sz="1100">
                          <a:latin typeface="Arial"/>
                          <a:ea typeface="Calibri"/>
                          <a:cs typeface="Times New Roman"/>
                        </a:rPr>
                        <a:t>25%</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C2D69B"/>
                    </a:solidFill>
                  </a:tcPr>
                </a:tc>
                <a:tc>
                  <a:txBody>
                    <a:bodyPr/>
                    <a:lstStyle/>
                    <a:p>
                      <a:pPr algn="ctr">
                        <a:lnSpc>
                          <a:spcPct val="150000"/>
                        </a:lnSpc>
                        <a:spcAft>
                          <a:spcPts val="0"/>
                        </a:spcAft>
                      </a:pPr>
                      <a:r>
                        <a:rPr lang="es-EC" sz="1100">
                          <a:latin typeface="Arial"/>
                          <a:ea typeface="Calibri"/>
                          <a:cs typeface="Times New Roman"/>
                        </a:rPr>
                        <a:t>25%</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C2D69B"/>
                    </a:solidFill>
                  </a:tcPr>
                </a:tc>
                <a:tc>
                  <a:txBody>
                    <a:bodyPr/>
                    <a:lstStyle/>
                    <a:p>
                      <a:pPr algn="ctr">
                        <a:lnSpc>
                          <a:spcPct val="150000"/>
                        </a:lnSpc>
                        <a:spcAft>
                          <a:spcPts val="0"/>
                        </a:spcAft>
                      </a:pPr>
                      <a:r>
                        <a:rPr lang="es-EC" sz="1100">
                          <a:latin typeface="Arial"/>
                          <a:ea typeface="Calibri"/>
                          <a:cs typeface="Times New Roman"/>
                        </a:rPr>
                        <a:t>100%</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C2D69B"/>
                    </a:solidFill>
                  </a:tcPr>
                </a:tc>
              </a:tr>
              <a:tr h="306034">
                <a:tc>
                  <a:txBody>
                    <a:bodyPr/>
                    <a:lstStyle/>
                    <a:p>
                      <a:pPr algn="just">
                        <a:lnSpc>
                          <a:spcPct val="150000"/>
                        </a:lnSpc>
                        <a:spcAft>
                          <a:spcPts val="0"/>
                        </a:spcAft>
                      </a:pPr>
                      <a:r>
                        <a:rPr lang="es-EC" sz="1100" b="1">
                          <a:latin typeface="Arial"/>
                          <a:ea typeface="Calibri"/>
                          <a:cs typeface="Times New Roman"/>
                        </a:rPr>
                        <a:t>VAN</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79646"/>
                    </a:solidFill>
                  </a:tcPr>
                </a:tc>
                <a:tc>
                  <a:txBody>
                    <a:bodyPr/>
                    <a:lstStyle/>
                    <a:p>
                      <a:pPr algn="ctr">
                        <a:lnSpc>
                          <a:spcPct val="150000"/>
                        </a:lnSpc>
                        <a:spcAft>
                          <a:spcPts val="0"/>
                        </a:spcAft>
                      </a:pPr>
                      <a:r>
                        <a:rPr lang="es-EC" sz="1000">
                          <a:latin typeface="Arial"/>
                          <a:ea typeface="Calibri"/>
                          <a:cs typeface="Times New Roman"/>
                        </a:rPr>
                        <a:t>$328.721,21</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BD4B4"/>
                    </a:solidFill>
                  </a:tcPr>
                </a:tc>
                <a:tc>
                  <a:txBody>
                    <a:bodyPr/>
                    <a:lstStyle/>
                    <a:p>
                      <a:pPr algn="ctr">
                        <a:lnSpc>
                          <a:spcPct val="150000"/>
                        </a:lnSpc>
                        <a:spcAft>
                          <a:spcPts val="0"/>
                        </a:spcAft>
                      </a:pPr>
                      <a:r>
                        <a:rPr lang="es-EC" sz="1000">
                          <a:latin typeface="Arial"/>
                          <a:ea typeface="Calibri"/>
                          <a:cs typeface="Times New Roman"/>
                        </a:rPr>
                        <a:t>$ 244.098,53</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BD4B4"/>
                    </a:solidFill>
                  </a:tcPr>
                </a:tc>
                <a:tc>
                  <a:txBody>
                    <a:bodyPr/>
                    <a:lstStyle/>
                    <a:p>
                      <a:pPr algn="ctr">
                        <a:lnSpc>
                          <a:spcPct val="150000"/>
                        </a:lnSpc>
                        <a:spcAft>
                          <a:spcPts val="0"/>
                        </a:spcAft>
                      </a:pPr>
                      <a:r>
                        <a:rPr lang="es-EC" sz="1000">
                          <a:latin typeface="Arial"/>
                          <a:ea typeface="Calibri"/>
                          <a:cs typeface="Times New Roman"/>
                        </a:rPr>
                        <a:t>$390.875,79</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BD4B4"/>
                    </a:solidFill>
                  </a:tcPr>
                </a:tc>
                <a:tc>
                  <a:txBody>
                    <a:bodyPr/>
                    <a:lstStyle/>
                    <a:p>
                      <a:pPr algn="ctr">
                        <a:lnSpc>
                          <a:spcPct val="150000"/>
                        </a:lnSpc>
                        <a:spcAft>
                          <a:spcPts val="0"/>
                        </a:spcAft>
                      </a:pPr>
                      <a:r>
                        <a:rPr lang="es-EC" sz="1000">
                          <a:latin typeface="Arial"/>
                          <a:ea typeface="Calibri"/>
                          <a:cs typeface="Times New Roman"/>
                        </a:rPr>
                        <a:t>$323.104,18</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BD4B4"/>
                    </a:solidFill>
                  </a:tcPr>
                </a:tc>
              </a:tr>
              <a:tr h="306034">
                <a:tc>
                  <a:txBody>
                    <a:bodyPr/>
                    <a:lstStyle/>
                    <a:p>
                      <a:pPr algn="just">
                        <a:lnSpc>
                          <a:spcPct val="150000"/>
                        </a:lnSpc>
                        <a:spcAft>
                          <a:spcPts val="0"/>
                        </a:spcAft>
                      </a:pPr>
                      <a:r>
                        <a:rPr lang="es-EC" sz="1100" b="1">
                          <a:latin typeface="Arial"/>
                          <a:ea typeface="Calibri"/>
                          <a:cs typeface="Times New Roman"/>
                        </a:rPr>
                        <a:t>TIR</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79646"/>
                    </a:solidFill>
                  </a:tcPr>
                </a:tc>
                <a:tc>
                  <a:txBody>
                    <a:bodyPr/>
                    <a:lstStyle/>
                    <a:p>
                      <a:pPr algn="ctr">
                        <a:lnSpc>
                          <a:spcPct val="150000"/>
                        </a:lnSpc>
                        <a:spcAft>
                          <a:spcPts val="0"/>
                        </a:spcAft>
                      </a:pPr>
                      <a:r>
                        <a:rPr lang="es-EC" sz="1100">
                          <a:latin typeface="Arial"/>
                          <a:ea typeface="Calibri"/>
                          <a:cs typeface="Times New Roman"/>
                        </a:rPr>
                        <a:t>120,62%</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BD4B4"/>
                    </a:solidFill>
                  </a:tcPr>
                </a:tc>
                <a:tc>
                  <a:txBody>
                    <a:bodyPr/>
                    <a:lstStyle/>
                    <a:p>
                      <a:pPr algn="ctr">
                        <a:lnSpc>
                          <a:spcPct val="150000"/>
                        </a:lnSpc>
                        <a:spcAft>
                          <a:spcPts val="0"/>
                        </a:spcAft>
                      </a:pPr>
                      <a:r>
                        <a:rPr lang="es-EC" sz="1100">
                          <a:latin typeface="Arial"/>
                          <a:ea typeface="Calibri"/>
                          <a:cs typeface="Times New Roman"/>
                        </a:rPr>
                        <a:t>104,21%</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BD4B4"/>
                    </a:solidFill>
                  </a:tcPr>
                </a:tc>
                <a:tc>
                  <a:txBody>
                    <a:bodyPr/>
                    <a:lstStyle/>
                    <a:p>
                      <a:pPr algn="ctr">
                        <a:lnSpc>
                          <a:spcPct val="150000"/>
                        </a:lnSpc>
                        <a:spcAft>
                          <a:spcPts val="0"/>
                        </a:spcAft>
                      </a:pPr>
                      <a:r>
                        <a:rPr lang="es-EC" sz="1100">
                          <a:latin typeface="Arial"/>
                          <a:ea typeface="Calibri"/>
                          <a:cs typeface="Times New Roman"/>
                        </a:rPr>
                        <a:t>131,2%,</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BD4B4"/>
                    </a:solidFill>
                  </a:tcPr>
                </a:tc>
                <a:tc>
                  <a:txBody>
                    <a:bodyPr/>
                    <a:lstStyle/>
                    <a:p>
                      <a:pPr algn="ctr">
                        <a:lnSpc>
                          <a:spcPct val="150000"/>
                        </a:lnSpc>
                        <a:spcAft>
                          <a:spcPts val="0"/>
                        </a:spcAft>
                      </a:pPr>
                      <a:r>
                        <a:rPr lang="es-EC" sz="1100">
                          <a:latin typeface="Arial"/>
                          <a:ea typeface="Calibri"/>
                          <a:cs typeface="Times New Roman"/>
                        </a:rPr>
                        <a:t>119,16%</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BD4B4"/>
                    </a:solidFill>
                  </a:tcPr>
                </a:tc>
              </a:tr>
              <a:tr h="306034">
                <a:tc>
                  <a:txBody>
                    <a:bodyPr/>
                    <a:lstStyle/>
                    <a:p>
                      <a:pPr>
                        <a:lnSpc>
                          <a:spcPct val="150000"/>
                        </a:lnSpc>
                        <a:spcAft>
                          <a:spcPts val="0"/>
                        </a:spcAft>
                      </a:pPr>
                      <a:r>
                        <a:rPr lang="es-EC" sz="1100" b="1">
                          <a:latin typeface="Arial"/>
                          <a:ea typeface="Calibri"/>
                          <a:cs typeface="Times New Roman"/>
                        </a:rPr>
                        <a:t>Costo / Beneficio</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79646"/>
                    </a:solidFill>
                  </a:tcPr>
                </a:tc>
                <a:tc>
                  <a:txBody>
                    <a:bodyPr/>
                    <a:lstStyle/>
                    <a:p>
                      <a:pPr algn="ctr">
                        <a:lnSpc>
                          <a:spcPct val="150000"/>
                        </a:lnSpc>
                        <a:spcAft>
                          <a:spcPts val="0"/>
                        </a:spcAft>
                      </a:pPr>
                      <a:r>
                        <a:rPr lang="es-EC" sz="1100">
                          <a:latin typeface="Arial"/>
                          <a:ea typeface="Calibri"/>
                          <a:cs typeface="Times New Roman"/>
                        </a:rPr>
                        <a:t>5,98</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BD4B4"/>
                    </a:solidFill>
                  </a:tcPr>
                </a:tc>
                <a:tc>
                  <a:txBody>
                    <a:bodyPr/>
                    <a:lstStyle/>
                    <a:p>
                      <a:pPr algn="ctr">
                        <a:lnSpc>
                          <a:spcPct val="150000"/>
                        </a:lnSpc>
                        <a:spcAft>
                          <a:spcPts val="0"/>
                        </a:spcAft>
                      </a:pPr>
                      <a:r>
                        <a:rPr lang="es-EC" sz="1100">
                          <a:latin typeface="Arial"/>
                          <a:ea typeface="Calibri"/>
                          <a:cs typeface="Times New Roman"/>
                        </a:rPr>
                        <a:t>4,44</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BD4B4"/>
                    </a:solidFill>
                  </a:tcPr>
                </a:tc>
                <a:tc>
                  <a:txBody>
                    <a:bodyPr/>
                    <a:lstStyle/>
                    <a:p>
                      <a:pPr algn="ctr">
                        <a:lnSpc>
                          <a:spcPct val="150000"/>
                        </a:lnSpc>
                        <a:spcAft>
                          <a:spcPts val="0"/>
                        </a:spcAft>
                      </a:pPr>
                      <a:r>
                        <a:rPr lang="es-EC" sz="1100">
                          <a:latin typeface="Arial"/>
                          <a:ea typeface="Calibri"/>
                          <a:cs typeface="Times New Roman"/>
                        </a:rPr>
                        <a:t>7,11</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BD4B4"/>
                    </a:solidFill>
                  </a:tcPr>
                </a:tc>
                <a:tc>
                  <a:txBody>
                    <a:bodyPr/>
                    <a:lstStyle/>
                    <a:p>
                      <a:pPr algn="ctr">
                        <a:lnSpc>
                          <a:spcPct val="150000"/>
                        </a:lnSpc>
                        <a:spcAft>
                          <a:spcPts val="0"/>
                        </a:spcAft>
                      </a:pPr>
                      <a:r>
                        <a:rPr lang="es-EC" sz="1100">
                          <a:latin typeface="Arial"/>
                          <a:ea typeface="Calibri"/>
                          <a:cs typeface="Times New Roman"/>
                        </a:rPr>
                        <a:t>5,88</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BD4B4"/>
                    </a:solidFill>
                  </a:tcPr>
                </a:tc>
              </a:tr>
              <a:tr h="612068">
                <a:tc>
                  <a:txBody>
                    <a:bodyPr/>
                    <a:lstStyle/>
                    <a:p>
                      <a:pPr algn="just">
                        <a:lnSpc>
                          <a:spcPct val="150000"/>
                        </a:lnSpc>
                        <a:spcAft>
                          <a:spcPts val="0"/>
                        </a:spcAft>
                      </a:pPr>
                      <a:r>
                        <a:rPr lang="es-EC" sz="1100" b="1">
                          <a:latin typeface="Arial"/>
                          <a:ea typeface="Calibri"/>
                          <a:cs typeface="Times New Roman"/>
                        </a:rPr>
                        <a:t>PAY BACK</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79646"/>
                    </a:solidFill>
                  </a:tcPr>
                </a:tc>
                <a:tc>
                  <a:txBody>
                    <a:bodyPr/>
                    <a:lstStyle/>
                    <a:p>
                      <a:pPr algn="ctr">
                        <a:lnSpc>
                          <a:spcPct val="150000"/>
                        </a:lnSpc>
                        <a:spcAft>
                          <a:spcPts val="0"/>
                        </a:spcAft>
                      </a:pPr>
                      <a:r>
                        <a:rPr lang="es-EC" sz="1100" dirty="0">
                          <a:latin typeface="Arial"/>
                          <a:ea typeface="Calibri"/>
                          <a:cs typeface="Times New Roman"/>
                        </a:rPr>
                        <a:t>1 Año</a:t>
                      </a:r>
                      <a:endParaRPr lang="es-ES" sz="1100" dirty="0">
                        <a:latin typeface="Calibri"/>
                        <a:ea typeface="Calibri"/>
                        <a:cs typeface="Times New Roman"/>
                      </a:endParaRPr>
                    </a:p>
                    <a:p>
                      <a:pPr algn="ctr">
                        <a:lnSpc>
                          <a:spcPct val="150000"/>
                        </a:lnSpc>
                        <a:spcAft>
                          <a:spcPts val="0"/>
                        </a:spcAft>
                      </a:pPr>
                      <a:r>
                        <a:rPr lang="es-EC" sz="1100" dirty="0">
                          <a:latin typeface="Arial"/>
                          <a:ea typeface="Calibri"/>
                          <a:cs typeface="Times New Roman"/>
                        </a:rPr>
                        <a:t>46 Días</a:t>
                      </a:r>
                      <a:endParaRPr lang="es-ES" sz="1100" dirty="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BD4B4"/>
                    </a:solidFill>
                  </a:tcPr>
                </a:tc>
                <a:tc>
                  <a:txBody>
                    <a:bodyPr/>
                    <a:lstStyle/>
                    <a:p>
                      <a:pPr algn="ctr">
                        <a:lnSpc>
                          <a:spcPct val="150000"/>
                        </a:lnSpc>
                        <a:spcAft>
                          <a:spcPts val="0"/>
                        </a:spcAft>
                      </a:pPr>
                      <a:r>
                        <a:rPr lang="es-EC" sz="1100">
                          <a:latin typeface="Arial"/>
                          <a:ea typeface="Calibri"/>
                          <a:cs typeface="Times New Roman"/>
                        </a:rPr>
                        <a:t>1 Año</a:t>
                      </a:r>
                      <a:endParaRPr lang="es-ES" sz="1100">
                        <a:latin typeface="Calibri"/>
                        <a:ea typeface="Calibri"/>
                        <a:cs typeface="Times New Roman"/>
                      </a:endParaRPr>
                    </a:p>
                    <a:p>
                      <a:pPr algn="ctr">
                        <a:lnSpc>
                          <a:spcPct val="150000"/>
                        </a:lnSpc>
                        <a:spcAft>
                          <a:spcPts val="0"/>
                        </a:spcAft>
                      </a:pPr>
                      <a:r>
                        <a:rPr lang="es-EC" sz="1100">
                          <a:latin typeface="Arial"/>
                          <a:ea typeface="Calibri"/>
                          <a:cs typeface="Times New Roman"/>
                        </a:rPr>
                        <a:t>85 Días </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BD4B4"/>
                    </a:solidFill>
                  </a:tcPr>
                </a:tc>
                <a:tc>
                  <a:txBody>
                    <a:bodyPr/>
                    <a:lstStyle/>
                    <a:p>
                      <a:pPr algn="ctr">
                        <a:lnSpc>
                          <a:spcPct val="150000"/>
                        </a:lnSpc>
                        <a:spcAft>
                          <a:spcPts val="0"/>
                        </a:spcAft>
                      </a:pPr>
                      <a:r>
                        <a:rPr lang="es-EC" sz="1100">
                          <a:latin typeface="Arial"/>
                          <a:ea typeface="Calibri"/>
                          <a:cs typeface="Times New Roman"/>
                        </a:rPr>
                        <a:t>1 Año</a:t>
                      </a:r>
                      <a:endParaRPr lang="es-ES" sz="1100">
                        <a:latin typeface="Calibri"/>
                        <a:ea typeface="Calibri"/>
                        <a:cs typeface="Times New Roman"/>
                      </a:endParaRPr>
                    </a:p>
                    <a:p>
                      <a:pPr algn="ctr">
                        <a:lnSpc>
                          <a:spcPct val="150000"/>
                        </a:lnSpc>
                        <a:spcAft>
                          <a:spcPts val="0"/>
                        </a:spcAft>
                      </a:pPr>
                      <a:r>
                        <a:rPr lang="es-EC" sz="1100">
                          <a:latin typeface="Arial"/>
                          <a:ea typeface="Calibri"/>
                          <a:cs typeface="Times New Roman"/>
                        </a:rPr>
                        <a:t>26 Días </a:t>
                      </a:r>
                      <a:endParaRPr lang="es-ES" sz="110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BD4B4"/>
                    </a:solidFill>
                  </a:tcPr>
                </a:tc>
                <a:tc>
                  <a:txBody>
                    <a:bodyPr/>
                    <a:lstStyle/>
                    <a:p>
                      <a:pPr algn="ctr">
                        <a:lnSpc>
                          <a:spcPct val="150000"/>
                        </a:lnSpc>
                        <a:spcAft>
                          <a:spcPts val="0"/>
                        </a:spcAft>
                      </a:pPr>
                      <a:r>
                        <a:rPr lang="es-EC" sz="1100" dirty="0">
                          <a:latin typeface="Arial"/>
                          <a:ea typeface="Calibri"/>
                          <a:cs typeface="Times New Roman"/>
                        </a:rPr>
                        <a:t>1 Año</a:t>
                      </a:r>
                      <a:endParaRPr lang="es-ES" sz="1100" dirty="0">
                        <a:latin typeface="Calibri"/>
                        <a:ea typeface="Calibri"/>
                        <a:cs typeface="Times New Roman"/>
                      </a:endParaRPr>
                    </a:p>
                    <a:p>
                      <a:pPr algn="ctr">
                        <a:lnSpc>
                          <a:spcPct val="150000"/>
                        </a:lnSpc>
                        <a:spcAft>
                          <a:spcPts val="0"/>
                        </a:spcAft>
                      </a:pPr>
                      <a:r>
                        <a:rPr lang="es-EC" sz="1100" dirty="0">
                          <a:latin typeface="Arial"/>
                          <a:ea typeface="Calibri"/>
                          <a:cs typeface="Times New Roman"/>
                        </a:rPr>
                        <a:t>51 Días </a:t>
                      </a:r>
                      <a:endParaRPr lang="es-ES" sz="1100" dirty="0">
                        <a:latin typeface="Calibri"/>
                        <a:ea typeface="Calibri"/>
                        <a:cs typeface="Times New Roman"/>
                      </a:endParaRPr>
                    </a:p>
                  </a:txBody>
                  <a:tcPr marL="68580" marR="68580" marT="0" marB="0">
                    <a:lnL w="28575" cap="flat" cmpd="sng" algn="ctr">
                      <a:solidFill>
                        <a:srgbClr val="F79646"/>
                      </a:solidFill>
                      <a:prstDash val="solid"/>
                      <a:round/>
                      <a:headEnd type="none" w="med" len="med"/>
                      <a:tailEnd type="none" w="med" len="med"/>
                    </a:lnL>
                    <a:lnR w="28575"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rgbClr val="FBD4B4"/>
                    </a:solidFill>
                  </a:tcPr>
                </a:tc>
              </a:tr>
            </a:tbl>
          </a:graphicData>
        </a:graphic>
      </p:graphicFrame>
      <p:sp>
        <p:nvSpPr>
          <p:cNvPr id="6" name="5 CuadroTexto"/>
          <p:cNvSpPr txBox="1"/>
          <p:nvPr/>
        </p:nvSpPr>
        <p:spPr>
          <a:xfrm>
            <a:off x="6732240" y="4221088"/>
            <a:ext cx="1728192" cy="1815882"/>
          </a:xfrm>
          <a:prstGeom prst="rect">
            <a:avLst/>
          </a:prstGeom>
          <a:noFill/>
        </p:spPr>
        <p:txBody>
          <a:bodyPr wrap="square" rtlCol="0">
            <a:spAutoFit/>
          </a:bodyPr>
          <a:lstStyle/>
          <a:p>
            <a:endParaRPr lang="es-ES" sz="1400" dirty="0" smtClean="0"/>
          </a:p>
          <a:p>
            <a:r>
              <a:rPr lang="es-ES" sz="1400" dirty="0" smtClean="0"/>
              <a:t>Real :Ventas 17% </a:t>
            </a:r>
          </a:p>
          <a:p>
            <a:endParaRPr lang="es-ES" sz="1400" dirty="0" smtClean="0"/>
          </a:p>
          <a:p>
            <a:r>
              <a:rPr lang="es-ES" sz="1400" dirty="0" smtClean="0"/>
              <a:t>Pesimista :Venta  13%</a:t>
            </a:r>
          </a:p>
          <a:p>
            <a:endParaRPr lang="es-ES" sz="1400" dirty="0" smtClean="0"/>
          </a:p>
          <a:p>
            <a:r>
              <a:rPr lang="es-ES" sz="1400" dirty="0" smtClean="0"/>
              <a:t>Optimista: Ventas 20%</a:t>
            </a:r>
            <a:endParaRPr lang="es-ES" sz="1400" dirty="0"/>
          </a:p>
        </p:txBody>
      </p:sp>
      <p:sp>
        <p:nvSpPr>
          <p:cNvPr id="7" name="6 CuadroTexto"/>
          <p:cNvSpPr txBox="1"/>
          <p:nvPr/>
        </p:nvSpPr>
        <p:spPr>
          <a:xfrm>
            <a:off x="1691680" y="260648"/>
            <a:ext cx="6480720" cy="523220"/>
          </a:xfrm>
          <a:prstGeom prst="rect">
            <a:avLst/>
          </a:prstGeom>
          <a:noFill/>
        </p:spPr>
        <p:txBody>
          <a:bodyPr wrap="square" rtlCol="0">
            <a:spAutoFit/>
          </a:bodyPr>
          <a:lstStyle/>
          <a:p>
            <a:pPr algn="ctr"/>
            <a:r>
              <a:rPr lang="es-ES" sz="2800" b="1" dirty="0" smtClean="0"/>
              <a:t>PROYECCIÒN FLUJO DE EFECTIVO</a:t>
            </a:r>
            <a:endParaRPr lang="es-ES" sz="2800" b="1" dirty="0"/>
          </a:p>
        </p:txBody>
      </p:sp>
      <p:sp>
        <p:nvSpPr>
          <p:cNvPr id="8" name="7 Conector"/>
          <p:cNvSpPr/>
          <p:nvPr/>
        </p:nvSpPr>
        <p:spPr>
          <a:xfrm>
            <a:off x="8244408" y="4437112"/>
            <a:ext cx="216024" cy="216024"/>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Flecha abajo"/>
          <p:cNvSpPr/>
          <p:nvPr/>
        </p:nvSpPr>
        <p:spPr>
          <a:xfrm>
            <a:off x="8172400" y="4941168"/>
            <a:ext cx="288032" cy="2160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Flecha arriba"/>
          <p:cNvSpPr/>
          <p:nvPr/>
        </p:nvSpPr>
        <p:spPr>
          <a:xfrm>
            <a:off x="8244408" y="5517232"/>
            <a:ext cx="288032" cy="288032"/>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2483768" y="6525344"/>
            <a:ext cx="4572000" cy="215444"/>
          </a:xfrm>
          <a:prstGeom prst="rect">
            <a:avLst/>
          </a:prstGeom>
        </p:spPr>
        <p:txBody>
          <a:bodyPr>
            <a:spAutoFit/>
          </a:bodyPr>
          <a:lstStyle/>
          <a:p>
            <a:r>
              <a:rPr lang="es-ES" sz="800" dirty="0" smtClean="0">
                <a:latin typeface="Arial" pitchFamily="34" charset="0"/>
                <a:cs typeface="Arial" pitchFamily="34" charset="0"/>
              </a:rPr>
              <a:t>Variables modeladas; Valor Mínimo, mas probable, Valor máximo</a:t>
            </a:r>
            <a:endParaRPr lang="es-ES" sz="800" dirty="0">
              <a:latin typeface="Arial" pitchFamily="34" charset="0"/>
              <a:cs typeface="Arial" pitchFamily="34" charset="0"/>
            </a:endParaRPr>
          </a:p>
        </p:txBody>
      </p:sp>
    </p:spTree>
  </p:cSld>
  <p:clrMapOvr>
    <a:masterClrMapping/>
  </p:clrMapOvr>
  <p:transition>
    <p:pull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115616" y="1340769"/>
            <a:ext cx="6552728" cy="1015663"/>
          </a:xfrm>
          <a:prstGeom prst="rect">
            <a:avLst/>
          </a:prstGeom>
          <a:noFill/>
        </p:spPr>
        <p:txBody>
          <a:bodyPr wrap="square" rtlCol="0">
            <a:spAutoFit/>
          </a:bodyPr>
          <a:lstStyle/>
          <a:p>
            <a:pPr algn="just"/>
            <a:r>
              <a:rPr lang="es-EC" sz="1400" dirty="0" smtClean="0"/>
              <a:t>En conclusión se puedo detectar que el proyecto es viable de acuerdo a las políticas propuestas en el modelo, con una tasa de descuento del 11.8% que generará una mayor rentabilidad alcanzando un VAN 328.721,21</a:t>
            </a:r>
            <a:endParaRPr lang="es-ES" sz="1400" dirty="0" smtClean="0"/>
          </a:p>
          <a:p>
            <a:endParaRPr lang="es-ES" dirty="0"/>
          </a:p>
        </p:txBody>
      </p:sp>
      <p:sp>
        <p:nvSpPr>
          <p:cNvPr id="4" name="3 CuadroTexto"/>
          <p:cNvSpPr txBox="1"/>
          <p:nvPr/>
        </p:nvSpPr>
        <p:spPr>
          <a:xfrm>
            <a:off x="1403648" y="764704"/>
            <a:ext cx="6336704" cy="369332"/>
          </a:xfrm>
          <a:prstGeom prst="rect">
            <a:avLst/>
          </a:prstGeom>
          <a:noFill/>
        </p:spPr>
        <p:txBody>
          <a:bodyPr wrap="square" rtlCol="0">
            <a:spAutoFit/>
          </a:bodyPr>
          <a:lstStyle/>
          <a:p>
            <a:pPr algn="ctr"/>
            <a:r>
              <a:rPr lang="es-ES" b="1" dirty="0" smtClean="0"/>
              <a:t>EVALUACIÒN DE LA INVERSIÒN</a:t>
            </a:r>
            <a:endParaRPr lang="es-ES" b="1" dirty="0"/>
          </a:p>
        </p:txBody>
      </p:sp>
      <p:pic>
        <p:nvPicPr>
          <p:cNvPr id="1026" name="Picture 2" descr="http://t3.gstatic.com/images?q=tbn:ANd9GcRy-S4ER39DsoPBZVnbHbJYqoFogfvjmEUsjeTVW3q2E9kS3DcJLJdNAwtPig"/>
          <p:cNvPicPr>
            <a:picLocks noChangeAspect="1" noChangeArrowheads="1"/>
          </p:cNvPicPr>
          <p:nvPr/>
        </p:nvPicPr>
        <p:blipFill>
          <a:blip r:embed="rId2" cstate="print"/>
          <a:srcRect/>
          <a:stretch>
            <a:fillRect/>
          </a:stretch>
        </p:blipFill>
        <p:spPr bwMode="auto">
          <a:xfrm>
            <a:off x="3131840" y="2420888"/>
            <a:ext cx="2952328" cy="2125678"/>
          </a:xfrm>
          <a:prstGeom prst="rect">
            <a:avLst/>
          </a:prstGeom>
          <a:ln>
            <a:noFill/>
          </a:ln>
          <a:effectLst>
            <a:softEdge rad="112500"/>
          </a:effectLst>
        </p:spPr>
      </p:pic>
    </p:spTree>
  </p:cSld>
  <p:clrMapOvr>
    <a:masterClrMapping/>
  </p:clrMapOvr>
  <p:transition>
    <p:pull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Conclusiones</a:t>
            </a:r>
            <a:endParaRPr lang="es-ES" dirty="0"/>
          </a:p>
        </p:txBody>
      </p:sp>
      <p:sp>
        <p:nvSpPr>
          <p:cNvPr id="3" name="2 Marcador de contenido"/>
          <p:cNvSpPr>
            <a:spLocks noGrp="1"/>
          </p:cNvSpPr>
          <p:nvPr>
            <p:ph sz="half" idx="1"/>
          </p:nvPr>
        </p:nvSpPr>
        <p:spPr/>
        <p:txBody>
          <a:bodyPr>
            <a:normAutofit fontScale="55000" lnSpcReduction="20000"/>
          </a:bodyPr>
          <a:lstStyle/>
          <a:p>
            <a:pPr algn="just"/>
            <a:r>
              <a:rPr lang="es-EC" sz="2500" dirty="0" smtClean="0"/>
              <a:t>La planificación financiera,  parte del desarrollo de la planificación estratégica, es así que ; pese a que el presente trabajo no tiene como objetivo primordial el diseño estratégico, se propone una restructuración tanto de la misión , visión y organigrama que permita un mejor orientación de la meta que desea alcanzar y la segregación adecuada de funciones , buscando  la eficiencia y eficacia en la ejecución de sus actividades., a fin de hacer creíble, sostenible y funcional a la empresa en el tiempo.</a:t>
            </a:r>
          </a:p>
          <a:p>
            <a:pPr algn="just"/>
            <a:endParaRPr lang="es-EC" sz="2500" dirty="0" smtClean="0"/>
          </a:p>
          <a:p>
            <a:pPr algn="just"/>
            <a:endParaRPr lang="es-EC" sz="2500" dirty="0" smtClean="0"/>
          </a:p>
          <a:p>
            <a:pPr lvl="0" algn="just"/>
            <a:r>
              <a:rPr lang="es-EC" sz="2500" dirty="0" smtClean="0"/>
              <a:t>El modelo de planificación financiera propuesto  para HUMADI Cía. Ltda., permitirá un desarrollo organizacional optimo que responderá a la evolución de sus operaciones, optimización de recursos con el fin de mejorar los resultados existentes., permitiendo que este modelo sea una herramienta viable y aceptable para la toma de decisiones referentes a inversión y financiamiento.</a:t>
            </a:r>
            <a:endParaRPr lang="es-ES" sz="2500" dirty="0" smtClean="0"/>
          </a:p>
          <a:p>
            <a:endParaRPr lang="es-ES" dirty="0"/>
          </a:p>
        </p:txBody>
      </p:sp>
      <p:sp>
        <p:nvSpPr>
          <p:cNvPr id="4" name="3 Marcador de contenido"/>
          <p:cNvSpPr>
            <a:spLocks noGrp="1"/>
          </p:cNvSpPr>
          <p:nvPr>
            <p:ph sz="half" idx="2"/>
          </p:nvPr>
        </p:nvSpPr>
        <p:spPr>
          <a:xfrm>
            <a:off x="4648200" y="1600200"/>
            <a:ext cx="4343400" cy="4493096"/>
          </a:xfrm>
        </p:spPr>
        <p:txBody>
          <a:bodyPr>
            <a:normAutofit fontScale="55000" lnSpcReduction="20000"/>
          </a:bodyPr>
          <a:lstStyle/>
          <a:p>
            <a:pPr algn="just"/>
            <a:endParaRPr lang="es-EC" sz="2500" dirty="0" smtClean="0"/>
          </a:p>
          <a:p>
            <a:pPr algn="just"/>
            <a:endParaRPr lang="es-EC" sz="2500" dirty="0" smtClean="0"/>
          </a:p>
          <a:p>
            <a:pPr algn="just"/>
            <a:r>
              <a:rPr lang="es-EC" sz="2500" dirty="0" smtClean="0"/>
              <a:t>El plazo promedio de pagos que maneja la empresa HUMADI Cía. Ltda. se ubica en un promedio de  160 días, lo que permite un financiamiento por parte de los proveedores para poder otorgar créditos a los clientes y así cumplir con las expectativas de ventas que se plantea lograr</a:t>
            </a:r>
          </a:p>
          <a:p>
            <a:pPr algn="just"/>
            <a:endParaRPr lang="es-EC" sz="2500" dirty="0" smtClean="0"/>
          </a:p>
          <a:p>
            <a:pPr algn="just"/>
            <a:endParaRPr lang="es-EC" sz="2500" dirty="0" smtClean="0"/>
          </a:p>
          <a:p>
            <a:pPr algn="just"/>
            <a:endParaRPr lang="es-EC" sz="2500" dirty="0" smtClean="0"/>
          </a:p>
          <a:p>
            <a:pPr marL="342900" lvl="1" indent="-342900" algn="just">
              <a:buFont typeface="Wingdings 2"/>
              <a:buChar char=""/>
            </a:pPr>
            <a:r>
              <a:rPr lang="es-EC" sz="2500" dirty="0" smtClean="0"/>
              <a:t>En cuanto al nivel de ventas su evolución es positiva, con la observación de que si se desea promover el segmento empresarial, es necesario la aplicación de estrategias que permitan alcanzar el incremento de este sector, tomando en cuenta que en la actualidad el principal rubro de ingresos es el del segmento bodas con un 44%, seguido del empresarial con un 22%.</a:t>
            </a:r>
            <a:endParaRPr lang="es-ES" sz="2500" dirty="0" smtClean="0"/>
          </a:p>
          <a:p>
            <a:endParaRPr lang="es-E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RECOMENDACIONES</a:t>
            </a:r>
            <a:endParaRPr lang="es-ES" dirty="0"/>
          </a:p>
        </p:txBody>
      </p:sp>
      <p:sp>
        <p:nvSpPr>
          <p:cNvPr id="3" name="2 Marcador de contenido"/>
          <p:cNvSpPr>
            <a:spLocks noGrp="1"/>
          </p:cNvSpPr>
          <p:nvPr>
            <p:ph sz="half" idx="1"/>
          </p:nvPr>
        </p:nvSpPr>
        <p:spPr/>
        <p:txBody>
          <a:bodyPr>
            <a:normAutofit fontScale="47500" lnSpcReduction="20000"/>
          </a:bodyPr>
          <a:lstStyle/>
          <a:p>
            <a:pPr lvl="0" algn="just"/>
            <a:endParaRPr lang="es-ES" dirty="0" smtClean="0"/>
          </a:p>
          <a:p>
            <a:pPr lvl="0" algn="just"/>
            <a:r>
              <a:rPr lang="es-ES" dirty="0" smtClean="0"/>
              <a:t>Prestar atención constante a los clientes para cumplir con, las expectativas requeridas en innovación de productos, canales de distribución, promociones y precios, para mantenerse en el mercado impulsando ventajas competitivas que generen lealtad en los clientes en especial al ofrecer servicios integrales y  de calidad.</a:t>
            </a:r>
          </a:p>
          <a:p>
            <a:pPr lvl="0" algn="just"/>
            <a:endParaRPr lang="es-ES" dirty="0" smtClean="0"/>
          </a:p>
          <a:p>
            <a:pPr lvl="0" algn="just"/>
            <a:endParaRPr lang="es-ES" dirty="0" smtClean="0"/>
          </a:p>
          <a:p>
            <a:pPr lvl="0" algn="just"/>
            <a:r>
              <a:rPr lang="es-ES" dirty="0" smtClean="0"/>
              <a:t>Implementar el manual de manejo de efectivo propuesto,  que permita una  mayor eficiencia en el manejo de este recurso importante para el desarrollo cotidiano de la actividad empresarial.</a:t>
            </a:r>
          </a:p>
          <a:p>
            <a:pPr algn="just"/>
            <a:endParaRPr lang="es-ES" dirty="0" smtClean="0"/>
          </a:p>
          <a:p>
            <a:pPr algn="just"/>
            <a:endParaRPr lang="es-ES" dirty="0" smtClean="0"/>
          </a:p>
          <a:p>
            <a:endParaRPr lang="es-ES" dirty="0" smtClean="0"/>
          </a:p>
          <a:p>
            <a:r>
              <a:rPr lang="es-ES" dirty="0" smtClean="0"/>
              <a:t>Hacer cumplir las políticas propuestas, pues serán generadoras del cumplimiento de las proyecciones realizadas con el fin de mejorar la rentabilidad de la empresa</a:t>
            </a:r>
          </a:p>
          <a:p>
            <a:endParaRPr lang="es-ES" dirty="0"/>
          </a:p>
        </p:txBody>
      </p:sp>
      <p:sp>
        <p:nvSpPr>
          <p:cNvPr id="4" name="3 Marcador de contenido"/>
          <p:cNvSpPr>
            <a:spLocks noGrp="1"/>
          </p:cNvSpPr>
          <p:nvPr>
            <p:ph sz="half" idx="2"/>
          </p:nvPr>
        </p:nvSpPr>
        <p:spPr/>
        <p:txBody>
          <a:bodyPr>
            <a:normAutofit fontScale="47500" lnSpcReduction="20000"/>
          </a:bodyPr>
          <a:lstStyle/>
          <a:p>
            <a:pPr algn="just"/>
            <a:r>
              <a:rPr lang="es-ES" dirty="0" smtClean="0"/>
              <a:t>Del análisis del proceso productivo se recomienda a la  HUMADI Eventos, la  utilización de los flujogramas propuesto; con la finalidad de evitar cuellos de botellas y por medio de esta herramienta generar actividades repetitivas que permitan un mejor conocimiento al persona, en cuanto a las funciones que deben desempeñar; además realizar el levantamiento de lo todos los procesos no contemplados en esta investigación;  de tal forma que permitan establecer responsables para cada área;  para poder conocer acerca de las novedades en cada una de éstas y  tomar medidas correctivas.</a:t>
            </a:r>
          </a:p>
          <a:p>
            <a:pPr lvl="0" algn="just"/>
            <a:endParaRPr lang="es-ES" dirty="0" smtClean="0"/>
          </a:p>
          <a:p>
            <a:pPr lvl="0" algn="just"/>
            <a:r>
              <a:rPr lang="es-ES" dirty="0" smtClean="0"/>
              <a:t>Usar el modelo para el análisis de inversiones y manejo de pasivos principalmente de tal forma que permita mediante los diferentes enfoques;  tomar la mejor opción al momento de realizar una inversión conociendo cual será la mejor forma de financiamiento; además es necesario evaluando las ventajas y desventaja de las diferentes opciones que se tienen para adquirir un préstamo y evitar sobreendeudamientos.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395536" y="1052736"/>
          <a:ext cx="7776864" cy="5688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CuadroTexto"/>
          <p:cNvSpPr txBox="1"/>
          <p:nvPr/>
        </p:nvSpPr>
        <p:spPr>
          <a:xfrm>
            <a:off x="611560" y="2780928"/>
            <a:ext cx="1584176" cy="461665"/>
          </a:xfrm>
          <a:prstGeom prst="rect">
            <a:avLst/>
          </a:prstGeom>
          <a:noFill/>
        </p:spPr>
        <p:txBody>
          <a:bodyPr wrap="square" rtlCol="0">
            <a:spAutoFit/>
          </a:bodyPr>
          <a:lstStyle/>
          <a:p>
            <a:r>
              <a:rPr lang="es-EC" sz="1200" dirty="0" smtClean="0"/>
              <a:t>Personas de 10 años y más.</a:t>
            </a:r>
            <a:endParaRPr lang="es-ES" sz="1200" dirty="0"/>
          </a:p>
        </p:txBody>
      </p:sp>
      <p:sp>
        <p:nvSpPr>
          <p:cNvPr id="7" name="6 CuadroTexto"/>
          <p:cNvSpPr txBox="1"/>
          <p:nvPr/>
        </p:nvSpPr>
        <p:spPr>
          <a:xfrm>
            <a:off x="3059832" y="1628800"/>
            <a:ext cx="1944216" cy="1200329"/>
          </a:xfrm>
          <a:prstGeom prst="rect">
            <a:avLst/>
          </a:prstGeom>
          <a:noFill/>
        </p:spPr>
        <p:txBody>
          <a:bodyPr wrap="square" rtlCol="0">
            <a:spAutoFit/>
          </a:bodyPr>
          <a:lstStyle/>
          <a:p>
            <a:pPr lvl="0"/>
            <a:r>
              <a:rPr lang="es-EC" sz="1200" dirty="0" smtClean="0"/>
              <a:t>Trabajaron al menos una hora en la semana de referencia, o aunque no trabajaron, tuvieron trabajo</a:t>
            </a:r>
            <a:endParaRPr lang="es-ES" sz="1200" dirty="0" smtClean="0"/>
          </a:p>
          <a:p>
            <a:endParaRPr lang="es-ES" sz="1200" dirty="0"/>
          </a:p>
        </p:txBody>
      </p:sp>
      <p:pic>
        <p:nvPicPr>
          <p:cNvPr id="36866" name="Picture 2" descr="http://t0.gstatic.com/images?q=tbn:S37EI3d7UxCqNM:http://chillifactor.co.nz/internetmarketing/wp-content/uploads/2009/08/Chilli-Factor-social-media.jpg">
            <a:hlinkClick r:id="rId8"/>
          </p:cNvPr>
          <p:cNvPicPr>
            <a:picLocks noChangeAspect="1" noChangeArrowheads="1"/>
          </p:cNvPicPr>
          <p:nvPr/>
        </p:nvPicPr>
        <p:blipFill>
          <a:blip r:embed="rId9" cstate="print"/>
          <a:srcRect/>
          <a:stretch>
            <a:fillRect/>
          </a:stretch>
        </p:blipFill>
        <p:spPr bwMode="auto">
          <a:xfrm>
            <a:off x="827584" y="836712"/>
            <a:ext cx="1181100" cy="885825"/>
          </a:xfrm>
          <a:prstGeom prst="rect">
            <a:avLst/>
          </a:prstGeom>
          <a:ln>
            <a:noFill/>
          </a:ln>
          <a:effectLst>
            <a:softEdge rad="112500"/>
          </a:effectLst>
        </p:spPr>
      </p:pic>
      <p:pic>
        <p:nvPicPr>
          <p:cNvPr id="36868" name="Picture 4" descr="http://t3.gstatic.com/images?q=tbn:fEivVZ9ORisLeM:http://expresionpr.files.wordpress.com/2009/03/trabajo_en_equipo.jpg">
            <a:hlinkClick r:id="rId10"/>
          </p:cNvPr>
          <p:cNvPicPr>
            <a:picLocks noChangeAspect="1" noChangeArrowheads="1"/>
          </p:cNvPicPr>
          <p:nvPr/>
        </p:nvPicPr>
        <p:blipFill>
          <a:blip r:embed="rId11" cstate="print"/>
          <a:srcRect/>
          <a:stretch>
            <a:fillRect/>
          </a:stretch>
        </p:blipFill>
        <p:spPr bwMode="auto">
          <a:xfrm>
            <a:off x="3275856" y="2708920"/>
            <a:ext cx="1181100" cy="885825"/>
          </a:xfrm>
          <a:prstGeom prst="rect">
            <a:avLst/>
          </a:prstGeom>
          <a:ln>
            <a:noFill/>
          </a:ln>
          <a:effectLst>
            <a:softEdge rad="112500"/>
          </a:effectLst>
        </p:spPr>
      </p:pic>
      <p:pic>
        <p:nvPicPr>
          <p:cNvPr id="36870" name="Picture 6" descr="http://t3.gstatic.com/images?q=tbn:JI_DLgeRgAJhMM:http://comunicacionpopular.com.ar/wp-content/uploads/2010/01/desocupados.jpg">
            <a:hlinkClick r:id="rId12"/>
          </p:cNvPr>
          <p:cNvPicPr>
            <a:picLocks noChangeAspect="1" noChangeArrowheads="1"/>
          </p:cNvPicPr>
          <p:nvPr/>
        </p:nvPicPr>
        <p:blipFill>
          <a:blip r:embed="rId13" cstate="print"/>
          <a:srcRect/>
          <a:stretch>
            <a:fillRect/>
          </a:stretch>
        </p:blipFill>
        <p:spPr bwMode="auto">
          <a:xfrm>
            <a:off x="6372200" y="1268760"/>
            <a:ext cx="1266825" cy="762000"/>
          </a:xfrm>
          <a:prstGeom prst="rect">
            <a:avLst/>
          </a:prstGeom>
          <a:ln>
            <a:noFill/>
          </a:ln>
          <a:effectLst>
            <a:softEdge rad="112500"/>
          </a:effectLst>
        </p:spPr>
      </p:pic>
      <p:pic>
        <p:nvPicPr>
          <p:cNvPr id="36872" name="Picture 8" descr="http://t0.gstatic.com/images?q=tbn:RWPsT7XqvoqjTM:http://www.mala-difusion.com.ar/images/bandas/bien_desocupados_5121071051721280.jpg">
            <a:hlinkClick r:id="rId14"/>
          </p:cNvPr>
          <p:cNvPicPr>
            <a:picLocks noChangeAspect="1" noChangeArrowheads="1"/>
          </p:cNvPicPr>
          <p:nvPr/>
        </p:nvPicPr>
        <p:blipFill>
          <a:blip r:embed="rId15" cstate="print"/>
          <a:srcRect/>
          <a:stretch>
            <a:fillRect/>
          </a:stretch>
        </p:blipFill>
        <p:spPr bwMode="auto">
          <a:xfrm>
            <a:off x="3563888" y="6078014"/>
            <a:ext cx="1133475" cy="779986"/>
          </a:xfrm>
          <a:prstGeom prst="rect">
            <a:avLst/>
          </a:prstGeom>
          <a:ln>
            <a:noFill/>
          </a:ln>
          <a:effectLst>
            <a:softEdge rad="112500"/>
          </a:effectLst>
        </p:spPr>
      </p:pic>
      <p:pic>
        <p:nvPicPr>
          <p:cNvPr id="36874" name="Picture 10" descr="http://t1.gstatic.com/images?q=tbn:sL3ZcQ9-Gfp-SM:http://www.ehib.es/Nixportal/murcia/Economia/foto_empleo.bmp">
            <a:hlinkClick r:id="rId16"/>
          </p:cNvPr>
          <p:cNvPicPr>
            <a:picLocks noChangeAspect="1" noChangeArrowheads="1"/>
          </p:cNvPicPr>
          <p:nvPr/>
        </p:nvPicPr>
        <p:blipFill>
          <a:blip r:embed="rId17" cstate="print"/>
          <a:srcRect/>
          <a:stretch>
            <a:fillRect/>
          </a:stretch>
        </p:blipFill>
        <p:spPr bwMode="auto">
          <a:xfrm>
            <a:off x="755576" y="5301208"/>
            <a:ext cx="1057275" cy="1104901"/>
          </a:xfrm>
          <a:prstGeom prst="rect">
            <a:avLst/>
          </a:prstGeom>
          <a:ln>
            <a:noFill/>
          </a:ln>
          <a:effectLst>
            <a:softEdge rad="112500"/>
          </a:effectLst>
        </p:spPr>
      </p:pic>
      <p:sp>
        <p:nvSpPr>
          <p:cNvPr id="11" name="1 Título"/>
          <p:cNvSpPr>
            <a:spLocks noGrp="1"/>
          </p:cNvSpPr>
          <p:nvPr>
            <p:ph type="title"/>
          </p:nvPr>
        </p:nvSpPr>
        <p:spPr>
          <a:xfrm>
            <a:off x="323528" y="188640"/>
            <a:ext cx="8686800" cy="1171600"/>
          </a:xfrm>
        </p:spPr>
        <p:txBody>
          <a:bodyPr>
            <a:normAutofit fontScale="90000"/>
          </a:bodyPr>
          <a:lstStyle/>
          <a:p>
            <a:pPr algn="ctr"/>
            <a:r>
              <a:rPr lang="es-EC" sz="4000" b="1" dirty="0" smtClean="0"/>
              <a:t>Factor social</a:t>
            </a:r>
            <a:r>
              <a:rPr lang="es-EC" b="1" dirty="0" smtClean="0"/>
              <a:t/>
            </a:r>
            <a:br>
              <a:rPr lang="es-EC" b="1" dirty="0" smtClean="0"/>
            </a:br>
            <a:r>
              <a:rPr lang="es-EC" b="1" dirty="0" smtClean="0"/>
              <a:t/>
            </a:r>
            <a:br>
              <a:rPr lang="es-EC" b="1" dirty="0" smtClean="0"/>
            </a:br>
            <a:endParaRPr lang="es-EC"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0" y="3000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5844" name="Rectangle 4"/>
          <p:cNvSpPr>
            <a:spLocks noChangeArrowheads="1"/>
          </p:cNvSpPr>
          <p:nvPr/>
        </p:nvSpPr>
        <p:spPr bwMode="auto">
          <a:xfrm>
            <a:off x="2555776" y="260648"/>
            <a:ext cx="496855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2000" b="0"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Tasa de Participación del Total de ocupado Urbano </a:t>
            </a:r>
          </a:p>
        </p:txBody>
      </p:sp>
      <p:sp>
        <p:nvSpPr>
          <p:cNvPr id="8" name="7 Rectángulo redondeado"/>
          <p:cNvSpPr/>
          <p:nvPr/>
        </p:nvSpPr>
        <p:spPr>
          <a:xfrm>
            <a:off x="611560" y="5301208"/>
            <a:ext cx="7488832"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smtClean="0">
                <a:solidFill>
                  <a:schemeClr val="tx1"/>
                </a:solidFill>
              </a:rPr>
              <a:t>Otras </a:t>
            </a:r>
            <a:r>
              <a:rPr lang="es-EC" sz="1200" dirty="0" smtClean="0">
                <a:solidFill>
                  <a:schemeClr val="tx1"/>
                </a:solidFill>
              </a:rPr>
              <a:t>incluye: Hoteles y restaurantes; Agricultura y pesca; Explotación de minas y canteras; Suministro de agua y electricidad; Intermediación Financiera; Actividades de Servicio Social; Hogares privados y Otras actividades de servicio, que individualmente no son significativas en la muestra.</a:t>
            </a:r>
            <a:endParaRPr lang="es-EC" sz="1200" dirty="0">
              <a:solidFill>
                <a:schemeClr val="tx1"/>
              </a:solidFill>
            </a:endParaRPr>
          </a:p>
        </p:txBody>
      </p:sp>
      <p:sp>
        <p:nvSpPr>
          <p:cNvPr id="9" name="8 CuadroTexto"/>
          <p:cNvSpPr txBox="1"/>
          <p:nvPr/>
        </p:nvSpPr>
        <p:spPr>
          <a:xfrm>
            <a:off x="5796136" y="1700808"/>
            <a:ext cx="2520280" cy="1815882"/>
          </a:xfrm>
          <a:prstGeom prst="rect">
            <a:avLst/>
          </a:prstGeom>
          <a:noFill/>
        </p:spPr>
        <p:txBody>
          <a:bodyPr wrap="square" rtlCol="0">
            <a:spAutoFit/>
          </a:bodyPr>
          <a:lstStyle/>
          <a:p>
            <a:pPr algn="just"/>
            <a:r>
              <a:rPr lang="es-EC" sz="1400" dirty="0" smtClean="0"/>
              <a:t>Las ramas de la actividad que mayor ocupación congregan son comercio e industria manufacturera, conjuntamente agruparon alrededor de 40% del total de ocupados urbanos.</a:t>
            </a:r>
          </a:p>
          <a:p>
            <a:endParaRPr lang="es-EC" sz="1400" dirty="0"/>
          </a:p>
        </p:txBody>
      </p:sp>
      <p:pic>
        <p:nvPicPr>
          <p:cNvPr id="2050" name="Picture 2" descr="http://t1.gstatic.com/images?q=tbn:Zxf9o5CoKFAjTM:http://www.mestreseo.com.br/blog/wp-content/uploads/2008/06/social-media.jpg">
            <a:hlinkClick r:id="rId3"/>
          </p:cNvPr>
          <p:cNvPicPr>
            <a:picLocks noChangeAspect="1" noChangeArrowheads="1"/>
          </p:cNvPicPr>
          <p:nvPr/>
        </p:nvPicPr>
        <p:blipFill>
          <a:blip r:embed="rId4" cstate="print"/>
          <a:srcRect/>
          <a:stretch>
            <a:fillRect/>
          </a:stretch>
        </p:blipFill>
        <p:spPr bwMode="auto">
          <a:xfrm>
            <a:off x="6012160" y="3645024"/>
            <a:ext cx="1512168" cy="1524771"/>
          </a:xfrm>
          <a:prstGeom prst="rect">
            <a:avLst/>
          </a:prstGeom>
          <a:ln>
            <a:noFill/>
          </a:ln>
          <a:effectLst>
            <a:softEdge rad="112500"/>
          </a:effectLst>
        </p:spPr>
      </p:pic>
      <p:pic>
        <p:nvPicPr>
          <p:cNvPr id="2052" name="Picture 4" descr="http://t2.gstatic.com/images?q=tbn:45meY7hLyG0M3M:http://3.bp.blogspot.com/_mXnRQTPFa1g/Sn_YjKU9ycI/AAAAAAAAARA/R_DcAsw1RgU/s400/busco-empleo.jpg">
            <a:hlinkClick r:id="rId5"/>
          </p:cNvPr>
          <p:cNvPicPr>
            <a:picLocks noChangeAspect="1" noChangeArrowheads="1"/>
          </p:cNvPicPr>
          <p:nvPr/>
        </p:nvPicPr>
        <p:blipFill>
          <a:blip r:embed="rId6" cstate="print"/>
          <a:srcRect/>
          <a:stretch>
            <a:fillRect/>
          </a:stretch>
        </p:blipFill>
        <p:spPr bwMode="auto">
          <a:xfrm>
            <a:off x="7956376" y="332656"/>
            <a:ext cx="857250" cy="1123950"/>
          </a:xfrm>
          <a:prstGeom prst="rect">
            <a:avLst/>
          </a:prstGeom>
          <a:ln>
            <a:noFill/>
          </a:ln>
          <a:effectLst>
            <a:softEdge rad="112500"/>
          </a:effectLst>
        </p:spPr>
      </p:pic>
      <p:pic>
        <p:nvPicPr>
          <p:cNvPr id="10" name="Imagen 91"/>
          <p:cNvPicPr>
            <a:picLocks noChangeAspect="1" noChangeArrowheads="1"/>
          </p:cNvPicPr>
          <p:nvPr/>
        </p:nvPicPr>
        <p:blipFill>
          <a:blip r:embed="rId7" cstate="print"/>
          <a:srcRect/>
          <a:stretch>
            <a:fillRect/>
          </a:stretch>
        </p:blipFill>
        <p:spPr bwMode="auto">
          <a:xfrm>
            <a:off x="539552" y="1196752"/>
            <a:ext cx="4824536" cy="280831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n-US" b="1" u="sng" dirty="0" smtClean="0"/>
              <a:t>FACTOR</a:t>
            </a:r>
            <a:r>
              <a:rPr lang="en-US" b="1" dirty="0" smtClean="0"/>
              <a:t> </a:t>
            </a:r>
            <a:r>
              <a:rPr lang="en-US" b="1" u="sng" dirty="0" smtClean="0"/>
              <a:t>LEGAL</a:t>
            </a:r>
            <a:endParaRPr lang="es-ES" b="1" u="sng" dirty="0"/>
          </a:p>
        </p:txBody>
      </p:sp>
      <p:graphicFrame>
        <p:nvGraphicFramePr>
          <p:cNvPr id="4" name="3 Marcador de contenido"/>
          <p:cNvGraphicFramePr>
            <a:graphicFrameLocks noGrp="1"/>
          </p:cNvGraphicFramePr>
          <p:nvPr>
            <p:ph idx="1"/>
          </p:nvPr>
        </p:nvGraphicFramePr>
        <p:xfrm>
          <a:off x="457200" y="1600200"/>
          <a:ext cx="74676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539552" y="1844825"/>
            <a:ext cx="2448272"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C" sz="1600" dirty="0" smtClean="0"/>
              <a:t>Entre los principales cuerpos jurídicos encargados de regulara las actividades de las compañías están:</a:t>
            </a:r>
            <a:endParaRPr lang="es-EC" sz="1600" dirty="0"/>
          </a:p>
        </p:txBody>
      </p:sp>
      <p:pic>
        <p:nvPicPr>
          <p:cNvPr id="39938" name="Picture 2" descr="http://t2.gstatic.com/images?q=tbn:Xsiyi3ztme4IQM:http://cendoc.cepes.org.pe/radio/sites/default/files/ley%2520balanza.jpg">
            <a:hlinkClick r:id="rId7"/>
          </p:cNvPr>
          <p:cNvPicPr>
            <a:picLocks noChangeAspect="1" noChangeArrowheads="1"/>
          </p:cNvPicPr>
          <p:nvPr/>
        </p:nvPicPr>
        <p:blipFill>
          <a:blip r:embed="rId8" cstate="print"/>
          <a:srcRect/>
          <a:stretch>
            <a:fillRect/>
          </a:stretch>
        </p:blipFill>
        <p:spPr bwMode="auto">
          <a:xfrm>
            <a:off x="683568" y="3633531"/>
            <a:ext cx="1152128" cy="1532443"/>
          </a:xfrm>
          <a:prstGeom prst="rect">
            <a:avLst/>
          </a:prstGeom>
          <a:noFill/>
        </p:spPr>
      </p:pic>
      <p:pic>
        <p:nvPicPr>
          <p:cNvPr id="39940" name="Picture 4" descr="http://t3.gstatic.com/images?q=tbn:MgwHgwK5pCaSEM:http://4.bp.blogspot.com/_ysDIREe8Wz8/SSdcAlwwGNI/AAAAAAAAAAw/bn7UVA1RN5I/S1600-R/Derecho%2BLaboral.jpg">
            <a:hlinkClick r:id="rId9"/>
          </p:cNvPr>
          <p:cNvPicPr>
            <a:picLocks noChangeAspect="1" noChangeArrowheads="1"/>
          </p:cNvPicPr>
          <p:nvPr/>
        </p:nvPicPr>
        <p:blipFill>
          <a:blip r:embed="rId10" cstate="print"/>
          <a:srcRect/>
          <a:stretch>
            <a:fillRect/>
          </a:stretch>
        </p:blipFill>
        <p:spPr bwMode="auto">
          <a:xfrm>
            <a:off x="6228184" y="260648"/>
            <a:ext cx="1019175" cy="1143001"/>
          </a:xfrm>
          <a:prstGeom prst="rect">
            <a:avLst/>
          </a:prstGeom>
          <a:noFill/>
        </p:spPr>
      </p:pic>
      <p:pic>
        <p:nvPicPr>
          <p:cNvPr id="39952" name="Picture 16" descr="http://t0.gstatic.com/images?q=tbn:CtrE2MkbBrUArM:http://www.signis.ec/wp-content/uploads/2009/04/aportes-nueva-ley.jpg">
            <a:hlinkClick r:id="rId11"/>
          </p:cNvPr>
          <p:cNvPicPr>
            <a:picLocks noChangeAspect="1" noChangeArrowheads="1"/>
          </p:cNvPicPr>
          <p:nvPr/>
        </p:nvPicPr>
        <p:blipFill>
          <a:blip r:embed="rId12" cstate="print"/>
          <a:srcRect/>
          <a:stretch>
            <a:fillRect/>
          </a:stretch>
        </p:blipFill>
        <p:spPr bwMode="auto">
          <a:xfrm>
            <a:off x="7020272" y="1988840"/>
            <a:ext cx="1104900" cy="981076"/>
          </a:xfrm>
          <a:prstGeom prst="rect">
            <a:avLst/>
          </a:prstGeom>
          <a:noFill/>
        </p:spPr>
      </p:pic>
      <p:pic>
        <p:nvPicPr>
          <p:cNvPr id="39954" name="Picture 18" descr="http://t1.gstatic.com/images?q=tbn:2QuB2x4PwM6HEM:http://www.satelitemusical.net/laley_logo.jpg">
            <a:hlinkClick r:id="rId13"/>
          </p:cNvPr>
          <p:cNvPicPr>
            <a:picLocks noChangeAspect="1" noChangeArrowheads="1"/>
          </p:cNvPicPr>
          <p:nvPr/>
        </p:nvPicPr>
        <p:blipFill>
          <a:blip r:embed="rId14" cstate="print"/>
          <a:srcRect/>
          <a:stretch>
            <a:fillRect/>
          </a:stretch>
        </p:blipFill>
        <p:spPr bwMode="auto">
          <a:xfrm>
            <a:off x="7164288" y="3068960"/>
            <a:ext cx="1181100" cy="876300"/>
          </a:xfrm>
          <a:prstGeom prst="rect">
            <a:avLst/>
          </a:prstGeom>
          <a:noFill/>
        </p:spPr>
      </p:pic>
      <p:pic>
        <p:nvPicPr>
          <p:cNvPr id="39956" name="Picture 20" descr="http://t3.gstatic.com/images?q=tbn:fidrh2mZklXvbM:http://descargas.sri.gov.ec/download/zip/images/menu_sri_logo.gif">
            <a:hlinkClick r:id="rId15"/>
          </p:cNvPr>
          <p:cNvPicPr>
            <a:picLocks noChangeAspect="1" noChangeArrowheads="1"/>
          </p:cNvPicPr>
          <p:nvPr/>
        </p:nvPicPr>
        <p:blipFill>
          <a:blip r:embed="rId16" cstate="print"/>
          <a:srcRect/>
          <a:stretch>
            <a:fillRect/>
          </a:stretch>
        </p:blipFill>
        <p:spPr bwMode="auto">
          <a:xfrm>
            <a:off x="7164288" y="4221088"/>
            <a:ext cx="1017236" cy="620266"/>
          </a:xfrm>
          <a:prstGeom prst="rect">
            <a:avLst/>
          </a:prstGeom>
          <a:noFill/>
        </p:spPr>
      </p:pic>
      <p:pic>
        <p:nvPicPr>
          <p:cNvPr id="39958" name="Picture 22" descr="http://t3.gstatic.com/images?q=tbn:hTc3KYtbuL6A-M:http://4.bp.blogspot.com/_3V-cuRYgYX8/TN2UIArOH8I/AAAAAAAAByk/rDudLSCCeqo/s1600/CODIGO%2BTRABAJO.jpg">
            <a:hlinkClick r:id="rId17"/>
          </p:cNvPr>
          <p:cNvPicPr>
            <a:picLocks noChangeAspect="1" noChangeArrowheads="1"/>
          </p:cNvPicPr>
          <p:nvPr/>
        </p:nvPicPr>
        <p:blipFill>
          <a:blip r:embed="rId18" cstate="print"/>
          <a:srcRect/>
          <a:stretch>
            <a:fillRect/>
          </a:stretch>
        </p:blipFill>
        <p:spPr bwMode="auto">
          <a:xfrm>
            <a:off x="7092280" y="5373216"/>
            <a:ext cx="1333500" cy="74295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611560" y="1196748"/>
          <a:ext cx="3960440" cy="2952330"/>
        </p:xfrm>
        <a:graphic>
          <a:graphicData uri="http://schemas.openxmlformats.org/drawingml/2006/table">
            <a:tbl>
              <a:tblPr/>
              <a:tblGrid>
                <a:gridCol w="1980220"/>
                <a:gridCol w="1980220"/>
              </a:tblGrid>
              <a:tr h="295233">
                <a:tc rowSpan="2">
                  <a:txBody>
                    <a:bodyPr/>
                    <a:lstStyle/>
                    <a:p>
                      <a:pPr algn="just">
                        <a:lnSpc>
                          <a:spcPct val="150000"/>
                        </a:lnSpc>
                        <a:spcAft>
                          <a:spcPts val="0"/>
                        </a:spcAft>
                      </a:pPr>
                      <a:r>
                        <a:rPr lang="es-EC" sz="1100" b="1" dirty="0">
                          <a:latin typeface="Arial"/>
                          <a:ea typeface="Calibri"/>
                          <a:cs typeface="Times New Roman"/>
                        </a:rPr>
                        <a:t>Estado Civil</a:t>
                      </a:r>
                      <a:endParaRPr lang="es-ES" sz="1100" dirty="0">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just">
                        <a:lnSpc>
                          <a:spcPct val="150000"/>
                        </a:lnSpc>
                        <a:spcAft>
                          <a:spcPts val="0"/>
                        </a:spcAft>
                      </a:pPr>
                      <a:r>
                        <a:rPr lang="es-EC" sz="1100">
                          <a:latin typeface="Arial"/>
                          <a:ea typeface="Calibri"/>
                          <a:cs typeface="Times New Roman"/>
                        </a:rPr>
                        <a:t>Soltero/a</a:t>
                      </a:r>
                      <a:endParaRPr lang="es-ES" sz="1100">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r>
              <a:tr h="295233">
                <a:tc vMerge="1">
                  <a:txBody>
                    <a:bodyPr/>
                    <a:lstStyle/>
                    <a:p>
                      <a:endParaRPr lang="es-ES"/>
                    </a:p>
                  </a:txBody>
                  <a:tcPr/>
                </a:tc>
                <a:tc>
                  <a:txBody>
                    <a:bodyPr/>
                    <a:lstStyle/>
                    <a:p>
                      <a:pPr algn="just">
                        <a:lnSpc>
                          <a:spcPct val="150000"/>
                        </a:lnSpc>
                        <a:spcAft>
                          <a:spcPts val="0"/>
                        </a:spcAft>
                      </a:pPr>
                      <a:r>
                        <a:rPr lang="es-EC" sz="1100" dirty="0">
                          <a:latin typeface="Arial"/>
                          <a:ea typeface="Calibri"/>
                          <a:cs typeface="Times New Roman"/>
                        </a:rPr>
                        <a:t>Casado/a</a:t>
                      </a:r>
                      <a:endParaRPr lang="es-ES" sz="1100" dirty="0">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r>
              <a:tr h="295233">
                <a:tc rowSpan="3">
                  <a:txBody>
                    <a:bodyPr/>
                    <a:lstStyle/>
                    <a:p>
                      <a:pPr algn="just">
                        <a:lnSpc>
                          <a:spcPct val="150000"/>
                        </a:lnSpc>
                        <a:spcAft>
                          <a:spcPts val="0"/>
                        </a:spcAft>
                      </a:pPr>
                      <a:r>
                        <a:rPr lang="es-EC" sz="1100" b="1">
                          <a:latin typeface="Arial"/>
                          <a:ea typeface="Calibri"/>
                          <a:cs typeface="Times New Roman"/>
                        </a:rPr>
                        <a:t>Edad</a:t>
                      </a:r>
                      <a:endParaRPr lang="es-ES" sz="1100">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just">
                        <a:lnSpc>
                          <a:spcPct val="150000"/>
                        </a:lnSpc>
                        <a:spcAft>
                          <a:spcPts val="0"/>
                        </a:spcAft>
                      </a:pPr>
                      <a:r>
                        <a:rPr lang="es-EC" sz="1100">
                          <a:latin typeface="Arial"/>
                          <a:ea typeface="Calibri"/>
                          <a:cs typeface="Times New Roman"/>
                        </a:rPr>
                        <a:t>18-30 años</a:t>
                      </a:r>
                      <a:endParaRPr lang="es-ES" sz="1100">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r>
              <a:tr h="295233">
                <a:tc vMerge="1">
                  <a:txBody>
                    <a:bodyPr/>
                    <a:lstStyle/>
                    <a:p>
                      <a:endParaRPr lang="es-ES"/>
                    </a:p>
                  </a:txBody>
                  <a:tcPr/>
                </a:tc>
                <a:tc>
                  <a:txBody>
                    <a:bodyPr/>
                    <a:lstStyle/>
                    <a:p>
                      <a:pPr algn="just">
                        <a:lnSpc>
                          <a:spcPct val="150000"/>
                        </a:lnSpc>
                        <a:spcAft>
                          <a:spcPts val="0"/>
                        </a:spcAft>
                      </a:pPr>
                      <a:r>
                        <a:rPr lang="es-EC" sz="1100">
                          <a:latin typeface="Arial"/>
                          <a:ea typeface="Calibri"/>
                          <a:cs typeface="Times New Roman"/>
                        </a:rPr>
                        <a:t>30-50 años</a:t>
                      </a:r>
                      <a:endParaRPr lang="es-ES" sz="1100">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r>
              <a:tr h="295233">
                <a:tc vMerge="1">
                  <a:txBody>
                    <a:bodyPr/>
                    <a:lstStyle/>
                    <a:p>
                      <a:endParaRPr lang="es-ES"/>
                    </a:p>
                  </a:txBody>
                  <a:tcPr/>
                </a:tc>
                <a:tc>
                  <a:txBody>
                    <a:bodyPr/>
                    <a:lstStyle/>
                    <a:p>
                      <a:pPr algn="just">
                        <a:lnSpc>
                          <a:spcPct val="150000"/>
                        </a:lnSpc>
                        <a:spcAft>
                          <a:spcPts val="0"/>
                        </a:spcAft>
                      </a:pPr>
                      <a:r>
                        <a:rPr lang="es-EC" sz="1100">
                          <a:latin typeface="Arial"/>
                          <a:ea typeface="Calibri"/>
                          <a:cs typeface="Times New Roman"/>
                        </a:rPr>
                        <a:t>Más de 50 años</a:t>
                      </a:r>
                      <a:endParaRPr lang="es-ES" sz="1100">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r>
              <a:tr h="295233">
                <a:tc>
                  <a:txBody>
                    <a:bodyPr/>
                    <a:lstStyle/>
                    <a:p>
                      <a:pPr algn="just">
                        <a:lnSpc>
                          <a:spcPct val="150000"/>
                        </a:lnSpc>
                        <a:spcAft>
                          <a:spcPts val="0"/>
                        </a:spcAft>
                      </a:pPr>
                      <a:r>
                        <a:rPr lang="es-EC" sz="1100" b="1">
                          <a:latin typeface="Arial"/>
                          <a:ea typeface="Calibri"/>
                          <a:cs typeface="Times New Roman"/>
                        </a:rPr>
                        <a:t>Nivel de estudios</a:t>
                      </a:r>
                      <a:endParaRPr lang="es-ES" sz="1100">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9D9"/>
                    </a:solidFill>
                  </a:tcPr>
                </a:tc>
                <a:tc>
                  <a:txBody>
                    <a:bodyPr/>
                    <a:lstStyle/>
                    <a:p>
                      <a:pPr algn="just">
                        <a:lnSpc>
                          <a:spcPct val="150000"/>
                        </a:lnSpc>
                        <a:spcAft>
                          <a:spcPts val="0"/>
                        </a:spcAft>
                      </a:pPr>
                      <a:r>
                        <a:rPr lang="es-EC" sz="1100">
                          <a:latin typeface="Arial"/>
                          <a:ea typeface="Calibri"/>
                          <a:cs typeface="Times New Roman"/>
                        </a:rPr>
                        <a:t>Nivel Superior</a:t>
                      </a:r>
                      <a:endParaRPr lang="es-ES" sz="1100">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r>
              <a:tr h="295233">
                <a:tc rowSpan="4">
                  <a:txBody>
                    <a:bodyPr/>
                    <a:lstStyle/>
                    <a:p>
                      <a:pPr algn="just">
                        <a:lnSpc>
                          <a:spcPct val="150000"/>
                        </a:lnSpc>
                        <a:spcAft>
                          <a:spcPts val="0"/>
                        </a:spcAft>
                      </a:pPr>
                      <a:r>
                        <a:rPr lang="es-EC" sz="1100" b="1" dirty="0">
                          <a:latin typeface="Arial"/>
                          <a:ea typeface="Calibri"/>
                          <a:cs typeface="Times New Roman"/>
                        </a:rPr>
                        <a:t>Ocupación</a:t>
                      </a:r>
                      <a:endParaRPr lang="es-ES" sz="1100" dirty="0">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just">
                        <a:lnSpc>
                          <a:spcPct val="150000"/>
                        </a:lnSpc>
                        <a:spcAft>
                          <a:spcPts val="0"/>
                        </a:spcAft>
                      </a:pPr>
                      <a:r>
                        <a:rPr lang="es-EC" sz="1100">
                          <a:latin typeface="Arial"/>
                          <a:ea typeface="Calibri"/>
                          <a:cs typeface="Times New Roman"/>
                        </a:rPr>
                        <a:t>Comerciante/empresario</a:t>
                      </a:r>
                      <a:endParaRPr lang="es-ES" sz="1100">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r>
              <a:tr h="295233">
                <a:tc vMerge="1">
                  <a:txBody>
                    <a:bodyPr/>
                    <a:lstStyle/>
                    <a:p>
                      <a:endParaRPr lang="es-ES"/>
                    </a:p>
                  </a:txBody>
                  <a:tcPr/>
                </a:tc>
                <a:tc>
                  <a:txBody>
                    <a:bodyPr/>
                    <a:lstStyle/>
                    <a:p>
                      <a:pPr algn="just">
                        <a:lnSpc>
                          <a:spcPct val="150000"/>
                        </a:lnSpc>
                        <a:spcAft>
                          <a:spcPts val="0"/>
                        </a:spcAft>
                      </a:pPr>
                      <a:r>
                        <a:rPr lang="es-EC" sz="1100">
                          <a:latin typeface="Arial"/>
                          <a:ea typeface="Calibri"/>
                          <a:cs typeface="Times New Roman"/>
                        </a:rPr>
                        <a:t>Empleado del gobierno</a:t>
                      </a:r>
                      <a:endParaRPr lang="es-ES" sz="1100">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r>
              <a:tr h="295233">
                <a:tc vMerge="1">
                  <a:txBody>
                    <a:bodyPr/>
                    <a:lstStyle/>
                    <a:p>
                      <a:endParaRPr lang="es-ES"/>
                    </a:p>
                  </a:txBody>
                  <a:tcPr/>
                </a:tc>
                <a:tc>
                  <a:txBody>
                    <a:bodyPr/>
                    <a:lstStyle/>
                    <a:p>
                      <a:pPr algn="just">
                        <a:lnSpc>
                          <a:spcPct val="150000"/>
                        </a:lnSpc>
                        <a:spcAft>
                          <a:spcPts val="0"/>
                        </a:spcAft>
                      </a:pPr>
                      <a:r>
                        <a:rPr lang="es-EC" sz="1100">
                          <a:latin typeface="Arial"/>
                          <a:ea typeface="Calibri"/>
                          <a:cs typeface="Times New Roman"/>
                        </a:rPr>
                        <a:t>Estudiante</a:t>
                      </a:r>
                      <a:endParaRPr lang="es-ES" sz="1100">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r>
              <a:tr h="295233">
                <a:tc vMerge="1">
                  <a:txBody>
                    <a:bodyPr/>
                    <a:lstStyle/>
                    <a:p>
                      <a:endParaRPr lang="es-ES"/>
                    </a:p>
                  </a:txBody>
                  <a:tcPr/>
                </a:tc>
                <a:tc>
                  <a:txBody>
                    <a:bodyPr/>
                    <a:lstStyle/>
                    <a:p>
                      <a:pPr algn="just">
                        <a:lnSpc>
                          <a:spcPct val="150000"/>
                        </a:lnSpc>
                        <a:spcAft>
                          <a:spcPts val="0"/>
                        </a:spcAft>
                      </a:pPr>
                      <a:r>
                        <a:rPr lang="es-EC" sz="1100" dirty="0">
                          <a:latin typeface="Arial"/>
                          <a:ea typeface="Calibri"/>
                          <a:cs typeface="Times New Roman"/>
                        </a:rPr>
                        <a:t>Ama de Casa</a:t>
                      </a:r>
                      <a:endParaRPr lang="es-ES" sz="1100" dirty="0">
                        <a:latin typeface="Calibri"/>
                        <a:ea typeface="Calibri"/>
                        <a:cs typeface="Times New Roman"/>
                      </a:endParaRPr>
                    </a:p>
                  </a:txBody>
                  <a:tcPr marL="68580" marR="68580" marT="0" marB="0">
                    <a:lnL w="12700" cap="flat" cmpd="sng" algn="ctr">
                      <a:solidFill>
                        <a:srgbClr val="F9B074"/>
                      </a:solidFill>
                      <a:prstDash val="solid"/>
                      <a:round/>
                      <a:headEnd type="none" w="med" len="med"/>
                      <a:tailEnd type="none" w="med" len="med"/>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BCAA2"/>
                    </a:solidFill>
                  </a:tcPr>
                </a:tc>
              </a:tr>
            </a:tbl>
          </a:graphicData>
        </a:graphic>
      </p:graphicFrame>
      <p:sp>
        <p:nvSpPr>
          <p:cNvPr id="1025" name="Rectangle 1"/>
          <p:cNvSpPr>
            <a:spLocks noChangeArrowheads="1"/>
          </p:cNvSpPr>
          <p:nvPr/>
        </p:nvSpPr>
        <p:spPr bwMode="auto">
          <a:xfrm>
            <a:off x="611560" y="4221088"/>
            <a:ext cx="417646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Fuente: Entrevista Jefe de Ventas. (Ing. Gabriela Ramos)</a:t>
            </a:r>
            <a:endParaRPr kumimoji="0" lang="es-ES" sz="9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Elaborado por: Mayra Guanoliquìn Muñoz</a:t>
            </a:r>
            <a:endParaRPr kumimoji="0" lang="es-EC" sz="1800" b="0" i="0" u="none" strike="noStrike" cap="none" normalizeH="0" baseline="0" dirty="0" smtClean="0">
              <a:ln>
                <a:noFill/>
              </a:ln>
              <a:solidFill>
                <a:schemeClr val="tx1"/>
              </a:solidFill>
              <a:effectLst/>
              <a:latin typeface="Arial" pitchFamily="34" charset="0"/>
            </a:endParaRPr>
          </a:p>
        </p:txBody>
      </p:sp>
      <p:sp>
        <p:nvSpPr>
          <p:cNvPr id="6" name="1 Título"/>
          <p:cNvSpPr>
            <a:spLocks noGrp="1"/>
          </p:cNvSpPr>
          <p:nvPr>
            <p:ph type="title"/>
          </p:nvPr>
        </p:nvSpPr>
        <p:spPr>
          <a:xfrm>
            <a:off x="0" y="0"/>
            <a:ext cx="5256584" cy="1143000"/>
          </a:xfrm>
        </p:spPr>
        <p:txBody>
          <a:bodyPr>
            <a:normAutofit/>
          </a:bodyPr>
          <a:lstStyle/>
          <a:p>
            <a:pPr algn="ctr"/>
            <a:r>
              <a:rPr lang="es-EC" b="1" dirty="0" smtClean="0">
                <a:solidFill>
                  <a:schemeClr val="tx1"/>
                </a:solidFill>
              </a:rPr>
              <a:t>CLIENTES</a:t>
            </a:r>
            <a:endParaRPr lang="es-EC" b="1" dirty="0">
              <a:solidFill>
                <a:schemeClr val="tx1"/>
              </a:solidFill>
            </a:endParaRPr>
          </a:p>
        </p:txBody>
      </p:sp>
      <p:sp>
        <p:nvSpPr>
          <p:cNvPr id="8" name="1 Título"/>
          <p:cNvSpPr txBox="1">
            <a:spLocks/>
          </p:cNvSpPr>
          <p:nvPr/>
        </p:nvSpPr>
        <p:spPr>
          <a:xfrm>
            <a:off x="4751512" y="0"/>
            <a:ext cx="4392488" cy="1143000"/>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3600" b="1" i="0" u="none" strike="noStrike" kern="1200" cap="all" spc="0" normalizeH="0" baseline="0" noProof="0" dirty="0" smtClean="0">
                <a:ln>
                  <a:noFill/>
                </a:ln>
                <a:solidFill>
                  <a:schemeClr val="tx1"/>
                </a:solidFill>
                <a:effectLst>
                  <a:reflection blurRad="12700" stA="48000" endA="300" endPos="55000" dir="5400000" sy="-90000" algn="bl" rotWithShape="0"/>
                </a:effectLst>
                <a:uLnTx/>
                <a:uFillTx/>
                <a:latin typeface="+mj-lt"/>
                <a:ea typeface="+mj-ea"/>
                <a:cs typeface="+mj-cs"/>
              </a:rPr>
              <a:t>PROVEEDORES</a:t>
            </a:r>
            <a:endParaRPr kumimoji="0" lang="es-EC" sz="3600" b="1" i="0" u="none" strike="noStrike" kern="1200" cap="all" spc="0" normalizeH="0" baseline="0" noProof="0" dirty="0">
              <a:ln>
                <a:noFill/>
              </a:ln>
              <a:solidFill>
                <a:schemeClr val="tx1"/>
              </a:solidFill>
              <a:effectLst>
                <a:reflection blurRad="12700" stA="48000" endA="300" endPos="55000" dir="5400000" sy="-90000" algn="bl" rotWithShape="0"/>
              </a:effectLst>
              <a:uLnTx/>
              <a:uFillTx/>
              <a:latin typeface="+mj-lt"/>
              <a:ea typeface="+mj-ea"/>
              <a:cs typeface="+mj-cs"/>
            </a:endParaRPr>
          </a:p>
        </p:txBody>
      </p:sp>
      <p:sp>
        <p:nvSpPr>
          <p:cNvPr id="9" name="8 CuadroTexto"/>
          <p:cNvSpPr txBox="1"/>
          <p:nvPr/>
        </p:nvSpPr>
        <p:spPr>
          <a:xfrm>
            <a:off x="5220072" y="1196752"/>
            <a:ext cx="3528392" cy="295465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400" dirty="0" smtClean="0"/>
              <a:t>Los servicios que la empresa requerirá contratar por medio de </a:t>
            </a:r>
            <a:r>
              <a:rPr lang="es-ES" sz="1400" dirty="0" err="1" smtClean="0"/>
              <a:t>outsourcing</a:t>
            </a:r>
            <a:r>
              <a:rPr lang="es-ES" sz="1400" dirty="0" smtClean="0"/>
              <a:t> para la realización de eventos son:</a:t>
            </a:r>
          </a:p>
          <a:p>
            <a:endParaRPr lang="es-ES" sz="1400" dirty="0" smtClean="0"/>
          </a:p>
          <a:p>
            <a:pPr lvl="0">
              <a:buFont typeface="Arial" pitchFamily="34" charset="0"/>
              <a:buChar char="•"/>
            </a:pPr>
            <a:r>
              <a:rPr lang="es-ES" sz="1400" dirty="0" smtClean="0"/>
              <a:t>Música CD Móvil  (en el caso de tener más de tres eventos el mismo día)</a:t>
            </a:r>
          </a:p>
          <a:p>
            <a:pPr lvl="0">
              <a:buFont typeface="Arial" pitchFamily="34" charset="0"/>
              <a:buChar char="•"/>
            </a:pPr>
            <a:r>
              <a:rPr lang="es-ES" sz="1400" dirty="0" smtClean="0"/>
              <a:t>Iluminación</a:t>
            </a:r>
          </a:p>
          <a:p>
            <a:pPr lvl="0">
              <a:buFont typeface="Arial" pitchFamily="34" charset="0"/>
              <a:buChar char="•"/>
            </a:pPr>
            <a:r>
              <a:rPr lang="es-ES" sz="1400" dirty="0" smtClean="0"/>
              <a:t>Invitaciones y recuerdos</a:t>
            </a:r>
          </a:p>
          <a:p>
            <a:pPr lvl="0">
              <a:buFont typeface="Arial" pitchFamily="34" charset="0"/>
              <a:buChar char="•"/>
            </a:pPr>
            <a:r>
              <a:rPr lang="es-ES" sz="1400" dirty="0" smtClean="0"/>
              <a:t>Salones, jardines , iglesias</a:t>
            </a:r>
          </a:p>
          <a:p>
            <a:pPr lvl="0">
              <a:buFont typeface="Arial" pitchFamily="34" charset="0"/>
              <a:buChar char="•"/>
            </a:pPr>
            <a:r>
              <a:rPr lang="es-ES" sz="1400" dirty="0" smtClean="0"/>
              <a:t>Fotografía y video</a:t>
            </a:r>
          </a:p>
          <a:p>
            <a:pPr lvl="0">
              <a:buFont typeface="Arial" pitchFamily="34" charset="0"/>
              <a:buChar char="•"/>
            </a:pPr>
            <a:r>
              <a:rPr lang="es-ES" sz="1400" dirty="0" smtClean="0"/>
              <a:t>Animación (hora loca, maestro de ceremonias)</a:t>
            </a:r>
          </a:p>
          <a:p>
            <a:endParaRPr lang="es-ES" dirty="0"/>
          </a:p>
        </p:txBody>
      </p:sp>
      <p:sp>
        <p:nvSpPr>
          <p:cNvPr id="44034" name="AutoShape 2" descr="data:image/jpg;base64,/9j/4AAQSkZJRgABAQAAAQABAAD/2wCEAAkGBhQQDxQUDxQQFBQVEBQUFRQUFBUUFBQUFxQVFBYUFRQXHCYeFxkjGhQUHy8gIycpLCwtFR4xNTAqNSYrLCkBCQoKDgwOGg8PGiwiHyQwLzItLyksLCwvKjAsKiwsNCosLCw0LCwsLCwpKSwsLC8sLCksLCwsLCwsLCwsLCwsLP/AABEIAOgA0AMBIgACEQEDEQH/xAAcAAABBAMBAAAAAAAAAAAAAAAAAQMFBgIEBwj/xABHEAACAQIDBAYHBQUFBwUAAAABAgADEQQSIQUGMUETIlFhcYEHMpGhscHRFCNCUmIzcpKy4UOCwvDxFiSTorPS4jRTVHN0/8QAGwEBAAIDAQEAAAAAAAAAAAAAAAQFAgMGAQf/xAAuEQACAgEEAAQFAwUBAAAAAAAAAQIDEQQSITEFQVFhEyIyofAUccGBkbHh8dH/2gAMAwEAAhEDEQA/AK3CEIAQhCAEIQgBCEIAQheE8bS5ZnCEpvbBNv25CEIT0xxjgITX+3L39g8ZsTTXarMlhrfD56Ta5NPPp5ewQhCbiuCELwgBCEIAQhCAEIQgBCEIAQhCAF4QhACESEAWESJAFmpi8YUOnDjpxBj1eoVW4kW9e5N76SHqZZ+TB0vg1Kiv1Ck0+Vj+zJGjjAR1iLk/GPFxrfTh53kGhu6i4FzxM3ccbt1W14acJqdj2bc49CdDRweqV6gnHndnHL9cP9/2MMVSC1Lg3vreP7PrFidTw+dpro1hY2JPM8fKZbJOref808o+tZNnijS08lHhPy9OUScIl4SyOIMoRIQBYRLxYAQhCAEIQgBCF4QAhEhACEIkAWJeES8AW8S8QmYloBhifUMhydT5fCWnYmwquNq9HQW5tdmOiIvax+XEyO3x3f8AsOKejmz2RCWta5Kg6Ds1kW+PO4v/AAq/5XV/X7JENTUlgRy490fDdYjuHzlp9GmCNdcdRXKGqYEKpbgGzrbwlcxuBqUKzJWUo4UXB8TqO0d8jzjwmW+nuTnKGecr+2BipxX975GdD9HW4yY1Wq1mK0lIWyWDO9rnXkBce2UDCYSpiGVaCVKjnUKilmtY62HLvnaMHgjgsFQ6KmUqdGprU+ZqZRduJAbTUTdp1yVvjNicUk/P+CI363ApYSj0+FZsoIDoxzEAmwZT420PbKHedVpsMYhXGZ1pG11BszWN9SOA0lK3v3fp4aoGwzMaLmwD+sjcbX5jsPGTDmyAhMQYt4BlCY3heAZQvEheALHKdBmBKqxA4kAkDxIjV5bNk7xJSpIoAWw4fmPbbnJGno+M2s4IWs1MtPBSjHJVI/gUU1FFT1c3W8OybW2sEy1C+UBXOYW5X5EcpuLh8MtIWDu5Gt+R8OE2VaaTs2vy7z+eZhdrIKpSWfm6x5f8IKSNHd3EPT6RaTFLXB0uR2hb3PskcqkmwBJ7ALn2CXVd7yqqpVlbKAFy91tJz3iWru06j8GKbfeS509Mbc7ngpMSWHG7vZleqatMOxLCn231Iv2yvSXptVXqI5g+u/Y12VSreJBEJhMTJRqEJjbvMzGKw0gHcdwNmrR2bRKWzVUFZ25ktwB8BYTnHpW2RVfH9IiM6vTQDKpNmUWINvbLf6Nd50bBU6NQgGndATwBB9VuzjcGW3E4TNxmE4KSwSNNqJUT3R/Y5R6NtkVsLWqPWXKGpBNTck5gbi3LSRfpJqZtoE9tGn851PGdDTNnqU1PYWAPslL3j3XpY2qKlPEUwQMrZQXuBw4c5jKiUobYLJK0uujDUfFtaXGDW9DePNHp2UAnLTXXs654+Mu1faLVWIZ7kWuoI0vqLgcJB7ubuUsGHFFqjZst83dewA8zNnCf+oxHjR/6ZmcYOC2y7IupujdY5w64+ywblRrKT2KT7ATKnvfiS+Ew7Na7nMQOFygOntlqxR+7f/63/lMp29xthcIP0n3In1mRHK0GigxoGZAwBy8W8bvFvAM7wvG7wzQCxbv1kRGZqasxPVY8rcvCLiK4Y5rL3EfWaeGbLh7/AKWPxgTZQOwAewWl/QttcUvQ5jULddKXuM4jE5tP1W8bTbwOx6tezJYIrG5J4m3C3PjIc1tAe8n3yZweIKUSdbZSSL6HmAfdMa5KU5Z9jZdCUKo7fPJbN0dlLSwwZmXNVs97C6AjQX9/nITarlazKzBrHQ6C4mT0q1BQiVEe2nh75s4TEKi9amjsR1mYcZ8jsbd07m925/nfsfQq47YKPRDviyHQaWYsCedwLj5yFrizMP1H4yR2iMrrbgtVT4A3HzkfjD941u2dD4VxJ481/P8Asg6zpfuNGIYl4l5fFcBmDiZEzEmAGCxz4d81M8dGU+qw7/rLhsj0iFQAKhp/oqdZPI/6SlNGKiwC/bR2omIqmq6gsQATTcAGwsO2R32vK46Faga+nWzE9wAGvhNDcr0fVdp1CVJpUUNnq21v+RBzb3DnyB7nu9ulhsAmXDU7HnUY56jeLnXyFh3TYrJrpmDri+0VfZuErPR6R6NRNNcwynxCnW3lNTCL/vFfvNK38E6S1SUbEratUI51G/mM8sm5y3M9hBQW1GlSrfaaTCle7Z6a5tOtqnsvKrvHuvtIhOmw5KU0yr0JFQDQAk26xJsOXKWfdL1U/wD0P/1TOmgzAyPL5BBIIII4g6EeIMUGeiNvbpYbGrbEU1LW0qL1ai+Dj4G4nNdoeiv7O/Xqs1MnqlVAPgxJsD5WmcIObwjGc1BZZQrwvL5T3Lw44io3i5H8tpk+6GG/I38b/WSf0VnsRv1dfuc/LSY3a3XrY9yKVlRfXqt6q9w/M3dLBjN06TJYZhYdU8SPqO6XLdHoqOEp0KZGZF69xYs51Z++8126edfL6Nld8Z8Ip29m66YOlSWnUd84KnMByykkW5da1pX6IL1wnayDzZvpLb6QsVetSXsRm9rW/wAIlc3Zp5sandWBPggBljVJqlN/nZU3QTvcUvx4OuCpSpKQqUwq3Ngigaanl3TkNWpmUnTrVFHta86di7MpF+II9osZzbF7OFHEGmrFgtm101I+V+MjaGXzNepJ8Rh8sZeS/P4NqhXLFwRbK+XxFgQfYYxtY2pEj8LI3sYX90yU2rP+pEb2ZkPwX2wxah0db8VIPdcXHynzbG2aflwdp2jW2hhmqPlpgszgBVHEm+gHfIPFYd6TZaqujflYFT75N4PaH39Ei5KPSJ79VJA9865jsHRxlPJiKaup4ZvWHercVPhOj8LTjW4sq9XhyTRwTNDlfW17Xli3l3IfC4lUpkvRqXKVDxUD1lfvHvknhtjUsiqVuByPM8ye0y+qodnJW23KspdOmWNlBY9gBPwm/R3axD8KZH7xC/GXvDUFQWQKo7gB8IlbadKn6zi/YNT7pKjoor6mRZauT+lFRTcWueLUh5kn3CZPuA9rmrT/AIWkzit86ScAT4kD3C8h8bv6zAhFUeX1MSr08e2FO+XR27d3Yy4PC0qCAdRACR+J+LMfE3m881Nh7SGIw9OoDqUGbuawuJvytLA0a5MpmIqfePqLhzf4y91qV5D4jYdNjfKL9vb4wCnbqKQqaG/Suez+0Yzo1CtcayMo7NC8pv0qdoBuAzX2hgxWpOh0zKQD2HkR3g6x1BMMZilpU2dzYKLn6T1PHKDWTzvX3qxCMys7XVip6xGqkg8PCYDfOsOLP/GfnIPGYnNUdjxao7e1iZqvUm349nqavgw9C3Ut/CPXZh4qGHu1kvh95M4VrA31VkJB8ROY1Wm3sja/RdR75L3BHFD9Jsjqprvk1y00X0dkw1JMePvusyeqwNjY8QbeEkMJu8tI3QAHtA4+MqO6m2qdI5nuQ1uuuot4TpOz8bSqj7t0buB19h1mqyeX8vRthDCy+yPq4Y2lJxuy6xxNQ5HOb1TbQjx5cJ1L7N3Q+yXntNrqluRjfTG6O2RQd4sCiCm1NQt84Nu/KR/LK+zfet+qnTb2Zk/wiW3ePDHou8EH5SrUtm1alQFEYrkKk8NcwI4+c5bWadq6UYLtcY9sf+F1RYticn0yzbJ2LTUKyqOAINtddeMsDVxSQsxsALmamxcEyUlDnUKBpH9qUiUIHZOgr4isorJdsq2P2i2IfM2ij1V5AfWRuJ28lMdW2n4mNl/rIjbG1/smZS11LZbcSpPHL4dkpe0tomrVZgTlv1Ryt22ln+pjGC2ED4EpS+Ys+0N7i+ikt/yr7BxkPW2i78WPgNBIpKkdDyHO2U+2So1xj0jZNSYs8ZzRC01mw6t6Pt8StMAEFkAV0P4lGisPLS86ls3b9KuOqwVvytofLt8p5YoYx6Th6bFWHAj/ADqJ0zdDG1MXS6SquUA2BBsKhHEgcQB8ZnXBzltRhOagss7YRMDTnP6O0a1IdSs4AF7N1gAPGGB3+ruoJ6PzT6ETO2mVX1GNdsbOi/8ARzIJKOd9K54dEP7h/wC6Rm0t7qgBNWvkHiqD3WJmk2nQNobXpUBeowB5KNWPgsom9O2a+KpP0KgAKejpk2JNrZmPC/YJzzaW/CiurUmL2NifwkHjx9aXjZW1ExFMPTI1Go7JN01Vdie7siai2cGsdHHa9FkYrUDKwNiGFiD3xrLOwbb2BSxa2qCzAdWoPWX6juM5vtnd+phXtUF1PquPVb6Humu7Tyr57RnVfGzjzIboYfZpthI4EkYkDODqPSN6bEd3EHxB0k/g96WX9pTv3obe4/WRApzMJALjhN/Av48QvtI9xm4fSILa1sQfAN8yJRQkyCQD0K+EHZMKeCA5Sq1N/Db9rhx/D9ZE4/0gi2uJHhT/APAQC/YqtToi9RlXxOvkOJlL3o3zARhTOROBc+se5Ry+MpuP3vLH7pGY/mqH5DX3yvYqo9Vs1Vix5dg8BwEA09rYs4ipexCj1R8Se8zWWhN/oIdFANQUZlkm10cBSubAXJNgO0wDVKzEiWF90q4TNZb2vlDdb4Wv5yE6Ik2AN72tzvwtabJ1Tr+pYMYzjLpm1u9sFsZiBTFwg61Rvyp9TwE7Bh6K00VEAVVUKoHAAcpD7r7FGEoBTbpG61Q/q5L4Dh7ZMgy101Pw489sq9Rbvlx0iC362r0GCexs1T7tfPifZOSU9p1k9WrVHg7fC8t3pL2jnrrSB0prc/vH+kpeSQNXPdZj0Jumhthn1Nlts1zxrV/+I31mszFjdiSe0kn4xckyCSKSQWT+7G32wtQa9QnUch/SQarHUEyjJxeUYyipLDO2YXGLVQMnA+49kxxeHWqhSooZTxB/zoe+UDdDeA0m6Nz1Tw8OzxHKX/pARcag8JdVWK2OSpsrdcjn23t3GwzZlu1InRua/pb6yKAnUKwDAhgCCLEHgRKRtvYBovemCyMbDmVP5T29xkDUafb80eibRfu+WXZFKtzYak8pI1NgV1TOUNrXNiCQO8CGEoNh61M1BrbNl4kDUC8tI28NbW10t48gJzfiGtu01ijCOfXJ0Gh0VeprcnIpIEeoYZn9RSfAaDzm5tfZfRHMCCra20upOtrdnfN7CbbFOhkyrdeB4C3Mt2mbL9elUrKVuyYUaBytcLXjBWugHZFFKP2iWlmVozkhljtpu7GpI1Zek1Ua27bcpnXB2TUF5mMpbU2RhSJll6xNWm1NlcXFtOFhKnU2TUClsvVGvEXt22k3UaCdPXzf06NNd6n3waBEe2fUyVUYAnK19BfzjcstXaFNUApIB1RccAD8TPNFp/iy3Zxtwe3T2rGM5H/9oONjqbgjmb8rRnZ+Ao06wrVD1sxaxIsCe7naRxcE3sJia/XA7QTfwt9ZfzUZ/Ws+hBSa6OgpUvqPGZPWygk8ALzSwdT7tP3F+AmjvRjujwjnmRlHnIMpbU36GlRy8HNtq4g1q9Rz+JyfLlNPo48BMgsoG8vLLpLCwMCnFFObASL0c8PRgLFAj2SYlYAitY3GhEv2622+kTKx14eB+h4zn5Ent1cH1871FRberfV+w9w75J003GfBovinHkvtSpNWtiMoudbcorVAeBB8DeaeNfq+YkzV2Ouic15J/wCCNpK1ZfCD82v8juPxlO3VF7jwt3EyDICm4ABmOIfrqP3ifIAfONV6lgfCfOYwecttt+p9CcklhLGBmticw8W+BjGIa4t2kD2mWzcTdGljadQ1zUXIUVShAszAsSbjXlMcJgaeErVqdXK7I5AqAX0HAAHh9ZPuTqpjNLK5/PsQKpK22Uc88fn3KvEmUQzojnBadPMwGguQLnhrJqpsNaPrNdh32HiBxkGpsQe8TfxeJIsTrdlXXkDpLbw6ut7pSWWiLe5cJMGvfViR8ZnU2m3qg27hzEZdpp1z1l/vD3S4lJrojJZNerxPjLts9KaU1sASVBY2FyZF4Xdyk9BajNVLMDdRlVVIJFr6k6WPLjGaiMnVRtALa6yHoaJ1OUpLh9fczvkppJM2NpYINV+4Gh48AB9JE1kK1VBFiM4PsH0kjRxJQE3HaSY7RrqWLVivAatbiDpbv1ky3CjuNSbRNbPf7tP3RGNvbI+1UgufJlN7kXU+MhNob6pTJWmpZh2iwHlK7jN4K1c9diB2DQSmt1FeGuzZXTPOejHG4HoXy5kfvQ3HvjarMEEfVZVvGeCwXXIgWLkjgWZZZ4ejJWYMk2MsxZYBpusYZiOBI8DN50mtVpwDc2DRxGIq5KTNYDMzccq/U8Jcqew64v67i3Am/s75O+ibYajZ5qkdarWfX9KdQD25vbLdiaQpozflVm9gJ+UxtW+DhJ8MyqeyanFco4/U/aeCW8yT9BNnd7DDEYmkrrdWqdZTwKi5IPiBGcQ1gT3E/EyX9H1D/eVJ/BRY+ZAA+M5vTxUpxXujptRLbCT9mdCwNGnhkCUlCINbD3kniT3zmVbEdJUdz+J2c+ZJ+c6biUuNNO+c021s5sOXViCSpykfiBuL27b/AAlh4lB7I46K7wya3yy+SCMxMyMwMtioEJmzijelcdgPmLH5TWSmzuqILszBVA5sTYD2mdZX0aYdMMqtnNVaTZmDWV6hBNyOwHQdwEm6O9VNqXTNVsHLGDmLtpfuv5Td3f2KMZWNItlY0yyNxAZSp1A4grmE1aacV7UZfapEktyK+XG0D+YFf4kMub21GWPJZIsEsod2rgThKjYcOWVcpvwzEre9vMyMw9XOoYaX5ecsu/NK2Lv+akh9l1+Uq2A9S3Y7j/mM2UTc4Rb80YTWGxccL0n/AHDJ3dTBJXqlanDoiR43X+siRSD9W+jHLccrm3zl03W2AcO2ZyC2UKLch2+JsJH1tkYwafbXBnTFtpod2n6OqGKp5WGVrdWovrKf8Q7jOSbZ2BVwWIajXFmGoI9V1PB1PYfdPRVAyrelPYAr4E1gPvMP1weZpkgOvhwby75zpPOM00j6rMKQj6iAAWLaZATK0AbtArHLQywBhkmvWSbpWNVKcA7J6J6gbZdNRxR3v/eYt9fZLDtXCh6bLa+ZSPaLTmHot3i6BmptwBuR2ox4jvVtfOdeYh1BUggi4I4EQDkNfc6tmKOLKdM/G47QJPbv7EGGJOpYgDN3DkBLpWwl4wcFI1WlrreYok26q21YkyLq1CBKJvJX6TFfuqo+Z+M6RWwekp+1N0KrVy6BbNxubWM166uc6sQNuhshXbmZQTMGmZjbSaQSx+jTBirtSlm1FNalTzVbKfa07RiE0nFfRjjBT2tSB4VEqU/Mrce9RO3YhLwDhe1cMaOJdfy1DbvBJtbyMd3f2NWFakcpXIwOY6aDs8p1HHbGRmzZFzfmsL+2MDZwHKWE9dKSwl5YZoVKRobW2UmJpqrkgqbhha47RryPyE55WwopVaiDgKrD+s6m9AgTnO3aGTFVL/ibMPAib/DbXucG+PIw1EVjJEbHayjuqn3Nedjw1Kcl2Vsiq5ZURjmckG2ljzvOv7PoEKM2psLzDxCUWoYfr/B7Qnlm7RSMbxIPsOJvw+zVb/wGblNJBekDaQobOrdr02UDuOh+IHnKsknB8NwHhNpRGMOthNhRAMgItoARbQBLRbRbQgGNpiyxyIRANelValUWpTNmU3HYe0HuM6jufvoGTq6j8dInrIe1T2e4zmbJG0LU2D02KsOBHH/TugHo3B42nWF6bA9oOjDxEdalOK7J35K2GIUgj+0p/ErxHlLxsrfQuPu6tOqOwkZvPgYBbjRiHDyLp70j8VM+TfWO/wC1FP8AJU9q/WAcLImDCOmYEQBnD4o0K1Oqt706iuLcdDy8rz0NsbayYqiroQSVBNu8aEdxnniql5Pbn73Ng2COxFO/Vca9GTxBHND7oB3F6MabDzQ2dvTTqKC9hcaOvWQ9+nCS9Oori6MrDuN4Bo1MLeRmL3bo1GBdFYjheWI0ohoz1Np5Q7IrDbOVQAAABwm5ToWjtWoieuyr4m3ukXjN5EUfdDMe06KPmZ4CRxOJWimZzYchzJ7BOO+kbeQ4ir0QPAguBwW3q0/mfKbO9O/ZYlaLZ6nA1PwU+5ORPu8ZSkTmbkk3JOpJPMwBaax0CCrMgIACZRIsALQi2hAEhaLaFoBjaYlZnaFoAyacbOH1vz7Rx9s2bRLQApY+unqVqy+Dn5x07axP/wAit/FGssMsAdMxImcxMAbIjT07x8iIRAF2ftSthj9y5Avqh6yH+7y8RLFg/SDb9tSYH81Nr+42I9plaKzE04Bf6XpHpf8Au4hfEP8A1iVvSLRt+1rt3AP9ZQOiidFALVi/SAP7GkxPbUIUewXJ90gNobbr4jSo9l/InVXz5nzmsKcyCwBlKVo6FmWWLaAIBMrQi2gBaFotosAS0IsIAkLRYQBLRLTKEAxtC0yhAMbQtMrQtAFiQhAEIiWhCAJaFoQgBaFokIAtoWhCAFotoQgC2iwhACLaEIAQhCAEIQgBCEIAQhCAEIQgH//Z"/>
          <p:cNvSpPr>
            <a:spLocks noChangeAspect="1" noChangeArrowheads="1"/>
          </p:cNvSpPr>
          <p:nvPr/>
        </p:nvSpPr>
        <p:spPr bwMode="auto">
          <a:xfrm>
            <a:off x="77788" y="-776288"/>
            <a:ext cx="1447800" cy="161925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44036" name="AutoShape 4" descr="data:image/jpg;base64,/9j/4AAQSkZJRgABAQAAAQABAAD/2wCEAAkGBhQQDxQUDxQQFBQVEBQUFRQUFBUUFBQUFxQVFBYUFRQXHCYeFxkjGhQUHy8gIycpLCwtFR4xNTAqNSYrLCkBCQoKDgwOGg8PGiwiHyQwLzItLyksLCwvKjAsKiwsNCosLCw0LCwsLCwpKSwsLC8sLCksLCwsLCwsLCwsLCwsLP/AABEIAOgA0AMBIgACEQEDEQH/xAAcAAABBAMBAAAAAAAAAAAAAAAAAQMFBgIEBwj/xABHEAACAQIDBAYHBQUFBwUAAAABAgADEQQSIQUGMUETIlFhcYEHMpGhscHRFCNCUmIzcpKy4UOCwvDxFiSTorPS4jRTVHN0/8QAGwEBAAIDAQEAAAAAAAAAAAAAAAQFAgMGAQf/xAAuEQACAgEEAAQFAwUBAAAAAAAAAQIDEQQSITEFQVFhEyIyofAUccGBkbHh8dH/2gAMAwEAAhEDEQA/AK3CEIAQhCAEIQgBCEIAQheE8bS5ZnCEpvbBNv25CEIT0xxjgITX+3L39g8ZsTTXarMlhrfD56Ta5NPPp5ewQhCbiuCELwgBCEIAQhCAEIQgBCEIAQhCAF4QhACESEAWESJAFmpi8YUOnDjpxBj1eoVW4kW9e5N76SHqZZ+TB0vg1Kiv1Ck0+Vj+zJGjjAR1iLk/GPFxrfTh53kGhu6i4FzxM3ccbt1W14acJqdj2bc49CdDRweqV6gnHndnHL9cP9/2MMVSC1Lg3vreP7PrFidTw+dpro1hY2JPM8fKZbJOref808o+tZNnijS08lHhPy9OUScIl4SyOIMoRIQBYRLxYAQhCAEIQgBCF4QAhEhACEIkAWJeES8AW8S8QmYloBhifUMhydT5fCWnYmwquNq9HQW5tdmOiIvax+XEyO3x3f8AsOKejmz2RCWta5Kg6Ds1kW+PO4v/AAq/5XV/X7JENTUlgRy490fDdYjuHzlp9GmCNdcdRXKGqYEKpbgGzrbwlcxuBqUKzJWUo4UXB8TqO0d8jzjwmW+nuTnKGecr+2BipxX975GdD9HW4yY1Wq1mK0lIWyWDO9rnXkBce2UDCYSpiGVaCVKjnUKilmtY62HLvnaMHgjgsFQ6KmUqdGprU+ZqZRduJAbTUTdp1yVvjNicUk/P+CI363ApYSj0+FZsoIDoxzEAmwZT420PbKHedVpsMYhXGZ1pG11BszWN9SOA0lK3v3fp4aoGwzMaLmwD+sjcbX5jsPGTDmyAhMQYt4BlCY3heAZQvEheALHKdBmBKqxA4kAkDxIjV5bNk7xJSpIoAWw4fmPbbnJGno+M2s4IWs1MtPBSjHJVI/gUU1FFT1c3W8OybW2sEy1C+UBXOYW5X5EcpuLh8MtIWDu5Gt+R8OE2VaaTs2vy7z+eZhdrIKpSWfm6x5f8IKSNHd3EPT6RaTFLXB0uR2hb3PskcqkmwBJ7ALn2CXVd7yqqpVlbKAFy91tJz3iWru06j8GKbfeS509Mbc7ngpMSWHG7vZleqatMOxLCn231Iv2yvSXptVXqI5g+u/Y12VSreJBEJhMTJRqEJjbvMzGKw0gHcdwNmrR2bRKWzVUFZ25ktwB8BYTnHpW2RVfH9IiM6vTQDKpNmUWINvbLf6Nd50bBU6NQgGndATwBB9VuzjcGW3E4TNxmE4KSwSNNqJUT3R/Y5R6NtkVsLWqPWXKGpBNTck5gbi3LSRfpJqZtoE9tGn851PGdDTNnqU1PYWAPslL3j3XpY2qKlPEUwQMrZQXuBw4c5jKiUobYLJK0uujDUfFtaXGDW9DePNHp2UAnLTXXs654+Mu1faLVWIZ7kWuoI0vqLgcJB7ubuUsGHFFqjZst83dewA8zNnCf+oxHjR/6ZmcYOC2y7IupujdY5w64+ywblRrKT2KT7ATKnvfiS+Ew7Na7nMQOFygOntlqxR+7f/63/lMp29xthcIP0n3In1mRHK0GigxoGZAwBy8W8bvFvAM7wvG7wzQCxbv1kRGZqasxPVY8rcvCLiK4Y5rL3EfWaeGbLh7/AKWPxgTZQOwAewWl/QttcUvQ5jULddKXuM4jE5tP1W8bTbwOx6tezJYIrG5J4m3C3PjIc1tAe8n3yZweIKUSdbZSSL6HmAfdMa5KU5Z9jZdCUKo7fPJbN0dlLSwwZmXNVs97C6AjQX9/nITarlazKzBrHQ6C4mT0q1BQiVEe2nh75s4TEKi9amjsR1mYcZ8jsbd07m925/nfsfQq47YKPRDviyHQaWYsCedwLj5yFrizMP1H4yR2iMrrbgtVT4A3HzkfjD941u2dD4VxJ481/P8Asg6zpfuNGIYl4l5fFcBmDiZEzEmAGCxz4d81M8dGU+qw7/rLhsj0iFQAKhp/oqdZPI/6SlNGKiwC/bR2omIqmq6gsQATTcAGwsO2R32vK46Faga+nWzE9wAGvhNDcr0fVdp1CVJpUUNnq21v+RBzb3DnyB7nu9ulhsAmXDU7HnUY56jeLnXyFh3TYrJrpmDri+0VfZuErPR6R6NRNNcwynxCnW3lNTCL/vFfvNK38E6S1SUbEratUI51G/mM8sm5y3M9hBQW1GlSrfaaTCle7Z6a5tOtqnsvKrvHuvtIhOmw5KU0yr0JFQDQAk26xJsOXKWfdL1U/wD0P/1TOmgzAyPL5BBIIII4g6EeIMUGeiNvbpYbGrbEU1LW0qL1ai+Dj4G4nNdoeiv7O/Xqs1MnqlVAPgxJsD5WmcIObwjGc1BZZQrwvL5T3Lw44io3i5H8tpk+6GG/I38b/WSf0VnsRv1dfuc/LSY3a3XrY9yKVlRfXqt6q9w/M3dLBjN06TJYZhYdU8SPqO6XLdHoqOEp0KZGZF69xYs51Z++8126edfL6Nld8Z8Ip29m66YOlSWnUd84KnMByykkW5da1pX6IL1wnayDzZvpLb6QsVetSXsRm9rW/wAIlc3Zp5sandWBPggBljVJqlN/nZU3QTvcUvx4OuCpSpKQqUwq3Ngigaanl3TkNWpmUnTrVFHta86di7MpF+II9osZzbF7OFHEGmrFgtm101I+V+MjaGXzNepJ8Rh8sZeS/P4NqhXLFwRbK+XxFgQfYYxtY2pEj8LI3sYX90yU2rP+pEb2ZkPwX2wxah0db8VIPdcXHynzbG2aflwdp2jW2hhmqPlpgszgBVHEm+gHfIPFYd6TZaqujflYFT75N4PaH39Ei5KPSJ79VJA9865jsHRxlPJiKaup4ZvWHercVPhOj8LTjW4sq9XhyTRwTNDlfW17Xli3l3IfC4lUpkvRqXKVDxUD1lfvHvknhtjUsiqVuByPM8ye0y+qodnJW23KspdOmWNlBY9gBPwm/R3axD8KZH7xC/GXvDUFQWQKo7gB8IlbadKn6zi/YNT7pKjoor6mRZauT+lFRTcWueLUh5kn3CZPuA9rmrT/AIWkzit86ScAT4kD3C8h8bv6zAhFUeX1MSr08e2FO+XR27d3Yy4PC0qCAdRACR+J+LMfE3m881Nh7SGIw9OoDqUGbuawuJvytLA0a5MpmIqfePqLhzf4y91qV5D4jYdNjfKL9vb4wCnbqKQqaG/Suez+0Yzo1CtcayMo7NC8pv0qdoBuAzX2hgxWpOh0zKQD2HkR3g6x1BMMZilpU2dzYKLn6T1PHKDWTzvX3qxCMys7XVip6xGqkg8PCYDfOsOLP/GfnIPGYnNUdjxao7e1iZqvUm349nqavgw9C3Ut/CPXZh4qGHu1kvh95M4VrA31VkJB8ROY1Wm3sja/RdR75L3BHFD9Jsjqprvk1y00X0dkw1JMePvusyeqwNjY8QbeEkMJu8tI3QAHtA4+MqO6m2qdI5nuQ1uuuot4TpOz8bSqj7t0buB19h1mqyeX8vRthDCy+yPq4Y2lJxuy6xxNQ5HOb1TbQjx5cJ1L7N3Q+yXntNrqluRjfTG6O2RQd4sCiCm1NQt84Nu/KR/LK+zfet+qnTb2Zk/wiW3ePDHou8EH5SrUtm1alQFEYrkKk8NcwI4+c5bWadq6UYLtcY9sf+F1RYticn0yzbJ2LTUKyqOAINtddeMsDVxSQsxsALmamxcEyUlDnUKBpH9qUiUIHZOgr4isorJdsq2P2i2IfM2ij1V5AfWRuJ28lMdW2n4mNl/rIjbG1/smZS11LZbcSpPHL4dkpe0tomrVZgTlv1Ryt22ln+pjGC2ED4EpS+Ys+0N7i+ikt/yr7BxkPW2i78WPgNBIpKkdDyHO2U+2So1xj0jZNSYs8ZzRC01mw6t6Pt8StMAEFkAV0P4lGisPLS86ls3b9KuOqwVvytofLt8p5YoYx6Th6bFWHAj/ADqJ0zdDG1MXS6SquUA2BBsKhHEgcQB8ZnXBzltRhOagss7YRMDTnP6O0a1IdSs4AF7N1gAPGGB3+ruoJ6PzT6ETO2mVX1GNdsbOi/8ARzIJKOd9K54dEP7h/wC6Rm0t7qgBNWvkHiqD3WJmk2nQNobXpUBeowB5KNWPgsom9O2a+KpP0KgAKejpk2JNrZmPC/YJzzaW/CiurUmL2NifwkHjx9aXjZW1ExFMPTI1Go7JN01Vdie7siai2cGsdHHa9FkYrUDKwNiGFiD3xrLOwbb2BSxa2qCzAdWoPWX6juM5vtnd+phXtUF1PquPVb6Humu7Tyr57RnVfGzjzIboYfZpthI4EkYkDODqPSN6bEd3EHxB0k/g96WX9pTv3obe4/WRApzMJALjhN/Av48QvtI9xm4fSILa1sQfAN8yJRQkyCQD0K+EHZMKeCA5Sq1N/Db9rhx/D9ZE4/0gi2uJHhT/APAQC/YqtToi9RlXxOvkOJlL3o3zARhTOROBc+se5Ry+MpuP3vLH7pGY/mqH5DX3yvYqo9Vs1Vix5dg8BwEA09rYs4ipexCj1R8Se8zWWhN/oIdFANQUZlkm10cBSubAXJNgO0wDVKzEiWF90q4TNZb2vlDdb4Wv5yE6Ik2AN72tzvwtabJ1Tr+pYMYzjLpm1u9sFsZiBTFwg61Rvyp9TwE7Bh6K00VEAVVUKoHAAcpD7r7FGEoBTbpG61Q/q5L4Dh7ZMgy101Pw489sq9Rbvlx0iC362r0GCexs1T7tfPifZOSU9p1k9WrVHg7fC8t3pL2jnrrSB0prc/vH+kpeSQNXPdZj0Jumhthn1Nlts1zxrV/+I31mszFjdiSe0kn4xckyCSKSQWT+7G32wtQa9QnUch/SQarHUEyjJxeUYyipLDO2YXGLVQMnA+49kxxeHWqhSooZTxB/zoe+UDdDeA0m6Nz1Tw8OzxHKX/pARcag8JdVWK2OSpsrdcjn23t3GwzZlu1InRua/pb6yKAnUKwDAhgCCLEHgRKRtvYBovemCyMbDmVP5T29xkDUafb80eibRfu+WXZFKtzYak8pI1NgV1TOUNrXNiCQO8CGEoNh61M1BrbNl4kDUC8tI28NbW10t48gJzfiGtu01ijCOfXJ0Gh0VeprcnIpIEeoYZn9RSfAaDzm5tfZfRHMCCra20upOtrdnfN7CbbFOhkyrdeB4C3Mt2mbL9elUrKVuyYUaBytcLXjBWugHZFFKP2iWlmVozkhljtpu7GpI1Zek1Ua27bcpnXB2TUF5mMpbU2RhSJll6xNWm1NlcXFtOFhKnU2TUClsvVGvEXt22k3UaCdPXzf06NNd6n3waBEe2fUyVUYAnK19BfzjcstXaFNUApIB1RccAD8TPNFp/iy3Zxtwe3T2rGM5H/9oONjqbgjmb8rRnZ+Ao06wrVD1sxaxIsCe7naRxcE3sJia/XA7QTfwt9ZfzUZ/Ws+hBSa6OgpUvqPGZPWygk8ALzSwdT7tP3F+AmjvRjujwjnmRlHnIMpbU36GlRy8HNtq4g1q9Rz+JyfLlNPo48BMgsoG8vLLpLCwMCnFFObASL0c8PRgLFAj2SYlYAitY3GhEv2622+kTKx14eB+h4zn5Ent1cH1871FRberfV+w9w75J003GfBovinHkvtSpNWtiMoudbcorVAeBB8DeaeNfq+YkzV2Ouic15J/wCCNpK1ZfCD82v8juPxlO3VF7jwt3EyDICm4ABmOIfrqP3ifIAfONV6lgfCfOYwecttt+p9CcklhLGBmticw8W+BjGIa4t2kD2mWzcTdGljadQ1zUXIUVShAszAsSbjXlMcJgaeErVqdXK7I5AqAX0HAAHh9ZPuTqpjNLK5/PsQKpK22Uc88fn3KvEmUQzojnBadPMwGguQLnhrJqpsNaPrNdh32HiBxkGpsQe8TfxeJIsTrdlXXkDpLbw6ut7pSWWiLe5cJMGvfViR8ZnU2m3qg27hzEZdpp1z1l/vD3S4lJrojJZNerxPjLts9KaU1sASVBY2FyZF4Xdyk9BajNVLMDdRlVVIJFr6k6WPLjGaiMnVRtALa6yHoaJ1OUpLh9fczvkppJM2NpYINV+4Gh48AB9JE1kK1VBFiM4PsH0kjRxJQE3HaSY7RrqWLVivAatbiDpbv1ky3CjuNSbRNbPf7tP3RGNvbI+1UgufJlN7kXU+MhNob6pTJWmpZh2iwHlK7jN4K1c9diB2DQSmt1FeGuzZXTPOejHG4HoXy5kfvQ3HvjarMEEfVZVvGeCwXXIgWLkjgWZZZ4ejJWYMk2MsxZYBpusYZiOBI8DN50mtVpwDc2DRxGIq5KTNYDMzccq/U8Jcqew64v67i3Am/s75O+ibYajZ5qkdarWfX9KdQD25vbLdiaQpozflVm9gJ+UxtW+DhJ8MyqeyanFco4/U/aeCW8yT9BNnd7DDEYmkrrdWqdZTwKi5IPiBGcQ1gT3E/EyX9H1D/eVJ/BRY+ZAA+M5vTxUpxXujptRLbCT9mdCwNGnhkCUlCINbD3kniT3zmVbEdJUdz+J2c+ZJ+c6biUuNNO+c021s5sOXViCSpykfiBuL27b/AAlh4lB7I46K7wya3yy+SCMxMyMwMtioEJmzijelcdgPmLH5TWSmzuqILszBVA5sTYD2mdZX0aYdMMqtnNVaTZmDWV6hBNyOwHQdwEm6O9VNqXTNVsHLGDmLtpfuv5Td3f2KMZWNItlY0yyNxAZSp1A4grmE1aacV7UZfapEktyK+XG0D+YFf4kMub21GWPJZIsEsod2rgThKjYcOWVcpvwzEre9vMyMw9XOoYaX5ecsu/NK2Lv+akh9l1+Uq2A9S3Y7j/mM2UTc4Rb80YTWGxccL0n/AHDJ3dTBJXqlanDoiR43X+siRSD9W+jHLccrm3zl03W2AcO2ZyC2UKLch2+JsJH1tkYwafbXBnTFtpod2n6OqGKp5WGVrdWovrKf8Q7jOSbZ2BVwWIajXFmGoI9V1PB1PYfdPRVAyrelPYAr4E1gPvMP1weZpkgOvhwby75zpPOM00j6rMKQj6iAAWLaZATK0AbtArHLQywBhkmvWSbpWNVKcA7J6J6gbZdNRxR3v/eYt9fZLDtXCh6bLa+ZSPaLTmHot3i6BmptwBuR2ox4jvVtfOdeYh1BUggi4I4EQDkNfc6tmKOLKdM/G47QJPbv7EGGJOpYgDN3DkBLpWwl4wcFI1WlrreYok26q21YkyLq1CBKJvJX6TFfuqo+Z+M6RWwekp+1N0KrVy6BbNxubWM166uc6sQNuhshXbmZQTMGmZjbSaQSx+jTBirtSlm1FNalTzVbKfa07RiE0nFfRjjBT2tSB4VEqU/Mrce9RO3YhLwDhe1cMaOJdfy1DbvBJtbyMd3f2NWFakcpXIwOY6aDs8p1HHbGRmzZFzfmsL+2MDZwHKWE9dKSwl5YZoVKRobW2UmJpqrkgqbhha47RryPyE55WwopVaiDgKrD+s6m9AgTnO3aGTFVL/ibMPAib/DbXucG+PIw1EVjJEbHayjuqn3Nedjw1Kcl2Vsiq5ZURjmckG2ljzvOv7PoEKM2psLzDxCUWoYfr/B7Qnlm7RSMbxIPsOJvw+zVb/wGblNJBekDaQobOrdr02UDuOh+IHnKsknB8NwHhNpRGMOthNhRAMgItoARbQBLRbRbQgGNpiyxyIRANelValUWpTNmU3HYe0HuM6jufvoGTq6j8dInrIe1T2e4zmbJG0LU2D02KsOBHH/TugHo3B42nWF6bA9oOjDxEdalOK7J35K2GIUgj+0p/ErxHlLxsrfQuPu6tOqOwkZvPgYBbjRiHDyLp70j8VM+TfWO/wC1FP8AJU9q/WAcLImDCOmYEQBnD4o0K1Oqt706iuLcdDy8rz0NsbayYqiroQSVBNu8aEdxnniql5Pbn73Ng2COxFO/Vca9GTxBHND7oB3F6MabDzQ2dvTTqKC9hcaOvWQ9+nCS9Oori6MrDuN4Bo1MLeRmL3bo1GBdFYjheWI0ohoz1Np5Q7IrDbOVQAAABwm5ToWjtWoieuyr4m3ukXjN5EUfdDMe06KPmZ4CRxOJWimZzYchzJ7BOO+kbeQ4ir0QPAguBwW3q0/mfKbO9O/ZYlaLZ6nA1PwU+5ORPu8ZSkTmbkk3JOpJPMwBaax0CCrMgIACZRIsALQi2hAEhaLaFoBjaYlZnaFoAyacbOH1vz7Rx9s2bRLQApY+unqVqy+Dn5x07axP/wAit/FGssMsAdMxImcxMAbIjT07x8iIRAF2ftSthj9y5Avqh6yH+7y8RLFg/SDb9tSYH81Nr+42I9plaKzE04Bf6XpHpf8Au4hfEP8A1iVvSLRt+1rt3AP9ZQOiidFALVi/SAP7GkxPbUIUewXJ90gNobbr4jSo9l/InVXz5nzmsKcyCwBlKVo6FmWWLaAIBMrQi2gBaFotosAS0IsIAkLRYQBLRLTKEAxtC0yhAMbQtMrQtAFiQhAEIiWhCAJaFoQgBaFokIAtoWhCAFotoQgC2iwhACLaEIAQhCAEIQgBCEIAQhCAEIQgH//Z"/>
          <p:cNvSpPr>
            <a:spLocks noChangeAspect="1" noChangeArrowheads="1"/>
          </p:cNvSpPr>
          <p:nvPr/>
        </p:nvSpPr>
        <p:spPr bwMode="auto">
          <a:xfrm>
            <a:off x="77788" y="-776288"/>
            <a:ext cx="1447800" cy="161925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44038" name="Picture 6" descr="http://www.bancopastor.es/MungoBlobs/490/500/gestion%20de%20pagos%20a%20proveedores%20-%20confirming_BIG.jpg"/>
          <p:cNvPicPr>
            <a:picLocks noChangeAspect="1" noChangeArrowheads="1"/>
          </p:cNvPicPr>
          <p:nvPr/>
        </p:nvPicPr>
        <p:blipFill>
          <a:blip r:embed="rId2" cstate="print"/>
          <a:srcRect/>
          <a:stretch>
            <a:fillRect/>
          </a:stretch>
        </p:blipFill>
        <p:spPr bwMode="auto">
          <a:xfrm>
            <a:off x="5868144" y="4509120"/>
            <a:ext cx="2304256" cy="2007072"/>
          </a:xfrm>
          <a:prstGeom prst="rect">
            <a:avLst/>
          </a:prstGeom>
          <a:ln>
            <a:noFill/>
          </a:ln>
          <a:effectLst>
            <a:softEdge rad="112500"/>
          </a:effectLst>
        </p:spPr>
      </p:pic>
      <p:pic>
        <p:nvPicPr>
          <p:cNvPr id="44040" name="Picture 8" descr="http://t3.gstatic.com/images?q=tbn:ANd9GcSFcNdQCsBakZpGNq3g291_2KnxY_Lfo8PJmShcUAlxA-WMpE7SxA"/>
          <p:cNvPicPr>
            <a:picLocks noChangeAspect="1" noChangeArrowheads="1"/>
          </p:cNvPicPr>
          <p:nvPr/>
        </p:nvPicPr>
        <p:blipFill>
          <a:blip r:embed="rId3" cstate="print"/>
          <a:srcRect/>
          <a:stretch>
            <a:fillRect/>
          </a:stretch>
        </p:blipFill>
        <p:spPr bwMode="auto">
          <a:xfrm>
            <a:off x="1619672" y="4581128"/>
            <a:ext cx="1998466" cy="1989585"/>
          </a:xfrm>
          <a:prstGeom prst="rect">
            <a:avLst/>
          </a:prstGeom>
          <a:ln>
            <a:noFill/>
          </a:ln>
          <a:effectLst>
            <a:softEdge rad="112500"/>
          </a:effectLst>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845</TotalTime>
  <Words>3912</Words>
  <Application>Microsoft Office PowerPoint</Application>
  <PresentationFormat>Presentación en pantalla (4:3)</PresentationFormat>
  <Paragraphs>637</Paragraphs>
  <Slides>57</Slides>
  <Notes>12</Notes>
  <HiddenSlides>0</HiddenSlides>
  <MMClips>0</MMClips>
  <ScaleCrop>false</ScaleCrop>
  <HeadingPairs>
    <vt:vector size="4" baseType="variant">
      <vt:variant>
        <vt:lpstr>Tema</vt:lpstr>
      </vt:variant>
      <vt:variant>
        <vt:i4>1</vt:i4>
      </vt:variant>
      <vt:variant>
        <vt:lpstr>Títulos de diapositiva</vt:lpstr>
      </vt:variant>
      <vt:variant>
        <vt:i4>57</vt:i4>
      </vt:variant>
    </vt:vector>
  </HeadingPairs>
  <TitlesOfParts>
    <vt:vector size="58" baseType="lpstr">
      <vt:lpstr>Viajes</vt:lpstr>
      <vt:lpstr>Escuela politécnica del ejército</vt:lpstr>
      <vt:lpstr>CAPITULO I  Análisis Macro y Micro Ambiente</vt:lpstr>
      <vt:lpstr>Presentación de PowerPoint</vt:lpstr>
      <vt:lpstr>Inflación</vt:lpstr>
      <vt:lpstr>Presentación de PowerPoint</vt:lpstr>
      <vt:lpstr>Factor social  </vt:lpstr>
      <vt:lpstr>Presentación de PowerPoint</vt:lpstr>
      <vt:lpstr>FACTOR LEGAL</vt:lpstr>
      <vt:lpstr>CLIENTES</vt:lpstr>
      <vt:lpstr>COMPETENCIA</vt:lpstr>
      <vt:lpstr>CAPITULO II</vt:lpstr>
      <vt:lpstr>Presentación de PowerPoint</vt:lpstr>
      <vt:lpstr>EVOLUCION HUMADI</vt:lpstr>
      <vt:lpstr>Factor legal </vt:lpstr>
      <vt:lpstr>DIRECCIONAMIENTO ESTRATÉGICO </vt:lpstr>
      <vt:lpstr>Presentación de PowerPoint</vt:lpstr>
      <vt:lpstr>ORGANIGRAMA PROPUESTO</vt:lpstr>
      <vt:lpstr>OBJETIVOS Y VALORES</vt:lpstr>
      <vt:lpstr>PROCESO EMPRESARIAL</vt:lpstr>
      <vt:lpstr>LEVANTAMIENTO DE PROCESOS (Propuesta)</vt:lpstr>
      <vt:lpstr>ANÁLISIS FINANCIERO situacional</vt:lpstr>
      <vt:lpstr>Presentación de PowerPoint</vt:lpstr>
      <vt:lpstr>Proceso financiero</vt:lpstr>
      <vt:lpstr>Presentación de PowerPoint</vt:lpstr>
      <vt:lpstr>BALANCE GENERAL 2009- 2010  ANÁLISIS HORIZONTAL </vt:lpstr>
      <vt:lpstr>Presentación de PowerPoint</vt:lpstr>
      <vt:lpstr>BALANCE DE RESULTADOS 2009-2010  ANáLISIS HORIZONTAL</vt:lpstr>
      <vt:lpstr>Presentación de PowerPoint</vt:lpstr>
      <vt:lpstr>balance general   Análisis Vertical </vt:lpstr>
      <vt:lpstr>Balance de resultados  Análisis VERTICAL</vt:lpstr>
      <vt:lpstr>Presentación de PowerPoint</vt:lpstr>
      <vt:lpstr>Principales Índices financieros</vt:lpstr>
      <vt:lpstr>Presentación de PowerPoint</vt:lpstr>
      <vt:lpstr>Principales Índices financieros</vt:lpstr>
      <vt:lpstr>Presentación de PowerPoint</vt:lpstr>
      <vt:lpstr>Evaluación matriz posición estratégica y evaluación de acción</vt:lpstr>
      <vt:lpstr> PROPUESTA DE UN MODELO DE GESTIÒN FINANCIERA</vt:lpstr>
      <vt:lpstr>MODELO DE GESTIÒN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PLANIFICACIÒN PRESUPUESTARIA</vt:lpstr>
      <vt:lpstr>Presentación de PowerPoint</vt:lpstr>
      <vt:lpstr>Presentación de PowerPoint</vt:lpstr>
      <vt:lpstr>Presentación de PowerPoint</vt:lpstr>
      <vt:lpstr>Estado de perdidas y ganancias proyectado 2011-2015</vt:lpstr>
      <vt:lpstr>Presentación de PowerPoint</vt:lpstr>
      <vt:lpstr>Presentación de PowerPoint</vt:lpstr>
      <vt:lpstr>Presentación de PowerPoint</vt:lpstr>
      <vt:lpstr>Presentación de PowerPoint</vt:lpstr>
      <vt:lpstr>Presentación de PowerPoint</vt:lpstr>
      <vt:lpstr>Conclusiones</vt:lpstr>
      <vt:lpstr>RECOMENDACIONES</vt:lpstr>
    </vt:vector>
  </TitlesOfParts>
  <Company>Usuario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politécnica del ejército</dc:title>
  <dc:creator>Carlos</dc:creator>
  <cp:lastModifiedBy>Gerencia</cp:lastModifiedBy>
  <cp:revision>70</cp:revision>
  <dcterms:created xsi:type="dcterms:W3CDTF">2011-02-26T23:02:21Z</dcterms:created>
  <dcterms:modified xsi:type="dcterms:W3CDTF">2011-04-04T15:42:03Z</dcterms:modified>
</cp:coreProperties>
</file>