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57" r:id="rId3"/>
    <p:sldId id="285" r:id="rId4"/>
    <p:sldId id="258" r:id="rId5"/>
    <p:sldId id="327" r:id="rId6"/>
    <p:sldId id="260" r:id="rId7"/>
    <p:sldId id="280" r:id="rId8"/>
    <p:sldId id="281" r:id="rId9"/>
    <p:sldId id="282" r:id="rId10"/>
    <p:sldId id="323" r:id="rId11"/>
    <p:sldId id="283" r:id="rId12"/>
    <p:sldId id="328" r:id="rId13"/>
    <p:sldId id="267" r:id="rId14"/>
    <p:sldId id="286" r:id="rId15"/>
    <p:sldId id="271" r:id="rId16"/>
    <p:sldId id="275" r:id="rId17"/>
    <p:sldId id="276" r:id="rId18"/>
    <p:sldId id="297" r:id="rId19"/>
    <p:sldId id="272" r:id="rId20"/>
    <p:sldId id="288" r:id="rId21"/>
    <p:sldId id="289" r:id="rId22"/>
    <p:sldId id="290" r:id="rId23"/>
    <p:sldId id="298" r:id="rId24"/>
    <p:sldId id="273" r:id="rId25"/>
    <p:sldId id="291" r:id="rId26"/>
    <p:sldId id="292" r:id="rId27"/>
    <p:sldId id="293" r:id="rId28"/>
    <p:sldId id="294" r:id="rId29"/>
    <p:sldId id="295" r:id="rId30"/>
    <p:sldId id="296" r:id="rId31"/>
    <p:sldId id="299" r:id="rId32"/>
    <p:sldId id="301" r:id="rId33"/>
    <p:sldId id="329" r:id="rId34"/>
    <p:sldId id="304" r:id="rId35"/>
    <p:sldId id="305" r:id="rId36"/>
    <p:sldId id="308" r:id="rId37"/>
    <p:sldId id="311" r:id="rId38"/>
    <p:sldId id="307" r:id="rId39"/>
    <p:sldId id="322" r:id="rId40"/>
    <p:sldId id="309" r:id="rId41"/>
    <p:sldId id="306" r:id="rId42"/>
    <p:sldId id="310" r:id="rId43"/>
    <p:sldId id="321" r:id="rId44"/>
    <p:sldId id="319" r:id="rId45"/>
    <p:sldId id="330" r:id="rId46"/>
    <p:sldId id="324" r:id="rId47"/>
    <p:sldId id="316" r:id="rId48"/>
    <p:sldId id="268" r:id="rId49"/>
    <p:sldId id="277" r:id="rId50"/>
    <p:sldId id="28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82AC"/>
    <a:srgbClr val="D2EFFA"/>
    <a:srgbClr val="1CADE4"/>
    <a:srgbClr val="9933FF"/>
    <a:srgbClr val="FF6600"/>
    <a:srgbClr val="FFFF00"/>
    <a:srgbClr val="CC66FF"/>
    <a:srgbClr val="FF0000"/>
    <a:srgbClr val="FF99FF"/>
    <a:srgbClr val="318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varScale="1">
        <p:scale>
          <a:sx n="54" d="100"/>
          <a:sy n="54" d="100"/>
        </p:scale>
        <p:origin x="7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97725652551295E-2"/>
          <c:y val="5.0911755920917942E-2"/>
          <c:w val="0.6303483620887077"/>
          <c:h val="0.76625426036790245"/>
        </c:manualLayout>
      </c:layout>
      <c:pieChart>
        <c:varyColors val="1"/>
        <c:dLbls>
          <c:dLblPos val="bestFit"/>
          <c:showLegendKey val="0"/>
          <c:showVal val="1"/>
          <c:showCatName val="0"/>
          <c:showSerName val="0"/>
          <c:showPercent val="0"/>
          <c:showBubbleSize val="0"/>
          <c:showLeaderLines val="0"/>
        </c:dLbls>
        <c:firstSliceAng val="0"/>
      </c:pieChart>
      <c:spPr>
        <a:noFill/>
        <a:ln w="25400">
          <a:noFill/>
        </a:ln>
        <a:effectLst/>
      </c:spPr>
    </c:plotArea>
    <c:legend>
      <c:legendPos val="b"/>
      <c:layout>
        <c:manualLayout>
          <c:xMode val="edge"/>
          <c:yMode val="edge"/>
          <c:x val="0.61444386875533297"/>
          <c:y val="0.21792913021153207"/>
          <c:w val="0.35496230694470349"/>
          <c:h val="0.695074823219865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5.xml"/><Relationship Id="rId1" Type="http://schemas.openxmlformats.org/officeDocument/2006/relationships/slide" Target="../slides/slide3.xml"/><Relationship Id="rId5" Type="http://schemas.openxmlformats.org/officeDocument/2006/relationships/slide" Target="../slides/slide33.xml"/><Relationship Id="rId4" Type="http://schemas.openxmlformats.org/officeDocument/2006/relationships/slide" Target="../slides/slide45.xml"/></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3.xml"/><Relationship Id="rId1" Type="http://schemas.openxmlformats.org/officeDocument/2006/relationships/slide" Target="../slides/slide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slide" Target="../slides/slide11.xml"/></Relationships>
</file>

<file path=ppt/diagrams/_rels/data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s/slide24.xml"/><Relationship Id="rId7" Type="http://schemas.openxmlformats.org/officeDocument/2006/relationships/image" Target="../media/image29.png"/><Relationship Id="rId2" Type="http://schemas.openxmlformats.org/officeDocument/2006/relationships/slide" Target="../slides/slide15.xml"/><Relationship Id="rId1" Type="http://schemas.openxmlformats.org/officeDocument/2006/relationships/slide" Target="../slides/slide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s/slide30.xml"/><Relationship Id="rId9" Type="http://schemas.openxmlformats.org/officeDocument/2006/relationships/image" Target="../media/image31.png"/></Relationships>
</file>

<file path=ppt/diagrams/_rels/data8.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41.xml"/><Relationship Id="rId1" Type="http://schemas.openxmlformats.org/officeDocument/2006/relationships/slide" Target="../slides/slide3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BD339-C670-4869-856C-06CFE033E3C4}"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S"/>
        </a:p>
      </dgm:t>
    </dgm:pt>
    <dgm:pt modelId="{79A6E036-8916-467A-9DDA-876C4E3C4C16}">
      <dgm:prSet phldrT="[Texto]"/>
      <dgm:spPr/>
      <dgm:t>
        <a:bodyPr/>
        <a:lstStyle/>
        <a:p>
          <a:r>
            <a:rPr lang="es-ES" dirty="0" smtClean="0"/>
            <a:t>Objetivo especifico y actividades</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060E3A2-C6D7-47EE-869B-685B6362D483}" type="parTrans" cxnId="{1CEFA50E-B52A-4C2B-9B1C-15593B0D2C6E}">
      <dgm:prSet/>
      <dgm:spPr/>
      <dgm:t>
        <a:bodyPr/>
        <a:lstStyle/>
        <a:p>
          <a:endParaRPr lang="es-ES"/>
        </a:p>
      </dgm:t>
    </dgm:pt>
    <dgm:pt modelId="{AA5DE4A1-0DBD-4B08-9AE6-C5E74FBD9336}" type="sibTrans" cxnId="{1CEFA50E-B52A-4C2B-9B1C-15593B0D2C6E}">
      <dgm:prSet/>
      <dgm:spPr/>
      <dgm:t>
        <a:bodyPr/>
        <a:lstStyle/>
        <a:p>
          <a:endParaRPr lang="es-ES"/>
        </a:p>
      </dgm:t>
    </dgm:pt>
    <dgm:pt modelId="{5BCB265A-95F5-49EF-80F0-DA7F2913FA26}">
      <dgm:prSet phldrT="[Texto]"/>
      <dgm:spPr/>
      <dgm:t>
        <a:bodyPr/>
        <a:lstStyle/>
        <a:p>
          <a:r>
            <a:rPr lang="es-ES" dirty="0" smtClean="0"/>
            <a:t>Revisión Literaria</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09ACEDB-9ADA-4781-87B9-E28067997D59}" type="parTrans" cxnId="{044CE984-A752-4EF5-93D7-1160AC36FDDD}">
      <dgm:prSet/>
      <dgm:spPr/>
      <dgm:t>
        <a:bodyPr/>
        <a:lstStyle/>
        <a:p>
          <a:endParaRPr lang="es-ES"/>
        </a:p>
      </dgm:t>
    </dgm:pt>
    <dgm:pt modelId="{27128103-B9E5-494D-8739-B6A8A766F3BF}" type="sibTrans" cxnId="{044CE984-A752-4EF5-93D7-1160AC36FDDD}">
      <dgm:prSet/>
      <dgm:spPr/>
      <dgm:t>
        <a:bodyPr/>
        <a:lstStyle/>
        <a:p>
          <a:endParaRPr lang="es-ES"/>
        </a:p>
      </dgm:t>
    </dgm:pt>
    <dgm:pt modelId="{2B870DC9-51A1-4EB2-80B4-1A7144F3F556}">
      <dgm:prSet phldrT="[Texto]"/>
      <dgm:spPr/>
      <dgm:t>
        <a:bodyPr/>
        <a:lstStyle/>
        <a:p>
          <a:r>
            <a:rPr lang="es-ES" dirty="0" smtClean="0"/>
            <a:t>Metodología</a:t>
          </a:r>
          <a:endParaRPr lang="es-E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E6D2C9E-59AB-4758-9211-7BE172782EAB}" type="parTrans" cxnId="{602502FC-2551-4AC2-B291-EF9BF71925CD}">
      <dgm:prSet/>
      <dgm:spPr/>
      <dgm:t>
        <a:bodyPr/>
        <a:lstStyle/>
        <a:p>
          <a:endParaRPr lang="es-ES"/>
        </a:p>
      </dgm:t>
    </dgm:pt>
    <dgm:pt modelId="{F70C6CEE-7A15-4CFC-9651-C6C3443EDAA4}" type="sibTrans" cxnId="{602502FC-2551-4AC2-B291-EF9BF71925CD}">
      <dgm:prSet/>
      <dgm:spPr/>
      <dgm:t>
        <a:bodyPr/>
        <a:lstStyle/>
        <a:p>
          <a:endParaRPr lang="es-ES"/>
        </a:p>
      </dgm:t>
    </dgm:pt>
    <dgm:pt modelId="{D92D35D4-16FA-4C8E-8C56-B85F023DAF9F}">
      <dgm:prSet phldrT="[Texto]"/>
      <dgm:spPr/>
      <dgm:t>
        <a:bodyPr/>
        <a:lstStyle/>
        <a:p>
          <a:r>
            <a:rPr lang="es-ES" dirty="0" smtClean="0"/>
            <a:t>Conclusiones y Recomendaciones</a:t>
          </a:r>
          <a:endParaRPr lang="es-E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9F2E46F-14C7-4BD7-9232-B599587303F8}" type="parTrans" cxnId="{7A5479D8-61B9-40D9-9A78-4224E7907441}">
      <dgm:prSet/>
      <dgm:spPr/>
      <dgm:t>
        <a:bodyPr/>
        <a:lstStyle/>
        <a:p>
          <a:endParaRPr lang="es-ES"/>
        </a:p>
      </dgm:t>
    </dgm:pt>
    <dgm:pt modelId="{37A57061-D76E-4149-890D-445472A4A2EB}" type="sibTrans" cxnId="{7A5479D8-61B9-40D9-9A78-4224E7907441}">
      <dgm:prSet/>
      <dgm:spPr/>
      <dgm:t>
        <a:bodyPr/>
        <a:lstStyle/>
        <a:p>
          <a:endParaRPr lang="es-ES"/>
        </a:p>
      </dgm:t>
    </dgm:pt>
    <dgm:pt modelId="{6F443466-C3D1-4DF3-8068-F6F09119A06A}">
      <dgm:prSet phldrT="[Texto]"/>
      <dgm:spPr/>
      <dgm:t>
        <a:bodyPr/>
        <a:lstStyle/>
        <a:p>
          <a:r>
            <a:rPr lang="es-ES" dirty="0" smtClean="0"/>
            <a:t>Resultados</a:t>
          </a:r>
          <a:endParaRPr lang="es-E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35FD1D2-0AD8-41FB-BC8E-EDA73F00E4E2}" type="parTrans" cxnId="{595D307C-34F8-4CB2-9A18-1041CDDD58BE}">
      <dgm:prSet/>
      <dgm:spPr/>
      <dgm:t>
        <a:bodyPr/>
        <a:lstStyle/>
        <a:p>
          <a:endParaRPr lang="es-ES"/>
        </a:p>
      </dgm:t>
    </dgm:pt>
    <dgm:pt modelId="{7E377318-EA97-48EA-8477-F1F7C18661B3}" type="sibTrans" cxnId="{595D307C-34F8-4CB2-9A18-1041CDDD58BE}">
      <dgm:prSet/>
      <dgm:spPr/>
      <dgm:t>
        <a:bodyPr/>
        <a:lstStyle/>
        <a:p>
          <a:endParaRPr lang="es-ES"/>
        </a:p>
      </dgm:t>
    </dgm:pt>
    <dgm:pt modelId="{C6CE6C24-1484-4147-B775-4ED1FF16C9EE}" type="pres">
      <dgm:prSet presAssocID="{E0DBD339-C670-4869-856C-06CFE033E3C4}" presName="Name0" presStyleCnt="0">
        <dgm:presLayoutVars>
          <dgm:chMax val="7"/>
          <dgm:chPref val="7"/>
          <dgm:dir/>
        </dgm:presLayoutVars>
      </dgm:prSet>
      <dgm:spPr/>
      <dgm:t>
        <a:bodyPr/>
        <a:lstStyle/>
        <a:p>
          <a:endParaRPr lang="es-ES"/>
        </a:p>
      </dgm:t>
    </dgm:pt>
    <dgm:pt modelId="{12D55184-C3DE-4D6B-B025-249D6234B4EC}" type="pres">
      <dgm:prSet presAssocID="{E0DBD339-C670-4869-856C-06CFE033E3C4}" presName="Name1" presStyleCnt="0"/>
      <dgm:spPr/>
    </dgm:pt>
    <dgm:pt modelId="{C0F9AE8C-F99F-4474-89EE-7A49540E4FDC}" type="pres">
      <dgm:prSet presAssocID="{E0DBD339-C670-4869-856C-06CFE033E3C4}" presName="cycle" presStyleCnt="0"/>
      <dgm:spPr/>
    </dgm:pt>
    <dgm:pt modelId="{D475ACA2-56E4-42C5-927A-713C6D1C298C}" type="pres">
      <dgm:prSet presAssocID="{E0DBD339-C670-4869-856C-06CFE033E3C4}" presName="srcNode" presStyleLbl="node1" presStyleIdx="0" presStyleCnt="5"/>
      <dgm:spPr/>
    </dgm:pt>
    <dgm:pt modelId="{2D543AA5-FBE8-4466-AFCC-EE9EC95D7577}" type="pres">
      <dgm:prSet presAssocID="{E0DBD339-C670-4869-856C-06CFE033E3C4}" presName="conn" presStyleLbl="parChTrans1D2" presStyleIdx="0" presStyleCnt="1"/>
      <dgm:spPr/>
      <dgm:t>
        <a:bodyPr/>
        <a:lstStyle/>
        <a:p>
          <a:endParaRPr lang="es-ES"/>
        </a:p>
      </dgm:t>
    </dgm:pt>
    <dgm:pt modelId="{D956002F-A5B3-4EB0-BEEE-510434AF600B}" type="pres">
      <dgm:prSet presAssocID="{E0DBD339-C670-4869-856C-06CFE033E3C4}" presName="extraNode" presStyleLbl="node1" presStyleIdx="0" presStyleCnt="5"/>
      <dgm:spPr/>
    </dgm:pt>
    <dgm:pt modelId="{04CCE30C-EB0D-4413-B8BA-E42C6348AB28}" type="pres">
      <dgm:prSet presAssocID="{E0DBD339-C670-4869-856C-06CFE033E3C4}" presName="dstNode" presStyleLbl="node1" presStyleIdx="0" presStyleCnt="5"/>
      <dgm:spPr/>
    </dgm:pt>
    <dgm:pt modelId="{EE1ECCAB-3507-412C-8675-3C5B3AC8CD88}" type="pres">
      <dgm:prSet presAssocID="{79A6E036-8916-467A-9DDA-876C4E3C4C16}" presName="text_1" presStyleLbl="node1" presStyleIdx="0" presStyleCnt="5">
        <dgm:presLayoutVars>
          <dgm:bulletEnabled val="1"/>
        </dgm:presLayoutVars>
      </dgm:prSet>
      <dgm:spPr/>
      <dgm:t>
        <a:bodyPr/>
        <a:lstStyle/>
        <a:p>
          <a:endParaRPr lang="es-ES"/>
        </a:p>
      </dgm:t>
    </dgm:pt>
    <dgm:pt modelId="{AF623D4D-9D40-44C8-A32E-7FD54C21C7FD}" type="pres">
      <dgm:prSet presAssocID="{79A6E036-8916-467A-9DDA-876C4E3C4C16}" presName="accent_1" presStyleCnt="0"/>
      <dgm:spPr/>
    </dgm:pt>
    <dgm:pt modelId="{D0D2FF34-662A-44F5-8DCC-9E8DA20B3FE9}" type="pres">
      <dgm:prSet presAssocID="{79A6E036-8916-467A-9DDA-876C4E3C4C16}" presName="accentRepeatNode" presStyleLbl="solidFgAcc1" presStyleIdx="0" presStyleCnt="5"/>
      <dgm:spPr/>
    </dgm:pt>
    <dgm:pt modelId="{6F499475-5DB8-44F9-BD57-B43BDF0B8B65}" type="pres">
      <dgm:prSet presAssocID="{5BCB265A-95F5-49EF-80F0-DA7F2913FA26}" presName="text_2" presStyleLbl="node1" presStyleIdx="1" presStyleCnt="5">
        <dgm:presLayoutVars>
          <dgm:bulletEnabled val="1"/>
        </dgm:presLayoutVars>
      </dgm:prSet>
      <dgm:spPr/>
      <dgm:t>
        <a:bodyPr/>
        <a:lstStyle/>
        <a:p>
          <a:endParaRPr lang="es-ES"/>
        </a:p>
      </dgm:t>
    </dgm:pt>
    <dgm:pt modelId="{C447F1C2-B660-4065-8AE8-3B89D7676D68}" type="pres">
      <dgm:prSet presAssocID="{5BCB265A-95F5-49EF-80F0-DA7F2913FA26}" presName="accent_2" presStyleCnt="0"/>
      <dgm:spPr/>
    </dgm:pt>
    <dgm:pt modelId="{AEF26285-94C2-4CB1-8706-8F7E1F315B7B}" type="pres">
      <dgm:prSet presAssocID="{5BCB265A-95F5-49EF-80F0-DA7F2913FA26}" presName="accentRepeatNode" presStyleLbl="solidFgAcc1" presStyleIdx="1" presStyleCnt="5"/>
      <dgm:spPr/>
    </dgm:pt>
    <dgm:pt modelId="{D650BDCC-A515-487A-848B-8C0731B93050}" type="pres">
      <dgm:prSet presAssocID="{2B870DC9-51A1-4EB2-80B4-1A7144F3F556}" presName="text_3" presStyleLbl="node1" presStyleIdx="2" presStyleCnt="5">
        <dgm:presLayoutVars>
          <dgm:bulletEnabled val="1"/>
        </dgm:presLayoutVars>
      </dgm:prSet>
      <dgm:spPr/>
      <dgm:t>
        <a:bodyPr/>
        <a:lstStyle/>
        <a:p>
          <a:endParaRPr lang="es-ES"/>
        </a:p>
      </dgm:t>
    </dgm:pt>
    <dgm:pt modelId="{70799219-27C7-4A01-BDC9-B12F36A7ACF9}" type="pres">
      <dgm:prSet presAssocID="{2B870DC9-51A1-4EB2-80B4-1A7144F3F556}" presName="accent_3" presStyleCnt="0"/>
      <dgm:spPr/>
    </dgm:pt>
    <dgm:pt modelId="{FABB55B6-1F85-4FB0-87FF-00D0F49DB2CC}" type="pres">
      <dgm:prSet presAssocID="{2B870DC9-51A1-4EB2-80B4-1A7144F3F556}" presName="accentRepeatNode" presStyleLbl="solidFgAcc1" presStyleIdx="2" presStyleCnt="5"/>
      <dgm:spPr/>
    </dgm:pt>
    <dgm:pt modelId="{430266A1-0C99-4EE3-A525-6D38FB230019}" type="pres">
      <dgm:prSet presAssocID="{6F443466-C3D1-4DF3-8068-F6F09119A06A}" presName="text_4" presStyleLbl="node1" presStyleIdx="3" presStyleCnt="5">
        <dgm:presLayoutVars>
          <dgm:bulletEnabled val="1"/>
        </dgm:presLayoutVars>
      </dgm:prSet>
      <dgm:spPr/>
      <dgm:t>
        <a:bodyPr/>
        <a:lstStyle/>
        <a:p>
          <a:endParaRPr lang="es-ES"/>
        </a:p>
      </dgm:t>
    </dgm:pt>
    <dgm:pt modelId="{BD2BFE36-AB52-46A6-B754-F9D80EBAF6B7}" type="pres">
      <dgm:prSet presAssocID="{6F443466-C3D1-4DF3-8068-F6F09119A06A}" presName="accent_4" presStyleCnt="0"/>
      <dgm:spPr/>
    </dgm:pt>
    <dgm:pt modelId="{A1C42914-0CD1-4388-A742-ED6C0FEC70B8}" type="pres">
      <dgm:prSet presAssocID="{6F443466-C3D1-4DF3-8068-F6F09119A06A}" presName="accentRepeatNode" presStyleLbl="solidFgAcc1" presStyleIdx="3" presStyleCnt="5"/>
      <dgm:spPr/>
    </dgm:pt>
    <dgm:pt modelId="{1136AF80-B7CD-41C7-8654-A49D38C4253E}" type="pres">
      <dgm:prSet presAssocID="{D92D35D4-16FA-4C8E-8C56-B85F023DAF9F}" presName="text_5" presStyleLbl="node1" presStyleIdx="4" presStyleCnt="5">
        <dgm:presLayoutVars>
          <dgm:bulletEnabled val="1"/>
        </dgm:presLayoutVars>
      </dgm:prSet>
      <dgm:spPr/>
      <dgm:t>
        <a:bodyPr/>
        <a:lstStyle/>
        <a:p>
          <a:endParaRPr lang="es-ES"/>
        </a:p>
      </dgm:t>
    </dgm:pt>
    <dgm:pt modelId="{CC0D3BE2-19EC-41EC-A1DC-81D0164CDAF7}" type="pres">
      <dgm:prSet presAssocID="{D92D35D4-16FA-4C8E-8C56-B85F023DAF9F}" presName="accent_5" presStyleCnt="0"/>
      <dgm:spPr/>
    </dgm:pt>
    <dgm:pt modelId="{006472BE-383D-4BB3-8D6B-C49C158E22FB}" type="pres">
      <dgm:prSet presAssocID="{D92D35D4-16FA-4C8E-8C56-B85F023DAF9F}" presName="accentRepeatNode" presStyleLbl="solidFgAcc1" presStyleIdx="4" presStyleCnt="5"/>
      <dgm:spPr/>
    </dgm:pt>
  </dgm:ptLst>
  <dgm:cxnLst>
    <dgm:cxn modelId="{FF75B9E3-90FB-4FF6-8E4C-9BF3990110FA}" type="presOf" srcId="{E0DBD339-C670-4869-856C-06CFE033E3C4}" destId="{C6CE6C24-1484-4147-B775-4ED1FF16C9EE}" srcOrd="0" destOrd="0" presId="urn:microsoft.com/office/officeart/2008/layout/VerticalCurvedList"/>
    <dgm:cxn modelId="{602502FC-2551-4AC2-B291-EF9BF71925CD}" srcId="{E0DBD339-C670-4869-856C-06CFE033E3C4}" destId="{2B870DC9-51A1-4EB2-80B4-1A7144F3F556}" srcOrd="2" destOrd="0" parTransId="{FE6D2C9E-59AB-4758-9211-7BE172782EAB}" sibTransId="{F70C6CEE-7A15-4CFC-9651-C6C3443EDAA4}"/>
    <dgm:cxn modelId="{51923E4D-A623-4AA6-99C0-B2A97516FCC8}" type="presOf" srcId="{79A6E036-8916-467A-9DDA-876C4E3C4C16}" destId="{EE1ECCAB-3507-412C-8675-3C5B3AC8CD88}" srcOrd="0" destOrd="0" presId="urn:microsoft.com/office/officeart/2008/layout/VerticalCurvedList"/>
    <dgm:cxn modelId="{819CA546-C3CA-4B7E-8035-30C9FFF669C6}" type="presOf" srcId="{5BCB265A-95F5-49EF-80F0-DA7F2913FA26}" destId="{6F499475-5DB8-44F9-BD57-B43BDF0B8B65}" srcOrd="0" destOrd="0" presId="urn:microsoft.com/office/officeart/2008/layout/VerticalCurvedList"/>
    <dgm:cxn modelId="{E27AA0F2-A685-45DE-B18C-8B9F062DB455}" type="presOf" srcId="{2B870DC9-51A1-4EB2-80B4-1A7144F3F556}" destId="{D650BDCC-A515-487A-848B-8C0731B93050}" srcOrd="0" destOrd="0" presId="urn:microsoft.com/office/officeart/2008/layout/VerticalCurvedList"/>
    <dgm:cxn modelId="{7A5479D8-61B9-40D9-9A78-4224E7907441}" srcId="{E0DBD339-C670-4869-856C-06CFE033E3C4}" destId="{D92D35D4-16FA-4C8E-8C56-B85F023DAF9F}" srcOrd="4" destOrd="0" parTransId="{F9F2E46F-14C7-4BD7-9232-B599587303F8}" sibTransId="{37A57061-D76E-4149-890D-445472A4A2EB}"/>
    <dgm:cxn modelId="{044CE984-A752-4EF5-93D7-1160AC36FDDD}" srcId="{E0DBD339-C670-4869-856C-06CFE033E3C4}" destId="{5BCB265A-95F5-49EF-80F0-DA7F2913FA26}" srcOrd="1" destOrd="0" parTransId="{D09ACEDB-9ADA-4781-87B9-E28067997D59}" sibTransId="{27128103-B9E5-494D-8739-B6A8A766F3BF}"/>
    <dgm:cxn modelId="{92FFD450-71CF-40B9-B5AF-E584C232E450}" type="presOf" srcId="{AA5DE4A1-0DBD-4B08-9AE6-C5E74FBD9336}" destId="{2D543AA5-FBE8-4466-AFCC-EE9EC95D7577}" srcOrd="0" destOrd="0" presId="urn:microsoft.com/office/officeart/2008/layout/VerticalCurvedList"/>
    <dgm:cxn modelId="{1CEFA50E-B52A-4C2B-9B1C-15593B0D2C6E}" srcId="{E0DBD339-C670-4869-856C-06CFE033E3C4}" destId="{79A6E036-8916-467A-9DDA-876C4E3C4C16}" srcOrd="0" destOrd="0" parTransId="{A060E3A2-C6D7-47EE-869B-685B6362D483}" sibTransId="{AA5DE4A1-0DBD-4B08-9AE6-C5E74FBD9336}"/>
    <dgm:cxn modelId="{C669DDAF-8784-4BCC-AF52-F470230B6E1E}" type="presOf" srcId="{6F443466-C3D1-4DF3-8068-F6F09119A06A}" destId="{430266A1-0C99-4EE3-A525-6D38FB230019}" srcOrd="0" destOrd="0" presId="urn:microsoft.com/office/officeart/2008/layout/VerticalCurvedList"/>
    <dgm:cxn modelId="{595D307C-34F8-4CB2-9A18-1041CDDD58BE}" srcId="{E0DBD339-C670-4869-856C-06CFE033E3C4}" destId="{6F443466-C3D1-4DF3-8068-F6F09119A06A}" srcOrd="3" destOrd="0" parTransId="{335FD1D2-0AD8-41FB-BC8E-EDA73F00E4E2}" sibTransId="{7E377318-EA97-48EA-8477-F1F7C18661B3}"/>
    <dgm:cxn modelId="{F36104BA-A136-42F7-8766-6002DC55A9F2}" type="presOf" srcId="{D92D35D4-16FA-4C8E-8C56-B85F023DAF9F}" destId="{1136AF80-B7CD-41C7-8654-A49D38C4253E}" srcOrd="0" destOrd="0" presId="urn:microsoft.com/office/officeart/2008/layout/VerticalCurvedList"/>
    <dgm:cxn modelId="{0ED43A4D-0CF6-4956-B437-144FAA83168D}" type="presParOf" srcId="{C6CE6C24-1484-4147-B775-4ED1FF16C9EE}" destId="{12D55184-C3DE-4D6B-B025-249D6234B4EC}" srcOrd="0" destOrd="0" presId="urn:microsoft.com/office/officeart/2008/layout/VerticalCurvedList"/>
    <dgm:cxn modelId="{C0C0C103-4F63-4F10-97DC-1BADFAE09731}" type="presParOf" srcId="{12D55184-C3DE-4D6B-B025-249D6234B4EC}" destId="{C0F9AE8C-F99F-4474-89EE-7A49540E4FDC}" srcOrd="0" destOrd="0" presId="urn:microsoft.com/office/officeart/2008/layout/VerticalCurvedList"/>
    <dgm:cxn modelId="{CDAD731C-BDD2-4ADE-BE68-F35490D9C1EE}" type="presParOf" srcId="{C0F9AE8C-F99F-4474-89EE-7A49540E4FDC}" destId="{D475ACA2-56E4-42C5-927A-713C6D1C298C}" srcOrd="0" destOrd="0" presId="urn:microsoft.com/office/officeart/2008/layout/VerticalCurvedList"/>
    <dgm:cxn modelId="{89CD381C-8114-41C7-B6CB-20EB9FF8E4FB}" type="presParOf" srcId="{C0F9AE8C-F99F-4474-89EE-7A49540E4FDC}" destId="{2D543AA5-FBE8-4466-AFCC-EE9EC95D7577}" srcOrd="1" destOrd="0" presId="urn:microsoft.com/office/officeart/2008/layout/VerticalCurvedList"/>
    <dgm:cxn modelId="{72449561-4710-4118-A596-FBC8587634E2}" type="presParOf" srcId="{C0F9AE8C-F99F-4474-89EE-7A49540E4FDC}" destId="{D956002F-A5B3-4EB0-BEEE-510434AF600B}" srcOrd="2" destOrd="0" presId="urn:microsoft.com/office/officeart/2008/layout/VerticalCurvedList"/>
    <dgm:cxn modelId="{2D44149D-01EE-4BE0-AE0E-2AFF647F5190}" type="presParOf" srcId="{C0F9AE8C-F99F-4474-89EE-7A49540E4FDC}" destId="{04CCE30C-EB0D-4413-B8BA-E42C6348AB28}" srcOrd="3" destOrd="0" presId="urn:microsoft.com/office/officeart/2008/layout/VerticalCurvedList"/>
    <dgm:cxn modelId="{FE4094A3-780D-4B26-A896-B5644E80010C}" type="presParOf" srcId="{12D55184-C3DE-4D6B-B025-249D6234B4EC}" destId="{EE1ECCAB-3507-412C-8675-3C5B3AC8CD88}" srcOrd="1" destOrd="0" presId="urn:microsoft.com/office/officeart/2008/layout/VerticalCurvedList"/>
    <dgm:cxn modelId="{1C1B6966-2BF3-45CB-8C26-7E061CE58437}" type="presParOf" srcId="{12D55184-C3DE-4D6B-B025-249D6234B4EC}" destId="{AF623D4D-9D40-44C8-A32E-7FD54C21C7FD}" srcOrd="2" destOrd="0" presId="urn:microsoft.com/office/officeart/2008/layout/VerticalCurvedList"/>
    <dgm:cxn modelId="{64C0E0AA-103B-405F-A7C1-3FC978F1DAEC}" type="presParOf" srcId="{AF623D4D-9D40-44C8-A32E-7FD54C21C7FD}" destId="{D0D2FF34-662A-44F5-8DCC-9E8DA20B3FE9}" srcOrd="0" destOrd="0" presId="urn:microsoft.com/office/officeart/2008/layout/VerticalCurvedList"/>
    <dgm:cxn modelId="{6B92C2BB-7B5C-453F-ACA1-3CB8DDD2F4D2}" type="presParOf" srcId="{12D55184-C3DE-4D6B-B025-249D6234B4EC}" destId="{6F499475-5DB8-44F9-BD57-B43BDF0B8B65}" srcOrd="3" destOrd="0" presId="urn:microsoft.com/office/officeart/2008/layout/VerticalCurvedList"/>
    <dgm:cxn modelId="{C7E86D46-AD25-4948-B959-DD8E965D8E79}" type="presParOf" srcId="{12D55184-C3DE-4D6B-B025-249D6234B4EC}" destId="{C447F1C2-B660-4065-8AE8-3B89D7676D68}" srcOrd="4" destOrd="0" presId="urn:microsoft.com/office/officeart/2008/layout/VerticalCurvedList"/>
    <dgm:cxn modelId="{FFBC0072-53DD-49B3-B1C5-5F0F6A8BA7D6}" type="presParOf" srcId="{C447F1C2-B660-4065-8AE8-3B89D7676D68}" destId="{AEF26285-94C2-4CB1-8706-8F7E1F315B7B}" srcOrd="0" destOrd="0" presId="urn:microsoft.com/office/officeart/2008/layout/VerticalCurvedList"/>
    <dgm:cxn modelId="{510A83C2-ECE5-41B3-AE03-997E33739F31}" type="presParOf" srcId="{12D55184-C3DE-4D6B-B025-249D6234B4EC}" destId="{D650BDCC-A515-487A-848B-8C0731B93050}" srcOrd="5" destOrd="0" presId="urn:microsoft.com/office/officeart/2008/layout/VerticalCurvedList"/>
    <dgm:cxn modelId="{AF89796D-4582-4A4A-8C8B-4DCA5853BF71}" type="presParOf" srcId="{12D55184-C3DE-4D6B-B025-249D6234B4EC}" destId="{70799219-27C7-4A01-BDC9-B12F36A7ACF9}" srcOrd="6" destOrd="0" presId="urn:microsoft.com/office/officeart/2008/layout/VerticalCurvedList"/>
    <dgm:cxn modelId="{E33CB1BF-44F6-432F-88A0-6A57736EDFFF}" type="presParOf" srcId="{70799219-27C7-4A01-BDC9-B12F36A7ACF9}" destId="{FABB55B6-1F85-4FB0-87FF-00D0F49DB2CC}" srcOrd="0" destOrd="0" presId="urn:microsoft.com/office/officeart/2008/layout/VerticalCurvedList"/>
    <dgm:cxn modelId="{95C3678A-CA13-4D9D-BDF7-27A237571499}" type="presParOf" srcId="{12D55184-C3DE-4D6B-B025-249D6234B4EC}" destId="{430266A1-0C99-4EE3-A525-6D38FB230019}" srcOrd="7" destOrd="0" presId="urn:microsoft.com/office/officeart/2008/layout/VerticalCurvedList"/>
    <dgm:cxn modelId="{CFC8626A-DC65-48FD-A909-A1CBCFA754BC}" type="presParOf" srcId="{12D55184-C3DE-4D6B-B025-249D6234B4EC}" destId="{BD2BFE36-AB52-46A6-B754-F9D80EBAF6B7}" srcOrd="8" destOrd="0" presId="urn:microsoft.com/office/officeart/2008/layout/VerticalCurvedList"/>
    <dgm:cxn modelId="{9DD71785-498B-494F-98B4-840252950D49}" type="presParOf" srcId="{BD2BFE36-AB52-46A6-B754-F9D80EBAF6B7}" destId="{A1C42914-0CD1-4388-A742-ED6C0FEC70B8}" srcOrd="0" destOrd="0" presId="urn:microsoft.com/office/officeart/2008/layout/VerticalCurvedList"/>
    <dgm:cxn modelId="{8415E212-B765-46A1-8412-4A589414B6E2}" type="presParOf" srcId="{12D55184-C3DE-4D6B-B025-249D6234B4EC}" destId="{1136AF80-B7CD-41C7-8654-A49D38C4253E}" srcOrd="9" destOrd="0" presId="urn:microsoft.com/office/officeart/2008/layout/VerticalCurvedList"/>
    <dgm:cxn modelId="{AB2D61FE-46AD-412C-B40F-27AFCA39BE75}" type="presParOf" srcId="{12D55184-C3DE-4D6B-B025-249D6234B4EC}" destId="{CC0D3BE2-19EC-41EC-A1DC-81D0164CDAF7}" srcOrd="10" destOrd="0" presId="urn:microsoft.com/office/officeart/2008/layout/VerticalCurvedList"/>
    <dgm:cxn modelId="{AFAAEEEE-B10C-4833-B30B-AD85818D7AB9}" type="presParOf" srcId="{CC0D3BE2-19EC-41EC-A1DC-81D0164CDAF7}" destId="{006472BE-383D-4BB3-8D6B-C49C158E22F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5FD54-4D86-47C7-9FE6-D695CA68553F}"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s-ES"/>
        </a:p>
      </dgm:t>
    </dgm:pt>
    <dgm:pt modelId="{2D9492CB-1FFB-422F-8EFF-A1E236F433C3}">
      <dgm:prSet phldrT="[Texto]" custT="1"/>
      <dgm:spPr/>
      <dgm:t>
        <a:bodyPr/>
        <a:lstStyle/>
        <a:p>
          <a:pPr algn="l"/>
          <a:r>
            <a:rPr lang="es-ES" sz="2400" dirty="0" smtClean="0"/>
            <a:t>Objetivo especifico y actividades de los objetivos</a:t>
          </a:r>
          <a:endParaRPr lang="es-ES" sz="24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B660448-1909-4093-83B6-2D1CF41AFF76}" type="parTrans" cxnId="{BD217E0E-3472-444A-B527-9241DB5D2BB3}">
      <dgm:prSet/>
      <dgm:spPr/>
      <dgm:t>
        <a:bodyPr/>
        <a:lstStyle/>
        <a:p>
          <a:endParaRPr lang="es-ES" sz="2400"/>
        </a:p>
      </dgm:t>
    </dgm:pt>
    <dgm:pt modelId="{57A7A576-6938-45B9-929F-24524EB5DE3E}" type="sibTrans" cxnId="{BD217E0E-3472-444A-B527-9241DB5D2BB3}">
      <dgm:prSet/>
      <dgm:spPr/>
      <dgm:t>
        <a:bodyPr/>
        <a:lstStyle/>
        <a:p>
          <a:endParaRPr lang="es-ES" sz="2400"/>
        </a:p>
      </dgm:t>
    </dgm:pt>
    <dgm:pt modelId="{E9322A1E-E567-441F-8092-E5A70F24CACC}" type="pres">
      <dgm:prSet presAssocID="{9765FD54-4D86-47C7-9FE6-D695CA68553F}" presName="linearFlow" presStyleCnt="0">
        <dgm:presLayoutVars>
          <dgm:dir/>
          <dgm:resizeHandles val="exact"/>
        </dgm:presLayoutVars>
      </dgm:prSet>
      <dgm:spPr/>
      <dgm:t>
        <a:bodyPr/>
        <a:lstStyle/>
        <a:p>
          <a:endParaRPr lang="es-ES"/>
        </a:p>
      </dgm:t>
    </dgm:pt>
    <dgm:pt modelId="{1EB3D916-3BAF-4B02-A3C3-8FF9BCBDA84B}" type="pres">
      <dgm:prSet presAssocID="{2D9492CB-1FFB-422F-8EFF-A1E236F433C3}" presName="composite" presStyleCnt="0"/>
      <dgm:spPr/>
    </dgm:pt>
    <dgm:pt modelId="{82F54BDE-B486-4420-9094-9BD461AE8446}" type="pres">
      <dgm:prSet presAssocID="{2D9492CB-1FFB-422F-8EFF-A1E236F433C3}" presName="imgShp" presStyleLbl="fgImgPlace1" presStyleIdx="0" presStyleCnt="1" custScaleX="27765" custScaleY="28403"/>
      <dgm:spPr>
        <a:blipFill rotWithShape="1">
          <a:blip xmlns:r="http://schemas.openxmlformats.org/officeDocument/2006/relationships" r:embed="rId2"/>
          <a:stretch>
            <a:fillRect/>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A3491C7-8C8B-4AE3-9052-22AA6811FD8F}" type="pres">
      <dgm:prSet presAssocID="{2D9492CB-1FFB-422F-8EFF-A1E236F433C3}" presName="txShp" presStyleLbl="node1" presStyleIdx="0" presStyleCnt="1" custFlipVert="1" custScaleX="106777" custScaleY="30487">
        <dgm:presLayoutVars>
          <dgm:bulletEnabled val="1"/>
        </dgm:presLayoutVars>
      </dgm:prSet>
      <dgm:spPr/>
      <dgm:t>
        <a:bodyPr/>
        <a:lstStyle/>
        <a:p>
          <a:endParaRPr lang="es-ES"/>
        </a:p>
      </dgm:t>
    </dgm:pt>
  </dgm:ptLst>
  <dgm:cxnLst>
    <dgm:cxn modelId="{BD217E0E-3472-444A-B527-9241DB5D2BB3}" srcId="{9765FD54-4D86-47C7-9FE6-D695CA68553F}" destId="{2D9492CB-1FFB-422F-8EFF-A1E236F433C3}" srcOrd="0" destOrd="0" parTransId="{8B660448-1909-4093-83B6-2D1CF41AFF76}" sibTransId="{57A7A576-6938-45B9-929F-24524EB5DE3E}"/>
    <dgm:cxn modelId="{E4264AAE-00DE-4F2C-AC90-E81F745655B1}" type="presOf" srcId="{2D9492CB-1FFB-422F-8EFF-A1E236F433C3}" destId="{BA3491C7-8C8B-4AE3-9052-22AA6811FD8F}" srcOrd="0" destOrd="0" presId="urn:microsoft.com/office/officeart/2005/8/layout/vList3"/>
    <dgm:cxn modelId="{940A6953-74AF-4E0F-9B18-22D8F62CA318}" type="presOf" srcId="{9765FD54-4D86-47C7-9FE6-D695CA68553F}" destId="{E9322A1E-E567-441F-8092-E5A70F24CACC}" srcOrd="0" destOrd="0" presId="urn:microsoft.com/office/officeart/2005/8/layout/vList3"/>
    <dgm:cxn modelId="{99A9EAAE-5D68-448D-9760-48BCE9B566B8}" type="presParOf" srcId="{E9322A1E-E567-441F-8092-E5A70F24CACC}" destId="{1EB3D916-3BAF-4B02-A3C3-8FF9BCBDA84B}" srcOrd="0" destOrd="0" presId="urn:microsoft.com/office/officeart/2005/8/layout/vList3"/>
    <dgm:cxn modelId="{79EE59F6-B321-4D16-A646-1150CDE6773D}" type="presParOf" srcId="{1EB3D916-3BAF-4B02-A3C3-8FF9BCBDA84B}" destId="{82F54BDE-B486-4420-9094-9BD461AE8446}" srcOrd="0" destOrd="0" presId="urn:microsoft.com/office/officeart/2005/8/layout/vList3"/>
    <dgm:cxn modelId="{9842A2CF-63FC-4764-8FCD-EE2B8494FCF3}" type="presParOf" srcId="{1EB3D916-3BAF-4B02-A3C3-8FF9BCBDA84B}" destId="{BA3491C7-8C8B-4AE3-9052-22AA6811FD8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53865-2105-44C4-8A49-78803EB50D8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F769D2EC-DCEC-40B5-9B10-E8A1163AB55D}">
      <dgm:prSet phldrT="[Texto]" custT="1"/>
      <dgm:spPr>
        <a:solidFill>
          <a:schemeClr val="accent3">
            <a:lumMod val="75000"/>
            <a:alpha val="40000"/>
          </a:schemeClr>
        </a:solidFill>
      </dgm:spPr>
      <dgm:t>
        <a:bodyPr/>
        <a:lstStyle/>
        <a:p>
          <a:pPr algn="just"/>
          <a:r>
            <a:rPr lang="es-EC" sz="1400" dirty="0" smtClean="0">
              <a:solidFill>
                <a:schemeClr val="bg1"/>
              </a:solidFill>
            </a:rPr>
            <a:t>Identificar diferentes tipos de aplicaciones para la recolección de información georreferenciada y sus características.</a:t>
          </a:r>
          <a:endParaRPr lang="es-ES" sz="14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FB8BA0C-89BB-4E43-87D9-6A4E75A41806}" type="parTrans" cxnId="{E5B49FE3-5269-4713-86CF-9D1C329B2DB2}">
      <dgm:prSet/>
      <dgm:spPr/>
      <dgm:t>
        <a:bodyPr/>
        <a:lstStyle/>
        <a:p>
          <a:endParaRPr lang="es-ES"/>
        </a:p>
      </dgm:t>
    </dgm:pt>
    <dgm:pt modelId="{09FF0DBA-95EA-41BC-8197-9FA8DBED917D}" type="sibTrans" cxnId="{E5B49FE3-5269-4713-86CF-9D1C329B2DB2}">
      <dgm:prSet/>
      <dgm:spPr/>
      <dgm:t>
        <a:bodyPr/>
        <a:lstStyle/>
        <a:p>
          <a:endParaRPr lang="es-ES"/>
        </a:p>
      </dgm:t>
    </dgm:pt>
    <dgm:pt modelId="{37BE0A73-9450-411F-992A-CC9ACC4BB286}">
      <dgm:prSet custT="1"/>
      <dgm:spPr>
        <a:solidFill>
          <a:schemeClr val="accent3">
            <a:lumMod val="75000"/>
            <a:alpha val="40000"/>
          </a:schemeClr>
        </a:solidFill>
      </dgm:spPr>
      <dgm:t>
        <a:bodyPr/>
        <a:lstStyle/>
        <a:p>
          <a:pPr algn="just"/>
          <a:r>
            <a:rPr lang="es-EC" sz="1400" dirty="0" smtClean="0">
              <a:solidFill>
                <a:schemeClr val="bg1"/>
              </a:solidFill>
            </a:rPr>
            <a:t>Revisar formularios de levantamiento de información realizados por diferentes entidades nacionales o internacionales en relación al COVID–19.</a:t>
          </a:r>
          <a:endParaRPr lang="es-EC" sz="1400" dirty="0">
            <a:solidFill>
              <a:schemeClr val="bg1"/>
            </a:solidFill>
          </a:endParaRPr>
        </a:p>
      </dgm:t>
    </dgm:pt>
    <dgm:pt modelId="{569FD5CC-737D-4E94-80B9-F9CF948D164C}" type="parTrans" cxnId="{E5D7BF71-49B0-4C8A-9E3A-F7AF3217E618}">
      <dgm:prSet/>
      <dgm:spPr/>
      <dgm:t>
        <a:bodyPr/>
        <a:lstStyle/>
        <a:p>
          <a:endParaRPr lang="es-ES"/>
        </a:p>
      </dgm:t>
    </dgm:pt>
    <dgm:pt modelId="{8965AD9D-14D8-4F2E-A200-C893847E5764}" type="sibTrans" cxnId="{E5D7BF71-49B0-4C8A-9E3A-F7AF3217E618}">
      <dgm:prSet/>
      <dgm:spPr/>
      <dgm:t>
        <a:bodyPr/>
        <a:lstStyle/>
        <a:p>
          <a:endParaRPr lang="es-ES"/>
        </a:p>
      </dgm:t>
    </dgm:pt>
    <dgm:pt modelId="{78D80D0A-F622-493F-826B-C270DDA2E2C9}">
      <dgm:prSet custT="1"/>
      <dgm:spPr>
        <a:solidFill>
          <a:schemeClr val="accent3">
            <a:lumMod val="75000"/>
            <a:alpha val="40000"/>
          </a:schemeClr>
        </a:solidFill>
      </dgm:spPr>
      <dgm:t>
        <a:bodyPr/>
        <a:lstStyle/>
        <a:p>
          <a:pPr algn="just"/>
          <a:r>
            <a:rPr lang="es-EC" sz="1400" dirty="0" smtClean="0">
              <a:solidFill>
                <a:schemeClr val="bg1"/>
              </a:solidFill>
            </a:rPr>
            <a:t>Diseñar formularios con normativa para la obtención de información referente al COVID – 19.</a:t>
          </a:r>
          <a:endParaRPr lang="es-ES" sz="1400"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D714C16-DB72-4E5C-87A0-59A2C1A7A319}" type="parTrans" cxnId="{7C65B988-D934-427B-ADA7-A51D4772DE71}">
      <dgm:prSet/>
      <dgm:spPr/>
      <dgm:t>
        <a:bodyPr/>
        <a:lstStyle/>
        <a:p>
          <a:endParaRPr lang="es-ES"/>
        </a:p>
      </dgm:t>
    </dgm:pt>
    <dgm:pt modelId="{E3D669E8-9E8F-4196-B4E4-18F7606FA725}" type="sibTrans" cxnId="{7C65B988-D934-427B-ADA7-A51D4772DE71}">
      <dgm:prSet/>
      <dgm:spPr/>
      <dgm:t>
        <a:bodyPr/>
        <a:lstStyle/>
        <a:p>
          <a:endParaRPr lang="es-ES"/>
        </a:p>
      </dgm:t>
    </dgm:pt>
    <dgm:pt modelId="{40755114-3599-42DF-B822-4DEE446745BC}">
      <dgm:prSet custT="1"/>
      <dgm:spPr>
        <a:solidFill>
          <a:schemeClr val="accent3">
            <a:lumMod val="75000"/>
            <a:alpha val="40000"/>
          </a:schemeClr>
        </a:solidFill>
      </dgm:spPr>
      <dgm:t>
        <a:bodyPr/>
        <a:lstStyle/>
        <a:p>
          <a:pPr algn="just"/>
          <a:r>
            <a:rPr lang="es-EC" sz="1400" dirty="0" smtClean="0">
              <a:solidFill>
                <a:schemeClr val="bg1"/>
              </a:solidFill>
            </a:rPr>
            <a:t>Analizar los resultados obtenidos de formularios aplicados por el MSP.</a:t>
          </a:r>
          <a:endParaRPr lang="es-ES" sz="1400" dirty="0">
            <a:solidFill>
              <a:schemeClr val="bg1"/>
            </a:solidFill>
          </a:endParaRPr>
        </a:p>
      </dgm:t>
    </dgm:pt>
    <dgm:pt modelId="{A18A47AE-FCCE-4588-A8B2-14727D2DD23D}" type="parTrans" cxnId="{6C82132D-0E16-4073-BBE0-AC68B312452A}">
      <dgm:prSet/>
      <dgm:spPr/>
      <dgm:t>
        <a:bodyPr/>
        <a:lstStyle/>
        <a:p>
          <a:endParaRPr lang="es-ES"/>
        </a:p>
      </dgm:t>
    </dgm:pt>
    <dgm:pt modelId="{2C808458-44E8-4FE4-9378-E961EA56AFD3}" type="sibTrans" cxnId="{6C82132D-0E16-4073-BBE0-AC68B312452A}">
      <dgm:prSet/>
      <dgm:spPr/>
      <dgm:t>
        <a:bodyPr/>
        <a:lstStyle/>
        <a:p>
          <a:endParaRPr lang="es-ES"/>
        </a:p>
      </dgm:t>
    </dgm:pt>
    <dgm:pt modelId="{C8AB0B26-6F59-4633-B1D9-8903B93BB852}" type="pres">
      <dgm:prSet presAssocID="{BFB53865-2105-44C4-8A49-78803EB50D83}" presName="Name0" presStyleCnt="0">
        <dgm:presLayoutVars>
          <dgm:dir/>
          <dgm:resizeHandles val="exact"/>
        </dgm:presLayoutVars>
      </dgm:prSet>
      <dgm:spPr/>
      <dgm:t>
        <a:bodyPr/>
        <a:lstStyle/>
        <a:p>
          <a:endParaRPr lang="es-ES"/>
        </a:p>
      </dgm:t>
    </dgm:pt>
    <dgm:pt modelId="{C815ECAE-45C0-4AAD-B5F4-552D4C60B5D3}" type="pres">
      <dgm:prSet presAssocID="{F769D2EC-DCEC-40B5-9B10-E8A1163AB55D}" presName="composite" presStyleCnt="0"/>
      <dgm:spPr/>
    </dgm:pt>
    <dgm:pt modelId="{A42C9A86-5ABC-477F-A0A2-9411ED580A38}" type="pres">
      <dgm:prSet presAssocID="{F769D2EC-DCEC-40B5-9B10-E8A1163AB55D}" presName="rect1" presStyleLbl="trAlignAcc1" presStyleIdx="0" presStyleCnt="4" custScaleX="203482" custLinFactNeighborX="482">
        <dgm:presLayoutVars>
          <dgm:bulletEnabled val="1"/>
        </dgm:presLayoutVars>
      </dgm:prSet>
      <dgm:spPr/>
      <dgm:t>
        <a:bodyPr/>
        <a:lstStyle/>
        <a:p>
          <a:endParaRPr lang="es-ES"/>
        </a:p>
      </dgm:t>
    </dgm:pt>
    <dgm:pt modelId="{5BD96077-2819-4457-BD55-AEFC216E6545}" type="pres">
      <dgm:prSet presAssocID="{F769D2EC-DCEC-40B5-9B10-E8A1163AB55D}" presName="rect2" presStyleLbl="fgImgPlace1" presStyleIdx="0" presStyleCnt="4" custScaleX="148843" custLinFactX="-100000" custLinFactNeighborX="-166291" custLinFactNeighborY="-1232"/>
      <dgm:spPr>
        <a:blipFill rotWithShape="1">
          <a:blip xmlns:r="http://schemas.openxmlformats.org/officeDocument/2006/relationships" r:embed="rId3"/>
          <a:stretch>
            <a:fillRect/>
          </a:stretch>
        </a:blipFill>
      </dgm:spPr>
      <dgm:t>
        <a:bodyPr/>
        <a:lstStyle/>
        <a:p>
          <a:endParaRPr lang="es-ES"/>
        </a:p>
      </dgm:t>
    </dgm:pt>
    <dgm:pt modelId="{7B5D0E01-1D5B-4E40-BA8D-10044833464F}" type="pres">
      <dgm:prSet presAssocID="{09FF0DBA-95EA-41BC-8197-9FA8DBED917D}" presName="sibTrans" presStyleCnt="0"/>
      <dgm:spPr/>
    </dgm:pt>
    <dgm:pt modelId="{1341E593-CFCC-4AE1-8083-ADC74DE92BFD}" type="pres">
      <dgm:prSet presAssocID="{37BE0A73-9450-411F-992A-CC9ACC4BB286}" presName="composite" presStyleCnt="0"/>
      <dgm:spPr/>
    </dgm:pt>
    <dgm:pt modelId="{E2888860-55F5-4B34-8E44-30906DCD6E98}" type="pres">
      <dgm:prSet presAssocID="{37BE0A73-9450-411F-992A-CC9ACC4BB286}" presName="rect1" presStyleLbl="trAlignAcc1" presStyleIdx="1" presStyleCnt="4" custScaleX="203271" custLinFactNeighborX="664" custLinFactNeighborY="1749">
        <dgm:presLayoutVars>
          <dgm:bulletEnabled val="1"/>
        </dgm:presLayoutVars>
      </dgm:prSet>
      <dgm:spPr/>
      <dgm:t>
        <a:bodyPr/>
        <a:lstStyle/>
        <a:p>
          <a:endParaRPr lang="es-ES"/>
        </a:p>
      </dgm:t>
    </dgm:pt>
    <dgm:pt modelId="{4D228DC4-3AAB-4499-A47B-4EE55CCD723D}" type="pres">
      <dgm:prSet presAssocID="{37BE0A73-9450-411F-992A-CC9ACC4BB286}" presName="rect2" presStyleLbl="fgImgPlace1" presStyleIdx="1" presStyleCnt="4" custScaleX="151215" custLinFactX="-100000" custLinFactNeighborX="-174209" custLinFactNeighborY="3430"/>
      <dgm:spPr>
        <a:blipFill rotWithShape="1">
          <a:blip xmlns:r="http://schemas.openxmlformats.org/officeDocument/2006/relationships" r:embed="rId4"/>
          <a:stretch>
            <a:fillRect/>
          </a:stretch>
        </a:blipFill>
      </dgm:spPr>
      <dgm:t>
        <a:bodyPr/>
        <a:lstStyle/>
        <a:p>
          <a:endParaRPr lang="es-ES"/>
        </a:p>
      </dgm:t>
    </dgm:pt>
    <dgm:pt modelId="{26AB4A6B-9F51-4FE1-A5C9-253B9E93934B}" type="pres">
      <dgm:prSet presAssocID="{8965AD9D-14D8-4F2E-A200-C893847E5764}" presName="sibTrans" presStyleCnt="0"/>
      <dgm:spPr/>
    </dgm:pt>
    <dgm:pt modelId="{247C6570-6F48-4EF8-B026-64AB1A5098D3}" type="pres">
      <dgm:prSet presAssocID="{78D80D0A-F622-493F-826B-C270DDA2E2C9}" presName="composite" presStyleCnt="0"/>
      <dgm:spPr/>
    </dgm:pt>
    <dgm:pt modelId="{AC415FAE-FFCE-45FB-A8F7-8B561F301C9A}" type="pres">
      <dgm:prSet presAssocID="{78D80D0A-F622-493F-826B-C270DDA2E2C9}" presName="rect1" presStyleLbl="trAlignAcc1" presStyleIdx="2" presStyleCnt="4" custScaleX="202278" custLinFactNeighborX="964">
        <dgm:presLayoutVars>
          <dgm:bulletEnabled val="1"/>
        </dgm:presLayoutVars>
      </dgm:prSet>
      <dgm:spPr/>
      <dgm:t>
        <a:bodyPr/>
        <a:lstStyle/>
        <a:p>
          <a:endParaRPr lang="es-ES"/>
        </a:p>
      </dgm:t>
    </dgm:pt>
    <dgm:pt modelId="{3CACE598-03E4-445E-821A-E0353EB44718}" type="pres">
      <dgm:prSet presAssocID="{78D80D0A-F622-493F-826B-C270DDA2E2C9}" presName="rect2" presStyleLbl="fgImgPlace1" presStyleIdx="2" presStyleCnt="4" custScaleX="153801" custLinFactX="-100000" custLinFactNeighborX="-171095" custLinFactNeighborY="-776"/>
      <dgm:spPr>
        <a:blipFill rotWithShape="1">
          <a:blip xmlns:r="http://schemas.openxmlformats.org/officeDocument/2006/relationships" r:embed="rId5"/>
          <a:stretch>
            <a:fillRect/>
          </a:stretch>
        </a:blipFill>
      </dgm:spPr>
      <dgm:t>
        <a:bodyPr/>
        <a:lstStyle/>
        <a:p>
          <a:endParaRPr lang="es-ES"/>
        </a:p>
      </dgm:t>
    </dgm:pt>
    <dgm:pt modelId="{284FEBBB-8F51-4175-9699-2F815BD4C270}" type="pres">
      <dgm:prSet presAssocID="{E3D669E8-9E8F-4196-B4E4-18F7606FA725}" presName="sibTrans" presStyleCnt="0"/>
      <dgm:spPr/>
    </dgm:pt>
    <dgm:pt modelId="{F6C70385-3045-450A-901F-FFE532CE6C41}" type="pres">
      <dgm:prSet presAssocID="{40755114-3599-42DF-B822-4DEE446745BC}" presName="composite" presStyleCnt="0"/>
      <dgm:spPr/>
    </dgm:pt>
    <dgm:pt modelId="{80C487FE-ACBB-4941-8A85-74FD3B92B2DD}" type="pres">
      <dgm:prSet presAssocID="{40755114-3599-42DF-B822-4DEE446745BC}" presName="rect1" presStyleLbl="trAlignAcc1" presStyleIdx="3" presStyleCnt="4" custScaleX="203218" custLinFactNeighborX="964">
        <dgm:presLayoutVars>
          <dgm:bulletEnabled val="1"/>
        </dgm:presLayoutVars>
      </dgm:prSet>
      <dgm:spPr/>
      <dgm:t>
        <a:bodyPr/>
        <a:lstStyle/>
        <a:p>
          <a:endParaRPr lang="es-ES"/>
        </a:p>
      </dgm:t>
    </dgm:pt>
    <dgm:pt modelId="{54A8C71F-D63B-43AC-A75B-11E71F12F961}" type="pres">
      <dgm:prSet presAssocID="{40755114-3599-42DF-B822-4DEE446745BC}" presName="rect2" presStyleLbl="fgImgPlace1" presStyleIdx="3" presStyleCnt="4" custScaleX="145239" custLinFactX="-100000" custLinFactNeighborX="-160393" custLinFactNeighborY="-1374"/>
      <dgm:spPr>
        <a:blipFill rotWithShape="1">
          <a:blip xmlns:r="http://schemas.openxmlformats.org/officeDocument/2006/relationships" r:embed="rId6"/>
          <a:stretch>
            <a:fillRect/>
          </a:stretch>
        </a:blipFill>
      </dgm:spPr>
      <dgm:t>
        <a:bodyPr/>
        <a:lstStyle/>
        <a:p>
          <a:endParaRPr lang="es-ES"/>
        </a:p>
      </dgm:t>
    </dgm:pt>
  </dgm:ptLst>
  <dgm:cxnLst>
    <dgm:cxn modelId="{50824BE4-B944-4E19-87DF-2BF20CD207C8}" type="presOf" srcId="{F769D2EC-DCEC-40B5-9B10-E8A1163AB55D}" destId="{A42C9A86-5ABC-477F-A0A2-9411ED580A38}" srcOrd="0" destOrd="0" presId="urn:microsoft.com/office/officeart/2008/layout/PictureStrips"/>
    <dgm:cxn modelId="{E5D7BF71-49B0-4C8A-9E3A-F7AF3217E618}" srcId="{BFB53865-2105-44C4-8A49-78803EB50D83}" destId="{37BE0A73-9450-411F-992A-CC9ACC4BB286}" srcOrd="1" destOrd="0" parTransId="{569FD5CC-737D-4E94-80B9-F9CF948D164C}" sibTransId="{8965AD9D-14D8-4F2E-A200-C893847E5764}"/>
    <dgm:cxn modelId="{DBB6E4A3-DEBD-4178-8F7B-3DDA815B0735}" type="presOf" srcId="{40755114-3599-42DF-B822-4DEE446745BC}" destId="{80C487FE-ACBB-4941-8A85-74FD3B92B2DD}" srcOrd="0" destOrd="0" presId="urn:microsoft.com/office/officeart/2008/layout/PictureStrips"/>
    <dgm:cxn modelId="{9347B58D-046C-4F39-8CDF-28297446D182}" type="presOf" srcId="{37BE0A73-9450-411F-992A-CC9ACC4BB286}" destId="{E2888860-55F5-4B34-8E44-30906DCD6E98}" srcOrd="0" destOrd="0" presId="urn:microsoft.com/office/officeart/2008/layout/PictureStrips"/>
    <dgm:cxn modelId="{C0B77188-BF41-42EF-A6D7-55D39D0308B8}" type="presOf" srcId="{78D80D0A-F622-493F-826B-C270DDA2E2C9}" destId="{AC415FAE-FFCE-45FB-A8F7-8B561F301C9A}" srcOrd="0" destOrd="0" presId="urn:microsoft.com/office/officeart/2008/layout/PictureStrips"/>
    <dgm:cxn modelId="{7C65B988-D934-427B-ADA7-A51D4772DE71}" srcId="{BFB53865-2105-44C4-8A49-78803EB50D83}" destId="{78D80D0A-F622-493F-826B-C270DDA2E2C9}" srcOrd="2" destOrd="0" parTransId="{4D714C16-DB72-4E5C-87A0-59A2C1A7A319}" sibTransId="{E3D669E8-9E8F-4196-B4E4-18F7606FA725}"/>
    <dgm:cxn modelId="{E5B49FE3-5269-4713-86CF-9D1C329B2DB2}" srcId="{BFB53865-2105-44C4-8A49-78803EB50D83}" destId="{F769D2EC-DCEC-40B5-9B10-E8A1163AB55D}" srcOrd="0" destOrd="0" parTransId="{0FB8BA0C-89BB-4E43-87D9-6A4E75A41806}" sibTransId="{09FF0DBA-95EA-41BC-8197-9FA8DBED917D}"/>
    <dgm:cxn modelId="{6C82132D-0E16-4073-BBE0-AC68B312452A}" srcId="{BFB53865-2105-44C4-8A49-78803EB50D83}" destId="{40755114-3599-42DF-B822-4DEE446745BC}" srcOrd="3" destOrd="0" parTransId="{A18A47AE-FCCE-4588-A8B2-14727D2DD23D}" sibTransId="{2C808458-44E8-4FE4-9378-E961EA56AFD3}"/>
    <dgm:cxn modelId="{4E11C64A-4CC7-469B-ABCC-7A77E672484E}" type="presOf" srcId="{BFB53865-2105-44C4-8A49-78803EB50D83}" destId="{C8AB0B26-6F59-4633-B1D9-8903B93BB852}" srcOrd="0" destOrd="0" presId="urn:microsoft.com/office/officeart/2008/layout/PictureStrips"/>
    <dgm:cxn modelId="{D3F23E53-30AF-4B7F-A58A-60CE63BEF542}" type="presParOf" srcId="{C8AB0B26-6F59-4633-B1D9-8903B93BB852}" destId="{C815ECAE-45C0-4AAD-B5F4-552D4C60B5D3}" srcOrd="0" destOrd="0" presId="urn:microsoft.com/office/officeart/2008/layout/PictureStrips"/>
    <dgm:cxn modelId="{A19855C2-FC36-4CDC-81F8-5B4E20FD0F24}" type="presParOf" srcId="{C815ECAE-45C0-4AAD-B5F4-552D4C60B5D3}" destId="{A42C9A86-5ABC-477F-A0A2-9411ED580A38}" srcOrd="0" destOrd="0" presId="urn:microsoft.com/office/officeart/2008/layout/PictureStrips"/>
    <dgm:cxn modelId="{4A95360F-2F9F-4A0B-8653-11D710D42A93}" type="presParOf" srcId="{C815ECAE-45C0-4AAD-B5F4-552D4C60B5D3}" destId="{5BD96077-2819-4457-BD55-AEFC216E6545}" srcOrd="1" destOrd="0" presId="urn:microsoft.com/office/officeart/2008/layout/PictureStrips"/>
    <dgm:cxn modelId="{530F9746-BA98-444B-B57D-DF5BEE6EDADD}" type="presParOf" srcId="{C8AB0B26-6F59-4633-B1D9-8903B93BB852}" destId="{7B5D0E01-1D5B-4E40-BA8D-10044833464F}" srcOrd="1" destOrd="0" presId="urn:microsoft.com/office/officeart/2008/layout/PictureStrips"/>
    <dgm:cxn modelId="{49A61A6B-FF33-440E-A9A4-90085FA94567}" type="presParOf" srcId="{C8AB0B26-6F59-4633-B1D9-8903B93BB852}" destId="{1341E593-CFCC-4AE1-8083-ADC74DE92BFD}" srcOrd="2" destOrd="0" presId="urn:microsoft.com/office/officeart/2008/layout/PictureStrips"/>
    <dgm:cxn modelId="{9A9855EF-47C6-451B-AE83-97BB3070C588}" type="presParOf" srcId="{1341E593-CFCC-4AE1-8083-ADC74DE92BFD}" destId="{E2888860-55F5-4B34-8E44-30906DCD6E98}" srcOrd="0" destOrd="0" presId="urn:microsoft.com/office/officeart/2008/layout/PictureStrips"/>
    <dgm:cxn modelId="{D68EA33D-A65E-48E9-B03C-3C0B05B13DA1}" type="presParOf" srcId="{1341E593-CFCC-4AE1-8083-ADC74DE92BFD}" destId="{4D228DC4-3AAB-4499-A47B-4EE55CCD723D}" srcOrd="1" destOrd="0" presId="urn:microsoft.com/office/officeart/2008/layout/PictureStrips"/>
    <dgm:cxn modelId="{C753B7DE-1B9B-475C-A595-203346ABD74F}" type="presParOf" srcId="{C8AB0B26-6F59-4633-B1D9-8903B93BB852}" destId="{26AB4A6B-9F51-4FE1-A5C9-253B9E93934B}" srcOrd="3" destOrd="0" presId="urn:microsoft.com/office/officeart/2008/layout/PictureStrips"/>
    <dgm:cxn modelId="{59A73A3F-DAF5-4800-8BD5-B753E0BFA844}" type="presParOf" srcId="{C8AB0B26-6F59-4633-B1D9-8903B93BB852}" destId="{247C6570-6F48-4EF8-B026-64AB1A5098D3}" srcOrd="4" destOrd="0" presId="urn:microsoft.com/office/officeart/2008/layout/PictureStrips"/>
    <dgm:cxn modelId="{1C9D135A-19A1-4530-9330-8EEA546386B3}" type="presParOf" srcId="{247C6570-6F48-4EF8-B026-64AB1A5098D3}" destId="{AC415FAE-FFCE-45FB-A8F7-8B561F301C9A}" srcOrd="0" destOrd="0" presId="urn:microsoft.com/office/officeart/2008/layout/PictureStrips"/>
    <dgm:cxn modelId="{0D216223-54F1-4229-8DEE-548028736B62}" type="presParOf" srcId="{247C6570-6F48-4EF8-B026-64AB1A5098D3}" destId="{3CACE598-03E4-445E-821A-E0353EB44718}" srcOrd="1" destOrd="0" presId="urn:microsoft.com/office/officeart/2008/layout/PictureStrips"/>
    <dgm:cxn modelId="{AA6B4597-E2BE-480F-B7D8-65F6643AD263}" type="presParOf" srcId="{C8AB0B26-6F59-4633-B1D9-8903B93BB852}" destId="{284FEBBB-8F51-4175-9699-2F815BD4C270}" srcOrd="5" destOrd="0" presId="urn:microsoft.com/office/officeart/2008/layout/PictureStrips"/>
    <dgm:cxn modelId="{2915328A-4E77-4F00-82E7-68403016760D}" type="presParOf" srcId="{C8AB0B26-6F59-4633-B1D9-8903B93BB852}" destId="{F6C70385-3045-450A-901F-FFE532CE6C41}" srcOrd="6" destOrd="0" presId="urn:microsoft.com/office/officeart/2008/layout/PictureStrips"/>
    <dgm:cxn modelId="{FB8D7664-9F23-4847-B527-F272CF09D1A9}" type="presParOf" srcId="{F6C70385-3045-450A-901F-FFE532CE6C41}" destId="{80C487FE-ACBB-4941-8A85-74FD3B92B2DD}" srcOrd="0" destOrd="0" presId="urn:microsoft.com/office/officeart/2008/layout/PictureStrips"/>
    <dgm:cxn modelId="{F58ED41D-3F66-4886-AF34-364E8AB74FF7}" type="presParOf" srcId="{F6C70385-3045-450A-901F-FFE532CE6C41}" destId="{54A8C71F-D63B-43AC-A75B-11E71F12F96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5FD54-4D86-47C7-9FE6-D695CA68553F}"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s-ES"/>
        </a:p>
      </dgm:t>
    </dgm:pt>
    <dgm:pt modelId="{F63CFD5E-4B8B-4367-A7C9-E052FCFDB810}">
      <dgm:prSet phldrT="[Texto]" custT="1"/>
      <dgm:spPr/>
      <dgm:t>
        <a:bodyPr/>
        <a:lstStyle/>
        <a:p>
          <a:r>
            <a:rPr lang="es-ES" sz="1800" dirty="0" smtClean="0"/>
            <a:t>Geo-salud</a:t>
          </a:r>
          <a:endParaRPr lang="es-ES" sz="18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E545B90-8B96-45F7-9409-D53A3CA3E9AB}" type="parTrans" cxnId="{0AC47758-A257-4C8E-95E5-302389CC3ED9}">
      <dgm:prSet/>
      <dgm:spPr/>
      <dgm:t>
        <a:bodyPr/>
        <a:lstStyle/>
        <a:p>
          <a:endParaRPr lang="es-ES" sz="1600"/>
        </a:p>
      </dgm:t>
    </dgm:pt>
    <dgm:pt modelId="{F469CB76-6379-4B50-A5B2-01B6C9F77598}" type="sibTrans" cxnId="{0AC47758-A257-4C8E-95E5-302389CC3ED9}">
      <dgm:prSet/>
      <dgm:spPr/>
      <dgm:t>
        <a:bodyPr/>
        <a:lstStyle/>
        <a:p>
          <a:endParaRPr lang="es-ES" sz="1600"/>
        </a:p>
      </dgm:t>
    </dgm:pt>
    <dgm:pt modelId="{2D9492CB-1FFB-422F-8EFF-A1E236F433C3}">
      <dgm:prSet phldrT="[Texto]" custT="1"/>
      <dgm:spPr/>
      <dgm:t>
        <a:bodyPr/>
        <a:lstStyle/>
        <a:p>
          <a:r>
            <a:rPr lang="es-ES" sz="1800" dirty="0" smtClean="0"/>
            <a:t>Aplicaciones para recolección de información</a:t>
          </a:r>
          <a:endParaRPr lang="es-ES" sz="1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B660448-1909-4093-83B6-2D1CF41AFF76}" type="parTrans" cxnId="{BD217E0E-3472-444A-B527-9241DB5D2BB3}">
      <dgm:prSet/>
      <dgm:spPr/>
      <dgm:t>
        <a:bodyPr/>
        <a:lstStyle/>
        <a:p>
          <a:endParaRPr lang="es-ES" sz="1600"/>
        </a:p>
      </dgm:t>
    </dgm:pt>
    <dgm:pt modelId="{57A7A576-6938-45B9-929F-24524EB5DE3E}" type="sibTrans" cxnId="{BD217E0E-3472-444A-B527-9241DB5D2BB3}">
      <dgm:prSet/>
      <dgm:spPr/>
      <dgm:t>
        <a:bodyPr/>
        <a:lstStyle/>
        <a:p>
          <a:endParaRPr lang="es-ES" sz="1600"/>
        </a:p>
      </dgm:t>
    </dgm:pt>
    <dgm:pt modelId="{4960CB64-3840-40EB-96E0-541A9AE337BE}">
      <dgm:prSet phldrT="[Texto]" custT="1"/>
      <dgm:spPr/>
      <dgm:t>
        <a:bodyPr/>
        <a:lstStyle/>
        <a:p>
          <a:r>
            <a:rPr lang="es-ES" sz="1800" dirty="0" smtClean="0"/>
            <a:t>Sistema de Salud en el Ecuador</a:t>
          </a:r>
          <a:endParaRPr lang="es-ES" sz="18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79F3BC5-2039-442D-ACDF-27C4B3225CD4}" type="parTrans" cxnId="{49FF5BC8-4614-47C1-B775-04F8D7D9582B}">
      <dgm:prSet/>
      <dgm:spPr/>
      <dgm:t>
        <a:bodyPr/>
        <a:lstStyle/>
        <a:p>
          <a:endParaRPr lang="es-ES" sz="1600"/>
        </a:p>
      </dgm:t>
    </dgm:pt>
    <dgm:pt modelId="{CCE0A82D-EA76-4FE9-A3AA-85B1A31783E2}" type="sibTrans" cxnId="{49FF5BC8-4614-47C1-B775-04F8D7D9582B}">
      <dgm:prSet/>
      <dgm:spPr/>
      <dgm:t>
        <a:bodyPr/>
        <a:lstStyle/>
        <a:p>
          <a:endParaRPr lang="es-ES" sz="1600"/>
        </a:p>
      </dgm:t>
    </dgm:pt>
    <dgm:pt modelId="{FC241E9F-3A35-4696-A168-198B8663464E}">
      <dgm:prSet phldrT="[Texto]" custT="1"/>
      <dgm:spPr/>
      <dgm:t>
        <a:bodyPr/>
        <a:lstStyle/>
        <a:p>
          <a:r>
            <a:rPr lang="es-ES" sz="1800" dirty="0" smtClean="0"/>
            <a:t>XLSForms, operadores y funciones</a:t>
          </a:r>
          <a:endParaRPr lang="es-ES" sz="18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1F3743B-7212-45E2-9EAD-4C55321972E0}" type="parTrans" cxnId="{8A608788-CC86-42DF-B5BE-49C6F0BC3B88}">
      <dgm:prSet/>
      <dgm:spPr/>
      <dgm:t>
        <a:bodyPr/>
        <a:lstStyle/>
        <a:p>
          <a:endParaRPr lang="es-ES" sz="1600"/>
        </a:p>
      </dgm:t>
    </dgm:pt>
    <dgm:pt modelId="{57CCB26E-4A8D-458F-8ED0-62E86E7BC467}" type="sibTrans" cxnId="{8A608788-CC86-42DF-B5BE-49C6F0BC3B88}">
      <dgm:prSet/>
      <dgm:spPr/>
      <dgm:t>
        <a:bodyPr/>
        <a:lstStyle/>
        <a:p>
          <a:endParaRPr lang="es-ES" sz="1600"/>
        </a:p>
      </dgm:t>
    </dgm:pt>
    <dgm:pt modelId="{E9322A1E-E567-441F-8092-E5A70F24CACC}" type="pres">
      <dgm:prSet presAssocID="{9765FD54-4D86-47C7-9FE6-D695CA68553F}" presName="linearFlow" presStyleCnt="0">
        <dgm:presLayoutVars>
          <dgm:dir/>
          <dgm:resizeHandles val="exact"/>
        </dgm:presLayoutVars>
      </dgm:prSet>
      <dgm:spPr/>
      <dgm:t>
        <a:bodyPr/>
        <a:lstStyle/>
        <a:p>
          <a:endParaRPr lang="es-ES"/>
        </a:p>
      </dgm:t>
    </dgm:pt>
    <dgm:pt modelId="{94389C33-59B2-4F94-A120-75C50770F2D8}" type="pres">
      <dgm:prSet presAssocID="{4960CB64-3840-40EB-96E0-541A9AE337BE}" presName="composite" presStyleCnt="0"/>
      <dgm:spPr/>
    </dgm:pt>
    <dgm:pt modelId="{016FD488-DFA8-4D58-A612-BCB38337860D}" type="pres">
      <dgm:prSet presAssocID="{4960CB64-3840-40EB-96E0-541A9AE337BE}" presName="imgShp" presStyleLbl="fgImgPlace1" presStyleIdx="0" presStyleCnt="4" custLinFactNeighborX="7429" custLinFactNeighborY="-57947"/>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0B41254-0F2E-4ADA-9119-CF79CF3D304D}" type="pres">
      <dgm:prSet presAssocID="{4960CB64-3840-40EB-96E0-541A9AE337BE}" presName="txShp" presStyleLbl="node1" presStyleIdx="0" presStyleCnt="4">
        <dgm:presLayoutVars>
          <dgm:bulletEnabled val="1"/>
        </dgm:presLayoutVars>
      </dgm:prSet>
      <dgm:spPr/>
      <dgm:t>
        <a:bodyPr/>
        <a:lstStyle/>
        <a:p>
          <a:endParaRPr lang="es-ES"/>
        </a:p>
      </dgm:t>
    </dgm:pt>
    <dgm:pt modelId="{34E55C2E-09D3-4908-A40C-768FDC4692C8}" type="pres">
      <dgm:prSet presAssocID="{CCE0A82D-EA76-4FE9-A3AA-85B1A31783E2}" presName="spacing" presStyleCnt="0"/>
      <dgm:spPr/>
    </dgm:pt>
    <dgm:pt modelId="{6B22B9CD-A5F6-46D0-96FC-CD97023D9B77}" type="pres">
      <dgm:prSet presAssocID="{F63CFD5E-4B8B-4367-A7C9-E052FCFDB810}" presName="composite" presStyleCnt="0"/>
      <dgm:spPr/>
    </dgm:pt>
    <dgm:pt modelId="{8F5E43FA-A2EE-445D-9F48-53F0E2C25F03}" type="pres">
      <dgm:prSet presAssocID="{F63CFD5E-4B8B-4367-A7C9-E052FCFDB810}" presName="imgShp" presStyleLbl="fgImgPlace1" presStyleIdx="1"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15728C-8CA7-4FD8-BCB2-6CCD1154B0DB}" type="pres">
      <dgm:prSet presAssocID="{F63CFD5E-4B8B-4367-A7C9-E052FCFDB810}" presName="txShp" presStyleLbl="node1" presStyleIdx="1" presStyleCnt="4">
        <dgm:presLayoutVars>
          <dgm:bulletEnabled val="1"/>
        </dgm:presLayoutVars>
      </dgm:prSet>
      <dgm:spPr/>
      <dgm:t>
        <a:bodyPr/>
        <a:lstStyle/>
        <a:p>
          <a:endParaRPr lang="es-ES"/>
        </a:p>
      </dgm:t>
    </dgm:pt>
    <dgm:pt modelId="{E1DAD98C-50D7-4D48-8988-631166553682}" type="pres">
      <dgm:prSet presAssocID="{F469CB76-6379-4B50-A5B2-01B6C9F77598}" presName="spacing" presStyleCnt="0"/>
      <dgm:spPr/>
    </dgm:pt>
    <dgm:pt modelId="{1EB3D916-3BAF-4B02-A3C3-8FF9BCBDA84B}" type="pres">
      <dgm:prSet presAssocID="{2D9492CB-1FFB-422F-8EFF-A1E236F433C3}" presName="composite" presStyleCnt="0"/>
      <dgm:spPr/>
    </dgm:pt>
    <dgm:pt modelId="{82F54BDE-B486-4420-9094-9BD461AE8446}" type="pres">
      <dgm:prSet presAssocID="{2D9492CB-1FFB-422F-8EFF-A1E236F433C3}" presName="imgShp" presStyleLbl="fgImgPlace1" presStyleIdx="2" presStyleCnt="4"/>
      <dgm:spPr>
        <a:blipFill rotWithShape="1">
          <a:blip xmlns:r="http://schemas.openxmlformats.org/officeDocument/2006/relationships" r:embed="rId7"/>
          <a:stretch>
            <a:fillRect/>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A3491C7-8C8B-4AE3-9052-22AA6811FD8F}" type="pres">
      <dgm:prSet presAssocID="{2D9492CB-1FFB-422F-8EFF-A1E236F433C3}" presName="txShp" presStyleLbl="node1" presStyleIdx="2" presStyleCnt="4">
        <dgm:presLayoutVars>
          <dgm:bulletEnabled val="1"/>
        </dgm:presLayoutVars>
      </dgm:prSet>
      <dgm:spPr/>
      <dgm:t>
        <a:bodyPr/>
        <a:lstStyle/>
        <a:p>
          <a:endParaRPr lang="es-ES"/>
        </a:p>
      </dgm:t>
    </dgm:pt>
    <dgm:pt modelId="{E0DA9742-51DC-4F64-B2D8-85A006B2DBCD}" type="pres">
      <dgm:prSet presAssocID="{57A7A576-6938-45B9-929F-24524EB5DE3E}" presName="spacing" presStyleCnt="0"/>
      <dgm:spPr/>
    </dgm:pt>
    <dgm:pt modelId="{415C9B0D-AA87-4262-B3EA-E631DF9EDF82}" type="pres">
      <dgm:prSet presAssocID="{FC241E9F-3A35-4696-A168-198B8663464E}" presName="composite" presStyleCnt="0"/>
      <dgm:spPr/>
    </dgm:pt>
    <dgm:pt modelId="{23C22FCF-2C31-43F7-8688-CD53046493D5}" type="pres">
      <dgm:prSet presAssocID="{FC241E9F-3A35-4696-A168-198B8663464E}" presName="imgShp" presStyleLbl="fgImgPlace1" presStyleIdx="3" presStyleCnt="4"/>
      <dgm:spPr>
        <a:blipFill rotWithShape="1">
          <a:blip xmlns:r="http://schemas.openxmlformats.org/officeDocument/2006/relationships" r:embed="rId8"/>
          <a:stretch>
            <a:fillRect/>
          </a:stretch>
        </a:blipFill>
      </dgm:spPr>
      <dgm:t>
        <a:bodyPr/>
        <a:lstStyle/>
        <a:p>
          <a:endParaRPr lang="es-ES"/>
        </a:p>
      </dgm:t>
    </dgm:pt>
    <dgm:pt modelId="{D933F102-9A2A-4C21-AAF9-64D996AD5795}" type="pres">
      <dgm:prSet presAssocID="{FC241E9F-3A35-4696-A168-198B8663464E}" presName="txShp" presStyleLbl="node1" presStyleIdx="3" presStyleCnt="4">
        <dgm:presLayoutVars>
          <dgm:bulletEnabled val="1"/>
        </dgm:presLayoutVars>
      </dgm:prSet>
      <dgm:spPr/>
      <dgm:t>
        <a:bodyPr/>
        <a:lstStyle/>
        <a:p>
          <a:endParaRPr lang="es-ES"/>
        </a:p>
      </dgm:t>
    </dgm:pt>
  </dgm:ptLst>
  <dgm:cxnLst>
    <dgm:cxn modelId="{F72ED923-B4DA-4DBD-AE34-1D48F153DA18}" type="presOf" srcId="{FC241E9F-3A35-4696-A168-198B8663464E}" destId="{D933F102-9A2A-4C21-AAF9-64D996AD5795}" srcOrd="0" destOrd="0" presId="urn:microsoft.com/office/officeart/2005/8/layout/vList3"/>
    <dgm:cxn modelId="{CD2EC90D-4610-4E83-A750-225183E255DE}" type="presOf" srcId="{F63CFD5E-4B8B-4367-A7C9-E052FCFDB810}" destId="{D615728C-8CA7-4FD8-BCB2-6CCD1154B0DB}" srcOrd="0" destOrd="0" presId="urn:microsoft.com/office/officeart/2005/8/layout/vList3"/>
    <dgm:cxn modelId="{8A608788-CC86-42DF-B5BE-49C6F0BC3B88}" srcId="{9765FD54-4D86-47C7-9FE6-D695CA68553F}" destId="{FC241E9F-3A35-4696-A168-198B8663464E}" srcOrd="3" destOrd="0" parTransId="{11F3743B-7212-45E2-9EAD-4C55321972E0}" sibTransId="{57CCB26E-4A8D-458F-8ED0-62E86E7BC467}"/>
    <dgm:cxn modelId="{BD217E0E-3472-444A-B527-9241DB5D2BB3}" srcId="{9765FD54-4D86-47C7-9FE6-D695CA68553F}" destId="{2D9492CB-1FFB-422F-8EFF-A1E236F433C3}" srcOrd="2" destOrd="0" parTransId="{8B660448-1909-4093-83B6-2D1CF41AFF76}" sibTransId="{57A7A576-6938-45B9-929F-24524EB5DE3E}"/>
    <dgm:cxn modelId="{940A6953-74AF-4E0F-9B18-22D8F62CA318}" type="presOf" srcId="{9765FD54-4D86-47C7-9FE6-D695CA68553F}" destId="{E9322A1E-E567-441F-8092-E5A70F24CACC}" srcOrd="0" destOrd="0" presId="urn:microsoft.com/office/officeart/2005/8/layout/vList3"/>
    <dgm:cxn modelId="{14EA543D-BFEF-4581-B664-2DBE34ABD804}" type="presOf" srcId="{4960CB64-3840-40EB-96E0-541A9AE337BE}" destId="{80B41254-0F2E-4ADA-9119-CF79CF3D304D}" srcOrd="0" destOrd="0" presId="urn:microsoft.com/office/officeart/2005/8/layout/vList3"/>
    <dgm:cxn modelId="{49FF5BC8-4614-47C1-B775-04F8D7D9582B}" srcId="{9765FD54-4D86-47C7-9FE6-D695CA68553F}" destId="{4960CB64-3840-40EB-96E0-541A9AE337BE}" srcOrd="0" destOrd="0" parTransId="{F79F3BC5-2039-442D-ACDF-27C4B3225CD4}" sibTransId="{CCE0A82D-EA76-4FE9-A3AA-85B1A31783E2}"/>
    <dgm:cxn modelId="{E4264AAE-00DE-4F2C-AC90-E81F745655B1}" type="presOf" srcId="{2D9492CB-1FFB-422F-8EFF-A1E236F433C3}" destId="{BA3491C7-8C8B-4AE3-9052-22AA6811FD8F}" srcOrd="0" destOrd="0" presId="urn:microsoft.com/office/officeart/2005/8/layout/vList3"/>
    <dgm:cxn modelId="{0AC47758-A257-4C8E-95E5-302389CC3ED9}" srcId="{9765FD54-4D86-47C7-9FE6-D695CA68553F}" destId="{F63CFD5E-4B8B-4367-A7C9-E052FCFDB810}" srcOrd="1" destOrd="0" parTransId="{7E545B90-8B96-45F7-9409-D53A3CA3E9AB}" sibTransId="{F469CB76-6379-4B50-A5B2-01B6C9F77598}"/>
    <dgm:cxn modelId="{332FFC8C-D69F-4607-8483-0D429010151A}" type="presParOf" srcId="{E9322A1E-E567-441F-8092-E5A70F24CACC}" destId="{94389C33-59B2-4F94-A120-75C50770F2D8}" srcOrd="0" destOrd="0" presId="urn:microsoft.com/office/officeart/2005/8/layout/vList3"/>
    <dgm:cxn modelId="{306D13B0-7F92-4E05-B405-69DC7177285D}" type="presParOf" srcId="{94389C33-59B2-4F94-A120-75C50770F2D8}" destId="{016FD488-DFA8-4D58-A612-BCB38337860D}" srcOrd="0" destOrd="0" presId="urn:microsoft.com/office/officeart/2005/8/layout/vList3"/>
    <dgm:cxn modelId="{DD67AE00-4FED-48F3-9944-73C581283776}" type="presParOf" srcId="{94389C33-59B2-4F94-A120-75C50770F2D8}" destId="{80B41254-0F2E-4ADA-9119-CF79CF3D304D}" srcOrd="1" destOrd="0" presId="urn:microsoft.com/office/officeart/2005/8/layout/vList3"/>
    <dgm:cxn modelId="{F55494A8-9ED4-4E5B-910D-740DD5ECBF42}" type="presParOf" srcId="{E9322A1E-E567-441F-8092-E5A70F24CACC}" destId="{34E55C2E-09D3-4908-A40C-768FDC4692C8}" srcOrd="1" destOrd="0" presId="urn:microsoft.com/office/officeart/2005/8/layout/vList3"/>
    <dgm:cxn modelId="{19900667-519D-432B-B578-32536D5276E7}" type="presParOf" srcId="{E9322A1E-E567-441F-8092-E5A70F24CACC}" destId="{6B22B9CD-A5F6-46D0-96FC-CD97023D9B77}" srcOrd="2" destOrd="0" presId="urn:microsoft.com/office/officeart/2005/8/layout/vList3"/>
    <dgm:cxn modelId="{0F5016E4-9C22-4756-B0B1-3402B27972D3}" type="presParOf" srcId="{6B22B9CD-A5F6-46D0-96FC-CD97023D9B77}" destId="{8F5E43FA-A2EE-445D-9F48-53F0E2C25F03}" srcOrd="0" destOrd="0" presId="urn:microsoft.com/office/officeart/2005/8/layout/vList3"/>
    <dgm:cxn modelId="{9C789FDA-C29E-423D-9744-B1E4DC2EDF3C}" type="presParOf" srcId="{6B22B9CD-A5F6-46D0-96FC-CD97023D9B77}" destId="{D615728C-8CA7-4FD8-BCB2-6CCD1154B0DB}" srcOrd="1" destOrd="0" presId="urn:microsoft.com/office/officeart/2005/8/layout/vList3"/>
    <dgm:cxn modelId="{40ED4469-5D08-48C6-BC9E-8308756DE2B8}" type="presParOf" srcId="{E9322A1E-E567-441F-8092-E5A70F24CACC}" destId="{E1DAD98C-50D7-4D48-8988-631166553682}" srcOrd="3" destOrd="0" presId="urn:microsoft.com/office/officeart/2005/8/layout/vList3"/>
    <dgm:cxn modelId="{99A9EAAE-5D68-448D-9760-48BCE9B566B8}" type="presParOf" srcId="{E9322A1E-E567-441F-8092-E5A70F24CACC}" destId="{1EB3D916-3BAF-4B02-A3C3-8FF9BCBDA84B}" srcOrd="4" destOrd="0" presId="urn:microsoft.com/office/officeart/2005/8/layout/vList3"/>
    <dgm:cxn modelId="{79EE59F6-B321-4D16-A646-1150CDE6773D}" type="presParOf" srcId="{1EB3D916-3BAF-4B02-A3C3-8FF9BCBDA84B}" destId="{82F54BDE-B486-4420-9094-9BD461AE8446}" srcOrd="0" destOrd="0" presId="urn:microsoft.com/office/officeart/2005/8/layout/vList3"/>
    <dgm:cxn modelId="{9842A2CF-63FC-4764-8FCD-EE2B8494FCF3}" type="presParOf" srcId="{1EB3D916-3BAF-4B02-A3C3-8FF9BCBDA84B}" destId="{BA3491C7-8C8B-4AE3-9052-22AA6811FD8F}" srcOrd="1" destOrd="0" presId="urn:microsoft.com/office/officeart/2005/8/layout/vList3"/>
    <dgm:cxn modelId="{1192893E-B7FF-487B-8527-A85CF1A90FE5}" type="presParOf" srcId="{E9322A1E-E567-441F-8092-E5A70F24CACC}" destId="{E0DA9742-51DC-4F64-B2D8-85A006B2DBCD}" srcOrd="5" destOrd="0" presId="urn:microsoft.com/office/officeart/2005/8/layout/vList3"/>
    <dgm:cxn modelId="{41AD604A-B78D-4015-BBFF-7F6A15930072}" type="presParOf" srcId="{E9322A1E-E567-441F-8092-E5A70F24CACC}" destId="{415C9B0D-AA87-4262-B3EA-E631DF9EDF82}" srcOrd="6" destOrd="0" presId="urn:microsoft.com/office/officeart/2005/8/layout/vList3"/>
    <dgm:cxn modelId="{ABCAF03E-FEEB-4560-8BC9-728525DC8AC6}" type="presParOf" srcId="{415C9B0D-AA87-4262-B3EA-E631DF9EDF82}" destId="{23C22FCF-2C31-43F7-8688-CD53046493D5}" srcOrd="0" destOrd="0" presId="urn:microsoft.com/office/officeart/2005/8/layout/vList3"/>
    <dgm:cxn modelId="{F6B540DA-A56E-4DB0-AA73-47D95F259AA4}" type="presParOf" srcId="{415C9B0D-AA87-4262-B3EA-E631DF9EDF82}" destId="{D933F102-9A2A-4C21-AAF9-64D996AD579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59BB9-B472-4D67-8DEB-7F81A14E4A0E}" type="doc">
      <dgm:prSet loTypeId="urn:microsoft.com/office/officeart/2008/layout/BendingPictureCaptionList" loCatId="picture" qsTypeId="urn:microsoft.com/office/officeart/2005/8/quickstyle/simple4" qsCatId="simple" csTypeId="urn:microsoft.com/office/officeart/2005/8/colors/accent5_2" csCatId="accent5" phldr="1"/>
      <dgm:spPr/>
      <dgm:t>
        <a:bodyPr/>
        <a:lstStyle/>
        <a:p>
          <a:endParaRPr lang="es-ES"/>
        </a:p>
      </dgm:t>
    </dgm:pt>
    <dgm:pt modelId="{6C1411DF-4C1D-4352-8C0D-7EF9B4E9EEFB}">
      <dgm:prSet phldrT="[Texto]"/>
      <dgm:spPr/>
      <dgm:t>
        <a:bodyPr/>
        <a:lstStyle/>
        <a:p>
          <a:r>
            <a:rPr lang="es-ES" dirty="0" smtClean="0"/>
            <a:t>Realizar las preguntas</a:t>
          </a:r>
          <a:endParaRPr lang="es-ES" dirty="0"/>
        </a:p>
      </dgm:t>
    </dgm:pt>
    <dgm:pt modelId="{0138195B-62D1-41E2-ACE3-67DCDC8EF718}" type="parTrans" cxnId="{98A01B79-2FE5-4766-B174-70FF6F3FB9EA}">
      <dgm:prSet/>
      <dgm:spPr/>
      <dgm:t>
        <a:bodyPr/>
        <a:lstStyle/>
        <a:p>
          <a:endParaRPr lang="es-ES"/>
        </a:p>
      </dgm:t>
    </dgm:pt>
    <dgm:pt modelId="{F91A68F0-CCC9-46E3-86D5-64E0C5197892}" type="sibTrans" cxnId="{98A01B79-2FE5-4766-B174-70FF6F3FB9EA}">
      <dgm:prSet/>
      <dgm:spPr/>
      <dgm:t>
        <a:bodyPr/>
        <a:lstStyle/>
        <a:p>
          <a:endParaRPr lang="es-ES"/>
        </a:p>
      </dgm:t>
    </dgm:pt>
    <dgm:pt modelId="{51963FCE-CA1F-4D2E-9AE0-E16C06F1672E}">
      <dgm:prSet phldrT="[Texto]"/>
      <dgm:spPr/>
      <dgm:t>
        <a:bodyPr/>
        <a:lstStyle/>
        <a:p>
          <a:r>
            <a:rPr lang="es-ES" dirty="0" smtClean="0"/>
            <a:t>Obtener respuestas</a:t>
          </a:r>
          <a:endParaRPr lang="es-ES" dirty="0"/>
        </a:p>
      </dgm:t>
    </dgm:pt>
    <dgm:pt modelId="{BBDBF908-9B0F-4BE1-AB04-B103633F4CF9}" type="parTrans" cxnId="{CBB3D652-2C0E-4865-BF85-049DB7D33F74}">
      <dgm:prSet/>
      <dgm:spPr/>
      <dgm:t>
        <a:bodyPr/>
        <a:lstStyle/>
        <a:p>
          <a:endParaRPr lang="es-ES"/>
        </a:p>
      </dgm:t>
    </dgm:pt>
    <dgm:pt modelId="{89A6EBE4-38E5-4DE7-AA39-2B78F8852061}" type="sibTrans" cxnId="{CBB3D652-2C0E-4865-BF85-049DB7D33F74}">
      <dgm:prSet/>
      <dgm:spPr/>
      <dgm:t>
        <a:bodyPr/>
        <a:lstStyle/>
        <a:p>
          <a:endParaRPr lang="es-ES"/>
        </a:p>
      </dgm:t>
    </dgm:pt>
    <dgm:pt modelId="{F058988A-285F-408C-B5C2-95528B67811F}">
      <dgm:prSet phldrT="[Texto]"/>
      <dgm:spPr/>
      <dgm:t>
        <a:bodyPr/>
        <a:lstStyle/>
        <a:p>
          <a:r>
            <a:rPr lang="es-ES" dirty="0" smtClean="0"/>
            <a:t>Tomar decisiones</a:t>
          </a:r>
          <a:endParaRPr lang="es-ES" dirty="0"/>
        </a:p>
      </dgm:t>
    </dgm:pt>
    <dgm:pt modelId="{6DB59837-EC31-4607-8895-B226895F45B8}" type="parTrans" cxnId="{13811645-71CE-4CEB-A71A-DA84602AA193}">
      <dgm:prSet/>
      <dgm:spPr/>
      <dgm:t>
        <a:bodyPr/>
        <a:lstStyle/>
        <a:p>
          <a:endParaRPr lang="es-ES"/>
        </a:p>
      </dgm:t>
    </dgm:pt>
    <dgm:pt modelId="{9CE9697A-B727-4476-9E72-A0FEA6E48544}" type="sibTrans" cxnId="{13811645-71CE-4CEB-A71A-DA84602AA193}">
      <dgm:prSet/>
      <dgm:spPr/>
      <dgm:t>
        <a:bodyPr/>
        <a:lstStyle/>
        <a:p>
          <a:endParaRPr lang="es-ES"/>
        </a:p>
      </dgm:t>
    </dgm:pt>
    <dgm:pt modelId="{CE00333C-525F-47EE-99FF-1AC02EBFDEB8}" type="pres">
      <dgm:prSet presAssocID="{49559BB9-B472-4D67-8DEB-7F81A14E4A0E}" presName="Name0" presStyleCnt="0">
        <dgm:presLayoutVars>
          <dgm:dir/>
          <dgm:resizeHandles val="exact"/>
        </dgm:presLayoutVars>
      </dgm:prSet>
      <dgm:spPr/>
      <dgm:t>
        <a:bodyPr/>
        <a:lstStyle/>
        <a:p>
          <a:endParaRPr lang="es-ES"/>
        </a:p>
      </dgm:t>
    </dgm:pt>
    <dgm:pt modelId="{904B9956-4099-4018-82AA-0CD06ABF059C}" type="pres">
      <dgm:prSet presAssocID="{6C1411DF-4C1D-4352-8C0D-7EF9B4E9EEFB}" presName="composite" presStyleCnt="0"/>
      <dgm:spPr/>
    </dgm:pt>
    <dgm:pt modelId="{3E1D5274-141D-4982-8A7F-7C3C4F68A11A}" type="pres">
      <dgm:prSet presAssocID="{6C1411DF-4C1D-4352-8C0D-7EF9B4E9EEFB}" presName="rect1" presStyleLbl="bgImgPlace1" presStyleIdx="0" presStyleCnt="3"/>
      <dgm:spPr/>
    </dgm:pt>
    <dgm:pt modelId="{EEB45052-72D7-4A78-92EC-2DFF36DBE7A9}" type="pres">
      <dgm:prSet presAssocID="{6C1411DF-4C1D-4352-8C0D-7EF9B4E9EEFB}" presName="wedgeRectCallout1" presStyleLbl="node1" presStyleIdx="0" presStyleCnt="3">
        <dgm:presLayoutVars>
          <dgm:bulletEnabled val="1"/>
        </dgm:presLayoutVars>
      </dgm:prSet>
      <dgm:spPr/>
      <dgm:t>
        <a:bodyPr/>
        <a:lstStyle/>
        <a:p>
          <a:endParaRPr lang="es-ES"/>
        </a:p>
      </dgm:t>
    </dgm:pt>
    <dgm:pt modelId="{6BD68659-7176-4569-B1A8-85B5D61B5594}" type="pres">
      <dgm:prSet presAssocID="{F91A68F0-CCC9-46E3-86D5-64E0C5197892}" presName="sibTrans" presStyleCnt="0"/>
      <dgm:spPr/>
    </dgm:pt>
    <dgm:pt modelId="{2DF04F91-BDAD-459A-8DAB-AF6175466D30}" type="pres">
      <dgm:prSet presAssocID="{51963FCE-CA1F-4D2E-9AE0-E16C06F1672E}" presName="composite" presStyleCnt="0"/>
      <dgm:spPr/>
    </dgm:pt>
    <dgm:pt modelId="{E03B77D0-BC78-46CE-88F5-EA7848D0D14E}" type="pres">
      <dgm:prSet presAssocID="{51963FCE-CA1F-4D2E-9AE0-E16C06F1672E}" presName="rect1" presStyleLbl="bgImgPlace1" presStyleIdx="1" presStyleCnt="3"/>
      <dgm:spPr/>
    </dgm:pt>
    <dgm:pt modelId="{134D7FD3-CA48-4FF5-ACF4-421C2E1B607A}" type="pres">
      <dgm:prSet presAssocID="{51963FCE-CA1F-4D2E-9AE0-E16C06F1672E}" presName="wedgeRectCallout1" presStyleLbl="node1" presStyleIdx="1" presStyleCnt="3">
        <dgm:presLayoutVars>
          <dgm:bulletEnabled val="1"/>
        </dgm:presLayoutVars>
      </dgm:prSet>
      <dgm:spPr/>
      <dgm:t>
        <a:bodyPr/>
        <a:lstStyle/>
        <a:p>
          <a:endParaRPr lang="es-ES"/>
        </a:p>
      </dgm:t>
    </dgm:pt>
    <dgm:pt modelId="{C4A1EEBB-C063-4CBF-8BD1-F80280686691}" type="pres">
      <dgm:prSet presAssocID="{89A6EBE4-38E5-4DE7-AA39-2B78F8852061}" presName="sibTrans" presStyleCnt="0"/>
      <dgm:spPr/>
    </dgm:pt>
    <dgm:pt modelId="{C7996A53-3016-4AA1-9C04-BCB918559F85}" type="pres">
      <dgm:prSet presAssocID="{F058988A-285F-408C-B5C2-95528B67811F}" presName="composite" presStyleCnt="0"/>
      <dgm:spPr/>
    </dgm:pt>
    <dgm:pt modelId="{9BFA0866-7AF6-4166-9306-0BD3082228F3}" type="pres">
      <dgm:prSet presAssocID="{F058988A-285F-408C-B5C2-95528B67811F}" presName="rect1" presStyleLbl="bgImgPlace1" presStyleIdx="2" presStyleCnt="3" custLinFactNeighborX="-601" custLinFactNeighborY="-1397"/>
      <dgm:spPr/>
    </dgm:pt>
    <dgm:pt modelId="{3C543F40-A505-4136-8185-A0D5188DDBE9}" type="pres">
      <dgm:prSet presAssocID="{F058988A-285F-408C-B5C2-95528B67811F}" presName="wedgeRectCallout1" presStyleLbl="node1" presStyleIdx="2" presStyleCnt="3" custLinFactNeighborX="-3259" custLinFactNeighborY="-5999">
        <dgm:presLayoutVars>
          <dgm:bulletEnabled val="1"/>
        </dgm:presLayoutVars>
      </dgm:prSet>
      <dgm:spPr/>
      <dgm:t>
        <a:bodyPr/>
        <a:lstStyle/>
        <a:p>
          <a:endParaRPr lang="es-ES"/>
        </a:p>
      </dgm:t>
    </dgm:pt>
  </dgm:ptLst>
  <dgm:cxnLst>
    <dgm:cxn modelId="{13811645-71CE-4CEB-A71A-DA84602AA193}" srcId="{49559BB9-B472-4D67-8DEB-7F81A14E4A0E}" destId="{F058988A-285F-408C-B5C2-95528B67811F}" srcOrd="2" destOrd="0" parTransId="{6DB59837-EC31-4607-8895-B226895F45B8}" sibTransId="{9CE9697A-B727-4476-9E72-A0FEA6E48544}"/>
    <dgm:cxn modelId="{98A01B79-2FE5-4766-B174-70FF6F3FB9EA}" srcId="{49559BB9-B472-4D67-8DEB-7F81A14E4A0E}" destId="{6C1411DF-4C1D-4352-8C0D-7EF9B4E9EEFB}" srcOrd="0" destOrd="0" parTransId="{0138195B-62D1-41E2-ACE3-67DCDC8EF718}" sibTransId="{F91A68F0-CCC9-46E3-86D5-64E0C5197892}"/>
    <dgm:cxn modelId="{5F8D2036-5B56-4715-991E-BDD8781424CB}" type="presOf" srcId="{49559BB9-B472-4D67-8DEB-7F81A14E4A0E}" destId="{CE00333C-525F-47EE-99FF-1AC02EBFDEB8}" srcOrd="0" destOrd="0" presId="urn:microsoft.com/office/officeart/2008/layout/BendingPictureCaptionList"/>
    <dgm:cxn modelId="{B94FB54A-C5FD-488E-A860-37266D8347FF}" type="presOf" srcId="{F058988A-285F-408C-B5C2-95528B67811F}" destId="{3C543F40-A505-4136-8185-A0D5188DDBE9}" srcOrd="0" destOrd="0" presId="urn:microsoft.com/office/officeart/2008/layout/BendingPictureCaptionList"/>
    <dgm:cxn modelId="{CB0D9220-D5B1-458C-9793-3F656DD85BBE}" type="presOf" srcId="{6C1411DF-4C1D-4352-8C0D-7EF9B4E9EEFB}" destId="{EEB45052-72D7-4A78-92EC-2DFF36DBE7A9}" srcOrd="0" destOrd="0" presId="urn:microsoft.com/office/officeart/2008/layout/BendingPictureCaptionList"/>
    <dgm:cxn modelId="{CBB3D652-2C0E-4865-BF85-049DB7D33F74}" srcId="{49559BB9-B472-4D67-8DEB-7F81A14E4A0E}" destId="{51963FCE-CA1F-4D2E-9AE0-E16C06F1672E}" srcOrd="1" destOrd="0" parTransId="{BBDBF908-9B0F-4BE1-AB04-B103633F4CF9}" sibTransId="{89A6EBE4-38E5-4DE7-AA39-2B78F8852061}"/>
    <dgm:cxn modelId="{1071F16F-A75A-4CC2-9F43-43064CCB97A6}" type="presOf" srcId="{51963FCE-CA1F-4D2E-9AE0-E16C06F1672E}" destId="{134D7FD3-CA48-4FF5-ACF4-421C2E1B607A}" srcOrd="0" destOrd="0" presId="urn:microsoft.com/office/officeart/2008/layout/BendingPictureCaptionList"/>
    <dgm:cxn modelId="{6066F28D-1FC2-4B7C-AF1B-1E8CE4052E4C}" type="presParOf" srcId="{CE00333C-525F-47EE-99FF-1AC02EBFDEB8}" destId="{904B9956-4099-4018-82AA-0CD06ABF059C}" srcOrd="0" destOrd="0" presId="urn:microsoft.com/office/officeart/2008/layout/BendingPictureCaptionList"/>
    <dgm:cxn modelId="{657374F4-9A1B-46A4-AD26-A9BD0D592354}" type="presParOf" srcId="{904B9956-4099-4018-82AA-0CD06ABF059C}" destId="{3E1D5274-141D-4982-8A7F-7C3C4F68A11A}" srcOrd="0" destOrd="0" presId="urn:microsoft.com/office/officeart/2008/layout/BendingPictureCaptionList"/>
    <dgm:cxn modelId="{BAABBFB5-367E-451E-9050-45B45D092D6A}" type="presParOf" srcId="{904B9956-4099-4018-82AA-0CD06ABF059C}" destId="{EEB45052-72D7-4A78-92EC-2DFF36DBE7A9}" srcOrd="1" destOrd="0" presId="urn:microsoft.com/office/officeart/2008/layout/BendingPictureCaptionList"/>
    <dgm:cxn modelId="{9704BD75-A067-4F7F-8972-FB7904B8009E}" type="presParOf" srcId="{CE00333C-525F-47EE-99FF-1AC02EBFDEB8}" destId="{6BD68659-7176-4569-B1A8-85B5D61B5594}" srcOrd="1" destOrd="0" presId="urn:microsoft.com/office/officeart/2008/layout/BendingPictureCaptionList"/>
    <dgm:cxn modelId="{852129ED-3AD5-4E36-AECE-A6B11B6D4126}" type="presParOf" srcId="{CE00333C-525F-47EE-99FF-1AC02EBFDEB8}" destId="{2DF04F91-BDAD-459A-8DAB-AF6175466D30}" srcOrd="2" destOrd="0" presId="urn:microsoft.com/office/officeart/2008/layout/BendingPictureCaptionList"/>
    <dgm:cxn modelId="{2B3E6C7D-2895-4925-B18B-87FBBCC36B4C}" type="presParOf" srcId="{2DF04F91-BDAD-459A-8DAB-AF6175466D30}" destId="{E03B77D0-BC78-46CE-88F5-EA7848D0D14E}" srcOrd="0" destOrd="0" presId="urn:microsoft.com/office/officeart/2008/layout/BendingPictureCaptionList"/>
    <dgm:cxn modelId="{7288B9B6-E8B2-407B-B129-7196067F6963}" type="presParOf" srcId="{2DF04F91-BDAD-459A-8DAB-AF6175466D30}" destId="{134D7FD3-CA48-4FF5-ACF4-421C2E1B607A}" srcOrd="1" destOrd="0" presId="urn:microsoft.com/office/officeart/2008/layout/BendingPictureCaptionList"/>
    <dgm:cxn modelId="{6CE800F2-F309-419E-ADD6-682D223B4011}" type="presParOf" srcId="{CE00333C-525F-47EE-99FF-1AC02EBFDEB8}" destId="{C4A1EEBB-C063-4CBF-8BD1-F80280686691}" srcOrd="3" destOrd="0" presId="urn:microsoft.com/office/officeart/2008/layout/BendingPictureCaptionList"/>
    <dgm:cxn modelId="{6F3AC2FE-6B94-4A73-9FC3-D77E0B628FFF}" type="presParOf" srcId="{CE00333C-525F-47EE-99FF-1AC02EBFDEB8}" destId="{C7996A53-3016-4AA1-9C04-BCB918559F85}" srcOrd="4" destOrd="0" presId="urn:microsoft.com/office/officeart/2008/layout/BendingPictureCaptionList"/>
    <dgm:cxn modelId="{586456D7-355B-42C3-966D-11EBAD4FC487}" type="presParOf" srcId="{C7996A53-3016-4AA1-9C04-BCB918559F85}" destId="{9BFA0866-7AF6-4166-9306-0BD3082228F3}" srcOrd="0" destOrd="0" presId="urn:microsoft.com/office/officeart/2008/layout/BendingPictureCaptionList"/>
    <dgm:cxn modelId="{BAB4C111-8772-44CD-8026-DB8FDC277CD5}" type="presParOf" srcId="{C7996A53-3016-4AA1-9C04-BCB918559F85}" destId="{3C543F40-A505-4136-8185-A0D5188DDBE9}"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65FD54-4D86-47C7-9FE6-D695CA68553F}"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s-ES"/>
        </a:p>
      </dgm:t>
    </dgm:pt>
    <dgm:pt modelId="{28C208D4-04D8-41E0-8612-C774FA7EECEF}">
      <dgm:prSet phldrT="[Texto]" custT="1"/>
      <dgm:spPr/>
      <dgm:t>
        <a:bodyPr/>
        <a:lstStyle/>
        <a:p>
          <a:pPr algn="ctr"/>
          <a:r>
            <a:rPr lang="es-ES" sz="2000" dirty="0" smtClean="0"/>
            <a:t>Aplicación de recolección de datos</a:t>
          </a:r>
          <a:endParaRPr lang="es-ES" sz="2000" dirty="0"/>
        </a:p>
      </dgm:t>
    </dgm:pt>
    <dgm:pt modelId="{57D71497-971D-4780-86C7-DD3629662DA1}" type="parTrans" cxnId="{9FD02296-1D70-4F5C-A786-32BB328A041B}">
      <dgm:prSet/>
      <dgm:spPr/>
      <dgm:t>
        <a:bodyPr/>
        <a:lstStyle/>
        <a:p>
          <a:endParaRPr lang="es-ES" sz="2000"/>
        </a:p>
      </dgm:t>
    </dgm:pt>
    <dgm:pt modelId="{7C8CB93A-1A6E-49E6-A516-1665779EFA00}" type="sibTrans" cxnId="{9FD02296-1D70-4F5C-A786-32BB328A041B}">
      <dgm:prSet/>
      <dgm:spPr/>
      <dgm:t>
        <a:bodyPr/>
        <a:lstStyle/>
        <a:p>
          <a:endParaRPr lang="es-ES" sz="2000"/>
        </a:p>
      </dgm:t>
    </dgm:pt>
    <dgm:pt modelId="{2D9492CB-1FFB-422F-8EFF-A1E236F433C3}">
      <dgm:prSet phldrT="[Texto]" custT="1"/>
      <dgm:spPr/>
      <dgm:t>
        <a:bodyPr/>
        <a:lstStyle/>
        <a:p>
          <a:r>
            <a:rPr lang="es-EC" sz="2000" dirty="0" smtClean="0"/>
            <a:t>Formulario de Reporte de Vacunación</a:t>
          </a:r>
          <a:endParaRPr lang="es-ES" sz="20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B660448-1909-4093-83B6-2D1CF41AFF76}" type="parTrans" cxnId="{BD217E0E-3472-444A-B527-9241DB5D2BB3}">
      <dgm:prSet/>
      <dgm:spPr/>
      <dgm:t>
        <a:bodyPr/>
        <a:lstStyle/>
        <a:p>
          <a:endParaRPr lang="es-ES" sz="2000"/>
        </a:p>
      </dgm:t>
    </dgm:pt>
    <dgm:pt modelId="{57A7A576-6938-45B9-929F-24524EB5DE3E}" type="sibTrans" cxnId="{BD217E0E-3472-444A-B527-9241DB5D2BB3}">
      <dgm:prSet/>
      <dgm:spPr/>
      <dgm:t>
        <a:bodyPr/>
        <a:lstStyle/>
        <a:p>
          <a:endParaRPr lang="es-ES" sz="2000"/>
        </a:p>
      </dgm:t>
    </dgm:pt>
    <dgm:pt modelId="{4960CB64-3840-40EB-96E0-541A9AE337BE}">
      <dgm:prSet phldrT="[Texto]" custT="1"/>
      <dgm:spPr/>
      <dgm:t>
        <a:bodyPr/>
        <a:lstStyle/>
        <a:p>
          <a:r>
            <a:rPr lang="es-ES" sz="2000" dirty="0" smtClean="0"/>
            <a:t>Formulario de Ocupación de Camas</a:t>
          </a:r>
          <a:endParaRPr lang="es-ES" sz="2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79F3BC5-2039-442D-ACDF-27C4B3225CD4}" type="parTrans" cxnId="{49FF5BC8-4614-47C1-B775-04F8D7D9582B}">
      <dgm:prSet/>
      <dgm:spPr/>
      <dgm:t>
        <a:bodyPr/>
        <a:lstStyle/>
        <a:p>
          <a:endParaRPr lang="es-ES" sz="2000"/>
        </a:p>
      </dgm:t>
    </dgm:pt>
    <dgm:pt modelId="{CCE0A82D-EA76-4FE9-A3AA-85B1A31783E2}" type="sibTrans" cxnId="{49FF5BC8-4614-47C1-B775-04F8D7D9582B}">
      <dgm:prSet/>
      <dgm:spPr/>
      <dgm:t>
        <a:bodyPr/>
        <a:lstStyle/>
        <a:p>
          <a:endParaRPr lang="es-ES" sz="2000"/>
        </a:p>
      </dgm:t>
    </dgm:pt>
    <dgm:pt modelId="{2E807EA0-86C0-4FDC-9595-9B52B095A816}">
      <dgm:prSet phldrT="[Texto]" custT="1"/>
      <dgm:spPr/>
      <dgm:t>
        <a:bodyPr/>
        <a:lstStyle/>
        <a:p>
          <a:r>
            <a:rPr lang="es-EC" sz="2000" dirty="0" smtClean="0"/>
            <a:t>Formulario de Variables Covid-19</a:t>
          </a:r>
          <a:endParaRPr lang="es-ES" sz="20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466CE4B-A9B4-4354-B2C2-A31E1AB5363B}" type="parTrans" cxnId="{C98491B9-5232-477E-9A11-936C92B47F13}">
      <dgm:prSet/>
      <dgm:spPr/>
      <dgm:t>
        <a:bodyPr/>
        <a:lstStyle/>
        <a:p>
          <a:endParaRPr lang="es-ES" sz="2000"/>
        </a:p>
      </dgm:t>
    </dgm:pt>
    <dgm:pt modelId="{EDC87C94-7236-4D8C-8BC6-3289C83C4AF4}" type="sibTrans" cxnId="{C98491B9-5232-477E-9A11-936C92B47F13}">
      <dgm:prSet/>
      <dgm:spPr/>
      <dgm:t>
        <a:bodyPr/>
        <a:lstStyle/>
        <a:p>
          <a:endParaRPr lang="es-ES" sz="2000"/>
        </a:p>
      </dgm:t>
    </dgm:pt>
    <dgm:pt modelId="{9F3384A1-1B6A-4C4C-8F0C-6B04BFCCE400}">
      <dgm:prSet phldrT="[Texto]" custT="1"/>
      <dgm:spPr/>
      <dgm:t>
        <a:bodyPr/>
        <a:lstStyle/>
        <a:p>
          <a:r>
            <a:rPr lang="es-ES" sz="2000" dirty="0" smtClean="0"/>
            <a:t>Publicación de formularios</a:t>
          </a:r>
          <a:endParaRPr lang="es-ES" sz="20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DC45D2B-B3CA-4A9B-A4AA-A21BE4217442}" type="parTrans" cxnId="{198A7CFD-2FE8-4605-A1C8-F0BB89781F61}">
      <dgm:prSet/>
      <dgm:spPr/>
      <dgm:t>
        <a:bodyPr/>
        <a:lstStyle/>
        <a:p>
          <a:endParaRPr lang="es-ES"/>
        </a:p>
      </dgm:t>
    </dgm:pt>
    <dgm:pt modelId="{1FB549FC-7180-42AF-BD73-FA5A68404624}" type="sibTrans" cxnId="{198A7CFD-2FE8-4605-A1C8-F0BB89781F61}">
      <dgm:prSet/>
      <dgm:spPr/>
      <dgm:t>
        <a:bodyPr/>
        <a:lstStyle/>
        <a:p>
          <a:endParaRPr lang="es-ES"/>
        </a:p>
      </dgm:t>
    </dgm:pt>
    <dgm:pt modelId="{E9322A1E-E567-441F-8092-E5A70F24CACC}" type="pres">
      <dgm:prSet presAssocID="{9765FD54-4D86-47C7-9FE6-D695CA68553F}" presName="linearFlow" presStyleCnt="0">
        <dgm:presLayoutVars>
          <dgm:dir/>
          <dgm:resizeHandles val="exact"/>
        </dgm:presLayoutVars>
      </dgm:prSet>
      <dgm:spPr/>
      <dgm:t>
        <a:bodyPr/>
        <a:lstStyle/>
        <a:p>
          <a:endParaRPr lang="es-ES"/>
        </a:p>
      </dgm:t>
    </dgm:pt>
    <dgm:pt modelId="{55527FEA-7FCB-42E1-9348-43AF34CF1E20}" type="pres">
      <dgm:prSet presAssocID="{28C208D4-04D8-41E0-8612-C774FA7EECEF}" presName="composite" presStyleCnt="0"/>
      <dgm:spPr/>
    </dgm:pt>
    <dgm:pt modelId="{C47DF904-071A-4CC6-9487-B7CB8F9F96EA}" type="pres">
      <dgm:prSet presAssocID="{28C208D4-04D8-41E0-8612-C774FA7EECEF}" presName="imgShp" presStyleLbl="fgImgPlace1" presStyleIdx="0" presStyleCnt="5"/>
      <dgm:spPr>
        <a:blipFill rotWithShape="1">
          <a:blip xmlns:r="http://schemas.openxmlformats.org/officeDocument/2006/relationships" r:embed="rId5"/>
          <a:stretch>
            <a:fillRect/>
          </a:stretch>
        </a:blipFill>
      </dgm:spPr>
      <dgm:t>
        <a:bodyPr/>
        <a:lstStyle/>
        <a:p>
          <a:endParaRPr lang="es-ES"/>
        </a:p>
      </dgm:t>
    </dgm:pt>
    <dgm:pt modelId="{6849B0B4-FE7A-438D-8167-B63159D7D971}" type="pres">
      <dgm:prSet presAssocID="{28C208D4-04D8-41E0-8612-C774FA7EECEF}" presName="txShp" presStyleLbl="node1" presStyleIdx="0" presStyleCnt="5">
        <dgm:presLayoutVars>
          <dgm:bulletEnabled val="1"/>
        </dgm:presLayoutVars>
      </dgm:prSet>
      <dgm:spPr/>
      <dgm:t>
        <a:bodyPr/>
        <a:lstStyle/>
        <a:p>
          <a:endParaRPr lang="es-ES"/>
        </a:p>
      </dgm:t>
    </dgm:pt>
    <dgm:pt modelId="{25172A91-E2B2-42F0-A146-DCAB6DDC3796}" type="pres">
      <dgm:prSet presAssocID="{7C8CB93A-1A6E-49E6-A516-1665779EFA00}" presName="spacing" presStyleCnt="0"/>
      <dgm:spPr/>
    </dgm:pt>
    <dgm:pt modelId="{94389C33-59B2-4F94-A120-75C50770F2D8}" type="pres">
      <dgm:prSet presAssocID="{4960CB64-3840-40EB-96E0-541A9AE337BE}" presName="composite" presStyleCnt="0"/>
      <dgm:spPr/>
    </dgm:pt>
    <dgm:pt modelId="{016FD488-DFA8-4D58-A612-BCB38337860D}" type="pres">
      <dgm:prSet presAssocID="{4960CB64-3840-40EB-96E0-541A9AE337BE}" presName="imgShp" presStyleLbl="fgImgPlace1" presStyleIdx="1" presStyleCnt="5"/>
      <dgm:spPr>
        <a:blipFill rotWithShape="1">
          <a:blip xmlns:r="http://schemas.openxmlformats.org/officeDocument/2006/relationships" r:embed="rId6"/>
          <a:stretch>
            <a:fillRect/>
          </a:stretch>
        </a:blipFill>
      </dgm:spPr>
      <dgm:t>
        <a:bodyPr/>
        <a:lstStyle/>
        <a:p>
          <a:endParaRPr lang="es-ES"/>
        </a:p>
      </dgm:t>
    </dgm:pt>
    <dgm:pt modelId="{80B41254-0F2E-4ADA-9119-CF79CF3D304D}" type="pres">
      <dgm:prSet presAssocID="{4960CB64-3840-40EB-96E0-541A9AE337BE}" presName="txShp" presStyleLbl="node1" presStyleIdx="1" presStyleCnt="5">
        <dgm:presLayoutVars>
          <dgm:bulletEnabled val="1"/>
        </dgm:presLayoutVars>
      </dgm:prSet>
      <dgm:spPr/>
      <dgm:t>
        <a:bodyPr/>
        <a:lstStyle/>
        <a:p>
          <a:endParaRPr lang="es-ES"/>
        </a:p>
      </dgm:t>
    </dgm:pt>
    <dgm:pt modelId="{34E55C2E-09D3-4908-A40C-768FDC4692C8}" type="pres">
      <dgm:prSet presAssocID="{CCE0A82D-EA76-4FE9-A3AA-85B1A31783E2}" presName="spacing" presStyleCnt="0"/>
      <dgm:spPr/>
    </dgm:pt>
    <dgm:pt modelId="{1EB3D916-3BAF-4B02-A3C3-8FF9BCBDA84B}" type="pres">
      <dgm:prSet presAssocID="{2D9492CB-1FFB-422F-8EFF-A1E236F433C3}" presName="composite" presStyleCnt="0"/>
      <dgm:spPr/>
    </dgm:pt>
    <dgm:pt modelId="{82F54BDE-B486-4420-9094-9BD461AE8446}" type="pres">
      <dgm:prSet presAssocID="{2D9492CB-1FFB-422F-8EFF-A1E236F433C3}" presName="imgShp" presStyleLbl="fgImgPlace1" presStyleIdx="2" presStyleCnt="5"/>
      <dgm:spPr>
        <a:blipFill rotWithShape="1">
          <a:blip xmlns:r="http://schemas.openxmlformats.org/officeDocument/2006/relationships" r:embed="rId7"/>
          <a:stretch>
            <a:fillRect/>
          </a:stretch>
        </a:blipFill>
      </dgm:spPr>
      <dgm:t>
        <a:bodyPr/>
        <a:lstStyle/>
        <a:p>
          <a:endParaRPr lang="es-ES"/>
        </a:p>
      </dgm:t>
    </dgm:pt>
    <dgm:pt modelId="{BA3491C7-8C8B-4AE3-9052-22AA6811FD8F}" type="pres">
      <dgm:prSet presAssocID="{2D9492CB-1FFB-422F-8EFF-A1E236F433C3}" presName="txShp" presStyleLbl="node1" presStyleIdx="2" presStyleCnt="5">
        <dgm:presLayoutVars>
          <dgm:bulletEnabled val="1"/>
        </dgm:presLayoutVars>
      </dgm:prSet>
      <dgm:spPr/>
      <dgm:t>
        <a:bodyPr/>
        <a:lstStyle/>
        <a:p>
          <a:endParaRPr lang="es-ES"/>
        </a:p>
      </dgm:t>
    </dgm:pt>
    <dgm:pt modelId="{E0DA9742-51DC-4F64-B2D8-85A006B2DBCD}" type="pres">
      <dgm:prSet presAssocID="{57A7A576-6938-45B9-929F-24524EB5DE3E}" presName="spacing" presStyleCnt="0"/>
      <dgm:spPr/>
    </dgm:pt>
    <dgm:pt modelId="{DA828B49-65B0-4F9A-A428-2889798474CB}" type="pres">
      <dgm:prSet presAssocID="{2E807EA0-86C0-4FDC-9595-9B52B095A816}" presName="composite" presStyleCnt="0"/>
      <dgm:spPr/>
    </dgm:pt>
    <dgm:pt modelId="{812F26AE-5103-46F5-9FBC-FC270DC38215}" type="pres">
      <dgm:prSet presAssocID="{2E807EA0-86C0-4FDC-9595-9B52B095A816}" presName="imgShp" presStyleLbl="fgImgPlace1" presStyleIdx="3" presStyleCnt="5"/>
      <dgm:spPr>
        <a:blipFill rotWithShape="1">
          <a:blip xmlns:r="http://schemas.openxmlformats.org/officeDocument/2006/relationships" r:embed="rId8"/>
          <a:stretch>
            <a:fillRect/>
          </a:stretch>
        </a:blipFill>
      </dgm:spPr>
      <dgm:t>
        <a:bodyPr/>
        <a:lstStyle/>
        <a:p>
          <a:endParaRPr lang="es-ES"/>
        </a:p>
      </dgm:t>
    </dgm:pt>
    <dgm:pt modelId="{886EE3C6-D4B8-44A0-BE6F-601BE62B5661}" type="pres">
      <dgm:prSet presAssocID="{2E807EA0-86C0-4FDC-9595-9B52B095A816}" presName="txShp" presStyleLbl="node1" presStyleIdx="3" presStyleCnt="5">
        <dgm:presLayoutVars>
          <dgm:bulletEnabled val="1"/>
        </dgm:presLayoutVars>
      </dgm:prSet>
      <dgm:spPr/>
      <dgm:t>
        <a:bodyPr/>
        <a:lstStyle/>
        <a:p>
          <a:endParaRPr lang="es-ES"/>
        </a:p>
      </dgm:t>
    </dgm:pt>
    <dgm:pt modelId="{2F1120E5-B1A3-4F1C-9042-AE66E61453D8}" type="pres">
      <dgm:prSet presAssocID="{EDC87C94-7236-4D8C-8BC6-3289C83C4AF4}" presName="spacing" presStyleCnt="0"/>
      <dgm:spPr/>
    </dgm:pt>
    <dgm:pt modelId="{5EA7DB65-E220-433C-90C3-918001248A48}" type="pres">
      <dgm:prSet presAssocID="{9F3384A1-1B6A-4C4C-8F0C-6B04BFCCE400}" presName="composite" presStyleCnt="0"/>
      <dgm:spPr/>
    </dgm:pt>
    <dgm:pt modelId="{1F927D8D-056B-472D-B10C-C4D80CDDA112}" type="pres">
      <dgm:prSet presAssocID="{9F3384A1-1B6A-4C4C-8F0C-6B04BFCCE400}" presName="imgShp" presStyleLbl="fgImgPlace1" presStyleIdx="4" presStyleCnt="5"/>
      <dgm:spPr>
        <a:blipFill rotWithShape="1">
          <a:blip xmlns:r="http://schemas.openxmlformats.org/officeDocument/2006/relationships" r:embed="rId9"/>
          <a:stretch>
            <a:fillRect/>
          </a:stretch>
        </a:blipFill>
      </dgm:spPr>
      <dgm:t>
        <a:bodyPr/>
        <a:lstStyle/>
        <a:p>
          <a:endParaRPr lang="es-ES"/>
        </a:p>
      </dgm:t>
    </dgm:pt>
    <dgm:pt modelId="{3ACDAE87-5F82-4AA7-895E-61A4BB3FBCEB}" type="pres">
      <dgm:prSet presAssocID="{9F3384A1-1B6A-4C4C-8F0C-6B04BFCCE400}" presName="txShp" presStyleLbl="node1" presStyleIdx="4" presStyleCnt="5">
        <dgm:presLayoutVars>
          <dgm:bulletEnabled val="1"/>
        </dgm:presLayoutVars>
      </dgm:prSet>
      <dgm:spPr/>
      <dgm:t>
        <a:bodyPr/>
        <a:lstStyle/>
        <a:p>
          <a:endParaRPr lang="es-ES"/>
        </a:p>
      </dgm:t>
    </dgm:pt>
  </dgm:ptLst>
  <dgm:cxnLst>
    <dgm:cxn modelId="{81D94C3B-FFD2-491D-8209-B1C4533C475E}" type="presOf" srcId="{9765FD54-4D86-47C7-9FE6-D695CA68553F}" destId="{E9322A1E-E567-441F-8092-E5A70F24CACC}" srcOrd="0" destOrd="0" presId="urn:microsoft.com/office/officeart/2005/8/layout/vList3"/>
    <dgm:cxn modelId="{43668EF8-A480-4C27-9302-F99946472C3B}" type="presOf" srcId="{2E807EA0-86C0-4FDC-9595-9B52B095A816}" destId="{886EE3C6-D4B8-44A0-BE6F-601BE62B5661}" srcOrd="0" destOrd="0" presId="urn:microsoft.com/office/officeart/2005/8/layout/vList3"/>
    <dgm:cxn modelId="{D2235427-BA93-4251-9024-601721CF3EA9}" type="presOf" srcId="{9F3384A1-1B6A-4C4C-8F0C-6B04BFCCE400}" destId="{3ACDAE87-5F82-4AA7-895E-61A4BB3FBCEB}" srcOrd="0" destOrd="0" presId="urn:microsoft.com/office/officeart/2005/8/layout/vList3"/>
    <dgm:cxn modelId="{88AD35D2-93AF-4866-88C1-B5ECDC23B09F}" type="presOf" srcId="{4960CB64-3840-40EB-96E0-541A9AE337BE}" destId="{80B41254-0F2E-4ADA-9119-CF79CF3D304D}" srcOrd="0" destOrd="0" presId="urn:microsoft.com/office/officeart/2005/8/layout/vList3"/>
    <dgm:cxn modelId="{198A7CFD-2FE8-4605-A1C8-F0BB89781F61}" srcId="{9765FD54-4D86-47C7-9FE6-D695CA68553F}" destId="{9F3384A1-1B6A-4C4C-8F0C-6B04BFCCE400}" srcOrd="4" destOrd="0" parTransId="{0DC45D2B-B3CA-4A9B-A4AA-A21BE4217442}" sibTransId="{1FB549FC-7180-42AF-BD73-FA5A68404624}"/>
    <dgm:cxn modelId="{BD217E0E-3472-444A-B527-9241DB5D2BB3}" srcId="{9765FD54-4D86-47C7-9FE6-D695CA68553F}" destId="{2D9492CB-1FFB-422F-8EFF-A1E236F433C3}" srcOrd="2" destOrd="0" parTransId="{8B660448-1909-4093-83B6-2D1CF41AFF76}" sibTransId="{57A7A576-6938-45B9-929F-24524EB5DE3E}"/>
    <dgm:cxn modelId="{C98491B9-5232-477E-9A11-936C92B47F13}" srcId="{9765FD54-4D86-47C7-9FE6-D695CA68553F}" destId="{2E807EA0-86C0-4FDC-9595-9B52B095A816}" srcOrd="3" destOrd="0" parTransId="{7466CE4B-A9B4-4354-B2C2-A31E1AB5363B}" sibTransId="{EDC87C94-7236-4D8C-8BC6-3289C83C4AF4}"/>
    <dgm:cxn modelId="{C6C7A3E8-4473-4944-BBAB-FA24CE3D73A5}" type="presOf" srcId="{28C208D4-04D8-41E0-8612-C774FA7EECEF}" destId="{6849B0B4-FE7A-438D-8167-B63159D7D971}" srcOrd="0" destOrd="0" presId="urn:microsoft.com/office/officeart/2005/8/layout/vList3"/>
    <dgm:cxn modelId="{49FF5BC8-4614-47C1-B775-04F8D7D9582B}" srcId="{9765FD54-4D86-47C7-9FE6-D695CA68553F}" destId="{4960CB64-3840-40EB-96E0-541A9AE337BE}" srcOrd="1" destOrd="0" parTransId="{F79F3BC5-2039-442D-ACDF-27C4B3225CD4}" sibTransId="{CCE0A82D-EA76-4FE9-A3AA-85B1A31783E2}"/>
    <dgm:cxn modelId="{9FD02296-1D70-4F5C-A786-32BB328A041B}" srcId="{9765FD54-4D86-47C7-9FE6-D695CA68553F}" destId="{28C208D4-04D8-41E0-8612-C774FA7EECEF}" srcOrd="0" destOrd="0" parTransId="{57D71497-971D-4780-86C7-DD3629662DA1}" sibTransId="{7C8CB93A-1A6E-49E6-A516-1665779EFA00}"/>
    <dgm:cxn modelId="{AF972BEC-22F9-4F83-8384-EB85E27C700B}" type="presOf" srcId="{2D9492CB-1FFB-422F-8EFF-A1E236F433C3}" destId="{BA3491C7-8C8B-4AE3-9052-22AA6811FD8F}" srcOrd="0" destOrd="0" presId="urn:microsoft.com/office/officeart/2005/8/layout/vList3"/>
    <dgm:cxn modelId="{827FE169-B26E-4229-B03E-BEFEADE1184E}" type="presParOf" srcId="{E9322A1E-E567-441F-8092-E5A70F24CACC}" destId="{55527FEA-7FCB-42E1-9348-43AF34CF1E20}" srcOrd="0" destOrd="0" presId="urn:microsoft.com/office/officeart/2005/8/layout/vList3"/>
    <dgm:cxn modelId="{DF2ADCCB-12D3-4895-B3C3-5B0FE6E0D835}" type="presParOf" srcId="{55527FEA-7FCB-42E1-9348-43AF34CF1E20}" destId="{C47DF904-071A-4CC6-9487-B7CB8F9F96EA}" srcOrd="0" destOrd="0" presId="urn:microsoft.com/office/officeart/2005/8/layout/vList3"/>
    <dgm:cxn modelId="{933FA5F1-C2D5-495D-B0C5-AF60475E3AB0}" type="presParOf" srcId="{55527FEA-7FCB-42E1-9348-43AF34CF1E20}" destId="{6849B0B4-FE7A-438D-8167-B63159D7D971}" srcOrd="1" destOrd="0" presId="urn:microsoft.com/office/officeart/2005/8/layout/vList3"/>
    <dgm:cxn modelId="{06F59CBE-4317-485F-9731-9C86E0699215}" type="presParOf" srcId="{E9322A1E-E567-441F-8092-E5A70F24CACC}" destId="{25172A91-E2B2-42F0-A146-DCAB6DDC3796}" srcOrd="1" destOrd="0" presId="urn:microsoft.com/office/officeart/2005/8/layout/vList3"/>
    <dgm:cxn modelId="{1188EFE1-6C77-439E-824A-E435A29191E2}" type="presParOf" srcId="{E9322A1E-E567-441F-8092-E5A70F24CACC}" destId="{94389C33-59B2-4F94-A120-75C50770F2D8}" srcOrd="2" destOrd="0" presId="urn:microsoft.com/office/officeart/2005/8/layout/vList3"/>
    <dgm:cxn modelId="{CA4616C5-7A69-4B91-9BA2-BFC08AE07500}" type="presParOf" srcId="{94389C33-59B2-4F94-A120-75C50770F2D8}" destId="{016FD488-DFA8-4D58-A612-BCB38337860D}" srcOrd="0" destOrd="0" presId="urn:microsoft.com/office/officeart/2005/8/layout/vList3"/>
    <dgm:cxn modelId="{67F9B940-0162-4E09-859E-BFB7C92CFAB4}" type="presParOf" srcId="{94389C33-59B2-4F94-A120-75C50770F2D8}" destId="{80B41254-0F2E-4ADA-9119-CF79CF3D304D}" srcOrd="1" destOrd="0" presId="urn:microsoft.com/office/officeart/2005/8/layout/vList3"/>
    <dgm:cxn modelId="{FF1FEECF-4BD5-4FB1-B941-72B238AC4DE0}" type="presParOf" srcId="{E9322A1E-E567-441F-8092-E5A70F24CACC}" destId="{34E55C2E-09D3-4908-A40C-768FDC4692C8}" srcOrd="3" destOrd="0" presId="urn:microsoft.com/office/officeart/2005/8/layout/vList3"/>
    <dgm:cxn modelId="{3248ABF7-DCC8-4223-A4B2-1B9E056EC600}" type="presParOf" srcId="{E9322A1E-E567-441F-8092-E5A70F24CACC}" destId="{1EB3D916-3BAF-4B02-A3C3-8FF9BCBDA84B}" srcOrd="4" destOrd="0" presId="urn:microsoft.com/office/officeart/2005/8/layout/vList3"/>
    <dgm:cxn modelId="{9B6F2599-043A-4F9F-A253-D3DD69CE568B}" type="presParOf" srcId="{1EB3D916-3BAF-4B02-A3C3-8FF9BCBDA84B}" destId="{82F54BDE-B486-4420-9094-9BD461AE8446}" srcOrd="0" destOrd="0" presId="urn:microsoft.com/office/officeart/2005/8/layout/vList3"/>
    <dgm:cxn modelId="{02EA9D65-BE9E-452D-A842-DDF39E868F91}" type="presParOf" srcId="{1EB3D916-3BAF-4B02-A3C3-8FF9BCBDA84B}" destId="{BA3491C7-8C8B-4AE3-9052-22AA6811FD8F}" srcOrd="1" destOrd="0" presId="urn:microsoft.com/office/officeart/2005/8/layout/vList3"/>
    <dgm:cxn modelId="{CCDA59A5-52BB-4600-9A8C-1D5F43F9F585}" type="presParOf" srcId="{E9322A1E-E567-441F-8092-E5A70F24CACC}" destId="{E0DA9742-51DC-4F64-B2D8-85A006B2DBCD}" srcOrd="5" destOrd="0" presId="urn:microsoft.com/office/officeart/2005/8/layout/vList3"/>
    <dgm:cxn modelId="{AA682F52-EF77-4B3E-9474-35B7705D83F4}" type="presParOf" srcId="{E9322A1E-E567-441F-8092-E5A70F24CACC}" destId="{DA828B49-65B0-4F9A-A428-2889798474CB}" srcOrd="6" destOrd="0" presId="urn:microsoft.com/office/officeart/2005/8/layout/vList3"/>
    <dgm:cxn modelId="{5CE22BF2-5B31-4B0B-9EFC-3CAD21F73AF9}" type="presParOf" srcId="{DA828B49-65B0-4F9A-A428-2889798474CB}" destId="{812F26AE-5103-46F5-9FBC-FC270DC38215}" srcOrd="0" destOrd="0" presId="urn:microsoft.com/office/officeart/2005/8/layout/vList3"/>
    <dgm:cxn modelId="{FF65E21C-B458-498B-A398-61F40899D3A0}" type="presParOf" srcId="{DA828B49-65B0-4F9A-A428-2889798474CB}" destId="{886EE3C6-D4B8-44A0-BE6F-601BE62B5661}" srcOrd="1" destOrd="0" presId="urn:microsoft.com/office/officeart/2005/8/layout/vList3"/>
    <dgm:cxn modelId="{657D2D21-2F48-4478-98CC-666A9FAD6FDD}" type="presParOf" srcId="{E9322A1E-E567-441F-8092-E5A70F24CACC}" destId="{2F1120E5-B1A3-4F1C-9042-AE66E61453D8}" srcOrd="7" destOrd="0" presId="urn:microsoft.com/office/officeart/2005/8/layout/vList3"/>
    <dgm:cxn modelId="{DD3E2D24-0F69-4E27-AD75-54A95E98890E}" type="presParOf" srcId="{E9322A1E-E567-441F-8092-E5A70F24CACC}" destId="{5EA7DB65-E220-433C-90C3-918001248A48}" srcOrd="8" destOrd="0" presId="urn:microsoft.com/office/officeart/2005/8/layout/vList3"/>
    <dgm:cxn modelId="{BC4110C8-E102-452D-952B-51575BCDBA42}" type="presParOf" srcId="{5EA7DB65-E220-433C-90C3-918001248A48}" destId="{1F927D8D-056B-472D-B10C-C4D80CDDA112}" srcOrd="0" destOrd="0" presId="urn:microsoft.com/office/officeart/2005/8/layout/vList3"/>
    <dgm:cxn modelId="{4C933505-0AB0-4CAC-B56A-DC8887ED302E}" type="presParOf" srcId="{5EA7DB65-E220-433C-90C3-918001248A48}" destId="{3ACDAE87-5F82-4AA7-895E-61A4BB3FBCE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962CDD-0CEE-4E31-B424-6A1F08760B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1373C5C-B030-452E-92CD-9EAA59219EFB}">
      <dgm:prSet phldrT="[Texto]"/>
      <dgm:spPr/>
      <dgm:t>
        <a:bodyPr/>
        <a:lstStyle/>
        <a:p>
          <a:r>
            <a:rPr lang="es-ES" dirty="0" smtClean="0"/>
            <a:t>Hospitalización</a:t>
          </a:r>
          <a:endParaRPr lang="es-ES" dirty="0"/>
        </a:p>
      </dgm:t>
    </dgm:pt>
    <dgm:pt modelId="{DE46F323-D19E-4E39-9335-FC627610B802}" type="parTrans" cxnId="{59D546EE-EF1D-4A74-BD88-3884A4C299CB}">
      <dgm:prSet/>
      <dgm:spPr/>
      <dgm:t>
        <a:bodyPr/>
        <a:lstStyle/>
        <a:p>
          <a:endParaRPr lang="es-ES"/>
        </a:p>
      </dgm:t>
    </dgm:pt>
    <dgm:pt modelId="{34BCE717-296C-4F09-A24D-65D06DCBF1CF}" type="sibTrans" cxnId="{59D546EE-EF1D-4A74-BD88-3884A4C299CB}">
      <dgm:prSet/>
      <dgm:spPr/>
      <dgm:t>
        <a:bodyPr/>
        <a:lstStyle/>
        <a:p>
          <a:endParaRPr lang="es-ES"/>
        </a:p>
      </dgm:t>
    </dgm:pt>
    <dgm:pt modelId="{A21F312D-D37D-4E39-A6A5-24F843C958B6}">
      <dgm:prSet phldrT="[Texto]"/>
      <dgm:spPr/>
      <dgm:t>
        <a:bodyPr/>
        <a:lstStyle/>
        <a:p>
          <a:r>
            <a:rPr lang="es-ES" dirty="0" smtClean="0"/>
            <a:t>Pediátricos</a:t>
          </a:r>
          <a:endParaRPr lang="es-ES" dirty="0"/>
        </a:p>
      </dgm:t>
    </dgm:pt>
    <dgm:pt modelId="{345ECC06-1B3C-4C4E-86DF-06EF058AB9DE}" type="parTrans" cxnId="{9BE5FDE8-6BEF-4E2B-B89C-E612FB1CAD3C}">
      <dgm:prSet/>
      <dgm:spPr/>
      <dgm:t>
        <a:bodyPr/>
        <a:lstStyle/>
        <a:p>
          <a:endParaRPr lang="es-ES"/>
        </a:p>
      </dgm:t>
    </dgm:pt>
    <dgm:pt modelId="{062F7B7D-E6B8-435E-94B4-917B8237693A}" type="sibTrans" cxnId="{9BE5FDE8-6BEF-4E2B-B89C-E612FB1CAD3C}">
      <dgm:prSet/>
      <dgm:spPr/>
      <dgm:t>
        <a:bodyPr/>
        <a:lstStyle/>
        <a:p>
          <a:endParaRPr lang="es-ES"/>
        </a:p>
      </dgm:t>
    </dgm:pt>
    <dgm:pt modelId="{A42CDA46-DA37-4EB9-8B53-A714DD53E02D}">
      <dgm:prSet phldrT="[Texto]"/>
      <dgm:spPr/>
      <dgm:t>
        <a:bodyPr/>
        <a:lstStyle/>
        <a:p>
          <a:r>
            <a:rPr lang="es-ES" dirty="0" smtClean="0"/>
            <a:t>Adultos</a:t>
          </a:r>
          <a:endParaRPr lang="es-ES" dirty="0"/>
        </a:p>
      </dgm:t>
    </dgm:pt>
    <dgm:pt modelId="{3277666A-60EC-449D-AA47-82211207BD64}" type="parTrans" cxnId="{9E23A87F-01AD-4FA1-AD40-589D7E13720E}">
      <dgm:prSet/>
      <dgm:spPr/>
      <dgm:t>
        <a:bodyPr/>
        <a:lstStyle/>
        <a:p>
          <a:endParaRPr lang="es-ES"/>
        </a:p>
      </dgm:t>
    </dgm:pt>
    <dgm:pt modelId="{14F87274-0816-43D2-A1C9-EE42BD1766C3}" type="sibTrans" cxnId="{9E23A87F-01AD-4FA1-AD40-589D7E13720E}">
      <dgm:prSet/>
      <dgm:spPr/>
      <dgm:t>
        <a:bodyPr/>
        <a:lstStyle/>
        <a:p>
          <a:endParaRPr lang="es-ES"/>
        </a:p>
      </dgm:t>
    </dgm:pt>
    <dgm:pt modelId="{2B769ADC-87C1-405D-8378-3E061062E064}">
      <dgm:prSet phldrT="[Texto]"/>
      <dgm:spPr/>
      <dgm:t>
        <a:bodyPr/>
        <a:lstStyle/>
        <a:p>
          <a:r>
            <a:rPr lang="es-ES" dirty="0" smtClean="0"/>
            <a:t>Neonatales</a:t>
          </a:r>
          <a:endParaRPr lang="es-ES" dirty="0"/>
        </a:p>
      </dgm:t>
    </dgm:pt>
    <dgm:pt modelId="{E750A755-5CD8-494C-9077-88A1B78AF6C2}" type="parTrans" cxnId="{0832FFAD-FE1B-4698-8108-77D18ED0096A}">
      <dgm:prSet/>
      <dgm:spPr/>
      <dgm:t>
        <a:bodyPr/>
        <a:lstStyle/>
        <a:p>
          <a:endParaRPr lang="es-ES"/>
        </a:p>
      </dgm:t>
    </dgm:pt>
    <dgm:pt modelId="{0FA2334C-FD5B-4CFB-AF74-E2B5D07D179C}" type="sibTrans" cxnId="{0832FFAD-FE1B-4698-8108-77D18ED0096A}">
      <dgm:prSet/>
      <dgm:spPr/>
      <dgm:t>
        <a:bodyPr/>
        <a:lstStyle/>
        <a:p>
          <a:endParaRPr lang="es-ES"/>
        </a:p>
      </dgm:t>
    </dgm:pt>
    <dgm:pt modelId="{A71CB83D-39CB-4125-AE1E-C61BEF8CFAB2}" type="pres">
      <dgm:prSet presAssocID="{90962CDD-0CEE-4E31-B424-6A1F08760BFB}" presName="diagram" presStyleCnt="0">
        <dgm:presLayoutVars>
          <dgm:dir/>
          <dgm:resizeHandles val="exact"/>
        </dgm:presLayoutVars>
      </dgm:prSet>
      <dgm:spPr/>
      <dgm:t>
        <a:bodyPr/>
        <a:lstStyle/>
        <a:p>
          <a:endParaRPr lang="es-ES"/>
        </a:p>
      </dgm:t>
    </dgm:pt>
    <dgm:pt modelId="{D5A6459C-A660-4A5B-931C-49BF21FF1FD5}" type="pres">
      <dgm:prSet presAssocID="{C1373C5C-B030-452E-92CD-9EAA59219EFB}" presName="node" presStyleLbl="node1" presStyleIdx="0" presStyleCnt="4">
        <dgm:presLayoutVars>
          <dgm:bulletEnabled val="1"/>
        </dgm:presLayoutVars>
      </dgm:prSet>
      <dgm:spPr/>
      <dgm:t>
        <a:bodyPr/>
        <a:lstStyle/>
        <a:p>
          <a:endParaRPr lang="es-ES"/>
        </a:p>
      </dgm:t>
    </dgm:pt>
    <dgm:pt modelId="{9C655991-20C1-4772-BE5D-35876BB854C7}" type="pres">
      <dgm:prSet presAssocID="{34BCE717-296C-4F09-A24D-65D06DCBF1CF}" presName="sibTrans" presStyleCnt="0"/>
      <dgm:spPr/>
    </dgm:pt>
    <dgm:pt modelId="{66E477D0-E235-4443-B867-0F7EC3982F72}" type="pres">
      <dgm:prSet presAssocID="{2B769ADC-87C1-405D-8378-3E061062E064}" presName="node" presStyleLbl="node1" presStyleIdx="1" presStyleCnt="4">
        <dgm:presLayoutVars>
          <dgm:bulletEnabled val="1"/>
        </dgm:presLayoutVars>
      </dgm:prSet>
      <dgm:spPr/>
      <dgm:t>
        <a:bodyPr/>
        <a:lstStyle/>
        <a:p>
          <a:endParaRPr lang="es-ES"/>
        </a:p>
      </dgm:t>
    </dgm:pt>
    <dgm:pt modelId="{CF9B0B1B-6159-4D2A-946E-502CD1EADBAC}" type="pres">
      <dgm:prSet presAssocID="{0FA2334C-FD5B-4CFB-AF74-E2B5D07D179C}" presName="sibTrans" presStyleCnt="0"/>
      <dgm:spPr/>
    </dgm:pt>
    <dgm:pt modelId="{A5F4B31B-0246-4F4E-A6DC-62BFE2037476}" type="pres">
      <dgm:prSet presAssocID="{A21F312D-D37D-4E39-A6A5-24F843C958B6}" presName="node" presStyleLbl="node1" presStyleIdx="2" presStyleCnt="4">
        <dgm:presLayoutVars>
          <dgm:bulletEnabled val="1"/>
        </dgm:presLayoutVars>
      </dgm:prSet>
      <dgm:spPr/>
      <dgm:t>
        <a:bodyPr/>
        <a:lstStyle/>
        <a:p>
          <a:endParaRPr lang="es-ES"/>
        </a:p>
      </dgm:t>
    </dgm:pt>
    <dgm:pt modelId="{1FB4C24B-57F6-4986-9358-9A167FAEDC2F}" type="pres">
      <dgm:prSet presAssocID="{062F7B7D-E6B8-435E-94B4-917B8237693A}" presName="sibTrans" presStyleCnt="0"/>
      <dgm:spPr/>
    </dgm:pt>
    <dgm:pt modelId="{3174F7B4-1610-46E2-9FB1-F62FE1FA408D}" type="pres">
      <dgm:prSet presAssocID="{A42CDA46-DA37-4EB9-8B53-A714DD53E02D}" presName="node" presStyleLbl="node1" presStyleIdx="3" presStyleCnt="4">
        <dgm:presLayoutVars>
          <dgm:bulletEnabled val="1"/>
        </dgm:presLayoutVars>
      </dgm:prSet>
      <dgm:spPr/>
      <dgm:t>
        <a:bodyPr/>
        <a:lstStyle/>
        <a:p>
          <a:endParaRPr lang="es-ES"/>
        </a:p>
      </dgm:t>
    </dgm:pt>
  </dgm:ptLst>
  <dgm:cxnLst>
    <dgm:cxn modelId="{59D546EE-EF1D-4A74-BD88-3884A4C299CB}" srcId="{90962CDD-0CEE-4E31-B424-6A1F08760BFB}" destId="{C1373C5C-B030-452E-92CD-9EAA59219EFB}" srcOrd="0" destOrd="0" parTransId="{DE46F323-D19E-4E39-9335-FC627610B802}" sibTransId="{34BCE717-296C-4F09-A24D-65D06DCBF1CF}"/>
    <dgm:cxn modelId="{D39B77A8-5DC8-40C5-95B8-3E072EB23019}" type="presOf" srcId="{A42CDA46-DA37-4EB9-8B53-A714DD53E02D}" destId="{3174F7B4-1610-46E2-9FB1-F62FE1FA408D}" srcOrd="0" destOrd="0" presId="urn:microsoft.com/office/officeart/2005/8/layout/default"/>
    <dgm:cxn modelId="{AE3BF99F-896D-4F10-A36C-419C8254F123}" type="presOf" srcId="{C1373C5C-B030-452E-92CD-9EAA59219EFB}" destId="{D5A6459C-A660-4A5B-931C-49BF21FF1FD5}" srcOrd="0" destOrd="0" presId="urn:microsoft.com/office/officeart/2005/8/layout/default"/>
    <dgm:cxn modelId="{B397D031-8303-466A-8679-49730CDC3DED}" type="presOf" srcId="{90962CDD-0CEE-4E31-B424-6A1F08760BFB}" destId="{A71CB83D-39CB-4125-AE1E-C61BEF8CFAB2}" srcOrd="0" destOrd="0" presId="urn:microsoft.com/office/officeart/2005/8/layout/default"/>
    <dgm:cxn modelId="{9E23A87F-01AD-4FA1-AD40-589D7E13720E}" srcId="{90962CDD-0CEE-4E31-B424-6A1F08760BFB}" destId="{A42CDA46-DA37-4EB9-8B53-A714DD53E02D}" srcOrd="3" destOrd="0" parTransId="{3277666A-60EC-449D-AA47-82211207BD64}" sibTransId="{14F87274-0816-43D2-A1C9-EE42BD1766C3}"/>
    <dgm:cxn modelId="{0832FFAD-FE1B-4698-8108-77D18ED0096A}" srcId="{90962CDD-0CEE-4E31-B424-6A1F08760BFB}" destId="{2B769ADC-87C1-405D-8378-3E061062E064}" srcOrd="1" destOrd="0" parTransId="{E750A755-5CD8-494C-9077-88A1B78AF6C2}" sibTransId="{0FA2334C-FD5B-4CFB-AF74-E2B5D07D179C}"/>
    <dgm:cxn modelId="{9BE5FDE8-6BEF-4E2B-B89C-E612FB1CAD3C}" srcId="{90962CDD-0CEE-4E31-B424-6A1F08760BFB}" destId="{A21F312D-D37D-4E39-A6A5-24F843C958B6}" srcOrd="2" destOrd="0" parTransId="{345ECC06-1B3C-4C4E-86DF-06EF058AB9DE}" sibTransId="{062F7B7D-E6B8-435E-94B4-917B8237693A}"/>
    <dgm:cxn modelId="{58D23A04-4861-44A4-9BF7-CBA7E8EAE90B}" type="presOf" srcId="{A21F312D-D37D-4E39-A6A5-24F843C958B6}" destId="{A5F4B31B-0246-4F4E-A6DC-62BFE2037476}" srcOrd="0" destOrd="0" presId="urn:microsoft.com/office/officeart/2005/8/layout/default"/>
    <dgm:cxn modelId="{22E44FA1-81CA-4479-93A2-14C267ABD85C}" type="presOf" srcId="{2B769ADC-87C1-405D-8378-3E061062E064}" destId="{66E477D0-E235-4443-B867-0F7EC3982F72}" srcOrd="0" destOrd="0" presId="urn:microsoft.com/office/officeart/2005/8/layout/default"/>
    <dgm:cxn modelId="{6A25AAD1-E633-4F87-BD21-E08D3FB454F0}" type="presParOf" srcId="{A71CB83D-39CB-4125-AE1E-C61BEF8CFAB2}" destId="{D5A6459C-A660-4A5B-931C-49BF21FF1FD5}" srcOrd="0" destOrd="0" presId="urn:microsoft.com/office/officeart/2005/8/layout/default"/>
    <dgm:cxn modelId="{5F4B66A5-25F6-4D42-988D-D9F8064AE53E}" type="presParOf" srcId="{A71CB83D-39CB-4125-AE1E-C61BEF8CFAB2}" destId="{9C655991-20C1-4772-BE5D-35876BB854C7}" srcOrd="1" destOrd="0" presId="urn:microsoft.com/office/officeart/2005/8/layout/default"/>
    <dgm:cxn modelId="{9AF153EC-6138-44CB-A02E-BBBD42DAC431}" type="presParOf" srcId="{A71CB83D-39CB-4125-AE1E-C61BEF8CFAB2}" destId="{66E477D0-E235-4443-B867-0F7EC3982F72}" srcOrd="2" destOrd="0" presId="urn:microsoft.com/office/officeart/2005/8/layout/default"/>
    <dgm:cxn modelId="{57B1CF27-1C8A-4BCC-A1FF-D8FE0B38230F}" type="presParOf" srcId="{A71CB83D-39CB-4125-AE1E-C61BEF8CFAB2}" destId="{CF9B0B1B-6159-4D2A-946E-502CD1EADBAC}" srcOrd="3" destOrd="0" presId="urn:microsoft.com/office/officeart/2005/8/layout/default"/>
    <dgm:cxn modelId="{CD9D7C2F-3535-4652-8AB7-629C708F59DB}" type="presParOf" srcId="{A71CB83D-39CB-4125-AE1E-C61BEF8CFAB2}" destId="{A5F4B31B-0246-4F4E-A6DC-62BFE2037476}" srcOrd="4" destOrd="0" presId="urn:microsoft.com/office/officeart/2005/8/layout/default"/>
    <dgm:cxn modelId="{07568DF2-8D48-4F8C-AD02-BEB08620355C}" type="presParOf" srcId="{A71CB83D-39CB-4125-AE1E-C61BEF8CFAB2}" destId="{1FB4C24B-57F6-4986-9358-9A167FAEDC2F}" srcOrd="5" destOrd="0" presId="urn:microsoft.com/office/officeart/2005/8/layout/default"/>
    <dgm:cxn modelId="{A0EF1EF8-6B03-481B-A349-A527BA5D283F}" type="presParOf" srcId="{A71CB83D-39CB-4125-AE1E-C61BEF8CFAB2}" destId="{3174F7B4-1610-46E2-9FB1-F62FE1FA40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65FD54-4D86-47C7-9FE6-D695CA68553F}"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s-ES"/>
        </a:p>
      </dgm:t>
    </dgm:pt>
    <dgm:pt modelId="{2D9492CB-1FFB-422F-8EFF-A1E236F433C3}">
      <dgm:prSet phldrT="[Texto]" custT="1"/>
      <dgm:spPr/>
      <dgm:t>
        <a:bodyPr/>
        <a:lstStyle/>
        <a:p>
          <a:r>
            <a:rPr lang="es-ES" sz="2000" dirty="0" smtClean="0"/>
            <a:t>Resultado del </a:t>
          </a:r>
          <a:r>
            <a:rPr lang="es-EC" sz="2000" dirty="0" smtClean="0"/>
            <a:t>Formulario de Reporte de Vacunación</a:t>
          </a:r>
          <a:endParaRPr lang="es-ES" sz="20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B660448-1909-4093-83B6-2D1CF41AFF76}" type="parTrans" cxnId="{BD217E0E-3472-444A-B527-9241DB5D2BB3}">
      <dgm:prSet/>
      <dgm:spPr/>
      <dgm:t>
        <a:bodyPr/>
        <a:lstStyle/>
        <a:p>
          <a:endParaRPr lang="es-ES" sz="2000"/>
        </a:p>
      </dgm:t>
    </dgm:pt>
    <dgm:pt modelId="{57A7A576-6938-45B9-929F-24524EB5DE3E}" type="sibTrans" cxnId="{BD217E0E-3472-444A-B527-9241DB5D2BB3}">
      <dgm:prSet/>
      <dgm:spPr/>
      <dgm:t>
        <a:bodyPr/>
        <a:lstStyle/>
        <a:p>
          <a:endParaRPr lang="es-ES" sz="2000"/>
        </a:p>
      </dgm:t>
    </dgm:pt>
    <dgm:pt modelId="{2E807EA0-86C0-4FDC-9595-9B52B095A816}">
      <dgm:prSet phldrT="[Texto]" custT="1"/>
      <dgm:spPr/>
      <dgm:t>
        <a:bodyPr/>
        <a:lstStyle/>
        <a:p>
          <a:r>
            <a:rPr lang="es-ES" sz="2000" dirty="0" smtClean="0"/>
            <a:t>Resultado del </a:t>
          </a:r>
          <a:r>
            <a:rPr lang="es-EC" sz="2000" dirty="0" smtClean="0"/>
            <a:t>Formulario de Variables Covid-19</a:t>
          </a:r>
          <a:endParaRPr lang="es-ES" sz="2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466CE4B-A9B4-4354-B2C2-A31E1AB5363B}" type="parTrans" cxnId="{C98491B9-5232-477E-9A11-936C92B47F13}">
      <dgm:prSet/>
      <dgm:spPr/>
      <dgm:t>
        <a:bodyPr/>
        <a:lstStyle/>
        <a:p>
          <a:endParaRPr lang="es-ES" sz="2000"/>
        </a:p>
      </dgm:t>
    </dgm:pt>
    <dgm:pt modelId="{EDC87C94-7236-4D8C-8BC6-3289C83C4AF4}" type="sibTrans" cxnId="{C98491B9-5232-477E-9A11-936C92B47F13}">
      <dgm:prSet/>
      <dgm:spPr/>
      <dgm:t>
        <a:bodyPr/>
        <a:lstStyle/>
        <a:p>
          <a:endParaRPr lang="es-ES" sz="2000"/>
        </a:p>
      </dgm:t>
    </dgm:pt>
    <dgm:pt modelId="{4960CB64-3840-40EB-96E0-541A9AE337BE}">
      <dgm:prSet phldrT="[Texto]" custT="1"/>
      <dgm:spPr/>
      <dgm:t>
        <a:bodyPr/>
        <a:lstStyle/>
        <a:p>
          <a:r>
            <a:rPr lang="es-ES" sz="2000" dirty="0" smtClean="0"/>
            <a:t>Resultado del Formulario de Ocupación de Camas</a:t>
          </a:r>
          <a:endParaRPr lang="es-ES" sz="20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CE0A82D-EA76-4FE9-A3AA-85B1A31783E2}" type="sibTrans" cxnId="{49FF5BC8-4614-47C1-B775-04F8D7D9582B}">
      <dgm:prSet/>
      <dgm:spPr/>
      <dgm:t>
        <a:bodyPr/>
        <a:lstStyle/>
        <a:p>
          <a:endParaRPr lang="es-ES" sz="2000"/>
        </a:p>
      </dgm:t>
    </dgm:pt>
    <dgm:pt modelId="{F79F3BC5-2039-442D-ACDF-27C4B3225CD4}" type="parTrans" cxnId="{49FF5BC8-4614-47C1-B775-04F8D7D9582B}">
      <dgm:prSet/>
      <dgm:spPr/>
      <dgm:t>
        <a:bodyPr/>
        <a:lstStyle/>
        <a:p>
          <a:endParaRPr lang="es-ES" sz="2000"/>
        </a:p>
      </dgm:t>
    </dgm:pt>
    <dgm:pt modelId="{E9322A1E-E567-441F-8092-E5A70F24CACC}" type="pres">
      <dgm:prSet presAssocID="{9765FD54-4D86-47C7-9FE6-D695CA68553F}" presName="linearFlow" presStyleCnt="0">
        <dgm:presLayoutVars>
          <dgm:dir/>
          <dgm:resizeHandles val="exact"/>
        </dgm:presLayoutVars>
      </dgm:prSet>
      <dgm:spPr/>
      <dgm:t>
        <a:bodyPr/>
        <a:lstStyle/>
        <a:p>
          <a:endParaRPr lang="es-ES"/>
        </a:p>
      </dgm:t>
    </dgm:pt>
    <dgm:pt modelId="{94389C33-59B2-4F94-A120-75C50770F2D8}" type="pres">
      <dgm:prSet presAssocID="{4960CB64-3840-40EB-96E0-541A9AE337BE}" presName="composite" presStyleCnt="0"/>
      <dgm:spPr/>
    </dgm:pt>
    <dgm:pt modelId="{016FD488-DFA8-4D58-A612-BCB38337860D}" type="pres">
      <dgm:prSet presAssocID="{4960CB64-3840-40EB-96E0-541A9AE337BE}" presName="imgShp" presStyleLbl="fgImgPlace1" presStyleIdx="0" presStyleCnt="3"/>
      <dgm:spPr>
        <a:blipFill rotWithShape="1">
          <a:blip xmlns:r="http://schemas.openxmlformats.org/officeDocument/2006/relationships" r:embed="rId4"/>
          <a:stretch>
            <a:fillRect/>
          </a:stretch>
        </a:blipFill>
      </dgm:spPr>
      <dgm:t>
        <a:bodyPr/>
        <a:lstStyle/>
        <a:p>
          <a:endParaRPr lang="es-ES"/>
        </a:p>
      </dgm:t>
    </dgm:pt>
    <dgm:pt modelId="{80B41254-0F2E-4ADA-9119-CF79CF3D304D}" type="pres">
      <dgm:prSet presAssocID="{4960CB64-3840-40EB-96E0-541A9AE337BE}" presName="txShp" presStyleLbl="node1" presStyleIdx="0" presStyleCnt="3">
        <dgm:presLayoutVars>
          <dgm:bulletEnabled val="1"/>
        </dgm:presLayoutVars>
      </dgm:prSet>
      <dgm:spPr/>
      <dgm:t>
        <a:bodyPr/>
        <a:lstStyle/>
        <a:p>
          <a:endParaRPr lang="es-ES"/>
        </a:p>
      </dgm:t>
    </dgm:pt>
    <dgm:pt modelId="{34E55C2E-09D3-4908-A40C-768FDC4692C8}" type="pres">
      <dgm:prSet presAssocID="{CCE0A82D-EA76-4FE9-A3AA-85B1A31783E2}" presName="spacing" presStyleCnt="0"/>
      <dgm:spPr/>
    </dgm:pt>
    <dgm:pt modelId="{1EB3D916-3BAF-4B02-A3C3-8FF9BCBDA84B}" type="pres">
      <dgm:prSet presAssocID="{2D9492CB-1FFB-422F-8EFF-A1E236F433C3}" presName="composite" presStyleCnt="0"/>
      <dgm:spPr/>
    </dgm:pt>
    <dgm:pt modelId="{82F54BDE-B486-4420-9094-9BD461AE8446}" type="pres">
      <dgm:prSet presAssocID="{2D9492CB-1FFB-422F-8EFF-A1E236F433C3}" presName="imgShp" presStyleLbl="fgImgPlace1" presStyleIdx="1" presStyleCnt="3"/>
      <dgm:spPr>
        <a:blipFill rotWithShape="1">
          <a:blip xmlns:r="http://schemas.openxmlformats.org/officeDocument/2006/relationships" r:embed="rId5"/>
          <a:stretch>
            <a:fillRect/>
          </a:stretch>
        </a:blipFill>
      </dgm:spPr>
      <dgm:t>
        <a:bodyPr/>
        <a:lstStyle/>
        <a:p>
          <a:endParaRPr lang="es-ES"/>
        </a:p>
      </dgm:t>
    </dgm:pt>
    <dgm:pt modelId="{BA3491C7-8C8B-4AE3-9052-22AA6811FD8F}" type="pres">
      <dgm:prSet presAssocID="{2D9492CB-1FFB-422F-8EFF-A1E236F433C3}" presName="txShp" presStyleLbl="node1" presStyleIdx="1" presStyleCnt="3">
        <dgm:presLayoutVars>
          <dgm:bulletEnabled val="1"/>
        </dgm:presLayoutVars>
      </dgm:prSet>
      <dgm:spPr/>
      <dgm:t>
        <a:bodyPr/>
        <a:lstStyle/>
        <a:p>
          <a:endParaRPr lang="es-ES"/>
        </a:p>
      </dgm:t>
    </dgm:pt>
    <dgm:pt modelId="{E0DA9742-51DC-4F64-B2D8-85A006B2DBCD}" type="pres">
      <dgm:prSet presAssocID="{57A7A576-6938-45B9-929F-24524EB5DE3E}" presName="spacing" presStyleCnt="0"/>
      <dgm:spPr/>
    </dgm:pt>
    <dgm:pt modelId="{DA828B49-65B0-4F9A-A428-2889798474CB}" type="pres">
      <dgm:prSet presAssocID="{2E807EA0-86C0-4FDC-9595-9B52B095A816}" presName="composite" presStyleCnt="0"/>
      <dgm:spPr/>
    </dgm:pt>
    <dgm:pt modelId="{812F26AE-5103-46F5-9FBC-FC270DC38215}" type="pres">
      <dgm:prSet presAssocID="{2E807EA0-86C0-4FDC-9595-9B52B095A816}" presName="imgShp" presStyleLbl="fgImgPlace1" presStyleIdx="2" presStyleCnt="3"/>
      <dgm:spPr>
        <a:blipFill rotWithShape="1">
          <a:blip xmlns:r="http://schemas.openxmlformats.org/officeDocument/2006/relationships" r:embed="rId6"/>
          <a:stretch>
            <a:fillRect/>
          </a:stretch>
        </a:blipFill>
      </dgm:spPr>
      <dgm:t>
        <a:bodyPr/>
        <a:lstStyle/>
        <a:p>
          <a:endParaRPr lang="es-ES"/>
        </a:p>
      </dgm:t>
    </dgm:pt>
    <dgm:pt modelId="{886EE3C6-D4B8-44A0-BE6F-601BE62B5661}" type="pres">
      <dgm:prSet presAssocID="{2E807EA0-86C0-4FDC-9595-9B52B095A816}" presName="txShp" presStyleLbl="node1" presStyleIdx="2" presStyleCnt="3">
        <dgm:presLayoutVars>
          <dgm:bulletEnabled val="1"/>
        </dgm:presLayoutVars>
      </dgm:prSet>
      <dgm:spPr/>
      <dgm:t>
        <a:bodyPr/>
        <a:lstStyle/>
        <a:p>
          <a:endParaRPr lang="es-ES"/>
        </a:p>
      </dgm:t>
    </dgm:pt>
  </dgm:ptLst>
  <dgm:cxnLst>
    <dgm:cxn modelId="{9CDC67E0-6873-4B1B-BAB7-11E3C4FFB395}" type="presOf" srcId="{9765FD54-4D86-47C7-9FE6-D695CA68553F}" destId="{E9322A1E-E567-441F-8092-E5A70F24CACC}" srcOrd="0" destOrd="0" presId="urn:microsoft.com/office/officeart/2005/8/layout/vList3"/>
    <dgm:cxn modelId="{CE40310D-F195-46F6-86B2-4806BA5FF553}" type="presOf" srcId="{2D9492CB-1FFB-422F-8EFF-A1E236F433C3}" destId="{BA3491C7-8C8B-4AE3-9052-22AA6811FD8F}" srcOrd="0" destOrd="0" presId="urn:microsoft.com/office/officeart/2005/8/layout/vList3"/>
    <dgm:cxn modelId="{49FF5BC8-4614-47C1-B775-04F8D7D9582B}" srcId="{9765FD54-4D86-47C7-9FE6-D695CA68553F}" destId="{4960CB64-3840-40EB-96E0-541A9AE337BE}" srcOrd="0" destOrd="0" parTransId="{F79F3BC5-2039-442D-ACDF-27C4B3225CD4}" sibTransId="{CCE0A82D-EA76-4FE9-A3AA-85B1A31783E2}"/>
    <dgm:cxn modelId="{BD217E0E-3472-444A-B527-9241DB5D2BB3}" srcId="{9765FD54-4D86-47C7-9FE6-D695CA68553F}" destId="{2D9492CB-1FFB-422F-8EFF-A1E236F433C3}" srcOrd="1" destOrd="0" parTransId="{8B660448-1909-4093-83B6-2D1CF41AFF76}" sibTransId="{57A7A576-6938-45B9-929F-24524EB5DE3E}"/>
    <dgm:cxn modelId="{CB72F894-C39A-41DC-AE00-78BB1FA241EA}" type="presOf" srcId="{2E807EA0-86C0-4FDC-9595-9B52B095A816}" destId="{886EE3C6-D4B8-44A0-BE6F-601BE62B5661}" srcOrd="0" destOrd="0" presId="urn:microsoft.com/office/officeart/2005/8/layout/vList3"/>
    <dgm:cxn modelId="{55C739BA-D3BA-4130-B2F9-BF7CE0F5F69A}" type="presOf" srcId="{4960CB64-3840-40EB-96E0-541A9AE337BE}" destId="{80B41254-0F2E-4ADA-9119-CF79CF3D304D}" srcOrd="0" destOrd="0" presId="urn:microsoft.com/office/officeart/2005/8/layout/vList3"/>
    <dgm:cxn modelId="{C98491B9-5232-477E-9A11-936C92B47F13}" srcId="{9765FD54-4D86-47C7-9FE6-D695CA68553F}" destId="{2E807EA0-86C0-4FDC-9595-9B52B095A816}" srcOrd="2" destOrd="0" parTransId="{7466CE4B-A9B4-4354-B2C2-A31E1AB5363B}" sibTransId="{EDC87C94-7236-4D8C-8BC6-3289C83C4AF4}"/>
    <dgm:cxn modelId="{47A2FAF8-BFF2-4295-94FB-0083B2EEF5A5}" type="presParOf" srcId="{E9322A1E-E567-441F-8092-E5A70F24CACC}" destId="{94389C33-59B2-4F94-A120-75C50770F2D8}" srcOrd="0" destOrd="0" presId="urn:microsoft.com/office/officeart/2005/8/layout/vList3"/>
    <dgm:cxn modelId="{603CAF81-0DF7-4D69-ABC8-28E7D22FF003}" type="presParOf" srcId="{94389C33-59B2-4F94-A120-75C50770F2D8}" destId="{016FD488-DFA8-4D58-A612-BCB38337860D}" srcOrd="0" destOrd="0" presId="urn:microsoft.com/office/officeart/2005/8/layout/vList3"/>
    <dgm:cxn modelId="{248B82A5-C488-4683-8BE4-A0F71E5E9F11}" type="presParOf" srcId="{94389C33-59B2-4F94-A120-75C50770F2D8}" destId="{80B41254-0F2E-4ADA-9119-CF79CF3D304D}" srcOrd="1" destOrd="0" presId="urn:microsoft.com/office/officeart/2005/8/layout/vList3"/>
    <dgm:cxn modelId="{6F138698-B6C9-4CAE-A2B3-DF49597B4447}" type="presParOf" srcId="{E9322A1E-E567-441F-8092-E5A70F24CACC}" destId="{34E55C2E-09D3-4908-A40C-768FDC4692C8}" srcOrd="1" destOrd="0" presId="urn:microsoft.com/office/officeart/2005/8/layout/vList3"/>
    <dgm:cxn modelId="{F0AFF365-E900-4E42-A89C-1D6605A51727}" type="presParOf" srcId="{E9322A1E-E567-441F-8092-E5A70F24CACC}" destId="{1EB3D916-3BAF-4B02-A3C3-8FF9BCBDA84B}" srcOrd="2" destOrd="0" presId="urn:microsoft.com/office/officeart/2005/8/layout/vList3"/>
    <dgm:cxn modelId="{E07FF837-DE0E-4281-8317-E053694558AA}" type="presParOf" srcId="{1EB3D916-3BAF-4B02-A3C3-8FF9BCBDA84B}" destId="{82F54BDE-B486-4420-9094-9BD461AE8446}" srcOrd="0" destOrd="0" presId="urn:microsoft.com/office/officeart/2005/8/layout/vList3"/>
    <dgm:cxn modelId="{DDF2ECBD-0715-4AA1-B6DC-99D331734601}" type="presParOf" srcId="{1EB3D916-3BAF-4B02-A3C3-8FF9BCBDA84B}" destId="{BA3491C7-8C8B-4AE3-9052-22AA6811FD8F}" srcOrd="1" destOrd="0" presId="urn:microsoft.com/office/officeart/2005/8/layout/vList3"/>
    <dgm:cxn modelId="{46A7B961-3F8C-42A6-AE5B-CDE532DFD15A}" type="presParOf" srcId="{E9322A1E-E567-441F-8092-E5A70F24CACC}" destId="{E0DA9742-51DC-4F64-B2D8-85A006B2DBCD}" srcOrd="3" destOrd="0" presId="urn:microsoft.com/office/officeart/2005/8/layout/vList3"/>
    <dgm:cxn modelId="{74DD0F42-4ACB-4D48-A3FE-61931E101C77}" type="presParOf" srcId="{E9322A1E-E567-441F-8092-E5A70F24CACC}" destId="{DA828B49-65B0-4F9A-A428-2889798474CB}" srcOrd="4" destOrd="0" presId="urn:microsoft.com/office/officeart/2005/8/layout/vList3"/>
    <dgm:cxn modelId="{4125043D-5C6A-4809-A97B-327AA0BEC9C2}" type="presParOf" srcId="{DA828B49-65B0-4F9A-A428-2889798474CB}" destId="{812F26AE-5103-46F5-9FBC-FC270DC38215}" srcOrd="0" destOrd="0" presId="urn:microsoft.com/office/officeart/2005/8/layout/vList3"/>
    <dgm:cxn modelId="{141707B0-61E1-404B-9CFA-AEA3AB578B7C}" type="presParOf" srcId="{DA828B49-65B0-4F9A-A428-2889798474CB}" destId="{886EE3C6-D4B8-44A0-BE6F-601BE62B56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43AA5-FBE8-4466-AFCC-EE9EC95D7577}">
      <dsp:nvSpPr>
        <dsp:cNvPr id="0" name=""/>
        <dsp:cNvSpPr/>
      </dsp:nvSpPr>
      <dsp:spPr>
        <a:xfrm>
          <a:off x="-4311653" y="-661432"/>
          <a:ext cx="5137009" cy="5137009"/>
        </a:xfrm>
        <a:prstGeom prst="blockArc">
          <a:avLst>
            <a:gd name="adj1" fmla="val 18900000"/>
            <a:gd name="adj2" fmla="val 2700000"/>
            <a:gd name="adj3" fmla="val 420"/>
          </a:avLst>
        </a:pr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ECCAB-3507-412C-8675-3C5B3AC8CD88}">
      <dsp:nvSpPr>
        <dsp:cNvPr id="0" name=""/>
        <dsp:cNvSpPr/>
      </dsp:nvSpPr>
      <dsp:spPr>
        <a:xfrm>
          <a:off x="361450" y="238307"/>
          <a:ext cx="5216584" cy="4769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Objetivo especifico y actividades</a:t>
          </a:r>
          <a:endParaRPr lang="es-ES" sz="2500" kern="1200" dirty="0"/>
        </a:p>
      </dsp:txBody>
      <dsp:txXfrm>
        <a:off x="361450" y="238307"/>
        <a:ext cx="5216584" cy="476920"/>
      </dsp:txXfrm>
    </dsp:sp>
    <dsp:sp modelId="{D0D2FF34-662A-44F5-8DCC-9E8DA20B3FE9}">
      <dsp:nvSpPr>
        <dsp:cNvPr id="0" name=""/>
        <dsp:cNvSpPr/>
      </dsp:nvSpPr>
      <dsp:spPr>
        <a:xfrm>
          <a:off x="63374" y="178692"/>
          <a:ext cx="596150" cy="59615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499475-5DB8-44F9-BD57-B43BDF0B8B65}">
      <dsp:nvSpPr>
        <dsp:cNvPr id="0" name=""/>
        <dsp:cNvSpPr/>
      </dsp:nvSpPr>
      <dsp:spPr>
        <a:xfrm>
          <a:off x="703197" y="953459"/>
          <a:ext cx="4874837" cy="4769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Revisión Literaria</a:t>
          </a:r>
          <a:endParaRPr lang="es-ES" sz="2500" kern="1200" dirty="0"/>
        </a:p>
      </dsp:txBody>
      <dsp:txXfrm>
        <a:off x="703197" y="953459"/>
        <a:ext cx="4874837" cy="476920"/>
      </dsp:txXfrm>
    </dsp:sp>
    <dsp:sp modelId="{AEF26285-94C2-4CB1-8706-8F7E1F315B7B}">
      <dsp:nvSpPr>
        <dsp:cNvPr id="0" name=""/>
        <dsp:cNvSpPr/>
      </dsp:nvSpPr>
      <dsp:spPr>
        <a:xfrm>
          <a:off x="405121" y="893844"/>
          <a:ext cx="596150" cy="59615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0BDCC-A515-487A-848B-8C0731B93050}">
      <dsp:nvSpPr>
        <dsp:cNvPr id="0" name=""/>
        <dsp:cNvSpPr/>
      </dsp:nvSpPr>
      <dsp:spPr>
        <a:xfrm>
          <a:off x="808086" y="1668611"/>
          <a:ext cx="4769948" cy="4769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Metodología</a:t>
          </a:r>
          <a:endParaRPr lang="es-ES" sz="2500" kern="1200" dirty="0"/>
        </a:p>
      </dsp:txBody>
      <dsp:txXfrm>
        <a:off x="808086" y="1668611"/>
        <a:ext cx="4769948" cy="476920"/>
      </dsp:txXfrm>
    </dsp:sp>
    <dsp:sp modelId="{FABB55B6-1F85-4FB0-87FF-00D0F49DB2CC}">
      <dsp:nvSpPr>
        <dsp:cNvPr id="0" name=""/>
        <dsp:cNvSpPr/>
      </dsp:nvSpPr>
      <dsp:spPr>
        <a:xfrm>
          <a:off x="510010" y="1608996"/>
          <a:ext cx="596150" cy="59615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266A1-0C99-4EE3-A525-6D38FB230019}">
      <dsp:nvSpPr>
        <dsp:cNvPr id="0" name=""/>
        <dsp:cNvSpPr/>
      </dsp:nvSpPr>
      <dsp:spPr>
        <a:xfrm>
          <a:off x="703197" y="2383763"/>
          <a:ext cx="4874837" cy="4769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Resultados</a:t>
          </a:r>
          <a:endParaRPr lang="es-ES" sz="2500" kern="1200" dirty="0"/>
        </a:p>
      </dsp:txBody>
      <dsp:txXfrm>
        <a:off x="703197" y="2383763"/>
        <a:ext cx="4874837" cy="476920"/>
      </dsp:txXfrm>
    </dsp:sp>
    <dsp:sp modelId="{A1C42914-0CD1-4388-A742-ED6C0FEC70B8}">
      <dsp:nvSpPr>
        <dsp:cNvPr id="0" name=""/>
        <dsp:cNvSpPr/>
      </dsp:nvSpPr>
      <dsp:spPr>
        <a:xfrm>
          <a:off x="405121" y="2324148"/>
          <a:ext cx="596150" cy="59615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6AF80-B7CD-41C7-8654-A49D38C4253E}">
      <dsp:nvSpPr>
        <dsp:cNvPr id="0" name=""/>
        <dsp:cNvSpPr/>
      </dsp:nvSpPr>
      <dsp:spPr>
        <a:xfrm>
          <a:off x="361450" y="3098915"/>
          <a:ext cx="5216584" cy="4769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Conclusiones y Recomendaciones</a:t>
          </a:r>
          <a:endParaRPr lang="es-ES" sz="2500" kern="1200" dirty="0"/>
        </a:p>
      </dsp:txBody>
      <dsp:txXfrm>
        <a:off x="361450" y="3098915"/>
        <a:ext cx="5216584" cy="476920"/>
      </dsp:txXfrm>
    </dsp:sp>
    <dsp:sp modelId="{006472BE-383D-4BB3-8D6B-C49C158E22FB}">
      <dsp:nvSpPr>
        <dsp:cNvPr id="0" name=""/>
        <dsp:cNvSpPr/>
      </dsp:nvSpPr>
      <dsp:spPr>
        <a:xfrm>
          <a:off x="63374" y="3039300"/>
          <a:ext cx="596150" cy="59615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491C7-8C8B-4AE3-9052-22AA6811FD8F}">
      <dsp:nvSpPr>
        <dsp:cNvPr id="0" name=""/>
        <dsp:cNvSpPr/>
      </dsp:nvSpPr>
      <dsp:spPr>
        <a:xfrm rot="10800000" flipV="1">
          <a:off x="1189102" y="852919"/>
          <a:ext cx="5411839" cy="747095"/>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619" tIns="91440" rIns="170688" bIns="91440" numCol="1" spcCol="1270" anchor="ctr" anchorCtr="0">
          <a:noAutofit/>
        </a:bodyPr>
        <a:lstStyle/>
        <a:p>
          <a:pPr lvl="0" algn="l" defTabSz="1066800">
            <a:lnSpc>
              <a:spcPct val="90000"/>
            </a:lnSpc>
            <a:spcBef>
              <a:spcPct val="0"/>
            </a:spcBef>
            <a:spcAft>
              <a:spcPct val="35000"/>
            </a:spcAft>
          </a:pPr>
          <a:r>
            <a:rPr lang="es-ES" sz="2400" kern="1200" dirty="0" smtClean="0"/>
            <a:t>Objetivo especifico y actividades de los objetivos</a:t>
          </a:r>
          <a:endParaRPr lang="es-ES" sz="2400" kern="1200" dirty="0"/>
        </a:p>
      </dsp:txBody>
      <dsp:txXfrm rot="10800000">
        <a:off x="1375876" y="852919"/>
        <a:ext cx="5225065" cy="747095"/>
      </dsp:txXfrm>
    </dsp:sp>
    <dsp:sp modelId="{82F54BDE-B486-4420-9094-9BD461AE8446}">
      <dsp:nvSpPr>
        <dsp:cNvPr id="0" name=""/>
        <dsp:cNvSpPr/>
      </dsp:nvSpPr>
      <dsp:spPr>
        <a:xfrm>
          <a:off x="1020647" y="878453"/>
          <a:ext cx="680392" cy="696026"/>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C9A86-5ABC-477F-A0A2-9411ED580A38}">
      <dsp:nvSpPr>
        <dsp:cNvPr id="0" name=""/>
        <dsp:cNvSpPr/>
      </dsp:nvSpPr>
      <dsp:spPr>
        <a:xfrm>
          <a:off x="1314460" y="201783"/>
          <a:ext cx="5437727" cy="835105"/>
        </a:xfrm>
        <a:prstGeom prst="rect">
          <a:avLst/>
        </a:prstGeom>
        <a:solidFill>
          <a:schemeClr val="accent3">
            <a:lumMod val="75000"/>
            <a:alpha val="4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5645"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Identificar diferentes tipos de aplicaciones para la recolección de información georreferenciada y sus características.</a:t>
          </a:r>
          <a:endParaRPr lang="es-ES" sz="1400" kern="1200" dirty="0"/>
        </a:p>
      </dsp:txBody>
      <dsp:txXfrm>
        <a:off x="1314460" y="201783"/>
        <a:ext cx="5437727" cy="835105"/>
      </dsp:txXfrm>
    </dsp:sp>
    <dsp:sp modelId="{5BD96077-2819-4457-BD55-AEFC216E6545}">
      <dsp:nvSpPr>
        <dsp:cNvPr id="0" name=""/>
        <dsp:cNvSpPr/>
      </dsp:nvSpPr>
      <dsp:spPr>
        <a:xfrm>
          <a:off x="873496" y="70353"/>
          <a:ext cx="870097" cy="876861"/>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88860-55F5-4B34-8E44-30906DCD6E98}">
      <dsp:nvSpPr>
        <dsp:cNvPr id="0" name=""/>
        <dsp:cNvSpPr/>
      </dsp:nvSpPr>
      <dsp:spPr>
        <a:xfrm>
          <a:off x="1322143" y="1267694"/>
          <a:ext cx="5432089" cy="835105"/>
        </a:xfrm>
        <a:prstGeom prst="rect">
          <a:avLst/>
        </a:prstGeom>
        <a:solidFill>
          <a:schemeClr val="accent3">
            <a:lumMod val="75000"/>
            <a:alpha val="4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5645"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Revisar formularios de levantamiento de información realizados por diferentes entidades nacionales o internacionales en relación al COVID–19.</a:t>
          </a:r>
          <a:endParaRPr lang="es-EC" sz="1400" kern="1200" dirty="0">
            <a:solidFill>
              <a:schemeClr val="bg1"/>
            </a:solidFill>
          </a:endParaRPr>
        </a:p>
      </dsp:txBody>
      <dsp:txXfrm>
        <a:off x="1322143" y="1267694"/>
        <a:ext cx="5432089" cy="835105"/>
      </dsp:txXfrm>
    </dsp:sp>
    <dsp:sp modelId="{4D228DC4-3AAB-4499-A47B-4EE55CCD723D}">
      <dsp:nvSpPr>
        <dsp:cNvPr id="0" name=""/>
        <dsp:cNvSpPr/>
      </dsp:nvSpPr>
      <dsp:spPr>
        <a:xfrm>
          <a:off x="820277" y="1162538"/>
          <a:ext cx="883963" cy="876861"/>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415FAE-FFCE-45FB-A8F7-8B561F301C9A}">
      <dsp:nvSpPr>
        <dsp:cNvPr id="0" name=""/>
        <dsp:cNvSpPr/>
      </dsp:nvSpPr>
      <dsp:spPr>
        <a:xfrm>
          <a:off x="1343428" y="2304394"/>
          <a:ext cx="5405552" cy="835105"/>
        </a:xfrm>
        <a:prstGeom prst="rect">
          <a:avLst/>
        </a:prstGeom>
        <a:solidFill>
          <a:schemeClr val="accent3">
            <a:lumMod val="75000"/>
            <a:alpha val="4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5645"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Diseñar formularios con normativa para la obtención de información referente al COVID – 19.</a:t>
          </a:r>
          <a:endParaRPr lang="es-ES" sz="1400" kern="1200" dirty="0">
            <a:solidFill>
              <a:schemeClr val="bg1"/>
            </a:solidFill>
          </a:endParaRPr>
        </a:p>
      </dsp:txBody>
      <dsp:txXfrm>
        <a:off x="1343428" y="2304394"/>
        <a:ext cx="5405552" cy="835105"/>
      </dsp:txXfrm>
    </dsp:sp>
    <dsp:sp modelId="{3CACE598-03E4-445E-821A-E0353EB44718}">
      <dsp:nvSpPr>
        <dsp:cNvPr id="0" name=""/>
        <dsp:cNvSpPr/>
      </dsp:nvSpPr>
      <dsp:spPr>
        <a:xfrm>
          <a:off x="830922" y="2176963"/>
          <a:ext cx="899080" cy="876861"/>
        </a:xfrm>
        <a:prstGeom prst="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C487FE-ACBB-4941-8A85-74FD3B92B2DD}">
      <dsp:nvSpPr>
        <dsp:cNvPr id="0" name=""/>
        <dsp:cNvSpPr/>
      </dsp:nvSpPr>
      <dsp:spPr>
        <a:xfrm>
          <a:off x="1330868" y="3355699"/>
          <a:ext cx="5430672" cy="835105"/>
        </a:xfrm>
        <a:prstGeom prst="rect">
          <a:avLst/>
        </a:prstGeom>
        <a:solidFill>
          <a:schemeClr val="accent3">
            <a:lumMod val="75000"/>
            <a:alpha val="4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5645"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Analizar los resultados obtenidos de formularios aplicados por el MSP.</a:t>
          </a:r>
          <a:endParaRPr lang="es-ES" sz="1400" kern="1200" dirty="0">
            <a:solidFill>
              <a:schemeClr val="bg1"/>
            </a:solidFill>
          </a:endParaRPr>
        </a:p>
      </dsp:txBody>
      <dsp:txXfrm>
        <a:off x="1330868" y="3355699"/>
        <a:ext cx="5430672" cy="835105"/>
      </dsp:txXfrm>
    </dsp:sp>
    <dsp:sp modelId="{54A8C71F-D63B-43AC-A75B-11E71F12F961}">
      <dsp:nvSpPr>
        <dsp:cNvPr id="0" name=""/>
        <dsp:cNvSpPr/>
      </dsp:nvSpPr>
      <dsp:spPr>
        <a:xfrm>
          <a:off x="918509" y="3223024"/>
          <a:ext cx="849029" cy="876861"/>
        </a:xfrm>
        <a:prstGeom prst="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1254-0F2E-4ADA-9119-CF79CF3D304D}">
      <dsp:nvSpPr>
        <dsp:cNvPr id="0" name=""/>
        <dsp:cNvSpPr/>
      </dsp:nvSpPr>
      <dsp:spPr>
        <a:xfrm rot="10800000">
          <a:off x="1503203" y="1367"/>
          <a:ext cx="5068356" cy="906347"/>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7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Sistema de Salud en el Ecuador</a:t>
          </a:r>
          <a:endParaRPr lang="es-ES" sz="1800" kern="1200" dirty="0"/>
        </a:p>
      </dsp:txBody>
      <dsp:txXfrm rot="10800000">
        <a:off x="1729790" y="1367"/>
        <a:ext cx="4841769" cy="906347"/>
      </dsp:txXfrm>
    </dsp:sp>
    <dsp:sp modelId="{016FD488-DFA8-4D58-A612-BCB38337860D}">
      <dsp:nvSpPr>
        <dsp:cNvPr id="0" name=""/>
        <dsp:cNvSpPr/>
      </dsp:nvSpPr>
      <dsp:spPr>
        <a:xfrm>
          <a:off x="1117361" y="0"/>
          <a:ext cx="906347" cy="9063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15728C-8CA7-4FD8-BCB2-6CCD1154B0DB}">
      <dsp:nvSpPr>
        <dsp:cNvPr id="0" name=""/>
        <dsp:cNvSpPr/>
      </dsp:nvSpPr>
      <dsp:spPr>
        <a:xfrm rot="10800000">
          <a:off x="1503203" y="1178266"/>
          <a:ext cx="5068356" cy="906347"/>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7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Geo-salud</a:t>
          </a:r>
          <a:endParaRPr lang="es-ES" sz="1800" kern="1200" dirty="0"/>
        </a:p>
      </dsp:txBody>
      <dsp:txXfrm rot="10800000">
        <a:off x="1729790" y="1178266"/>
        <a:ext cx="4841769" cy="906347"/>
      </dsp:txXfrm>
    </dsp:sp>
    <dsp:sp modelId="{8F5E43FA-A2EE-445D-9F48-53F0E2C25F03}">
      <dsp:nvSpPr>
        <dsp:cNvPr id="0" name=""/>
        <dsp:cNvSpPr/>
      </dsp:nvSpPr>
      <dsp:spPr>
        <a:xfrm>
          <a:off x="1050029" y="1178266"/>
          <a:ext cx="906347" cy="90634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491C7-8C8B-4AE3-9052-22AA6811FD8F}">
      <dsp:nvSpPr>
        <dsp:cNvPr id="0" name=""/>
        <dsp:cNvSpPr/>
      </dsp:nvSpPr>
      <dsp:spPr>
        <a:xfrm rot="10800000">
          <a:off x="1503203" y="2355165"/>
          <a:ext cx="5068356" cy="906347"/>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7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Aplicaciones para recolección de información</a:t>
          </a:r>
          <a:endParaRPr lang="es-ES" sz="1800" kern="1200" dirty="0"/>
        </a:p>
      </dsp:txBody>
      <dsp:txXfrm rot="10800000">
        <a:off x="1729790" y="2355165"/>
        <a:ext cx="4841769" cy="906347"/>
      </dsp:txXfrm>
    </dsp:sp>
    <dsp:sp modelId="{82F54BDE-B486-4420-9094-9BD461AE8446}">
      <dsp:nvSpPr>
        <dsp:cNvPr id="0" name=""/>
        <dsp:cNvSpPr/>
      </dsp:nvSpPr>
      <dsp:spPr>
        <a:xfrm>
          <a:off x="1050029" y="2355165"/>
          <a:ext cx="906347" cy="906347"/>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3F102-9A2A-4C21-AAF9-64D996AD5795}">
      <dsp:nvSpPr>
        <dsp:cNvPr id="0" name=""/>
        <dsp:cNvSpPr/>
      </dsp:nvSpPr>
      <dsp:spPr>
        <a:xfrm rot="10800000">
          <a:off x="1503203" y="3532064"/>
          <a:ext cx="5068356" cy="906347"/>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7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XLSForms, operadores y funciones</a:t>
          </a:r>
          <a:endParaRPr lang="es-ES" sz="1800" kern="1200" dirty="0"/>
        </a:p>
      </dsp:txBody>
      <dsp:txXfrm rot="10800000">
        <a:off x="1729790" y="3532064"/>
        <a:ext cx="4841769" cy="906347"/>
      </dsp:txXfrm>
    </dsp:sp>
    <dsp:sp modelId="{23C22FCF-2C31-43F7-8688-CD53046493D5}">
      <dsp:nvSpPr>
        <dsp:cNvPr id="0" name=""/>
        <dsp:cNvSpPr/>
      </dsp:nvSpPr>
      <dsp:spPr>
        <a:xfrm>
          <a:off x="1050029" y="3532064"/>
          <a:ext cx="906347" cy="906347"/>
        </a:xfrm>
        <a:prstGeom prst="ellipse">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D5274-141D-4982-8A7F-7C3C4F68A11A}">
      <dsp:nvSpPr>
        <dsp:cNvPr id="0" name=""/>
        <dsp:cNvSpPr/>
      </dsp:nvSpPr>
      <dsp:spPr>
        <a:xfrm>
          <a:off x="0" y="343605"/>
          <a:ext cx="2335388" cy="1868311"/>
        </a:xfrm>
        <a:prstGeom prst="rect">
          <a:avLst/>
        </a:prstGeom>
        <a:solidFill>
          <a:schemeClr val="accent5">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EB45052-72D7-4A78-92EC-2DFF36DBE7A9}">
      <dsp:nvSpPr>
        <dsp:cNvPr id="0" name=""/>
        <dsp:cNvSpPr/>
      </dsp:nvSpPr>
      <dsp:spPr>
        <a:xfrm>
          <a:off x="210184" y="2025085"/>
          <a:ext cx="2078495" cy="653908"/>
        </a:xfrm>
        <a:prstGeom prst="wedgeRectCallout">
          <a:avLst>
            <a:gd name="adj1" fmla="val 20250"/>
            <a:gd name="adj2" fmla="val -607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Realizar las preguntas</a:t>
          </a:r>
          <a:endParaRPr lang="es-ES" sz="1800" kern="1200" dirty="0"/>
        </a:p>
      </dsp:txBody>
      <dsp:txXfrm>
        <a:off x="210184" y="2025085"/>
        <a:ext cx="2078495" cy="653908"/>
      </dsp:txXfrm>
    </dsp:sp>
    <dsp:sp modelId="{E03B77D0-BC78-46CE-88F5-EA7848D0D14E}">
      <dsp:nvSpPr>
        <dsp:cNvPr id="0" name=""/>
        <dsp:cNvSpPr/>
      </dsp:nvSpPr>
      <dsp:spPr>
        <a:xfrm>
          <a:off x="2568927" y="343605"/>
          <a:ext cx="2335388" cy="1868311"/>
        </a:xfrm>
        <a:prstGeom prst="rect">
          <a:avLst/>
        </a:prstGeom>
        <a:solidFill>
          <a:schemeClr val="accent5">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34D7FD3-CA48-4FF5-ACF4-421C2E1B607A}">
      <dsp:nvSpPr>
        <dsp:cNvPr id="0" name=""/>
        <dsp:cNvSpPr/>
      </dsp:nvSpPr>
      <dsp:spPr>
        <a:xfrm>
          <a:off x="2779112" y="2025085"/>
          <a:ext cx="2078495" cy="653908"/>
        </a:xfrm>
        <a:prstGeom prst="wedgeRectCallout">
          <a:avLst>
            <a:gd name="adj1" fmla="val 20250"/>
            <a:gd name="adj2" fmla="val -607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Obtener respuestas</a:t>
          </a:r>
          <a:endParaRPr lang="es-ES" sz="1800" kern="1200" dirty="0"/>
        </a:p>
      </dsp:txBody>
      <dsp:txXfrm>
        <a:off x="2779112" y="2025085"/>
        <a:ext cx="2078495" cy="653908"/>
      </dsp:txXfrm>
    </dsp:sp>
    <dsp:sp modelId="{9BFA0866-7AF6-4166-9306-0BD3082228F3}">
      <dsp:nvSpPr>
        <dsp:cNvPr id="0" name=""/>
        <dsp:cNvSpPr/>
      </dsp:nvSpPr>
      <dsp:spPr>
        <a:xfrm>
          <a:off x="5123819" y="317505"/>
          <a:ext cx="2335388" cy="1868311"/>
        </a:xfrm>
        <a:prstGeom prst="rect">
          <a:avLst/>
        </a:prstGeom>
        <a:solidFill>
          <a:schemeClr val="accent5">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C543F40-A505-4136-8185-A0D5188DDBE9}">
      <dsp:nvSpPr>
        <dsp:cNvPr id="0" name=""/>
        <dsp:cNvSpPr/>
      </dsp:nvSpPr>
      <dsp:spPr>
        <a:xfrm>
          <a:off x="5280302" y="1985857"/>
          <a:ext cx="2078495" cy="653908"/>
        </a:xfrm>
        <a:prstGeom prst="wedgeRectCallout">
          <a:avLst>
            <a:gd name="adj1" fmla="val 20250"/>
            <a:gd name="adj2" fmla="val -607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Tomar decisiones</a:t>
          </a:r>
          <a:endParaRPr lang="es-ES" sz="1800" kern="1200" dirty="0"/>
        </a:p>
      </dsp:txBody>
      <dsp:txXfrm>
        <a:off x="5280302" y="1985857"/>
        <a:ext cx="2078495" cy="653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9B0B4-FE7A-438D-8167-B63159D7D971}">
      <dsp:nvSpPr>
        <dsp:cNvPr id="0" name=""/>
        <dsp:cNvSpPr/>
      </dsp:nvSpPr>
      <dsp:spPr>
        <a:xfrm rot="10800000">
          <a:off x="1442114" y="3043"/>
          <a:ext cx="5068356" cy="661995"/>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2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Aplicación de recolección de datos</a:t>
          </a:r>
          <a:endParaRPr lang="es-ES" sz="2000" kern="1200" dirty="0"/>
        </a:p>
      </dsp:txBody>
      <dsp:txXfrm rot="10800000">
        <a:off x="1607613" y="3043"/>
        <a:ext cx="4902857" cy="661995"/>
      </dsp:txXfrm>
    </dsp:sp>
    <dsp:sp modelId="{C47DF904-071A-4CC6-9487-B7CB8F9F96EA}">
      <dsp:nvSpPr>
        <dsp:cNvPr id="0" name=""/>
        <dsp:cNvSpPr/>
      </dsp:nvSpPr>
      <dsp:spPr>
        <a:xfrm>
          <a:off x="1111117" y="3043"/>
          <a:ext cx="661995" cy="661995"/>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B41254-0F2E-4ADA-9119-CF79CF3D304D}">
      <dsp:nvSpPr>
        <dsp:cNvPr id="0" name=""/>
        <dsp:cNvSpPr/>
      </dsp:nvSpPr>
      <dsp:spPr>
        <a:xfrm rot="10800000">
          <a:off x="1442114" y="862649"/>
          <a:ext cx="5068356" cy="661995"/>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2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Formulario de Ocupación de Camas</a:t>
          </a:r>
          <a:endParaRPr lang="es-ES" sz="2000" kern="1200" dirty="0"/>
        </a:p>
      </dsp:txBody>
      <dsp:txXfrm rot="10800000">
        <a:off x="1607613" y="862649"/>
        <a:ext cx="4902857" cy="661995"/>
      </dsp:txXfrm>
    </dsp:sp>
    <dsp:sp modelId="{016FD488-DFA8-4D58-A612-BCB38337860D}">
      <dsp:nvSpPr>
        <dsp:cNvPr id="0" name=""/>
        <dsp:cNvSpPr/>
      </dsp:nvSpPr>
      <dsp:spPr>
        <a:xfrm>
          <a:off x="1111117" y="862649"/>
          <a:ext cx="661995" cy="661995"/>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491C7-8C8B-4AE3-9052-22AA6811FD8F}">
      <dsp:nvSpPr>
        <dsp:cNvPr id="0" name=""/>
        <dsp:cNvSpPr/>
      </dsp:nvSpPr>
      <dsp:spPr>
        <a:xfrm rot="10800000">
          <a:off x="1442114" y="1722254"/>
          <a:ext cx="5068356" cy="661995"/>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22"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Formulario de Reporte de Vacunación</a:t>
          </a:r>
          <a:endParaRPr lang="es-ES" sz="2000" kern="1200" dirty="0"/>
        </a:p>
      </dsp:txBody>
      <dsp:txXfrm rot="10800000">
        <a:off x="1607613" y="1722254"/>
        <a:ext cx="4902857" cy="661995"/>
      </dsp:txXfrm>
    </dsp:sp>
    <dsp:sp modelId="{82F54BDE-B486-4420-9094-9BD461AE8446}">
      <dsp:nvSpPr>
        <dsp:cNvPr id="0" name=""/>
        <dsp:cNvSpPr/>
      </dsp:nvSpPr>
      <dsp:spPr>
        <a:xfrm>
          <a:off x="1111117" y="1722254"/>
          <a:ext cx="661995" cy="661995"/>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6EE3C6-D4B8-44A0-BE6F-601BE62B5661}">
      <dsp:nvSpPr>
        <dsp:cNvPr id="0" name=""/>
        <dsp:cNvSpPr/>
      </dsp:nvSpPr>
      <dsp:spPr>
        <a:xfrm rot="10800000">
          <a:off x="1442114" y="2581860"/>
          <a:ext cx="5068356" cy="661995"/>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22"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Formulario de Variables Covid-19</a:t>
          </a:r>
          <a:endParaRPr lang="es-ES" sz="2000" kern="1200" dirty="0"/>
        </a:p>
      </dsp:txBody>
      <dsp:txXfrm rot="10800000">
        <a:off x="1607613" y="2581860"/>
        <a:ext cx="4902857" cy="661995"/>
      </dsp:txXfrm>
    </dsp:sp>
    <dsp:sp modelId="{812F26AE-5103-46F5-9FBC-FC270DC38215}">
      <dsp:nvSpPr>
        <dsp:cNvPr id="0" name=""/>
        <dsp:cNvSpPr/>
      </dsp:nvSpPr>
      <dsp:spPr>
        <a:xfrm>
          <a:off x="1111117" y="2581860"/>
          <a:ext cx="661995" cy="661995"/>
        </a:xfrm>
        <a:prstGeom prst="ellipse">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DAE87-5F82-4AA7-895E-61A4BB3FBCEB}">
      <dsp:nvSpPr>
        <dsp:cNvPr id="0" name=""/>
        <dsp:cNvSpPr/>
      </dsp:nvSpPr>
      <dsp:spPr>
        <a:xfrm rot="10800000">
          <a:off x="1442114" y="3441466"/>
          <a:ext cx="5068356" cy="661995"/>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2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Publicación de formularios</a:t>
          </a:r>
          <a:endParaRPr lang="es-ES" sz="2000" kern="1200" dirty="0"/>
        </a:p>
      </dsp:txBody>
      <dsp:txXfrm rot="10800000">
        <a:off x="1607613" y="3441466"/>
        <a:ext cx="4902857" cy="661995"/>
      </dsp:txXfrm>
    </dsp:sp>
    <dsp:sp modelId="{1F927D8D-056B-472D-B10C-C4D80CDDA112}">
      <dsp:nvSpPr>
        <dsp:cNvPr id="0" name=""/>
        <dsp:cNvSpPr/>
      </dsp:nvSpPr>
      <dsp:spPr>
        <a:xfrm>
          <a:off x="1111117" y="3441466"/>
          <a:ext cx="661995" cy="661995"/>
        </a:xfrm>
        <a:prstGeom prst="ellipse">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6459C-A660-4A5B-931C-49BF21FF1FD5}">
      <dsp:nvSpPr>
        <dsp:cNvPr id="0" name=""/>
        <dsp:cNvSpPr/>
      </dsp:nvSpPr>
      <dsp:spPr>
        <a:xfrm>
          <a:off x="248" y="156468"/>
          <a:ext cx="968469" cy="5810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Hospitalización</a:t>
          </a:r>
          <a:endParaRPr lang="es-ES" sz="1100" kern="1200" dirty="0"/>
        </a:p>
      </dsp:txBody>
      <dsp:txXfrm>
        <a:off x="248" y="156468"/>
        <a:ext cx="968469" cy="581081"/>
      </dsp:txXfrm>
    </dsp:sp>
    <dsp:sp modelId="{66E477D0-E235-4443-B867-0F7EC3982F72}">
      <dsp:nvSpPr>
        <dsp:cNvPr id="0" name=""/>
        <dsp:cNvSpPr/>
      </dsp:nvSpPr>
      <dsp:spPr>
        <a:xfrm>
          <a:off x="1065564" y="156468"/>
          <a:ext cx="968469" cy="5810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Neonatales</a:t>
          </a:r>
          <a:endParaRPr lang="es-ES" sz="1100" kern="1200" dirty="0"/>
        </a:p>
      </dsp:txBody>
      <dsp:txXfrm>
        <a:off x="1065564" y="156468"/>
        <a:ext cx="968469" cy="581081"/>
      </dsp:txXfrm>
    </dsp:sp>
    <dsp:sp modelId="{A5F4B31B-0246-4F4E-A6DC-62BFE2037476}">
      <dsp:nvSpPr>
        <dsp:cNvPr id="0" name=""/>
        <dsp:cNvSpPr/>
      </dsp:nvSpPr>
      <dsp:spPr>
        <a:xfrm>
          <a:off x="248" y="834396"/>
          <a:ext cx="968469" cy="5810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Pediátricos</a:t>
          </a:r>
          <a:endParaRPr lang="es-ES" sz="1100" kern="1200" dirty="0"/>
        </a:p>
      </dsp:txBody>
      <dsp:txXfrm>
        <a:off x="248" y="834396"/>
        <a:ext cx="968469" cy="581081"/>
      </dsp:txXfrm>
    </dsp:sp>
    <dsp:sp modelId="{3174F7B4-1610-46E2-9FB1-F62FE1FA408D}">
      <dsp:nvSpPr>
        <dsp:cNvPr id="0" name=""/>
        <dsp:cNvSpPr/>
      </dsp:nvSpPr>
      <dsp:spPr>
        <a:xfrm>
          <a:off x="1065564" y="834396"/>
          <a:ext cx="968469" cy="5810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Adultos</a:t>
          </a:r>
          <a:endParaRPr lang="es-ES" sz="1100" kern="1200" dirty="0"/>
        </a:p>
      </dsp:txBody>
      <dsp:txXfrm>
        <a:off x="1065564" y="834396"/>
        <a:ext cx="968469" cy="581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1254-0F2E-4ADA-9119-CF79CF3D304D}">
      <dsp:nvSpPr>
        <dsp:cNvPr id="0" name=""/>
        <dsp:cNvSpPr/>
      </dsp:nvSpPr>
      <dsp:spPr>
        <a:xfrm rot="10800000">
          <a:off x="1561797" y="1647"/>
          <a:ext cx="5068356" cy="114072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029"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Resultado del Formulario de Ocupación de Camas</a:t>
          </a:r>
          <a:endParaRPr lang="es-ES" sz="2000" kern="1200" dirty="0"/>
        </a:p>
      </dsp:txBody>
      <dsp:txXfrm rot="10800000">
        <a:off x="1846978" y="1647"/>
        <a:ext cx="4783175" cy="1140726"/>
      </dsp:txXfrm>
    </dsp:sp>
    <dsp:sp modelId="{016FD488-DFA8-4D58-A612-BCB38337860D}">
      <dsp:nvSpPr>
        <dsp:cNvPr id="0" name=""/>
        <dsp:cNvSpPr/>
      </dsp:nvSpPr>
      <dsp:spPr>
        <a:xfrm>
          <a:off x="991434" y="1647"/>
          <a:ext cx="1140726" cy="1140726"/>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491C7-8C8B-4AE3-9052-22AA6811FD8F}">
      <dsp:nvSpPr>
        <dsp:cNvPr id="0" name=""/>
        <dsp:cNvSpPr/>
      </dsp:nvSpPr>
      <dsp:spPr>
        <a:xfrm rot="10800000">
          <a:off x="1561797" y="1482889"/>
          <a:ext cx="5068356" cy="114072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029"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Resultado del </a:t>
          </a:r>
          <a:r>
            <a:rPr lang="es-EC" sz="2000" kern="1200" dirty="0" smtClean="0"/>
            <a:t>Formulario de Reporte de Vacunación</a:t>
          </a:r>
          <a:endParaRPr lang="es-ES" sz="2000" kern="1200" dirty="0"/>
        </a:p>
      </dsp:txBody>
      <dsp:txXfrm rot="10800000">
        <a:off x="1846978" y="1482889"/>
        <a:ext cx="4783175" cy="1140726"/>
      </dsp:txXfrm>
    </dsp:sp>
    <dsp:sp modelId="{82F54BDE-B486-4420-9094-9BD461AE8446}">
      <dsp:nvSpPr>
        <dsp:cNvPr id="0" name=""/>
        <dsp:cNvSpPr/>
      </dsp:nvSpPr>
      <dsp:spPr>
        <a:xfrm>
          <a:off x="991434" y="1482889"/>
          <a:ext cx="1140726" cy="1140726"/>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6EE3C6-D4B8-44A0-BE6F-601BE62B5661}">
      <dsp:nvSpPr>
        <dsp:cNvPr id="0" name=""/>
        <dsp:cNvSpPr/>
      </dsp:nvSpPr>
      <dsp:spPr>
        <a:xfrm rot="10800000">
          <a:off x="1561797" y="2964131"/>
          <a:ext cx="5068356" cy="114072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029"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Resultado del </a:t>
          </a:r>
          <a:r>
            <a:rPr lang="es-EC" sz="2000" kern="1200" dirty="0" smtClean="0"/>
            <a:t>Formulario de Variables Covid-19</a:t>
          </a:r>
          <a:endParaRPr lang="es-ES" sz="2000" kern="1200" dirty="0"/>
        </a:p>
      </dsp:txBody>
      <dsp:txXfrm rot="10800000">
        <a:off x="1846978" y="2964131"/>
        <a:ext cx="4783175" cy="1140726"/>
      </dsp:txXfrm>
    </dsp:sp>
    <dsp:sp modelId="{812F26AE-5103-46F5-9FBC-FC270DC38215}">
      <dsp:nvSpPr>
        <dsp:cNvPr id="0" name=""/>
        <dsp:cNvSpPr/>
      </dsp:nvSpPr>
      <dsp:spPr>
        <a:xfrm>
          <a:off x="991434" y="2964131"/>
          <a:ext cx="1140726" cy="1140726"/>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692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49915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1"/>
            <a:ext cx="1971675" cy="57598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412301"/>
            <a:ext cx="5800725" cy="5759899"/>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09582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95449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64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4269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3"/>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3"/>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5"/>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7712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3497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383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6" y="6459787"/>
            <a:ext cx="1963883" cy="365125"/>
          </a:xfrm>
        </p:spPr>
        <p:txBody>
          <a:bodyPr/>
          <a:lstStyle>
            <a:lvl1pPr algn="l">
              <a:defRPr/>
            </a:lvl1pPr>
          </a:lstStyle>
          <a:p>
            <a:fld id="{B61BEF0D-F0BB-DE4B-95CE-6DB70DBA9567}" type="datetimeFigureOut">
              <a:rPr lang="en-US" smtClean="0"/>
              <a:pPr/>
              <a:t>3/30/2022</a:t>
            </a:fld>
            <a:endParaRPr lang="en-US" dirty="0"/>
          </a:p>
        </p:txBody>
      </p:sp>
      <p:sp>
        <p:nvSpPr>
          <p:cNvPr id="6" name="Footer Placeholder 5"/>
          <p:cNvSpPr>
            <a:spLocks noGrp="1"/>
          </p:cNvSpPr>
          <p:nvPr>
            <p:ph type="ftr" sz="quarter" idx="11"/>
          </p:nvPr>
        </p:nvSpPr>
        <p:spPr>
          <a:xfrm>
            <a:off x="3600450" y="6459787"/>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5523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4" y="1"/>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81057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7"/>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5"/>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3" y="6459787"/>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3/30/2022</a:t>
            </a:fld>
            <a:endParaRPr lang="en-US" dirty="0"/>
          </a:p>
        </p:txBody>
      </p:sp>
      <p:sp>
        <p:nvSpPr>
          <p:cNvPr id="5" name="Footer Placeholder 4"/>
          <p:cNvSpPr>
            <a:spLocks noGrp="1"/>
          </p:cNvSpPr>
          <p:nvPr>
            <p:ph type="ftr" sz="quarter" idx="3"/>
          </p:nvPr>
        </p:nvSpPr>
        <p:spPr>
          <a:xfrm>
            <a:off x="2764641" y="6459787"/>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6" y="6459787"/>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01442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png"/><Relationship Id="rId4" Type="http://schemas.openxmlformats.org/officeDocument/2006/relationships/diagramLayout" Target="../diagrams/layout6.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hyperlink" Target="https://www.esri.com/en-us/arcgis/products/arcgis-survey123/resources" TargetMode="External"/><Relationship Id="rId7"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1.png"/><Relationship Id="rId5" Type="http://schemas.openxmlformats.org/officeDocument/2006/relationships/image" Target="../media/image34.png"/><Relationship Id="rId10" Type="http://schemas.openxmlformats.org/officeDocument/2006/relationships/slide" Target="slide2.xml"/><Relationship Id="rId4" Type="http://schemas.openxmlformats.org/officeDocument/2006/relationships/image" Target="../media/image33.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7.png"/><Relationship Id="rId7" Type="http://schemas.openxmlformats.org/officeDocument/2006/relationships/slide" Target="slide13.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8.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slide" Target="slide13.xml"/><Relationship Id="rId5" Type="http://schemas.openxmlformats.org/officeDocument/2006/relationships/diagramQuickStyle" Target="../diagrams/quickStyle7.xml"/><Relationship Id="rId10" Type="http://schemas.openxmlformats.org/officeDocument/2006/relationships/image" Target="../media/image28.png"/><Relationship Id="rId4" Type="http://schemas.openxmlformats.org/officeDocument/2006/relationships/diagramLayout" Target="../diagrams/layout7.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slide" Target="slide3.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6.png"/><Relationship Id="rId7"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8.png"/><Relationship Id="rId7" Type="http://schemas.openxmlformats.org/officeDocument/2006/relationships/slide" Target="slide13.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0.png"/><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52.png"/><Relationship Id="rId7"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1.png"/><Relationship Id="rId5" Type="http://schemas.openxmlformats.org/officeDocument/2006/relationships/image" Target="../media/image54.png"/><Relationship Id="rId10" Type="http://schemas.openxmlformats.org/officeDocument/2006/relationships/slide" Target="slide2.xml"/><Relationship Id="rId4" Type="http://schemas.openxmlformats.org/officeDocument/2006/relationships/image" Target="../media/image5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8.png"/><Relationship Id="rId7" Type="http://schemas.openxmlformats.org/officeDocument/2006/relationships/slide" Target="slide13.xm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59.pn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1.png"/><Relationship Id="rId7" Type="http://schemas.openxmlformats.org/officeDocument/2006/relationships/slide" Target="slide2.xml"/><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63.png"/><Relationship Id="rId7"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1.png"/><Relationship Id="rId5" Type="http://schemas.openxmlformats.org/officeDocument/2006/relationships/image" Target="../media/image65.png"/><Relationship Id="rId10" Type="http://schemas.openxmlformats.org/officeDocument/2006/relationships/slide" Target="slide2.xml"/><Relationship Id="rId4" Type="http://schemas.openxmlformats.org/officeDocument/2006/relationships/image" Target="../media/image64.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slide" Target="slide2.xml"/><Relationship Id="rId5" Type="http://schemas.openxmlformats.org/officeDocument/2006/relationships/image" Target="../media/image70.png"/><Relationship Id="rId10" Type="http://schemas.openxmlformats.org/officeDocument/2006/relationships/slide" Target="slide13.xml"/><Relationship Id="rId4" Type="http://schemas.openxmlformats.org/officeDocument/2006/relationships/image" Target="../media/image69.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4.png"/><Relationship Id="rId7" Type="http://schemas.openxmlformats.org/officeDocument/2006/relationships/image" Target="../media/image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1.png"/><Relationship Id="rId5" Type="http://schemas.openxmlformats.org/officeDocument/2006/relationships/image" Target="../media/image76.png"/><Relationship Id="rId10" Type="http://schemas.openxmlformats.org/officeDocument/2006/relationships/slide" Target="slide2.xml"/><Relationship Id="rId4" Type="http://schemas.openxmlformats.org/officeDocument/2006/relationships/image" Target="../media/image75.png"/><Relationship Id="rId9" Type="http://schemas.openxmlformats.org/officeDocument/2006/relationships/slide" Target="slide13.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9.png"/><Relationship Id="rId7" Type="http://schemas.openxmlformats.org/officeDocument/2006/relationships/slide" Target="slide2.xml"/><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2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slide" Target="slide2.xml"/><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slide" Target="slide13.xml"/><Relationship Id="rId5" Type="http://schemas.openxmlformats.org/officeDocument/2006/relationships/image" Target="../media/image83.png"/><Relationship Id="rId10" Type="http://schemas.openxmlformats.org/officeDocument/2006/relationships/image" Target="../media/image28.png"/><Relationship Id="rId4" Type="http://schemas.openxmlformats.org/officeDocument/2006/relationships/image" Target="../media/image82.png"/><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3.xml"/><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28.png"/><Relationship Id="rId9"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0.png"/><Relationship Id="rId7"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arcg.is/1iP5TG" TargetMode="External"/><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92.png"/><Relationship Id="rId7"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5.png"/><Relationship Id="rId7" Type="http://schemas.openxmlformats.org/officeDocument/2006/relationships/image" Target="../media/image9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5.png"/><Relationship Id="rId7" Type="http://schemas.openxmlformats.org/officeDocument/2006/relationships/image" Target="../media/image10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png"/><Relationship Id="rId4" Type="http://schemas.openxmlformats.org/officeDocument/2006/relationships/diagramQuickStyle" Target="../diagrams/quickStyle3.xml"/><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5.png"/><Relationship Id="rId7" Type="http://schemas.openxmlformats.org/officeDocument/2006/relationships/image" Target="../media/image11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png"/><Relationship Id="rId4" Type="http://schemas.openxmlformats.org/officeDocument/2006/relationships/slide" Target="slide2.xml"/><Relationship Id="rId9" Type="http://schemas.openxmlformats.org/officeDocument/2006/relationships/image" Target="../media/image113.pn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nytimes.com/es/2020/04/15/espanol/america-latina/Guayaquil-coronavirus.html" TargetMode="External"/><Relationship Id="rId7" Type="http://schemas.openxmlformats.org/officeDocument/2006/relationships/hyperlink" Target="https://www.salud.gob.ec/msp-implementa-tablero-estadistico-digital-referente-al-proceso-de-vacunacion-para-transparentar-cifras/" TargetMode="External"/><Relationship Id="rId2" Type="http://schemas.openxmlformats.org/officeDocument/2006/relationships/hyperlink" Target="https://www.nytimes.com/es/2020/04/23/espanol/america-latina/virus-ecuador-muertes.html" TargetMode="External"/><Relationship Id="rId1" Type="http://schemas.openxmlformats.org/officeDocument/2006/relationships/slideLayout" Target="../slideLayouts/slideLayout2.xml"/><Relationship Id="rId6" Type="http://schemas.openxmlformats.org/officeDocument/2006/relationships/hyperlink" Target="https://m.facebook.com/elcomerciocom/photos/a.169485459741891/4233771239979939/" TargetMode="External"/><Relationship Id="rId5" Type="http://schemas.openxmlformats.org/officeDocument/2006/relationships/hyperlink" Target="https://www.eltiempo.com/mundo/latinoamerica/vacuna-contra-el-covid-19-ecuador-recibio-sus-primeras-dosis-de-pfizer-561845" TargetMode="External"/><Relationship Id="rId4" Type="http://schemas.openxmlformats.org/officeDocument/2006/relationships/hyperlink" Target="https://www.coronavirusecuador.com/inicio-copy/" TargetMode="Externa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2.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4.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slide" Target="slide6.xml"/><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18.png"/><Relationship Id="rId1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5846" y="2374249"/>
            <a:ext cx="8537944" cy="1391924"/>
          </a:xfrm>
        </p:spPr>
        <p:txBody>
          <a:bodyPr>
            <a:normAutofit fontScale="90000"/>
          </a:bodyPr>
          <a:lstStyle/>
          <a:p>
            <a:pPr algn="ctr"/>
            <a:r>
              <a:rPr lang="es-EC" sz="2000" b="1" dirty="0">
                <a:solidFill>
                  <a:schemeClr val="bg1"/>
                </a:solidFill>
                <a:latin typeface="Arial" panose="020B0604020202020204" pitchFamily="34" charset="0"/>
                <a:ea typeface="Calibri" panose="020F0502020204030204" pitchFamily="34" charset="0"/>
              </a:rPr>
              <a:t>El uso de Geo-Herramientas </a:t>
            </a:r>
            <a:r>
              <a:rPr lang="es-EC" sz="2000" b="1" dirty="0" smtClean="0">
                <a:solidFill>
                  <a:schemeClr val="bg1"/>
                </a:solidFill>
                <a:latin typeface="Arial" panose="020B0604020202020204" pitchFamily="34" charset="0"/>
                <a:ea typeface="Calibri" panose="020F0502020204030204" pitchFamily="34" charset="0"/>
              </a:rPr>
              <a:t>epidemiológica </a:t>
            </a:r>
            <a:r>
              <a:rPr lang="es-EC" sz="2000" b="1" dirty="0">
                <a:solidFill>
                  <a:schemeClr val="bg1"/>
                </a:solidFill>
                <a:latin typeface="Arial" panose="020B0604020202020204" pitchFamily="34" charset="0"/>
                <a:ea typeface="Calibri" panose="020F0502020204030204" pitchFamily="34" charset="0"/>
              </a:rPr>
              <a:t>como apoyo al Ministerio de Salud </a:t>
            </a:r>
            <a:r>
              <a:rPr lang="es-EC" sz="2000" b="1" dirty="0" smtClean="0">
                <a:solidFill>
                  <a:schemeClr val="bg1"/>
                </a:solidFill>
                <a:latin typeface="Arial" panose="020B0604020202020204" pitchFamily="34" charset="0"/>
                <a:ea typeface="Calibri" panose="020F0502020204030204" pitchFamily="34" charset="0"/>
              </a:rPr>
              <a:t>Pública </a:t>
            </a:r>
            <a:r>
              <a:rPr lang="es-EC" sz="2000" b="1" dirty="0">
                <a:solidFill>
                  <a:schemeClr val="bg1"/>
                </a:solidFill>
                <a:latin typeface="Arial" panose="020B0604020202020204" pitchFamily="34" charset="0"/>
                <a:ea typeface="Calibri" panose="020F0502020204030204" pitchFamily="34" charset="0"/>
              </a:rPr>
              <a:t>en el marco de la pandemia de coronavirus COVID-19</a:t>
            </a:r>
            <a:r>
              <a:rPr lang="es-EC" sz="2000" b="1" dirty="0" smtClean="0">
                <a:solidFill>
                  <a:schemeClr val="bg1"/>
                </a:solidFill>
                <a:latin typeface="Arial" panose="020B0604020202020204" pitchFamily="34" charset="0"/>
                <a:ea typeface="Calibri" panose="020F0502020204030204" pitchFamily="34" charset="0"/>
              </a:rPr>
              <a:t>.</a:t>
            </a:r>
            <a:br>
              <a:rPr lang="es-EC" sz="2000" b="1" dirty="0" smtClean="0">
                <a:solidFill>
                  <a:schemeClr val="bg1"/>
                </a:solidFill>
                <a:latin typeface="Arial" panose="020B0604020202020204" pitchFamily="34" charset="0"/>
                <a:ea typeface="Calibri" panose="020F0502020204030204" pitchFamily="34" charset="0"/>
              </a:rPr>
            </a:br>
            <a:r>
              <a:rPr lang="es-EC" sz="2000" b="1" dirty="0" smtClean="0">
                <a:solidFill>
                  <a:schemeClr val="bg1"/>
                </a:solidFill>
                <a:latin typeface="Arial" panose="020B0604020202020204" pitchFamily="34" charset="0"/>
                <a:ea typeface="Calibri" panose="020F0502020204030204" pitchFamily="34" charset="0"/>
              </a:rPr>
              <a:t/>
            </a:r>
            <a:br>
              <a:rPr lang="es-EC" sz="2000" b="1" dirty="0" smtClean="0">
                <a:solidFill>
                  <a:schemeClr val="bg1"/>
                </a:solidFill>
                <a:latin typeface="Arial" panose="020B0604020202020204" pitchFamily="34" charset="0"/>
                <a:ea typeface="Calibri" panose="020F0502020204030204" pitchFamily="34" charset="0"/>
              </a:rPr>
            </a:br>
            <a:r>
              <a:rPr lang="es-EC" sz="2000" b="1" dirty="0">
                <a:solidFill>
                  <a:schemeClr val="bg1"/>
                </a:solidFill>
              </a:rPr>
              <a:t>Objetivo específico No. 3: “Generar formularios de levantamiento de información georreferenciada relativa al contagio por SARS-CoV-2 de la población del Ecuador”.</a:t>
            </a:r>
            <a:r>
              <a:rPr lang="es-EC" sz="2000" dirty="0">
                <a:solidFill>
                  <a:schemeClr val="bg1"/>
                </a:solidFill>
              </a:rPr>
              <a:t/>
            </a:r>
            <a:br>
              <a:rPr lang="es-EC" sz="2000" dirty="0">
                <a:solidFill>
                  <a:schemeClr val="bg1"/>
                </a:solidFill>
              </a:rPr>
            </a:br>
            <a:endParaRPr lang="es-ES" sz="2000" b="1" dirty="0">
              <a:solidFill>
                <a:schemeClr val="bg1"/>
              </a:solidFill>
            </a:endParaRPr>
          </a:p>
        </p:txBody>
      </p:sp>
      <p:sp>
        <p:nvSpPr>
          <p:cNvPr id="5" name="Título 1"/>
          <p:cNvSpPr txBox="1">
            <a:spLocks/>
          </p:cNvSpPr>
          <p:nvPr/>
        </p:nvSpPr>
        <p:spPr>
          <a:xfrm>
            <a:off x="-839787" y="4034397"/>
            <a:ext cx="10709212" cy="19213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20000"/>
              </a:lnSpc>
            </a:pPr>
            <a:endParaRPr lang="es-EC" sz="1800" b="1" dirty="0" smtClean="0">
              <a:solidFill>
                <a:srgbClr val="0070C0"/>
              </a:solidFill>
              <a:latin typeface="Arial" panose="020B0604020202020204" pitchFamily="34" charset="0"/>
              <a:ea typeface="Calibri" panose="020F0502020204030204" pitchFamily="34" charset="0"/>
            </a:endParaRPr>
          </a:p>
          <a:p>
            <a:pPr algn="ctr">
              <a:lnSpc>
                <a:spcPct val="120000"/>
              </a:lnSpc>
            </a:pPr>
            <a:r>
              <a:rPr lang="es-EC" sz="1800" b="1" dirty="0" smtClean="0">
                <a:solidFill>
                  <a:srgbClr val="0070C0"/>
                </a:solidFill>
                <a:latin typeface="Arial" panose="020B0604020202020204" pitchFamily="34" charset="0"/>
                <a:ea typeface="Calibri" panose="020F0502020204030204" pitchFamily="34" charset="0"/>
              </a:rPr>
              <a:t>Gualotuña Quillupangui Mayra Gisela</a:t>
            </a:r>
          </a:p>
          <a:p>
            <a:pPr algn="ctr">
              <a:lnSpc>
                <a:spcPct val="120000"/>
              </a:lnSpc>
            </a:pPr>
            <a:r>
              <a:rPr lang="es-MX" sz="1800" b="1" dirty="0" smtClean="0">
                <a:solidFill>
                  <a:srgbClr val="0070C0"/>
                </a:solidFill>
                <a:latin typeface="Arial" panose="020B0604020202020204" pitchFamily="34" charset="0"/>
                <a:ea typeface="Calibri" panose="020F0502020204030204" pitchFamily="34" charset="0"/>
              </a:rPr>
              <a:t>Departamento de Ciencias de la Tierra y de la Construcción</a:t>
            </a:r>
          </a:p>
          <a:p>
            <a:pPr algn="ctr">
              <a:lnSpc>
                <a:spcPct val="120000"/>
              </a:lnSpc>
            </a:pPr>
            <a:r>
              <a:rPr lang="es-MX" sz="1800" b="1" dirty="0">
                <a:solidFill>
                  <a:srgbClr val="0070C0"/>
                </a:solidFill>
                <a:latin typeface="Arial" panose="020B0604020202020204" pitchFamily="34" charset="0"/>
                <a:ea typeface="Calibri" panose="020F0502020204030204" pitchFamily="34" charset="0"/>
              </a:rPr>
              <a:t>Carrera en Tecnologías Geoespaciales</a:t>
            </a:r>
            <a:endParaRPr lang="es-MX" sz="1800" b="1" dirty="0" smtClean="0">
              <a:solidFill>
                <a:srgbClr val="0070C0"/>
              </a:solidFill>
              <a:latin typeface="Arial" panose="020B0604020202020204" pitchFamily="34" charset="0"/>
              <a:ea typeface="Calibri" panose="020F0502020204030204" pitchFamily="34" charset="0"/>
            </a:endParaRPr>
          </a:p>
          <a:p>
            <a:pPr algn="ctr">
              <a:lnSpc>
                <a:spcPct val="120000"/>
              </a:lnSpc>
            </a:pPr>
            <a:r>
              <a:rPr lang="es-MX" sz="1800" b="1" dirty="0" smtClean="0">
                <a:solidFill>
                  <a:srgbClr val="0070C0"/>
                </a:solidFill>
                <a:latin typeface="Arial" panose="020B0604020202020204" pitchFamily="34" charset="0"/>
                <a:ea typeface="Calibri" panose="020F0502020204030204" pitchFamily="34" charset="0"/>
              </a:rPr>
              <a:t>Trabajo de Integración Curricular </a:t>
            </a:r>
            <a:endParaRPr lang="es-EC" sz="1800" b="1" dirty="0">
              <a:solidFill>
                <a:srgbClr val="0070C0"/>
              </a:solidFill>
              <a:latin typeface="Arial" panose="020B0604020202020204" pitchFamily="34" charset="0"/>
              <a:ea typeface="Calibri" panose="020F0502020204030204" pitchFamily="34" charset="0"/>
            </a:endParaRPr>
          </a:p>
          <a:p>
            <a:pPr algn="ctr">
              <a:lnSpc>
                <a:spcPct val="120000"/>
              </a:lnSpc>
            </a:pPr>
            <a:r>
              <a:rPr lang="es-EC" sz="1800" b="1" dirty="0">
                <a:solidFill>
                  <a:srgbClr val="0070C0"/>
                </a:solidFill>
                <a:latin typeface="Arial" panose="020B0604020202020204" pitchFamily="34" charset="0"/>
                <a:ea typeface="Calibri" panose="020F0502020204030204" pitchFamily="34" charset="0"/>
              </a:rPr>
              <a:t>Tutor: </a:t>
            </a:r>
          </a:p>
          <a:p>
            <a:pPr algn="ctr">
              <a:lnSpc>
                <a:spcPct val="120000"/>
              </a:lnSpc>
            </a:pPr>
            <a:r>
              <a:rPr lang="es-EC" sz="1800" b="1" dirty="0">
                <a:solidFill>
                  <a:srgbClr val="0070C0"/>
                </a:solidFill>
                <a:latin typeface="Arial" panose="020B0604020202020204" pitchFamily="34" charset="0"/>
                <a:ea typeface="Calibri" panose="020F0502020204030204" pitchFamily="34" charset="0"/>
              </a:rPr>
              <a:t>Ing. Oswaldo Padilla A., Ph.D</a:t>
            </a:r>
          </a:p>
        </p:txBody>
      </p:sp>
      <p:sp>
        <p:nvSpPr>
          <p:cNvPr id="6" name="Título 1"/>
          <p:cNvSpPr txBox="1">
            <a:spLocks/>
          </p:cNvSpPr>
          <p:nvPr/>
        </p:nvSpPr>
        <p:spPr>
          <a:xfrm>
            <a:off x="-839787" y="6214773"/>
            <a:ext cx="10709212" cy="5364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EC" sz="2000" b="1" dirty="0">
                <a:solidFill>
                  <a:schemeClr val="bg1"/>
                </a:solidFill>
                <a:latin typeface="Arial" panose="020B0604020202020204" pitchFamily="34" charset="0"/>
                <a:ea typeface="Calibri" panose="020F0502020204030204" pitchFamily="34" charset="0"/>
              </a:rPr>
              <a:t>Sangolquí, 2022</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31" y="533753"/>
            <a:ext cx="5667375" cy="1771650"/>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983777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59689"/>
            <a:ext cx="598311" cy="598311"/>
          </a:xfrm>
          <a:prstGeom prst="rect">
            <a:avLst/>
          </a:prstGeom>
        </p:spPr>
      </p:pic>
      <p:grpSp>
        <p:nvGrpSpPr>
          <p:cNvPr id="31" name="Grupo 30"/>
          <p:cNvGrpSpPr/>
          <p:nvPr/>
        </p:nvGrpSpPr>
        <p:grpSpPr>
          <a:xfrm>
            <a:off x="420890" y="65853"/>
            <a:ext cx="8159584" cy="423512"/>
            <a:chOff x="673176" y="847024"/>
            <a:chExt cx="7938899" cy="423512"/>
          </a:xfrm>
        </p:grpSpPr>
        <p:sp>
          <p:nvSpPr>
            <p:cNvPr id="32" name="Rectángulo 31"/>
            <p:cNvSpPr/>
            <p:nvPr/>
          </p:nvSpPr>
          <p:spPr>
            <a:xfrm>
              <a:off x="673176" y="847024"/>
              <a:ext cx="6110517"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ectángulo 32">
              <a:hlinkClick r:id="rId3" action="ppaction://hlinksldjump"/>
            </p:cNvPr>
            <p:cNvSpPr/>
            <p:nvPr/>
          </p:nvSpPr>
          <p:spPr>
            <a:xfrm>
              <a:off x="673176" y="847024"/>
              <a:ext cx="7938899" cy="423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163" tIns="55880" rIns="55880" bIns="55880" numCol="1" spcCol="1270" anchor="ctr" anchorCtr="0">
              <a:noAutofit/>
            </a:bodyPr>
            <a:lstStyle/>
            <a:p>
              <a:pPr defTabSz="977900">
                <a:lnSpc>
                  <a:spcPct val="90000"/>
                </a:lnSpc>
                <a:spcBef>
                  <a:spcPct val="0"/>
                </a:spcBef>
                <a:spcAft>
                  <a:spcPct val="35000"/>
                </a:spcAft>
              </a:pPr>
              <a:r>
                <a:rPr lang="es-ES" sz="2400" dirty="0"/>
                <a:t>Aplicaciones para la recolección de información</a:t>
              </a:r>
            </a:p>
          </p:txBody>
        </p:sp>
      </p:grpSp>
      <p:grpSp>
        <p:nvGrpSpPr>
          <p:cNvPr id="34" name="Grupo 33"/>
          <p:cNvGrpSpPr/>
          <p:nvPr/>
        </p:nvGrpSpPr>
        <p:grpSpPr>
          <a:xfrm rot="16200000">
            <a:off x="-2713217" y="2948161"/>
            <a:ext cx="6056489" cy="566567"/>
            <a:chOff x="380724" y="251339"/>
            <a:chExt cx="6402969" cy="532853"/>
          </a:xfrm>
        </p:grpSpPr>
        <p:sp>
          <p:nvSpPr>
            <p:cNvPr id="35" name="Rectángulo 34"/>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CuadroTexto 35"/>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2. Revisión Literaria</a:t>
              </a:r>
              <a:endParaRPr lang="es-ES" sz="2000" dirty="0"/>
            </a:p>
          </p:txBody>
        </p:sp>
      </p:grpSp>
      <p:sp>
        <p:nvSpPr>
          <p:cNvPr id="8" name="Elipse 7"/>
          <p:cNvSpPr/>
          <p:nvPr/>
        </p:nvSpPr>
        <p:spPr>
          <a:xfrm>
            <a:off x="-31024" y="0"/>
            <a:ext cx="649730" cy="645772"/>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1" name="Imagen 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412218487"/>
              </p:ext>
            </p:extLst>
          </p:nvPr>
        </p:nvGraphicFramePr>
        <p:xfrm>
          <a:off x="903110" y="2502799"/>
          <a:ext cx="7766755" cy="3831376"/>
        </p:xfrm>
        <a:graphic>
          <a:graphicData uri="http://schemas.openxmlformats.org/drawingml/2006/table">
            <a:tbl>
              <a:tblPr firstRow="1" firstCol="1" bandRow="1">
                <a:tableStyleId>{5C22544A-7EE6-4342-B048-85BDC9FD1C3A}</a:tableStyleId>
              </a:tblPr>
              <a:tblGrid>
                <a:gridCol w="1885246">
                  <a:extLst>
                    <a:ext uri="{9D8B030D-6E8A-4147-A177-3AD203B41FA5}">
                      <a16:colId xmlns:a16="http://schemas.microsoft.com/office/drawing/2014/main" val="3451292294"/>
                    </a:ext>
                  </a:extLst>
                </a:gridCol>
                <a:gridCol w="2099733">
                  <a:extLst>
                    <a:ext uri="{9D8B030D-6E8A-4147-A177-3AD203B41FA5}">
                      <a16:colId xmlns:a16="http://schemas.microsoft.com/office/drawing/2014/main" val="2557698937"/>
                    </a:ext>
                  </a:extLst>
                </a:gridCol>
                <a:gridCol w="1889478">
                  <a:extLst>
                    <a:ext uri="{9D8B030D-6E8A-4147-A177-3AD203B41FA5}">
                      <a16:colId xmlns:a16="http://schemas.microsoft.com/office/drawing/2014/main" val="3087112159"/>
                    </a:ext>
                  </a:extLst>
                </a:gridCol>
                <a:gridCol w="1892298">
                  <a:extLst>
                    <a:ext uri="{9D8B030D-6E8A-4147-A177-3AD203B41FA5}">
                      <a16:colId xmlns:a16="http://schemas.microsoft.com/office/drawing/2014/main" val="3968191442"/>
                    </a:ext>
                  </a:extLst>
                </a:gridCol>
              </a:tblGrid>
              <a:tr h="197107">
                <a:tc>
                  <a:txBody>
                    <a:bodyPr/>
                    <a:lstStyle/>
                    <a:p>
                      <a:pPr>
                        <a:lnSpc>
                          <a:spcPct val="115000"/>
                        </a:lnSpc>
                        <a:spcAft>
                          <a:spcPts val="0"/>
                        </a:spcAft>
                      </a:pPr>
                      <a:r>
                        <a:rPr lang="es-EC" sz="1200" dirty="0">
                          <a:effectLst/>
                        </a:rPr>
                        <a:t>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Survey123</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KoBoToolbox</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CSPro</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6033422"/>
                  </a:ext>
                </a:extLst>
              </a:tr>
              <a:tr h="407762">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Obtención de datos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Sin Conexión</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Sin Conexión</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Sin Conexión</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290660130"/>
                  </a:ext>
                </a:extLst>
              </a:tr>
              <a:tr h="407762">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Puntos, líneas polígonos </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Punto, línea, polígono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Punto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No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726135007"/>
                  </a:ext>
                </a:extLst>
              </a:tr>
              <a:tr h="407762">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Operadores y funciones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XLSForms / </a:t>
                      </a:r>
                      <a:r>
                        <a:rPr lang="es-EC" sz="1200" dirty="0" smtClean="0">
                          <a:effectLst/>
                          <a:latin typeface="Arial" panose="020B0604020202020204" pitchFamily="34" charset="0"/>
                          <a:cs typeface="Arial" panose="020B0604020202020204" pitchFamily="34" charset="0"/>
                        </a:rPr>
                        <a:t>Java</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Html / Importa XLSForms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No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935574845"/>
                  </a:ext>
                </a:extLst>
              </a:tr>
              <a:tr h="407762">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Visualización de Mapas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Si</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Si</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No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845610815"/>
                  </a:ext>
                </a:extLst>
              </a:tr>
              <a:tr h="407762">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Archivos multimedia </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Audio / Video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Audio / Video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Audio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589651671"/>
                  </a:ext>
                </a:extLst>
              </a:tr>
              <a:tr h="618416">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Análisis de datos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Reportes con gráficos / Tablas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Reportes con gráficos / Tablas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Reportes con gráficos / Tablas / Estadísticas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414176110"/>
                  </a:ext>
                </a:extLst>
              </a:tr>
              <a:tr h="618416">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Exportar resultados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Microsoft Excel / Csv / Shapefile / </a:t>
                      </a:r>
                      <a:endParaRPr lang="es-EC" sz="1200" dirty="0">
                        <a:effectLst/>
                        <a:latin typeface="Arial" panose="020B0604020202020204" pitchFamily="34" charset="0"/>
                        <a:cs typeface="Arial" panose="020B0604020202020204" pitchFamily="34" charset="0"/>
                      </a:endParaRPr>
                    </a:p>
                    <a:p>
                      <a:pPr algn="ctr">
                        <a:lnSpc>
                          <a:spcPct val="150000"/>
                        </a:lnSpc>
                        <a:spcAft>
                          <a:spcPts val="0"/>
                        </a:spcAft>
                      </a:pPr>
                      <a:r>
                        <a:rPr lang="en-US" sz="1200" dirty="0">
                          <a:effectLst/>
                          <a:latin typeface="Arial" panose="020B0604020202020204" pitchFamily="34" charset="0"/>
                          <a:cs typeface="Arial" panose="020B0604020202020204" pitchFamily="34" charset="0"/>
                        </a:rPr>
                        <a:t>File Geodatabase</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Microsoft Excel / Csv / Kml / Zip / SPSS</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SPSS, SAS, R, STATA, CSV</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566661887"/>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877905293"/>
              </p:ext>
            </p:extLst>
          </p:nvPr>
        </p:nvGraphicFramePr>
        <p:xfrm>
          <a:off x="903110" y="936684"/>
          <a:ext cx="7766756" cy="1843941"/>
        </p:xfrm>
        <a:graphic>
          <a:graphicData uri="http://schemas.openxmlformats.org/drawingml/2006/table">
            <a:tbl>
              <a:tblPr firstRow="1" firstCol="1" bandRow="1">
                <a:tableStyleId>{5C22544A-7EE6-4342-B048-85BDC9FD1C3A}</a:tableStyleId>
              </a:tblPr>
              <a:tblGrid>
                <a:gridCol w="1892005">
                  <a:extLst>
                    <a:ext uri="{9D8B030D-6E8A-4147-A177-3AD203B41FA5}">
                      <a16:colId xmlns:a16="http://schemas.microsoft.com/office/drawing/2014/main" val="1057415024"/>
                    </a:ext>
                  </a:extLst>
                </a:gridCol>
                <a:gridCol w="2088959">
                  <a:extLst>
                    <a:ext uri="{9D8B030D-6E8A-4147-A177-3AD203B41FA5}">
                      <a16:colId xmlns:a16="http://schemas.microsoft.com/office/drawing/2014/main" val="3878585031"/>
                    </a:ext>
                  </a:extLst>
                </a:gridCol>
                <a:gridCol w="1892896">
                  <a:extLst>
                    <a:ext uri="{9D8B030D-6E8A-4147-A177-3AD203B41FA5}">
                      <a16:colId xmlns:a16="http://schemas.microsoft.com/office/drawing/2014/main" val="291847525"/>
                    </a:ext>
                  </a:extLst>
                </a:gridCol>
                <a:gridCol w="1892896">
                  <a:extLst>
                    <a:ext uri="{9D8B030D-6E8A-4147-A177-3AD203B41FA5}">
                      <a16:colId xmlns:a16="http://schemas.microsoft.com/office/drawing/2014/main" val="1144046869"/>
                    </a:ext>
                  </a:extLst>
                </a:gridCol>
              </a:tblGrid>
              <a:tr h="292041">
                <a:tc>
                  <a:txBody>
                    <a:bodyPr/>
                    <a:lstStyle/>
                    <a:p>
                      <a:pPr>
                        <a:lnSpc>
                          <a:spcPct val="115000"/>
                        </a:lnSpc>
                        <a:spcAft>
                          <a:spcPts val="0"/>
                        </a:spcAft>
                      </a:pPr>
                      <a:r>
                        <a:rPr lang="es-EC" sz="1200" dirty="0">
                          <a:effectLst/>
                          <a:latin typeface="Arial" panose="020B0604020202020204" pitchFamily="34" charset="0"/>
                          <a:cs typeface="Arial" panose="020B0604020202020204" pitchFamily="34" charset="0"/>
                        </a:rPr>
                        <a:t> </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200" dirty="0">
                          <a:solidFill>
                            <a:schemeClr val="bg1"/>
                          </a:solidFill>
                          <a:effectLst/>
                          <a:latin typeface="Arial" panose="020B0604020202020204" pitchFamily="34" charset="0"/>
                          <a:cs typeface="Arial" panose="020B0604020202020204" pitchFamily="34" charset="0"/>
                        </a:rPr>
                        <a:t>Survey123</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KoBoToolbox</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CSPro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46495501"/>
                  </a:ext>
                </a:extLst>
              </a:tr>
              <a:tr h="337697">
                <a:tc>
                  <a:txBody>
                    <a:bodyPr/>
                    <a:lstStyle/>
                    <a:p>
                      <a:pPr>
                        <a:lnSpc>
                          <a:spcPct val="150000"/>
                        </a:lnSpc>
                        <a:spcAft>
                          <a:spcPts val="0"/>
                        </a:spcAft>
                      </a:pPr>
                      <a:r>
                        <a:rPr lang="es-EC" sz="1200" dirty="0" smtClean="0">
                          <a:effectLst/>
                          <a:latin typeface="Arial" panose="020B0604020202020204" pitchFamily="34" charset="0"/>
                          <a:cs typeface="Arial" panose="020B0604020202020204" pitchFamily="34" charset="0"/>
                        </a:rPr>
                        <a:t>Software</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smtClean="0">
                          <a:effectLst/>
                          <a:latin typeface="Arial" panose="020B0604020202020204" pitchFamily="34" charset="0"/>
                          <a:cs typeface="Arial" panose="020B0604020202020204" pitchFamily="34" charset="0"/>
                        </a:rPr>
                        <a:t>Comercial</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MX"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Libre</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smtClean="0">
                          <a:effectLst/>
                          <a:latin typeface="Arial" panose="020B0604020202020204" pitchFamily="34" charset="0"/>
                          <a:cs typeface="Arial" panose="020B0604020202020204" pitchFamily="34" charset="0"/>
                        </a:rPr>
                        <a:t>Libre</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147924269"/>
                  </a:ext>
                </a:extLst>
              </a:tr>
              <a:tr h="325822">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Soporte </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Android / iOS / Web</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Android / Web</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Windows</a:t>
                      </a:r>
                      <a:endPar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800016631"/>
                  </a:ext>
                </a:extLst>
              </a:tr>
              <a:tr h="339741">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Sin Conexión</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Mapas base / formulario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Solo Formulario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No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51128944"/>
                  </a:ext>
                </a:extLst>
              </a:tr>
              <a:tr h="446375">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Georreferencia automática</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smtClean="0">
                          <a:effectLst/>
                          <a:latin typeface="Arial" panose="020B0604020202020204" pitchFamily="34" charset="0"/>
                          <a:cs typeface="Arial" panose="020B0604020202020204" pitchFamily="34" charset="0"/>
                        </a:rPr>
                        <a:t>Automática con GPS encendido del dispositivo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No</a:t>
                      </a: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s-EC" sz="1200" dirty="0" smtClean="0">
                          <a:effectLst/>
                          <a:latin typeface="Arial" panose="020B0604020202020204" pitchFamily="34" charset="0"/>
                          <a:cs typeface="Arial" panose="020B0604020202020204" pitchFamily="34" charset="0"/>
                        </a:rPr>
                        <a:t>No</a:t>
                      </a:r>
                    </a:p>
                    <a:p>
                      <a:pPr algn="ctr">
                        <a:lnSpc>
                          <a:spcPct val="150000"/>
                        </a:lnSpc>
                        <a:spcAft>
                          <a:spcPts val="0"/>
                        </a:spcAft>
                      </a:pPr>
                      <a:endPar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509441221"/>
                  </a:ext>
                </a:extLst>
              </a:tr>
            </a:tbl>
          </a:graphicData>
        </a:graphic>
      </p:graphicFrame>
      <p:sp>
        <p:nvSpPr>
          <p:cNvPr id="23" name="CuadroTexto 22"/>
          <p:cNvSpPr txBox="1"/>
          <p:nvPr/>
        </p:nvSpPr>
        <p:spPr>
          <a:xfrm>
            <a:off x="2590751" y="545480"/>
            <a:ext cx="4391471" cy="369332"/>
          </a:xfrm>
          <a:prstGeom prst="rect">
            <a:avLst/>
          </a:prstGeom>
          <a:noFill/>
        </p:spPr>
        <p:txBody>
          <a:bodyPr wrap="square" rtlCol="0">
            <a:spAutoFit/>
          </a:bodyPr>
          <a:lstStyle/>
          <a:p>
            <a:pPr algn="ctr"/>
            <a:r>
              <a:rPr lang="es-ES" dirty="0" smtClean="0">
                <a:solidFill>
                  <a:schemeClr val="accent1"/>
                </a:solidFill>
              </a:rPr>
              <a:t>Reporte Comparativo</a:t>
            </a:r>
            <a:endParaRPr lang="es-ES" dirty="0">
              <a:solidFill>
                <a:schemeClr val="accent1"/>
              </a:solidFill>
            </a:endParaRPr>
          </a:p>
        </p:txBody>
      </p:sp>
    </p:spTree>
    <p:extLst>
      <p:ext uri="{BB962C8B-B14F-4D97-AF65-F5344CB8AC3E}">
        <p14:creationId xmlns:p14="http://schemas.microsoft.com/office/powerpoint/2010/main" val="2238779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2891660648"/>
              </p:ext>
            </p:extLst>
          </p:nvPr>
        </p:nvGraphicFramePr>
        <p:xfrm>
          <a:off x="5327826" y="3977640"/>
          <a:ext cx="2683382" cy="2880360"/>
        </p:xfrm>
        <a:graphic>
          <a:graphicData uri="http://schemas.openxmlformats.org/drawingml/2006/table">
            <a:tbl>
              <a:tblPr firstRow="1" firstCol="1" bandRow="1">
                <a:tableStyleId>{00A15C55-8517-42AA-B614-E9B94910E393}</a:tableStyleId>
              </a:tblPr>
              <a:tblGrid>
                <a:gridCol w="892841">
                  <a:extLst>
                    <a:ext uri="{9D8B030D-6E8A-4147-A177-3AD203B41FA5}">
                      <a16:colId xmlns:a16="http://schemas.microsoft.com/office/drawing/2014/main" val="3203485689"/>
                    </a:ext>
                  </a:extLst>
                </a:gridCol>
                <a:gridCol w="1790541">
                  <a:extLst>
                    <a:ext uri="{9D8B030D-6E8A-4147-A177-3AD203B41FA5}">
                      <a16:colId xmlns:a16="http://schemas.microsoft.com/office/drawing/2014/main" val="1112043618"/>
                    </a:ext>
                  </a:extLst>
                </a:gridCol>
              </a:tblGrid>
              <a:tr h="212968">
                <a:tc>
                  <a:txBody>
                    <a:bodyPr/>
                    <a:lstStyle/>
                    <a:p>
                      <a:pPr algn="ctr">
                        <a:lnSpc>
                          <a:spcPct val="150000"/>
                        </a:lnSpc>
                        <a:spcAft>
                          <a:spcPts val="0"/>
                        </a:spcAft>
                      </a:pPr>
                      <a:r>
                        <a:rPr lang="es-EC" sz="1050" dirty="0">
                          <a:effectLst/>
                        </a:rPr>
                        <a:t>Operador</a:t>
                      </a:r>
                      <a:endParaRPr lang="es-EC" sz="105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50" dirty="0">
                          <a:effectLst/>
                        </a:rPr>
                        <a:t>Descripción</a:t>
                      </a:r>
                      <a:endParaRPr lang="es-EC" sz="105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8735868"/>
                  </a:ext>
                </a:extLst>
              </a:tr>
              <a:tr h="212968">
                <a:tc>
                  <a:txBody>
                    <a:bodyPr/>
                    <a:lstStyle/>
                    <a:p>
                      <a:pPr algn="ctr">
                        <a:lnSpc>
                          <a:spcPct val="150000"/>
                        </a:lnSpc>
                        <a:spcAft>
                          <a:spcPts val="0"/>
                        </a:spcAft>
                      </a:pPr>
                      <a:r>
                        <a:rPr lang="es-EC" sz="1050">
                          <a:effectLst/>
                        </a:rPr>
                        <a: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a:effectLst/>
                        </a:rPr>
                        <a:t>La respuesta actual</a:t>
                      </a:r>
                      <a:endParaRPr lang="es-EC" sz="105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5096126"/>
                  </a:ext>
                </a:extLst>
              </a:tr>
              <a:tr h="212968">
                <a:tc>
                  <a:txBody>
                    <a:bodyPr/>
                    <a:lstStyle/>
                    <a:p>
                      <a:pPr algn="ctr">
                        <a:lnSpc>
                          <a:spcPct val="150000"/>
                        </a:lnSpc>
                        <a:spcAft>
                          <a:spcPts val="0"/>
                        </a:spcAft>
                      </a:pPr>
                      <a:r>
                        <a:rPr lang="es-EC" sz="1050">
                          <a:effectLst/>
                        </a:rPr>
                        <a: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dirty="0">
                          <a:effectLst/>
                        </a:rPr>
                        <a:t>Adición</a:t>
                      </a:r>
                      <a:endParaRPr lang="es-EC" sz="105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1007130"/>
                  </a:ext>
                </a:extLst>
              </a:tr>
              <a:tr h="212968">
                <a:tc>
                  <a:txBody>
                    <a:bodyPr/>
                    <a:lstStyle/>
                    <a:p>
                      <a:pPr algn="ctr">
                        <a:lnSpc>
                          <a:spcPct val="150000"/>
                        </a:lnSpc>
                        <a:spcAft>
                          <a:spcPts val="0"/>
                        </a:spcAft>
                      </a:pPr>
                      <a:r>
                        <a:rPr lang="es-EC" sz="1050" dirty="0">
                          <a:effectLst/>
                        </a:rPr>
                        <a:t>-</a:t>
                      </a:r>
                      <a:endParaRPr lang="es-EC" sz="105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dirty="0">
                          <a:effectLst/>
                        </a:rPr>
                        <a:t>Resta</a:t>
                      </a:r>
                      <a:endParaRPr lang="es-EC" sz="105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197316"/>
                  </a:ext>
                </a:extLst>
              </a:tr>
              <a:tr h="212968">
                <a:tc>
                  <a:txBody>
                    <a:bodyPr/>
                    <a:lstStyle/>
                    <a:p>
                      <a:pPr algn="ctr">
                        <a:lnSpc>
                          <a:spcPct val="150000"/>
                        </a:lnSpc>
                        <a:spcAft>
                          <a:spcPts val="0"/>
                        </a:spcAft>
                      </a:pPr>
                      <a:r>
                        <a:rPr lang="es-EC" sz="1050">
                          <a:effectLst/>
                        </a:rPr>
                        <a: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a:effectLst/>
                        </a:rPr>
                        <a:t>Multiplicación</a:t>
                      </a:r>
                      <a:endParaRPr lang="es-EC" sz="105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4423796"/>
                  </a:ext>
                </a:extLst>
              </a:tr>
              <a:tr h="212968">
                <a:tc>
                  <a:txBody>
                    <a:bodyPr/>
                    <a:lstStyle/>
                    <a:p>
                      <a:pPr algn="ctr">
                        <a:lnSpc>
                          <a:spcPct val="150000"/>
                        </a:lnSpc>
                        <a:spcAft>
                          <a:spcPts val="0"/>
                        </a:spcAft>
                      </a:pPr>
                      <a:r>
                        <a:rPr lang="es-EC" sz="1050">
                          <a:effectLst/>
                        </a:rPr>
                        <a:t>div</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a:effectLst/>
                        </a:rPr>
                        <a:t>División</a:t>
                      </a:r>
                      <a:endParaRPr lang="es-EC" sz="105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4857241"/>
                  </a:ext>
                </a:extLst>
              </a:tr>
              <a:tr h="212968">
                <a:tc>
                  <a:txBody>
                    <a:bodyPr/>
                    <a:lstStyle/>
                    <a:p>
                      <a:pPr algn="ctr">
                        <a:lnSpc>
                          <a:spcPct val="150000"/>
                        </a:lnSpc>
                        <a:spcAft>
                          <a:spcPts val="0"/>
                        </a:spcAft>
                      </a:pPr>
                      <a:r>
                        <a:rPr lang="es-EC" sz="1050">
                          <a:effectLst/>
                        </a:rPr>
                        <a: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a:effectLst/>
                        </a:rPr>
                        <a:t>Igual</a:t>
                      </a:r>
                      <a:endParaRPr lang="es-EC" sz="105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5095846"/>
                  </a:ext>
                </a:extLst>
              </a:tr>
              <a:tr h="212968">
                <a:tc>
                  <a:txBody>
                    <a:bodyPr/>
                    <a:lstStyle/>
                    <a:p>
                      <a:pPr algn="ctr">
                        <a:lnSpc>
                          <a:spcPct val="150000"/>
                        </a:lnSpc>
                        <a:spcAft>
                          <a:spcPts val="0"/>
                        </a:spcAft>
                      </a:pPr>
                      <a:r>
                        <a:rPr lang="es-EC" sz="1050">
                          <a:effectLst/>
                        </a:rPr>
                        <a: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dirty="0">
                          <a:effectLst/>
                        </a:rPr>
                        <a:t>No es igual</a:t>
                      </a:r>
                      <a:endParaRPr lang="es-EC" sz="105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9624715"/>
                  </a:ext>
                </a:extLst>
              </a:tr>
              <a:tr h="212968">
                <a:tc>
                  <a:txBody>
                    <a:bodyPr/>
                    <a:lstStyle/>
                    <a:p>
                      <a:pPr algn="ctr">
                        <a:lnSpc>
                          <a:spcPct val="150000"/>
                        </a:lnSpc>
                        <a:spcAft>
                          <a:spcPts val="0"/>
                        </a:spcAft>
                      </a:pPr>
                      <a:r>
                        <a:rPr lang="es-EC" sz="1050">
                          <a:effectLst/>
                        </a:rPr>
                        <a:t>&lt; </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a:effectLst/>
                        </a:rPr>
                        <a:t>Menor que</a:t>
                      </a:r>
                      <a:endParaRPr lang="es-EC" sz="105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066864"/>
                  </a:ext>
                </a:extLst>
              </a:tr>
              <a:tr h="212968">
                <a:tc>
                  <a:txBody>
                    <a:bodyPr/>
                    <a:lstStyle/>
                    <a:p>
                      <a:pPr algn="ctr">
                        <a:lnSpc>
                          <a:spcPct val="150000"/>
                        </a:lnSpc>
                        <a:spcAft>
                          <a:spcPts val="0"/>
                        </a:spcAft>
                      </a:pPr>
                      <a:r>
                        <a:rPr lang="es-EC" sz="1050">
                          <a:effectLst/>
                        </a:rPr>
                        <a:t>&lt;=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dirty="0">
                          <a:effectLst/>
                        </a:rPr>
                        <a:t>Menor o igual que</a:t>
                      </a:r>
                      <a:endParaRPr lang="es-EC" sz="105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2418513"/>
                  </a:ext>
                </a:extLst>
              </a:tr>
              <a:tr h="212968">
                <a:tc>
                  <a:txBody>
                    <a:bodyPr/>
                    <a:lstStyle/>
                    <a:p>
                      <a:pPr algn="ctr">
                        <a:lnSpc>
                          <a:spcPct val="150000"/>
                        </a:lnSpc>
                        <a:spcAft>
                          <a:spcPts val="0"/>
                        </a:spcAft>
                      </a:pPr>
                      <a:r>
                        <a:rPr lang="es-EC" sz="1050">
                          <a:effectLst/>
                        </a:rPr>
                        <a:t>&gt; </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a:effectLst/>
                        </a:rPr>
                        <a:t>Mayor que</a:t>
                      </a:r>
                      <a:endParaRPr lang="es-EC" sz="105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738068"/>
                  </a:ext>
                </a:extLst>
              </a:tr>
              <a:tr h="212968">
                <a:tc>
                  <a:txBody>
                    <a:bodyPr/>
                    <a:lstStyle/>
                    <a:p>
                      <a:pPr algn="ctr">
                        <a:lnSpc>
                          <a:spcPct val="150000"/>
                        </a:lnSpc>
                        <a:spcAft>
                          <a:spcPts val="0"/>
                        </a:spcAft>
                      </a:pPr>
                      <a:r>
                        <a:rPr lang="es-EC" sz="1050">
                          <a:effectLst/>
                        </a:rPr>
                        <a:t>&gt;=</a:t>
                      </a:r>
                      <a:endParaRPr lang="es-EC" sz="105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050" dirty="0">
                          <a:effectLst/>
                        </a:rPr>
                        <a:t>Mayor o igual que</a:t>
                      </a:r>
                      <a:endParaRPr lang="es-EC" sz="105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632819"/>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536782548"/>
              </p:ext>
            </p:extLst>
          </p:nvPr>
        </p:nvGraphicFramePr>
        <p:xfrm>
          <a:off x="630051" y="3629779"/>
          <a:ext cx="4232089" cy="2651182"/>
        </p:xfrm>
        <a:graphic>
          <a:graphicData uri="http://schemas.openxmlformats.org/drawingml/2006/table">
            <a:tbl>
              <a:tblPr firstRow="1" firstCol="1" bandRow="1">
                <a:tableStyleId>{00A15C55-8517-42AA-B614-E9B94910E393}</a:tableStyleId>
              </a:tblPr>
              <a:tblGrid>
                <a:gridCol w="729205">
                  <a:extLst>
                    <a:ext uri="{9D8B030D-6E8A-4147-A177-3AD203B41FA5}">
                      <a16:colId xmlns:a16="http://schemas.microsoft.com/office/drawing/2014/main" val="1571513715"/>
                    </a:ext>
                  </a:extLst>
                </a:gridCol>
                <a:gridCol w="3502884">
                  <a:extLst>
                    <a:ext uri="{9D8B030D-6E8A-4147-A177-3AD203B41FA5}">
                      <a16:colId xmlns:a16="http://schemas.microsoft.com/office/drawing/2014/main" val="44997518"/>
                    </a:ext>
                  </a:extLst>
                </a:gridCol>
              </a:tblGrid>
              <a:tr h="154510">
                <a:tc>
                  <a:txBody>
                    <a:bodyPr/>
                    <a:lstStyle/>
                    <a:p>
                      <a:pPr algn="ctr">
                        <a:lnSpc>
                          <a:spcPct val="150000"/>
                        </a:lnSpc>
                        <a:spcAft>
                          <a:spcPts val="0"/>
                        </a:spcAft>
                      </a:pPr>
                      <a:r>
                        <a:rPr lang="es-EC" sz="900" dirty="0">
                          <a:effectLst/>
                        </a:rPr>
                        <a:t>Función</a:t>
                      </a:r>
                      <a:endParaRPr lang="es-EC" sz="900" dirty="0">
                        <a:effectLst/>
                        <a:latin typeface="Calibri" panose="020F0502020204030204" pitchFamily="34" charset="0"/>
                        <a:cs typeface="Times New Roman" panose="02020603050405020304" pitchFamily="18" charset="0"/>
                      </a:endParaRPr>
                    </a:p>
                  </a:txBody>
                  <a:tcPr marL="64536" marR="64536" marT="0" marB="0" anchor="ctr"/>
                </a:tc>
                <a:tc>
                  <a:txBody>
                    <a:bodyPr/>
                    <a:lstStyle/>
                    <a:p>
                      <a:pPr algn="ctr">
                        <a:lnSpc>
                          <a:spcPct val="150000"/>
                        </a:lnSpc>
                        <a:spcAft>
                          <a:spcPts val="0"/>
                        </a:spcAft>
                      </a:pPr>
                      <a:r>
                        <a:rPr lang="es-EC" sz="900" dirty="0">
                          <a:effectLst/>
                        </a:rPr>
                        <a:t>Descripción</a:t>
                      </a:r>
                      <a:endParaRPr lang="es-EC" sz="900" dirty="0">
                        <a:effectLst/>
                        <a:latin typeface="Calibri" panose="020F0502020204030204" pitchFamily="34" charset="0"/>
                        <a:cs typeface="Times New Roman" panose="02020603050405020304" pitchFamily="18" charset="0"/>
                      </a:endParaRPr>
                    </a:p>
                  </a:txBody>
                  <a:tcPr marL="64536" marR="64536" marT="0" marB="0" anchor="ctr"/>
                </a:tc>
                <a:extLst>
                  <a:ext uri="{0D108BD9-81ED-4DB2-BD59-A6C34878D82A}">
                    <a16:rowId xmlns:a16="http://schemas.microsoft.com/office/drawing/2014/main" val="2643409793"/>
                  </a:ext>
                </a:extLst>
              </a:tr>
              <a:tr h="590697">
                <a:tc>
                  <a:txBody>
                    <a:bodyPr/>
                    <a:lstStyle/>
                    <a:p>
                      <a:pPr>
                        <a:lnSpc>
                          <a:spcPct val="150000"/>
                        </a:lnSpc>
                        <a:spcAft>
                          <a:spcPts val="0"/>
                        </a:spcAft>
                      </a:pPr>
                      <a:r>
                        <a:rPr lang="es-EC" sz="900">
                          <a:effectLst/>
                        </a:rPr>
                        <a:t>today()</a:t>
                      </a:r>
                      <a:endParaRPr lang="es-EC" sz="900">
                        <a:effectLst/>
                        <a:latin typeface="Calibri" panose="020F0502020204030204" pitchFamily="34" charset="0"/>
                        <a:cs typeface="Times New Roman" panose="02020603050405020304" pitchFamily="18" charset="0"/>
                      </a:endParaRPr>
                    </a:p>
                  </a:txBody>
                  <a:tcPr marL="64536" marR="64536" marT="0" marB="0" anchor="ctr"/>
                </a:tc>
                <a:tc>
                  <a:txBody>
                    <a:bodyPr/>
                    <a:lstStyle/>
                    <a:p>
                      <a:pPr>
                        <a:lnSpc>
                          <a:spcPct val="150000"/>
                        </a:lnSpc>
                        <a:spcAft>
                          <a:spcPts val="0"/>
                        </a:spcAft>
                      </a:pPr>
                      <a:r>
                        <a:rPr lang="es-EC" sz="900" dirty="0">
                          <a:effectLst/>
                        </a:rPr>
                        <a:t>Devuelve la fecha de hoy, almacenada internamente como la hora del medio día local. Se utiliza en preguntas de fecha.</a:t>
                      </a:r>
                      <a:endParaRPr lang="es-EC" sz="900" dirty="0">
                        <a:effectLst/>
                        <a:latin typeface="Calibri" panose="020F0502020204030204" pitchFamily="34" charset="0"/>
                        <a:cs typeface="Times New Roman" panose="02020603050405020304" pitchFamily="18" charset="0"/>
                      </a:endParaRPr>
                    </a:p>
                  </a:txBody>
                  <a:tcPr marL="64536" marR="64536" marT="0" marB="0" anchor="ctr"/>
                </a:tc>
                <a:extLst>
                  <a:ext uri="{0D108BD9-81ED-4DB2-BD59-A6C34878D82A}">
                    <a16:rowId xmlns:a16="http://schemas.microsoft.com/office/drawing/2014/main" val="3633628338"/>
                  </a:ext>
                </a:extLst>
              </a:tr>
              <a:tr h="810262">
                <a:tc>
                  <a:txBody>
                    <a:bodyPr/>
                    <a:lstStyle/>
                    <a:p>
                      <a:pPr>
                        <a:lnSpc>
                          <a:spcPct val="150000"/>
                        </a:lnSpc>
                        <a:spcAft>
                          <a:spcPts val="0"/>
                        </a:spcAft>
                      </a:pPr>
                      <a:r>
                        <a:rPr lang="es-EC" sz="900">
                          <a:effectLst/>
                        </a:rPr>
                        <a:t>now()</a:t>
                      </a:r>
                      <a:endParaRPr lang="es-EC" sz="900">
                        <a:effectLst/>
                        <a:latin typeface="Calibri" panose="020F0502020204030204" pitchFamily="34" charset="0"/>
                        <a:cs typeface="Times New Roman" panose="02020603050405020304" pitchFamily="18" charset="0"/>
                      </a:endParaRPr>
                    </a:p>
                  </a:txBody>
                  <a:tcPr marL="64536" marR="64536" marT="0" marB="0" anchor="ctr"/>
                </a:tc>
                <a:tc>
                  <a:txBody>
                    <a:bodyPr/>
                    <a:lstStyle/>
                    <a:p>
                      <a:pPr>
                        <a:lnSpc>
                          <a:spcPct val="150000"/>
                        </a:lnSpc>
                        <a:spcAft>
                          <a:spcPts val="0"/>
                        </a:spcAft>
                      </a:pPr>
                      <a:r>
                        <a:rPr lang="es-EC" sz="900" dirty="0">
                          <a:effectLst/>
                        </a:rPr>
                        <a:t>Devuelve una marca de hora para este instante. Se utiliza en preguntas de hora y de tiempo y hora.</a:t>
                      </a:r>
                      <a:br>
                        <a:rPr lang="es-EC" sz="900" dirty="0">
                          <a:effectLst/>
                        </a:rPr>
                      </a:br>
                      <a:r>
                        <a:rPr lang="es-EC" sz="900" dirty="0">
                          <a:effectLst/>
                        </a:rPr>
                        <a:t>Funciona </a:t>
                      </a:r>
                      <a:r>
                        <a:rPr lang="es-EC" sz="900" dirty="0" smtClean="0">
                          <a:effectLst/>
                        </a:rPr>
                        <a:t>igual </a:t>
                      </a:r>
                      <a:r>
                        <a:rPr lang="es-EC" sz="900" dirty="0">
                          <a:effectLst/>
                        </a:rPr>
                        <a:t>que </a:t>
                      </a:r>
                      <a:r>
                        <a:rPr lang="es-EC" sz="900" dirty="0" err="1">
                          <a:effectLst/>
                        </a:rPr>
                        <a:t>today</a:t>
                      </a:r>
                      <a:r>
                        <a:rPr lang="es-EC" sz="900" dirty="0">
                          <a:effectLst/>
                        </a:rPr>
                        <a:t>() en las preguntas de fecha.</a:t>
                      </a:r>
                      <a:endParaRPr lang="es-EC" sz="900" dirty="0">
                        <a:effectLst/>
                        <a:latin typeface="Calibri" panose="020F0502020204030204" pitchFamily="34" charset="0"/>
                        <a:cs typeface="Times New Roman" panose="02020603050405020304" pitchFamily="18" charset="0"/>
                      </a:endParaRPr>
                    </a:p>
                  </a:txBody>
                  <a:tcPr marL="64536" marR="64536" marT="0" marB="0" anchor="ctr"/>
                </a:tc>
                <a:extLst>
                  <a:ext uri="{0D108BD9-81ED-4DB2-BD59-A6C34878D82A}">
                    <a16:rowId xmlns:a16="http://schemas.microsoft.com/office/drawing/2014/main" val="1305295232"/>
                  </a:ext>
                </a:extLst>
              </a:tr>
              <a:tr h="652802">
                <a:tc>
                  <a:txBody>
                    <a:bodyPr/>
                    <a:lstStyle/>
                    <a:p>
                      <a:pPr>
                        <a:lnSpc>
                          <a:spcPct val="150000"/>
                        </a:lnSpc>
                        <a:spcAft>
                          <a:spcPts val="0"/>
                        </a:spcAft>
                      </a:pPr>
                      <a:r>
                        <a:rPr lang="es-EC" sz="900">
                          <a:effectLst/>
                        </a:rPr>
                        <a:t>pulldata()</a:t>
                      </a:r>
                      <a:endParaRPr lang="es-EC" sz="900">
                        <a:effectLst/>
                        <a:latin typeface="Calibri" panose="020F0502020204030204" pitchFamily="34" charset="0"/>
                        <a:cs typeface="Times New Roman" panose="02020603050405020304" pitchFamily="18" charset="0"/>
                      </a:endParaRPr>
                    </a:p>
                  </a:txBody>
                  <a:tcPr marL="64536" marR="64536" marT="0" marB="0" anchor="ctr"/>
                </a:tc>
                <a:tc>
                  <a:txBody>
                    <a:bodyPr/>
                    <a:lstStyle/>
                    <a:p>
                      <a:pPr>
                        <a:lnSpc>
                          <a:spcPct val="150000"/>
                        </a:lnSpc>
                        <a:spcAft>
                          <a:spcPts val="0"/>
                        </a:spcAft>
                      </a:pPr>
                      <a:r>
                        <a:rPr lang="es-EC" sz="900" dirty="0">
                          <a:effectLst/>
                        </a:rPr>
                        <a:t>Devuelve información guardada en un archivo CSV externo o en las propiedades de una respuesta. </a:t>
                      </a:r>
                      <a:endParaRPr lang="es-EC" sz="900" dirty="0">
                        <a:effectLst/>
                        <a:latin typeface="Calibri" panose="020F0502020204030204" pitchFamily="34" charset="0"/>
                        <a:cs typeface="Times New Roman" panose="02020603050405020304" pitchFamily="18" charset="0"/>
                      </a:endParaRPr>
                    </a:p>
                  </a:txBody>
                  <a:tcPr marL="64536" marR="64536" marT="0" marB="0" anchor="ctr"/>
                </a:tc>
                <a:extLst>
                  <a:ext uri="{0D108BD9-81ED-4DB2-BD59-A6C34878D82A}">
                    <a16:rowId xmlns:a16="http://schemas.microsoft.com/office/drawing/2014/main" val="297399331"/>
                  </a:ext>
                </a:extLst>
              </a:tr>
              <a:tr h="391681">
                <a:tc>
                  <a:txBody>
                    <a:bodyPr/>
                    <a:lstStyle/>
                    <a:p>
                      <a:pPr>
                        <a:lnSpc>
                          <a:spcPct val="150000"/>
                        </a:lnSpc>
                        <a:spcAft>
                          <a:spcPts val="0"/>
                        </a:spcAft>
                      </a:pPr>
                      <a:r>
                        <a:rPr lang="es-EC" sz="900">
                          <a:effectLst/>
                        </a:rPr>
                        <a:t>regex()</a:t>
                      </a:r>
                      <a:endParaRPr lang="es-EC" sz="900">
                        <a:effectLst/>
                        <a:latin typeface="Calibri" panose="020F0502020204030204" pitchFamily="34" charset="0"/>
                        <a:cs typeface="Times New Roman" panose="02020603050405020304" pitchFamily="18" charset="0"/>
                      </a:endParaRPr>
                    </a:p>
                  </a:txBody>
                  <a:tcPr marL="64536" marR="64536" marT="0" marB="0" anchor="ctr"/>
                </a:tc>
                <a:tc>
                  <a:txBody>
                    <a:bodyPr/>
                    <a:lstStyle/>
                    <a:p>
                      <a:pPr>
                        <a:lnSpc>
                          <a:spcPct val="150000"/>
                        </a:lnSpc>
                        <a:spcAft>
                          <a:spcPts val="0"/>
                        </a:spcAft>
                      </a:pPr>
                      <a:r>
                        <a:rPr lang="es-EC" sz="900" dirty="0">
                          <a:effectLst/>
                        </a:rPr>
                        <a:t>Aplica una expresión regular a la entrada de la pregunta</a:t>
                      </a:r>
                      <a:r>
                        <a:rPr lang="es-EC" sz="900" dirty="0" smtClean="0">
                          <a:effectLst/>
                        </a:rPr>
                        <a:t>.</a:t>
                      </a:r>
                      <a:endParaRPr lang="es-EC" sz="900" dirty="0">
                        <a:effectLst/>
                        <a:latin typeface="Calibri" panose="020F0502020204030204" pitchFamily="34" charset="0"/>
                        <a:cs typeface="Times New Roman" panose="02020603050405020304" pitchFamily="18" charset="0"/>
                      </a:endParaRPr>
                    </a:p>
                  </a:txBody>
                  <a:tcPr marL="64536" marR="64536" marT="0" marB="0" anchor="ctr"/>
                </a:tc>
                <a:extLst>
                  <a:ext uri="{0D108BD9-81ED-4DB2-BD59-A6C34878D82A}">
                    <a16:rowId xmlns:a16="http://schemas.microsoft.com/office/drawing/2014/main" val="395353979"/>
                  </a:ext>
                </a:extLst>
              </a:tr>
            </a:tbl>
          </a:graphicData>
        </a:graphic>
      </p:graphicFrame>
      <p:pic>
        <p:nvPicPr>
          <p:cNvPr id="13" name="Imagen 12"/>
          <p:cNvPicPr>
            <a:picLocks noChangeAspect="1"/>
          </p:cNvPicPr>
          <p:nvPr/>
        </p:nvPicPr>
        <p:blipFill>
          <a:blip r:embed="rId2"/>
          <a:stretch>
            <a:fillRect/>
          </a:stretch>
        </p:blipFill>
        <p:spPr>
          <a:xfrm>
            <a:off x="630051" y="577932"/>
            <a:ext cx="5553035" cy="2367624"/>
          </a:xfrm>
          <a:prstGeom prst="rect">
            <a:avLst/>
          </a:prstGeom>
        </p:spPr>
      </p:pic>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59689"/>
            <a:ext cx="598311" cy="598311"/>
          </a:xfrm>
          <a:prstGeom prst="rect">
            <a:avLst/>
          </a:prstGeom>
        </p:spPr>
      </p:pic>
      <p:grpSp>
        <p:nvGrpSpPr>
          <p:cNvPr id="26" name="Grupo 25"/>
          <p:cNvGrpSpPr/>
          <p:nvPr/>
        </p:nvGrpSpPr>
        <p:grpSpPr>
          <a:xfrm>
            <a:off x="420890" y="65853"/>
            <a:ext cx="5110093" cy="423512"/>
            <a:chOff x="673176" y="847024"/>
            <a:chExt cx="6110517" cy="423512"/>
          </a:xfrm>
        </p:grpSpPr>
        <p:sp>
          <p:nvSpPr>
            <p:cNvPr id="27" name="Rectángulo 26"/>
            <p:cNvSpPr/>
            <p:nvPr/>
          </p:nvSpPr>
          <p:spPr>
            <a:xfrm>
              <a:off x="673176" y="847024"/>
              <a:ext cx="6110517"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ángulo 27">
              <a:hlinkClick r:id="rId4" action="ppaction://hlinksldjump"/>
            </p:cNvPr>
            <p:cNvSpPr/>
            <p:nvPr/>
          </p:nvSpPr>
          <p:spPr>
            <a:xfrm>
              <a:off x="673176" y="847024"/>
              <a:ext cx="6110517" cy="423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163" tIns="55880" rIns="55880" bIns="55880" numCol="1" spcCol="1270" anchor="ctr" anchorCtr="0">
              <a:noAutofit/>
            </a:bodyPr>
            <a:lstStyle/>
            <a:p>
              <a:pPr defTabSz="977900">
                <a:lnSpc>
                  <a:spcPct val="90000"/>
                </a:lnSpc>
                <a:spcBef>
                  <a:spcPct val="0"/>
                </a:spcBef>
                <a:spcAft>
                  <a:spcPct val="35000"/>
                </a:spcAft>
              </a:pPr>
              <a:r>
                <a:rPr lang="es-ES" sz="2200" dirty="0" smtClean="0"/>
                <a:t>XLSForms</a:t>
              </a:r>
              <a:r>
                <a:rPr lang="es-ES" sz="2200" dirty="0"/>
                <a:t>, Operadores y Funciones</a:t>
              </a:r>
            </a:p>
          </p:txBody>
        </p:sp>
      </p:grpSp>
      <p:grpSp>
        <p:nvGrpSpPr>
          <p:cNvPr id="29" name="Grupo 28"/>
          <p:cNvGrpSpPr/>
          <p:nvPr/>
        </p:nvGrpSpPr>
        <p:grpSpPr>
          <a:xfrm rot="16200000">
            <a:off x="-2713217" y="2948161"/>
            <a:ext cx="6056489" cy="566567"/>
            <a:chOff x="380724" y="251339"/>
            <a:chExt cx="6402969" cy="532853"/>
          </a:xfrm>
        </p:grpSpPr>
        <p:sp>
          <p:nvSpPr>
            <p:cNvPr id="30" name="Rectángulo 29"/>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CuadroTexto 30"/>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2. Revisión Literaria</a:t>
              </a:r>
              <a:endParaRPr lang="es-ES" sz="2000" dirty="0"/>
            </a:p>
          </p:txBody>
        </p:sp>
      </p:grpSp>
      <p:sp>
        <p:nvSpPr>
          <p:cNvPr id="8" name="Elipse 7"/>
          <p:cNvSpPr/>
          <p:nvPr/>
        </p:nvSpPr>
        <p:spPr>
          <a:xfrm>
            <a:off x="-4868" y="2978"/>
            <a:ext cx="562033" cy="549261"/>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4" name="Imagen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pic>
        <p:nvPicPr>
          <p:cNvPr id="2" name="Imagen 1"/>
          <p:cNvPicPr>
            <a:picLocks noChangeAspect="1"/>
          </p:cNvPicPr>
          <p:nvPr/>
        </p:nvPicPr>
        <p:blipFill rotWithShape="1">
          <a:blip r:embed="rId8"/>
          <a:srcRect t="52589" r="61541"/>
          <a:stretch/>
        </p:blipFill>
        <p:spPr>
          <a:xfrm>
            <a:off x="5371672" y="2855166"/>
            <a:ext cx="3772328" cy="1038721"/>
          </a:xfrm>
          <a:prstGeom prst="rect">
            <a:avLst/>
          </a:prstGeom>
        </p:spPr>
      </p:pic>
      <p:sp>
        <p:nvSpPr>
          <p:cNvPr id="15" name="CuadroTexto 14"/>
          <p:cNvSpPr txBox="1"/>
          <p:nvPr/>
        </p:nvSpPr>
        <p:spPr>
          <a:xfrm>
            <a:off x="566571" y="6259689"/>
            <a:ext cx="4391471" cy="369332"/>
          </a:xfrm>
          <a:prstGeom prst="rect">
            <a:avLst/>
          </a:prstGeom>
          <a:noFill/>
        </p:spPr>
        <p:txBody>
          <a:bodyPr wrap="square" rtlCol="0">
            <a:spAutoFit/>
          </a:bodyPr>
          <a:lstStyle/>
          <a:p>
            <a:pPr algn="ctr"/>
            <a:r>
              <a:rPr lang="es-ES" dirty="0" smtClean="0">
                <a:solidFill>
                  <a:schemeClr val="accent1"/>
                </a:solidFill>
              </a:rPr>
              <a:t>Funciones XLSForm</a:t>
            </a:r>
            <a:endParaRPr lang="es-ES" dirty="0">
              <a:solidFill>
                <a:schemeClr val="accent1"/>
              </a:solidFill>
            </a:endParaRPr>
          </a:p>
        </p:txBody>
      </p:sp>
      <p:sp>
        <p:nvSpPr>
          <p:cNvPr id="16" name="CuadroTexto 15"/>
          <p:cNvSpPr txBox="1"/>
          <p:nvPr/>
        </p:nvSpPr>
        <p:spPr>
          <a:xfrm rot="16200000">
            <a:off x="3294688" y="4819710"/>
            <a:ext cx="3707248" cy="369332"/>
          </a:xfrm>
          <a:prstGeom prst="rect">
            <a:avLst/>
          </a:prstGeom>
          <a:noFill/>
        </p:spPr>
        <p:txBody>
          <a:bodyPr wrap="square" rtlCol="0">
            <a:spAutoFit/>
          </a:bodyPr>
          <a:lstStyle/>
          <a:p>
            <a:pPr algn="ctr"/>
            <a:r>
              <a:rPr lang="es-ES" dirty="0" smtClean="0">
                <a:solidFill>
                  <a:schemeClr val="accent1"/>
                </a:solidFill>
              </a:rPr>
              <a:t>Operadores XLSForm</a:t>
            </a:r>
            <a:endParaRPr lang="es-ES" dirty="0">
              <a:solidFill>
                <a:schemeClr val="accent1"/>
              </a:solidFill>
            </a:endParaRPr>
          </a:p>
        </p:txBody>
      </p:sp>
    </p:spTree>
    <p:extLst>
      <p:ext uri="{BB962C8B-B14F-4D97-AF65-F5344CB8AC3E}">
        <p14:creationId xmlns:p14="http://schemas.microsoft.com/office/powerpoint/2010/main" val="1158014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477051" y="1827514"/>
            <a:ext cx="5216584" cy="476920"/>
            <a:chOff x="361450" y="238307"/>
            <a:chExt cx="5216584" cy="476920"/>
          </a:xfrm>
        </p:grpSpPr>
        <p:sp>
          <p:nvSpPr>
            <p:cNvPr id="5" name="Rectángulo 4">
              <a:hlinkClick r:id="rId2" action="ppaction://hlinksldjump"/>
            </p:cNvPr>
            <p:cNvSpPr/>
            <p:nvPr/>
          </p:nvSpPr>
          <p:spPr>
            <a:xfrm>
              <a:off x="361450" y="238307"/>
              <a:ext cx="5216584" cy="47692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CuadroTexto 5"/>
            <p:cNvSpPr txBox="1"/>
            <p:nvPr/>
          </p:nvSpPr>
          <p:spPr>
            <a:xfrm>
              <a:off x="361450" y="238307"/>
              <a:ext cx="5216584" cy="47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dirty="0" smtClean="0"/>
                <a:t>Metodología</a:t>
              </a:r>
              <a:endParaRPr lang="es-ES" sz="2500" kern="1200" dirty="0"/>
            </a:p>
          </p:txBody>
        </p:sp>
      </p:grpSp>
      <p:pic>
        <p:nvPicPr>
          <p:cNvPr id="2050" name="Picture 2" descr="Dibujos animados lindo proteger virus, personas con mascarilla. | Vector  Premium"/>
          <p:cNvPicPr>
            <a:picLocks noChangeAspect="1" noChangeArrowheads="1"/>
          </p:cNvPicPr>
          <p:nvPr/>
        </p:nvPicPr>
        <p:blipFill rotWithShape="1">
          <a:blip r:embed="rId3">
            <a:extLst>
              <a:ext uri="{28A0092B-C50C-407E-A947-70E740481C1C}">
                <a14:useLocalDpi xmlns:a14="http://schemas.microsoft.com/office/drawing/2010/main" val="0"/>
              </a:ext>
            </a:extLst>
          </a:blip>
          <a:srcRect t="13535" b="19503"/>
          <a:stretch/>
        </p:blipFill>
        <p:spPr bwMode="auto">
          <a:xfrm>
            <a:off x="0" y="4138863"/>
            <a:ext cx="9144000" cy="27191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754720"/>
            <a:ext cx="622507" cy="622507"/>
          </a:xfrm>
          <a:prstGeom prst="rect">
            <a:avLst/>
          </a:prstGeom>
        </p:spPr>
      </p:pic>
      <p:pic>
        <p:nvPicPr>
          <p:cNvPr id="9" name="Imagen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1405448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7">
            <a:hlinkClick r:id="rId2" action="ppaction://hlinksldjump"/>
          </p:cNvPr>
          <p:cNvGraphicFramePr>
            <a:graphicFrameLocks/>
          </p:cNvGraphicFramePr>
          <p:nvPr>
            <p:extLst>
              <p:ext uri="{D42A27DB-BD31-4B8C-83A1-F6EECF244321}">
                <p14:modId xmlns:p14="http://schemas.microsoft.com/office/powerpoint/2010/main" val="1445929379"/>
              </p:ext>
            </p:extLst>
          </p:nvPr>
        </p:nvGraphicFramePr>
        <p:xfrm>
          <a:off x="932143" y="1378426"/>
          <a:ext cx="7621589" cy="410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pic>
        <p:nvPicPr>
          <p:cNvPr id="8" name="Imagen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2186976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b="22663"/>
          <a:stretch/>
        </p:blipFill>
        <p:spPr>
          <a:xfrm>
            <a:off x="1634870" y="734149"/>
            <a:ext cx="6450019" cy="2340083"/>
          </a:xfrm>
          <a:prstGeom prst="rect">
            <a:avLst/>
          </a:prstGeom>
          <a:ln>
            <a:solidFill>
              <a:schemeClr val="accent1"/>
            </a:solidFill>
          </a:ln>
        </p:spPr>
      </p:pic>
      <p:sp>
        <p:nvSpPr>
          <p:cNvPr id="10" name="Rectángulo 9"/>
          <p:cNvSpPr/>
          <p:nvPr/>
        </p:nvSpPr>
        <p:spPr>
          <a:xfrm>
            <a:off x="771471" y="6426623"/>
            <a:ext cx="7313418" cy="307777"/>
          </a:xfrm>
          <a:prstGeom prst="rect">
            <a:avLst/>
          </a:prstGeom>
        </p:spPr>
        <p:txBody>
          <a:bodyPr wrap="square">
            <a:spAutoFit/>
          </a:bodyPr>
          <a:lstStyle/>
          <a:p>
            <a:r>
              <a:rPr lang="es-EC" sz="1400" dirty="0" smtClean="0">
                <a:solidFill>
                  <a:schemeClr val="accent1"/>
                </a:solidFill>
              </a:rPr>
              <a:t>Link de descarga: </a:t>
            </a:r>
            <a:r>
              <a:rPr lang="es-EC" sz="1400" dirty="0" smtClean="0">
                <a:solidFill>
                  <a:schemeClr val="accent1"/>
                </a:solidFill>
                <a:hlinkClick r:id="rId3"/>
              </a:rPr>
              <a:t>https</a:t>
            </a:r>
            <a:r>
              <a:rPr lang="es-EC" sz="1400" dirty="0">
                <a:solidFill>
                  <a:schemeClr val="accent1"/>
                </a:solidFill>
                <a:hlinkClick r:id="rId3"/>
              </a:rPr>
              <a:t>://</a:t>
            </a:r>
            <a:r>
              <a:rPr lang="es-EC" sz="1400" dirty="0" smtClean="0">
                <a:solidFill>
                  <a:schemeClr val="accent1"/>
                </a:solidFill>
                <a:hlinkClick r:id="rId3"/>
              </a:rPr>
              <a:t>www.esri.com/en-us/arcgis/products/arcgis-survey123/resources</a:t>
            </a:r>
            <a:r>
              <a:rPr lang="es-EC" sz="1400" dirty="0" smtClean="0">
                <a:solidFill>
                  <a:schemeClr val="accent1"/>
                </a:solidFill>
              </a:rPr>
              <a:t>  </a:t>
            </a:r>
            <a:endParaRPr lang="es-EC" sz="1400" dirty="0">
              <a:solidFill>
                <a:schemeClr val="accent1"/>
              </a:solidFill>
            </a:endParaRPr>
          </a:p>
        </p:txBody>
      </p:sp>
      <p:pic>
        <p:nvPicPr>
          <p:cNvPr id="13" name="Imagen 12"/>
          <p:cNvPicPr>
            <a:picLocks noChangeAspect="1"/>
          </p:cNvPicPr>
          <p:nvPr/>
        </p:nvPicPr>
        <p:blipFill rotWithShape="1">
          <a:blip r:embed="rId4"/>
          <a:srcRect b="-4871"/>
          <a:stretch/>
        </p:blipFill>
        <p:spPr>
          <a:xfrm>
            <a:off x="4434854" y="1346687"/>
            <a:ext cx="3638160" cy="1174050"/>
          </a:xfrm>
          <a:prstGeom prst="rect">
            <a:avLst/>
          </a:prstGeom>
        </p:spPr>
      </p:pic>
      <p:pic>
        <p:nvPicPr>
          <p:cNvPr id="15" name="Imagen 14"/>
          <p:cNvPicPr>
            <a:picLocks noChangeAspect="1"/>
          </p:cNvPicPr>
          <p:nvPr/>
        </p:nvPicPr>
        <p:blipFill>
          <a:blip r:embed="rId4"/>
          <a:stretch>
            <a:fillRect/>
          </a:stretch>
        </p:blipFill>
        <p:spPr>
          <a:xfrm>
            <a:off x="1659081" y="2238250"/>
            <a:ext cx="2981521" cy="835982"/>
          </a:xfrm>
          <a:prstGeom prst="rect">
            <a:avLst/>
          </a:prstGeom>
        </p:spPr>
      </p:pic>
      <p:pic>
        <p:nvPicPr>
          <p:cNvPr id="16" name="Imagen 15"/>
          <p:cNvPicPr>
            <a:picLocks noChangeAspect="1"/>
          </p:cNvPicPr>
          <p:nvPr/>
        </p:nvPicPr>
        <p:blipFill>
          <a:blip r:embed="rId5"/>
          <a:stretch>
            <a:fillRect/>
          </a:stretch>
        </p:blipFill>
        <p:spPr>
          <a:xfrm>
            <a:off x="793074" y="3343938"/>
            <a:ext cx="2648570" cy="2297195"/>
          </a:xfrm>
          <a:prstGeom prst="rect">
            <a:avLst/>
          </a:prstGeom>
          <a:ln>
            <a:solidFill>
              <a:schemeClr val="accent1"/>
            </a:solidFill>
          </a:ln>
        </p:spPr>
      </p:pic>
      <p:sp>
        <p:nvSpPr>
          <p:cNvPr id="24" name="Rectángulo 23"/>
          <p:cNvSpPr/>
          <p:nvPr/>
        </p:nvSpPr>
        <p:spPr>
          <a:xfrm>
            <a:off x="1622995" y="1006080"/>
            <a:ext cx="964978" cy="28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ln>
                <a:solidFill>
                  <a:srgbClr val="FF0000"/>
                </a:solidFill>
              </a:ln>
              <a:noFill/>
            </a:endParaRPr>
          </a:p>
        </p:txBody>
      </p:sp>
      <p:cxnSp>
        <p:nvCxnSpPr>
          <p:cNvPr id="29" name="Conector angular 28"/>
          <p:cNvCxnSpPr>
            <a:stCxn id="24" idx="2"/>
            <a:endCxn id="16" idx="0"/>
          </p:cNvCxnSpPr>
          <p:nvPr/>
        </p:nvCxnSpPr>
        <p:spPr>
          <a:xfrm rot="16200000" flipH="1">
            <a:off x="1084226" y="2310805"/>
            <a:ext cx="2054390" cy="11875"/>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 name="Imagen 57"/>
          <p:cNvPicPr>
            <a:picLocks noChangeAspect="1"/>
          </p:cNvPicPr>
          <p:nvPr/>
        </p:nvPicPr>
        <p:blipFill rotWithShape="1">
          <a:blip r:embed="rId6"/>
          <a:srcRect l="794" t="357" b="5085"/>
          <a:stretch/>
        </p:blipFill>
        <p:spPr>
          <a:xfrm>
            <a:off x="3757977" y="3340957"/>
            <a:ext cx="5393799" cy="2890448"/>
          </a:xfrm>
          <a:prstGeom prst="rect">
            <a:avLst/>
          </a:prstGeom>
          <a:ln>
            <a:solidFill>
              <a:schemeClr val="accent1"/>
            </a:solidFill>
          </a:ln>
        </p:spPr>
      </p:pic>
      <p:cxnSp>
        <p:nvCxnSpPr>
          <p:cNvPr id="63" name="Conector recto de flecha 62"/>
          <p:cNvCxnSpPr>
            <a:stCxn id="16" idx="3"/>
            <a:endCxn id="58" idx="1"/>
          </p:cNvCxnSpPr>
          <p:nvPr/>
        </p:nvCxnSpPr>
        <p:spPr>
          <a:xfrm>
            <a:off x="3441644" y="4492536"/>
            <a:ext cx="316333" cy="2936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upo 25"/>
          <p:cNvGrpSpPr/>
          <p:nvPr/>
        </p:nvGrpSpPr>
        <p:grpSpPr>
          <a:xfrm rot="16200000">
            <a:off x="-2713217" y="2948161"/>
            <a:ext cx="6056490" cy="566566"/>
            <a:chOff x="380724" y="251339"/>
            <a:chExt cx="6402970" cy="532852"/>
          </a:xfrm>
        </p:grpSpPr>
        <p:sp>
          <p:nvSpPr>
            <p:cNvPr id="27" name="Rectángulo 26"/>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CuadroTexto 27"/>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30" name="Imagen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grpSp>
        <p:nvGrpSpPr>
          <p:cNvPr id="31" name="Grupo 30"/>
          <p:cNvGrpSpPr/>
          <p:nvPr/>
        </p:nvGrpSpPr>
        <p:grpSpPr>
          <a:xfrm>
            <a:off x="330897" y="-69076"/>
            <a:ext cx="5200086" cy="558440"/>
            <a:chOff x="565565" y="798946"/>
            <a:chExt cx="6218128" cy="471590"/>
          </a:xfrm>
        </p:grpSpPr>
        <p:sp>
          <p:nvSpPr>
            <p:cNvPr id="32" name="Rectángulo 31"/>
            <p:cNvSpPr/>
            <p:nvPr/>
          </p:nvSpPr>
          <p:spPr>
            <a:xfrm>
              <a:off x="673176" y="847024"/>
              <a:ext cx="6110517"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ectángulo 32">
              <a:hlinkClick r:id="rId8" action="ppaction://hlinksldjump"/>
            </p:cNvPr>
            <p:cNvSpPr/>
            <p:nvPr/>
          </p:nvSpPr>
          <p:spPr>
            <a:xfrm>
              <a:off x="565565" y="798946"/>
              <a:ext cx="6110517" cy="267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163" tIns="55880" rIns="55880" bIns="55880" numCol="1" spcCol="1270" anchor="ctr" anchorCtr="0">
              <a:noAutofit/>
            </a:bodyPr>
            <a:lstStyle/>
            <a:p>
              <a:pPr defTabSz="889000">
                <a:lnSpc>
                  <a:spcPct val="90000"/>
                </a:lnSpc>
                <a:spcBef>
                  <a:spcPct val="0"/>
                </a:spcBef>
                <a:spcAft>
                  <a:spcPct val="35000"/>
                </a:spcAft>
              </a:pPr>
              <a:r>
                <a:rPr lang="es-ES" sz="2400" dirty="0" smtClean="0"/>
                <a:t>                                                                                                                                                                 Aplicación </a:t>
              </a:r>
              <a:r>
                <a:rPr lang="es-ES" sz="2400" dirty="0"/>
                <a:t>de recolección de datos </a:t>
              </a:r>
            </a:p>
          </p:txBody>
        </p:sp>
      </p:grpSp>
      <p:sp>
        <p:nvSpPr>
          <p:cNvPr id="35" name="Elipse 34"/>
          <p:cNvSpPr/>
          <p:nvPr/>
        </p:nvSpPr>
        <p:spPr>
          <a:xfrm>
            <a:off x="9303" y="29839"/>
            <a:ext cx="599593" cy="590272"/>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0" name="Imagen 1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1" name="Lágrima 20"/>
          <p:cNvSpPr/>
          <p:nvPr/>
        </p:nvSpPr>
        <p:spPr>
          <a:xfrm>
            <a:off x="1105179" y="741894"/>
            <a:ext cx="493435" cy="439387"/>
          </a:xfrm>
          <a:prstGeom prst="teardrop">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smtClean="0"/>
              <a:t>1</a:t>
            </a:r>
            <a:endParaRPr lang="es-ES" dirty="0"/>
          </a:p>
        </p:txBody>
      </p:sp>
      <p:sp>
        <p:nvSpPr>
          <p:cNvPr id="22" name="Lágrima 21"/>
          <p:cNvSpPr/>
          <p:nvPr/>
        </p:nvSpPr>
        <p:spPr>
          <a:xfrm>
            <a:off x="340183" y="2934473"/>
            <a:ext cx="493435" cy="439387"/>
          </a:xfrm>
          <a:prstGeom prst="teardrop">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a:t>2</a:t>
            </a:r>
          </a:p>
        </p:txBody>
      </p:sp>
      <p:sp>
        <p:nvSpPr>
          <p:cNvPr id="23" name="Lágrima 22"/>
          <p:cNvSpPr/>
          <p:nvPr/>
        </p:nvSpPr>
        <p:spPr>
          <a:xfrm>
            <a:off x="3479520" y="5917814"/>
            <a:ext cx="493435" cy="439387"/>
          </a:xfrm>
          <a:prstGeom prst="teardrop">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a:t>3</a:t>
            </a:r>
          </a:p>
        </p:txBody>
      </p:sp>
      <p:sp>
        <p:nvSpPr>
          <p:cNvPr id="5" name="Pentágono 4"/>
          <p:cNvSpPr/>
          <p:nvPr/>
        </p:nvSpPr>
        <p:spPr>
          <a:xfrm rot="5400000">
            <a:off x="7534073" y="-1120559"/>
            <a:ext cx="486125" cy="2733728"/>
          </a:xfrm>
          <a:prstGeom prst="homePlate">
            <a:avLst>
              <a:gd name="adj" fmla="val 170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6778303" y="29839"/>
            <a:ext cx="1997663" cy="369332"/>
          </a:xfrm>
          <a:prstGeom prst="rect">
            <a:avLst/>
          </a:prstGeom>
        </p:spPr>
        <p:txBody>
          <a:bodyPr wrap="none">
            <a:spAutoFit/>
          </a:bodyPr>
          <a:lstStyle/>
          <a:p>
            <a:pPr algn="ctr"/>
            <a:r>
              <a:rPr lang="es-ES" dirty="0"/>
              <a:t>Survey123 Connect</a:t>
            </a:r>
          </a:p>
        </p:txBody>
      </p:sp>
    </p:spTree>
    <p:extLst>
      <p:ext uri="{BB962C8B-B14F-4D97-AF65-F5344CB8AC3E}">
        <p14:creationId xmlns:p14="http://schemas.microsoft.com/office/powerpoint/2010/main" val="101592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p:nvPr/>
        </p:nvPicPr>
        <p:blipFill rotWithShape="1">
          <a:blip r:embed="rId2"/>
          <a:srcRect r="978" b="4016"/>
          <a:stretch/>
        </p:blipFill>
        <p:spPr bwMode="auto">
          <a:xfrm>
            <a:off x="1251938" y="871737"/>
            <a:ext cx="7709057" cy="102154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2" name="Imagen 11"/>
          <p:cNvPicPr/>
          <p:nvPr/>
        </p:nvPicPr>
        <p:blipFill>
          <a:blip r:embed="rId3"/>
          <a:stretch>
            <a:fillRect/>
          </a:stretch>
        </p:blipFill>
        <p:spPr>
          <a:xfrm>
            <a:off x="1251938" y="2558806"/>
            <a:ext cx="7709057" cy="1912575"/>
          </a:xfrm>
          <a:prstGeom prst="rect">
            <a:avLst/>
          </a:prstGeom>
          <a:ln>
            <a:solidFill>
              <a:schemeClr val="tx1"/>
            </a:solidFill>
          </a:ln>
        </p:spPr>
      </p:pic>
      <p:pic>
        <p:nvPicPr>
          <p:cNvPr id="13" name="Imagen 12"/>
          <p:cNvPicPr/>
          <p:nvPr/>
        </p:nvPicPr>
        <p:blipFill>
          <a:blip r:embed="rId4"/>
          <a:stretch>
            <a:fillRect/>
          </a:stretch>
        </p:blipFill>
        <p:spPr>
          <a:xfrm>
            <a:off x="4086848" y="4815550"/>
            <a:ext cx="4132664" cy="1335119"/>
          </a:xfrm>
          <a:prstGeom prst="rect">
            <a:avLst/>
          </a:prstGeom>
          <a:ln>
            <a:solidFill>
              <a:schemeClr val="tx1"/>
            </a:solidFill>
          </a:ln>
        </p:spPr>
      </p:pic>
      <p:sp>
        <p:nvSpPr>
          <p:cNvPr id="14" name="Rectángulo 13"/>
          <p:cNvSpPr/>
          <p:nvPr/>
        </p:nvSpPr>
        <p:spPr>
          <a:xfrm>
            <a:off x="1463511" y="3413254"/>
            <a:ext cx="1269242" cy="2036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1463511" y="3673144"/>
            <a:ext cx="1269242" cy="232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1463511" y="3956255"/>
            <a:ext cx="1269242" cy="195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1463511" y="4213817"/>
            <a:ext cx="1269242" cy="232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4264800" y="5258267"/>
            <a:ext cx="987552" cy="187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4264800" y="5483107"/>
            <a:ext cx="987552" cy="187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4264800" y="5700986"/>
            <a:ext cx="987552" cy="187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4264800" y="5944688"/>
            <a:ext cx="987552" cy="187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angular 21"/>
          <p:cNvCxnSpPr>
            <a:stCxn id="14" idx="3"/>
            <a:endCxn id="18" idx="1"/>
          </p:cNvCxnSpPr>
          <p:nvPr/>
        </p:nvCxnSpPr>
        <p:spPr>
          <a:xfrm>
            <a:off x="2732755" y="3515094"/>
            <a:ext cx="1532047" cy="1836901"/>
          </a:xfrm>
          <a:prstGeom prst="bentConnector3">
            <a:avLst>
              <a:gd name="adj1" fmla="val 6492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15" idx="3"/>
            <a:endCxn id="19" idx="1"/>
          </p:cNvCxnSpPr>
          <p:nvPr/>
        </p:nvCxnSpPr>
        <p:spPr>
          <a:xfrm>
            <a:off x="2732755" y="3789152"/>
            <a:ext cx="1532047" cy="1787683"/>
          </a:xfrm>
          <a:prstGeom prst="bentConnector3">
            <a:avLst>
              <a:gd name="adj1" fmla="val 5314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a:stCxn id="16" idx="3"/>
            <a:endCxn id="20" idx="1"/>
          </p:cNvCxnSpPr>
          <p:nvPr/>
        </p:nvCxnSpPr>
        <p:spPr>
          <a:xfrm>
            <a:off x="2732755" y="4053988"/>
            <a:ext cx="1532047" cy="1740724"/>
          </a:xfrm>
          <a:prstGeom prst="bentConnector3">
            <a:avLst>
              <a:gd name="adj1" fmla="val 4136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17" idx="3"/>
            <a:endCxn id="21" idx="1"/>
          </p:cNvCxnSpPr>
          <p:nvPr/>
        </p:nvCxnSpPr>
        <p:spPr>
          <a:xfrm>
            <a:off x="2732755" y="4329825"/>
            <a:ext cx="1532047" cy="1708591"/>
          </a:xfrm>
          <a:prstGeom prst="bentConnector3">
            <a:avLst>
              <a:gd name="adj1" fmla="val 2879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upo 25"/>
          <p:cNvGrpSpPr/>
          <p:nvPr/>
        </p:nvGrpSpPr>
        <p:grpSpPr>
          <a:xfrm rot="16200000">
            <a:off x="-2713217" y="2948161"/>
            <a:ext cx="6056490" cy="566566"/>
            <a:chOff x="380724" y="251339"/>
            <a:chExt cx="6402970" cy="532852"/>
          </a:xfrm>
        </p:grpSpPr>
        <p:sp>
          <p:nvSpPr>
            <p:cNvPr id="27" name="Rectángulo 26"/>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CuadroTexto 27"/>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30" name="Rectángulo 29"/>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Elipse 30"/>
          <p:cNvSpPr/>
          <p:nvPr/>
        </p:nvSpPr>
        <p:spPr>
          <a:xfrm>
            <a:off x="-39408" y="1"/>
            <a:ext cx="661916" cy="629392"/>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Pentágono 4">
            <a:hlinkClick r:id="rId7"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Ocupación de </a:t>
            </a:r>
            <a:r>
              <a:rPr lang="es-ES" sz="2400" dirty="0" smtClean="0"/>
              <a:t>Camas</a:t>
            </a:r>
            <a:endParaRPr lang="es-ES" sz="2400" dirty="0"/>
          </a:p>
        </p:txBody>
      </p:sp>
      <p:pic>
        <p:nvPicPr>
          <p:cNvPr id="32" name="Imagen 3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33" name="Rectángulo 32"/>
          <p:cNvSpPr/>
          <p:nvPr/>
        </p:nvSpPr>
        <p:spPr>
          <a:xfrm>
            <a:off x="7598554" y="3616930"/>
            <a:ext cx="1362441" cy="854451"/>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34" name="Rectángulo 33"/>
          <p:cNvSpPr/>
          <p:nvPr/>
        </p:nvSpPr>
        <p:spPr>
          <a:xfrm>
            <a:off x="7195783" y="5445719"/>
            <a:ext cx="1023730" cy="704950"/>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2" name="Forma en L 1"/>
          <p:cNvSpPr/>
          <p:nvPr/>
        </p:nvSpPr>
        <p:spPr>
          <a:xfrm>
            <a:off x="5421411" y="6150669"/>
            <a:ext cx="2002972" cy="402369"/>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smtClean="0"/>
              <a:t>Hoja </a:t>
            </a:r>
            <a:r>
              <a:rPr lang="es-ES" sz="1600" dirty="0" err="1" smtClean="0"/>
              <a:t>Choices</a:t>
            </a:r>
            <a:endParaRPr lang="es-ES" sz="1600" dirty="0"/>
          </a:p>
        </p:txBody>
      </p:sp>
      <p:sp>
        <p:nvSpPr>
          <p:cNvPr id="3" name="CuadroTexto 2"/>
          <p:cNvSpPr txBox="1"/>
          <p:nvPr/>
        </p:nvSpPr>
        <p:spPr>
          <a:xfrm rot="16200000">
            <a:off x="222102" y="1132690"/>
            <a:ext cx="1375927" cy="369332"/>
          </a:xfrm>
          <a:prstGeom prst="rect">
            <a:avLst/>
          </a:prstGeom>
          <a:noFill/>
        </p:spPr>
        <p:txBody>
          <a:bodyPr wrap="square" rtlCol="0">
            <a:spAutoFit/>
          </a:bodyPr>
          <a:lstStyle/>
          <a:p>
            <a:r>
              <a:rPr lang="es-ES" dirty="0">
                <a:solidFill>
                  <a:schemeClr val="accent1"/>
                </a:solidFill>
              </a:rPr>
              <a:t>E</a:t>
            </a:r>
            <a:r>
              <a:rPr lang="es-ES" dirty="0" smtClean="0">
                <a:solidFill>
                  <a:schemeClr val="accent1"/>
                </a:solidFill>
              </a:rPr>
              <a:t>ncabezado</a:t>
            </a:r>
            <a:endParaRPr lang="es-ES" dirty="0">
              <a:solidFill>
                <a:schemeClr val="accent1"/>
              </a:solidFill>
            </a:endParaRPr>
          </a:p>
        </p:txBody>
      </p:sp>
      <p:sp>
        <p:nvSpPr>
          <p:cNvPr id="35" name="CuadroTexto 34"/>
          <p:cNvSpPr txBox="1"/>
          <p:nvPr/>
        </p:nvSpPr>
        <p:spPr>
          <a:xfrm rot="16200000">
            <a:off x="-890831" y="4286715"/>
            <a:ext cx="3606287" cy="369332"/>
          </a:xfrm>
          <a:prstGeom prst="rect">
            <a:avLst/>
          </a:prstGeom>
          <a:noFill/>
        </p:spPr>
        <p:txBody>
          <a:bodyPr wrap="square" rtlCol="0">
            <a:spAutoFit/>
          </a:bodyPr>
          <a:lstStyle/>
          <a:p>
            <a:pPr algn="ctr"/>
            <a:r>
              <a:rPr lang="es-ES" dirty="0" smtClean="0">
                <a:solidFill>
                  <a:schemeClr val="accent1"/>
                </a:solidFill>
              </a:rPr>
              <a:t>Datos del establecimiento de salud</a:t>
            </a:r>
            <a:endParaRPr lang="es-ES" dirty="0">
              <a:solidFill>
                <a:schemeClr val="accent1"/>
              </a:solidFill>
            </a:endParaRPr>
          </a:p>
        </p:txBody>
      </p:sp>
    </p:spTree>
    <p:extLst>
      <p:ext uri="{BB962C8B-B14F-4D97-AF65-F5344CB8AC3E}">
        <p14:creationId xmlns:p14="http://schemas.microsoft.com/office/powerpoint/2010/main" val="780489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p:nvPr/>
        </p:nvPicPr>
        <p:blipFill>
          <a:blip r:embed="rId2"/>
          <a:stretch>
            <a:fillRect/>
          </a:stretch>
        </p:blipFill>
        <p:spPr>
          <a:xfrm>
            <a:off x="863786" y="1382343"/>
            <a:ext cx="7898744" cy="1357669"/>
          </a:xfrm>
          <a:prstGeom prst="rect">
            <a:avLst/>
          </a:prstGeom>
          <a:ln>
            <a:solidFill>
              <a:schemeClr val="tx1"/>
            </a:solidFill>
          </a:ln>
        </p:spPr>
      </p:pic>
      <p:graphicFrame>
        <p:nvGraphicFramePr>
          <p:cNvPr id="15" name="Tabla 14"/>
          <p:cNvGraphicFramePr>
            <a:graphicFrameLocks noGrp="1"/>
          </p:cNvGraphicFramePr>
          <p:nvPr>
            <p:extLst>
              <p:ext uri="{D42A27DB-BD31-4B8C-83A1-F6EECF244321}">
                <p14:modId xmlns:p14="http://schemas.microsoft.com/office/powerpoint/2010/main" val="1162893944"/>
              </p:ext>
            </p:extLst>
          </p:nvPr>
        </p:nvGraphicFramePr>
        <p:xfrm>
          <a:off x="4125685" y="3149714"/>
          <a:ext cx="4579323" cy="2620331"/>
        </p:xfrm>
        <a:graphic>
          <a:graphicData uri="http://schemas.openxmlformats.org/drawingml/2006/table">
            <a:tbl>
              <a:tblPr>
                <a:tableStyleId>{E8034E78-7F5D-4C2E-B375-FC64B27BC917}</a:tableStyleId>
              </a:tblPr>
              <a:tblGrid>
                <a:gridCol w="1457434">
                  <a:extLst>
                    <a:ext uri="{9D8B030D-6E8A-4147-A177-3AD203B41FA5}">
                      <a16:colId xmlns:a16="http://schemas.microsoft.com/office/drawing/2014/main" val="543361448"/>
                    </a:ext>
                  </a:extLst>
                </a:gridCol>
                <a:gridCol w="624781">
                  <a:extLst>
                    <a:ext uri="{9D8B030D-6E8A-4147-A177-3AD203B41FA5}">
                      <a16:colId xmlns:a16="http://schemas.microsoft.com/office/drawing/2014/main" val="2898056045"/>
                    </a:ext>
                  </a:extLst>
                </a:gridCol>
                <a:gridCol w="747703">
                  <a:extLst>
                    <a:ext uri="{9D8B030D-6E8A-4147-A177-3AD203B41FA5}">
                      <a16:colId xmlns:a16="http://schemas.microsoft.com/office/drawing/2014/main" val="4041753162"/>
                    </a:ext>
                  </a:extLst>
                </a:gridCol>
                <a:gridCol w="769832">
                  <a:extLst>
                    <a:ext uri="{9D8B030D-6E8A-4147-A177-3AD203B41FA5}">
                      <a16:colId xmlns:a16="http://schemas.microsoft.com/office/drawing/2014/main" val="303467343"/>
                    </a:ext>
                  </a:extLst>
                </a:gridCol>
                <a:gridCol w="979573">
                  <a:extLst>
                    <a:ext uri="{9D8B030D-6E8A-4147-A177-3AD203B41FA5}">
                      <a16:colId xmlns:a16="http://schemas.microsoft.com/office/drawing/2014/main" val="1695576792"/>
                    </a:ext>
                  </a:extLst>
                </a:gridCol>
              </a:tblGrid>
              <a:tr h="276929">
                <a:tc>
                  <a:txBody>
                    <a:bodyPr/>
                    <a:lstStyle/>
                    <a:p>
                      <a:pPr algn="ctr" fontAlgn="b"/>
                      <a:r>
                        <a:rPr lang="es-EC" sz="1100" u="none" strike="noStrike" dirty="0">
                          <a:effectLst/>
                        </a:rPr>
                        <a:t>ES</a:t>
                      </a:r>
                      <a:endParaRPr lang="es-EC" sz="1100" b="0" i="0" u="none" strike="noStrike" dirty="0">
                        <a:solidFill>
                          <a:schemeClr val="bg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s-EC" sz="1100" u="none" strike="noStrike" dirty="0">
                          <a:effectLst/>
                        </a:rPr>
                        <a:t>Institucion</a:t>
                      </a:r>
                      <a:endParaRPr lang="es-EC" sz="1100" b="0" i="0" u="none" strike="noStrike" dirty="0">
                        <a:solidFill>
                          <a:schemeClr val="bg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s-EC" sz="1100" u="none" strike="noStrike" dirty="0">
                          <a:effectLst/>
                        </a:rPr>
                        <a:t>Tipo_de_RED</a:t>
                      </a:r>
                      <a:endParaRPr lang="es-EC" sz="1100" b="0" i="0" u="none" strike="noStrike" dirty="0">
                        <a:solidFill>
                          <a:schemeClr val="bg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s-EC" sz="1100" u="none" strike="noStrike" dirty="0">
                          <a:effectLst/>
                        </a:rPr>
                        <a:t>Tipologia</a:t>
                      </a:r>
                      <a:endParaRPr lang="es-EC" sz="1100" b="0" i="0" u="none" strike="noStrike" dirty="0">
                        <a:solidFill>
                          <a:schemeClr val="bg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s-EC" sz="1100" u="none" strike="noStrike" dirty="0">
                          <a:effectLst/>
                        </a:rPr>
                        <a:t>Permiso_de</a:t>
                      </a:r>
                      <a:r>
                        <a:rPr lang="es-EC" sz="1100" u="none" strike="noStrike" dirty="0" smtClean="0">
                          <a:effectLst/>
                        </a:rPr>
                        <a:t>_</a:t>
                      </a:r>
                    </a:p>
                    <a:p>
                      <a:pPr algn="ctr" fontAlgn="b"/>
                      <a:r>
                        <a:rPr lang="es-EC" sz="1100" u="none" strike="noStrike" dirty="0" smtClean="0">
                          <a:effectLst/>
                        </a:rPr>
                        <a:t>Funcionamiento</a:t>
                      </a:r>
                      <a:endParaRPr lang="es-EC" sz="1100" b="0" i="0" u="none" strike="noStrike" dirty="0">
                        <a:solidFill>
                          <a:schemeClr val="bg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423122429"/>
                  </a:ext>
                </a:extLst>
              </a:tr>
              <a:tr h="276929">
                <a:tc>
                  <a:txBody>
                    <a:bodyPr/>
                    <a:lstStyle/>
                    <a:p>
                      <a:pPr algn="ctr" fontAlgn="b"/>
                      <a:r>
                        <a:rPr lang="es-EC" sz="1100" u="none" strike="noStrike" dirty="0">
                          <a:solidFill>
                            <a:schemeClr val="tx1"/>
                          </a:solidFill>
                          <a:effectLst/>
                        </a:rPr>
                        <a:t>HOSPITAL_BASICO_DE_SAN_GABRIEL</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MSP</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RED PUBLICA</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HOSPITAL BASICO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PRE - APROBADO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792432"/>
                  </a:ext>
                </a:extLst>
              </a:tr>
              <a:tr h="276929">
                <a:tc>
                  <a:txBody>
                    <a:bodyPr/>
                    <a:lstStyle/>
                    <a:p>
                      <a:pPr algn="ctr" fontAlgn="b"/>
                      <a:r>
                        <a:rPr lang="es-EC" sz="1100" u="none" strike="noStrike" dirty="0">
                          <a:solidFill>
                            <a:schemeClr val="tx1"/>
                          </a:solidFill>
                          <a:effectLst/>
                        </a:rPr>
                        <a:t>HOSPITAL_BASICO_DE_ATACAMES_JUAN_CARLOS_GUASTI</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FISCOMISIONAL - MSP</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RED PUBLICA</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HOSPITAL BASICO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PERMISO APROBADO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968519"/>
                  </a:ext>
                </a:extLst>
              </a:tr>
              <a:tr h="272712">
                <a:tc>
                  <a:txBody>
                    <a:bodyPr/>
                    <a:lstStyle/>
                    <a:p>
                      <a:pPr algn="ctr" fontAlgn="b"/>
                      <a:r>
                        <a:rPr lang="es-EC" sz="1100" u="none" strike="noStrike">
                          <a:solidFill>
                            <a:schemeClr val="tx1"/>
                          </a:solidFill>
                          <a:effectLst/>
                        </a:rPr>
                        <a:t>HOSPITAL_BASICO_ESMERALDAS</a:t>
                      </a:r>
                      <a:endParaRPr lang="es-EC" sz="1100" b="0" i="0" u="none" strike="noStrike">
                        <a:solidFill>
                          <a:schemeClr val="tx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IESS</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RED PUBLICA</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HOSPITAL BASICO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a:solidFill>
                            <a:schemeClr val="tx1"/>
                          </a:solidFill>
                          <a:effectLst/>
                        </a:rPr>
                        <a:t>PERMISO APROBADO</a:t>
                      </a:r>
                      <a:endParaRPr lang="es-EC" sz="1100" b="0" i="0" u="none" strike="noStrike">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256958"/>
                  </a:ext>
                </a:extLst>
              </a:tr>
              <a:tr h="276929">
                <a:tc>
                  <a:txBody>
                    <a:bodyPr/>
                    <a:lstStyle/>
                    <a:p>
                      <a:pPr algn="ctr" fontAlgn="b"/>
                      <a:r>
                        <a:rPr lang="es-EC" sz="1100" u="none" strike="noStrike">
                          <a:solidFill>
                            <a:schemeClr val="tx1"/>
                          </a:solidFill>
                          <a:effectLst/>
                        </a:rPr>
                        <a:t>HOSPITAL_NAVAL</a:t>
                      </a:r>
                      <a:endParaRPr lang="es-EC" sz="1100" b="0" i="0" u="none" strike="noStrike">
                        <a:solidFill>
                          <a:schemeClr val="tx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FUERZAS ARMADAS</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RED PUBLICA</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HOSPITAL BASICO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PLANIFICACION DE INSPECCION</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9841549"/>
                  </a:ext>
                </a:extLst>
              </a:tr>
              <a:tr h="412623">
                <a:tc>
                  <a:txBody>
                    <a:bodyPr/>
                    <a:lstStyle/>
                    <a:p>
                      <a:pPr algn="ctr" fontAlgn="b"/>
                      <a:r>
                        <a:rPr lang="es-EC" sz="1100" u="none" strike="noStrike">
                          <a:solidFill>
                            <a:schemeClr val="tx1"/>
                          </a:solidFill>
                          <a:effectLst/>
                        </a:rPr>
                        <a:t>CLINICA_COLON</a:t>
                      </a:r>
                      <a:endParaRPr lang="es-EC" sz="1100" b="0" i="0" u="none" strike="noStrike">
                        <a:solidFill>
                          <a:schemeClr val="tx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a:solidFill>
                            <a:schemeClr val="tx1"/>
                          </a:solidFill>
                          <a:effectLst/>
                        </a:rPr>
                        <a:t>PRIVADO</a:t>
                      </a:r>
                      <a:endParaRPr lang="es-EC" sz="1100" b="0" i="0" u="none" strike="noStrike">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RED COMPLEMENTARIA</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HOSPITAL BASICO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100" u="none" strike="noStrike" dirty="0">
                          <a:solidFill>
                            <a:schemeClr val="tx1"/>
                          </a:solidFill>
                          <a:effectLst/>
                        </a:rPr>
                        <a:t>PERMISO APROBADO</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6785820"/>
                  </a:ext>
                </a:extLst>
              </a:tr>
              <a:tr h="232307">
                <a:tc>
                  <a:txBody>
                    <a:bodyPr/>
                    <a:lstStyle/>
                    <a:p>
                      <a:pPr algn="ctr" fontAlgn="b"/>
                      <a:r>
                        <a:rPr lang="es-MX" sz="1100" u="none" strike="noStrike" dirty="0" smtClean="0">
                          <a:solidFill>
                            <a:schemeClr val="tx1"/>
                          </a:solidFill>
                          <a:effectLst/>
                        </a:rPr>
                        <a:t>…</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u="none" strike="noStrike" dirty="0" smtClean="0">
                          <a:solidFill>
                            <a:schemeClr val="tx1"/>
                          </a:solidFill>
                          <a:effectLst/>
                        </a:rPr>
                        <a:t>…</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u="none" strike="noStrike" dirty="0" smtClean="0">
                          <a:solidFill>
                            <a:schemeClr val="tx1"/>
                          </a:solidFill>
                          <a:effectLst/>
                        </a:rPr>
                        <a:t>…</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u="none" strike="noStrike" dirty="0" smtClean="0">
                          <a:solidFill>
                            <a:schemeClr val="tx1"/>
                          </a:solidFill>
                          <a:effectLst/>
                        </a:rPr>
                        <a:t>…</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100" u="none" strike="noStrike" dirty="0" smtClean="0">
                          <a:solidFill>
                            <a:schemeClr val="tx1"/>
                          </a:solidFill>
                          <a:effectLst/>
                        </a:rPr>
                        <a:t>…</a:t>
                      </a:r>
                      <a:endParaRPr lang="es-EC" sz="1100" b="0" i="0" u="none" strike="noStrike" dirty="0">
                        <a:solidFill>
                          <a:schemeClr val="tx1"/>
                        </a:solidFill>
                        <a:effectLst/>
                        <a:latin typeface="Calibri" panose="020F0502020204030204" pitchFamily="34" charset="0"/>
                      </a:endParaRPr>
                    </a:p>
                  </a:txBody>
                  <a:tcPr marL="6844" marR="6844" marT="68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468087"/>
                  </a:ext>
                </a:extLst>
              </a:tr>
            </a:tbl>
          </a:graphicData>
        </a:graphic>
      </p:graphicFrame>
      <p:sp>
        <p:nvSpPr>
          <p:cNvPr id="16" name="Rectángulo 15"/>
          <p:cNvSpPr/>
          <p:nvPr/>
        </p:nvSpPr>
        <p:spPr>
          <a:xfrm>
            <a:off x="5459815" y="1778111"/>
            <a:ext cx="3302717" cy="961901"/>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17" name="Rectángulo 16"/>
          <p:cNvSpPr/>
          <p:nvPr/>
        </p:nvSpPr>
        <p:spPr>
          <a:xfrm>
            <a:off x="5459815" y="1546097"/>
            <a:ext cx="1140505" cy="232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grpSp>
        <p:nvGrpSpPr>
          <p:cNvPr id="12" name="Grupo 11"/>
          <p:cNvGrpSpPr/>
          <p:nvPr/>
        </p:nvGrpSpPr>
        <p:grpSpPr>
          <a:xfrm rot="16200000">
            <a:off x="-2713217" y="2948161"/>
            <a:ext cx="6056490" cy="566566"/>
            <a:chOff x="380724" y="251339"/>
            <a:chExt cx="6402970" cy="532852"/>
          </a:xfrm>
        </p:grpSpPr>
        <p:sp>
          <p:nvSpPr>
            <p:cNvPr id="13" name="Rectángulo 12"/>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CuadroTexto 13"/>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19" name="Rectángulo 18"/>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Elipse 19"/>
          <p:cNvSpPr/>
          <p:nvPr/>
        </p:nvSpPr>
        <p:spPr>
          <a:xfrm>
            <a:off x="-39408" y="1"/>
            <a:ext cx="661916" cy="629392"/>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2" name="Pentágono 4">
            <a:hlinkClick r:id="rId5"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Ocupación de </a:t>
            </a:r>
            <a:r>
              <a:rPr lang="es-ES" sz="2400" dirty="0" smtClean="0"/>
              <a:t>Camas</a:t>
            </a:r>
            <a:endParaRPr lang="es-ES" sz="2400" dirty="0"/>
          </a:p>
        </p:txBody>
      </p:sp>
      <p:pic>
        <p:nvPicPr>
          <p:cNvPr id="23" name="Imagen 2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4" name="Forma en L 23"/>
          <p:cNvSpPr/>
          <p:nvPr/>
        </p:nvSpPr>
        <p:spPr>
          <a:xfrm>
            <a:off x="4458329" y="5752005"/>
            <a:ext cx="2002972" cy="402369"/>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smtClean="0"/>
              <a:t>Csv externo</a:t>
            </a:r>
            <a:endParaRPr lang="es-ES" sz="1600" dirty="0"/>
          </a:p>
        </p:txBody>
      </p:sp>
      <p:pic>
        <p:nvPicPr>
          <p:cNvPr id="2" name="Imagen 1"/>
          <p:cNvPicPr>
            <a:picLocks noChangeAspect="1"/>
          </p:cNvPicPr>
          <p:nvPr/>
        </p:nvPicPr>
        <p:blipFill rotWithShape="1">
          <a:blip r:embed="rId8"/>
          <a:srcRect r="43689"/>
          <a:stretch/>
        </p:blipFill>
        <p:spPr>
          <a:xfrm>
            <a:off x="863786" y="3589400"/>
            <a:ext cx="2917629" cy="1754824"/>
          </a:xfrm>
          <a:prstGeom prst="rect">
            <a:avLst/>
          </a:prstGeom>
        </p:spPr>
      </p:pic>
      <p:sp>
        <p:nvSpPr>
          <p:cNvPr id="3" name="Rectángulo 2"/>
          <p:cNvSpPr/>
          <p:nvPr/>
        </p:nvSpPr>
        <p:spPr>
          <a:xfrm>
            <a:off x="2057400" y="4093029"/>
            <a:ext cx="740229" cy="1415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852042" y="945863"/>
            <a:ext cx="4391471" cy="369332"/>
          </a:xfrm>
          <a:prstGeom prst="rect">
            <a:avLst/>
          </a:prstGeom>
          <a:noFill/>
        </p:spPr>
        <p:txBody>
          <a:bodyPr wrap="square" rtlCol="0">
            <a:spAutoFit/>
          </a:bodyPr>
          <a:lstStyle/>
          <a:p>
            <a:pPr algn="ctr"/>
            <a:r>
              <a:rPr lang="es-ES" dirty="0" smtClean="0">
                <a:solidFill>
                  <a:schemeClr val="accent1"/>
                </a:solidFill>
              </a:rPr>
              <a:t>Información de los establecimientos de salud</a:t>
            </a:r>
            <a:endParaRPr lang="es-ES" dirty="0">
              <a:solidFill>
                <a:schemeClr val="accent1"/>
              </a:solidFill>
            </a:endParaRPr>
          </a:p>
        </p:txBody>
      </p:sp>
    </p:spTree>
    <p:extLst>
      <p:ext uri="{BB962C8B-B14F-4D97-AF65-F5344CB8AC3E}">
        <p14:creationId xmlns:p14="http://schemas.microsoft.com/office/powerpoint/2010/main" val="4046123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1" r="31486" b="39259"/>
          <a:stretch/>
        </p:blipFill>
        <p:spPr>
          <a:xfrm>
            <a:off x="701203" y="2149222"/>
            <a:ext cx="8143823" cy="757264"/>
          </a:xfrm>
          <a:prstGeom prst="rect">
            <a:avLst/>
          </a:prstGeom>
        </p:spPr>
      </p:pic>
      <p:graphicFrame>
        <p:nvGraphicFramePr>
          <p:cNvPr id="2" name="Diagrama 1"/>
          <p:cNvGraphicFramePr/>
          <p:nvPr>
            <p:extLst>
              <p:ext uri="{D42A27DB-BD31-4B8C-83A1-F6EECF244321}">
                <p14:modId xmlns:p14="http://schemas.microsoft.com/office/powerpoint/2010/main" val="4061534457"/>
              </p:ext>
            </p:extLst>
          </p:nvPr>
        </p:nvGraphicFramePr>
        <p:xfrm>
          <a:off x="6105704" y="489365"/>
          <a:ext cx="2034283" cy="1571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6140227" y="14905"/>
            <a:ext cx="2117566" cy="400110"/>
          </a:xfrm>
          <a:prstGeom prst="rect">
            <a:avLst/>
          </a:prstGeom>
          <a:noFill/>
        </p:spPr>
        <p:txBody>
          <a:bodyPr wrap="none" lIns="91440" tIns="45720" rIns="91440" bIns="45720">
            <a:spAutoFit/>
          </a:bodyPr>
          <a:lstStyle/>
          <a:p>
            <a:pPr algn="ctr"/>
            <a:r>
              <a:rPr lang="es-ES" sz="2000" dirty="0">
                <a:ln w="0"/>
                <a:solidFill>
                  <a:schemeClr val="accent1"/>
                </a:solidFill>
                <a:effectLst>
                  <a:outerShdw blurRad="38100" dist="25400" dir="5400000" algn="ctr" rotWithShape="0">
                    <a:srgbClr val="6E747A">
                      <a:alpha val="43000"/>
                    </a:srgbClr>
                  </a:outerShdw>
                </a:effectLst>
              </a:rPr>
              <a:t>Tipos de pacientes</a:t>
            </a:r>
          </a:p>
        </p:txBody>
      </p:sp>
      <p:sp>
        <p:nvSpPr>
          <p:cNvPr id="4" name="Abrir llave 3"/>
          <p:cNvSpPr/>
          <p:nvPr/>
        </p:nvSpPr>
        <p:spPr>
          <a:xfrm rot="5400000">
            <a:off x="6984304" y="-672091"/>
            <a:ext cx="247790" cy="22991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 name="Imagen 11"/>
          <p:cNvPicPr/>
          <p:nvPr/>
        </p:nvPicPr>
        <p:blipFill>
          <a:blip r:embed="rId8"/>
          <a:stretch>
            <a:fillRect/>
          </a:stretch>
        </p:blipFill>
        <p:spPr>
          <a:xfrm>
            <a:off x="874585" y="3984840"/>
            <a:ext cx="7982812" cy="1535479"/>
          </a:xfrm>
          <a:prstGeom prst="rect">
            <a:avLst/>
          </a:prstGeom>
          <a:ln>
            <a:solidFill>
              <a:schemeClr val="tx1"/>
            </a:solidFill>
          </a:ln>
        </p:spPr>
      </p:pic>
      <p:sp>
        <p:nvSpPr>
          <p:cNvPr id="13" name="Rectángulo 12"/>
          <p:cNvSpPr/>
          <p:nvPr/>
        </p:nvSpPr>
        <p:spPr>
          <a:xfrm>
            <a:off x="6368143" y="2544382"/>
            <a:ext cx="2476883" cy="362104"/>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14" name="Rectángulo 13"/>
          <p:cNvSpPr/>
          <p:nvPr/>
        </p:nvSpPr>
        <p:spPr>
          <a:xfrm>
            <a:off x="5958606" y="4722552"/>
            <a:ext cx="2898792" cy="224131"/>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grpSp>
        <p:nvGrpSpPr>
          <p:cNvPr id="15" name="Grupo 14"/>
          <p:cNvGrpSpPr/>
          <p:nvPr/>
        </p:nvGrpSpPr>
        <p:grpSpPr>
          <a:xfrm rot="16200000">
            <a:off x="-2713217" y="2948161"/>
            <a:ext cx="6056490" cy="566566"/>
            <a:chOff x="380724" y="251339"/>
            <a:chExt cx="6402970" cy="532852"/>
          </a:xfrm>
        </p:grpSpPr>
        <p:sp>
          <p:nvSpPr>
            <p:cNvPr id="16" name="Rectángulo 15"/>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CuadroTexto 16"/>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19" name="Rectángulo 18"/>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Elipse 19"/>
          <p:cNvSpPr/>
          <p:nvPr/>
        </p:nvSpPr>
        <p:spPr>
          <a:xfrm>
            <a:off x="-39408" y="1"/>
            <a:ext cx="661916" cy="629392"/>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1" name="Pentágono 4">
            <a:hlinkClick r:id="rId11"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Ocupación de </a:t>
            </a:r>
            <a:r>
              <a:rPr lang="es-ES" sz="2400" dirty="0" smtClean="0"/>
              <a:t>Camas</a:t>
            </a:r>
            <a:endParaRPr lang="es-ES" sz="2400" dirty="0"/>
          </a:p>
        </p:txBody>
      </p:sp>
      <p:pic>
        <p:nvPicPr>
          <p:cNvPr id="22" name="Imagen 21">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3" name="CuadroTexto 22"/>
          <p:cNvSpPr txBox="1"/>
          <p:nvPr/>
        </p:nvSpPr>
        <p:spPr>
          <a:xfrm>
            <a:off x="701203" y="1767049"/>
            <a:ext cx="4391471" cy="369332"/>
          </a:xfrm>
          <a:prstGeom prst="rect">
            <a:avLst/>
          </a:prstGeom>
          <a:noFill/>
        </p:spPr>
        <p:txBody>
          <a:bodyPr wrap="square" rtlCol="0">
            <a:spAutoFit/>
          </a:bodyPr>
          <a:lstStyle/>
          <a:p>
            <a:r>
              <a:rPr lang="es-ES" dirty="0" smtClean="0">
                <a:solidFill>
                  <a:schemeClr val="accent1"/>
                </a:solidFill>
              </a:rPr>
              <a:t>Calculo del porcentaje de ocupación</a:t>
            </a:r>
            <a:endParaRPr lang="es-ES" dirty="0">
              <a:solidFill>
                <a:schemeClr val="accent1"/>
              </a:solidFill>
            </a:endParaRPr>
          </a:p>
        </p:txBody>
      </p:sp>
      <p:sp>
        <p:nvSpPr>
          <p:cNvPr id="24" name="CuadroTexto 23"/>
          <p:cNvSpPr txBox="1"/>
          <p:nvPr/>
        </p:nvSpPr>
        <p:spPr>
          <a:xfrm>
            <a:off x="780200" y="3611572"/>
            <a:ext cx="4391471" cy="369332"/>
          </a:xfrm>
          <a:prstGeom prst="rect">
            <a:avLst/>
          </a:prstGeom>
          <a:noFill/>
        </p:spPr>
        <p:txBody>
          <a:bodyPr wrap="square" rtlCol="0">
            <a:spAutoFit/>
          </a:bodyPr>
          <a:lstStyle/>
          <a:p>
            <a:r>
              <a:rPr lang="es-ES" dirty="0" smtClean="0">
                <a:solidFill>
                  <a:schemeClr val="accent1"/>
                </a:solidFill>
              </a:rPr>
              <a:t>Datos de la persona responsable</a:t>
            </a:r>
          </a:p>
        </p:txBody>
      </p:sp>
    </p:spTree>
    <p:extLst>
      <p:ext uri="{BB962C8B-B14F-4D97-AF65-F5344CB8AC3E}">
        <p14:creationId xmlns:p14="http://schemas.microsoft.com/office/powerpoint/2010/main" val="1232470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p:nvPr/>
        </p:nvPicPr>
        <p:blipFill>
          <a:blip r:embed="rId2"/>
          <a:stretch>
            <a:fillRect/>
          </a:stretch>
        </p:blipFill>
        <p:spPr>
          <a:xfrm>
            <a:off x="1178626" y="1316718"/>
            <a:ext cx="7205354" cy="3829450"/>
          </a:xfrm>
          <a:prstGeom prst="rect">
            <a:avLst/>
          </a:prstGeom>
          <a:ln>
            <a:solidFill>
              <a:schemeClr val="tx1"/>
            </a:solidFill>
          </a:ln>
        </p:spPr>
      </p:pic>
      <p:grpSp>
        <p:nvGrpSpPr>
          <p:cNvPr id="17" name="Grupo 16"/>
          <p:cNvGrpSpPr/>
          <p:nvPr/>
        </p:nvGrpSpPr>
        <p:grpSpPr>
          <a:xfrm rot="16200000">
            <a:off x="-2713217" y="2948161"/>
            <a:ext cx="6056490" cy="566566"/>
            <a:chOff x="380724" y="251339"/>
            <a:chExt cx="6402970" cy="532852"/>
          </a:xfrm>
        </p:grpSpPr>
        <p:sp>
          <p:nvSpPr>
            <p:cNvPr id="19" name="Rectángulo 18"/>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CuadroTexto 19"/>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24" name="Rectángulo 23">
            <a:hlinkClick r:id="rId4" action="ppaction://hlinksldjump"/>
          </p:cNvPr>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Elipse 24"/>
          <p:cNvSpPr/>
          <p:nvPr/>
        </p:nvSpPr>
        <p:spPr>
          <a:xfrm>
            <a:off x="-39408" y="1"/>
            <a:ext cx="661916" cy="629392"/>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6" name="Pentágono 4"/>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Ocupación de </a:t>
            </a:r>
            <a:r>
              <a:rPr lang="es-ES" sz="2400" dirty="0" smtClean="0"/>
              <a:t>Camas</a:t>
            </a:r>
            <a:endParaRPr lang="es-ES" sz="2400" dirty="0"/>
          </a:p>
        </p:txBody>
      </p:sp>
      <p:pic>
        <p:nvPicPr>
          <p:cNvPr id="11" name="Imagen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 name="Rectángulo 1"/>
          <p:cNvSpPr/>
          <p:nvPr/>
        </p:nvSpPr>
        <p:spPr>
          <a:xfrm>
            <a:off x="2821728" y="5214417"/>
            <a:ext cx="3919150" cy="400110"/>
          </a:xfrm>
          <a:prstGeom prst="rect">
            <a:avLst/>
          </a:prstGeom>
          <a:noFill/>
        </p:spPr>
        <p:txBody>
          <a:bodyPr wrap="none" lIns="91440" tIns="45720" rIns="91440" bIns="45720">
            <a:spAutoFit/>
          </a:bodyPr>
          <a:lstStyle/>
          <a:p>
            <a:pPr algn="ctr"/>
            <a:r>
              <a:rPr lang="es-ES" sz="2000" dirty="0" smtClean="0">
                <a:ln w="0"/>
                <a:solidFill>
                  <a:schemeClr val="accent1"/>
                </a:solidFill>
                <a:effectLst>
                  <a:outerShdw blurRad="38100" dist="25400" dir="5400000" algn="ctr" rotWithShape="0">
                    <a:srgbClr val="6E747A">
                      <a:alpha val="43000"/>
                    </a:srgbClr>
                  </a:outerShdw>
                </a:effectLst>
              </a:rPr>
              <a:t>Vista previa antes de la publicación</a:t>
            </a:r>
            <a:endParaRPr lang="es-ES" sz="2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79318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p:nvPr/>
        </p:nvPicPr>
        <p:blipFill>
          <a:blip r:embed="rId2"/>
          <a:stretch>
            <a:fillRect/>
          </a:stretch>
        </p:blipFill>
        <p:spPr>
          <a:xfrm>
            <a:off x="774246" y="1209797"/>
            <a:ext cx="4597023" cy="2969529"/>
          </a:xfrm>
          <a:prstGeom prst="rect">
            <a:avLst/>
          </a:prstGeom>
          <a:ln>
            <a:solidFill>
              <a:schemeClr val="tx1"/>
            </a:solidFill>
          </a:ln>
        </p:spPr>
      </p:pic>
      <p:pic>
        <p:nvPicPr>
          <p:cNvPr id="12" name="Imagen 11"/>
          <p:cNvPicPr/>
          <p:nvPr/>
        </p:nvPicPr>
        <p:blipFill rotWithShape="1">
          <a:blip r:embed="rId3"/>
          <a:srcRect t="49872" b="17145"/>
          <a:stretch/>
        </p:blipFill>
        <p:spPr>
          <a:xfrm>
            <a:off x="5570624" y="2205020"/>
            <a:ext cx="3359620" cy="395676"/>
          </a:xfrm>
          <a:prstGeom prst="rect">
            <a:avLst/>
          </a:prstGeom>
          <a:ln>
            <a:noFill/>
          </a:ln>
        </p:spPr>
      </p:pic>
      <p:graphicFrame>
        <p:nvGraphicFramePr>
          <p:cNvPr id="2" name="Tabla 1"/>
          <p:cNvGraphicFramePr>
            <a:graphicFrameLocks noGrp="1"/>
          </p:cNvGraphicFramePr>
          <p:nvPr>
            <p:extLst>
              <p:ext uri="{D42A27DB-BD31-4B8C-83A1-F6EECF244321}">
                <p14:modId xmlns:p14="http://schemas.microsoft.com/office/powerpoint/2010/main" val="1340894361"/>
              </p:ext>
            </p:extLst>
          </p:nvPr>
        </p:nvGraphicFramePr>
        <p:xfrm>
          <a:off x="5690937" y="3441031"/>
          <a:ext cx="3188369" cy="2695939"/>
        </p:xfrm>
        <a:graphic>
          <a:graphicData uri="http://schemas.openxmlformats.org/drawingml/2006/table">
            <a:tbl>
              <a:tblPr>
                <a:tableStyleId>{35758FB7-9AC5-4552-8A53-C91805E547FA}</a:tableStyleId>
              </a:tblPr>
              <a:tblGrid>
                <a:gridCol w="1167063">
                  <a:extLst>
                    <a:ext uri="{9D8B030D-6E8A-4147-A177-3AD203B41FA5}">
                      <a16:colId xmlns:a16="http://schemas.microsoft.com/office/drawing/2014/main" val="4154452374"/>
                    </a:ext>
                  </a:extLst>
                </a:gridCol>
                <a:gridCol w="1227364">
                  <a:extLst>
                    <a:ext uri="{9D8B030D-6E8A-4147-A177-3AD203B41FA5}">
                      <a16:colId xmlns:a16="http://schemas.microsoft.com/office/drawing/2014/main" val="461746407"/>
                    </a:ext>
                  </a:extLst>
                </a:gridCol>
                <a:gridCol w="793942">
                  <a:extLst>
                    <a:ext uri="{9D8B030D-6E8A-4147-A177-3AD203B41FA5}">
                      <a16:colId xmlns:a16="http://schemas.microsoft.com/office/drawing/2014/main" val="2199125259"/>
                    </a:ext>
                  </a:extLst>
                </a:gridCol>
              </a:tblGrid>
              <a:tr h="276727">
                <a:tc>
                  <a:txBody>
                    <a:bodyPr/>
                    <a:lstStyle/>
                    <a:p>
                      <a:pPr algn="ctr" fontAlgn="b"/>
                      <a:r>
                        <a:rPr lang="es-EC" sz="1000" u="none" strike="noStrike" dirty="0">
                          <a:solidFill>
                            <a:schemeClr val="bg1"/>
                          </a:solidFill>
                          <a:effectLst/>
                        </a:rPr>
                        <a:t>name</a:t>
                      </a:r>
                      <a:endParaRPr lang="es-EC" sz="1000" b="0"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b"/>
                      <a:r>
                        <a:rPr lang="es-EC" sz="1000" u="none" strike="noStrike" dirty="0">
                          <a:solidFill>
                            <a:schemeClr val="bg1"/>
                          </a:solidFill>
                          <a:effectLst/>
                        </a:rPr>
                        <a:t>label</a:t>
                      </a:r>
                      <a:endParaRPr lang="es-EC" sz="1000" b="0"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b"/>
                      <a:r>
                        <a:rPr lang="es-EC" sz="1000" u="none" strike="noStrike" dirty="0">
                          <a:solidFill>
                            <a:schemeClr val="bg1"/>
                          </a:solidFill>
                          <a:effectLst/>
                        </a:rPr>
                        <a:t>filtro</a:t>
                      </a:r>
                      <a:endParaRPr lang="es-EC" sz="1000" b="0"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extLst>
                  <a:ext uri="{0D108BD9-81ED-4DB2-BD59-A6C34878D82A}">
                    <a16:rowId xmlns:a16="http://schemas.microsoft.com/office/drawing/2014/main" val="2085002186"/>
                  </a:ext>
                </a:extLst>
              </a:tr>
              <a:tr h="372979">
                <a:tc>
                  <a:txBody>
                    <a:bodyPr/>
                    <a:lstStyle/>
                    <a:p>
                      <a:pPr algn="ctr" fontAlgn="b"/>
                      <a:r>
                        <a:rPr lang="es-EC" sz="1000" u="none" strike="noStrike" dirty="0">
                          <a:effectLst/>
                        </a:rPr>
                        <a:t>10 DE AGOSTO</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10 DE AGOSTO</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a:effectLst/>
                        </a:rPr>
                        <a:t>PEDERNALES</a:t>
                      </a:r>
                      <a:endParaRPr lang="es-EC" sz="10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495166059"/>
                  </a:ext>
                </a:extLst>
              </a:tr>
              <a:tr h="554317">
                <a:tc>
                  <a:txBody>
                    <a:bodyPr/>
                    <a:lstStyle/>
                    <a:p>
                      <a:pPr algn="ctr" fontAlgn="b"/>
                      <a:r>
                        <a:rPr lang="es-EC" sz="1000" u="none" strike="noStrike" dirty="0">
                          <a:effectLst/>
                        </a:rPr>
                        <a:t>10 DE AGOSTO (SUCRE)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10 DE AGOSTO (SUCRE)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SUCRE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724313300"/>
                  </a:ext>
                </a:extLst>
              </a:tr>
              <a:tr h="372979">
                <a:tc>
                  <a:txBody>
                    <a:bodyPr/>
                    <a:lstStyle/>
                    <a:p>
                      <a:pPr algn="ctr" fontAlgn="b"/>
                      <a:r>
                        <a:rPr lang="es-EC" sz="1000" u="none" strike="noStrike">
                          <a:effectLst/>
                        </a:rPr>
                        <a:t>10 DE NOVIEMBRE</a:t>
                      </a:r>
                      <a:endParaRPr lang="es-EC" sz="10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10 DE NOVIEMBRE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VENTANAS</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883222037"/>
                  </a:ext>
                </a:extLst>
              </a:tr>
              <a:tr h="372979">
                <a:tc>
                  <a:txBody>
                    <a:bodyPr/>
                    <a:lstStyle/>
                    <a:p>
                      <a:pPr algn="ctr" fontAlgn="b"/>
                      <a:r>
                        <a:rPr lang="es-EC" sz="1000" u="none" strike="noStrike">
                          <a:effectLst/>
                        </a:rPr>
                        <a:t>11 DE NOVIEMBRE</a:t>
                      </a:r>
                      <a:endParaRPr lang="es-EC" sz="10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11 DE NOVIEMBRE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LATACUNGA</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538071807"/>
                  </a:ext>
                </a:extLst>
              </a:tr>
              <a:tr h="372979">
                <a:tc>
                  <a:txBody>
                    <a:bodyPr/>
                    <a:lstStyle/>
                    <a:p>
                      <a:pPr algn="ctr" fontAlgn="b"/>
                      <a:r>
                        <a:rPr lang="es-EC" sz="1000" u="none" strike="noStrike">
                          <a:effectLst/>
                        </a:rPr>
                        <a:t>11 DE OCTUBRE</a:t>
                      </a:r>
                      <a:endParaRPr lang="es-EC" sz="10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11 DE OCTUBRE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a:effectLst/>
                        </a:rPr>
                        <a:t>BUENA FE</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745545545"/>
                  </a:ext>
                </a:extLst>
              </a:tr>
              <a:tr h="372979">
                <a:tc>
                  <a:txBody>
                    <a:bodyPr/>
                    <a:lstStyle/>
                    <a:p>
                      <a:pPr algn="ctr" fontAlgn="b"/>
                      <a:r>
                        <a:rPr lang="es-EC" sz="1000" u="none" strike="noStrike" dirty="0" smtClean="0">
                          <a:effectLst/>
                        </a:rPr>
                        <a:t>…</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smtClean="0">
                          <a:effectLst/>
                        </a:rPr>
                        <a:t>…</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C" sz="1000" u="none" strike="noStrike" dirty="0" smtClean="0">
                          <a:effectLst/>
                        </a:rPr>
                        <a:t>…</a:t>
                      </a:r>
                      <a:endParaRPr lang="es-EC" sz="1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68130016"/>
                  </a:ext>
                </a:extLst>
              </a:tr>
            </a:tbl>
          </a:graphicData>
        </a:graphic>
      </p:graphicFrame>
      <p:sp>
        <p:nvSpPr>
          <p:cNvPr id="14" name="Rectángulo 13"/>
          <p:cNvSpPr/>
          <p:nvPr/>
        </p:nvSpPr>
        <p:spPr>
          <a:xfrm>
            <a:off x="893298" y="3332861"/>
            <a:ext cx="1659988" cy="331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893298" y="3664611"/>
            <a:ext cx="1513017" cy="18296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0</a:t>
            </a:r>
            <a:endParaRPr lang="es-ES" dirty="0"/>
          </a:p>
        </p:txBody>
      </p:sp>
      <p:sp>
        <p:nvSpPr>
          <p:cNvPr id="18" name="Rectángulo 17"/>
          <p:cNvSpPr/>
          <p:nvPr/>
        </p:nvSpPr>
        <p:spPr>
          <a:xfrm>
            <a:off x="5570624" y="2231600"/>
            <a:ext cx="2827422" cy="368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angular 21"/>
          <p:cNvCxnSpPr>
            <a:stCxn id="14" idx="3"/>
            <a:endCxn id="18" idx="1"/>
          </p:cNvCxnSpPr>
          <p:nvPr/>
        </p:nvCxnSpPr>
        <p:spPr>
          <a:xfrm flipV="1">
            <a:off x="2553286" y="2415728"/>
            <a:ext cx="3017338" cy="108300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15" idx="3"/>
            <a:endCxn id="2" idx="1"/>
          </p:cNvCxnSpPr>
          <p:nvPr/>
        </p:nvCxnSpPr>
        <p:spPr>
          <a:xfrm>
            <a:off x="2406315" y="3756094"/>
            <a:ext cx="3284622" cy="1032906"/>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rot="16200000">
            <a:off x="-2713217" y="2948161"/>
            <a:ext cx="6056490" cy="566566"/>
            <a:chOff x="380724" y="251339"/>
            <a:chExt cx="6402970" cy="532852"/>
          </a:xfrm>
        </p:grpSpPr>
        <p:sp>
          <p:nvSpPr>
            <p:cNvPr id="20" name="Rectángulo 19"/>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CuadroTexto 20"/>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25" name="Rectángulo 24">
            <a:hlinkClick r:id="rId5" action="ppaction://hlinksldjump"/>
          </p:cNvPr>
          <p:cNvSpPr/>
          <p:nvPr/>
        </p:nvSpPr>
        <p:spPr>
          <a:xfrm>
            <a:off x="420890" y="65853"/>
            <a:ext cx="5738629"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Elipse 25"/>
          <p:cNvSpPr/>
          <p:nvPr/>
        </p:nvSpPr>
        <p:spPr>
          <a:xfrm>
            <a:off x="-39408" y="1"/>
            <a:ext cx="661916" cy="629392"/>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Pentágono 4"/>
          <p:cNvSpPr/>
          <p:nvPr/>
        </p:nvSpPr>
        <p:spPr>
          <a:xfrm>
            <a:off x="405996" y="82912"/>
            <a:ext cx="5499056" cy="3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para Reporte de Vacunación</a:t>
            </a:r>
          </a:p>
        </p:txBody>
      </p:sp>
      <p:pic>
        <p:nvPicPr>
          <p:cNvPr id="28" name="Imagen 27"/>
          <p:cNvPicPr/>
          <p:nvPr/>
        </p:nvPicPr>
        <p:blipFill rotWithShape="1">
          <a:blip r:embed="rId3"/>
          <a:srcRect l="-353" t="-1603" r="353" b="68620"/>
          <a:stretch/>
        </p:blipFill>
        <p:spPr>
          <a:xfrm>
            <a:off x="5573146" y="1830427"/>
            <a:ext cx="3359620" cy="395676"/>
          </a:xfrm>
          <a:prstGeom prst="rect">
            <a:avLst/>
          </a:prstGeom>
          <a:ln>
            <a:noFill/>
          </a:ln>
        </p:spPr>
      </p:pic>
      <p:pic>
        <p:nvPicPr>
          <p:cNvPr id="27" name="Imagen 2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9" name="CuadroTexto 28"/>
          <p:cNvSpPr txBox="1"/>
          <p:nvPr/>
        </p:nvSpPr>
        <p:spPr>
          <a:xfrm>
            <a:off x="1269613" y="844354"/>
            <a:ext cx="3606287" cy="369332"/>
          </a:xfrm>
          <a:prstGeom prst="rect">
            <a:avLst/>
          </a:prstGeom>
          <a:noFill/>
        </p:spPr>
        <p:txBody>
          <a:bodyPr wrap="square" rtlCol="0">
            <a:spAutoFit/>
          </a:bodyPr>
          <a:lstStyle/>
          <a:p>
            <a:pPr algn="ctr"/>
            <a:r>
              <a:rPr lang="es-ES" dirty="0" smtClean="0">
                <a:solidFill>
                  <a:schemeClr val="accent1"/>
                </a:solidFill>
              </a:rPr>
              <a:t>Datos del paciente</a:t>
            </a:r>
            <a:endParaRPr lang="es-ES" dirty="0">
              <a:solidFill>
                <a:schemeClr val="accent1"/>
              </a:solidFill>
            </a:endParaRPr>
          </a:p>
        </p:txBody>
      </p:sp>
      <p:sp>
        <p:nvSpPr>
          <p:cNvPr id="30" name="CuadroTexto 29"/>
          <p:cNvSpPr txBox="1"/>
          <p:nvPr/>
        </p:nvSpPr>
        <p:spPr>
          <a:xfrm>
            <a:off x="5570624" y="1492187"/>
            <a:ext cx="3606287" cy="369332"/>
          </a:xfrm>
          <a:prstGeom prst="rect">
            <a:avLst/>
          </a:prstGeom>
          <a:noFill/>
        </p:spPr>
        <p:txBody>
          <a:bodyPr wrap="square" rtlCol="0">
            <a:spAutoFit/>
          </a:bodyPr>
          <a:lstStyle/>
          <a:p>
            <a:pPr algn="ctr"/>
            <a:r>
              <a:rPr lang="es-ES" dirty="0" smtClean="0">
                <a:solidFill>
                  <a:schemeClr val="accent1"/>
                </a:solidFill>
              </a:rPr>
              <a:t>Filtro</a:t>
            </a:r>
            <a:endParaRPr lang="es-ES" dirty="0">
              <a:solidFill>
                <a:schemeClr val="accent1"/>
              </a:solidFill>
            </a:endParaRPr>
          </a:p>
        </p:txBody>
      </p:sp>
      <p:sp>
        <p:nvSpPr>
          <p:cNvPr id="31" name="CuadroTexto 30"/>
          <p:cNvSpPr txBox="1"/>
          <p:nvPr/>
        </p:nvSpPr>
        <p:spPr>
          <a:xfrm>
            <a:off x="5490321" y="3073417"/>
            <a:ext cx="3606287" cy="369332"/>
          </a:xfrm>
          <a:prstGeom prst="rect">
            <a:avLst/>
          </a:prstGeom>
          <a:noFill/>
        </p:spPr>
        <p:txBody>
          <a:bodyPr wrap="square" rtlCol="0">
            <a:spAutoFit/>
          </a:bodyPr>
          <a:lstStyle/>
          <a:p>
            <a:pPr algn="ctr"/>
            <a:r>
              <a:rPr lang="es-ES" dirty="0" smtClean="0">
                <a:solidFill>
                  <a:schemeClr val="accent1"/>
                </a:solidFill>
              </a:rPr>
              <a:t>Csv externo (parroquias)</a:t>
            </a:r>
            <a:endParaRPr lang="es-ES" dirty="0">
              <a:solidFill>
                <a:schemeClr val="accent1"/>
              </a:solidFill>
            </a:endParaRPr>
          </a:p>
        </p:txBody>
      </p:sp>
    </p:spTree>
    <p:extLst>
      <p:ext uri="{BB962C8B-B14F-4D97-AF65-F5344CB8AC3E}">
        <p14:creationId xmlns:p14="http://schemas.microsoft.com/office/powerpoint/2010/main" val="2582326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30871" y="1074303"/>
            <a:ext cx="5557058" cy="729443"/>
          </a:xfrm>
        </p:spPr>
        <p:txBody>
          <a:bodyPr>
            <a:normAutofit fontScale="90000"/>
          </a:bodyPr>
          <a:lstStyle/>
          <a:p>
            <a:pPr algn="ctr"/>
            <a:r>
              <a:rPr lang="es-ES" sz="3600" b="1" dirty="0" smtClean="0">
                <a:solidFill>
                  <a:schemeClr val="bg1"/>
                </a:solidFill>
              </a:rPr>
              <a:t/>
            </a:r>
            <a:br>
              <a:rPr lang="es-ES" sz="3600" b="1" dirty="0" smtClean="0">
                <a:solidFill>
                  <a:schemeClr val="bg1"/>
                </a:solidFill>
              </a:rPr>
            </a:br>
            <a:r>
              <a:rPr lang="es-ES" sz="3600" b="1" dirty="0" smtClean="0">
                <a:solidFill>
                  <a:schemeClr val="bg1"/>
                </a:solidFill>
              </a:rPr>
              <a:t/>
            </a:r>
            <a:br>
              <a:rPr lang="es-ES" sz="3600" b="1" dirty="0" smtClean="0">
                <a:solidFill>
                  <a:schemeClr val="bg1"/>
                </a:solidFill>
              </a:rPr>
            </a:br>
            <a:r>
              <a:rPr lang="es-ES" sz="3600" b="1" dirty="0" smtClean="0">
                <a:solidFill>
                  <a:schemeClr val="bg1"/>
                </a:solidFill>
              </a:rPr>
              <a:t>ESQUEMA DE LA PRESENTACIÓN</a:t>
            </a:r>
            <a:endParaRPr lang="es-ES" sz="3600" b="1" dirty="0">
              <a:solidFill>
                <a:schemeClr val="bg1"/>
              </a:solidFill>
            </a:endParaRPr>
          </a:p>
        </p:txBody>
      </p:sp>
      <p:pic>
        <p:nvPicPr>
          <p:cNvPr id="5" name="Imagen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graphicFrame>
        <p:nvGraphicFramePr>
          <p:cNvPr id="6" name="Diagrama 5"/>
          <p:cNvGraphicFramePr/>
          <p:nvPr>
            <p:extLst>
              <p:ext uri="{D42A27DB-BD31-4B8C-83A1-F6EECF244321}">
                <p14:modId xmlns:p14="http://schemas.microsoft.com/office/powerpoint/2010/main" val="2500094802"/>
              </p:ext>
            </p:extLst>
          </p:nvPr>
        </p:nvGraphicFramePr>
        <p:xfrm>
          <a:off x="2030871" y="2110406"/>
          <a:ext cx="5629275" cy="3814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6925" y="2257426"/>
            <a:ext cx="627748" cy="627748"/>
          </a:xfrm>
          <a:prstGeom prst="rect">
            <a:avLst/>
          </a:prstGeom>
        </p:spPr>
      </p:pic>
      <p:pic>
        <p:nvPicPr>
          <p:cNvPr id="13" name="Imagen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3230" y="2971005"/>
            <a:ext cx="638004" cy="638004"/>
          </a:xfrm>
          <a:prstGeom prst="rect">
            <a:avLst/>
          </a:prstGeom>
        </p:spPr>
      </p:pic>
      <p:pic>
        <p:nvPicPr>
          <p:cNvPr id="14" name="Imagen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5811" y="3715482"/>
            <a:ext cx="622507" cy="622507"/>
          </a:xfrm>
          <a:prstGeom prst="rect">
            <a:avLst/>
          </a:prstGeom>
        </p:spPr>
      </p:pic>
      <p:pic>
        <p:nvPicPr>
          <p:cNvPr id="15" name="Imagen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4236" y="4398555"/>
            <a:ext cx="666523" cy="666523"/>
          </a:xfrm>
          <a:prstGeom prst="rect">
            <a:avLst/>
          </a:prstGeom>
        </p:spPr>
      </p:pic>
      <p:pic>
        <p:nvPicPr>
          <p:cNvPr id="21" name="Imagen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1967" y="5125644"/>
            <a:ext cx="663280" cy="663280"/>
          </a:xfrm>
          <a:prstGeom prst="rect">
            <a:avLst/>
          </a:prstGeom>
        </p:spPr>
      </p:pic>
    </p:spTree>
    <p:extLst>
      <p:ext uri="{BB962C8B-B14F-4D97-AF65-F5344CB8AC3E}">
        <p14:creationId xmlns:p14="http://schemas.microsoft.com/office/powerpoint/2010/main" val="2852746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38729824"/>
              </p:ext>
            </p:extLst>
          </p:nvPr>
        </p:nvGraphicFramePr>
        <p:xfrm>
          <a:off x="7519984" y="4214889"/>
          <a:ext cx="1524000" cy="1714500"/>
        </p:xfrm>
        <a:graphic>
          <a:graphicData uri="http://schemas.openxmlformats.org/drawingml/2006/table">
            <a:tbl>
              <a:tblPr>
                <a:tableStyleId>{35758FB7-9AC5-4552-8A53-C91805E547FA}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90500">
                <a:tc>
                  <a:txBody>
                    <a:bodyPr/>
                    <a:lstStyle/>
                    <a:p>
                      <a:pPr algn="ctr" fontAlgn="b"/>
                      <a:r>
                        <a:rPr lang="es-ES" sz="1000" u="none" strike="noStrike" dirty="0">
                          <a:solidFill>
                            <a:schemeClr val="bg1"/>
                          </a:solidFill>
                          <a:effectLst/>
                        </a:rPr>
                        <a:t>edadrango</a:t>
                      </a:r>
                      <a:endParaRPr lang="es-ES" sz="1000" b="0"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s-ES" sz="1000" u="none" strike="noStrike" dirty="0">
                          <a:solidFill>
                            <a:schemeClr val="bg1"/>
                          </a:solidFill>
                          <a:effectLst/>
                        </a:rPr>
                        <a:t>grupo</a:t>
                      </a:r>
                      <a:endParaRPr lang="es-ES" sz="1000" b="0"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extLst>
                  <a:ext uri="{0D108BD9-81ED-4DB2-BD59-A6C34878D82A}">
                    <a16:rowId xmlns:a16="http://schemas.microsoft.com/office/drawing/2014/main" val="10000"/>
                  </a:ext>
                </a:extLst>
              </a:tr>
              <a:tr h="190500">
                <a:tc>
                  <a:txBody>
                    <a:bodyPr/>
                    <a:lstStyle/>
                    <a:p>
                      <a:pPr algn="ctr" fontAlgn="b"/>
                      <a:r>
                        <a:rPr lang="es-ES" sz="1000" u="none" strike="noStrike" dirty="0">
                          <a:effectLst/>
                        </a:rPr>
                        <a:t>0</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0 -11 meses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1"/>
                  </a:ext>
                </a:extLst>
              </a:tr>
              <a:tr h="190500">
                <a:tc>
                  <a:txBody>
                    <a:bodyPr/>
                    <a:lstStyle/>
                    <a:p>
                      <a:pPr algn="ctr" fontAlgn="b"/>
                      <a:r>
                        <a:rPr lang="es-ES" sz="1000" u="none" strike="noStrike" dirty="0">
                          <a:effectLst/>
                        </a:rPr>
                        <a:t>1</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1-4 años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2"/>
                  </a:ext>
                </a:extLst>
              </a:tr>
              <a:tr h="190500">
                <a:tc>
                  <a:txBody>
                    <a:bodyPr/>
                    <a:lstStyle/>
                    <a:p>
                      <a:pPr algn="ctr" fontAlgn="b"/>
                      <a:r>
                        <a:rPr lang="es-ES" sz="1000" u="none" strike="noStrike">
                          <a:effectLst/>
                        </a:rPr>
                        <a:t>2</a:t>
                      </a:r>
                      <a:endParaRPr lang="es-ES" sz="1000" b="0" i="0" u="none" strike="noStrike">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1-4 años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3"/>
                  </a:ext>
                </a:extLst>
              </a:tr>
              <a:tr h="190500">
                <a:tc>
                  <a:txBody>
                    <a:bodyPr/>
                    <a:lstStyle/>
                    <a:p>
                      <a:pPr algn="ctr" fontAlgn="b"/>
                      <a:r>
                        <a:rPr lang="es-ES" sz="1000" u="none" strike="noStrike">
                          <a:effectLst/>
                        </a:rPr>
                        <a:t>3</a:t>
                      </a:r>
                      <a:endParaRPr lang="es-ES" sz="1000" b="0" i="0" u="none" strike="noStrike">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1-4 años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4"/>
                  </a:ext>
                </a:extLst>
              </a:tr>
              <a:tr h="190500">
                <a:tc>
                  <a:txBody>
                    <a:bodyPr/>
                    <a:lstStyle/>
                    <a:p>
                      <a:pPr algn="ctr" fontAlgn="b"/>
                      <a:r>
                        <a:rPr lang="es-ES" sz="1000" u="none" strike="noStrike">
                          <a:effectLst/>
                        </a:rPr>
                        <a:t>4</a:t>
                      </a:r>
                      <a:endParaRPr lang="es-ES" sz="1000" b="0" i="0" u="none" strike="noStrike">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1-4 años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5"/>
                  </a:ext>
                </a:extLst>
              </a:tr>
              <a:tr h="190500">
                <a:tc>
                  <a:txBody>
                    <a:bodyPr/>
                    <a:lstStyle/>
                    <a:p>
                      <a:pPr algn="ctr" fontAlgn="b"/>
                      <a:r>
                        <a:rPr lang="es-ES" sz="1000" u="none" strike="noStrike">
                          <a:effectLst/>
                        </a:rPr>
                        <a:t>5</a:t>
                      </a:r>
                      <a:endParaRPr lang="es-ES" sz="1000" b="0" i="0" u="none" strike="noStrike">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5-9 años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6"/>
                  </a:ext>
                </a:extLst>
              </a:tr>
              <a:tr h="190500">
                <a:tc>
                  <a:txBody>
                    <a:bodyPr/>
                    <a:lstStyle/>
                    <a:p>
                      <a:pPr algn="ctr" fontAlgn="b"/>
                      <a:r>
                        <a:rPr lang="es-ES" sz="1000" u="none" strike="noStrike">
                          <a:effectLst/>
                        </a:rPr>
                        <a:t>6</a:t>
                      </a:r>
                      <a:endParaRPr lang="es-ES" sz="1000" b="0" i="0" u="none" strike="noStrike">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a:effectLst/>
                        </a:rPr>
                        <a:t>5-9 años</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7"/>
                  </a:ext>
                </a:extLst>
              </a:tr>
              <a:tr h="190500">
                <a:tc>
                  <a:txBody>
                    <a:bodyPr/>
                    <a:lstStyle/>
                    <a:p>
                      <a:pPr algn="ctr" fontAlgn="b"/>
                      <a:r>
                        <a:rPr lang="es-ES" sz="1000" u="none" strike="noStrike" dirty="0" smtClean="0">
                          <a:effectLst/>
                        </a:rPr>
                        <a:t>…</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s-ES" sz="1000" u="none" strike="noStrike" dirty="0" smtClean="0">
                          <a:effectLst/>
                        </a:rPr>
                        <a:t>…</a:t>
                      </a:r>
                      <a:endParaRPr lang="es-ES" sz="10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8"/>
                  </a:ext>
                </a:extLst>
              </a:tr>
            </a:tbl>
          </a:graphicData>
        </a:graphic>
      </p:graphicFrame>
      <p:pic>
        <p:nvPicPr>
          <p:cNvPr id="4" name="Imagen 3"/>
          <p:cNvPicPr>
            <a:picLocks noChangeAspect="1"/>
          </p:cNvPicPr>
          <p:nvPr/>
        </p:nvPicPr>
        <p:blipFill>
          <a:blip r:embed="rId2"/>
          <a:stretch>
            <a:fillRect/>
          </a:stretch>
        </p:blipFill>
        <p:spPr>
          <a:xfrm>
            <a:off x="687987" y="4386740"/>
            <a:ext cx="6429657" cy="885348"/>
          </a:xfrm>
          <a:prstGeom prst="rect">
            <a:avLst/>
          </a:prstGeom>
        </p:spPr>
      </p:pic>
      <p:pic>
        <p:nvPicPr>
          <p:cNvPr id="17" name="Imagen 1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550050" y="779190"/>
            <a:ext cx="6394344" cy="2904791"/>
          </a:xfrm>
          <a:prstGeom prst="rect">
            <a:avLst/>
          </a:prstGeom>
        </p:spPr>
      </p:pic>
      <p:sp>
        <p:nvSpPr>
          <p:cNvPr id="18" name="Rectángulo 17"/>
          <p:cNvSpPr/>
          <p:nvPr/>
        </p:nvSpPr>
        <p:spPr>
          <a:xfrm>
            <a:off x="838530" y="4842118"/>
            <a:ext cx="6258446" cy="135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838530" y="5010364"/>
            <a:ext cx="5639543" cy="118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Conector angular 24"/>
          <p:cNvCxnSpPr>
            <a:stCxn id="18" idx="0"/>
            <a:endCxn id="17" idx="2"/>
          </p:cNvCxnSpPr>
          <p:nvPr/>
        </p:nvCxnSpPr>
        <p:spPr>
          <a:xfrm rot="5400000" flipH="1" flipV="1">
            <a:off x="3778419" y="3873316"/>
            <a:ext cx="1158137" cy="779469"/>
          </a:xfrm>
          <a:prstGeom prst="bentConnector3">
            <a:avLst>
              <a:gd name="adj1" fmla="val 6716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p:cNvCxnSpPr>
            <a:stCxn id="20" idx="3"/>
            <a:endCxn id="3" idx="1"/>
          </p:cNvCxnSpPr>
          <p:nvPr/>
        </p:nvCxnSpPr>
        <p:spPr>
          <a:xfrm>
            <a:off x="6478073" y="5069828"/>
            <a:ext cx="1041911" cy="2311"/>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1955287" y="3161281"/>
            <a:ext cx="3232940" cy="246696"/>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33" name="Rectángulo 32"/>
          <p:cNvSpPr/>
          <p:nvPr/>
        </p:nvSpPr>
        <p:spPr>
          <a:xfrm>
            <a:off x="4085061" y="4834718"/>
            <a:ext cx="3011915" cy="175646"/>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34" name="Rectángulo 33"/>
          <p:cNvSpPr/>
          <p:nvPr/>
        </p:nvSpPr>
        <p:spPr>
          <a:xfrm>
            <a:off x="6458195" y="3407977"/>
            <a:ext cx="389866" cy="276004"/>
          </a:xfrm>
          <a:prstGeom prst="rect">
            <a:avLst/>
          </a:prstGeom>
          <a:solidFill>
            <a:srgbClr val="1CADE4">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p:cNvGrpSpPr/>
          <p:nvPr/>
        </p:nvGrpSpPr>
        <p:grpSpPr>
          <a:xfrm rot="16200000">
            <a:off x="-2712841" y="2877998"/>
            <a:ext cx="6056490" cy="566566"/>
            <a:chOff x="380724" y="251339"/>
            <a:chExt cx="6402970" cy="532852"/>
          </a:xfrm>
        </p:grpSpPr>
        <p:sp>
          <p:nvSpPr>
            <p:cNvPr id="36" name="Rectángulo 35"/>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CuadroTexto 36"/>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38" name="Imagen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43" name="Rectángulo 42"/>
          <p:cNvSpPr/>
          <p:nvPr/>
        </p:nvSpPr>
        <p:spPr>
          <a:xfrm>
            <a:off x="420890" y="65853"/>
            <a:ext cx="5738629"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Pentágono 4">
            <a:hlinkClick r:id="rId6" action="ppaction://hlinksldjump"/>
          </p:cNvPr>
          <p:cNvSpPr/>
          <p:nvPr/>
        </p:nvSpPr>
        <p:spPr>
          <a:xfrm>
            <a:off x="405996" y="82912"/>
            <a:ext cx="5499056" cy="3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para Reporte de Vacunación</a:t>
            </a:r>
          </a:p>
        </p:txBody>
      </p:sp>
      <p:sp>
        <p:nvSpPr>
          <p:cNvPr id="40" name="Elipse 39"/>
          <p:cNvSpPr/>
          <p:nvPr/>
        </p:nvSpPr>
        <p:spPr>
          <a:xfrm>
            <a:off x="-39408" y="1"/>
            <a:ext cx="661916" cy="629392"/>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4" name="Imagen 23">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6" name="CuadroTexto 25"/>
          <p:cNvSpPr txBox="1"/>
          <p:nvPr/>
        </p:nvSpPr>
        <p:spPr>
          <a:xfrm rot="16200000">
            <a:off x="-207967" y="2046920"/>
            <a:ext cx="2904793" cy="369332"/>
          </a:xfrm>
          <a:prstGeom prst="rect">
            <a:avLst/>
          </a:prstGeom>
          <a:noFill/>
        </p:spPr>
        <p:txBody>
          <a:bodyPr wrap="square" rtlCol="0">
            <a:spAutoFit/>
          </a:bodyPr>
          <a:lstStyle/>
          <a:p>
            <a:pPr algn="ctr"/>
            <a:r>
              <a:rPr lang="es-ES" dirty="0" smtClean="0">
                <a:solidFill>
                  <a:schemeClr val="accent1"/>
                </a:solidFill>
              </a:rPr>
              <a:t>Calculo de edad</a:t>
            </a:r>
            <a:endParaRPr lang="es-ES" dirty="0">
              <a:solidFill>
                <a:schemeClr val="accent1"/>
              </a:solidFill>
            </a:endParaRPr>
          </a:p>
        </p:txBody>
      </p:sp>
      <p:sp>
        <p:nvSpPr>
          <p:cNvPr id="27" name="CuadroTexto 26"/>
          <p:cNvSpPr txBox="1"/>
          <p:nvPr/>
        </p:nvSpPr>
        <p:spPr>
          <a:xfrm>
            <a:off x="2788249" y="5248467"/>
            <a:ext cx="2904793" cy="369332"/>
          </a:xfrm>
          <a:prstGeom prst="rect">
            <a:avLst/>
          </a:prstGeom>
          <a:noFill/>
        </p:spPr>
        <p:txBody>
          <a:bodyPr wrap="square" rtlCol="0">
            <a:spAutoFit/>
          </a:bodyPr>
          <a:lstStyle/>
          <a:p>
            <a:r>
              <a:rPr lang="es-ES" dirty="0" smtClean="0">
                <a:solidFill>
                  <a:schemeClr val="accent1"/>
                </a:solidFill>
              </a:rPr>
              <a:t>Edad y grupo etareo</a:t>
            </a:r>
            <a:endParaRPr lang="es-ES" dirty="0">
              <a:solidFill>
                <a:schemeClr val="accent1"/>
              </a:solidFill>
            </a:endParaRPr>
          </a:p>
        </p:txBody>
      </p:sp>
      <p:sp>
        <p:nvSpPr>
          <p:cNvPr id="30" name="CuadroTexto 29"/>
          <p:cNvSpPr txBox="1"/>
          <p:nvPr/>
        </p:nvSpPr>
        <p:spPr>
          <a:xfrm>
            <a:off x="7563118" y="5865674"/>
            <a:ext cx="1509716" cy="369332"/>
          </a:xfrm>
          <a:prstGeom prst="rect">
            <a:avLst/>
          </a:prstGeom>
          <a:noFill/>
        </p:spPr>
        <p:txBody>
          <a:bodyPr wrap="square" rtlCol="0">
            <a:spAutoFit/>
          </a:bodyPr>
          <a:lstStyle/>
          <a:p>
            <a:pPr algn="ctr"/>
            <a:r>
              <a:rPr lang="es-ES" dirty="0" smtClean="0">
                <a:solidFill>
                  <a:schemeClr val="accent1"/>
                </a:solidFill>
              </a:rPr>
              <a:t>Grupo etareo</a:t>
            </a:r>
            <a:endParaRPr lang="es-ES" dirty="0">
              <a:solidFill>
                <a:schemeClr val="accent1"/>
              </a:solidFill>
            </a:endParaRPr>
          </a:p>
        </p:txBody>
      </p:sp>
    </p:spTree>
    <p:extLst>
      <p:ext uri="{BB962C8B-B14F-4D97-AF65-F5344CB8AC3E}">
        <p14:creationId xmlns:p14="http://schemas.microsoft.com/office/powerpoint/2010/main" val="263828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p:nvPr/>
        </p:nvPicPr>
        <p:blipFill rotWithShape="1">
          <a:blip r:embed="rId2"/>
          <a:srcRect l="6795" t="-2" b="385"/>
          <a:stretch/>
        </p:blipFill>
        <p:spPr bwMode="auto">
          <a:xfrm>
            <a:off x="5016157" y="663240"/>
            <a:ext cx="4127844" cy="2893919"/>
          </a:xfrm>
          <a:prstGeom prst="rect">
            <a:avLst/>
          </a:prstGeom>
          <a:ln>
            <a:solidFill>
              <a:schemeClr val="tx1"/>
            </a:solidFill>
          </a:ln>
          <a:extLst>
            <a:ext uri="{53640926-AAD7-44D8-BBD7-CCE9431645EC}">
              <a14:shadowObscured xmlns:a14="http://schemas.microsoft.com/office/drawing/2010/main"/>
            </a:ext>
          </a:extLst>
        </p:spPr>
      </p:pic>
      <p:pic>
        <p:nvPicPr>
          <p:cNvPr id="2" name="Imagen 1"/>
          <p:cNvPicPr>
            <a:picLocks noChangeAspect="1"/>
          </p:cNvPicPr>
          <p:nvPr/>
        </p:nvPicPr>
        <p:blipFill>
          <a:blip r:embed="rId3"/>
          <a:stretch>
            <a:fillRect/>
          </a:stretch>
        </p:blipFill>
        <p:spPr>
          <a:xfrm>
            <a:off x="465906" y="1409667"/>
            <a:ext cx="4466171" cy="1082139"/>
          </a:xfrm>
          <a:prstGeom prst="rect">
            <a:avLst/>
          </a:prstGeom>
        </p:spPr>
      </p:pic>
      <p:sp>
        <p:nvSpPr>
          <p:cNvPr id="34" name="Rectángulo 33"/>
          <p:cNvSpPr/>
          <p:nvPr/>
        </p:nvSpPr>
        <p:spPr>
          <a:xfrm>
            <a:off x="6885146" y="3300397"/>
            <a:ext cx="389866" cy="276004"/>
          </a:xfrm>
          <a:prstGeom prst="rect">
            <a:avLst/>
          </a:prstGeom>
          <a:solidFill>
            <a:srgbClr val="1CADE4">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4"/>
          <a:stretch>
            <a:fillRect/>
          </a:stretch>
        </p:blipFill>
        <p:spPr>
          <a:xfrm>
            <a:off x="740926" y="3459724"/>
            <a:ext cx="4107072" cy="2785024"/>
          </a:xfrm>
          <a:prstGeom prst="rect">
            <a:avLst/>
          </a:prstGeom>
        </p:spPr>
      </p:pic>
      <p:sp>
        <p:nvSpPr>
          <p:cNvPr id="13" name="Rectángulo 12"/>
          <p:cNvSpPr/>
          <p:nvPr/>
        </p:nvSpPr>
        <p:spPr>
          <a:xfrm>
            <a:off x="2794462" y="3801968"/>
            <a:ext cx="1862598" cy="2056569"/>
          </a:xfrm>
          <a:prstGeom prst="rect">
            <a:avLst/>
          </a:prstGeom>
          <a:solidFill>
            <a:srgbClr val="9933FF">
              <a:alpha val="20000"/>
            </a:srgbClr>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820303" y="4816546"/>
            <a:ext cx="1433799" cy="1063974"/>
          </a:xfrm>
          <a:prstGeom prst="rect">
            <a:avLst/>
          </a:prstGeom>
          <a:solidFill>
            <a:srgbClr val="318B71">
              <a:alpha val="27059"/>
            </a:srgbClr>
          </a:solidFill>
          <a:ln>
            <a:solidFill>
              <a:srgbClr val="318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5"/>
          <a:stretch>
            <a:fillRect/>
          </a:stretch>
        </p:blipFill>
        <p:spPr>
          <a:xfrm>
            <a:off x="4990613" y="4706924"/>
            <a:ext cx="4107628" cy="665175"/>
          </a:xfrm>
          <a:prstGeom prst="rect">
            <a:avLst/>
          </a:prstGeom>
          <a:ln w="19050">
            <a:solidFill>
              <a:srgbClr val="FF0000"/>
            </a:solidFill>
          </a:ln>
        </p:spPr>
      </p:pic>
      <p:sp>
        <p:nvSpPr>
          <p:cNvPr id="15" name="Rectángulo 14"/>
          <p:cNvSpPr/>
          <p:nvPr/>
        </p:nvSpPr>
        <p:spPr>
          <a:xfrm>
            <a:off x="820303" y="5656521"/>
            <a:ext cx="1433799" cy="202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Conector recto de flecha 18"/>
          <p:cNvCxnSpPr>
            <a:stCxn id="15" idx="3"/>
            <a:endCxn id="14" idx="1"/>
          </p:cNvCxnSpPr>
          <p:nvPr/>
        </p:nvCxnSpPr>
        <p:spPr>
          <a:xfrm flipV="1">
            <a:off x="2254102" y="5039512"/>
            <a:ext cx="2736511" cy="718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upo 34"/>
          <p:cNvGrpSpPr/>
          <p:nvPr/>
        </p:nvGrpSpPr>
        <p:grpSpPr>
          <a:xfrm rot="16200000">
            <a:off x="-2713217" y="2948161"/>
            <a:ext cx="6056490" cy="566566"/>
            <a:chOff x="380724" y="251339"/>
            <a:chExt cx="6402970" cy="532852"/>
          </a:xfrm>
        </p:grpSpPr>
        <p:sp>
          <p:nvSpPr>
            <p:cNvPr id="36" name="Rectángulo 35"/>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CuadroTexto 36"/>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38" name="Imagen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42" name="Rectángulo 41">
            <a:hlinkClick r:id="rId7" action="ppaction://hlinksldjump"/>
          </p:cNvPr>
          <p:cNvSpPr/>
          <p:nvPr/>
        </p:nvSpPr>
        <p:spPr>
          <a:xfrm>
            <a:off x="420890" y="65853"/>
            <a:ext cx="5738629"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3" name="Pentágono 4"/>
          <p:cNvSpPr/>
          <p:nvPr/>
        </p:nvSpPr>
        <p:spPr>
          <a:xfrm>
            <a:off x="405996" y="82912"/>
            <a:ext cx="5499056" cy="3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para Reporte de Vacunación</a:t>
            </a:r>
          </a:p>
        </p:txBody>
      </p:sp>
      <p:sp>
        <p:nvSpPr>
          <p:cNvPr id="40" name="Elipse 39"/>
          <p:cNvSpPr/>
          <p:nvPr/>
        </p:nvSpPr>
        <p:spPr>
          <a:xfrm>
            <a:off x="-39408" y="1"/>
            <a:ext cx="661916" cy="629392"/>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0" name="Imagen 1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1" name="CuadroTexto 20"/>
          <p:cNvSpPr txBox="1"/>
          <p:nvPr/>
        </p:nvSpPr>
        <p:spPr>
          <a:xfrm>
            <a:off x="1241961" y="2455062"/>
            <a:ext cx="2904793" cy="369332"/>
          </a:xfrm>
          <a:prstGeom prst="rect">
            <a:avLst/>
          </a:prstGeom>
          <a:noFill/>
        </p:spPr>
        <p:txBody>
          <a:bodyPr wrap="square" rtlCol="0">
            <a:spAutoFit/>
          </a:bodyPr>
          <a:lstStyle/>
          <a:p>
            <a:pPr algn="ctr"/>
            <a:r>
              <a:rPr lang="es-ES" dirty="0" smtClean="0">
                <a:solidFill>
                  <a:schemeClr val="accent1"/>
                </a:solidFill>
              </a:rPr>
              <a:t>Ubicación de domicilio </a:t>
            </a:r>
            <a:endParaRPr lang="es-ES" dirty="0">
              <a:solidFill>
                <a:schemeClr val="accent1"/>
              </a:solidFill>
            </a:endParaRPr>
          </a:p>
        </p:txBody>
      </p:sp>
      <p:sp>
        <p:nvSpPr>
          <p:cNvPr id="23" name="CuadroTexto 22"/>
          <p:cNvSpPr txBox="1"/>
          <p:nvPr/>
        </p:nvSpPr>
        <p:spPr>
          <a:xfrm>
            <a:off x="637725" y="6242196"/>
            <a:ext cx="4113267" cy="369332"/>
          </a:xfrm>
          <a:prstGeom prst="rect">
            <a:avLst/>
          </a:prstGeom>
          <a:noFill/>
        </p:spPr>
        <p:txBody>
          <a:bodyPr wrap="square" rtlCol="0">
            <a:spAutoFit/>
          </a:bodyPr>
          <a:lstStyle/>
          <a:p>
            <a:pPr algn="ctr"/>
            <a:r>
              <a:rPr lang="es-ES" dirty="0" smtClean="0">
                <a:solidFill>
                  <a:schemeClr val="accent1"/>
                </a:solidFill>
              </a:rPr>
              <a:t>Vista previa en formulario publicado</a:t>
            </a:r>
            <a:endParaRPr lang="es-ES" dirty="0">
              <a:solidFill>
                <a:schemeClr val="accent1"/>
              </a:solidFill>
            </a:endParaRPr>
          </a:p>
        </p:txBody>
      </p:sp>
      <p:sp>
        <p:nvSpPr>
          <p:cNvPr id="24" name="CuadroTexto 23"/>
          <p:cNvSpPr txBox="1"/>
          <p:nvPr/>
        </p:nvSpPr>
        <p:spPr>
          <a:xfrm>
            <a:off x="5334767" y="3512765"/>
            <a:ext cx="3740139" cy="369332"/>
          </a:xfrm>
          <a:prstGeom prst="rect">
            <a:avLst/>
          </a:prstGeom>
          <a:noFill/>
        </p:spPr>
        <p:txBody>
          <a:bodyPr wrap="square" rtlCol="0">
            <a:spAutoFit/>
          </a:bodyPr>
          <a:lstStyle/>
          <a:p>
            <a:pPr algn="ctr"/>
            <a:r>
              <a:rPr lang="es-ES" dirty="0" smtClean="0">
                <a:solidFill>
                  <a:schemeClr val="accent1"/>
                </a:solidFill>
              </a:rPr>
              <a:t>Opciones de Georreferencia</a:t>
            </a:r>
            <a:endParaRPr lang="es-ES" dirty="0">
              <a:solidFill>
                <a:schemeClr val="accent1"/>
              </a:solidFill>
            </a:endParaRPr>
          </a:p>
        </p:txBody>
      </p:sp>
      <p:sp>
        <p:nvSpPr>
          <p:cNvPr id="25" name="CuadroTexto 24"/>
          <p:cNvSpPr txBox="1"/>
          <p:nvPr/>
        </p:nvSpPr>
        <p:spPr>
          <a:xfrm>
            <a:off x="5210009" y="5364829"/>
            <a:ext cx="3740139" cy="369332"/>
          </a:xfrm>
          <a:prstGeom prst="rect">
            <a:avLst/>
          </a:prstGeom>
          <a:noFill/>
        </p:spPr>
        <p:txBody>
          <a:bodyPr wrap="square" rtlCol="0">
            <a:spAutoFit/>
          </a:bodyPr>
          <a:lstStyle/>
          <a:p>
            <a:pPr algn="ctr"/>
            <a:r>
              <a:rPr lang="es-ES" dirty="0" smtClean="0">
                <a:solidFill>
                  <a:schemeClr val="accent1"/>
                </a:solidFill>
              </a:rPr>
              <a:t>Coordenadas UTM</a:t>
            </a:r>
            <a:endParaRPr lang="es-ES" dirty="0">
              <a:solidFill>
                <a:schemeClr val="accent1"/>
              </a:solidFill>
            </a:endParaRPr>
          </a:p>
        </p:txBody>
      </p:sp>
    </p:spTree>
    <p:extLst>
      <p:ext uri="{BB962C8B-B14F-4D97-AF65-F5344CB8AC3E}">
        <p14:creationId xmlns:p14="http://schemas.microsoft.com/office/powerpoint/2010/main" val="3818255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639" y="625477"/>
            <a:ext cx="3474622" cy="18684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75" y="1146091"/>
            <a:ext cx="4890038" cy="13175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57962" y="1583443"/>
            <a:ext cx="4116892" cy="164478"/>
          </a:xfrm>
          <a:prstGeom prst="rect">
            <a:avLst/>
          </a:prstGeom>
          <a:solidFill>
            <a:srgbClr val="FF0000">
              <a:alpha val="2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 name="Rectángulo 14"/>
          <p:cNvSpPr/>
          <p:nvPr/>
        </p:nvSpPr>
        <p:spPr>
          <a:xfrm>
            <a:off x="5838292" y="878248"/>
            <a:ext cx="1196363" cy="221360"/>
          </a:xfrm>
          <a:prstGeom prst="rect">
            <a:avLst/>
          </a:prstGeom>
          <a:solidFill>
            <a:srgbClr val="FF0000">
              <a:alpha val="2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 name="Rectángulo 15"/>
          <p:cNvSpPr/>
          <p:nvPr/>
        </p:nvSpPr>
        <p:spPr>
          <a:xfrm>
            <a:off x="749212" y="1882507"/>
            <a:ext cx="3510099" cy="125452"/>
          </a:xfrm>
          <a:prstGeom prst="rect">
            <a:avLst/>
          </a:prstGeom>
          <a:solidFill>
            <a:srgbClr val="9933FF">
              <a:alpha val="20000"/>
            </a:srgbClr>
          </a:solidFill>
          <a:ln>
            <a:solidFill>
              <a:srgbClr val="9933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 name="Rectángulo 16"/>
          <p:cNvSpPr/>
          <p:nvPr/>
        </p:nvSpPr>
        <p:spPr>
          <a:xfrm>
            <a:off x="5781380" y="1286896"/>
            <a:ext cx="3362620" cy="1175856"/>
          </a:xfrm>
          <a:prstGeom prst="rect">
            <a:avLst/>
          </a:prstGeom>
          <a:solidFill>
            <a:srgbClr val="9933FF">
              <a:alpha val="20000"/>
            </a:srgbClr>
          </a:solidFill>
          <a:ln>
            <a:solidFill>
              <a:srgbClr val="9933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Rectangle 1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12"/>
          <p:cNvSpPr>
            <a:spLocks noChangeArrowheads="1"/>
          </p:cNvSpPr>
          <p:nvPr/>
        </p:nvSpPr>
        <p:spPr bwMode="auto">
          <a:xfrm>
            <a:off x="15240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13"/>
          <p:cNvSpPr>
            <a:spLocks noChangeArrowheads="1"/>
          </p:cNvSpPr>
          <p:nvPr/>
        </p:nvSpPr>
        <p:spPr bwMode="auto">
          <a:xfrm>
            <a:off x="15240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4"/>
          <p:cNvSpPr>
            <a:spLocks noChangeArrowheads="1"/>
          </p:cNvSpPr>
          <p:nvPr/>
        </p:nvSpPr>
        <p:spPr bwMode="auto">
          <a:xfrm>
            <a:off x="15240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27" name="Conector angular 26"/>
          <p:cNvCxnSpPr>
            <a:stCxn id="14" idx="3"/>
            <a:endCxn id="15" idx="1"/>
          </p:cNvCxnSpPr>
          <p:nvPr/>
        </p:nvCxnSpPr>
        <p:spPr>
          <a:xfrm flipV="1">
            <a:off x="4874854" y="988928"/>
            <a:ext cx="963438" cy="676754"/>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16" idx="2"/>
            <a:endCxn id="17" idx="1"/>
          </p:cNvCxnSpPr>
          <p:nvPr/>
        </p:nvCxnSpPr>
        <p:spPr>
          <a:xfrm rot="5400000" flipH="1" flipV="1">
            <a:off x="4076253" y="302833"/>
            <a:ext cx="133135" cy="3277118"/>
          </a:xfrm>
          <a:prstGeom prst="bentConnector4">
            <a:avLst>
              <a:gd name="adj1" fmla="val -171705"/>
              <a:gd name="adj2" fmla="val 76777"/>
            </a:avLst>
          </a:prstGeom>
          <a:ln w="28575">
            <a:solidFill>
              <a:srgbClr val="9933FF"/>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n 35"/>
          <p:cNvPicPr/>
          <p:nvPr/>
        </p:nvPicPr>
        <p:blipFill>
          <a:blip r:embed="rId4"/>
          <a:stretch>
            <a:fillRect/>
          </a:stretch>
        </p:blipFill>
        <p:spPr>
          <a:xfrm>
            <a:off x="687227" y="3252584"/>
            <a:ext cx="5655856" cy="1145510"/>
          </a:xfrm>
          <a:prstGeom prst="rect">
            <a:avLst/>
          </a:prstGeom>
          <a:ln w="3175">
            <a:solidFill>
              <a:schemeClr val="tx1"/>
            </a:solidFill>
          </a:ln>
        </p:spPr>
      </p:pic>
      <p:pic>
        <p:nvPicPr>
          <p:cNvPr id="40" name="Imagen 39"/>
          <p:cNvPicPr/>
          <p:nvPr/>
        </p:nvPicPr>
        <p:blipFill>
          <a:blip r:embed="rId5">
            <a:extLst>
              <a:ext uri="{28A0092B-C50C-407E-A947-70E740481C1C}">
                <a14:useLocalDpi xmlns:a14="http://schemas.microsoft.com/office/drawing/2010/main" val="0"/>
              </a:ext>
            </a:extLst>
          </a:blip>
          <a:stretch>
            <a:fillRect/>
          </a:stretch>
        </p:blipFill>
        <p:spPr>
          <a:xfrm>
            <a:off x="1022254" y="5220807"/>
            <a:ext cx="2127346" cy="773593"/>
          </a:xfrm>
          <a:prstGeom prst="rect">
            <a:avLst/>
          </a:prstGeom>
          <a:ln>
            <a:noFill/>
          </a:ln>
        </p:spPr>
      </p:pic>
      <p:pic>
        <p:nvPicPr>
          <p:cNvPr id="41" name="Imagen 40"/>
          <p:cNvPicPr/>
          <p:nvPr/>
        </p:nvPicPr>
        <p:blipFill>
          <a:blip r:embed="rId6">
            <a:extLst>
              <a:ext uri="{28A0092B-C50C-407E-A947-70E740481C1C}">
                <a14:useLocalDpi xmlns:a14="http://schemas.microsoft.com/office/drawing/2010/main" val="0"/>
              </a:ext>
            </a:extLst>
          </a:blip>
          <a:stretch>
            <a:fillRect/>
          </a:stretch>
        </p:blipFill>
        <p:spPr>
          <a:xfrm>
            <a:off x="3581651" y="5147450"/>
            <a:ext cx="2732817" cy="1426245"/>
          </a:xfrm>
          <a:prstGeom prst="rect">
            <a:avLst/>
          </a:prstGeom>
          <a:ln>
            <a:noFill/>
          </a:ln>
        </p:spPr>
      </p:pic>
      <p:sp>
        <p:nvSpPr>
          <p:cNvPr id="43" name="Rectángulo 42"/>
          <p:cNvSpPr/>
          <p:nvPr/>
        </p:nvSpPr>
        <p:spPr>
          <a:xfrm>
            <a:off x="824404" y="3684394"/>
            <a:ext cx="3384788" cy="119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4" name="Rectángulo 43"/>
          <p:cNvSpPr/>
          <p:nvPr/>
        </p:nvSpPr>
        <p:spPr>
          <a:xfrm>
            <a:off x="817925" y="3827731"/>
            <a:ext cx="3384788" cy="119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42" name="Conector angular 41"/>
          <p:cNvCxnSpPr>
            <a:stCxn id="43" idx="1"/>
            <a:endCxn id="40" idx="0"/>
          </p:cNvCxnSpPr>
          <p:nvPr/>
        </p:nvCxnSpPr>
        <p:spPr>
          <a:xfrm rot="10800000" flipH="1" flipV="1">
            <a:off x="824403" y="3744157"/>
            <a:ext cx="1261523" cy="1476650"/>
          </a:xfrm>
          <a:prstGeom prst="bentConnector4">
            <a:avLst>
              <a:gd name="adj1" fmla="val -18121"/>
              <a:gd name="adj2" fmla="val 5202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44" idx="3"/>
            <a:endCxn id="41" idx="0"/>
          </p:cNvCxnSpPr>
          <p:nvPr/>
        </p:nvCxnSpPr>
        <p:spPr>
          <a:xfrm>
            <a:off x="4202713" y="3887494"/>
            <a:ext cx="745347" cy="125995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817924" y="3977330"/>
            <a:ext cx="3384788" cy="119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aphicFrame>
        <p:nvGraphicFramePr>
          <p:cNvPr id="51" name="Tabla 50"/>
          <p:cNvGraphicFramePr>
            <a:graphicFrameLocks noGrp="1"/>
          </p:cNvGraphicFramePr>
          <p:nvPr>
            <p:extLst>
              <p:ext uri="{D42A27DB-BD31-4B8C-83A1-F6EECF244321}">
                <p14:modId xmlns:p14="http://schemas.microsoft.com/office/powerpoint/2010/main" val="2098958756"/>
              </p:ext>
            </p:extLst>
          </p:nvPr>
        </p:nvGraphicFramePr>
        <p:xfrm>
          <a:off x="6623464" y="3428999"/>
          <a:ext cx="2320645" cy="2916828"/>
        </p:xfrm>
        <a:graphic>
          <a:graphicData uri="http://schemas.openxmlformats.org/drawingml/2006/table">
            <a:tbl>
              <a:tblPr>
                <a:tableStyleId>{35758FB7-9AC5-4552-8A53-C91805E547FA}</a:tableStyleId>
              </a:tblPr>
              <a:tblGrid>
                <a:gridCol w="321900">
                  <a:extLst>
                    <a:ext uri="{9D8B030D-6E8A-4147-A177-3AD203B41FA5}">
                      <a16:colId xmlns:a16="http://schemas.microsoft.com/office/drawing/2014/main" val="20000"/>
                    </a:ext>
                  </a:extLst>
                </a:gridCol>
                <a:gridCol w="1132388">
                  <a:extLst>
                    <a:ext uri="{9D8B030D-6E8A-4147-A177-3AD203B41FA5}">
                      <a16:colId xmlns:a16="http://schemas.microsoft.com/office/drawing/2014/main" val="20001"/>
                    </a:ext>
                  </a:extLst>
                </a:gridCol>
                <a:gridCol w="866357">
                  <a:extLst>
                    <a:ext uri="{9D8B030D-6E8A-4147-A177-3AD203B41FA5}">
                      <a16:colId xmlns:a16="http://schemas.microsoft.com/office/drawing/2014/main" val="20002"/>
                    </a:ext>
                  </a:extLst>
                </a:gridCol>
              </a:tblGrid>
              <a:tr h="119503">
                <a:tc>
                  <a:txBody>
                    <a:bodyPr/>
                    <a:lstStyle/>
                    <a:p>
                      <a:pPr algn="ctr" fontAlgn="b"/>
                      <a:r>
                        <a:rPr lang="es-ES" sz="900" u="none" strike="noStrike" dirty="0">
                          <a:solidFill>
                            <a:schemeClr val="bg1"/>
                          </a:solidFill>
                          <a:effectLst/>
                        </a:rPr>
                        <a:t>name</a:t>
                      </a:r>
                      <a:endParaRPr lang="es-ES" sz="900" b="0"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b"/>
                      <a:r>
                        <a:rPr lang="es-ES" sz="900" u="none" strike="noStrike" dirty="0">
                          <a:solidFill>
                            <a:schemeClr val="bg1"/>
                          </a:solidFill>
                          <a:effectLst/>
                        </a:rPr>
                        <a:t>label </a:t>
                      </a:r>
                      <a:endParaRPr lang="es-ES" sz="900" b="0"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b"/>
                      <a:r>
                        <a:rPr lang="es-ES" sz="900" u="none" strike="noStrike" dirty="0">
                          <a:solidFill>
                            <a:schemeClr val="bg1"/>
                          </a:solidFill>
                          <a:effectLst/>
                        </a:rPr>
                        <a:t>filtro</a:t>
                      </a:r>
                      <a:endParaRPr lang="es-ES" sz="900" b="0"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extLst>
                  <a:ext uri="{0D108BD9-81ED-4DB2-BD59-A6C34878D82A}">
                    <a16:rowId xmlns:a16="http://schemas.microsoft.com/office/drawing/2014/main" val="10000"/>
                  </a:ext>
                </a:extLst>
              </a:tr>
              <a:tr h="223960">
                <a:tc>
                  <a:txBody>
                    <a:bodyPr/>
                    <a:lstStyle/>
                    <a:p>
                      <a:pPr algn="ctr" fontAlgn="b"/>
                      <a:r>
                        <a:rPr lang="es-ES" sz="900" u="none" strike="noStrike" dirty="0">
                          <a:effectLst/>
                        </a:rPr>
                        <a:t>1</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CENTRO DE SALUD 24 DE MAYO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a:effectLst/>
                        </a:rPr>
                        <a:t>24 DE MAYO</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r h="439501">
                <a:tc>
                  <a:txBody>
                    <a:bodyPr/>
                    <a:lstStyle/>
                    <a:p>
                      <a:pPr algn="ctr" fontAlgn="b"/>
                      <a:r>
                        <a:rPr lang="es-ES" sz="900" u="none" strike="noStrike">
                          <a:effectLst/>
                        </a:rPr>
                        <a:t>2</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CENTRO DE SALUD ALFREDO BAQUERIZO MORENO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ALFREDO BAQUERIZO MORENO (JUJAN)</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2"/>
                  </a:ext>
                </a:extLst>
              </a:tr>
              <a:tr h="116190">
                <a:tc>
                  <a:txBody>
                    <a:bodyPr/>
                    <a:lstStyle/>
                    <a:p>
                      <a:pPr algn="ctr" fontAlgn="b"/>
                      <a:r>
                        <a:rPr lang="es-ES" sz="900" u="none" strike="noStrike">
                          <a:effectLst/>
                        </a:rPr>
                        <a:t>3</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CENTRO DE SALUD 1</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3"/>
                  </a:ext>
                </a:extLst>
              </a:tr>
              <a:tr h="223960">
                <a:tc>
                  <a:txBody>
                    <a:bodyPr/>
                    <a:lstStyle/>
                    <a:p>
                      <a:pPr algn="ctr" fontAlgn="b"/>
                      <a:r>
                        <a:rPr lang="es-ES" sz="900" u="none" strike="noStrike">
                          <a:effectLst/>
                        </a:rPr>
                        <a:t>4</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CENTRO DE SALUD IZAMBA</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4"/>
                  </a:ext>
                </a:extLst>
              </a:tr>
              <a:tr h="223960">
                <a:tc>
                  <a:txBody>
                    <a:bodyPr/>
                    <a:lstStyle/>
                    <a:p>
                      <a:pPr algn="ctr" fontAlgn="b"/>
                      <a:r>
                        <a:rPr lang="es-ES" sz="900" u="none" strike="noStrike">
                          <a:effectLst/>
                        </a:rPr>
                        <a:t>5</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CENTRO DE SALUD N° 2</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5"/>
                  </a:ext>
                </a:extLst>
              </a:tr>
              <a:tr h="223960">
                <a:tc>
                  <a:txBody>
                    <a:bodyPr/>
                    <a:lstStyle/>
                    <a:p>
                      <a:pPr algn="ctr" fontAlgn="b"/>
                      <a:r>
                        <a:rPr lang="es-ES" sz="900" u="none" strike="noStrike">
                          <a:effectLst/>
                        </a:rPr>
                        <a:t>6</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a:effectLst/>
                        </a:rPr>
                        <a:t>CENTRO DE SALUD N° 3</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6"/>
                  </a:ext>
                </a:extLst>
              </a:tr>
              <a:tr h="223960">
                <a:tc>
                  <a:txBody>
                    <a:bodyPr/>
                    <a:lstStyle/>
                    <a:p>
                      <a:pPr algn="ctr" fontAlgn="b"/>
                      <a:r>
                        <a:rPr lang="es-ES" sz="900" u="none" strike="noStrike">
                          <a:effectLst/>
                        </a:rPr>
                        <a:t>7</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a:effectLst/>
                        </a:rPr>
                        <a:t>CENTRO DE SALUD QUISAPINCHA</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7"/>
                  </a:ext>
                </a:extLst>
              </a:tr>
              <a:tr h="223960">
                <a:tc>
                  <a:txBody>
                    <a:bodyPr/>
                    <a:lstStyle/>
                    <a:p>
                      <a:pPr algn="ctr" fontAlgn="b"/>
                      <a:r>
                        <a:rPr lang="es-ES" sz="900" u="none" strike="noStrike">
                          <a:effectLst/>
                        </a:rPr>
                        <a:t>8</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a:effectLst/>
                        </a:rPr>
                        <a:t>CENTRO DE SALUD TIPO B SANTA ROSA</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8"/>
                  </a:ext>
                </a:extLst>
              </a:tr>
              <a:tr h="223960">
                <a:tc>
                  <a:txBody>
                    <a:bodyPr/>
                    <a:lstStyle/>
                    <a:p>
                      <a:pPr algn="ctr" fontAlgn="b"/>
                      <a:r>
                        <a:rPr lang="es-ES" sz="900" u="none" strike="noStrike">
                          <a:effectLst/>
                        </a:rPr>
                        <a:t>9</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a:effectLst/>
                        </a:rPr>
                        <a:t>CENTRO DE SALUD TOTORAS</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AMBATO</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9"/>
                  </a:ext>
                </a:extLst>
              </a:tr>
              <a:tr h="158406">
                <a:tc>
                  <a:txBody>
                    <a:bodyPr/>
                    <a:lstStyle/>
                    <a:p>
                      <a:pPr algn="ctr" fontAlgn="b"/>
                      <a:r>
                        <a:rPr lang="es-ES" sz="900" u="none" strike="noStrike">
                          <a:effectLst/>
                        </a:rPr>
                        <a:t>10</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a:effectLst/>
                        </a:rPr>
                        <a:t>ANDRADE MARIN</a:t>
                      </a:r>
                      <a:endParaRPr lang="es-ES" sz="900" b="0" i="0" u="none" strike="noStrike">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u="none" strike="noStrike" dirty="0">
                          <a:effectLst/>
                        </a:rPr>
                        <a:t>ANTONIO ANTE</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10"/>
                  </a:ext>
                </a:extLst>
              </a:tr>
              <a:tr h="158406">
                <a:tc>
                  <a:txBody>
                    <a:bodyPr/>
                    <a:lstStyle/>
                    <a:p>
                      <a:pPr algn="ctr" fontAlgn="b"/>
                      <a:r>
                        <a:rPr lang="es-ES" sz="900" b="0" i="0" u="none" strike="noStrike" dirty="0" smtClean="0">
                          <a:solidFill>
                            <a:srgbClr val="000000"/>
                          </a:solidFill>
                          <a:effectLst/>
                          <a:latin typeface="Calibri" panose="020F0502020204030204" pitchFamily="34" charset="0"/>
                        </a:rPr>
                        <a:t>…</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b="0" i="0" u="none" strike="noStrike" dirty="0" smtClean="0">
                          <a:solidFill>
                            <a:srgbClr val="000000"/>
                          </a:solidFill>
                          <a:effectLst/>
                          <a:latin typeface="Calibri" panose="020F0502020204030204" pitchFamily="34" charset="0"/>
                        </a:rPr>
                        <a:t>…</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s-ES" sz="900" b="0" i="0" u="none" strike="noStrike" dirty="0" smtClean="0">
                          <a:solidFill>
                            <a:srgbClr val="000000"/>
                          </a:solidFill>
                          <a:effectLst/>
                          <a:latin typeface="Calibri" panose="020F0502020204030204" pitchFamily="34" charset="0"/>
                        </a:rPr>
                        <a:t>…</a:t>
                      </a:r>
                      <a:endParaRPr lang="es-ES"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11"/>
                  </a:ext>
                </a:extLst>
              </a:tr>
            </a:tbl>
          </a:graphicData>
        </a:graphic>
      </p:graphicFrame>
      <p:cxnSp>
        <p:nvCxnSpPr>
          <p:cNvPr id="53" name="Conector angular 52"/>
          <p:cNvCxnSpPr>
            <a:stCxn id="49" idx="3"/>
            <a:endCxn id="51" idx="1"/>
          </p:cNvCxnSpPr>
          <p:nvPr/>
        </p:nvCxnSpPr>
        <p:spPr>
          <a:xfrm>
            <a:off x="4202712" y="4037093"/>
            <a:ext cx="2420752" cy="850320"/>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upo 68"/>
          <p:cNvGrpSpPr/>
          <p:nvPr/>
        </p:nvGrpSpPr>
        <p:grpSpPr>
          <a:xfrm rot="16200000">
            <a:off x="-2741792" y="3076748"/>
            <a:ext cx="6056490" cy="566566"/>
            <a:chOff x="380724" y="251339"/>
            <a:chExt cx="6402970" cy="532852"/>
          </a:xfrm>
        </p:grpSpPr>
        <p:sp>
          <p:nvSpPr>
            <p:cNvPr id="70" name="Rectángulo 69"/>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1" name="CuadroTexto 70"/>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72" name="Imagen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76" name="Rectángulo 75"/>
          <p:cNvSpPr/>
          <p:nvPr/>
        </p:nvSpPr>
        <p:spPr>
          <a:xfrm>
            <a:off x="420890" y="65853"/>
            <a:ext cx="5738629"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7" name="Pentágono 4">
            <a:hlinkClick r:id="rId8" action="ppaction://hlinksldjump"/>
          </p:cNvPr>
          <p:cNvSpPr/>
          <p:nvPr/>
        </p:nvSpPr>
        <p:spPr>
          <a:xfrm>
            <a:off x="405996" y="82912"/>
            <a:ext cx="5499056" cy="3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para Reporte de Vacunación</a:t>
            </a:r>
          </a:p>
        </p:txBody>
      </p:sp>
      <p:sp>
        <p:nvSpPr>
          <p:cNvPr id="74" name="Elipse 73"/>
          <p:cNvSpPr/>
          <p:nvPr/>
        </p:nvSpPr>
        <p:spPr>
          <a:xfrm>
            <a:off x="-39408" y="1"/>
            <a:ext cx="661916" cy="629392"/>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32" name="Imagen 3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60" name="CuadroTexto 59"/>
          <p:cNvSpPr txBox="1"/>
          <p:nvPr/>
        </p:nvSpPr>
        <p:spPr>
          <a:xfrm>
            <a:off x="1300195" y="799171"/>
            <a:ext cx="3602258" cy="369332"/>
          </a:xfrm>
          <a:prstGeom prst="rect">
            <a:avLst/>
          </a:prstGeom>
          <a:noFill/>
        </p:spPr>
        <p:txBody>
          <a:bodyPr wrap="square" rtlCol="0">
            <a:spAutoFit/>
          </a:bodyPr>
          <a:lstStyle/>
          <a:p>
            <a:pPr algn="ctr"/>
            <a:r>
              <a:rPr lang="es-ES" dirty="0" smtClean="0">
                <a:solidFill>
                  <a:schemeClr val="accent1"/>
                </a:solidFill>
              </a:rPr>
              <a:t>Condiciones de salud del paciente</a:t>
            </a:r>
            <a:endParaRPr lang="es-ES" dirty="0">
              <a:solidFill>
                <a:schemeClr val="accent1"/>
              </a:solidFill>
            </a:endParaRPr>
          </a:p>
        </p:txBody>
      </p:sp>
      <p:sp>
        <p:nvSpPr>
          <p:cNvPr id="61" name="CuadroTexto 60"/>
          <p:cNvSpPr txBox="1"/>
          <p:nvPr/>
        </p:nvSpPr>
        <p:spPr>
          <a:xfrm>
            <a:off x="1455164" y="2905199"/>
            <a:ext cx="3602258" cy="369332"/>
          </a:xfrm>
          <a:prstGeom prst="rect">
            <a:avLst/>
          </a:prstGeom>
          <a:noFill/>
        </p:spPr>
        <p:txBody>
          <a:bodyPr wrap="square" rtlCol="0">
            <a:spAutoFit/>
          </a:bodyPr>
          <a:lstStyle/>
          <a:p>
            <a:pPr algn="ctr"/>
            <a:r>
              <a:rPr lang="es-ES" dirty="0" smtClean="0">
                <a:solidFill>
                  <a:schemeClr val="accent1"/>
                </a:solidFill>
              </a:rPr>
              <a:t>Vacuna</a:t>
            </a:r>
            <a:endParaRPr lang="es-ES" dirty="0">
              <a:solidFill>
                <a:schemeClr val="accent1"/>
              </a:solidFill>
            </a:endParaRPr>
          </a:p>
        </p:txBody>
      </p:sp>
    </p:spTree>
    <p:extLst>
      <p:ext uri="{BB962C8B-B14F-4D97-AF65-F5344CB8AC3E}">
        <p14:creationId xmlns:p14="http://schemas.microsoft.com/office/powerpoint/2010/main" val="251940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a:spLocks noChangeArrowheads="1"/>
          </p:cNvSpPr>
          <p:nvPr/>
        </p:nvSpPr>
        <p:spPr bwMode="auto">
          <a:xfrm>
            <a:off x="15240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13"/>
          <p:cNvSpPr>
            <a:spLocks noChangeArrowheads="1"/>
          </p:cNvSpPr>
          <p:nvPr/>
        </p:nvSpPr>
        <p:spPr bwMode="auto">
          <a:xfrm>
            <a:off x="15240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4"/>
          <p:cNvSpPr>
            <a:spLocks noChangeArrowheads="1"/>
          </p:cNvSpPr>
          <p:nvPr/>
        </p:nvSpPr>
        <p:spPr bwMode="auto">
          <a:xfrm>
            <a:off x="15240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1" name="Imagen 30"/>
          <p:cNvPicPr/>
          <p:nvPr/>
        </p:nvPicPr>
        <p:blipFill>
          <a:blip r:embed="rId2"/>
          <a:stretch>
            <a:fillRect/>
          </a:stretch>
        </p:blipFill>
        <p:spPr>
          <a:xfrm>
            <a:off x="1198484" y="1088623"/>
            <a:ext cx="7434263" cy="4036583"/>
          </a:xfrm>
          <a:prstGeom prst="rect">
            <a:avLst/>
          </a:prstGeom>
          <a:ln>
            <a:solidFill>
              <a:schemeClr val="tx1"/>
            </a:solidFill>
          </a:ln>
        </p:spPr>
      </p:pic>
      <p:grpSp>
        <p:nvGrpSpPr>
          <p:cNvPr id="32" name="Grupo 31"/>
          <p:cNvGrpSpPr/>
          <p:nvPr/>
        </p:nvGrpSpPr>
        <p:grpSpPr>
          <a:xfrm rot="16200000">
            <a:off x="-2713217" y="2948161"/>
            <a:ext cx="6056490" cy="566566"/>
            <a:chOff x="380724" y="251339"/>
            <a:chExt cx="6402970" cy="532852"/>
          </a:xfrm>
        </p:grpSpPr>
        <p:sp>
          <p:nvSpPr>
            <p:cNvPr id="33" name="Rectángulo 32"/>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CuadroTexto 33"/>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45" name="Rectángulo 44"/>
          <p:cNvSpPr/>
          <p:nvPr/>
        </p:nvSpPr>
        <p:spPr>
          <a:xfrm>
            <a:off x="420890" y="65853"/>
            <a:ext cx="5738629"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Pentágono 4">
            <a:hlinkClick r:id="rId4" action="ppaction://hlinksldjump"/>
          </p:cNvPr>
          <p:cNvSpPr/>
          <p:nvPr/>
        </p:nvSpPr>
        <p:spPr>
          <a:xfrm>
            <a:off x="405996" y="82912"/>
            <a:ext cx="5499056" cy="3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para Reporte de Vacunación</a:t>
            </a:r>
          </a:p>
        </p:txBody>
      </p:sp>
      <p:sp>
        <p:nvSpPr>
          <p:cNvPr id="38" name="Elipse 37"/>
          <p:cNvSpPr/>
          <p:nvPr/>
        </p:nvSpPr>
        <p:spPr>
          <a:xfrm>
            <a:off x="-39408" y="1"/>
            <a:ext cx="661916" cy="629392"/>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4" name="Imagen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15" name="Rectángulo 14"/>
          <p:cNvSpPr/>
          <p:nvPr/>
        </p:nvSpPr>
        <p:spPr>
          <a:xfrm>
            <a:off x="2956040" y="5255753"/>
            <a:ext cx="3919150" cy="400110"/>
          </a:xfrm>
          <a:prstGeom prst="rect">
            <a:avLst/>
          </a:prstGeom>
          <a:noFill/>
        </p:spPr>
        <p:txBody>
          <a:bodyPr wrap="none" lIns="91440" tIns="45720" rIns="91440" bIns="45720">
            <a:spAutoFit/>
          </a:bodyPr>
          <a:lstStyle/>
          <a:p>
            <a:pPr algn="ctr"/>
            <a:r>
              <a:rPr lang="es-ES" sz="2000" dirty="0" smtClean="0">
                <a:ln w="0"/>
                <a:solidFill>
                  <a:schemeClr val="accent1"/>
                </a:solidFill>
                <a:effectLst>
                  <a:outerShdw blurRad="38100" dist="25400" dir="5400000" algn="ctr" rotWithShape="0">
                    <a:srgbClr val="6E747A">
                      <a:alpha val="43000"/>
                    </a:srgbClr>
                  </a:outerShdw>
                </a:effectLst>
              </a:rPr>
              <a:t>Vista previa antes de la publicación</a:t>
            </a:r>
            <a:endParaRPr lang="es-ES" sz="2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88593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630362"/>
            <a:ext cx="7473027" cy="1289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8"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357" y="3664022"/>
            <a:ext cx="2825622" cy="192397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097" name="Imagen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535" y="3664022"/>
            <a:ext cx="3524808" cy="192397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1190503" y="2602885"/>
            <a:ext cx="5950274" cy="1368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 name="Rectángulo 14"/>
          <p:cNvSpPr/>
          <p:nvPr/>
        </p:nvSpPr>
        <p:spPr>
          <a:xfrm>
            <a:off x="1190503" y="2779658"/>
            <a:ext cx="5950274" cy="1507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16" name="Conector angular 15"/>
          <p:cNvCxnSpPr>
            <a:stCxn id="14" idx="1"/>
            <a:endCxn id="4098" idx="1"/>
          </p:cNvCxnSpPr>
          <p:nvPr/>
        </p:nvCxnSpPr>
        <p:spPr>
          <a:xfrm rot="10800000" flipH="1" flipV="1">
            <a:off x="1190503" y="2671307"/>
            <a:ext cx="89854" cy="1954703"/>
          </a:xfrm>
          <a:prstGeom prst="bentConnector3">
            <a:avLst>
              <a:gd name="adj1" fmla="val -43682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15" idx="3"/>
            <a:endCxn id="4097" idx="3"/>
          </p:cNvCxnSpPr>
          <p:nvPr/>
        </p:nvCxnSpPr>
        <p:spPr>
          <a:xfrm>
            <a:off x="7140777" y="2855045"/>
            <a:ext cx="1213566" cy="1770966"/>
          </a:xfrm>
          <a:prstGeom prst="bentConnector3">
            <a:avLst>
              <a:gd name="adj1" fmla="val 11883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upo 23"/>
          <p:cNvGrpSpPr/>
          <p:nvPr/>
        </p:nvGrpSpPr>
        <p:grpSpPr>
          <a:xfrm rot="16200000">
            <a:off x="-2713217" y="2948161"/>
            <a:ext cx="6056490" cy="566566"/>
            <a:chOff x="380724" y="251339"/>
            <a:chExt cx="6402970" cy="532852"/>
          </a:xfrm>
        </p:grpSpPr>
        <p:sp>
          <p:nvSpPr>
            <p:cNvPr id="25" name="Rectángulo 24"/>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CuadroTexto 25"/>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28" name="Rectángulo 27"/>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Elipse 28"/>
          <p:cNvSpPr/>
          <p:nvPr/>
        </p:nvSpPr>
        <p:spPr>
          <a:xfrm>
            <a:off x="-39408" y="1"/>
            <a:ext cx="661916" cy="629392"/>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0" name="Pentágono 4">
            <a:hlinkClick r:id="rId7"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a:t>
            </a:r>
            <a:r>
              <a:rPr lang="es-ES" sz="2400" dirty="0" smtClean="0"/>
              <a:t>Covid-19</a:t>
            </a:r>
            <a:endParaRPr lang="es-ES" sz="2400" dirty="0"/>
          </a:p>
        </p:txBody>
      </p:sp>
      <p:pic>
        <p:nvPicPr>
          <p:cNvPr id="17" name="Imagen 1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19" name="CuadroTexto 18"/>
          <p:cNvSpPr txBox="1"/>
          <p:nvPr/>
        </p:nvSpPr>
        <p:spPr>
          <a:xfrm>
            <a:off x="3026391" y="1183759"/>
            <a:ext cx="3606287" cy="369332"/>
          </a:xfrm>
          <a:prstGeom prst="rect">
            <a:avLst/>
          </a:prstGeom>
          <a:noFill/>
        </p:spPr>
        <p:txBody>
          <a:bodyPr wrap="square" rtlCol="0">
            <a:spAutoFit/>
          </a:bodyPr>
          <a:lstStyle/>
          <a:p>
            <a:pPr algn="ctr"/>
            <a:r>
              <a:rPr lang="es-ES" dirty="0" smtClean="0">
                <a:solidFill>
                  <a:schemeClr val="accent1"/>
                </a:solidFill>
              </a:rPr>
              <a:t>Datos del establecimiento de salud</a:t>
            </a:r>
            <a:endParaRPr lang="es-ES" dirty="0">
              <a:solidFill>
                <a:schemeClr val="accent1"/>
              </a:solidFill>
            </a:endParaRPr>
          </a:p>
        </p:txBody>
      </p:sp>
      <p:sp>
        <p:nvSpPr>
          <p:cNvPr id="20" name="CuadroTexto 19"/>
          <p:cNvSpPr txBox="1"/>
          <p:nvPr/>
        </p:nvSpPr>
        <p:spPr>
          <a:xfrm>
            <a:off x="1569548" y="5588000"/>
            <a:ext cx="2225271" cy="369332"/>
          </a:xfrm>
          <a:prstGeom prst="rect">
            <a:avLst/>
          </a:prstGeom>
          <a:noFill/>
        </p:spPr>
        <p:txBody>
          <a:bodyPr wrap="square" rtlCol="0">
            <a:spAutoFit/>
          </a:bodyPr>
          <a:lstStyle/>
          <a:p>
            <a:pPr algn="ctr"/>
            <a:r>
              <a:rPr lang="es-ES" dirty="0" smtClean="0">
                <a:solidFill>
                  <a:schemeClr val="accent1"/>
                </a:solidFill>
              </a:rPr>
              <a:t>Institución</a:t>
            </a:r>
            <a:endParaRPr lang="es-ES" dirty="0">
              <a:solidFill>
                <a:schemeClr val="accent1"/>
              </a:solidFill>
            </a:endParaRPr>
          </a:p>
        </p:txBody>
      </p:sp>
      <p:sp>
        <p:nvSpPr>
          <p:cNvPr id="21" name="CuadroTexto 20"/>
          <p:cNvSpPr txBox="1"/>
          <p:nvPr/>
        </p:nvSpPr>
        <p:spPr>
          <a:xfrm>
            <a:off x="5175912" y="5588000"/>
            <a:ext cx="2832054" cy="369332"/>
          </a:xfrm>
          <a:prstGeom prst="rect">
            <a:avLst/>
          </a:prstGeom>
          <a:noFill/>
        </p:spPr>
        <p:txBody>
          <a:bodyPr wrap="square" rtlCol="0">
            <a:spAutoFit/>
          </a:bodyPr>
          <a:lstStyle/>
          <a:p>
            <a:pPr algn="ctr"/>
            <a:r>
              <a:rPr lang="es-ES" dirty="0" smtClean="0">
                <a:solidFill>
                  <a:schemeClr val="accent1"/>
                </a:solidFill>
              </a:rPr>
              <a:t>Establecimientos de salud</a:t>
            </a:r>
            <a:endParaRPr lang="es-ES" dirty="0">
              <a:solidFill>
                <a:schemeClr val="accent1"/>
              </a:solidFill>
            </a:endParaRPr>
          </a:p>
        </p:txBody>
      </p:sp>
    </p:spTree>
    <p:extLst>
      <p:ext uri="{BB962C8B-B14F-4D97-AF65-F5344CB8AC3E}">
        <p14:creationId xmlns:p14="http://schemas.microsoft.com/office/powerpoint/2010/main" val="3807309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p:nvPr/>
        </p:nvPicPr>
        <p:blipFill>
          <a:blip r:embed="rId2"/>
          <a:stretch>
            <a:fillRect/>
          </a:stretch>
        </p:blipFill>
        <p:spPr>
          <a:xfrm>
            <a:off x="1203439" y="1315919"/>
            <a:ext cx="7070003" cy="1537465"/>
          </a:xfrm>
          <a:prstGeom prst="rect">
            <a:avLst/>
          </a:prstGeom>
          <a:ln>
            <a:solidFill>
              <a:schemeClr val="tx1"/>
            </a:solidFill>
          </a:ln>
        </p:spPr>
      </p:pic>
      <p:pic>
        <p:nvPicPr>
          <p:cNvPr id="20" name="Imagen 19"/>
          <p:cNvPicPr/>
          <p:nvPr/>
        </p:nvPicPr>
        <p:blipFill>
          <a:blip r:embed="rId3"/>
          <a:stretch>
            <a:fillRect/>
          </a:stretch>
        </p:blipFill>
        <p:spPr>
          <a:xfrm>
            <a:off x="1203439" y="3625096"/>
            <a:ext cx="7070003" cy="2268766"/>
          </a:xfrm>
          <a:prstGeom prst="rect">
            <a:avLst/>
          </a:prstGeom>
          <a:ln>
            <a:solidFill>
              <a:schemeClr val="tx1"/>
            </a:solidFill>
          </a:ln>
        </p:spPr>
      </p:pic>
      <p:sp>
        <p:nvSpPr>
          <p:cNvPr id="11" name="Rectángulo 10"/>
          <p:cNvSpPr/>
          <p:nvPr/>
        </p:nvSpPr>
        <p:spPr>
          <a:xfrm>
            <a:off x="2507608" y="1476320"/>
            <a:ext cx="1268263" cy="1377064"/>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1203439" y="3733966"/>
            <a:ext cx="7070003" cy="317022"/>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Conector recto de flecha 24"/>
          <p:cNvCxnSpPr>
            <a:stCxn id="23" idx="2"/>
          </p:cNvCxnSpPr>
          <p:nvPr/>
        </p:nvCxnSpPr>
        <p:spPr>
          <a:xfrm>
            <a:off x="4738441" y="4050988"/>
            <a:ext cx="4993" cy="71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3136746" y="4050988"/>
            <a:ext cx="4993" cy="71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6096141" y="4047098"/>
            <a:ext cx="4993" cy="71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11" idx="2"/>
            <a:endCxn id="20" idx="0"/>
          </p:cNvCxnSpPr>
          <p:nvPr/>
        </p:nvCxnSpPr>
        <p:spPr>
          <a:xfrm rot="16200000" flipH="1">
            <a:off x="3554234" y="2440889"/>
            <a:ext cx="771712" cy="159670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5190594" y="1476319"/>
            <a:ext cx="3082847" cy="1377063"/>
          </a:xfrm>
          <a:prstGeom prst="rect">
            <a:avLst/>
          </a:prstGeom>
          <a:solidFill>
            <a:srgbClr val="1CADE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p:cNvGrpSpPr/>
          <p:nvPr/>
        </p:nvGrpSpPr>
        <p:grpSpPr>
          <a:xfrm rot="16200000">
            <a:off x="-2713217" y="2948161"/>
            <a:ext cx="6056490" cy="566566"/>
            <a:chOff x="380724" y="251339"/>
            <a:chExt cx="6402970" cy="532852"/>
          </a:xfrm>
        </p:grpSpPr>
        <p:sp>
          <p:nvSpPr>
            <p:cNvPr id="36" name="Rectángulo 35"/>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CuadroTexto 36"/>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38" name="Imagen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39" name="Rectángulo 38">
            <a:hlinkClick r:id="rId5" action="ppaction://hlinksldjump"/>
          </p:cNvPr>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Elipse 39"/>
          <p:cNvSpPr/>
          <p:nvPr/>
        </p:nvSpPr>
        <p:spPr>
          <a:xfrm>
            <a:off x="-39408" y="1"/>
            <a:ext cx="661916" cy="629392"/>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1" name="Pentágono 4"/>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Covid-19</a:t>
            </a:r>
          </a:p>
        </p:txBody>
      </p:sp>
      <p:pic>
        <p:nvPicPr>
          <p:cNvPr id="21" name="Imagen 2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2" name="CuadroTexto 21"/>
          <p:cNvSpPr txBox="1"/>
          <p:nvPr/>
        </p:nvSpPr>
        <p:spPr>
          <a:xfrm>
            <a:off x="3256284" y="2836530"/>
            <a:ext cx="4391471" cy="369332"/>
          </a:xfrm>
          <a:prstGeom prst="rect">
            <a:avLst/>
          </a:prstGeom>
          <a:noFill/>
        </p:spPr>
        <p:txBody>
          <a:bodyPr wrap="square" rtlCol="0">
            <a:spAutoFit/>
          </a:bodyPr>
          <a:lstStyle/>
          <a:p>
            <a:pPr algn="ctr"/>
            <a:r>
              <a:rPr lang="es-ES" dirty="0" smtClean="0">
                <a:solidFill>
                  <a:schemeClr val="accent1"/>
                </a:solidFill>
              </a:rPr>
              <a:t>Información de los establecimientos de salud</a:t>
            </a:r>
            <a:endParaRPr lang="es-ES" dirty="0">
              <a:solidFill>
                <a:schemeClr val="accent1"/>
              </a:solidFill>
            </a:endParaRPr>
          </a:p>
        </p:txBody>
      </p:sp>
      <p:sp>
        <p:nvSpPr>
          <p:cNvPr id="24" name="CuadroTexto 23"/>
          <p:cNvSpPr txBox="1"/>
          <p:nvPr/>
        </p:nvSpPr>
        <p:spPr>
          <a:xfrm>
            <a:off x="2485030" y="5954637"/>
            <a:ext cx="4391471" cy="369332"/>
          </a:xfrm>
          <a:prstGeom prst="rect">
            <a:avLst/>
          </a:prstGeom>
          <a:noFill/>
        </p:spPr>
        <p:txBody>
          <a:bodyPr wrap="square" rtlCol="0">
            <a:spAutoFit/>
          </a:bodyPr>
          <a:lstStyle/>
          <a:p>
            <a:pPr algn="ctr"/>
            <a:r>
              <a:rPr lang="es-ES" dirty="0" smtClean="0">
                <a:solidFill>
                  <a:schemeClr val="accent1"/>
                </a:solidFill>
              </a:rPr>
              <a:t>Csv externo</a:t>
            </a:r>
            <a:endParaRPr lang="es-ES" dirty="0">
              <a:solidFill>
                <a:schemeClr val="accent1"/>
              </a:solidFill>
            </a:endParaRPr>
          </a:p>
        </p:txBody>
      </p:sp>
    </p:spTree>
    <p:extLst>
      <p:ext uri="{BB962C8B-B14F-4D97-AF65-F5344CB8AC3E}">
        <p14:creationId xmlns:p14="http://schemas.microsoft.com/office/powerpoint/2010/main" val="2242237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p:nvPr/>
        </p:nvPicPr>
        <p:blipFill>
          <a:blip r:embed="rId2"/>
          <a:stretch>
            <a:fillRect/>
          </a:stretch>
        </p:blipFill>
        <p:spPr>
          <a:xfrm>
            <a:off x="888358" y="1078021"/>
            <a:ext cx="5400040" cy="3703955"/>
          </a:xfrm>
          <a:prstGeom prst="rect">
            <a:avLst/>
          </a:prstGeom>
          <a:ln>
            <a:solidFill>
              <a:schemeClr val="tx1"/>
            </a:solidFill>
          </a:ln>
        </p:spPr>
      </p:pic>
      <p:pic>
        <p:nvPicPr>
          <p:cNvPr id="15" name="Imagen 14"/>
          <p:cNvPicPr>
            <a:picLocks noChangeAspect="1"/>
          </p:cNvPicPr>
          <p:nvPr/>
        </p:nvPicPr>
        <p:blipFill rotWithShape="1">
          <a:blip r:embed="rId3"/>
          <a:srcRect l="1424" t="4926" r="2895" b="6344"/>
          <a:stretch/>
        </p:blipFill>
        <p:spPr>
          <a:xfrm>
            <a:off x="6900529" y="1052623"/>
            <a:ext cx="1658679" cy="659219"/>
          </a:xfrm>
          <a:prstGeom prst="rect">
            <a:avLst/>
          </a:prstGeom>
          <a:ln w="28575">
            <a:solidFill>
              <a:schemeClr val="accent5"/>
            </a:solidFill>
          </a:ln>
        </p:spPr>
      </p:pic>
      <p:pic>
        <p:nvPicPr>
          <p:cNvPr id="16" name="Imagen 15"/>
          <p:cNvPicPr>
            <a:picLocks noChangeAspect="1"/>
          </p:cNvPicPr>
          <p:nvPr/>
        </p:nvPicPr>
        <p:blipFill rotWithShape="1">
          <a:blip r:embed="rId4"/>
          <a:srcRect l="1392" t="2107" r="2052" b="2701"/>
          <a:stretch/>
        </p:blipFill>
        <p:spPr>
          <a:xfrm>
            <a:off x="6645349" y="4848447"/>
            <a:ext cx="2179674" cy="1477925"/>
          </a:xfrm>
          <a:prstGeom prst="rect">
            <a:avLst/>
          </a:prstGeom>
          <a:ln w="28575">
            <a:solidFill>
              <a:srgbClr val="FFFF00"/>
            </a:solidFill>
          </a:ln>
        </p:spPr>
      </p:pic>
      <p:pic>
        <p:nvPicPr>
          <p:cNvPr id="17" name="Imagen 16"/>
          <p:cNvPicPr>
            <a:picLocks noChangeAspect="1"/>
          </p:cNvPicPr>
          <p:nvPr/>
        </p:nvPicPr>
        <p:blipFill rotWithShape="1">
          <a:blip r:embed="rId5"/>
          <a:srcRect l="4090" t="12418" r="6607" b="11882"/>
          <a:stretch/>
        </p:blipFill>
        <p:spPr>
          <a:xfrm>
            <a:off x="6889898" y="2317898"/>
            <a:ext cx="1658679" cy="627322"/>
          </a:xfrm>
          <a:prstGeom prst="rect">
            <a:avLst/>
          </a:prstGeom>
          <a:ln w="28575">
            <a:solidFill>
              <a:schemeClr val="accent1">
                <a:lumMod val="60000"/>
                <a:lumOff val="40000"/>
              </a:schemeClr>
            </a:solidFill>
          </a:ln>
        </p:spPr>
      </p:pic>
      <p:pic>
        <p:nvPicPr>
          <p:cNvPr id="18" name="Imagen 17"/>
          <p:cNvPicPr>
            <a:picLocks noChangeAspect="1"/>
          </p:cNvPicPr>
          <p:nvPr/>
        </p:nvPicPr>
        <p:blipFill rotWithShape="1">
          <a:blip r:embed="rId6"/>
          <a:srcRect l="1660" t="6601" r="69012" b="4291"/>
          <a:stretch/>
        </p:blipFill>
        <p:spPr>
          <a:xfrm>
            <a:off x="1403498" y="5209953"/>
            <a:ext cx="1701210" cy="967563"/>
          </a:xfrm>
          <a:prstGeom prst="rect">
            <a:avLst/>
          </a:prstGeom>
          <a:ln w="28575">
            <a:solidFill>
              <a:srgbClr val="7030A0"/>
            </a:solidFill>
          </a:ln>
        </p:spPr>
      </p:pic>
      <p:pic>
        <p:nvPicPr>
          <p:cNvPr id="31" name="Imagen 30"/>
          <p:cNvPicPr>
            <a:picLocks noChangeAspect="1"/>
          </p:cNvPicPr>
          <p:nvPr/>
        </p:nvPicPr>
        <p:blipFill rotWithShape="1">
          <a:blip r:embed="rId6"/>
          <a:srcRect l="35103" t="5622" r="35754" b="6251"/>
          <a:stretch/>
        </p:blipFill>
        <p:spPr>
          <a:xfrm>
            <a:off x="3997842" y="5199321"/>
            <a:ext cx="1690578" cy="956930"/>
          </a:xfrm>
          <a:prstGeom prst="rect">
            <a:avLst/>
          </a:prstGeom>
          <a:ln w="28575">
            <a:solidFill>
              <a:srgbClr val="00B050"/>
            </a:solidFill>
          </a:ln>
        </p:spPr>
      </p:pic>
      <p:pic>
        <p:nvPicPr>
          <p:cNvPr id="32" name="Imagen 31"/>
          <p:cNvPicPr>
            <a:picLocks noChangeAspect="1"/>
          </p:cNvPicPr>
          <p:nvPr/>
        </p:nvPicPr>
        <p:blipFill rotWithShape="1">
          <a:blip r:embed="rId6"/>
          <a:srcRect l="68654" t="3814" r="1836" b="5120"/>
          <a:stretch/>
        </p:blipFill>
        <p:spPr>
          <a:xfrm>
            <a:off x="6889899" y="3583171"/>
            <a:ext cx="1711842" cy="988829"/>
          </a:xfrm>
          <a:prstGeom prst="rect">
            <a:avLst/>
          </a:prstGeom>
          <a:ln w="28575">
            <a:solidFill>
              <a:srgbClr val="FF99FF"/>
            </a:solidFill>
          </a:ln>
        </p:spPr>
      </p:pic>
      <p:sp>
        <p:nvSpPr>
          <p:cNvPr id="22" name="Rectángulo 21"/>
          <p:cNvSpPr/>
          <p:nvPr/>
        </p:nvSpPr>
        <p:spPr>
          <a:xfrm>
            <a:off x="3264195" y="1648458"/>
            <a:ext cx="1084521" cy="152578"/>
          </a:xfrm>
          <a:prstGeom prst="rect">
            <a:avLst/>
          </a:prstGeom>
          <a:solidFill>
            <a:srgbClr val="318B71">
              <a:alpha val="43137"/>
            </a:srgb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888358" y="1518740"/>
            <a:ext cx="1084521" cy="15257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p:cNvSpPr/>
          <p:nvPr/>
        </p:nvSpPr>
        <p:spPr>
          <a:xfrm>
            <a:off x="1753546" y="2364694"/>
            <a:ext cx="1084521" cy="152578"/>
          </a:xfrm>
          <a:prstGeom prst="rect">
            <a:avLst/>
          </a:prstGeom>
          <a:solidFill>
            <a:srgbClr val="FF99FF">
              <a:alpha val="50196"/>
            </a:srgbClr>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p:cNvSpPr/>
          <p:nvPr/>
        </p:nvSpPr>
        <p:spPr>
          <a:xfrm>
            <a:off x="1753546" y="2651092"/>
            <a:ext cx="1084521" cy="152578"/>
          </a:xfrm>
          <a:prstGeom prst="rect">
            <a:avLst/>
          </a:prstGeom>
          <a:solidFill>
            <a:srgbClr val="FF99FF">
              <a:alpha val="50196"/>
            </a:srgbClr>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p:cNvSpPr/>
          <p:nvPr/>
        </p:nvSpPr>
        <p:spPr>
          <a:xfrm>
            <a:off x="1753546" y="2927873"/>
            <a:ext cx="1084521" cy="152578"/>
          </a:xfrm>
          <a:prstGeom prst="rect">
            <a:avLst/>
          </a:prstGeom>
          <a:solidFill>
            <a:srgbClr val="FF99FF">
              <a:alpha val="50196"/>
            </a:srgbClr>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p:cNvSpPr/>
          <p:nvPr/>
        </p:nvSpPr>
        <p:spPr>
          <a:xfrm>
            <a:off x="888358" y="2784912"/>
            <a:ext cx="1159128" cy="152578"/>
          </a:xfrm>
          <a:prstGeom prst="rect">
            <a:avLst/>
          </a:prstGeom>
          <a:solidFill>
            <a:schemeClr val="accent1">
              <a:lumMod val="75000"/>
              <a:alpha val="50196"/>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p:cNvSpPr/>
          <p:nvPr/>
        </p:nvSpPr>
        <p:spPr>
          <a:xfrm>
            <a:off x="1753545" y="3486748"/>
            <a:ext cx="1084521" cy="152578"/>
          </a:xfrm>
          <a:prstGeom prst="rect">
            <a:avLst/>
          </a:prstGeom>
          <a:solidFill>
            <a:srgbClr val="00B050">
              <a:alpha val="5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p:cNvSpPr/>
          <p:nvPr/>
        </p:nvSpPr>
        <p:spPr>
          <a:xfrm>
            <a:off x="1753544" y="3925007"/>
            <a:ext cx="1084521" cy="152578"/>
          </a:xfrm>
          <a:prstGeom prst="rect">
            <a:avLst/>
          </a:prstGeom>
          <a:solidFill>
            <a:srgbClr val="00B050">
              <a:alpha val="5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p:cNvSpPr/>
          <p:nvPr/>
        </p:nvSpPr>
        <p:spPr>
          <a:xfrm>
            <a:off x="888357" y="3215456"/>
            <a:ext cx="1084521" cy="15257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p:cNvSpPr/>
          <p:nvPr/>
        </p:nvSpPr>
        <p:spPr>
          <a:xfrm>
            <a:off x="893762" y="3653715"/>
            <a:ext cx="1084521" cy="15257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44"/>
          <p:cNvSpPr/>
          <p:nvPr/>
        </p:nvSpPr>
        <p:spPr>
          <a:xfrm>
            <a:off x="893761" y="4219901"/>
            <a:ext cx="1084522" cy="40468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p:cNvSpPr/>
          <p:nvPr/>
        </p:nvSpPr>
        <p:spPr>
          <a:xfrm>
            <a:off x="888357" y="1938209"/>
            <a:ext cx="1084521" cy="152578"/>
          </a:xfrm>
          <a:prstGeom prst="rect">
            <a:avLst/>
          </a:prstGeom>
          <a:solidFill>
            <a:srgbClr val="7030A0">
              <a:alpha val="40000"/>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5" name="Grupo 54"/>
          <p:cNvGrpSpPr/>
          <p:nvPr/>
        </p:nvGrpSpPr>
        <p:grpSpPr>
          <a:xfrm rot="16200000">
            <a:off x="-2713217" y="2948161"/>
            <a:ext cx="6056490" cy="566566"/>
            <a:chOff x="380724" y="251339"/>
            <a:chExt cx="6402970" cy="532852"/>
          </a:xfrm>
        </p:grpSpPr>
        <p:sp>
          <p:nvSpPr>
            <p:cNvPr id="56" name="Rectángulo 55"/>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7" name="CuadroTexto 56"/>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58" name="Imagen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59" name="Rectángulo 58">
            <a:hlinkClick r:id="rId8" action="ppaction://hlinksldjump"/>
          </p:cNvPr>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0" name="Elipse 59"/>
          <p:cNvSpPr/>
          <p:nvPr/>
        </p:nvSpPr>
        <p:spPr>
          <a:xfrm>
            <a:off x="-39408" y="1"/>
            <a:ext cx="661916" cy="629392"/>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1" name="Pentágono 4"/>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Covid-19</a:t>
            </a:r>
          </a:p>
        </p:txBody>
      </p:sp>
      <p:pic>
        <p:nvPicPr>
          <p:cNvPr id="29" name="Imagen 2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30" name="CuadroTexto 29"/>
          <p:cNvSpPr txBox="1"/>
          <p:nvPr/>
        </p:nvSpPr>
        <p:spPr>
          <a:xfrm>
            <a:off x="1296949" y="708689"/>
            <a:ext cx="4391471" cy="369332"/>
          </a:xfrm>
          <a:prstGeom prst="rect">
            <a:avLst/>
          </a:prstGeom>
          <a:noFill/>
        </p:spPr>
        <p:txBody>
          <a:bodyPr wrap="square" rtlCol="0">
            <a:spAutoFit/>
          </a:bodyPr>
          <a:lstStyle/>
          <a:p>
            <a:pPr algn="ctr"/>
            <a:r>
              <a:rPr lang="es-ES" dirty="0" smtClean="0">
                <a:solidFill>
                  <a:schemeClr val="accent1"/>
                </a:solidFill>
              </a:rPr>
              <a:t>Datos del Paciente</a:t>
            </a:r>
            <a:endParaRPr lang="es-ES" dirty="0">
              <a:solidFill>
                <a:schemeClr val="accent1"/>
              </a:solidFill>
            </a:endParaRPr>
          </a:p>
        </p:txBody>
      </p:sp>
    </p:spTree>
    <p:extLst>
      <p:ext uri="{BB962C8B-B14F-4D97-AF65-F5344CB8AC3E}">
        <p14:creationId xmlns:p14="http://schemas.microsoft.com/office/powerpoint/2010/main" val="1204333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Imagen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547" y="946617"/>
            <a:ext cx="4891206" cy="1444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2" name="Imagen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73" y="2797739"/>
            <a:ext cx="3800387" cy="5422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21" name="Imagen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491" y="2807252"/>
            <a:ext cx="3034601" cy="5327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4"/>
          <p:cNvSpPr>
            <a:spLocks noChangeArrowheads="1"/>
          </p:cNvSpPr>
          <p:nvPr/>
        </p:nvSpPr>
        <p:spPr bwMode="auto">
          <a:xfrm>
            <a:off x="687987" y="2623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pic>
        <p:nvPicPr>
          <p:cNvPr id="5138" name="Imagen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879" y="3941218"/>
            <a:ext cx="4542216" cy="12139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5" name="Imagen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746" y="5085939"/>
            <a:ext cx="1880451" cy="4546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39" name="Imagen 31"/>
          <p:cNvPicPr>
            <a:picLocks noChangeAspect="1" noChangeArrowheads="1"/>
          </p:cNvPicPr>
          <p:nvPr/>
        </p:nvPicPr>
        <p:blipFill>
          <a:blip r:embed="rId7">
            <a:extLst>
              <a:ext uri="{28A0092B-C50C-407E-A947-70E740481C1C}">
                <a14:useLocalDpi xmlns:a14="http://schemas.microsoft.com/office/drawing/2010/main" val="0"/>
              </a:ext>
            </a:extLst>
          </a:blip>
          <a:srcRect l="626" t="23392" r="18752" b="-1169"/>
          <a:stretch>
            <a:fillRect/>
          </a:stretch>
        </p:blipFill>
        <p:spPr bwMode="auto">
          <a:xfrm>
            <a:off x="6650720" y="4116834"/>
            <a:ext cx="1900315" cy="3928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50" name="Conector recto de flecha 49"/>
          <p:cNvCxnSpPr>
            <a:stCxn id="52" idx="3"/>
            <a:endCxn id="5139" idx="1"/>
          </p:cNvCxnSpPr>
          <p:nvPr/>
        </p:nvCxnSpPr>
        <p:spPr>
          <a:xfrm flipV="1">
            <a:off x="3827722" y="4313266"/>
            <a:ext cx="2822998" cy="4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a:stCxn id="53" idx="3"/>
            <a:endCxn id="5135" idx="1"/>
          </p:cNvCxnSpPr>
          <p:nvPr/>
        </p:nvCxnSpPr>
        <p:spPr>
          <a:xfrm>
            <a:off x="3827722" y="4773227"/>
            <a:ext cx="2836024" cy="540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ángulo 51"/>
          <p:cNvSpPr/>
          <p:nvPr/>
        </p:nvSpPr>
        <p:spPr>
          <a:xfrm>
            <a:off x="1490232" y="4249034"/>
            <a:ext cx="2337490" cy="136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3" name="Rectángulo 52"/>
          <p:cNvSpPr/>
          <p:nvPr/>
        </p:nvSpPr>
        <p:spPr>
          <a:xfrm>
            <a:off x="1490775" y="4702079"/>
            <a:ext cx="2336947" cy="142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66" name="Rectángulo 65"/>
          <p:cNvSpPr/>
          <p:nvPr/>
        </p:nvSpPr>
        <p:spPr>
          <a:xfrm>
            <a:off x="2419633" y="1750753"/>
            <a:ext cx="2337490" cy="136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67" name="Rectángulo 66"/>
          <p:cNvSpPr/>
          <p:nvPr/>
        </p:nvSpPr>
        <p:spPr>
          <a:xfrm>
            <a:off x="2414316" y="1934020"/>
            <a:ext cx="2337490" cy="136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61" name="Conector angular 60"/>
          <p:cNvCxnSpPr>
            <a:stCxn id="66" idx="1"/>
            <a:endCxn id="5122" idx="0"/>
          </p:cNvCxnSpPr>
          <p:nvPr/>
        </p:nvCxnSpPr>
        <p:spPr>
          <a:xfrm rot="10800000" flipH="1" flipV="1">
            <a:off x="2419633" y="1819173"/>
            <a:ext cx="457834" cy="978566"/>
          </a:xfrm>
          <a:prstGeom prst="bentConnector4">
            <a:avLst>
              <a:gd name="adj1" fmla="val -209261"/>
              <a:gd name="adj2" fmla="val 7659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67" idx="3"/>
            <a:endCxn id="5121" idx="0"/>
          </p:cNvCxnSpPr>
          <p:nvPr/>
        </p:nvCxnSpPr>
        <p:spPr>
          <a:xfrm>
            <a:off x="4751806" y="2002440"/>
            <a:ext cx="2440986" cy="80481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upo 73"/>
          <p:cNvGrpSpPr/>
          <p:nvPr/>
        </p:nvGrpSpPr>
        <p:grpSpPr>
          <a:xfrm rot="16200000">
            <a:off x="-2713217" y="2948161"/>
            <a:ext cx="6056490" cy="566566"/>
            <a:chOff x="380724" y="251339"/>
            <a:chExt cx="6402970" cy="532852"/>
          </a:xfrm>
        </p:grpSpPr>
        <p:sp>
          <p:nvSpPr>
            <p:cNvPr id="75" name="Rectángulo 74"/>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6" name="CuadroTexto 75"/>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77" name="Imagen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78" name="Rectángulo 77"/>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9" name="Elipse 78"/>
          <p:cNvSpPr/>
          <p:nvPr/>
        </p:nvSpPr>
        <p:spPr>
          <a:xfrm>
            <a:off x="-39408" y="1"/>
            <a:ext cx="661916" cy="629392"/>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0" name="Pentágono 4">
            <a:hlinkClick r:id="rId10"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Covid-19</a:t>
            </a:r>
          </a:p>
        </p:txBody>
      </p:sp>
      <p:pic>
        <p:nvPicPr>
          <p:cNvPr id="25" name="Imagen 2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6" name="CuadroTexto 25"/>
          <p:cNvSpPr txBox="1"/>
          <p:nvPr/>
        </p:nvSpPr>
        <p:spPr>
          <a:xfrm>
            <a:off x="2463414" y="604859"/>
            <a:ext cx="4391471" cy="369332"/>
          </a:xfrm>
          <a:prstGeom prst="rect">
            <a:avLst/>
          </a:prstGeom>
          <a:noFill/>
        </p:spPr>
        <p:txBody>
          <a:bodyPr wrap="square" rtlCol="0">
            <a:spAutoFit/>
          </a:bodyPr>
          <a:lstStyle/>
          <a:p>
            <a:pPr algn="ctr"/>
            <a:r>
              <a:rPr lang="es-ES" dirty="0" smtClean="0">
                <a:solidFill>
                  <a:schemeClr val="accent1"/>
                </a:solidFill>
              </a:rPr>
              <a:t>Diagnóstico Inicial</a:t>
            </a:r>
            <a:endParaRPr lang="es-ES" dirty="0">
              <a:solidFill>
                <a:schemeClr val="accent1"/>
              </a:solidFill>
            </a:endParaRPr>
          </a:p>
        </p:txBody>
      </p:sp>
      <p:sp>
        <p:nvSpPr>
          <p:cNvPr id="27" name="CuadroTexto 26"/>
          <p:cNvSpPr txBox="1"/>
          <p:nvPr/>
        </p:nvSpPr>
        <p:spPr>
          <a:xfrm>
            <a:off x="1403554" y="3579079"/>
            <a:ext cx="4391471" cy="369332"/>
          </a:xfrm>
          <a:prstGeom prst="rect">
            <a:avLst/>
          </a:prstGeom>
          <a:noFill/>
        </p:spPr>
        <p:txBody>
          <a:bodyPr wrap="square" rtlCol="0">
            <a:spAutoFit/>
          </a:bodyPr>
          <a:lstStyle/>
          <a:p>
            <a:pPr algn="ctr"/>
            <a:r>
              <a:rPr lang="es-ES" dirty="0" smtClean="0">
                <a:solidFill>
                  <a:schemeClr val="accent1"/>
                </a:solidFill>
              </a:rPr>
              <a:t>Antecedentes del paciente</a:t>
            </a:r>
            <a:endParaRPr lang="es-ES" dirty="0">
              <a:solidFill>
                <a:schemeClr val="accent1"/>
              </a:solidFill>
            </a:endParaRPr>
          </a:p>
        </p:txBody>
      </p:sp>
    </p:spTree>
    <p:extLst>
      <p:ext uri="{BB962C8B-B14F-4D97-AF65-F5344CB8AC3E}">
        <p14:creationId xmlns:p14="http://schemas.microsoft.com/office/powerpoint/2010/main" val="2561358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687987" y="2623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anose="020B0604020202020204" pitchFamily="34" charset="0"/>
              </a:rPr>
              <a:t> </a:t>
            </a:r>
          </a:p>
        </p:txBody>
      </p:sp>
      <p:sp>
        <p:nvSpPr>
          <p:cNvPr id="19" name="Rectangle 14"/>
          <p:cNvSpPr>
            <a:spLocks noChangeArrowheads="1"/>
          </p:cNvSpPr>
          <p:nvPr/>
        </p:nvSpPr>
        <p:spPr bwMode="auto">
          <a:xfrm>
            <a:off x="687987" y="2623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pic>
        <p:nvPicPr>
          <p:cNvPr id="8193" name="Imagen 88"/>
          <p:cNvPicPr>
            <a:picLocks noChangeAspect="1" noChangeArrowheads="1"/>
          </p:cNvPicPr>
          <p:nvPr/>
        </p:nvPicPr>
        <p:blipFill>
          <a:blip r:embed="rId2">
            <a:extLst>
              <a:ext uri="{28A0092B-C50C-407E-A947-70E740481C1C}">
                <a14:useLocalDpi xmlns:a14="http://schemas.microsoft.com/office/drawing/2010/main" val="0"/>
              </a:ext>
            </a:extLst>
          </a:blip>
          <a:srcRect l="854"/>
          <a:stretch>
            <a:fillRect/>
          </a:stretch>
        </p:blipFill>
        <p:spPr bwMode="auto">
          <a:xfrm>
            <a:off x="5259987" y="1560363"/>
            <a:ext cx="3654788" cy="192974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4" name="Imagen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45" y="1219480"/>
            <a:ext cx="3808404" cy="952101"/>
          </a:xfrm>
          <a:prstGeom prst="rect">
            <a:avLst/>
          </a:prstGeom>
          <a:noFill/>
          <a:extLst>
            <a:ext uri="{909E8E84-426E-40DD-AFC4-6F175D3DCCD1}">
              <a14:hiddenFill xmlns:a14="http://schemas.microsoft.com/office/drawing/2010/main">
                <a:solidFill>
                  <a:srgbClr val="FFFFFF"/>
                </a:solidFill>
              </a14:hiddenFill>
            </a:ext>
          </a:extLst>
        </p:spPr>
      </p:pic>
      <p:sp>
        <p:nvSpPr>
          <p:cNvPr id="39" name="Rectángulo 38"/>
          <p:cNvSpPr/>
          <p:nvPr/>
        </p:nvSpPr>
        <p:spPr>
          <a:xfrm>
            <a:off x="1238250" y="1760640"/>
            <a:ext cx="1915916" cy="135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18" name="Conector angular 17"/>
          <p:cNvCxnSpPr>
            <a:stCxn id="39" idx="2"/>
            <a:endCxn id="8193" idx="1"/>
          </p:cNvCxnSpPr>
          <p:nvPr/>
        </p:nvCxnSpPr>
        <p:spPr>
          <a:xfrm rot="16200000" flipH="1">
            <a:off x="3413358" y="678605"/>
            <a:ext cx="629478" cy="3063779"/>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202" name="Imagen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373" y="4060497"/>
            <a:ext cx="2180824" cy="6502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201" name="Imagen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601" y="5293137"/>
            <a:ext cx="2404367" cy="6744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203" name="Imagen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91" y="4545734"/>
            <a:ext cx="4118145" cy="866415"/>
          </a:xfrm>
          <a:prstGeom prst="rect">
            <a:avLst/>
          </a:prstGeom>
          <a:noFill/>
          <a:extLst>
            <a:ext uri="{909E8E84-426E-40DD-AFC4-6F175D3DCCD1}">
              <a14:hiddenFill xmlns:a14="http://schemas.microsoft.com/office/drawing/2010/main">
                <a:solidFill>
                  <a:srgbClr val="FFFFFF"/>
                </a:solidFill>
              </a14:hiddenFill>
            </a:ext>
          </a:extLst>
        </p:spPr>
      </p:pic>
      <p:sp>
        <p:nvSpPr>
          <p:cNvPr id="54" name="Rectángulo 53"/>
          <p:cNvSpPr/>
          <p:nvPr/>
        </p:nvSpPr>
        <p:spPr>
          <a:xfrm>
            <a:off x="959521" y="5015832"/>
            <a:ext cx="3545205" cy="118156"/>
          </a:xfrm>
          <a:prstGeom prst="rect">
            <a:avLst/>
          </a:prstGeom>
          <a:solidFill>
            <a:srgbClr val="CC66FF">
              <a:alpha val="40000"/>
            </a:srgbClr>
          </a:solidFill>
          <a:ln w="190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5" name="Rectángulo 54"/>
          <p:cNvSpPr/>
          <p:nvPr/>
        </p:nvSpPr>
        <p:spPr>
          <a:xfrm>
            <a:off x="959521" y="5168731"/>
            <a:ext cx="3545205" cy="112960"/>
          </a:xfrm>
          <a:prstGeom prst="rect">
            <a:avLst/>
          </a:prstGeom>
          <a:solidFill>
            <a:srgbClr val="FFFF00">
              <a:alpha val="30196"/>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2" name="Rectangle 20"/>
          <p:cNvSpPr>
            <a:spLocks noChangeArrowheads="1"/>
          </p:cNvSpPr>
          <p:nvPr/>
        </p:nvSpPr>
        <p:spPr bwMode="auto">
          <a:xfrm>
            <a:off x="871591" y="412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30" name="Conector angular 29"/>
          <p:cNvCxnSpPr>
            <a:stCxn id="54" idx="3"/>
            <a:endCxn id="8202" idx="1"/>
          </p:cNvCxnSpPr>
          <p:nvPr/>
        </p:nvCxnSpPr>
        <p:spPr>
          <a:xfrm flipV="1">
            <a:off x="4504726" y="4385612"/>
            <a:ext cx="1451647" cy="689298"/>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stCxn id="55" idx="3"/>
            <a:endCxn id="8201" idx="1"/>
          </p:cNvCxnSpPr>
          <p:nvPr/>
        </p:nvCxnSpPr>
        <p:spPr>
          <a:xfrm>
            <a:off x="4504726" y="5225211"/>
            <a:ext cx="1339875" cy="40517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upo 69"/>
          <p:cNvGrpSpPr/>
          <p:nvPr/>
        </p:nvGrpSpPr>
        <p:grpSpPr>
          <a:xfrm rot="16200000">
            <a:off x="-2713217" y="2948161"/>
            <a:ext cx="6056490" cy="566566"/>
            <a:chOff x="380724" y="251339"/>
            <a:chExt cx="6402970" cy="532852"/>
          </a:xfrm>
        </p:grpSpPr>
        <p:sp>
          <p:nvSpPr>
            <p:cNvPr id="71" name="Rectángulo 7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2" name="CuadroTexto 7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73" name="Imagen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74" name="Rectángulo 73"/>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5" name="Elipse 74"/>
          <p:cNvSpPr/>
          <p:nvPr/>
        </p:nvSpPr>
        <p:spPr>
          <a:xfrm>
            <a:off x="-39408" y="1"/>
            <a:ext cx="661916" cy="629392"/>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6" name="Pentágono 4">
            <a:hlinkClick r:id="rId9"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Covid-19</a:t>
            </a:r>
          </a:p>
        </p:txBody>
      </p:sp>
      <p:pic>
        <p:nvPicPr>
          <p:cNvPr id="24" name="Imagen 23">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5" name="CuadroTexto 24"/>
          <p:cNvSpPr txBox="1"/>
          <p:nvPr/>
        </p:nvSpPr>
        <p:spPr>
          <a:xfrm>
            <a:off x="836911" y="832777"/>
            <a:ext cx="4391471" cy="369332"/>
          </a:xfrm>
          <a:prstGeom prst="rect">
            <a:avLst/>
          </a:prstGeom>
          <a:noFill/>
        </p:spPr>
        <p:txBody>
          <a:bodyPr wrap="square" rtlCol="0">
            <a:spAutoFit/>
          </a:bodyPr>
          <a:lstStyle/>
          <a:p>
            <a:pPr algn="ctr"/>
            <a:r>
              <a:rPr lang="es-ES" dirty="0" smtClean="0">
                <a:solidFill>
                  <a:schemeClr val="accent1"/>
                </a:solidFill>
              </a:rPr>
              <a:t>Sintomatología</a:t>
            </a:r>
            <a:endParaRPr lang="es-ES" dirty="0">
              <a:solidFill>
                <a:schemeClr val="accent1"/>
              </a:solidFill>
            </a:endParaRPr>
          </a:p>
        </p:txBody>
      </p:sp>
      <p:sp>
        <p:nvSpPr>
          <p:cNvPr id="26" name="CuadroTexto 25"/>
          <p:cNvSpPr txBox="1"/>
          <p:nvPr/>
        </p:nvSpPr>
        <p:spPr>
          <a:xfrm>
            <a:off x="780200" y="4167385"/>
            <a:ext cx="4391471" cy="369332"/>
          </a:xfrm>
          <a:prstGeom prst="rect">
            <a:avLst/>
          </a:prstGeom>
          <a:noFill/>
        </p:spPr>
        <p:txBody>
          <a:bodyPr wrap="square" rtlCol="0">
            <a:spAutoFit/>
          </a:bodyPr>
          <a:lstStyle/>
          <a:p>
            <a:pPr algn="ctr"/>
            <a:r>
              <a:rPr lang="es-ES" dirty="0" smtClean="0">
                <a:solidFill>
                  <a:schemeClr val="accent1"/>
                </a:solidFill>
              </a:rPr>
              <a:t>Pruebas realizadas con anterioridad</a:t>
            </a:r>
            <a:endParaRPr lang="es-ES" dirty="0">
              <a:solidFill>
                <a:schemeClr val="accent1"/>
              </a:solidFill>
            </a:endParaRPr>
          </a:p>
        </p:txBody>
      </p:sp>
    </p:spTree>
    <p:extLst>
      <p:ext uri="{BB962C8B-B14F-4D97-AF65-F5344CB8AC3E}">
        <p14:creationId xmlns:p14="http://schemas.microsoft.com/office/powerpoint/2010/main" val="3075660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67598" y="1132041"/>
            <a:ext cx="6612507" cy="3327223"/>
          </a:xfrm>
          <a:prstGeom prst="rect">
            <a:avLst/>
          </a:prstGeom>
        </p:spPr>
      </p:pic>
      <p:sp>
        <p:nvSpPr>
          <p:cNvPr id="41" name="Rectángulo 40"/>
          <p:cNvSpPr/>
          <p:nvPr/>
        </p:nvSpPr>
        <p:spPr>
          <a:xfrm>
            <a:off x="1775293" y="1942099"/>
            <a:ext cx="3410280" cy="158843"/>
          </a:xfrm>
          <a:prstGeom prst="rect">
            <a:avLst/>
          </a:prstGeom>
          <a:solidFill>
            <a:srgbClr val="318B71">
              <a:alpha val="43137"/>
            </a:srgb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p:cNvSpPr/>
          <p:nvPr/>
        </p:nvSpPr>
        <p:spPr>
          <a:xfrm>
            <a:off x="1775293" y="1547064"/>
            <a:ext cx="1039220" cy="374424"/>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44"/>
          <p:cNvSpPr/>
          <p:nvPr/>
        </p:nvSpPr>
        <p:spPr>
          <a:xfrm>
            <a:off x="2691381" y="3348036"/>
            <a:ext cx="1079233" cy="262287"/>
          </a:xfrm>
          <a:prstGeom prst="rect">
            <a:avLst/>
          </a:prstGeom>
          <a:solidFill>
            <a:srgbClr val="FF99FF">
              <a:alpha val="50196"/>
            </a:srgbClr>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51"/>
          <p:cNvSpPr/>
          <p:nvPr/>
        </p:nvSpPr>
        <p:spPr>
          <a:xfrm>
            <a:off x="1749804" y="3040910"/>
            <a:ext cx="1064710" cy="29507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ángulo 52"/>
          <p:cNvSpPr/>
          <p:nvPr/>
        </p:nvSpPr>
        <p:spPr>
          <a:xfrm>
            <a:off x="1775292" y="3605195"/>
            <a:ext cx="1084521" cy="15257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57"/>
          <p:cNvSpPr/>
          <p:nvPr/>
        </p:nvSpPr>
        <p:spPr>
          <a:xfrm>
            <a:off x="2691381" y="3766482"/>
            <a:ext cx="1079233" cy="262287"/>
          </a:xfrm>
          <a:prstGeom prst="rect">
            <a:avLst/>
          </a:prstGeom>
          <a:solidFill>
            <a:srgbClr val="FF99FF">
              <a:alpha val="50196"/>
            </a:srgbClr>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rotWithShape="1">
          <a:blip r:embed="rId3"/>
          <a:srcRect l="1538" t="12014" r="69726" b="14115"/>
          <a:stretch/>
        </p:blipFill>
        <p:spPr>
          <a:xfrm>
            <a:off x="1400962" y="4768291"/>
            <a:ext cx="2137877" cy="1233390"/>
          </a:xfrm>
          <a:prstGeom prst="rect">
            <a:avLst/>
          </a:prstGeom>
          <a:ln w="28575">
            <a:solidFill>
              <a:srgbClr val="FFFF00"/>
            </a:solidFill>
          </a:ln>
        </p:spPr>
      </p:pic>
      <p:pic>
        <p:nvPicPr>
          <p:cNvPr id="59" name="Imagen 58"/>
          <p:cNvPicPr>
            <a:picLocks noChangeAspect="1"/>
          </p:cNvPicPr>
          <p:nvPr/>
        </p:nvPicPr>
        <p:blipFill rotWithShape="1">
          <a:blip r:embed="rId3"/>
          <a:srcRect l="34634" t="11740" r="36630" b="12747"/>
          <a:stretch/>
        </p:blipFill>
        <p:spPr>
          <a:xfrm>
            <a:off x="3840990" y="5295993"/>
            <a:ext cx="2012747" cy="1187004"/>
          </a:xfrm>
          <a:prstGeom prst="rect">
            <a:avLst/>
          </a:prstGeom>
          <a:ln w="28575">
            <a:solidFill>
              <a:srgbClr val="318B71"/>
            </a:solidFill>
          </a:ln>
        </p:spPr>
      </p:pic>
      <p:pic>
        <p:nvPicPr>
          <p:cNvPr id="60" name="Imagen 59"/>
          <p:cNvPicPr>
            <a:picLocks noChangeAspect="1"/>
          </p:cNvPicPr>
          <p:nvPr/>
        </p:nvPicPr>
        <p:blipFill rotWithShape="1">
          <a:blip r:embed="rId3"/>
          <a:srcRect l="67555" t="11466" r="3903" b="12200"/>
          <a:stretch/>
        </p:blipFill>
        <p:spPr>
          <a:xfrm>
            <a:off x="6235928" y="4764525"/>
            <a:ext cx="2061135" cy="1237156"/>
          </a:xfrm>
          <a:prstGeom prst="rect">
            <a:avLst/>
          </a:prstGeom>
          <a:ln w="28575">
            <a:solidFill>
              <a:srgbClr val="FF99FF"/>
            </a:solidFill>
          </a:ln>
        </p:spPr>
      </p:pic>
      <p:grpSp>
        <p:nvGrpSpPr>
          <p:cNvPr id="61" name="Grupo 60"/>
          <p:cNvGrpSpPr/>
          <p:nvPr/>
        </p:nvGrpSpPr>
        <p:grpSpPr>
          <a:xfrm rot="16200000">
            <a:off x="-2713217" y="2948161"/>
            <a:ext cx="6056490" cy="566566"/>
            <a:chOff x="380724" y="251339"/>
            <a:chExt cx="6402970" cy="532852"/>
          </a:xfrm>
        </p:grpSpPr>
        <p:sp>
          <p:nvSpPr>
            <p:cNvPr id="62" name="Rectángulo 61"/>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3" name="CuadroTexto 62"/>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64" name="Imagen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65" name="Rectángulo 64"/>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6" name="Elipse 65"/>
          <p:cNvSpPr/>
          <p:nvPr/>
        </p:nvSpPr>
        <p:spPr>
          <a:xfrm>
            <a:off x="-39408" y="1"/>
            <a:ext cx="661916" cy="629392"/>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7" name="Pentágono 4">
            <a:hlinkClick r:id="rId6"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Covid-19</a:t>
            </a:r>
          </a:p>
        </p:txBody>
      </p:sp>
      <p:pic>
        <p:nvPicPr>
          <p:cNvPr id="20" name="Imagen 1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1" name="CuadroTexto 20"/>
          <p:cNvSpPr txBox="1"/>
          <p:nvPr/>
        </p:nvSpPr>
        <p:spPr>
          <a:xfrm>
            <a:off x="2651627" y="794745"/>
            <a:ext cx="4391471" cy="369332"/>
          </a:xfrm>
          <a:prstGeom prst="rect">
            <a:avLst/>
          </a:prstGeom>
          <a:noFill/>
        </p:spPr>
        <p:txBody>
          <a:bodyPr wrap="square" rtlCol="0">
            <a:spAutoFit/>
          </a:bodyPr>
          <a:lstStyle/>
          <a:p>
            <a:pPr algn="ctr"/>
            <a:r>
              <a:rPr lang="es-ES" dirty="0" smtClean="0">
                <a:solidFill>
                  <a:schemeClr val="accent1"/>
                </a:solidFill>
              </a:rPr>
              <a:t>Toma de muestra para realización de prueba</a:t>
            </a:r>
            <a:endParaRPr lang="es-ES" dirty="0">
              <a:solidFill>
                <a:schemeClr val="accent1"/>
              </a:solidFill>
            </a:endParaRPr>
          </a:p>
        </p:txBody>
      </p:sp>
    </p:spTree>
    <p:extLst>
      <p:ext uri="{BB962C8B-B14F-4D97-AF65-F5344CB8AC3E}">
        <p14:creationId xmlns:p14="http://schemas.microsoft.com/office/powerpoint/2010/main" val="1606263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7">
            <a:hlinkClick r:id="rId2" action="ppaction://hlinksldjump"/>
          </p:cNvPr>
          <p:cNvGraphicFramePr>
            <a:graphicFrameLocks/>
          </p:cNvGraphicFramePr>
          <p:nvPr>
            <p:extLst>
              <p:ext uri="{D42A27DB-BD31-4B8C-83A1-F6EECF244321}">
                <p14:modId xmlns:p14="http://schemas.microsoft.com/office/powerpoint/2010/main" val="571820929"/>
              </p:ext>
            </p:extLst>
          </p:nvPr>
        </p:nvGraphicFramePr>
        <p:xfrm>
          <a:off x="761205" y="734117"/>
          <a:ext cx="7621589" cy="2452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pic>
        <p:nvPicPr>
          <p:cNvPr id="9" name="Picture 2" descr="Dibujos animados lindo proteger virus, personas con mascarilla. | Vector  Premium"/>
          <p:cNvPicPr>
            <a:picLocks noChangeAspect="1" noChangeArrowheads="1"/>
          </p:cNvPicPr>
          <p:nvPr/>
        </p:nvPicPr>
        <p:blipFill rotWithShape="1">
          <a:blip r:embed="rId10">
            <a:extLst>
              <a:ext uri="{28A0092B-C50C-407E-A947-70E740481C1C}">
                <a14:useLocalDpi xmlns:a14="http://schemas.microsoft.com/office/drawing/2010/main" val="0"/>
              </a:ext>
            </a:extLst>
          </a:blip>
          <a:srcRect t="13535" b="19503"/>
          <a:stretch/>
        </p:blipFill>
        <p:spPr bwMode="auto">
          <a:xfrm>
            <a:off x="0" y="4138863"/>
            <a:ext cx="9144000" cy="2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2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p:nvPr/>
        </p:nvPicPr>
        <p:blipFill>
          <a:blip r:embed="rId2"/>
          <a:stretch>
            <a:fillRect/>
          </a:stretch>
        </p:blipFill>
        <p:spPr>
          <a:xfrm>
            <a:off x="761288" y="2176270"/>
            <a:ext cx="3549097" cy="2641410"/>
          </a:xfrm>
          <a:prstGeom prst="rect">
            <a:avLst/>
          </a:prstGeom>
          <a:ln>
            <a:solidFill>
              <a:schemeClr val="tx1"/>
            </a:solidFill>
          </a:ln>
        </p:spPr>
      </p:pic>
      <p:pic>
        <p:nvPicPr>
          <p:cNvPr id="3" name="Imagen 2"/>
          <p:cNvPicPr>
            <a:picLocks noChangeAspect="1"/>
          </p:cNvPicPr>
          <p:nvPr/>
        </p:nvPicPr>
        <p:blipFill>
          <a:blip r:embed="rId3"/>
          <a:stretch>
            <a:fillRect/>
          </a:stretch>
        </p:blipFill>
        <p:spPr>
          <a:xfrm>
            <a:off x="3702598" y="602535"/>
            <a:ext cx="3666953" cy="1056289"/>
          </a:xfrm>
          <a:prstGeom prst="rect">
            <a:avLst/>
          </a:prstGeom>
          <a:ln w="28575">
            <a:solidFill>
              <a:srgbClr val="318B71"/>
            </a:solidFill>
          </a:ln>
        </p:spPr>
      </p:pic>
      <p:pic>
        <p:nvPicPr>
          <p:cNvPr id="4" name="Imagen 3"/>
          <p:cNvPicPr>
            <a:picLocks noChangeAspect="1"/>
          </p:cNvPicPr>
          <p:nvPr/>
        </p:nvPicPr>
        <p:blipFill>
          <a:blip r:embed="rId4"/>
          <a:stretch>
            <a:fillRect/>
          </a:stretch>
        </p:blipFill>
        <p:spPr>
          <a:xfrm>
            <a:off x="4667613" y="1815585"/>
            <a:ext cx="3675541" cy="678429"/>
          </a:xfrm>
          <a:prstGeom prst="rect">
            <a:avLst/>
          </a:prstGeom>
          <a:ln w="28575">
            <a:solidFill>
              <a:srgbClr val="9933FF"/>
            </a:solidFill>
          </a:ln>
        </p:spPr>
      </p:pic>
      <p:pic>
        <p:nvPicPr>
          <p:cNvPr id="13" name="Imagen 12"/>
          <p:cNvPicPr>
            <a:picLocks noChangeAspect="1"/>
          </p:cNvPicPr>
          <p:nvPr/>
        </p:nvPicPr>
        <p:blipFill>
          <a:blip r:embed="rId5"/>
          <a:stretch>
            <a:fillRect/>
          </a:stretch>
        </p:blipFill>
        <p:spPr>
          <a:xfrm>
            <a:off x="5010540" y="3879640"/>
            <a:ext cx="3684128" cy="695605"/>
          </a:xfrm>
          <a:prstGeom prst="rect">
            <a:avLst/>
          </a:prstGeom>
          <a:ln w="28575">
            <a:solidFill>
              <a:srgbClr val="FFFF00"/>
            </a:solidFill>
          </a:ln>
        </p:spPr>
      </p:pic>
      <p:pic>
        <p:nvPicPr>
          <p:cNvPr id="12" name="Imagen 11"/>
          <p:cNvPicPr>
            <a:picLocks noChangeAspect="1"/>
          </p:cNvPicPr>
          <p:nvPr/>
        </p:nvPicPr>
        <p:blipFill>
          <a:blip r:embed="rId6"/>
          <a:stretch>
            <a:fillRect/>
          </a:stretch>
        </p:blipFill>
        <p:spPr>
          <a:xfrm>
            <a:off x="5036303" y="2876409"/>
            <a:ext cx="3658365" cy="704192"/>
          </a:xfrm>
          <a:prstGeom prst="rect">
            <a:avLst/>
          </a:prstGeom>
          <a:ln w="38100">
            <a:solidFill>
              <a:schemeClr val="accent1">
                <a:lumMod val="60000"/>
                <a:lumOff val="40000"/>
              </a:schemeClr>
            </a:solidFill>
          </a:ln>
        </p:spPr>
      </p:pic>
      <p:pic>
        <p:nvPicPr>
          <p:cNvPr id="14" name="Imagen 13"/>
          <p:cNvPicPr>
            <a:picLocks noChangeAspect="1"/>
          </p:cNvPicPr>
          <p:nvPr/>
        </p:nvPicPr>
        <p:blipFill>
          <a:blip r:embed="rId7"/>
          <a:stretch>
            <a:fillRect/>
          </a:stretch>
        </p:blipFill>
        <p:spPr>
          <a:xfrm>
            <a:off x="4665266" y="4865617"/>
            <a:ext cx="3658365" cy="824420"/>
          </a:xfrm>
          <a:prstGeom prst="rect">
            <a:avLst/>
          </a:prstGeom>
          <a:ln w="28575">
            <a:solidFill>
              <a:srgbClr val="FF99FF"/>
            </a:solidFill>
          </a:ln>
        </p:spPr>
      </p:pic>
      <p:pic>
        <p:nvPicPr>
          <p:cNvPr id="15" name="Imagen 14"/>
          <p:cNvPicPr>
            <a:picLocks noChangeAspect="1"/>
          </p:cNvPicPr>
          <p:nvPr/>
        </p:nvPicPr>
        <p:blipFill>
          <a:blip r:embed="rId8"/>
          <a:stretch>
            <a:fillRect/>
          </a:stretch>
        </p:blipFill>
        <p:spPr>
          <a:xfrm>
            <a:off x="3702598" y="5907268"/>
            <a:ext cx="3666953" cy="669842"/>
          </a:xfrm>
          <a:prstGeom prst="rect">
            <a:avLst/>
          </a:prstGeom>
          <a:ln w="28575">
            <a:solidFill>
              <a:srgbClr val="92D050"/>
            </a:solidFill>
          </a:ln>
        </p:spPr>
      </p:pic>
      <p:sp>
        <p:nvSpPr>
          <p:cNvPr id="46" name="Rectángulo 45"/>
          <p:cNvSpPr/>
          <p:nvPr/>
        </p:nvSpPr>
        <p:spPr>
          <a:xfrm>
            <a:off x="941515" y="3169236"/>
            <a:ext cx="1084521" cy="152578"/>
          </a:xfrm>
          <a:prstGeom prst="rect">
            <a:avLst/>
          </a:prstGeom>
          <a:solidFill>
            <a:srgbClr val="318B71">
              <a:alpha val="43137"/>
            </a:srgb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p:cNvSpPr/>
          <p:nvPr/>
        </p:nvSpPr>
        <p:spPr>
          <a:xfrm>
            <a:off x="950575" y="3817162"/>
            <a:ext cx="1084521" cy="152578"/>
          </a:xfrm>
          <a:prstGeom prst="rect">
            <a:avLst/>
          </a:prstGeom>
          <a:solidFill>
            <a:srgbClr val="FFFF00">
              <a:alpha val="40000"/>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p:cNvSpPr/>
          <p:nvPr/>
        </p:nvSpPr>
        <p:spPr>
          <a:xfrm>
            <a:off x="941515" y="3977694"/>
            <a:ext cx="1084521" cy="152578"/>
          </a:xfrm>
          <a:prstGeom prst="rect">
            <a:avLst/>
          </a:prstGeom>
          <a:solidFill>
            <a:srgbClr val="FF99FF">
              <a:alpha val="50196"/>
            </a:srgbClr>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ectángulo 55"/>
          <p:cNvSpPr/>
          <p:nvPr/>
        </p:nvSpPr>
        <p:spPr>
          <a:xfrm>
            <a:off x="941515" y="3657526"/>
            <a:ext cx="1093581" cy="151682"/>
          </a:xfrm>
          <a:prstGeom prst="rect">
            <a:avLst/>
          </a:prstGeom>
          <a:solidFill>
            <a:schemeClr val="accent1">
              <a:lumMod val="75000"/>
              <a:alpha val="50196"/>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56"/>
          <p:cNvSpPr/>
          <p:nvPr/>
        </p:nvSpPr>
        <p:spPr>
          <a:xfrm>
            <a:off x="915028" y="4483163"/>
            <a:ext cx="1084521" cy="152578"/>
          </a:xfrm>
          <a:prstGeom prst="rect">
            <a:avLst/>
          </a:prstGeom>
          <a:solidFill>
            <a:srgbClr val="00B050">
              <a:alpha val="5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ángulo 64"/>
          <p:cNvSpPr/>
          <p:nvPr/>
        </p:nvSpPr>
        <p:spPr>
          <a:xfrm>
            <a:off x="941515" y="3321122"/>
            <a:ext cx="1084521" cy="152578"/>
          </a:xfrm>
          <a:prstGeom prst="rect">
            <a:avLst/>
          </a:prstGeom>
          <a:solidFill>
            <a:srgbClr val="7030A0">
              <a:alpha val="40000"/>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9" name="Grupo 68"/>
          <p:cNvGrpSpPr/>
          <p:nvPr/>
        </p:nvGrpSpPr>
        <p:grpSpPr>
          <a:xfrm rot="16200000">
            <a:off x="-2713217" y="2948161"/>
            <a:ext cx="6056490" cy="566566"/>
            <a:chOff x="380724" y="251339"/>
            <a:chExt cx="6402970" cy="532852"/>
          </a:xfrm>
        </p:grpSpPr>
        <p:sp>
          <p:nvSpPr>
            <p:cNvPr id="70" name="Rectángulo 69"/>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1" name="CuadroTexto 70"/>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72" name="Imagen 7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73" name="Rectángulo 72"/>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4" name="Elipse 73"/>
          <p:cNvSpPr/>
          <p:nvPr/>
        </p:nvSpPr>
        <p:spPr>
          <a:xfrm>
            <a:off x="-39408" y="1"/>
            <a:ext cx="661916" cy="629392"/>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5" name="Pentágono 4">
            <a:hlinkClick r:id="rId11" action="ppaction://hlinksldjump"/>
          </p:cNvPr>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defTabSz="889000">
              <a:lnSpc>
                <a:spcPct val="90000"/>
              </a:lnSpc>
              <a:spcBef>
                <a:spcPct val="0"/>
              </a:spcBef>
              <a:spcAft>
                <a:spcPct val="35000"/>
              </a:spcAft>
            </a:pPr>
            <a:r>
              <a:rPr lang="es-ES" sz="2400" dirty="0" smtClean="0"/>
              <a:t>Formulario </a:t>
            </a:r>
            <a:r>
              <a:rPr lang="es-ES" sz="2400" dirty="0"/>
              <a:t>de </a:t>
            </a:r>
            <a:r>
              <a:rPr lang="es-ES" sz="2400" dirty="0" smtClean="0"/>
              <a:t>Variables Covid-19</a:t>
            </a:r>
            <a:endParaRPr lang="es-ES" sz="2400" dirty="0"/>
          </a:p>
        </p:txBody>
      </p:sp>
      <p:pic>
        <p:nvPicPr>
          <p:cNvPr id="29" name="Imagen 2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3" name="CuadroTexto 22"/>
          <p:cNvSpPr txBox="1"/>
          <p:nvPr/>
        </p:nvSpPr>
        <p:spPr>
          <a:xfrm>
            <a:off x="291550" y="4768649"/>
            <a:ext cx="4391471" cy="369332"/>
          </a:xfrm>
          <a:prstGeom prst="rect">
            <a:avLst/>
          </a:prstGeom>
          <a:noFill/>
        </p:spPr>
        <p:txBody>
          <a:bodyPr wrap="square" rtlCol="0">
            <a:spAutoFit/>
          </a:bodyPr>
          <a:lstStyle/>
          <a:p>
            <a:pPr algn="ctr"/>
            <a:r>
              <a:rPr lang="es-ES" dirty="0" smtClean="0">
                <a:solidFill>
                  <a:schemeClr val="accent1"/>
                </a:solidFill>
              </a:rPr>
              <a:t>Investigación realizada</a:t>
            </a:r>
            <a:endParaRPr lang="es-ES" dirty="0">
              <a:solidFill>
                <a:schemeClr val="accent1"/>
              </a:solidFill>
            </a:endParaRPr>
          </a:p>
        </p:txBody>
      </p:sp>
    </p:spTree>
    <p:extLst>
      <p:ext uri="{BB962C8B-B14F-4D97-AF65-F5344CB8AC3E}">
        <p14:creationId xmlns:p14="http://schemas.microsoft.com/office/powerpoint/2010/main" val="4195691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2878737" y="8662268"/>
            <a:ext cx="3171825" cy="95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6" name="Rectángulo 35"/>
          <p:cNvSpPr/>
          <p:nvPr/>
        </p:nvSpPr>
        <p:spPr>
          <a:xfrm>
            <a:off x="2877467" y="8776568"/>
            <a:ext cx="3171825" cy="95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37" name="Conector recto 36"/>
          <p:cNvCxnSpPr/>
          <p:nvPr/>
        </p:nvCxnSpPr>
        <p:spPr>
          <a:xfrm flipH="1">
            <a:off x="2535837" y="8700368"/>
            <a:ext cx="3524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6050562" y="8824193"/>
            <a:ext cx="3524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2545362" y="8700368"/>
            <a:ext cx="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6402987" y="8824193"/>
            <a:ext cx="0" cy="638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n 33"/>
          <p:cNvPicPr/>
          <p:nvPr/>
        </p:nvPicPr>
        <p:blipFill>
          <a:blip r:embed="rId2"/>
          <a:stretch>
            <a:fillRect/>
          </a:stretch>
        </p:blipFill>
        <p:spPr>
          <a:xfrm>
            <a:off x="1261522" y="1606768"/>
            <a:ext cx="7217460" cy="3713377"/>
          </a:xfrm>
          <a:prstGeom prst="rect">
            <a:avLst/>
          </a:prstGeom>
          <a:ln>
            <a:solidFill>
              <a:schemeClr val="tx1"/>
            </a:solidFill>
          </a:ln>
        </p:spPr>
      </p:pic>
      <p:grpSp>
        <p:nvGrpSpPr>
          <p:cNvPr id="35" name="Grupo 34"/>
          <p:cNvGrpSpPr/>
          <p:nvPr/>
        </p:nvGrpSpPr>
        <p:grpSpPr>
          <a:xfrm rot="16200000">
            <a:off x="-2713217" y="2948161"/>
            <a:ext cx="6056490" cy="566566"/>
            <a:chOff x="380724" y="251339"/>
            <a:chExt cx="6402970" cy="532852"/>
          </a:xfrm>
        </p:grpSpPr>
        <p:sp>
          <p:nvSpPr>
            <p:cNvPr id="38" name="Rectángulo 37"/>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CuadroTexto 39"/>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41" name="Imagen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42" name="Rectángulo 41"/>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Elipse 43"/>
          <p:cNvSpPr/>
          <p:nvPr/>
        </p:nvSpPr>
        <p:spPr>
          <a:xfrm>
            <a:off x="-39408" y="1"/>
            <a:ext cx="661916" cy="629392"/>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5" name="Pentágono 4"/>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a:t>Formulario de Variables Covid-19</a:t>
            </a:r>
          </a:p>
        </p:txBody>
      </p:sp>
      <p:pic>
        <p:nvPicPr>
          <p:cNvPr id="17" name="Imagen 1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18" name="Rectángulo 17"/>
          <p:cNvSpPr/>
          <p:nvPr/>
        </p:nvSpPr>
        <p:spPr>
          <a:xfrm>
            <a:off x="2956040" y="5255753"/>
            <a:ext cx="3919150" cy="400110"/>
          </a:xfrm>
          <a:prstGeom prst="rect">
            <a:avLst/>
          </a:prstGeom>
          <a:noFill/>
        </p:spPr>
        <p:txBody>
          <a:bodyPr wrap="none" lIns="91440" tIns="45720" rIns="91440" bIns="45720">
            <a:spAutoFit/>
          </a:bodyPr>
          <a:lstStyle/>
          <a:p>
            <a:pPr algn="ctr"/>
            <a:r>
              <a:rPr lang="es-ES" sz="2000" dirty="0" smtClean="0">
                <a:ln w="0"/>
                <a:solidFill>
                  <a:schemeClr val="accent1"/>
                </a:solidFill>
                <a:effectLst>
                  <a:outerShdw blurRad="38100" dist="25400" dir="5400000" algn="ctr" rotWithShape="0">
                    <a:srgbClr val="6E747A">
                      <a:alpha val="43000"/>
                    </a:srgbClr>
                  </a:outerShdw>
                </a:effectLst>
              </a:rPr>
              <a:t>Vista previa antes de la publicación</a:t>
            </a:r>
            <a:endParaRPr lang="es-ES" sz="2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53938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3. Metodología</a:t>
              </a:r>
              <a:endParaRPr lang="es-ES" sz="2000" dirty="0"/>
            </a:p>
          </p:txBody>
        </p:sp>
      </p:gr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0" y="6235006"/>
            <a:ext cx="622507" cy="622507"/>
          </a:xfrm>
          <a:prstGeom prst="rect">
            <a:avLst/>
          </a:prstGeom>
        </p:spPr>
      </p:pic>
      <p:sp>
        <p:nvSpPr>
          <p:cNvPr id="16" name="Rectángulo 15">
            <a:hlinkClick r:id="rId3" action="ppaction://hlinksldjump"/>
          </p:cNvPr>
          <p:cNvSpPr/>
          <p:nvPr/>
        </p:nvSpPr>
        <p:spPr>
          <a:xfrm>
            <a:off x="420890" y="65853"/>
            <a:ext cx="5110093"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Elipse 16"/>
          <p:cNvSpPr/>
          <p:nvPr/>
        </p:nvSpPr>
        <p:spPr>
          <a:xfrm>
            <a:off x="-39408" y="1"/>
            <a:ext cx="661916" cy="629392"/>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8" name="Pentágono 4"/>
          <p:cNvSpPr/>
          <p:nvPr/>
        </p:nvSpPr>
        <p:spPr>
          <a:xfrm>
            <a:off x="420890" y="90104"/>
            <a:ext cx="5008552" cy="44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9437" tIns="76200" rIns="142240" bIns="76200" numCol="1" spcCol="1270" anchor="ctr" anchorCtr="0">
            <a:noAutofit/>
          </a:bodyPr>
          <a:lstStyle/>
          <a:p>
            <a:pPr algn="ctr" defTabSz="889000">
              <a:lnSpc>
                <a:spcPct val="90000"/>
              </a:lnSpc>
              <a:spcBef>
                <a:spcPct val="0"/>
              </a:spcBef>
              <a:spcAft>
                <a:spcPct val="35000"/>
              </a:spcAft>
            </a:pPr>
            <a:r>
              <a:rPr lang="es-ES" sz="2400" dirty="0" smtClean="0"/>
              <a:t>Publicación de Formularios</a:t>
            </a:r>
            <a:endParaRPr lang="es-ES" sz="2400" dirty="0"/>
          </a:p>
        </p:txBody>
      </p:sp>
      <p:cxnSp>
        <p:nvCxnSpPr>
          <p:cNvPr id="27" name="Conector recto 26"/>
          <p:cNvCxnSpPr>
            <a:stCxn id="48" idx="2"/>
          </p:cNvCxnSpPr>
          <p:nvPr/>
        </p:nvCxnSpPr>
        <p:spPr>
          <a:xfrm flipH="1">
            <a:off x="920167" y="1107857"/>
            <a:ext cx="3775630" cy="268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a:stCxn id="48" idx="2"/>
          </p:cNvCxnSpPr>
          <p:nvPr/>
        </p:nvCxnSpPr>
        <p:spPr>
          <a:xfrm>
            <a:off x="4695797" y="1107857"/>
            <a:ext cx="3700582" cy="268580"/>
          </a:xfrm>
          <a:prstGeom prst="line">
            <a:avLst/>
          </a:prstGeom>
        </p:spPr>
        <p:style>
          <a:lnRef idx="1">
            <a:schemeClr val="accent1"/>
          </a:lnRef>
          <a:fillRef idx="0">
            <a:schemeClr val="accent1"/>
          </a:fillRef>
          <a:effectRef idx="0">
            <a:schemeClr val="accent1"/>
          </a:effectRef>
          <a:fontRef idx="minor">
            <a:schemeClr val="tx1"/>
          </a:fontRef>
        </p:style>
      </p:cxnSp>
      <p:sp>
        <p:nvSpPr>
          <p:cNvPr id="48" name="Lágrima 47"/>
          <p:cNvSpPr/>
          <p:nvPr/>
        </p:nvSpPr>
        <p:spPr>
          <a:xfrm>
            <a:off x="2674705" y="668470"/>
            <a:ext cx="4042184" cy="439387"/>
          </a:xfrm>
          <a:prstGeom prst="teardrop">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smtClean="0"/>
              <a:t>Pagina web Survey123</a:t>
            </a:r>
            <a:endParaRPr lang="es-ES" dirty="0"/>
          </a:p>
        </p:txBody>
      </p:sp>
      <p:pic>
        <p:nvPicPr>
          <p:cNvPr id="2" name="Imagen 1"/>
          <p:cNvPicPr>
            <a:picLocks noChangeAspect="1"/>
          </p:cNvPicPr>
          <p:nvPr/>
        </p:nvPicPr>
        <p:blipFill rotWithShape="1">
          <a:blip r:embed="rId5"/>
          <a:srcRect t="3933"/>
          <a:stretch/>
        </p:blipFill>
        <p:spPr>
          <a:xfrm>
            <a:off x="920167" y="1376438"/>
            <a:ext cx="7476212" cy="3896325"/>
          </a:xfrm>
          <a:prstGeom prst="rect">
            <a:avLst/>
          </a:prstGeom>
        </p:spPr>
      </p:pic>
      <p:pic>
        <p:nvPicPr>
          <p:cNvPr id="25" name="Imagen 24"/>
          <p:cNvPicPr>
            <a:picLocks noChangeAspect="1"/>
          </p:cNvPicPr>
          <p:nvPr/>
        </p:nvPicPr>
        <p:blipFill>
          <a:blip r:embed="rId6"/>
          <a:stretch>
            <a:fillRect/>
          </a:stretch>
        </p:blipFill>
        <p:spPr>
          <a:xfrm>
            <a:off x="2460863" y="5513834"/>
            <a:ext cx="4562475" cy="781050"/>
          </a:xfrm>
          <a:prstGeom prst="rect">
            <a:avLst/>
          </a:prstGeom>
          <a:ln w="28575">
            <a:solidFill>
              <a:srgbClr val="FF0000"/>
            </a:solidFill>
          </a:ln>
        </p:spPr>
      </p:pic>
      <p:sp>
        <p:nvSpPr>
          <p:cNvPr id="31" name="Rectángulo 30"/>
          <p:cNvSpPr/>
          <p:nvPr/>
        </p:nvSpPr>
        <p:spPr>
          <a:xfrm>
            <a:off x="3848030" y="2088444"/>
            <a:ext cx="2329465" cy="417544"/>
          </a:xfrm>
          <a:prstGeom prst="rect">
            <a:avLst/>
          </a:prstGeom>
          <a:solidFill>
            <a:srgbClr val="FF0000">
              <a:alpha val="2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p:cNvCxnSpPr>
            <a:stCxn id="31" idx="2"/>
          </p:cNvCxnSpPr>
          <p:nvPr/>
        </p:nvCxnSpPr>
        <p:spPr>
          <a:xfrm flipH="1">
            <a:off x="2436667" y="2505988"/>
            <a:ext cx="2576096" cy="2995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a:stCxn id="31" idx="2"/>
          </p:cNvCxnSpPr>
          <p:nvPr/>
        </p:nvCxnSpPr>
        <p:spPr>
          <a:xfrm>
            <a:off x="5012763" y="2505988"/>
            <a:ext cx="2010575" cy="2995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Imagen 1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pic>
        <p:nvPicPr>
          <p:cNvPr id="24" name="Imagen 23"/>
          <p:cNvPicPr/>
          <p:nvPr/>
        </p:nvPicPr>
        <p:blipFill rotWithShape="1">
          <a:blip r:embed="rId9"/>
          <a:srcRect l="24" t="42916" r="93308" b="43152"/>
          <a:stretch/>
        </p:blipFill>
        <p:spPr>
          <a:xfrm>
            <a:off x="7103311" y="96837"/>
            <a:ext cx="1080377" cy="941652"/>
          </a:xfrm>
          <a:prstGeom prst="rect">
            <a:avLst/>
          </a:prstGeom>
          <a:ln>
            <a:solidFill>
              <a:schemeClr val="tx1"/>
            </a:solidFill>
          </a:ln>
        </p:spPr>
      </p:pic>
    </p:spTree>
    <p:extLst>
      <p:ext uri="{BB962C8B-B14F-4D97-AF65-F5344CB8AC3E}">
        <p14:creationId xmlns:p14="http://schemas.microsoft.com/office/powerpoint/2010/main" val="4065768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477051" y="1827514"/>
            <a:ext cx="5216584" cy="476920"/>
            <a:chOff x="361450" y="238307"/>
            <a:chExt cx="5216584" cy="476920"/>
          </a:xfrm>
        </p:grpSpPr>
        <p:sp>
          <p:nvSpPr>
            <p:cNvPr id="5" name="Rectángulo 4">
              <a:hlinkClick r:id="rId2" action="ppaction://hlinksldjump"/>
            </p:cNvPr>
            <p:cNvSpPr/>
            <p:nvPr/>
          </p:nvSpPr>
          <p:spPr>
            <a:xfrm>
              <a:off x="361450" y="238307"/>
              <a:ext cx="5216584" cy="47692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CuadroTexto 5"/>
            <p:cNvSpPr txBox="1"/>
            <p:nvPr/>
          </p:nvSpPr>
          <p:spPr>
            <a:xfrm>
              <a:off x="361450" y="238307"/>
              <a:ext cx="5216584" cy="47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dirty="0" smtClean="0"/>
                <a:t>Resultados</a:t>
              </a:r>
              <a:endParaRPr lang="es-ES" sz="2500" kern="1200" dirty="0"/>
            </a:p>
          </p:txBody>
        </p:sp>
      </p:grpSp>
      <p:pic>
        <p:nvPicPr>
          <p:cNvPr id="2050" name="Picture 2" descr="Dibujos animados lindo proteger virus, personas con mascarilla. | Vector  Premium"/>
          <p:cNvPicPr>
            <a:picLocks noChangeAspect="1" noChangeArrowheads="1"/>
          </p:cNvPicPr>
          <p:nvPr/>
        </p:nvPicPr>
        <p:blipFill rotWithShape="1">
          <a:blip r:embed="rId3">
            <a:extLst>
              <a:ext uri="{28A0092B-C50C-407E-A947-70E740481C1C}">
                <a14:useLocalDpi xmlns:a14="http://schemas.microsoft.com/office/drawing/2010/main" val="0"/>
              </a:ext>
            </a:extLst>
          </a:blip>
          <a:srcRect t="13535" b="19503"/>
          <a:stretch/>
        </p:blipFill>
        <p:spPr bwMode="auto">
          <a:xfrm>
            <a:off x="0" y="4138863"/>
            <a:ext cx="9144000" cy="271913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972" y="1732712"/>
            <a:ext cx="666523" cy="666523"/>
          </a:xfrm>
          <a:prstGeom prst="rect">
            <a:avLst/>
          </a:prstGeom>
        </p:spPr>
      </p:pic>
      <p:pic>
        <p:nvPicPr>
          <p:cNvPr id="9" name="Imagen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356258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7"/>
          <p:cNvGraphicFramePr>
            <a:graphicFrameLocks/>
          </p:cNvGraphicFramePr>
          <p:nvPr>
            <p:extLst>
              <p:ext uri="{D42A27DB-BD31-4B8C-83A1-F6EECF244321}">
                <p14:modId xmlns:p14="http://schemas.microsoft.com/office/powerpoint/2010/main" val="2522763510"/>
              </p:ext>
            </p:extLst>
          </p:nvPr>
        </p:nvGraphicFramePr>
        <p:xfrm>
          <a:off x="932143" y="1378426"/>
          <a:ext cx="7621589" cy="4106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4. Resultados</a:t>
              </a:r>
              <a:endParaRPr lang="es-ES" sz="2000" dirty="0"/>
            </a:p>
          </p:txBody>
        </p:sp>
      </p:gr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3" name="Imagen 12">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3556424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lvl="0" defTabSz="889000">
                <a:lnSpc>
                  <a:spcPct val="90000"/>
                </a:lnSpc>
                <a:spcBef>
                  <a:spcPct val="0"/>
                </a:spcBef>
                <a:spcAft>
                  <a:spcPct val="35000"/>
                </a:spcAft>
              </a:pPr>
              <a:r>
                <a:rPr lang="es-ES" sz="2000" kern="1200" dirty="0" smtClean="0"/>
                <a:t>Resultado del Formulario de Ocupación de Camas</a:t>
              </a:r>
              <a:endParaRPr lang="es-ES" sz="2000" kern="12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3" name="Imagen 22"/>
          <p:cNvPicPr/>
          <p:nvPr/>
        </p:nvPicPr>
        <p:blipFill rotWithShape="1">
          <a:blip r:embed="rId3"/>
          <a:srcRect t="16628" b="5564"/>
          <a:stretch/>
        </p:blipFill>
        <p:spPr bwMode="auto">
          <a:xfrm>
            <a:off x="566572" y="623762"/>
            <a:ext cx="5325762" cy="2533084"/>
          </a:xfrm>
          <a:prstGeom prst="rect">
            <a:avLst/>
          </a:prstGeom>
          <a:ln>
            <a:solidFill>
              <a:schemeClr val="tx1"/>
            </a:solidFill>
          </a:ln>
          <a:extLst>
            <a:ext uri="{53640926-AAD7-44D8-BBD7-CCE9431645EC}">
              <a14:shadowObscured xmlns:a14="http://schemas.microsoft.com/office/drawing/2010/main"/>
            </a:ext>
          </a:extLst>
        </p:spPr>
      </p:pic>
      <p:pic>
        <p:nvPicPr>
          <p:cNvPr id="3" name="Imagen 2"/>
          <p:cNvPicPr>
            <a:picLocks noChangeAspect="1"/>
          </p:cNvPicPr>
          <p:nvPr/>
        </p:nvPicPr>
        <p:blipFill rotWithShape="1">
          <a:blip r:embed="rId4"/>
          <a:srcRect t="14489"/>
          <a:stretch/>
        </p:blipFill>
        <p:spPr>
          <a:xfrm>
            <a:off x="2264735" y="3291718"/>
            <a:ext cx="6879265" cy="3191279"/>
          </a:xfrm>
          <a:prstGeom prst="rect">
            <a:avLst/>
          </a:prstGeom>
        </p:spPr>
      </p:pic>
      <p:sp>
        <p:nvSpPr>
          <p:cNvPr id="4" name="Rectángulo 3"/>
          <p:cNvSpPr/>
          <p:nvPr/>
        </p:nvSpPr>
        <p:spPr>
          <a:xfrm>
            <a:off x="6140975" y="1447762"/>
            <a:ext cx="2467342" cy="369332"/>
          </a:xfrm>
          <a:prstGeom prst="rect">
            <a:avLst/>
          </a:prstGeom>
        </p:spPr>
        <p:txBody>
          <a:bodyPr wrap="none">
            <a:spAutoFit/>
          </a:bodyPr>
          <a:lstStyle/>
          <a:p>
            <a:r>
              <a:rPr lang="es-EC" dirty="0">
                <a:solidFill>
                  <a:schemeClr val="accent1"/>
                </a:solidFill>
                <a:latin typeface="Arial" panose="020B0604020202020204" pitchFamily="34" charset="0"/>
                <a:ea typeface="Calibri" panose="020F0502020204030204" pitchFamily="34" charset="0"/>
                <a:hlinkClick r:id="rId5"/>
              </a:rPr>
              <a:t>https://</a:t>
            </a:r>
            <a:r>
              <a:rPr lang="es-EC" dirty="0" smtClean="0">
                <a:solidFill>
                  <a:schemeClr val="accent1"/>
                </a:solidFill>
                <a:latin typeface="Arial" panose="020B0604020202020204" pitchFamily="34" charset="0"/>
                <a:ea typeface="Calibri" panose="020F0502020204030204" pitchFamily="34" charset="0"/>
                <a:hlinkClick r:id="rId5"/>
              </a:rPr>
              <a:t>arcg.is/1iP5TG</a:t>
            </a:r>
            <a:r>
              <a:rPr lang="es-EC" dirty="0" smtClean="0">
                <a:solidFill>
                  <a:schemeClr val="accent1"/>
                </a:solidFill>
                <a:latin typeface="Arial" panose="020B0604020202020204" pitchFamily="34" charset="0"/>
                <a:ea typeface="Calibri" panose="020F0502020204030204" pitchFamily="34" charset="0"/>
              </a:rPr>
              <a:t> </a:t>
            </a:r>
            <a:endParaRPr lang="es-ES" dirty="0">
              <a:solidFill>
                <a:schemeClr val="accent1"/>
              </a:solidFill>
            </a:endParaRPr>
          </a:p>
        </p:txBody>
      </p:sp>
      <p:sp>
        <p:nvSpPr>
          <p:cNvPr id="5" name="Conector fuera de página 4"/>
          <p:cNvSpPr/>
          <p:nvPr/>
        </p:nvSpPr>
        <p:spPr>
          <a:xfrm rot="16200000">
            <a:off x="818707" y="4189228"/>
            <a:ext cx="1637414" cy="1254642"/>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6" name="CuadroTexto 5"/>
          <p:cNvSpPr txBox="1"/>
          <p:nvPr/>
        </p:nvSpPr>
        <p:spPr>
          <a:xfrm>
            <a:off x="893134" y="4216384"/>
            <a:ext cx="1371601" cy="1200329"/>
          </a:xfrm>
          <a:prstGeom prst="rect">
            <a:avLst/>
          </a:prstGeom>
          <a:noFill/>
        </p:spPr>
        <p:txBody>
          <a:bodyPr wrap="square" rtlCol="0">
            <a:spAutoFit/>
          </a:bodyPr>
          <a:lstStyle/>
          <a:p>
            <a:pPr algn="ctr"/>
            <a:r>
              <a:rPr lang="es-ES" dirty="0" smtClean="0"/>
              <a:t>Datos ingresados al formulario</a:t>
            </a:r>
            <a:endParaRPr lang="es-ES" dirty="0"/>
          </a:p>
        </p:txBody>
      </p:sp>
      <p:pic>
        <p:nvPicPr>
          <p:cNvPr id="33" name="Imagen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6" name="Imagen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3141152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lvl="0" defTabSz="889000">
                <a:lnSpc>
                  <a:spcPct val="90000"/>
                </a:lnSpc>
                <a:spcBef>
                  <a:spcPct val="0"/>
                </a:spcBef>
                <a:spcAft>
                  <a:spcPct val="35000"/>
                </a:spcAft>
              </a:pPr>
              <a:r>
                <a:rPr lang="es-ES" sz="2000" kern="1200" dirty="0" smtClean="0"/>
                <a:t>Resultado del Formulario de Ocupación de Camas</a:t>
              </a:r>
              <a:endParaRPr lang="es-ES" sz="2000" kern="12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4" name="Imagen 23"/>
          <p:cNvPicPr/>
          <p:nvPr/>
        </p:nvPicPr>
        <p:blipFill>
          <a:blip r:embed="rId3"/>
          <a:stretch>
            <a:fillRect/>
          </a:stretch>
        </p:blipFill>
        <p:spPr>
          <a:xfrm>
            <a:off x="598311" y="945922"/>
            <a:ext cx="4421505" cy="1638300"/>
          </a:xfrm>
          <a:prstGeom prst="rect">
            <a:avLst/>
          </a:prstGeom>
          <a:ln>
            <a:solidFill>
              <a:schemeClr val="tx1"/>
            </a:solidFill>
          </a:ln>
        </p:spPr>
      </p:pic>
      <p:pic>
        <p:nvPicPr>
          <p:cNvPr id="25" name="Imagen 24"/>
          <p:cNvPicPr/>
          <p:nvPr/>
        </p:nvPicPr>
        <p:blipFill>
          <a:blip r:embed="rId4"/>
          <a:stretch>
            <a:fillRect/>
          </a:stretch>
        </p:blipFill>
        <p:spPr>
          <a:xfrm>
            <a:off x="1308528" y="2597463"/>
            <a:ext cx="4737100" cy="1828800"/>
          </a:xfrm>
          <a:prstGeom prst="rect">
            <a:avLst/>
          </a:prstGeom>
          <a:ln>
            <a:solidFill>
              <a:schemeClr val="tx1"/>
            </a:solidFill>
          </a:ln>
        </p:spPr>
      </p:pic>
      <p:pic>
        <p:nvPicPr>
          <p:cNvPr id="26" name="Imagen 25"/>
          <p:cNvPicPr/>
          <p:nvPr/>
        </p:nvPicPr>
        <p:blipFill>
          <a:blip r:embed="rId5"/>
          <a:stretch>
            <a:fillRect/>
          </a:stretch>
        </p:blipFill>
        <p:spPr>
          <a:xfrm>
            <a:off x="2942374" y="3488710"/>
            <a:ext cx="4694555" cy="1797050"/>
          </a:xfrm>
          <a:prstGeom prst="rect">
            <a:avLst/>
          </a:prstGeom>
          <a:ln>
            <a:solidFill>
              <a:schemeClr val="tx1"/>
            </a:solidFill>
          </a:ln>
        </p:spPr>
      </p:pic>
      <p:pic>
        <p:nvPicPr>
          <p:cNvPr id="27" name="Imagen 26"/>
          <p:cNvPicPr/>
          <p:nvPr/>
        </p:nvPicPr>
        <p:blipFill>
          <a:blip r:embed="rId6"/>
          <a:stretch>
            <a:fillRect/>
          </a:stretch>
        </p:blipFill>
        <p:spPr>
          <a:xfrm>
            <a:off x="4633595" y="4593927"/>
            <a:ext cx="4510405" cy="1649730"/>
          </a:xfrm>
          <a:prstGeom prst="rect">
            <a:avLst/>
          </a:prstGeom>
          <a:ln>
            <a:solidFill>
              <a:schemeClr val="tx1"/>
            </a:solidFill>
          </a:ln>
        </p:spPr>
      </p:pic>
      <p:pic>
        <p:nvPicPr>
          <p:cNvPr id="28" name="Imagen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5" name="Imagen 1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 name="Pentágono 1"/>
          <p:cNvSpPr/>
          <p:nvPr/>
        </p:nvSpPr>
        <p:spPr>
          <a:xfrm rot="10800000">
            <a:off x="5034440" y="1341499"/>
            <a:ext cx="2482465" cy="5093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Pentágono 17"/>
          <p:cNvSpPr/>
          <p:nvPr/>
        </p:nvSpPr>
        <p:spPr>
          <a:xfrm rot="10800000">
            <a:off x="6076390" y="2634035"/>
            <a:ext cx="2482465" cy="5093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Pentágono 18"/>
          <p:cNvSpPr/>
          <p:nvPr/>
        </p:nvSpPr>
        <p:spPr>
          <a:xfrm>
            <a:off x="566572" y="4820931"/>
            <a:ext cx="2375802" cy="5093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Cantón</a:t>
            </a:r>
            <a:endParaRPr lang="es-ES" dirty="0"/>
          </a:p>
        </p:txBody>
      </p:sp>
      <p:sp>
        <p:nvSpPr>
          <p:cNvPr id="23" name="Pentágono 22"/>
          <p:cNvSpPr/>
          <p:nvPr/>
        </p:nvSpPr>
        <p:spPr>
          <a:xfrm>
            <a:off x="2257793" y="5689513"/>
            <a:ext cx="2375802" cy="5093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Parroquia</a:t>
            </a:r>
            <a:endParaRPr lang="es-ES" dirty="0"/>
          </a:p>
        </p:txBody>
      </p:sp>
      <p:sp>
        <p:nvSpPr>
          <p:cNvPr id="16" name="CuadroTexto 15"/>
          <p:cNvSpPr txBox="1"/>
          <p:nvPr/>
        </p:nvSpPr>
        <p:spPr>
          <a:xfrm>
            <a:off x="5083991" y="1409187"/>
            <a:ext cx="2447538" cy="369332"/>
          </a:xfrm>
          <a:prstGeom prst="rect">
            <a:avLst/>
          </a:prstGeom>
          <a:noFill/>
        </p:spPr>
        <p:txBody>
          <a:bodyPr wrap="square" rtlCol="0">
            <a:spAutoFit/>
          </a:bodyPr>
          <a:lstStyle/>
          <a:p>
            <a:pPr algn="ctr"/>
            <a:r>
              <a:rPr lang="es-ES" dirty="0" smtClean="0">
                <a:solidFill>
                  <a:schemeClr val="bg1"/>
                </a:solidFill>
              </a:rPr>
              <a:t>Zona</a:t>
            </a:r>
            <a:endParaRPr lang="es-ES" dirty="0">
              <a:solidFill>
                <a:schemeClr val="bg1"/>
              </a:solidFill>
            </a:endParaRPr>
          </a:p>
        </p:txBody>
      </p:sp>
      <p:sp>
        <p:nvSpPr>
          <p:cNvPr id="29" name="CuadroTexto 28"/>
          <p:cNvSpPr txBox="1"/>
          <p:nvPr/>
        </p:nvSpPr>
        <p:spPr>
          <a:xfrm>
            <a:off x="6076389" y="2699070"/>
            <a:ext cx="2482465" cy="369332"/>
          </a:xfrm>
          <a:prstGeom prst="rect">
            <a:avLst/>
          </a:prstGeom>
          <a:noFill/>
        </p:spPr>
        <p:txBody>
          <a:bodyPr wrap="square" rtlCol="0">
            <a:spAutoFit/>
          </a:bodyPr>
          <a:lstStyle/>
          <a:p>
            <a:pPr algn="ctr"/>
            <a:r>
              <a:rPr lang="es-ES" dirty="0" smtClean="0">
                <a:solidFill>
                  <a:schemeClr val="bg1"/>
                </a:solidFill>
              </a:rPr>
              <a:t>Provincia</a:t>
            </a:r>
            <a:endParaRPr lang="es-ES" dirty="0">
              <a:solidFill>
                <a:schemeClr val="bg1"/>
              </a:solidFill>
            </a:endParaRPr>
          </a:p>
        </p:txBody>
      </p:sp>
    </p:spTree>
    <p:extLst>
      <p:ext uri="{BB962C8B-B14F-4D97-AF65-F5344CB8AC3E}">
        <p14:creationId xmlns:p14="http://schemas.microsoft.com/office/powerpoint/2010/main" val="795993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lvl="0" defTabSz="889000">
                <a:lnSpc>
                  <a:spcPct val="90000"/>
                </a:lnSpc>
                <a:spcBef>
                  <a:spcPct val="0"/>
                </a:spcBef>
                <a:spcAft>
                  <a:spcPct val="35000"/>
                </a:spcAft>
              </a:pPr>
              <a:r>
                <a:rPr lang="es-ES" sz="2000" kern="1200" dirty="0" smtClean="0"/>
                <a:t>Resultado del Formulario de Ocupación de Camas</a:t>
              </a:r>
              <a:endParaRPr lang="es-ES" sz="2000" kern="12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3" name="Imagen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4" name="Rectángulo 3"/>
          <p:cNvSpPr/>
          <p:nvPr/>
        </p:nvSpPr>
        <p:spPr>
          <a:xfrm>
            <a:off x="1015406" y="6386238"/>
            <a:ext cx="7111496" cy="276999"/>
          </a:xfrm>
          <a:prstGeom prst="rect">
            <a:avLst/>
          </a:prstGeom>
        </p:spPr>
        <p:txBody>
          <a:bodyPr wrap="square">
            <a:spAutoFit/>
          </a:bodyPr>
          <a:lstStyle/>
          <a:p>
            <a:r>
              <a:rPr lang="es-EC" sz="1200" dirty="0" smtClean="0">
                <a:solidFill>
                  <a:schemeClr val="accent2"/>
                </a:solidFill>
              </a:rPr>
              <a:t>Link del Tablero de control: https</a:t>
            </a:r>
            <a:r>
              <a:rPr lang="es-EC" sz="1200" dirty="0">
                <a:solidFill>
                  <a:schemeClr val="accent2"/>
                </a:solidFill>
              </a:rPr>
              <a:t>://www.arcgis.com/apps/dashboards/b4d6ac2b4923403083f03fdb9a03a7a1</a:t>
            </a:r>
          </a:p>
        </p:txBody>
      </p:sp>
      <p:pic>
        <p:nvPicPr>
          <p:cNvPr id="5" name="Imagen 4"/>
          <p:cNvPicPr>
            <a:picLocks noChangeAspect="1"/>
          </p:cNvPicPr>
          <p:nvPr/>
        </p:nvPicPr>
        <p:blipFill rotWithShape="1">
          <a:blip r:embed="rId6"/>
          <a:srcRect t="9478" b="6143"/>
          <a:stretch/>
        </p:blipFill>
        <p:spPr>
          <a:xfrm>
            <a:off x="1155141" y="518266"/>
            <a:ext cx="7355815" cy="3489623"/>
          </a:xfrm>
          <a:prstGeom prst="rect">
            <a:avLst/>
          </a:prstGeom>
        </p:spPr>
      </p:pic>
      <p:pic>
        <p:nvPicPr>
          <p:cNvPr id="6" name="Imagen 5"/>
          <p:cNvPicPr>
            <a:picLocks noChangeAspect="1"/>
          </p:cNvPicPr>
          <p:nvPr/>
        </p:nvPicPr>
        <p:blipFill rotWithShape="1">
          <a:blip r:embed="rId7"/>
          <a:srcRect t="9874" r="27120" b="5991"/>
          <a:stretch/>
        </p:blipFill>
        <p:spPr>
          <a:xfrm>
            <a:off x="5426506" y="4130549"/>
            <a:ext cx="3435466" cy="2229788"/>
          </a:xfrm>
          <a:prstGeom prst="rect">
            <a:avLst/>
          </a:prstGeom>
        </p:spPr>
      </p:pic>
      <p:pic>
        <p:nvPicPr>
          <p:cNvPr id="7" name="Imagen 6"/>
          <p:cNvPicPr>
            <a:picLocks noChangeAspect="1"/>
          </p:cNvPicPr>
          <p:nvPr/>
        </p:nvPicPr>
        <p:blipFill rotWithShape="1">
          <a:blip r:embed="rId8"/>
          <a:srcRect t="10473" r="27561" b="7293"/>
          <a:stretch/>
        </p:blipFill>
        <p:spPr>
          <a:xfrm>
            <a:off x="630050" y="4108071"/>
            <a:ext cx="3488267" cy="2226364"/>
          </a:xfrm>
          <a:prstGeom prst="rect">
            <a:avLst/>
          </a:prstGeom>
        </p:spPr>
      </p:pic>
    </p:spTree>
    <p:extLst>
      <p:ext uri="{BB962C8B-B14F-4D97-AF65-F5344CB8AC3E}">
        <p14:creationId xmlns:p14="http://schemas.microsoft.com/office/powerpoint/2010/main" val="179460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55012"/>
            <a:ext cx="6674338" cy="574381"/>
            <a:chOff x="1546214" y="2055"/>
            <a:chExt cx="5068356" cy="1078391"/>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rot="21600000">
              <a:off x="1815812" y="2055"/>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lvl="0"/>
              <a:r>
                <a:rPr lang="es-ES" sz="2000" dirty="0"/>
                <a:t>Resultado del </a:t>
              </a:r>
              <a:r>
                <a:rPr lang="es-EC" sz="2000" dirty="0"/>
                <a:t>Formulario de Reporte de Vacunación</a:t>
              </a:r>
              <a:endParaRPr lang="es-ES" sz="20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 name="Conector fuera de página 4"/>
          <p:cNvSpPr/>
          <p:nvPr/>
        </p:nvSpPr>
        <p:spPr>
          <a:xfrm rot="16200000">
            <a:off x="818707" y="4189228"/>
            <a:ext cx="1637414" cy="1254642"/>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6" name="CuadroTexto 5"/>
          <p:cNvSpPr txBox="1"/>
          <p:nvPr/>
        </p:nvSpPr>
        <p:spPr>
          <a:xfrm>
            <a:off x="893134" y="4216384"/>
            <a:ext cx="1371601" cy="1200329"/>
          </a:xfrm>
          <a:prstGeom prst="rect">
            <a:avLst/>
          </a:prstGeom>
          <a:noFill/>
        </p:spPr>
        <p:txBody>
          <a:bodyPr wrap="square" rtlCol="0">
            <a:spAutoFit/>
          </a:bodyPr>
          <a:lstStyle/>
          <a:p>
            <a:pPr algn="ctr"/>
            <a:r>
              <a:rPr lang="es-ES" dirty="0" smtClean="0"/>
              <a:t>Datos ingresados al formulario</a:t>
            </a:r>
            <a:endParaRPr lang="es-ES" dirty="0"/>
          </a:p>
        </p:txBody>
      </p:sp>
      <p:pic>
        <p:nvPicPr>
          <p:cNvPr id="16" name="Imagen 15"/>
          <p:cNvPicPr/>
          <p:nvPr/>
        </p:nvPicPr>
        <p:blipFill rotWithShape="1">
          <a:blip r:embed="rId3"/>
          <a:srcRect t="13032" b="5280"/>
          <a:stretch/>
        </p:blipFill>
        <p:spPr bwMode="auto">
          <a:xfrm>
            <a:off x="553344" y="622645"/>
            <a:ext cx="5338990" cy="2527453"/>
          </a:xfrm>
          <a:prstGeom prst="rect">
            <a:avLst/>
          </a:prstGeom>
          <a:ln>
            <a:solidFill>
              <a:schemeClr val="tx1"/>
            </a:solidFill>
          </a:ln>
          <a:extLst>
            <a:ext uri="{53640926-AAD7-44D8-BBD7-CCE9431645EC}">
              <a14:shadowObscured xmlns:a14="http://schemas.microsoft.com/office/drawing/2010/main"/>
            </a:ext>
          </a:extLst>
        </p:spPr>
      </p:pic>
      <p:sp>
        <p:nvSpPr>
          <p:cNvPr id="7" name="Rectángulo 6"/>
          <p:cNvSpPr/>
          <p:nvPr/>
        </p:nvSpPr>
        <p:spPr>
          <a:xfrm>
            <a:off x="5892334" y="1592008"/>
            <a:ext cx="2441694" cy="369332"/>
          </a:xfrm>
          <a:prstGeom prst="rect">
            <a:avLst/>
          </a:prstGeom>
        </p:spPr>
        <p:txBody>
          <a:bodyPr wrap="none">
            <a:spAutoFit/>
          </a:bodyPr>
          <a:lstStyle/>
          <a:p>
            <a:r>
              <a:rPr lang="es-EC" dirty="0">
                <a:solidFill>
                  <a:schemeClr val="accent1"/>
                </a:solidFill>
                <a:latin typeface="Arial" panose="020B0604020202020204" pitchFamily="34" charset="0"/>
                <a:ea typeface="Calibri" panose="020F0502020204030204" pitchFamily="34" charset="0"/>
              </a:rPr>
              <a:t>https://arcg.is/18SbX8</a:t>
            </a:r>
            <a:endParaRPr lang="es-ES" dirty="0">
              <a:solidFill>
                <a:schemeClr val="accent1"/>
              </a:solidFill>
            </a:endParaRPr>
          </a:p>
        </p:txBody>
      </p:sp>
      <p:pic>
        <p:nvPicPr>
          <p:cNvPr id="9" name="Imagen 8"/>
          <p:cNvPicPr>
            <a:picLocks noChangeAspect="1"/>
          </p:cNvPicPr>
          <p:nvPr/>
        </p:nvPicPr>
        <p:blipFill rotWithShape="1">
          <a:blip r:embed="rId4"/>
          <a:srcRect t="13698"/>
          <a:stretch/>
        </p:blipFill>
        <p:spPr>
          <a:xfrm>
            <a:off x="2279307" y="3269021"/>
            <a:ext cx="6864693" cy="3213976"/>
          </a:xfrm>
          <a:prstGeom prst="rect">
            <a:avLst/>
          </a:prstGeom>
        </p:spPr>
      </p:pic>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8" name="Imagen 1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3455894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defTabSz="889000">
                <a:lnSpc>
                  <a:spcPct val="90000"/>
                </a:lnSpc>
                <a:spcBef>
                  <a:spcPct val="0"/>
                </a:spcBef>
                <a:spcAft>
                  <a:spcPct val="35000"/>
                </a:spcAft>
              </a:pPr>
              <a:r>
                <a:rPr lang="es-ES" sz="2000" dirty="0"/>
                <a:t>Resultado del Formulario de Variables </a:t>
              </a:r>
              <a:r>
                <a:rPr lang="es-ES" sz="2000" dirty="0" smtClean="0"/>
                <a:t>Covid-19</a:t>
              </a:r>
              <a:endParaRPr lang="es-ES" sz="20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3" name="Imagen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19" name="Conector fuera de página 18"/>
          <p:cNvSpPr/>
          <p:nvPr/>
        </p:nvSpPr>
        <p:spPr>
          <a:xfrm rot="16200000">
            <a:off x="907945" y="4244930"/>
            <a:ext cx="1637414" cy="1511616"/>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23" name="CuadroTexto 22"/>
          <p:cNvSpPr txBox="1"/>
          <p:nvPr/>
        </p:nvSpPr>
        <p:spPr>
          <a:xfrm>
            <a:off x="968021" y="4400573"/>
            <a:ext cx="1371601" cy="1200329"/>
          </a:xfrm>
          <a:prstGeom prst="rect">
            <a:avLst/>
          </a:prstGeom>
          <a:noFill/>
        </p:spPr>
        <p:txBody>
          <a:bodyPr wrap="square" rtlCol="0">
            <a:spAutoFit/>
          </a:bodyPr>
          <a:lstStyle/>
          <a:p>
            <a:pPr algn="ctr"/>
            <a:r>
              <a:rPr lang="es-ES" dirty="0" smtClean="0"/>
              <a:t>Análisis presentado por Survey123</a:t>
            </a:r>
            <a:endParaRPr lang="es-ES" dirty="0"/>
          </a:p>
        </p:txBody>
      </p:sp>
      <p:pic>
        <p:nvPicPr>
          <p:cNvPr id="4" name="Imagen 3"/>
          <p:cNvPicPr>
            <a:picLocks noChangeAspect="1"/>
          </p:cNvPicPr>
          <p:nvPr/>
        </p:nvPicPr>
        <p:blipFill rotWithShape="1">
          <a:blip r:embed="rId6"/>
          <a:srcRect t="8912" b="5085"/>
          <a:stretch/>
        </p:blipFill>
        <p:spPr>
          <a:xfrm>
            <a:off x="566572" y="638645"/>
            <a:ext cx="4694050" cy="2269697"/>
          </a:xfrm>
          <a:prstGeom prst="rect">
            <a:avLst/>
          </a:prstGeom>
        </p:spPr>
      </p:pic>
      <p:pic>
        <p:nvPicPr>
          <p:cNvPr id="5" name="Imagen 4"/>
          <p:cNvPicPr>
            <a:picLocks noChangeAspect="1"/>
          </p:cNvPicPr>
          <p:nvPr/>
        </p:nvPicPr>
        <p:blipFill rotWithShape="1">
          <a:blip r:embed="rId7"/>
          <a:srcRect l="370" t="9493" r="-1" b="5463"/>
          <a:stretch/>
        </p:blipFill>
        <p:spPr>
          <a:xfrm>
            <a:off x="2482460" y="3612204"/>
            <a:ext cx="6570133" cy="3153149"/>
          </a:xfrm>
          <a:prstGeom prst="rect">
            <a:avLst/>
          </a:prstGeom>
        </p:spPr>
      </p:pic>
      <p:pic>
        <p:nvPicPr>
          <p:cNvPr id="6" name="Imagen 5"/>
          <p:cNvPicPr>
            <a:picLocks noChangeAspect="1"/>
          </p:cNvPicPr>
          <p:nvPr/>
        </p:nvPicPr>
        <p:blipFill rotWithShape="1">
          <a:blip r:embed="rId8"/>
          <a:srcRect l="38608" t="26351" r="3157" b="10318"/>
          <a:stretch/>
        </p:blipFill>
        <p:spPr>
          <a:xfrm>
            <a:off x="5396088" y="1264356"/>
            <a:ext cx="3747912" cy="2291644"/>
          </a:xfrm>
          <a:prstGeom prst="rect">
            <a:avLst/>
          </a:prstGeom>
        </p:spPr>
      </p:pic>
    </p:spTree>
    <p:extLst>
      <p:ext uri="{BB962C8B-B14F-4D97-AF65-F5344CB8AC3E}">
        <p14:creationId xmlns:p14="http://schemas.microsoft.com/office/powerpoint/2010/main" val="3899197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1097525879"/>
              </p:ext>
            </p:extLst>
          </p:nvPr>
        </p:nvGraphicFramePr>
        <p:xfrm>
          <a:off x="920377" y="1906682"/>
          <a:ext cx="8040887" cy="4271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1279877" y="678999"/>
            <a:ext cx="7006167" cy="923330"/>
          </a:xfrm>
          <a:prstGeom prst="rect">
            <a:avLst/>
          </a:prstGeom>
        </p:spPr>
        <p:txBody>
          <a:bodyPr wrap="square">
            <a:spAutoFit/>
          </a:bodyPr>
          <a:lstStyle/>
          <a:p>
            <a:pPr algn="just"/>
            <a:r>
              <a:rPr lang="es-EC" dirty="0">
                <a:solidFill>
                  <a:schemeClr val="bg1"/>
                </a:solidFill>
                <a:latin typeface="Arial" panose="020B0604020202020204" pitchFamily="34" charset="0"/>
              </a:rPr>
              <a:t>Generar formularios de levantamiento de información georreferenciada </a:t>
            </a:r>
            <a:r>
              <a:rPr lang="es-EC" dirty="0" smtClean="0">
                <a:solidFill>
                  <a:schemeClr val="bg1"/>
                </a:solidFill>
                <a:latin typeface="Arial" panose="020B0604020202020204" pitchFamily="34" charset="0"/>
              </a:rPr>
              <a:t>relativa </a:t>
            </a:r>
            <a:r>
              <a:rPr lang="es-EC" dirty="0">
                <a:solidFill>
                  <a:schemeClr val="bg1"/>
                </a:solidFill>
                <a:latin typeface="Arial" panose="020B0604020202020204" pitchFamily="34" charset="0"/>
              </a:rPr>
              <a:t>al </a:t>
            </a:r>
            <a:r>
              <a:rPr lang="es-EC" dirty="0" smtClean="0">
                <a:solidFill>
                  <a:schemeClr val="bg1"/>
                </a:solidFill>
                <a:latin typeface="Arial" panose="020B0604020202020204" pitchFamily="34" charset="0"/>
              </a:rPr>
              <a:t>contagio por </a:t>
            </a:r>
            <a:r>
              <a:rPr lang="es-EC" dirty="0">
                <a:solidFill>
                  <a:schemeClr val="bg1"/>
                </a:solidFill>
                <a:latin typeface="Arial" panose="020B0604020202020204" pitchFamily="34" charset="0"/>
              </a:rPr>
              <a:t>SARS-CoV-2 de la población del </a:t>
            </a:r>
            <a:r>
              <a:rPr lang="es-EC" dirty="0" smtClean="0">
                <a:solidFill>
                  <a:schemeClr val="bg1"/>
                </a:solidFill>
                <a:latin typeface="Arial" panose="020B0604020202020204" pitchFamily="34" charset="0"/>
              </a:rPr>
              <a:t>Ecuador continental.</a:t>
            </a:r>
            <a:endParaRPr lang="es-EC" dirty="0"/>
          </a:p>
        </p:txBody>
      </p:sp>
      <p:grpSp>
        <p:nvGrpSpPr>
          <p:cNvPr id="16" name="Grupo 15"/>
          <p:cNvGrpSpPr/>
          <p:nvPr/>
        </p:nvGrpSpPr>
        <p:grpSpPr>
          <a:xfrm rot="16200000">
            <a:off x="-2713217" y="2948161"/>
            <a:ext cx="6056489" cy="566567"/>
            <a:chOff x="380724" y="251339"/>
            <a:chExt cx="6402969" cy="532853"/>
          </a:xfrm>
        </p:grpSpPr>
        <p:sp>
          <p:nvSpPr>
            <p:cNvPr id="22" name="Rectángulo 21"/>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CuadroTexto 22"/>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1. </a:t>
              </a:r>
              <a:r>
                <a:rPr lang="es-ES" sz="2000" dirty="0" smtClean="0"/>
                <a:t>Aspectos Generales</a:t>
              </a:r>
              <a:endParaRPr lang="es-ES" sz="2000" dirty="0"/>
            </a:p>
          </p:txBody>
        </p:sp>
      </p:grpSp>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0" y="6259689"/>
            <a:ext cx="598311" cy="598311"/>
          </a:xfrm>
          <a:prstGeom prst="rect">
            <a:avLst/>
          </a:prstGeom>
        </p:spPr>
      </p:pic>
      <p:sp>
        <p:nvSpPr>
          <p:cNvPr id="17" name="Elipse 16"/>
          <p:cNvSpPr/>
          <p:nvPr/>
        </p:nvSpPr>
        <p:spPr>
          <a:xfrm>
            <a:off x="-19437" y="0"/>
            <a:ext cx="700667" cy="700667"/>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3" name="Imagen 1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3186003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defTabSz="889000">
                <a:lnSpc>
                  <a:spcPct val="90000"/>
                </a:lnSpc>
                <a:spcBef>
                  <a:spcPct val="0"/>
                </a:spcBef>
                <a:spcAft>
                  <a:spcPct val="35000"/>
                </a:spcAft>
              </a:pPr>
              <a:r>
                <a:rPr lang="es-ES" sz="2000" dirty="0"/>
                <a:t>Resultado del </a:t>
              </a:r>
              <a:r>
                <a:rPr lang="es-EC" sz="2000" dirty="0"/>
                <a:t>Formulario de Reporte de </a:t>
              </a:r>
              <a:r>
                <a:rPr lang="es-EC" sz="2000" dirty="0" smtClean="0"/>
                <a:t>Vacunación</a:t>
              </a:r>
              <a:endParaRPr lang="es-ES" sz="20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4" name="Imagen 13"/>
          <p:cNvPicPr/>
          <p:nvPr/>
        </p:nvPicPr>
        <p:blipFill rotWithShape="1">
          <a:blip r:embed="rId3"/>
          <a:srcRect t="9268" b="5993"/>
          <a:stretch/>
        </p:blipFill>
        <p:spPr bwMode="auto">
          <a:xfrm>
            <a:off x="517421" y="980076"/>
            <a:ext cx="8626578" cy="4461036"/>
          </a:xfrm>
          <a:prstGeom prst="rect">
            <a:avLst/>
          </a:prstGeom>
          <a:ln>
            <a:noFill/>
          </a:ln>
          <a:extLst>
            <a:ext uri="{53640926-AAD7-44D8-BBD7-CCE9431645EC}">
              <a14:shadowObscured xmlns:a14="http://schemas.microsoft.com/office/drawing/2010/main"/>
            </a:ext>
          </a:extLst>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3" name="Imagen 1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16" name="Llamada de flecha hacia arriba 15"/>
          <p:cNvSpPr/>
          <p:nvPr/>
        </p:nvSpPr>
        <p:spPr>
          <a:xfrm>
            <a:off x="1236436" y="5443582"/>
            <a:ext cx="4881283" cy="90386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1236437" y="5890356"/>
            <a:ext cx="4881282" cy="369332"/>
          </a:xfrm>
          <a:prstGeom prst="rect">
            <a:avLst/>
          </a:prstGeom>
        </p:spPr>
        <p:txBody>
          <a:bodyPr wrap="square">
            <a:spAutoFit/>
          </a:bodyPr>
          <a:lstStyle/>
          <a:p>
            <a:pPr algn="ctr"/>
            <a:r>
              <a:rPr lang="es-EC" dirty="0" smtClean="0">
                <a:solidFill>
                  <a:schemeClr val="bg1"/>
                </a:solidFill>
                <a:latin typeface="Arial" panose="020B0604020202020204" pitchFamily="34" charset="0"/>
              </a:rPr>
              <a:t>Resumen de preguntas</a:t>
            </a:r>
            <a:endParaRPr lang="es-ES" dirty="0">
              <a:solidFill>
                <a:schemeClr val="bg1"/>
              </a:solidFill>
            </a:endParaRPr>
          </a:p>
        </p:txBody>
      </p:sp>
    </p:spTree>
    <p:extLst>
      <p:ext uri="{BB962C8B-B14F-4D97-AF65-F5344CB8AC3E}">
        <p14:creationId xmlns:p14="http://schemas.microsoft.com/office/powerpoint/2010/main" val="4160145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55012"/>
            <a:ext cx="6674338" cy="574381"/>
            <a:chOff x="1546214" y="2055"/>
            <a:chExt cx="5068356" cy="1078391"/>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rot="21600000">
              <a:off x="1815812" y="2055"/>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lvl="0" defTabSz="889000">
                <a:lnSpc>
                  <a:spcPct val="90000"/>
                </a:lnSpc>
                <a:spcBef>
                  <a:spcPct val="0"/>
                </a:spcBef>
                <a:spcAft>
                  <a:spcPct val="35000"/>
                </a:spcAft>
              </a:pPr>
              <a:r>
                <a:rPr lang="es-ES" sz="2000" kern="1200" dirty="0" smtClean="0"/>
                <a:t>Resultado del Formulario de Variables Covid-19</a:t>
              </a:r>
              <a:endParaRPr lang="es-ES" sz="2000" kern="12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 name="Rectángulo 3"/>
          <p:cNvSpPr/>
          <p:nvPr/>
        </p:nvSpPr>
        <p:spPr>
          <a:xfrm>
            <a:off x="6296509" y="1707025"/>
            <a:ext cx="2403222" cy="369332"/>
          </a:xfrm>
          <a:prstGeom prst="rect">
            <a:avLst/>
          </a:prstGeom>
        </p:spPr>
        <p:txBody>
          <a:bodyPr wrap="none">
            <a:spAutoFit/>
          </a:bodyPr>
          <a:lstStyle/>
          <a:p>
            <a:r>
              <a:rPr lang="es-EC" dirty="0">
                <a:solidFill>
                  <a:schemeClr val="accent1"/>
                </a:solidFill>
                <a:latin typeface="Arial" panose="020B0604020202020204" pitchFamily="34" charset="0"/>
                <a:ea typeface="Calibri" panose="020F0502020204030204" pitchFamily="34" charset="0"/>
              </a:rPr>
              <a:t>https://</a:t>
            </a:r>
            <a:r>
              <a:rPr lang="es-EC" dirty="0" smtClean="0">
                <a:solidFill>
                  <a:schemeClr val="accent1"/>
                </a:solidFill>
                <a:latin typeface="Arial" panose="020B0604020202020204" pitchFamily="34" charset="0"/>
                <a:ea typeface="Calibri" panose="020F0502020204030204" pitchFamily="34" charset="0"/>
              </a:rPr>
              <a:t>arcg.is/1iP5TG</a:t>
            </a:r>
            <a:endParaRPr lang="es-ES" dirty="0">
              <a:solidFill>
                <a:schemeClr val="accent1"/>
              </a:solidFill>
            </a:endParaRPr>
          </a:p>
        </p:txBody>
      </p:sp>
      <p:sp>
        <p:nvSpPr>
          <p:cNvPr id="5" name="Conector fuera de página 4"/>
          <p:cNvSpPr/>
          <p:nvPr/>
        </p:nvSpPr>
        <p:spPr>
          <a:xfrm rot="16200000">
            <a:off x="818707" y="4189228"/>
            <a:ext cx="1637414" cy="1254642"/>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6" name="CuadroTexto 5"/>
          <p:cNvSpPr txBox="1"/>
          <p:nvPr/>
        </p:nvSpPr>
        <p:spPr>
          <a:xfrm>
            <a:off x="893134" y="4216384"/>
            <a:ext cx="1371601" cy="1200329"/>
          </a:xfrm>
          <a:prstGeom prst="rect">
            <a:avLst/>
          </a:prstGeom>
          <a:noFill/>
        </p:spPr>
        <p:txBody>
          <a:bodyPr wrap="square" rtlCol="0">
            <a:spAutoFit/>
          </a:bodyPr>
          <a:lstStyle/>
          <a:p>
            <a:pPr algn="ctr"/>
            <a:r>
              <a:rPr lang="es-ES" dirty="0" smtClean="0"/>
              <a:t>Datos ingresados al formulario</a:t>
            </a:r>
            <a:endParaRPr lang="es-ES" dirty="0"/>
          </a:p>
        </p:txBody>
      </p:sp>
      <p:pic>
        <p:nvPicPr>
          <p:cNvPr id="18" name="Imagen 17"/>
          <p:cNvPicPr/>
          <p:nvPr/>
        </p:nvPicPr>
        <p:blipFill rotWithShape="1">
          <a:blip r:embed="rId3"/>
          <a:srcRect t="16819" b="6106"/>
          <a:stretch/>
        </p:blipFill>
        <p:spPr bwMode="auto">
          <a:xfrm>
            <a:off x="566572" y="633281"/>
            <a:ext cx="5325762" cy="2516820"/>
          </a:xfrm>
          <a:prstGeom prst="rect">
            <a:avLst/>
          </a:prstGeom>
          <a:ln>
            <a:solidFill>
              <a:schemeClr val="tx1"/>
            </a:solid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4"/>
          <a:srcRect t="14312"/>
          <a:stretch/>
        </p:blipFill>
        <p:spPr>
          <a:xfrm>
            <a:off x="2264735" y="3266045"/>
            <a:ext cx="6879265" cy="3197859"/>
          </a:xfrm>
          <a:prstGeom prst="rect">
            <a:avLst/>
          </a:prstGeom>
        </p:spPr>
      </p:pic>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6" name="Imagen 1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109510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defTabSz="889000">
                <a:lnSpc>
                  <a:spcPct val="90000"/>
                </a:lnSpc>
                <a:spcBef>
                  <a:spcPct val="0"/>
                </a:spcBef>
                <a:spcAft>
                  <a:spcPct val="35000"/>
                </a:spcAft>
              </a:pPr>
              <a:r>
                <a:rPr lang="es-ES" sz="2000" dirty="0"/>
                <a:t>Resultado del Formulario de Variables </a:t>
              </a:r>
              <a:r>
                <a:rPr lang="es-ES" sz="2000" dirty="0" smtClean="0"/>
                <a:t>Covid-19</a:t>
              </a:r>
              <a:endParaRPr lang="es-ES" sz="20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3" name="Imagen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pic>
        <p:nvPicPr>
          <p:cNvPr id="2" name="Imagen 1"/>
          <p:cNvPicPr>
            <a:picLocks noChangeAspect="1"/>
          </p:cNvPicPr>
          <p:nvPr/>
        </p:nvPicPr>
        <p:blipFill rotWithShape="1">
          <a:blip r:embed="rId6"/>
          <a:srcRect l="-62" t="9187" b="5290"/>
          <a:stretch/>
        </p:blipFill>
        <p:spPr>
          <a:xfrm>
            <a:off x="712380" y="786189"/>
            <a:ext cx="6012646" cy="2889265"/>
          </a:xfrm>
          <a:prstGeom prst="rect">
            <a:avLst/>
          </a:prstGeom>
        </p:spPr>
      </p:pic>
      <p:pic>
        <p:nvPicPr>
          <p:cNvPr id="3" name="Imagen 2"/>
          <p:cNvPicPr>
            <a:picLocks noChangeAspect="1"/>
          </p:cNvPicPr>
          <p:nvPr/>
        </p:nvPicPr>
        <p:blipFill rotWithShape="1">
          <a:blip r:embed="rId7"/>
          <a:srcRect t="9542" b="6207"/>
          <a:stretch/>
        </p:blipFill>
        <p:spPr>
          <a:xfrm>
            <a:off x="2709333" y="3476738"/>
            <a:ext cx="6434667" cy="3048000"/>
          </a:xfrm>
          <a:prstGeom prst="rect">
            <a:avLst/>
          </a:prstGeom>
        </p:spPr>
      </p:pic>
      <p:sp>
        <p:nvSpPr>
          <p:cNvPr id="19" name="Conector fuera de página 18"/>
          <p:cNvSpPr/>
          <p:nvPr/>
        </p:nvSpPr>
        <p:spPr>
          <a:xfrm rot="16200000">
            <a:off x="907945" y="4244930"/>
            <a:ext cx="1637414" cy="1511616"/>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23" name="CuadroTexto 22"/>
          <p:cNvSpPr txBox="1"/>
          <p:nvPr/>
        </p:nvSpPr>
        <p:spPr>
          <a:xfrm>
            <a:off x="968021" y="4400573"/>
            <a:ext cx="1371601" cy="1200329"/>
          </a:xfrm>
          <a:prstGeom prst="rect">
            <a:avLst/>
          </a:prstGeom>
          <a:noFill/>
        </p:spPr>
        <p:txBody>
          <a:bodyPr wrap="square" rtlCol="0">
            <a:spAutoFit/>
          </a:bodyPr>
          <a:lstStyle/>
          <a:p>
            <a:pPr algn="ctr"/>
            <a:r>
              <a:rPr lang="es-ES" dirty="0" smtClean="0"/>
              <a:t>Análisis presentado por Survey123</a:t>
            </a:r>
            <a:endParaRPr lang="es-ES" dirty="0"/>
          </a:p>
        </p:txBody>
      </p:sp>
    </p:spTree>
    <p:extLst>
      <p:ext uri="{BB962C8B-B14F-4D97-AF65-F5344CB8AC3E}">
        <p14:creationId xmlns:p14="http://schemas.microsoft.com/office/powerpoint/2010/main" val="1794068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defTabSz="889000">
                <a:lnSpc>
                  <a:spcPct val="90000"/>
                </a:lnSpc>
                <a:spcBef>
                  <a:spcPct val="0"/>
                </a:spcBef>
                <a:spcAft>
                  <a:spcPct val="35000"/>
                </a:spcAft>
              </a:pPr>
              <a:r>
                <a:rPr lang="es-ES" sz="2000" dirty="0"/>
                <a:t>Resultado del Formulario de Variables </a:t>
              </a:r>
              <a:r>
                <a:rPr lang="es-ES" sz="2000" dirty="0" smtClean="0"/>
                <a:t>Covid-19</a:t>
              </a:r>
              <a:endParaRPr lang="es-ES" sz="20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5" name="Imagen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pic>
        <p:nvPicPr>
          <p:cNvPr id="4" name="Imagen 3"/>
          <p:cNvPicPr>
            <a:picLocks noChangeAspect="1"/>
          </p:cNvPicPr>
          <p:nvPr/>
        </p:nvPicPr>
        <p:blipFill rotWithShape="1">
          <a:blip r:embed="rId6"/>
          <a:srcRect t="9759" b="5995"/>
          <a:stretch/>
        </p:blipFill>
        <p:spPr>
          <a:xfrm>
            <a:off x="712380" y="816903"/>
            <a:ext cx="8217145" cy="3892061"/>
          </a:xfrm>
          <a:prstGeom prst="rect">
            <a:avLst/>
          </a:prstGeom>
        </p:spPr>
      </p:pic>
      <p:pic>
        <p:nvPicPr>
          <p:cNvPr id="18" name="Imagen 17"/>
          <p:cNvPicPr>
            <a:picLocks noChangeAspect="1"/>
          </p:cNvPicPr>
          <p:nvPr/>
        </p:nvPicPr>
        <p:blipFill rotWithShape="1">
          <a:blip r:embed="rId7"/>
          <a:srcRect t="9869" r="65141" b="48129"/>
          <a:stretch/>
        </p:blipFill>
        <p:spPr>
          <a:xfrm>
            <a:off x="5099975" y="4885839"/>
            <a:ext cx="2746833" cy="1860827"/>
          </a:xfrm>
          <a:prstGeom prst="rect">
            <a:avLst/>
          </a:prstGeom>
          <a:ln w="28575">
            <a:solidFill>
              <a:srgbClr val="9933FF"/>
            </a:solidFill>
          </a:ln>
        </p:spPr>
      </p:pic>
      <p:pic>
        <p:nvPicPr>
          <p:cNvPr id="19" name="Imagen 18"/>
          <p:cNvPicPr>
            <a:picLocks noChangeAspect="1"/>
          </p:cNvPicPr>
          <p:nvPr/>
        </p:nvPicPr>
        <p:blipFill rotWithShape="1">
          <a:blip r:embed="rId7"/>
          <a:srcRect l="297" t="52105" r="64844" b="5893"/>
          <a:stretch/>
        </p:blipFill>
        <p:spPr>
          <a:xfrm>
            <a:off x="1229782" y="4885839"/>
            <a:ext cx="2746834" cy="1860827"/>
          </a:xfrm>
          <a:prstGeom prst="rect">
            <a:avLst/>
          </a:prstGeom>
          <a:ln w="28575">
            <a:solidFill>
              <a:srgbClr val="1CADE4"/>
            </a:solidFill>
          </a:ln>
        </p:spPr>
      </p:pic>
      <p:sp>
        <p:nvSpPr>
          <p:cNvPr id="32" name="Rectángulo 31"/>
          <p:cNvSpPr/>
          <p:nvPr/>
        </p:nvSpPr>
        <p:spPr>
          <a:xfrm>
            <a:off x="1704622" y="2551289"/>
            <a:ext cx="846667" cy="214489"/>
          </a:xfrm>
          <a:prstGeom prst="rect">
            <a:avLst/>
          </a:prstGeom>
          <a:solidFill>
            <a:srgbClr val="9933FF">
              <a:alpha val="40000"/>
            </a:srgbClr>
          </a:solidFill>
          <a:ln w="28575">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32"/>
          <p:cNvSpPr/>
          <p:nvPr/>
        </p:nvSpPr>
        <p:spPr>
          <a:xfrm>
            <a:off x="1547403" y="4456669"/>
            <a:ext cx="541041" cy="252295"/>
          </a:xfrm>
          <a:prstGeom prst="rect">
            <a:avLst/>
          </a:prstGeom>
          <a:solidFill>
            <a:schemeClr val="accent2">
              <a:lumMod val="60000"/>
              <a:lumOff val="40000"/>
              <a:alpha val="40000"/>
            </a:schemeClr>
          </a:solidFill>
          <a:ln w="28575">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64322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62397" y="63176"/>
            <a:ext cx="6674338" cy="576850"/>
            <a:chOff x="1546214" y="-2581"/>
            <a:chExt cx="5068356" cy="1083027"/>
          </a:xfrm>
        </p:grpSpPr>
        <p:sp>
          <p:nvSpPr>
            <p:cNvPr id="21" name="Pentágono 20"/>
            <p:cNvSpPr/>
            <p:nvPr/>
          </p:nvSpPr>
          <p:spPr>
            <a:xfrm rot="10800000">
              <a:off x="1546214" y="2055"/>
              <a:ext cx="5068356" cy="107839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entágono 4"/>
            <p:cNvSpPr/>
            <p:nvPr/>
          </p:nvSpPr>
          <p:spPr>
            <a:xfrm>
              <a:off x="1815812" y="-2581"/>
              <a:ext cx="4798758" cy="107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541" tIns="76200" rIns="142240" bIns="76200" numCol="1" spcCol="1270" anchor="ctr" anchorCtr="0">
              <a:noAutofit/>
            </a:bodyPr>
            <a:lstStyle/>
            <a:p>
              <a:pPr defTabSz="889000">
                <a:lnSpc>
                  <a:spcPct val="90000"/>
                </a:lnSpc>
                <a:spcBef>
                  <a:spcPct val="0"/>
                </a:spcBef>
                <a:spcAft>
                  <a:spcPct val="35000"/>
                </a:spcAft>
              </a:pPr>
              <a:r>
                <a:rPr lang="es-ES" sz="2000" dirty="0"/>
                <a:t>Resultado del Formulario de Variables </a:t>
              </a:r>
              <a:r>
                <a:rPr lang="es-ES" sz="2000" dirty="0" smtClean="0"/>
                <a:t>Covid-19</a:t>
              </a:r>
              <a:endParaRPr lang="es-ES" sz="20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a:t>4. Resultados</a:t>
              </a:r>
            </a:p>
          </p:txBody>
        </p:sp>
      </p:grpSp>
      <p:sp>
        <p:nvSpPr>
          <p:cNvPr id="17" name="Elipse 16"/>
          <p:cNvSpPr/>
          <p:nvPr/>
        </p:nvSpPr>
        <p:spPr>
          <a:xfrm>
            <a:off x="-39409" y="0"/>
            <a:ext cx="751789" cy="72301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 y="6191477"/>
            <a:ext cx="666523" cy="666523"/>
          </a:xfrm>
          <a:prstGeom prst="rect">
            <a:avLst/>
          </a:prstGeom>
        </p:spPr>
      </p:pic>
      <p:pic>
        <p:nvPicPr>
          <p:cNvPr id="15" name="Imagen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graphicFrame>
        <p:nvGraphicFramePr>
          <p:cNvPr id="30" name="Gráfico 29"/>
          <p:cNvGraphicFramePr/>
          <p:nvPr>
            <p:extLst>
              <p:ext uri="{D42A27DB-BD31-4B8C-83A1-F6EECF244321}">
                <p14:modId xmlns:p14="http://schemas.microsoft.com/office/powerpoint/2010/main" val="2160486897"/>
              </p:ext>
            </p:extLst>
          </p:nvPr>
        </p:nvGraphicFramePr>
        <p:xfrm>
          <a:off x="4762298" y="3358055"/>
          <a:ext cx="4019095" cy="2901633"/>
        </p:xfrm>
        <a:graphic>
          <a:graphicData uri="http://schemas.openxmlformats.org/drawingml/2006/chart">
            <c:chart xmlns:c="http://schemas.openxmlformats.org/drawingml/2006/chart" xmlns:r="http://schemas.openxmlformats.org/officeDocument/2006/relationships" r:id="rId6"/>
          </a:graphicData>
        </a:graphic>
      </p:graphicFrame>
      <p:pic>
        <p:nvPicPr>
          <p:cNvPr id="4" name="Imagen 3"/>
          <p:cNvPicPr>
            <a:picLocks noChangeAspect="1"/>
          </p:cNvPicPr>
          <p:nvPr/>
        </p:nvPicPr>
        <p:blipFill rotWithShape="1">
          <a:blip r:embed="rId7"/>
          <a:srcRect l="35388" t="9765" r="22974" b="48396"/>
          <a:stretch/>
        </p:blipFill>
        <p:spPr>
          <a:xfrm>
            <a:off x="621324" y="2073227"/>
            <a:ext cx="4100350" cy="2316431"/>
          </a:xfrm>
          <a:prstGeom prst="rect">
            <a:avLst/>
          </a:prstGeom>
        </p:spPr>
      </p:pic>
      <p:pic>
        <p:nvPicPr>
          <p:cNvPr id="5" name="Imagen 4"/>
          <p:cNvPicPr>
            <a:picLocks noChangeAspect="1"/>
          </p:cNvPicPr>
          <p:nvPr/>
        </p:nvPicPr>
        <p:blipFill rotWithShape="1">
          <a:blip r:embed="rId8"/>
          <a:srcRect l="35035" t="9274" r="22880" b="48678"/>
          <a:stretch/>
        </p:blipFill>
        <p:spPr>
          <a:xfrm>
            <a:off x="4744687" y="949862"/>
            <a:ext cx="4103801" cy="2305221"/>
          </a:xfrm>
          <a:prstGeom prst="rect">
            <a:avLst/>
          </a:prstGeom>
        </p:spPr>
      </p:pic>
      <p:pic>
        <p:nvPicPr>
          <p:cNvPr id="6" name="Imagen 5"/>
          <p:cNvPicPr>
            <a:picLocks noChangeAspect="1"/>
          </p:cNvPicPr>
          <p:nvPr/>
        </p:nvPicPr>
        <p:blipFill rotWithShape="1">
          <a:blip r:embed="rId9"/>
          <a:srcRect l="35359" t="11089" r="23093" b="48209"/>
          <a:stretch/>
        </p:blipFill>
        <p:spPr>
          <a:xfrm>
            <a:off x="4779376" y="4001292"/>
            <a:ext cx="4100350" cy="2258396"/>
          </a:xfrm>
          <a:prstGeom prst="rect">
            <a:avLst/>
          </a:prstGeom>
        </p:spPr>
      </p:pic>
      <p:sp>
        <p:nvSpPr>
          <p:cNvPr id="8" name="Rectángulo 7"/>
          <p:cNvSpPr/>
          <p:nvPr/>
        </p:nvSpPr>
        <p:spPr>
          <a:xfrm>
            <a:off x="712380" y="6401754"/>
            <a:ext cx="8431620" cy="307777"/>
          </a:xfrm>
          <a:prstGeom prst="rect">
            <a:avLst/>
          </a:prstGeom>
        </p:spPr>
        <p:txBody>
          <a:bodyPr wrap="square">
            <a:spAutoFit/>
          </a:bodyPr>
          <a:lstStyle/>
          <a:p>
            <a:r>
              <a:rPr lang="es-EC" sz="1400" dirty="0">
                <a:solidFill>
                  <a:schemeClr val="accent2"/>
                </a:solidFill>
              </a:rPr>
              <a:t>Link del Tablero de control: </a:t>
            </a:r>
            <a:r>
              <a:rPr lang="es-EC" sz="1400" dirty="0" smtClean="0">
                <a:solidFill>
                  <a:schemeClr val="accent2"/>
                </a:solidFill>
              </a:rPr>
              <a:t>https</a:t>
            </a:r>
            <a:r>
              <a:rPr lang="es-EC" sz="1400" dirty="0">
                <a:solidFill>
                  <a:schemeClr val="accent2"/>
                </a:solidFill>
              </a:rPr>
              <a:t>://www.arcgis.com/apps/dashboards/cf7ea3d9504b4f27ba763f8e3848f439</a:t>
            </a:r>
          </a:p>
        </p:txBody>
      </p:sp>
    </p:spTree>
    <p:extLst>
      <p:ext uri="{BB962C8B-B14F-4D97-AF65-F5344CB8AC3E}">
        <p14:creationId xmlns:p14="http://schemas.microsoft.com/office/powerpoint/2010/main" val="1892780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477051" y="1827514"/>
            <a:ext cx="5216584" cy="476920"/>
            <a:chOff x="361450" y="238307"/>
            <a:chExt cx="5216584" cy="476920"/>
          </a:xfrm>
        </p:grpSpPr>
        <p:sp>
          <p:nvSpPr>
            <p:cNvPr id="5" name="Rectángulo 4">
              <a:hlinkClick r:id="rId2" action="ppaction://hlinksldjump"/>
            </p:cNvPr>
            <p:cNvSpPr/>
            <p:nvPr/>
          </p:nvSpPr>
          <p:spPr>
            <a:xfrm>
              <a:off x="361450" y="238307"/>
              <a:ext cx="5216584" cy="47692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CuadroTexto 5"/>
            <p:cNvSpPr txBox="1"/>
            <p:nvPr/>
          </p:nvSpPr>
          <p:spPr>
            <a:xfrm>
              <a:off x="361450" y="238307"/>
              <a:ext cx="5216584" cy="47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dirty="0" smtClean="0"/>
                <a:t>Conclusiones y Recomendaciones</a:t>
              </a:r>
              <a:endParaRPr lang="es-ES" sz="2500" kern="1200" dirty="0"/>
            </a:p>
          </p:txBody>
        </p:sp>
      </p:grpSp>
      <p:pic>
        <p:nvPicPr>
          <p:cNvPr id="2050" name="Picture 2" descr="Dibujos animados lindo proteger virus, personas con mascarilla. | Vector  Premium"/>
          <p:cNvPicPr>
            <a:picLocks noChangeAspect="1" noChangeArrowheads="1"/>
          </p:cNvPicPr>
          <p:nvPr/>
        </p:nvPicPr>
        <p:blipFill rotWithShape="1">
          <a:blip r:embed="rId3">
            <a:extLst>
              <a:ext uri="{28A0092B-C50C-407E-A947-70E740481C1C}">
                <a14:useLocalDpi xmlns:a14="http://schemas.microsoft.com/office/drawing/2010/main" val="0"/>
              </a:ext>
            </a:extLst>
          </a:blip>
          <a:srcRect t="13535" b="19503"/>
          <a:stretch/>
        </p:blipFill>
        <p:spPr bwMode="auto">
          <a:xfrm>
            <a:off x="0" y="4138863"/>
            <a:ext cx="9144000" cy="27191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1" y="1734334"/>
            <a:ext cx="663280" cy="663280"/>
          </a:xfrm>
          <a:prstGeom prst="rect">
            <a:avLst/>
          </a:prstGeom>
        </p:spPr>
      </p:pic>
      <p:pic>
        <p:nvPicPr>
          <p:cNvPr id="9" name="Imagen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1164812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5. Conclusiones y Recomendaciones</a:t>
              </a:r>
              <a:endParaRPr lang="es-ES" sz="2000" dirty="0"/>
            </a:p>
          </p:txBody>
        </p:sp>
      </p:gr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0" y="6194720"/>
            <a:ext cx="663280" cy="663280"/>
          </a:xfrm>
          <a:prstGeom prst="rect">
            <a:avLst/>
          </a:prstGeom>
        </p:spPr>
      </p:pic>
      <p:pic>
        <p:nvPicPr>
          <p:cNvPr id="9" name="Imagen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4" name="Rectángulo 3"/>
          <p:cNvSpPr/>
          <p:nvPr/>
        </p:nvSpPr>
        <p:spPr>
          <a:xfrm>
            <a:off x="1101943" y="1936532"/>
            <a:ext cx="7442254" cy="3754874"/>
          </a:xfrm>
          <a:prstGeom prst="rect">
            <a:avLst/>
          </a:prstGeom>
        </p:spPr>
        <p:txBody>
          <a:bodyPr wrap="square">
            <a:spAutoFit/>
          </a:bodyPr>
          <a:lstStyle/>
          <a:p>
            <a:pPr marL="285750" indent="-285750">
              <a:spcAft>
                <a:spcPts val="0"/>
              </a:spcAft>
              <a:buFont typeface="Arial" panose="020B0604020202020204" pitchFamily="34" charset="0"/>
              <a:buChar char="•"/>
            </a:pP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Se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escogió Survey123 debido a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que se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puede ver la facilidad que esta herramienta brida para la formulación de las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preguntas.</a:t>
            </a:r>
          </a:p>
          <a:p>
            <a:pPr marL="285750" indent="-285750">
              <a:spcAft>
                <a:spcPts val="0"/>
              </a:spcAft>
              <a:buFont typeface="Arial" panose="020B0604020202020204" pitchFamily="34" charset="0"/>
              <a:buChar char="•"/>
            </a:pPr>
            <a:endParaRPr lang="es-EC"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Al revisar los formularios aplicados por el Ministerio de Salud Pública, se pudo observar que algunas de las preguntas realizadas tienen información complementaria de los establecimientos de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salud. </a:t>
            </a:r>
          </a:p>
          <a:p>
            <a:pPr>
              <a:spcAft>
                <a:spcPts val="0"/>
              </a:spcAft>
            </a:pPr>
            <a:endParaRPr lang="es-EC"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Los formularios aplicados tuvieron varios errores al momento del ingreso de los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datos por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tal razón esta encuesta debe ser llenada en los puntos de vacunación por el personal de salud</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Arial" panose="020B0604020202020204" pitchFamily="34" charset="0"/>
              <a:buChar char="•"/>
            </a:pPr>
            <a:endParaRPr lang="es-EC"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El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uso correcto de formularios georreferenciados ayuda a la actualización rápida de información, por que proporciona resúmenes de gráficas y estadísticas, mediante se van ingresando los datos, por lo tanto, se puede realizar el monitoreo del avance del virus en tiempo real, con cifras exactas.</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Grupo 12"/>
          <p:cNvGrpSpPr/>
          <p:nvPr/>
        </p:nvGrpSpPr>
        <p:grpSpPr>
          <a:xfrm>
            <a:off x="3014093" y="506596"/>
            <a:ext cx="4053840" cy="444136"/>
            <a:chOff x="1354626" y="561"/>
            <a:chExt cx="4053840" cy="1334184"/>
          </a:xfrm>
        </p:grpSpPr>
        <p:sp>
          <p:nvSpPr>
            <p:cNvPr id="15" name="Pentágono 14"/>
            <p:cNvSpPr/>
            <p:nvPr/>
          </p:nvSpPr>
          <p:spPr>
            <a:xfrm rot="10800000">
              <a:off x="1354626" y="561"/>
              <a:ext cx="4053840" cy="133418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txBox="1"/>
            <p:nvPr/>
          </p:nvSpPr>
          <p:spPr>
            <a:xfrm>
              <a:off x="1688172" y="561"/>
              <a:ext cx="3154761" cy="1334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8338" tIns="99060" rIns="184912" bIns="99060" numCol="1" spcCol="1270" anchor="ctr" anchorCtr="0">
              <a:noAutofit/>
            </a:bodyPr>
            <a:lstStyle/>
            <a:p>
              <a:pPr lvl="0" algn="ctr" defTabSz="1155700">
                <a:lnSpc>
                  <a:spcPct val="90000"/>
                </a:lnSpc>
                <a:spcBef>
                  <a:spcPct val="0"/>
                </a:spcBef>
                <a:spcAft>
                  <a:spcPct val="35000"/>
                </a:spcAft>
              </a:pPr>
              <a:r>
                <a:rPr lang="es-ES" sz="2600" kern="1200" dirty="0" smtClean="0"/>
                <a:t>Conclusiones</a:t>
              </a:r>
              <a:endParaRPr lang="es-ES" sz="2600" kern="1200" dirty="0"/>
            </a:p>
          </p:txBody>
        </p:sp>
      </p:grpSp>
      <p:sp>
        <p:nvSpPr>
          <p:cNvPr id="14" name="Elipse 13"/>
          <p:cNvSpPr/>
          <p:nvPr/>
        </p:nvSpPr>
        <p:spPr>
          <a:xfrm>
            <a:off x="2906903" y="506594"/>
            <a:ext cx="547927" cy="444136"/>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64687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3014093" y="506596"/>
            <a:ext cx="4053840" cy="444136"/>
            <a:chOff x="1354626" y="561"/>
            <a:chExt cx="4053840" cy="1334184"/>
          </a:xfrm>
        </p:grpSpPr>
        <p:sp>
          <p:nvSpPr>
            <p:cNvPr id="20" name="Pentágono 19"/>
            <p:cNvSpPr/>
            <p:nvPr/>
          </p:nvSpPr>
          <p:spPr>
            <a:xfrm rot="10800000">
              <a:off x="1354626" y="561"/>
              <a:ext cx="4053840" cy="133418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entágono 4"/>
            <p:cNvSpPr txBox="1"/>
            <p:nvPr/>
          </p:nvSpPr>
          <p:spPr>
            <a:xfrm>
              <a:off x="1688172" y="561"/>
              <a:ext cx="3504717" cy="1334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8338" tIns="99060" rIns="184912" bIns="99060" numCol="1" spcCol="1270" anchor="ctr" anchorCtr="0">
              <a:noAutofit/>
            </a:bodyPr>
            <a:lstStyle/>
            <a:p>
              <a:pPr lvl="0" algn="ctr" defTabSz="1155700">
                <a:lnSpc>
                  <a:spcPct val="90000"/>
                </a:lnSpc>
                <a:spcBef>
                  <a:spcPct val="0"/>
                </a:spcBef>
                <a:spcAft>
                  <a:spcPct val="35000"/>
                </a:spcAft>
              </a:pPr>
              <a:r>
                <a:rPr lang="es-ES" sz="2600" dirty="0" smtClean="0"/>
                <a:t>Recomendaciones</a:t>
              </a:r>
              <a:endParaRPr lang="es-ES" sz="2600" kern="1200" dirty="0"/>
            </a:p>
          </p:txBody>
        </p:sp>
      </p:grpSp>
      <p:grpSp>
        <p:nvGrpSpPr>
          <p:cNvPr id="10" name="Grupo 9"/>
          <p:cNvGrpSpPr/>
          <p:nvPr/>
        </p:nvGrpSpPr>
        <p:grpSpPr>
          <a:xfrm rot="16200000">
            <a:off x="-2713217" y="2948161"/>
            <a:ext cx="6056490" cy="566566"/>
            <a:chOff x="380724" y="251339"/>
            <a:chExt cx="6402970" cy="532852"/>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5" y="281190"/>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5. Conclusiones y Recomendaciones </a:t>
              </a:r>
              <a:endParaRPr lang="es-ES" sz="2000" dirty="0"/>
            </a:p>
          </p:txBody>
        </p:sp>
      </p:gr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08061">
            <a:off x="0" y="6194720"/>
            <a:ext cx="663280" cy="663280"/>
          </a:xfrm>
          <a:prstGeom prst="rect">
            <a:avLst/>
          </a:prstGeom>
        </p:spPr>
      </p:pic>
      <p:pic>
        <p:nvPicPr>
          <p:cNvPr id="9" name="Imagen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4" name="Rectángulo 3"/>
          <p:cNvSpPr/>
          <p:nvPr/>
        </p:nvSpPr>
        <p:spPr>
          <a:xfrm>
            <a:off x="1101943" y="1608280"/>
            <a:ext cx="7442254" cy="3970318"/>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El uso de formularios georreferenciados facilita la obtención de información y análisis de espacial de los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datos, para lo cual se deben generar preguntas claras y cerradas</a:t>
            </a:r>
          </a:p>
          <a:p>
            <a:pPr marL="285750" indent="-285750">
              <a:spcBef>
                <a:spcPts val="1200"/>
              </a:spcBef>
              <a:spcAft>
                <a:spcPts val="1200"/>
              </a:spcAft>
              <a:buFont typeface="Arial" panose="020B0604020202020204" pitchFamily="34" charset="0"/>
              <a:buChar char="•"/>
            </a:pP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Se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debe optimizar el uso de la plataforma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Survey123, una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vez realizada la recolección de los datos se debe realizar un análisis de la información con herramientas como tableros de control que permite obtener actualizaciones en tiempo real de porcentajes, valores, estadísticas, gráficas y mapas. </a:t>
            </a:r>
          </a:p>
          <a:p>
            <a:pPr marL="285750" indent="-285750">
              <a:spcBef>
                <a:spcPts val="1200"/>
              </a:spcBef>
              <a:spcAft>
                <a:spcPts val="1200"/>
              </a:spcAft>
              <a:buFont typeface="Arial" panose="020B0604020202020204" pitchFamily="34" charset="0"/>
              <a:buChar char="•"/>
            </a:pP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El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Ministerio de Salud Pública utiliza para el análisis de los datos plataformas como Excel, pero esto no ayuda a la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actualización.</a:t>
            </a:r>
          </a:p>
          <a:p>
            <a:pPr marL="285750" indent="-285750">
              <a:spcBef>
                <a:spcPts val="1200"/>
              </a:spcBef>
              <a:spcAft>
                <a:spcPts val="1200"/>
              </a:spcAft>
              <a:buFont typeface="Arial" panose="020B0604020202020204" pitchFamily="34" charset="0"/>
              <a:buChar char="•"/>
            </a:pP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Para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el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correcto levantamiento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de información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se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recomienda que las personas que completen </a:t>
            </a:r>
            <a:r>
              <a:rPr lang="es-EC" sz="1600" smtClean="0">
                <a:solidFill>
                  <a:schemeClr val="bg1"/>
                </a:solidFill>
                <a:latin typeface="Arial" panose="020B0604020202020204" pitchFamily="34" charset="0"/>
                <a:ea typeface="Calibri" panose="020F0502020204030204" pitchFamily="34" charset="0"/>
                <a:cs typeface="Arial" panose="020B0604020202020204" pitchFamily="34" charset="0"/>
              </a:rPr>
              <a:t>los formularios sea </a:t>
            </a:r>
            <a:r>
              <a:rPr lang="es-EC" sz="1600" dirty="0">
                <a:solidFill>
                  <a:schemeClr val="bg1"/>
                </a:solidFill>
                <a:latin typeface="Arial" panose="020B0604020202020204" pitchFamily="34" charset="0"/>
                <a:ea typeface="Calibri" panose="020F0502020204030204" pitchFamily="34" charset="0"/>
                <a:cs typeface="Arial" panose="020B0604020202020204" pitchFamily="34" charset="0"/>
              </a:rPr>
              <a:t>personal o encargados en cada establecimiento de </a:t>
            </a:r>
            <a:r>
              <a:rPr lang="es-EC"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salud.</a:t>
            </a:r>
          </a:p>
        </p:txBody>
      </p:sp>
      <p:sp>
        <p:nvSpPr>
          <p:cNvPr id="15" name="Elipse 14"/>
          <p:cNvSpPr/>
          <p:nvPr/>
        </p:nvSpPr>
        <p:spPr>
          <a:xfrm>
            <a:off x="2916837" y="506594"/>
            <a:ext cx="528059" cy="444138"/>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29146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575" y="2388362"/>
            <a:ext cx="7543800" cy="1450757"/>
          </a:xfrm>
        </p:spPr>
        <p:txBody>
          <a:bodyPr/>
          <a:lstStyle/>
          <a:p>
            <a:r>
              <a:rPr lang="es-ES" b="1" dirty="0" smtClean="0">
                <a:solidFill>
                  <a:srgbClr val="0070C0"/>
                </a:solidFill>
              </a:rPr>
              <a:t>GRACIAS</a:t>
            </a:r>
            <a:endParaRPr lang="es-ES" b="1" dirty="0">
              <a:solidFill>
                <a:srgbClr val="0070C0"/>
              </a:solidFill>
            </a:endParaRPr>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3245211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5847" y="2169892"/>
            <a:ext cx="8537944" cy="1391924"/>
          </a:xfrm>
        </p:spPr>
        <p:txBody>
          <a:bodyPr>
            <a:normAutofit/>
          </a:bodyPr>
          <a:lstStyle/>
          <a:p>
            <a:pPr algn="ctr"/>
            <a:r>
              <a:rPr lang="es-EC" sz="2800" b="1" dirty="0">
                <a:solidFill>
                  <a:schemeClr val="bg1"/>
                </a:solidFill>
                <a:latin typeface="Arial" panose="020B0604020202020204" pitchFamily="34" charset="0"/>
                <a:ea typeface="Calibri" panose="020F0502020204030204" pitchFamily="34" charset="0"/>
              </a:rPr>
              <a:t>El uso de Geo-Herramientas epidemiológica como apoyo al Ministerio de Salud Publica en el marco de la pandemia de coronavirus COVID-19.</a:t>
            </a:r>
            <a:endParaRPr lang="es-ES" sz="6600" b="1" dirty="0">
              <a:solidFill>
                <a:schemeClr val="bg1"/>
              </a:solidFill>
            </a:endParaRPr>
          </a:p>
        </p:txBody>
      </p:sp>
      <p:sp>
        <p:nvSpPr>
          <p:cNvPr id="5" name="Título 1"/>
          <p:cNvSpPr txBox="1">
            <a:spLocks/>
          </p:cNvSpPr>
          <p:nvPr/>
        </p:nvSpPr>
        <p:spPr>
          <a:xfrm>
            <a:off x="-839787" y="3835020"/>
            <a:ext cx="10709212" cy="151490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EC" sz="2400" b="1" dirty="0">
                <a:solidFill>
                  <a:srgbClr val="0070C0"/>
                </a:solidFill>
                <a:latin typeface="Arial" panose="020B0604020202020204" pitchFamily="34" charset="0"/>
                <a:ea typeface="Calibri" panose="020F0502020204030204" pitchFamily="34" charset="0"/>
              </a:rPr>
              <a:t>Trabajo de Integración Curricular presentado por</a:t>
            </a:r>
          </a:p>
          <a:p>
            <a:pPr algn="ctr"/>
            <a:r>
              <a:rPr lang="es-EC" sz="2400" b="1" dirty="0">
                <a:solidFill>
                  <a:srgbClr val="0070C0"/>
                </a:solidFill>
                <a:latin typeface="Arial" panose="020B0604020202020204" pitchFamily="34" charset="0"/>
                <a:ea typeface="Calibri" panose="020F0502020204030204" pitchFamily="34" charset="0"/>
              </a:rPr>
              <a:t>Mayra Gualotuña</a:t>
            </a:r>
          </a:p>
          <a:p>
            <a:pPr algn="ctr"/>
            <a:r>
              <a:rPr lang="es-EC" sz="2400" b="1" dirty="0">
                <a:solidFill>
                  <a:srgbClr val="0070C0"/>
                </a:solidFill>
                <a:latin typeface="Arial" panose="020B0604020202020204" pitchFamily="34" charset="0"/>
                <a:ea typeface="Calibri" panose="020F0502020204030204" pitchFamily="34" charset="0"/>
              </a:rPr>
              <a:t>Tutor: </a:t>
            </a:r>
          </a:p>
          <a:p>
            <a:pPr algn="ctr"/>
            <a:r>
              <a:rPr lang="es-EC" sz="2400" b="1" dirty="0">
                <a:solidFill>
                  <a:srgbClr val="0070C0"/>
                </a:solidFill>
                <a:latin typeface="Arial" panose="020B0604020202020204" pitchFamily="34" charset="0"/>
                <a:ea typeface="Calibri" panose="020F0502020204030204" pitchFamily="34" charset="0"/>
              </a:rPr>
              <a:t>Ing. Oswaldo Padilla A., Ph.D</a:t>
            </a:r>
          </a:p>
        </p:txBody>
      </p:sp>
      <p:sp>
        <p:nvSpPr>
          <p:cNvPr id="6" name="Título 1"/>
          <p:cNvSpPr txBox="1">
            <a:spLocks/>
          </p:cNvSpPr>
          <p:nvPr/>
        </p:nvSpPr>
        <p:spPr>
          <a:xfrm>
            <a:off x="-839787" y="5687568"/>
            <a:ext cx="10709212" cy="5364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EC" sz="2800" b="1" dirty="0" err="1">
                <a:solidFill>
                  <a:schemeClr val="bg1"/>
                </a:solidFill>
                <a:latin typeface="Arial" panose="020B0604020202020204" pitchFamily="34" charset="0"/>
                <a:ea typeface="Calibri" panose="020F0502020204030204" pitchFamily="34" charset="0"/>
              </a:rPr>
              <a:t>Sangolquí</a:t>
            </a:r>
            <a:r>
              <a:rPr lang="es-EC" sz="2800" b="1" dirty="0">
                <a:solidFill>
                  <a:schemeClr val="bg1"/>
                </a:solidFill>
                <a:latin typeface="Arial" panose="020B0604020202020204" pitchFamily="34" charset="0"/>
                <a:ea typeface="Calibri" panose="020F0502020204030204" pitchFamily="34" charset="0"/>
              </a:rPr>
              <a:t>, 2022</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31" y="533753"/>
            <a:ext cx="5667375" cy="1771650"/>
          </a:xfrm>
          <a:prstGeom prst="rect">
            <a:avLst/>
          </a:prstGeom>
        </p:spPr>
      </p:pic>
    </p:spTree>
    <p:extLst>
      <p:ext uri="{BB962C8B-B14F-4D97-AF65-F5344CB8AC3E}">
        <p14:creationId xmlns:p14="http://schemas.microsoft.com/office/powerpoint/2010/main" val="3555308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477051" y="1827514"/>
            <a:ext cx="5216584" cy="476920"/>
            <a:chOff x="361450" y="238307"/>
            <a:chExt cx="5216584" cy="476920"/>
          </a:xfrm>
        </p:grpSpPr>
        <p:sp>
          <p:nvSpPr>
            <p:cNvPr id="5" name="Rectángulo 4">
              <a:hlinkClick r:id="rId2" action="ppaction://hlinksldjump"/>
            </p:cNvPr>
            <p:cNvSpPr/>
            <p:nvPr/>
          </p:nvSpPr>
          <p:spPr>
            <a:xfrm>
              <a:off x="361450" y="238307"/>
              <a:ext cx="5216584" cy="47692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CuadroTexto 5"/>
            <p:cNvSpPr txBox="1"/>
            <p:nvPr/>
          </p:nvSpPr>
          <p:spPr>
            <a:xfrm>
              <a:off x="361450" y="238307"/>
              <a:ext cx="5216584" cy="47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5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Revisión Literaria</a:t>
              </a:r>
              <a:endParaRPr lang="es-ES" sz="2500" kern="1200" dirty="0"/>
            </a:p>
          </p:txBody>
        </p:sp>
      </p:grpSp>
      <p:pic>
        <p:nvPicPr>
          <p:cNvPr id="2050" name="Picture 2" descr="Dibujos animados lindo proteger virus, personas con mascarilla. | Vector  Premium"/>
          <p:cNvPicPr>
            <a:picLocks noChangeAspect="1" noChangeArrowheads="1"/>
          </p:cNvPicPr>
          <p:nvPr/>
        </p:nvPicPr>
        <p:blipFill rotWithShape="1">
          <a:blip r:embed="rId3">
            <a:extLst>
              <a:ext uri="{28A0092B-C50C-407E-A947-70E740481C1C}">
                <a14:useLocalDpi xmlns:a14="http://schemas.microsoft.com/office/drawing/2010/main" val="0"/>
              </a:ext>
            </a:extLst>
          </a:blip>
          <a:srcRect t="13535" b="19503"/>
          <a:stretch/>
        </p:blipFill>
        <p:spPr bwMode="auto">
          <a:xfrm>
            <a:off x="0" y="4138863"/>
            <a:ext cx="9144000" cy="271913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464" y="1766818"/>
            <a:ext cx="598311" cy="598311"/>
          </a:xfrm>
          <a:prstGeom prst="rect">
            <a:avLst/>
          </a:prstGeom>
        </p:spPr>
      </p:pic>
      <p:pic>
        <p:nvPicPr>
          <p:cNvPr id="9" name="Imagen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4233902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0059" y="1409105"/>
            <a:ext cx="8221028" cy="5161028"/>
          </a:xfrm>
        </p:spPr>
        <p:txBody>
          <a:bodyPr>
            <a:noAutofit/>
          </a:bodyPr>
          <a:lstStyle/>
          <a:p>
            <a:pPr>
              <a:spcBef>
                <a:spcPts val="0"/>
              </a:spcBef>
              <a:spcAft>
                <a:spcPts val="0"/>
              </a:spcAft>
            </a:pPr>
            <a:r>
              <a:rPr lang="es-ES" sz="1600" dirty="0" smtClean="0"/>
              <a:t>Cabrera</a:t>
            </a:r>
            <a:r>
              <a:rPr lang="es-ES" sz="1600" dirty="0"/>
              <a:t>, J. M. L., &amp; Kurmanaev, A. (2020, </a:t>
            </a:r>
            <a:r>
              <a:rPr lang="es-ES" sz="1600" dirty="0" smtClean="0"/>
              <a:t>Abril </a:t>
            </a:r>
            <a:r>
              <a:rPr lang="es-ES" sz="1600" dirty="0"/>
              <a:t>23). El número de muertos en Ecuador durante el brote está entre los peores del mundo. </a:t>
            </a:r>
            <a:r>
              <a:rPr lang="es-ES" sz="1600" i="1" dirty="0"/>
              <a:t>The New York times</a:t>
            </a:r>
            <a:r>
              <a:rPr lang="es-ES" sz="1600" dirty="0"/>
              <a:t>. </a:t>
            </a:r>
            <a:r>
              <a:rPr lang="es-ES" sz="1600" dirty="0">
                <a:hlinkClick r:id="rId2"/>
              </a:rPr>
              <a:t>https://</a:t>
            </a:r>
            <a:r>
              <a:rPr lang="es-ES" sz="1600" dirty="0" smtClean="0">
                <a:hlinkClick r:id="rId2"/>
              </a:rPr>
              <a:t>www.nytimes.com/es/2020/04/23/espanol/america-latina/virus-ecuador-muertes.html</a:t>
            </a:r>
            <a:endParaRPr lang="es-ES" sz="1600" dirty="0" smtClean="0"/>
          </a:p>
          <a:p>
            <a:pPr>
              <a:spcBef>
                <a:spcPts val="0"/>
              </a:spcBef>
              <a:spcAft>
                <a:spcPts val="0"/>
              </a:spcAft>
            </a:pPr>
            <a:r>
              <a:rPr lang="es-ES" sz="1600" dirty="0"/>
              <a:t/>
            </a:r>
            <a:br>
              <a:rPr lang="es-ES" sz="1600" dirty="0"/>
            </a:br>
            <a:r>
              <a:rPr lang="es-ES" sz="1600" dirty="0"/>
              <a:t>Cabrera, J. M. L., &amp; Kurmanaev, A. (2020, abril 15). En Ecuador se acumulan los cuerpos y crece el temor a que la cifra siga en aumento. The New York times. </a:t>
            </a:r>
            <a:r>
              <a:rPr lang="es-ES" sz="1600" dirty="0">
                <a:hlinkClick r:id="rId3"/>
              </a:rPr>
              <a:t>https://</a:t>
            </a:r>
            <a:r>
              <a:rPr lang="es-ES" sz="1600" dirty="0" smtClean="0">
                <a:hlinkClick r:id="rId3"/>
              </a:rPr>
              <a:t>www.nytimes.com/es/2020/04/15/espanol/america-latina/Guayaquil-coronavirus.html</a:t>
            </a:r>
            <a:endParaRPr lang="es-ES" sz="1600" dirty="0" smtClean="0"/>
          </a:p>
          <a:p>
            <a:pPr>
              <a:spcBef>
                <a:spcPts val="0"/>
              </a:spcBef>
              <a:spcAft>
                <a:spcPts val="0"/>
              </a:spcAft>
            </a:pPr>
            <a:endParaRPr lang="es-ES" sz="1600" dirty="0"/>
          </a:p>
          <a:p>
            <a:pPr>
              <a:spcBef>
                <a:spcPts val="0"/>
              </a:spcBef>
              <a:spcAft>
                <a:spcPts val="0"/>
              </a:spcAft>
            </a:pPr>
            <a:r>
              <a:rPr lang="es-ES" sz="1600" dirty="0" smtClean="0"/>
              <a:t>Coronavirus </a:t>
            </a:r>
            <a:r>
              <a:rPr lang="es-ES" sz="1600" dirty="0"/>
              <a:t>Ecuador - información verificada de la llegada del COVID-19 al país. (2020, marzo 20). Coronavirus Ecuador. </a:t>
            </a:r>
            <a:r>
              <a:rPr lang="es-ES" sz="1600" dirty="0">
                <a:hlinkClick r:id="rId4"/>
              </a:rPr>
              <a:t>https://www.coronavirusecuador.com/inicio-copy</a:t>
            </a:r>
            <a:r>
              <a:rPr lang="es-ES" sz="1600" dirty="0" smtClean="0">
                <a:hlinkClick r:id="rId4"/>
              </a:rPr>
              <a:t>/</a:t>
            </a:r>
            <a:endParaRPr lang="es-ES" sz="1600" dirty="0" smtClean="0"/>
          </a:p>
          <a:p>
            <a:pPr>
              <a:spcBef>
                <a:spcPts val="0"/>
              </a:spcBef>
              <a:spcAft>
                <a:spcPts val="0"/>
              </a:spcAft>
            </a:pPr>
            <a:endParaRPr lang="es-ES" sz="1600" dirty="0" smtClean="0"/>
          </a:p>
          <a:p>
            <a:pPr>
              <a:spcBef>
                <a:spcPts val="0"/>
              </a:spcBef>
              <a:spcAft>
                <a:spcPts val="0"/>
              </a:spcAft>
            </a:pPr>
            <a:r>
              <a:rPr lang="es-ES" sz="1600" dirty="0"/>
              <a:t>Efe. (2021, enero 21). “Es un día de esperanza”: primer vacunado en Ecuador contra el </a:t>
            </a:r>
            <a:r>
              <a:rPr lang="es-ES" sz="1600" dirty="0" err="1"/>
              <a:t>covid</a:t>
            </a:r>
            <a:r>
              <a:rPr lang="es-ES" sz="1600" dirty="0"/>
              <a:t>. El Tiempo. </a:t>
            </a:r>
            <a:r>
              <a:rPr lang="es-ES" sz="1600" dirty="0">
                <a:hlinkClick r:id="rId5"/>
              </a:rPr>
              <a:t>https://</a:t>
            </a:r>
            <a:r>
              <a:rPr lang="es-ES" sz="1600" dirty="0" smtClean="0">
                <a:hlinkClick r:id="rId5"/>
              </a:rPr>
              <a:t>www.eltiempo.com/mundo/latinoamerica/vacuna-contra-el-covid-19-ecuador-recibio-sus-primeras-dosis-de-pfizer-561845</a:t>
            </a:r>
            <a:endParaRPr lang="es-ES" sz="1600" dirty="0" smtClean="0"/>
          </a:p>
          <a:p>
            <a:pPr>
              <a:spcBef>
                <a:spcPts val="0"/>
              </a:spcBef>
              <a:spcAft>
                <a:spcPts val="0"/>
              </a:spcAft>
            </a:pPr>
            <a:endParaRPr lang="es-ES" sz="1600" dirty="0" smtClean="0"/>
          </a:p>
          <a:p>
            <a:pPr>
              <a:spcBef>
                <a:spcPts val="0"/>
              </a:spcBef>
              <a:spcAft>
                <a:spcPts val="0"/>
              </a:spcAft>
            </a:pPr>
            <a:r>
              <a:rPr lang="es-ES" sz="1600" dirty="0" smtClean="0"/>
              <a:t>El </a:t>
            </a:r>
            <a:r>
              <a:rPr lang="es-ES" sz="1600" dirty="0"/>
              <a:t>comercio. </a:t>
            </a:r>
            <a:r>
              <a:rPr lang="es-ES" sz="1600" dirty="0" smtClean="0"/>
              <a:t>(2020). Facebook.com</a:t>
            </a:r>
            <a:r>
              <a:rPr lang="es-ES" sz="1600" dirty="0"/>
              <a:t>. Recuperado el </a:t>
            </a:r>
            <a:r>
              <a:rPr lang="es-ES" sz="1600" dirty="0" smtClean="0"/>
              <a:t>17 </a:t>
            </a:r>
            <a:r>
              <a:rPr lang="es-ES" sz="1600" dirty="0"/>
              <a:t>de febrero de 2022, de </a:t>
            </a:r>
            <a:r>
              <a:rPr lang="es-ES" sz="1600" dirty="0">
                <a:hlinkClick r:id="rId6"/>
              </a:rPr>
              <a:t>https://m.facebook.com/elcomerciocom/photos/a.169485459741891/4233771239979939</a:t>
            </a:r>
            <a:r>
              <a:rPr lang="es-ES" sz="1600" dirty="0" smtClean="0">
                <a:hlinkClick r:id="rId6"/>
              </a:rPr>
              <a:t>/</a:t>
            </a:r>
            <a:endParaRPr lang="es-ES" sz="1600" dirty="0" smtClean="0"/>
          </a:p>
          <a:p>
            <a:r>
              <a:rPr lang="es-MX" sz="1600" dirty="0"/>
              <a:t>Ministerio de Salud Pública. </a:t>
            </a:r>
            <a:r>
              <a:rPr lang="es-MX" sz="1600" dirty="0" smtClean="0"/>
              <a:t>(2021). MSP </a:t>
            </a:r>
            <a:r>
              <a:rPr lang="es-MX" sz="1600" dirty="0"/>
              <a:t>implementa tablero estadístico digital referente al proceso de vacunación para transparentar cifras </a:t>
            </a:r>
            <a:r>
              <a:rPr lang="es-MX" sz="1600" dirty="0" smtClean="0"/>
              <a:t>–Gob.ec</a:t>
            </a:r>
            <a:r>
              <a:rPr lang="es-MX" sz="1600" dirty="0"/>
              <a:t>. Recuperado el 22 de febrero de 2022, de </a:t>
            </a:r>
            <a:r>
              <a:rPr lang="es-MX" sz="1600" dirty="0">
                <a:hlinkClick r:id="rId7"/>
              </a:rPr>
              <a:t>https://www.salud.gob.ec/msp-implementa-tablero-estadistico-digital-referente-al-proceso-de-vacunacion-para-transparentar-cifras</a:t>
            </a:r>
            <a:r>
              <a:rPr lang="es-MX" sz="1600" dirty="0" smtClean="0">
                <a:hlinkClick r:id="rId7"/>
              </a:rPr>
              <a:t>/</a:t>
            </a:r>
            <a:r>
              <a:rPr lang="es-MX" sz="1600" dirty="0" smtClean="0"/>
              <a:t> </a:t>
            </a:r>
            <a:endParaRPr lang="es-MX" sz="1600" dirty="0"/>
          </a:p>
          <a:p>
            <a:r>
              <a:rPr lang="es-MX" sz="1600" dirty="0"/>
              <a:t/>
            </a:r>
            <a:br>
              <a:rPr lang="es-MX" sz="1600" dirty="0"/>
            </a:br>
            <a:endParaRPr lang="es-ES" sz="1600" dirty="0" smtClean="0"/>
          </a:p>
        </p:txBody>
      </p:sp>
      <p:pic>
        <p:nvPicPr>
          <p:cNvPr id="4" name="Imagen 3">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6" name="Rectángulo 5"/>
          <p:cNvSpPr/>
          <p:nvPr/>
        </p:nvSpPr>
        <p:spPr>
          <a:xfrm>
            <a:off x="480059" y="423402"/>
            <a:ext cx="2339807" cy="646331"/>
          </a:xfrm>
          <a:prstGeom prst="rect">
            <a:avLst/>
          </a:prstGeom>
          <a:noFill/>
        </p:spPr>
        <p:txBody>
          <a:bodyPr wrap="none" lIns="91440" tIns="45720" rIns="91440" bIns="45720">
            <a:spAutoFit/>
          </a:bodyPr>
          <a:lstStyle/>
          <a:p>
            <a:pPr algn="ctr"/>
            <a:r>
              <a:rPr lang="es-ES" sz="3600" b="0" cap="none" spc="0" dirty="0" smtClean="0">
                <a:ln w="0"/>
                <a:solidFill>
                  <a:schemeClr val="accent1"/>
                </a:solidFill>
                <a:effectLst>
                  <a:outerShdw blurRad="38100" dist="25400" dir="5400000" algn="ctr" rotWithShape="0">
                    <a:srgbClr val="6E747A">
                      <a:alpha val="43000"/>
                    </a:srgbClr>
                  </a:outerShdw>
                </a:effectLst>
              </a:rPr>
              <a:t>Referencias</a:t>
            </a:r>
            <a:endParaRPr lang="es-E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30558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263376291"/>
              </p:ext>
            </p:extLst>
          </p:nvPr>
        </p:nvGraphicFramePr>
        <p:xfrm>
          <a:off x="689811" y="1125868"/>
          <a:ext cx="7621589" cy="443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o 9"/>
          <p:cNvGrpSpPr/>
          <p:nvPr/>
        </p:nvGrpSpPr>
        <p:grpSpPr>
          <a:xfrm rot="16200000">
            <a:off x="-2713217" y="2948161"/>
            <a:ext cx="6056489" cy="566567"/>
            <a:chOff x="380724" y="251339"/>
            <a:chExt cx="6402969" cy="532853"/>
          </a:xfrm>
        </p:grpSpPr>
        <p:sp>
          <p:nvSpPr>
            <p:cNvPr id="11" name="Rectángulo 10"/>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2. Revisión Literaria</a:t>
              </a:r>
              <a:endParaRPr lang="es-ES" sz="2000" dirty="0"/>
            </a:p>
          </p:txBody>
        </p:sp>
      </p:grpSp>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259689"/>
            <a:ext cx="598311" cy="598311"/>
          </a:xfrm>
          <a:prstGeom prst="rect">
            <a:avLst/>
          </a:prstGeom>
        </p:spPr>
      </p:pic>
      <p:pic>
        <p:nvPicPr>
          <p:cNvPr id="13" name="Imagen 12">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530455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1327591854"/>
              </p:ext>
            </p:extLst>
          </p:nvPr>
        </p:nvGraphicFramePr>
        <p:xfrm>
          <a:off x="1459368" y="1383169"/>
          <a:ext cx="6867941" cy="2194560"/>
        </p:xfrm>
        <a:graphic>
          <a:graphicData uri="http://schemas.openxmlformats.org/drawingml/2006/table">
            <a:tbl>
              <a:tblPr firstRow="1" firstCol="1" bandRow="1">
                <a:tableStyleId>{7DF18680-E054-41AD-8BC1-D1AEF772440D}</a:tableStyleId>
              </a:tblPr>
              <a:tblGrid>
                <a:gridCol w="1068243">
                  <a:extLst>
                    <a:ext uri="{9D8B030D-6E8A-4147-A177-3AD203B41FA5}">
                      <a16:colId xmlns:a16="http://schemas.microsoft.com/office/drawing/2014/main" val="1192122224"/>
                    </a:ext>
                  </a:extLst>
                </a:gridCol>
                <a:gridCol w="1356724">
                  <a:extLst>
                    <a:ext uri="{9D8B030D-6E8A-4147-A177-3AD203B41FA5}">
                      <a16:colId xmlns:a16="http://schemas.microsoft.com/office/drawing/2014/main" val="2533203242"/>
                    </a:ext>
                  </a:extLst>
                </a:gridCol>
                <a:gridCol w="555683">
                  <a:extLst>
                    <a:ext uri="{9D8B030D-6E8A-4147-A177-3AD203B41FA5}">
                      <a16:colId xmlns:a16="http://schemas.microsoft.com/office/drawing/2014/main" val="3336424022"/>
                    </a:ext>
                  </a:extLst>
                </a:gridCol>
                <a:gridCol w="873426">
                  <a:extLst>
                    <a:ext uri="{9D8B030D-6E8A-4147-A177-3AD203B41FA5}">
                      <a16:colId xmlns:a16="http://schemas.microsoft.com/office/drawing/2014/main" val="939644287"/>
                    </a:ext>
                  </a:extLst>
                </a:gridCol>
                <a:gridCol w="1443260">
                  <a:extLst>
                    <a:ext uri="{9D8B030D-6E8A-4147-A177-3AD203B41FA5}">
                      <a16:colId xmlns:a16="http://schemas.microsoft.com/office/drawing/2014/main" val="3785273742"/>
                    </a:ext>
                  </a:extLst>
                </a:gridCol>
                <a:gridCol w="1570605">
                  <a:extLst>
                    <a:ext uri="{9D8B030D-6E8A-4147-A177-3AD203B41FA5}">
                      <a16:colId xmlns:a16="http://schemas.microsoft.com/office/drawing/2014/main" val="3333895995"/>
                    </a:ext>
                  </a:extLst>
                </a:gridCol>
              </a:tblGrid>
              <a:tr h="210465">
                <a:tc gridSpan="5">
                  <a:txBody>
                    <a:bodyPr/>
                    <a:lstStyle/>
                    <a:p>
                      <a:pPr algn="ctr">
                        <a:lnSpc>
                          <a:spcPct val="150000"/>
                        </a:lnSpc>
                      </a:pPr>
                      <a:r>
                        <a:rPr lang="es-EC" sz="1200" dirty="0">
                          <a:effectLst/>
                        </a:rPr>
                        <a:t>Instituciones </a:t>
                      </a:r>
                      <a:endParaRPr lang="es-EC" sz="1200" dirty="0">
                        <a:effectLst/>
                        <a:latin typeface="Calibri" panose="020F0502020204030204" pitchFamily="34" charset="0"/>
                        <a:cs typeface="Times New Roman" panose="02020603050405020304" pitchFamily="18" charset="0"/>
                      </a:endParaRPr>
                    </a:p>
                  </a:txBody>
                  <a:tcPr marL="40634" marR="4063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pPr>
                      <a:r>
                        <a:rPr lang="es-EC" sz="1200">
                          <a:effectLst/>
                        </a:rPr>
                        <a:t>Atención</a:t>
                      </a:r>
                      <a:endParaRPr lang="es-EC" sz="1200">
                        <a:effectLst/>
                        <a:latin typeface="Calibri" panose="020F0502020204030204" pitchFamily="34" charset="0"/>
                        <a:cs typeface="Times New Roman" panose="02020603050405020304" pitchFamily="18" charset="0"/>
                      </a:endParaRPr>
                    </a:p>
                  </a:txBody>
                  <a:tcPr marL="40634" marR="40634" marT="0" marB="0"/>
                </a:tc>
                <a:extLst>
                  <a:ext uri="{0D108BD9-81ED-4DB2-BD59-A6C34878D82A}">
                    <a16:rowId xmlns:a16="http://schemas.microsoft.com/office/drawing/2014/main" val="933888180"/>
                  </a:ext>
                </a:extLst>
              </a:tr>
              <a:tr h="144299">
                <a:tc>
                  <a:txBody>
                    <a:bodyPr/>
                    <a:lstStyle/>
                    <a:p>
                      <a:pPr algn="ctr">
                        <a:lnSpc>
                          <a:spcPct val="150000"/>
                        </a:lnSpc>
                      </a:pPr>
                      <a:r>
                        <a:rPr lang="es-EC" sz="1200" dirty="0">
                          <a:effectLst/>
                        </a:rPr>
                        <a:t>Público</a:t>
                      </a:r>
                      <a:endParaRPr lang="es-EC" sz="1200" dirty="0">
                        <a:effectLst/>
                        <a:latin typeface="Calibri" panose="020F0502020204030204" pitchFamily="34" charset="0"/>
                        <a:cs typeface="Times New Roman" panose="02020603050405020304" pitchFamily="18" charset="0"/>
                      </a:endParaRPr>
                    </a:p>
                  </a:txBody>
                  <a:tcPr marL="40634" marR="40634" marT="0" marB="0"/>
                </a:tc>
                <a:tc gridSpan="2">
                  <a:txBody>
                    <a:bodyPr/>
                    <a:lstStyle/>
                    <a:p>
                      <a:pPr algn="ctr">
                        <a:lnSpc>
                          <a:spcPct val="150000"/>
                        </a:lnSpc>
                      </a:pPr>
                      <a:r>
                        <a:rPr lang="es-EC" sz="1200" dirty="0">
                          <a:effectLst/>
                        </a:rPr>
                        <a:t>Ministerio de Salud Pública (MSP) </a:t>
                      </a:r>
                      <a:endParaRPr lang="es-EC" sz="1200" dirty="0">
                        <a:effectLst/>
                        <a:latin typeface="Calibri" panose="020F0502020204030204" pitchFamily="34" charset="0"/>
                        <a:cs typeface="Times New Roman" panose="02020603050405020304" pitchFamily="18" charset="0"/>
                      </a:endParaRPr>
                    </a:p>
                  </a:txBody>
                  <a:tcPr marL="40634" marR="40634" marT="0" marB="0"/>
                </a:tc>
                <a:tc hMerge="1">
                  <a:txBody>
                    <a:bodyPr/>
                    <a:lstStyle/>
                    <a:p>
                      <a:endParaRPr lang="es-EC"/>
                    </a:p>
                  </a:txBody>
                  <a:tcPr/>
                </a:tc>
                <a:tc gridSpan="2">
                  <a:txBody>
                    <a:bodyPr/>
                    <a:lstStyle/>
                    <a:p>
                      <a:pPr algn="ctr">
                        <a:lnSpc>
                          <a:spcPct val="150000"/>
                        </a:lnSpc>
                      </a:pPr>
                      <a:r>
                        <a:rPr lang="es-EC" sz="1200" dirty="0">
                          <a:effectLst/>
                        </a:rPr>
                        <a:t>Ministerio de Inclusión Económica y Social (MIES)</a:t>
                      </a:r>
                      <a:endParaRPr lang="es-EC" sz="1200" dirty="0">
                        <a:effectLst/>
                        <a:latin typeface="Calibri" panose="020F0502020204030204" pitchFamily="34" charset="0"/>
                        <a:cs typeface="Times New Roman" panose="02020603050405020304" pitchFamily="18" charset="0"/>
                      </a:endParaRPr>
                    </a:p>
                  </a:txBody>
                  <a:tcPr marL="40634" marR="40634" marT="0" marB="0"/>
                </a:tc>
                <a:tc hMerge="1">
                  <a:txBody>
                    <a:bodyPr/>
                    <a:lstStyle/>
                    <a:p>
                      <a:endParaRPr lang="es-EC"/>
                    </a:p>
                  </a:txBody>
                  <a:tcPr/>
                </a:tc>
                <a:tc>
                  <a:txBody>
                    <a:bodyPr/>
                    <a:lstStyle/>
                    <a:p>
                      <a:pPr algn="ctr">
                        <a:lnSpc>
                          <a:spcPct val="150000"/>
                        </a:lnSpc>
                      </a:pPr>
                      <a:r>
                        <a:rPr lang="es-EC" sz="1200">
                          <a:effectLst/>
                        </a:rPr>
                        <a:t>Toda la población, incluyendo la no asegurada</a:t>
                      </a:r>
                      <a:endParaRPr lang="es-EC" sz="1200">
                        <a:effectLst/>
                        <a:latin typeface="Calibri" panose="020F0502020204030204" pitchFamily="34" charset="0"/>
                        <a:cs typeface="Times New Roman" panose="02020603050405020304" pitchFamily="18" charset="0"/>
                      </a:endParaRPr>
                    </a:p>
                  </a:txBody>
                  <a:tcPr marL="40634" marR="40634" marT="0" marB="0"/>
                </a:tc>
                <a:extLst>
                  <a:ext uri="{0D108BD9-81ED-4DB2-BD59-A6C34878D82A}">
                    <a16:rowId xmlns:a16="http://schemas.microsoft.com/office/drawing/2014/main" val="548828408"/>
                  </a:ext>
                </a:extLst>
              </a:tr>
              <a:tr h="793643">
                <a:tc>
                  <a:txBody>
                    <a:bodyPr/>
                    <a:lstStyle/>
                    <a:p>
                      <a:pPr algn="ctr">
                        <a:lnSpc>
                          <a:spcPct val="150000"/>
                        </a:lnSpc>
                      </a:pPr>
                      <a:r>
                        <a:rPr lang="es-EC" sz="1200">
                          <a:effectLst/>
                        </a:rPr>
                        <a:t>Privado</a:t>
                      </a:r>
                      <a:endParaRPr lang="es-EC" sz="1200">
                        <a:effectLst/>
                        <a:latin typeface="Calibri" panose="020F0502020204030204" pitchFamily="34" charset="0"/>
                        <a:cs typeface="Times New Roman" panose="02020603050405020304" pitchFamily="18" charset="0"/>
                      </a:endParaRPr>
                    </a:p>
                  </a:txBody>
                  <a:tcPr marL="40634" marR="40634" marT="0" marB="0"/>
                </a:tc>
                <a:tc>
                  <a:txBody>
                    <a:bodyPr/>
                    <a:lstStyle/>
                    <a:p>
                      <a:pPr algn="ctr">
                        <a:lnSpc>
                          <a:spcPct val="150000"/>
                        </a:lnSpc>
                      </a:pPr>
                      <a:r>
                        <a:rPr lang="es-EC" sz="1200">
                          <a:effectLst/>
                        </a:rPr>
                        <a:t>Instituto Ecuatoriano de Seguridad Social  (IESS)</a:t>
                      </a:r>
                      <a:endParaRPr lang="es-EC" sz="1200">
                        <a:effectLst/>
                        <a:latin typeface="Calibri" panose="020F0502020204030204" pitchFamily="34" charset="0"/>
                        <a:cs typeface="Times New Roman" panose="02020603050405020304" pitchFamily="18" charset="0"/>
                      </a:endParaRPr>
                    </a:p>
                  </a:txBody>
                  <a:tcPr marL="40634" marR="40634" marT="0" marB="0"/>
                </a:tc>
                <a:tc gridSpan="2">
                  <a:txBody>
                    <a:bodyPr/>
                    <a:lstStyle/>
                    <a:p>
                      <a:pPr algn="ctr">
                        <a:lnSpc>
                          <a:spcPct val="150000"/>
                        </a:lnSpc>
                      </a:pPr>
                      <a:r>
                        <a:rPr lang="es-EC" sz="1200" dirty="0">
                          <a:effectLst/>
                        </a:rPr>
                        <a:t>Instituto de Seguridad Social de las Fuerzas </a:t>
                      </a:r>
                      <a:r>
                        <a:rPr lang="es-EC" sz="1200" dirty="0" smtClean="0">
                          <a:effectLst/>
                        </a:rPr>
                        <a:t>Armadas (ISSFA)</a:t>
                      </a:r>
                      <a:endParaRPr lang="es-EC" sz="1200" dirty="0">
                        <a:effectLst/>
                        <a:latin typeface="Calibri" panose="020F0502020204030204" pitchFamily="34" charset="0"/>
                        <a:cs typeface="Times New Roman" panose="02020603050405020304" pitchFamily="18" charset="0"/>
                      </a:endParaRPr>
                    </a:p>
                  </a:txBody>
                  <a:tcPr marL="40634" marR="40634" marT="0" marB="0"/>
                </a:tc>
                <a:tc hMerge="1">
                  <a:txBody>
                    <a:bodyPr/>
                    <a:lstStyle/>
                    <a:p>
                      <a:endParaRPr lang="es-EC"/>
                    </a:p>
                  </a:txBody>
                  <a:tcPr/>
                </a:tc>
                <a:tc>
                  <a:txBody>
                    <a:bodyPr/>
                    <a:lstStyle/>
                    <a:p>
                      <a:pPr algn="ctr">
                        <a:lnSpc>
                          <a:spcPct val="150000"/>
                        </a:lnSpc>
                      </a:pPr>
                      <a:r>
                        <a:rPr lang="es-EC" sz="1200" dirty="0">
                          <a:effectLst/>
                        </a:rPr>
                        <a:t>Instituto de Seguridad Social de la Policía </a:t>
                      </a:r>
                      <a:r>
                        <a:rPr lang="es-EC" sz="1200" dirty="0" smtClean="0">
                          <a:effectLst/>
                        </a:rPr>
                        <a:t>Nacional (ISSPOL)</a:t>
                      </a:r>
                      <a:endParaRPr lang="es-EC" sz="1200" dirty="0">
                        <a:effectLst/>
                        <a:latin typeface="Calibri" panose="020F0502020204030204" pitchFamily="34" charset="0"/>
                        <a:cs typeface="Times New Roman" panose="02020603050405020304" pitchFamily="18" charset="0"/>
                      </a:endParaRPr>
                    </a:p>
                  </a:txBody>
                  <a:tcPr marL="40634" marR="40634" marT="0" marB="0"/>
                </a:tc>
                <a:tc>
                  <a:txBody>
                    <a:bodyPr/>
                    <a:lstStyle/>
                    <a:p>
                      <a:pPr algn="ctr">
                        <a:lnSpc>
                          <a:spcPct val="150000"/>
                        </a:lnSpc>
                      </a:pPr>
                      <a:r>
                        <a:rPr lang="es-EC" sz="1200" dirty="0">
                          <a:effectLst/>
                        </a:rPr>
                        <a:t>Población asegurada</a:t>
                      </a:r>
                      <a:endParaRPr lang="es-EC" sz="1200" dirty="0">
                        <a:effectLst/>
                        <a:latin typeface="Calibri" panose="020F0502020204030204" pitchFamily="34" charset="0"/>
                        <a:cs typeface="Times New Roman" panose="02020603050405020304" pitchFamily="18" charset="0"/>
                      </a:endParaRPr>
                    </a:p>
                  </a:txBody>
                  <a:tcPr marL="40634" marR="40634" marT="0" marB="0"/>
                </a:tc>
                <a:extLst>
                  <a:ext uri="{0D108BD9-81ED-4DB2-BD59-A6C34878D82A}">
                    <a16:rowId xmlns:a16="http://schemas.microsoft.com/office/drawing/2014/main" val="1375660599"/>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944286421"/>
              </p:ext>
            </p:extLst>
          </p:nvPr>
        </p:nvGraphicFramePr>
        <p:xfrm>
          <a:off x="1459370" y="4313116"/>
          <a:ext cx="6867939" cy="1331604"/>
        </p:xfrm>
        <a:graphic>
          <a:graphicData uri="http://schemas.openxmlformats.org/drawingml/2006/table">
            <a:tbl>
              <a:tblPr firstRow="1" firstCol="1" bandRow="1">
                <a:tableStyleId>{FABFCF23-3B69-468F-B69F-88F6DE6A72F2}</a:tableStyleId>
              </a:tblPr>
              <a:tblGrid>
                <a:gridCol w="2289313">
                  <a:extLst>
                    <a:ext uri="{9D8B030D-6E8A-4147-A177-3AD203B41FA5}">
                      <a16:colId xmlns:a16="http://schemas.microsoft.com/office/drawing/2014/main" val="1679250874"/>
                    </a:ext>
                  </a:extLst>
                </a:gridCol>
                <a:gridCol w="1227567">
                  <a:extLst>
                    <a:ext uri="{9D8B030D-6E8A-4147-A177-3AD203B41FA5}">
                      <a16:colId xmlns:a16="http://schemas.microsoft.com/office/drawing/2014/main" val="1775959610"/>
                    </a:ext>
                  </a:extLst>
                </a:gridCol>
                <a:gridCol w="1061746">
                  <a:extLst>
                    <a:ext uri="{9D8B030D-6E8A-4147-A177-3AD203B41FA5}">
                      <a16:colId xmlns:a16="http://schemas.microsoft.com/office/drawing/2014/main" val="20002"/>
                    </a:ext>
                  </a:extLst>
                </a:gridCol>
                <a:gridCol w="2289313">
                  <a:extLst>
                    <a:ext uri="{9D8B030D-6E8A-4147-A177-3AD203B41FA5}">
                      <a16:colId xmlns:a16="http://schemas.microsoft.com/office/drawing/2014/main" val="153068209"/>
                    </a:ext>
                  </a:extLst>
                </a:gridCol>
              </a:tblGrid>
              <a:tr h="281777">
                <a:tc gridSpan="4">
                  <a:txBody>
                    <a:bodyPr/>
                    <a:lstStyle/>
                    <a:p>
                      <a:pPr algn="ctr">
                        <a:lnSpc>
                          <a:spcPct val="150000"/>
                        </a:lnSpc>
                        <a:spcAft>
                          <a:spcPts val="0"/>
                        </a:spcAft>
                      </a:pPr>
                      <a:r>
                        <a:rPr lang="es-EC" sz="1200" dirty="0">
                          <a:effectLst/>
                        </a:rPr>
                        <a:t>Tipo de Red</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S"/>
                    </a:p>
                  </a:txBody>
                  <a:tcPr/>
                </a:tc>
                <a:tc hMerge="1">
                  <a:txBody>
                    <a:bodyPr/>
                    <a:lstStyle/>
                    <a:p>
                      <a:endParaRPr lang="es-EC"/>
                    </a:p>
                  </a:txBody>
                  <a:tcPr/>
                </a:tc>
                <a:extLst>
                  <a:ext uri="{0D108BD9-81ED-4DB2-BD59-A6C34878D82A}">
                    <a16:rowId xmlns:a16="http://schemas.microsoft.com/office/drawing/2014/main" val="4069968909"/>
                  </a:ext>
                </a:extLst>
              </a:tr>
              <a:tr h="25829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EC" sz="1100" b="0" dirty="0" smtClean="0">
                          <a:effectLst/>
                        </a:rPr>
                        <a:t>Pública</a:t>
                      </a:r>
                      <a:endParaRPr lang="es-EC" sz="1100" b="0" dirty="0">
                        <a:effectLst/>
                        <a:latin typeface="Calibri" panose="020F0502020204030204" pitchFamily="34" charset="0"/>
                        <a:cs typeface="Times New Roman" panose="02020603050405020304" pitchFamily="18" charset="0"/>
                      </a:endParaRPr>
                    </a:p>
                  </a:txBody>
                  <a:tcPr marL="68580" marR="68580" marT="0" marB="0"/>
                </a:tc>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EC" sz="1100" dirty="0" smtClean="0">
                          <a:effectLst/>
                          <a:latin typeface="Calibri" panose="020F0502020204030204" pitchFamily="34" charset="0"/>
                          <a:cs typeface="Times New Roman" panose="02020603050405020304" pitchFamily="18" charset="0"/>
                        </a:rPr>
                        <a:t>Privada</a:t>
                      </a:r>
                    </a:p>
                  </a:txBody>
                  <a:tcPr marL="68580" marR="68580" marT="0" marB="0"/>
                </a:tc>
                <a:tc hMerge="1">
                  <a:txBody>
                    <a:bodyPr/>
                    <a:lstStyle/>
                    <a:p>
                      <a:pPr algn="ctr">
                        <a:lnSpc>
                          <a:spcPct val="150000"/>
                        </a:lnSpc>
                      </a:pPr>
                      <a:endParaRPr lang="es-EC"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MX" sz="1100" b="0" dirty="0" smtClean="0">
                          <a:effectLst/>
                          <a:latin typeface="Calibri" panose="020F0502020204030204" pitchFamily="34" charset="0"/>
                          <a:cs typeface="Times New Roman" panose="02020603050405020304" pitchFamily="18" charset="0"/>
                        </a:rPr>
                        <a:t>Complementaria</a:t>
                      </a:r>
                      <a:endParaRPr lang="es-EC" sz="1100" b="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351221"/>
                  </a:ext>
                </a:extLst>
              </a:tr>
              <a:tr h="281777">
                <a:tc gridSpan="4">
                  <a:txBody>
                    <a:bodyPr/>
                    <a:lstStyle/>
                    <a:p>
                      <a:pPr algn="ctr">
                        <a:lnSpc>
                          <a:spcPct val="150000"/>
                        </a:lnSpc>
                        <a:spcAft>
                          <a:spcPts val="0"/>
                        </a:spcAft>
                      </a:pPr>
                      <a:r>
                        <a:rPr lang="es-EC" sz="1200" dirty="0">
                          <a:solidFill>
                            <a:schemeClr val="bg1"/>
                          </a:solidFill>
                          <a:effectLst/>
                        </a:rPr>
                        <a:t>Tipología</a:t>
                      </a:r>
                      <a:endParaRPr lang="es-EC"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hMerge="1">
                  <a:txBody>
                    <a:bodyPr/>
                    <a:lstStyle/>
                    <a:p>
                      <a:endParaRPr lang="es-EC"/>
                    </a:p>
                  </a:txBody>
                  <a:tcPr/>
                </a:tc>
                <a:tc hMerge="1">
                  <a:txBody>
                    <a:bodyPr/>
                    <a:lstStyle/>
                    <a:p>
                      <a:endParaRPr lang="es-ES"/>
                    </a:p>
                  </a:txBody>
                  <a:tcPr/>
                </a:tc>
                <a:tc hMerge="1">
                  <a:txBody>
                    <a:bodyPr/>
                    <a:lstStyle/>
                    <a:p>
                      <a:endParaRPr lang="es-EC"/>
                    </a:p>
                  </a:txBody>
                  <a:tcPr/>
                </a:tc>
                <a:extLst>
                  <a:ext uri="{0D108BD9-81ED-4DB2-BD59-A6C34878D82A}">
                    <a16:rowId xmlns:a16="http://schemas.microsoft.com/office/drawing/2014/main" val="3072304037"/>
                  </a:ext>
                </a:extLst>
              </a:tr>
              <a:tr h="258295">
                <a:tc gridSpan="2">
                  <a:txBody>
                    <a:bodyPr/>
                    <a:lstStyle/>
                    <a:p>
                      <a:pPr algn="ctr">
                        <a:lnSpc>
                          <a:spcPct val="150000"/>
                        </a:lnSpc>
                      </a:pPr>
                      <a:r>
                        <a:rPr lang="es-EC" sz="1100" b="0" dirty="0" smtClean="0">
                          <a:effectLst/>
                        </a:rPr>
                        <a:t>Primer Nivel</a:t>
                      </a:r>
                      <a:endParaRPr lang="es-EC" sz="1100" b="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150000"/>
                        </a:lnSpc>
                      </a:pPr>
                      <a:r>
                        <a:rPr lang="es-EC" sz="1100" dirty="0" smtClean="0">
                          <a:effectLst/>
                        </a:rPr>
                        <a:t>Tercer Nivel</a:t>
                      </a:r>
                      <a:endParaRPr lang="es-EC" sz="11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175402900"/>
                  </a:ext>
                </a:extLst>
              </a:tr>
              <a:tr h="145448">
                <a:tc gridSpan="2">
                  <a:txBody>
                    <a:bodyPr/>
                    <a:lstStyle/>
                    <a:p>
                      <a:pPr algn="ctr">
                        <a:lnSpc>
                          <a:spcPct val="150000"/>
                        </a:lnSpc>
                      </a:pPr>
                      <a:r>
                        <a:rPr lang="es-EC" sz="1100" b="0" dirty="0" smtClean="0">
                          <a:effectLst/>
                        </a:rPr>
                        <a:t>Segundo Nivel</a:t>
                      </a:r>
                      <a:endParaRPr lang="es-EC" sz="1100" b="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150000"/>
                        </a:lnSpc>
                      </a:pPr>
                      <a:r>
                        <a:rPr lang="es-MX" sz="1100" dirty="0" smtClean="0">
                          <a:effectLst/>
                          <a:latin typeface="Calibri" panose="020F0502020204030204" pitchFamily="34" charset="0"/>
                          <a:cs typeface="Times New Roman" panose="02020603050405020304" pitchFamily="18" charset="0"/>
                        </a:rPr>
                        <a:t>Cuarto Nivel</a:t>
                      </a:r>
                      <a:endParaRPr lang="es-EC" sz="11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918817138"/>
                  </a:ext>
                </a:extLst>
              </a:tr>
            </a:tbl>
          </a:graphicData>
        </a:graphic>
      </p:graphicFrame>
      <p:grpSp>
        <p:nvGrpSpPr>
          <p:cNvPr id="16" name="Grupo 15"/>
          <p:cNvGrpSpPr/>
          <p:nvPr/>
        </p:nvGrpSpPr>
        <p:grpSpPr>
          <a:xfrm>
            <a:off x="420890" y="65853"/>
            <a:ext cx="5110093" cy="423512"/>
            <a:chOff x="673176" y="847024"/>
            <a:chExt cx="6110517" cy="423512"/>
          </a:xfrm>
        </p:grpSpPr>
        <p:sp>
          <p:nvSpPr>
            <p:cNvPr id="20" name="Rectángulo 19"/>
            <p:cNvSpPr/>
            <p:nvPr/>
          </p:nvSpPr>
          <p:spPr>
            <a:xfrm>
              <a:off x="673176" y="847024"/>
              <a:ext cx="6110517"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ángulo 20">
              <a:hlinkClick r:id="rId2" action="ppaction://hlinksldjump"/>
            </p:cNvPr>
            <p:cNvSpPr/>
            <p:nvPr/>
          </p:nvSpPr>
          <p:spPr>
            <a:xfrm>
              <a:off x="673176" y="847024"/>
              <a:ext cx="6110517" cy="423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163" tIns="55880" rIns="55880" bIns="55880" numCol="1" spcCol="1270" anchor="ctr" anchorCtr="0">
              <a:noAutofit/>
            </a:bodyPr>
            <a:lstStyle/>
            <a:p>
              <a:pPr defTabSz="977900">
                <a:lnSpc>
                  <a:spcPct val="90000"/>
                </a:lnSpc>
                <a:spcBef>
                  <a:spcPct val="0"/>
                </a:spcBef>
                <a:spcAft>
                  <a:spcPct val="35000"/>
                </a:spcAft>
              </a:pPr>
              <a:r>
                <a:rPr lang="es-ES" sz="2200" dirty="0" smtClean="0"/>
                <a:t>Sistema de Salud en el Ecuador</a:t>
              </a:r>
              <a:endParaRPr lang="es-ES" sz="2200" dirty="0"/>
            </a:p>
          </p:txBody>
        </p:sp>
      </p:grpSp>
      <p:grpSp>
        <p:nvGrpSpPr>
          <p:cNvPr id="23" name="Grupo 22"/>
          <p:cNvGrpSpPr/>
          <p:nvPr/>
        </p:nvGrpSpPr>
        <p:grpSpPr>
          <a:xfrm rot="16200000">
            <a:off x="-2713217" y="2948161"/>
            <a:ext cx="6056489" cy="566567"/>
            <a:chOff x="380724" y="251339"/>
            <a:chExt cx="6402969" cy="532853"/>
          </a:xfrm>
        </p:grpSpPr>
        <p:sp>
          <p:nvSpPr>
            <p:cNvPr id="24" name="Rectángulo 23"/>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CuadroTexto 24"/>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2. Revisión Literaria</a:t>
              </a:r>
              <a:endParaRPr lang="es-ES" sz="2000" dirty="0"/>
            </a:p>
          </p:txBody>
        </p:sp>
      </p:grpSp>
      <p:sp>
        <p:nvSpPr>
          <p:cNvPr id="27" name="Elipse 26"/>
          <p:cNvSpPr/>
          <p:nvPr/>
        </p:nvSpPr>
        <p:spPr>
          <a:xfrm>
            <a:off x="0" y="0"/>
            <a:ext cx="715603" cy="715603"/>
          </a:xfrm>
          <a:prstGeom prst="ellipse">
            <a:avLst/>
          </a:prstGeom>
          <a:blipFill>
            <a:blip r:embed="rId3">
              <a:extLst>
                <a:ext uri="{28A0092B-C50C-407E-A947-70E740481C1C}">
                  <a14:useLocalDpi xmlns:a14="http://schemas.microsoft.com/office/drawing/2010/main" val="0"/>
                </a:ext>
              </a:extLst>
            </a:blip>
            <a:srcRect/>
            <a:stretch>
              <a:fillRect l="-50000" r="-50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59689"/>
            <a:ext cx="598311" cy="598311"/>
          </a:xfrm>
          <a:prstGeom prst="rect">
            <a:avLst/>
          </a:prstGeom>
        </p:spPr>
      </p:pic>
      <p:pic>
        <p:nvPicPr>
          <p:cNvPr id="13" name="Imagen 1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14" name="CuadroTexto 13"/>
          <p:cNvSpPr txBox="1"/>
          <p:nvPr/>
        </p:nvSpPr>
        <p:spPr>
          <a:xfrm>
            <a:off x="905695" y="1027521"/>
            <a:ext cx="4391471" cy="369332"/>
          </a:xfrm>
          <a:prstGeom prst="rect">
            <a:avLst/>
          </a:prstGeom>
          <a:noFill/>
        </p:spPr>
        <p:txBody>
          <a:bodyPr wrap="square" rtlCol="0">
            <a:spAutoFit/>
          </a:bodyPr>
          <a:lstStyle/>
          <a:p>
            <a:r>
              <a:rPr lang="es-ES" dirty="0" smtClean="0">
                <a:solidFill>
                  <a:schemeClr val="accent1"/>
                </a:solidFill>
              </a:rPr>
              <a:t>Sectores e instituciones del sistema de salud </a:t>
            </a:r>
            <a:endParaRPr lang="es-ES" dirty="0">
              <a:solidFill>
                <a:schemeClr val="accent1"/>
              </a:solidFill>
            </a:endParaRPr>
          </a:p>
        </p:txBody>
      </p:sp>
      <p:sp>
        <p:nvSpPr>
          <p:cNvPr id="15" name="CuadroTexto 14"/>
          <p:cNvSpPr txBox="1"/>
          <p:nvPr/>
        </p:nvSpPr>
        <p:spPr>
          <a:xfrm>
            <a:off x="905695" y="3851166"/>
            <a:ext cx="6138572" cy="369332"/>
          </a:xfrm>
          <a:prstGeom prst="rect">
            <a:avLst/>
          </a:prstGeom>
          <a:noFill/>
        </p:spPr>
        <p:txBody>
          <a:bodyPr wrap="square" rtlCol="0">
            <a:spAutoFit/>
          </a:bodyPr>
          <a:lstStyle/>
          <a:p>
            <a:r>
              <a:rPr lang="es-ES" dirty="0" smtClean="0">
                <a:solidFill>
                  <a:schemeClr val="accent1"/>
                </a:solidFill>
              </a:rPr>
              <a:t>Tipo de red y Tipologia de los establecimientos de salud</a:t>
            </a:r>
            <a:endParaRPr lang="es-ES" dirty="0">
              <a:solidFill>
                <a:schemeClr val="accent1"/>
              </a:solidFill>
            </a:endParaRPr>
          </a:p>
        </p:txBody>
      </p:sp>
    </p:spTree>
    <p:extLst>
      <p:ext uri="{BB962C8B-B14F-4D97-AF65-F5344CB8AC3E}">
        <p14:creationId xmlns:p14="http://schemas.microsoft.com/office/powerpoint/2010/main" val="1634842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SP implementa tablero estadístico digital referente al proceso de  vacunación para transparentar cifras – Ministerio de Salud Pú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140" y="3353584"/>
            <a:ext cx="4351926" cy="2916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p:cNvGraphicFramePr/>
          <p:nvPr>
            <p:extLst>
              <p:ext uri="{D42A27DB-BD31-4B8C-83A1-F6EECF244321}">
                <p14:modId xmlns:p14="http://schemas.microsoft.com/office/powerpoint/2010/main" val="2870190598"/>
              </p:ext>
            </p:extLst>
          </p:nvPr>
        </p:nvGraphicFramePr>
        <p:xfrm>
          <a:off x="1332089" y="474133"/>
          <a:ext cx="7473244"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Our 1-2-3 guide to Survey123 - Resource Centre | Esri UK &amp;amp; Ireland"/>
          <p:cNvPicPr>
            <a:picLocks noChangeAspect="1" noChangeArrowheads="1"/>
          </p:cNvPicPr>
          <p:nvPr/>
        </p:nvPicPr>
        <p:blipFill rotWithShape="1">
          <a:blip r:embed="rId8">
            <a:extLst>
              <a:ext uri="{28A0092B-C50C-407E-A947-70E740481C1C}">
                <a14:useLocalDpi xmlns:a14="http://schemas.microsoft.com/office/drawing/2010/main" val="0"/>
              </a:ext>
            </a:extLst>
          </a:blip>
          <a:srcRect l="36922" t="70376" r="40359" b="7857"/>
          <a:stretch/>
        </p:blipFill>
        <p:spPr bwMode="auto">
          <a:xfrm>
            <a:off x="4438334" y="1351350"/>
            <a:ext cx="1409311" cy="7601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Our 1-2-3 guide to Survey123 - Resource Centre | Esri UK &amp;amp; Ireland"/>
          <p:cNvPicPr>
            <a:picLocks noChangeAspect="1" noChangeArrowheads="1"/>
          </p:cNvPicPr>
          <p:nvPr/>
        </p:nvPicPr>
        <p:blipFill rotWithShape="1">
          <a:blip r:embed="rId8">
            <a:extLst>
              <a:ext uri="{28A0092B-C50C-407E-A947-70E740481C1C}">
                <a14:useLocalDpi xmlns:a14="http://schemas.microsoft.com/office/drawing/2010/main" val="0"/>
              </a:ext>
            </a:extLst>
          </a:blip>
          <a:srcRect l="65085" t="39557" r="4002" b="9160"/>
          <a:stretch/>
        </p:blipFill>
        <p:spPr bwMode="auto">
          <a:xfrm>
            <a:off x="6925066" y="879336"/>
            <a:ext cx="1628805" cy="152124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9"/>
          <a:stretch>
            <a:fillRect/>
          </a:stretch>
        </p:blipFill>
        <p:spPr>
          <a:xfrm>
            <a:off x="2228207" y="1547283"/>
            <a:ext cx="514350" cy="438150"/>
          </a:xfrm>
          <a:prstGeom prst="rect">
            <a:avLst/>
          </a:prstGeom>
        </p:spPr>
      </p:pic>
      <p:pic>
        <p:nvPicPr>
          <p:cNvPr id="5122" name="Picture 2" descr="Our 1-2-3 guide to Survey123 - Resource Centre | Esri UK &amp;amp; Ireland"/>
          <p:cNvPicPr>
            <a:picLocks noChangeAspect="1" noChangeArrowheads="1"/>
          </p:cNvPicPr>
          <p:nvPr/>
        </p:nvPicPr>
        <p:blipFill rotWithShape="1">
          <a:blip r:embed="rId8">
            <a:extLst>
              <a:ext uri="{28A0092B-C50C-407E-A947-70E740481C1C}">
                <a14:useLocalDpi xmlns:a14="http://schemas.microsoft.com/office/drawing/2010/main" val="0"/>
              </a:ext>
            </a:extLst>
          </a:blip>
          <a:srcRect l="11744" t="42558" r="74872" b="37992"/>
          <a:stretch/>
        </p:blipFill>
        <p:spPr bwMode="auto">
          <a:xfrm>
            <a:off x="1724887" y="1133600"/>
            <a:ext cx="735499" cy="6017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Our 1-2-3 guide to Survey123 - Resource Centre | Esri UK &amp;amp; Ireland"/>
          <p:cNvPicPr>
            <a:picLocks noChangeAspect="1" noChangeArrowheads="1"/>
          </p:cNvPicPr>
          <p:nvPr/>
        </p:nvPicPr>
        <p:blipFill rotWithShape="1">
          <a:blip r:embed="rId8">
            <a:extLst>
              <a:ext uri="{28A0092B-C50C-407E-A947-70E740481C1C}">
                <a14:useLocalDpi xmlns:a14="http://schemas.microsoft.com/office/drawing/2010/main" val="0"/>
              </a:ext>
            </a:extLst>
          </a:blip>
          <a:srcRect l="12231" t="65034" r="74385" b="15516"/>
          <a:stretch/>
        </p:blipFill>
        <p:spPr bwMode="auto">
          <a:xfrm>
            <a:off x="2673769" y="1731433"/>
            <a:ext cx="620890" cy="50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259689"/>
            <a:ext cx="598311" cy="598311"/>
          </a:xfrm>
          <a:prstGeom prst="rect">
            <a:avLst/>
          </a:prstGeom>
        </p:spPr>
      </p:pic>
      <p:grpSp>
        <p:nvGrpSpPr>
          <p:cNvPr id="25" name="Grupo 24"/>
          <p:cNvGrpSpPr/>
          <p:nvPr/>
        </p:nvGrpSpPr>
        <p:grpSpPr>
          <a:xfrm>
            <a:off x="420890" y="65853"/>
            <a:ext cx="5110093" cy="423512"/>
            <a:chOff x="673176" y="847024"/>
            <a:chExt cx="6110517" cy="423512"/>
          </a:xfrm>
        </p:grpSpPr>
        <p:sp>
          <p:nvSpPr>
            <p:cNvPr id="26" name="Rectángulo 25"/>
            <p:cNvSpPr/>
            <p:nvPr/>
          </p:nvSpPr>
          <p:spPr>
            <a:xfrm>
              <a:off x="673176" y="847024"/>
              <a:ext cx="6110517"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ectángulo 26">
              <a:hlinkClick r:id="rId11" action="ppaction://hlinksldjump"/>
            </p:cNvPr>
            <p:cNvSpPr/>
            <p:nvPr/>
          </p:nvSpPr>
          <p:spPr>
            <a:xfrm>
              <a:off x="673176" y="847024"/>
              <a:ext cx="6110517" cy="423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163" tIns="55880" rIns="55880" bIns="55880" numCol="1" spcCol="1270" anchor="ctr" anchorCtr="0">
              <a:noAutofit/>
            </a:bodyPr>
            <a:lstStyle/>
            <a:p>
              <a:pPr defTabSz="977900">
                <a:lnSpc>
                  <a:spcPct val="90000"/>
                </a:lnSpc>
                <a:spcBef>
                  <a:spcPct val="0"/>
                </a:spcBef>
                <a:spcAft>
                  <a:spcPct val="35000"/>
                </a:spcAft>
              </a:pPr>
              <a:r>
                <a:rPr lang="es-ES" sz="2200" dirty="0" smtClean="0"/>
                <a:t>Geo-salud</a:t>
              </a:r>
              <a:endParaRPr lang="es-ES" sz="2200" dirty="0"/>
            </a:p>
          </p:txBody>
        </p:sp>
      </p:grpSp>
      <p:grpSp>
        <p:nvGrpSpPr>
          <p:cNvPr id="28" name="Grupo 27"/>
          <p:cNvGrpSpPr/>
          <p:nvPr/>
        </p:nvGrpSpPr>
        <p:grpSpPr>
          <a:xfrm rot="16200000">
            <a:off x="-2713217" y="2948161"/>
            <a:ext cx="6056489" cy="566567"/>
            <a:chOff x="380724" y="251339"/>
            <a:chExt cx="6402969" cy="532853"/>
          </a:xfrm>
        </p:grpSpPr>
        <p:sp>
          <p:nvSpPr>
            <p:cNvPr id="29" name="Rectángulo 28"/>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CuadroTexto 29"/>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2. Revisión Literaria</a:t>
              </a:r>
              <a:endParaRPr lang="es-ES" sz="2000" dirty="0"/>
            </a:p>
          </p:txBody>
        </p:sp>
      </p:grpSp>
      <p:sp>
        <p:nvSpPr>
          <p:cNvPr id="24" name="Elipse 23"/>
          <p:cNvSpPr/>
          <p:nvPr/>
        </p:nvSpPr>
        <p:spPr>
          <a:xfrm>
            <a:off x="-26905" y="0"/>
            <a:ext cx="715603" cy="715603"/>
          </a:xfrm>
          <a:prstGeom prst="ellipse">
            <a:avLst/>
          </a:prstGeom>
          <a:blipFill>
            <a:blip r:embed="rId12">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8" name="Imagen 1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
        <p:nvSpPr>
          <p:cNvPr id="2" name="Rectángulo 1"/>
          <p:cNvSpPr/>
          <p:nvPr/>
        </p:nvSpPr>
        <p:spPr>
          <a:xfrm>
            <a:off x="3133064" y="6259689"/>
            <a:ext cx="3376374" cy="307777"/>
          </a:xfrm>
          <a:prstGeom prst="rect">
            <a:avLst/>
          </a:prstGeom>
        </p:spPr>
        <p:txBody>
          <a:bodyPr wrap="none">
            <a:spAutoFit/>
          </a:bodyPr>
          <a:lstStyle/>
          <a:p>
            <a:r>
              <a:rPr lang="es-MX" sz="1400" i="1" dirty="0" smtClean="0">
                <a:solidFill>
                  <a:schemeClr val="accent2"/>
                </a:solidFill>
              </a:rPr>
              <a:t>Fuente: (Ministerio </a:t>
            </a:r>
            <a:r>
              <a:rPr lang="es-MX" sz="1400" i="1" dirty="0">
                <a:solidFill>
                  <a:schemeClr val="accent2"/>
                </a:solidFill>
              </a:rPr>
              <a:t>de Salud </a:t>
            </a:r>
            <a:r>
              <a:rPr lang="es-MX" sz="1400" i="1" dirty="0" smtClean="0">
                <a:solidFill>
                  <a:schemeClr val="accent2"/>
                </a:solidFill>
              </a:rPr>
              <a:t>Pública, 2021</a:t>
            </a:r>
            <a:r>
              <a:rPr lang="es-MX" sz="1400" i="1" dirty="0">
                <a:solidFill>
                  <a:schemeClr val="accent2"/>
                </a:solidFill>
              </a:rPr>
              <a:t>). </a:t>
            </a:r>
            <a:endParaRPr lang="es-EC" sz="1400" i="1" dirty="0">
              <a:solidFill>
                <a:schemeClr val="accent2"/>
              </a:solidFill>
            </a:endParaRPr>
          </a:p>
        </p:txBody>
      </p:sp>
    </p:spTree>
    <p:extLst>
      <p:ext uri="{BB962C8B-B14F-4D97-AF65-F5344CB8AC3E}">
        <p14:creationId xmlns:p14="http://schemas.microsoft.com/office/powerpoint/2010/main" val="1388502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lamada de flecha a la derecha 18"/>
          <p:cNvSpPr/>
          <p:nvPr/>
        </p:nvSpPr>
        <p:spPr>
          <a:xfrm>
            <a:off x="1986241" y="4733288"/>
            <a:ext cx="3114554" cy="1771092"/>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8" name="Llamada de flecha a la derecha 17"/>
          <p:cNvSpPr/>
          <p:nvPr/>
        </p:nvSpPr>
        <p:spPr>
          <a:xfrm>
            <a:off x="1986243" y="2708680"/>
            <a:ext cx="3114554" cy="1771092"/>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1" name="Llamada de flecha a la derecha 10"/>
          <p:cNvSpPr/>
          <p:nvPr/>
        </p:nvSpPr>
        <p:spPr>
          <a:xfrm>
            <a:off x="1986243" y="689888"/>
            <a:ext cx="3114554" cy="1771092"/>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7170" name="Picture 2" descr="ArcGIS Survey123 | Crear encuestas y formularios inteligentes para la  captura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797" y="689888"/>
            <a:ext cx="2744306" cy="1681617"/>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a:extLst/>
        </p:spPr>
      </p:pic>
      <p:sp>
        <p:nvSpPr>
          <p:cNvPr id="10" name="Rectángulo 9"/>
          <p:cNvSpPr/>
          <p:nvPr/>
        </p:nvSpPr>
        <p:spPr>
          <a:xfrm>
            <a:off x="5100797" y="2670177"/>
            <a:ext cx="2744306" cy="1788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172" name="Picture 4" descr="KoBoToolbox | Data Collection Tools for Challenging Environ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966" y="2798359"/>
            <a:ext cx="2705139" cy="1591734"/>
          </a:xfrm>
          <a:prstGeom prst="roundRect">
            <a:avLst>
              <a:gd name="adj" fmla="val 8594"/>
            </a:avLst>
          </a:prstGeom>
          <a:solidFill>
            <a:srgbClr val="FFFFFF">
              <a:shade val="85000"/>
            </a:srgbClr>
          </a:solidFill>
          <a:ln>
            <a:noFill/>
          </a:ln>
          <a:effectLst>
            <a:reflection blurRad="12700" stA="38000" endPos="18000" dist="5000" dir="5400000" sy="-100000" algn="bl" rotWithShape="0"/>
          </a:effectLst>
          <a:extLst/>
        </p:spPr>
      </p:pic>
      <p:pic>
        <p:nvPicPr>
          <p:cNvPr id="7174" name="Picture 6" descr="KoBoToolbox - Idea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786" y="3407089"/>
            <a:ext cx="1840690" cy="3742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SEntry CSPro Data Entry - Apps en Google Pl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304" y="5071542"/>
            <a:ext cx="1051657" cy="105165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DC en Español -Toolkit de ESR - Tutorial CSPro - Página 3"/>
          <p:cNvPicPr>
            <a:picLocks noChangeAspect="1" noChangeArrowheads="1"/>
          </p:cNvPicPr>
          <p:nvPr/>
        </p:nvPicPr>
        <p:blipFill rotWithShape="1">
          <a:blip r:embed="rId6">
            <a:extLst>
              <a:ext uri="{28A0092B-C50C-407E-A947-70E740481C1C}">
                <a14:useLocalDpi xmlns:a14="http://schemas.microsoft.com/office/drawing/2010/main" val="0"/>
              </a:ext>
            </a:extLst>
          </a:blip>
          <a:srcRect r="17980"/>
          <a:stretch/>
        </p:blipFill>
        <p:spPr bwMode="auto">
          <a:xfrm>
            <a:off x="5100798" y="4712629"/>
            <a:ext cx="2744306" cy="1769480"/>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a:extLst/>
        </p:spPr>
      </p:pic>
      <p:pic>
        <p:nvPicPr>
          <p:cNvPr id="7184" name="Picture 16" descr="Survey123 Classic for Android - APK Download"/>
          <p:cNvPicPr>
            <a:picLocks noChangeAspect="1" noChangeArrowheads="1"/>
          </p:cNvPicPr>
          <p:nvPr/>
        </p:nvPicPr>
        <p:blipFill rotWithShape="1">
          <a:blip r:embed="rId7">
            <a:extLst>
              <a:ext uri="{28A0092B-C50C-407E-A947-70E740481C1C}">
                <a14:useLocalDpi xmlns:a14="http://schemas.microsoft.com/office/drawing/2010/main" val="0"/>
              </a:ext>
            </a:extLst>
          </a:blip>
          <a:srcRect t="23397" b="23176"/>
          <a:stretch/>
        </p:blipFill>
        <p:spPr bwMode="auto">
          <a:xfrm>
            <a:off x="2257140" y="941527"/>
            <a:ext cx="1492560" cy="1275877"/>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259689"/>
            <a:ext cx="598311" cy="598311"/>
          </a:xfrm>
          <a:prstGeom prst="rect">
            <a:avLst/>
          </a:prstGeom>
        </p:spPr>
      </p:pic>
      <p:grpSp>
        <p:nvGrpSpPr>
          <p:cNvPr id="31" name="Grupo 30"/>
          <p:cNvGrpSpPr/>
          <p:nvPr/>
        </p:nvGrpSpPr>
        <p:grpSpPr>
          <a:xfrm>
            <a:off x="420890" y="65853"/>
            <a:ext cx="8159584" cy="423512"/>
            <a:chOff x="673176" y="847024"/>
            <a:chExt cx="7938899" cy="423512"/>
          </a:xfrm>
        </p:grpSpPr>
        <p:sp>
          <p:nvSpPr>
            <p:cNvPr id="32" name="Rectángulo 31"/>
            <p:cNvSpPr/>
            <p:nvPr/>
          </p:nvSpPr>
          <p:spPr>
            <a:xfrm>
              <a:off x="673176" y="847024"/>
              <a:ext cx="6110517" cy="42351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ectángulo 32">
              <a:hlinkClick r:id="rId9" action="ppaction://hlinksldjump"/>
            </p:cNvPr>
            <p:cNvSpPr/>
            <p:nvPr/>
          </p:nvSpPr>
          <p:spPr>
            <a:xfrm>
              <a:off x="673176" y="847024"/>
              <a:ext cx="7938899" cy="423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163" tIns="55880" rIns="55880" bIns="55880" numCol="1" spcCol="1270" anchor="ctr" anchorCtr="0">
              <a:noAutofit/>
            </a:bodyPr>
            <a:lstStyle/>
            <a:p>
              <a:pPr defTabSz="977900">
                <a:lnSpc>
                  <a:spcPct val="90000"/>
                </a:lnSpc>
                <a:spcBef>
                  <a:spcPct val="0"/>
                </a:spcBef>
                <a:spcAft>
                  <a:spcPct val="35000"/>
                </a:spcAft>
              </a:pPr>
              <a:r>
                <a:rPr lang="es-ES" sz="2400" dirty="0"/>
                <a:t>Aplicaciones para la recolección de información</a:t>
              </a:r>
            </a:p>
          </p:txBody>
        </p:sp>
      </p:grpSp>
      <p:grpSp>
        <p:nvGrpSpPr>
          <p:cNvPr id="34" name="Grupo 33"/>
          <p:cNvGrpSpPr/>
          <p:nvPr/>
        </p:nvGrpSpPr>
        <p:grpSpPr>
          <a:xfrm rot="16200000">
            <a:off x="-2713217" y="2948161"/>
            <a:ext cx="6056489" cy="566567"/>
            <a:chOff x="380724" y="251339"/>
            <a:chExt cx="6402969" cy="532853"/>
          </a:xfrm>
        </p:grpSpPr>
        <p:sp>
          <p:nvSpPr>
            <p:cNvPr id="35" name="Rectángulo 34"/>
            <p:cNvSpPr/>
            <p:nvPr/>
          </p:nvSpPr>
          <p:spPr>
            <a:xfrm>
              <a:off x="380724" y="251339"/>
              <a:ext cx="6402969" cy="50300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CuadroTexto 35"/>
            <p:cNvSpPr txBox="1"/>
            <p:nvPr/>
          </p:nvSpPr>
          <p:spPr>
            <a:xfrm>
              <a:off x="380724" y="281191"/>
              <a:ext cx="6402969" cy="503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9257" tIns="66040" rIns="66040" bIns="66040" numCol="1" spcCol="1270" anchor="ctr" anchorCtr="0">
              <a:noAutofit/>
            </a:bodyPr>
            <a:lstStyle/>
            <a:p>
              <a:pPr defTabSz="1155700">
                <a:lnSpc>
                  <a:spcPct val="90000"/>
                </a:lnSpc>
                <a:spcBef>
                  <a:spcPct val="0"/>
                </a:spcBef>
                <a:spcAft>
                  <a:spcPct val="35000"/>
                </a:spcAft>
              </a:pPr>
              <a:r>
                <a:rPr lang="es-ES" sz="2000" dirty="0" smtClean="0"/>
                <a:t>2. Revisión Literaria</a:t>
              </a:r>
              <a:endParaRPr lang="es-ES" sz="2000" dirty="0"/>
            </a:p>
          </p:txBody>
        </p:sp>
      </p:grpSp>
      <p:sp>
        <p:nvSpPr>
          <p:cNvPr id="8" name="Elipse 7"/>
          <p:cNvSpPr/>
          <p:nvPr/>
        </p:nvSpPr>
        <p:spPr>
          <a:xfrm>
            <a:off x="-31024" y="0"/>
            <a:ext cx="649730" cy="645772"/>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21" name="Imagen 20">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4394" y="6482997"/>
            <a:ext cx="1199606" cy="375003"/>
          </a:xfrm>
          <a:prstGeom prst="rect">
            <a:avLst/>
          </a:prstGeom>
        </p:spPr>
      </p:pic>
    </p:spTree>
    <p:extLst>
      <p:ext uri="{BB962C8B-B14F-4D97-AF65-F5344CB8AC3E}">
        <p14:creationId xmlns:p14="http://schemas.microsoft.com/office/powerpoint/2010/main" val="840613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9540</TotalTime>
  <Words>1866</Words>
  <Application>Microsoft Office PowerPoint</Application>
  <PresentationFormat>Presentación en pantalla (4:3)</PresentationFormat>
  <Paragraphs>431</Paragraphs>
  <Slides>50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Calibri</vt:lpstr>
      <vt:lpstr>Calibri Light</vt:lpstr>
      <vt:lpstr>Times New Roman</vt:lpstr>
      <vt:lpstr>Retrospección</vt:lpstr>
      <vt:lpstr>El uso de Geo-Herramientas epidemiológica como apoyo al Ministerio de Salud Pública en el marco de la pandemia de coronavirus COVID-19.  Objetivo específico No. 3: “Generar formularios de levantamiento de información georreferenciada relativa al contagio por SARS-CoV-2 de la población del Ecuador”. </vt:lpstr>
      <vt:lpstr>  ESQUEMA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El uso de Geo-Herramientas epidemiológica como apoyo al Ministerio de Salud Publica en el marco de la pandemia de coronavirus COVID-19.</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Henry</dc:creator>
  <cp:lastModifiedBy>Usuario</cp:lastModifiedBy>
  <cp:revision>183</cp:revision>
  <dcterms:created xsi:type="dcterms:W3CDTF">2022-02-14T23:17:22Z</dcterms:created>
  <dcterms:modified xsi:type="dcterms:W3CDTF">2022-03-30T16:56:45Z</dcterms:modified>
</cp:coreProperties>
</file>