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4"/>
  </p:notesMasterIdLst>
  <p:sldIdLst>
    <p:sldId id="459" r:id="rId2"/>
    <p:sldId id="418" r:id="rId3"/>
    <p:sldId id="445" r:id="rId4"/>
    <p:sldId id="446" r:id="rId5"/>
    <p:sldId id="460" r:id="rId6"/>
    <p:sldId id="461" r:id="rId7"/>
    <p:sldId id="468" r:id="rId8"/>
    <p:sldId id="469" r:id="rId9"/>
    <p:sldId id="477" r:id="rId10"/>
    <p:sldId id="494" r:id="rId11"/>
    <p:sldId id="495" r:id="rId12"/>
    <p:sldId id="470" r:id="rId13"/>
    <p:sldId id="471" r:id="rId14"/>
    <p:sldId id="472" r:id="rId15"/>
    <p:sldId id="473" r:id="rId16"/>
    <p:sldId id="474" r:id="rId17"/>
    <p:sldId id="476" r:id="rId18"/>
    <p:sldId id="475" r:id="rId19"/>
    <p:sldId id="492" r:id="rId20"/>
    <p:sldId id="482" r:id="rId21"/>
    <p:sldId id="483" r:id="rId22"/>
    <p:sldId id="486" r:id="rId23"/>
    <p:sldId id="487" r:id="rId24"/>
    <p:sldId id="488" r:id="rId25"/>
    <p:sldId id="489" r:id="rId26"/>
    <p:sldId id="453" r:id="rId27"/>
    <p:sldId id="452" r:id="rId28"/>
    <p:sldId id="462" r:id="rId29"/>
    <p:sldId id="455" r:id="rId30"/>
    <p:sldId id="456" r:id="rId31"/>
    <p:sldId id="463" r:id="rId32"/>
    <p:sldId id="464" r:id="rId33"/>
    <p:sldId id="465" r:id="rId34"/>
    <p:sldId id="466" r:id="rId35"/>
    <p:sldId id="490" r:id="rId36"/>
    <p:sldId id="467" r:id="rId37"/>
    <p:sldId id="493" r:id="rId38"/>
    <p:sldId id="370" r:id="rId39"/>
    <p:sldId id="441" r:id="rId40"/>
    <p:sldId id="496" r:id="rId41"/>
    <p:sldId id="417" r:id="rId42"/>
    <p:sldId id="451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777" initials="J" lastIdx="1" clrIdx="0">
    <p:extLst>
      <p:ext uri="{19B8F6BF-5375-455C-9EA6-DF929625EA0E}">
        <p15:presenceInfo xmlns:p15="http://schemas.microsoft.com/office/powerpoint/2012/main" userId="JONA77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7" autoAdjust="0"/>
    <p:restoredTop sz="92976" autoAdjust="0"/>
  </p:normalViewPr>
  <p:slideViewPr>
    <p:cSldViewPr snapToGrid="0">
      <p:cViewPr>
        <p:scale>
          <a:sx n="75" d="100"/>
          <a:sy n="75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esis%20datos\FR_Q_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esis%20datos\Agua%20destilada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esis%20datos\Al2O3%20-%201.5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esis%20datos\NTC%201,5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esis%20datos\Agua%20destilad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esis%20datos\Agua%20destilad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esis%20datos\Agua%20destilad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esis%20datos\Agua%20destilad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esis%20datos\FR_Q_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esis%20datos\FR_Q_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esis%20datos\FR_Q_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esis%20datos\FR_Q_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esis%20datos\Agua%20destilada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esis%20datos\Agua%20destilada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esis%20datos\Al2O3%20-%200.02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esis%20datos\NTC%200,02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20 LPH, 50 W</c:v>
          </c:tx>
          <c:spPr>
            <a:ln w="1905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Hoja2!$P$5:$P$10</c:f>
              <c:numCache>
                <c:formatCode>General</c:formatCode>
                <c:ptCount val="6"/>
                <c:pt idx="0">
                  <c:v>0</c:v>
                </c:pt>
                <c:pt idx="1">
                  <c:v>200</c:v>
                </c:pt>
                <c:pt idx="2">
                  <c:v>200</c:v>
                </c:pt>
                <c:pt idx="3">
                  <c:v>300</c:v>
                </c:pt>
                <c:pt idx="4">
                  <c:v>300</c:v>
                </c:pt>
                <c:pt idx="5">
                  <c:v>500</c:v>
                </c:pt>
              </c:numCache>
            </c:numRef>
          </c:xVal>
          <c:yVal>
            <c:numRef>
              <c:f>Hoja2!$Q$5:$Q$10</c:f>
              <c:numCache>
                <c:formatCode>0.00</c:formatCode>
                <c:ptCount val="6"/>
                <c:pt idx="0">
                  <c:v>63.045000000000002</c:v>
                </c:pt>
                <c:pt idx="1">
                  <c:v>63.045000000000002</c:v>
                </c:pt>
                <c:pt idx="2">
                  <c:v>55.275000000000006</c:v>
                </c:pt>
                <c:pt idx="3">
                  <c:v>55.275000000000006</c:v>
                </c:pt>
                <c:pt idx="4" formatCode="General">
                  <c:v>23.049999999999997</c:v>
                </c:pt>
                <c:pt idx="5" formatCode="General">
                  <c:v>23.049999999999997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E5E-49A4-AA09-9656CC1E958A}"/>
            </c:ext>
          </c:extLst>
        </c:ser>
        <c:ser>
          <c:idx val="1"/>
          <c:order val="1"/>
          <c:tx>
            <c:v>20 LPH, 100 W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Hoja2!$R$5:$R$10</c:f>
              <c:numCache>
                <c:formatCode>General</c:formatCode>
                <c:ptCount val="6"/>
                <c:pt idx="0">
                  <c:v>0</c:v>
                </c:pt>
                <c:pt idx="1">
                  <c:v>200</c:v>
                </c:pt>
                <c:pt idx="2">
                  <c:v>200</c:v>
                </c:pt>
                <c:pt idx="3">
                  <c:v>300</c:v>
                </c:pt>
                <c:pt idx="4">
                  <c:v>300</c:v>
                </c:pt>
                <c:pt idx="5">
                  <c:v>500</c:v>
                </c:pt>
              </c:numCache>
            </c:numRef>
          </c:xVal>
          <c:yVal>
            <c:numRef>
              <c:f>Hoja2!$S$5:$S$10</c:f>
              <c:numCache>
                <c:formatCode>General</c:formatCode>
                <c:ptCount val="6"/>
                <c:pt idx="0">
                  <c:v>78.375</c:v>
                </c:pt>
                <c:pt idx="1">
                  <c:v>78.375</c:v>
                </c:pt>
                <c:pt idx="2">
                  <c:v>75.05</c:v>
                </c:pt>
                <c:pt idx="3">
                  <c:v>75.05</c:v>
                </c:pt>
                <c:pt idx="4">
                  <c:v>37.5</c:v>
                </c:pt>
                <c:pt idx="5">
                  <c:v>37.5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E5E-49A4-AA09-9656CC1E958A}"/>
            </c:ext>
          </c:extLst>
        </c:ser>
        <c:ser>
          <c:idx val="2"/>
          <c:order val="2"/>
          <c:tx>
            <c:v>20 LPH, 150W</c:v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Hoja2!$T$5:$T$10</c:f>
              <c:numCache>
                <c:formatCode>General</c:formatCode>
                <c:ptCount val="6"/>
                <c:pt idx="0">
                  <c:v>0</c:v>
                </c:pt>
                <c:pt idx="1">
                  <c:v>200</c:v>
                </c:pt>
                <c:pt idx="2">
                  <c:v>200</c:v>
                </c:pt>
                <c:pt idx="3">
                  <c:v>300</c:v>
                </c:pt>
                <c:pt idx="4">
                  <c:v>300</c:v>
                </c:pt>
                <c:pt idx="5">
                  <c:v>500</c:v>
                </c:pt>
              </c:numCache>
            </c:numRef>
          </c:xVal>
          <c:yVal>
            <c:numRef>
              <c:f>Hoja2!$U$5:$U$10</c:f>
              <c:numCache>
                <c:formatCode>General</c:formatCode>
                <c:ptCount val="6"/>
                <c:pt idx="0">
                  <c:v>95.15</c:v>
                </c:pt>
                <c:pt idx="1">
                  <c:v>95.15</c:v>
                </c:pt>
                <c:pt idx="2">
                  <c:v>91.05</c:v>
                </c:pt>
                <c:pt idx="3">
                  <c:v>91.05</c:v>
                </c:pt>
                <c:pt idx="4">
                  <c:v>68.575000000000003</c:v>
                </c:pt>
                <c:pt idx="5">
                  <c:v>68.575000000000003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E5E-49A4-AA09-9656CC1E958A}"/>
            </c:ext>
          </c:extLst>
        </c:ser>
        <c:ser>
          <c:idx val="3"/>
          <c:order val="3"/>
          <c:tx>
            <c:v>40 LPH, 50 W</c:v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Hoja2!$P$15:$P$20</c:f>
              <c:numCache>
                <c:formatCode>General</c:formatCode>
                <c:ptCount val="6"/>
                <c:pt idx="0">
                  <c:v>0</c:v>
                </c:pt>
                <c:pt idx="1">
                  <c:v>200</c:v>
                </c:pt>
                <c:pt idx="2">
                  <c:v>200</c:v>
                </c:pt>
                <c:pt idx="3">
                  <c:v>300</c:v>
                </c:pt>
                <c:pt idx="4">
                  <c:v>300</c:v>
                </c:pt>
                <c:pt idx="5">
                  <c:v>500</c:v>
                </c:pt>
              </c:numCache>
            </c:numRef>
          </c:xVal>
          <c:yVal>
            <c:numRef>
              <c:f>Hoja2!$Q$15:$Q$20</c:f>
              <c:numCache>
                <c:formatCode>General</c:formatCode>
                <c:ptCount val="6"/>
                <c:pt idx="0">
                  <c:v>61.767499999999998</c:v>
                </c:pt>
                <c:pt idx="1">
                  <c:v>61.767499999999998</c:v>
                </c:pt>
                <c:pt idx="2">
                  <c:v>53.655000000000001</c:v>
                </c:pt>
                <c:pt idx="3">
                  <c:v>53.655000000000001</c:v>
                </c:pt>
                <c:pt idx="4">
                  <c:v>21.99</c:v>
                </c:pt>
                <c:pt idx="5">
                  <c:v>21.99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E5E-49A4-AA09-9656CC1E958A}"/>
            </c:ext>
          </c:extLst>
        </c:ser>
        <c:ser>
          <c:idx val="4"/>
          <c:order val="4"/>
          <c:tx>
            <c:v>40 LPH, 100 W</c:v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Hoja2!$R$15:$R$20</c:f>
              <c:numCache>
                <c:formatCode>General</c:formatCode>
                <c:ptCount val="6"/>
                <c:pt idx="0">
                  <c:v>0</c:v>
                </c:pt>
                <c:pt idx="1">
                  <c:v>200</c:v>
                </c:pt>
                <c:pt idx="2">
                  <c:v>200</c:v>
                </c:pt>
                <c:pt idx="3">
                  <c:v>300</c:v>
                </c:pt>
                <c:pt idx="4">
                  <c:v>300</c:v>
                </c:pt>
                <c:pt idx="5">
                  <c:v>500</c:v>
                </c:pt>
              </c:numCache>
            </c:numRef>
          </c:xVal>
          <c:yVal>
            <c:numRef>
              <c:f>Hoja2!$S$15:$S$20</c:f>
              <c:numCache>
                <c:formatCode>General</c:formatCode>
                <c:ptCount val="6"/>
                <c:pt idx="0">
                  <c:v>75.672499999999999</c:v>
                </c:pt>
                <c:pt idx="1">
                  <c:v>75.672499999999999</c:v>
                </c:pt>
                <c:pt idx="2">
                  <c:v>67.830000000000013</c:v>
                </c:pt>
                <c:pt idx="3">
                  <c:v>67.830000000000013</c:v>
                </c:pt>
                <c:pt idx="4">
                  <c:v>34.25</c:v>
                </c:pt>
                <c:pt idx="5">
                  <c:v>34.25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E5E-49A4-AA09-9656CC1E958A}"/>
            </c:ext>
          </c:extLst>
        </c:ser>
        <c:ser>
          <c:idx val="5"/>
          <c:order val="5"/>
          <c:tx>
            <c:v>40 LPH, 150 W</c:v>
          </c:tx>
          <c:spPr>
            <a:ln w="19050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Hoja2!$T$15:$T$20</c:f>
              <c:numCache>
                <c:formatCode>General</c:formatCode>
                <c:ptCount val="6"/>
                <c:pt idx="0">
                  <c:v>0</c:v>
                </c:pt>
                <c:pt idx="1">
                  <c:v>200</c:v>
                </c:pt>
                <c:pt idx="2">
                  <c:v>200</c:v>
                </c:pt>
                <c:pt idx="3">
                  <c:v>300</c:v>
                </c:pt>
                <c:pt idx="4">
                  <c:v>300</c:v>
                </c:pt>
                <c:pt idx="5">
                  <c:v>500</c:v>
                </c:pt>
              </c:numCache>
            </c:numRef>
          </c:xVal>
          <c:yVal>
            <c:numRef>
              <c:f>Hoja2!$U$15:$U$20</c:f>
              <c:numCache>
                <c:formatCode>General</c:formatCode>
                <c:ptCount val="6"/>
                <c:pt idx="0">
                  <c:v>91.842500000000001</c:v>
                </c:pt>
                <c:pt idx="1">
                  <c:v>91.842500000000001</c:v>
                </c:pt>
                <c:pt idx="2">
                  <c:v>89.825000000000003</c:v>
                </c:pt>
                <c:pt idx="3">
                  <c:v>89.825000000000003</c:v>
                </c:pt>
                <c:pt idx="4">
                  <c:v>50.225000000000001</c:v>
                </c:pt>
                <c:pt idx="5">
                  <c:v>50.225000000000001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E5E-49A4-AA09-9656CC1E958A}"/>
            </c:ext>
          </c:extLst>
        </c:ser>
        <c:ser>
          <c:idx val="6"/>
          <c:order val="6"/>
          <c:tx>
            <c:v>60 LPH, 50W</c:v>
          </c:tx>
          <c:spPr>
            <a:ln w="190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Hoja2!$Q$57:$Q$62</c:f>
              <c:numCache>
                <c:formatCode>General</c:formatCode>
                <c:ptCount val="6"/>
                <c:pt idx="0">
                  <c:v>0</c:v>
                </c:pt>
                <c:pt idx="1">
                  <c:v>200</c:v>
                </c:pt>
                <c:pt idx="2">
                  <c:v>200</c:v>
                </c:pt>
                <c:pt idx="3">
                  <c:v>300</c:v>
                </c:pt>
                <c:pt idx="4">
                  <c:v>300</c:v>
                </c:pt>
                <c:pt idx="5">
                  <c:v>500</c:v>
                </c:pt>
              </c:numCache>
            </c:numRef>
          </c:xVal>
          <c:yVal>
            <c:numRef>
              <c:f>Hoja2!$R$57:$R$62</c:f>
              <c:numCache>
                <c:formatCode>General</c:formatCode>
                <c:ptCount val="6"/>
                <c:pt idx="0">
                  <c:v>60.294999999999995</c:v>
                </c:pt>
                <c:pt idx="1">
                  <c:v>60.294999999999995</c:v>
                </c:pt>
                <c:pt idx="2">
                  <c:v>52.11</c:v>
                </c:pt>
                <c:pt idx="3">
                  <c:v>52.11</c:v>
                </c:pt>
                <c:pt idx="4">
                  <c:v>20.465</c:v>
                </c:pt>
                <c:pt idx="5">
                  <c:v>20.465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DE5E-49A4-AA09-9656CC1E958A}"/>
            </c:ext>
          </c:extLst>
        </c:ser>
        <c:ser>
          <c:idx val="7"/>
          <c:order val="7"/>
          <c:tx>
            <c:v>60 LPH, 100 W</c:v>
          </c:tx>
          <c:spPr>
            <a:ln w="1905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Hoja2!$S$57:$S$62</c:f>
              <c:numCache>
                <c:formatCode>General</c:formatCode>
                <c:ptCount val="6"/>
                <c:pt idx="0">
                  <c:v>0</c:v>
                </c:pt>
                <c:pt idx="1">
                  <c:v>200</c:v>
                </c:pt>
                <c:pt idx="2">
                  <c:v>200</c:v>
                </c:pt>
                <c:pt idx="3">
                  <c:v>300</c:v>
                </c:pt>
                <c:pt idx="4">
                  <c:v>300</c:v>
                </c:pt>
                <c:pt idx="5">
                  <c:v>500</c:v>
                </c:pt>
              </c:numCache>
            </c:numRef>
          </c:xVal>
          <c:yVal>
            <c:numRef>
              <c:f>Hoja2!$T$57:$T$62</c:f>
              <c:numCache>
                <c:formatCode>General</c:formatCode>
                <c:ptCount val="6"/>
                <c:pt idx="0">
                  <c:v>73.382499999999993</c:v>
                </c:pt>
                <c:pt idx="1">
                  <c:v>73.382499999999993</c:v>
                </c:pt>
                <c:pt idx="2">
                  <c:v>63.709999999999994</c:v>
                </c:pt>
                <c:pt idx="3">
                  <c:v>63.709999999999994</c:v>
                </c:pt>
                <c:pt idx="4">
                  <c:v>31.85</c:v>
                </c:pt>
                <c:pt idx="5">
                  <c:v>31.85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DE5E-49A4-AA09-9656CC1E958A}"/>
            </c:ext>
          </c:extLst>
        </c:ser>
        <c:ser>
          <c:idx val="8"/>
          <c:order val="8"/>
          <c:tx>
            <c:v>60 LPH, 150 W</c:v>
          </c:tx>
          <c:spPr>
            <a:ln w="19050" cap="rnd">
              <a:solidFill>
                <a:schemeClr val="accent6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9050" cap="rnd">
                <a:solidFill>
                  <a:schemeClr val="accent6">
                    <a:lumMod val="7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E5E-49A4-AA09-9656CC1E958A}"/>
              </c:ext>
            </c:extLst>
          </c:dPt>
          <c:xVal>
            <c:numRef>
              <c:f>Hoja2!$U$57:$U$62</c:f>
              <c:numCache>
                <c:formatCode>General</c:formatCode>
                <c:ptCount val="6"/>
                <c:pt idx="0">
                  <c:v>0</c:v>
                </c:pt>
                <c:pt idx="1">
                  <c:v>200</c:v>
                </c:pt>
                <c:pt idx="2">
                  <c:v>200</c:v>
                </c:pt>
                <c:pt idx="3">
                  <c:v>300</c:v>
                </c:pt>
                <c:pt idx="4">
                  <c:v>300</c:v>
                </c:pt>
                <c:pt idx="5">
                  <c:v>500</c:v>
                </c:pt>
              </c:numCache>
            </c:numRef>
          </c:xVal>
          <c:yVal>
            <c:numRef>
              <c:f>Hoja2!$V$57:$V$62</c:f>
              <c:numCache>
                <c:formatCode>General</c:formatCode>
                <c:ptCount val="6"/>
                <c:pt idx="0">
                  <c:v>90.75</c:v>
                </c:pt>
                <c:pt idx="1">
                  <c:v>90.75</c:v>
                </c:pt>
                <c:pt idx="2">
                  <c:v>88.8</c:v>
                </c:pt>
                <c:pt idx="3">
                  <c:v>88.8</c:v>
                </c:pt>
                <c:pt idx="4">
                  <c:v>49.075000000000003</c:v>
                </c:pt>
                <c:pt idx="5">
                  <c:v>49.075000000000003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DE5E-49A4-AA09-9656CC1E9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46001984"/>
        <c:axId val="-1345999808"/>
      </c:scatterChart>
      <c:valAx>
        <c:axId val="-1346001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/>
                  <a:t>Longitud del termosifón (</a:t>
                </a:r>
                <a:r>
                  <a:rPr lang="es-EC" sz="1000" b="0" i="0" u="none" strike="noStrike" baseline="0" dirty="0">
                    <a:effectLst/>
                  </a:rPr>
                  <a:t>𝑚𝑚</a:t>
                </a:r>
                <a:r>
                  <a:rPr lang="es-EC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345999808"/>
        <c:crosses val="autoZero"/>
        <c:crossBetween val="midCat"/>
      </c:valAx>
      <c:valAx>
        <c:axId val="-1345999808"/>
        <c:scaling>
          <c:orientation val="minMax"/>
          <c:min val="1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Temperatura promedio del Termosifon (C 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346001984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154383122165533"/>
          <c:y val="0.11510607669230072"/>
          <c:w val="0.27055308076292861"/>
          <c:h val="0.67735575956455163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373057269807302"/>
          <c:y val="0.12066884364662386"/>
          <c:w val="0.59417212785876683"/>
          <c:h val="0.732581879986378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'RESULTADOS '!$BB$41:$BC$41</c:f>
              <c:strCache>
                <c:ptCount val="1"/>
                <c:pt idx="0">
                  <c:v>50 W</c:v>
                </c:pt>
              </c:strCache>
            </c:strRef>
          </c:tx>
          <c:spPr>
            <a:ln w="158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6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'RESULTADOS '!$BB$43:$BB$46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'RESULTADOS '!$BC$43:$BC$46</c:f>
              <c:numCache>
                <c:formatCode>General</c:formatCode>
                <c:ptCount val="4"/>
                <c:pt idx="0">
                  <c:v>0.73925000000000007</c:v>
                </c:pt>
                <c:pt idx="1">
                  <c:v>0.71150000000000002</c:v>
                </c:pt>
                <c:pt idx="2">
                  <c:v>0.69</c:v>
                </c:pt>
                <c:pt idx="3">
                  <c:v>0.64119999999999999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D6F-4409-931F-A744135CBFFD}"/>
            </c:ext>
          </c:extLst>
        </c:ser>
        <c:ser>
          <c:idx val="1"/>
          <c:order val="1"/>
          <c:tx>
            <c:strRef>
              <c:f>'RESULTADOS '!$BD$41:$BE$41</c:f>
              <c:strCache>
                <c:ptCount val="1"/>
                <c:pt idx="0">
                  <c:v>75 W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'RESULTADOS '!$BD$43:$BD$46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'RESULTADOS '!$BE$43:$BE$46</c:f>
              <c:numCache>
                <c:formatCode>General</c:formatCode>
                <c:ptCount val="4"/>
                <c:pt idx="0">
                  <c:v>0.62700000000000011</c:v>
                </c:pt>
                <c:pt idx="1">
                  <c:v>0.60033333333333327</c:v>
                </c:pt>
                <c:pt idx="2">
                  <c:v>0.59250000000000014</c:v>
                </c:pt>
                <c:pt idx="3">
                  <c:v>0.56033333333333335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D6F-4409-931F-A744135CBFFD}"/>
            </c:ext>
          </c:extLst>
        </c:ser>
        <c:ser>
          <c:idx val="2"/>
          <c:order val="2"/>
          <c:tx>
            <c:strRef>
              <c:f>'RESULTADOS '!$BB$49:$BC$49</c:f>
              <c:strCache>
                <c:ptCount val="1"/>
                <c:pt idx="0">
                  <c:v>100 W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'RESULTADOS '!$BB$51:$BB$54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'RESULTADOS '!$BC$51:$BC$54</c:f>
              <c:numCache>
                <c:formatCode>General</c:formatCode>
                <c:ptCount val="4"/>
                <c:pt idx="0">
                  <c:v>0.48412499999999992</c:v>
                </c:pt>
                <c:pt idx="1">
                  <c:v>0.44262500000000005</c:v>
                </c:pt>
                <c:pt idx="2">
                  <c:v>0.40437499999999998</c:v>
                </c:pt>
                <c:pt idx="3">
                  <c:v>0.39962500000000001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D6F-4409-931F-A744135CBFFD}"/>
            </c:ext>
          </c:extLst>
        </c:ser>
        <c:ser>
          <c:idx val="3"/>
          <c:order val="3"/>
          <c:tx>
            <c:strRef>
              <c:f>'RESULTADOS '!$BD$49:$BE$49</c:f>
              <c:strCache>
                <c:ptCount val="1"/>
                <c:pt idx="0">
                  <c:v>125 W</c:v>
                </c:pt>
              </c:strCache>
            </c:strRef>
          </c:tx>
          <c:spPr>
            <a:ln w="15875" cap="rnd">
              <a:solidFill>
                <a:schemeClr val="accent4"/>
              </a:solidFill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'RESULTADOS '!$BD$51:$BD$54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'RESULTADOS '!$BE$51:$BE$54</c:f>
              <c:numCache>
                <c:formatCode>General</c:formatCode>
                <c:ptCount val="4"/>
                <c:pt idx="0">
                  <c:v>0.39589999999999997</c:v>
                </c:pt>
                <c:pt idx="1">
                  <c:v>0.35579999999999995</c:v>
                </c:pt>
                <c:pt idx="2">
                  <c:v>0.33139999999999997</c:v>
                </c:pt>
                <c:pt idx="3">
                  <c:v>0.31789999999999996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D6F-4409-931F-A744135CBFFD}"/>
            </c:ext>
          </c:extLst>
        </c:ser>
        <c:ser>
          <c:idx val="4"/>
          <c:order val="4"/>
          <c:tx>
            <c:strRef>
              <c:f>'RESULTADOS '!$BB$56:$BC$56</c:f>
              <c:strCache>
                <c:ptCount val="1"/>
                <c:pt idx="0">
                  <c:v>150 W</c:v>
                </c:pt>
              </c:strCache>
            </c:strRef>
          </c:tx>
          <c:spPr>
            <a:ln w="158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'RESULTADOS '!$BB$58:$BB$61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'RESULTADOS '!$BC$58:$BC$61</c:f>
              <c:numCache>
                <c:formatCode>General</c:formatCode>
                <c:ptCount val="4"/>
                <c:pt idx="0">
                  <c:v>0.32224999999999993</c:v>
                </c:pt>
                <c:pt idx="1">
                  <c:v>0.30708333333333343</c:v>
                </c:pt>
                <c:pt idx="2">
                  <c:v>0.28466666666666668</c:v>
                </c:pt>
                <c:pt idx="3">
                  <c:v>0.27858333333333329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D6F-4409-931F-A744135CB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3385264"/>
        <c:axId val="913386512"/>
      </c:scatterChart>
      <c:valAx>
        <c:axId val="913385264"/>
        <c:scaling>
          <c:orientation val="minMax"/>
          <c:max val="9"/>
          <c:min val="-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Numero</a:t>
                </a:r>
                <a:r>
                  <a:rPr lang="es-EC" baseline="0"/>
                  <a:t> de aletas</a:t>
                </a:r>
                <a:endParaRPr lang="es-EC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13386512"/>
        <c:crossesAt val="0"/>
        <c:crossBetween val="midCat"/>
      </c:valAx>
      <c:valAx>
        <c:axId val="913386512"/>
        <c:scaling>
          <c:orientation val="minMax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/>
                  <a:t>Resistencia</a:t>
                </a:r>
                <a:r>
                  <a:rPr lang="es-EC" baseline="0" dirty="0"/>
                  <a:t>  térmica ( C/W)</a:t>
                </a:r>
                <a:endParaRPr lang="es-EC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13385264"/>
        <c:crossesAt val="-2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N Aletas =0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RESULTADOS!$C$44:$C$48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RESULTADOS!$D$44:$D$48</c:f>
              <c:numCache>
                <c:formatCode>General</c:formatCode>
                <c:ptCount val="5"/>
                <c:pt idx="0">
                  <c:v>50.172000000000125</c:v>
                </c:pt>
                <c:pt idx="1">
                  <c:v>69.125866666666781</c:v>
                </c:pt>
                <c:pt idx="2">
                  <c:v>75.257999999999882</c:v>
                </c:pt>
                <c:pt idx="3">
                  <c:v>81.613119999999924</c:v>
                </c:pt>
                <c:pt idx="4">
                  <c:v>83.62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F22-4EC3-876D-81476126D68E}"/>
            </c:ext>
          </c:extLst>
        </c:ser>
        <c:ser>
          <c:idx val="1"/>
          <c:order val="1"/>
          <c:tx>
            <c:v>N Aletas=4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RESULTADOS!$Q$44:$Q$48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RESULTADOS!$R$44:$R$48</c:f>
              <c:numCache>
                <c:formatCode>General</c:formatCode>
                <c:ptCount val="5"/>
                <c:pt idx="0">
                  <c:v>67.472000000000065</c:v>
                </c:pt>
                <c:pt idx="1">
                  <c:v>78.717333333333244</c:v>
                </c:pt>
                <c:pt idx="2">
                  <c:v>83.918299999999931</c:v>
                </c:pt>
                <c:pt idx="3">
                  <c:v>90.075120000000069</c:v>
                </c:pt>
                <c:pt idx="4">
                  <c:v>91.368333333333339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F22-4EC3-876D-81476126D68E}"/>
            </c:ext>
          </c:extLst>
        </c:ser>
        <c:ser>
          <c:idx val="2"/>
          <c:order val="2"/>
          <c:tx>
            <c:v>N Aletas = 6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RESULTADOS!$AE$44:$AE$48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RESULTADOS!$AF$44:$AF$48</c:f>
              <c:numCache>
                <c:formatCode>General</c:formatCode>
                <c:ptCount val="5"/>
                <c:pt idx="0">
                  <c:v>71.689000000000121</c:v>
                </c:pt>
                <c:pt idx="1">
                  <c:v>80.404133333333334</c:v>
                </c:pt>
                <c:pt idx="2">
                  <c:v>87.291900000000012</c:v>
                </c:pt>
                <c:pt idx="3">
                  <c:v>91.087199999999982</c:v>
                </c:pt>
                <c:pt idx="4">
                  <c:v>92.774000000000029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F22-4EC3-876D-81476126D68E}"/>
            </c:ext>
          </c:extLst>
        </c:ser>
        <c:ser>
          <c:idx val="3"/>
          <c:order val="3"/>
          <c:tx>
            <c:v>N Aletas = 8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RESULTADOS!$AS$44:$AS$48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RESULTADOS!$AT$44:$AT$48</c:f>
              <c:numCache>
                <c:formatCode>General</c:formatCode>
                <c:ptCount val="5"/>
                <c:pt idx="0">
                  <c:v>75.905999999999878</c:v>
                </c:pt>
                <c:pt idx="1">
                  <c:v>80.404133333333334</c:v>
                </c:pt>
                <c:pt idx="2">
                  <c:v>88.557000000000059</c:v>
                </c:pt>
                <c:pt idx="3">
                  <c:v>91.761919999999961</c:v>
                </c:pt>
                <c:pt idx="4">
                  <c:v>93.055133333333302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F22-4EC3-876D-81476126D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8446351"/>
        <c:axId val="1418447183"/>
      </c:scatterChart>
      <c:valAx>
        <c:axId val="1418446351"/>
        <c:scaling>
          <c:orientation val="minMax"/>
          <c:min val="3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Q (W)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18447183"/>
        <c:crosses val="autoZero"/>
        <c:crossBetween val="midCat"/>
      </c:valAx>
      <c:valAx>
        <c:axId val="1418447183"/>
        <c:scaling>
          <c:orientation val="minMax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Eficiencia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1844635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N Aletas =0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resultados!$C$44:$C$48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resultados!$D$44:$D$48</c:f>
              <c:numCache>
                <c:formatCode>General</c:formatCode>
                <c:ptCount val="5"/>
                <c:pt idx="0">
                  <c:v>61.878800000000169</c:v>
                </c:pt>
                <c:pt idx="1">
                  <c:v>72.470666666666503</c:v>
                </c:pt>
                <c:pt idx="2">
                  <c:v>79.43899999999995</c:v>
                </c:pt>
                <c:pt idx="3">
                  <c:v>84.288960000000117</c:v>
                </c:pt>
                <c:pt idx="4">
                  <c:v>90.309600000000074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6C8-48EF-A37E-085BE9568E6A}"/>
            </c:ext>
          </c:extLst>
        </c:ser>
        <c:ser>
          <c:idx val="1"/>
          <c:order val="1"/>
          <c:tx>
            <c:v>N Aletas=4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resultados!$Q$44:$Q$48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resultados!$R$44:$R$48</c:f>
              <c:numCache>
                <c:formatCode>General</c:formatCode>
                <c:ptCount val="5"/>
                <c:pt idx="0">
                  <c:v>63.255000000000003</c:v>
                </c:pt>
                <c:pt idx="1">
                  <c:v>77.59279999999994</c:v>
                </c:pt>
                <c:pt idx="2">
                  <c:v>86.448500000000038</c:v>
                </c:pt>
                <c:pt idx="3">
                  <c:v>90.412479999999988</c:v>
                </c:pt>
                <c:pt idx="4">
                  <c:v>91.930599999999984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6C8-48EF-A37E-085BE9568E6A}"/>
            </c:ext>
          </c:extLst>
        </c:ser>
        <c:ser>
          <c:idx val="2"/>
          <c:order val="2"/>
          <c:tx>
            <c:v>N Aletas = 6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resultados!$AE$44:$AE$48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resultados!$AF$44:$AF$48</c:f>
              <c:numCache>
                <c:formatCode>General</c:formatCode>
                <c:ptCount val="5"/>
                <c:pt idx="0">
                  <c:v>65.785200000000103</c:v>
                </c:pt>
                <c:pt idx="1">
                  <c:v>81.528666666666638</c:v>
                </c:pt>
                <c:pt idx="2">
                  <c:v>89.400400000000047</c:v>
                </c:pt>
                <c:pt idx="3">
                  <c:v>91.761919999999961</c:v>
                </c:pt>
                <c:pt idx="4">
                  <c:v>92.492866666666643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6C8-48EF-A37E-085BE9568E6A}"/>
            </c:ext>
          </c:extLst>
        </c:ser>
        <c:ser>
          <c:idx val="3"/>
          <c:order val="3"/>
          <c:tx>
            <c:v>N Aletas = 8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resultados!$AS$44:$AS$48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resultados!$AT$44:$AT$48</c:f>
              <c:numCache>
                <c:formatCode>General</c:formatCode>
                <c:ptCount val="5"/>
                <c:pt idx="0">
                  <c:v>71.689000000000121</c:v>
                </c:pt>
                <c:pt idx="1">
                  <c:v>83.2154666666667</c:v>
                </c:pt>
                <c:pt idx="2">
                  <c:v>90.243800000000022</c:v>
                </c:pt>
                <c:pt idx="3">
                  <c:v>92.436639999999954</c:v>
                </c:pt>
                <c:pt idx="4">
                  <c:v>93.617399999999947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6C8-48EF-A37E-085BE9568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8446351"/>
        <c:axId val="1418447183"/>
      </c:scatterChart>
      <c:valAx>
        <c:axId val="1418446351"/>
        <c:scaling>
          <c:orientation val="minMax"/>
          <c:min val="3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Q (W)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18447183"/>
        <c:crosses val="autoZero"/>
        <c:crossBetween val="midCat"/>
      </c:valAx>
      <c:valAx>
        <c:axId val="1418447183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Eficiencia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1844635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N Aletas =0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'RESULTADOS '!$C$44:$C$48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'RESULTADOS '!$D$44:$D$48</c:f>
              <c:numCache>
                <c:formatCode>General</c:formatCode>
                <c:ptCount val="5"/>
                <c:pt idx="0">
                  <c:v>41.81</c:v>
                </c:pt>
                <c:pt idx="1">
                  <c:v>55.74666666666667</c:v>
                </c:pt>
                <c:pt idx="2">
                  <c:v>66.896000000000058</c:v>
                </c:pt>
                <c:pt idx="3">
                  <c:v>66.896000000000001</c:v>
                </c:pt>
                <c:pt idx="4">
                  <c:v>69.683333333333337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AA-47DF-A22E-578E2A4CCE51}"/>
            </c:ext>
          </c:extLst>
        </c:ser>
        <c:ser>
          <c:idx val="1"/>
          <c:order val="1"/>
          <c:tx>
            <c:v>N Aletas=4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'RESULTADOS '!$Q$44:$Q$48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'RESULTADOS '!$R$44:$R$48</c:f>
              <c:numCache>
                <c:formatCode>General</c:formatCode>
                <c:ptCount val="5"/>
                <c:pt idx="0">
                  <c:v>54.820999999999884</c:v>
                </c:pt>
                <c:pt idx="1">
                  <c:v>67.471999999999966</c:v>
                </c:pt>
                <c:pt idx="2">
                  <c:v>69.580499999999944</c:v>
                </c:pt>
                <c:pt idx="3">
                  <c:v>75.906000000000006</c:v>
                </c:pt>
                <c:pt idx="4">
                  <c:v>78.717333333333357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0AA-47DF-A22E-578E2A4CCE51}"/>
            </c:ext>
          </c:extLst>
        </c:ser>
        <c:ser>
          <c:idx val="2"/>
          <c:order val="2"/>
          <c:tx>
            <c:v>N Aletas = 6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'RESULTADOS '!$AE$44:$AE$48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'RESULTADOS '!$AF$44:$AF$48</c:f>
              <c:numCache>
                <c:formatCode>General</c:formatCode>
                <c:ptCount val="5"/>
                <c:pt idx="0">
                  <c:v>59.037999999999933</c:v>
                </c:pt>
                <c:pt idx="1">
                  <c:v>70.283333333333346</c:v>
                </c:pt>
                <c:pt idx="2">
                  <c:v>73.797499999999999</c:v>
                </c:pt>
                <c:pt idx="3">
                  <c:v>84.34</c:v>
                </c:pt>
                <c:pt idx="4">
                  <c:v>88.55699999999996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0AA-47DF-A22E-578E2A4CCE51}"/>
            </c:ext>
          </c:extLst>
        </c:ser>
        <c:ser>
          <c:idx val="3"/>
          <c:order val="3"/>
          <c:tx>
            <c:v>N Aletas = 8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'RESULTADOS '!$AS$44:$AS$48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'RESULTADOS '!$AT$44:$AT$48</c:f>
              <c:numCache>
                <c:formatCode>General</c:formatCode>
                <c:ptCount val="5"/>
                <c:pt idx="0">
                  <c:v>63.255000000000003</c:v>
                </c:pt>
                <c:pt idx="1">
                  <c:v>75.906000000000091</c:v>
                </c:pt>
                <c:pt idx="2">
                  <c:v>78.014500000000069</c:v>
                </c:pt>
                <c:pt idx="3">
                  <c:v>89.400399999999962</c:v>
                </c:pt>
                <c:pt idx="4">
                  <c:v>91.368333333333339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0AA-47DF-A22E-578E2A4CC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8446351"/>
        <c:axId val="1418447183"/>
      </c:scatterChart>
      <c:valAx>
        <c:axId val="1418446351"/>
        <c:scaling>
          <c:orientation val="minMax"/>
          <c:min val="3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Q (W)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18447183"/>
        <c:crosses val="autoZero"/>
        <c:crossBetween val="midCat"/>
      </c:valAx>
      <c:valAx>
        <c:axId val="1418447183"/>
        <c:scaling>
          <c:orientation val="minMax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Eficiencia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1844635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Agua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'RESULTADOS '!$A$86:$A$90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'RESULTADOS '!$B$86:$B$90</c:f>
              <c:numCache>
                <c:formatCode>0.00</c:formatCode>
                <c:ptCount val="5"/>
                <c:pt idx="0">
                  <c:v>41.81</c:v>
                </c:pt>
                <c:pt idx="1">
                  <c:v>55.74666666666667</c:v>
                </c:pt>
                <c:pt idx="2">
                  <c:v>66.896000000000058</c:v>
                </c:pt>
                <c:pt idx="3">
                  <c:v>66.896000000000001</c:v>
                </c:pt>
                <c:pt idx="4">
                  <c:v>69.683333333333337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1B5-440A-B29A-4D337433D926}"/>
            </c:ext>
          </c:extLst>
        </c:ser>
        <c:ser>
          <c:idx val="1"/>
          <c:order val="1"/>
          <c:tx>
            <c:v>AL203 0,02%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'RESULTADOS '!$A$86:$A$90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'RESULTADOS '!$C$86:$C$90</c:f>
              <c:numCache>
                <c:formatCode>0.00</c:formatCode>
                <c:ptCount val="5"/>
                <c:pt idx="0">
                  <c:v>50.172000000000125</c:v>
                </c:pt>
                <c:pt idx="1">
                  <c:v>66.896000000000171</c:v>
                </c:pt>
                <c:pt idx="2">
                  <c:v>75.257999999999882</c:v>
                </c:pt>
                <c:pt idx="3">
                  <c:v>80.275199999999955</c:v>
                </c:pt>
                <c:pt idx="4">
                  <c:v>83.62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1B5-440A-B29A-4D337433D926}"/>
            </c:ext>
          </c:extLst>
        </c:ser>
        <c:ser>
          <c:idx val="2"/>
          <c:order val="2"/>
          <c:tx>
            <c:v>AL203 0,5%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'RESULTADOS '!$A$86:$A$90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'RESULTADOS '!$D$86:$D$90</c:f>
              <c:numCache>
                <c:formatCode>0.00</c:formatCode>
                <c:ptCount val="5"/>
                <c:pt idx="0">
                  <c:v>55.85</c:v>
                </c:pt>
                <c:pt idx="1">
                  <c:v>71.900000000000006</c:v>
                </c:pt>
                <c:pt idx="2">
                  <c:v>77.655000000000001</c:v>
                </c:pt>
                <c:pt idx="3">
                  <c:v>82.951039999999892</c:v>
                </c:pt>
                <c:pt idx="4">
                  <c:v>89.194666666666748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1B5-440A-B29A-4D337433D926}"/>
            </c:ext>
          </c:extLst>
        </c:ser>
        <c:ser>
          <c:idx val="3"/>
          <c:order val="3"/>
          <c:tx>
            <c:v>Al203 1,5%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'RESULTADOS '!$A$86:$A$90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'RESULTADOS '!$E$86:$E$90</c:f>
              <c:numCache>
                <c:formatCode>0.00</c:formatCode>
                <c:ptCount val="5"/>
                <c:pt idx="0">
                  <c:v>60.6</c:v>
                </c:pt>
                <c:pt idx="1">
                  <c:v>73.25</c:v>
                </c:pt>
                <c:pt idx="2">
                  <c:v>83.45</c:v>
                </c:pt>
                <c:pt idx="3">
                  <c:v>85.15</c:v>
                </c:pt>
                <c:pt idx="4">
                  <c:v>90.8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1B5-440A-B29A-4D337433D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4764336"/>
        <c:axId val="654754768"/>
      </c:scatterChart>
      <c:valAx>
        <c:axId val="654764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Q entrada (W)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54754768"/>
        <c:crosses val="autoZero"/>
        <c:crossBetween val="midCat"/>
      </c:valAx>
      <c:valAx>
        <c:axId val="654754768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Eficiencia</a:t>
                </a:r>
                <a:r>
                  <a:rPr lang="es-ES" baseline="0"/>
                  <a:t> termica %</a:t>
                </a:r>
                <a:endParaRPr lang="es-E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547643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Agua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'RESULTADOS '!$A$86:$A$90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'RESULTADOS '!$B$86:$B$90</c:f>
              <c:numCache>
                <c:formatCode>0.00</c:formatCode>
                <c:ptCount val="5"/>
                <c:pt idx="0">
                  <c:v>41.81</c:v>
                </c:pt>
                <c:pt idx="1">
                  <c:v>55.74666666666667</c:v>
                </c:pt>
                <c:pt idx="2">
                  <c:v>66.896000000000058</c:v>
                </c:pt>
                <c:pt idx="3">
                  <c:v>66.896000000000001</c:v>
                </c:pt>
                <c:pt idx="4">
                  <c:v>69.683333333333337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4DD-4E0F-B15B-60CD9DB2EB9B}"/>
            </c:ext>
          </c:extLst>
        </c:ser>
        <c:ser>
          <c:idx val="1"/>
          <c:order val="1"/>
          <c:tx>
            <c:strRef>
              <c:f>'RESULTADOS '!$F$84</c:f>
              <c:strCache>
                <c:ptCount val="1"/>
                <c:pt idx="0">
                  <c:v>NTC 0,02%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'RESULTADOS '!$A$86:$A$90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'RESULTADOS '!$F$86:$F$90</c:f>
              <c:numCache>
                <c:formatCode>0.00</c:formatCode>
                <c:ptCount val="5"/>
                <c:pt idx="0">
                  <c:v>53.516800000000053</c:v>
                </c:pt>
                <c:pt idx="1">
                  <c:v>70.240799999999894</c:v>
                </c:pt>
                <c:pt idx="2">
                  <c:v>76.930400000000148</c:v>
                </c:pt>
                <c:pt idx="3">
                  <c:v>81.613119999999924</c:v>
                </c:pt>
                <c:pt idx="4">
                  <c:v>84.5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4DD-4E0F-B15B-60CD9DB2EB9B}"/>
            </c:ext>
          </c:extLst>
        </c:ser>
        <c:ser>
          <c:idx val="2"/>
          <c:order val="2"/>
          <c:tx>
            <c:strRef>
              <c:f>'RESULTADOS '!$G$84</c:f>
              <c:strCache>
                <c:ptCount val="1"/>
                <c:pt idx="0">
                  <c:v>NTC 0,5%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'RESULTADOS '!$A$86:$A$90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'RESULTADOS '!$G$86:$G$90</c:f>
              <c:numCache>
                <c:formatCode>0.00</c:formatCode>
                <c:ptCount val="5"/>
                <c:pt idx="0">
                  <c:v>58.534000000000241</c:v>
                </c:pt>
                <c:pt idx="1">
                  <c:v>72.470666666666503</c:v>
                </c:pt>
                <c:pt idx="2">
                  <c:v>78.602800000000116</c:v>
                </c:pt>
                <c:pt idx="3">
                  <c:v>83.62</c:v>
                </c:pt>
                <c:pt idx="4">
                  <c:v>90.309600000000074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4DD-4E0F-B15B-60CD9DB2EB9B}"/>
            </c:ext>
          </c:extLst>
        </c:ser>
        <c:ser>
          <c:idx val="3"/>
          <c:order val="3"/>
          <c:tx>
            <c:strRef>
              <c:f>'RESULTADOS '!$H$84</c:f>
              <c:strCache>
                <c:ptCount val="1"/>
                <c:pt idx="0">
                  <c:v>NTC 1,5%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'RESULTADOS '!$A$86:$A$90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'RESULTADOS '!$H$86:$H$90</c:f>
              <c:numCache>
                <c:formatCode>0.00</c:formatCode>
                <c:ptCount val="5"/>
                <c:pt idx="0">
                  <c:v>61.878800000000169</c:v>
                </c:pt>
                <c:pt idx="1">
                  <c:v>75.45</c:v>
                </c:pt>
                <c:pt idx="2">
                  <c:v>84.5</c:v>
                </c:pt>
                <c:pt idx="3">
                  <c:v>87.9</c:v>
                </c:pt>
                <c:pt idx="4">
                  <c:v>91.424533333333372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4DD-4E0F-B15B-60CD9DB2EB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4764336"/>
        <c:axId val="654754768"/>
      </c:scatterChart>
      <c:valAx>
        <c:axId val="654764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Q entrada (W)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54754768"/>
        <c:crosses val="autoZero"/>
        <c:crossBetween val="midCat"/>
      </c:valAx>
      <c:valAx>
        <c:axId val="654754768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Eficiencia</a:t>
                </a:r>
                <a:r>
                  <a:rPr lang="es-ES" baseline="0"/>
                  <a:t> termica %</a:t>
                </a:r>
                <a:endParaRPr lang="es-E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547643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Agua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'RESULTADOS '!$A$86:$A$90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'RESULTADOS '!$B$86:$B$90</c:f>
              <c:numCache>
                <c:formatCode>0.00</c:formatCode>
                <c:ptCount val="5"/>
                <c:pt idx="0">
                  <c:v>41.81</c:v>
                </c:pt>
                <c:pt idx="1">
                  <c:v>55.74666666666667</c:v>
                </c:pt>
                <c:pt idx="2">
                  <c:v>66.896000000000058</c:v>
                </c:pt>
                <c:pt idx="3">
                  <c:v>66.896000000000001</c:v>
                </c:pt>
                <c:pt idx="4">
                  <c:v>69.683333333333337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19-45AA-8AEB-B4601474635F}"/>
            </c:ext>
          </c:extLst>
        </c:ser>
        <c:ser>
          <c:idx val="1"/>
          <c:order val="1"/>
          <c:tx>
            <c:v>AL203 0,02%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'RESULTADOS '!$A$86:$A$90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'RESULTADOS '!$C$86:$C$90</c:f>
              <c:numCache>
                <c:formatCode>0.00</c:formatCode>
                <c:ptCount val="5"/>
                <c:pt idx="0">
                  <c:v>50.172000000000125</c:v>
                </c:pt>
                <c:pt idx="1">
                  <c:v>66.896000000000171</c:v>
                </c:pt>
                <c:pt idx="2">
                  <c:v>75.257999999999882</c:v>
                </c:pt>
                <c:pt idx="3">
                  <c:v>80.275199999999955</c:v>
                </c:pt>
                <c:pt idx="4">
                  <c:v>83.62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A19-45AA-8AEB-B4601474635F}"/>
            </c:ext>
          </c:extLst>
        </c:ser>
        <c:ser>
          <c:idx val="2"/>
          <c:order val="2"/>
          <c:tx>
            <c:v>AL203 0,5%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'RESULTADOS '!$A$86:$A$90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'RESULTADOS '!$D$86:$D$90</c:f>
              <c:numCache>
                <c:formatCode>0.00</c:formatCode>
                <c:ptCount val="5"/>
                <c:pt idx="0">
                  <c:v>55.85</c:v>
                </c:pt>
                <c:pt idx="1">
                  <c:v>71.900000000000006</c:v>
                </c:pt>
                <c:pt idx="2">
                  <c:v>77.655000000000001</c:v>
                </c:pt>
                <c:pt idx="3">
                  <c:v>82.951039999999892</c:v>
                </c:pt>
                <c:pt idx="4">
                  <c:v>89.194666666666748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A19-45AA-8AEB-B4601474635F}"/>
            </c:ext>
          </c:extLst>
        </c:ser>
        <c:ser>
          <c:idx val="3"/>
          <c:order val="3"/>
          <c:tx>
            <c:v>Al203 1,5%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'RESULTADOS '!$A$86:$A$90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'RESULTADOS '!$E$86:$E$90</c:f>
              <c:numCache>
                <c:formatCode>0.00</c:formatCode>
                <c:ptCount val="5"/>
                <c:pt idx="0">
                  <c:v>60.6</c:v>
                </c:pt>
                <c:pt idx="1">
                  <c:v>73.25</c:v>
                </c:pt>
                <c:pt idx="2">
                  <c:v>83.45</c:v>
                </c:pt>
                <c:pt idx="3">
                  <c:v>85.15</c:v>
                </c:pt>
                <c:pt idx="4">
                  <c:v>90.8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A19-45AA-8AEB-B4601474635F}"/>
            </c:ext>
          </c:extLst>
        </c:ser>
        <c:ser>
          <c:idx val="4"/>
          <c:order val="4"/>
          <c:tx>
            <c:strRef>
              <c:f>'RESULTADOS '!$F$84</c:f>
              <c:strCache>
                <c:ptCount val="1"/>
                <c:pt idx="0">
                  <c:v>NTC 0,02%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'RESULTADOS '!$A$86:$A$90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'RESULTADOS '!$F$86:$F$90</c:f>
              <c:numCache>
                <c:formatCode>0.00</c:formatCode>
                <c:ptCount val="5"/>
                <c:pt idx="0">
                  <c:v>53.516800000000053</c:v>
                </c:pt>
                <c:pt idx="1">
                  <c:v>70.240799999999894</c:v>
                </c:pt>
                <c:pt idx="2">
                  <c:v>76.930400000000148</c:v>
                </c:pt>
                <c:pt idx="3">
                  <c:v>81.613119999999924</c:v>
                </c:pt>
                <c:pt idx="4">
                  <c:v>84.5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A19-45AA-8AEB-B4601474635F}"/>
            </c:ext>
          </c:extLst>
        </c:ser>
        <c:ser>
          <c:idx val="5"/>
          <c:order val="5"/>
          <c:tx>
            <c:strRef>
              <c:f>'RESULTADOS '!$G$84</c:f>
              <c:strCache>
                <c:ptCount val="1"/>
                <c:pt idx="0">
                  <c:v>NTC 0,5%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'RESULTADOS '!$A$86:$A$90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'RESULTADOS '!$G$86:$G$90</c:f>
              <c:numCache>
                <c:formatCode>0.00</c:formatCode>
                <c:ptCount val="5"/>
                <c:pt idx="0">
                  <c:v>58.534000000000241</c:v>
                </c:pt>
                <c:pt idx="1">
                  <c:v>72.470666666666503</c:v>
                </c:pt>
                <c:pt idx="2">
                  <c:v>78.602800000000116</c:v>
                </c:pt>
                <c:pt idx="3">
                  <c:v>83.62</c:v>
                </c:pt>
                <c:pt idx="4">
                  <c:v>90.309600000000074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A19-45AA-8AEB-B4601474635F}"/>
            </c:ext>
          </c:extLst>
        </c:ser>
        <c:ser>
          <c:idx val="6"/>
          <c:order val="6"/>
          <c:tx>
            <c:strRef>
              <c:f>'RESULTADOS '!$H$84</c:f>
              <c:strCache>
                <c:ptCount val="1"/>
                <c:pt idx="0">
                  <c:v>NTC 1,5%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'RESULTADOS '!$A$86:$A$90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'RESULTADOS '!$H$86:$H$90</c:f>
              <c:numCache>
                <c:formatCode>0.00</c:formatCode>
                <c:ptCount val="5"/>
                <c:pt idx="0">
                  <c:v>61.878800000000169</c:v>
                </c:pt>
                <c:pt idx="1">
                  <c:v>75.45</c:v>
                </c:pt>
                <c:pt idx="2">
                  <c:v>84.5</c:v>
                </c:pt>
                <c:pt idx="3">
                  <c:v>87.9</c:v>
                </c:pt>
                <c:pt idx="4">
                  <c:v>91.424533333333372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BA19-45AA-8AEB-B46014746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4764336"/>
        <c:axId val="654754768"/>
      </c:scatterChart>
      <c:valAx>
        <c:axId val="654764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Q entrada (W)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54754768"/>
        <c:crosses val="autoZero"/>
        <c:crossBetween val="midCat"/>
      </c:valAx>
      <c:valAx>
        <c:axId val="654754768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Eficiencia</a:t>
                </a:r>
                <a:r>
                  <a:rPr lang="es-ES" baseline="0"/>
                  <a:t> termica %</a:t>
                </a:r>
                <a:endParaRPr lang="es-E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547643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25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Hoja1!$D$52:$D$56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Hoja1!$E$60:$E$64</c:f>
              <c:numCache>
                <c:formatCode>General</c:formatCode>
                <c:ptCount val="5"/>
                <c:pt idx="0">
                  <c:v>0.9</c:v>
                </c:pt>
                <c:pt idx="1">
                  <c:v>0.65459999999999996</c:v>
                </c:pt>
                <c:pt idx="2">
                  <c:v>0.54600000000000004</c:v>
                </c:pt>
                <c:pt idx="3">
                  <c:v>0.45</c:v>
                </c:pt>
                <c:pt idx="4">
                  <c:v>0.45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A76-4E5D-BB55-0DB250AC5186}"/>
            </c:ext>
          </c:extLst>
        </c:ser>
        <c:ser>
          <c:idx val="1"/>
          <c:order val="1"/>
          <c:tx>
            <c:v>50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Hoja1!$R$52:$R$56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Hoja1!$S$60:$S$64</c:f>
              <c:numCache>
                <c:formatCode>General</c:formatCode>
                <c:ptCount val="5"/>
                <c:pt idx="0">
                  <c:v>0.84</c:v>
                </c:pt>
                <c:pt idx="1">
                  <c:v>0.62</c:v>
                </c:pt>
                <c:pt idx="2">
                  <c:v>0.48599999999999999</c:v>
                </c:pt>
                <c:pt idx="3">
                  <c:v>0.40300000000000002</c:v>
                </c:pt>
                <c:pt idx="4">
                  <c:v>0.39800000000000002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A76-4E5D-BB55-0DB250AC5186}"/>
            </c:ext>
          </c:extLst>
        </c:ser>
        <c:ser>
          <c:idx val="2"/>
          <c:order val="2"/>
          <c:tx>
            <c:v>100</c:v>
          </c:tx>
          <c:spPr>
            <a:ln w="1905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3"/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Hoja1!$AF$52:$AF$56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Hoja1!$AG$60:$AG$64</c:f>
              <c:numCache>
                <c:formatCode>General</c:formatCode>
                <c:ptCount val="5"/>
                <c:pt idx="0">
                  <c:v>0.8</c:v>
                </c:pt>
                <c:pt idx="1">
                  <c:v>0.56000000000000005</c:v>
                </c:pt>
                <c:pt idx="2">
                  <c:v>0.4</c:v>
                </c:pt>
                <c:pt idx="3">
                  <c:v>0.3</c:v>
                </c:pt>
                <c:pt idx="4">
                  <c:v>0.28000000000000003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A76-4E5D-BB55-0DB250AC5186}"/>
            </c:ext>
          </c:extLst>
        </c:ser>
        <c:dLbls>
          <c:dLblPos val="t"/>
          <c:showLegendKey val="0"/>
          <c:showVal val="0"/>
          <c:showCatName val="0"/>
          <c:showSerName val="0"/>
          <c:showPercent val="0"/>
          <c:showBubbleSize val="0"/>
        </c:dLbls>
        <c:axId val="134532527"/>
        <c:axId val="134542095"/>
      </c:scatterChart>
      <c:valAx>
        <c:axId val="134532527"/>
        <c:scaling>
          <c:orientation val="minMax"/>
          <c:min val="3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000" b="0" i="0" u="none" strike="noStrike" baseline="0" dirty="0">
                    <a:effectLst/>
                  </a:rPr>
                  <a:t>Entrada de calor (W)</a:t>
                </a:r>
                <a:endParaRPr lang="es-E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4542095"/>
        <c:crosses val="autoZero"/>
        <c:crossBetween val="midCat"/>
      </c:valAx>
      <c:valAx>
        <c:axId val="134542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400" b="0" i="0" baseline="0" dirty="0">
                    <a:effectLst/>
                  </a:rPr>
                  <a:t>Resistencia Térmica (C/W)</a:t>
                </a:r>
                <a:endParaRPr lang="es-ES" sz="1400" dirty="0">
                  <a:effectLst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es-E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4532527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4 aletas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11983627141376092"/>
          <c:y val="0.16581038313260388"/>
          <c:w val="0.7095294096577579"/>
          <c:h val="0.66294745645361841"/>
        </c:manualLayout>
      </c:layout>
      <c:scatterChart>
        <c:scatterStyle val="lineMarker"/>
        <c:varyColors val="0"/>
        <c:ser>
          <c:idx val="0"/>
          <c:order val="0"/>
          <c:tx>
            <c:v>25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Hoja1!$D$52:$D$56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Hoja1!$E$52:$E$56</c:f>
              <c:numCache>
                <c:formatCode>General</c:formatCode>
                <c:ptCount val="5"/>
                <c:pt idx="0">
                  <c:v>0.85</c:v>
                </c:pt>
                <c:pt idx="1">
                  <c:v>0.65</c:v>
                </c:pt>
                <c:pt idx="2">
                  <c:v>0.49</c:v>
                </c:pt>
                <c:pt idx="3">
                  <c:v>0.38</c:v>
                </c:pt>
                <c:pt idx="4">
                  <c:v>0.35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7B5-4EB7-8043-192117812FCA}"/>
            </c:ext>
          </c:extLst>
        </c:ser>
        <c:ser>
          <c:idx val="1"/>
          <c:order val="1"/>
          <c:tx>
            <c:v>50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Hoja1!$R$52:$R$56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Hoja1!$S$52:$S$56</c:f>
              <c:numCache>
                <c:formatCode>General</c:formatCode>
                <c:ptCount val="5"/>
                <c:pt idx="0">
                  <c:v>0.8</c:v>
                </c:pt>
                <c:pt idx="1">
                  <c:v>0.60766666666666647</c:v>
                </c:pt>
                <c:pt idx="2">
                  <c:v>0.44887500000000002</c:v>
                </c:pt>
                <c:pt idx="3">
                  <c:v>0.35579999999999995</c:v>
                </c:pt>
                <c:pt idx="4">
                  <c:v>0.30708333333333343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7B5-4EB7-8043-192117812FCA}"/>
            </c:ext>
          </c:extLst>
        </c:ser>
        <c:ser>
          <c:idx val="2"/>
          <c:order val="2"/>
          <c:tx>
            <c:v>100</c:v>
          </c:tx>
          <c:spPr>
            <a:ln w="1905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3"/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Hoja1!$AF$52:$AF$56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Hoja1!$AG$52:$AG$56</c:f>
              <c:numCache>
                <c:formatCode>General</c:formatCode>
                <c:ptCount val="5"/>
                <c:pt idx="0">
                  <c:v>0.78</c:v>
                </c:pt>
                <c:pt idx="1">
                  <c:v>0.56633333333333347</c:v>
                </c:pt>
                <c:pt idx="2">
                  <c:v>0.40437499999999998</c:v>
                </c:pt>
                <c:pt idx="3">
                  <c:v>0.33139999999999997</c:v>
                </c:pt>
                <c:pt idx="4">
                  <c:v>0.27783333333333332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7B5-4EB7-8043-192117812F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532527"/>
        <c:axId val="134542095"/>
      </c:scatterChart>
      <c:valAx>
        <c:axId val="134532527"/>
        <c:scaling>
          <c:orientation val="minMax"/>
          <c:min val="3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dirty="0"/>
                  <a:t>Entrada</a:t>
                </a:r>
                <a:r>
                  <a:rPr lang="es-ES" baseline="0" dirty="0"/>
                  <a:t> de calor (W)</a:t>
                </a:r>
                <a:endParaRPr lang="es-ES" dirty="0"/>
              </a:p>
            </c:rich>
          </c:tx>
          <c:layout>
            <c:manualLayout>
              <c:xMode val="edge"/>
              <c:yMode val="edge"/>
              <c:x val="0.44769181722500995"/>
              <c:y val="0.903078925365553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4542095"/>
        <c:crosses val="autoZero"/>
        <c:crossBetween val="midCat"/>
      </c:valAx>
      <c:valAx>
        <c:axId val="134542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dirty="0"/>
                  <a:t>Resistencia </a:t>
                </a:r>
                <a:r>
                  <a:rPr lang="es-ES" dirty="0" err="1"/>
                  <a:t>Termica</a:t>
                </a:r>
                <a:r>
                  <a:rPr lang="es-ES" dirty="0"/>
                  <a:t> (C/W)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4532527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6 aletas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25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Hoja1!$D$52:$D$56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Hoja1!$H$52:$H$56</c:f>
              <c:numCache>
                <c:formatCode>General</c:formatCode>
                <c:ptCount val="5"/>
                <c:pt idx="0">
                  <c:v>0.76</c:v>
                </c:pt>
                <c:pt idx="1">
                  <c:v>0.54600000000000004</c:v>
                </c:pt>
                <c:pt idx="2">
                  <c:v>0.35</c:v>
                </c:pt>
                <c:pt idx="3">
                  <c:v>0.3</c:v>
                </c:pt>
                <c:pt idx="4">
                  <c:v>0.27800000000000002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16A-47F7-927C-926C8023F394}"/>
            </c:ext>
          </c:extLst>
        </c:ser>
        <c:ser>
          <c:idx val="1"/>
          <c:order val="1"/>
          <c:tx>
            <c:v>50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Hoja1!$R$52:$R$56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Hoja1!$V$52:$V$56</c:f>
              <c:numCache>
                <c:formatCode>General</c:formatCode>
                <c:ptCount val="5"/>
                <c:pt idx="0">
                  <c:v>0.72</c:v>
                </c:pt>
                <c:pt idx="1">
                  <c:v>0.49</c:v>
                </c:pt>
                <c:pt idx="2">
                  <c:v>0.33</c:v>
                </c:pt>
                <c:pt idx="3">
                  <c:v>0.28999999999999998</c:v>
                </c:pt>
                <c:pt idx="4">
                  <c:v>0.24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16A-47F7-927C-926C8023F394}"/>
            </c:ext>
          </c:extLst>
        </c:ser>
        <c:ser>
          <c:idx val="2"/>
          <c:order val="2"/>
          <c:tx>
            <c:v>100</c:v>
          </c:tx>
          <c:spPr>
            <a:ln w="1905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3"/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Hoja1!$AF$52:$AF$56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Hoja1!$AJ$52:$AJ$56</c:f>
              <c:numCache>
                <c:formatCode>General</c:formatCode>
                <c:ptCount val="5"/>
                <c:pt idx="0">
                  <c:v>0.7</c:v>
                </c:pt>
                <c:pt idx="1">
                  <c:v>0.45</c:v>
                </c:pt>
                <c:pt idx="2">
                  <c:v>0.28999999999999998</c:v>
                </c:pt>
                <c:pt idx="3">
                  <c:v>0.22</c:v>
                </c:pt>
                <c:pt idx="4">
                  <c:v>0.2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16A-47F7-927C-926C8023F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532527"/>
        <c:axId val="134542095"/>
      </c:scatterChart>
      <c:valAx>
        <c:axId val="134532527"/>
        <c:scaling>
          <c:orientation val="minMax"/>
          <c:min val="3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Entrada</a:t>
                </a:r>
                <a:r>
                  <a:rPr lang="es-ES" baseline="0"/>
                  <a:t> de calor (W)</a:t>
                </a:r>
                <a:endParaRPr lang="es-ES"/>
              </a:p>
            </c:rich>
          </c:tx>
          <c:layout>
            <c:manualLayout>
              <c:xMode val="edge"/>
              <c:yMode val="edge"/>
              <c:x val="0.44769181722500995"/>
              <c:y val="0.903078925365553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4542095"/>
        <c:crosses val="autoZero"/>
        <c:crossBetween val="midCat"/>
      </c:valAx>
      <c:valAx>
        <c:axId val="134542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Resistencia Termica (C/W)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4532527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8 Aletas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25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Hoja1!$G$60:$G$64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Hoja1!$H$60:$H$64</c:f>
              <c:numCache>
                <c:formatCode>General</c:formatCode>
                <c:ptCount val="5"/>
                <c:pt idx="0">
                  <c:v>0.68959999999999999</c:v>
                </c:pt>
                <c:pt idx="1">
                  <c:v>0.498</c:v>
                </c:pt>
                <c:pt idx="2">
                  <c:v>0.29499999999999998</c:v>
                </c:pt>
                <c:pt idx="3">
                  <c:v>0.23699999999999999</c:v>
                </c:pt>
                <c:pt idx="4">
                  <c:v>0.20399999999999999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332-48FE-A894-64303087BB37}"/>
            </c:ext>
          </c:extLst>
        </c:ser>
        <c:ser>
          <c:idx val="1"/>
          <c:order val="1"/>
          <c:tx>
            <c:v>50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Hoja1!$R$52:$R$56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Hoja1!$V$60:$V$64</c:f>
              <c:numCache>
                <c:formatCode>General</c:formatCode>
                <c:ptCount val="5"/>
                <c:pt idx="0">
                  <c:v>0.66</c:v>
                </c:pt>
                <c:pt idx="1">
                  <c:v>0.45</c:v>
                </c:pt>
                <c:pt idx="2">
                  <c:v>0.25</c:v>
                </c:pt>
                <c:pt idx="3">
                  <c:v>0.23</c:v>
                </c:pt>
                <c:pt idx="4">
                  <c:v>0.18729999999999999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332-48FE-A894-64303087BB37}"/>
            </c:ext>
          </c:extLst>
        </c:ser>
        <c:ser>
          <c:idx val="2"/>
          <c:order val="2"/>
          <c:tx>
            <c:v>100</c:v>
          </c:tx>
          <c:spPr>
            <a:ln w="1905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3"/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Hoja1!$AF$52:$AF$56</c:f>
              <c:numCache>
                <c:formatCode>General</c:formatCode>
                <c:ptCount val="5"/>
                <c:pt idx="0">
                  <c:v>50</c:v>
                </c:pt>
                <c:pt idx="1">
                  <c:v>75</c:v>
                </c:pt>
                <c:pt idx="2">
                  <c:v>100</c:v>
                </c:pt>
                <c:pt idx="3">
                  <c:v>125</c:v>
                </c:pt>
                <c:pt idx="4">
                  <c:v>150</c:v>
                </c:pt>
              </c:numCache>
            </c:numRef>
          </c:xVal>
          <c:yVal>
            <c:numRef>
              <c:f>Hoja1!$AJ$60:$AJ$64</c:f>
              <c:numCache>
                <c:formatCode>General</c:formatCode>
                <c:ptCount val="5"/>
                <c:pt idx="0">
                  <c:v>0.65</c:v>
                </c:pt>
                <c:pt idx="1">
                  <c:v>0.42</c:v>
                </c:pt>
                <c:pt idx="2">
                  <c:v>0.22</c:v>
                </c:pt>
                <c:pt idx="3">
                  <c:v>0.2</c:v>
                </c:pt>
                <c:pt idx="4">
                  <c:v>0.15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332-48FE-A894-64303087B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532527"/>
        <c:axId val="134542095"/>
      </c:scatterChart>
      <c:valAx>
        <c:axId val="134532527"/>
        <c:scaling>
          <c:orientation val="minMax"/>
          <c:min val="3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Entrada</a:t>
                </a:r>
                <a:r>
                  <a:rPr lang="es-ES" baseline="0"/>
                  <a:t> de calor (W)</a:t>
                </a:r>
                <a:endParaRPr lang="es-ES"/>
              </a:p>
            </c:rich>
          </c:tx>
          <c:layout>
            <c:manualLayout>
              <c:xMode val="edge"/>
              <c:yMode val="edge"/>
              <c:x val="0.44769181722500995"/>
              <c:y val="0.903078925365553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4542095"/>
        <c:crosses val="autoZero"/>
        <c:crossBetween val="midCat"/>
      </c:valAx>
      <c:valAx>
        <c:axId val="134542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Resistencia Termica (C/W)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4532527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'RESULTADOS '!$B$181</c:f>
              <c:strCache>
                <c:ptCount val="1"/>
                <c:pt idx="0">
                  <c:v>Agua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'RESULTADOS '!$A$182:$A$189</c:f>
              <c:numCache>
                <c:formatCode>General</c:formatCode>
                <c:ptCount val="8"/>
                <c:pt idx="0">
                  <c:v>25</c:v>
                </c:pt>
                <c:pt idx="1">
                  <c:v>75</c:v>
                </c:pt>
                <c:pt idx="2">
                  <c:v>125</c:v>
                </c:pt>
                <c:pt idx="3">
                  <c:v>175</c:v>
                </c:pt>
                <c:pt idx="4">
                  <c:v>225</c:v>
                </c:pt>
                <c:pt idx="5">
                  <c:v>275</c:v>
                </c:pt>
                <c:pt idx="6">
                  <c:v>350</c:v>
                </c:pt>
                <c:pt idx="7">
                  <c:v>450</c:v>
                </c:pt>
              </c:numCache>
            </c:numRef>
          </c:xVal>
          <c:yVal>
            <c:numRef>
              <c:f>'RESULTADOS '!$B$182:$B$189</c:f>
              <c:numCache>
                <c:formatCode>General</c:formatCode>
                <c:ptCount val="8"/>
                <c:pt idx="0">
                  <c:v>98.45</c:v>
                </c:pt>
                <c:pt idx="1">
                  <c:v>93</c:v>
                </c:pt>
                <c:pt idx="2">
                  <c:v>99.25</c:v>
                </c:pt>
                <c:pt idx="3">
                  <c:v>98.75</c:v>
                </c:pt>
                <c:pt idx="4">
                  <c:v>95.75</c:v>
                </c:pt>
                <c:pt idx="5">
                  <c:v>91.75</c:v>
                </c:pt>
                <c:pt idx="6">
                  <c:v>53.05</c:v>
                </c:pt>
                <c:pt idx="7">
                  <c:v>51.75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F6D-405D-985A-4E62CE2E169C}"/>
            </c:ext>
          </c:extLst>
        </c:ser>
        <c:ser>
          <c:idx val="1"/>
          <c:order val="1"/>
          <c:tx>
            <c:strRef>
              <c:f>'RESULTADOS '!$C$181</c:f>
              <c:strCache>
                <c:ptCount val="1"/>
                <c:pt idx="0">
                  <c:v>Al203 0,02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xVal>
            <c:numRef>
              <c:f>'RESULTADOS '!$A$182:$A$189</c:f>
              <c:numCache>
                <c:formatCode>General</c:formatCode>
                <c:ptCount val="8"/>
                <c:pt idx="0">
                  <c:v>25</c:v>
                </c:pt>
                <c:pt idx="1">
                  <c:v>75</c:v>
                </c:pt>
                <c:pt idx="2">
                  <c:v>125</c:v>
                </c:pt>
                <c:pt idx="3">
                  <c:v>175</c:v>
                </c:pt>
                <c:pt idx="4">
                  <c:v>225</c:v>
                </c:pt>
                <c:pt idx="5">
                  <c:v>275</c:v>
                </c:pt>
                <c:pt idx="6">
                  <c:v>350</c:v>
                </c:pt>
                <c:pt idx="7">
                  <c:v>450</c:v>
                </c:pt>
              </c:numCache>
            </c:numRef>
          </c:xVal>
          <c:yVal>
            <c:numRef>
              <c:f>'RESULTADOS '!$C$182:$C$189</c:f>
              <c:numCache>
                <c:formatCode>General</c:formatCode>
                <c:ptCount val="8"/>
                <c:pt idx="0">
                  <c:v>89.9</c:v>
                </c:pt>
                <c:pt idx="1">
                  <c:v>90.1</c:v>
                </c:pt>
                <c:pt idx="2">
                  <c:v>90.65</c:v>
                </c:pt>
                <c:pt idx="3">
                  <c:v>89.85</c:v>
                </c:pt>
                <c:pt idx="4">
                  <c:v>84.15</c:v>
                </c:pt>
                <c:pt idx="5">
                  <c:v>81.5</c:v>
                </c:pt>
                <c:pt idx="6">
                  <c:v>57.15</c:v>
                </c:pt>
                <c:pt idx="7">
                  <c:v>54.2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F6D-405D-985A-4E62CE2E169C}"/>
            </c:ext>
          </c:extLst>
        </c:ser>
        <c:ser>
          <c:idx val="2"/>
          <c:order val="2"/>
          <c:tx>
            <c:strRef>
              <c:f>'RESULTADOS '!$D$181</c:f>
              <c:strCache>
                <c:ptCount val="1"/>
                <c:pt idx="0">
                  <c:v>Al203 0,5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6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'RESULTADOS '!$A$182:$A$189</c:f>
              <c:numCache>
                <c:formatCode>General</c:formatCode>
                <c:ptCount val="8"/>
                <c:pt idx="0">
                  <c:v>25</c:v>
                </c:pt>
                <c:pt idx="1">
                  <c:v>75</c:v>
                </c:pt>
                <c:pt idx="2">
                  <c:v>125</c:v>
                </c:pt>
                <c:pt idx="3">
                  <c:v>175</c:v>
                </c:pt>
                <c:pt idx="4">
                  <c:v>225</c:v>
                </c:pt>
                <c:pt idx="5">
                  <c:v>275</c:v>
                </c:pt>
                <c:pt idx="6">
                  <c:v>350</c:v>
                </c:pt>
                <c:pt idx="7">
                  <c:v>450</c:v>
                </c:pt>
              </c:numCache>
            </c:numRef>
          </c:xVal>
          <c:yVal>
            <c:numRef>
              <c:f>'RESULTADOS '!$D$182:$D$189</c:f>
              <c:numCache>
                <c:formatCode>General</c:formatCode>
                <c:ptCount val="8"/>
                <c:pt idx="0">
                  <c:v>89.1</c:v>
                </c:pt>
                <c:pt idx="1">
                  <c:v>89.3</c:v>
                </c:pt>
                <c:pt idx="2">
                  <c:v>89.85</c:v>
                </c:pt>
                <c:pt idx="3">
                  <c:v>89.05</c:v>
                </c:pt>
                <c:pt idx="4">
                  <c:v>83.35</c:v>
                </c:pt>
                <c:pt idx="5">
                  <c:v>80.7</c:v>
                </c:pt>
                <c:pt idx="6">
                  <c:v>56.15</c:v>
                </c:pt>
                <c:pt idx="7">
                  <c:v>52.15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F6D-405D-985A-4E62CE2E169C}"/>
            </c:ext>
          </c:extLst>
        </c:ser>
        <c:ser>
          <c:idx val="3"/>
          <c:order val="3"/>
          <c:tx>
            <c:strRef>
              <c:f>'RESULTADOS '!$E$181</c:f>
              <c:strCache>
                <c:ptCount val="1"/>
                <c:pt idx="0">
                  <c:v>Al203 1,5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'RESULTADOS '!$A$182:$A$189</c:f>
              <c:numCache>
                <c:formatCode>General</c:formatCode>
                <c:ptCount val="8"/>
                <c:pt idx="0">
                  <c:v>25</c:v>
                </c:pt>
                <c:pt idx="1">
                  <c:v>75</c:v>
                </c:pt>
                <c:pt idx="2">
                  <c:v>125</c:v>
                </c:pt>
                <c:pt idx="3">
                  <c:v>175</c:v>
                </c:pt>
                <c:pt idx="4">
                  <c:v>225</c:v>
                </c:pt>
                <c:pt idx="5">
                  <c:v>275</c:v>
                </c:pt>
                <c:pt idx="6">
                  <c:v>350</c:v>
                </c:pt>
                <c:pt idx="7">
                  <c:v>450</c:v>
                </c:pt>
              </c:numCache>
            </c:numRef>
          </c:xVal>
          <c:yVal>
            <c:numRef>
              <c:f>'RESULTADOS '!$E$182:$E$189</c:f>
              <c:numCache>
                <c:formatCode>General</c:formatCode>
                <c:ptCount val="8"/>
                <c:pt idx="0">
                  <c:v>87.999999999999986</c:v>
                </c:pt>
                <c:pt idx="1">
                  <c:v>88.199999999999989</c:v>
                </c:pt>
                <c:pt idx="2">
                  <c:v>88.749999999999986</c:v>
                </c:pt>
                <c:pt idx="3">
                  <c:v>87.949999999999989</c:v>
                </c:pt>
                <c:pt idx="4">
                  <c:v>82.649999999999991</c:v>
                </c:pt>
                <c:pt idx="5">
                  <c:v>80</c:v>
                </c:pt>
                <c:pt idx="6">
                  <c:v>54.3</c:v>
                </c:pt>
                <c:pt idx="7">
                  <c:v>51.24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F6D-405D-985A-4E62CE2E1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1390639"/>
        <c:axId val="1491387311"/>
      </c:scatterChart>
      <c:valAx>
        <c:axId val="14913906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Longitud del termosifon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91387311"/>
        <c:crosses val="autoZero"/>
        <c:crossBetween val="midCat"/>
      </c:valAx>
      <c:valAx>
        <c:axId val="1491387311"/>
        <c:scaling>
          <c:orientation val="minMax"/>
          <c:min val="3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Temperatura (C)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9139063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'RESULTADOS '!$B$181</c:f>
              <c:strCache>
                <c:ptCount val="1"/>
                <c:pt idx="0">
                  <c:v>Agua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'RESULTADOS '!$A$182:$A$189</c:f>
              <c:numCache>
                <c:formatCode>General</c:formatCode>
                <c:ptCount val="8"/>
                <c:pt idx="0">
                  <c:v>25</c:v>
                </c:pt>
                <c:pt idx="1">
                  <c:v>75</c:v>
                </c:pt>
                <c:pt idx="2">
                  <c:v>125</c:v>
                </c:pt>
                <c:pt idx="3">
                  <c:v>175</c:v>
                </c:pt>
                <c:pt idx="4">
                  <c:v>225</c:v>
                </c:pt>
                <c:pt idx="5">
                  <c:v>275</c:v>
                </c:pt>
                <c:pt idx="6">
                  <c:v>350</c:v>
                </c:pt>
                <c:pt idx="7">
                  <c:v>450</c:v>
                </c:pt>
              </c:numCache>
            </c:numRef>
          </c:xVal>
          <c:yVal>
            <c:numRef>
              <c:f>'RESULTADOS '!$B$182:$B$189</c:f>
              <c:numCache>
                <c:formatCode>General</c:formatCode>
                <c:ptCount val="8"/>
                <c:pt idx="0">
                  <c:v>98.45</c:v>
                </c:pt>
                <c:pt idx="1">
                  <c:v>93</c:v>
                </c:pt>
                <c:pt idx="2">
                  <c:v>99.25</c:v>
                </c:pt>
                <c:pt idx="3">
                  <c:v>98.75</c:v>
                </c:pt>
                <c:pt idx="4">
                  <c:v>95.75</c:v>
                </c:pt>
                <c:pt idx="5">
                  <c:v>91.75</c:v>
                </c:pt>
                <c:pt idx="6">
                  <c:v>53.05</c:v>
                </c:pt>
                <c:pt idx="7">
                  <c:v>51.75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248-4F1E-A6F1-680B6CF57483}"/>
            </c:ext>
          </c:extLst>
        </c:ser>
        <c:ser>
          <c:idx val="1"/>
          <c:order val="1"/>
          <c:tx>
            <c:strRef>
              <c:f>'RESULTADOS '!$F$181</c:f>
              <c:strCache>
                <c:ptCount val="1"/>
                <c:pt idx="0">
                  <c:v>NTC 0,02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xVal>
            <c:numRef>
              <c:f>'RESULTADOS '!$A$182:$A$189</c:f>
              <c:numCache>
                <c:formatCode>General</c:formatCode>
                <c:ptCount val="8"/>
                <c:pt idx="0">
                  <c:v>25</c:v>
                </c:pt>
                <c:pt idx="1">
                  <c:v>75</c:v>
                </c:pt>
                <c:pt idx="2">
                  <c:v>125</c:v>
                </c:pt>
                <c:pt idx="3">
                  <c:v>175</c:v>
                </c:pt>
                <c:pt idx="4">
                  <c:v>225</c:v>
                </c:pt>
                <c:pt idx="5">
                  <c:v>275</c:v>
                </c:pt>
                <c:pt idx="6">
                  <c:v>350</c:v>
                </c:pt>
                <c:pt idx="7">
                  <c:v>450</c:v>
                </c:pt>
              </c:numCache>
            </c:numRef>
          </c:xVal>
          <c:yVal>
            <c:numRef>
              <c:f>'RESULTADOS '!$F$182:$F$189</c:f>
              <c:numCache>
                <c:formatCode>General</c:formatCode>
                <c:ptCount val="8"/>
                <c:pt idx="0">
                  <c:v>88.9</c:v>
                </c:pt>
                <c:pt idx="1">
                  <c:v>89.1</c:v>
                </c:pt>
                <c:pt idx="2">
                  <c:v>89.65</c:v>
                </c:pt>
                <c:pt idx="3">
                  <c:v>88.85</c:v>
                </c:pt>
                <c:pt idx="4">
                  <c:v>83.95</c:v>
                </c:pt>
                <c:pt idx="5">
                  <c:v>81.3</c:v>
                </c:pt>
                <c:pt idx="6">
                  <c:v>57.2</c:v>
                </c:pt>
                <c:pt idx="7">
                  <c:v>54.25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248-4F1E-A6F1-680B6CF57483}"/>
            </c:ext>
          </c:extLst>
        </c:ser>
        <c:ser>
          <c:idx val="2"/>
          <c:order val="2"/>
          <c:tx>
            <c:strRef>
              <c:f>'RESULTADOS '!$G$181</c:f>
              <c:strCache>
                <c:ptCount val="1"/>
                <c:pt idx="0">
                  <c:v>NTC 0,5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6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'RESULTADOS '!$A$182:$A$189</c:f>
              <c:numCache>
                <c:formatCode>General</c:formatCode>
                <c:ptCount val="8"/>
                <c:pt idx="0">
                  <c:v>25</c:v>
                </c:pt>
                <c:pt idx="1">
                  <c:v>75</c:v>
                </c:pt>
                <c:pt idx="2">
                  <c:v>125</c:v>
                </c:pt>
                <c:pt idx="3">
                  <c:v>175</c:v>
                </c:pt>
                <c:pt idx="4">
                  <c:v>225</c:v>
                </c:pt>
                <c:pt idx="5">
                  <c:v>275</c:v>
                </c:pt>
                <c:pt idx="6">
                  <c:v>350</c:v>
                </c:pt>
                <c:pt idx="7">
                  <c:v>450</c:v>
                </c:pt>
              </c:numCache>
            </c:numRef>
          </c:xVal>
          <c:yVal>
            <c:numRef>
              <c:f>'RESULTADOS '!$G$182:$G$189</c:f>
              <c:numCache>
                <c:formatCode>General</c:formatCode>
                <c:ptCount val="8"/>
                <c:pt idx="0">
                  <c:v>88</c:v>
                </c:pt>
                <c:pt idx="1">
                  <c:v>88.199999999999989</c:v>
                </c:pt>
                <c:pt idx="2">
                  <c:v>88.75</c:v>
                </c:pt>
                <c:pt idx="3">
                  <c:v>87.949999999999989</c:v>
                </c:pt>
                <c:pt idx="4">
                  <c:v>83.149999999999991</c:v>
                </c:pt>
                <c:pt idx="5">
                  <c:v>75.75</c:v>
                </c:pt>
                <c:pt idx="6">
                  <c:v>63.85</c:v>
                </c:pt>
                <c:pt idx="7">
                  <c:v>55.2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248-4F1E-A6F1-680B6CF57483}"/>
            </c:ext>
          </c:extLst>
        </c:ser>
        <c:ser>
          <c:idx val="3"/>
          <c:order val="3"/>
          <c:tx>
            <c:strRef>
              <c:f>'RESULTADOS '!$H$181</c:f>
              <c:strCache>
                <c:ptCount val="1"/>
                <c:pt idx="0">
                  <c:v>NTC 1,5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'RESULTADOS '!$A$182:$A$189</c:f>
              <c:numCache>
                <c:formatCode>General</c:formatCode>
                <c:ptCount val="8"/>
                <c:pt idx="0">
                  <c:v>25</c:v>
                </c:pt>
                <c:pt idx="1">
                  <c:v>75</c:v>
                </c:pt>
                <c:pt idx="2">
                  <c:v>125</c:v>
                </c:pt>
                <c:pt idx="3">
                  <c:v>175</c:v>
                </c:pt>
                <c:pt idx="4">
                  <c:v>225</c:v>
                </c:pt>
                <c:pt idx="5">
                  <c:v>275</c:v>
                </c:pt>
                <c:pt idx="6">
                  <c:v>350</c:v>
                </c:pt>
                <c:pt idx="7">
                  <c:v>450</c:v>
                </c:pt>
              </c:numCache>
            </c:numRef>
          </c:xVal>
          <c:yVal>
            <c:numRef>
              <c:f>'RESULTADOS '!$H$182:$H$189</c:f>
              <c:numCache>
                <c:formatCode>General</c:formatCode>
                <c:ptCount val="8"/>
                <c:pt idx="0">
                  <c:v>87.2</c:v>
                </c:pt>
                <c:pt idx="1">
                  <c:v>87.399999999999991</c:v>
                </c:pt>
                <c:pt idx="2">
                  <c:v>87.95</c:v>
                </c:pt>
                <c:pt idx="3">
                  <c:v>87.149999999999991</c:v>
                </c:pt>
                <c:pt idx="4">
                  <c:v>83.25</c:v>
                </c:pt>
                <c:pt idx="5">
                  <c:v>82.1</c:v>
                </c:pt>
                <c:pt idx="6">
                  <c:v>61.699999999999996</c:v>
                </c:pt>
                <c:pt idx="7">
                  <c:v>53.5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248-4F1E-A6F1-680B6CF57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1390639"/>
        <c:axId val="1491387311"/>
      </c:scatterChart>
      <c:valAx>
        <c:axId val="14913906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Longitud del termosifon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91387311"/>
        <c:crosses val="autoZero"/>
        <c:crossBetween val="midCat"/>
      </c:valAx>
      <c:valAx>
        <c:axId val="1491387311"/>
        <c:scaling>
          <c:orientation val="minMax"/>
          <c:min val="3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Temperatura (C)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9139063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39946609237948"/>
          <c:y val="7.7399380804953566E-2"/>
          <c:w val="0.65692509590147385"/>
          <c:h val="0.71412122246329113"/>
        </c:manualLayout>
      </c:layout>
      <c:scatterChart>
        <c:scatterStyle val="lineMarker"/>
        <c:varyColors val="0"/>
        <c:ser>
          <c:idx val="0"/>
          <c:order val="0"/>
          <c:tx>
            <c:strRef>
              <c:f>'RESULTADOS '!$BB$41:$BC$41</c:f>
              <c:strCache>
                <c:ptCount val="1"/>
                <c:pt idx="0">
                  <c:v>50 W</c:v>
                </c:pt>
              </c:strCache>
            </c:strRef>
          </c:tx>
          <c:spPr>
            <a:ln w="15875" cap="rnd">
              <a:solidFill>
                <a:schemeClr val="accent6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6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'RESULTADOS '!$BB$43:$BB$46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'RESULTADOS '!$BC$43:$BC$46</c:f>
              <c:numCache>
                <c:formatCode>General</c:formatCode>
                <c:ptCount val="4"/>
                <c:pt idx="0">
                  <c:v>0.60399999999999976</c:v>
                </c:pt>
                <c:pt idx="1">
                  <c:v>0.51749999999999996</c:v>
                </c:pt>
                <c:pt idx="2">
                  <c:v>0.49949999999999989</c:v>
                </c:pt>
                <c:pt idx="3">
                  <c:v>0.42775000000000035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E9-4434-8DF6-ED788118401E}"/>
            </c:ext>
          </c:extLst>
        </c:ser>
        <c:ser>
          <c:idx val="1"/>
          <c:order val="1"/>
          <c:tx>
            <c:strRef>
              <c:f>'RESULTADOS '!$BD$41:$BE$41</c:f>
              <c:strCache>
                <c:ptCount val="1"/>
                <c:pt idx="0">
                  <c:v>75 W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'RESULTADOS '!$BD$43:$BD$46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'RESULTADOS '!$BE$43:$BE$46</c:f>
              <c:numCache>
                <c:formatCode>General</c:formatCode>
                <c:ptCount val="4"/>
                <c:pt idx="0">
                  <c:v>0.4778333333333335</c:v>
                </c:pt>
                <c:pt idx="1">
                  <c:v>0.39450000000000018</c:v>
                </c:pt>
                <c:pt idx="2">
                  <c:v>0.3243333333333332</c:v>
                </c:pt>
                <c:pt idx="3">
                  <c:v>0.30533333333333301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0E9-4434-8DF6-ED788118401E}"/>
            </c:ext>
          </c:extLst>
        </c:ser>
        <c:ser>
          <c:idx val="2"/>
          <c:order val="2"/>
          <c:tx>
            <c:strRef>
              <c:f>'RESULTADOS '!$BB$49:$BC$49</c:f>
              <c:strCache>
                <c:ptCount val="1"/>
                <c:pt idx="0">
                  <c:v>100 W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'RESULTADOS '!$BB$51:$BB$54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'RESULTADOS '!$BC$51:$BC$54</c:f>
              <c:numCache>
                <c:formatCode>General</c:formatCode>
                <c:ptCount val="4"/>
                <c:pt idx="0">
                  <c:v>0.34450000000000003</c:v>
                </c:pt>
                <c:pt idx="1">
                  <c:v>0.29277499999999995</c:v>
                </c:pt>
                <c:pt idx="2">
                  <c:v>0.29265000000000013</c:v>
                </c:pt>
                <c:pt idx="3">
                  <c:v>0.28227499999999994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0E9-4434-8DF6-ED788118401E}"/>
            </c:ext>
          </c:extLst>
        </c:ser>
        <c:ser>
          <c:idx val="3"/>
          <c:order val="3"/>
          <c:tx>
            <c:strRef>
              <c:f>'RESULTADOS '!$BD$49:$BE$49</c:f>
              <c:strCache>
                <c:ptCount val="1"/>
                <c:pt idx="0">
                  <c:v>125 W</c:v>
                </c:pt>
              </c:strCache>
            </c:strRef>
          </c:tx>
          <c:spPr>
            <a:ln w="15875" cap="rnd">
              <a:solidFill>
                <a:schemeClr val="accent4"/>
              </a:solidFill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'RESULTADOS '!$BD$51:$BD$54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'RESULTADOS '!$BE$51:$BE$54</c:f>
              <c:numCache>
                <c:formatCode>General</c:formatCode>
                <c:ptCount val="4"/>
                <c:pt idx="0">
                  <c:v>0.28339999999999999</c:v>
                </c:pt>
                <c:pt idx="1">
                  <c:v>0.23261999999999999</c:v>
                </c:pt>
                <c:pt idx="2">
                  <c:v>0.19253999999999996</c:v>
                </c:pt>
                <c:pt idx="3">
                  <c:v>0.19639999999999996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0E9-4434-8DF6-ED788118401E}"/>
            </c:ext>
          </c:extLst>
        </c:ser>
        <c:ser>
          <c:idx val="4"/>
          <c:order val="4"/>
          <c:tx>
            <c:strRef>
              <c:f>'RESULTADOS '!$BB$56:$BC$56</c:f>
              <c:strCache>
                <c:ptCount val="1"/>
                <c:pt idx="0">
                  <c:v>150 W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'RESULTADOS '!$BB$58:$BB$61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'RESULTADOS '!$BC$58:$BC$61</c:f>
              <c:numCache>
                <c:formatCode>General</c:formatCode>
                <c:ptCount val="4"/>
                <c:pt idx="0">
                  <c:v>0.22591666666666663</c:v>
                </c:pt>
                <c:pt idx="1">
                  <c:v>0.19200000000000003</c:v>
                </c:pt>
                <c:pt idx="2">
                  <c:v>0.18183333333333326</c:v>
                </c:pt>
                <c:pt idx="3">
                  <c:v>0.17341666666666658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0E9-4434-8DF6-ED78811840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3385264"/>
        <c:axId val="913386512"/>
      </c:scatterChart>
      <c:valAx>
        <c:axId val="913385264"/>
        <c:scaling>
          <c:orientation val="minMax"/>
          <c:max val="9"/>
          <c:min val="-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Numero</a:t>
                </a:r>
                <a:r>
                  <a:rPr lang="es-EC" baseline="0"/>
                  <a:t> de aletas</a:t>
                </a:r>
                <a:endParaRPr lang="es-EC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13386512"/>
        <c:crossesAt val="0"/>
        <c:crossBetween val="midCat"/>
      </c:valAx>
      <c:valAx>
        <c:axId val="913386512"/>
        <c:scaling>
          <c:orientation val="minMax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Resistencia</a:t>
                </a:r>
                <a:r>
                  <a:rPr lang="es-EC" baseline="0"/>
                  <a:t>  termica ( C/W)</a:t>
                </a:r>
                <a:endParaRPr lang="es-EC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13385264"/>
        <c:crossesAt val="-2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graficas!$BB$41:$BC$41</c:f>
              <c:strCache>
                <c:ptCount val="1"/>
                <c:pt idx="0">
                  <c:v>50 W</c:v>
                </c:pt>
              </c:strCache>
            </c:strRef>
          </c:tx>
          <c:spPr>
            <a:ln w="15875" cap="rnd">
              <a:solidFill>
                <a:schemeClr val="accent6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6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graficas!$BB$43:$BB$46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graficas!$BC$43:$BC$46</c:f>
              <c:numCache>
                <c:formatCode>General</c:formatCode>
                <c:ptCount val="4"/>
                <c:pt idx="0">
                  <c:v>0.52499999999999969</c:v>
                </c:pt>
                <c:pt idx="1">
                  <c:v>0.50150000000000006</c:v>
                </c:pt>
                <c:pt idx="2">
                  <c:v>0.48350000000000021</c:v>
                </c:pt>
                <c:pt idx="3">
                  <c:v>0.41175000000000012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8F5-4443-902F-9B9998E87B76}"/>
            </c:ext>
          </c:extLst>
        </c:ser>
        <c:ser>
          <c:idx val="1"/>
          <c:order val="1"/>
          <c:tx>
            <c:strRef>
              <c:f>graficas!$BD$41:$BE$41</c:f>
              <c:strCache>
                <c:ptCount val="1"/>
                <c:pt idx="0">
                  <c:v>75 W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graficas!$BD$43:$BD$46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graficas!$BE$43:$BE$46</c:f>
              <c:numCache>
                <c:formatCode>General</c:formatCode>
                <c:ptCount val="4"/>
                <c:pt idx="0">
                  <c:v>0.47083333333333355</c:v>
                </c:pt>
                <c:pt idx="1">
                  <c:v>0.38383333333333353</c:v>
                </c:pt>
                <c:pt idx="2">
                  <c:v>0.31366666666666654</c:v>
                </c:pt>
                <c:pt idx="3">
                  <c:v>0.29466666666666658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8F5-4443-902F-9B9998E87B76}"/>
            </c:ext>
          </c:extLst>
        </c:ser>
        <c:ser>
          <c:idx val="2"/>
          <c:order val="2"/>
          <c:tx>
            <c:strRef>
              <c:f>graficas!$BB$49:$BC$49</c:f>
              <c:strCache>
                <c:ptCount val="1"/>
                <c:pt idx="0">
                  <c:v>100 W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graficas!$BB$51:$BB$54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graficas!$BC$51:$BC$54</c:f>
              <c:numCache>
                <c:formatCode>General</c:formatCode>
                <c:ptCount val="4"/>
                <c:pt idx="0">
                  <c:v>0.33399999999999996</c:v>
                </c:pt>
                <c:pt idx="1">
                  <c:v>0.284775</c:v>
                </c:pt>
                <c:pt idx="2">
                  <c:v>0.28465000000000018</c:v>
                </c:pt>
                <c:pt idx="3">
                  <c:v>0.27427499999999994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8F5-4443-902F-9B9998E87B76}"/>
            </c:ext>
          </c:extLst>
        </c:ser>
        <c:ser>
          <c:idx val="3"/>
          <c:order val="3"/>
          <c:tx>
            <c:strRef>
              <c:f>graficas!$BD$49:$BE$49</c:f>
              <c:strCache>
                <c:ptCount val="1"/>
                <c:pt idx="0">
                  <c:v>125 W</c:v>
                </c:pt>
              </c:strCache>
            </c:strRef>
          </c:tx>
          <c:spPr>
            <a:ln w="15875" cap="rnd">
              <a:solidFill>
                <a:schemeClr val="accent4"/>
              </a:solidFill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graficas!$BD$51:$BD$54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graficas!$BE$51:$BE$54</c:f>
              <c:numCache>
                <c:formatCode>General</c:formatCode>
                <c:ptCount val="4"/>
                <c:pt idx="0">
                  <c:v>0.28100000000000003</c:v>
                </c:pt>
                <c:pt idx="1">
                  <c:v>0.22622000000000003</c:v>
                </c:pt>
                <c:pt idx="2">
                  <c:v>0.18614000000000011</c:v>
                </c:pt>
                <c:pt idx="3">
                  <c:v>0.19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8F5-4443-902F-9B9998E87B76}"/>
            </c:ext>
          </c:extLst>
        </c:ser>
        <c:ser>
          <c:idx val="4"/>
          <c:order val="4"/>
          <c:tx>
            <c:strRef>
              <c:f>graficas!$BB$56:$BC$56</c:f>
              <c:strCache>
                <c:ptCount val="1"/>
                <c:pt idx="0">
                  <c:v>150 W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graficas!$BB$58:$BB$61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</c:numCache>
            </c:numRef>
          </c:xVal>
          <c:yVal>
            <c:numRef>
              <c:f>graficas!$BC$58:$BC$61</c:f>
              <c:numCache>
                <c:formatCode>General</c:formatCode>
                <c:ptCount val="4"/>
                <c:pt idx="0">
                  <c:v>0.21984999999999999</c:v>
                </c:pt>
                <c:pt idx="1">
                  <c:v>0.1866666666666667</c:v>
                </c:pt>
                <c:pt idx="2">
                  <c:v>0.17649999999999996</c:v>
                </c:pt>
                <c:pt idx="3">
                  <c:v>0.16808333333333336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8F5-4443-902F-9B9998E87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3385264"/>
        <c:axId val="913386512"/>
      </c:scatterChart>
      <c:valAx>
        <c:axId val="913385264"/>
        <c:scaling>
          <c:orientation val="minMax"/>
          <c:max val="9"/>
          <c:min val="-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Numero</a:t>
                </a:r>
                <a:r>
                  <a:rPr lang="es-EC" baseline="0"/>
                  <a:t> de aletas</a:t>
                </a:r>
                <a:endParaRPr lang="es-EC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13386512"/>
        <c:crossesAt val="0"/>
        <c:crossBetween val="midCat"/>
      </c:valAx>
      <c:valAx>
        <c:axId val="913386512"/>
        <c:scaling>
          <c:orientation val="minMax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Resistencia</a:t>
                </a:r>
                <a:r>
                  <a:rPr lang="es-EC" baseline="0"/>
                  <a:t>  termica ( C/W)</a:t>
                </a:r>
                <a:endParaRPr lang="es-EC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13385264"/>
        <c:crossesAt val="-2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9A9F93-0C0A-4837-BBFD-F3E43341C96A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D0E7DF69-7072-41DE-86DF-56498F0EFE35}">
      <dgm:prSet phldrT="[Texto]"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S" dirty="0"/>
            <a:t>Aumento de costos energéticos.</a:t>
          </a:r>
        </a:p>
      </dgm:t>
    </dgm:pt>
    <dgm:pt modelId="{501BADB0-6317-4EE4-82B6-81019C416E53}" type="parTrans" cxnId="{D00A3E4A-F851-431D-B481-C7B85CD2E498}">
      <dgm:prSet/>
      <dgm:spPr/>
      <dgm:t>
        <a:bodyPr/>
        <a:lstStyle/>
        <a:p>
          <a:endParaRPr lang="es-ES"/>
        </a:p>
      </dgm:t>
    </dgm:pt>
    <dgm:pt modelId="{DA9C80BD-B58E-473D-95A1-1464C3105E85}" type="sibTrans" cxnId="{D00A3E4A-F851-431D-B481-C7B85CD2E498}">
      <dgm:prSet/>
      <dgm:spPr/>
      <dgm:t>
        <a:bodyPr/>
        <a:lstStyle/>
        <a:p>
          <a:endParaRPr lang="es-ES"/>
        </a:p>
      </dgm:t>
    </dgm:pt>
    <dgm:pt modelId="{D9D0F6B2-6CFC-46EA-B978-807080EE88BB}">
      <dgm:prSet phldrT="[Texto]"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S" dirty="0"/>
            <a:t>Mejora del rendimiento térmico de intercambiadores de calor</a:t>
          </a:r>
        </a:p>
      </dgm:t>
    </dgm:pt>
    <dgm:pt modelId="{9F0B61F9-60BF-4002-9CCA-D40DE9B150B4}" type="parTrans" cxnId="{C888AAF1-7474-4B7F-BD61-D58A7D9291D5}">
      <dgm:prSet/>
      <dgm:spPr/>
      <dgm:t>
        <a:bodyPr/>
        <a:lstStyle/>
        <a:p>
          <a:endParaRPr lang="es-ES"/>
        </a:p>
      </dgm:t>
    </dgm:pt>
    <dgm:pt modelId="{AEAA6F8B-FB1E-4BA3-8B0C-BF4672A47C28}" type="sibTrans" cxnId="{C888AAF1-7474-4B7F-BD61-D58A7D9291D5}">
      <dgm:prSet/>
      <dgm:spPr/>
      <dgm:t>
        <a:bodyPr/>
        <a:lstStyle/>
        <a:p>
          <a:endParaRPr lang="es-ES"/>
        </a:p>
      </dgm:t>
    </dgm:pt>
    <dgm:pt modelId="{F614E964-393C-4EB9-B664-919C7C9714D0}">
      <dgm:prSet phldrT="[Texto]"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S" dirty="0"/>
            <a:t>Aumento de superficie efectiva y adición de nanopartículas al fluido base</a:t>
          </a:r>
        </a:p>
      </dgm:t>
    </dgm:pt>
    <dgm:pt modelId="{A231B978-0752-4CA4-8784-7CE5E3EE75CE}" type="parTrans" cxnId="{1D9D04F7-950F-4711-B9FE-94A1EB467CB5}">
      <dgm:prSet/>
      <dgm:spPr/>
      <dgm:t>
        <a:bodyPr/>
        <a:lstStyle/>
        <a:p>
          <a:endParaRPr lang="es-ES"/>
        </a:p>
      </dgm:t>
    </dgm:pt>
    <dgm:pt modelId="{6F02A007-EBD5-4EC4-9AE5-56C9EB3FBA64}" type="sibTrans" cxnId="{1D9D04F7-950F-4711-B9FE-94A1EB467CB5}">
      <dgm:prSet/>
      <dgm:spPr/>
      <dgm:t>
        <a:bodyPr/>
        <a:lstStyle/>
        <a:p>
          <a:endParaRPr lang="es-ES"/>
        </a:p>
      </dgm:t>
    </dgm:pt>
    <dgm:pt modelId="{0380D3B2-EDC2-4C9A-B4C3-3E04BABBEAD4}" type="pres">
      <dgm:prSet presAssocID="{D49A9F93-0C0A-4837-BBFD-F3E43341C96A}" presName="Name0" presStyleCnt="0">
        <dgm:presLayoutVars>
          <dgm:dir/>
          <dgm:animLvl val="lvl"/>
          <dgm:resizeHandles val="exact"/>
        </dgm:presLayoutVars>
      </dgm:prSet>
      <dgm:spPr/>
    </dgm:pt>
    <dgm:pt modelId="{8B7D4A39-4320-426A-A450-5920D893FC34}" type="pres">
      <dgm:prSet presAssocID="{D0E7DF69-7072-41DE-86DF-56498F0EFE35}" presName="parTxOnly" presStyleLbl="node1" presStyleIdx="0" presStyleCnt="3" custScaleX="154455" custScaleY="173489">
        <dgm:presLayoutVars>
          <dgm:chMax val="0"/>
          <dgm:chPref val="0"/>
          <dgm:bulletEnabled val="1"/>
        </dgm:presLayoutVars>
      </dgm:prSet>
      <dgm:spPr/>
    </dgm:pt>
    <dgm:pt modelId="{9597A71A-7CFF-4B94-8584-5FC9E725766C}" type="pres">
      <dgm:prSet presAssocID="{DA9C80BD-B58E-473D-95A1-1464C3105E85}" presName="parTxOnlySpace" presStyleCnt="0"/>
      <dgm:spPr/>
    </dgm:pt>
    <dgm:pt modelId="{6A84A294-42E1-499F-B503-85283CD7DE9E}" type="pres">
      <dgm:prSet presAssocID="{D9D0F6B2-6CFC-46EA-B978-807080EE88BB}" presName="parTxOnly" presStyleLbl="node1" presStyleIdx="1" presStyleCnt="3" custScaleX="138057" custScaleY="166985">
        <dgm:presLayoutVars>
          <dgm:chMax val="0"/>
          <dgm:chPref val="0"/>
          <dgm:bulletEnabled val="1"/>
        </dgm:presLayoutVars>
      </dgm:prSet>
      <dgm:spPr/>
    </dgm:pt>
    <dgm:pt modelId="{C0DEF878-8588-4C30-B40C-B4292DE77BE2}" type="pres">
      <dgm:prSet presAssocID="{AEAA6F8B-FB1E-4BA3-8B0C-BF4672A47C28}" presName="parTxOnlySpace" presStyleCnt="0"/>
      <dgm:spPr/>
    </dgm:pt>
    <dgm:pt modelId="{5EECC108-46DF-4C2D-AC05-97A8D6D1AC3F}" type="pres">
      <dgm:prSet presAssocID="{F614E964-393C-4EB9-B664-919C7C9714D0}" presName="parTxOnly" presStyleLbl="node1" presStyleIdx="2" presStyleCnt="3" custScaleX="136922" custScaleY="179238">
        <dgm:presLayoutVars>
          <dgm:chMax val="0"/>
          <dgm:chPref val="0"/>
          <dgm:bulletEnabled val="1"/>
        </dgm:presLayoutVars>
      </dgm:prSet>
      <dgm:spPr/>
    </dgm:pt>
  </dgm:ptLst>
  <dgm:cxnLst>
    <dgm:cxn modelId="{BD915A08-9E1F-42F8-AF2B-5ED02EC6AF1D}" type="presOf" srcId="{D0E7DF69-7072-41DE-86DF-56498F0EFE35}" destId="{8B7D4A39-4320-426A-A450-5920D893FC34}" srcOrd="0" destOrd="0" presId="urn:microsoft.com/office/officeart/2005/8/layout/chevron1"/>
    <dgm:cxn modelId="{1DE38944-4334-4C0F-ADE2-E9567D47F3D6}" type="presOf" srcId="{D9D0F6B2-6CFC-46EA-B978-807080EE88BB}" destId="{6A84A294-42E1-499F-B503-85283CD7DE9E}" srcOrd="0" destOrd="0" presId="urn:microsoft.com/office/officeart/2005/8/layout/chevron1"/>
    <dgm:cxn modelId="{D00A3E4A-F851-431D-B481-C7B85CD2E498}" srcId="{D49A9F93-0C0A-4837-BBFD-F3E43341C96A}" destId="{D0E7DF69-7072-41DE-86DF-56498F0EFE35}" srcOrd="0" destOrd="0" parTransId="{501BADB0-6317-4EE4-82B6-81019C416E53}" sibTransId="{DA9C80BD-B58E-473D-95A1-1464C3105E85}"/>
    <dgm:cxn modelId="{1E538D74-2749-4F08-8779-B4E789D73A7A}" type="presOf" srcId="{D49A9F93-0C0A-4837-BBFD-F3E43341C96A}" destId="{0380D3B2-EDC2-4C9A-B4C3-3E04BABBEAD4}" srcOrd="0" destOrd="0" presId="urn:microsoft.com/office/officeart/2005/8/layout/chevron1"/>
    <dgm:cxn modelId="{53A3A293-162F-4A3D-959E-B96A297D30C8}" type="presOf" srcId="{F614E964-393C-4EB9-B664-919C7C9714D0}" destId="{5EECC108-46DF-4C2D-AC05-97A8D6D1AC3F}" srcOrd="0" destOrd="0" presId="urn:microsoft.com/office/officeart/2005/8/layout/chevron1"/>
    <dgm:cxn modelId="{C888AAF1-7474-4B7F-BD61-D58A7D9291D5}" srcId="{D49A9F93-0C0A-4837-BBFD-F3E43341C96A}" destId="{D9D0F6B2-6CFC-46EA-B978-807080EE88BB}" srcOrd="1" destOrd="0" parTransId="{9F0B61F9-60BF-4002-9CCA-D40DE9B150B4}" sibTransId="{AEAA6F8B-FB1E-4BA3-8B0C-BF4672A47C28}"/>
    <dgm:cxn modelId="{1D9D04F7-950F-4711-B9FE-94A1EB467CB5}" srcId="{D49A9F93-0C0A-4837-BBFD-F3E43341C96A}" destId="{F614E964-393C-4EB9-B664-919C7C9714D0}" srcOrd="2" destOrd="0" parTransId="{A231B978-0752-4CA4-8784-7CE5E3EE75CE}" sibTransId="{6F02A007-EBD5-4EC4-9AE5-56C9EB3FBA64}"/>
    <dgm:cxn modelId="{DD2001F9-C732-42B6-9BF7-B5B4D667A5E0}" type="presParOf" srcId="{0380D3B2-EDC2-4C9A-B4C3-3E04BABBEAD4}" destId="{8B7D4A39-4320-426A-A450-5920D893FC34}" srcOrd="0" destOrd="0" presId="urn:microsoft.com/office/officeart/2005/8/layout/chevron1"/>
    <dgm:cxn modelId="{807C406B-2637-4145-9AF9-056AF81BA242}" type="presParOf" srcId="{0380D3B2-EDC2-4C9A-B4C3-3E04BABBEAD4}" destId="{9597A71A-7CFF-4B94-8584-5FC9E725766C}" srcOrd="1" destOrd="0" presId="urn:microsoft.com/office/officeart/2005/8/layout/chevron1"/>
    <dgm:cxn modelId="{7FC77F27-ED66-471B-B6BF-147F6ABDD4B7}" type="presParOf" srcId="{0380D3B2-EDC2-4C9A-B4C3-3E04BABBEAD4}" destId="{6A84A294-42E1-499F-B503-85283CD7DE9E}" srcOrd="2" destOrd="0" presId="urn:microsoft.com/office/officeart/2005/8/layout/chevron1"/>
    <dgm:cxn modelId="{21AE5C26-EF30-4B15-B5AD-5D72574B9D11}" type="presParOf" srcId="{0380D3B2-EDC2-4C9A-B4C3-3E04BABBEAD4}" destId="{C0DEF878-8588-4C30-B40C-B4292DE77BE2}" srcOrd="3" destOrd="0" presId="urn:microsoft.com/office/officeart/2005/8/layout/chevron1"/>
    <dgm:cxn modelId="{F199102C-AB6D-454A-8ECD-E4B85FA8C5F6}" type="presParOf" srcId="{0380D3B2-EDC2-4C9A-B4C3-3E04BABBEAD4}" destId="{5EECC108-46DF-4C2D-AC05-97A8D6D1AC3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E5CE61-F613-49DD-B7B4-C6244C1D5F81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D2F2E2D-2F6E-48A7-A472-2CEA188EDAD3}">
      <dgm:prSet phldrT="[Texto]"/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S" dirty="0"/>
            <a:t>Se construyó un termosifón cerrado de doble fase en la que se estudió:</a:t>
          </a:r>
        </a:p>
      </dgm:t>
    </dgm:pt>
    <dgm:pt modelId="{A97C7162-DAD2-48A0-A25C-13488171F51F}" type="parTrans" cxnId="{4E2EC668-FE14-42BF-8564-8A5221CBA0BD}">
      <dgm:prSet/>
      <dgm:spPr/>
      <dgm:t>
        <a:bodyPr/>
        <a:lstStyle/>
        <a:p>
          <a:endParaRPr lang="es-ES"/>
        </a:p>
      </dgm:t>
    </dgm:pt>
    <dgm:pt modelId="{93C81236-3C86-4FD0-BB53-C80EE3B16AB1}" type="sibTrans" cxnId="{4E2EC668-FE14-42BF-8564-8A5221CBA0BD}">
      <dgm:prSet/>
      <dgm:spPr/>
      <dgm:t>
        <a:bodyPr/>
        <a:lstStyle/>
        <a:p>
          <a:endParaRPr lang="es-ES"/>
        </a:p>
      </dgm:t>
    </dgm:pt>
    <dgm:pt modelId="{D5AA3300-2163-4C1B-B844-3D3A7346491B}">
      <dgm:prSet phldrT="[Texto]"/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S" dirty="0"/>
            <a:t>Aleteado interno condensador</a:t>
          </a:r>
        </a:p>
      </dgm:t>
    </dgm:pt>
    <dgm:pt modelId="{C3A92404-B130-46BE-BF6E-036B6F8017BB}" type="parTrans" cxnId="{AF127822-7926-4DE9-A5F6-4859FD55F1EF}">
      <dgm:prSet/>
      <dgm:spPr/>
      <dgm:t>
        <a:bodyPr/>
        <a:lstStyle/>
        <a:p>
          <a:endParaRPr lang="es-ES"/>
        </a:p>
      </dgm:t>
    </dgm:pt>
    <dgm:pt modelId="{81AE4BEF-142A-4185-9C63-0B428786672A}" type="sibTrans" cxnId="{AF127822-7926-4DE9-A5F6-4859FD55F1EF}">
      <dgm:prSet/>
      <dgm:spPr/>
      <dgm:t>
        <a:bodyPr/>
        <a:lstStyle/>
        <a:p>
          <a:endParaRPr lang="es-ES"/>
        </a:p>
      </dgm:t>
    </dgm:pt>
    <dgm:pt modelId="{4C0E3F58-9CC1-4F49-9159-C4360D03FE87}">
      <dgm:prSet phldrT="[Texto]"/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S" dirty="0"/>
            <a:t>Nanofluidos como fluido de trabajo</a:t>
          </a:r>
        </a:p>
      </dgm:t>
    </dgm:pt>
    <dgm:pt modelId="{C092072C-9D78-41A0-9298-127897D095F0}" type="parTrans" cxnId="{146E512C-A625-4B43-AFB2-C4916F520011}">
      <dgm:prSet/>
      <dgm:spPr/>
      <dgm:t>
        <a:bodyPr/>
        <a:lstStyle/>
        <a:p>
          <a:endParaRPr lang="es-ES"/>
        </a:p>
      </dgm:t>
    </dgm:pt>
    <dgm:pt modelId="{6B6DE81F-9DDC-449B-A498-9E933A16FE08}" type="sibTrans" cxnId="{146E512C-A625-4B43-AFB2-C4916F520011}">
      <dgm:prSet/>
      <dgm:spPr/>
      <dgm:t>
        <a:bodyPr/>
        <a:lstStyle/>
        <a:p>
          <a:endParaRPr lang="es-ES"/>
        </a:p>
      </dgm:t>
    </dgm:pt>
    <dgm:pt modelId="{16586868-FC4C-4805-8C7E-409B87F93099}" type="pres">
      <dgm:prSet presAssocID="{8CE5CE61-F613-49DD-B7B4-C6244C1D5F8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FCC011D-71AB-4C10-998E-8F216F69BD15}" type="pres">
      <dgm:prSet presAssocID="{BD2F2E2D-2F6E-48A7-A472-2CEA188EDAD3}" presName="root1" presStyleCnt="0"/>
      <dgm:spPr/>
    </dgm:pt>
    <dgm:pt modelId="{25749F9E-C5DD-4965-BC46-86969FFBDE0A}" type="pres">
      <dgm:prSet presAssocID="{BD2F2E2D-2F6E-48A7-A472-2CEA188EDAD3}" presName="LevelOneTextNode" presStyleLbl="node0" presStyleIdx="0" presStyleCnt="1">
        <dgm:presLayoutVars>
          <dgm:chPref val="3"/>
        </dgm:presLayoutVars>
      </dgm:prSet>
      <dgm:spPr/>
    </dgm:pt>
    <dgm:pt modelId="{851549B1-A11D-4954-85B3-2F7E6F05B53E}" type="pres">
      <dgm:prSet presAssocID="{BD2F2E2D-2F6E-48A7-A472-2CEA188EDAD3}" presName="level2hierChild" presStyleCnt="0"/>
      <dgm:spPr/>
    </dgm:pt>
    <dgm:pt modelId="{E9F0CF49-9CBC-4DA1-B3AE-AD9916161C6B}" type="pres">
      <dgm:prSet presAssocID="{C3A92404-B130-46BE-BF6E-036B6F8017BB}" presName="conn2-1" presStyleLbl="parChTrans1D2" presStyleIdx="0" presStyleCnt="2"/>
      <dgm:spPr/>
    </dgm:pt>
    <dgm:pt modelId="{408E3D78-5DE6-41C2-AEC4-C0A1972AD687}" type="pres">
      <dgm:prSet presAssocID="{C3A92404-B130-46BE-BF6E-036B6F8017BB}" presName="connTx" presStyleLbl="parChTrans1D2" presStyleIdx="0" presStyleCnt="2"/>
      <dgm:spPr/>
    </dgm:pt>
    <dgm:pt modelId="{871C77F5-A039-4C86-AB81-CFC390F4F274}" type="pres">
      <dgm:prSet presAssocID="{D5AA3300-2163-4C1B-B844-3D3A7346491B}" presName="root2" presStyleCnt="0"/>
      <dgm:spPr/>
    </dgm:pt>
    <dgm:pt modelId="{F9904045-7B2F-4ACD-AFD9-B2FC3A22E604}" type="pres">
      <dgm:prSet presAssocID="{D5AA3300-2163-4C1B-B844-3D3A7346491B}" presName="LevelTwoTextNode" presStyleLbl="node2" presStyleIdx="0" presStyleCnt="2">
        <dgm:presLayoutVars>
          <dgm:chPref val="3"/>
        </dgm:presLayoutVars>
      </dgm:prSet>
      <dgm:spPr/>
    </dgm:pt>
    <dgm:pt modelId="{AE2D210C-CC9F-402E-83F7-AFFB4157F3A5}" type="pres">
      <dgm:prSet presAssocID="{D5AA3300-2163-4C1B-B844-3D3A7346491B}" presName="level3hierChild" presStyleCnt="0"/>
      <dgm:spPr/>
    </dgm:pt>
    <dgm:pt modelId="{9796C74E-1943-4A18-9F47-79B40B85FC2A}" type="pres">
      <dgm:prSet presAssocID="{C092072C-9D78-41A0-9298-127897D095F0}" presName="conn2-1" presStyleLbl="parChTrans1D2" presStyleIdx="1" presStyleCnt="2"/>
      <dgm:spPr/>
    </dgm:pt>
    <dgm:pt modelId="{3DC30FA5-6C32-4B21-BFEA-BFFBE011F332}" type="pres">
      <dgm:prSet presAssocID="{C092072C-9D78-41A0-9298-127897D095F0}" presName="connTx" presStyleLbl="parChTrans1D2" presStyleIdx="1" presStyleCnt="2"/>
      <dgm:spPr/>
    </dgm:pt>
    <dgm:pt modelId="{C033D314-5C23-42AC-B00E-737676AB13BA}" type="pres">
      <dgm:prSet presAssocID="{4C0E3F58-9CC1-4F49-9159-C4360D03FE87}" presName="root2" presStyleCnt="0"/>
      <dgm:spPr/>
    </dgm:pt>
    <dgm:pt modelId="{23CD5AC8-D057-4331-9E2D-56BBE332183A}" type="pres">
      <dgm:prSet presAssocID="{4C0E3F58-9CC1-4F49-9159-C4360D03FE87}" presName="LevelTwoTextNode" presStyleLbl="node2" presStyleIdx="1" presStyleCnt="2">
        <dgm:presLayoutVars>
          <dgm:chPref val="3"/>
        </dgm:presLayoutVars>
      </dgm:prSet>
      <dgm:spPr/>
    </dgm:pt>
    <dgm:pt modelId="{C52F1E54-D504-4F0F-915B-31B433B74A68}" type="pres">
      <dgm:prSet presAssocID="{4C0E3F58-9CC1-4F49-9159-C4360D03FE87}" presName="level3hierChild" presStyleCnt="0"/>
      <dgm:spPr/>
    </dgm:pt>
  </dgm:ptLst>
  <dgm:cxnLst>
    <dgm:cxn modelId="{AF127822-7926-4DE9-A5F6-4859FD55F1EF}" srcId="{BD2F2E2D-2F6E-48A7-A472-2CEA188EDAD3}" destId="{D5AA3300-2163-4C1B-B844-3D3A7346491B}" srcOrd="0" destOrd="0" parTransId="{C3A92404-B130-46BE-BF6E-036B6F8017BB}" sibTransId="{81AE4BEF-142A-4185-9C63-0B428786672A}"/>
    <dgm:cxn modelId="{146E512C-A625-4B43-AFB2-C4916F520011}" srcId="{BD2F2E2D-2F6E-48A7-A472-2CEA188EDAD3}" destId="{4C0E3F58-9CC1-4F49-9159-C4360D03FE87}" srcOrd="1" destOrd="0" parTransId="{C092072C-9D78-41A0-9298-127897D095F0}" sibTransId="{6B6DE81F-9DDC-449B-A498-9E933A16FE08}"/>
    <dgm:cxn modelId="{4E2EC668-FE14-42BF-8564-8A5221CBA0BD}" srcId="{8CE5CE61-F613-49DD-B7B4-C6244C1D5F81}" destId="{BD2F2E2D-2F6E-48A7-A472-2CEA188EDAD3}" srcOrd="0" destOrd="0" parTransId="{A97C7162-DAD2-48A0-A25C-13488171F51F}" sibTransId="{93C81236-3C86-4FD0-BB53-C80EE3B16AB1}"/>
    <dgm:cxn modelId="{45F71156-DC91-4E53-B856-218F88743DF9}" type="presOf" srcId="{4C0E3F58-9CC1-4F49-9159-C4360D03FE87}" destId="{23CD5AC8-D057-4331-9E2D-56BBE332183A}" srcOrd="0" destOrd="0" presId="urn:microsoft.com/office/officeart/2005/8/layout/hierarchy2"/>
    <dgm:cxn modelId="{6B52A576-F115-473F-9F9E-B18D191D7B72}" type="presOf" srcId="{C3A92404-B130-46BE-BF6E-036B6F8017BB}" destId="{408E3D78-5DE6-41C2-AEC4-C0A1972AD687}" srcOrd="1" destOrd="0" presId="urn:microsoft.com/office/officeart/2005/8/layout/hierarchy2"/>
    <dgm:cxn modelId="{94755A7A-4BD8-4061-87EA-AA069E430C18}" type="presOf" srcId="{D5AA3300-2163-4C1B-B844-3D3A7346491B}" destId="{F9904045-7B2F-4ACD-AFD9-B2FC3A22E604}" srcOrd="0" destOrd="0" presId="urn:microsoft.com/office/officeart/2005/8/layout/hierarchy2"/>
    <dgm:cxn modelId="{392BF45A-EE79-4F76-97AD-39867FA0E483}" type="presOf" srcId="{BD2F2E2D-2F6E-48A7-A472-2CEA188EDAD3}" destId="{25749F9E-C5DD-4965-BC46-86969FFBDE0A}" srcOrd="0" destOrd="0" presId="urn:microsoft.com/office/officeart/2005/8/layout/hierarchy2"/>
    <dgm:cxn modelId="{17F405B3-20A5-499E-B63F-F63D96FBAE43}" type="presOf" srcId="{C092072C-9D78-41A0-9298-127897D095F0}" destId="{9796C74E-1943-4A18-9F47-79B40B85FC2A}" srcOrd="0" destOrd="0" presId="urn:microsoft.com/office/officeart/2005/8/layout/hierarchy2"/>
    <dgm:cxn modelId="{185B34BE-1DBC-4C23-8AAA-DFBD0F02A0D2}" type="presOf" srcId="{C092072C-9D78-41A0-9298-127897D095F0}" destId="{3DC30FA5-6C32-4B21-BFEA-BFFBE011F332}" srcOrd="1" destOrd="0" presId="urn:microsoft.com/office/officeart/2005/8/layout/hierarchy2"/>
    <dgm:cxn modelId="{6702C8CE-1697-4D88-BBAC-1172AE37A759}" type="presOf" srcId="{8CE5CE61-F613-49DD-B7B4-C6244C1D5F81}" destId="{16586868-FC4C-4805-8C7E-409B87F93099}" srcOrd="0" destOrd="0" presId="urn:microsoft.com/office/officeart/2005/8/layout/hierarchy2"/>
    <dgm:cxn modelId="{4A6ACAE0-D8CD-4DE4-AA66-0D0D48F25962}" type="presOf" srcId="{C3A92404-B130-46BE-BF6E-036B6F8017BB}" destId="{E9F0CF49-9CBC-4DA1-B3AE-AD9916161C6B}" srcOrd="0" destOrd="0" presId="urn:microsoft.com/office/officeart/2005/8/layout/hierarchy2"/>
    <dgm:cxn modelId="{073B6EB6-3AF9-4BA7-9A85-E097E3118108}" type="presParOf" srcId="{16586868-FC4C-4805-8C7E-409B87F93099}" destId="{4FCC011D-71AB-4C10-998E-8F216F69BD15}" srcOrd="0" destOrd="0" presId="urn:microsoft.com/office/officeart/2005/8/layout/hierarchy2"/>
    <dgm:cxn modelId="{D509B2AA-0444-45FB-8751-EEED5E92AD11}" type="presParOf" srcId="{4FCC011D-71AB-4C10-998E-8F216F69BD15}" destId="{25749F9E-C5DD-4965-BC46-86969FFBDE0A}" srcOrd="0" destOrd="0" presId="urn:microsoft.com/office/officeart/2005/8/layout/hierarchy2"/>
    <dgm:cxn modelId="{54FB4FEF-49AA-4767-8812-563184D6D291}" type="presParOf" srcId="{4FCC011D-71AB-4C10-998E-8F216F69BD15}" destId="{851549B1-A11D-4954-85B3-2F7E6F05B53E}" srcOrd="1" destOrd="0" presId="urn:microsoft.com/office/officeart/2005/8/layout/hierarchy2"/>
    <dgm:cxn modelId="{F631DFBD-E463-4A1F-AFFC-E1B542194BB9}" type="presParOf" srcId="{851549B1-A11D-4954-85B3-2F7E6F05B53E}" destId="{E9F0CF49-9CBC-4DA1-B3AE-AD9916161C6B}" srcOrd="0" destOrd="0" presId="urn:microsoft.com/office/officeart/2005/8/layout/hierarchy2"/>
    <dgm:cxn modelId="{A7CE1F7F-6BBB-401A-A7D7-F0368C615A91}" type="presParOf" srcId="{E9F0CF49-9CBC-4DA1-B3AE-AD9916161C6B}" destId="{408E3D78-5DE6-41C2-AEC4-C0A1972AD687}" srcOrd="0" destOrd="0" presId="urn:microsoft.com/office/officeart/2005/8/layout/hierarchy2"/>
    <dgm:cxn modelId="{0A779599-9FA4-4A4A-9C23-F1ADC31EBDA5}" type="presParOf" srcId="{851549B1-A11D-4954-85B3-2F7E6F05B53E}" destId="{871C77F5-A039-4C86-AB81-CFC390F4F274}" srcOrd="1" destOrd="0" presId="urn:microsoft.com/office/officeart/2005/8/layout/hierarchy2"/>
    <dgm:cxn modelId="{E43CDD5B-D279-4ADB-9928-5E30D2E478F9}" type="presParOf" srcId="{871C77F5-A039-4C86-AB81-CFC390F4F274}" destId="{F9904045-7B2F-4ACD-AFD9-B2FC3A22E604}" srcOrd="0" destOrd="0" presId="urn:microsoft.com/office/officeart/2005/8/layout/hierarchy2"/>
    <dgm:cxn modelId="{2C51FC52-E235-4072-8EA8-3651CC563574}" type="presParOf" srcId="{871C77F5-A039-4C86-AB81-CFC390F4F274}" destId="{AE2D210C-CC9F-402E-83F7-AFFB4157F3A5}" srcOrd="1" destOrd="0" presId="urn:microsoft.com/office/officeart/2005/8/layout/hierarchy2"/>
    <dgm:cxn modelId="{795032FB-F9B3-4DDF-ACA6-C5C0066123D2}" type="presParOf" srcId="{851549B1-A11D-4954-85B3-2F7E6F05B53E}" destId="{9796C74E-1943-4A18-9F47-79B40B85FC2A}" srcOrd="2" destOrd="0" presId="urn:microsoft.com/office/officeart/2005/8/layout/hierarchy2"/>
    <dgm:cxn modelId="{6F0B42AB-53A1-444F-BDA7-228AF513B5AC}" type="presParOf" srcId="{9796C74E-1943-4A18-9F47-79B40B85FC2A}" destId="{3DC30FA5-6C32-4B21-BFEA-BFFBE011F332}" srcOrd="0" destOrd="0" presId="urn:microsoft.com/office/officeart/2005/8/layout/hierarchy2"/>
    <dgm:cxn modelId="{BEC4F9AA-F310-463F-9680-389A70AE41CB}" type="presParOf" srcId="{851549B1-A11D-4954-85B3-2F7E6F05B53E}" destId="{C033D314-5C23-42AC-B00E-737676AB13BA}" srcOrd="3" destOrd="0" presId="urn:microsoft.com/office/officeart/2005/8/layout/hierarchy2"/>
    <dgm:cxn modelId="{9047056D-6B2F-445E-9E1B-EE9E085E0612}" type="presParOf" srcId="{C033D314-5C23-42AC-B00E-737676AB13BA}" destId="{23CD5AC8-D057-4331-9E2D-56BBE332183A}" srcOrd="0" destOrd="0" presId="urn:microsoft.com/office/officeart/2005/8/layout/hierarchy2"/>
    <dgm:cxn modelId="{F1E53C44-AD38-463A-B51A-E34155F66003}" type="presParOf" srcId="{C033D314-5C23-42AC-B00E-737676AB13BA}" destId="{C52F1E54-D504-4F0F-915B-31B433B74A6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D4A39-4320-426A-A450-5920D893FC34}">
      <dsp:nvSpPr>
        <dsp:cNvPr id="0" name=""/>
        <dsp:cNvSpPr/>
      </dsp:nvSpPr>
      <dsp:spPr>
        <a:xfrm>
          <a:off x="2138" y="1847070"/>
          <a:ext cx="3980240" cy="178829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Aumento de costos energéticos.</a:t>
          </a:r>
        </a:p>
      </dsp:txBody>
      <dsp:txXfrm>
        <a:off x="896286" y="1847070"/>
        <a:ext cx="2191945" cy="1788295"/>
      </dsp:txXfrm>
    </dsp:sp>
    <dsp:sp modelId="{6A84A294-42E1-499F-B503-85283CD7DE9E}">
      <dsp:nvSpPr>
        <dsp:cNvPr id="0" name=""/>
        <dsp:cNvSpPr/>
      </dsp:nvSpPr>
      <dsp:spPr>
        <a:xfrm>
          <a:off x="3724683" y="1880591"/>
          <a:ext cx="3557670" cy="172125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Mejora del rendimiento térmico de intercambiadores de calor</a:t>
          </a:r>
        </a:p>
      </dsp:txBody>
      <dsp:txXfrm>
        <a:off x="4585310" y="1880591"/>
        <a:ext cx="1836417" cy="1721253"/>
      </dsp:txXfrm>
    </dsp:sp>
    <dsp:sp modelId="{5EECC108-46DF-4C2D-AC05-97A8D6D1AC3F}">
      <dsp:nvSpPr>
        <dsp:cNvPr id="0" name=""/>
        <dsp:cNvSpPr/>
      </dsp:nvSpPr>
      <dsp:spPr>
        <a:xfrm>
          <a:off x="7024658" y="1817440"/>
          <a:ext cx="3528422" cy="184755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Aumento de superficie efectiva y adición de nanopartículas al fluido base</a:t>
          </a:r>
        </a:p>
      </dsp:txBody>
      <dsp:txXfrm>
        <a:off x="7948436" y="1817440"/>
        <a:ext cx="1680867" cy="1847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49F9E-C5DD-4965-BC46-86969FFBDE0A}">
      <dsp:nvSpPr>
        <dsp:cNvPr id="0" name=""/>
        <dsp:cNvSpPr/>
      </dsp:nvSpPr>
      <dsp:spPr>
        <a:xfrm>
          <a:off x="6349" y="1863989"/>
          <a:ext cx="3381375" cy="1690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Se construyó un termosifón cerrado de doble fase en la que se estudió:</a:t>
          </a:r>
        </a:p>
      </dsp:txBody>
      <dsp:txXfrm>
        <a:off x="55868" y="1913508"/>
        <a:ext cx="3282337" cy="1591649"/>
      </dsp:txXfrm>
    </dsp:sp>
    <dsp:sp modelId="{E9F0CF49-9CBC-4DA1-B3AE-AD9916161C6B}">
      <dsp:nvSpPr>
        <dsp:cNvPr id="0" name=""/>
        <dsp:cNvSpPr/>
      </dsp:nvSpPr>
      <dsp:spPr>
        <a:xfrm rot="19457599">
          <a:off x="3231164" y="2195179"/>
          <a:ext cx="1665670" cy="56162"/>
        </a:xfrm>
        <a:custGeom>
          <a:avLst/>
          <a:gdLst/>
          <a:ahLst/>
          <a:cxnLst/>
          <a:rect l="0" t="0" r="0" b="0"/>
          <a:pathLst>
            <a:path>
              <a:moveTo>
                <a:pt x="0" y="28081"/>
              </a:moveTo>
              <a:lnTo>
                <a:pt x="1665670" y="28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022358" y="2181619"/>
        <a:ext cx="83283" cy="83283"/>
      </dsp:txXfrm>
    </dsp:sp>
    <dsp:sp modelId="{F9904045-7B2F-4ACD-AFD9-B2FC3A22E604}">
      <dsp:nvSpPr>
        <dsp:cNvPr id="0" name=""/>
        <dsp:cNvSpPr/>
      </dsp:nvSpPr>
      <dsp:spPr>
        <a:xfrm>
          <a:off x="4740275" y="891844"/>
          <a:ext cx="3381375" cy="1690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Aleteado interno condensador</a:t>
          </a:r>
        </a:p>
      </dsp:txBody>
      <dsp:txXfrm>
        <a:off x="4789794" y="941363"/>
        <a:ext cx="3282337" cy="1591649"/>
      </dsp:txXfrm>
    </dsp:sp>
    <dsp:sp modelId="{9796C74E-1943-4A18-9F47-79B40B85FC2A}">
      <dsp:nvSpPr>
        <dsp:cNvPr id="0" name=""/>
        <dsp:cNvSpPr/>
      </dsp:nvSpPr>
      <dsp:spPr>
        <a:xfrm rot="2142401">
          <a:off x="3231164" y="3167325"/>
          <a:ext cx="1665670" cy="56162"/>
        </a:xfrm>
        <a:custGeom>
          <a:avLst/>
          <a:gdLst/>
          <a:ahLst/>
          <a:cxnLst/>
          <a:rect l="0" t="0" r="0" b="0"/>
          <a:pathLst>
            <a:path>
              <a:moveTo>
                <a:pt x="0" y="28081"/>
              </a:moveTo>
              <a:lnTo>
                <a:pt x="1665670" y="28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022358" y="3153764"/>
        <a:ext cx="83283" cy="83283"/>
      </dsp:txXfrm>
    </dsp:sp>
    <dsp:sp modelId="{23CD5AC8-D057-4331-9E2D-56BBE332183A}">
      <dsp:nvSpPr>
        <dsp:cNvPr id="0" name=""/>
        <dsp:cNvSpPr/>
      </dsp:nvSpPr>
      <dsp:spPr>
        <a:xfrm>
          <a:off x="4740275" y="2836135"/>
          <a:ext cx="3381375" cy="1690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Nanofluidos como fluido de trabajo</a:t>
          </a:r>
        </a:p>
      </dsp:txBody>
      <dsp:txXfrm>
        <a:off x="4789794" y="2885654"/>
        <a:ext cx="3282337" cy="1591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0.85714</cdr:x>
      <cdr:y>0.25234</cdr:y>
    </cdr:from>
    <cdr:to>
      <cdr:x>0.98901</cdr:x>
      <cdr:y>0.39653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D455E86F-F234-4EFC-8B1A-358F85D3253D}"/>
            </a:ext>
          </a:extLst>
        </cdr:cNvPr>
        <cdr:cNvSpPr txBox="1"/>
      </cdr:nvSpPr>
      <cdr:spPr>
        <a:xfrm xmlns:a="http://schemas.openxmlformats.org/drawingml/2006/main">
          <a:off x="5200651" y="900114"/>
          <a:ext cx="800100" cy="514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/>
        </a:p>
      </cdr:txBody>
    </cdr:sp>
  </cdr:relSizeAnchor>
  <cdr:relSizeAnchor xmlns:cdr="http://schemas.openxmlformats.org/drawingml/2006/chartDrawing">
    <cdr:from>
      <cdr:x>0.90424</cdr:x>
      <cdr:y>0.33511</cdr:y>
    </cdr:from>
    <cdr:to>
      <cdr:x>0.99686</cdr:x>
      <cdr:y>0.43925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5EA93394-8C7C-4F50-A5D1-6F2093563BB7}"/>
            </a:ext>
          </a:extLst>
        </cdr:cNvPr>
        <cdr:cNvSpPr txBox="1"/>
      </cdr:nvSpPr>
      <cdr:spPr>
        <a:xfrm xmlns:a="http://schemas.openxmlformats.org/drawingml/2006/main">
          <a:off x="5486401" y="1195389"/>
          <a:ext cx="5619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/>
            <a:t>FR</a:t>
          </a:r>
          <a:r>
            <a:rPr lang="es-ES" sz="1100" baseline="0"/>
            <a:t> %</a:t>
          </a:r>
          <a:endParaRPr lang="es-ES" sz="1100"/>
        </a:p>
      </cdr:txBody>
    </cdr:sp>
  </cdr:relSizeAnchor>
  <cdr:relSizeAnchor xmlns:cdr="http://schemas.openxmlformats.org/drawingml/2006/chartDrawing">
    <cdr:from>
      <cdr:x>0.15698</cdr:x>
      <cdr:y>0.64486</cdr:y>
    </cdr:from>
    <cdr:to>
      <cdr:x>0.37549</cdr:x>
      <cdr:y>0.75394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811421C4-E7BD-4C9C-9BC0-D361B72512AF}"/>
            </a:ext>
          </a:extLst>
        </cdr:cNvPr>
        <cdr:cNvSpPr/>
      </cdr:nvSpPr>
      <cdr:spPr>
        <a:xfrm xmlns:a="http://schemas.openxmlformats.org/drawingml/2006/main">
          <a:off x="827961" y="1999521"/>
          <a:ext cx="1152506" cy="3382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ES" dirty="0">
              <a:solidFill>
                <a:schemeClr val="tx1"/>
              </a:solidFill>
            </a:rPr>
            <a:t>Radio</a:t>
          </a:r>
          <a:r>
            <a:rPr lang="es-ES" baseline="0" dirty="0">
              <a:solidFill>
                <a:schemeClr val="tx1"/>
              </a:solidFill>
            </a:rPr>
            <a:t> de llenado óptimo</a:t>
          </a:r>
          <a:endParaRPr lang="es-ES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0.33909</cdr:x>
      <cdr:y>0.53538</cdr:y>
    </cdr:from>
    <cdr:to>
      <cdr:x>0.37676</cdr:x>
      <cdr:y>0.64219</cdr:y>
    </cdr:to>
    <cdr:cxnSp macro="">
      <cdr:nvCxnSpPr>
        <cdr:cNvPr id="7" name="Conector recto de flecha 6">
          <a:extLst xmlns:a="http://schemas.openxmlformats.org/drawingml/2006/main">
            <a:ext uri="{FF2B5EF4-FFF2-40B4-BE49-F238E27FC236}">
              <a16:creationId xmlns:a16="http://schemas.microsoft.com/office/drawing/2014/main" id="{510FEC8F-E0FC-4585-A011-150D6435CAB9}"/>
            </a:ext>
          </a:extLst>
        </cdr:cNvPr>
        <cdr:cNvCxnSpPr/>
      </cdr:nvCxnSpPr>
      <cdr:spPr>
        <a:xfrm xmlns:a="http://schemas.openxmlformats.org/drawingml/2006/main" flipV="1">
          <a:off x="2057419" y="1909747"/>
          <a:ext cx="228560" cy="38100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0.85714</cdr:x>
      <cdr:y>0.25234</cdr:y>
    </cdr:from>
    <cdr:to>
      <cdr:x>0.98901</cdr:x>
      <cdr:y>0.39653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D455E86F-F234-4EFC-8B1A-358F85D3253D}"/>
            </a:ext>
          </a:extLst>
        </cdr:cNvPr>
        <cdr:cNvSpPr txBox="1"/>
      </cdr:nvSpPr>
      <cdr:spPr>
        <a:xfrm xmlns:a="http://schemas.openxmlformats.org/drawingml/2006/main">
          <a:off x="5200651" y="900114"/>
          <a:ext cx="800100" cy="514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/>
        </a:p>
      </cdr:txBody>
    </cdr:sp>
  </cdr:relSizeAnchor>
  <cdr:relSizeAnchor xmlns:cdr="http://schemas.openxmlformats.org/drawingml/2006/chartDrawing">
    <cdr:from>
      <cdr:x>0.90424</cdr:x>
      <cdr:y>0.33511</cdr:y>
    </cdr:from>
    <cdr:to>
      <cdr:x>0.99686</cdr:x>
      <cdr:y>0.43925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5EA93394-8C7C-4F50-A5D1-6F2093563BB7}"/>
            </a:ext>
          </a:extLst>
        </cdr:cNvPr>
        <cdr:cNvSpPr txBox="1"/>
      </cdr:nvSpPr>
      <cdr:spPr>
        <a:xfrm xmlns:a="http://schemas.openxmlformats.org/drawingml/2006/main">
          <a:off x="5486401" y="1195389"/>
          <a:ext cx="5619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/>
            <a:t>FR</a:t>
          </a:r>
          <a:r>
            <a:rPr lang="es-ES" sz="1100" baseline="0"/>
            <a:t> %</a:t>
          </a:r>
          <a:endParaRPr lang="es-ES" sz="1100"/>
        </a:p>
      </cdr:txBody>
    </cdr:sp>
  </cdr:relSizeAnchor>
  <cdr:relSizeAnchor xmlns:cdr="http://schemas.openxmlformats.org/drawingml/2006/chartDrawing">
    <cdr:from>
      <cdr:x>0.18053</cdr:x>
      <cdr:y>0.59146</cdr:y>
    </cdr:from>
    <cdr:to>
      <cdr:x>0.41649</cdr:x>
      <cdr:y>0.71173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811421C4-E7BD-4C9C-9BC0-D361B72512AF}"/>
            </a:ext>
          </a:extLst>
        </cdr:cNvPr>
        <cdr:cNvSpPr/>
      </cdr:nvSpPr>
      <cdr:spPr>
        <a:xfrm xmlns:a="http://schemas.openxmlformats.org/drawingml/2006/main">
          <a:off x="907234" y="1816157"/>
          <a:ext cx="1185775" cy="36930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ES">
              <a:solidFill>
                <a:schemeClr val="tx1"/>
              </a:solidFill>
            </a:rPr>
            <a:t>Radio</a:t>
          </a:r>
          <a:r>
            <a:rPr lang="es-ES" baseline="0">
              <a:solidFill>
                <a:schemeClr val="tx1"/>
              </a:solidFill>
            </a:rPr>
            <a:t> de llenado óptimo</a:t>
          </a:r>
          <a:endParaRPr lang="es-ES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0.36735</cdr:x>
      <cdr:y>0.50601</cdr:y>
    </cdr:from>
    <cdr:to>
      <cdr:x>0.38933</cdr:x>
      <cdr:y>0.57276</cdr:y>
    </cdr:to>
    <cdr:cxnSp macro="">
      <cdr:nvCxnSpPr>
        <cdr:cNvPr id="7" name="Conector recto de flecha 6">
          <a:extLst xmlns:a="http://schemas.openxmlformats.org/drawingml/2006/main">
            <a:ext uri="{FF2B5EF4-FFF2-40B4-BE49-F238E27FC236}">
              <a16:creationId xmlns:a16="http://schemas.microsoft.com/office/drawing/2014/main" id="{510FEC8F-E0FC-4585-A011-150D6435CAB9}"/>
            </a:ext>
          </a:extLst>
        </cdr:cNvPr>
        <cdr:cNvCxnSpPr/>
      </cdr:nvCxnSpPr>
      <cdr:spPr>
        <a:xfrm xmlns:a="http://schemas.openxmlformats.org/drawingml/2006/main" flipV="1">
          <a:off x="2228869" y="1804989"/>
          <a:ext cx="133332" cy="23811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0.85714</cdr:x>
      <cdr:y>0.25234</cdr:y>
    </cdr:from>
    <cdr:to>
      <cdr:x>0.98901</cdr:x>
      <cdr:y>0.39653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D455E86F-F234-4EFC-8B1A-358F85D3253D}"/>
            </a:ext>
          </a:extLst>
        </cdr:cNvPr>
        <cdr:cNvSpPr txBox="1"/>
      </cdr:nvSpPr>
      <cdr:spPr>
        <a:xfrm xmlns:a="http://schemas.openxmlformats.org/drawingml/2006/main">
          <a:off x="5200651" y="900114"/>
          <a:ext cx="800100" cy="514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/>
        </a:p>
      </cdr:txBody>
    </cdr:sp>
  </cdr:relSizeAnchor>
  <cdr:relSizeAnchor xmlns:cdr="http://schemas.openxmlformats.org/drawingml/2006/chartDrawing">
    <cdr:from>
      <cdr:x>0.90424</cdr:x>
      <cdr:y>0.33511</cdr:y>
    </cdr:from>
    <cdr:to>
      <cdr:x>0.99686</cdr:x>
      <cdr:y>0.43925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5EA93394-8C7C-4F50-A5D1-6F2093563BB7}"/>
            </a:ext>
          </a:extLst>
        </cdr:cNvPr>
        <cdr:cNvSpPr txBox="1"/>
      </cdr:nvSpPr>
      <cdr:spPr>
        <a:xfrm xmlns:a="http://schemas.openxmlformats.org/drawingml/2006/main">
          <a:off x="5486401" y="1195389"/>
          <a:ext cx="5619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/>
            <a:t>FR</a:t>
          </a:r>
          <a:r>
            <a:rPr lang="es-ES" sz="1100" baseline="0"/>
            <a:t> %</a:t>
          </a:r>
          <a:endParaRPr lang="es-ES" sz="1100"/>
        </a:p>
      </cdr:txBody>
    </cdr:sp>
  </cdr:relSizeAnchor>
  <cdr:relSizeAnchor xmlns:cdr="http://schemas.openxmlformats.org/drawingml/2006/chartDrawing">
    <cdr:from>
      <cdr:x>0.17111</cdr:x>
      <cdr:y>0.6502</cdr:y>
    </cdr:from>
    <cdr:to>
      <cdr:x>0.38941</cdr:x>
      <cdr:y>0.76432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811421C4-E7BD-4C9C-9BC0-D361B72512AF}"/>
            </a:ext>
          </a:extLst>
        </cdr:cNvPr>
        <cdr:cNvSpPr/>
      </cdr:nvSpPr>
      <cdr:spPr>
        <a:xfrm xmlns:a="http://schemas.openxmlformats.org/drawingml/2006/main">
          <a:off x="902487" y="2016079"/>
          <a:ext cx="1151396" cy="3538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ES" dirty="0">
              <a:solidFill>
                <a:schemeClr val="tx1"/>
              </a:solidFill>
            </a:rPr>
            <a:t>Radio</a:t>
          </a:r>
          <a:r>
            <a:rPr lang="es-ES" baseline="0" dirty="0">
              <a:solidFill>
                <a:schemeClr val="tx1"/>
              </a:solidFill>
            </a:rPr>
            <a:t> de llenado óptimo</a:t>
          </a:r>
          <a:endParaRPr lang="es-ES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0.35479</cdr:x>
      <cdr:y>0.54606</cdr:y>
    </cdr:from>
    <cdr:to>
      <cdr:x>0.39246</cdr:x>
      <cdr:y>0.65287</cdr:y>
    </cdr:to>
    <cdr:cxnSp macro="">
      <cdr:nvCxnSpPr>
        <cdr:cNvPr id="7" name="Conector recto de flecha 6">
          <a:extLst xmlns:a="http://schemas.openxmlformats.org/drawingml/2006/main">
            <a:ext uri="{FF2B5EF4-FFF2-40B4-BE49-F238E27FC236}">
              <a16:creationId xmlns:a16="http://schemas.microsoft.com/office/drawing/2014/main" id="{510FEC8F-E0FC-4585-A011-150D6435CAB9}"/>
            </a:ext>
          </a:extLst>
        </cdr:cNvPr>
        <cdr:cNvCxnSpPr/>
      </cdr:nvCxnSpPr>
      <cdr:spPr>
        <a:xfrm xmlns:a="http://schemas.openxmlformats.org/drawingml/2006/main" flipV="1">
          <a:off x="2152669" y="1947847"/>
          <a:ext cx="228560" cy="38100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0.85714</cdr:x>
      <cdr:y>0.25234</cdr:y>
    </cdr:from>
    <cdr:to>
      <cdr:x>0.98901</cdr:x>
      <cdr:y>0.39653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D455E86F-F234-4EFC-8B1A-358F85D3253D}"/>
            </a:ext>
          </a:extLst>
        </cdr:cNvPr>
        <cdr:cNvSpPr txBox="1"/>
      </cdr:nvSpPr>
      <cdr:spPr>
        <a:xfrm xmlns:a="http://schemas.openxmlformats.org/drawingml/2006/main">
          <a:off x="5200651" y="900114"/>
          <a:ext cx="800100" cy="514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/>
        </a:p>
      </cdr:txBody>
    </cdr:sp>
  </cdr:relSizeAnchor>
  <cdr:relSizeAnchor xmlns:cdr="http://schemas.openxmlformats.org/drawingml/2006/chartDrawing">
    <cdr:from>
      <cdr:x>0.90424</cdr:x>
      <cdr:y>0.33511</cdr:y>
    </cdr:from>
    <cdr:to>
      <cdr:x>0.99686</cdr:x>
      <cdr:y>0.43925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5EA93394-8C7C-4F50-A5D1-6F2093563BB7}"/>
            </a:ext>
          </a:extLst>
        </cdr:cNvPr>
        <cdr:cNvSpPr txBox="1"/>
      </cdr:nvSpPr>
      <cdr:spPr>
        <a:xfrm xmlns:a="http://schemas.openxmlformats.org/drawingml/2006/main">
          <a:off x="5486401" y="1195389"/>
          <a:ext cx="5619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/>
            <a:t>FR</a:t>
          </a:r>
          <a:r>
            <a:rPr lang="es-ES" sz="1100" baseline="0"/>
            <a:t> %</a:t>
          </a:r>
          <a:endParaRPr lang="es-ES" sz="1100"/>
        </a:p>
      </cdr:txBody>
    </cdr:sp>
  </cdr:relSizeAnchor>
  <cdr:relSizeAnchor xmlns:cdr="http://schemas.openxmlformats.org/drawingml/2006/chartDrawing">
    <cdr:from>
      <cdr:x>0.15384</cdr:x>
      <cdr:y>0.68225</cdr:y>
    </cdr:from>
    <cdr:to>
      <cdr:x>0.40824</cdr:x>
      <cdr:y>0.76664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811421C4-E7BD-4C9C-9BC0-D361B72512AF}"/>
            </a:ext>
          </a:extLst>
        </cdr:cNvPr>
        <cdr:cNvSpPr/>
      </cdr:nvSpPr>
      <cdr:spPr>
        <a:xfrm xmlns:a="http://schemas.openxmlformats.org/drawingml/2006/main">
          <a:off x="811401" y="2115456"/>
          <a:ext cx="1341786" cy="2616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ES" dirty="0">
              <a:solidFill>
                <a:schemeClr val="tx1"/>
              </a:solidFill>
            </a:rPr>
            <a:t>Radio</a:t>
          </a:r>
          <a:r>
            <a:rPr lang="es-ES" baseline="0" dirty="0">
              <a:solidFill>
                <a:schemeClr val="tx1"/>
              </a:solidFill>
            </a:rPr>
            <a:t> de llenado </a:t>
          </a:r>
          <a:r>
            <a:rPr lang="es-ES" dirty="0">
              <a:solidFill>
                <a:schemeClr val="tx1"/>
              </a:solidFill>
            </a:rPr>
            <a:t>ó</a:t>
          </a:r>
          <a:r>
            <a:rPr lang="es-ES" baseline="0" dirty="0">
              <a:solidFill>
                <a:schemeClr val="tx1"/>
              </a:solidFill>
            </a:rPr>
            <a:t>ptimo</a:t>
          </a:r>
          <a:endParaRPr lang="es-ES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0.36421</cdr:x>
      <cdr:y>0.5514</cdr:y>
    </cdr:from>
    <cdr:to>
      <cdr:x>0.40188</cdr:x>
      <cdr:y>0.65821</cdr:y>
    </cdr:to>
    <cdr:cxnSp macro="">
      <cdr:nvCxnSpPr>
        <cdr:cNvPr id="7" name="Conector recto de flecha 6">
          <a:extLst xmlns:a="http://schemas.openxmlformats.org/drawingml/2006/main">
            <a:ext uri="{FF2B5EF4-FFF2-40B4-BE49-F238E27FC236}">
              <a16:creationId xmlns:a16="http://schemas.microsoft.com/office/drawing/2014/main" id="{510FEC8F-E0FC-4585-A011-150D6435CAB9}"/>
            </a:ext>
          </a:extLst>
        </cdr:cNvPr>
        <cdr:cNvCxnSpPr/>
      </cdr:nvCxnSpPr>
      <cdr:spPr>
        <a:xfrm xmlns:a="http://schemas.openxmlformats.org/drawingml/2006/main" flipV="1">
          <a:off x="2209819" y="1966897"/>
          <a:ext cx="228560" cy="38100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0.38462</cdr:x>
      <cdr:y>0</cdr:y>
    </cdr:from>
    <cdr:to>
      <cdr:x>0.38813</cdr:x>
      <cdr:y>0.76098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7B56A69A-AE24-4182-90D4-42FFECB1DCB8}"/>
            </a:ext>
          </a:extLst>
        </cdr:cNvPr>
        <cdr:cNvCxnSpPr/>
      </cdr:nvCxnSpPr>
      <cdr:spPr>
        <a:xfrm xmlns:a="http://schemas.openxmlformats.org/drawingml/2006/main" flipV="1">
          <a:off x="1802423" y="0"/>
          <a:ext cx="16489" cy="184638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0.53712</cdr:x>
      <cdr:y>0</cdr:y>
    </cdr:from>
    <cdr:to>
      <cdr:x>0.53712</cdr:x>
      <cdr:y>0.76098</cdr:y>
    </cdr:to>
    <cdr:cxnSp macro="">
      <cdr:nvCxnSpPr>
        <cdr:cNvPr id="4" name="Conector recto 3">
          <a:extLst xmlns:a="http://schemas.openxmlformats.org/drawingml/2006/main">
            <a:ext uri="{FF2B5EF4-FFF2-40B4-BE49-F238E27FC236}">
              <a16:creationId xmlns:a16="http://schemas.microsoft.com/office/drawing/2014/main" id="{FE9C8AE9-70F9-4AAF-A061-441D9518A1EB}"/>
            </a:ext>
          </a:extLst>
        </cdr:cNvPr>
        <cdr:cNvCxnSpPr/>
      </cdr:nvCxnSpPr>
      <cdr:spPr>
        <a:xfrm xmlns:a="http://schemas.openxmlformats.org/drawingml/2006/main" flipV="1">
          <a:off x="2517087" y="0"/>
          <a:ext cx="0" cy="184638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0.15385</cdr:x>
      <cdr:y>0.66397</cdr:y>
    </cdr:from>
    <cdr:to>
      <cdr:x>0.3475</cdr:x>
      <cdr:y>0.74058</cdr:y>
    </cdr:to>
    <cdr:sp macro="" textlink="">
      <cdr:nvSpPr>
        <cdr:cNvPr id="7" name="CuadroTexto 6">
          <a:extLst xmlns:a="http://schemas.openxmlformats.org/drawingml/2006/main">
            <a:ext uri="{FF2B5EF4-FFF2-40B4-BE49-F238E27FC236}">
              <a16:creationId xmlns:a16="http://schemas.microsoft.com/office/drawing/2014/main" id="{B9059643-21D6-42AA-9353-4D038D98BE4B}"/>
            </a:ext>
          </a:extLst>
        </cdr:cNvPr>
        <cdr:cNvSpPr txBox="1"/>
      </cdr:nvSpPr>
      <cdr:spPr>
        <a:xfrm xmlns:a="http://schemas.openxmlformats.org/drawingml/2006/main">
          <a:off x="712763" y="1576013"/>
          <a:ext cx="897172" cy="181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/>
            <a:t>Evaporador</a:t>
          </a:r>
        </a:p>
      </cdr:txBody>
    </cdr:sp>
  </cdr:relSizeAnchor>
  <cdr:relSizeAnchor xmlns:cdr="http://schemas.openxmlformats.org/drawingml/2006/chartDrawing">
    <cdr:from>
      <cdr:x>0.37499</cdr:x>
      <cdr:y>0.65673</cdr:y>
    </cdr:from>
    <cdr:to>
      <cdr:x>0.56045</cdr:x>
      <cdr:y>0.75229</cdr:y>
    </cdr:to>
    <cdr:sp macro="" textlink="">
      <cdr:nvSpPr>
        <cdr:cNvPr id="8" name="CuadroTexto 7">
          <a:extLst xmlns:a="http://schemas.openxmlformats.org/drawingml/2006/main">
            <a:ext uri="{FF2B5EF4-FFF2-40B4-BE49-F238E27FC236}">
              <a16:creationId xmlns:a16="http://schemas.microsoft.com/office/drawing/2014/main" id="{81AEB19A-835C-426D-8B54-1C5986C8E3BF}"/>
            </a:ext>
          </a:extLst>
        </cdr:cNvPr>
        <cdr:cNvSpPr txBox="1"/>
      </cdr:nvSpPr>
      <cdr:spPr>
        <a:xfrm xmlns:a="http://schemas.openxmlformats.org/drawingml/2006/main">
          <a:off x="1737324" y="1558836"/>
          <a:ext cx="859227" cy="226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/>
            <a:t>Adiabática</a:t>
          </a:r>
        </a:p>
      </cdr:txBody>
    </cdr:sp>
  </cdr:relSizeAnchor>
  <cdr:relSizeAnchor xmlns:cdr="http://schemas.openxmlformats.org/drawingml/2006/chartDrawing">
    <cdr:from>
      <cdr:x>0.5511</cdr:x>
      <cdr:y>0.66027</cdr:y>
    </cdr:from>
    <cdr:to>
      <cdr:x>0.7561</cdr:x>
      <cdr:y>0.74648</cdr:y>
    </cdr:to>
    <cdr:sp macro="" textlink="">
      <cdr:nvSpPr>
        <cdr:cNvPr id="9" name="CuadroTexto 1">
          <a:extLst xmlns:a="http://schemas.openxmlformats.org/drawingml/2006/main">
            <a:ext uri="{FF2B5EF4-FFF2-40B4-BE49-F238E27FC236}">
              <a16:creationId xmlns:a16="http://schemas.microsoft.com/office/drawing/2014/main" id="{00C54749-2023-45C8-B2B8-5CE0CCA1181B}"/>
            </a:ext>
          </a:extLst>
        </cdr:cNvPr>
        <cdr:cNvSpPr txBox="1"/>
      </cdr:nvSpPr>
      <cdr:spPr>
        <a:xfrm xmlns:a="http://schemas.openxmlformats.org/drawingml/2006/main">
          <a:off x="2582606" y="1602044"/>
          <a:ext cx="960693" cy="2091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/>
            <a:t>Condensador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0.39001</cdr:x>
      <cdr:y>0.01412</cdr:y>
    </cdr:from>
    <cdr:to>
      <cdr:x>0.39001</cdr:x>
      <cdr:y>0.77471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7B56A69A-AE24-4182-90D4-42FFECB1DCB8}"/>
            </a:ext>
          </a:extLst>
        </cdr:cNvPr>
        <cdr:cNvCxnSpPr/>
      </cdr:nvCxnSpPr>
      <cdr:spPr>
        <a:xfrm xmlns:a="http://schemas.openxmlformats.org/drawingml/2006/main" flipV="1">
          <a:off x="1851479" y="35255"/>
          <a:ext cx="0" cy="189905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0.53524</cdr:x>
      <cdr:y>0.00746</cdr:y>
    </cdr:from>
    <cdr:to>
      <cdr:x>0.5371</cdr:x>
      <cdr:y>0.76767</cdr:y>
    </cdr:to>
    <cdr:cxnSp macro="">
      <cdr:nvCxnSpPr>
        <cdr:cNvPr id="4" name="Conector recto 3">
          <a:extLst xmlns:a="http://schemas.openxmlformats.org/drawingml/2006/main">
            <a:ext uri="{FF2B5EF4-FFF2-40B4-BE49-F238E27FC236}">
              <a16:creationId xmlns:a16="http://schemas.microsoft.com/office/drawing/2014/main" id="{FE9C8AE9-70F9-4AAF-A061-441D9518A1EB}"/>
            </a:ext>
          </a:extLst>
        </cdr:cNvPr>
        <cdr:cNvCxnSpPr/>
      </cdr:nvCxnSpPr>
      <cdr:spPr>
        <a:xfrm xmlns:a="http://schemas.openxmlformats.org/drawingml/2006/main" flipH="1" flipV="1">
          <a:off x="2540923" y="18626"/>
          <a:ext cx="8846" cy="189809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0.17496</cdr:x>
      <cdr:y>0.68185</cdr:y>
    </cdr:from>
    <cdr:to>
      <cdr:x>0.36861</cdr:x>
      <cdr:y>0.75846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1F251802-641D-4634-9516-3C8527BF91C7}"/>
            </a:ext>
          </a:extLst>
        </cdr:cNvPr>
        <cdr:cNvSpPr txBox="1"/>
      </cdr:nvSpPr>
      <cdr:spPr>
        <a:xfrm xmlns:a="http://schemas.openxmlformats.org/drawingml/2006/main">
          <a:off x="826008" y="1702456"/>
          <a:ext cx="914265" cy="1912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/>
            <a:t>Evaporador</a:t>
          </a:r>
        </a:p>
      </cdr:txBody>
    </cdr:sp>
  </cdr:relSizeAnchor>
  <cdr:relSizeAnchor xmlns:cdr="http://schemas.openxmlformats.org/drawingml/2006/chartDrawing">
    <cdr:from>
      <cdr:x>0.37459</cdr:x>
      <cdr:y>0.66431</cdr:y>
    </cdr:from>
    <cdr:to>
      <cdr:x>0.54638</cdr:x>
      <cdr:y>0.74994</cdr:y>
    </cdr:to>
    <cdr:sp macro="" textlink="">
      <cdr:nvSpPr>
        <cdr:cNvPr id="6" name="CuadroTexto 1">
          <a:extLst xmlns:a="http://schemas.openxmlformats.org/drawingml/2006/main">
            <a:ext uri="{FF2B5EF4-FFF2-40B4-BE49-F238E27FC236}">
              <a16:creationId xmlns:a16="http://schemas.microsoft.com/office/drawing/2014/main" id="{074A1FFE-A2A7-42DA-A83F-0D04367E1BBD}"/>
            </a:ext>
          </a:extLst>
        </cdr:cNvPr>
        <cdr:cNvSpPr txBox="1"/>
      </cdr:nvSpPr>
      <cdr:spPr>
        <a:xfrm xmlns:a="http://schemas.openxmlformats.org/drawingml/2006/main">
          <a:off x="1748786" y="1617735"/>
          <a:ext cx="802005" cy="208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/>
            <a:t>Adiabático</a:t>
          </a:r>
        </a:p>
      </cdr:txBody>
    </cdr:sp>
  </cdr:relSizeAnchor>
  <cdr:relSizeAnchor xmlns:cdr="http://schemas.openxmlformats.org/drawingml/2006/chartDrawing">
    <cdr:from>
      <cdr:x>0.55685</cdr:x>
      <cdr:y>0.66424</cdr:y>
    </cdr:from>
    <cdr:to>
      <cdr:x>0.79454</cdr:x>
      <cdr:y>0.76414</cdr:y>
    </cdr:to>
    <cdr:sp macro="" textlink="">
      <cdr:nvSpPr>
        <cdr:cNvPr id="7" name="CuadroTexto 1">
          <a:extLst xmlns:a="http://schemas.openxmlformats.org/drawingml/2006/main">
            <a:ext uri="{FF2B5EF4-FFF2-40B4-BE49-F238E27FC236}">
              <a16:creationId xmlns:a16="http://schemas.microsoft.com/office/drawing/2014/main" id="{44339B66-859A-49DE-9A48-1C02423F6946}"/>
            </a:ext>
          </a:extLst>
        </cdr:cNvPr>
        <cdr:cNvSpPr txBox="1"/>
      </cdr:nvSpPr>
      <cdr:spPr>
        <a:xfrm xmlns:a="http://schemas.openxmlformats.org/drawingml/2006/main">
          <a:off x="2643509" y="1658496"/>
          <a:ext cx="1128391" cy="249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/>
            <a:t>Condensador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0.82132</cdr:x>
      <cdr:y>0.16948</cdr:y>
    </cdr:from>
    <cdr:to>
      <cdr:x>0.98028</cdr:x>
      <cdr:y>0.26078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6A9EF973-1DFF-45AF-8118-63E5A3D0289B}"/>
            </a:ext>
          </a:extLst>
        </cdr:cNvPr>
        <cdr:cNvSpPr txBox="1"/>
      </cdr:nvSpPr>
      <cdr:spPr>
        <a:xfrm xmlns:a="http://schemas.openxmlformats.org/drawingml/2006/main">
          <a:off x="3661205" y="417134"/>
          <a:ext cx="708572" cy="224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1100"/>
            <a:t>Potencia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0.82312</cdr:x>
      <cdr:y>0.2001</cdr:y>
    </cdr:from>
    <cdr:to>
      <cdr:x>0.97822</cdr:x>
      <cdr:y>0.28167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6A9EF973-1DFF-45AF-8118-63E5A3D0289B}"/>
            </a:ext>
          </a:extLst>
        </cdr:cNvPr>
        <cdr:cNvSpPr txBox="1"/>
      </cdr:nvSpPr>
      <cdr:spPr>
        <a:xfrm xmlns:a="http://schemas.openxmlformats.org/drawingml/2006/main">
          <a:off x="3639948" y="555891"/>
          <a:ext cx="685867" cy="226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1100"/>
            <a:t>Potencia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0.82499</cdr:x>
      <cdr:y>0.21273</cdr:y>
    </cdr:from>
    <cdr:to>
      <cdr:x>0.98201</cdr:x>
      <cdr:y>0.30897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6A9EF973-1DFF-45AF-8118-63E5A3D0289B}"/>
            </a:ext>
          </a:extLst>
        </cdr:cNvPr>
        <cdr:cNvSpPr txBox="1"/>
      </cdr:nvSpPr>
      <cdr:spPr>
        <a:xfrm xmlns:a="http://schemas.openxmlformats.org/drawingml/2006/main">
          <a:off x="3626741" y="587220"/>
          <a:ext cx="690282" cy="265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1100"/>
            <a:t>Potencia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0DBF8-D643-4130-A412-F8CFFCF1A24C}" type="datetimeFigureOut">
              <a:rPr lang="es-EC" smtClean="0"/>
              <a:t>16/3/2022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EDBDB-2B30-4BD1-BB48-12C62B8928E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4444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61CC-E074-4925-8719-3D093CA72122}" type="datetimeFigureOut">
              <a:rPr lang="es-EC" smtClean="0"/>
              <a:t>16/3/2022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67B9-4B45-430C-9558-C1013222B1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455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61CC-E074-4925-8719-3D093CA72122}" type="datetimeFigureOut">
              <a:rPr lang="es-EC" smtClean="0"/>
              <a:t>16/3/2022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67B9-4B45-430C-9558-C1013222B1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180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61CC-E074-4925-8719-3D093CA72122}" type="datetimeFigureOut">
              <a:rPr lang="es-EC" smtClean="0"/>
              <a:t>16/3/2022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67B9-4B45-430C-9558-C1013222B1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516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61CC-E074-4925-8719-3D093CA72122}" type="datetimeFigureOut">
              <a:rPr lang="es-EC" smtClean="0"/>
              <a:t>16/3/2022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67B9-4B45-430C-9558-C1013222B1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559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61CC-E074-4925-8719-3D093CA72122}" type="datetimeFigureOut">
              <a:rPr lang="es-EC" smtClean="0"/>
              <a:t>16/3/2022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67B9-4B45-430C-9558-C1013222B1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151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61CC-E074-4925-8719-3D093CA72122}" type="datetimeFigureOut">
              <a:rPr lang="es-EC" smtClean="0"/>
              <a:t>16/3/2022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67B9-4B45-430C-9558-C1013222B1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160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61CC-E074-4925-8719-3D093CA72122}" type="datetimeFigureOut">
              <a:rPr lang="es-EC" smtClean="0"/>
              <a:t>16/3/2022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67B9-4B45-430C-9558-C1013222B1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293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61CC-E074-4925-8719-3D093CA72122}" type="datetimeFigureOut">
              <a:rPr lang="es-EC" smtClean="0"/>
              <a:t>16/3/2022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67B9-4B45-430C-9558-C1013222B1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883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61CC-E074-4925-8719-3D093CA72122}" type="datetimeFigureOut">
              <a:rPr lang="es-EC" smtClean="0"/>
              <a:t>16/3/2022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67B9-4B45-430C-9558-C1013222B1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921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61CC-E074-4925-8719-3D093CA72122}" type="datetimeFigureOut">
              <a:rPr lang="es-EC" smtClean="0"/>
              <a:t>16/3/2022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67B9-4B45-430C-9558-C1013222B1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267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61CC-E074-4925-8719-3D093CA72122}" type="datetimeFigureOut">
              <a:rPr lang="es-EC" smtClean="0"/>
              <a:t>16/3/2022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67B9-4B45-430C-9558-C1013222B1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461CC-E074-4925-8719-3D093CA72122}" type="datetimeFigureOut">
              <a:rPr lang="es-EC" smtClean="0"/>
              <a:t>16/3/2022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267B9-4B45-430C-9558-C1013222B16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781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hart" Target="../charts/char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9819D29-23CC-42F1-BE3F-275C6026DB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2" t="13897" r="964"/>
          <a:stretch/>
        </p:blipFill>
        <p:spPr>
          <a:xfrm>
            <a:off x="0" y="699515"/>
            <a:ext cx="12191999" cy="617333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EEE862-C3C7-4DDA-AA43-C44130FAC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804" y="1434830"/>
            <a:ext cx="9777538" cy="1041083"/>
          </a:xfrm>
        </p:spPr>
        <p:txBody>
          <a:bodyPr>
            <a:no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C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ANÁLISIS DEL RENDIMIENTO TÉRMICO DE UN TERMOSIFÓN CERRADO DE DOBLE FASE, USANDO DIFERENTES CONFIGURACIONES DE ALETAS CON NANOFLUIDOS DE AL2O3 Y NANOTUBOS DE CARBONO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C16419-1551-4BB1-8D4D-16070FB82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7804" y="2475913"/>
            <a:ext cx="9576391" cy="3174720"/>
          </a:xfrm>
        </p:spPr>
        <p:txBody>
          <a:bodyPr>
            <a:noAutofit/>
          </a:bodyPr>
          <a:lstStyle/>
          <a:p>
            <a:pPr algn="l"/>
            <a:r>
              <a:rPr lang="es-E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AUTORES: </a:t>
            </a:r>
          </a:p>
          <a:p>
            <a:pPr algn="l"/>
            <a:endParaRPr lang="es-E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700" dirty="0">
                <a:cs typeface="Times New Roman" panose="02020603050405020304" pitchFamily="18" charset="0"/>
              </a:rPr>
              <a:t>GONZÁLEZ LAGLA OMAR DANIEL </a:t>
            </a:r>
          </a:p>
          <a:p>
            <a:r>
              <a:rPr lang="es-EC" sz="1800" dirty="0">
                <a:effectLst/>
                <a:ea typeface="Calibri" panose="020F0502020204030204" pitchFamily="34" charset="0"/>
              </a:rPr>
              <a:t>JARAMILLO CALDERÓN KEVIN GONZALO</a:t>
            </a:r>
          </a:p>
          <a:p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s-E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DIRECTOR: </a:t>
            </a:r>
          </a:p>
          <a:p>
            <a:r>
              <a:rPr lang="es-E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ING.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CARRIÓN MATAMOROS, LUIS MIGUEL</a:t>
            </a:r>
          </a:p>
          <a:p>
            <a:r>
              <a:rPr lang="es-E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SANGOLQUÍ  2022 </a:t>
            </a:r>
          </a:p>
          <a:p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B78C3BEB-D666-4CDD-B895-5770E77F8857}"/>
              </a:ext>
            </a:extLst>
          </p:cNvPr>
          <p:cNvSpPr/>
          <p:nvPr/>
        </p:nvSpPr>
        <p:spPr>
          <a:xfrm>
            <a:off x="327900" y="98160"/>
            <a:ext cx="3214116" cy="6225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A22C516-1257-49EF-B127-F703CA2491EB}"/>
              </a:ext>
            </a:extLst>
          </p:cNvPr>
          <p:cNvSpPr/>
          <p:nvPr/>
        </p:nvSpPr>
        <p:spPr>
          <a:xfrm>
            <a:off x="1307804" y="713230"/>
            <a:ext cx="957639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419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DE LA ENERGÍA Y MECÁNICA </a:t>
            </a:r>
          </a:p>
          <a:p>
            <a:pPr algn="ctr"/>
            <a:r>
              <a:rPr lang="es-EC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MECÁNICA</a:t>
            </a:r>
            <a:r>
              <a:rPr lang="es-EC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5023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320DF8B-2C10-4B17-B65D-A3E3797EC1F6}"/>
              </a:ext>
            </a:extLst>
          </p:cNvPr>
          <p:cNvSpPr txBox="1"/>
          <p:nvPr/>
        </p:nvSpPr>
        <p:spPr>
          <a:xfrm>
            <a:off x="166834" y="132472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8A47072-0360-4D7A-98EA-337956B508C1}"/>
              </a:ext>
            </a:extLst>
          </p:cNvPr>
          <p:cNvSpPr txBox="1"/>
          <p:nvPr/>
        </p:nvSpPr>
        <p:spPr>
          <a:xfrm>
            <a:off x="5812807" y="678916"/>
            <a:ext cx="5853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TERMOSIFÓN CONSTRUCCIÓN Y ENSAMBLE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1AAFAA-D8AF-4DD3-A7CB-99A3BD620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997" y="1076076"/>
            <a:ext cx="7392413" cy="20779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3D48AC9-F350-4565-93AF-31090C894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803" y="3207481"/>
            <a:ext cx="7422574" cy="257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9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320DF8B-2C10-4B17-B65D-A3E3797EC1F6}"/>
              </a:ext>
            </a:extLst>
          </p:cNvPr>
          <p:cNvSpPr txBox="1"/>
          <p:nvPr/>
        </p:nvSpPr>
        <p:spPr>
          <a:xfrm>
            <a:off x="166834" y="132472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8A47072-0360-4D7A-98EA-337956B508C1}"/>
              </a:ext>
            </a:extLst>
          </p:cNvPr>
          <p:cNvSpPr txBox="1"/>
          <p:nvPr/>
        </p:nvSpPr>
        <p:spPr>
          <a:xfrm>
            <a:off x="5812807" y="678916"/>
            <a:ext cx="5853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TERMOSIFÓN CONSTRUCCIÓN Y ENSAMBLE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3872C5-CE2B-4549-B656-CDBD618F5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66" y="1056665"/>
            <a:ext cx="7140661" cy="185535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AE80683-B5C1-4003-A6AA-F6F9713F9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55" y="3090094"/>
            <a:ext cx="7061941" cy="250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97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320DF8B-2C10-4B17-B65D-A3E3797EC1F6}"/>
              </a:ext>
            </a:extLst>
          </p:cNvPr>
          <p:cNvSpPr txBox="1"/>
          <p:nvPr/>
        </p:nvSpPr>
        <p:spPr>
          <a:xfrm>
            <a:off x="166834" y="132472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46B8328-DEF7-47DA-AB9C-FE4A466CA7E5}"/>
              </a:ext>
            </a:extLst>
          </p:cNvPr>
          <p:cNvSpPr txBox="1"/>
          <p:nvPr/>
        </p:nvSpPr>
        <p:spPr>
          <a:xfrm>
            <a:off x="6240385" y="753723"/>
            <a:ext cx="5853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TERMOSIFÓN CONSTRUCCIÓN Y ENSAMBLE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05F7458-9F64-43FC-9651-9202D31B639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32584" y="1133537"/>
            <a:ext cx="8760387" cy="457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41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320DF8B-2C10-4B17-B65D-A3E3797EC1F6}"/>
              </a:ext>
            </a:extLst>
          </p:cNvPr>
          <p:cNvSpPr txBox="1"/>
          <p:nvPr/>
        </p:nvSpPr>
        <p:spPr>
          <a:xfrm>
            <a:off x="166834" y="132472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EBCACCE-2CBA-4BBA-A94D-50AD60A654F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4850" y="1779177"/>
            <a:ext cx="5827991" cy="283747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5DA6F77-874A-4632-88EC-AD14489472B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841" y="1200798"/>
            <a:ext cx="5497555" cy="4060507"/>
          </a:xfrm>
          <a:prstGeom prst="rect">
            <a:avLst/>
          </a:prstGeom>
          <a:noFill/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FB4D1B1-77BB-48B0-9486-B66B1652C4B5}"/>
              </a:ext>
            </a:extLst>
          </p:cNvPr>
          <p:cNvSpPr txBox="1"/>
          <p:nvPr/>
        </p:nvSpPr>
        <p:spPr>
          <a:xfrm>
            <a:off x="6240385" y="753723"/>
            <a:ext cx="5853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TERMOSIFÓN CONSTRUCCIÓN Y ENSAMBLE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137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320DF8B-2C10-4B17-B65D-A3E3797EC1F6}"/>
              </a:ext>
            </a:extLst>
          </p:cNvPr>
          <p:cNvSpPr txBox="1"/>
          <p:nvPr/>
        </p:nvSpPr>
        <p:spPr>
          <a:xfrm>
            <a:off x="166834" y="132472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7550429-EBB7-4DE6-B3D0-A8516D5A37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91" y="1434891"/>
            <a:ext cx="5005633" cy="3545063"/>
          </a:xfrm>
          <a:prstGeom prst="rect">
            <a:avLst/>
          </a:prstGeom>
          <a:noFill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A1AF4DE-3542-4192-B079-EA286EFB238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7" b="20776"/>
          <a:stretch/>
        </p:blipFill>
        <p:spPr bwMode="auto">
          <a:xfrm>
            <a:off x="7432779" y="1214485"/>
            <a:ext cx="2860429" cy="42448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8C8A01C-9881-4A9F-916F-D7A59924F866}"/>
              </a:ext>
            </a:extLst>
          </p:cNvPr>
          <p:cNvSpPr txBox="1"/>
          <p:nvPr/>
        </p:nvSpPr>
        <p:spPr>
          <a:xfrm>
            <a:off x="6240385" y="753723"/>
            <a:ext cx="5853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TERMOSIFÓN CONSTRUCCIÓN Y ENSAMBLE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306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320DF8B-2C10-4B17-B65D-A3E3797EC1F6}"/>
              </a:ext>
            </a:extLst>
          </p:cNvPr>
          <p:cNvSpPr txBox="1"/>
          <p:nvPr/>
        </p:nvSpPr>
        <p:spPr>
          <a:xfrm>
            <a:off x="166834" y="132472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617575D-7246-4052-86F3-AE4C79A13153}"/>
              </a:ext>
            </a:extLst>
          </p:cNvPr>
          <p:cNvSpPr txBox="1"/>
          <p:nvPr/>
        </p:nvSpPr>
        <p:spPr>
          <a:xfrm>
            <a:off x="6240385" y="753723"/>
            <a:ext cx="5853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TERMOSIFÓN CONSTRUCCIÓN Y ENSAMBLE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DA0FCAE-E156-49D7-85BC-23DDB0110C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99911" y="1337862"/>
            <a:ext cx="3071596" cy="5515637"/>
          </a:xfrm>
          <a:prstGeom prst="rect">
            <a:avLst/>
          </a:prstGeom>
          <a:noFill/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A3DA5F6-FE82-45EA-836B-430CAD3CF8D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90983" y="1244580"/>
            <a:ext cx="6186907" cy="218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77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320DF8B-2C10-4B17-B65D-A3E3797EC1F6}"/>
              </a:ext>
            </a:extLst>
          </p:cNvPr>
          <p:cNvSpPr txBox="1"/>
          <p:nvPr/>
        </p:nvSpPr>
        <p:spPr>
          <a:xfrm>
            <a:off x="166834" y="132472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456AA39-6A5E-4091-85BF-DDB66214ADBB}"/>
              </a:ext>
            </a:extLst>
          </p:cNvPr>
          <p:cNvSpPr txBox="1"/>
          <p:nvPr/>
        </p:nvSpPr>
        <p:spPr>
          <a:xfrm>
            <a:off x="6240385" y="753723"/>
            <a:ext cx="5853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TERMOSIFÓN CONSTRUCCIÓN Y ENSAMBLE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CDFC682-B653-49BB-B3A2-F37D752F316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893" y="1465110"/>
            <a:ext cx="5468201" cy="3725479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D2CC488-A179-4A83-97F1-FACA81D0670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560" y="862985"/>
            <a:ext cx="3892062" cy="5059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4682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320DF8B-2C10-4B17-B65D-A3E3797EC1F6}"/>
              </a:ext>
            </a:extLst>
          </p:cNvPr>
          <p:cNvSpPr txBox="1"/>
          <p:nvPr/>
        </p:nvSpPr>
        <p:spPr>
          <a:xfrm>
            <a:off x="166834" y="132472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2032713-6B44-4ECC-86DD-CC0636B4673F}"/>
              </a:ext>
            </a:extLst>
          </p:cNvPr>
          <p:cNvSpPr txBox="1"/>
          <p:nvPr/>
        </p:nvSpPr>
        <p:spPr>
          <a:xfrm>
            <a:off x="658470" y="1087893"/>
            <a:ext cx="4097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CHEQUEOS EXPERIMENTALES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A87A835-C9B2-461B-9B78-74AE62AE685B}"/>
              </a:ext>
            </a:extLst>
          </p:cNvPr>
          <p:cNvSpPr txBox="1"/>
          <p:nvPr/>
        </p:nvSpPr>
        <p:spPr>
          <a:xfrm>
            <a:off x="658470" y="1715745"/>
            <a:ext cx="10649243" cy="3390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es-EC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operación del termosifón, debemos cerciorarnos de la verticalidad del equipo.</a:t>
            </a: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lnSpc>
                <a:spcPct val="2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s-EC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verificó la ausencia de fugas en el intercambiador de calor del condensador con caudal de 180 LPH durante 1 hora.</a:t>
            </a:r>
          </a:p>
          <a:p>
            <a:pPr marL="285750" indent="-285750">
              <a:lnSpc>
                <a:spcPct val="2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Después de que el termosifón es ensamblado </a:t>
            </a:r>
            <a:r>
              <a:rPr lang="es-EC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realiza una prueba de fugas en el termosifón</a:t>
            </a: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para lo cual se activa la línea de vacío. Una vez que el dispositivo llega a una presión manométrica de -15 </a:t>
            </a:r>
            <a:r>
              <a:rPr lang="es-EC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inHg</a:t>
            </a: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 deja el sistema sin perturbar por 5 horas.</a:t>
            </a:r>
          </a:p>
        </p:txBody>
      </p:sp>
    </p:spTree>
    <p:extLst>
      <p:ext uri="{BB962C8B-B14F-4D97-AF65-F5344CB8AC3E}">
        <p14:creationId xmlns:p14="http://schemas.microsoft.com/office/powerpoint/2010/main" val="490628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320DF8B-2C10-4B17-B65D-A3E3797EC1F6}"/>
              </a:ext>
            </a:extLst>
          </p:cNvPr>
          <p:cNvSpPr txBox="1"/>
          <p:nvPr/>
        </p:nvSpPr>
        <p:spPr>
          <a:xfrm>
            <a:off x="166834" y="132472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2032713-6B44-4ECC-86DD-CC0636B4673F}"/>
              </a:ext>
            </a:extLst>
          </p:cNvPr>
          <p:cNvSpPr txBox="1"/>
          <p:nvPr/>
        </p:nvSpPr>
        <p:spPr>
          <a:xfrm>
            <a:off x="6240385" y="753723"/>
            <a:ext cx="5853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TERMOSIFÓN CONSTRUCCIÓN Y ENSAMBLE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A5D0F4F-2F4D-49AE-9A15-692EF52D79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9689" y="1181973"/>
            <a:ext cx="7658118" cy="471182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4D3E768-B713-46EB-85E0-660AD80B6045}"/>
              </a:ext>
            </a:extLst>
          </p:cNvPr>
          <p:cNvSpPr txBox="1"/>
          <p:nvPr/>
        </p:nvSpPr>
        <p:spPr>
          <a:xfrm>
            <a:off x="7890184" y="1410146"/>
            <a:ext cx="4022127" cy="4199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Paso 1</a:t>
            </a: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Inyección de fluidos de trabajo.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Paso 2</a:t>
            </a: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Se realiza vacío dentro del termosifón:</a:t>
            </a:r>
          </a:p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es-EC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3: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Medición del caudal.</a:t>
            </a:r>
          </a:p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4: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regula la potencia de entrada de las resistencias.</a:t>
            </a:r>
          </a:p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es-EC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5</a:t>
            </a: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Ejecución del programa e inicialización del proceso.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56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320DF8B-2C10-4B17-B65D-A3E3797EC1F6}"/>
              </a:ext>
            </a:extLst>
          </p:cNvPr>
          <p:cNvSpPr txBox="1"/>
          <p:nvPr/>
        </p:nvSpPr>
        <p:spPr>
          <a:xfrm>
            <a:off x="166834" y="132472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2032713-6B44-4ECC-86DD-CC0636B4673F}"/>
              </a:ext>
            </a:extLst>
          </p:cNvPr>
          <p:cNvSpPr txBox="1"/>
          <p:nvPr/>
        </p:nvSpPr>
        <p:spPr>
          <a:xfrm>
            <a:off x="6240385" y="753723"/>
            <a:ext cx="5853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TERMOSIFÓN CONSTRUCCIÓN Y ENSAMBLE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A5D0F4F-2F4D-49AE-9A15-692EF52D79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9689" y="1181973"/>
            <a:ext cx="7658118" cy="471182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4D3E768-B713-46EB-85E0-660AD80B6045}"/>
              </a:ext>
            </a:extLst>
          </p:cNvPr>
          <p:cNvSpPr txBox="1"/>
          <p:nvPr/>
        </p:nvSpPr>
        <p:spPr>
          <a:xfrm>
            <a:off x="7937807" y="1394111"/>
            <a:ext cx="4022127" cy="4097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200000"/>
              </a:lnSpc>
              <a:spcAft>
                <a:spcPts val="800"/>
              </a:spcAft>
            </a:pP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Paso 6: </a:t>
            </a: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pausa la adquisición de datos, se cambia la potencia de entrada y se ejecuta nuevamente para un nuevo ensayo.</a:t>
            </a:r>
          </a:p>
          <a:p>
            <a:pPr indent="457200" algn="just">
              <a:lnSpc>
                <a:spcPct val="200000"/>
              </a:lnSpc>
              <a:spcAft>
                <a:spcPts val="800"/>
              </a:spcAft>
            </a:pPr>
            <a:r>
              <a:rPr lang="es-EC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Paso 7: </a:t>
            </a:r>
            <a:r>
              <a:rPr lang="es-EC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cambia de condensador.</a:t>
            </a:r>
          </a:p>
          <a:p>
            <a:pPr indent="457200" algn="just">
              <a:lnSpc>
                <a:spcPct val="200000"/>
              </a:lnSpc>
              <a:spcAft>
                <a:spcPts val="800"/>
              </a:spcAft>
            </a:pP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Paso</a:t>
            </a:r>
            <a:r>
              <a:rPr lang="es-EC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8:</a:t>
            </a:r>
            <a:r>
              <a:rPr lang="es-EC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cambia el fluid</a:t>
            </a:r>
            <a:r>
              <a:rPr lang="es-EC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de trabajo.</a:t>
            </a:r>
            <a:endParaRPr lang="es-EC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93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0" y="65195"/>
            <a:ext cx="3767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GENERALIDADES</a:t>
            </a:r>
            <a:endParaRPr lang="es-EC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72B497-6444-4605-89D2-BCAB7DAC85B5}"/>
              </a:ext>
            </a:extLst>
          </p:cNvPr>
          <p:cNvSpPr txBox="1"/>
          <p:nvPr/>
        </p:nvSpPr>
        <p:spPr>
          <a:xfrm>
            <a:off x="3189551" y="753723"/>
            <a:ext cx="588913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DEFINICION DEL PROBLEMA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DCC4FF2-0E6D-42C9-A301-8F5671A4C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971610"/>
              </p:ext>
            </p:extLst>
          </p:nvPr>
        </p:nvGraphicFramePr>
        <p:xfrm>
          <a:off x="1005410" y="649969"/>
          <a:ext cx="10555219" cy="548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8296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320DF8B-2C10-4B17-B65D-A3E3797EC1F6}"/>
              </a:ext>
            </a:extLst>
          </p:cNvPr>
          <p:cNvSpPr txBox="1"/>
          <p:nvPr/>
        </p:nvSpPr>
        <p:spPr>
          <a:xfrm>
            <a:off x="166834" y="132472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2032713-6B44-4ECC-86DD-CC0636B4673F}"/>
              </a:ext>
            </a:extLst>
          </p:cNvPr>
          <p:cNvSpPr txBox="1"/>
          <p:nvPr/>
        </p:nvSpPr>
        <p:spPr>
          <a:xfrm>
            <a:off x="6240385" y="753723"/>
            <a:ext cx="4448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PREPARACIÓN DE NANOFLUIDOS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BA1FD8DA-1FC5-46DB-AC65-974B10F9AD09}"/>
                  </a:ext>
                </a:extLst>
              </p:cNvPr>
              <p:cNvSpPr txBox="1"/>
              <p:nvPr/>
            </p:nvSpPr>
            <p:spPr>
              <a:xfrm>
                <a:off x="407963" y="1376525"/>
                <a:ext cx="11535508" cy="2435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s-EC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 la preparación de los </a:t>
                </a:r>
                <a:r>
                  <a:rPr lang="es-EC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nanofluidos</a:t>
                </a:r>
                <a:r>
                  <a:rPr lang="es-EC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 necesario determinar el peso de las nanopartículas y del agua.</a:t>
                </a:r>
                <a:endParaRPr lang="es-EC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s-EC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 evaporador tiene un volumen de 168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s-EC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trabajando a 100% de radio de llenado la masa de agua será 168 g</a:t>
                </a:r>
                <a:endParaRPr lang="es-EC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s-EC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masa de nanopartículas para obtener las concentraciones de porcentaje en peso de 0,02%, 0,5% y 1,5% se determina de la siguiente manera:</a:t>
                </a:r>
                <a:endParaRPr lang="es-EC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BA1FD8DA-1FC5-46DB-AC65-974B10F9A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63" y="1376525"/>
                <a:ext cx="11535508" cy="2435923"/>
              </a:xfrm>
              <a:prstGeom prst="rect">
                <a:avLst/>
              </a:prstGeom>
              <a:blipFill>
                <a:blip r:embed="rId3"/>
                <a:stretch>
                  <a:fillRect l="-476" b="-325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n 12">
            <a:extLst>
              <a:ext uri="{FF2B5EF4-FFF2-40B4-BE49-F238E27FC236}">
                <a16:creationId xmlns:a16="http://schemas.microsoft.com/office/drawing/2014/main" id="{C501659C-5F95-48B6-8934-D3C3F3E82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514" y="3877341"/>
            <a:ext cx="2688559" cy="159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25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320DF8B-2C10-4B17-B65D-A3E3797EC1F6}"/>
              </a:ext>
            </a:extLst>
          </p:cNvPr>
          <p:cNvSpPr txBox="1"/>
          <p:nvPr/>
        </p:nvSpPr>
        <p:spPr>
          <a:xfrm>
            <a:off x="166834" y="132472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2032713-6B44-4ECC-86DD-CC0636B4673F}"/>
              </a:ext>
            </a:extLst>
          </p:cNvPr>
          <p:cNvSpPr txBox="1"/>
          <p:nvPr/>
        </p:nvSpPr>
        <p:spPr>
          <a:xfrm>
            <a:off x="166834" y="799113"/>
            <a:ext cx="4951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PREPARACIÓN DE NANOPARTÍCULAS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EC6C11-4671-46F8-9558-9A7A61C0A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63" y="1181973"/>
            <a:ext cx="5648456" cy="471157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E8A7940-D2B2-4C21-9FFD-6A027906B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38" y="964455"/>
            <a:ext cx="6041912" cy="400640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D18819A-55A8-4E24-9D2B-EEB0BF6B57E6}"/>
              </a:ext>
            </a:extLst>
          </p:cNvPr>
          <p:cNvSpPr txBox="1"/>
          <p:nvPr/>
        </p:nvSpPr>
        <p:spPr>
          <a:xfrm>
            <a:off x="6264068" y="5028376"/>
            <a:ext cx="738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Y PROPIEDADES DE NANOPARTÍCULAS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18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320DF8B-2C10-4B17-B65D-A3E3797EC1F6}"/>
              </a:ext>
            </a:extLst>
          </p:cNvPr>
          <p:cNvSpPr txBox="1"/>
          <p:nvPr/>
        </p:nvSpPr>
        <p:spPr>
          <a:xfrm>
            <a:off x="166834" y="132472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2032713-6B44-4ECC-86DD-CC0636B4673F}"/>
              </a:ext>
            </a:extLst>
          </p:cNvPr>
          <p:cNvSpPr txBox="1"/>
          <p:nvPr/>
        </p:nvSpPr>
        <p:spPr>
          <a:xfrm>
            <a:off x="6240385" y="753723"/>
            <a:ext cx="4285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PREPARACIÓN DE FLUIDO BASE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0BE58E3-9F0E-4F58-ADD0-691924C0BA19}"/>
              </a:ext>
            </a:extLst>
          </p:cNvPr>
          <p:cNvSpPr txBox="1"/>
          <p:nvPr/>
        </p:nvSpPr>
        <p:spPr>
          <a:xfrm>
            <a:off x="1158240" y="1801220"/>
            <a:ext cx="9875519" cy="1122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fluido base estará compuesto por un 95% de agua destilada y 5% de etilenglicol, como se utilizará el factor de llenado de 100% el volumen requerido para cada fluido de trabajo es de 168 ml,.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99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320DF8B-2C10-4B17-B65D-A3E3797EC1F6}"/>
              </a:ext>
            </a:extLst>
          </p:cNvPr>
          <p:cNvSpPr txBox="1"/>
          <p:nvPr/>
        </p:nvSpPr>
        <p:spPr>
          <a:xfrm>
            <a:off x="166834" y="132472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2032713-6B44-4ECC-86DD-CC0636B4673F}"/>
              </a:ext>
            </a:extLst>
          </p:cNvPr>
          <p:cNvSpPr txBox="1"/>
          <p:nvPr/>
        </p:nvSpPr>
        <p:spPr>
          <a:xfrm>
            <a:off x="6240385" y="753723"/>
            <a:ext cx="4448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PREPARACIÓN DE NANOFLUIDOS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415F872-B113-4699-A71A-D05DAFF1942A}"/>
              </a:ext>
            </a:extLst>
          </p:cNvPr>
          <p:cNvSpPr txBox="1"/>
          <p:nvPr/>
        </p:nvSpPr>
        <p:spPr>
          <a:xfrm>
            <a:off x="886264" y="2576657"/>
            <a:ext cx="4445391" cy="1704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acuerdo a las concentraciones, </a:t>
            </a:r>
            <a:r>
              <a:rPr lang="es-EC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pesó</a:t>
            </a: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0.05g, 0.84g y 2.52g de cada nanopartícula (Al</a:t>
            </a:r>
            <a:r>
              <a:rPr lang="es-EC" sz="18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EC" sz="18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NTC).</a:t>
            </a:r>
            <a:endParaRPr lang="es-EC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6E17009-D852-4B5F-BE5E-C943CD8744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593762" y="1181973"/>
            <a:ext cx="3607000" cy="444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64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320DF8B-2C10-4B17-B65D-A3E3797EC1F6}"/>
              </a:ext>
            </a:extLst>
          </p:cNvPr>
          <p:cNvSpPr txBox="1"/>
          <p:nvPr/>
        </p:nvSpPr>
        <p:spPr>
          <a:xfrm>
            <a:off x="166834" y="132472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2032713-6B44-4ECC-86DD-CC0636B4673F}"/>
              </a:ext>
            </a:extLst>
          </p:cNvPr>
          <p:cNvSpPr txBox="1"/>
          <p:nvPr/>
        </p:nvSpPr>
        <p:spPr>
          <a:xfrm>
            <a:off x="6240385" y="753723"/>
            <a:ext cx="4448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PREPARACIÓN DE NANOFLUIDOS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4CA1615-5200-495A-9410-B0E99BF9F2E0}"/>
              </a:ext>
            </a:extLst>
          </p:cNvPr>
          <p:cNvSpPr txBox="1"/>
          <p:nvPr/>
        </p:nvSpPr>
        <p:spPr>
          <a:xfrm>
            <a:off x="6912528" y="2159065"/>
            <a:ext cx="4013235" cy="2230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s-EC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utilizó</a:t>
            </a: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equipo de agitación magnética del laboratorio, en el cual mantendremos el proceso a 1600 rpm durante 1 hora.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C2B6139-11BC-4346-AA1F-5E1CD720D60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210" y="886821"/>
            <a:ext cx="2940003" cy="4780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3177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320DF8B-2C10-4B17-B65D-A3E3797EC1F6}"/>
              </a:ext>
            </a:extLst>
          </p:cNvPr>
          <p:cNvSpPr txBox="1"/>
          <p:nvPr/>
        </p:nvSpPr>
        <p:spPr>
          <a:xfrm>
            <a:off x="166834" y="132472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2032713-6B44-4ECC-86DD-CC0636B4673F}"/>
              </a:ext>
            </a:extLst>
          </p:cNvPr>
          <p:cNvSpPr txBox="1"/>
          <p:nvPr/>
        </p:nvSpPr>
        <p:spPr>
          <a:xfrm>
            <a:off x="6240385" y="753723"/>
            <a:ext cx="4448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PREPARACIÓN DE NANOFLUIDOS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44A3324-E355-4D00-9329-095FD6BF9D80}"/>
              </a:ext>
            </a:extLst>
          </p:cNvPr>
          <p:cNvSpPr txBox="1"/>
          <p:nvPr/>
        </p:nvSpPr>
        <p:spPr>
          <a:xfrm>
            <a:off x="6153781" y="2267398"/>
            <a:ext cx="5036234" cy="167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proceso de sonicación </a:t>
            </a:r>
            <a:r>
              <a:rPr lang="es-EC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realizó</a:t>
            </a: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una temperatura de 40 °C durante 1 hora en el equipo encontrado en el laboratorio de fluidos</a:t>
            </a:r>
            <a:endParaRPr lang="es-EC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114D655-9A5C-493F-8AAA-2FAD326E5FB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97"/>
          <a:stretch/>
        </p:blipFill>
        <p:spPr bwMode="auto">
          <a:xfrm>
            <a:off x="1879235" y="1007364"/>
            <a:ext cx="3030390" cy="4546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0528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044477" y="631477"/>
            <a:ext cx="11129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Caudal 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676A8DA-2E44-433C-8F2F-92A1427217FD}"/>
              </a:ext>
            </a:extLst>
          </p:cNvPr>
          <p:cNvSpPr txBox="1"/>
          <p:nvPr/>
        </p:nvSpPr>
        <p:spPr>
          <a:xfrm>
            <a:off x="238272" y="168949"/>
            <a:ext cx="5614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RESULTADOS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1080528"/>
              </p:ext>
            </p:extLst>
          </p:nvPr>
        </p:nvGraphicFramePr>
        <p:xfrm>
          <a:off x="238273" y="1662400"/>
          <a:ext cx="5857728" cy="4372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70FD8B05-6049-4F2B-9614-D3AA91CFFCDA}"/>
                  </a:ext>
                </a:extLst>
              </p:cNvPr>
              <p:cNvSpPr txBox="1"/>
              <p:nvPr/>
            </p:nvSpPr>
            <p:spPr>
              <a:xfrm>
                <a:off x="7371186" y="1779605"/>
                <a:ext cx="3115282" cy="609077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70FD8B05-6049-4F2B-9614-D3AA91CFF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186" y="1779605"/>
                <a:ext cx="3115282" cy="6090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59605BFF-B1C6-4277-966F-11A726C1E8B0}"/>
                  </a:ext>
                </a:extLst>
              </p:cNvPr>
              <p:cNvSpPr txBox="1"/>
              <p:nvPr/>
            </p:nvSpPr>
            <p:spPr>
              <a:xfrm>
                <a:off x="7371186" y="2779094"/>
                <a:ext cx="3165863" cy="609077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𝑎𝑑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num>
                        <m:den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59605BFF-B1C6-4277-966F-11A726C1E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186" y="2779094"/>
                <a:ext cx="3165863" cy="6090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0DDCEF20-5F4B-46DB-9762-320293F322F7}"/>
                  </a:ext>
                </a:extLst>
              </p:cNvPr>
              <p:cNvSpPr txBox="1"/>
              <p:nvPr/>
            </p:nvSpPr>
            <p:spPr>
              <a:xfrm>
                <a:off x="7371186" y="3814431"/>
                <a:ext cx="3165864" cy="609077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𝑐𝑜𝑛𝑑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num>
                        <m:den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0DDCEF20-5F4B-46DB-9762-320293F32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186" y="3814431"/>
                <a:ext cx="3165864" cy="6090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uadroTexto 16">
            <a:extLst>
              <a:ext uri="{FF2B5EF4-FFF2-40B4-BE49-F238E27FC236}">
                <a16:creationId xmlns:a16="http://schemas.microsoft.com/office/drawing/2014/main" id="{D4998BF8-4AB2-48C4-844A-241DE47F7C92}"/>
              </a:ext>
            </a:extLst>
          </p:cNvPr>
          <p:cNvSpPr txBox="1"/>
          <p:nvPr/>
        </p:nvSpPr>
        <p:spPr>
          <a:xfrm>
            <a:off x="238273" y="1045676"/>
            <a:ext cx="585772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Variación de la temperatura promedio a lo largo del termosifón para distintos valores de potencia y caudales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217752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5614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RESULTADOS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-2438116" y="916118"/>
            <a:ext cx="1199799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DE LLENADO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D9A13EEF-47CC-459D-8205-4BAECE27021B}"/>
                  </a:ext>
                </a:extLst>
              </p:cNvPr>
              <p:cNvSpPr txBox="1"/>
              <p:nvPr/>
            </p:nvSpPr>
            <p:spPr>
              <a:xfrm>
                <a:off x="6186216" y="811580"/>
                <a:ext cx="1347787" cy="664734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𝐹𝑅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D9A13EEF-47CC-459D-8205-4BAECE270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216" y="811580"/>
                <a:ext cx="1347787" cy="664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9609DE12-2A33-4B5C-99A9-2CD6AFBABF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2695933"/>
              </p:ext>
            </p:extLst>
          </p:nvPr>
        </p:nvGraphicFramePr>
        <p:xfrm>
          <a:off x="565785" y="1786342"/>
          <a:ext cx="5274310" cy="3100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3BCAF7FF-C3EC-4ABD-85D2-BCADBC1390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5413061"/>
              </p:ext>
            </p:extLst>
          </p:nvPr>
        </p:nvGraphicFramePr>
        <p:xfrm>
          <a:off x="6600825" y="1757057"/>
          <a:ext cx="5025390" cy="307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7418321C-7829-4FE0-9A1F-6AC870F418FD}"/>
                  </a:ext>
                </a:extLst>
              </p:cNvPr>
              <p:cNvSpPr txBox="1"/>
              <p:nvPr/>
            </p:nvSpPr>
            <p:spPr>
              <a:xfrm>
                <a:off x="9879246" y="803624"/>
                <a:ext cx="1888337" cy="664797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𝑝𝑒</m:t>
                              </m:r>
                            </m:sub>
                          </m:s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𝑝𝑐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7418321C-7829-4FE0-9A1F-6AC870F41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246" y="803624"/>
                <a:ext cx="1888337" cy="6647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029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5614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RESULTADOS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-2580991" y="882337"/>
            <a:ext cx="1199799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DE LLENADO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D9A13EEF-47CC-459D-8205-4BAECE27021B}"/>
                  </a:ext>
                </a:extLst>
              </p:cNvPr>
              <p:cNvSpPr txBox="1"/>
              <p:nvPr/>
            </p:nvSpPr>
            <p:spPr>
              <a:xfrm>
                <a:off x="5569732" y="811580"/>
                <a:ext cx="1347787" cy="664734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𝐹𝑅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D9A13EEF-47CC-459D-8205-4BAECE270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732" y="811580"/>
                <a:ext cx="1347787" cy="664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2E3C294A-2ECB-4DB9-BABE-13E47F21B3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189763"/>
              </p:ext>
            </p:extLst>
          </p:nvPr>
        </p:nvGraphicFramePr>
        <p:xfrm>
          <a:off x="295422" y="1709711"/>
          <a:ext cx="5274310" cy="3100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1E48024-4167-43E0-A3E2-37D45532CF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2675282"/>
              </p:ext>
            </p:extLst>
          </p:nvPr>
        </p:nvGraphicFramePr>
        <p:xfrm>
          <a:off x="6498445" y="1702520"/>
          <a:ext cx="5274310" cy="3100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97163639-0F3C-47A3-A0D7-F68A83E3EB3E}"/>
                  </a:ext>
                </a:extLst>
              </p:cNvPr>
              <p:cNvSpPr txBox="1"/>
              <p:nvPr/>
            </p:nvSpPr>
            <p:spPr>
              <a:xfrm>
                <a:off x="9298221" y="811517"/>
                <a:ext cx="1888337" cy="664797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𝑝𝑒</m:t>
                              </m:r>
                            </m:sub>
                          </m:s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𝑝𝑐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97163639-0F3C-47A3-A0D7-F68A83E3E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221" y="811517"/>
                <a:ext cx="1888337" cy="6647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30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5614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RESULTADOS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C521DEA-3D53-4A5B-AD72-6BA0738BCF26}"/>
              </a:ext>
            </a:extLst>
          </p:cNvPr>
          <p:cNvSpPr txBox="1"/>
          <p:nvPr/>
        </p:nvSpPr>
        <p:spPr>
          <a:xfrm>
            <a:off x="182880" y="753724"/>
            <a:ext cx="745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DISTRIBUCION DE TEMPERATURAS PARA DISTINTOS FLUIDOS DE TRABAJO</a:t>
            </a: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7F252A5E-E146-4F5E-BE96-11A314AE6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1930279"/>
              </p:ext>
            </p:extLst>
          </p:nvPr>
        </p:nvGraphicFramePr>
        <p:xfrm>
          <a:off x="853438" y="1889443"/>
          <a:ext cx="5434820" cy="3079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60DBF9EE-9C03-45E5-9DA0-CD7E15CF3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2988820"/>
              </p:ext>
            </p:extLst>
          </p:nvPr>
        </p:nvGraphicFramePr>
        <p:xfrm>
          <a:off x="6392398" y="1889443"/>
          <a:ext cx="4946164" cy="281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97AA2B9-1853-4691-97FA-8D0B4B76E37B}"/>
              </a:ext>
            </a:extLst>
          </p:cNvPr>
          <p:cNvSpPr txBox="1"/>
          <p:nvPr/>
        </p:nvSpPr>
        <p:spPr>
          <a:xfrm>
            <a:off x="2971801" y="5048252"/>
            <a:ext cx="816886" cy="36933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Al2O3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FE03481-6A10-4AFA-A92D-7E8F48267EA6}"/>
              </a:ext>
            </a:extLst>
          </p:cNvPr>
          <p:cNvSpPr txBox="1"/>
          <p:nvPr/>
        </p:nvSpPr>
        <p:spPr>
          <a:xfrm>
            <a:off x="8403313" y="5048252"/>
            <a:ext cx="816886" cy="36933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NTC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0ABAAB2-7875-4BD0-9C0A-C761F67C3E0B}"/>
              </a:ext>
            </a:extLst>
          </p:cNvPr>
          <p:cNvSpPr txBox="1"/>
          <p:nvPr/>
        </p:nvSpPr>
        <p:spPr>
          <a:xfrm>
            <a:off x="5137639" y="1321375"/>
            <a:ext cx="191672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100 W       0 aletas</a:t>
            </a:r>
          </a:p>
        </p:txBody>
      </p:sp>
    </p:spTree>
    <p:extLst>
      <p:ext uri="{BB962C8B-B14F-4D97-AF65-F5344CB8AC3E}">
        <p14:creationId xmlns:p14="http://schemas.microsoft.com/office/powerpoint/2010/main" val="987189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0" y="65195"/>
            <a:ext cx="3767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GENERALIDADES</a:t>
            </a:r>
            <a:endParaRPr lang="es-EC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72B497-6444-4605-89D2-BCAB7DAC85B5}"/>
              </a:ext>
            </a:extLst>
          </p:cNvPr>
          <p:cNvSpPr txBox="1"/>
          <p:nvPr/>
        </p:nvSpPr>
        <p:spPr>
          <a:xfrm>
            <a:off x="2462139" y="706029"/>
            <a:ext cx="726772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BC36D42-B36F-41D7-9470-51F420A929FE}"/>
              </a:ext>
            </a:extLst>
          </p:cNvPr>
          <p:cNvSpPr txBox="1"/>
          <p:nvPr/>
        </p:nvSpPr>
        <p:spPr>
          <a:xfrm>
            <a:off x="1051325" y="2501478"/>
            <a:ext cx="10089350" cy="26879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Analizar el rendimiento térmico de un termosifón cerrado de doble fase, usando diferentes configuraciones de aletas con nanofluidos de Al2O3 y nanotubos de carbono.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EC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D8F4AF0-0DD7-4B44-9DB2-559AD75A40B4}"/>
              </a:ext>
            </a:extLst>
          </p:cNvPr>
          <p:cNvSpPr txBox="1"/>
          <p:nvPr/>
        </p:nvSpPr>
        <p:spPr>
          <a:xfrm>
            <a:off x="368543" y="1374604"/>
            <a:ext cx="467780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92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5614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RESULTADOS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-3726267" y="649875"/>
            <a:ext cx="1181148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NÚMERO DE ALETAS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8D6040EF-8A3C-4F22-BA41-B1BF31A64B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6285607"/>
              </p:ext>
            </p:extLst>
          </p:nvPr>
        </p:nvGraphicFramePr>
        <p:xfrm>
          <a:off x="1078583" y="1813402"/>
          <a:ext cx="4720638" cy="326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066A8114-8A9C-4986-9EF8-B86F8491E1FE}"/>
              </a:ext>
            </a:extLst>
          </p:cNvPr>
          <p:cNvSpPr txBox="1"/>
          <p:nvPr/>
        </p:nvSpPr>
        <p:spPr>
          <a:xfrm>
            <a:off x="2179477" y="5000087"/>
            <a:ext cx="1714499" cy="36933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Al2O3 0.02%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F08C5D7-1367-44A1-9A47-3EB1F63FA8D4}"/>
              </a:ext>
            </a:extLst>
          </p:cNvPr>
          <p:cNvSpPr txBox="1"/>
          <p:nvPr/>
        </p:nvSpPr>
        <p:spPr>
          <a:xfrm>
            <a:off x="3621505" y="1316400"/>
            <a:ext cx="4174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Resistencia térmica vs número de aletas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1B20E71C-DEFD-4711-8176-1EFACEB7C5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3355760"/>
              </p:ext>
            </p:extLst>
          </p:nvPr>
        </p:nvGraphicFramePr>
        <p:xfrm>
          <a:off x="6749498" y="1819863"/>
          <a:ext cx="4594828" cy="2832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3EC3A689-0E7A-45E2-B32A-6CB4854A2BC3}"/>
              </a:ext>
            </a:extLst>
          </p:cNvPr>
          <p:cNvSpPr txBox="1"/>
          <p:nvPr/>
        </p:nvSpPr>
        <p:spPr>
          <a:xfrm>
            <a:off x="8189662" y="5008305"/>
            <a:ext cx="1714499" cy="36933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NTC 0.02%</a:t>
            </a:r>
          </a:p>
        </p:txBody>
      </p:sp>
    </p:spTree>
    <p:extLst>
      <p:ext uri="{BB962C8B-B14F-4D97-AF65-F5344CB8AC3E}">
        <p14:creationId xmlns:p14="http://schemas.microsoft.com/office/powerpoint/2010/main" val="3538582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5614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RESULTADOS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95534" y="674265"/>
            <a:ext cx="575181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NÚMERO DE ALETAS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D7EB603-9153-4168-954B-B5B9D9F51000}"/>
              </a:ext>
            </a:extLst>
          </p:cNvPr>
          <p:cNvSpPr txBox="1"/>
          <p:nvPr/>
        </p:nvSpPr>
        <p:spPr>
          <a:xfrm>
            <a:off x="1701207" y="1420803"/>
            <a:ext cx="4174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Resistencia térmica vs número de aletas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D2936FFA-C575-40A1-B7FA-C232ECDB87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9898647"/>
              </p:ext>
            </p:extLst>
          </p:nvPr>
        </p:nvGraphicFramePr>
        <p:xfrm>
          <a:off x="1245502" y="1678155"/>
          <a:ext cx="4850498" cy="3180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1D6421AD-B748-4DFA-9A17-EECD2CC62F20}"/>
              </a:ext>
            </a:extLst>
          </p:cNvPr>
          <p:cNvSpPr txBox="1"/>
          <p:nvPr/>
        </p:nvSpPr>
        <p:spPr>
          <a:xfrm>
            <a:off x="2931436" y="5067865"/>
            <a:ext cx="1714499" cy="36933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Agua destilada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17D6E3-E82A-4D0F-855F-74A989344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731" y="2213812"/>
            <a:ext cx="4137358" cy="20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51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5614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RESULTADOS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-3371566" y="730703"/>
            <a:ext cx="1136304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EFICIENCIA TÉRMICA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86841239-19FD-4BFC-9734-139EA9F720BA}"/>
                  </a:ext>
                </a:extLst>
              </p:cNvPr>
              <p:cNvSpPr txBox="1"/>
              <p:nvPr/>
            </p:nvSpPr>
            <p:spPr>
              <a:xfrm>
                <a:off x="5230495" y="733936"/>
                <a:ext cx="2621487" cy="5340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s-ES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s-ES" dirty="0"/>
                  <a:t> =</a:t>
                </a:r>
                <a:r>
                  <a:rPr lang="es-E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s-EC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r>
                          <a:rPr lang="es-EC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s-EC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s-E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86841239-19FD-4BFC-9734-139EA9F72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495" y="733936"/>
                <a:ext cx="2621487" cy="534057"/>
              </a:xfrm>
              <a:prstGeom prst="rect">
                <a:avLst/>
              </a:prstGeom>
              <a:blipFill>
                <a:blip r:embed="rId3"/>
                <a:stretch>
                  <a:fillRect b="-109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A651995A-3C4C-4C00-A71B-1BF900CEA2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3867698"/>
              </p:ext>
            </p:extLst>
          </p:nvPr>
        </p:nvGraphicFramePr>
        <p:xfrm>
          <a:off x="303122" y="1610017"/>
          <a:ext cx="4943157" cy="2673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8E313542-4751-4C4F-BF39-F5A85E9AB36B}"/>
              </a:ext>
            </a:extLst>
          </p:cNvPr>
          <p:cNvSpPr txBox="1"/>
          <p:nvPr/>
        </p:nvSpPr>
        <p:spPr>
          <a:xfrm>
            <a:off x="1851126" y="4505236"/>
            <a:ext cx="1538536" cy="36933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Al2O3  1.5%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857645B-89A5-487B-961C-95325B54F684}"/>
              </a:ext>
            </a:extLst>
          </p:cNvPr>
          <p:cNvSpPr txBox="1"/>
          <p:nvPr/>
        </p:nvSpPr>
        <p:spPr>
          <a:xfrm>
            <a:off x="7649595" y="4505236"/>
            <a:ext cx="1538536" cy="36933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NTC  1.5%</a:t>
            </a:r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FE831624-BC18-4F0B-856C-D34597E3A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1117915"/>
              </p:ext>
            </p:extLst>
          </p:nvPr>
        </p:nvGraphicFramePr>
        <p:xfrm>
          <a:off x="6025015" y="1607412"/>
          <a:ext cx="5140289" cy="2744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09204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-3371566" y="730703"/>
            <a:ext cx="1136304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EFICIENCIA TÉRMICA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86841239-19FD-4BFC-9734-139EA9F720BA}"/>
                  </a:ext>
                </a:extLst>
              </p:cNvPr>
              <p:cNvSpPr txBox="1"/>
              <p:nvPr/>
            </p:nvSpPr>
            <p:spPr>
              <a:xfrm>
                <a:off x="5230495" y="733936"/>
                <a:ext cx="2621487" cy="5340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s-ES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s-ES" dirty="0"/>
                  <a:t> =</a:t>
                </a:r>
                <a:r>
                  <a:rPr lang="es-E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s-EC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r>
                          <a:rPr lang="es-EC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s-EC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s-E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86841239-19FD-4BFC-9734-139EA9F72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495" y="733936"/>
                <a:ext cx="2621487" cy="534057"/>
              </a:xfrm>
              <a:prstGeom prst="rect">
                <a:avLst/>
              </a:prstGeom>
              <a:blipFill>
                <a:blip r:embed="rId3"/>
                <a:stretch>
                  <a:fillRect b="-109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94BBE8B7-32C0-40D5-BBE1-A620C7C73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158777"/>
              </p:ext>
            </p:extLst>
          </p:nvPr>
        </p:nvGraphicFramePr>
        <p:xfrm>
          <a:off x="1609972" y="1874154"/>
          <a:ext cx="5356311" cy="3275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11E7D6FF-3EAB-4BA5-911A-9C0B0A9109AF}"/>
              </a:ext>
            </a:extLst>
          </p:cNvPr>
          <p:cNvSpPr txBox="1"/>
          <p:nvPr/>
        </p:nvSpPr>
        <p:spPr>
          <a:xfrm>
            <a:off x="3139521" y="5129836"/>
            <a:ext cx="1948036" cy="36933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Agua destilada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57B891-81D6-42D8-A2A9-8563CB3AA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598" y="2483059"/>
            <a:ext cx="3476500" cy="166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3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5614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RESULTADOS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-1124057" y="815278"/>
            <a:ext cx="1136304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EFECTO DEL USO DE NANOFLUIDOS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FD9F3FDA-8CDF-44A7-A2EB-4D1F38D001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31343"/>
              </p:ext>
            </p:extLst>
          </p:nvPr>
        </p:nvGraphicFramePr>
        <p:xfrm>
          <a:off x="413536" y="1677916"/>
          <a:ext cx="5682464" cy="3060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95DF0F5-C40D-49EC-9D61-1FF664E5A0EF}"/>
              </a:ext>
            </a:extLst>
          </p:cNvPr>
          <p:cNvSpPr txBox="1"/>
          <p:nvPr/>
        </p:nvSpPr>
        <p:spPr>
          <a:xfrm>
            <a:off x="2425609" y="4810750"/>
            <a:ext cx="1658318" cy="36933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Agua y Al2O3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14895F4-A82A-4B75-B0A5-E404ED96A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159" y="2157195"/>
            <a:ext cx="4589670" cy="16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55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5614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RESULTADOS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-1124057" y="815278"/>
            <a:ext cx="1136304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EFECTO DEL USO DE NANOFLUIDOS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B807857D-9F5A-4A46-A161-89E4051D7C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1110243"/>
              </p:ext>
            </p:extLst>
          </p:nvPr>
        </p:nvGraphicFramePr>
        <p:xfrm>
          <a:off x="821690" y="1628138"/>
          <a:ext cx="5274310" cy="300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1A8521C1-CACC-4652-B631-8ED2AE9A5C2F}"/>
              </a:ext>
            </a:extLst>
          </p:cNvPr>
          <p:cNvSpPr txBox="1"/>
          <p:nvPr/>
        </p:nvSpPr>
        <p:spPr>
          <a:xfrm>
            <a:off x="2525880" y="4926099"/>
            <a:ext cx="1658318" cy="36933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Agua y NTC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02B78B-3909-4CCA-8801-9645E1FAB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517" y="2135888"/>
            <a:ext cx="4677657" cy="179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178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5614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RESULTADOS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-1124057" y="815278"/>
            <a:ext cx="1136304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EFECTO DEL USO DE NANOFLUIDOS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29C440DC-5482-4CF6-8C95-01AD9B7B08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1347916"/>
              </p:ext>
            </p:extLst>
          </p:nvPr>
        </p:nvGraphicFramePr>
        <p:xfrm>
          <a:off x="395918" y="1565083"/>
          <a:ext cx="7275743" cy="443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95381DD2-B060-4646-B468-2ACE51027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513" y="1565083"/>
            <a:ext cx="3974907" cy="146615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FC20CD9-38C1-4D02-A0A8-3964ADEB4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5624" y="3600105"/>
            <a:ext cx="4055796" cy="155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47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5614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RESULTADOS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-2854383" y="792258"/>
            <a:ext cx="1136304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ANALISIS ECONÓMICO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58795E3-7C6F-4DD9-9CD9-824803720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02" y="1836614"/>
            <a:ext cx="4711469" cy="160645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008A95A-545B-4923-89F4-4C1E6C579C87}"/>
              </a:ext>
            </a:extLst>
          </p:cNvPr>
          <p:cNvSpPr txBox="1"/>
          <p:nvPr/>
        </p:nvSpPr>
        <p:spPr>
          <a:xfrm>
            <a:off x="-1" y="1365146"/>
            <a:ext cx="5910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Uso de aletas para 150 W</a:t>
            </a:r>
            <a:endParaRPr lang="es-ES" sz="16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CB14F14-CE93-4711-9D33-3DE7DE8AD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94212"/>
            <a:ext cx="4974356" cy="159844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3471073-CCC9-4183-BF2C-AD72639D9952}"/>
              </a:ext>
            </a:extLst>
          </p:cNvPr>
          <p:cNvSpPr txBox="1"/>
          <p:nvPr/>
        </p:nvSpPr>
        <p:spPr>
          <a:xfrm>
            <a:off x="6134562" y="1365146"/>
            <a:ext cx="5475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s-EC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de Al2O3</a:t>
            </a:r>
            <a:endParaRPr lang="es-ES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B710432-2185-4725-AA70-58E9203BE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422" y="4027098"/>
            <a:ext cx="5088146" cy="1669548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3CABAA1A-EFC7-4055-A7D3-503CDE19F8FA}"/>
              </a:ext>
            </a:extLst>
          </p:cNvPr>
          <p:cNvSpPr txBox="1"/>
          <p:nvPr/>
        </p:nvSpPr>
        <p:spPr>
          <a:xfrm>
            <a:off x="295422" y="3597821"/>
            <a:ext cx="4887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s-EC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de NTC</a:t>
            </a:r>
            <a:endParaRPr lang="es-ES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0DA57F0-1B4A-42AB-A355-02A1316006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0228" y="4060033"/>
            <a:ext cx="5410395" cy="1504421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826592EB-65C1-4AF1-A02F-44A393E61FB9}"/>
              </a:ext>
            </a:extLst>
          </p:cNvPr>
          <p:cNvSpPr txBox="1"/>
          <p:nvPr/>
        </p:nvSpPr>
        <p:spPr>
          <a:xfrm>
            <a:off x="6248088" y="3604721"/>
            <a:ext cx="4887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s-EC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de </a:t>
            </a: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nanopartículas y 8 aletas</a:t>
            </a:r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5EC6186-70BC-4297-BB0D-BB7F1E7E64AD}"/>
              </a:ext>
            </a:extLst>
          </p:cNvPr>
          <p:cNvSpPr txBox="1"/>
          <p:nvPr/>
        </p:nvSpPr>
        <p:spPr>
          <a:xfrm>
            <a:off x="6248088" y="753724"/>
            <a:ext cx="17897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C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8,58 </a:t>
            </a:r>
            <a:r>
              <a:rPr lang="es-EC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cUSD</a:t>
            </a:r>
            <a:r>
              <a:rPr lang="es-EC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/kWh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98562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AutoShape 10" descr="https://lh4.googleusercontent.com/Fb1EttPmHiiWFzUopdCgLmgTN6pm_y8upcTs9cVII1bvEPmRXJciWzNUOzHzZBW1P-jAGFbdZVyeSYu4OYW4-PAXstlqLTstQ7fBnePuVKd0rj2vztXJSph_OE4nJQLl9ky7r3g0Ad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AutoShape 2" descr="https://lh3.googleusercontent.com/iX0hOKsAmDoontOntFAFU1OxX6wLCNadH_G9r0NU5rtE7BR7o2tPiVS589cD5cacdgst3quY-6wKLmpN8LZ1KiD5rL__jfRBFa7Zt6RPpYiARBrZu0WjNYJypyyEgkWEa09LnjhK2P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2" name="AutoShape 2" descr="https://lh6.googleusercontent.com/KkSJHOrcYIbdzI6UZ3rZiLUAIj5uV1bw7f5orsh_rk4fBWPsRCY8GnYSvgR6CKqELu8rCtmWE4ykrmuNhPbyo0HeT4iZoiKMTTg_TGazyxNiGNKlDsb-ltfMNlW6m7CxKTVwgGraKqXIaBe8Qw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6FD0C0-EEE5-419D-90BE-776A9127566D}"/>
              </a:ext>
            </a:extLst>
          </p:cNvPr>
          <p:cNvSpPr txBox="1"/>
          <p:nvPr/>
        </p:nvSpPr>
        <p:spPr>
          <a:xfrm>
            <a:off x="295422" y="157816"/>
            <a:ext cx="2488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924A0D9-0A19-4CF2-BB22-1FA0B31A1CF1}"/>
              </a:ext>
            </a:extLst>
          </p:cNvPr>
          <p:cNvSpPr txBox="1"/>
          <p:nvPr/>
        </p:nvSpPr>
        <p:spPr>
          <a:xfrm>
            <a:off x="717495" y="1793629"/>
            <a:ext cx="214004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Termosifón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9EEF2C9B-8378-44F7-BD59-BBEE577F7F9B}"/>
              </a:ext>
            </a:extLst>
          </p:cNvPr>
          <p:cNvSpPr/>
          <p:nvPr/>
        </p:nvSpPr>
        <p:spPr>
          <a:xfrm>
            <a:off x="2857543" y="1910858"/>
            <a:ext cx="1053276" cy="333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CB4BE20-F891-4681-BDE2-84380C036ACB}"/>
              </a:ext>
            </a:extLst>
          </p:cNvPr>
          <p:cNvSpPr txBox="1"/>
          <p:nvPr/>
        </p:nvSpPr>
        <p:spPr>
          <a:xfrm>
            <a:off x="3910820" y="1793629"/>
            <a:ext cx="284167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0,4,6 y 8 aletas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BC4F704-175F-4BE6-A61B-8F742BF73F86}"/>
              </a:ext>
            </a:extLst>
          </p:cNvPr>
          <p:cNvSpPr txBox="1"/>
          <p:nvPr/>
        </p:nvSpPr>
        <p:spPr>
          <a:xfrm>
            <a:off x="8205062" y="1815899"/>
            <a:ext cx="240557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Al203   y    NTC</a:t>
            </a:r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042F289F-AA30-4322-996C-D76A7781C9E2}"/>
              </a:ext>
            </a:extLst>
          </p:cNvPr>
          <p:cNvSpPr/>
          <p:nvPr/>
        </p:nvSpPr>
        <p:spPr>
          <a:xfrm>
            <a:off x="6752492" y="1910859"/>
            <a:ext cx="1452570" cy="333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1B48956-5AB4-44DA-8DD3-A6A1197C24F9}"/>
              </a:ext>
            </a:extLst>
          </p:cNvPr>
          <p:cNvSpPr txBox="1"/>
          <p:nvPr/>
        </p:nvSpPr>
        <p:spPr>
          <a:xfrm>
            <a:off x="717495" y="1292691"/>
            <a:ext cx="647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1)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A9796C7-9988-445C-93F8-D621972FD5C1}"/>
              </a:ext>
            </a:extLst>
          </p:cNvPr>
          <p:cNvSpPr txBox="1"/>
          <p:nvPr/>
        </p:nvSpPr>
        <p:spPr>
          <a:xfrm>
            <a:off x="735275" y="3175579"/>
            <a:ext cx="8818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/>
              <a:t>2)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F1A223F-7513-4FF7-BEA1-17BA4C27A894}"/>
              </a:ext>
            </a:extLst>
          </p:cNvPr>
          <p:cNvSpPr txBox="1"/>
          <p:nvPr/>
        </p:nvSpPr>
        <p:spPr>
          <a:xfrm>
            <a:off x="3473629" y="3568942"/>
            <a:ext cx="1480745" cy="523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4 Aletas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F3E63D4-20E8-4CCC-B55E-1A13CFF5F6B3}"/>
              </a:ext>
            </a:extLst>
          </p:cNvPr>
          <p:cNvSpPr txBox="1"/>
          <p:nvPr/>
        </p:nvSpPr>
        <p:spPr>
          <a:xfrm>
            <a:off x="3473628" y="4352996"/>
            <a:ext cx="1480745" cy="523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6 Aletas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1779A58-D25A-4384-9EEB-2DC2755C3A42}"/>
              </a:ext>
            </a:extLst>
          </p:cNvPr>
          <p:cNvSpPr txBox="1"/>
          <p:nvPr/>
        </p:nvSpPr>
        <p:spPr>
          <a:xfrm>
            <a:off x="3440096" y="5140035"/>
            <a:ext cx="1480745" cy="523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8 Aletas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0BE59FE-A32A-45B8-86B0-1347636D7083}"/>
              </a:ext>
            </a:extLst>
          </p:cNvPr>
          <p:cNvSpPr txBox="1"/>
          <p:nvPr/>
        </p:nvSpPr>
        <p:spPr>
          <a:xfrm>
            <a:off x="6752492" y="3568941"/>
            <a:ext cx="1480745" cy="523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21 %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DC6CDBA-03F0-4C84-BFED-8E280853AEAA}"/>
              </a:ext>
            </a:extLst>
          </p:cNvPr>
          <p:cNvSpPr txBox="1"/>
          <p:nvPr/>
        </p:nvSpPr>
        <p:spPr>
          <a:xfrm>
            <a:off x="6752492" y="4317250"/>
            <a:ext cx="1480745" cy="523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26 %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71F98C1-8F38-47E1-B7B2-1AB6895CE9F3}"/>
              </a:ext>
            </a:extLst>
          </p:cNvPr>
          <p:cNvSpPr txBox="1"/>
          <p:nvPr/>
        </p:nvSpPr>
        <p:spPr>
          <a:xfrm>
            <a:off x="6752492" y="5187718"/>
            <a:ext cx="1480745" cy="523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36 %</a:t>
            </a:r>
          </a:p>
        </p:txBody>
      </p:sp>
      <p:sp>
        <p:nvSpPr>
          <p:cNvPr id="36" name="Flecha: a la derecha 35">
            <a:extLst>
              <a:ext uri="{FF2B5EF4-FFF2-40B4-BE49-F238E27FC236}">
                <a16:creationId xmlns:a16="http://schemas.microsoft.com/office/drawing/2014/main" id="{42E36ED1-97CE-4376-A808-A763E8C90A34}"/>
              </a:ext>
            </a:extLst>
          </p:cNvPr>
          <p:cNvSpPr/>
          <p:nvPr/>
        </p:nvSpPr>
        <p:spPr>
          <a:xfrm>
            <a:off x="4954372" y="3668939"/>
            <a:ext cx="1798119" cy="333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Flecha: a la derecha 36">
            <a:extLst>
              <a:ext uri="{FF2B5EF4-FFF2-40B4-BE49-F238E27FC236}">
                <a16:creationId xmlns:a16="http://schemas.microsoft.com/office/drawing/2014/main" id="{89FFDCFC-BB70-42A7-9866-1DE4ADC8C941}"/>
              </a:ext>
            </a:extLst>
          </p:cNvPr>
          <p:cNvSpPr/>
          <p:nvPr/>
        </p:nvSpPr>
        <p:spPr>
          <a:xfrm>
            <a:off x="4920841" y="4439409"/>
            <a:ext cx="1798119" cy="333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Flecha: a la derecha 37">
            <a:extLst>
              <a:ext uri="{FF2B5EF4-FFF2-40B4-BE49-F238E27FC236}">
                <a16:creationId xmlns:a16="http://schemas.microsoft.com/office/drawing/2014/main" id="{45EE54D7-8092-4064-BC43-734B69B7ED17}"/>
              </a:ext>
            </a:extLst>
          </p:cNvPr>
          <p:cNvSpPr/>
          <p:nvPr/>
        </p:nvSpPr>
        <p:spPr>
          <a:xfrm>
            <a:off x="4954372" y="5261422"/>
            <a:ext cx="1798119" cy="333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080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AutoShape 10" descr="https://lh4.googleusercontent.com/Fb1EttPmHiiWFzUopdCgLmgTN6pm_y8upcTs9cVII1bvEPmRXJciWzNUOzHzZBW1P-jAGFbdZVyeSYu4OYW4-PAXstlqLTstQ7fBnePuVKd0rj2vztXJSph_OE4nJQLl9ky7r3g0Ad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AutoShape 2" descr="https://lh3.googleusercontent.com/iX0hOKsAmDoontOntFAFU1OxX6wLCNadH_G9r0NU5rtE7BR7o2tPiVS589cD5cacdgst3quY-6wKLmpN8LZ1KiD5rL__jfRBFa7Zt6RPpYiARBrZu0WjNYJypyyEgkWEa09LnjhK2P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2" name="AutoShape 2" descr="https://lh6.googleusercontent.com/KkSJHOrcYIbdzI6UZ3rZiLUAIj5uV1bw7f5orsh_rk4fBWPsRCY8GnYSvgR6CKqELu8rCtmWE4ykrmuNhPbyo0HeT4iZoiKMTTg_TGazyxNiGNKlDsb-ltfMNlW6m7CxKTVwgGraKqXIaBe8Qw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6FD0C0-EEE5-419D-90BE-776A9127566D}"/>
              </a:ext>
            </a:extLst>
          </p:cNvPr>
          <p:cNvSpPr txBox="1"/>
          <p:nvPr/>
        </p:nvSpPr>
        <p:spPr>
          <a:xfrm>
            <a:off x="295422" y="157816"/>
            <a:ext cx="2488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C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2587C86-DB17-4E6E-9332-7DC81D28B1BE}"/>
              </a:ext>
            </a:extLst>
          </p:cNvPr>
          <p:cNvSpPr txBox="1"/>
          <p:nvPr/>
        </p:nvSpPr>
        <p:spPr>
          <a:xfrm>
            <a:off x="1459482" y="1404164"/>
            <a:ext cx="158089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P &gt; 125 W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5758F7A-391B-47ED-A215-26A580F76077}"/>
              </a:ext>
            </a:extLst>
          </p:cNvPr>
          <p:cNvSpPr txBox="1"/>
          <p:nvPr/>
        </p:nvSpPr>
        <p:spPr>
          <a:xfrm>
            <a:off x="4498721" y="1188545"/>
            <a:ext cx="201523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&gt;4 Aletas</a:t>
            </a:r>
          </a:p>
          <a:p>
            <a:r>
              <a:rPr lang="es-ES" sz="2400" dirty="0"/>
              <a:t>Nanofluidos 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AE8AFC7F-7669-4648-9E3A-7E02937316BF}"/>
              </a:ext>
            </a:extLst>
          </p:cNvPr>
          <p:cNvSpPr/>
          <p:nvPr/>
        </p:nvSpPr>
        <p:spPr>
          <a:xfrm>
            <a:off x="3040380" y="1404164"/>
            <a:ext cx="1417320" cy="461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A5581FEA-0932-4ECE-832A-27C5B53A086A}"/>
              </a:ext>
            </a:extLst>
          </p:cNvPr>
          <p:cNvSpPr/>
          <p:nvPr/>
        </p:nvSpPr>
        <p:spPr>
          <a:xfrm>
            <a:off x="6530340" y="1404158"/>
            <a:ext cx="1580897" cy="461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0B7204F-7992-46E1-9B84-980AB57DF56C}"/>
              </a:ext>
            </a:extLst>
          </p:cNvPr>
          <p:cNvSpPr txBox="1"/>
          <p:nvPr/>
        </p:nvSpPr>
        <p:spPr>
          <a:xfrm>
            <a:off x="8144000" y="1219487"/>
            <a:ext cx="258851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1.5 %     6 Aletas</a:t>
            </a:r>
          </a:p>
          <a:p>
            <a:r>
              <a:rPr lang="es-ES" sz="2400" dirty="0"/>
              <a:t>3%		  8 Aletas	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2687FFC-6A2A-45E9-BD0D-BE66461340DF}"/>
              </a:ext>
            </a:extLst>
          </p:cNvPr>
          <p:cNvSpPr txBox="1"/>
          <p:nvPr/>
        </p:nvSpPr>
        <p:spPr>
          <a:xfrm>
            <a:off x="614695" y="900407"/>
            <a:ext cx="414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/>
              <a:t>3)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B0ACD99-9947-4CE4-8CCE-5081A95E769A}"/>
              </a:ext>
            </a:extLst>
          </p:cNvPr>
          <p:cNvSpPr txBox="1"/>
          <p:nvPr/>
        </p:nvSpPr>
        <p:spPr>
          <a:xfrm>
            <a:off x="614695" y="2728972"/>
            <a:ext cx="5156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/>
              <a:t>4)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AFA96C3-73BC-4244-A0EB-FBC4C4B3674B}"/>
              </a:ext>
            </a:extLst>
          </p:cNvPr>
          <p:cNvSpPr txBox="1"/>
          <p:nvPr/>
        </p:nvSpPr>
        <p:spPr>
          <a:xfrm>
            <a:off x="2424682" y="3003203"/>
            <a:ext cx="174091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Al2O3 1.5 %</a:t>
            </a:r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2E5BDBA2-1EB1-43B8-83BC-6CA576263BF4}"/>
              </a:ext>
            </a:extLst>
          </p:cNvPr>
          <p:cNvSpPr/>
          <p:nvPr/>
        </p:nvSpPr>
        <p:spPr>
          <a:xfrm>
            <a:off x="4165600" y="2977803"/>
            <a:ext cx="1417320" cy="461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C971B29-A8AF-468F-A3BD-61432B0DF5CF}"/>
              </a:ext>
            </a:extLst>
          </p:cNvPr>
          <p:cNvSpPr txBox="1"/>
          <p:nvPr/>
        </p:nvSpPr>
        <p:spPr>
          <a:xfrm>
            <a:off x="5582919" y="2924553"/>
            <a:ext cx="189623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 n   =   90.8%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F072C06-1CEB-449F-A59E-7C0C3DAB67C9}"/>
              </a:ext>
            </a:extLst>
          </p:cNvPr>
          <p:cNvSpPr txBox="1"/>
          <p:nvPr/>
        </p:nvSpPr>
        <p:spPr>
          <a:xfrm>
            <a:off x="2424681" y="3868966"/>
            <a:ext cx="174091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Al2O3 0.5 %</a:t>
            </a:r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71A5F453-066D-4AF5-9D6C-CB2A779100E3}"/>
              </a:ext>
            </a:extLst>
          </p:cNvPr>
          <p:cNvSpPr/>
          <p:nvPr/>
        </p:nvSpPr>
        <p:spPr>
          <a:xfrm>
            <a:off x="4165599" y="3843566"/>
            <a:ext cx="1417320" cy="461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D824A85-28E8-437E-8DF2-CBF39919DABC}"/>
              </a:ext>
            </a:extLst>
          </p:cNvPr>
          <p:cNvSpPr txBox="1"/>
          <p:nvPr/>
        </p:nvSpPr>
        <p:spPr>
          <a:xfrm>
            <a:off x="5582918" y="3790316"/>
            <a:ext cx="189623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 n   =   89.19%</a:t>
            </a:r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3D5ADC76-818D-4DD9-82EB-D58C83F57650}"/>
              </a:ext>
            </a:extLst>
          </p:cNvPr>
          <p:cNvSpPr/>
          <p:nvPr/>
        </p:nvSpPr>
        <p:spPr>
          <a:xfrm>
            <a:off x="4292599" y="4757508"/>
            <a:ext cx="1417320" cy="461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D4CE7FB-1FC9-4F4B-B31D-84330521A02E}"/>
              </a:ext>
            </a:extLst>
          </p:cNvPr>
          <p:cNvSpPr txBox="1"/>
          <p:nvPr/>
        </p:nvSpPr>
        <p:spPr>
          <a:xfrm>
            <a:off x="5709918" y="4704258"/>
            <a:ext cx="189623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 n   =   83.62%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515EB33-62BC-4A2E-A277-4CCFEB6AFFB1}"/>
              </a:ext>
            </a:extLst>
          </p:cNvPr>
          <p:cNvSpPr txBox="1"/>
          <p:nvPr/>
        </p:nvSpPr>
        <p:spPr>
          <a:xfrm>
            <a:off x="2424681" y="4774305"/>
            <a:ext cx="186791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Al2O3 0.02 %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293F019-947C-440C-8F28-1D8814C628BA}"/>
              </a:ext>
            </a:extLst>
          </p:cNvPr>
          <p:cNvSpPr txBox="1"/>
          <p:nvPr/>
        </p:nvSpPr>
        <p:spPr>
          <a:xfrm>
            <a:off x="8473060" y="3687008"/>
            <a:ext cx="2259457" cy="461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 AGUA   66.89%</a:t>
            </a:r>
          </a:p>
        </p:txBody>
      </p:sp>
    </p:spTree>
    <p:extLst>
      <p:ext uri="{BB962C8B-B14F-4D97-AF65-F5344CB8AC3E}">
        <p14:creationId xmlns:p14="http://schemas.microsoft.com/office/powerpoint/2010/main" val="136195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0" y="65195"/>
            <a:ext cx="3767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GENERALIDADES</a:t>
            </a:r>
            <a:endParaRPr lang="es-EC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0EBFE95-2C81-4B62-8BBD-B9C96F33CA0C}"/>
              </a:ext>
            </a:extLst>
          </p:cNvPr>
          <p:cNvSpPr txBox="1"/>
          <p:nvPr/>
        </p:nvSpPr>
        <p:spPr>
          <a:xfrm>
            <a:off x="-16416" y="1020454"/>
            <a:ext cx="572174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EA61F64-8F39-4C79-B272-0613E7F673A7}"/>
              </a:ext>
            </a:extLst>
          </p:cNvPr>
          <p:cNvSpPr txBox="1"/>
          <p:nvPr/>
        </p:nvSpPr>
        <p:spPr>
          <a:xfrm>
            <a:off x="495300" y="1817429"/>
            <a:ext cx="11201400" cy="37959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Construir un termosifón cerrado de doble fase con diferentes configuraciones de aleteados internos.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Analizar la influencia de distintas configuraciones de aletas internas en el rendimiento térmico del termosifón.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Analizar el efecto del uso de nanofluidos de Al2O3 y nanotubos de carbono en el rendimiento térmico de un termosifón cerrado de doble fase.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Determinar la proporción de llenado necesaria para un rendimiento térmico óptimo de un termosifón cerrado de doble fase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45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AutoShape 10" descr="https://lh4.googleusercontent.com/Fb1EttPmHiiWFzUopdCgLmgTN6pm_y8upcTs9cVII1bvEPmRXJciWzNUOzHzZBW1P-jAGFbdZVyeSYu4OYW4-PAXstlqLTstQ7fBnePuVKd0rj2vztXJSph_OE4nJQLl9ky7r3g0Ad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AutoShape 2" descr="https://lh3.googleusercontent.com/iX0hOKsAmDoontOntFAFU1OxX6wLCNadH_G9r0NU5rtE7BR7o2tPiVS589cD5cacdgst3quY-6wKLmpN8LZ1KiD5rL__jfRBFa7Zt6RPpYiARBrZu0WjNYJypyyEgkWEa09LnjhK2P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2" name="AutoShape 2" descr="https://lh6.googleusercontent.com/KkSJHOrcYIbdzI6UZ3rZiLUAIj5uV1bw7f5orsh_rk4fBWPsRCY8GnYSvgR6CKqELu8rCtmWE4ykrmuNhPbyo0HeT4iZoiKMTTg_TGazyxNiGNKlDsb-ltfMNlW6m7CxKTVwgGraKqXIaBe8Qw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6FD0C0-EEE5-419D-90BE-776A9127566D}"/>
              </a:ext>
            </a:extLst>
          </p:cNvPr>
          <p:cNvSpPr txBox="1"/>
          <p:nvPr/>
        </p:nvSpPr>
        <p:spPr>
          <a:xfrm>
            <a:off x="295422" y="157816"/>
            <a:ext cx="2488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C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2687FFC-6A2A-45E9-BD0D-BE66461340DF}"/>
              </a:ext>
            </a:extLst>
          </p:cNvPr>
          <p:cNvSpPr txBox="1"/>
          <p:nvPr/>
        </p:nvSpPr>
        <p:spPr>
          <a:xfrm>
            <a:off x="614695" y="900407"/>
            <a:ext cx="414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5</a:t>
            </a:r>
            <a:r>
              <a:rPr lang="es-ES" sz="1800" b="1" dirty="0"/>
              <a:t>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B0ACD99-9947-4CE4-8CCE-5081A95E769A}"/>
              </a:ext>
            </a:extLst>
          </p:cNvPr>
          <p:cNvSpPr txBox="1"/>
          <p:nvPr/>
        </p:nvSpPr>
        <p:spPr>
          <a:xfrm>
            <a:off x="614695" y="3395229"/>
            <a:ext cx="5156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6</a:t>
            </a:r>
            <a:r>
              <a:rPr lang="es-ES" sz="1800" b="1" dirty="0"/>
              <a:t>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AFA96C3-73BC-4244-A0EB-FBC4C4B3674B}"/>
              </a:ext>
            </a:extLst>
          </p:cNvPr>
          <p:cNvSpPr txBox="1"/>
          <p:nvPr/>
        </p:nvSpPr>
        <p:spPr>
          <a:xfrm>
            <a:off x="2310382" y="963182"/>
            <a:ext cx="174091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NTC 1.5 %</a:t>
            </a:r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2E5BDBA2-1EB1-43B8-83BC-6CA576263BF4}"/>
              </a:ext>
            </a:extLst>
          </p:cNvPr>
          <p:cNvSpPr/>
          <p:nvPr/>
        </p:nvSpPr>
        <p:spPr>
          <a:xfrm>
            <a:off x="4051300" y="937782"/>
            <a:ext cx="1417320" cy="461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C971B29-A8AF-468F-A3BD-61432B0DF5CF}"/>
              </a:ext>
            </a:extLst>
          </p:cNvPr>
          <p:cNvSpPr txBox="1"/>
          <p:nvPr/>
        </p:nvSpPr>
        <p:spPr>
          <a:xfrm>
            <a:off x="5468619" y="884532"/>
            <a:ext cx="189623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 n   =   91.42%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F072C06-1CEB-449F-A59E-7C0C3DAB67C9}"/>
              </a:ext>
            </a:extLst>
          </p:cNvPr>
          <p:cNvSpPr txBox="1"/>
          <p:nvPr/>
        </p:nvSpPr>
        <p:spPr>
          <a:xfrm>
            <a:off x="2310381" y="1828945"/>
            <a:ext cx="174091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NTC 0.5 %</a:t>
            </a:r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71A5F453-066D-4AF5-9D6C-CB2A779100E3}"/>
              </a:ext>
            </a:extLst>
          </p:cNvPr>
          <p:cNvSpPr/>
          <p:nvPr/>
        </p:nvSpPr>
        <p:spPr>
          <a:xfrm>
            <a:off x="4051299" y="1803545"/>
            <a:ext cx="1417320" cy="461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D824A85-28E8-437E-8DF2-CBF39919DABC}"/>
              </a:ext>
            </a:extLst>
          </p:cNvPr>
          <p:cNvSpPr txBox="1"/>
          <p:nvPr/>
        </p:nvSpPr>
        <p:spPr>
          <a:xfrm>
            <a:off x="5468618" y="1750295"/>
            <a:ext cx="189623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 n   =   90.3%</a:t>
            </a:r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3D5ADC76-818D-4DD9-82EB-D58C83F57650}"/>
              </a:ext>
            </a:extLst>
          </p:cNvPr>
          <p:cNvSpPr/>
          <p:nvPr/>
        </p:nvSpPr>
        <p:spPr>
          <a:xfrm>
            <a:off x="4178299" y="2717487"/>
            <a:ext cx="1417320" cy="461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D4CE7FB-1FC9-4F4B-B31D-84330521A02E}"/>
              </a:ext>
            </a:extLst>
          </p:cNvPr>
          <p:cNvSpPr txBox="1"/>
          <p:nvPr/>
        </p:nvSpPr>
        <p:spPr>
          <a:xfrm>
            <a:off x="5595618" y="2664237"/>
            <a:ext cx="189623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 n   =   84.5%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515EB33-62BC-4A2E-A277-4CCFEB6AFFB1}"/>
              </a:ext>
            </a:extLst>
          </p:cNvPr>
          <p:cNvSpPr txBox="1"/>
          <p:nvPr/>
        </p:nvSpPr>
        <p:spPr>
          <a:xfrm>
            <a:off x="2310381" y="2734284"/>
            <a:ext cx="186791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NTC 0.02 %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4B0996-AEC8-426F-8E30-8A0E5857EEDA}"/>
              </a:ext>
            </a:extLst>
          </p:cNvPr>
          <p:cNvSpPr txBox="1"/>
          <p:nvPr/>
        </p:nvSpPr>
        <p:spPr>
          <a:xfrm>
            <a:off x="2716779" y="4280780"/>
            <a:ext cx="141071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FR        100%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A906AB6-9159-4BA8-BFC3-D9979A11AA41}"/>
              </a:ext>
            </a:extLst>
          </p:cNvPr>
          <p:cNvSpPr txBox="1"/>
          <p:nvPr/>
        </p:nvSpPr>
        <p:spPr>
          <a:xfrm>
            <a:off x="4891277" y="3786547"/>
            <a:ext cx="174091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25%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9B87D80-144B-4A30-BAEE-DD2AF598185F}"/>
              </a:ext>
            </a:extLst>
          </p:cNvPr>
          <p:cNvSpPr txBox="1"/>
          <p:nvPr/>
        </p:nvSpPr>
        <p:spPr>
          <a:xfrm>
            <a:off x="4891277" y="4855615"/>
            <a:ext cx="174091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50%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834960F-22A9-473C-B223-E2BF40D30769}"/>
              </a:ext>
            </a:extLst>
          </p:cNvPr>
          <p:cNvSpPr txBox="1"/>
          <p:nvPr/>
        </p:nvSpPr>
        <p:spPr>
          <a:xfrm>
            <a:off x="7491857" y="3785754"/>
            <a:ext cx="174091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20.62%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BF81E7A-02D7-4CE2-B5EE-9B5CEE0FA36D}"/>
              </a:ext>
            </a:extLst>
          </p:cNvPr>
          <p:cNvSpPr txBox="1"/>
          <p:nvPr/>
        </p:nvSpPr>
        <p:spPr>
          <a:xfrm>
            <a:off x="7491857" y="4826467"/>
            <a:ext cx="174091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9.52%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CE1902FD-6680-47C5-8F28-8580FECA886A}"/>
              </a:ext>
            </a:extLst>
          </p:cNvPr>
          <p:cNvCxnSpPr>
            <a:stCxn id="5" idx="3"/>
            <a:endCxn id="32" idx="1"/>
          </p:cNvCxnSpPr>
          <p:nvPr/>
        </p:nvCxnSpPr>
        <p:spPr>
          <a:xfrm flipV="1">
            <a:off x="4127498" y="4017380"/>
            <a:ext cx="763779" cy="4480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113A4280-6494-4627-A722-98B82B967C3C}"/>
              </a:ext>
            </a:extLst>
          </p:cNvPr>
          <p:cNvCxnSpPr>
            <a:stCxn id="5" idx="3"/>
            <a:endCxn id="33" idx="1"/>
          </p:cNvCxnSpPr>
          <p:nvPr/>
        </p:nvCxnSpPr>
        <p:spPr>
          <a:xfrm>
            <a:off x="4127498" y="4465446"/>
            <a:ext cx="763779" cy="6210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6BF7F378-6AFD-4CDF-9418-E6E3218361DB}"/>
              </a:ext>
            </a:extLst>
          </p:cNvPr>
          <p:cNvCxnSpPr>
            <a:stCxn id="32" idx="3"/>
            <a:endCxn id="34" idx="1"/>
          </p:cNvCxnSpPr>
          <p:nvPr/>
        </p:nvCxnSpPr>
        <p:spPr>
          <a:xfrm flipV="1">
            <a:off x="6632195" y="4016587"/>
            <a:ext cx="859662" cy="7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8F9FF70D-168E-4E4D-82E4-4C2D726603DB}"/>
              </a:ext>
            </a:extLst>
          </p:cNvPr>
          <p:cNvCxnSpPr/>
          <p:nvPr/>
        </p:nvCxnSpPr>
        <p:spPr>
          <a:xfrm flipV="1">
            <a:off x="6632195" y="5085654"/>
            <a:ext cx="859662" cy="7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BFC3700B-C99E-4892-A514-7D2FB8D5DF2F}"/>
              </a:ext>
            </a:extLst>
          </p:cNvPr>
          <p:cNvSpPr txBox="1"/>
          <p:nvPr/>
        </p:nvSpPr>
        <p:spPr>
          <a:xfrm>
            <a:off x="6728078" y="4267042"/>
            <a:ext cx="572647" cy="380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   </a:t>
            </a:r>
          </a:p>
        </p:txBody>
      </p: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02F89D04-48D7-46CF-AF55-8369BC9A5012}"/>
              </a:ext>
            </a:extLst>
          </p:cNvPr>
          <p:cNvCxnSpPr/>
          <p:nvPr/>
        </p:nvCxnSpPr>
        <p:spPr>
          <a:xfrm>
            <a:off x="7135625" y="4218031"/>
            <a:ext cx="0" cy="4948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2581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AutoShape 10" descr="https://lh4.googleusercontent.com/Fb1EttPmHiiWFzUopdCgLmgTN6pm_y8upcTs9cVII1bvEPmRXJciWzNUOzHzZBW1P-jAGFbdZVyeSYu4OYW4-PAXstlqLTstQ7fBnePuVKd0rj2vztXJSph_OE4nJQLl9ky7r3g0Ad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AutoShape 2" descr="https://lh3.googleusercontent.com/iX0hOKsAmDoontOntFAFU1OxX6wLCNadH_G9r0NU5rtE7BR7o2tPiVS589cD5cacdgst3quY-6wKLmpN8LZ1KiD5rL__jfRBFa7Zt6RPpYiARBrZu0WjNYJypyyEgkWEa09LnjhK2P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2" name="AutoShape 2" descr="https://lh6.googleusercontent.com/KkSJHOrcYIbdzI6UZ3rZiLUAIj5uV1bw7f5orsh_rk4fBWPsRCY8GnYSvgR6CKqELu8rCtmWE4ykrmuNhPbyo0HeT4iZoiKMTTg_TGazyxNiGNKlDsb-ltfMNlW6m7CxKTVwgGraKqXIaBe8Qw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6FD0C0-EEE5-419D-90BE-776A9127566D}"/>
              </a:ext>
            </a:extLst>
          </p:cNvPr>
          <p:cNvSpPr txBox="1"/>
          <p:nvPr/>
        </p:nvSpPr>
        <p:spPr>
          <a:xfrm>
            <a:off x="295422" y="157816"/>
            <a:ext cx="3308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6AF7263-A67E-4061-A72D-87E4F31BFB9C}"/>
              </a:ext>
            </a:extLst>
          </p:cNvPr>
          <p:cNvSpPr/>
          <p:nvPr/>
        </p:nvSpPr>
        <p:spPr>
          <a:xfrm>
            <a:off x="460375" y="1588446"/>
            <a:ext cx="2531989" cy="731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Prueba de fugas en vacío 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3456C479-4402-4A3A-B14E-16E7EA3EEE0B}"/>
              </a:ext>
            </a:extLst>
          </p:cNvPr>
          <p:cNvSpPr/>
          <p:nvPr/>
        </p:nvSpPr>
        <p:spPr>
          <a:xfrm>
            <a:off x="2992364" y="1759099"/>
            <a:ext cx="1223889" cy="415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8273931-9C32-49B4-9F8D-A41FAC86414B}"/>
              </a:ext>
            </a:extLst>
          </p:cNvPr>
          <p:cNvSpPr/>
          <p:nvPr/>
        </p:nvSpPr>
        <p:spPr>
          <a:xfrm>
            <a:off x="4216253" y="1588429"/>
            <a:ext cx="3094893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Vacío a -15 </a:t>
            </a:r>
            <a:r>
              <a:rPr lang="es-EC" dirty="0" err="1">
                <a:solidFill>
                  <a:schemeClr val="tx1"/>
                </a:solidFill>
              </a:rPr>
              <a:t>inHg</a:t>
            </a:r>
            <a:r>
              <a:rPr lang="es-EC" dirty="0">
                <a:solidFill>
                  <a:schemeClr val="tx1"/>
                </a:solidFill>
              </a:rPr>
              <a:t> </a:t>
            </a:r>
            <a:r>
              <a:rPr lang="es-EC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≈ -52 KPa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41A30590-9660-4F7B-92D0-02EDFA1E0528}"/>
              </a:ext>
            </a:extLst>
          </p:cNvPr>
          <p:cNvSpPr/>
          <p:nvPr/>
        </p:nvSpPr>
        <p:spPr>
          <a:xfrm>
            <a:off x="7315017" y="1759099"/>
            <a:ext cx="1308643" cy="415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108CF75-056D-4F0C-B1FA-B2D5A9DF86C3}"/>
              </a:ext>
            </a:extLst>
          </p:cNvPr>
          <p:cNvSpPr/>
          <p:nvPr/>
        </p:nvSpPr>
        <p:spPr>
          <a:xfrm>
            <a:off x="8623660" y="1601307"/>
            <a:ext cx="3094893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Durante 24 horas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A94FCF7-C0FD-464A-AD9C-B740D7338497}"/>
              </a:ext>
            </a:extLst>
          </p:cNvPr>
          <p:cNvSpPr/>
          <p:nvPr/>
        </p:nvSpPr>
        <p:spPr>
          <a:xfrm>
            <a:off x="460375" y="3089093"/>
            <a:ext cx="2531989" cy="731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Vatímetro</a:t>
            </a:r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2B8542D2-6122-48AD-A9E8-4AF276F45F5B}"/>
              </a:ext>
            </a:extLst>
          </p:cNvPr>
          <p:cNvSpPr/>
          <p:nvPr/>
        </p:nvSpPr>
        <p:spPr>
          <a:xfrm>
            <a:off x="2992364" y="3259746"/>
            <a:ext cx="1223889" cy="415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3344665-15EC-4BDF-A114-70B86F87D670}"/>
              </a:ext>
            </a:extLst>
          </p:cNvPr>
          <p:cNvSpPr/>
          <p:nvPr/>
        </p:nvSpPr>
        <p:spPr>
          <a:xfrm>
            <a:off x="4216253" y="3089076"/>
            <a:ext cx="3094893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Precisión de medidas</a:t>
            </a:r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DB0F8419-93C9-45E9-8787-76F5240F89AE}"/>
              </a:ext>
            </a:extLst>
          </p:cNvPr>
          <p:cNvSpPr/>
          <p:nvPr/>
        </p:nvSpPr>
        <p:spPr>
          <a:xfrm>
            <a:off x="7315017" y="3259746"/>
            <a:ext cx="1308643" cy="415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355FD43-FB82-4714-9AF7-F8E10067F0B6}"/>
              </a:ext>
            </a:extLst>
          </p:cNvPr>
          <p:cNvSpPr/>
          <p:nvPr/>
        </p:nvSpPr>
        <p:spPr>
          <a:xfrm>
            <a:off x="8623660" y="3101954"/>
            <a:ext cx="3094893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Optimización de tiempo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E3F3DDA-50BE-45B5-B277-05B7F024CDC4}"/>
              </a:ext>
            </a:extLst>
          </p:cNvPr>
          <p:cNvSpPr/>
          <p:nvPr/>
        </p:nvSpPr>
        <p:spPr>
          <a:xfrm>
            <a:off x="460375" y="4679120"/>
            <a:ext cx="2531989" cy="731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Fijación en posición vertical</a:t>
            </a:r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8119F112-D25F-46BC-94F5-1906F4BFCD27}"/>
              </a:ext>
            </a:extLst>
          </p:cNvPr>
          <p:cNvSpPr/>
          <p:nvPr/>
        </p:nvSpPr>
        <p:spPr>
          <a:xfrm>
            <a:off x="2992364" y="4849773"/>
            <a:ext cx="1223889" cy="415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14A2D470-C972-4114-B4D2-76B5C64EFA57}"/>
              </a:ext>
            </a:extLst>
          </p:cNvPr>
          <p:cNvSpPr/>
          <p:nvPr/>
        </p:nvSpPr>
        <p:spPr>
          <a:xfrm>
            <a:off x="4216253" y="4679103"/>
            <a:ext cx="3094893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Mejoramiento de la estructura</a:t>
            </a:r>
          </a:p>
        </p:txBody>
      </p:sp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7ED7047D-1641-48F8-B12F-26FF5EEE7FE7}"/>
              </a:ext>
            </a:extLst>
          </p:cNvPr>
          <p:cNvSpPr/>
          <p:nvPr/>
        </p:nvSpPr>
        <p:spPr>
          <a:xfrm>
            <a:off x="7315017" y="4849773"/>
            <a:ext cx="1308643" cy="415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50FA29E-4874-4274-B743-55EE92F1BDA2}"/>
              </a:ext>
            </a:extLst>
          </p:cNvPr>
          <p:cNvSpPr/>
          <p:nvPr/>
        </p:nvSpPr>
        <p:spPr>
          <a:xfrm>
            <a:off x="8623660" y="4691981"/>
            <a:ext cx="3094893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Inclusión de nivel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F33F44D-22B6-4D10-8993-1E40D451397D}"/>
              </a:ext>
            </a:extLst>
          </p:cNvPr>
          <p:cNvSpPr txBox="1"/>
          <p:nvPr/>
        </p:nvSpPr>
        <p:spPr>
          <a:xfrm>
            <a:off x="368300" y="91929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1)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60CB34C-2E91-4E8D-B472-FB639DC3C919}"/>
              </a:ext>
            </a:extLst>
          </p:cNvPr>
          <p:cNvSpPr txBox="1"/>
          <p:nvPr/>
        </p:nvSpPr>
        <p:spPr>
          <a:xfrm>
            <a:off x="368300" y="2534861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2)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81CE973-9A3C-4A75-ABA6-9180E8BCA183}"/>
              </a:ext>
            </a:extLst>
          </p:cNvPr>
          <p:cNvSpPr txBox="1"/>
          <p:nvPr/>
        </p:nvSpPr>
        <p:spPr>
          <a:xfrm>
            <a:off x="334591" y="406523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18707182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AutoShape 10" descr="https://lh4.googleusercontent.com/Fb1EttPmHiiWFzUopdCgLmgTN6pm_y8upcTs9cVII1bvEPmRXJciWzNUOzHzZBW1P-jAGFbdZVyeSYu4OYW4-PAXstlqLTstQ7fBnePuVKd0rj2vztXJSph_OE4nJQLl9ky7r3g0Ad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AutoShape 2" descr="https://lh3.googleusercontent.com/iX0hOKsAmDoontOntFAFU1OxX6wLCNadH_G9r0NU5rtE7BR7o2tPiVS589cD5cacdgst3quY-6wKLmpN8LZ1KiD5rL__jfRBFa7Zt6RPpYiARBrZu0WjNYJypyyEgkWEa09LnjhK2P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2" name="AutoShape 2" descr="https://lh6.googleusercontent.com/KkSJHOrcYIbdzI6UZ3rZiLUAIj5uV1bw7f5orsh_rk4fBWPsRCY8GnYSvgR6CKqELu8rCtmWE4ykrmuNhPbyo0HeT4iZoiKMTTg_TGazyxNiGNKlDsb-ltfMNlW6m7CxKTVwgGraKqXIaBe8Qw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6FD0C0-EEE5-419D-90BE-776A9127566D}"/>
              </a:ext>
            </a:extLst>
          </p:cNvPr>
          <p:cNvSpPr txBox="1"/>
          <p:nvPr/>
        </p:nvSpPr>
        <p:spPr>
          <a:xfrm>
            <a:off x="1788942" y="2836930"/>
            <a:ext cx="8879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GRACIAS POR SU ATENCIÓN</a:t>
            </a:r>
            <a:endParaRPr lang="es-EC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1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5854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DESCRIPCIÓN PRELIMINAR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1F6567E-1472-4D07-B6DB-6184B0CD2B92}"/>
              </a:ext>
            </a:extLst>
          </p:cNvPr>
          <p:cNvGrpSpPr/>
          <p:nvPr/>
        </p:nvGrpSpPr>
        <p:grpSpPr>
          <a:xfrm>
            <a:off x="1987282" y="1163795"/>
            <a:ext cx="4872013" cy="4731439"/>
            <a:chOff x="3711526" y="1188017"/>
            <a:chExt cx="4768948" cy="481543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85C58B8-5FBA-45D3-B245-D6CB3AF78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2800" y="1188017"/>
              <a:ext cx="3196130" cy="4529547"/>
            </a:xfrm>
            <a:prstGeom prst="rect">
              <a:avLst/>
            </a:prstGeom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A2264339-FF2F-4775-940E-E08824AB33A1}"/>
                </a:ext>
              </a:extLst>
            </p:cNvPr>
            <p:cNvSpPr txBox="1"/>
            <p:nvPr/>
          </p:nvSpPr>
          <p:spPr>
            <a:xfrm>
              <a:off x="3711526" y="5634115"/>
              <a:ext cx="4768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Tomado de </a:t>
              </a:r>
              <a:r>
                <a:rPr lang="es-EC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(Y. </a:t>
              </a:r>
              <a:r>
                <a:rPr lang="es-EC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Naresh, C. </a:t>
              </a:r>
              <a:r>
                <a:rPr lang="es-EC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Balaji</a:t>
              </a:r>
              <a:r>
                <a:rPr lang="es-EC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2018.). </a:t>
              </a:r>
              <a:endParaRPr lang="es-ES" dirty="0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D0633142-14BC-4005-A831-C8606A44C08A}"/>
              </a:ext>
            </a:extLst>
          </p:cNvPr>
          <p:cNvSpPr txBox="1"/>
          <p:nvPr/>
        </p:nvSpPr>
        <p:spPr>
          <a:xfrm>
            <a:off x="671101" y="768527"/>
            <a:ext cx="63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ESQUEMA DE UN TERMOSIFÓN CERRADO DE DOBLE FASE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40C9DF-2826-405F-BF08-EF84BCCE897E}"/>
              </a:ext>
            </a:extLst>
          </p:cNvPr>
          <p:cNvSpPr txBox="1"/>
          <p:nvPr/>
        </p:nvSpPr>
        <p:spPr>
          <a:xfrm>
            <a:off x="6793083" y="1213424"/>
            <a:ext cx="4139822" cy="369332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b="1" dirty="0"/>
              <a:t>PROCESOS DE TRANSFERENCIA DE CALOR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D283DD-0DD0-4B39-9FE3-241537341B0A}"/>
              </a:ext>
            </a:extLst>
          </p:cNvPr>
          <p:cNvSpPr txBox="1"/>
          <p:nvPr/>
        </p:nvSpPr>
        <p:spPr>
          <a:xfrm>
            <a:off x="7689780" y="1951629"/>
            <a:ext cx="2379260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Ebullición de piscina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134F067-CC7F-442F-842B-28EE52D6C462}"/>
              </a:ext>
            </a:extLst>
          </p:cNvPr>
          <p:cNvSpPr txBox="1"/>
          <p:nvPr/>
        </p:nvSpPr>
        <p:spPr>
          <a:xfrm>
            <a:off x="7689780" y="2788243"/>
            <a:ext cx="2379260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Conducción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41CC1FE-C03E-4B54-B57D-FB462D970BA6}"/>
              </a:ext>
            </a:extLst>
          </p:cNvPr>
          <p:cNvSpPr txBox="1"/>
          <p:nvPr/>
        </p:nvSpPr>
        <p:spPr>
          <a:xfrm>
            <a:off x="7689780" y="3658620"/>
            <a:ext cx="2379260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Convección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B438CA6-7D1C-4D8E-8D8C-F10569672C11}"/>
              </a:ext>
            </a:extLst>
          </p:cNvPr>
          <p:cNvSpPr txBox="1"/>
          <p:nvPr/>
        </p:nvSpPr>
        <p:spPr>
          <a:xfrm>
            <a:off x="7689780" y="4480268"/>
            <a:ext cx="2379260" cy="64633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Condensación de película</a:t>
            </a:r>
          </a:p>
        </p:txBody>
      </p:sp>
    </p:spTree>
    <p:extLst>
      <p:ext uri="{BB962C8B-B14F-4D97-AF65-F5344CB8AC3E}">
        <p14:creationId xmlns:p14="http://schemas.microsoft.com/office/powerpoint/2010/main" val="387987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0" y="65195"/>
            <a:ext cx="5854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DESCRIPCIÓN PRELIMINAR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DAE0623-2549-43D9-90BD-00E9C5B48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6398829"/>
              </p:ext>
            </p:extLst>
          </p:nvPr>
        </p:nvGraphicFramePr>
        <p:xfrm>
          <a:off x="751410" y="7337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Imagen 18">
            <a:extLst>
              <a:ext uri="{FF2B5EF4-FFF2-40B4-BE49-F238E27FC236}">
                <a16:creationId xmlns:a16="http://schemas.microsoft.com/office/drawing/2014/main" id="{27D44D66-E73E-4DA4-A219-D0CDFFBE1D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6300" y="1606210"/>
            <a:ext cx="1657350" cy="154305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EFB9F42-8839-4612-8285-6BA4185090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8408" y="3689179"/>
            <a:ext cx="1214391" cy="159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53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5F438017-768B-4F69-A701-74626DC54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019" y="707632"/>
            <a:ext cx="7061982" cy="5368503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320DF8B-2C10-4B17-B65D-A3E3797EC1F6}"/>
              </a:ext>
            </a:extLst>
          </p:cNvPr>
          <p:cNvSpPr txBox="1"/>
          <p:nvPr/>
        </p:nvSpPr>
        <p:spPr>
          <a:xfrm>
            <a:off x="166834" y="132472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464632" y="717247"/>
            <a:ext cx="5853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TERMOSIFÓN CONSTRUCCIÓN Y ENSAMBLE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086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320DF8B-2C10-4B17-B65D-A3E3797EC1F6}"/>
              </a:ext>
            </a:extLst>
          </p:cNvPr>
          <p:cNvSpPr txBox="1"/>
          <p:nvPr/>
        </p:nvSpPr>
        <p:spPr>
          <a:xfrm>
            <a:off x="166834" y="132472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CAC9F55-76FD-48CD-A14E-9816B13FD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719" y="681451"/>
            <a:ext cx="2531037" cy="530676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312BE10-E623-4FB9-BB81-518A784E8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482" y="1024174"/>
            <a:ext cx="3925103" cy="483791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8A47072-0360-4D7A-98EA-337956B508C1}"/>
              </a:ext>
            </a:extLst>
          </p:cNvPr>
          <p:cNvSpPr txBox="1"/>
          <p:nvPr/>
        </p:nvSpPr>
        <p:spPr>
          <a:xfrm>
            <a:off x="5812807" y="678916"/>
            <a:ext cx="5853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TERMOSIFÓN CONSTRUCCIÓN Y ENSAMBLE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691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320DF8B-2C10-4B17-B65D-A3E3797EC1F6}"/>
              </a:ext>
            </a:extLst>
          </p:cNvPr>
          <p:cNvSpPr txBox="1"/>
          <p:nvPr/>
        </p:nvSpPr>
        <p:spPr>
          <a:xfrm>
            <a:off x="166834" y="132472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2032713-6B44-4ECC-86DD-CC0636B4673F}"/>
              </a:ext>
            </a:extLst>
          </p:cNvPr>
          <p:cNvSpPr txBox="1"/>
          <p:nvPr/>
        </p:nvSpPr>
        <p:spPr>
          <a:xfrm>
            <a:off x="4071952" y="608191"/>
            <a:ext cx="4048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DEFINICIÓN DE PARÁMETROS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82B95E-61B7-44A4-B160-439863D82BE9}"/>
              </a:ext>
            </a:extLst>
          </p:cNvPr>
          <p:cNvSpPr txBox="1"/>
          <p:nvPr/>
        </p:nvSpPr>
        <p:spPr>
          <a:xfrm>
            <a:off x="265308" y="1319578"/>
            <a:ext cx="11926692" cy="3749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  <a:spcAft>
                <a:spcPts val="800"/>
              </a:spcAft>
            </a:pP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Caudal del agua</a:t>
            </a: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20 LPH, 40 LPH Y 60 LPH.</a:t>
            </a:r>
          </a:p>
          <a:p>
            <a:pPr indent="457200">
              <a:lnSpc>
                <a:spcPct val="200000"/>
              </a:lnSpc>
              <a:spcAft>
                <a:spcPts val="800"/>
              </a:spcAft>
            </a:pP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Taza de llenado: </a:t>
            </a: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25%, 50% y 100% del volumen del evaporador.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200000"/>
              </a:lnSpc>
              <a:spcAft>
                <a:spcPts val="800"/>
              </a:spcAft>
            </a:pP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Potencia de entrada: </a:t>
            </a: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W, 75W, 100W, 125 W y 150W.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200000"/>
              </a:lnSpc>
              <a:spcAft>
                <a:spcPts val="800"/>
              </a:spcAft>
            </a:pP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Fluido de trabajo:</a:t>
            </a: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utilizará agua destilada y nano fluidos de Al2O3 y NTC al 0,02%, 0,5% y 1,5% de concentración en peso.</a:t>
            </a:r>
          </a:p>
          <a:p>
            <a:pPr indent="457200">
              <a:lnSpc>
                <a:spcPct val="200000"/>
              </a:lnSpc>
              <a:spcAft>
                <a:spcPts val="80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 de aletas: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tuvo cuatro diferentes condensadores con 0, 4, 6 y 8 número de aletas internas.</a:t>
            </a:r>
            <a:endParaRPr lang="es-EC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7052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E3C755CC-4B62-48D5-ABDF-D7B2F984121A}" vid="{66C0790E-1359-441D-8016-5967E14C998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1056</TotalTime>
  <Words>1351</Words>
  <Application>Microsoft Office PowerPoint</Application>
  <PresentationFormat>Panorámica</PresentationFormat>
  <Paragraphs>261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0" baseType="lpstr">
      <vt:lpstr>Arial</vt:lpstr>
      <vt:lpstr>Arial</vt:lpstr>
      <vt:lpstr>Calibri</vt:lpstr>
      <vt:lpstr>Calibri Light</vt:lpstr>
      <vt:lpstr>Cambria Math</vt:lpstr>
      <vt:lpstr>Symbol</vt:lpstr>
      <vt:lpstr>Times New Roman</vt:lpstr>
      <vt:lpstr>Tema1</vt:lpstr>
      <vt:lpstr>“ANÁLISIS DEL RENDIMIENTO TÉRMICO DE UN TERMOSIFÓN CERRADO DE DOBLE FASE, USANDO DIFERENTES CONFIGURACIONES DE ALETAS CON NANOFLUIDOS DE AL2O3 Y NANOTUBOS DE CARBONO”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JONA777</dc:creator>
  <cp:lastModifiedBy>wilson mora</cp:lastModifiedBy>
  <cp:revision>9</cp:revision>
  <dcterms:created xsi:type="dcterms:W3CDTF">2019-07-10T20:22:29Z</dcterms:created>
  <dcterms:modified xsi:type="dcterms:W3CDTF">2022-03-17T02:07:05Z</dcterms:modified>
</cp:coreProperties>
</file>