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49"/>
  </p:notesMasterIdLst>
  <p:sldIdLst>
    <p:sldId id="256" r:id="rId3"/>
    <p:sldId id="325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38" r:id="rId45"/>
    <p:sldId id="539" r:id="rId46"/>
    <p:sldId id="540" r:id="rId47"/>
    <p:sldId id="541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EA00"/>
    <a:srgbClr val="FFC58B"/>
    <a:srgbClr val="FFE0C1"/>
    <a:srgbClr val="FF9933"/>
    <a:srgbClr val="FED9D2"/>
    <a:srgbClr val="FC846C"/>
    <a:srgbClr val="FD6749"/>
    <a:srgbClr val="E81C06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PE\Desktop\Convergencia\convergenci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i\Desktop\Resultado%20final\nuevo\NT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i\Desktop\Resultado%20final\nuevo\NT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Convergencia de malla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[convergencia.csv]convergencia!$D$8:$D$27</c:f>
              <c:numCache>
                <c:formatCode>General</c:formatCode>
                <c:ptCount val="20"/>
                <c:pt idx="0">
                  <c:v>5000</c:v>
                </c:pt>
                <c:pt idx="1">
                  <c:v>10000</c:v>
                </c:pt>
                <c:pt idx="2">
                  <c:v>15000</c:v>
                </c:pt>
                <c:pt idx="3">
                  <c:v>20000</c:v>
                </c:pt>
                <c:pt idx="4">
                  <c:v>25000</c:v>
                </c:pt>
                <c:pt idx="5">
                  <c:v>30000</c:v>
                </c:pt>
                <c:pt idx="6">
                  <c:v>35000</c:v>
                </c:pt>
                <c:pt idx="7">
                  <c:v>40000</c:v>
                </c:pt>
                <c:pt idx="8">
                  <c:v>45000</c:v>
                </c:pt>
                <c:pt idx="9">
                  <c:v>50000</c:v>
                </c:pt>
                <c:pt idx="10">
                  <c:v>55000</c:v>
                </c:pt>
                <c:pt idx="11">
                  <c:v>60000</c:v>
                </c:pt>
                <c:pt idx="12">
                  <c:v>65000</c:v>
                </c:pt>
                <c:pt idx="13">
                  <c:v>70000</c:v>
                </c:pt>
                <c:pt idx="14">
                  <c:v>75000</c:v>
                </c:pt>
                <c:pt idx="15">
                  <c:v>80000</c:v>
                </c:pt>
                <c:pt idx="16">
                  <c:v>85000</c:v>
                </c:pt>
                <c:pt idx="17">
                  <c:v>90000</c:v>
                </c:pt>
                <c:pt idx="18">
                  <c:v>95000</c:v>
                </c:pt>
                <c:pt idx="19">
                  <c:v>100000</c:v>
                </c:pt>
              </c:numCache>
            </c:numRef>
          </c:xVal>
          <c:yVal>
            <c:numRef>
              <c:f>[convergencia.csv]convergencia!$E$8:$E$27</c:f>
              <c:numCache>
                <c:formatCode>0.00</c:formatCode>
                <c:ptCount val="20"/>
                <c:pt idx="0">
                  <c:v>1851.5500999999999</c:v>
                </c:pt>
                <c:pt idx="1">
                  <c:v>1832.4580000000001</c:v>
                </c:pt>
                <c:pt idx="2">
                  <c:v>1825.1894</c:v>
                </c:pt>
                <c:pt idx="3">
                  <c:v>1821.7847999999999</c:v>
                </c:pt>
                <c:pt idx="4">
                  <c:v>1819.308</c:v>
                </c:pt>
                <c:pt idx="5">
                  <c:v>1817.4782</c:v>
                </c:pt>
                <c:pt idx="6">
                  <c:v>1816.7028</c:v>
                </c:pt>
                <c:pt idx="7">
                  <c:v>1815.9152999999999</c:v>
                </c:pt>
                <c:pt idx="8">
                  <c:v>1815.1751999999999</c:v>
                </c:pt>
                <c:pt idx="9">
                  <c:v>1814.6049</c:v>
                </c:pt>
                <c:pt idx="10">
                  <c:v>1814.4957999999999</c:v>
                </c:pt>
                <c:pt idx="11">
                  <c:v>1814.0419999999999</c:v>
                </c:pt>
                <c:pt idx="12">
                  <c:v>1813.8041000000001</c:v>
                </c:pt>
                <c:pt idx="13">
                  <c:v>1813.7076</c:v>
                </c:pt>
                <c:pt idx="14">
                  <c:v>1813.4721</c:v>
                </c:pt>
                <c:pt idx="15">
                  <c:v>1813.3335</c:v>
                </c:pt>
                <c:pt idx="16">
                  <c:v>1813.1433</c:v>
                </c:pt>
                <c:pt idx="17">
                  <c:v>1813.1582000000001</c:v>
                </c:pt>
                <c:pt idx="18">
                  <c:v>1813.0081</c:v>
                </c:pt>
                <c:pt idx="19">
                  <c:v>1813.0000930000001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CC-4370-821E-2A84F5172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398624"/>
        <c:axId val="1527399712"/>
      </c:scatterChart>
      <c:valAx>
        <c:axId val="1527398624"/>
        <c:scaling>
          <c:orientation val="minMax"/>
          <c:max val="1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 Número de elementos finitos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399712"/>
        <c:crosses val="autoZero"/>
        <c:crossBetween val="midCat"/>
      </c:valAx>
      <c:valAx>
        <c:axId val="152739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Coeficiente de transferencia de caor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398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Coeficiente de transferencia de calor vs número de tubos</c:v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1">
                    <a:alpha val="5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optimizacion!$L$14:$L$19</c:f>
              <c:numCache>
                <c:formatCode>General</c:formatCode>
                <c:ptCount val="6"/>
                <c:pt idx="0">
                  <c:v>51</c:v>
                </c:pt>
                <c:pt idx="1">
                  <c:v>43</c:v>
                </c:pt>
                <c:pt idx="2">
                  <c:v>34</c:v>
                </c:pt>
                <c:pt idx="3">
                  <c:v>45</c:v>
                </c:pt>
                <c:pt idx="4">
                  <c:v>39</c:v>
                </c:pt>
                <c:pt idx="5">
                  <c:v>33</c:v>
                </c:pt>
              </c:numCache>
            </c:numRef>
          </c:xVal>
          <c:yVal>
            <c:numRef>
              <c:f>optimizacion!$S$14:$S$19</c:f>
              <c:numCache>
                <c:formatCode>General</c:formatCode>
                <c:ptCount val="6"/>
                <c:pt idx="0">
                  <c:v>39.028116524455157</c:v>
                </c:pt>
                <c:pt idx="1">
                  <c:v>36.76650656836739</c:v>
                </c:pt>
                <c:pt idx="2">
                  <c:v>35.722607302200295</c:v>
                </c:pt>
                <c:pt idx="3">
                  <c:v>37.224113259189544</c:v>
                </c:pt>
                <c:pt idx="4">
                  <c:v>36.357486910414892</c:v>
                </c:pt>
                <c:pt idx="5">
                  <c:v>34.486893337646727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C8-4053-9725-AF34AA7FD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7573328"/>
        <c:axId val="1587574576"/>
      </c:scatterChart>
      <c:valAx>
        <c:axId val="1587573328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Número de tubos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574576"/>
        <c:crosses val="autoZero"/>
        <c:crossBetween val="midCat"/>
        <c:majorUnit val="1"/>
      </c:valAx>
      <c:valAx>
        <c:axId val="158757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Coeficiente de transferencia de calor</a:t>
                </a:r>
              </a:p>
            </c:rich>
          </c:tx>
          <c:layout>
            <c:manualLayout>
              <c:xMode val="edge"/>
              <c:yMode val="edge"/>
              <c:x val="1.0476467794805298E-2"/>
              <c:y val="0.15422633226111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573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Variación de velocidad de aire vs Paso transversal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Variación de velocidad vs Paso transversal</c:v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1">
                    <a:alpha val="5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optimizacion!$E$14:$E$16</c:f>
              <c:numCache>
                <c:formatCode>General</c:formatCode>
                <c:ptCount val="3"/>
                <c:pt idx="0">
                  <c:v>39</c:v>
                </c:pt>
                <c:pt idx="1">
                  <c:v>49</c:v>
                </c:pt>
                <c:pt idx="2">
                  <c:v>59</c:v>
                </c:pt>
              </c:numCache>
            </c:numRef>
          </c:xVal>
          <c:yVal>
            <c:numRef>
              <c:f>optimizacion!$N$14:$N$16</c:f>
              <c:numCache>
                <c:formatCode>General</c:formatCode>
                <c:ptCount val="3"/>
                <c:pt idx="0">
                  <c:v>1.2415905133471876</c:v>
                </c:pt>
                <c:pt idx="1">
                  <c:v>1.1302095744511695</c:v>
                </c:pt>
                <c:pt idx="2">
                  <c:v>1.0669413521409046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61-4001-B816-796386A57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6856208"/>
        <c:axId val="1646859120"/>
      </c:scatterChart>
      <c:valAx>
        <c:axId val="1646856208"/>
        <c:scaling>
          <c:orientation val="minMax"/>
          <c:min val="3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Paso transversal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859120"/>
        <c:crosses val="autoZero"/>
        <c:crossBetween val="midCat"/>
        <c:majorUnit val="2"/>
      </c:valAx>
      <c:valAx>
        <c:axId val="164685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Velocidad del aire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856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image" Target="../media/image9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96685-BFE7-442E-88EC-DC15116C0834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E62584-CC41-40B5-AB5F-081F6A0654B8}">
      <dgm:prSet phldrT="[Text]"/>
      <dgm:spPr/>
      <dgm:t>
        <a:bodyPr/>
        <a:lstStyle/>
        <a:p>
          <a:endParaRPr lang="en-GB" dirty="0"/>
        </a:p>
      </dgm:t>
    </dgm:pt>
    <dgm:pt modelId="{66392E70-429C-4AAB-8CA1-C56C62206B0A}" type="sibTrans" cxnId="{59070D41-7112-4AEB-B37F-BDFAD32F0BE3}">
      <dgm:prSet/>
      <dgm:spPr/>
      <dgm:t>
        <a:bodyPr/>
        <a:lstStyle/>
        <a:p>
          <a:endParaRPr lang="en-GB"/>
        </a:p>
      </dgm:t>
    </dgm:pt>
    <dgm:pt modelId="{510BD701-CB3E-4CA8-B36D-3372FC5F2B74}" type="parTrans" cxnId="{59070D41-7112-4AEB-B37F-BDFAD32F0BE3}">
      <dgm:prSet/>
      <dgm:spPr/>
      <dgm:t>
        <a:bodyPr/>
        <a:lstStyle/>
        <a:p>
          <a:endParaRPr lang="en-GB"/>
        </a:p>
      </dgm:t>
    </dgm:pt>
    <dgm:pt modelId="{ECB8FE46-C4D0-4DD6-91DB-1BBF626B89C8}">
      <dgm:prSet phldrT="[Text]"/>
      <dgm:spPr/>
      <dgm:t>
        <a:bodyPr/>
        <a:lstStyle/>
        <a:p>
          <a:endParaRPr lang="en-GB" dirty="0"/>
        </a:p>
      </dgm:t>
    </dgm:pt>
    <dgm:pt modelId="{6D2F2323-B54D-4CFE-B48E-D26DBB301728}" type="sibTrans" cxnId="{2BAFD461-B489-496D-9992-19A186B40531}">
      <dgm:prSet/>
      <dgm:spPr/>
      <dgm:t>
        <a:bodyPr/>
        <a:lstStyle/>
        <a:p>
          <a:endParaRPr lang="en-GB"/>
        </a:p>
      </dgm:t>
    </dgm:pt>
    <dgm:pt modelId="{15B5F69D-93B9-4525-AE38-3D8318CCC0DA}" type="parTrans" cxnId="{2BAFD461-B489-496D-9992-19A186B40531}">
      <dgm:prSet/>
      <dgm:spPr/>
      <dgm:t>
        <a:bodyPr/>
        <a:lstStyle/>
        <a:p>
          <a:endParaRPr lang="en-GB"/>
        </a:p>
      </dgm:t>
    </dgm:pt>
    <dgm:pt modelId="{DDAFCC9F-E26A-47E2-843D-4F9579527D96}">
      <dgm:prSet phldrT="[Text]" phldr="1"/>
      <dgm:spPr/>
      <dgm:t>
        <a:bodyPr/>
        <a:lstStyle/>
        <a:p>
          <a:endParaRPr lang="en-GB" dirty="0"/>
        </a:p>
      </dgm:t>
    </dgm:pt>
    <dgm:pt modelId="{DE5972FC-6C40-46A6-BDF5-AAF892525EA1}" type="sibTrans" cxnId="{E56B754B-CD84-4B85-A461-EA63085B4140}">
      <dgm:prSet/>
      <dgm:spPr/>
      <dgm:t>
        <a:bodyPr/>
        <a:lstStyle/>
        <a:p>
          <a:endParaRPr lang="en-GB"/>
        </a:p>
      </dgm:t>
    </dgm:pt>
    <dgm:pt modelId="{8B77DAFF-60D1-4298-A51B-CE0E8DD07052}" type="parTrans" cxnId="{E56B754B-CD84-4B85-A461-EA63085B4140}">
      <dgm:prSet/>
      <dgm:spPr/>
      <dgm:t>
        <a:bodyPr/>
        <a:lstStyle/>
        <a:p>
          <a:endParaRPr lang="en-GB"/>
        </a:p>
      </dgm:t>
    </dgm:pt>
    <dgm:pt modelId="{BD10AF27-69DA-4298-8DE9-CB6EA2E8F5EA}">
      <dgm:prSet phldrT="[Text]" custT="1"/>
      <dgm:spPr/>
      <dgm:t>
        <a:bodyPr/>
        <a:lstStyle/>
        <a:p>
          <a:endParaRPr lang="en-GB" sz="2000" dirty="0"/>
        </a:p>
      </dgm:t>
    </dgm:pt>
    <dgm:pt modelId="{997A512D-906F-4AA1-9CA4-F8829A06DB89}" type="sibTrans" cxnId="{572687CC-B1A8-4B48-AC62-FF65479E2F19}">
      <dgm:prSet/>
      <dgm:spPr/>
      <dgm:t>
        <a:bodyPr/>
        <a:lstStyle/>
        <a:p>
          <a:endParaRPr lang="en-GB"/>
        </a:p>
      </dgm:t>
    </dgm:pt>
    <dgm:pt modelId="{95617C33-9C8A-48CB-9C4A-8267B4E1D18F}" type="parTrans" cxnId="{572687CC-B1A8-4B48-AC62-FF65479E2F19}">
      <dgm:prSet/>
      <dgm:spPr/>
      <dgm:t>
        <a:bodyPr/>
        <a:lstStyle/>
        <a:p>
          <a:endParaRPr lang="en-GB"/>
        </a:p>
      </dgm:t>
    </dgm:pt>
    <dgm:pt modelId="{61A8A932-CD3C-4DAF-BCC0-C1368EB072A8}" type="pres">
      <dgm:prSet presAssocID="{C7996685-BFE7-442E-88EC-DC15116C083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F1E3CEE-8FA9-459A-91C4-72109C518F4B}" type="pres">
      <dgm:prSet presAssocID="{DDAFCC9F-E26A-47E2-843D-4F9579527D96}" presName="Parent" presStyleLbl="node1" presStyleIdx="0" presStyleCnt="2" custFlipHor="1" custScaleX="2925" custScaleY="1773" custLinFactNeighborX="3273" custLinFactNeighborY="17457">
        <dgm:presLayoutVars>
          <dgm:chMax val="4"/>
          <dgm:chPref val="3"/>
        </dgm:presLayoutVars>
      </dgm:prSet>
      <dgm:spPr/>
    </dgm:pt>
    <dgm:pt modelId="{38BCC807-FE6F-4F3C-805C-1B71F1AEE368}" type="pres">
      <dgm:prSet presAssocID="{BD10AF27-69DA-4298-8DE9-CB6EA2E8F5EA}" presName="Accent" presStyleLbl="node1" presStyleIdx="1" presStyleCnt="2" custLinFactNeighborX="-30451"/>
      <dgm:spPr/>
    </dgm:pt>
    <dgm:pt modelId="{F426E167-E4D7-4E3E-8808-64F31A244498}" type="pres">
      <dgm:prSet presAssocID="{BD10AF27-69DA-4298-8DE9-CB6EA2E8F5EA}" presName="Image1" presStyleLbl="fgImgPlace1" presStyleIdx="0" presStyleCnt="3" custLinFactX="-22526" custLinFactNeighborX="-100000" custLinFactNeighborY="-725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610F628-6BA2-426C-898D-EBFCF4C693CD}" type="pres">
      <dgm:prSet presAssocID="{BD10AF27-69DA-4298-8DE9-CB6EA2E8F5EA}" presName="Child1" presStyleLbl="revTx" presStyleIdx="0" presStyleCnt="3" custScaleX="444715" custLinFactNeighborX="93869" custLinFactNeighborY="-23590">
        <dgm:presLayoutVars>
          <dgm:chMax val="0"/>
          <dgm:chPref val="0"/>
          <dgm:bulletEnabled val="1"/>
        </dgm:presLayoutVars>
      </dgm:prSet>
      <dgm:spPr/>
    </dgm:pt>
    <dgm:pt modelId="{D35D7D86-68AE-4B7A-88AA-1A0D46B3B077}" type="pres">
      <dgm:prSet presAssocID="{ECB8FE46-C4D0-4DD6-91DB-1BBF626B89C8}" presName="Image2" presStyleCnt="0"/>
      <dgm:spPr/>
    </dgm:pt>
    <dgm:pt modelId="{C1871ADB-255A-4500-A767-B3E3435962AB}" type="pres">
      <dgm:prSet presAssocID="{ECB8FE46-C4D0-4DD6-91DB-1BBF626B89C8}" presName="Image" presStyleLbl="fgImgPlace1" presStyleIdx="1" presStyleCnt="3" custLinFactX="-24243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25EB36D1-D276-4AA7-A08D-F734114400CE}" type="pres">
      <dgm:prSet presAssocID="{ECB8FE46-C4D0-4DD6-91DB-1BBF626B89C8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163EE4C-A12E-4B39-9AB9-E51886A44364}" type="pres">
      <dgm:prSet presAssocID="{3FE62584-CC41-40B5-AB5F-081F6A0654B8}" presName="Image3" presStyleCnt="0"/>
      <dgm:spPr/>
    </dgm:pt>
    <dgm:pt modelId="{0192BFCD-E62C-4492-A5FE-FD8F00418073}" type="pres">
      <dgm:prSet presAssocID="{3FE62584-CC41-40B5-AB5F-081F6A0654B8}" presName="Image" presStyleLbl="fgImgPlace1" presStyleIdx="2" presStyleCnt="3" custLinFactX="-22206" custLinFactNeighborX="-100000" custLinFactNeighborY="49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2190347-4F87-4D9F-AC99-56A0C1648719}" type="pres">
      <dgm:prSet presAssocID="{3FE62584-CC41-40B5-AB5F-081F6A0654B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47982E-7AA2-4E2A-94E2-31D1F0A0A6D9}" type="presOf" srcId="{C7996685-BFE7-442E-88EC-DC15116C0834}" destId="{61A8A932-CD3C-4DAF-BCC0-C1368EB072A8}" srcOrd="0" destOrd="0" presId="urn:microsoft.com/office/officeart/2011/layout/RadialPictureList"/>
    <dgm:cxn modelId="{59070D41-7112-4AEB-B37F-BDFAD32F0BE3}" srcId="{DDAFCC9F-E26A-47E2-843D-4F9579527D96}" destId="{3FE62584-CC41-40B5-AB5F-081F6A0654B8}" srcOrd="2" destOrd="0" parTransId="{510BD701-CB3E-4CA8-B36D-3372FC5F2B74}" sibTransId="{66392E70-429C-4AAB-8CA1-C56C62206B0A}"/>
    <dgm:cxn modelId="{2BAFD461-B489-496D-9992-19A186B40531}" srcId="{DDAFCC9F-E26A-47E2-843D-4F9579527D96}" destId="{ECB8FE46-C4D0-4DD6-91DB-1BBF626B89C8}" srcOrd="1" destOrd="0" parTransId="{15B5F69D-93B9-4525-AE38-3D8318CCC0DA}" sibTransId="{6D2F2323-B54D-4CFE-B48E-D26DBB301728}"/>
    <dgm:cxn modelId="{39B26B45-18CC-410C-B7E9-28CA33D2CD39}" type="presOf" srcId="{3FE62584-CC41-40B5-AB5F-081F6A0654B8}" destId="{52190347-4F87-4D9F-AC99-56A0C1648719}" srcOrd="0" destOrd="0" presId="urn:microsoft.com/office/officeart/2011/layout/RadialPictureList"/>
    <dgm:cxn modelId="{E56B754B-CD84-4B85-A461-EA63085B4140}" srcId="{C7996685-BFE7-442E-88EC-DC15116C0834}" destId="{DDAFCC9F-E26A-47E2-843D-4F9579527D96}" srcOrd="0" destOrd="0" parTransId="{8B77DAFF-60D1-4298-A51B-CE0E8DD07052}" sibTransId="{DE5972FC-6C40-46A6-BDF5-AAF892525EA1}"/>
    <dgm:cxn modelId="{63845F57-6C51-4ED6-ADA2-38BE71F1C38B}" type="presOf" srcId="{DDAFCC9F-E26A-47E2-843D-4F9579527D96}" destId="{CF1E3CEE-8FA9-459A-91C4-72109C518F4B}" srcOrd="0" destOrd="0" presId="urn:microsoft.com/office/officeart/2011/layout/RadialPictureList"/>
    <dgm:cxn modelId="{0A247B7F-5C82-4B04-9E22-581F4F8CD382}" type="presOf" srcId="{BD10AF27-69DA-4298-8DE9-CB6EA2E8F5EA}" destId="{B610F628-6BA2-426C-898D-EBFCF4C693CD}" srcOrd="0" destOrd="0" presId="urn:microsoft.com/office/officeart/2011/layout/RadialPictureList"/>
    <dgm:cxn modelId="{5679848D-30FE-4595-B37E-165560A5E92F}" type="presOf" srcId="{ECB8FE46-C4D0-4DD6-91DB-1BBF626B89C8}" destId="{25EB36D1-D276-4AA7-A08D-F734114400CE}" srcOrd="0" destOrd="0" presId="urn:microsoft.com/office/officeart/2011/layout/RadialPictureList"/>
    <dgm:cxn modelId="{572687CC-B1A8-4B48-AC62-FF65479E2F19}" srcId="{DDAFCC9F-E26A-47E2-843D-4F9579527D96}" destId="{BD10AF27-69DA-4298-8DE9-CB6EA2E8F5EA}" srcOrd="0" destOrd="0" parTransId="{95617C33-9C8A-48CB-9C4A-8267B4E1D18F}" sibTransId="{997A512D-906F-4AA1-9CA4-F8829A06DB89}"/>
    <dgm:cxn modelId="{5DBB5728-E92D-4378-81C4-068A94E27C83}" type="presParOf" srcId="{61A8A932-CD3C-4DAF-BCC0-C1368EB072A8}" destId="{CF1E3CEE-8FA9-459A-91C4-72109C518F4B}" srcOrd="0" destOrd="0" presId="urn:microsoft.com/office/officeart/2011/layout/RadialPictureList"/>
    <dgm:cxn modelId="{F9729C7E-79BB-4C6B-850F-2B0CF359739A}" type="presParOf" srcId="{61A8A932-CD3C-4DAF-BCC0-C1368EB072A8}" destId="{38BCC807-FE6F-4F3C-805C-1B71F1AEE368}" srcOrd="1" destOrd="0" presId="urn:microsoft.com/office/officeart/2011/layout/RadialPictureList"/>
    <dgm:cxn modelId="{0FD8F03F-D8FF-45C4-BA8B-6365B3A4C541}" type="presParOf" srcId="{61A8A932-CD3C-4DAF-BCC0-C1368EB072A8}" destId="{F426E167-E4D7-4E3E-8808-64F31A244498}" srcOrd="2" destOrd="0" presId="urn:microsoft.com/office/officeart/2011/layout/RadialPictureList"/>
    <dgm:cxn modelId="{4ACC272D-0124-41CB-8458-ECC3869B44FB}" type="presParOf" srcId="{61A8A932-CD3C-4DAF-BCC0-C1368EB072A8}" destId="{B610F628-6BA2-426C-898D-EBFCF4C693CD}" srcOrd="3" destOrd="0" presId="urn:microsoft.com/office/officeart/2011/layout/RadialPictureList"/>
    <dgm:cxn modelId="{A9297B2C-6A85-40B9-9CEC-64EC482934EF}" type="presParOf" srcId="{61A8A932-CD3C-4DAF-BCC0-C1368EB072A8}" destId="{D35D7D86-68AE-4B7A-88AA-1A0D46B3B077}" srcOrd="4" destOrd="0" presId="urn:microsoft.com/office/officeart/2011/layout/RadialPictureList"/>
    <dgm:cxn modelId="{7FDB38E5-399A-40BA-A6BF-BB6EA0CC6CC7}" type="presParOf" srcId="{D35D7D86-68AE-4B7A-88AA-1A0D46B3B077}" destId="{C1871ADB-255A-4500-A767-B3E3435962AB}" srcOrd="0" destOrd="0" presId="urn:microsoft.com/office/officeart/2011/layout/RadialPictureList"/>
    <dgm:cxn modelId="{5B6F471E-BEF9-4202-91F5-1613F496C858}" type="presParOf" srcId="{61A8A932-CD3C-4DAF-BCC0-C1368EB072A8}" destId="{25EB36D1-D276-4AA7-A08D-F734114400CE}" srcOrd="5" destOrd="0" presId="urn:microsoft.com/office/officeart/2011/layout/RadialPictureList"/>
    <dgm:cxn modelId="{9A7509B2-52A5-4E86-9415-813704FB44FA}" type="presParOf" srcId="{61A8A932-CD3C-4DAF-BCC0-C1368EB072A8}" destId="{4163EE4C-A12E-4B39-9AB9-E51886A44364}" srcOrd="6" destOrd="0" presId="urn:microsoft.com/office/officeart/2011/layout/RadialPictureList"/>
    <dgm:cxn modelId="{4DF3042A-6227-430B-A31C-39650A6E82FF}" type="presParOf" srcId="{4163EE4C-A12E-4B39-9AB9-E51886A44364}" destId="{0192BFCD-E62C-4492-A5FE-FD8F00418073}" srcOrd="0" destOrd="0" presId="urn:microsoft.com/office/officeart/2011/layout/RadialPictureList"/>
    <dgm:cxn modelId="{7CDAACCC-D1CD-4278-98CF-23DF61C24092}" type="presParOf" srcId="{61A8A932-CD3C-4DAF-BCC0-C1368EB072A8}" destId="{52190347-4F87-4D9F-AC99-56A0C164871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803B3-9500-463B-BA0B-E7122B88B38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C00171D-6799-4578-97B2-8CC9915F5F2F}">
      <dgm:prSet phldrT="[Text]"/>
      <dgm:spPr/>
      <dgm:t>
        <a:bodyPr/>
        <a:lstStyle/>
        <a:p>
          <a:r>
            <a:rPr lang="es-419" dirty="0"/>
            <a:t>Mecanismos de transferencia de calor</a:t>
          </a:r>
          <a:endParaRPr lang="en-GB" dirty="0"/>
        </a:p>
      </dgm:t>
    </dgm:pt>
    <dgm:pt modelId="{0E3B7257-AE36-4D43-9937-A6EBBABA84AC}" type="parTrans" cxnId="{BD69576B-5D46-4092-A727-5D6BCCC0728E}">
      <dgm:prSet/>
      <dgm:spPr/>
      <dgm:t>
        <a:bodyPr/>
        <a:lstStyle/>
        <a:p>
          <a:endParaRPr lang="en-GB"/>
        </a:p>
      </dgm:t>
    </dgm:pt>
    <dgm:pt modelId="{B66DC26C-8C07-4C87-B3A7-D81156A1C540}" type="sibTrans" cxnId="{BD69576B-5D46-4092-A727-5D6BCCC0728E}">
      <dgm:prSet/>
      <dgm:spPr/>
      <dgm:t>
        <a:bodyPr/>
        <a:lstStyle/>
        <a:p>
          <a:endParaRPr lang="en-GB"/>
        </a:p>
      </dgm:t>
    </dgm:pt>
    <dgm:pt modelId="{87FAAD80-2042-4C26-943B-6ADCD5FF2ABD}">
      <dgm:prSet phldrT="[Text]"/>
      <dgm:spPr/>
      <dgm:t>
        <a:bodyPr/>
        <a:lstStyle/>
        <a:p>
          <a:r>
            <a:rPr lang="es-419" dirty="0"/>
            <a:t>Conducción</a:t>
          </a:r>
          <a:endParaRPr lang="en-GB" dirty="0"/>
        </a:p>
      </dgm:t>
    </dgm:pt>
    <dgm:pt modelId="{6DEC53B1-8351-4F00-84CF-E4FA42B91A33}" type="parTrans" cxnId="{D9167996-B035-4119-AF3D-83F3EC895777}">
      <dgm:prSet/>
      <dgm:spPr/>
      <dgm:t>
        <a:bodyPr/>
        <a:lstStyle/>
        <a:p>
          <a:endParaRPr lang="en-GB"/>
        </a:p>
      </dgm:t>
    </dgm:pt>
    <dgm:pt modelId="{6DF16C07-0818-4C56-8CDF-85C39B6A1D33}" type="sibTrans" cxnId="{D9167996-B035-4119-AF3D-83F3EC895777}">
      <dgm:prSet/>
      <dgm:spPr/>
      <dgm:t>
        <a:bodyPr/>
        <a:lstStyle/>
        <a:p>
          <a:endParaRPr lang="en-GB"/>
        </a:p>
      </dgm:t>
    </dgm:pt>
    <dgm:pt modelId="{06F5E9C3-5437-49F9-B7A5-B62E0969779D}">
      <dgm:prSet phldrT="[Text]"/>
      <dgm:spPr/>
      <dgm:t>
        <a:bodyPr/>
        <a:lstStyle/>
        <a:p>
          <a:r>
            <a:rPr lang="es-419" dirty="0"/>
            <a:t>Convección</a:t>
          </a:r>
          <a:endParaRPr lang="en-GB" dirty="0"/>
        </a:p>
      </dgm:t>
    </dgm:pt>
    <dgm:pt modelId="{1C7881B2-B0CD-401B-B710-AF875BBE31BB}" type="parTrans" cxnId="{1090B221-22D2-4A56-BDAE-DFEED03EA4A3}">
      <dgm:prSet/>
      <dgm:spPr/>
      <dgm:t>
        <a:bodyPr/>
        <a:lstStyle/>
        <a:p>
          <a:endParaRPr lang="en-GB"/>
        </a:p>
      </dgm:t>
    </dgm:pt>
    <dgm:pt modelId="{EA6680F1-142E-4196-BE72-6E4A08DDAEF9}" type="sibTrans" cxnId="{1090B221-22D2-4A56-BDAE-DFEED03EA4A3}">
      <dgm:prSet/>
      <dgm:spPr/>
      <dgm:t>
        <a:bodyPr/>
        <a:lstStyle/>
        <a:p>
          <a:endParaRPr lang="en-GB"/>
        </a:p>
      </dgm:t>
    </dgm:pt>
    <dgm:pt modelId="{1DC3903D-C94A-40BF-A602-A43AF5BBD76F}">
      <dgm:prSet phldrT="[Text]"/>
      <dgm:spPr/>
      <dgm:t>
        <a:bodyPr/>
        <a:lstStyle/>
        <a:p>
          <a:r>
            <a:rPr lang="es-419" dirty="0"/>
            <a:t>Radiación</a:t>
          </a:r>
          <a:endParaRPr lang="en-GB" dirty="0"/>
        </a:p>
      </dgm:t>
    </dgm:pt>
    <dgm:pt modelId="{02FDE65E-79AC-464E-9FB2-BB54C8E5AAD2}" type="parTrans" cxnId="{D39E495D-C079-45C4-ACF5-866A11815616}">
      <dgm:prSet/>
      <dgm:spPr/>
      <dgm:t>
        <a:bodyPr/>
        <a:lstStyle/>
        <a:p>
          <a:endParaRPr lang="en-GB"/>
        </a:p>
      </dgm:t>
    </dgm:pt>
    <dgm:pt modelId="{84090C29-388D-4196-A6B1-01021E6DFBDC}" type="sibTrans" cxnId="{D39E495D-C079-45C4-ACF5-866A11815616}">
      <dgm:prSet/>
      <dgm:spPr/>
      <dgm:t>
        <a:bodyPr/>
        <a:lstStyle/>
        <a:p>
          <a:endParaRPr lang="en-GB"/>
        </a:p>
      </dgm:t>
    </dgm:pt>
    <dgm:pt modelId="{4C88795A-E1E5-478B-9EC2-BAAC2297823B}" type="pres">
      <dgm:prSet presAssocID="{7D6803B3-9500-463B-BA0B-E7122B88B38E}" presName="composite" presStyleCnt="0">
        <dgm:presLayoutVars>
          <dgm:chMax val="1"/>
          <dgm:dir/>
          <dgm:resizeHandles val="exact"/>
        </dgm:presLayoutVars>
      </dgm:prSet>
      <dgm:spPr/>
    </dgm:pt>
    <dgm:pt modelId="{3CE133BE-E3D9-4EDB-A232-D809FBEABC93}" type="pres">
      <dgm:prSet presAssocID="{7D6803B3-9500-463B-BA0B-E7122B88B38E}" presName="radial" presStyleCnt="0">
        <dgm:presLayoutVars>
          <dgm:animLvl val="ctr"/>
        </dgm:presLayoutVars>
      </dgm:prSet>
      <dgm:spPr/>
    </dgm:pt>
    <dgm:pt modelId="{879D90DB-2894-4A31-B784-AD766FED9697}" type="pres">
      <dgm:prSet presAssocID="{4C00171D-6799-4578-97B2-8CC9915F5F2F}" presName="centerShape" presStyleLbl="vennNode1" presStyleIdx="0" presStyleCnt="4"/>
      <dgm:spPr/>
    </dgm:pt>
    <dgm:pt modelId="{5FDC49D8-A10A-49E8-B689-72B13CC61CFA}" type="pres">
      <dgm:prSet presAssocID="{87FAAD80-2042-4C26-943B-6ADCD5FF2ABD}" presName="node" presStyleLbl="vennNode1" presStyleIdx="1" presStyleCnt="4">
        <dgm:presLayoutVars>
          <dgm:bulletEnabled val="1"/>
        </dgm:presLayoutVars>
      </dgm:prSet>
      <dgm:spPr/>
    </dgm:pt>
    <dgm:pt modelId="{F40C8EBF-8991-43A9-9796-F97FE3025A78}" type="pres">
      <dgm:prSet presAssocID="{06F5E9C3-5437-49F9-B7A5-B62E0969779D}" presName="node" presStyleLbl="vennNode1" presStyleIdx="2" presStyleCnt="4">
        <dgm:presLayoutVars>
          <dgm:bulletEnabled val="1"/>
        </dgm:presLayoutVars>
      </dgm:prSet>
      <dgm:spPr/>
    </dgm:pt>
    <dgm:pt modelId="{0FE25A80-E894-45E1-A804-3A202A4A44D9}" type="pres">
      <dgm:prSet presAssocID="{1DC3903D-C94A-40BF-A602-A43AF5BBD76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B7FA7B0D-CF08-45B6-BF25-718AFF5925C5}" type="presOf" srcId="{06F5E9C3-5437-49F9-B7A5-B62E0969779D}" destId="{F40C8EBF-8991-43A9-9796-F97FE3025A78}" srcOrd="0" destOrd="0" presId="urn:microsoft.com/office/officeart/2005/8/layout/radial3"/>
    <dgm:cxn modelId="{1090B221-22D2-4A56-BDAE-DFEED03EA4A3}" srcId="{4C00171D-6799-4578-97B2-8CC9915F5F2F}" destId="{06F5E9C3-5437-49F9-B7A5-B62E0969779D}" srcOrd="1" destOrd="0" parTransId="{1C7881B2-B0CD-401B-B710-AF875BBE31BB}" sibTransId="{EA6680F1-142E-4196-BE72-6E4A08DDAEF9}"/>
    <dgm:cxn modelId="{19D98322-E10E-4D4B-A880-B750CD653577}" type="presOf" srcId="{1DC3903D-C94A-40BF-A602-A43AF5BBD76F}" destId="{0FE25A80-E894-45E1-A804-3A202A4A44D9}" srcOrd="0" destOrd="0" presId="urn:microsoft.com/office/officeart/2005/8/layout/radial3"/>
    <dgm:cxn modelId="{D39E495D-C079-45C4-ACF5-866A11815616}" srcId="{4C00171D-6799-4578-97B2-8CC9915F5F2F}" destId="{1DC3903D-C94A-40BF-A602-A43AF5BBD76F}" srcOrd="2" destOrd="0" parTransId="{02FDE65E-79AC-464E-9FB2-BB54C8E5AAD2}" sibTransId="{84090C29-388D-4196-A6B1-01021E6DFBDC}"/>
    <dgm:cxn modelId="{BD69576B-5D46-4092-A727-5D6BCCC0728E}" srcId="{7D6803B3-9500-463B-BA0B-E7122B88B38E}" destId="{4C00171D-6799-4578-97B2-8CC9915F5F2F}" srcOrd="0" destOrd="0" parTransId="{0E3B7257-AE36-4D43-9937-A6EBBABA84AC}" sibTransId="{B66DC26C-8C07-4C87-B3A7-D81156A1C540}"/>
    <dgm:cxn modelId="{5A4A0D6C-7FC0-40C8-B575-9ABFA02A21EE}" type="presOf" srcId="{4C00171D-6799-4578-97B2-8CC9915F5F2F}" destId="{879D90DB-2894-4A31-B784-AD766FED9697}" srcOrd="0" destOrd="0" presId="urn:microsoft.com/office/officeart/2005/8/layout/radial3"/>
    <dgm:cxn modelId="{A54F088A-9F37-42B3-B78C-40E12BC8D447}" type="presOf" srcId="{7D6803B3-9500-463B-BA0B-E7122B88B38E}" destId="{4C88795A-E1E5-478B-9EC2-BAAC2297823B}" srcOrd="0" destOrd="0" presId="urn:microsoft.com/office/officeart/2005/8/layout/radial3"/>
    <dgm:cxn modelId="{D9167996-B035-4119-AF3D-83F3EC895777}" srcId="{4C00171D-6799-4578-97B2-8CC9915F5F2F}" destId="{87FAAD80-2042-4C26-943B-6ADCD5FF2ABD}" srcOrd="0" destOrd="0" parTransId="{6DEC53B1-8351-4F00-84CF-E4FA42B91A33}" sibTransId="{6DF16C07-0818-4C56-8CDF-85C39B6A1D33}"/>
    <dgm:cxn modelId="{9F0092B5-A4C2-4CDC-ACED-7A27E9FB8CA0}" type="presOf" srcId="{87FAAD80-2042-4C26-943B-6ADCD5FF2ABD}" destId="{5FDC49D8-A10A-49E8-B689-72B13CC61CFA}" srcOrd="0" destOrd="0" presId="urn:microsoft.com/office/officeart/2005/8/layout/radial3"/>
    <dgm:cxn modelId="{F64D39E4-C6F4-4E25-9B27-D69BC770B8CA}" type="presParOf" srcId="{4C88795A-E1E5-478B-9EC2-BAAC2297823B}" destId="{3CE133BE-E3D9-4EDB-A232-D809FBEABC93}" srcOrd="0" destOrd="0" presId="urn:microsoft.com/office/officeart/2005/8/layout/radial3"/>
    <dgm:cxn modelId="{8294DD67-8F59-4FFA-A6EE-E713EE82D743}" type="presParOf" srcId="{3CE133BE-E3D9-4EDB-A232-D809FBEABC93}" destId="{879D90DB-2894-4A31-B784-AD766FED9697}" srcOrd="0" destOrd="0" presId="urn:microsoft.com/office/officeart/2005/8/layout/radial3"/>
    <dgm:cxn modelId="{F41CD153-DACE-4AA0-B337-529ABDDABD89}" type="presParOf" srcId="{3CE133BE-E3D9-4EDB-A232-D809FBEABC93}" destId="{5FDC49D8-A10A-49E8-B689-72B13CC61CFA}" srcOrd="1" destOrd="0" presId="urn:microsoft.com/office/officeart/2005/8/layout/radial3"/>
    <dgm:cxn modelId="{330F7F03-7C05-4F8E-961D-FEC9D4E867F6}" type="presParOf" srcId="{3CE133BE-E3D9-4EDB-A232-D809FBEABC93}" destId="{F40C8EBF-8991-43A9-9796-F97FE3025A78}" srcOrd="2" destOrd="0" presId="urn:microsoft.com/office/officeart/2005/8/layout/radial3"/>
    <dgm:cxn modelId="{D29D4517-6D9C-4BF9-8C04-A1670995CC2D}" type="presParOf" srcId="{3CE133BE-E3D9-4EDB-A232-D809FBEABC93}" destId="{0FE25A80-E894-45E1-A804-3A202A4A44D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5B7D0-B904-44AA-98DD-409314C48C8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FE18C4-E8CA-4870-864C-F6B77AED8746}">
      <dgm:prSet phldrT="[Text]"/>
      <dgm:spPr/>
      <dgm:t>
        <a:bodyPr/>
        <a:lstStyle/>
        <a:p>
          <a:r>
            <a:rPr lang="es-419" dirty="0">
              <a:solidFill>
                <a:schemeClr val="tx1"/>
              </a:solidFill>
            </a:rPr>
            <a:t>Conducción</a:t>
          </a:r>
          <a:endParaRPr lang="en-GB" dirty="0">
            <a:solidFill>
              <a:schemeClr val="tx1"/>
            </a:solidFill>
          </a:endParaRPr>
        </a:p>
      </dgm:t>
    </dgm:pt>
    <dgm:pt modelId="{0D71E2D4-BBBD-49A9-847B-56102E3F45B2}" type="parTrans" cxnId="{9906F051-6AD5-46FA-B41F-BA18BF2428EB}">
      <dgm:prSet/>
      <dgm:spPr/>
      <dgm:t>
        <a:bodyPr/>
        <a:lstStyle/>
        <a:p>
          <a:endParaRPr lang="en-GB"/>
        </a:p>
      </dgm:t>
    </dgm:pt>
    <dgm:pt modelId="{58FB6CB7-0211-47D8-83D0-718D116A9DCC}" type="sibTrans" cxnId="{9906F051-6AD5-46FA-B41F-BA18BF2428EB}">
      <dgm:prSet/>
      <dgm:spPr/>
      <dgm:t>
        <a:bodyPr/>
        <a:lstStyle/>
        <a:p>
          <a:endParaRPr lang="en-GB"/>
        </a:p>
      </dgm:t>
    </dgm:pt>
    <dgm:pt modelId="{36082356-8ED8-4897-9CBD-3BFC1AFE34B2}">
      <dgm:prSet phldrT="[Text]"/>
      <dgm:spPr/>
      <dgm:t>
        <a:bodyPr/>
        <a:lstStyle/>
        <a:p>
          <a:endParaRPr lang="en-GB" dirty="0"/>
        </a:p>
      </dgm:t>
    </dgm:pt>
    <dgm:pt modelId="{69CAD178-5976-4549-82AB-93D3A22BFDED}" type="parTrans" cxnId="{775CB970-AD00-4CDE-AAE7-C507CB7B2F62}">
      <dgm:prSet/>
      <dgm:spPr/>
      <dgm:t>
        <a:bodyPr/>
        <a:lstStyle/>
        <a:p>
          <a:endParaRPr lang="en-GB"/>
        </a:p>
      </dgm:t>
    </dgm:pt>
    <dgm:pt modelId="{7E223829-9E92-49D5-8F30-2B404DEF8F9B}" type="sibTrans" cxnId="{775CB970-AD00-4CDE-AAE7-C507CB7B2F62}">
      <dgm:prSet/>
      <dgm:spPr/>
      <dgm:t>
        <a:bodyPr/>
        <a:lstStyle/>
        <a:p>
          <a:endParaRPr lang="en-GB"/>
        </a:p>
      </dgm:t>
    </dgm:pt>
    <dgm:pt modelId="{4632B72D-531C-4DCA-B43C-CAF919BA7CC8}">
      <dgm:prSet phldrT="[Text]"/>
      <dgm:spPr/>
      <dgm:t>
        <a:bodyPr/>
        <a:lstStyle/>
        <a:p>
          <a:r>
            <a:rPr lang="es-419" dirty="0">
              <a:solidFill>
                <a:schemeClr val="tx1"/>
              </a:solidFill>
            </a:rPr>
            <a:t>Convección</a:t>
          </a:r>
          <a:endParaRPr lang="en-GB" dirty="0">
            <a:solidFill>
              <a:schemeClr val="tx1"/>
            </a:solidFill>
          </a:endParaRPr>
        </a:p>
      </dgm:t>
    </dgm:pt>
    <dgm:pt modelId="{E9CB3DB7-977E-4C15-ADD2-37F1C76024B4}" type="parTrans" cxnId="{6310F2ED-BE87-48A5-A8C0-A908DD2E6E7B}">
      <dgm:prSet/>
      <dgm:spPr/>
      <dgm:t>
        <a:bodyPr/>
        <a:lstStyle/>
        <a:p>
          <a:endParaRPr lang="en-GB"/>
        </a:p>
      </dgm:t>
    </dgm:pt>
    <dgm:pt modelId="{3F2FA81B-BDB1-4CCA-9BFF-20F08D51C6D6}" type="sibTrans" cxnId="{6310F2ED-BE87-48A5-A8C0-A908DD2E6E7B}">
      <dgm:prSet/>
      <dgm:spPr/>
      <dgm:t>
        <a:bodyPr/>
        <a:lstStyle/>
        <a:p>
          <a:endParaRPr lang="en-GB"/>
        </a:p>
      </dgm:t>
    </dgm:pt>
    <dgm:pt modelId="{ABC6B57F-DF58-4A17-8721-ADF419AB5A3E}">
      <dgm:prSet phldrT="[Text]"/>
      <dgm:spPr/>
      <dgm:t>
        <a:bodyPr/>
        <a:lstStyle/>
        <a:p>
          <a:endParaRPr lang="en-GB" dirty="0"/>
        </a:p>
      </dgm:t>
    </dgm:pt>
    <dgm:pt modelId="{F6C9156D-7780-49AA-999F-16F384548FC6}" type="parTrans" cxnId="{31170753-6D8F-47F1-9390-BDB4D29B9F5A}">
      <dgm:prSet/>
      <dgm:spPr/>
      <dgm:t>
        <a:bodyPr/>
        <a:lstStyle/>
        <a:p>
          <a:endParaRPr lang="en-GB"/>
        </a:p>
      </dgm:t>
    </dgm:pt>
    <dgm:pt modelId="{66F49799-525A-401D-8D89-1F44C10F877B}" type="sibTrans" cxnId="{31170753-6D8F-47F1-9390-BDB4D29B9F5A}">
      <dgm:prSet/>
      <dgm:spPr/>
      <dgm:t>
        <a:bodyPr/>
        <a:lstStyle/>
        <a:p>
          <a:endParaRPr lang="en-GB"/>
        </a:p>
      </dgm:t>
    </dgm:pt>
    <dgm:pt modelId="{F90F6041-0412-467C-BC26-C93DB97A7EDA}" type="pres">
      <dgm:prSet presAssocID="{BBF5B7D0-B904-44AA-98DD-409314C48C8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B421094-0945-4713-99BC-5716B48F38AD}" type="pres">
      <dgm:prSet presAssocID="{BBF5B7D0-B904-44AA-98DD-409314C48C85}" presName="cycle" presStyleCnt="0"/>
      <dgm:spPr/>
    </dgm:pt>
    <dgm:pt modelId="{E1D79285-83F4-49D4-8880-C77F94862D3A}" type="pres">
      <dgm:prSet presAssocID="{BBF5B7D0-B904-44AA-98DD-409314C48C85}" presName="centerShape" presStyleCnt="0"/>
      <dgm:spPr/>
    </dgm:pt>
    <dgm:pt modelId="{E8042587-6AA7-4F3A-92E3-4AB15335311A}" type="pres">
      <dgm:prSet presAssocID="{BBF5B7D0-B904-44AA-98DD-409314C48C85}" presName="connSite" presStyleLbl="node1" presStyleIdx="0" presStyleCnt="3"/>
      <dgm:spPr/>
    </dgm:pt>
    <dgm:pt modelId="{DFC69B7E-8639-419E-A09B-A8CA09B529F2}" type="pres">
      <dgm:prSet presAssocID="{BBF5B7D0-B904-44AA-98DD-409314C48C85}" presName="visible" presStyleLbl="node1" presStyleIdx="0" presStyleCnt="3" custScaleX="81543" custScaleY="80437"/>
      <dgm:spPr/>
    </dgm:pt>
    <dgm:pt modelId="{6109BA78-1F0C-47ED-9802-47D307843DF6}" type="pres">
      <dgm:prSet presAssocID="{0D71E2D4-BBBD-49A9-847B-56102E3F45B2}" presName="Name25" presStyleLbl="parChTrans1D1" presStyleIdx="0" presStyleCnt="2"/>
      <dgm:spPr/>
    </dgm:pt>
    <dgm:pt modelId="{6F046ED3-6F6D-4C94-AEEB-A8744319C095}" type="pres">
      <dgm:prSet presAssocID="{13FE18C4-E8CA-4870-864C-F6B77AED8746}" presName="node" presStyleCnt="0"/>
      <dgm:spPr/>
    </dgm:pt>
    <dgm:pt modelId="{A3194B6E-A040-494F-B859-659E12708786}" type="pres">
      <dgm:prSet presAssocID="{13FE18C4-E8CA-4870-864C-F6B77AED8746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CB375D8B-E2E2-4559-83A8-99443E11C15F}" type="pres">
      <dgm:prSet presAssocID="{13FE18C4-E8CA-4870-864C-F6B77AED8746}" presName="childNode" presStyleLbl="revTx" presStyleIdx="0" presStyleCnt="2">
        <dgm:presLayoutVars>
          <dgm:bulletEnabled val="1"/>
        </dgm:presLayoutVars>
      </dgm:prSet>
      <dgm:spPr/>
    </dgm:pt>
    <dgm:pt modelId="{F9013869-1609-4DF5-A883-32E3041253F0}" type="pres">
      <dgm:prSet presAssocID="{E9CB3DB7-977E-4C15-ADD2-37F1C76024B4}" presName="Name25" presStyleLbl="parChTrans1D1" presStyleIdx="1" presStyleCnt="2"/>
      <dgm:spPr/>
    </dgm:pt>
    <dgm:pt modelId="{C9FB5F82-1FFC-4ADD-86DE-B55A55BF7D37}" type="pres">
      <dgm:prSet presAssocID="{4632B72D-531C-4DCA-B43C-CAF919BA7CC8}" presName="node" presStyleCnt="0"/>
      <dgm:spPr/>
    </dgm:pt>
    <dgm:pt modelId="{03DEA200-214C-4EDD-B85A-2147C38D8C86}" type="pres">
      <dgm:prSet presAssocID="{4632B72D-531C-4DCA-B43C-CAF919BA7CC8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5EA2F285-CF36-48D9-B011-6A0219176463}" type="pres">
      <dgm:prSet presAssocID="{4632B72D-531C-4DCA-B43C-CAF919BA7CC8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5EC44603-4A51-493A-A70E-44B5122E9507}" type="presOf" srcId="{13FE18C4-E8CA-4870-864C-F6B77AED8746}" destId="{A3194B6E-A040-494F-B859-659E12708786}" srcOrd="0" destOrd="0" presId="urn:microsoft.com/office/officeart/2005/8/layout/radial2"/>
    <dgm:cxn modelId="{1EDFF208-0C78-4AA9-98D2-EA1EF3A6A631}" type="presOf" srcId="{36082356-8ED8-4897-9CBD-3BFC1AFE34B2}" destId="{CB375D8B-E2E2-4559-83A8-99443E11C15F}" srcOrd="0" destOrd="0" presId="urn:microsoft.com/office/officeart/2005/8/layout/radial2"/>
    <dgm:cxn modelId="{ADA3D940-9BB1-4FBC-8476-A1C6EB064C8A}" type="presOf" srcId="{BBF5B7D0-B904-44AA-98DD-409314C48C85}" destId="{F90F6041-0412-467C-BC26-C93DB97A7EDA}" srcOrd="0" destOrd="0" presId="urn:microsoft.com/office/officeart/2005/8/layout/radial2"/>
    <dgm:cxn modelId="{EE2F4B66-7740-4856-BBF0-DDF1A30B54CF}" type="presOf" srcId="{4632B72D-531C-4DCA-B43C-CAF919BA7CC8}" destId="{03DEA200-214C-4EDD-B85A-2147C38D8C86}" srcOrd="0" destOrd="0" presId="urn:microsoft.com/office/officeart/2005/8/layout/radial2"/>
    <dgm:cxn modelId="{775CB970-AD00-4CDE-AAE7-C507CB7B2F62}" srcId="{13FE18C4-E8CA-4870-864C-F6B77AED8746}" destId="{36082356-8ED8-4897-9CBD-3BFC1AFE34B2}" srcOrd="0" destOrd="0" parTransId="{69CAD178-5976-4549-82AB-93D3A22BFDED}" sibTransId="{7E223829-9E92-49D5-8F30-2B404DEF8F9B}"/>
    <dgm:cxn modelId="{9906F051-6AD5-46FA-B41F-BA18BF2428EB}" srcId="{BBF5B7D0-B904-44AA-98DD-409314C48C85}" destId="{13FE18C4-E8CA-4870-864C-F6B77AED8746}" srcOrd="0" destOrd="0" parTransId="{0D71E2D4-BBBD-49A9-847B-56102E3F45B2}" sibTransId="{58FB6CB7-0211-47D8-83D0-718D116A9DCC}"/>
    <dgm:cxn modelId="{31170753-6D8F-47F1-9390-BDB4D29B9F5A}" srcId="{4632B72D-531C-4DCA-B43C-CAF919BA7CC8}" destId="{ABC6B57F-DF58-4A17-8721-ADF419AB5A3E}" srcOrd="0" destOrd="0" parTransId="{F6C9156D-7780-49AA-999F-16F384548FC6}" sibTransId="{66F49799-525A-401D-8D89-1F44C10F877B}"/>
    <dgm:cxn modelId="{BAD9218F-76FC-4C0F-A8DF-7281C8257C2C}" type="presOf" srcId="{0D71E2D4-BBBD-49A9-847B-56102E3F45B2}" destId="{6109BA78-1F0C-47ED-9802-47D307843DF6}" srcOrd="0" destOrd="0" presId="urn:microsoft.com/office/officeart/2005/8/layout/radial2"/>
    <dgm:cxn modelId="{3ACAFD99-D772-41E9-B8D9-F371094CF9B1}" type="presOf" srcId="{E9CB3DB7-977E-4C15-ADD2-37F1C76024B4}" destId="{F9013869-1609-4DF5-A883-32E3041253F0}" srcOrd="0" destOrd="0" presId="urn:microsoft.com/office/officeart/2005/8/layout/radial2"/>
    <dgm:cxn modelId="{022DDAB1-BCA4-445A-AF86-2C52766622ED}" type="presOf" srcId="{ABC6B57F-DF58-4A17-8721-ADF419AB5A3E}" destId="{5EA2F285-CF36-48D9-B011-6A0219176463}" srcOrd="0" destOrd="0" presId="urn:microsoft.com/office/officeart/2005/8/layout/radial2"/>
    <dgm:cxn modelId="{6310F2ED-BE87-48A5-A8C0-A908DD2E6E7B}" srcId="{BBF5B7D0-B904-44AA-98DD-409314C48C85}" destId="{4632B72D-531C-4DCA-B43C-CAF919BA7CC8}" srcOrd="1" destOrd="0" parTransId="{E9CB3DB7-977E-4C15-ADD2-37F1C76024B4}" sibTransId="{3F2FA81B-BDB1-4CCA-9BFF-20F08D51C6D6}"/>
    <dgm:cxn modelId="{547B80A9-B26C-400B-89E8-FD26A954189D}" type="presParOf" srcId="{F90F6041-0412-467C-BC26-C93DB97A7EDA}" destId="{AB421094-0945-4713-99BC-5716B48F38AD}" srcOrd="0" destOrd="0" presId="urn:microsoft.com/office/officeart/2005/8/layout/radial2"/>
    <dgm:cxn modelId="{86815CDB-5F1F-42D1-8472-E1105FB72D74}" type="presParOf" srcId="{AB421094-0945-4713-99BC-5716B48F38AD}" destId="{E1D79285-83F4-49D4-8880-C77F94862D3A}" srcOrd="0" destOrd="0" presId="urn:microsoft.com/office/officeart/2005/8/layout/radial2"/>
    <dgm:cxn modelId="{967B17D2-3557-4C33-B7DA-DB40E17B41D7}" type="presParOf" srcId="{E1D79285-83F4-49D4-8880-C77F94862D3A}" destId="{E8042587-6AA7-4F3A-92E3-4AB15335311A}" srcOrd="0" destOrd="0" presId="urn:microsoft.com/office/officeart/2005/8/layout/radial2"/>
    <dgm:cxn modelId="{0F8B95F9-8224-4B8A-A235-4A501A6205A4}" type="presParOf" srcId="{E1D79285-83F4-49D4-8880-C77F94862D3A}" destId="{DFC69B7E-8639-419E-A09B-A8CA09B529F2}" srcOrd="1" destOrd="0" presId="urn:microsoft.com/office/officeart/2005/8/layout/radial2"/>
    <dgm:cxn modelId="{751F6E2B-00CB-441A-8E92-5DF790F86246}" type="presParOf" srcId="{AB421094-0945-4713-99BC-5716B48F38AD}" destId="{6109BA78-1F0C-47ED-9802-47D307843DF6}" srcOrd="1" destOrd="0" presId="urn:microsoft.com/office/officeart/2005/8/layout/radial2"/>
    <dgm:cxn modelId="{F5C69BFE-D93B-4DAD-903C-7A29A1AA27F2}" type="presParOf" srcId="{AB421094-0945-4713-99BC-5716B48F38AD}" destId="{6F046ED3-6F6D-4C94-AEEB-A8744319C095}" srcOrd="2" destOrd="0" presId="urn:microsoft.com/office/officeart/2005/8/layout/radial2"/>
    <dgm:cxn modelId="{971D98A2-D77E-4DEE-9785-53BDB3112EB2}" type="presParOf" srcId="{6F046ED3-6F6D-4C94-AEEB-A8744319C095}" destId="{A3194B6E-A040-494F-B859-659E12708786}" srcOrd="0" destOrd="0" presId="urn:microsoft.com/office/officeart/2005/8/layout/radial2"/>
    <dgm:cxn modelId="{7638617F-10EC-40E4-8F5E-9F9246E4972C}" type="presParOf" srcId="{6F046ED3-6F6D-4C94-AEEB-A8744319C095}" destId="{CB375D8B-E2E2-4559-83A8-99443E11C15F}" srcOrd="1" destOrd="0" presId="urn:microsoft.com/office/officeart/2005/8/layout/radial2"/>
    <dgm:cxn modelId="{5A8DE8F3-6F29-47AD-AD24-F903F911D6EC}" type="presParOf" srcId="{AB421094-0945-4713-99BC-5716B48F38AD}" destId="{F9013869-1609-4DF5-A883-32E3041253F0}" srcOrd="3" destOrd="0" presId="urn:microsoft.com/office/officeart/2005/8/layout/radial2"/>
    <dgm:cxn modelId="{5A19BD7B-F565-4FF5-A821-2AC8526DA10B}" type="presParOf" srcId="{AB421094-0945-4713-99BC-5716B48F38AD}" destId="{C9FB5F82-1FFC-4ADD-86DE-B55A55BF7D37}" srcOrd="4" destOrd="0" presId="urn:microsoft.com/office/officeart/2005/8/layout/radial2"/>
    <dgm:cxn modelId="{E4B9A2D4-E234-4135-94AC-1B3F833CBC11}" type="presParOf" srcId="{C9FB5F82-1FFC-4ADD-86DE-B55A55BF7D37}" destId="{03DEA200-214C-4EDD-B85A-2147C38D8C86}" srcOrd="0" destOrd="0" presId="urn:microsoft.com/office/officeart/2005/8/layout/radial2"/>
    <dgm:cxn modelId="{53E306BE-0358-4AEF-BBBD-9752232261A8}" type="presParOf" srcId="{C9FB5F82-1FFC-4ADD-86DE-B55A55BF7D37}" destId="{5EA2F285-CF36-48D9-B011-6A02191764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E3CEE-8FA9-459A-91C4-72109C518F4B}">
      <dsp:nvSpPr>
        <dsp:cNvPr id="0" name=""/>
        <dsp:cNvSpPr/>
      </dsp:nvSpPr>
      <dsp:spPr>
        <a:xfrm flipH="1">
          <a:off x="4743636" y="3150461"/>
          <a:ext cx="75424" cy="45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754682" y="3157157"/>
        <a:ext cx="53332" cy="32329"/>
      </dsp:txXfrm>
    </dsp:sp>
    <dsp:sp modelId="{38BCC807-FE6F-4F3C-805C-1B71F1AEE368}">
      <dsp:nvSpPr>
        <dsp:cNvPr id="0" name=""/>
        <dsp:cNvSpPr/>
      </dsp:nvSpPr>
      <dsp:spPr>
        <a:xfrm>
          <a:off x="495024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6E167-E4D7-4E3E-8808-64F31A244498}">
      <dsp:nvSpPr>
        <dsp:cNvPr id="0" name=""/>
        <dsp:cNvSpPr/>
      </dsp:nvSpPr>
      <dsp:spPr>
        <a:xfrm>
          <a:off x="4212821" y="446775"/>
          <a:ext cx="1381373" cy="138176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0F628-6BA2-426C-898D-EBFCF4C693CD}">
      <dsp:nvSpPr>
        <dsp:cNvPr id="0" name=""/>
        <dsp:cNvSpPr/>
      </dsp:nvSpPr>
      <dsp:spPr>
        <a:xfrm>
          <a:off x="5940245" y="163534"/>
          <a:ext cx="8222880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GB" sz="2000" kern="1200" dirty="0"/>
        </a:p>
      </dsp:txBody>
      <dsp:txXfrm>
        <a:off x="5940245" y="163534"/>
        <a:ext cx="8222880" cy="1337327"/>
      </dsp:txXfrm>
    </dsp:sp>
    <dsp:sp modelId="{C1871ADB-255A-4500-A767-B3E3435962AB}">
      <dsp:nvSpPr>
        <dsp:cNvPr id="0" name=""/>
        <dsp:cNvSpPr/>
      </dsp:nvSpPr>
      <dsp:spPr>
        <a:xfrm>
          <a:off x="4723008" y="2028748"/>
          <a:ext cx="1381373" cy="13817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B36D1-D276-4AA7-A08D-F734114400CE}">
      <dsp:nvSpPr>
        <dsp:cNvPr id="0" name=""/>
        <dsp:cNvSpPr/>
      </dsp:nvSpPr>
      <dsp:spPr>
        <a:xfrm>
          <a:off x="7933125" y="2048256"/>
          <a:ext cx="184902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GB" sz="6500" kern="1200" dirty="0"/>
        </a:p>
      </dsp:txBody>
      <dsp:txXfrm>
        <a:off x="7933125" y="2048256"/>
        <a:ext cx="1849022" cy="1337327"/>
      </dsp:txXfrm>
    </dsp:sp>
    <dsp:sp modelId="{0192BFCD-E62C-4492-A5FE-FD8F00418073}">
      <dsp:nvSpPr>
        <dsp:cNvPr id="0" name=""/>
        <dsp:cNvSpPr/>
      </dsp:nvSpPr>
      <dsp:spPr>
        <a:xfrm>
          <a:off x="4217242" y="3691552"/>
          <a:ext cx="1381373" cy="13817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90347-4F87-4D9F-AC99-56A0C1648719}">
      <dsp:nvSpPr>
        <dsp:cNvPr id="0" name=""/>
        <dsp:cNvSpPr/>
      </dsp:nvSpPr>
      <dsp:spPr>
        <a:xfrm>
          <a:off x="7391515" y="3651097"/>
          <a:ext cx="1849022" cy="13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GB" sz="6500" kern="1200" dirty="0"/>
        </a:p>
      </dsp:txBody>
      <dsp:txXfrm>
        <a:off x="7391515" y="3651097"/>
        <a:ext cx="1849022" cy="1337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D90DB-2894-4A31-B784-AD766FED9697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dirty="0"/>
            <a:t>Mecanismos de transferencia de calor</a:t>
          </a:r>
          <a:endParaRPr lang="en-GB" sz="3000" kern="1200" dirty="0"/>
        </a:p>
      </dsp:txBody>
      <dsp:txXfrm>
        <a:off x="2887211" y="2073913"/>
        <a:ext cx="2353576" cy="2353576"/>
      </dsp:txXfrm>
    </dsp:sp>
    <dsp:sp modelId="{5FDC49D8-A10A-49E8-B689-72B13CC61CFA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Conducción</a:t>
          </a:r>
          <a:endParaRPr lang="en-GB" sz="1600" kern="1200" dirty="0"/>
        </a:p>
      </dsp:txBody>
      <dsp:txXfrm>
        <a:off x="3475606" y="496834"/>
        <a:ext cx="1176787" cy="1176787"/>
      </dsp:txXfrm>
    </dsp:sp>
    <dsp:sp modelId="{F40C8EBF-8991-43A9-9796-F97FE3025A78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Convección</a:t>
          </a:r>
          <a:endParaRPr lang="en-GB" sz="1600" kern="1200" dirty="0"/>
        </a:p>
      </dsp:txBody>
      <dsp:txXfrm>
        <a:off x="5350961" y="3745044"/>
        <a:ext cx="1176787" cy="1176787"/>
      </dsp:txXfrm>
    </dsp:sp>
    <dsp:sp modelId="{0FE25A80-E894-45E1-A804-3A202A4A44D9}">
      <dsp:nvSpPr>
        <dsp:cNvPr id="0" name=""/>
        <dsp:cNvSpPr/>
      </dsp:nvSpPr>
      <dsp:spPr>
        <a:xfrm>
          <a:off x="1356530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/>
            <a:t>Radiación</a:t>
          </a:r>
          <a:endParaRPr lang="en-GB" sz="1600" kern="1200" dirty="0"/>
        </a:p>
      </dsp:txBody>
      <dsp:txXfrm>
        <a:off x="1600251" y="3745044"/>
        <a:ext cx="1176787" cy="1176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13869-1609-4DF5-A883-32E3041253F0}">
      <dsp:nvSpPr>
        <dsp:cNvPr id="0" name=""/>
        <dsp:cNvSpPr/>
      </dsp:nvSpPr>
      <dsp:spPr>
        <a:xfrm rot="1766086">
          <a:off x="2913748" y="3603789"/>
          <a:ext cx="1024429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1024429" y="32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9BA78-1F0C-47ED-9802-47D307843DF6}">
      <dsp:nvSpPr>
        <dsp:cNvPr id="0" name=""/>
        <dsp:cNvSpPr/>
      </dsp:nvSpPr>
      <dsp:spPr>
        <a:xfrm rot="19833914">
          <a:off x="2913748" y="1749838"/>
          <a:ext cx="1024429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1024429" y="32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9B7E-8639-419E-A09B-A8CA09B529F2}">
      <dsp:nvSpPr>
        <dsp:cNvPr id="0" name=""/>
        <dsp:cNvSpPr/>
      </dsp:nvSpPr>
      <dsp:spPr>
        <a:xfrm>
          <a:off x="389155" y="1334217"/>
          <a:ext cx="2788046" cy="2750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94B6E-A040-494F-B859-659E12708786}">
      <dsp:nvSpPr>
        <dsp:cNvPr id="0" name=""/>
        <dsp:cNvSpPr/>
      </dsp:nvSpPr>
      <dsp:spPr>
        <a:xfrm>
          <a:off x="3739653" y="826"/>
          <a:ext cx="2051467" cy="2051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>
              <a:solidFill>
                <a:schemeClr val="tx1"/>
              </a:solidFill>
            </a:rPr>
            <a:t>Conducción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4040083" y="301256"/>
        <a:ext cx="1450607" cy="1450607"/>
      </dsp:txXfrm>
    </dsp:sp>
    <dsp:sp modelId="{CB375D8B-E2E2-4559-83A8-99443E11C15F}">
      <dsp:nvSpPr>
        <dsp:cNvPr id="0" name=""/>
        <dsp:cNvSpPr/>
      </dsp:nvSpPr>
      <dsp:spPr>
        <a:xfrm>
          <a:off x="5996267" y="826"/>
          <a:ext cx="3077200" cy="205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500" kern="1200" dirty="0"/>
        </a:p>
      </dsp:txBody>
      <dsp:txXfrm>
        <a:off x="5996267" y="826"/>
        <a:ext cx="3077200" cy="2051467"/>
      </dsp:txXfrm>
    </dsp:sp>
    <dsp:sp modelId="{03DEA200-214C-4EDD-B85A-2147C38D8C86}">
      <dsp:nvSpPr>
        <dsp:cNvPr id="0" name=""/>
        <dsp:cNvSpPr/>
      </dsp:nvSpPr>
      <dsp:spPr>
        <a:xfrm>
          <a:off x="3739653" y="3366373"/>
          <a:ext cx="2051467" cy="2051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>
              <a:solidFill>
                <a:schemeClr val="tx1"/>
              </a:solidFill>
            </a:rPr>
            <a:t>Convección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4040083" y="3666803"/>
        <a:ext cx="1450607" cy="1450607"/>
      </dsp:txXfrm>
    </dsp:sp>
    <dsp:sp modelId="{5EA2F285-CF36-48D9-B011-6A0219176463}">
      <dsp:nvSpPr>
        <dsp:cNvPr id="0" name=""/>
        <dsp:cNvSpPr/>
      </dsp:nvSpPr>
      <dsp:spPr>
        <a:xfrm>
          <a:off x="5996267" y="3366373"/>
          <a:ext cx="3077200" cy="205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500" kern="1200" dirty="0"/>
        </a:p>
      </dsp:txBody>
      <dsp:txXfrm>
        <a:off x="5996267" y="3366373"/>
        <a:ext cx="3077200" cy="205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BBBD-081C-4B5E-B732-97739C8D4F09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8730D-4CC5-4FD0-8019-A2D214D84BFB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352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8730D-4CC5-4FD0-8019-A2D214D84BFB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096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S" dirty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F358F8E-A65B-46F7-BC13-535E9C9D4FCC}" type="slidenum">
              <a:rPr lang="es-EC" altLang="es-ES" sz="12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s-EC" altLang="es-E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523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593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94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368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66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981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090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9791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1130300"/>
            <a:ext cx="10143067" cy="4127500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8657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68" y="153989"/>
            <a:ext cx="407881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32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967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019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312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1857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8459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748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 userDrawn="1"/>
        </p:nvSpPr>
        <p:spPr bwMode="auto">
          <a:xfrm>
            <a:off x="476251" y="1428750"/>
            <a:ext cx="3048000" cy="1981200"/>
          </a:xfrm>
          <a:prstGeom prst="rightArrowCallout">
            <a:avLst>
              <a:gd name="adj1" fmla="val 25000"/>
              <a:gd name="adj2" fmla="val 25000"/>
              <a:gd name="adj3" fmla="val 19231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 userDrawn="1"/>
        </p:nvSpPr>
        <p:spPr bwMode="auto">
          <a:xfrm>
            <a:off x="6381751" y="4305306"/>
            <a:ext cx="2286000" cy="571500"/>
          </a:xfrm>
          <a:prstGeom prst="downArrowCallout">
            <a:avLst>
              <a:gd name="adj1" fmla="val 59091"/>
              <a:gd name="adj2" fmla="val 59091"/>
              <a:gd name="adj3" fmla="val 16667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PRODUCTOS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3619500" y="5000626"/>
            <a:ext cx="7518400" cy="885825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76238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3809984" y="785794"/>
            <a:ext cx="7429552" cy="335758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defTabSz="2921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s-ES" sz="1600" b="1" dirty="0">
              <a:solidFill>
                <a:srgbClr val="0000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45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4737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760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52644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00559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11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4851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ED9875-C809-425A-B1F6-D95E1C4E5191}" type="datetimeFigureOut">
              <a:rPr lang="es-ES" altLang="es-E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15/03/2022</a:t>
            </a:fld>
            <a:endParaRPr lang="en-US" altLang="es-E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51DBFF4-F9F4-44D4-B8E3-CEDD037ED76E}" type="slidenum">
              <a:rPr lang="en-US" altLang="es-E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6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7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8702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477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178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58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984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59E0-0A96-465A-9616-ADC138528AD0}" type="datetimeFigureOut">
              <a:rPr lang="es-EC" smtClean="0"/>
              <a:t>15/3/2022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975666-06D9-4F93-AD7E-E4EC1FBB091A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05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srgbClr val="000000"/>
              </a:solidFill>
            </a:endParaRPr>
          </a:p>
        </p:txBody>
      </p:sp>
      <p:pic>
        <p:nvPicPr>
          <p:cNvPr id="6150" name="Picture 25" descr="LOGO-OFICIAL-transparen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91552" y="5876926"/>
            <a:ext cx="360044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7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1.wdp"/><Relationship Id="rId7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1.wdp"/><Relationship Id="rId7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microsoft.com/office/2007/relationships/hdphoto" Target="../media/hdphoto1.wdp"/><Relationship Id="rId7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microsoft.com/office/2007/relationships/hdphoto" Target="../media/hdphoto1.wdp"/><Relationship Id="rId7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microsoft.com/office/2007/relationships/hdphoto" Target="../media/hdphoto1.wdp"/><Relationship Id="rId7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6.gif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>
            <a:extLst>
              <a:ext uri="{FF2B5EF4-FFF2-40B4-BE49-F238E27FC236}">
                <a16:creationId xmlns:a16="http://schemas.microsoft.com/office/drawing/2014/main" id="{3EB3F4B5-F78C-44CB-8560-7A42145A4341}"/>
              </a:ext>
            </a:extLst>
          </p:cNvPr>
          <p:cNvSpPr/>
          <p:nvPr/>
        </p:nvSpPr>
        <p:spPr>
          <a:xfrm>
            <a:off x="647115" y="1024410"/>
            <a:ext cx="11544886" cy="4688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ENERGIA Y MECÁNICA</a:t>
            </a:r>
          </a:p>
          <a:p>
            <a:pPr algn="ctr"/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CARRERA DE INGENIERÍA MECÁNICA</a:t>
            </a:r>
          </a:p>
          <a:p>
            <a:pPr algn="ctr"/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0380" marR="508635" indent="7620" algn="ctr">
              <a:lnSpc>
                <a:spcPct val="200000"/>
              </a:lnSpc>
              <a:spcAft>
                <a:spcPts val="800"/>
              </a:spcAft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Modelado, simulación numérica y optimización de un intercambiador de calor aire-agua de flujo cruzado con nanofluidos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Alexis Salim Vargas Vera</a:t>
            </a:r>
          </a:p>
          <a:p>
            <a:pPr algn="ctr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TUTOR: </a:t>
            </a:r>
            <a:r>
              <a:rPr lang="es-EC" alt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Luis Miguel Carrión Matamoros</a:t>
            </a:r>
          </a:p>
          <a:p>
            <a:pPr algn="ctr"/>
            <a:endParaRPr lang="es-EC" alt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 - </a:t>
            </a:r>
            <a:r>
              <a:rPr lang="es-ES_tradn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95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ECUACIONES GLOBALES DE TRANSFERENCIA DE CALOR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F92D1-EB21-467D-AC9A-F753EE5DF75C}"/>
              </a:ext>
            </a:extLst>
          </p:cNvPr>
          <p:cNvSpPr txBox="1"/>
          <p:nvPr/>
        </p:nvSpPr>
        <p:spPr>
          <a:xfrm>
            <a:off x="834762" y="1102452"/>
            <a:ext cx="1069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Ecuación de la continuidad o conservación de masa para un flujo bidimensional estacionario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C259C5-DD49-4DC3-9C61-EC4FE6B6F7D5}"/>
                  </a:ext>
                </a:extLst>
              </p:cNvPr>
              <p:cNvSpPr txBox="1"/>
              <p:nvPr/>
            </p:nvSpPr>
            <p:spPr>
              <a:xfrm>
                <a:off x="5440091" y="1532999"/>
                <a:ext cx="1483291" cy="666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𝑢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𝑣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C259C5-DD49-4DC3-9C61-EC4FE6B6F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91" y="1532999"/>
                <a:ext cx="1483291" cy="666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70B44FC-463B-48EB-A5D2-EAD39EA7BC1E}"/>
              </a:ext>
            </a:extLst>
          </p:cNvPr>
          <p:cNvSpPr txBox="1"/>
          <p:nvPr/>
        </p:nvSpPr>
        <p:spPr>
          <a:xfrm>
            <a:off x="834762" y="2235174"/>
            <a:ext cx="960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Ecuación de la conservación de la energía para un flujo bidimensional estacionario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3D8E2-17B7-4365-B41A-9EB72AEE93A3}"/>
                  </a:ext>
                </a:extLst>
              </p:cNvPr>
              <p:cNvSpPr txBox="1"/>
              <p:nvPr/>
            </p:nvSpPr>
            <p:spPr>
              <a:xfrm>
                <a:off x="4306318" y="2668207"/>
                <a:ext cx="3750835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3D8E2-17B7-4365-B41A-9EB72AEE9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18" y="2668207"/>
                <a:ext cx="3750835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967AC27-09DA-46BD-8AB3-DC481D106789}"/>
              </a:ext>
            </a:extLst>
          </p:cNvPr>
          <p:cNvSpPr txBox="1"/>
          <p:nvPr/>
        </p:nvSpPr>
        <p:spPr>
          <a:xfrm>
            <a:off x="834762" y="342900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Ecuación de Navier Stokes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CEA36D-2120-43E2-AE6D-7C834FDBD0B0}"/>
                  </a:ext>
                </a:extLst>
              </p:cNvPr>
              <p:cNvSpPr txBox="1"/>
              <p:nvPr/>
            </p:nvSpPr>
            <p:spPr>
              <a:xfrm>
                <a:off x="4752754" y="3623125"/>
                <a:ext cx="2857962" cy="682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  <m:acc>
                            <m:accPr>
                              <m:chr m:val="⃗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</m:acc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𝐷𝑡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s-419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∇</m:t>
                          </m:r>
                        </m:e>
                      </m:acc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</m:acc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𝜇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419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∇</m:t>
                          </m:r>
                        </m:e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CEA36D-2120-43E2-AE6D-7C834FDBD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54" y="3623125"/>
                <a:ext cx="2857962" cy="682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ED8F26-91E5-4314-81B2-D7FB84956AF1}"/>
                  </a:ext>
                </a:extLst>
              </p:cNvPr>
              <p:cNvSpPr txBox="1"/>
              <p:nvPr/>
            </p:nvSpPr>
            <p:spPr>
              <a:xfrm>
                <a:off x="2952221" y="4312433"/>
                <a:ext cx="7005251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𝑤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𝑃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𝜇</m:t>
                      </m:r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ED8F26-91E5-4314-81B2-D7FB84956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221" y="4312433"/>
                <a:ext cx="7005251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9FE6FC-8515-4035-B0B1-B31C7BF2C31E}"/>
                  </a:ext>
                </a:extLst>
              </p:cNvPr>
              <p:cNvSpPr txBox="1"/>
              <p:nvPr/>
            </p:nvSpPr>
            <p:spPr>
              <a:xfrm>
                <a:off x="2952221" y="5126420"/>
                <a:ext cx="6969985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𝑤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𝑃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𝜌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𝜇</m:t>
                      </m:r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9FE6FC-8515-4035-B0B1-B31C7BF2C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221" y="5126420"/>
                <a:ext cx="6969985" cy="7203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9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NÚMEROS ADIMENSIONALES DE TRANSFERENCIA DE CALOR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F92D1-EB21-467D-AC9A-F753EE5DF75C}"/>
              </a:ext>
            </a:extLst>
          </p:cNvPr>
          <p:cNvSpPr txBox="1"/>
          <p:nvPr/>
        </p:nvSpPr>
        <p:spPr>
          <a:xfrm>
            <a:off x="834762" y="1172008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Número de Reynolds turbulento</a:t>
            </a:r>
            <a:endParaRPr lang="en-GB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0B44FC-463B-48EB-A5D2-EAD39EA7BC1E}"/>
              </a:ext>
            </a:extLst>
          </p:cNvPr>
          <p:cNvSpPr txBox="1"/>
          <p:nvPr/>
        </p:nvSpPr>
        <p:spPr>
          <a:xfrm>
            <a:off x="834762" y="2376797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Número de Nusselt superficial</a:t>
            </a:r>
            <a:endParaRPr lang="en-GB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67AC27-09DA-46BD-8AB3-DC481D106789}"/>
              </a:ext>
            </a:extLst>
          </p:cNvPr>
          <p:cNvSpPr txBox="1"/>
          <p:nvPr/>
        </p:nvSpPr>
        <p:spPr>
          <a:xfrm>
            <a:off x="834762" y="3637012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Número de Prandtl efectivo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D62AF8-602F-4940-AF97-09F7D6B34C39}"/>
                  </a:ext>
                </a:extLst>
              </p:cNvPr>
              <p:cNvSpPr txBox="1"/>
              <p:nvPr/>
            </p:nvSpPr>
            <p:spPr>
              <a:xfrm>
                <a:off x="834762" y="1618912"/>
                <a:ext cx="4318170" cy="661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𝑅𝑒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𝐹𝑢𝑒𝑟𝑧𝑎𝑠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𝑖𝑛𝑒𝑟𝑐𝑖𝑎𝑙𝑒𝑠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𝐹𝑢𝑒𝑟𝑧𝑎𝑠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𝑣𝑖𝑠𝑐𝑜𝑠𝑎𝑠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𝑉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𝜐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𝜌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𝑉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D62AF8-602F-4940-AF97-09F7D6B34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62" y="1618912"/>
                <a:ext cx="4318170" cy="661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E127DE-91D0-4D86-8DFA-B0945409C8DC}"/>
                  </a:ext>
                </a:extLst>
              </p:cNvPr>
              <p:cNvSpPr txBox="1"/>
              <p:nvPr/>
            </p:nvSpPr>
            <p:spPr>
              <a:xfrm>
                <a:off x="1704569" y="2827592"/>
                <a:ext cx="2078005" cy="725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𝑁𝑢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𝑐𝑜𝑛𝑣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𝑐𝑜𝑛𝑑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E127DE-91D0-4D86-8DFA-B0945409C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69" y="2827592"/>
                <a:ext cx="2078005" cy="725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2BB768-4CF1-46BE-9541-1A062F3FF1F8}"/>
                  </a:ext>
                </a:extLst>
              </p:cNvPr>
              <p:cNvSpPr txBox="1"/>
              <p:nvPr/>
            </p:nvSpPr>
            <p:spPr>
              <a:xfrm>
                <a:off x="593509" y="4161488"/>
                <a:ext cx="6355138" cy="668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𝑃𝑟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𝐷𝑖𝑓𝑢𝑠𝑖𝑣𝑖𝑑𝑎𝑑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𝑙𝑎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𝑐𝑎𝑛𝑡𝑖𝑑𝑎𝑑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𝑚𝑜𝑣𝑖𝑚𝑖𝑒𝑛𝑡𝑜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𝐷𝑖𝑓𝑢𝑠𝑖𝑣𝑖𝑑𝑎𝑑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𝑐𝑎𝑙𝑜𝑟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𝜐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2BB768-4CF1-46BE-9541-1A062F3FF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09" y="4161488"/>
                <a:ext cx="6355138" cy="668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8D0698B-12CD-41B3-82AC-59278C190040}"/>
              </a:ext>
            </a:extLst>
          </p:cNvPr>
          <p:cNvSpPr txBox="1"/>
          <p:nvPr/>
        </p:nvSpPr>
        <p:spPr>
          <a:xfrm>
            <a:off x="691572" y="4926105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Número de Graetz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85B9F6-24CE-4DEB-993A-B26A9EBB1CD6}"/>
                  </a:ext>
                </a:extLst>
              </p:cNvPr>
              <p:cNvSpPr txBox="1"/>
              <p:nvPr/>
            </p:nvSpPr>
            <p:spPr>
              <a:xfrm>
                <a:off x="851359" y="5352647"/>
                <a:ext cx="4602286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𝐺𝑧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𝐴𝑙𝑚𝑎𝑐𝑒𝑛𝑎𝑚𝑖𝑒𝑛𝑡𝑜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𝑐𝑎𝑙𝑜𝑟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𝐶𝑜𝑛𝑑𝑢𝑐𝑐𝑖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𝑐𝑎𝑙𝑜𝑟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𝐷𝑖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𝑅𝑒𝑃𝑟</m:t>
                      </m:r>
                    </m:oMath>
                  </m:oMathPara>
                </a14:m>
                <a:endParaRPr lang="en-GB" sz="18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85B9F6-24CE-4DEB-993A-B26A9EBB1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59" y="5352647"/>
                <a:ext cx="4602286" cy="895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445EB0-6865-4251-A263-25AFE2A03777}"/>
              </a:ext>
            </a:extLst>
          </p:cNvPr>
          <p:cNvSpPr txBox="1"/>
          <p:nvPr/>
        </p:nvSpPr>
        <p:spPr>
          <a:xfrm>
            <a:off x="7927773" y="1305477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Número de Biot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DA44E9-9B18-4A8C-993C-2CE383B053AF}"/>
                  </a:ext>
                </a:extLst>
              </p:cNvPr>
              <p:cNvSpPr txBox="1"/>
              <p:nvPr/>
            </p:nvSpPr>
            <p:spPr>
              <a:xfrm>
                <a:off x="6689935" y="1851813"/>
                <a:ext cx="4667303" cy="666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𝐵𝑖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𝐶𝑜𝑛𝑣𝑒𝑐𝑐𝑖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𝑒𝑛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𝑙𝑎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𝑠𝑢𝑝𝑒𝑟𝑓𝑖𝑐𝑖𝑒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𝐶𝑜𝑛𝑑𝑢𝑐𝑐𝑖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𝑑𝑒𝑛𝑡𝑟𝑜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𝑑𝑒𝑙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𝑐𝑢𝑒𝑟𝑝𝑜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DA44E9-9B18-4A8C-993C-2CE383B05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935" y="1851813"/>
                <a:ext cx="4667303" cy="6664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FD5C7F-CB29-4530-BB5A-E30D0F95C07F}"/>
                  </a:ext>
                </a:extLst>
              </p:cNvPr>
              <p:cNvSpPr txBox="1"/>
              <p:nvPr/>
            </p:nvSpPr>
            <p:spPr>
              <a:xfrm>
                <a:off x="5858328" y="2827592"/>
                <a:ext cx="6330516" cy="668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𝐵𝑖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𝑅𝑒𝑠𝑖𝑠𝑡𝑒𝑛𝑐𝑖𝑎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𝑙𝑎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𝑐𝑜𝑛𝑑𝑢𝑐𝑐𝑖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𝑑𝑒𝑛𝑡𝑟𝑜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𝑑𝑒𝑙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𝑐𝑢𝑒𝑟𝑝𝑜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𝑅𝑒𝑠𝑖𝑠𝑡𝑒𝑛𝑐𝑖𝑎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𝑙𝑎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𝑐𝑜𝑛𝑣𝑒𝑐𝑐𝑖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𝑒𝑛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𝑙𝑎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𝑠𝑢𝑝𝑒𝑟𝑓𝑖𝑐𝑖𝑒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1/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FD5C7F-CB29-4530-BB5A-E30D0F95C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28" y="2827592"/>
                <a:ext cx="6330516" cy="6681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1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CORRELACIONES TEÓRICAS DE TRANSFERENCIA DE CALOR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07211-81FC-439F-BBD1-4ECD430A4370}"/>
              </a:ext>
            </a:extLst>
          </p:cNvPr>
          <p:cNvSpPr txBox="1"/>
          <p:nvPr/>
        </p:nvSpPr>
        <p:spPr>
          <a:xfrm>
            <a:off x="732609" y="1196958"/>
            <a:ext cx="715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Convección externa forzada alrededor de paredes cilíndricas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D6B824-D74F-44F4-8957-75FA44038720}"/>
                  </a:ext>
                </a:extLst>
              </p:cNvPr>
              <p:cNvSpPr txBox="1"/>
              <p:nvPr/>
            </p:nvSpPr>
            <p:spPr>
              <a:xfrm>
                <a:off x="4776375" y="1674380"/>
                <a:ext cx="263924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𝑁𝑢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𝑐𝑖𝑙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h𝐷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𝐶𝑅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𝑃𝑟</m:t>
                          </m:r>
                        </m:e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D6B824-D74F-44F4-8957-75FA44038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75" y="1674380"/>
                <a:ext cx="2639249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65C5BA5-CBA2-4DE4-A141-D3413CC05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2755102"/>
                  </p:ext>
                </p:extLst>
              </p:nvPr>
            </p:nvGraphicFramePr>
            <p:xfrm>
              <a:off x="3043309" y="2400716"/>
              <a:ext cx="6105380" cy="2225418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3052690">
                      <a:extLst>
                        <a:ext uri="{9D8B030D-6E8A-4147-A177-3AD203B41FA5}">
                          <a16:colId xmlns:a16="http://schemas.microsoft.com/office/drawing/2014/main" val="1170038138"/>
                        </a:ext>
                      </a:extLst>
                    </a:gridCol>
                    <a:gridCol w="3052690">
                      <a:extLst>
                        <a:ext uri="{9D8B030D-6E8A-4147-A177-3AD203B41FA5}">
                          <a16:colId xmlns:a16="http://schemas.microsoft.com/office/drawing/2014/main" val="570611229"/>
                        </a:ext>
                      </a:extLst>
                    </a:gridCol>
                  </a:tblGrid>
                  <a:tr h="2754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Número de Reynolds Re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Número de Nusselt equivalente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09863111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0.4 - 4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𝑁𝑢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=0.989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57410642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4 - 40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𝑁𝑢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=0.911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0.385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16205884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40 - 4000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𝑁𝑢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=0.683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0.466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013391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4000 - 40000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𝑁𝑢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=0.193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0.618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08554300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40000 - 400000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𝑁𝑢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=0.027</m:t>
                                </m:r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0.805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1719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65C5BA5-CBA2-4DE4-A141-D3413CC05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2755102"/>
                  </p:ext>
                </p:extLst>
              </p:nvPr>
            </p:nvGraphicFramePr>
            <p:xfrm>
              <a:off x="3043309" y="2400716"/>
              <a:ext cx="6105380" cy="2225418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3052690">
                      <a:extLst>
                        <a:ext uri="{9D8B030D-6E8A-4147-A177-3AD203B41FA5}">
                          <a16:colId xmlns:a16="http://schemas.microsoft.com/office/drawing/2014/main" val="1170038138"/>
                        </a:ext>
                      </a:extLst>
                    </a:gridCol>
                    <a:gridCol w="3052690">
                      <a:extLst>
                        <a:ext uri="{9D8B030D-6E8A-4147-A177-3AD203B41FA5}">
                          <a16:colId xmlns:a16="http://schemas.microsoft.com/office/drawing/2014/main" val="570611229"/>
                        </a:ext>
                      </a:extLst>
                    </a:gridCol>
                  </a:tblGrid>
                  <a:tr h="2754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Número de Reynolds Re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Número de Nusselt equivalente</a:t>
                          </a:r>
                          <a:endParaRPr lang="en-GB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09863111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0.4 - 4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76563" r="-399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7410642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4 - 40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173846" r="-39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6205884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40 - 4000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278125" r="-399" b="-20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13391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4000 - 40000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378125" r="-399" b="-10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8554300"/>
                      </a:ext>
                    </a:extLst>
                  </a:tr>
                  <a:tr h="38999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40000 - 400000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478125" r="-399" b="-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17193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7227C5-707A-46BF-B879-8D1F16ACE61F}"/>
                  </a:ext>
                </a:extLst>
              </p:cNvPr>
              <p:cNvSpPr txBox="1"/>
              <p:nvPr/>
            </p:nvSpPr>
            <p:spPr>
              <a:xfrm>
                <a:off x="3660909" y="4734224"/>
                <a:ext cx="5587876" cy="138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𝑁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𝑐𝑖𝑙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h𝐷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=0.3+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0.62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419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Arial" panose="020B0604020202020204" pitchFamily="34" charset="0"/>
                                                </a:rPr>
                                                <m:t>0.4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419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Arial" panose="020B0604020202020204" pitchFamily="34" charset="0"/>
                                                </a:rPr>
                                                <m:t>𝑃𝑟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419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419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1/4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419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𝑅𝑒</m:t>
                                          </m:r>
                                        </m:num>
                                        <m:den>
                                          <m:r>
                                            <a:rPr lang="es-419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282000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7227C5-707A-46BF-B879-8D1F16ACE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09" y="4734224"/>
                <a:ext cx="5587876" cy="1383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FFF8BAD-31C7-4B6E-A060-241381F1FE9B}"/>
              </a:ext>
            </a:extLst>
          </p:cNvPr>
          <p:cNvSpPr txBox="1"/>
          <p:nvPr/>
        </p:nvSpPr>
        <p:spPr>
          <a:xfrm>
            <a:off x="8862646" y="167433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Zukauskas y Jakob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C3B33-BDE9-4B73-BC33-6B2DF224ABC2}"/>
              </a:ext>
            </a:extLst>
          </p:cNvPr>
          <p:cNvSpPr txBox="1"/>
          <p:nvPr/>
        </p:nvSpPr>
        <p:spPr>
          <a:xfrm>
            <a:off x="9690295" y="505639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Churchill y Bernstein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5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CORRELACIONES TEÓRICAS DE TRANSFERENCIA DE CALOR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07211-81FC-439F-BBD1-4ECD430A4370}"/>
              </a:ext>
            </a:extLst>
          </p:cNvPr>
          <p:cNvSpPr txBox="1"/>
          <p:nvPr/>
        </p:nvSpPr>
        <p:spPr>
          <a:xfrm>
            <a:off x="834763" y="1098470"/>
            <a:ext cx="630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Convección interna forzada sobre un banco de tubos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A9E8B9-4CB6-4710-9980-C99075C3CE76}"/>
                  </a:ext>
                </a:extLst>
              </p:cNvPr>
              <p:cNvSpPr txBox="1"/>
              <p:nvPr/>
            </p:nvSpPr>
            <p:spPr>
              <a:xfrm>
                <a:off x="633047" y="1888234"/>
                <a:ext cx="2697662" cy="654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𝜇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A9E8B9-4CB6-4710-9980-C99075C3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1888234"/>
                <a:ext cx="2697662" cy="654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A8E77B-6E0E-4CE1-A90B-5948EEE0FBF9}"/>
              </a:ext>
            </a:extLst>
          </p:cNvPr>
          <p:cNvCxnSpPr>
            <a:cxnSpLocks/>
          </p:cNvCxnSpPr>
          <p:nvPr/>
        </p:nvCxnSpPr>
        <p:spPr>
          <a:xfrm flipV="1">
            <a:off x="3615397" y="1774568"/>
            <a:ext cx="506437" cy="337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EF07B5-1797-4936-9F75-14242F98CAF3}"/>
              </a:ext>
            </a:extLst>
          </p:cNvPr>
          <p:cNvCxnSpPr>
            <a:cxnSpLocks/>
          </p:cNvCxnSpPr>
          <p:nvPr/>
        </p:nvCxnSpPr>
        <p:spPr>
          <a:xfrm>
            <a:off x="3615397" y="2112192"/>
            <a:ext cx="506437" cy="430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97DAA3-FD87-471E-81AE-7F94817C2F12}"/>
              </a:ext>
            </a:extLst>
          </p:cNvPr>
          <p:cNvSpPr txBox="1"/>
          <p:nvPr/>
        </p:nvSpPr>
        <p:spPr>
          <a:xfrm>
            <a:off x="4221871" y="1574048"/>
            <a:ext cx="307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Alineados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2584EB-4E62-4382-B6EC-2A052EF08CA5}"/>
              </a:ext>
            </a:extLst>
          </p:cNvPr>
          <p:cNvSpPr txBox="1"/>
          <p:nvPr/>
        </p:nvSpPr>
        <p:spPr>
          <a:xfrm>
            <a:off x="4221871" y="2357850"/>
            <a:ext cx="307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Escalonados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87F179-2CAB-4C2A-B25D-70AA1DB68AE5}"/>
                  </a:ext>
                </a:extLst>
              </p:cNvPr>
              <p:cNvSpPr txBox="1"/>
              <p:nvPr/>
            </p:nvSpPr>
            <p:spPr>
              <a:xfrm>
                <a:off x="3727938" y="2083107"/>
                <a:ext cx="6098344" cy="709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endChr m:val="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87F179-2CAB-4C2A-B25D-70AA1DB68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38" y="2083107"/>
                <a:ext cx="6098344" cy="709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1F8DF-BDC1-4D03-B043-4D58798BDB22}"/>
                  </a:ext>
                </a:extLst>
              </p:cNvPr>
              <p:cNvSpPr txBox="1"/>
              <p:nvPr/>
            </p:nvSpPr>
            <p:spPr>
              <a:xfrm>
                <a:off x="3615397" y="1379778"/>
                <a:ext cx="6098344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1F8DF-BDC1-4D03-B043-4D58798BD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397" y="1379778"/>
                <a:ext cx="6098344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A3AE92-362A-45C3-B0B3-5ADBA457EB30}"/>
                  </a:ext>
                </a:extLst>
              </p:cNvPr>
              <p:cNvSpPr txBox="1"/>
              <p:nvPr/>
            </p:nvSpPr>
            <p:spPr>
              <a:xfrm>
                <a:off x="8260989" y="1774568"/>
                <a:ext cx="3612014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𝑁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h𝐷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𝐶𝑅</m:t>
                      </m:r>
                      <m:sSubSup>
                        <m:sSub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𝑃𝑟</m:t>
                          </m:r>
                        </m:e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𝑃𝑟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𝑃𝑟</m:t>
                                      </m:r>
                                    </m:e>
                                    <m:sub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 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0.25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A3AE92-362A-45C3-B0B3-5ADBA457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89" y="1774568"/>
                <a:ext cx="3612014" cy="7732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9B9191D-75F3-4F1B-AB1F-367FFCB1E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03402"/>
                  </p:ext>
                </p:extLst>
              </p:nvPr>
            </p:nvGraphicFramePr>
            <p:xfrm>
              <a:off x="2693051" y="2792981"/>
              <a:ext cx="7020690" cy="3201354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449884">
                      <a:extLst>
                        <a:ext uri="{9D8B030D-6E8A-4147-A177-3AD203B41FA5}">
                          <a16:colId xmlns:a16="http://schemas.microsoft.com/office/drawing/2014/main" val="709189523"/>
                        </a:ext>
                      </a:extLst>
                    </a:gridCol>
                    <a:gridCol w="1617785">
                      <a:extLst>
                        <a:ext uri="{9D8B030D-6E8A-4147-A177-3AD203B41FA5}">
                          <a16:colId xmlns:a16="http://schemas.microsoft.com/office/drawing/2014/main" val="1848891689"/>
                        </a:ext>
                      </a:extLst>
                    </a:gridCol>
                    <a:gridCol w="3953021">
                      <a:extLst>
                        <a:ext uri="{9D8B030D-6E8A-4147-A177-3AD203B41FA5}">
                          <a16:colId xmlns:a16="http://schemas.microsoft.com/office/drawing/2014/main" val="2691811717"/>
                        </a:ext>
                      </a:extLst>
                    </a:gridCol>
                  </a:tblGrid>
                  <a:tr h="4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Configuración geométrica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Número de Reynolds </a:t>
                          </a:r>
                          <a14:m>
                            <m:oMath xmlns:m="http://schemas.openxmlformats.org/officeDocument/2006/math">
                              <m:r>
                                <a:rPr lang="es-419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s-419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oMath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Número de Nusselt equivalente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28086337"/>
                      </a:ext>
                    </a:extLst>
                  </a:tr>
                  <a:tr h="34368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Alineados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 – 100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=0.9</m:t>
                                </m:r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94228295"/>
                      </a:ext>
                    </a:extLst>
                  </a:tr>
                  <a:tr h="34710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100 – 1000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=0.52</m:t>
                                </m:r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5773203"/>
                      </a:ext>
                    </a:extLst>
                  </a:tr>
                  <a:tr h="34368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1000 – 200000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=0.27</m:t>
                                </m:r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0.63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97164809"/>
                      </a:ext>
                    </a:extLst>
                  </a:tr>
                  <a:tr h="34368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200000 - 2000000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=0.033</m:t>
                                </m:r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98431256"/>
                      </a:ext>
                    </a:extLst>
                  </a:tr>
                  <a:tr h="34368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Escalonados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0 – 500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=1.04</m:t>
                                </m:r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82617947"/>
                      </a:ext>
                    </a:extLst>
                  </a:tr>
                  <a:tr h="34710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500 – 1000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=0.71</m:t>
                                </m:r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9095489"/>
                      </a:ext>
                    </a:extLst>
                  </a:tr>
                  <a:tr h="34368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1000 – 200000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=0.35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sup>
                                </m:sSup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0.6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49756621"/>
                      </a:ext>
                    </a:extLst>
                  </a:tr>
                  <a:tr h="34368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200000 - 2000000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=0.031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sup>
                                </m:sSup>
                                <m:r>
                                  <a:rPr lang="es-419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Sup>
                                  <m:sSub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0.36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GB" sz="14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419" sz="14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𝑃𝑟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GB" sz="14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𝑃𝑟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419" sz="14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419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9106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99B9191D-75F3-4F1B-AB1F-367FFCB1E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03402"/>
                  </p:ext>
                </p:extLst>
              </p:nvPr>
            </p:nvGraphicFramePr>
            <p:xfrm>
              <a:off x="2693051" y="2792981"/>
              <a:ext cx="7020690" cy="3208338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449884">
                      <a:extLst>
                        <a:ext uri="{9D8B030D-6E8A-4147-A177-3AD203B41FA5}">
                          <a16:colId xmlns:a16="http://schemas.microsoft.com/office/drawing/2014/main" val="709189523"/>
                        </a:ext>
                      </a:extLst>
                    </a:gridCol>
                    <a:gridCol w="1617785">
                      <a:extLst>
                        <a:ext uri="{9D8B030D-6E8A-4147-A177-3AD203B41FA5}">
                          <a16:colId xmlns:a16="http://schemas.microsoft.com/office/drawing/2014/main" val="1848891689"/>
                        </a:ext>
                      </a:extLst>
                    </a:gridCol>
                    <a:gridCol w="3953021">
                      <a:extLst>
                        <a:ext uri="{9D8B030D-6E8A-4147-A177-3AD203B41FA5}">
                          <a16:colId xmlns:a16="http://schemas.microsoft.com/office/drawing/2014/main" val="2691811717"/>
                        </a:ext>
                      </a:extLst>
                    </a:gridCol>
                  </a:tblGrid>
                  <a:tr h="4450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Configuración geométrica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89474" t="-12329" r="-244737" b="-7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Número de Nusselt equivalente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28086337"/>
                      </a:ext>
                    </a:extLst>
                  </a:tr>
                  <a:tr h="344551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Alineados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 – 100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143860" r="-308" b="-812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228295"/>
                      </a:ext>
                    </a:extLst>
                  </a:tr>
                  <a:tr h="34798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100 – 1000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243860" r="-308" b="-712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773203"/>
                      </a:ext>
                    </a:extLst>
                  </a:tr>
                  <a:tr h="3445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1000 – 200000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350000" r="-308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7164809"/>
                      </a:ext>
                    </a:extLst>
                  </a:tr>
                  <a:tr h="3445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200000 - 2000000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442105" r="-308" b="-5140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8431256"/>
                      </a:ext>
                    </a:extLst>
                  </a:tr>
                  <a:tr h="344551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Escalonados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0 – 500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542105" r="-308" b="-4140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617947"/>
                      </a:ext>
                    </a:extLst>
                  </a:tr>
                  <a:tr h="34798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500 – 1000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642105" r="-308" b="-3140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095489"/>
                      </a:ext>
                    </a:extLst>
                  </a:tr>
                  <a:tr h="3445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1000 – 200000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755357" r="-308" b="-2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9756621"/>
                      </a:ext>
                    </a:extLst>
                  </a:tr>
                  <a:tr h="34455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200000 - 2000000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77658" t="-840351" r="-308" b="-11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91068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C3CC1E0F-95BB-4A93-B327-000A6E967F5A}"/>
              </a:ext>
            </a:extLst>
          </p:cNvPr>
          <p:cNvSpPr/>
          <p:nvPr/>
        </p:nvSpPr>
        <p:spPr>
          <a:xfrm>
            <a:off x="7907607" y="1399517"/>
            <a:ext cx="275103" cy="11430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45AB4A-39C0-48FB-B9B5-AE0AB4BA2A3B}"/>
              </a:ext>
            </a:extLst>
          </p:cNvPr>
          <p:cNvSpPr txBox="1"/>
          <p:nvPr/>
        </p:nvSpPr>
        <p:spPr>
          <a:xfrm>
            <a:off x="9373833" y="129880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Zukauskas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05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COEFICIENTE GLOBAL DE TRANSFERENCIA DE CALOR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0E2582-51C1-4D7D-9F13-C8E141F186D5}"/>
                  </a:ext>
                </a:extLst>
              </p:cNvPr>
              <p:cNvSpPr txBox="1"/>
              <p:nvPr/>
            </p:nvSpPr>
            <p:spPr>
              <a:xfrm>
                <a:off x="7477760" y="1198162"/>
                <a:ext cx="2264081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acc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419" sz="18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419" sz="18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𝑇𝑈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0E2582-51C1-4D7D-9F13-C8E141F1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760" y="1198162"/>
                <a:ext cx="2264081" cy="65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97BDD5E-A8D6-475C-BC35-CCDBD1F81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19" y="1112423"/>
            <a:ext cx="5153025" cy="477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4993D3-65B8-4553-98F3-7BD86B86656A}"/>
                  </a:ext>
                </a:extLst>
              </p:cNvPr>
              <p:cNvSpPr txBox="1"/>
              <p:nvPr/>
            </p:nvSpPr>
            <p:spPr>
              <a:xfrm>
                <a:off x="7477759" y="2027885"/>
                <a:ext cx="283539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𝑡𝑜𝑡𝑎𝑙</m:t>
                          </m:r>
                        </m:sub>
                      </m:sSub>
                      <m:r>
                        <a:rPr lang="es-419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𝑅𝑖</m:t>
                      </m:r>
                      <m:r>
                        <a:rPr lang="es-419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419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𝑅𝑜</m:t>
                      </m:r>
                      <m:r>
                        <a:rPr lang="es-419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𝑝𝑎𝑟𝑒𝑑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4993D3-65B8-4553-98F3-7BD86B866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759" y="2027885"/>
                <a:ext cx="2835392" cy="390748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A23953-DC91-412A-888C-3E0191612563}"/>
                  </a:ext>
                </a:extLst>
              </p:cNvPr>
              <p:cNvSpPr txBox="1"/>
              <p:nvPr/>
            </p:nvSpPr>
            <p:spPr>
              <a:xfrm>
                <a:off x="7477759" y="3313770"/>
                <a:ext cx="1275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𝐴𝑖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A23953-DC91-412A-888C-3E0191612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759" y="3313770"/>
                <a:ext cx="12755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4796C9-E0FF-4B60-9CE7-C880A68D1634}"/>
                  </a:ext>
                </a:extLst>
              </p:cNvPr>
              <p:cNvSpPr txBox="1"/>
              <p:nvPr/>
            </p:nvSpPr>
            <p:spPr>
              <a:xfrm>
                <a:off x="7477759" y="3874701"/>
                <a:ext cx="1524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𝐴𝑠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𝐷𝑜𝐿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4796C9-E0FF-4B60-9CE7-C880A68D1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759" y="3874701"/>
                <a:ext cx="15246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91199A-26F6-491A-A1E7-C69B0DEF8036}"/>
                  </a:ext>
                </a:extLst>
              </p:cNvPr>
              <p:cNvSpPr txBox="1"/>
              <p:nvPr/>
            </p:nvSpPr>
            <p:spPr>
              <a:xfrm>
                <a:off x="9460263" y="3313770"/>
                <a:ext cx="1372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𝐴𝑜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𝐷𝑜𝐿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91199A-26F6-491A-A1E7-C69B0DEF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263" y="3313770"/>
                <a:ext cx="13726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4C852D-3591-4172-A797-A96511038E78}"/>
                  </a:ext>
                </a:extLst>
              </p:cNvPr>
              <p:cNvSpPr txBox="1"/>
              <p:nvPr/>
            </p:nvSpPr>
            <p:spPr>
              <a:xfrm>
                <a:off x="7477759" y="2588816"/>
                <a:ext cx="2186432" cy="6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𝑝𝑎𝑟𝑒𝑑</m:t>
                          </m:r>
                        </m:sub>
                      </m:sSub>
                      <m:r>
                        <a:rPr lang="es-419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419" b="0" i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419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419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419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419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s-419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𝑘𝐿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4C852D-3591-4172-A797-A96511038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759" y="2588816"/>
                <a:ext cx="2186432" cy="618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05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MÉTODO DE LA EFECTIVIDAD NTU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DA696-CF44-4F4F-85CF-8D81436B0A1C}"/>
              </a:ext>
            </a:extLst>
          </p:cNvPr>
          <p:cNvSpPr txBox="1"/>
          <p:nvPr/>
        </p:nvSpPr>
        <p:spPr>
          <a:xfrm>
            <a:off x="1538312" y="904202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Eficiencia térmica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5851A6-64DA-41CE-AFC3-ADDDBE4F7B87}"/>
                  </a:ext>
                </a:extLst>
              </p:cNvPr>
              <p:cNvSpPr txBox="1"/>
              <p:nvPr/>
            </p:nvSpPr>
            <p:spPr>
              <a:xfrm>
                <a:off x="73662" y="1272602"/>
                <a:ext cx="5610510" cy="725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𝜀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𝑇𝑎𝑠𝑎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𝑡𝑟𝑎𝑛𝑠𝑓𝑒𝑟𝑒𝑛𝑐𝑖𝑎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𝑐𝑎𝑙𝑜𝑟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𝑟𝑒𝑎𝑙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𝑇𝑎𝑠𝑎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𝑡𝑟𝑎𝑛𝑠𝑓𝑒𝑟𝑒𝑛𝑐𝑖𝑎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𝑐𝑎𝑙𝑜𝑟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𝑥𝑖𝑚𝑎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5851A6-64DA-41CE-AFC3-ADDDBE4F7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2" y="1272602"/>
                <a:ext cx="5610510" cy="725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2B396-B615-408E-8AE1-7FB2A7815773}"/>
                  </a:ext>
                </a:extLst>
              </p:cNvPr>
              <p:cNvSpPr txBox="1"/>
              <p:nvPr/>
            </p:nvSpPr>
            <p:spPr>
              <a:xfrm>
                <a:off x="571540" y="2047202"/>
                <a:ext cx="4368825" cy="743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𝜀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𝑆𝑖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:  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𝑚𝑖𝑛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2B396-B615-408E-8AE1-7FB2A7815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0" y="2047202"/>
                <a:ext cx="4368825" cy="743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3F59C-A90D-43E4-83C7-31A1D21B052B}"/>
                  </a:ext>
                </a:extLst>
              </p:cNvPr>
              <p:cNvSpPr txBox="1"/>
              <p:nvPr/>
            </p:nvSpPr>
            <p:spPr>
              <a:xfrm>
                <a:off x="-293220" y="2783503"/>
                <a:ext cx="6098344" cy="743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3F59C-A90D-43E4-83C7-31A1D21B0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220" y="2783503"/>
                <a:ext cx="6098344" cy="7439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CE73A75-BF14-40C9-A5ED-67188DED9E9B}"/>
              </a:ext>
            </a:extLst>
          </p:cNvPr>
          <p:cNvSpPr txBox="1"/>
          <p:nvPr/>
        </p:nvSpPr>
        <p:spPr>
          <a:xfrm>
            <a:off x="6208786" y="903270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Número de unidades de transferencia NTU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F87F4C-A419-4452-BA19-9925E07D25A3}"/>
                  </a:ext>
                </a:extLst>
              </p:cNvPr>
              <p:cNvSpPr txBox="1"/>
              <p:nvPr/>
            </p:nvSpPr>
            <p:spPr>
              <a:xfrm>
                <a:off x="7473426" y="1475608"/>
                <a:ext cx="2611869" cy="727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𝑁𝑇𝑈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̇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F87F4C-A419-4452-BA19-9925E07D2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26" y="1475608"/>
                <a:ext cx="2611869" cy="727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394021-A86B-4919-8157-FFCB521563F0}"/>
                  </a:ext>
                </a:extLst>
              </p:cNvPr>
              <p:cNvSpPr txBox="1"/>
              <p:nvPr/>
            </p:nvSpPr>
            <p:spPr>
              <a:xfrm>
                <a:off x="5805124" y="2859147"/>
                <a:ext cx="6098344" cy="718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𝑁𝑇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0.22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𝑁𝑇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0.78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394021-A86B-4919-8157-FFCB5215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124" y="2859147"/>
                <a:ext cx="6098344" cy="718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4DD59E2-05B2-4691-BFDB-8E7580C599EE}"/>
              </a:ext>
            </a:extLst>
          </p:cNvPr>
          <p:cNvSpPr txBox="1"/>
          <p:nvPr/>
        </p:nvSpPr>
        <p:spPr>
          <a:xfrm>
            <a:off x="6581384" y="2429692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- Relación para ambos flujos no mezclados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681FC-7944-4628-A097-C485827E7F4B}"/>
              </a:ext>
            </a:extLst>
          </p:cNvPr>
          <p:cNvSpPr txBox="1"/>
          <p:nvPr/>
        </p:nvSpPr>
        <p:spPr>
          <a:xfrm>
            <a:off x="6581383" y="3619954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- Relación para Cmax como flujo mezclado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861C4-93BD-41E0-B7BE-B65C46C079EF}"/>
                  </a:ext>
                </a:extLst>
              </p:cNvPr>
              <p:cNvSpPr txBox="1"/>
              <p:nvPr/>
            </p:nvSpPr>
            <p:spPr>
              <a:xfrm>
                <a:off x="6918399" y="4030379"/>
                <a:ext cx="424270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𝜀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419" sz="18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exp</m:t>
                                  </m:r>
                                  <m:r>
                                    <a:rPr lang="es-419" sz="18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⁡</m:t>
                                  </m:r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(−</m:t>
                                  </m:r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𝑁𝑇𝑈</m:t>
                                  </m:r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861C4-93BD-41E0-B7BE-B65C46C07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99" y="4030379"/>
                <a:ext cx="4242700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AF167A3-2885-4A75-B7C5-DA85E208E4DF}"/>
              </a:ext>
            </a:extLst>
          </p:cNvPr>
          <p:cNvSpPr txBox="1"/>
          <p:nvPr/>
        </p:nvSpPr>
        <p:spPr>
          <a:xfrm>
            <a:off x="6918399" y="4663455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- Relación para Cmin como flujo mezclado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A9602B-AFE5-4AE8-A904-3326A1BA44AB}"/>
                  </a:ext>
                </a:extLst>
              </p:cNvPr>
              <p:cNvSpPr txBox="1"/>
              <p:nvPr/>
            </p:nvSpPr>
            <p:spPr>
              <a:xfrm>
                <a:off x="5945946" y="5032787"/>
                <a:ext cx="6246054" cy="62068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𝑁𝑇𝑈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A9602B-AFE5-4AE8-A904-3326A1BA4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46" y="5032787"/>
                <a:ext cx="6246054" cy="620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05778E6-0586-495A-992F-E4D85D772F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5480" y="3575046"/>
            <a:ext cx="3000943" cy="24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MODELO VISCOSO k-Épsilon RNG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77060-7B75-45BA-BAAD-57DA3E38A3B5}"/>
                  </a:ext>
                </a:extLst>
              </p:cNvPr>
              <p:cNvSpPr txBox="1"/>
              <p:nvPr/>
            </p:nvSpPr>
            <p:spPr>
              <a:xfrm>
                <a:off x="3898378" y="1125205"/>
                <a:ext cx="5112938" cy="72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𝜌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𝜌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s-419" sz="18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𝜌𝜀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77060-7B75-45BA-BAAD-57DA3E38A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378" y="1125205"/>
                <a:ext cx="5112938" cy="720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80A550-B7F2-4FF7-B93C-BFC3E9DAD144}"/>
                  </a:ext>
                </a:extLst>
              </p:cNvPr>
              <p:cNvSpPr txBox="1"/>
              <p:nvPr/>
            </p:nvSpPr>
            <p:spPr>
              <a:xfrm>
                <a:off x="3288323" y="2399934"/>
                <a:ext cx="6098344" cy="748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𝜌𝜀</m:t>
                              </m:r>
                            </m:e>
                          </m:d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𝜌𝜀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80A550-B7F2-4FF7-B93C-BFC3E9DA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23" y="2399934"/>
                <a:ext cx="6098344" cy="748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AF304D-7C7C-438C-B8DB-9A1C7EDC66C5}"/>
                  </a:ext>
                </a:extLst>
              </p:cNvPr>
              <p:cNvSpPr txBox="1"/>
              <p:nvPr/>
            </p:nvSpPr>
            <p:spPr>
              <a:xfrm>
                <a:off x="3049172" y="3414631"/>
                <a:ext cx="6098344" cy="70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AF304D-7C7C-438C-B8DB-9A1C7ED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72" y="3414631"/>
                <a:ext cx="6098344" cy="702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A2AF22-C0DC-4CE6-BFD5-38554EE03B7C}"/>
                  </a:ext>
                </a:extLst>
              </p:cNvPr>
              <p:cNvSpPr txBox="1"/>
              <p:nvPr/>
            </p:nvSpPr>
            <p:spPr>
              <a:xfrm>
                <a:off x="3049172" y="4127426"/>
                <a:ext cx="6098344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𝑆𝑘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A2AF22-C0DC-4CE6-BFD5-38554EE03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72" y="4127426"/>
                <a:ext cx="6098344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53988C-A1CD-4802-843D-B9753C72D65D}"/>
                  </a:ext>
                </a:extLst>
              </p:cNvPr>
              <p:cNvSpPr txBox="1"/>
              <p:nvPr/>
            </p:nvSpPr>
            <p:spPr>
              <a:xfrm>
                <a:off x="3288323" y="4690336"/>
                <a:ext cx="6098344" cy="48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53988C-A1CD-4802-843D-B9753C72D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23" y="4690336"/>
                <a:ext cx="6098344" cy="484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1424AB0-4351-44D7-9D49-D0F75BF9A837}"/>
              </a:ext>
            </a:extLst>
          </p:cNvPr>
          <p:cNvSpPr txBox="1"/>
          <p:nvPr/>
        </p:nvSpPr>
        <p:spPr>
          <a:xfrm>
            <a:off x="1411579" y="704962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Energía cinética turbulenta k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DE70F8-BFA6-4B96-82AC-CABF94014AE8}"/>
              </a:ext>
            </a:extLst>
          </p:cNvPr>
          <p:cNvSpPr txBox="1"/>
          <p:nvPr/>
        </p:nvSpPr>
        <p:spPr>
          <a:xfrm>
            <a:off x="1332099" y="1912797"/>
            <a:ext cx="566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Tasa de disipación de la energía cinética turbulenta </a:t>
            </a:r>
            <a:r>
              <a:rPr lang="es-419" dirty="0">
                <a:sym typeface="Symbol" panose="05050102010706020507" pitchFamily="18" charset="2"/>
              </a:rPr>
              <a:t>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96AC37-83B9-494A-B46C-D46CF6BB575A}"/>
                  </a:ext>
                </a:extLst>
              </p:cNvPr>
              <p:cNvSpPr txBox="1"/>
              <p:nvPr/>
            </p:nvSpPr>
            <p:spPr>
              <a:xfrm>
                <a:off x="169324" y="5295938"/>
                <a:ext cx="12571045" cy="396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=0.0845   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=0.7194    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=0.7194   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=1.42    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=1.68   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=4.38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=0.012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96AC37-83B9-494A-B46C-D46CF6BB5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4" y="5295938"/>
                <a:ext cx="12571045" cy="396391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88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CORRELACIONES PARA CARACTERIZAR NANOFLUIDOS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01F87-3E7C-4642-B103-CBB90004371D}"/>
                  </a:ext>
                </a:extLst>
              </p:cNvPr>
              <p:cNvSpPr txBox="1"/>
              <p:nvPr/>
            </p:nvSpPr>
            <p:spPr>
              <a:xfrm>
                <a:off x="3046828" y="1618203"/>
                <a:ext cx="6098344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𝑛𝑓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A01F87-3E7C-4642-B103-CBB90004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28" y="1618203"/>
                <a:ext cx="6098344" cy="391582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CB08C6-2F19-4131-9EF9-2E34C1ABA876}"/>
                  </a:ext>
                </a:extLst>
              </p:cNvPr>
              <p:cNvSpPr txBox="1"/>
              <p:nvPr/>
            </p:nvSpPr>
            <p:spPr>
              <a:xfrm>
                <a:off x="3046828" y="2454415"/>
                <a:ext cx="6098344" cy="7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𝑛𝑓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CB08C6-2F19-4131-9EF9-2E34C1ABA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28" y="2454415"/>
                <a:ext cx="6098344" cy="715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F80E26-9268-4341-93EE-941462AA6B71}"/>
                  </a:ext>
                </a:extLst>
              </p:cNvPr>
              <p:cNvSpPr txBox="1"/>
              <p:nvPr/>
            </p:nvSpPr>
            <p:spPr>
              <a:xfrm>
                <a:off x="3046828" y="3687749"/>
                <a:ext cx="6098344" cy="621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𝑛𝑓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F80E26-9268-4341-93EE-941462AA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28" y="3687749"/>
                <a:ext cx="6098344" cy="621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A6973D-FD85-4752-BA25-CB726DF6EA87}"/>
                  </a:ext>
                </a:extLst>
              </p:cNvPr>
              <p:cNvSpPr txBox="1"/>
              <p:nvPr/>
            </p:nvSpPr>
            <p:spPr>
              <a:xfrm>
                <a:off x="3046828" y="4824993"/>
                <a:ext cx="6098344" cy="397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𝑛𝑓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1+2.72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+4.97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A6973D-FD85-4752-BA25-CB726DF6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28" y="4824993"/>
                <a:ext cx="6098344" cy="397096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ABA36C0-1486-466D-964F-D3D6A6B5D919}"/>
              </a:ext>
            </a:extLst>
          </p:cNvPr>
          <p:cNvSpPr txBox="1"/>
          <p:nvPr/>
        </p:nvSpPr>
        <p:spPr>
          <a:xfrm>
            <a:off x="1744394" y="1195823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Densidad equivalente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91F42E-F3D1-458B-B07D-BF9BFE3960F3}"/>
              </a:ext>
            </a:extLst>
          </p:cNvPr>
          <p:cNvSpPr txBox="1"/>
          <p:nvPr/>
        </p:nvSpPr>
        <p:spPr>
          <a:xfrm>
            <a:off x="1744394" y="2150287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Capacidad calorífica equivalente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56B3FD-E7E5-4EB3-BB7A-8ACD921F72C0}"/>
              </a:ext>
            </a:extLst>
          </p:cNvPr>
          <p:cNvSpPr txBox="1"/>
          <p:nvPr/>
        </p:nvSpPr>
        <p:spPr>
          <a:xfrm>
            <a:off x="1744394" y="3304301"/>
            <a:ext cx="408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Viscosidad dinámica equivalente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E9EADC-FA4A-497E-9540-E0A6DECFA97D}"/>
              </a:ext>
            </a:extLst>
          </p:cNvPr>
          <p:cNvSpPr txBox="1"/>
          <p:nvPr/>
        </p:nvSpPr>
        <p:spPr>
          <a:xfrm>
            <a:off x="1744394" y="4382335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Conductividad térmica equivalente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8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DOMINIO DEL FLUIDO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SIMULACIÓN NUMÉRICA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6F36B1C-30BB-4E13-A7E2-C8251CC0F3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3" t="11625" r="27274"/>
          <a:stretch/>
        </p:blipFill>
        <p:spPr bwMode="auto">
          <a:xfrm>
            <a:off x="779198" y="1825017"/>
            <a:ext cx="3315599" cy="3480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744491B-DC0C-4067-A9A7-9CFE6160AC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47548" r="9049" b="27480"/>
          <a:stretch/>
        </p:blipFill>
        <p:spPr bwMode="auto">
          <a:xfrm>
            <a:off x="5599793" y="988066"/>
            <a:ext cx="5578475" cy="809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7D5A72-5F6E-4884-BB43-F147766B23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8"/>
          <a:stretch/>
        </p:blipFill>
        <p:spPr bwMode="auto">
          <a:xfrm>
            <a:off x="6281297" y="2133989"/>
            <a:ext cx="4463010" cy="1653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02A638-7F60-4925-A229-EF379BBFE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03" y="4227073"/>
            <a:ext cx="4324770" cy="1704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5D6FB7-A63E-4760-88DE-04C9EB80E47C}"/>
              </a:ext>
            </a:extLst>
          </p:cNvPr>
          <p:cNvCxnSpPr/>
          <p:nvPr/>
        </p:nvCxnSpPr>
        <p:spPr>
          <a:xfrm flipV="1">
            <a:off x="4276578" y="1688794"/>
            <a:ext cx="970671" cy="8293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03E677-3897-45E2-B198-0FA062BB573E}"/>
              </a:ext>
            </a:extLst>
          </p:cNvPr>
          <p:cNvCxnSpPr/>
          <p:nvPr/>
        </p:nvCxnSpPr>
        <p:spPr>
          <a:xfrm>
            <a:off x="4165600" y="2888313"/>
            <a:ext cx="14341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93DE70-DD63-4458-8179-83A8D74EBFAF}"/>
              </a:ext>
            </a:extLst>
          </p:cNvPr>
          <p:cNvCxnSpPr/>
          <p:nvPr/>
        </p:nvCxnSpPr>
        <p:spPr>
          <a:xfrm>
            <a:off x="4276578" y="3249637"/>
            <a:ext cx="1153551" cy="1097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AA0576F-1130-498F-83B8-8DBDE66240EA}"/>
              </a:ext>
            </a:extLst>
          </p:cNvPr>
          <p:cNvSpPr txBox="1"/>
          <p:nvPr/>
        </p:nvSpPr>
        <p:spPr>
          <a:xfrm>
            <a:off x="6930937" y="62545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Dimensiones axisimétricas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81722-80BC-4787-BAD9-C5C26BDA6567}"/>
              </a:ext>
            </a:extLst>
          </p:cNvPr>
          <p:cNvSpPr txBox="1"/>
          <p:nvPr/>
        </p:nvSpPr>
        <p:spPr>
          <a:xfrm>
            <a:off x="7288259" y="179584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Condiciones de borde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E5277E-31CE-47BD-842A-1E4FE23DC5F8}"/>
              </a:ext>
            </a:extLst>
          </p:cNvPr>
          <p:cNvSpPr txBox="1"/>
          <p:nvPr/>
        </p:nvSpPr>
        <p:spPr>
          <a:xfrm>
            <a:off x="7731954" y="382240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Mallado 2D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70921D-1E0F-4A77-8DE7-25AC4F1A0749}"/>
              </a:ext>
            </a:extLst>
          </p:cNvPr>
          <p:cNvSpPr txBox="1"/>
          <p:nvPr/>
        </p:nvSpPr>
        <p:spPr>
          <a:xfrm>
            <a:off x="1132794" y="127401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Intercambiador de calor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11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PROPIEDADES DE LOS MATERIALES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SIMULACIÓN NUMÉRICA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D96BC16-CAE6-471A-A12D-7257EB18CC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675105"/>
                  </p:ext>
                </p:extLst>
              </p:nvPr>
            </p:nvGraphicFramePr>
            <p:xfrm>
              <a:off x="342230" y="1156338"/>
              <a:ext cx="5710555" cy="1165543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923290">
                      <a:extLst>
                        <a:ext uri="{9D8B030D-6E8A-4147-A177-3AD203B41FA5}">
                          <a16:colId xmlns:a16="http://schemas.microsoft.com/office/drawing/2014/main" val="1303501054"/>
                        </a:ext>
                      </a:extLst>
                    </a:gridCol>
                    <a:gridCol w="923290">
                      <a:extLst>
                        <a:ext uri="{9D8B030D-6E8A-4147-A177-3AD203B41FA5}">
                          <a16:colId xmlns:a16="http://schemas.microsoft.com/office/drawing/2014/main" val="1424235846"/>
                        </a:ext>
                      </a:extLst>
                    </a:gridCol>
                    <a:gridCol w="835025">
                      <a:extLst>
                        <a:ext uri="{9D8B030D-6E8A-4147-A177-3AD203B41FA5}">
                          <a16:colId xmlns:a16="http://schemas.microsoft.com/office/drawing/2014/main" val="2199565436"/>
                        </a:ext>
                      </a:extLst>
                    </a:gridCol>
                    <a:gridCol w="923290">
                      <a:extLst>
                        <a:ext uri="{9D8B030D-6E8A-4147-A177-3AD203B41FA5}">
                          <a16:colId xmlns:a16="http://schemas.microsoft.com/office/drawing/2014/main" val="3856825683"/>
                        </a:ext>
                      </a:extLst>
                    </a:gridCol>
                    <a:gridCol w="1173480">
                      <a:extLst>
                        <a:ext uri="{9D8B030D-6E8A-4147-A177-3AD203B41FA5}">
                          <a16:colId xmlns:a16="http://schemas.microsoft.com/office/drawing/2014/main" val="3777112688"/>
                        </a:ext>
                      </a:extLst>
                    </a:gridCol>
                    <a:gridCol w="932180">
                      <a:extLst>
                        <a:ext uri="{9D8B030D-6E8A-4147-A177-3AD203B41FA5}">
                          <a16:colId xmlns:a16="http://schemas.microsoft.com/office/drawing/2014/main" val="467313790"/>
                        </a:ext>
                      </a:extLst>
                    </a:gridCol>
                  </a:tblGrid>
                  <a:tr h="212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Tipo de sustancia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Sustancia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GB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 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𝒌𝒈</m:t>
                                </m:r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Viscosidad dinámica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𝑲𝒈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9243102"/>
                      </a:ext>
                    </a:extLst>
                  </a:tr>
                  <a:tr h="212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Sólido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Cobre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8978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381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387.6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670335863"/>
                      </a:ext>
                    </a:extLst>
                  </a:tr>
                  <a:tr h="212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Fluido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Aire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1.225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1006.43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0.0242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1.79E-05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099787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D96BC16-CAE6-471A-A12D-7257EB18CC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675105"/>
                  </p:ext>
                </p:extLst>
              </p:nvPr>
            </p:nvGraphicFramePr>
            <p:xfrm>
              <a:off x="342230" y="1156338"/>
              <a:ext cx="5710555" cy="1165543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923290">
                      <a:extLst>
                        <a:ext uri="{9D8B030D-6E8A-4147-A177-3AD203B41FA5}">
                          <a16:colId xmlns:a16="http://schemas.microsoft.com/office/drawing/2014/main" val="1303501054"/>
                        </a:ext>
                      </a:extLst>
                    </a:gridCol>
                    <a:gridCol w="923290">
                      <a:extLst>
                        <a:ext uri="{9D8B030D-6E8A-4147-A177-3AD203B41FA5}">
                          <a16:colId xmlns:a16="http://schemas.microsoft.com/office/drawing/2014/main" val="1424235846"/>
                        </a:ext>
                      </a:extLst>
                    </a:gridCol>
                    <a:gridCol w="835025">
                      <a:extLst>
                        <a:ext uri="{9D8B030D-6E8A-4147-A177-3AD203B41FA5}">
                          <a16:colId xmlns:a16="http://schemas.microsoft.com/office/drawing/2014/main" val="2199565436"/>
                        </a:ext>
                      </a:extLst>
                    </a:gridCol>
                    <a:gridCol w="923290">
                      <a:extLst>
                        <a:ext uri="{9D8B030D-6E8A-4147-A177-3AD203B41FA5}">
                          <a16:colId xmlns:a16="http://schemas.microsoft.com/office/drawing/2014/main" val="3856825683"/>
                        </a:ext>
                      </a:extLst>
                    </a:gridCol>
                    <a:gridCol w="1173480">
                      <a:extLst>
                        <a:ext uri="{9D8B030D-6E8A-4147-A177-3AD203B41FA5}">
                          <a16:colId xmlns:a16="http://schemas.microsoft.com/office/drawing/2014/main" val="3777112688"/>
                        </a:ext>
                      </a:extLst>
                    </a:gridCol>
                    <a:gridCol w="932180">
                      <a:extLst>
                        <a:ext uri="{9D8B030D-6E8A-4147-A177-3AD203B41FA5}">
                          <a16:colId xmlns:a16="http://schemas.microsoft.com/office/drawing/2014/main" val="467313790"/>
                        </a:ext>
                      </a:extLst>
                    </a:gridCol>
                  </a:tblGrid>
                  <a:tr h="7413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Tipo de sustancia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Sustancia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21168" t="-6557" r="-364234" b="-6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91391" t="-6557" r="-230464" b="-6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6218" t="-6557" r="-80311" b="-6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12418" t="-6557" r="-1307" b="-6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243102"/>
                      </a:ext>
                    </a:extLst>
                  </a:tr>
                  <a:tr h="212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Sólido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Cobre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8978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381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387.6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670335863"/>
                      </a:ext>
                    </a:extLst>
                  </a:tr>
                  <a:tr h="2120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Fluido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Aire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1.225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1006.43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>
                              <a:solidFill>
                                <a:schemeClr val="tx1"/>
                              </a:solidFill>
                              <a:effectLst/>
                            </a:rPr>
                            <a:t>0.0242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1.79E-05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0997878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3B3425-60AC-4A05-8C72-225FF69FA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717332"/>
                  </p:ext>
                </p:extLst>
              </p:nvPr>
            </p:nvGraphicFramePr>
            <p:xfrm>
              <a:off x="318235" y="2814543"/>
              <a:ext cx="5487670" cy="1310007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743835">
                      <a:extLst>
                        <a:ext uri="{9D8B030D-6E8A-4147-A177-3AD203B41FA5}">
                          <a16:colId xmlns:a16="http://schemas.microsoft.com/office/drawing/2014/main" val="1872150384"/>
                        </a:ext>
                      </a:extLst>
                    </a:gridCol>
                    <a:gridCol w="2743835">
                      <a:extLst>
                        <a:ext uri="{9D8B030D-6E8A-4147-A177-3AD203B41FA5}">
                          <a16:colId xmlns:a16="http://schemas.microsoft.com/office/drawing/2014/main" val="1791764979"/>
                        </a:ext>
                      </a:extLst>
                    </a:gridCol>
                  </a:tblGrid>
                  <a:tr h="1860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Líquido base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Agua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1424332"/>
                      </a:ext>
                    </a:extLst>
                  </a:tr>
                  <a:tr h="2025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998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GB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3 </m:t>
                                    </m:r>
                                  </m:sup>
                                </m:sSup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30046741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4182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48761688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0.6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75234373"/>
                      </a:ext>
                    </a:extLst>
                  </a:tr>
                  <a:tr h="2025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Viscosidad dinámica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0.001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5617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3B3425-60AC-4A05-8C72-225FF69FA4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7717332"/>
                  </p:ext>
                </p:extLst>
              </p:nvPr>
            </p:nvGraphicFramePr>
            <p:xfrm>
              <a:off x="318235" y="2814543"/>
              <a:ext cx="5487670" cy="1314261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743835">
                      <a:extLst>
                        <a:ext uri="{9D8B030D-6E8A-4147-A177-3AD203B41FA5}">
                          <a16:colId xmlns:a16="http://schemas.microsoft.com/office/drawing/2014/main" val="1872150384"/>
                        </a:ext>
                      </a:extLst>
                    </a:gridCol>
                    <a:gridCol w="2743835">
                      <a:extLst>
                        <a:ext uri="{9D8B030D-6E8A-4147-A177-3AD203B41FA5}">
                          <a16:colId xmlns:a16="http://schemas.microsoft.com/office/drawing/2014/main" val="1791764979"/>
                        </a:ext>
                      </a:extLst>
                    </a:gridCol>
                  </a:tblGrid>
                  <a:tr h="1860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Líquido base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222" t="-22581" r="-444" b="-6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1424332"/>
                      </a:ext>
                    </a:extLst>
                  </a:tr>
                  <a:tr h="285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80851" r="-100222" b="-3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222" t="-80851" r="-444" b="-3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0046741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184783" r="-100222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222" t="-184783" r="-444" b="-2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761688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278723" r="-100222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222" t="-278723" r="-444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5234373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386957" r="-100222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222" t="-386957" r="-444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56178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83E8CD5-0397-431A-BB14-14D41F5206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5800632"/>
                  </p:ext>
                </p:extLst>
              </p:nvPr>
            </p:nvGraphicFramePr>
            <p:xfrm>
              <a:off x="318235" y="4734868"/>
              <a:ext cx="5557520" cy="1033464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778760">
                      <a:extLst>
                        <a:ext uri="{9D8B030D-6E8A-4147-A177-3AD203B41FA5}">
                          <a16:colId xmlns:a16="http://schemas.microsoft.com/office/drawing/2014/main" val="330429823"/>
                        </a:ext>
                      </a:extLst>
                    </a:gridCol>
                    <a:gridCol w="2778760">
                      <a:extLst>
                        <a:ext uri="{9D8B030D-6E8A-4147-A177-3AD203B41FA5}">
                          <a16:colId xmlns:a16="http://schemas.microsoft.com/office/drawing/2014/main" val="3353286929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Alúmina 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777925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3900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GB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3 </m:t>
                                    </m:r>
                                  </m:sup>
                                </m:sSup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51729811"/>
                      </a:ext>
                    </a:extLst>
                  </a:tr>
                  <a:tr h="2019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880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2654958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42.34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97249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83E8CD5-0397-431A-BB14-14D41F5206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5800632"/>
                  </p:ext>
                </p:extLst>
              </p:nvPr>
            </p:nvGraphicFramePr>
            <p:xfrm>
              <a:off x="318235" y="4734868"/>
              <a:ext cx="5557520" cy="1037718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778760">
                      <a:extLst>
                        <a:ext uri="{9D8B030D-6E8A-4147-A177-3AD203B41FA5}">
                          <a16:colId xmlns:a16="http://schemas.microsoft.com/office/drawing/2014/main" val="330429823"/>
                        </a:ext>
                      </a:extLst>
                    </a:gridCol>
                    <a:gridCol w="2778760">
                      <a:extLst>
                        <a:ext uri="{9D8B030D-6E8A-4147-A177-3AD203B41FA5}">
                          <a16:colId xmlns:a16="http://schemas.microsoft.com/office/drawing/2014/main" val="3353286929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19355" r="-439" b="-46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779253"/>
                      </a:ext>
                    </a:extLst>
                  </a:tr>
                  <a:tr h="285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t="-78723" r="-100439" b="-2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78723" r="-439" b="-2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729811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t="-178723" r="-100439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178723" r="-439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6549585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t="-284783" r="-100439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100000" t="-284783" r="-439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2490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6904203-DA6A-4E95-9A68-DAF34A4C35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731874"/>
                  </p:ext>
                </p:extLst>
              </p:nvPr>
            </p:nvGraphicFramePr>
            <p:xfrm>
              <a:off x="6454847" y="1196958"/>
              <a:ext cx="5680710" cy="1019494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840355">
                      <a:extLst>
                        <a:ext uri="{9D8B030D-6E8A-4147-A177-3AD203B41FA5}">
                          <a16:colId xmlns:a16="http://schemas.microsoft.com/office/drawing/2014/main" val="2932304455"/>
                        </a:ext>
                      </a:extLst>
                    </a:gridCol>
                    <a:gridCol w="2840355">
                      <a:extLst>
                        <a:ext uri="{9D8B030D-6E8A-4147-A177-3AD203B41FA5}">
                          <a16:colId xmlns:a16="http://schemas.microsoft.com/office/drawing/2014/main" val="58116474"/>
                        </a:ext>
                      </a:extLst>
                    </a:gridCol>
                  </a:tblGrid>
                  <a:tr h="1765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Óxido de Cobre 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179509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6320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GB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3 </m:t>
                                    </m:r>
                                  </m:sup>
                                </m:sSup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00763197"/>
                      </a:ext>
                    </a:extLst>
                  </a:tr>
                  <a:tr h="1765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531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1857556"/>
                      </a:ext>
                    </a:extLst>
                  </a:tr>
                  <a:tr h="1835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32.9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68445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6904203-DA6A-4E95-9A68-DAF34A4C35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731874"/>
                  </p:ext>
                </p:extLst>
              </p:nvPr>
            </p:nvGraphicFramePr>
            <p:xfrm>
              <a:off x="6454847" y="1196958"/>
              <a:ext cx="5680710" cy="1023748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840355">
                      <a:extLst>
                        <a:ext uri="{9D8B030D-6E8A-4147-A177-3AD203B41FA5}">
                          <a16:colId xmlns:a16="http://schemas.microsoft.com/office/drawing/2014/main" val="2932304455"/>
                        </a:ext>
                      </a:extLst>
                    </a:gridCol>
                    <a:gridCol w="2840355">
                      <a:extLst>
                        <a:ext uri="{9D8B030D-6E8A-4147-A177-3AD203B41FA5}">
                          <a16:colId xmlns:a16="http://schemas.microsoft.com/office/drawing/2014/main" val="58116474"/>
                        </a:ext>
                      </a:extLst>
                    </a:gridCol>
                  </a:tblGrid>
                  <a:tr h="1765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0215" t="-27586" r="-429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95092"/>
                      </a:ext>
                    </a:extLst>
                  </a:tr>
                  <a:tr h="285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t="-78723" r="-100214" b="-2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0215" t="-78723" r="-429" b="-2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0763197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t="-178723" r="-100214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0215" t="-178723" r="-429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1857556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t="-284783" r="-100214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0215" t="-284783" r="-429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68445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E270D76-E580-4FB8-AAB3-AE67A847B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9142443"/>
                  </p:ext>
                </p:extLst>
              </p:nvPr>
            </p:nvGraphicFramePr>
            <p:xfrm>
              <a:off x="6464251" y="2651331"/>
              <a:ext cx="5737860" cy="1088709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868930">
                      <a:extLst>
                        <a:ext uri="{9D8B030D-6E8A-4147-A177-3AD203B41FA5}">
                          <a16:colId xmlns:a16="http://schemas.microsoft.com/office/drawing/2014/main" val="304005086"/>
                        </a:ext>
                      </a:extLst>
                    </a:gridCol>
                    <a:gridCol w="2868930">
                      <a:extLst>
                        <a:ext uri="{9D8B030D-6E8A-4147-A177-3AD203B41FA5}">
                          <a16:colId xmlns:a16="http://schemas.microsoft.com/office/drawing/2014/main" val="934029916"/>
                        </a:ext>
                      </a:extLst>
                    </a:gridCol>
                  </a:tblGrid>
                  <a:tr h="2457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Dióxido de Titano 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𝑇𝑖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02863211"/>
                      </a:ext>
                    </a:extLst>
                  </a:tr>
                  <a:tr h="265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4230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GB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3 </m:t>
                                    </m:r>
                                  </m:sup>
                                </m:sSup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9255808"/>
                      </a:ext>
                    </a:extLst>
                  </a:tr>
                  <a:tr h="2457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170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15830887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8.4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8732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EE270D76-E580-4FB8-AAB3-AE67A847B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9142443"/>
                  </p:ext>
                </p:extLst>
              </p:nvPr>
            </p:nvGraphicFramePr>
            <p:xfrm>
              <a:off x="6464251" y="2651331"/>
              <a:ext cx="5737860" cy="1092963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868930">
                      <a:extLst>
                        <a:ext uri="{9D8B030D-6E8A-4147-A177-3AD203B41FA5}">
                          <a16:colId xmlns:a16="http://schemas.microsoft.com/office/drawing/2014/main" val="304005086"/>
                        </a:ext>
                      </a:extLst>
                    </a:gridCol>
                    <a:gridCol w="2868930">
                      <a:extLst>
                        <a:ext uri="{9D8B030D-6E8A-4147-A177-3AD203B41FA5}">
                          <a16:colId xmlns:a16="http://schemas.microsoft.com/office/drawing/2014/main" val="934029916"/>
                        </a:ext>
                      </a:extLst>
                    </a:gridCol>
                  </a:tblGrid>
                  <a:tr h="2457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0000" t="-4878" r="-425" b="-35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2863211"/>
                      </a:ext>
                    </a:extLst>
                  </a:tr>
                  <a:tr h="285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t="-91489" r="-100425" b="-2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0000" t="-91489" r="-425" b="-2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9255808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t="-195652" r="-100425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0000" t="-195652" r="-425" b="-1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5830887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t="-289362" r="-100425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00000" t="-289362" r="-425" b="-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7327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D7BAE3E-2F41-499F-B859-74DC104F64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645971"/>
                  </p:ext>
                </p:extLst>
              </p:nvPr>
            </p:nvGraphicFramePr>
            <p:xfrm>
              <a:off x="6454847" y="4454797"/>
              <a:ext cx="5662930" cy="1050609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831465">
                      <a:extLst>
                        <a:ext uri="{9D8B030D-6E8A-4147-A177-3AD203B41FA5}">
                          <a16:colId xmlns:a16="http://schemas.microsoft.com/office/drawing/2014/main" val="721068845"/>
                        </a:ext>
                      </a:extLst>
                    </a:gridCol>
                    <a:gridCol w="2831465">
                      <a:extLst>
                        <a:ext uri="{9D8B030D-6E8A-4147-A177-3AD203B41FA5}">
                          <a16:colId xmlns:a16="http://schemas.microsoft.com/office/drawing/2014/main" val="3236774112"/>
                        </a:ext>
                      </a:extLst>
                    </a:gridCol>
                  </a:tblGrid>
                  <a:tr h="2076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Dióxido de Silicio S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30389775"/>
                      </a:ext>
                    </a:extLst>
                  </a:tr>
                  <a:tr h="2076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2220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GB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419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3 </m:t>
                                    </m:r>
                                  </m:sup>
                                </m:sSup>
                                <m:r>
                                  <a:rPr lang="es-419" sz="1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227287"/>
                      </a:ext>
                    </a:extLst>
                  </a:tr>
                  <a:tr h="2203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</a:t>
                          </a:r>
                          <a14:m>
                            <m:oMath xmlns:m="http://schemas.openxmlformats.org/officeDocument/2006/math"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419" sz="1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745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38914201"/>
                      </a:ext>
                    </a:extLst>
                  </a:tr>
                  <a:tr h="2076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s-419" sz="1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endParaRPr lang="en-GB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1.38 [ 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°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s-419" sz="1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]</m:t>
                                </m:r>
                              </m:oMath>
                            </m:oMathPara>
                          </a14:m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01174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D7BAE3E-2F41-499F-B859-74DC104F64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645971"/>
                  </p:ext>
                </p:extLst>
              </p:nvPr>
            </p:nvGraphicFramePr>
            <p:xfrm>
              <a:off x="6454847" y="4454797"/>
              <a:ext cx="5662930" cy="1054863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2831465">
                      <a:extLst>
                        <a:ext uri="{9D8B030D-6E8A-4147-A177-3AD203B41FA5}">
                          <a16:colId xmlns:a16="http://schemas.microsoft.com/office/drawing/2014/main" val="721068845"/>
                        </a:ext>
                      </a:extLst>
                    </a:gridCol>
                    <a:gridCol w="2831465">
                      <a:extLst>
                        <a:ext uri="{9D8B030D-6E8A-4147-A177-3AD203B41FA5}">
                          <a16:colId xmlns:a16="http://schemas.microsoft.com/office/drawing/2014/main" val="3236774112"/>
                        </a:ext>
                      </a:extLst>
                    </a:gridCol>
                  </a:tblGrid>
                  <a:tr h="2076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1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Nanomaterial</a:t>
                          </a:r>
                          <a:endParaRPr lang="en-GB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00000" t="-23529" r="-430" b="-4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389775"/>
                      </a:ext>
                    </a:extLst>
                  </a:tr>
                  <a:tr h="285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t="-89362" r="-100430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00000" t="-89362" r="-430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5227287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t="-189362" r="-100430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00000" t="-189362" r="-430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914201"/>
                      </a:ext>
                    </a:extLst>
                  </a:tr>
                  <a:tr h="280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t="-295652" r="-100430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l="-100000" t="-295652" r="-430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01174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382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E59849DD-C8BA-44A2-A0FA-0155F18E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313BC69-10AF-4794-A512-D22F9C53F233}"/>
              </a:ext>
            </a:extLst>
          </p:cNvPr>
          <p:cNvSpPr txBox="1">
            <a:spLocks/>
          </p:cNvSpPr>
          <p:nvPr/>
        </p:nvSpPr>
        <p:spPr>
          <a:xfrm>
            <a:off x="1130592" y="447592"/>
            <a:ext cx="5350565" cy="66702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endParaRPr lang="es-EC" sz="4000" kern="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309DF89-9343-4C8F-ABDD-2C82FB2ADDAE}"/>
              </a:ext>
            </a:extLst>
          </p:cNvPr>
          <p:cNvSpPr txBox="1">
            <a:spLocks/>
          </p:cNvSpPr>
          <p:nvPr/>
        </p:nvSpPr>
        <p:spPr>
          <a:xfrm>
            <a:off x="1463725" y="1134805"/>
            <a:ext cx="4467055" cy="407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11200" b="1" dirty="0"/>
              <a:t>GENERALIDADES</a:t>
            </a:r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endParaRPr lang="es-EC" sz="112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FE272F-57F2-4ED4-A278-09FA91C93340}"/>
              </a:ext>
            </a:extLst>
          </p:cNvPr>
          <p:cNvSpPr/>
          <p:nvPr/>
        </p:nvSpPr>
        <p:spPr>
          <a:xfrm>
            <a:off x="1463725" y="1907204"/>
            <a:ext cx="6477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es-EC" sz="2800" b="1" dirty="0"/>
              <a:t>MARCO TEÓRICO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B232B6-2A56-49B4-BFBB-CCA4D0C30203}"/>
              </a:ext>
            </a:extLst>
          </p:cNvPr>
          <p:cNvSpPr/>
          <p:nvPr/>
        </p:nvSpPr>
        <p:spPr>
          <a:xfrm>
            <a:off x="1463725" y="2741032"/>
            <a:ext cx="9958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es-419" sz="2800" b="1" dirty="0"/>
              <a:t>SIMULACIÓN NUMÉRICA</a:t>
            </a:r>
            <a:endParaRPr lang="es-EC" sz="28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08FD921-3D50-4257-B5F2-A585792C2C15}"/>
              </a:ext>
            </a:extLst>
          </p:cNvPr>
          <p:cNvSpPr/>
          <p:nvPr/>
        </p:nvSpPr>
        <p:spPr>
          <a:xfrm>
            <a:off x="1463725" y="3586538"/>
            <a:ext cx="1072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s-419" sz="2800" b="1" dirty="0"/>
              <a:t>ANÁLISIS DE RESULTADOS</a:t>
            </a:r>
            <a:endParaRPr lang="es-EC" sz="28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8B1E0C2-7CB5-428A-B849-66BDBACA8CFE}"/>
              </a:ext>
            </a:extLst>
          </p:cNvPr>
          <p:cNvSpPr/>
          <p:nvPr/>
        </p:nvSpPr>
        <p:spPr>
          <a:xfrm>
            <a:off x="1463725" y="4571245"/>
            <a:ext cx="9594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/>
              <a:t>5.  CONCLUSIONES Y RECOMENDACIONES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76157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PROPIEDADES DE LOS NANOFLUIDOS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SIMULACIÓN NUMÉRICA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84E7759-CA92-4125-9F0F-7A15C81F10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7136498"/>
                  </p:ext>
                </p:extLst>
              </p:nvPr>
            </p:nvGraphicFramePr>
            <p:xfrm>
              <a:off x="2083433" y="1227401"/>
              <a:ext cx="7884943" cy="1965095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521537">
                      <a:extLst>
                        <a:ext uri="{9D8B030D-6E8A-4147-A177-3AD203B41FA5}">
                          <a16:colId xmlns:a16="http://schemas.microsoft.com/office/drawing/2014/main" val="670491928"/>
                        </a:ext>
                      </a:extLst>
                    </a:gridCol>
                    <a:gridCol w="1373610">
                      <a:extLst>
                        <a:ext uri="{9D8B030D-6E8A-4147-A177-3AD203B41FA5}">
                          <a16:colId xmlns:a16="http://schemas.microsoft.com/office/drawing/2014/main" val="4175404910"/>
                        </a:ext>
                      </a:extLst>
                    </a:gridCol>
                    <a:gridCol w="1521537">
                      <a:extLst>
                        <a:ext uri="{9D8B030D-6E8A-4147-A177-3AD203B41FA5}">
                          <a16:colId xmlns:a16="http://schemas.microsoft.com/office/drawing/2014/main" val="281156212"/>
                        </a:ext>
                      </a:extLst>
                    </a:gridCol>
                    <a:gridCol w="1933197">
                      <a:extLst>
                        <a:ext uri="{9D8B030D-6E8A-4147-A177-3AD203B41FA5}">
                          <a16:colId xmlns:a16="http://schemas.microsoft.com/office/drawing/2014/main" val="4130857476"/>
                        </a:ext>
                      </a:extLst>
                    </a:gridCol>
                    <a:gridCol w="1535062">
                      <a:extLst>
                        <a:ext uri="{9D8B030D-6E8A-4147-A177-3AD203B41FA5}">
                          <a16:colId xmlns:a16="http://schemas.microsoft.com/office/drawing/2014/main" val="3957987450"/>
                        </a:ext>
                      </a:extLst>
                    </a:gridCol>
                  </a:tblGrid>
                  <a:tr h="492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Nanofluido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 </a:t>
                          </a:r>
                          <a14:m>
                            <m:oMath xmlns:m="http://schemas.openxmlformats.org/officeDocument/2006/math">
                              <m:r>
                                <a:rPr lang="en-GB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Viscosidad dinámica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72514429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1143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3619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0.691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59203730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𝐶𝑢𝑂</m:t>
                                </m:r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1264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3269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0.689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075747732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𝑇𝑖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1160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3450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0.676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632682799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1059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3822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0.628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685198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84E7759-CA92-4125-9F0F-7A15C81F10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7136498"/>
                  </p:ext>
                </p:extLst>
              </p:nvPr>
            </p:nvGraphicFramePr>
            <p:xfrm>
              <a:off x="2083433" y="1227401"/>
              <a:ext cx="7884943" cy="1965095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521537">
                      <a:extLst>
                        <a:ext uri="{9D8B030D-6E8A-4147-A177-3AD203B41FA5}">
                          <a16:colId xmlns:a16="http://schemas.microsoft.com/office/drawing/2014/main" val="670491928"/>
                        </a:ext>
                      </a:extLst>
                    </a:gridCol>
                    <a:gridCol w="1373610">
                      <a:extLst>
                        <a:ext uri="{9D8B030D-6E8A-4147-A177-3AD203B41FA5}">
                          <a16:colId xmlns:a16="http://schemas.microsoft.com/office/drawing/2014/main" val="4175404910"/>
                        </a:ext>
                      </a:extLst>
                    </a:gridCol>
                    <a:gridCol w="1521537">
                      <a:extLst>
                        <a:ext uri="{9D8B030D-6E8A-4147-A177-3AD203B41FA5}">
                          <a16:colId xmlns:a16="http://schemas.microsoft.com/office/drawing/2014/main" val="281156212"/>
                        </a:ext>
                      </a:extLst>
                    </a:gridCol>
                    <a:gridCol w="1933197">
                      <a:extLst>
                        <a:ext uri="{9D8B030D-6E8A-4147-A177-3AD203B41FA5}">
                          <a16:colId xmlns:a16="http://schemas.microsoft.com/office/drawing/2014/main" val="4130857476"/>
                        </a:ext>
                      </a:extLst>
                    </a:gridCol>
                    <a:gridCol w="1535062">
                      <a:extLst>
                        <a:ext uri="{9D8B030D-6E8A-4147-A177-3AD203B41FA5}">
                          <a16:colId xmlns:a16="http://schemas.microsoft.com/office/drawing/2014/main" val="3957987450"/>
                        </a:ext>
                      </a:extLst>
                    </a:gridCol>
                  </a:tblGrid>
                  <a:tr h="492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Nanofluido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11111" t="-9877" r="-365333" b="-3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90000" t="-9877" r="-228800" b="-3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27987" t="-9877" r="-79874" b="-3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13889" t="-9877" r="-794" b="-319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514429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148333" r="-418800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1143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3619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0.691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59203730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244262" r="-4188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1264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3269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0.689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075747732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350000" r="-418800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1160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3450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0.676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632682799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t="-442623" r="-418800" b="-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1059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3822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0.628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0.001137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685198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906071C-9843-4E5A-BAC5-2D52901859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915197"/>
                  </p:ext>
                </p:extLst>
              </p:nvPr>
            </p:nvGraphicFramePr>
            <p:xfrm>
              <a:off x="2083433" y="3794124"/>
              <a:ext cx="7884942" cy="1965094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521552">
                      <a:extLst>
                        <a:ext uri="{9D8B030D-6E8A-4147-A177-3AD203B41FA5}">
                          <a16:colId xmlns:a16="http://schemas.microsoft.com/office/drawing/2014/main" val="2593091029"/>
                        </a:ext>
                      </a:extLst>
                    </a:gridCol>
                    <a:gridCol w="1374115">
                      <a:extLst>
                        <a:ext uri="{9D8B030D-6E8A-4147-A177-3AD203B41FA5}">
                          <a16:colId xmlns:a16="http://schemas.microsoft.com/office/drawing/2014/main" val="2413555311"/>
                        </a:ext>
                      </a:extLst>
                    </a:gridCol>
                    <a:gridCol w="1521552">
                      <a:extLst>
                        <a:ext uri="{9D8B030D-6E8A-4147-A177-3AD203B41FA5}">
                          <a16:colId xmlns:a16="http://schemas.microsoft.com/office/drawing/2014/main" val="3564212129"/>
                        </a:ext>
                      </a:extLst>
                    </a:gridCol>
                    <a:gridCol w="1932691">
                      <a:extLst>
                        <a:ext uri="{9D8B030D-6E8A-4147-A177-3AD203B41FA5}">
                          <a16:colId xmlns:a16="http://schemas.microsoft.com/office/drawing/2014/main" val="3748771644"/>
                        </a:ext>
                      </a:extLst>
                    </a:gridCol>
                    <a:gridCol w="1535032">
                      <a:extLst>
                        <a:ext uri="{9D8B030D-6E8A-4147-A177-3AD203B41FA5}">
                          <a16:colId xmlns:a16="http://schemas.microsoft.com/office/drawing/2014/main" val="1675638350"/>
                        </a:ext>
                      </a:extLst>
                    </a:gridCol>
                  </a:tblGrid>
                  <a:tr h="492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Nanofluido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Densidad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>
                              <a:solidFill>
                                <a:schemeClr val="tx1"/>
                              </a:solidFill>
                              <a:effectLst/>
                            </a:rPr>
                            <a:t>Capacidad calorífica </a:t>
                          </a:r>
                          <a14:m>
                            <m:oMath xmlns:m="http://schemas.openxmlformats.org/officeDocument/2006/math">
                              <m:r>
                                <a:rPr lang="en-GB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Conductividad térmica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Viscosidad dinámica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GB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𝒏𝒇</m:t>
                                  </m:r>
                                </m:sub>
                              </m:sSub>
                            </m:oMath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25607780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1288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3182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0.791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126602923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𝐶𝑢𝑂</m:t>
                                </m:r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1530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2674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0.788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511812923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𝑇𝑖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1321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2898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0.759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516300182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1120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3501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0.656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5064124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906071C-9843-4E5A-BAC5-2D52901859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915197"/>
                  </p:ext>
                </p:extLst>
              </p:nvPr>
            </p:nvGraphicFramePr>
            <p:xfrm>
              <a:off x="2083433" y="3794124"/>
              <a:ext cx="7884942" cy="1965094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521552">
                      <a:extLst>
                        <a:ext uri="{9D8B030D-6E8A-4147-A177-3AD203B41FA5}">
                          <a16:colId xmlns:a16="http://schemas.microsoft.com/office/drawing/2014/main" val="2593091029"/>
                        </a:ext>
                      </a:extLst>
                    </a:gridCol>
                    <a:gridCol w="1374115">
                      <a:extLst>
                        <a:ext uri="{9D8B030D-6E8A-4147-A177-3AD203B41FA5}">
                          <a16:colId xmlns:a16="http://schemas.microsoft.com/office/drawing/2014/main" val="2413555311"/>
                        </a:ext>
                      </a:extLst>
                    </a:gridCol>
                    <a:gridCol w="1521552">
                      <a:extLst>
                        <a:ext uri="{9D8B030D-6E8A-4147-A177-3AD203B41FA5}">
                          <a16:colId xmlns:a16="http://schemas.microsoft.com/office/drawing/2014/main" val="3564212129"/>
                        </a:ext>
                      </a:extLst>
                    </a:gridCol>
                    <a:gridCol w="1932691">
                      <a:extLst>
                        <a:ext uri="{9D8B030D-6E8A-4147-A177-3AD203B41FA5}">
                          <a16:colId xmlns:a16="http://schemas.microsoft.com/office/drawing/2014/main" val="3748771644"/>
                        </a:ext>
                      </a:extLst>
                    </a:gridCol>
                    <a:gridCol w="1535032">
                      <a:extLst>
                        <a:ext uri="{9D8B030D-6E8A-4147-A177-3AD203B41FA5}">
                          <a16:colId xmlns:a16="http://schemas.microsoft.com/office/drawing/2014/main" val="1675638350"/>
                        </a:ext>
                      </a:extLst>
                    </a:gridCol>
                  </a:tblGrid>
                  <a:tr h="492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419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Nanofluido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10619" t="-9877" r="-363274" b="-3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91165" t="-9877" r="-229719" b="-3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27987" t="-9877" r="-79874" b="-3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13889" t="-9877" r="-794" b="-319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607780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148333" r="-418800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1288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3182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0.791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126602923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244262" r="-4188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1530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2674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0.788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1511812923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350000" r="-418800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1321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2898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0.759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516300182"/>
                      </a:ext>
                    </a:extLst>
                  </a:tr>
                  <a:tr h="368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442623" r="-418800" b="-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1120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3501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</a:rPr>
                            <a:t>0.656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0.001301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5064124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956E339-EE39-40A8-8732-8F9D5D0AF2EF}"/>
              </a:ext>
            </a:extLst>
          </p:cNvPr>
          <p:cNvSpPr txBox="1"/>
          <p:nvPr/>
        </p:nvSpPr>
        <p:spPr>
          <a:xfrm>
            <a:off x="2083433" y="886265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Concentración al 5%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989BA-B5E5-4C82-9684-6AFFCEC4A99F}"/>
              </a:ext>
            </a:extLst>
          </p:cNvPr>
          <p:cNvSpPr txBox="1"/>
          <p:nvPr/>
        </p:nvSpPr>
        <p:spPr>
          <a:xfrm>
            <a:off x="2083432" y="3259552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Concentración al 10%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17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CONFIGURACIÓN INICIAL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SIMULACIÓN NUMÉRICA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B07A5-A372-4BEB-98EE-D102A4D41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6433" r="3993" b="8479"/>
          <a:stretch/>
        </p:blipFill>
        <p:spPr bwMode="auto">
          <a:xfrm>
            <a:off x="136550" y="766370"/>
            <a:ext cx="3171825" cy="174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616E45-81F3-4132-BE3E-F3CA7F9C2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0" y="2509751"/>
            <a:ext cx="2550057" cy="358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A2CA1D-BFE1-4C42-9677-6C6032E16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80" y="596173"/>
            <a:ext cx="54864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A3CB6B-DBA0-4A1C-A5F3-E3DCB18870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51" y="3061234"/>
            <a:ext cx="4223457" cy="21339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C82C4DD-3556-48B5-BE9B-A9785F39380A}"/>
              </a:ext>
            </a:extLst>
          </p:cNvPr>
          <p:cNvSpPr/>
          <p:nvPr/>
        </p:nvSpPr>
        <p:spPr>
          <a:xfrm>
            <a:off x="4638704" y="3318457"/>
            <a:ext cx="1316923" cy="640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CC2E1-C6C2-4915-8BD5-C29A6FC6EB85}"/>
              </a:ext>
            </a:extLst>
          </p:cNvPr>
          <p:cNvSpPr txBox="1"/>
          <p:nvPr/>
        </p:nvSpPr>
        <p:spPr>
          <a:xfrm>
            <a:off x="3334469" y="1026609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Simulación Axisimétrica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F7228-D116-4797-ABDC-7148A28CBA20}"/>
              </a:ext>
            </a:extLst>
          </p:cNvPr>
          <p:cNvSpPr txBox="1"/>
          <p:nvPr/>
        </p:nvSpPr>
        <p:spPr>
          <a:xfrm>
            <a:off x="3440940" y="172352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Gravedad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BE584-C936-467F-8310-DD755E069097}"/>
              </a:ext>
            </a:extLst>
          </p:cNvPr>
          <p:cNvSpPr txBox="1"/>
          <p:nvPr/>
        </p:nvSpPr>
        <p:spPr>
          <a:xfrm>
            <a:off x="2682592" y="4239487"/>
            <a:ext cx="241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Modelo Viscoso RNG</a:t>
            </a:r>
          </a:p>
          <a:p>
            <a:pPr marL="285750" indent="-285750">
              <a:buFontTx/>
              <a:buChar char="-"/>
            </a:pPr>
            <a:r>
              <a:rPr lang="es-419" dirty="0"/>
              <a:t>Efectos térmicos</a:t>
            </a:r>
          </a:p>
          <a:p>
            <a:pPr marL="285750" indent="-285750">
              <a:buFontTx/>
              <a:buChar char="-"/>
            </a:pPr>
            <a:r>
              <a:rPr lang="es-419" dirty="0"/>
              <a:t>Tratamiento mejorado de pared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7330C-8CBA-4927-99ED-4A01D0895F65}"/>
              </a:ext>
            </a:extLst>
          </p:cNvPr>
          <p:cNvSpPr txBox="1"/>
          <p:nvPr/>
        </p:nvSpPr>
        <p:spPr>
          <a:xfrm>
            <a:off x="7116334" y="2460490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419" dirty="0"/>
              <a:t>Flujos másicos</a:t>
            </a:r>
          </a:p>
          <a:p>
            <a:pPr marL="285750" indent="-285750">
              <a:buFontTx/>
              <a:buChar char="-"/>
            </a:pPr>
            <a:r>
              <a:rPr lang="es-419" dirty="0"/>
              <a:t>Intensidades de turbulencia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9F6459-A4FD-44F2-B2BE-6937EAC40056}"/>
                  </a:ext>
                </a:extLst>
              </p:cNvPr>
              <p:cNvSpPr txBox="1"/>
              <p:nvPr/>
            </p:nvSpPr>
            <p:spPr>
              <a:xfrm>
                <a:off x="6651851" y="5131676"/>
                <a:ext cx="4788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s-419" dirty="0"/>
                  <a:t>Flujo de calor constante 267584.74 </a:t>
                </a:r>
                <a14:m>
                  <m:oMath xmlns:m="http://schemas.openxmlformats.org/officeDocument/2006/math">
                    <m:r>
                      <a:rPr lang="es-419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419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419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419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419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419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9F6459-A4FD-44F2-B2BE-6937EAC40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51" y="5131676"/>
                <a:ext cx="4788619" cy="369332"/>
              </a:xfrm>
              <a:prstGeom prst="rect">
                <a:avLst/>
              </a:prstGeom>
              <a:blipFill>
                <a:blip r:embed="rId8"/>
                <a:stretch>
                  <a:fillRect l="-76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1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MÉTODOS DE SOLUCIÓN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SIMULACIÓN NUMÉRICA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DFB19-E78B-442C-85A9-73BB8FD26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79" y="1762711"/>
            <a:ext cx="2738950" cy="27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051AF-7DEB-4562-B84D-7EEE54809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99" y="1992605"/>
            <a:ext cx="5871104" cy="2466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54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CRITERIO DE CONVERGENCIA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6CDB84-978D-43BB-B488-F7018089F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992903"/>
              </p:ext>
            </p:extLst>
          </p:nvPr>
        </p:nvGraphicFramePr>
        <p:xfrm>
          <a:off x="1975485" y="1184215"/>
          <a:ext cx="8448676" cy="395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5832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LÍQUIDO BASE A 0% DE TURBULENCIA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025BF-99AC-43E0-A23C-625ACFDCE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660" y="952840"/>
            <a:ext cx="4355221" cy="2465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92A3E-15C8-4414-8309-ABBCFE181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462" y="963074"/>
            <a:ext cx="3997811" cy="2413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0A9EA4-98ED-4055-B424-099A73D19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661" y="3355957"/>
            <a:ext cx="4355222" cy="2549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C11E31-7D34-4B14-8262-293776420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462" y="3355957"/>
            <a:ext cx="3922266" cy="24247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3897FC-9D27-44CD-9989-D249A5DC8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273" y="862487"/>
            <a:ext cx="3666575" cy="2407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99C65-40D9-4E9E-BBF8-0D2EF200B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9733" y="3347646"/>
            <a:ext cx="3922267" cy="24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LÍQUIDO BASE A 50% DE TURBULENCIA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12C26-14E9-4F52-9F97-47E89B908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856"/>
            <a:ext cx="4401927" cy="2550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F0B99-425A-42F0-96EF-BE5E031E8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927" y="980856"/>
            <a:ext cx="3934761" cy="2448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AE7677-C6C5-45A1-8E70-BC20C516D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9" y="3530992"/>
            <a:ext cx="4330201" cy="2448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D87FF3-E5A8-4001-B0C4-1E417BEC0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406" y="3530992"/>
            <a:ext cx="3922282" cy="25076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16A6-F1DC-4302-B4DD-AEA72A3F3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353" y="658691"/>
            <a:ext cx="3868483" cy="25501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5442DC-1F87-466F-AFB8-A5A31E997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6688" y="3274079"/>
            <a:ext cx="3564580" cy="268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5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LÍQUIDO BASE A 100% DE TURBULENCIA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2C4BD7-4CFD-4028-8674-50DDEC1A9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194" y="1088868"/>
            <a:ext cx="4247794" cy="2512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3833F-0B67-4642-AC1E-ED83B2876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0" y="1088868"/>
            <a:ext cx="3799498" cy="2512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6881F1-C261-41DB-8917-8FB416203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097" y="3601329"/>
            <a:ext cx="4165600" cy="2595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51A79-1F73-4363-A3C2-404A776C1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355" y="3601328"/>
            <a:ext cx="4111988" cy="2595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535E14-4305-48C4-9AC0-298FBCE1F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098" y="661584"/>
            <a:ext cx="4185394" cy="25950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C53764-914E-4118-AA8A-442172248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9692" y="3436898"/>
            <a:ext cx="4103200" cy="25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8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5%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1052DB-F37A-4477-BB56-0728B36BC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6010"/>
            <a:ext cx="6092917" cy="2840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C4140-1181-4D5C-AE60-979DFE933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352" y="625458"/>
            <a:ext cx="6218482" cy="2851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417553-D8CE-412B-9B23-F00BF8760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392" y="3367756"/>
            <a:ext cx="5953919" cy="28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61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5%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6DE545-EE51-4CB8-8BEB-7C2863FBA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456"/>
            <a:ext cx="6713294" cy="3114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81DCF-D84B-423E-B29B-00A866CA7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550" y="701829"/>
            <a:ext cx="6419641" cy="2933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AE73B3-4049-4716-B269-28E2A9240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985" y="3312875"/>
            <a:ext cx="5760270" cy="28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4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5%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DD5775-8B52-474C-95B4-9C7A0444E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6" y="625458"/>
            <a:ext cx="5957912" cy="3046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2E1CA-95A7-40D1-96D7-642CC90FC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627" y="625458"/>
            <a:ext cx="6487771" cy="3105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9945AF-7827-4B22-9542-A6C273475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671" y="3468874"/>
            <a:ext cx="5335283" cy="26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0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956"/>
            <a:ext cx="10972800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RESUMEN</a:t>
            </a: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840FFD4-20D1-4352-B37D-22C8E9431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08591"/>
                <a:ext cx="10972800" cy="3891094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s-419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El siguiente proyecto de investigación engloba el modelado, simulación numérica y optimización de un intercambiador de calor aire-agua de flujo cruzado con nanofluidos de óxido de aluminio </a:t>
                </a:r>
                <a14:m>
                  <m:oMath xmlns:m="http://schemas.openxmlformats.org/officeDocument/2006/math">
                    <m:r>
                      <a:rPr lang="es-419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𝐴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419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, óxido de cobre </a:t>
                </a:r>
                <a14:m>
                  <m:oMath xmlns:m="http://schemas.openxmlformats.org/officeDocument/2006/math">
                    <m:r>
                      <a:rPr lang="es-419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𝐶𝑢𝑂</m:t>
                    </m:r>
                  </m:oMath>
                </a14:m>
                <a:r>
                  <a:rPr lang="es-419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dióxido de titanio </a:t>
                </a:r>
                <a14:m>
                  <m:oMath xmlns:m="http://schemas.openxmlformats.org/officeDocument/2006/math">
                    <m:r>
                      <a:rPr lang="es-419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𝑇𝑖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419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y óxido de silicio </a:t>
                </a:r>
                <a14:m>
                  <m:oMath xmlns:m="http://schemas.openxmlformats.org/officeDocument/2006/math">
                    <m:r>
                      <a:rPr lang="es-419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𝑆𝑖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s-419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419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cada uno con respectivas concentraciones de peso del 0%, 5% y 10% a diferentes flujos másicos: 0.01; 0.013; 0.017 y 0.02 kg/s con intensidades de turbulencia del 0%, 50%, y 100% empleando el programa de mecánica de fluidos computacional (CFD) Ansys Fluent 18.1 y SolidWorks 2020 como software de apoyo.</a:t>
                </a:r>
                <a:endParaRPr lang="en-GB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840FFD4-20D1-4352-B37D-22C8E9431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08591"/>
                <a:ext cx="10972800" cy="3891094"/>
              </a:xfrm>
              <a:blipFill>
                <a:blip r:embed="rId2"/>
                <a:stretch>
                  <a:fillRect l="-444" r="-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GENERALIDADES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56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5%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9FA2E-CAFC-4A1D-AF2F-70E2E73DB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7293"/>
            <a:ext cx="5934085" cy="2984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DDECC-E601-4B7A-958F-FE4F412C1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812" y="617293"/>
            <a:ext cx="6260613" cy="3119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B7BD09-B90A-412B-BE13-0A511CD3B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919" y="3429000"/>
            <a:ext cx="6490329" cy="27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5%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DF2AD-26D6-4B80-8604-67366628C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728"/>
            <a:ext cx="6678707" cy="3327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F34BB-B2BF-4EAF-B692-BB605527C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345" y="731705"/>
            <a:ext cx="6971655" cy="3274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3A343-1DF0-486D-9FB0-03CDEA8E3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180" y="3787204"/>
            <a:ext cx="5201640" cy="24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95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5%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DE734-1DF0-42AB-95A0-6481B6DCC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" y="625459"/>
            <a:ext cx="6855778" cy="327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68ED1E-5884-4CA9-8D0D-2FF0BE7E9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412" y="625459"/>
            <a:ext cx="6614925" cy="3200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AFB67-A5ED-4F31-A751-FF4CB7928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835" y="3618575"/>
            <a:ext cx="5436796" cy="26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5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10%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E3C2B-E70E-4EED-9ED3-E40AD46AC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456"/>
            <a:ext cx="6692991" cy="3003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5A4A3-9B48-484F-AD76-F009F7A9B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570" y="625458"/>
            <a:ext cx="6489430" cy="3003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BDA6C4-C2C2-474C-A607-0E0210BA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012" y="3334215"/>
            <a:ext cx="5890615" cy="28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4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10%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1A1D8-DB07-4C4B-B8FC-19403DB15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07940"/>
            <a:ext cx="6203852" cy="3105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8AE873-6996-4410-942A-013E142E5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259" y="607940"/>
            <a:ext cx="6511511" cy="3306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A121F7-CE85-43FC-9929-821D6C0E2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610" y="3587018"/>
            <a:ext cx="5748485" cy="25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86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10%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F6812-4EC9-4712-92AE-4A92D68CB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177"/>
            <a:ext cx="6373384" cy="3086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A79B6-C066-4079-9C2B-FF8A1F9F6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436" y="611456"/>
            <a:ext cx="6373384" cy="2947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66D0D8-E595-43A7-9C76-3C0EED478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956" y="3479893"/>
            <a:ext cx="5744088" cy="27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89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10%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B8104D-74FF-44CB-BA2A-63CBA9CA2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458"/>
            <a:ext cx="6589935" cy="3158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83DF9-2D4D-494B-BC55-2950EAAF5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666" y="625458"/>
            <a:ext cx="6310104" cy="3158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2975E-CD17-43EE-8884-8435DFEF7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488" y="3429000"/>
            <a:ext cx="5857512" cy="27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6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10%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3773FD-F309-4C31-B995-7D29B9BF2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3" y="625459"/>
            <a:ext cx="6162358" cy="304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929D4-C6A2-4E08-B284-7FB4F7821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23" y="625458"/>
            <a:ext cx="6031000" cy="3049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498E4D-F720-4816-9C6E-3290E3862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799" y="3523735"/>
            <a:ext cx="5643885" cy="27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7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9" y="53958"/>
            <a:ext cx="1008653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CONCENTRACIÓN 10%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0AB12A-0BAD-4DC2-BAD2-B001D4BAA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8" y="504605"/>
            <a:ext cx="6296866" cy="3167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47966-F553-4AA2-B442-CE04CA2F3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917" y="504605"/>
            <a:ext cx="6484853" cy="3324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A3340B-3330-4E47-BB37-E68E3F229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189" y="3527534"/>
            <a:ext cx="5205357" cy="26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8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8" y="53958"/>
            <a:ext cx="10560027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TEMPERATURAS DE SALIDA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E840C-C5E2-4594-BFB0-F91956749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296" y="657099"/>
            <a:ext cx="4165600" cy="2637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D26C9-3A34-4F51-ABC6-DD18535A8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491" y="657099"/>
            <a:ext cx="3697523" cy="2900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ADC094-8D90-46BB-ADEF-5AE9C5FA1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250" y="3556672"/>
            <a:ext cx="3452004" cy="260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99E6B4-4876-4897-9608-DE02B6D4E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158" y="3294491"/>
            <a:ext cx="4425331" cy="28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8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211"/>
            <a:ext cx="10972800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INTRODUCCIÓN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GENERALIDADES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-I. Intercambiadores de calor | El Blog de los Fenómenos de Transporte">
            <a:extLst>
              <a:ext uri="{FF2B5EF4-FFF2-40B4-BE49-F238E27FC236}">
                <a16:creationId xmlns:a16="http://schemas.microsoft.com/office/drawing/2014/main" id="{119392FE-7607-496E-8DD8-8D9D80961F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65" y="1624440"/>
            <a:ext cx="3860800" cy="34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B3529A7-650B-464A-9695-B9C65FF021EA}"/>
              </a:ext>
            </a:extLst>
          </p:cNvPr>
          <p:cNvSpPr/>
          <p:nvPr/>
        </p:nvSpPr>
        <p:spPr>
          <a:xfrm>
            <a:off x="3024554" y="3052689"/>
            <a:ext cx="787791" cy="60491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88A771-2DDB-47D1-A1B7-25D5F6FEB08F}"/>
              </a:ext>
            </a:extLst>
          </p:cNvPr>
          <p:cNvSpPr/>
          <p:nvPr/>
        </p:nvSpPr>
        <p:spPr>
          <a:xfrm>
            <a:off x="7982958" y="3035104"/>
            <a:ext cx="787791" cy="60491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639AD-5A66-428F-A4EB-BD9B04E92C6D}"/>
              </a:ext>
            </a:extLst>
          </p:cNvPr>
          <p:cNvSpPr txBox="1"/>
          <p:nvPr/>
        </p:nvSpPr>
        <p:spPr>
          <a:xfrm>
            <a:off x="1327296" y="674885"/>
            <a:ext cx="908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INTERCAMBIADOR DE CALOR: </a:t>
            </a:r>
            <a:r>
              <a:rPr lang="es-419" dirty="0"/>
              <a:t>Equipo de transferencia de energía entre dos fluidos.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EE4C0-2960-4603-B005-770B90008C61}"/>
              </a:ext>
            </a:extLst>
          </p:cNvPr>
          <p:cNvSpPr txBox="1"/>
          <p:nvPr/>
        </p:nvSpPr>
        <p:spPr>
          <a:xfrm>
            <a:off x="233676" y="1817885"/>
            <a:ext cx="36749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Equipos comerciales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Varias aplicaciones industriales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Bajo costo de mantenimiento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Baja eficiencia térmica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Dimensiones robustas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419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8353D-51BE-4E3E-8085-35994C1BE8BF}"/>
              </a:ext>
            </a:extLst>
          </p:cNvPr>
          <p:cNvSpPr txBox="1"/>
          <p:nvPr/>
        </p:nvSpPr>
        <p:spPr>
          <a:xfrm>
            <a:off x="826516" y="141514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¿ Que  se conoce ?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71CB1-5922-4AE8-8352-4379DD2E788E}"/>
              </a:ext>
            </a:extLst>
          </p:cNvPr>
          <p:cNvSpPr txBox="1"/>
          <p:nvPr/>
        </p:nvSpPr>
        <p:spPr>
          <a:xfrm>
            <a:off x="8953742" y="1415141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¿ Que se plantea hacer ?</a:t>
            </a:r>
            <a:endParaRPr lang="en-GB" b="1" dirty="0"/>
          </a:p>
        </p:txBody>
      </p:sp>
      <p:pic>
        <p:nvPicPr>
          <p:cNvPr id="2052" name="Picture 4" descr="SOMOS MAS QUE INGENIEROS MECANICOS – Blog diseñado para ingenieros mecánicos">
            <a:extLst>
              <a:ext uri="{FF2B5EF4-FFF2-40B4-BE49-F238E27FC236}">
                <a16:creationId xmlns:a16="http://schemas.microsoft.com/office/drawing/2014/main" id="{486A82BA-FE83-4BFD-BF32-90944980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95" y="3911051"/>
            <a:ext cx="1712107" cy="196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4C711-AD2B-4B1C-83A7-1F08347EFC5C}"/>
              </a:ext>
            </a:extLst>
          </p:cNvPr>
          <p:cNvSpPr txBox="1"/>
          <p:nvPr/>
        </p:nvSpPr>
        <p:spPr>
          <a:xfrm>
            <a:off x="8770749" y="1931409"/>
            <a:ext cx="3099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Combinar nanopartículas con el líquido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Optimizar el intercambiador de calor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Incrementar la eficiencia térmica</a:t>
            </a:r>
          </a:p>
        </p:txBody>
      </p:sp>
      <p:pic>
        <p:nvPicPr>
          <p:cNvPr id="2054" name="Picture 6" descr="Itpe Energiaitpe Sticker by Instituto Tecnológico del Petróleo y Energía  for iOS &amp; Android | GIPHY">
            <a:extLst>
              <a:ext uri="{FF2B5EF4-FFF2-40B4-BE49-F238E27FC236}">
                <a16:creationId xmlns:a16="http://schemas.microsoft.com/office/drawing/2014/main" id="{39C78245-F233-4E75-925E-A6AED4AA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466" y="3657600"/>
            <a:ext cx="1734734" cy="196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53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8" y="53958"/>
            <a:ext cx="10560027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NTU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2DE8-2C3B-457D-8036-6A67C1037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296" y="611456"/>
            <a:ext cx="3690307" cy="28035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7F52F5-1FE2-4B8B-A1A4-34854478C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868" y="3258676"/>
            <a:ext cx="4157382" cy="29878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C9FC4F-6EF1-4B21-9448-00D1679B2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250" y="625458"/>
            <a:ext cx="3954558" cy="28035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C2350D-AFBD-4DC3-8548-A1BDD6144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284" y="3258676"/>
            <a:ext cx="3548917" cy="28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48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78" y="53958"/>
            <a:ext cx="10560027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EFICIENCIAS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14453-F290-4DF0-8838-2700402E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296" y="620229"/>
            <a:ext cx="3860800" cy="2742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D317FA-F4D9-41A5-AC09-F61A988A8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828" y="3403950"/>
            <a:ext cx="3659067" cy="2756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82A006-6199-494F-8A6E-F542A72F0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970" y="625458"/>
            <a:ext cx="3541260" cy="27373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B24ADF-0026-43AA-8363-BC4A51139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970" y="3257523"/>
            <a:ext cx="3659067" cy="29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3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53958"/>
            <a:ext cx="1099624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COEFICIENTE DE TRANSFERENCIA DE CALOR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DCA69F-6F9B-4691-920F-D0A355DD8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1" y="666855"/>
            <a:ext cx="4112454" cy="3074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6B8EF-8949-4D54-BEB1-8D7FAEBA9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296" y="3791121"/>
            <a:ext cx="4112455" cy="2357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22524D-E047-442F-9701-72870BA5F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674" y="625459"/>
            <a:ext cx="4237051" cy="2633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5E733F-7906-492A-B714-171F3751B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674" y="3141575"/>
            <a:ext cx="4528025" cy="26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4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53958"/>
            <a:ext cx="1099624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COMPORTAMIENTO DEL AIRE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ANÁLISIS DE RESULTADOS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C7949B-81EE-42FB-8498-D12E39EA9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681683"/>
              </p:ext>
            </p:extLst>
          </p:nvPr>
        </p:nvGraphicFramePr>
        <p:xfrm>
          <a:off x="2391836" y="625458"/>
          <a:ext cx="7610294" cy="280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0130BE0-2D71-4D2F-A26A-327468DDC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576135"/>
              </p:ext>
            </p:extLst>
          </p:nvPr>
        </p:nvGraphicFramePr>
        <p:xfrm>
          <a:off x="2391836" y="3545059"/>
          <a:ext cx="7610294" cy="23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5031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6" y="53958"/>
            <a:ext cx="1099624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CONCLUSIONES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719341" y="6438917"/>
            <a:ext cx="4753317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CONCLUSIONES Y RECOMENDACIONES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F82DA-FCD9-41E8-B686-4B28406046D0}"/>
              </a:ext>
            </a:extLst>
          </p:cNvPr>
          <p:cNvSpPr txBox="1"/>
          <p:nvPr/>
        </p:nvSpPr>
        <p:spPr>
          <a:xfrm>
            <a:off x="79717" y="1004298"/>
            <a:ext cx="12112283" cy="4849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Los modelos matemáticos para el comportamiento térmico y fluido dinámico desarrollados para la presente simulación numérica estuvo basado en el modelo viscoso k-épsilon RNG con tratamiento mejorado de pared y efectos térmicos arrojando resultados favorables para intensidades de turbulencia de 50% y 100% con variaciones de resultados para las propiedades termofísicas de hasta el 5% , mientras que a una intensidad de turbulencia del 0% el comportamiento de los nanofluidos fueron inestables a lo largo de la longitud de la tubería debido a que el flujo no pudo desarrollarse completamente en la región de entrada.</a:t>
            </a:r>
            <a:endParaRPr lang="en-GB" sz="16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 realizaron simulaciones axisimétricas de tubos de calor de un intercambiador de calor aire-agua con flujo cruzado para nanofluidos de alúmina, dióxido de titanio, dióxido de silicio y óxido de cobre con flujos másicos de 0.01, 0.013, 0.017 y 0.02 kg/s divididos en 50000 elementos finitos con una precisión de resultados mayor al 99%.</a:t>
            </a:r>
            <a:endParaRPr lang="en-GB" sz="16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Las propiedades termofísicas del óxido de cobre con una concentración del 10% a 100% de turbulencia tuvo resultados favorables en el rendimiento térmico del intercambiador de calor incrementando la eficiencia hasta el 61.71% para un flujo másico de 0.02 kg/s, así como también tuvo un aumento de temperatura hasta los 366.246°K para un flujo másico de 0.01 kg/s.</a:t>
            </a:r>
            <a:endParaRPr lang="en-GB" sz="16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 se pudieron comparar resultados con artículos científicos, o proyectos de investigación anteriores, debido a que estaban orientados al estudio de la influencia de las nanopartículas en intercambiadores de calor comerciales cómo: concéntricos, así como también tubos y coraza.</a:t>
            </a:r>
            <a:endParaRPr lang="en-GB" sz="16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1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6" y="53958"/>
            <a:ext cx="1099624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RECOMENDACIONES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719341" y="6438917"/>
            <a:ext cx="4753317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CONCLUSIONES Y RECOMENDACIONES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813338-C147-4CF9-9057-0B0073F6BD5C}"/>
              </a:ext>
            </a:extLst>
          </p:cNvPr>
          <p:cNvSpPr txBox="1"/>
          <p:nvPr/>
        </p:nvSpPr>
        <p:spPr>
          <a:xfrm>
            <a:off x="597876" y="1467785"/>
            <a:ext cx="10996246" cy="212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419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Se recomienda avalar los resultados obtenidos en el presente trabajo de investigación mediante ensayos experimentales.</a:t>
            </a:r>
            <a:endParaRPr lang="en-GB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419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Es imprescindible el uso de un computador con al menos 16Gb de RAM y 1Tb de disco duro con la finalidad de obtener resultados favorables para el presente estudio en fase simple.</a:t>
            </a:r>
            <a:endParaRPr lang="en-GB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419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Realizar análisis de convergencia para optimizar los recursos computacionales del servidor.</a:t>
            </a:r>
            <a:endParaRPr lang="en-GB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8" name="Picture 2" descr="Best Vida Salvaje GIFs | Gfycat">
            <a:extLst>
              <a:ext uri="{FF2B5EF4-FFF2-40B4-BE49-F238E27FC236}">
                <a16:creationId xmlns:a16="http://schemas.microsoft.com/office/drawing/2014/main" id="{2CF82B3C-5A78-4D87-B408-F9F02D907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26325"/>
          <a:stretch/>
        </p:blipFill>
        <p:spPr bwMode="auto">
          <a:xfrm>
            <a:off x="8932984" y="3816544"/>
            <a:ext cx="1758461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1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6" y="53958"/>
            <a:ext cx="10996246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BIBLIOGRAFÍA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719341" y="6438917"/>
            <a:ext cx="4753317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CONCLUSIONES Y RECOMENDACIONES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1" y="9640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972DB9F-9ED7-4FAA-A955-E73BFB3A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31" y="625458"/>
            <a:ext cx="11915335" cy="573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Ansys. (2018).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Ansys Workbench Help.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Canonsburg: Ansys 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B.S, P. (1910).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Heat transfer and friction in turbulent pipe flow with variable physical properties.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Mosc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ú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Academy of science of the USSR.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Cengel, Y. A., &amp; Boles, M. A. (2012).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Termodin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á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mica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é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xico D.F.: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McGrawHill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Cengel, Y. A.,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Cimbala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J. M. (2006).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Mec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á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nica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 fluidos: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Fundamentos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y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aplicaciones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é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xico D.F.: McGraw-Hill.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Cengel, Y. A.,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Ghajar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 J. (2011).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Transferencia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calor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y masa.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é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xico D.F.: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McGrawHill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Ciftci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Sozen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 (2020).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Heat transfer enhancement in pool boiling and condensation using h-BN/DCM and SiO2/DCM nanofluids: experimental and numerical comparison.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Ankara: International Journal of Numerical.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Gravndyan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Q., Ali, O.,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Toghraie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D.,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Marzban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Mashayekh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R., Karimi, R.,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Pourfattah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F. (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s.f.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effect of aspect ratios of rib on the heat transfer and laminar water/TiO2 nanofluid flow in a two-dimensional rectangular microchannel.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Gupta, A. K., Gupta, B.,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Bhalavi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Baredar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P., Parmar, H., &amp; Senthil, R. (2021).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CFD study on heat transfer and pressure drop of nanofluid in a concentric tube heat exchanger.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Jabalpur: International Journal of Ambient Energy.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Heyhat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M.,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Kowsary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F., Rashidi, A.,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Esfehani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 V.,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Amrollahi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 (2012).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Experimental investigation of turbulent flow and convective heat transfer characteristics of alumina water nanofluids in fully developed flow regime.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Tehran: Elsevier.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Huminic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G.,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Huminic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 (2013).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Numerical study on heat transfer characteristics of thermosyphon.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Brasov: Energy Conversion and Management.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Jasim, A. K.,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Freegah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B.,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Alhamdo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M. H. (2020).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Numerical and experimental study of a thermosyphon closed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mbria Math" panose="02040503050406030204" pitchFamily="18" charset="0"/>
              </a:rPr>
              <a:t>‐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loop system for domestic applications.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Baghdad: Heat transfer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wiley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Karuppasamy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M., Saravanan, R., Chandrasekaran, M.,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Muthuraman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V. (2019).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Numerical exploration of heat transfer in a heat exchanger tube with cone shape inserts and Al2O3 and CuO nanofluids.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Chennai: Elsevier.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Khanafer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K.,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Vafai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K. (2011).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 critical synthesis of thermophysical characteristics of nanofluids.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California: International Journal of Heat and Mass Transfer.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Khanlari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ö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zen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A.,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Variyenli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H. I. (2018).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Simulation and experimental analysis of heat transfer characteristics in the plate type heat exchangers using TiO2/water nanofluid.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Ankara: International Journal of Numerical.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ï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ga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S. E., Palm, S. J., Nguyen, C. T., Gilles , R.,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Galanis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N. (2005).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Heat transfer enhancement by using nanofluids in forced convection flows.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Sherbrooke: International Journal of Heat and Fluid Flow.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Navarro, H., &amp; Cabezas, C. G. (2006).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EFFECTIVENESS-NTU COMPUTATION WITH A MATHEMATICAL MODEL FOR CROSS-FLOW HEAT EXCHANGERS 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San Carlos: Brazilian Journal.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O.A.Jaramillo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(2007).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Intercambiadores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 </a:t>
            </a:r>
            <a:r>
              <a:rPr kumimoji="0" lang="en-GB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Calor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é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xico D.F: Universidad Nacional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Aut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ó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noma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 M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é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xico.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Sedong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K.,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Heegeun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S.,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Baasandulam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T., Soon-Ho, C.,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Hanshik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C.,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Junhyo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, K.,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Jeong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H. (2018).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Comparison of CFD simulations to experiment for heat transfer characteristics with aqueous Al2O3 nanofluid in heat exchanger tube.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International Communications in Heat and Mass Transfer.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Spalding, B. &amp;. (1973).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numerical computation of turbulent flows.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London: Imperial College of Science and Technology 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Stogiannis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I., Mouza, A., &amp; Paras, S. (2014).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Efficacy of SiO2 nanofluids in a miniature plate heat exchanger with undulated surface.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Thessaloniki: Elsevier.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Wang, X., &amp; Xu, X. (1999).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Thermal Conductivity of Nanoparticle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–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Fluid Mixture.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Illinois: JOURNAL OF THERMOPHYSICS AND HEAT TRANSFER.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Yongfeng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Tiezhu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, Z.,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Ramin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, M.,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Hayder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, M.,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Afrasyab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, K.,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Pouyan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, T.,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Wahiba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, Y. (2021).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Evaluation of Multiple Semi-Twisted Tape Inserts in a Heat exchanger pipe using Al2O3 nanofluid.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MDPI Nanomaterials.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Zadeh, M., &amp;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Ansarifar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G. (2015).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Assessment of the TiO2/water Nano fluid effects on heat transfer characteristics in VVER-1000 Nuclear Reactor using CFD Modeling.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Isfahan: Nuclear Engineering and Technology.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Zhang, S., Lu, L., Wen, T., &amp; Dong, C. (2020). </a:t>
            </a:r>
            <a:r>
              <a:rPr kumimoji="0" lang="en-GB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Turbulent heat transfer and flow analysis of hybrid Al2O3-CuO/water nanofluid: An experiment and CFD simulation study .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Hong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kong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Elsevier.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9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211"/>
            <a:ext cx="10972800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DEFINICIÓN DEL PROBLEMA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GENERALIDADES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DE19B4-300A-4BB5-9330-A16129C9B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23157"/>
              </p:ext>
            </p:extLst>
          </p:nvPr>
        </p:nvGraphicFramePr>
        <p:xfrm>
          <a:off x="-2313356" y="610711"/>
          <a:ext cx="145053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Planteamiento del problema">
            <a:extLst>
              <a:ext uri="{FF2B5EF4-FFF2-40B4-BE49-F238E27FC236}">
                <a16:creationId xmlns:a16="http://schemas.microsoft.com/office/drawing/2014/main" id="{C735A7E2-AD52-4FCE-AC7F-AAA97E146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r="19716"/>
          <a:stretch/>
        </p:blipFill>
        <p:spPr bwMode="auto">
          <a:xfrm>
            <a:off x="9636368" y="3696287"/>
            <a:ext cx="227896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A9B578-AAFD-419F-B6BF-6543C8D5B9DE}"/>
              </a:ext>
            </a:extLst>
          </p:cNvPr>
          <p:cNvSpPr txBox="1"/>
          <p:nvPr/>
        </p:nvSpPr>
        <p:spPr>
          <a:xfrm>
            <a:off x="3910818" y="1277045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Bajas eficiencias de los dispositivos térmicos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Ciclos de trabajo continuo durante el año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E72B21-FB4A-4C13-83CC-0C5D11671A89}"/>
              </a:ext>
            </a:extLst>
          </p:cNvPr>
          <p:cNvSpPr txBox="1"/>
          <p:nvPr/>
        </p:nvSpPr>
        <p:spPr>
          <a:xfrm>
            <a:off x="4165600" y="2811623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Características intrínsecas de diseño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Dimensiones robustas del equipo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21199-42C8-4C4E-A824-505F19088B1D}"/>
              </a:ext>
            </a:extLst>
          </p:cNvPr>
          <p:cNvSpPr txBox="1"/>
          <p:nvPr/>
        </p:nvSpPr>
        <p:spPr>
          <a:xfrm>
            <a:off x="3910818" y="4478849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Gastos de trabajo elevados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Costos de optimización encarecidos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211"/>
            <a:ext cx="10972800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OBJETIVOS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GENERALIDADES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7C751F-BAF2-43B0-8917-FA48D16509C4}"/>
              </a:ext>
            </a:extLst>
          </p:cNvPr>
          <p:cNvSpPr txBox="1"/>
          <p:nvPr/>
        </p:nvSpPr>
        <p:spPr>
          <a:xfrm>
            <a:off x="1327296" y="440854"/>
            <a:ext cx="10522472" cy="628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419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OBJETIVO GENERAL</a:t>
            </a:r>
          </a:p>
          <a:p>
            <a:pPr>
              <a:lnSpc>
                <a:spcPct val="150000"/>
              </a:lnSpc>
            </a:pPr>
            <a:r>
              <a:rPr lang="es-419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Modelar, simular numéricamente y optimizar un intercambiador de calor aire-agua de flujo cruzado con nanofluidos.</a:t>
            </a:r>
            <a:endParaRPr lang="es-419" sz="20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419" sz="20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OBJETIVOS ESPECÍFICOS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Desarrollar el modelo matemático del comportamiento térmico y fluido dinámico de un intercambiador de calor aire-agua</a:t>
            </a:r>
            <a:endParaRPr lang="en-GB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419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Simular en CFD el funcionamiento de un intercambiador de calor agua aire con flujo cruzado utilizando ANSYS Workbench y SolidWorks como software de apoyo.</a:t>
            </a:r>
            <a:endParaRPr lang="en-GB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419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Determinar las propiedades termofísicas de los fluidos de trabajo, rendimiento térmico y efectos producidos en el intercambiador de calor agua-aire de flujo cruzado con nanopartículas mediante CFD utilizando ANSYS Workbench como software de apoyo</a:t>
            </a:r>
            <a:endParaRPr lang="en-GB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419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Comparar los resultados numéricos con experimentos que se encuentran en la literatura </a:t>
            </a:r>
            <a:endParaRPr lang="en-GB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18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380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211"/>
            <a:ext cx="10972800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MECANISMOS DE TRANSFERENCIA DE CALOR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C68E4B-ABB7-41A6-9B4C-BF9AEC377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949856"/>
              </p:ext>
            </p:extLst>
          </p:nvPr>
        </p:nvGraphicFramePr>
        <p:xfrm>
          <a:off x="-32127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0F5807-1AD6-47CD-B07F-F5C8168D3704}"/>
              </a:ext>
            </a:extLst>
          </p:cNvPr>
          <p:cNvCxnSpPr/>
          <p:nvPr/>
        </p:nvCxnSpPr>
        <p:spPr>
          <a:xfrm flipV="1">
            <a:off x="4728983" y="1189502"/>
            <a:ext cx="1223890" cy="430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4268BF-084C-4D6B-B176-A88E1F9C18D9}"/>
              </a:ext>
            </a:extLst>
          </p:cNvPr>
          <p:cNvCxnSpPr/>
          <p:nvPr/>
        </p:nvCxnSpPr>
        <p:spPr>
          <a:xfrm>
            <a:off x="4728983" y="1619945"/>
            <a:ext cx="1336431" cy="478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4175E2-FCCA-430C-B736-9EC3C4954DAC}"/>
              </a:ext>
            </a:extLst>
          </p:cNvPr>
          <p:cNvCxnSpPr/>
          <p:nvPr/>
        </p:nvCxnSpPr>
        <p:spPr>
          <a:xfrm flipV="1">
            <a:off x="6574977" y="4486347"/>
            <a:ext cx="1223890" cy="430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4F3096-4802-42DA-B63E-6373772EE2E1}"/>
              </a:ext>
            </a:extLst>
          </p:cNvPr>
          <p:cNvCxnSpPr/>
          <p:nvPr/>
        </p:nvCxnSpPr>
        <p:spPr>
          <a:xfrm>
            <a:off x="6574977" y="4916790"/>
            <a:ext cx="1336431" cy="478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FAD931-905C-4B8F-BF66-9D5AD2A3612F}"/>
              </a:ext>
            </a:extLst>
          </p:cNvPr>
          <p:cNvSpPr txBox="1"/>
          <p:nvPr/>
        </p:nvSpPr>
        <p:spPr>
          <a:xfrm>
            <a:off x="6200683" y="95100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Estado estable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0CDEE-2976-4B76-B9C3-7E0370729E26}"/>
              </a:ext>
            </a:extLst>
          </p:cNvPr>
          <p:cNvSpPr txBox="1"/>
          <p:nvPr/>
        </p:nvSpPr>
        <p:spPr>
          <a:xfrm>
            <a:off x="6200682" y="177863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Estado transitorio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FBFEF4-F07C-465F-8045-0C05EFDC2BAC}"/>
              </a:ext>
            </a:extLst>
          </p:cNvPr>
          <p:cNvSpPr txBox="1"/>
          <p:nvPr/>
        </p:nvSpPr>
        <p:spPr>
          <a:xfrm>
            <a:off x="7950512" y="52104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Natural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0942F-E1C4-4A77-AA4C-00169E55CD0A}"/>
              </a:ext>
            </a:extLst>
          </p:cNvPr>
          <p:cNvSpPr txBox="1"/>
          <p:nvPr/>
        </p:nvSpPr>
        <p:spPr>
          <a:xfrm>
            <a:off x="7911408" y="426999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Natural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FA23B0-2259-4542-959D-C3E4ED58EFF9}"/>
              </a:ext>
            </a:extLst>
          </p:cNvPr>
          <p:cNvCxnSpPr/>
          <p:nvPr/>
        </p:nvCxnSpPr>
        <p:spPr>
          <a:xfrm flipV="1">
            <a:off x="8839867" y="4040061"/>
            <a:ext cx="1223890" cy="430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8E7D40-0AA6-43E7-8988-7F12F852EF9B}"/>
              </a:ext>
            </a:extLst>
          </p:cNvPr>
          <p:cNvCxnSpPr/>
          <p:nvPr/>
        </p:nvCxnSpPr>
        <p:spPr>
          <a:xfrm>
            <a:off x="8839867" y="4470504"/>
            <a:ext cx="1336431" cy="478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8C84204-5584-474A-93FC-7773BF29B0F4}"/>
              </a:ext>
            </a:extLst>
          </p:cNvPr>
          <p:cNvSpPr txBox="1"/>
          <p:nvPr/>
        </p:nvSpPr>
        <p:spPr>
          <a:xfrm>
            <a:off x="10063757" y="38162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Interna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5F4EB-F579-436D-A564-41E604829167}"/>
              </a:ext>
            </a:extLst>
          </p:cNvPr>
          <p:cNvSpPr txBox="1"/>
          <p:nvPr/>
        </p:nvSpPr>
        <p:spPr>
          <a:xfrm>
            <a:off x="10201946" y="470965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Externa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2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211"/>
            <a:ext cx="10972800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ESTADO ESTABLE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53055A9-786A-431C-8959-D37CB448A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823844"/>
              </p:ext>
            </p:extLst>
          </p:nvPr>
        </p:nvGraphicFramePr>
        <p:xfrm>
          <a:off x="1327296" y="719666"/>
          <a:ext cx="94626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D5D0D9FC-E9EB-46C9-BD4C-392F16C4B685}"/>
              </a:ext>
            </a:extLst>
          </p:cNvPr>
          <p:cNvSpPr/>
          <p:nvPr/>
        </p:nvSpPr>
        <p:spPr>
          <a:xfrm>
            <a:off x="2124221" y="2579662"/>
            <a:ext cx="1928838" cy="16986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419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Estado estable, estacionario bidimensional</a:t>
            </a:r>
            <a:endParaRPr lang="en-GB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5BF9C3-0E60-4DED-BACB-12C8AA7D459B}"/>
                  </a:ext>
                </a:extLst>
              </p:cNvPr>
              <p:cNvSpPr txBox="1"/>
              <p:nvPr/>
            </p:nvSpPr>
            <p:spPr>
              <a:xfrm>
                <a:off x="8336052" y="1152108"/>
                <a:ext cx="1900072" cy="89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𝑐𝑜𝑛𝑑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𝑘𝐴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𝑑𝑇</m:t>
                          </m:r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18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5BF9C3-0E60-4DED-BACB-12C8AA7D4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52" y="1152108"/>
                <a:ext cx="1900072" cy="8952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5CB98-5530-4076-9EC5-195DC5B8A7D7}"/>
                  </a:ext>
                </a:extLst>
              </p:cNvPr>
              <p:cNvSpPr txBox="1"/>
              <p:nvPr/>
            </p:nvSpPr>
            <p:spPr>
              <a:xfrm>
                <a:off x="7999876" y="1837424"/>
                <a:ext cx="2384884" cy="882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𝑐𝑜𝑛𝑑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𝐿𝑘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419" sz="18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419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419" sz="1800" b="0" i="1" smtClean="0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419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419" sz="1800" b="0" i="1" smtClean="0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5CB98-5530-4076-9EC5-195DC5B8A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876" y="1837424"/>
                <a:ext cx="2384884" cy="8827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D74CC3-77D2-45B3-8FDC-036E6EEE3C0D}"/>
                  </a:ext>
                </a:extLst>
              </p:cNvPr>
              <p:cNvSpPr txBox="1"/>
              <p:nvPr/>
            </p:nvSpPr>
            <p:spPr>
              <a:xfrm>
                <a:off x="8026400" y="4528272"/>
                <a:ext cx="2412712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𝑐𝑜𝑛𝑣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h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D74CC3-77D2-45B3-8FDC-036E6EEE3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4528272"/>
                <a:ext cx="2412712" cy="379848"/>
              </a:xfrm>
              <a:prstGeom prst="rect">
                <a:avLst/>
              </a:prstGeom>
              <a:blipFill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FF13F2-ECA1-45B4-B8E0-5584336CB649}"/>
                  </a:ext>
                </a:extLst>
              </p:cNvPr>
              <p:cNvSpPr txBox="1"/>
              <p:nvPr/>
            </p:nvSpPr>
            <p:spPr>
              <a:xfrm>
                <a:off x="8532522" y="5058423"/>
                <a:ext cx="1319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𝜋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FF13F2-ECA1-45B4-B8E0-5584336CB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522" y="5058423"/>
                <a:ext cx="131959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14DCE73-2760-49C6-A66B-AADE159AF7B6}"/>
              </a:ext>
            </a:extLst>
          </p:cNvPr>
          <p:cNvSpPr txBox="1"/>
          <p:nvPr/>
        </p:nvSpPr>
        <p:spPr>
          <a:xfrm>
            <a:off x="8558439" y="79527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Ley de Fourier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6336FE-A9F4-4A52-8945-C43020659F1A}"/>
              </a:ext>
            </a:extLst>
          </p:cNvPr>
          <p:cNvSpPr txBox="1"/>
          <p:nvPr/>
        </p:nvSpPr>
        <p:spPr>
          <a:xfrm>
            <a:off x="7590304" y="401151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Ley de enfriamiento de Newton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851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E09813-F5FC-4CD3-8AAE-0936EEFB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211"/>
            <a:ext cx="10972800" cy="1143000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</a:rPr>
              <a:t>ESTADO TRANSITORIO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F2A0-1DAE-41B8-9083-CA581C5EC7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60846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MARCO TEÓRICO</a:t>
            </a:r>
          </a:p>
        </p:txBody>
      </p:sp>
      <p:pic>
        <p:nvPicPr>
          <p:cNvPr id="7" name="Picture 2" descr="Resultado de imagen para carrera de ingenieria mecanica espe">
            <a:extLst>
              <a:ext uri="{FF2B5EF4-FFF2-40B4-BE49-F238E27FC236}">
                <a16:creationId xmlns:a16="http://schemas.microsoft.com/office/drawing/2014/main" id="{4FEE52C2-5E96-4020-8219-96469E1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0" y="134045"/>
            <a:ext cx="985066" cy="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7A94AB-BE28-4897-A1F9-1634FC92C76C}"/>
                  </a:ext>
                </a:extLst>
              </p:cNvPr>
              <p:cNvSpPr txBox="1"/>
              <p:nvPr/>
            </p:nvSpPr>
            <p:spPr>
              <a:xfrm>
                <a:off x="2362381" y="1088868"/>
                <a:ext cx="8078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𝑇𝑟𝑎𝑛𝑠𝑓𝑒𝑟𝑒𝑛𝑐𝑖𝑎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𝑐𝑎𝑙𝑜𝑟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h𝑎𝑐𝑖𝑎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𝑒𝑙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𝑐𝑢𝑒𝑟𝑝𝑜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𝐼𝑛𝑐𝑟𝑒𝑚𝑒𝑛𝑡𝑜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𝑒𝑛𝑒𝑟𝑔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í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𝑑𝑒𝑙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b="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𝑓𝑙𝑢𝑖𝑑𝑜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7A94AB-BE28-4897-A1F9-1634FC92C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81" y="1088868"/>
                <a:ext cx="8078878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4CCC1-F9D9-4D00-AE8D-2D4F36DEFF3F}"/>
                  </a:ext>
                </a:extLst>
              </p:cNvPr>
              <p:cNvSpPr txBox="1"/>
              <p:nvPr/>
            </p:nvSpPr>
            <p:spPr>
              <a:xfrm>
                <a:off x="4669550" y="1539825"/>
                <a:ext cx="285289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h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𝑑𝑡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𝑚</m:t>
                      </m:r>
                      <m:sSub>
                        <m:sSub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𝑑𝑇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4CCC1-F9D9-4D00-AE8D-2D4F36DE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550" y="1539825"/>
                <a:ext cx="2852897" cy="390748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016C65-6DF8-4167-A84D-93A241153F4B}"/>
                  </a:ext>
                </a:extLst>
              </p:cNvPr>
              <p:cNvSpPr txBox="1"/>
              <p:nvPr/>
            </p:nvSpPr>
            <p:spPr>
              <a:xfrm>
                <a:off x="4628930" y="1997090"/>
                <a:ext cx="3651834" cy="740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𝜌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𝑉</m:t>
                              </m:r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𝑑𝑡</m:t>
                          </m:r>
                        </m:e>
                      </m:nary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𝑇𝑖</m:t>
                          </m:r>
                        </m:sub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∞</m:t>
                                  </m:r>
                                </m:sub>
                              </m:s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∞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016C65-6DF8-4167-A84D-93A24115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30" y="1997090"/>
                <a:ext cx="3651834" cy="740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3B6F6DF-1164-48EA-881B-5A383832AA0A}"/>
              </a:ext>
            </a:extLst>
          </p:cNvPr>
          <p:cNvSpPr txBox="1"/>
          <p:nvPr/>
        </p:nvSpPr>
        <p:spPr>
          <a:xfrm>
            <a:off x="5641144" y="294718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045216-C1DD-412B-AD93-E716F030B99E}"/>
                  </a:ext>
                </a:extLst>
              </p:cNvPr>
              <p:cNvSpPr txBox="1"/>
              <p:nvPr/>
            </p:nvSpPr>
            <p:spPr>
              <a:xfrm>
                <a:off x="5042922" y="2804323"/>
                <a:ext cx="2823850" cy="716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419" sz="18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Arial" panose="020B0604020202020204" pitchFamily="34" charset="0"/>
                                    </a:rPr>
                                    <m:t>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𝜌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𝑉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045216-C1DD-412B-AD93-E716F030B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22" y="2804323"/>
                <a:ext cx="2823850" cy="716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72F27-6D8E-4A09-A612-2F653D4586BE}"/>
                  </a:ext>
                </a:extLst>
              </p:cNvPr>
              <p:cNvSpPr txBox="1"/>
              <p:nvPr/>
            </p:nvSpPr>
            <p:spPr>
              <a:xfrm>
                <a:off x="5472078" y="3642806"/>
                <a:ext cx="196553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lang="es-419" sz="18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𝑏𝑡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72F27-6D8E-4A09-A612-2F653D458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78" y="3642806"/>
                <a:ext cx="1965538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A856DB-5FB1-4B27-86B9-9467BCBAC2BA}"/>
                  </a:ext>
                </a:extLst>
              </p:cNvPr>
              <p:cNvSpPr txBox="1"/>
              <p:nvPr/>
            </p:nvSpPr>
            <p:spPr>
              <a:xfrm>
                <a:off x="5278082" y="4457495"/>
                <a:ext cx="1635832" cy="695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s-419" sz="180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𝜌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𝑉</m:t>
                          </m:r>
                          <m: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419" sz="18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A856DB-5FB1-4B27-86B9-9467BCBAC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082" y="4457495"/>
                <a:ext cx="1635832" cy="695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51C20A67-2D81-401D-8E08-0491F9E95914}"/>
              </a:ext>
            </a:extLst>
          </p:cNvPr>
          <p:cNvSpPr/>
          <p:nvPr/>
        </p:nvSpPr>
        <p:spPr>
          <a:xfrm>
            <a:off x="7076049" y="4586068"/>
            <a:ext cx="790723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2A2EC-9514-4C4A-981C-234AA0631A7F}"/>
              </a:ext>
            </a:extLst>
          </p:cNvPr>
          <p:cNvSpPr txBox="1"/>
          <p:nvPr/>
        </p:nvSpPr>
        <p:spPr>
          <a:xfrm>
            <a:off x="8166079" y="458186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Inverso del recíproco de tiempo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984276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9276</TotalTime>
  <Words>2915</Words>
  <Application>Microsoft Office PowerPoint</Application>
  <PresentationFormat>Widescreen</PresentationFormat>
  <Paragraphs>429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Albertus</vt:lpstr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Espiral</vt:lpstr>
      <vt:lpstr>Diseño predeterminado</vt:lpstr>
      <vt:lpstr>CorelDRAW</vt:lpstr>
      <vt:lpstr>PowerPoint Presentation</vt:lpstr>
      <vt:lpstr>PowerPoint Presentation</vt:lpstr>
      <vt:lpstr>RESUMEN</vt:lpstr>
      <vt:lpstr>INTRODUCCIÓN</vt:lpstr>
      <vt:lpstr>DEFINICIÓN DEL PROBLEMA</vt:lpstr>
      <vt:lpstr>OBJETIVOS</vt:lpstr>
      <vt:lpstr>MECANISMOS DE TRANSFERENCIA DE CALOR</vt:lpstr>
      <vt:lpstr>ESTADO ESTABLE</vt:lpstr>
      <vt:lpstr>ESTADO TRANSITORIO</vt:lpstr>
      <vt:lpstr>ECUACIONES GLOBALES DE TRANSFERENCIA DE CALOR</vt:lpstr>
      <vt:lpstr>NÚMEROS ADIMENSIONALES DE TRANSFERENCIA DE CALOR</vt:lpstr>
      <vt:lpstr>CORRELACIONES TEÓRICAS DE TRANSFERENCIA DE CALOR</vt:lpstr>
      <vt:lpstr>CORRELACIONES TEÓRICAS DE TRANSFERENCIA DE CALOR</vt:lpstr>
      <vt:lpstr>COEFICIENTE GLOBAL DE TRANSFERENCIA DE CALOR</vt:lpstr>
      <vt:lpstr>MÉTODO DE LA EFECTIVIDAD NTU</vt:lpstr>
      <vt:lpstr>MODELO VISCOSO k-Épsilon RNG</vt:lpstr>
      <vt:lpstr>CORRELACIONES PARA CARACTERIZAR NANOFLUIDOS</vt:lpstr>
      <vt:lpstr>DOMINIO DEL FLUIDO</vt:lpstr>
      <vt:lpstr>PROPIEDADES DE LOS MATERIALES</vt:lpstr>
      <vt:lpstr>PROPIEDADES DE LOS NANOFLUIDOS</vt:lpstr>
      <vt:lpstr>CONFIGURACIÓN INICIAL</vt:lpstr>
      <vt:lpstr>MÉTODOS DE SOLUCIÓN</vt:lpstr>
      <vt:lpstr>CRITERIO DE CONVERGENCIA</vt:lpstr>
      <vt:lpstr>LÍQUIDO BASE A 0% DE TURBULENCIA</vt:lpstr>
      <vt:lpstr>LÍQUIDO BASE A 50% DE TURBULENCIA</vt:lpstr>
      <vt:lpstr>LÍQUIDO BASE A 100% DE TURBULENCIA</vt:lpstr>
      <vt:lpstr>CONCENTRACIÓN 5%</vt:lpstr>
      <vt:lpstr>CONCENTRACIÓN 5%</vt:lpstr>
      <vt:lpstr>CONCENTRACIÓN 5%</vt:lpstr>
      <vt:lpstr>CONCENTRACIÓN 5%</vt:lpstr>
      <vt:lpstr>CONCENTRACIÓN 5%</vt:lpstr>
      <vt:lpstr>CONCENTRACIÓN 5%</vt:lpstr>
      <vt:lpstr>CONCENTRACIÓN 10%</vt:lpstr>
      <vt:lpstr>CONCENTRACIÓN 10%</vt:lpstr>
      <vt:lpstr>CONCENTRACIÓN 10%</vt:lpstr>
      <vt:lpstr>CONCENTRACIÓN 10%</vt:lpstr>
      <vt:lpstr>CONCENTRACIÓN 10%</vt:lpstr>
      <vt:lpstr>CONCENTRACIÓN 10%</vt:lpstr>
      <vt:lpstr>TEMPERATURAS DE SALIDA</vt:lpstr>
      <vt:lpstr>NTU</vt:lpstr>
      <vt:lpstr>EFICIENCIAS</vt:lpstr>
      <vt:lpstr>COEFICIENTE DE TRANSFERENCIA DE CALOR</vt:lpstr>
      <vt:lpstr>COMPORTAMIENTO DEL AIRE</vt:lpstr>
      <vt:lpstr>CONCLUSIONES</vt:lpstr>
      <vt:lpstr>RECOMENDACIONES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 COLLAGUAZO</dc:creator>
  <cp:lastModifiedBy>Alexis</cp:lastModifiedBy>
  <cp:revision>478</cp:revision>
  <cp:lastPrinted>2019-07-14T08:05:30Z</cp:lastPrinted>
  <dcterms:created xsi:type="dcterms:W3CDTF">2019-07-02T21:50:58Z</dcterms:created>
  <dcterms:modified xsi:type="dcterms:W3CDTF">2022-03-15T22:00:28Z</dcterms:modified>
</cp:coreProperties>
</file>