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9" r:id="rId3"/>
    <p:sldId id="257" r:id="rId4"/>
    <p:sldId id="258" r:id="rId5"/>
    <p:sldId id="259" r:id="rId6"/>
    <p:sldId id="260" r:id="rId7"/>
    <p:sldId id="270" r:id="rId8"/>
    <p:sldId id="282" r:id="rId9"/>
    <p:sldId id="280" r:id="rId10"/>
    <p:sldId id="264" r:id="rId11"/>
    <p:sldId id="283" r:id="rId12"/>
    <p:sldId id="284" r:id="rId13"/>
    <p:sldId id="285" r:id="rId14"/>
    <p:sldId id="286" r:id="rId15"/>
    <p:sldId id="268" r:id="rId16"/>
    <p:sldId id="278" r:id="rId1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59" autoAdjust="0"/>
    <p:restoredTop sz="99642" autoAdjust="0"/>
  </p:normalViewPr>
  <p:slideViewPr>
    <p:cSldViewPr snapToGrid="0">
      <p:cViewPr varScale="1">
        <p:scale>
          <a:sx n="66" d="100"/>
          <a:sy n="66" d="100"/>
        </p:scale>
        <p:origin x="73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Cant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EC" sz="1600" b="1"/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E. Vitales</c:v>
                </c:pt>
                <c:pt idx="1">
                  <c:v>E. Importantes</c:v>
                </c:pt>
                <c:pt idx="2">
                  <c:v>E. Triviales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92</c:v>
                </c:pt>
                <c:pt idx="1">
                  <c:v>121</c:v>
                </c:pt>
                <c:pt idx="2">
                  <c:v>171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EC-4CE8-BF61-653E7A4290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80851456"/>
        <c:axId val="180852992"/>
      </c:barChart>
      <c:lineChart>
        <c:grouping val="standard"/>
        <c:varyColors val="0"/>
        <c:ser>
          <c:idx val="1"/>
          <c:order val="1"/>
          <c:tx>
            <c:strRef>
              <c:f>Hoja1!$E$1</c:f>
              <c:strCache>
                <c:ptCount val="1"/>
                <c:pt idx="0">
                  <c:v>% Acum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pPr>
              <a:solidFill>
                <a:srgbClr val="4F81BD"/>
              </a:solidFill>
              <a:ln>
                <a:solidFill>
                  <a:srgbClr val="4F81BD"/>
                </a:solidFill>
              </a:ln>
            </c:spPr>
          </c:marker>
          <c:dLbls>
            <c:dLbl>
              <c:idx val="0"/>
              <c:layout>
                <c:manualLayout>
                  <c:x val="-3.9351851851851853E-2"/>
                  <c:y val="1.9841269841270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4EC-4CE8-BF61-653E7A4290FC}"/>
                </c:ext>
              </c:extLst>
            </c:dLbl>
            <c:dLbl>
              <c:idx val="1"/>
              <c:layout>
                <c:manualLayout>
                  <c:x val="-3.4722222222222224E-2"/>
                  <c:y val="-7.275048233154671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4EC-4CE8-BF61-653E7A4290FC}"/>
                </c:ext>
              </c:extLst>
            </c:dLbl>
            <c:dLbl>
              <c:idx val="2"/>
              <c:layout>
                <c:manualLayout>
                  <c:x val="-2.08333333333334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4EC-4CE8-BF61-653E7A4290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EC" sz="1600" b="1"/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E. Vitales</c:v>
                </c:pt>
                <c:pt idx="1">
                  <c:v>E. Importantes</c:v>
                </c:pt>
                <c:pt idx="2">
                  <c:v>E. Triviales</c:v>
                </c:pt>
              </c:strCache>
            </c:strRef>
          </c:cat>
          <c:val>
            <c:numRef>
              <c:f>Hoja1!$E$2:$E$4</c:f>
              <c:numCache>
                <c:formatCode>0%</c:formatCode>
                <c:ptCount val="3"/>
                <c:pt idx="0">
                  <c:v>0.23958333333333498</c:v>
                </c:pt>
                <c:pt idx="1">
                  <c:v>0.31510416666667013</c:v>
                </c:pt>
                <c:pt idx="2">
                  <c:v>0.44531250000000272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4EC-4CE8-BF61-653E7A4290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864896"/>
        <c:axId val="180863360"/>
      </c:lineChart>
      <c:catAx>
        <c:axId val="1808514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EC"/>
            </a:pPr>
            <a:endParaRPr lang="es-EC"/>
          </a:p>
        </c:txPr>
        <c:crossAx val="180852992"/>
        <c:crosses val="autoZero"/>
        <c:auto val="1"/>
        <c:lblAlgn val="ctr"/>
        <c:lblOffset val="100"/>
        <c:noMultiLvlLbl val="0"/>
      </c:catAx>
      <c:valAx>
        <c:axId val="180852992"/>
        <c:scaling>
          <c:orientation val="minMax"/>
          <c:max val="22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lang="es-EC"/>
                </a:pPr>
                <a:r>
                  <a:rPr lang="es-EC"/>
                  <a:t>#</a:t>
                </a:r>
                <a:r>
                  <a:rPr lang="es-EC" baseline="0"/>
                  <a:t> de equipos</a:t>
                </a:r>
                <a:endParaRPr lang="es-EC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s-EC"/>
            </a:pPr>
            <a:endParaRPr lang="es-EC"/>
          </a:p>
        </c:txPr>
        <c:crossAx val="180851456"/>
        <c:crosses val="autoZero"/>
        <c:crossBetween val="between"/>
      </c:valAx>
      <c:valAx>
        <c:axId val="180863360"/>
        <c:scaling>
          <c:orientation val="minMax"/>
          <c:max val="1"/>
        </c:scaling>
        <c:delete val="0"/>
        <c:axPos val="r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lang="es-EC"/>
            </a:pPr>
            <a:endParaRPr lang="es-EC"/>
          </a:p>
        </c:txPr>
        <c:crossAx val="180864896"/>
        <c:crosses val="max"/>
        <c:crossBetween val="between"/>
      </c:valAx>
      <c:catAx>
        <c:axId val="1808648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80863360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6B32D-720F-45F1-80AB-DC1D50E19C59}" type="datetimeFigureOut">
              <a:rPr lang="es-EC" smtClean="0"/>
              <a:t>25/3/2022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E5B06-73BB-4F01-9B3B-E2D70C4385B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73509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8C561B-D30E-410D-92C4-BCAFA92C1C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F9A5FBD-67E3-4F46-9181-919F26186E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9663CE-F890-4DDA-BD58-26658BAE0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52B7F-F2E9-47AC-89E4-D44537FF8030}" type="datetime1">
              <a:rPr lang="es-EC" smtClean="0"/>
              <a:t>25/3/2022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1DE81A0-C736-4B06-9BA6-7DFA30E26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D43007-23A9-4DC3-9556-8D09D4BFC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C042-DBB9-4962-8CF2-5279A10A5797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78422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0A3548-25F2-4D03-ADDE-FEF5CDCAD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6540BCA-7EB9-4FD2-A051-9BE4F5537A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31B91B-CE3F-4437-8D23-0361670B9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7BD21-E2F6-4B17-A743-8094EA02ABFB}" type="datetime1">
              <a:rPr lang="es-EC" smtClean="0"/>
              <a:t>25/3/2022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7CC4BB-1696-44FD-9785-B9423303B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9DCF2D-AD2A-4B90-B1E4-13B8078F8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C042-DBB9-4962-8CF2-5279A10A5797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609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E79C098-D164-4018-B9C2-113AA99CD2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6BCF79D-C7F5-4721-945C-D307120162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B876D7-BCCE-4CE0-B855-689D11D50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23FA4-7C46-48E6-96D0-FA67F9082C60}" type="datetime1">
              <a:rPr lang="es-EC" smtClean="0"/>
              <a:t>25/3/2022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046485-9CB2-4AB9-8E3E-6EF87006A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059D83-64EC-4B9A-95CD-51A0FF05C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C042-DBB9-4962-8CF2-5279A10A5797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67699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649244-7C10-4D76-BA7A-EB5A040D3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796CEC-9C8D-487F-83D8-B0F81DA49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12753C-95D8-4655-B6A9-EBD8E5745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80101-3056-4794-AF89-3C6D119EF469}" type="datetime1">
              <a:rPr lang="es-EC" smtClean="0"/>
              <a:t>25/3/2022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690F51-AF74-4610-92CF-07FDC697D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45410E-C633-4007-A60C-048BCAA45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C042-DBB9-4962-8CF2-5279A10A5797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8517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D003E1-88FF-4C23-9AFF-B7A57429A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A788C4-3DB2-47B5-980C-E287475CE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B0DD79-9462-46FE-9AC8-330A95AD4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50D00-F832-43A7-8E42-5A71330054CE}" type="datetime1">
              <a:rPr lang="es-EC" smtClean="0"/>
              <a:t>25/3/2022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D93CFD-0FBD-4E8E-94E8-50310A2A1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663839-E195-4F01-B015-BEFB6DF0C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C042-DBB9-4962-8CF2-5279A10A5797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53658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27FD0E-27D0-4187-AEF8-C6D03215E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728232-BD7A-4729-B95A-217D27E53A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C1AB1AA-1636-4582-8A8F-B17A41283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677948D-375B-48E0-83BD-126B62E10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82B7-2388-4774-8740-96582ADAFCAF}" type="datetime1">
              <a:rPr lang="es-EC" smtClean="0"/>
              <a:t>25/3/2022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EA1387-DB20-45E9-88FA-DB4C566EE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2553AFE-8B17-4EBB-9811-B9F72D422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C042-DBB9-4962-8CF2-5279A10A5797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3221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4B8EFF-365C-4E1A-866F-4B0E05807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BB2526A-1574-4B93-8C30-FC57E9A9F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7A483C-8FFC-43F5-A1E0-6F18CB676B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5815A2A-678C-43BD-90A2-2B879846BA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04AFC00-271B-430D-9264-CED0725715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589E08C-BC0E-4A10-8B17-C92B91949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CA363-7E4F-40C9-BAD2-83EA3108CBFF}" type="datetime1">
              <a:rPr lang="es-EC" smtClean="0"/>
              <a:t>25/3/2022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B163C88-2128-410A-B072-FAD48B7A8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E6C8FED-F4C3-4BB6-BDFE-8C990A2D6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C042-DBB9-4962-8CF2-5279A10A5797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127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BA95B6-4F99-489F-A334-998688121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55EC6D5-30B1-4F53-877F-A453D3FE5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37BD-E464-46EC-A84E-950D3D6ED2D9}" type="datetime1">
              <a:rPr lang="es-EC" smtClean="0"/>
              <a:t>25/3/2022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A1119A1-16C7-4DF6-BD80-FE0722C03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24DB305-43A1-4EEE-BCB4-7753BA01C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C042-DBB9-4962-8CF2-5279A10A5797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59817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E6A8167-6093-4C1B-B50A-6CE3EB594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74EDA-AD10-4398-9457-76603A37BBB9}" type="datetime1">
              <a:rPr lang="es-EC" smtClean="0"/>
              <a:t>25/3/2022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470DF56-4232-4BFF-B770-55E487033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0D2FD1D-4ACA-4499-85C2-2FA958156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C042-DBB9-4962-8CF2-5279A10A5797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93388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1F9E69-88D1-4240-8D47-40DF263E4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4BAFED-5742-4DDD-BC08-144124066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961F7AA-E718-4C8A-9EC8-2FF6653822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FD3DDFB-FF2B-42D2-B776-58AD6DC32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C6A10-2AF2-4DE4-8175-F632AEF0D90A}" type="datetime1">
              <a:rPr lang="es-EC" smtClean="0"/>
              <a:t>25/3/2022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EC7FE21-7F66-40FA-B88C-F7BB9A924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27D37BD-18A2-4F75-A480-D6B19612A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C042-DBB9-4962-8CF2-5279A10A5797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64959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30F657-DC73-42CC-A9E2-B2D314D5E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FD65913-6CF3-4677-8B29-89F697078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35064B1-4A37-43FB-8C4A-66D5BC6924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B143F9A-6740-4708-A0EA-BCB6585C4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8A73-F953-41F9-A288-33AEF0858D71}" type="datetime1">
              <a:rPr lang="es-EC" smtClean="0"/>
              <a:t>25/3/2022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6B92682-92B1-437F-B046-11234B8E5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8B15FA5-521E-4BE8-8BE8-C26414C2E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C042-DBB9-4962-8CF2-5279A10A5797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889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6BD14D0-5DAC-4CE0-A7CD-F24364617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07BB490-AD46-4371-BBAC-C7E54E35C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1E2BCD-458C-486A-AF62-0B0662E5FF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1E5A-FD3D-43B2-BFFF-1254CE96A770}" type="datetime1">
              <a:rPr lang="es-EC" smtClean="0"/>
              <a:t>25/3/2022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D04875-7474-47D0-BDD0-A216A29B40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F71454-EBE1-4BC0-B617-823034F657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BC042-DBB9-4962-8CF2-5279A10A5797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68244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49CD7EE9-385E-476A-B626-0895935F4B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73238"/>
            <a:ext cx="9144000" cy="1065142"/>
          </a:xfrm>
        </p:spPr>
        <p:txBody>
          <a:bodyPr>
            <a:normAutofit fontScale="55000" lnSpcReduction="20000"/>
          </a:bodyPr>
          <a:lstStyle/>
          <a:p>
            <a:r>
              <a:rPr lang="es-MX" sz="5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Diseño del sistema de control de inventarios aplicando la “TOC” en la bodega de repuestos de </a:t>
            </a:r>
            <a:r>
              <a:rPr lang="es-MX" sz="53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Eurofish</a:t>
            </a:r>
            <a:r>
              <a:rPr lang="es-MX" sz="5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S.A.</a:t>
            </a:r>
            <a:endParaRPr lang="es-EC" sz="2800" dirty="0"/>
          </a:p>
        </p:txBody>
      </p:sp>
      <p:pic>
        <p:nvPicPr>
          <p:cNvPr id="1026" name="Picture 2" descr="No hay ninguna descripción de la foto disponible.">
            <a:extLst>
              <a:ext uri="{FF2B5EF4-FFF2-40B4-BE49-F238E27FC236}">
                <a16:creationId xmlns:a16="http://schemas.microsoft.com/office/drawing/2014/main" id="{C3E63949-1FD4-4D6E-935F-A1E2C19CCF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843" y="140776"/>
            <a:ext cx="1267526" cy="1242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BD169236-AA1B-4991-AF1D-D81033ED8F44}"/>
              </a:ext>
            </a:extLst>
          </p:cNvPr>
          <p:cNvSpPr txBox="1"/>
          <p:nvPr/>
        </p:nvSpPr>
        <p:spPr>
          <a:xfrm>
            <a:off x="1523998" y="3207712"/>
            <a:ext cx="91439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C" dirty="0"/>
              <a:t>Moreira Cedeño, Mariana de Jesús</a:t>
            </a:r>
          </a:p>
          <a:p>
            <a:pPr algn="ctr"/>
            <a:r>
              <a:rPr lang="es-EC" dirty="0"/>
              <a:t>Cevallos Enríquez, Rodrigo Paúl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7BD2144-8B01-4307-B992-011BAB700E08}"/>
              </a:ext>
            </a:extLst>
          </p:cNvPr>
          <p:cNvSpPr txBox="1"/>
          <p:nvPr/>
        </p:nvSpPr>
        <p:spPr>
          <a:xfrm>
            <a:off x="2906606" y="540138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C" dirty="0"/>
              <a:t>Centro de Posgrados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274D9BA-1F25-4DB1-B89A-82D323B14528}"/>
              </a:ext>
            </a:extLst>
          </p:cNvPr>
          <p:cNvSpPr txBox="1"/>
          <p:nvPr/>
        </p:nvSpPr>
        <p:spPr>
          <a:xfrm>
            <a:off x="3189394" y="5770712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dirty="0"/>
              <a:t>Maestría en Gestión de la calidad y productividad</a:t>
            </a:r>
            <a:endParaRPr lang="es-EC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54951B3-B464-47E7-8C03-985D0EEDDB9F}"/>
              </a:ext>
            </a:extLst>
          </p:cNvPr>
          <p:cNvSpPr txBox="1"/>
          <p:nvPr/>
        </p:nvSpPr>
        <p:spPr>
          <a:xfrm>
            <a:off x="1523998" y="4304546"/>
            <a:ext cx="91439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C" dirty="0"/>
              <a:t>Tutor: </a:t>
            </a:r>
          </a:p>
          <a:p>
            <a:pPr algn="ctr"/>
            <a:r>
              <a:rPr lang="es-EC" dirty="0"/>
              <a:t>Dr. Ing. </a:t>
            </a:r>
            <a:r>
              <a:rPr lang="es-EC" dirty="0" err="1"/>
              <a:t>Piñeiros</a:t>
            </a:r>
            <a:r>
              <a:rPr lang="es-EC" dirty="0"/>
              <a:t> Mendoza, José Luis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1DBD8764-8C18-4BDA-923B-D939109D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C042-DBB9-4962-8CF2-5279A10A5797}" type="slidenum">
              <a:rPr lang="es-EC" smtClean="0"/>
              <a:pPr/>
              <a:t>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3894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90684D01-4861-4C9B-BCB6-4077BFE8F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7E0BC042-DBB9-4962-8CF2-5279A10A5797}" type="slidenum">
              <a:rPr lang="en-US" smtClean="0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Marcador de contenido 9">
            <a:extLst>
              <a:ext uri="{FF2B5EF4-FFF2-40B4-BE49-F238E27FC236}">
                <a16:creationId xmlns:a16="http://schemas.microsoft.com/office/drawing/2014/main" id="{6C6FC6CF-C39D-4731-87F0-25B15D278C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43467" y="671215"/>
            <a:ext cx="10905066" cy="5515568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33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8278F36-C6FB-4A55-866B-BCE7760B5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7E0BC042-DBB9-4962-8CF2-5279A10A5797}" type="slidenum">
              <a:rPr lang="en-US" smtClean="0"/>
              <a:pPr>
                <a:spcAft>
                  <a:spcPts val="600"/>
                </a:spcAft>
              </a:pPr>
              <a:t>11</a:t>
            </a:fld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F6C3F026-58C5-4E0E-8419-95A69DE88E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43467" y="671215"/>
            <a:ext cx="10905066" cy="5515568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64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09A484F-17E1-44D5-AC31-8AC61D7EF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7E0BC042-DBB9-4962-8CF2-5279A10A5797}" type="slidenum">
              <a:rPr lang="en-US" smtClean="0"/>
              <a:pPr>
                <a:spcAft>
                  <a:spcPts val="600"/>
                </a:spcAft>
              </a:pPr>
              <a:t>12</a:t>
            </a:fld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F2328B7D-2C4F-4FE8-BA91-9294D2D8D1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43467" y="671215"/>
            <a:ext cx="10905066" cy="5515568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94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232CFA3-48CE-4257-AA30-B396CB294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7E0BC042-DBB9-4962-8CF2-5279A10A5797}" type="slidenum">
              <a:rPr lang="en-US" smtClean="0"/>
              <a:pPr>
                <a:spcAft>
                  <a:spcPts val="600"/>
                </a:spcAft>
              </a:pPr>
              <a:t>13</a:t>
            </a:fld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F5E69CE3-32D3-436A-B85A-6C860A721C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43467" y="671215"/>
            <a:ext cx="10905066" cy="5515568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22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32652FF-9BD1-4C71-885E-6C658249A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i="1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Resumen</a:t>
            </a:r>
            <a:r>
              <a:rPr lang="en-US" sz="3600" i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de </a:t>
            </a:r>
            <a:r>
              <a:rPr lang="en-US" sz="3600" i="1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resultados</a:t>
            </a:r>
            <a:r>
              <a:rPr lang="en-US" sz="3600" i="1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de la </a:t>
            </a:r>
            <a:r>
              <a:rPr lang="en-US" sz="3600" i="1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simulación</a:t>
            </a:r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41EE4444-5C35-4F77-9E39-2ADF72C499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00544" y="643466"/>
            <a:ext cx="6734243" cy="5568739"/>
          </a:xfrm>
          <a:prstGeom prst="rect">
            <a:avLst/>
          </a:prstGeom>
        </p:spPr>
      </p:pic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550D071-8F38-475A-95A4-942A6944A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4184" y="6356350"/>
            <a:ext cx="514349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7E0BC042-DBB9-4962-8CF2-5279A10A5797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14</a:t>
            </a:fld>
            <a:endParaRPr lang="en-US">
              <a:solidFill>
                <a:schemeClr val="tx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330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182D144-7607-4C67-9974-0FB79BD27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5"/>
            <a:ext cx="10905066" cy="615000"/>
          </a:xfrm>
        </p:spPr>
        <p:txBody>
          <a:bodyPr>
            <a:normAutofit/>
          </a:bodyPr>
          <a:lstStyle/>
          <a:p>
            <a:r>
              <a:rPr lang="es-EC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D1601B-AA7C-4A6F-9D5E-B3F4B24DB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175657"/>
            <a:ext cx="10905066" cy="544342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0000"/>
              </a:lnSpc>
              <a:buFont typeface="Arial" panose="020B0604020202020204" pitchFamily="34" charset="0"/>
              <a:buChar char="-"/>
              <a:tabLst>
                <a:tab pos="3173095" algn="l"/>
              </a:tabLst>
            </a:pPr>
            <a:r>
              <a:rPr lang="es-E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metodología de reposición tipo halar, propuesta por la TOC, es aplicable en la bodega de repuestos de </a:t>
            </a:r>
            <a:r>
              <a:rPr lang="es-E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Eurofish</a:t>
            </a:r>
            <a:r>
              <a:rPr lang="es-E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S.A. y es capaz de maximizar la disponibilidad de sus artículos. La metodología fue capaz de incrementar el nivel de servicio de la bodega de repuestos del 65% hasta un nivel superior al 97%.</a:t>
            </a:r>
            <a:endParaRPr lang="es-EC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buFont typeface="Arial" panose="020B0604020202020204" pitchFamily="34" charset="0"/>
              <a:buChar char="-"/>
              <a:tabLst>
                <a:tab pos="3173095" algn="l"/>
              </a:tabLst>
            </a:pPr>
            <a:r>
              <a:rPr lang="es-E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aplicación de la metodología permite reconocer los niveles óptimos de inventario para cada ítem. El nivel de inventario objetivo es capaz de acoplarse a los requerimientos de la demanda, en especial en los ítems de alta rotación.</a:t>
            </a:r>
            <a:endParaRPr lang="es-EC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buFont typeface="Arial" panose="020B0604020202020204" pitchFamily="34" charset="0"/>
              <a:buChar char="-"/>
              <a:tabLst>
                <a:tab pos="3173095" algn="l"/>
              </a:tabLst>
            </a:pPr>
            <a:r>
              <a:rPr lang="es-E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metodología utiliza herramientas de comunicación visual, lo cual permite a todas las personas involucradas en la gestión de bodega reconocer las prioridades de abastecimiento.</a:t>
            </a:r>
            <a:endParaRPr lang="es-EC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buFont typeface="Arial" panose="020B0604020202020204" pitchFamily="34" charset="0"/>
              <a:buChar char="-"/>
              <a:tabLst>
                <a:tab pos="3173095" algn="l"/>
              </a:tabLst>
            </a:pPr>
            <a:r>
              <a:rPr lang="es-E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metodología permitió reducir un 15% de inventario de la bodega, lo cual además de mejorar la rotación del inventario, puede significar un ahorro para la empresa de hasta 45 mil dólares americanos, a nivel de toda la bodega de repuestos.</a:t>
            </a:r>
            <a:endParaRPr lang="es-EC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1800"/>
              </a:spcAft>
              <a:buFont typeface="Arial" panose="020B0604020202020204" pitchFamily="34" charset="0"/>
              <a:buChar char="-"/>
              <a:tabLst>
                <a:tab pos="3173095" algn="l"/>
              </a:tabLst>
            </a:pPr>
            <a:r>
              <a:rPr lang="es-E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reducción de inventario, acompañada de un personal comprometido a trabajar de acuerdo con las prioridades que la metodología demuestra, va a generar reducciones significativas de los costos de “No Calidad” asociados con el manejo inadecuado del inventario.</a:t>
            </a:r>
            <a:endParaRPr lang="es-EC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45018DC-152A-41F3-8E01-40A6296FA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C042-DBB9-4962-8CF2-5279A10A5797}" type="slidenum">
              <a:rPr lang="es-EC" smtClean="0"/>
              <a:pPr/>
              <a:t>15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53356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D562E4F-9152-49E3-A7C3-9C5FFA1C3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s-EC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Recomendaciones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3B645F-2B66-4F54-B06D-212C77644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836096"/>
          </a:xfrm>
        </p:spPr>
        <p:txBody>
          <a:bodyPr>
            <a:normAutofit lnSpcReduction="10000"/>
          </a:bodyPr>
          <a:lstStyle/>
          <a:p>
            <a:pPr marL="342900" lvl="0" indent="-342900">
              <a:buFont typeface="Arial" panose="020B0604020202020204" pitchFamily="34" charset="0"/>
              <a:buChar char="-"/>
              <a:tabLst>
                <a:tab pos="3173095" algn="l"/>
              </a:tabLst>
            </a:pPr>
            <a:r>
              <a:rPr lang="es-E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recomienda utilizar la metodología de reposición tipo halar en conjunto con el sistema informático “</a:t>
            </a:r>
            <a:r>
              <a:rPr lang="es-E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Salomon</a:t>
            </a:r>
            <a:r>
              <a:rPr lang="es-E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”, utilizado por la bodega de repuestos para el registro de sus movimientos de inventario.</a:t>
            </a:r>
            <a:endParaRPr lang="es-EC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-"/>
              <a:tabLst>
                <a:tab pos="3173095" algn="l"/>
              </a:tabLst>
            </a:pPr>
            <a:r>
              <a:rPr lang="es-E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recomendable incrementar la frecuencia de pedidos de compra que realiza la bodega a 2 compras semanales, a fin de reducir el tiempo de reabastecimiento, reducir las cantidades de compra y, por ende, también reducir los tamaños de amortiguador. </a:t>
            </a:r>
            <a:endParaRPr lang="es-EC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-"/>
              <a:tabLst>
                <a:tab pos="3173095" algn="l"/>
              </a:tabLst>
            </a:pPr>
            <a:r>
              <a:rPr lang="es-E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recomienda utilizar herramientas de comunicación visual para que los estados de inventario sean comunicados a todo el personal de mantenimiento, con el fin de buscar estrategias para atacar a los problemas graves que se presenten de manera ordenada.</a:t>
            </a:r>
            <a:endParaRPr lang="es-EC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1800"/>
              </a:spcAft>
              <a:buFont typeface="Arial" panose="020B0604020202020204" pitchFamily="34" charset="0"/>
              <a:buChar char="-"/>
              <a:tabLst>
                <a:tab pos="3173095" algn="l"/>
              </a:tabLst>
            </a:pPr>
            <a:r>
              <a:rPr lang="es-E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recomendable reorganizar el espacio físico de la bodega de inventarios, a fin de asignar espacios físicos para cada ítem de acuerdo con los tamaños de amortiguador correspondientes.</a:t>
            </a:r>
          </a:p>
          <a:p>
            <a:pPr marL="342900" lvl="0" indent="-342900">
              <a:spcAft>
                <a:spcPts val="1800"/>
              </a:spcAft>
              <a:buFont typeface="Arial" panose="020B0604020202020204" pitchFamily="34" charset="0"/>
              <a:buChar char="-"/>
              <a:tabLst>
                <a:tab pos="3173095" algn="l"/>
              </a:tabLst>
            </a:pPr>
            <a:r>
              <a:rPr lang="es-E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recomendable estandarizar los equipos y repuestos para reducir el número de ítems que se tenga que controlar, además de contar con una menor cantidad de proveedores lo cual generaría mayor confianza con ellos y una calidad estable de los repuestos.</a:t>
            </a:r>
            <a:endParaRPr lang="es-EC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736EED6-F9E6-420C-8C37-33509D7B6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E0BC042-DBB9-4962-8CF2-5279A10A5797}" type="slidenum">
              <a:rPr lang="es-EC" smtClean="0"/>
              <a:pPr>
                <a:spcAft>
                  <a:spcPts val="600"/>
                </a:spcAft>
              </a:pPr>
              <a:t>16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94767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BE4F95-D855-4885-8466-9CBC831E0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5880" y="179882"/>
            <a:ext cx="5295878" cy="6295869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4200" dirty="0"/>
              <a:t>1. </a:t>
            </a:r>
            <a:r>
              <a:rPr lang="en-US" sz="4200" dirty="0" err="1"/>
              <a:t>Antecedentes</a:t>
            </a:r>
            <a:br>
              <a:rPr lang="en-US" sz="4200" dirty="0"/>
            </a:br>
            <a:r>
              <a:rPr lang="en-US" sz="4200" dirty="0"/>
              <a:t>2. </a:t>
            </a:r>
            <a:r>
              <a:rPr lang="en-US" sz="4200" dirty="0" err="1"/>
              <a:t>Objetivos</a:t>
            </a:r>
            <a:br>
              <a:rPr lang="en-US" sz="4200" dirty="0"/>
            </a:br>
            <a:r>
              <a:rPr lang="en-US" sz="4200" dirty="0"/>
              <a:t>3. Marco </a:t>
            </a:r>
            <a:r>
              <a:rPr lang="en-US" sz="4200" dirty="0" err="1"/>
              <a:t>teórico</a:t>
            </a:r>
            <a:br>
              <a:rPr lang="en-US" sz="4200" dirty="0"/>
            </a:br>
            <a:r>
              <a:rPr lang="en-US" sz="4200" dirty="0"/>
              <a:t>4. La </a:t>
            </a:r>
            <a:r>
              <a:rPr lang="en-US" sz="4200" dirty="0" err="1"/>
              <a:t>empresa</a:t>
            </a:r>
            <a:br>
              <a:rPr lang="en-US" sz="4200" dirty="0"/>
            </a:br>
            <a:r>
              <a:rPr lang="en-US" sz="4200" dirty="0"/>
              <a:t>5. </a:t>
            </a:r>
            <a:r>
              <a:rPr lang="en-US" sz="4200" dirty="0" err="1"/>
              <a:t>Propuesta</a:t>
            </a:r>
            <a:r>
              <a:rPr lang="en-US" sz="4200" dirty="0"/>
              <a:t> de </a:t>
            </a:r>
            <a:r>
              <a:rPr lang="en-US" sz="4200" dirty="0" err="1"/>
              <a:t>mejora</a:t>
            </a:r>
            <a:br>
              <a:rPr lang="en-US" sz="4200" dirty="0"/>
            </a:br>
            <a:r>
              <a:rPr lang="en-US" sz="4200" dirty="0"/>
              <a:t>6. </a:t>
            </a:r>
            <a:r>
              <a:rPr lang="en-US" sz="4200" dirty="0" err="1"/>
              <a:t>Conclusiones</a:t>
            </a:r>
            <a:r>
              <a:rPr lang="en-US" sz="4200" dirty="0"/>
              <a:t> y </a:t>
            </a:r>
            <a:r>
              <a:rPr lang="en-US" sz="4200" dirty="0" err="1"/>
              <a:t>recomendaciones</a:t>
            </a:r>
            <a:endParaRPr lang="en-US" sz="4200" dirty="0"/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Agenda ilustración del vector. Ilustración de nota, proyecto - 101328553">
            <a:extLst>
              <a:ext uri="{FF2B5EF4-FFF2-40B4-BE49-F238E27FC236}">
                <a16:creationId xmlns:a16="http://schemas.microsoft.com/office/drawing/2014/main" id="{CC50D72F-FAF6-43FD-9DE1-F7105DA8D18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8" r="4841"/>
          <a:stretch/>
        </p:blipFill>
        <p:spPr bwMode="auto"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E0D8C6EE-41F6-4C50-BEE7-AADC1D049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C042-DBB9-4962-8CF2-5279A10A5797}" type="slidenum">
              <a:rPr lang="es-EC" smtClean="0"/>
              <a:pPr/>
              <a:t>2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052350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ndicadores de Competitividad">
            <a:extLst>
              <a:ext uri="{FF2B5EF4-FFF2-40B4-BE49-F238E27FC236}">
                <a16:creationId xmlns:a16="http://schemas.microsoft.com/office/drawing/2014/main" id="{BCF01D49-4402-43CB-BD4D-95C68E4081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180" r="9090" b="-1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86C7B4A1-154A-4DF0-AC46-F88D75A2E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719777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A54B9BF-B15A-4C9B-8DEC-BB4644D70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3" y="381320"/>
            <a:ext cx="6619811" cy="1344975"/>
          </a:xfrm>
        </p:spPr>
        <p:txBody>
          <a:bodyPr>
            <a:normAutofit/>
          </a:bodyPr>
          <a:lstStyle/>
          <a:p>
            <a:r>
              <a:rPr lang="es-EC" sz="4000" b="1" dirty="0"/>
              <a:t>ANTECEDENTES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5B7250-9686-42E1-9ADF-D31E256AB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109" y="1693889"/>
            <a:ext cx="6620505" cy="4392118"/>
          </a:xfrm>
        </p:spPr>
        <p:txBody>
          <a:bodyPr>
            <a:noAutofit/>
          </a:bodyPr>
          <a:lstStyle/>
          <a:p>
            <a:pPr indent="457200">
              <a:spcAft>
                <a:spcPts val="600"/>
              </a:spcAft>
            </a:pPr>
            <a:r>
              <a:rPr lang="es-EC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administración de los niveles de inventario de los producto</a:t>
            </a:r>
            <a:r>
              <a:rPr lang="es-EC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que se manejan en una bodega de repuestos, es compleja:</a:t>
            </a:r>
            <a:endParaRPr lang="es-EC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457200">
              <a:spcAft>
                <a:spcPts val="600"/>
              </a:spcAft>
            </a:pPr>
            <a:r>
              <a:rPr lang="es-EC" sz="2000" dirty="0">
                <a:latin typeface="Arial" panose="020B0604020202020204" pitchFamily="34" charset="0"/>
                <a:cs typeface="Times New Roman" panose="02020603050405020304" pitchFamily="18" charset="0"/>
              </a:rPr>
              <a:t>Por un lado se quiere reducir los niveles de inventario para evitar costos excesivos de estos.</a:t>
            </a:r>
          </a:p>
          <a:p>
            <a:pPr lvl="1" indent="457200">
              <a:spcAft>
                <a:spcPts val="600"/>
              </a:spcAft>
            </a:pPr>
            <a:r>
              <a:rPr lang="es-EC" sz="2000" dirty="0">
                <a:latin typeface="Arial" panose="020B0604020202020204" pitchFamily="34" charset="0"/>
                <a:cs typeface="Times New Roman" panose="02020603050405020304" pitchFamily="18" charset="0"/>
              </a:rPr>
              <a:t>Por otro lado, se requiere tener un buen nivel de inventarios para asegurar la disponibilidad de los repuestos en los momentos que se los requiere.</a:t>
            </a:r>
          </a:p>
          <a:p>
            <a:pPr indent="457200">
              <a:spcAft>
                <a:spcPts val="600"/>
              </a:spcAft>
            </a:pPr>
            <a:r>
              <a:rPr lang="es-EC" sz="2400" dirty="0">
                <a:latin typeface="Arial" panose="020B0604020202020204" pitchFamily="34" charset="0"/>
                <a:cs typeface="Times New Roman" panose="02020603050405020304" pitchFamily="18" charset="0"/>
              </a:rPr>
              <a:t>La teoría de restricciones TOC propone una metodología tipo halar que puede ayudar a resolver estas 2 necesidades.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D0D74AA-AFBA-4835-8523-FFD913797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C042-DBB9-4962-8CF2-5279A10A5797}" type="slidenum">
              <a:rPr lang="es-EC" smtClean="0"/>
              <a:pPr/>
              <a:t>3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82754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Una flecha acertando el centro de una diana">
            <a:extLst>
              <a:ext uri="{FF2B5EF4-FFF2-40B4-BE49-F238E27FC236}">
                <a16:creationId xmlns:a16="http://schemas.microsoft.com/office/drawing/2014/main" id="{375E16F3-622E-42D9-ACD0-037755830A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193" r="9091" b="2267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86C7B4A1-154A-4DF0-AC46-F88D75A2E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719777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EBFCA1A-0C75-47D5-BE95-385480A73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109" y="453642"/>
            <a:ext cx="6619811" cy="1344975"/>
          </a:xfrm>
        </p:spPr>
        <p:txBody>
          <a:bodyPr>
            <a:normAutofit/>
          </a:bodyPr>
          <a:lstStyle/>
          <a:p>
            <a:r>
              <a:rPr lang="es-EC" sz="4000" b="1" dirty="0"/>
              <a:t>OBJETIVOS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4BB9C7-F1BB-44EA-91D2-18D30675D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109" y="1484026"/>
            <a:ext cx="6620505" cy="4733893"/>
          </a:xfrm>
        </p:spPr>
        <p:txBody>
          <a:bodyPr>
            <a:normAutofit lnSpcReduction="10000"/>
          </a:bodyPr>
          <a:lstStyle/>
          <a:p>
            <a:r>
              <a:rPr lang="es-E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Establecer una metodología que maximice el nivel de servicio de la bodega de repuestos de </a:t>
            </a:r>
            <a:r>
              <a:rPr lang="es-E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Eurofish</a:t>
            </a:r>
            <a:r>
              <a:rPr lang="es-E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S.A. optimizando su inventario</a:t>
            </a:r>
            <a:r>
              <a:rPr lang="es-EC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s-EC" sz="1800" dirty="0"/>
          </a:p>
          <a:p>
            <a:pPr marL="800100" lvl="1" indent="-342900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Reconocer los repuestos críticos que maneja la bodega de acuerdo a la clasificación de equipos de la empresa.</a:t>
            </a:r>
          </a:p>
          <a:p>
            <a:pPr marL="800100" lvl="1" indent="-342900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Determinar los niveles de servicio, actuales y deseados, de los repuestos críticos.</a:t>
            </a:r>
          </a:p>
          <a:p>
            <a:pPr marL="800100" lvl="1" indent="-342900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Determinar los inventarios óptimos de los repuestos críticos.</a:t>
            </a:r>
          </a:p>
          <a:p>
            <a:pPr marL="800100" lvl="1" indent="-342900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Aplicar y evaluar la TOC en el manejo de inventarios de la bodega, en un estudio piloto.</a:t>
            </a:r>
          </a:p>
          <a:p>
            <a:pPr marL="800100" lvl="1" indent="-342900"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s-MX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Cuantificar los beneficios de la aplicación de esta metodología.</a:t>
            </a:r>
          </a:p>
          <a:p>
            <a:endParaRPr lang="es-EC" sz="18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68F5AA9-2CA5-4D23-8797-7C5BBB58E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C042-DBB9-4962-8CF2-5279A10A5797}" type="slidenum">
              <a:rPr lang="es-EC" smtClean="0"/>
              <a:pPr/>
              <a:t>4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84644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Beneficios de la gestión por procesos, para asegurar la calidad">
            <a:extLst>
              <a:ext uri="{FF2B5EF4-FFF2-40B4-BE49-F238E27FC236}">
                <a16:creationId xmlns:a16="http://schemas.microsoft.com/office/drawing/2014/main" id="{57603BAC-75B2-4E88-BEBC-713CF2E783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89" b="10024"/>
          <a:stretch/>
        </p:blipFill>
        <p:spPr bwMode="auto">
          <a:xfrm>
            <a:off x="-1" y="10"/>
            <a:ext cx="1219200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1EFB249-D1A0-4F19-9324-AFC223C6A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57" y="1254231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es-EC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MARCO TEÓRICO</a:t>
            </a:r>
            <a:endParaRPr lang="es-EC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2FDC4C-6512-449C-97B2-6B2CE0C84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" y="2596985"/>
            <a:ext cx="4593021" cy="3440427"/>
          </a:xfrm>
        </p:spPr>
        <p:txBody>
          <a:bodyPr anchor="ctr">
            <a:normAutofit/>
          </a:bodyPr>
          <a:lstStyle/>
          <a:p>
            <a:r>
              <a:rPr lang="es-EC" sz="2400" b="1" dirty="0"/>
              <a:t>Gestión de inventarios</a:t>
            </a:r>
          </a:p>
          <a:p>
            <a:r>
              <a:rPr lang="es-EC" sz="2400" b="1" dirty="0"/>
              <a:t>Gestión del mantenimiento</a:t>
            </a:r>
          </a:p>
          <a:p>
            <a:r>
              <a:rPr lang="es-EC" sz="2400" b="1" dirty="0"/>
              <a:t>Teoría de restricciones</a:t>
            </a:r>
          </a:p>
          <a:p>
            <a:r>
              <a:rPr lang="es-EC" sz="2400" b="1" dirty="0"/>
              <a:t>Metodología tipo halar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6E790F5-D77E-4B67-B1DE-6A02CBEBD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C042-DBB9-4962-8CF2-5279A10A5797}" type="slidenum">
              <a:rPr lang="es-EC" smtClean="0"/>
              <a:pPr/>
              <a:t>5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53529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eurofish | CEIPA">
            <a:extLst>
              <a:ext uri="{FF2B5EF4-FFF2-40B4-BE49-F238E27FC236}">
                <a16:creationId xmlns:a16="http://schemas.microsoft.com/office/drawing/2014/main" id="{DEE716AE-9D5E-4845-9296-8EC75C6C5A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7" t="-1" r="13161" b="-3"/>
          <a:stretch/>
        </p:blipFill>
        <p:spPr bwMode="auto">
          <a:xfrm>
            <a:off x="6862857" y="2203782"/>
            <a:ext cx="5085787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4AEAD48-433E-4E80-912E-877A32746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E0BC042-DBB9-4962-8CF2-5279A10A5797}" type="slidenum">
              <a:rPr lang="es-EC" smtClean="0"/>
              <a:pPr>
                <a:spcAft>
                  <a:spcPts val="600"/>
                </a:spcAft>
              </a:pPr>
              <a:t>6</a:t>
            </a:fld>
            <a:endParaRPr lang="es-EC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56E168B-A538-4A6A-9F3E-46E4D3FB8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s-EC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EMPRESA</a:t>
            </a:r>
          </a:p>
        </p:txBody>
      </p:sp>
      <p:sp>
        <p:nvSpPr>
          <p:cNvPr id="78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81582B-F270-4545-8310-9DF26E6B6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s-ES" sz="17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Eurofish S.A. es una empresa dedicada a aprovisionar, procesar y comercializar atún en lata. </a:t>
            </a:r>
          </a:p>
          <a:p>
            <a:r>
              <a:rPr lang="es-ES" sz="17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Está ubicada en Manta, donde cuenta con una planta de procesamiento que arrancó la producción en septiembre de 1999 únicamente con dos mesas para limpieza de pescado y que hoy en día elabora, en 2 turnos de 8 horas cada uno, hasta 100 toneladas diarias</a:t>
            </a:r>
            <a:endParaRPr lang="es-MX" sz="1700"/>
          </a:p>
          <a:p>
            <a:r>
              <a:rPr lang="es-ES" sz="17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departamento de mantenimiento cuenta con una bodega interna, cuya misión es la de proveer oportunamente los repuestos necesarios para los equipos que lo necesiten. </a:t>
            </a:r>
          </a:p>
          <a:p>
            <a:pPr lvl="1"/>
            <a:r>
              <a:rPr lang="es-ES" sz="17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 embargo actualmente esta bodega no  cuenta con un sistema capaz de responder a todos los pedidos de repuestos y se estima que alrededor de un 65% de las solicitudes de repuestos no son atendidas completamente en todos sus requerimientos</a:t>
            </a:r>
            <a:endParaRPr lang="es-EC" sz="1700"/>
          </a:p>
        </p:txBody>
      </p:sp>
    </p:spTree>
    <p:extLst>
      <p:ext uri="{BB962C8B-B14F-4D97-AF65-F5344CB8AC3E}">
        <p14:creationId xmlns:p14="http://schemas.microsoft.com/office/powerpoint/2010/main" val="342992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56E168B-A538-4A6A-9F3E-46E4D3FB8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s-EC" sz="3600" dirty="0"/>
              <a:t>LA EMPRESA: Proceso productivo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8A5FA3A-5644-4288-B9EB-5ED40DBA1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C042-DBB9-4962-8CF2-5279A10A5797}" type="slidenum">
              <a:rPr lang="es-EC" smtClean="0"/>
              <a:pPr/>
              <a:t>7</a:t>
            </a:fld>
            <a:endParaRPr lang="es-EC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E6D4F12-DBB4-475E-A1E5-7CDE15E80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6633" y="150598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8F27D256-25FD-43A0-ADAD-AD103AC443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562535"/>
              </p:ext>
            </p:extLst>
          </p:nvPr>
        </p:nvGraphicFramePr>
        <p:xfrm>
          <a:off x="1940188" y="1194658"/>
          <a:ext cx="8618438" cy="5424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r:id="rId3" imgW="10148761" imgH="6874753" progId="Visio.Drawing.11">
                  <p:embed/>
                </p:oleObj>
              </mc:Choice>
              <mc:Fallback>
                <p:oleObj r:id="rId3" imgW="10148761" imgH="6874753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0188" y="1194658"/>
                        <a:ext cx="8618438" cy="54244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2692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A3BEA0-9617-4675-BB7F-B3F7763CD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Jerarquización de equipos de </a:t>
            </a:r>
            <a:r>
              <a:rPr lang="es-EC" dirty="0" err="1"/>
              <a:t>Eurofish</a:t>
            </a:r>
            <a:endParaRPr lang="es-EC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8DB3C0D-A585-4385-934C-478AC5E8B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C042-DBB9-4962-8CF2-5279A10A5797}" type="slidenum">
              <a:rPr lang="es-EC" smtClean="0"/>
              <a:pPr/>
              <a:t>8</a:t>
            </a:fld>
            <a:endParaRPr lang="es-EC"/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F82C09C8-9DEF-41AC-B542-70FB0D540D7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4072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Beneficios de la gestión por procesos, para asegurar la calidad">
            <a:extLst>
              <a:ext uri="{FF2B5EF4-FFF2-40B4-BE49-F238E27FC236}">
                <a16:creationId xmlns:a16="http://schemas.microsoft.com/office/drawing/2014/main" id="{57603BAC-75B2-4E88-BEBC-713CF2E783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89" b="10024"/>
          <a:stretch/>
        </p:blipFill>
        <p:spPr bwMode="auto">
          <a:xfrm>
            <a:off x="-1" y="10"/>
            <a:ext cx="1219200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1EFB249-D1A0-4F19-9324-AFC223C6A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664" y="4177465"/>
            <a:ext cx="4204137" cy="1342754"/>
          </a:xfrm>
        </p:spPr>
        <p:txBody>
          <a:bodyPr>
            <a:noAutofit/>
          </a:bodyPr>
          <a:lstStyle/>
          <a:p>
            <a:pPr algn="ctr"/>
            <a:r>
              <a:rPr lang="es-EC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Propuesta de mejora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71C447-DFF6-4CA5-B668-AD682BC7A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BC042-DBB9-4962-8CF2-5279A10A5797}" type="slidenum">
              <a:rPr lang="es-EC" smtClean="0"/>
              <a:pPr/>
              <a:t>9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375466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4360</TotalTime>
  <Words>868</Words>
  <Application>Microsoft Office PowerPoint</Application>
  <PresentationFormat>Panorámica</PresentationFormat>
  <Paragraphs>64</Paragraphs>
  <Slides>16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Symbol</vt:lpstr>
      <vt:lpstr>Tema de Office</vt:lpstr>
      <vt:lpstr>Visio.Drawing.11</vt:lpstr>
      <vt:lpstr>Presentación de PowerPoint</vt:lpstr>
      <vt:lpstr>1. Antecedentes 2. Objetivos 3. Marco teórico 4. La empresa 5. Propuesta de mejora 6. Conclusiones y recomendaciones</vt:lpstr>
      <vt:lpstr>ANTECEDENTES</vt:lpstr>
      <vt:lpstr>OBJETIVOS</vt:lpstr>
      <vt:lpstr>MARCO TEÓRICO</vt:lpstr>
      <vt:lpstr>LA EMPRESA</vt:lpstr>
      <vt:lpstr>LA EMPRESA: Proceso productivo</vt:lpstr>
      <vt:lpstr>Jerarquización de equipos de Eurofish</vt:lpstr>
      <vt:lpstr>Propuesta de mejora</vt:lpstr>
      <vt:lpstr>Presentación de PowerPoint</vt:lpstr>
      <vt:lpstr>Presentación de PowerPoint</vt:lpstr>
      <vt:lpstr>Presentación de PowerPoint</vt:lpstr>
      <vt:lpstr>Presentación de PowerPoint</vt:lpstr>
      <vt:lpstr>Resumen de resultados de la simulación</vt:lpstr>
      <vt:lpstr>Conclusiones</vt:lpstr>
      <vt:lpstr>Recomendaciones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Paúl Cevallos</dc:creator>
  <cp:lastModifiedBy>Paúl Cevallos</cp:lastModifiedBy>
  <cp:revision>35</cp:revision>
  <dcterms:created xsi:type="dcterms:W3CDTF">2021-12-14T00:00:15Z</dcterms:created>
  <dcterms:modified xsi:type="dcterms:W3CDTF">2022-03-25T14:35:31Z</dcterms:modified>
</cp:coreProperties>
</file>