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5">
  <p:sldMasterIdLst>
    <p:sldMasterId id="2147483648" r:id="rId1"/>
    <p:sldMasterId id="2147483661" r:id="rId2"/>
  </p:sldMasterIdLst>
  <p:notesMasterIdLst>
    <p:notesMasterId r:id="rId34"/>
  </p:notesMasterIdLst>
  <p:sldIdLst>
    <p:sldId id="272" r:id="rId3"/>
    <p:sldId id="303" r:id="rId4"/>
    <p:sldId id="392" r:id="rId5"/>
    <p:sldId id="327" r:id="rId6"/>
    <p:sldId id="394" r:id="rId7"/>
    <p:sldId id="393" r:id="rId8"/>
    <p:sldId id="395" r:id="rId9"/>
    <p:sldId id="396" r:id="rId10"/>
    <p:sldId id="388" r:id="rId11"/>
    <p:sldId id="287" r:id="rId12"/>
    <p:sldId id="386" r:id="rId13"/>
    <p:sldId id="389" r:id="rId14"/>
    <p:sldId id="344" r:id="rId15"/>
    <p:sldId id="387" r:id="rId16"/>
    <p:sldId id="311" r:id="rId17"/>
    <p:sldId id="397" r:id="rId18"/>
    <p:sldId id="399" r:id="rId19"/>
    <p:sldId id="400" r:id="rId20"/>
    <p:sldId id="390" r:id="rId21"/>
    <p:sldId id="370" r:id="rId22"/>
    <p:sldId id="401" r:id="rId23"/>
    <p:sldId id="406" r:id="rId24"/>
    <p:sldId id="402" r:id="rId25"/>
    <p:sldId id="403" r:id="rId26"/>
    <p:sldId id="391" r:id="rId27"/>
    <p:sldId id="376" r:id="rId28"/>
    <p:sldId id="378" r:id="rId29"/>
    <p:sldId id="379" r:id="rId30"/>
    <p:sldId id="385" r:id="rId31"/>
    <p:sldId id="404" r:id="rId32"/>
    <p:sldId id="405" r:id="rId33"/>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3300"/>
    <a:srgbClr val="3E85B9"/>
    <a:srgbClr val="C1AF29"/>
    <a:srgbClr val="E8D202"/>
    <a:srgbClr val="FEF179"/>
    <a:srgbClr val="006600"/>
    <a:srgbClr val="FFCCCC"/>
    <a:srgbClr val="FF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Estilo medio 2 - Énfasis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C083E6E3-FA7D-4D7B-A595-EF9225AFEA82}" styleName="Estilo claro 1 - Acento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774" autoAdjust="0"/>
    <p:restoredTop sz="94660"/>
  </p:normalViewPr>
  <p:slideViewPr>
    <p:cSldViewPr snapToGrid="0">
      <p:cViewPr varScale="1">
        <p:scale>
          <a:sx n="72" d="100"/>
          <a:sy n="72" d="100"/>
        </p:scale>
        <p:origin x="702" y="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notesMaster" Target="notesMasters/notesMaster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s>
</file>

<file path=ppt/charts/_rels/chart1.xml.rels><?xml version="1.0" encoding="UTF-8" standalone="yes"?>
<Relationships xmlns="http://schemas.openxmlformats.org/package/2006/relationships"><Relationship Id="rId3" Type="http://schemas.openxmlformats.org/officeDocument/2006/relationships/oleObject" Target="file:///C:\Users\batll\Downloads\Mishel,%20grado%20de%20hidrolisis.xlsx"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file:///C:\Users\batll\Downloads\Mishel,%20grado%20de%20hidrolisis.xlsx"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batll\Downloads\Mishel,%20grado%20de%20hidrolisis.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C:\Users\batll\Downloads\Mishel,%20grado%20de%20hidrolisis.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batll\Downloads\Mishel,%20grado%20de%20hidrolisis.xlsx" TargetMode="External"/><Relationship Id="rId2" Type="http://schemas.microsoft.com/office/2011/relationships/chartColorStyle" Target="colors5.xml"/><Relationship Id="rId1" Type="http://schemas.microsoft.com/office/2011/relationships/chartStyle" Target="style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s-EC"/>
              <a:t>Curva estándar de BSA</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ES"/>
        </a:p>
      </c:txPr>
    </c:title>
    <c:autoTitleDeleted val="0"/>
    <c:plotArea>
      <c:layout/>
      <c:scatterChart>
        <c:scatterStyle val="smoothMarker"/>
        <c:varyColors val="0"/>
        <c:ser>
          <c:idx val="0"/>
          <c:order val="0"/>
          <c:spPr>
            <a:ln w="9525" cap="rnd">
              <a:solidFill>
                <a:schemeClr val="accent1"/>
              </a:solid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cap="rnd">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trendline>
            <c:spPr>
              <a:ln w="19050" cap="rnd">
                <a:solidFill>
                  <a:schemeClr val="accent1"/>
                </a:solidFill>
              </a:ln>
              <a:effectLst/>
            </c:spPr>
            <c:trendlineType val="linear"/>
            <c:dispRSqr val="1"/>
            <c:dispEq val="1"/>
            <c:trendlineLbl>
              <c:layout>
                <c:manualLayout>
                  <c:x val="6.1250922192005841E-2"/>
                  <c:y val="-9.9782945736434106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trendlineLbl>
          </c:trendline>
          <c:xVal>
            <c:numRef>
              <c:f>Hoja4!$B$21:$B$26</c:f>
              <c:numCache>
                <c:formatCode>General</c:formatCode>
                <c:ptCount val="6"/>
                <c:pt idx="0">
                  <c:v>0</c:v>
                </c:pt>
                <c:pt idx="1">
                  <c:v>0.2</c:v>
                </c:pt>
                <c:pt idx="2">
                  <c:v>0.4</c:v>
                </c:pt>
                <c:pt idx="3">
                  <c:v>0.6</c:v>
                </c:pt>
                <c:pt idx="4">
                  <c:v>0.8</c:v>
                </c:pt>
                <c:pt idx="5">
                  <c:v>1</c:v>
                </c:pt>
              </c:numCache>
            </c:numRef>
          </c:xVal>
          <c:yVal>
            <c:numRef>
              <c:f>Hoja4!$C$21:$C$26</c:f>
              <c:numCache>
                <c:formatCode>General</c:formatCode>
                <c:ptCount val="6"/>
                <c:pt idx="0">
                  <c:v>0</c:v>
                </c:pt>
                <c:pt idx="1">
                  <c:v>0.30709999999999998</c:v>
                </c:pt>
                <c:pt idx="2">
                  <c:v>0.43669999999999998</c:v>
                </c:pt>
                <c:pt idx="3">
                  <c:v>0.67490000000000006</c:v>
                </c:pt>
                <c:pt idx="4">
                  <c:v>0.84189999999999998</c:v>
                </c:pt>
                <c:pt idx="5">
                  <c:v>0.98019999999999996</c:v>
                </c:pt>
              </c:numCache>
            </c:numRef>
          </c:yVal>
          <c:smooth val="1"/>
          <c:extLst>
            <c:ext xmlns:c16="http://schemas.microsoft.com/office/drawing/2014/chart" uri="{C3380CC4-5D6E-409C-BE32-E72D297353CC}">
              <c16:uniqueId val="{00000001-0CE2-4FE8-879B-FCD2AD082461}"/>
            </c:ext>
          </c:extLst>
        </c:ser>
        <c:dLbls>
          <c:showLegendKey val="0"/>
          <c:showVal val="0"/>
          <c:showCatName val="0"/>
          <c:showSerName val="0"/>
          <c:showPercent val="0"/>
          <c:showBubbleSize val="0"/>
        </c:dLbls>
        <c:axId val="898366272"/>
        <c:axId val="898367104"/>
      </c:scatterChart>
      <c:valAx>
        <c:axId val="89836627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EC"/>
                  <a:t>BSA (mg/mL)</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898367104"/>
        <c:crosses val="autoZero"/>
        <c:crossBetween val="midCat"/>
      </c:valAx>
      <c:valAx>
        <c:axId val="8983671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EC"/>
                  <a:t>Absorbancia a 590nm</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89836627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s-EC" sz="1200" b="1" i="0" baseline="0">
                <a:effectLst/>
              </a:rPr>
              <a:t>Interacción de Concentración de Bromelina y el Tiempo de Reacción</a:t>
            </a:r>
            <a:endParaRPr lang="es-EC" sz="1200">
              <a:effectLst/>
            </a:endParaRP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ES"/>
        </a:p>
      </c:txPr>
    </c:title>
    <c:autoTitleDeleted val="0"/>
    <c:plotArea>
      <c:layout/>
      <c:scatterChart>
        <c:scatterStyle val="lineMarker"/>
        <c:varyColors val="0"/>
        <c:ser>
          <c:idx val="0"/>
          <c:order val="0"/>
          <c:tx>
            <c:strRef>
              <c:f>Hoja1!$B$114</c:f>
              <c:strCache>
                <c:ptCount val="1"/>
                <c:pt idx="0">
                  <c:v>T1</c:v>
                </c:pt>
              </c:strCache>
            </c:strRef>
          </c:tx>
          <c:spPr>
            <a:ln w="9525" cap="rnd">
              <a:solidFill>
                <a:schemeClr val="accent1"/>
              </a:solid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cap="rnd">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xVal>
            <c:strRef>
              <c:f>Hoja1!$C$113:$E$113</c:f>
              <c:strCache>
                <c:ptCount val="3"/>
                <c:pt idx="0">
                  <c:v>M1</c:v>
                </c:pt>
                <c:pt idx="1">
                  <c:v>M2</c:v>
                </c:pt>
                <c:pt idx="2">
                  <c:v>M3</c:v>
                </c:pt>
              </c:strCache>
            </c:strRef>
          </c:xVal>
          <c:yVal>
            <c:numRef>
              <c:f>Hoja1!$C$114:$E$114</c:f>
              <c:numCache>
                <c:formatCode>0.0000</c:formatCode>
                <c:ptCount val="3"/>
                <c:pt idx="0" formatCode="0.00000">
                  <c:v>1.04666666666667</c:v>
                </c:pt>
                <c:pt idx="1">
                  <c:v>3.7033333333333336</c:v>
                </c:pt>
                <c:pt idx="2" formatCode="General">
                  <c:v>11.920000000000002</c:v>
                </c:pt>
              </c:numCache>
            </c:numRef>
          </c:yVal>
          <c:smooth val="0"/>
          <c:extLst>
            <c:ext xmlns:c16="http://schemas.microsoft.com/office/drawing/2014/chart" uri="{C3380CC4-5D6E-409C-BE32-E72D297353CC}">
              <c16:uniqueId val="{00000000-9194-41BA-81E6-D500CADC9287}"/>
            </c:ext>
          </c:extLst>
        </c:ser>
        <c:ser>
          <c:idx val="1"/>
          <c:order val="1"/>
          <c:tx>
            <c:strRef>
              <c:f>Hoja1!$B$115</c:f>
              <c:strCache>
                <c:ptCount val="1"/>
                <c:pt idx="0">
                  <c:v>T2</c:v>
                </c:pt>
              </c:strCache>
            </c:strRef>
          </c:tx>
          <c:spPr>
            <a:ln w="9525" cap="rnd">
              <a:solidFill>
                <a:schemeClr val="accent2"/>
              </a:solidFill>
              <a:round/>
            </a:ln>
            <a:effectLst>
              <a:outerShdw blurRad="57150" dist="19050" dir="5400000" algn="ctr" rotWithShape="0">
                <a:srgbClr val="000000">
                  <a:alpha val="63000"/>
                </a:srgbClr>
              </a:outerShdw>
            </a:effectLst>
          </c:spPr>
          <c:marker>
            <c:symbol val="circle"/>
            <c:size val="6"/>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cap="rnd">
                <a:solidFill>
                  <a:schemeClr val="accent2"/>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xVal>
            <c:strRef>
              <c:f>Hoja1!$C$113:$E$113</c:f>
              <c:strCache>
                <c:ptCount val="3"/>
                <c:pt idx="0">
                  <c:v>M1</c:v>
                </c:pt>
                <c:pt idx="1">
                  <c:v>M2</c:v>
                </c:pt>
                <c:pt idx="2">
                  <c:v>M3</c:v>
                </c:pt>
              </c:strCache>
            </c:strRef>
          </c:xVal>
          <c:yVal>
            <c:numRef>
              <c:f>Hoja1!$C$115:$E$115</c:f>
              <c:numCache>
                <c:formatCode>General</c:formatCode>
                <c:ptCount val="3"/>
                <c:pt idx="0" formatCode="0.00000">
                  <c:v>1.1916666666666667</c:v>
                </c:pt>
                <c:pt idx="1">
                  <c:v>3.9299999999999997</c:v>
                </c:pt>
                <c:pt idx="2">
                  <c:v>12.17</c:v>
                </c:pt>
              </c:numCache>
            </c:numRef>
          </c:yVal>
          <c:smooth val="0"/>
          <c:extLst>
            <c:ext xmlns:c16="http://schemas.microsoft.com/office/drawing/2014/chart" uri="{C3380CC4-5D6E-409C-BE32-E72D297353CC}">
              <c16:uniqueId val="{00000001-9194-41BA-81E6-D500CADC9287}"/>
            </c:ext>
          </c:extLst>
        </c:ser>
        <c:ser>
          <c:idx val="2"/>
          <c:order val="2"/>
          <c:tx>
            <c:strRef>
              <c:f>Hoja1!$B$116</c:f>
              <c:strCache>
                <c:ptCount val="1"/>
                <c:pt idx="0">
                  <c:v>T3</c:v>
                </c:pt>
              </c:strCache>
            </c:strRef>
          </c:tx>
          <c:spPr>
            <a:ln w="9525" cap="rnd">
              <a:solidFill>
                <a:schemeClr val="accent3"/>
              </a:solidFill>
              <a:round/>
            </a:ln>
            <a:effectLst>
              <a:outerShdw blurRad="57150" dist="19050" dir="5400000" algn="ctr" rotWithShape="0">
                <a:srgbClr val="000000">
                  <a:alpha val="63000"/>
                </a:srgbClr>
              </a:outerShdw>
            </a:effectLst>
          </c:spPr>
          <c:marker>
            <c:symbol val="circle"/>
            <c:size val="6"/>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9525" cap="rnd">
                <a:solidFill>
                  <a:schemeClr val="accent3"/>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xVal>
            <c:strRef>
              <c:f>Hoja1!$C$113:$E$113</c:f>
              <c:strCache>
                <c:ptCount val="3"/>
                <c:pt idx="0">
                  <c:v>M1</c:v>
                </c:pt>
                <c:pt idx="1">
                  <c:v>M2</c:v>
                </c:pt>
                <c:pt idx="2">
                  <c:v>M3</c:v>
                </c:pt>
              </c:strCache>
            </c:strRef>
          </c:xVal>
          <c:yVal>
            <c:numRef>
              <c:f>Hoja1!$C$116:$E$116</c:f>
              <c:numCache>
                <c:formatCode>General</c:formatCode>
                <c:ptCount val="3"/>
                <c:pt idx="0" formatCode="0.00000">
                  <c:v>1.2683333333333333</c:v>
                </c:pt>
                <c:pt idx="1">
                  <c:v>4.2950000000000008</c:v>
                </c:pt>
                <c:pt idx="2">
                  <c:v>12.71</c:v>
                </c:pt>
              </c:numCache>
            </c:numRef>
          </c:yVal>
          <c:smooth val="0"/>
          <c:extLst>
            <c:ext xmlns:c16="http://schemas.microsoft.com/office/drawing/2014/chart" uri="{C3380CC4-5D6E-409C-BE32-E72D297353CC}">
              <c16:uniqueId val="{00000002-9194-41BA-81E6-D500CADC9287}"/>
            </c:ext>
          </c:extLst>
        </c:ser>
        <c:dLbls>
          <c:showLegendKey val="0"/>
          <c:showVal val="0"/>
          <c:showCatName val="0"/>
          <c:showSerName val="0"/>
          <c:showPercent val="0"/>
          <c:showBubbleSize val="0"/>
        </c:dLbls>
        <c:axId val="898355456"/>
        <c:axId val="898362112"/>
      </c:scatterChart>
      <c:valAx>
        <c:axId val="898355456"/>
        <c:scaling>
          <c:orientation val="minMax"/>
        </c:scaling>
        <c:delete val="0"/>
        <c:axPos val="b"/>
        <c:majorGridlines>
          <c:spPr>
            <a:ln w="9525" cap="flat" cmpd="sng" algn="ctr">
              <a:solidFill>
                <a:schemeClr val="tx1">
                  <a:lumMod val="15000"/>
                  <a:lumOff val="85000"/>
                </a:schemeClr>
              </a:solidFill>
              <a:round/>
            </a:ln>
            <a:effectLst/>
          </c:spPr>
        </c:majorGridlines>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898362112"/>
        <c:crosses val="autoZero"/>
        <c:crossBetween val="midCat"/>
      </c:valAx>
      <c:valAx>
        <c:axId val="898362112"/>
        <c:scaling>
          <c:orientation val="minMax"/>
        </c:scaling>
        <c:delete val="0"/>
        <c:axPos val="l"/>
        <c:majorGridlines>
          <c:spPr>
            <a:ln w="9525" cap="flat" cmpd="sng" algn="ctr">
              <a:solidFill>
                <a:schemeClr val="tx1">
                  <a:lumMod val="15000"/>
                  <a:lumOff val="85000"/>
                </a:schemeClr>
              </a:solidFill>
              <a:round/>
            </a:ln>
            <a:effectLst/>
          </c:spPr>
        </c:majorGridlines>
        <c:numFmt formatCode="0.0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898355456"/>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s-EC" sz="1200"/>
              <a:t>Interacción de Concentración de Bromelina y el Ph</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ES"/>
        </a:p>
      </c:txPr>
    </c:title>
    <c:autoTitleDeleted val="0"/>
    <c:plotArea>
      <c:layout/>
      <c:scatterChart>
        <c:scatterStyle val="lineMarker"/>
        <c:varyColors val="0"/>
        <c:ser>
          <c:idx val="0"/>
          <c:order val="0"/>
          <c:tx>
            <c:strRef>
              <c:f>Hoja1!$B$137</c:f>
              <c:strCache>
                <c:ptCount val="1"/>
                <c:pt idx="0">
                  <c:v>P1</c:v>
                </c:pt>
              </c:strCache>
            </c:strRef>
          </c:tx>
          <c:spPr>
            <a:ln w="9525" cap="rnd">
              <a:solidFill>
                <a:schemeClr val="accent1"/>
              </a:solid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cap="rnd">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xVal>
            <c:strRef>
              <c:f>Hoja1!$C$136:$E$136</c:f>
              <c:strCache>
                <c:ptCount val="3"/>
                <c:pt idx="0">
                  <c:v>M1</c:v>
                </c:pt>
                <c:pt idx="1">
                  <c:v>M2</c:v>
                </c:pt>
                <c:pt idx="2">
                  <c:v>M3</c:v>
                </c:pt>
              </c:strCache>
            </c:strRef>
          </c:xVal>
          <c:yVal>
            <c:numRef>
              <c:f>Hoja1!$C$137:$E$137</c:f>
              <c:numCache>
                <c:formatCode>0.00000</c:formatCode>
                <c:ptCount val="3"/>
                <c:pt idx="0" formatCode="General">
                  <c:v>1.1449999999999998</c:v>
                </c:pt>
                <c:pt idx="1">
                  <c:v>3.8266666666666667</c:v>
                </c:pt>
                <c:pt idx="2" formatCode="General">
                  <c:v>10.875</c:v>
                </c:pt>
              </c:numCache>
            </c:numRef>
          </c:yVal>
          <c:smooth val="0"/>
          <c:extLst>
            <c:ext xmlns:c16="http://schemas.microsoft.com/office/drawing/2014/chart" uri="{C3380CC4-5D6E-409C-BE32-E72D297353CC}">
              <c16:uniqueId val="{00000000-F6DD-45F6-85EE-646C88B9C209}"/>
            </c:ext>
          </c:extLst>
        </c:ser>
        <c:ser>
          <c:idx val="1"/>
          <c:order val="1"/>
          <c:tx>
            <c:strRef>
              <c:f>Hoja1!$B$138</c:f>
              <c:strCache>
                <c:ptCount val="1"/>
                <c:pt idx="0">
                  <c:v>P2</c:v>
                </c:pt>
              </c:strCache>
            </c:strRef>
          </c:tx>
          <c:spPr>
            <a:ln w="9525" cap="rnd">
              <a:solidFill>
                <a:schemeClr val="accent2"/>
              </a:solidFill>
              <a:round/>
            </a:ln>
            <a:effectLst>
              <a:outerShdw blurRad="57150" dist="19050" dir="5400000" algn="ctr" rotWithShape="0">
                <a:srgbClr val="000000">
                  <a:alpha val="63000"/>
                </a:srgbClr>
              </a:outerShdw>
            </a:effectLst>
          </c:spPr>
          <c:marker>
            <c:symbol val="circle"/>
            <c:size val="6"/>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cap="rnd">
                <a:solidFill>
                  <a:schemeClr val="accent2"/>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xVal>
            <c:strRef>
              <c:f>Hoja1!$C$136:$E$136</c:f>
              <c:strCache>
                <c:ptCount val="3"/>
                <c:pt idx="0">
                  <c:v>M1</c:v>
                </c:pt>
                <c:pt idx="1">
                  <c:v>M2</c:v>
                </c:pt>
                <c:pt idx="2">
                  <c:v>M3</c:v>
                </c:pt>
              </c:strCache>
            </c:strRef>
          </c:xVal>
          <c:yVal>
            <c:numRef>
              <c:f>Hoja1!$C$138:$E$138</c:f>
              <c:numCache>
                <c:formatCode>0.00000</c:formatCode>
                <c:ptCount val="3"/>
                <c:pt idx="0">
                  <c:v>1.1516666666666666</c:v>
                </c:pt>
                <c:pt idx="1">
                  <c:v>4.0033333333333339</c:v>
                </c:pt>
                <c:pt idx="2" formatCode="General">
                  <c:v>13.25</c:v>
                </c:pt>
              </c:numCache>
            </c:numRef>
          </c:yVal>
          <c:smooth val="0"/>
          <c:extLst>
            <c:ext xmlns:c16="http://schemas.microsoft.com/office/drawing/2014/chart" uri="{C3380CC4-5D6E-409C-BE32-E72D297353CC}">
              <c16:uniqueId val="{00000001-F6DD-45F6-85EE-646C88B9C209}"/>
            </c:ext>
          </c:extLst>
        </c:ser>
        <c:ser>
          <c:idx val="2"/>
          <c:order val="2"/>
          <c:tx>
            <c:strRef>
              <c:f>Hoja1!$B$139</c:f>
              <c:strCache>
                <c:ptCount val="1"/>
                <c:pt idx="0">
                  <c:v>P3</c:v>
                </c:pt>
              </c:strCache>
            </c:strRef>
          </c:tx>
          <c:spPr>
            <a:ln w="9525" cap="rnd">
              <a:solidFill>
                <a:schemeClr val="accent3"/>
              </a:solidFill>
              <a:round/>
            </a:ln>
            <a:effectLst>
              <a:outerShdw blurRad="57150" dist="19050" dir="5400000" algn="ctr" rotWithShape="0">
                <a:srgbClr val="000000">
                  <a:alpha val="63000"/>
                </a:srgbClr>
              </a:outerShdw>
            </a:effectLst>
          </c:spPr>
          <c:marker>
            <c:symbol val="circle"/>
            <c:size val="6"/>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9525" cap="rnd">
                <a:solidFill>
                  <a:schemeClr val="accent3"/>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xVal>
            <c:strRef>
              <c:f>Hoja1!$C$136:$E$136</c:f>
              <c:strCache>
                <c:ptCount val="3"/>
                <c:pt idx="0">
                  <c:v>M1</c:v>
                </c:pt>
                <c:pt idx="1">
                  <c:v>M2</c:v>
                </c:pt>
                <c:pt idx="2">
                  <c:v>M3</c:v>
                </c:pt>
              </c:strCache>
            </c:strRef>
          </c:xVal>
          <c:yVal>
            <c:numRef>
              <c:f>Hoja1!$C$139:$E$139</c:f>
              <c:numCache>
                <c:formatCode>0.00000</c:formatCode>
                <c:ptCount val="3"/>
                <c:pt idx="0" formatCode="General">
                  <c:v>1.2100000000000002</c:v>
                </c:pt>
                <c:pt idx="1">
                  <c:v>4.0983333333333327</c:v>
                </c:pt>
                <c:pt idx="2" formatCode="General">
                  <c:v>12.674999999999999</c:v>
                </c:pt>
              </c:numCache>
            </c:numRef>
          </c:yVal>
          <c:smooth val="0"/>
          <c:extLst>
            <c:ext xmlns:c16="http://schemas.microsoft.com/office/drawing/2014/chart" uri="{C3380CC4-5D6E-409C-BE32-E72D297353CC}">
              <c16:uniqueId val="{00000002-F6DD-45F6-85EE-646C88B9C209}"/>
            </c:ext>
          </c:extLst>
        </c:ser>
        <c:dLbls>
          <c:showLegendKey val="0"/>
          <c:showVal val="0"/>
          <c:showCatName val="0"/>
          <c:showSerName val="0"/>
          <c:showPercent val="0"/>
          <c:showBubbleSize val="0"/>
        </c:dLbls>
        <c:axId val="1006831488"/>
        <c:axId val="1006824832"/>
      </c:scatterChart>
      <c:valAx>
        <c:axId val="1006831488"/>
        <c:scaling>
          <c:orientation val="minMax"/>
        </c:scaling>
        <c:delete val="0"/>
        <c:axPos val="b"/>
        <c:majorGridlines>
          <c:spPr>
            <a:ln w="9525" cap="flat" cmpd="sng" algn="ctr">
              <a:solidFill>
                <a:schemeClr val="tx1">
                  <a:lumMod val="15000"/>
                  <a:lumOff val="85000"/>
                </a:schemeClr>
              </a:solidFill>
              <a:round/>
            </a:ln>
            <a:effectLst/>
          </c:spPr>
        </c:majorGridlines>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006824832"/>
        <c:crosses val="autoZero"/>
        <c:crossBetween val="midCat"/>
      </c:valAx>
      <c:valAx>
        <c:axId val="1006824832"/>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006831488"/>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s-EC" sz="1200"/>
              <a:t>Interacción del Tiempo de Reacción y el Ph</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ES"/>
        </a:p>
      </c:txPr>
    </c:title>
    <c:autoTitleDeleted val="0"/>
    <c:plotArea>
      <c:layout/>
      <c:scatterChart>
        <c:scatterStyle val="lineMarker"/>
        <c:varyColors val="0"/>
        <c:ser>
          <c:idx val="0"/>
          <c:order val="0"/>
          <c:tx>
            <c:strRef>
              <c:f>Hoja1!$B$161</c:f>
              <c:strCache>
                <c:ptCount val="1"/>
                <c:pt idx="0">
                  <c:v>P1</c:v>
                </c:pt>
              </c:strCache>
            </c:strRef>
          </c:tx>
          <c:spPr>
            <a:ln w="9525" cap="rnd">
              <a:solidFill>
                <a:schemeClr val="accent1"/>
              </a:solid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cap="rnd">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xVal>
            <c:strRef>
              <c:f>Hoja1!$C$160:$E$160</c:f>
              <c:strCache>
                <c:ptCount val="3"/>
                <c:pt idx="0">
                  <c:v>T1</c:v>
                </c:pt>
                <c:pt idx="1">
                  <c:v>T2</c:v>
                </c:pt>
                <c:pt idx="2">
                  <c:v>T3</c:v>
                </c:pt>
              </c:strCache>
            </c:strRef>
          </c:xVal>
          <c:yVal>
            <c:numRef>
              <c:f>Hoja1!$C$161:$E$161</c:f>
              <c:numCache>
                <c:formatCode>0.0000</c:formatCode>
                <c:ptCount val="3"/>
                <c:pt idx="0">
                  <c:v>5.1316666666666668</c:v>
                </c:pt>
                <c:pt idx="1">
                  <c:v>5.0816666666666661</c:v>
                </c:pt>
                <c:pt idx="2">
                  <c:v>5.6333333333333329</c:v>
                </c:pt>
              </c:numCache>
            </c:numRef>
          </c:yVal>
          <c:smooth val="0"/>
          <c:extLst>
            <c:ext xmlns:c16="http://schemas.microsoft.com/office/drawing/2014/chart" uri="{C3380CC4-5D6E-409C-BE32-E72D297353CC}">
              <c16:uniqueId val="{00000000-8ABD-4AF8-A904-636F16B2D004}"/>
            </c:ext>
          </c:extLst>
        </c:ser>
        <c:ser>
          <c:idx val="1"/>
          <c:order val="1"/>
          <c:tx>
            <c:strRef>
              <c:f>Hoja1!$B$162</c:f>
              <c:strCache>
                <c:ptCount val="1"/>
                <c:pt idx="0">
                  <c:v>P2</c:v>
                </c:pt>
              </c:strCache>
            </c:strRef>
          </c:tx>
          <c:spPr>
            <a:ln w="9525" cap="rnd">
              <a:solidFill>
                <a:schemeClr val="accent2"/>
              </a:solidFill>
              <a:round/>
            </a:ln>
            <a:effectLst>
              <a:outerShdw blurRad="57150" dist="19050" dir="5400000" algn="ctr" rotWithShape="0">
                <a:srgbClr val="000000">
                  <a:alpha val="63000"/>
                </a:srgbClr>
              </a:outerShdw>
            </a:effectLst>
          </c:spPr>
          <c:marker>
            <c:symbol val="circle"/>
            <c:size val="6"/>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w="9525" cap="rnd">
                <a:solidFill>
                  <a:schemeClr val="accent2"/>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xVal>
            <c:strRef>
              <c:f>Hoja1!$C$160:$E$160</c:f>
              <c:strCache>
                <c:ptCount val="3"/>
                <c:pt idx="0">
                  <c:v>T1</c:v>
                </c:pt>
                <c:pt idx="1">
                  <c:v>T2</c:v>
                </c:pt>
                <c:pt idx="2">
                  <c:v>T3</c:v>
                </c:pt>
              </c:strCache>
            </c:strRef>
          </c:xVal>
          <c:yVal>
            <c:numRef>
              <c:f>Hoja1!$C$162:$E$162</c:f>
              <c:numCache>
                <c:formatCode>0.0000</c:formatCode>
                <c:ptCount val="3"/>
                <c:pt idx="0">
                  <c:v>5.7366666666666672</c:v>
                </c:pt>
                <c:pt idx="1">
                  <c:v>6.2433333333333332</c:v>
                </c:pt>
                <c:pt idx="2">
                  <c:v>6.4249999999999998</c:v>
                </c:pt>
              </c:numCache>
            </c:numRef>
          </c:yVal>
          <c:smooth val="0"/>
          <c:extLst>
            <c:ext xmlns:c16="http://schemas.microsoft.com/office/drawing/2014/chart" uri="{C3380CC4-5D6E-409C-BE32-E72D297353CC}">
              <c16:uniqueId val="{00000001-8ABD-4AF8-A904-636F16B2D004}"/>
            </c:ext>
          </c:extLst>
        </c:ser>
        <c:ser>
          <c:idx val="2"/>
          <c:order val="2"/>
          <c:tx>
            <c:strRef>
              <c:f>Hoja1!$B$163</c:f>
              <c:strCache>
                <c:ptCount val="1"/>
                <c:pt idx="0">
                  <c:v>P3</c:v>
                </c:pt>
              </c:strCache>
            </c:strRef>
          </c:tx>
          <c:spPr>
            <a:ln w="9525" cap="rnd">
              <a:solidFill>
                <a:schemeClr val="accent3"/>
              </a:solidFill>
              <a:round/>
            </a:ln>
            <a:effectLst>
              <a:outerShdw blurRad="57150" dist="19050" dir="5400000" algn="ctr" rotWithShape="0">
                <a:srgbClr val="000000">
                  <a:alpha val="63000"/>
                </a:srgbClr>
              </a:outerShdw>
            </a:effectLst>
          </c:spPr>
          <c:marker>
            <c:symbol val="circle"/>
            <c:size val="6"/>
            <c:spPr>
              <a:gradFill rotWithShape="1">
                <a:gsLst>
                  <a:gs pos="0">
                    <a:schemeClr val="accent3">
                      <a:satMod val="103000"/>
                      <a:lumMod val="102000"/>
                      <a:tint val="94000"/>
                    </a:schemeClr>
                  </a:gs>
                  <a:gs pos="50000">
                    <a:schemeClr val="accent3">
                      <a:satMod val="110000"/>
                      <a:lumMod val="100000"/>
                      <a:shade val="100000"/>
                    </a:schemeClr>
                  </a:gs>
                  <a:gs pos="100000">
                    <a:schemeClr val="accent3">
                      <a:lumMod val="99000"/>
                      <a:satMod val="120000"/>
                      <a:shade val="78000"/>
                    </a:schemeClr>
                  </a:gs>
                </a:gsLst>
                <a:lin ang="5400000" scaled="0"/>
              </a:gradFill>
              <a:ln w="9525" cap="rnd">
                <a:solidFill>
                  <a:schemeClr val="accent3"/>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xVal>
            <c:strRef>
              <c:f>Hoja1!$C$160:$E$160</c:f>
              <c:strCache>
                <c:ptCount val="3"/>
                <c:pt idx="0">
                  <c:v>T1</c:v>
                </c:pt>
                <c:pt idx="1">
                  <c:v>T2</c:v>
                </c:pt>
                <c:pt idx="2">
                  <c:v>T3</c:v>
                </c:pt>
              </c:strCache>
            </c:strRef>
          </c:xVal>
          <c:yVal>
            <c:numRef>
              <c:f>Hoja1!$C$163:$E$163</c:f>
              <c:numCache>
                <c:formatCode>0.0000</c:formatCode>
                <c:ptCount val="3"/>
                <c:pt idx="0">
                  <c:v>5.8016666666666667</c:v>
                </c:pt>
                <c:pt idx="1">
                  <c:v>5.9666666666666659</c:v>
                </c:pt>
                <c:pt idx="2">
                  <c:v>6.2149999999999999</c:v>
                </c:pt>
              </c:numCache>
            </c:numRef>
          </c:yVal>
          <c:smooth val="0"/>
          <c:extLst>
            <c:ext xmlns:c16="http://schemas.microsoft.com/office/drawing/2014/chart" uri="{C3380CC4-5D6E-409C-BE32-E72D297353CC}">
              <c16:uniqueId val="{00000002-8ABD-4AF8-A904-636F16B2D004}"/>
            </c:ext>
          </c:extLst>
        </c:ser>
        <c:dLbls>
          <c:showLegendKey val="0"/>
          <c:showVal val="0"/>
          <c:showCatName val="0"/>
          <c:showSerName val="0"/>
          <c:showPercent val="0"/>
          <c:showBubbleSize val="0"/>
        </c:dLbls>
        <c:axId val="1060777632"/>
        <c:axId val="1060775552"/>
      </c:scatterChart>
      <c:valAx>
        <c:axId val="1060777632"/>
        <c:scaling>
          <c:orientation val="minMax"/>
        </c:scaling>
        <c:delete val="0"/>
        <c:axPos val="b"/>
        <c:majorGridlines>
          <c:spPr>
            <a:ln w="9525" cap="flat" cmpd="sng" algn="ctr">
              <a:solidFill>
                <a:schemeClr val="tx1">
                  <a:lumMod val="15000"/>
                  <a:lumOff val="85000"/>
                </a:schemeClr>
              </a:solidFill>
              <a:round/>
            </a:ln>
            <a:effectLst/>
          </c:spPr>
        </c:majorGridlines>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060775552"/>
        <c:crosses val="autoZero"/>
        <c:crossBetween val="midCat"/>
      </c:valAx>
      <c:valAx>
        <c:axId val="1060775552"/>
        <c:scaling>
          <c:orientation val="minMax"/>
          <c:min val="4"/>
        </c:scaling>
        <c:delete val="0"/>
        <c:axPos val="l"/>
        <c:majorGridlines>
          <c:spPr>
            <a:ln w="9525" cap="flat" cmpd="sng" algn="ctr">
              <a:solidFill>
                <a:schemeClr val="tx1">
                  <a:lumMod val="15000"/>
                  <a:lumOff val="85000"/>
                </a:schemeClr>
              </a:solidFill>
              <a:round/>
            </a:ln>
            <a:effectLst/>
          </c:spPr>
        </c:majorGridlines>
        <c:numFmt formatCode="0.000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1060777632"/>
        <c:crosses val="autoZero"/>
        <c:crossBetween val="midCat"/>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s-EC"/>
              <a:t>Curva estándar de BSA</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s-ES"/>
        </a:p>
      </c:txPr>
    </c:title>
    <c:autoTitleDeleted val="0"/>
    <c:plotArea>
      <c:layout/>
      <c:scatterChart>
        <c:scatterStyle val="smoothMarker"/>
        <c:varyColors val="0"/>
        <c:ser>
          <c:idx val="0"/>
          <c:order val="0"/>
          <c:spPr>
            <a:ln w="9525" cap="rnd">
              <a:solidFill>
                <a:schemeClr val="accent1"/>
              </a:solidFill>
              <a:round/>
            </a:ln>
            <a:effectLst>
              <a:outerShdw blurRad="57150" dist="19050" dir="5400000" algn="ctr" rotWithShape="0">
                <a:srgbClr val="000000">
                  <a:alpha val="63000"/>
                </a:srgbClr>
              </a:outerShdw>
            </a:effectLst>
          </c:spPr>
          <c:marker>
            <c:symbol val="circle"/>
            <c:size val="6"/>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w="9525" cap="rnd">
                <a:solidFill>
                  <a:schemeClr val="accent1"/>
                </a:solidFill>
                <a:round/>
              </a:ln>
              <a:effectLst>
                <a:outerShdw blurRad="57150" dist="19050" dir="5400000" algn="ctr" rotWithShape="0">
                  <a:srgbClr val="000000">
                    <a:alpha val="63000"/>
                  </a:srgbClr>
                </a:outerShdw>
              </a:effectLst>
              <a:scene3d>
                <a:camera prst="orthographicFront">
                  <a:rot lat="0" lon="0" rev="0"/>
                </a:camera>
                <a:lightRig rig="threePt" dir="t">
                  <a:rot lat="0" lon="0" rev="1200000"/>
                </a:lightRig>
              </a:scene3d>
              <a:sp3d>
                <a:bevelT w="63500" h="25400"/>
              </a:sp3d>
            </c:spPr>
          </c:marker>
          <c:trendline>
            <c:spPr>
              <a:ln w="19050" cap="rnd">
                <a:solidFill>
                  <a:schemeClr val="accent1"/>
                </a:solidFill>
              </a:ln>
              <a:effectLst/>
            </c:spPr>
            <c:trendlineType val="linear"/>
            <c:dispRSqr val="1"/>
            <c:dispEq val="1"/>
            <c:trendlineLbl>
              <c:layout>
                <c:manualLayout>
                  <c:x val="6.1250922192005841E-2"/>
                  <c:y val="-9.9782945736434106E-2"/>
                </c:manualLayout>
              </c:layout>
              <c:numFmt formatCode="General" sourceLinked="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trendlineLbl>
          </c:trendline>
          <c:xVal>
            <c:numRef>
              <c:f>Hoja4!$B$21:$B$26</c:f>
              <c:numCache>
                <c:formatCode>General</c:formatCode>
                <c:ptCount val="6"/>
                <c:pt idx="0">
                  <c:v>0</c:v>
                </c:pt>
                <c:pt idx="1">
                  <c:v>0.2</c:v>
                </c:pt>
                <c:pt idx="2">
                  <c:v>0.4</c:v>
                </c:pt>
                <c:pt idx="3">
                  <c:v>0.6</c:v>
                </c:pt>
                <c:pt idx="4">
                  <c:v>0.8</c:v>
                </c:pt>
                <c:pt idx="5">
                  <c:v>1</c:v>
                </c:pt>
              </c:numCache>
            </c:numRef>
          </c:xVal>
          <c:yVal>
            <c:numRef>
              <c:f>Hoja4!$C$21:$C$26</c:f>
              <c:numCache>
                <c:formatCode>General</c:formatCode>
                <c:ptCount val="6"/>
                <c:pt idx="0">
                  <c:v>0</c:v>
                </c:pt>
                <c:pt idx="1">
                  <c:v>0.30709999999999998</c:v>
                </c:pt>
                <c:pt idx="2">
                  <c:v>0.43669999999999998</c:v>
                </c:pt>
                <c:pt idx="3">
                  <c:v>0.67490000000000006</c:v>
                </c:pt>
                <c:pt idx="4">
                  <c:v>0.84189999999999998</c:v>
                </c:pt>
                <c:pt idx="5">
                  <c:v>0.98019999999999996</c:v>
                </c:pt>
              </c:numCache>
            </c:numRef>
          </c:yVal>
          <c:smooth val="1"/>
          <c:extLst>
            <c:ext xmlns:c16="http://schemas.microsoft.com/office/drawing/2014/chart" uri="{C3380CC4-5D6E-409C-BE32-E72D297353CC}">
              <c16:uniqueId val="{00000001-702B-459C-9828-E3742FA5CAAF}"/>
            </c:ext>
          </c:extLst>
        </c:ser>
        <c:dLbls>
          <c:showLegendKey val="0"/>
          <c:showVal val="0"/>
          <c:showCatName val="0"/>
          <c:showSerName val="0"/>
          <c:showPercent val="0"/>
          <c:showBubbleSize val="0"/>
        </c:dLbls>
        <c:axId val="898366272"/>
        <c:axId val="898367104"/>
      </c:scatterChart>
      <c:valAx>
        <c:axId val="898366272"/>
        <c:scaling>
          <c:orientation val="minMax"/>
        </c:scaling>
        <c:delete val="0"/>
        <c:axPos val="b"/>
        <c:majorGridlines>
          <c:spPr>
            <a:ln w="9525" cap="flat" cmpd="sng" algn="ctr">
              <a:solidFill>
                <a:schemeClr val="tx1">
                  <a:lumMod val="15000"/>
                  <a:lumOff val="85000"/>
                </a:schemeClr>
              </a:solidFill>
              <a:round/>
            </a:ln>
            <a:effectLst/>
          </c:spPr>
        </c:majorGridlines>
        <c:title>
          <c:tx>
            <c:rich>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EC"/>
                  <a:t>BSA (mg/mL)</a:t>
                </a:r>
              </a:p>
            </c:rich>
          </c:tx>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898367104"/>
        <c:crosses val="autoZero"/>
        <c:crossBetween val="midCat"/>
      </c:valAx>
      <c:valAx>
        <c:axId val="89836710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r>
                  <a:rPr lang="es-EC"/>
                  <a:t>Absorbancia a 590nm</a:t>
                </a:r>
              </a:p>
            </c:rich>
          </c:tx>
          <c:overlay val="0"/>
          <c:spPr>
            <a:noFill/>
            <a:ln>
              <a:noFill/>
            </a:ln>
            <a:effectLst/>
          </c:spPr>
          <c:txPr>
            <a:bodyPr rot="-54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s-ES"/>
          </a:p>
        </c:txPr>
        <c:crossAx val="898366272"/>
        <c:crosses val="autoZero"/>
        <c:crossBetween val="midCat"/>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3.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4.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5.xml><?xml version="1.0" encoding="utf-8"?>
<cs:chartStyle xmlns:cs="http://schemas.microsoft.com/office/drawing/2012/chartStyle" xmlns:a="http://schemas.openxmlformats.org/drawingml/2006/main" id="343">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9525" cap="rnd">
        <a:solidFill>
          <a:schemeClr val="phClr"/>
        </a:solidFill>
        <a:round/>
      </a:ln>
    </cs:spPr>
  </cs:dataPointLine>
  <cs:dataPointMarker>
    <cs:lnRef idx="0">
      <cs:styleClr val="auto"/>
    </cs:lnRef>
    <cs:fillRef idx="3">
      <cs:styleClr val="auto"/>
    </cs:fillRef>
    <cs:effectRef idx="3"/>
    <cs:fontRef idx="minor">
      <a:schemeClr val="tx1"/>
    </cs:fontRef>
    <cs:spPr>
      <a:ln w="9525" cap="rnd">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diagrams/colors1.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6C82769-F85B-4D6A-83DC-B1CDFB32C98D}" type="doc">
      <dgm:prSet loTypeId="urn:microsoft.com/office/officeart/2009/3/layout/StepUpProcess" loCatId="process" qsTypeId="urn:microsoft.com/office/officeart/2005/8/quickstyle/simple5" qsCatId="simple" csTypeId="urn:microsoft.com/office/officeart/2005/8/colors/colorful3" csCatId="colorful" phldr="1"/>
      <dgm:spPr/>
      <dgm:t>
        <a:bodyPr/>
        <a:lstStyle/>
        <a:p>
          <a:endParaRPr lang="es-ES"/>
        </a:p>
      </dgm:t>
    </dgm:pt>
    <dgm:pt modelId="{C7973BD1-D127-4080-AA74-30FAE47D6EE5}">
      <dgm:prSet phldrT="[Texto]" custT="1"/>
      <dgm:spPr/>
      <dgm:t>
        <a:bodyPr/>
        <a:lstStyle/>
        <a:p>
          <a:r>
            <a:rPr lang="es-MX" sz="1600" dirty="0"/>
            <a:t>Olor</a:t>
          </a:r>
          <a:endParaRPr lang="es-ES" sz="1600" dirty="0"/>
        </a:p>
      </dgm:t>
    </dgm:pt>
    <dgm:pt modelId="{4DB0838A-27F8-4DCA-8CE3-06FB0E0464B5}" type="parTrans" cxnId="{2811E371-5B40-4C20-AB33-6B868DB82942}">
      <dgm:prSet/>
      <dgm:spPr/>
      <dgm:t>
        <a:bodyPr/>
        <a:lstStyle/>
        <a:p>
          <a:endParaRPr lang="es-ES" sz="1600"/>
        </a:p>
      </dgm:t>
    </dgm:pt>
    <dgm:pt modelId="{E521BB9C-BD55-4BBA-B2AD-B1C1AAD94782}" type="sibTrans" cxnId="{2811E371-5B40-4C20-AB33-6B868DB82942}">
      <dgm:prSet/>
      <dgm:spPr/>
      <dgm:t>
        <a:bodyPr/>
        <a:lstStyle/>
        <a:p>
          <a:endParaRPr lang="es-ES" sz="1600"/>
        </a:p>
      </dgm:t>
    </dgm:pt>
    <dgm:pt modelId="{CC062164-EC2D-4552-BA80-1BE0DCFE2F10}">
      <dgm:prSet phldrT="[Texto]" custT="1"/>
      <dgm:spPr/>
      <dgm:t>
        <a:bodyPr/>
        <a:lstStyle/>
        <a:p>
          <a:r>
            <a:rPr lang="es-MX" sz="1600" dirty="0"/>
            <a:t>Color</a:t>
          </a:r>
          <a:endParaRPr lang="es-ES" sz="1600" dirty="0"/>
        </a:p>
      </dgm:t>
    </dgm:pt>
    <dgm:pt modelId="{2BD660A3-7CCB-48CC-BC86-23A1BBFAF4D5}" type="parTrans" cxnId="{273E2D51-022A-4DD6-B0FD-DC35949B3CB5}">
      <dgm:prSet/>
      <dgm:spPr/>
      <dgm:t>
        <a:bodyPr/>
        <a:lstStyle/>
        <a:p>
          <a:endParaRPr lang="es-ES" sz="1600"/>
        </a:p>
      </dgm:t>
    </dgm:pt>
    <dgm:pt modelId="{D1C2F0F3-042B-4C25-9A1A-AE05BA426DF9}" type="sibTrans" cxnId="{273E2D51-022A-4DD6-B0FD-DC35949B3CB5}">
      <dgm:prSet/>
      <dgm:spPr/>
      <dgm:t>
        <a:bodyPr/>
        <a:lstStyle/>
        <a:p>
          <a:endParaRPr lang="es-ES" sz="1600"/>
        </a:p>
      </dgm:t>
    </dgm:pt>
    <dgm:pt modelId="{56A710DA-6E5E-49D9-AABA-C64217D5F6ED}">
      <dgm:prSet phldrT="[Texto]" custT="1"/>
      <dgm:spPr/>
      <dgm:t>
        <a:bodyPr/>
        <a:lstStyle/>
        <a:p>
          <a:r>
            <a:rPr lang="es-MX" sz="1600" dirty="0"/>
            <a:t>Consistencia</a:t>
          </a:r>
          <a:endParaRPr lang="es-ES" sz="1600" dirty="0"/>
        </a:p>
      </dgm:t>
    </dgm:pt>
    <dgm:pt modelId="{C93255C5-7CC9-4622-9CAB-D814B3A587AE}" type="parTrans" cxnId="{EE9AE129-CB28-4F84-B8EF-270EBD76CC34}">
      <dgm:prSet/>
      <dgm:spPr/>
      <dgm:t>
        <a:bodyPr/>
        <a:lstStyle/>
        <a:p>
          <a:endParaRPr lang="es-ES" sz="1600"/>
        </a:p>
      </dgm:t>
    </dgm:pt>
    <dgm:pt modelId="{10F7BB4F-D127-4B9D-A333-F3187E51C8CC}" type="sibTrans" cxnId="{EE9AE129-CB28-4F84-B8EF-270EBD76CC34}">
      <dgm:prSet/>
      <dgm:spPr/>
      <dgm:t>
        <a:bodyPr/>
        <a:lstStyle/>
        <a:p>
          <a:endParaRPr lang="es-ES" sz="1600"/>
        </a:p>
      </dgm:t>
    </dgm:pt>
    <dgm:pt modelId="{3E2B5858-96F9-483E-B675-F69A79F4B35E}" type="pres">
      <dgm:prSet presAssocID="{46C82769-F85B-4D6A-83DC-B1CDFB32C98D}" presName="rootnode" presStyleCnt="0">
        <dgm:presLayoutVars>
          <dgm:chMax/>
          <dgm:chPref/>
          <dgm:dir/>
          <dgm:animLvl val="lvl"/>
        </dgm:presLayoutVars>
      </dgm:prSet>
      <dgm:spPr/>
    </dgm:pt>
    <dgm:pt modelId="{3652532A-260B-4315-B945-6B6F2DE607A5}" type="pres">
      <dgm:prSet presAssocID="{C7973BD1-D127-4080-AA74-30FAE47D6EE5}" presName="composite" presStyleCnt="0"/>
      <dgm:spPr/>
    </dgm:pt>
    <dgm:pt modelId="{9F7975FA-DB88-4E66-8D85-9F1944825A76}" type="pres">
      <dgm:prSet presAssocID="{C7973BD1-D127-4080-AA74-30FAE47D6EE5}" presName="LShape" presStyleLbl="alignNode1" presStyleIdx="0" presStyleCnt="5"/>
      <dgm:spPr/>
    </dgm:pt>
    <dgm:pt modelId="{711B174B-E89E-45A0-B483-76EE9B4C34AC}" type="pres">
      <dgm:prSet presAssocID="{C7973BD1-D127-4080-AA74-30FAE47D6EE5}" presName="ParentText" presStyleLbl="revTx" presStyleIdx="0" presStyleCnt="3">
        <dgm:presLayoutVars>
          <dgm:chMax val="0"/>
          <dgm:chPref val="0"/>
          <dgm:bulletEnabled val="1"/>
        </dgm:presLayoutVars>
      </dgm:prSet>
      <dgm:spPr/>
    </dgm:pt>
    <dgm:pt modelId="{BCC19BCF-FCC0-46F5-8771-C715A69B2644}" type="pres">
      <dgm:prSet presAssocID="{C7973BD1-D127-4080-AA74-30FAE47D6EE5}" presName="Triangle" presStyleLbl="alignNode1" presStyleIdx="1" presStyleCnt="5"/>
      <dgm:spPr/>
    </dgm:pt>
    <dgm:pt modelId="{ABDD5A7C-2837-4DD2-9687-B64D6D37BFB1}" type="pres">
      <dgm:prSet presAssocID="{E521BB9C-BD55-4BBA-B2AD-B1C1AAD94782}" presName="sibTrans" presStyleCnt="0"/>
      <dgm:spPr/>
    </dgm:pt>
    <dgm:pt modelId="{A627F804-3EBE-4BB7-8586-A36239B3DF12}" type="pres">
      <dgm:prSet presAssocID="{E521BB9C-BD55-4BBA-B2AD-B1C1AAD94782}" presName="space" presStyleCnt="0"/>
      <dgm:spPr/>
    </dgm:pt>
    <dgm:pt modelId="{C787F48E-D0CE-410A-879A-7E67CB849953}" type="pres">
      <dgm:prSet presAssocID="{CC062164-EC2D-4552-BA80-1BE0DCFE2F10}" presName="composite" presStyleCnt="0"/>
      <dgm:spPr/>
    </dgm:pt>
    <dgm:pt modelId="{D45397C8-8BF4-49D6-9507-B0234887F3E9}" type="pres">
      <dgm:prSet presAssocID="{CC062164-EC2D-4552-BA80-1BE0DCFE2F10}" presName="LShape" presStyleLbl="alignNode1" presStyleIdx="2" presStyleCnt="5"/>
      <dgm:spPr/>
    </dgm:pt>
    <dgm:pt modelId="{1DB96E3F-7D53-45D0-86F9-E99A64F272FD}" type="pres">
      <dgm:prSet presAssocID="{CC062164-EC2D-4552-BA80-1BE0DCFE2F10}" presName="ParentText" presStyleLbl="revTx" presStyleIdx="1" presStyleCnt="3">
        <dgm:presLayoutVars>
          <dgm:chMax val="0"/>
          <dgm:chPref val="0"/>
          <dgm:bulletEnabled val="1"/>
        </dgm:presLayoutVars>
      </dgm:prSet>
      <dgm:spPr/>
    </dgm:pt>
    <dgm:pt modelId="{F54DDEA7-4B8D-4217-811E-600CFA46ECAE}" type="pres">
      <dgm:prSet presAssocID="{CC062164-EC2D-4552-BA80-1BE0DCFE2F10}" presName="Triangle" presStyleLbl="alignNode1" presStyleIdx="3" presStyleCnt="5"/>
      <dgm:spPr/>
    </dgm:pt>
    <dgm:pt modelId="{FC5595F4-2D5A-47CC-A5FA-262603409990}" type="pres">
      <dgm:prSet presAssocID="{D1C2F0F3-042B-4C25-9A1A-AE05BA426DF9}" presName="sibTrans" presStyleCnt="0"/>
      <dgm:spPr/>
    </dgm:pt>
    <dgm:pt modelId="{7AF98F9C-6AD9-4580-B959-3F3CACFC4965}" type="pres">
      <dgm:prSet presAssocID="{D1C2F0F3-042B-4C25-9A1A-AE05BA426DF9}" presName="space" presStyleCnt="0"/>
      <dgm:spPr/>
    </dgm:pt>
    <dgm:pt modelId="{B7614EA8-5A6F-4EA9-9CDB-08A558037623}" type="pres">
      <dgm:prSet presAssocID="{56A710DA-6E5E-49D9-AABA-C64217D5F6ED}" presName="composite" presStyleCnt="0"/>
      <dgm:spPr/>
    </dgm:pt>
    <dgm:pt modelId="{4C14FDDC-A71B-48E7-A169-FCA888227582}" type="pres">
      <dgm:prSet presAssocID="{56A710DA-6E5E-49D9-AABA-C64217D5F6ED}" presName="LShape" presStyleLbl="alignNode1" presStyleIdx="4" presStyleCnt="5" custScaleX="122664"/>
      <dgm:spPr/>
    </dgm:pt>
    <dgm:pt modelId="{EA29933F-5200-47F5-AF11-0747665C8384}" type="pres">
      <dgm:prSet presAssocID="{56A710DA-6E5E-49D9-AABA-C64217D5F6ED}" presName="ParentText" presStyleLbl="revTx" presStyleIdx="2" presStyleCnt="3" custScaleX="130504" custLinFactNeighborX="2442" custLinFactNeighborY="-864">
        <dgm:presLayoutVars>
          <dgm:chMax val="0"/>
          <dgm:chPref val="0"/>
          <dgm:bulletEnabled val="1"/>
        </dgm:presLayoutVars>
      </dgm:prSet>
      <dgm:spPr/>
    </dgm:pt>
  </dgm:ptLst>
  <dgm:cxnLst>
    <dgm:cxn modelId="{EE9AE129-CB28-4F84-B8EF-270EBD76CC34}" srcId="{46C82769-F85B-4D6A-83DC-B1CDFB32C98D}" destId="{56A710DA-6E5E-49D9-AABA-C64217D5F6ED}" srcOrd="2" destOrd="0" parTransId="{C93255C5-7CC9-4622-9CAB-D814B3A587AE}" sibTransId="{10F7BB4F-D127-4B9D-A333-F3187E51C8CC}"/>
    <dgm:cxn modelId="{273E2D51-022A-4DD6-B0FD-DC35949B3CB5}" srcId="{46C82769-F85B-4D6A-83DC-B1CDFB32C98D}" destId="{CC062164-EC2D-4552-BA80-1BE0DCFE2F10}" srcOrd="1" destOrd="0" parTransId="{2BD660A3-7CCB-48CC-BC86-23A1BBFAF4D5}" sibTransId="{D1C2F0F3-042B-4C25-9A1A-AE05BA426DF9}"/>
    <dgm:cxn modelId="{2811E371-5B40-4C20-AB33-6B868DB82942}" srcId="{46C82769-F85B-4D6A-83DC-B1CDFB32C98D}" destId="{C7973BD1-D127-4080-AA74-30FAE47D6EE5}" srcOrd="0" destOrd="0" parTransId="{4DB0838A-27F8-4DCA-8CE3-06FB0E0464B5}" sibTransId="{E521BB9C-BD55-4BBA-B2AD-B1C1AAD94782}"/>
    <dgm:cxn modelId="{DD292E7A-C831-480F-8DC1-B2B20F852E32}" type="presOf" srcId="{C7973BD1-D127-4080-AA74-30FAE47D6EE5}" destId="{711B174B-E89E-45A0-B483-76EE9B4C34AC}" srcOrd="0" destOrd="0" presId="urn:microsoft.com/office/officeart/2009/3/layout/StepUpProcess"/>
    <dgm:cxn modelId="{89B9129C-F707-4E35-BD4E-D08C1AAEC0E1}" type="presOf" srcId="{56A710DA-6E5E-49D9-AABA-C64217D5F6ED}" destId="{EA29933F-5200-47F5-AF11-0747665C8384}" srcOrd="0" destOrd="0" presId="urn:microsoft.com/office/officeart/2009/3/layout/StepUpProcess"/>
    <dgm:cxn modelId="{929210AF-16E7-49A2-8BC9-AC39032F2F2E}" type="presOf" srcId="{CC062164-EC2D-4552-BA80-1BE0DCFE2F10}" destId="{1DB96E3F-7D53-45D0-86F9-E99A64F272FD}" srcOrd="0" destOrd="0" presId="urn:microsoft.com/office/officeart/2009/3/layout/StepUpProcess"/>
    <dgm:cxn modelId="{35C7A9FD-956A-4BDD-B712-CB935F2FDE47}" type="presOf" srcId="{46C82769-F85B-4D6A-83DC-B1CDFB32C98D}" destId="{3E2B5858-96F9-483E-B675-F69A79F4B35E}" srcOrd="0" destOrd="0" presId="urn:microsoft.com/office/officeart/2009/3/layout/StepUpProcess"/>
    <dgm:cxn modelId="{04A0E418-1DDD-41C2-B960-97D739627EA5}" type="presParOf" srcId="{3E2B5858-96F9-483E-B675-F69A79F4B35E}" destId="{3652532A-260B-4315-B945-6B6F2DE607A5}" srcOrd="0" destOrd="0" presId="urn:microsoft.com/office/officeart/2009/3/layout/StepUpProcess"/>
    <dgm:cxn modelId="{5EF3E97E-0DB6-4492-AC9B-BF6A0DB04C97}" type="presParOf" srcId="{3652532A-260B-4315-B945-6B6F2DE607A5}" destId="{9F7975FA-DB88-4E66-8D85-9F1944825A76}" srcOrd="0" destOrd="0" presId="urn:microsoft.com/office/officeart/2009/3/layout/StepUpProcess"/>
    <dgm:cxn modelId="{172948D4-D31B-4F58-84A9-BD64B646EA40}" type="presParOf" srcId="{3652532A-260B-4315-B945-6B6F2DE607A5}" destId="{711B174B-E89E-45A0-B483-76EE9B4C34AC}" srcOrd="1" destOrd="0" presId="urn:microsoft.com/office/officeart/2009/3/layout/StepUpProcess"/>
    <dgm:cxn modelId="{413F05CB-F98D-4350-AF7C-B2A5FBC807A4}" type="presParOf" srcId="{3652532A-260B-4315-B945-6B6F2DE607A5}" destId="{BCC19BCF-FCC0-46F5-8771-C715A69B2644}" srcOrd="2" destOrd="0" presId="urn:microsoft.com/office/officeart/2009/3/layout/StepUpProcess"/>
    <dgm:cxn modelId="{731C0F71-7C7C-4570-B914-3EE89EB57F4A}" type="presParOf" srcId="{3E2B5858-96F9-483E-B675-F69A79F4B35E}" destId="{ABDD5A7C-2837-4DD2-9687-B64D6D37BFB1}" srcOrd="1" destOrd="0" presId="urn:microsoft.com/office/officeart/2009/3/layout/StepUpProcess"/>
    <dgm:cxn modelId="{2A69C3B0-C250-4EC2-AAB1-21249A29F024}" type="presParOf" srcId="{ABDD5A7C-2837-4DD2-9687-B64D6D37BFB1}" destId="{A627F804-3EBE-4BB7-8586-A36239B3DF12}" srcOrd="0" destOrd="0" presId="urn:microsoft.com/office/officeart/2009/3/layout/StepUpProcess"/>
    <dgm:cxn modelId="{E0B8B25A-5E4B-4376-8BFA-73644F3EE7FC}" type="presParOf" srcId="{3E2B5858-96F9-483E-B675-F69A79F4B35E}" destId="{C787F48E-D0CE-410A-879A-7E67CB849953}" srcOrd="2" destOrd="0" presId="urn:microsoft.com/office/officeart/2009/3/layout/StepUpProcess"/>
    <dgm:cxn modelId="{ED86A06B-6371-4F9A-8A42-725FBB4B60E5}" type="presParOf" srcId="{C787F48E-D0CE-410A-879A-7E67CB849953}" destId="{D45397C8-8BF4-49D6-9507-B0234887F3E9}" srcOrd="0" destOrd="0" presId="urn:microsoft.com/office/officeart/2009/3/layout/StepUpProcess"/>
    <dgm:cxn modelId="{66E6289F-260C-4CDB-A09D-04E2B7FFF235}" type="presParOf" srcId="{C787F48E-D0CE-410A-879A-7E67CB849953}" destId="{1DB96E3F-7D53-45D0-86F9-E99A64F272FD}" srcOrd="1" destOrd="0" presId="urn:microsoft.com/office/officeart/2009/3/layout/StepUpProcess"/>
    <dgm:cxn modelId="{E34EEBF6-D186-4D5F-A3EC-BC3C6CF57A53}" type="presParOf" srcId="{C787F48E-D0CE-410A-879A-7E67CB849953}" destId="{F54DDEA7-4B8D-4217-811E-600CFA46ECAE}" srcOrd="2" destOrd="0" presId="urn:microsoft.com/office/officeart/2009/3/layout/StepUpProcess"/>
    <dgm:cxn modelId="{E7A3DDB1-6503-4D87-9FA7-295FA8FA8AEC}" type="presParOf" srcId="{3E2B5858-96F9-483E-B675-F69A79F4B35E}" destId="{FC5595F4-2D5A-47CC-A5FA-262603409990}" srcOrd="3" destOrd="0" presId="urn:microsoft.com/office/officeart/2009/3/layout/StepUpProcess"/>
    <dgm:cxn modelId="{E361EAF3-7A26-4133-9E7B-5B79011B1EF8}" type="presParOf" srcId="{FC5595F4-2D5A-47CC-A5FA-262603409990}" destId="{7AF98F9C-6AD9-4580-B959-3F3CACFC4965}" srcOrd="0" destOrd="0" presId="urn:microsoft.com/office/officeart/2009/3/layout/StepUpProcess"/>
    <dgm:cxn modelId="{ED742F17-D3C5-4F44-923D-A955F4A913AD}" type="presParOf" srcId="{3E2B5858-96F9-483E-B675-F69A79F4B35E}" destId="{B7614EA8-5A6F-4EA9-9CDB-08A558037623}" srcOrd="4" destOrd="0" presId="urn:microsoft.com/office/officeart/2009/3/layout/StepUpProcess"/>
    <dgm:cxn modelId="{C95CC9C7-ED42-4DE1-A1D7-E2B92D4EA3B9}" type="presParOf" srcId="{B7614EA8-5A6F-4EA9-9CDB-08A558037623}" destId="{4C14FDDC-A71B-48E7-A169-FCA888227582}" srcOrd="0" destOrd="0" presId="urn:microsoft.com/office/officeart/2009/3/layout/StepUpProcess"/>
    <dgm:cxn modelId="{F22B419C-DE50-4FEE-B028-01E9E1F66DB6}" type="presParOf" srcId="{B7614EA8-5A6F-4EA9-9CDB-08A558037623}" destId="{EA29933F-5200-47F5-AF11-0747665C8384}" srcOrd="1" destOrd="0" presId="urn:microsoft.com/office/officeart/2009/3/layout/StepUpProcess"/>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F7975FA-DB88-4E66-8D85-9F1944825A76}">
      <dsp:nvSpPr>
        <dsp:cNvPr id="0" name=""/>
        <dsp:cNvSpPr/>
      </dsp:nvSpPr>
      <dsp:spPr>
        <a:xfrm rot="5400000">
          <a:off x="1045982" y="389805"/>
          <a:ext cx="672625" cy="1119233"/>
        </a:xfrm>
        <a:prstGeom prst="corner">
          <a:avLst>
            <a:gd name="adj1" fmla="val 16120"/>
            <a:gd name="adj2" fmla="val 16110"/>
          </a:avLst>
        </a:prstGeom>
        <a:gradFill rotWithShape="0">
          <a:gsLst>
            <a:gs pos="0">
              <a:schemeClr val="accent3">
                <a:hueOff val="0"/>
                <a:satOff val="0"/>
                <a:lumOff val="0"/>
                <a:alphaOff val="0"/>
                <a:shade val="51000"/>
                <a:satMod val="130000"/>
              </a:schemeClr>
            </a:gs>
            <a:gs pos="80000">
              <a:schemeClr val="accent3">
                <a:hueOff val="0"/>
                <a:satOff val="0"/>
                <a:lumOff val="0"/>
                <a:alphaOff val="0"/>
                <a:shade val="93000"/>
                <a:satMod val="130000"/>
              </a:schemeClr>
            </a:gs>
            <a:gs pos="100000">
              <a:schemeClr val="accent3">
                <a:hueOff val="0"/>
                <a:satOff val="0"/>
                <a:lumOff val="0"/>
                <a:alphaOff val="0"/>
                <a:shade val="94000"/>
                <a:satMod val="135000"/>
              </a:schemeClr>
            </a:gs>
          </a:gsLst>
          <a:lin ang="16200000" scaled="0"/>
        </a:gradFill>
        <a:ln w="9525" cap="flat" cmpd="sng" algn="ctr">
          <a:solidFill>
            <a:schemeClr val="accent3">
              <a:hueOff val="0"/>
              <a:satOff val="0"/>
              <a:lumOff val="0"/>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711B174B-E89E-45A0-B483-76EE9B4C34AC}">
      <dsp:nvSpPr>
        <dsp:cNvPr id="0" name=""/>
        <dsp:cNvSpPr/>
      </dsp:nvSpPr>
      <dsp:spPr>
        <a:xfrm>
          <a:off x="933704" y="724215"/>
          <a:ext cx="1010450" cy="885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MX" sz="1600" kern="1200" dirty="0"/>
            <a:t>Olor</a:t>
          </a:r>
          <a:endParaRPr lang="es-ES" sz="1600" kern="1200" dirty="0"/>
        </a:p>
      </dsp:txBody>
      <dsp:txXfrm>
        <a:off x="933704" y="724215"/>
        <a:ext cx="1010450" cy="885719"/>
      </dsp:txXfrm>
    </dsp:sp>
    <dsp:sp modelId="{BCC19BCF-FCC0-46F5-8771-C715A69B2644}">
      <dsp:nvSpPr>
        <dsp:cNvPr id="0" name=""/>
        <dsp:cNvSpPr/>
      </dsp:nvSpPr>
      <dsp:spPr>
        <a:xfrm>
          <a:off x="1753504" y="307406"/>
          <a:ext cx="190651" cy="190651"/>
        </a:xfrm>
        <a:prstGeom prst="triangle">
          <a:avLst>
            <a:gd name="adj" fmla="val 100000"/>
          </a:avLst>
        </a:prstGeom>
        <a:gradFill rotWithShape="0">
          <a:gsLst>
            <a:gs pos="0">
              <a:schemeClr val="accent3">
                <a:hueOff val="2812566"/>
                <a:satOff val="-4220"/>
                <a:lumOff val="-686"/>
                <a:alphaOff val="0"/>
                <a:shade val="51000"/>
                <a:satMod val="130000"/>
              </a:schemeClr>
            </a:gs>
            <a:gs pos="80000">
              <a:schemeClr val="accent3">
                <a:hueOff val="2812566"/>
                <a:satOff val="-4220"/>
                <a:lumOff val="-686"/>
                <a:alphaOff val="0"/>
                <a:shade val="93000"/>
                <a:satMod val="130000"/>
              </a:schemeClr>
            </a:gs>
            <a:gs pos="100000">
              <a:schemeClr val="accent3">
                <a:hueOff val="2812566"/>
                <a:satOff val="-4220"/>
                <a:lumOff val="-686"/>
                <a:alphaOff val="0"/>
                <a:shade val="94000"/>
                <a:satMod val="135000"/>
              </a:schemeClr>
            </a:gs>
          </a:gsLst>
          <a:lin ang="16200000" scaled="0"/>
        </a:gradFill>
        <a:ln w="9525" cap="flat" cmpd="sng" algn="ctr">
          <a:solidFill>
            <a:schemeClr val="accent3">
              <a:hueOff val="2812566"/>
              <a:satOff val="-4220"/>
              <a:lumOff val="-686"/>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D45397C8-8BF4-49D6-9507-B0234887F3E9}">
      <dsp:nvSpPr>
        <dsp:cNvPr id="0" name=""/>
        <dsp:cNvSpPr/>
      </dsp:nvSpPr>
      <dsp:spPr>
        <a:xfrm rot="5400000">
          <a:off x="2282971" y="83711"/>
          <a:ext cx="672625" cy="1119233"/>
        </a:xfrm>
        <a:prstGeom prst="corner">
          <a:avLst>
            <a:gd name="adj1" fmla="val 16120"/>
            <a:gd name="adj2" fmla="val 16110"/>
          </a:avLst>
        </a:prstGeom>
        <a:gradFill rotWithShape="0">
          <a:gsLst>
            <a:gs pos="0">
              <a:schemeClr val="accent3">
                <a:hueOff val="5625132"/>
                <a:satOff val="-8440"/>
                <a:lumOff val="-1373"/>
                <a:alphaOff val="0"/>
                <a:shade val="51000"/>
                <a:satMod val="130000"/>
              </a:schemeClr>
            </a:gs>
            <a:gs pos="80000">
              <a:schemeClr val="accent3">
                <a:hueOff val="5625132"/>
                <a:satOff val="-8440"/>
                <a:lumOff val="-1373"/>
                <a:alphaOff val="0"/>
                <a:shade val="93000"/>
                <a:satMod val="130000"/>
              </a:schemeClr>
            </a:gs>
            <a:gs pos="100000">
              <a:schemeClr val="accent3">
                <a:hueOff val="5625132"/>
                <a:satOff val="-8440"/>
                <a:lumOff val="-1373"/>
                <a:alphaOff val="0"/>
                <a:shade val="94000"/>
                <a:satMod val="135000"/>
              </a:schemeClr>
            </a:gs>
          </a:gsLst>
          <a:lin ang="16200000" scaled="0"/>
        </a:gradFill>
        <a:ln w="9525" cap="flat" cmpd="sng" algn="ctr">
          <a:solidFill>
            <a:schemeClr val="accent3">
              <a:hueOff val="5625132"/>
              <a:satOff val="-8440"/>
              <a:lumOff val="-1373"/>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1DB96E3F-7D53-45D0-86F9-E99A64F272FD}">
      <dsp:nvSpPr>
        <dsp:cNvPr id="0" name=""/>
        <dsp:cNvSpPr/>
      </dsp:nvSpPr>
      <dsp:spPr>
        <a:xfrm>
          <a:off x="2170693" y="418121"/>
          <a:ext cx="1010450" cy="885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MX" sz="1600" kern="1200" dirty="0"/>
            <a:t>Color</a:t>
          </a:r>
          <a:endParaRPr lang="es-ES" sz="1600" kern="1200" dirty="0"/>
        </a:p>
      </dsp:txBody>
      <dsp:txXfrm>
        <a:off x="2170693" y="418121"/>
        <a:ext cx="1010450" cy="885719"/>
      </dsp:txXfrm>
    </dsp:sp>
    <dsp:sp modelId="{F54DDEA7-4B8D-4217-811E-600CFA46ECAE}">
      <dsp:nvSpPr>
        <dsp:cNvPr id="0" name=""/>
        <dsp:cNvSpPr/>
      </dsp:nvSpPr>
      <dsp:spPr>
        <a:xfrm>
          <a:off x="2990493" y="1312"/>
          <a:ext cx="190651" cy="190651"/>
        </a:xfrm>
        <a:prstGeom prst="triangle">
          <a:avLst>
            <a:gd name="adj" fmla="val 100000"/>
          </a:avLst>
        </a:prstGeom>
        <a:gradFill rotWithShape="0">
          <a:gsLst>
            <a:gs pos="0">
              <a:schemeClr val="accent3">
                <a:hueOff val="8437698"/>
                <a:satOff val="-12660"/>
                <a:lumOff val="-2059"/>
                <a:alphaOff val="0"/>
                <a:shade val="51000"/>
                <a:satMod val="130000"/>
              </a:schemeClr>
            </a:gs>
            <a:gs pos="80000">
              <a:schemeClr val="accent3">
                <a:hueOff val="8437698"/>
                <a:satOff val="-12660"/>
                <a:lumOff val="-2059"/>
                <a:alphaOff val="0"/>
                <a:shade val="93000"/>
                <a:satMod val="130000"/>
              </a:schemeClr>
            </a:gs>
            <a:gs pos="100000">
              <a:schemeClr val="accent3">
                <a:hueOff val="8437698"/>
                <a:satOff val="-12660"/>
                <a:lumOff val="-2059"/>
                <a:alphaOff val="0"/>
                <a:shade val="94000"/>
                <a:satMod val="135000"/>
              </a:schemeClr>
            </a:gs>
          </a:gsLst>
          <a:lin ang="16200000" scaled="0"/>
        </a:gradFill>
        <a:ln w="9525" cap="flat" cmpd="sng" algn="ctr">
          <a:solidFill>
            <a:schemeClr val="accent3">
              <a:hueOff val="8437698"/>
              <a:satOff val="-12660"/>
              <a:lumOff val="-2059"/>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4C14FDDC-A71B-48E7-A169-FCA888227582}">
      <dsp:nvSpPr>
        <dsp:cNvPr id="0" name=""/>
        <dsp:cNvSpPr/>
      </dsp:nvSpPr>
      <dsp:spPr>
        <a:xfrm rot="5400000">
          <a:off x="3646791" y="-349214"/>
          <a:ext cx="672625" cy="1372896"/>
        </a:xfrm>
        <a:prstGeom prst="corner">
          <a:avLst>
            <a:gd name="adj1" fmla="val 16120"/>
            <a:gd name="adj2" fmla="val 16110"/>
          </a:avLst>
        </a:prstGeom>
        <a:gradFill rotWithShape="0">
          <a:gsLst>
            <a:gs pos="0">
              <a:schemeClr val="accent3">
                <a:hueOff val="11250264"/>
                <a:satOff val="-16880"/>
                <a:lumOff val="-2745"/>
                <a:alphaOff val="0"/>
                <a:shade val="51000"/>
                <a:satMod val="130000"/>
              </a:schemeClr>
            </a:gs>
            <a:gs pos="80000">
              <a:schemeClr val="accent3">
                <a:hueOff val="11250264"/>
                <a:satOff val="-16880"/>
                <a:lumOff val="-2745"/>
                <a:alphaOff val="0"/>
                <a:shade val="93000"/>
                <a:satMod val="130000"/>
              </a:schemeClr>
            </a:gs>
            <a:gs pos="100000">
              <a:schemeClr val="accent3">
                <a:hueOff val="11250264"/>
                <a:satOff val="-16880"/>
                <a:lumOff val="-2745"/>
                <a:alphaOff val="0"/>
                <a:shade val="94000"/>
                <a:satMod val="135000"/>
              </a:schemeClr>
            </a:gs>
          </a:gsLst>
          <a:lin ang="16200000" scaled="0"/>
        </a:gradFill>
        <a:ln w="9525" cap="flat" cmpd="sng" algn="ctr">
          <a:solidFill>
            <a:schemeClr val="accent3">
              <a:hueOff val="11250264"/>
              <a:satOff val="-16880"/>
              <a:lumOff val="-2745"/>
              <a:alphaOff val="0"/>
            </a:schemeClr>
          </a:solidFill>
          <a:prstDash val="solid"/>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1">
          <a:scrgbClr r="0" g="0" b="0"/>
        </a:lnRef>
        <a:fillRef idx="3">
          <a:scrgbClr r="0" g="0" b="0"/>
        </a:fillRef>
        <a:effectRef idx="3">
          <a:scrgbClr r="0" g="0" b="0"/>
        </a:effectRef>
        <a:fontRef idx="minor">
          <a:schemeClr val="lt1"/>
        </a:fontRef>
      </dsp:style>
    </dsp:sp>
    <dsp:sp modelId="{EA29933F-5200-47F5-AF11-0747665C8384}">
      <dsp:nvSpPr>
        <dsp:cNvPr id="0" name=""/>
        <dsp:cNvSpPr/>
      </dsp:nvSpPr>
      <dsp:spPr>
        <a:xfrm>
          <a:off x="3405075" y="104374"/>
          <a:ext cx="1318678" cy="8857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0960" tIns="60960" rIns="60960" bIns="60960" numCol="1" spcCol="1270" anchor="t" anchorCtr="0">
          <a:noAutofit/>
        </a:bodyPr>
        <a:lstStyle/>
        <a:p>
          <a:pPr marL="0" lvl="0" indent="0" algn="l" defTabSz="711200">
            <a:lnSpc>
              <a:spcPct val="90000"/>
            </a:lnSpc>
            <a:spcBef>
              <a:spcPct val="0"/>
            </a:spcBef>
            <a:spcAft>
              <a:spcPct val="35000"/>
            </a:spcAft>
            <a:buNone/>
          </a:pPr>
          <a:r>
            <a:rPr lang="es-MX" sz="1600" kern="1200" dirty="0"/>
            <a:t>Consistencia</a:t>
          </a:r>
          <a:endParaRPr lang="es-ES" sz="1600" kern="1200" dirty="0"/>
        </a:p>
      </dsp:txBody>
      <dsp:txXfrm>
        <a:off x="3405075" y="104374"/>
        <a:ext cx="1318678" cy="885719"/>
      </dsp:txXfrm>
    </dsp:sp>
  </dsp:spTree>
</dsp:drawing>
</file>

<file path=ppt/diagrams/layout1.xml><?xml version="1.0" encoding="utf-8"?>
<dgm:layoutDef xmlns:dgm="http://schemas.openxmlformats.org/drawingml/2006/diagram" xmlns:a="http://schemas.openxmlformats.org/drawingml/2006/main" uniqueId="urn:microsoft.com/office/officeart/2009/3/layout/StepUpProcess">
  <dgm:title val=""/>
  <dgm:desc val=""/>
  <dgm:catLst>
    <dgm:cat type="process" pri="1300"/>
  </dgm:catLst>
  <dgm:sampData>
    <dgm:dataModel>
      <dgm:ptLst>
        <dgm:pt modelId="0" type="doc"/>
        <dgm:pt modelId="10">
          <dgm:prSet phldr="1"/>
        </dgm:pt>
        <dgm:pt modelId="20">
          <dgm:prSet phldr="1"/>
        </dgm:pt>
        <dgm:pt modelId="30">
          <dgm:prSet phldr="1"/>
        </dgm:pt>
      </dgm:ptLst>
      <dgm:cxnLst>
        <dgm:cxn modelId="60" srcId="0" destId="10" srcOrd="0" destOrd="0"/>
        <dgm:cxn modelId="70" srcId="0" destId="20" srcOrd="1" destOrd="0"/>
        <dgm:cxn modelId="80" srcId="0" destId="30" srcOrd="2"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bL"/>
          <dgm:param type="flowDir" val="row"/>
          <dgm:param type="off" val="off"/>
          <dgm:param type="bkpt" val="fixed"/>
          <dgm:param type="bkPtFixedVal" val="1"/>
        </dgm:alg>
      </dgm:if>
      <dgm:else name="Name2">
        <dgm:alg type="snake">
          <dgm:param type="grDir" val="bR"/>
          <dgm:param type="flowDir" val="row"/>
          <dgm:param type="off" val="off"/>
          <dgm:param type="bkpt" val="fixed"/>
          <dgm:param type="bkPtFixedVal" val="1"/>
        </dgm:alg>
      </dgm:else>
    </dgm:choose>
    <dgm:shape xmlns:r="http://schemas.openxmlformats.org/officeDocument/2006/relationships" r:blip="">
      <dgm:adjLst/>
    </dgm:shape>
    <dgm:constrLst>
      <dgm:constr type="alignOff" forName="rootnode" val="1"/>
      <dgm:constr type="primFontSz" for="des" ptType="node" op="equ" val="65"/>
      <dgm:constr type="w" for="ch" forName="composite" refType="w"/>
      <dgm:constr type="h" for="ch" forName="composite" refType="h"/>
      <dgm:constr type="sp" refType="h" refFor="ch" refForName="composite" op="equ" fact="-0.765"/>
      <dgm:constr type="w" for="ch" forName="sibTrans" refType="w" fact="0.103"/>
      <dgm:constr type="h" for="ch" forName="sibTrans" refType="h" fact="0.103"/>
    </dgm:constrLst>
    <dgm:forEach name="nodesForEach" axis="ch" ptType="node">
      <dgm:layoutNode name="composite">
        <dgm:alg type="composite">
          <dgm:param type="ar" val="0.861"/>
        </dgm:alg>
        <dgm:shape xmlns:r="http://schemas.openxmlformats.org/officeDocument/2006/relationships" r:blip="">
          <dgm:adjLst/>
        </dgm:shape>
        <dgm:choose name="Name3">
          <dgm:if name="Name4" func="var" arg="dir" op="equ" val="norm">
            <dgm:constrLst>
              <dgm:constr type="l" for="ch" forName="LShape" refType="w" fact="0"/>
              <dgm:constr type="t" for="ch" forName="LShape" refType="h" fact="0.2347"/>
              <dgm:constr type="w" for="ch" forName="LShape" refType="w" fact="0.998"/>
              <dgm:constr type="h" for="ch" forName="LShape" refType="h" fact="0.5164"/>
              <dgm:constr type="r" for="ch" forName="ParentText" refType="w"/>
              <dgm:constr type="t" for="ch" forName="ParentText" refType="h" fact="0.32"/>
              <dgm:constr type="w" for="ch" forName="ParentText" refType="w" fact="0.901"/>
              <dgm:constr type="h" for="ch" forName="ParentText" refType="h" fact="0.68"/>
              <dgm:constr type="l" for="ch" forName="Triangle" refType="w" fact="0.83"/>
              <dgm:constr type="t" for="ch" forName="Triangle" refType="h" fact="0"/>
              <dgm:constr type="w" for="ch" forName="Triangle" refType="w" fact="0.17"/>
              <dgm:constr type="h" for="ch" forName="Triangle" refType="w" refFor="ch" refForName="Triangle"/>
            </dgm:constrLst>
          </dgm:if>
          <dgm:else name="Name5">
            <dgm:constrLst>
              <dgm:constr type="l" for="ch" forName="LShape" refType="w" fact="0.002"/>
              <dgm:constr type="t" for="ch" forName="LShape" refType="h" fact="0.2347"/>
              <dgm:constr type="w" for="ch" forName="LShape" refType="w"/>
              <dgm:constr type="h" for="ch" forName="LShape" refType="h" fact="0.5164"/>
              <dgm:constr type="l" for="ch" forName="ParentText" refType="w" fact="0"/>
              <dgm:constr type="t" for="ch" forName="ParentText" refType="h" fact="0.32"/>
              <dgm:constr type="w" for="ch" forName="ParentText" refType="w" fact="0.902"/>
              <dgm:constr type="h" for="ch" forName="ParentText" refType="h" fact="0.68"/>
              <dgm:constr type="l" for="ch" forName="Triangle" refType="w" fact="0"/>
              <dgm:constr type="t" for="ch" forName="Triangle" refType="h" fact="0"/>
              <dgm:constr type="w" for="ch" forName="Triangle" refType="w" fact="0.17"/>
              <dgm:constr type="h" for="ch" forName="Triangle" refType="w" refFor="ch" refForName="Triangle"/>
            </dgm:constrLst>
          </dgm:else>
        </dgm:choose>
        <dgm:layoutNode name="LShape" styleLbl="alignNode1">
          <dgm:alg type="sp"/>
          <dgm:choose name="Name6">
            <dgm:if name="Name7" func="var" arg="dir" op="equ" val="norm">
              <dgm:shape xmlns:r="http://schemas.openxmlformats.org/officeDocument/2006/relationships" rot="90" type="corner" r:blip="">
                <dgm:adjLst>
                  <dgm:adj idx="1" val="0.1612"/>
                  <dgm:adj idx="2" val="0.1611"/>
                </dgm:adjLst>
              </dgm:shape>
            </dgm:if>
            <dgm:else name="Name8">
              <dgm:shape xmlns:r="http://schemas.openxmlformats.org/officeDocument/2006/relationships" rot="180" type="corner" r:blip="">
                <dgm:adjLst>
                  <dgm:adj idx="1" val="0.1612"/>
                  <dgm:adj idx="2" val="0.1611"/>
                </dgm:adjLst>
              </dgm:shape>
            </dgm:else>
          </dgm:choose>
          <dgm:presOf/>
        </dgm:layoutNode>
        <dgm:layoutNode name="ParentText" styleLbl="revTx">
          <dgm:varLst>
            <dgm:chMax val="0"/>
            <dgm:chPref val="0"/>
            <dgm:bulletEnabled val="1"/>
          </dgm:varLst>
          <dgm:alg type="tx">
            <dgm:param type="parTxLTRAlign" val="l"/>
            <dgm:param type="txAnchorVert" val="t"/>
          </dgm:alg>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followSib" ptType="node" func="cnt" op="gte" val="1">
            <dgm:layoutNode name="Triangle" styleLbl="alignNode1">
              <dgm:alg type="sp"/>
              <dgm:choose name="Name11">
                <dgm:if name="Name12" func="var" arg="dir" op="equ" val="norm">
                  <dgm:shape xmlns:r="http://schemas.openxmlformats.org/officeDocument/2006/relationships" type="triangle" r:blip="">
                    <dgm:adjLst>
                      <dgm:adj idx="1" val="1"/>
                    </dgm:adjLst>
                  </dgm:shape>
                </dgm:if>
                <dgm:else name="Name13">
                  <dgm:shape xmlns:r="http://schemas.openxmlformats.org/officeDocument/2006/relationships" rot="90" type="triangle" r:blip="">
                    <dgm:adjLst>
                      <dgm:adj idx="1" val="1"/>
                    </dgm:adjLst>
                  </dgm:shape>
                </dgm:else>
              </dgm:choose>
              <dgm:presOf/>
            </dgm:layoutNode>
          </dgm:if>
          <dgm:else name="Name14"/>
        </dgm:choose>
      </dgm:layoutNode>
      <dgm:forEach name="sibTransForEach" axis="followSib" ptType="sibTrans" cnt="1">
        <dgm:layoutNode name="sibTrans">
          <dgm:alg type="composite">
            <dgm:param type="ar" val="0.861"/>
          </dgm:alg>
          <dgm:constrLst>
            <dgm:constr type="w" for="ch" forName="space" refType="w"/>
            <dgm:constr type="h" for="ch" forName="space" refType="w"/>
          </dgm:constrLst>
          <dgm:layoutNode name="space" styleLbl="alignNode1">
            <dgm:alg type="sp"/>
            <dgm:shape xmlns:r="http://schemas.openxmlformats.org/officeDocument/2006/relationships" r:blip="">
              <dgm:adjLst/>
            </dgm:shape>
            <dgm:presOf/>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B13FA2-47EC-4606-BE37-27652540AE09}" type="datetimeFigureOut">
              <a:rPr lang="es-ES" smtClean="0"/>
              <a:t>21/02/2022</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A30BFE5-2BAD-4A47-BBA8-CFF99BFD510F}" type="slidenum">
              <a:rPr lang="es-ES" smtClean="0"/>
              <a:t>‹Nº›</a:t>
            </a:fld>
            <a:endParaRPr lang="es-ES"/>
          </a:p>
        </p:txBody>
      </p:sp>
    </p:spTree>
    <p:extLst>
      <p:ext uri="{BB962C8B-B14F-4D97-AF65-F5344CB8AC3E}">
        <p14:creationId xmlns:p14="http://schemas.microsoft.com/office/powerpoint/2010/main" val="33631229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pPr algn="just">
              <a:lnSpc>
                <a:spcPct val="107000"/>
              </a:lnSpc>
              <a:spcAft>
                <a:spcPts val="8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Marcador de número de diapositiva 3"/>
          <p:cNvSpPr>
            <a:spLocks noGrp="1"/>
          </p:cNvSpPr>
          <p:nvPr>
            <p:ph type="sldNum" sz="quarter" idx="5"/>
          </p:nvPr>
        </p:nvSpPr>
        <p:spPr/>
        <p:txBody>
          <a:bodyPr/>
          <a:lstStyle/>
          <a:p>
            <a:fld id="{D3E9291C-D5C8-42BB-B052-19FE4D8C5DF8}" type="slidenum">
              <a:rPr lang="es-EC" smtClean="0"/>
              <a:t>1</a:t>
            </a:fld>
            <a:endParaRPr lang="es-EC"/>
          </a:p>
        </p:txBody>
      </p:sp>
    </p:spTree>
    <p:extLst>
      <p:ext uri="{BB962C8B-B14F-4D97-AF65-F5344CB8AC3E}">
        <p14:creationId xmlns:p14="http://schemas.microsoft.com/office/powerpoint/2010/main" val="17187290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2.xml"/><Relationship Id="rId1" Type="http://schemas.openxmlformats.org/officeDocument/2006/relationships/vmlDrawing" Target="../drawings/vmlDrawing2.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DBCCD95-CAA7-45E3-9B57-54C483760FB3}"/>
              </a:ext>
            </a:extLst>
          </p:cNvPr>
          <p:cNvSpPr>
            <a:spLocks noGrp="1"/>
          </p:cNvSpPr>
          <p:nvPr>
            <p:ph type="ctrTitle"/>
          </p:nvPr>
        </p:nvSpPr>
        <p:spPr>
          <a:xfrm>
            <a:off x="1524000" y="1122363"/>
            <a:ext cx="9144000" cy="2387600"/>
          </a:xfrm>
        </p:spPr>
        <p:txBody>
          <a:bodyPr anchor="b"/>
          <a:lstStyle>
            <a:lvl1pPr algn="ctr">
              <a:defRPr sz="6000"/>
            </a:lvl1pPr>
          </a:lstStyle>
          <a:p>
            <a:r>
              <a:rPr lang="es-ES"/>
              <a:t>Haga clic para modificar el estilo de título del patrón</a:t>
            </a:r>
          </a:p>
        </p:txBody>
      </p:sp>
      <p:sp>
        <p:nvSpPr>
          <p:cNvPr id="3" name="Subtítulo 2">
            <a:extLst>
              <a:ext uri="{FF2B5EF4-FFF2-40B4-BE49-F238E27FC236}">
                <a16:creationId xmlns:a16="http://schemas.microsoft.com/office/drawing/2014/main" id="{9328C0BD-F0A5-4E27-9A06-D989D43198C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a:t>Haga clic para modificar el estilo de subtítulo del patrón</a:t>
            </a:r>
          </a:p>
        </p:txBody>
      </p:sp>
      <p:sp>
        <p:nvSpPr>
          <p:cNvPr id="4" name="Marcador de fecha 3">
            <a:extLst>
              <a:ext uri="{FF2B5EF4-FFF2-40B4-BE49-F238E27FC236}">
                <a16:creationId xmlns:a16="http://schemas.microsoft.com/office/drawing/2014/main" id="{8496D972-60A6-4F1E-A0B5-A00742B09D8D}"/>
              </a:ext>
            </a:extLst>
          </p:cNvPr>
          <p:cNvSpPr>
            <a:spLocks noGrp="1"/>
          </p:cNvSpPr>
          <p:nvPr>
            <p:ph type="dt" sz="half" idx="10"/>
          </p:nvPr>
        </p:nvSpPr>
        <p:spPr/>
        <p:txBody>
          <a:bodyPr/>
          <a:lstStyle/>
          <a:p>
            <a:fld id="{A9829A19-3E78-4AE7-8278-6881DE980AF9}" type="datetimeFigureOut">
              <a:rPr lang="es-ES" smtClean="0"/>
              <a:t>21/02/2022</a:t>
            </a:fld>
            <a:endParaRPr lang="es-ES"/>
          </a:p>
        </p:txBody>
      </p:sp>
      <p:sp>
        <p:nvSpPr>
          <p:cNvPr id="5" name="Marcador de pie de página 4">
            <a:extLst>
              <a:ext uri="{FF2B5EF4-FFF2-40B4-BE49-F238E27FC236}">
                <a16:creationId xmlns:a16="http://schemas.microsoft.com/office/drawing/2014/main" id="{37DD7D90-1629-4F5E-AD91-79668CD03E13}"/>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E23A23B0-4164-4CBD-BBB9-CCC47B20B453}"/>
              </a:ext>
            </a:extLst>
          </p:cNvPr>
          <p:cNvSpPr>
            <a:spLocks noGrp="1"/>
          </p:cNvSpPr>
          <p:nvPr>
            <p:ph type="sldNum" sz="quarter" idx="12"/>
          </p:nvPr>
        </p:nvSpPr>
        <p:spPr/>
        <p:txBody>
          <a:bodyPr/>
          <a:lstStyle/>
          <a:p>
            <a:fld id="{33FFFA91-360F-426D-B7D4-5B4BE9B13F1C}" type="slidenum">
              <a:rPr lang="es-ES" smtClean="0"/>
              <a:t>‹Nº›</a:t>
            </a:fld>
            <a:endParaRPr lang="es-ES"/>
          </a:p>
        </p:txBody>
      </p:sp>
    </p:spTree>
    <p:extLst>
      <p:ext uri="{BB962C8B-B14F-4D97-AF65-F5344CB8AC3E}">
        <p14:creationId xmlns:p14="http://schemas.microsoft.com/office/powerpoint/2010/main" val="32590296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35E1B53-FD41-49AB-B045-F0ADC030B08D}"/>
              </a:ext>
            </a:extLst>
          </p:cNvPr>
          <p:cNvSpPr>
            <a:spLocks noGrp="1"/>
          </p:cNvSpPr>
          <p:nvPr>
            <p:ph type="title"/>
          </p:nvPr>
        </p:nvSpPr>
        <p:spPr/>
        <p:txBody>
          <a:bodyPr/>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477B2901-7DFA-4762-9B9E-A046C73C7E9B}"/>
              </a:ext>
            </a:extLst>
          </p:cNvPr>
          <p:cNvSpPr>
            <a:spLocks noGrp="1"/>
          </p:cNvSpPr>
          <p:nvPr>
            <p:ph type="body" orient="vert" idx="1"/>
          </p:nvPr>
        </p:nvSpPr>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FA37ADE5-88FB-4518-ABE6-51889A1DE3AE}"/>
              </a:ext>
            </a:extLst>
          </p:cNvPr>
          <p:cNvSpPr>
            <a:spLocks noGrp="1"/>
          </p:cNvSpPr>
          <p:nvPr>
            <p:ph type="dt" sz="half" idx="10"/>
          </p:nvPr>
        </p:nvSpPr>
        <p:spPr/>
        <p:txBody>
          <a:bodyPr/>
          <a:lstStyle/>
          <a:p>
            <a:fld id="{A9829A19-3E78-4AE7-8278-6881DE980AF9}" type="datetimeFigureOut">
              <a:rPr lang="es-ES" smtClean="0"/>
              <a:t>21/02/2022</a:t>
            </a:fld>
            <a:endParaRPr lang="es-ES"/>
          </a:p>
        </p:txBody>
      </p:sp>
      <p:sp>
        <p:nvSpPr>
          <p:cNvPr id="5" name="Marcador de pie de página 4">
            <a:extLst>
              <a:ext uri="{FF2B5EF4-FFF2-40B4-BE49-F238E27FC236}">
                <a16:creationId xmlns:a16="http://schemas.microsoft.com/office/drawing/2014/main" id="{740D8023-6EB5-42C3-A8D7-6076F2BDDAA4}"/>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D621B676-BE2C-425C-882A-D781D2985CB2}"/>
              </a:ext>
            </a:extLst>
          </p:cNvPr>
          <p:cNvSpPr>
            <a:spLocks noGrp="1"/>
          </p:cNvSpPr>
          <p:nvPr>
            <p:ph type="sldNum" sz="quarter" idx="12"/>
          </p:nvPr>
        </p:nvSpPr>
        <p:spPr/>
        <p:txBody>
          <a:bodyPr/>
          <a:lstStyle/>
          <a:p>
            <a:fld id="{33FFFA91-360F-426D-B7D4-5B4BE9B13F1C}" type="slidenum">
              <a:rPr lang="es-ES" smtClean="0"/>
              <a:t>‹Nº›</a:t>
            </a:fld>
            <a:endParaRPr lang="es-ES"/>
          </a:p>
        </p:txBody>
      </p:sp>
    </p:spTree>
    <p:extLst>
      <p:ext uri="{BB962C8B-B14F-4D97-AF65-F5344CB8AC3E}">
        <p14:creationId xmlns:p14="http://schemas.microsoft.com/office/powerpoint/2010/main" val="38918351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a:extLst>
              <a:ext uri="{FF2B5EF4-FFF2-40B4-BE49-F238E27FC236}">
                <a16:creationId xmlns:a16="http://schemas.microsoft.com/office/drawing/2014/main" id="{935B8168-A8BF-4E7B-A66F-A4F20C55D669}"/>
              </a:ext>
            </a:extLst>
          </p:cNvPr>
          <p:cNvSpPr>
            <a:spLocks noGrp="1"/>
          </p:cNvSpPr>
          <p:nvPr>
            <p:ph type="title" orient="vert"/>
          </p:nvPr>
        </p:nvSpPr>
        <p:spPr>
          <a:xfrm>
            <a:off x="8724900" y="365125"/>
            <a:ext cx="2628900" cy="5811838"/>
          </a:xfrm>
        </p:spPr>
        <p:txBody>
          <a:bodyPr vert="eaVert"/>
          <a:lstStyle/>
          <a:p>
            <a:r>
              <a:rPr lang="es-ES"/>
              <a:t>Haga clic para modificar el estilo de título del patrón</a:t>
            </a:r>
          </a:p>
        </p:txBody>
      </p:sp>
      <p:sp>
        <p:nvSpPr>
          <p:cNvPr id="3" name="Marcador de texto vertical 2">
            <a:extLst>
              <a:ext uri="{FF2B5EF4-FFF2-40B4-BE49-F238E27FC236}">
                <a16:creationId xmlns:a16="http://schemas.microsoft.com/office/drawing/2014/main" id="{B9F06DC1-7535-48B5-A56E-2DD8C71BC186}"/>
              </a:ext>
            </a:extLst>
          </p:cNvPr>
          <p:cNvSpPr>
            <a:spLocks noGrp="1"/>
          </p:cNvSpPr>
          <p:nvPr>
            <p:ph type="body" orient="vert" idx="1"/>
          </p:nvPr>
        </p:nvSpPr>
        <p:spPr>
          <a:xfrm>
            <a:off x="838200" y="365125"/>
            <a:ext cx="7734300" cy="5811838"/>
          </a:xfr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039C831E-ED34-4423-96D5-FBC887D5E8C1}"/>
              </a:ext>
            </a:extLst>
          </p:cNvPr>
          <p:cNvSpPr>
            <a:spLocks noGrp="1"/>
          </p:cNvSpPr>
          <p:nvPr>
            <p:ph type="dt" sz="half" idx="10"/>
          </p:nvPr>
        </p:nvSpPr>
        <p:spPr/>
        <p:txBody>
          <a:bodyPr/>
          <a:lstStyle/>
          <a:p>
            <a:fld id="{A9829A19-3E78-4AE7-8278-6881DE980AF9}" type="datetimeFigureOut">
              <a:rPr lang="es-ES" smtClean="0"/>
              <a:t>21/02/2022</a:t>
            </a:fld>
            <a:endParaRPr lang="es-ES"/>
          </a:p>
        </p:txBody>
      </p:sp>
      <p:sp>
        <p:nvSpPr>
          <p:cNvPr id="5" name="Marcador de pie de página 4">
            <a:extLst>
              <a:ext uri="{FF2B5EF4-FFF2-40B4-BE49-F238E27FC236}">
                <a16:creationId xmlns:a16="http://schemas.microsoft.com/office/drawing/2014/main" id="{AC8F0378-80C3-4A85-B38B-D903B23ECCF9}"/>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4E74C6BB-B34F-4302-B529-A34A4CA5E653}"/>
              </a:ext>
            </a:extLst>
          </p:cNvPr>
          <p:cNvSpPr>
            <a:spLocks noGrp="1"/>
          </p:cNvSpPr>
          <p:nvPr>
            <p:ph type="sldNum" sz="quarter" idx="12"/>
          </p:nvPr>
        </p:nvSpPr>
        <p:spPr/>
        <p:txBody>
          <a:bodyPr/>
          <a:lstStyle/>
          <a:p>
            <a:fld id="{33FFFA91-360F-426D-B7D4-5B4BE9B13F1C}" type="slidenum">
              <a:rPr lang="es-ES" smtClean="0"/>
              <a:t>‹Nº›</a:t>
            </a:fld>
            <a:endParaRPr lang="es-ES"/>
          </a:p>
        </p:txBody>
      </p:sp>
    </p:spTree>
    <p:extLst>
      <p:ext uri="{BB962C8B-B14F-4D97-AF65-F5344CB8AC3E}">
        <p14:creationId xmlns:p14="http://schemas.microsoft.com/office/powerpoint/2010/main" val="21454840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25400" y="749300"/>
          <a:ext cx="12217400" cy="5360988"/>
        </p:xfrm>
        <a:graphic>
          <a:graphicData uri="http://schemas.openxmlformats.org/presentationml/2006/ole">
            <mc:AlternateContent xmlns:mc="http://schemas.openxmlformats.org/markup-compatibility/2006">
              <mc:Choice xmlns:v="urn:schemas-microsoft-com:vml" Requires="v">
                <p:oleObj spid="_x0000_s1205" name="CorelDRAW" r:id="rId3" imgW="9168480" imgH="5375520" progId="">
                  <p:embed/>
                </p:oleObj>
              </mc:Choice>
              <mc:Fallback>
                <p:oleObj name="CorelDRAW" r:id="rId3" imgW="9168480" imgH="5375520" progId="">
                  <p:embed/>
                  <p:pic>
                    <p:nvPicPr>
                      <p:cNvPr id="2" name="Object 43"/>
                      <p:cNvPicPr>
                        <a:picLocks noChangeAspect="1" noChangeArrowheads="1"/>
                      </p:cNvPicPr>
                      <p:nvPr/>
                    </p:nvPicPr>
                    <p:blipFill>
                      <a:blip r:embed="rId4">
                        <a:extLst>
                          <a:ext uri="{28A0092B-C50C-407E-A947-70E740481C1C}">
                            <a14:useLocalDpi xmlns:a14="http://schemas.microsoft.com/office/drawing/2010/main" val="0"/>
                          </a:ext>
                        </a:extLst>
                      </a:blip>
                      <a:srcRect r="2681"/>
                      <a:stretch>
                        <a:fillRect/>
                      </a:stretch>
                    </p:blipFill>
                    <p:spPr bwMode="auto">
                      <a:xfrm>
                        <a:off x="-25400" y="749300"/>
                        <a:ext cx="122174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p:nvSpPr>
        <p:spPr bwMode="auto">
          <a:xfrm>
            <a:off x="609600" y="6245225"/>
            <a:ext cx="2844800" cy="476250"/>
          </a:xfrm>
          <a:prstGeom prst="rect">
            <a:avLst/>
          </a:prstGeom>
          <a:noFill/>
          <a:ln w="9525">
            <a:noFill/>
            <a:miter lim="800000"/>
            <a:headEnd/>
            <a:tailEnd/>
          </a:ln>
          <a:effectLst/>
        </p:spPr>
        <p:txBody>
          <a:bodyPr/>
          <a:lstStyle/>
          <a:p>
            <a:pPr>
              <a:defRPr/>
            </a:pPr>
            <a:endParaRPr lang="es-ES" sz="1400"/>
          </a:p>
        </p:txBody>
      </p:sp>
      <p:sp>
        <p:nvSpPr>
          <p:cNvPr id="4" name="Rectangle 25"/>
          <p:cNvSpPr>
            <a:spLocks noChangeArrowheads="1"/>
          </p:cNvSpPr>
          <p:nvPr/>
        </p:nvSpPr>
        <p:spPr bwMode="auto">
          <a:xfrm>
            <a:off x="4165600" y="6245225"/>
            <a:ext cx="3860800" cy="476250"/>
          </a:xfrm>
          <a:prstGeom prst="rect">
            <a:avLst/>
          </a:prstGeom>
          <a:noFill/>
          <a:ln w="9525">
            <a:noFill/>
            <a:miter lim="800000"/>
            <a:headEnd/>
            <a:tailEnd/>
          </a:ln>
          <a:effectLst/>
        </p:spPr>
        <p:txBody>
          <a:bodyPr/>
          <a:lstStyle/>
          <a:p>
            <a:pPr algn="ctr">
              <a:defRPr/>
            </a:pPr>
            <a:endParaRPr lang="es-ES" sz="1400"/>
          </a:p>
        </p:txBody>
      </p:sp>
      <p:sp>
        <p:nvSpPr>
          <p:cNvPr id="5" name="Rectangle 26"/>
          <p:cNvSpPr>
            <a:spLocks noChangeArrowheads="1"/>
          </p:cNvSpPr>
          <p:nvPr/>
        </p:nvSpPr>
        <p:spPr bwMode="auto">
          <a:xfrm>
            <a:off x="609600" y="6245225"/>
            <a:ext cx="2844800" cy="476250"/>
          </a:xfrm>
          <a:prstGeom prst="rect">
            <a:avLst/>
          </a:prstGeom>
          <a:noFill/>
          <a:ln w="9525">
            <a:noFill/>
            <a:miter lim="800000"/>
            <a:headEnd/>
            <a:tailEnd/>
          </a:ln>
          <a:effectLst/>
        </p:spPr>
        <p:txBody>
          <a:bodyPr/>
          <a:lstStyle/>
          <a:p>
            <a:pPr>
              <a:defRPr/>
            </a:pPr>
            <a:endParaRPr lang="es-ES" sz="1400"/>
          </a:p>
        </p:txBody>
      </p:sp>
      <p:sp>
        <p:nvSpPr>
          <p:cNvPr id="6" name="Rectangle 27"/>
          <p:cNvSpPr>
            <a:spLocks noChangeArrowheads="1"/>
          </p:cNvSpPr>
          <p:nvPr/>
        </p:nvSpPr>
        <p:spPr bwMode="auto">
          <a:xfrm>
            <a:off x="4095751" y="2286000"/>
            <a:ext cx="3860800" cy="476250"/>
          </a:xfrm>
          <a:prstGeom prst="rect">
            <a:avLst/>
          </a:prstGeom>
          <a:noFill/>
          <a:ln w="9525">
            <a:noFill/>
            <a:miter lim="800000"/>
            <a:headEnd/>
            <a:tailEnd/>
          </a:ln>
          <a:effectLst/>
        </p:spPr>
        <p:txBody>
          <a:bodyPr/>
          <a:lstStyle/>
          <a:p>
            <a:pPr algn="ctr">
              <a:defRPr/>
            </a:pPr>
            <a:endParaRPr lang="es-ES" sz="1400"/>
          </a:p>
        </p:txBody>
      </p:sp>
      <p:pic>
        <p:nvPicPr>
          <p:cNvPr id="7" name="Picture 33" descr="LOGO-OFICIAL-transparente"/>
          <p:cNvPicPr>
            <a:picLocks noChangeAspect="1" noChangeArrowheads="1"/>
          </p:cNvPicPr>
          <p:nvPr/>
        </p:nvPicPr>
        <p:blipFill>
          <a:blip r:embed="rId5" cstate="print"/>
          <a:srcRect/>
          <a:stretch>
            <a:fillRect/>
          </a:stretch>
        </p:blipFill>
        <p:spPr bwMode="auto">
          <a:xfrm>
            <a:off x="71968" y="153989"/>
            <a:ext cx="4078817" cy="890587"/>
          </a:xfrm>
          <a:prstGeom prst="rect">
            <a:avLst/>
          </a:prstGeom>
          <a:noFill/>
          <a:ln w="9525">
            <a:noFill/>
            <a:miter lim="800000"/>
            <a:headEnd/>
            <a:tailEnd/>
          </a:ln>
        </p:spPr>
      </p:pic>
      <p:pic>
        <p:nvPicPr>
          <p:cNvPr id="8" name="12 Imagen" descr="pie de pagina espe.jpg"/>
          <p:cNvPicPr>
            <a:picLocks noChangeAspect="1"/>
          </p:cNvPicPr>
          <p:nvPr/>
        </p:nvPicPr>
        <p:blipFill>
          <a:blip r:embed="rId6" cstate="print"/>
          <a:srcRect/>
          <a:stretch>
            <a:fillRect/>
          </a:stretch>
        </p:blipFill>
        <p:spPr bwMode="auto">
          <a:xfrm>
            <a:off x="0" y="5864226"/>
            <a:ext cx="12192000" cy="1065213"/>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28109835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3"/>
          <p:cNvGraphicFramePr>
            <a:graphicFrameLocks noChangeAspect="1"/>
          </p:cNvGraphicFramePr>
          <p:nvPr/>
        </p:nvGraphicFramePr>
        <p:xfrm>
          <a:off x="-25400" y="749300"/>
          <a:ext cx="12217400" cy="5360988"/>
        </p:xfrm>
        <a:graphic>
          <a:graphicData uri="http://schemas.openxmlformats.org/presentationml/2006/ole">
            <mc:AlternateContent xmlns:mc="http://schemas.openxmlformats.org/markup-compatibility/2006">
              <mc:Choice xmlns:v="urn:schemas-microsoft-com:vml" Requires="v">
                <p:oleObj spid="_x0000_s2229" name="CorelDRAW" r:id="rId3" imgW="9168480" imgH="5375520" progId="">
                  <p:embed/>
                </p:oleObj>
              </mc:Choice>
              <mc:Fallback>
                <p:oleObj name="CorelDRAW" r:id="rId3" imgW="9168480" imgH="5375520" progId="">
                  <p:embed/>
                  <p:pic>
                    <p:nvPicPr>
                      <p:cNvPr id="2" name="Object 43"/>
                      <p:cNvPicPr>
                        <a:picLocks noChangeAspect="1" noChangeArrowheads="1"/>
                      </p:cNvPicPr>
                      <p:nvPr/>
                    </p:nvPicPr>
                    <p:blipFill>
                      <a:blip r:embed="rId4">
                        <a:extLst>
                          <a:ext uri="{28A0092B-C50C-407E-A947-70E740481C1C}">
                            <a14:useLocalDpi xmlns:a14="http://schemas.microsoft.com/office/drawing/2010/main" val="0"/>
                          </a:ext>
                        </a:extLst>
                      </a:blip>
                      <a:srcRect r="2681"/>
                      <a:stretch>
                        <a:fillRect/>
                      </a:stretch>
                    </p:blipFill>
                    <p:spPr bwMode="auto">
                      <a:xfrm>
                        <a:off x="-25400" y="749300"/>
                        <a:ext cx="12217400" cy="5360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p:nvSpPr>
        <p:spPr bwMode="auto">
          <a:xfrm>
            <a:off x="609600" y="6245225"/>
            <a:ext cx="2844800" cy="476250"/>
          </a:xfrm>
          <a:prstGeom prst="rect">
            <a:avLst/>
          </a:prstGeom>
          <a:noFill/>
          <a:ln w="9525">
            <a:noFill/>
            <a:miter lim="800000"/>
            <a:headEnd/>
            <a:tailEnd/>
          </a:ln>
          <a:effectLst/>
        </p:spPr>
        <p:txBody>
          <a:bodyPr/>
          <a:lstStyle/>
          <a:p>
            <a:pPr>
              <a:defRPr/>
            </a:pPr>
            <a:endParaRPr lang="es-ES" sz="1400"/>
          </a:p>
        </p:txBody>
      </p:sp>
      <p:sp>
        <p:nvSpPr>
          <p:cNvPr id="4" name="Rectangle 25"/>
          <p:cNvSpPr>
            <a:spLocks noChangeArrowheads="1"/>
          </p:cNvSpPr>
          <p:nvPr/>
        </p:nvSpPr>
        <p:spPr bwMode="auto">
          <a:xfrm>
            <a:off x="4165600" y="6245225"/>
            <a:ext cx="3860800" cy="476250"/>
          </a:xfrm>
          <a:prstGeom prst="rect">
            <a:avLst/>
          </a:prstGeom>
          <a:noFill/>
          <a:ln w="9525">
            <a:noFill/>
            <a:miter lim="800000"/>
            <a:headEnd/>
            <a:tailEnd/>
          </a:ln>
          <a:effectLst/>
        </p:spPr>
        <p:txBody>
          <a:bodyPr/>
          <a:lstStyle/>
          <a:p>
            <a:pPr algn="ctr">
              <a:defRPr/>
            </a:pPr>
            <a:endParaRPr lang="es-ES" sz="1400"/>
          </a:p>
        </p:txBody>
      </p:sp>
      <p:sp>
        <p:nvSpPr>
          <p:cNvPr id="5" name="Rectangle 26"/>
          <p:cNvSpPr>
            <a:spLocks noChangeArrowheads="1"/>
          </p:cNvSpPr>
          <p:nvPr/>
        </p:nvSpPr>
        <p:spPr bwMode="auto">
          <a:xfrm>
            <a:off x="609600" y="6245225"/>
            <a:ext cx="2844800" cy="476250"/>
          </a:xfrm>
          <a:prstGeom prst="rect">
            <a:avLst/>
          </a:prstGeom>
          <a:noFill/>
          <a:ln w="9525">
            <a:noFill/>
            <a:miter lim="800000"/>
            <a:headEnd/>
            <a:tailEnd/>
          </a:ln>
          <a:effectLst/>
        </p:spPr>
        <p:txBody>
          <a:bodyPr/>
          <a:lstStyle/>
          <a:p>
            <a:pPr>
              <a:defRPr/>
            </a:pPr>
            <a:endParaRPr lang="es-ES" sz="1400"/>
          </a:p>
        </p:txBody>
      </p:sp>
      <p:sp>
        <p:nvSpPr>
          <p:cNvPr id="6" name="Rectangle 27"/>
          <p:cNvSpPr>
            <a:spLocks noChangeArrowheads="1"/>
          </p:cNvSpPr>
          <p:nvPr/>
        </p:nvSpPr>
        <p:spPr bwMode="auto">
          <a:xfrm>
            <a:off x="4095751" y="2286000"/>
            <a:ext cx="3860800" cy="476250"/>
          </a:xfrm>
          <a:prstGeom prst="rect">
            <a:avLst/>
          </a:prstGeom>
          <a:noFill/>
          <a:ln w="9525">
            <a:noFill/>
            <a:miter lim="800000"/>
            <a:headEnd/>
            <a:tailEnd/>
          </a:ln>
          <a:effectLst/>
        </p:spPr>
        <p:txBody>
          <a:bodyPr/>
          <a:lstStyle/>
          <a:p>
            <a:pPr algn="ctr">
              <a:defRPr/>
            </a:pPr>
            <a:endParaRPr lang="es-ES" sz="1400"/>
          </a:p>
        </p:txBody>
      </p:sp>
      <p:pic>
        <p:nvPicPr>
          <p:cNvPr id="7" name="Picture 33" descr="LOGO-OFICIAL-transparente"/>
          <p:cNvPicPr>
            <a:picLocks noChangeAspect="1" noChangeArrowheads="1"/>
          </p:cNvPicPr>
          <p:nvPr/>
        </p:nvPicPr>
        <p:blipFill>
          <a:blip r:embed="rId5" cstate="print"/>
          <a:srcRect/>
          <a:stretch>
            <a:fillRect/>
          </a:stretch>
        </p:blipFill>
        <p:spPr bwMode="auto">
          <a:xfrm>
            <a:off x="71968" y="153989"/>
            <a:ext cx="4078817" cy="890587"/>
          </a:xfrm>
          <a:prstGeom prst="rect">
            <a:avLst/>
          </a:prstGeom>
          <a:noFill/>
          <a:ln w="9525">
            <a:noFill/>
            <a:miter lim="800000"/>
            <a:headEnd/>
            <a:tailEnd/>
          </a:ln>
        </p:spPr>
      </p:pic>
      <p:pic>
        <p:nvPicPr>
          <p:cNvPr id="8" name="12 Imagen" descr="pie de pagina espe.jpg"/>
          <p:cNvPicPr>
            <a:picLocks noChangeAspect="1"/>
          </p:cNvPicPr>
          <p:nvPr/>
        </p:nvPicPr>
        <p:blipFill>
          <a:blip r:embed="rId6" cstate="print"/>
          <a:srcRect/>
          <a:stretch>
            <a:fillRect/>
          </a:stretch>
        </p:blipFill>
        <p:spPr bwMode="auto">
          <a:xfrm>
            <a:off x="0" y="5864226"/>
            <a:ext cx="12192000" cy="1065213"/>
          </a:xfrm>
          <a:prstGeom prst="rect">
            <a:avLst/>
          </a:prstGeom>
          <a:noFill/>
          <a:ln w="9525">
            <a:solidFill>
              <a:schemeClr val="tx1"/>
            </a:solidFill>
            <a:miter lim="800000"/>
            <a:headEnd/>
            <a:tailEnd/>
          </a:ln>
        </p:spPr>
      </p:pic>
    </p:spTree>
    <p:extLst>
      <p:ext uri="{BB962C8B-B14F-4D97-AF65-F5344CB8AC3E}">
        <p14:creationId xmlns:p14="http://schemas.microsoft.com/office/powerpoint/2010/main" val="367833435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69824121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los estilos de texto del patrón</a:t>
            </a:r>
          </a:p>
        </p:txBody>
      </p:sp>
    </p:spTree>
    <p:extLst>
      <p:ext uri="{BB962C8B-B14F-4D97-AF65-F5344CB8AC3E}">
        <p14:creationId xmlns:p14="http://schemas.microsoft.com/office/powerpoint/2010/main" val="332256764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5947840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224576563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Tree>
    <p:extLst>
      <p:ext uri="{BB962C8B-B14F-4D97-AF65-F5344CB8AC3E}">
        <p14:creationId xmlns:p14="http://schemas.microsoft.com/office/powerpoint/2010/main" val="346790159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AutoShape 4"/>
          <p:cNvSpPr>
            <a:spLocks noChangeArrowheads="1"/>
          </p:cNvSpPr>
          <p:nvPr/>
        </p:nvSpPr>
        <p:spPr bwMode="auto">
          <a:xfrm>
            <a:off x="476251" y="1428750"/>
            <a:ext cx="3048000" cy="1981200"/>
          </a:xfrm>
          <a:prstGeom prst="rightArrowCallout">
            <a:avLst>
              <a:gd name="adj1" fmla="val 25000"/>
              <a:gd name="adj2" fmla="val 25000"/>
              <a:gd name="adj3" fmla="val 19231"/>
              <a:gd name="adj4" fmla="val 66667"/>
            </a:avLst>
          </a:prstGeom>
          <a:solidFill>
            <a:srgbClr val="92D050"/>
          </a:solidFill>
          <a:ln w="9525">
            <a:noFill/>
            <a:miter lim="800000"/>
            <a:headEnd/>
            <a:tailEnd/>
          </a:ln>
          <a:effectLst>
            <a:glow rad="1397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eaLnBrk="0" hangingPunct="0">
              <a:defRPr/>
            </a:pPr>
            <a:endParaRPr lang="es-ES" sz="1400" b="1" dirty="0">
              <a:effectLst>
                <a:outerShdw blurRad="38100" dist="38100" dir="2700000" algn="tl">
                  <a:srgbClr val="000000">
                    <a:alpha val="43137"/>
                  </a:srgbClr>
                </a:outerShdw>
              </a:effectLst>
              <a:latin typeface="Albertus" pitchFamily="34" charset="0"/>
            </a:endParaRPr>
          </a:p>
          <a:p>
            <a:pPr algn="ctr" eaLnBrk="0" hangingPunct="0">
              <a:defRPr/>
            </a:pPr>
            <a:endParaRPr lang="es-ES" sz="1400" b="1" dirty="0">
              <a:effectLst>
                <a:outerShdw blurRad="38100" dist="38100" dir="2700000" algn="tl">
                  <a:srgbClr val="000000">
                    <a:alpha val="43137"/>
                  </a:srgbClr>
                </a:outerShdw>
              </a:effectLst>
              <a:latin typeface="Albertus" pitchFamily="34" charset="0"/>
            </a:endParaRPr>
          </a:p>
        </p:txBody>
      </p:sp>
      <p:sp>
        <p:nvSpPr>
          <p:cNvPr id="3" name="AutoShape 12"/>
          <p:cNvSpPr>
            <a:spLocks noChangeArrowheads="1"/>
          </p:cNvSpPr>
          <p:nvPr/>
        </p:nvSpPr>
        <p:spPr bwMode="auto">
          <a:xfrm>
            <a:off x="6381751" y="4305306"/>
            <a:ext cx="2286000" cy="571500"/>
          </a:xfrm>
          <a:prstGeom prst="downArrowCallout">
            <a:avLst>
              <a:gd name="adj1" fmla="val 59091"/>
              <a:gd name="adj2" fmla="val 59091"/>
              <a:gd name="adj3" fmla="val 16667"/>
              <a:gd name="adj4" fmla="val 66667"/>
            </a:avLst>
          </a:prstGeom>
          <a:solidFill>
            <a:srgbClr val="92D050"/>
          </a:solidFill>
          <a:ln w="9525">
            <a:noFill/>
            <a:miter lim="800000"/>
            <a:headEnd/>
            <a:tailEnd/>
          </a:ln>
          <a:effectLst>
            <a:glow rad="1397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wrap="none" anchor="ctr"/>
          <a:lstStyle/>
          <a:p>
            <a:pPr algn="ctr" eaLnBrk="0" hangingPunct="0">
              <a:defRPr/>
            </a:pPr>
            <a:endParaRPr lang="es-ES" sz="1400" b="1" dirty="0">
              <a:effectLst>
                <a:outerShdw blurRad="38100" dist="38100" dir="2700000" algn="tl">
                  <a:srgbClr val="000000">
                    <a:alpha val="43137"/>
                  </a:srgbClr>
                </a:outerShdw>
              </a:effectLst>
              <a:latin typeface="Albertus" pitchFamily="34" charset="0"/>
            </a:endParaRPr>
          </a:p>
          <a:p>
            <a:pPr algn="ctr" eaLnBrk="0" hangingPunct="0">
              <a:defRPr/>
            </a:pPr>
            <a:r>
              <a:rPr lang="es-ES" sz="1400" b="1" dirty="0">
                <a:effectLst>
                  <a:outerShdw blurRad="38100" dist="38100" dir="2700000" algn="tl">
                    <a:srgbClr val="000000">
                      <a:alpha val="43137"/>
                    </a:srgbClr>
                  </a:outerShdw>
                </a:effectLst>
                <a:latin typeface="Albertus" pitchFamily="34" charset="0"/>
              </a:rPr>
              <a:t>PRODUCTOS</a:t>
            </a:r>
          </a:p>
          <a:p>
            <a:pPr algn="ctr" eaLnBrk="0" hangingPunct="0">
              <a:defRPr/>
            </a:pPr>
            <a:endParaRPr lang="es-ES" sz="1400" b="1" dirty="0">
              <a:effectLst>
                <a:outerShdw blurRad="38100" dist="38100" dir="2700000" algn="tl">
                  <a:srgbClr val="000000">
                    <a:alpha val="43137"/>
                  </a:srgbClr>
                </a:outerShdw>
              </a:effectLst>
              <a:latin typeface="Albertus" pitchFamily="34" charset="0"/>
            </a:endParaRPr>
          </a:p>
        </p:txBody>
      </p:sp>
      <p:sp>
        <p:nvSpPr>
          <p:cNvPr id="4" name="AutoShape 8"/>
          <p:cNvSpPr>
            <a:spLocks noChangeArrowheads="1"/>
          </p:cNvSpPr>
          <p:nvPr/>
        </p:nvSpPr>
        <p:spPr bwMode="auto">
          <a:xfrm>
            <a:off x="3619500" y="5000626"/>
            <a:ext cx="7518400" cy="885825"/>
          </a:xfrm>
          <a:prstGeom prst="bevel">
            <a:avLst>
              <a:gd name="adj" fmla="val 12500"/>
            </a:avLst>
          </a:prstGeom>
          <a:ln>
            <a:headEnd/>
            <a:tailEnd/>
          </a:ln>
        </p:spPr>
        <p:style>
          <a:lnRef idx="0">
            <a:schemeClr val="accent2"/>
          </a:lnRef>
          <a:fillRef idx="3">
            <a:schemeClr val="accent2"/>
          </a:fillRef>
          <a:effectRef idx="3">
            <a:schemeClr val="accent2"/>
          </a:effectRef>
          <a:fontRef idx="minor">
            <a:schemeClr val="lt1"/>
          </a:fontRef>
        </p:style>
        <p:txBody>
          <a:bodyPr wrap="none" anchor="ctr"/>
          <a:lstStyle/>
          <a:p>
            <a:pPr algn="ctr" defTabSz="376238">
              <a:defRPr/>
            </a:pPr>
            <a:endParaRPr lang="es-ES" sz="1400" b="1" dirty="0">
              <a:solidFill>
                <a:schemeClr val="bg1"/>
              </a:solidFill>
              <a:effectLst>
                <a:outerShdw blurRad="38100" dist="38100" dir="2700000" algn="tl">
                  <a:srgbClr val="000000">
                    <a:alpha val="43137"/>
                  </a:srgbClr>
                </a:outerShdw>
              </a:effectLst>
              <a:latin typeface="Albertus" pitchFamily="34" charset="0"/>
            </a:endParaRPr>
          </a:p>
        </p:txBody>
      </p:sp>
      <p:sp>
        <p:nvSpPr>
          <p:cNvPr id="5" name="4 Rectángulo"/>
          <p:cNvSpPr/>
          <p:nvPr/>
        </p:nvSpPr>
        <p:spPr>
          <a:xfrm>
            <a:off x="3809984" y="785794"/>
            <a:ext cx="7429552" cy="3357586"/>
          </a:xfrm>
          <a:prstGeom prst="rect">
            <a:avLst/>
          </a:prstGeom>
          <a:ln>
            <a:noFill/>
          </a:ln>
          <a:effectLst>
            <a:glow rad="63500">
              <a:schemeClr val="accent6">
                <a:satMod val="175000"/>
                <a:alpha val="40000"/>
              </a:schemeClr>
            </a:glow>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style>
          <a:lnRef idx="0">
            <a:schemeClr val="accent3"/>
          </a:lnRef>
          <a:fillRef idx="3">
            <a:schemeClr val="accent3"/>
          </a:fillRef>
          <a:effectRef idx="3">
            <a:schemeClr val="accent3"/>
          </a:effectRef>
          <a:fontRef idx="minor">
            <a:schemeClr val="lt1"/>
          </a:fontRef>
        </p:style>
        <p:txBody>
          <a:bodyPr anchor="ctr"/>
          <a:lstStyle/>
          <a:p>
            <a:pPr algn="just" defTabSz="292100" eaLnBrk="0" hangingPunct="0">
              <a:buFont typeface="Wingdings" pitchFamily="2" charset="2"/>
              <a:buNone/>
              <a:defRPr/>
            </a:pPr>
            <a:endParaRPr lang="es-ES" sz="1600" b="1" dirty="0">
              <a:solidFill>
                <a:schemeClr val="tx1"/>
              </a:solidFill>
              <a:latin typeface="Albertus" pitchFamily="34" charset="0"/>
            </a:endParaRPr>
          </a:p>
        </p:txBody>
      </p:sp>
    </p:spTree>
    <p:extLst>
      <p:ext uri="{BB962C8B-B14F-4D97-AF65-F5344CB8AC3E}">
        <p14:creationId xmlns:p14="http://schemas.microsoft.com/office/powerpoint/2010/main" val="584535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6D42A05-F0BE-448D-95D5-E87EB849D409}"/>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F7F6D2A9-2270-495F-8B6A-7869DE8874C4}"/>
              </a:ext>
            </a:extLst>
          </p:cNvPr>
          <p:cNvSpPr>
            <a:spLocks noGrp="1"/>
          </p:cNvSpPr>
          <p:nvPr>
            <p:ph idx="1"/>
          </p:nvPr>
        </p:nvSpPr>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9CFA3B8C-E37F-413E-BC4B-8536970CBC39}"/>
              </a:ext>
            </a:extLst>
          </p:cNvPr>
          <p:cNvSpPr>
            <a:spLocks noGrp="1"/>
          </p:cNvSpPr>
          <p:nvPr>
            <p:ph type="dt" sz="half" idx="10"/>
          </p:nvPr>
        </p:nvSpPr>
        <p:spPr/>
        <p:txBody>
          <a:bodyPr/>
          <a:lstStyle/>
          <a:p>
            <a:fld id="{A9829A19-3E78-4AE7-8278-6881DE980AF9}" type="datetimeFigureOut">
              <a:rPr lang="es-ES" smtClean="0"/>
              <a:t>21/02/2022</a:t>
            </a:fld>
            <a:endParaRPr lang="es-ES"/>
          </a:p>
        </p:txBody>
      </p:sp>
      <p:sp>
        <p:nvSpPr>
          <p:cNvPr id="5" name="Marcador de pie de página 4">
            <a:extLst>
              <a:ext uri="{FF2B5EF4-FFF2-40B4-BE49-F238E27FC236}">
                <a16:creationId xmlns:a16="http://schemas.microsoft.com/office/drawing/2014/main" id="{5D2C141C-AD38-4113-939E-B7DE5764E47C}"/>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0FAEC8F2-2311-4B8A-B0DC-F7F7F7C2F916}"/>
              </a:ext>
            </a:extLst>
          </p:cNvPr>
          <p:cNvSpPr>
            <a:spLocks noGrp="1"/>
          </p:cNvSpPr>
          <p:nvPr>
            <p:ph type="sldNum" sz="quarter" idx="12"/>
          </p:nvPr>
        </p:nvSpPr>
        <p:spPr/>
        <p:txBody>
          <a:bodyPr/>
          <a:lstStyle/>
          <a:p>
            <a:fld id="{33FFFA91-360F-426D-B7D4-5B4BE9B13F1C}" type="slidenum">
              <a:rPr lang="es-ES" smtClean="0"/>
              <a:t>‹Nº›</a:t>
            </a:fld>
            <a:endParaRPr lang="es-ES"/>
          </a:p>
        </p:txBody>
      </p:sp>
    </p:spTree>
    <p:extLst>
      <p:ext uri="{BB962C8B-B14F-4D97-AF65-F5344CB8AC3E}">
        <p14:creationId xmlns:p14="http://schemas.microsoft.com/office/powerpoint/2010/main" val="1502657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Tree>
    <p:extLst>
      <p:ext uri="{BB962C8B-B14F-4D97-AF65-F5344CB8AC3E}">
        <p14:creationId xmlns:p14="http://schemas.microsoft.com/office/powerpoint/2010/main" val="161082253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a:t>Haga clic en el icono para agregar una imagen</a:t>
            </a:r>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los estilos de texto del patrón</a:t>
            </a:r>
          </a:p>
        </p:txBody>
      </p:sp>
    </p:spTree>
    <p:extLst>
      <p:ext uri="{BB962C8B-B14F-4D97-AF65-F5344CB8AC3E}">
        <p14:creationId xmlns:p14="http://schemas.microsoft.com/office/powerpoint/2010/main" val="414105847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Tree>
    <p:extLst>
      <p:ext uri="{BB962C8B-B14F-4D97-AF65-F5344CB8AC3E}">
        <p14:creationId xmlns:p14="http://schemas.microsoft.com/office/powerpoint/2010/main" val="329826895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lang="es-ES" dirty="0"/>
          </a:p>
        </p:txBody>
      </p:sp>
    </p:spTree>
    <p:extLst>
      <p:ext uri="{BB962C8B-B14F-4D97-AF65-F5344CB8AC3E}">
        <p14:creationId xmlns:p14="http://schemas.microsoft.com/office/powerpoint/2010/main" val="61819680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1_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4270653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AEAF00-8DCD-4DF0-8ACA-89A91E80D6CF}"/>
              </a:ext>
            </a:extLst>
          </p:cNvPr>
          <p:cNvSpPr>
            <a:spLocks noGrp="1"/>
          </p:cNvSpPr>
          <p:nvPr>
            <p:ph type="title"/>
          </p:nvPr>
        </p:nvSpPr>
        <p:spPr>
          <a:xfrm>
            <a:off x="831850" y="1709738"/>
            <a:ext cx="10515600" cy="2852737"/>
          </a:xfrm>
        </p:spPr>
        <p:txBody>
          <a:bodyPr anchor="b"/>
          <a:lstStyle>
            <a:lvl1pPr>
              <a:defRPr sz="6000"/>
            </a:lvl1pPr>
          </a:lstStyle>
          <a:p>
            <a:r>
              <a:rPr lang="es-ES"/>
              <a:t>Haga clic para modificar el estilo de título del patrón</a:t>
            </a:r>
          </a:p>
        </p:txBody>
      </p:sp>
      <p:sp>
        <p:nvSpPr>
          <p:cNvPr id="3" name="Marcador de texto 2">
            <a:extLst>
              <a:ext uri="{FF2B5EF4-FFF2-40B4-BE49-F238E27FC236}">
                <a16:creationId xmlns:a16="http://schemas.microsoft.com/office/drawing/2014/main" id="{4F05BE44-DF49-4C2F-AC21-26622EC46D4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a:t>Haga clic para modificar los estilos de texto del patrón</a:t>
            </a:r>
          </a:p>
        </p:txBody>
      </p:sp>
      <p:sp>
        <p:nvSpPr>
          <p:cNvPr id="4" name="Marcador de fecha 3">
            <a:extLst>
              <a:ext uri="{FF2B5EF4-FFF2-40B4-BE49-F238E27FC236}">
                <a16:creationId xmlns:a16="http://schemas.microsoft.com/office/drawing/2014/main" id="{8EDC5E65-18BC-4A0A-BEB4-9F5DE88F3041}"/>
              </a:ext>
            </a:extLst>
          </p:cNvPr>
          <p:cNvSpPr>
            <a:spLocks noGrp="1"/>
          </p:cNvSpPr>
          <p:nvPr>
            <p:ph type="dt" sz="half" idx="10"/>
          </p:nvPr>
        </p:nvSpPr>
        <p:spPr/>
        <p:txBody>
          <a:bodyPr/>
          <a:lstStyle/>
          <a:p>
            <a:fld id="{A9829A19-3E78-4AE7-8278-6881DE980AF9}" type="datetimeFigureOut">
              <a:rPr lang="es-ES" smtClean="0"/>
              <a:t>21/02/2022</a:t>
            </a:fld>
            <a:endParaRPr lang="es-ES"/>
          </a:p>
        </p:txBody>
      </p:sp>
      <p:sp>
        <p:nvSpPr>
          <p:cNvPr id="5" name="Marcador de pie de página 4">
            <a:extLst>
              <a:ext uri="{FF2B5EF4-FFF2-40B4-BE49-F238E27FC236}">
                <a16:creationId xmlns:a16="http://schemas.microsoft.com/office/drawing/2014/main" id="{7630F76F-494F-489D-9724-AD50E8A760DE}"/>
              </a:ext>
            </a:extLst>
          </p:cNvPr>
          <p:cNvSpPr>
            <a:spLocks noGrp="1"/>
          </p:cNvSpPr>
          <p:nvPr>
            <p:ph type="ftr" sz="quarter" idx="11"/>
          </p:nvPr>
        </p:nvSpPr>
        <p:spPr/>
        <p:txBody>
          <a:bodyPr/>
          <a:lstStyle/>
          <a:p>
            <a:endParaRPr lang="es-ES"/>
          </a:p>
        </p:txBody>
      </p:sp>
      <p:sp>
        <p:nvSpPr>
          <p:cNvPr id="6" name="Marcador de número de diapositiva 5">
            <a:extLst>
              <a:ext uri="{FF2B5EF4-FFF2-40B4-BE49-F238E27FC236}">
                <a16:creationId xmlns:a16="http://schemas.microsoft.com/office/drawing/2014/main" id="{6D646701-6C6A-453C-BEE0-951A93522CE1}"/>
              </a:ext>
            </a:extLst>
          </p:cNvPr>
          <p:cNvSpPr>
            <a:spLocks noGrp="1"/>
          </p:cNvSpPr>
          <p:nvPr>
            <p:ph type="sldNum" sz="quarter" idx="12"/>
          </p:nvPr>
        </p:nvSpPr>
        <p:spPr/>
        <p:txBody>
          <a:bodyPr/>
          <a:lstStyle/>
          <a:p>
            <a:fld id="{33FFFA91-360F-426D-B7D4-5B4BE9B13F1C}" type="slidenum">
              <a:rPr lang="es-ES" smtClean="0"/>
              <a:t>‹Nº›</a:t>
            </a:fld>
            <a:endParaRPr lang="es-ES"/>
          </a:p>
        </p:txBody>
      </p:sp>
    </p:spTree>
    <p:extLst>
      <p:ext uri="{BB962C8B-B14F-4D97-AF65-F5344CB8AC3E}">
        <p14:creationId xmlns:p14="http://schemas.microsoft.com/office/powerpoint/2010/main" val="20418201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19AFBC8-C67C-44D0-99EB-563E14774126}"/>
              </a:ext>
            </a:extLst>
          </p:cNvPr>
          <p:cNvSpPr>
            <a:spLocks noGrp="1"/>
          </p:cNvSpPr>
          <p:nvPr>
            <p:ph type="title"/>
          </p:nvPr>
        </p:nvSpPr>
        <p:spPr/>
        <p:txBody>
          <a:body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2344C916-F1E3-4969-85C1-372FB1502546}"/>
              </a:ext>
            </a:extLst>
          </p:cNvPr>
          <p:cNvSpPr>
            <a:spLocks noGrp="1"/>
          </p:cNvSpPr>
          <p:nvPr>
            <p:ph sz="half" idx="1"/>
          </p:nvPr>
        </p:nvSpPr>
        <p:spPr>
          <a:xfrm>
            <a:off x="838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contenido 3">
            <a:extLst>
              <a:ext uri="{FF2B5EF4-FFF2-40B4-BE49-F238E27FC236}">
                <a16:creationId xmlns:a16="http://schemas.microsoft.com/office/drawing/2014/main" id="{6511A7F6-A43A-4C3F-87D3-9463B91D7FE4}"/>
              </a:ext>
            </a:extLst>
          </p:cNvPr>
          <p:cNvSpPr>
            <a:spLocks noGrp="1"/>
          </p:cNvSpPr>
          <p:nvPr>
            <p:ph sz="half" idx="2"/>
          </p:nvPr>
        </p:nvSpPr>
        <p:spPr>
          <a:xfrm>
            <a:off x="6172200" y="1825625"/>
            <a:ext cx="5181600" cy="435133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fecha 4">
            <a:extLst>
              <a:ext uri="{FF2B5EF4-FFF2-40B4-BE49-F238E27FC236}">
                <a16:creationId xmlns:a16="http://schemas.microsoft.com/office/drawing/2014/main" id="{3EA4E668-7815-4B84-84EA-20A6AB1C39F4}"/>
              </a:ext>
            </a:extLst>
          </p:cNvPr>
          <p:cNvSpPr>
            <a:spLocks noGrp="1"/>
          </p:cNvSpPr>
          <p:nvPr>
            <p:ph type="dt" sz="half" idx="10"/>
          </p:nvPr>
        </p:nvSpPr>
        <p:spPr/>
        <p:txBody>
          <a:bodyPr/>
          <a:lstStyle/>
          <a:p>
            <a:fld id="{A9829A19-3E78-4AE7-8278-6881DE980AF9}" type="datetimeFigureOut">
              <a:rPr lang="es-ES" smtClean="0"/>
              <a:t>21/02/2022</a:t>
            </a:fld>
            <a:endParaRPr lang="es-ES"/>
          </a:p>
        </p:txBody>
      </p:sp>
      <p:sp>
        <p:nvSpPr>
          <p:cNvPr id="6" name="Marcador de pie de página 5">
            <a:extLst>
              <a:ext uri="{FF2B5EF4-FFF2-40B4-BE49-F238E27FC236}">
                <a16:creationId xmlns:a16="http://schemas.microsoft.com/office/drawing/2014/main" id="{AF0F7D9A-EB2C-4574-BC8C-DD877949E250}"/>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9B84EC49-57F0-44C1-9485-BC1A6895D131}"/>
              </a:ext>
            </a:extLst>
          </p:cNvPr>
          <p:cNvSpPr>
            <a:spLocks noGrp="1"/>
          </p:cNvSpPr>
          <p:nvPr>
            <p:ph type="sldNum" sz="quarter" idx="12"/>
          </p:nvPr>
        </p:nvSpPr>
        <p:spPr/>
        <p:txBody>
          <a:bodyPr/>
          <a:lstStyle/>
          <a:p>
            <a:fld id="{33FFFA91-360F-426D-B7D4-5B4BE9B13F1C}" type="slidenum">
              <a:rPr lang="es-ES" smtClean="0"/>
              <a:t>‹Nº›</a:t>
            </a:fld>
            <a:endParaRPr lang="es-ES"/>
          </a:p>
        </p:txBody>
      </p:sp>
    </p:spTree>
    <p:extLst>
      <p:ext uri="{BB962C8B-B14F-4D97-AF65-F5344CB8AC3E}">
        <p14:creationId xmlns:p14="http://schemas.microsoft.com/office/powerpoint/2010/main" val="18737249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2E4D80C-E972-4F33-B5D2-0EDDC68977AC}"/>
              </a:ext>
            </a:extLst>
          </p:cNvPr>
          <p:cNvSpPr>
            <a:spLocks noGrp="1"/>
          </p:cNvSpPr>
          <p:nvPr>
            <p:ph type="title"/>
          </p:nvPr>
        </p:nvSpPr>
        <p:spPr>
          <a:xfrm>
            <a:off x="839788" y="365125"/>
            <a:ext cx="10515600" cy="1325563"/>
          </a:xfrm>
        </p:spPr>
        <p:txBody>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25B30201-B5DD-41F6-8346-094E0655652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4" name="Marcador de contenido 3">
            <a:extLst>
              <a:ext uri="{FF2B5EF4-FFF2-40B4-BE49-F238E27FC236}">
                <a16:creationId xmlns:a16="http://schemas.microsoft.com/office/drawing/2014/main" id="{21DAE328-9BD9-44A9-B7F9-DFBFBD7C03C7}"/>
              </a:ext>
            </a:extLst>
          </p:cNvPr>
          <p:cNvSpPr>
            <a:spLocks noGrp="1"/>
          </p:cNvSpPr>
          <p:nvPr>
            <p:ph sz="half" idx="2"/>
          </p:nvPr>
        </p:nvSpPr>
        <p:spPr>
          <a:xfrm>
            <a:off x="839788" y="2505075"/>
            <a:ext cx="5157787"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5" name="Marcador de texto 4">
            <a:extLst>
              <a:ext uri="{FF2B5EF4-FFF2-40B4-BE49-F238E27FC236}">
                <a16:creationId xmlns:a16="http://schemas.microsoft.com/office/drawing/2014/main" id="{74D4E6E8-CDE3-4ACC-B986-72067341C2B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los estilos de texto del patrón</a:t>
            </a:r>
          </a:p>
        </p:txBody>
      </p:sp>
      <p:sp>
        <p:nvSpPr>
          <p:cNvPr id="6" name="Marcador de contenido 5">
            <a:extLst>
              <a:ext uri="{FF2B5EF4-FFF2-40B4-BE49-F238E27FC236}">
                <a16:creationId xmlns:a16="http://schemas.microsoft.com/office/drawing/2014/main" id="{3D213F4F-534F-4882-9459-604423901F06}"/>
              </a:ext>
            </a:extLst>
          </p:cNvPr>
          <p:cNvSpPr>
            <a:spLocks noGrp="1"/>
          </p:cNvSpPr>
          <p:nvPr>
            <p:ph sz="quarter" idx="4"/>
          </p:nvPr>
        </p:nvSpPr>
        <p:spPr>
          <a:xfrm>
            <a:off x="6172200" y="2505075"/>
            <a:ext cx="5183188" cy="3684588"/>
          </a:xfrm>
        </p:spPr>
        <p:txBody>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Marcador de fecha 6">
            <a:extLst>
              <a:ext uri="{FF2B5EF4-FFF2-40B4-BE49-F238E27FC236}">
                <a16:creationId xmlns:a16="http://schemas.microsoft.com/office/drawing/2014/main" id="{D0B81077-FB65-4BB6-BECA-6BFE742C5B92}"/>
              </a:ext>
            </a:extLst>
          </p:cNvPr>
          <p:cNvSpPr>
            <a:spLocks noGrp="1"/>
          </p:cNvSpPr>
          <p:nvPr>
            <p:ph type="dt" sz="half" idx="10"/>
          </p:nvPr>
        </p:nvSpPr>
        <p:spPr/>
        <p:txBody>
          <a:bodyPr/>
          <a:lstStyle/>
          <a:p>
            <a:fld id="{A9829A19-3E78-4AE7-8278-6881DE980AF9}" type="datetimeFigureOut">
              <a:rPr lang="es-ES" smtClean="0"/>
              <a:t>21/02/2022</a:t>
            </a:fld>
            <a:endParaRPr lang="es-ES"/>
          </a:p>
        </p:txBody>
      </p:sp>
      <p:sp>
        <p:nvSpPr>
          <p:cNvPr id="8" name="Marcador de pie de página 7">
            <a:extLst>
              <a:ext uri="{FF2B5EF4-FFF2-40B4-BE49-F238E27FC236}">
                <a16:creationId xmlns:a16="http://schemas.microsoft.com/office/drawing/2014/main" id="{D39577B9-40D1-4643-8988-5FD21994EFB4}"/>
              </a:ext>
            </a:extLst>
          </p:cNvPr>
          <p:cNvSpPr>
            <a:spLocks noGrp="1"/>
          </p:cNvSpPr>
          <p:nvPr>
            <p:ph type="ftr" sz="quarter" idx="11"/>
          </p:nvPr>
        </p:nvSpPr>
        <p:spPr/>
        <p:txBody>
          <a:bodyPr/>
          <a:lstStyle/>
          <a:p>
            <a:endParaRPr lang="es-ES"/>
          </a:p>
        </p:txBody>
      </p:sp>
      <p:sp>
        <p:nvSpPr>
          <p:cNvPr id="9" name="Marcador de número de diapositiva 8">
            <a:extLst>
              <a:ext uri="{FF2B5EF4-FFF2-40B4-BE49-F238E27FC236}">
                <a16:creationId xmlns:a16="http://schemas.microsoft.com/office/drawing/2014/main" id="{240E00C4-0403-4A7D-8180-B61D3D832DA9}"/>
              </a:ext>
            </a:extLst>
          </p:cNvPr>
          <p:cNvSpPr>
            <a:spLocks noGrp="1"/>
          </p:cNvSpPr>
          <p:nvPr>
            <p:ph type="sldNum" sz="quarter" idx="12"/>
          </p:nvPr>
        </p:nvSpPr>
        <p:spPr/>
        <p:txBody>
          <a:bodyPr/>
          <a:lstStyle/>
          <a:p>
            <a:fld id="{33FFFA91-360F-426D-B7D4-5B4BE9B13F1C}" type="slidenum">
              <a:rPr lang="es-ES" smtClean="0"/>
              <a:t>‹Nº›</a:t>
            </a:fld>
            <a:endParaRPr lang="es-ES"/>
          </a:p>
        </p:txBody>
      </p:sp>
    </p:spTree>
    <p:extLst>
      <p:ext uri="{BB962C8B-B14F-4D97-AF65-F5344CB8AC3E}">
        <p14:creationId xmlns:p14="http://schemas.microsoft.com/office/powerpoint/2010/main" val="37911691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A56611-7550-46F9-9DC9-BB309B74D783}"/>
              </a:ext>
            </a:extLst>
          </p:cNvPr>
          <p:cNvSpPr>
            <a:spLocks noGrp="1"/>
          </p:cNvSpPr>
          <p:nvPr>
            <p:ph type="title"/>
          </p:nvPr>
        </p:nvSpPr>
        <p:spPr/>
        <p:txBody>
          <a:bodyPr/>
          <a:lstStyle/>
          <a:p>
            <a:r>
              <a:rPr lang="es-ES"/>
              <a:t>Haga clic para modificar el estilo de título del patrón</a:t>
            </a:r>
          </a:p>
        </p:txBody>
      </p:sp>
      <p:sp>
        <p:nvSpPr>
          <p:cNvPr id="3" name="Marcador de fecha 2">
            <a:extLst>
              <a:ext uri="{FF2B5EF4-FFF2-40B4-BE49-F238E27FC236}">
                <a16:creationId xmlns:a16="http://schemas.microsoft.com/office/drawing/2014/main" id="{78922785-1116-45E3-BE31-2F533502E230}"/>
              </a:ext>
            </a:extLst>
          </p:cNvPr>
          <p:cNvSpPr>
            <a:spLocks noGrp="1"/>
          </p:cNvSpPr>
          <p:nvPr>
            <p:ph type="dt" sz="half" idx="10"/>
          </p:nvPr>
        </p:nvSpPr>
        <p:spPr/>
        <p:txBody>
          <a:bodyPr/>
          <a:lstStyle/>
          <a:p>
            <a:fld id="{A9829A19-3E78-4AE7-8278-6881DE980AF9}" type="datetimeFigureOut">
              <a:rPr lang="es-ES" smtClean="0"/>
              <a:t>21/02/2022</a:t>
            </a:fld>
            <a:endParaRPr lang="es-ES"/>
          </a:p>
        </p:txBody>
      </p:sp>
      <p:sp>
        <p:nvSpPr>
          <p:cNvPr id="4" name="Marcador de pie de página 3">
            <a:extLst>
              <a:ext uri="{FF2B5EF4-FFF2-40B4-BE49-F238E27FC236}">
                <a16:creationId xmlns:a16="http://schemas.microsoft.com/office/drawing/2014/main" id="{6D0AFE67-B1A8-4475-AB1C-4087E32E2314}"/>
              </a:ext>
            </a:extLst>
          </p:cNvPr>
          <p:cNvSpPr>
            <a:spLocks noGrp="1"/>
          </p:cNvSpPr>
          <p:nvPr>
            <p:ph type="ftr" sz="quarter" idx="11"/>
          </p:nvPr>
        </p:nvSpPr>
        <p:spPr/>
        <p:txBody>
          <a:bodyPr/>
          <a:lstStyle/>
          <a:p>
            <a:endParaRPr lang="es-ES"/>
          </a:p>
        </p:txBody>
      </p:sp>
      <p:sp>
        <p:nvSpPr>
          <p:cNvPr id="5" name="Marcador de número de diapositiva 4">
            <a:extLst>
              <a:ext uri="{FF2B5EF4-FFF2-40B4-BE49-F238E27FC236}">
                <a16:creationId xmlns:a16="http://schemas.microsoft.com/office/drawing/2014/main" id="{76A8A697-B837-408E-8D5F-BE6F17F54AF7}"/>
              </a:ext>
            </a:extLst>
          </p:cNvPr>
          <p:cNvSpPr>
            <a:spLocks noGrp="1"/>
          </p:cNvSpPr>
          <p:nvPr>
            <p:ph type="sldNum" sz="quarter" idx="12"/>
          </p:nvPr>
        </p:nvSpPr>
        <p:spPr/>
        <p:txBody>
          <a:bodyPr/>
          <a:lstStyle/>
          <a:p>
            <a:fld id="{33FFFA91-360F-426D-B7D4-5B4BE9B13F1C}" type="slidenum">
              <a:rPr lang="es-ES" smtClean="0"/>
              <a:t>‹Nº›</a:t>
            </a:fld>
            <a:endParaRPr lang="es-ES"/>
          </a:p>
        </p:txBody>
      </p:sp>
    </p:spTree>
    <p:extLst>
      <p:ext uri="{BB962C8B-B14F-4D97-AF65-F5344CB8AC3E}">
        <p14:creationId xmlns:p14="http://schemas.microsoft.com/office/powerpoint/2010/main" val="131321312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a:extLst>
              <a:ext uri="{FF2B5EF4-FFF2-40B4-BE49-F238E27FC236}">
                <a16:creationId xmlns:a16="http://schemas.microsoft.com/office/drawing/2014/main" id="{66B56BC9-18C2-4520-BA05-F90259244B87}"/>
              </a:ext>
            </a:extLst>
          </p:cNvPr>
          <p:cNvSpPr>
            <a:spLocks noGrp="1"/>
          </p:cNvSpPr>
          <p:nvPr>
            <p:ph type="dt" sz="half" idx="10"/>
          </p:nvPr>
        </p:nvSpPr>
        <p:spPr/>
        <p:txBody>
          <a:bodyPr/>
          <a:lstStyle/>
          <a:p>
            <a:fld id="{A9829A19-3E78-4AE7-8278-6881DE980AF9}" type="datetimeFigureOut">
              <a:rPr lang="es-ES" smtClean="0"/>
              <a:t>21/02/2022</a:t>
            </a:fld>
            <a:endParaRPr lang="es-ES"/>
          </a:p>
        </p:txBody>
      </p:sp>
      <p:sp>
        <p:nvSpPr>
          <p:cNvPr id="3" name="Marcador de pie de página 2">
            <a:extLst>
              <a:ext uri="{FF2B5EF4-FFF2-40B4-BE49-F238E27FC236}">
                <a16:creationId xmlns:a16="http://schemas.microsoft.com/office/drawing/2014/main" id="{DFDA6AE3-04D0-4075-86D7-397BA7CB77C7}"/>
              </a:ext>
            </a:extLst>
          </p:cNvPr>
          <p:cNvSpPr>
            <a:spLocks noGrp="1"/>
          </p:cNvSpPr>
          <p:nvPr>
            <p:ph type="ftr" sz="quarter" idx="11"/>
          </p:nvPr>
        </p:nvSpPr>
        <p:spPr/>
        <p:txBody>
          <a:bodyPr/>
          <a:lstStyle/>
          <a:p>
            <a:endParaRPr lang="es-ES"/>
          </a:p>
        </p:txBody>
      </p:sp>
      <p:sp>
        <p:nvSpPr>
          <p:cNvPr id="4" name="Marcador de número de diapositiva 3">
            <a:extLst>
              <a:ext uri="{FF2B5EF4-FFF2-40B4-BE49-F238E27FC236}">
                <a16:creationId xmlns:a16="http://schemas.microsoft.com/office/drawing/2014/main" id="{1D960940-0516-4649-BF9B-F2ADBCC65BEB}"/>
              </a:ext>
            </a:extLst>
          </p:cNvPr>
          <p:cNvSpPr>
            <a:spLocks noGrp="1"/>
          </p:cNvSpPr>
          <p:nvPr>
            <p:ph type="sldNum" sz="quarter" idx="12"/>
          </p:nvPr>
        </p:nvSpPr>
        <p:spPr/>
        <p:txBody>
          <a:bodyPr/>
          <a:lstStyle/>
          <a:p>
            <a:fld id="{33FFFA91-360F-426D-B7D4-5B4BE9B13F1C}" type="slidenum">
              <a:rPr lang="es-ES" smtClean="0"/>
              <a:t>‹Nº›</a:t>
            </a:fld>
            <a:endParaRPr lang="es-ES"/>
          </a:p>
        </p:txBody>
      </p:sp>
    </p:spTree>
    <p:extLst>
      <p:ext uri="{BB962C8B-B14F-4D97-AF65-F5344CB8AC3E}">
        <p14:creationId xmlns:p14="http://schemas.microsoft.com/office/powerpoint/2010/main" val="20520530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AF01201-A739-49A1-B41A-586BA4718674}"/>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contenido 2">
            <a:extLst>
              <a:ext uri="{FF2B5EF4-FFF2-40B4-BE49-F238E27FC236}">
                <a16:creationId xmlns:a16="http://schemas.microsoft.com/office/drawing/2014/main" id="{3783725B-2D7A-4AD4-A1B6-F9EFB803A62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texto 3">
            <a:extLst>
              <a:ext uri="{FF2B5EF4-FFF2-40B4-BE49-F238E27FC236}">
                <a16:creationId xmlns:a16="http://schemas.microsoft.com/office/drawing/2014/main" id="{A6B07DE4-43E5-4EB4-A46B-85C7CCB97B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F742FB8D-BC0F-4B42-A8FC-BEC190C36B7D}"/>
              </a:ext>
            </a:extLst>
          </p:cNvPr>
          <p:cNvSpPr>
            <a:spLocks noGrp="1"/>
          </p:cNvSpPr>
          <p:nvPr>
            <p:ph type="dt" sz="half" idx="10"/>
          </p:nvPr>
        </p:nvSpPr>
        <p:spPr/>
        <p:txBody>
          <a:bodyPr/>
          <a:lstStyle/>
          <a:p>
            <a:fld id="{A9829A19-3E78-4AE7-8278-6881DE980AF9}" type="datetimeFigureOut">
              <a:rPr lang="es-ES" smtClean="0"/>
              <a:t>21/02/2022</a:t>
            </a:fld>
            <a:endParaRPr lang="es-ES"/>
          </a:p>
        </p:txBody>
      </p:sp>
      <p:sp>
        <p:nvSpPr>
          <p:cNvPr id="6" name="Marcador de pie de página 5">
            <a:extLst>
              <a:ext uri="{FF2B5EF4-FFF2-40B4-BE49-F238E27FC236}">
                <a16:creationId xmlns:a16="http://schemas.microsoft.com/office/drawing/2014/main" id="{DFBDAEF7-3C6F-4A58-BE01-EFF8444B5267}"/>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075EB1E7-D25B-43D8-AA79-3C16B2395C3D}"/>
              </a:ext>
            </a:extLst>
          </p:cNvPr>
          <p:cNvSpPr>
            <a:spLocks noGrp="1"/>
          </p:cNvSpPr>
          <p:nvPr>
            <p:ph type="sldNum" sz="quarter" idx="12"/>
          </p:nvPr>
        </p:nvSpPr>
        <p:spPr/>
        <p:txBody>
          <a:bodyPr/>
          <a:lstStyle/>
          <a:p>
            <a:fld id="{33FFFA91-360F-426D-B7D4-5B4BE9B13F1C}" type="slidenum">
              <a:rPr lang="es-ES" smtClean="0"/>
              <a:t>‹Nº›</a:t>
            </a:fld>
            <a:endParaRPr lang="es-ES"/>
          </a:p>
        </p:txBody>
      </p:sp>
    </p:spTree>
    <p:extLst>
      <p:ext uri="{BB962C8B-B14F-4D97-AF65-F5344CB8AC3E}">
        <p14:creationId xmlns:p14="http://schemas.microsoft.com/office/powerpoint/2010/main" val="402827544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AED57E3-4312-4EFB-9B48-C80B253D7A69}"/>
              </a:ext>
            </a:extLst>
          </p:cNvPr>
          <p:cNvSpPr>
            <a:spLocks noGrp="1"/>
          </p:cNvSpPr>
          <p:nvPr>
            <p:ph type="title"/>
          </p:nvPr>
        </p:nvSpPr>
        <p:spPr>
          <a:xfrm>
            <a:off x="839788" y="457200"/>
            <a:ext cx="3932237" cy="1600200"/>
          </a:xfrm>
        </p:spPr>
        <p:txBody>
          <a:bodyPr anchor="b"/>
          <a:lstStyle>
            <a:lvl1pPr>
              <a:defRPr sz="3200"/>
            </a:lvl1pPr>
          </a:lstStyle>
          <a:p>
            <a:r>
              <a:rPr lang="es-ES"/>
              <a:t>Haga clic para modificar el estilo de título del patrón</a:t>
            </a:r>
          </a:p>
        </p:txBody>
      </p:sp>
      <p:sp>
        <p:nvSpPr>
          <p:cNvPr id="3" name="Marcador de posición de imagen 2">
            <a:extLst>
              <a:ext uri="{FF2B5EF4-FFF2-40B4-BE49-F238E27FC236}">
                <a16:creationId xmlns:a16="http://schemas.microsoft.com/office/drawing/2014/main" id="{14C8C18B-659C-4959-8516-C2CB3A2BA9B6}"/>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a:extLst>
              <a:ext uri="{FF2B5EF4-FFF2-40B4-BE49-F238E27FC236}">
                <a16:creationId xmlns:a16="http://schemas.microsoft.com/office/drawing/2014/main" id="{1B787D54-E3F4-4D20-8419-D0D20CD82C4C}"/>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a:t>Haga clic para modificar los estilos de texto del patrón</a:t>
            </a:r>
          </a:p>
        </p:txBody>
      </p:sp>
      <p:sp>
        <p:nvSpPr>
          <p:cNvPr id="5" name="Marcador de fecha 4">
            <a:extLst>
              <a:ext uri="{FF2B5EF4-FFF2-40B4-BE49-F238E27FC236}">
                <a16:creationId xmlns:a16="http://schemas.microsoft.com/office/drawing/2014/main" id="{0C02DCD4-45A5-4DCE-BA09-0EBD5D7603A0}"/>
              </a:ext>
            </a:extLst>
          </p:cNvPr>
          <p:cNvSpPr>
            <a:spLocks noGrp="1"/>
          </p:cNvSpPr>
          <p:nvPr>
            <p:ph type="dt" sz="half" idx="10"/>
          </p:nvPr>
        </p:nvSpPr>
        <p:spPr/>
        <p:txBody>
          <a:bodyPr/>
          <a:lstStyle/>
          <a:p>
            <a:fld id="{A9829A19-3E78-4AE7-8278-6881DE980AF9}" type="datetimeFigureOut">
              <a:rPr lang="es-ES" smtClean="0"/>
              <a:t>21/02/2022</a:t>
            </a:fld>
            <a:endParaRPr lang="es-ES"/>
          </a:p>
        </p:txBody>
      </p:sp>
      <p:sp>
        <p:nvSpPr>
          <p:cNvPr id="6" name="Marcador de pie de página 5">
            <a:extLst>
              <a:ext uri="{FF2B5EF4-FFF2-40B4-BE49-F238E27FC236}">
                <a16:creationId xmlns:a16="http://schemas.microsoft.com/office/drawing/2014/main" id="{D9CD0C6A-3EAB-44CE-8CE8-6D55652406B4}"/>
              </a:ext>
            </a:extLst>
          </p:cNvPr>
          <p:cNvSpPr>
            <a:spLocks noGrp="1"/>
          </p:cNvSpPr>
          <p:nvPr>
            <p:ph type="ftr" sz="quarter" idx="11"/>
          </p:nvPr>
        </p:nvSpPr>
        <p:spPr/>
        <p:txBody>
          <a:bodyPr/>
          <a:lstStyle/>
          <a:p>
            <a:endParaRPr lang="es-ES"/>
          </a:p>
        </p:txBody>
      </p:sp>
      <p:sp>
        <p:nvSpPr>
          <p:cNvPr id="7" name="Marcador de número de diapositiva 6">
            <a:extLst>
              <a:ext uri="{FF2B5EF4-FFF2-40B4-BE49-F238E27FC236}">
                <a16:creationId xmlns:a16="http://schemas.microsoft.com/office/drawing/2014/main" id="{4400167F-4BE5-4203-BB46-1F0BC4F5F624}"/>
              </a:ext>
            </a:extLst>
          </p:cNvPr>
          <p:cNvSpPr>
            <a:spLocks noGrp="1"/>
          </p:cNvSpPr>
          <p:nvPr>
            <p:ph type="sldNum" sz="quarter" idx="12"/>
          </p:nvPr>
        </p:nvSpPr>
        <p:spPr/>
        <p:txBody>
          <a:bodyPr/>
          <a:lstStyle/>
          <a:p>
            <a:fld id="{33FFFA91-360F-426D-B7D4-5B4BE9B13F1C}" type="slidenum">
              <a:rPr lang="es-ES" smtClean="0"/>
              <a:t>‹Nº›</a:t>
            </a:fld>
            <a:endParaRPr lang="es-ES"/>
          </a:p>
        </p:txBody>
      </p:sp>
    </p:spTree>
    <p:extLst>
      <p:ext uri="{BB962C8B-B14F-4D97-AF65-F5344CB8AC3E}">
        <p14:creationId xmlns:p14="http://schemas.microsoft.com/office/powerpoint/2010/main" val="21709893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a:extLst>
              <a:ext uri="{FF2B5EF4-FFF2-40B4-BE49-F238E27FC236}">
                <a16:creationId xmlns:a16="http://schemas.microsoft.com/office/drawing/2014/main" id="{25762D72-4529-4C3E-9FF7-719FB08D72B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a:t>Haga clic para modificar el estilo de título del patrón</a:t>
            </a:r>
          </a:p>
        </p:txBody>
      </p:sp>
      <p:sp>
        <p:nvSpPr>
          <p:cNvPr id="3" name="Marcador de texto 2">
            <a:extLst>
              <a:ext uri="{FF2B5EF4-FFF2-40B4-BE49-F238E27FC236}">
                <a16:creationId xmlns:a16="http://schemas.microsoft.com/office/drawing/2014/main" id="{4E23C444-5FE9-42CC-A57A-113E74177C5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p>
        </p:txBody>
      </p:sp>
      <p:sp>
        <p:nvSpPr>
          <p:cNvPr id="4" name="Marcador de fecha 3">
            <a:extLst>
              <a:ext uri="{FF2B5EF4-FFF2-40B4-BE49-F238E27FC236}">
                <a16:creationId xmlns:a16="http://schemas.microsoft.com/office/drawing/2014/main" id="{8B84B523-ABCC-421D-93DF-0790068CE53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829A19-3E78-4AE7-8278-6881DE980AF9}" type="datetimeFigureOut">
              <a:rPr lang="es-ES" smtClean="0"/>
              <a:t>21/02/2022</a:t>
            </a:fld>
            <a:endParaRPr lang="es-ES"/>
          </a:p>
        </p:txBody>
      </p:sp>
      <p:sp>
        <p:nvSpPr>
          <p:cNvPr id="5" name="Marcador de pie de página 4">
            <a:extLst>
              <a:ext uri="{FF2B5EF4-FFF2-40B4-BE49-F238E27FC236}">
                <a16:creationId xmlns:a16="http://schemas.microsoft.com/office/drawing/2014/main" id="{57EADED1-D7CE-41B5-B014-3B8BCF8A7D45}"/>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a:extLst>
              <a:ext uri="{FF2B5EF4-FFF2-40B4-BE49-F238E27FC236}">
                <a16:creationId xmlns:a16="http://schemas.microsoft.com/office/drawing/2014/main" id="{606F6EE3-78BC-40E9-B5DD-E8DF7CBA5F8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FFFA91-360F-426D-B7D4-5B4BE9B13F1C}" type="slidenum">
              <a:rPr lang="es-ES" smtClean="0"/>
              <a:t>‹Nº›</a:t>
            </a:fld>
            <a:endParaRPr lang="es-ES"/>
          </a:p>
        </p:txBody>
      </p:sp>
    </p:spTree>
    <p:extLst>
      <p:ext uri="{BB962C8B-B14F-4D97-AF65-F5344CB8AC3E}">
        <p14:creationId xmlns:p14="http://schemas.microsoft.com/office/powerpoint/2010/main" val="298495647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44" name="Rectangle 20"/>
          <p:cNvSpPr>
            <a:spLocks noChangeArrowheads="1"/>
          </p:cNvSpPr>
          <p:nvPr/>
        </p:nvSpPr>
        <p:spPr bwMode="auto">
          <a:xfrm>
            <a:off x="0" y="1"/>
            <a:ext cx="12192000" cy="620713"/>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sz="1800"/>
          </a:p>
        </p:txBody>
      </p:sp>
      <p:sp>
        <p:nvSpPr>
          <p:cNvPr id="1045" name="Rectangle 21"/>
          <p:cNvSpPr>
            <a:spLocks noChangeArrowheads="1"/>
          </p:cNvSpPr>
          <p:nvPr/>
        </p:nvSpPr>
        <p:spPr bwMode="auto">
          <a:xfrm rot="10800000">
            <a:off x="1" y="6308726"/>
            <a:ext cx="10513484" cy="549275"/>
          </a:xfrm>
          <a:prstGeom prst="rect">
            <a:avLst/>
          </a:prstGeom>
          <a:gradFill rotWithShape="1">
            <a:gsLst>
              <a:gs pos="0">
                <a:schemeClr val="bg1"/>
              </a:gs>
              <a:gs pos="100000">
                <a:srgbClr val="9EB786"/>
              </a:gs>
            </a:gsLst>
            <a:lin ang="0" scaled="1"/>
          </a:gradFill>
          <a:ln w="9525">
            <a:noFill/>
            <a:miter lim="800000"/>
            <a:headEnd/>
            <a:tailEnd/>
          </a:ln>
          <a:effectLst/>
        </p:spPr>
        <p:txBody>
          <a:bodyPr wrap="none" anchor="ctr"/>
          <a:lstStyle/>
          <a:p>
            <a:pPr>
              <a:defRPr/>
            </a:pPr>
            <a:endParaRPr lang="es-ES" sz="1800"/>
          </a:p>
        </p:txBody>
      </p:sp>
      <p:sp>
        <p:nvSpPr>
          <p:cNvPr id="1047" name="Line 23"/>
          <p:cNvSpPr>
            <a:spLocks noChangeShapeType="1"/>
          </p:cNvSpPr>
          <p:nvPr/>
        </p:nvSpPr>
        <p:spPr bwMode="auto">
          <a:xfrm rot="10800000" flipH="1">
            <a:off x="33868" y="6235700"/>
            <a:ext cx="8879417" cy="0"/>
          </a:xfrm>
          <a:prstGeom prst="line">
            <a:avLst/>
          </a:prstGeom>
          <a:noFill/>
          <a:ln w="38100">
            <a:solidFill>
              <a:srgbClr val="FF0000"/>
            </a:solidFill>
            <a:round/>
            <a:headEnd/>
            <a:tailEnd/>
          </a:ln>
          <a:effectLst/>
        </p:spPr>
        <p:txBody>
          <a:bodyPr/>
          <a:lstStyle/>
          <a:p>
            <a:pPr>
              <a:defRPr/>
            </a:pPr>
            <a:endParaRPr lang="es-ES" sz="1800"/>
          </a:p>
        </p:txBody>
      </p:sp>
      <p:sp>
        <p:nvSpPr>
          <p:cNvPr id="1048" name="Line 24"/>
          <p:cNvSpPr>
            <a:spLocks noChangeShapeType="1"/>
          </p:cNvSpPr>
          <p:nvPr/>
        </p:nvSpPr>
        <p:spPr bwMode="auto">
          <a:xfrm rot="10800000" flipH="1">
            <a:off x="33868" y="6283325"/>
            <a:ext cx="8879417" cy="0"/>
          </a:xfrm>
          <a:prstGeom prst="line">
            <a:avLst/>
          </a:prstGeom>
          <a:noFill/>
          <a:ln w="38100">
            <a:solidFill>
              <a:srgbClr val="006600"/>
            </a:solidFill>
            <a:round/>
            <a:headEnd/>
            <a:tailEnd/>
          </a:ln>
          <a:effectLst/>
        </p:spPr>
        <p:txBody>
          <a:bodyPr/>
          <a:lstStyle/>
          <a:p>
            <a:pPr>
              <a:defRPr/>
            </a:pPr>
            <a:endParaRPr lang="es-ES" sz="1800"/>
          </a:p>
        </p:txBody>
      </p:sp>
      <p:pic>
        <p:nvPicPr>
          <p:cNvPr id="6150" name="Picture 25" descr="LOGO-OFICIAL-transparente"/>
          <p:cNvPicPr>
            <a:picLocks noChangeAspect="1" noChangeArrowheads="1"/>
          </p:cNvPicPr>
          <p:nvPr/>
        </p:nvPicPr>
        <p:blipFill>
          <a:blip r:embed="rId14" cstate="print"/>
          <a:srcRect/>
          <a:stretch>
            <a:fillRect/>
          </a:stretch>
        </p:blipFill>
        <p:spPr bwMode="auto">
          <a:xfrm>
            <a:off x="8591552" y="5876926"/>
            <a:ext cx="3600449" cy="785813"/>
          </a:xfrm>
          <a:prstGeom prst="rect">
            <a:avLst/>
          </a:prstGeom>
          <a:noFill/>
          <a:ln w="9525">
            <a:noFill/>
            <a:miter lim="800000"/>
            <a:headEnd/>
            <a:tailEnd/>
          </a:ln>
        </p:spPr>
      </p:pic>
    </p:spTree>
    <p:extLst>
      <p:ext uri="{BB962C8B-B14F-4D97-AF65-F5344CB8AC3E}">
        <p14:creationId xmlns:p14="http://schemas.microsoft.com/office/powerpoint/2010/main" val="815297837"/>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p:txStyles>
    <p:title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5.jpe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4.xml"/><Relationship Id="rId4" Type="http://schemas.openxmlformats.org/officeDocument/2006/relationships/image" Target="../media/image7.jpe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4.xml"/><Relationship Id="rId4" Type="http://schemas.openxmlformats.org/officeDocument/2006/relationships/image" Target="../media/image7.jpeg"/></Relationships>
</file>

<file path=ppt/slides/_rels/slide15.xml.rels><?xml version="1.0" encoding="UTF-8" standalone="yes"?>
<Relationships xmlns="http://schemas.openxmlformats.org/package/2006/relationships"><Relationship Id="rId8" Type="http://schemas.openxmlformats.org/officeDocument/2006/relationships/image" Target="../media/image33.gif"/><Relationship Id="rId3" Type="http://schemas.openxmlformats.org/officeDocument/2006/relationships/image" Target="../media/image30.jpeg"/><Relationship Id="rId7" Type="http://schemas.openxmlformats.org/officeDocument/2006/relationships/image" Target="../media/image8.jpeg"/><Relationship Id="rId12" Type="http://schemas.openxmlformats.org/officeDocument/2006/relationships/image" Target="../media/image36.png"/><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16.jpeg"/><Relationship Id="rId11" Type="http://schemas.openxmlformats.org/officeDocument/2006/relationships/image" Target="../media/image35.png"/><Relationship Id="rId5" Type="http://schemas.openxmlformats.org/officeDocument/2006/relationships/image" Target="../media/image32.png"/><Relationship Id="rId10" Type="http://schemas.openxmlformats.org/officeDocument/2006/relationships/image" Target="../media/image34.png"/><Relationship Id="rId4" Type="http://schemas.openxmlformats.org/officeDocument/2006/relationships/image" Target="../media/image31.png"/><Relationship Id="rId9" Type="http://schemas.openxmlformats.org/officeDocument/2006/relationships/image" Target="../media/image19.jpeg"/></Relationships>
</file>

<file path=ppt/slides/_rels/slide16.xml.rels><?xml version="1.0" encoding="UTF-8" standalone="yes"?>
<Relationships xmlns="http://schemas.openxmlformats.org/package/2006/relationships"><Relationship Id="rId8" Type="http://schemas.openxmlformats.org/officeDocument/2006/relationships/diagramData" Target="../diagrams/data1.xml"/><Relationship Id="rId13" Type="http://schemas.openxmlformats.org/officeDocument/2006/relationships/image" Target="../media/image41.png"/><Relationship Id="rId3" Type="http://schemas.openxmlformats.org/officeDocument/2006/relationships/image" Target="../media/image16.jpeg"/><Relationship Id="rId7" Type="http://schemas.openxmlformats.org/officeDocument/2006/relationships/image" Target="../media/image40.jpeg"/><Relationship Id="rId12" Type="http://schemas.microsoft.com/office/2007/relationships/diagramDrawing" Target="../diagrams/drawing1.xml"/><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39.png"/><Relationship Id="rId11" Type="http://schemas.openxmlformats.org/officeDocument/2006/relationships/diagramColors" Target="../diagrams/colors1.xml"/><Relationship Id="rId5" Type="http://schemas.openxmlformats.org/officeDocument/2006/relationships/image" Target="../media/image38.png"/><Relationship Id="rId10" Type="http://schemas.openxmlformats.org/officeDocument/2006/relationships/diagramQuickStyle" Target="../diagrams/quickStyle1.xml"/><Relationship Id="rId4" Type="http://schemas.openxmlformats.org/officeDocument/2006/relationships/image" Target="../media/image37.png"/><Relationship Id="rId9"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44.png"/><Relationship Id="rId2" Type="http://schemas.openxmlformats.org/officeDocument/2006/relationships/image" Target="../media/image41.jpeg"/><Relationship Id="rId1" Type="http://schemas.openxmlformats.org/officeDocument/2006/relationships/slideLayout" Target="../slideLayouts/slideLayout14.xml"/><Relationship Id="rId6" Type="http://schemas.openxmlformats.org/officeDocument/2006/relationships/image" Target="../media/image43.png"/><Relationship Id="rId5" Type="http://schemas.openxmlformats.org/officeDocument/2006/relationships/chart" Target="../charts/chart1.xml"/><Relationship Id="rId4" Type="http://schemas.openxmlformats.org/officeDocument/2006/relationships/image" Target="../media/image42.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7" Type="http://schemas.openxmlformats.org/officeDocument/2006/relationships/image" Target="../media/image49.png"/><Relationship Id="rId2" Type="http://schemas.openxmlformats.org/officeDocument/2006/relationships/image" Target="../media/image45.png"/><Relationship Id="rId1" Type="http://schemas.openxmlformats.org/officeDocument/2006/relationships/slideLayout" Target="../slideLayouts/slideLayout14.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4.xml"/><Relationship Id="rId4" Type="http://schemas.openxmlformats.org/officeDocument/2006/relationships/image" Target="../media/image7.jpe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4.xml"/><Relationship Id="rId4" Type="http://schemas.openxmlformats.org/officeDocument/2006/relationships/image" Target="../media/image7.jpeg"/></Relationships>
</file>

<file path=ppt/slides/_rels/slide2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chart" Target="../charts/chart2.xml"/><Relationship Id="rId1" Type="http://schemas.openxmlformats.org/officeDocument/2006/relationships/slideLayout" Target="../slideLayouts/slideLayout14.xml"/><Relationship Id="rId4" Type="http://schemas.openxmlformats.org/officeDocument/2006/relationships/chart" Target="../charts/chart4.xml"/></Relationships>
</file>

<file path=ppt/slides/_rels/slide23.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image" Target="../media/image51.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4.xml"/><Relationship Id="rId4" Type="http://schemas.openxmlformats.org/officeDocument/2006/relationships/image" Target="../media/image7.jpe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4.png"/><Relationship Id="rId1" Type="http://schemas.openxmlformats.org/officeDocument/2006/relationships/slideLayout" Target="../slideLayouts/slideLayout14.xml"/></Relationships>
</file>

<file path=ppt/slides/_rels/slide2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4.png"/><Relationship Id="rId1" Type="http://schemas.openxmlformats.org/officeDocument/2006/relationships/slideLayout" Target="../slideLayouts/slideLayout14.xml"/><Relationship Id="rId5" Type="http://schemas.openxmlformats.org/officeDocument/2006/relationships/image" Target="../media/image31.png"/><Relationship Id="rId4" Type="http://schemas.openxmlformats.org/officeDocument/2006/relationships/image" Target="../media/image54.png"/></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5.jpeg"/><Relationship Id="rId1" Type="http://schemas.openxmlformats.org/officeDocument/2006/relationships/slideLayout" Target="../slideLayouts/slideLayout14.xml"/><Relationship Id="rId4" Type="http://schemas.openxmlformats.org/officeDocument/2006/relationships/image" Target="../media/image56.jpeg"/></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4.xml"/><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13.jpeg"/><Relationship Id="rId3" Type="http://schemas.openxmlformats.org/officeDocument/2006/relationships/image" Target="../media/image8.jpeg"/><Relationship Id="rId7" Type="http://schemas.openxmlformats.org/officeDocument/2006/relationships/image" Target="../media/image12.jpeg"/><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 Id="rId9" Type="http://schemas.openxmlformats.org/officeDocument/2006/relationships/image" Target="../media/image14.jpeg"/></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0.png"/><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2.jpeg"/></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4.png"/><Relationship Id="rId1" Type="http://schemas.openxmlformats.org/officeDocument/2006/relationships/slideLayout" Target="../slideLayouts/slideLayout14.xml"/><Relationship Id="rId5" Type="http://schemas.openxmlformats.org/officeDocument/2006/relationships/image" Target="../media/image18.jpeg"/><Relationship Id="rId4" Type="http://schemas.openxmlformats.org/officeDocument/2006/relationships/image" Target="../media/image17.jpeg"/></Relationships>
</file>

<file path=ppt/slides/_rels/slide7.xml.rels><?xml version="1.0" encoding="UTF-8" standalone="yes"?>
<Relationships xmlns="http://schemas.openxmlformats.org/package/2006/relationships"><Relationship Id="rId8" Type="http://schemas.openxmlformats.org/officeDocument/2006/relationships/image" Target="../media/image22.jpeg"/><Relationship Id="rId3" Type="http://schemas.openxmlformats.org/officeDocument/2006/relationships/image" Target="../media/image12.jpeg"/><Relationship Id="rId7" Type="http://schemas.openxmlformats.org/officeDocument/2006/relationships/image" Target="../media/image21.jpeg"/><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20.png"/><Relationship Id="rId5" Type="http://schemas.openxmlformats.org/officeDocument/2006/relationships/image" Target="../media/image16.jpeg"/><Relationship Id="rId4" Type="http://schemas.openxmlformats.org/officeDocument/2006/relationships/image" Target="../media/image19.jpeg"/><Relationship Id="rId9" Type="http://schemas.openxmlformats.org/officeDocument/2006/relationships/image" Target="../media/image23.jpe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12.jpeg"/><Relationship Id="rId7" Type="http://schemas.openxmlformats.org/officeDocument/2006/relationships/image" Target="../media/image27.png"/><Relationship Id="rId2" Type="http://schemas.openxmlformats.org/officeDocument/2006/relationships/image" Target="../media/image4.png"/><Relationship Id="rId1" Type="http://schemas.openxmlformats.org/officeDocument/2006/relationships/slideLayout" Target="../slideLayouts/slideLayout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jpe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6.png"/><Relationship Id="rId1" Type="http://schemas.openxmlformats.org/officeDocument/2006/relationships/slideLayout" Target="../slideLayouts/slideLayout14.xml"/><Relationship Id="rId4" Type="http://schemas.openxmlformats.org/officeDocument/2006/relationships/image" Target="../media/image7.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85820330-6D5D-452A-BC91-E8BC1063EC35}"/>
              </a:ext>
            </a:extLst>
          </p:cNvPr>
          <p:cNvPicPr>
            <a:picLocks noChangeAspect="1"/>
          </p:cNvPicPr>
          <p:nvPr/>
        </p:nvPicPr>
        <p:blipFill rotWithShape="1">
          <a:blip r:embed="rId3"/>
          <a:srcRect l="10113" t="14659" r="8511" b="6932"/>
          <a:stretch/>
        </p:blipFill>
        <p:spPr>
          <a:xfrm>
            <a:off x="414670" y="202019"/>
            <a:ext cx="3492089" cy="839972"/>
          </a:xfrm>
          <a:prstGeom prst="rect">
            <a:avLst/>
          </a:prstGeom>
        </p:spPr>
      </p:pic>
      <p:pic>
        <p:nvPicPr>
          <p:cNvPr id="2" name="Imagen 1" descr="https://fbcdn-sphotos-a-a.akamaihd.net/hphotos-ak-prn2/v/t1.0-9/561555_539585476057504_1273806807_n.jpg?oh=699fc7aaa479ad9f93dd10d95817a090&amp;oe=56B437F6&amp;__gda__=1455616928_5795031d282348af18ad7296bfb775ba">
            <a:extLst>
              <a:ext uri="{FF2B5EF4-FFF2-40B4-BE49-F238E27FC236}">
                <a16:creationId xmlns:a16="http://schemas.microsoft.com/office/drawing/2014/main" id="{809189FB-F5AF-4B79-8229-AE877AD23747}"/>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924476" y="155957"/>
            <a:ext cx="946654" cy="1008000"/>
          </a:xfrm>
          <a:prstGeom prst="rect">
            <a:avLst/>
          </a:prstGeom>
          <a:noFill/>
          <a:ln>
            <a:noFill/>
          </a:ln>
        </p:spPr>
      </p:pic>
      <p:sp>
        <p:nvSpPr>
          <p:cNvPr id="6" name="2 Subtítulo">
            <a:extLst>
              <a:ext uri="{FF2B5EF4-FFF2-40B4-BE49-F238E27FC236}">
                <a16:creationId xmlns:a16="http://schemas.microsoft.com/office/drawing/2014/main" id="{70341EEB-1B22-456C-9F4A-BD0F033330A8}"/>
              </a:ext>
            </a:extLst>
          </p:cNvPr>
          <p:cNvSpPr txBox="1">
            <a:spLocks/>
          </p:cNvSpPr>
          <p:nvPr/>
        </p:nvSpPr>
        <p:spPr>
          <a:xfrm>
            <a:off x="1724312" y="1125725"/>
            <a:ext cx="9836288" cy="238700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s-EC" sz="1800" dirty="0">
                <a:solidFill>
                  <a:sysClr val="windowText" lastClr="000000"/>
                </a:solidFill>
                <a:latin typeface="Arial" panose="020B0604020202020204" pitchFamily="34" charset="0"/>
                <a:cs typeface="Arial" panose="020B0604020202020204" pitchFamily="34" charset="0"/>
              </a:rPr>
              <a:t>UNIVERSIDAD DE LAS FUERZAS ARMADAS – ESPE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lang="es-EC" sz="1800" dirty="0">
              <a:solidFill>
                <a:sysClr val="windowText" lastClr="000000"/>
              </a:solidFill>
              <a:latin typeface="Arial" panose="020B0604020202020204" pitchFamily="34" charset="0"/>
              <a:cs typeface="Arial" panose="020B0604020202020204" pitchFamily="34" charset="0"/>
            </a:endParaRP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s-EC" sz="1800" dirty="0">
                <a:solidFill>
                  <a:sysClr val="windowText" lastClr="000000"/>
                </a:solidFill>
                <a:latin typeface="Arial" panose="020B0604020202020204" pitchFamily="34" charset="0"/>
                <a:cs typeface="Arial" panose="020B0604020202020204" pitchFamily="34" charset="0"/>
              </a:rPr>
              <a:t>D</a:t>
            </a:r>
            <a:r>
              <a:rPr kumimoji="0" lang="es-EC" sz="180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EPARTAMENTO DE CIENCIAS DE LA VIDA Y</a:t>
            </a:r>
            <a:r>
              <a:rPr kumimoji="0" lang="es-EC" sz="1800" i="0" u="none" strike="noStrike" kern="1200" cap="none" spc="0" normalizeH="0" noProof="0" dirty="0">
                <a:ln>
                  <a:noFill/>
                </a:ln>
                <a:solidFill>
                  <a:sysClr val="windowText" lastClr="000000"/>
                </a:solidFill>
                <a:effectLst/>
                <a:uLnTx/>
                <a:uFillTx/>
                <a:latin typeface="Arial" panose="020B0604020202020204" pitchFamily="34" charset="0"/>
                <a:cs typeface="Arial" panose="020B0604020202020204" pitchFamily="34" charset="0"/>
              </a:rPr>
              <a:t> DE LA AGRICULTURA</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s-EC" sz="1800" dirty="0">
                <a:solidFill>
                  <a:sysClr val="windowText" lastClr="000000"/>
                </a:solidFill>
                <a:latin typeface="Arial" panose="020B0604020202020204" pitchFamily="34" charset="0"/>
                <a:cs typeface="Arial" panose="020B0604020202020204" pitchFamily="34" charset="0"/>
              </a:rPr>
              <a:t>CARRERA DE I</a:t>
            </a:r>
            <a:r>
              <a:rPr kumimoji="0" lang="es-EC" sz="1800" i="0" u="none" strike="noStrike" kern="120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NGENIERÍA EN BIOTECNOLOGÍA</a:t>
            </a: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s-EC" sz="1800" b="1" dirty="0">
                <a:solidFill>
                  <a:sysClr val="windowText" lastClr="000000"/>
                </a:solidFill>
                <a:latin typeface="Arial" panose="020B0604020202020204" pitchFamily="34" charset="0"/>
                <a:cs typeface="Arial" panose="020B0604020202020204" pitchFamily="34" charset="0"/>
              </a:rPr>
              <a:t>	                           </a:t>
            </a:r>
          </a:p>
          <a:p>
            <a:pPr>
              <a:lnSpc>
                <a:spcPct val="120000"/>
              </a:lnSpc>
              <a:spcBef>
                <a:spcPts val="0"/>
              </a:spcBef>
              <a:defRPr/>
            </a:pPr>
            <a:r>
              <a:rPr lang="es-ES" altLang="es-ES" sz="2000" b="1" dirty="0">
                <a:latin typeface="Arial" panose="020B0604020202020204" pitchFamily="34" charset="0"/>
                <a:cs typeface="Arial" panose="020B0604020202020204" pitchFamily="34" charset="0"/>
              </a:rPr>
              <a:t>“</a:t>
            </a:r>
            <a:r>
              <a:rPr lang="es-EC" sz="2000" b="1" dirty="0">
                <a:latin typeface="Arial" panose="020B0604020202020204" pitchFamily="34" charset="0"/>
                <a:cs typeface="Arial" panose="020B0604020202020204" pitchFamily="34" charset="0"/>
              </a:rPr>
              <a:t>Obtención de Colágeno Hidrolizado Mediante la Reacción Enzimática con Bromelina sobre Gelatina</a:t>
            </a:r>
            <a:r>
              <a:rPr lang="es-ES" sz="2000" b="1" dirty="0">
                <a:latin typeface="Arial" panose="020B0604020202020204" pitchFamily="34" charset="0"/>
                <a:cs typeface="Arial" panose="020B0604020202020204" pitchFamily="34" charset="0"/>
              </a:rPr>
              <a:t>”</a:t>
            </a:r>
            <a:endParaRPr kumimoji="0" lang="es-EC" sz="1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a:p>
            <a:pPr marL="0" marR="0" lvl="0" indent="0"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s-EC" sz="1800" noProof="0" dirty="0">
                <a:solidFill>
                  <a:sysClr val="windowText" lastClr="000000"/>
                </a:solidFill>
                <a:latin typeface="Times New Roman" panose="02020603050405020304" pitchFamily="18" charset="0"/>
                <a:cs typeface="Times New Roman" panose="02020603050405020304" pitchFamily="18" charset="0"/>
              </a:rPr>
              <a:t>			</a:t>
            </a:r>
            <a:endParaRPr kumimoji="0" lang="es-EC" sz="1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sp>
        <p:nvSpPr>
          <p:cNvPr id="5" name="CuadroTexto 4">
            <a:extLst>
              <a:ext uri="{FF2B5EF4-FFF2-40B4-BE49-F238E27FC236}">
                <a16:creationId xmlns:a16="http://schemas.microsoft.com/office/drawing/2014/main" id="{F75CBEB6-E728-46A0-A085-51062E71EC58}"/>
              </a:ext>
            </a:extLst>
          </p:cNvPr>
          <p:cNvSpPr txBox="1"/>
          <p:nvPr/>
        </p:nvSpPr>
        <p:spPr>
          <a:xfrm>
            <a:off x="2538000" y="3770566"/>
            <a:ext cx="8208912" cy="584775"/>
          </a:xfrm>
          <a:prstGeom prst="rect">
            <a:avLst/>
          </a:prstGeom>
          <a:noFill/>
        </p:spPr>
        <p:txBody>
          <a:bodyPr wrap="square" rtlCol="0">
            <a:spAutoFit/>
          </a:bodyPr>
          <a:lstStyle/>
          <a:p>
            <a:pPr algn="ctr"/>
            <a:r>
              <a:rPr lang="es-EC" sz="1600" b="1" dirty="0">
                <a:latin typeface="Arial" panose="020B0604020202020204" pitchFamily="34" charset="0"/>
                <a:cs typeface="Arial" panose="020B0604020202020204" pitchFamily="34" charset="0"/>
              </a:rPr>
              <a:t>Elaborado por:</a:t>
            </a:r>
          </a:p>
          <a:p>
            <a:pPr algn="ctr"/>
            <a:r>
              <a:rPr lang="es-EC" sz="1600" dirty="0">
                <a:latin typeface="Arial" panose="020B0604020202020204" pitchFamily="34" charset="0"/>
                <a:cs typeface="Arial" panose="020B0604020202020204" pitchFamily="34" charset="0"/>
              </a:rPr>
              <a:t>Evelyn M. Ramos </a:t>
            </a:r>
            <a:endParaRPr lang="es-ES" sz="1600" dirty="0">
              <a:latin typeface="Arial" panose="020B0604020202020204" pitchFamily="34" charset="0"/>
              <a:cs typeface="Arial" panose="020B0604020202020204" pitchFamily="34" charset="0"/>
            </a:endParaRPr>
          </a:p>
        </p:txBody>
      </p:sp>
      <p:sp>
        <p:nvSpPr>
          <p:cNvPr id="7" name="Rectángulo 6">
            <a:extLst>
              <a:ext uri="{FF2B5EF4-FFF2-40B4-BE49-F238E27FC236}">
                <a16:creationId xmlns:a16="http://schemas.microsoft.com/office/drawing/2014/main" id="{ED9A291B-CFD3-46C1-9471-AA904E3009F5}"/>
              </a:ext>
            </a:extLst>
          </p:cNvPr>
          <p:cNvSpPr/>
          <p:nvPr/>
        </p:nvSpPr>
        <p:spPr>
          <a:xfrm>
            <a:off x="5477713" y="4551617"/>
            <a:ext cx="2329484" cy="584775"/>
          </a:xfrm>
          <a:prstGeom prst="rect">
            <a:avLst/>
          </a:prstGeom>
        </p:spPr>
        <p:txBody>
          <a:bodyPr wrap="none">
            <a:spAutoFit/>
          </a:bodyPr>
          <a:lstStyle/>
          <a:p>
            <a:pPr algn="ctr"/>
            <a:r>
              <a:rPr lang="es-EC" sz="1600" b="1" dirty="0">
                <a:latin typeface="Arial" panose="020B0604020202020204" pitchFamily="34" charset="0"/>
                <a:cs typeface="Arial" panose="020B0604020202020204" pitchFamily="34" charset="0"/>
              </a:rPr>
              <a:t>Director del Proyecto:</a:t>
            </a:r>
          </a:p>
          <a:p>
            <a:pPr algn="ctr"/>
            <a:r>
              <a:rPr lang="es-EC" sz="1600" dirty="0">
                <a:latin typeface="Arial" panose="020B0604020202020204" pitchFamily="34" charset="0"/>
                <a:cs typeface="Arial" panose="020B0604020202020204" pitchFamily="34" charset="0"/>
              </a:rPr>
              <a:t>Luis E. Trujillo, PhD.</a:t>
            </a:r>
          </a:p>
        </p:txBody>
      </p:sp>
      <p:sp>
        <p:nvSpPr>
          <p:cNvPr id="9" name="Rectángulo 8">
            <a:extLst>
              <a:ext uri="{FF2B5EF4-FFF2-40B4-BE49-F238E27FC236}">
                <a16:creationId xmlns:a16="http://schemas.microsoft.com/office/drawing/2014/main" id="{69F1A650-7674-4A2C-891F-8E188A2D8375}"/>
              </a:ext>
            </a:extLst>
          </p:cNvPr>
          <p:cNvSpPr/>
          <p:nvPr/>
        </p:nvSpPr>
        <p:spPr>
          <a:xfrm>
            <a:off x="5769460" y="5332668"/>
            <a:ext cx="1745992" cy="338554"/>
          </a:xfrm>
          <a:prstGeom prst="rect">
            <a:avLst/>
          </a:prstGeom>
        </p:spPr>
        <p:txBody>
          <a:bodyPr wrap="none">
            <a:spAutoFit/>
          </a:bodyPr>
          <a:lstStyle/>
          <a:p>
            <a:pPr algn="ctr"/>
            <a:r>
              <a:rPr lang="es-EC" sz="1600" dirty="0">
                <a:latin typeface="Arial" panose="020B0604020202020204" pitchFamily="34" charset="0"/>
                <a:cs typeface="Arial" panose="020B0604020202020204" pitchFamily="34" charset="0"/>
              </a:rPr>
              <a:t>Sangolquí - 2022</a:t>
            </a:r>
            <a:endParaRPr lang="es-EC" sz="1400" dirty="0"/>
          </a:p>
        </p:txBody>
      </p:sp>
      <p:sp>
        <p:nvSpPr>
          <p:cNvPr id="3" name="CuadroTexto 2">
            <a:extLst>
              <a:ext uri="{FF2B5EF4-FFF2-40B4-BE49-F238E27FC236}">
                <a16:creationId xmlns:a16="http://schemas.microsoft.com/office/drawing/2014/main" id="{F253D000-6AEF-403F-9CF0-86B7F536DAC3}"/>
              </a:ext>
            </a:extLst>
          </p:cNvPr>
          <p:cNvSpPr txBox="1"/>
          <p:nvPr/>
        </p:nvSpPr>
        <p:spPr>
          <a:xfrm>
            <a:off x="0" y="0"/>
            <a:ext cx="414670" cy="369332"/>
          </a:xfrm>
          <a:prstGeom prst="rect">
            <a:avLst/>
          </a:prstGeom>
          <a:noFill/>
        </p:spPr>
        <p:txBody>
          <a:bodyPr wrap="square" rtlCol="0">
            <a:spAutoFit/>
          </a:bodyPr>
          <a:lstStyle/>
          <a:p>
            <a:pPr algn="ctr"/>
            <a:r>
              <a:rPr lang="es-MX" dirty="0"/>
              <a:t>1</a:t>
            </a:r>
            <a:endParaRPr lang="es-ES"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n 13">
            <a:extLst>
              <a:ext uri="{FF2B5EF4-FFF2-40B4-BE49-F238E27FC236}">
                <a16:creationId xmlns:a16="http://schemas.microsoft.com/office/drawing/2014/main" id="{0557FDA8-5407-4A1E-AB46-4CC41402C5F0}"/>
              </a:ext>
            </a:extLst>
          </p:cNvPr>
          <p:cNvPicPr>
            <a:picLocks noChangeAspect="1"/>
          </p:cNvPicPr>
          <p:nvPr/>
        </p:nvPicPr>
        <p:blipFill>
          <a:blip r:embed="rId2"/>
          <a:stretch>
            <a:fillRect/>
          </a:stretch>
        </p:blipFill>
        <p:spPr>
          <a:xfrm>
            <a:off x="1594122" y="1672297"/>
            <a:ext cx="9003755" cy="2768911"/>
          </a:xfrm>
          <a:prstGeom prst="bevel">
            <a:avLst/>
          </a:prstGeom>
        </p:spPr>
      </p:pic>
      <p:pic>
        <p:nvPicPr>
          <p:cNvPr id="5" name="Imagen 4">
            <a:extLst>
              <a:ext uri="{FF2B5EF4-FFF2-40B4-BE49-F238E27FC236}">
                <a16:creationId xmlns:a16="http://schemas.microsoft.com/office/drawing/2014/main" id="{B549CA30-451D-491B-BC93-3558DBEB41A2}"/>
              </a:ext>
            </a:extLst>
          </p:cNvPr>
          <p:cNvPicPr>
            <a:picLocks noChangeAspect="1"/>
          </p:cNvPicPr>
          <p:nvPr/>
        </p:nvPicPr>
        <p:blipFill rotWithShape="1">
          <a:blip r:embed="rId3"/>
          <a:srcRect l="10113" t="14659" r="8511" b="6932"/>
          <a:stretch/>
        </p:blipFill>
        <p:spPr>
          <a:xfrm>
            <a:off x="8899451" y="5945410"/>
            <a:ext cx="3062177" cy="726633"/>
          </a:xfrm>
          <a:prstGeom prst="rect">
            <a:avLst/>
          </a:prstGeom>
        </p:spPr>
      </p:pic>
      <p:sp>
        <p:nvSpPr>
          <p:cNvPr id="2" name="Título 1">
            <a:extLst>
              <a:ext uri="{FF2B5EF4-FFF2-40B4-BE49-F238E27FC236}">
                <a16:creationId xmlns:a16="http://schemas.microsoft.com/office/drawing/2014/main" id="{3C52E66B-E88F-41B6-911E-D9B451001927}"/>
              </a:ext>
            </a:extLst>
          </p:cNvPr>
          <p:cNvSpPr>
            <a:spLocks noGrp="1"/>
          </p:cNvSpPr>
          <p:nvPr>
            <p:ph type="title"/>
          </p:nvPr>
        </p:nvSpPr>
        <p:spPr>
          <a:xfrm>
            <a:off x="609600" y="0"/>
            <a:ext cx="10972800" cy="1143000"/>
          </a:xfrm>
        </p:spPr>
        <p:txBody>
          <a:bodyPr/>
          <a:lstStyle/>
          <a:p>
            <a:r>
              <a:rPr lang="es-EC" dirty="0">
                <a:solidFill>
                  <a:srgbClr val="003300"/>
                </a:solidFill>
              </a:rPr>
              <a:t>OBJETIVOS   </a:t>
            </a:r>
          </a:p>
        </p:txBody>
      </p:sp>
      <p:sp>
        <p:nvSpPr>
          <p:cNvPr id="6" name="Marcador de contenido 5">
            <a:extLst>
              <a:ext uri="{FF2B5EF4-FFF2-40B4-BE49-F238E27FC236}">
                <a16:creationId xmlns:a16="http://schemas.microsoft.com/office/drawing/2014/main" id="{7DEF2BAD-4B4E-493B-91DC-F2A81AFB79E6}"/>
              </a:ext>
            </a:extLst>
          </p:cNvPr>
          <p:cNvSpPr>
            <a:spLocks noGrp="1"/>
          </p:cNvSpPr>
          <p:nvPr>
            <p:ph idx="1"/>
          </p:nvPr>
        </p:nvSpPr>
        <p:spPr>
          <a:xfrm>
            <a:off x="1453661" y="1202788"/>
            <a:ext cx="3455963" cy="571500"/>
          </a:xfrm>
        </p:spPr>
        <p:txBody>
          <a:bodyPr/>
          <a:lstStyle/>
          <a:p>
            <a:pPr marL="0" indent="0" algn="ctr">
              <a:spcAft>
                <a:spcPts val="2400"/>
              </a:spcAft>
              <a:buNone/>
            </a:pPr>
            <a:r>
              <a:rPr lang="es-EC" sz="2000" b="1" i="0" u="none" strike="noStrike" baseline="0" dirty="0">
                <a:solidFill>
                  <a:srgbClr val="003300"/>
                </a:solidFill>
              </a:rPr>
              <a:t>OBJETIVO GENERAL </a:t>
            </a:r>
            <a:endParaRPr lang="es-EC" sz="2000" dirty="0">
              <a:solidFill>
                <a:srgbClr val="003300"/>
              </a:solidFill>
            </a:endParaRPr>
          </a:p>
        </p:txBody>
      </p:sp>
      <p:sp>
        <p:nvSpPr>
          <p:cNvPr id="8" name="CuadroTexto 7">
            <a:extLst>
              <a:ext uri="{FF2B5EF4-FFF2-40B4-BE49-F238E27FC236}">
                <a16:creationId xmlns:a16="http://schemas.microsoft.com/office/drawing/2014/main" id="{0F47C276-63F8-4DE9-8EC5-A49765079340}"/>
              </a:ext>
            </a:extLst>
          </p:cNvPr>
          <p:cNvSpPr txBox="1"/>
          <p:nvPr/>
        </p:nvSpPr>
        <p:spPr>
          <a:xfrm>
            <a:off x="2679417" y="2447779"/>
            <a:ext cx="6833164" cy="958660"/>
          </a:xfrm>
          <a:prstGeom prst="rect">
            <a:avLst/>
          </a:prstGeom>
          <a:noFill/>
        </p:spPr>
        <p:txBody>
          <a:bodyPr wrap="square">
            <a:spAutoFit/>
          </a:bodyPr>
          <a:lstStyle/>
          <a:p>
            <a:pPr algn="ctr">
              <a:lnSpc>
                <a:spcPct val="150000"/>
              </a:lnSpc>
              <a:spcAft>
                <a:spcPts val="2400"/>
              </a:spcAft>
            </a:pPr>
            <a:r>
              <a:rPr lang="es-EC" sz="2000" dirty="0">
                <a:solidFill>
                  <a:prstClr val="black"/>
                </a:solidFill>
                <a:latin typeface="Arial"/>
              </a:rPr>
              <a:t>Obtener colágeno hidrolizado mediante la reacción enzimática con bromelina sobre gelatina.</a:t>
            </a:r>
            <a:endParaRPr lang="es-ES" sz="2000" dirty="0">
              <a:solidFill>
                <a:prstClr val="black"/>
              </a:solidFill>
              <a:latin typeface="Arial"/>
            </a:endParaRPr>
          </a:p>
        </p:txBody>
      </p:sp>
      <p:sp>
        <p:nvSpPr>
          <p:cNvPr id="7" name="CuadroTexto 6">
            <a:extLst>
              <a:ext uri="{FF2B5EF4-FFF2-40B4-BE49-F238E27FC236}">
                <a16:creationId xmlns:a16="http://schemas.microsoft.com/office/drawing/2014/main" id="{593A48C8-841F-4015-AD44-076577888A9F}"/>
              </a:ext>
            </a:extLst>
          </p:cNvPr>
          <p:cNvSpPr txBox="1"/>
          <p:nvPr/>
        </p:nvSpPr>
        <p:spPr>
          <a:xfrm>
            <a:off x="0" y="0"/>
            <a:ext cx="609600" cy="369332"/>
          </a:xfrm>
          <a:prstGeom prst="rect">
            <a:avLst/>
          </a:prstGeom>
          <a:noFill/>
        </p:spPr>
        <p:txBody>
          <a:bodyPr wrap="square" rtlCol="0">
            <a:spAutoFit/>
          </a:bodyPr>
          <a:lstStyle/>
          <a:p>
            <a:pPr algn="ctr"/>
            <a:r>
              <a:rPr lang="es-MX" dirty="0"/>
              <a:t>10</a:t>
            </a:r>
            <a:endParaRPr lang="es-ES" dirty="0"/>
          </a:p>
        </p:txBody>
      </p:sp>
    </p:spTree>
    <p:extLst>
      <p:ext uri="{BB962C8B-B14F-4D97-AF65-F5344CB8AC3E}">
        <p14:creationId xmlns:p14="http://schemas.microsoft.com/office/powerpoint/2010/main" val="18515413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5A0E3490-199C-4C30-8E34-8705908DC14D}"/>
              </a:ext>
            </a:extLst>
          </p:cNvPr>
          <p:cNvPicPr>
            <a:picLocks noChangeAspect="1"/>
          </p:cNvPicPr>
          <p:nvPr/>
        </p:nvPicPr>
        <p:blipFill>
          <a:blip r:embed="rId2"/>
          <a:stretch>
            <a:fillRect/>
          </a:stretch>
        </p:blipFill>
        <p:spPr>
          <a:xfrm>
            <a:off x="689103" y="1085250"/>
            <a:ext cx="10776065" cy="1249987"/>
          </a:xfrm>
          <a:prstGeom prst="frame">
            <a:avLst/>
          </a:prstGeom>
        </p:spPr>
      </p:pic>
      <p:pic>
        <p:nvPicPr>
          <p:cNvPr id="5" name="Imagen 4">
            <a:extLst>
              <a:ext uri="{FF2B5EF4-FFF2-40B4-BE49-F238E27FC236}">
                <a16:creationId xmlns:a16="http://schemas.microsoft.com/office/drawing/2014/main" id="{B549CA30-451D-491B-BC93-3558DBEB41A2}"/>
              </a:ext>
            </a:extLst>
          </p:cNvPr>
          <p:cNvPicPr>
            <a:picLocks noChangeAspect="1"/>
          </p:cNvPicPr>
          <p:nvPr/>
        </p:nvPicPr>
        <p:blipFill rotWithShape="1">
          <a:blip r:embed="rId3"/>
          <a:srcRect l="10113" t="14659" r="8511" b="6932"/>
          <a:stretch/>
        </p:blipFill>
        <p:spPr>
          <a:xfrm>
            <a:off x="8899451" y="5945410"/>
            <a:ext cx="3062177" cy="726633"/>
          </a:xfrm>
          <a:prstGeom prst="rect">
            <a:avLst/>
          </a:prstGeom>
        </p:spPr>
      </p:pic>
      <p:sp>
        <p:nvSpPr>
          <p:cNvPr id="2" name="Título 1">
            <a:extLst>
              <a:ext uri="{FF2B5EF4-FFF2-40B4-BE49-F238E27FC236}">
                <a16:creationId xmlns:a16="http://schemas.microsoft.com/office/drawing/2014/main" id="{3C52E66B-E88F-41B6-911E-D9B451001927}"/>
              </a:ext>
            </a:extLst>
          </p:cNvPr>
          <p:cNvSpPr>
            <a:spLocks noGrp="1"/>
          </p:cNvSpPr>
          <p:nvPr>
            <p:ph type="title"/>
          </p:nvPr>
        </p:nvSpPr>
        <p:spPr>
          <a:xfrm>
            <a:off x="609600" y="0"/>
            <a:ext cx="10972800" cy="1143000"/>
          </a:xfrm>
        </p:spPr>
        <p:txBody>
          <a:bodyPr/>
          <a:lstStyle/>
          <a:p>
            <a:r>
              <a:rPr lang="es-EC" dirty="0">
                <a:solidFill>
                  <a:srgbClr val="003300"/>
                </a:solidFill>
              </a:rPr>
              <a:t>OBJETIVOS   </a:t>
            </a:r>
          </a:p>
        </p:txBody>
      </p:sp>
      <p:sp>
        <p:nvSpPr>
          <p:cNvPr id="10" name="Marcador de contenido 5">
            <a:extLst>
              <a:ext uri="{FF2B5EF4-FFF2-40B4-BE49-F238E27FC236}">
                <a16:creationId xmlns:a16="http://schemas.microsoft.com/office/drawing/2014/main" id="{FA4E0D04-A455-4EFB-84A2-C6BA292BFE99}"/>
              </a:ext>
            </a:extLst>
          </p:cNvPr>
          <p:cNvSpPr txBox="1">
            <a:spLocks/>
          </p:cNvSpPr>
          <p:nvPr/>
        </p:nvSpPr>
        <p:spPr>
          <a:xfrm>
            <a:off x="0" y="541572"/>
            <a:ext cx="5172222" cy="571500"/>
          </a:xfrm>
          <a:prstGeom prst="rect">
            <a:avLst/>
          </a:prstGeom>
        </p:spPr>
        <p:txBody>
          <a:bodyPr/>
          <a:lst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a:lstStyle>
          <a:p>
            <a:pPr marL="0" marR="0" lvl="0" indent="0" algn="ctr" defTabSz="914400" rtl="0" eaLnBrk="1" fontAlgn="base" latinLnBrk="0" hangingPunct="1">
              <a:lnSpc>
                <a:spcPct val="100000"/>
              </a:lnSpc>
              <a:spcBef>
                <a:spcPct val="20000"/>
              </a:spcBef>
              <a:spcAft>
                <a:spcPts val="2400"/>
              </a:spcAft>
              <a:buClrTx/>
              <a:buSzTx/>
              <a:buFontTx/>
              <a:buNone/>
              <a:tabLst/>
              <a:defRPr/>
            </a:pPr>
            <a:r>
              <a:rPr kumimoji="0" lang="es-EC" sz="2000" b="1" i="0" u="none" strike="noStrike" kern="0" cap="none" spc="0" normalizeH="0" baseline="0" noProof="0" dirty="0">
                <a:ln>
                  <a:noFill/>
                </a:ln>
                <a:solidFill>
                  <a:srgbClr val="003300"/>
                </a:solidFill>
                <a:effectLst/>
                <a:uLnTx/>
                <a:uFillTx/>
                <a:latin typeface="Arial"/>
                <a:ea typeface="+mn-ea"/>
                <a:cs typeface="+mn-cs"/>
              </a:rPr>
              <a:t>OBJETIVOS ESPECÍFICOS </a:t>
            </a:r>
            <a:endParaRPr kumimoji="0" lang="es-EC" sz="2000" b="0" i="0" u="none" strike="noStrike" kern="0" cap="none" spc="0" normalizeH="0" baseline="0" noProof="0" dirty="0">
              <a:ln>
                <a:noFill/>
              </a:ln>
              <a:solidFill>
                <a:srgbClr val="003300"/>
              </a:solidFill>
              <a:effectLst/>
              <a:uLnTx/>
              <a:uFillTx/>
              <a:latin typeface="Arial"/>
              <a:ea typeface="+mn-ea"/>
              <a:cs typeface="+mn-cs"/>
            </a:endParaRPr>
          </a:p>
          <a:p>
            <a:pPr marL="342900" marR="0" lvl="0" indent="-342900" algn="just" defTabSz="914400" rtl="0" eaLnBrk="1" fontAlgn="base" latinLnBrk="0" hangingPunct="1">
              <a:lnSpc>
                <a:spcPct val="100000"/>
              </a:lnSpc>
              <a:spcBef>
                <a:spcPct val="20000"/>
              </a:spcBef>
              <a:spcAft>
                <a:spcPct val="0"/>
              </a:spcAft>
              <a:buClrTx/>
              <a:buSzTx/>
              <a:buFontTx/>
              <a:buChar char="•"/>
              <a:tabLst/>
              <a:defRPr/>
            </a:pPr>
            <a:endParaRPr kumimoji="0" lang="es-EC" sz="1800" b="0" i="0" u="none" strike="noStrike" kern="0" cap="none" spc="0" normalizeH="0" baseline="0" noProof="0" dirty="0">
              <a:ln>
                <a:noFill/>
              </a:ln>
              <a:solidFill>
                <a:srgbClr val="003300"/>
              </a:solidFill>
              <a:effectLst/>
              <a:uLnTx/>
              <a:uFillTx/>
              <a:latin typeface="Arial"/>
              <a:ea typeface="+mn-ea"/>
              <a:cs typeface="+mn-cs"/>
            </a:endParaRPr>
          </a:p>
        </p:txBody>
      </p:sp>
      <p:sp>
        <p:nvSpPr>
          <p:cNvPr id="12" name="CuadroTexto 11">
            <a:extLst>
              <a:ext uri="{FF2B5EF4-FFF2-40B4-BE49-F238E27FC236}">
                <a16:creationId xmlns:a16="http://schemas.microsoft.com/office/drawing/2014/main" id="{56379A81-00C9-4F54-9F4D-21DB24100A93}"/>
              </a:ext>
            </a:extLst>
          </p:cNvPr>
          <p:cNvSpPr txBox="1"/>
          <p:nvPr/>
        </p:nvSpPr>
        <p:spPr>
          <a:xfrm>
            <a:off x="987670" y="1019908"/>
            <a:ext cx="9323947" cy="1122743"/>
          </a:xfrm>
          <a:prstGeom prst="rect">
            <a:avLst/>
          </a:prstGeom>
          <a:noFill/>
        </p:spPr>
        <p:txBody>
          <a:bodyPr wrap="square">
            <a:spAutoFit/>
          </a:bodyPr>
          <a:lstStyle/>
          <a:p>
            <a:pPr marL="342900" lvl="0" indent="-342900" fontAlgn="base">
              <a:lnSpc>
                <a:spcPct val="200000"/>
              </a:lnSpc>
              <a:spcAft>
                <a:spcPts val="25"/>
              </a:spcAft>
              <a:buFont typeface="Times New Roman" panose="02020603050405020304" pitchFamily="18" charset="0"/>
              <a:buChar char="•"/>
            </a:pPr>
            <a:r>
              <a:rPr lang="es-E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Evaluar las condiciones óptimas para la hidrólisis de colágeno con bromelina sobre gelatina, que permita estandarizar un protocolo consistente, repetible y escalable.</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1" name="CuadroTexto 10">
            <a:extLst>
              <a:ext uri="{FF2B5EF4-FFF2-40B4-BE49-F238E27FC236}">
                <a16:creationId xmlns:a16="http://schemas.microsoft.com/office/drawing/2014/main" id="{2D1D660B-901E-4C1D-89B7-8C089E8E5BE6}"/>
              </a:ext>
            </a:extLst>
          </p:cNvPr>
          <p:cNvSpPr txBox="1"/>
          <p:nvPr/>
        </p:nvSpPr>
        <p:spPr>
          <a:xfrm>
            <a:off x="987670" y="4401207"/>
            <a:ext cx="9942927" cy="568745"/>
          </a:xfrm>
          <a:prstGeom prst="rect">
            <a:avLst/>
          </a:prstGeom>
          <a:noFill/>
        </p:spPr>
        <p:txBody>
          <a:bodyPr wrap="square">
            <a:spAutoFit/>
          </a:bodyPr>
          <a:lstStyle/>
          <a:p>
            <a:pPr marL="342900" lvl="0" indent="-342900" fontAlgn="base">
              <a:lnSpc>
                <a:spcPct val="200000"/>
              </a:lnSpc>
              <a:spcAft>
                <a:spcPts val="25"/>
              </a:spcAft>
              <a:buFont typeface="Times New Roman" panose="02020603050405020304" pitchFamily="18" charset="0"/>
              <a:buChar char="•"/>
            </a:pPr>
            <a:r>
              <a:rPr lang="es-E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Cuantificar por el método de Bradford la cantidad de proteína presente en el colágeno hidrolizado.</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3" name="CuadroTexto 12">
            <a:extLst>
              <a:ext uri="{FF2B5EF4-FFF2-40B4-BE49-F238E27FC236}">
                <a16:creationId xmlns:a16="http://schemas.microsoft.com/office/drawing/2014/main" id="{3B1DC3B2-F402-4150-AC3A-EEC29A482D17}"/>
              </a:ext>
            </a:extLst>
          </p:cNvPr>
          <p:cNvSpPr txBox="1"/>
          <p:nvPr/>
        </p:nvSpPr>
        <p:spPr>
          <a:xfrm>
            <a:off x="987670" y="2686329"/>
            <a:ext cx="9577167" cy="1122743"/>
          </a:xfrm>
          <a:prstGeom prst="rect">
            <a:avLst/>
          </a:prstGeom>
          <a:noFill/>
        </p:spPr>
        <p:txBody>
          <a:bodyPr wrap="square">
            <a:spAutoFit/>
          </a:bodyPr>
          <a:lstStyle/>
          <a:p>
            <a:pPr marL="342900" lvl="0" indent="-342900" fontAlgn="base">
              <a:lnSpc>
                <a:spcPct val="200000"/>
              </a:lnSpc>
              <a:spcAft>
                <a:spcPts val="25"/>
              </a:spcAft>
              <a:buFont typeface="Times New Roman" panose="02020603050405020304" pitchFamily="18" charset="0"/>
              <a:buChar char="•"/>
            </a:pPr>
            <a:r>
              <a:rPr lang="es-ES" sz="18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Determinar la calidad de colágeno hidrolizado mediante electroforesis en gel de poliacrilamida (SDS-PAGE).</a:t>
            </a:r>
            <a:endParaRPr lang="es-ES"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14" name="Imagen 13">
            <a:extLst>
              <a:ext uri="{FF2B5EF4-FFF2-40B4-BE49-F238E27FC236}">
                <a16:creationId xmlns:a16="http://schemas.microsoft.com/office/drawing/2014/main" id="{AC9B80CE-6B07-4AB8-BD9A-52D24344BB4D}"/>
              </a:ext>
            </a:extLst>
          </p:cNvPr>
          <p:cNvPicPr>
            <a:picLocks noChangeAspect="1"/>
          </p:cNvPicPr>
          <p:nvPr/>
        </p:nvPicPr>
        <p:blipFill>
          <a:blip r:embed="rId2"/>
          <a:stretch>
            <a:fillRect/>
          </a:stretch>
        </p:blipFill>
        <p:spPr>
          <a:xfrm>
            <a:off x="689102" y="2620987"/>
            <a:ext cx="10776065" cy="1249987"/>
          </a:xfrm>
          <a:prstGeom prst="frame">
            <a:avLst/>
          </a:prstGeom>
        </p:spPr>
      </p:pic>
      <p:pic>
        <p:nvPicPr>
          <p:cNvPr id="15" name="Imagen 14">
            <a:extLst>
              <a:ext uri="{FF2B5EF4-FFF2-40B4-BE49-F238E27FC236}">
                <a16:creationId xmlns:a16="http://schemas.microsoft.com/office/drawing/2014/main" id="{B2C81196-B294-4D7F-A1E1-D529E9C2B76D}"/>
              </a:ext>
            </a:extLst>
          </p:cNvPr>
          <p:cNvPicPr>
            <a:picLocks noChangeAspect="1"/>
          </p:cNvPicPr>
          <p:nvPr/>
        </p:nvPicPr>
        <p:blipFill>
          <a:blip r:embed="rId2"/>
          <a:stretch>
            <a:fillRect/>
          </a:stretch>
        </p:blipFill>
        <p:spPr>
          <a:xfrm>
            <a:off x="689101" y="4239927"/>
            <a:ext cx="10776065" cy="1249987"/>
          </a:xfrm>
          <a:prstGeom prst="frame">
            <a:avLst/>
          </a:prstGeom>
        </p:spPr>
      </p:pic>
      <p:pic>
        <p:nvPicPr>
          <p:cNvPr id="16" name="Imagen 15">
            <a:extLst>
              <a:ext uri="{FF2B5EF4-FFF2-40B4-BE49-F238E27FC236}">
                <a16:creationId xmlns:a16="http://schemas.microsoft.com/office/drawing/2014/main" id="{6B5F28BE-0CDE-48DD-9A8F-98D51AFE76B3}"/>
              </a:ext>
            </a:extLst>
          </p:cNvPr>
          <p:cNvPicPr>
            <a:picLocks noChangeAspect="1"/>
          </p:cNvPicPr>
          <p:nvPr/>
        </p:nvPicPr>
        <p:blipFill>
          <a:blip r:embed="rId2"/>
          <a:stretch>
            <a:fillRect/>
          </a:stretch>
        </p:blipFill>
        <p:spPr>
          <a:xfrm>
            <a:off x="707969" y="1113072"/>
            <a:ext cx="10776065" cy="1249987"/>
          </a:xfrm>
          <a:prstGeom prst="frame">
            <a:avLst/>
          </a:prstGeom>
        </p:spPr>
      </p:pic>
      <p:pic>
        <p:nvPicPr>
          <p:cNvPr id="17" name="Imagen 16">
            <a:extLst>
              <a:ext uri="{FF2B5EF4-FFF2-40B4-BE49-F238E27FC236}">
                <a16:creationId xmlns:a16="http://schemas.microsoft.com/office/drawing/2014/main" id="{186E6D52-D9E5-416D-9C09-2C8B09773EB1}"/>
              </a:ext>
            </a:extLst>
          </p:cNvPr>
          <p:cNvPicPr>
            <a:picLocks noChangeAspect="1"/>
          </p:cNvPicPr>
          <p:nvPr/>
        </p:nvPicPr>
        <p:blipFill>
          <a:blip r:embed="rId2"/>
          <a:stretch>
            <a:fillRect/>
          </a:stretch>
        </p:blipFill>
        <p:spPr>
          <a:xfrm>
            <a:off x="707968" y="2648809"/>
            <a:ext cx="10776065" cy="1249987"/>
          </a:xfrm>
          <a:prstGeom prst="frame">
            <a:avLst/>
          </a:prstGeom>
        </p:spPr>
      </p:pic>
      <p:pic>
        <p:nvPicPr>
          <p:cNvPr id="18" name="Imagen 17">
            <a:extLst>
              <a:ext uri="{FF2B5EF4-FFF2-40B4-BE49-F238E27FC236}">
                <a16:creationId xmlns:a16="http://schemas.microsoft.com/office/drawing/2014/main" id="{99FBB5C4-FFF1-40F5-B1CD-BD6F602DE7BE}"/>
              </a:ext>
            </a:extLst>
          </p:cNvPr>
          <p:cNvPicPr>
            <a:picLocks noChangeAspect="1"/>
          </p:cNvPicPr>
          <p:nvPr/>
        </p:nvPicPr>
        <p:blipFill>
          <a:blip r:embed="rId2"/>
          <a:stretch>
            <a:fillRect/>
          </a:stretch>
        </p:blipFill>
        <p:spPr>
          <a:xfrm>
            <a:off x="707967" y="4267749"/>
            <a:ext cx="10776065" cy="1249987"/>
          </a:xfrm>
          <a:prstGeom prst="frame">
            <a:avLst/>
          </a:prstGeom>
        </p:spPr>
      </p:pic>
      <p:sp>
        <p:nvSpPr>
          <p:cNvPr id="19" name="CuadroTexto 18">
            <a:extLst>
              <a:ext uri="{FF2B5EF4-FFF2-40B4-BE49-F238E27FC236}">
                <a16:creationId xmlns:a16="http://schemas.microsoft.com/office/drawing/2014/main" id="{0ACEFF97-9350-48E0-838D-23A2A72CBEE0}"/>
              </a:ext>
            </a:extLst>
          </p:cNvPr>
          <p:cNvSpPr txBox="1"/>
          <p:nvPr/>
        </p:nvSpPr>
        <p:spPr>
          <a:xfrm>
            <a:off x="0" y="0"/>
            <a:ext cx="609600" cy="369332"/>
          </a:xfrm>
          <a:prstGeom prst="rect">
            <a:avLst/>
          </a:prstGeom>
          <a:noFill/>
        </p:spPr>
        <p:txBody>
          <a:bodyPr wrap="square" rtlCol="0">
            <a:spAutoFit/>
          </a:bodyPr>
          <a:lstStyle/>
          <a:p>
            <a:pPr algn="ctr"/>
            <a:r>
              <a:rPr lang="es-MX" dirty="0"/>
              <a:t>11</a:t>
            </a:r>
            <a:endParaRPr lang="es-ES" dirty="0"/>
          </a:p>
        </p:txBody>
      </p:sp>
    </p:spTree>
    <p:extLst>
      <p:ext uri="{BB962C8B-B14F-4D97-AF65-F5344CB8AC3E}">
        <p14:creationId xmlns:p14="http://schemas.microsoft.com/office/powerpoint/2010/main" val="3402574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8F2CA43E-7A3B-47D8-A0FC-906A272DB74B}"/>
              </a:ext>
            </a:extLst>
          </p:cNvPr>
          <p:cNvPicPr>
            <a:picLocks noChangeAspect="1"/>
          </p:cNvPicPr>
          <p:nvPr/>
        </p:nvPicPr>
        <p:blipFill rotWithShape="1">
          <a:blip r:embed="rId2"/>
          <a:srcRect t="13502" r="27235" b="11322"/>
          <a:stretch/>
        </p:blipFill>
        <p:spPr>
          <a:xfrm>
            <a:off x="5818534" y="4889961"/>
            <a:ext cx="5351214" cy="645735"/>
          </a:xfrm>
          <a:prstGeom prst="cube">
            <a:avLst/>
          </a:prstGeom>
        </p:spPr>
      </p:pic>
      <p:pic>
        <p:nvPicPr>
          <p:cNvPr id="15" name="Imagen 14">
            <a:extLst>
              <a:ext uri="{FF2B5EF4-FFF2-40B4-BE49-F238E27FC236}">
                <a16:creationId xmlns:a16="http://schemas.microsoft.com/office/drawing/2014/main" id="{EE1B19D7-DFF1-4C1D-8B68-E8F9C61EAA74}"/>
              </a:ext>
            </a:extLst>
          </p:cNvPr>
          <p:cNvPicPr>
            <a:picLocks noChangeAspect="1"/>
          </p:cNvPicPr>
          <p:nvPr/>
        </p:nvPicPr>
        <p:blipFill rotWithShape="1">
          <a:blip r:embed="rId2"/>
          <a:srcRect t="13502" r="27235" b="11322"/>
          <a:stretch/>
        </p:blipFill>
        <p:spPr>
          <a:xfrm>
            <a:off x="5050019" y="4044400"/>
            <a:ext cx="3953304" cy="645735"/>
          </a:xfrm>
          <a:prstGeom prst="cube">
            <a:avLst/>
          </a:prstGeom>
        </p:spPr>
      </p:pic>
      <p:pic>
        <p:nvPicPr>
          <p:cNvPr id="13" name="Imagen 12">
            <a:extLst>
              <a:ext uri="{FF2B5EF4-FFF2-40B4-BE49-F238E27FC236}">
                <a16:creationId xmlns:a16="http://schemas.microsoft.com/office/drawing/2014/main" id="{B32F9681-059A-4F78-8DD7-97A6BBB72771}"/>
              </a:ext>
            </a:extLst>
          </p:cNvPr>
          <p:cNvPicPr>
            <a:picLocks noChangeAspect="1"/>
          </p:cNvPicPr>
          <p:nvPr/>
        </p:nvPicPr>
        <p:blipFill rotWithShape="1">
          <a:blip r:embed="rId2"/>
          <a:srcRect t="13502" r="27235" b="11322"/>
          <a:stretch/>
        </p:blipFill>
        <p:spPr>
          <a:xfrm>
            <a:off x="3788629" y="3198839"/>
            <a:ext cx="2416273" cy="645735"/>
          </a:xfrm>
          <a:prstGeom prst="cube">
            <a:avLst/>
          </a:prstGeom>
        </p:spPr>
      </p:pic>
      <p:pic>
        <p:nvPicPr>
          <p:cNvPr id="14" name="Imagen 13">
            <a:extLst>
              <a:ext uri="{FF2B5EF4-FFF2-40B4-BE49-F238E27FC236}">
                <a16:creationId xmlns:a16="http://schemas.microsoft.com/office/drawing/2014/main" id="{94FC93C7-6C9E-4524-8E67-0C55A13A6986}"/>
              </a:ext>
            </a:extLst>
          </p:cNvPr>
          <p:cNvPicPr>
            <a:picLocks noChangeAspect="1"/>
          </p:cNvPicPr>
          <p:nvPr/>
        </p:nvPicPr>
        <p:blipFill rotWithShape="1">
          <a:blip r:embed="rId2"/>
          <a:srcRect t="13502" r="27235" b="11322"/>
          <a:stretch/>
        </p:blipFill>
        <p:spPr>
          <a:xfrm>
            <a:off x="2874483" y="2353278"/>
            <a:ext cx="2416273" cy="645735"/>
          </a:xfrm>
          <a:prstGeom prst="cube">
            <a:avLst/>
          </a:prstGeom>
        </p:spPr>
      </p:pic>
      <p:pic>
        <p:nvPicPr>
          <p:cNvPr id="11" name="Imagen 10">
            <a:extLst>
              <a:ext uri="{FF2B5EF4-FFF2-40B4-BE49-F238E27FC236}">
                <a16:creationId xmlns:a16="http://schemas.microsoft.com/office/drawing/2014/main" id="{AA56C913-6EC1-48F2-835D-5A5B95A3A120}"/>
              </a:ext>
            </a:extLst>
          </p:cNvPr>
          <p:cNvPicPr>
            <a:picLocks noChangeAspect="1"/>
          </p:cNvPicPr>
          <p:nvPr/>
        </p:nvPicPr>
        <p:blipFill rotWithShape="1">
          <a:blip r:embed="rId2"/>
          <a:srcRect t="13502" r="27235" b="11322"/>
          <a:stretch/>
        </p:blipFill>
        <p:spPr>
          <a:xfrm>
            <a:off x="1560767" y="1530560"/>
            <a:ext cx="2416273" cy="645735"/>
          </a:xfrm>
          <a:prstGeom prst="cube">
            <a:avLst/>
          </a:prstGeom>
        </p:spPr>
      </p:pic>
      <p:pic>
        <p:nvPicPr>
          <p:cNvPr id="2" name="Imagen 1">
            <a:extLst>
              <a:ext uri="{FF2B5EF4-FFF2-40B4-BE49-F238E27FC236}">
                <a16:creationId xmlns:a16="http://schemas.microsoft.com/office/drawing/2014/main" id="{A60F2F0F-4243-4FC0-A912-4F902A45D71A}"/>
              </a:ext>
            </a:extLst>
          </p:cNvPr>
          <p:cNvPicPr>
            <a:picLocks noChangeAspect="1"/>
          </p:cNvPicPr>
          <p:nvPr/>
        </p:nvPicPr>
        <p:blipFill rotWithShape="1">
          <a:blip r:embed="rId2"/>
          <a:srcRect t="13502" r="27235" b="11322"/>
          <a:stretch/>
        </p:blipFill>
        <p:spPr>
          <a:xfrm>
            <a:off x="458210" y="755440"/>
            <a:ext cx="2416273" cy="645735"/>
          </a:xfrm>
          <a:prstGeom prst="cube">
            <a:avLst/>
          </a:prstGeom>
        </p:spPr>
      </p:pic>
      <p:pic>
        <p:nvPicPr>
          <p:cNvPr id="5" name="Imagen 4">
            <a:extLst>
              <a:ext uri="{FF2B5EF4-FFF2-40B4-BE49-F238E27FC236}">
                <a16:creationId xmlns:a16="http://schemas.microsoft.com/office/drawing/2014/main" id="{B549CA30-451D-491B-BC93-3558DBEB41A2}"/>
              </a:ext>
            </a:extLst>
          </p:cNvPr>
          <p:cNvPicPr>
            <a:picLocks noChangeAspect="1"/>
          </p:cNvPicPr>
          <p:nvPr/>
        </p:nvPicPr>
        <p:blipFill rotWithShape="1">
          <a:blip r:embed="rId3"/>
          <a:srcRect l="10113" t="14659" r="8511" b="6932"/>
          <a:stretch/>
        </p:blipFill>
        <p:spPr>
          <a:xfrm>
            <a:off x="8899451" y="5945410"/>
            <a:ext cx="3062177" cy="726633"/>
          </a:xfrm>
          <a:prstGeom prst="rect">
            <a:avLst/>
          </a:prstGeom>
        </p:spPr>
      </p:pic>
      <p:sp>
        <p:nvSpPr>
          <p:cNvPr id="27" name="Título 1">
            <a:extLst>
              <a:ext uri="{FF2B5EF4-FFF2-40B4-BE49-F238E27FC236}">
                <a16:creationId xmlns:a16="http://schemas.microsoft.com/office/drawing/2014/main" id="{7BB352A0-2367-442F-86EF-29A1EA9AC646}"/>
              </a:ext>
            </a:extLst>
          </p:cNvPr>
          <p:cNvSpPr>
            <a:spLocks noGrp="1"/>
          </p:cNvSpPr>
          <p:nvPr>
            <p:ph type="title"/>
          </p:nvPr>
        </p:nvSpPr>
        <p:spPr>
          <a:xfrm>
            <a:off x="8665698" y="0"/>
            <a:ext cx="2916702" cy="1143000"/>
          </a:xfrm>
        </p:spPr>
        <p:txBody>
          <a:bodyPr/>
          <a:lstStyle/>
          <a:p>
            <a:r>
              <a:rPr lang="es-EC" dirty="0">
                <a:solidFill>
                  <a:srgbClr val="003300"/>
                </a:solidFill>
              </a:rPr>
              <a:t>CONTENIDO</a:t>
            </a:r>
          </a:p>
        </p:txBody>
      </p:sp>
      <p:sp>
        <p:nvSpPr>
          <p:cNvPr id="68" name="TextBox 47">
            <a:extLst>
              <a:ext uri="{FF2B5EF4-FFF2-40B4-BE49-F238E27FC236}">
                <a16:creationId xmlns:a16="http://schemas.microsoft.com/office/drawing/2014/main" id="{F994B734-DD24-455A-924C-593A0920A22A}"/>
              </a:ext>
            </a:extLst>
          </p:cNvPr>
          <p:cNvSpPr txBox="1"/>
          <p:nvPr/>
        </p:nvSpPr>
        <p:spPr>
          <a:xfrm>
            <a:off x="838143" y="972981"/>
            <a:ext cx="19800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all" spc="0" normalizeH="0" baseline="0" noProof="0" dirty="0">
                <a:ln>
                  <a:noFill/>
                </a:ln>
                <a:solidFill>
                  <a:schemeClr val="accent1">
                    <a:lumMod val="40000"/>
                    <a:lumOff val="60000"/>
                  </a:schemeClr>
                </a:solidFill>
                <a:effectLst/>
                <a:uLnTx/>
                <a:uFillTx/>
                <a:latin typeface="Arial"/>
                <a:ea typeface="+mn-ea"/>
                <a:cs typeface="+mn-cs"/>
              </a:rPr>
              <a:t>INTRODUCCIÓN</a:t>
            </a:r>
          </a:p>
        </p:txBody>
      </p:sp>
      <p:sp>
        <p:nvSpPr>
          <p:cNvPr id="69" name="TextBox 51">
            <a:extLst>
              <a:ext uri="{FF2B5EF4-FFF2-40B4-BE49-F238E27FC236}">
                <a16:creationId xmlns:a16="http://schemas.microsoft.com/office/drawing/2014/main" id="{40DEE6FF-FF4F-46AB-B2E1-CD636957ACC6}"/>
              </a:ext>
            </a:extLst>
          </p:cNvPr>
          <p:cNvSpPr txBox="1"/>
          <p:nvPr/>
        </p:nvSpPr>
        <p:spPr>
          <a:xfrm>
            <a:off x="2283089" y="1707543"/>
            <a:ext cx="15055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schemeClr val="accent1">
                    <a:lumMod val="40000"/>
                    <a:lumOff val="60000"/>
                  </a:schemeClr>
                </a:solidFill>
                <a:effectLst/>
                <a:uLnTx/>
                <a:uFillTx/>
                <a:latin typeface="Arial"/>
                <a:ea typeface="+mn-ea"/>
                <a:cs typeface="+mn-cs"/>
              </a:rPr>
              <a:t>OBJETIVOS</a:t>
            </a:r>
          </a:p>
        </p:txBody>
      </p:sp>
      <p:sp>
        <p:nvSpPr>
          <p:cNvPr id="70" name="TextBox 54">
            <a:extLst>
              <a:ext uri="{FF2B5EF4-FFF2-40B4-BE49-F238E27FC236}">
                <a16:creationId xmlns:a16="http://schemas.microsoft.com/office/drawing/2014/main" id="{B192AC98-FD35-4AF6-8B6A-2D180F714DAD}"/>
              </a:ext>
            </a:extLst>
          </p:cNvPr>
          <p:cNvSpPr txBox="1"/>
          <p:nvPr/>
        </p:nvSpPr>
        <p:spPr>
          <a:xfrm>
            <a:off x="4171434" y="3378890"/>
            <a:ext cx="19245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all" spc="0" normalizeH="0" baseline="0" noProof="0" dirty="0">
                <a:ln>
                  <a:noFill/>
                </a:ln>
                <a:solidFill>
                  <a:schemeClr val="accent1">
                    <a:lumMod val="40000"/>
                    <a:lumOff val="60000"/>
                  </a:schemeClr>
                </a:solidFill>
                <a:effectLst/>
                <a:uLnTx/>
                <a:uFillTx/>
                <a:latin typeface="Arial"/>
                <a:ea typeface="+mn-ea"/>
                <a:cs typeface="+mn-cs"/>
              </a:rPr>
              <a:t>METODOLOGÍA</a:t>
            </a:r>
            <a:endParaRPr kumimoji="0" lang="en-US" sz="1800" b="1" i="0" u="none" strike="noStrike" kern="1200" cap="all" spc="0" normalizeH="0" baseline="0" noProof="0" dirty="0">
              <a:ln>
                <a:noFill/>
              </a:ln>
              <a:solidFill>
                <a:schemeClr val="accent1">
                  <a:lumMod val="40000"/>
                  <a:lumOff val="60000"/>
                </a:schemeClr>
              </a:solidFill>
              <a:effectLst/>
              <a:uLnTx/>
              <a:uFillTx/>
              <a:latin typeface="Arial"/>
              <a:ea typeface="+mn-ea"/>
              <a:cs typeface="+mn-cs"/>
            </a:endParaRPr>
          </a:p>
        </p:txBody>
      </p:sp>
      <p:sp>
        <p:nvSpPr>
          <p:cNvPr id="72" name="TextBox 41">
            <a:extLst>
              <a:ext uri="{FF2B5EF4-FFF2-40B4-BE49-F238E27FC236}">
                <a16:creationId xmlns:a16="http://schemas.microsoft.com/office/drawing/2014/main" id="{DA025254-1961-4FAE-AAB9-FC8E1CC6A2E0}"/>
              </a:ext>
            </a:extLst>
          </p:cNvPr>
          <p:cNvSpPr txBox="1"/>
          <p:nvPr/>
        </p:nvSpPr>
        <p:spPr>
          <a:xfrm>
            <a:off x="6453713" y="5028162"/>
            <a:ext cx="47160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err="1">
                <a:ln>
                  <a:noFill/>
                </a:ln>
                <a:solidFill>
                  <a:schemeClr val="accent1">
                    <a:lumMod val="40000"/>
                    <a:lumOff val="60000"/>
                  </a:schemeClr>
                </a:solidFill>
                <a:effectLst/>
                <a:uLnTx/>
                <a:uFillTx/>
                <a:latin typeface="Arial"/>
                <a:ea typeface="+mn-ea"/>
                <a:cs typeface="+mn-cs"/>
              </a:rPr>
              <a:t>Conclusiones</a:t>
            </a:r>
            <a:r>
              <a:rPr kumimoji="0" lang="en-US" sz="1800" b="1" i="0" u="none" strike="noStrike" kern="1200" cap="all" spc="0" normalizeH="0" baseline="0" noProof="0" dirty="0">
                <a:ln>
                  <a:noFill/>
                </a:ln>
                <a:solidFill>
                  <a:schemeClr val="accent1">
                    <a:lumMod val="40000"/>
                    <a:lumOff val="60000"/>
                  </a:schemeClr>
                </a:solidFill>
                <a:effectLst/>
                <a:uLnTx/>
                <a:uFillTx/>
                <a:latin typeface="Arial"/>
                <a:ea typeface="+mn-ea"/>
                <a:cs typeface="+mn-cs"/>
              </a:rPr>
              <a:t> y </a:t>
            </a:r>
            <a:r>
              <a:rPr kumimoji="0" lang="en-US" sz="1800" b="1" i="0" u="none" strike="noStrike" kern="1200" cap="all" spc="0" normalizeH="0" baseline="0" noProof="0" dirty="0" err="1">
                <a:ln>
                  <a:noFill/>
                </a:ln>
                <a:solidFill>
                  <a:schemeClr val="accent1">
                    <a:lumMod val="40000"/>
                    <a:lumOff val="60000"/>
                  </a:schemeClr>
                </a:solidFill>
                <a:effectLst/>
                <a:uLnTx/>
                <a:uFillTx/>
                <a:latin typeface="Arial"/>
                <a:ea typeface="+mn-ea"/>
                <a:cs typeface="+mn-cs"/>
              </a:rPr>
              <a:t>recomendaciones</a:t>
            </a:r>
            <a:endParaRPr kumimoji="0" lang="en-US" sz="1800" b="1" i="0" u="none" strike="noStrike" kern="1200" cap="all" spc="0" normalizeH="0" baseline="0" noProof="0" dirty="0">
              <a:ln>
                <a:noFill/>
              </a:ln>
              <a:solidFill>
                <a:schemeClr val="accent1">
                  <a:lumMod val="40000"/>
                  <a:lumOff val="60000"/>
                </a:schemeClr>
              </a:solidFill>
              <a:effectLst/>
              <a:uLnTx/>
              <a:uFillTx/>
              <a:latin typeface="Arial"/>
              <a:ea typeface="+mn-ea"/>
              <a:cs typeface="+mn-cs"/>
            </a:endParaRPr>
          </a:p>
        </p:txBody>
      </p:sp>
      <p:sp>
        <p:nvSpPr>
          <p:cNvPr id="43" name="TextBox 54">
            <a:extLst>
              <a:ext uri="{FF2B5EF4-FFF2-40B4-BE49-F238E27FC236}">
                <a16:creationId xmlns:a16="http://schemas.microsoft.com/office/drawing/2014/main" id="{8FBEC9A1-9DFA-47B8-97B7-D13418B8585C}"/>
              </a:ext>
            </a:extLst>
          </p:cNvPr>
          <p:cNvSpPr txBox="1"/>
          <p:nvPr/>
        </p:nvSpPr>
        <p:spPr>
          <a:xfrm>
            <a:off x="3634247" y="2534019"/>
            <a:ext cx="14157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all" spc="0" normalizeH="0" baseline="0" noProof="0" dirty="0">
                <a:ln>
                  <a:noFill/>
                </a:ln>
                <a:solidFill>
                  <a:schemeClr val="accent1">
                    <a:lumMod val="75000"/>
                  </a:schemeClr>
                </a:solidFill>
                <a:effectLst/>
                <a:uLnTx/>
                <a:uFillTx/>
                <a:latin typeface="Arial"/>
                <a:ea typeface="+mn-ea"/>
                <a:cs typeface="+mn-cs"/>
              </a:rPr>
              <a:t>Hipótesis</a:t>
            </a:r>
            <a:endParaRPr kumimoji="0" lang="en-US" sz="1800" b="1" i="0" u="none" strike="noStrike" kern="1200" cap="all" spc="0" normalizeH="0" baseline="0" noProof="0" dirty="0">
              <a:ln>
                <a:noFill/>
              </a:ln>
              <a:solidFill>
                <a:schemeClr val="accent1">
                  <a:lumMod val="75000"/>
                </a:schemeClr>
              </a:solidFill>
              <a:effectLst/>
              <a:uLnTx/>
              <a:uFillTx/>
              <a:latin typeface="Arial"/>
              <a:ea typeface="+mn-ea"/>
              <a:cs typeface="+mn-cs"/>
            </a:endParaRPr>
          </a:p>
        </p:txBody>
      </p:sp>
      <p:sp>
        <p:nvSpPr>
          <p:cNvPr id="74" name="TextBox 57">
            <a:extLst>
              <a:ext uri="{FF2B5EF4-FFF2-40B4-BE49-F238E27FC236}">
                <a16:creationId xmlns:a16="http://schemas.microsoft.com/office/drawing/2014/main" id="{E899236C-532D-4B8B-B0A5-9A57ACE15041}"/>
              </a:ext>
            </a:extLst>
          </p:cNvPr>
          <p:cNvSpPr txBox="1"/>
          <p:nvPr/>
        </p:nvSpPr>
        <p:spPr>
          <a:xfrm>
            <a:off x="5602651" y="4186912"/>
            <a:ext cx="32968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err="1">
                <a:ln>
                  <a:noFill/>
                </a:ln>
                <a:solidFill>
                  <a:schemeClr val="accent1">
                    <a:lumMod val="40000"/>
                    <a:lumOff val="60000"/>
                  </a:schemeClr>
                </a:solidFill>
                <a:effectLst/>
                <a:uLnTx/>
                <a:uFillTx/>
                <a:latin typeface="Arial"/>
                <a:ea typeface="+mn-ea"/>
                <a:cs typeface="+mn-cs"/>
              </a:rPr>
              <a:t>Resultados</a:t>
            </a:r>
            <a:r>
              <a:rPr kumimoji="0" lang="en-US" sz="1800" b="1" i="0" u="none" strike="noStrike" kern="1200" cap="all" spc="0" normalizeH="0" baseline="0" noProof="0" dirty="0">
                <a:ln>
                  <a:noFill/>
                </a:ln>
                <a:solidFill>
                  <a:schemeClr val="accent1">
                    <a:lumMod val="40000"/>
                    <a:lumOff val="60000"/>
                  </a:schemeClr>
                </a:solidFill>
                <a:effectLst/>
                <a:uLnTx/>
                <a:uFillTx/>
                <a:latin typeface="Arial"/>
                <a:ea typeface="+mn-ea"/>
                <a:cs typeface="+mn-cs"/>
              </a:rPr>
              <a:t> Y </a:t>
            </a:r>
            <a:r>
              <a:rPr kumimoji="0" lang="en-US" sz="1800" b="1" i="0" u="none" strike="noStrike" kern="1200" cap="all" spc="0" normalizeH="0" baseline="0" noProof="0" dirty="0" err="1">
                <a:ln>
                  <a:noFill/>
                </a:ln>
                <a:solidFill>
                  <a:schemeClr val="accent1">
                    <a:lumMod val="40000"/>
                    <a:lumOff val="60000"/>
                  </a:schemeClr>
                </a:solidFill>
                <a:effectLst/>
                <a:uLnTx/>
                <a:uFillTx/>
                <a:latin typeface="Arial"/>
                <a:ea typeface="+mn-ea"/>
                <a:cs typeface="+mn-cs"/>
              </a:rPr>
              <a:t>discusión</a:t>
            </a:r>
            <a:endParaRPr kumimoji="0" lang="en-US" sz="1800" b="1" i="0" u="none" strike="noStrike" kern="1200" cap="all" spc="0" normalizeH="0" baseline="0" noProof="0" dirty="0">
              <a:ln>
                <a:noFill/>
              </a:ln>
              <a:solidFill>
                <a:schemeClr val="accent1">
                  <a:lumMod val="40000"/>
                  <a:lumOff val="60000"/>
                </a:schemeClr>
              </a:solidFill>
              <a:effectLst/>
              <a:uLnTx/>
              <a:uFillTx/>
              <a:latin typeface="Arial"/>
              <a:ea typeface="+mn-ea"/>
              <a:cs typeface="+mn-cs"/>
            </a:endParaRPr>
          </a:p>
        </p:txBody>
      </p:sp>
      <p:pic>
        <p:nvPicPr>
          <p:cNvPr id="3074" name="Picture 2" descr="Investigación Científica Vectores Libres de Derechos - iStock">
            <a:extLst>
              <a:ext uri="{FF2B5EF4-FFF2-40B4-BE49-F238E27FC236}">
                <a16:creationId xmlns:a16="http://schemas.microsoft.com/office/drawing/2014/main" id="{B56F0303-15AC-4085-B158-FFDA90BDF7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330" t="51875" r="5824" b="27908"/>
          <a:stretch/>
        </p:blipFill>
        <p:spPr bwMode="auto">
          <a:xfrm>
            <a:off x="1" y="738384"/>
            <a:ext cx="788874" cy="803691"/>
          </a:xfrm>
          <a:prstGeom prst="ellipse">
            <a:avLst/>
          </a:prstGeom>
          <a:noFill/>
          <a:extLst>
            <a:ext uri="{909E8E84-426E-40DD-AFC4-6F175D3DCCD1}">
              <a14:hiddenFill xmlns:a14="http://schemas.microsoft.com/office/drawing/2010/main">
                <a:solidFill>
                  <a:srgbClr val="FFFFFF"/>
                </a:solidFill>
              </a14:hiddenFill>
            </a:ext>
          </a:extLst>
        </p:spPr>
      </p:pic>
      <p:pic>
        <p:nvPicPr>
          <p:cNvPr id="17" name="Picture 2" descr="Investigación Científica Vectores Libres de Derechos - iStock">
            <a:extLst>
              <a:ext uri="{FF2B5EF4-FFF2-40B4-BE49-F238E27FC236}">
                <a16:creationId xmlns:a16="http://schemas.microsoft.com/office/drawing/2014/main" id="{DCB677D1-DF09-468B-9756-3DFB01A926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429" t="52027" r="49851" b="28407"/>
          <a:stretch/>
        </p:blipFill>
        <p:spPr bwMode="auto">
          <a:xfrm>
            <a:off x="838143" y="1430804"/>
            <a:ext cx="1024405" cy="922810"/>
          </a:xfrm>
          <a:prstGeom prst="ellipse">
            <a:avLst/>
          </a:prstGeom>
          <a:noFill/>
          <a:extLst>
            <a:ext uri="{909E8E84-426E-40DD-AFC4-6F175D3DCCD1}">
              <a14:hiddenFill xmlns:a14="http://schemas.microsoft.com/office/drawing/2010/main">
                <a:solidFill>
                  <a:srgbClr val="FFFFFF"/>
                </a:solidFill>
              </a14:hiddenFill>
            </a:ext>
          </a:extLst>
        </p:spPr>
      </p:pic>
      <p:pic>
        <p:nvPicPr>
          <p:cNvPr id="18" name="Picture 2" descr="Investigación Científica Vectores Libres de Derechos - iStock">
            <a:extLst>
              <a:ext uri="{FF2B5EF4-FFF2-40B4-BE49-F238E27FC236}">
                <a16:creationId xmlns:a16="http://schemas.microsoft.com/office/drawing/2014/main" id="{06EFF6FA-BA08-40FD-9A30-E21AC21A40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82" t="52140" r="72543" b="26966"/>
          <a:stretch/>
        </p:blipFill>
        <p:spPr bwMode="auto">
          <a:xfrm>
            <a:off x="2061597" y="2192728"/>
            <a:ext cx="1121429" cy="1051913"/>
          </a:xfrm>
          <a:prstGeom prst="ellipse">
            <a:avLst/>
          </a:prstGeom>
          <a:noFill/>
          <a:extLst>
            <a:ext uri="{909E8E84-426E-40DD-AFC4-6F175D3DCCD1}">
              <a14:hiddenFill xmlns:a14="http://schemas.microsoft.com/office/drawing/2010/main">
                <a:solidFill>
                  <a:srgbClr val="FFFFFF"/>
                </a:solidFill>
              </a14:hiddenFill>
            </a:ext>
          </a:extLst>
        </p:spPr>
      </p:pic>
      <p:pic>
        <p:nvPicPr>
          <p:cNvPr id="19" name="Picture 2" descr="Investigación Científica Vectores Libres de Derechos - iStock">
            <a:extLst>
              <a:ext uri="{FF2B5EF4-FFF2-40B4-BE49-F238E27FC236}">
                <a16:creationId xmlns:a16="http://schemas.microsoft.com/office/drawing/2014/main" id="{1868EDEA-0563-4517-B44E-CB0832B8F9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180" t="30226" r="50083" b="49305"/>
          <a:stretch/>
        </p:blipFill>
        <p:spPr bwMode="auto">
          <a:xfrm>
            <a:off x="3020168" y="3084092"/>
            <a:ext cx="1091325" cy="1027637"/>
          </a:xfrm>
          <a:prstGeom prst="ellipse">
            <a:avLst/>
          </a:prstGeom>
          <a:noFill/>
          <a:extLst>
            <a:ext uri="{909E8E84-426E-40DD-AFC4-6F175D3DCCD1}">
              <a14:hiddenFill xmlns:a14="http://schemas.microsoft.com/office/drawing/2010/main">
                <a:solidFill>
                  <a:srgbClr val="FFFFFF"/>
                </a:solidFill>
              </a14:hiddenFill>
            </a:ext>
          </a:extLst>
        </p:spPr>
      </p:pic>
      <p:pic>
        <p:nvPicPr>
          <p:cNvPr id="20" name="Picture 2" descr="Investigación Científica Vectores Libres de Derechos - iStock">
            <a:extLst>
              <a:ext uri="{FF2B5EF4-FFF2-40B4-BE49-F238E27FC236}">
                <a16:creationId xmlns:a16="http://schemas.microsoft.com/office/drawing/2014/main" id="{621365D7-04D4-4583-B3E4-F915DFDF7A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634" t="74232" r="6094" b="7663"/>
          <a:stretch/>
        </p:blipFill>
        <p:spPr bwMode="auto">
          <a:xfrm>
            <a:off x="4286164" y="3844574"/>
            <a:ext cx="1150547" cy="1027637"/>
          </a:xfrm>
          <a:prstGeom prst="ellipse">
            <a:avLst/>
          </a:prstGeom>
          <a:noFill/>
          <a:extLst>
            <a:ext uri="{909E8E84-426E-40DD-AFC4-6F175D3DCCD1}">
              <a14:hiddenFill xmlns:a14="http://schemas.microsoft.com/office/drawing/2010/main">
                <a:solidFill>
                  <a:srgbClr val="FFFFFF"/>
                </a:solidFill>
              </a14:hiddenFill>
            </a:ext>
          </a:extLst>
        </p:spPr>
      </p:pic>
      <p:pic>
        <p:nvPicPr>
          <p:cNvPr id="21" name="Picture 2" descr="Investigación Científica Vectores Libres de Derechos - iStock">
            <a:extLst>
              <a:ext uri="{FF2B5EF4-FFF2-40B4-BE49-F238E27FC236}">
                <a16:creationId xmlns:a16="http://schemas.microsoft.com/office/drawing/2014/main" id="{B1522B94-BF08-4354-ADC5-38A2987F00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80" t="75663" r="74198" b="6232"/>
          <a:stretch/>
        </p:blipFill>
        <p:spPr bwMode="auto">
          <a:xfrm>
            <a:off x="5292200" y="4769401"/>
            <a:ext cx="1091325" cy="1055450"/>
          </a:xfrm>
          <a:prstGeom prst="ellipse">
            <a:avLst/>
          </a:prstGeom>
          <a:noFill/>
          <a:extLst>
            <a:ext uri="{909E8E84-426E-40DD-AFC4-6F175D3DCCD1}">
              <a14:hiddenFill xmlns:a14="http://schemas.microsoft.com/office/drawing/2010/main">
                <a:solidFill>
                  <a:srgbClr val="FFFFFF"/>
                </a:solidFill>
              </a14:hiddenFill>
            </a:ext>
          </a:extLst>
        </p:spPr>
      </p:pic>
      <p:sp>
        <p:nvSpPr>
          <p:cNvPr id="22" name="CuadroTexto 21">
            <a:extLst>
              <a:ext uri="{FF2B5EF4-FFF2-40B4-BE49-F238E27FC236}">
                <a16:creationId xmlns:a16="http://schemas.microsoft.com/office/drawing/2014/main" id="{91989C5E-4D13-4F1C-A3AB-62CC86A827CA}"/>
              </a:ext>
            </a:extLst>
          </p:cNvPr>
          <p:cNvSpPr txBox="1"/>
          <p:nvPr/>
        </p:nvSpPr>
        <p:spPr>
          <a:xfrm>
            <a:off x="0" y="0"/>
            <a:ext cx="609600" cy="369332"/>
          </a:xfrm>
          <a:prstGeom prst="rect">
            <a:avLst/>
          </a:prstGeom>
          <a:noFill/>
        </p:spPr>
        <p:txBody>
          <a:bodyPr wrap="square" rtlCol="0">
            <a:spAutoFit/>
          </a:bodyPr>
          <a:lstStyle/>
          <a:p>
            <a:pPr algn="ctr"/>
            <a:r>
              <a:rPr lang="es-MX" dirty="0"/>
              <a:t>12</a:t>
            </a:r>
            <a:endParaRPr lang="es-ES" dirty="0"/>
          </a:p>
        </p:txBody>
      </p:sp>
    </p:spTree>
    <p:extLst>
      <p:ext uri="{BB962C8B-B14F-4D97-AF65-F5344CB8AC3E}">
        <p14:creationId xmlns:p14="http://schemas.microsoft.com/office/powerpoint/2010/main" val="35257777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Imagen 6">
            <a:extLst>
              <a:ext uri="{FF2B5EF4-FFF2-40B4-BE49-F238E27FC236}">
                <a16:creationId xmlns:a16="http://schemas.microsoft.com/office/drawing/2014/main" id="{C1DF0A39-C022-44A6-B56B-7C7E50D3E018}"/>
              </a:ext>
            </a:extLst>
          </p:cNvPr>
          <p:cNvPicPr>
            <a:picLocks noChangeAspect="1"/>
          </p:cNvPicPr>
          <p:nvPr/>
        </p:nvPicPr>
        <p:blipFill>
          <a:blip r:embed="rId2"/>
          <a:stretch>
            <a:fillRect/>
          </a:stretch>
        </p:blipFill>
        <p:spPr>
          <a:xfrm>
            <a:off x="1594122" y="1672297"/>
            <a:ext cx="9003755" cy="2768911"/>
          </a:xfrm>
          <a:prstGeom prst="bevel">
            <a:avLst/>
          </a:prstGeom>
        </p:spPr>
      </p:pic>
      <p:pic>
        <p:nvPicPr>
          <p:cNvPr id="5" name="Imagen 4">
            <a:extLst>
              <a:ext uri="{FF2B5EF4-FFF2-40B4-BE49-F238E27FC236}">
                <a16:creationId xmlns:a16="http://schemas.microsoft.com/office/drawing/2014/main" id="{B549CA30-451D-491B-BC93-3558DBEB41A2}"/>
              </a:ext>
            </a:extLst>
          </p:cNvPr>
          <p:cNvPicPr>
            <a:picLocks noChangeAspect="1"/>
          </p:cNvPicPr>
          <p:nvPr/>
        </p:nvPicPr>
        <p:blipFill rotWithShape="1">
          <a:blip r:embed="rId3"/>
          <a:srcRect l="10113" t="14659" r="8511" b="6932"/>
          <a:stretch/>
        </p:blipFill>
        <p:spPr>
          <a:xfrm>
            <a:off x="8899451" y="5945410"/>
            <a:ext cx="3062177" cy="726633"/>
          </a:xfrm>
          <a:prstGeom prst="rect">
            <a:avLst/>
          </a:prstGeom>
        </p:spPr>
      </p:pic>
      <p:sp>
        <p:nvSpPr>
          <p:cNvPr id="27" name="Título 1">
            <a:extLst>
              <a:ext uri="{FF2B5EF4-FFF2-40B4-BE49-F238E27FC236}">
                <a16:creationId xmlns:a16="http://schemas.microsoft.com/office/drawing/2014/main" id="{7BB352A0-2367-442F-86EF-29A1EA9AC646}"/>
              </a:ext>
            </a:extLst>
          </p:cNvPr>
          <p:cNvSpPr>
            <a:spLocks noGrp="1"/>
          </p:cNvSpPr>
          <p:nvPr>
            <p:ph type="title"/>
          </p:nvPr>
        </p:nvSpPr>
        <p:spPr>
          <a:xfrm>
            <a:off x="8665698" y="0"/>
            <a:ext cx="2916702" cy="1143000"/>
          </a:xfrm>
        </p:spPr>
        <p:txBody>
          <a:bodyPr/>
          <a:lstStyle/>
          <a:p>
            <a:r>
              <a:rPr lang="es-EC" dirty="0">
                <a:solidFill>
                  <a:srgbClr val="003300"/>
                </a:solidFill>
              </a:rPr>
              <a:t>HIPÓTESIS</a:t>
            </a:r>
          </a:p>
        </p:txBody>
      </p:sp>
      <p:sp>
        <p:nvSpPr>
          <p:cNvPr id="6" name="CuadroTexto 5">
            <a:extLst>
              <a:ext uri="{FF2B5EF4-FFF2-40B4-BE49-F238E27FC236}">
                <a16:creationId xmlns:a16="http://schemas.microsoft.com/office/drawing/2014/main" id="{32234298-4AA0-44BF-810B-EBB784EDE4C3}"/>
              </a:ext>
            </a:extLst>
          </p:cNvPr>
          <p:cNvSpPr txBox="1"/>
          <p:nvPr/>
        </p:nvSpPr>
        <p:spPr>
          <a:xfrm>
            <a:off x="3210042" y="2594194"/>
            <a:ext cx="6093724" cy="1015663"/>
          </a:xfrm>
          <a:prstGeom prst="rect">
            <a:avLst/>
          </a:prstGeom>
          <a:noFill/>
        </p:spPr>
        <p:txBody>
          <a:bodyPr wrap="square">
            <a:spAutoFit/>
          </a:bodyPr>
          <a:lstStyle/>
          <a:p>
            <a:pPr algn="ctr"/>
            <a:r>
              <a:rPr lang="es-EC" sz="2000" kern="0" dirty="0">
                <a:solidFill>
                  <a:prstClr val="black"/>
                </a:solidFill>
                <a:latin typeface="Arial"/>
              </a:rPr>
              <a:t>Se obtiene colágeno hidrolizado mediante la reacción enzimática con bromelina sobre gelatina.</a:t>
            </a:r>
            <a:endParaRPr lang="es-ES" sz="2000" kern="0" dirty="0">
              <a:solidFill>
                <a:prstClr val="black"/>
              </a:solidFill>
              <a:latin typeface="Aria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black"/>
              </a:solidFill>
              <a:effectLst/>
              <a:uLnTx/>
              <a:uFillTx/>
              <a:latin typeface="Arial"/>
              <a:ea typeface="+mn-ea"/>
              <a:cs typeface="+mn-cs"/>
            </a:endParaRPr>
          </a:p>
        </p:txBody>
      </p:sp>
      <p:sp>
        <p:nvSpPr>
          <p:cNvPr id="8" name="CuadroTexto 7">
            <a:extLst>
              <a:ext uri="{FF2B5EF4-FFF2-40B4-BE49-F238E27FC236}">
                <a16:creationId xmlns:a16="http://schemas.microsoft.com/office/drawing/2014/main" id="{59F7913A-ABF4-42AD-AAF4-C3C67661240D}"/>
              </a:ext>
            </a:extLst>
          </p:cNvPr>
          <p:cNvSpPr txBox="1"/>
          <p:nvPr/>
        </p:nvSpPr>
        <p:spPr>
          <a:xfrm>
            <a:off x="0" y="0"/>
            <a:ext cx="609600" cy="369332"/>
          </a:xfrm>
          <a:prstGeom prst="rect">
            <a:avLst/>
          </a:prstGeom>
          <a:noFill/>
        </p:spPr>
        <p:txBody>
          <a:bodyPr wrap="square" rtlCol="0">
            <a:spAutoFit/>
          </a:bodyPr>
          <a:lstStyle/>
          <a:p>
            <a:pPr algn="ctr"/>
            <a:r>
              <a:rPr lang="es-MX" dirty="0"/>
              <a:t>13</a:t>
            </a:r>
            <a:endParaRPr lang="es-ES" dirty="0"/>
          </a:p>
        </p:txBody>
      </p:sp>
    </p:spTree>
    <p:extLst>
      <p:ext uri="{BB962C8B-B14F-4D97-AF65-F5344CB8AC3E}">
        <p14:creationId xmlns:p14="http://schemas.microsoft.com/office/powerpoint/2010/main" val="11699712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8F2CA43E-7A3B-47D8-A0FC-906A272DB74B}"/>
              </a:ext>
            </a:extLst>
          </p:cNvPr>
          <p:cNvPicPr>
            <a:picLocks noChangeAspect="1"/>
          </p:cNvPicPr>
          <p:nvPr/>
        </p:nvPicPr>
        <p:blipFill rotWithShape="1">
          <a:blip r:embed="rId2"/>
          <a:srcRect t="13502" r="27235" b="11322"/>
          <a:stretch/>
        </p:blipFill>
        <p:spPr>
          <a:xfrm>
            <a:off x="5818534" y="4889961"/>
            <a:ext cx="5351214" cy="645735"/>
          </a:xfrm>
          <a:prstGeom prst="cube">
            <a:avLst/>
          </a:prstGeom>
        </p:spPr>
      </p:pic>
      <p:pic>
        <p:nvPicPr>
          <p:cNvPr id="15" name="Imagen 14">
            <a:extLst>
              <a:ext uri="{FF2B5EF4-FFF2-40B4-BE49-F238E27FC236}">
                <a16:creationId xmlns:a16="http://schemas.microsoft.com/office/drawing/2014/main" id="{EE1B19D7-DFF1-4C1D-8B68-E8F9C61EAA74}"/>
              </a:ext>
            </a:extLst>
          </p:cNvPr>
          <p:cNvPicPr>
            <a:picLocks noChangeAspect="1"/>
          </p:cNvPicPr>
          <p:nvPr/>
        </p:nvPicPr>
        <p:blipFill rotWithShape="1">
          <a:blip r:embed="rId2"/>
          <a:srcRect t="13502" r="27235" b="11322"/>
          <a:stretch/>
        </p:blipFill>
        <p:spPr>
          <a:xfrm>
            <a:off x="5050019" y="4044400"/>
            <a:ext cx="3953304" cy="645735"/>
          </a:xfrm>
          <a:prstGeom prst="cube">
            <a:avLst/>
          </a:prstGeom>
        </p:spPr>
      </p:pic>
      <p:pic>
        <p:nvPicPr>
          <p:cNvPr id="13" name="Imagen 12">
            <a:extLst>
              <a:ext uri="{FF2B5EF4-FFF2-40B4-BE49-F238E27FC236}">
                <a16:creationId xmlns:a16="http://schemas.microsoft.com/office/drawing/2014/main" id="{B32F9681-059A-4F78-8DD7-97A6BBB72771}"/>
              </a:ext>
            </a:extLst>
          </p:cNvPr>
          <p:cNvPicPr>
            <a:picLocks noChangeAspect="1"/>
          </p:cNvPicPr>
          <p:nvPr/>
        </p:nvPicPr>
        <p:blipFill rotWithShape="1">
          <a:blip r:embed="rId2"/>
          <a:srcRect t="13502" r="27235" b="11322"/>
          <a:stretch/>
        </p:blipFill>
        <p:spPr>
          <a:xfrm>
            <a:off x="3788629" y="3198839"/>
            <a:ext cx="2416273" cy="645735"/>
          </a:xfrm>
          <a:prstGeom prst="cube">
            <a:avLst/>
          </a:prstGeom>
        </p:spPr>
      </p:pic>
      <p:pic>
        <p:nvPicPr>
          <p:cNvPr id="14" name="Imagen 13">
            <a:extLst>
              <a:ext uri="{FF2B5EF4-FFF2-40B4-BE49-F238E27FC236}">
                <a16:creationId xmlns:a16="http://schemas.microsoft.com/office/drawing/2014/main" id="{94FC93C7-6C9E-4524-8E67-0C55A13A6986}"/>
              </a:ext>
            </a:extLst>
          </p:cNvPr>
          <p:cNvPicPr>
            <a:picLocks noChangeAspect="1"/>
          </p:cNvPicPr>
          <p:nvPr/>
        </p:nvPicPr>
        <p:blipFill rotWithShape="1">
          <a:blip r:embed="rId2"/>
          <a:srcRect t="13502" r="27235" b="11322"/>
          <a:stretch/>
        </p:blipFill>
        <p:spPr>
          <a:xfrm>
            <a:off x="2874483" y="2353278"/>
            <a:ext cx="2416273" cy="645735"/>
          </a:xfrm>
          <a:prstGeom prst="cube">
            <a:avLst/>
          </a:prstGeom>
        </p:spPr>
      </p:pic>
      <p:pic>
        <p:nvPicPr>
          <p:cNvPr id="11" name="Imagen 10">
            <a:extLst>
              <a:ext uri="{FF2B5EF4-FFF2-40B4-BE49-F238E27FC236}">
                <a16:creationId xmlns:a16="http://schemas.microsoft.com/office/drawing/2014/main" id="{AA56C913-6EC1-48F2-835D-5A5B95A3A120}"/>
              </a:ext>
            </a:extLst>
          </p:cNvPr>
          <p:cNvPicPr>
            <a:picLocks noChangeAspect="1"/>
          </p:cNvPicPr>
          <p:nvPr/>
        </p:nvPicPr>
        <p:blipFill rotWithShape="1">
          <a:blip r:embed="rId2"/>
          <a:srcRect t="13502" r="27235" b="11322"/>
          <a:stretch/>
        </p:blipFill>
        <p:spPr>
          <a:xfrm>
            <a:off x="1560767" y="1530560"/>
            <a:ext cx="2416273" cy="645735"/>
          </a:xfrm>
          <a:prstGeom prst="cube">
            <a:avLst/>
          </a:prstGeom>
        </p:spPr>
      </p:pic>
      <p:pic>
        <p:nvPicPr>
          <p:cNvPr id="2" name="Imagen 1">
            <a:extLst>
              <a:ext uri="{FF2B5EF4-FFF2-40B4-BE49-F238E27FC236}">
                <a16:creationId xmlns:a16="http://schemas.microsoft.com/office/drawing/2014/main" id="{A60F2F0F-4243-4FC0-A912-4F902A45D71A}"/>
              </a:ext>
            </a:extLst>
          </p:cNvPr>
          <p:cNvPicPr>
            <a:picLocks noChangeAspect="1"/>
          </p:cNvPicPr>
          <p:nvPr/>
        </p:nvPicPr>
        <p:blipFill rotWithShape="1">
          <a:blip r:embed="rId2"/>
          <a:srcRect t="13502" r="27235" b="11322"/>
          <a:stretch/>
        </p:blipFill>
        <p:spPr>
          <a:xfrm>
            <a:off x="458210" y="755440"/>
            <a:ext cx="2416273" cy="645735"/>
          </a:xfrm>
          <a:prstGeom prst="cube">
            <a:avLst/>
          </a:prstGeom>
        </p:spPr>
      </p:pic>
      <p:pic>
        <p:nvPicPr>
          <p:cNvPr id="5" name="Imagen 4">
            <a:extLst>
              <a:ext uri="{FF2B5EF4-FFF2-40B4-BE49-F238E27FC236}">
                <a16:creationId xmlns:a16="http://schemas.microsoft.com/office/drawing/2014/main" id="{B549CA30-451D-491B-BC93-3558DBEB41A2}"/>
              </a:ext>
            </a:extLst>
          </p:cNvPr>
          <p:cNvPicPr>
            <a:picLocks noChangeAspect="1"/>
          </p:cNvPicPr>
          <p:nvPr/>
        </p:nvPicPr>
        <p:blipFill rotWithShape="1">
          <a:blip r:embed="rId3"/>
          <a:srcRect l="10113" t="14659" r="8511" b="6932"/>
          <a:stretch/>
        </p:blipFill>
        <p:spPr>
          <a:xfrm>
            <a:off x="8899451" y="5945410"/>
            <a:ext cx="3062177" cy="726633"/>
          </a:xfrm>
          <a:prstGeom prst="rect">
            <a:avLst/>
          </a:prstGeom>
        </p:spPr>
      </p:pic>
      <p:sp>
        <p:nvSpPr>
          <p:cNvPr id="27" name="Título 1">
            <a:extLst>
              <a:ext uri="{FF2B5EF4-FFF2-40B4-BE49-F238E27FC236}">
                <a16:creationId xmlns:a16="http://schemas.microsoft.com/office/drawing/2014/main" id="{7BB352A0-2367-442F-86EF-29A1EA9AC646}"/>
              </a:ext>
            </a:extLst>
          </p:cNvPr>
          <p:cNvSpPr>
            <a:spLocks noGrp="1"/>
          </p:cNvSpPr>
          <p:nvPr>
            <p:ph type="title"/>
          </p:nvPr>
        </p:nvSpPr>
        <p:spPr>
          <a:xfrm>
            <a:off x="8665698" y="0"/>
            <a:ext cx="2916702" cy="1143000"/>
          </a:xfrm>
        </p:spPr>
        <p:txBody>
          <a:bodyPr/>
          <a:lstStyle/>
          <a:p>
            <a:r>
              <a:rPr lang="es-EC" dirty="0">
                <a:solidFill>
                  <a:srgbClr val="003300"/>
                </a:solidFill>
              </a:rPr>
              <a:t>CONTENIDO</a:t>
            </a:r>
          </a:p>
        </p:txBody>
      </p:sp>
      <p:sp>
        <p:nvSpPr>
          <p:cNvPr id="68" name="TextBox 47">
            <a:extLst>
              <a:ext uri="{FF2B5EF4-FFF2-40B4-BE49-F238E27FC236}">
                <a16:creationId xmlns:a16="http://schemas.microsoft.com/office/drawing/2014/main" id="{F994B734-DD24-455A-924C-593A0920A22A}"/>
              </a:ext>
            </a:extLst>
          </p:cNvPr>
          <p:cNvSpPr txBox="1"/>
          <p:nvPr/>
        </p:nvSpPr>
        <p:spPr>
          <a:xfrm>
            <a:off x="838143" y="972981"/>
            <a:ext cx="19800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all" spc="0" normalizeH="0" baseline="0" noProof="0" dirty="0">
                <a:ln>
                  <a:noFill/>
                </a:ln>
                <a:solidFill>
                  <a:schemeClr val="accent1">
                    <a:lumMod val="40000"/>
                    <a:lumOff val="60000"/>
                  </a:schemeClr>
                </a:solidFill>
                <a:effectLst/>
                <a:uLnTx/>
                <a:uFillTx/>
                <a:latin typeface="Arial"/>
                <a:ea typeface="+mn-ea"/>
                <a:cs typeface="+mn-cs"/>
              </a:rPr>
              <a:t>INTRODUCCIÓN</a:t>
            </a:r>
          </a:p>
        </p:txBody>
      </p:sp>
      <p:sp>
        <p:nvSpPr>
          <p:cNvPr id="69" name="TextBox 51">
            <a:extLst>
              <a:ext uri="{FF2B5EF4-FFF2-40B4-BE49-F238E27FC236}">
                <a16:creationId xmlns:a16="http://schemas.microsoft.com/office/drawing/2014/main" id="{40DEE6FF-FF4F-46AB-B2E1-CD636957ACC6}"/>
              </a:ext>
            </a:extLst>
          </p:cNvPr>
          <p:cNvSpPr txBox="1"/>
          <p:nvPr/>
        </p:nvSpPr>
        <p:spPr>
          <a:xfrm>
            <a:off x="2283089" y="1707543"/>
            <a:ext cx="15055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schemeClr val="accent1">
                    <a:lumMod val="40000"/>
                    <a:lumOff val="60000"/>
                  </a:schemeClr>
                </a:solidFill>
                <a:effectLst/>
                <a:uLnTx/>
                <a:uFillTx/>
                <a:latin typeface="Arial"/>
                <a:ea typeface="+mn-ea"/>
                <a:cs typeface="+mn-cs"/>
              </a:rPr>
              <a:t>OBJETIVOS</a:t>
            </a:r>
          </a:p>
        </p:txBody>
      </p:sp>
      <p:sp>
        <p:nvSpPr>
          <p:cNvPr id="70" name="TextBox 54">
            <a:extLst>
              <a:ext uri="{FF2B5EF4-FFF2-40B4-BE49-F238E27FC236}">
                <a16:creationId xmlns:a16="http://schemas.microsoft.com/office/drawing/2014/main" id="{B192AC98-FD35-4AF6-8B6A-2D180F714DAD}"/>
              </a:ext>
            </a:extLst>
          </p:cNvPr>
          <p:cNvSpPr txBox="1"/>
          <p:nvPr/>
        </p:nvSpPr>
        <p:spPr>
          <a:xfrm>
            <a:off x="4171434" y="3378890"/>
            <a:ext cx="19245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all" spc="0" normalizeH="0" baseline="0" noProof="0" dirty="0">
                <a:ln>
                  <a:noFill/>
                </a:ln>
                <a:solidFill>
                  <a:schemeClr val="accent1">
                    <a:lumMod val="75000"/>
                  </a:schemeClr>
                </a:solidFill>
                <a:effectLst/>
                <a:uLnTx/>
                <a:uFillTx/>
                <a:latin typeface="Arial"/>
                <a:ea typeface="+mn-ea"/>
                <a:cs typeface="+mn-cs"/>
              </a:rPr>
              <a:t>METODOLOGÍA</a:t>
            </a:r>
            <a:endParaRPr kumimoji="0" lang="en-US" sz="1800" b="1" i="0" u="none" strike="noStrike" kern="1200" cap="all" spc="0" normalizeH="0" baseline="0" noProof="0" dirty="0">
              <a:ln>
                <a:noFill/>
              </a:ln>
              <a:solidFill>
                <a:schemeClr val="accent1">
                  <a:lumMod val="75000"/>
                </a:schemeClr>
              </a:solidFill>
              <a:effectLst/>
              <a:uLnTx/>
              <a:uFillTx/>
              <a:latin typeface="Arial"/>
              <a:ea typeface="+mn-ea"/>
              <a:cs typeface="+mn-cs"/>
            </a:endParaRPr>
          </a:p>
        </p:txBody>
      </p:sp>
      <p:sp>
        <p:nvSpPr>
          <p:cNvPr id="72" name="TextBox 41">
            <a:extLst>
              <a:ext uri="{FF2B5EF4-FFF2-40B4-BE49-F238E27FC236}">
                <a16:creationId xmlns:a16="http://schemas.microsoft.com/office/drawing/2014/main" id="{DA025254-1961-4FAE-AAB9-FC8E1CC6A2E0}"/>
              </a:ext>
            </a:extLst>
          </p:cNvPr>
          <p:cNvSpPr txBox="1"/>
          <p:nvPr/>
        </p:nvSpPr>
        <p:spPr>
          <a:xfrm>
            <a:off x="6453713" y="5028162"/>
            <a:ext cx="47160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err="1">
                <a:ln>
                  <a:noFill/>
                </a:ln>
                <a:solidFill>
                  <a:schemeClr val="accent1">
                    <a:lumMod val="40000"/>
                    <a:lumOff val="60000"/>
                  </a:schemeClr>
                </a:solidFill>
                <a:effectLst/>
                <a:uLnTx/>
                <a:uFillTx/>
                <a:latin typeface="Arial"/>
                <a:ea typeface="+mn-ea"/>
                <a:cs typeface="+mn-cs"/>
              </a:rPr>
              <a:t>Conclusiones</a:t>
            </a:r>
            <a:r>
              <a:rPr kumimoji="0" lang="en-US" sz="1800" b="1" i="0" u="none" strike="noStrike" kern="1200" cap="all" spc="0" normalizeH="0" baseline="0" noProof="0" dirty="0">
                <a:ln>
                  <a:noFill/>
                </a:ln>
                <a:solidFill>
                  <a:schemeClr val="accent1">
                    <a:lumMod val="40000"/>
                    <a:lumOff val="60000"/>
                  </a:schemeClr>
                </a:solidFill>
                <a:effectLst/>
                <a:uLnTx/>
                <a:uFillTx/>
                <a:latin typeface="Arial"/>
                <a:ea typeface="+mn-ea"/>
                <a:cs typeface="+mn-cs"/>
              </a:rPr>
              <a:t> y </a:t>
            </a:r>
            <a:r>
              <a:rPr kumimoji="0" lang="en-US" sz="1800" b="1" i="0" u="none" strike="noStrike" kern="1200" cap="all" spc="0" normalizeH="0" baseline="0" noProof="0" dirty="0" err="1">
                <a:ln>
                  <a:noFill/>
                </a:ln>
                <a:solidFill>
                  <a:schemeClr val="accent1">
                    <a:lumMod val="40000"/>
                    <a:lumOff val="60000"/>
                  </a:schemeClr>
                </a:solidFill>
                <a:effectLst/>
                <a:uLnTx/>
                <a:uFillTx/>
                <a:latin typeface="Arial"/>
                <a:ea typeface="+mn-ea"/>
                <a:cs typeface="+mn-cs"/>
              </a:rPr>
              <a:t>recomendaciones</a:t>
            </a:r>
            <a:endParaRPr kumimoji="0" lang="en-US" sz="1800" b="1" i="0" u="none" strike="noStrike" kern="1200" cap="all" spc="0" normalizeH="0" baseline="0" noProof="0" dirty="0">
              <a:ln>
                <a:noFill/>
              </a:ln>
              <a:solidFill>
                <a:schemeClr val="accent1">
                  <a:lumMod val="40000"/>
                  <a:lumOff val="60000"/>
                </a:schemeClr>
              </a:solidFill>
              <a:effectLst/>
              <a:uLnTx/>
              <a:uFillTx/>
              <a:latin typeface="Arial"/>
              <a:ea typeface="+mn-ea"/>
              <a:cs typeface="+mn-cs"/>
            </a:endParaRPr>
          </a:p>
        </p:txBody>
      </p:sp>
      <p:sp>
        <p:nvSpPr>
          <p:cNvPr id="43" name="TextBox 54">
            <a:extLst>
              <a:ext uri="{FF2B5EF4-FFF2-40B4-BE49-F238E27FC236}">
                <a16:creationId xmlns:a16="http://schemas.microsoft.com/office/drawing/2014/main" id="{8FBEC9A1-9DFA-47B8-97B7-D13418B8585C}"/>
              </a:ext>
            </a:extLst>
          </p:cNvPr>
          <p:cNvSpPr txBox="1"/>
          <p:nvPr/>
        </p:nvSpPr>
        <p:spPr>
          <a:xfrm>
            <a:off x="3634247" y="2534019"/>
            <a:ext cx="14157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all" spc="0" normalizeH="0" baseline="0" noProof="0" dirty="0">
                <a:ln>
                  <a:noFill/>
                </a:ln>
                <a:solidFill>
                  <a:schemeClr val="accent1">
                    <a:lumMod val="40000"/>
                    <a:lumOff val="60000"/>
                  </a:schemeClr>
                </a:solidFill>
                <a:effectLst/>
                <a:uLnTx/>
                <a:uFillTx/>
                <a:latin typeface="Arial"/>
                <a:ea typeface="+mn-ea"/>
                <a:cs typeface="+mn-cs"/>
              </a:rPr>
              <a:t>Hipótesis</a:t>
            </a:r>
            <a:endParaRPr kumimoji="0" lang="en-US" sz="1800" b="1" i="0" u="none" strike="noStrike" kern="1200" cap="all" spc="0" normalizeH="0" baseline="0" noProof="0" dirty="0">
              <a:ln>
                <a:noFill/>
              </a:ln>
              <a:solidFill>
                <a:schemeClr val="accent1">
                  <a:lumMod val="40000"/>
                  <a:lumOff val="60000"/>
                </a:schemeClr>
              </a:solidFill>
              <a:effectLst/>
              <a:uLnTx/>
              <a:uFillTx/>
              <a:latin typeface="Arial"/>
              <a:ea typeface="+mn-ea"/>
              <a:cs typeface="+mn-cs"/>
            </a:endParaRPr>
          </a:p>
        </p:txBody>
      </p:sp>
      <p:sp>
        <p:nvSpPr>
          <p:cNvPr id="74" name="TextBox 57">
            <a:extLst>
              <a:ext uri="{FF2B5EF4-FFF2-40B4-BE49-F238E27FC236}">
                <a16:creationId xmlns:a16="http://schemas.microsoft.com/office/drawing/2014/main" id="{E899236C-532D-4B8B-B0A5-9A57ACE15041}"/>
              </a:ext>
            </a:extLst>
          </p:cNvPr>
          <p:cNvSpPr txBox="1"/>
          <p:nvPr/>
        </p:nvSpPr>
        <p:spPr>
          <a:xfrm>
            <a:off x="5602651" y="4186912"/>
            <a:ext cx="32968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err="1">
                <a:ln>
                  <a:noFill/>
                </a:ln>
                <a:solidFill>
                  <a:schemeClr val="accent1">
                    <a:lumMod val="40000"/>
                    <a:lumOff val="60000"/>
                  </a:schemeClr>
                </a:solidFill>
                <a:effectLst/>
                <a:uLnTx/>
                <a:uFillTx/>
                <a:latin typeface="Arial"/>
                <a:ea typeface="+mn-ea"/>
                <a:cs typeface="+mn-cs"/>
              </a:rPr>
              <a:t>Resultados</a:t>
            </a:r>
            <a:r>
              <a:rPr kumimoji="0" lang="en-US" sz="1800" b="1" i="0" u="none" strike="noStrike" kern="1200" cap="all" spc="0" normalizeH="0" baseline="0" noProof="0" dirty="0">
                <a:ln>
                  <a:noFill/>
                </a:ln>
                <a:solidFill>
                  <a:schemeClr val="accent1">
                    <a:lumMod val="40000"/>
                    <a:lumOff val="60000"/>
                  </a:schemeClr>
                </a:solidFill>
                <a:effectLst/>
                <a:uLnTx/>
                <a:uFillTx/>
                <a:latin typeface="Arial"/>
                <a:ea typeface="+mn-ea"/>
                <a:cs typeface="+mn-cs"/>
              </a:rPr>
              <a:t> Y </a:t>
            </a:r>
            <a:r>
              <a:rPr kumimoji="0" lang="en-US" sz="1800" b="1" i="0" u="none" strike="noStrike" kern="1200" cap="all" spc="0" normalizeH="0" baseline="0" noProof="0" dirty="0" err="1">
                <a:ln>
                  <a:noFill/>
                </a:ln>
                <a:solidFill>
                  <a:schemeClr val="accent1">
                    <a:lumMod val="40000"/>
                    <a:lumOff val="60000"/>
                  </a:schemeClr>
                </a:solidFill>
                <a:effectLst/>
                <a:uLnTx/>
                <a:uFillTx/>
                <a:latin typeface="Arial"/>
                <a:ea typeface="+mn-ea"/>
                <a:cs typeface="+mn-cs"/>
              </a:rPr>
              <a:t>discusión</a:t>
            </a:r>
            <a:endParaRPr kumimoji="0" lang="en-US" sz="1800" b="1" i="0" u="none" strike="noStrike" kern="1200" cap="all" spc="0" normalizeH="0" baseline="0" noProof="0" dirty="0">
              <a:ln>
                <a:noFill/>
              </a:ln>
              <a:solidFill>
                <a:schemeClr val="accent1">
                  <a:lumMod val="40000"/>
                  <a:lumOff val="60000"/>
                </a:schemeClr>
              </a:solidFill>
              <a:effectLst/>
              <a:uLnTx/>
              <a:uFillTx/>
              <a:latin typeface="Arial"/>
              <a:ea typeface="+mn-ea"/>
              <a:cs typeface="+mn-cs"/>
            </a:endParaRPr>
          </a:p>
        </p:txBody>
      </p:sp>
      <p:pic>
        <p:nvPicPr>
          <p:cNvPr id="3074" name="Picture 2" descr="Investigación Científica Vectores Libres de Derechos - iStock">
            <a:extLst>
              <a:ext uri="{FF2B5EF4-FFF2-40B4-BE49-F238E27FC236}">
                <a16:creationId xmlns:a16="http://schemas.microsoft.com/office/drawing/2014/main" id="{B56F0303-15AC-4085-B158-FFDA90BDF7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330" t="51875" r="5824" b="27908"/>
          <a:stretch/>
        </p:blipFill>
        <p:spPr bwMode="auto">
          <a:xfrm>
            <a:off x="1" y="738384"/>
            <a:ext cx="788874" cy="803691"/>
          </a:xfrm>
          <a:prstGeom prst="ellipse">
            <a:avLst/>
          </a:prstGeom>
          <a:noFill/>
          <a:extLst>
            <a:ext uri="{909E8E84-426E-40DD-AFC4-6F175D3DCCD1}">
              <a14:hiddenFill xmlns:a14="http://schemas.microsoft.com/office/drawing/2010/main">
                <a:solidFill>
                  <a:srgbClr val="FFFFFF"/>
                </a:solidFill>
              </a14:hiddenFill>
            </a:ext>
          </a:extLst>
        </p:spPr>
      </p:pic>
      <p:pic>
        <p:nvPicPr>
          <p:cNvPr id="17" name="Picture 2" descr="Investigación Científica Vectores Libres de Derechos - iStock">
            <a:extLst>
              <a:ext uri="{FF2B5EF4-FFF2-40B4-BE49-F238E27FC236}">
                <a16:creationId xmlns:a16="http://schemas.microsoft.com/office/drawing/2014/main" id="{DCB677D1-DF09-468B-9756-3DFB01A926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429" t="52027" r="49851" b="28407"/>
          <a:stretch/>
        </p:blipFill>
        <p:spPr bwMode="auto">
          <a:xfrm>
            <a:off x="838143" y="1430804"/>
            <a:ext cx="1024405" cy="922810"/>
          </a:xfrm>
          <a:prstGeom prst="ellipse">
            <a:avLst/>
          </a:prstGeom>
          <a:noFill/>
          <a:extLst>
            <a:ext uri="{909E8E84-426E-40DD-AFC4-6F175D3DCCD1}">
              <a14:hiddenFill xmlns:a14="http://schemas.microsoft.com/office/drawing/2010/main">
                <a:solidFill>
                  <a:srgbClr val="FFFFFF"/>
                </a:solidFill>
              </a14:hiddenFill>
            </a:ext>
          </a:extLst>
        </p:spPr>
      </p:pic>
      <p:pic>
        <p:nvPicPr>
          <p:cNvPr id="18" name="Picture 2" descr="Investigación Científica Vectores Libres de Derechos - iStock">
            <a:extLst>
              <a:ext uri="{FF2B5EF4-FFF2-40B4-BE49-F238E27FC236}">
                <a16:creationId xmlns:a16="http://schemas.microsoft.com/office/drawing/2014/main" id="{06EFF6FA-BA08-40FD-9A30-E21AC21A40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82" t="52140" r="72543" b="26966"/>
          <a:stretch/>
        </p:blipFill>
        <p:spPr bwMode="auto">
          <a:xfrm>
            <a:off x="2061597" y="2192728"/>
            <a:ext cx="1121429" cy="1051913"/>
          </a:xfrm>
          <a:prstGeom prst="ellipse">
            <a:avLst/>
          </a:prstGeom>
          <a:noFill/>
          <a:extLst>
            <a:ext uri="{909E8E84-426E-40DD-AFC4-6F175D3DCCD1}">
              <a14:hiddenFill xmlns:a14="http://schemas.microsoft.com/office/drawing/2010/main">
                <a:solidFill>
                  <a:srgbClr val="FFFFFF"/>
                </a:solidFill>
              </a14:hiddenFill>
            </a:ext>
          </a:extLst>
        </p:spPr>
      </p:pic>
      <p:pic>
        <p:nvPicPr>
          <p:cNvPr id="19" name="Picture 2" descr="Investigación Científica Vectores Libres de Derechos - iStock">
            <a:extLst>
              <a:ext uri="{FF2B5EF4-FFF2-40B4-BE49-F238E27FC236}">
                <a16:creationId xmlns:a16="http://schemas.microsoft.com/office/drawing/2014/main" id="{1868EDEA-0563-4517-B44E-CB0832B8F9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180" t="30226" r="50083" b="49305"/>
          <a:stretch/>
        </p:blipFill>
        <p:spPr bwMode="auto">
          <a:xfrm>
            <a:off x="3020168" y="3084092"/>
            <a:ext cx="1091325" cy="1027637"/>
          </a:xfrm>
          <a:prstGeom prst="ellipse">
            <a:avLst/>
          </a:prstGeom>
          <a:noFill/>
          <a:extLst>
            <a:ext uri="{909E8E84-426E-40DD-AFC4-6F175D3DCCD1}">
              <a14:hiddenFill xmlns:a14="http://schemas.microsoft.com/office/drawing/2010/main">
                <a:solidFill>
                  <a:srgbClr val="FFFFFF"/>
                </a:solidFill>
              </a14:hiddenFill>
            </a:ext>
          </a:extLst>
        </p:spPr>
      </p:pic>
      <p:pic>
        <p:nvPicPr>
          <p:cNvPr id="20" name="Picture 2" descr="Investigación Científica Vectores Libres de Derechos - iStock">
            <a:extLst>
              <a:ext uri="{FF2B5EF4-FFF2-40B4-BE49-F238E27FC236}">
                <a16:creationId xmlns:a16="http://schemas.microsoft.com/office/drawing/2014/main" id="{621365D7-04D4-4583-B3E4-F915DFDF7A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634" t="74232" r="6094" b="7663"/>
          <a:stretch/>
        </p:blipFill>
        <p:spPr bwMode="auto">
          <a:xfrm>
            <a:off x="4286164" y="3844574"/>
            <a:ext cx="1150547" cy="1027637"/>
          </a:xfrm>
          <a:prstGeom prst="ellipse">
            <a:avLst/>
          </a:prstGeom>
          <a:noFill/>
          <a:extLst>
            <a:ext uri="{909E8E84-426E-40DD-AFC4-6F175D3DCCD1}">
              <a14:hiddenFill xmlns:a14="http://schemas.microsoft.com/office/drawing/2010/main">
                <a:solidFill>
                  <a:srgbClr val="FFFFFF"/>
                </a:solidFill>
              </a14:hiddenFill>
            </a:ext>
          </a:extLst>
        </p:spPr>
      </p:pic>
      <p:pic>
        <p:nvPicPr>
          <p:cNvPr id="21" name="Picture 2" descr="Investigación Científica Vectores Libres de Derechos - iStock">
            <a:extLst>
              <a:ext uri="{FF2B5EF4-FFF2-40B4-BE49-F238E27FC236}">
                <a16:creationId xmlns:a16="http://schemas.microsoft.com/office/drawing/2014/main" id="{B1522B94-BF08-4354-ADC5-38A2987F00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80" t="75663" r="74198" b="6232"/>
          <a:stretch/>
        </p:blipFill>
        <p:spPr bwMode="auto">
          <a:xfrm>
            <a:off x="5292200" y="4769401"/>
            <a:ext cx="1091325" cy="1055450"/>
          </a:xfrm>
          <a:prstGeom prst="ellipse">
            <a:avLst/>
          </a:prstGeom>
          <a:noFill/>
          <a:extLst>
            <a:ext uri="{909E8E84-426E-40DD-AFC4-6F175D3DCCD1}">
              <a14:hiddenFill xmlns:a14="http://schemas.microsoft.com/office/drawing/2010/main">
                <a:solidFill>
                  <a:srgbClr val="FFFFFF"/>
                </a:solidFill>
              </a14:hiddenFill>
            </a:ext>
          </a:extLst>
        </p:spPr>
      </p:pic>
      <p:sp>
        <p:nvSpPr>
          <p:cNvPr id="22" name="CuadroTexto 21">
            <a:extLst>
              <a:ext uri="{FF2B5EF4-FFF2-40B4-BE49-F238E27FC236}">
                <a16:creationId xmlns:a16="http://schemas.microsoft.com/office/drawing/2014/main" id="{A80D9A77-1143-428B-AEAA-FCE0C5688BCB}"/>
              </a:ext>
            </a:extLst>
          </p:cNvPr>
          <p:cNvSpPr txBox="1"/>
          <p:nvPr/>
        </p:nvSpPr>
        <p:spPr>
          <a:xfrm>
            <a:off x="0" y="0"/>
            <a:ext cx="609600" cy="369332"/>
          </a:xfrm>
          <a:prstGeom prst="rect">
            <a:avLst/>
          </a:prstGeom>
          <a:noFill/>
        </p:spPr>
        <p:txBody>
          <a:bodyPr wrap="square" rtlCol="0">
            <a:spAutoFit/>
          </a:bodyPr>
          <a:lstStyle/>
          <a:p>
            <a:pPr algn="ctr"/>
            <a:r>
              <a:rPr lang="es-MX" dirty="0"/>
              <a:t>14</a:t>
            </a:r>
            <a:endParaRPr lang="es-ES" dirty="0"/>
          </a:p>
        </p:txBody>
      </p:sp>
    </p:spTree>
    <p:extLst>
      <p:ext uri="{BB962C8B-B14F-4D97-AF65-F5344CB8AC3E}">
        <p14:creationId xmlns:p14="http://schemas.microsoft.com/office/powerpoint/2010/main" val="25184955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549CA30-451D-491B-BC93-3558DBEB41A2}"/>
              </a:ext>
            </a:extLst>
          </p:cNvPr>
          <p:cNvPicPr>
            <a:picLocks noChangeAspect="1"/>
          </p:cNvPicPr>
          <p:nvPr/>
        </p:nvPicPr>
        <p:blipFill rotWithShape="1">
          <a:blip r:embed="rId2"/>
          <a:srcRect l="10113" t="14659" r="8511" b="6932"/>
          <a:stretch/>
        </p:blipFill>
        <p:spPr>
          <a:xfrm>
            <a:off x="8899451" y="5945410"/>
            <a:ext cx="3062177" cy="726633"/>
          </a:xfrm>
          <a:prstGeom prst="rect">
            <a:avLst/>
          </a:prstGeom>
        </p:spPr>
      </p:pic>
      <p:sp>
        <p:nvSpPr>
          <p:cNvPr id="27" name="Título 1">
            <a:extLst>
              <a:ext uri="{FF2B5EF4-FFF2-40B4-BE49-F238E27FC236}">
                <a16:creationId xmlns:a16="http://schemas.microsoft.com/office/drawing/2014/main" id="{7BB352A0-2367-442F-86EF-29A1EA9AC646}"/>
              </a:ext>
            </a:extLst>
          </p:cNvPr>
          <p:cNvSpPr>
            <a:spLocks noGrp="1"/>
          </p:cNvSpPr>
          <p:nvPr>
            <p:ph type="title"/>
          </p:nvPr>
        </p:nvSpPr>
        <p:spPr>
          <a:xfrm>
            <a:off x="7724633" y="0"/>
            <a:ext cx="3857767" cy="1143000"/>
          </a:xfrm>
        </p:spPr>
        <p:txBody>
          <a:bodyPr/>
          <a:lstStyle/>
          <a:p>
            <a:r>
              <a:rPr lang="es-EC" dirty="0">
                <a:solidFill>
                  <a:srgbClr val="003300"/>
                </a:solidFill>
              </a:rPr>
              <a:t>METODOLOGÍA</a:t>
            </a:r>
          </a:p>
        </p:txBody>
      </p:sp>
      <p:pic>
        <p:nvPicPr>
          <p:cNvPr id="8196" name="Picture 4" descr="Fondo de naturaleza acuarela con hojas y manchas | Vector Gratis">
            <a:extLst>
              <a:ext uri="{FF2B5EF4-FFF2-40B4-BE49-F238E27FC236}">
                <a16:creationId xmlns:a16="http://schemas.microsoft.com/office/drawing/2014/main" id="{B252CEFC-85AD-4717-AC2E-0E081AB4B6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416" y="1315279"/>
            <a:ext cx="3838793" cy="2149724"/>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10" name="Picture 4" descr="Fondo de naturaleza acuarela con hojas y manchas | Vector Gratis">
            <a:extLst>
              <a:ext uri="{FF2B5EF4-FFF2-40B4-BE49-F238E27FC236}">
                <a16:creationId xmlns:a16="http://schemas.microsoft.com/office/drawing/2014/main" id="{535D46DC-A731-49B8-8BF3-6E099B8C20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59416" y="3568221"/>
            <a:ext cx="3838793" cy="1685899"/>
          </a:xfrm>
          <a:prstGeom prst="rect">
            <a:avLst/>
          </a:prstGeom>
          <a:noFill/>
          <a:effectLst>
            <a:softEdge rad="317500"/>
          </a:effectLst>
          <a:extLst>
            <a:ext uri="{909E8E84-426E-40DD-AFC4-6F175D3DCCD1}">
              <a14:hiddenFill xmlns:a14="http://schemas.microsoft.com/office/drawing/2010/main">
                <a:solidFill>
                  <a:srgbClr val="FFFFFF"/>
                </a:solidFill>
              </a14:hiddenFill>
            </a:ext>
          </a:extLst>
        </p:spPr>
      </p:pic>
      <p:pic>
        <p:nvPicPr>
          <p:cNvPr id="3" name="Imagen 2">
            <a:extLst>
              <a:ext uri="{FF2B5EF4-FFF2-40B4-BE49-F238E27FC236}">
                <a16:creationId xmlns:a16="http://schemas.microsoft.com/office/drawing/2014/main" id="{3C500410-EB3A-4AFD-9357-FDEF2D3781CF}"/>
              </a:ext>
            </a:extLst>
          </p:cNvPr>
          <p:cNvPicPr>
            <a:picLocks noChangeAspect="1"/>
          </p:cNvPicPr>
          <p:nvPr/>
        </p:nvPicPr>
        <p:blipFill>
          <a:blip r:embed="rId4"/>
          <a:stretch>
            <a:fillRect/>
          </a:stretch>
        </p:blipFill>
        <p:spPr>
          <a:xfrm>
            <a:off x="1440632" y="1792136"/>
            <a:ext cx="3124743" cy="1202414"/>
          </a:xfrm>
          <a:prstGeom prst="rect">
            <a:avLst/>
          </a:prstGeom>
        </p:spPr>
      </p:pic>
      <p:pic>
        <p:nvPicPr>
          <p:cNvPr id="8194" name="Picture 2" descr="biotecnologia.espe.edu.ec - Universidad de las Fuerzas Arm... - Biotecnologia  ESPE">
            <a:extLst>
              <a:ext uri="{FF2B5EF4-FFF2-40B4-BE49-F238E27FC236}">
                <a16:creationId xmlns:a16="http://schemas.microsoft.com/office/drawing/2014/main" id="{1CE01D87-153F-4B3B-B4A4-50D6ECEC6F1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5989" t="1020" r="25540" b="81538"/>
          <a:stretch/>
        </p:blipFill>
        <p:spPr bwMode="auto">
          <a:xfrm>
            <a:off x="1564230" y="4100283"/>
            <a:ext cx="3123328" cy="621774"/>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Pin on fondos">
            <a:extLst>
              <a:ext uri="{FF2B5EF4-FFF2-40B4-BE49-F238E27FC236}">
                <a16:creationId xmlns:a16="http://schemas.microsoft.com/office/drawing/2014/main" id="{B2096D7D-CE14-438A-A42C-F7355BFD3DE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870" t="479" r="25610" b="-479"/>
          <a:stretch/>
        </p:blipFill>
        <p:spPr bwMode="auto">
          <a:xfrm>
            <a:off x="315382" y="277763"/>
            <a:ext cx="1145092" cy="1070487"/>
          </a:xfrm>
          <a:prstGeom prst="ellipse">
            <a:avLst/>
          </a:prstGeom>
          <a:noFill/>
          <a:extLst>
            <a:ext uri="{909E8E84-426E-40DD-AFC4-6F175D3DCCD1}">
              <a14:hiddenFill xmlns:a14="http://schemas.microsoft.com/office/drawing/2010/main">
                <a:solidFill>
                  <a:srgbClr val="FFFFFF"/>
                </a:solidFill>
              </a14:hiddenFill>
            </a:ext>
          </a:extLst>
        </p:spPr>
      </p:pic>
      <p:pic>
        <p:nvPicPr>
          <p:cNvPr id="16" name="Picture 12" descr="China Bromelina Manufacturer and Factory | Puyer">
            <a:extLst>
              <a:ext uri="{FF2B5EF4-FFF2-40B4-BE49-F238E27FC236}">
                <a16:creationId xmlns:a16="http://schemas.microsoft.com/office/drawing/2014/main" id="{D1667860-0D6E-4D49-866E-ED282AF6B8B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10995" t="30579" r="21502" b="29768"/>
          <a:stretch/>
        </p:blipFill>
        <p:spPr bwMode="auto">
          <a:xfrm>
            <a:off x="8106616" y="751780"/>
            <a:ext cx="2502132" cy="1469798"/>
          </a:xfrm>
          <a:prstGeom prst="ellipse">
            <a:avLst/>
          </a:prstGeom>
          <a:noFill/>
          <a:extLst>
            <a:ext uri="{909E8E84-426E-40DD-AFC4-6F175D3DCCD1}">
              <a14:hiddenFill xmlns:a14="http://schemas.microsoft.com/office/drawing/2010/main">
                <a:solidFill>
                  <a:srgbClr val="FFFFFF"/>
                </a:solidFill>
              </a14:hiddenFill>
            </a:ext>
          </a:extLst>
        </p:spPr>
      </p:pic>
      <p:pic>
        <p:nvPicPr>
          <p:cNvPr id="8198" name="Picture 6" descr="Prodegel S.A. Ecuador | Computrabajo">
            <a:extLst>
              <a:ext uri="{FF2B5EF4-FFF2-40B4-BE49-F238E27FC236}">
                <a16:creationId xmlns:a16="http://schemas.microsoft.com/office/drawing/2014/main" id="{B5B8B89B-A7B2-4FBC-BE84-950EC66D94F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844797" y="3416313"/>
            <a:ext cx="2887522" cy="13949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descr="Gelatina sin sabor">
            <a:extLst>
              <a:ext uri="{FF2B5EF4-FFF2-40B4-BE49-F238E27FC236}">
                <a16:creationId xmlns:a16="http://schemas.microsoft.com/office/drawing/2014/main" id="{5FC7570C-E457-40AD-B88C-F5191ED1C1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796162" y="3166335"/>
            <a:ext cx="1894894" cy="1894894"/>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descr="Pin on fondos">
            <a:extLst>
              <a:ext uri="{FF2B5EF4-FFF2-40B4-BE49-F238E27FC236}">
                <a16:creationId xmlns:a16="http://schemas.microsoft.com/office/drawing/2014/main" id="{B12E3F4A-3F6F-42E5-87E1-C2A53F3F46C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870" t="479" r="25610" b="-479"/>
          <a:stretch/>
        </p:blipFill>
        <p:spPr bwMode="auto">
          <a:xfrm>
            <a:off x="6071135" y="229926"/>
            <a:ext cx="1222658" cy="1143000"/>
          </a:xfrm>
          <a:prstGeom prst="ellipse">
            <a:avLst/>
          </a:prstGeom>
          <a:noFill/>
          <a:extLst>
            <a:ext uri="{909E8E84-426E-40DD-AFC4-6F175D3DCCD1}">
              <a14:hiddenFill xmlns:a14="http://schemas.microsoft.com/office/drawing/2010/main">
                <a:solidFill>
                  <a:srgbClr val="FFFFFF"/>
                </a:solidFill>
              </a14:hiddenFill>
            </a:ext>
          </a:extLst>
        </p:spPr>
      </p:pic>
      <p:pic>
        <p:nvPicPr>
          <p:cNvPr id="29" name="Imagen 28">
            <a:extLst>
              <a:ext uri="{FF2B5EF4-FFF2-40B4-BE49-F238E27FC236}">
                <a16:creationId xmlns:a16="http://schemas.microsoft.com/office/drawing/2014/main" id="{398FBB3D-25E7-4DA2-887A-7A0182C4A91B}"/>
              </a:ext>
            </a:extLst>
          </p:cNvPr>
          <p:cNvPicPr>
            <a:picLocks noChangeAspect="1"/>
          </p:cNvPicPr>
          <p:nvPr/>
        </p:nvPicPr>
        <p:blipFill rotWithShape="1">
          <a:blip r:embed="rId10"/>
          <a:srcRect l="1548" t="3441" r="15523" b="88103"/>
          <a:stretch/>
        </p:blipFill>
        <p:spPr>
          <a:xfrm>
            <a:off x="6764617" y="2278825"/>
            <a:ext cx="4717773" cy="569843"/>
          </a:xfrm>
          <a:prstGeom prst="rect">
            <a:avLst/>
          </a:prstGeom>
        </p:spPr>
      </p:pic>
      <p:pic>
        <p:nvPicPr>
          <p:cNvPr id="19" name="Imagen 18">
            <a:extLst>
              <a:ext uri="{FF2B5EF4-FFF2-40B4-BE49-F238E27FC236}">
                <a16:creationId xmlns:a16="http://schemas.microsoft.com/office/drawing/2014/main" id="{DCE0FD0C-85A2-468E-8186-4EB33F756A6E}"/>
              </a:ext>
            </a:extLst>
          </p:cNvPr>
          <p:cNvPicPr>
            <a:picLocks noChangeAspect="1"/>
          </p:cNvPicPr>
          <p:nvPr/>
        </p:nvPicPr>
        <p:blipFill>
          <a:blip r:embed="rId11"/>
          <a:stretch>
            <a:fillRect/>
          </a:stretch>
        </p:blipFill>
        <p:spPr>
          <a:xfrm>
            <a:off x="425240" y="343837"/>
            <a:ext cx="925375" cy="905369"/>
          </a:xfrm>
          <a:prstGeom prst="ellipse">
            <a:avLst/>
          </a:prstGeom>
        </p:spPr>
      </p:pic>
      <p:pic>
        <p:nvPicPr>
          <p:cNvPr id="24" name="Imagen 23">
            <a:extLst>
              <a:ext uri="{FF2B5EF4-FFF2-40B4-BE49-F238E27FC236}">
                <a16:creationId xmlns:a16="http://schemas.microsoft.com/office/drawing/2014/main" id="{C85A5909-EFB5-4E36-A434-E4B3BAB970D8}"/>
              </a:ext>
            </a:extLst>
          </p:cNvPr>
          <p:cNvPicPr>
            <a:picLocks noChangeAspect="1"/>
          </p:cNvPicPr>
          <p:nvPr/>
        </p:nvPicPr>
        <p:blipFill>
          <a:blip r:embed="rId12"/>
          <a:stretch>
            <a:fillRect/>
          </a:stretch>
        </p:blipFill>
        <p:spPr>
          <a:xfrm>
            <a:off x="6185947" y="330585"/>
            <a:ext cx="993033" cy="905369"/>
          </a:xfrm>
          <a:prstGeom prst="ellipse">
            <a:avLst/>
          </a:prstGeom>
        </p:spPr>
      </p:pic>
      <p:sp>
        <p:nvSpPr>
          <p:cNvPr id="17" name="CuadroTexto 16">
            <a:extLst>
              <a:ext uri="{FF2B5EF4-FFF2-40B4-BE49-F238E27FC236}">
                <a16:creationId xmlns:a16="http://schemas.microsoft.com/office/drawing/2014/main" id="{63219A46-F345-4B1F-939F-4CB141CAD3B5}"/>
              </a:ext>
            </a:extLst>
          </p:cNvPr>
          <p:cNvSpPr txBox="1"/>
          <p:nvPr/>
        </p:nvSpPr>
        <p:spPr>
          <a:xfrm>
            <a:off x="0" y="0"/>
            <a:ext cx="609600" cy="369332"/>
          </a:xfrm>
          <a:prstGeom prst="rect">
            <a:avLst/>
          </a:prstGeom>
          <a:noFill/>
        </p:spPr>
        <p:txBody>
          <a:bodyPr wrap="square" rtlCol="0">
            <a:spAutoFit/>
          </a:bodyPr>
          <a:lstStyle/>
          <a:p>
            <a:pPr algn="ctr"/>
            <a:r>
              <a:rPr lang="es-MX" dirty="0"/>
              <a:t>15</a:t>
            </a:r>
            <a:endParaRPr lang="es-ES" dirty="0"/>
          </a:p>
        </p:txBody>
      </p:sp>
    </p:spTree>
    <p:extLst>
      <p:ext uri="{BB962C8B-B14F-4D97-AF65-F5344CB8AC3E}">
        <p14:creationId xmlns:p14="http://schemas.microsoft.com/office/powerpoint/2010/main" val="3666847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549CA30-451D-491B-BC93-3558DBEB41A2}"/>
              </a:ext>
            </a:extLst>
          </p:cNvPr>
          <p:cNvPicPr>
            <a:picLocks noChangeAspect="1"/>
          </p:cNvPicPr>
          <p:nvPr/>
        </p:nvPicPr>
        <p:blipFill rotWithShape="1">
          <a:blip r:embed="rId2"/>
          <a:srcRect l="10113" t="14659" r="8511" b="6932"/>
          <a:stretch/>
        </p:blipFill>
        <p:spPr>
          <a:xfrm>
            <a:off x="8899451" y="5945410"/>
            <a:ext cx="3062177" cy="726633"/>
          </a:xfrm>
          <a:prstGeom prst="rect">
            <a:avLst/>
          </a:prstGeom>
        </p:spPr>
      </p:pic>
      <p:sp>
        <p:nvSpPr>
          <p:cNvPr id="27" name="Título 1">
            <a:extLst>
              <a:ext uri="{FF2B5EF4-FFF2-40B4-BE49-F238E27FC236}">
                <a16:creationId xmlns:a16="http://schemas.microsoft.com/office/drawing/2014/main" id="{7BB352A0-2367-442F-86EF-29A1EA9AC646}"/>
              </a:ext>
            </a:extLst>
          </p:cNvPr>
          <p:cNvSpPr>
            <a:spLocks noGrp="1"/>
          </p:cNvSpPr>
          <p:nvPr>
            <p:ph type="title"/>
          </p:nvPr>
        </p:nvSpPr>
        <p:spPr>
          <a:xfrm>
            <a:off x="7724633" y="0"/>
            <a:ext cx="3857767" cy="1143000"/>
          </a:xfrm>
        </p:spPr>
        <p:txBody>
          <a:bodyPr/>
          <a:lstStyle/>
          <a:p>
            <a:r>
              <a:rPr lang="es-EC" dirty="0">
                <a:solidFill>
                  <a:srgbClr val="003300"/>
                </a:solidFill>
              </a:rPr>
              <a:t>METODOLOGÍA</a:t>
            </a:r>
          </a:p>
        </p:txBody>
      </p:sp>
      <p:pic>
        <p:nvPicPr>
          <p:cNvPr id="14" name="Picture 2" descr="Pin on fondos">
            <a:extLst>
              <a:ext uri="{FF2B5EF4-FFF2-40B4-BE49-F238E27FC236}">
                <a16:creationId xmlns:a16="http://schemas.microsoft.com/office/drawing/2014/main" id="{B2096D7D-CE14-438A-A42C-F7355BFD3DE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70" t="479" r="25610" b="-479"/>
          <a:stretch/>
        </p:blipFill>
        <p:spPr bwMode="auto">
          <a:xfrm>
            <a:off x="315382" y="277763"/>
            <a:ext cx="1145092" cy="1070487"/>
          </a:xfrm>
          <a:prstGeom prst="ellipse">
            <a:avLst/>
          </a:prstGeom>
          <a:noFill/>
          <a:extLst>
            <a:ext uri="{909E8E84-426E-40DD-AFC4-6F175D3DCCD1}">
              <a14:hiddenFill xmlns:a14="http://schemas.microsoft.com/office/drawing/2010/main">
                <a:solidFill>
                  <a:srgbClr val="FFFFFF"/>
                </a:solidFill>
              </a14:hiddenFill>
            </a:ext>
          </a:extLst>
        </p:spPr>
      </p:pic>
      <p:sp>
        <p:nvSpPr>
          <p:cNvPr id="17" name="CuadroTexto 16">
            <a:extLst>
              <a:ext uri="{FF2B5EF4-FFF2-40B4-BE49-F238E27FC236}">
                <a16:creationId xmlns:a16="http://schemas.microsoft.com/office/drawing/2014/main" id="{22B0AD74-4109-4DB9-B1C1-EAA4297B6934}"/>
              </a:ext>
            </a:extLst>
          </p:cNvPr>
          <p:cNvSpPr txBox="1"/>
          <p:nvPr/>
        </p:nvSpPr>
        <p:spPr>
          <a:xfrm>
            <a:off x="1570331" y="529370"/>
            <a:ext cx="7070085" cy="560410"/>
          </a:xfrm>
          <a:prstGeom prst="rect">
            <a:avLst/>
          </a:prstGeom>
          <a:noFill/>
        </p:spPr>
        <p:txBody>
          <a:bodyPr wrap="square">
            <a:spAutoFit/>
          </a:bodyPr>
          <a:lstStyle/>
          <a:p>
            <a:pPr>
              <a:lnSpc>
                <a:spcPct val="200000"/>
              </a:lnSpc>
              <a:spcBef>
                <a:spcPts val="200"/>
              </a:spcBef>
            </a:pPr>
            <a:r>
              <a:rPr lang="es-ES" sz="1800" b="1" i="1" dirty="0">
                <a:solidFill>
                  <a:srgbClr val="003300"/>
                </a:solidFill>
                <a:effectLst/>
                <a:ea typeface="Times New Roman" panose="02020603050405020304" pitchFamily="18" charset="0"/>
                <a:cs typeface="Times New Roman" panose="02020603050405020304" pitchFamily="18" charset="0"/>
              </a:rPr>
              <a:t>Condiciones de Hidrólisis de Colágeno con Bromelina </a:t>
            </a:r>
            <a:endParaRPr lang="es-ES" sz="2000" b="1" dirty="0">
              <a:solidFill>
                <a:srgbClr val="003300"/>
              </a:solidFill>
              <a:effectLst/>
              <a:ea typeface="Times New Roman" panose="02020603050405020304" pitchFamily="18" charset="0"/>
              <a:cs typeface="Times New Roman" panose="02020603050405020304" pitchFamily="18" charset="0"/>
            </a:endParaRPr>
          </a:p>
        </p:txBody>
      </p:sp>
      <p:pic>
        <p:nvPicPr>
          <p:cNvPr id="8" name="Imagen 7">
            <a:extLst>
              <a:ext uri="{FF2B5EF4-FFF2-40B4-BE49-F238E27FC236}">
                <a16:creationId xmlns:a16="http://schemas.microsoft.com/office/drawing/2014/main" id="{FB51598B-1A67-4771-B7AD-BB34C488BD38}"/>
              </a:ext>
            </a:extLst>
          </p:cNvPr>
          <p:cNvPicPr>
            <a:picLocks noChangeAspect="1"/>
          </p:cNvPicPr>
          <p:nvPr/>
        </p:nvPicPr>
        <p:blipFill>
          <a:blip r:embed="rId4"/>
          <a:stretch>
            <a:fillRect/>
          </a:stretch>
        </p:blipFill>
        <p:spPr>
          <a:xfrm>
            <a:off x="368390" y="350944"/>
            <a:ext cx="1049592" cy="930080"/>
          </a:xfrm>
          <a:prstGeom prst="ellipse">
            <a:avLst/>
          </a:prstGeom>
        </p:spPr>
      </p:pic>
      <p:sp>
        <p:nvSpPr>
          <p:cNvPr id="28" name="CuadroTexto 27">
            <a:extLst>
              <a:ext uri="{FF2B5EF4-FFF2-40B4-BE49-F238E27FC236}">
                <a16:creationId xmlns:a16="http://schemas.microsoft.com/office/drawing/2014/main" id="{1022B236-F21D-4027-AA45-DDD3AEAF12A2}"/>
              </a:ext>
            </a:extLst>
          </p:cNvPr>
          <p:cNvSpPr txBox="1"/>
          <p:nvPr/>
        </p:nvSpPr>
        <p:spPr>
          <a:xfrm>
            <a:off x="654549" y="1787887"/>
            <a:ext cx="7070084" cy="523220"/>
          </a:xfrm>
          <a:prstGeom prst="rect">
            <a:avLst/>
          </a:prstGeom>
          <a:noFill/>
        </p:spPr>
        <p:txBody>
          <a:bodyPr wrap="square">
            <a:spAutoFit/>
          </a:bodyPr>
          <a:lstStyle/>
          <a:p>
            <a:pPr>
              <a:spcAft>
                <a:spcPts val="1000"/>
              </a:spcAft>
            </a:pPr>
            <a:r>
              <a:rPr lang="es-EC" sz="1400" b="1" dirty="0">
                <a:effectLst/>
                <a:ea typeface="Calibri" panose="020F0502020204030204" pitchFamily="34" charset="0"/>
                <a:cs typeface="Times New Roman" panose="02020603050405020304" pitchFamily="18" charset="0"/>
              </a:rPr>
              <a:t>Tabla 1</a:t>
            </a:r>
            <a:br>
              <a:rPr lang="es-EC" sz="1400" b="1" dirty="0">
                <a:effectLst/>
                <a:ea typeface="Calibri" panose="020F0502020204030204" pitchFamily="34" charset="0"/>
                <a:cs typeface="Times New Roman" panose="02020603050405020304" pitchFamily="18" charset="0"/>
              </a:rPr>
            </a:br>
            <a:r>
              <a:rPr lang="es-MX" sz="1400" b="0" i="1" dirty="0">
                <a:effectLst/>
                <a:ea typeface="Calibri" panose="020F0502020204030204" pitchFamily="34" charset="0"/>
                <a:cs typeface="Times New Roman" panose="02020603050405020304" pitchFamily="18" charset="0"/>
              </a:rPr>
              <a:t>Matriz de la denotación y valores para cada unidad experimental</a:t>
            </a:r>
            <a:endParaRPr lang="es-ES" sz="1400" b="1" dirty="0">
              <a:effectLst/>
              <a:ea typeface="Calibri" panose="020F0502020204030204" pitchFamily="34" charset="0"/>
              <a:cs typeface="Times New Roman" panose="02020603050405020304" pitchFamily="18" charset="0"/>
            </a:endParaRPr>
          </a:p>
        </p:txBody>
      </p:sp>
      <p:graphicFrame>
        <p:nvGraphicFramePr>
          <p:cNvPr id="15" name="Tabla 19">
            <a:extLst>
              <a:ext uri="{FF2B5EF4-FFF2-40B4-BE49-F238E27FC236}">
                <a16:creationId xmlns:a16="http://schemas.microsoft.com/office/drawing/2014/main" id="{1077C714-40F4-4AE6-BB34-844DC71C080D}"/>
              </a:ext>
            </a:extLst>
          </p:cNvPr>
          <p:cNvGraphicFramePr>
            <a:graphicFrameLocks noGrp="1"/>
          </p:cNvGraphicFramePr>
          <p:nvPr>
            <p:extLst>
              <p:ext uri="{D42A27DB-BD31-4B8C-83A1-F6EECF244321}">
                <p14:modId xmlns:p14="http://schemas.microsoft.com/office/powerpoint/2010/main" val="786283572"/>
              </p:ext>
            </p:extLst>
          </p:nvPr>
        </p:nvGraphicFramePr>
        <p:xfrm>
          <a:off x="654549" y="2657213"/>
          <a:ext cx="5521756" cy="1844040"/>
        </p:xfrm>
        <a:graphic>
          <a:graphicData uri="http://schemas.openxmlformats.org/drawingml/2006/table">
            <a:tbl>
              <a:tblPr firstRow="1" bandRow="1">
                <a:tableStyleId>{D27102A9-8310-4765-A935-A1911B00CA55}</a:tableStyleId>
              </a:tblPr>
              <a:tblGrid>
                <a:gridCol w="1505555">
                  <a:extLst>
                    <a:ext uri="{9D8B030D-6E8A-4147-A177-3AD203B41FA5}">
                      <a16:colId xmlns:a16="http://schemas.microsoft.com/office/drawing/2014/main" val="3638434933"/>
                    </a:ext>
                  </a:extLst>
                </a:gridCol>
                <a:gridCol w="1255323">
                  <a:extLst>
                    <a:ext uri="{9D8B030D-6E8A-4147-A177-3AD203B41FA5}">
                      <a16:colId xmlns:a16="http://schemas.microsoft.com/office/drawing/2014/main" val="2962504374"/>
                    </a:ext>
                  </a:extLst>
                </a:gridCol>
                <a:gridCol w="1380439">
                  <a:extLst>
                    <a:ext uri="{9D8B030D-6E8A-4147-A177-3AD203B41FA5}">
                      <a16:colId xmlns:a16="http://schemas.microsoft.com/office/drawing/2014/main" val="2311005085"/>
                    </a:ext>
                  </a:extLst>
                </a:gridCol>
                <a:gridCol w="1380439">
                  <a:extLst>
                    <a:ext uri="{9D8B030D-6E8A-4147-A177-3AD203B41FA5}">
                      <a16:colId xmlns:a16="http://schemas.microsoft.com/office/drawing/2014/main" val="981367235"/>
                    </a:ext>
                  </a:extLst>
                </a:gridCol>
              </a:tblGrid>
              <a:tr h="370840">
                <a:tc>
                  <a:txBody>
                    <a:bodyPr/>
                    <a:lstStyle/>
                    <a:p>
                      <a:pPr algn="ctr"/>
                      <a:r>
                        <a:rPr lang="es-MX" sz="1400" dirty="0"/>
                        <a:t>Concentración de bromelina (M)</a:t>
                      </a:r>
                      <a:endParaRPr lang="es-ES" sz="1400" dirty="0"/>
                    </a:p>
                  </a:txBody>
                  <a:tcPr anchor="ctr"/>
                </a:tc>
                <a:tc>
                  <a:txBody>
                    <a:bodyPr/>
                    <a:lstStyle/>
                    <a:p>
                      <a:pPr algn="ctr"/>
                      <a:r>
                        <a:rPr lang="es-MX" sz="1400" dirty="0"/>
                        <a:t>Tiempo (h)</a:t>
                      </a:r>
                      <a:endParaRPr lang="es-ES" sz="1400" dirty="0"/>
                    </a:p>
                  </a:txBody>
                  <a:tcPr anchor="ctr"/>
                </a:tc>
                <a:tc>
                  <a:txBody>
                    <a:bodyPr/>
                    <a:lstStyle/>
                    <a:p>
                      <a:pPr algn="ctr"/>
                      <a:r>
                        <a:rPr lang="es-MX" sz="1400" dirty="0"/>
                        <a:t>pH</a:t>
                      </a:r>
                      <a:endParaRPr lang="es-ES" sz="1400" dirty="0"/>
                    </a:p>
                  </a:txBody>
                  <a:tcPr anchor="ctr"/>
                </a:tc>
                <a:tc>
                  <a:txBody>
                    <a:bodyPr/>
                    <a:lstStyle/>
                    <a:p>
                      <a:pPr algn="ctr"/>
                      <a:r>
                        <a:rPr lang="es-MX" sz="1400" dirty="0"/>
                        <a:t>Variable de respuesta</a:t>
                      </a:r>
                      <a:endParaRPr lang="es-ES" sz="1400" dirty="0"/>
                    </a:p>
                  </a:txBody>
                  <a:tcPr anchor="ctr"/>
                </a:tc>
                <a:extLst>
                  <a:ext uri="{0D108BD9-81ED-4DB2-BD59-A6C34878D82A}">
                    <a16:rowId xmlns:a16="http://schemas.microsoft.com/office/drawing/2014/main" val="2341772685"/>
                  </a:ext>
                </a:extLst>
              </a:tr>
              <a:tr h="370840">
                <a:tc>
                  <a:txBody>
                    <a:bodyPr/>
                    <a:lstStyle/>
                    <a:p>
                      <a:pPr algn="ctr"/>
                      <a:r>
                        <a:rPr lang="es-MX" sz="1400" b="0" dirty="0"/>
                        <a:t>0.1</a:t>
                      </a:r>
                      <a:endParaRPr lang="es-ES" sz="1400" b="0" dirty="0"/>
                    </a:p>
                  </a:txBody>
                  <a:tcPr anchor="ctr"/>
                </a:tc>
                <a:tc>
                  <a:txBody>
                    <a:bodyPr/>
                    <a:lstStyle/>
                    <a:p>
                      <a:pPr algn="ctr"/>
                      <a:r>
                        <a:rPr lang="es-MX" sz="1400" b="0" dirty="0"/>
                        <a:t>1</a:t>
                      </a:r>
                      <a:endParaRPr lang="es-ES" sz="1400" b="0" dirty="0"/>
                    </a:p>
                  </a:txBody>
                  <a:tcPr anchor="ctr"/>
                </a:tc>
                <a:tc>
                  <a:txBody>
                    <a:bodyPr/>
                    <a:lstStyle/>
                    <a:p>
                      <a:pPr algn="ctr"/>
                      <a:r>
                        <a:rPr lang="es-MX" sz="1400" b="0" dirty="0"/>
                        <a:t>5.58</a:t>
                      </a:r>
                      <a:endParaRPr lang="es-ES" sz="1400" b="0" dirty="0"/>
                    </a:p>
                  </a:txBody>
                  <a:tcPr anchor="ctr"/>
                </a:tc>
                <a:tc rowSpan="3">
                  <a:txBody>
                    <a:bodyPr/>
                    <a:lstStyle/>
                    <a:p>
                      <a:pPr algn="ctr"/>
                      <a:r>
                        <a:rPr lang="es-MX" sz="1400" dirty="0"/>
                        <a:t>Grado de hidrólisis (GH)</a:t>
                      </a:r>
                    </a:p>
                    <a:p>
                      <a:pPr algn="ctr"/>
                      <a:endParaRPr lang="es-MX" sz="1400" dirty="0"/>
                    </a:p>
                    <a:p>
                      <a:pPr algn="ctr"/>
                      <a:endParaRPr lang="es-ES" sz="1400" dirty="0"/>
                    </a:p>
                  </a:txBody>
                  <a:tcPr anchor="ctr"/>
                </a:tc>
                <a:extLst>
                  <a:ext uri="{0D108BD9-81ED-4DB2-BD59-A6C34878D82A}">
                    <a16:rowId xmlns:a16="http://schemas.microsoft.com/office/drawing/2014/main" val="3481416487"/>
                  </a:ext>
                </a:extLst>
              </a:tr>
              <a:tr h="370840">
                <a:tc>
                  <a:txBody>
                    <a:bodyPr/>
                    <a:lstStyle/>
                    <a:p>
                      <a:pPr algn="ctr"/>
                      <a:r>
                        <a:rPr lang="es-MX" sz="1400" b="0" dirty="0"/>
                        <a:t>0.25</a:t>
                      </a:r>
                      <a:endParaRPr lang="es-ES" sz="1400" b="0" dirty="0"/>
                    </a:p>
                  </a:txBody>
                  <a:tcPr anchor="ctr"/>
                </a:tc>
                <a:tc>
                  <a:txBody>
                    <a:bodyPr/>
                    <a:lstStyle/>
                    <a:p>
                      <a:pPr algn="ctr"/>
                      <a:r>
                        <a:rPr lang="es-MX" sz="1400" b="0" dirty="0"/>
                        <a:t>2</a:t>
                      </a:r>
                      <a:endParaRPr lang="es-ES" sz="1400" b="0" dirty="0"/>
                    </a:p>
                  </a:txBody>
                  <a:tcPr anchor="ctr"/>
                </a:tc>
                <a:tc>
                  <a:txBody>
                    <a:bodyPr/>
                    <a:lstStyle/>
                    <a:p>
                      <a:pPr algn="ctr"/>
                      <a:r>
                        <a:rPr lang="es-MX" sz="1400" b="0" dirty="0"/>
                        <a:t>6.10</a:t>
                      </a:r>
                      <a:endParaRPr lang="es-ES" sz="1400" b="0" dirty="0"/>
                    </a:p>
                  </a:txBody>
                  <a:tcPr anchor="ctr"/>
                </a:tc>
                <a:tc vMerge="1">
                  <a:txBody>
                    <a:bodyPr/>
                    <a:lstStyle/>
                    <a:p>
                      <a:pPr algn="ctr"/>
                      <a:endParaRPr lang="es-ES"/>
                    </a:p>
                  </a:txBody>
                  <a:tcPr anchor="ctr"/>
                </a:tc>
                <a:extLst>
                  <a:ext uri="{0D108BD9-81ED-4DB2-BD59-A6C34878D82A}">
                    <a16:rowId xmlns:a16="http://schemas.microsoft.com/office/drawing/2014/main" val="3299470012"/>
                  </a:ext>
                </a:extLst>
              </a:tr>
              <a:tr h="370840">
                <a:tc>
                  <a:txBody>
                    <a:bodyPr/>
                    <a:lstStyle/>
                    <a:p>
                      <a:pPr algn="ctr"/>
                      <a:r>
                        <a:rPr lang="es-MX" sz="1400" b="0" dirty="0"/>
                        <a:t>0.5</a:t>
                      </a:r>
                      <a:endParaRPr lang="es-ES" sz="1400" b="0" dirty="0"/>
                    </a:p>
                  </a:txBody>
                  <a:tcPr anchor="ctr"/>
                </a:tc>
                <a:tc>
                  <a:txBody>
                    <a:bodyPr/>
                    <a:lstStyle/>
                    <a:p>
                      <a:pPr algn="ctr"/>
                      <a:r>
                        <a:rPr lang="es-MX" sz="1400" b="0" dirty="0"/>
                        <a:t>3</a:t>
                      </a:r>
                      <a:endParaRPr lang="es-ES" sz="1400" b="0" dirty="0"/>
                    </a:p>
                  </a:txBody>
                  <a:tcPr anchor="ctr"/>
                </a:tc>
                <a:tc>
                  <a:txBody>
                    <a:bodyPr/>
                    <a:lstStyle/>
                    <a:p>
                      <a:pPr algn="ctr"/>
                      <a:r>
                        <a:rPr lang="es-MX" sz="1400" b="0" dirty="0"/>
                        <a:t>7</a:t>
                      </a:r>
                      <a:endParaRPr lang="es-ES" sz="1400" b="0" dirty="0"/>
                    </a:p>
                  </a:txBody>
                  <a:tcPr anchor="ctr"/>
                </a:tc>
                <a:tc vMerge="1">
                  <a:txBody>
                    <a:bodyPr/>
                    <a:lstStyle/>
                    <a:p>
                      <a:pPr algn="ctr"/>
                      <a:endParaRPr lang="es-ES" dirty="0"/>
                    </a:p>
                  </a:txBody>
                  <a:tcPr anchor="ctr"/>
                </a:tc>
                <a:extLst>
                  <a:ext uri="{0D108BD9-81ED-4DB2-BD59-A6C34878D82A}">
                    <a16:rowId xmlns:a16="http://schemas.microsoft.com/office/drawing/2014/main" val="1425158162"/>
                  </a:ext>
                </a:extLst>
              </a:tr>
            </a:tbl>
          </a:graphicData>
        </a:graphic>
      </p:graphicFrame>
      <p:sp>
        <p:nvSpPr>
          <p:cNvPr id="30" name="CuadroTexto 29">
            <a:extLst>
              <a:ext uri="{FF2B5EF4-FFF2-40B4-BE49-F238E27FC236}">
                <a16:creationId xmlns:a16="http://schemas.microsoft.com/office/drawing/2014/main" id="{0C7D4EE9-F550-4F6F-AED4-B966EADDBFB5}"/>
              </a:ext>
            </a:extLst>
          </p:cNvPr>
          <p:cNvSpPr txBox="1"/>
          <p:nvPr/>
        </p:nvSpPr>
        <p:spPr>
          <a:xfrm>
            <a:off x="10932464" y="3174873"/>
            <a:ext cx="3220278" cy="369332"/>
          </a:xfrm>
          <a:prstGeom prst="rect">
            <a:avLst/>
          </a:prstGeom>
          <a:noFill/>
        </p:spPr>
        <p:txBody>
          <a:bodyPr wrap="square">
            <a:spAutoFit/>
          </a:bodyPr>
          <a:lstStyle/>
          <a:p>
            <a:r>
              <a:rPr lang="es-ES" sz="1800" b="1" dirty="0">
                <a:effectLst/>
                <a:ea typeface="Calibri" panose="020F0502020204030204" pitchFamily="34" charset="0"/>
              </a:rPr>
              <a:t>69.75L</a:t>
            </a:r>
            <a:endParaRPr lang="es-ES" b="1" dirty="0"/>
          </a:p>
        </p:txBody>
      </p:sp>
      <p:pic>
        <p:nvPicPr>
          <p:cNvPr id="23" name="Imagen 22">
            <a:extLst>
              <a:ext uri="{FF2B5EF4-FFF2-40B4-BE49-F238E27FC236}">
                <a16:creationId xmlns:a16="http://schemas.microsoft.com/office/drawing/2014/main" id="{6B9C7598-CE7E-4004-A335-464BDB4DC24C}"/>
              </a:ext>
            </a:extLst>
          </p:cNvPr>
          <p:cNvPicPr>
            <a:picLocks noChangeAspect="1"/>
          </p:cNvPicPr>
          <p:nvPr/>
        </p:nvPicPr>
        <p:blipFill rotWithShape="1">
          <a:blip r:embed="rId5"/>
          <a:srcRect l="7326" t="29023" r="24898" b="44088"/>
          <a:stretch/>
        </p:blipFill>
        <p:spPr>
          <a:xfrm>
            <a:off x="6946294" y="1575831"/>
            <a:ext cx="2332383" cy="2003402"/>
          </a:xfrm>
          <a:prstGeom prst="ellipse">
            <a:avLst/>
          </a:prstGeom>
        </p:spPr>
      </p:pic>
      <p:sp>
        <p:nvSpPr>
          <p:cNvPr id="34" name="CuadroTexto 33">
            <a:extLst>
              <a:ext uri="{FF2B5EF4-FFF2-40B4-BE49-F238E27FC236}">
                <a16:creationId xmlns:a16="http://schemas.microsoft.com/office/drawing/2014/main" id="{BCDC489F-EF24-412F-8725-0C36E5DE6EF7}"/>
              </a:ext>
            </a:extLst>
          </p:cNvPr>
          <p:cNvSpPr txBox="1"/>
          <p:nvPr/>
        </p:nvSpPr>
        <p:spPr>
          <a:xfrm>
            <a:off x="6816860" y="1376734"/>
            <a:ext cx="2126973" cy="369332"/>
          </a:xfrm>
          <a:prstGeom prst="rect">
            <a:avLst/>
          </a:prstGeom>
          <a:noFill/>
        </p:spPr>
        <p:txBody>
          <a:bodyPr wrap="square">
            <a:spAutoFit/>
          </a:bodyPr>
          <a:lstStyle/>
          <a:p>
            <a:r>
              <a:rPr lang="es-ES" sz="1800" b="1" dirty="0">
                <a:effectLst/>
                <a:ea typeface="Calibri" panose="020F0502020204030204" pitchFamily="34" charset="0"/>
              </a:rPr>
              <a:t>5.25g</a:t>
            </a:r>
            <a:endParaRPr lang="es-ES" b="1" dirty="0"/>
          </a:p>
        </p:txBody>
      </p:sp>
      <p:pic>
        <p:nvPicPr>
          <p:cNvPr id="32" name="Imagen 31">
            <a:extLst>
              <a:ext uri="{FF2B5EF4-FFF2-40B4-BE49-F238E27FC236}">
                <a16:creationId xmlns:a16="http://schemas.microsoft.com/office/drawing/2014/main" id="{5B0EC42F-9CBA-4784-9799-CA942FD01340}"/>
              </a:ext>
            </a:extLst>
          </p:cNvPr>
          <p:cNvPicPr>
            <a:picLocks noChangeAspect="1"/>
          </p:cNvPicPr>
          <p:nvPr/>
        </p:nvPicPr>
        <p:blipFill rotWithShape="1">
          <a:blip r:embed="rId6"/>
          <a:srcRect l="-1665" t="27453" r="1" b="17488"/>
          <a:stretch/>
        </p:blipFill>
        <p:spPr>
          <a:xfrm>
            <a:off x="8528869" y="3711598"/>
            <a:ext cx="2086222" cy="2003402"/>
          </a:xfrm>
          <a:prstGeom prst="ellipse">
            <a:avLst/>
          </a:prstGeom>
        </p:spPr>
      </p:pic>
      <p:pic>
        <p:nvPicPr>
          <p:cNvPr id="9223" name="Picture 7" descr="Agua Destilada de la mejor calidad en Ecuador - Nova Laboratorios">
            <a:extLst>
              <a:ext uri="{FF2B5EF4-FFF2-40B4-BE49-F238E27FC236}">
                <a16:creationId xmlns:a16="http://schemas.microsoft.com/office/drawing/2014/main" id="{C49231CA-3500-47AC-890D-2C6D392DFAE5}"/>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261" t="4050" r="2620" b="7719"/>
          <a:stretch/>
        </p:blipFill>
        <p:spPr bwMode="auto">
          <a:xfrm>
            <a:off x="9571980" y="1143000"/>
            <a:ext cx="1717117" cy="2266655"/>
          </a:xfrm>
          <a:prstGeom prst="ellipse">
            <a:avLst/>
          </a:prstGeom>
          <a:noFill/>
          <a:extLst>
            <a:ext uri="{909E8E84-426E-40DD-AFC4-6F175D3DCCD1}">
              <a14:hiddenFill xmlns:a14="http://schemas.microsoft.com/office/drawing/2010/main">
                <a:solidFill>
                  <a:srgbClr val="FFFFFF"/>
                </a:solidFill>
              </a14:hiddenFill>
            </a:ext>
          </a:extLst>
        </p:spPr>
      </p:pic>
      <p:sp>
        <p:nvSpPr>
          <p:cNvPr id="38" name="CuadroTexto 37">
            <a:extLst>
              <a:ext uri="{FF2B5EF4-FFF2-40B4-BE49-F238E27FC236}">
                <a16:creationId xmlns:a16="http://schemas.microsoft.com/office/drawing/2014/main" id="{04408500-CB5B-44DC-974F-9F977ACDAA39}"/>
              </a:ext>
            </a:extLst>
          </p:cNvPr>
          <p:cNvSpPr txBox="1"/>
          <p:nvPr/>
        </p:nvSpPr>
        <p:spPr>
          <a:xfrm>
            <a:off x="8330087" y="5441528"/>
            <a:ext cx="3220278" cy="369332"/>
          </a:xfrm>
          <a:prstGeom prst="rect">
            <a:avLst/>
          </a:prstGeom>
          <a:noFill/>
        </p:spPr>
        <p:txBody>
          <a:bodyPr wrap="square">
            <a:spAutoFit/>
          </a:bodyPr>
          <a:lstStyle/>
          <a:p>
            <a:r>
              <a:rPr lang="es-MX" b="1" dirty="0"/>
              <a:t>3</a:t>
            </a:r>
            <a:r>
              <a:rPr lang="es-ES" b="1" dirty="0"/>
              <a:t>7°C</a:t>
            </a:r>
          </a:p>
        </p:txBody>
      </p:sp>
      <p:graphicFrame>
        <p:nvGraphicFramePr>
          <p:cNvPr id="35" name="Diagrama 34">
            <a:extLst>
              <a:ext uri="{FF2B5EF4-FFF2-40B4-BE49-F238E27FC236}">
                <a16:creationId xmlns:a16="http://schemas.microsoft.com/office/drawing/2014/main" id="{5CB07E92-D788-46D1-BAC5-A2D687178B81}"/>
              </a:ext>
            </a:extLst>
          </p:cNvPr>
          <p:cNvGraphicFramePr/>
          <p:nvPr>
            <p:extLst>
              <p:ext uri="{D42A27DB-BD31-4B8C-83A1-F6EECF244321}">
                <p14:modId xmlns:p14="http://schemas.microsoft.com/office/powerpoint/2010/main" val="2204994299"/>
              </p:ext>
            </p:extLst>
          </p:nvPr>
        </p:nvGraphicFramePr>
        <p:xfrm>
          <a:off x="315382" y="4820766"/>
          <a:ext cx="5521757" cy="1610856"/>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
        <p:nvSpPr>
          <p:cNvPr id="36" name="CuadroTexto 35">
            <a:extLst>
              <a:ext uri="{FF2B5EF4-FFF2-40B4-BE49-F238E27FC236}">
                <a16:creationId xmlns:a16="http://schemas.microsoft.com/office/drawing/2014/main" id="{5D46898F-D2AB-4B50-A31C-40EFC681839D}"/>
              </a:ext>
            </a:extLst>
          </p:cNvPr>
          <p:cNvSpPr txBox="1"/>
          <p:nvPr/>
        </p:nvSpPr>
        <p:spPr>
          <a:xfrm>
            <a:off x="3390461" y="5626194"/>
            <a:ext cx="1942877" cy="584775"/>
          </a:xfrm>
          <a:prstGeom prst="rect">
            <a:avLst/>
          </a:prstGeom>
          <a:noFill/>
        </p:spPr>
        <p:txBody>
          <a:bodyPr wrap="square" rtlCol="0">
            <a:spAutoFit/>
          </a:bodyPr>
          <a:lstStyle/>
          <a:p>
            <a:pPr algn="ctr"/>
            <a:r>
              <a:rPr lang="es-MX" sz="1600" b="1" dirty="0"/>
              <a:t>Características organolépticas</a:t>
            </a:r>
            <a:endParaRPr lang="es-ES" sz="1600" b="1" dirty="0"/>
          </a:p>
        </p:txBody>
      </p:sp>
      <mc:AlternateContent xmlns:mc="http://schemas.openxmlformats.org/markup-compatibility/2006" xmlns:a14="http://schemas.microsoft.com/office/drawing/2010/main">
        <mc:Choice Requires="a14">
          <p:sp>
            <p:nvSpPr>
              <p:cNvPr id="44" name="CuadroTexto 43">
                <a:extLst>
                  <a:ext uri="{FF2B5EF4-FFF2-40B4-BE49-F238E27FC236}">
                    <a16:creationId xmlns:a16="http://schemas.microsoft.com/office/drawing/2014/main" id="{286918EC-6B6E-4CC3-B6A0-69EFCF0CB9CF}"/>
                  </a:ext>
                </a:extLst>
              </p:cNvPr>
              <p:cNvSpPr txBox="1"/>
              <p:nvPr/>
            </p:nvSpPr>
            <p:spPr>
              <a:xfrm>
                <a:off x="3034748" y="3991599"/>
                <a:ext cx="4987016" cy="474041"/>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S" sz="1200" i="1">
                          <a:latin typeface="Cambria Math" panose="02040503050406030204" pitchFamily="18" charset="0"/>
                        </a:rPr>
                        <m:t>𝐷𝐻</m:t>
                      </m:r>
                      <m:r>
                        <a:rPr lang="es-ES" sz="1200">
                          <a:latin typeface="Cambria Math" panose="02040503050406030204" pitchFamily="18" charset="0"/>
                        </a:rPr>
                        <m:t>= </m:t>
                      </m:r>
                      <m:f>
                        <m:fPr>
                          <m:ctrlPr>
                            <a:rPr lang="es-ES" sz="1200" i="1">
                              <a:latin typeface="Cambria Math" panose="02040503050406030204" pitchFamily="18" charset="0"/>
                            </a:rPr>
                          </m:ctrlPr>
                        </m:fPr>
                        <m:num>
                          <m:r>
                            <a:rPr lang="es-ES" sz="1200" i="1">
                              <a:latin typeface="Cambria Math" panose="02040503050406030204" pitchFamily="18" charset="0"/>
                            </a:rPr>
                            <m:t>h</m:t>
                          </m:r>
                        </m:num>
                        <m:den>
                          <m:sSub>
                            <m:sSubPr>
                              <m:ctrlPr>
                                <a:rPr lang="es-ES" sz="1200" i="1">
                                  <a:latin typeface="Cambria Math" panose="02040503050406030204" pitchFamily="18" charset="0"/>
                                </a:rPr>
                              </m:ctrlPr>
                            </m:sSubPr>
                            <m:e>
                              <m:r>
                                <a:rPr lang="es-ES" sz="1200" i="1">
                                  <a:latin typeface="Cambria Math" panose="02040503050406030204" pitchFamily="18" charset="0"/>
                                </a:rPr>
                                <m:t>h</m:t>
                              </m:r>
                            </m:e>
                            <m:sub>
                              <m:r>
                                <a:rPr lang="es-ES" sz="1200" i="1">
                                  <a:latin typeface="Cambria Math" panose="02040503050406030204" pitchFamily="18" charset="0"/>
                                </a:rPr>
                                <m:t>𝑇𝑜𝑡𝑎𝑙</m:t>
                              </m:r>
                            </m:sub>
                          </m:sSub>
                        </m:den>
                      </m:f>
                      <m:r>
                        <a:rPr lang="es-ES" sz="1200" i="1">
                          <a:latin typeface="Cambria Math" panose="02040503050406030204" pitchFamily="18" charset="0"/>
                        </a:rPr>
                        <m:t>∗</m:t>
                      </m:r>
                      <m:r>
                        <a:rPr lang="es-ES" sz="1200">
                          <a:latin typeface="Cambria Math" panose="02040503050406030204" pitchFamily="18" charset="0"/>
                        </a:rPr>
                        <m:t>100</m:t>
                      </m:r>
                    </m:oMath>
                  </m:oMathPara>
                </a14:m>
                <a:endParaRPr lang="es-ES" sz="1200" dirty="0"/>
              </a:p>
            </p:txBody>
          </p:sp>
        </mc:Choice>
        <mc:Fallback xmlns="">
          <p:sp>
            <p:nvSpPr>
              <p:cNvPr id="44" name="CuadroTexto 43">
                <a:extLst>
                  <a:ext uri="{FF2B5EF4-FFF2-40B4-BE49-F238E27FC236}">
                    <a16:creationId xmlns:a16="http://schemas.microsoft.com/office/drawing/2014/main" id="{286918EC-6B6E-4CC3-B6A0-69EFCF0CB9CF}"/>
                  </a:ext>
                </a:extLst>
              </p:cNvPr>
              <p:cNvSpPr txBox="1">
                <a:spLocks noRot="1" noChangeAspect="1" noMove="1" noResize="1" noEditPoints="1" noAdjustHandles="1" noChangeArrowheads="1" noChangeShapeType="1" noTextEdit="1"/>
              </p:cNvSpPr>
              <p:nvPr/>
            </p:nvSpPr>
            <p:spPr>
              <a:xfrm>
                <a:off x="3034748" y="3991599"/>
                <a:ext cx="4987016" cy="474041"/>
              </a:xfrm>
              <a:prstGeom prst="rect">
                <a:avLst/>
              </a:prstGeom>
              <a:blipFill>
                <a:blip r:embed="rId13"/>
                <a:stretch>
                  <a:fillRect/>
                </a:stretch>
              </a:blipFill>
            </p:spPr>
            <p:txBody>
              <a:bodyPr/>
              <a:lstStyle/>
              <a:p>
                <a:r>
                  <a:rPr lang="es-ES">
                    <a:noFill/>
                  </a:rPr>
                  <a:t> </a:t>
                </a:r>
              </a:p>
            </p:txBody>
          </p:sp>
        </mc:Fallback>
      </mc:AlternateContent>
      <p:sp>
        <p:nvSpPr>
          <p:cNvPr id="18" name="CuadroTexto 17">
            <a:extLst>
              <a:ext uri="{FF2B5EF4-FFF2-40B4-BE49-F238E27FC236}">
                <a16:creationId xmlns:a16="http://schemas.microsoft.com/office/drawing/2014/main" id="{43E35EDB-A0E8-4240-89F2-73C325EB8233}"/>
              </a:ext>
            </a:extLst>
          </p:cNvPr>
          <p:cNvSpPr txBox="1"/>
          <p:nvPr/>
        </p:nvSpPr>
        <p:spPr>
          <a:xfrm>
            <a:off x="0" y="0"/>
            <a:ext cx="609600" cy="369332"/>
          </a:xfrm>
          <a:prstGeom prst="rect">
            <a:avLst/>
          </a:prstGeom>
          <a:noFill/>
        </p:spPr>
        <p:txBody>
          <a:bodyPr wrap="square" rtlCol="0">
            <a:spAutoFit/>
          </a:bodyPr>
          <a:lstStyle/>
          <a:p>
            <a:pPr algn="ctr"/>
            <a:r>
              <a:rPr lang="es-MX" dirty="0"/>
              <a:t>16</a:t>
            </a:r>
            <a:endParaRPr lang="es-ES" dirty="0"/>
          </a:p>
        </p:txBody>
      </p:sp>
    </p:spTree>
    <p:extLst>
      <p:ext uri="{BB962C8B-B14F-4D97-AF65-F5344CB8AC3E}">
        <p14:creationId xmlns:p14="http://schemas.microsoft.com/office/powerpoint/2010/main" val="36073612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Thermo Scientific™ Espectrofotómetro de UV Vis GENESYS™ 10S: Inicio | Fisher  Scientific">
            <a:extLst>
              <a:ext uri="{FF2B5EF4-FFF2-40B4-BE49-F238E27FC236}">
                <a16:creationId xmlns:a16="http://schemas.microsoft.com/office/drawing/2014/main" id="{F1A1B41D-5DC4-41DA-9F82-FD111FED3D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77293" y="3783093"/>
            <a:ext cx="2353285" cy="2031066"/>
          </a:xfrm>
          <a:prstGeom prst="rect">
            <a:avLst/>
          </a:prstGeom>
          <a:noFill/>
          <a:extLst>
            <a:ext uri="{909E8E84-426E-40DD-AFC4-6F175D3DCCD1}">
              <a14:hiddenFill xmlns:a14="http://schemas.microsoft.com/office/drawing/2010/main">
                <a:solidFill>
                  <a:srgbClr val="FFFFFF"/>
                </a:solidFill>
              </a14:hiddenFill>
            </a:ext>
          </a:extLst>
        </p:spPr>
      </p:pic>
      <p:sp>
        <p:nvSpPr>
          <p:cNvPr id="4" name="Título 1">
            <a:extLst>
              <a:ext uri="{FF2B5EF4-FFF2-40B4-BE49-F238E27FC236}">
                <a16:creationId xmlns:a16="http://schemas.microsoft.com/office/drawing/2014/main" id="{D87BA577-1C90-4A6C-B3D1-6E325DD85789}"/>
              </a:ext>
            </a:extLst>
          </p:cNvPr>
          <p:cNvSpPr>
            <a:spLocks noGrp="1"/>
          </p:cNvSpPr>
          <p:nvPr>
            <p:ph type="title"/>
          </p:nvPr>
        </p:nvSpPr>
        <p:spPr>
          <a:xfrm>
            <a:off x="7724633" y="0"/>
            <a:ext cx="3857767" cy="1143000"/>
          </a:xfrm>
        </p:spPr>
        <p:txBody>
          <a:bodyPr/>
          <a:lstStyle/>
          <a:p>
            <a:r>
              <a:rPr lang="es-EC" dirty="0">
                <a:solidFill>
                  <a:schemeClr val="tx1"/>
                </a:solidFill>
              </a:rPr>
              <a:t>METODOLOGÍA</a:t>
            </a:r>
          </a:p>
        </p:txBody>
      </p:sp>
      <p:sp>
        <p:nvSpPr>
          <p:cNvPr id="6" name="CuadroTexto 5">
            <a:extLst>
              <a:ext uri="{FF2B5EF4-FFF2-40B4-BE49-F238E27FC236}">
                <a16:creationId xmlns:a16="http://schemas.microsoft.com/office/drawing/2014/main" id="{71D89753-0106-4C80-887E-C804F0C455DE}"/>
              </a:ext>
            </a:extLst>
          </p:cNvPr>
          <p:cNvSpPr txBox="1"/>
          <p:nvPr/>
        </p:nvSpPr>
        <p:spPr>
          <a:xfrm>
            <a:off x="1868556" y="465113"/>
            <a:ext cx="7783394" cy="560410"/>
          </a:xfrm>
          <a:prstGeom prst="rect">
            <a:avLst/>
          </a:prstGeom>
          <a:noFill/>
        </p:spPr>
        <p:txBody>
          <a:bodyPr wrap="square">
            <a:spAutoFit/>
          </a:bodyPr>
          <a:lstStyle/>
          <a:p>
            <a:pPr>
              <a:lnSpc>
                <a:spcPct val="200000"/>
              </a:lnSpc>
              <a:spcBef>
                <a:spcPts val="200"/>
              </a:spcBef>
            </a:pPr>
            <a:r>
              <a:rPr lang="es-ES" sz="1800" b="1" i="1" dirty="0">
                <a:solidFill>
                  <a:srgbClr val="003300"/>
                </a:solidFill>
                <a:effectLst/>
                <a:ea typeface="Times New Roman" panose="02020603050405020304" pitchFamily="18" charset="0"/>
                <a:cs typeface="Times New Roman" panose="02020603050405020304" pitchFamily="18" charset="0"/>
              </a:rPr>
              <a:t>Cuantificación de Proteína Mediante el Método de Bradford </a:t>
            </a:r>
            <a:endParaRPr lang="es-ES" sz="2000" b="1" dirty="0">
              <a:solidFill>
                <a:srgbClr val="003300"/>
              </a:solidFill>
              <a:effectLst/>
              <a:ea typeface="Times New Roman" panose="02020603050405020304" pitchFamily="18" charset="0"/>
              <a:cs typeface="Times New Roman" panose="02020603050405020304" pitchFamily="18" charset="0"/>
            </a:endParaRPr>
          </a:p>
        </p:txBody>
      </p:sp>
      <p:pic>
        <p:nvPicPr>
          <p:cNvPr id="8" name="Picture 2" descr="Pin on fondos">
            <a:extLst>
              <a:ext uri="{FF2B5EF4-FFF2-40B4-BE49-F238E27FC236}">
                <a16:creationId xmlns:a16="http://schemas.microsoft.com/office/drawing/2014/main" id="{1E25EFCD-5984-488C-95E9-82B478328AB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70" t="479" r="25610" b="-479"/>
          <a:stretch/>
        </p:blipFill>
        <p:spPr bwMode="auto">
          <a:xfrm>
            <a:off x="609600" y="330772"/>
            <a:ext cx="1145092" cy="1070487"/>
          </a:xfrm>
          <a:prstGeom prst="ellipse">
            <a:avLst/>
          </a:prstGeom>
          <a:noFill/>
          <a:extLst>
            <a:ext uri="{909E8E84-426E-40DD-AFC4-6F175D3DCCD1}">
              <a14:hiddenFill xmlns:a14="http://schemas.microsoft.com/office/drawing/2010/main">
                <a:solidFill>
                  <a:srgbClr val="FFFFFF"/>
                </a:solidFill>
              </a14:hiddenFill>
            </a:ext>
          </a:extLst>
        </p:spPr>
      </p:pic>
      <p:pic>
        <p:nvPicPr>
          <p:cNvPr id="10" name="Imagen 9">
            <a:extLst>
              <a:ext uri="{FF2B5EF4-FFF2-40B4-BE49-F238E27FC236}">
                <a16:creationId xmlns:a16="http://schemas.microsoft.com/office/drawing/2014/main" id="{1C1234F2-8429-49DB-85A1-91BB5305C562}"/>
              </a:ext>
            </a:extLst>
          </p:cNvPr>
          <p:cNvPicPr>
            <a:picLocks noChangeAspect="1"/>
          </p:cNvPicPr>
          <p:nvPr/>
        </p:nvPicPr>
        <p:blipFill>
          <a:blip r:embed="rId4"/>
          <a:stretch>
            <a:fillRect/>
          </a:stretch>
        </p:blipFill>
        <p:spPr>
          <a:xfrm>
            <a:off x="689846" y="388863"/>
            <a:ext cx="984599" cy="954303"/>
          </a:xfrm>
          <a:prstGeom prst="ellipse">
            <a:avLst/>
          </a:prstGeom>
        </p:spPr>
      </p:pic>
      <p:graphicFrame>
        <p:nvGraphicFramePr>
          <p:cNvPr id="11" name="Gráfico 10">
            <a:extLst>
              <a:ext uri="{FF2B5EF4-FFF2-40B4-BE49-F238E27FC236}">
                <a16:creationId xmlns:a16="http://schemas.microsoft.com/office/drawing/2014/main" id="{8FEB4BC3-07E5-492C-995F-9C8C125C6B28}"/>
              </a:ext>
            </a:extLst>
          </p:cNvPr>
          <p:cNvGraphicFramePr/>
          <p:nvPr>
            <p:extLst>
              <p:ext uri="{D42A27DB-BD31-4B8C-83A1-F6EECF244321}">
                <p14:modId xmlns:p14="http://schemas.microsoft.com/office/powerpoint/2010/main" val="3004648369"/>
              </p:ext>
            </p:extLst>
          </p:nvPr>
        </p:nvGraphicFramePr>
        <p:xfrm>
          <a:off x="1868556" y="1423307"/>
          <a:ext cx="3985895" cy="2638425"/>
        </p:xfrm>
        <a:graphic>
          <a:graphicData uri="http://schemas.openxmlformats.org/drawingml/2006/chart">
            <c:chart xmlns:c="http://schemas.openxmlformats.org/drawingml/2006/chart" xmlns:r="http://schemas.openxmlformats.org/officeDocument/2006/relationships" r:id="rId5"/>
          </a:graphicData>
        </a:graphic>
      </p:graphicFrame>
      <p:sp>
        <p:nvSpPr>
          <p:cNvPr id="14" name="CuadroTexto 13">
            <a:extLst>
              <a:ext uri="{FF2B5EF4-FFF2-40B4-BE49-F238E27FC236}">
                <a16:creationId xmlns:a16="http://schemas.microsoft.com/office/drawing/2014/main" id="{34A01896-1360-4A72-8CF0-B0C448F616E7}"/>
              </a:ext>
            </a:extLst>
          </p:cNvPr>
          <p:cNvSpPr txBox="1"/>
          <p:nvPr/>
        </p:nvSpPr>
        <p:spPr>
          <a:xfrm>
            <a:off x="10210989" y="4860555"/>
            <a:ext cx="6096000" cy="307777"/>
          </a:xfrm>
          <a:prstGeom prst="rect">
            <a:avLst/>
          </a:prstGeom>
          <a:noFill/>
        </p:spPr>
        <p:txBody>
          <a:bodyPr wrap="square">
            <a:spAutoFit/>
          </a:bodyPr>
          <a:lstStyle/>
          <a:p>
            <a:r>
              <a:rPr lang="es-ES" sz="1400" dirty="0">
                <a:effectLst/>
                <a:ea typeface="Calibri" panose="020F0502020204030204" pitchFamily="34" charset="0"/>
              </a:rPr>
              <a:t>595 nm</a:t>
            </a:r>
            <a:endParaRPr lang="es-ES" sz="1400" dirty="0"/>
          </a:p>
        </p:txBody>
      </p:sp>
      <p:sp>
        <p:nvSpPr>
          <p:cNvPr id="16" name="CuadroTexto 15">
            <a:extLst>
              <a:ext uri="{FF2B5EF4-FFF2-40B4-BE49-F238E27FC236}">
                <a16:creationId xmlns:a16="http://schemas.microsoft.com/office/drawing/2014/main" id="{04375C09-1279-4EB6-BDD9-06CA36512CC5}"/>
              </a:ext>
            </a:extLst>
          </p:cNvPr>
          <p:cNvSpPr txBox="1"/>
          <p:nvPr/>
        </p:nvSpPr>
        <p:spPr>
          <a:xfrm>
            <a:off x="2044554" y="4753337"/>
            <a:ext cx="8423712" cy="261610"/>
          </a:xfrm>
          <a:prstGeom prst="rect">
            <a:avLst/>
          </a:prstGeom>
          <a:noFill/>
        </p:spPr>
        <p:txBody>
          <a:bodyPr wrap="square">
            <a:spAutoFit/>
          </a:bodyPr>
          <a:lstStyle/>
          <a:p>
            <a:pPr marL="449580">
              <a:spcAft>
                <a:spcPts val="1000"/>
              </a:spcAft>
            </a:pPr>
            <a:r>
              <a:rPr lang="es-EC" sz="1100" b="1" dirty="0">
                <a:effectLst/>
                <a:ea typeface="Calibri" panose="020F0502020204030204" pitchFamily="34" charset="0"/>
                <a:cs typeface="Times New Roman" panose="02020603050405020304" pitchFamily="18" charset="0"/>
              </a:rPr>
              <a:t>Figura 8. </a:t>
            </a:r>
            <a:r>
              <a:rPr lang="es-EC" sz="1100" b="0" i="1" dirty="0">
                <a:effectLst/>
                <a:ea typeface="Calibri" panose="020F0502020204030204" pitchFamily="34" charset="0"/>
                <a:cs typeface="Times New Roman" panose="02020603050405020304" pitchFamily="18" charset="0"/>
              </a:rPr>
              <a:t>Curva estándar de BSA en buffer de NaCl 0.15M</a:t>
            </a:r>
            <a:endParaRPr lang="es-ES" sz="1100" b="1" dirty="0">
              <a:effectLst/>
              <a:ea typeface="Calibri" panose="020F0502020204030204" pitchFamily="34" charset="0"/>
              <a:cs typeface="Times New Roman" panose="02020603050405020304" pitchFamily="18" charset="0"/>
            </a:endParaRPr>
          </a:p>
        </p:txBody>
      </p:sp>
      <p:pic>
        <p:nvPicPr>
          <p:cNvPr id="17" name="Imagen 16">
            <a:extLst>
              <a:ext uri="{FF2B5EF4-FFF2-40B4-BE49-F238E27FC236}">
                <a16:creationId xmlns:a16="http://schemas.microsoft.com/office/drawing/2014/main" id="{05904CDD-E875-42E9-A486-558E0AB40149}"/>
              </a:ext>
            </a:extLst>
          </p:cNvPr>
          <p:cNvPicPr>
            <a:picLocks noChangeAspect="1"/>
          </p:cNvPicPr>
          <p:nvPr/>
        </p:nvPicPr>
        <p:blipFill rotWithShape="1">
          <a:blip r:embed="rId6"/>
          <a:srcRect l="37251" t="15460" r="9698" b="18048"/>
          <a:stretch/>
        </p:blipFill>
        <p:spPr>
          <a:xfrm>
            <a:off x="221712" y="4206128"/>
            <a:ext cx="1882563" cy="1769675"/>
          </a:xfrm>
          <a:prstGeom prst="rect">
            <a:avLst/>
          </a:prstGeom>
        </p:spPr>
      </p:pic>
      <p:sp>
        <p:nvSpPr>
          <p:cNvPr id="20" name="Flecha: a la derecha 19">
            <a:extLst>
              <a:ext uri="{FF2B5EF4-FFF2-40B4-BE49-F238E27FC236}">
                <a16:creationId xmlns:a16="http://schemas.microsoft.com/office/drawing/2014/main" id="{160DCEBF-E5FC-4D96-AF5A-ECBFC31AE3DC}"/>
              </a:ext>
            </a:extLst>
          </p:cNvPr>
          <p:cNvSpPr/>
          <p:nvPr/>
        </p:nvSpPr>
        <p:spPr>
          <a:xfrm rot="19012795">
            <a:off x="2203431" y="4180426"/>
            <a:ext cx="614149" cy="369332"/>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p>
        </p:txBody>
      </p:sp>
      <p:pic>
        <p:nvPicPr>
          <p:cNvPr id="22" name="Imagen 21">
            <a:extLst>
              <a:ext uri="{FF2B5EF4-FFF2-40B4-BE49-F238E27FC236}">
                <a16:creationId xmlns:a16="http://schemas.microsoft.com/office/drawing/2014/main" id="{AA5A1D6A-83DD-4AEE-9623-EEF80B565309}"/>
              </a:ext>
            </a:extLst>
          </p:cNvPr>
          <p:cNvPicPr>
            <a:picLocks noChangeAspect="1"/>
          </p:cNvPicPr>
          <p:nvPr/>
        </p:nvPicPr>
        <p:blipFill>
          <a:blip r:embed="rId7"/>
          <a:stretch>
            <a:fillRect/>
          </a:stretch>
        </p:blipFill>
        <p:spPr>
          <a:xfrm>
            <a:off x="7964556" y="1330010"/>
            <a:ext cx="1491836" cy="1930253"/>
          </a:xfrm>
          <a:prstGeom prst="rect">
            <a:avLst/>
          </a:prstGeom>
        </p:spPr>
      </p:pic>
      <p:sp>
        <p:nvSpPr>
          <p:cNvPr id="24" name="CuadroTexto 23">
            <a:extLst>
              <a:ext uri="{FF2B5EF4-FFF2-40B4-BE49-F238E27FC236}">
                <a16:creationId xmlns:a16="http://schemas.microsoft.com/office/drawing/2014/main" id="{D6286FA7-34D5-4A57-89CD-5100EA73AEA7}"/>
              </a:ext>
            </a:extLst>
          </p:cNvPr>
          <p:cNvSpPr txBox="1"/>
          <p:nvPr/>
        </p:nvSpPr>
        <p:spPr>
          <a:xfrm>
            <a:off x="6978162" y="3389664"/>
            <a:ext cx="8423712" cy="307777"/>
          </a:xfrm>
          <a:prstGeom prst="rect">
            <a:avLst/>
          </a:prstGeom>
          <a:noFill/>
        </p:spPr>
        <p:txBody>
          <a:bodyPr wrap="square">
            <a:spAutoFit/>
          </a:bodyPr>
          <a:lstStyle/>
          <a:p>
            <a:pPr marL="449580">
              <a:spcAft>
                <a:spcPts val="1000"/>
              </a:spcAft>
            </a:pPr>
            <a:r>
              <a:rPr lang="es-EC" sz="1200" b="1" dirty="0">
                <a:effectLst/>
                <a:ea typeface="Calibri" panose="020F0502020204030204" pitchFamily="34" charset="0"/>
                <a:cs typeface="Times New Roman" panose="02020603050405020304" pitchFamily="18" charset="0"/>
              </a:rPr>
              <a:t>Figura </a:t>
            </a:r>
            <a:r>
              <a:rPr lang="es-EC" sz="1200" b="1" dirty="0">
                <a:ea typeface="Calibri" panose="020F0502020204030204" pitchFamily="34" charset="0"/>
                <a:cs typeface="Times New Roman" panose="02020603050405020304" pitchFamily="18" charset="0"/>
              </a:rPr>
              <a:t>9. </a:t>
            </a:r>
            <a:r>
              <a:rPr lang="es-EC" sz="1200" i="1" dirty="0">
                <a:ea typeface="Calibri" panose="020F0502020204030204" pitchFamily="34" charset="0"/>
                <a:cs typeface="Times New Roman" panose="02020603050405020304" pitchFamily="18" charset="0"/>
              </a:rPr>
              <a:t>Dilución 1:1 muestra-NaCl</a:t>
            </a:r>
            <a:r>
              <a:rPr lang="es-EC" sz="1400" b="1" dirty="0">
                <a:ea typeface="Calibri" panose="020F0502020204030204" pitchFamily="34" charset="0"/>
                <a:cs typeface="Times New Roman" panose="02020603050405020304" pitchFamily="18" charset="0"/>
              </a:rPr>
              <a:t> </a:t>
            </a:r>
            <a:endParaRPr lang="es-ES" sz="1400" b="1" dirty="0">
              <a:effectLst/>
              <a:ea typeface="Calibri" panose="020F0502020204030204" pitchFamily="34" charset="0"/>
              <a:cs typeface="Times New Roman" panose="02020603050405020304" pitchFamily="18" charset="0"/>
            </a:endParaRPr>
          </a:p>
        </p:txBody>
      </p:sp>
      <p:cxnSp>
        <p:nvCxnSpPr>
          <p:cNvPr id="25" name="Conector recto 24">
            <a:extLst>
              <a:ext uri="{FF2B5EF4-FFF2-40B4-BE49-F238E27FC236}">
                <a16:creationId xmlns:a16="http://schemas.microsoft.com/office/drawing/2014/main" id="{55A2BA1F-F5BF-437F-AE9F-9F82210BF53E}"/>
              </a:ext>
            </a:extLst>
          </p:cNvPr>
          <p:cNvCxnSpPr>
            <a:cxnSpLocks/>
          </p:cNvCxnSpPr>
          <p:nvPr/>
        </p:nvCxnSpPr>
        <p:spPr>
          <a:xfrm>
            <a:off x="6256410" y="1033816"/>
            <a:ext cx="0" cy="5173181"/>
          </a:xfrm>
          <a:prstGeom prst="line">
            <a:avLst/>
          </a:prstGeom>
          <a:ln>
            <a:solidFill>
              <a:srgbClr val="FFCCCC"/>
            </a:solidFill>
            <a:prstDash val="dash"/>
          </a:ln>
        </p:spPr>
        <p:style>
          <a:lnRef idx="1">
            <a:schemeClr val="accent1"/>
          </a:lnRef>
          <a:fillRef idx="0">
            <a:schemeClr val="accent1"/>
          </a:fillRef>
          <a:effectRef idx="0">
            <a:schemeClr val="accent1"/>
          </a:effectRef>
          <a:fontRef idx="minor">
            <a:schemeClr val="tx1"/>
          </a:fontRef>
        </p:style>
      </p:cxnSp>
      <p:sp>
        <p:nvSpPr>
          <p:cNvPr id="28" name="CuadroTexto 27">
            <a:extLst>
              <a:ext uri="{FF2B5EF4-FFF2-40B4-BE49-F238E27FC236}">
                <a16:creationId xmlns:a16="http://schemas.microsoft.com/office/drawing/2014/main" id="{8A71523F-1732-4F16-AC8D-79A7527A4A4A}"/>
              </a:ext>
            </a:extLst>
          </p:cNvPr>
          <p:cNvSpPr txBox="1"/>
          <p:nvPr/>
        </p:nvSpPr>
        <p:spPr>
          <a:xfrm>
            <a:off x="9651950" y="2252631"/>
            <a:ext cx="7704160" cy="307777"/>
          </a:xfrm>
          <a:prstGeom prst="rect">
            <a:avLst/>
          </a:prstGeom>
          <a:noFill/>
        </p:spPr>
        <p:txBody>
          <a:bodyPr wrap="square">
            <a:spAutoFit/>
          </a:bodyPr>
          <a:lstStyle/>
          <a:p>
            <a:r>
              <a:rPr lang="es-ES" sz="1400" dirty="0">
                <a:effectLst/>
                <a:ea typeface="Calibri" panose="020F0502020204030204" pitchFamily="34" charset="0"/>
              </a:rPr>
              <a:t>200uL de reactivo de Bradford </a:t>
            </a:r>
            <a:endParaRPr lang="es-ES" sz="1400" dirty="0"/>
          </a:p>
        </p:txBody>
      </p:sp>
      <p:sp>
        <p:nvSpPr>
          <p:cNvPr id="29" name="CuadroTexto 28">
            <a:extLst>
              <a:ext uri="{FF2B5EF4-FFF2-40B4-BE49-F238E27FC236}">
                <a16:creationId xmlns:a16="http://schemas.microsoft.com/office/drawing/2014/main" id="{A0EB3833-2E1B-4B86-8059-62C84B3C85F4}"/>
              </a:ext>
            </a:extLst>
          </p:cNvPr>
          <p:cNvSpPr txBox="1"/>
          <p:nvPr/>
        </p:nvSpPr>
        <p:spPr>
          <a:xfrm>
            <a:off x="6791222" y="5719217"/>
            <a:ext cx="8423712" cy="276999"/>
          </a:xfrm>
          <a:prstGeom prst="rect">
            <a:avLst/>
          </a:prstGeom>
          <a:noFill/>
        </p:spPr>
        <p:txBody>
          <a:bodyPr wrap="square">
            <a:spAutoFit/>
          </a:bodyPr>
          <a:lstStyle/>
          <a:p>
            <a:pPr marL="449580">
              <a:spcAft>
                <a:spcPts val="1000"/>
              </a:spcAft>
            </a:pPr>
            <a:r>
              <a:rPr lang="es-EC" sz="1200" b="1" dirty="0">
                <a:effectLst/>
                <a:ea typeface="Calibri" panose="020F0502020204030204" pitchFamily="34" charset="0"/>
                <a:cs typeface="Times New Roman" panose="02020603050405020304" pitchFamily="18" charset="0"/>
              </a:rPr>
              <a:t>Figura 10</a:t>
            </a:r>
            <a:r>
              <a:rPr lang="es-EC" sz="1200" b="1" dirty="0">
                <a:ea typeface="Calibri" panose="020F0502020204030204" pitchFamily="34" charset="0"/>
                <a:cs typeface="Times New Roman" panose="02020603050405020304" pitchFamily="18" charset="0"/>
              </a:rPr>
              <a:t>. </a:t>
            </a:r>
            <a:r>
              <a:rPr lang="es-EC" sz="1200" i="1" dirty="0" err="1">
                <a:ea typeface="Calibri" panose="020F0502020204030204" pitchFamily="34" charset="0"/>
                <a:cs typeface="Times New Roman" panose="02020603050405020304" pitchFamily="18" charset="0"/>
              </a:rPr>
              <a:t>Espectofotómetro</a:t>
            </a:r>
            <a:r>
              <a:rPr lang="es-EC" sz="1200" i="1" dirty="0">
                <a:ea typeface="Calibri" panose="020F0502020204030204" pitchFamily="34" charset="0"/>
                <a:cs typeface="Times New Roman" panose="02020603050405020304" pitchFamily="18" charset="0"/>
              </a:rPr>
              <a:t> </a:t>
            </a:r>
            <a:r>
              <a:rPr lang="es-ES" sz="1200" i="1" dirty="0" err="1">
                <a:cs typeface="Times New Roman" panose="02020603050405020304" pitchFamily="18" charset="0"/>
              </a:rPr>
              <a:t>Thermo</a:t>
            </a:r>
            <a:r>
              <a:rPr lang="es-ES" sz="1200" i="1" dirty="0">
                <a:cs typeface="Times New Roman" panose="02020603050405020304" pitchFamily="18" charset="0"/>
              </a:rPr>
              <a:t> </a:t>
            </a:r>
            <a:r>
              <a:rPr lang="es-ES" sz="1200" i="1" dirty="0" err="1">
                <a:cs typeface="Times New Roman" panose="02020603050405020304" pitchFamily="18" charset="0"/>
              </a:rPr>
              <a:t>scientific</a:t>
            </a:r>
            <a:endParaRPr lang="es-ES" sz="1200" i="1" dirty="0">
              <a:cs typeface="Times New Roman" panose="02020603050405020304" pitchFamily="18" charset="0"/>
            </a:endParaRPr>
          </a:p>
        </p:txBody>
      </p:sp>
      <p:sp>
        <p:nvSpPr>
          <p:cNvPr id="18" name="CuadroTexto 17">
            <a:extLst>
              <a:ext uri="{FF2B5EF4-FFF2-40B4-BE49-F238E27FC236}">
                <a16:creationId xmlns:a16="http://schemas.microsoft.com/office/drawing/2014/main" id="{55C8E9B0-D3C0-4447-820F-F34E305CB9E6}"/>
              </a:ext>
            </a:extLst>
          </p:cNvPr>
          <p:cNvSpPr txBox="1"/>
          <p:nvPr/>
        </p:nvSpPr>
        <p:spPr>
          <a:xfrm>
            <a:off x="0" y="0"/>
            <a:ext cx="609600" cy="369332"/>
          </a:xfrm>
          <a:prstGeom prst="rect">
            <a:avLst/>
          </a:prstGeom>
          <a:noFill/>
        </p:spPr>
        <p:txBody>
          <a:bodyPr wrap="square" rtlCol="0">
            <a:spAutoFit/>
          </a:bodyPr>
          <a:lstStyle/>
          <a:p>
            <a:pPr algn="ctr"/>
            <a:r>
              <a:rPr lang="es-MX" dirty="0"/>
              <a:t>17</a:t>
            </a:r>
            <a:endParaRPr lang="es-ES" dirty="0"/>
          </a:p>
        </p:txBody>
      </p:sp>
    </p:spTree>
    <p:extLst>
      <p:ext uri="{BB962C8B-B14F-4D97-AF65-F5344CB8AC3E}">
        <p14:creationId xmlns:p14="http://schemas.microsoft.com/office/powerpoint/2010/main" val="183265053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D87BA577-1C90-4A6C-B3D1-6E325DD85789}"/>
              </a:ext>
            </a:extLst>
          </p:cNvPr>
          <p:cNvSpPr>
            <a:spLocks noGrp="1"/>
          </p:cNvSpPr>
          <p:nvPr>
            <p:ph type="title"/>
          </p:nvPr>
        </p:nvSpPr>
        <p:spPr>
          <a:xfrm>
            <a:off x="-150075" y="48334"/>
            <a:ext cx="3857767" cy="1143000"/>
          </a:xfrm>
        </p:spPr>
        <p:txBody>
          <a:bodyPr/>
          <a:lstStyle/>
          <a:p>
            <a:r>
              <a:rPr lang="es-EC" dirty="0">
                <a:solidFill>
                  <a:schemeClr val="tx1"/>
                </a:solidFill>
              </a:rPr>
              <a:t>METODOLOGÍA</a:t>
            </a:r>
          </a:p>
        </p:txBody>
      </p:sp>
      <p:pic>
        <p:nvPicPr>
          <p:cNvPr id="12290" name="Picture 2" descr="Método: Gel de poliacrilamida para proteínas – Conogasi">
            <a:extLst>
              <a:ext uri="{FF2B5EF4-FFF2-40B4-BE49-F238E27FC236}">
                <a16:creationId xmlns:a16="http://schemas.microsoft.com/office/drawing/2014/main" id="{82F41D59-5FA0-4E30-B949-FDD11BD57E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4967" y="646224"/>
            <a:ext cx="3790243" cy="5565552"/>
          </a:xfrm>
          <a:prstGeom prst="rect">
            <a:avLst/>
          </a:prstGeom>
          <a:noFill/>
          <a:extLst>
            <a:ext uri="{909E8E84-426E-40DD-AFC4-6F175D3DCCD1}">
              <a14:hiddenFill xmlns:a14="http://schemas.microsoft.com/office/drawing/2010/main">
                <a:solidFill>
                  <a:srgbClr val="FFFFFF"/>
                </a:solidFill>
              </a14:hiddenFill>
            </a:ext>
          </a:extLst>
        </p:spPr>
      </p:pic>
      <p:cxnSp>
        <p:nvCxnSpPr>
          <p:cNvPr id="25" name="Conector recto 24">
            <a:extLst>
              <a:ext uri="{FF2B5EF4-FFF2-40B4-BE49-F238E27FC236}">
                <a16:creationId xmlns:a16="http://schemas.microsoft.com/office/drawing/2014/main" id="{55A2BA1F-F5BF-437F-AE9F-9F82210BF53E}"/>
              </a:ext>
            </a:extLst>
          </p:cNvPr>
          <p:cNvCxnSpPr>
            <a:cxnSpLocks/>
          </p:cNvCxnSpPr>
          <p:nvPr/>
        </p:nvCxnSpPr>
        <p:spPr>
          <a:xfrm>
            <a:off x="4663577" y="1059031"/>
            <a:ext cx="0" cy="5173181"/>
          </a:xfrm>
          <a:prstGeom prst="line">
            <a:avLst/>
          </a:prstGeom>
          <a:ln>
            <a:solidFill>
              <a:srgbClr val="FFCCCC"/>
            </a:solidFill>
            <a:prstDash val="dash"/>
          </a:ln>
        </p:spPr>
        <p:style>
          <a:lnRef idx="1">
            <a:schemeClr val="accent1"/>
          </a:lnRef>
          <a:fillRef idx="0">
            <a:schemeClr val="accent1"/>
          </a:fillRef>
          <a:effectRef idx="0">
            <a:schemeClr val="accent1"/>
          </a:effectRef>
          <a:fontRef idx="minor">
            <a:schemeClr val="tx1"/>
          </a:fontRef>
        </p:style>
      </p:cxnSp>
      <p:sp>
        <p:nvSpPr>
          <p:cNvPr id="29" name="CuadroTexto 28">
            <a:extLst>
              <a:ext uri="{FF2B5EF4-FFF2-40B4-BE49-F238E27FC236}">
                <a16:creationId xmlns:a16="http://schemas.microsoft.com/office/drawing/2014/main" id="{A0EB3833-2E1B-4B86-8059-62C84B3C85F4}"/>
              </a:ext>
            </a:extLst>
          </p:cNvPr>
          <p:cNvSpPr txBox="1"/>
          <p:nvPr/>
        </p:nvSpPr>
        <p:spPr>
          <a:xfrm>
            <a:off x="4443852" y="6357524"/>
            <a:ext cx="4551674" cy="276999"/>
          </a:xfrm>
          <a:prstGeom prst="rect">
            <a:avLst/>
          </a:prstGeom>
          <a:noFill/>
        </p:spPr>
        <p:txBody>
          <a:bodyPr wrap="square">
            <a:spAutoFit/>
          </a:bodyPr>
          <a:lstStyle/>
          <a:p>
            <a:pPr marL="449580">
              <a:spcAft>
                <a:spcPts val="1000"/>
              </a:spcAft>
            </a:pPr>
            <a:r>
              <a:rPr lang="es-EC" sz="1200" b="1" dirty="0">
                <a:effectLst/>
                <a:ea typeface="Calibri" panose="020F0502020204030204" pitchFamily="34" charset="0"/>
                <a:cs typeface="Times New Roman" panose="02020603050405020304" pitchFamily="18" charset="0"/>
              </a:rPr>
              <a:t>Figura 12</a:t>
            </a:r>
            <a:r>
              <a:rPr lang="es-EC" sz="1200" b="1" dirty="0">
                <a:ea typeface="Calibri" panose="020F0502020204030204" pitchFamily="34" charset="0"/>
                <a:cs typeface="Times New Roman" panose="02020603050405020304" pitchFamily="18" charset="0"/>
              </a:rPr>
              <a:t>. </a:t>
            </a:r>
            <a:r>
              <a:rPr lang="es-EC" sz="1200" i="1" dirty="0">
                <a:ea typeface="Calibri" panose="020F0502020204030204" pitchFamily="34" charset="0"/>
                <a:cs typeface="Times New Roman" panose="02020603050405020304" pitchFamily="18" charset="0"/>
              </a:rPr>
              <a:t>Cámara de electroforesis </a:t>
            </a:r>
            <a:r>
              <a:rPr lang="es-ES" sz="1200" i="1" dirty="0" err="1">
                <a:cs typeface="Times New Roman" panose="02020603050405020304" pitchFamily="18" charset="0"/>
              </a:rPr>
              <a:t>Thermo</a:t>
            </a:r>
            <a:r>
              <a:rPr lang="es-ES" sz="1200" i="1" dirty="0">
                <a:cs typeface="Times New Roman" panose="02020603050405020304" pitchFamily="18" charset="0"/>
              </a:rPr>
              <a:t> </a:t>
            </a:r>
            <a:r>
              <a:rPr lang="es-ES" sz="1200" i="1" dirty="0" err="1">
                <a:cs typeface="Times New Roman" panose="02020603050405020304" pitchFamily="18" charset="0"/>
              </a:rPr>
              <a:t>scientific</a:t>
            </a:r>
            <a:endParaRPr lang="es-ES" sz="1200" i="1" dirty="0">
              <a:cs typeface="Times New Roman" panose="02020603050405020304" pitchFamily="18" charset="0"/>
            </a:endParaRPr>
          </a:p>
        </p:txBody>
      </p:sp>
      <p:sp>
        <p:nvSpPr>
          <p:cNvPr id="18" name="CuadroTexto 17">
            <a:extLst>
              <a:ext uri="{FF2B5EF4-FFF2-40B4-BE49-F238E27FC236}">
                <a16:creationId xmlns:a16="http://schemas.microsoft.com/office/drawing/2014/main" id="{C79546F2-7235-428D-A7D1-4F6B72266220}"/>
              </a:ext>
            </a:extLst>
          </p:cNvPr>
          <p:cNvSpPr txBox="1"/>
          <p:nvPr/>
        </p:nvSpPr>
        <p:spPr>
          <a:xfrm>
            <a:off x="4147040" y="387541"/>
            <a:ext cx="7704160" cy="567271"/>
          </a:xfrm>
          <a:prstGeom prst="rect">
            <a:avLst/>
          </a:prstGeom>
          <a:noFill/>
        </p:spPr>
        <p:txBody>
          <a:bodyPr wrap="square">
            <a:spAutoFit/>
          </a:bodyPr>
          <a:lstStyle/>
          <a:p>
            <a:pPr>
              <a:lnSpc>
                <a:spcPct val="200000"/>
              </a:lnSpc>
              <a:spcBef>
                <a:spcPts val="200"/>
              </a:spcBef>
            </a:pPr>
            <a:r>
              <a:rPr lang="es-ES" sz="1800" b="1" i="1" dirty="0">
                <a:solidFill>
                  <a:srgbClr val="003300"/>
                </a:solidFill>
                <a:effectLst/>
                <a:ea typeface="Times New Roman" panose="02020603050405020304" pitchFamily="18" charset="0"/>
                <a:cs typeface="Times New Roman" panose="02020603050405020304" pitchFamily="18" charset="0"/>
              </a:rPr>
              <a:t>Análisis de Electroforesis en Gel de Poliacrilamida SDS-PAGE</a:t>
            </a:r>
            <a:endParaRPr lang="es-ES" sz="2000" b="1" dirty="0">
              <a:solidFill>
                <a:srgbClr val="003300"/>
              </a:solidFill>
              <a:effectLst/>
              <a:ea typeface="Times New Roman" panose="02020603050405020304" pitchFamily="18" charset="0"/>
              <a:cs typeface="Times New Roman" panose="02020603050405020304" pitchFamily="18" charset="0"/>
            </a:endParaRPr>
          </a:p>
        </p:txBody>
      </p:sp>
      <p:pic>
        <p:nvPicPr>
          <p:cNvPr id="23" name="Picture 2" descr="Pin on fondos">
            <a:extLst>
              <a:ext uri="{FF2B5EF4-FFF2-40B4-BE49-F238E27FC236}">
                <a16:creationId xmlns:a16="http://schemas.microsoft.com/office/drawing/2014/main" id="{71796090-A6F8-4A63-A5F0-1DC14BB3B55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70" t="479" r="25610" b="-479"/>
          <a:stretch/>
        </p:blipFill>
        <p:spPr bwMode="auto">
          <a:xfrm>
            <a:off x="11095677" y="194277"/>
            <a:ext cx="994994" cy="930168"/>
          </a:xfrm>
          <a:prstGeom prst="ellipse">
            <a:avLst/>
          </a:prstGeom>
          <a:noFill/>
          <a:extLst>
            <a:ext uri="{909E8E84-426E-40DD-AFC4-6F175D3DCCD1}">
              <a14:hiddenFill xmlns:a14="http://schemas.microsoft.com/office/drawing/2010/main">
                <a:solidFill>
                  <a:srgbClr val="FFFFFF"/>
                </a:solidFill>
              </a14:hiddenFill>
            </a:ext>
          </a:extLst>
        </p:spPr>
      </p:pic>
      <p:pic>
        <p:nvPicPr>
          <p:cNvPr id="30" name="Imagen 29">
            <a:extLst>
              <a:ext uri="{FF2B5EF4-FFF2-40B4-BE49-F238E27FC236}">
                <a16:creationId xmlns:a16="http://schemas.microsoft.com/office/drawing/2014/main" id="{62F1D775-3616-44FE-B300-B6E031ADDA43}"/>
              </a:ext>
            </a:extLst>
          </p:cNvPr>
          <p:cNvPicPr>
            <a:picLocks noChangeAspect="1"/>
          </p:cNvPicPr>
          <p:nvPr/>
        </p:nvPicPr>
        <p:blipFill>
          <a:blip r:embed="rId4"/>
          <a:stretch>
            <a:fillRect/>
          </a:stretch>
        </p:blipFill>
        <p:spPr>
          <a:xfrm>
            <a:off x="11180353" y="268139"/>
            <a:ext cx="772330" cy="727944"/>
          </a:xfrm>
          <a:prstGeom prst="ellipse">
            <a:avLst/>
          </a:prstGeom>
        </p:spPr>
      </p:pic>
      <p:sp>
        <p:nvSpPr>
          <p:cNvPr id="7" name="Rectángulo: esquinas redondeadas 6">
            <a:extLst>
              <a:ext uri="{FF2B5EF4-FFF2-40B4-BE49-F238E27FC236}">
                <a16:creationId xmlns:a16="http://schemas.microsoft.com/office/drawing/2014/main" id="{B66A4CBA-1742-44DF-A3BD-07A8EA4354C7}"/>
              </a:ext>
            </a:extLst>
          </p:cNvPr>
          <p:cNvSpPr/>
          <p:nvPr/>
        </p:nvSpPr>
        <p:spPr>
          <a:xfrm>
            <a:off x="2674085" y="5958483"/>
            <a:ext cx="1045241" cy="21078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s-ES">
              <a:ln>
                <a:solidFill>
                  <a:schemeClr val="bg1"/>
                </a:solidFill>
              </a:ln>
              <a:solidFill>
                <a:schemeClr val="bg1"/>
              </a:solidFill>
            </a:endParaRPr>
          </a:p>
        </p:txBody>
      </p:sp>
      <p:sp>
        <p:nvSpPr>
          <p:cNvPr id="31" name="Rectángulo: esquinas redondeadas 30">
            <a:extLst>
              <a:ext uri="{FF2B5EF4-FFF2-40B4-BE49-F238E27FC236}">
                <a16:creationId xmlns:a16="http://schemas.microsoft.com/office/drawing/2014/main" id="{E346C27E-8AD0-40E0-8259-5FC13CDA6BB9}"/>
              </a:ext>
            </a:extLst>
          </p:cNvPr>
          <p:cNvSpPr/>
          <p:nvPr/>
        </p:nvSpPr>
        <p:spPr>
          <a:xfrm>
            <a:off x="75750" y="5848907"/>
            <a:ext cx="1045241" cy="210781"/>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s-MX" dirty="0">
                <a:ln>
                  <a:solidFill>
                    <a:schemeClr val="bg1"/>
                  </a:solidFill>
                </a:ln>
                <a:solidFill>
                  <a:schemeClr val="bg1"/>
                </a:solidFill>
              </a:rPr>
              <a:t>&lt;</a:t>
            </a:r>
            <a:endParaRPr lang="es-ES" dirty="0">
              <a:ln>
                <a:solidFill>
                  <a:schemeClr val="bg1"/>
                </a:solidFill>
              </a:ln>
              <a:solidFill>
                <a:schemeClr val="bg1"/>
              </a:solidFill>
            </a:endParaRPr>
          </a:p>
        </p:txBody>
      </p:sp>
      <p:sp>
        <p:nvSpPr>
          <p:cNvPr id="32" name="CuadroTexto 31">
            <a:extLst>
              <a:ext uri="{FF2B5EF4-FFF2-40B4-BE49-F238E27FC236}">
                <a16:creationId xmlns:a16="http://schemas.microsoft.com/office/drawing/2014/main" id="{792732A3-8745-47F6-A81E-8B9F554233E8}"/>
              </a:ext>
            </a:extLst>
          </p:cNvPr>
          <p:cNvSpPr txBox="1"/>
          <p:nvPr/>
        </p:nvSpPr>
        <p:spPr>
          <a:xfrm>
            <a:off x="-246646" y="6371788"/>
            <a:ext cx="8423712" cy="276999"/>
          </a:xfrm>
          <a:prstGeom prst="rect">
            <a:avLst/>
          </a:prstGeom>
          <a:noFill/>
        </p:spPr>
        <p:txBody>
          <a:bodyPr wrap="square">
            <a:spAutoFit/>
          </a:bodyPr>
          <a:lstStyle/>
          <a:p>
            <a:pPr marL="449580">
              <a:spcAft>
                <a:spcPts val="1000"/>
              </a:spcAft>
            </a:pPr>
            <a:r>
              <a:rPr lang="es-EC" sz="1200" b="1" dirty="0">
                <a:effectLst/>
                <a:ea typeface="Calibri" panose="020F0502020204030204" pitchFamily="34" charset="0"/>
                <a:cs typeface="Times New Roman" panose="02020603050405020304" pitchFamily="18" charset="0"/>
              </a:rPr>
              <a:t>Figura 1</a:t>
            </a:r>
            <a:r>
              <a:rPr lang="es-EC" sz="1200" b="1" dirty="0">
                <a:ea typeface="Calibri" panose="020F0502020204030204" pitchFamily="34" charset="0"/>
                <a:cs typeface="Times New Roman" panose="02020603050405020304" pitchFamily="18" charset="0"/>
              </a:rPr>
              <a:t>1.</a:t>
            </a:r>
            <a:r>
              <a:rPr lang="es-EC" sz="1200" i="1" dirty="0">
                <a:ea typeface="Calibri" panose="020F0502020204030204" pitchFamily="34" charset="0"/>
                <a:cs typeface="Times New Roman" panose="02020603050405020304" pitchFamily="18" charset="0"/>
              </a:rPr>
              <a:t> Esquema de electroforesis en Gel de poliacrilamida</a:t>
            </a:r>
            <a:endParaRPr lang="es-ES" sz="1200" i="1" dirty="0">
              <a:cs typeface="Times New Roman" panose="02020603050405020304" pitchFamily="18" charset="0"/>
            </a:endParaRPr>
          </a:p>
        </p:txBody>
      </p:sp>
      <p:pic>
        <p:nvPicPr>
          <p:cNvPr id="12" name="Imagen 11">
            <a:extLst>
              <a:ext uri="{FF2B5EF4-FFF2-40B4-BE49-F238E27FC236}">
                <a16:creationId xmlns:a16="http://schemas.microsoft.com/office/drawing/2014/main" id="{FE532366-FD7F-411F-AF1F-16504BE3BA5D}"/>
              </a:ext>
            </a:extLst>
          </p:cNvPr>
          <p:cNvPicPr>
            <a:picLocks noChangeAspect="1"/>
          </p:cNvPicPr>
          <p:nvPr/>
        </p:nvPicPr>
        <p:blipFill>
          <a:blip r:embed="rId5"/>
          <a:stretch>
            <a:fillRect/>
          </a:stretch>
        </p:blipFill>
        <p:spPr>
          <a:xfrm>
            <a:off x="5253127" y="1124445"/>
            <a:ext cx="3742399" cy="2806799"/>
          </a:xfrm>
          <a:prstGeom prst="rect">
            <a:avLst/>
          </a:prstGeom>
        </p:spPr>
      </p:pic>
      <p:pic>
        <p:nvPicPr>
          <p:cNvPr id="13" name="Imagen 12">
            <a:extLst>
              <a:ext uri="{FF2B5EF4-FFF2-40B4-BE49-F238E27FC236}">
                <a16:creationId xmlns:a16="http://schemas.microsoft.com/office/drawing/2014/main" id="{6EB37DA9-BD41-4521-8E3E-E75465CA5DEF}"/>
              </a:ext>
            </a:extLst>
          </p:cNvPr>
          <p:cNvPicPr>
            <a:picLocks noChangeAspect="1"/>
          </p:cNvPicPr>
          <p:nvPr/>
        </p:nvPicPr>
        <p:blipFill rotWithShape="1">
          <a:blip r:embed="rId6"/>
          <a:srcRect b="30149"/>
          <a:stretch/>
        </p:blipFill>
        <p:spPr>
          <a:xfrm>
            <a:off x="4882670" y="3722709"/>
            <a:ext cx="2645754" cy="2464105"/>
          </a:xfrm>
          <a:prstGeom prst="rect">
            <a:avLst/>
          </a:prstGeom>
        </p:spPr>
      </p:pic>
      <p:sp>
        <p:nvSpPr>
          <p:cNvPr id="33" name="CuadroTexto 32">
            <a:extLst>
              <a:ext uri="{FF2B5EF4-FFF2-40B4-BE49-F238E27FC236}">
                <a16:creationId xmlns:a16="http://schemas.microsoft.com/office/drawing/2014/main" id="{A81A922E-9739-4D6A-80AE-7C48D3238255}"/>
              </a:ext>
            </a:extLst>
          </p:cNvPr>
          <p:cNvSpPr txBox="1"/>
          <p:nvPr/>
        </p:nvSpPr>
        <p:spPr>
          <a:xfrm>
            <a:off x="2963656" y="696867"/>
            <a:ext cx="7030278" cy="276999"/>
          </a:xfrm>
          <a:prstGeom prst="rect">
            <a:avLst/>
          </a:prstGeom>
          <a:noFill/>
        </p:spPr>
        <p:txBody>
          <a:bodyPr wrap="square">
            <a:spAutoFit/>
          </a:bodyPr>
          <a:lstStyle/>
          <a:p>
            <a:r>
              <a:rPr lang="es-ES" sz="1200" dirty="0">
                <a:solidFill>
                  <a:srgbClr val="3E85B9"/>
                </a:solidFill>
                <a:effectLst/>
                <a:ea typeface="Calibri" panose="020F0502020204030204" pitchFamily="34" charset="0"/>
              </a:rPr>
              <a:t>15%</a:t>
            </a:r>
            <a:endParaRPr lang="es-ES" sz="1200" dirty="0">
              <a:solidFill>
                <a:srgbClr val="3E85B9"/>
              </a:solidFill>
            </a:endParaRPr>
          </a:p>
        </p:txBody>
      </p:sp>
      <p:sp>
        <p:nvSpPr>
          <p:cNvPr id="34" name="CuadroTexto 33">
            <a:extLst>
              <a:ext uri="{FF2B5EF4-FFF2-40B4-BE49-F238E27FC236}">
                <a16:creationId xmlns:a16="http://schemas.microsoft.com/office/drawing/2014/main" id="{09F28EEC-941D-42AF-B258-FED2F8F6F664}"/>
              </a:ext>
            </a:extLst>
          </p:cNvPr>
          <p:cNvSpPr txBox="1"/>
          <p:nvPr/>
        </p:nvSpPr>
        <p:spPr>
          <a:xfrm>
            <a:off x="3155813" y="1570890"/>
            <a:ext cx="7030278" cy="276999"/>
          </a:xfrm>
          <a:prstGeom prst="rect">
            <a:avLst/>
          </a:prstGeom>
          <a:noFill/>
        </p:spPr>
        <p:txBody>
          <a:bodyPr wrap="square">
            <a:spAutoFit/>
          </a:bodyPr>
          <a:lstStyle/>
          <a:p>
            <a:r>
              <a:rPr lang="es-ES" sz="1200" dirty="0">
                <a:solidFill>
                  <a:srgbClr val="3E85B9"/>
                </a:solidFill>
                <a:ea typeface="Calibri" panose="020F0502020204030204" pitchFamily="34" charset="0"/>
              </a:rPr>
              <a:t> </a:t>
            </a:r>
            <a:r>
              <a:rPr lang="es-ES" sz="1200" dirty="0">
                <a:solidFill>
                  <a:srgbClr val="3E85B9"/>
                </a:solidFill>
                <a:effectLst/>
                <a:ea typeface="Calibri" panose="020F0502020204030204" pitchFamily="34" charset="0"/>
              </a:rPr>
              <a:t>5%</a:t>
            </a:r>
            <a:endParaRPr lang="es-ES" sz="1200" dirty="0">
              <a:solidFill>
                <a:srgbClr val="3E85B9"/>
              </a:solidFill>
            </a:endParaRPr>
          </a:p>
        </p:txBody>
      </p:sp>
      <p:sp>
        <p:nvSpPr>
          <p:cNvPr id="36" name="CuadroTexto 35">
            <a:extLst>
              <a:ext uri="{FF2B5EF4-FFF2-40B4-BE49-F238E27FC236}">
                <a16:creationId xmlns:a16="http://schemas.microsoft.com/office/drawing/2014/main" id="{F461F6DE-189B-4FE8-9F5E-9C92144F094B}"/>
              </a:ext>
            </a:extLst>
          </p:cNvPr>
          <p:cNvSpPr txBox="1"/>
          <p:nvPr/>
        </p:nvSpPr>
        <p:spPr>
          <a:xfrm>
            <a:off x="3196706" y="4730428"/>
            <a:ext cx="1777757" cy="276999"/>
          </a:xfrm>
          <a:prstGeom prst="rect">
            <a:avLst/>
          </a:prstGeom>
          <a:noFill/>
        </p:spPr>
        <p:txBody>
          <a:bodyPr wrap="square">
            <a:spAutoFit/>
          </a:bodyPr>
          <a:lstStyle>
            <a:defPPr>
              <a:defRPr lang="es-ES"/>
            </a:defPPr>
            <a:lvl1pPr>
              <a:defRPr sz="1200">
                <a:solidFill>
                  <a:srgbClr val="3E85B9"/>
                </a:solidFill>
                <a:ea typeface="Calibri" panose="020F0502020204030204" pitchFamily="34" charset="0"/>
              </a:defRPr>
            </a:lvl1pPr>
          </a:lstStyle>
          <a:p>
            <a:r>
              <a:rPr lang="es-ES" dirty="0"/>
              <a:t>150v y 100mA</a:t>
            </a:r>
          </a:p>
        </p:txBody>
      </p:sp>
      <p:sp>
        <p:nvSpPr>
          <p:cNvPr id="38" name="CuadroTexto 37">
            <a:extLst>
              <a:ext uri="{FF2B5EF4-FFF2-40B4-BE49-F238E27FC236}">
                <a16:creationId xmlns:a16="http://schemas.microsoft.com/office/drawing/2014/main" id="{3EBC927D-D6CF-4A84-B9DB-A558D3790AF9}"/>
              </a:ext>
            </a:extLst>
          </p:cNvPr>
          <p:cNvSpPr txBox="1"/>
          <p:nvPr/>
        </p:nvSpPr>
        <p:spPr>
          <a:xfrm>
            <a:off x="8647544" y="4954761"/>
            <a:ext cx="3515139" cy="461665"/>
          </a:xfrm>
          <a:prstGeom prst="rect">
            <a:avLst/>
          </a:prstGeom>
          <a:noFill/>
        </p:spPr>
        <p:txBody>
          <a:bodyPr wrap="square">
            <a:spAutoFit/>
          </a:bodyPr>
          <a:lstStyle/>
          <a:p>
            <a:pPr algn="ctr"/>
            <a:r>
              <a:rPr lang="es-ES" sz="1200" b="1" dirty="0">
                <a:effectLst/>
                <a:ea typeface="Calibri" panose="020F0502020204030204" pitchFamily="34" charset="0"/>
              </a:rPr>
              <a:t>Figura 13. </a:t>
            </a:r>
            <a:r>
              <a:rPr lang="es-ES" sz="1200" b="1" dirty="0">
                <a:ea typeface="Calibri" panose="020F0502020204030204" pitchFamily="34" charset="0"/>
              </a:rPr>
              <a:t>M</a:t>
            </a:r>
            <a:r>
              <a:rPr lang="es-ES" sz="1200" b="1" dirty="0">
                <a:effectLst/>
                <a:ea typeface="Calibri" panose="020F0502020204030204" pitchFamily="34" charset="0"/>
              </a:rPr>
              <a:t>arcador molecular </a:t>
            </a:r>
            <a:r>
              <a:rPr lang="es-ES" sz="1200" dirty="0">
                <a:effectLst/>
                <a:ea typeface="Calibri" panose="020F0502020204030204" pitchFamily="34" charset="0"/>
              </a:rPr>
              <a:t>REF P6649 de </a:t>
            </a:r>
          </a:p>
          <a:p>
            <a:pPr algn="ctr"/>
            <a:r>
              <a:rPr lang="es-ES" sz="1200" dirty="0">
                <a:effectLst/>
                <a:ea typeface="Calibri" panose="020F0502020204030204" pitchFamily="34" charset="0"/>
              </a:rPr>
              <a:t>Molecular Probes </a:t>
            </a:r>
            <a:r>
              <a:rPr lang="es-ES" sz="1200" dirty="0" err="1">
                <a:effectLst/>
                <a:ea typeface="Calibri" panose="020F0502020204030204" pitchFamily="34" charset="0"/>
              </a:rPr>
              <a:t>by</a:t>
            </a:r>
            <a:r>
              <a:rPr lang="es-ES" sz="1200" dirty="0">
                <a:effectLst/>
                <a:ea typeface="Calibri" panose="020F0502020204030204" pitchFamily="34" charset="0"/>
              </a:rPr>
              <a:t> </a:t>
            </a:r>
            <a:r>
              <a:rPr lang="es-ES" sz="1200" dirty="0" err="1">
                <a:effectLst/>
                <a:ea typeface="Calibri" panose="020F0502020204030204" pitchFamily="34" charset="0"/>
              </a:rPr>
              <a:t>life</a:t>
            </a:r>
            <a:r>
              <a:rPr lang="es-ES" sz="1200" dirty="0">
                <a:effectLst/>
                <a:ea typeface="Calibri" panose="020F0502020204030204" pitchFamily="34" charset="0"/>
              </a:rPr>
              <a:t> </a:t>
            </a:r>
            <a:r>
              <a:rPr lang="es-ES" sz="1200" dirty="0" err="1">
                <a:effectLst/>
                <a:ea typeface="Calibri" panose="020F0502020204030204" pitchFamily="34" charset="0"/>
              </a:rPr>
              <a:t>technologies</a:t>
            </a:r>
            <a:endParaRPr lang="es-ES" sz="1200" dirty="0"/>
          </a:p>
        </p:txBody>
      </p:sp>
      <p:pic>
        <p:nvPicPr>
          <p:cNvPr id="37" name="Imagen 36">
            <a:extLst>
              <a:ext uri="{FF2B5EF4-FFF2-40B4-BE49-F238E27FC236}">
                <a16:creationId xmlns:a16="http://schemas.microsoft.com/office/drawing/2014/main" id="{53269E43-0BEB-483D-B647-9DF50D1500C7}"/>
              </a:ext>
            </a:extLst>
          </p:cNvPr>
          <p:cNvPicPr>
            <a:picLocks noChangeAspect="1"/>
          </p:cNvPicPr>
          <p:nvPr/>
        </p:nvPicPr>
        <p:blipFill>
          <a:blip r:embed="rId7"/>
          <a:stretch>
            <a:fillRect/>
          </a:stretch>
        </p:blipFill>
        <p:spPr>
          <a:xfrm>
            <a:off x="9383624" y="2171656"/>
            <a:ext cx="2467576" cy="2697271"/>
          </a:xfrm>
          <a:prstGeom prst="rect">
            <a:avLst/>
          </a:prstGeom>
        </p:spPr>
      </p:pic>
      <p:sp>
        <p:nvSpPr>
          <p:cNvPr id="19" name="CuadroTexto 18">
            <a:extLst>
              <a:ext uri="{FF2B5EF4-FFF2-40B4-BE49-F238E27FC236}">
                <a16:creationId xmlns:a16="http://schemas.microsoft.com/office/drawing/2014/main" id="{11CD83AE-4125-43FA-87CB-428CE8C962F7}"/>
              </a:ext>
            </a:extLst>
          </p:cNvPr>
          <p:cNvSpPr txBox="1"/>
          <p:nvPr/>
        </p:nvSpPr>
        <p:spPr>
          <a:xfrm>
            <a:off x="0" y="0"/>
            <a:ext cx="609600" cy="369332"/>
          </a:xfrm>
          <a:prstGeom prst="rect">
            <a:avLst/>
          </a:prstGeom>
          <a:noFill/>
        </p:spPr>
        <p:txBody>
          <a:bodyPr wrap="square" rtlCol="0">
            <a:spAutoFit/>
          </a:bodyPr>
          <a:lstStyle/>
          <a:p>
            <a:pPr algn="ctr"/>
            <a:r>
              <a:rPr lang="es-MX" dirty="0"/>
              <a:t>18</a:t>
            </a:r>
            <a:endParaRPr lang="es-ES" dirty="0"/>
          </a:p>
        </p:txBody>
      </p:sp>
    </p:spTree>
    <p:extLst>
      <p:ext uri="{BB962C8B-B14F-4D97-AF65-F5344CB8AC3E}">
        <p14:creationId xmlns:p14="http://schemas.microsoft.com/office/powerpoint/2010/main" val="204935110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8F2CA43E-7A3B-47D8-A0FC-906A272DB74B}"/>
              </a:ext>
            </a:extLst>
          </p:cNvPr>
          <p:cNvPicPr>
            <a:picLocks noChangeAspect="1"/>
          </p:cNvPicPr>
          <p:nvPr/>
        </p:nvPicPr>
        <p:blipFill rotWithShape="1">
          <a:blip r:embed="rId2"/>
          <a:srcRect t="13502" r="27235" b="11322"/>
          <a:stretch/>
        </p:blipFill>
        <p:spPr>
          <a:xfrm>
            <a:off x="5818534" y="4889961"/>
            <a:ext cx="5351214" cy="645735"/>
          </a:xfrm>
          <a:prstGeom prst="cube">
            <a:avLst/>
          </a:prstGeom>
        </p:spPr>
      </p:pic>
      <p:pic>
        <p:nvPicPr>
          <p:cNvPr id="15" name="Imagen 14">
            <a:extLst>
              <a:ext uri="{FF2B5EF4-FFF2-40B4-BE49-F238E27FC236}">
                <a16:creationId xmlns:a16="http://schemas.microsoft.com/office/drawing/2014/main" id="{EE1B19D7-DFF1-4C1D-8B68-E8F9C61EAA74}"/>
              </a:ext>
            </a:extLst>
          </p:cNvPr>
          <p:cNvPicPr>
            <a:picLocks noChangeAspect="1"/>
          </p:cNvPicPr>
          <p:nvPr/>
        </p:nvPicPr>
        <p:blipFill rotWithShape="1">
          <a:blip r:embed="rId2"/>
          <a:srcRect t="13502" r="27235" b="11322"/>
          <a:stretch/>
        </p:blipFill>
        <p:spPr>
          <a:xfrm>
            <a:off x="5050019" y="4044400"/>
            <a:ext cx="3953304" cy="645735"/>
          </a:xfrm>
          <a:prstGeom prst="cube">
            <a:avLst/>
          </a:prstGeom>
        </p:spPr>
      </p:pic>
      <p:pic>
        <p:nvPicPr>
          <p:cNvPr id="13" name="Imagen 12">
            <a:extLst>
              <a:ext uri="{FF2B5EF4-FFF2-40B4-BE49-F238E27FC236}">
                <a16:creationId xmlns:a16="http://schemas.microsoft.com/office/drawing/2014/main" id="{B32F9681-059A-4F78-8DD7-97A6BBB72771}"/>
              </a:ext>
            </a:extLst>
          </p:cNvPr>
          <p:cNvPicPr>
            <a:picLocks noChangeAspect="1"/>
          </p:cNvPicPr>
          <p:nvPr/>
        </p:nvPicPr>
        <p:blipFill rotWithShape="1">
          <a:blip r:embed="rId2"/>
          <a:srcRect t="13502" r="27235" b="11322"/>
          <a:stretch/>
        </p:blipFill>
        <p:spPr>
          <a:xfrm>
            <a:off x="3788629" y="3198839"/>
            <a:ext cx="2416273" cy="645735"/>
          </a:xfrm>
          <a:prstGeom prst="cube">
            <a:avLst/>
          </a:prstGeom>
        </p:spPr>
      </p:pic>
      <p:pic>
        <p:nvPicPr>
          <p:cNvPr id="14" name="Imagen 13">
            <a:extLst>
              <a:ext uri="{FF2B5EF4-FFF2-40B4-BE49-F238E27FC236}">
                <a16:creationId xmlns:a16="http://schemas.microsoft.com/office/drawing/2014/main" id="{94FC93C7-6C9E-4524-8E67-0C55A13A6986}"/>
              </a:ext>
            </a:extLst>
          </p:cNvPr>
          <p:cNvPicPr>
            <a:picLocks noChangeAspect="1"/>
          </p:cNvPicPr>
          <p:nvPr/>
        </p:nvPicPr>
        <p:blipFill rotWithShape="1">
          <a:blip r:embed="rId2"/>
          <a:srcRect t="13502" r="27235" b="11322"/>
          <a:stretch/>
        </p:blipFill>
        <p:spPr>
          <a:xfrm>
            <a:off x="2874483" y="2353278"/>
            <a:ext cx="2416273" cy="645735"/>
          </a:xfrm>
          <a:prstGeom prst="cube">
            <a:avLst/>
          </a:prstGeom>
        </p:spPr>
      </p:pic>
      <p:pic>
        <p:nvPicPr>
          <p:cNvPr id="11" name="Imagen 10">
            <a:extLst>
              <a:ext uri="{FF2B5EF4-FFF2-40B4-BE49-F238E27FC236}">
                <a16:creationId xmlns:a16="http://schemas.microsoft.com/office/drawing/2014/main" id="{AA56C913-6EC1-48F2-835D-5A5B95A3A120}"/>
              </a:ext>
            </a:extLst>
          </p:cNvPr>
          <p:cNvPicPr>
            <a:picLocks noChangeAspect="1"/>
          </p:cNvPicPr>
          <p:nvPr/>
        </p:nvPicPr>
        <p:blipFill rotWithShape="1">
          <a:blip r:embed="rId2"/>
          <a:srcRect t="13502" r="27235" b="11322"/>
          <a:stretch/>
        </p:blipFill>
        <p:spPr>
          <a:xfrm>
            <a:off x="1560767" y="1530560"/>
            <a:ext cx="2416273" cy="645735"/>
          </a:xfrm>
          <a:prstGeom prst="cube">
            <a:avLst/>
          </a:prstGeom>
        </p:spPr>
      </p:pic>
      <p:pic>
        <p:nvPicPr>
          <p:cNvPr id="2" name="Imagen 1">
            <a:extLst>
              <a:ext uri="{FF2B5EF4-FFF2-40B4-BE49-F238E27FC236}">
                <a16:creationId xmlns:a16="http://schemas.microsoft.com/office/drawing/2014/main" id="{A60F2F0F-4243-4FC0-A912-4F902A45D71A}"/>
              </a:ext>
            </a:extLst>
          </p:cNvPr>
          <p:cNvPicPr>
            <a:picLocks noChangeAspect="1"/>
          </p:cNvPicPr>
          <p:nvPr/>
        </p:nvPicPr>
        <p:blipFill rotWithShape="1">
          <a:blip r:embed="rId2"/>
          <a:srcRect t="13502" r="27235" b="11322"/>
          <a:stretch/>
        </p:blipFill>
        <p:spPr>
          <a:xfrm>
            <a:off x="458210" y="755440"/>
            <a:ext cx="2416273" cy="645735"/>
          </a:xfrm>
          <a:prstGeom prst="cube">
            <a:avLst/>
          </a:prstGeom>
        </p:spPr>
      </p:pic>
      <p:pic>
        <p:nvPicPr>
          <p:cNvPr id="5" name="Imagen 4">
            <a:extLst>
              <a:ext uri="{FF2B5EF4-FFF2-40B4-BE49-F238E27FC236}">
                <a16:creationId xmlns:a16="http://schemas.microsoft.com/office/drawing/2014/main" id="{B549CA30-451D-491B-BC93-3558DBEB41A2}"/>
              </a:ext>
            </a:extLst>
          </p:cNvPr>
          <p:cNvPicPr>
            <a:picLocks noChangeAspect="1"/>
          </p:cNvPicPr>
          <p:nvPr/>
        </p:nvPicPr>
        <p:blipFill rotWithShape="1">
          <a:blip r:embed="rId3"/>
          <a:srcRect l="10113" t="14659" r="8511" b="6932"/>
          <a:stretch/>
        </p:blipFill>
        <p:spPr>
          <a:xfrm>
            <a:off x="8899451" y="5945410"/>
            <a:ext cx="3062177" cy="726633"/>
          </a:xfrm>
          <a:prstGeom prst="rect">
            <a:avLst/>
          </a:prstGeom>
        </p:spPr>
      </p:pic>
      <p:sp>
        <p:nvSpPr>
          <p:cNvPr id="27" name="Título 1">
            <a:extLst>
              <a:ext uri="{FF2B5EF4-FFF2-40B4-BE49-F238E27FC236}">
                <a16:creationId xmlns:a16="http://schemas.microsoft.com/office/drawing/2014/main" id="{7BB352A0-2367-442F-86EF-29A1EA9AC646}"/>
              </a:ext>
            </a:extLst>
          </p:cNvPr>
          <p:cNvSpPr>
            <a:spLocks noGrp="1"/>
          </p:cNvSpPr>
          <p:nvPr>
            <p:ph type="title"/>
          </p:nvPr>
        </p:nvSpPr>
        <p:spPr>
          <a:xfrm>
            <a:off x="8665698" y="0"/>
            <a:ext cx="2916702" cy="1143000"/>
          </a:xfrm>
        </p:spPr>
        <p:txBody>
          <a:bodyPr/>
          <a:lstStyle/>
          <a:p>
            <a:r>
              <a:rPr lang="es-EC" dirty="0">
                <a:solidFill>
                  <a:schemeClr val="tx1"/>
                </a:solidFill>
              </a:rPr>
              <a:t>CONTENIDO</a:t>
            </a:r>
          </a:p>
        </p:txBody>
      </p:sp>
      <p:sp>
        <p:nvSpPr>
          <p:cNvPr id="68" name="TextBox 47">
            <a:extLst>
              <a:ext uri="{FF2B5EF4-FFF2-40B4-BE49-F238E27FC236}">
                <a16:creationId xmlns:a16="http://schemas.microsoft.com/office/drawing/2014/main" id="{F994B734-DD24-455A-924C-593A0920A22A}"/>
              </a:ext>
            </a:extLst>
          </p:cNvPr>
          <p:cNvSpPr txBox="1"/>
          <p:nvPr/>
        </p:nvSpPr>
        <p:spPr>
          <a:xfrm>
            <a:off x="838143" y="972981"/>
            <a:ext cx="19800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all" spc="0" normalizeH="0" baseline="0" noProof="0" dirty="0">
                <a:ln>
                  <a:noFill/>
                </a:ln>
                <a:solidFill>
                  <a:schemeClr val="accent1">
                    <a:lumMod val="40000"/>
                    <a:lumOff val="60000"/>
                  </a:schemeClr>
                </a:solidFill>
                <a:effectLst/>
                <a:uLnTx/>
                <a:uFillTx/>
                <a:latin typeface="Arial"/>
                <a:ea typeface="+mn-ea"/>
                <a:cs typeface="+mn-cs"/>
              </a:rPr>
              <a:t>INTRODUCCIÓN</a:t>
            </a:r>
          </a:p>
        </p:txBody>
      </p:sp>
      <p:sp>
        <p:nvSpPr>
          <p:cNvPr id="69" name="TextBox 51">
            <a:extLst>
              <a:ext uri="{FF2B5EF4-FFF2-40B4-BE49-F238E27FC236}">
                <a16:creationId xmlns:a16="http://schemas.microsoft.com/office/drawing/2014/main" id="{40DEE6FF-FF4F-46AB-B2E1-CD636957ACC6}"/>
              </a:ext>
            </a:extLst>
          </p:cNvPr>
          <p:cNvSpPr txBox="1"/>
          <p:nvPr/>
        </p:nvSpPr>
        <p:spPr>
          <a:xfrm>
            <a:off x="2283089" y="1707543"/>
            <a:ext cx="15055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schemeClr val="accent1">
                    <a:lumMod val="40000"/>
                    <a:lumOff val="60000"/>
                  </a:schemeClr>
                </a:solidFill>
                <a:effectLst/>
                <a:uLnTx/>
                <a:uFillTx/>
                <a:latin typeface="Arial"/>
                <a:ea typeface="+mn-ea"/>
                <a:cs typeface="+mn-cs"/>
              </a:rPr>
              <a:t>OBJETIVOS</a:t>
            </a:r>
          </a:p>
        </p:txBody>
      </p:sp>
      <p:sp>
        <p:nvSpPr>
          <p:cNvPr id="70" name="TextBox 54">
            <a:extLst>
              <a:ext uri="{FF2B5EF4-FFF2-40B4-BE49-F238E27FC236}">
                <a16:creationId xmlns:a16="http://schemas.microsoft.com/office/drawing/2014/main" id="{B192AC98-FD35-4AF6-8B6A-2D180F714DAD}"/>
              </a:ext>
            </a:extLst>
          </p:cNvPr>
          <p:cNvSpPr txBox="1"/>
          <p:nvPr/>
        </p:nvSpPr>
        <p:spPr>
          <a:xfrm>
            <a:off x="4171434" y="3378890"/>
            <a:ext cx="19245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all" spc="0" normalizeH="0" baseline="0" noProof="0" dirty="0">
                <a:ln>
                  <a:noFill/>
                </a:ln>
                <a:solidFill>
                  <a:schemeClr val="accent1">
                    <a:lumMod val="40000"/>
                    <a:lumOff val="60000"/>
                  </a:schemeClr>
                </a:solidFill>
                <a:effectLst/>
                <a:uLnTx/>
                <a:uFillTx/>
                <a:latin typeface="Arial"/>
                <a:ea typeface="+mn-ea"/>
                <a:cs typeface="+mn-cs"/>
              </a:rPr>
              <a:t>METODOLOGÍA</a:t>
            </a:r>
            <a:endParaRPr kumimoji="0" lang="en-US" sz="1800" b="1" i="0" u="none" strike="noStrike" kern="1200" cap="all" spc="0" normalizeH="0" baseline="0" noProof="0" dirty="0">
              <a:ln>
                <a:noFill/>
              </a:ln>
              <a:solidFill>
                <a:schemeClr val="accent1">
                  <a:lumMod val="40000"/>
                  <a:lumOff val="60000"/>
                </a:schemeClr>
              </a:solidFill>
              <a:effectLst/>
              <a:uLnTx/>
              <a:uFillTx/>
              <a:latin typeface="Arial"/>
              <a:ea typeface="+mn-ea"/>
              <a:cs typeface="+mn-cs"/>
            </a:endParaRPr>
          </a:p>
        </p:txBody>
      </p:sp>
      <p:sp>
        <p:nvSpPr>
          <p:cNvPr id="72" name="TextBox 41">
            <a:extLst>
              <a:ext uri="{FF2B5EF4-FFF2-40B4-BE49-F238E27FC236}">
                <a16:creationId xmlns:a16="http://schemas.microsoft.com/office/drawing/2014/main" id="{DA025254-1961-4FAE-AAB9-FC8E1CC6A2E0}"/>
              </a:ext>
            </a:extLst>
          </p:cNvPr>
          <p:cNvSpPr txBox="1"/>
          <p:nvPr/>
        </p:nvSpPr>
        <p:spPr>
          <a:xfrm>
            <a:off x="6453713" y="5028162"/>
            <a:ext cx="47160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err="1">
                <a:ln>
                  <a:noFill/>
                </a:ln>
                <a:solidFill>
                  <a:schemeClr val="accent1">
                    <a:lumMod val="40000"/>
                    <a:lumOff val="60000"/>
                  </a:schemeClr>
                </a:solidFill>
                <a:effectLst/>
                <a:uLnTx/>
                <a:uFillTx/>
                <a:latin typeface="Arial"/>
                <a:ea typeface="+mn-ea"/>
                <a:cs typeface="+mn-cs"/>
              </a:rPr>
              <a:t>Conclusiones</a:t>
            </a:r>
            <a:r>
              <a:rPr kumimoji="0" lang="en-US" sz="1800" b="1" i="0" u="none" strike="noStrike" kern="1200" cap="all" spc="0" normalizeH="0" baseline="0" noProof="0" dirty="0">
                <a:ln>
                  <a:noFill/>
                </a:ln>
                <a:solidFill>
                  <a:schemeClr val="accent1">
                    <a:lumMod val="40000"/>
                    <a:lumOff val="60000"/>
                  </a:schemeClr>
                </a:solidFill>
                <a:effectLst/>
                <a:uLnTx/>
                <a:uFillTx/>
                <a:latin typeface="Arial"/>
                <a:ea typeface="+mn-ea"/>
                <a:cs typeface="+mn-cs"/>
              </a:rPr>
              <a:t> y </a:t>
            </a:r>
            <a:r>
              <a:rPr kumimoji="0" lang="en-US" sz="1800" b="1" i="0" u="none" strike="noStrike" kern="1200" cap="all" spc="0" normalizeH="0" baseline="0" noProof="0" dirty="0" err="1">
                <a:ln>
                  <a:noFill/>
                </a:ln>
                <a:solidFill>
                  <a:schemeClr val="accent1">
                    <a:lumMod val="40000"/>
                    <a:lumOff val="60000"/>
                  </a:schemeClr>
                </a:solidFill>
                <a:effectLst/>
                <a:uLnTx/>
                <a:uFillTx/>
                <a:latin typeface="Arial"/>
                <a:ea typeface="+mn-ea"/>
                <a:cs typeface="+mn-cs"/>
              </a:rPr>
              <a:t>recomendaciones</a:t>
            </a:r>
            <a:endParaRPr kumimoji="0" lang="en-US" sz="1800" b="1" i="0" u="none" strike="noStrike" kern="1200" cap="all" spc="0" normalizeH="0" baseline="0" noProof="0" dirty="0">
              <a:ln>
                <a:noFill/>
              </a:ln>
              <a:solidFill>
                <a:schemeClr val="accent1">
                  <a:lumMod val="40000"/>
                  <a:lumOff val="60000"/>
                </a:schemeClr>
              </a:solidFill>
              <a:effectLst/>
              <a:uLnTx/>
              <a:uFillTx/>
              <a:latin typeface="Arial"/>
              <a:ea typeface="+mn-ea"/>
              <a:cs typeface="+mn-cs"/>
            </a:endParaRPr>
          </a:p>
        </p:txBody>
      </p:sp>
      <p:sp>
        <p:nvSpPr>
          <p:cNvPr id="43" name="TextBox 54">
            <a:extLst>
              <a:ext uri="{FF2B5EF4-FFF2-40B4-BE49-F238E27FC236}">
                <a16:creationId xmlns:a16="http://schemas.microsoft.com/office/drawing/2014/main" id="{8FBEC9A1-9DFA-47B8-97B7-D13418B8585C}"/>
              </a:ext>
            </a:extLst>
          </p:cNvPr>
          <p:cNvSpPr txBox="1"/>
          <p:nvPr/>
        </p:nvSpPr>
        <p:spPr>
          <a:xfrm>
            <a:off x="3634247" y="2534019"/>
            <a:ext cx="14157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MX" b="1" cap="all" dirty="0">
                <a:solidFill>
                  <a:schemeClr val="accent1">
                    <a:lumMod val="40000"/>
                    <a:lumOff val="60000"/>
                  </a:schemeClr>
                </a:solidFill>
                <a:latin typeface="Arial"/>
              </a:rPr>
              <a:t>Hipótesis</a:t>
            </a:r>
            <a:endParaRPr lang="en-US" b="1" cap="all" dirty="0">
              <a:solidFill>
                <a:schemeClr val="accent1">
                  <a:lumMod val="40000"/>
                  <a:lumOff val="60000"/>
                </a:schemeClr>
              </a:solidFill>
              <a:latin typeface="Arial"/>
            </a:endParaRPr>
          </a:p>
        </p:txBody>
      </p:sp>
      <p:sp>
        <p:nvSpPr>
          <p:cNvPr id="74" name="TextBox 57">
            <a:extLst>
              <a:ext uri="{FF2B5EF4-FFF2-40B4-BE49-F238E27FC236}">
                <a16:creationId xmlns:a16="http://schemas.microsoft.com/office/drawing/2014/main" id="{E899236C-532D-4B8B-B0A5-9A57ACE15041}"/>
              </a:ext>
            </a:extLst>
          </p:cNvPr>
          <p:cNvSpPr txBox="1"/>
          <p:nvPr/>
        </p:nvSpPr>
        <p:spPr>
          <a:xfrm>
            <a:off x="5602651" y="4186912"/>
            <a:ext cx="32968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err="1">
                <a:ln>
                  <a:noFill/>
                </a:ln>
                <a:solidFill>
                  <a:schemeClr val="accent1">
                    <a:lumMod val="75000"/>
                  </a:schemeClr>
                </a:solidFill>
                <a:effectLst/>
                <a:uLnTx/>
                <a:uFillTx/>
                <a:latin typeface="Arial"/>
                <a:ea typeface="+mn-ea"/>
                <a:cs typeface="+mn-cs"/>
              </a:rPr>
              <a:t>Resultados</a:t>
            </a:r>
            <a:r>
              <a:rPr kumimoji="0" lang="en-US" sz="1800" b="1" i="0" u="none" strike="noStrike" kern="1200" cap="all" spc="0" normalizeH="0" baseline="0" noProof="0" dirty="0">
                <a:ln>
                  <a:noFill/>
                </a:ln>
                <a:solidFill>
                  <a:schemeClr val="accent1">
                    <a:lumMod val="75000"/>
                  </a:schemeClr>
                </a:solidFill>
                <a:effectLst/>
                <a:uLnTx/>
                <a:uFillTx/>
                <a:latin typeface="Arial"/>
                <a:ea typeface="+mn-ea"/>
                <a:cs typeface="+mn-cs"/>
              </a:rPr>
              <a:t> Y </a:t>
            </a:r>
            <a:r>
              <a:rPr kumimoji="0" lang="en-US" sz="1800" b="1" i="0" u="none" strike="noStrike" kern="1200" cap="all" spc="0" normalizeH="0" baseline="0" noProof="0" dirty="0" err="1">
                <a:ln>
                  <a:noFill/>
                </a:ln>
                <a:solidFill>
                  <a:schemeClr val="accent1">
                    <a:lumMod val="75000"/>
                  </a:schemeClr>
                </a:solidFill>
                <a:effectLst/>
                <a:uLnTx/>
                <a:uFillTx/>
                <a:latin typeface="Arial"/>
                <a:ea typeface="+mn-ea"/>
                <a:cs typeface="+mn-cs"/>
              </a:rPr>
              <a:t>discusión</a:t>
            </a:r>
            <a:endParaRPr kumimoji="0" lang="en-US" sz="1800" b="1" i="0" u="none" strike="noStrike" kern="1200" cap="all" spc="0" normalizeH="0" baseline="0" noProof="0" dirty="0">
              <a:ln>
                <a:noFill/>
              </a:ln>
              <a:solidFill>
                <a:schemeClr val="accent1">
                  <a:lumMod val="75000"/>
                </a:schemeClr>
              </a:solidFill>
              <a:effectLst/>
              <a:uLnTx/>
              <a:uFillTx/>
              <a:latin typeface="Arial"/>
              <a:ea typeface="+mn-ea"/>
              <a:cs typeface="+mn-cs"/>
            </a:endParaRPr>
          </a:p>
        </p:txBody>
      </p:sp>
      <p:pic>
        <p:nvPicPr>
          <p:cNvPr id="3074" name="Picture 2" descr="Investigación Científica Vectores Libres de Derechos - iStock">
            <a:extLst>
              <a:ext uri="{FF2B5EF4-FFF2-40B4-BE49-F238E27FC236}">
                <a16:creationId xmlns:a16="http://schemas.microsoft.com/office/drawing/2014/main" id="{B56F0303-15AC-4085-B158-FFDA90BDF7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330" t="51875" r="5824" b="27908"/>
          <a:stretch/>
        </p:blipFill>
        <p:spPr bwMode="auto">
          <a:xfrm>
            <a:off x="1" y="738384"/>
            <a:ext cx="788874" cy="803691"/>
          </a:xfrm>
          <a:prstGeom prst="ellipse">
            <a:avLst/>
          </a:prstGeom>
          <a:noFill/>
          <a:extLst>
            <a:ext uri="{909E8E84-426E-40DD-AFC4-6F175D3DCCD1}">
              <a14:hiddenFill xmlns:a14="http://schemas.microsoft.com/office/drawing/2010/main">
                <a:solidFill>
                  <a:srgbClr val="FFFFFF"/>
                </a:solidFill>
              </a14:hiddenFill>
            </a:ext>
          </a:extLst>
        </p:spPr>
      </p:pic>
      <p:pic>
        <p:nvPicPr>
          <p:cNvPr id="17" name="Picture 2" descr="Investigación Científica Vectores Libres de Derechos - iStock">
            <a:extLst>
              <a:ext uri="{FF2B5EF4-FFF2-40B4-BE49-F238E27FC236}">
                <a16:creationId xmlns:a16="http://schemas.microsoft.com/office/drawing/2014/main" id="{DCB677D1-DF09-468B-9756-3DFB01A926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429" t="52027" r="49851" b="28407"/>
          <a:stretch/>
        </p:blipFill>
        <p:spPr bwMode="auto">
          <a:xfrm>
            <a:off x="838143" y="1430804"/>
            <a:ext cx="1024405" cy="922810"/>
          </a:xfrm>
          <a:prstGeom prst="ellipse">
            <a:avLst/>
          </a:prstGeom>
          <a:noFill/>
          <a:extLst>
            <a:ext uri="{909E8E84-426E-40DD-AFC4-6F175D3DCCD1}">
              <a14:hiddenFill xmlns:a14="http://schemas.microsoft.com/office/drawing/2010/main">
                <a:solidFill>
                  <a:srgbClr val="FFFFFF"/>
                </a:solidFill>
              </a14:hiddenFill>
            </a:ext>
          </a:extLst>
        </p:spPr>
      </p:pic>
      <p:pic>
        <p:nvPicPr>
          <p:cNvPr id="18" name="Picture 2" descr="Investigación Científica Vectores Libres de Derechos - iStock">
            <a:extLst>
              <a:ext uri="{FF2B5EF4-FFF2-40B4-BE49-F238E27FC236}">
                <a16:creationId xmlns:a16="http://schemas.microsoft.com/office/drawing/2014/main" id="{06EFF6FA-BA08-40FD-9A30-E21AC21A40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82" t="52140" r="72543" b="26966"/>
          <a:stretch/>
        </p:blipFill>
        <p:spPr bwMode="auto">
          <a:xfrm>
            <a:off x="2061597" y="2192728"/>
            <a:ext cx="1121429" cy="1051913"/>
          </a:xfrm>
          <a:prstGeom prst="ellipse">
            <a:avLst/>
          </a:prstGeom>
          <a:noFill/>
          <a:extLst>
            <a:ext uri="{909E8E84-426E-40DD-AFC4-6F175D3DCCD1}">
              <a14:hiddenFill xmlns:a14="http://schemas.microsoft.com/office/drawing/2010/main">
                <a:solidFill>
                  <a:srgbClr val="FFFFFF"/>
                </a:solidFill>
              </a14:hiddenFill>
            </a:ext>
          </a:extLst>
        </p:spPr>
      </p:pic>
      <p:pic>
        <p:nvPicPr>
          <p:cNvPr id="19" name="Picture 2" descr="Investigación Científica Vectores Libres de Derechos - iStock">
            <a:extLst>
              <a:ext uri="{FF2B5EF4-FFF2-40B4-BE49-F238E27FC236}">
                <a16:creationId xmlns:a16="http://schemas.microsoft.com/office/drawing/2014/main" id="{1868EDEA-0563-4517-B44E-CB0832B8F9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180" t="30226" r="50083" b="49305"/>
          <a:stretch/>
        </p:blipFill>
        <p:spPr bwMode="auto">
          <a:xfrm>
            <a:off x="3020168" y="3084092"/>
            <a:ext cx="1091325" cy="1027637"/>
          </a:xfrm>
          <a:prstGeom prst="ellipse">
            <a:avLst/>
          </a:prstGeom>
          <a:noFill/>
          <a:extLst>
            <a:ext uri="{909E8E84-426E-40DD-AFC4-6F175D3DCCD1}">
              <a14:hiddenFill xmlns:a14="http://schemas.microsoft.com/office/drawing/2010/main">
                <a:solidFill>
                  <a:srgbClr val="FFFFFF"/>
                </a:solidFill>
              </a14:hiddenFill>
            </a:ext>
          </a:extLst>
        </p:spPr>
      </p:pic>
      <p:pic>
        <p:nvPicPr>
          <p:cNvPr id="20" name="Picture 2" descr="Investigación Científica Vectores Libres de Derechos - iStock">
            <a:extLst>
              <a:ext uri="{FF2B5EF4-FFF2-40B4-BE49-F238E27FC236}">
                <a16:creationId xmlns:a16="http://schemas.microsoft.com/office/drawing/2014/main" id="{621365D7-04D4-4583-B3E4-F915DFDF7A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634" t="74232" r="6094" b="7663"/>
          <a:stretch/>
        </p:blipFill>
        <p:spPr bwMode="auto">
          <a:xfrm>
            <a:off x="4286164" y="3844574"/>
            <a:ext cx="1150547" cy="1027637"/>
          </a:xfrm>
          <a:prstGeom prst="ellipse">
            <a:avLst/>
          </a:prstGeom>
          <a:noFill/>
          <a:extLst>
            <a:ext uri="{909E8E84-426E-40DD-AFC4-6F175D3DCCD1}">
              <a14:hiddenFill xmlns:a14="http://schemas.microsoft.com/office/drawing/2010/main">
                <a:solidFill>
                  <a:srgbClr val="FFFFFF"/>
                </a:solidFill>
              </a14:hiddenFill>
            </a:ext>
          </a:extLst>
        </p:spPr>
      </p:pic>
      <p:pic>
        <p:nvPicPr>
          <p:cNvPr id="21" name="Picture 2" descr="Investigación Científica Vectores Libres de Derechos - iStock">
            <a:extLst>
              <a:ext uri="{FF2B5EF4-FFF2-40B4-BE49-F238E27FC236}">
                <a16:creationId xmlns:a16="http://schemas.microsoft.com/office/drawing/2014/main" id="{B1522B94-BF08-4354-ADC5-38A2987F00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80" t="75663" r="74198" b="6232"/>
          <a:stretch/>
        </p:blipFill>
        <p:spPr bwMode="auto">
          <a:xfrm>
            <a:off x="5292200" y="4769401"/>
            <a:ext cx="1091325" cy="1055450"/>
          </a:xfrm>
          <a:prstGeom prst="ellipse">
            <a:avLst/>
          </a:prstGeom>
          <a:noFill/>
          <a:extLst>
            <a:ext uri="{909E8E84-426E-40DD-AFC4-6F175D3DCCD1}">
              <a14:hiddenFill xmlns:a14="http://schemas.microsoft.com/office/drawing/2010/main">
                <a:solidFill>
                  <a:srgbClr val="FFFFFF"/>
                </a:solidFill>
              </a14:hiddenFill>
            </a:ext>
          </a:extLst>
        </p:spPr>
      </p:pic>
      <p:sp>
        <p:nvSpPr>
          <p:cNvPr id="22" name="CuadroTexto 21">
            <a:extLst>
              <a:ext uri="{FF2B5EF4-FFF2-40B4-BE49-F238E27FC236}">
                <a16:creationId xmlns:a16="http://schemas.microsoft.com/office/drawing/2014/main" id="{9C8755F1-A904-49C8-AC0C-155B89AB669E}"/>
              </a:ext>
            </a:extLst>
          </p:cNvPr>
          <p:cNvSpPr txBox="1"/>
          <p:nvPr/>
        </p:nvSpPr>
        <p:spPr>
          <a:xfrm>
            <a:off x="0" y="0"/>
            <a:ext cx="609600" cy="369332"/>
          </a:xfrm>
          <a:prstGeom prst="rect">
            <a:avLst/>
          </a:prstGeom>
          <a:noFill/>
        </p:spPr>
        <p:txBody>
          <a:bodyPr wrap="square" rtlCol="0">
            <a:spAutoFit/>
          </a:bodyPr>
          <a:lstStyle/>
          <a:p>
            <a:pPr algn="ctr"/>
            <a:r>
              <a:rPr lang="es-MX" dirty="0"/>
              <a:t>19</a:t>
            </a:r>
            <a:endParaRPr lang="es-ES" dirty="0"/>
          </a:p>
        </p:txBody>
      </p:sp>
    </p:spTree>
    <p:extLst>
      <p:ext uri="{BB962C8B-B14F-4D97-AF65-F5344CB8AC3E}">
        <p14:creationId xmlns:p14="http://schemas.microsoft.com/office/powerpoint/2010/main" val="31130160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8F2CA43E-7A3B-47D8-A0FC-906A272DB74B}"/>
              </a:ext>
            </a:extLst>
          </p:cNvPr>
          <p:cNvPicPr>
            <a:picLocks noChangeAspect="1"/>
          </p:cNvPicPr>
          <p:nvPr/>
        </p:nvPicPr>
        <p:blipFill rotWithShape="1">
          <a:blip r:embed="rId2"/>
          <a:srcRect t="13502" r="27235" b="11322"/>
          <a:stretch/>
        </p:blipFill>
        <p:spPr>
          <a:xfrm>
            <a:off x="5818534" y="4889961"/>
            <a:ext cx="5351214" cy="645735"/>
          </a:xfrm>
          <a:prstGeom prst="cube">
            <a:avLst/>
          </a:prstGeom>
        </p:spPr>
      </p:pic>
      <p:pic>
        <p:nvPicPr>
          <p:cNvPr id="15" name="Imagen 14">
            <a:extLst>
              <a:ext uri="{FF2B5EF4-FFF2-40B4-BE49-F238E27FC236}">
                <a16:creationId xmlns:a16="http://schemas.microsoft.com/office/drawing/2014/main" id="{EE1B19D7-DFF1-4C1D-8B68-E8F9C61EAA74}"/>
              </a:ext>
            </a:extLst>
          </p:cNvPr>
          <p:cNvPicPr>
            <a:picLocks noChangeAspect="1"/>
          </p:cNvPicPr>
          <p:nvPr/>
        </p:nvPicPr>
        <p:blipFill rotWithShape="1">
          <a:blip r:embed="rId2"/>
          <a:srcRect t="13502" r="27235" b="11322"/>
          <a:stretch/>
        </p:blipFill>
        <p:spPr>
          <a:xfrm>
            <a:off x="5050019" y="4044400"/>
            <a:ext cx="3953304" cy="645735"/>
          </a:xfrm>
          <a:prstGeom prst="cube">
            <a:avLst/>
          </a:prstGeom>
        </p:spPr>
      </p:pic>
      <p:pic>
        <p:nvPicPr>
          <p:cNvPr id="13" name="Imagen 12">
            <a:extLst>
              <a:ext uri="{FF2B5EF4-FFF2-40B4-BE49-F238E27FC236}">
                <a16:creationId xmlns:a16="http://schemas.microsoft.com/office/drawing/2014/main" id="{B32F9681-059A-4F78-8DD7-97A6BBB72771}"/>
              </a:ext>
            </a:extLst>
          </p:cNvPr>
          <p:cNvPicPr>
            <a:picLocks noChangeAspect="1"/>
          </p:cNvPicPr>
          <p:nvPr/>
        </p:nvPicPr>
        <p:blipFill rotWithShape="1">
          <a:blip r:embed="rId2"/>
          <a:srcRect t="13502" r="27235" b="11322"/>
          <a:stretch/>
        </p:blipFill>
        <p:spPr>
          <a:xfrm>
            <a:off x="3788629" y="3198839"/>
            <a:ext cx="2416273" cy="645735"/>
          </a:xfrm>
          <a:prstGeom prst="cube">
            <a:avLst/>
          </a:prstGeom>
        </p:spPr>
      </p:pic>
      <p:pic>
        <p:nvPicPr>
          <p:cNvPr id="14" name="Imagen 13">
            <a:extLst>
              <a:ext uri="{FF2B5EF4-FFF2-40B4-BE49-F238E27FC236}">
                <a16:creationId xmlns:a16="http://schemas.microsoft.com/office/drawing/2014/main" id="{94FC93C7-6C9E-4524-8E67-0C55A13A6986}"/>
              </a:ext>
            </a:extLst>
          </p:cNvPr>
          <p:cNvPicPr>
            <a:picLocks noChangeAspect="1"/>
          </p:cNvPicPr>
          <p:nvPr/>
        </p:nvPicPr>
        <p:blipFill rotWithShape="1">
          <a:blip r:embed="rId2"/>
          <a:srcRect t="13502" r="27235" b="11322"/>
          <a:stretch/>
        </p:blipFill>
        <p:spPr>
          <a:xfrm>
            <a:off x="2874483" y="2353278"/>
            <a:ext cx="2416273" cy="645735"/>
          </a:xfrm>
          <a:prstGeom prst="cube">
            <a:avLst/>
          </a:prstGeom>
        </p:spPr>
      </p:pic>
      <p:pic>
        <p:nvPicPr>
          <p:cNvPr id="11" name="Imagen 10">
            <a:extLst>
              <a:ext uri="{FF2B5EF4-FFF2-40B4-BE49-F238E27FC236}">
                <a16:creationId xmlns:a16="http://schemas.microsoft.com/office/drawing/2014/main" id="{AA56C913-6EC1-48F2-835D-5A5B95A3A120}"/>
              </a:ext>
            </a:extLst>
          </p:cNvPr>
          <p:cNvPicPr>
            <a:picLocks noChangeAspect="1"/>
          </p:cNvPicPr>
          <p:nvPr/>
        </p:nvPicPr>
        <p:blipFill rotWithShape="1">
          <a:blip r:embed="rId2"/>
          <a:srcRect t="13502" r="27235" b="11322"/>
          <a:stretch/>
        </p:blipFill>
        <p:spPr>
          <a:xfrm>
            <a:off x="1560767" y="1530560"/>
            <a:ext cx="2416273" cy="645735"/>
          </a:xfrm>
          <a:prstGeom prst="cube">
            <a:avLst/>
          </a:prstGeom>
        </p:spPr>
      </p:pic>
      <p:pic>
        <p:nvPicPr>
          <p:cNvPr id="2" name="Imagen 1">
            <a:extLst>
              <a:ext uri="{FF2B5EF4-FFF2-40B4-BE49-F238E27FC236}">
                <a16:creationId xmlns:a16="http://schemas.microsoft.com/office/drawing/2014/main" id="{A60F2F0F-4243-4FC0-A912-4F902A45D71A}"/>
              </a:ext>
            </a:extLst>
          </p:cNvPr>
          <p:cNvPicPr>
            <a:picLocks noChangeAspect="1"/>
          </p:cNvPicPr>
          <p:nvPr/>
        </p:nvPicPr>
        <p:blipFill rotWithShape="1">
          <a:blip r:embed="rId2"/>
          <a:srcRect t="13502" r="27235" b="11322"/>
          <a:stretch/>
        </p:blipFill>
        <p:spPr>
          <a:xfrm>
            <a:off x="458210" y="755440"/>
            <a:ext cx="2416273" cy="645735"/>
          </a:xfrm>
          <a:prstGeom prst="cube">
            <a:avLst/>
          </a:prstGeom>
        </p:spPr>
      </p:pic>
      <p:pic>
        <p:nvPicPr>
          <p:cNvPr id="5" name="Imagen 4">
            <a:extLst>
              <a:ext uri="{FF2B5EF4-FFF2-40B4-BE49-F238E27FC236}">
                <a16:creationId xmlns:a16="http://schemas.microsoft.com/office/drawing/2014/main" id="{B549CA30-451D-491B-BC93-3558DBEB41A2}"/>
              </a:ext>
            </a:extLst>
          </p:cNvPr>
          <p:cNvPicPr>
            <a:picLocks noChangeAspect="1"/>
          </p:cNvPicPr>
          <p:nvPr/>
        </p:nvPicPr>
        <p:blipFill rotWithShape="1">
          <a:blip r:embed="rId3"/>
          <a:srcRect l="10113" t="14659" r="8511" b="6932"/>
          <a:stretch/>
        </p:blipFill>
        <p:spPr>
          <a:xfrm>
            <a:off x="8899451" y="5945410"/>
            <a:ext cx="3062177" cy="726633"/>
          </a:xfrm>
          <a:prstGeom prst="rect">
            <a:avLst/>
          </a:prstGeom>
        </p:spPr>
      </p:pic>
      <p:sp>
        <p:nvSpPr>
          <p:cNvPr id="27" name="Título 1">
            <a:extLst>
              <a:ext uri="{FF2B5EF4-FFF2-40B4-BE49-F238E27FC236}">
                <a16:creationId xmlns:a16="http://schemas.microsoft.com/office/drawing/2014/main" id="{7BB352A0-2367-442F-86EF-29A1EA9AC646}"/>
              </a:ext>
            </a:extLst>
          </p:cNvPr>
          <p:cNvSpPr>
            <a:spLocks noGrp="1"/>
          </p:cNvSpPr>
          <p:nvPr>
            <p:ph type="title"/>
          </p:nvPr>
        </p:nvSpPr>
        <p:spPr>
          <a:xfrm>
            <a:off x="8665698" y="0"/>
            <a:ext cx="2916702" cy="1143000"/>
          </a:xfrm>
        </p:spPr>
        <p:txBody>
          <a:bodyPr/>
          <a:lstStyle/>
          <a:p>
            <a:r>
              <a:rPr lang="es-EC" dirty="0">
                <a:solidFill>
                  <a:srgbClr val="003300"/>
                </a:solidFill>
              </a:rPr>
              <a:t>CONTENIDO</a:t>
            </a:r>
          </a:p>
        </p:txBody>
      </p:sp>
      <p:sp>
        <p:nvSpPr>
          <p:cNvPr id="68" name="TextBox 47">
            <a:extLst>
              <a:ext uri="{FF2B5EF4-FFF2-40B4-BE49-F238E27FC236}">
                <a16:creationId xmlns:a16="http://schemas.microsoft.com/office/drawing/2014/main" id="{F994B734-DD24-455A-924C-593A0920A22A}"/>
              </a:ext>
            </a:extLst>
          </p:cNvPr>
          <p:cNvSpPr txBox="1"/>
          <p:nvPr/>
        </p:nvSpPr>
        <p:spPr>
          <a:xfrm>
            <a:off x="838143" y="972981"/>
            <a:ext cx="19800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all" spc="0" normalizeH="0" baseline="0" noProof="0" dirty="0">
                <a:ln>
                  <a:noFill/>
                </a:ln>
                <a:solidFill>
                  <a:schemeClr val="accent1">
                    <a:lumMod val="75000"/>
                  </a:schemeClr>
                </a:solidFill>
                <a:effectLst/>
                <a:uLnTx/>
                <a:uFillTx/>
                <a:latin typeface="Arial"/>
                <a:ea typeface="+mn-ea"/>
                <a:cs typeface="+mn-cs"/>
              </a:rPr>
              <a:t>INTRODUCCIÓN</a:t>
            </a:r>
          </a:p>
        </p:txBody>
      </p:sp>
      <p:sp>
        <p:nvSpPr>
          <p:cNvPr id="69" name="TextBox 51">
            <a:extLst>
              <a:ext uri="{FF2B5EF4-FFF2-40B4-BE49-F238E27FC236}">
                <a16:creationId xmlns:a16="http://schemas.microsoft.com/office/drawing/2014/main" id="{40DEE6FF-FF4F-46AB-B2E1-CD636957ACC6}"/>
              </a:ext>
            </a:extLst>
          </p:cNvPr>
          <p:cNvSpPr txBox="1"/>
          <p:nvPr/>
        </p:nvSpPr>
        <p:spPr>
          <a:xfrm>
            <a:off x="2283089" y="1707543"/>
            <a:ext cx="15055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schemeClr val="accent1">
                    <a:lumMod val="75000"/>
                  </a:schemeClr>
                </a:solidFill>
                <a:effectLst/>
                <a:uLnTx/>
                <a:uFillTx/>
                <a:latin typeface="Arial"/>
                <a:ea typeface="+mn-ea"/>
                <a:cs typeface="+mn-cs"/>
              </a:rPr>
              <a:t>OBJETIVOS</a:t>
            </a:r>
          </a:p>
        </p:txBody>
      </p:sp>
      <p:sp>
        <p:nvSpPr>
          <p:cNvPr id="70" name="TextBox 54">
            <a:extLst>
              <a:ext uri="{FF2B5EF4-FFF2-40B4-BE49-F238E27FC236}">
                <a16:creationId xmlns:a16="http://schemas.microsoft.com/office/drawing/2014/main" id="{B192AC98-FD35-4AF6-8B6A-2D180F714DAD}"/>
              </a:ext>
            </a:extLst>
          </p:cNvPr>
          <p:cNvSpPr txBox="1"/>
          <p:nvPr/>
        </p:nvSpPr>
        <p:spPr>
          <a:xfrm>
            <a:off x="4171434" y="3378890"/>
            <a:ext cx="19245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all" spc="0" normalizeH="0" baseline="0" noProof="0" dirty="0">
                <a:ln>
                  <a:noFill/>
                </a:ln>
                <a:solidFill>
                  <a:schemeClr val="accent1">
                    <a:lumMod val="75000"/>
                  </a:schemeClr>
                </a:solidFill>
                <a:effectLst/>
                <a:uLnTx/>
                <a:uFillTx/>
                <a:latin typeface="Arial"/>
                <a:ea typeface="+mn-ea"/>
                <a:cs typeface="+mn-cs"/>
              </a:rPr>
              <a:t>METODOLOGÍA</a:t>
            </a:r>
            <a:endParaRPr kumimoji="0" lang="en-US" sz="1800" b="1" i="0" u="none" strike="noStrike" kern="1200" cap="all" spc="0" normalizeH="0" baseline="0" noProof="0" dirty="0">
              <a:ln>
                <a:noFill/>
              </a:ln>
              <a:solidFill>
                <a:schemeClr val="accent1">
                  <a:lumMod val="75000"/>
                </a:schemeClr>
              </a:solidFill>
              <a:effectLst/>
              <a:uLnTx/>
              <a:uFillTx/>
              <a:latin typeface="Arial"/>
              <a:ea typeface="+mn-ea"/>
              <a:cs typeface="+mn-cs"/>
            </a:endParaRPr>
          </a:p>
        </p:txBody>
      </p:sp>
      <p:sp>
        <p:nvSpPr>
          <p:cNvPr id="72" name="TextBox 41">
            <a:extLst>
              <a:ext uri="{FF2B5EF4-FFF2-40B4-BE49-F238E27FC236}">
                <a16:creationId xmlns:a16="http://schemas.microsoft.com/office/drawing/2014/main" id="{DA025254-1961-4FAE-AAB9-FC8E1CC6A2E0}"/>
              </a:ext>
            </a:extLst>
          </p:cNvPr>
          <p:cNvSpPr txBox="1"/>
          <p:nvPr/>
        </p:nvSpPr>
        <p:spPr>
          <a:xfrm>
            <a:off x="6453713" y="5028162"/>
            <a:ext cx="47160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err="1">
                <a:ln>
                  <a:noFill/>
                </a:ln>
                <a:solidFill>
                  <a:schemeClr val="accent1">
                    <a:lumMod val="75000"/>
                  </a:schemeClr>
                </a:solidFill>
                <a:effectLst/>
                <a:uLnTx/>
                <a:uFillTx/>
                <a:latin typeface="Arial"/>
                <a:ea typeface="+mn-ea"/>
                <a:cs typeface="+mn-cs"/>
              </a:rPr>
              <a:t>Conclusiones</a:t>
            </a:r>
            <a:r>
              <a:rPr kumimoji="0" lang="en-US" sz="1800" b="1" i="0" u="none" strike="noStrike" kern="1200" cap="all" spc="0" normalizeH="0" baseline="0" noProof="0" dirty="0">
                <a:ln>
                  <a:noFill/>
                </a:ln>
                <a:solidFill>
                  <a:schemeClr val="accent1">
                    <a:lumMod val="75000"/>
                  </a:schemeClr>
                </a:solidFill>
                <a:effectLst/>
                <a:uLnTx/>
                <a:uFillTx/>
                <a:latin typeface="Arial"/>
                <a:ea typeface="+mn-ea"/>
                <a:cs typeface="+mn-cs"/>
              </a:rPr>
              <a:t> y </a:t>
            </a:r>
            <a:r>
              <a:rPr kumimoji="0" lang="en-US" sz="1800" b="1" i="0" u="none" strike="noStrike" kern="1200" cap="all" spc="0" normalizeH="0" baseline="0" noProof="0" dirty="0" err="1">
                <a:ln>
                  <a:noFill/>
                </a:ln>
                <a:solidFill>
                  <a:schemeClr val="accent1">
                    <a:lumMod val="75000"/>
                  </a:schemeClr>
                </a:solidFill>
                <a:effectLst/>
                <a:uLnTx/>
                <a:uFillTx/>
                <a:latin typeface="Arial"/>
                <a:ea typeface="+mn-ea"/>
                <a:cs typeface="+mn-cs"/>
              </a:rPr>
              <a:t>recomendaciones</a:t>
            </a:r>
            <a:endParaRPr kumimoji="0" lang="en-US" sz="1800" b="1" i="0" u="none" strike="noStrike" kern="1200" cap="all" spc="0" normalizeH="0" baseline="0" noProof="0" dirty="0">
              <a:ln>
                <a:noFill/>
              </a:ln>
              <a:solidFill>
                <a:schemeClr val="accent1">
                  <a:lumMod val="75000"/>
                </a:schemeClr>
              </a:solidFill>
              <a:effectLst/>
              <a:uLnTx/>
              <a:uFillTx/>
              <a:latin typeface="Arial"/>
              <a:ea typeface="+mn-ea"/>
              <a:cs typeface="+mn-cs"/>
            </a:endParaRPr>
          </a:p>
        </p:txBody>
      </p:sp>
      <p:sp>
        <p:nvSpPr>
          <p:cNvPr id="43" name="TextBox 54">
            <a:extLst>
              <a:ext uri="{FF2B5EF4-FFF2-40B4-BE49-F238E27FC236}">
                <a16:creationId xmlns:a16="http://schemas.microsoft.com/office/drawing/2014/main" id="{8FBEC9A1-9DFA-47B8-97B7-D13418B8585C}"/>
              </a:ext>
            </a:extLst>
          </p:cNvPr>
          <p:cNvSpPr txBox="1"/>
          <p:nvPr/>
        </p:nvSpPr>
        <p:spPr>
          <a:xfrm>
            <a:off x="3634247" y="2534019"/>
            <a:ext cx="14157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all" spc="0" normalizeH="0" baseline="0" noProof="0" dirty="0">
                <a:ln>
                  <a:noFill/>
                </a:ln>
                <a:solidFill>
                  <a:schemeClr val="accent1">
                    <a:lumMod val="75000"/>
                  </a:schemeClr>
                </a:solidFill>
                <a:effectLst/>
                <a:uLnTx/>
                <a:uFillTx/>
                <a:latin typeface="Arial"/>
                <a:ea typeface="+mn-ea"/>
                <a:cs typeface="+mn-cs"/>
              </a:rPr>
              <a:t>Hipótesis</a:t>
            </a:r>
            <a:endParaRPr kumimoji="0" lang="en-US" sz="1800" b="1" i="0" u="none" strike="noStrike" kern="1200" cap="all" spc="0" normalizeH="0" baseline="0" noProof="0" dirty="0">
              <a:ln>
                <a:noFill/>
              </a:ln>
              <a:solidFill>
                <a:schemeClr val="accent1">
                  <a:lumMod val="75000"/>
                </a:schemeClr>
              </a:solidFill>
              <a:effectLst/>
              <a:uLnTx/>
              <a:uFillTx/>
              <a:latin typeface="Arial"/>
              <a:ea typeface="+mn-ea"/>
              <a:cs typeface="+mn-cs"/>
            </a:endParaRPr>
          </a:p>
        </p:txBody>
      </p:sp>
      <p:sp>
        <p:nvSpPr>
          <p:cNvPr id="74" name="TextBox 57">
            <a:extLst>
              <a:ext uri="{FF2B5EF4-FFF2-40B4-BE49-F238E27FC236}">
                <a16:creationId xmlns:a16="http://schemas.microsoft.com/office/drawing/2014/main" id="{E899236C-532D-4B8B-B0A5-9A57ACE15041}"/>
              </a:ext>
            </a:extLst>
          </p:cNvPr>
          <p:cNvSpPr txBox="1"/>
          <p:nvPr/>
        </p:nvSpPr>
        <p:spPr>
          <a:xfrm>
            <a:off x="5602651" y="4186912"/>
            <a:ext cx="32968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err="1">
                <a:ln>
                  <a:noFill/>
                </a:ln>
                <a:solidFill>
                  <a:schemeClr val="accent1">
                    <a:lumMod val="75000"/>
                  </a:schemeClr>
                </a:solidFill>
                <a:effectLst/>
                <a:uLnTx/>
                <a:uFillTx/>
                <a:latin typeface="Arial"/>
                <a:ea typeface="+mn-ea"/>
                <a:cs typeface="+mn-cs"/>
              </a:rPr>
              <a:t>Resultados</a:t>
            </a:r>
            <a:r>
              <a:rPr kumimoji="0" lang="en-US" sz="1800" b="1" i="0" u="none" strike="noStrike" kern="1200" cap="all" spc="0" normalizeH="0" baseline="0" noProof="0" dirty="0">
                <a:ln>
                  <a:noFill/>
                </a:ln>
                <a:solidFill>
                  <a:schemeClr val="accent1">
                    <a:lumMod val="75000"/>
                  </a:schemeClr>
                </a:solidFill>
                <a:effectLst/>
                <a:uLnTx/>
                <a:uFillTx/>
                <a:latin typeface="Arial"/>
                <a:ea typeface="+mn-ea"/>
                <a:cs typeface="+mn-cs"/>
              </a:rPr>
              <a:t> Y </a:t>
            </a:r>
            <a:r>
              <a:rPr kumimoji="0" lang="en-US" sz="1800" b="1" i="0" u="none" strike="noStrike" kern="1200" cap="all" spc="0" normalizeH="0" baseline="0" noProof="0" dirty="0" err="1">
                <a:ln>
                  <a:noFill/>
                </a:ln>
                <a:solidFill>
                  <a:schemeClr val="accent1">
                    <a:lumMod val="75000"/>
                  </a:schemeClr>
                </a:solidFill>
                <a:effectLst/>
                <a:uLnTx/>
                <a:uFillTx/>
                <a:latin typeface="Arial"/>
                <a:ea typeface="+mn-ea"/>
                <a:cs typeface="+mn-cs"/>
              </a:rPr>
              <a:t>discusión</a:t>
            </a:r>
            <a:endParaRPr kumimoji="0" lang="en-US" sz="1800" b="1" i="0" u="none" strike="noStrike" kern="1200" cap="all" spc="0" normalizeH="0" baseline="0" noProof="0" dirty="0">
              <a:ln>
                <a:noFill/>
              </a:ln>
              <a:solidFill>
                <a:schemeClr val="accent1">
                  <a:lumMod val="75000"/>
                </a:schemeClr>
              </a:solidFill>
              <a:effectLst/>
              <a:uLnTx/>
              <a:uFillTx/>
              <a:latin typeface="Arial"/>
              <a:ea typeface="+mn-ea"/>
              <a:cs typeface="+mn-cs"/>
            </a:endParaRPr>
          </a:p>
        </p:txBody>
      </p:sp>
      <p:pic>
        <p:nvPicPr>
          <p:cNvPr id="3074" name="Picture 2" descr="Investigación Científica Vectores Libres de Derechos - iStock">
            <a:extLst>
              <a:ext uri="{FF2B5EF4-FFF2-40B4-BE49-F238E27FC236}">
                <a16:creationId xmlns:a16="http://schemas.microsoft.com/office/drawing/2014/main" id="{B56F0303-15AC-4085-B158-FFDA90BDF7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330" t="51875" r="5824" b="27908"/>
          <a:stretch/>
        </p:blipFill>
        <p:spPr bwMode="auto">
          <a:xfrm>
            <a:off x="1" y="738384"/>
            <a:ext cx="788874" cy="803691"/>
          </a:xfrm>
          <a:prstGeom prst="ellipse">
            <a:avLst/>
          </a:prstGeom>
          <a:noFill/>
          <a:extLst>
            <a:ext uri="{909E8E84-426E-40DD-AFC4-6F175D3DCCD1}">
              <a14:hiddenFill xmlns:a14="http://schemas.microsoft.com/office/drawing/2010/main">
                <a:solidFill>
                  <a:srgbClr val="FFFFFF"/>
                </a:solidFill>
              </a14:hiddenFill>
            </a:ext>
          </a:extLst>
        </p:spPr>
      </p:pic>
      <p:pic>
        <p:nvPicPr>
          <p:cNvPr id="17" name="Picture 2" descr="Investigación Científica Vectores Libres de Derechos - iStock">
            <a:extLst>
              <a:ext uri="{FF2B5EF4-FFF2-40B4-BE49-F238E27FC236}">
                <a16:creationId xmlns:a16="http://schemas.microsoft.com/office/drawing/2014/main" id="{DCB677D1-DF09-468B-9756-3DFB01A926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429" t="52027" r="49851" b="28407"/>
          <a:stretch/>
        </p:blipFill>
        <p:spPr bwMode="auto">
          <a:xfrm>
            <a:off x="838143" y="1430804"/>
            <a:ext cx="1024405" cy="922810"/>
          </a:xfrm>
          <a:prstGeom prst="ellipse">
            <a:avLst/>
          </a:prstGeom>
          <a:noFill/>
          <a:extLst>
            <a:ext uri="{909E8E84-426E-40DD-AFC4-6F175D3DCCD1}">
              <a14:hiddenFill xmlns:a14="http://schemas.microsoft.com/office/drawing/2010/main">
                <a:solidFill>
                  <a:srgbClr val="FFFFFF"/>
                </a:solidFill>
              </a14:hiddenFill>
            </a:ext>
          </a:extLst>
        </p:spPr>
      </p:pic>
      <p:pic>
        <p:nvPicPr>
          <p:cNvPr id="18" name="Picture 2" descr="Investigación Científica Vectores Libres de Derechos - iStock">
            <a:extLst>
              <a:ext uri="{FF2B5EF4-FFF2-40B4-BE49-F238E27FC236}">
                <a16:creationId xmlns:a16="http://schemas.microsoft.com/office/drawing/2014/main" id="{06EFF6FA-BA08-40FD-9A30-E21AC21A40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82" t="52140" r="72543" b="26966"/>
          <a:stretch/>
        </p:blipFill>
        <p:spPr bwMode="auto">
          <a:xfrm>
            <a:off x="2061597" y="2192728"/>
            <a:ext cx="1121429" cy="1051913"/>
          </a:xfrm>
          <a:prstGeom prst="ellipse">
            <a:avLst/>
          </a:prstGeom>
          <a:noFill/>
          <a:extLst>
            <a:ext uri="{909E8E84-426E-40DD-AFC4-6F175D3DCCD1}">
              <a14:hiddenFill xmlns:a14="http://schemas.microsoft.com/office/drawing/2010/main">
                <a:solidFill>
                  <a:srgbClr val="FFFFFF"/>
                </a:solidFill>
              </a14:hiddenFill>
            </a:ext>
          </a:extLst>
        </p:spPr>
      </p:pic>
      <p:pic>
        <p:nvPicPr>
          <p:cNvPr id="19" name="Picture 2" descr="Investigación Científica Vectores Libres de Derechos - iStock">
            <a:extLst>
              <a:ext uri="{FF2B5EF4-FFF2-40B4-BE49-F238E27FC236}">
                <a16:creationId xmlns:a16="http://schemas.microsoft.com/office/drawing/2014/main" id="{1868EDEA-0563-4517-B44E-CB0832B8F9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180" t="30226" r="50083" b="49305"/>
          <a:stretch/>
        </p:blipFill>
        <p:spPr bwMode="auto">
          <a:xfrm>
            <a:off x="3020168" y="3084092"/>
            <a:ext cx="1091325" cy="1027637"/>
          </a:xfrm>
          <a:prstGeom prst="ellipse">
            <a:avLst/>
          </a:prstGeom>
          <a:noFill/>
          <a:extLst>
            <a:ext uri="{909E8E84-426E-40DD-AFC4-6F175D3DCCD1}">
              <a14:hiddenFill xmlns:a14="http://schemas.microsoft.com/office/drawing/2010/main">
                <a:solidFill>
                  <a:srgbClr val="FFFFFF"/>
                </a:solidFill>
              </a14:hiddenFill>
            </a:ext>
          </a:extLst>
        </p:spPr>
      </p:pic>
      <p:pic>
        <p:nvPicPr>
          <p:cNvPr id="20" name="Picture 2" descr="Investigación Científica Vectores Libres de Derechos - iStock">
            <a:extLst>
              <a:ext uri="{FF2B5EF4-FFF2-40B4-BE49-F238E27FC236}">
                <a16:creationId xmlns:a16="http://schemas.microsoft.com/office/drawing/2014/main" id="{621365D7-04D4-4583-B3E4-F915DFDF7A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634" t="74232" r="6094" b="7663"/>
          <a:stretch/>
        </p:blipFill>
        <p:spPr bwMode="auto">
          <a:xfrm>
            <a:off x="4286164" y="3844574"/>
            <a:ext cx="1150547" cy="1027637"/>
          </a:xfrm>
          <a:prstGeom prst="ellipse">
            <a:avLst/>
          </a:prstGeom>
          <a:noFill/>
          <a:extLst>
            <a:ext uri="{909E8E84-426E-40DD-AFC4-6F175D3DCCD1}">
              <a14:hiddenFill xmlns:a14="http://schemas.microsoft.com/office/drawing/2010/main">
                <a:solidFill>
                  <a:srgbClr val="FFFFFF"/>
                </a:solidFill>
              </a14:hiddenFill>
            </a:ext>
          </a:extLst>
        </p:spPr>
      </p:pic>
      <p:pic>
        <p:nvPicPr>
          <p:cNvPr id="21" name="Picture 2" descr="Investigación Científica Vectores Libres de Derechos - iStock">
            <a:extLst>
              <a:ext uri="{FF2B5EF4-FFF2-40B4-BE49-F238E27FC236}">
                <a16:creationId xmlns:a16="http://schemas.microsoft.com/office/drawing/2014/main" id="{B1522B94-BF08-4354-ADC5-38A2987F00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80" t="75663" r="74198" b="6232"/>
          <a:stretch/>
        </p:blipFill>
        <p:spPr bwMode="auto">
          <a:xfrm>
            <a:off x="5292200" y="4769401"/>
            <a:ext cx="1091325" cy="1055450"/>
          </a:xfrm>
          <a:prstGeom prst="ellipse">
            <a:avLst/>
          </a:prstGeom>
          <a:noFill/>
          <a:extLst>
            <a:ext uri="{909E8E84-426E-40DD-AFC4-6F175D3DCCD1}">
              <a14:hiddenFill xmlns:a14="http://schemas.microsoft.com/office/drawing/2010/main">
                <a:solidFill>
                  <a:srgbClr val="FFFFFF"/>
                </a:solidFill>
              </a14:hiddenFill>
            </a:ext>
          </a:extLst>
        </p:spPr>
      </p:pic>
      <p:sp>
        <p:nvSpPr>
          <p:cNvPr id="22" name="CuadroTexto 21">
            <a:extLst>
              <a:ext uri="{FF2B5EF4-FFF2-40B4-BE49-F238E27FC236}">
                <a16:creationId xmlns:a16="http://schemas.microsoft.com/office/drawing/2014/main" id="{19EBEACC-A8CA-42D5-9F69-D2A0A525C2B5}"/>
              </a:ext>
            </a:extLst>
          </p:cNvPr>
          <p:cNvSpPr txBox="1"/>
          <p:nvPr/>
        </p:nvSpPr>
        <p:spPr>
          <a:xfrm>
            <a:off x="0" y="0"/>
            <a:ext cx="414670" cy="369332"/>
          </a:xfrm>
          <a:prstGeom prst="rect">
            <a:avLst/>
          </a:prstGeom>
          <a:noFill/>
        </p:spPr>
        <p:txBody>
          <a:bodyPr wrap="square" rtlCol="0">
            <a:spAutoFit/>
          </a:bodyPr>
          <a:lstStyle/>
          <a:p>
            <a:pPr algn="ctr"/>
            <a:r>
              <a:rPr lang="es-MX" dirty="0"/>
              <a:t>2</a:t>
            </a:r>
            <a:endParaRPr lang="es-ES" dirty="0"/>
          </a:p>
        </p:txBody>
      </p:sp>
    </p:spTree>
    <p:extLst>
      <p:ext uri="{BB962C8B-B14F-4D97-AF65-F5344CB8AC3E}">
        <p14:creationId xmlns:p14="http://schemas.microsoft.com/office/powerpoint/2010/main" val="25645878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549CA30-451D-491B-BC93-3558DBEB41A2}"/>
              </a:ext>
            </a:extLst>
          </p:cNvPr>
          <p:cNvPicPr>
            <a:picLocks noChangeAspect="1"/>
          </p:cNvPicPr>
          <p:nvPr/>
        </p:nvPicPr>
        <p:blipFill rotWithShape="1">
          <a:blip r:embed="rId2"/>
          <a:srcRect l="10113" t="14659" r="8511" b="6932"/>
          <a:stretch/>
        </p:blipFill>
        <p:spPr>
          <a:xfrm>
            <a:off x="8899451" y="5945410"/>
            <a:ext cx="3062177" cy="726633"/>
          </a:xfrm>
          <a:prstGeom prst="rect">
            <a:avLst/>
          </a:prstGeom>
        </p:spPr>
      </p:pic>
      <p:sp>
        <p:nvSpPr>
          <p:cNvPr id="27" name="Título 1">
            <a:extLst>
              <a:ext uri="{FF2B5EF4-FFF2-40B4-BE49-F238E27FC236}">
                <a16:creationId xmlns:a16="http://schemas.microsoft.com/office/drawing/2014/main" id="{7BB352A0-2367-442F-86EF-29A1EA9AC646}"/>
              </a:ext>
            </a:extLst>
          </p:cNvPr>
          <p:cNvSpPr>
            <a:spLocks noGrp="1"/>
          </p:cNvSpPr>
          <p:nvPr>
            <p:ph type="title"/>
          </p:nvPr>
        </p:nvSpPr>
        <p:spPr>
          <a:xfrm>
            <a:off x="4628271" y="0"/>
            <a:ext cx="6954129" cy="1143000"/>
          </a:xfrm>
        </p:spPr>
        <p:txBody>
          <a:bodyPr/>
          <a:lstStyle/>
          <a:p>
            <a:r>
              <a:rPr lang="es-EC" dirty="0">
                <a:solidFill>
                  <a:srgbClr val="003300"/>
                </a:solidFill>
              </a:rPr>
              <a:t>RESULTADOS Y DISCUSIÓN</a:t>
            </a:r>
          </a:p>
        </p:txBody>
      </p:sp>
      <p:sp>
        <p:nvSpPr>
          <p:cNvPr id="35" name="CuadroTexto 34">
            <a:extLst>
              <a:ext uri="{FF2B5EF4-FFF2-40B4-BE49-F238E27FC236}">
                <a16:creationId xmlns:a16="http://schemas.microsoft.com/office/drawing/2014/main" id="{1AE20A57-E368-4055-B6C9-B96BD9C0946F}"/>
              </a:ext>
            </a:extLst>
          </p:cNvPr>
          <p:cNvSpPr txBox="1"/>
          <p:nvPr/>
        </p:nvSpPr>
        <p:spPr>
          <a:xfrm>
            <a:off x="609600" y="1222278"/>
            <a:ext cx="5960786" cy="754053"/>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1800"/>
              </a:spcAft>
              <a:buClrTx/>
              <a:buSzTx/>
              <a:buFontTx/>
              <a:buNone/>
              <a:tabLst/>
              <a:defRPr/>
            </a:pPr>
            <a:r>
              <a:rPr kumimoji="0" lang="es-MX" sz="1400" b="1" i="0" u="none" strike="noStrike" kern="1200" cap="none" spc="0" normalizeH="0" baseline="0" noProof="0" dirty="0">
                <a:ln>
                  <a:noFill/>
                </a:ln>
                <a:solidFill>
                  <a:prstClr val="black">
                    <a:lumMod val="50000"/>
                  </a:prstClr>
                </a:solidFill>
                <a:effectLst/>
                <a:uLnTx/>
                <a:uFillTx/>
                <a:ea typeface="+mn-ea"/>
                <a:cs typeface="+mn-cs"/>
              </a:rPr>
              <a:t>Tabla 2</a:t>
            </a:r>
          </a:p>
          <a:p>
            <a:pPr marL="0" marR="0" lvl="0" indent="0" algn="l" defTabSz="914400" rtl="0" eaLnBrk="1" fontAlgn="auto" latinLnBrk="0" hangingPunct="1">
              <a:lnSpc>
                <a:spcPct val="100000"/>
              </a:lnSpc>
              <a:spcBef>
                <a:spcPts val="0"/>
              </a:spcBef>
              <a:spcAft>
                <a:spcPts val="1800"/>
              </a:spcAft>
              <a:buClrTx/>
              <a:buSzTx/>
              <a:buFontTx/>
              <a:buNone/>
              <a:tabLst/>
              <a:defRPr/>
            </a:pPr>
            <a:r>
              <a:rPr lang="es-MX" sz="1400" i="1" dirty="0">
                <a:solidFill>
                  <a:prstClr val="black">
                    <a:lumMod val="50000"/>
                  </a:prstClr>
                </a:solidFill>
              </a:rPr>
              <a:t>Tratamiento de colágeno hidrolizado con mejor grado de hidrólisis</a:t>
            </a:r>
            <a:endParaRPr kumimoji="0" lang="es-MX" sz="1400" b="0" i="1" u="none" strike="noStrike" kern="1200" cap="none" spc="0" normalizeH="0" baseline="0" noProof="0" dirty="0">
              <a:ln>
                <a:noFill/>
              </a:ln>
              <a:solidFill>
                <a:prstClr val="black">
                  <a:lumMod val="50000"/>
                </a:prstClr>
              </a:solidFill>
              <a:effectLst/>
              <a:uLnTx/>
              <a:uFillTx/>
              <a:ea typeface="+mn-ea"/>
              <a:cs typeface="+mn-cs"/>
            </a:endParaRPr>
          </a:p>
        </p:txBody>
      </p:sp>
      <p:graphicFrame>
        <p:nvGraphicFramePr>
          <p:cNvPr id="9" name="Tabla 8">
            <a:extLst>
              <a:ext uri="{FF2B5EF4-FFF2-40B4-BE49-F238E27FC236}">
                <a16:creationId xmlns:a16="http://schemas.microsoft.com/office/drawing/2014/main" id="{863BC41F-D14F-4CD1-AA1F-122D5627B933}"/>
              </a:ext>
            </a:extLst>
          </p:cNvPr>
          <p:cNvGraphicFramePr>
            <a:graphicFrameLocks noGrp="1"/>
          </p:cNvGraphicFramePr>
          <p:nvPr>
            <p:extLst>
              <p:ext uri="{D42A27DB-BD31-4B8C-83A1-F6EECF244321}">
                <p14:modId xmlns:p14="http://schemas.microsoft.com/office/powerpoint/2010/main" val="1072649740"/>
              </p:ext>
            </p:extLst>
          </p:nvPr>
        </p:nvGraphicFramePr>
        <p:xfrm>
          <a:off x="357808" y="2049910"/>
          <a:ext cx="6255028" cy="763144"/>
        </p:xfrm>
        <a:graphic>
          <a:graphicData uri="http://schemas.openxmlformats.org/drawingml/2006/table">
            <a:tbl>
              <a:tblPr firstRow="1" firstCol="1" bandRow="1">
                <a:tableStyleId>{D27102A9-8310-4765-A935-A1911B00CA55}</a:tableStyleId>
              </a:tblPr>
              <a:tblGrid>
                <a:gridCol w="1259478">
                  <a:extLst>
                    <a:ext uri="{9D8B030D-6E8A-4147-A177-3AD203B41FA5}">
                      <a16:colId xmlns:a16="http://schemas.microsoft.com/office/drawing/2014/main" val="708539154"/>
                    </a:ext>
                  </a:extLst>
                </a:gridCol>
                <a:gridCol w="503791">
                  <a:extLst>
                    <a:ext uri="{9D8B030D-6E8A-4147-A177-3AD203B41FA5}">
                      <a16:colId xmlns:a16="http://schemas.microsoft.com/office/drawing/2014/main" val="1659429383"/>
                    </a:ext>
                  </a:extLst>
                </a:gridCol>
                <a:gridCol w="561912">
                  <a:extLst>
                    <a:ext uri="{9D8B030D-6E8A-4147-A177-3AD203B41FA5}">
                      <a16:colId xmlns:a16="http://schemas.microsoft.com/office/drawing/2014/main" val="3227972281"/>
                    </a:ext>
                  </a:extLst>
                </a:gridCol>
                <a:gridCol w="953529">
                  <a:extLst>
                    <a:ext uri="{9D8B030D-6E8A-4147-A177-3AD203B41FA5}">
                      <a16:colId xmlns:a16="http://schemas.microsoft.com/office/drawing/2014/main" val="2270803457"/>
                    </a:ext>
                  </a:extLst>
                </a:gridCol>
                <a:gridCol w="1137419">
                  <a:extLst>
                    <a:ext uri="{9D8B030D-6E8A-4147-A177-3AD203B41FA5}">
                      <a16:colId xmlns:a16="http://schemas.microsoft.com/office/drawing/2014/main" val="1086334396"/>
                    </a:ext>
                  </a:extLst>
                </a:gridCol>
                <a:gridCol w="1028790">
                  <a:extLst>
                    <a:ext uri="{9D8B030D-6E8A-4147-A177-3AD203B41FA5}">
                      <a16:colId xmlns:a16="http://schemas.microsoft.com/office/drawing/2014/main" val="435571732"/>
                    </a:ext>
                  </a:extLst>
                </a:gridCol>
                <a:gridCol w="810109">
                  <a:extLst>
                    <a:ext uri="{9D8B030D-6E8A-4147-A177-3AD203B41FA5}">
                      <a16:colId xmlns:a16="http://schemas.microsoft.com/office/drawing/2014/main" val="2728178120"/>
                    </a:ext>
                  </a:extLst>
                </a:gridCol>
              </a:tblGrid>
              <a:tr h="0">
                <a:tc rowSpan="2">
                  <a:txBody>
                    <a:bodyPr/>
                    <a:lstStyle/>
                    <a:p>
                      <a:pPr marR="5080" algn="ctr">
                        <a:lnSpc>
                          <a:spcPct val="107000"/>
                        </a:lnSpc>
                        <a:spcAft>
                          <a:spcPts val="25"/>
                        </a:spcAft>
                      </a:pPr>
                      <a:r>
                        <a:rPr lang="es-EC" sz="1200" b="1" dirty="0">
                          <a:effectLst/>
                        </a:rPr>
                        <a:t>Tratamientos</a:t>
                      </a:r>
                      <a:endParaRPr lang="es-E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R="5080" algn="ctr">
                        <a:lnSpc>
                          <a:spcPct val="107000"/>
                        </a:lnSpc>
                        <a:spcAft>
                          <a:spcPts val="25"/>
                        </a:spcAft>
                      </a:pPr>
                      <a:r>
                        <a:rPr lang="es-EC" sz="1200" b="1" dirty="0">
                          <a:effectLst/>
                        </a:rPr>
                        <a:t>GH 1</a:t>
                      </a:r>
                      <a:endParaRPr lang="es-ES" sz="1200" b="1" dirty="0">
                        <a:effectLst/>
                      </a:endParaRPr>
                    </a:p>
                    <a:p>
                      <a:pPr marR="5080" algn="ctr">
                        <a:lnSpc>
                          <a:spcPct val="107000"/>
                        </a:lnSpc>
                        <a:spcAft>
                          <a:spcPts val="25"/>
                        </a:spcAft>
                      </a:pPr>
                      <a:r>
                        <a:rPr lang="es-EC" sz="1200" b="1" dirty="0">
                          <a:effectLst/>
                        </a:rPr>
                        <a:t>%</a:t>
                      </a:r>
                      <a:endParaRPr lang="es-E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R="5080" algn="ctr">
                        <a:lnSpc>
                          <a:spcPct val="107000"/>
                        </a:lnSpc>
                        <a:spcAft>
                          <a:spcPts val="25"/>
                        </a:spcAft>
                      </a:pPr>
                      <a:r>
                        <a:rPr lang="es-EC" sz="1200" b="1" dirty="0">
                          <a:effectLst/>
                        </a:rPr>
                        <a:t>GH 2</a:t>
                      </a:r>
                      <a:endParaRPr lang="es-ES" sz="1200" b="1" dirty="0">
                        <a:effectLst/>
                      </a:endParaRPr>
                    </a:p>
                    <a:p>
                      <a:pPr marR="5080" algn="ctr">
                        <a:lnSpc>
                          <a:spcPct val="107000"/>
                        </a:lnSpc>
                        <a:spcAft>
                          <a:spcPts val="25"/>
                        </a:spcAft>
                      </a:pPr>
                      <a:r>
                        <a:rPr lang="es-EC" sz="1200" b="1" dirty="0">
                          <a:effectLst/>
                        </a:rPr>
                        <a:t>%</a:t>
                      </a:r>
                      <a:endParaRPr lang="es-E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rowSpan="2">
                  <a:txBody>
                    <a:bodyPr/>
                    <a:lstStyle/>
                    <a:p>
                      <a:pPr marR="5080" algn="ctr">
                        <a:lnSpc>
                          <a:spcPct val="107000"/>
                        </a:lnSpc>
                        <a:spcAft>
                          <a:spcPts val="25"/>
                        </a:spcAft>
                      </a:pPr>
                      <a:r>
                        <a:rPr lang="es-EC" sz="1200" b="1" dirty="0">
                          <a:effectLst/>
                        </a:rPr>
                        <a:t>Promedio </a:t>
                      </a:r>
                      <a:endParaRPr lang="es-ES" sz="1200" b="1" dirty="0">
                        <a:effectLst/>
                      </a:endParaRPr>
                    </a:p>
                    <a:p>
                      <a:pPr marR="5080" algn="ctr">
                        <a:lnSpc>
                          <a:spcPct val="107000"/>
                        </a:lnSpc>
                        <a:spcAft>
                          <a:spcPts val="25"/>
                        </a:spcAft>
                      </a:pPr>
                      <a:r>
                        <a:rPr lang="es-EC" sz="1200" b="1" dirty="0">
                          <a:effectLst/>
                        </a:rPr>
                        <a:t>%</a:t>
                      </a:r>
                      <a:endParaRPr lang="es-E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gridSpan="3">
                  <a:txBody>
                    <a:bodyPr/>
                    <a:lstStyle/>
                    <a:p>
                      <a:pPr marR="5080" algn="ctr">
                        <a:lnSpc>
                          <a:spcPct val="107000"/>
                        </a:lnSpc>
                        <a:spcAft>
                          <a:spcPts val="25"/>
                        </a:spcAft>
                      </a:pPr>
                      <a:r>
                        <a:rPr lang="es-EC" sz="1200" b="1" dirty="0">
                          <a:effectLst/>
                        </a:rPr>
                        <a:t>Características Organolépticas</a:t>
                      </a:r>
                      <a:endParaRPr lang="es-E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hMerge="1">
                  <a:txBody>
                    <a:bodyPr/>
                    <a:lstStyle/>
                    <a:p>
                      <a:endParaRPr lang="es-ES"/>
                    </a:p>
                  </a:txBody>
                  <a:tcPr/>
                </a:tc>
                <a:tc hMerge="1">
                  <a:txBody>
                    <a:bodyPr/>
                    <a:lstStyle/>
                    <a:p>
                      <a:endParaRPr lang="es-ES"/>
                    </a:p>
                  </a:txBody>
                  <a:tcPr/>
                </a:tc>
                <a:extLst>
                  <a:ext uri="{0D108BD9-81ED-4DB2-BD59-A6C34878D82A}">
                    <a16:rowId xmlns:a16="http://schemas.microsoft.com/office/drawing/2014/main" val="908561188"/>
                  </a:ext>
                </a:extLst>
              </a:tr>
              <a:tr h="0">
                <a:tc vMerge="1">
                  <a:txBody>
                    <a:bodyPr/>
                    <a:lstStyle/>
                    <a:p>
                      <a:endParaRPr lang="es-ES"/>
                    </a:p>
                  </a:txBody>
                  <a:tcPr/>
                </a:tc>
                <a:tc vMerge="1">
                  <a:txBody>
                    <a:bodyPr/>
                    <a:lstStyle/>
                    <a:p>
                      <a:endParaRPr lang="es-ES"/>
                    </a:p>
                  </a:txBody>
                  <a:tcPr/>
                </a:tc>
                <a:tc vMerge="1">
                  <a:txBody>
                    <a:bodyPr/>
                    <a:lstStyle/>
                    <a:p>
                      <a:endParaRPr lang="es-ES"/>
                    </a:p>
                  </a:txBody>
                  <a:tcPr/>
                </a:tc>
                <a:tc vMerge="1">
                  <a:txBody>
                    <a:bodyPr/>
                    <a:lstStyle/>
                    <a:p>
                      <a:endParaRPr lang="es-ES"/>
                    </a:p>
                  </a:txBody>
                  <a:tcPr/>
                </a:tc>
                <a:tc>
                  <a:txBody>
                    <a:bodyPr/>
                    <a:lstStyle/>
                    <a:p>
                      <a:pPr marR="5080" algn="ctr">
                        <a:lnSpc>
                          <a:spcPct val="107000"/>
                        </a:lnSpc>
                        <a:spcAft>
                          <a:spcPts val="25"/>
                        </a:spcAft>
                      </a:pPr>
                      <a:r>
                        <a:rPr lang="es-EC" sz="1200" b="1" dirty="0">
                          <a:effectLst/>
                        </a:rPr>
                        <a:t>Olor</a:t>
                      </a:r>
                      <a:endParaRPr lang="es-E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R="5080" algn="ctr">
                        <a:lnSpc>
                          <a:spcPct val="107000"/>
                        </a:lnSpc>
                        <a:spcAft>
                          <a:spcPts val="25"/>
                        </a:spcAft>
                      </a:pPr>
                      <a:r>
                        <a:rPr lang="es-EC" sz="1200" b="1" dirty="0">
                          <a:effectLst/>
                        </a:rPr>
                        <a:t>Viscosidad </a:t>
                      </a:r>
                      <a:endParaRPr lang="es-E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R="5080" algn="ctr">
                        <a:lnSpc>
                          <a:spcPct val="107000"/>
                        </a:lnSpc>
                        <a:spcAft>
                          <a:spcPts val="25"/>
                        </a:spcAft>
                      </a:pPr>
                      <a:r>
                        <a:rPr lang="es-EC" sz="1200" b="1" dirty="0">
                          <a:effectLst/>
                        </a:rPr>
                        <a:t>Color</a:t>
                      </a:r>
                      <a:endParaRPr lang="es-ES" sz="12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453325514"/>
                  </a:ext>
                </a:extLst>
              </a:tr>
              <a:tr h="0">
                <a:tc>
                  <a:txBody>
                    <a:bodyPr/>
                    <a:lstStyle/>
                    <a:p>
                      <a:pPr marR="5080" algn="ctr">
                        <a:lnSpc>
                          <a:spcPct val="107000"/>
                        </a:lnSpc>
                        <a:spcAft>
                          <a:spcPts val="25"/>
                        </a:spcAft>
                      </a:pPr>
                      <a:r>
                        <a:rPr lang="es-EC" sz="1200" b="0" dirty="0">
                          <a:effectLst/>
                        </a:rPr>
                        <a:t>M3T3P2</a:t>
                      </a:r>
                      <a:endParaRPr lang="es-E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R="5080" algn="ctr">
                        <a:lnSpc>
                          <a:spcPct val="107000"/>
                        </a:lnSpc>
                        <a:spcAft>
                          <a:spcPts val="25"/>
                        </a:spcAft>
                      </a:pPr>
                      <a:r>
                        <a:rPr lang="es-EC" sz="1200" b="0" dirty="0">
                          <a:effectLst/>
                        </a:rPr>
                        <a:t>13.59</a:t>
                      </a:r>
                      <a:endParaRPr lang="es-E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R="5080" algn="ctr">
                        <a:lnSpc>
                          <a:spcPct val="107000"/>
                        </a:lnSpc>
                        <a:spcAft>
                          <a:spcPts val="25"/>
                        </a:spcAft>
                      </a:pPr>
                      <a:r>
                        <a:rPr lang="es-EC" sz="1200" b="0" dirty="0">
                          <a:effectLst/>
                        </a:rPr>
                        <a:t>13.78</a:t>
                      </a:r>
                      <a:endParaRPr lang="es-E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R="5080" algn="ctr">
                        <a:lnSpc>
                          <a:spcPct val="107000"/>
                        </a:lnSpc>
                        <a:spcAft>
                          <a:spcPts val="25"/>
                        </a:spcAft>
                      </a:pPr>
                      <a:r>
                        <a:rPr lang="es-EC" sz="1200" b="0" dirty="0">
                          <a:effectLst/>
                        </a:rPr>
                        <a:t>13.685</a:t>
                      </a:r>
                      <a:endParaRPr lang="es-E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R="5080" algn="ctr">
                        <a:lnSpc>
                          <a:spcPct val="107000"/>
                        </a:lnSpc>
                        <a:spcAft>
                          <a:spcPts val="25"/>
                        </a:spcAft>
                      </a:pPr>
                      <a:r>
                        <a:rPr lang="es-MX" sz="1200" b="0" dirty="0">
                          <a:effectLst/>
                        </a:rPr>
                        <a:t>+</a:t>
                      </a:r>
                      <a:endParaRPr lang="es-E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R="5080" algn="ctr">
                        <a:lnSpc>
                          <a:spcPct val="107000"/>
                        </a:lnSpc>
                        <a:spcAft>
                          <a:spcPts val="25"/>
                        </a:spcAft>
                      </a:pPr>
                      <a:r>
                        <a:rPr lang="es-MX" sz="1200" b="0" dirty="0">
                          <a:effectLst/>
                        </a:rPr>
                        <a:t>--</a:t>
                      </a:r>
                      <a:endParaRPr lang="es-E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tc>
                  <a:txBody>
                    <a:bodyPr/>
                    <a:lstStyle/>
                    <a:p>
                      <a:pPr marR="5080" algn="ctr">
                        <a:lnSpc>
                          <a:spcPct val="107000"/>
                        </a:lnSpc>
                        <a:spcAft>
                          <a:spcPts val="25"/>
                        </a:spcAft>
                      </a:pPr>
                      <a:r>
                        <a:rPr lang="es-MX" sz="1200" b="0" dirty="0">
                          <a:effectLst/>
                        </a:rPr>
                        <a:t>Amarillo claro</a:t>
                      </a:r>
                      <a:endParaRPr lang="es-ES" sz="1200" b="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tc>
                <a:extLst>
                  <a:ext uri="{0D108BD9-81ED-4DB2-BD59-A6C34878D82A}">
                    <a16:rowId xmlns:a16="http://schemas.microsoft.com/office/drawing/2014/main" val="2556645119"/>
                  </a:ext>
                </a:extLst>
              </a:tr>
            </a:tbl>
          </a:graphicData>
        </a:graphic>
      </p:graphicFrame>
      <p:pic>
        <p:nvPicPr>
          <p:cNvPr id="13" name="Imagen 12">
            <a:extLst>
              <a:ext uri="{FF2B5EF4-FFF2-40B4-BE49-F238E27FC236}">
                <a16:creationId xmlns:a16="http://schemas.microsoft.com/office/drawing/2014/main" id="{D7BBAF9A-A645-4732-AC25-912F6E11BCB2}"/>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7590" t="23024" r="41004" b="27309"/>
          <a:stretch/>
        </p:blipFill>
        <p:spPr bwMode="auto">
          <a:xfrm>
            <a:off x="2242198" y="3092804"/>
            <a:ext cx="1826219" cy="2165891"/>
          </a:xfrm>
          <a:prstGeom prst="rect">
            <a:avLst/>
          </a:prstGeom>
          <a:noFill/>
          <a:ln>
            <a:noFill/>
          </a:ln>
          <a:extLst>
            <a:ext uri="{53640926-AAD7-44D8-BBD7-CCE9431645EC}">
              <a14:shadowObscured xmlns:a14="http://schemas.microsoft.com/office/drawing/2010/main"/>
            </a:ext>
          </a:extLst>
        </p:spPr>
      </p:pic>
      <p:sp>
        <p:nvSpPr>
          <p:cNvPr id="15" name="CuadroTexto 14">
            <a:extLst>
              <a:ext uri="{FF2B5EF4-FFF2-40B4-BE49-F238E27FC236}">
                <a16:creationId xmlns:a16="http://schemas.microsoft.com/office/drawing/2014/main" id="{D6D77FBC-494C-4A1B-8F87-3BA930E0EA7D}"/>
              </a:ext>
            </a:extLst>
          </p:cNvPr>
          <p:cNvSpPr txBox="1"/>
          <p:nvPr/>
        </p:nvSpPr>
        <p:spPr>
          <a:xfrm>
            <a:off x="1166192" y="375257"/>
            <a:ext cx="6096000" cy="567271"/>
          </a:xfrm>
          <a:prstGeom prst="rect">
            <a:avLst/>
          </a:prstGeom>
          <a:noFill/>
        </p:spPr>
        <p:txBody>
          <a:bodyPr wrap="square">
            <a:spAutoFit/>
          </a:bodyPr>
          <a:lstStyle/>
          <a:p>
            <a:pPr>
              <a:lnSpc>
                <a:spcPct val="200000"/>
              </a:lnSpc>
              <a:spcBef>
                <a:spcPts val="200"/>
              </a:spcBef>
            </a:pPr>
            <a:r>
              <a:rPr lang="es-ES" sz="1800" b="1" dirty="0">
                <a:solidFill>
                  <a:srgbClr val="003300"/>
                </a:solidFill>
                <a:effectLst/>
                <a:ea typeface="Times New Roman" panose="02020603050405020304" pitchFamily="18" charset="0"/>
                <a:cs typeface="Times New Roman" panose="02020603050405020304" pitchFamily="18" charset="0"/>
              </a:rPr>
              <a:t>Hidrólisis de Colágeno con Bromelina </a:t>
            </a:r>
            <a:endParaRPr lang="es-ES" sz="2000" b="1" dirty="0">
              <a:solidFill>
                <a:srgbClr val="003300"/>
              </a:solidFill>
              <a:effectLst/>
              <a:ea typeface="Times New Roman" panose="02020603050405020304" pitchFamily="18" charset="0"/>
              <a:cs typeface="Times New Roman" panose="02020603050405020304" pitchFamily="18" charset="0"/>
            </a:endParaRPr>
          </a:p>
        </p:txBody>
      </p:sp>
      <p:sp>
        <p:nvSpPr>
          <p:cNvPr id="17" name="CuadroTexto 16">
            <a:extLst>
              <a:ext uri="{FF2B5EF4-FFF2-40B4-BE49-F238E27FC236}">
                <a16:creationId xmlns:a16="http://schemas.microsoft.com/office/drawing/2014/main" id="{CA54E7FA-737A-4CC9-AD0B-7A795162A485}"/>
              </a:ext>
            </a:extLst>
          </p:cNvPr>
          <p:cNvSpPr txBox="1"/>
          <p:nvPr/>
        </p:nvSpPr>
        <p:spPr>
          <a:xfrm>
            <a:off x="7177593" y="2049910"/>
            <a:ext cx="4784035" cy="1754326"/>
          </a:xfrm>
          <a:prstGeom prst="rect">
            <a:avLst/>
          </a:prstGeom>
          <a:noFill/>
        </p:spPr>
        <p:txBody>
          <a:bodyPr wrap="square">
            <a:spAutoFit/>
          </a:bodyPr>
          <a:lstStyle/>
          <a:p>
            <a:r>
              <a:rPr lang="es-ES" sz="1800" dirty="0" err="1">
                <a:solidFill>
                  <a:srgbClr val="000000"/>
                </a:solidFill>
                <a:effectLst/>
                <a:ea typeface="Calibri" panose="020F0502020204030204" pitchFamily="34" charset="0"/>
              </a:rPr>
              <a:t>Pandia</a:t>
            </a:r>
            <a:r>
              <a:rPr lang="es-ES" sz="1800" dirty="0">
                <a:solidFill>
                  <a:srgbClr val="000000"/>
                </a:solidFill>
                <a:effectLst/>
                <a:ea typeface="Calibri" panose="020F0502020204030204" pitchFamily="34" charset="0"/>
              </a:rPr>
              <a:t> (2011): GH de 15%</a:t>
            </a:r>
          </a:p>
          <a:p>
            <a:pPr marL="285750" indent="-285750">
              <a:buFont typeface="Arial" panose="020B0604020202020204" pitchFamily="34" charset="0"/>
              <a:buChar char="•"/>
            </a:pPr>
            <a:r>
              <a:rPr lang="es-ES" sz="1800" dirty="0">
                <a:solidFill>
                  <a:srgbClr val="000000"/>
                </a:solidFill>
                <a:effectLst/>
                <a:ea typeface="Calibri" panose="020F0502020204030204" pitchFamily="34" charset="0"/>
              </a:rPr>
              <a:t>Mejor capacidad de retención de agua</a:t>
            </a:r>
          </a:p>
          <a:p>
            <a:pPr marL="285750" indent="-285750">
              <a:buFont typeface="Arial" panose="020B0604020202020204" pitchFamily="34" charset="0"/>
              <a:buChar char="•"/>
            </a:pPr>
            <a:r>
              <a:rPr lang="es-ES" sz="1800" dirty="0">
                <a:solidFill>
                  <a:srgbClr val="000000"/>
                </a:solidFill>
                <a:effectLst/>
                <a:ea typeface="Calibri" panose="020F0502020204030204" pitchFamily="34" charset="0"/>
              </a:rPr>
              <a:t>Mayor grado de hidrólisis </a:t>
            </a:r>
          </a:p>
          <a:p>
            <a:pPr marL="285750" indent="-285750">
              <a:buFont typeface="Arial" panose="020B0604020202020204" pitchFamily="34" charset="0"/>
              <a:buChar char="•"/>
            </a:pPr>
            <a:r>
              <a:rPr lang="es-ES" sz="1800" dirty="0">
                <a:solidFill>
                  <a:srgbClr val="000000"/>
                </a:solidFill>
                <a:effectLst/>
                <a:ea typeface="Calibri" panose="020F0502020204030204" pitchFamily="34" charset="0"/>
              </a:rPr>
              <a:t>Solubilidad de nitrógeno</a:t>
            </a:r>
            <a:endParaRPr lang="es-ES" dirty="0">
              <a:solidFill>
                <a:srgbClr val="000000"/>
              </a:solidFill>
              <a:ea typeface="Calibri" panose="020F0502020204030204" pitchFamily="34" charset="0"/>
            </a:endParaRPr>
          </a:p>
          <a:p>
            <a:r>
              <a:rPr lang="es-ES" sz="1800" dirty="0">
                <a:solidFill>
                  <a:srgbClr val="000000"/>
                </a:solidFill>
                <a:effectLst/>
                <a:ea typeface="Calibri" panose="020F0502020204030204" pitchFamily="34" charset="0"/>
              </a:rPr>
              <a:t>Camacho(2007) ayuda en la capacidad emulsificante, siento este GH de 10.5%</a:t>
            </a:r>
            <a:endParaRPr lang="es-ES" dirty="0"/>
          </a:p>
        </p:txBody>
      </p:sp>
      <p:sp>
        <p:nvSpPr>
          <p:cNvPr id="10" name="CuadroTexto 9">
            <a:extLst>
              <a:ext uri="{FF2B5EF4-FFF2-40B4-BE49-F238E27FC236}">
                <a16:creationId xmlns:a16="http://schemas.microsoft.com/office/drawing/2014/main" id="{CAC39FA2-EC56-4614-A184-35EEC9207F4E}"/>
              </a:ext>
            </a:extLst>
          </p:cNvPr>
          <p:cNvSpPr txBox="1"/>
          <p:nvPr/>
        </p:nvSpPr>
        <p:spPr>
          <a:xfrm>
            <a:off x="0" y="0"/>
            <a:ext cx="609600" cy="369332"/>
          </a:xfrm>
          <a:prstGeom prst="rect">
            <a:avLst/>
          </a:prstGeom>
          <a:noFill/>
        </p:spPr>
        <p:txBody>
          <a:bodyPr wrap="square" rtlCol="0">
            <a:spAutoFit/>
          </a:bodyPr>
          <a:lstStyle/>
          <a:p>
            <a:pPr algn="ctr"/>
            <a:r>
              <a:rPr lang="es-MX" dirty="0"/>
              <a:t>20</a:t>
            </a:r>
            <a:endParaRPr lang="es-ES" dirty="0"/>
          </a:p>
        </p:txBody>
      </p:sp>
    </p:spTree>
    <p:extLst>
      <p:ext uri="{BB962C8B-B14F-4D97-AF65-F5344CB8AC3E}">
        <p14:creationId xmlns:p14="http://schemas.microsoft.com/office/powerpoint/2010/main" val="1988118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B6DCFFC8-7A49-4C9E-9901-458B3AB623AA}"/>
              </a:ext>
            </a:extLst>
          </p:cNvPr>
          <p:cNvSpPr>
            <a:spLocks noGrp="1"/>
          </p:cNvSpPr>
          <p:nvPr>
            <p:ph type="title"/>
          </p:nvPr>
        </p:nvSpPr>
        <p:spPr>
          <a:xfrm>
            <a:off x="5052340" y="0"/>
            <a:ext cx="6954129" cy="1143000"/>
          </a:xfrm>
        </p:spPr>
        <p:txBody>
          <a:bodyPr/>
          <a:lstStyle/>
          <a:p>
            <a:r>
              <a:rPr lang="es-EC" dirty="0">
                <a:solidFill>
                  <a:srgbClr val="003300"/>
                </a:solidFill>
              </a:rPr>
              <a:t>RESULTADOS Y DISCUSIÓN</a:t>
            </a:r>
          </a:p>
        </p:txBody>
      </p:sp>
      <p:graphicFrame>
        <p:nvGraphicFramePr>
          <p:cNvPr id="8" name="Tabla 7">
            <a:extLst>
              <a:ext uri="{FF2B5EF4-FFF2-40B4-BE49-F238E27FC236}">
                <a16:creationId xmlns:a16="http://schemas.microsoft.com/office/drawing/2014/main" id="{F17C61CA-AC40-4FFD-8248-EE4059F62449}"/>
              </a:ext>
            </a:extLst>
          </p:cNvPr>
          <p:cNvGraphicFramePr>
            <a:graphicFrameLocks noGrp="1"/>
          </p:cNvGraphicFramePr>
          <p:nvPr>
            <p:extLst>
              <p:ext uri="{D42A27DB-BD31-4B8C-83A1-F6EECF244321}">
                <p14:modId xmlns:p14="http://schemas.microsoft.com/office/powerpoint/2010/main" val="4271298733"/>
              </p:ext>
            </p:extLst>
          </p:nvPr>
        </p:nvGraphicFramePr>
        <p:xfrm>
          <a:off x="1101540" y="874482"/>
          <a:ext cx="9459554" cy="2658809"/>
        </p:xfrm>
        <a:graphic>
          <a:graphicData uri="http://schemas.openxmlformats.org/drawingml/2006/table">
            <a:tbl>
              <a:tblPr firstRow="1" firstCol="1" bandRow="1">
                <a:tableStyleId>{D27102A9-8310-4765-A935-A1911B00CA55}</a:tableStyleId>
              </a:tblPr>
              <a:tblGrid>
                <a:gridCol w="1568393">
                  <a:extLst>
                    <a:ext uri="{9D8B030D-6E8A-4147-A177-3AD203B41FA5}">
                      <a16:colId xmlns:a16="http://schemas.microsoft.com/office/drawing/2014/main" val="3776217315"/>
                    </a:ext>
                  </a:extLst>
                </a:gridCol>
                <a:gridCol w="1409474">
                  <a:extLst>
                    <a:ext uri="{9D8B030D-6E8A-4147-A177-3AD203B41FA5}">
                      <a16:colId xmlns:a16="http://schemas.microsoft.com/office/drawing/2014/main" val="3573188648"/>
                    </a:ext>
                  </a:extLst>
                </a:gridCol>
                <a:gridCol w="1348933">
                  <a:extLst>
                    <a:ext uri="{9D8B030D-6E8A-4147-A177-3AD203B41FA5}">
                      <a16:colId xmlns:a16="http://schemas.microsoft.com/office/drawing/2014/main" val="1118172379"/>
                    </a:ext>
                  </a:extLst>
                </a:gridCol>
                <a:gridCol w="1897585">
                  <a:extLst>
                    <a:ext uri="{9D8B030D-6E8A-4147-A177-3AD203B41FA5}">
                      <a16:colId xmlns:a16="http://schemas.microsoft.com/office/drawing/2014/main" val="3548816339"/>
                    </a:ext>
                  </a:extLst>
                </a:gridCol>
                <a:gridCol w="898659">
                  <a:extLst>
                    <a:ext uri="{9D8B030D-6E8A-4147-A177-3AD203B41FA5}">
                      <a16:colId xmlns:a16="http://schemas.microsoft.com/office/drawing/2014/main" val="1610841502"/>
                    </a:ext>
                  </a:extLst>
                </a:gridCol>
                <a:gridCol w="1051938">
                  <a:extLst>
                    <a:ext uri="{9D8B030D-6E8A-4147-A177-3AD203B41FA5}">
                      <a16:colId xmlns:a16="http://schemas.microsoft.com/office/drawing/2014/main" val="879431022"/>
                    </a:ext>
                  </a:extLst>
                </a:gridCol>
                <a:gridCol w="1284572">
                  <a:extLst>
                    <a:ext uri="{9D8B030D-6E8A-4147-A177-3AD203B41FA5}">
                      <a16:colId xmlns:a16="http://schemas.microsoft.com/office/drawing/2014/main" val="1558277460"/>
                    </a:ext>
                  </a:extLst>
                </a:gridCol>
              </a:tblGrid>
              <a:tr h="190500">
                <a:tc>
                  <a:txBody>
                    <a:bodyPr/>
                    <a:lstStyle/>
                    <a:p>
                      <a:pPr algn="ctr">
                        <a:lnSpc>
                          <a:spcPct val="107000"/>
                        </a:lnSpc>
                        <a:spcAft>
                          <a:spcPts val="800"/>
                        </a:spcAft>
                      </a:pPr>
                      <a:r>
                        <a:rPr lang="es-EC" sz="1200">
                          <a:effectLst/>
                          <a:latin typeface="+mn-lt"/>
                        </a:rPr>
                        <a:t>Origen de las variaciones</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Suma de cuadrados</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Grados de libertad</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Promedio de los cuadrados</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F</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Probabilidad</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Valor crítico para F</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4055757034"/>
                  </a:ext>
                </a:extLst>
              </a:tr>
              <a:tr h="190500">
                <a:tc>
                  <a:txBody>
                    <a:bodyPr/>
                    <a:lstStyle/>
                    <a:p>
                      <a:pPr algn="ctr">
                        <a:lnSpc>
                          <a:spcPct val="107000"/>
                        </a:lnSpc>
                        <a:spcAft>
                          <a:spcPts val="800"/>
                        </a:spcAft>
                      </a:pPr>
                      <a:r>
                        <a:rPr lang="es-EC" sz="1200">
                          <a:effectLst/>
                          <a:latin typeface="+mn-lt"/>
                        </a:rPr>
                        <a:t>Tratamientos</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1223.151933</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26</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47.04430513</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7335.81426</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7.73467E-46</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1.912621959</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897954619"/>
                  </a:ext>
                </a:extLst>
              </a:tr>
              <a:tr h="190500">
                <a:tc>
                  <a:txBody>
                    <a:bodyPr/>
                    <a:lstStyle/>
                    <a:p>
                      <a:pPr algn="ctr">
                        <a:lnSpc>
                          <a:spcPct val="107000"/>
                        </a:lnSpc>
                        <a:spcAft>
                          <a:spcPts val="800"/>
                        </a:spcAft>
                      </a:pPr>
                      <a:r>
                        <a:rPr lang="es-EC" sz="1200">
                          <a:effectLst/>
                          <a:latin typeface="+mn-lt"/>
                        </a:rPr>
                        <a:t>Concentración</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1198.646878</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2</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599.3234389</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93454.9977</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1.43062E-52</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3.354130829</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867451599"/>
                  </a:ext>
                </a:extLst>
              </a:tr>
              <a:tr h="190500">
                <a:tc>
                  <a:txBody>
                    <a:bodyPr/>
                    <a:lstStyle/>
                    <a:p>
                      <a:pPr algn="ctr">
                        <a:lnSpc>
                          <a:spcPct val="107000"/>
                        </a:lnSpc>
                        <a:spcAft>
                          <a:spcPts val="800"/>
                        </a:spcAft>
                      </a:pPr>
                      <a:r>
                        <a:rPr lang="es-EC" sz="1200">
                          <a:effectLst/>
                          <a:latin typeface="+mn-lt"/>
                        </a:rPr>
                        <a:t>Tiempo </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2.61</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2</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1.306938889</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203.796419</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5.12031E-17</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3.354130829</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593701742"/>
                  </a:ext>
                </a:extLst>
              </a:tr>
              <a:tr h="190500">
                <a:tc>
                  <a:txBody>
                    <a:bodyPr/>
                    <a:lstStyle/>
                    <a:p>
                      <a:pPr algn="ctr">
                        <a:lnSpc>
                          <a:spcPct val="107000"/>
                        </a:lnSpc>
                        <a:spcAft>
                          <a:spcPts val="800"/>
                        </a:spcAft>
                      </a:pPr>
                      <a:r>
                        <a:rPr lang="es-EC" sz="1200">
                          <a:effectLst/>
                          <a:latin typeface="+mn-lt"/>
                        </a:rPr>
                        <a:t>CB/TR</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0.56</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4</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0.140986111</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21.984551</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3.64185E-08</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2.727765306</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1009800470"/>
                  </a:ext>
                </a:extLst>
              </a:tr>
              <a:tr h="190500">
                <a:tc>
                  <a:txBody>
                    <a:bodyPr/>
                    <a:lstStyle/>
                    <a:p>
                      <a:pPr algn="ctr">
                        <a:lnSpc>
                          <a:spcPct val="107000"/>
                        </a:lnSpc>
                        <a:spcAft>
                          <a:spcPts val="800"/>
                        </a:spcAft>
                      </a:pPr>
                      <a:r>
                        <a:rPr lang="es-EC" sz="1200">
                          <a:effectLst/>
                          <a:latin typeface="+mn-lt"/>
                        </a:rPr>
                        <a:t>PH</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7.525477778</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2</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3.762738889</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586.739532</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5.65098E-23</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dirty="0">
                          <a:effectLst/>
                          <a:latin typeface="+mn-lt"/>
                        </a:rPr>
                        <a:t>3.354130829</a:t>
                      </a:r>
                      <a:endParaRPr lang="es-ES" sz="1200" dirty="0">
                        <a:effectLst/>
                        <a:latin typeface="+mn-lt"/>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355641147"/>
                  </a:ext>
                </a:extLst>
              </a:tr>
              <a:tr h="190500">
                <a:tc>
                  <a:txBody>
                    <a:bodyPr/>
                    <a:lstStyle/>
                    <a:p>
                      <a:pPr algn="ctr">
                        <a:lnSpc>
                          <a:spcPct val="107000"/>
                        </a:lnSpc>
                        <a:spcAft>
                          <a:spcPts val="800"/>
                        </a:spcAft>
                      </a:pPr>
                      <a:r>
                        <a:rPr lang="es-EC" sz="1200">
                          <a:effectLst/>
                          <a:latin typeface="+mn-lt"/>
                        </a:rPr>
                        <a:t>CB/PH</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11.14044444</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4</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2.785111111</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434.293965</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4.46921E-24</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2.727765306</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173003074"/>
                  </a:ext>
                </a:extLst>
              </a:tr>
              <a:tr h="190500">
                <a:tc>
                  <a:txBody>
                    <a:bodyPr/>
                    <a:lstStyle/>
                    <a:p>
                      <a:pPr algn="ctr">
                        <a:lnSpc>
                          <a:spcPct val="107000"/>
                        </a:lnSpc>
                        <a:spcAft>
                          <a:spcPts val="800"/>
                        </a:spcAft>
                      </a:pPr>
                      <a:r>
                        <a:rPr lang="es-EC" sz="1200">
                          <a:effectLst/>
                          <a:latin typeface="+mn-lt"/>
                        </a:rPr>
                        <a:t>TR/PH</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0.549644444</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4</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0.137411111</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21.4270863</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4.71817E-08</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2.727765306</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3216608730"/>
                  </a:ext>
                </a:extLst>
              </a:tr>
              <a:tr h="190500">
                <a:tc>
                  <a:txBody>
                    <a:bodyPr/>
                    <a:lstStyle/>
                    <a:p>
                      <a:pPr algn="ctr">
                        <a:lnSpc>
                          <a:spcPct val="107000"/>
                        </a:lnSpc>
                        <a:spcAft>
                          <a:spcPts val="800"/>
                        </a:spcAft>
                      </a:pPr>
                      <a:r>
                        <a:rPr lang="es-EC" sz="1200">
                          <a:effectLst/>
                          <a:latin typeface="+mn-lt"/>
                        </a:rPr>
                        <a:t>CTP</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2.11</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8</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0.263958333</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41.1601213</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3.71491E-13</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2.305313177</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669942522"/>
                  </a:ext>
                </a:extLst>
              </a:tr>
              <a:tr h="183515">
                <a:tc>
                  <a:txBody>
                    <a:bodyPr/>
                    <a:lstStyle/>
                    <a:p>
                      <a:pPr algn="ctr">
                        <a:lnSpc>
                          <a:spcPct val="107000"/>
                        </a:lnSpc>
                      </a:pPr>
                      <a:endParaRPr lang="es-ES" sz="1200">
                        <a:effectLst/>
                        <a:latin typeface="+mn-lt"/>
                        <a:cs typeface="Times New Roman" panose="02020603050405020304" pitchFamily="18" charset="0"/>
                      </a:endParaRPr>
                    </a:p>
                  </a:txBody>
                  <a:tcPr marL="44450" marR="44450" marT="0" marB="0" anchor="b"/>
                </a:tc>
                <a:tc>
                  <a:txBody>
                    <a:bodyPr/>
                    <a:lstStyle/>
                    <a:p>
                      <a:pPr algn="ctr">
                        <a:lnSpc>
                          <a:spcPct val="107000"/>
                        </a:lnSpc>
                      </a:pPr>
                      <a:endParaRPr lang="es-ES" sz="1200">
                        <a:effectLst/>
                        <a:latin typeface="+mn-lt"/>
                        <a:cs typeface="Times New Roman" panose="02020603050405020304" pitchFamily="18" charset="0"/>
                      </a:endParaRPr>
                    </a:p>
                  </a:txBody>
                  <a:tcPr marL="44450" marR="44450" marT="0" marB="0" anchor="b"/>
                </a:tc>
                <a:tc>
                  <a:txBody>
                    <a:bodyPr/>
                    <a:lstStyle/>
                    <a:p>
                      <a:pPr algn="ctr">
                        <a:lnSpc>
                          <a:spcPct val="107000"/>
                        </a:lnSpc>
                      </a:pPr>
                      <a:endParaRPr lang="es-ES" sz="1200">
                        <a:effectLst/>
                        <a:latin typeface="+mn-lt"/>
                        <a:cs typeface="Times New Roman" panose="02020603050405020304" pitchFamily="18" charset="0"/>
                      </a:endParaRPr>
                    </a:p>
                  </a:txBody>
                  <a:tcPr marL="44450" marR="44450" marT="0" marB="0" anchor="b"/>
                </a:tc>
                <a:tc>
                  <a:txBody>
                    <a:bodyPr/>
                    <a:lstStyle/>
                    <a:p>
                      <a:pPr algn="ctr">
                        <a:lnSpc>
                          <a:spcPct val="107000"/>
                        </a:lnSpc>
                      </a:pPr>
                      <a:endParaRPr lang="es-ES" sz="1200">
                        <a:effectLst/>
                        <a:latin typeface="+mn-lt"/>
                        <a:cs typeface="Times New Roman" panose="02020603050405020304" pitchFamily="18" charset="0"/>
                      </a:endParaRPr>
                    </a:p>
                  </a:txBody>
                  <a:tcPr marL="44450" marR="44450" marT="0" marB="0" anchor="b"/>
                </a:tc>
                <a:tc>
                  <a:txBody>
                    <a:bodyPr/>
                    <a:lstStyle/>
                    <a:p>
                      <a:pPr algn="ctr">
                        <a:lnSpc>
                          <a:spcPct val="107000"/>
                        </a:lnSpc>
                      </a:pPr>
                      <a:endParaRPr lang="es-ES" sz="1200">
                        <a:effectLst/>
                        <a:latin typeface="+mn-lt"/>
                        <a:cs typeface="Times New Roman" panose="02020603050405020304" pitchFamily="18" charset="0"/>
                      </a:endParaRPr>
                    </a:p>
                  </a:txBody>
                  <a:tcPr marL="44450" marR="44450" marT="0" marB="0" anchor="b"/>
                </a:tc>
                <a:tc>
                  <a:txBody>
                    <a:bodyPr/>
                    <a:lstStyle/>
                    <a:p>
                      <a:pPr algn="ctr">
                        <a:lnSpc>
                          <a:spcPct val="107000"/>
                        </a:lnSpc>
                      </a:pPr>
                      <a:endParaRPr lang="es-ES" sz="1200">
                        <a:effectLst/>
                        <a:latin typeface="+mn-lt"/>
                        <a:cs typeface="Times New Roman" panose="02020603050405020304" pitchFamily="18" charset="0"/>
                      </a:endParaRPr>
                    </a:p>
                  </a:txBody>
                  <a:tcPr marL="44450" marR="44450" marT="0" marB="0" anchor="b"/>
                </a:tc>
                <a:tc>
                  <a:txBody>
                    <a:bodyPr/>
                    <a:lstStyle/>
                    <a:p>
                      <a:pPr algn="ctr">
                        <a:lnSpc>
                          <a:spcPct val="107000"/>
                        </a:lnSpc>
                      </a:pPr>
                      <a:endParaRPr lang="es-ES" sz="1200">
                        <a:effectLst/>
                        <a:latin typeface="+mn-lt"/>
                        <a:cs typeface="Times New Roman" panose="02020603050405020304" pitchFamily="18" charset="0"/>
                      </a:endParaRPr>
                    </a:p>
                  </a:txBody>
                  <a:tcPr marL="44450" marR="44450" marT="0" marB="0" anchor="b"/>
                </a:tc>
                <a:extLst>
                  <a:ext uri="{0D108BD9-81ED-4DB2-BD59-A6C34878D82A}">
                    <a16:rowId xmlns:a16="http://schemas.microsoft.com/office/drawing/2014/main" val="593281894"/>
                  </a:ext>
                </a:extLst>
              </a:tr>
              <a:tr h="183515">
                <a:tc>
                  <a:txBody>
                    <a:bodyPr/>
                    <a:lstStyle/>
                    <a:p>
                      <a:pPr algn="ctr">
                        <a:lnSpc>
                          <a:spcPct val="107000"/>
                        </a:lnSpc>
                        <a:spcAft>
                          <a:spcPts val="800"/>
                        </a:spcAft>
                      </a:pPr>
                      <a:r>
                        <a:rPr lang="es-EC" sz="1200">
                          <a:effectLst/>
                          <a:latin typeface="+mn-lt"/>
                        </a:rPr>
                        <a:t>Error</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0.17315</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27</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0.006412963</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pPr>
                      <a:endParaRPr lang="es-ES" sz="1200">
                        <a:effectLst/>
                        <a:latin typeface="+mn-lt"/>
                        <a:cs typeface="Times New Roman" panose="02020603050405020304" pitchFamily="18" charset="0"/>
                      </a:endParaRPr>
                    </a:p>
                  </a:txBody>
                  <a:tcPr marL="44450" marR="44450" marT="0" marB="0" anchor="b"/>
                </a:tc>
                <a:tc>
                  <a:txBody>
                    <a:bodyPr/>
                    <a:lstStyle/>
                    <a:p>
                      <a:pPr algn="ctr">
                        <a:lnSpc>
                          <a:spcPct val="107000"/>
                        </a:lnSpc>
                      </a:pPr>
                      <a:endParaRPr lang="es-ES" sz="1200">
                        <a:effectLst/>
                        <a:latin typeface="+mn-lt"/>
                        <a:cs typeface="Times New Roman" panose="02020603050405020304" pitchFamily="18" charset="0"/>
                      </a:endParaRPr>
                    </a:p>
                  </a:txBody>
                  <a:tcPr marL="44450" marR="44450" marT="0" marB="0" anchor="b"/>
                </a:tc>
                <a:tc>
                  <a:txBody>
                    <a:bodyPr/>
                    <a:lstStyle/>
                    <a:p>
                      <a:pPr algn="ctr">
                        <a:lnSpc>
                          <a:spcPct val="107000"/>
                        </a:lnSpc>
                      </a:pPr>
                      <a:endParaRPr lang="es-ES" sz="1200">
                        <a:effectLst/>
                        <a:latin typeface="+mn-lt"/>
                        <a:cs typeface="Times New Roman" panose="02020603050405020304" pitchFamily="18" charset="0"/>
                      </a:endParaRPr>
                    </a:p>
                  </a:txBody>
                  <a:tcPr marL="44450" marR="44450" marT="0" marB="0" anchor="b"/>
                </a:tc>
                <a:extLst>
                  <a:ext uri="{0D108BD9-81ED-4DB2-BD59-A6C34878D82A}">
                    <a16:rowId xmlns:a16="http://schemas.microsoft.com/office/drawing/2014/main" val="3401297188"/>
                  </a:ext>
                </a:extLst>
              </a:tr>
              <a:tr h="190500">
                <a:tc>
                  <a:txBody>
                    <a:bodyPr/>
                    <a:lstStyle/>
                    <a:p>
                      <a:pPr algn="ctr">
                        <a:lnSpc>
                          <a:spcPct val="107000"/>
                        </a:lnSpc>
                      </a:pPr>
                      <a:endParaRPr lang="es-ES" sz="1200">
                        <a:effectLst/>
                        <a:latin typeface="+mn-lt"/>
                        <a:cs typeface="Times New Roman" panose="02020603050405020304" pitchFamily="18" charset="0"/>
                      </a:endParaRPr>
                    </a:p>
                  </a:txBody>
                  <a:tcPr marL="44450" marR="44450" marT="0" marB="0" anchor="b"/>
                </a:tc>
                <a:tc>
                  <a:txBody>
                    <a:bodyPr/>
                    <a:lstStyle/>
                    <a:p>
                      <a:pPr algn="ctr">
                        <a:lnSpc>
                          <a:spcPct val="107000"/>
                        </a:lnSpc>
                      </a:pPr>
                      <a:endParaRPr lang="es-ES" sz="1200">
                        <a:effectLst/>
                        <a:latin typeface="+mn-lt"/>
                        <a:cs typeface="Times New Roman" panose="02020603050405020304" pitchFamily="18" charset="0"/>
                      </a:endParaRPr>
                    </a:p>
                  </a:txBody>
                  <a:tcPr marL="44450" marR="44450" marT="0" marB="0" anchor="b"/>
                </a:tc>
                <a:tc>
                  <a:txBody>
                    <a:bodyPr/>
                    <a:lstStyle/>
                    <a:p>
                      <a:pPr algn="ctr">
                        <a:lnSpc>
                          <a:spcPct val="107000"/>
                        </a:lnSpc>
                      </a:pPr>
                      <a:endParaRPr lang="es-ES" sz="1200">
                        <a:effectLst/>
                        <a:latin typeface="+mn-lt"/>
                        <a:cs typeface="Times New Roman" panose="02020603050405020304" pitchFamily="18" charset="0"/>
                      </a:endParaRPr>
                    </a:p>
                  </a:txBody>
                  <a:tcPr marL="44450" marR="44450" marT="0" marB="0" anchor="b"/>
                </a:tc>
                <a:tc>
                  <a:txBody>
                    <a:bodyPr/>
                    <a:lstStyle/>
                    <a:p>
                      <a:pPr algn="ctr">
                        <a:lnSpc>
                          <a:spcPct val="107000"/>
                        </a:lnSpc>
                      </a:pPr>
                      <a:endParaRPr lang="es-ES" sz="1200">
                        <a:effectLst/>
                        <a:latin typeface="+mn-lt"/>
                        <a:cs typeface="Times New Roman" panose="02020603050405020304" pitchFamily="18" charset="0"/>
                      </a:endParaRPr>
                    </a:p>
                  </a:txBody>
                  <a:tcPr marL="44450" marR="44450" marT="0" marB="0" anchor="b"/>
                </a:tc>
                <a:tc>
                  <a:txBody>
                    <a:bodyPr/>
                    <a:lstStyle/>
                    <a:p>
                      <a:pPr algn="ctr">
                        <a:lnSpc>
                          <a:spcPct val="107000"/>
                        </a:lnSpc>
                      </a:pPr>
                      <a:endParaRPr lang="es-ES" sz="1200">
                        <a:effectLst/>
                        <a:latin typeface="+mn-lt"/>
                        <a:cs typeface="Times New Roman" panose="02020603050405020304" pitchFamily="18" charset="0"/>
                      </a:endParaRPr>
                    </a:p>
                  </a:txBody>
                  <a:tcPr marL="44450" marR="44450" marT="0" marB="0" anchor="b"/>
                </a:tc>
                <a:tc>
                  <a:txBody>
                    <a:bodyPr/>
                    <a:lstStyle/>
                    <a:p>
                      <a:pPr algn="ctr">
                        <a:lnSpc>
                          <a:spcPct val="107000"/>
                        </a:lnSpc>
                      </a:pPr>
                      <a:endParaRPr lang="es-ES" sz="1200">
                        <a:effectLst/>
                        <a:latin typeface="+mn-lt"/>
                        <a:cs typeface="Times New Roman" panose="02020603050405020304" pitchFamily="18" charset="0"/>
                      </a:endParaRPr>
                    </a:p>
                  </a:txBody>
                  <a:tcPr marL="44450" marR="44450" marT="0" marB="0" anchor="b"/>
                </a:tc>
                <a:tc>
                  <a:txBody>
                    <a:bodyPr/>
                    <a:lstStyle/>
                    <a:p>
                      <a:pPr algn="ctr">
                        <a:lnSpc>
                          <a:spcPct val="107000"/>
                        </a:lnSpc>
                      </a:pPr>
                      <a:endParaRPr lang="es-ES" sz="1200">
                        <a:effectLst/>
                        <a:latin typeface="+mn-lt"/>
                        <a:cs typeface="Times New Roman" panose="02020603050405020304" pitchFamily="18" charset="0"/>
                      </a:endParaRPr>
                    </a:p>
                  </a:txBody>
                  <a:tcPr marL="44450" marR="44450" marT="0" marB="0" anchor="b"/>
                </a:tc>
                <a:extLst>
                  <a:ext uri="{0D108BD9-81ED-4DB2-BD59-A6C34878D82A}">
                    <a16:rowId xmlns:a16="http://schemas.microsoft.com/office/drawing/2014/main" val="364253805"/>
                  </a:ext>
                </a:extLst>
              </a:tr>
              <a:tr h="200025">
                <a:tc>
                  <a:txBody>
                    <a:bodyPr/>
                    <a:lstStyle/>
                    <a:p>
                      <a:pPr algn="ctr">
                        <a:lnSpc>
                          <a:spcPct val="107000"/>
                        </a:lnSpc>
                        <a:spcAft>
                          <a:spcPts val="800"/>
                        </a:spcAft>
                      </a:pPr>
                      <a:r>
                        <a:rPr lang="es-EC" sz="1200">
                          <a:effectLst/>
                          <a:latin typeface="+mn-lt"/>
                        </a:rPr>
                        <a:t>Total</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1223.325083</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53</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 </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 </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a:effectLst/>
                          <a:latin typeface="+mn-lt"/>
                        </a:rPr>
                        <a:t> </a:t>
                      </a:r>
                      <a:endParaRPr lang="es-ES" sz="1200">
                        <a:effectLst/>
                        <a:latin typeface="+mn-lt"/>
                        <a:ea typeface="Calibri" panose="020F0502020204030204" pitchFamily="34" charset="0"/>
                        <a:cs typeface="Times New Roman" panose="02020603050405020304" pitchFamily="18" charset="0"/>
                      </a:endParaRPr>
                    </a:p>
                  </a:txBody>
                  <a:tcPr marL="44450" marR="44450" marT="0" marB="0" anchor="b"/>
                </a:tc>
                <a:tc>
                  <a:txBody>
                    <a:bodyPr/>
                    <a:lstStyle/>
                    <a:p>
                      <a:pPr algn="ctr">
                        <a:lnSpc>
                          <a:spcPct val="107000"/>
                        </a:lnSpc>
                        <a:spcAft>
                          <a:spcPts val="800"/>
                        </a:spcAft>
                      </a:pPr>
                      <a:r>
                        <a:rPr lang="es-EC" sz="1200" dirty="0">
                          <a:effectLst/>
                          <a:latin typeface="+mn-lt"/>
                        </a:rPr>
                        <a:t> </a:t>
                      </a:r>
                      <a:endParaRPr lang="es-ES" sz="1200" dirty="0">
                        <a:effectLst/>
                        <a:latin typeface="+mn-lt"/>
                        <a:ea typeface="Calibri" panose="020F0502020204030204" pitchFamily="34" charset="0"/>
                        <a:cs typeface="Times New Roman" panose="02020603050405020304" pitchFamily="18" charset="0"/>
                      </a:endParaRPr>
                    </a:p>
                  </a:txBody>
                  <a:tcPr marL="44450" marR="44450" marT="0" marB="0" anchor="b"/>
                </a:tc>
                <a:extLst>
                  <a:ext uri="{0D108BD9-81ED-4DB2-BD59-A6C34878D82A}">
                    <a16:rowId xmlns:a16="http://schemas.microsoft.com/office/drawing/2014/main" val="234762661"/>
                  </a:ext>
                </a:extLst>
              </a:tr>
            </a:tbl>
          </a:graphicData>
        </a:graphic>
      </p:graphicFrame>
      <p:sp>
        <p:nvSpPr>
          <p:cNvPr id="9" name="Rectangle 1">
            <a:extLst>
              <a:ext uri="{FF2B5EF4-FFF2-40B4-BE49-F238E27FC236}">
                <a16:creationId xmlns:a16="http://schemas.microsoft.com/office/drawing/2014/main" id="{95997F8D-5117-4FBF-BF01-2171FE895FCE}"/>
              </a:ext>
            </a:extLst>
          </p:cNvPr>
          <p:cNvSpPr>
            <a:spLocks noChangeArrowheads="1"/>
          </p:cNvSpPr>
          <p:nvPr/>
        </p:nvSpPr>
        <p:spPr bwMode="auto">
          <a:xfrm>
            <a:off x="374374" y="222458"/>
            <a:ext cx="5456943"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C" altLang="es-ES" sz="1200" b="1" i="0" u="none" strike="noStrike" cap="none" normalizeH="0" baseline="0" dirty="0">
                <a:ln>
                  <a:noFill/>
                </a:ln>
                <a:solidFill>
                  <a:schemeClr val="tx1"/>
                </a:solidFill>
                <a:effectLst/>
                <a:ea typeface="Calibri" panose="020F0502020204030204" pitchFamily="34" charset="0"/>
                <a:cs typeface="Calibri" panose="020F0502020204030204" pitchFamily="34" charset="0"/>
              </a:rPr>
              <a:t>T</a:t>
            </a:r>
            <a:r>
              <a:rPr kumimoji="0" lang="es-EC" altLang="es-ES" sz="1200" b="1" i="0" u="none" strike="noStrike" cap="none" normalizeH="0" baseline="0" dirty="0" bmk="">
                <a:ln>
                  <a:noFill/>
                </a:ln>
                <a:solidFill>
                  <a:schemeClr val="tx1"/>
                </a:solidFill>
                <a:effectLst/>
                <a:ea typeface="Calibri" panose="020F0502020204030204" pitchFamily="34" charset="0"/>
                <a:cs typeface="Calibri" panose="020F0502020204030204" pitchFamily="34" charset="0"/>
              </a:rPr>
              <a:t>abla </a:t>
            </a:r>
            <a:r>
              <a:rPr lang="es-EC" altLang="es-ES" sz="1200" b="1" dirty="0" bmk="_Toc94220659">
                <a:ea typeface="Calibri" panose="020F0502020204030204" pitchFamily="34" charset="0"/>
                <a:cs typeface="Calibri" panose="020F0502020204030204" pitchFamily="34" charset="0"/>
              </a:rPr>
              <a:t>3</a:t>
            </a:r>
            <a:br>
              <a:rPr kumimoji="0" lang="es-EC" altLang="es-ES" sz="1200" b="1" i="0" u="none" strike="noStrike" cap="none" normalizeH="0" baseline="0" dirty="0" bmk="_Toc94220659">
                <a:ln>
                  <a:noFill/>
                </a:ln>
                <a:solidFill>
                  <a:schemeClr val="tx1"/>
                </a:solidFill>
                <a:effectLst/>
                <a:ea typeface="Calibri" panose="020F0502020204030204" pitchFamily="34" charset="0"/>
                <a:cs typeface="Calibri" panose="020F0502020204030204" pitchFamily="34" charset="0"/>
              </a:rPr>
            </a:br>
            <a:r>
              <a:rPr kumimoji="0" lang="es-MX" altLang="es-ES" sz="1200" b="0" i="1" u="none" strike="noStrike" cap="none" normalizeH="0" baseline="0" dirty="0" bmk="_Toc94220659">
                <a:ln>
                  <a:noFill/>
                </a:ln>
                <a:solidFill>
                  <a:schemeClr val="tx1"/>
                </a:solidFill>
                <a:effectLst/>
                <a:ea typeface="Calibri" panose="020F0502020204030204" pitchFamily="34" charset="0"/>
                <a:cs typeface="Calibri" panose="020F0502020204030204" pitchFamily="34" charset="0"/>
              </a:rPr>
              <a:t>Análisis de varianza de los tratamientos y sus interacciones entre los factores</a:t>
            </a:r>
            <a:endParaRPr kumimoji="0" lang="es-ES" altLang="es-ES" sz="1200" b="0" i="0" u="none" strike="noStrike" cap="none" normalizeH="0" baseline="0" dirty="0">
              <a:ln>
                <a:noFill/>
              </a:ln>
              <a:solidFill>
                <a:schemeClr val="tx1"/>
              </a:solidFill>
              <a:effectLst/>
            </a:endParaRPr>
          </a:p>
        </p:txBody>
      </p:sp>
      <p:sp>
        <p:nvSpPr>
          <p:cNvPr id="11" name="CuadroTexto 10">
            <a:extLst>
              <a:ext uri="{FF2B5EF4-FFF2-40B4-BE49-F238E27FC236}">
                <a16:creationId xmlns:a16="http://schemas.microsoft.com/office/drawing/2014/main" id="{8DE246AC-7EF7-4162-B2C3-426F9884906A}"/>
              </a:ext>
            </a:extLst>
          </p:cNvPr>
          <p:cNvSpPr txBox="1"/>
          <p:nvPr/>
        </p:nvSpPr>
        <p:spPr>
          <a:xfrm>
            <a:off x="1855304" y="4038441"/>
            <a:ext cx="7951305" cy="369332"/>
          </a:xfrm>
          <a:prstGeom prst="rect">
            <a:avLst/>
          </a:prstGeom>
          <a:noFill/>
        </p:spPr>
        <p:txBody>
          <a:bodyPr wrap="square">
            <a:spAutoFit/>
          </a:bodyPr>
          <a:lstStyle/>
          <a:p>
            <a:r>
              <a:rPr lang="es-ES" sz="1800" dirty="0">
                <a:effectLst/>
                <a:ea typeface="Calibri" panose="020F0502020204030204" pitchFamily="34" charset="0"/>
              </a:rPr>
              <a:t>pH de 6.10, concentración de bromelina 0.5M y 3h en el tiempo de reacción.</a:t>
            </a:r>
            <a:endParaRPr lang="es-ES" dirty="0"/>
          </a:p>
        </p:txBody>
      </p:sp>
      <p:pic>
        <p:nvPicPr>
          <p:cNvPr id="12" name="Imagen 11">
            <a:extLst>
              <a:ext uri="{FF2B5EF4-FFF2-40B4-BE49-F238E27FC236}">
                <a16:creationId xmlns:a16="http://schemas.microsoft.com/office/drawing/2014/main" id="{23BE56F7-B03D-4BE6-80C8-D82787F2799B}"/>
              </a:ext>
            </a:extLst>
          </p:cNvPr>
          <p:cNvPicPr>
            <a:picLocks noChangeAspect="1"/>
          </p:cNvPicPr>
          <p:nvPr/>
        </p:nvPicPr>
        <p:blipFill>
          <a:blip r:embed="rId2"/>
          <a:stretch>
            <a:fillRect/>
          </a:stretch>
        </p:blipFill>
        <p:spPr>
          <a:xfrm>
            <a:off x="1370577" y="3723650"/>
            <a:ext cx="8661320" cy="1004684"/>
          </a:xfrm>
          <a:prstGeom prst="frame">
            <a:avLst/>
          </a:prstGeom>
        </p:spPr>
      </p:pic>
      <p:sp>
        <p:nvSpPr>
          <p:cNvPr id="14" name="CuadroTexto 13">
            <a:extLst>
              <a:ext uri="{FF2B5EF4-FFF2-40B4-BE49-F238E27FC236}">
                <a16:creationId xmlns:a16="http://schemas.microsoft.com/office/drawing/2014/main" id="{30AC0364-03FA-4490-A731-C3834B0F56BE}"/>
              </a:ext>
            </a:extLst>
          </p:cNvPr>
          <p:cNvSpPr txBox="1"/>
          <p:nvPr/>
        </p:nvSpPr>
        <p:spPr>
          <a:xfrm>
            <a:off x="1855303" y="5005043"/>
            <a:ext cx="7659757" cy="646331"/>
          </a:xfrm>
          <a:prstGeom prst="rect">
            <a:avLst/>
          </a:prstGeom>
          <a:noFill/>
        </p:spPr>
        <p:txBody>
          <a:bodyPr wrap="square">
            <a:spAutoFit/>
          </a:bodyPr>
          <a:lstStyle/>
          <a:p>
            <a:r>
              <a:rPr lang="es-ES" sz="1800" dirty="0">
                <a:effectLst/>
                <a:ea typeface="Calibri" panose="020F0502020204030204" pitchFamily="34" charset="0"/>
              </a:rPr>
              <a:t>Existe diferencia significativa (p&lt;0.05) tanto en nuestra variable respuesta GH y la dependencia que existe entre las variables.</a:t>
            </a:r>
            <a:endParaRPr lang="es-ES" dirty="0"/>
          </a:p>
        </p:txBody>
      </p:sp>
      <p:pic>
        <p:nvPicPr>
          <p:cNvPr id="15" name="Imagen 14">
            <a:extLst>
              <a:ext uri="{FF2B5EF4-FFF2-40B4-BE49-F238E27FC236}">
                <a16:creationId xmlns:a16="http://schemas.microsoft.com/office/drawing/2014/main" id="{C350FE97-098E-4B5D-8887-B5BBAD6BF4B1}"/>
              </a:ext>
            </a:extLst>
          </p:cNvPr>
          <p:cNvPicPr>
            <a:picLocks noChangeAspect="1"/>
          </p:cNvPicPr>
          <p:nvPr/>
        </p:nvPicPr>
        <p:blipFill>
          <a:blip r:embed="rId2"/>
          <a:stretch>
            <a:fillRect/>
          </a:stretch>
        </p:blipFill>
        <p:spPr>
          <a:xfrm>
            <a:off x="1370577" y="4825866"/>
            <a:ext cx="8661320" cy="1004684"/>
          </a:xfrm>
          <a:prstGeom prst="frame">
            <a:avLst/>
          </a:prstGeom>
        </p:spPr>
      </p:pic>
      <p:sp>
        <p:nvSpPr>
          <p:cNvPr id="10" name="CuadroTexto 9">
            <a:extLst>
              <a:ext uri="{FF2B5EF4-FFF2-40B4-BE49-F238E27FC236}">
                <a16:creationId xmlns:a16="http://schemas.microsoft.com/office/drawing/2014/main" id="{72E46634-88AA-41D7-89D3-E484F58D859A}"/>
              </a:ext>
            </a:extLst>
          </p:cNvPr>
          <p:cNvSpPr txBox="1"/>
          <p:nvPr/>
        </p:nvSpPr>
        <p:spPr>
          <a:xfrm>
            <a:off x="0" y="0"/>
            <a:ext cx="609600" cy="369332"/>
          </a:xfrm>
          <a:prstGeom prst="rect">
            <a:avLst/>
          </a:prstGeom>
          <a:noFill/>
        </p:spPr>
        <p:txBody>
          <a:bodyPr wrap="square" rtlCol="0">
            <a:spAutoFit/>
          </a:bodyPr>
          <a:lstStyle/>
          <a:p>
            <a:pPr algn="ctr"/>
            <a:r>
              <a:rPr lang="es-MX" dirty="0"/>
              <a:t>21</a:t>
            </a:r>
            <a:endParaRPr lang="es-ES" dirty="0"/>
          </a:p>
        </p:txBody>
      </p:sp>
    </p:spTree>
    <p:extLst>
      <p:ext uri="{BB962C8B-B14F-4D97-AF65-F5344CB8AC3E}">
        <p14:creationId xmlns:p14="http://schemas.microsoft.com/office/powerpoint/2010/main" val="505929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Gráfico 3">
            <a:extLst>
              <a:ext uri="{FF2B5EF4-FFF2-40B4-BE49-F238E27FC236}">
                <a16:creationId xmlns:a16="http://schemas.microsoft.com/office/drawing/2014/main" id="{AF0E0FCD-93C3-47DD-9BBA-DA83015EF1CF}"/>
              </a:ext>
            </a:extLst>
          </p:cNvPr>
          <p:cNvGraphicFramePr/>
          <p:nvPr>
            <p:extLst>
              <p:ext uri="{D42A27DB-BD31-4B8C-83A1-F6EECF244321}">
                <p14:modId xmlns:p14="http://schemas.microsoft.com/office/powerpoint/2010/main" val="2630496160"/>
              </p:ext>
            </p:extLst>
          </p:nvPr>
        </p:nvGraphicFramePr>
        <p:xfrm>
          <a:off x="766550" y="685800"/>
          <a:ext cx="4572000" cy="27432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5" name="Gráfico 4">
            <a:extLst>
              <a:ext uri="{FF2B5EF4-FFF2-40B4-BE49-F238E27FC236}">
                <a16:creationId xmlns:a16="http://schemas.microsoft.com/office/drawing/2014/main" id="{4163970D-970B-455E-A99F-74893E0CF518}"/>
              </a:ext>
            </a:extLst>
          </p:cNvPr>
          <p:cNvGraphicFramePr/>
          <p:nvPr>
            <p:extLst>
              <p:ext uri="{D42A27DB-BD31-4B8C-83A1-F6EECF244321}">
                <p14:modId xmlns:p14="http://schemas.microsoft.com/office/powerpoint/2010/main" val="927910423"/>
              </p:ext>
            </p:extLst>
          </p:nvPr>
        </p:nvGraphicFramePr>
        <p:xfrm>
          <a:off x="6430370" y="685800"/>
          <a:ext cx="4572000" cy="27432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6" name="Gráfico 5">
            <a:extLst>
              <a:ext uri="{FF2B5EF4-FFF2-40B4-BE49-F238E27FC236}">
                <a16:creationId xmlns:a16="http://schemas.microsoft.com/office/drawing/2014/main" id="{C602948C-F0BA-4ECD-9B7D-9C5B1510B0B4}"/>
              </a:ext>
            </a:extLst>
          </p:cNvPr>
          <p:cNvGraphicFramePr/>
          <p:nvPr>
            <p:extLst>
              <p:ext uri="{D42A27DB-BD31-4B8C-83A1-F6EECF244321}">
                <p14:modId xmlns:p14="http://schemas.microsoft.com/office/powerpoint/2010/main" val="3532840273"/>
              </p:ext>
            </p:extLst>
          </p:nvPr>
        </p:nvGraphicFramePr>
        <p:xfrm>
          <a:off x="3810000" y="3429000"/>
          <a:ext cx="4572000" cy="2743200"/>
        </p:xfrm>
        <a:graphic>
          <a:graphicData uri="http://schemas.openxmlformats.org/drawingml/2006/chart">
            <c:chart xmlns:c="http://schemas.openxmlformats.org/drawingml/2006/chart" xmlns:r="http://schemas.openxmlformats.org/officeDocument/2006/relationships" r:id="rId4"/>
          </a:graphicData>
        </a:graphic>
      </p:graphicFrame>
      <p:sp>
        <p:nvSpPr>
          <p:cNvPr id="7" name="CuadroTexto 6">
            <a:extLst>
              <a:ext uri="{FF2B5EF4-FFF2-40B4-BE49-F238E27FC236}">
                <a16:creationId xmlns:a16="http://schemas.microsoft.com/office/drawing/2014/main" id="{1663E8FC-5FD0-488D-853C-D40FC72131DD}"/>
              </a:ext>
            </a:extLst>
          </p:cNvPr>
          <p:cNvSpPr txBox="1"/>
          <p:nvPr/>
        </p:nvSpPr>
        <p:spPr>
          <a:xfrm>
            <a:off x="0" y="0"/>
            <a:ext cx="609600" cy="369332"/>
          </a:xfrm>
          <a:prstGeom prst="rect">
            <a:avLst/>
          </a:prstGeom>
          <a:noFill/>
        </p:spPr>
        <p:txBody>
          <a:bodyPr wrap="square" rtlCol="0">
            <a:spAutoFit/>
          </a:bodyPr>
          <a:lstStyle/>
          <a:p>
            <a:pPr algn="ctr"/>
            <a:r>
              <a:rPr lang="es-MX" dirty="0"/>
              <a:t>22</a:t>
            </a:r>
            <a:endParaRPr lang="es-ES" dirty="0"/>
          </a:p>
        </p:txBody>
      </p:sp>
    </p:spTree>
    <p:extLst>
      <p:ext uri="{BB962C8B-B14F-4D97-AF65-F5344CB8AC3E}">
        <p14:creationId xmlns:p14="http://schemas.microsoft.com/office/powerpoint/2010/main" val="34243143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B6DCFFC8-7A49-4C9E-9901-458B3AB623AA}"/>
              </a:ext>
            </a:extLst>
          </p:cNvPr>
          <p:cNvSpPr>
            <a:spLocks noGrp="1"/>
          </p:cNvSpPr>
          <p:nvPr>
            <p:ph type="title"/>
          </p:nvPr>
        </p:nvSpPr>
        <p:spPr>
          <a:xfrm>
            <a:off x="5052340" y="0"/>
            <a:ext cx="6954129" cy="1143000"/>
          </a:xfrm>
        </p:spPr>
        <p:txBody>
          <a:bodyPr/>
          <a:lstStyle/>
          <a:p>
            <a:r>
              <a:rPr lang="es-EC" dirty="0">
                <a:solidFill>
                  <a:srgbClr val="003300"/>
                </a:solidFill>
              </a:rPr>
              <a:t>RESULTADOS Y DISCUSIÓN</a:t>
            </a:r>
          </a:p>
        </p:txBody>
      </p:sp>
      <p:sp>
        <p:nvSpPr>
          <p:cNvPr id="2" name="Rectangle 2">
            <a:extLst>
              <a:ext uri="{FF2B5EF4-FFF2-40B4-BE49-F238E27FC236}">
                <a16:creationId xmlns:a16="http://schemas.microsoft.com/office/drawing/2014/main" id="{B08EFA1E-AFEF-461E-B420-4F8ABDC131E3}"/>
              </a:ext>
            </a:extLst>
          </p:cNvPr>
          <p:cNvSpPr>
            <a:spLocks noChangeArrowheads="1"/>
          </p:cNvSpPr>
          <p:nvPr/>
        </p:nvSpPr>
        <p:spPr bwMode="auto">
          <a:xfrm>
            <a:off x="5409791" y="4751312"/>
            <a:ext cx="6596678" cy="261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 altLang="es-ES" sz="1100" b="1" i="0" u="none" strike="noStrike" cap="none" normalizeH="0" baseline="0" dirty="0">
                <a:ln>
                  <a:noFill/>
                </a:ln>
                <a:solidFill>
                  <a:schemeClr val="tx1"/>
                </a:solidFill>
                <a:effectLst/>
                <a:ea typeface="Calibri" panose="020F0502020204030204" pitchFamily="34" charset="0"/>
                <a:cs typeface="Calibri" panose="020F0502020204030204" pitchFamily="34" charset="0"/>
              </a:rPr>
              <a:t>Figura  14. </a:t>
            </a:r>
            <a:r>
              <a:rPr kumimoji="0" lang="es-ES" altLang="es-ES" sz="1100" b="0" i="1" u="none" strike="noStrike" cap="none" normalizeH="0" baseline="0" dirty="0">
                <a:ln>
                  <a:noFill/>
                </a:ln>
                <a:solidFill>
                  <a:schemeClr val="tx1"/>
                </a:solidFill>
                <a:effectLst/>
                <a:ea typeface="Calibri" panose="020F0502020204030204" pitchFamily="34" charset="0"/>
                <a:cs typeface="Calibri" panose="020F0502020204030204" pitchFamily="34" charset="0"/>
              </a:rPr>
              <a:t>Resultados de las </a:t>
            </a:r>
            <a:r>
              <a:rPr kumimoji="0" lang="es-EC" altLang="es-ES" sz="1100" b="0" i="1" u="none" strike="noStrike" cap="none" normalizeH="0" baseline="0" dirty="0">
                <a:ln>
                  <a:noFill/>
                </a:ln>
                <a:solidFill>
                  <a:schemeClr val="tx1"/>
                </a:solidFill>
                <a:effectLst/>
                <a:ea typeface="Calibri" panose="020F0502020204030204" pitchFamily="34" charset="0"/>
                <a:cs typeface="Calibri" panose="020F0502020204030204" pitchFamily="34" charset="0"/>
              </a:rPr>
              <a:t>absorbancias</a:t>
            </a:r>
            <a:r>
              <a:rPr kumimoji="0" lang="es-ES" altLang="es-ES" sz="1100" b="0" i="1" u="none" strike="noStrike" cap="none" normalizeH="0" baseline="0" dirty="0">
                <a:ln>
                  <a:noFill/>
                </a:ln>
                <a:solidFill>
                  <a:schemeClr val="tx1"/>
                </a:solidFill>
                <a:effectLst/>
                <a:ea typeface="Calibri" panose="020F0502020204030204" pitchFamily="34" charset="0"/>
                <a:cs typeface="Calibri" panose="020F0502020204030204" pitchFamily="34" charset="0"/>
              </a:rPr>
              <a:t> de Bradford para la dilución 1 y 2 del colágeno hidrolizado</a:t>
            </a:r>
            <a:endParaRPr kumimoji="0" lang="es-ES" altLang="es-ES" sz="1100" b="0" i="0" u="none" strike="noStrike" cap="none" normalizeH="0" baseline="0" dirty="0">
              <a:ln>
                <a:noFill/>
              </a:ln>
              <a:solidFill>
                <a:schemeClr val="tx1"/>
              </a:solidFill>
              <a:effectLst/>
            </a:endParaRPr>
          </a:p>
        </p:txBody>
      </p:sp>
      <p:pic>
        <p:nvPicPr>
          <p:cNvPr id="15361" name="Imagen 21">
            <a:extLst>
              <a:ext uri="{FF2B5EF4-FFF2-40B4-BE49-F238E27FC236}">
                <a16:creationId xmlns:a16="http://schemas.microsoft.com/office/drawing/2014/main" id="{4B144718-8676-433B-B543-FF354E9251E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4431" y="2256987"/>
            <a:ext cx="2478157" cy="2026258"/>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a:extLst>
              <a:ext uri="{FF2B5EF4-FFF2-40B4-BE49-F238E27FC236}">
                <a16:creationId xmlns:a16="http://schemas.microsoft.com/office/drawing/2014/main" id="{B0705064-0BC8-4081-A4E0-8E61DB3785AC}"/>
              </a:ext>
            </a:extLst>
          </p:cNvPr>
          <p:cNvSpPr>
            <a:spLocks noChangeArrowheads="1"/>
          </p:cNvSpPr>
          <p:nvPr/>
        </p:nvSpPr>
        <p:spPr bwMode="auto">
          <a:xfrm>
            <a:off x="2173356" y="415331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2" name="CuadroTexto 11">
            <a:extLst>
              <a:ext uri="{FF2B5EF4-FFF2-40B4-BE49-F238E27FC236}">
                <a16:creationId xmlns:a16="http://schemas.microsoft.com/office/drawing/2014/main" id="{3ADDB777-DBCF-40A4-8A7C-1BC808F16ECD}"/>
              </a:ext>
            </a:extLst>
          </p:cNvPr>
          <p:cNvSpPr txBox="1"/>
          <p:nvPr/>
        </p:nvSpPr>
        <p:spPr>
          <a:xfrm>
            <a:off x="6785115" y="1726894"/>
            <a:ext cx="7182678" cy="369332"/>
          </a:xfrm>
          <a:prstGeom prst="rect">
            <a:avLst/>
          </a:prstGeom>
          <a:noFill/>
        </p:spPr>
        <p:txBody>
          <a:bodyPr wrap="square">
            <a:spAutoFit/>
          </a:bodyPr>
          <a:lstStyle/>
          <a:p>
            <a:r>
              <a:rPr lang="es-ES" sz="1800" dirty="0">
                <a:effectLst/>
                <a:latin typeface="Calibri" panose="020F0502020204030204" pitchFamily="34" charset="0"/>
                <a:ea typeface="Calibri" panose="020F0502020204030204" pitchFamily="34" charset="0"/>
              </a:rPr>
              <a:t>0.1943mg/</a:t>
            </a:r>
            <a:r>
              <a:rPr lang="es-ES" sz="1800" dirty="0" err="1">
                <a:effectLst/>
                <a:latin typeface="Calibri" panose="020F0502020204030204" pitchFamily="34" charset="0"/>
                <a:ea typeface="Calibri" panose="020F0502020204030204" pitchFamily="34" charset="0"/>
              </a:rPr>
              <a:t>mL</a:t>
            </a:r>
            <a:r>
              <a:rPr lang="es-ES" sz="1800" dirty="0">
                <a:effectLst/>
                <a:latin typeface="Calibri" panose="020F0502020204030204" pitchFamily="34" charset="0"/>
                <a:ea typeface="Calibri" panose="020F0502020204030204" pitchFamily="34" charset="0"/>
              </a:rPr>
              <a:t>      0.1941mg/</a:t>
            </a:r>
            <a:r>
              <a:rPr lang="es-ES" sz="1800" dirty="0" err="1">
                <a:effectLst/>
                <a:latin typeface="Calibri" panose="020F0502020204030204" pitchFamily="34" charset="0"/>
                <a:ea typeface="Calibri" panose="020F0502020204030204" pitchFamily="34" charset="0"/>
              </a:rPr>
              <a:t>mL</a:t>
            </a:r>
            <a:r>
              <a:rPr lang="es-ES" sz="1800" dirty="0">
                <a:effectLst/>
                <a:latin typeface="Calibri" panose="020F0502020204030204" pitchFamily="34" charset="0"/>
                <a:ea typeface="Calibri" panose="020F0502020204030204" pitchFamily="34" charset="0"/>
              </a:rPr>
              <a:t> </a:t>
            </a:r>
            <a:endParaRPr lang="es-ES" dirty="0"/>
          </a:p>
        </p:txBody>
      </p:sp>
      <p:graphicFrame>
        <p:nvGraphicFramePr>
          <p:cNvPr id="13" name="Gráfico 12">
            <a:extLst>
              <a:ext uri="{FF2B5EF4-FFF2-40B4-BE49-F238E27FC236}">
                <a16:creationId xmlns:a16="http://schemas.microsoft.com/office/drawing/2014/main" id="{9D2A21DC-DE52-405B-B191-483D5282CF0B}"/>
              </a:ext>
            </a:extLst>
          </p:cNvPr>
          <p:cNvGraphicFramePr/>
          <p:nvPr>
            <p:extLst>
              <p:ext uri="{D42A27DB-BD31-4B8C-83A1-F6EECF244321}">
                <p14:modId xmlns:p14="http://schemas.microsoft.com/office/powerpoint/2010/main" val="492656716"/>
              </p:ext>
            </p:extLst>
          </p:nvPr>
        </p:nvGraphicFramePr>
        <p:xfrm>
          <a:off x="687023" y="1911560"/>
          <a:ext cx="4402984" cy="2873792"/>
        </p:xfrm>
        <a:graphic>
          <a:graphicData uri="http://schemas.openxmlformats.org/drawingml/2006/chart">
            <c:chart xmlns:c="http://schemas.openxmlformats.org/drawingml/2006/chart" xmlns:r="http://schemas.openxmlformats.org/officeDocument/2006/relationships" r:id="rId3"/>
          </a:graphicData>
        </a:graphic>
      </p:graphicFrame>
      <p:sp>
        <p:nvSpPr>
          <p:cNvPr id="14" name="CuadroTexto 13">
            <a:extLst>
              <a:ext uri="{FF2B5EF4-FFF2-40B4-BE49-F238E27FC236}">
                <a16:creationId xmlns:a16="http://schemas.microsoft.com/office/drawing/2014/main" id="{8F6DC9C4-62C3-456F-8AEA-55873C0A2E88}"/>
              </a:ext>
            </a:extLst>
          </p:cNvPr>
          <p:cNvSpPr txBox="1"/>
          <p:nvPr/>
        </p:nvSpPr>
        <p:spPr>
          <a:xfrm>
            <a:off x="423395" y="4921876"/>
            <a:ext cx="8423712" cy="261610"/>
          </a:xfrm>
          <a:prstGeom prst="rect">
            <a:avLst/>
          </a:prstGeom>
          <a:noFill/>
        </p:spPr>
        <p:txBody>
          <a:bodyPr wrap="square">
            <a:spAutoFit/>
          </a:bodyPr>
          <a:lstStyle/>
          <a:p>
            <a:pPr marL="449580">
              <a:spcAft>
                <a:spcPts val="1000"/>
              </a:spcAft>
            </a:pPr>
            <a:r>
              <a:rPr lang="es-EC" sz="1100" b="1" dirty="0">
                <a:effectLst/>
                <a:ea typeface="Calibri" panose="020F0502020204030204" pitchFamily="34" charset="0"/>
                <a:cs typeface="Times New Roman" panose="02020603050405020304" pitchFamily="18" charset="0"/>
              </a:rPr>
              <a:t>Figura 8. </a:t>
            </a:r>
            <a:r>
              <a:rPr lang="es-EC" sz="1100" b="0" i="1" dirty="0">
                <a:effectLst/>
                <a:ea typeface="Calibri" panose="020F0502020204030204" pitchFamily="34" charset="0"/>
                <a:cs typeface="Times New Roman" panose="02020603050405020304" pitchFamily="18" charset="0"/>
              </a:rPr>
              <a:t>Curva estándar de BSA en buffer de NaCl 0.15M</a:t>
            </a:r>
            <a:endParaRPr lang="es-ES" sz="1100" b="1" dirty="0">
              <a:effectLst/>
              <a:ea typeface="Calibri" panose="020F0502020204030204" pitchFamily="34" charset="0"/>
              <a:cs typeface="Times New Roman" panose="02020603050405020304" pitchFamily="18" charset="0"/>
            </a:endParaRPr>
          </a:p>
        </p:txBody>
      </p:sp>
      <p:sp>
        <p:nvSpPr>
          <p:cNvPr id="16" name="CuadroTexto 15">
            <a:extLst>
              <a:ext uri="{FF2B5EF4-FFF2-40B4-BE49-F238E27FC236}">
                <a16:creationId xmlns:a16="http://schemas.microsoft.com/office/drawing/2014/main" id="{264EBE3A-5AFF-4919-AD66-75A02EDCBD09}"/>
              </a:ext>
            </a:extLst>
          </p:cNvPr>
          <p:cNvSpPr txBox="1"/>
          <p:nvPr/>
        </p:nvSpPr>
        <p:spPr>
          <a:xfrm>
            <a:off x="473394" y="341510"/>
            <a:ext cx="6983894" cy="1146917"/>
          </a:xfrm>
          <a:prstGeom prst="rect">
            <a:avLst/>
          </a:prstGeom>
          <a:noFill/>
        </p:spPr>
        <p:txBody>
          <a:bodyPr wrap="square">
            <a:spAutoFit/>
          </a:bodyPr>
          <a:lstStyle/>
          <a:p>
            <a:pPr>
              <a:lnSpc>
                <a:spcPct val="200000"/>
              </a:lnSpc>
              <a:spcBef>
                <a:spcPts val="200"/>
              </a:spcBef>
            </a:pPr>
            <a:r>
              <a:rPr lang="es-ES" sz="1800" b="1" dirty="0">
                <a:solidFill>
                  <a:srgbClr val="003300"/>
                </a:solidFill>
                <a:effectLst/>
                <a:ea typeface="Times New Roman" panose="02020603050405020304" pitchFamily="18" charset="0"/>
                <a:cs typeface="Times New Roman" panose="02020603050405020304" pitchFamily="18" charset="0"/>
              </a:rPr>
              <a:t>Caracterización del colágeno hidrolizado                                                                                                                                                                                                                                                                                                                                                                                                                               </a:t>
            </a:r>
            <a:endParaRPr lang="es-ES" sz="2000" b="1" dirty="0">
              <a:solidFill>
                <a:srgbClr val="003300"/>
              </a:solidFill>
              <a:effectLst/>
              <a:ea typeface="Times New Roman" panose="02020603050405020304" pitchFamily="18" charset="0"/>
              <a:cs typeface="Times New Roman" panose="02020603050405020304" pitchFamily="18" charset="0"/>
            </a:endParaRPr>
          </a:p>
          <a:p>
            <a:pPr lvl="1">
              <a:lnSpc>
                <a:spcPct val="200000"/>
              </a:lnSpc>
              <a:spcBef>
                <a:spcPts val="200"/>
              </a:spcBef>
            </a:pPr>
            <a:r>
              <a:rPr lang="es-ES" b="1" i="1" dirty="0">
                <a:solidFill>
                  <a:srgbClr val="003300"/>
                </a:solidFill>
                <a:effectLst/>
                <a:ea typeface="Times New Roman" panose="02020603050405020304" pitchFamily="18" charset="0"/>
                <a:cs typeface="Times New Roman" panose="02020603050405020304" pitchFamily="18" charset="0"/>
              </a:rPr>
              <a:t>Método de Bradford</a:t>
            </a:r>
            <a:endParaRPr lang="es-ES" sz="2000" b="1" dirty="0">
              <a:solidFill>
                <a:srgbClr val="003300"/>
              </a:solidFill>
              <a:effectLst/>
              <a:ea typeface="Times New Roman" panose="02020603050405020304" pitchFamily="18" charset="0"/>
              <a:cs typeface="Times New Roman" panose="02020603050405020304" pitchFamily="18" charset="0"/>
            </a:endParaRPr>
          </a:p>
        </p:txBody>
      </p:sp>
      <p:sp>
        <p:nvSpPr>
          <p:cNvPr id="10" name="CuadroTexto 9">
            <a:extLst>
              <a:ext uri="{FF2B5EF4-FFF2-40B4-BE49-F238E27FC236}">
                <a16:creationId xmlns:a16="http://schemas.microsoft.com/office/drawing/2014/main" id="{9BEA2F4E-4940-41BC-9B5E-70C18DCF9208}"/>
              </a:ext>
            </a:extLst>
          </p:cNvPr>
          <p:cNvSpPr txBox="1"/>
          <p:nvPr/>
        </p:nvSpPr>
        <p:spPr>
          <a:xfrm>
            <a:off x="0" y="0"/>
            <a:ext cx="609600" cy="369332"/>
          </a:xfrm>
          <a:prstGeom prst="rect">
            <a:avLst/>
          </a:prstGeom>
          <a:noFill/>
        </p:spPr>
        <p:txBody>
          <a:bodyPr wrap="square" rtlCol="0">
            <a:spAutoFit/>
          </a:bodyPr>
          <a:lstStyle/>
          <a:p>
            <a:pPr algn="ctr"/>
            <a:r>
              <a:rPr lang="es-MX" dirty="0"/>
              <a:t>23</a:t>
            </a:r>
            <a:endParaRPr lang="es-ES" dirty="0"/>
          </a:p>
        </p:txBody>
      </p:sp>
    </p:spTree>
    <p:extLst>
      <p:ext uri="{BB962C8B-B14F-4D97-AF65-F5344CB8AC3E}">
        <p14:creationId xmlns:p14="http://schemas.microsoft.com/office/powerpoint/2010/main" val="28057878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B6DCFFC8-7A49-4C9E-9901-458B3AB623AA}"/>
              </a:ext>
            </a:extLst>
          </p:cNvPr>
          <p:cNvSpPr>
            <a:spLocks noGrp="1"/>
          </p:cNvSpPr>
          <p:nvPr>
            <p:ph type="title"/>
          </p:nvPr>
        </p:nvSpPr>
        <p:spPr>
          <a:xfrm>
            <a:off x="5022575" y="31055"/>
            <a:ext cx="6954129" cy="1143000"/>
          </a:xfrm>
        </p:spPr>
        <p:txBody>
          <a:bodyPr/>
          <a:lstStyle/>
          <a:p>
            <a:r>
              <a:rPr lang="es-EC" dirty="0">
                <a:solidFill>
                  <a:srgbClr val="003300"/>
                </a:solidFill>
              </a:rPr>
              <a:t>RESULTADOS Y DISCUSIÓN</a:t>
            </a:r>
          </a:p>
        </p:txBody>
      </p:sp>
      <p:sp>
        <p:nvSpPr>
          <p:cNvPr id="14" name="CuadroTexto 13">
            <a:extLst>
              <a:ext uri="{FF2B5EF4-FFF2-40B4-BE49-F238E27FC236}">
                <a16:creationId xmlns:a16="http://schemas.microsoft.com/office/drawing/2014/main" id="{8F6DC9C4-62C3-456F-8AEA-55873C0A2E88}"/>
              </a:ext>
            </a:extLst>
          </p:cNvPr>
          <p:cNvSpPr txBox="1"/>
          <p:nvPr/>
        </p:nvSpPr>
        <p:spPr>
          <a:xfrm>
            <a:off x="3272611" y="5503338"/>
            <a:ext cx="5023539" cy="261610"/>
          </a:xfrm>
          <a:prstGeom prst="rect">
            <a:avLst/>
          </a:prstGeom>
          <a:noFill/>
        </p:spPr>
        <p:txBody>
          <a:bodyPr wrap="square">
            <a:spAutoFit/>
          </a:bodyPr>
          <a:lstStyle/>
          <a:p>
            <a:pPr marL="449580">
              <a:spcAft>
                <a:spcPts val="1000"/>
              </a:spcAft>
            </a:pPr>
            <a:r>
              <a:rPr lang="es-EC" sz="1100" b="1" dirty="0">
                <a:effectLst/>
                <a:ea typeface="Calibri" panose="020F0502020204030204" pitchFamily="34" charset="0"/>
                <a:cs typeface="Times New Roman" panose="02020603050405020304" pitchFamily="18" charset="0"/>
              </a:rPr>
              <a:t>Figura 15. </a:t>
            </a:r>
            <a:r>
              <a:rPr lang="es-EC" sz="1100" b="0" i="1" dirty="0">
                <a:effectLst/>
                <a:ea typeface="Calibri" panose="020F0502020204030204" pitchFamily="34" charset="0"/>
                <a:cs typeface="Times New Roman" panose="02020603050405020304" pitchFamily="18" charset="0"/>
              </a:rPr>
              <a:t>Resultado  SDS PAGE de colágeno hidrolizado </a:t>
            </a:r>
            <a:endParaRPr lang="es-ES" sz="1100" b="1" dirty="0">
              <a:effectLst/>
              <a:ea typeface="Calibri" panose="020F0502020204030204" pitchFamily="34" charset="0"/>
              <a:cs typeface="Times New Roman" panose="02020603050405020304" pitchFamily="18" charset="0"/>
            </a:endParaRPr>
          </a:p>
        </p:txBody>
      </p:sp>
      <p:sp>
        <p:nvSpPr>
          <p:cNvPr id="10" name="CuadroTexto 9">
            <a:extLst>
              <a:ext uri="{FF2B5EF4-FFF2-40B4-BE49-F238E27FC236}">
                <a16:creationId xmlns:a16="http://schemas.microsoft.com/office/drawing/2014/main" id="{594F8106-7844-4863-AF51-3AE800AAEDC9}"/>
              </a:ext>
            </a:extLst>
          </p:cNvPr>
          <p:cNvSpPr txBox="1"/>
          <p:nvPr/>
        </p:nvSpPr>
        <p:spPr>
          <a:xfrm>
            <a:off x="473394" y="341510"/>
            <a:ext cx="6983894" cy="1140056"/>
          </a:xfrm>
          <a:prstGeom prst="rect">
            <a:avLst/>
          </a:prstGeom>
          <a:noFill/>
        </p:spPr>
        <p:txBody>
          <a:bodyPr wrap="square">
            <a:spAutoFit/>
          </a:bodyPr>
          <a:lstStyle/>
          <a:p>
            <a:pPr>
              <a:lnSpc>
                <a:spcPct val="200000"/>
              </a:lnSpc>
              <a:spcBef>
                <a:spcPts val="200"/>
              </a:spcBef>
            </a:pPr>
            <a:r>
              <a:rPr lang="es-ES" sz="1800" b="1" dirty="0">
                <a:solidFill>
                  <a:srgbClr val="003300"/>
                </a:solidFill>
                <a:effectLst/>
                <a:ea typeface="Times New Roman" panose="02020603050405020304" pitchFamily="18" charset="0"/>
                <a:cs typeface="Times New Roman" panose="02020603050405020304" pitchFamily="18" charset="0"/>
              </a:rPr>
              <a:t>Caracterización del colágeno hidrolizado                                                                                                                                                                                                                                                                                                                                                                                                                               </a:t>
            </a:r>
            <a:endParaRPr lang="es-ES" sz="2000" b="1" dirty="0">
              <a:solidFill>
                <a:srgbClr val="003300"/>
              </a:solidFill>
              <a:effectLst/>
              <a:ea typeface="Times New Roman" panose="02020603050405020304" pitchFamily="18" charset="0"/>
              <a:cs typeface="Times New Roman" panose="02020603050405020304" pitchFamily="18" charset="0"/>
            </a:endParaRPr>
          </a:p>
          <a:p>
            <a:pPr lvl="1">
              <a:lnSpc>
                <a:spcPct val="200000"/>
              </a:lnSpc>
              <a:spcBef>
                <a:spcPts val="200"/>
              </a:spcBef>
            </a:pPr>
            <a:r>
              <a:rPr lang="es-ES" sz="1800" b="1" i="1" dirty="0">
                <a:solidFill>
                  <a:srgbClr val="003300"/>
                </a:solidFill>
                <a:effectLst/>
                <a:ea typeface="Times New Roman" panose="02020603050405020304" pitchFamily="18" charset="0"/>
                <a:cs typeface="Times New Roman" panose="02020603050405020304" pitchFamily="18" charset="0"/>
              </a:rPr>
              <a:t>Electroforesis SDS- PAGE</a:t>
            </a:r>
            <a:endParaRPr lang="es-ES" sz="1800" b="1" dirty="0">
              <a:solidFill>
                <a:srgbClr val="003300"/>
              </a:solidFill>
              <a:effectLst/>
              <a:ea typeface="Times New Roman" panose="02020603050405020304" pitchFamily="18" charset="0"/>
              <a:cs typeface="Times New Roman" panose="02020603050405020304" pitchFamily="18" charset="0"/>
            </a:endParaRPr>
          </a:p>
        </p:txBody>
      </p:sp>
      <p:pic>
        <p:nvPicPr>
          <p:cNvPr id="15" name="Imagen 14">
            <a:extLst>
              <a:ext uri="{FF2B5EF4-FFF2-40B4-BE49-F238E27FC236}">
                <a16:creationId xmlns:a16="http://schemas.microsoft.com/office/drawing/2014/main" id="{0B4727A7-0849-41D1-A2AD-8D0740AFB7FA}"/>
              </a:ext>
            </a:extLst>
          </p:cNvPr>
          <p:cNvPicPr>
            <a:picLocks noChangeAspect="1"/>
          </p:cNvPicPr>
          <p:nvPr/>
        </p:nvPicPr>
        <p:blipFill rotWithShape="1">
          <a:blip r:embed="rId2"/>
          <a:srcRect r="20749"/>
          <a:stretch/>
        </p:blipFill>
        <p:spPr>
          <a:xfrm>
            <a:off x="3476101" y="1578704"/>
            <a:ext cx="3981188" cy="3633531"/>
          </a:xfrm>
          <a:prstGeom prst="rect">
            <a:avLst/>
          </a:prstGeom>
        </p:spPr>
      </p:pic>
      <p:sp>
        <p:nvSpPr>
          <p:cNvPr id="11" name="CuadroTexto 10">
            <a:extLst>
              <a:ext uri="{FF2B5EF4-FFF2-40B4-BE49-F238E27FC236}">
                <a16:creationId xmlns:a16="http://schemas.microsoft.com/office/drawing/2014/main" id="{B05D7EF1-CC07-40B4-A093-69CE0FA19C19}"/>
              </a:ext>
            </a:extLst>
          </p:cNvPr>
          <p:cNvSpPr txBox="1"/>
          <p:nvPr/>
        </p:nvSpPr>
        <p:spPr>
          <a:xfrm>
            <a:off x="2813569" y="1652338"/>
            <a:ext cx="1145185" cy="307777"/>
          </a:xfrm>
          <a:prstGeom prst="rect">
            <a:avLst/>
          </a:prstGeom>
          <a:noFill/>
        </p:spPr>
        <p:txBody>
          <a:bodyPr wrap="square" rtlCol="0">
            <a:spAutoFit/>
          </a:bodyPr>
          <a:lstStyle/>
          <a:p>
            <a:r>
              <a:rPr lang="es-MX" sz="1400" dirty="0"/>
              <a:t>66 000 _</a:t>
            </a:r>
            <a:endParaRPr lang="es-ES" sz="1400" dirty="0"/>
          </a:p>
        </p:txBody>
      </p:sp>
      <p:sp>
        <p:nvSpPr>
          <p:cNvPr id="16" name="CuadroTexto 15">
            <a:extLst>
              <a:ext uri="{FF2B5EF4-FFF2-40B4-BE49-F238E27FC236}">
                <a16:creationId xmlns:a16="http://schemas.microsoft.com/office/drawing/2014/main" id="{427C6C39-D85C-452D-B0AE-C5771C44F85B}"/>
              </a:ext>
            </a:extLst>
          </p:cNvPr>
          <p:cNvSpPr txBox="1"/>
          <p:nvPr/>
        </p:nvSpPr>
        <p:spPr>
          <a:xfrm>
            <a:off x="2824939" y="2047836"/>
            <a:ext cx="1145185" cy="307777"/>
          </a:xfrm>
          <a:prstGeom prst="rect">
            <a:avLst/>
          </a:prstGeom>
          <a:noFill/>
        </p:spPr>
        <p:txBody>
          <a:bodyPr wrap="square" rtlCol="0">
            <a:spAutoFit/>
          </a:bodyPr>
          <a:lstStyle/>
          <a:p>
            <a:r>
              <a:rPr lang="es-MX" sz="1400" dirty="0"/>
              <a:t>55 000 _</a:t>
            </a:r>
            <a:endParaRPr lang="es-ES" sz="1400" dirty="0"/>
          </a:p>
        </p:txBody>
      </p:sp>
      <p:sp>
        <p:nvSpPr>
          <p:cNvPr id="17" name="CuadroTexto 16">
            <a:extLst>
              <a:ext uri="{FF2B5EF4-FFF2-40B4-BE49-F238E27FC236}">
                <a16:creationId xmlns:a16="http://schemas.microsoft.com/office/drawing/2014/main" id="{63CF5CDD-8D03-4745-A69D-5B3312C0D9F8}"/>
              </a:ext>
            </a:extLst>
          </p:cNvPr>
          <p:cNvSpPr txBox="1"/>
          <p:nvPr/>
        </p:nvSpPr>
        <p:spPr>
          <a:xfrm>
            <a:off x="2824939" y="2233882"/>
            <a:ext cx="1145185" cy="307777"/>
          </a:xfrm>
          <a:prstGeom prst="rect">
            <a:avLst/>
          </a:prstGeom>
          <a:noFill/>
        </p:spPr>
        <p:txBody>
          <a:bodyPr wrap="square" rtlCol="0">
            <a:spAutoFit/>
          </a:bodyPr>
          <a:lstStyle/>
          <a:p>
            <a:r>
              <a:rPr lang="es-MX" sz="1400" dirty="0"/>
              <a:t>45 000 _</a:t>
            </a:r>
            <a:endParaRPr lang="es-ES" sz="1400" dirty="0"/>
          </a:p>
        </p:txBody>
      </p:sp>
      <p:sp>
        <p:nvSpPr>
          <p:cNvPr id="18" name="CuadroTexto 17">
            <a:extLst>
              <a:ext uri="{FF2B5EF4-FFF2-40B4-BE49-F238E27FC236}">
                <a16:creationId xmlns:a16="http://schemas.microsoft.com/office/drawing/2014/main" id="{12CDB089-0FE2-49DA-A6E5-6B7A729BB6D6}"/>
              </a:ext>
            </a:extLst>
          </p:cNvPr>
          <p:cNvSpPr txBox="1"/>
          <p:nvPr/>
        </p:nvSpPr>
        <p:spPr>
          <a:xfrm>
            <a:off x="2824939" y="2979105"/>
            <a:ext cx="1145185" cy="307777"/>
          </a:xfrm>
          <a:prstGeom prst="rect">
            <a:avLst/>
          </a:prstGeom>
          <a:noFill/>
        </p:spPr>
        <p:txBody>
          <a:bodyPr wrap="square" rtlCol="0">
            <a:spAutoFit/>
          </a:bodyPr>
          <a:lstStyle/>
          <a:p>
            <a:r>
              <a:rPr lang="es-MX" sz="1400" dirty="0"/>
              <a:t>30 000 _</a:t>
            </a:r>
            <a:endParaRPr lang="es-ES" sz="1400" dirty="0"/>
          </a:p>
        </p:txBody>
      </p:sp>
      <p:sp>
        <p:nvSpPr>
          <p:cNvPr id="24" name="CuadroTexto 23">
            <a:extLst>
              <a:ext uri="{FF2B5EF4-FFF2-40B4-BE49-F238E27FC236}">
                <a16:creationId xmlns:a16="http://schemas.microsoft.com/office/drawing/2014/main" id="{068A99D4-097A-4499-B10F-CE8141D968AA}"/>
              </a:ext>
            </a:extLst>
          </p:cNvPr>
          <p:cNvSpPr txBox="1"/>
          <p:nvPr/>
        </p:nvSpPr>
        <p:spPr>
          <a:xfrm>
            <a:off x="2824939" y="3757817"/>
            <a:ext cx="1145185" cy="307777"/>
          </a:xfrm>
          <a:prstGeom prst="rect">
            <a:avLst/>
          </a:prstGeom>
          <a:noFill/>
        </p:spPr>
        <p:txBody>
          <a:bodyPr wrap="square" rtlCol="0">
            <a:spAutoFit/>
          </a:bodyPr>
          <a:lstStyle/>
          <a:p>
            <a:r>
              <a:rPr lang="es-MX" sz="1400" dirty="0"/>
              <a:t>21 000 _</a:t>
            </a:r>
            <a:endParaRPr lang="es-ES" sz="1400" dirty="0"/>
          </a:p>
        </p:txBody>
      </p:sp>
      <p:sp>
        <p:nvSpPr>
          <p:cNvPr id="25" name="CuadroTexto 24">
            <a:extLst>
              <a:ext uri="{FF2B5EF4-FFF2-40B4-BE49-F238E27FC236}">
                <a16:creationId xmlns:a16="http://schemas.microsoft.com/office/drawing/2014/main" id="{DF76F07A-B6B5-4C76-9AED-665324A22946}"/>
              </a:ext>
            </a:extLst>
          </p:cNvPr>
          <p:cNvSpPr txBox="1"/>
          <p:nvPr/>
        </p:nvSpPr>
        <p:spPr>
          <a:xfrm>
            <a:off x="2824939" y="4295235"/>
            <a:ext cx="1145185" cy="307777"/>
          </a:xfrm>
          <a:prstGeom prst="rect">
            <a:avLst/>
          </a:prstGeom>
          <a:noFill/>
        </p:spPr>
        <p:txBody>
          <a:bodyPr wrap="square" rtlCol="0">
            <a:spAutoFit/>
          </a:bodyPr>
          <a:lstStyle/>
          <a:p>
            <a:r>
              <a:rPr lang="es-MX" sz="1400" dirty="0"/>
              <a:t>14 000 _</a:t>
            </a:r>
            <a:endParaRPr lang="es-ES" sz="1400" dirty="0"/>
          </a:p>
        </p:txBody>
      </p:sp>
      <p:sp>
        <p:nvSpPr>
          <p:cNvPr id="26" name="CuadroTexto 25">
            <a:extLst>
              <a:ext uri="{FF2B5EF4-FFF2-40B4-BE49-F238E27FC236}">
                <a16:creationId xmlns:a16="http://schemas.microsoft.com/office/drawing/2014/main" id="{79E366BF-3783-40C7-BD28-AFB3208AFA39}"/>
              </a:ext>
            </a:extLst>
          </p:cNvPr>
          <p:cNvSpPr txBox="1"/>
          <p:nvPr/>
        </p:nvSpPr>
        <p:spPr>
          <a:xfrm>
            <a:off x="2903507" y="4808493"/>
            <a:ext cx="1145185" cy="307777"/>
          </a:xfrm>
          <a:prstGeom prst="rect">
            <a:avLst/>
          </a:prstGeom>
          <a:noFill/>
        </p:spPr>
        <p:txBody>
          <a:bodyPr wrap="square" rtlCol="0">
            <a:spAutoFit/>
          </a:bodyPr>
          <a:lstStyle/>
          <a:p>
            <a:r>
              <a:rPr lang="es-MX" sz="1400" dirty="0"/>
              <a:t>6500 _</a:t>
            </a:r>
            <a:endParaRPr lang="es-ES" sz="1400" dirty="0"/>
          </a:p>
        </p:txBody>
      </p:sp>
      <p:sp>
        <p:nvSpPr>
          <p:cNvPr id="23" name="Rectángulo 22">
            <a:extLst>
              <a:ext uri="{FF2B5EF4-FFF2-40B4-BE49-F238E27FC236}">
                <a16:creationId xmlns:a16="http://schemas.microsoft.com/office/drawing/2014/main" id="{4FEA8966-9953-4298-9032-11F4CDFAA161}"/>
              </a:ext>
            </a:extLst>
          </p:cNvPr>
          <p:cNvSpPr/>
          <p:nvPr/>
        </p:nvSpPr>
        <p:spPr>
          <a:xfrm>
            <a:off x="6096000" y="4603012"/>
            <a:ext cx="1145185" cy="513258"/>
          </a:xfrm>
          <a:prstGeom prst="rect">
            <a:avLst/>
          </a:prstGeom>
          <a:noFill/>
          <a:ln>
            <a:solidFill>
              <a:schemeClr val="bg1"/>
            </a:solidFill>
          </a:ln>
        </p:spPr>
        <p:style>
          <a:lnRef idx="2">
            <a:schemeClr val="accent1"/>
          </a:lnRef>
          <a:fillRef idx="1">
            <a:schemeClr val="lt1"/>
          </a:fillRef>
          <a:effectRef idx="0">
            <a:schemeClr val="accent1"/>
          </a:effectRef>
          <a:fontRef idx="minor">
            <a:schemeClr val="dk1"/>
          </a:fontRef>
        </p:style>
        <p:txBody>
          <a:bodyPr rtlCol="0" anchor="ctr"/>
          <a:lstStyle/>
          <a:p>
            <a:pPr algn="ctr"/>
            <a:endParaRPr lang="es-ES"/>
          </a:p>
        </p:txBody>
      </p:sp>
      <p:sp>
        <p:nvSpPr>
          <p:cNvPr id="19" name="CuadroTexto 18">
            <a:extLst>
              <a:ext uri="{FF2B5EF4-FFF2-40B4-BE49-F238E27FC236}">
                <a16:creationId xmlns:a16="http://schemas.microsoft.com/office/drawing/2014/main" id="{6000A1F5-46CE-4AAC-B318-E4A6F5827A4E}"/>
              </a:ext>
            </a:extLst>
          </p:cNvPr>
          <p:cNvSpPr txBox="1"/>
          <p:nvPr/>
        </p:nvSpPr>
        <p:spPr>
          <a:xfrm>
            <a:off x="0" y="0"/>
            <a:ext cx="609600" cy="369332"/>
          </a:xfrm>
          <a:prstGeom prst="rect">
            <a:avLst/>
          </a:prstGeom>
          <a:noFill/>
        </p:spPr>
        <p:txBody>
          <a:bodyPr wrap="square" rtlCol="0">
            <a:spAutoFit/>
          </a:bodyPr>
          <a:lstStyle/>
          <a:p>
            <a:pPr algn="ctr"/>
            <a:r>
              <a:rPr lang="es-MX" dirty="0"/>
              <a:t>24</a:t>
            </a:r>
            <a:endParaRPr lang="es-ES" dirty="0"/>
          </a:p>
        </p:txBody>
      </p:sp>
      <p:sp>
        <p:nvSpPr>
          <p:cNvPr id="20" name="CuadroTexto 19">
            <a:extLst>
              <a:ext uri="{FF2B5EF4-FFF2-40B4-BE49-F238E27FC236}">
                <a16:creationId xmlns:a16="http://schemas.microsoft.com/office/drawing/2014/main" id="{B39EDEB1-A059-465D-87DC-29ABCC21F17E}"/>
              </a:ext>
            </a:extLst>
          </p:cNvPr>
          <p:cNvSpPr txBox="1"/>
          <p:nvPr/>
        </p:nvSpPr>
        <p:spPr>
          <a:xfrm>
            <a:off x="473394" y="6272710"/>
            <a:ext cx="6093724" cy="581441"/>
          </a:xfrm>
          <a:prstGeom prst="rect">
            <a:avLst/>
          </a:prstGeom>
          <a:noFill/>
        </p:spPr>
        <p:txBody>
          <a:bodyPr wrap="square">
            <a:spAutoFit/>
          </a:bodyPr>
          <a:lstStyle/>
          <a:p>
            <a:pPr>
              <a:lnSpc>
                <a:spcPct val="107000"/>
              </a:lnSpc>
              <a:spcAft>
                <a:spcPts val="800"/>
              </a:spcAft>
            </a:pPr>
            <a:r>
              <a:rPr lang="es-ES" sz="1200" dirty="0">
                <a:effectLst/>
                <a:ea typeface="Calibri" panose="020F0502020204030204" pitchFamily="34" charset="0"/>
                <a:cs typeface="Calibri" panose="020F0502020204030204" pitchFamily="34" charset="0"/>
              </a:rPr>
              <a:t>(</a:t>
            </a:r>
            <a:r>
              <a:rPr lang="es-ES" sz="1200" dirty="0" err="1">
                <a:effectLst/>
                <a:ea typeface="Calibri" panose="020F0502020204030204" pitchFamily="34" charset="0"/>
                <a:cs typeface="Calibri" panose="020F0502020204030204" pitchFamily="34" charset="0"/>
              </a:rPr>
              <a:t>Gorgieva</a:t>
            </a:r>
            <a:r>
              <a:rPr lang="es-ES" sz="1200" dirty="0">
                <a:effectLst/>
                <a:ea typeface="Calibri" panose="020F0502020204030204" pitchFamily="34" charset="0"/>
                <a:cs typeface="Calibri" panose="020F0502020204030204" pitchFamily="34" charset="0"/>
              </a:rPr>
              <a:t> y </a:t>
            </a:r>
            <a:r>
              <a:rPr lang="es-ES" sz="1200" dirty="0" err="1">
                <a:effectLst/>
                <a:ea typeface="Calibri" panose="020F0502020204030204" pitchFamily="34" charset="0"/>
                <a:cs typeface="Calibri" panose="020F0502020204030204" pitchFamily="34" charset="0"/>
              </a:rPr>
              <a:t>Kokol</a:t>
            </a:r>
            <a:r>
              <a:rPr lang="es-ES" sz="1200" dirty="0">
                <a:effectLst/>
                <a:ea typeface="Calibri" panose="020F0502020204030204" pitchFamily="34" charset="0"/>
                <a:cs typeface="Calibri" panose="020F0502020204030204" pitchFamily="34" charset="0"/>
              </a:rPr>
              <a:t>, 2011).</a:t>
            </a:r>
            <a:endParaRPr lang="es-ES" sz="1200" dirty="0">
              <a:effectLst/>
              <a:ea typeface="Calibri" panose="020F0502020204030204" pitchFamily="34" charset="0"/>
              <a:cs typeface="Times New Roman" panose="02020603050405020304" pitchFamily="18" charset="0"/>
            </a:endParaRPr>
          </a:p>
          <a:p>
            <a:pPr>
              <a:lnSpc>
                <a:spcPct val="107000"/>
              </a:lnSpc>
              <a:spcAft>
                <a:spcPts val="800"/>
              </a:spcAft>
            </a:pPr>
            <a:r>
              <a:rPr lang="es-ES" sz="1200" dirty="0">
                <a:effectLst/>
                <a:ea typeface="Calibri" panose="020F0502020204030204" pitchFamily="34" charset="0"/>
                <a:cs typeface="Calibri" panose="020F0502020204030204" pitchFamily="34" charset="0"/>
              </a:rPr>
              <a:t>(</a:t>
            </a:r>
            <a:r>
              <a:rPr lang="es-ES" sz="1200" dirty="0" err="1">
                <a:effectLst/>
                <a:ea typeface="Calibri" panose="020F0502020204030204" pitchFamily="34" charset="0"/>
                <a:cs typeface="Calibri" panose="020F0502020204030204" pitchFamily="34" charset="0"/>
              </a:rPr>
              <a:t>Rabotyagova</a:t>
            </a:r>
            <a:r>
              <a:rPr lang="es-ES" sz="1200" dirty="0">
                <a:effectLst/>
                <a:ea typeface="Calibri" panose="020F0502020204030204" pitchFamily="34" charset="0"/>
                <a:cs typeface="Calibri" panose="020F0502020204030204" pitchFamily="34" charset="0"/>
              </a:rPr>
              <a:t> y Cebe, 2008). </a:t>
            </a:r>
            <a:endParaRPr lang="es-ES" sz="1200" dirty="0">
              <a:effectLst/>
              <a:ea typeface="Calibri" panose="020F0502020204030204" pitchFamily="34" charset="0"/>
              <a:cs typeface="Times New Roman" panose="02020603050405020304" pitchFamily="18" charset="0"/>
            </a:endParaRPr>
          </a:p>
        </p:txBody>
      </p:sp>
      <p:sp>
        <p:nvSpPr>
          <p:cNvPr id="21" name="CuadroTexto 20">
            <a:extLst>
              <a:ext uri="{FF2B5EF4-FFF2-40B4-BE49-F238E27FC236}">
                <a16:creationId xmlns:a16="http://schemas.microsoft.com/office/drawing/2014/main" id="{205ABEDE-B597-4E82-AD02-49F6A9A46B75}"/>
              </a:ext>
            </a:extLst>
          </p:cNvPr>
          <p:cNvSpPr txBox="1"/>
          <p:nvPr/>
        </p:nvSpPr>
        <p:spPr>
          <a:xfrm>
            <a:off x="8929842" y="1394038"/>
            <a:ext cx="6093724" cy="369332"/>
          </a:xfrm>
          <a:prstGeom prst="rect">
            <a:avLst/>
          </a:prstGeom>
          <a:noFill/>
        </p:spPr>
        <p:txBody>
          <a:bodyPr wrap="square">
            <a:spAutoFit/>
          </a:bodyPr>
          <a:lstStyle/>
          <a:p>
            <a:r>
              <a:rPr lang="es-ES" sz="1800" dirty="0">
                <a:effectLst/>
                <a:ea typeface="Calibri" panose="020F0502020204030204" pitchFamily="34" charset="0"/>
              </a:rPr>
              <a:t>Colágeno: 100 </a:t>
            </a:r>
            <a:r>
              <a:rPr lang="es-ES" sz="1800" dirty="0" err="1">
                <a:effectLst/>
                <a:ea typeface="Calibri" panose="020F0502020204030204" pitchFamily="34" charset="0"/>
              </a:rPr>
              <a:t>kDa</a:t>
            </a:r>
            <a:endParaRPr lang="es-ES" dirty="0"/>
          </a:p>
        </p:txBody>
      </p:sp>
    </p:spTree>
    <p:extLst>
      <p:ext uri="{BB962C8B-B14F-4D97-AF65-F5344CB8AC3E}">
        <p14:creationId xmlns:p14="http://schemas.microsoft.com/office/powerpoint/2010/main" val="395592702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8F2CA43E-7A3B-47D8-A0FC-906A272DB74B}"/>
              </a:ext>
            </a:extLst>
          </p:cNvPr>
          <p:cNvPicPr>
            <a:picLocks noChangeAspect="1"/>
          </p:cNvPicPr>
          <p:nvPr/>
        </p:nvPicPr>
        <p:blipFill rotWithShape="1">
          <a:blip r:embed="rId2"/>
          <a:srcRect t="13502" r="27235" b="11322"/>
          <a:stretch/>
        </p:blipFill>
        <p:spPr>
          <a:xfrm>
            <a:off x="5818534" y="4889961"/>
            <a:ext cx="5351214" cy="645735"/>
          </a:xfrm>
          <a:prstGeom prst="cube">
            <a:avLst/>
          </a:prstGeom>
        </p:spPr>
      </p:pic>
      <p:pic>
        <p:nvPicPr>
          <p:cNvPr id="15" name="Imagen 14">
            <a:extLst>
              <a:ext uri="{FF2B5EF4-FFF2-40B4-BE49-F238E27FC236}">
                <a16:creationId xmlns:a16="http://schemas.microsoft.com/office/drawing/2014/main" id="{EE1B19D7-DFF1-4C1D-8B68-E8F9C61EAA74}"/>
              </a:ext>
            </a:extLst>
          </p:cNvPr>
          <p:cNvPicPr>
            <a:picLocks noChangeAspect="1"/>
          </p:cNvPicPr>
          <p:nvPr/>
        </p:nvPicPr>
        <p:blipFill rotWithShape="1">
          <a:blip r:embed="rId2"/>
          <a:srcRect t="13502" r="27235" b="11322"/>
          <a:stretch/>
        </p:blipFill>
        <p:spPr>
          <a:xfrm>
            <a:off x="5050019" y="4044400"/>
            <a:ext cx="3953304" cy="645735"/>
          </a:xfrm>
          <a:prstGeom prst="cube">
            <a:avLst/>
          </a:prstGeom>
        </p:spPr>
      </p:pic>
      <p:pic>
        <p:nvPicPr>
          <p:cNvPr id="13" name="Imagen 12">
            <a:extLst>
              <a:ext uri="{FF2B5EF4-FFF2-40B4-BE49-F238E27FC236}">
                <a16:creationId xmlns:a16="http://schemas.microsoft.com/office/drawing/2014/main" id="{B32F9681-059A-4F78-8DD7-97A6BBB72771}"/>
              </a:ext>
            </a:extLst>
          </p:cNvPr>
          <p:cNvPicPr>
            <a:picLocks noChangeAspect="1"/>
          </p:cNvPicPr>
          <p:nvPr/>
        </p:nvPicPr>
        <p:blipFill rotWithShape="1">
          <a:blip r:embed="rId2"/>
          <a:srcRect t="13502" r="27235" b="11322"/>
          <a:stretch/>
        </p:blipFill>
        <p:spPr>
          <a:xfrm>
            <a:off x="3788629" y="3198839"/>
            <a:ext cx="2416273" cy="645735"/>
          </a:xfrm>
          <a:prstGeom prst="cube">
            <a:avLst/>
          </a:prstGeom>
        </p:spPr>
      </p:pic>
      <p:pic>
        <p:nvPicPr>
          <p:cNvPr id="14" name="Imagen 13">
            <a:extLst>
              <a:ext uri="{FF2B5EF4-FFF2-40B4-BE49-F238E27FC236}">
                <a16:creationId xmlns:a16="http://schemas.microsoft.com/office/drawing/2014/main" id="{94FC93C7-6C9E-4524-8E67-0C55A13A6986}"/>
              </a:ext>
            </a:extLst>
          </p:cNvPr>
          <p:cNvPicPr>
            <a:picLocks noChangeAspect="1"/>
          </p:cNvPicPr>
          <p:nvPr/>
        </p:nvPicPr>
        <p:blipFill rotWithShape="1">
          <a:blip r:embed="rId2"/>
          <a:srcRect t="13502" r="27235" b="11322"/>
          <a:stretch/>
        </p:blipFill>
        <p:spPr>
          <a:xfrm>
            <a:off x="2874483" y="2353278"/>
            <a:ext cx="2416273" cy="645735"/>
          </a:xfrm>
          <a:prstGeom prst="cube">
            <a:avLst/>
          </a:prstGeom>
        </p:spPr>
      </p:pic>
      <p:pic>
        <p:nvPicPr>
          <p:cNvPr id="11" name="Imagen 10">
            <a:extLst>
              <a:ext uri="{FF2B5EF4-FFF2-40B4-BE49-F238E27FC236}">
                <a16:creationId xmlns:a16="http://schemas.microsoft.com/office/drawing/2014/main" id="{AA56C913-6EC1-48F2-835D-5A5B95A3A120}"/>
              </a:ext>
            </a:extLst>
          </p:cNvPr>
          <p:cNvPicPr>
            <a:picLocks noChangeAspect="1"/>
          </p:cNvPicPr>
          <p:nvPr/>
        </p:nvPicPr>
        <p:blipFill rotWithShape="1">
          <a:blip r:embed="rId2"/>
          <a:srcRect t="13502" r="27235" b="11322"/>
          <a:stretch/>
        </p:blipFill>
        <p:spPr>
          <a:xfrm>
            <a:off x="1560767" y="1530560"/>
            <a:ext cx="2416273" cy="645735"/>
          </a:xfrm>
          <a:prstGeom prst="cube">
            <a:avLst/>
          </a:prstGeom>
        </p:spPr>
      </p:pic>
      <p:pic>
        <p:nvPicPr>
          <p:cNvPr id="2" name="Imagen 1">
            <a:extLst>
              <a:ext uri="{FF2B5EF4-FFF2-40B4-BE49-F238E27FC236}">
                <a16:creationId xmlns:a16="http://schemas.microsoft.com/office/drawing/2014/main" id="{A60F2F0F-4243-4FC0-A912-4F902A45D71A}"/>
              </a:ext>
            </a:extLst>
          </p:cNvPr>
          <p:cNvPicPr>
            <a:picLocks noChangeAspect="1"/>
          </p:cNvPicPr>
          <p:nvPr/>
        </p:nvPicPr>
        <p:blipFill rotWithShape="1">
          <a:blip r:embed="rId2"/>
          <a:srcRect t="13502" r="27235" b="11322"/>
          <a:stretch/>
        </p:blipFill>
        <p:spPr>
          <a:xfrm>
            <a:off x="458210" y="755440"/>
            <a:ext cx="2416273" cy="645735"/>
          </a:xfrm>
          <a:prstGeom prst="cube">
            <a:avLst/>
          </a:prstGeom>
        </p:spPr>
      </p:pic>
      <p:pic>
        <p:nvPicPr>
          <p:cNvPr id="5" name="Imagen 4">
            <a:extLst>
              <a:ext uri="{FF2B5EF4-FFF2-40B4-BE49-F238E27FC236}">
                <a16:creationId xmlns:a16="http://schemas.microsoft.com/office/drawing/2014/main" id="{B549CA30-451D-491B-BC93-3558DBEB41A2}"/>
              </a:ext>
            </a:extLst>
          </p:cNvPr>
          <p:cNvPicPr>
            <a:picLocks noChangeAspect="1"/>
          </p:cNvPicPr>
          <p:nvPr/>
        </p:nvPicPr>
        <p:blipFill rotWithShape="1">
          <a:blip r:embed="rId3"/>
          <a:srcRect l="10113" t="14659" r="8511" b="6932"/>
          <a:stretch/>
        </p:blipFill>
        <p:spPr>
          <a:xfrm>
            <a:off x="8899451" y="5945410"/>
            <a:ext cx="3062177" cy="726633"/>
          </a:xfrm>
          <a:prstGeom prst="rect">
            <a:avLst/>
          </a:prstGeom>
        </p:spPr>
      </p:pic>
      <p:sp>
        <p:nvSpPr>
          <p:cNvPr id="27" name="Título 1">
            <a:extLst>
              <a:ext uri="{FF2B5EF4-FFF2-40B4-BE49-F238E27FC236}">
                <a16:creationId xmlns:a16="http://schemas.microsoft.com/office/drawing/2014/main" id="{7BB352A0-2367-442F-86EF-29A1EA9AC646}"/>
              </a:ext>
            </a:extLst>
          </p:cNvPr>
          <p:cNvSpPr>
            <a:spLocks noGrp="1"/>
          </p:cNvSpPr>
          <p:nvPr>
            <p:ph type="title"/>
          </p:nvPr>
        </p:nvSpPr>
        <p:spPr>
          <a:xfrm>
            <a:off x="8665698" y="0"/>
            <a:ext cx="2916702" cy="1143000"/>
          </a:xfrm>
        </p:spPr>
        <p:txBody>
          <a:bodyPr/>
          <a:lstStyle/>
          <a:p>
            <a:r>
              <a:rPr lang="es-EC" dirty="0">
                <a:solidFill>
                  <a:srgbClr val="003300"/>
                </a:solidFill>
              </a:rPr>
              <a:t>CONTENIDO</a:t>
            </a:r>
          </a:p>
        </p:txBody>
      </p:sp>
      <p:sp>
        <p:nvSpPr>
          <p:cNvPr id="68" name="TextBox 47">
            <a:extLst>
              <a:ext uri="{FF2B5EF4-FFF2-40B4-BE49-F238E27FC236}">
                <a16:creationId xmlns:a16="http://schemas.microsoft.com/office/drawing/2014/main" id="{F994B734-DD24-455A-924C-593A0920A22A}"/>
              </a:ext>
            </a:extLst>
          </p:cNvPr>
          <p:cNvSpPr txBox="1"/>
          <p:nvPr/>
        </p:nvSpPr>
        <p:spPr>
          <a:xfrm>
            <a:off x="838143" y="972981"/>
            <a:ext cx="19800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all" spc="0" normalizeH="0" baseline="0" noProof="0" dirty="0">
                <a:ln>
                  <a:noFill/>
                </a:ln>
                <a:solidFill>
                  <a:schemeClr val="accent1">
                    <a:lumMod val="40000"/>
                    <a:lumOff val="60000"/>
                  </a:schemeClr>
                </a:solidFill>
                <a:effectLst/>
                <a:uLnTx/>
                <a:uFillTx/>
                <a:latin typeface="Arial"/>
                <a:ea typeface="+mn-ea"/>
                <a:cs typeface="+mn-cs"/>
              </a:rPr>
              <a:t>INTRODUCCIÓN</a:t>
            </a:r>
          </a:p>
        </p:txBody>
      </p:sp>
      <p:sp>
        <p:nvSpPr>
          <p:cNvPr id="69" name="TextBox 51">
            <a:extLst>
              <a:ext uri="{FF2B5EF4-FFF2-40B4-BE49-F238E27FC236}">
                <a16:creationId xmlns:a16="http://schemas.microsoft.com/office/drawing/2014/main" id="{40DEE6FF-FF4F-46AB-B2E1-CD636957ACC6}"/>
              </a:ext>
            </a:extLst>
          </p:cNvPr>
          <p:cNvSpPr txBox="1"/>
          <p:nvPr/>
        </p:nvSpPr>
        <p:spPr>
          <a:xfrm>
            <a:off x="2283089" y="1707543"/>
            <a:ext cx="15055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schemeClr val="accent1">
                    <a:lumMod val="40000"/>
                    <a:lumOff val="60000"/>
                  </a:schemeClr>
                </a:solidFill>
                <a:effectLst/>
                <a:uLnTx/>
                <a:uFillTx/>
                <a:latin typeface="Arial"/>
                <a:ea typeface="+mn-ea"/>
                <a:cs typeface="+mn-cs"/>
              </a:rPr>
              <a:t>OBJETIVOS</a:t>
            </a:r>
          </a:p>
        </p:txBody>
      </p:sp>
      <p:sp>
        <p:nvSpPr>
          <p:cNvPr id="70" name="TextBox 54">
            <a:extLst>
              <a:ext uri="{FF2B5EF4-FFF2-40B4-BE49-F238E27FC236}">
                <a16:creationId xmlns:a16="http://schemas.microsoft.com/office/drawing/2014/main" id="{B192AC98-FD35-4AF6-8B6A-2D180F714DAD}"/>
              </a:ext>
            </a:extLst>
          </p:cNvPr>
          <p:cNvSpPr txBox="1"/>
          <p:nvPr/>
        </p:nvSpPr>
        <p:spPr>
          <a:xfrm>
            <a:off x="4171434" y="3378890"/>
            <a:ext cx="19245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all" spc="0" normalizeH="0" baseline="0" noProof="0" dirty="0">
                <a:ln>
                  <a:noFill/>
                </a:ln>
                <a:solidFill>
                  <a:schemeClr val="accent1">
                    <a:lumMod val="40000"/>
                    <a:lumOff val="60000"/>
                  </a:schemeClr>
                </a:solidFill>
                <a:effectLst/>
                <a:uLnTx/>
                <a:uFillTx/>
                <a:latin typeface="Arial"/>
                <a:ea typeface="+mn-ea"/>
                <a:cs typeface="+mn-cs"/>
              </a:rPr>
              <a:t>METODOLOGÍA</a:t>
            </a:r>
            <a:endParaRPr kumimoji="0" lang="en-US" sz="1800" b="1" i="0" u="none" strike="noStrike" kern="1200" cap="all" spc="0" normalizeH="0" baseline="0" noProof="0" dirty="0">
              <a:ln>
                <a:noFill/>
              </a:ln>
              <a:solidFill>
                <a:schemeClr val="accent1">
                  <a:lumMod val="40000"/>
                  <a:lumOff val="60000"/>
                </a:schemeClr>
              </a:solidFill>
              <a:effectLst/>
              <a:uLnTx/>
              <a:uFillTx/>
              <a:latin typeface="Arial"/>
              <a:ea typeface="+mn-ea"/>
              <a:cs typeface="+mn-cs"/>
            </a:endParaRPr>
          </a:p>
        </p:txBody>
      </p:sp>
      <p:sp>
        <p:nvSpPr>
          <p:cNvPr id="72" name="TextBox 41">
            <a:extLst>
              <a:ext uri="{FF2B5EF4-FFF2-40B4-BE49-F238E27FC236}">
                <a16:creationId xmlns:a16="http://schemas.microsoft.com/office/drawing/2014/main" id="{DA025254-1961-4FAE-AAB9-FC8E1CC6A2E0}"/>
              </a:ext>
            </a:extLst>
          </p:cNvPr>
          <p:cNvSpPr txBox="1"/>
          <p:nvPr/>
        </p:nvSpPr>
        <p:spPr>
          <a:xfrm>
            <a:off x="6453713" y="5028162"/>
            <a:ext cx="47160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err="1">
                <a:ln>
                  <a:noFill/>
                </a:ln>
                <a:solidFill>
                  <a:schemeClr val="accent1">
                    <a:lumMod val="75000"/>
                  </a:schemeClr>
                </a:solidFill>
                <a:effectLst/>
                <a:uLnTx/>
                <a:uFillTx/>
                <a:latin typeface="Arial"/>
                <a:ea typeface="+mn-ea"/>
                <a:cs typeface="+mn-cs"/>
              </a:rPr>
              <a:t>Conclusiones</a:t>
            </a:r>
            <a:r>
              <a:rPr kumimoji="0" lang="en-US" sz="1800" b="1" i="0" u="none" strike="noStrike" kern="1200" cap="all" spc="0" normalizeH="0" baseline="0" noProof="0" dirty="0">
                <a:ln>
                  <a:noFill/>
                </a:ln>
                <a:solidFill>
                  <a:schemeClr val="accent1">
                    <a:lumMod val="75000"/>
                  </a:schemeClr>
                </a:solidFill>
                <a:effectLst/>
                <a:uLnTx/>
                <a:uFillTx/>
                <a:latin typeface="Arial"/>
                <a:ea typeface="+mn-ea"/>
                <a:cs typeface="+mn-cs"/>
              </a:rPr>
              <a:t> y </a:t>
            </a:r>
            <a:r>
              <a:rPr kumimoji="0" lang="en-US" sz="1800" b="1" i="0" u="none" strike="noStrike" kern="1200" cap="all" spc="0" normalizeH="0" baseline="0" noProof="0" dirty="0" err="1">
                <a:ln>
                  <a:noFill/>
                </a:ln>
                <a:solidFill>
                  <a:schemeClr val="accent1">
                    <a:lumMod val="75000"/>
                  </a:schemeClr>
                </a:solidFill>
                <a:effectLst/>
                <a:uLnTx/>
                <a:uFillTx/>
                <a:latin typeface="Arial"/>
                <a:ea typeface="+mn-ea"/>
                <a:cs typeface="+mn-cs"/>
              </a:rPr>
              <a:t>recomendaciones</a:t>
            </a:r>
            <a:endParaRPr kumimoji="0" lang="en-US" sz="1800" b="1" i="0" u="none" strike="noStrike" kern="1200" cap="all" spc="0" normalizeH="0" baseline="0" noProof="0" dirty="0">
              <a:ln>
                <a:noFill/>
              </a:ln>
              <a:solidFill>
                <a:schemeClr val="accent1">
                  <a:lumMod val="75000"/>
                </a:schemeClr>
              </a:solidFill>
              <a:effectLst/>
              <a:uLnTx/>
              <a:uFillTx/>
              <a:latin typeface="Arial"/>
              <a:ea typeface="+mn-ea"/>
              <a:cs typeface="+mn-cs"/>
            </a:endParaRPr>
          </a:p>
        </p:txBody>
      </p:sp>
      <p:sp>
        <p:nvSpPr>
          <p:cNvPr id="43" name="TextBox 54">
            <a:extLst>
              <a:ext uri="{FF2B5EF4-FFF2-40B4-BE49-F238E27FC236}">
                <a16:creationId xmlns:a16="http://schemas.microsoft.com/office/drawing/2014/main" id="{8FBEC9A1-9DFA-47B8-97B7-D13418B8585C}"/>
              </a:ext>
            </a:extLst>
          </p:cNvPr>
          <p:cNvSpPr txBox="1"/>
          <p:nvPr/>
        </p:nvSpPr>
        <p:spPr>
          <a:xfrm>
            <a:off x="3634247" y="2534019"/>
            <a:ext cx="14157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all" spc="0" normalizeH="0" baseline="0" noProof="0" dirty="0">
                <a:ln>
                  <a:noFill/>
                </a:ln>
                <a:solidFill>
                  <a:schemeClr val="accent1">
                    <a:lumMod val="40000"/>
                    <a:lumOff val="60000"/>
                  </a:schemeClr>
                </a:solidFill>
                <a:effectLst/>
                <a:uLnTx/>
                <a:uFillTx/>
                <a:latin typeface="Arial"/>
                <a:ea typeface="+mn-ea"/>
                <a:cs typeface="+mn-cs"/>
              </a:rPr>
              <a:t>Hipótesis</a:t>
            </a:r>
            <a:endParaRPr kumimoji="0" lang="en-US" sz="1800" b="1" i="0" u="none" strike="noStrike" kern="1200" cap="all" spc="0" normalizeH="0" baseline="0" noProof="0" dirty="0">
              <a:ln>
                <a:noFill/>
              </a:ln>
              <a:solidFill>
                <a:schemeClr val="accent1">
                  <a:lumMod val="40000"/>
                  <a:lumOff val="60000"/>
                </a:schemeClr>
              </a:solidFill>
              <a:effectLst/>
              <a:uLnTx/>
              <a:uFillTx/>
              <a:latin typeface="Arial"/>
              <a:ea typeface="+mn-ea"/>
              <a:cs typeface="+mn-cs"/>
            </a:endParaRPr>
          </a:p>
        </p:txBody>
      </p:sp>
      <p:sp>
        <p:nvSpPr>
          <p:cNvPr id="74" name="TextBox 57">
            <a:extLst>
              <a:ext uri="{FF2B5EF4-FFF2-40B4-BE49-F238E27FC236}">
                <a16:creationId xmlns:a16="http://schemas.microsoft.com/office/drawing/2014/main" id="{E899236C-532D-4B8B-B0A5-9A57ACE15041}"/>
              </a:ext>
            </a:extLst>
          </p:cNvPr>
          <p:cNvSpPr txBox="1"/>
          <p:nvPr/>
        </p:nvSpPr>
        <p:spPr>
          <a:xfrm>
            <a:off x="5602651" y="4186912"/>
            <a:ext cx="32968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err="1">
                <a:ln>
                  <a:noFill/>
                </a:ln>
                <a:solidFill>
                  <a:schemeClr val="accent1">
                    <a:lumMod val="40000"/>
                    <a:lumOff val="60000"/>
                  </a:schemeClr>
                </a:solidFill>
                <a:effectLst/>
                <a:uLnTx/>
                <a:uFillTx/>
                <a:latin typeface="Arial"/>
                <a:ea typeface="+mn-ea"/>
                <a:cs typeface="+mn-cs"/>
              </a:rPr>
              <a:t>Resultados</a:t>
            </a:r>
            <a:r>
              <a:rPr kumimoji="0" lang="en-US" sz="1800" b="1" i="0" u="none" strike="noStrike" kern="1200" cap="all" spc="0" normalizeH="0" baseline="0" noProof="0" dirty="0">
                <a:ln>
                  <a:noFill/>
                </a:ln>
                <a:solidFill>
                  <a:schemeClr val="accent1">
                    <a:lumMod val="40000"/>
                    <a:lumOff val="60000"/>
                  </a:schemeClr>
                </a:solidFill>
                <a:effectLst/>
                <a:uLnTx/>
                <a:uFillTx/>
                <a:latin typeface="Arial"/>
                <a:ea typeface="+mn-ea"/>
                <a:cs typeface="+mn-cs"/>
              </a:rPr>
              <a:t> Y </a:t>
            </a:r>
            <a:r>
              <a:rPr kumimoji="0" lang="en-US" sz="1800" b="1" i="0" u="none" strike="noStrike" kern="1200" cap="all" spc="0" normalizeH="0" baseline="0" noProof="0" dirty="0" err="1">
                <a:ln>
                  <a:noFill/>
                </a:ln>
                <a:solidFill>
                  <a:schemeClr val="accent1">
                    <a:lumMod val="40000"/>
                    <a:lumOff val="60000"/>
                  </a:schemeClr>
                </a:solidFill>
                <a:effectLst/>
                <a:uLnTx/>
                <a:uFillTx/>
                <a:latin typeface="Arial"/>
                <a:ea typeface="+mn-ea"/>
                <a:cs typeface="+mn-cs"/>
              </a:rPr>
              <a:t>discusión</a:t>
            </a:r>
            <a:endParaRPr kumimoji="0" lang="en-US" sz="1800" b="1" i="0" u="none" strike="noStrike" kern="1200" cap="all" spc="0" normalizeH="0" baseline="0" noProof="0" dirty="0">
              <a:ln>
                <a:noFill/>
              </a:ln>
              <a:solidFill>
                <a:schemeClr val="accent1">
                  <a:lumMod val="40000"/>
                  <a:lumOff val="60000"/>
                </a:schemeClr>
              </a:solidFill>
              <a:effectLst/>
              <a:uLnTx/>
              <a:uFillTx/>
              <a:latin typeface="Arial"/>
              <a:ea typeface="+mn-ea"/>
              <a:cs typeface="+mn-cs"/>
            </a:endParaRPr>
          </a:p>
        </p:txBody>
      </p:sp>
      <p:pic>
        <p:nvPicPr>
          <p:cNvPr id="3074" name="Picture 2" descr="Investigación Científica Vectores Libres de Derechos - iStock">
            <a:extLst>
              <a:ext uri="{FF2B5EF4-FFF2-40B4-BE49-F238E27FC236}">
                <a16:creationId xmlns:a16="http://schemas.microsoft.com/office/drawing/2014/main" id="{B56F0303-15AC-4085-B158-FFDA90BDF7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330" t="51875" r="5824" b="27908"/>
          <a:stretch/>
        </p:blipFill>
        <p:spPr bwMode="auto">
          <a:xfrm>
            <a:off x="1" y="738384"/>
            <a:ext cx="788874" cy="803691"/>
          </a:xfrm>
          <a:prstGeom prst="ellipse">
            <a:avLst/>
          </a:prstGeom>
          <a:noFill/>
          <a:extLst>
            <a:ext uri="{909E8E84-426E-40DD-AFC4-6F175D3DCCD1}">
              <a14:hiddenFill xmlns:a14="http://schemas.microsoft.com/office/drawing/2010/main">
                <a:solidFill>
                  <a:srgbClr val="FFFFFF"/>
                </a:solidFill>
              </a14:hiddenFill>
            </a:ext>
          </a:extLst>
        </p:spPr>
      </p:pic>
      <p:pic>
        <p:nvPicPr>
          <p:cNvPr id="17" name="Picture 2" descr="Investigación Científica Vectores Libres de Derechos - iStock">
            <a:extLst>
              <a:ext uri="{FF2B5EF4-FFF2-40B4-BE49-F238E27FC236}">
                <a16:creationId xmlns:a16="http://schemas.microsoft.com/office/drawing/2014/main" id="{DCB677D1-DF09-468B-9756-3DFB01A926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429" t="52027" r="49851" b="28407"/>
          <a:stretch/>
        </p:blipFill>
        <p:spPr bwMode="auto">
          <a:xfrm>
            <a:off x="838143" y="1430804"/>
            <a:ext cx="1024405" cy="922810"/>
          </a:xfrm>
          <a:prstGeom prst="ellipse">
            <a:avLst/>
          </a:prstGeom>
          <a:noFill/>
          <a:extLst>
            <a:ext uri="{909E8E84-426E-40DD-AFC4-6F175D3DCCD1}">
              <a14:hiddenFill xmlns:a14="http://schemas.microsoft.com/office/drawing/2010/main">
                <a:solidFill>
                  <a:srgbClr val="FFFFFF"/>
                </a:solidFill>
              </a14:hiddenFill>
            </a:ext>
          </a:extLst>
        </p:spPr>
      </p:pic>
      <p:pic>
        <p:nvPicPr>
          <p:cNvPr id="18" name="Picture 2" descr="Investigación Científica Vectores Libres de Derechos - iStock">
            <a:extLst>
              <a:ext uri="{FF2B5EF4-FFF2-40B4-BE49-F238E27FC236}">
                <a16:creationId xmlns:a16="http://schemas.microsoft.com/office/drawing/2014/main" id="{06EFF6FA-BA08-40FD-9A30-E21AC21A40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82" t="52140" r="72543" b="26966"/>
          <a:stretch/>
        </p:blipFill>
        <p:spPr bwMode="auto">
          <a:xfrm>
            <a:off x="2061597" y="2192728"/>
            <a:ext cx="1121429" cy="1051913"/>
          </a:xfrm>
          <a:prstGeom prst="ellipse">
            <a:avLst/>
          </a:prstGeom>
          <a:noFill/>
          <a:extLst>
            <a:ext uri="{909E8E84-426E-40DD-AFC4-6F175D3DCCD1}">
              <a14:hiddenFill xmlns:a14="http://schemas.microsoft.com/office/drawing/2010/main">
                <a:solidFill>
                  <a:srgbClr val="FFFFFF"/>
                </a:solidFill>
              </a14:hiddenFill>
            </a:ext>
          </a:extLst>
        </p:spPr>
      </p:pic>
      <p:pic>
        <p:nvPicPr>
          <p:cNvPr id="19" name="Picture 2" descr="Investigación Científica Vectores Libres de Derechos - iStock">
            <a:extLst>
              <a:ext uri="{FF2B5EF4-FFF2-40B4-BE49-F238E27FC236}">
                <a16:creationId xmlns:a16="http://schemas.microsoft.com/office/drawing/2014/main" id="{1868EDEA-0563-4517-B44E-CB0832B8F9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180" t="30226" r="50083" b="49305"/>
          <a:stretch/>
        </p:blipFill>
        <p:spPr bwMode="auto">
          <a:xfrm>
            <a:off x="3020168" y="3084092"/>
            <a:ext cx="1091325" cy="1027637"/>
          </a:xfrm>
          <a:prstGeom prst="ellipse">
            <a:avLst/>
          </a:prstGeom>
          <a:noFill/>
          <a:extLst>
            <a:ext uri="{909E8E84-426E-40DD-AFC4-6F175D3DCCD1}">
              <a14:hiddenFill xmlns:a14="http://schemas.microsoft.com/office/drawing/2010/main">
                <a:solidFill>
                  <a:srgbClr val="FFFFFF"/>
                </a:solidFill>
              </a14:hiddenFill>
            </a:ext>
          </a:extLst>
        </p:spPr>
      </p:pic>
      <p:pic>
        <p:nvPicPr>
          <p:cNvPr id="20" name="Picture 2" descr="Investigación Científica Vectores Libres de Derechos - iStock">
            <a:extLst>
              <a:ext uri="{FF2B5EF4-FFF2-40B4-BE49-F238E27FC236}">
                <a16:creationId xmlns:a16="http://schemas.microsoft.com/office/drawing/2014/main" id="{621365D7-04D4-4583-B3E4-F915DFDF7A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634" t="74232" r="6094" b="7663"/>
          <a:stretch/>
        </p:blipFill>
        <p:spPr bwMode="auto">
          <a:xfrm>
            <a:off x="4286164" y="3844574"/>
            <a:ext cx="1150547" cy="1027637"/>
          </a:xfrm>
          <a:prstGeom prst="ellipse">
            <a:avLst/>
          </a:prstGeom>
          <a:noFill/>
          <a:extLst>
            <a:ext uri="{909E8E84-426E-40DD-AFC4-6F175D3DCCD1}">
              <a14:hiddenFill xmlns:a14="http://schemas.microsoft.com/office/drawing/2010/main">
                <a:solidFill>
                  <a:srgbClr val="FFFFFF"/>
                </a:solidFill>
              </a14:hiddenFill>
            </a:ext>
          </a:extLst>
        </p:spPr>
      </p:pic>
      <p:pic>
        <p:nvPicPr>
          <p:cNvPr id="21" name="Picture 2" descr="Investigación Científica Vectores Libres de Derechos - iStock">
            <a:extLst>
              <a:ext uri="{FF2B5EF4-FFF2-40B4-BE49-F238E27FC236}">
                <a16:creationId xmlns:a16="http://schemas.microsoft.com/office/drawing/2014/main" id="{B1522B94-BF08-4354-ADC5-38A2987F00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80" t="75663" r="74198" b="6232"/>
          <a:stretch/>
        </p:blipFill>
        <p:spPr bwMode="auto">
          <a:xfrm>
            <a:off x="5292200" y="4769401"/>
            <a:ext cx="1091325" cy="1055450"/>
          </a:xfrm>
          <a:prstGeom prst="ellipse">
            <a:avLst/>
          </a:prstGeom>
          <a:noFill/>
          <a:extLst>
            <a:ext uri="{909E8E84-426E-40DD-AFC4-6F175D3DCCD1}">
              <a14:hiddenFill xmlns:a14="http://schemas.microsoft.com/office/drawing/2010/main">
                <a:solidFill>
                  <a:srgbClr val="FFFFFF"/>
                </a:solidFill>
              </a14:hiddenFill>
            </a:ext>
          </a:extLst>
        </p:spPr>
      </p:pic>
      <p:sp>
        <p:nvSpPr>
          <p:cNvPr id="22" name="CuadroTexto 21">
            <a:extLst>
              <a:ext uri="{FF2B5EF4-FFF2-40B4-BE49-F238E27FC236}">
                <a16:creationId xmlns:a16="http://schemas.microsoft.com/office/drawing/2014/main" id="{166D44EC-539D-427C-9A81-FA92E67F1CA6}"/>
              </a:ext>
            </a:extLst>
          </p:cNvPr>
          <p:cNvSpPr txBox="1"/>
          <p:nvPr/>
        </p:nvSpPr>
        <p:spPr>
          <a:xfrm>
            <a:off x="0" y="0"/>
            <a:ext cx="609600" cy="369332"/>
          </a:xfrm>
          <a:prstGeom prst="rect">
            <a:avLst/>
          </a:prstGeom>
          <a:noFill/>
        </p:spPr>
        <p:txBody>
          <a:bodyPr wrap="square" rtlCol="0">
            <a:spAutoFit/>
          </a:bodyPr>
          <a:lstStyle/>
          <a:p>
            <a:pPr algn="ctr"/>
            <a:r>
              <a:rPr lang="es-MX" dirty="0"/>
              <a:t>25</a:t>
            </a:r>
            <a:endParaRPr lang="es-ES" dirty="0"/>
          </a:p>
        </p:txBody>
      </p:sp>
    </p:spTree>
    <p:extLst>
      <p:ext uri="{BB962C8B-B14F-4D97-AF65-F5344CB8AC3E}">
        <p14:creationId xmlns:p14="http://schemas.microsoft.com/office/powerpoint/2010/main" val="3841072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549CA30-451D-491B-BC93-3558DBEB41A2}"/>
              </a:ext>
            </a:extLst>
          </p:cNvPr>
          <p:cNvPicPr>
            <a:picLocks noChangeAspect="1"/>
          </p:cNvPicPr>
          <p:nvPr/>
        </p:nvPicPr>
        <p:blipFill rotWithShape="1">
          <a:blip r:embed="rId2"/>
          <a:srcRect l="10113" t="14659" r="8511" b="6932"/>
          <a:stretch/>
        </p:blipFill>
        <p:spPr>
          <a:xfrm>
            <a:off x="8899451" y="5945410"/>
            <a:ext cx="3062177" cy="726633"/>
          </a:xfrm>
          <a:prstGeom prst="rect">
            <a:avLst/>
          </a:prstGeom>
        </p:spPr>
      </p:pic>
      <p:sp>
        <p:nvSpPr>
          <p:cNvPr id="27" name="Título 1">
            <a:extLst>
              <a:ext uri="{FF2B5EF4-FFF2-40B4-BE49-F238E27FC236}">
                <a16:creationId xmlns:a16="http://schemas.microsoft.com/office/drawing/2014/main" id="{7BB352A0-2367-442F-86EF-29A1EA9AC646}"/>
              </a:ext>
            </a:extLst>
          </p:cNvPr>
          <p:cNvSpPr>
            <a:spLocks noGrp="1"/>
          </p:cNvSpPr>
          <p:nvPr>
            <p:ph type="title"/>
          </p:nvPr>
        </p:nvSpPr>
        <p:spPr>
          <a:xfrm>
            <a:off x="4698609" y="0"/>
            <a:ext cx="6954129" cy="1143000"/>
          </a:xfrm>
        </p:spPr>
        <p:txBody>
          <a:bodyPr/>
          <a:lstStyle/>
          <a:p>
            <a:r>
              <a:rPr lang="es-EC" dirty="0">
                <a:solidFill>
                  <a:srgbClr val="003300"/>
                </a:solidFill>
              </a:rPr>
              <a:t>CONCLUSIONES</a:t>
            </a:r>
          </a:p>
        </p:txBody>
      </p:sp>
      <p:pic>
        <p:nvPicPr>
          <p:cNvPr id="7" name="Imagen 6">
            <a:extLst>
              <a:ext uri="{FF2B5EF4-FFF2-40B4-BE49-F238E27FC236}">
                <a16:creationId xmlns:a16="http://schemas.microsoft.com/office/drawing/2014/main" id="{CE09C1B3-06F5-421E-A1E7-0F14DB40ED94}"/>
              </a:ext>
            </a:extLst>
          </p:cNvPr>
          <p:cNvPicPr>
            <a:picLocks noChangeAspect="1"/>
          </p:cNvPicPr>
          <p:nvPr/>
        </p:nvPicPr>
        <p:blipFill>
          <a:blip r:embed="rId3"/>
          <a:stretch>
            <a:fillRect/>
          </a:stretch>
        </p:blipFill>
        <p:spPr>
          <a:xfrm>
            <a:off x="707969" y="609305"/>
            <a:ext cx="10776065" cy="2080886"/>
          </a:xfrm>
          <a:prstGeom prst="frame">
            <a:avLst/>
          </a:prstGeom>
        </p:spPr>
      </p:pic>
      <p:pic>
        <p:nvPicPr>
          <p:cNvPr id="8" name="Imagen 7">
            <a:extLst>
              <a:ext uri="{FF2B5EF4-FFF2-40B4-BE49-F238E27FC236}">
                <a16:creationId xmlns:a16="http://schemas.microsoft.com/office/drawing/2014/main" id="{0C66FB0D-FD1B-4085-BF59-E770F0664412}"/>
              </a:ext>
            </a:extLst>
          </p:cNvPr>
          <p:cNvPicPr>
            <a:picLocks noChangeAspect="1"/>
          </p:cNvPicPr>
          <p:nvPr/>
        </p:nvPicPr>
        <p:blipFill>
          <a:blip r:embed="rId3"/>
          <a:stretch>
            <a:fillRect/>
          </a:stretch>
        </p:blipFill>
        <p:spPr>
          <a:xfrm>
            <a:off x="707966" y="2519721"/>
            <a:ext cx="10776065" cy="1249987"/>
          </a:xfrm>
          <a:prstGeom prst="frame">
            <a:avLst/>
          </a:prstGeom>
        </p:spPr>
      </p:pic>
      <p:pic>
        <p:nvPicPr>
          <p:cNvPr id="9" name="Imagen 8">
            <a:extLst>
              <a:ext uri="{FF2B5EF4-FFF2-40B4-BE49-F238E27FC236}">
                <a16:creationId xmlns:a16="http://schemas.microsoft.com/office/drawing/2014/main" id="{2E165DFB-A2FC-4629-8204-9D4AC376EFBF}"/>
              </a:ext>
            </a:extLst>
          </p:cNvPr>
          <p:cNvPicPr>
            <a:picLocks noChangeAspect="1"/>
          </p:cNvPicPr>
          <p:nvPr/>
        </p:nvPicPr>
        <p:blipFill>
          <a:blip r:embed="rId3"/>
          <a:stretch>
            <a:fillRect/>
          </a:stretch>
        </p:blipFill>
        <p:spPr>
          <a:xfrm>
            <a:off x="707966" y="3769708"/>
            <a:ext cx="10776065" cy="1001075"/>
          </a:xfrm>
          <a:prstGeom prst="frame">
            <a:avLst/>
          </a:prstGeom>
        </p:spPr>
      </p:pic>
      <p:sp>
        <p:nvSpPr>
          <p:cNvPr id="10" name="CuadroTexto 9">
            <a:extLst>
              <a:ext uri="{FF2B5EF4-FFF2-40B4-BE49-F238E27FC236}">
                <a16:creationId xmlns:a16="http://schemas.microsoft.com/office/drawing/2014/main" id="{4F7C57D5-598C-4B3B-9315-AEFE1BE0D0BF}"/>
              </a:ext>
            </a:extLst>
          </p:cNvPr>
          <p:cNvSpPr txBox="1"/>
          <p:nvPr/>
        </p:nvSpPr>
        <p:spPr>
          <a:xfrm>
            <a:off x="1338470" y="864918"/>
            <a:ext cx="9727096" cy="1569660"/>
          </a:xfrm>
          <a:prstGeom prst="rect">
            <a:avLst/>
          </a:prstGeom>
          <a:noFill/>
        </p:spPr>
        <p:txBody>
          <a:bodyPr wrap="square">
            <a:spAutoFit/>
          </a:bodyPr>
          <a:lstStyle/>
          <a:p>
            <a:pPr marL="285750" indent="-285750">
              <a:buFont typeface="Arial" panose="020B0604020202020204" pitchFamily="34" charset="0"/>
              <a:buChar char="•"/>
            </a:pPr>
            <a:r>
              <a:rPr lang="es-ES" sz="1600" dirty="0">
                <a:effectLst/>
                <a:ea typeface="Calibri" panose="020F0502020204030204" pitchFamily="34" charset="0"/>
              </a:rPr>
              <a:t>Se observó que la hidrólisis enzimática con bromelina, se desarrolla de forma eficiente, cuando la temperatura de 37°C permanece constante, el pH del medio es básico 6.10, la concentración de enzima es 0.5M y se requieren 3h de tiempo de reacción; como resultado se obtiene un grado de hidrólisis de 13.685%, que se encuentra dentro del rango aceptable y lo que indica que el colágeno fue hidrolizado por la enzima bromelina, y sus propiedades organolépticas fueron de color amarillo claro, ausencia de viscosidad y sin cambio de olor.</a:t>
            </a:r>
            <a:endParaRPr lang="es-ES" sz="1600" dirty="0"/>
          </a:p>
        </p:txBody>
      </p:sp>
      <p:sp>
        <p:nvSpPr>
          <p:cNvPr id="12" name="CuadroTexto 11">
            <a:extLst>
              <a:ext uri="{FF2B5EF4-FFF2-40B4-BE49-F238E27FC236}">
                <a16:creationId xmlns:a16="http://schemas.microsoft.com/office/drawing/2014/main" id="{3BD9C82A-628B-48C8-B2B0-5F287492448F}"/>
              </a:ext>
            </a:extLst>
          </p:cNvPr>
          <p:cNvSpPr txBox="1"/>
          <p:nvPr/>
        </p:nvSpPr>
        <p:spPr>
          <a:xfrm>
            <a:off x="1338470" y="2729215"/>
            <a:ext cx="9727096" cy="830997"/>
          </a:xfrm>
          <a:prstGeom prst="rect">
            <a:avLst/>
          </a:prstGeom>
          <a:noFill/>
        </p:spPr>
        <p:txBody>
          <a:bodyPr wrap="square">
            <a:spAutoFit/>
          </a:bodyPr>
          <a:lstStyle/>
          <a:p>
            <a:pPr marL="285750" indent="-285750" algn="l">
              <a:spcBef>
                <a:spcPts val="1200"/>
              </a:spcBef>
              <a:spcAft>
                <a:spcPts val="800"/>
              </a:spcAft>
              <a:buFont typeface="Arial" panose="020B0604020202020204" pitchFamily="34" charset="0"/>
              <a:buChar char="•"/>
            </a:pPr>
            <a:r>
              <a:rPr lang="es-EC" sz="1600" dirty="0"/>
              <a:t>El análisis estadístico demostró que la concentración de bromelina representa la variable más relevante dentro del proceso de hidrólisis, sin embargo, tanto ese como los otros dos factores influyen directamente en la obtención de la proteína hidrolizada. </a:t>
            </a:r>
            <a:endParaRPr lang="es-ES" sz="1600" dirty="0"/>
          </a:p>
        </p:txBody>
      </p:sp>
      <p:sp>
        <p:nvSpPr>
          <p:cNvPr id="14" name="CuadroTexto 13">
            <a:extLst>
              <a:ext uri="{FF2B5EF4-FFF2-40B4-BE49-F238E27FC236}">
                <a16:creationId xmlns:a16="http://schemas.microsoft.com/office/drawing/2014/main" id="{8625743E-3257-4628-999E-7AB79D6FFCF2}"/>
              </a:ext>
            </a:extLst>
          </p:cNvPr>
          <p:cNvSpPr txBox="1"/>
          <p:nvPr/>
        </p:nvSpPr>
        <p:spPr>
          <a:xfrm>
            <a:off x="1338470" y="3985749"/>
            <a:ext cx="9124121" cy="584775"/>
          </a:xfrm>
          <a:prstGeom prst="rect">
            <a:avLst/>
          </a:prstGeom>
          <a:noFill/>
        </p:spPr>
        <p:txBody>
          <a:bodyPr wrap="square">
            <a:spAutoFit/>
          </a:bodyPr>
          <a:lstStyle/>
          <a:p>
            <a:pPr marL="285750" indent="-285750">
              <a:spcBef>
                <a:spcPts val="1200"/>
              </a:spcBef>
              <a:spcAft>
                <a:spcPts val="800"/>
              </a:spcAft>
              <a:buFont typeface="Arial" panose="020B0604020202020204" pitchFamily="34" charset="0"/>
              <a:buChar char="•"/>
            </a:pPr>
            <a:r>
              <a:rPr lang="es-EC" sz="1600" dirty="0"/>
              <a:t>La cuantificación de proteína obtenida después de la hidrólisis fue mediante el método de Bradford del cual se obtuvo el valor de 0.1942mg/</a:t>
            </a:r>
            <a:r>
              <a:rPr lang="es-EC" sz="1600" dirty="0" err="1"/>
              <a:t>mL</a:t>
            </a:r>
            <a:r>
              <a:rPr lang="es-EC" sz="1600" dirty="0"/>
              <a:t> en base a la curva de calibración de BSA. </a:t>
            </a:r>
            <a:endParaRPr lang="es-ES" sz="1600" dirty="0"/>
          </a:p>
        </p:txBody>
      </p:sp>
      <p:pic>
        <p:nvPicPr>
          <p:cNvPr id="15" name="Imagen 14">
            <a:extLst>
              <a:ext uri="{FF2B5EF4-FFF2-40B4-BE49-F238E27FC236}">
                <a16:creationId xmlns:a16="http://schemas.microsoft.com/office/drawing/2014/main" id="{A7A7B82D-9D10-4BD0-93F8-09D061A23A63}"/>
              </a:ext>
            </a:extLst>
          </p:cNvPr>
          <p:cNvPicPr>
            <a:picLocks noChangeAspect="1"/>
          </p:cNvPicPr>
          <p:nvPr/>
        </p:nvPicPr>
        <p:blipFill>
          <a:blip r:embed="rId3"/>
          <a:stretch>
            <a:fillRect/>
          </a:stretch>
        </p:blipFill>
        <p:spPr>
          <a:xfrm>
            <a:off x="707966" y="4770783"/>
            <a:ext cx="10776065" cy="1001075"/>
          </a:xfrm>
          <a:prstGeom prst="frame">
            <a:avLst/>
          </a:prstGeom>
        </p:spPr>
      </p:pic>
      <p:sp>
        <p:nvSpPr>
          <p:cNvPr id="17" name="CuadroTexto 16">
            <a:extLst>
              <a:ext uri="{FF2B5EF4-FFF2-40B4-BE49-F238E27FC236}">
                <a16:creationId xmlns:a16="http://schemas.microsoft.com/office/drawing/2014/main" id="{D1FB16B1-3A6C-4091-BA5F-65341DC3A085}"/>
              </a:ext>
            </a:extLst>
          </p:cNvPr>
          <p:cNvSpPr txBox="1"/>
          <p:nvPr/>
        </p:nvSpPr>
        <p:spPr>
          <a:xfrm>
            <a:off x="1338470" y="5029027"/>
            <a:ext cx="8262115" cy="584775"/>
          </a:xfrm>
          <a:prstGeom prst="rect">
            <a:avLst/>
          </a:prstGeom>
          <a:noFill/>
        </p:spPr>
        <p:txBody>
          <a:bodyPr wrap="square">
            <a:spAutoFit/>
          </a:bodyPr>
          <a:lstStyle/>
          <a:p>
            <a:pPr marL="285750" indent="-285750" algn="l">
              <a:spcBef>
                <a:spcPts val="1200"/>
              </a:spcBef>
              <a:spcAft>
                <a:spcPts val="800"/>
              </a:spcAft>
              <a:buFont typeface="Arial" panose="020B0604020202020204" pitchFamily="34" charset="0"/>
              <a:buChar char="•"/>
            </a:pPr>
            <a:r>
              <a:rPr lang="es-EC" sz="1600" dirty="0"/>
              <a:t>Se determinó mediante la tinción de SDS PAGE que el peso del colágeno hidrolizado que se obtuvo con el tratamiento en óptimas condiciones fue de 6500 Da.</a:t>
            </a:r>
            <a:endParaRPr lang="es-ES" sz="1600" dirty="0"/>
          </a:p>
        </p:txBody>
      </p:sp>
      <p:sp>
        <p:nvSpPr>
          <p:cNvPr id="13" name="CuadroTexto 12">
            <a:extLst>
              <a:ext uri="{FF2B5EF4-FFF2-40B4-BE49-F238E27FC236}">
                <a16:creationId xmlns:a16="http://schemas.microsoft.com/office/drawing/2014/main" id="{F0B4EFF8-D7FA-441C-90AD-944C20D2C831}"/>
              </a:ext>
            </a:extLst>
          </p:cNvPr>
          <p:cNvSpPr txBox="1"/>
          <p:nvPr/>
        </p:nvSpPr>
        <p:spPr>
          <a:xfrm>
            <a:off x="0" y="0"/>
            <a:ext cx="609600" cy="369332"/>
          </a:xfrm>
          <a:prstGeom prst="rect">
            <a:avLst/>
          </a:prstGeom>
          <a:noFill/>
        </p:spPr>
        <p:txBody>
          <a:bodyPr wrap="square" rtlCol="0">
            <a:spAutoFit/>
          </a:bodyPr>
          <a:lstStyle/>
          <a:p>
            <a:pPr algn="ctr"/>
            <a:r>
              <a:rPr lang="es-MX" dirty="0"/>
              <a:t>26</a:t>
            </a:r>
            <a:endParaRPr lang="es-ES" dirty="0"/>
          </a:p>
        </p:txBody>
      </p:sp>
    </p:spTree>
    <p:extLst>
      <p:ext uri="{BB962C8B-B14F-4D97-AF65-F5344CB8AC3E}">
        <p14:creationId xmlns:p14="http://schemas.microsoft.com/office/powerpoint/2010/main" val="8577606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549CA30-451D-491B-BC93-3558DBEB41A2}"/>
              </a:ext>
            </a:extLst>
          </p:cNvPr>
          <p:cNvPicPr>
            <a:picLocks noChangeAspect="1"/>
          </p:cNvPicPr>
          <p:nvPr/>
        </p:nvPicPr>
        <p:blipFill rotWithShape="1">
          <a:blip r:embed="rId2"/>
          <a:srcRect l="10113" t="14659" r="8511" b="6932"/>
          <a:stretch/>
        </p:blipFill>
        <p:spPr>
          <a:xfrm>
            <a:off x="8899451" y="5945410"/>
            <a:ext cx="3062177" cy="726633"/>
          </a:xfrm>
          <a:prstGeom prst="rect">
            <a:avLst/>
          </a:prstGeom>
        </p:spPr>
      </p:pic>
      <p:sp>
        <p:nvSpPr>
          <p:cNvPr id="27" name="Título 1">
            <a:extLst>
              <a:ext uri="{FF2B5EF4-FFF2-40B4-BE49-F238E27FC236}">
                <a16:creationId xmlns:a16="http://schemas.microsoft.com/office/drawing/2014/main" id="{7BB352A0-2367-442F-86EF-29A1EA9AC646}"/>
              </a:ext>
            </a:extLst>
          </p:cNvPr>
          <p:cNvSpPr>
            <a:spLocks noGrp="1"/>
          </p:cNvSpPr>
          <p:nvPr>
            <p:ph type="title"/>
          </p:nvPr>
        </p:nvSpPr>
        <p:spPr>
          <a:xfrm>
            <a:off x="4628271" y="0"/>
            <a:ext cx="6954129" cy="1143000"/>
          </a:xfrm>
        </p:spPr>
        <p:txBody>
          <a:bodyPr/>
          <a:lstStyle/>
          <a:p>
            <a:r>
              <a:rPr lang="es-EC" dirty="0">
                <a:solidFill>
                  <a:srgbClr val="003300"/>
                </a:solidFill>
              </a:rPr>
              <a:t>RECOMENDACIONES</a:t>
            </a:r>
          </a:p>
        </p:txBody>
      </p:sp>
      <p:sp>
        <p:nvSpPr>
          <p:cNvPr id="6" name="CuadroTexto 5">
            <a:extLst>
              <a:ext uri="{FF2B5EF4-FFF2-40B4-BE49-F238E27FC236}">
                <a16:creationId xmlns:a16="http://schemas.microsoft.com/office/drawing/2014/main" id="{4A0B1074-FBA9-40A7-BDB2-D0165D5B5544}"/>
              </a:ext>
            </a:extLst>
          </p:cNvPr>
          <p:cNvSpPr txBox="1"/>
          <p:nvPr/>
        </p:nvSpPr>
        <p:spPr>
          <a:xfrm>
            <a:off x="1536230" y="671373"/>
            <a:ext cx="7911548" cy="1077218"/>
          </a:xfrm>
          <a:prstGeom prst="rect">
            <a:avLst/>
          </a:prstGeom>
          <a:noFill/>
        </p:spPr>
        <p:txBody>
          <a:bodyPr wrap="square">
            <a:spAutoFit/>
          </a:bodyPr>
          <a:lstStyle/>
          <a:p>
            <a:pPr marL="285750" indent="-285750">
              <a:buFont typeface="Arial" panose="020B0604020202020204" pitchFamily="34" charset="0"/>
              <a:buChar char="•"/>
            </a:pPr>
            <a:r>
              <a:rPr lang="es-ES" sz="1600" dirty="0">
                <a:solidFill>
                  <a:srgbClr val="000000"/>
                </a:solidFill>
                <a:effectLst/>
                <a:ea typeface="Calibri" panose="020F0502020204030204" pitchFamily="34" charset="0"/>
              </a:rPr>
              <a:t>Analizar diversos factores que podrían analizarse serían: capacidad de absorber grasas, capacidad absorción  de  agua,  solubilidad y capacidad espumante, las cuales se presentarían también como variables respuesta antes nuestra variable de estudio.</a:t>
            </a:r>
            <a:endParaRPr lang="es-ES" sz="1600" dirty="0"/>
          </a:p>
        </p:txBody>
      </p:sp>
      <p:sp>
        <p:nvSpPr>
          <p:cNvPr id="7" name="CuadroTexto 6">
            <a:extLst>
              <a:ext uri="{FF2B5EF4-FFF2-40B4-BE49-F238E27FC236}">
                <a16:creationId xmlns:a16="http://schemas.microsoft.com/office/drawing/2014/main" id="{C2199266-C0F6-4951-BD38-193CCAFF9D8C}"/>
              </a:ext>
            </a:extLst>
          </p:cNvPr>
          <p:cNvSpPr txBox="1"/>
          <p:nvPr/>
        </p:nvSpPr>
        <p:spPr>
          <a:xfrm>
            <a:off x="1526239" y="2297287"/>
            <a:ext cx="8358859" cy="830997"/>
          </a:xfrm>
          <a:prstGeom prst="rect">
            <a:avLst/>
          </a:prstGeom>
          <a:noFill/>
        </p:spPr>
        <p:txBody>
          <a:bodyPr wrap="square">
            <a:spAutoFit/>
          </a:bodyPr>
          <a:lstStyle/>
          <a:p>
            <a:pPr marL="285750" indent="-285750">
              <a:buFont typeface="Arial" panose="020B0604020202020204" pitchFamily="34" charset="0"/>
              <a:buChar char="•"/>
            </a:pPr>
            <a:r>
              <a:rPr lang="es-ES" sz="1600" dirty="0">
                <a:effectLst/>
                <a:ea typeface="Calibri" panose="020F0502020204030204" pitchFamily="34" charset="0"/>
              </a:rPr>
              <a:t>Posterior a la experimentación y análisis de bibliografía se observó que podía ser tomada en cuenta la temperatura como un cuarto factor que pueden comprobarse si tiene significancia en el grado de hidrólisis</a:t>
            </a:r>
            <a:endParaRPr lang="es-ES" sz="1600" dirty="0"/>
          </a:p>
        </p:txBody>
      </p:sp>
      <p:sp>
        <p:nvSpPr>
          <p:cNvPr id="9" name="CuadroTexto 8">
            <a:extLst>
              <a:ext uri="{FF2B5EF4-FFF2-40B4-BE49-F238E27FC236}">
                <a16:creationId xmlns:a16="http://schemas.microsoft.com/office/drawing/2014/main" id="{625621BB-46E8-4EC2-A473-92968F1667E4}"/>
              </a:ext>
            </a:extLst>
          </p:cNvPr>
          <p:cNvSpPr txBox="1"/>
          <p:nvPr/>
        </p:nvSpPr>
        <p:spPr>
          <a:xfrm>
            <a:off x="1536229" y="3587405"/>
            <a:ext cx="8097078" cy="830997"/>
          </a:xfrm>
          <a:prstGeom prst="rect">
            <a:avLst/>
          </a:prstGeom>
          <a:noFill/>
        </p:spPr>
        <p:txBody>
          <a:bodyPr wrap="square">
            <a:spAutoFit/>
          </a:bodyPr>
          <a:lstStyle/>
          <a:p>
            <a:pPr marL="285750" indent="-285750">
              <a:buFont typeface="Arial" panose="020B0604020202020204" pitchFamily="34" charset="0"/>
              <a:buChar char="•"/>
            </a:pPr>
            <a:r>
              <a:rPr lang="es-ES" sz="1600" dirty="0">
                <a:effectLst/>
                <a:ea typeface="Calibri" panose="020F0502020204030204" pitchFamily="34" charset="0"/>
              </a:rPr>
              <a:t>Para obtener otro tipo de caracterización, posterior a la hidrólisis de colágeno y se prende corroborar la presencia de los resultados obtenidos, se recomienda utilizar otra técnica molecular, por ejemplo, cromatografía líquida de alta eficiencia (HPLC)</a:t>
            </a:r>
            <a:endParaRPr lang="es-ES" sz="1600" dirty="0"/>
          </a:p>
        </p:txBody>
      </p:sp>
      <p:pic>
        <p:nvPicPr>
          <p:cNvPr id="10" name="Imagen 9">
            <a:extLst>
              <a:ext uri="{FF2B5EF4-FFF2-40B4-BE49-F238E27FC236}">
                <a16:creationId xmlns:a16="http://schemas.microsoft.com/office/drawing/2014/main" id="{32AD0B06-3DA2-484D-A016-02394CA0B487}"/>
              </a:ext>
            </a:extLst>
          </p:cNvPr>
          <p:cNvPicPr>
            <a:picLocks noChangeAspect="1"/>
          </p:cNvPicPr>
          <p:nvPr/>
        </p:nvPicPr>
        <p:blipFill>
          <a:blip r:embed="rId3"/>
          <a:stretch>
            <a:fillRect/>
          </a:stretch>
        </p:blipFill>
        <p:spPr>
          <a:xfrm>
            <a:off x="806334" y="1978995"/>
            <a:ext cx="10776065" cy="1241474"/>
          </a:xfrm>
          <a:prstGeom prst="frame">
            <a:avLst/>
          </a:prstGeom>
        </p:spPr>
      </p:pic>
      <p:pic>
        <p:nvPicPr>
          <p:cNvPr id="11" name="Imagen 10">
            <a:extLst>
              <a:ext uri="{FF2B5EF4-FFF2-40B4-BE49-F238E27FC236}">
                <a16:creationId xmlns:a16="http://schemas.microsoft.com/office/drawing/2014/main" id="{56282B6C-A456-4E1A-ADE1-BFA5481C60AC}"/>
              </a:ext>
            </a:extLst>
          </p:cNvPr>
          <p:cNvPicPr>
            <a:picLocks noChangeAspect="1"/>
          </p:cNvPicPr>
          <p:nvPr/>
        </p:nvPicPr>
        <p:blipFill>
          <a:blip r:embed="rId3"/>
          <a:stretch>
            <a:fillRect/>
          </a:stretch>
        </p:blipFill>
        <p:spPr>
          <a:xfrm>
            <a:off x="806334" y="610766"/>
            <a:ext cx="10776065" cy="1241474"/>
          </a:xfrm>
          <a:prstGeom prst="frame">
            <a:avLst/>
          </a:prstGeom>
        </p:spPr>
      </p:pic>
      <p:pic>
        <p:nvPicPr>
          <p:cNvPr id="12" name="Imagen 11">
            <a:extLst>
              <a:ext uri="{FF2B5EF4-FFF2-40B4-BE49-F238E27FC236}">
                <a16:creationId xmlns:a16="http://schemas.microsoft.com/office/drawing/2014/main" id="{67FD21E8-ACFB-4920-8B25-4FFDBA2DEC88}"/>
              </a:ext>
            </a:extLst>
          </p:cNvPr>
          <p:cNvPicPr>
            <a:picLocks noChangeAspect="1"/>
          </p:cNvPicPr>
          <p:nvPr/>
        </p:nvPicPr>
        <p:blipFill>
          <a:blip r:embed="rId3"/>
          <a:stretch>
            <a:fillRect/>
          </a:stretch>
        </p:blipFill>
        <p:spPr>
          <a:xfrm>
            <a:off x="806334" y="3377910"/>
            <a:ext cx="10776065" cy="1241474"/>
          </a:xfrm>
          <a:prstGeom prst="frame">
            <a:avLst/>
          </a:prstGeom>
        </p:spPr>
      </p:pic>
      <p:pic>
        <p:nvPicPr>
          <p:cNvPr id="20" name="Imagen 19">
            <a:extLst>
              <a:ext uri="{FF2B5EF4-FFF2-40B4-BE49-F238E27FC236}">
                <a16:creationId xmlns:a16="http://schemas.microsoft.com/office/drawing/2014/main" id="{5A1E920C-EB8E-4164-8236-91F406B9F25A}"/>
              </a:ext>
            </a:extLst>
          </p:cNvPr>
          <p:cNvPicPr>
            <a:picLocks noChangeAspect="1"/>
          </p:cNvPicPr>
          <p:nvPr/>
        </p:nvPicPr>
        <p:blipFill>
          <a:blip r:embed="rId3"/>
          <a:stretch>
            <a:fillRect/>
          </a:stretch>
        </p:blipFill>
        <p:spPr>
          <a:xfrm>
            <a:off x="806334" y="4709190"/>
            <a:ext cx="10776065" cy="1241474"/>
          </a:xfrm>
          <a:prstGeom prst="frame">
            <a:avLst/>
          </a:prstGeom>
        </p:spPr>
      </p:pic>
      <p:sp>
        <p:nvSpPr>
          <p:cNvPr id="21" name="CuadroTexto 20">
            <a:extLst>
              <a:ext uri="{FF2B5EF4-FFF2-40B4-BE49-F238E27FC236}">
                <a16:creationId xmlns:a16="http://schemas.microsoft.com/office/drawing/2014/main" id="{F5AC74FB-0976-4790-B458-DB0C37FAFDDC}"/>
              </a:ext>
            </a:extLst>
          </p:cNvPr>
          <p:cNvSpPr txBox="1"/>
          <p:nvPr/>
        </p:nvSpPr>
        <p:spPr>
          <a:xfrm>
            <a:off x="1536229" y="4866899"/>
            <a:ext cx="8097078" cy="830997"/>
          </a:xfrm>
          <a:prstGeom prst="rect">
            <a:avLst/>
          </a:prstGeom>
          <a:noFill/>
        </p:spPr>
        <p:txBody>
          <a:bodyPr wrap="square">
            <a:spAutoFit/>
          </a:bodyPr>
          <a:lstStyle/>
          <a:p>
            <a:pPr marL="285750" indent="-285750">
              <a:buFont typeface="Arial" panose="020B0604020202020204" pitchFamily="34" charset="0"/>
              <a:buChar char="•"/>
            </a:pPr>
            <a:r>
              <a:rPr lang="es-ES" sz="1600" dirty="0">
                <a:effectLst/>
                <a:ea typeface="Calibri" panose="020F0502020204030204" pitchFamily="34" charset="0"/>
              </a:rPr>
              <a:t>Realizar un estudio posterior con respecto a la inactivaci</a:t>
            </a:r>
            <a:r>
              <a:rPr lang="es-ES" sz="1600" dirty="0">
                <a:ea typeface="Calibri" panose="020F0502020204030204" pitchFamily="34" charset="0"/>
              </a:rPr>
              <a:t>ón de la enzima, ya que es necesario tomar en cuenta que en mayores cantidades, la enzima como tal no es amigable con nuestro organismo.</a:t>
            </a:r>
            <a:endParaRPr lang="es-ES" sz="1600" dirty="0"/>
          </a:p>
        </p:txBody>
      </p:sp>
      <p:sp>
        <p:nvSpPr>
          <p:cNvPr id="22" name="CuadroTexto 21">
            <a:extLst>
              <a:ext uri="{FF2B5EF4-FFF2-40B4-BE49-F238E27FC236}">
                <a16:creationId xmlns:a16="http://schemas.microsoft.com/office/drawing/2014/main" id="{52588958-7E5C-4523-9A7D-B819490BBB3B}"/>
              </a:ext>
            </a:extLst>
          </p:cNvPr>
          <p:cNvSpPr txBox="1"/>
          <p:nvPr/>
        </p:nvSpPr>
        <p:spPr>
          <a:xfrm>
            <a:off x="0" y="0"/>
            <a:ext cx="609600" cy="369332"/>
          </a:xfrm>
          <a:prstGeom prst="rect">
            <a:avLst/>
          </a:prstGeom>
          <a:noFill/>
        </p:spPr>
        <p:txBody>
          <a:bodyPr wrap="square" rtlCol="0">
            <a:spAutoFit/>
          </a:bodyPr>
          <a:lstStyle/>
          <a:p>
            <a:pPr algn="ctr"/>
            <a:r>
              <a:rPr lang="es-MX" dirty="0"/>
              <a:t>27</a:t>
            </a:r>
            <a:endParaRPr lang="es-ES" dirty="0"/>
          </a:p>
        </p:txBody>
      </p:sp>
    </p:spTree>
    <p:extLst>
      <p:ext uri="{BB962C8B-B14F-4D97-AF65-F5344CB8AC3E}">
        <p14:creationId xmlns:p14="http://schemas.microsoft.com/office/powerpoint/2010/main" val="5068591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549CA30-451D-491B-BC93-3558DBEB41A2}"/>
              </a:ext>
            </a:extLst>
          </p:cNvPr>
          <p:cNvPicPr>
            <a:picLocks noChangeAspect="1"/>
          </p:cNvPicPr>
          <p:nvPr/>
        </p:nvPicPr>
        <p:blipFill rotWithShape="1">
          <a:blip r:embed="rId2"/>
          <a:srcRect l="10113" t="14659" r="8511" b="6932"/>
          <a:stretch/>
        </p:blipFill>
        <p:spPr>
          <a:xfrm>
            <a:off x="8899451" y="5945410"/>
            <a:ext cx="3062177" cy="726633"/>
          </a:xfrm>
          <a:prstGeom prst="rect">
            <a:avLst/>
          </a:prstGeom>
        </p:spPr>
      </p:pic>
      <p:sp>
        <p:nvSpPr>
          <p:cNvPr id="27" name="Título 1">
            <a:extLst>
              <a:ext uri="{FF2B5EF4-FFF2-40B4-BE49-F238E27FC236}">
                <a16:creationId xmlns:a16="http://schemas.microsoft.com/office/drawing/2014/main" id="{7BB352A0-2367-442F-86EF-29A1EA9AC646}"/>
              </a:ext>
            </a:extLst>
          </p:cNvPr>
          <p:cNvSpPr>
            <a:spLocks noGrp="1"/>
          </p:cNvSpPr>
          <p:nvPr>
            <p:ph type="title"/>
          </p:nvPr>
        </p:nvSpPr>
        <p:spPr>
          <a:xfrm>
            <a:off x="4628271" y="0"/>
            <a:ext cx="6954129" cy="1143000"/>
          </a:xfrm>
        </p:spPr>
        <p:txBody>
          <a:bodyPr/>
          <a:lstStyle/>
          <a:p>
            <a:r>
              <a:rPr lang="es-EC" dirty="0">
                <a:solidFill>
                  <a:srgbClr val="003300"/>
                </a:solidFill>
              </a:rPr>
              <a:t>AGRADECIMIENTOS</a:t>
            </a:r>
          </a:p>
        </p:txBody>
      </p:sp>
      <p:pic>
        <p:nvPicPr>
          <p:cNvPr id="3" name="Imagen 2" descr="Icono&#10;&#10;Descripción generada automáticamente">
            <a:extLst>
              <a:ext uri="{FF2B5EF4-FFF2-40B4-BE49-F238E27FC236}">
                <a16:creationId xmlns:a16="http://schemas.microsoft.com/office/drawing/2014/main" id="{E7D42D76-F6E4-40C2-9709-34AA56ACA7C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4388" y="1052700"/>
            <a:ext cx="3473840" cy="958780"/>
          </a:xfrm>
          <a:prstGeom prst="rect">
            <a:avLst/>
          </a:prstGeom>
        </p:spPr>
      </p:pic>
      <p:pic>
        <p:nvPicPr>
          <p:cNvPr id="6" name="Imagen 5" descr="Logotipo&#10;&#10;Descripción generada automáticamente">
            <a:extLst>
              <a:ext uri="{FF2B5EF4-FFF2-40B4-BE49-F238E27FC236}">
                <a16:creationId xmlns:a16="http://schemas.microsoft.com/office/drawing/2014/main" id="{7C01EFDF-E766-4CD1-ADE4-78A83F97A79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20730" y="745176"/>
            <a:ext cx="1480198" cy="1480198"/>
          </a:xfrm>
          <a:prstGeom prst="rect">
            <a:avLst/>
          </a:prstGeom>
        </p:spPr>
      </p:pic>
      <p:sp>
        <p:nvSpPr>
          <p:cNvPr id="9" name="CuadroTexto 8">
            <a:extLst>
              <a:ext uri="{FF2B5EF4-FFF2-40B4-BE49-F238E27FC236}">
                <a16:creationId xmlns:a16="http://schemas.microsoft.com/office/drawing/2014/main" id="{151834B6-8AC4-4CA3-8C6E-704F214EE675}"/>
              </a:ext>
            </a:extLst>
          </p:cNvPr>
          <p:cNvSpPr txBox="1"/>
          <p:nvPr/>
        </p:nvSpPr>
        <p:spPr>
          <a:xfrm>
            <a:off x="6490637" y="4774399"/>
            <a:ext cx="4817628" cy="560410"/>
          </a:xfrm>
          <a:prstGeom prst="rect">
            <a:avLst/>
          </a:prstGeom>
          <a:noFill/>
        </p:spPr>
        <p:txBody>
          <a:bodyPr wrap="square">
            <a:spAutoFit/>
          </a:bodyPr>
          <a:lstStyle/>
          <a:p>
            <a:pPr marL="0" marR="0" lvl="0" indent="0" algn="ctr" defTabSz="914400" rtl="0" eaLnBrk="1" fontAlgn="auto" latinLnBrk="0" hangingPunct="1">
              <a:lnSpc>
                <a:spcPct val="200000"/>
              </a:lnSpc>
              <a:spcBef>
                <a:spcPts val="0"/>
              </a:spcBef>
              <a:spcAft>
                <a:spcPts val="0"/>
              </a:spcAft>
              <a:buClrTx/>
              <a:buSzTx/>
              <a:buFontTx/>
              <a:buNone/>
              <a:tabLst/>
              <a:defRPr/>
            </a:pPr>
            <a:r>
              <a:rPr kumimoji="0" lang="es-MX" sz="1800" b="1" i="0" u="none" strike="noStrike" kern="1200" cap="none" spc="0" normalizeH="0" baseline="0" noProof="0" dirty="0">
                <a:ln>
                  <a:noFill/>
                </a:ln>
                <a:solidFill>
                  <a:prstClr val="black"/>
                </a:solidFill>
                <a:effectLst/>
                <a:uLnTx/>
                <a:uFillTx/>
                <a:latin typeface="Arial"/>
                <a:ea typeface="+mn-ea"/>
                <a:cs typeface="+mn-cs"/>
              </a:rPr>
              <a:t>FAMILIA Y AMIGOS</a:t>
            </a:r>
          </a:p>
        </p:txBody>
      </p:sp>
      <p:sp>
        <p:nvSpPr>
          <p:cNvPr id="2" name="CuadroTexto 1">
            <a:extLst>
              <a:ext uri="{FF2B5EF4-FFF2-40B4-BE49-F238E27FC236}">
                <a16:creationId xmlns:a16="http://schemas.microsoft.com/office/drawing/2014/main" id="{139AD0FF-6E72-4223-A059-C3A2E97062A1}"/>
              </a:ext>
            </a:extLst>
          </p:cNvPr>
          <p:cNvSpPr txBox="1"/>
          <p:nvPr/>
        </p:nvSpPr>
        <p:spPr>
          <a:xfrm>
            <a:off x="3898228" y="2745457"/>
            <a:ext cx="3336171"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EC" sz="1600" dirty="0">
                <a:latin typeface="Arial" panose="020B0604020202020204" pitchFamily="34" charset="0"/>
                <a:cs typeface="Arial" panose="020B0604020202020204" pitchFamily="34" charset="0"/>
              </a:rPr>
              <a:t>Luis E. Trujillo, PhD</a:t>
            </a:r>
            <a:r>
              <a:rPr lang="es-MX" sz="1600" dirty="0">
                <a:solidFill>
                  <a:prstClr val="black"/>
                </a:solidFill>
                <a:latin typeface="Arial"/>
                <a:cs typeface="Arial" panose="020B0604020202020204" pitchFamily="34" charset="0"/>
              </a:rPr>
              <a:t>.</a:t>
            </a:r>
            <a:endParaRPr kumimoji="0" lang="es-MX"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s-MX" sz="1600" b="1" i="0" u="none" strike="noStrike" kern="1200" cap="none" spc="0" normalizeH="0" baseline="0" noProof="0" dirty="0">
                <a:ln>
                  <a:noFill/>
                </a:ln>
                <a:solidFill>
                  <a:prstClr val="black"/>
                </a:solidFill>
                <a:effectLst/>
                <a:uLnTx/>
                <a:uFillTx/>
                <a:latin typeface="Arial"/>
                <a:ea typeface="+mn-ea"/>
                <a:cs typeface="+mn-cs"/>
              </a:rPr>
              <a:t>Director del trabajo de titulación</a:t>
            </a:r>
            <a:endParaRPr kumimoji="0" lang="en-US" sz="1600" b="1" i="0" u="none" strike="noStrike" kern="1200" cap="none" spc="0" normalizeH="0" baseline="0" noProof="0" dirty="0">
              <a:ln>
                <a:noFill/>
              </a:ln>
              <a:solidFill>
                <a:prstClr val="black"/>
              </a:solidFill>
              <a:effectLst/>
              <a:uLnTx/>
              <a:uFillTx/>
              <a:latin typeface="Arial"/>
              <a:ea typeface="+mn-ea"/>
              <a:cs typeface="+mn-cs"/>
            </a:endParaRPr>
          </a:p>
        </p:txBody>
      </p:sp>
      <p:sp>
        <p:nvSpPr>
          <p:cNvPr id="10" name="CuadroTexto 9">
            <a:extLst>
              <a:ext uri="{FF2B5EF4-FFF2-40B4-BE49-F238E27FC236}">
                <a16:creationId xmlns:a16="http://schemas.microsoft.com/office/drawing/2014/main" id="{E060118B-5733-49C5-A579-82369CDF9CD4}"/>
              </a:ext>
            </a:extLst>
          </p:cNvPr>
          <p:cNvSpPr txBox="1"/>
          <p:nvPr/>
        </p:nvSpPr>
        <p:spPr>
          <a:xfrm>
            <a:off x="3419829" y="3706973"/>
            <a:ext cx="4292971"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600" dirty="0">
                <a:solidFill>
                  <a:prstClr val="black"/>
                </a:solidFill>
                <a:latin typeface="Arial"/>
              </a:rPr>
              <a:t>Ing. Hernán Paz</a:t>
            </a:r>
            <a:endParaRPr kumimoji="0" lang="es-MX"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MX" sz="1600" b="1" dirty="0">
                <a:solidFill>
                  <a:prstClr val="black"/>
                </a:solidFill>
                <a:latin typeface="Arial"/>
              </a:rPr>
              <a:t>Director de la empresa </a:t>
            </a:r>
            <a:r>
              <a:rPr lang="es-MX" sz="1600" b="1" dirty="0" err="1">
                <a:solidFill>
                  <a:prstClr val="black"/>
                </a:solidFill>
                <a:latin typeface="Arial"/>
              </a:rPr>
              <a:t>Wildland</a:t>
            </a:r>
            <a:r>
              <a:rPr lang="es-MX" sz="1600" b="1" dirty="0">
                <a:solidFill>
                  <a:prstClr val="black"/>
                </a:solidFill>
                <a:latin typeface="Arial"/>
              </a:rPr>
              <a:t> </a:t>
            </a:r>
            <a:r>
              <a:rPr lang="es-ES" sz="1600" b="1" dirty="0">
                <a:solidFill>
                  <a:prstClr val="black"/>
                </a:solidFill>
                <a:latin typeface="Arial"/>
              </a:rPr>
              <a:t>Cía. </a:t>
            </a:r>
            <a:r>
              <a:rPr lang="es-ES" sz="1600" b="1" dirty="0" err="1">
                <a:solidFill>
                  <a:prstClr val="black"/>
                </a:solidFill>
                <a:latin typeface="Arial"/>
              </a:rPr>
              <a:t>Ltda</a:t>
            </a:r>
            <a:r>
              <a:rPr lang="es-MX" sz="1600" b="1" dirty="0">
                <a:solidFill>
                  <a:prstClr val="black"/>
                </a:solidFill>
                <a:latin typeface="Arial"/>
              </a:rPr>
              <a:t>.</a:t>
            </a:r>
            <a:endParaRPr kumimoji="0" lang="en-US" sz="1600" b="1" i="0" u="none" strike="noStrike" kern="1200" cap="none" spc="0" normalizeH="0" baseline="0" noProof="0" dirty="0">
              <a:ln>
                <a:noFill/>
              </a:ln>
              <a:solidFill>
                <a:prstClr val="black"/>
              </a:solidFill>
              <a:effectLst/>
              <a:uLnTx/>
              <a:uFillTx/>
              <a:latin typeface="Arial"/>
              <a:ea typeface="+mn-ea"/>
              <a:cs typeface="+mn-cs"/>
            </a:endParaRPr>
          </a:p>
        </p:txBody>
      </p:sp>
      <p:sp>
        <p:nvSpPr>
          <p:cNvPr id="12" name="CuadroTexto 11">
            <a:extLst>
              <a:ext uri="{FF2B5EF4-FFF2-40B4-BE49-F238E27FC236}">
                <a16:creationId xmlns:a16="http://schemas.microsoft.com/office/drawing/2014/main" id="{DCFC4A50-28BD-4381-BDA1-8AA8175CDBB6}"/>
              </a:ext>
            </a:extLst>
          </p:cNvPr>
          <p:cNvSpPr txBox="1"/>
          <p:nvPr/>
        </p:nvSpPr>
        <p:spPr>
          <a:xfrm>
            <a:off x="1517517" y="4863518"/>
            <a:ext cx="2031325"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600" dirty="0">
                <a:solidFill>
                  <a:prstClr val="black"/>
                </a:solidFill>
                <a:latin typeface="Arial"/>
              </a:rPr>
              <a:t>Mónica </a:t>
            </a:r>
            <a:r>
              <a:rPr lang="es-MX" sz="1600" dirty="0" err="1">
                <a:solidFill>
                  <a:prstClr val="black"/>
                </a:solidFill>
                <a:latin typeface="Arial"/>
              </a:rPr>
              <a:t>Jadán</a:t>
            </a:r>
            <a:r>
              <a:rPr lang="es-MX" sz="1600" dirty="0">
                <a:solidFill>
                  <a:prstClr val="black"/>
                </a:solidFill>
                <a:latin typeface="Arial"/>
              </a:rPr>
              <a:t>, PhD.</a:t>
            </a:r>
            <a:endParaRPr kumimoji="0" lang="es-MX"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MX" sz="1600" b="1" dirty="0">
                <a:solidFill>
                  <a:prstClr val="black"/>
                </a:solidFill>
                <a:latin typeface="Arial"/>
              </a:rPr>
              <a:t>Docente</a:t>
            </a:r>
            <a:endParaRPr kumimoji="0" lang="en-US" sz="1600" b="1" i="0" u="none" strike="noStrike" kern="1200" cap="none" spc="0" normalizeH="0" baseline="0" noProof="0" dirty="0">
              <a:ln>
                <a:noFill/>
              </a:ln>
              <a:solidFill>
                <a:prstClr val="black"/>
              </a:solidFill>
              <a:effectLst/>
              <a:uLnTx/>
              <a:uFillTx/>
              <a:latin typeface="Arial"/>
              <a:ea typeface="+mn-ea"/>
              <a:cs typeface="+mn-cs"/>
            </a:endParaRPr>
          </a:p>
        </p:txBody>
      </p:sp>
      <p:sp>
        <p:nvSpPr>
          <p:cNvPr id="13" name="CuadroTexto 12">
            <a:extLst>
              <a:ext uri="{FF2B5EF4-FFF2-40B4-BE49-F238E27FC236}">
                <a16:creationId xmlns:a16="http://schemas.microsoft.com/office/drawing/2014/main" id="{6C24911A-F585-4924-B143-EE37119F5561}"/>
              </a:ext>
            </a:extLst>
          </p:cNvPr>
          <p:cNvSpPr txBox="1"/>
          <p:nvPr/>
        </p:nvSpPr>
        <p:spPr>
          <a:xfrm>
            <a:off x="4453732" y="4863518"/>
            <a:ext cx="2225161" cy="58477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s-MX" sz="1600" dirty="0">
                <a:solidFill>
                  <a:prstClr val="black"/>
                </a:solidFill>
                <a:latin typeface="Arial"/>
              </a:rPr>
              <a:t>Ing. Andrea Rodríguez</a:t>
            </a:r>
            <a:endParaRPr kumimoji="0" lang="es-MX" sz="1600" b="0" i="0" u="none" strike="noStrike" kern="1200" cap="none" spc="0" normalizeH="0" baseline="0" noProof="0" dirty="0">
              <a:ln>
                <a:noFill/>
              </a:ln>
              <a:solidFill>
                <a:prstClr val="black"/>
              </a:solidFill>
              <a:effectLst/>
              <a:uLnTx/>
              <a:uFillTx/>
              <a:latin typeface="Arial"/>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s-MX" sz="1600" b="1" dirty="0">
                <a:solidFill>
                  <a:prstClr val="black"/>
                </a:solidFill>
                <a:latin typeface="Arial"/>
              </a:rPr>
              <a:t>Laboratorista</a:t>
            </a:r>
            <a:endParaRPr kumimoji="0" lang="en-US" sz="1600" b="1" i="0" u="none" strike="noStrike" kern="1200" cap="none" spc="0" normalizeH="0" baseline="0" noProof="0" dirty="0">
              <a:ln>
                <a:noFill/>
              </a:ln>
              <a:solidFill>
                <a:prstClr val="black"/>
              </a:solidFill>
              <a:effectLst/>
              <a:uLnTx/>
              <a:uFillTx/>
              <a:latin typeface="Arial"/>
              <a:ea typeface="+mn-ea"/>
              <a:cs typeface="+mn-cs"/>
            </a:endParaRPr>
          </a:p>
        </p:txBody>
      </p:sp>
      <p:pic>
        <p:nvPicPr>
          <p:cNvPr id="11" name="Imagen 10">
            <a:extLst>
              <a:ext uri="{FF2B5EF4-FFF2-40B4-BE49-F238E27FC236}">
                <a16:creationId xmlns:a16="http://schemas.microsoft.com/office/drawing/2014/main" id="{362D4207-8FA7-4A7A-8FFF-2AF3EF258E63}"/>
              </a:ext>
            </a:extLst>
          </p:cNvPr>
          <p:cNvPicPr>
            <a:picLocks noChangeAspect="1"/>
          </p:cNvPicPr>
          <p:nvPr/>
        </p:nvPicPr>
        <p:blipFill>
          <a:blip r:embed="rId5"/>
          <a:stretch>
            <a:fillRect/>
          </a:stretch>
        </p:blipFill>
        <p:spPr>
          <a:xfrm>
            <a:off x="7223430" y="884068"/>
            <a:ext cx="3124743" cy="1202414"/>
          </a:xfrm>
          <a:prstGeom prst="rect">
            <a:avLst/>
          </a:prstGeom>
        </p:spPr>
      </p:pic>
      <p:sp>
        <p:nvSpPr>
          <p:cNvPr id="14" name="CuadroTexto 13">
            <a:extLst>
              <a:ext uri="{FF2B5EF4-FFF2-40B4-BE49-F238E27FC236}">
                <a16:creationId xmlns:a16="http://schemas.microsoft.com/office/drawing/2014/main" id="{4288CBB1-36D2-410C-9D10-4E26F937F86E}"/>
              </a:ext>
            </a:extLst>
          </p:cNvPr>
          <p:cNvSpPr txBox="1"/>
          <p:nvPr/>
        </p:nvSpPr>
        <p:spPr>
          <a:xfrm>
            <a:off x="0" y="0"/>
            <a:ext cx="609600" cy="369332"/>
          </a:xfrm>
          <a:prstGeom prst="rect">
            <a:avLst/>
          </a:prstGeom>
          <a:noFill/>
        </p:spPr>
        <p:txBody>
          <a:bodyPr wrap="square" rtlCol="0">
            <a:spAutoFit/>
          </a:bodyPr>
          <a:lstStyle/>
          <a:p>
            <a:pPr algn="ctr"/>
            <a:r>
              <a:rPr lang="es-MX" dirty="0"/>
              <a:t>28</a:t>
            </a:r>
            <a:endParaRPr lang="es-ES" dirty="0"/>
          </a:p>
        </p:txBody>
      </p:sp>
    </p:spTree>
    <p:extLst>
      <p:ext uri="{BB962C8B-B14F-4D97-AF65-F5344CB8AC3E}">
        <p14:creationId xmlns:p14="http://schemas.microsoft.com/office/powerpoint/2010/main" val="718682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ítulo 1">
            <a:extLst>
              <a:ext uri="{FF2B5EF4-FFF2-40B4-BE49-F238E27FC236}">
                <a16:creationId xmlns:a16="http://schemas.microsoft.com/office/drawing/2014/main" id="{7BB352A0-2367-442F-86EF-29A1EA9AC646}"/>
              </a:ext>
            </a:extLst>
          </p:cNvPr>
          <p:cNvSpPr>
            <a:spLocks noGrp="1"/>
          </p:cNvSpPr>
          <p:nvPr>
            <p:ph type="title"/>
          </p:nvPr>
        </p:nvSpPr>
        <p:spPr>
          <a:xfrm>
            <a:off x="4628271" y="0"/>
            <a:ext cx="6954129" cy="1143000"/>
          </a:xfrm>
        </p:spPr>
        <p:txBody>
          <a:bodyPr/>
          <a:lstStyle/>
          <a:p>
            <a:r>
              <a:rPr lang="es-EC" dirty="0">
                <a:solidFill>
                  <a:srgbClr val="003300"/>
                </a:solidFill>
              </a:rPr>
              <a:t>AGRADECIMIENTOS</a:t>
            </a:r>
          </a:p>
        </p:txBody>
      </p:sp>
      <p:pic>
        <p:nvPicPr>
          <p:cNvPr id="3074" name="Picture 2" descr="Plantilla gratis de diseño Cartoon para Google Slides y PowerPoint">
            <a:extLst>
              <a:ext uri="{FF2B5EF4-FFF2-40B4-BE49-F238E27FC236}">
                <a16:creationId xmlns:a16="http://schemas.microsoft.com/office/drawing/2014/main" id="{4E76E582-10C6-46F5-AC94-247DD19B652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18978"/>
            <a:ext cx="12192000" cy="5587511"/>
          </a:xfrm>
          <a:prstGeom prst="rect">
            <a:avLst/>
          </a:prstGeom>
          <a:noFill/>
          <a:extLst>
            <a:ext uri="{909E8E84-426E-40DD-AFC4-6F175D3DCCD1}">
              <a14:hiddenFill xmlns:a14="http://schemas.microsoft.com/office/drawing/2010/main">
                <a:solidFill>
                  <a:srgbClr val="FFFFFF"/>
                </a:solidFill>
              </a14:hiddenFill>
            </a:ext>
          </a:extLst>
        </p:spPr>
      </p:pic>
      <p:pic>
        <p:nvPicPr>
          <p:cNvPr id="5" name="Imagen 4">
            <a:extLst>
              <a:ext uri="{FF2B5EF4-FFF2-40B4-BE49-F238E27FC236}">
                <a16:creationId xmlns:a16="http://schemas.microsoft.com/office/drawing/2014/main" id="{B549CA30-451D-491B-BC93-3558DBEB41A2}"/>
              </a:ext>
            </a:extLst>
          </p:cNvPr>
          <p:cNvPicPr>
            <a:picLocks noChangeAspect="1"/>
          </p:cNvPicPr>
          <p:nvPr/>
        </p:nvPicPr>
        <p:blipFill rotWithShape="1">
          <a:blip r:embed="rId3"/>
          <a:srcRect l="10113" t="14659" r="8511" b="6932"/>
          <a:stretch/>
        </p:blipFill>
        <p:spPr>
          <a:xfrm>
            <a:off x="8899451" y="5945410"/>
            <a:ext cx="3062177" cy="726633"/>
          </a:xfrm>
          <a:prstGeom prst="rect">
            <a:avLst/>
          </a:prstGeom>
        </p:spPr>
      </p:pic>
      <p:pic>
        <p:nvPicPr>
          <p:cNvPr id="3076" name="Picture 4" descr="41 ideas de Frases de agradecimiento | frases de agradecimiento, frases,  mensajes de agradecimiento">
            <a:extLst>
              <a:ext uri="{FF2B5EF4-FFF2-40B4-BE49-F238E27FC236}">
                <a16:creationId xmlns:a16="http://schemas.microsoft.com/office/drawing/2014/main" id="{1F0CFFBC-7CAA-496B-9878-08BAD1A5505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766587" y="1363145"/>
            <a:ext cx="4658825" cy="3785631"/>
          </a:xfrm>
          <a:prstGeom prst="ellipse">
            <a:avLst/>
          </a:prstGeom>
          <a:noFill/>
          <a:extLst>
            <a:ext uri="{909E8E84-426E-40DD-AFC4-6F175D3DCCD1}">
              <a14:hiddenFill xmlns:a14="http://schemas.microsoft.com/office/drawing/2010/main">
                <a:solidFill>
                  <a:srgbClr val="FFFFFF"/>
                </a:solidFill>
              </a14:hiddenFill>
            </a:ext>
          </a:extLst>
        </p:spPr>
      </p:pic>
      <p:sp>
        <p:nvSpPr>
          <p:cNvPr id="6" name="CuadroTexto 5">
            <a:extLst>
              <a:ext uri="{FF2B5EF4-FFF2-40B4-BE49-F238E27FC236}">
                <a16:creationId xmlns:a16="http://schemas.microsoft.com/office/drawing/2014/main" id="{4CF66E03-25B8-407E-80C8-C89F4561B4D3}"/>
              </a:ext>
            </a:extLst>
          </p:cNvPr>
          <p:cNvSpPr txBox="1"/>
          <p:nvPr/>
        </p:nvSpPr>
        <p:spPr>
          <a:xfrm>
            <a:off x="0" y="0"/>
            <a:ext cx="609600" cy="369332"/>
          </a:xfrm>
          <a:prstGeom prst="rect">
            <a:avLst/>
          </a:prstGeom>
          <a:noFill/>
        </p:spPr>
        <p:txBody>
          <a:bodyPr wrap="square" rtlCol="0">
            <a:spAutoFit/>
          </a:bodyPr>
          <a:lstStyle/>
          <a:p>
            <a:pPr algn="ctr"/>
            <a:r>
              <a:rPr lang="es-MX" dirty="0"/>
              <a:t>29</a:t>
            </a:r>
            <a:endParaRPr lang="es-ES" dirty="0"/>
          </a:p>
        </p:txBody>
      </p:sp>
    </p:spTree>
    <p:extLst>
      <p:ext uri="{BB962C8B-B14F-4D97-AF65-F5344CB8AC3E}">
        <p14:creationId xmlns:p14="http://schemas.microsoft.com/office/powerpoint/2010/main" val="34001128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8F2CA43E-7A3B-47D8-A0FC-906A272DB74B}"/>
              </a:ext>
            </a:extLst>
          </p:cNvPr>
          <p:cNvPicPr>
            <a:picLocks noChangeAspect="1"/>
          </p:cNvPicPr>
          <p:nvPr/>
        </p:nvPicPr>
        <p:blipFill rotWithShape="1">
          <a:blip r:embed="rId2"/>
          <a:srcRect t="13502" r="27235" b="11322"/>
          <a:stretch/>
        </p:blipFill>
        <p:spPr>
          <a:xfrm>
            <a:off x="5818534" y="4889961"/>
            <a:ext cx="5351214" cy="645735"/>
          </a:xfrm>
          <a:prstGeom prst="cube">
            <a:avLst/>
          </a:prstGeom>
        </p:spPr>
      </p:pic>
      <p:pic>
        <p:nvPicPr>
          <p:cNvPr id="15" name="Imagen 14">
            <a:extLst>
              <a:ext uri="{FF2B5EF4-FFF2-40B4-BE49-F238E27FC236}">
                <a16:creationId xmlns:a16="http://schemas.microsoft.com/office/drawing/2014/main" id="{EE1B19D7-DFF1-4C1D-8B68-E8F9C61EAA74}"/>
              </a:ext>
            </a:extLst>
          </p:cNvPr>
          <p:cNvPicPr>
            <a:picLocks noChangeAspect="1"/>
          </p:cNvPicPr>
          <p:nvPr/>
        </p:nvPicPr>
        <p:blipFill rotWithShape="1">
          <a:blip r:embed="rId2"/>
          <a:srcRect t="13502" r="27235" b="11322"/>
          <a:stretch/>
        </p:blipFill>
        <p:spPr>
          <a:xfrm>
            <a:off x="5050019" y="4044400"/>
            <a:ext cx="3953304" cy="645735"/>
          </a:xfrm>
          <a:prstGeom prst="cube">
            <a:avLst/>
          </a:prstGeom>
        </p:spPr>
      </p:pic>
      <p:pic>
        <p:nvPicPr>
          <p:cNvPr id="13" name="Imagen 12">
            <a:extLst>
              <a:ext uri="{FF2B5EF4-FFF2-40B4-BE49-F238E27FC236}">
                <a16:creationId xmlns:a16="http://schemas.microsoft.com/office/drawing/2014/main" id="{B32F9681-059A-4F78-8DD7-97A6BBB72771}"/>
              </a:ext>
            </a:extLst>
          </p:cNvPr>
          <p:cNvPicPr>
            <a:picLocks noChangeAspect="1"/>
          </p:cNvPicPr>
          <p:nvPr/>
        </p:nvPicPr>
        <p:blipFill rotWithShape="1">
          <a:blip r:embed="rId2"/>
          <a:srcRect t="13502" r="27235" b="11322"/>
          <a:stretch/>
        </p:blipFill>
        <p:spPr>
          <a:xfrm>
            <a:off x="3788629" y="3198839"/>
            <a:ext cx="2416273" cy="645735"/>
          </a:xfrm>
          <a:prstGeom prst="cube">
            <a:avLst/>
          </a:prstGeom>
        </p:spPr>
      </p:pic>
      <p:pic>
        <p:nvPicPr>
          <p:cNvPr id="14" name="Imagen 13">
            <a:extLst>
              <a:ext uri="{FF2B5EF4-FFF2-40B4-BE49-F238E27FC236}">
                <a16:creationId xmlns:a16="http://schemas.microsoft.com/office/drawing/2014/main" id="{94FC93C7-6C9E-4524-8E67-0C55A13A6986}"/>
              </a:ext>
            </a:extLst>
          </p:cNvPr>
          <p:cNvPicPr>
            <a:picLocks noChangeAspect="1"/>
          </p:cNvPicPr>
          <p:nvPr/>
        </p:nvPicPr>
        <p:blipFill rotWithShape="1">
          <a:blip r:embed="rId2"/>
          <a:srcRect t="13502" r="27235" b="11322"/>
          <a:stretch/>
        </p:blipFill>
        <p:spPr>
          <a:xfrm>
            <a:off x="2874483" y="2353278"/>
            <a:ext cx="2416273" cy="645735"/>
          </a:xfrm>
          <a:prstGeom prst="cube">
            <a:avLst/>
          </a:prstGeom>
        </p:spPr>
      </p:pic>
      <p:pic>
        <p:nvPicPr>
          <p:cNvPr id="11" name="Imagen 10">
            <a:extLst>
              <a:ext uri="{FF2B5EF4-FFF2-40B4-BE49-F238E27FC236}">
                <a16:creationId xmlns:a16="http://schemas.microsoft.com/office/drawing/2014/main" id="{AA56C913-6EC1-48F2-835D-5A5B95A3A120}"/>
              </a:ext>
            </a:extLst>
          </p:cNvPr>
          <p:cNvPicPr>
            <a:picLocks noChangeAspect="1"/>
          </p:cNvPicPr>
          <p:nvPr/>
        </p:nvPicPr>
        <p:blipFill rotWithShape="1">
          <a:blip r:embed="rId2"/>
          <a:srcRect t="13502" r="27235" b="11322"/>
          <a:stretch/>
        </p:blipFill>
        <p:spPr>
          <a:xfrm>
            <a:off x="1560767" y="1530560"/>
            <a:ext cx="2416273" cy="645735"/>
          </a:xfrm>
          <a:prstGeom prst="cube">
            <a:avLst/>
          </a:prstGeom>
        </p:spPr>
      </p:pic>
      <p:pic>
        <p:nvPicPr>
          <p:cNvPr id="2" name="Imagen 1">
            <a:extLst>
              <a:ext uri="{FF2B5EF4-FFF2-40B4-BE49-F238E27FC236}">
                <a16:creationId xmlns:a16="http://schemas.microsoft.com/office/drawing/2014/main" id="{A60F2F0F-4243-4FC0-A912-4F902A45D71A}"/>
              </a:ext>
            </a:extLst>
          </p:cNvPr>
          <p:cNvPicPr>
            <a:picLocks noChangeAspect="1"/>
          </p:cNvPicPr>
          <p:nvPr/>
        </p:nvPicPr>
        <p:blipFill rotWithShape="1">
          <a:blip r:embed="rId2"/>
          <a:srcRect t="13502" r="27235" b="11322"/>
          <a:stretch/>
        </p:blipFill>
        <p:spPr>
          <a:xfrm>
            <a:off x="458210" y="755440"/>
            <a:ext cx="2416273" cy="645735"/>
          </a:xfrm>
          <a:prstGeom prst="cube">
            <a:avLst/>
          </a:prstGeom>
        </p:spPr>
      </p:pic>
      <p:pic>
        <p:nvPicPr>
          <p:cNvPr id="5" name="Imagen 4">
            <a:extLst>
              <a:ext uri="{FF2B5EF4-FFF2-40B4-BE49-F238E27FC236}">
                <a16:creationId xmlns:a16="http://schemas.microsoft.com/office/drawing/2014/main" id="{B549CA30-451D-491B-BC93-3558DBEB41A2}"/>
              </a:ext>
            </a:extLst>
          </p:cNvPr>
          <p:cNvPicPr>
            <a:picLocks noChangeAspect="1"/>
          </p:cNvPicPr>
          <p:nvPr/>
        </p:nvPicPr>
        <p:blipFill rotWithShape="1">
          <a:blip r:embed="rId3"/>
          <a:srcRect l="10113" t="14659" r="8511" b="6932"/>
          <a:stretch/>
        </p:blipFill>
        <p:spPr>
          <a:xfrm>
            <a:off x="8899451" y="5945410"/>
            <a:ext cx="3062177" cy="726633"/>
          </a:xfrm>
          <a:prstGeom prst="rect">
            <a:avLst/>
          </a:prstGeom>
        </p:spPr>
      </p:pic>
      <p:sp>
        <p:nvSpPr>
          <p:cNvPr id="27" name="Título 1">
            <a:extLst>
              <a:ext uri="{FF2B5EF4-FFF2-40B4-BE49-F238E27FC236}">
                <a16:creationId xmlns:a16="http://schemas.microsoft.com/office/drawing/2014/main" id="{7BB352A0-2367-442F-86EF-29A1EA9AC646}"/>
              </a:ext>
            </a:extLst>
          </p:cNvPr>
          <p:cNvSpPr>
            <a:spLocks noGrp="1"/>
          </p:cNvSpPr>
          <p:nvPr>
            <p:ph type="title"/>
          </p:nvPr>
        </p:nvSpPr>
        <p:spPr>
          <a:xfrm>
            <a:off x="8665698" y="0"/>
            <a:ext cx="2916702" cy="1143000"/>
          </a:xfrm>
        </p:spPr>
        <p:txBody>
          <a:bodyPr/>
          <a:lstStyle/>
          <a:p>
            <a:r>
              <a:rPr lang="es-EC" dirty="0">
                <a:solidFill>
                  <a:srgbClr val="003300"/>
                </a:solidFill>
              </a:rPr>
              <a:t>CONTENIDO</a:t>
            </a:r>
          </a:p>
        </p:txBody>
      </p:sp>
      <p:sp>
        <p:nvSpPr>
          <p:cNvPr id="68" name="TextBox 47">
            <a:extLst>
              <a:ext uri="{FF2B5EF4-FFF2-40B4-BE49-F238E27FC236}">
                <a16:creationId xmlns:a16="http://schemas.microsoft.com/office/drawing/2014/main" id="{F994B734-DD24-455A-924C-593A0920A22A}"/>
              </a:ext>
            </a:extLst>
          </p:cNvPr>
          <p:cNvSpPr txBox="1"/>
          <p:nvPr/>
        </p:nvSpPr>
        <p:spPr>
          <a:xfrm>
            <a:off x="838143" y="972981"/>
            <a:ext cx="19800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all" spc="0" normalizeH="0" baseline="0" noProof="0" dirty="0">
                <a:ln>
                  <a:noFill/>
                </a:ln>
                <a:solidFill>
                  <a:schemeClr val="accent1">
                    <a:lumMod val="75000"/>
                  </a:schemeClr>
                </a:solidFill>
                <a:effectLst/>
                <a:uLnTx/>
                <a:uFillTx/>
                <a:latin typeface="Arial"/>
                <a:ea typeface="+mn-ea"/>
                <a:cs typeface="+mn-cs"/>
              </a:rPr>
              <a:t>INTRODUCCIÓN</a:t>
            </a:r>
          </a:p>
        </p:txBody>
      </p:sp>
      <p:sp>
        <p:nvSpPr>
          <p:cNvPr id="69" name="TextBox 51">
            <a:extLst>
              <a:ext uri="{FF2B5EF4-FFF2-40B4-BE49-F238E27FC236}">
                <a16:creationId xmlns:a16="http://schemas.microsoft.com/office/drawing/2014/main" id="{40DEE6FF-FF4F-46AB-B2E1-CD636957ACC6}"/>
              </a:ext>
            </a:extLst>
          </p:cNvPr>
          <p:cNvSpPr txBox="1"/>
          <p:nvPr/>
        </p:nvSpPr>
        <p:spPr>
          <a:xfrm>
            <a:off x="2283089" y="1707543"/>
            <a:ext cx="15055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schemeClr val="accent1">
                    <a:lumMod val="40000"/>
                    <a:lumOff val="60000"/>
                  </a:schemeClr>
                </a:solidFill>
                <a:effectLst/>
                <a:uLnTx/>
                <a:uFillTx/>
                <a:latin typeface="Arial"/>
                <a:ea typeface="+mn-ea"/>
                <a:cs typeface="+mn-cs"/>
              </a:rPr>
              <a:t>OBJETIVOS</a:t>
            </a:r>
          </a:p>
        </p:txBody>
      </p:sp>
      <p:sp>
        <p:nvSpPr>
          <p:cNvPr id="70" name="TextBox 54">
            <a:extLst>
              <a:ext uri="{FF2B5EF4-FFF2-40B4-BE49-F238E27FC236}">
                <a16:creationId xmlns:a16="http://schemas.microsoft.com/office/drawing/2014/main" id="{B192AC98-FD35-4AF6-8B6A-2D180F714DAD}"/>
              </a:ext>
            </a:extLst>
          </p:cNvPr>
          <p:cNvSpPr txBox="1"/>
          <p:nvPr/>
        </p:nvSpPr>
        <p:spPr>
          <a:xfrm>
            <a:off x="4171434" y="3378890"/>
            <a:ext cx="19245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all" spc="0" normalizeH="0" baseline="0" noProof="0" dirty="0">
                <a:ln>
                  <a:noFill/>
                </a:ln>
                <a:solidFill>
                  <a:schemeClr val="accent1">
                    <a:lumMod val="40000"/>
                    <a:lumOff val="60000"/>
                  </a:schemeClr>
                </a:solidFill>
                <a:effectLst/>
                <a:uLnTx/>
                <a:uFillTx/>
                <a:latin typeface="Arial"/>
                <a:ea typeface="+mn-ea"/>
                <a:cs typeface="+mn-cs"/>
              </a:rPr>
              <a:t>METODOLOGÍA</a:t>
            </a:r>
            <a:endParaRPr kumimoji="0" lang="en-US" sz="1800" b="1" i="0" u="none" strike="noStrike" kern="1200" cap="all" spc="0" normalizeH="0" baseline="0" noProof="0" dirty="0">
              <a:ln>
                <a:noFill/>
              </a:ln>
              <a:solidFill>
                <a:schemeClr val="accent1">
                  <a:lumMod val="40000"/>
                  <a:lumOff val="60000"/>
                </a:schemeClr>
              </a:solidFill>
              <a:effectLst/>
              <a:uLnTx/>
              <a:uFillTx/>
              <a:latin typeface="Arial"/>
              <a:ea typeface="+mn-ea"/>
              <a:cs typeface="+mn-cs"/>
            </a:endParaRPr>
          </a:p>
        </p:txBody>
      </p:sp>
      <p:sp>
        <p:nvSpPr>
          <p:cNvPr id="72" name="TextBox 41">
            <a:extLst>
              <a:ext uri="{FF2B5EF4-FFF2-40B4-BE49-F238E27FC236}">
                <a16:creationId xmlns:a16="http://schemas.microsoft.com/office/drawing/2014/main" id="{DA025254-1961-4FAE-AAB9-FC8E1CC6A2E0}"/>
              </a:ext>
            </a:extLst>
          </p:cNvPr>
          <p:cNvSpPr txBox="1"/>
          <p:nvPr/>
        </p:nvSpPr>
        <p:spPr>
          <a:xfrm>
            <a:off x="6453713" y="5028162"/>
            <a:ext cx="47160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err="1">
                <a:ln>
                  <a:noFill/>
                </a:ln>
                <a:solidFill>
                  <a:schemeClr val="accent1">
                    <a:lumMod val="40000"/>
                    <a:lumOff val="60000"/>
                  </a:schemeClr>
                </a:solidFill>
                <a:effectLst/>
                <a:uLnTx/>
                <a:uFillTx/>
                <a:latin typeface="Arial"/>
                <a:ea typeface="+mn-ea"/>
                <a:cs typeface="+mn-cs"/>
              </a:rPr>
              <a:t>Conclusiones</a:t>
            </a:r>
            <a:r>
              <a:rPr kumimoji="0" lang="en-US" sz="1800" b="1" i="0" u="none" strike="noStrike" kern="1200" cap="all" spc="0" normalizeH="0" baseline="0" noProof="0" dirty="0">
                <a:ln>
                  <a:noFill/>
                </a:ln>
                <a:solidFill>
                  <a:schemeClr val="accent1">
                    <a:lumMod val="40000"/>
                    <a:lumOff val="60000"/>
                  </a:schemeClr>
                </a:solidFill>
                <a:effectLst/>
                <a:uLnTx/>
                <a:uFillTx/>
                <a:latin typeface="Arial"/>
                <a:ea typeface="+mn-ea"/>
                <a:cs typeface="+mn-cs"/>
              </a:rPr>
              <a:t> y </a:t>
            </a:r>
            <a:r>
              <a:rPr kumimoji="0" lang="en-US" sz="1800" b="1" i="0" u="none" strike="noStrike" kern="1200" cap="all" spc="0" normalizeH="0" baseline="0" noProof="0" dirty="0" err="1">
                <a:ln>
                  <a:noFill/>
                </a:ln>
                <a:solidFill>
                  <a:schemeClr val="accent1">
                    <a:lumMod val="40000"/>
                    <a:lumOff val="60000"/>
                  </a:schemeClr>
                </a:solidFill>
                <a:effectLst/>
                <a:uLnTx/>
                <a:uFillTx/>
                <a:latin typeface="Arial"/>
                <a:ea typeface="+mn-ea"/>
                <a:cs typeface="+mn-cs"/>
              </a:rPr>
              <a:t>recomendaciones</a:t>
            </a:r>
            <a:endParaRPr kumimoji="0" lang="en-US" sz="1800" b="1" i="0" u="none" strike="noStrike" kern="1200" cap="all" spc="0" normalizeH="0" baseline="0" noProof="0" dirty="0">
              <a:ln>
                <a:noFill/>
              </a:ln>
              <a:solidFill>
                <a:schemeClr val="accent1">
                  <a:lumMod val="40000"/>
                  <a:lumOff val="60000"/>
                </a:schemeClr>
              </a:solidFill>
              <a:effectLst/>
              <a:uLnTx/>
              <a:uFillTx/>
              <a:latin typeface="Arial"/>
              <a:ea typeface="+mn-ea"/>
              <a:cs typeface="+mn-cs"/>
            </a:endParaRPr>
          </a:p>
        </p:txBody>
      </p:sp>
      <p:sp>
        <p:nvSpPr>
          <p:cNvPr id="43" name="TextBox 54">
            <a:extLst>
              <a:ext uri="{FF2B5EF4-FFF2-40B4-BE49-F238E27FC236}">
                <a16:creationId xmlns:a16="http://schemas.microsoft.com/office/drawing/2014/main" id="{8FBEC9A1-9DFA-47B8-97B7-D13418B8585C}"/>
              </a:ext>
            </a:extLst>
          </p:cNvPr>
          <p:cNvSpPr txBox="1"/>
          <p:nvPr/>
        </p:nvSpPr>
        <p:spPr>
          <a:xfrm>
            <a:off x="3634247" y="2534019"/>
            <a:ext cx="14157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all" spc="0" normalizeH="0" baseline="0" noProof="0" dirty="0">
                <a:ln>
                  <a:noFill/>
                </a:ln>
                <a:solidFill>
                  <a:schemeClr val="accent1">
                    <a:lumMod val="40000"/>
                    <a:lumOff val="60000"/>
                  </a:schemeClr>
                </a:solidFill>
                <a:effectLst/>
                <a:uLnTx/>
                <a:uFillTx/>
                <a:latin typeface="Arial"/>
                <a:ea typeface="+mn-ea"/>
                <a:cs typeface="+mn-cs"/>
              </a:rPr>
              <a:t>Hipótesis</a:t>
            </a:r>
            <a:endParaRPr kumimoji="0" lang="en-US" sz="1800" b="1" i="0" u="none" strike="noStrike" kern="1200" cap="all" spc="0" normalizeH="0" baseline="0" noProof="0" dirty="0">
              <a:ln>
                <a:noFill/>
              </a:ln>
              <a:solidFill>
                <a:schemeClr val="accent1">
                  <a:lumMod val="40000"/>
                  <a:lumOff val="60000"/>
                </a:schemeClr>
              </a:solidFill>
              <a:effectLst/>
              <a:uLnTx/>
              <a:uFillTx/>
              <a:latin typeface="Arial"/>
              <a:ea typeface="+mn-ea"/>
              <a:cs typeface="+mn-cs"/>
            </a:endParaRPr>
          </a:p>
        </p:txBody>
      </p:sp>
      <p:sp>
        <p:nvSpPr>
          <p:cNvPr id="74" name="TextBox 57">
            <a:extLst>
              <a:ext uri="{FF2B5EF4-FFF2-40B4-BE49-F238E27FC236}">
                <a16:creationId xmlns:a16="http://schemas.microsoft.com/office/drawing/2014/main" id="{E899236C-532D-4B8B-B0A5-9A57ACE15041}"/>
              </a:ext>
            </a:extLst>
          </p:cNvPr>
          <p:cNvSpPr txBox="1"/>
          <p:nvPr/>
        </p:nvSpPr>
        <p:spPr>
          <a:xfrm>
            <a:off x="5602651" y="4186912"/>
            <a:ext cx="32968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err="1">
                <a:ln>
                  <a:noFill/>
                </a:ln>
                <a:solidFill>
                  <a:schemeClr val="accent1">
                    <a:lumMod val="40000"/>
                    <a:lumOff val="60000"/>
                  </a:schemeClr>
                </a:solidFill>
                <a:effectLst/>
                <a:uLnTx/>
                <a:uFillTx/>
                <a:latin typeface="Arial"/>
                <a:ea typeface="+mn-ea"/>
                <a:cs typeface="+mn-cs"/>
              </a:rPr>
              <a:t>Resultados</a:t>
            </a:r>
            <a:r>
              <a:rPr kumimoji="0" lang="en-US" sz="1800" b="1" i="0" u="none" strike="noStrike" kern="1200" cap="all" spc="0" normalizeH="0" baseline="0" noProof="0" dirty="0">
                <a:ln>
                  <a:noFill/>
                </a:ln>
                <a:solidFill>
                  <a:schemeClr val="accent1">
                    <a:lumMod val="40000"/>
                    <a:lumOff val="60000"/>
                  </a:schemeClr>
                </a:solidFill>
                <a:effectLst/>
                <a:uLnTx/>
                <a:uFillTx/>
                <a:latin typeface="Arial"/>
                <a:ea typeface="+mn-ea"/>
                <a:cs typeface="+mn-cs"/>
              </a:rPr>
              <a:t> Y </a:t>
            </a:r>
            <a:r>
              <a:rPr kumimoji="0" lang="en-US" sz="1800" b="1" i="0" u="none" strike="noStrike" kern="1200" cap="all" spc="0" normalizeH="0" baseline="0" noProof="0" dirty="0" err="1">
                <a:ln>
                  <a:noFill/>
                </a:ln>
                <a:solidFill>
                  <a:schemeClr val="accent1">
                    <a:lumMod val="40000"/>
                    <a:lumOff val="60000"/>
                  </a:schemeClr>
                </a:solidFill>
                <a:effectLst/>
                <a:uLnTx/>
                <a:uFillTx/>
                <a:latin typeface="Arial"/>
                <a:ea typeface="+mn-ea"/>
                <a:cs typeface="+mn-cs"/>
              </a:rPr>
              <a:t>discusión</a:t>
            </a:r>
            <a:endParaRPr kumimoji="0" lang="en-US" sz="1800" b="1" i="0" u="none" strike="noStrike" kern="1200" cap="all" spc="0" normalizeH="0" baseline="0" noProof="0" dirty="0">
              <a:ln>
                <a:noFill/>
              </a:ln>
              <a:solidFill>
                <a:schemeClr val="accent1">
                  <a:lumMod val="40000"/>
                  <a:lumOff val="60000"/>
                </a:schemeClr>
              </a:solidFill>
              <a:effectLst/>
              <a:uLnTx/>
              <a:uFillTx/>
              <a:latin typeface="Arial"/>
              <a:ea typeface="+mn-ea"/>
              <a:cs typeface="+mn-cs"/>
            </a:endParaRPr>
          </a:p>
        </p:txBody>
      </p:sp>
      <p:pic>
        <p:nvPicPr>
          <p:cNvPr id="3074" name="Picture 2" descr="Investigación Científica Vectores Libres de Derechos - iStock">
            <a:extLst>
              <a:ext uri="{FF2B5EF4-FFF2-40B4-BE49-F238E27FC236}">
                <a16:creationId xmlns:a16="http://schemas.microsoft.com/office/drawing/2014/main" id="{B56F0303-15AC-4085-B158-FFDA90BDF7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330" t="51875" r="5824" b="27908"/>
          <a:stretch/>
        </p:blipFill>
        <p:spPr bwMode="auto">
          <a:xfrm>
            <a:off x="1" y="738384"/>
            <a:ext cx="788874" cy="803691"/>
          </a:xfrm>
          <a:prstGeom prst="ellipse">
            <a:avLst/>
          </a:prstGeom>
          <a:noFill/>
          <a:extLst>
            <a:ext uri="{909E8E84-426E-40DD-AFC4-6F175D3DCCD1}">
              <a14:hiddenFill xmlns:a14="http://schemas.microsoft.com/office/drawing/2010/main">
                <a:solidFill>
                  <a:srgbClr val="FFFFFF"/>
                </a:solidFill>
              </a14:hiddenFill>
            </a:ext>
          </a:extLst>
        </p:spPr>
      </p:pic>
      <p:pic>
        <p:nvPicPr>
          <p:cNvPr id="17" name="Picture 2" descr="Investigación Científica Vectores Libres de Derechos - iStock">
            <a:extLst>
              <a:ext uri="{FF2B5EF4-FFF2-40B4-BE49-F238E27FC236}">
                <a16:creationId xmlns:a16="http://schemas.microsoft.com/office/drawing/2014/main" id="{DCB677D1-DF09-468B-9756-3DFB01A926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429" t="52027" r="49851" b="28407"/>
          <a:stretch/>
        </p:blipFill>
        <p:spPr bwMode="auto">
          <a:xfrm>
            <a:off x="838143" y="1430804"/>
            <a:ext cx="1024405" cy="922810"/>
          </a:xfrm>
          <a:prstGeom prst="ellipse">
            <a:avLst/>
          </a:prstGeom>
          <a:noFill/>
          <a:extLst>
            <a:ext uri="{909E8E84-426E-40DD-AFC4-6F175D3DCCD1}">
              <a14:hiddenFill xmlns:a14="http://schemas.microsoft.com/office/drawing/2010/main">
                <a:solidFill>
                  <a:srgbClr val="FFFFFF"/>
                </a:solidFill>
              </a14:hiddenFill>
            </a:ext>
          </a:extLst>
        </p:spPr>
      </p:pic>
      <p:pic>
        <p:nvPicPr>
          <p:cNvPr id="18" name="Picture 2" descr="Investigación Científica Vectores Libres de Derechos - iStock">
            <a:extLst>
              <a:ext uri="{FF2B5EF4-FFF2-40B4-BE49-F238E27FC236}">
                <a16:creationId xmlns:a16="http://schemas.microsoft.com/office/drawing/2014/main" id="{06EFF6FA-BA08-40FD-9A30-E21AC21A40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82" t="52140" r="72543" b="26966"/>
          <a:stretch/>
        </p:blipFill>
        <p:spPr bwMode="auto">
          <a:xfrm>
            <a:off x="2061597" y="2192728"/>
            <a:ext cx="1121429" cy="1051913"/>
          </a:xfrm>
          <a:prstGeom prst="ellipse">
            <a:avLst/>
          </a:prstGeom>
          <a:noFill/>
          <a:extLst>
            <a:ext uri="{909E8E84-426E-40DD-AFC4-6F175D3DCCD1}">
              <a14:hiddenFill xmlns:a14="http://schemas.microsoft.com/office/drawing/2010/main">
                <a:solidFill>
                  <a:srgbClr val="FFFFFF"/>
                </a:solidFill>
              </a14:hiddenFill>
            </a:ext>
          </a:extLst>
        </p:spPr>
      </p:pic>
      <p:pic>
        <p:nvPicPr>
          <p:cNvPr id="19" name="Picture 2" descr="Investigación Científica Vectores Libres de Derechos - iStock">
            <a:extLst>
              <a:ext uri="{FF2B5EF4-FFF2-40B4-BE49-F238E27FC236}">
                <a16:creationId xmlns:a16="http://schemas.microsoft.com/office/drawing/2014/main" id="{1868EDEA-0563-4517-B44E-CB0832B8F9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180" t="30226" r="50083" b="49305"/>
          <a:stretch/>
        </p:blipFill>
        <p:spPr bwMode="auto">
          <a:xfrm>
            <a:off x="3020168" y="3084092"/>
            <a:ext cx="1091325" cy="1027637"/>
          </a:xfrm>
          <a:prstGeom prst="ellipse">
            <a:avLst/>
          </a:prstGeom>
          <a:noFill/>
          <a:extLst>
            <a:ext uri="{909E8E84-426E-40DD-AFC4-6F175D3DCCD1}">
              <a14:hiddenFill xmlns:a14="http://schemas.microsoft.com/office/drawing/2010/main">
                <a:solidFill>
                  <a:srgbClr val="FFFFFF"/>
                </a:solidFill>
              </a14:hiddenFill>
            </a:ext>
          </a:extLst>
        </p:spPr>
      </p:pic>
      <p:pic>
        <p:nvPicPr>
          <p:cNvPr id="20" name="Picture 2" descr="Investigación Científica Vectores Libres de Derechos - iStock">
            <a:extLst>
              <a:ext uri="{FF2B5EF4-FFF2-40B4-BE49-F238E27FC236}">
                <a16:creationId xmlns:a16="http://schemas.microsoft.com/office/drawing/2014/main" id="{621365D7-04D4-4583-B3E4-F915DFDF7A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634" t="74232" r="6094" b="7663"/>
          <a:stretch/>
        </p:blipFill>
        <p:spPr bwMode="auto">
          <a:xfrm>
            <a:off x="4286164" y="3844574"/>
            <a:ext cx="1150547" cy="1027637"/>
          </a:xfrm>
          <a:prstGeom prst="ellipse">
            <a:avLst/>
          </a:prstGeom>
          <a:noFill/>
          <a:extLst>
            <a:ext uri="{909E8E84-426E-40DD-AFC4-6F175D3DCCD1}">
              <a14:hiddenFill xmlns:a14="http://schemas.microsoft.com/office/drawing/2010/main">
                <a:solidFill>
                  <a:srgbClr val="FFFFFF"/>
                </a:solidFill>
              </a14:hiddenFill>
            </a:ext>
          </a:extLst>
        </p:spPr>
      </p:pic>
      <p:pic>
        <p:nvPicPr>
          <p:cNvPr id="21" name="Picture 2" descr="Investigación Científica Vectores Libres de Derechos - iStock">
            <a:extLst>
              <a:ext uri="{FF2B5EF4-FFF2-40B4-BE49-F238E27FC236}">
                <a16:creationId xmlns:a16="http://schemas.microsoft.com/office/drawing/2014/main" id="{B1522B94-BF08-4354-ADC5-38A2987F00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80" t="75663" r="74198" b="6232"/>
          <a:stretch/>
        </p:blipFill>
        <p:spPr bwMode="auto">
          <a:xfrm>
            <a:off x="5292200" y="4769401"/>
            <a:ext cx="1091325" cy="1055450"/>
          </a:xfrm>
          <a:prstGeom prst="ellipse">
            <a:avLst/>
          </a:prstGeom>
          <a:noFill/>
          <a:extLst>
            <a:ext uri="{909E8E84-426E-40DD-AFC4-6F175D3DCCD1}">
              <a14:hiddenFill xmlns:a14="http://schemas.microsoft.com/office/drawing/2010/main">
                <a:solidFill>
                  <a:srgbClr val="FFFFFF"/>
                </a:solidFill>
              </a14:hiddenFill>
            </a:ext>
          </a:extLst>
        </p:spPr>
      </p:pic>
      <p:sp>
        <p:nvSpPr>
          <p:cNvPr id="22" name="CuadroTexto 21">
            <a:extLst>
              <a:ext uri="{FF2B5EF4-FFF2-40B4-BE49-F238E27FC236}">
                <a16:creationId xmlns:a16="http://schemas.microsoft.com/office/drawing/2014/main" id="{07323D0B-DEE3-4A56-BDBA-C53C43EFFF04}"/>
              </a:ext>
            </a:extLst>
          </p:cNvPr>
          <p:cNvSpPr txBox="1"/>
          <p:nvPr/>
        </p:nvSpPr>
        <p:spPr>
          <a:xfrm>
            <a:off x="0" y="0"/>
            <a:ext cx="414670" cy="369332"/>
          </a:xfrm>
          <a:prstGeom prst="rect">
            <a:avLst/>
          </a:prstGeom>
          <a:noFill/>
        </p:spPr>
        <p:txBody>
          <a:bodyPr wrap="square" rtlCol="0">
            <a:spAutoFit/>
          </a:bodyPr>
          <a:lstStyle/>
          <a:p>
            <a:pPr algn="ctr"/>
            <a:r>
              <a:rPr lang="es-MX" dirty="0"/>
              <a:t>3</a:t>
            </a:r>
            <a:endParaRPr lang="es-ES" dirty="0"/>
          </a:p>
        </p:txBody>
      </p:sp>
    </p:spTree>
    <p:extLst>
      <p:ext uri="{BB962C8B-B14F-4D97-AF65-F5344CB8AC3E}">
        <p14:creationId xmlns:p14="http://schemas.microsoft.com/office/powerpoint/2010/main" val="18424736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9F12A2C6-7240-493E-B1C6-4C702308789A}"/>
              </a:ext>
            </a:extLst>
          </p:cNvPr>
          <p:cNvSpPr>
            <a:spLocks noGrp="1"/>
          </p:cNvSpPr>
          <p:nvPr>
            <p:ph type="title"/>
          </p:nvPr>
        </p:nvSpPr>
        <p:spPr>
          <a:xfrm>
            <a:off x="4628271" y="0"/>
            <a:ext cx="6954129" cy="1143000"/>
          </a:xfrm>
        </p:spPr>
        <p:txBody>
          <a:bodyPr/>
          <a:lstStyle/>
          <a:p>
            <a:r>
              <a:rPr lang="es-EC" dirty="0">
                <a:solidFill>
                  <a:srgbClr val="003300"/>
                </a:solidFill>
              </a:rPr>
              <a:t>Bibliografía</a:t>
            </a:r>
          </a:p>
        </p:txBody>
      </p:sp>
      <p:sp>
        <p:nvSpPr>
          <p:cNvPr id="5" name="CuadroTexto 4">
            <a:extLst>
              <a:ext uri="{FF2B5EF4-FFF2-40B4-BE49-F238E27FC236}">
                <a16:creationId xmlns:a16="http://schemas.microsoft.com/office/drawing/2014/main" id="{57DB8953-9A34-4274-BB52-3AD2D8D292F0}"/>
              </a:ext>
            </a:extLst>
          </p:cNvPr>
          <p:cNvSpPr txBox="1"/>
          <p:nvPr/>
        </p:nvSpPr>
        <p:spPr>
          <a:xfrm>
            <a:off x="609600" y="532263"/>
            <a:ext cx="9735403" cy="5837495"/>
          </a:xfrm>
          <a:prstGeom prst="rect">
            <a:avLst/>
          </a:prstGeom>
          <a:noFill/>
        </p:spPr>
        <p:txBody>
          <a:bodyPr wrap="square" rtlCol="0">
            <a:spAutoFit/>
          </a:bodyPr>
          <a:lstStyle/>
          <a:p>
            <a:pPr marL="457200" indent="-457200">
              <a:spcAft>
                <a:spcPts val="800"/>
              </a:spcAft>
            </a:pPr>
            <a:r>
              <a:rPr lang="es-MX" sz="800" dirty="0">
                <a:effectLst/>
                <a:latin typeface="Calibri" panose="020F0502020204030204" pitchFamily="34" charset="0"/>
                <a:ea typeface="Calibri" panose="020F0502020204030204" pitchFamily="34" charset="0"/>
                <a:cs typeface="Calibri" panose="020F0502020204030204" pitchFamily="34" charset="0"/>
              </a:rPr>
              <a:t>Academia Española de Nutrición y Dietética - AEND. . (2018). </a:t>
            </a:r>
            <a:r>
              <a:rPr lang="es-MX" sz="800" i="1" dirty="0">
                <a:effectLst/>
                <a:latin typeface="Calibri" panose="020F0502020204030204" pitchFamily="34" charset="0"/>
                <a:ea typeface="Calibri" panose="020F0502020204030204" pitchFamily="34" charset="0"/>
                <a:cs typeface="Calibri" panose="020F0502020204030204" pitchFamily="34" charset="0"/>
              </a:rPr>
              <a:t>Avances en nutrición y dietética clínica: Prevención, tratamiento y gestión.</a:t>
            </a:r>
            <a:r>
              <a:rPr lang="es-MX" sz="800" dirty="0">
                <a:effectLst/>
                <a:latin typeface="Calibri" panose="020F0502020204030204" pitchFamily="34" charset="0"/>
                <a:ea typeface="Calibri" panose="020F0502020204030204" pitchFamily="34" charset="0"/>
                <a:cs typeface="Calibri" panose="020F0502020204030204" pitchFamily="34" charset="0"/>
              </a:rPr>
              <a:t> Obtenido de II Congreso de alimentación, nutrición y dietética 22(</a:t>
            </a:r>
            <a:r>
              <a:rPr lang="es-MX" sz="800" dirty="0" err="1">
                <a:effectLst/>
                <a:latin typeface="Calibri" panose="020F0502020204030204" pitchFamily="34" charset="0"/>
                <a:ea typeface="Calibri" panose="020F0502020204030204" pitchFamily="34" charset="0"/>
                <a:cs typeface="Calibri" panose="020F0502020204030204" pitchFamily="34" charset="0"/>
              </a:rPr>
              <a:t>Supl</a:t>
            </a:r>
            <a:r>
              <a:rPr lang="es-MX" sz="800" dirty="0">
                <a:effectLst/>
                <a:latin typeface="Calibri" panose="020F0502020204030204" pitchFamily="34" charset="0"/>
                <a:ea typeface="Calibri" panose="020F0502020204030204" pitchFamily="34" charset="0"/>
                <a:cs typeface="Calibri" panose="020F0502020204030204" pitchFamily="34" charset="0"/>
              </a:rPr>
              <a:t>. 1). </a:t>
            </a:r>
            <a:r>
              <a:rPr lang="es-MX" sz="800" dirty="0" err="1">
                <a:effectLst/>
                <a:latin typeface="Calibri" panose="020F0502020204030204" pitchFamily="34" charset="0"/>
                <a:ea typeface="Calibri" panose="020F0502020204030204" pitchFamily="34" charset="0"/>
                <a:cs typeface="Calibri" panose="020F0502020204030204" pitchFamily="34" charset="0"/>
              </a:rPr>
              <a:t>Rev</a:t>
            </a:r>
            <a:r>
              <a:rPr lang="es-MX" sz="800" dirty="0">
                <a:effectLst/>
                <a:latin typeface="Calibri" panose="020F0502020204030204" pitchFamily="34" charset="0"/>
                <a:ea typeface="Calibri" panose="020F0502020204030204" pitchFamily="34" charset="0"/>
                <a:cs typeface="Calibri" panose="020F0502020204030204" pitchFamily="34" charset="0"/>
              </a:rPr>
              <a:t> </a:t>
            </a:r>
            <a:r>
              <a:rPr lang="es-MX" sz="800" dirty="0" err="1">
                <a:effectLst/>
                <a:latin typeface="Calibri" panose="020F0502020204030204" pitchFamily="34" charset="0"/>
                <a:ea typeface="Calibri" panose="020F0502020204030204" pitchFamily="34" charset="0"/>
                <a:cs typeface="Calibri" panose="020F0502020204030204" pitchFamily="34" charset="0"/>
              </a:rPr>
              <a:t>Esp</a:t>
            </a:r>
            <a:r>
              <a:rPr lang="es-MX" sz="800" dirty="0">
                <a:effectLst/>
                <a:latin typeface="Calibri" panose="020F0502020204030204" pitchFamily="34" charset="0"/>
                <a:ea typeface="Calibri" panose="020F0502020204030204" pitchFamily="34" charset="0"/>
                <a:cs typeface="Calibri" panose="020F0502020204030204" pitchFamily="34" charset="0"/>
              </a:rPr>
              <a:t> </a:t>
            </a:r>
            <a:r>
              <a:rPr lang="es-MX" sz="800" dirty="0" err="1">
                <a:effectLst/>
                <a:latin typeface="Calibri" panose="020F0502020204030204" pitchFamily="34" charset="0"/>
                <a:ea typeface="Calibri" panose="020F0502020204030204" pitchFamily="34" charset="0"/>
                <a:cs typeface="Calibri" panose="020F0502020204030204" pitchFamily="34" charset="0"/>
              </a:rPr>
              <a:t>Nutr</a:t>
            </a:r>
            <a:r>
              <a:rPr lang="es-MX" sz="800" dirty="0">
                <a:effectLst/>
                <a:latin typeface="Calibri" panose="020F0502020204030204" pitchFamily="34" charset="0"/>
                <a:ea typeface="Calibri" panose="020F0502020204030204" pitchFamily="34" charset="0"/>
                <a:cs typeface="Calibri" panose="020F0502020204030204" pitchFamily="34" charset="0"/>
              </a:rPr>
              <a:t> Hum </a:t>
            </a:r>
            <a:r>
              <a:rPr lang="es-MX" sz="800" dirty="0" err="1">
                <a:effectLst/>
                <a:latin typeface="Calibri" panose="020F0502020204030204" pitchFamily="34" charset="0"/>
                <a:ea typeface="Calibri" panose="020F0502020204030204" pitchFamily="34" charset="0"/>
                <a:cs typeface="Calibri" panose="020F0502020204030204" pitchFamily="34" charset="0"/>
              </a:rPr>
              <a:t>Diet</a:t>
            </a:r>
            <a:r>
              <a:rPr lang="es-MX" sz="800" dirty="0">
                <a:effectLst/>
                <a:latin typeface="Calibri" panose="020F0502020204030204" pitchFamily="34" charset="0"/>
                <a:ea typeface="Calibri" panose="020F0502020204030204" pitchFamily="34" charset="0"/>
                <a:cs typeface="Calibri" panose="020F0502020204030204" pitchFamily="34" charset="0"/>
              </a:rPr>
              <a:t>.: https://renhyd.org/index.php/renhyd/article/view/656</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800"/>
              </a:spcAft>
            </a:pPr>
            <a:r>
              <a:rPr lang="es-MX" sz="800" dirty="0">
                <a:effectLst/>
                <a:latin typeface="Calibri" panose="020F0502020204030204" pitchFamily="34" charset="0"/>
                <a:ea typeface="Calibri" panose="020F0502020204030204" pitchFamily="34" charset="0"/>
                <a:cs typeface="Calibri" panose="020F0502020204030204" pitchFamily="34" charset="0"/>
              </a:rPr>
              <a:t>Acosta, E. G., Benítez, R. B., Lenis, L., &amp; Concha, J. (2015). Optimización de la hidrólisis enzimática de proteínas presentes en semillas de Guandul (</a:t>
            </a:r>
            <a:r>
              <a:rPr lang="es-MX" sz="800" dirty="0" err="1">
                <a:effectLst/>
                <a:latin typeface="Calibri" panose="020F0502020204030204" pitchFamily="34" charset="0"/>
                <a:ea typeface="Calibri" panose="020F0502020204030204" pitchFamily="34" charset="0"/>
                <a:cs typeface="Calibri" panose="020F0502020204030204" pitchFamily="34" charset="0"/>
              </a:rPr>
              <a:t>Cajanus</a:t>
            </a:r>
            <a:r>
              <a:rPr lang="es-MX" sz="800" dirty="0">
                <a:effectLst/>
                <a:latin typeface="Calibri" panose="020F0502020204030204" pitchFamily="34" charset="0"/>
                <a:ea typeface="Calibri" panose="020F0502020204030204" pitchFamily="34" charset="0"/>
                <a:cs typeface="Calibri" panose="020F0502020204030204" pitchFamily="34" charset="0"/>
              </a:rPr>
              <a:t> </a:t>
            </a:r>
            <a:r>
              <a:rPr lang="es-MX" sz="800" dirty="0" err="1">
                <a:effectLst/>
                <a:latin typeface="Calibri" panose="020F0502020204030204" pitchFamily="34" charset="0"/>
                <a:ea typeface="Calibri" panose="020F0502020204030204" pitchFamily="34" charset="0"/>
                <a:cs typeface="Calibri" panose="020F0502020204030204" pitchFamily="34" charset="0"/>
              </a:rPr>
              <a:t>cajan</a:t>
            </a:r>
            <a:r>
              <a:rPr lang="es-MX" sz="800" dirty="0">
                <a:effectLst/>
                <a:latin typeface="Calibri" panose="020F0502020204030204" pitchFamily="34" charset="0"/>
                <a:ea typeface="Calibri" panose="020F0502020204030204" pitchFamily="34" charset="0"/>
                <a:cs typeface="Calibri" panose="020F0502020204030204" pitchFamily="34" charset="0"/>
              </a:rPr>
              <a:t>). </a:t>
            </a:r>
            <a:r>
              <a:rPr lang="es-MX" sz="800" i="1" dirty="0">
                <a:effectLst/>
                <a:latin typeface="Calibri" panose="020F0502020204030204" pitchFamily="34" charset="0"/>
                <a:ea typeface="Calibri" panose="020F0502020204030204" pitchFamily="34" charset="0"/>
                <a:cs typeface="Calibri" panose="020F0502020204030204" pitchFamily="34" charset="0"/>
              </a:rPr>
              <a:t>Biotecnología En El Sector Agropecuario Y Agroindustrial</a:t>
            </a:r>
            <a:r>
              <a:rPr lang="es-MX" sz="800" dirty="0">
                <a:effectLst/>
                <a:latin typeface="Calibri" panose="020F0502020204030204" pitchFamily="34" charset="0"/>
                <a:ea typeface="Calibri" panose="020F0502020204030204" pitchFamily="34" charset="0"/>
                <a:cs typeface="Calibri" panose="020F0502020204030204" pitchFamily="34" charset="0"/>
              </a:rPr>
              <a:t>, 13(2), 114–122.</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800"/>
              </a:spcAft>
            </a:pPr>
            <a:r>
              <a:rPr lang="es-MX" sz="800" dirty="0">
                <a:effectLst/>
                <a:latin typeface="Calibri" panose="020F0502020204030204" pitchFamily="34" charset="0"/>
                <a:ea typeface="Calibri" panose="020F0502020204030204" pitchFamily="34" charset="0"/>
                <a:cs typeface="Calibri" panose="020F0502020204030204" pitchFamily="34" charset="0"/>
              </a:rPr>
              <a:t>Almonacid, L., Agudelo, R., &amp; Vallejo, J. (2019). Evaluación de la hidrólisis alcalina-enzimática para la obtención de colágeno hidrolizado a partir de virutas de cuero curtido. </a:t>
            </a:r>
            <a:r>
              <a:rPr lang="es-MX" sz="800" i="1" dirty="0">
                <a:effectLst/>
                <a:latin typeface="Calibri" panose="020F0502020204030204" pitchFamily="34" charset="0"/>
                <a:ea typeface="Calibri" panose="020F0502020204030204" pitchFamily="34" charset="0"/>
                <a:cs typeface="Calibri" panose="020F0502020204030204" pitchFamily="34" charset="0"/>
              </a:rPr>
              <a:t>Revista ION</a:t>
            </a:r>
            <a:r>
              <a:rPr lang="es-MX" sz="800" dirty="0">
                <a:effectLst/>
                <a:latin typeface="Calibri" panose="020F0502020204030204" pitchFamily="34" charset="0"/>
                <a:ea typeface="Calibri" panose="020F0502020204030204" pitchFamily="34" charset="0"/>
                <a:cs typeface="Calibri" panose="020F0502020204030204" pitchFamily="34" charset="0"/>
              </a:rPr>
              <a:t>, 32(1), 55-62. </a:t>
            </a:r>
            <a:r>
              <a:rPr lang="es-MX" sz="800" dirty="0" err="1">
                <a:effectLst/>
                <a:latin typeface="Calibri" panose="020F0502020204030204" pitchFamily="34" charset="0"/>
                <a:ea typeface="Calibri" panose="020F0502020204030204" pitchFamily="34" charset="0"/>
                <a:cs typeface="Calibri" panose="020F0502020204030204" pitchFamily="34" charset="0"/>
              </a:rPr>
              <a:t>doi:doi:http</a:t>
            </a:r>
            <a:r>
              <a:rPr lang="es-MX" sz="800" dirty="0">
                <a:effectLst/>
                <a:latin typeface="Calibri" panose="020F0502020204030204" pitchFamily="34" charset="0"/>
                <a:ea typeface="Calibri" panose="020F0502020204030204" pitchFamily="34" charset="0"/>
                <a:cs typeface="Calibri" panose="020F0502020204030204" pitchFamily="34" charset="0"/>
              </a:rPr>
              <a:t>://dx.doi.org/10.18273/revion.v32n1-2019005</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800"/>
              </a:spcAft>
            </a:pPr>
            <a:r>
              <a:rPr lang="es-MX" sz="800" dirty="0">
                <a:effectLst/>
                <a:latin typeface="Calibri" panose="020F0502020204030204" pitchFamily="34" charset="0"/>
                <a:ea typeface="Calibri" panose="020F0502020204030204" pitchFamily="34" charset="0"/>
                <a:cs typeface="Calibri" panose="020F0502020204030204" pitchFamily="34" charset="0"/>
              </a:rPr>
              <a:t>Andrade Ortega, A., Rodríguez Aranda, A., López Villaseñor, R., &amp; Ramírez Barragán, C. (2017). Propuesta para extracción de colágeno soluble en ácido (CSA)de escamas de tilapia del Nilo. </a:t>
            </a:r>
            <a:r>
              <a:rPr lang="es-MX" sz="800" i="1" dirty="0" err="1">
                <a:effectLst/>
                <a:latin typeface="Calibri" panose="020F0502020204030204" pitchFamily="34" charset="0"/>
                <a:ea typeface="Calibri" panose="020F0502020204030204" pitchFamily="34" charset="0"/>
                <a:cs typeface="Calibri" panose="020F0502020204030204" pitchFamily="34" charset="0"/>
              </a:rPr>
              <a:t>Journal</a:t>
            </a:r>
            <a:r>
              <a:rPr lang="es-MX" sz="800" i="1" dirty="0">
                <a:effectLst/>
                <a:latin typeface="Calibri" panose="020F0502020204030204" pitchFamily="34" charset="0"/>
                <a:ea typeface="Calibri" panose="020F0502020204030204" pitchFamily="34" charset="0"/>
                <a:cs typeface="Calibri" panose="020F0502020204030204" pitchFamily="34" charset="0"/>
              </a:rPr>
              <a:t> CIM, 5</a:t>
            </a:r>
            <a:r>
              <a:rPr lang="es-MX" sz="800" dirty="0">
                <a:effectLst/>
                <a:latin typeface="Calibri" panose="020F0502020204030204" pitchFamily="34" charset="0"/>
                <a:ea typeface="Calibri" panose="020F0502020204030204" pitchFamily="34" charset="0"/>
                <a:cs typeface="Calibri" panose="020F0502020204030204" pitchFamily="34" charset="0"/>
              </a:rPr>
              <a:t>(2). Obtenido de https://www.researchgate.net/publication/326066766_Propuesta_para_extraccion_de_colageno_soluble_en_acido_CSA_de_escamas_de_tilapia_del_Nilo</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800"/>
              </a:spcAft>
            </a:pPr>
            <a:r>
              <a:rPr lang="es-MX" sz="800" dirty="0">
                <a:effectLst/>
                <a:latin typeface="Calibri" panose="020F0502020204030204" pitchFamily="34" charset="0"/>
                <a:ea typeface="Calibri" panose="020F0502020204030204" pitchFamily="34" charset="0"/>
                <a:cs typeface="Calibri" panose="020F0502020204030204" pitchFamily="34" charset="0"/>
              </a:rPr>
              <a:t>Ángeles, M., Jiménez, R., &amp; Martínez, V. (2018). </a:t>
            </a:r>
            <a:r>
              <a:rPr lang="es-MX" sz="800" i="1" dirty="0">
                <a:effectLst/>
                <a:latin typeface="Calibri" panose="020F0502020204030204" pitchFamily="34" charset="0"/>
                <a:ea typeface="Calibri" panose="020F0502020204030204" pitchFamily="34" charset="0"/>
                <a:cs typeface="Calibri" panose="020F0502020204030204" pitchFamily="34" charset="0"/>
              </a:rPr>
              <a:t>Efecto del tipo de enzima utilizado en el proceso de </a:t>
            </a:r>
            <a:r>
              <a:rPr lang="es-MX" sz="800" i="1" dirty="0" err="1">
                <a:effectLst/>
                <a:latin typeface="Calibri" panose="020F0502020204030204" pitchFamily="34" charset="0"/>
                <a:ea typeface="Calibri" panose="020F0502020204030204" pitchFamily="34" charset="0"/>
                <a:cs typeface="Calibri" panose="020F0502020204030204" pitchFamily="34" charset="0"/>
              </a:rPr>
              <a:t>extraccion</a:t>
            </a:r>
            <a:r>
              <a:rPr lang="es-MX" sz="800" i="1" dirty="0">
                <a:effectLst/>
                <a:latin typeface="Calibri" panose="020F0502020204030204" pitchFamily="34" charset="0"/>
                <a:ea typeface="Calibri" panose="020F0502020204030204" pitchFamily="34" charset="0"/>
                <a:cs typeface="Calibri" panose="020F0502020204030204" pitchFamily="34" charset="0"/>
              </a:rPr>
              <a:t> de colágeno ovino hidrolizado.</a:t>
            </a:r>
            <a:r>
              <a:rPr lang="es-MX" sz="800" dirty="0">
                <a:effectLst/>
                <a:latin typeface="Calibri" panose="020F0502020204030204" pitchFamily="34" charset="0"/>
                <a:ea typeface="Calibri" panose="020F0502020204030204" pitchFamily="34" charset="0"/>
                <a:cs typeface="Calibri" panose="020F0502020204030204" pitchFamily="34" charset="0"/>
              </a:rPr>
              <a:t> Obtenido de Boletín de Ciencias Agropecuarias del ICAP . : https://doi.org/10.29057/icap.v4i8.3340</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800"/>
              </a:spcAft>
            </a:pPr>
            <a:r>
              <a:rPr lang="es-MX" sz="800" dirty="0">
                <a:effectLst/>
                <a:latin typeface="Calibri" panose="020F0502020204030204" pitchFamily="34" charset="0"/>
                <a:ea typeface="Calibri" panose="020F0502020204030204" pitchFamily="34" charset="0"/>
                <a:cs typeface="Calibri" panose="020F0502020204030204" pitchFamily="34" charset="0"/>
              </a:rPr>
              <a:t>Arias, A., Pérez, S., López, O., Mendoza, R., &amp; C., A. (2016). CAPACIDAD ANTIOXIDANTE DE PÉPTIDOS OBTENIDOS DE HIDROLIZADOS DE TILAPIA CON BROMELINA Y PAPAÍNA. </a:t>
            </a:r>
            <a:r>
              <a:rPr lang="es-MX" sz="800" i="1" dirty="0">
                <a:effectLst/>
                <a:latin typeface="Calibri" panose="020F0502020204030204" pitchFamily="34" charset="0"/>
                <a:ea typeface="Calibri" panose="020F0502020204030204" pitchFamily="34" charset="0"/>
                <a:cs typeface="Calibri" panose="020F0502020204030204" pitchFamily="34" charset="0"/>
              </a:rPr>
              <a:t>Investigación y Desarrollo en Ciencia y Tecnología de Alimentos.</a:t>
            </a:r>
            <a:r>
              <a:rPr lang="es-MX" sz="800" dirty="0">
                <a:effectLst/>
                <a:latin typeface="Calibri" panose="020F0502020204030204" pitchFamily="34" charset="0"/>
                <a:ea typeface="Calibri" panose="020F0502020204030204" pitchFamily="34" charset="0"/>
                <a:cs typeface="Calibri" panose="020F0502020204030204" pitchFamily="34" charset="0"/>
              </a:rPr>
              <a:t>, 782-788.</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800"/>
              </a:spcAft>
            </a:pPr>
            <a:r>
              <a:rPr lang="es-MX" sz="800" dirty="0">
                <a:effectLst/>
                <a:latin typeface="Calibri" panose="020F0502020204030204" pitchFamily="34" charset="0"/>
                <a:ea typeface="Calibri" panose="020F0502020204030204" pitchFamily="34" charset="0"/>
                <a:cs typeface="Calibri" panose="020F0502020204030204" pitchFamily="34" charset="0"/>
              </a:rPr>
              <a:t>Austin, h. P. (2019). </a:t>
            </a:r>
            <a:r>
              <a:rPr lang="es-MX" sz="800" i="1" dirty="0" err="1">
                <a:effectLst/>
                <a:latin typeface="Calibri" panose="020F0502020204030204" pitchFamily="34" charset="0"/>
                <a:ea typeface="Calibri" panose="020F0502020204030204" pitchFamily="34" charset="0"/>
                <a:cs typeface="Calibri" panose="020F0502020204030204" pitchFamily="34" charset="0"/>
              </a:rPr>
              <a:t>National</a:t>
            </a:r>
            <a:r>
              <a:rPr lang="es-MX" sz="800" i="1" dirty="0">
                <a:effectLst/>
                <a:latin typeface="Calibri" panose="020F0502020204030204" pitchFamily="34" charset="0"/>
                <a:ea typeface="Calibri" panose="020F0502020204030204" pitchFamily="34" charset="0"/>
                <a:cs typeface="Calibri" panose="020F0502020204030204" pitchFamily="34" charset="0"/>
              </a:rPr>
              <a:t> Human </a:t>
            </a:r>
            <a:r>
              <a:rPr lang="es-MX" sz="800" i="1" dirty="0" err="1">
                <a:effectLst/>
                <a:latin typeface="Calibri" panose="020F0502020204030204" pitchFamily="34" charset="0"/>
                <a:ea typeface="Calibri" panose="020F0502020204030204" pitchFamily="34" charset="0"/>
                <a:cs typeface="Calibri" panose="020F0502020204030204" pitchFamily="34" charset="0"/>
              </a:rPr>
              <a:t>Genome</a:t>
            </a:r>
            <a:r>
              <a:rPr lang="es-MX" sz="800" i="1" dirty="0">
                <a:effectLst/>
                <a:latin typeface="Calibri" panose="020F0502020204030204" pitchFamily="34" charset="0"/>
                <a:ea typeface="Calibri" panose="020F0502020204030204" pitchFamily="34" charset="0"/>
                <a:cs typeface="Calibri" panose="020F0502020204030204" pitchFamily="34" charset="0"/>
              </a:rPr>
              <a:t> </a:t>
            </a:r>
            <a:r>
              <a:rPr lang="es-MX" sz="800" i="1" dirty="0" err="1">
                <a:effectLst/>
                <a:latin typeface="Calibri" panose="020F0502020204030204" pitchFamily="34" charset="0"/>
                <a:ea typeface="Calibri" panose="020F0502020204030204" pitchFamily="34" charset="0"/>
                <a:cs typeface="Calibri" panose="020F0502020204030204" pitchFamily="34" charset="0"/>
              </a:rPr>
              <a:t>Research</a:t>
            </a:r>
            <a:r>
              <a:rPr lang="es-MX" sz="800" i="1" dirty="0">
                <a:effectLst/>
                <a:latin typeface="Calibri" panose="020F0502020204030204" pitchFamily="34" charset="0"/>
                <a:ea typeface="Calibri" panose="020F0502020204030204" pitchFamily="34" charset="0"/>
                <a:cs typeface="Calibri" panose="020F0502020204030204" pitchFamily="34" charset="0"/>
              </a:rPr>
              <a:t> </a:t>
            </a:r>
            <a:r>
              <a:rPr lang="es-MX" sz="800" i="1" dirty="0" err="1">
                <a:effectLst/>
                <a:latin typeface="Calibri" panose="020F0502020204030204" pitchFamily="34" charset="0"/>
                <a:ea typeface="Calibri" panose="020F0502020204030204" pitchFamily="34" charset="0"/>
                <a:cs typeface="Calibri" panose="020F0502020204030204" pitchFamily="34" charset="0"/>
              </a:rPr>
              <a:t>Institute</a:t>
            </a:r>
            <a:r>
              <a:rPr lang="es-MX" sz="800" dirty="0">
                <a:effectLst/>
                <a:latin typeface="Calibri" panose="020F0502020204030204" pitchFamily="34" charset="0"/>
                <a:ea typeface="Calibri" panose="020F0502020204030204" pitchFamily="34" charset="0"/>
                <a:cs typeface="Calibri" panose="020F0502020204030204" pitchFamily="34" charset="0"/>
              </a:rPr>
              <a:t>. Obtenido de NIH: https://www.genome.gov/es/genetics-glossary/Enzima</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800"/>
              </a:spcAft>
            </a:pPr>
            <a:r>
              <a:rPr lang="es-MX" sz="800" dirty="0">
                <a:effectLst/>
                <a:latin typeface="Calibri" panose="020F0502020204030204" pitchFamily="34" charset="0"/>
                <a:ea typeface="Calibri" panose="020F0502020204030204" pitchFamily="34" charset="0"/>
                <a:cs typeface="Calibri" panose="020F0502020204030204" pitchFamily="34" charset="0"/>
              </a:rPr>
              <a:t>Baltimore, D., </a:t>
            </a:r>
            <a:r>
              <a:rPr lang="es-MX" sz="800" dirty="0" err="1">
                <a:effectLst/>
                <a:latin typeface="Calibri" panose="020F0502020204030204" pitchFamily="34" charset="0"/>
                <a:ea typeface="Calibri" panose="020F0502020204030204" pitchFamily="34" charset="0"/>
                <a:cs typeface="Calibri" panose="020F0502020204030204" pitchFamily="34" charset="0"/>
              </a:rPr>
              <a:t>Darnell</a:t>
            </a:r>
            <a:r>
              <a:rPr lang="es-MX" sz="800" dirty="0">
                <a:effectLst/>
                <a:latin typeface="Calibri" panose="020F0502020204030204" pitchFamily="34" charset="0"/>
                <a:ea typeface="Calibri" panose="020F0502020204030204" pitchFamily="34" charset="0"/>
                <a:cs typeface="Calibri" panose="020F0502020204030204" pitchFamily="34" charset="0"/>
              </a:rPr>
              <a:t>, J., Harvey </a:t>
            </a:r>
            <a:r>
              <a:rPr lang="es-MX" sz="800" dirty="0" err="1">
                <a:effectLst/>
                <a:latin typeface="Calibri" panose="020F0502020204030204" pitchFamily="34" charset="0"/>
                <a:ea typeface="Calibri" panose="020F0502020204030204" pitchFamily="34" charset="0"/>
                <a:cs typeface="Calibri" panose="020F0502020204030204" pitchFamily="34" charset="0"/>
              </a:rPr>
              <a:t>Lodish</a:t>
            </a:r>
            <a:r>
              <a:rPr lang="es-MX" sz="800" dirty="0">
                <a:effectLst/>
                <a:latin typeface="Calibri" panose="020F0502020204030204" pitchFamily="34" charset="0"/>
                <a:ea typeface="Calibri" panose="020F0502020204030204" pitchFamily="34" charset="0"/>
                <a:cs typeface="Calibri" panose="020F0502020204030204" pitchFamily="34" charset="0"/>
              </a:rPr>
              <a:t>, A., Lawrence </a:t>
            </a:r>
            <a:r>
              <a:rPr lang="es-MX" sz="800" dirty="0" err="1">
                <a:effectLst/>
                <a:latin typeface="Calibri" panose="020F0502020204030204" pitchFamily="34" charset="0"/>
                <a:ea typeface="Calibri" panose="020F0502020204030204" pitchFamily="34" charset="0"/>
                <a:cs typeface="Calibri" panose="020F0502020204030204" pitchFamily="34" charset="0"/>
              </a:rPr>
              <a:t>Zipursky</a:t>
            </a:r>
            <a:r>
              <a:rPr lang="es-MX" sz="800" dirty="0">
                <a:effectLst/>
                <a:latin typeface="Calibri" panose="020F0502020204030204" pitchFamily="34" charset="0"/>
                <a:ea typeface="Calibri" panose="020F0502020204030204" pitchFamily="34" charset="0"/>
                <a:cs typeface="Calibri" panose="020F0502020204030204" pitchFamily="34" charset="0"/>
              </a:rPr>
              <a:t>, S., &amp; Matsudaira, P. (2000). </a:t>
            </a:r>
            <a:r>
              <a:rPr lang="es-MX" sz="800" i="1" dirty="0">
                <a:effectLst/>
                <a:latin typeface="Calibri" panose="020F0502020204030204" pitchFamily="34" charset="0"/>
                <a:ea typeface="Calibri" panose="020F0502020204030204" pitchFamily="34" charset="0"/>
                <a:cs typeface="Calibri" panose="020F0502020204030204" pitchFamily="34" charset="0"/>
              </a:rPr>
              <a:t>Molecular Cell </a:t>
            </a:r>
            <a:r>
              <a:rPr lang="es-MX" sz="800" i="1" dirty="0" err="1">
                <a:effectLst/>
                <a:latin typeface="Calibri" panose="020F0502020204030204" pitchFamily="34" charset="0"/>
                <a:ea typeface="Calibri" panose="020F0502020204030204" pitchFamily="34" charset="0"/>
                <a:cs typeface="Calibri" panose="020F0502020204030204" pitchFamily="34" charset="0"/>
              </a:rPr>
              <a:t>Biology</a:t>
            </a:r>
            <a:r>
              <a:rPr lang="es-MX" sz="800" dirty="0">
                <a:effectLst/>
                <a:latin typeface="Calibri" panose="020F0502020204030204" pitchFamily="34" charset="0"/>
                <a:ea typeface="Calibri" panose="020F0502020204030204" pitchFamily="34" charset="0"/>
                <a:cs typeface="Calibri" panose="020F0502020204030204" pitchFamily="34" charset="0"/>
              </a:rPr>
              <a:t> (Vol. Vol. 4th </a:t>
            </a:r>
            <a:r>
              <a:rPr lang="es-MX" sz="800" dirty="0" err="1">
                <a:effectLst/>
                <a:latin typeface="Calibri" panose="020F0502020204030204" pitchFamily="34" charset="0"/>
                <a:ea typeface="Calibri" panose="020F0502020204030204" pitchFamily="34" charset="0"/>
                <a:cs typeface="Calibri" panose="020F0502020204030204" pitchFamily="34" charset="0"/>
              </a:rPr>
              <a:t>edition</a:t>
            </a:r>
            <a:r>
              <a:rPr lang="es-MX" sz="800" dirty="0">
                <a:effectLst/>
                <a:latin typeface="Calibri" panose="020F0502020204030204" pitchFamily="34" charset="0"/>
                <a:ea typeface="Calibri" panose="020F0502020204030204" pitchFamily="34" charset="0"/>
                <a:cs typeface="Calibri" panose="020F0502020204030204" pitchFamily="34" charset="0"/>
              </a:rPr>
              <a:t>). New York: W. H. Freeman. Obtenido de http://www.ncbi.nlm.nih.gov/books/NBK21582/</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800"/>
              </a:spcAft>
            </a:pPr>
            <a:r>
              <a:rPr lang="es-MX" sz="800" dirty="0">
                <a:effectLst/>
                <a:latin typeface="Calibri" panose="020F0502020204030204" pitchFamily="34" charset="0"/>
                <a:ea typeface="Calibri" panose="020F0502020204030204" pitchFamily="34" charset="0"/>
                <a:cs typeface="Calibri" panose="020F0502020204030204" pitchFamily="34" charset="0"/>
              </a:rPr>
              <a:t>Benítez, R., Ibarz, A., &amp; Pagan, J. (2008). </a:t>
            </a:r>
            <a:r>
              <a:rPr lang="es-MX" sz="800" dirty="0" err="1">
                <a:effectLst/>
                <a:latin typeface="Calibri" panose="020F0502020204030204" pitchFamily="34" charset="0"/>
                <a:ea typeface="Calibri" panose="020F0502020204030204" pitchFamily="34" charset="0"/>
                <a:cs typeface="Calibri" panose="020F0502020204030204" pitchFamily="34" charset="0"/>
              </a:rPr>
              <a:t>Protein</a:t>
            </a:r>
            <a:r>
              <a:rPr lang="es-MX" sz="800" dirty="0">
                <a:effectLst/>
                <a:latin typeface="Calibri" panose="020F0502020204030204" pitchFamily="34" charset="0"/>
                <a:ea typeface="Calibri" panose="020F0502020204030204" pitchFamily="34" charset="0"/>
                <a:cs typeface="Calibri" panose="020F0502020204030204" pitchFamily="34" charset="0"/>
              </a:rPr>
              <a:t> </a:t>
            </a:r>
            <a:r>
              <a:rPr lang="es-MX" sz="800" dirty="0" err="1">
                <a:effectLst/>
                <a:latin typeface="Calibri" panose="020F0502020204030204" pitchFamily="34" charset="0"/>
                <a:ea typeface="Calibri" panose="020F0502020204030204" pitchFamily="34" charset="0"/>
                <a:cs typeface="Calibri" panose="020F0502020204030204" pitchFamily="34" charset="0"/>
              </a:rPr>
              <a:t>hydrolysates</a:t>
            </a:r>
            <a:r>
              <a:rPr lang="es-MX" sz="800" dirty="0">
                <a:effectLst/>
                <a:latin typeface="Calibri" panose="020F0502020204030204" pitchFamily="34" charset="0"/>
                <a:ea typeface="Calibri" panose="020F0502020204030204" pitchFamily="34" charset="0"/>
                <a:cs typeface="Calibri" panose="020F0502020204030204" pitchFamily="34" charset="0"/>
              </a:rPr>
              <a:t>: </a:t>
            </a:r>
            <a:r>
              <a:rPr lang="es-MX" sz="800" dirty="0" err="1">
                <a:effectLst/>
                <a:latin typeface="Calibri" panose="020F0502020204030204" pitchFamily="34" charset="0"/>
                <a:ea typeface="Calibri" panose="020F0502020204030204" pitchFamily="34" charset="0"/>
                <a:cs typeface="Calibri" panose="020F0502020204030204" pitchFamily="34" charset="0"/>
              </a:rPr>
              <a:t>processes</a:t>
            </a:r>
            <a:r>
              <a:rPr lang="es-MX" sz="800" dirty="0">
                <a:effectLst/>
                <a:latin typeface="Calibri" panose="020F0502020204030204" pitchFamily="34" charset="0"/>
                <a:ea typeface="Calibri" panose="020F0502020204030204" pitchFamily="34" charset="0"/>
                <a:cs typeface="Calibri" panose="020F0502020204030204" pitchFamily="34" charset="0"/>
              </a:rPr>
              <a:t> and </a:t>
            </a:r>
            <a:r>
              <a:rPr lang="es-MX" sz="800" dirty="0" err="1">
                <a:effectLst/>
                <a:latin typeface="Calibri" panose="020F0502020204030204" pitchFamily="34" charset="0"/>
                <a:ea typeface="Calibri" panose="020F0502020204030204" pitchFamily="34" charset="0"/>
                <a:cs typeface="Calibri" panose="020F0502020204030204" pitchFamily="34" charset="0"/>
              </a:rPr>
              <a:t>applications</a:t>
            </a:r>
            <a:r>
              <a:rPr lang="es-MX" sz="800" dirty="0">
                <a:effectLst/>
                <a:latin typeface="Calibri" panose="020F0502020204030204" pitchFamily="34" charset="0"/>
                <a:ea typeface="Calibri" panose="020F0502020204030204" pitchFamily="34" charset="0"/>
                <a:cs typeface="Calibri" panose="020F0502020204030204" pitchFamily="34" charset="0"/>
              </a:rPr>
              <a:t>. </a:t>
            </a:r>
            <a:r>
              <a:rPr lang="es-MX" sz="800" i="1" dirty="0">
                <a:effectLst/>
                <a:latin typeface="Calibri" panose="020F0502020204030204" pitchFamily="34" charset="0"/>
                <a:ea typeface="Calibri" panose="020F0502020204030204" pitchFamily="34" charset="0"/>
                <a:cs typeface="Calibri" panose="020F0502020204030204" pitchFamily="34" charset="0"/>
              </a:rPr>
              <a:t>Acta </a:t>
            </a:r>
            <a:r>
              <a:rPr lang="es-MX" sz="800" i="1" dirty="0" err="1">
                <a:effectLst/>
                <a:latin typeface="Calibri" panose="020F0502020204030204" pitchFamily="34" charset="0"/>
                <a:ea typeface="Calibri" panose="020F0502020204030204" pitchFamily="34" charset="0"/>
                <a:cs typeface="Calibri" panose="020F0502020204030204" pitchFamily="34" charset="0"/>
              </a:rPr>
              <a:t>Bioquím</a:t>
            </a:r>
            <a:r>
              <a:rPr lang="es-MX" sz="800" i="1" dirty="0">
                <a:effectLst/>
                <a:latin typeface="Calibri" panose="020F0502020204030204" pitchFamily="34" charset="0"/>
                <a:ea typeface="Calibri" panose="020F0502020204030204" pitchFamily="34" charset="0"/>
                <a:cs typeface="Calibri" panose="020F0502020204030204" pitchFamily="34" charset="0"/>
              </a:rPr>
              <a:t> </a:t>
            </a:r>
            <a:r>
              <a:rPr lang="es-MX" sz="800" i="1" dirty="0" err="1">
                <a:effectLst/>
                <a:latin typeface="Calibri" panose="020F0502020204030204" pitchFamily="34" charset="0"/>
                <a:ea typeface="Calibri" panose="020F0502020204030204" pitchFamily="34" charset="0"/>
                <a:cs typeface="Calibri" panose="020F0502020204030204" pitchFamily="34" charset="0"/>
              </a:rPr>
              <a:t>Clín</a:t>
            </a:r>
            <a:r>
              <a:rPr lang="es-MX" sz="800" i="1" dirty="0">
                <a:effectLst/>
                <a:latin typeface="Calibri" panose="020F0502020204030204" pitchFamily="34" charset="0"/>
                <a:ea typeface="Calibri" panose="020F0502020204030204" pitchFamily="34" charset="0"/>
                <a:cs typeface="Calibri" panose="020F0502020204030204" pitchFamily="34" charset="0"/>
              </a:rPr>
              <a:t> </a:t>
            </a:r>
            <a:r>
              <a:rPr lang="es-MX" sz="800" i="1" dirty="0" err="1">
                <a:effectLst/>
                <a:latin typeface="Calibri" panose="020F0502020204030204" pitchFamily="34" charset="0"/>
                <a:ea typeface="Calibri" panose="020F0502020204030204" pitchFamily="34" charset="0"/>
                <a:cs typeface="Calibri" panose="020F0502020204030204" pitchFamily="34" charset="0"/>
              </a:rPr>
              <a:t>Latinoam</a:t>
            </a:r>
            <a:r>
              <a:rPr lang="es-MX" sz="800" dirty="0">
                <a:effectLst/>
                <a:latin typeface="Calibri" panose="020F0502020204030204" pitchFamily="34" charset="0"/>
                <a:ea typeface="Calibri" panose="020F0502020204030204" pitchFamily="34" charset="0"/>
                <a:cs typeface="Calibri" panose="020F0502020204030204" pitchFamily="34" charset="0"/>
              </a:rPr>
              <a:t>, 42 (2): 227-36.</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800"/>
              </a:spcAft>
            </a:pPr>
            <a:r>
              <a:rPr lang="es-MX" sz="800" dirty="0" err="1">
                <a:effectLst/>
                <a:latin typeface="Calibri" panose="020F0502020204030204" pitchFamily="34" charset="0"/>
                <a:ea typeface="Calibri" panose="020F0502020204030204" pitchFamily="34" charset="0"/>
                <a:cs typeface="Calibri" panose="020F0502020204030204" pitchFamily="34" charset="0"/>
              </a:rPr>
              <a:t>Benjakul</a:t>
            </a:r>
            <a:r>
              <a:rPr lang="es-MX" sz="800" dirty="0">
                <a:effectLst/>
                <a:latin typeface="Calibri" panose="020F0502020204030204" pitchFamily="34" charset="0"/>
                <a:ea typeface="Calibri" panose="020F0502020204030204" pitchFamily="34" charset="0"/>
                <a:cs typeface="Calibri" panose="020F0502020204030204" pitchFamily="34" charset="0"/>
              </a:rPr>
              <a:t>, S., &amp; </a:t>
            </a:r>
            <a:r>
              <a:rPr lang="es-MX" sz="800" dirty="0" err="1">
                <a:effectLst/>
                <a:latin typeface="Calibri" panose="020F0502020204030204" pitchFamily="34" charset="0"/>
                <a:ea typeface="Calibri" panose="020F0502020204030204" pitchFamily="34" charset="0"/>
                <a:cs typeface="Calibri" panose="020F0502020204030204" pitchFamily="34" charset="0"/>
              </a:rPr>
              <a:t>Morrissey</a:t>
            </a:r>
            <a:r>
              <a:rPr lang="es-MX" sz="800" dirty="0">
                <a:effectLst/>
                <a:latin typeface="Calibri" panose="020F0502020204030204" pitchFamily="34" charset="0"/>
                <a:ea typeface="Calibri" panose="020F0502020204030204" pitchFamily="34" charset="0"/>
                <a:cs typeface="Calibri" panose="020F0502020204030204" pitchFamily="34" charset="0"/>
              </a:rPr>
              <a:t>, T. (1997). </a:t>
            </a:r>
            <a:r>
              <a:rPr lang="es-MX" sz="800" dirty="0" err="1">
                <a:effectLst/>
                <a:latin typeface="Calibri" panose="020F0502020204030204" pitchFamily="34" charset="0"/>
                <a:ea typeface="Calibri" panose="020F0502020204030204" pitchFamily="34" charset="0"/>
                <a:cs typeface="Calibri" panose="020F0502020204030204" pitchFamily="34" charset="0"/>
              </a:rPr>
              <a:t>Protein</a:t>
            </a:r>
            <a:r>
              <a:rPr lang="es-MX" sz="800" dirty="0">
                <a:effectLst/>
                <a:latin typeface="Calibri" panose="020F0502020204030204" pitchFamily="34" charset="0"/>
                <a:ea typeface="Calibri" panose="020F0502020204030204" pitchFamily="34" charset="0"/>
                <a:cs typeface="Calibri" panose="020F0502020204030204" pitchFamily="34" charset="0"/>
              </a:rPr>
              <a:t> </a:t>
            </a:r>
            <a:r>
              <a:rPr lang="es-MX" sz="800" dirty="0" err="1">
                <a:effectLst/>
                <a:latin typeface="Calibri" panose="020F0502020204030204" pitchFamily="34" charset="0"/>
                <a:ea typeface="Calibri" panose="020F0502020204030204" pitchFamily="34" charset="0"/>
                <a:cs typeface="Calibri" panose="020F0502020204030204" pitchFamily="34" charset="0"/>
              </a:rPr>
              <a:t>hydrolysates</a:t>
            </a:r>
            <a:r>
              <a:rPr lang="es-MX" sz="800" dirty="0">
                <a:effectLst/>
                <a:latin typeface="Calibri" panose="020F0502020204030204" pitchFamily="34" charset="0"/>
                <a:ea typeface="Calibri" panose="020F0502020204030204" pitchFamily="34" charset="0"/>
                <a:cs typeface="Calibri" panose="020F0502020204030204" pitchFamily="34" charset="0"/>
              </a:rPr>
              <a:t> </a:t>
            </a:r>
            <a:r>
              <a:rPr lang="es-MX" sz="800" dirty="0" err="1">
                <a:effectLst/>
                <a:latin typeface="Calibri" panose="020F0502020204030204" pitchFamily="34" charset="0"/>
                <a:ea typeface="Calibri" panose="020F0502020204030204" pitchFamily="34" charset="0"/>
                <a:cs typeface="Calibri" panose="020F0502020204030204" pitchFamily="34" charset="0"/>
              </a:rPr>
              <a:t>from</a:t>
            </a:r>
            <a:r>
              <a:rPr lang="es-MX" sz="800" dirty="0">
                <a:effectLst/>
                <a:latin typeface="Calibri" panose="020F0502020204030204" pitchFamily="34" charset="0"/>
                <a:ea typeface="Calibri" panose="020F0502020204030204" pitchFamily="34" charset="0"/>
                <a:cs typeface="Calibri" panose="020F0502020204030204" pitchFamily="34" charset="0"/>
              </a:rPr>
              <a:t> </a:t>
            </a:r>
            <a:r>
              <a:rPr lang="es-MX" sz="800" dirty="0" err="1">
                <a:effectLst/>
                <a:latin typeface="Calibri" panose="020F0502020204030204" pitchFamily="34" charset="0"/>
                <a:ea typeface="Calibri" panose="020F0502020204030204" pitchFamily="34" charset="0"/>
                <a:cs typeface="Calibri" panose="020F0502020204030204" pitchFamily="34" charset="0"/>
              </a:rPr>
              <a:t>Pacific</a:t>
            </a:r>
            <a:r>
              <a:rPr lang="es-MX" sz="800" dirty="0">
                <a:effectLst/>
                <a:latin typeface="Calibri" panose="020F0502020204030204" pitchFamily="34" charset="0"/>
                <a:ea typeface="Calibri" panose="020F0502020204030204" pitchFamily="34" charset="0"/>
                <a:cs typeface="Calibri" panose="020F0502020204030204" pitchFamily="34" charset="0"/>
              </a:rPr>
              <a:t> </a:t>
            </a:r>
            <a:r>
              <a:rPr lang="es-MX" sz="800" dirty="0" err="1">
                <a:effectLst/>
                <a:latin typeface="Calibri" panose="020F0502020204030204" pitchFamily="34" charset="0"/>
                <a:ea typeface="Calibri" panose="020F0502020204030204" pitchFamily="34" charset="0"/>
                <a:cs typeface="Calibri" panose="020F0502020204030204" pitchFamily="34" charset="0"/>
              </a:rPr>
              <a:t>whiting</a:t>
            </a:r>
            <a:r>
              <a:rPr lang="es-MX" sz="800" dirty="0">
                <a:effectLst/>
                <a:latin typeface="Calibri" panose="020F0502020204030204" pitchFamily="34" charset="0"/>
                <a:ea typeface="Calibri" panose="020F0502020204030204" pitchFamily="34" charset="0"/>
                <a:cs typeface="Calibri" panose="020F0502020204030204" pitchFamily="34" charset="0"/>
              </a:rPr>
              <a:t> </a:t>
            </a:r>
            <a:r>
              <a:rPr lang="es-MX" sz="800" dirty="0" err="1">
                <a:effectLst/>
                <a:latin typeface="Calibri" panose="020F0502020204030204" pitchFamily="34" charset="0"/>
                <a:ea typeface="Calibri" panose="020F0502020204030204" pitchFamily="34" charset="0"/>
                <a:cs typeface="Calibri" panose="020F0502020204030204" pitchFamily="34" charset="0"/>
              </a:rPr>
              <a:t>solid</a:t>
            </a:r>
            <a:r>
              <a:rPr lang="es-MX" sz="800" dirty="0">
                <a:effectLst/>
                <a:latin typeface="Calibri" panose="020F0502020204030204" pitchFamily="34" charset="0"/>
                <a:ea typeface="Calibri" panose="020F0502020204030204" pitchFamily="34" charset="0"/>
                <a:cs typeface="Calibri" panose="020F0502020204030204" pitchFamily="34" charset="0"/>
              </a:rPr>
              <a:t> </a:t>
            </a:r>
            <a:r>
              <a:rPr lang="es-MX" sz="800" dirty="0" err="1">
                <a:effectLst/>
                <a:latin typeface="Calibri" panose="020F0502020204030204" pitchFamily="34" charset="0"/>
                <a:ea typeface="Calibri" panose="020F0502020204030204" pitchFamily="34" charset="0"/>
                <a:cs typeface="Calibri" panose="020F0502020204030204" pitchFamily="34" charset="0"/>
              </a:rPr>
              <a:t>wastes</a:t>
            </a:r>
            <a:r>
              <a:rPr lang="es-MX" sz="800" dirty="0">
                <a:effectLst/>
                <a:latin typeface="Calibri" panose="020F0502020204030204" pitchFamily="34" charset="0"/>
                <a:ea typeface="Calibri" panose="020F0502020204030204" pitchFamily="34" charset="0"/>
                <a:cs typeface="Calibri" panose="020F0502020204030204" pitchFamily="34" charset="0"/>
              </a:rPr>
              <a:t>. </a:t>
            </a:r>
            <a:r>
              <a:rPr lang="es-MX" sz="800" i="1" dirty="0" err="1">
                <a:effectLst/>
                <a:latin typeface="Calibri" panose="020F0502020204030204" pitchFamily="34" charset="0"/>
                <a:ea typeface="Calibri" panose="020F0502020204030204" pitchFamily="34" charset="0"/>
                <a:cs typeface="Calibri" panose="020F0502020204030204" pitchFamily="34" charset="0"/>
              </a:rPr>
              <a:t>Journal</a:t>
            </a:r>
            <a:r>
              <a:rPr lang="es-MX" sz="800" i="1" dirty="0">
                <a:effectLst/>
                <a:latin typeface="Calibri" panose="020F0502020204030204" pitchFamily="34" charset="0"/>
                <a:ea typeface="Calibri" panose="020F0502020204030204" pitchFamily="34" charset="0"/>
                <a:cs typeface="Calibri" panose="020F0502020204030204" pitchFamily="34" charset="0"/>
              </a:rPr>
              <a:t> </a:t>
            </a:r>
            <a:r>
              <a:rPr lang="es-MX" sz="800" i="1" dirty="0" err="1">
                <a:effectLst/>
                <a:latin typeface="Calibri" panose="020F0502020204030204" pitchFamily="34" charset="0"/>
                <a:ea typeface="Calibri" panose="020F0502020204030204" pitchFamily="34" charset="0"/>
                <a:cs typeface="Calibri" panose="020F0502020204030204" pitchFamily="34" charset="0"/>
              </a:rPr>
              <a:t>of</a:t>
            </a:r>
            <a:r>
              <a:rPr lang="es-MX" sz="800" i="1" dirty="0">
                <a:effectLst/>
                <a:latin typeface="Calibri" panose="020F0502020204030204" pitchFamily="34" charset="0"/>
                <a:ea typeface="Calibri" panose="020F0502020204030204" pitchFamily="34" charset="0"/>
                <a:cs typeface="Calibri" panose="020F0502020204030204" pitchFamily="34" charset="0"/>
              </a:rPr>
              <a:t> </a:t>
            </a:r>
            <a:r>
              <a:rPr lang="es-MX" sz="800" i="1" dirty="0" err="1">
                <a:effectLst/>
                <a:latin typeface="Calibri" panose="020F0502020204030204" pitchFamily="34" charset="0"/>
                <a:ea typeface="Calibri" panose="020F0502020204030204" pitchFamily="34" charset="0"/>
                <a:cs typeface="Calibri" panose="020F0502020204030204" pitchFamily="34" charset="0"/>
              </a:rPr>
              <a:t>Agricultural</a:t>
            </a:r>
            <a:r>
              <a:rPr lang="es-MX" sz="800" i="1" dirty="0">
                <a:effectLst/>
                <a:latin typeface="Calibri" panose="020F0502020204030204" pitchFamily="34" charset="0"/>
                <a:ea typeface="Calibri" panose="020F0502020204030204" pitchFamily="34" charset="0"/>
                <a:cs typeface="Calibri" panose="020F0502020204030204" pitchFamily="34" charset="0"/>
              </a:rPr>
              <a:t> and </a:t>
            </a:r>
            <a:r>
              <a:rPr lang="es-MX" sz="800" i="1" dirty="0" err="1">
                <a:effectLst/>
                <a:latin typeface="Calibri" panose="020F0502020204030204" pitchFamily="34" charset="0"/>
                <a:ea typeface="Calibri" panose="020F0502020204030204" pitchFamily="34" charset="0"/>
                <a:cs typeface="Calibri" panose="020F0502020204030204" pitchFamily="34" charset="0"/>
              </a:rPr>
              <a:t>Food</a:t>
            </a:r>
            <a:r>
              <a:rPr lang="es-MX" sz="800" i="1" dirty="0">
                <a:effectLst/>
                <a:latin typeface="Calibri" panose="020F0502020204030204" pitchFamily="34" charset="0"/>
                <a:ea typeface="Calibri" panose="020F0502020204030204" pitchFamily="34" charset="0"/>
                <a:cs typeface="Calibri" panose="020F0502020204030204" pitchFamily="34" charset="0"/>
              </a:rPr>
              <a:t> </a:t>
            </a:r>
            <a:r>
              <a:rPr lang="es-MX" sz="800" i="1" dirty="0" err="1">
                <a:effectLst/>
                <a:latin typeface="Calibri" panose="020F0502020204030204" pitchFamily="34" charset="0"/>
                <a:ea typeface="Calibri" panose="020F0502020204030204" pitchFamily="34" charset="0"/>
                <a:cs typeface="Calibri" panose="020F0502020204030204" pitchFamily="34" charset="0"/>
              </a:rPr>
              <a:t>Chemistry</a:t>
            </a:r>
            <a:r>
              <a:rPr lang="es-MX" sz="800" dirty="0">
                <a:effectLst/>
                <a:latin typeface="Calibri" panose="020F0502020204030204" pitchFamily="34" charset="0"/>
                <a:ea typeface="Calibri" panose="020F0502020204030204" pitchFamily="34" charset="0"/>
                <a:cs typeface="Calibri" panose="020F0502020204030204" pitchFamily="34" charset="0"/>
              </a:rPr>
              <a:t>, 3423-30.</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800"/>
              </a:spcAft>
            </a:pPr>
            <a:r>
              <a:rPr lang="es-MX" sz="800" dirty="0" err="1">
                <a:effectLst/>
                <a:latin typeface="Calibri" panose="020F0502020204030204" pitchFamily="34" charset="0"/>
                <a:ea typeface="Calibri" panose="020F0502020204030204" pitchFamily="34" charset="0"/>
                <a:cs typeface="Calibri" panose="020F0502020204030204" pitchFamily="34" charset="0"/>
              </a:rPr>
              <a:t>bfit</a:t>
            </a:r>
            <a:r>
              <a:rPr lang="es-MX" sz="800" dirty="0">
                <a:effectLst/>
                <a:latin typeface="Calibri" panose="020F0502020204030204" pitchFamily="34" charset="0"/>
                <a:ea typeface="Calibri" panose="020F0502020204030204" pitchFamily="34" charset="0"/>
                <a:cs typeface="Calibri" panose="020F0502020204030204" pitchFamily="34" charset="0"/>
              </a:rPr>
              <a:t>. (30 de enero de 2020). </a:t>
            </a:r>
            <a:r>
              <a:rPr lang="es-MX" sz="800" i="1" dirty="0">
                <a:effectLst/>
                <a:latin typeface="Calibri" panose="020F0502020204030204" pitchFamily="34" charset="0"/>
                <a:ea typeface="Calibri" panose="020F0502020204030204" pitchFamily="34" charset="0"/>
                <a:cs typeface="Calibri" panose="020F0502020204030204" pitchFamily="34" charset="0"/>
              </a:rPr>
              <a:t>Síntesis de colágeno en tendones, una historia que nos va a sorprender</a:t>
            </a:r>
            <a:r>
              <a:rPr lang="es-MX" sz="800" dirty="0">
                <a:effectLst/>
                <a:latin typeface="Calibri" panose="020F0502020204030204" pitchFamily="34" charset="0"/>
                <a:ea typeface="Calibri" panose="020F0502020204030204" pitchFamily="34" charset="0"/>
                <a:cs typeface="Calibri" panose="020F0502020204030204" pitchFamily="34" charset="0"/>
              </a:rPr>
              <a:t>. Obtenido de https://bfit-getxo.com/sintesis-de-colageno-en-tendones-una-historia-que-os-va-a-sorprender/</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800"/>
              </a:spcAft>
            </a:pPr>
            <a:r>
              <a:rPr lang="es-MX" sz="800" dirty="0">
                <a:effectLst/>
                <a:latin typeface="Calibri" panose="020F0502020204030204" pitchFamily="34" charset="0"/>
                <a:ea typeface="Calibri" panose="020F0502020204030204" pitchFamily="34" charset="0"/>
                <a:cs typeface="Calibri" panose="020F0502020204030204" pitchFamily="34" charset="0"/>
              </a:rPr>
              <a:t>BIOCON. (septiembre de 2016). </a:t>
            </a:r>
            <a:r>
              <a:rPr lang="es-MX" sz="800" i="1" dirty="0">
                <a:effectLst/>
                <a:latin typeface="Calibri" panose="020F0502020204030204" pitchFamily="34" charset="0"/>
                <a:ea typeface="Calibri" panose="020F0502020204030204" pitchFamily="34" charset="0"/>
                <a:cs typeface="Calibri" panose="020F0502020204030204" pitchFamily="34" charset="0"/>
              </a:rPr>
              <a:t>Biocon.es.</a:t>
            </a:r>
            <a:r>
              <a:rPr lang="es-MX" sz="800" dirty="0">
                <a:effectLst/>
                <a:latin typeface="Calibri" panose="020F0502020204030204" pitchFamily="34" charset="0"/>
                <a:ea typeface="Calibri" panose="020F0502020204030204" pitchFamily="34" charset="0"/>
                <a:cs typeface="Calibri" panose="020F0502020204030204" pitchFamily="34" charset="0"/>
              </a:rPr>
              <a:t> Obtenido de https://biocon.es/wp-content/uploads/2016/12/FT-Bromelain_esp.pdf</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800"/>
              </a:spcAft>
            </a:pPr>
            <a:r>
              <a:rPr lang="es-MX" sz="800" dirty="0" err="1">
                <a:effectLst/>
                <a:latin typeface="Calibri" panose="020F0502020204030204" pitchFamily="34" charset="0"/>
                <a:ea typeface="Calibri" panose="020F0502020204030204" pitchFamily="34" charset="0"/>
                <a:cs typeface="Calibri" panose="020F0502020204030204" pitchFamily="34" charset="0"/>
              </a:rPr>
              <a:t>Caessens</a:t>
            </a:r>
            <a:r>
              <a:rPr lang="es-MX" sz="800" dirty="0">
                <a:effectLst/>
                <a:latin typeface="Calibri" panose="020F0502020204030204" pitchFamily="34" charset="0"/>
                <a:ea typeface="Calibri" panose="020F0502020204030204" pitchFamily="34" charset="0"/>
                <a:cs typeface="Calibri" panose="020F0502020204030204" pitchFamily="34" charset="0"/>
              </a:rPr>
              <a:t>, P. W. (1999). ẞ- </a:t>
            </a:r>
            <a:r>
              <a:rPr lang="es-MX" sz="800" dirty="0" err="1">
                <a:effectLst/>
                <a:latin typeface="Calibri" panose="020F0502020204030204" pitchFamily="34" charset="0"/>
                <a:ea typeface="Calibri" panose="020F0502020204030204" pitchFamily="34" charset="0"/>
                <a:cs typeface="Calibri" panose="020F0502020204030204" pitchFamily="34" charset="0"/>
              </a:rPr>
              <a:t>lactoglobulin</a:t>
            </a:r>
            <a:r>
              <a:rPr lang="es-MX" sz="800" dirty="0">
                <a:effectLst/>
                <a:latin typeface="Calibri" panose="020F0502020204030204" pitchFamily="34" charset="0"/>
                <a:ea typeface="Calibri" panose="020F0502020204030204" pitchFamily="34" charset="0"/>
                <a:cs typeface="Calibri" panose="020F0502020204030204" pitchFamily="34" charset="0"/>
              </a:rPr>
              <a:t> </a:t>
            </a:r>
            <a:r>
              <a:rPr lang="es-MX" sz="800" dirty="0" err="1">
                <a:effectLst/>
                <a:latin typeface="Calibri" panose="020F0502020204030204" pitchFamily="34" charset="0"/>
                <a:ea typeface="Calibri" panose="020F0502020204030204" pitchFamily="34" charset="0"/>
                <a:cs typeface="Calibri" panose="020F0502020204030204" pitchFamily="34" charset="0"/>
              </a:rPr>
              <a:t>hydrolysis</a:t>
            </a:r>
            <a:r>
              <a:rPr lang="es-MX" sz="800" dirty="0">
                <a:effectLst/>
                <a:latin typeface="Calibri" panose="020F0502020204030204" pitchFamily="34" charset="0"/>
                <a:ea typeface="Calibri" panose="020F0502020204030204" pitchFamily="34" charset="0"/>
                <a:cs typeface="Calibri" panose="020F0502020204030204" pitchFamily="34" charset="0"/>
              </a:rPr>
              <a:t>. II </a:t>
            </a:r>
            <a:r>
              <a:rPr lang="es-MX" sz="800" dirty="0" err="1">
                <a:effectLst/>
                <a:latin typeface="Calibri" panose="020F0502020204030204" pitchFamily="34" charset="0"/>
                <a:ea typeface="Calibri" panose="020F0502020204030204" pitchFamily="34" charset="0"/>
                <a:cs typeface="Calibri" panose="020F0502020204030204" pitchFamily="34" charset="0"/>
              </a:rPr>
              <a:t>Peptide</a:t>
            </a:r>
            <a:r>
              <a:rPr lang="es-MX" sz="800" dirty="0">
                <a:effectLst/>
                <a:latin typeface="Calibri" panose="020F0502020204030204" pitchFamily="34" charset="0"/>
                <a:ea typeface="Calibri" panose="020F0502020204030204" pitchFamily="34" charset="0"/>
                <a:cs typeface="Calibri" panose="020F0502020204030204" pitchFamily="34" charset="0"/>
              </a:rPr>
              <a:t> </a:t>
            </a:r>
            <a:r>
              <a:rPr lang="es-MX" sz="800" dirty="0" err="1">
                <a:effectLst/>
                <a:latin typeface="Calibri" panose="020F0502020204030204" pitchFamily="34" charset="0"/>
                <a:ea typeface="Calibri" panose="020F0502020204030204" pitchFamily="34" charset="0"/>
                <a:cs typeface="Calibri" panose="020F0502020204030204" pitchFamily="34" charset="0"/>
              </a:rPr>
              <a:t>identification</a:t>
            </a:r>
            <a:r>
              <a:rPr lang="es-MX" sz="800" dirty="0">
                <a:effectLst/>
                <a:latin typeface="Calibri" panose="020F0502020204030204" pitchFamily="34" charset="0"/>
                <a:ea typeface="Calibri" panose="020F0502020204030204" pitchFamily="34" charset="0"/>
                <a:cs typeface="Calibri" panose="020F0502020204030204" pitchFamily="34" charset="0"/>
              </a:rPr>
              <a:t>, SH/SS </a:t>
            </a:r>
            <a:r>
              <a:rPr lang="es-MX" sz="800" dirty="0" err="1">
                <a:effectLst/>
                <a:latin typeface="Calibri" panose="020F0502020204030204" pitchFamily="34" charset="0"/>
                <a:ea typeface="Calibri" panose="020F0502020204030204" pitchFamily="34" charset="0"/>
                <a:cs typeface="Calibri" panose="020F0502020204030204" pitchFamily="34" charset="0"/>
              </a:rPr>
              <a:t>exchange</a:t>
            </a:r>
            <a:r>
              <a:rPr lang="es-MX" sz="800" dirty="0">
                <a:effectLst/>
                <a:latin typeface="Calibri" panose="020F0502020204030204" pitchFamily="34" charset="0"/>
                <a:ea typeface="Calibri" panose="020F0502020204030204" pitchFamily="34" charset="0"/>
                <a:cs typeface="Calibri" panose="020F0502020204030204" pitchFamily="34" charset="0"/>
              </a:rPr>
              <a:t>, and </a:t>
            </a:r>
            <a:r>
              <a:rPr lang="es-MX" sz="800" dirty="0" err="1">
                <a:effectLst/>
                <a:latin typeface="Calibri" panose="020F0502020204030204" pitchFamily="34" charset="0"/>
                <a:ea typeface="Calibri" panose="020F0502020204030204" pitchFamily="34" charset="0"/>
                <a:cs typeface="Calibri" panose="020F0502020204030204" pitchFamily="34" charset="0"/>
              </a:rPr>
              <a:t>functional</a:t>
            </a:r>
            <a:r>
              <a:rPr lang="es-MX" sz="800" dirty="0">
                <a:effectLst/>
                <a:latin typeface="Calibri" panose="020F0502020204030204" pitchFamily="34" charset="0"/>
                <a:ea typeface="Calibri" panose="020F0502020204030204" pitchFamily="34" charset="0"/>
                <a:cs typeface="Calibri" panose="020F0502020204030204" pitchFamily="34" charset="0"/>
              </a:rPr>
              <a:t> </a:t>
            </a:r>
            <a:r>
              <a:rPr lang="es-MX" sz="800" dirty="0" err="1">
                <a:effectLst/>
                <a:latin typeface="Calibri" panose="020F0502020204030204" pitchFamily="34" charset="0"/>
                <a:ea typeface="Calibri" panose="020F0502020204030204" pitchFamily="34" charset="0"/>
                <a:cs typeface="Calibri" panose="020F0502020204030204" pitchFamily="34" charset="0"/>
              </a:rPr>
              <a:t>properties</a:t>
            </a:r>
            <a:r>
              <a:rPr lang="es-MX" sz="800" dirty="0">
                <a:effectLst/>
                <a:latin typeface="Calibri" panose="020F0502020204030204" pitchFamily="34" charset="0"/>
                <a:ea typeface="Calibri" panose="020F0502020204030204" pitchFamily="34" charset="0"/>
                <a:cs typeface="Calibri" panose="020F0502020204030204" pitchFamily="34" charset="0"/>
              </a:rPr>
              <a:t> </a:t>
            </a:r>
            <a:r>
              <a:rPr lang="es-MX" sz="800" dirty="0" err="1">
                <a:effectLst/>
                <a:latin typeface="Calibri" panose="020F0502020204030204" pitchFamily="34" charset="0"/>
                <a:ea typeface="Calibri" panose="020F0502020204030204" pitchFamily="34" charset="0"/>
                <a:cs typeface="Calibri" panose="020F0502020204030204" pitchFamily="34" charset="0"/>
              </a:rPr>
              <a:t>of</a:t>
            </a:r>
            <a:r>
              <a:rPr lang="es-MX" sz="800" dirty="0">
                <a:effectLst/>
                <a:latin typeface="Calibri" panose="020F0502020204030204" pitchFamily="34" charset="0"/>
                <a:ea typeface="Calibri" panose="020F0502020204030204" pitchFamily="34" charset="0"/>
                <a:cs typeface="Calibri" panose="020F0502020204030204" pitchFamily="34" charset="0"/>
              </a:rPr>
              <a:t> </a:t>
            </a:r>
            <a:r>
              <a:rPr lang="es-MX" sz="800" dirty="0" err="1">
                <a:effectLst/>
                <a:latin typeface="Calibri" panose="020F0502020204030204" pitchFamily="34" charset="0"/>
                <a:ea typeface="Calibri" panose="020F0502020204030204" pitchFamily="34" charset="0"/>
                <a:cs typeface="Calibri" panose="020F0502020204030204" pitchFamily="34" charset="0"/>
              </a:rPr>
              <a:t>hydrolysate</a:t>
            </a:r>
            <a:r>
              <a:rPr lang="es-MX" sz="800" dirty="0">
                <a:effectLst/>
                <a:latin typeface="Calibri" panose="020F0502020204030204" pitchFamily="34" charset="0"/>
                <a:ea typeface="Calibri" panose="020F0502020204030204" pitchFamily="34" charset="0"/>
                <a:cs typeface="Calibri" panose="020F0502020204030204" pitchFamily="34" charset="0"/>
              </a:rPr>
              <a:t> </a:t>
            </a:r>
            <a:r>
              <a:rPr lang="es-MX" sz="800" dirty="0" err="1">
                <a:effectLst/>
                <a:latin typeface="Calibri" panose="020F0502020204030204" pitchFamily="34" charset="0"/>
                <a:ea typeface="Calibri" panose="020F0502020204030204" pitchFamily="34" charset="0"/>
                <a:cs typeface="Calibri" panose="020F0502020204030204" pitchFamily="34" charset="0"/>
              </a:rPr>
              <a:t>fractions</a:t>
            </a:r>
            <a:r>
              <a:rPr lang="es-MX" sz="800" dirty="0">
                <a:effectLst/>
                <a:latin typeface="Calibri" panose="020F0502020204030204" pitchFamily="34" charset="0"/>
                <a:ea typeface="Calibri" panose="020F0502020204030204" pitchFamily="34" charset="0"/>
                <a:cs typeface="Calibri" panose="020F0502020204030204" pitchFamily="34" charset="0"/>
              </a:rPr>
              <a:t> </a:t>
            </a:r>
            <a:r>
              <a:rPr lang="es-MX" sz="800" dirty="0" err="1">
                <a:effectLst/>
                <a:latin typeface="Calibri" panose="020F0502020204030204" pitchFamily="34" charset="0"/>
                <a:ea typeface="Calibri" panose="020F0502020204030204" pitchFamily="34" charset="0"/>
                <a:cs typeface="Calibri" panose="020F0502020204030204" pitchFamily="34" charset="0"/>
              </a:rPr>
              <a:t>formed</a:t>
            </a:r>
            <a:r>
              <a:rPr lang="es-MX" sz="800" dirty="0">
                <a:effectLst/>
                <a:latin typeface="Calibri" panose="020F0502020204030204" pitchFamily="34" charset="0"/>
                <a:ea typeface="Calibri" panose="020F0502020204030204" pitchFamily="34" charset="0"/>
                <a:cs typeface="Calibri" panose="020F0502020204030204" pitchFamily="34" charset="0"/>
              </a:rPr>
              <a:t> </a:t>
            </a:r>
            <a:r>
              <a:rPr lang="es-MX" sz="800" dirty="0" err="1">
                <a:effectLst/>
                <a:latin typeface="Calibri" panose="020F0502020204030204" pitchFamily="34" charset="0"/>
                <a:ea typeface="Calibri" panose="020F0502020204030204" pitchFamily="34" charset="0"/>
                <a:cs typeface="Calibri" panose="020F0502020204030204" pitchFamily="34" charset="0"/>
              </a:rPr>
              <a:t>by</a:t>
            </a:r>
            <a:r>
              <a:rPr lang="es-MX" sz="800" dirty="0">
                <a:effectLst/>
                <a:latin typeface="Calibri" panose="020F0502020204030204" pitchFamily="34" charset="0"/>
                <a:ea typeface="Calibri" panose="020F0502020204030204" pitchFamily="34" charset="0"/>
                <a:cs typeface="Calibri" panose="020F0502020204030204" pitchFamily="34" charset="0"/>
              </a:rPr>
              <a:t> </a:t>
            </a:r>
            <a:r>
              <a:rPr lang="es-MX" sz="800" dirty="0" err="1">
                <a:effectLst/>
                <a:latin typeface="Calibri" panose="020F0502020204030204" pitchFamily="34" charset="0"/>
                <a:ea typeface="Calibri" panose="020F0502020204030204" pitchFamily="34" charset="0"/>
                <a:cs typeface="Calibri" panose="020F0502020204030204" pitchFamily="34" charset="0"/>
              </a:rPr>
              <a:t>the</a:t>
            </a:r>
            <a:r>
              <a:rPr lang="es-MX" sz="800" dirty="0">
                <a:effectLst/>
                <a:latin typeface="Calibri" panose="020F0502020204030204" pitchFamily="34" charset="0"/>
                <a:ea typeface="Calibri" panose="020F0502020204030204" pitchFamily="34" charset="0"/>
                <a:cs typeface="Calibri" panose="020F0502020204030204" pitchFamily="34" charset="0"/>
              </a:rPr>
              <a:t> </a:t>
            </a:r>
            <a:r>
              <a:rPr lang="es-MX" sz="800" dirty="0" err="1">
                <a:effectLst/>
                <a:latin typeface="Calibri" panose="020F0502020204030204" pitchFamily="34" charset="0"/>
                <a:ea typeface="Calibri" panose="020F0502020204030204" pitchFamily="34" charset="0"/>
                <a:cs typeface="Calibri" panose="020F0502020204030204" pitchFamily="34" charset="0"/>
              </a:rPr>
              <a:t>action</a:t>
            </a:r>
            <a:r>
              <a:rPr lang="es-MX" sz="800" dirty="0">
                <a:effectLst/>
                <a:latin typeface="Calibri" panose="020F0502020204030204" pitchFamily="34" charset="0"/>
                <a:ea typeface="Calibri" panose="020F0502020204030204" pitchFamily="34" charset="0"/>
                <a:cs typeface="Calibri" panose="020F0502020204030204" pitchFamily="34" charset="0"/>
              </a:rPr>
              <a:t> </a:t>
            </a:r>
            <a:r>
              <a:rPr lang="es-MX" sz="800" dirty="0" err="1">
                <a:effectLst/>
                <a:latin typeface="Calibri" panose="020F0502020204030204" pitchFamily="34" charset="0"/>
                <a:ea typeface="Calibri" panose="020F0502020204030204" pitchFamily="34" charset="0"/>
                <a:cs typeface="Calibri" panose="020F0502020204030204" pitchFamily="34" charset="0"/>
              </a:rPr>
              <a:t>of</a:t>
            </a:r>
            <a:r>
              <a:rPr lang="es-MX" sz="800" dirty="0">
                <a:effectLst/>
                <a:latin typeface="Calibri" panose="020F0502020204030204" pitchFamily="34" charset="0"/>
                <a:ea typeface="Calibri" panose="020F0502020204030204" pitchFamily="34" charset="0"/>
                <a:cs typeface="Calibri" panose="020F0502020204030204" pitchFamily="34" charset="0"/>
              </a:rPr>
              <a:t> </a:t>
            </a:r>
            <a:r>
              <a:rPr lang="es-MX" sz="800" dirty="0" err="1">
                <a:effectLst/>
                <a:latin typeface="Calibri" panose="020F0502020204030204" pitchFamily="34" charset="0"/>
                <a:ea typeface="Calibri" panose="020F0502020204030204" pitchFamily="34" charset="0"/>
                <a:cs typeface="Calibri" panose="020F0502020204030204" pitchFamily="34" charset="0"/>
              </a:rPr>
              <a:t>plasmid</a:t>
            </a:r>
            <a:r>
              <a:rPr lang="es-MX" sz="800" dirty="0">
                <a:effectLst/>
                <a:latin typeface="Calibri" panose="020F0502020204030204" pitchFamily="34" charset="0"/>
                <a:ea typeface="Calibri" panose="020F0502020204030204" pitchFamily="34" charset="0"/>
                <a:cs typeface="Calibri" panose="020F0502020204030204" pitchFamily="34" charset="0"/>
              </a:rPr>
              <a:t>. </a:t>
            </a:r>
            <a:r>
              <a:rPr lang="es-MX" sz="800" i="1" dirty="0" err="1">
                <a:effectLst/>
                <a:latin typeface="Calibri" panose="020F0502020204030204" pitchFamily="34" charset="0"/>
                <a:ea typeface="Calibri" panose="020F0502020204030204" pitchFamily="34" charset="0"/>
                <a:cs typeface="Calibri" panose="020F0502020204030204" pitchFamily="34" charset="0"/>
              </a:rPr>
              <a:t>Journal</a:t>
            </a:r>
            <a:r>
              <a:rPr lang="es-MX" sz="800" i="1" dirty="0">
                <a:effectLst/>
                <a:latin typeface="Calibri" panose="020F0502020204030204" pitchFamily="34" charset="0"/>
                <a:ea typeface="Calibri" panose="020F0502020204030204" pitchFamily="34" charset="0"/>
                <a:cs typeface="Calibri" panose="020F0502020204030204" pitchFamily="34" charset="0"/>
              </a:rPr>
              <a:t> </a:t>
            </a:r>
            <a:r>
              <a:rPr lang="es-MX" sz="800" i="1" dirty="0" err="1">
                <a:effectLst/>
                <a:latin typeface="Calibri" panose="020F0502020204030204" pitchFamily="34" charset="0"/>
                <a:ea typeface="Calibri" panose="020F0502020204030204" pitchFamily="34" charset="0"/>
                <a:cs typeface="Calibri" panose="020F0502020204030204" pitchFamily="34" charset="0"/>
              </a:rPr>
              <a:t>of</a:t>
            </a:r>
            <a:r>
              <a:rPr lang="es-MX" sz="800" i="1" dirty="0">
                <a:effectLst/>
                <a:latin typeface="Calibri" panose="020F0502020204030204" pitchFamily="34" charset="0"/>
                <a:ea typeface="Calibri" panose="020F0502020204030204" pitchFamily="34" charset="0"/>
                <a:cs typeface="Calibri" panose="020F0502020204030204" pitchFamily="34" charset="0"/>
              </a:rPr>
              <a:t> </a:t>
            </a:r>
            <a:r>
              <a:rPr lang="es-MX" sz="800" i="1" dirty="0" err="1">
                <a:effectLst/>
                <a:latin typeface="Calibri" panose="020F0502020204030204" pitchFamily="34" charset="0"/>
                <a:ea typeface="Calibri" panose="020F0502020204030204" pitchFamily="34" charset="0"/>
                <a:cs typeface="Calibri" panose="020F0502020204030204" pitchFamily="34" charset="0"/>
              </a:rPr>
              <a:t>Agriculture</a:t>
            </a:r>
            <a:r>
              <a:rPr lang="es-MX" sz="800" i="1" dirty="0">
                <a:effectLst/>
                <a:latin typeface="Calibri" panose="020F0502020204030204" pitchFamily="34" charset="0"/>
                <a:ea typeface="Calibri" panose="020F0502020204030204" pitchFamily="34" charset="0"/>
                <a:cs typeface="Calibri" panose="020F0502020204030204" pitchFamily="34" charset="0"/>
              </a:rPr>
              <a:t> and </a:t>
            </a:r>
            <a:r>
              <a:rPr lang="es-MX" sz="800" i="1" dirty="0" err="1">
                <a:effectLst/>
                <a:latin typeface="Calibri" panose="020F0502020204030204" pitchFamily="34" charset="0"/>
                <a:ea typeface="Calibri" panose="020F0502020204030204" pitchFamily="34" charset="0"/>
                <a:cs typeface="Calibri" panose="020F0502020204030204" pitchFamily="34" charset="0"/>
              </a:rPr>
              <a:t>Food</a:t>
            </a:r>
            <a:r>
              <a:rPr lang="es-MX" sz="800" i="1" dirty="0">
                <a:effectLst/>
                <a:latin typeface="Calibri" panose="020F0502020204030204" pitchFamily="34" charset="0"/>
                <a:ea typeface="Calibri" panose="020F0502020204030204" pitchFamily="34" charset="0"/>
                <a:cs typeface="Calibri" panose="020F0502020204030204" pitchFamily="34" charset="0"/>
              </a:rPr>
              <a:t> </a:t>
            </a:r>
            <a:r>
              <a:rPr lang="es-MX" sz="800" i="1" dirty="0" err="1">
                <a:effectLst/>
                <a:latin typeface="Calibri" panose="020F0502020204030204" pitchFamily="34" charset="0"/>
                <a:ea typeface="Calibri" panose="020F0502020204030204" pitchFamily="34" charset="0"/>
                <a:cs typeface="Calibri" panose="020F0502020204030204" pitchFamily="34" charset="0"/>
              </a:rPr>
              <a:t>Chemistry</a:t>
            </a:r>
            <a:r>
              <a:rPr lang="es-MX" sz="800" dirty="0">
                <a:effectLst/>
                <a:latin typeface="Calibri" panose="020F0502020204030204" pitchFamily="34" charset="0"/>
                <a:ea typeface="Calibri" panose="020F0502020204030204" pitchFamily="34" charset="0"/>
                <a:cs typeface="Calibri" panose="020F0502020204030204" pitchFamily="34" charset="0"/>
              </a:rPr>
              <a:t>, 47: 20980-2990.</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800"/>
              </a:spcAft>
            </a:pPr>
            <a:r>
              <a:rPr lang="es-MX" sz="800" dirty="0">
                <a:effectLst/>
                <a:latin typeface="Calibri" panose="020F0502020204030204" pitchFamily="34" charset="0"/>
                <a:ea typeface="Calibri" panose="020F0502020204030204" pitchFamily="34" charset="0"/>
                <a:cs typeface="Calibri" panose="020F0502020204030204" pitchFamily="34" charset="0"/>
              </a:rPr>
              <a:t>Carvajal, C., Hernández, M., &amp; Márquez, M. (2004). Aislamiento de enzimas proteolíticas a </a:t>
            </a:r>
            <a:r>
              <a:rPr lang="es-MX" sz="800" dirty="0" err="1">
                <a:effectLst/>
                <a:latin typeface="Calibri" panose="020F0502020204030204" pitchFamily="34" charset="0"/>
                <a:ea typeface="Calibri" panose="020F0502020204030204" pitchFamily="34" charset="0"/>
                <a:cs typeface="Calibri" panose="020F0502020204030204" pitchFamily="34" charset="0"/>
              </a:rPr>
              <a:t>parti</a:t>
            </a:r>
            <a:r>
              <a:rPr lang="es-MX" sz="800" dirty="0">
                <a:effectLst/>
                <a:latin typeface="Calibri" panose="020F0502020204030204" pitchFamily="34" charset="0"/>
                <a:ea typeface="Calibri" panose="020F0502020204030204" pitchFamily="34" charset="0"/>
                <a:cs typeface="Calibri" panose="020F0502020204030204" pitchFamily="34" charset="0"/>
              </a:rPr>
              <a:t> r de restos de cosecha de piña. </a:t>
            </a:r>
            <a:r>
              <a:rPr lang="es-MX" sz="800" i="1" dirty="0">
                <a:effectLst/>
                <a:latin typeface="Calibri" panose="020F0502020204030204" pitchFamily="34" charset="0"/>
                <a:ea typeface="Calibri" panose="020F0502020204030204" pitchFamily="34" charset="0"/>
                <a:cs typeface="Calibri" panose="020F0502020204030204" pitchFamily="34" charset="0"/>
              </a:rPr>
              <a:t>Instituto Nacional de Ciencias Agrícolas, 25</a:t>
            </a:r>
            <a:r>
              <a:rPr lang="es-MX" sz="800" dirty="0">
                <a:effectLst/>
                <a:latin typeface="Calibri" panose="020F0502020204030204" pitchFamily="34" charset="0"/>
                <a:ea typeface="Calibri" panose="020F0502020204030204" pitchFamily="34" charset="0"/>
                <a:cs typeface="Calibri" panose="020F0502020204030204" pitchFamily="34" charset="0"/>
              </a:rPr>
              <a:t>(4), 95-102.</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800"/>
              </a:spcAft>
            </a:pPr>
            <a:r>
              <a:rPr lang="es-MX" sz="800" dirty="0">
                <a:effectLst/>
                <a:latin typeface="Calibri" panose="020F0502020204030204" pitchFamily="34" charset="0"/>
                <a:ea typeface="Calibri" panose="020F0502020204030204" pitchFamily="34" charset="0"/>
                <a:cs typeface="Calibri" panose="020F0502020204030204" pitchFamily="34" charset="0"/>
              </a:rPr>
              <a:t>Chandler, G., Yamauchi, M., </a:t>
            </a:r>
            <a:r>
              <a:rPr lang="es-MX" sz="800" dirty="0" err="1">
                <a:effectLst/>
                <a:latin typeface="Calibri" panose="020F0502020204030204" pitchFamily="34" charset="0"/>
                <a:ea typeface="Calibri" panose="020F0502020204030204" pitchFamily="34" charset="0"/>
                <a:cs typeface="Calibri" panose="020F0502020204030204" pitchFamily="34" charset="0"/>
              </a:rPr>
              <a:t>Mechanic</a:t>
            </a:r>
            <a:r>
              <a:rPr lang="es-MX" sz="800" dirty="0">
                <a:effectLst/>
                <a:latin typeface="Calibri" panose="020F0502020204030204" pitchFamily="34" charset="0"/>
                <a:ea typeface="Calibri" panose="020F0502020204030204" pitchFamily="34" charset="0"/>
                <a:cs typeface="Calibri" panose="020F0502020204030204" pitchFamily="34" charset="0"/>
              </a:rPr>
              <a:t>, G., &amp; Young, D. (1988). Cross-</a:t>
            </a:r>
            <a:r>
              <a:rPr lang="es-MX" sz="800" dirty="0" err="1">
                <a:effectLst/>
                <a:latin typeface="Calibri" panose="020F0502020204030204" pitchFamily="34" charset="0"/>
                <a:ea typeface="Calibri" panose="020F0502020204030204" pitchFamily="34" charset="0"/>
                <a:cs typeface="Calibri" panose="020F0502020204030204" pitchFamily="34" charset="0"/>
              </a:rPr>
              <a:t>linking</a:t>
            </a:r>
            <a:r>
              <a:rPr lang="es-MX" sz="800" dirty="0">
                <a:effectLst/>
                <a:latin typeface="Calibri" panose="020F0502020204030204" pitchFamily="34" charset="0"/>
                <a:ea typeface="Calibri" panose="020F0502020204030204" pitchFamily="34" charset="0"/>
                <a:cs typeface="Calibri" panose="020F0502020204030204" pitchFamily="34" charset="0"/>
              </a:rPr>
              <a:t> and new </a:t>
            </a:r>
            <a:r>
              <a:rPr lang="es-MX" sz="800" dirty="0" err="1">
                <a:effectLst/>
                <a:latin typeface="Calibri" panose="020F0502020204030204" pitchFamily="34" charset="0"/>
                <a:ea typeface="Calibri" panose="020F0502020204030204" pitchFamily="34" charset="0"/>
                <a:cs typeface="Calibri" panose="020F0502020204030204" pitchFamily="34" charset="0"/>
              </a:rPr>
              <a:t>bone</a:t>
            </a:r>
            <a:r>
              <a:rPr lang="es-MX" sz="800" dirty="0">
                <a:effectLst/>
                <a:latin typeface="Calibri" panose="020F0502020204030204" pitchFamily="34" charset="0"/>
                <a:ea typeface="Calibri" panose="020F0502020204030204" pitchFamily="34" charset="0"/>
                <a:cs typeface="Calibri" panose="020F0502020204030204" pitchFamily="34" charset="0"/>
              </a:rPr>
              <a:t> </a:t>
            </a:r>
            <a:r>
              <a:rPr lang="es-MX" sz="800" dirty="0" err="1">
                <a:effectLst/>
                <a:latin typeface="Calibri" panose="020F0502020204030204" pitchFamily="34" charset="0"/>
                <a:ea typeface="Calibri" panose="020F0502020204030204" pitchFamily="34" charset="0"/>
                <a:cs typeface="Calibri" panose="020F0502020204030204" pitchFamily="34" charset="0"/>
              </a:rPr>
              <a:t>collagen</a:t>
            </a:r>
            <a:r>
              <a:rPr lang="es-MX" sz="800" dirty="0">
                <a:effectLst/>
                <a:latin typeface="Calibri" panose="020F0502020204030204" pitchFamily="34" charset="0"/>
                <a:ea typeface="Calibri" panose="020F0502020204030204" pitchFamily="34" charset="0"/>
                <a:cs typeface="Calibri" panose="020F0502020204030204" pitchFamily="34" charset="0"/>
              </a:rPr>
              <a:t> </a:t>
            </a:r>
            <a:r>
              <a:rPr lang="es-MX" sz="800" dirty="0" err="1">
                <a:effectLst/>
                <a:latin typeface="Calibri" panose="020F0502020204030204" pitchFamily="34" charset="0"/>
                <a:ea typeface="Calibri" panose="020F0502020204030204" pitchFamily="34" charset="0"/>
                <a:cs typeface="Calibri" panose="020F0502020204030204" pitchFamily="34" charset="0"/>
              </a:rPr>
              <a:t>synthesis</a:t>
            </a:r>
            <a:r>
              <a:rPr lang="es-MX" sz="800" dirty="0">
                <a:effectLst/>
                <a:latin typeface="Calibri" panose="020F0502020204030204" pitchFamily="34" charset="0"/>
                <a:ea typeface="Calibri" panose="020F0502020204030204" pitchFamily="34" charset="0"/>
                <a:cs typeface="Calibri" panose="020F0502020204030204" pitchFamily="34" charset="0"/>
              </a:rPr>
              <a:t> in </a:t>
            </a:r>
            <a:r>
              <a:rPr lang="es-MX" sz="800" dirty="0" err="1">
                <a:effectLst/>
                <a:latin typeface="Calibri" panose="020F0502020204030204" pitchFamily="34" charset="0"/>
                <a:ea typeface="Calibri" panose="020F0502020204030204" pitchFamily="34" charset="0"/>
                <a:cs typeface="Calibri" panose="020F0502020204030204" pitchFamily="34" charset="0"/>
              </a:rPr>
              <a:t>immobilized</a:t>
            </a:r>
            <a:r>
              <a:rPr lang="es-MX" sz="800" dirty="0">
                <a:effectLst/>
                <a:latin typeface="Calibri" panose="020F0502020204030204" pitchFamily="34" charset="0"/>
                <a:ea typeface="Calibri" panose="020F0502020204030204" pitchFamily="34" charset="0"/>
                <a:cs typeface="Calibri" panose="020F0502020204030204" pitchFamily="34" charset="0"/>
              </a:rPr>
              <a:t> and </a:t>
            </a:r>
            <a:r>
              <a:rPr lang="es-MX" sz="800" dirty="0" err="1">
                <a:effectLst/>
                <a:latin typeface="Calibri" panose="020F0502020204030204" pitchFamily="34" charset="0"/>
                <a:ea typeface="Calibri" panose="020F0502020204030204" pitchFamily="34" charset="0"/>
                <a:cs typeface="Calibri" panose="020F0502020204030204" pitchFamily="34" charset="0"/>
              </a:rPr>
              <a:t>recovering</a:t>
            </a:r>
            <a:r>
              <a:rPr lang="es-MX" sz="800" dirty="0">
                <a:effectLst/>
                <a:latin typeface="Calibri" panose="020F0502020204030204" pitchFamily="34" charset="0"/>
                <a:ea typeface="Calibri" panose="020F0502020204030204" pitchFamily="34" charset="0"/>
                <a:cs typeface="Calibri" panose="020F0502020204030204" pitchFamily="34" charset="0"/>
              </a:rPr>
              <a:t> primate osteoporosis. </a:t>
            </a:r>
            <a:r>
              <a:rPr lang="es-MX" sz="800" i="1" dirty="0">
                <a:effectLst/>
                <a:latin typeface="Calibri" panose="020F0502020204030204" pitchFamily="34" charset="0"/>
                <a:ea typeface="Calibri" panose="020F0502020204030204" pitchFamily="34" charset="0"/>
                <a:cs typeface="Calibri" panose="020F0502020204030204" pitchFamily="34" charset="0"/>
              </a:rPr>
              <a:t>9</a:t>
            </a:r>
            <a:r>
              <a:rPr lang="es-MX" sz="800" dirty="0">
                <a:effectLst/>
                <a:latin typeface="Calibri" panose="020F0502020204030204" pitchFamily="34" charset="0"/>
                <a:ea typeface="Calibri" panose="020F0502020204030204" pitchFamily="34" charset="0"/>
                <a:cs typeface="Calibri" panose="020F0502020204030204" pitchFamily="34" charset="0"/>
              </a:rPr>
              <a:t>(6), 415-418. Obtenido de https://www.sciencedirect.com/science/article/abs/pii/875632828890124X</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800"/>
              </a:spcAft>
            </a:pPr>
            <a:r>
              <a:rPr lang="es-MX" sz="800" dirty="0" err="1">
                <a:effectLst/>
                <a:latin typeface="Calibri" panose="020F0502020204030204" pitchFamily="34" charset="0"/>
                <a:ea typeface="Calibri" panose="020F0502020204030204" pitchFamily="34" charset="0"/>
                <a:cs typeface="Calibri" panose="020F0502020204030204" pitchFamily="34" charset="0"/>
              </a:rPr>
              <a:t>Charnock</a:t>
            </a:r>
            <a:r>
              <a:rPr lang="es-MX" sz="800" dirty="0">
                <a:effectLst/>
                <a:latin typeface="Calibri" panose="020F0502020204030204" pitchFamily="34" charset="0"/>
                <a:ea typeface="Calibri" panose="020F0502020204030204" pitchFamily="34" charset="0"/>
                <a:cs typeface="Calibri" panose="020F0502020204030204" pitchFamily="34" charset="0"/>
              </a:rPr>
              <a:t>, S., &amp; </a:t>
            </a:r>
            <a:r>
              <a:rPr lang="es-MX" sz="800" dirty="0" err="1">
                <a:effectLst/>
                <a:latin typeface="Calibri" panose="020F0502020204030204" pitchFamily="34" charset="0"/>
                <a:ea typeface="Calibri" panose="020F0502020204030204" pitchFamily="34" charset="0"/>
                <a:cs typeface="Calibri" panose="020F0502020204030204" pitchFamily="34" charset="0"/>
              </a:rPr>
              <a:t>McCleary</a:t>
            </a:r>
            <a:r>
              <a:rPr lang="es-MX" sz="800" dirty="0">
                <a:effectLst/>
                <a:latin typeface="Calibri" panose="020F0502020204030204" pitchFamily="34" charset="0"/>
                <a:ea typeface="Calibri" panose="020F0502020204030204" pitchFamily="34" charset="0"/>
                <a:cs typeface="Calibri" panose="020F0502020204030204" pitchFamily="34" charset="0"/>
              </a:rPr>
              <a:t>, B. (2005). </a:t>
            </a:r>
            <a:r>
              <a:rPr lang="es-MX" sz="800" i="1" dirty="0" err="1">
                <a:effectLst/>
                <a:latin typeface="Calibri" panose="020F0502020204030204" pitchFamily="34" charset="0"/>
                <a:ea typeface="Calibri" panose="020F0502020204030204" pitchFamily="34" charset="0"/>
                <a:cs typeface="Calibri" panose="020F0502020204030204" pitchFamily="34" charset="0"/>
              </a:rPr>
              <a:t>Enzymes</a:t>
            </a:r>
            <a:r>
              <a:rPr lang="es-MX" sz="800" i="1" dirty="0">
                <a:effectLst/>
                <a:latin typeface="Calibri" panose="020F0502020204030204" pitchFamily="34" charset="0"/>
                <a:ea typeface="Calibri" panose="020F0502020204030204" pitchFamily="34" charset="0"/>
                <a:cs typeface="Calibri" panose="020F0502020204030204" pitchFamily="34" charset="0"/>
              </a:rPr>
              <a:t>: Industrial and </a:t>
            </a:r>
            <a:r>
              <a:rPr lang="es-MX" sz="800" i="1" dirty="0" err="1">
                <a:effectLst/>
                <a:latin typeface="Calibri" panose="020F0502020204030204" pitchFamily="34" charset="0"/>
                <a:ea typeface="Calibri" panose="020F0502020204030204" pitchFamily="34" charset="0"/>
                <a:cs typeface="Calibri" panose="020F0502020204030204" pitchFamily="34" charset="0"/>
              </a:rPr>
              <a:t>analytical</a:t>
            </a:r>
            <a:r>
              <a:rPr lang="es-MX" sz="800" i="1" dirty="0">
                <a:effectLst/>
                <a:latin typeface="Calibri" panose="020F0502020204030204" pitchFamily="34" charset="0"/>
                <a:ea typeface="Calibri" panose="020F0502020204030204" pitchFamily="34" charset="0"/>
                <a:cs typeface="Calibri" panose="020F0502020204030204" pitchFamily="34" charset="0"/>
              </a:rPr>
              <a:t> </a:t>
            </a:r>
            <a:r>
              <a:rPr lang="es-MX" sz="800" i="1" dirty="0" err="1">
                <a:effectLst/>
                <a:latin typeface="Calibri" panose="020F0502020204030204" pitchFamily="34" charset="0"/>
                <a:ea typeface="Calibri" panose="020F0502020204030204" pitchFamily="34" charset="0"/>
                <a:cs typeface="Calibri" panose="020F0502020204030204" pitchFamily="34" charset="0"/>
              </a:rPr>
              <a:t>applications</a:t>
            </a:r>
            <a:r>
              <a:rPr lang="es-MX" sz="800" i="1" dirty="0">
                <a:effectLst/>
                <a:latin typeface="Calibri" panose="020F0502020204030204" pitchFamily="34" charset="0"/>
                <a:ea typeface="Calibri" panose="020F0502020204030204" pitchFamily="34" charset="0"/>
                <a:cs typeface="Calibri" panose="020F0502020204030204" pitchFamily="34" charset="0"/>
              </a:rPr>
              <a:t>.</a:t>
            </a:r>
            <a:r>
              <a:rPr lang="es-MX" sz="800" dirty="0">
                <a:effectLst/>
                <a:latin typeface="Calibri" panose="020F0502020204030204" pitchFamily="34" charset="0"/>
                <a:ea typeface="Calibri" panose="020F0502020204030204" pitchFamily="34" charset="0"/>
                <a:cs typeface="Calibri" panose="020F0502020204030204" pitchFamily="34" charset="0"/>
              </a:rPr>
              <a:t> </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800"/>
              </a:spcAft>
            </a:pPr>
            <a:r>
              <a:rPr lang="es-MX" sz="800" dirty="0" err="1">
                <a:effectLst/>
                <a:latin typeface="Calibri" panose="020F0502020204030204" pitchFamily="34" charset="0"/>
                <a:ea typeface="Calibri" panose="020F0502020204030204" pitchFamily="34" charset="0"/>
                <a:cs typeface="Calibri" panose="020F0502020204030204" pitchFamily="34" charset="0"/>
              </a:rPr>
              <a:t>Dalgo</a:t>
            </a:r>
            <a:r>
              <a:rPr lang="es-MX" sz="800" dirty="0">
                <a:effectLst/>
                <a:latin typeface="Calibri" panose="020F0502020204030204" pitchFamily="34" charset="0"/>
                <a:ea typeface="Calibri" panose="020F0502020204030204" pitchFamily="34" charset="0"/>
                <a:cs typeface="Calibri" panose="020F0502020204030204" pitchFamily="34" charset="0"/>
              </a:rPr>
              <a:t>, V. (2012). </a:t>
            </a:r>
            <a:r>
              <a:rPr lang="es-MX" sz="800" i="1" dirty="0">
                <a:effectLst/>
                <a:latin typeface="Calibri" panose="020F0502020204030204" pitchFamily="34" charset="0"/>
                <a:ea typeface="Calibri" panose="020F0502020204030204" pitchFamily="34" charset="0"/>
                <a:cs typeface="Calibri" panose="020F0502020204030204" pitchFamily="34" charset="0"/>
              </a:rPr>
              <a:t>Repositorio UTA.</a:t>
            </a:r>
            <a:r>
              <a:rPr lang="es-MX" sz="800" dirty="0">
                <a:effectLst/>
                <a:latin typeface="Calibri" panose="020F0502020204030204" pitchFamily="34" charset="0"/>
                <a:ea typeface="Calibri" panose="020F0502020204030204" pitchFamily="34" charset="0"/>
                <a:cs typeface="Calibri" panose="020F0502020204030204" pitchFamily="34" charset="0"/>
              </a:rPr>
              <a:t> Obtenido de https://repositorio.uta.edu.ec/bitstream/123456789/3061/1/SBQ.27.pdf</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800"/>
              </a:spcAft>
            </a:pPr>
            <a:r>
              <a:rPr lang="es-MX" sz="800" dirty="0">
                <a:effectLst/>
                <a:latin typeface="Calibri" panose="020F0502020204030204" pitchFamily="34" charset="0"/>
                <a:ea typeface="Calibri" panose="020F0502020204030204" pitchFamily="34" charset="0"/>
                <a:cs typeface="Calibri" panose="020F0502020204030204" pitchFamily="34" charset="0"/>
              </a:rPr>
              <a:t>Dávila Pérez, J., &amp; Martín </a:t>
            </a:r>
            <a:r>
              <a:rPr lang="es-MX" sz="800" dirty="0" err="1">
                <a:effectLst/>
                <a:latin typeface="Calibri" panose="020F0502020204030204" pitchFamily="34" charset="0"/>
                <a:ea typeface="Calibri" panose="020F0502020204030204" pitchFamily="34" charset="0"/>
                <a:cs typeface="Calibri" panose="020F0502020204030204" pitchFamily="34" charset="0"/>
              </a:rPr>
              <a:t>Landrove</a:t>
            </a:r>
            <a:r>
              <a:rPr lang="es-MX" sz="800" dirty="0">
                <a:effectLst/>
                <a:latin typeface="Calibri" panose="020F0502020204030204" pitchFamily="34" charset="0"/>
                <a:ea typeface="Calibri" panose="020F0502020204030204" pitchFamily="34" charset="0"/>
                <a:cs typeface="Calibri" panose="020F0502020204030204" pitchFamily="34" charset="0"/>
              </a:rPr>
              <a:t>, R. (s.f.). Demora mediada por fructosa del proceso de </a:t>
            </a:r>
            <a:r>
              <a:rPr lang="es-MX" sz="800" dirty="0" err="1">
                <a:effectLst/>
                <a:latin typeface="Calibri" panose="020F0502020204030204" pitchFamily="34" charset="0"/>
                <a:ea typeface="Calibri" panose="020F0502020204030204" pitchFamily="34" charset="0"/>
                <a:cs typeface="Calibri" panose="020F0502020204030204" pitchFamily="34" charset="0"/>
              </a:rPr>
              <a:t>renaturalizaci</a:t>
            </a:r>
            <a:r>
              <a:rPr lang="es-MX" sz="800" dirty="0">
                <a:effectLst/>
                <a:latin typeface="Calibri" panose="020F0502020204030204" pitchFamily="34" charset="0"/>
                <a:ea typeface="Calibri" panose="020F0502020204030204" pitchFamily="34" charset="0"/>
                <a:cs typeface="Calibri" panose="020F0502020204030204" pitchFamily="34" charset="0"/>
              </a:rPr>
              <a:t>{</a:t>
            </a:r>
            <a:r>
              <a:rPr lang="es-MX" sz="800" dirty="0" err="1">
                <a:effectLst/>
                <a:latin typeface="Calibri" panose="020F0502020204030204" pitchFamily="34" charset="0"/>
                <a:ea typeface="Calibri" panose="020F0502020204030204" pitchFamily="34" charset="0"/>
                <a:cs typeface="Calibri" panose="020F0502020204030204" pitchFamily="34" charset="0"/>
              </a:rPr>
              <a:t>on</a:t>
            </a:r>
            <a:r>
              <a:rPr lang="es-MX" sz="800" dirty="0">
                <a:effectLst/>
                <a:latin typeface="Calibri" panose="020F0502020204030204" pitchFamily="34" charset="0"/>
                <a:ea typeface="Calibri" panose="020F0502020204030204" pitchFamily="34" charset="0"/>
                <a:cs typeface="Calibri" panose="020F0502020204030204" pitchFamily="34" charset="0"/>
              </a:rPr>
              <a:t> de la cadena de triple </a:t>
            </a:r>
            <a:r>
              <a:rPr lang="es-MX" sz="800" dirty="0" err="1">
                <a:effectLst/>
                <a:latin typeface="Calibri" panose="020F0502020204030204" pitchFamily="34" charset="0"/>
                <a:ea typeface="Calibri" panose="020F0502020204030204" pitchFamily="34" charset="0"/>
                <a:cs typeface="Calibri" panose="020F0502020204030204" pitchFamily="34" charset="0"/>
              </a:rPr>
              <a:t>helice</a:t>
            </a:r>
            <a:r>
              <a:rPr lang="es-MX" sz="800" dirty="0">
                <a:effectLst/>
                <a:latin typeface="Calibri" panose="020F0502020204030204" pitchFamily="34" charset="0"/>
                <a:ea typeface="Calibri" panose="020F0502020204030204" pitchFamily="34" charset="0"/>
                <a:cs typeface="Calibri" panose="020F0502020204030204" pitchFamily="34" charset="0"/>
              </a:rPr>
              <a:t> de gelatina en medio acuoso. </a:t>
            </a:r>
            <a:r>
              <a:rPr lang="es-MX" sz="800" i="1" dirty="0">
                <a:effectLst/>
                <a:latin typeface="Calibri" panose="020F0502020204030204" pitchFamily="34" charset="0"/>
                <a:ea typeface="Calibri" panose="020F0502020204030204" pitchFamily="34" charset="0"/>
                <a:cs typeface="Calibri" panose="020F0502020204030204" pitchFamily="34" charset="0"/>
              </a:rPr>
              <a:t>Revista Latinoamericana de Metalurgia y Materiales, 36</a:t>
            </a:r>
            <a:r>
              <a:rPr lang="es-MX" sz="800" dirty="0">
                <a:effectLst/>
                <a:latin typeface="Calibri" panose="020F0502020204030204" pitchFamily="34" charset="0"/>
                <a:ea typeface="Calibri" panose="020F0502020204030204" pitchFamily="34" charset="0"/>
                <a:cs typeface="Calibri" panose="020F0502020204030204" pitchFamily="34" charset="0"/>
              </a:rPr>
              <a:t>(2), 131-143. Obtenido de http://ve.scielo.org/scielo.php?script=sci_arttext&amp;pid=S0255-69522016000200003&amp;lng=es&amp;nrm=iso&amp;tlng=es</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800"/>
              </a:spcAft>
            </a:pPr>
            <a:r>
              <a:rPr lang="es-MX" sz="800" dirty="0">
                <a:effectLst/>
                <a:latin typeface="Calibri" panose="020F0502020204030204" pitchFamily="34" charset="0"/>
                <a:ea typeface="Calibri" panose="020F0502020204030204" pitchFamily="34" charset="0"/>
                <a:cs typeface="Calibri" panose="020F0502020204030204" pitchFamily="34" charset="0"/>
              </a:rPr>
              <a:t>Elsevier. (30 de enero de 2019). </a:t>
            </a:r>
            <a:r>
              <a:rPr lang="es-MX" sz="800" i="1" dirty="0">
                <a:effectLst/>
                <a:latin typeface="Calibri" panose="020F0502020204030204" pitchFamily="34" charset="0"/>
                <a:ea typeface="Calibri" panose="020F0502020204030204" pitchFamily="34" charset="0"/>
                <a:cs typeface="Calibri" panose="020F0502020204030204" pitchFamily="34" charset="0"/>
              </a:rPr>
              <a:t>Elsevier </a:t>
            </a:r>
            <a:r>
              <a:rPr lang="es-MX" sz="800" i="1" dirty="0" err="1">
                <a:effectLst/>
                <a:latin typeface="Calibri" panose="020F0502020204030204" pitchFamily="34" charset="0"/>
                <a:ea typeface="Calibri" panose="020F0502020204030204" pitchFamily="34" charset="0"/>
                <a:cs typeface="Calibri" panose="020F0502020204030204" pitchFamily="34" charset="0"/>
              </a:rPr>
              <a:t>Connect</a:t>
            </a:r>
            <a:r>
              <a:rPr lang="es-MX" sz="800" dirty="0">
                <a:effectLst/>
                <a:latin typeface="Calibri" panose="020F0502020204030204" pitchFamily="34" charset="0"/>
                <a:ea typeface="Calibri" panose="020F0502020204030204" pitchFamily="34" charset="0"/>
                <a:cs typeface="Calibri" panose="020F0502020204030204" pitchFamily="34" charset="0"/>
              </a:rPr>
              <a:t>. Obtenido de https://www.elsevier.com/es-es/connect/medicina/colagenos-tipos-composicion-distribucion-tejidos#:~:text=El%20col%C3%A</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800"/>
              </a:spcAft>
            </a:pPr>
            <a:r>
              <a:rPr lang="es-MX" sz="800" dirty="0">
                <a:effectLst/>
                <a:latin typeface="Calibri" panose="020F0502020204030204" pitchFamily="34" charset="0"/>
                <a:ea typeface="Calibri" panose="020F0502020204030204" pitchFamily="34" charset="0"/>
                <a:cs typeface="Calibri" panose="020F0502020204030204" pitchFamily="34" charset="0"/>
              </a:rPr>
              <a:t>Fernández, A. (2001). </a:t>
            </a:r>
            <a:r>
              <a:rPr lang="es-MX" sz="800" i="1" dirty="0">
                <a:effectLst/>
                <a:latin typeface="Calibri" panose="020F0502020204030204" pitchFamily="34" charset="0"/>
                <a:ea typeface="Calibri" panose="020F0502020204030204" pitchFamily="34" charset="0"/>
                <a:cs typeface="Calibri" panose="020F0502020204030204" pitchFamily="34" charset="0"/>
              </a:rPr>
              <a:t>UNALM.</a:t>
            </a:r>
            <a:r>
              <a:rPr lang="es-MX" sz="800" dirty="0">
                <a:effectLst/>
                <a:latin typeface="Calibri" panose="020F0502020204030204" pitchFamily="34" charset="0"/>
                <a:ea typeface="Calibri" panose="020F0502020204030204" pitchFamily="34" charset="0"/>
                <a:cs typeface="Calibri" panose="020F0502020204030204" pitchFamily="34" charset="0"/>
              </a:rPr>
              <a:t> Obtenido de Tesis Mg Sc. Tecnología de Alimentos.: https://www.colibri.udelar.edu.uy/jspui/bitstream/20.500.12008/19918/1/FV-29279.pdf</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800"/>
              </a:spcAft>
            </a:pPr>
            <a:r>
              <a:rPr lang="es-MX" sz="800" dirty="0">
                <a:effectLst/>
                <a:latin typeface="Calibri" panose="020F0502020204030204" pitchFamily="34" charset="0"/>
                <a:ea typeface="Calibri" panose="020F0502020204030204" pitchFamily="34" charset="0"/>
                <a:cs typeface="Calibri" panose="020F0502020204030204" pitchFamily="34" charset="0"/>
              </a:rPr>
              <a:t>Figueroa, O. Z. (2016). Optimización de la Hidrólisis Enzimática de Proteínas de Plasma Bovino. </a:t>
            </a:r>
            <a:r>
              <a:rPr lang="es-MX" sz="800" i="1" dirty="0">
                <a:effectLst/>
                <a:latin typeface="Calibri" panose="020F0502020204030204" pitchFamily="34" charset="0"/>
                <a:ea typeface="Calibri" panose="020F0502020204030204" pitchFamily="34" charset="0"/>
                <a:cs typeface="Calibri" panose="020F0502020204030204" pitchFamily="34" charset="0"/>
              </a:rPr>
              <a:t>Scielo</a:t>
            </a:r>
            <a:r>
              <a:rPr lang="es-MX" sz="800" dirty="0">
                <a:effectLst/>
                <a:latin typeface="Calibri" panose="020F0502020204030204" pitchFamily="34" charset="0"/>
                <a:ea typeface="Calibri" panose="020F0502020204030204" pitchFamily="34" charset="0"/>
                <a:cs typeface="Calibri" panose="020F0502020204030204" pitchFamily="34" charset="0"/>
              </a:rPr>
              <a:t>, 39-52.</a:t>
            </a:r>
            <a:endParaRPr lang="es-ES" sz="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CuadroTexto 5">
            <a:extLst>
              <a:ext uri="{FF2B5EF4-FFF2-40B4-BE49-F238E27FC236}">
                <a16:creationId xmlns:a16="http://schemas.microsoft.com/office/drawing/2014/main" id="{26E39422-3BD2-4CF4-A57D-ED8F746F2516}"/>
              </a:ext>
            </a:extLst>
          </p:cNvPr>
          <p:cNvSpPr txBox="1"/>
          <p:nvPr/>
        </p:nvSpPr>
        <p:spPr>
          <a:xfrm>
            <a:off x="0" y="0"/>
            <a:ext cx="609600" cy="369332"/>
          </a:xfrm>
          <a:prstGeom prst="rect">
            <a:avLst/>
          </a:prstGeom>
          <a:noFill/>
        </p:spPr>
        <p:txBody>
          <a:bodyPr wrap="square" rtlCol="0">
            <a:spAutoFit/>
          </a:bodyPr>
          <a:lstStyle/>
          <a:p>
            <a:pPr algn="ctr"/>
            <a:r>
              <a:rPr lang="es-MX" dirty="0"/>
              <a:t>30</a:t>
            </a:r>
            <a:endParaRPr lang="es-ES" dirty="0"/>
          </a:p>
        </p:txBody>
      </p:sp>
    </p:spTree>
    <p:extLst>
      <p:ext uri="{BB962C8B-B14F-4D97-AF65-F5344CB8AC3E}">
        <p14:creationId xmlns:p14="http://schemas.microsoft.com/office/powerpoint/2010/main" val="222360673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1CA356A4-A0F9-40E9-8C19-899E7D5F857A}"/>
              </a:ext>
            </a:extLst>
          </p:cNvPr>
          <p:cNvSpPr txBox="1"/>
          <p:nvPr/>
        </p:nvSpPr>
        <p:spPr>
          <a:xfrm>
            <a:off x="805218" y="627797"/>
            <a:ext cx="10426889" cy="5437386"/>
          </a:xfrm>
          <a:prstGeom prst="rect">
            <a:avLst/>
          </a:prstGeom>
          <a:noFill/>
        </p:spPr>
        <p:txBody>
          <a:bodyPr wrap="square" rtlCol="0">
            <a:spAutoFit/>
          </a:bodyPr>
          <a:lstStyle/>
          <a:p>
            <a:pPr marL="457200" indent="-457200">
              <a:spcAft>
                <a:spcPts val="800"/>
              </a:spcAft>
            </a:pPr>
            <a:r>
              <a:rPr lang="es-MX" sz="600" dirty="0" err="1">
                <a:effectLst/>
                <a:latin typeface="Calibri" panose="020F0502020204030204" pitchFamily="34" charset="0"/>
                <a:ea typeface="Calibri" panose="020F0502020204030204" pitchFamily="34" charset="0"/>
                <a:cs typeface="Calibri" panose="020F0502020204030204" pitchFamily="34" charset="0"/>
              </a:rPr>
              <a:t>Gacesa</a:t>
            </a:r>
            <a:r>
              <a:rPr lang="es-MX" sz="600" dirty="0">
                <a:effectLst/>
                <a:latin typeface="Calibri" panose="020F0502020204030204" pitchFamily="34" charset="0"/>
                <a:ea typeface="Calibri" panose="020F0502020204030204" pitchFamily="34" charset="0"/>
                <a:cs typeface="Calibri" panose="020F0502020204030204" pitchFamily="34" charset="0"/>
              </a:rPr>
              <a:t>, P., &amp; Hubble, J. (1941). </a:t>
            </a:r>
            <a:r>
              <a:rPr lang="es-MX" sz="600" i="1" dirty="0">
                <a:effectLst/>
                <a:latin typeface="Calibri" panose="020F0502020204030204" pitchFamily="34" charset="0"/>
                <a:ea typeface="Calibri" panose="020F0502020204030204" pitchFamily="34" charset="0"/>
                <a:cs typeface="Calibri" panose="020F0502020204030204" pitchFamily="34" charset="0"/>
              </a:rPr>
              <a:t>Tecnología de las enzimas.</a:t>
            </a:r>
            <a:r>
              <a:rPr lang="es-MX" sz="600" dirty="0">
                <a:effectLst/>
                <a:latin typeface="Calibri" panose="020F0502020204030204" pitchFamily="34" charset="0"/>
                <a:ea typeface="Calibri" panose="020F0502020204030204" pitchFamily="34" charset="0"/>
                <a:cs typeface="Calibri" panose="020F0502020204030204" pitchFamily="34" charset="0"/>
              </a:rPr>
              <a:t> Zaragoza-España: Acribia S.A.</a:t>
            </a:r>
            <a:endParaRPr lang="es-ES" sz="6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800"/>
              </a:spcAft>
            </a:pPr>
            <a:r>
              <a:rPr lang="es-MX" sz="600" dirty="0">
                <a:effectLst/>
                <a:latin typeface="Calibri" panose="020F0502020204030204" pitchFamily="34" charset="0"/>
                <a:ea typeface="Calibri" panose="020F0502020204030204" pitchFamily="34" charset="0"/>
                <a:cs typeface="Calibri" panose="020F0502020204030204" pitchFamily="34" charset="0"/>
              </a:rPr>
              <a:t>García, A. H. (2021). </a:t>
            </a:r>
            <a:r>
              <a:rPr lang="es-MX" sz="600" i="1" dirty="0">
                <a:effectLst/>
                <a:latin typeface="Calibri" panose="020F0502020204030204" pitchFamily="34" charset="0"/>
                <a:ea typeface="Calibri" panose="020F0502020204030204" pitchFamily="34" charset="0"/>
                <a:cs typeface="Calibri" panose="020F0502020204030204" pitchFamily="34" charset="0"/>
              </a:rPr>
              <a:t>PULEVA</a:t>
            </a:r>
            <a:r>
              <a:rPr lang="es-MX" sz="600" dirty="0">
                <a:effectLst/>
                <a:latin typeface="Calibri" panose="020F0502020204030204" pitchFamily="34" charset="0"/>
                <a:ea typeface="Calibri" panose="020F0502020204030204" pitchFamily="34" charset="0"/>
                <a:cs typeface="Calibri" panose="020F0502020204030204" pitchFamily="34" charset="0"/>
              </a:rPr>
              <a:t>. Obtenido de https://www.lechepuleva.es/aprende-a-cuidarte/tu-alimentacion-de-la-a-z/p/pina</a:t>
            </a:r>
            <a:endParaRPr lang="es-ES" sz="6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800"/>
              </a:spcAft>
            </a:pPr>
            <a:r>
              <a:rPr lang="es-MX" sz="600" dirty="0">
                <a:effectLst/>
                <a:latin typeface="Calibri" panose="020F0502020204030204" pitchFamily="34" charset="0"/>
                <a:ea typeface="Calibri" panose="020F0502020204030204" pitchFamily="34" charset="0"/>
                <a:cs typeface="Calibri" panose="020F0502020204030204" pitchFamily="34" charset="0"/>
              </a:rPr>
              <a:t>Gebauer, G. H. (2001). </a:t>
            </a:r>
            <a:r>
              <a:rPr lang="es-MX" sz="600" i="1" dirty="0">
                <a:effectLst/>
                <a:latin typeface="Calibri" panose="020F0502020204030204" pitchFamily="34" charset="0"/>
                <a:ea typeface="Calibri" panose="020F0502020204030204" pitchFamily="34" charset="0"/>
                <a:cs typeface="Calibri" panose="020F0502020204030204" pitchFamily="34" charset="0"/>
              </a:rPr>
              <a:t>LA HOMEOPATÍA, LAS ENZIMAS Y LA INFORMACIÓN.</a:t>
            </a:r>
            <a:r>
              <a:rPr lang="es-MX" sz="600" dirty="0">
                <a:effectLst/>
                <a:latin typeface="Calibri" panose="020F0502020204030204" pitchFamily="34" charset="0"/>
                <a:ea typeface="Calibri" panose="020F0502020204030204" pitchFamily="34" charset="0"/>
                <a:cs typeface="Calibri" panose="020F0502020204030204" pitchFamily="34" charset="0"/>
              </a:rPr>
              <a:t> Obtenido de CARACTERÍSTICAS DE LAS ENZIMAS: http://www.homeoint.org/books3/enzimas/caracter.htm</a:t>
            </a:r>
            <a:endParaRPr lang="es-ES" sz="6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800"/>
              </a:spcAft>
            </a:pPr>
            <a:r>
              <a:rPr lang="es-MX" sz="600" dirty="0">
                <a:effectLst/>
                <a:latin typeface="Calibri" panose="020F0502020204030204" pitchFamily="34" charset="0"/>
                <a:ea typeface="Calibri" panose="020F0502020204030204" pitchFamily="34" charset="0"/>
                <a:cs typeface="Calibri" panose="020F0502020204030204" pitchFamily="34" charset="0"/>
              </a:rPr>
              <a:t>González, J. M. (2017). </a:t>
            </a:r>
            <a:r>
              <a:rPr lang="es-MX" sz="600" i="1" dirty="0">
                <a:effectLst/>
                <a:latin typeface="Calibri" panose="020F0502020204030204" pitchFamily="34" charset="0"/>
                <a:ea typeface="Calibri" panose="020F0502020204030204" pitchFamily="34" charset="0"/>
                <a:cs typeface="Calibri" panose="020F0502020204030204" pitchFamily="34" charset="0"/>
              </a:rPr>
              <a:t>CURSO DE BIOMOLÉCULAS</a:t>
            </a:r>
            <a:r>
              <a:rPr lang="es-MX" sz="600" dirty="0">
                <a:effectLst/>
                <a:latin typeface="Calibri" panose="020F0502020204030204" pitchFamily="34" charset="0"/>
                <a:ea typeface="Calibri" panose="020F0502020204030204" pitchFamily="34" charset="0"/>
                <a:cs typeface="Calibri" panose="020F0502020204030204" pitchFamily="34" charset="0"/>
              </a:rPr>
              <a:t>. Obtenido de Curso orientado a estudiantes de Bioquímica y Biología Molecular: http://www.ehu.eus/biomoleculas/index.htm</a:t>
            </a:r>
            <a:endParaRPr lang="es-ES" sz="6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800"/>
              </a:spcAft>
            </a:pPr>
            <a:r>
              <a:rPr lang="es-MX" sz="600" dirty="0" err="1">
                <a:effectLst/>
                <a:latin typeface="Calibri" panose="020F0502020204030204" pitchFamily="34" charset="0"/>
                <a:ea typeface="Calibri" panose="020F0502020204030204" pitchFamily="34" charset="0"/>
                <a:cs typeface="Calibri" panose="020F0502020204030204" pitchFamily="34" charset="0"/>
              </a:rPr>
              <a:t>Gorgieva</a:t>
            </a:r>
            <a:r>
              <a:rPr lang="es-MX" sz="600" dirty="0">
                <a:effectLst/>
                <a:latin typeface="Calibri" panose="020F0502020204030204" pitchFamily="34" charset="0"/>
                <a:ea typeface="Calibri" panose="020F0502020204030204" pitchFamily="34" charset="0"/>
                <a:cs typeface="Calibri" panose="020F0502020204030204" pitchFamily="34" charset="0"/>
              </a:rPr>
              <a:t>, &amp; </a:t>
            </a:r>
            <a:r>
              <a:rPr lang="es-MX" sz="600" dirty="0" err="1">
                <a:effectLst/>
                <a:latin typeface="Calibri" panose="020F0502020204030204" pitchFamily="34" charset="0"/>
                <a:ea typeface="Calibri" panose="020F0502020204030204" pitchFamily="34" charset="0"/>
                <a:cs typeface="Calibri" panose="020F0502020204030204" pitchFamily="34" charset="0"/>
              </a:rPr>
              <a:t>Kokol</a:t>
            </a:r>
            <a:r>
              <a:rPr lang="es-MX" sz="600" dirty="0">
                <a:effectLst/>
                <a:latin typeface="Calibri" panose="020F0502020204030204" pitchFamily="34" charset="0"/>
                <a:ea typeface="Calibri" panose="020F0502020204030204" pitchFamily="34" charset="0"/>
                <a:cs typeface="Calibri" panose="020F0502020204030204" pitchFamily="34" charset="0"/>
              </a:rPr>
              <a:t>. (2011). </a:t>
            </a:r>
            <a:r>
              <a:rPr lang="es-MX" sz="600" dirty="0" err="1">
                <a:effectLst/>
                <a:latin typeface="Calibri" panose="020F0502020204030204" pitchFamily="34" charset="0"/>
                <a:ea typeface="Calibri" panose="020F0502020204030204" pitchFamily="34" charset="0"/>
                <a:cs typeface="Calibri" panose="020F0502020204030204" pitchFamily="34" charset="0"/>
              </a:rPr>
              <a:t>Collagen</a:t>
            </a:r>
            <a:r>
              <a:rPr lang="es-MX" sz="600" dirty="0">
                <a:effectLst/>
                <a:latin typeface="Calibri" panose="020F0502020204030204" pitchFamily="34" charset="0"/>
                <a:ea typeface="Calibri" panose="020F0502020204030204" pitchFamily="34" charset="0"/>
                <a:cs typeface="Calibri" panose="020F0502020204030204" pitchFamily="34" charset="0"/>
              </a:rPr>
              <a:t> vs </a:t>
            </a:r>
            <a:r>
              <a:rPr lang="es-MX" sz="600" dirty="0" err="1">
                <a:effectLst/>
                <a:latin typeface="Calibri" panose="020F0502020204030204" pitchFamily="34" charset="0"/>
                <a:ea typeface="Calibri" panose="020F0502020204030204" pitchFamily="34" charset="0"/>
                <a:cs typeface="Calibri" panose="020F0502020204030204" pitchFamily="34" charset="0"/>
              </a:rPr>
              <a:t>Gelatine</a:t>
            </a:r>
            <a:r>
              <a:rPr lang="es-MX" sz="600" dirty="0">
                <a:effectLst/>
                <a:latin typeface="Calibri" panose="020F0502020204030204" pitchFamily="34" charset="0"/>
                <a:ea typeface="Calibri" panose="020F0502020204030204" pitchFamily="34" charset="0"/>
                <a:cs typeface="Calibri" panose="020F0502020204030204" pitchFamily="34" charset="0"/>
              </a:rPr>
              <a:t>-Bases </a:t>
            </a:r>
            <a:r>
              <a:rPr lang="es-MX" sz="600" dirty="0" err="1">
                <a:effectLst/>
                <a:latin typeface="Calibri" panose="020F0502020204030204" pitchFamily="34" charset="0"/>
                <a:ea typeface="Calibri" panose="020F0502020204030204" pitchFamily="34" charset="0"/>
                <a:cs typeface="Calibri" panose="020F0502020204030204" pitchFamily="34" charset="0"/>
              </a:rPr>
              <a:t>biomaterials</a:t>
            </a:r>
            <a:r>
              <a:rPr lang="es-MX" sz="600" dirty="0">
                <a:effectLst/>
                <a:latin typeface="Calibri" panose="020F0502020204030204" pitchFamily="34" charset="0"/>
                <a:ea typeface="Calibri" panose="020F0502020204030204" pitchFamily="34" charset="0"/>
                <a:cs typeface="Calibri" panose="020F0502020204030204" pitchFamily="34" charset="0"/>
              </a:rPr>
              <a:t> and </a:t>
            </a:r>
            <a:r>
              <a:rPr lang="es-MX" sz="600" dirty="0" err="1">
                <a:effectLst/>
                <a:latin typeface="Calibri" panose="020F0502020204030204" pitchFamily="34" charset="0"/>
                <a:ea typeface="Calibri" panose="020F0502020204030204" pitchFamily="34" charset="0"/>
                <a:cs typeface="Calibri" panose="020F0502020204030204" pitchFamily="34" charset="0"/>
              </a:rPr>
              <a:t>their</a:t>
            </a:r>
            <a:r>
              <a:rPr lang="es-MX" sz="600" dirty="0">
                <a:effectLst/>
                <a:latin typeface="Calibri" panose="020F0502020204030204" pitchFamily="34" charset="0"/>
                <a:ea typeface="Calibri" panose="020F0502020204030204" pitchFamily="34" charset="0"/>
                <a:cs typeface="Calibri" panose="020F0502020204030204" pitchFamily="34" charset="0"/>
              </a:rPr>
              <a:t> </a:t>
            </a:r>
            <a:r>
              <a:rPr lang="es-MX" sz="600" dirty="0" err="1">
                <a:effectLst/>
                <a:latin typeface="Calibri" panose="020F0502020204030204" pitchFamily="34" charset="0"/>
                <a:ea typeface="Calibri" panose="020F0502020204030204" pitchFamily="34" charset="0"/>
                <a:cs typeface="Calibri" panose="020F0502020204030204" pitchFamily="34" charset="0"/>
              </a:rPr>
              <a:t>biocompatibility</a:t>
            </a:r>
            <a:r>
              <a:rPr lang="es-MX" sz="600" dirty="0">
                <a:effectLst/>
                <a:latin typeface="Calibri" panose="020F0502020204030204" pitchFamily="34" charset="0"/>
                <a:ea typeface="Calibri" panose="020F0502020204030204" pitchFamily="34" charset="0"/>
                <a:cs typeface="Calibri" panose="020F0502020204030204" pitchFamily="34" charset="0"/>
              </a:rPr>
              <a:t>: </a:t>
            </a:r>
            <a:r>
              <a:rPr lang="es-MX" sz="600" dirty="0" err="1">
                <a:effectLst/>
                <a:latin typeface="Calibri" panose="020F0502020204030204" pitchFamily="34" charset="0"/>
                <a:ea typeface="Calibri" panose="020F0502020204030204" pitchFamily="34" charset="0"/>
                <a:cs typeface="Calibri" panose="020F0502020204030204" pitchFamily="34" charset="0"/>
              </a:rPr>
              <a:t>Review</a:t>
            </a:r>
            <a:r>
              <a:rPr lang="es-MX" sz="600" dirty="0">
                <a:effectLst/>
                <a:latin typeface="Calibri" panose="020F0502020204030204" pitchFamily="34" charset="0"/>
                <a:ea typeface="Calibri" panose="020F0502020204030204" pitchFamily="34" charset="0"/>
                <a:cs typeface="Calibri" panose="020F0502020204030204" pitchFamily="34" charset="0"/>
              </a:rPr>
              <a:t> and </a:t>
            </a:r>
            <a:r>
              <a:rPr lang="es-MX" sz="600" dirty="0" err="1">
                <a:effectLst/>
                <a:latin typeface="Calibri" panose="020F0502020204030204" pitchFamily="34" charset="0"/>
                <a:ea typeface="Calibri" panose="020F0502020204030204" pitchFamily="34" charset="0"/>
                <a:cs typeface="Calibri" panose="020F0502020204030204" pitchFamily="34" charset="0"/>
              </a:rPr>
              <a:t>Perspectives</a:t>
            </a:r>
            <a:r>
              <a:rPr lang="es-MX" sz="600" dirty="0">
                <a:effectLst/>
                <a:latin typeface="Calibri" panose="020F0502020204030204" pitchFamily="34" charset="0"/>
                <a:ea typeface="Calibri" panose="020F0502020204030204" pitchFamily="34" charset="0"/>
                <a:cs typeface="Calibri" panose="020F0502020204030204" pitchFamily="34" charset="0"/>
              </a:rPr>
              <a:t>. </a:t>
            </a:r>
            <a:r>
              <a:rPr lang="es-MX" sz="600" i="1" dirty="0" err="1">
                <a:effectLst/>
                <a:latin typeface="Calibri" panose="020F0502020204030204" pitchFamily="34" charset="0"/>
                <a:ea typeface="Calibri" panose="020F0502020204030204" pitchFamily="34" charset="0"/>
                <a:cs typeface="Calibri" panose="020F0502020204030204" pitchFamily="34" charset="0"/>
              </a:rPr>
              <a:t>Biomaterials</a:t>
            </a:r>
            <a:r>
              <a:rPr lang="es-MX" sz="600" i="1" dirty="0">
                <a:effectLst/>
                <a:latin typeface="Calibri" panose="020F0502020204030204" pitchFamily="34" charset="0"/>
                <a:ea typeface="Calibri" panose="020F0502020204030204" pitchFamily="34" charset="0"/>
                <a:cs typeface="Calibri" panose="020F0502020204030204" pitchFamily="34" charset="0"/>
              </a:rPr>
              <a:t> </a:t>
            </a:r>
            <a:r>
              <a:rPr lang="es-MX" sz="600" i="1" dirty="0" err="1">
                <a:effectLst/>
                <a:latin typeface="Calibri" panose="020F0502020204030204" pitchFamily="34" charset="0"/>
                <a:ea typeface="Calibri" panose="020F0502020204030204" pitchFamily="34" charset="0"/>
                <a:cs typeface="Calibri" panose="020F0502020204030204" pitchFamily="34" charset="0"/>
              </a:rPr>
              <a:t>Applications</a:t>
            </a:r>
            <a:r>
              <a:rPr lang="es-MX" sz="600" i="1" dirty="0">
                <a:effectLst/>
                <a:latin typeface="Calibri" panose="020F0502020204030204" pitchFamily="34" charset="0"/>
                <a:ea typeface="Calibri" panose="020F0502020204030204" pitchFamily="34" charset="0"/>
                <a:cs typeface="Calibri" panose="020F0502020204030204" pitchFamily="34" charset="0"/>
              </a:rPr>
              <a:t> </a:t>
            </a:r>
            <a:r>
              <a:rPr lang="es-MX" sz="600" i="1" dirty="0" err="1">
                <a:effectLst/>
                <a:latin typeface="Calibri" panose="020F0502020204030204" pitchFamily="34" charset="0"/>
                <a:ea typeface="Calibri" panose="020F0502020204030204" pitchFamily="34" charset="0"/>
                <a:cs typeface="Calibri" panose="020F0502020204030204" pitchFamily="34" charset="0"/>
              </a:rPr>
              <a:t>for</a:t>
            </a:r>
            <a:r>
              <a:rPr lang="es-MX" sz="600" i="1" dirty="0">
                <a:effectLst/>
                <a:latin typeface="Calibri" panose="020F0502020204030204" pitchFamily="34" charset="0"/>
                <a:ea typeface="Calibri" panose="020F0502020204030204" pitchFamily="34" charset="0"/>
                <a:cs typeface="Calibri" panose="020F0502020204030204" pitchFamily="34" charset="0"/>
              </a:rPr>
              <a:t> </a:t>
            </a:r>
            <a:r>
              <a:rPr lang="es-MX" sz="600" i="1" dirty="0" err="1">
                <a:effectLst/>
                <a:latin typeface="Calibri" panose="020F0502020204030204" pitchFamily="34" charset="0"/>
                <a:ea typeface="Calibri" panose="020F0502020204030204" pitchFamily="34" charset="0"/>
                <a:cs typeface="Calibri" panose="020F0502020204030204" pitchFamily="34" charset="0"/>
              </a:rPr>
              <a:t>Nanomedicine</a:t>
            </a:r>
            <a:r>
              <a:rPr lang="es-MX" sz="600" dirty="0">
                <a:effectLst/>
                <a:latin typeface="Calibri" panose="020F0502020204030204" pitchFamily="34" charset="0"/>
                <a:ea typeface="Calibri" panose="020F0502020204030204" pitchFamily="34" charset="0"/>
                <a:cs typeface="Calibri" panose="020F0502020204030204" pitchFamily="34" charset="0"/>
              </a:rPr>
              <a:t>.</a:t>
            </a:r>
            <a:endParaRPr lang="es-ES" sz="6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800"/>
              </a:spcAft>
            </a:pPr>
            <a:r>
              <a:rPr lang="es-MX" sz="600" dirty="0">
                <a:effectLst/>
                <a:latin typeface="Calibri" panose="020F0502020204030204" pitchFamily="34" charset="0"/>
                <a:ea typeface="Calibri" panose="020F0502020204030204" pitchFamily="34" charset="0"/>
                <a:cs typeface="Calibri" panose="020F0502020204030204" pitchFamily="34" charset="0"/>
              </a:rPr>
              <a:t>Guerrero, J. (2019). </a:t>
            </a:r>
            <a:r>
              <a:rPr lang="es-MX" sz="600" i="1" dirty="0">
                <a:effectLst/>
                <a:latin typeface="Calibri" panose="020F0502020204030204" pitchFamily="34" charset="0"/>
                <a:ea typeface="Calibri" panose="020F0502020204030204" pitchFamily="34" charset="0"/>
                <a:cs typeface="Calibri" panose="020F0502020204030204" pitchFamily="34" charset="0"/>
              </a:rPr>
              <a:t>Elaboración de crema facial a partir del colágeno presente en las escamas de pescado.</a:t>
            </a:r>
            <a:r>
              <a:rPr lang="es-MX" sz="600" dirty="0">
                <a:effectLst/>
                <a:latin typeface="Calibri" panose="020F0502020204030204" pitchFamily="34" charset="0"/>
                <a:ea typeface="Calibri" panose="020F0502020204030204" pitchFamily="34" charset="0"/>
                <a:cs typeface="Calibri" panose="020F0502020204030204" pitchFamily="34" charset="0"/>
              </a:rPr>
              <a:t> Obtenido de http://www.dspace.uce.edu.ec/bitstream/25000/19838/1/T-UCE-0017-IQU-067.pdf</a:t>
            </a:r>
            <a:endParaRPr lang="es-ES" sz="6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800"/>
              </a:spcAft>
            </a:pPr>
            <a:r>
              <a:rPr lang="es-MX" sz="600" dirty="0" err="1">
                <a:effectLst/>
                <a:latin typeface="Calibri" panose="020F0502020204030204" pitchFamily="34" charset="0"/>
                <a:ea typeface="Calibri" panose="020F0502020204030204" pitchFamily="34" charset="0"/>
                <a:cs typeface="Calibri" panose="020F0502020204030204" pitchFamily="34" charset="0"/>
              </a:rPr>
              <a:t>Headon</a:t>
            </a:r>
            <a:r>
              <a:rPr lang="es-MX" sz="600" dirty="0">
                <a:effectLst/>
                <a:latin typeface="Calibri" panose="020F0502020204030204" pitchFamily="34" charset="0"/>
                <a:ea typeface="Calibri" panose="020F0502020204030204" pitchFamily="34" charset="0"/>
                <a:cs typeface="Calibri" panose="020F0502020204030204" pitchFamily="34" charset="0"/>
              </a:rPr>
              <a:t>, D., &amp; Walsh, G. (1994). </a:t>
            </a:r>
            <a:r>
              <a:rPr lang="es-MX" sz="600" i="1" dirty="0" err="1">
                <a:effectLst/>
                <a:latin typeface="Calibri" panose="020F0502020204030204" pitchFamily="34" charset="0"/>
                <a:ea typeface="Calibri" panose="020F0502020204030204" pitchFamily="34" charset="0"/>
                <a:cs typeface="Calibri" panose="020F0502020204030204" pitchFamily="34" charset="0"/>
              </a:rPr>
              <a:t>The</a:t>
            </a:r>
            <a:r>
              <a:rPr lang="es-MX" sz="600" i="1" dirty="0">
                <a:effectLst/>
                <a:latin typeface="Calibri" panose="020F0502020204030204" pitchFamily="34" charset="0"/>
                <a:ea typeface="Calibri" panose="020F0502020204030204" pitchFamily="34" charset="0"/>
                <a:cs typeface="Calibri" panose="020F0502020204030204" pitchFamily="34" charset="0"/>
              </a:rPr>
              <a:t> industrial </a:t>
            </a:r>
            <a:r>
              <a:rPr lang="es-MX" sz="600" i="1" dirty="0" err="1">
                <a:effectLst/>
                <a:latin typeface="Calibri" panose="020F0502020204030204" pitchFamily="34" charset="0"/>
                <a:ea typeface="Calibri" panose="020F0502020204030204" pitchFamily="34" charset="0"/>
                <a:cs typeface="Calibri" panose="020F0502020204030204" pitchFamily="34" charset="0"/>
              </a:rPr>
              <a:t>production</a:t>
            </a:r>
            <a:r>
              <a:rPr lang="es-MX" sz="600" i="1" dirty="0">
                <a:effectLst/>
                <a:latin typeface="Calibri" panose="020F0502020204030204" pitchFamily="34" charset="0"/>
                <a:ea typeface="Calibri" panose="020F0502020204030204" pitchFamily="34" charset="0"/>
                <a:cs typeface="Calibri" panose="020F0502020204030204" pitchFamily="34" charset="0"/>
              </a:rPr>
              <a:t> </a:t>
            </a:r>
            <a:r>
              <a:rPr lang="es-MX" sz="600" i="1" dirty="0" err="1">
                <a:effectLst/>
                <a:latin typeface="Calibri" panose="020F0502020204030204" pitchFamily="34" charset="0"/>
                <a:ea typeface="Calibri" panose="020F0502020204030204" pitchFamily="34" charset="0"/>
                <a:cs typeface="Calibri" panose="020F0502020204030204" pitchFamily="34" charset="0"/>
              </a:rPr>
              <a:t>of</a:t>
            </a:r>
            <a:r>
              <a:rPr lang="es-MX" sz="600" i="1" dirty="0">
                <a:effectLst/>
                <a:latin typeface="Calibri" panose="020F0502020204030204" pitchFamily="34" charset="0"/>
                <a:ea typeface="Calibri" panose="020F0502020204030204" pitchFamily="34" charset="0"/>
                <a:cs typeface="Calibri" panose="020F0502020204030204" pitchFamily="34" charset="0"/>
              </a:rPr>
              <a:t> </a:t>
            </a:r>
            <a:r>
              <a:rPr lang="es-MX" sz="600" i="1" dirty="0" err="1">
                <a:effectLst/>
                <a:latin typeface="Calibri" panose="020F0502020204030204" pitchFamily="34" charset="0"/>
                <a:ea typeface="Calibri" panose="020F0502020204030204" pitchFamily="34" charset="0"/>
                <a:cs typeface="Calibri" panose="020F0502020204030204" pitchFamily="34" charset="0"/>
              </a:rPr>
              <a:t>enzymes</a:t>
            </a:r>
            <a:r>
              <a:rPr lang="es-MX" sz="600" i="1" dirty="0">
                <a:effectLst/>
                <a:latin typeface="Calibri" panose="020F0502020204030204" pitchFamily="34" charset="0"/>
                <a:ea typeface="Calibri" panose="020F0502020204030204" pitchFamily="34" charset="0"/>
                <a:cs typeface="Calibri" panose="020F0502020204030204" pitchFamily="34" charset="0"/>
              </a:rPr>
              <a:t>.</a:t>
            </a:r>
            <a:r>
              <a:rPr lang="es-MX" sz="600" dirty="0">
                <a:effectLst/>
                <a:latin typeface="Calibri" panose="020F0502020204030204" pitchFamily="34" charset="0"/>
                <a:ea typeface="Calibri" panose="020F0502020204030204" pitchFamily="34" charset="0"/>
                <a:cs typeface="Calibri" panose="020F0502020204030204" pitchFamily="34" charset="0"/>
              </a:rPr>
              <a:t> </a:t>
            </a:r>
            <a:r>
              <a:rPr lang="es-MX" sz="600" dirty="0" err="1">
                <a:effectLst/>
                <a:latin typeface="Calibri" panose="020F0502020204030204" pitchFamily="34" charset="0"/>
                <a:ea typeface="Calibri" panose="020F0502020204030204" pitchFamily="34" charset="0"/>
                <a:cs typeface="Calibri" panose="020F0502020204030204" pitchFamily="34" charset="0"/>
              </a:rPr>
              <a:t>Biotechnology</a:t>
            </a:r>
            <a:r>
              <a:rPr lang="es-MX" sz="600" dirty="0">
                <a:effectLst/>
                <a:latin typeface="Calibri" panose="020F0502020204030204" pitchFamily="34" charset="0"/>
                <a:ea typeface="Calibri" panose="020F0502020204030204" pitchFamily="34" charset="0"/>
                <a:cs typeface="Calibri" panose="020F0502020204030204" pitchFamily="34" charset="0"/>
              </a:rPr>
              <a:t> </a:t>
            </a:r>
            <a:r>
              <a:rPr lang="es-MX" sz="600" dirty="0" err="1">
                <a:effectLst/>
                <a:latin typeface="Calibri" panose="020F0502020204030204" pitchFamily="34" charset="0"/>
                <a:ea typeface="Calibri" panose="020F0502020204030204" pitchFamily="34" charset="0"/>
                <a:cs typeface="Calibri" panose="020F0502020204030204" pitchFamily="34" charset="0"/>
              </a:rPr>
              <a:t>Advance</a:t>
            </a:r>
            <a:r>
              <a:rPr lang="es-MX" sz="600" dirty="0">
                <a:effectLst/>
                <a:latin typeface="Calibri" panose="020F0502020204030204" pitchFamily="34" charset="0"/>
                <a:ea typeface="Calibri" panose="020F0502020204030204" pitchFamily="34" charset="0"/>
                <a:cs typeface="Calibri" panose="020F0502020204030204" pitchFamily="34" charset="0"/>
              </a:rPr>
              <a:t>.</a:t>
            </a:r>
            <a:endParaRPr lang="es-ES" sz="6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800"/>
              </a:spcAft>
            </a:pPr>
            <a:r>
              <a:rPr lang="es-MX" sz="600" dirty="0">
                <a:effectLst/>
                <a:latin typeface="Calibri" panose="020F0502020204030204" pitchFamily="34" charset="0"/>
                <a:ea typeface="Calibri" panose="020F0502020204030204" pitchFamily="34" charset="0"/>
                <a:cs typeface="Calibri" panose="020F0502020204030204" pitchFamily="34" charset="0"/>
              </a:rPr>
              <a:t>Hernández, M., Chávez, M., Báez, R., Carvajal, C., Márquez, M., &amp; Santos, R. (13 de noviembre de 2011). </a:t>
            </a:r>
            <a:r>
              <a:rPr lang="es-MX" sz="600" i="1" dirty="0">
                <a:effectLst/>
                <a:latin typeface="Calibri" panose="020F0502020204030204" pitchFamily="34" charset="0"/>
                <a:ea typeface="Calibri" panose="020F0502020204030204" pitchFamily="34" charset="0"/>
                <a:cs typeface="Calibri" panose="020F0502020204030204" pitchFamily="34" charset="0"/>
              </a:rPr>
              <a:t>Nueva tecnología para la obtención de un preparado de bromelina de tallo de piña (</a:t>
            </a:r>
            <a:r>
              <a:rPr lang="es-MX" sz="600" i="1" dirty="0" err="1">
                <a:effectLst/>
                <a:latin typeface="Calibri" panose="020F0502020204030204" pitchFamily="34" charset="0"/>
                <a:ea typeface="Calibri" panose="020F0502020204030204" pitchFamily="34" charset="0"/>
                <a:cs typeface="Calibri" panose="020F0502020204030204" pitchFamily="34" charset="0"/>
              </a:rPr>
              <a:t>Ananas</a:t>
            </a:r>
            <a:r>
              <a:rPr lang="es-MX" sz="600" i="1" dirty="0">
                <a:effectLst/>
                <a:latin typeface="Calibri" panose="020F0502020204030204" pitchFamily="34" charset="0"/>
                <a:ea typeface="Calibri" panose="020F0502020204030204" pitchFamily="34" charset="0"/>
                <a:cs typeface="Calibri" panose="020F0502020204030204" pitchFamily="34" charset="0"/>
              </a:rPr>
              <a:t> </a:t>
            </a:r>
            <a:r>
              <a:rPr lang="es-MX" sz="600" i="1" dirty="0" err="1">
                <a:effectLst/>
                <a:latin typeface="Calibri" panose="020F0502020204030204" pitchFamily="34" charset="0"/>
                <a:ea typeface="Calibri" panose="020F0502020204030204" pitchFamily="34" charset="0"/>
                <a:cs typeface="Calibri" panose="020F0502020204030204" pitchFamily="34" charset="0"/>
              </a:rPr>
              <a:t>comosus</a:t>
            </a:r>
            <a:r>
              <a:rPr lang="es-MX" sz="600" i="1" dirty="0">
                <a:effectLst/>
                <a:latin typeface="Calibri" panose="020F0502020204030204" pitchFamily="34" charset="0"/>
                <a:ea typeface="Calibri" panose="020F0502020204030204" pitchFamily="34" charset="0"/>
                <a:cs typeface="Calibri" panose="020F0502020204030204" pitchFamily="34" charset="0"/>
              </a:rPr>
              <a:t> L. </a:t>
            </a:r>
            <a:r>
              <a:rPr lang="es-MX" sz="600" i="1" dirty="0" err="1">
                <a:effectLst/>
                <a:latin typeface="Calibri" panose="020F0502020204030204" pitchFamily="34" charset="0"/>
                <a:ea typeface="Calibri" panose="020F0502020204030204" pitchFamily="34" charset="0"/>
                <a:cs typeface="Calibri" panose="020F0502020204030204" pitchFamily="34" charset="0"/>
              </a:rPr>
              <a:t>Merr</a:t>
            </a:r>
            <a:r>
              <a:rPr lang="es-MX" sz="600" i="1" dirty="0">
                <a:effectLst/>
                <a:latin typeface="Calibri" panose="020F0502020204030204" pitchFamily="34" charset="0"/>
                <a:ea typeface="Calibri" panose="020F0502020204030204" pitchFamily="34" charset="0"/>
                <a:cs typeface="Calibri" panose="020F0502020204030204" pitchFamily="34" charset="0"/>
              </a:rPr>
              <a:t>). 3pp .</a:t>
            </a:r>
            <a:r>
              <a:rPr lang="es-MX" sz="600" dirty="0">
                <a:effectLst/>
                <a:latin typeface="Calibri" panose="020F0502020204030204" pitchFamily="34" charset="0"/>
                <a:ea typeface="Calibri" panose="020F0502020204030204" pitchFamily="34" charset="0"/>
                <a:cs typeface="Calibri" panose="020F0502020204030204" pitchFamily="34" charset="0"/>
              </a:rPr>
              <a:t> Obtenido de http://elfosscientiae.cigb.edu.cu/PDFs/BA/2003/20/3/BA002003RP180-182.pdf</a:t>
            </a:r>
            <a:endParaRPr lang="es-ES" sz="6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800"/>
              </a:spcAft>
            </a:pPr>
            <a:r>
              <a:rPr lang="es-MX" sz="600" dirty="0" err="1">
                <a:effectLst/>
                <a:latin typeface="Calibri" panose="020F0502020204030204" pitchFamily="34" charset="0"/>
                <a:ea typeface="Calibri" panose="020F0502020204030204" pitchFamily="34" charset="0"/>
                <a:cs typeface="Calibri" panose="020F0502020204030204" pitchFamily="34" charset="0"/>
              </a:rPr>
              <a:t>Juher</a:t>
            </a:r>
            <a:r>
              <a:rPr lang="es-MX" sz="600" dirty="0">
                <a:effectLst/>
                <a:latin typeface="Calibri" panose="020F0502020204030204" pitchFamily="34" charset="0"/>
                <a:ea typeface="Calibri" panose="020F0502020204030204" pitchFamily="34" charset="0"/>
                <a:cs typeface="Calibri" panose="020F0502020204030204" pitchFamily="34" charset="0"/>
              </a:rPr>
              <a:t>, T. F., &amp; Pérez, E. B. (2015). Revisión de los efectos beneficiosos de la ingesta de colágeno hidrolizado sobre la salud osteoarticular y el envejecimiento dérmico. </a:t>
            </a:r>
            <a:r>
              <a:rPr lang="es-MX" sz="600" i="1" dirty="0">
                <a:effectLst/>
                <a:latin typeface="Calibri" panose="020F0502020204030204" pitchFamily="34" charset="0"/>
                <a:ea typeface="Calibri" panose="020F0502020204030204" pitchFamily="34" charset="0"/>
                <a:cs typeface="Calibri" panose="020F0502020204030204" pitchFamily="34" charset="0"/>
              </a:rPr>
              <a:t>Nutrición Hospitalaria</a:t>
            </a:r>
            <a:r>
              <a:rPr lang="es-MX" sz="600" dirty="0">
                <a:effectLst/>
                <a:latin typeface="Calibri" panose="020F0502020204030204" pitchFamily="34" charset="0"/>
                <a:ea typeface="Calibri" panose="020F0502020204030204" pitchFamily="34" charset="0"/>
                <a:cs typeface="Calibri" panose="020F0502020204030204" pitchFamily="34" charset="0"/>
              </a:rPr>
              <a:t>, 62-66.</a:t>
            </a:r>
            <a:endParaRPr lang="es-ES" sz="6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800"/>
              </a:spcAft>
            </a:pPr>
            <a:r>
              <a:rPr lang="es-MX" sz="600" dirty="0">
                <a:effectLst/>
                <a:latin typeface="Calibri" panose="020F0502020204030204" pitchFamily="34" charset="0"/>
                <a:ea typeface="Calibri" panose="020F0502020204030204" pitchFamily="34" charset="0"/>
                <a:cs typeface="Calibri" panose="020F0502020204030204" pitchFamily="34" charset="0"/>
              </a:rPr>
              <a:t>Khan </a:t>
            </a:r>
            <a:r>
              <a:rPr lang="es-MX" sz="600" dirty="0" err="1">
                <a:effectLst/>
                <a:latin typeface="Calibri" panose="020F0502020204030204" pitchFamily="34" charset="0"/>
                <a:ea typeface="Calibri" panose="020F0502020204030204" pitchFamily="34" charset="0"/>
                <a:cs typeface="Calibri" panose="020F0502020204030204" pitchFamily="34" charset="0"/>
              </a:rPr>
              <a:t>Academy</a:t>
            </a:r>
            <a:r>
              <a:rPr lang="es-MX" sz="600" dirty="0">
                <a:effectLst/>
                <a:latin typeface="Calibri" panose="020F0502020204030204" pitchFamily="34" charset="0"/>
                <a:ea typeface="Calibri" panose="020F0502020204030204" pitchFamily="34" charset="0"/>
                <a:cs typeface="Calibri" panose="020F0502020204030204" pitchFamily="34" charset="0"/>
              </a:rPr>
              <a:t>. (2021). </a:t>
            </a:r>
            <a:r>
              <a:rPr lang="es-MX" sz="600" i="1" dirty="0">
                <a:effectLst/>
                <a:latin typeface="Calibri" panose="020F0502020204030204" pitchFamily="34" charset="0"/>
                <a:ea typeface="Calibri" panose="020F0502020204030204" pitchFamily="34" charset="0"/>
                <a:cs typeface="Calibri" panose="020F0502020204030204" pitchFamily="34" charset="0"/>
              </a:rPr>
              <a:t>Khan </a:t>
            </a:r>
            <a:r>
              <a:rPr lang="es-MX" sz="600" i="1" dirty="0" err="1">
                <a:effectLst/>
                <a:latin typeface="Calibri" panose="020F0502020204030204" pitchFamily="34" charset="0"/>
                <a:ea typeface="Calibri" panose="020F0502020204030204" pitchFamily="34" charset="0"/>
                <a:cs typeface="Calibri" panose="020F0502020204030204" pitchFamily="34" charset="0"/>
              </a:rPr>
              <a:t>Academy</a:t>
            </a:r>
            <a:r>
              <a:rPr lang="es-MX" sz="600" dirty="0">
                <a:effectLst/>
                <a:latin typeface="Calibri" panose="020F0502020204030204" pitchFamily="34" charset="0"/>
                <a:ea typeface="Calibri" panose="020F0502020204030204" pitchFamily="34" charset="0"/>
                <a:cs typeface="Calibri" panose="020F0502020204030204" pitchFamily="34" charset="0"/>
              </a:rPr>
              <a:t>. Obtenido de https://es.khanacademy.org/science/ap-biology/cellular-energetics/environmental-impacts-on-enzyme-function/a/hs-enzymes-review</a:t>
            </a:r>
            <a:endParaRPr lang="es-ES" sz="6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800"/>
              </a:spcAft>
            </a:pPr>
            <a:r>
              <a:rPr lang="es-MX" sz="600" dirty="0" err="1">
                <a:effectLst/>
                <a:latin typeface="Calibri" panose="020F0502020204030204" pitchFamily="34" charset="0"/>
                <a:ea typeface="Calibri" panose="020F0502020204030204" pitchFamily="34" charset="0"/>
                <a:cs typeface="Calibri" panose="020F0502020204030204" pitchFamily="34" charset="0"/>
              </a:rPr>
              <a:t>Kleef</a:t>
            </a:r>
            <a:r>
              <a:rPr lang="es-MX" sz="600" dirty="0">
                <a:effectLst/>
                <a:latin typeface="Calibri" panose="020F0502020204030204" pitchFamily="34" charset="0"/>
                <a:ea typeface="Calibri" panose="020F0502020204030204" pitchFamily="34" charset="0"/>
                <a:cs typeface="Calibri" panose="020F0502020204030204" pitchFamily="34" charset="0"/>
              </a:rPr>
              <a:t>, R., </a:t>
            </a:r>
            <a:r>
              <a:rPr lang="es-MX" sz="600" dirty="0" err="1">
                <a:effectLst/>
                <a:latin typeface="Calibri" panose="020F0502020204030204" pitchFamily="34" charset="0"/>
                <a:ea typeface="Calibri" panose="020F0502020204030204" pitchFamily="34" charset="0"/>
                <a:cs typeface="Calibri" panose="020F0502020204030204" pitchFamily="34" charset="0"/>
              </a:rPr>
              <a:t>Delohery</a:t>
            </a:r>
            <a:r>
              <a:rPr lang="es-MX" sz="600" dirty="0">
                <a:effectLst/>
                <a:latin typeface="Calibri" panose="020F0502020204030204" pitchFamily="34" charset="0"/>
                <a:ea typeface="Calibri" panose="020F0502020204030204" pitchFamily="34" charset="0"/>
                <a:cs typeface="Calibri" panose="020F0502020204030204" pitchFamily="34" charset="0"/>
              </a:rPr>
              <a:t>, T., &amp; </a:t>
            </a:r>
            <a:r>
              <a:rPr lang="es-MX" sz="600" dirty="0" err="1">
                <a:effectLst/>
                <a:latin typeface="Calibri" panose="020F0502020204030204" pitchFamily="34" charset="0"/>
                <a:ea typeface="Calibri" panose="020F0502020204030204" pitchFamily="34" charset="0"/>
                <a:cs typeface="Calibri" panose="020F0502020204030204" pitchFamily="34" charset="0"/>
              </a:rPr>
              <a:t>Boubjerg</a:t>
            </a:r>
            <a:r>
              <a:rPr lang="es-MX" sz="600" dirty="0">
                <a:effectLst/>
                <a:latin typeface="Calibri" panose="020F0502020204030204" pitchFamily="34" charset="0"/>
                <a:ea typeface="Calibri" panose="020F0502020204030204" pitchFamily="34" charset="0"/>
                <a:cs typeface="Calibri" panose="020F0502020204030204" pitchFamily="34" charset="0"/>
              </a:rPr>
              <a:t>, D. (1996). </a:t>
            </a:r>
            <a:r>
              <a:rPr lang="es-MX" sz="600" i="1" dirty="0">
                <a:effectLst/>
                <a:latin typeface="Calibri" panose="020F0502020204030204" pitchFamily="34" charset="0"/>
                <a:ea typeface="Calibri" panose="020F0502020204030204" pitchFamily="34" charset="0"/>
                <a:cs typeface="Calibri" panose="020F0502020204030204" pitchFamily="34" charset="0"/>
              </a:rPr>
              <a:t>Selective </a:t>
            </a:r>
            <a:r>
              <a:rPr lang="es-MX" sz="600" i="1" dirty="0" err="1">
                <a:effectLst/>
                <a:latin typeface="Calibri" panose="020F0502020204030204" pitchFamily="34" charset="0"/>
                <a:ea typeface="Calibri" panose="020F0502020204030204" pitchFamily="34" charset="0"/>
                <a:cs typeface="Calibri" panose="020F0502020204030204" pitchFamily="34" charset="0"/>
              </a:rPr>
              <a:t>modulation</a:t>
            </a:r>
            <a:r>
              <a:rPr lang="es-MX" sz="600" i="1" dirty="0">
                <a:effectLst/>
                <a:latin typeface="Calibri" panose="020F0502020204030204" pitchFamily="34" charset="0"/>
                <a:ea typeface="Calibri" panose="020F0502020204030204" pitchFamily="34" charset="0"/>
                <a:cs typeface="Calibri" panose="020F0502020204030204" pitchFamily="34" charset="0"/>
              </a:rPr>
              <a:t> </a:t>
            </a:r>
            <a:r>
              <a:rPr lang="es-MX" sz="600" i="1" dirty="0" err="1">
                <a:effectLst/>
                <a:latin typeface="Calibri" panose="020F0502020204030204" pitchFamily="34" charset="0"/>
                <a:ea typeface="Calibri" panose="020F0502020204030204" pitchFamily="34" charset="0"/>
                <a:cs typeface="Calibri" panose="020F0502020204030204" pitchFamily="34" charset="0"/>
              </a:rPr>
              <a:t>of</a:t>
            </a:r>
            <a:r>
              <a:rPr lang="es-MX" sz="600" i="1" dirty="0">
                <a:effectLst/>
                <a:latin typeface="Calibri" panose="020F0502020204030204" pitchFamily="34" charset="0"/>
                <a:ea typeface="Calibri" panose="020F0502020204030204" pitchFamily="34" charset="0"/>
                <a:cs typeface="Calibri" panose="020F0502020204030204" pitchFamily="34" charset="0"/>
              </a:rPr>
              <a:t> </a:t>
            </a:r>
            <a:r>
              <a:rPr lang="es-MX" sz="600" i="1" dirty="0" err="1">
                <a:effectLst/>
                <a:latin typeface="Calibri" panose="020F0502020204030204" pitchFamily="34" charset="0"/>
                <a:ea typeface="Calibri" panose="020F0502020204030204" pitchFamily="34" charset="0"/>
                <a:cs typeface="Calibri" panose="020F0502020204030204" pitchFamily="34" charset="0"/>
              </a:rPr>
              <a:t>cell</a:t>
            </a:r>
            <a:r>
              <a:rPr lang="es-MX" sz="600" i="1" dirty="0">
                <a:effectLst/>
                <a:latin typeface="Calibri" panose="020F0502020204030204" pitchFamily="34" charset="0"/>
                <a:ea typeface="Calibri" panose="020F0502020204030204" pitchFamily="34" charset="0"/>
                <a:cs typeface="Calibri" panose="020F0502020204030204" pitchFamily="34" charset="0"/>
              </a:rPr>
              <a:t> </a:t>
            </a:r>
            <a:r>
              <a:rPr lang="es-MX" sz="600" i="1" dirty="0" err="1">
                <a:effectLst/>
                <a:latin typeface="Calibri" panose="020F0502020204030204" pitchFamily="34" charset="0"/>
                <a:ea typeface="Calibri" panose="020F0502020204030204" pitchFamily="34" charset="0"/>
                <a:cs typeface="Calibri" panose="020F0502020204030204" pitchFamily="34" charset="0"/>
              </a:rPr>
              <a:t>adhesion</a:t>
            </a:r>
            <a:r>
              <a:rPr lang="es-MX" sz="600" i="1" dirty="0">
                <a:effectLst/>
                <a:latin typeface="Calibri" panose="020F0502020204030204" pitchFamily="34" charset="0"/>
                <a:ea typeface="Calibri" panose="020F0502020204030204" pitchFamily="34" charset="0"/>
                <a:cs typeface="Calibri" panose="020F0502020204030204" pitchFamily="34" charset="0"/>
              </a:rPr>
              <a:t> </a:t>
            </a:r>
            <a:r>
              <a:rPr lang="es-MX" sz="600" i="1" dirty="0" err="1">
                <a:effectLst/>
                <a:latin typeface="Calibri" panose="020F0502020204030204" pitchFamily="34" charset="0"/>
                <a:ea typeface="Calibri" panose="020F0502020204030204" pitchFamily="34" charset="0"/>
                <a:cs typeface="Calibri" panose="020F0502020204030204" pitchFamily="34" charset="0"/>
              </a:rPr>
              <a:t>molecules</a:t>
            </a:r>
            <a:r>
              <a:rPr lang="es-MX" sz="600" i="1" dirty="0">
                <a:effectLst/>
                <a:latin typeface="Calibri" panose="020F0502020204030204" pitchFamily="34" charset="0"/>
                <a:ea typeface="Calibri" panose="020F0502020204030204" pitchFamily="34" charset="0"/>
                <a:cs typeface="Calibri" panose="020F0502020204030204" pitchFamily="34" charset="0"/>
              </a:rPr>
              <a:t> </a:t>
            </a:r>
            <a:r>
              <a:rPr lang="es-MX" sz="600" i="1" dirty="0" err="1">
                <a:effectLst/>
                <a:latin typeface="Calibri" panose="020F0502020204030204" pitchFamily="34" charset="0"/>
                <a:ea typeface="Calibri" panose="020F0502020204030204" pitchFamily="34" charset="0"/>
                <a:cs typeface="Calibri" panose="020F0502020204030204" pitchFamily="34" charset="0"/>
              </a:rPr>
              <a:t>on</a:t>
            </a:r>
            <a:r>
              <a:rPr lang="es-MX" sz="600" i="1" dirty="0">
                <a:effectLst/>
                <a:latin typeface="Calibri" panose="020F0502020204030204" pitchFamily="34" charset="0"/>
                <a:ea typeface="Calibri" panose="020F0502020204030204" pitchFamily="34" charset="0"/>
                <a:cs typeface="Calibri" panose="020F0502020204030204" pitchFamily="34" charset="0"/>
              </a:rPr>
              <a:t> </a:t>
            </a:r>
            <a:r>
              <a:rPr lang="es-MX" sz="600" i="1" dirty="0" err="1">
                <a:effectLst/>
                <a:latin typeface="Calibri" panose="020F0502020204030204" pitchFamily="34" charset="0"/>
                <a:ea typeface="Calibri" panose="020F0502020204030204" pitchFamily="34" charset="0"/>
                <a:cs typeface="Calibri" panose="020F0502020204030204" pitchFamily="34" charset="0"/>
              </a:rPr>
              <a:t>lymphocytes</a:t>
            </a:r>
            <a:r>
              <a:rPr lang="es-MX" sz="600" i="1" dirty="0">
                <a:effectLst/>
                <a:latin typeface="Calibri" panose="020F0502020204030204" pitchFamily="34" charset="0"/>
                <a:ea typeface="Calibri" panose="020F0502020204030204" pitchFamily="34" charset="0"/>
                <a:cs typeface="Calibri" panose="020F0502020204030204" pitchFamily="34" charset="0"/>
              </a:rPr>
              <a:t> </a:t>
            </a:r>
            <a:r>
              <a:rPr lang="es-MX" sz="600" i="1" dirty="0" err="1">
                <a:effectLst/>
                <a:latin typeface="Calibri" panose="020F0502020204030204" pitchFamily="34" charset="0"/>
                <a:ea typeface="Calibri" panose="020F0502020204030204" pitchFamily="34" charset="0"/>
                <a:cs typeface="Calibri" panose="020F0502020204030204" pitchFamily="34" charset="0"/>
              </a:rPr>
              <a:t>by</a:t>
            </a:r>
            <a:r>
              <a:rPr lang="es-MX" sz="600" i="1" dirty="0">
                <a:effectLst/>
                <a:latin typeface="Calibri" panose="020F0502020204030204" pitchFamily="34" charset="0"/>
                <a:ea typeface="Calibri" panose="020F0502020204030204" pitchFamily="34" charset="0"/>
                <a:cs typeface="Calibri" panose="020F0502020204030204" pitchFamily="34" charset="0"/>
              </a:rPr>
              <a:t> </a:t>
            </a:r>
            <a:r>
              <a:rPr lang="es-MX" sz="600" i="1" dirty="0" err="1">
                <a:effectLst/>
                <a:latin typeface="Calibri" panose="020F0502020204030204" pitchFamily="34" charset="0"/>
                <a:ea typeface="Calibri" panose="020F0502020204030204" pitchFamily="34" charset="0"/>
                <a:cs typeface="Calibri" panose="020F0502020204030204" pitchFamily="34" charset="0"/>
              </a:rPr>
              <a:t>bromelain</a:t>
            </a:r>
            <a:r>
              <a:rPr lang="es-MX" sz="600" i="1" dirty="0">
                <a:effectLst/>
                <a:latin typeface="Calibri" panose="020F0502020204030204" pitchFamily="34" charset="0"/>
                <a:ea typeface="Calibri" panose="020F0502020204030204" pitchFamily="34" charset="0"/>
                <a:cs typeface="Calibri" panose="020F0502020204030204" pitchFamily="34" charset="0"/>
              </a:rPr>
              <a:t>.</a:t>
            </a:r>
            <a:r>
              <a:rPr lang="es-MX" sz="600" dirty="0">
                <a:effectLst/>
                <a:latin typeface="Calibri" panose="020F0502020204030204" pitchFamily="34" charset="0"/>
                <a:ea typeface="Calibri" panose="020F0502020204030204" pitchFamily="34" charset="0"/>
                <a:cs typeface="Calibri" panose="020F0502020204030204" pitchFamily="34" charset="0"/>
              </a:rPr>
              <a:t> </a:t>
            </a:r>
            <a:r>
              <a:rPr lang="es-MX" sz="600" dirty="0" err="1">
                <a:effectLst/>
                <a:latin typeface="Calibri" panose="020F0502020204030204" pitchFamily="34" charset="0"/>
                <a:ea typeface="Calibri" panose="020F0502020204030204" pitchFamily="34" charset="0"/>
                <a:cs typeface="Calibri" panose="020F0502020204030204" pitchFamily="34" charset="0"/>
              </a:rPr>
              <a:t>Pathobiology</a:t>
            </a:r>
            <a:r>
              <a:rPr lang="es-MX" sz="600" dirty="0">
                <a:effectLst/>
                <a:latin typeface="Calibri" panose="020F0502020204030204" pitchFamily="34" charset="0"/>
                <a:ea typeface="Calibri" panose="020F0502020204030204" pitchFamily="34" charset="0"/>
                <a:cs typeface="Calibri" panose="020F0502020204030204" pitchFamily="34" charset="0"/>
              </a:rPr>
              <a:t>.</a:t>
            </a:r>
            <a:endParaRPr lang="es-ES" sz="6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800"/>
              </a:spcAft>
            </a:pPr>
            <a:r>
              <a:rPr lang="es-MX" sz="600" dirty="0" err="1">
                <a:effectLst/>
                <a:latin typeface="Calibri" panose="020F0502020204030204" pitchFamily="34" charset="0"/>
                <a:ea typeface="Calibri" panose="020F0502020204030204" pitchFamily="34" charset="0"/>
                <a:cs typeface="Calibri" panose="020F0502020204030204" pitchFamily="34" charset="0"/>
              </a:rPr>
              <a:t>Laemmli</a:t>
            </a:r>
            <a:r>
              <a:rPr lang="es-MX" sz="600" dirty="0">
                <a:effectLst/>
                <a:latin typeface="Calibri" panose="020F0502020204030204" pitchFamily="34" charset="0"/>
                <a:ea typeface="Calibri" panose="020F0502020204030204" pitchFamily="34" charset="0"/>
                <a:cs typeface="Calibri" panose="020F0502020204030204" pitchFamily="34" charset="0"/>
              </a:rPr>
              <a:t>. (1970). </a:t>
            </a:r>
            <a:r>
              <a:rPr lang="es-MX" sz="600" dirty="0" err="1">
                <a:effectLst/>
                <a:latin typeface="Calibri" panose="020F0502020204030204" pitchFamily="34" charset="0"/>
                <a:ea typeface="Calibri" panose="020F0502020204030204" pitchFamily="34" charset="0"/>
                <a:cs typeface="Calibri" panose="020F0502020204030204" pitchFamily="34" charset="0"/>
              </a:rPr>
              <a:t>Cleavage</a:t>
            </a:r>
            <a:r>
              <a:rPr lang="es-MX" sz="600" dirty="0">
                <a:effectLst/>
                <a:latin typeface="Calibri" panose="020F0502020204030204" pitchFamily="34" charset="0"/>
                <a:ea typeface="Calibri" panose="020F0502020204030204" pitchFamily="34" charset="0"/>
                <a:cs typeface="Calibri" panose="020F0502020204030204" pitchFamily="34" charset="0"/>
              </a:rPr>
              <a:t> </a:t>
            </a:r>
            <a:r>
              <a:rPr lang="es-MX" sz="600" dirty="0" err="1">
                <a:effectLst/>
                <a:latin typeface="Calibri" panose="020F0502020204030204" pitchFamily="34" charset="0"/>
                <a:ea typeface="Calibri" panose="020F0502020204030204" pitchFamily="34" charset="0"/>
                <a:cs typeface="Calibri" panose="020F0502020204030204" pitchFamily="34" charset="0"/>
              </a:rPr>
              <a:t>of</a:t>
            </a:r>
            <a:r>
              <a:rPr lang="es-MX" sz="600" dirty="0">
                <a:effectLst/>
                <a:latin typeface="Calibri" panose="020F0502020204030204" pitchFamily="34" charset="0"/>
                <a:ea typeface="Calibri" panose="020F0502020204030204" pitchFamily="34" charset="0"/>
                <a:cs typeface="Calibri" panose="020F0502020204030204" pitchFamily="34" charset="0"/>
              </a:rPr>
              <a:t> </a:t>
            </a:r>
            <a:r>
              <a:rPr lang="es-MX" sz="600" dirty="0" err="1">
                <a:effectLst/>
                <a:latin typeface="Calibri" panose="020F0502020204030204" pitchFamily="34" charset="0"/>
                <a:ea typeface="Calibri" panose="020F0502020204030204" pitchFamily="34" charset="0"/>
                <a:cs typeface="Calibri" panose="020F0502020204030204" pitchFamily="34" charset="0"/>
              </a:rPr>
              <a:t>structural</a:t>
            </a:r>
            <a:r>
              <a:rPr lang="es-MX" sz="600" dirty="0">
                <a:effectLst/>
                <a:latin typeface="Calibri" panose="020F0502020204030204" pitchFamily="34" charset="0"/>
                <a:ea typeface="Calibri" panose="020F0502020204030204" pitchFamily="34" charset="0"/>
                <a:cs typeface="Calibri" panose="020F0502020204030204" pitchFamily="34" charset="0"/>
              </a:rPr>
              <a:t> </a:t>
            </a:r>
            <a:r>
              <a:rPr lang="es-MX" sz="600" dirty="0" err="1">
                <a:effectLst/>
                <a:latin typeface="Calibri" panose="020F0502020204030204" pitchFamily="34" charset="0"/>
                <a:ea typeface="Calibri" panose="020F0502020204030204" pitchFamily="34" charset="0"/>
                <a:cs typeface="Calibri" panose="020F0502020204030204" pitchFamily="34" charset="0"/>
              </a:rPr>
              <a:t>proteins</a:t>
            </a:r>
            <a:r>
              <a:rPr lang="es-MX" sz="600" dirty="0">
                <a:effectLst/>
                <a:latin typeface="Calibri" panose="020F0502020204030204" pitchFamily="34" charset="0"/>
                <a:ea typeface="Calibri" panose="020F0502020204030204" pitchFamily="34" charset="0"/>
                <a:cs typeface="Calibri" panose="020F0502020204030204" pitchFamily="34" charset="0"/>
              </a:rPr>
              <a:t> </a:t>
            </a:r>
            <a:r>
              <a:rPr lang="es-MX" sz="600" dirty="0" err="1">
                <a:effectLst/>
                <a:latin typeface="Calibri" panose="020F0502020204030204" pitchFamily="34" charset="0"/>
                <a:ea typeface="Calibri" panose="020F0502020204030204" pitchFamily="34" charset="0"/>
                <a:cs typeface="Calibri" panose="020F0502020204030204" pitchFamily="34" charset="0"/>
              </a:rPr>
              <a:t>during</a:t>
            </a:r>
            <a:r>
              <a:rPr lang="es-MX" sz="600" dirty="0">
                <a:effectLst/>
                <a:latin typeface="Calibri" panose="020F0502020204030204" pitchFamily="34" charset="0"/>
                <a:ea typeface="Calibri" panose="020F0502020204030204" pitchFamily="34" charset="0"/>
                <a:cs typeface="Calibri" panose="020F0502020204030204" pitchFamily="34" charset="0"/>
              </a:rPr>
              <a:t> </a:t>
            </a:r>
            <a:r>
              <a:rPr lang="es-MX" sz="600" dirty="0" err="1">
                <a:effectLst/>
                <a:latin typeface="Calibri" panose="020F0502020204030204" pitchFamily="34" charset="0"/>
                <a:ea typeface="Calibri" panose="020F0502020204030204" pitchFamily="34" charset="0"/>
                <a:cs typeface="Calibri" panose="020F0502020204030204" pitchFamily="34" charset="0"/>
              </a:rPr>
              <a:t>the</a:t>
            </a:r>
            <a:r>
              <a:rPr lang="es-MX" sz="600" dirty="0">
                <a:effectLst/>
                <a:latin typeface="Calibri" panose="020F0502020204030204" pitchFamily="34" charset="0"/>
                <a:ea typeface="Calibri" panose="020F0502020204030204" pitchFamily="34" charset="0"/>
                <a:cs typeface="Calibri" panose="020F0502020204030204" pitchFamily="34" charset="0"/>
              </a:rPr>
              <a:t> </a:t>
            </a:r>
            <a:r>
              <a:rPr lang="es-MX" sz="600" dirty="0" err="1">
                <a:effectLst/>
                <a:latin typeface="Calibri" panose="020F0502020204030204" pitchFamily="34" charset="0"/>
                <a:ea typeface="Calibri" panose="020F0502020204030204" pitchFamily="34" charset="0"/>
                <a:cs typeface="Calibri" panose="020F0502020204030204" pitchFamily="34" charset="0"/>
              </a:rPr>
              <a:t>assembly</a:t>
            </a:r>
            <a:r>
              <a:rPr lang="es-MX" sz="600" dirty="0">
                <a:effectLst/>
                <a:latin typeface="Calibri" panose="020F0502020204030204" pitchFamily="34" charset="0"/>
                <a:ea typeface="Calibri" panose="020F0502020204030204" pitchFamily="34" charset="0"/>
                <a:cs typeface="Calibri" panose="020F0502020204030204" pitchFamily="34" charset="0"/>
              </a:rPr>
              <a:t> </a:t>
            </a:r>
            <a:r>
              <a:rPr lang="es-MX" sz="600" dirty="0" err="1">
                <a:effectLst/>
                <a:latin typeface="Calibri" panose="020F0502020204030204" pitchFamily="34" charset="0"/>
                <a:ea typeface="Calibri" panose="020F0502020204030204" pitchFamily="34" charset="0"/>
                <a:cs typeface="Calibri" panose="020F0502020204030204" pitchFamily="34" charset="0"/>
              </a:rPr>
              <a:t>of</a:t>
            </a:r>
            <a:r>
              <a:rPr lang="es-MX" sz="600" dirty="0">
                <a:effectLst/>
                <a:latin typeface="Calibri" panose="020F0502020204030204" pitchFamily="34" charset="0"/>
                <a:ea typeface="Calibri" panose="020F0502020204030204" pitchFamily="34" charset="0"/>
                <a:cs typeface="Calibri" panose="020F0502020204030204" pitchFamily="34" charset="0"/>
              </a:rPr>
              <a:t> </a:t>
            </a:r>
            <a:r>
              <a:rPr lang="es-MX" sz="600" dirty="0" err="1">
                <a:effectLst/>
                <a:latin typeface="Calibri" panose="020F0502020204030204" pitchFamily="34" charset="0"/>
                <a:ea typeface="Calibri" panose="020F0502020204030204" pitchFamily="34" charset="0"/>
                <a:cs typeface="Calibri" panose="020F0502020204030204" pitchFamily="34" charset="0"/>
              </a:rPr>
              <a:t>the</a:t>
            </a:r>
            <a:r>
              <a:rPr lang="es-MX" sz="600" dirty="0">
                <a:effectLst/>
                <a:latin typeface="Calibri" panose="020F0502020204030204" pitchFamily="34" charset="0"/>
                <a:ea typeface="Calibri" panose="020F0502020204030204" pitchFamily="34" charset="0"/>
                <a:cs typeface="Calibri" panose="020F0502020204030204" pitchFamily="34" charset="0"/>
              </a:rPr>
              <a:t> head </a:t>
            </a:r>
            <a:r>
              <a:rPr lang="es-MX" sz="600" dirty="0" err="1">
                <a:effectLst/>
                <a:latin typeface="Calibri" panose="020F0502020204030204" pitchFamily="34" charset="0"/>
                <a:ea typeface="Calibri" panose="020F0502020204030204" pitchFamily="34" charset="0"/>
                <a:cs typeface="Calibri" panose="020F0502020204030204" pitchFamily="34" charset="0"/>
              </a:rPr>
              <a:t>of</a:t>
            </a:r>
            <a:r>
              <a:rPr lang="es-MX" sz="600" dirty="0">
                <a:effectLst/>
                <a:latin typeface="Calibri" panose="020F0502020204030204" pitchFamily="34" charset="0"/>
                <a:ea typeface="Calibri" panose="020F0502020204030204" pitchFamily="34" charset="0"/>
                <a:cs typeface="Calibri" panose="020F0502020204030204" pitchFamily="34" charset="0"/>
              </a:rPr>
              <a:t> </a:t>
            </a:r>
            <a:r>
              <a:rPr lang="es-MX" sz="600" dirty="0" err="1">
                <a:effectLst/>
                <a:latin typeface="Calibri" panose="020F0502020204030204" pitchFamily="34" charset="0"/>
                <a:ea typeface="Calibri" panose="020F0502020204030204" pitchFamily="34" charset="0"/>
                <a:cs typeface="Calibri" panose="020F0502020204030204" pitchFamily="34" charset="0"/>
              </a:rPr>
              <a:t>bacteriophage</a:t>
            </a:r>
            <a:r>
              <a:rPr lang="es-MX" sz="600" dirty="0">
                <a:effectLst/>
                <a:latin typeface="Calibri" panose="020F0502020204030204" pitchFamily="34" charset="0"/>
                <a:ea typeface="Calibri" panose="020F0502020204030204" pitchFamily="34" charset="0"/>
                <a:cs typeface="Calibri" panose="020F0502020204030204" pitchFamily="34" charset="0"/>
              </a:rPr>
              <a:t> T4. </a:t>
            </a:r>
            <a:r>
              <a:rPr lang="es-MX" sz="600" i="1" dirty="0" err="1">
                <a:effectLst/>
                <a:latin typeface="Calibri" panose="020F0502020204030204" pitchFamily="34" charset="0"/>
                <a:ea typeface="Calibri" panose="020F0502020204030204" pitchFamily="34" charset="0"/>
                <a:cs typeface="Calibri" panose="020F0502020204030204" pitchFamily="34" charset="0"/>
              </a:rPr>
              <a:t>Nature</a:t>
            </a:r>
            <a:r>
              <a:rPr lang="es-MX" sz="600" dirty="0">
                <a:effectLst/>
                <a:latin typeface="Calibri" panose="020F0502020204030204" pitchFamily="34" charset="0"/>
                <a:ea typeface="Calibri" panose="020F0502020204030204" pitchFamily="34" charset="0"/>
                <a:cs typeface="Calibri" panose="020F0502020204030204" pitchFamily="34" charset="0"/>
              </a:rPr>
              <a:t>, 680-685.</a:t>
            </a:r>
            <a:endParaRPr lang="es-ES" sz="6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800"/>
              </a:spcAft>
            </a:pPr>
            <a:r>
              <a:rPr lang="es-MX" sz="600" dirty="0" err="1">
                <a:effectLst/>
                <a:latin typeface="Calibri" panose="020F0502020204030204" pitchFamily="34" charset="0"/>
                <a:ea typeface="Calibri" panose="020F0502020204030204" pitchFamily="34" charset="0"/>
                <a:cs typeface="Calibri" panose="020F0502020204030204" pitchFamily="34" charset="0"/>
              </a:rPr>
              <a:t>Laemmli</a:t>
            </a:r>
            <a:r>
              <a:rPr lang="es-MX" sz="600" dirty="0">
                <a:effectLst/>
                <a:latin typeface="Calibri" panose="020F0502020204030204" pitchFamily="34" charset="0"/>
                <a:ea typeface="Calibri" panose="020F0502020204030204" pitchFamily="34" charset="0"/>
                <a:cs typeface="Calibri" panose="020F0502020204030204" pitchFamily="34" charset="0"/>
              </a:rPr>
              <a:t>. (1970). </a:t>
            </a:r>
            <a:r>
              <a:rPr lang="es-MX" sz="600" dirty="0" err="1">
                <a:effectLst/>
                <a:latin typeface="Calibri" panose="020F0502020204030204" pitchFamily="34" charset="0"/>
                <a:ea typeface="Calibri" panose="020F0502020204030204" pitchFamily="34" charset="0"/>
                <a:cs typeface="Calibri" panose="020F0502020204030204" pitchFamily="34" charset="0"/>
              </a:rPr>
              <a:t>Cleavage</a:t>
            </a:r>
            <a:r>
              <a:rPr lang="es-MX" sz="600" dirty="0">
                <a:effectLst/>
                <a:latin typeface="Calibri" panose="020F0502020204030204" pitchFamily="34" charset="0"/>
                <a:ea typeface="Calibri" panose="020F0502020204030204" pitchFamily="34" charset="0"/>
                <a:cs typeface="Calibri" panose="020F0502020204030204" pitchFamily="34" charset="0"/>
              </a:rPr>
              <a:t> </a:t>
            </a:r>
            <a:r>
              <a:rPr lang="es-MX" sz="600" dirty="0" err="1">
                <a:effectLst/>
                <a:latin typeface="Calibri" panose="020F0502020204030204" pitchFamily="34" charset="0"/>
                <a:ea typeface="Calibri" panose="020F0502020204030204" pitchFamily="34" charset="0"/>
                <a:cs typeface="Calibri" panose="020F0502020204030204" pitchFamily="34" charset="0"/>
              </a:rPr>
              <a:t>of</a:t>
            </a:r>
            <a:r>
              <a:rPr lang="es-MX" sz="600" dirty="0">
                <a:effectLst/>
                <a:latin typeface="Calibri" panose="020F0502020204030204" pitchFamily="34" charset="0"/>
                <a:ea typeface="Calibri" panose="020F0502020204030204" pitchFamily="34" charset="0"/>
                <a:cs typeface="Calibri" panose="020F0502020204030204" pitchFamily="34" charset="0"/>
              </a:rPr>
              <a:t> </a:t>
            </a:r>
            <a:r>
              <a:rPr lang="es-MX" sz="600" dirty="0" err="1">
                <a:effectLst/>
                <a:latin typeface="Calibri" panose="020F0502020204030204" pitchFamily="34" charset="0"/>
                <a:ea typeface="Calibri" panose="020F0502020204030204" pitchFamily="34" charset="0"/>
                <a:cs typeface="Calibri" panose="020F0502020204030204" pitchFamily="34" charset="0"/>
              </a:rPr>
              <a:t>structural</a:t>
            </a:r>
            <a:r>
              <a:rPr lang="es-MX" sz="600" dirty="0">
                <a:effectLst/>
                <a:latin typeface="Calibri" panose="020F0502020204030204" pitchFamily="34" charset="0"/>
                <a:ea typeface="Calibri" panose="020F0502020204030204" pitchFamily="34" charset="0"/>
                <a:cs typeface="Calibri" panose="020F0502020204030204" pitchFamily="34" charset="0"/>
              </a:rPr>
              <a:t> </a:t>
            </a:r>
            <a:r>
              <a:rPr lang="es-MX" sz="600" dirty="0" err="1">
                <a:effectLst/>
                <a:latin typeface="Calibri" panose="020F0502020204030204" pitchFamily="34" charset="0"/>
                <a:ea typeface="Calibri" panose="020F0502020204030204" pitchFamily="34" charset="0"/>
                <a:cs typeface="Calibri" panose="020F0502020204030204" pitchFamily="34" charset="0"/>
              </a:rPr>
              <a:t>proteins</a:t>
            </a:r>
            <a:r>
              <a:rPr lang="es-MX" sz="600" dirty="0">
                <a:effectLst/>
                <a:latin typeface="Calibri" panose="020F0502020204030204" pitchFamily="34" charset="0"/>
                <a:ea typeface="Calibri" panose="020F0502020204030204" pitchFamily="34" charset="0"/>
                <a:cs typeface="Calibri" panose="020F0502020204030204" pitchFamily="34" charset="0"/>
              </a:rPr>
              <a:t> </a:t>
            </a:r>
            <a:r>
              <a:rPr lang="es-MX" sz="600" dirty="0" err="1">
                <a:effectLst/>
                <a:latin typeface="Calibri" panose="020F0502020204030204" pitchFamily="34" charset="0"/>
                <a:ea typeface="Calibri" panose="020F0502020204030204" pitchFamily="34" charset="0"/>
                <a:cs typeface="Calibri" panose="020F0502020204030204" pitchFamily="34" charset="0"/>
              </a:rPr>
              <a:t>during</a:t>
            </a:r>
            <a:r>
              <a:rPr lang="es-MX" sz="600" dirty="0">
                <a:effectLst/>
                <a:latin typeface="Calibri" panose="020F0502020204030204" pitchFamily="34" charset="0"/>
                <a:ea typeface="Calibri" panose="020F0502020204030204" pitchFamily="34" charset="0"/>
                <a:cs typeface="Calibri" panose="020F0502020204030204" pitchFamily="34" charset="0"/>
              </a:rPr>
              <a:t> </a:t>
            </a:r>
            <a:r>
              <a:rPr lang="es-MX" sz="600" dirty="0" err="1">
                <a:effectLst/>
                <a:latin typeface="Calibri" panose="020F0502020204030204" pitchFamily="34" charset="0"/>
                <a:ea typeface="Calibri" panose="020F0502020204030204" pitchFamily="34" charset="0"/>
                <a:cs typeface="Calibri" panose="020F0502020204030204" pitchFamily="34" charset="0"/>
              </a:rPr>
              <a:t>the</a:t>
            </a:r>
            <a:r>
              <a:rPr lang="es-MX" sz="600" dirty="0">
                <a:effectLst/>
                <a:latin typeface="Calibri" panose="020F0502020204030204" pitchFamily="34" charset="0"/>
                <a:ea typeface="Calibri" panose="020F0502020204030204" pitchFamily="34" charset="0"/>
                <a:cs typeface="Calibri" panose="020F0502020204030204" pitchFamily="34" charset="0"/>
              </a:rPr>
              <a:t> </a:t>
            </a:r>
            <a:r>
              <a:rPr lang="es-MX" sz="600" dirty="0" err="1">
                <a:effectLst/>
                <a:latin typeface="Calibri" panose="020F0502020204030204" pitchFamily="34" charset="0"/>
                <a:ea typeface="Calibri" panose="020F0502020204030204" pitchFamily="34" charset="0"/>
                <a:cs typeface="Calibri" panose="020F0502020204030204" pitchFamily="34" charset="0"/>
              </a:rPr>
              <a:t>assembly</a:t>
            </a:r>
            <a:r>
              <a:rPr lang="es-MX" sz="600" dirty="0">
                <a:effectLst/>
                <a:latin typeface="Calibri" panose="020F0502020204030204" pitchFamily="34" charset="0"/>
                <a:ea typeface="Calibri" panose="020F0502020204030204" pitchFamily="34" charset="0"/>
                <a:cs typeface="Calibri" panose="020F0502020204030204" pitchFamily="34" charset="0"/>
              </a:rPr>
              <a:t> </a:t>
            </a:r>
            <a:r>
              <a:rPr lang="es-MX" sz="600" dirty="0" err="1">
                <a:effectLst/>
                <a:latin typeface="Calibri" panose="020F0502020204030204" pitchFamily="34" charset="0"/>
                <a:ea typeface="Calibri" panose="020F0502020204030204" pitchFamily="34" charset="0"/>
                <a:cs typeface="Calibri" panose="020F0502020204030204" pitchFamily="34" charset="0"/>
              </a:rPr>
              <a:t>of</a:t>
            </a:r>
            <a:r>
              <a:rPr lang="es-MX" sz="600" dirty="0">
                <a:effectLst/>
                <a:latin typeface="Calibri" panose="020F0502020204030204" pitchFamily="34" charset="0"/>
                <a:ea typeface="Calibri" panose="020F0502020204030204" pitchFamily="34" charset="0"/>
                <a:cs typeface="Calibri" panose="020F0502020204030204" pitchFamily="34" charset="0"/>
              </a:rPr>
              <a:t> </a:t>
            </a:r>
            <a:r>
              <a:rPr lang="es-MX" sz="600" dirty="0" err="1">
                <a:effectLst/>
                <a:latin typeface="Calibri" panose="020F0502020204030204" pitchFamily="34" charset="0"/>
                <a:ea typeface="Calibri" panose="020F0502020204030204" pitchFamily="34" charset="0"/>
                <a:cs typeface="Calibri" panose="020F0502020204030204" pitchFamily="34" charset="0"/>
              </a:rPr>
              <a:t>the</a:t>
            </a:r>
            <a:r>
              <a:rPr lang="es-MX" sz="600" dirty="0">
                <a:effectLst/>
                <a:latin typeface="Calibri" panose="020F0502020204030204" pitchFamily="34" charset="0"/>
                <a:ea typeface="Calibri" panose="020F0502020204030204" pitchFamily="34" charset="0"/>
                <a:cs typeface="Calibri" panose="020F0502020204030204" pitchFamily="34" charset="0"/>
              </a:rPr>
              <a:t> head </a:t>
            </a:r>
            <a:r>
              <a:rPr lang="es-MX" sz="600" dirty="0" err="1">
                <a:effectLst/>
                <a:latin typeface="Calibri" panose="020F0502020204030204" pitchFamily="34" charset="0"/>
                <a:ea typeface="Calibri" panose="020F0502020204030204" pitchFamily="34" charset="0"/>
                <a:cs typeface="Calibri" panose="020F0502020204030204" pitchFamily="34" charset="0"/>
              </a:rPr>
              <a:t>of</a:t>
            </a:r>
            <a:r>
              <a:rPr lang="es-MX" sz="600" dirty="0">
                <a:effectLst/>
                <a:latin typeface="Calibri" panose="020F0502020204030204" pitchFamily="34" charset="0"/>
                <a:ea typeface="Calibri" panose="020F0502020204030204" pitchFamily="34" charset="0"/>
                <a:cs typeface="Calibri" panose="020F0502020204030204" pitchFamily="34" charset="0"/>
              </a:rPr>
              <a:t> </a:t>
            </a:r>
            <a:r>
              <a:rPr lang="es-MX" sz="600" dirty="0" err="1">
                <a:effectLst/>
                <a:latin typeface="Calibri" panose="020F0502020204030204" pitchFamily="34" charset="0"/>
                <a:ea typeface="Calibri" panose="020F0502020204030204" pitchFamily="34" charset="0"/>
                <a:cs typeface="Calibri" panose="020F0502020204030204" pitchFamily="34" charset="0"/>
              </a:rPr>
              <a:t>bacteriophage</a:t>
            </a:r>
            <a:r>
              <a:rPr lang="es-MX" sz="600" dirty="0">
                <a:effectLst/>
                <a:latin typeface="Calibri" panose="020F0502020204030204" pitchFamily="34" charset="0"/>
                <a:ea typeface="Calibri" panose="020F0502020204030204" pitchFamily="34" charset="0"/>
                <a:cs typeface="Calibri" panose="020F0502020204030204" pitchFamily="34" charset="0"/>
              </a:rPr>
              <a:t> T4. </a:t>
            </a:r>
            <a:r>
              <a:rPr lang="es-MX" sz="600" i="1" dirty="0" err="1">
                <a:effectLst/>
                <a:latin typeface="Calibri" panose="020F0502020204030204" pitchFamily="34" charset="0"/>
                <a:ea typeface="Calibri" panose="020F0502020204030204" pitchFamily="34" charset="0"/>
                <a:cs typeface="Calibri" panose="020F0502020204030204" pitchFamily="34" charset="0"/>
              </a:rPr>
              <a:t>Nature</a:t>
            </a:r>
            <a:r>
              <a:rPr lang="es-MX" sz="600" dirty="0">
                <a:effectLst/>
                <a:latin typeface="Calibri" panose="020F0502020204030204" pitchFamily="34" charset="0"/>
                <a:ea typeface="Calibri" panose="020F0502020204030204" pitchFamily="34" charset="0"/>
                <a:cs typeface="Calibri" panose="020F0502020204030204" pitchFamily="34" charset="0"/>
              </a:rPr>
              <a:t>, 680-685.</a:t>
            </a:r>
            <a:endParaRPr lang="es-ES" sz="6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800"/>
              </a:spcAft>
            </a:pPr>
            <a:r>
              <a:rPr lang="es-MX" sz="600" dirty="0">
                <a:effectLst/>
                <a:latin typeface="Calibri" panose="020F0502020204030204" pitchFamily="34" charset="0"/>
                <a:ea typeface="Calibri" panose="020F0502020204030204" pitchFamily="34" charset="0"/>
                <a:cs typeface="Calibri" panose="020F0502020204030204" pitchFamily="34" charset="0"/>
              </a:rPr>
              <a:t>León, A., Morales, A., Martínez, V., Vargas, A., </a:t>
            </a:r>
            <a:r>
              <a:rPr lang="es-MX" sz="600" dirty="0" err="1">
                <a:effectLst/>
                <a:latin typeface="Calibri" panose="020F0502020204030204" pitchFamily="34" charset="0"/>
                <a:ea typeface="Calibri" panose="020F0502020204030204" pitchFamily="34" charset="0"/>
                <a:cs typeface="Calibri" panose="020F0502020204030204" pitchFamily="34" charset="0"/>
              </a:rPr>
              <a:t>Dimitrios</a:t>
            </a:r>
            <a:r>
              <a:rPr lang="es-MX" sz="600" dirty="0">
                <a:effectLst/>
                <a:latin typeface="Calibri" panose="020F0502020204030204" pitchFamily="34" charset="0"/>
                <a:ea typeface="Calibri" panose="020F0502020204030204" pitchFamily="34" charset="0"/>
                <a:cs typeface="Calibri" panose="020F0502020204030204" pitchFamily="34" charset="0"/>
              </a:rPr>
              <a:t>, </a:t>
            </a:r>
            <a:r>
              <a:rPr lang="es-MX" sz="600" dirty="0" err="1">
                <a:effectLst/>
                <a:latin typeface="Calibri" panose="020F0502020204030204" pitchFamily="34" charset="0"/>
                <a:ea typeface="Calibri" panose="020F0502020204030204" pitchFamily="34" charset="0"/>
                <a:cs typeface="Calibri" panose="020F0502020204030204" pitchFamily="34" charset="0"/>
              </a:rPr>
              <a:t>Zeugolis</a:t>
            </a:r>
            <a:r>
              <a:rPr lang="es-MX" sz="600" dirty="0">
                <a:effectLst/>
                <a:latin typeface="Calibri" panose="020F0502020204030204" pitchFamily="34" charset="0"/>
                <a:ea typeface="Calibri" panose="020F0502020204030204" pitchFamily="34" charset="0"/>
                <a:cs typeface="Calibri" panose="020F0502020204030204" pitchFamily="34" charset="0"/>
              </a:rPr>
              <a:t>, &amp; Aguirre, G. (2019). Fuentes y aplicaciones de colágeno hidrolizado. </a:t>
            </a:r>
            <a:r>
              <a:rPr lang="es-MX" sz="600" i="1" dirty="0" err="1">
                <a:effectLst/>
                <a:latin typeface="Calibri" panose="020F0502020204030204" pitchFamily="34" charset="0"/>
                <a:ea typeface="Calibri" panose="020F0502020204030204" pitchFamily="34" charset="0"/>
                <a:cs typeface="Calibri" panose="020F0502020204030204" pitchFamily="34" charset="0"/>
              </a:rPr>
              <a:t>Molecules</a:t>
            </a:r>
            <a:r>
              <a:rPr lang="es-MX" sz="600" dirty="0">
                <a:effectLst/>
                <a:latin typeface="Calibri" panose="020F0502020204030204" pitchFamily="34" charset="0"/>
                <a:ea typeface="Calibri" panose="020F0502020204030204" pitchFamily="34" charset="0"/>
                <a:cs typeface="Calibri" panose="020F0502020204030204" pitchFamily="34" charset="0"/>
              </a:rPr>
              <a:t>. </a:t>
            </a:r>
            <a:r>
              <a:rPr lang="es-MX" sz="600" dirty="0" err="1">
                <a:effectLst/>
                <a:latin typeface="Calibri" panose="020F0502020204030204" pitchFamily="34" charset="0"/>
                <a:ea typeface="Calibri" panose="020F0502020204030204" pitchFamily="34" charset="0"/>
                <a:cs typeface="Calibri" panose="020F0502020204030204" pitchFamily="34" charset="0"/>
              </a:rPr>
              <a:t>doi</a:t>
            </a:r>
            <a:r>
              <a:rPr lang="es-MX" sz="600" dirty="0">
                <a:effectLst/>
                <a:latin typeface="Calibri" panose="020F0502020204030204" pitchFamily="34" charset="0"/>
                <a:ea typeface="Calibri" panose="020F0502020204030204" pitchFamily="34" charset="0"/>
                <a:cs typeface="Calibri" panose="020F0502020204030204" pitchFamily="34" charset="0"/>
              </a:rPr>
              <a:t>: 10.3390/molecules24224031</a:t>
            </a:r>
            <a:endParaRPr lang="es-ES" sz="6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800"/>
              </a:spcAft>
            </a:pPr>
            <a:r>
              <a:rPr lang="es-MX" sz="600" dirty="0">
                <a:effectLst/>
                <a:latin typeface="Calibri" panose="020F0502020204030204" pitchFamily="34" charset="0"/>
                <a:ea typeface="Calibri" panose="020F0502020204030204" pitchFamily="34" charset="0"/>
                <a:cs typeface="Calibri" panose="020F0502020204030204" pitchFamily="34" charset="0"/>
              </a:rPr>
              <a:t>Llerena, &amp; Rodríguez. (2017). Obtención y caracterización de un hidrolizado de colágeno purificado producido mediante el uso de la enzima </a:t>
            </a:r>
            <a:r>
              <a:rPr lang="es-MX" sz="600" dirty="0" err="1">
                <a:effectLst/>
                <a:latin typeface="Calibri" panose="020F0502020204030204" pitchFamily="34" charset="0"/>
                <a:ea typeface="Calibri" panose="020F0502020204030204" pitchFamily="34" charset="0"/>
                <a:cs typeface="Calibri" panose="020F0502020204030204" pitchFamily="34" charset="0"/>
              </a:rPr>
              <a:t>delvolase</a:t>
            </a:r>
            <a:r>
              <a:rPr lang="es-MX" sz="600" dirty="0">
                <a:effectLst/>
                <a:latin typeface="Calibri" panose="020F0502020204030204" pitchFamily="34" charset="0"/>
                <a:ea typeface="Calibri" panose="020F0502020204030204" pitchFamily="34" charset="0"/>
                <a:cs typeface="Calibri" panose="020F0502020204030204" pitchFamily="34" charset="0"/>
              </a:rPr>
              <a:t>. </a:t>
            </a:r>
            <a:r>
              <a:rPr lang="es-MX" sz="600" i="1" dirty="0">
                <a:effectLst/>
                <a:latin typeface="Calibri" panose="020F0502020204030204" pitchFamily="34" charset="0"/>
                <a:ea typeface="Calibri" panose="020F0502020204030204" pitchFamily="34" charset="0"/>
                <a:cs typeface="Calibri" panose="020F0502020204030204" pitchFamily="34" charset="0"/>
              </a:rPr>
              <a:t>Anales Científicos</a:t>
            </a:r>
            <a:r>
              <a:rPr lang="es-MX" sz="600" dirty="0">
                <a:effectLst/>
                <a:latin typeface="Calibri" panose="020F0502020204030204" pitchFamily="34" charset="0"/>
                <a:ea typeface="Calibri" panose="020F0502020204030204" pitchFamily="34" charset="0"/>
                <a:cs typeface="Calibri" panose="020F0502020204030204" pitchFamily="34" charset="0"/>
              </a:rPr>
              <a:t>, 78 (2), 251 - 259. Obtenido de https://revistas.lamolina.edu.pe/index.php/acu/article/view/1067/pdf_66</a:t>
            </a:r>
            <a:endParaRPr lang="es-ES" sz="6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800"/>
              </a:spcAft>
            </a:pPr>
            <a:r>
              <a:rPr lang="es-MX" sz="600" dirty="0">
                <a:effectLst/>
                <a:latin typeface="Calibri" panose="020F0502020204030204" pitchFamily="34" charset="0"/>
                <a:ea typeface="Calibri" panose="020F0502020204030204" pitchFamily="34" charset="0"/>
                <a:cs typeface="Calibri" panose="020F0502020204030204" pitchFamily="34" charset="0"/>
              </a:rPr>
              <a:t>Mamani, C. A. (2018). Obtención de colágeno por el método de hidrolisis alcalina a partir de (Tarsos) de pollo provenientes de la Industria Avícola en la Región Arequipa. </a:t>
            </a:r>
            <a:r>
              <a:rPr lang="es-MX" sz="600" i="1" dirty="0">
                <a:effectLst/>
                <a:latin typeface="Calibri" panose="020F0502020204030204" pitchFamily="34" charset="0"/>
                <a:ea typeface="Calibri" panose="020F0502020204030204" pitchFamily="34" charset="0"/>
                <a:cs typeface="Calibri" panose="020F0502020204030204" pitchFamily="34" charset="0"/>
              </a:rPr>
              <a:t>[Tesis de Ingeniería Química].</a:t>
            </a:r>
            <a:r>
              <a:rPr lang="es-MX" sz="600" dirty="0">
                <a:effectLst/>
                <a:latin typeface="Calibri" panose="020F0502020204030204" pitchFamily="34" charset="0"/>
                <a:ea typeface="Calibri" panose="020F0502020204030204" pitchFamily="34" charset="0"/>
                <a:cs typeface="Calibri" panose="020F0502020204030204" pitchFamily="34" charset="0"/>
              </a:rPr>
              <a:t> Universidad Nacional de San Agustín de Arequipa, Arequipa, Perú. Obtenido de Obtención de colágeno por el método de hidrolisis alcalina a partir de (TARSOS) de Pollo provenientes de la Industria Avícola en la Región de Arequipa: http://repositorio.unsa.edu.pe/bitstream/handle/UNSA/7216/IQmahuca.pdf?sequence=1&amp;isAllowed=y</a:t>
            </a:r>
            <a:endParaRPr lang="es-ES" sz="6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800"/>
              </a:spcAft>
            </a:pPr>
            <a:r>
              <a:rPr lang="es-MX" sz="600" dirty="0">
                <a:effectLst/>
                <a:latin typeface="Calibri" panose="020F0502020204030204" pitchFamily="34" charset="0"/>
                <a:ea typeface="Calibri" panose="020F0502020204030204" pitchFamily="34" charset="0"/>
                <a:cs typeface="Calibri" panose="020F0502020204030204" pitchFamily="34" charset="0"/>
              </a:rPr>
              <a:t>Mandal, A. (19 de abril de 2019). </a:t>
            </a:r>
            <a:r>
              <a:rPr lang="es-MX" sz="600" i="1" dirty="0">
                <a:effectLst/>
                <a:latin typeface="Calibri" panose="020F0502020204030204" pitchFamily="34" charset="0"/>
                <a:ea typeface="Calibri" panose="020F0502020204030204" pitchFamily="34" charset="0"/>
                <a:cs typeface="Calibri" panose="020F0502020204030204" pitchFamily="34" charset="0"/>
              </a:rPr>
              <a:t>News medical </a:t>
            </a:r>
            <a:r>
              <a:rPr lang="es-MX" sz="600" i="1" dirty="0" err="1">
                <a:effectLst/>
                <a:latin typeface="Calibri" panose="020F0502020204030204" pitchFamily="34" charset="0"/>
                <a:ea typeface="Calibri" panose="020F0502020204030204" pitchFamily="34" charset="0"/>
                <a:cs typeface="Calibri" panose="020F0502020204030204" pitchFamily="34" charset="0"/>
              </a:rPr>
              <a:t>life</a:t>
            </a:r>
            <a:r>
              <a:rPr lang="es-MX" sz="600" i="1" dirty="0">
                <a:effectLst/>
                <a:latin typeface="Calibri" panose="020F0502020204030204" pitchFamily="34" charset="0"/>
                <a:ea typeface="Calibri" panose="020F0502020204030204" pitchFamily="34" charset="0"/>
                <a:cs typeface="Calibri" panose="020F0502020204030204" pitchFamily="34" charset="0"/>
              </a:rPr>
              <a:t> </a:t>
            </a:r>
            <a:r>
              <a:rPr lang="es-MX" sz="600" i="1" dirty="0" err="1">
                <a:effectLst/>
                <a:latin typeface="Calibri" panose="020F0502020204030204" pitchFamily="34" charset="0"/>
                <a:ea typeface="Calibri" panose="020F0502020204030204" pitchFamily="34" charset="0"/>
                <a:cs typeface="Calibri" panose="020F0502020204030204" pitchFamily="34" charset="0"/>
              </a:rPr>
              <a:t>sciences</a:t>
            </a:r>
            <a:r>
              <a:rPr lang="es-MX" sz="600" dirty="0">
                <a:effectLst/>
                <a:latin typeface="Calibri" panose="020F0502020204030204" pitchFamily="34" charset="0"/>
                <a:ea typeface="Calibri" panose="020F0502020204030204" pitchFamily="34" charset="0"/>
                <a:cs typeface="Calibri" panose="020F0502020204030204" pitchFamily="34" charset="0"/>
              </a:rPr>
              <a:t>. Obtenido de Síntesis del colágeno: https://www.news-medical.net/health/Collagen-Synthesis-(Spanish).aspx</a:t>
            </a:r>
            <a:endParaRPr lang="es-ES" sz="6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800"/>
              </a:spcAft>
            </a:pPr>
            <a:r>
              <a:rPr lang="es-MX" sz="600" dirty="0" err="1">
                <a:effectLst/>
                <a:latin typeface="Calibri" panose="020F0502020204030204" pitchFamily="34" charset="0"/>
                <a:ea typeface="Calibri" panose="020F0502020204030204" pitchFamily="34" charset="0"/>
                <a:cs typeface="Calibri" panose="020F0502020204030204" pitchFamily="34" charset="0"/>
              </a:rPr>
              <a:t>Prodegel</a:t>
            </a:r>
            <a:r>
              <a:rPr lang="es-MX" sz="600" dirty="0">
                <a:effectLst/>
                <a:latin typeface="Calibri" panose="020F0502020204030204" pitchFamily="34" charset="0"/>
                <a:ea typeface="Calibri" panose="020F0502020204030204" pitchFamily="34" charset="0"/>
                <a:cs typeface="Calibri" panose="020F0502020204030204" pitchFamily="34" charset="0"/>
              </a:rPr>
              <a:t>. (2017). </a:t>
            </a:r>
            <a:r>
              <a:rPr lang="es-MX" sz="600" i="1" dirty="0" err="1">
                <a:effectLst/>
                <a:latin typeface="Calibri" panose="020F0502020204030204" pitchFamily="34" charset="0"/>
                <a:ea typeface="Calibri" panose="020F0502020204030204" pitchFamily="34" charset="0"/>
                <a:cs typeface="Calibri" panose="020F0502020204030204" pitchFamily="34" charset="0"/>
              </a:rPr>
              <a:t>elatina</a:t>
            </a:r>
            <a:r>
              <a:rPr lang="es-MX" sz="600" i="1" dirty="0">
                <a:effectLst/>
                <a:latin typeface="Calibri" panose="020F0502020204030204" pitchFamily="34" charset="0"/>
                <a:ea typeface="Calibri" panose="020F0502020204030204" pitchFamily="34" charset="0"/>
                <a:cs typeface="Calibri" panose="020F0502020204030204" pitchFamily="34" charset="0"/>
              </a:rPr>
              <a:t>. GELCO INTERNATIONAL</a:t>
            </a:r>
            <a:r>
              <a:rPr lang="es-MX" sz="600" dirty="0">
                <a:effectLst/>
                <a:latin typeface="Calibri" panose="020F0502020204030204" pitchFamily="34" charset="0"/>
                <a:ea typeface="Calibri" panose="020F0502020204030204" pitchFamily="34" charset="0"/>
                <a:cs typeface="Calibri" panose="020F0502020204030204" pitchFamily="34" charset="0"/>
              </a:rPr>
              <a:t>. Obtenido de Planta Ambato: http://www.prodegel.com.ec/index.php?option=com_content&amp;view=category&amp;layout=blog&amp;id=8&amp;Itemid=10&amp;lang=es</a:t>
            </a:r>
            <a:endParaRPr lang="es-ES" sz="6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800"/>
              </a:spcAft>
            </a:pPr>
            <a:r>
              <a:rPr lang="es-MX" sz="600" dirty="0">
                <a:effectLst/>
                <a:latin typeface="Calibri" panose="020F0502020204030204" pitchFamily="34" charset="0"/>
                <a:ea typeface="Calibri" panose="020F0502020204030204" pitchFamily="34" charset="0"/>
                <a:cs typeface="Calibri" panose="020F0502020204030204" pitchFamily="34" charset="0"/>
              </a:rPr>
              <a:t>Puebla, B. (1979). </a:t>
            </a:r>
            <a:r>
              <a:rPr lang="es-MX" sz="600" i="1" dirty="0">
                <a:effectLst/>
                <a:latin typeface="Calibri" panose="020F0502020204030204" pitchFamily="34" charset="0"/>
                <a:ea typeface="Calibri" panose="020F0502020204030204" pitchFamily="34" charset="0"/>
                <a:cs typeface="Calibri" panose="020F0502020204030204" pitchFamily="34" charset="0"/>
              </a:rPr>
              <a:t>Estudio sobre la obtención de bromelina a partir de desechos de piña y la factibilidad de producirla en México a nivel industrial.</a:t>
            </a:r>
            <a:r>
              <a:rPr lang="es-MX" sz="600" dirty="0">
                <a:effectLst/>
                <a:latin typeface="Calibri" panose="020F0502020204030204" pitchFamily="34" charset="0"/>
                <a:ea typeface="Calibri" panose="020F0502020204030204" pitchFamily="34" charset="0"/>
                <a:cs typeface="Calibri" panose="020F0502020204030204" pitchFamily="34" charset="0"/>
              </a:rPr>
              <a:t> México: Tesis ESIQIE.</a:t>
            </a:r>
            <a:endParaRPr lang="es-ES" sz="6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800"/>
              </a:spcAft>
            </a:pPr>
            <a:r>
              <a:rPr lang="es-MX" sz="600" dirty="0">
                <a:effectLst/>
                <a:latin typeface="Calibri" panose="020F0502020204030204" pitchFamily="34" charset="0"/>
                <a:ea typeface="Calibri" panose="020F0502020204030204" pitchFamily="34" charset="0"/>
                <a:cs typeface="Calibri" panose="020F0502020204030204" pitchFamily="34" charset="0"/>
              </a:rPr>
              <a:t>Pulido, A. (2007). </a:t>
            </a:r>
            <a:r>
              <a:rPr lang="es-MX" sz="600" i="1" dirty="0">
                <a:effectLst/>
                <a:latin typeface="Calibri" panose="020F0502020204030204" pitchFamily="34" charset="0"/>
                <a:ea typeface="Calibri" panose="020F0502020204030204" pitchFamily="34" charset="0"/>
                <a:cs typeface="Calibri" panose="020F0502020204030204" pitchFamily="34" charset="0"/>
              </a:rPr>
              <a:t>INSTITUTO POLITECNICO NACIONAL.</a:t>
            </a:r>
            <a:r>
              <a:rPr lang="es-MX" sz="600" dirty="0">
                <a:effectLst/>
                <a:latin typeface="Calibri" panose="020F0502020204030204" pitchFamily="34" charset="0"/>
                <a:ea typeface="Calibri" panose="020F0502020204030204" pitchFamily="34" charset="0"/>
                <a:cs typeface="Calibri" panose="020F0502020204030204" pitchFamily="34" charset="0"/>
              </a:rPr>
              <a:t> Obtenido de Estudio técnico-económico para la fabricación de bromelina: https://tesis.ipn.mx/bitstream/handle/123456789/7327/PULIDO%20SALINAS.pdf?sequence=1&amp;isAllowed=y#:~:text=La%20Bromelina%20es%20una%20enzima,americano%20como%20efectivo%20agente%20terap%C3%A9utico.</a:t>
            </a:r>
            <a:endParaRPr lang="es-ES" sz="6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800"/>
              </a:spcAft>
            </a:pPr>
            <a:r>
              <a:rPr lang="es-MX" sz="600" dirty="0" err="1">
                <a:effectLst/>
                <a:latin typeface="Calibri" panose="020F0502020204030204" pitchFamily="34" charset="0"/>
                <a:ea typeface="Calibri" panose="020F0502020204030204" pitchFamily="34" charset="0"/>
                <a:cs typeface="Calibri" panose="020F0502020204030204" pitchFamily="34" charset="0"/>
              </a:rPr>
              <a:t>Rabotyagova</a:t>
            </a:r>
            <a:r>
              <a:rPr lang="es-MX" sz="600" dirty="0">
                <a:effectLst/>
                <a:latin typeface="Calibri" panose="020F0502020204030204" pitchFamily="34" charset="0"/>
                <a:ea typeface="Calibri" panose="020F0502020204030204" pitchFamily="34" charset="0"/>
                <a:cs typeface="Calibri" panose="020F0502020204030204" pitchFamily="34" charset="0"/>
              </a:rPr>
              <a:t>, Cebe, &amp; Kaplan. (2008). </a:t>
            </a:r>
            <a:r>
              <a:rPr lang="es-MX" sz="600" dirty="0" err="1">
                <a:effectLst/>
                <a:latin typeface="Calibri" panose="020F0502020204030204" pitchFamily="34" charset="0"/>
                <a:ea typeface="Calibri" panose="020F0502020204030204" pitchFamily="34" charset="0"/>
                <a:cs typeface="Calibri" panose="020F0502020204030204" pitchFamily="34" charset="0"/>
              </a:rPr>
              <a:t>Collagen</a:t>
            </a:r>
            <a:r>
              <a:rPr lang="es-MX" sz="600" dirty="0">
                <a:effectLst/>
                <a:latin typeface="Calibri" panose="020F0502020204030204" pitchFamily="34" charset="0"/>
                <a:ea typeface="Calibri" panose="020F0502020204030204" pitchFamily="34" charset="0"/>
                <a:cs typeface="Calibri" panose="020F0502020204030204" pitchFamily="34" charset="0"/>
              </a:rPr>
              <a:t> </a:t>
            </a:r>
            <a:r>
              <a:rPr lang="es-MX" sz="600" dirty="0" err="1">
                <a:effectLst/>
                <a:latin typeface="Calibri" panose="020F0502020204030204" pitchFamily="34" charset="0"/>
                <a:ea typeface="Calibri" panose="020F0502020204030204" pitchFamily="34" charset="0"/>
                <a:cs typeface="Calibri" panose="020F0502020204030204" pitchFamily="34" charset="0"/>
              </a:rPr>
              <a:t>structural</a:t>
            </a:r>
            <a:r>
              <a:rPr lang="es-MX" sz="600" dirty="0">
                <a:effectLst/>
                <a:latin typeface="Calibri" panose="020F0502020204030204" pitchFamily="34" charset="0"/>
                <a:ea typeface="Calibri" panose="020F0502020204030204" pitchFamily="34" charset="0"/>
                <a:cs typeface="Calibri" panose="020F0502020204030204" pitchFamily="34" charset="0"/>
              </a:rPr>
              <a:t> </a:t>
            </a:r>
            <a:r>
              <a:rPr lang="es-MX" sz="600" dirty="0" err="1">
                <a:effectLst/>
                <a:latin typeface="Calibri" panose="020F0502020204030204" pitchFamily="34" charset="0"/>
                <a:ea typeface="Calibri" panose="020F0502020204030204" pitchFamily="34" charset="0"/>
                <a:cs typeface="Calibri" panose="020F0502020204030204" pitchFamily="34" charset="0"/>
              </a:rPr>
              <a:t>hierarchy</a:t>
            </a:r>
            <a:r>
              <a:rPr lang="es-MX" sz="600" dirty="0">
                <a:effectLst/>
                <a:latin typeface="Calibri" panose="020F0502020204030204" pitchFamily="34" charset="0"/>
                <a:ea typeface="Calibri" panose="020F0502020204030204" pitchFamily="34" charset="0"/>
                <a:cs typeface="Calibri" panose="020F0502020204030204" pitchFamily="34" charset="0"/>
              </a:rPr>
              <a:t> and </a:t>
            </a:r>
            <a:r>
              <a:rPr lang="es-MX" sz="600" dirty="0" err="1">
                <a:effectLst/>
                <a:latin typeface="Calibri" panose="020F0502020204030204" pitchFamily="34" charset="0"/>
                <a:ea typeface="Calibri" panose="020F0502020204030204" pitchFamily="34" charset="0"/>
                <a:cs typeface="Calibri" panose="020F0502020204030204" pitchFamily="34" charset="0"/>
              </a:rPr>
              <a:t>susceptibility</a:t>
            </a:r>
            <a:r>
              <a:rPr lang="es-MX" sz="600" dirty="0">
                <a:effectLst/>
                <a:latin typeface="Calibri" panose="020F0502020204030204" pitchFamily="34" charset="0"/>
                <a:ea typeface="Calibri" panose="020F0502020204030204" pitchFamily="34" charset="0"/>
                <a:cs typeface="Calibri" panose="020F0502020204030204" pitchFamily="34" charset="0"/>
              </a:rPr>
              <a:t> </a:t>
            </a:r>
            <a:r>
              <a:rPr lang="es-MX" sz="600" dirty="0" err="1">
                <a:effectLst/>
                <a:latin typeface="Calibri" panose="020F0502020204030204" pitchFamily="34" charset="0"/>
                <a:ea typeface="Calibri" panose="020F0502020204030204" pitchFamily="34" charset="0"/>
                <a:cs typeface="Calibri" panose="020F0502020204030204" pitchFamily="34" charset="0"/>
              </a:rPr>
              <a:t>to</a:t>
            </a:r>
            <a:r>
              <a:rPr lang="es-MX" sz="600" dirty="0">
                <a:effectLst/>
                <a:latin typeface="Calibri" panose="020F0502020204030204" pitchFamily="34" charset="0"/>
                <a:ea typeface="Calibri" panose="020F0502020204030204" pitchFamily="34" charset="0"/>
                <a:cs typeface="Calibri" panose="020F0502020204030204" pitchFamily="34" charset="0"/>
              </a:rPr>
              <a:t> </a:t>
            </a:r>
            <a:r>
              <a:rPr lang="es-MX" sz="600" dirty="0" err="1">
                <a:effectLst/>
                <a:latin typeface="Calibri" panose="020F0502020204030204" pitchFamily="34" charset="0"/>
                <a:ea typeface="Calibri" panose="020F0502020204030204" pitchFamily="34" charset="0"/>
                <a:cs typeface="Calibri" panose="020F0502020204030204" pitchFamily="34" charset="0"/>
              </a:rPr>
              <a:t>degradation</a:t>
            </a:r>
            <a:r>
              <a:rPr lang="es-MX" sz="600" dirty="0">
                <a:effectLst/>
                <a:latin typeface="Calibri" panose="020F0502020204030204" pitchFamily="34" charset="0"/>
                <a:ea typeface="Calibri" panose="020F0502020204030204" pitchFamily="34" charset="0"/>
                <a:cs typeface="Calibri" panose="020F0502020204030204" pitchFamily="34" charset="0"/>
              </a:rPr>
              <a:t> </a:t>
            </a:r>
            <a:r>
              <a:rPr lang="es-MX" sz="600" dirty="0" err="1">
                <a:effectLst/>
                <a:latin typeface="Calibri" panose="020F0502020204030204" pitchFamily="34" charset="0"/>
                <a:ea typeface="Calibri" panose="020F0502020204030204" pitchFamily="34" charset="0"/>
                <a:cs typeface="Calibri" panose="020F0502020204030204" pitchFamily="34" charset="0"/>
              </a:rPr>
              <a:t>by</a:t>
            </a:r>
            <a:r>
              <a:rPr lang="es-MX" sz="600" dirty="0">
                <a:effectLst/>
                <a:latin typeface="Calibri" panose="020F0502020204030204" pitchFamily="34" charset="0"/>
                <a:ea typeface="Calibri" panose="020F0502020204030204" pitchFamily="34" charset="0"/>
                <a:cs typeface="Calibri" panose="020F0502020204030204" pitchFamily="34" charset="0"/>
              </a:rPr>
              <a:t> </a:t>
            </a:r>
            <a:r>
              <a:rPr lang="es-MX" sz="600" dirty="0" err="1">
                <a:effectLst/>
                <a:latin typeface="Calibri" panose="020F0502020204030204" pitchFamily="34" charset="0"/>
                <a:ea typeface="Calibri" panose="020F0502020204030204" pitchFamily="34" charset="0"/>
                <a:cs typeface="Calibri" panose="020F0502020204030204" pitchFamily="34" charset="0"/>
              </a:rPr>
              <a:t>ultraviolet</a:t>
            </a:r>
            <a:r>
              <a:rPr lang="es-MX" sz="600" dirty="0">
                <a:effectLst/>
                <a:latin typeface="Calibri" panose="020F0502020204030204" pitchFamily="34" charset="0"/>
                <a:ea typeface="Calibri" panose="020F0502020204030204" pitchFamily="34" charset="0"/>
                <a:cs typeface="Calibri" panose="020F0502020204030204" pitchFamily="34" charset="0"/>
              </a:rPr>
              <a:t> </a:t>
            </a:r>
            <a:r>
              <a:rPr lang="es-MX" sz="600" dirty="0" err="1">
                <a:effectLst/>
                <a:latin typeface="Calibri" panose="020F0502020204030204" pitchFamily="34" charset="0"/>
                <a:ea typeface="Calibri" panose="020F0502020204030204" pitchFamily="34" charset="0"/>
                <a:cs typeface="Calibri" panose="020F0502020204030204" pitchFamily="34" charset="0"/>
              </a:rPr>
              <a:t>radiation</a:t>
            </a:r>
            <a:r>
              <a:rPr lang="es-MX" sz="600" dirty="0">
                <a:effectLst/>
                <a:latin typeface="Calibri" panose="020F0502020204030204" pitchFamily="34" charset="0"/>
                <a:ea typeface="Calibri" panose="020F0502020204030204" pitchFamily="34" charset="0"/>
                <a:cs typeface="Calibri" panose="020F0502020204030204" pitchFamily="34" charset="0"/>
              </a:rPr>
              <a:t> . </a:t>
            </a:r>
            <a:r>
              <a:rPr lang="es-MX" sz="600" i="1" dirty="0" err="1">
                <a:effectLst/>
                <a:latin typeface="Calibri" panose="020F0502020204030204" pitchFamily="34" charset="0"/>
                <a:ea typeface="Calibri" panose="020F0502020204030204" pitchFamily="34" charset="0"/>
                <a:cs typeface="Calibri" panose="020F0502020204030204" pitchFamily="34" charset="0"/>
              </a:rPr>
              <a:t>Materials</a:t>
            </a:r>
            <a:r>
              <a:rPr lang="es-MX" sz="600" i="1" dirty="0">
                <a:effectLst/>
                <a:latin typeface="Calibri" panose="020F0502020204030204" pitchFamily="34" charset="0"/>
                <a:ea typeface="Calibri" panose="020F0502020204030204" pitchFamily="34" charset="0"/>
                <a:cs typeface="Calibri" panose="020F0502020204030204" pitchFamily="34" charset="0"/>
              </a:rPr>
              <a:t> </a:t>
            </a:r>
            <a:r>
              <a:rPr lang="es-MX" sz="600" i="1" dirty="0" err="1">
                <a:effectLst/>
                <a:latin typeface="Calibri" panose="020F0502020204030204" pitchFamily="34" charset="0"/>
                <a:ea typeface="Calibri" panose="020F0502020204030204" pitchFamily="34" charset="0"/>
                <a:cs typeface="Calibri" panose="020F0502020204030204" pitchFamily="34" charset="0"/>
              </a:rPr>
              <a:t>Science</a:t>
            </a:r>
            <a:r>
              <a:rPr lang="es-MX" sz="600" i="1" dirty="0">
                <a:effectLst/>
                <a:latin typeface="Calibri" panose="020F0502020204030204" pitchFamily="34" charset="0"/>
                <a:ea typeface="Calibri" panose="020F0502020204030204" pitchFamily="34" charset="0"/>
                <a:cs typeface="Calibri" panose="020F0502020204030204" pitchFamily="34" charset="0"/>
              </a:rPr>
              <a:t> and </a:t>
            </a:r>
            <a:r>
              <a:rPr lang="es-MX" sz="600" i="1" dirty="0" err="1">
                <a:effectLst/>
                <a:latin typeface="Calibri" panose="020F0502020204030204" pitchFamily="34" charset="0"/>
                <a:ea typeface="Calibri" panose="020F0502020204030204" pitchFamily="34" charset="0"/>
                <a:cs typeface="Calibri" panose="020F0502020204030204" pitchFamily="34" charset="0"/>
              </a:rPr>
              <a:t>Engineering</a:t>
            </a:r>
            <a:r>
              <a:rPr lang="es-MX" sz="600" dirty="0">
                <a:effectLst/>
                <a:latin typeface="Calibri" panose="020F0502020204030204" pitchFamily="34" charset="0"/>
                <a:ea typeface="Calibri" panose="020F0502020204030204" pitchFamily="34" charset="0"/>
                <a:cs typeface="Calibri" panose="020F0502020204030204" pitchFamily="34" charset="0"/>
              </a:rPr>
              <a:t>, 1420-1429.</a:t>
            </a:r>
            <a:endParaRPr lang="es-ES" sz="6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800"/>
              </a:spcAft>
            </a:pPr>
            <a:r>
              <a:rPr lang="es-MX" sz="600" dirty="0" err="1">
                <a:effectLst/>
                <a:latin typeface="Calibri" panose="020F0502020204030204" pitchFamily="34" charset="0"/>
                <a:ea typeface="Calibri" panose="020F0502020204030204" pitchFamily="34" charset="0"/>
                <a:cs typeface="Calibri" panose="020F0502020204030204" pitchFamily="34" charset="0"/>
              </a:rPr>
              <a:t>Saenz</a:t>
            </a:r>
            <a:r>
              <a:rPr lang="es-MX" sz="600" dirty="0">
                <a:effectLst/>
                <a:latin typeface="Calibri" panose="020F0502020204030204" pitchFamily="34" charset="0"/>
                <a:ea typeface="Calibri" panose="020F0502020204030204" pitchFamily="34" charset="0"/>
                <a:cs typeface="Calibri" panose="020F0502020204030204" pitchFamily="34" charset="0"/>
              </a:rPr>
              <a:t> Serrano, N. (2017). Obtención de material </a:t>
            </a:r>
            <a:r>
              <a:rPr lang="es-MX" sz="600" dirty="0" err="1">
                <a:effectLst/>
                <a:latin typeface="Calibri" panose="020F0502020204030204" pitchFamily="34" charset="0"/>
                <a:ea typeface="Calibri" panose="020F0502020204030204" pitchFamily="34" charset="0"/>
                <a:cs typeface="Calibri" panose="020F0502020204030204" pitchFamily="34" charset="0"/>
              </a:rPr>
              <a:t>colagenoso</a:t>
            </a:r>
            <a:r>
              <a:rPr lang="es-MX" sz="600" dirty="0">
                <a:effectLst/>
                <a:latin typeface="Calibri" panose="020F0502020204030204" pitchFamily="34" charset="0"/>
                <a:ea typeface="Calibri" panose="020F0502020204030204" pitchFamily="34" charset="0"/>
                <a:cs typeface="Calibri" panose="020F0502020204030204" pitchFamily="34" charset="0"/>
              </a:rPr>
              <a:t> de escamas de pescado y su esterilización con radiación GAMMA. </a:t>
            </a:r>
            <a:r>
              <a:rPr lang="es-MX" sz="600" i="1" dirty="0">
                <a:effectLst/>
                <a:latin typeface="Calibri" panose="020F0502020204030204" pitchFamily="34" charset="0"/>
                <a:ea typeface="Calibri" panose="020F0502020204030204" pitchFamily="34" charset="0"/>
                <a:cs typeface="Calibri" panose="020F0502020204030204" pitchFamily="34" charset="0"/>
              </a:rPr>
              <a:t>[Tesis de Licenciatura}.</a:t>
            </a:r>
            <a:r>
              <a:rPr lang="es-MX" sz="600" dirty="0">
                <a:effectLst/>
                <a:latin typeface="Calibri" panose="020F0502020204030204" pitchFamily="34" charset="0"/>
                <a:ea typeface="Calibri" panose="020F0502020204030204" pitchFamily="34" charset="0"/>
                <a:cs typeface="Calibri" panose="020F0502020204030204" pitchFamily="34" charset="0"/>
              </a:rPr>
              <a:t> Universidad Autónoma del Estado de México, Toluca, México. Obtenido de https://inis.iaea.org/collection/NCLCollectionStore/_Public/49/062/49062888.pdf</a:t>
            </a:r>
            <a:endParaRPr lang="es-ES" sz="6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800"/>
              </a:spcAft>
            </a:pPr>
            <a:r>
              <a:rPr lang="es-MX" sz="600" dirty="0" err="1">
                <a:effectLst/>
                <a:latin typeface="Calibri" panose="020F0502020204030204" pitchFamily="34" charset="0"/>
                <a:ea typeface="Calibri" panose="020F0502020204030204" pitchFamily="34" charset="0"/>
                <a:cs typeface="Calibri" panose="020F0502020204030204" pitchFamily="34" charset="0"/>
              </a:rPr>
              <a:t>Saenz</a:t>
            </a:r>
            <a:r>
              <a:rPr lang="es-MX" sz="600" dirty="0">
                <a:effectLst/>
                <a:latin typeface="Calibri" panose="020F0502020204030204" pitchFamily="34" charset="0"/>
                <a:ea typeface="Calibri" panose="020F0502020204030204" pitchFamily="34" charset="0"/>
                <a:cs typeface="Calibri" panose="020F0502020204030204" pitchFamily="34" charset="0"/>
              </a:rPr>
              <a:t> Serrano, N. (2017). </a:t>
            </a:r>
            <a:r>
              <a:rPr lang="es-MX" sz="600" i="1" dirty="0">
                <a:effectLst/>
                <a:latin typeface="Calibri" panose="020F0502020204030204" pitchFamily="34" charset="0"/>
                <a:ea typeface="Calibri" panose="020F0502020204030204" pitchFamily="34" charset="0"/>
                <a:cs typeface="Calibri" panose="020F0502020204030204" pitchFamily="34" charset="0"/>
              </a:rPr>
              <a:t>Obtención de material </a:t>
            </a:r>
            <a:r>
              <a:rPr lang="es-MX" sz="600" i="1" dirty="0" err="1">
                <a:effectLst/>
                <a:latin typeface="Calibri" panose="020F0502020204030204" pitchFamily="34" charset="0"/>
                <a:ea typeface="Calibri" panose="020F0502020204030204" pitchFamily="34" charset="0"/>
                <a:cs typeface="Calibri" panose="020F0502020204030204" pitchFamily="34" charset="0"/>
              </a:rPr>
              <a:t>colagenoso</a:t>
            </a:r>
            <a:r>
              <a:rPr lang="es-MX" sz="600" i="1" dirty="0">
                <a:effectLst/>
                <a:latin typeface="Calibri" panose="020F0502020204030204" pitchFamily="34" charset="0"/>
                <a:ea typeface="Calibri" panose="020F0502020204030204" pitchFamily="34" charset="0"/>
                <a:cs typeface="Calibri" panose="020F0502020204030204" pitchFamily="34" charset="0"/>
              </a:rPr>
              <a:t> de escamas de pescado y su esterilización con radiación GAMMA.</a:t>
            </a:r>
            <a:r>
              <a:rPr lang="es-MX" sz="600" dirty="0">
                <a:effectLst/>
                <a:latin typeface="Calibri" panose="020F0502020204030204" pitchFamily="34" charset="0"/>
                <a:ea typeface="Calibri" panose="020F0502020204030204" pitchFamily="34" charset="0"/>
                <a:cs typeface="Calibri" panose="020F0502020204030204" pitchFamily="34" charset="0"/>
              </a:rPr>
              <a:t> (U. A. México, Productor) Obtenido de https://inis.iaea.org/collection/NCLCollectionStore/_Public/49/062/49062888.pdf</a:t>
            </a:r>
            <a:endParaRPr lang="es-ES" sz="6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800"/>
              </a:spcAft>
            </a:pPr>
            <a:r>
              <a:rPr lang="es-MX" sz="600" dirty="0">
                <a:effectLst/>
                <a:latin typeface="Calibri" panose="020F0502020204030204" pitchFamily="34" charset="0"/>
                <a:ea typeface="Calibri" panose="020F0502020204030204" pitchFamily="34" charset="0"/>
                <a:cs typeface="Calibri" panose="020F0502020204030204" pitchFamily="34" charset="0"/>
              </a:rPr>
              <a:t>Schoenfeld, P. (2018). Colágeno: Rejuvenece tu piel, fortalece las articulaciones, y siéntete más joven gracias a la dieta que aumenta la producción y el consumo de colágeno. </a:t>
            </a:r>
            <a:r>
              <a:rPr lang="es-MX" sz="600" i="1" dirty="0">
                <a:effectLst/>
                <a:latin typeface="Calibri" panose="020F0502020204030204" pitchFamily="34" charset="0"/>
                <a:ea typeface="Calibri" panose="020F0502020204030204" pitchFamily="34" charset="0"/>
                <a:cs typeface="Calibri" panose="020F0502020204030204" pitchFamily="34" charset="0"/>
              </a:rPr>
              <a:t>Málaga: SIRIO S.A</a:t>
            </a:r>
            <a:r>
              <a:rPr lang="es-MX" sz="600" dirty="0">
                <a:effectLst/>
                <a:latin typeface="Calibri" panose="020F0502020204030204" pitchFamily="34" charset="0"/>
                <a:ea typeface="Calibri" panose="020F0502020204030204" pitchFamily="34" charset="0"/>
                <a:cs typeface="Calibri" panose="020F0502020204030204" pitchFamily="34" charset="0"/>
              </a:rPr>
              <a:t>.</a:t>
            </a:r>
            <a:endParaRPr lang="es-ES" sz="6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800"/>
              </a:spcAft>
            </a:pPr>
            <a:r>
              <a:rPr lang="es-MX" sz="600" dirty="0" err="1">
                <a:effectLst/>
                <a:latin typeface="Calibri" panose="020F0502020204030204" pitchFamily="34" charset="0"/>
                <a:ea typeface="Calibri" panose="020F0502020204030204" pitchFamily="34" charset="0"/>
                <a:cs typeface="Calibri" panose="020F0502020204030204" pitchFamily="34" charset="0"/>
              </a:rPr>
              <a:t>Timberlake</a:t>
            </a:r>
            <a:r>
              <a:rPr lang="es-MX" sz="600" dirty="0">
                <a:effectLst/>
                <a:latin typeface="Calibri" panose="020F0502020204030204" pitchFamily="34" charset="0"/>
                <a:ea typeface="Calibri" panose="020F0502020204030204" pitchFamily="34" charset="0"/>
                <a:cs typeface="Calibri" panose="020F0502020204030204" pitchFamily="34" charset="0"/>
              </a:rPr>
              <a:t>, K. (2013). </a:t>
            </a:r>
            <a:r>
              <a:rPr lang="es-MX" sz="600" i="1" dirty="0">
                <a:effectLst/>
                <a:latin typeface="Calibri" panose="020F0502020204030204" pitchFamily="34" charset="0"/>
                <a:ea typeface="Calibri" panose="020F0502020204030204" pitchFamily="34" charset="0"/>
                <a:cs typeface="Calibri" panose="020F0502020204030204" pitchFamily="34" charset="0"/>
              </a:rPr>
              <a:t>Química general, orgánica y biológica: estructuras de la vida. .</a:t>
            </a:r>
            <a:r>
              <a:rPr lang="es-MX" sz="600" dirty="0">
                <a:effectLst/>
                <a:latin typeface="Calibri" panose="020F0502020204030204" pitchFamily="34" charset="0"/>
                <a:ea typeface="Calibri" panose="020F0502020204030204" pitchFamily="34" charset="0"/>
                <a:cs typeface="Calibri" panose="020F0502020204030204" pitchFamily="34" charset="0"/>
              </a:rPr>
              <a:t> México: Pearson.</a:t>
            </a:r>
            <a:endParaRPr lang="es-ES" sz="600" dirty="0">
              <a:effectLst/>
              <a:latin typeface="Calibri" panose="020F0502020204030204" pitchFamily="34" charset="0"/>
              <a:ea typeface="Calibri" panose="020F0502020204030204" pitchFamily="34" charset="0"/>
              <a:cs typeface="Times New Roman" panose="02020603050405020304" pitchFamily="18" charset="0"/>
            </a:endParaRPr>
          </a:p>
          <a:p>
            <a:pPr marL="457200" indent="-457200">
              <a:spcAft>
                <a:spcPts val="800"/>
              </a:spcAft>
            </a:pPr>
            <a:r>
              <a:rPr lang="es-MX" sz="600" dirty="0" err="1">
                <a:effectLst/>
                <a:latin typeface="Calibri" panose="020F0502020204030204" pitchFamily="34" charset="0"/>
                <a:ea typeface="Calibri" panose="020F0502020204030204" pitchFamily="34" charset="0"/>
                <a:cs typeface="Calibri" panose="020F0502020204030204" pitchFamily="34" charset="0"/>
              </a:rPr>
              <a:t>winkler</a:t>
            </a:r>
            <a:r>
              <a:rPr lang="es-MX" sz="600" dirty="0">
                <a:effectLst/>
                <a:latin typeface="Calibri" panose="020F0502020204030204" pitchFamily="34" charset="0"/>
                <a:ea typeface="Calibri" panose="020F0502020204030204" pitchFamily="34" charset="0"/>
                <a:cs typeface="Calibri" panose="020F0502020204030204" pitchFamily="34" charset="0"/>
              </a:rPr>
              <a:t> Ltda. (2017). </a:t>
            </a:r>
            <a:r>
              <a:rPr lang="es-MX" sz="600" i="1" dirty="0">
                <a:effectLst/>
                <a:latin typeface="Calibri" panose="020F0502020204030204" pitchFamily="34" charset="0"/>
                <a:ea typeface="Calibri" panose="020F0502020204030204" pitchFamily="34" charset="0"/>
                <a:cs typeface="Calibri" panose="020F0502020204030204" pitchFamily="34" charset="0"/>
              </a:rPr>
              <a:t>Kit para determinación de proteínas</a:t>
            </a:r>
            <a:r>
              <a:rPr lang="es-MX" sz="600" dirty="0">
                <a:effectLst/>
                <a:latin typeface="Calibri" panose="020F0502020204030204" pitchFamily="34" charset="0"/>
                <a:ea typeface="Calibri" panose="020F0502020204030204" pitchFamily="34" charset="0"/>
                <a:cs typeface="Calibri" panose="020F0502020204030204" pitchFamily="34" charset="0"/>
              </a:rPr>
              <a:t>. Obtenido de http://winklerltda.cl/quimicav2/wp-content/uploads/2017/04/kit-proteinas-bradfor.pdf</a:t>
            </a:r>
            <a:endParaRPr lang="es-ES" sz="600" dirty="0">
              <a:effectLst/>
              <a:latin typeface="Calibri" panose="020F0502020204030204" pitchFamily="34" charset="0"/>
              <a:ea typeface="Calibri" panose="020F0502020204030204" pitchFamily="34" charset="0"/>
              <a:cs typeface="Times New Roman" panose="02020603050405020304" pitchFamily="18" charset="0"/>
            </a:endParaRPr>
          </a:p>
          <a:p>
            <a:r>
              <a:rPr lang="es-MX" sz="600" dirty="0" err="1">
                <a:effectLst/>
                <a:latin typeface="Calibri" panose="020F0502020204030204" pitchFamily="34" charset="0"/>
                <a:ea typeface="Calibri" panose="020F0502020204030204" pitchFamily="34" charset="0"/>
              </a:rPr>
              <a:t>Wiseman</a:t>
            </a:r>
            <a:r>
              <a:rPr lang="es-MX" sz="600" dirty="0">
                <a:effectLst/>
                <a:latin typeface="Calibri" panose="020F0502020204030204" pitchFamily="34" charset="0"/>
                <a:ea typeface="Calibri" panose="020F0502020204030204" pitchFamily="34" charset="0"/>
              </a:rPr>
              <a:t>. (1985). </a:t>
            </a:r>
            <a:r>
              <a:rPr lang="es-MX" sz="600" i="1" dirty="0">
                <a:effectLst/>
                <a:latin typeface="Calibri" panose="020F0502020204030204" pitchFamily="34" charset="0"/>
                <a:ea typeface="Calibri" panose="020F0502020204030204" pitchFamily="34" charset="0"/>
              </a:rPr>
              <a:t>Manual de Biotecnología de los Enzimas.</a:t>
            </a:r>
            <a:r>
              <a:rPr lang="es-MX" sz="600" dirty="0">
                <a:effectLst/>
                <a:latin typeface="Calibri" panose="020F0502020204030204" pitchFamily="34" charset="0"/>
                <a:ea typeface="Calibri" panose="020F0502020204030204" pitchFamily="34" charset="0"/>
              </a:rPr>
              <a:t> Zaragoza-España: Acribia S.A.</a:t>
            </a:r>
            <a:endParaRPr lang="es-ES" sz="600" dirty="0"/>
          </a:p>
        </p:txBody>
      </p:sp>
      <p:sp>
        <p:nvSpPr>
          <p:cNvPr id="5" name="Título 1">
            <a:extLst>
              <a:ext uri="{FF2B5EF4-FFF2-40B4-BE49-F238E27FC236}">
                <a16:creationId xmlns:a16="http://schemas.microsoft.com/office/drawing/2014/main" id="{32EB3C1F-914D-4FA0-9C00-2FE05B400477}"/>
              </a:ext>
            </a:extLst>
          </p:cNvPr>
          <p:cNvSpPr>
            <a:spLocks noGrp="1"/>
          </p:cNvSpPr>
          <p:nvPr>
            <p:ph type="title"/>
          </p:nvPr>
        </p:nvSpPr>
        <p:spPr>
          <a:xfrm>
            <a:off x="4628271" y="0"/>
            <a:ext cx="6954129" cy="1143000"/>
          </a:xfrm>
        </p:spPr>
        <p:txBody>
          <a:bodyPr/>
          <a:lstStyle/>
          <a:p>
            <a:r>
              <a:rPr lang="es-EC" dirty="0">
                <a:solidFill>
                  <a:srgbClr val="003300"/>
                </a:solidFill>
              </a:rPr>
              <a:t>Bibliografía</a:t>
            </a:r>
          </a:p>
        </p:txBody>
      </p:sp>
      <p:sp>
        <p:nvSpPr>
          <p:cNvPr id="6" name="CuadroTexto 5">
            <a:extLst>
              <a:ext uri="{FF2B5EF4-FFF2-40B4-BE49-F238E27FC236}">
                <a16:creationId xmlns:a16="http://schemas.microsoft.com/office/drawing/2014/main" id="{2131E5DD-FDB6-4E78-9EB3-6A21207746BA}"/>
              </a:ext>
            </a:extLst>
          </p:cNvPr>
          <p:cNvSpPr txBox="1"/>
          <p:nvPr/>
        </p:nvSpPr>
        <p:spPr>
          <a:xfrm>
            <a:off x="0" y="0"/>
            <a:ext cx="609600" cy="369332"/>
          </a:xfrm>
          <a:prstGeom prst="rect">
            <a:avLst/>
          </a:prstGeom>
          <a:noFill/>
        </p:spPr>
        <p:txBody>
          <a:bodyPr wrap="square" rtlCol="0">
            <a:spAutoFit/>
          </a:bodyPr>
          <a:lstStyle/>
          <a:p>
            <a:pPr algn="ctr"/>
            <a:r>
              <a:rPr lang="es-MX" dirty="0"/>
              <a:t>31</a:t>
            </a:r>
            <a:endParaRPr lang="es-ES" dirty="0"/>
          </a:p>
        </p:txBody>
      </p:sp>
    </p:spTree>
    <p:extLst>
      <p:ext uri="{BB962C8B-B14F-4D97-AF65-F5344CB8AC3E}">
        <p14:creationId xmlns:p14="http://schemas.microsoft.com/office/powerpoint/2010/main" val="3349835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549CA30-451D-491B-BC93-3558DBEB41A2}"/>
              </a:ext>
            </a:extLst>
          </p:cNvPr>
          <p:cNvPicPr>
            <a:picLocks noChangeAspect="1"/>
          </p:cNvPicPr>
          <p:nvPr/>
        </p:nvPicPr>
        <p:blipFill rotWithShape="1">
          <a:blip r:embed="rId2"/>
          <a:srcRect l="10113" t="14659" r="8511" b="6932"/>
          <a:stretch/>
        </p:blipFill>
        <p:spPr>
          <a:xfrm>
            <a:off x="8899451" y="5945410"/>
            <a:ext cx="3062177" cy="726633"/>
          </a:xfrm>
          <a:prstGeom prst="rect">
            <a:avLst/>
          </a:prstGeom>
        </p:spPr>
      </p:pic>
      <p:pic>
        <p:nvPicPr>
          <p:cNvPr id="3084" name="Picture 12" descr="China Bromelina Manufacturer and Factory | Puyer">
            <a:extLst>
              <a:ext uri="{FF2B5EF4-FFF2-40B4-BE49-F238E27FC236}">
                <a16:creationId xmlns:a16="http://schemas.microsoft.com/office/drawing/2014/main" id="{50A9DE9F-1655-45BE-96F1-00544CBBAB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95" t="30579" r="21502" b="29768"/>
          <a:stretch/>
        </p:blipFill>
        <p:spPr bwMode="auto">
          <a:xfrm>
            <a:off x="2063407" y="1334248"/>
            <a:ext cx="1717720" cy="1009020"/>
          </a:xfrm>
          <a:prstGeom prst="rect">
            <a:avLst/>
          </a:prstGeom>
          <a:noFill/>
          <a:extLst>
            <a:ext uri="{909E8E84-426E-40DD-AFC4-6F175D3DCCD1}">
              <a14:hiddenFill xmlns:a14="http://schemas.microsoft.com/office/drawing/2010/main">
                <a:solidFill>
                  <a:srgbClr val="FFFFFF"/>
                </a:solidFill>
              </a14:hiddenFill>
            </a:ext>
          </a:extLst>
        </p:spPr>
      </p:pic>
      <p:sp>
        <p:nvSpPr>
          <p:cNvPr id="27" name="Título 1">
            <a:extLst>
              <a:ext uri="{FF2B5EF4-FFF2-40B4-BE49-F238E27FC236}">
                <a16:creationId xmlns:a16="http://schemas.microsoft.com/office/drawing/2014/main" id="{7BB352A0-2367-442F-86EF-29A1EA9AC646}"/>
              </a:ext>
            </a:extLst>
          </p:cNvPr>
          <p:cNvSpPr>
            <a:spLocks noGrp="1"/>
          </p:cNvSpPr>
          <p:nvPr>
            <p:ph type="title"/>
          </p:nvPr>
        </p:nvSpPr>
        <p:spPr>
          <a:xfrm>
            <a:off x="7724633" y="0"/>
            <a:ext cx="3857767" cy="1143000"/>
          </a:xfrm>
        </p:spPr>
        <p:txBody>
          <a:bodyPr/>
          <a:lstStyle/>
          <a:p>
            <a:r>
              <a:rPr lang="es-EC" dirty="0">
                <a:solidFill>
                  <a:srgbClr val="003300"/>
                </a:solidFill>
              </a:rPr>
              <a:t>INTRODUCCIÓN</a:t>
            </a:r>
          </a:p>
        </p:txBody>
      </p:sp>
      <p:sp>
        <p:nvSpPr>
          <p:cNvPr id="36" name="CuadroTexto 35">
            <a:extLst>
              <a:ext uri="{FF2B5EF4-FFF2-40B4-BE49-F238E27FC236}">
                <a16:creationId xmlns:a16="http://schemas.microsoft.com/office/drawing/2014/main" id="{3B674820-A361-44FF-B5E2-F28BEA1ECE47}"/>
              </a:ext>
            </a:extLst>
          </p:cNvPr>
          <p:cNvSpPr txBox="1"/>
          <p:nvPr/>
        </p:nvSpPr>
        <p:spPr>
          <a:xfrm>
            <a:off x="1040879" y="3474359"/>
            <a:ext cx="2337313" cy="468936"/>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s-MX" sz="1200" b="1" i="0" u="none" strike="noStrike" kern="1200" cap="none" spc="0" normalizeH="0" baseline="0" noProof="0" dirty="0">
                <a:ln>
                  <a:noFill/>
                </a:ln>
                <a:solidFill>
                  <a:prstClr val="black">
                    <a:lumMod val="50000"/>
                  </a:prstClr>
                </a:solidFill>
                <a:effectLst/>
                <a:uLnTx/>
                <a:uFillTx/>
                <a:latin typeface="Arial"/>
                <a:ea typeface="+mn-ea"/>
                <a:cs typeface="+mn-cs"/>
              </a:rPr>
              <a:t>Figura 1. </a:t>
            </a:r>
            <a:r>
              <a:rPr lang="es-MX" sz="1200" i="1" dirty="0" err="1">
                <a:solidFill>
                  <a:prstClr val="black">
                    <a:lumMod val="50000"/>
                  </a:prstClr>
                </a:solidFill>
                <a:latin typeface="Arial"/>
              </a:rPr>
              <a:t>Ananas</a:t>
            </a:r>
            <a:r>
              <a:rPr lang="es-MX" sz="1200" i="1" dirty="0">
                <a:solidFill>
                  <a:prstClr val="black">
                    <a:lumMod val="50000"/>
                  </a:prstClr>
                </a:solidFill>
                <a:latin typeface="Arial"/>
              </a:rPr>
              <a:t> </a:t>
            </a:r>
            <a:r>
              <a:rPr lang="es-MX" sz="1200" i="1" dirty="0" err="1">
                <a:solidFill>
                  <a:prstClr val="black">
                    <a:lumMod val="50000"/>
                  </a:prstClr>
                </a:solidFill>
                <a:latin typeface="Arial"/>
              </a:rPr>
              <a:t>comosus</a:t>
            </a:r>
            <a:r>
              <a:rPr lang="es-MX" sz="1200" i="1" dirty="0">
                <a:solidFill>
                  <a:prstClr val="black">
                    <a:lumMod val="50000"/>
                  </a:prstClr>
                </a:solidFill>
                <a:latin typeface="Arial"/>
              </a:rPr>
              <a:t> </a:t>
            </a:r>
            <a:r>
              <a:rPr lang="es-MX" sz="1200" dirty="0">
                <a:solidFill>
                  <a:prstClr val="black">
                    <a:lumMod val="50000"/>
                  </a:prstClr>
                </a:solidFill>
                <a:latin typeface="Arial"/>
              </a:rPr>
              <a:t>L</a:t>
            </a:r>
            <a:r>
              <a:rPr lang="es-MX" sz="1200" i="1" dirty="0">
                <a:solidFill>
                  <a:prstClr val="black">
                    <a:lumMod val="50000"/>
                  </a:prstClr>
                </a:solidFill>
                <a:latin typeface="Arial"/>
              </a:rPr>
              <a:t>.</a:t>
            </a:r>
            <a:r>
              <a:rPr kumimoji="0" lang="es-MX" sz="1200" b="0" i="1" u="none" strike="noStrike" kern="1200" cap="none" spc="0" normalizeH="0" baseline="0" noProof="0" dirty="0">
                <a:ln>
                  <a:noFill/>
                </a:ln>
                <a:solidFill>
                  <a:prstClr val="black">
                    <a:lumMod val="50000"/>
                  </a:prstClr>
                </a:solidFill>
                <a:effectLst/>
                <a:uLnTx/>
                <a:uFillTx/>
                <a:latin typeface="Arial"/>
                <a:ea typeface="+mn-ea"/>
                <a:cs typeface="+mn-cs"/>
              </a:rPr>
              <a:t> </a:t>
            </a:r>
            <a:r>
              <a:rPr kumimoji="0" lang="es-MX" sz="1200" b="0" i="0" u="none" strike="noStrike" kern="1200" cap="none" spc="0" normalizeH="0" baseline="0" noProof="0" dirty="0">
                <a:ln>
                  <a:noFill/>
                </a:ln>
                <a:solidFill>
                  <a:prstClr val="black">
                    <a:lumMod val="50000"/>
                  </a:prstClr>
                </a:solidFill>
                <a:effectLst/>
                <a:uLnTx/>
                <a:uFillTx/>
                <a:latin typeface="Arial"/>
                <a:ea typeface="+mn-ea"/>
                <a:cs typeface="+mn-cs"/>
              </a:rPr>
              <a:t>(PPFAM, 2008)</a:t>
            </a:r>
          </a:p>
        </p:txBody>
      </p:sp>
      <p:pic>
        <p:nvPicPr>
          <p:cNvPr id="3076" name="Picture 4" descr="Jugo Natural de Piña Guía Completa | Frutas Para Jugo">
            <a:extLst>
              <a:ext uri="{FF2B5EF4-FFF2-40B4-BE49-F238E27FC236}">
                <a16:creationId xmlns:a16="http://schemas.microsoft.com/office/drawing/2014/main" id="{2F65A42E-F461-4016-A37E-2CD7D201FD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5513" r="24029"/>
          <a:stretch/>
        </p:blipFill>
        <p:spPr bwMode="auto">
          <a:xfrm>
            <a:off x="369948" y="1473902"/>
            <a:ext cx="1740328" cy="200045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Imagenes Piña Png">
            <a:extLst>
              <a:ext uri="{FF2B5EF4-FFF2-40B4-BE49-F238E27FC236}">
                <a16:creationId xmlns:a16="http://schemas.microsoft.com/office/drawing/2014/main" id="{2BD144FF-D71E-4424-9EC5-8309EBD098D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19020995">
            <a:off x="2963463" y="926450"/>
            <a:ext cx="1498002" cy="1498002"/>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Resultado de imagen de flechas vintage vector png | Lettering tutorial,  Aesthetic words, Powerpoint background design">
            <a:extLst>
              <a:ext uri="{FF2B5EF4-FFF2-40B4-BE49-F238E27FC236}">
                <a16:creationId xmlns:a16="http://schemas.microsoft.com/office/drawing/2014/main" id="{10352893-7181-42E3-8E7A-9DC81F8B89F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rot="10268474">
            <a:off x="2044733" y="2349771"/>
            <a:ext cx="768546" cy="768546"/>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17 ideas de Roblox | fondos de pantalla de power point, fondos para  diapositivas, fondos para power point">
            <a:extLst>
              <a:ext uri="{FF2B5EF4-FFF2-40B4-BE49-F238E27FC236}">
                <a16:creationId xmlns:a16="http://schemas.microsoft.com/office/drawing/2014/main" id="{4BFB9919-7264-4DA7-AA17-D5D4C7A906A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3008" y="5469213"/>
            <a:ext cx="2119812" cy="747784"/>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A4FD1F62-1A54-445A-B25C-D3CA295798A0}"/>
              </a:ext>
            </a:extLst>
          </p:cNvPr>
          <p:cNvSpPr txBox="1"/>
          <p:nvPr/>
        </p:nvSpPr>
        <p:spPr>
          <a:xfrm>
            <a:off x="1965277" y="813985"/>
            <a:ext cx="1359911" cy="369332"/>
          </a:xfrm>
          <a:prstGeom prst="rect">
            <a:avLst/>
          </a:prstGeom>
          <a:noFill/>
        </p:spPr>
        <p:txBody>
          <a:bodyPr wrap="square" rtlCol="0">
            <a:spAutoFit/>
          </a:bodyPr>
          <a:lstStyle/>
          <a:p>
            <a:r>
              <a:rPr lang="es-MX" b="1" dirty="0">
                <a:solidFill>
                  <a:srgbClr val="003300"/>
                </a:solidFill>
              </a:rPr>
              <a:t>Bromelina</a:t>
            </a:r>
            <a:endParaRPr lang="es-ES" b="1" dirty="0">
              <a:solidFill>
                <a:srgbClr val="003300"/>
              </a:solidFill>
            </a:endParaRPr>
          </a:p>
        </p:txBody>
      </p:sp>
      <p:cxnSp>
        <p:nvCxnSpPr>
          <p:cNvPr id="11" name="Conector recto 10">
            <a:extLst>
              <a:ext uri="{FF2B5EF4-FFF2-40B4-BE49-F238E27FC236}">
                <a16:creationId xmlns:a16="http://schemas.microsoft.com/office/drawing/2014/main" id="{B807F899-FBC7-4116-BF49-8D998297A752}"/>
              </a:ext>
            </a:extLst>
          </p:cNvPr>
          <p:cNvCxnSpPr/>
          <p:nvPr/>
        </p:nvCxnSpPr>
        <p:spPr>
          <a:xfrm>
            <a:off x="5751443" y="571500"/>
            <a:ext cx="0" cy="5683526"/>
          </a:xfrm>
          <a:prstGeom prst="line">
            <a:avLst/>
          </a:prstGeom>
          <a:ln>
            <a:solidFill>
              <a:srgbClr val="FFCCCC"/>
            </a:solidFill>
            <a:prstDash val="dash"/>
          </a:ln>
        </p:spPr>
        <p:style>
          <a:lnRef idx="1">
            <a:schemeClr val="accent1"/>
          </a:lnRef>
          <a:fillRef idx="0">
            <a:schemeClr val="accent1"/>
          </a:fillRef>
          <a:effectRef idx="0">
            <a:schemeClr val="accent1"/>
          </a:effectRef>
          <a:fontRef idx="minor">
            <a:schemeClr val="tx1"/>
          </a:fontRef>
        </p:style>
      </p:cxnSp>
      <p:sp>
        <p:nvSpPr>
          <p:cNvPr id="12" name="CuadroTexto 11">
            <a:extLst>
              <a:ext uri="{FF2B5EF4-FFF2-40B4-BE49-F238E27FC236}">
                <a16:creationId xmlns:a16="http://schemas.microsoft.com/office/drawing/2014/main" id="{E27815DE-8CAE-4B8B-AC54-FA81F5B47B30}"/>
              </a:ext>
            </a:extLst>
          </p:cNvPr>
          <p:cNvSpPr txBox="1"/>
          <p:nvPr/>
        </p:nvSpPr>
        <p:spPr>
          <a:xfrm>
            <a:off x="460094" y="5569111"/>
            <a:ext cx="1391477" cy="461665"/>
          </a:xfrm>
          <a:prstGeom prst="rect">
            <a:avLst/>
          </a:prstGeom>
          <a:noFill/>
        </p:spPr>
        <p:txBody>
          <a:bodyPr wrap="square" rtlCol="0">
            <a:spAutoFit/>
          </a:bodyPr>
          <a:lstStyle/>
          <a:p>
            <a:r>
              <a:rPr lang="es-MX" sz="2400" b="1" dirty="0">
                <a:solidFill>
                  <a:srgbClr val="003300"/>
                </a:solidFill>
              </a:rPr>
              <a:t>ENZIMA</a:t>
            </a:r>
            <a:endParaRPr lang="es-ES" sz="2400" b="1" dirty="0">
              <a:solidFill>
                <a:srgbClr val="003300"/>
              </a:solidFill>
            </a:endParaRPr>
          </a:p>
        </p:txBody>
      </p:sp>
      <p:pic>
        <p:nvPicPr>
          <p:cNvPr id="3092" name="Picture 20" descr="Qué son las enzimas? ¿Por qué son tan importantes?">
            <a:extLst>
              <a:ext uri="{FF2B5EF4-FFF2-40B4-BE49-F238E27FC236}">
                <a16:creationId xmlns:a16="http://schemas.microsoft.com/office/drawing/2014/main" id="{44D88C7C-54DE-44FC-ADFC-2329FCDFD98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413132" y="3949936"/>
            <a:ext cx="2960011" cy="1850007"/>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0676991C-5142-48AE-A757-D60609915BE5}"/>
              </a:ext>
            </a:extLst>
          </p:cNvPr>
          <p:cNvSpPr txBox="1"/>
          <p:nvPr/>
        </p:nvSpPr>
        <p:spPr>
          <a:xfrm>
            <a:off x="3246250" y="5703273"/>
            <a:ext cx="2570467" cy="338554"/>
          </a:xfrm>
          <a:prstGeom prst="rect">
            <a:avLst/>
          </a:prstGeom>
          <a:noFill/>
        </p:spPr>
        <p:txBody>
          <a:bodyPr wrap="square" rtlCol="0">
            <a:spAutoFit/>
          </a:bodyPr>
          <a:lstStyle/>
          <a:p>
            <a:r>
              <a:rPr lang="es-MX" sz="1600" b="1" dirty="0"/>
              <a:t>¿Qué es una enzima?</a:t>
            </a:r>
            <a:endParaRPr lang="es-ES" sz="1600" b="1" dirty="0"/>
          </a:p>
        </p:txBody>
      </p:sp>
      <p:pic>
        <p:nvPicPr>
          <p:cNvPr id="3096" name="Picture 24" descr="Daniela (danielamcd09) - Perfil | Pinterest">
            <a:extLst>
              <a:ext uri="{FF2B5EF4-FFF2-40B4-BE49-F238E27FC236}">
                <a16:creationId xmlns:a16="http://schemas.microsoft.com/office/drawing/2014/main" id="{CD95CC99-7191-496B-9A14-BD0E38E295FF}"/>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7650" t="5057" r="5571"/>
          <a:stretch/>
        </p:blipFill>
        <p:spPr bwMode="auto">
          <a:xfrm>
            <a:off x="6664697" y="1183317"/>
            <a:ext cx="5073356" cy="4134965"/>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sp>
        <p:nvSpPr>
          <p:cNvPr id="14" name="CuadroTexto 13">
            <a:extLst>
              <a:ext uri="{FF2B5EF4-FFF2-40B4-BE49-F238E27FC236}">
                <a16:creationId xmlns:a16="http://schemas.microsoft.com/office/drawing/2014/main" id="{78FF598D-AA6E-4485-90DC-5587A2A7D365}"/>
              </a:ext>
            </a:extLst>
          </p:cNvPr>
          <p:cNvSpPr txBox="1"/>
          <p:nvPr/>
        </p:nvSpPr>
        <p:spPr>
          <a:xfrm>
            <a:off x="7513983" y="1838758"/>
            <a:ext cx="3472069" cy="2626360"/>
          </a:xfrm>
          <a:prstGeom prst="rect">
            <a:avLst/>
          </a:prstGeom>
          <a:noFill/>
        </p:spPr>
        <p:txBody>
          <a:bodyPr wrap="square" rtlCol="0">
            <a:spAutoFit/>
          </a:bodyPr>
          <a:lstStyle/>
          <a:p>
            <a:pPr marL="342900" lvl="0" indent="-342900" algn="just">
              <a:spcBef>
                <a:spcPts val="1200"/>
              </a:spcBef>
              <a:spcAft>
                <a:spcPts val="800"/>
              </a:spcAft>
              <a:buFont typeface="Symbol" panose="05050102010706020507" pitchFamily="18" charset="2"/>
              <a:buChar char=""/>
            </a:pPr>
            <a:r>
              <a:rPr lang="es-EC" sz="1400" dirty="0">
                <a:effectLst/>
                <a:ea typeface="Times New Roman" panose="02020603050405020304" pitchFamily="18" charset="0"/>
              </a:rPr>
              <a:t>Alta especificidad por el sustrato.</a:t>
            </a:r>
            <a:endParaRPr lang="es-ES" sz="1400" dirty="0">
              <a:effectLst/>
              <a:ea typeface="Times New Roman" panose="02020603050405020304" pitchFamily="18" charset="0"/>
            </a:endParaRPr>
          </a:p>
          <a:p>
            <a:pPr marL="342900" lvl="0" indent="-342900" algn="just">
              <a:spcBef>
                <a:spcPts val="1200"/>
              </a:spcBef>
              <a:spcAft>
                <a:spcPts val="800"/>
              </a:spcAft>
              <a:buFont typeface="Symbol" panose="05050102010706020507" pitchFamily="18" charset="2"/>
              <a:buChar char=""/>
            </a:pPr>
            <a:r>
              <a:rPr lang="es-EC" sz="1400" dirty="0">
                <a:effectLst/>
                <a:ea typeface="Times New Roman" panose="02020603050405020304" pitchFamily="18" charset="0"/>
              </a:rPr>
              <a:t>Poseen efecto catalizador.</a:t>
            </a:r>
          </a:p>
          <a:p>
            <a:pPr marL="342900" lvl="0" indent="-342900" algn="just">
              <a:spcBef>
                <a:spcPts val="1200"/>
              </a:spcBef>
              <a:spcAft>
                <a:spcPts val="800"/>
              </a:spcAft>
              <a:buFont typeface="Symbol" panose="05050102010706020507" pitchFamily="18" charset="2"/>
              <a:buChar char=""/>
            </a:pPr>
            <a:r>
              <a:rPr lang="es-EC" sz="1400" dirty="0">
                <a:effectLst/>
                <a:ea typeface="Times New Roman" panose="02020603050405020304" pitchFamily="18" charset="0"/>
              </a:rPr>
              <a:t>Influyen únicamente en su velocidad.</a:t>
            </a:r>
            <a:endParaRPr lang="es-ES" sz="1400" dirty="0">
              <a:effectLst/>
              <a:ea typeface="Times New Roman" panose="02020603050405020304" pitchFamily="18" charset="0"/>
            </a:endParaRPr>
          </a:p>
          <a:p>
            <a:pPr marL="342900" lvl="0" indent="-342900" algn="just">
              <a:spcBef>
                <a:spcPts val="1200"/>
              </a:spcBef>
              <a:spcAft>
                <a:spcPts val="800"/>
              </a:spcAft>
              <a:buFont typeface="Symbol" panose="05050102010706020507" pitchFamily="18" charset="2"/>
              <a:buChar char=""/>
            </a:pPr>
            <a:r>
              <a:rPr lang="es-EC" sz="1400" dirty="0">
                <a:ea typeface="Times New Roman" panose="02020603050405020304" pitchFamily="18" charset="0"/>
              </a:rPr>
              <a:t>Eficaces en p</a:t>
            </a:r>
            <a:r>
              <a:rPr lang="es-EC" sz="1400" dirty="0">
                <a:effectLst/>
                <a:ea typeface="Times New Roman" panose="02020603050405020304" pitchFamily="18" charset="0"/>
              </a:rPr>
              <a:t>equeñas cantidades.</a:t>
            </a:r>
            <a:endParaRPr lang="es-ES" sz="1400" dirty="0">
              <a:effectLst/>
              <a:ea typeface="Times New Roman" panose="02020603050405020304" pitchFamily="18" charset="0"/>
            </a:endParaRPr>
          </a:p>
          <a:p>
            <a:pPr marL="342900" lvl="0" indent="-342900" algn="just">
              <a:spcBef>
                <a:spcPts val="1200"/>
              </a:spcBef>
              <a:spcAft>
                <a:spcPts val="800"/>
              </a:spcAft>
              <a:buFont typeface="Symbol" panose="05050102010706020507" pitchFamily="18" charset="2"/>
              <a:buChar char=""/>
            </a:pPr>
            <a:r>
              <a:rPr lang="es-EC" sz="1400" dirty="0">
                <a:effectLst/>
                <a:ea typeface="Times New Roman" panose="02020603050405020304" pitchFamily="18" charset="0"/>
              </a:rPr>
              <a:t>Tienen la capacidad de intervenir nuevamente, pues no se consumen a lo largo de la reacción.</a:t>
            </a:r>
            <a:endParaRPr lang="es-ES" sz="1400" dirty="0">
              <a:effectLst/>
              <a:ea typeface="Times New Roman" panose="02020603050405020304" pitchFamily="18" charset="0"/>
            </a:endParaRPr>
          </a:p>
        </p:txBody>
      </p:sp>
      <p:sp>
        <p:nvSpPr>
          <p:cNvPr id="15" name="CuadroTexto 14">
            <a:extLst>
              <a:ext uri="{FF2B5EF4-FFF2-40B4-BE49-F238E27FC236}">
                <a16:creationId xmlns:a16="http://schemas.microsoft.com/office/drawing/2014/main" id="{C21D99F6-D10F-44E5-815F-57D8D2A5409A}"/>
              </a:ext>
            </a:extLst>
          </p:cNvPr>
          <p:cNvSpPr txBox="1"/>
          <p:nvPr/>
        </p:nvSpPr>
        <p:spPr>
          <a:xfrm>
            <a:off x="6262185" y="1556183"/>
            <a:ext cx="190319" cy="3323987"/>
          </a:xfrm>
          <a:prstGeom prst="rect">
            <a:avLst/>
          </a:prstGeom>
          <a:noFill/>
        </p:spPr>
        <p:txBody>
          <a:bodyPr wrap="square" rtlCol="0">
            <a:spAutoFit/>
          </a:bodyPr>
          <a:lstStyle/>
          <a:p>
            <a:r>
              <a:rPr lang="es-MX" sz="1400" b="1" dirty="0"/>
              <a:t>CARACTERÍSTICAS</a:t>
            </a:r>
            <a:endParaRPr lang="es-ES" b="1" dirty="0"/>
          </a:p>
        </p:txBody>
      </p:sp>
      <p:sp>
        <p:nvSpPr>
          <p:cNvPr id="18" name="CuadroTexto 17">
            <a:extLst>
              <a:ext uri="{FF2B5EF4-FFF2-40B4-BE49-F238E27FC236}">
                <a16:creationId xmlns:a16="http://schemas.microsoft.com/office/drawing/2014/main" id="{B31D2B8A-B7DF-42A9-BBAE-904DD77501A6}"/>
              </a:ext>
            </a:extLst>
          </p:cNvPr>
          <p:cNvSpPr txBox="1"/>
          <p:nvPr/>
        </p:nvSpPr>
        <p:spPr>
          <a:xfrm>
            <a:off x="0" y="0"/>
            <a:ext cx="414670" cy="369332"/>
          </a:xfrm>
          <a:prstGeom prst="rect">
            <a:avLst/>
          </a:prstGeom>
          <a:noFill/>
        </p:spPr>
        <p:txBody>
          <a:bodyPr wrap="square" rtlCol="0">
            <a:spAutoFit/>
          </a:bodyPr>
          <a:lstStyle/>
          <a:p>
            <a:pPr algn="ctr"/>
            <a:r>
              <a:rPr lang="es-MX" dirty="0"/>
              <a:t>4</a:t>
            </a:r>
            <a:endParaRPr lang="es-ES" dirty="0"/>
          </a:p>
        </p:txBody>
      </p:sp>
    </p:spTree>
    <p:extLst>
      <p:ext uri="{BB962C8B-B14F-4D97-AF65-F5344CB8AC3E}">
        <p14:creationId xmlns:p14="http://schemas.microsoft.com/office/powerpoint/2010/main" val="23214039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549CA30-451D-491B-BC93-3558DBEB41A2}"/>
              </a:ext>
            </a:extLst>
          </p:cNvPr>
          <p:cNvPicPr>
            <a:picLocks noChangeAspect="1"/>
          </p:cNvPicPr>
          <p:nvPr/>
        </p:nvPicPr>
        <p:blipFill rotWithShape="1">
          <a:blip r:embed="rId2"/>
          <a:srcRect l="10113" t="14659" r="8511" b="6932"/>
          <a:stretch/>
        </p:blipFill>
        <p:spPr>
          <a:xfrm>
            <a:off x="8899451" y="5945410"/>
            <a:ext cx="3062177" cy="726633"/>
          </a:xfrm>
          <a:prstGeom prst="rect">
            <a:avLst/>
          </a:prstGeom>
        </p:spPr>
      </p:pic>
      <p:pic>
        <p:nvPicPr>
          <p:cNvPr id="3084" name="Picture 12" descr="China Bromelina Manufacturer and Factory | Puyer">
            <a:extLst>
              <a:ext uri="{FF2B5EF4-FFF2-40B4-BE49-F238E27FC236}">
                <a16:creationId xmlns:a16="http://schemas.microsoft.com/office/drawing/2014/main" id="{50A9DE9F-1655-45BE-96F1-00544CBBABA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995" t="30579" r="21502" b="29768"/>
          <a:stretch/>
        </p:blipFill>
        <p:spPr bwMode="auto">
          <a:xfrm>
            <a:off x="2061893" y="2575948"/>
            <a:ext cx="1717720" cy="1009020"/>
          </a:xfrm>
          <a:prstGeom prst="ellipse">
            <a:avLst/>
          </a:prstGeom>
          <a:noFill/>
          <a:extLst>
            <a:ext uri="{909E8E84-426E-40DD-AFC4-6F175D3DCCD1}">
              <a14:hiddenFill xmlns:a14="http://schemas.microsoft.com/office/drawing/2010/main">
                <a:solidFill>
                  <a:srgbClr val="FFFFFF"/>
                </a:solidFill>
              </a14:hiddenFill>
            </a:ext>
          </a:extLst>
        </p:spPr>
      </p:pic>
      <p:cxnSp>
        <p:nvCxnSpPr>
          <p:cNvPr id="25" name="Conector recto 24">
            <a:extLst>
              <a:ext uri="{FF2B5EF4-FFF2-40B4-BE49-F238E27FC236}">
                <a16:creationId xmlns:a16="http://schemas.microsoft.com/office/drawing/2014/main" id="{C0C1A535-70ED-4E1C-B2B4-DD66CB0B562F}"/>
              </a:ext>
            </a:extLst>
          </p:cNvPr>
          <p:cNvCxnSpPr/>
          <p:nvPr/>
        </p:nvCxnSpPr>
        <p:spPr>
          <a:xfrm>
            <a:off x="6096000" y="587237"/>
            <a:ext cx="0" cy="5683526"/>
          </a:xfrm>
          <a:prstGeom prst="line">
            <a:avLst/>
          </a:prstGeom>
          <a:ln>
            <a:solidFill>
              <a:srgbClr val="FFCCCC"/>
            </a:solidFill>
            <a:prstDash val="dash"/>
          </a:ln>
        </p:spPr>
        <p:style>
          <a:lnRef idx="1">
            <a:schemeClr val="accent1"/>
          </a:lnRef>
          <a:fillRef idx="0">
            <a:schemeClr val="accent1"/>
          </a:fillRef>
          <a:effectRef idx="0">
            <a:schemeClr val="accent1"/>
          </a:effectRef>
          <a:fontRef idx="minor">
            <a:schemeClr val="tx1"/>
          </a:fontRef>
        </p:style>
      </p:cxnSp>
      <p:sp>
        <p:nvSpPr>
          <p:cNvPr id="27" name="Título 1">
            <a:extLst>
              <a:ext uri="{FF2B5EF4-FFF2-40B4-BE49-F238E27FC236}">
                <a16:creationId xmlns:a16="http://schemas.microsoft.com/office/drawing/2014/main" id="{7BB352A0-2367-442F-86EF-29A1EA9AC646}"/>
              </a:ext>
            </a:extLst>
          </p:cNvPr>
          <p:cNvSpPr>
            <a:spLocks noGrp="1"/>
          </p:cNvSpPr>
          <p:nvPr>
            <p:ph type="title"/>
          </p:nvPr>
        </p:nvSpPr>
        <p:spPr>
          <a:xfrm>
            <a:off x="7724633" y="0"/>
            <a:ext cx="3857767" cy="1143000"/>
          </a:xfrm>
        </p:spPr>
        <p:txBody>
          <a:bodyPr/>
          <a:lstStyle/>
          <a:p>
            <a:r>
              <a:rPr lang="es-EC" dirty="0">
                <a:solidFill>
                  <a:srgbClr val="003300"/>
                </a:solidFill>
              </a:rPr>
              <a:t>INTRODUCCIÓN</a:t>
            </a:r>
          </a:p>
        </p:txBody>
      </p:sp>
      <p:pic>
        <p:nvPicPr>
          <p:cNvPr id="3090" name="Picture 18" descr="17 ideas de Roblox | fondos de pantalla de power point, fondos para  diapositivas, fondos para power point">
            <a:extLst>
              <a:ext uri="{FF2B5EF4-FFF2-40B4-BE49-F238E27FC236}">
                <a16:creationId xmlns:a16="http://schemas.microsoft.com/office/drawing/2014/main" id="{4BFB9919-7264-4DA7-AA17-D5D4C7A906A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53864" y="5611487"/>
            <a:ext cx="4414360" cy="556547"/>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a:extLst>
              <a:ext uri="{FF2B5EF4-FFF2-40B4-BE49-F238E27FC236}">
                <a16:creationId xmlns:a16="http://schemas.microsoft.com/office/drawing/2014/main" id="{A4FD1F62-1A54-445A-B25C-D3CA295798A0}"/>
              </a:ext>
            </a:extLst>
          </p:cNvPr>
          <p:cNvSpPr txBox="1"/>
          <p:nvPr/>
        </p:nvSpPr>
        <p:spPr>
          <a:xfrm>
            <a:off x="2396040" y="3584968"/>
            <a:ext cx="1359911" cy="338554"/>
          </a:xfrm>
          <a:prstGeom prst="rect">
            <a:avLst/>
          </a:prstGeom>
          <a:noFill/>
        </p:spPr>
        <p:txBody>
          <a:bodyPr wrap="square" rtlCol="0">
            <a:spAutoFit/>
          </a:bodyPr>
          <a:lstStyle/>
          <a:p>
            <a:r>
              <a:rPr lang="es-MX" sz="1600" b="1" dirty="0">
                <a:solidFill>
                  <a:srgbClr val="C1AF29"/>
                </a:solidFill>
              </a:rPr>
              <a:t>Bromelina</a:t>
            </a:r>
            <a:endParaRPr lang="es-ES" sz="1600" b="1" dirty="0">
              <a:solidFill>
                <a:srgbClr val="C1AF29"/>
              </a:solidFill>
            </a:endParaRPr>
          </a:p>
        </p:txBody>
      </p:sp>
      <p:sp>
        <p:nvSpPr>
          <p:cNvPr id="12" name="CuadroTexto 11">
            <a:extLst>
              <a:ext uri="{FF2B5EF4-FFF2-40B4-BE49-F238E27FC236}">
                <a16:creationId xmlns:a16="http://schemas.microsoft.com/office/drawing/2014/main" id="{E27815DE-8CAE-4B8B-AC54-FA81F5B47B30}"/>
              </a:ext>
            </a:extLst>
          </p:cNvPr>
          <p:cNvSpPr txBox="1"/>
          <p:nvPr/>
        </p:nvSpPr>
        <p:spPr>
          <a:xfrm>
            <a:off x="4404316" y="5681872"/>
            <a:ext cx="4800842" cy="369332"/>
          </a:xfrm>
          <a:prstGeom prst="rect">
            <a:avLst/>
          </a:prstGeom>
          <a:noFill/>
        </p:spPr>
        <p:txBody>
          <a:bodyPr wrap="square" rtlCol="0">
            <a:spAutoFit/>
          </a:bodyPr>
          <a:lstStyle/>
          <a:p>
            <a:r>
              <a:rPr lang="es-MX" b="1" dirty="0">
                <a:solidFill>
                  <a:srgbClr val="003300"/>
                </a:solidFill>
              </a:rPr>
              <a:t>Propiedades físicas y químicas</a:t>
            </a:r>
            <a:endParaRPr lang="es-ES" b="1" dirty="0">
              <a:solidFill>
                <a:srgbClr val="003300"/>
              </a:solidFill>
            </a:endParaRPr>
          </a:p>
        </p:txBody>
      </p:sp>
      <p:pic>
        <p:nvPicPr>
          <p:cNvPr id="18" name="Imagen 17">
            <a:extLst>
              <a:ext uri="{FF2B5EF4-FFF2-40B4-BE49-F238E27FC236}">
                <a16:creationId xmlns:a16="http://schemas.microsoft.com/office/drawing/2014/main" id="{9AB2B2BE-8A71-4005-94A4-AC2A0F7E9C6A}"/>
              </a:ext>
            </a:extLst>
          </p:cNvPr>
          <p:cNvPicPr>
            <a:picLocks noChangeAspect="1"/>
          </p:cNvPicPr>
          <p:nvPr/>
        </p:nvPicPr>
        <p:blipFill>
          <a:blip r:embed="rId5"/>
          <a:stretch>
            <a:fillRect/>
          </a:stretch>
        </p:blipFill>
        <p:spPr>
          <a:xfrm>
            <a:off x="6429846" y="1424019"/>
            <a:ext cx="5709146" cy="3357668"/>
          </a:xfrm>
          <a:prstGeom prst="rect">
            <a:avLst/>
          </a:prstGeom>
        </p:spPr>
      </p:pic>
      <p:sp>
        <p:nvSpPr>
          <p:cNvPr id="22" name="CuadroTexto 21">
            <a:extLst>
              <a:ext uri="{FF2B5EF4-FFF2-40B4-BE49-F238E27FC236}">
                <a16:creationId xmlns:a16="http://schemas.microsoft.com/office/drawing/2014/main" id="{C8F4FBEE-3C5C-486C-A981-D251F8AE97CA}"/>
              </a:ext>
            </a:extLst>
          </p:cNvPr>
          <p:cNvSpPr txBox="1"/>
          <p:nvPr/>
        </p:nvSpPr>
        <p:spPr>
          <a:xfrm>
            <a:off x="6090157" y="4781687"/>
            <a:ext cx="6303167" cy="276999"/>
          </a:xfrm>
          <a:prstGeom prst="rect">
            <a:avLst/>
          </a:prstGeom>
          <a:noFill/>
        </p:spPr>
        <p:txBody>
          <a:bodyPr wrap="square">
            <a:spAutoFit/>
          </a:bodyPr>
          <a:lstStyle/>
          <a:p>
            <a:pPr algn="ctr">
              <a:spcAft>
                <a:spcPts val="1800"/>
              </a:spcAft>
              <a:defRPr/>
            </a:pPr>
            <a:r>
              <a:rPr kumimoji="0" lang="es-MX" sz="1200" b="1" i="0" u="none" strike="noStrike" kern="1200" cap="none" spc="0" normalizeH="0" baseline="0" noProof="0" dirty="0">
                <a:ln>
                  <a:noFill/>
                </a:ln>
                <a:solidFill>
                  <a:prstClr val="black">
                    <a:lumMod val="50000"/>
                  </a:prstClr>
                </a:solidFill>
                <a:effectLst/>
                <a:uLnTx/>
                <a:uFillTx/>
                <a:ea typeface="+mn-ea"/>
                <a:cs typeface="+mn-cs"/>
              </a:rPr>
              <a:t>Figura 2. </a:t>
            </a:r>
            <a:r>
              <a:rPr lang="es-EC" sz="1200" b="0" i="1" dirty="0">
                <a:effectLst/>
                <a:ea typeface="Calibri" panose="020F0502020204030204" pitchFamily="34" charset="0"/>
                <a:cs typeface="Times New Roman" panose="02020603050405020304" pitchFamily="18" charset="0"/>
              </a:rPr>
              <a:t>Composición química de la molécula de bromelina</a:t>
            </a:r>
            <a:r>
              <a:rPr lang="es-MX" sz="1200" dirty="0">
                <a:solidFill>
                  <a:prstClr val="black">
                    <a:lumMod val="50000"/>
                  </a:prstClr>
                </a:solidFill>
              </a:rPr>
              <a:t> (</a:t>
            </a:r>
            <a:r>
              <a:rPr lang="es-ES" sz="1200" dirty="0">
                <a:effectLst/>
                <a:ea typeface="Calibri" panose="020F0502020204030204" pitchFamily="34" charset="0"/>
              </a:rPr>
              <a:t>Puebla, 1979</a:t>
            </a:r>
            <a:r>
              <a:rPr lang="es-MX" sz="1200" dirty="0">
                <a:solidFill>
                  <a:prstClr val="black">
                    <a:lumMod val="50000"/>
                  </a:prstClr>
                </a:solidFill>
              </a:rPr>
              <a:t>).</a:t>
            </a:r>
            <a:endParaRPr lang="es-ES" sz="1200" b="1" dirty="0">
              <a:effectLst/>
              <a:ea typeface="Calibri" panose="020F0502020204030204" pitchFamily="34" charset="0"/>
              <a:cs typeface="Times New Roman" panose="02020603050405020304" pitchFamily="18" charset="0"/>
            </a:endParaRPr>
          </a:p>
        </p:txBody>
      </p:sp>
      <p:sp>
        <p:nvSpPr>
          <p:cNvPr id="24" name="CuadroTexto 23">
            <a:extLst>
              <a:ext uri="{FF2B5EF4-FFF2-40B4-BE49-F238E27FC236}">
                <a16:creationId xmlns:a16="http://schemas.microsoft.com/office/drawing/2014/main" id="{0748E12D-727F-415A-A536-73894BD32795}"/>
              </a:ext>
            </a:extLst>
          </p:cNvPr>
          <p:cNvSpPr txBox="1"/>
          <p:nvPr/>
        </p:nvSpPr>
        <p:spPr>
          <a:xfrm>
            <a:off x="9197009" y="920681"/>
            <a:ext cx="2941983" cy="307777"/>
          </a:xfrm>
          <a:prstGeom prst="rect">
            <a:avLst/>
          </a:prstGeom>
          <a:noFill/>
        </p:spPr>
        <p:txBody>
          <a:bodyPr wrap="square">
            <a:spAutoFit/>
          </a:bodyPr>
          <a:lstStyle/>
          <a:p>
            <a:r>
              <a:rPr lang="es-ES" sz="1400" dirty="0" err="1">
                <a:effectLst/>
                <a:latin typeface="Calibri" panose="020F0502020204030204" pitchFamily="34" charset="0"/>
                <a:ea typeface="Calibri" panose="020F0502020204030204" pitchFamily="34" charset="0"/>
              </a:rPr>
              <a:t>Yasuda</a:t>
            </a:r>
            <a:r>
              <a:rPr lang="es-ES" sz="1400" dirty="0">
                <a:effectLst/>
                <a:latin typeface="Calibri" panose="020F0502020204030204" pitchFamily="34" charset="0"/>
                <a:ea typeface="Calibri" panose="020F0502020204030204" pitchFamily="34" charset="0"/>
              </a:rPr>
              <a:t>, </a:t>
            </a:r>
            <a:r>
              <a:rPr lang="es-ES" sz="1400" dirty="0" err="1">
                <a:effectLst/>
                <a:latin typeface="Calibri" panose="020F0502020204030204" pitchFamily="34" charset="0"/>
                <a:ea typeface="Calibri" panose="020F0502020204030204" pitchFamily="34" charset="0"/>
              </a:rPr>
              <a:t>Takanashi</a:t>
            </a:r>
            <a:r>
              <a:rPr lang="es-ES" sz="1400" dirty="0">
                <a:effectLst/>
                <a:latin typeface="Calibri" panose="020F0502020204030204" pitchFamily="34" charset="0"/>
                <a:ea typeface="Calibri" panose="020F0502020204030204" pitchFamily="34" charset="0"/>
              </a:rPr>
              <a:t> y </a:t>
            </a:r>
            <a:r>
              <a:rPr lang="es-ES" sz="1400" dirty="0" err="1">
                <a:effectLst/>
                <a:latin typeface="Calibri" panose="020F0502020204030204" pitchFamily="34" charset="0"/>
                <a:ea typeface="Calibri" panose="020F0502020204030204" pitchFamily="34" charset="0"/>
              </a:rPr>
              <a:t>Murashi</a:t>
            </a:r>
            <a:r>
              <a:rPr lang="es-ES" sz="1400" dirty="0">
                <a:effectLst/>
                <a:latin typeface="Calibri" panose="020F0502020204030204" pitchFamily="34" charset="0"/>
                <a:ea typeface="Calibri" panose="020F0502020204030204" pitchFamily="34" charset="0"/>
              </a:rPr>
              <a:t> </a:t>
            </a:r>
            <a:endParaRPr lang="es-ES" sz="1400" dirty="0"/>
          </a:p>
        </p:txBody>
      </p:sp>
      <p:pic>
        <p:nvPicPr>
          <p:cNvPr id="4098" name="Picture 2" descr="Pin on fondos">
            <a:extLst>
              <a:ext uri="{FF2B5EF4-FFF2-40B4-BE49-F238E27FC236}">
                <a16:creationId xmlns:a16="http://schemas.microsoft.com/office/drawing/2014/main" id="{18A123C2-6A6C-4B81-9C10-A9870ECA10D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870" t="479" r="25610" b="-479"/>
          <a:stretch/>
        </p:blipFill>
        <p:spPr bwMode="auto">
          <a:xfrm>
            <a:off x="517567" y="919757"/>
            <a:ext cx="1293931" cy="1276544"/>
          </a:xfrm>
          <a:prstGeom prst="ellipse">
            <a:avLst/>
          </a:prstGeom>
          <a:noFill/>
          <a:extLst>
            <a:ext uri="{909E8E84-426E-40DD-AFC4-6F175D3DCCD1}">
              <a14:hiddenFill xmlns:a14="http://schemas.microsoft.com/office/drawing/2010/main">
                <a:solidFill>
                  <a:srgbClr val="FFFFFF"/>
                </a:solidFill>
              </a14:hiddenFill>
            </a:ext>
          </a:extLst>
        </p:spPr>
      </p:pic>
      <p:sp>
        <p:nvSpPr>
          <p:cNvPr id="7" name="CuadroTexto 6">
            <a:extLst>
              <a:ext uri="{FF2B5EF4-FFF2-40B4-BE49-F238E27FC236}">
                <a16:creationId xmlns:a16="http://schemas.microsoft.com/office/drawing/2014/main" id="{C4D21B8B-0834-4321-B3B9-F33CD3C5C626}"/>
              </a:ext>
            </a:extLst>
          </p:cNvPr>
          <p:cNvSpPr txBox="1"/>
          <p:nvPr/>
        </p:nvSpPr>
        <p:spPr>
          <a:xfrm>
            <a:off x="687654" y="1388752"/>
            <a:ext cx="1099929" cy="338554"/>
          </a:xfrm>
          <a:prstGeom prst="rect">
            <a:avLst/>
          </a:prstGeom>
          <a:noFill/>
        </p:spPr>
        <p:txBody>
          <a:bodyPr wrap="square" rtlCol="0">
            <a:spAutoFit/>
          </a:bodyPr>
          <a:lstStyle/>
          <a:p>
            <a:r>
              <a:rPr lang="es-ES" sz="1600" dirty="0">
                <a:solidFill>
                  <a:srgbClr val="003300"/>
                </a:solidFill>
                <a:effectLst/>
                <a:ea typeface="Calibri" panose="020F0502020204030204" pitchFamily="34" charset="0"/>
              </a:rPr>
              <a:t>33000 Da</a:t>
            </a:r>
            <a:endParaRPr lang="es-ES" sz="1600" dirty="0">
              <a:solidFill>
                <a:srgbClr val="003300"/>
              </a:solidFill>
            </a:endParaRPr>
          </a:p>
        </p:txBody>
      </p:sp>
      <p:pic>
        <p:nvPicPr>
          <p:cNvPr id="28" name="Picture 2" descr="Pin on fondos">
            <a:extLst>
              <a:ext uri="{FF2B5EF4-FFF2-40B4-BE49-F238E27FC236}">
                <a16:creationId xmlns:a16="http://schemas.microsoft.com/office/drawing/2014/main" id="{DD04FC29-955E-46E0-A202-6D746C602DF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870" t="479" r="25610" b="-479"/>
          <a:stretch/>
        </p:blipFill>
        <p:spPr bwMode="auto">
          <a:xfrm>
            <a:off x="2279238" y="590186"/>
            <a:ext cx="1293931" cy="1276544"/>
          </a:xfrm>
          <a:prstGeom prst="ellipse">
            <a:avLst/>
          </a:prstGeom>
          <a:noFill/>
          <a:extLst>
            <a:ext uri="{909E8E84-426E-40DD-AFC4-6F175D3DCCD1}">
              <a14:hiddenFill xmlns:a14="http://schemas.microsoft.com/office/drawing/2010/main">
                <a:solidFill>
                  <a:srgbClr val="FFFFFF"/>
                </a:solidFill>
              </a14:hiddenFill>
            </a:ext>
          </a:extLst>
        </p:spPr>
      </p:pic>
      <p:sp>
        <p:nvSpPr>
          <p:cNvPr id="29" name="CuadroTexto 28">
            <a:extLst>
              <a:ext uri="{FF2B5EF4-FFF2-40B4-BE49-F238E27FC236}">
                <a16:creationId xmlns:a16="http://schemas.microsoft.com/office/drawing/2014/main" id="{F6D1EEBC-DCEB-4688-B856-4BB0FB9A76DD}"/>
              </a:ext>
            </a:extLst>
          </p:cNvPr>
          <p:cNvSpPr txBox="1"/>
          <p:nvPr/>
        </p:nvSpPr>
        <p:spPr>
          <a:xfrm>
            <a:off x="2602145" y="1059181"/>
            <a:ext cx="1099929" cy="338554"/>
          </a:xfrm>
          <a:prstGeom prst="rect">
            <a:avLst/>
          </a:prstGeom>
          <a:noFill/>
        </p:spPr>
        <p:txBody>
          <a:bodyPr wrap="square" rtlCol="0">
            <a:spAutoFit/>
          </a:bodyPr>
          <a:lstStyle/>
          <a:p>
            <a:r>
              <a:rPr lang="es-MX" sz="1600" dirty="0">
                <a:solidFill>
                  <a:srgbClr val="003300"/>
                </a:solidFill>
              </a:rPr>
              <a:t>P</a:t>
            </a:r>
            <a:r>
              <a:rPr lang="es-ES" sz="1600" dirty="0" err="1">
                <a:solidFill>
                  <a:srgbClr val="003300"/>
                </a:solidFill>
              </a:rPr>
              <a:t>olvo</a:t>
            </a:r>
            <a:endParaRPr lang="es-ES" sz="1600" dirty="0">
              <a:solidFill>
                <a:srgbClr val="003300"/>
              </a:solidFill>
            </a:endParaRPr>
          </a:p>
        </p:txBody>
      </p:sp>
      <p:pic>
        <p:nvPicPr>
          <p:cNvPr id="30" name="Picture 2" descr="Pin on fondos">
            <a:extLst>
              <a:ext uri="{FF2B5EF4-FFF2-40B4-BE49-F238E27FC236}">
                <a16:creationId xmlns:a16="http://schemas.microsoft.com/office/drawing/2014/main" id="{AE47C1BA-9184-4D32-9997-C8111D9C9A68}"/>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870" t="479" r="25610" b="-479"/>
          <a:stretch/>
        </p:blipFill>
        <p:spPr bwMode="auto">
          <a:xfrm>
            <a:off x="4289200" y="871477"/>
            <a:ext cx="1293931" cy="1276544"/>
          </a:xfrm>
          <a:prstGeom prst="ellipse">
            <a:avLst/>
          </a:prstGeom>
          <a:noFill/>
          <a:extLst>
            <a:ext uri="{909E8E84-426E-40DD-AFC4-6F175D3DCCD1}">
              <a14:hiddenFill xmlns:a14="http://schemas.microsoft.com/office/drawing/2010/main">
                <a:solidFill>
                  <a:srgbClr val="FFFFFF"/>
                </a:solidFill>
              </a14:hiddenFill>
            </a:ext>
          </a:extLst>
        </p:spPr>
      </p:pic>
      <p:sp>
        <p:nvSpPr>
          <p:cNvPr id="31" name="CuadroTexto 30">
            <a:extLst>
              <a:ext uri="{FF2B5EF4-FFF2-40B4-BE49-F238E27FC236}">
                <a16:creationId xmlns:a16="http://schemas.microsoft.com/office/drawing/2014/main" id="{D3C83E66-3632-4967-A0DB-F67C98BCC85A}"/>
              </a:ext>
            </a:extLst>
          </p:cNvPr>
          <p:cNvSpPr txBox="1"/>
          <p:nvPr/>
        </p:nvSpPr>
        <p:spPr>
          <a:xfrm>
            <a:off x="4565698" y="1340472"/>
            <a:ext cx="1099929" cy="338554"/>
          </a:xfrm>
          <a:prstGeom prst="rect">
            <a:avLst/>
          </a:prstGeom>
          <a:noFill/>
        </p:spPr>
        <p:txBody>
          <a:bodyPr wrap="square" rtlCol="0">
            <a:spAutoFit/>
          </a:bodyPr>
          <a:lstStyle/>
          <a:p>
            <a:r>
              <a:rPr lang="es-MX" sz="1600" dirty="0">
                <a:solidFill>
                  <a:srgbClr val="003300"/>
                </a:solidFill>
              </a:rPr>
              <a:t>B</a:t>
            </a:r>
            <a:r>
              <a:rPr lang="es-ES" sz="1600" dirty="0">
                <a:solidFill>
                  <a:srgbClr val="003300"/>
                </a:solidFill>
              </a:rPr>
              <a:t>lanco</a:t>
            </a:r>
          </a:p>
        </p:txBody>
      </p:sp>
      <p:pic>
        <p:nvPicPr>
          <p:cNvPr id="32" name="Picture 2" descr="Pin on fondos">
            <a:extLst>
              <a:ext uri="{FF2B5EF4-FFF2-40B4-BE49-F238E27FC236}">
                <a16:creationId xmlns:a16="http://schemas.microsoft.com/office/drawing/2014/main" id="{36E06C0F-E5F1-4DA9-A733-291E13992CA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870" t="479" r="25610" b="-479"/>
          <a:stretch/>
        </p:blipFill>
        <p:spPr bwMode="auto">
          <a:xfrm>
            <a:off x="6652" y="2509946"/>
            <a:ext cx="1293931" cy="1276544"/>
          </a:xfrm>
          <a:prstGeom prst="ellipse">
            <a:avLst/>
          </a:prstGeom>
          <a:noFill/>
          <a:extLst>
            <a:ext uri="{909E8E84-426E-40DD-AFC4-6F175D3DCCD1}">
              <a14:hiddenFill xmlns:a14="http://schemas.microsoft.com/office/drawing/2010/main">
                <a:solidFill>
                  <a:srgbClr val="FFFFFF"/>
                </a:solidFill>
              </a14:hiddenFill>
            </a:ext>
          </a:extLst>
        </p:spPr>
      </p:pic>
      <p:sp>
        <p:nvSpPr>
          <p:cNvPr id="33" name="CuadroTexto 32">
            <a:extLst>
              <a:ext uri="{FF2B5EF4-FFF2-40B4-BE49-F238E27FC236}">
                <a16:creationId xmlns:a16="http://schemas.microsoft.com/office/drawing/2014/main" id="{DB77D194-574E-4BD0-8B0F-5F3C85DEDA8C}"/>
              </a:ext>
            </a:extLst>
          </p:cNvPr>
          <p:cNvSpPr txBox="1"/>
          <p:nvPr/>
        </p:nvSpPr>
        <p:spPr>
          <a:xfrm>
            <a:off x="440133" y="2991270"/>
            <a:ext cx="1099929" cy="338554"/>
          </a:xfrm>
          <a:prstGeom prst="rect">
            <a:avLst/>
          </a:prstGeom>
          <a:noFill/>
        </p:spPr>
        <p:txBody>
          <a:bodyPr wrap="square" rtlCol="0">
            <a:spAutoFit/>
          </a:bodyPr>
          <a:lstStyle/>
          <a:p>
            <a:r>
              <a:rPr lang="es-MX" sz="1600" dirty="0">
                <a:solidFill>
                  <a:srgbClr val="003300"/>
                </a:solidFill>
              </a:rPr>
              <a:t>5-8</a:t>
            </a:r>
            <a:endParaRPr lang="es-ES" sz="1600" dirty="0">
              <a:solidFill>
                <a:srgbClr val="003300"/>
              </a:solidFill>
            </a:endParaRPr>
          </a:p>
        </p:txBody>
      </p:sp>
      <p:pic>
        <p:nvPicPr>
          <p:cNvPr id="34" name="Picture 2" descr="Pin on fondos">
            <a:extLst>
              <a:ext uri="{FF2B5EF4-FFF2-40B4-BE49-F238E27FC236}">
                <a16:creationId xmlns:a16="http://schemas.microsoft.com/office/drawing/2014/main" id="{49DB5668-C951-4743-B774-05B9ED4AC2C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870" t="479" r="25610" b="-479"/>
          <a:stretch/>
        </p:blipFill>
        <p:spPr bwMode="auto">
          <a:xfrm>
            <a:off x="4689400" y="2522275"/>
            <a:ext cx="1293931" cy="1276544"/>
          </a:xfrm>
          <a:prstGeom prst="ellipse">
            <a:avLst/>
          </a:prstGeom>
          <a:noFill/>
          <a:extLst>
            <a:ext uri="{909E8E84-426E-40DD-AFC4-6F175D3DCCD1}">
              <a14:hiddenFill xmlns:a14="http://schemas.microsoft.com/office/drawing/2010/main">
                <a:solidFill>
                  <a:srgbClr val="FFFFFF"/>
                </a:solidFill>
              </a14:hiddenFill>
            </a:ext>
          </a:extLst>
        </p:spPr>
      </p:pic>
      <p:sp>
        <p:nvSpPr>
          <p:cNvPr id="35" name="CuadroTexto 34">
            <a:extLst>
              <a:ext uri="{FF2B5EF4-FFF2-40B4-BE49-F238E27FC236}">
                <a16:creationId xmlns:a16="http://schemas.microsoft.com/office/drawing/2014/main" id="{70D066F0-63E3-4835-AB9F-1D56A58643AB}"/>
              </a:ext>
            </a:extLst>
          </p:cNvPr>
          <p:cNvSpPr txBox="1"/>
          <p:nvPr/>
        </p:nvSpPr>
        <p:spPr>
          <a:xfrm>
            <a:off x="5033166" y="2991270"/>
            <a:ext cx="1099929" cy="338554"/>
          </a:xfrm>
          <a:prstGeom prst="rect">
            <a:avLst/>
          </a:prstGeom>
          <a:noFill/>
        </p:spPr>
        <p:txBody>
          <a:bodyPr wrap="square" rtlCol="0">
            <a:spAutoFit/>
          </a:bodyPr>
          <a:lstStyle/>
          <a:p>
            <a:r>
              <a:rPr lang="es-MX" sz="1600" dirty="0"/>
              <a:t>A</a:t>
            </a:r>
            <a:r>
              <a:rPr lang="es-ES" sz="1600" dirty="0"/>
              <a:t>gua</a:t>
            </a:r>
          </a:p>
        </p:txBody>
      </p:sp>
      <p:pic>
        <p:nvPicPr>
          <p:cNvPr id="37" name="Picture 2" descr="Pin on fondos">
            <a:extLst>
              <a:ext uri="{FF2B5EF4-FFF2-40B4-BE49-F238E27FC236}">
                <a16:creationId xmlns:a16="http://schemas.microsoft.com/office/drawing/2014/main" id="{5AF60A9F-FC19-4BD2-A26D-E0CDC2032BB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870" t="479" r="25610" b="-479"/>
          <a:stretch/>
        </p:blipFill>
        <p:spPr bwMode="auto">
          <a:xfrm>
            <a:off x="4386200" y="4162021"/>
            <a:ext cx="1293931" cy="1276544"/>
          </a:xfrm>
          <a:prstGeom prst="ellipse">
            <a:avLst/>
          </a:prstGeom>
          <a:noFill/>
          <a:extLst>
            <a:ext uri="{909E8E84-426E-40DD-AFC4-6F175D3DCCD1}">
              <a14:hiddenFill xmlns:a14="http://schemas.microsoft.com/office/drawing/2010/main">
                <a:solidFill>
                  <a:srgbClr val="FFFFFF"/>
                </a:solidFill>
              </a14:hiddenFill>
            </a:ext>
          </a:extLst>
        </p:spPr>
      </p:pic>
      <p:sp>
        <p:nvSpPr>
          <p:cNvPr id="38" name="CuadroTexto 37">
            <a:extLst>
              <a:ext uri="{FF2B5EF4-FFF2-40B4-BE49-F238E27FC236}">
                <a16:creationId xmlns:a16="http://schemas.microsoft.com/office/drawing/2014/main" id="{AE8ADFD8-5C1C-4275-8FC1-08F97C5C557E}"/>
              </a:ext>
            </a:extLst>
          </p:cNvPr>
          <p:cNvSpPr txBox="1"/>
          <p:nvPr/>
        </p:nvSpPr>
        <p:spPr>
          <a:xfrm>
            <a:off x="4729966" y="4631016"/>
            <a:ext cx="853165" cy="338554"/>
          </a:xfrm>
          <a:prstGeom prst="rect">
            <a:avLst/>
          </a:prstGeom>
          <a:noFill/>
        </p:spPr>
        <p:txBody>
          <a:bodyPr wrap="square" rtlCol="0">
            <a:spAutoFit/>
          </a:bodyPr>
          <a:lstStyle/>
          <a:p>
            <a:r>
              <a:rPr lang="es-ES" sz="1600" dirty="0">
                <a:solidFill>
                  <a:srgbClr val="003300"/>
                </a:solidFill>
                <a:effectLst/>
                <a:latin typeface="Calibri" panose="020F0502020204030204" pitchFamily="34" charset="0"/>
                <a:ea typeface="Calibri" panose="020F0502020204030204" pitchFamily="34" charset="0"/>
              </a:rPr>
              <a:t>25 °C</a:t>
            </a:r>
            <a:endParaRPr lang="es-ES" sz="1600" dirty="0">
              <a:solidFill>
                <a:srgbClr val="003300"/>
              </a:solidFill>
            </a:endParaRPr>
          </a:p>
        </p:txBody>
      </p:sp>
      <p:pic>
        <p:nvPicPr>
          <p:cNvPr id="39" name="Picture 2" descr="Pin on fondos">
            <a:extLst>
              <a:ext uri="{FF2B5EF4-FFF2-40B4-BE49-F238E27FC236}">
                <a16:creationId xmlns:a16="http://schemas.microsoft.com/office/drawing/2014/main" id="{B62D3BA9-1D06-4FE0-914E-B11528D0E4B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870" t="479" r="25610" b="-479"/>
          <a:stretch/>
        </p:blipFill>
        <p:spPr bwMode="auto">
          <a:xfrm>
            <a:off x="471211" y="3943187"/>
            <a:ext cx="1293931" cy="1276544"/>
          </a:xfrm>
          <a:prstGeom prst="ellipse">
            <a:avLst/>
          </a:prstGeom>
          <a:noFill/>
          <a:extLst>
            <a:ext uri="{909E8E84-426E-40DD-AFC4-6F175D3DCCD1}">
              <a14:hiddenFill xmlns:a14="http://schemas.microsoft.com/office/drawing/2010/main">
                <a:solidFill>
                  <a:srgbClr val="FFFFFF"/>
                </a:solidFill>
              </a14:hiddenFill>
            </a:ext>
          </a:extLst>
        </p:spPr>
      </p:pic>
      <p:sp>
        <p:nvSpPr>
          <p:cNvPr id="40" name="CuadroTexto 39">
            <a:extLst>
              <a:ext uri="{FF2B5EF4-FFF2-40B4-BE49-F238E27FC236}">
                <a16:creationId xmlns:a16="http://schemas.microsoft.com/office/drawing/2014/main" id="{660DD9BF-2738-4B1E-BAA2-FA2C8B6A7748}"/>
              </a:ext>
            </a:extLst>
          </p:cNvPr>
          <p:cNvSpPr txBox="1"/>
          <p:nvPr/>
        </p:nvSpPr>
        <p:spPr>
          <a:xfrm>
            <a:off x="632963" y="4323239"/>
            <a:ext cx="1036594" cy="584775"/>
          </a:xfrm>
          <a:prstGeom prst="rect">
            <a:avLst/>
          </a:prstGeom>
          <a:noFill/>
        </p:spPr>
        <p:txBody>
          <a:bodyPr wrap="square" rtlCol="0">
            <a:spAutoFit/>
          </a:bodyPr>
          <a:lstStyle/>
          <a:p>
            <a:pPr algn="ctr"/>
            <a:r>
              <a:rPr lang="es-ES" sz="1600" dirty="0">
                <a:solidFill>
                  <a:srgbClr val="003300"/>
                </a:solidFill>
                <a:effectLst/>
                <a:ea typeface="Calibri" panose="020F0502020204030204" pitchFamily="34" charset="0"/>
              </a:rPr>
              <a:t>1200 GDU/g</a:t>
            </a:r>
            <a:endParaRPr lang="es-ES" sz="1600" dirty="0">
              <a:solidFill>
                <a:srgbClr val="003300"/>
              </a:solidFill>
            </a:endParaRPr>
          </a:p>
        </p:txBody>
      </p:sp>
      <p:pic>
        <p:nvPicPr>
          <p:cNvPr id="41" name="Picture 2" descr="Pin on fondos">
            <a:extLst>
              <a:ext uri="{FF2B5EF4-FFF2-40B4-BE49-F238E27FC236}">
                <a16:creationId xmlns:a16="http://schemas.microsoft.com/office/drawing/2014/main" id="{8B3718CA-8D68-47A3-9887-17B212FE9CC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870" t="479" r="25610" b="-479"/>
          <a:stretch/>
        </p:blipFill>
        <p:spPr bwMode="auto">
          <a:xfrm>
            <a:off x="2378571" y="4559405"/>
            <a:ext cx="1293931" cy="1276544"/>
          </a:xfrm>
          <a:prstGeom prst="ellipse">
            <a:avLst/>
          </a:prstGeom>
          <a:noFill/>
          <a:extLst>
            <a:ext uri="{909E8E84-426E-40DD-AFC4-6F175D3DCCD1}">
              <a14:hiddenFill xmlns:a14="http://schemas.microsoft.com/office/drawing/2010/main">
                <a:solidFill>
                  <a:srgbClr val="FFFFFF"/>
                </a:solidFill>
              </a14:hiddenFill>
            </a:ext>
          </a:extLst>
        </p:spPr>
      </p:pic>
      <p:sp>
        <p:nvSpPr>
          <p:cNvPr id="42" name="CuadroTexto 41">
            <a:extLst>
              <a:ext uri="{FF2B5EF4-FFF2-40B4-BE49-F238E27FC236}">
                <a16:creationId xmlns:a16="http://schemas.microsoft.com/office/drawing/2014/main" id="{426E21C3-A80A-4C5C-A0D5-1C027A403866}"/>
              </a:ext>
            </a:extLst>
          </p:cNvPr>
          <p:cNvSpPr txBox="1"/>
          <p:nvPr/>
        </p:nvSpPr>
        <p:spPr>
          <a:xfrm>
            <a:off x="2722337" y="5028400"/>
            <a:ext cx="1099929" cy="338554"/>
          </a:xfrm>
          <a:prstGeom prst="rect">
            <a:avLst/>
          </a:prstGeom>
          <a:noFill/>
        </p:spPr>
        <p:txBody>
          <a:bodyPr wrap="square" rtlCol="0">
            <a:spAutoFit/>
          </a:bodyPr>
          <a:lstStyle/>
          <a:p>
            <a:r>
              <a:rPr lang="es-ES" sz="1600" dirty="0">
                <a:solidFill>
                  <a:srgbClr val="003300"/>
                </a:solidFill>
                <a:effectLst/>
                <a:ea typeface="Calibri" panose="020F0502020204030204" pitchFamily="34" charset="0"/>
              </a:rPr>
              <a:t>70 °C</a:t>
            </a:r>
            <a:endParaRPr lang="es-ES" sz="1600" dirty="0">
              <a:solidFill>
                <a:srgbClr val="003300"/>
              </a:solidFill>
            </a:endParaRPr>
          </a:p>
        </p:txBody>
      </p:sp>
      <p:pic>
        <p:nvPicPr>
          <p:cNvPr id="50" name="Picture 6" descr="Imagenes Piña Png">
            <a:extLst>
              <a:ext uri="{FF2B5EF4-FFF2-40B4-BE49-F238E27FC236}">
                <a16:creationId xmlns:a16="http://schemas.microsoft.com/office/drawing/2014/main" id="{36C2769A-F954-4558-A990-A670C58FD0D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0746653">
            <a:off x="3173369" y="2786369"/>
            <a:ext cx="869590" cy="869590"/>
          </a:xfrm>
          <a:prstGeom prst="rect">
            <a:avLst/>
          </a:prstGeom>
          <a:noFill/>
          <a:extLst>
            <a:ext uri="{909E8E84-426E-40DD-AFC4-6F175D3DCCD1}">
              <a14:hiddenFill xmlns:a14="http://schemas.microsoft.com/office/drawing/2010/main">
                <a:solidFill>
                  <a:srgbClr val="FFFFFF"/>
                </a:solidFill>
              </a14:hiddenFill>
            </a:ext>
          </a:extLst>
        </p:spPr>
      </p:pic>
      <p:sp>
        <p:nvSpPr>
          <p:cNvPr id="8" name="Flecha: a la derecha 7">
            <a:extLst>
              <a:ext uri="{FF2B5EF4-FFF2-40B4-BE49-F238E27FC236}">
                <a16:creationId xmlns:a16="http://schemas.microsoft.com/office/drawing/2014/main" id="{99AC62F9-23A7-42B6-AF0B-53915AB50DAF}"/>
              </a:ext>
            </a:extLst>
          </p:cNvPr>
          <p:cNvSpPr/>
          <p:nvPr/>
        </p:nvSpPr>
        <p:spPr>
          <a:xfrm rot="16200000">
            <a:off x="2809359" y="2036627"/>
            <a:ext cx="481983" cy="376038"/>
          </a:xfrm>
          <a:prstGeom prst="rightArrow">
            <a:avLst>
              <a:gd name="adj1" fmla="val 28855"/>
              <a:gd name="adj2" fmla="val 53524"/>
            </a:avLst>
          </a:prstGeom>
          <a:solidFill>
            <a:schemeClr val="accent3">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52" name="Flecha: a la derecha 51">
            <a:extLst>
              <a:ext uri="{FF2B5EF4-FFF2-40B4-BE49-F238E27FC236}">
                <a16:creationId xmlns:a16="http://schemas.microsoft.com/office/drawing/2014/main" id="{5A1A19FB-C19E-4AF9-B32E-F66199FFB8A8}"/>
              </a:ext>
            </a:extLst>
          </p:cNvPr>
          <p:cNvSpPr/>
          <p:nvPr/>
        </p:nvSpPr>
        <p:spPr>
          <a:xfrm rot="18604821">
            <a:off x="3770396" y="2200993"/>
            <a:ext cx="481983" cy="376038"/>
          </a:xfrm>
          <a:prstGeom prst="rightArrow">
            <a:avLst>
              <a:gd name="adj1" fmla="val 28855"/>
              <a:gd name="adj2" fmla="val 53524"/>
            </a:avLst>
          </a:prstGeom>
          <a:solidFill>
            <a:schemeClr val="accent3">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53" name="Flecha: a la derecha 52">
            <a:extLst>
              <a:ext uri="{FF2B5EF4-FFF2-40B4-BE49-F238E27FC236}">
                <a16:creationId xmlns:a16="http://schemas.microsoft.com/office/drawing/2014/main" id="{2AAD565A-DF5D-40FE-AE60-715FDCAB5145}"/>
              </a:ext>
            </a:extLst>
          </p:cNvPr>
          <p:cNvSpPr/>
          <p:nvPr/>
        </p:nvSpPr>
        <p:spPr>
          <a:xfrm>
            <a:off x="3943949" y="3140282"/>
            <a:ext cx="481983" cy="376038"/>
          </a:xfrm>
          <a:prstGeom prst="rightArrow">
            <a:avLst>
              <a:gd name="adj1" fmla="val 28855"/>
              <a:gd name="adj2" fmla="val 53524"/>
            </a:avLst>
          </a:prstGeom>
          <a:solidFill>
            <a:schemeClr val="accent3">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54" name="Flecha: a la derecha 53">
            <a:extLst>
              <a:ext uri="{FF2B5EF4-FFF2-40B4-BE49-F238E27FC236}">
                <a16:creationId xmlns:a16="http://schemas.microsoft.com/office/drawing/2014/main" id="{26DB0797-53BC-4B9E-9AE1-5F75BFE8040D}"/>
              </a:ext>
            </a:extLst>
          </p:cNvPr>
          <p:cNvSpPr/>
          <p:nvPr/>
        </p:nvSpPr>
        <p:spPr>
          <a:xfrm rot="2029569">
            <a:off x="3747017" y="3931683"/>
            <a:ext cx="481983" cy="376038"/>
          </a:xfrm>
          <a:prstGeom prst="rightArrow">
            <a:avLst>
              <a:gd name="adj1" fmla="val 28855"/>
              <a:gd name="adj2" fmla="val 53524"/>
            </a:avLst>
          </a:prstGeom>
          <a:solidFill>
            <a:schemeClr val="accent3">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55" name="Flecha: a la derecha 54">
            <a:extLst>
              <a:ext uri="{FF2B5EF4-FFF2-40B4-BE49-F238E27FC236}">
                <a16:creationId xmlns:a16="http://schemas.microsoft.com/office/drawing/2014/main" id="{5F98992C-7483-40DB-A5DA-1F9FC9C4C90A}"/>
              </a:ext>
            </a:extLst>
          </p:cNvPr>
          <p:cNvSpPr/>
          <p:nvPr/>
        </p:nvSpPr>
        <p:spPr>
          <a:xfrm rot="14088833">
            <a:off x="1718882" y="2277618"/>
            <a:ext cx="481983" cy="376038"/>
          </a:xfrm>
          <a:prstGeom prst="rightArrow">
            <a:avLst>
              <a:gd name="adj1" fmla="val 28855"/>
              <a:gd name="adj2" fmla="val 53524"/>
            </a:avLst>
          </a:prstGeom>
          <a:solidFill>
            <a:schemeClr val="accent3">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56" name="Flecha: a la derecha 55">
            <a:extLst>
              <a:ext uri="{FF2B5EF4-FFF2-40B4-BE49-F238E27FC236}">
                <a16:creationId xmlns:a16="http://schemas.microsoft.com/office/drawing/2014/main" id="{7836A710-E54F-4346-8CE9-BA2FB6509D27}"/>
              </a:ext>
            </a:extLst>
          </p:cNvPr>
          <p:cNvSpPr/>
          <p:nvPr/>
        </p:nvSpPr>
        <p:spPr>
          <a:xfrm rot="10527723">
            <a:off x="1465993" y="3045181"/>
            <a:ext cx="481983" cy="376038"/>
          </a:xfrm>
          <a:prstGeom prst="rightArrow">
            <a:avLst>
              <a:gd name="adj1" fmla="val 28855"/>
              <a:gd name="adj2" fmla="val 53524"/>
            </a:avLst>
          </a:prstGeom>
          <a:solidFill>
            <a:schemeClr val="accent3">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57" name="Flecha: a la derecha 56">
            <a:extLst>
              <a:ext uri="{FF2B5EF4-FFF2-40B4-BE49-F238E27FC236}">
                <a16:creationId xmlns:a16="http://schemas.microsoft.com/office/drawing/2014/main" id="{B0699BDC-91BC-460A-BF7F-615C86B065EE}"/>
              </a:ext>
            </a:extLst>
          </p:cNvPr>
          <p:cNvSpPr/>
          <p:nvPr/>
        </p:nvSpPr>
        <p:spPr>
          <a:xfrm rot="8260305">
            <a:off x="1820956" y="3902212"/>
            <a:ext cx="481983" cy="376038"/>
          </a:xfrm>
          <a:prstGeom prst="rightArrow">
            <a:avLst>
              <a:gd name="adj1" fmla="val 28855"/>
              <a:gd name="adj2" fmla="val 53524"/>
            </a:avLst>
          </a:prstGeom>
          <a:solidFill>
            <a:schemeClr val="accent3">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58" name="Flecha: a la derecha 57">
            <a:extLst>
              <a:ext uri="{FF2B5EF4-FFF2-40B4-BE49-F238E27FC236}">
                <a16:creationId xmlns:a16="http://schemas.microsoft.com/office/drawing/2014/main" id="{386E2417-FFF1-4061-BAD1-807F9E0244C5}"/>
              </a:ext>
            </a:extLst>
          </p:cNvPr>
          <p:cNvSpPr/>
          <p:nvPr/>
        </p:nvSpPr>
        <p:spPr>
          <a:xfrm rot="5400000">
            <a:off x="2752026" y="4056271"/>
            <a:ext cx="481983" cy="376038"/>
          </a:xfrm>
          <a:prstGeom prst="rightArrow">
            <a:avLst>
              <a:gd name="adj1" fmla="val 28855"/>
              <a:gd name="adj2" fmla="val 53524"/>
            </a:avLst>
          </a:prstGeom>
          <a:solidFill>
            <a:schemeClr val="accent3">
              <a:lumMod val="20000"/>
              <a:lumOff val="80000"/>
            </a:schemeClr>
          </a:solidFill>
        </p:spPr>
        <p:style>
          <a:lnRef idx="1">
            <a:schemeClr val="accent3"/>
          </a:lnRef>
          <a:fillRef idx="2">
            <a:schemeClr val="accent3"/>
          </a:fillRef>
          <a:effectRef idx="1">
            <a:schemeClr val="accent3"/>
          </a:effectRef>
          <a:fontRef idx="minor">
            <a:schemeClr val="dk1"/>
          </a:fontRef>
        </p:style>
        <p:txBody>
          <a:bodyPr rtlCol="0" anchor="ctr"/>
          <a:lstStyle/>
          <a:p>
            <a:pPr algn="ctr"/>
            <a:endParaRPr lang="es-ES"/>
          </a:p>
        </p:txBody>
      </p:sp>
      <p:sp>
        <p:nvSpPr>
          <p:cNvPr id="43" name="CuadroTexto 42">
            <a:extLst>
              <a:ext uri="{FF2B5EF4-FFF2-40B4-BE49-F238E27FC236}">
                <a16:creationId xmlns:a16="http://schemas.microsoft.com/office/drawing/2014/main" id="{4081CE8D-0785-4E83-8FA8-C381709501B7}"/>
              </a:ext>
            </a:extLst>
          </p:cNvPr>
          <p:cNvSpPr txBox="1"/>
          <p:nvPr/>
        </p:nvSpPr>
        <p:spPr>
          <a:xfrm>
            <a:off x="0" y="0"/>
            <a:ext cx="414670" cy="369332"/>
          </a:xfrm>
          <a:prstGeom prst="rect">
            <a:avLst/>
          </a:prstGeom>
          <a:noFill/>
        </p:spPr>
        <p:txBody>
          <a:bodyPr wrap="square" rtlCol="0">
            <a:spAutoFit/>
          </a:bodyPr>
          <a:lstStyle/>
          <a:p>
            <a:pPr algn="ctr"/>
            <a:r>
              <a:rPr lang="es-MX" dirty="0"/>
              <a:t>5</a:t>
            </a:r>
            <a:endParaRPr lang="es-ES" dirty="0"/>
          </a:p>
        </p:txBody>
      </p:sp>
    </p:spTree>
    <p:extLst>
      <p:ext uri="{BB962C8B-B14F-4D97-AF65-F5344CB8AC3E}">
        <p14:creationId xmlns:p14="http://schemas.microsoft.com/office/powerpoint/2010/main" val="13618851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549CA30-451D-491B-BC93-3558DBEB41A2}"/>
              </a:ext>
            </a:extLst>
          </p:cNvPr>
          <p:cNvPicPr>
            <a:picLocks noChangeAspect="1"/>
          </p:cNvPicPr>
          <p:nvPr/>
        </p:nvPicPr>
        <p:blipFill rotWithShape="1">
          <a:blip r:embed="rId2"/>
          <a:srcRect l="10113" t="14659" r="8511" b="6932"/>
          <a:stretch/>
        </p:blipFill>
        <p:spPr>
          <a:xfrm>
            <a:off x="8899451" y="5945410"/>
            <a:ext cx="3062177" cy="726633"/>
          </a:xfrm>
          <a:prstGeom prst="rect">
            <a:avLst/>
          </a:prstGeom>
        </p:spPr>
      </p:pic>
      <p:sp>
        <p:nvSpPr>
          <p:cNvPr id="27" name="Título 1">
            <a:extLst>
              <a:ext uri="{FF2B5EF4-FFF2-40B4-BE49-F238E27FC236}">
                <a16:creationId xmlns:a16="http://schemas.microsoft.com/office/drawing/2014/main" id="{7BB352A0-2367-442F-86EF-29A1EA9AC646}"/>
              </a:ext>
            </a:extLst>
          </p:cNvPr>
          <p:cNvSpPr>
            <a:spLocks noGrp="1"/>
          </p:cNvSpPr>
          <p:nvPr>
            <p:ph type="title"/>
          </p:nvPr>
        </p:nvSpPr>
        <p:spPr>
          <a:xfrm>
            <a:off x="7724633" y="0"/>
            <a:ext cx="3857767" cy="1143000"/>
          </a:xfrm>
        </p:spPr>
        <p:txBody>
          <a:bodyPr/>
          <a:lstStyle/>
          <a:p>
            <a:r>
              <a:rPr lang="es-EC" dirty="0">
                <a:solidFill>
                  <a:srgbClr val="003300"/>
                </a:solidFill>
              </a:rPr>
              <a:t>INTRODUCCIÓN</a:t>
            </a:r>
          </a:p>
        </p:txBody>
      </p:sp>
      <p:cxnSp>
        <p:nvCxnSpPr>
          <p:cNvPr id="11" name="Conector recto 10">
            <a:extLst>
              <a:ext uri="{FF2B5EF4-FFF2-40B4-BE49-F238E27FC236}">
                <a16:creationId xmlns:a16="http://schemas.microsoft.com/office/drawing/2014/main" id="{B807F899-FBC7-4116-BF49-8D998297A752}"/>
              </a:ext>
            </a:extLst>
          </p:cNvPr>
          <p:cNvCxnSpPr/>
          <p:nvPr/>
        </p:nvCxnSpPr>
        <p:spPr>
          <a:xfrm>
            <a:off x="5751443" y="571500"/>
            <a:ext cx="0" cy="5683526"/>
          </a:xfrm>
          <a:prstGeom prst="line">
            <a:avLst/>
          </a:prstGeom>
          <a:ln>
            <a:solidFill>
              <a:srgbClr val="FFCCCC"/>
            </a:solidFill>
            <a:prstDash val="dash"/>
          </a:ln>
        </p:spPr>
        <p:style>
          <a:lnRef idx="1">
            <a:schemeClr val="accent1"/>
          </a:lnRef>
          <a:fillRef idx="0">
            <a:schemeClr val="accent1"/>
          </a:fillRef>
          <a:effectRef idx="0">
            <a:schemeClr val="accent1"/>
          </a:effectRef>
          <a:fontRef idx="minor">
            <a:schemeClr val="tx1"/>
          </a:fontRef>
        </p:style>
      </p:cxnSp>
      <p:pic>
        <p:nvPicPr>
          <p:cNvPr id="26" name="Picture 18" descr="17 ideas de Roblox | fondos de pantalla de power point, fondos para  diapositivas, fondos para power point">
            <a:extLst>
              <a:ext uri="{FF2B5EF4-FFF2-40B4-BE49-F238E27FC236}">
                <a16:creationId xmlns:a16="http://schemas.microsoft.com/office/drawing/2014/main" id="{BB9EE120-7C2F-4A92-85F5-EC9719118C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3218" y="680759"/>
            <a:ext cx="2119812" cy="747784"/>
          </a:xfrm>
          <a:prstGeom prst="rect">
            <a:avLst/>
          </a:prstGeom>
          <a:noFill/>
          <a:extLst>
            <a:ext uri="{909E8E84-426E-40DD-AFC4-6F175D3DCCD1}">
              <a14:hiddenFill xmlns:a14="http://schemas.microsoft.com/office/drawing/2010/main">
                <a:solidFill>
                  <a:srgbClr val="FFFFFF"/>
                </a:solidFill>
              </a14:hiddenFill>
            </a:ext>
          </a:extLst>
        </p:spPr>
      </p:pic>
      <p:sp>
        <p:nvSpPr>
          <p:cNvPr id="28" name="CuadroTexto 27">
            <a:extLst>
              <a:ext uri="{FF2B5EF4-FFF2-40B4-BE49-F238E27FC236}">
                <a16:creationId xmlns:a16="http://schemas.microsoft.com/office/drawing/2014/main" id="{061AB6B8-E56E-42BB-848A-A921E1AA5294}"/>
              </a:ext>
            </a:extLst>
          </p:cNvPr>
          <p:cNvSpPr txBox="1"/>
          <p:nvPr/>
        </p:nvSpPr>
        <p:spPr>
          <a:xfrm>
            <a:off x="10217434" y="793909"/>
            <a:ext cx="1902646" cy="461665"/>
          </a:xfrm>
          <a:prstGeom prst="rect">
            <a:avLst/>
          </a:prstGeom>
          <a:noFill/>
        </p:spPr>
        <p:txBody>
          <a:bodyPr wrap="square" rtlCol="0">
            <a:spAutoFit/>
          </a:bodyPr>
          <a:lstStyle/>
          <a:p>
            <a:r>
              <a:rPr lang="es-MX" sz="2400" b="1" dirty="0">
                <a:solidFill>
                  <a:srgbClr val="003300"/>
                </a:solidFill>
              </a:rPr>
              <a:t>SUSTRATO</a:t>
            </a:r>
            <a:endParaRPr lang="es-ES" sz="2400" b="1" dirty="0">
              <a:solidFill>
                <a:srgbClr val="003300"/>
              </a:solidFill>
            </a:endParaRPr>
          </a:p>
        </p:txBody>
      </p:sp>
      <p:pic>
        <p:nvPicPr>
          <p:cNvPr id="24" name="Imagen 23" descr="Investigación sobre los cambios en las propiedades físicas del colágeno">
            <a:extLst>
              <a:ext uri="{FF2B5EF4-FFF2-40B4-BE49-F238E27FC236}">
                <a16:creationId xmlns:a16="http://schemas.microsoft.com/office/drawing/2014/main" id="{D2947200-D89A-442F-AD9B-6AA8C640B52B}"/>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821490" y="1634458"/>
            <a:ext cx="6298590" cy="3022730"/>
          </a:xfrm>
          <a:prstGeom prst="rect">
            <a:avLst/>
          </a:prstGeom>
          <a:noFill/>
          <a:ln>
            <a:noFill/>
          </a:ln>
        </p:spPr>
      </p:pic>
      <p:sp>
        <p:nvSpPr>
          <p:cNvPr id="25" name="CuadroTexto 24">
            <a:extLst>
              <a:ext uri="{FF2B5EF4-FFF2-40B4-BE49-F238E27FC236}">
                <a16:creationId xmlns:a16="http://schemas.microsoft.com/office/drawing/2014/main" id="{FE8CC102-8A27-471D-AC45-6A558BC95FD5}"/>
              </a:ext>
            </a:extLst>
          </p:cNvPr>
          <p:cNvSpPr txBox="1"/>
          <p:nvPr/>
        </p:nvSpPr>
        <p:spPr>
          <a:xfrm>
            <a:off x="8145627" y="1143000"/>
            <a:ext cx="1359911" cy="369332"/>
          </a:xfrm>
          <a:prstGeom prst="rect">
            <a:avLst/>
          </a:prstGeom>
          <a:noFill/>
        </p:spPr>
        <p:txBody>
          <a:bodyPr wrap="square" rtlCol="0">
            <a:spAutoFit/>
          </a:bodyPr>
          <a:lstStyle/>
          <a:p>
            <a:r>
              <a:rPr lang="es-MX" b="1" dirty="0">
                <a:solidFill>
                  <a:srgbClr val="003300"/>
                </a:solidFill>
              </a:rPr>
              <a:t>Colágeno</a:t>
            </a:r>
            <a:endParaRPr lang="es-ES" b="1" dirty="0">
              <a:solidFill>
                <a:srgbClr val="003300"/>
              </a:solidFill>
            </a:endParaRPr>
          </a:p>
        </p:txBody>
      </p:sp>
      <p:sp>
        <p:nvSpPr>
          <p:cNvPr id="29" name="CuadroTexto 28">
            <a:extLst>
              <a:ext uri="{FF2B5EF4-FFF2-40B4-BE49-F238E27FC236}">
                <a16:creationId xmlns:a16="http://schemas.microsoft.com/office/drawing/2014/main" id="{DA35C613-D0CC-42C4-9F90-E8521214B396}"/>
              </a:ext>
            </a:extLst>
          </p:cNvPr>
          <p:cNvSpPr txBox="1"/>
          <p:nvPr/>
        </p:nvSpPr>
        <p:spPr>
          <a:xfrm>
            <a:off x="8089447" y="4815995"/>
            <a:ext cx="2699714" cy="369332"/>
          </a:xfrm>
          <a:prstGeom prst="rect">
            <a:avLst/>
          </a:prstGeom>
          <a:noFill/>
        </p:spPr>
        <p:txBody>
          <a:bodyPr wrap="square">
            <a:spAutoFit/>
          </a:bodyPr>
          <a:lstStyle/>
          <a:p>
            <a:r>
              <a:rPr lang="es-ES" sz="1800" dirty="0" err="1">
                <a:effectLst/>
                <a:ea typeface="Calibri" panose="020F0502020204030204" pitchFamily="34" charset="0"/>
              </a:rPr>
              <a:t>Highberger</a:t>
            </a:r>
            <a:r>
              <a:rPr lang="es-ES" sz="1800" dirty="0">
                <a:effectLst/>
                <a:ea typeface="Calibri" panose="020F0502020204030204" pitchFamily="34" charset="0"/>
              </a:rPr>
              <a:t> y Schmitt </a:t>
            </a:r>
            <a:endParaRPr lang="es-ES" dirty="0"/>
          </a:p>
        </p:txBody>
      </p:sp>
      <p:sp>
        <p:nvSpPr>
          <p:cNvPr id="31" name="CuadroTexto 30">
            <a:extLst>
              <a:ext uri="{FF2B5EF4-FFF2-40B4-BE49-F238E27FC236}">
                <a16:creationId xmlns:a16="http://schemas.microsoft.com/office/drawing/2014/main" id="{4520B4EC-B97A-43A4-8582-5C410A7C4ECA}"/>
              </a:ext>
            </a:extLst>
          </p:cNvPr>
          <p:cNvSpPr txBox="1"/>
          <p:nvPr/>
        </p:nvSpPr>
        <p:spPr>
          <a:xfrm>
            <a:off x="6593037" y="4517578"/>
            <a:ext cx="6235148" cy="276999"/>
          </a:xfrm>
          <a:prstGeom prst="rect">
            <a:avLst/>
          </a:prstGeom>
          <a:noFill/>
        </p:spPr>
        <p:txBody>
          <a:bodyPr wrap="square">
            <a:spAutoFit/>
          </a:bodyPr>
          <a:lstStyle/>
          <a:p>
            <a:r>
              <a:rPr lang="es-ES" sz="1200" b="1" dirty="0">
                <a:effectLst/>
                <a:ea typeface="Calibri" panose="020F0502020204030204" pitchFamily="34" charset="0"/>
              </a:rPr>
              <a:t>Figura 4. </a:t>
            </a:r>
            <a:r>
              <a:rPr lang="es-ES" sz="1200" i="1" dirty="0">
                <a:effectLst/>
                <a:ea typeface="Calibri" panose="020F0502020204030204" pitchFamily="34" charset="0"/>
              </a:rPr>
              <a:t>Estructura</a:t>
            </a:r>
            <a:r>
              <a:rPr lang="es-ES" sz="1200" i="1" dirty="0">
                <a:ea typeface="Calibri" panose="020F0502020204030204" pitchFamily="34" charset="0"/>
              </a:rPr>
              <a:t> de la molécula de colágeno</a:t>
            </a:r>
            <a:r>
              <a:rPr lang="es-ES" sz="1200" i="1" dirty="0">
                <a:effectLst/>
                <a:ea typeface="Calibri" panose="020F0502020204030204" pitchFamily="34" charset="0"/>
              </a:rPr>
              <a:t>(</a:t>
            </a:r>
            <a:r>
              <a:rPr lang="es-ES" sz="1200" dirty="0">
                <a:effectLst/>
                <a:ea typeface="Calibri" panose="020F0502020204030204" pitchFamily="34" charset="0"/>
              </a:rPr>
              <a:t>Dávila y Martín, 2016)</a:t>
            </a:r>
            <a:endParaRPr lang="es-ES" sz="1200" dirty="0"/>
          </a:p>
        </p:txBody>
      </p:sp>
      <p:pic>
        <p:nvPicPr>
          <p:cNvPr id="32" name="Picture 4" descr="Para qué sirve el colágeno | Colnatur">
            <a:extLst>
              <a:ext uri="{FF2B5EF4-FFF2-40B4-BE49-F238E27FC236}">
                <a16:creationId xmlns:a16="http://schemas.microsoft.com/office/drawing/2014/main" id="{429C71F8-C418-4A9A-81A4-BF2F7181FB2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66531" y="1428543"/>
            <a:ext cx="4847232" cy="2919949"/>
          </a:xfrm>
          <a:prstGeom prst="rect">
            <a:avLst/>
          </a:prstGeom>
          <a:noFill/>
          <a:extLst>
            <a:ext uri="{909E8E84-426E-40DD-AFC4-6F175D3DCCD1}">
              <a14:hiddenFill xmlns:a14="http://schemas.microsoft.com/office/drawing/2010/main">
                <a:solidFill>
                  <a:srgbClr val="FFFFFF"/>
                </a:solidFill>
              </a14:hiddenFill>
            </a:ext>
          </a:extLst>
        </p:spPr>
      </p:pic>
      <p:sp>
        <p:nvSpPr>
          <p:cNvPr id="33" name="CuadroTexto 32">
            <a:extLst>
              <a:ext uri="{FF2B5EF4-FFF2-40B4-BE49-F238E27FC236}">
                <a16:creationId xmlns:a16="http://schemas.microsoft.com/office/drawing/2014/main" id="{26D804A5-F0EE-49BE-8882-B2E2DE27259F}"/>
              </a:ext>
            </a:extLst>
          </p:cNvPr>
          <p:cNvSpPr txBox="1"/>
          <p:nvPr/>
        </p:nvSpPr>
        <p:spPr>
          <a:xfrm>
            <a:off x="322866" y="4509057"/>
            <a:ext cx="6235148" cy="276999"/>
          </a:xfrm>
          <a:prstGeom prst="rect">
            <a:avLst/>
          </a:prstGeom>
          <a:noFill/>
        </p:spPr>
        <p:txBody>
          <a:bodyPr wrap="square">
            <a:spAutoFit/>
          </a:bodyPr>
          <a:lstStyle/>
          <a:p>
            <a:r>
              <a:rPr lang="es-ES" sz="1200" b="1" dirty="0">
                <a:effectLst/>
                <a:ea typeface="Calibri" panose="020F0502020204030204" pitchFamily="34" charset="0"/>
              </a:rPr>
              <a:t>Figura 3. </a:t>
            </a:r>
            <a:r>
              <a:rPr lang="es-ES" sz="1200" i="1" dirty="0"/>
              <a:t>Distr</a:t>
            </a:r>
            <a:r>
              <a:rPr lang="es-ES" sz="1200" i="1" dirty="0">
                <a:effectLst/>
                <a:ea typeface="Calibri" panose="020F0502020204030204" pitchFamily="34" charset="0"/>
              </a:rPr>
              <a:t>ibución del colágeno en el cuerpo humano </a:t>
            </a:r>
            <a:r>
              <a:rPr lang="es-ES" sz="1200" dirty="0"/>
              <a:t>(</a:t>
            </a:r>
            <a:r>
              <a:rPr lang="es-ES" sz="1200" dirty="0" err="1"/>
              <a:t>Colnatur</a:t>
            </a:r>
            <a:r>
              <a:rPr lang="es-ES" sz="1200" dirty="0"/>
              <a:t>, 2018</a:t>
            </a:r>
            <a:r>
              <a:rPr lang="es-ES" sz="1200" dirty="0">
                <a:effectLst/>
                <a:ea typeface="Calibri" panose="020F0502020204030204" pitchFamily="34" charset="0"/>
              </a:rPr>
              <a:t>)</a:t>
            </a:r>
            <a:endParaRPr lang="es-ES" sz="1200" dirty="0"/>
          </a:p>
        </p:txBody>
      </p:sp>
      <p:sp>
        <p:nvSpPr>
          <p:cNvPr id="13" name="CuadroTexto 12">
            <a:extLst>
              <a:ext uri="{FF2B5EF4-FFF2-40B4-BE49-F238E27FC236}">
                <a16:creationId xmlns:a16="http://schemas.microsoft.com/office/drawing/2014/main" id="{10F344E6-814F-4391-B1AC-9FEBB37709AC}"/>
              </a:ext>
            </a:extLst>
          </p:cNvPr>
          <p:cNvSpPr txBox="1"/>
          <p:nvPr/>
        </p:nvSpPr>
        <p:spPr>
          <a:xfrm>
            <a:off x="0" y="0"/>
            <a:ext cx="414670" cy="369332"/>
          </a:xfrm>
          <a:prstGeom prst="rect">
            <a:avLst/>
          </a:prstGeom>
          <a:noFill/>
        </p:spPr>
        <p:txBody>
          <a:bodyPr wrap="square" rtlCol="0">
            <a:spAutoFit/>
          </a:bodyPr>
          <a:lstStyle/>
          <a:p>
            <a:pPr algn="ctr"/>
            <a:r>
              <a:rPr lang="es-MX" dirty="0"/>
              <a:t>6</a:t>
            </a:r>
            <a:endParaRPr lang="es-ES" dirty="0"/>
          </a:p>
        </p:txBody>
      </p:sp>
      <p:sp>
        <p:nvSpPr>
          <p:cNvPr id="2" name="Flecha: curvada hacia la izquierda 1">
            <a:extLst>
              <a:ext uri="{FF2B5EF4-FFF2-40B4-BE49-F238E27FC236}">
                <a16:creationId xmlns:a16="http://schemas.microsoft.com/office/drawing/2014/main" id="{39CB4847-C528-4F39-B4BB-329D9D661420}"/>
              </a:ext>
            </a:extLst>
          </p:cNvPr>
          <p:cNvSpPr/>
          <p:nvPr/>
        </p:nvSpPr>
        <p:spPr>
          <a:xfrm rot="4693026">
            <a:off x="7997824" y="2905281"/>
            <a:ext cx="241014" cy="481084"/>
          </a:xfrm>
          <a:prstGeom prst="curved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chemeClr val="tx1"/>
              </a:solidFill>
            </a:endParaRPr>
          </a:p>
        </p:txBody>
      </p:sp>
      <p:sp>
        <p:nvSpPr>
          <p:cNvPr id="3" name="Flecha: curvada hacia arriba 2">
            <a:extLst>
              <a:ext uri="{FF2B5EF4-FFF2-40B4-BE49-F238E27FC236}">
                <a16:creationId xmlns:a16="http://schemas.microsoft.com/office/drawing/2014/main" id="{79AD96AA-E9AF-4F93-A77B-ED2BC68A16CB}"/>
              </a:ext>
            </a:extLst>
          </p:cNvPr>
          <p:cNvSpPr/>
          <p:nvPr/>
        </p:nvSpPr>
        <p:spPr>
          <a:xfrm>
            <a:off x="7206018" y="3562066"/>
            <a:ext cx="518615" cy="163773"/>
          </a:xfrm>
          <a:prstGeom prst="curvedUp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es-ES" b="1">
              <a:ln w="22225">
                <a:solidFill>
                  <a:schemeClr val="accent2"/>
                </a:solidFill>
                <a:prstDash val="solid"/>
              </a:ln>
              <a:solidFill>
                <a:schemeClr val="accent2">
                  <a:lumMod val="40000"/>
                  <a:lumOff val="60000"/>
                </a:schemeClr>
              </a:solidFill>
            </a:endParaRPr>
          </a:p>
        </p:txBody>
      </p:sp>
    </p:spTree>
    <p:extLst>
      <p:ext uri="{BB962C8B-B14F-4D97-AF65-F5344CB8AC3E}">
        <p14:creationId xmlns:p14="http://schemas.microsoft.com/office/powerpoint/2010/main" val="15891877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549CA30-451D-491B-BC93-3558DBEB41A2}"/>
              </a:ext>
            </a:extLst>
          </p:cNvPr>
          <p:cNvPicPr>
            <a:picLocks noChangeAspect="1"/>
          </p:cNvPicPr>
          <p:nvPr/>
        </p:nvPicPr>
        <p:blipFill rotWithShape="1">
          <a:blip r:embed="rId2"/>
          <a:srcRect l="10113" t="14659" r="8511" b="6932"/>
          <a:stretch/>
        </p:blipFill>
        <p:spPr>
          <a:xfrm>
            <a:off x="8899451" y="5945410"/>
            <a:ext cx="3062177" cy="726633"/>
          </a:xfrm>
          <a:prstGeom prst="rect">
            <a:avLst/>
          </a:prstGeom>
        </p:spPr>
      </p:pic>
      <p:sp>
        <p:nvSpPr>
          <p:cNvPr id="27" name="Título 1">
            <a:extLst>
              <a:ext uri="{FF2B5EF4-FFF2-40B4-BE49-F238E27FC236}">
                <a16:creationId xmlns:a16="http://schemas.microsoft.com/office/drawing/2014/main" id="{7BB352A0-2367-442F-86EF-29A1EA9AC646}"/>
              </a:ext>
            </a:extLst>
          </p:cNvPr>
          <p:cNvSpPr>
            <a:spLocks noGrp="1"/>
          </p:cNvSpPr>
          <p:nvPr>
            <p:ph type="title"/>
          </p:nvPr>
        </p:nvSpPr>
        <p:spPr>
          <a:xfrm>
            <a:off x="7724633" y="0"/>
            <a:ext cx="3857767" cy="1143000"/>
          </a:xfrm>
        </p:spPr>
        <p:txBody>
          <a:bodyPr/>
          <a:lstStyle/>
          <a:p>
            <a:r>
              <a:rPr lang="es-EC" dirty="0">
                <a:solidFill>
                  <a:srgbClr val="003300"/>
                </a:solidFill>
              </a:rPr>
              <a:t>INTRODUCCIÓN</a:t>
            </a:r>
          </a:p>
        </p:txBody>
      </p:sp>
      <p:pic>
        <p:nvPicPr>
          <p:cNvPr id="26" name="Picture 18" descr="17 ideas de Roblox | fondos de pantalla de power point, fondos para  diapositivas, fondos para power point">
            <a:extLst>
              <a:ext uri="{FF2B5EF4-FFF2-40B4-BE49-F238E27FC236}">
                <a16:creationId xmlns:a16="http://schemas.microsoft.com/office/drawing/2014/main" id="{BB9EE120-7C2F-4A92-85F5-EC9719118C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3218" y="680759"/>
            <a:ext cx="2119812" cy="747784"/>
          </a:xfrm>
          <a:prstGeom prst="rect">
            <a:avLst/>
          </a:prstGeom>
          <a:noFill/>
          <a:extLst>
            <a:ext uri="{909E8E84-426E-40DD-AFC4-6F175D3DCCD1}">
              <a14:hiddenFill xmlns:a14="http://schemas.microsoft.com/office/drawing/2010/main">
                <a:solidFill>
                  <a:srgbClr val="FFFFFF"/>
                </a:solidFill>
              </a14:hiddenFill>
            </a:ext>
          </a:extLst>
        </p:spPr>
      </p:pic>
      <p:sp>
        <p:nvSpPr>
          <p:cNvPr id="28" name="CuadroTexto 27">
            <a:extLst>
              <a:ext uri="{FF2B5EF4-FFF2-40B4-BE49-F238E27FC236}">
                <a16:creationId xmlns:a16="http://schemas.microsoft.com/office/drawing/2014/main" id="{061AB6B8-E56E-42BB-848A-A921E1AA5294}"/>
              </a:ext>
            </a:extLst>
          </p:cNvPr>
          <p:cNvSpPr txBox="1"/>
          <p:nvPr/>
        </p:nvSpPr>
        <p:spPr>
          <a:xfrm>
            <a:off x="10217434" y="793909"/>
            <a:ext cx="1902646" cy="461665"/>
          </a:xfrm>
          <a:prstGeom prst="rect">
            <a:avLst/>
          </a:prstGeom>
          <a:noFill/>
        </p:spPr>
        <p:txBody>
          <a:bodyPr wrap="square" rtlCol="0">
            <a:spAutoFit/>
          </a:bodyPr>
          <a:lstStyle/>
          <a:p>
            <a:r>
              <a:rPr lang="es-MX" sz="2400" b="1" dirty="0">
                <a:solidFill>
                  <a:srgbClr val="003300"/>
                </a:solidFill>
              </a:rPr>
              <a:t>SUSTRATO</a:t>
            </a:r>
            <a:endParaRPr lang="es-ES" sz="2400" b="1" dirty="0">
              <a:solidFill>
                <a:srgbClr val="003300"/>
              </a:solidFill>
            </a:endParaRPr>
          </a:p>
        </p:txBody>
      </p:sp>
      <p:pic>
        <p:nvPicPr>
          <p:cNvPr id="17" name="Picture 2" descr="Gelatina sin sabor">
            <a:extLst>
              <a:ext uri="{FF2B5EF4-FFF2-40B4-BE49-F238E27FC236}">
                <a16:creationId xmlns:a16="http://schemas.microsoft.com/office/drawing/2014/main" id="{610FDCDB-4735-41B7-A275-512E7A047F2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93938" y="2402662"/>
            <a:ext cx="3134385" cy="3134385"/>
          </a:xfrm>
          <a:prstGeom prst="rect">
            <a:avLst/>
          </a:prstGeom>
          <a:noFill/>
          <a:extLst>
            <a:ext uri="{909E8E84-426E-40DD-AFC4-6F175D3DCCD1}">
              <a14:hiddenFill xmlns:a14="http://schemas.microsoft.com/office/drawing/2010/main">
                <a:solidFill>
                  <a:srgbClr val="FFFFFF"/>
                </a:solidFill>
              </a14:hiddenFill>
            </a:ext>
          </a:extLst>
        </p:spPr>
      </p:pic>
      <p:sp>
        <p:nvSpPr>
          <p:cNvPr id="19" name="CuadroTexto 18">
            <a:extLst>
              <a:ext uri="{FF2B5EF4-FFF2-40B4-BE49-F238E27FC236}">
                <a16:creationId xmlns:a16="http://schemas.microsoft.com/office/drawing/2014/main" id="{C1B8D24D-9761-4E31-8AE1-C0EF1179B27D}"/>
              </a:ext>
            </a:extLst>
          </p:cNvPr>
          <p:cNvSpPr txBox="1"/>
          <p:nvPr/>
        </p:nvSpPr>
        <p:spPr>
          <a:xfrm>
            <a:off x="6743014" y="3113330"/>
            <a:ext cx="3539296" cy="738664"/>
          </a:xfrm>
          <a:prstGeom prst="rect">
            <a:avLst/>
          </a:prstGeom>
          <a:noFill/>
        </p:spPr>
        <p:txBody>
          <a:bodyPr wrap="square">
            <a:spAutoFit/>
          </a:bodyPr>
          <a:lstStyle/>
          <a:p>
            <a:r>
              <a:rPr lang="es-ES" sz="1400" dirty="0">
                <a:effectLst/>
                <a:ea typeface="Calibri" panose="020F0502020204030204" pitchFamily="34" charset="0"/>
              </a:rPr>
              <a:t>98% proteína proveniente                         </a:t>
            </a:r>
          </a:p>
          <a:p>
            <a:r>
              <a:rPr lang="es-ES" sz="1400" dirty="0">
                <a:ea typeface="Calibri" panose="020F0502020204030204" pitchFamily="34" charset="0"/>
              </a:rPr>
              <a:t>        </a:t>
            </a:r>
            <a:r>
              <a:rPr lang="es-ES" sz="1400" dirty="0">
                <a:effectLst/>
                <a:ea typeface="Calibri" panose="020F0502020204030204" pitchFamily="34" charset="0"/>
              </a:rPr>
              <a:t>del colágeno</a:t>
            </a:r>
          </a:p>
          <a:p>
            <a:r>
              <a:rPr lang="es-ES" sz="1400" dirty="0">
                <a:effectLst/>
                <a:ea typeface="Calibri" panose="020F0502020204030204" pitchFamily="34" charset="0"/>
              </a:rPr>
              <a:t> 2% sales minerales</a:t>
            </a:r>
            <a:endParaRPr lang="es-ES" sz="1400" dirty="0"/>
          </a:p>
        </p:txBody>
      </p:sp>
      <p:pic>
        <p:nvPicPr>
          <p:cNvPr id="31" name="Picture 2" descr="Pin on fondos">
            <a:extLst>
              <a:ext uri="{FF2B5EF4-FFF2-40B4-BE49-F238E27FC236}">
                <a16:creationId xmlns:a16="http://schemas.microsoft.com/office/drawing/2014/main" id="{1946C73B-0920-4C46-86A6-31366D4A68F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870" t="479" r="25610" b="-479"/>
          <a:stretch/>
        </p:blipFill>
        <p:spPr bwMode="auto">
          <a:xfrm>
            <a:off x="2150735" y="1127056"/>
            <a:ext cx="2049174" cy="1915667"/>
          </a:xfrm>
          <a:prstGeom prst="ellipse">
            <a:avLst/>
          </a:prstGeom>
          <a:noFill/>
          <a:extLst>
            <a:ext uri="{909E8E84-426E-40DD-AFC4-6F175D3DCCD1}">
              <a14:hiddenFill xmlns:a14="http://schemas.microsoft.com/office/drawing/2010/main">
                <a:solidFill>
                  <a:srgbClr val="FFFFFF"/>
                </a:solidFill>
              </a14:hiddenFill>
            </a:ext>
          </a:extLst>
        </p:spPr>
      </p:pic>
      <p:pic>
        <p:nvPicPr>
          <p:cNvPr id="20" name="Imagen 19">
            <a:extLst>
              <a:ext uri="{FF2B5EF4-FFF2-40B4-BE49-F238E27FC236}">
                <a16:creationId xmlns:a16="http://schemas.microsoft.com/office/drawing/2014/main" id="{E1226818-1E6A-4F1F-8A97-A738DA443495}"/>
              </a:ext>
            </a:extLst>
          </p:cNvPr>
          <p:cNvPicPr>
            <a:picLocks noChangeAspect="1"/>
          </p:cNvPicPr>
          <p:nvPr/>
        </p:nvPicPr>
        <p:blipFill rotWithShape="1">
          <a:blip r:embed="rId6"/>
          <a:srcRect l="11081" r="21798"/>
          <a:stretch/>
        </p:blipFill>
        <p:spPr>
          <a:xfrm>
            <a:off x="2368339" y="1349406"/>
            <a:ext cx="1634278" cy="1464038"/>
          </a:xfrm>
          <a:prstGeom prst="ellipse">
            <a:avLst/>
          </a:prstGeom>
        </p:spPr>
      </p:pic>
      <p:pic>
        <p:nvPicPr>
          <p:cNvPr id="32" name="Picture 2" descr="Pin on fondos">
            <a:extLst>
              <a:ext uri="{FF2B5EF4-FFF2-40B4-BE49-F238E27FC236}">
                <a16:creationId xmlns:a16="http://schemas.microsoft.com/office/drawing/2014/main" id="{50006447-BF81-446E-8E2C-19A67302ABF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870" t="479" r="25610" b="-479"/>
          <a:stretch/>
        </p:blipFill>
        <p:spPr bwMode="auto">
          <a:xfrm>
            <a:off x="3600924" y="1060442"/>
            <a:ext cx="2049174" cy="1915667"/>
          </a:xfrm>
          <a:prstGeom prst="ellipse">
            <a:avLst/>
          </a:prstGeom>
          <a:noFill/>
          <a:extLst>
            <a:ext uri="{909E8E84-426E-40DD-AFC4-6F175D3DCCD1}">
              <a14:hiddenFill xmlns:a14="http://schemas.microsoft.com/office/drawing/2010/main">
                <a:solidFill>
                  <a:srgbClr val="FFFFFF"/>
                </a:solidFill>
              </a14:hiddenFill>
            </a:ext>
          </a:extLst>
        </p:spPr>
      </p:pic>
      <p:pic>
        <p:nvPicPr>
          <p:cNvPr id="21" name="Picture 6" descr="Fondo de la piel de cerdo Stock de Foto gratis - Public Domain Pictures">
            <a:extLst>
              <a:ext uri="{FF2B5EF4-FFF2-40B4-BE49-F238E27FC236}">
                <a16:creationId xmlns:a16="http://schemas.microsoft.com/office/drawing/2014/main" id="{2EDAF9A2-ED25-40D6-BB3D-E6D7F42D5C5E}"/>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r="33774"/>
          <a:stretch/>
        </p:blipFill>
        <p:spPr bwMode="auto">
          <a:xfrm>
            <a:off x="3795027" y="1196529"/>
            <a:ext cx="1634278" cy="1604497"/>
          </a:xfrm>
          <a:prstGeom prst="ellipse">
            <a:avLst/>
          </a:prstGeom>
          <a:noFill/>
          <a:extLst>
            <a:ext uri="{909E8E84-426E-40DD-AFC4-6F175D3DCCD1}">
              <a14:hiddenFill xmlns:a14="http://schemas.microsoft.com/office/drawing/2010/main">
                <a:solidFill>
                  <a:srgbClr val="FFFFFF"/>
                </a:solidFill>
              </a14:hiddenFill>
            </a:ext>
          </a:extLst>
        </p:spPr>
      </p:pic>
      <p:pic>
        <p:nvPicPr>
          <p:cNvPr id="33" name="Picture 2" descr="Pin on fondos">
            <a:extLst>
              <a:ext uri="{FF2B5EF4-FFF2-40B4-BE49-F238E27FC236}">
                <a16:creationId xmlns:a16="http://schemas.microsoft.com/office/drawing/2014/main" id="{6515AF64-C839-453A-8947-260B53409D7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870" t="479" r="25610" b="-479"/>
          <a:stretch/>
        </p:blipFill>
        <p:spPr bwMode="auto">
          <a:xfrm>
            <a:off x="5130334" y="1084002"/>
            <a:ext cx="2049174" cy="1915667"/>
          </a:xfrm>
          <a:prstGeom prst="ellipse">
            <a:avLst/>
          </a:prstGeom>
          <a:noFill/>
          <a:extLst>
            <a:ext uri="{909E8E84-426E-40DD-AFC4-6F175D3DCCD1}">
              <a14:hiddenFill xmlns:a14="http://schemas.microsoft.com/office/drawing/2010/main">
                <a:solidFill>
                  <a:srgbClr val="FFFFFF"/>
                </a:solidFill>
              </a14:hiddenFill>
            </a:ext>
          </a:extLst>
        </p:spPr>
      </p:pic>
      <p:pic>
        <p:nvPicPr>
          <p:cNvPr id="22" name="Picture 8" descr="Consejos Útiles para Cuidar los Huesos del Corredor - Escuela de Running">
            <a:extLst>
              <a:ext uri="{FF2B5EF4-FFF2-40B4-BE49-F238E27FC236}">
                <a16:creationId xmlns:a16="http://schemas.microsoft.com/office/drawing/2014/main" id="{76945ACF-FAF3-4626-8785-8550EB10D1C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8589" t="61449" r="64543" b="13308"/>
          <a:stretch/>
        </p:blipFill>
        <p:spPr bwMode="auto">
          <a:xfrm>
            <a:off x="5345596" y="1216651"/>
            <a:ext cx="1634278" cy="1629754"/>
          </a:xfrm>
          <a:prstGeom prst="ellipse">
            <a:avLst/>
          </a:prstGeom>
          <a:noFill/>
          <a:extLst>
            <a:ext uri="{909E8E84-426E-40DD-AFC4-6F175D3DCCD1}">
              <a14:hiddenFill xmlns:a14="http://schemas.microsoft.com/office/drawing/2010/main">
                <a:solidFill>
                  <a:srgbClr val="FFFFFF"/>
                </a:solidFill>
              </a14:hiddenFill>
            </a:ext>
          </a:extLst>
        </p:spPr>
      </p:pic>
      <p:pic>
        <p:nvPicPr>
          <p:cNvPr id="34" name="Picture 2" descr="Pin on fondos">
            <a:extLst>
              <a:ext uri="{FF2B5EF4-FFF2-40B4-BE49-F238E27FC236}">
                <a16:creationId xmlns:a16="http://schemas.microsoft.com/office/drawing/2014/main" id="{2321241C-02F7-4AF7-B333-88C9066E7AED}"/>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6870" t="479" r="25610" b="-479"/>
          <a:stretch/>
        </p:blipFill>
        <p:spPr bwMode="auto">
          <a:xfrm>
            <a:off x="6619710" y="1025058"/>
            <a:ext cx="2049174" cy="1915667"/>
          </a:xfrm>
          <a:prstGeom prst="ellipse">
            <a:avLst/>
          </a:prstGeom>
          <a:noFill/>
          <a:extLst>
            <a:ext uri="{909E8E84-426E-40DD-AFC4-6F175D3DCCD1}">
              <a14:hiddenFill xmlns:a14="http://schemas.microsoft.com/office/drawing/2010/main">
                <a:solidFill>
                  <a:srgbClr val="FFFFFF"/>
                </a:solidFill>
              </a14:hiddenFill>
            </a:ext>
          </a:extLst>
        </p:spPr>
      </p:pic>
      <p:pic>
        <p:nvPicPr>
          <p:cNvPr id="24" name="Picture 10" descr="Peces y ojos. Córneas de escamas de peces – Ciencia Marina y otros asuntos">
            <a:extLst>
              <a:ext uri="{FF2B5EF4-FFF2-40B4-BE49-F238E27FC236}">
                <a16:creationId xmlns:a16="http://schemas.microsoft.com/office/drawing/2014/main" id="{D148A271-E9FC-4A19-BBD4-97B3CB53EAAA}"/>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3548" t="14387" r="29217" b="16234"/>
          <a:stretch/>
        </p:blipFill>
        <p:spPr bwMode="auto">
          <a:xfrm>
            <a:off x="6762696" y="1152647"/>
            <a:ext cx="1792620" cy="1629756"/>
          </a:xfrm>
          <a:prstGeom prst="ellipse">
            <a:avLst/>
          </a:prstGeom>
          <a:noFill/>
          <a:extLst>
            <a:ext uri="{909E8E84-426E-40DD-AFC4-6F175D3DCCD1}">
              <a14:hiddenFill xmlns:a14="http://schemas.microsoft.com/office/drawing/2010/main">
                <a:solidFill>
                  <a:srgbClr val="FFFFFF"/>
                </a:solidFill>
              </a14:hiddenFill>
            </a:ext>
          </a:extLst>
        </p:spPr>
      </p:pic>
      <p:sp>
        <p:nvSpPr>
          <p:cNvPr id="25" name="CuadroTexto 24">
            <a:extLst>
              <a:ext uri="{FF2B5EF4-FFF2-40B4-BE49-F238E27FC236}">
                <a16:creationId xmlns:a16="http://schemas.microsoft.com/office/drawing/2014/main" id="{A6142674-A34B-4708-92C3-1A7EC3037BB5}"/>
              </a:ext>
            </a:extLst>
          </p:cNvPr>
          <p:cNvSpPr txBox="1"/>
          <p:nvPr/>
        </p:nvSpPr>
        <p:spPr>
          <a:xfrm>
            <a:off x="2555643" y="3297996"/>
            <a:ext cx="2049174" cy="369332"/>
          </a:xfrm>
          <a:prstGeom prst="rect">
            <a:avLst/>
          </a:prstGeom>
          <a:noFill/>
        </p:spPr>
        <p:txBody>
          <a:bodyPr wrap="square" rtlCol="0">
            <a:spAutoFit/>
          </a:bodyPr>
          <a:lstStyle/>
          <a:p>
            <a:r>
              <a:rPr lang="es-MX" b="1" dirty="0">
                <a:solidFill>
                  <a:srgbClr val="003300"/>
                </a:solidFill>
              </a:rPr>
              <a:t>Gelatina</a:t>
            </a:r>
            <a:endParaRPr lang="es-ES" b="1" dirty="0">
              <a:solidFill>
                <a:srgbClr val="003300"/>
              </a:solidFill>
            </a:endParaRPr>
          </a:p>
        </p:txBody>
      </p:sp>
      <p:sp>
        <p:nvSpPr>
          <p:cNvPr id="29" name="CuadroTexto 28">
            <a:extLst>
              <a:ext uri="{FF2B5EF4-FFF2-40B4-BE49-F238E27FC236}">
                <a16:creationId xmlns:a16="http://schemas.microsoft.com/office/drawing/2014/main" id="{590E16B5-8B10-4B5B-A48B-72435B55C46E}"/>
              </a:ext>
            </a:extLst>
          </p:cNvPr>
          <p:cNvSpPr txBox="1"/>
          <p:nvPr/>
        </p:nvSpPr>
        <p:spPr>
          <a:xfrm>
            <a:off x="1488919" y="5212927"/>
            <a:ext cx="8886188" cy="276999"/>
          </a:xfrm>
          <a:prstGeom prst="rect">
            <a:avLst/>
          </a:prstGeom>
          <a:noFill/>
        </p:spPr>
        <p:txBody>
          <a:bodyPr wrap="square">
            <a:spAutoFit/>
          </a:bodyPr>
          <a:lstStyle/>
          <a:p>
            <a:pPr algn="ctr">
              <a:spcAft>
                <a:spcPts val="1800"/>
              </a:spcAft>
              <a:defRPr/>
            </a:pPr>
            <a:r>
              <a:rPr kumimoji="0" lang="es-MX" sz="1200" b="1" i="0" u="none" strike="noStrike" kern="1200" cap="none" spc="0" normalizeH="0" baseline="0" noProof="0" dirty="0">
                <a:ln>
                  <a:noFill/>
                </a:ln>
                <a:solidFill>
                  <a:prstClr val="black">
                    <a:lumMod val="50000"/>
                  </a:prstClr>
                </a:solidFill>
                <a:effectLst/>
                <a:uLnTx/>
                <a:uFillTx/>
                <a:ea typeface="+mn-ea"/>
                <a:cs typeface="+mn-cs"/>
              </a:rPr>
              <a:t>Figura 5. </a:t>
            </a:r>
            <a:r>
              <a:rPr lang="es-EC" sz="1200" b="0" i="1" dirty="0">
                <a:effectLst/>
                <a:ea typeface="Calibri" panose="020F0502020204030204" pitchFamily="34" charset="0"/>
                <a:cs typeface="Times New Roman" panose="02020603050405020304" pitchFamily="18" charset="0"/>
              </a:rPr>
              <a:t>Composición </a:t>
            </a:r>
            <a:r>
              <a:rPr lang="es-MX" sz="1200" b="0" i="1" dirty="0">
                <a:effectLst/>
                <a:ea typeface="Calibri" panose="020F0502020204030204" pitchFamily="34" charset="0"/>
                <a:cs typeface="Times New Roman" panose="02020603050405020304" pitchFamily="18" charset="0"/>
              </a:rPr>
              <a:t>de gelatina</a:t>
            </a:r>
            <a:r>
              <a:rPr lang="es-MX" sz="1200" dirty="0">
                <a:solidFill>
                  <a:prstClr val="black">
                    <a:lumMod val="50000"/>
                  </a:prstClr>
                </a:solidFill>
              </a:rPr>
              <a:t>(</a:t>
            </a:r>
            <a:r>
              <a:rPr lang="es-ES" sz="1200" dirty="0" err="1">
                <a:effectLst/>
                <a:ea typeface="Calibri" panose="020F0502020204030204" pitchFamily="34" charset="0"/>
              </a:rPr>
              <a:t>Prodegel</a:t>
            </a:r>
            <a:r>
              <a:rPr lang="es-ES" sz="1200" dirty="0">
                <a:effectLst/>
                <a:ea typeface="Calibri" panose="020F0502020204030204" pitchFamily="34" charset="0"/>
              </a:rPr>
              <a:t>, 2017</a:t>
            </a:r>
            <a:r>
              <a:rPr lang="es-MX" sz="1200" dirty="0">
                <a:solidFill>
                  <a:prstClr val="black">
                    <a:lumMod val="50000"/>
                  </a:prstClr>
                </a:solidFill>
              </a:rPr>
              <a:t>).</a:t>
            </a:r>
            <a:endParaRPr lang="es-ES" sz="1200" b="1" dirty="0">
              <a:effectLst/>
              <a:ea typeface="Calibri" panose="020F0502020204030204" pitchFamily="34" charset="0"/>
              <a:cs typeface="Times New Roman" panose="02020603050405020304" pitchFamily="18" charset="0"/>
            </a:endParaRPr>
          </a:p>
        </p:txBody>
      </p:sp>
      <p:sp>
        <p:nvSpPr>
          <p:cNvPr id="18" name="CuadroTexto 17">
            <a:extLst>
              <a:ext uri="{FF2B5EF4-FFF2-40B4-BE49-F238E27FC236}">
                <a16:creationId xmlns:a16="http://schemas.microsoft.com/office/drawing/2014/main" id="{DBF24527-32B9-4799-AFC0-D4B037F11103}"/>
              </a:ext>
            </a:extLst>
          </p:cNvPr>
          <p:cNvSpPr txBox="1"/>
          <p:nvPr/>
        </p:nvSpPr>
        <p:spPr>
          <a:xfrm>
            <a:off x="0" y="0"/>
            <a:ext cx="414670" cy="369332"/>
          </a:xfrm>
          <a:prstGeom prst="rect">
            <a:avLst/>
          </a:prstGeom>
          <a:noFill/>
        </p:spPr>
        <p:txBody>
          <a:bodyPr wrap="square" rtlCol="0">
            <a:spAutoFit/>
          </a:bodyPr>
          <a:lstStyle/>
          <a:p>
            <a:pPr algn="ctr"/>
            <a:r>
              <a:rPr lang="es-MX" dirty="0"/>
              <a:t>7</a:t>
            </a:r>
            <a:endParaRPr lang="es-ES" dirty="0"/>
          </a:p>
        </p:txBody>
      </p:sp>
    </p:spTree>
    <p:extLst>
      <p:ext uri="{BB962C8B-B14F-4D97-AF65-F5344CB8AC3E}">
        <p14:creationId xmlns:p14="http://schemas.microsoft.com/office/powerpoint/2010/main" val="33546197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B549CA30-451D-491B-BC93-3558DBEB41A2}"/>
              </a:ext>
            </a:extLst>
          </p:cNvPr>
          <p:cNvPicPr>
            <a:picLocks noChangeAspect="1"/>
          </p:cNvPicPr>
          <p:nvPr/>
        </p:nvPicPr>
        <p:blipFill rotWithShape="1">
          <a:blip r:embed="rId2"/>
          <a:srcRect l="10113" t="14659" r="8511" b="6932"/>
          <a:stretch/>
        </p:blipFill>
        <p:spPr>
          <a:xfrm>
            <a:off x="8899451" y="5945410"/>
            <a:ext cx="3062177" cy="726633"/>
          </a:xfrm>
          <a:prstGeom prst="rect">
            <a:avLst/>
          </a:prstGeom>
        </p:spPr>
      </p:pic>
      <p:sp>
        <p:nvSpPr>
          <p:cNvPr id="27" name="Título 1">
            <a:extLst>
              <a:ext uri="{FF2B5EF4-FFF2-40B4-BE49-F238E27FC236}">
                <a16:creationId xmlns:a16="http://schemas.microsoft.com/office/drawing/2014/main" id="{7BB352A0-2367-442F-86EF-29A1EA9AC646}"/>
              </a:ext>
            </a:extLst>
          </p:cNvPr>
          <p:cNvSpPr>
            <a:spLocks noGrp="1"/>
          </p:cNvSpPr>
          <p:nvPr>
            <p:ph type="title"/>
          </p:nvPr>
        </p:nvSpPr>
        <p:spPr>
          <a:xfrm>
            <a:off x="7724633" y="0"/>
            <a:ext cx="3857767" cy="1143000"/>
          </a:xfrm>
        </p:spPr>
        <p:txBody>
          <a:bodyPr/>
          <a:lstStyle/>
          <a:p>
            <a:r>
              <a:rPr lang="es-EC" dirty="0">
                <a:solidFill>
                  <a:srgbClr val="003300"/>
                </a:solidFill>
              </a:rPr>
              <a:t>INTRODUCCIÓN</a:t>
            </a:r>
          </a:p>
        </p:txBody>
      </p:sp>
      <p:pic>
        <p:nvPicPr>
          <p:cNvPr id="26" name="Picture 18" descr="17 ideas de Roblox | fondos de pantalla de power point, fondos para  diapositivas, fondos para power point">
            <a:extLst>
              <a:ext uri="{FF2B5EF4-FFF2-40B4-BE49-F238E27FC236}">
                <a16:creationId xmlns:a16="http://schemas.microsoft.com/office/drawing/2014/main" id="{BB9EE120-7C2F-4A92-85F5-EC9719118C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483" y="389457"/>
            <a:ext cx="4158717" cy="747784"/>
          </a:xfrm>
          <a:prstGeom prst="rect">
            <a:avLst/>
          </a:prstGeom>
          <a:noFill/>
          <a:extLst>
            <a:ext uri="{909E8E84-426E-40DD-AFC4-6F175D3DCCD1}">
              <a14:hiddenFill xmlns:a14="http://schemas.microsoft.com/office/drawing/2010/main">
                <a:solidFill>
                  <a:srgbClr val="FFFFFF"/>
                </a:solidFill>
              </a14:hiddenFill>
            </a:ext>
          </a:extLst>
        </p:spPr>
      </p:pic>
      <p:sp>
        <p:nvSpPr>
          <p:cNvPr id="28" name="CuadroTexto 27">
            <a:extLst>
              <a:ext uri="{FF2B5EF4-FFF2-40B4-BE49-F238E27FC236}">
                <a16:creationId xmlns:a16="http://schemas.microsoft.com/office/drawing/2014/main" id="{061AB6B8-E56E-42BB-848A-A921E1AA5294}"/>
              </a:ext>
            </a:extLst>
          </p:cNvPr>
          <p:cNvSpPr txBox="1"/>
          <p:nvPr/>
        </p:nvSpPr>
        <p:spPr>
          <a:xfrm>
            <a:off x="294741" y="544996"/>
            <a:ext cx="4009750" cy="400110"/>
          </a:xfrm>
          <a:prstGeom prst="rect">
            <a:avLst/>
          </a:prstGeom>
          <a:noFill/>
        </p:spPr>
        <p:txBody>
          <a:bodyPr wrap="square" rtlCol="0">
            <a:spAutoFit/>
          </a:bodyPr>
          <a:lstStyle/>
          <a:p>
            <a:pPr algn="ctr"/>
            <a:r>
              <a:rPr lang="es-MX" sz="2000" b="1" dirty="0">
                <a:solidFill>
                  <a:srgbClr val="003300"/>
                </a:solidFill>
              </a:rPr>
              <a:t>REACCIÓN ENZIMÁTICA</a:t>
            </a:r>
            <a:endParaRPr lang="es-ES" sz="2000" b="1" dirty="0">
              <a:solidFill>
                <a:srgbClr val="003300"/>
              </a:solidFill>
            </a:endParaRPr>
          </a:p>
        </p:txBody>
      </p:sp>
      <p:sp>
        <p:nvSpPr>
          <p:cNvPr id="29" name="CuadroTexto 28">
            <a:extLst>
              <a:ext uri="{FF2B5EF4-FFF2-40B4-BE49-F238E27FC236}">
                <a16:creationId xmlns:a16="http://schemas.microsoft.com/office/drawing/2014/main" id="{590E16B5-8B10-4B5B-A48B-72435B55C46E}"/>
              </a:ext>
            </a:extLst>
          </p:cNvPr>
          <p:cNvSpPr txBox="1"/>
          <p:nvPr/>
        </p:nvSpPr>
        <p:spPr>
          <a:xfrm>
            <a:off x="1261784" y="3081713"/>
            <a:ext cx="8886188" cy="276999"/>
          </a:xfrm>
          <a:prstGeom prst="rect">
            <a:avLst/>
          </a:prstGeom>
          <a:noFill/>
        </p:spPr>
        <p:txBody>
          <a:bodyPr wrap="square">
            <a:spAutoFit/>
          </a:bodyPr>
          <a:lstStyle/>
          <a:p>
            <a:pPr algn="ctr">
              <a:spcAft>
                <a:spcPts val="1800"/>
              </a:spcAft>
              <a:defRPr/>
            </a:pPr>
            <a:r>
              <a:rPr kumimoji="0" lang="es-MX" sz="1200" b="1" i="0" u="none" strike="noStrike" kern="1200" cap="none" spc="0" normalizeH="0" baseline="0" noProof="0" dirty="0">
                <a:ln>
                  <a:noFill/>
                </a:ln>
                <a:solidFill>
                  <a:prstClr val="black">
                    <a:lumMod val="50000"/>
                  </a:prstClr>
                </a:solidFill>
                <a:effectLst/>
                <a:uLnTx/>
                <a:uFillTx/>
                <a:ea typeface="+mn-ea"/>
                <a:cs typeface="+mn-cs"/>
              </a:rPr>
              <a:t>Figura 6. </a:t>
            </a:r>
            <a:r>
              <a:rPr lang="es-EC" sz="1200" i="1" dirty="0">
                <a:solidFill>
                  <a:prstClr val="black">
                    <a:lumMod val="50000"/>
                  </a:prstClr>
                </a:solidFill>
                <a:effectLst/>
                <a:ea typeface="+mn-ea"/>
                <a:cs typeface="Times New Roman" panose="02020603050405020304" pitchFamily="18" charset="0"/>
              </a:rPr>
              <a:t>Mecanismo</a:t>
            </a:r>
            <a:r>
              <a:rPr lang="es-EC" sz="1200" i="1" dirty="0">
                <a:solidFill>
                  <a:prstClr val="black">
                    <a:lumMod val="50000"/>
                  </a:prstClr>
                </a:solidFill>
                <a:cs typeface="Times New Roman" panose="02020603050405020304" pitchFamily="18" charset="0"/>
              </a:rPr>
              <a:t> de reacción enzimática</a:t>
            </a:r>
            <a:r>
              <a:rPr lang="es-EC" sz="1200" i="1" dirty="0">
                <a:effectLst/>
                <a:ea typeface="Calibri" panose="020F0502020204030204" pitchFamily="34" charset="0"/>
                <a:cs typeface="Times New Roman" panose="02020603050405020304" pitchFamily="18" charset="0"/>
              </a:rPr>
              <a:t> </a:t>
            </a:r>
            <a:r>
              <a:rPr lang="es-MX" sz="1200" dirty="0">
                <a:solidFill>
                  <a:prstClr val="black">
                    <a:lumMod val="50000"/>
                  </a:prstClr>
                </a:solidFill>
              </a:rPr>
              <a:t>(</a:t>
            </a:r>
            <a:r>
              <a:rPr lang="es-ES" sz="1200" dirty="0">
                <a:solidFill>
                  <a:prstClr val="black">
                    <a:lumMod val="50000"/>
                  </a:prstClr>
                </a:solidFill>
              </a:rPr>
              <a:t>NHGRI</a:t>
            </a:r>
            <a:r>
              <a:rPr lang="es-ES" sz="1200" dirty="0">
                <a:effectLst/>
                <a:ea typeface="Calibri" panose="020F0502020204030204" pitchFamily="34" charset="0"/>
              </a:rPr>
              <a:t>, 2014</a:t>
            </a:r>
            <a:r>
              <a:rPr lang="es-MX" sz="1200" dirty="0">
                <a:solidFill>
                  <a:prstClr val="black">
                    <a:lumMod val="50000"/>
                  </a:prstClr>
                </a:solidFill>
              </a:rPr>
              <a:t>).</a:t>
            </a:r>
            <a:endParaRPr lang="es-ES" sz="1200" b="1" dirty="0">
              <a:effectLst/>
              <a:ea typeface="Calibri" panose="020F0502020204030204" pitchFamily="34" charset="0"/>
              <a:cs typeface="Times New Roman" panose="02020603050405020304" pitchFamily="18" charset="0"/>
            </a:endParaRPr>
          </a:p>
        </p:txBody>
      </p:sp>
      <p:pic>
        <p:nvPicPr>
          <p:cNvPr id="6146" name="Picture 2" descr="Enzima | NHGRI">
            <a:extLst>
              <a:ext uri="{FF2B5EF4-FFF2-40B4-BE49-F238E27FC236}">
                <a16:creationId xmlns:a16="http://schemas.microsoft.com/office/drawing/2014/main" id="{86261BFD-C6B3-45D7-8A41-39B758F4B54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151" t="33238" r="4502" b="19948"/>
          <a:stretch/>
        </p:blipFill>
        <p:spPr bwMode="auto">
          <a:xfrm>
            <a:off x="2557670" y="1473238"/>
            <a:ext cx="5287617" cy="1575658"/>
          </a:xfrm>
          <a:prstGeom prst="rect">
            <a:avLst/>
          </a:prstGeom>
          <a:noFill/>
          <a:extLst>
            <a:ext uri="{909E8E84-426E-40DD-AFC4-6F175D3DCCD1}">
              <a14:hiddenFill xmlns:a14="http://schemas.microsoft.com/office/drawing/2010/main">
                <a:solidFill>
                  <a:srgbClr val="FFFFFF"/>
                </a:solidFill>
              </a14:hiddenFill>
            </a:ext>
          </a:extLst>
        </p:spPr>
      </p:pic>
      <p:sp>
        <p:nvSpPr>
          <p:cNvPr id="2" name="CuadroTexto 1">
            <a:extLst>
              <a:ext uri="{FF2B5EF4-FFF2-40B4-BE49-F238E27FC236}">
                <a16:creationId xmlns:a16="http://schemas.microsoft.com/office/drawing/2014/main" id="{527F8C81-37C7-4D21-8A5E-089BC1D27E7B}"/>
              </a:ext>
            </a:extLst>
          </p:cNvPr>
          <p:cNvSpPr txBox="1"/>
          <p:nvPr/>
        </p:nvSpPr>
        <p:spPr>
          <a:xfrm>
            <a:off x="2557670" y="1261203"/>
            <a:ext cx="1696278" cy="307777"/>
          </a:xfrm>
          <a:prstGeom prst="rect">
            <a:avLst/>
          </a:prstGeom>
          <a:noFill/>
        </p:spPr>
        <p:txBody>
          <a:bodyPr wrap="square" rtlCol="0">
            <a:spAutoFit/>
          </a:bodyPr>
          <a:lstStyle/>
          <a:p>
            <a:r>
              <a:rPr lang="es-MX" sz="1400" b="1" dirty="0"/>
              <a:t>S: Gelatina</a:t>
            </a:r>
            <a:endParaRPr lang="es-ES" sz="1400" b="1" dirty="0"/>
          </a:p>
        </p:txBody>
      </p:sp>
      <p:sp>
        <p:nvSpPr>
          <p:cNvPr id="16" name="CuadroTexto 15">
            <a:extLst>
              <a:ext uri="{FF2B5EF4-FFF2-40B4-BE49-F238E27FC236}">
                <a16:creationId xmlns:a16="http://schemas.microsoft.com/office/drawing/2014/main" id="{0401B906-D94B-4FFB-BFA8-D22F1E8EFCAF}"/>
              </a:ext>
            </a:extLst>
          </p:cNvPr>
          <p:cNvSpPr txBox="1"/>
          <p:nvPr/>
        </p:nvSpPr>
        <p:spPr>
          <a:xfrm>
            <a:off x="2044028" y="2953154"/>
            <a:ext cx="1696278" cy="307777"/>
          </a:xfrm>
          <a:prstGeom prst="rect">
            <a:avLst/>
          </a:prstGeom>
          <a:noFill/>
        </p:spPr>
        <p:txBody>
          <a:bodyPr wrap="square" rtlCol="0">
            <a:spAutoFit/>
          </a:bodyPr>
          <a:lstStyle/>
          <a:p>
            <a:r>
              <a:rPr lang="es-MX" sz="1400" b="1" dirty="0"/>
              <a:t>E: Bromelina</a:t>
            </a:r>
            <a:endParaRPr lang="es-ES" sz="1400" b="1" dirty="0"/>
          </a:p>
        </p:txBody>
      </p:sp>
      <p:sp>
        <p:nvSpPr>
          <p:cNvPr id="18" name="CuadroTexto 17">
            <a:extLst>
              <a:ext uri="{FF2B5EF4-FFF2-40B4-BE49-F238E27FC236}">
                <a16:creationId xmlns:a16="http://schemas.microsoft.com/office/drawing/2014/main" id="{08AB803C-5DA8-464C-A683-9FF260F9AC6A}"/>
              </a:ext>
            </a:extLst>
          </p:cNvPr>
          <p:cNvSpPr txBox="1"/>
          <p:nvPr/>
        </p:nvSpPr>
        <p:spPr>
          <a:xfrm>
            <a:off x="4502306" y="1261203"/>
            <a:ext cx="1696278" cy="523220"/>
          </a:xfrm>
          <a:prstGeom prst="rect">
            <a:avLst/>
          </a:prstGeom>
          <a:noFill/>
        </p:spPr>
        <p:txBody>
          <a:bodyPr wrap="square" rtlCol="0">
            <a:spAutoFit/>
          </a:bodyPr>
          <a:lstStyle/>
          <a:p>
            <a:pPr algn="ctr"/>
            <a:r>
              <a:rPr lang="es-MX" sz="1400" b="1" dirty="0"/>
              <a:t>Complejo enzima-sustrato</a:t>
            </a:r>
            <a:endParaRPr lang="es-ES" sz="1400" b="1" dirty="0"/>
          </a:p>
        </p:txBody>
      </p:sp>
      <p:sp>
        <p:nvSpPr>
          <p:cNvPr id="23" name="CuadroTexto 22">
            <a:extLst>
              <a:ext uri="{FF2B5EF4-FFF2-40B4-BE49-F238E27FC236}">
                <a16:creationId xmlns:a16="http://schemas.microsoft.com/office/drawing/2014/main" id="{08A175CD-619B-4C11-B14D-C7802B399BC8}"/>
              </a:ext>
            </a:extLst>
          </p:cNvPr>
          <p:cNvSpPr txBox="1"/>
          <p:nvPr/>
        </p:nvSpPr>
        <p:spPr>
          <a:xfrm>
            <a:off x="7777642" y="1261203"/>
            <a:ext cx="1419367" cy="523220"/>
          </a:xfrm>
          <a:prstGeom prst="rect">
            <a:avLst/>
          </a:prstGeom>
          <a:noFill/>
        </p:spPr>
        <p:txBody>
          <a:bodyPr wrap="square" rtlCol="0">
            <a:spAutoFit/>
          </a:bodyPr>
          <a:lstStyle/>
          <a:p>
            <a:pPr algn="ctr"/>
            <a:r>
              <a:rPr lang="es-MX" sz="1400" b="1" dirty="0"/>
              <a:t>P: Colágeno hidrolizado</a:t>
            </a:r>
            <a:endParaRPr lang="es-ES" sz="1400" b="1" dirty="0"/>
          </a:p>
        </p:txBody>
      </p:sp>
      <p:sp>
        <p:nvSpPr>
          <p:cNvPr id="30" name="CuadroTexto 29">
            <a:extLst>
              <a:ext uri="{FF2B5EF4-FFF2-40B4-BE49-F238E27FC236}">
                <a16:creationId xmlns:a16="http://schemas.microsoft.com/office/drawing/2014/main" id="{0DE3EBFC-9079-46A8-A2CB-B2A2D1629C81}"/>
              </a:ext>
            </a:extLst>
          </p:cNvPr>
          <p:cNvSpPr txBox="1"/>
          <p:nvPr/>
        </p:nvSpPr>
        <p:spPr>
          <a:xfrm>
            <a:off x="7777642" y="2624149"/>
            <a:ext cx="1696278" cy="307777"/>
          </a:xfrm>
          <a:prstGeom prst="rect">
            <a:avLst/>
          </a:prstGeom>
          <a:noFill/>
        </p:spPr>
        <p:txBody>
          <a:bodyPr wrap="square" rtlCol="0">
            <a:spAutoFit/>
          </a:bodyPr>
          <a:lstStyle/>
          <a:p>
            <a:r>
              <a:rPr lang="es-MX" sz="1400" b="1" dirty="0"/>
              <a:t>E: Bromelina</a:t>
            </a:r>
            <a:endParaRPr lang="es-ES" sz="1400" b="1" dirty="0"/>
          </a:p>
        </p:txBody>
      </p:sp>
      <p:pic>
        <p:nvPicPr>
          <p:cNvPr id="3" name="Imagen 2">
            <a:extLst>
              <a:ext uri="{FF2B5EF4-FFF2-40B4-BE49-F238E27FC236}">
                <a16:creationId xmlns:a16="http://schemas.microsoft.com/office/drawing/2014/main" id="{3D1390B7-0794-4E07-AC09-7B3E29EF9825}"/>
              </a:ext>
            </a:extLst>
          </p:cNvPr>
          <p:cNvPicPr>
            <a:picLocks noChangeAspect="1"/>
          </p:cNvPicPr>
          <p:nvPr/>
        </p:nvPicPr>
        <p:blipFill rotWithShape="1">
          <a:blip r:embed="rId5"/>
          <a:srcRect t="33638" r="75521" b="53951"/>
          <a:stretch/>
        </p:blipFill>
        <p:spPr>
          <a:xfrm rot="1256359">
            <a:off x="3942884" y="2368515"/>
            <a:ext cx="607050" cy="307777"/>
          </a:xfrm>
          <a:prstGeom prst="rect">
            <a:avLst/>
          </a:prstGeom>
        </p:spPr>
      </p:pic>
      <p:pic>
        <p:nvPicPr>
          <p:cNvPr id="31" name="Imagen 30">
            <a:extLst>
              <a:ext uri="{FF2B5EF4-FFF2-40B4-BE49-F238E27FC236}">
                <a16:creationId xmlns:a16="http://schemas.microsoft.com/office/drawing/2014/main" id="{749408D4-96BD-49B1-B7BA-2A137E491F78}"/>
              </a:ext>
            </a:extLst>
          </p:cNvPr>
          <p:cNvPicPr>
            <a:picLocks noChangeAspect="1"/>
          </p:cNvPicPr>
          <p:nvPr/>
        </p:nvPicPr>
        <p:blipFill rotWithShape="1">
          <a:blip r:embed="rId5"/>
          <a:srcRect t="33638" r="75521" b="53951"/>
          <a:stretch/>
        </p:blipFill>
        <p:spPr>
          <a:xfrm rot="1256359">
            <a:off x="5895059" y="2426708"/>
            <a:ext cx="607050" cy="307777"/>
          </a:xfrm>
          <a:prstGeom prst="rect">
            <a:avLst/>
          </a:prstGeom>
        </p:spPr>
      </p:pic>
      <p:pic>
        <p:nvPicPr>
          <p:cNvPr id="32" name="Imagen 31">
            <a:extLst>
              <a:ext uri="{FF2B5EF4-FFF2-40B4-BE49-F238E27FC236}">
                <a16:creationId xmlns:a16="http://schemas.microsoft.com/office/drawing/2014/main" id="{B754FD21-0D83-42DB-88A0-4F01E09B5F14}"/>
              </a:ext>
            </a:extLst>
          </p:cNvPr>
          <p:cNvPicPr>
            <a:picLocks noChangeAspect="1"/>
          </p:cNvPicPr>
          <p:nvPr/>
        </p:nvPicPr>
        <p:blipFill>
          <a:blip r:embed="rId6"/>
          <a:stretch>
            <a:fillRect/>
          </a:stretch>
        </p:blipFill>
        <p:spPr>
          <a:xfrm>
            <a:off x="294741" y="3389490"/>
            <a:ext cx="2722245" cy="2519680"/>
          </a:xfrm>
          <a:prstGeom prst="rect">
            <a:avLst/>
          </a:prstGeom>
        </p:spPr>
      </p:pic>
      <p:pic>
        <p:nvPicPr>
          <p:cNvPr id="33" name="Imagen 32">
            <a:extLst>
              <a:ext uri="{FF2B5EF4-FFF2-40B4-BE49-F238E27FC236}">
                <a16:creationId xmlns:a16="http://schemas.microsoft.com/office/drawing/2014/main" id="{610336FC-F7C8-497C-A8B3-E95E28EB66D8}"/>
              </a:ext>
            </a:extLst>
          </p:cNvPr>
          <p:cNvPicPr>
            <a:picLocks noChangeAspect="1"/>
          </p:cNvPicPr>
          <p:nvPr/>
        </p:nvPicPr>
        <p:blipFill>
          <a:blip r:embed="rId7"/>
          <a:stretch>
            <a:fillRect/>
          </a:stretch>
        </p:blipFill>
        <p:spPr>
          <a:xfrm>
            <a:off x="4272956" y="3425730"/>
            <a:ext cx="2781935" cy="2519680"/>
          </a:xfrm>
          <a:prstGeom prst="rect">
            <a:avLst/>
          </a:prstGeom>
        </p:spPr>
      </p:pic>
      <p:sp>
        <p:nvSpPr>
          <p:cNvPr id="35" name="CuadroTexto 34">
            <a:extLst>
              <a:ext uri="{FF2B5EF4-FFF2-40B4-BE49-F238E27FC236}">
                <a16:creationId xmlns:a16="http://schemas.microsoft.com/office/drawing/2014/main" id="{196C8003-994A-4876-BEDD-B9626D64A24C}"/>
              </a:ext>
            </a:extLst>
          </p:cNvPr>
          <p:cNvSpPr txBox="1"/>
          <p:nvPr/>
        </p:nvSpPr>
        <p:spPr>
          <a:xfrm>
            <a:off x="1261784" y="3080693"/>
            <a:ext cx="8886188" cy="276999"/>
          </a:xfrm>
          <a:prstGeom prst="rect">
            <a:avLst/>
          </a:prstGeom>
          <a:noFill/>
        </p:spPr>
        <p:txBody>
          <a:bodyPr wrap="square">
            <a:spAutoFit/>
          </a:bodyPr>
          <a:lstStyle/>
          <a:p>
            <a:pPr algn="ctr">
              <a:spcAft>
                <a:spcPts val="1800"/>
              </a:spcAft>
              <a:defRPr/>
            </a:pPr>
            <a:r>
              <a:rPr kumimoji="0" lang="es-MX" sz="1200" b="1" i="0" u="none" strike="noStrike" kern="1200" cap="none" spc="0" normalizeH="0" baseline="0" noProof="0" dirty="0">
                <a:ln>
                  <a:noFill/>
                </a:ln>
                <a:solidFill>
                  <a:prstClr val="black">
                    <a:lumMod val="50000"/>
                  </a:prstClr>
                </a:solidFill>
                <a:effectLst/>
                <a:uLnTx/>
                <a:uFillTx/>
                <a:ea typeface="+mn-ea"/>
                <a:cs typeface="+mn-cs"/>
              </a:rPr>
              <a:t>Figura 6. </a:t>
            </a:r>
            <a:r>
              <a:rPr lang="es-EC" sz="1200" i="1" dirty="0">
                <a:solidFill>
                  <a:prstClr val="black">
                    <a:lumMod val="50000"/>
                  </a:prstClr>
                </a:solidFill>
                <a:effectLst/>
                <a:ea typeface="+mn-ea"/>
                <a:cs typeface="Times New Roman" panose="02020603050405020304" pitchFamily="18" charset="0"/>
              </a:rPr>
              <a:t>Mecanismo</a:t>
            </a:r>
            <a:r>
              <a:rPr lang="es-EC" sz="1200" i="1" dirty="0">
                <a:solidFill>
                  <a:prstClr val="black">
                    <a:lumMod val="50000"/>
                  </a:prstClr>
                </a:solidFill>
                <a:cs typeface="Times New Roman" panose="02020603050405020304" pitchFamily="18" charset="0"/>
              </a:rPr>
              <a:t> de reacción enzimática</a:t>
            </a:r>
            <a:r>
              <a:rPr lang="es-EC" sz="1200" i="1" dirty="0">
                <a:effectLst/>
                <a:ea typeface="Calibri" panose="020F0502020204030204" pitchFamily="34" charset="0"/>
                <a:cs typeface="Times New Roman" panose="02020603050405020304" pitchFamily="18" charset="0"/>
              </a:rPr>
              <a:t> </a:t>
            </a:r>
            <a:r>
              <a:rPr lang="es-MX" sz="1200" dirty="0">
                <a:solidFill>
                  <a:prstClr val="black">
                    <a:lumMod val="50000"/>
                  </a:prstClr>
                </a:solidFill>
              </a:rPr>
              <a:t>(</a:t>
            </a:r>
            <a:r>
              <a:rPr lang="es-ES" sz="1200" dirty="0">
                <a:solidFill>
                  <a:prstClr val="black">
                    <a:lumMod val="50000"/>
                  </a:prstClr>
                </a:solidFill>
              </a:rPr>
              <a:t>NHGRI</a:t>
            </a:r>
            <a:r>
              <a:rPr lang="es-ES" sz="1200" dirty="0">
                <a:effectLst/>
                <a:ea typeface="Calibri" panose="020F0502020204030204" pitchFamily="34" charset="0"/>
              </a:rPr>
              <a:t>, 2014</a:t>
            </a:r>
            <a:r>
              <a:rPr lang="es-MX" sz="1200" dirty="0">
                <a:solidFill>
                  <a:prstClr val="black">
                    <a:lumMod val="50000"/>
                  </a:prstClr>
                </a:solidFill>
              </a:rPr>
              <a:t>).</a:t>
            </a:r>
            <a:endParaRPr lang="es-ES" sz="1200" b="1" dirty="0">
              <a:effectLst/>
              <a:ea typeface="Calibri" panose="020F0502020204030204" pitchFamily="34" charset="0"/>
              <a:cs typeface="Times New Roman" panose="02020603050405020304" pitchFamily="18" charset="0"/>
            </a:endParaRPr>
          </a:p>
        </p:txBody>
      </p:sp>
      <p:sp>
        <p:nvSpPr>
          <p:cNvPr id="37" name="CuadroTexto 36">
            <a:extLst>
              <a:ext uri="{FF2B5EF4-FFF2-40B4-BE49-F238E27FC236}">
                <a16:creationId xmlns:a16="http://schemas.microsoft.com/office/drawing/2014/main" id="{A0065D67-1848-4900-A811-C103414B09CA}"/>
              </a:ext>
            </a:extLst>
          </p:cNvPr>
          <p:cNvSpPr txBox="1"/>
          <p:nvPr/>
        </p:nvSpPr>
        <p:spPr>
          <a:xfrm>
            <a:off x="1417013" y="5939651"/>
            <a:ext cx="8886188" cy="276999"/>
          </a:xfrm>
          <a:prstGeom prst="rect">
            <a:avLst/>
          </a:prstGeom>
          <a:noFill/>
        </p:spPr>
        <p:txBody>
          <a:bodyPr wrap="square">
            <a:spAutoFit/>
          </a:bodyPr>
          <a:lstStyle/>
          <a:p>
            <a:pPr algn="ctr">
              <a:spcAft>
                <a:spcPts val="1800"/>
              </a:spcAft>
              <a:defRPr/>
            </a:pPr>
            <a:r>
              <a:rPr kumimoji="0" lang="es-MX" sz="1200" b="1" i="0" u="none" strike="noStrike" kern="1200" cap="none" spc="0" normalizeH="0" baseline="0" noProof="0" dirty="0">
                <a:ln>
                  <a:noFill/>
                </a:ln>
                <a:solidFill>
                  <a:prstClr val="black">
                    <a:lumMod val="50000"/>
                  </a:prstClr>
                </a:solidFill>
                <a:effectLst/>
                <a:uLnTx/>
                <a:uFillTx/>
                <a:ea typeface="+mn-ea"/>
                <a:cs typeface="+mn-cs"/>
              </a:rPr>
              <a:t>Figura 7. </a:t>
            </a:r>
            <a:r>
              <a:rPr lang="es-EC" sz="1200" i="1" dirty="0">
                <a:solidFill>
                  <a:prstClr val="black">
                    <a:lumMod val="50000"/>
                  </a:prstClr>
                </a:solidFill>
                <a:effectLst/>
                <a:ea typeface="+mn-ea"/>
                <a:cs typeface="Times New Roman" panose="02020603050405020304" pitchFamily="18" charset="0"/>
              </a:rPr>
              <a:t>Factores que influyen en la actividad enzimática </a:t>
            </a:r>
            <a:r>
              <a:rPr lang="es-MX" sz="1200" dirty="0">
                <a:solidFill>
                  <a:prstClr val="black">
                    <a:lumMod val="50000"/>
                  </a:prstClr>
                </a:solidFill>
              </a:rPr>
              <a:t>(</a:t>
            </a:r>
            <a:r>
              <a:rPr lang="es-ES" sz="1200" dirty="0" err="1">
                <a:effectLst/>
                <a:ea typeface="Calibri" panose="020F0502020204030204" pitchFamily="34" charset="0"/>
              </a:rPr>
              <a:t>Timberlake</a:t>
            </a:r>
            <a:r>
              <a:rPr lang="es-ES" sz="1200" dirty="0">
                <a:effectLst/>
                <a:ea typeface="Calibri" panose="020F0502020204030204" pitchFamily="34" charset="0"/>
              </a:rPr>
              <a:t>, 2013</a:t>
            </a:r>
            <a:r>
              <a:rPr lang="es-MX" sz="1200" dirty="0">
                <a:solidFill>
                  <a:prstClr val="black">
                    <a:lumMod val="50000"/>
                  </a:prstClr>
                </a:solidFill>
              </a:rPr>
              <a:t>).</a:t>
            </a:r>
            <a:endParaRPr lang="es-ES" sz="1200" b="1" dirty="0">
              <a:effectLst/>
              <a:ea typeface="Calibri" panose="020F0502020204030204" pitchFamily="34" charset="0"/>
              <a:cs typeface="Times New Roman" panose="02020603050405020304" pitchFamily="18" charset="0"/>
            </a:endParaRPr>
          </a:p>
        </p:txBody>
      </p:sp>
      <p:pic>
        <p:nvPicPr>
          <p:cNvPr id="38" name="Imagen 37">
            <a:extLst>
              <a:ext uri="{FF2B5EF4-FFF2-40B4-BE49-F238E27FC236}">
                <a16:creationId xmlns:a16="http://schemas.microsoft.com/office/drawing/2014/main" id="{C9C00915-59AC-485F-8D6E-A343B6A966E4}"/>
              </a:ext>
            </a:extLst>
          </p:cNvPr>
          <p:cNvPicPr>
            <a:picLocks noChangeAspect="1"/>
          </p:cNvPicPr>
          <p:nvPr/>
        </p:nvPicPr>
        <p:blipFill>
          <a:blip r:embed="rId8"/>
          <a:stretch>
            <a:fillRect/>
          </a:stretch>
        </p:blipFill>
        <p:spPr>
          <a:xfrm>
            <a:off x="7918170" y="3313073"/>
            <a:ext cx="3111500" cy="2519680"/>
          </a:xfrm>
          <a:prstGeom prst="rect">
            <a:avLst/>
          </a:prstGeom>
        </p:spPr>
      </p:pic>
      <p:sp>
        <p:nvSpPr>
          <p:cNvPr id="20" name="CuadroTexto 19">
            <a:extLst>
              <a:ext uri="{FF2B5EF4-FFF2-40B4-BE49-F238E27FC236}">
                <a16:creationId xmlns:a16="http://schemas.microsoft.com/office/drawing/2014/main" id="{00A5FB25-4668-49CC-911F-7E22E36DF4BC}"/>
              </a:ext>
            </a:extLst>
          </p:cNvPr>
          <p:cNvSpPr txBox="1"/>
          <p:nvPr/>
        </p:nvSpPr>
        <p:spPr>
          <a:xfrm>
            <a:off x="0" y="0"/>
            <a:ext cx="414670" cy="369332"/>
          </a:xfrm>
          <a:prstGeom prst="rect">
            <a:avLst/>
          </a:prstGeom>
          <a:noFill/>
        </p:spPr>
        <p:txBody>
          <a:bodyPr wrap="square" rtlCol="0">
            <a:spAutoFit/>
          </a:bodyPr>
          <a:lstStyle/>
          <a:p>
            <a:pPr algn="ctr"/>
            <a:r>
              <a:rPr lang="es-MX" dirty="0"/>
              <a:t>8</a:t>
            </a:r>
            <a:endParaRPr lang="es-ES" dirty="0"/>
          </a:p>
        </p:txBody>
      </p:sp>
    </p:spTree>
    <p:extLst>
      <p:ext uri="{BB962C8B-B14F-4D97-AF65-F5344CB8AC3E}">
        <p14:creationId xmlns:p14="http://schemas.microsoft.com/office/powerpoint/2010/main" val="1546567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n 11">
            <a:extLst>
              <a:ext uri="{FF2B5EF4-FFF2-40B4-BE49-F238E27FC236}">
                <a16:creationId xmlns:a16="http://schemas.microsoft.com/office/drawing/2014/main" id="{8F2CA43E-7A3B-47D8-A0FC-906A272DB74B}"/>
              </a:ext>
            </a:extLst>
          </p:cNvPr>
          <p:cNvPicPr>
            <a:picLocks noChangeAspect="1"/>
          </p:cNvPicPr>
          <p:nvPr/>
        </p:nvPicPr>
        <p:blipFill rotWithShape="1">
          <a:blip r:embed="rId2"/>
          <a:srcRect t="13502" r="27235" b="11322"/>
          <a:stretch/>
        </p:blipFill>
        <p:spPr>
          <a:xfrm>
            <a:off x="5818534" y="4889961"/>
            <a:ext cx="5351214" cy="645735"/>
          </a:xfrm>
          <a:prstGeom prst="cube">
            <a:avLst/>
          </a:prstGeom>
        </p:spPr>
      </p:pic>
      <p:pic>
        <p:nvPicPr>
          <p:cNvPr id="15" name="Imagen 14">
            <a:extLst>
              <a:ext uri="{FF2B5EF4-FFF2-40B4-BE49-F238E27FC236}">
                <a16:creationId xmlns:a16="http://schemas.microsoft.com/office/drawing/2014/main" id="{EE1B19D7-DFF1-4C1D-8B68-E8F9C61EAA74}"/>
              </a:ext>
            </a:extLst>
          </p:cNvPr>
          <p:cNvPicPr>
            <a:picLocks noChangeAspect="1"/>
          </p:cNvPicPr>
          <p:nvPr/>
        </p:nvPicPr>
        <p:blipFill rotWithShape="1">
          <a:blip r:embed="rId2"/>
          <a:srcRect t="13502" r="27235" b="11322"/>
          <a:stretch/>
        </p:blipFill>
        <p:spPr>
          <a:xfrm>
            <a:off x="5050019" y="4044400"/>
            <a:ext cx="3953304" cy="645735"/>
          </a:xfrm>
          <a:prstGeom prst="cube">
            <a:avLst/>
          </a:prstGeom>
        </p:spPr>
      </p:pic>
      <p:pic>
        <p:nvPicPr>
          <p:cNvPr id="13" name="Imagen 12">
            <a:extLst>
              <a:ext uri="{FF2B5EF4-FFF2-40B4-BE49-F238E27FC236}">
                <a16:creationId xmlns:a16="http://schemas.microsoft.com/office/drawing/2014/main" id="{B32F9681-059A-4F78-8DD7-97A6BBB72771}"/>
              </a:ext>
            </a:extLst>
          </p:cNvPr>
          <p:cNvPicPr>
            <a:picLocks noChangeAspect="1"/>
          </p:cNvPicPr>
          <p:nvPr/>
        </p:nvPicPr>
        <p:blipFill rotWithShape="1">
          <a:blip r:embed="rId2"/>
          <a:srcRect t="13502" r="27235" b="11322"/>
          <a:stretch/>
        </p:blipFill>
        <p:spPr>
          <a:xfrm>
            <a:off x="3788629" y="3198839"/>
            <a:ext cx="2416273" cy="645735"/>
          </a:xfrm>
          <a:prstGeom prst="cube">
            <a:avLst/>
          </a:prstGeom>
        </p:spPr>
      </p:pic>
      <p:pic>
        <p:nvPicPr>
          <p:cNvPr id="14" name="Imagen 13">
            <a:extLst>
              <a:ext uri="{FF2B5EF4-FFF2-40B4-BE49-F238E27FC236}">
                <a16:creationId xmlns:a16="http://schemas.microsoft.com/office/drawing/2014/main" id="{94FC93C7-6C9E-4524-8E67-0C55A13A6986}"/>
              </a:ext>
            </a:extLst>
          </p:cNvPr>
          <p:cNvPicPr>
            <a:picLocks noChangeAspect="1"/>
          </p:cNvPicPr>
          <p:nvPr/>
        </p:nvPicPr>
        <p:blipFill rotWithShape="1">
          <a:blip r:embed="rId2"/>
          <a:srcRect t="13502" r="27235" b="11322"/>
          <a:stretch/>
        </p:blipFill>
        <p:spPr>
          <a:xfrm>
            <a:off x="2874483" y="2353278"/>
            <a:ext cx="2416273" cy="645735"/>
          </a:xfrm>
          <a:prstGeom prst="cube">
            <a:avLst/>
          </a:prstGeom>
        </p:spPr>
      </p:pic>
      <p:pic>
        <p:nvPicPr>
          <p:cNvPr id="11" name="Imagen 10">
            <a:extLst>
              <a:ext uri="{FF2B5EF4-FFF2-40B4-BE49-F238E27FC236}">
                <a16:creationId xmlns:a16="http://schemas.microsoft.com/office/drawing/2014/main" id="{AA56C913-6EC1-48F2-835D-5A5B95A3A120}"/>
              </a:ext>
            </a:extLst>
          </p:cNvPr>
          <p:cNvPicPr>
            <a:picLocks noChangeAspect="1"/>
          </p:cNvPicPr>
          <p:nvPr/>
        </p:nvPicPr>
        <p:blipFill rotWithShape="1">
          <a:blip r:embed="rId2"/>
          <a:srcRect t="13502" r="27235" b="11322"/>
          <a:stretch/>
        </p:blipFill>
        <p:spPr>
          <a:xfrm>
            <a:off x="1560767" y="1530560"/>
            <a:ext cx="2416273" cy="645735"/>
          </a:xfrm>
          <a:prstGeom prst="cube">
            <a:avLst/>
          </a:prstGeom>
        </p:spPr>
      </p:pic>
      <p:pic>
        <p:nvPicPr>
          <p:cNvPr id="2" name="Imagen 1">
            <a:extLst>
              <a:ext uri="{FF2B5EF4-FFF2-40B4-BE49-F238E27FC236}">
                <a16:creationId xmlns:a16="http://schemas.microsoft.com/office/drawing/2014/main" id="{A60F2F0F-4243-4FC0-A912-4F902A45D71A}"/>
              </a:ext>
            </a:extLst>
          </p:cNvPr>
          <p:cNvPicPr>
            <a:picLocks noChangeAspect="1"/>
          </p:cNvPicPr>
          <p:nvPr/>
        </p:nvPicPr>
        <p:blipFill rotWithShape="1">
          <a:blip r:embed="rId2"/>
          <a:srcRect t="13502" r="27235" b="11322"/>
          <a:stretch/>
        </p:blipFill>
        <p:spPr>
          <a:xfrm>
            <a:off x="458210" y="755440"/>
            <a:ext cx="2416273" cy="645735"/>
          </a:xfrm>
          <a:prstGeom prst="cube">
            <a:avLst/>
          </a:prstGeom>
        </p:spPr>
      </p:pic>
      <p:pic>
        <p:nvPicPr>
          <p:cNvPr id="5" name="Imagen 4">
            <a:extLst>
              <a:ext uri="{FF2B5EF4-FFF2-40B4-BE49-F238E27FC236}">
                <a16:creationId xmlns:a16="http://schemas.microsoft.com/office/drawing/2014/main" id="{B549CA30-451D-491B-BC93-3558DBEB41A2}"/>
              </a:ext>
            </a:extLst>
          </p:cNvPr>
          <p:cNvPicPr>
            <a:picLocks noChangeAspect="1"/>
          </p:cNvPicPr>
          <p:nvPr/>
        </p:nvPicPr>
        <p:blipFill rotWithShape="1">
          <a:blip r:embed="rId3"/>
          <a:srcRect l="10113" t="14659" r="8511" b="6932"/>
          <a:stretch/>
        </p:blipFill>
        <p:spPr>
          <a:xfrm>
            <a:off x="8899451" y="5945410"/>
            <a:ext cx="3062177" cy="726633"/>
          </a:xfrm>
          <a:prstGeom prst="rect">
            <a:avLst/>
          </a:prstGeom>
        </p:spPr>
      </p:pic>
      <p:sp>
        <p:nvSpPr>
          <p:cNvPr id="27" name="Título 1">
            <a:extLst>
              <a:ext uri="{FF2B5EF4-FFF2-40B4-BE49-F238E27FC236}">
                <a16:creationId xmlns:a16="http://schemas.microsoft.com/office/drawing/2014/main" id="{7BB352A0-2367-442F-86EF-29A1EA9AC646}"/>
              </a:ext>
            </a:extLst>
          </p:cNvPr>
          <p:cNvSpPr>
            <a:spLocks noGrp="1"/>
          </p:cNvSpPr>
          <p:nvPr>
            <p:ph type="title"/>
          </p:nvPr>
        </p:nvSpPr>
        <p:spPr>
          <a:xfrm>
            <a:off x="8665698" y="0"/>
            <a:ext cx="2916702" cy="1143000"/>
          </a:xfrm>
        </p:spPr>
        <p:txBody>
          <a:bodyPr/>
          <a:lstStyle/>
          <a:p>
            <a:r>
              <a:rPr lang="es-EC" dirty="0">
                <a:solidFill>
                  <a:srgbClr val="003300"/>
                </a:solidFill>
              </a:rPr>
              <a:t>CONTENIDO</a:t>
            </a:r>
          </a:p>
        </p:txBody>
      </p:sp>
      <p:sp>
        <p:nvSpPr>
          <p:cNvPr id="68" name="TextBox 47">
            <a:extLst>
              <a:ext uri="{FF2B5EF4-FFF2-40B4-BE49-F238E27FC236}">
                <a16:creationId xmlns:a16="http://schemas.microsoft.com/office/drawing/2014/main" id="{F994B734-DD24-455A-924C-593A0920A22A}"/>
              </a:ext>
            </a:extLst>
          </p:cNvPr>
          <p:cNvSpPr txBox="1"/>
          <p:nvPr/>
        </p:nvSpPr>
        <p:spPr>
          <a:xfrm>
            <a:off x="838143" y="972981"/>
            <a:ext cx="198002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all" spc="0" normalizeH="0" baseline="0" noProof="0" dirty="0">
                <a:ln>
                  <a:noFill/>
                </a:ln>
                <a:solidFill>
                  <a:schemeClr val="accent1">
                    <a:lumMod val="40000"/>
                    <a:lumOff val="60000"/>
                  </a:schemeClr>
                </a:solidFill>
                <a:effectLst/>
                <a:uLnTx/>
                <a:uFillTx/>
                <a:latin typeface="Arial"/>
                <a:ea typeface="+mn-ea"/>
                <a:cs typeface="+mn-cs"/>
              </a:rPr>
              <a:t>INTRODUCCIÓN</a:t>
            </a:r>
          </a:p>
        </p:txBody>
      </p:sp>
      <p:sp>
        <p:nvSpPr>
          <p:cNvPr id="69" name="TextBox 51">
            <a:extLst>
              <a:ext uri="{FF2B5EF4-FFF2-40B4-BE49-F238E27FC236}">
                <a16:creationId xmlns:a16="http://schemas.microsoft.com/office/drawing/2014/main" id="{40DEE6FF-FF4F-46AB-B2E1-CD636957ACC6}"/>
              </a:ext>
            </a:extLst>
          </p:cNvPr>
          <p:cNvSpPr txBox="1"/>
          <p:nvPr/>
        </p:nvSpPr>
        <p:spPr>
          <a:xfrm>
            <a:off x="2283089" y="1707543"/>
            <a:ext cx="150554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a:ln>
                  <a:noFill/>
                </a:ln>
                <a:solidFill>
                  <a:schemeClr val="accent1">
                    <a:lumMod val="75000"/>
                  </a:schemeClr>
                </a:solidFill>
                <a:effectLst/>
                <a:uLnTx/>
                <a:uFillTx/>
                <a:latin typeface="Arial"/>
                <a:ea typeface="+mn-ea"/>
                <a:cs typeface="+mn-cs"/>
              </a:rPr>
              <a:t>OBJETIVOS</a:t>
            </a:r>
          </a:p>
        </p:txBody>
      </p:sp>
      <p:sp>
        <p:nvSpPr>
          <p:cNvPr id="70" name="TextBox 54">
            <a:extLst>
              <a:ext uri="{FF2B5EF4-FFF2-40B4-BE49-F238E27FC236}">
                <a16:creationId xmlns:a16="http://schemas.microsoft.com/office/drawing/2014/main" id="{B192AC98-FD35-4AF6-8B6A-2D180F714DAD}"/>
              </a:ext>
            </a:extLst>
          </p:cNvPr>
          <p:cNvSpPr txBox="1"/>
          <p:nvPr/>
        </p:nvSpPr>
        <p:spPr>
          <a:xfrm>
            <a:off x="4171434" y="3378890"/>
            <a:ext cx="1924566"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all" spc="0" normalizeH="0" baseline="0" noProof="0" dirty="0">
                <a:ln>
                  <a:noFill/>
                </a:ln>
                <a:solidFill>
                  <a:schemeClr val="accent1">
                    <a:lumMod val="40000"/>
                    <a:lumOff val="60000"/>
                  </a:schemeClr>
                </a:solidFill>
                <a:effectLst/>
                <a:uLnTx/>
                <a:uFillTx/>
                <a:latin typeface="Arial"/>
                <a:ea typeface="+mn-ea"/>
                <a:cs typeface="+mn-cs"/>
              </a:rPr>
              <a:t>METODOLOGÍA</a:t>
            </a:r>
            <a:endParaRPr kumimoji="0" lang="en-US" sz="1800" b="1" i="0" u="none" strike="noStrike" kern="1200" cap="all" spc="0" normalizeH="0" baseline="0" noProof="0" dirty="0">
              <a:ln>
                <a:noFill/>
              </a:ln>
              <a:solidFill>
                <a:schemeClr val="accent1">
                  <a:lumMod val="40000"/>
                  <a:lumOff val="60000"/>
                </a:schemeClr>
              </a:solidFill>
              <a:effectLst/>
              <a:uLnTx/>
              <a:uFillTx/>
              <a:latin typeface="Arial"/>
              <a:ea typeface="+mn-ea"/>
              <a:cs typeface="+mn-cs"/>
            </a:endParaRPr>
          </a:p>
        </p:txBody>
      </p:sp>
      <p:sp>
        <p:nvSpPr>
          <p:cNvPr id="72" name="TextBox 41">
            <a:extLst>
              <a:ext uri="{FF2B5EF4-FFF2-40B4-BE49-F238E27FC236}">
                <a16:creationId xmlns:a16="http://schemas.microsoft.com/office/drawing/2014/main" id="{DA025254-1961-4FAE-AAB9-FC8E1CC6A2E0}"/>
              </a:ext>
            </a:extLst>
          </p:cNvPr>
          <p:cNvSpPr txBox="1"/>
          <p:nvPr/>
        </p:nvSpPr>
        <p:spPr>
          <a:xfrm>
            <a:off x="6453713" y="5028162"/>
            <a:ext cx="4716035"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err="1">
                <a:ln>
                  <a:noFill/>
                </a:ln>
                <a:solidFill>
                  <a:schemeClr val="accent1">
                    <a:lumMod val="40000"/>
                    <a:lumOff val="60000"/>
                  </a:schemeClr>
                </a:solidFill>
                <a:effectLst/>
                <a:uLnTx/>
                <a:uFillTx/>
                <a:latin typeface="Arial"/>
                <a:ea typeface="+mn-ea"/>
                <a:cs typeface="+mn-cs"/>
              </a:rPr>
              <a:t>Conclusiones</a:t>
            </a:r>
            <a:r>
              <a:rPr kumimoji="0" lang="en-US" sz="1800" b="1" i="0" u="none" strike="noStrike" kern="1200" cap="all" spc="0" normalizeH="0" baseline="0" noProof="0" dirty="0">
                <a:ln>
                  <a:noFill/>
                </a:ln>
                <a:solidFill>
                  <a:schemeClr val="accent1">
                    <a:lumMod val="40000"/>
                    <a:lumOff val="60000"/>
                  </a:schemeClr>
                </a:solidFill>
                <a:effectLst/>
                <a:uLnTx/>
                <a:uFillTx/>
                <a:latin typeface="Arial"/>
                <a:ea typeface="+mn-ea"/>
                <a:cs typeface="+mn-cs"/>
              </a:rPr>
              <a:t> y </a:t>
            </a:r>
            <a:r>
              <a:rPr kumimoji="0" lang="en-US" sz="1800" b="1" i="0" u="none" strike="noStrike" kern="1200" cap="all" spc="0" normalizeH="0" baseline="0" noProof="0" dirty="0" err="1">
                <a:ln>
                  <a:noFill/>
                </a:ln>
                <a:solidFill>
                  <a:schemeClr val="accent1">
                    <a:lumMod val="40000"/>
                    <a:lumOff val="60000"/>
                  </a:schemeClr>
                </a:solidFill>
                <a:effectLst/>
                <a:uLnTx/>
                <a:uFillTx/>
                <a:latin typeface="Arial"/>
                <a:ea typeface="+mn-ea"/>
                <a:cs typeface="+mn-cs"/>
              </a:rPr>
              <a:t>recomendaciones</a:t>
            </a:r>
            <a:endParaRPr kumimoji="0" lang="en-US" sz="1800" b="1" i="0" u="none" strike="noStrike" kern="1200" cap="all" spc="0" normalizeH="0" baseline="0" noProof="0" dirty="0">
              <a:ln>
                <a:noFill/>
              </a:ln>
              <a:solidFill>
                <a:schemeClr val="accent1">
                  <a:lumMod val="40000"/>
                  <a:lumOff val="60000"/>
                </a:schemeClr>
              </a:solidFill>
              <a:effectLst/>
              <a:uLnTx/>
              <a:uFillTx/>
              <a:latin typeface="Arial"/>
              <a:ea typeface="+mn-ea"/>
              <a:cs typeface="+mn-cs"/>
            </a:endParaRPr>
          </a:p>
        </p:txBody>
      </p:sp>
      <p:sp>
        <p:nvSpPr>
          <p:cNvPr id="43" name="TextBox 54">
            <a:extLst>
              <a:ext uri="{FF2B5EF4-FFF2-40B4-BE49-F238E27FC236}">
                <a16:creationId xmlns:a16="http://schemas.microsoft.com/office/drawing/2014/main" id="{8FBEC9A1-9DFA-47B8-97B7-D13418B8585C}"/>
              </a:ext>
            </a:extLst>
          </p:cNvPr>
          <p:cNvSpPr txBox="1"/>
          <p:nvPr/>
        </p:nvSpPr>
        <p:spPr>
          <a:xfrm>
            <a:off x="3634247" y="2534019"/>
            <a:ext cx="141577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s-MX" sz="1800" b="1" i="0" u="none" strike="noStrike" kern="1200" cap="all" spc="0" normalizeH="0" baseline="0" noProof="0" dirty="0">
                <a:ln>
                  <a:noFill/>
                </a:ln>
                <a:solidFill>
                  <a:schemeClr val="accent1">
                    <a:lumMod val="40000"/>
                    <a:lumOff val="60000"/>
                  </a:schemeClr>
                </a:solidFill>
                <a:effectLst/>
                <a:uLnTx/>
                <a:uFillTx/>
                <a:latin typeface="Arial"/>
                <a:ea typeface="+mn-ea"/>
                <a:cs typeface="+mn-cs"/>
              </a:rPr>
              <a:t>Hipótesis</a:t>
            </a:r>
            <a:endParaRPr kumimoji="0" lang="en-US" sz="1800" b="1" i="0" u="none" strike="noStrike" kern="1200" cap="all" spc="0" normalizeH="0" baseline="0" noProof="0" dirty="0">
              <a:ln>
                <a:noFill/>
              </a:ln>
              <a:solidFill>
                <a:schemeClr val="accent1">
                  <a:lumMod val="40000"/>
                  <a:lumOff val="60000"/>
                </a:schemeClr>
              </a:solidFill>
              <a:effectLst/>
              <a:uLnTx/>
              <a:uFillTx/>
              <a:latin typeface="Arial"/>
              <a:ea typeface="+mn-ea"/>
              <a:cs typeface="+mn-cs"/>
            </a:endParaRPr>
          </a:p>
        </p:txBody>
      </p:sp>
      <p:sp>
        <p:nvSpPr>
          <p:cNvPr id="74" name="TextBox 57">
            <a:extLst>
              <a:ext uri="{FF2B5EF4-FFF2-40B4-BE49-F238E27FC236}">
                <a16:creationId xmlns:a16="http://schemas.microsoft.com/office/drawing/2014/main" id="{E899236C-532D-4B8B-B0A5-9A57ACE15041}"/>
              </a:ext>
            </a:extLst>
          </p:cNvPr>
          <p:cNvSpPr txBox="1"/>
          <p:nvPr/>
        </p:nvSpPr>
        <p:spPr>
          <a:xfrm>
            <a:off x="5602651" y="4186912"/>
            <a:ext cx="329680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all" spc="0" normalizeH="0" baseline="0" noProof="0" dirty="0" err="1">
                <a:ln>
                  <a:noFill/>
                </a:ln>
                <a:solidFill>
                  <a:schemeClr val="accent1">
                    <a:lumMod val="40000"/>
                    <a:lumOff val="60000"/>
                  </a:schemeClr>
                </a:solidFill>
                <a:effectLst/>
                <a:uLnTx/>
                <a:uFillTx/>
                <a:latin typeface="Arial"/>
                <a:ea typeface="+mn-ea"/>
                <a:cs typeface="+mn-cs"/>
              </a:rPr>
              <a:t>Resultados</a:t>
            </a:r>
            <a:r>
              <a:rPr kumimoji="0" lang="en-US" sz="1800" b="1" i="0" u="none" strike="noStrike" kern="1200" cap="all" spc="0" normalizeH="0" baseline="0" noProof="0" dirty="0">
                <a:ln>
                  <a:noFill/>
                </a:ln>
                <a:solidFill>
                  <a:schemeClr val="accent1">
                    <a:lumMod val="40000"/>
                    <a:lumOff val="60000"/>
                  </a:schemeClr>
                </a:solidFill>
                <a:effectLst/>
                <a:uLnTx/>
                <a:uFillTx/>
                <a:latin typeface="Arial"/>
                <a:ea typeface="+mn-ea"/>
                <a:cs typeface="+mn-cs"/>
              </a:rPr>
              <a:t> Y </a:t>
            </a:r>
            <a:r>
              <a:rPr kumimoji="0" lang="en-US" sz="1800" b="1" i="0" u="none" strike="noStrike" kern="1200" cap="all" spc="0" normalizeH="0" baseline="0" noProof="0" dirty="0" err="1">
                <a:ln>
                  <a:noFill/>
                </a:ln>
                <a:solidFill>
                  <a:schemeClr val="accent1">
                    <a:lumMod val="40000"/>
                    <a:lumOff val="60000"/>
                  </a:schemeClr>
                </a:solidFill>
                <a:effectLst/>
                <a:uLnTx/>
                <a:uFillTx/>
                <a:latin typeface="Arial"/>
                <a:ea typeface="+mn-ea"/>
                <a:cs typeface="+mn-cs"/>
              </a:rPr>
              <a:t>discusión</a:t>
            </a:r>
            <a:endParaRPr kumimoji="0" lang="en-US" sz="1800" b="1" i="0" u="none" strike="noStrike" kern="1200" cap="all" spc="0" normalizeH="0" baseline="0" noProof="0" dirty="0">
              <a:ln>
                <a:noFill/>
              </a:ln>
              <a:solidFill>
                <a:schemeClr val="accent1">
                  <a:lumMod val="40000"/>
                  <a:lumOff val="60000"/>
                </a:schemeClr>
              </a:solidFill>
              <a:effectLst/>
              <a:uLnTx/>
              <a:uFillTx/>
              <a:latin typeface="Arial"/>
              <a:ea typeface="+mn-ea"/>
              <a:cs typeface="+mn-cs"/>
            </a:endParaRPr>
          </a:p>
        </p:txBody>
      </p:sp>
      <p:pic>
        <p:nvPicPr>
          <p:cNvPr id="3074" name="Picture 2" descr="Investigación Científica Vectores Libres de Derechos - iStock">
            <a:extLst>
              <a:ext uri="{FF2B5EF4-FFF2-40B4-BE49-F238E27FC236}">
                <a16:creationId xmlns:a16="http://schemas.microsoft.com/office/drawing/2014/main" id="{B56F0303-15AC-4085-B158-FFDA90BDF73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4330" t="51875" r="5824" b="27908"/>
          <a:stretch/>
        </p:blipFill>
        <p:spPr bwMode="auto">
          <a:xfrm>
            <a:off x="1" y="738384"/>
            <a:ext cx="788874" cy="803691"/>
          </a:xfrm>
          <a:prstGeom prst="ellipse">
            <a:avLst/>
          </a:prstGeom>
          <a:noFill/>
          <a:extLst>
            <a:ext uri="{909E8E84-426E-40DD-AFC4-6F175D3DCCD1}">
              <a14:hiddenFill xmlns:a14="http://schemas.microsoft.com/office/drawing/2010/main">
                <a:solidFill>
                  <a:srgbClr val="FFFFFF"/>
                </a:solidFill>
              </a14:hiddenFill>
            </a:ext>
          </a:extLst>
        </p:spPr>
      </p:pic>
      <p:pic>
        <p:nvPicPr>
          <p:cNvPr id="17" name="Picture 2" descr="Investigación Científica Vectores Libres de Derechos - iStock">
            <a:extLst>
              <a:ext uri="{FF2B5EF4-FFF2-40B4-BE49-F238E27FC236}">
                <a16:creationId xmlns:a16="http://schemas.microsoft.com/office/drawing/2014/main" id="{DCB677D1-DF09-468B-9756-3DFB01A9262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429" t="52027" r="49851" b="28407"/>
          <a:stretch/>
        </p:blipFill>
        <p:spPr bwMode="auto">
          <a:xfrm>
            <a:off x="838143" y="1430804"/>
            <a:ext cx="1024405" cy="922810"/>
          </a:xfrm>
          <a:prstGeom prst="ellipse">
            <a:avLst/>
          </a:prstGeom>
          <a:noFill/>
          <a:extLst>
            <a:ext uri="{909E8E84-426E-40DD-AFC4-6F175D3DCCD1}">
              <a14:hiddenFill xmlns:a14="http://schemas.microsoft.com/office/drawing/2010/main">
                <a:solidFill>
                  <a:srgbClr val="FFFFFF"/>
                </a:solidFill>
              </a14:hiddenFill>
            </a:ext>
          </a:extLst>
        </p:spPr>
      </p:pic>
      <p:pic>
        <p:nvPicPr>
          <p:cNvPr id="18" name="Picture 2" descr="Investigación Científica Vectores Libres de Derechos - iStock">
            <a:extLst>
              <a:ext uri="{FF2B5EF4-FFF2-40B4-BE49-F238E27FC236}">
                <a16:creationId xmlns:a16="http://schemas.microsoft.com/office/drawing/2014/main" id="{06EFF6FA-BA08-40FD-9A30-E21AC21A406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5182" t="52140" r="72543" b="26966"/>
          <a:stretch/>
        </p:blipFill>
        <p:spPr bwMode="auto">
          <a:xfrm>
            <a:off x="2061597" y="2192728"/>
            <a:ext cx="1121429" cy="1051913"/>
          </a:xfrm>
          <a:prstGeom prst="ellipse">
            <a:avLst/>
          </a:prstGeom>
          <a:noFill/>
          <a:extLst>
            <a:ext uri="{909E8E84-426E-40DD-AFC4-6F175D3DCCD1}">
              <a14:hiddenFill xmlns:a14="http://schemas.microsoft.com/office/drawing/2010/main">
                <a:solidFill>
                  <a:srgbClr val="FFFFFF"/>
                </a:solidFill>
              </a14:hiddenFill>
            </a:ext>
          </a:extLst>
        </p:spPr>
      </p:pic>
      <p:pic>
        <p:nvPicPr>
          <p:cNvPr id="19" name="Picture 2" descr="Investigación Científica Vectores Libres de Derechos - iStock">
            <a:extLst>
              <a:ext uri="{FF2B5EF4-FFF2-40B4-BE49-F238E27FC236}">
                <a16:creationId xmlns:a16="http://schemas.microsoft.com/office/drawing/2014/main" id="{1868EDEA-0563-4517-B44E-CB0832B8F91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180" t="30226" r="50083" b="49305"/>
          <a:stretch/>
        </p:blipFill>
        <p:spPr bwMode="auto">
          <a:xfrm>
            <a:off x="3020168" y="3084092"/>
            <a:ext cx="1091325" cy="1027637"/>
          </a:xfrm>
          <a:prstGeom prst="ellipse">
            <a:avLst/>
          </a:prstGeom>
          <a:noFill/>
          <a:extLst>
            <a:ext uri="{909E8E84-426E-40DD-AFC4-6F175D3DCCD1}">
              <a14:hiddenFill xmlns:a14="http://schemas.microsoft.com/office/drawing/2010/main">
                <a:solidFill>
                  <a:srgbClr val="FFFFFF"/>
                </a:solidFill>
              </a14:hiddenFill>
            </a:ext>
          </a:extLst>
        </p:spPr>
      </p:pic>
      <p:pic>
        <p:nvPicPr>
          <p:cNvPr id="20" name="Picture 2" descr="Investigación Científica Vectores Libres de Derechos - iStock">
            <a:extLst>
              <a:ext uri="{FF2B5EF4-FFF2-40B4-BE49-F238E27FC236}">
                <a16:creationId xmlns:a16="http://schemas.microsoft.com/office/drawing/2014/main" id="{621365D7-04D4-4583-B3E4-F915DFDF7A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3634" t="74232" r="6094" b="7663"/>
          <a:stretch/>
        </p:blipFill>
        <p:spPr bwMode="auto">
          <a:xfrm>
            <a:off x="4286164" y="3844574"/>
            <a:ext cx="1150547" cy="1027637"/>
          </a:xfrm>
          <a:prstGeom prst="ellipse">
            <a:avLst/>
          </a:prstGeom>
          <a:noFill/>
          <a:extLst>
            <a:ext uri="{909E8E84-426E-40DD-AFC4-6F175D3DCCD1}">
              <a14:hiddenFill xmlns:a14="http://schemas.microsoft.com/office/drawing/2010/main">
                <a:solidFill>
                  <a:srgbClr val="FFFFFF"/>
                </a:solidFill>
              </a14:hiddenFill>
            </a:ext>
          </a:extLst>
        </p:spPr>
      </p:pic>
      <p:pic>
        <p:nvPicPr>
          <p:cNvPr id="21" name="Picture 2" descr="Investigación Científica Vectores Libres de Derechos - iStock">
            <a:extLst>
              <a:ext uri="{FF2B5EF4-FFF2-40B4-BE49-F238E27FC236}">
                <a16:creationId xmlns:a16="http://schemas.microsoft.com/office/drawing/2014/main" id="{B1522B94-BF08-4354-ADC5-38A2987F008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080" t="75663" r="74198" b="6232"/>
          <a:stretch/>
        </p:blipFill>
        <p:spPr bwMode="auto">
          <a:xfrm>
            <a:off x="5292200" y="4769401"/>
            <a:ext cx="1091325" cy="1055450"/>
          </a:xfrm>
          <a:prstGeom prst="ellipse">
            <a:avLst/>
          </a:prstGeom>
          <a:noFill/>
          <a:extLst>
            <a:ext uri="{909E8E84-426E-40DD-AFC4-6F175D3DCCD1}">
              <a14:hiddenFill xmlns:a14="http://schemas.microsoft.com/office/drawing/2010/main">
                <a:solidFill>
                  <a:srgbClr val="FFFFFF"/>
                </a:solidFill>
              </a14:hiddenFill>
            </a:ext>
          </a:extLst>
        </p:spPr>
      </p:pic>
      <p:sp>
        <p:nvSpPr>
          <p:cNvPr id="22" name="CuadroTexto 21">
            <a:extLst>
              <a:ext uri="{FF2B5EF4-FFF2-40B4-BE49-F238E27FC236}">
                <a16:creationId xmlns:a16="http://schemas.microsoft.com/office/drawing/2014/main" id="{2B6259ED-E2D0-4251-B66C-8CA423596142}"/>
              </a:ext>
            </a:extLst>
          </p:cNvPr>
          <p:cNvSpPr txBox="1"/>
          <p:nvPr/>
        </p:nvSpPr>
        <p:spPr>
          <a:xfrm>
            <a:off x="0" y="0"/>
            <a:ext cx="414670" cy="369332"/>
          </a:xfrm>
          <a:prstGeom prst="rect">
            <a:avLst/>
          </a:prstGeom>
          <a:noFill/>
        </p:spPr>
        <p:txBody>
          <a:bodyPr wrap="square" rtlCol="0">
            <a:spAutoFit/>
          </a:bodyPr>
          <a:lstStyle/>
          <a:p>
            <a:pPr algn="ctr"/>
            <a:r>
              <a:rPr lang="es-MX" dirty="0"/>
              <a:t>9</a:t>
            </a:r>
            <a:endParaRPr lang="es-ES" dirty="0"/>
          </a:p>
        </p:txBody>
      </p:sp>
    </p:spTree>
    <p:extLst>
      <p:ext uri="{BB962C8B-B14F-4D97-AF65-F5344CB8AC3E}">
        <p14:creationId xmlns:p14="http://schemas.microsoft.com/office/powerpoint/2010/main" val="5963345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1">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a1" id="{44169C19-67BB-412C-9EF6-8585E83DF6EE}" vid="{44811045-0D41-432A-97B0-455E800DBF5B}"/>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9742</TotalTime>
  <Words>3503</Words>
  <Application>Microsoft Office PowerPoint</Application>
  <PresentationFormat>Panorámica</PresentationFormat>
  <Paragraphs>398</Paragraphs>
  <Slides>31</Slides>
  <Notes>1</Notes>
  <HiddenSlides>0</HiddenSlides>
  <MMClips>0</MMClips>
  <ScaleCrop>false</ScaleCrop>
  <HeadingPairs>
    <vt:vector size="8" baseType="variant">
      <vt:variant>
        <vt:lpstr>Fuentes usadas</vt:lpstr>
      </vt:variant>
      <vt:variant>
        <vt:i4>8</vt:i4>
      </vt:variant>
      <vt:variant>
        <vt:lpstr>Tema</vt:lpstr>
      </vt:variant>
      <vt:variant>
        <vt:i4>2</vt:i4>
      </vt:variant>
      <vt:variant>
        <vt:lpstr>Servidores OLE incrustados</vt:lpstr>
      </vt:variant>
      <vt:variant>
        <vt:i4>1</vt:i4>
      </vt:variant>
      <vt:variant>
        <vt:lpstr>Títulos de diapositiva</vt:lpstr>
      </vt:variant>
      <vt:variant>
        <vt:i4>31</vt:i4>
      </vt:variant>
    </vt:vector>
  </HeadingPairs>
  <TitlesOfParts>
    <vt:vector size="42" baseType="lpstr">
      <vt:lpstr>Albertus</vt:lpstr>
      <vt:lpstr>Arial</vt:lpstr>
      <vt:lpstr>Calibri</vt:lpstr>
      <vt:lpstr>Calibri Light</vt:lpstr>
      <vt:lpstr>Cambria Math</vt:lpstr>
      <vt:lpstr>Symbol</vt:lpstr>
      <vt:lpstr>Times New Roman</vt:lpstr>
      <vt:lpstr>Wingdings</vt:lpstr>
      <vt:lpstr>Tema de Office</vt:lpstr>
      <vt:lpstr>Tema1</vt:lpstr>
      <vt:lpstr>CorelDRAW</vt:lpstr>
      <vt:lpstr>Presentación de PowerPoint</vt:lpstr>
      <vt:lpstr>CONTENIDO</vt:lpstr>
      <vt:lpstr>CONTENIDO</vt:lpstr>
      <vt:lpstr>INTRODUCCIÓN</vt:lpstr>
      <vt:lpstr>INTRODUCCIÓN</vt:lpstr>
      <vt:lpstr>INTRODUCCIÓN</vt:lpstr>
      <vt:lpstr>INTRODUCCIÓN</vt:lpstr>
      <vt:lpstr>INTRODUCCIÓN</vt:lpstr>
      <vt:lpstr>CONTENIDO</vt:lpstr>
      <vt:lpstr>OBJETIVOS   </vt:lpstr>
      <vt:lpstr>OBJETIVOS   </vt:lpstr>
      <vt:lpstr>CONTENIDO</vt:lpstr>
      <vt:lpstr>HIPÓTESIS</vt:lpstr>
      <vt:lpstr>CONTENIDO</vt:lpstr>
      <vt:lpstr>METODOLOGÍA</vt:lpstr>
      <vt:lpstr>METODOLOGÍA</vt:lpstr>
      <vt:lpstr>METODOLOGÍA</vt:lpstr>
      <vt:lpstr>METODOLOGÍA</vt:lpstr>
      <vt:lpstr>CONTENIDO</vt:lpstr>
      <vt:lpstr>RESULTADOS Y DISCUSIÓN</vt:lpstr>
      <vt:lpstr>RESULTADOS Y DISCUSIÓN</vt:lpstr>
      <vt:lpstr>Presentación de PowerPoint</vt:lpstr>
      <vt:lpstr>RESULTADOS Y DISCUSIÓN</vt:lpstr>
      <vt:lpstr>RESULTADOS Y DISCUSIÓN</vt:lpstr>
      <vt:lpstr>CONTENIDO</vt:lpstr>
      <vt:lpstr>CONCLUSIONES</vt:lpstr>
      <vt:lpstr>RECOMENDACIONES</vt:lpstr>
      <vt:lpstr>AGRADECIMIENTOS</vt:lpstr>
      <vt:lpstr>AGRADECIMIENTOS</vt:lpstr>
      <vt:lpstr>Bibliografía</vt:lpstr>
      <vt:lpstr>Bibliografía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David Ramos</dc:creator>
  <cp:lastModifiedBy>David Ramos</cp:lastModifiedBy>
  <cp:revision>126</cp:revision>
  <dcterms:created xsi:type="dcterms:W3CDTF">2022-02-04T04:18:00Z</dcterms:created>
  <dcterms:modified xsi:type="dcterms:W3CDTF">2022-02-22T04:10:47Z</dcterms:modified>
</cp:coreProperties>
</file>