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7099300" cy="10234613"/>
  <p:embeddedFontLst>
    <p:embeddedFont>
      <p:font typeface="Corbel" panose="020B0503020204020204" pitchFamily="34" charset="0"/>
      <p:regular r:id="rId48"/>
      <p:bold r:id="rId49"/>
      <p:italic r:id="rId50"/>
      <p:boldItalic r:id="rId51"/>
    </p:embeddedFont>
    <p:embeddedFont>
      <p:font typeface="Book Antiqua" panose="02040602050305030304" pitchFamily="18" charset="0"/>
      <p:regular r:id="rId52"/>
      <p:bold r:id="rId53"/>
      <p:italic r:id="rId54"/>
      <p:boldItalic r:id="rId55"/>
    </p:embeddedFont>
    <p:embeddedFont>
      <p:font typeface="Overlock" panose="020B060402020202020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jYpa4grSamg9C9kNtEbvbMDnj5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79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48769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5b4c8a433_3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115b4c8a433_3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115b4c8a433_3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67" name="Google Shape;67;g115b4c8a433_3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314470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10</a:t>
            </a:fld>
            <a:endParaRPr/>
          </a:p>
        </p:txBody>
      </p:sp>
    </p:spTree>
    <p:extLst>
      <p:ext uri="{BB962C8B-B14F-4D97-AF65-F5344CB8AC3E}">
        <p14:creationId xmlns:p14="http://schemas.microsoft.com/office/powerpoint/2010/main" val="262700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11</a:t>
            </a:fld>
            <a:endParaRPr/>
          </a:p>
        </p:txBody>
      </p:sp>
    </p:spTree>
    <p:extLst>
      <p:ext uri="{BB962C8B-B14F-4D97-AF65-F5344CB8AC3E}">
        <p14:creationId xmlns:p14="http://schemas.microsoft.com/office/powerpoint/2010/main" val="18132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5b4c8a433_0_7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15b4c8a433_0_7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15b4c8a433_0_7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12</a:t>
            </a:fld>
            <a:endParaRPr/>
          </a:p>
        </p:txBody>
      </p:sp>
    </p:spTree>
    <p:extLst>
      <p:ext uri="{BB962C8B-B14F-4D97-AF65-F5344CB8AC3E}">
        <p14:creationId xmlns:p14="http://schemas.microsoft.com/office/powerpoint/2010/main" val="265591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3: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13</a:t>
            </a:fld>
            <a:endParaRPr/>
          </a:p>
        </p:txBody>
      </p:sp>
    </p:spTree>
    <p:extLst>
      <p:ext uri="{BB962C8B-B14F-4D97-AF65-F5344CB8AC3E}">
        <p14:creationId xmlns:p14="http://schemas.microsoft.com/office/powerpoint/2010/main" val="279082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5b4c8a433_3_12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15b4c8a433_3_12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43" name="Google Shape;243;g115b4c8a433_3_12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14</a:t>
            </a:fld>
            <a:endParaRPr/>
          </a:p>
        </p:txBody>
      </p:sp>
    </p:spTree>
    <p:extLst>
      <p:ext uri="{BB962C8B-B14F-4D97-AF65-F5344CB8AC3E}">
        <p14:creationId xmlns:p14="http://schemas.microsoft.com/office/powerpoint/2010/main" val="689314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15</a:t>
            </a:fld>
            <a:endParaRPr/>
          </a:p>
        </p:txBody>
      </p:sp>
    </p:spTree>
    <p:extLst>
      <p:ext uri="{BB962C8B-B14F-4D97-AF65-F5344CB8AC3E}">
        <p14:creationId xmlns:p14="http://schemas.microsoft.com/office/powerpoint/2010/main" val="11215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16</a:t>
            </a:fld>
            <a:endParaRPr/>
          </a:p>
        </p:txBody>
      </p:sp>
    </p:spTree>
    <p:extLst>
      <p:ext uri="{BB962C8B-B14F-4D97-AF65-F5344CB8AC3E}">
        <p14:creationId xmlns:p14="http://schemas.microsoft.com/office/powerpoint/2010/main" val="396438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17</a:t>
            </a:fld>
            <a:endParaRPr/>
          </a:p>
        </p:txBody>
      </p:sp>
    </p:spTree>
    <p:extLst>
      <p:ext uri="{BB962C8B-B14F-4D97-AF65-F5344CB8AC3E}">
        <p14:creationId xmlns:p14="http://schemas.microsoft.com/office/powerpoint/2010/main" val="254654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1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18</a:t>
            </a:fld>
            <a:endParaRPr/>
          </a:p>
        </p:txBody>
      </p:sp>
    </p:spTree>
    <p:extLst>
      <p:ext uri="{BB962C8B-B14F-4D97-AF65-F5344CB8AC3E}">
        <p14:creationId xmlns:p14="http://schemas.microsoft.com/office/powerpoint/2010/main" val="27160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00" name="Google Shape;300;p1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19</a:t>
            </a:fld>
            <a:endParaRPr/>
          </a:p>
        </p:txBody>
      </p:sp>
    </p:spTree>
    <p:extLst>
      <p:ext uri="{BB962C8B-B14F-4D97-AF65-F5344CB8AC3E}">
        <p14:creationId xmlns:p14="http://schemas.microsoft.com/office/powerpoint/2010/main" val="397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5b4c8a433_3_6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115b4c8a433_3_62: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75" name="Google Shape;75;g115b4c8a433_3_6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a:t>
            </a:fld>
            <a:endParaRPr/>
          </a:p>
        </p:txBody>
      </p:sp>
    </p:spTree>
    <p:extLst>
      <p:ext uri="{BB962C8B-B14F-4D97-AF65-F5344CB8AC3E}">
        <p14:creationId xmlns:p14="http://schemas.microsoft.com/office/powerpoint/2010/main" val="76768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20</a:t>
            </a:fld>
            <a:endParaRPr/>
          </a:p>
        </p:txBody>
      </p:sp>
    </p:spTree>
    <p:extLst>
      <p:ext uri="{BB962C8B-B14F-4D97-AF65-F5344CB8AC3E}">
        <p14:creationId xmlns:p14="http://schemas.microsoft.com/office/powerpoint/2010/main" val="178170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43" name="Google Shape;343;p2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21</a:t>
            </a:fld>
            <a:endParaRPr/>
          </a:p>
        </p:txBody>
      </p:sp>
    </p:spTree>
    <p:extLst>
      <p:ext uri="{BB962C8B-B14F-4D97-AF65-F5344CB8AC3E}">
        <p14:creationId xmlns:p14="http://schemas.microsoft.com/office/powerpoint/2010/main" val="4030830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55" name="Google Shape;355;p2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22</a:t>
            </a:fld>
            <a:endParaRPr/>
          </a:p>
        </p:txBody>
      </p:sp>
    </p:spTree>
    <p:extLst>
      <p:ext uri="{BB962C8B-B14F-4D97-AF65-F5344CB8AC3E}">
        <p14:creationId xmlns:p14="http://schemas.microsoft.com/office/powerpoint/2010/main" val="9300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3: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23</a:t>
            </a:fld>
            <a:endParaRPr/>
          </a:p>
        </p:txBody>
      </p:sp>
    </p:spTree>
    <p:extLst>
      <p:ext uri="{BB962C8B-B14F-4D97-AF65-F5344CB8AC3E}">
        <p14:creationId xmlns:p14="http://schemas.microsoft.com/office/powerpoint/2010/main" val="225224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4: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24</a:t>
            </a:fld>
            <a:endParaRPr/>
          </a:p>
        </p:txBody>
      </p:sp>
    </p:spTree>
    <p:extLst>
      <p:ext uri="{BB962C8B-B14F-4D97-AF65-F5344CB8AC3E}">
        <p14:creationId xmlns:p14="http://schemas.microsoft.com/office/powerpoint/2010/main" val="3904980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r>
              <a:rPr lang="es-EC"/>
              <a:t>El m´etodo de Mamdani utiliza un conjunto de reglas difusas “SI-ENTONCES” (IF-THEN). Toma como entrada los valores para luego aplicar las reglas difusas que se muestran a continuación.</a:t>
            </a:r>
            <a:endParaRPr/>
          </a:p>
          <a:p>
            <a:pPr marL="0" lvl="0" indent="0" algn="l" rtl="0">
              <a:lnSpc>
                <a:spcPct val="100000"/>
              </a:lnSpc>
              <a:spcBef>
                <a:spcPts val="0"/>
              </a:spcBef>
              <a:spcAft>
                <a:spcPts val="0"/>
              </a:spcAft>
              <a:buSzPts val="1400"/>
              <a:buNone/>
            </a:pPr>
            <a:endParaRPr/>
          </a:p>
        </p:txBody>
      </p:sp>
      <p:sp>
        <p:nvSpPr>
          <p:cNvPr id="390" name="Google Shape;390;p2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25</a:t>
            </a:fld>
            <a:endParaRPr/>
          </a:p>
        </p:txBody>
      </p:sp>
    </p:spTree>
    <p:extLst>
      <p:ext uri="{BB962C8B-B14F-4D97-AF65-F5344CB8AC3E}">
        <p14:creationId xmlns:p14="http://schemas.microsoft.com/office/powerpoint/2010/main" val="2950461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r>
              <a:rPr lang="es-EC"/>
              <a:t>El m´etodo de Mamdani utiliza un conjunto de reglas difusas “SI-ENTONCES” (IF-THEN). Toma como entrada los valores para luego aplicar las reglas difusas que se muestran a continuación.</a:t>
            </a:r>
            <a:endParaRPr/>
          </a:p>
          <a:p>
            <a:pPr marL="0" lvl="0" indent="0" algn="l" rtl="0">
              <a:lnSpc>
                <a:spcPct val="100000"/>
              </a:lnSpc>
              <a:spcBef>
                <a:spcPts val="0"/>
              </a:spcBef>
              <a:spcAft>
                <a:spcPts val="0"/>
              </a:spcAft>
              <a:buSzPts val="1400"/>
              <a:buNone/>
            </a:pPr>
            <a:endParaRPr/>
          </a:p>
        </p:txBody>
      </p:sp>
      <p:sp>
        <p:nvSpPr>
          <p:cNvPr id="402" name="Google Shape;402;p2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26</a:t>
            </a:fld>
            <a:endParaRPr/>
          </a:p>
        </p:txBody>
      </p:sp>
    </p:spTree>
    <p:extLst>
      <p:ext uri="{BB962C8B-B14F-4D97-AF65-F5344CB8AC3E}">
        <p14:creationId xmlns:p14="http://schemas.microsoft.com/office/powerpoint/2010/main" val="1295144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7: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r>
              <a:rPr lang="es-EC"/>
              <a:t>Parámetros de entrada que sirven para la evaluación de la obra y por tanto sirven para el análisis de reglas difusas y emitir el resultado. </a:t>
            </a:r>
            <a:endParaRPr/>
          </a:p>
        </p:txBody>
      </p:sp>
      <p:sp>
        <p:nvSpPr>
          <p:cNvPr id="415" name="Google Shape;415;p2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27</a:t>
            </a:fld>
            <a:endParaRPr/>
          </a:p>
        </p:txBody>
      </p:sp>
    </p:spTree>
    <p:extLst>
      <p:ext uri="{BB962C8B-B14F-4D97-AF65-F5344CB8AC3E}">
        <p14:creationId xmlns:p14="http://schemas.microsoft.com/office/powerpoint/2010/main" val="70297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8: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r>
              <a:rPr lang="es-EC"/>
              <a:t>Informe generado por el sistema, con la recomendación que se obtiene en base a la evaluación, por tanto es la salida.</a:t>
            </a:r>
            <a:endParaRPr/>
          </a:p>
        </p:txBody>
      </p:sp>
      <p:sp>
        <p:nvSpPr>
          <p:cNvPr id="425" name="Google Shape;425;p2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28</a:t>
            </a:fld>
            <a:endParaRPr/>
          </a:p>
        </p:txBody>
      </p:sp>
    </p:spTree>
    <p:extLst>
      <p:ext uri="{BB962C8B-B14F-4D97-AF65-F5344CB8AC3E}">
        <p14:creationId xmlns:p14="http://schemas.microsoft.com/office/powerpoint/2010/main" val="1665065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9: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29</a:t>
            </a:fld>
            <a:endParaRPr/>
          </a:p>
        </p:txBody>
      </p:sp>
    </p:spTree>
    <p:extLst>
      <p:ext uri="{BB962C8B-B14F-4D97-AF65-F5344CB8AC3E}">
        <p14:creationId xmlns:p14="http://schemas.microsoft.com/office/powerpoint/2010/main" val="411003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r>
              <a:rPr lang="es-EC" b="0" i="0">
                <a:solidFill>
                  <a:srgbClr val="3C4043"/>
                </a:solidFill>
                <a:latin typeface="Roboto"/>
                <a:ea typeface="Roboto"/>
                <a:cs typeface="Roboto"/>
                <a:sym typeface="Roboto"/>
              </a:rPr>
              <a:t>La automatización de procesos involucra innovación tecnológica, participación de personas en tareas definidas que se apoyan en documentos/información que ingresa, crea y/o transforma para agregar valor a las organizaciones y ofrecer mejores experiencias a usuarios.</a:t>
            </a:r>
            <a:endParaRPr/>
          </a:p>
          <a:p>
            <a:pPr marL="0" lvl="0" indent="0" algn="l" rtl="0">
              <a:lnSpc>
                <a:spcPct val="100000"/>
              </a:lnSpc>
              <a:spcBef>
                <a:spcPts val="0"/>
              </a:spcBef>
              <a:spcAft>
                <a:spcPts val="0"/>
              </a:spcAft>
              <a:buSzPts val="1400"/>
              <a:buNone/>
            </a:pPr>
            <a:endParaRPr sz="1800" b="0" i="0" u="none" strike="noStrike">
              <a:solidFill>
                <a:srgbClr val="3C4043"/>
              </a:solidFill>
              <a:latin typeface="Roboto"/>
              <a:ea typeface="Roboto"/>
              <a:cs typeface="Roboto"/>
              <a:sym typeface="Roboto"/>
            </a:endParaRPr>
          </a:p>
          <a:p>
            <a:pPr marL="0" lvl="0" indent="0" algn="l" rtl="0">
              <a:lnSpc>
                <a:spcPct val="100000"/>
              </a:lnSpc>
              <a:spcBef>
                <a:spcPts val="0"/>
              </a:spcBef>
              <a:spcAft>
                <a:spcPts val="0"/>
              </a:spcAft>
              <a:buSzPts val="1400"/>
              <a:buNone/>
            </a:pPr>
            <a:r>
              <a:rPr lang="es-EC" sz="1800" b="0" i="0" u="none" strike="noStrike">
                <a:solidFill>
                  <a:srgbClr val="3C4043"/>
                </a:solidFill>
                <a:latin typeface="Roboto"/>
                <a:ea typeface="Roboto"/>
                <a:cs typeface="Roboto"/>
                <a:sym typeface="Roboto"/>
              </a:rPr>
              <a:t>En este contexto, la Comisión de Obras de Relevancia ha impulsado un proyecto para automatizar su gestión administrativa con el fin de ofrecer atención efectiva y eficiente al personal académico que solicita evaluación de sus obras.</a:t>
            </a:r>
            <a:endParaRPr b="0"/>
          </a:p>
          <a:p>
            <a:pPr marL="457200" marR="0" lvl="0" indent="-228600" algn="l" rtl="0">
              <a:lnSpc>
                <a:spcPct val="100000"/>
              </a:lnSpc>
              <a:spcBef>
                <a:spcPts val="0"/>
              </a:spcBef>
              <a:spcAft>
                <a:spcPts val="0"/>
              </a:spcAft>
              <a:buClr>
                <a:srgbClr val="000000"/>
              </a:buClr>
              <a:buSzPts val="1400"/>
              <a:buFont typeface="Arial"/>
              <a:buNone/>
            </a:pPr>
            <a:r>
              <a:rPr lang="es-EC"/>
              <a:t/>
            </a:r>
            <a:br>
              <a:rPr lang="es-EC"/>
            </a:br>
            <a:endParaRPr/>
          </a:p>
        </p:txBody>
      </p:sp>
      <p:sp>
        <p:nvSpPr>
          <p:cNvPr id="84" name="Google Shape;84;p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a:t>
            </a:fld>
            <a:endParaRPr/>
          </a:p>
        </p:txBody>
      </p:sp>
    </p:spTree>
    <p:extLst>
      <p:ext uri="{BB962C8B-B14F-4D97-AF65-F5344CB8AC3E}">
        <p14:creationId xmlns:p14="http://schemas.microsoft.com/office/powerpoint/2010/main" val="273852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48" name="Google Shape;448;p3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30</a:t>
            </a:fld>
            <a:endParaRPr/>
          </a:p>
        </p:txBody>
      </p:sp>
    </p:spTree>
    <p:extLst>
      <p:ext uri="{BB962C8B-B14F-4D97-AF65-F5344CB8AC3E}">
        <p14:creationId xmlns:p14="http://schemas.microsoft.com/office/powerpoint/2010/main" val="4258997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31</a:t>
            </a:fld>
            <a:endParaRPr/>
          </a:p>
        </p:txBody>
      </p:sp>
    </p:spTree>
    <p:extLst>
      <p:ext uri="{BB962C8B-B14F-4D97-AF65-F5344CB8AC3E}">
        <p14:creationId xmlns:p14="http://schemas.microsoft.com/office/powerpoint/2010/main" val="1738608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2: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2: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72" name="Google Shape;472;p32: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32</a:t>
            </a:fld>
            <a:endParaRPr/>
          </a:p>
        </p:txBody>
      </p:sp>
    </p:spTree>
    <p:extLst>
      <p:ext uri="{BB962C8B-B14F-4D97-AF65-F5344CB8AC3E}">
        <p14:creationId xmlns:p14="http://schemas.microsoft.com/office/powerpoint/2010/main" val="1620641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3: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3: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C"/>
              <a:t>- El sistema muestra la recomendación en el informe final de acuerdo a las entradas que toma al momento de la evaluación</a:t>
            </a:r>
            <a:endParaRPr/>
          </a:p>
          <a:p>
            <a:pPr marL="457200" marR="0" lvl="0" indent="-228600" algn="l" rtl="0">
              <a:lnSpc>
                <a:spcPct val="100000"/>
              </a:lnSpc>
              <a:spcBef>
                <a:spcPts val="0"/>
              </a:spcBef>
              <a:spcAft>
                <a:spcPts val="0"/>
              </a:spcAft>
              <a:buClr>
                <a:srgbClr val="000000"/>
              </a:buClr>
              <a:buSzPts val="1400"/>
              <a:buFont typeface="Arial"/>
              <a:buNone/>
            </a:pPr>
            <a:r>
              <a:rPr lang="es-EC"/>
              <a:t>- Los procesos que se realizan mediante el sistema son mas agiles</a:t>
            </a:r>
            <a:endParaRPr/>
          </a:p>
          <a:p>
            <a:pPr marL="457200" marR="0" lvl="0" indent="-228600" algn="l" rtl="0">
              <a:lnSpc>
                <a:spcPct val="100000"/>
              </a:lnSpc>
              <a:spcBef>
                <a:spcPts val="0"/>
              </a:spcBef>
              <a:spcAft>
                <a:spcPts val="0"/>
              </a:spcAft>
              <a:buClr>
                <a:srgbClr val="000000"/>
              </a:buClr>
              <a:buSzPts val="1400"/>
              <a:buFont typeface="Arial"/>
              <a:buNone/>
            </a:pPr>
            <a:r>
              <a:rPr lang="es-EC"/>
              <a:t>- La asignación de evaluadores para una obra es mas rápida</a:t>
            </a:r>
            <a:endParaRPr/>
          </a:p>
          <a:p>
            <a:pPr marL="457200" marR="0" lvl="0" indent="-228600" algn="l" rtl="0">
              <a:lnSpc>
                <a:spcPct val="100000"/>
              </a:lnSpc>
              <a:spcBef>
                <a:spcPts val="0"/>
              </a:spcBef>
              <a:spcAft>
                <a:spcPts val="0"/>
              </a:spcAft>
              <a:buClr>
                <a:srgbClr val="000000"/>
              </a:buClr>
              <a:buSzPts val="1400"/>
              <a:buFont typeface="Arial"/>
              <a:buNone/>
            </a:pPr>
            <a:r>
              <a:rPr lang="es-EC"/>
              <a:t>- Los docentes pueden verificar el estado en el que se encuentra su obra en todo momento, brindándole  satisfacción</a:t>
            </a:r>
            <a:endParaRPr/>
          </a:p>
          <a:p>
            <a:pPr marL="457200" marR="0" lvl="0" indent="-228600" algn="l" rtl="0">
              <a:lnSpc>
                <a:spcPct val="100000"/>
              </a:lnSpc>
              <a:spcBef>
                <a:spcPts val="0"/>
              </a:spcBef>
              <a:spcAft>
                <a:spcPts val="0"/>
              </a:spcAft>
              <a:buClr>
                <a:srgbClr val="000000"/>
              </a:buClr>
              <a:buSzPts val="1400"/>
              <a:buFont typeface="Arial"/>
              <a:buNone/>
            </a:pPr>
            <a:r>
              <a:rPr lang="es-EC"/>
              <a:t>- Los informes son exactos e inmediatos,</a:t>
            </a:r>
            <a:endParaRPr/>
          </a:p>
          <a:p>
            <a:pPr marL="457200" marR="0" lvl="0" indent="-228600" algn="l" rtl="0">
              <a:lnSpc>
                <a:spcPct val="100000"/>
              </a:lnSpc>
              <a:spcBef>
                <a:spcPts val="0"/>
              </a:spcBef>
              <a:spcAft>
                <a:spcPts val="0"/>
              </a:spcAft>
              <a:buClr>
                <a:srgbClr val="000000"/>
              </a:buClr>
              <a:buSzPts val="1400"/>
              <a:buFont typeface="Arial"/>
              <a:buNone/>
            </a:pPr>
            <a:r>
              <a:rPr lang="es-EC"/>
              <a:t> - Se hizo pruebas con varios datos y los tiempos se redujeron</a:t>
            </a:r>
            <a:endParaRPr/>
          </a:p>
          <a:p>
            <a:pPr marL="0" lvl="0" indent="0" algn="l" rtl="0">
              <a:lnSpc>
                <a:spcPct val="100000"/>
              </a:lnSpc>
              <a:spcBef>
                <a:spcPts val="0"/>
              </a:spcBef>
              <a:spcAft>
                <a:spcPts val="0"/>
              </a:spcAft>
              <a:buSzPts val="1400"/>
              <a:buNone/>
            </a:pPr>
            <a:endParaRPr/>
          </a:p>
        </p:txBody>
      </p:sp>
      <p:sp>
        <p:nvSpPr>
          <p:cNvPr id="481" name="Google Shape;481;p33: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33</a:t>
            </a:fld>
            <a:endParaRPr/>
          </a:p>
        </p:txBody>
      </p:sp>
    </p:spTree>
    <p:extLst>
      <p:ext uri="{BB962C8B-B14F-4D97-AF65-F5344CB8AC3E}">
        <p14:creationId xmlns:p14="http://schemas.microsoft.com/office/powerpoint/2010/main" val="3746722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15b4c8a433_0_15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115b4c8a433_0_15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s-EC"/>
              <a:t>- El sistema muestra la recomendación en el informe final de acuerdo a las entradas que toma al momento de la evaluación</a:t>
            </a:r>
            <a:endParaRPr/>
          </a:p>
          <a:p>
            <a:pPr marL="457200" marR="0" lvl="0" indent="-228600" algn="l" rtl="0">
              <a:lnSpc>
                <a:spcPct val="100000"/>
              </a:lnSpc>
              <a:spcBef>
                <a:spcPts val="0"/>
              </a:spcBef>
              <a:spcAft>
                <a:spcPts val="0"/>
              </a:spcAft>
              <a:buClr>
                <a:srgbClr val="000000"/>
              </a:buClr>
              <a:buSzPts val="1400"/>
              <a:buFont typeface="Arial"/>
              <a:buNone/>
            </a:pPr>
            <a:r>
              <a:rPr lang="es-EC"/>
              <a:t>- Los procesos que se realizan mediante el sistema son mas agiles</a:t>
            </a:r>
            <a:endParaRPr/>
          </a:p>
          <a:p>
            <a:pPr marL="457200" marR="0" lvl="0" indent="-228600" algn="l" rtl="0">
              <a:lnSpc>
                <a:spcPct val="100000"/>
              </a:lnSpc>
              <a:spcBef>
                <a:spcPts val="0"/>
              </a:spcBef>
              <a:spcAft>
                <a:spcPts val="0"/>
              </a:spcAft>
              <a:buClr>
                <a:srgbClr val="000000"/>
              </a:buClr>
              <a:buSzPts val="1400"/>
              <a:buFont typeface="Arial"/>
              <a:buNone/>
            </a:pPr>
            <a:r>
              <a:rPr lang="es-EC"/>
              <a:t>- La asignación de evaluadores para una obra es mas rápida</a:t>
            </a:r>
            <a:endParaRPr/>
          </a:p>
          <a:p>
            <a:pPr marL="457200" marR="0" lvl="0" indent="-228600" algn="l" rtl="0">
              <a:lnSpc>
                <a:spcPct val="100000"/>
              </a:lnSpc>
              <a:spcBef>
                <a:spcPts val="0"/>
              </a:spcBef>
              <a:spcAft>
                <a:spcPts val="0"/>
              </a:spcAft>
              <a:buClr>
                <a:srgbClr val="000000"/>
              </a:buClr>
              <a:buSzPts val="1400"/>
              <a:buFont typeface="Arial"/>
              <a:buNone/>
            </a:pPr>
            <a:r>
              <a:rPr lang="es-EC"/>
              <a:t>- Los docentes pueden verificar el estado en el que se encuentra su obra en todo momento, brindándole  satisfacción</a:t>
            </a:r>
            <a:endParaRPr/>
          </a:p>
          <a:p>
            <a:pPr marL="457200" marR="0" lvl="0" indent="-228600" algn="l" rtl="0">
              <a:lnSpc>
                <a:spcPct val="100000"/>
              </a:lnSpc>
              <a:spcBef>
                <a:spcPts val="0"/>
              </a:spcBef>
              <a:spcAft>
                <a:spcPts val="0"/>
              </a:spcAft>
              <a:buClr>
                <a:srgbClr val="000000"/>
              </a:buClr>
              <a:buSzPts val="1400"/>
              <a:buFont typeface="Arial"/>
              <a:buNone/>
            </a:pPr>
            <a:r>
              <a:rPr lang="es-EC"/>
              <a:t>- Los informes son exactos e inmediatos,</a:t>
            </a:r>
            <a:endParaRPr/>
          </a:p>
          <a:p>
            <a:pPr marL="457200" marR="0" lvl="0" indent="-228600" algn="l" rtl="0">
              <a:lnSpc>
                <a:spcPct val="100000"/>
              </a:lnSpc>
              <a:spcBef>
                <a:spcPts val="0"/>
              </a:spcBef>
              <a:spcAft>
                <a:spcPts val="0"/>
              </a:spcAft>
              <a:buClr>
                <a:srgbClr val="000000"/>
              </a:buClr>
              <a:buSzPts val="1400"/>
              <a:buFont typeface="Arial"/>
              <a:buNone/>
            </a:pPr>
            <a:r>
              <a:rPr lang="es-EC"/>
              <a:t> - Se hizo pruebas con varios datos y los tiempos se redujeron</a:t>
            </a:r>
            <a:endParaRPr/>
          </a:p>
          <a:p>
            <a:pPr marL="0" lvl="0" indent="0" algn="l" rtl="0">
              <a:lnSpc>
                <a:spcPct val="100000"/>
              </a:lnSpc>
              <a:spcBef>
                <a:spcPts val="0"/>
              </a:spcBef>
              <a:spcAft>
                <a:spcPts val="0"/>
              </a:spcAft>
              <a:buSzPts val="1400"/>
              <a:buNone/>
            </a:pPr>
            <a:endParaRPr/>
          </a:p>
        </p:txBody>
      </p:sp>
      <p:sp>
        <p:nvSpPr>
          <p:cNvPr id="489" name="Google Shape;489;g115b4c8a433_0_15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34</a:t>
            </a:fld>
            <a:endParaRPr/>
          </a:p>
        </p:txBody>
      </p:sp>
    </p:spTree>
    <p:extLst>
      <p:ext uri="{BB962C8B-B14F-4D97-AF65-F5344CB8AC3E}">
        <p14:creationId xmlns:p14="http://schemas.microsoft.com/office/powerpoint/2010/main" val="822586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4: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97" name="Google Shape;497;p3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35</a:t>
            </a:fld>
            <a:endParaRPr/>
          </a:p>
        </p:txBody>
      </p:sp>
    </p:spTree>
    <p:extLst>
      <p:ext uri="{BB962C8B-B14F-4D97-AF65-F5344CB8AC3E}">
        <p14:creationId xmlns:p14="http://schemas.microsoft.com/office/powerpoint/2010/main" val="2372023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05" name="Google Shape;505;p3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36</a:t>
            </a:fld>
            <a:endParaRPr/>
          </a:p>
        </p:txBody>
      </p:sp>
    </p:spTree>
    <p:extLst>
      <p:ext uri="{BB962C8B-B14F-4D97-AF65-F5344CB8AC3E}">
        <p14:creationId xmlns:p14="http://schemas.microsoft.com/office/powerpoint/2010/main" val="2846903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3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14" name="Google Shape;514;p3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37</a:t>
            </a:fld>
            <a:endParaRPr/>
          </a:p>
        </p:txBody>
      </p:sp>
    </p:spTree>
    <p:extLst>
      <p:ext uri="{BB962C8B-B14F-4D97-AF65-F5344CB8AC3E}">
        <p14:creationId xmlns:p14="http://schemas.microsoft.com/office/powerpoint/2010/main" val="2179622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7: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22" name="Google Shape;522;p3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38</a:t>
            </a:fld>
            <a:endParaRPr/>
          </a:p>
        </p:txBody>
      </p:sp>
    </p:spTree>
    <p:extLst>
      <p:ext uri="{BB962C8B-B14F-4D97-AF65-F5344CB8AC3E}">
        <p14:creationId xmlns:p14="http://schemas.microsoft.com/office/powerpoint/2010/main" val="1858373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8: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39</a:t>
            </a:fld>
            <a:endParaRPr/>
          </a:p>
        </p:txBody>
      </p:sp>
    </p:spTree>
    <p:extLst>
      <p:ext uri="{BB962C8B-B14F-4D97-AF65-F5344CB8AC3E}">
        <p14:creationId xmlns:p14="http://schemas.microsoft.com/office/powerpoint/2010/main" val="27866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5b4c8a433_0_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115b4c8a433_0_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ctr" rtl="0">
              <a:spcBef>
                <a:spcPts val="0"/>
              </a:spcBef>
              <a:spcAft>
                <a:spcPts val="0"/>
              </a:spcAft>
              <a:buSzPts val="1800"/>
              <a:buNone/>
            </a:pPr>
            <a:r>
              <a:rPr lang="es-EC" sz="1800">
                <a:solidFill>
                  <a:srgbClr val="3F3F3F"/>
                </a:solidFill>
                <a:latin typeface="Book Antiqua"/>
                <a:ea typeface="Book Antiqua"/>
                <a:cs typeface="Book Antiqua"/>
                <a:sym typeface="Book Antiqua"/>
              </a:rPr>
              <a:t>Lo cual hace necesaria la automatización de estos procesos.</a:t>
            </a:r>
            <a:endParaRPr sz="1800">
              <a:solidFill>
                <a:srgbClr val="3F3F3F"/>
              </a:solidFill>
              <a:latin typeface="Book Antiqua"/>
              <a:ea typeface="Book Antiqua"/>
              <a:cs typeface="Book Antiqua"/>
              <a:sym typeface="Book Antiqua"/>
            </a:endParaRPr>
          </a:p>
          <a:p>
            <a:pPr marL="685800" marR="596900" lvl="0" indent="-228600" algn="l" rtl="0">
              <a:lnSpc>
                <a:spcPct val="200000"/>
              </a:lnSpc>
              <a:spcBef>
                <a:spcPts val="500"/>
              </a:spcBef>
              <a:spcAft>
                <a:spcPts val="0"/>
              </a:spcAft>
              <a:buSzPts val="1100"/>
              <a:buNone/>
            </a:pPr>
            <a:r>
              <a:rPr lang="es-EC" sz="1100">
                <a:latin typeface="Arial"/>
                <a:ea typeface="Arial"/>
                <a:cs typeface="Arial"/>
                <a:sym typeface="Arial"/>
              </a:rPr>
              <a:t>·</a:t>
            </a:r>
            <a:r>
              <a:rPr lang="es-EC" sz="700">
                <a:latin typeface="Times New Roman"/>
                <a:ea typeface="Times New Roman"/>
                <a:cs typeface="Times New Roman"/>
                <a:sym typeface="Times New Roman"/>
              </a:rPr>
              <a:t>        </a:t>
            </a:r>
            <a:r>
              <a:rPr lang="es-EC" sz="1100">
                <a:latin typeface="Arial"/>
                <a:ea typeface="Arial"/>
                <a:cs typeface="Arial"/>
                <a:sym typeface="Arial"/>
              </a:rPr>
              <a:t>Manejo de procesos manuales, que causan retraso en el cumplimiento de objetivos que se plantea el Comité de Evaluación de Obras de Relevancia.</a:t>
            </a:r>
            <a:endParaRPr sz="1100">
              <a:latin typeface="Arial"/>
              <a:ea typeface="Arial"/>
              <a:cs typeface="Arial"/>
              <a:sym typeface="Arial"/>
            </a:endParaRPr>
          </a:p>
          <a:p>
            <a:pPr marL="685800" marR="596900" lvl="0" indent="-228600" algn="l" rtl="0">
              <a:lnSpc>
                <a:spcPct val="200000"/>
              </a:lnSpc>
              <a:spcBef>
                <a:spcPts val="500"/>
              </a:spcBef>
              <a:spcAft>
                <a:spcPts val="0"/>
              </a:spcAft>
              <a:buSzPts val="1100"/>
              <a:buNone/>
            </a:pPr>
            <a:r>
              <a:rPr lang="es-EC" sz="1100">
                <a:latin typeface="Arial"/>
                <a:ea typeface="Arial"/>
                <a:cs typeface="Arial"/>
                <a:sym typeface="Arial"/>
              </a:rPr>
              <a:t>·</a:t>
            </a:r>
            <a:r>
              <a:rPr lang="es-EC" sz="700">
                <a:latin typeface="Times New Roman"/>
                <a:ea typeface="Times New Roman"/>
                <a:cs typeface="Times New Roman"/>
                <a:sym typeface="Times New Roman"/>
              </a:rPr>
              <a:t>        </a:t>
            </a:r>
            <a:r>
              <a:rPr lang="es-EC" sz="1100">
                <a:latin typeface="Arial"/>
                <a:ea typeface="Arial"/>
                <a:cs typeface="Arial"/>
                <a:sym typeface="Arial"/>
              </a:rPr>
              <a:t>Manejo de formatos físicos y manuales que limitan la ejecución de la evaluación por parte de los evaluadores, duplicidad de documentación y gasto de recursos.</a:t>
            </a:r>
            <a:endParaRPr sz="1100">
              <a:latin typeface="Arial"/>
              <a:ea typeface="Arial"/>
              <a:cs typeface="Arial"/>
              <a:sym typeface="Arial"/>
            </a:endParaRPr>
          </a:p>
          <a:p>
            <a:pPr marL="685800" marR="596900" lvl="0" indent="-228600" algn="l" rtl="0">
              <a:lnSpc>
                <a:spcPct val="200000"/>
              </a:lnSpc>
              <a:spcBef>
                <a:spcPts val="500"/>
              </a:spcBef>
              <a:spcAft>
                <a:spcPts val="0"/>
              </a:spcAft>
              <a:buSzPts val="1100"/>
              <a:buNone/>
            </a:pPr>
            <a:r>
              <a:rPr lang="es-EC" sz="1100">
                <a:latin typeface="Arial"/>
                <a:ea typeface="Arial"/>
                <a:cs typeface="Arial"/>
                <a:sym typeface="Arial"/>
              </a:rPr>
              <a:t>·</a:t>
            </a:r>
            <a:r>
              <a:rPr lang="es-EC" sz="700">
                <a:latin typeface="Times New Roman"/>
                <a:ea typeface="Times New Roman"/>
                <a:cs typeface="Times New Roman"/>
                <a:sym typeface="Times New Roman"/>
              </a:rPr>
              <a:t>        </a:t>
            </a:r>
            <a:r>
              <a:rPr lang="es-EC" sz="1100">
                <a:latin typeface="Arial"/>
                <a:ea typeface="Arial"/>
                <a:cs typeface="Arial"/>
                <a:sym typeface="Arial"/>
              </a:rPr>
              <a:t>Demora en la ejecución de los trámites lo que causa que los resultados y/o resoluciones sean tardías o extra temporáneas.</a:t>
            </a:r>
            <a:endParaRPr sz="1100">
              <a:latin typeface="Arial"/>
              <a:ea typeface="Arial"/>
              <a:cs typeface="Arial"/>
              <a:sym typeface="Arial"/>
            </a:endParaRPr>
          </a:p>
          <a:p>
            <a:pPr marL="685800" marR="596900" lvl="0" indent="-228600" algn="l" rtl="0">
              <a:lnSpc>
                <a:spcPct val="200000"/>
              </a:lnSpc>
              <a:spcBef>
                <a:spcPts val="500"/>
              </a:spcBef>
              <a:spcAft>
                <a:spcPts val="0"/>
              </a:spcAft>
              <a:buSzPts val="1100"/>
              <a:buNone/>
            </a:pPr>
            <a:r>
              <a:rPr lang="es-EC" sz="1100">
                <a:latin typeface="Arial"/>
                <a:ea typeface="Arial"/>
                <a:cs typeface="Arial"/>
                <a:sym typeface="Arial"/>
              </a:rPr>
              <a:t>·</a:t>
            </a:r>
            <a:r>
              <a:rPr lang="es-EC" sz="700">
                <a:latin typeface="Times New Roman"/>
                <a:ea typeface="Times New Roman"/>
                <a:cs typeface="Times New Roman"/>
                <a:sym typeface="Times New Roman"/>
              </a:rPr>
              <a:t>        </a:t>
            </a:r>
            <a:r>
              <a:rPr lang="es-EC" sz="1100">
                <a:latin typeface="Arial"/>
                <a:ea typeface="Arial"/>
                <a:cs typeface="Arial"/>
                <a:sym typeface="Arial"/>
              </a:rPr>
              <a:t>Falta de automatización de los procesos y trámites que realiza el comité, lo que ocasiona retrasos en los trámites de evaluación, limitación para transferir información a los evaluadores y la imposibilidad de hacer seguimiento al estado del trámite.</a:t>
            </a:r>
            <a:endParaRPr sz="1100">
              <a:latin typeface="Arial"/>
              <a:ea typeface="Arial"/>
              <a:cs typeface="Arial"/>
              <a:sym typeface="Arial"/>
            </a:endParaRPr>
          </a:p>
          <a:p>
            <a:pPr marL="685800" marR="596900" lvl="0" indent="-228600" algn="l" rtl="0">
              <a:lnSpc>
                <a:spcPct val="200000"/>
              </a:lnSpc>
              <a:spcBef>
                <a:spcPts val="500"/>
              </a:spcBef>
              <a:spcAft>
                <a:spcPts val="0"/>
              </a:spcAft>
              <a:buSzPts val="1100"/>
              <a:buNone/>
            </a:pPr>
            <a:r>
              <a:rPr lang="es-EC" sz="1100">
                <a:latin typeface="Arial"/>
                <a:ea typeface="Arial"/>
                <a:cs typeface="Arial"/>
                <a:sym typeface="Arial"/>
              </a:rPr>
              <a:t>·</a:t>
            </a:r>
            <a:r>
              <a:rPr lang="es-EC" sz="700">
                <a:latin typeface="Times New Roman"/>
                <a:ea typeface="Times New Roman"/>
                <a:cs typeface="Times New Roman"/>
                <a:sym typeface="Times New Roman"/>
              </a:rPr>
              <a:t>        </a:t>
            </a:r>
            <a:r>
              <a:rPr lang="es-EC" sz="1100">
                <a:latin typeface="Arial"/>
                <a:ea typeface="Arial"/>
                <a:cs typeface="Arial"/>
                <a:sym typeface="Arial"/>
              </a:rPr>
              <a:t>Consumo de recursos materiales (hojas de papel bond, tinta, computadoras, copiadoras) así como recursos humanos lo cual representa pérdidas económicas para la Unidad de Gestión de la Investigación.</a:t>
            </a:r>
            <a:endParaRPr sz="1100">
              <a:latin typeface="Arial"/>
              <a:ea typeface="Arial"/>
              <a:cs typeface="Arial"/>
              <a:sym typeface="Arial"/>
            </a:endParaRPr>
          </a:p>
          <a:p>
            <a:pPr marL="0" lvl="0" indent="0" algn="ctr" rtl="0">
              <a:spcBef>
                <a:spcPts val="0"/>
              </a:spcBef>
              <a:spcAft>
                <a:spcPts val="0"/>
              </a:spcAft>
              <a:buSzPts val="1800"/>
              <a:buNone/>
            </a:pPr>
            <a:endParaRPr sz="1800">
              <a:solidFill>
                <a:srgbClr val="3F3F3F"/>
              </a:solidFill>
              <a:latin typeface="Book Antiqua"/>
              <a:ea typeface="Book Antiqua"/>
              <a:cs typeface="Book Antiqua"/>
              <a:sym typeface="Book Antiqua"/>
            </a:endParaRPr>
          </a:p>
          <a:p>
            <a:pPr marL="0" lvl="0" indent="0" algn="l" rtl="0">
              <a:lnSpc>
                <a:spcPct val="100000"/>
              </a:lnSpc>
              <a:spcBef>
                <a:spcPts val="0"/>
              </a:spcBef>
              <a:spcAft>
                <a:spcPts val="0"/>
              </a:spcAft>
              <a:buSzPts val="1400"/>
              <a:buNone/>
            </a:pPr>
            <a:endParaRPr/>
          </a:p>
        </p:txBody>
      </p:sp>
      <p:sp>
        <p:nvSpPr>
          <p:cNvPr id="98" name="Google Shape;98;g115b4c8a433_0_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a:t>
            </a:fld>
            <a:endParaRPr/>
          </a:p>
        </p:txBody>
      </p:sp>
    </p:spTree>
    <p:extLst>
      <p:ext uri="{BB962C8B-B14F-4D97-AF65-F5344CB8AC3E}">
        <p14:creationId xmlns:p14="http://schemas.microsoft.com/office/powerpoint/2010/main" val="3035634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39: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40</a:t>
            </a:fld>
            <a:endParaRPr/>
          </a:p>
        </p:txBody>
      </p:sp>
    </p:spTree>
    <p:extLst>
      <p:ext uri="{BB962C8B-B14F-4D97-AF65-F5344CB8AC3E}">
        <p14:creationId xmlns:p14="http://schemas.microsoft.com/office/powerpoint/2010/main" val="574712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4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47" name="Google Shape;547;p4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41</a:t>
            </a:fld>
            <a:endParaRPr/>
          </a:p>
        </p:txBody>
      </p:sp>
    </p:spTree>
    <p:extLst>
      <p:ext uri="{BB962C8B-B14F-4D97-AF65-F5344CB8AC3E}">
        <p14:creationId xmlns:p14="http://schemas.microsoft.com/office/powerpoint/2010/main" val="3159390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15b4c8a433_0_18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15b4c8a433_0_18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55" name="Google Shape;555;g115b4c8a433_0_18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42</a:t>
            </a:fld>
            <a:endParaRPr/>
          </a:p>
        </p:txBody>
      </p:sp>
    </p:spTree>
    <p:extLst>
      <p:ext uri="{BB962C8B-B14F-4D97-AF65-F5344CB8AC3E}">
        <p14:creationId xmlns:p14="http://schemas.microsoft.com/office/powerpoint/2010/main" val="1186991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4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4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63" name="Google Shape;563;p4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43</a:t>
            </a:fld>
            <a:endParaRPr/>
          </a:p>
        </p:txBody>
      </p:sp>
    </p:spTree>
    <p:extLst>
      <p:ext uri="{BB962C8B-B14F-4D97-AF65-F5344CB8AC3E}">
        <p14:creationId xmlns:p14="http://schemas.microsoft.com/office/powerpoint/2010/main" val="1313628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15b4c8a433_7_1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115b4c8a433_7_1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71" name="Google Shape;571;g115b4c8a433_7_1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44</a:t>
            </a:fld>
            <a:endParaRPr/>
          </a:p>
        </p:txBody>
      </p:sp>
    </p:spTree>
    <p:extLst>
      <p:ext uri="{BB962C8B-B14F-4D97-AF65-F5344CB8AC3E}">
        <p14:creationId xmlns:p14="http://schemas.microsoft.com/office/powerpoint/2010/main" val="443135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4: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44: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579" name="Google Shape;579;p44: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45</a:t>
            </a:fld>
            <a:endParaRPr/>
          </a:p>
        </p:txBody>
      </p:sp>
    </p:spTree>
    <p:extLst>
      <p:ext uri="{BB962C8B-B14F-4D97-AF65-F5344CB8AC3E}">
        <p14:creationId xmlns:p14="http://schemas.microsoft.com/office/powerpoint/2010/main" val="8971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14" name="Google Shape;114;p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5</a:t>
            </a:fld>
            <a:endParaRPr/>
          </a:p>
        </p:txBody>
      </p:sp>
    </p:spTree>
    <p:extLst>
      <p:ext uri="{BB962C8B-B14F-4D97-AF65-F5344CB8AC3E}">
        <p14:creationId xmlns:p14="http://schemas.microsoft.com/office/powerpoint/2010/main" val="121598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6: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6</a:t>
            </a:fld>
            <a:endParaRPr/>
          </a:p>
        </p:txBody>
      </p:sp>
    </p:spTree>
    <p:extLst>
      <p:ext uri="{BB962C8B-B14F-4D97-AF65-F5344CB8AC3E}">
        <p14:creationId xmlns:p14="http://schemas.microsoft.com/office/powerpoint/2010/main" val="4283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32" name="Google Shape;132;p7: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7</a:t>
            </a:fld>
            <a:endParaRPr/>
          </a:p>
        </p:txBody>
      </p:sp>
    </p:spTree>
    <p:extLst>
      <p:ext uri="{BB962C8B-B14F-4D97-AF65-F5344CB8AC3E}">
        <p14:creationId xmlns:p14="http://schemas.microsoft.com/office/powerpoint/2010/main" val="84689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8</a:t>
            </a:fld>
            <a:endParaRPr/>
          </a:p>
        </p:txBody>
      </p:sp>
    </p:spTree>
    <p:extLst>
      <p:ext uri="{BB962C8B-B14F-4D97-AF65-F5344CB8AC3E}">
        <p14:creationId xmlns:p14="http://schemas.microsoft.com/office/powerpoint/2010/main" val="401712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148" name="Google Shape;148;p9: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C"/>
              <a:t>9</a:t>
            </a:fld>
            <a:endParaRPr/>
          </a:p>
        </p:txBody>
      </p:sp>
    </p:spTree>
    <p:extLst>
      <p:ext uri="{BB962C8B-B14F-4D97-AF65-F5344CB8AC3E}">
        <p14:creationId xmlns:p14="http://schemas.microsoft.com/office/powerpoint/2010/main" val="165268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46"/>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46"/>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46"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46"/>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6"/>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46"/>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55"/>
          <p:cNvSpPr>
            <a:spLocks noGrp="1"/>
          </p:cNvSpPr>
          <p:nvPr>
            <p:ph type="pic" idx="2"/>
          </p:nvPr>
        </p:nvSpPr>
        <p:spPr>
          <a:xfrm>
            <a:off x="1792288" y="612775"/>
            <a:ext cx="5486400" cy="4114800"/>
          </a:xfrm>
          <a:prstGeom prst="rect">
            <a:avLst/>
          </a:prstGeom>
          <a:noFill/>
          <a:ln>
            <a:noFill/>
          </a:ln>
        </p:spPr>
      </p:sp>
      <p:sp>
        <p:nvSpPr>
          <p:cNvPr id="56" name="Google Shape;56;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5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5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5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47"/>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7"/>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1.0</a:t>
            </a:r>
            <a:endParaRPr/>
          </a:p>
        </p:txBody>
      </p:sp>
      <p:sp>
        <p:nvSpPr>
          <p:cNvPr id="29" name="Google Shape;29;p47"/>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4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5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5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5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5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5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5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45"/>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45"/>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45"/>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45"/>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45"/>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45"/>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45"/>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hyperlink" Target="http://www.youtube.com/watch?v=bFVca6hYeQ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g115b4c8a433_3_0"/>
          <p:cNvPicPr preferRelativeResize="0"/>
          <p:nvPr/>
        </p:nvPicPr>
        <p:blipFill rotWithShape="1">
          <a:blip r:embed="rId3">
            <a:alphaModFix/>
          </a:blip>
          <a:srcRect/>
          <a:stretch/>
        </p:blipFill>
        <p:spPr>
          <a:xfrm>
            <a:off x="335038" y="185998"/>
            <a:ext cx="2528505" cy="626801"/>
          </a:xfrm>
          <a:prstGeom prst="rect">
            <a:avLst/>
          </a:prstGeom>
          <a:noFill/>
          <a:ln>
            <a:noFill/>
          </a:ln>
        </p:spPr>
      </p:pic>
      <p:sp>
        <p:nvSpPr>
          <p:cNvPr id="70" name="Google Shape;70;g115b4c8a433_3_0"/>
          <p:cNvSpPr txBox="1"/>
          <p:nvPr/>
        </p:nvSpPr>
        <p:spPr>
          <a:xfrm>
            <a:off x="1731000" y="1401150"/>
            <a:ext cx="7023000" cy="1566300"/>
          </a:xfrm>
          <a:prstGeom prst="rect">
            <a:avLst/>
          </a:prstGeom>
          <a:noFill/>
          <a:ln>
            <a:noFill/>
          </a:ln>
          <a:effectLst>
            <a:outerShdw blurRad="190500" dist="228600" dir="2700000" algn="ctr">
              <a:srgbClr val="000000">
                <a:alpha val="298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2700" b="0" i="0" u="none" strike="noStrike" cap="none" dirty="0">
                <a:solidFill>
                  <a:srgbClr val="000000"/>
                </a:solidFill>
                <a:latin typeface="Overlock"/>
                <a:ea typeface="Overlock"/>
                <a:cs typeface="Overlock"/>
                <a:sym typeface="Overlock"/>
              </a:rPr>
              <a:t>“</a:t>
            </a:r>
            <a:r>
              <a:rPr lang="es-EC" sz="2700" b="1" i="0" u="none" strike="noStrike" cap="none" dirty="0">
                <a:solidFill>
                  <a:srgbClr val="000000"/>
                </a:solidFill>
                <a:latin typeface="Arial"/>
                <a:ea typeface="Arial"/>
                <a:cs typeface="Arial"/>
                <a:sym typeface="Arial"/>
              </a:rPr>
              <a:t>Prototipo de un sistema </a:t>
            </a:r>
            <a:r>
              <a:rPr lang="es-EC" sz="2700" b="1" i="0" u="none" strike="noStrike" cap="none" dirty="0" err="1" smtClean="0">
                <a:solidFill>
                  <a:srgbClr val="000000"/>
                </a:solidFill>
                <a:latin typeface="Arial"/>
                <a:ea typeface="Arial"/>
                <a:cs typeface="Arial"/>
                <a:sym typeface="Arial"/>
              </a:rPr>
              <a:t>recomendador</a:t>
            </a:r>
            <a:r>
              <a:rPr lang="es-EC" sz="2700" b="1" i="0" u="none" strike="noStrike" cap="none" dirty="0" smtClean="0">
                <a:solidFill>
                  <a:srgbClr val="000000"/>
                </a:solidFill>
                <a:latin typeface="Arial"/>
                <a:ea typeface="Arial"/>
                <a:cs typeface="Arial"/>
                <a:sym typeface="Arial"/>
              </a:rPr>
              <a:t> basado en lógica difusa </a:t>
            </a:r>
            <a:r>
              <a:rPr lang="es-EC" sz="2700" b="1" i="0" u="none" strike="noStrike" cap="none" dirty="0">
                <a:solidFill>
                  <a:srgbClr val="000000"/>
                </a:solidFill>
                <a:latin typeface="Arial"/>
                <a:ea typeface="Arial"/>
                <a:cs typeface="Arial"/>
                <a:sym typeface="Arial"/>
              </a:rPr>
              <a:t>para </a:t>
            </a:r>
            <a:r>
              <a:rPr lang="es-EC" sz="2700" b="1" i="0" u="none" strike="noStrike" cap="none" dirty="0" smtClean="0">
                <a:solidFill>
                  <a:srgbClr val="000000"/>
                </a:solidFill>
                <a:latin typeface="Arial"/>
                <a:ea typeface="Arial"/>
                <a:cs typeface="Arial"/>
                <a:sym typeface="Arial"/>
              </a:rPr>
              <a:t>evaluar Obras </a:t>
            </a:r>
            <a:r>
              <a:rPr lang="es-EC" sz="2700" b="1" i="0" u="none" strike="noStrike" cap="none" dirty="0">
                <a:solidFill>
                  <a:srgbClr val="000000"/>
                </a:solidFill>
                <a:latin typeface="Arial"/>
                <a:ea typeface="Arial"/>
                <a:cs typeface="Arial"/>
                <a:sym typeface="Arial"/>
              </a:rPr>
              <a:t>de </a:t>
            </a:r>
            <a:r>
              <a:rPr lang="es-EC" sz="2700" b="1" i="0" u="none" strike="noStrike" cap="none" dirty="0" smtClean="0">
                <a:solidFill>
                  <a:srgbClr val="000000"/>
                </a:solidFill>
                <a:latin typeface="Arial"/>
                <a:ea typeface="Arial"/>
                <a:cs typeface="Arial"/>
                <a:sym typeface="Arial"/>
              </a:rPr>
              <a:t>Relevancia </a:t>
            </a:r>
            <a:r>
              <a:rPr lang="es-EC" sz="2700" b="1" i="0" u="none" strike="noStrike" cap="none" dirty="0">
                <a:solidFill>
                  <a:srgbClr val="000000"/>
                </a:solidFill>
                <a:latin typeface="Arial"/>
                <a:ea typeface="Arial"/>
                <a:cs typeface="Arial"/>
                <a:sym typeface="Arial"/>
              </a:rPr>
              <a:t>de la Universidad de las Fuerzas </a:t>
            </a:r>
            <a:r>
              <a:rPr lang="es-EC" sz="2700" b="1" i="0" u="none" strike="noStrike" cap="none" dirty="0" smtClean="0">
                <a:solidFill>
                  <a:srgbClr val="000000"/>
                </a:solidFill>
                <a:latin typeface="Arial"/>
                <a:ea typeface="Arial"/>
                <a:cs typeface="Arial"/>
                <a:sym typeface="Arial"/>
              </a:rPr>
              <a:t>Armadas </a:t>
            </a:r>
            <a:r>
              <a:rPr lang="es-EC" sz="2700" b="1" i="0" u="none" strike="noStrike" cap="none" dirty="0">
                <a:solidFill>
                  <a:srgbClr val="000000"/>
                </a:solidFill>
                <a:latin typeface="Arial"/>
                <a:ea typeface="Arial"/>
                <a:cs typeface="Arial"/>
                <a:sym typeface="Arial"/>
              </a:rPr>
              <a:t>ESPE</a:t>
            </a:r>
            <a:r>
              <a:rPr lang="es-EC" sz="2700" b="0" i="0" u="none" strike="noStrike" cap="none" dirty="0">
                <a:solidFill>
                  <a:srgbClr val="000000"/>
                </a:solidFill>
                <a:latin typeface="Overlock"/>
                <a:ea typeface="Overlock"/>
                <a:cs typeface="Overlock"/>
                <a:sym typeface="Overlock"/>
              </a:rPr>
              <a:t>”</a:t>
            </a:r>
            <a:endParaRPr sz="2700" b="0" i="0" u="none" strike="noStrike" cap="none" dirty="0">
              <a:solidFill>
                <a:srgbClr val="000000"/>
              </a:solidFill>
              <a:latin typeface="Overlock"/>
              <a:ea typeface="Overlock"/>
              <a:cs typeface="Overlock"/>
              <a:sym typeface="Overlock"/>
            </a:endParaRPr>
          </a:p>
        </p:txBody>
      </p:sp>
      <p:sp>
        <p:nvSpPr>
          <p:cNvPr id="71" name="Google Shape;71;g115b4c8a433_3_0"/>
          <p:cNvSpPr txBox="1"/>
          <p:nvPr/>
        </p:nvSpPr>
        <p:spPr>
          <a:xfrm>
            <a:off x="1894875" y="3626850"/>
            <a:ext cx="6530400" cy="243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900" b="1" i="0" u="none" strike="noStrike" cap="none">
                <a:solidFill>
                  <a:srgbClr val="2C2C2C"/>
                </a:solidFill>
                <a:latin typeface="Times New Roman"/>
                <a:ea typeface="Times New Roman"/>
                <a:cs typeface="Times New Roman"/>
                <a:sym typeface="Times New Roman"/>
              </a:rPr>
              <a:t>Estudiantes</a:t>
            </a:r>
            <a:endParaRPr sz="1900" b="1">
              <a:solidFill>
                <a:srgbClr val="2C2C2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s-EC" sz="1900" b="0" i="1" u="none" strike="noStrike" cap="none">
                <a:solidFill>
                  <a:srgbClr val="2C2C2C"/>
                </a:solidFill>
                <a:latin typeface="Times New Roman"/>
                <a:ea typeface="Times New Roman"/>
                <a:cs typeface="Times New Roman"/>
                <a:sym typeface="Times New Roman"/>
              </a:rPr>
              <a:t>Amendaño Aucatoma Santiago Vladimir.</a:t>
            </a: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C" sz="1900" b="0" i="1" u="none" strike="noStrike" cap="none">
                <a:solidFill>
                  <a:srgbClr val="2C2C2C"/>
                </a:solidFill>
                <a:latin typeface="Times New Roman"/>
                <a:ea typeface="Times New Roman"/>
                <a:cs typeface="Times New Roman"/>
                <a:sym typeface="Times New Roman"/>
              </a:rPr>
              <a:t>Condolo Ortiz Stalin Santiago.</a:t>
            </a:r>
            <a:br>
              <a:rPr lang="es-EC" sz="1900" b="0" i="1" u="none" strike="noStrike" cap="none">
                <a:solidFill>
                  <a:srgbClr val="2C2C2C"/>
                </a:solidFill>
                <a:latin typeface="Times New Roman"/>
                <a:ea typeface="Times New Roman"/>
                <a:cs typeface="Times New Roman"/>
                <a:sym typeface="Times New Roman"/>
              </a:rPr>
            </a:b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C" sz="1900" b="1" i="0" u="none" strike="noStrike" cap="none">
                <a:solidFill>
                  <a:srgbClr val="2C2C2C"/>
                </a:solidFill>
                <a:latin typeface="Times New Roman"/>
                <a:ea typeface="Times New Roman"/>
                <a:cs typeface="Times New Roman"/>
                <a:sym typeface="Times New Roman"/>
              </a:rPr>
              <a:t>Director</a:t>
            </a:r>
            <a:endParaRPr sz="1900">
              <a:solidFill>
                <a:srgbClr val="2C2C2C"/>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s-EC" sz="1900" b="0" i="1" u="none" strike="noStrike" cap="none">
                <a:solidFill>
                  <a:srgbClr val="2C2C2C"/>
                </a:solidFill>
                <a:latin typeface="Times New Roman"/>
                <a:ea typeface="Times New Roman"/>
                <a:cs typeface="Times New Roman"/>
                <a:sym typeface="Times New Roman"/>
              </a:rPr>
              <a:t>Ing. Mauricio Loachamín, PhD.</a:t>
            </a:r>
            <a:endParaRPr sz="19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s-EC" sz="1900" b="0" i="0" u="none" strike="noStrike" cap="none">
                <a:solidFill>
                  <a:srgbClr val="000000"/>
                </a:solidFill>
                <a:latin typeface="Arial"/>
                <a:ea typeface="Arial"/>
                <a:cs typeface="Arial"/>
                <a:sym typeface="Arial"/>
              </a:rPr>
              <a:t/>
            </a:r>
            <a:br>
              <a:rPr lang="es-EC" sz="1900" b="0" i="0" u="none" strike="noStrike" cap="none">
                <a:solidFill>
                  <a:srgbClr val="000000"/>
                </a:solidFill>
                <a:latin typeface="Arial"/>
                <a:ea typeface="Arial"/>
                <a:cs typeface="Arial"/>
                <a:sym typeface="Arial"/>
              </a:rPr>
            </a:b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0"/>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59" name="Google Shape;159;p10"/>
          <p:cNvSpPr txBox="1"/>
          <p:nvPr/>
        </p:nvSpPr>
        <p:spPr>
          <a:xfrm>
            <a:off x="5540990" y="-125844"/>
            <a:ext cx="3393561"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DESARROLLO</a:t>
            </a:r>
            <a:endParaRPr/>
          </a:p>
        </p:txBody>
      </p:sp>
      <p:sp>
        <p:nvSpPr>
          <p:cNvPr id="160" name="Google Shape;160;p10"/>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grpSp>
        <p:nvGrpSpPr>
          <p:cNvPr id="161" name="Google Shape;161;p10"/>
          <p:cNvGrpSpPr/>
          <p:nvPr/>
        </p:nvGrpSpPr>
        <p:grpSpPr>
          <a:xfrm>
            <a:off x="1718617" y="643470"/>
            <a:ext cx="5702887" cy="5263984"/>
            <a:chOff x="1329753" y="220389"/>
            <a:chExt cx="5702887" cy="5263984"/>
          </a:xfrm>
        </p:grpSpPr>
        <p:sp>
          <p:nvSpPr>
            <p:cNvPr id="162" name="Google Shape;162;p10"/>
            <p:cNvSpPr/>
            <p:nvPr/>
          </p:nvSpPr>
          <p:spPr>
            <a:xfrm>
              <a:off x="2924495" y="4620794"/>
              <a:ext cx="87074" cy="87074"/>
            </a:xfrm>
            <a:prstGeom prst="ellipse">
              <a:avLst/>
            </a:prstGeom>
            <a:solidFill>
              <a:srgbClr val="303099">
                <a:alpha val="89803"/>
              </a:srgbClr>
            </a:solidFill>
            <a:ln w="25400" cap="flat" cmpd="sng">
              <a:solidFill>
                <a:srgbClr val="30309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2731470" y="4699242"/>
              <a:ext cx="87074" cy="87074"/>
            </a:xfrm>
            <a:prstGeom prst="ellipse">
              <a:avLst/>
            </a:prstGeom>
            <a:solidFill>
              <a:srgbClr val="303099">
                <a:alpha val="87058"/>
              </a:srgbClr>
            </a:solidFill>
            <a:ln w="25400" cap="flat" cmpd="sng">
              <a:solidFill>
                <a:srgbClr val="303099">
                  <a:alpha val="87058"/>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2534182" y="4764093"/>
              <a:ext cx="87074" cy="87074"/>
            </a:xfrm>
            <a:prstGeom prst="ellipse">
              <a:avLst/>
            </a:prstGeom>
            <a:solidFill>
              <a:srgbClr val="303099">
                <a:alpha val="84313"/>
              </a:srgbClr>
            </a:solidFill>
            <a:ln w="25400" cap="flat" cmpd="sng">
              <a:solidFill>
                <a:srgbClr val="303099">
                  <a:alpha val="8431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2333850" y="4814299"/>
              <a:ext cx="87074" cy="87074"/>
            </a:xfrm>
            <a:prstGeom prst="ellipse">
              <a:avLst/>
            </a:prstGeom>
            <a:solidFill>
              <a:srgbClr val="303099">
                <a:alpha val="81568"/>
              </a:srgbClr>
            </a:solidFill>
            <a:ln w="25400" cap="flat" cmpd="sng">
              <a:solidFill>
                <a:srgbClr val="303099">
                  <a:alpha val="81568"/>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3977914" y="3861419"/>
              <a:ext cx="87074" cy="87074"/>
            </a:xfrm>
            <a:prstGeom prst="ellipse">
              <a:avLst/>
            </a:prstGeom>
            <a:solidFill>
              <a:srgbClr val="303099">
                <a:alpha val="78431"/>
              </a:srgbClr>
            </a:solidFill>
            <a:ln w="25400" cap="flat" cmpd="sng">
              <a:solidFill>
                <a:srgbClr val="303099">
                  <a:alpha val="7843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3825077" y="4016222"/>
              <a:ext cx="87074" cy="87074"/>
            </a:xfrm>
            <a:prstGeom prst="ellipse">
              <a:avLst/>
            </a:prstGeom>
            <a:solidFill>
              <a:srgbClr val="303099">
                <a:alpha val="75686"/>
              </a:srgbClr>
            </a:solidFill>
            <a:ln w="25400" cap="flat" cmpd="sng">
              <a:solidFill>
                <a:srgbClr val="303099">
                  <a:alpha val="75686"/>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610575" y="2920043"/>
              <a:ext cx="87074" cy="87074"/>
            </a:xfrm>
            <a:prstGeom prst="ellipse">
              <a:avLst/>
            </a:prstGeom>
            <a:solidFill>
              <a:srgbClr val="303099">
                <a:alpha val="72941"/>
              </a:srgbClr>
            </a:solidFill>
            <a:ln w="25400" cap="flat" cmpd="sng">
              <a:solidFill>
                <a:srgbClr val="303099">
                  <a:alpha val="7294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4950348" y="1773135"/>
              <a:ext cx="87074" cy="87074"/>
            </a:xfrm>
            <a:prstGeom prst="ellipse">
              <a:avLst/>
            </a:prstGeom>
            <a:solidFill>
              <a:srgbClr val="303099">
                <a:alpha val="69803"/>
              </a:srgbClr>
            </a:solidFill>
            <a:ln w="25400" cap="flat" cmpd="sng">
              <a:solidFill>
                <a:srgbClr val="303099">
                  <a:alpha val="6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80461" y="416509"/>
              <a:ext cx="87074" cy="87074"/>
            </a:xfrm>
            <a:prstGeom prst="ellipse">
              <a:avLst/>
            </a:prstGeom>
            <a:solidFill>
              <a:srgbClr val="303099">
                <a:alpha val="67058"/>
              </a:srgbClr>
            </a:solidFill>
            <a:ln w="25400" cap="flat" cmpd="sng">
              <a:solidFill>
                <a:srgbClr val="303099">
                  <a:alpha val="67058"/>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907115" y="318711"/>
              <a:ext cx="87074" cy="87074"/>
            </a:xfrm>
            <a:prstGeom prst="ellipse">
              <a:avLst/>
            </a:prstGeom>
            <a:solidFill>
              <a:srgbClr val="303099">
                <a:alpha val="64313"/>
              </a:srgbClr>
            </a:solidFill>
            <a:ln w="25400" cap="flat" cmpd="sng">
              <a:solidFill>
                <a:srgbClr val="303099">
                  <a:alpha val="6431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0"/>
            <p:cNvSpPr/>
            <p:nvPr/>
          </p:nvSpPr>
          <p:spPr>
            <a:xfrm>
              <a:off x="5033769" y="220389"/>
              <a:ext cx="87074" cy="87074"/>
            </a:xfrm>
            <a:prstGeom prst="ellipse">
              <a:avLst/>
            </a:prstGeom>
            <a:solidFill>
              <a:srgbClr val="303099">
                <a:alpha val="61568"/>
              </a:srgbClr>
            </a:solidFill>
            <a:ln w="25400" cap="flat" cmpd="sng">
              <a:solidFill>
                <a:srgbClr val="303099">
                  <a:alpha val="61568"/>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0"/>
            <p:cNvSpPr/>
            <p:nvPr/>
          </p:nvSpPr>
          <p:spPr>
            <a:xfrm>
              <a:off x="5161032" y="318711"/>
              <a:ext cx="87074" cy="87074"/>
            </a:xfrm>
            <a:prstGeom prst="ellipse">
              <a:avLst/>
            </a:prstGeom>
            <a:solidFill>
              <a:srgbClr val="303099">
                <a:alpha val="58431"/>
              </a:srgbClr>
            </a:solidFill>
            <a:ln w="25400" cap="flat" cmpd="sng">
              <a:solidFill>
                <a:srgbClr val="303099">
                  <a:alpha val="5843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0"/>
            <p:cNvSpPr/>
            <p:nvPr/>
          </p:nvSpPr>
          <p:spPr>
            <a:xfrm>
              <a:off x="5287686" y="416509"/>
              <a:ext cx="87074" cy="87074"/>
            </a:xfrm>
            <a:prstGeom prst="ellipse">
              <a:avLst/>
            </a:prstGeom>
            <a:solidFill>
              <a:srgbClr val="303099">
                <a:alpha val="55686"/>
              </a:srgbClr>
            </a:solidFill>
            <a:ln w="25400" cap="flat" cmpd="sng">
              <a:solidFill>
                <a:srgbClr val="303099">
                  <a:alpha val="55686"/>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5033769" y="427492"/>
              <a:ext cx="87074" cy="87074"/>
            </a:xfrm>
            <a:prstGeom prst="ellipse">
              <a:avLst/>
            </a:prstGeom>
            <a:solidFill>
              <a:srgbClr val="303099">
                <a:alpha val="52941"/>
              </a:srgbClr>
            </a:solidFill>
            <a:ln w="25400" cap="flat" cmpd="sng">
              <a:solidFill>
                <a:srgbClr val="303099">
                  <a:alpha val="52941"/>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5033769" y="634594"/>
              <a:ext cx="87074" cy="87074"/>
            </a:xfrm>
            <a:prstGeom prst="ellipse">
              <a:avLst/>
            </a:prstGeom>
            <a:solidFill>
              <a:srgbClr val="303099">
                <a:alpha val="49803"/>
              </a:srgbClr>
            </a:solidFill>
            <a:ln w="25400" cap="flat" cmpd="sng">
              <a:solidFill>
                <a:srgbClr val="303099">
                  <a:alpha val="4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0"/>
            <p:cNvSpPr/>
            <p:nvPr/>
          </p:nvSpPr>
          <p:spPr>
            <a:xfrm>
              <a:off x="1850069" y="4981261"/>
              <a:ext cx="1876060" cy="503112"/>
            </a:xfrm>
            <a:prstGeom prst="roundRect">
              <a:avLst>
                <a:gd name="adj" fmla="val 16667"/>
              </a:avLst>
            </a:prstGeom>
            <a:solidFill>
              <a:srgbClr val="40404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txBox="1"/>
            <p:nvPr/>
          </p:nvSpPr>
          <p:spPr>
            <a:xfrm>
              <a:off x="1874629" y="5005821"/>
              <a:ext cx="1826940" cy="453992"/>
            </a:xfrm>
            <a:prstGeom prst="rect">
              <a:avLst/>
            </a:prstGeom>
            <a:noFill/>
            <a:ln>
              <a:noFill/>
            </a:ln>
          </p:spPr>
          <p:txBody>
            <a:bodyPr spcFirstLastPara="1" wrap="square" lIns="39707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Inicio</a:t>
              </a:r>
              <a:endParaRPr/>
            </a:p>
          </p:txBody>
        </p:sp>
        <p:sp>
          <p:nvSpPr>
            <p:cNvPr id="179" name="Google Shape;179;p10"/>
            <p:cNvSpPr/>
            <p:nvPr/>
          </p:nvSpPr>
          <p:spPr>
            <a:xfrm>
              <a:off x="1329753" y="4488347"/>
              <a:ext cx="870136" cy="869725"/>
            </a:xfrm>
            <a:prstGeom prst="ellipse">
              <a:avLst/>
            </a:prstGeom>
            <a:blipFill rotWithShape="1">
              <a:blip r:embed="rId4">
                <a:alphaModFix/>
              </a:blip>
              <a:stretch>
                <a:fillRect l="-16997" r="-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3498395" y="4386626"/>
              <a:ext cx="1876060" cy="503112"/>
            </a:xfrm>
            <a:prstGeom prst="roundRect">
              <a:avLst>
                <a:gd name="adj" fmla="val 16667"/>
              </a:avLst>
            </a:prstGeom>
            <a:solidFill>
              <a:srgbClr val="6060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p:nvPr/>
          </p:nvSpPr>
          <p:spPr>
            <a:xfrm>
              <a:off x="3522955" y="4411186"/>
              <a:ext cx="1826940" cy="453992"/>
            </a:xfrm>
            <a:prstGeom prst="rect">
              <a:avLst/>
            </a:prstGeom>
            <a:noFill/>
            <a:ln>
              <a:noFill/>
            </a:ln>
          </p:spPr>
          <p:txBody>
            <a:bodyPr spcFirstLastPara="1" wrap="square" lIns="39707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Planificación y Estimación</a:t>
              </a:r>
              <a:endParaRPr/>
            </a:p>
          </p:txBody>
        </p:sp>
        <p:sp>
          <p:nvSpPr>
            <p:cNvPr id="182" name="Google Shape;182;p10"/>
            <p:cNvSpPr/>
            <p:nvPr/>
          </p:nvSpPr>
          <p:spPr>
            <a:xfrm>
              <a:off x="2978079" y="3893712"/>
              <a:ext cx="870136" cy="869725"/>
            </a:xfrm>
            <a:prstGeom prst="ellipse">
              <a:avLst/>
            </a:prstGeom>
            <a:blipFill rotWithShape="1">
              <a:blip r:embed="rId5">
                <a:alphaModFix/>
              </a:blip>
              <a:stretch>
                <a:fillRect l="-39999" r="-39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p:nvPr/>
          </p:nvSpPr>
          <p:spPr>
            <a:xfrm>
              <a:off x="4429538" y="3527360"/>
              <a:ext cx="1876060" cy="503112"/>
            </a:xfrm>
            <a:prstGeom prst="roundRect">
              <a:avLst>
                <a:gd name="adj" fmla="val 16667"/>
              </a:avLst>
            </a:prstGeom>
            <a:solidFill>
              <a:srgbClr val="606060">
                <a:alpha val="6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txBox="1"/>
            <p:nvPr/>
          </p:nvSpPr>
          <p:spPr>
            <a:xfrm>
              <a:off x="4454098" y="3551920"/>
              <a:ext cx="1826940" cy="453992"/>
            </a:xfrm>
            <a:prstGeom prst="rect">
              <a:avLst/>
            </a:prstGeom>
            <a:noFill/>
            <a:ln>
              <a:noFill/>
            </a:ln>
          </p:spPr>
          <p:txBody>
            <a:bodyPr spcFirstLastPara="1" wrap="square" lIns="39707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Implementación</a:t>
              </a:r>
              <a:endParaRPr/>
            </a:p>
          </p:txBody>
        </p:sp>
        <p:sp>
          <p:nvSpPr>
            <p:cNvPr id="185" name="Google Shape;185;p10"/>
            <p:cNvSpPr/>
            <p:nvPr/>
          </p:nvSpPr>
          <p:spPr>
            <a:xfrm>
              <a:off x="3871963" y="3034445"/>
              <a:ext cx="870136" cy="869725"/>
            </a:xfrm>
            <a:prstGeom prst="ellipse">
              <a:avLst/>
            </a:prstGeom>
            <a:blipFill rotWithShape="1">
              <a:blip r:embed="rId6">
                <a:alphaModFix/>
              </a:blip>
              <a:stretch>
                <a:fillRect l="-1998" r="-1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4896574" y="2422813"/>
              <a:ext cx="1876060" cy="503112"/>
            </a:xfrm>
            <a:prstGeom prst="roundRect">
              <a:avLst>
                <a:gd name="adj" fmla="val 16667"/>
              </a:avLst>
            </a:prstGeom>
            <a:solidFill>
              <a:srgbClr val="B2B2B2">
                <a:alpha val="6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txBox="1"/>
            <p:nvPr/>
          </p:nvSpPr>
          <p:spPr>
            <a:xfrm>
              <a:off x="4921134" y="2447373"/>
              <a:ext cx="1826940" cy="453992"/>
            </a:xfrm>
            <a:prstGeom prst="rect">
              <a:avLst/>
            </a:prstGeom>
            <a:noFill/>
            <a:ln>
              <a:noFill/>
            </a:ln>
          </p:spPr>
          <p:txBody>
            <a:bodyPr spcFirstLastPara="1" wrap="square" lIns="39707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Revisión y Retrospectiva</a:t>
              </a:r>
              <a:endParaRPr/>
            </a:p>
          </p:txBody>
        </p:sp>
        <p:sp>
          <p:nvSpPr>
            <p:cNvPr id="188" name="Google Shape;188;p10"/>
            <p:cNvSpPr/>
            <p:nvPr/>
          </p:nvSpPr>
          <p:spPr>
            <a:xfrm>
              <a:off x="4338999" y="1929899"/>
              <a:ext cx="870136" cy="869725"/>
            </a:xfrm>
            <a:prstGeom prst="ellipse">
              <a:avLst/>
            </a:prstGeom>
            <a:blipFill rotWithShape="1">
              <a:blip r:embed="rId7">
                <a:alphaModFix/>
              </a:blip>
              <a:stretch>
                <a:fillRect l="-14999" r="-14997"/>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5156580" y="1298393"/>
              <a:ext cx="1876060" cy="503112"/>
            </a:xfrm>
            <a:prstGeom prst="roundRect">
              <a:avLst>
                <a:gd name="adj" fmla="val 16667"/>
              </a:avLst>
            </a:prstGeom>
            <a:solidFill>
              <a:srgbClr val="B2B2B2">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txBox="1"/>
            <p:nvPr/>
          </p:nvSpPr>
          <p:spPr>
            <a:xfrm>
              <a:off x="5181140" y="1322953"/>
              <a:ext cx="1826940" cy="453992"/>
            </a:xfrm>
            <a:prstGeom prst="rect">
              <a:avLst/>
            </a:prstGeom>
            <a:noFill/>
            <a:ln>
              <a:noFill/>
            </a:ln>
          </p:spPr>
          <p:txBody>
            <a:bodyPr spcFirstLastPara="1" wrap="square" lIns="397075" tIns="53325" rIns="53325" bIns="5332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Lanzamiento</a:t>
              </a:r>
              <a:endParaRPr/>
            </a:p>
          </p:txBody>
        </p:sp>
        <p:sp>
          <p:nvSpPr>
            <p:cNvPr id="191" name="Google Shape;191;p10"/>
            <p:cNvSpPr/>
            <p:nvPr/>
          </p:nvSpPr>
          <p:spPr>
            <a:xfrm>
              <a:off x="4599005" y="805479"/>
              <a:ext cx="870136" cy="869725"/>
            </a:xfrm>
            <a:prstGeom prst="ellipse">
              <a:avLst/>
            </a:prstGeom>
            <a:blipFill rotWithShape="1">
              <a:blip r:embed="rId8">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2" name="Google Shape;192;p10" descr="Metodología Scrum, una herramienta útil para agilizar tus proyectos -  Honduras Digital Challenge"/>
          <p:cNvPicPr preferRelativeResize="0"/>
          <p:nvPr/>
        </p:nvPicPr>
        <p:blipFill rotWithShape="1">
          <a:blip r:embed="rId9">
            <a:alphaModFix/>
          </a:blip>
          <a:srcRect/>
          <a:stretch/>
        </p:blipFill>
        <p:spPr>
          <a:xfrm>
            <a:off x="488902" y="1627927"/>
            <a:ext cx="3155050" cy="1538354"/>
          </a:xfrm>
          <a:prstGeom prst="rect">
            <a:avLst/>
          </a:prstGeom>
          <a:noFill/>
          <a:ln>
            <a:noFill/>
          </a:ln>
        </p:spPr>
      </p:pic>
      <p:sp>
        <p:nvSpPr>
          <p:cNvPr id="193" name="Google Shape;193;p10"/>
          <p:cNvSpPr txBox="1"/>
          <p:nvPr/>
        </p:nvSpPr>
        <p:spPr>
          <a:xfrm>
            <a:off x="511650" y="813075"/>
            <a:ext cx="28329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500" b="1">
                <a:solidFill>
                  <a:srgbClr val="606060"/>
                </a:solidFill>
              </a:rPr>
              <a:t>Metodología</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1"/>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00" name="Google Shape;200;p11"/>
          <p:cNvSpPr txBox="1"/>
          <p:nvPr/>
        </p:nvSpPr>
        <p:spPr>
          <a:xfrm>
            <a:off x="5540990" y="-125844"/>
            <a:ext cx="3393561"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INICIO</a:t>
            </a:r>
            <a:endParaRPr/>
          </a:p>
        </p:txBody>
      </p:sp>
      <p:pic>
        <p:nvPicPr>
          <p:cNvPr id="201" name="Google Shape;201;p11" descr="Ingeniería de Software: ADMINISTRACIÓN DE REQUERIMIENTOS"/>
          <p:cNvPicPr preferRelativeResize="0"/>
          <p:nvPr/>
        </p:nvPicPr>
        <p:blipFill rotWithShape="1">
          <a:blip r:embed="rId4">
            <a:alphaModFix/>
          </a:blip>
          <a:srcRect l="23611" t="49070" r="54167" b="17452"/>
          <a:stretch/>
        </p:blipFill>
        <p:spPr>
          <a:xfrm>
            <a:off x="679000" y="1155728"/>
            <a:ext cx="1827767" cy="1499644"/>
          </a:xfrm>
          <a:prstGeom prst="rect">
            <a:avLst/>
          </a:prstGeom>
          <a:noFill/>
          <a:ln>
            <a:noFill/>
          </a:ln>
          <a:effectLst>
            <a:outerShdw blurRad="292100" dist="139700" dir="2700000" algn="tl" rotWithShape="0">
              <a:srgbClr val="333333">
                <a:alpha val="64705"/>
              </a:srgbClr>
            </a:outerShdw>
          </a:effectLst>
        </p:spPr>
      </p:pic>
      <p:sp>
        <p:nvSpPr>
          <p:cNvPr id="202" name="Google Shape;202;p11"/>
          <p:cNvSpPr/>
          <p:nvPr/>
        </p:nvSpPr>
        <p:spPr>
          <a:xfrm>
            <a:off x="831409" y="583042"/>
            <a:ext cx="1594200" cy="49350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rgbClr val="000000"/>
                </a:solidFill>
                <a:latin typeface="Arial"/>
                <a:ea typeface="Arial"/>
                <a:cs typeface="Arial"/>
                <a:sym typeface="Arial"/>
              </a:rPr>
              <a:t>Establecer requerimientos</a:t>
            </a:r>
            <a:endParaRPr/>
          </a:p>
        </p:txBody>
      </p:sp>
      <p:pic>
        <p:nvPicPr>
          <p:cNvPr id="203" name="Google Shape;203;p11" descr="virus Archives - Salud con Ciencia"/>
          <p:cNvPicPr preferRelativeResize="0"/>
          <p:nvPr/>
        </p:nvPicPr>
        <p:blipFill rotWithShape="1">
          <a:blip r:embed="rId5">
            <a:alphaModFix/>
          </a:blip>
          <a:srcRect/>
          <a:stretch/>
        </p:blipFill>
        <p:spPr>
          <a:xfrm>
            <a:off x="4512028" y="1193275"/>
            <a:ext cx="1654950" cy="931771"/>
          </a:xfrm>
          <a:prstGeom prst="rect">
            <a:avLst/>
          </a:prstGeom>
          <a:noFill/>
          <a:ln>
            <a:noFill/>
          </a:ln>
          <a:effectLst>
            <a:outerShdw blurRad="292100" dist="139700" dir="2700000" algn="tl" rotWithShape="0">
              <a:srgbClr val="333333">
                <a:alpha val="64705"/>
              </a:srgbClr>
            </a:outerShdw>
          </a:effectLst>
        </p:spPr>
      </p:pic>
      <p:sp>
        <p:nvSpPr>
          <p:cNvPr id="204" name="Google Shape;204;p11"/>
          <p:cNvSpPr/>
          <p:nvPr/>
        </p:nvSpPr>
        <p:spPr>
          <a:xfrm>
            <a:off x="4142918" y="662125"/>
            <a:ext cx="2251500" cy="49350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rgbClr val="000000"/>
                </a:solidFill>
                <a:latin typeface="Arial"/>
                <a:ea typeface="Arial"/>
                <a:cs typeface="Arial"/>
                <a:sym typeface="Arial"/>
              </a:rPr>
              <a:t>Pandemia por Covid-19</a:t>
            </a:r>
            <a:endParaRPr/>
          </a:p>
        </p:txBody>
      </p:sp>
      <p:sp>
        <p:nvSpPr>
          <p:cNvPr id="205" name="Google Shape;205;p11"/>
          <p:cNvSpPr/>
          <p:nvPr/>
        </p:nvSpPr>
        <p:spPr>
          <a:xfrm>
            <a:off x="4037813" y="2803303"/>
            <a:ext cx="2298600" cy="42630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rgbClr val="000000"/>
                </a:solidFill>
                <a:latin typeface="Arial"/>
                <a:ea typeface="Arial"/>
                <a:cs typeface="Arial"/>
                <a:sym typeface="Arial"/>
              </a:rPr>
              <a:t>Reuniones Telemáticas</a:t>
            </a:r>
            <a:endParaRPr/>
          </a:p>
        </p:txBody>
      </p:sp>
      <p:sp>
        <p:nvSpPr>
          <p:cNvPr id="206" name="Google Shape;206;p11"/>
          <p:cNvSpPr/>
          <p:nvPr/>
        </p:nvSpPr>
        <p:spPr>
          <a:xfrm>
            <a:off x="2857304" y="1152313"/>
            <a:ext cx="935084" cy="506437"/>
          </a:xfrm>
          <a:prstGeom prst="rightArrow">
            <a:avLst>
              <a:gd name="adj1" fmla="val 50000"/>
              <a:gd name="adj2" fmla="val 50000"/>
            </a:avLst>
          </a:prstGeom>
          <a:solidFill>
            <a:srgbClr val="FFC000"/>
          </a:solidFill>
          <a:ln w="9525" cap="flat" cmpd="sng">
            <a:solidFill>
              <a:srgbClr val="2828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7" name="Google Shape;207;p11"/>
          <p:cNvSpPr/>
          <p:nvPr/>
        </p:nvSpPr>
        <p:spPr>
          <a:xfrm rot="5400000">
            <a:off x="4933896" y="2257821"/>
            <a:ext cx="506436" cy="506437"/>
          </a:xfrm>
          <a:prstGeom prst="rightArrow">
            <a:avLst>
              <a:gd name="adj1" fmla="val 50000"/>
              <a:gd name="adj2" fmla="val 50000"/>
            </a:avLst>
          </a:prstGeom>
          <a:solidFill>
            <a:srgbClr val="FFC000"/>
          </a:solidFill>
          <a:ln w="9525" cap="flat" cmpd="sng">
            <a:solidFill>
              <a:srgbClr val="28288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8" name="Google Shape;208;p11"/>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pic>
        <p:nvPicPr>
          <p:cNvPr id="209" name="Google Shape;209;p11"/>
          <p:cNvPicPr preferRelativeResize="0"/>
          <p:nvPr/>
        </p:nvPicPr>
        <p:blipFill>
          <a:blip r:embed="rId6">
            <a:alphaModFix/>
          </a:blip>
          <a:stretch>
            <a:fillRect/>
          </a:stretch>
        </p:blipFill>
        <p:spPr>
          <a:xfrm>
            <a:off x="2919350" y="3268663"/>
            <a:ext cx="5206237" cy="2577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15b4c8a433_0_76"/>
          <p:cNvSpPr/>
          <p:nvPr/>
        </p:nvSpPr>
        <p:spPr>
          <a:xfrm>
            <a:off x="4487601" y="3776700"/>
            <a:ext cx="3770700" cy="1086900"/>
          </a:xfrm>
          <a:prstGeom prst="rect">
            <a:avLst/>
          </a:prstGeom>
          <a:solidFill>
            <a:srgbClr val="E5E5E5"/>
          </a:solidFill>
          <a:ln>
            <a:noFill/>
          </a:ln>
        </p:spPr>
        <p:txBody>
          <a:bodyPr spcFirstLastPara="1" wrap="square" lIns="91425" tIns="45700" rIns="91425" bIns="45700" anchor="ctr" anchorCtr="0">
            <a:noAutofit/>
          </a:bodyPr>
          <a:lstStyle/>
          <a:p>
            <a:pPr marL="0" marR="0" lvl="4" indent="0" algn="l" rtl="0">
              <a:lnSpc>
                <a:spcPct val="150000"/>
              </a:lnSpc>
              <a:spcBef>
                <a:spcPts val="0"/>
              </a:spcBef>
              <a:spcAft>
                <a:spcPts val="0"/>
              </a:spcAft>
              <a:buClr>
                <a:srgbClr val="000000"/>
              </a:buClr>
              <a:buSzPts val="1400"/>
              <a:buFont typeface="Arial"/>
              <a:buChar char="•"/>
            </a:pPr>
            <a:r>
              <a:rPr lang="es-EC" sz="1400" b="1" i="0" u="none" strike="noStrike" cap="none">
                <a:solidFill>
                  <a:srgbClr val="0C0C0C"/>
                </a:solidFill>
                <a:latin typeface="Roboto"/>
                <a:ea typeface="Roboto"/>
                <a:cs typeface="Roboto"/>
                <a:sym typeface="Roboto"/>
              </a:rPr>
              <a:t>           Santiago Amendaño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Char char="•"/>
            </a:pPr>
            <a:r>
              <a:rPr lang="es-EC" sz="1400" b="1" i="0" u="none" strike="noStrike" cap="none">
                <a:solidFill>
                  <a:srgbClr val="0C0C0C"/>
                </a:solidFill>
                <a:latin typeface="Roboto"/>
                <a:ea typeface="Roboto"/>
                <a:cs typeface="Roboto"/>
                <a:sym typeface="Roboto"/>
              </a:rPr>
              <a:t>           Stalin Condolo</a:t>
            </a:r>
            <a:endParaRPr sz="1400" b="0" i="0" u="none" strike="noStrike" cap="none">
              <a:solidFill>
                <a:srgbClr val="000000"/>
              </a:solidFill>
              <a:latin typeface="Arial"/>
              <a:ea typeface="Arial"/>
              <a:cs typeface="Arial"/>
              <a:sym typeface="Arial"/>
            </a:endParaRPr>
          </a:p>
        </p:txBody>
      </p:sp>
      <p:sp>
        <p:nvSpPr>
          <p:cNvPr id="216" name="Google Shape;216;g115b4c8a433_0_76"/>
          <p:cNvSpPr/>
          <p:nvPr/>
        </p:nvSpPr>
        <p:spPr>
          <a:xfrm>
            <a:off x="4488099" y="2637200"/>
            <a:ext cx="3770700" cy="1086900"/>
          </a:xfrm>
          <a:prstGeom prst="rect">
            <a:avLst/>
          </a:prstGeom>
          <a:solidFill>
            <a:srgbClr val="E5E5E5"/>
          </a:solidFill>
          <a:ln>
            <a:noFill/>
          </a:ln>
        </p:spPr>
        <p:txBody>
          <a:bodyPr spcFirstLastPara="1" wrap="square" lIns="91425" tIns="45700" rIns="91425" bIns="45700" anchor="ctr" anchorCtr="0">
            <a:noAutofit/>
          </a:bodyPr>
          <a:lstStyle/>
          <a:p>
            <a:pPr marL="0" marR="0" lvl="4" indent="0" algn="l" rtl="0">
              <a:lnSpc>
                <a:spcPct val="150000"/>
              </a:lnSpc>
              <a:spcBef>
                <a:spcPts val="0"/>
              </a:spcBef>
              <a:spcAft>
                <a:spcPts val="0"/>
              </a:spcAft>
              <a:buClr>
                <a:srgbClr val="000000"/>
              </a:buClr>
              <a:buSzPts val="1400"/>
              <a:buFont typeface="Arial"/>
              <a:buChar char="•"/>
            </a:pPr>
            <a:r>
              <a:rPr lang="es-EC" sz="1400" b="1" i="0" u="none" strike="noStrike" cap="none">
                <a:solidFill>
                  <a:srgbClr val="0C0C0C"/>
                </a:solidFill>
                <a:latin typeface="Roboto"/>
                <a:ea typeface="Roboto"/>
                <a:cs typeface="Roboto"/>
                <a:sym typeface="Roboto"/>
              </a:rPr>
              <a:t>           Ing. Mauricio Loachamin Ph.D.</a:t>
            </a:r>
            <a:endParaRPr sz="1400" b="0" i="0" u="none" strike="noStrike" cap="none">
              <a:solidFill>
                <a:srgbClr val="000000"/>
              </a:solidFill>
              <a:latin typeface="Arial"/>
              <a:ea typeface="Arial"/>
              <a:cs typeface="Arial"/>
              <a:sym typeface="Arial"/>
            </a:endParaRPr>
          </a:p>
        </p:txBody>
      </p:sp>
      <p:sp>
        <p:nvSpPr>
          <p:cNvPr id="217" name="Google Shape;217;g115b4c8a433_0_76"/>
          <p:cNvSpPr/>
          <p:nvPr/>
        </p:nvSpPr>
        <p:spPr>
          <a:xfrm>
            <a:off x="4487600" y="1483675"/>
            <a:ext cx="3770700" cy="1086900"/>
          </a:xfrm>
          <a:prstGeom prst="rect">
            <a:avLst/>
          </a:prstGeom>
          <a:solidFill>
            <a:srgbClr val="E5E5E5"/>
          </a:solidFill>
          <a:ln>
            <a:noFill/>
          </a:ln>
        </p:spPr>
        <p:txBody>
          <a:bodyPr spcFirstLastPara="1" wrap="square" lIns="91425" tIns="45700" rIns="91425" bIns="45700" anchor="ctr" anchorCtr="0">
            <a:noAutofit/>
          </a:bodyPr>
          <a:lstStyle/>
          <a:p>
            <a:pPr marL="0" marR="0" lvl="4" indent="0" algn="l" rtl="0">
              <a:lnSpc>
                <a:spcPct val="150000"/>
              </a:lnSpc>
              <a:spcBef>
                <a:spcPts val="0"/>
              </a:spcBef>
              <a:spcAft>
                <a:spcPts val="0"/>
              </a:spcAft>
              <a:buClr>
                <a:srgbClr val="000000"/>
              </a:buClr>
              <a:buSzPts val="1400"/>
              <a:buFont typeface="Arial"/>
              <a:buChar char="•"/>
            </a:pPr>
            <a:r>
              <a:rPr lang="es-EC" sz="1400" b="1" i="0" u="none" strike="noStrike" cap="none">
                <a:solidFill>
                  <a:srgbClr val="0C0C0C"/>
                </a:solidFill>
                <a:latin typeface="Roboto"/>
                <a:ea typeface="Roboto"/>
                <a:cs typeface="Roboto"/>
                <a:sym typeface="Roboto"/>
              </a:rPr>
              <a:t>           Lcda. Wendy Castillo</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Char char="•"/>
            </a:pPr>
            <a:r>
              <a:rPr lang="es-EC" sz="1400" b="1" i="0" u="none" strike="noStrike" cap="none">
                <a:solidFill>
                  <a:srgbClr val="0C0C0C"/>
                </a:solidFill>
                <a:latin typeface="Roboto"/>
                <a:ea typeface="Roboto"/>
                <a:cs typeface="Roboto"/>
                <a:sym typeface="Roboto"/>
              </a:rPr>
              <a:t>           Ing. Sonia Cárdenas D., Ph.D.</a:t>
            </a:r>
            <a:endParaRPr sz="1400" b="0" i="0" u="none" strike="noStrike" cap="none">
              <a:solidFill>
                <a:srgbClr val="000000"/>
              </a:solidFill>
              <a:latin typeface="Arial"/>
              <a:ea typeface="Arial"/>
              <a:cs typeface="Arial"/>
              <a:sym typeface="Arial"/>
            </a:endParaRPr>
          </a:p>
        </p:txBody>
      </p:sp>
      <p:pic>
        <p:nvPicPr>
          <p:cNvPr id="218" name="Google Shape;218;g115b4c8a433_0_76"/>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219" name="Google Shape;219;g115b4c8a433_0_76"/>
          <p:cNvSpPr txBox="1"/>
          <p:nvPr/>
        </p:nvSpPr>
        <p:spPr>
          <a:xfrm>
            <a:off x="5540990" y="-125844"/>
            <a:ext cx="3393600" cy="70890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INICIO</a:t>
            </a:r>
            <a:endParaRPr sz="1400" b="0" i="0" u="none" strike="noStrike" cap="none">
              <a:solidFill>
                <a:srgbClr val="000000"/>
              </a:solidFill>
              <a:latin typeface="Arial"/>
              <a:ea typeface="Arial"/>
              <a:cs typeface="Arial"/>
              <a:sym typeface="Arial"/>
            </a:endParaRPr>
          </a:p>
        </p:txBody>
      </p:sp>
      <p:grpSp>
        <p:nvGrpSpPr>
          <p:cNvPr id="220" name="Google Shape;220;g115b4c8a433_0_76"/>
          <p:cNvGrpSpPr/>
          <p:nvPr/>
        </p:nvGrpSpPr>
        <p:grpSpPr>
          <a:xfrm>
            <a:off x="2391896" y="1482205"/>
            <a:ext cx="2718900" cy="3342151"/>
            <a:chOff x="867896" y="800"/>
            <a:chExt cx="2718900" cy="3342151"/>
          </a:xfrm>
        </p:grpSpPr>
        <p:sp>
          <p:nvSpPr>
            <p:cNvPr id="221" name="Google Shape;221;g115b4c8a433_0_76"/>
            <p:cNvSpPr/>
            <p:nvPr/>
          </p:nvSpPr>
          <p:spPr>
            <a:xfrm>
              <a:off x="867896" y="800"/>
              <a:ext cx="2718900" cy="1087500"/>
            </a:xfrm>
            <a:prstGeom prst="chevron">
              <a:avLst>
                <a:gd name="adj" fmla="val 50000"/>
              </a:avLst>
            </a:prstGeom>
            <a:solidFill>
              <a:srgbClr val="69BF71"/>
            </a:solidFill>
            <a:ln w="25400" cap="flat" cmpd="sng">
              <a:solidFill>
                <a:srgbClr val="E5E5E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15b4c8a433_0_76"/>
            <p:cNvSpPr txBox="1"/>
            <p:nvPr/>
          </p:nvSpPr>
          <p:spPr>
            <a:xfrm>
              <a:off x="1411691" y="800"/>
              <a:ext cx="1631400" cy="1087500"/>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EC" sz="1600" b="0" i="0" u="none" strike="noStrike" cap="none">
                  <a:solidFill>
                    <a:schemeClr val="lt1"/>
                  </a:solidFill>
                  <a:latin typeface="Arial"/>
                  <a:ea typeface="Arial"/>
                  <a:cs typeface="Arial"/>
                  <a:sym typeface="Arial"/>
                </a:rPr>
                <a:t>Comisión de Obras de Relevancia </a:t>
              </a:r>
              <a:endParaRPr sz="1400" b="0" i="0" u="none" strike="noStrike" cap="none">
                <a:solidFill>
                  <a:srgbClr val="000000"/>
                </a:solidFill>
                <a:latin typeface="Arial"/>
                <a:ea typeface="Arial"/>
                <a:cs typeface="Arial"/>
                <a:sym typeface="Arial"/>
              </a:endParaRPr>
            </a:p>
          </p:txBody>
        </p:sp>
        <p:sp>
          <p:nvSpPr>
            <p:cNvPr id="223" name="Google Shape;223;g115b4c8a433_0_76"/>
            <p:cNvSpPr/>
            <p:nvPr/>
          </p:nvSpPr>
          <p:spPr>
            <a:xfrm>
              <a:off x="867896" y="1142139"/>
              <a:ext cx="2718900" cy="1087500"/>
            </a:xfrm>
            <a:prstGeom prst="chevron">
              <a:avLst>
                <a:gd name="adj" fmla="val 50000"/>
              </a:avLst>
            </a:prstGeom>
            <a:solidFill>
              <a:srgbClr val="69BF71"/>
            </a:solidFill>
            <a:ln w="25400" cap="flat" cmpd="sng">
              <a:solidFill>
                <a:srgbClr val="E5E5E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115b4c8a433_0_76"/>
            <p:cNvSpPr txBox="1"/>
            <p:nvPr/>
          </p:nvSpPr>
          <p:spPr>
            <a:xfrm>
              <a:off x="1411691" y="1142139"/>
              <a:ext cx="1631400" cy="1087500"/>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EC" sz="1600" b="0" i="0" u="none" strike="noStrike" cap="none">
                  <a:solidFill>
                    <a:schemeClr val="lt1"/>
                  </a:solidFill>
                  <a:latin typeface="Arial"/>
                  <a:ea typeface="Arial"/>
                  <a:cs typeface="Arial"/>
                  <a:sym typeface="Arial"/>
                </a:rPr>
                <a:t>Director del Proyecto</a:t>
              </a:r>
              <a:endParaRPr sz="1400" b="0" i="0" u="none" strike="noStrike" cap="none">
                <a:solidFill>
                  <a:srgbClr val="000000"/>
                </a:solidFill>
                <a:latin typeface="Arial"/>
                <a:ea typeface="Arial"/>
                <a:cs typeface="Arial"/>
                <a:sym typeface="Arial"/>
              </a:endParaRPr>
            </a:p>
          </p:txBody>
        </p:sp>
        <p:sp>
          <p:nvSpPr>
            <p:cNvPr id="225" name="Google Shape;225;g115b4c8a433_0_76"/>
            <p:cNvSpPr/>
            <p:nvPr/>
          </p:nvSpPr>
          <p:spPr>
            <a:xfrm>
              <a:off x="867896" y="2255451"/>
              <a:ext cx="2718900" cy="1087500"/>
            </a:xfrm>
            <a:prstGeom prst="chevron">
              <a:avLst>
                <a:gd name="adj" fmla="val 50000"/>
              </a:avLst>
            </a:prstGeom>
            <a:solidFill>
              <a:srgbClr val="69BF71"/>
            </a:solidFill>
            <a:ln w="25400" cap="flat" cmpd="sng">
              <a:solidFill>
                <a:srgbClr val="E5E5E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g115b4c8a433_0_76"/>
            <p:cNvSpPr txBox="1"/>
            <p:nvPr/>
          </p:nvSpPr>
          <p:spPr>
            <a:xfrm>
              <a:off x="1411691" y="2255451"/>
              <a:ext cx="1631400" cy="1087500"/>
            </a:xfrm>
            <a:prstGeom prst="rect">
              <a:avLst/>
            </a:prstGeom>
            <a:noFill/>
            <a:ln>
              <a:noFill/>
            </a:ln>
          </p:spPr>
          <p:txBody>
            <a:bodyPr spcFirstLastPara="1" wrap="square" lIns="20300" tIns="10150" rIns="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EC" sz="1600" b="0" i="0" u="none" strike="noStrike" cap="none">
                  <a:solidFill>
                    <a:schemeClr val="lt1"/>
                  </a:solidFill>
                  <a:latin typeface="Arial"/>
                  <a:ea typeface="Arial"/>
                  <a:cs typeface="Arial"/>
                  <a:sym typeface="Arial"/>
                </a:rPr>
                <a:t>Estudiantes Tesistas</a:t>
              </a:r>
              <a:endParaRPr sz="1400" b="0" i="0" u="none" strike="noStrike" cap="none">
                <a:solidFill>
                  <a:srgbClr val="000000"/>
                </a:solidFill>
                <a:latin typeface="Arial"/>
                <a:ea typeface="Arial"/>
                <a:cs typeface="Arial"/>
                <a:sym typeface="Arial"/>
              </a:endParaRPr>
            </a:p>
          </p:txBody>
        </p:sp>
      </p:grpSp>
      <p:sp>
        <p:nvSpPr>
          <p:cNvPr id="227" name="Google Shape;227;g115b4c8a433_0_76"/>
          <p:cNvSpPr/>
          <p:nvPr/>
        </p:nvSpPr>
        <p:spPr>
          <a:xfrm>
            <a:off x="1181482" y="1473893"/>
            <a:ext cx="1772400" cy="1101000"/>
          </a:xfrm>
          <a:prstGeom prst="rect">
            <a:avLst/>
          </a:prstGeom>
          <a:solidFill>
            <a:srgbClr val="71BEC4"/>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Product Owner </a:t>
            </a:r>
            <a:endParaRPr sz="1400" b="0" i="0" u="none" strike="noStrike" cap="none">
              <a:solidFill>
                <a:srgbClr val="000000"/>
              </a:solidFill>
              <a:latin typeface="Arial"/>
              <a:ea typeface="Arial"/>
              <a:cs typeface="Arial"/>
              <a:sym typeface="Arial"/>
            </a:endParaRPr>
          </a:p>
        </p:txBody>
      </p:sp>
      <p:sp>
        <p:nvSpPr>
          <p:cNvPr id="228" name="Google Shape;228;g115b4c8a433_0_76"/>
          <p:cNvSpPr/>
          <p:nvPr/>
        </p:nvSpPr>
        <p:spPr>
          <a:xfrm>
            <a:off x="1183828" y="2637211"/>
            <a:ext cx="1772400" cy="1068600"/>
          </a:xfrm>
          <a:prstGeom prst="rect">
            <a:avLst/>
          </a:prstGeom>
          <a:solidFill>
            <a:srgbClr val="71BEC4"/>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Scrum Master</a:t>
            </a:r>
            <a:endParaRPr sz="1400" b="0" i="0" u="none" strike="noStrike" cap="none">
              <a:solidFill>
                <a:srgbClr val="000000"/>
              </a:solidFill>
              <a:latin typeface="Arial"/>
              <a:ea typeface="Arial"/>
              <a:cs typeface="Arial"/>
              <a:sym typeface="Arial"/>
            </a:endParaRPr>
          </a:p>
        </p:txBody>
      </p:sp>
      <p:sp>
        <p:nvSpPr>
          <p:cNvPr id="229" name="Google Shape;229;g115b4c8a433_0_76"/>
          <p:cNvSpPr/>
          <p:nvPr/>
        </p:nvSpPr>
        <p:spPr>
          <a:xfrm>
            <a:off x="1181482" y="3751769"/>
            <a:ext cx="1772400" cy="1068600"/>
          </a:xfrm>
          <a:prstGeom prst="rect">
            <a:avLst/>
          </a:prstGeom>
          <a:solidFill>
            <a:srgbClr val="71BEC4"/>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C" sz="1400" b="1" i="0" u="none" strike="noStrike" cap="none">
                <a:solidFill>
                  <a:schemeClr val="lt1"/>
                </a:solidFill>
                <a:latin typeface="Arial"/>
                <a:ea typeface="Arial"/>
                <a:cs typeface="Arial"/>
                <a:sym typeface="Arial"/>
              </a:rPr>
              <a:t>Equipo Desarrollador</a:t>
            </a:r>
            <a:endParaRPr sz="1400" b="0" i="0" u="none" strike="noStrike" cap="none">
              <a:solidFill>
                <a:srgbClr val="000000"/>
              </a:solidFill>
              <a:latin typeface="Arial"/>
              <a:ea typeface="Arial"/>
              <a:cs typeface="Arial"/>
              <a:sym typeface="Arial"/>
            </a:endParaRPr>
          </a:p>
        </p:txBody>
      </p:sp>
      <p:sp>
        <p:nvSpPr>
          <p:cNvPr id="230" name="Google Shape;230;g115b4c8a433_0_76"/>
          <p:cNvSpPr txBox="1"/>
          <p:nvPr/>
        </p:nvSpPr>
        <p:spPr>
          <a:xfrm>
            <a:off x="511650" y="813075"/>
            <a:ext cx="57015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100" b="1">
                <a:solidFill>
                  <a:srgbClr val="606060"/>
                </a:solidFill>
              </a:rPr>
              <a:t>Roles de los involucrados</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3"/>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37" name="Google Shape;237;p13"/>
          <p:cNvSpPr txBox="1"/>
          <p:nvPr/>
        </p:nvSpPr>
        <p:spPr>
          <a:xfrm>
            <a:off x="5540990" y="-125844"/>
            <a:ext cx="3393561"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INICIO</a:t>
            </a:r>
            <a:endParaRPr/>
          </a:p>
        </p:txBody>
      </p:sp>
      <p:pic>
        <p:nvPicPr>
          <p:cNvPr id="238" name="Google Shape;238;p13"/>
          <p:cNvPicPr preferRelativeResize="0"/>
          <p:nvPr/>
        </p:nvPicPr>
        <p:blipFill rotWithShape="1">
          <a:blip r:embed="rId4">
            <a:alphaModFix/>
          </a:blip>
          <a:srcRect l="-2531" t="-1398" r="-1656" b="21462"/>
          <a:stretch/>
        </p:blipFill>
        <p:spPr>
          <a:xfrm>
            <a:off x="420725" y="1263175"/>
            <a:ext cx="8592600" cy="4590850"/>
          </a:xfrm>
          <a:prstGeom prst="rect">
            <a:avLst/>
          </a:prstGeom>
          <a:noFill/>
          <a:ln>
            <a:noFill/>
          </a:ln>
        </p:spPr>
      </p:pic>
      <p:sp>
        <p:nvSpPr>
          <p:cNvPr id="239" name="Google Shape;239;p13"/>
          <p:cNvSpPr txBox="1"/>
          <p:nvPr/>
        </p:nvSpPr>
        <p:spPr>
          <a:xfrm>
            <a:off x="-748500" y="747775"/>
            <a:ext cx="57015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100" b="1">
                <a:solidFill>
                  <a:srgbClr val="606060"/>
                </a:solidFill>
              </a:rPr>
              <a:t>Diagrama actual</a:t>
            </a:r>
            <a:endParaRPr sz="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g115b4c8a433_3_125"/>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246" name="Google Shape;246;g115b4c8a433_3_125"/>
          <p:cNvSpPr txBox="1"/>
          <p:nvPr/>
        </p:nvSpPr>
        <p:spPr>
          <a:xfrm>
            <a:off x="5540990" y="-125844"/>
            <a:ext cx="3393600" cy="70890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INICIO</a:t>
            </a:r>
            <a:endParaRPr/>
          </a:p>
        </p:txBody>
      </p:sp>
      <p:sp>
        <p:nvSpPr>
          <p:cNvPr id="247" name="Google Shape;247;g115b4c8a433_3_125"/>
          <p:cNvSpPr txBox="1"/>
          <p:nvPr/>
        </p:nvSpPr>
        <p:spPr>
          <a:xfrm>
            <a:off x="-291300" y="747775"/>
            <a:ext cx="57015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100" b="1">
                <a:solidFill>
                  <a:srgbClr val="606060"/>
                </a:solidFill>
              </a:rPr>
              <a:t>Diagrama propuesto</a:t>
            </a:r>
            <a:endParaRPr sz="900"/>
          </a:p>
        </p:txBody>
      </p:sp>
      <p:pic>
        <p:nvPicPr>
          <p:cNvPr id="248" name="Google Shape;248;g115b4c8a433_3_125"/>
          <p:cNvPicPr preferRelativeResize="0"/>
          <p:nvPr/>
        </p:nvPicPr>
        <p:blipFill rotWithShape="1">
          <a:blip r:embed="rId4">
            <a:alphaModFix/>
          </a:blip>
          <a:srcRect l="19868" t="24580" r="32881" b="22340"/>
          <a:stretch/>
        </p:blipFill>
        <p:spPr>
          <a:xfrm>
            <a:off x="685650" y="1373325"/>
            <a:ext cx="7581976" cy="4412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5"/>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55" name="Google Shape;255;p15"/>
          <p:cNvSpPr txBox="1"/>
          <p:nvPr/>
        </p:nvSpPr>
        <p:spPr>
          <a:xfrm>
            <a:off x="2552131" y="-125844"/>
            <a:ext cx="6382421" cy="708889"/>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000000"/>
              </a:buClr>
              <a:buSzPts val="2800"/>
              <a:buFont typeface="Arial"/>
              <a:buNone/>
            </a:pPr>
            <a:r>
              <a:rPr lang="es-EC" sz="2800" b="1" i="0" u="none" strike="noStrike" cap="none">
                <a:solidFill>
                  <a:srgbClr val="262626"/>
                </a:solidFill>
                <a:latin typeface="Arial"/>
                <a:ea typeface="Arial"/>
                <a:cs typeface="Arial"/>
                <a:sym typeface="Arial"/>
              </a:rPr>
              <a:t>PLANIFICACIÓN Y ESTIMACIÓN</a:t>
            </a:r>
            <a:endParaRPr/>
          </a:p>
        </p:txBody>
      </p:sp>
      <p:pic>
        <p:nvPicPr>
          <p:cNvPr id="256" name="Google Shape;256;p15" descr="Blog de un apóstol de Scrum y Kanban: ¿Cómo son las historias de usuario de  marketing?"/>
          <p:cNvPicPr preferRelativeResize="0"/>
          <p:nvPr/>
        </p:nvPicPr>
        <p:blipFill rotWithShape="1">
          <a:blip r:embed="rId4">
            <a:alphaModFix/>
          </a:blip>
          <a:srcRect t="15178"/>
          <a:stretch/>
        </p:blipFill>
        <p:spPr>
          <a:xfrm>
            <a:off x="981750" y="1579900"/>
            <a:ext cx="2078138" cy="1575926"/>
          </a:xfrm>
          <a:prstGeom prst="rect">
            <a:avLst/>
          </a:prstGeom>
          <a:noFill/>
          <a:ln>
            <a:noFill/>
          </a:ln>
        </p:spPr>
      </p:pic>
      <p:sp>
        <p:nvSpPr>
          <p:cNvPr id="257" name="Google Shape;257;p15"/>
          <p:cNvSpPr/>
          <p:nvPr/>
        </p:nvSpPr>
        <p:spPr>
          <a:xfrm>
            <a:off x="999768" y="959048"/>
            <a:ext cx="2042100" cy="5274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EC" sz="1400" b="1" i="0" u="none" strike="noStrike" cap="none">
                <a:solidFill>
                  <a:srgbClr val="000000"/>
                </a:solidFill>
                <a:latin typeface="Arial"/>
                <a:ea typeface="Arial"/>
                <a:cs typeface="Arial"/>
                <a:sym typeface="Arial"/>
              </a:rPr>
              <a:t>Historias de Usuario</a:t>
            </a:r>
            <a:endParaRPr/>
          </a:p>
        </p:txBody>
      </p:sp>
      <p:pic>
        <p:nvPicPr>
          <p:cNvPr id="258" name="Google Shape;258;p15" descr="12 fotos de tableros ágiles - Javier Garzas"/>
          <p:cNvPicPr preferRelativeResize="0"/>
          <p:nvPr/>
        </p:nvPicPr>
        <p:blipFill rotWithShape="1">
          <a:blip r:embed="rId5">
            <a:alphaModFix/>
          </a:blip>
          <a:srcRect t="14704" b="12002"/>
          <a:stretch/>
        </p:blipFill>
        <p:spPr>
          <a:xfrm>
            <a:off x="4953400" y="2600349"/>
            <a:ext cx="3305947" cy="1809700"/>
          </a:xfrm>
          <a:prstGeom prst="rect">
            <a:avLst/>
          </a:prstGeom>
          <a:noFill/>
          <a:ln>
            <a:noFill/>
          </a:ln>
        </p:spPr>
      </p:pic>
      <p:sp>
        <p:nvSpPr>
          <p:cNvPr id="259" name="Google Shape;259;p15"/>
          <p:cNvSpPr/>
          <p:nvPr/>
        </p:nvSpPr>
        <p:spPr>
          <a:xfrm>
            <a:off x="5494268" y="1996752"/>
            <a:ext cx="2042100" cy="5274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EC" sz="1400" b="1" i="0" u="none" strike="noStrike" cap="none">
                <a:solidFill>
                  <a:srgbClr val="000000"/>
                </a:solidFill>
                <a:latin typeface="Arial"/>
                <a:ea typeface="Arial"/>
                <a:cs typeface="Arial"/>
                <a:sym typeface="Arial"/>
              </a:rPr>
              <a:t>Lista del Producto</a:t>
            </a:r>
            <a:endParaRPr/>
          </a:p>
        </p:txBody>
      </p:sp>
      <p:sp>
        <p:nvSpPr>
          <p:cNvPr id="260" name="Google Shape;260;p15"/>
          <p:cNvSpPr/>
          <p:nvPr/>
        </p:nvSpPr>
        <p:spPr>
          <a:xfrm rot="-9539128" flipH="1">
            <a:off x="2714739" y="3623954"/>
            <a:ext cx="2202703" cy="608728"/>
          </a:xfrm>
          <a:prstGeom prst="curvedDownArrow">
            <a:avLst>
              <a:gd name="adj1" fmla="val 25000"/>
              <a:gd name="adj2" fmla="val 50000"/>
              <a:gd name="adj3" fmla="val 25000"/>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1000"/>
                                        <p:tgtEl>
                                          <p:spTgt spid="2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animEffect transition="in" filter="fade">
                                      <p:cBhvr>
                                        <p:cTn id="15" dur="500"/>
                                        <p:tgtEl>
                                          <p:spTgt spid="26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8"/>
                                        </p:tgtEl>
                                        <p:attrNameLst>
                                          <p:attrName>style.visibility</p:attrName>
                                        </p:attrNameLst>
                                      </p:cBhvr>
                                      <p:to>
                                        <p:strVal val="visible"/>
                                      </p:to>
                                    </p:set>
                                    <p:anim calcmode="lin" valueType="num">
                                      <p:cBhvr additive="base">
                                        <p:cTn id="20" dur="500"/>
                                        <p:tgtEl>
                                          <p:spTgt spid="258"/>
                                        </p:tgtEl>
                                        <p:attrNameLst>
                                          <p:attrName>ppt_w</p:attrName>
                                        </p:attrNameLst>
                                      </p:cBhvr>
                                      <p:tavLst>
                                        <p:tav tm="0">
                                          <p:val>
                                            <p:strVal val="0"/>
                                          </p:val>
                                        </p:tav>
                                        <p:tav tm="100000">
                                          <p:val>
                                            <p:strVal val="#ppt_w"/>
                                          </p:val>
                                        </p:tav>
                                      </p:tavLst>
                                    </p:anim>
                                    <p:anim calcmode="lin" valueType="num">
                                      <p:cBhvr additive="base">
                                        <p:cTn id="21" dur="500"/>
                                        <p:tgtEl>
                                          <p:spTgt spid="258"/>
                                        </p:tgtEl>
                                        <p:attrNameLst>
                                          <p:attrName>ppt_h</p:attrName>
                                        </p:attrNameLst>
                                      </p:cBhvr>
                                      <p:tavLst>
                                        <p:tav tm="0">
                                          <p:val>
                                            <p:str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259"/>
                                        </p:tgtEl>
                                        <p:attrNameLst>
                                          <p:attrName>style.visibility</p:attrName>
                                        </p:attrNameLst>
                                      </p:cBhvr>
                                      <p:to>
                                        <p:strVal val="visible"/>
                                      </p:to>
                                    </p:set>
                                    <p:anim calcmode="lin" valueType="num">
                                      <p:cBhvr additive="base">
                                        <p:cTn id="24" dur="500"/>
                                        <p:tgtEl>
                                          <p:spTgt spid="259"/>
                                        </p:tgtEl>
                                        <p:attrNameLst>
                                          <p:attrName>ppt_w</p:attrName>
                                        </p:attrNameLst>
                                      </p:cBhvr>
                                      <p:tavLst>
                                        <p:tav tm="0">
                                          <p:val>
                                            <p:strVal val="0"/>
                                          </p:val>
                                        </p:tav>
                                        <p:tav tm="100000">
                                          <p:val>
                                            <p:strVal val="#ppt_w"/>
                                          </p:val>
                                        </p:tav>
                                      </p:tavLst>
                                    </p:anim>
                                    <p:anim calcmode="lin" valueType="num">
                                      <p:cBhvr additive="base">
                                        <p:cTn id="25" dur="500"/>
                                        <p:tgtEl>
                                          <p:spTgt spid="2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6"/>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67" name="Google Shape;267;p16"/>
          <p:cNvSpPr txBox="1"/>
          <p:nvPr/>
        </p:nvSpPr>
        <p:spPr>
          <a:xfrm>
            <a:off x="2552131" y="-125844"/>
            <a:ext cx="6382421" cy="708889"/>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000000"/>
              </a:buClr>
              <a:buSzPts val="2800"/>
              <a:buFont typeface="Arial"/>
              <a:buNone/>
            </a:pPr>
            <a:r>
              <a:rPr lang="es-EC" sz="2800" b="1" i="0" u="none" strike="noStrike" cap="none">
                <a:solidFill>
                  <a:srgbClr val="262626"/>
                </a:solidFill>
                <a:latin typeface="Arial"/>
                <a:ea typeface="Arial"/>
                <a:cs typeface="Arial"/>
                <a:sym typeface="Arial"/>
              </a:rPr>
              <a:t>PLANIFICACIÓN Y ESTIMACIÓN</a:t>
            </a:r>
            <a:endParaRPr/>
          </a:p>
        </p:txBody>
      </p:sp>
      <p:grpSp>
        <p:nvGrpSpPr>
          <p:cNvPr id="268" name="Google Shape;268;p16"/>
          <p:cNvGrpSpPr/>
          <p:nvPr/>
        </p:nvGrpSpPr>
        <p:grpSpPr>
          <a:xfrm>
            <a:off x="1121626" y="1833150"/>
            <a:ext cx="6938307" cy="3318266"/>
            <a:chOff x="38442" y="849872"/>
            <a:chExt cx="6353180" cy="2828871"/>
          </a:xfrm>
        </p:grpSpPr>
        <p:sp>
          <p:nvSpPr>
            <p:cNvPr id="269" name="Google Shape;269;p16"/>
            <p:cNvSpPr/>
            <p:nvPr/>
          </p:nvSpPr>
          <p:spPr>
            <a:xfrm>
              <a:off x="38442" y="849873"/>
              <a:ext cx="2664900" cy="8394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txBox="1"/>
            <p:nvPr/>
          </p:nvSpPr>
          <p:spPr>
            <a:xfrm>
              <a:off x="458090" y="849872"/>
              <a:ext cx="1943400" cy="8394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2200" b="1" i="0" u="sng" strike="noStrike" cap="none">
                  <a:solidFill>
                    <a:schemeClr val="hlink"/>
                  </a:solidFill>
                  <a:hlinkClick r:id="" action="ppaction://hlinkshowjump?jump=nextslide"/>
                </a:rPr>
                <a:t>Casos de</a:t>
              </a:r>
              <a:r>
                <a:rPr lang="es-EC" sz="2200" b="1" u="sng">
                  <a:solidFill>
                    <a:schemeClr val="hlink"/>
                  </a:solidFill>
                  <a:hlinkClick r:id="" action="ppaction://hlinkshowjump?jump=nextslide"/>
                </a:rPr>
                <a:t> </a:t>
              </a:r>
              <a:r>
                <a:rPr lang="es-EC" sz="2200" b="1" i="0" u="sng" strike="noStrike" cap="none">
                  <a:solidFill>
                    <a:schemeClr val="hlink"/>
                  </a:solidFill>
                  <a:hlinkClick r:id="" action="ppaction://hlinkshowjump?jump=nextslide"/>
                </a:rPr>
                <a:t>uso</a:t>
              </a:r>
              <a:endParaRPr sz="1800" b="1"/>
            </a:p>
          </p:txBody>
        </p:sp>
        <p:sp>
          <p:nvSpPr>
            <p:cNvPr id="271" name="Google Shape;271;p16"/>
            <p:cNvSpPr/>
            <p:nvPr/>
          </p:nvSpPr>
          <p:spPr>
            <a:xfrm>
              <a:off x="1825542" y="1838523"/>
              <a:ext cx="2718600" cy="839400"/>
            </a:xfrm>
            <a:prstGeom prst="chevron">
              <a:avLst>
                <a:gd name="adj" fmla="val 50000"/>
              </a:avLst>
            </a:prstGeom>
            <a:solidFill>
              <a:srgbClr val="9FC5E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txBox="1"/>
            <p:nvPr/>
          </p:nvSpPr>
          <p:spPr>
            <a:xfrm>
              <a:off x="2245173" y="1838534"/>
              <a:ext cx="1787100" cy="8394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2000" b="1" i="0" u="sng" strike="noStrike" cap="none">
                  <a:solidFill>
                    <a:schemeClr val="hlink"/>
                  </a:solidFill>
                  <a:hlinkClick r:id="rId4" action="ppaction://hlinksldjump"/>
                </a:rPr>
                <a:t>Arquitectura</a:t>
              </a:r>
              <a:endParaRPr sz="1600" b="1"/>
            </a:p>
          </p:txBody>
        </p:sp>
        <p:sp>
          <p:nvSpPr>
            <p:cNvPr id="273" name="Google Shape;273;p16"/>
            <p:cNvSpPr/>
            <p:nvPr/>
          </p:nvSpPr>
          <p:spPr>
            <a:xfrm>
              <a:off x="3673021" y="2839344"/>
              <a:ext cx="2718600" cy="839400"/>
            </a:xfrm>
            <a:prstGeom prst="chevron">
              <a:avLst>
                <a:gd name="adj" fmla="val 50000"/>
              </a:avLst>
            </a:prstGeom>
            <a:solidFill>
              <a:srgbClr val="8686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txBox="1"/>
            <p:nvPr/>
          </p:nvSpPr>
          <p:spPr>
            <a:xfrm>
              <a:off x="4218713" y="2839344"/>
              <a:ext cx="1286700" cy="8394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EC" sz="2100" b="1" u="sng">
                  <a:solidFill>
                    <a:schemeClr val="hlink"/>
                  </a:solidFill>
                  <a:hlinkClick r:id="rId5" action="ppaction://hlinksldjump"/>
                </a:rPr>
                <a:t>Sprints</a:t>
              </a:r>
              <a:endParaRPr sz="1700" b="1"/>
            </a:p>
          </p:txBody>
        </p:sp>
      </p:grpSp>
      <p:sp>
        <p:nvSpPr>
          <p:cNvPr id="275" name="Google Shape;275;p16"/>
          <p:cNvSpPr txBox="1"/>
          <p:nvPr/>
        </p:nvSpPr>
        <p:spPr>
          <a:xfrm>
            <a:off x="206850" y="813075"/>
            <a:ext cx="28329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500" b="1">
                <a:solidFill>
                  <a:srgbClr val="606060"/>
                </a:solidFill>
              </a:rPr>
              <a:t>Diseño</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17"/>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82" name="Google Shape;282;p17"/>
          <p:cNvSpPr txBox="1"/>
          <p:nvPr/>
        </p:nvSpPr>
        <p:spPr>
          <a:xfrm>
            <a:off x="2552131" y="-125844"/>
            <a:ext cx="6382421" cy="708889"/>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000000"/>
              </a:buClr>
              <a:buSzPts val="2800"/>
              <a:buFont typeface="Arial"/>
              <a:buNone/>
            </a:pPr>
            <a:r>
              <a:rPr lang="es-EC" sz="2800" b="1" i="0" u="none" strike="noStrike" cap="none">
                <a:solidFill>
                  <a:srgbClr val="262626"/>
                </a:solidFill>
                <a:latin typeface="Arial"/>
                <a:ea typeface="Arial"/>
                <a:cs typeface="Arial"/>
                <a:sym typeface="Arial"/>
              </a:rPr>
              <a:t>PLANIFICACIÓN Y ESTIMACIÓN</a:t>
            </a:r>
            <a:endParaRPr/>
          </a:p>
        </p:txBody>
      </p:sp>
      <p:pic>
        <p:nvPicPr>
          <p:cNvPr id="283" name="Google Shape;283;p17"/>
          <p:cNvPicPr preferRelativeResize="0"/>
          <p:nvPr/>
        </p:nvPicPr>
        <p:blipFill rotWithShape="1">
          <a:blip r:embed="rId4">
            <a:alphaModFix/>
          </a:blip>
          <a:srcRect/>
          <a:stretch/>
        </p:blipFill>
        <p:spPr>
          <a:xfrm>
            <a:off x="1382025" y="1575050"/>
            <a:ext cx="6138624" cy="4296550"/>
          </a:xfrm>
          <a:prstGeom prst="rect">
            <a:avLst/>
          </a:prstGeom>
          <a:noFill/>
          <a:ln>
            <a:noFill/>
          </a:ln>
        </p:spPr>
      </p:pic>
      <p:sp>
        <p:nvSpPr>
          <p:cNvPr id="284" name="Google Shape;284;p17"/>
          <p:cNvSpPr txBox="1"/>
          <p:nvPr/>
        </p:nvSpPr>
        <p:spPr>
          <a:xfrm>
            <a:off x="206852" y="813075"/>
            <a:ext cx="35166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3500" b="1" i="0" u="none" strike="noStrike" cap="none">
                <a:solidFill>
                  <a:srgbClr val="606060"/>
                </a:solidFill>
                <a:latin typeface="Arial"/>
                <a:ea typeface="Arial"/>
                <a:cs typeface="Arial"/>
                <a:sym typeface="Arial"/>
              </a:rPr>
              <a:t>Casos de Uso</a:t>
            </a:r>
            <a:endParaRPr sz="1300"/>
          </a:p>
        </p:txBody>
      </p:sp>
      <p:sp>
        <p:nvSpPr>
          <p:cNvPr id="285" name="Google Shape;285;p17"/>
          <p:cNvSpPr/>
          <p:nvPr/>
        </p:nvSpPr>
        <p:spPr>
          <a:xfrm>
            <a:off x="7289275" y="813075"/>
            <a:ext cx="1472700" cy="841500"/>
          </a:xfrm>
          <a:prstGeom prst="leftArrow">
            <a:avLst>
              <a:gd name="adj1" fmla="val 50000"/>
              <a:gd name="adj2" fmla="val 89994"/>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C" sz="1700" u="sng">
                <a:solidFill>
                  <a:schemeClr val="hlink"/>
                </a:solidFill>
                <a:hlinkClick r:id="rId5" action="ppaction://hlinksldjump"/>
              </a:rPr>
              <a:t>Ir Menú</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8"/>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292" name="Google Shape;292;p18"/>
          <p:cNvSpPr txBox="1"/>
          <p:nvPr/>
        </p:nvSpPr>
        <p:spPr>
          <a:xfrm>
            <a:off x="2552131" y="-125844"/>
            <a:ext cx="6382421" cy="708889"/>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000000"/>
              </a:buClr>
              <a:buSzPts val="2800"/>
              <a:buFont typeface="Arial"/>
              <a:buNone/>
            </a:pPr>
            <a:r>
              <a:rPr lang="es-EC" sz="2800" b="1" i="0" u="none" strike="noStrike" cap="none">
                <a:solidFill>
                  <a:srgbClr val="262626"/>
                </a:solidFill>
                <a:latin typeface="Arial"/>
                <a:ea typeface="Arial"/>
                <a:cs typeface="Arial"/>
                <a:sym typeface="Arial"/>
              </a:rPr>
              <a:t>PLANIFICACIÓN Y ESTIMACIÓN</a:t>
            </a:r>
            <a:endParaRPr/>
          </a:p>
        </p:txBody>
      </p:sp>
      <p:sp>
        <p:nvSpPr>
          <p:cNvPr id="293" name="Google Shape;293;p18"/>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pic>
        <p:nvPicPr>
          <p:cNvPr id="294" name="Google Shape;294;p18"/>
          <p:cNvPicPr preferRelativeResize="0"/>
          <p:nvPr/>
        </p:nvPicPr>
        <p:blipFill rotWithShape="1">
          <a:blip r:embed="rId4">
            <a:alphaModFix/>
          </a:blip>
          <a:srcRect/>
          <a:stretch/>
        </p:blipFill>
        <p:spPr>
          <a:xfrm>
            <a:off x="430175" y="1745963"/>
            <a:ext cx="7515271" cy="4075938"/>
          </a:xfrm>
          <a:prstGeom prst="rect">
            <a:avLst/>
          </a:prstGeom>
          <a:noFill/>
          <a:ln>
            <a:noFill/>
          </a:ln>
        </p:spPr>
      </p:pic>
      <p:sp>
        <p:nvSpPr>
          <p:cNvPr id="295" name="Google Shape;295;p18"/>
          <p:cNvSpPr txBox="1"/>
          <p:nvPr/>
        </p:nvSpPr>
        <p:spPr>
          <a:xfrm>
            <a:off x="177419" y="944933"/>
            <a:ext cx="66873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Arquitectura de la Aplicación web</a:t>
            </a:r>
            <a:endParaRPr/>
          </a:p>
        </p:txBody>
      </p:sp>
      <p:sp>
        <p:nvSpPr>
          <p:cNvPr id="296" name="Google Shape;296;p18"/>
          <p:cNvSpPr/>
          <p:nvPr/>
        </p:nvSpPr>
        <p:spPr>
          <a:xfrm>
            <a:off x="7289275" y="813075"/>
            <a:ext cx="1472700" cy="841500"/>
          </a:xfrm>
          <a:prstGeom prst="leftArrow">
            <a:avLst>
              <a:gd name="adj1" fmla="val 50000"/>
              <a:gd name="adj2" fmla="val 89994"/>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C" sz="1700" u="sng">
                <a:solidFill>
                  <a:schemeClr val="hlink"/>
                </a:solidFill>
                <a:hlinkClick r:id="rId5" action="ppaction://hlinksldjump"/>
              </a:rPr>
              <a:t>Ir Menú</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p:nvPr/>
        </p:nvSpPr>
        <p:spPr>
          <a:xfrm rot="10800000">
            <a:off x="5228617" y="4790543"/>
            <a:ext cx="1046050" cy="538660"/>
          </a:xfrm>
          <a:prstGeom prst="rightArrow">
            <a:avLst>
              <a:gd name="adj1" fmla="val 50000"/>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3" name="Google Shape;303;p19"/>
          <p:cNvSpPr/>
          <p:nvPr/>
        </p:nvSpPr>
        <p:spPr>
          <a:xfrm rot="8853015">
            <a:off x="4918667" y="3931726"/>
            <a:ext cx="1353064" cy="538709"/>
          </a:xfrm>
          <a:prstGeom prst="right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4" name="Google Shape;304;p19"/>
          <p:cNvSpPr/>
          <p:nvPr/>
        </p:nvSpPr>
        <p:spPr>
          <a:xfrm rot="7311695">
            <a:off x="4233610" y="3133140"/>
            <a:ext cx="1984704" cy="538660"/>
          </a:xfrm>
          <a:prstGeom prst="rightArrow">
            <a:avLst>
              <a:gd name="adj1" fmla="val 50000"/>
              <a:gd name="adj2" fmla="val 50000"/>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5" name="Google Shape;305;p19"/>
          <p:cNvSpPr/>
          <p:nvPr/>
        </p:nvSpPr>
        <p:spPr>
          <a:xfrm rot="5400000">
            <a:off x="3347912" y="2778470"/>
            <a:ext cx="2008917" cy="538660"/>
          </a:xfrm>
          <a:prstGeom prst="rightArrow">
            <a:avLst>
              <a:gd name="adj1" fmla="val 50000"/>
              <a:gd name="adj2" fmla="val 50000"/>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6" name="Google Shape;306;p19"/>
          <p:cNvSpPr/>
          <p:nvPr/>
        </p:nvSpPr>
        <p:spPr>
          <a:xfrm rot="3370431">
            <a:off x="2475254" y="3149216"/>
            <a:ext cx="1928916" cy="538660"/>
          </a:xfrm>
          <a:prstGeom prst="rightArrow">
            <a:avLst>
              <a:gd name="adj1" fmla="val 50000"/>
              <a:gd name="adj2" fmla="val 50000"/>
            </a:avLst>
          </a:prstGeom>
          <a:solidFill>
            <a:srgbClr val="99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7" name="Google Shape;307;p19"/>
          <p:cNvSpPr/>
          <p:nvPr/>
        </p:nvSpPr>
        <p:spPr>
          <a:xfrm rot="2113259">
            <a:off x="2486725" y="3933965"/>
            <a:ext cx="1237200" cy="538660"/>
          </a:xfrm>
          <a:prstGeom prst="rightArrow">
            <a:avLst>
              <a:gd name="adj1" fmla="val 50000"/>
              <a:gd name="adj2" fmla="val 50000"/>
            </a:avLst>
          </a:prstGeom>
          <a:solidFill>
            <a:srgbClr val="66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1">
              <a:solidFill>
                <a:schemeClr val="lt1"/>
              </a:solidFill>
            </a:endParaRPr>
          </a:p>
        </p:txBody>
      </p:sp>
      <p:sp>
        <p:nvSpPr>
          <p:cNvPr id="308" name="Google Shape;308;p19"/>
          <p:cNvSpPr/>
          <p:nvPr/>
        </p:nvSpPr>
        <p:spPr>
          <a:xfrm>
            <a:off x="2446905" y="4796022"/>
            <a:ext cx="1046050" cy="538660"/>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9" name="Google Shape;309;p19"/>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10" name="Google Shape;310;p19"/>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sp>
        <p:nvSpPr>
          <p:cNvPr id="311" name="Google Shape;311;p19"/>
          <p:cNvSpPr/>
          <p:nvPr/>
        </p:nvSpPr>
        <p:spPr>
          <a:xfrm>
            <a:off x="3524450" y="4342784"/>
            <a:ext cx="1632029" cy="1519311"/>
          </a:xfrm>
          <a:prstGeom prst="ellipse">
            <a:avLst/>
          </a:prstGeom>
          <a:solidFill>
            <a:srgbClr val="3C8C92"/>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12" name="Google Shape;312;p19"/>
          <p:cNvSpPr/>
          <p:nvPr/>
        </p:nvSpPr>
        <p:spPr>
          <a:xfrm>
            <a:off x="6022750" y="3444812"/>
            <a:ext cx="1406700" cy="554100"/>
          </a:xfrm>
          <a:prstGeom prst="rect">
            <a:avLst/>
          </a:prstGeom>
          <a:solidFill>
            <a:srgbClr val="3399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6</a:t>
            </a:r>
            <a:endParaRPr/>
          </a:p>
        </p:txBody>
      </p:sp>
      <p:sp>
        <p:nvSpPr>
          <p:cNvPr id="313" name="Google Shape;313;p19"/>
          <p:cNvSpPr/>
          <p:nvPr/>
        </p:nvSpPr>
        <p:spPr>
          <a:xfrm>
            <a:off x="6274675" y="4787575"/>
            <a:ext cx="1406700" cy="538800"/>
          </a:xfrm>
          <a:prstGeom prst="rect">
            <a:avLst/>
          </a:prstGeom>
          <a:solidFill>
            <a:srgbClr val="006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7</a:t>
            </a:r>
            <a:endParaRPr/>
          </a:p>
        </p:txBody>
      </p:sp>
      <p:sp>
        <p:nvSpPr>
          <p:cNvPr id="314" name="Google Shape;314;p19"/>
          <p:cNvSpPr/>
          <p:nvPr/>
        </p:nvSpPr>
        <p:spPr>
          <a:xfrm>
            <a:off x="1226100" y="4850625"/>
            <a:ext cx="1406700" cy="502800"/>
          </a:xfrm>
          <a:prstGeom prst="rect">
            <a:avLst/>
          </a:prstGeom>
          <a:solidFill>
            <a:srgbClr val="3333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1</a:t>
            </a:r>
            <a:endParaRPr/>
          </a:p>
        </p:txBody>
      </p:sp>
      <p:sp>
        <p:nvSpPr>
          <p:cNvPr id="315" name="Google Shape;315;p19"/>
          <p:cNvSpPr/>
          <p:nvPr/>
        </p:nvSpPr>
        <p:spPr>
          <a:xfrm>
            <a:off x="1176900" y="3495750"/>
            <a:ext cx="1505100" cy="554100"/>
          </a:xfrm>
          <a:prstGeom prst="rect">
            <a:avLst/>
          </a:prstGeom>
          <a:solidFill>
            <a:srgbClr val="6666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2</a:t>
            </a:r>
            <a:endParaRPr/>
          </a:p>
        </p:txBody>
      </p:sp>
      <p:sp>
        <p:nvSpPr>
          <p:cNvPr id="316" name="Google Shape;316;p19"/>
          <p:cNvSpPr/>
          <p:nvPr/>
        </p:nvSpPr>
        <p:spPr>
          <a:xfrm>
            <a:off x="1672050" y="2109975"/>
            <a:ext cx="1406700" cy="585000"/>
          </a:xfrm>
          <a:prstGeom prst="rect">
            <a:avLst/>
          </a:prstGeom>
          <a:solidFill>
            <a:srgbClr val="99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3</a:t>
            </a:r>
            <a:endParaRPr/>
          </a:p>
        </p:txBody>
      </p:sp>
      <p:sp>
        <p:nvSpPr>
          <p:cNvPr id="317" name="Google Shape;317;p19"/>
          <p:cNvSpPr/>
          <p:nvPr/>
        </p:nvSpPr>
        <p:spPr>
          <a:xfrm>
            <a:off x="3632100" y="1477750"/>
            <a:ext cx="1406700" cy="585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4</a:t>
            </a:r>
            <a:endParaRPr/>
          </a:p>
        </p:txBody>
      </p:sp>
      <p:sp>
        <p:nvSpPr>
          <p:cNvPr id="318" name="Google Shape;318;p19"/>
          <p:cNvSpPr/>
          <p:nvPr/>
        </p:nvSpPr>
        <p:spPr>
          <a:xfrm>
            <a:off x="5626000" y="2068175"/>
            <a:ext cx="1406700" cy="585000"/>
          </a:xfrm>
          <a:prstGeom prst="rect">
            <a:avLst/>
          </a:prstGeom>
          <a:solidFill>
            <a:srgbClr val="00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C" sz="2000" b="1" i="0" u="none" strike="noStrike" cap="none">
                <a:solidFill>
                  <a:schemeClr val="lt1"/>
                </a:solidFill>
                <a:latin typeface="Arial"/>
                <a:ea typeface="Arial"/>
                <a:cs typeface="Arial"/>
                <a:sym typeface="Arial"/>
              </a:rPr>
              <a:t>Sprint 5</a:t>
            </a:r>
            <a:endParaRPr/>
          </a:p>
        </p:txBody>
      </p:sp>
      <p:sp>
        <p:nvSpPr>
          <p:cNvPr id="319" name="Google Shape;319;p19"/>
          <p:cNvSpPr txBox="1"/>
          <p:nvPr/>
        </p:nvSpPr>
        <p:spPr>
          <a:xfrm>
            <a:off x="3485500" y="4892175"/>
            <a:ext cx="167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800" b="1">
                <a:solidFill>
                  <a:schemeClr val="lt1"/>
                </a:solidFill>
              </a:rPr>
              <a:t>Iteraciones</a:t>
            </a:r>
            <a:endParaRPr/>
          </a:p>
        </p:txBody>
      </p:sp>
      <p:sp>
        <p:nvSpPr>
          <p:cNvPr id="320" name="Google Shape;320;p19"/>
          <p:cNvSpPr txBox="1"/>
          <p:nvPr/>
        </p:nvSpPr>
        <p:spPr>
          <a:xfrm>
            <a:off x="56225" y="4225975"/>
            <a:ext cx="2295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500" i="0" u="none" strike="noStrike" cap="none">
                <a:solidFill>
                  <a:srgbClr val="000000"/>
                </a:solidFill>
                <a:latin typeface="Arial Rounded"/>
                <a:ea typeface="Arial Rounded"/>
                <a:cs typeface="Arial Rounded"/>
                <a:sym typeface="Arial Rounded"/>
              </a:rPr>
              <a:t>Registro de usuarios e</a:t>
            </a:r>
            <a:endParaRPr sz="1500" i="0" u="none" strike="noStrike" cap="none">
              <a:solidFill>
                <a:srgbClr val="000000"/>
              </a:solidFill>
              <a:latin typeface="Arial Rounded"/>
              <a:ea typeface="Arial Rounded"/>
              <a:cs typeface="Arial Rounded"/>
              <a:sym typeface="Arial Rounded"/>
            </a:endParaRPr>
          </a:p>
          <a:p>
            <a:pPr marL="0" marR="0" lvl="0" indent="0" algn="ctr" rtl="0">
              <a:lnSpc>
                <a:spcPct val="100000"/>
              </a:lnSpc>
              <a:spcBef>
                <a:spcPts val="0"/>
              </a:spcBef>
              <a:spcAft>
                <a:spcPts val="0"/>
              </a:spcAft>
              <a:buNone/>
            </a:pPr>
            <a:r>
              <a:rPr lang="es-EC" sz="1500" i="0" u="none" strike="noStrike" cap="none">
                <a:solidFill>
                  <a:srgbClr val="000000"/>
                </a:solidFill>
                <a:latin typeface="Arial Rounded"/>
                <a:ea typeface="Arial Rounded"/>
                <a:cs typeface="Arial Rounded"/>
                <a:sym typeface="Arial Rounded"/>
              </a:rPr>
              <a:t> ingreso al sistema </a:t>
            </a:r>
            <a:endParaRPr sz="1500" i="0" u="none" strike="noStrike" cap="none">
              <a:solidFill>
                <a:srgbClr val="000000"/>
              </a:solidFill>
              <a:latin typeface="Arial Rounded"/>
              <a:ea typeface="Arial Rounded"/>
              <a:cs typeface="Arial Rounded"/>
              <a:sym typeface="Arial Rounded"/>
            </a:endParaRPr>
          </a:p>
        </p:txBody>
      </p:sp>
      <p:sp>
        <p:nvSpPr>
          <p:cNvPr id="321" name="Google Shape;321;p19"/>
          <p:cNvSpPr txBox="1"/>
          <p:nvPr/>
        </p:nvSpPr>
        <p:spPr>
          <a:xfrm>
            <a:off x="124350" y="2967750"/>
            <a:ext cx="2550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Asignación de roles y permisos a usuarios</a:t>
            </a:r>
            <a:endParaRPr sz="1300" b="1"/>
          </a:p>
        </p:txBody>
      </p:sp>
      <p:sp>
        <p:nvSpPr>
          <p:cNvPr id="322" name="Google Shape;322;p19"/>
          <p:cNvSpPr txBox="1"/>
          <p:nvPr/>
        </p:nvSpPr>
        <p:spPr>
          <a:xfrm>
            <a:off x="969125" y="1473550"/>
            <a:ext cx="25509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Registro y visualización de solicitudes</a:t>
            </a:r>
            <a:endParaRPr sz="1500"/>
          </a:p>
        </p:txBody>
      </p:sp>
      <p:sp>
        <p:nvSpPr>
          <p:cNvPr id="323" name="Google Shape;323;p19"/>
          <p:cNvSpPr txBox="1"/>
          <p:nvPr/>
        </p:nvSpPr>
        <p:spPr>
          <a:xfrm>
            <a:off x="2939763" y="806225"/>
            <a:ext cx="28014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Asignación de evaluadores a una obra </a:t>
            </a:r>
            <a:endParaRPr sz="1500"/>
          </a:p>
        </p:txBody>
      </p:sp>
      <p:sp>
        <p:nvSpPr>
          <p:cNvPr id="324" name="Google Shape;324;p19"/>
          <p:cNvSpPr txBox="1"/>
          <p:nvPr/>
        </p:nvSpPr>
        <p:spPr>
          <a:xfrm>
            <a:off x="5150887" y="1437204"/>
            <a:ext cx="32421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Visualizar y validar la información de la solicitud</a:t>
            </a:r>
            <a:endParaRPr sz="1500"/>
          </a:p>
        </p:txBody>
      </p:sp>
      <p:sp>
        <p:nvSpPr>
          <p:cNvPr id="325" name="Google Shape;325;p19"/>
          <p:cNvSpPr txBox="1"/>
          <p:nvPr/>
        </p:nvSpPr>
        <p:spPr>
          <a:xfrm>
            <a:off x="5664600" y="2845450"/>
            <a:ext cx="30297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Aplicación de reglas difusas para evaluar una obra</a:t>
            </a:r>
            <a:endParaRPr sz="1300"/>
          </a:p>
        </p:txBody>
      </p:sp>
      <p:sp>
        <p:nvSpPr>
          <p:cNvPr id="326" name="Google Shape;326;p19"/>
          <p:cNvSpPr txBox="1"/>
          <p:nvPr/>
        </p:nvSpPr>
        <p:spPr>
          <a:xfrm>
            <a:off x="6251575" y="4225975"/>
            <a:ext cx="22272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C" sz="1500" b="1" u="none" strike="noStrike" cap="none">
                <a:solidFill>
                  <a:srgbClr val="000000"/>
                </a:solidFill>
                <a:latin typeface="Arial"/>
                <a:ea typeface="Arial"/>
                <a:cs typeface="Arial"/>
                <a:sym typeface="Arial"/>
              </a:rPr>
              <a:t>Estado y seguimiento de trámite</a:t>
            </a:r>
            <a:endParaRPr sz="1500"/>
          </a:p>
        </p:txBody>
      </p:sp>
      <p:sp>
        <p:nvSpPr>
          <p:cNvPr id="327" name="Google Shape;327;p19"/>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
        <p:nvSpPr>
          <p:cNvPr id="328" name="Google Shape;328;p19"/>
          <p:cNvSpPr txBox="1"/>
          <p:nvPr/>
        </p:nvSpPr>
        <p:spPr>
          <a:xfrm>
            <a:off x="248484" y="730029"/>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a:t>
            </a:r>
            <a:r>
              <a:rPr lang="es-EC" sz="2800" b="1">
                <a:solidFill>
                  <a:srgbClr val="606060"/>
                </a:solidFill>
              </a:rPr>
              <a:t>s</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 calcmode="lin" valueType="num">
                                      <p:cBhvr additive="base">
                                        <p:cTn id="12" dur="500"/>
                                        <p:tgtEl>
                                          <p:spTgt spid="30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4"/>
                                        </p:tgtEl>
                                        <p:attrNameLst>
                                          <p:attrName>style.visibility</p:attrName>
                                        </p:attrNameLst>
                                      </p:cBhvr>
                                      <p:to>
                                        <p:strVal val="visible"/>
                                      </p:to>
                                    </p:set>
                                    <p:anim calcmode="lin" valueType="num">
                                      <p:cBhvr additive="base">
                                        <p:cTn id="15" dur="500"/>
                                        <p:tgtEl>
                                          <p:spTgt spid="3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20"/>
                                        </p:tgtEl>
                                        <p:attrNameLst>
                                          <p:attrName>style.visibility</p:attrName>
                                        </p:attrNameLst>
                                      </p:cBhvr>
                                      <p:to>
                                        <p:strVal val="visible"/>
                                      </p:to>
                                    </p:set>
                                    <p:anim calcmode="lin" valueType="num">
                                      <p:cBhvr additive="base">
                                        <p:cTn id="20" dur="500"/>
                                        <p:tgtEl>
                                          <p:spTgt spid="320"/>
                                        </p:tgtEl>
                                        <p:attrNameLst>
                                          <p:attrName>ppt_w</p:attrName>
                                        </p:attrNameLst>
                                      </p:cBhvr>
                                      <p:tavLst>
                                        <p:tav tm="0">
                                          <p:val>
                                            <p:strVal val="0"/>
                                          </p:val>
                                        </p:tav>
                                        <p:tav tm="100000">
                                          <p:val>
                                            <p:strVal val="#ppt_w"/>
                                          </p:val>
                                        </p:tav>
                                      </p:tavLst>
                                    </p:anim>
                                    <p:anim calcmode="lin" valueType="num">
                                      <p:cBhvr additive="base">
                                        <p:cTn id="21" dur="500"/>
                                        <p:tgtEl>
                                          <p:spTgt spid="320"/>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20"/>
                                        </p:tgtEl>
                                      </p:cBhvr>
                                    </p:animEffect>
                                    <p:set>
                                      <p:cBhvr>
                                        <p:cTn id="26" dur="1" fill="hold">
                                          <p:stCondLst>
                                            <p:cond delay="500"/>
                                          </p:stCondLst>
                                        </p:cTn>
                                        <p:tgtEl>
                                          <p:spTgt spid="3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anim calcmode="lin" valueType="num">
                                      <p:cBhvr additive="base">
                                        <p:cTn id="31" dur="500"/>
                                        <p:tgtEl>
                                          <p:spTgt spid="307"/>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15"/>
                                        </p:tgtEl>
                                        <p:attrNameLst>
                                          <p:attrName>style.visibility</p:attrName>
                                        </p:attrNameLst>
                                      </p:cBhvr>
                                      <p:to>
                                        <p:strVal val="visible"/>
                                      </p:to>
                                    </p:set>
                                    <p:anim calcmode="lin" valueType="num">
                                      <p:cBhvr additive="base">
                                        <p:cTn id="34"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21"/>
                                        </p:tgtEl>
                                        <p:attrNameLst>
                                          <p:attrName>style.visibility</p:attrName>
                                        </p:attrNameLst>
                                      </p:cBhvr>
                                      <p:to>
                                        <p:strVal val="visible"/>
                                      </p:to>
                                    </p:set>
                                    <p:anim calcmode="lin" valueType="num">
                                      <p:cBhvr additive="base">
                                        <p:cTn id="39" dur="500"/>
                                        <p:tgtEl>
                                          <p:spTgt spid="321"/>
                                        </p:tgtEl>
                                        <p:attrNameLst>
                                          <p:attrName>ppt_w</p:attrName>
                                        </p:attrNameLst>
                                      </p:cBhvr>
                                      <p:tavLst>
                                        <p:tav tm="0">
                                          <p:val>
                                            <p:strVal val="0"/>
                                          </p:val>
                                        </p:tav>
                                        <p:tav tm="100000">
                                          <p:val>
                                            <p:strVal val="#ppt_w"/>
                                          </p:val>
                                        </p:tav>
                                      </p:tavLst>
                                    </p:anim>
                                    <p:anim calcmode="lin" valueType="num">
                                      <p:cBhvr additive="base">
                                        <p:cTn id="40" dur="500"/>
                                        <p:tgtEl>
                                          <p:spTgt spid="321"/>
                                        </p:tgtEl>
                                        <p:attrNameLst>
                                          <p:attrName>ppt_h</p:attrName>
                                        </p:attrNameLst>
                                      </p:cBhvr>
                                      <p:tavLst>
                                        <p:tav tm="0">
                                          <p:val>
                                            <p:str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1"/>
                                        </p:tgtEl>
                                      </p:cBhvr>
                                    </p:animEffect>
                                    <p:set>
                                      <p:cBhvr>
                                        <p:cTn id="45" dur="1" fill="hold">
                                          <p:stCondLst>
                                            <p:cond delay="500"/>
                                          </p:stCondLst>
                                        </p:cTn>
                                        <p:tgtEl>
                                          <p:spTgt spid="3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6"/>
                                        </p:tgtEl>
                                        <p:attrNameLst>
                                          <p:attrName>style.visibility</p:attrName>
                                        </p:attrNameLst>
                                      </p:cBhvr>
                                      <p:to>
                                        <p:strVal val="visible"/>
                                      </p:to>
                                    </p:set>
                                    <p:anim calcmode="lin" valueType="num">
                                      <p:cBhvr additive="base">
                                        <p:cTn id="50" dur="500"/>
                                        <p:tgtEl>
                                          <p:spTgt spid="306"/>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6"/>
                                        </p:tgtEl>
                                        <p:attrNameLst>
                                          <p:attrName>style.visibility</p:attrName>
                                        </p:attrNameLst>
                                      </p:cBhvr>
                                      <p:to>
                                        <p:strVal val="visible"/>
                                      </p:to>
                                    </p:set>
                                    <p:anim calcmode="lin" valueType="num">
                                      <p:cBhvr additive="base">
                                        <p:cTn id="53" dur="500"/>
                                        <p:tgtEl>
                                          <p:spTgt spid="3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322"/>
                                        </p:tgtEl>
                                        <p:attrNameLst>
                                          <p:attrName>style.visibility</p:attrName>
                                        </p:attrNameLst>
                                      </p:cBhvr>
                                      <p:to>
                                        <p:strVal val="visible"/>
                                      </p:to>
                                    </p:set>
                                    <p:anim calcmode="lin" valueType="num">
                                      <p:cBhvr additive="base">
                                        <p:cTn id="58" dur="500"/>
                                        <p:tgtEl>
                                          <p:spTgt spid="322"/>
                                        </p:tgtEl>
                                        <p:attrNameLst>
                                          <p:attrName>ppt_w</p:attrName>
                                        </p:attrNameLst>
                                      </p:cBhvr>
                                      <p:tavLst>
                                        <p:tav tm="0">
                                          <p:val>
                                            <p:strVal val="0"/>
                                          </p:val>
                                        </p:tav>
                                        <p:tav tm="100000">
                                          <p:val>
                                            <p:strVal val="#ppt_w"/>
                                          </p:val>
                                        </p:tav>
                                      </p:tavLst>
                                    </p:anim>
                                    <p:anim calcmode="lin" valueType="num">
                                      <p:cBhvr additive="base">
                                        <p:cTn id="59" dur="500"/>
                                        <p:tgtEl>
                                          <p:spTgt spid="322"/>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22"/>
                                        </p:tgtEl>
                                      </p:cBhvr>
                                    </p:animEffect>
                                    <p:set>
                                      <p:cBhvr>
                                        <p:cTn id="64" dur="1" fill="hold">
                                          <p:stCondLst>
                                            <p:cond delay="500"/>
                                          </p:stCondLst>
                                        </p:cTn>
                                        <p:tgtEl>
                                          <p:spTgt spid="3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05"/>
                                        </p:tgtEl>
                                        <p:attrNameLst>
                                          <p:attrName>style.visibility</p:attrName>
                                        </p:attrNameLst>
                                      </p:cBhvr>
                                      <p:to>
                                        <p:strVal val="visible"/>
                                      </p:to>
                                    </p:set>
                                    <p:anim calcmode="lin" valueType="num">
                                      <p:cBhvr additive="base">
                                        <p:cTn id="69" dur="500"/>
                                        <p:tgtEl>
                                          <p:spTgt spid="305"/>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17"/>
                                        </p:tgtEl>
                                        <p:attrNameLst>
                                          <p:attrName>style.visibility</p:attrName>
                                        </p:attrNameLst>
                                      </p:cBhvr>
                                      <p:to>
                                        <p:strVal val="visible"/>
                                      </p:to>
                                    </p:set>
                                    <p:anim calcmode="lin" valueType="num">
                                      <p:cBhvr additive="base">
                                        <p:cTn id="72" dur="500"/>
                                        <p:tgtEl>
                                          <p:spTgt spid="3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nodeType="clickEffect">
                                  <p:stCondLst>
                                    <p:cond delay="0"/>
                                  </p:stCondLst>
                                  <p:childTnLst>
                                    <p:set>
                                      <p:cBhvr>
                                        <p:cTn id="76" dur="1" fill="hold">
                                          <p:stCondLst>
                                            <p:cond delay="0"/>
                                          </p:stCondLst>
                                        </p:cTn>
                                        <p:tgtEl>
                                          <p:spTgt spid="323"/>
                                        </p:tgtEl>
                                        <p:attrNameLst>
                                          <p:attrName>style.visibility</p:attrName>
                                        </p:attrNameLst>
                                      </p:cBhvr>
                                      <p:to>
                                        <p:strVal val="visible"/>
                                      </p:to>
                                    </p:set>
                                    <p:anim calcmode="lin" valueType="num">
                                      <p:cBhvr additive="base">
                                        <p:cTn id="77" dur="500"/>
                                        <p:tgtEl>
                                          <p:spTgt spid="323"/>
                                        </p:tgtEl>
                                        <p:attrNameLst>
                                          <p:attrName>ppt_w</p:attrName>
                                        </p:attrNameLst>
                                      </p:cBhvr>
                                      <p:tavLst>
                                        <p:tav tm="0">
                                          <p:val>
                                            <p:strVal val="0"/>
                                          </p:val>
                                        </p:tav>
                                        <p:tav tm="100000">
                                          <p:val>
                                            <p:strVal val="#ppt_w"/>
                                          </p:val>
                                        </p:tav>
                                      </p:tavLst>
                                    </p:anim>
                                    <p:anim calcmode="lin" valueType="num">
                                      <p:cBhvr additive="base">
                                        <p:cTn id="78" dur="500"/>
                                        <p:tgtEl>
                                          <p:spTgt spid="323"/>
                                        </p:tgtEl>
                                        <p:attrNameLst>
                                          <p:attrName>ppt_h</p:attrName>
                                        </p:attrNameLst>
                                      </p:cBhvr>
                                      <p:tavLst>
                                        <p:tav tm="0">
                                          <p:val>
                                            <p:str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23"/>
                                        </p:tgtEl>
                                      </p:cBhvr>
                                    </p:animEffect>
                                    <p:set>
                                      <p:cBhvr>
                                        <p:cTn id="83" dur="1" fill="hold">
                                          <p:stCondLst>
                                            <p:cond delay="500"/>
                                          </p:stCondLst>
                                        </p:cTn>
                                        <p:tgtEl>
                                          <p:spTgt spid="3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304"/>
                                        </p:tgtEl>
                                        <p:attrNameLst>
                                          <p:attrName>style.visibility</p:attrName>
                                        </p:attrNameLst>
                                      </p:cBhvr>
                                      <p:to>
                                        <p:strVal val="visible"/>
                                      </p:to>
                                    </p:set>
                                    <p:anim calcmode="lin" valueType="num">
                                      <p:cBhvr additive="base">
                                        <p:cTn id="88" dur="500"/>
                                        <p:tgtEl>
                                          <p:spTgt spid="304"/>
                                        </p:tgtEl>
                                        <p:attrNameLst>
                                          <p:attrName>ppt_y</p:attrName>
                                        </p:attrNameLst>
                                      </p:cBhvr>
                                      <p:tavLst>
                                        <p:tav tm="0">
                                          <p:val>
                                            <p:strVal val="#ppt_y+1"/>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18"/>
                                        </p:tgtEl>
                                        <p:attrNameLst>
                                          <p:attrName>style.visibility</p:attrName>
                                        </p:attrNameLst>
                                      </p:cBhvr>
                                      <p:to>
                                        <p:strVal val="visible"/>
                                      </p:to>
                                    </p:set>
                                    <p:anim calcmode="lin" valueType="num">
                                      <p:cBhvr additive="base">
                                        <p:cTn id="91" dur="500"/>
                                        <p:tgtEl>
                                          <p:spTgt spid="31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nodeType="clickEffect">
                                  <p:stCondLst>
                                    <p:cond delay="0"/>
                                  </p:stCondLst>
                                  <p:childTnLst>
                                    <p:set>
                                      <p:cBhvr>
                                        <p:cTn id="95" dur="1" fill="hold">
                                          <p:stCondLst>
                                            <p:cond delay="0"/>
                                          </p:stCondLst>
                                        </p:cTn>
                                        <p:tgtEl>
                                          <p:spTgt spid="324"/>
                                        </p:tgtEl>
                                        <p:attrNameLst>
                                          <p:attrName>style.visibility</p:attrName>
                                        </p:attrNameLst>
                                      </p:cBhvr>
                                      <p:to>
                                        <p:strVal val="visible"/>
                                      </p:to>
                                    </p:set>
                                    <p:anim calcmode="lin" valueType="num">
                                      <p:cBhvr additive="base">
                                        <p:cTn id="96" dur="500"/>
                                        <p:tgtEl>
                                          <p:spTgt spid="324"/>
                                        </p:tgtEl>
                                        <p:attrNameLst>
                                          <p:attrName>ppt_w</p:attrName>
                                        </p:attrNameLst>
                                      </p:cBhvr>
                                      <p:tavLst>
                                        <p:tav tm="0">
                                          <p:val>
                                            <p:strVal val="0"/>
                                          </p:val>
                                        </p:tav>
                                        <p:tav tm="100000">
                                          <p:val>
                                            <p:strVal val="#ppt_w"/>
                                          </p:val>
                                        </p:tav>
                                      </p:tavLst>
                                    </p:anim>
                                    <p:anim calcmode="lin" valueType="num">
                                      <p:cBhvr additive="base">
                                        <p:cTn id="97" dur="500"/>
                                        <p:tgtEl>
                                          <p:spTgt spid="324"/>
                                        </p:tgtEl>
                                        <p:attrNameLst>
                                          <p:attrName>ppt_h</p:attrName>
                                        </p:attrNameLst>
                                      </p:cBhvr>
                                      <p:tavLst>
                                        <p:tav tm="0">
                                          <p:val>
                                            <p:str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324"/>
                                        </p:tgtEl>
                                      </p:cBhvr>
                                    </p:animEffect>
                                    <p:set>
                                      <p:cBhvr>
                                        <p:cTn id="102" dur="1" fill="hold">
                                          <p:stCondLst>
                                            <p:cond delay="500"/>
                                          </p:stCondLst>
                                        </p:cTn>
                                        <p:tgtEl>
                                          <p:spTgt spid="32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12"/>
                                        </p:tgtEl>
                                        <p:attrNameLst>
                                          <p:attrName>style.visibility</p:attrName>
                                        </p:attrNameLst>
                                      </p:cBhvr>
                                      <p:to>
                                        <p:strVal val="visible"/>
                                      </p:to>
                                    </p:set>
                                    <p:anim calcmode="lin" valueType="num">
                                      <p:cBhvr additive="base">
                                        <p:cTn id="107" dur="500"/>
                                        <p:tgtEl>
                                          <p:spTgt spid="312"/>
                                        </p:tgtEl>
                                        <p:attrNameLst>
                                          <p:attrName>ppt_y</p:attrName>
                                        </p:attrNameLst>
                                      </p:cBhvr>
                                      <p:tavLst>
                                        <p:tav tm="0">
                                          <p:val>
                                            <p:strVal val="#ppt_y+1"/>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303"/>
                                        </p:tgtEl>
                                        <p:attrNameLst>
                                          <p:attrName>style.visibility</p:attrName>
                                        </p:attrNameLst>
                                      </p:cBhvr>
                                      <p:to>
                                        <p:strVal val="visible"/>
                                      </p:to>
                                    </p:set>
                                    <p:anim calcmode="lin" valueType="num">
                                      <p:cBhvr additive="base">
                                        <p:cTn id="110" dur="500"/>
                                        <p:tgtEl>
                                          <p:spTgt spid="30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325"/>
                                        </p:tgtEl>
                                        <p:attrNameLst>
                                          <p:attrName>style.visibility</p:attrName>
                                        </p:attrNameLst>
                                      </p:cBhvr>
                                      <p:to>
                                        <p:strVal val="visible"/>
                                      </p:to>
                                    </p:set>
                                    <p:anim calcmode="lin" valueType="num">
                                      <p:cBhvr additive="base">
                                        <p:cTn id="115" dur="500"/>
                                        <p:tgtEl>
                                          <p:spTgt spid="325"/>
                                        </p:tgtEl>
                                        <p:attrNameLst>
                                          <p:attrName>ppt_w</p:attrName>
                                        </p:attrNameLst>
                                      </p:cBhvr>
                                      <p:tavLst>
                                        <p:tav tm="0">
                                          <p:val>
                                            <p:strVal val="0"/>
                                          </p:val>
                                        </p:tav>
                                        <p:tav tm="100000">
                                          <p:val>
                                            <p:strVal val="#ppt_w"/>
                                          </p:val>
                                        </p:tav>
                                      </p:tavLst>
                                    </p:anim>
                                    <p:anim calcmode="lin" valueType="num">
                                      <p:cBhvr additive="base">
                                        <p:cTn id="116" dur="500"/>
                                        <p:tgtEl>
                                          <p:spTgt spid="325"/>
                                        </p:tgtEl>
                                        <p:attrNameLst>
                                          <p:attrName>ppt_h</p:attrName>
                                        </p:attrNameLst>
                                      </p:cBhvr>
                                      <p:tavLst>
                                        <p:tav tm="0">
                                          <p:val>
                                            <p:strVal val="0"/>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325"/>
                                        </p:tgtEl>
                                      </p:cBhvr>
                                    </p:animEffect>
                                    <p:set>
                                      <p:cBhvr>
                                        <p:cTn id="121" dur="1" fill="hold">
                                          <p:stCondLst>
                                            <p:cond delay="500"/>
                                          </p:stCondLst>
                                        </p:cTn>
                                        <p:tgtEl>
                                          <p:spTgt spid="32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302"/>
                                        </p:tgtEl>
                                        <p:attrNameLst>
                                          <p:attrName>style.visibility</p:attrName>
                                        </p:attrNameLst>
                                      </p:cBhvr>
                                      <p:to>
                                        <p:strVal val="visible"/>
                                      </p:to>
                                    </p:set>
                                    <p:anim calcmode="lin" valueType="num">
                                      <p:cBhvr additive="base">
                                        <p:cTn id="126" dur="500"/>
                                        <p:tgtEl>
                                          <p:spTgt spid="302"/>
                                        </p:tgtEl>
                                        <p:attrNameLst>
                                          <p:attrName>ppt_y</p:attrName>
                                        </p:attrNameLst>
                                      </p:cBhvr>
                                      <p:tavLst>
                                        <p:tav tm="0">
                                          <p:val>
                                            <p:strVal val="#ppt_y+1"/>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313"/>
                                        </p:tgtEl>
                                        <p:attrNameLst>
                                          <p:attrName>style.visibility</p:attrName>
                                        </p:attrNameLst>
                                      </p:cBhvr>
                                      <p:to>
                                        <p:strVal val="visible"/>
                                      </p:to>
                                    </p:set>
                                    <p:anim calcmode="lin" valueType="num">
                                      <p:cBhvr additive="base">
                                        <p:cTn id="129" dur="500"/>
                                        <p:tgtEl>
                                          <p:spTgt spid="31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3" presetClass="entr" presetSubtype="16" fill="hold" nodeType="clickEffect">
                                  <p:stCondLst>
                                    <p:cond delay="0"/>
                                  </p:stCondLst>
                                  <p:childTnLst>
                                    <p:set>
                                      <p:cBhvr>
                                        <p:cTn id="133" dur="1" fill="hold">
                                          <p:stCondLst>
                                            <p:cond delay="0"/>
                                          </p:stCondLst>
                                        </p:cTn>
                                        <p:tgtEl>
                                          <p:spTgt spid="326"/>
                                        </p:tgtEl>
                                        <p:attrNameLst>
                                          <p:attrName>style.visibility</p:attrName>
                                        </p:attrNameLst>
                                      </p:cBhvr>
                                      <p:to>
                                        <p:strVal val="visible"/>
                                      </p:to>
                                    </p:set>
                                    <p:anim calcmode="lin" valueType="num">
                                      <p:cBhvr additive="base">
                                        <p:cTn id="134" dur="500"/>
                                        <p:tgtEl>
                                          <p:spTgt spid="326"/>
                                        </p:tgtEl>
                                        <p:attrNameLst>
                                          <p:attrName>ppt_w</p:attrName>
                                        </p:attrNameLst>
                                      </p:cBhvr>
                                      <p:tavLst>
                                        <p:tav tm="0">
                                          <p:val>
                                            <p:strVal val="0"/>
                                          </p:val>
                                        </p:tav>
                                        <p:tav tm="100000">
                                          <p:val>
                                            <p:strVal val="#ppt_w"/>
                                          </p:val>
                                        </p:tav>
                                      </p:tavLst>
                                    </p:anim>
                                    <p:anim calcmode="lin" valueType="num">
                                      <p:cBhvr additive="base">
                                        <p:cTn id="135" dur="500"/>
                                        <p:tgtEl>
                                          <p:spTgt spid="326"/>
                                        </p:tgtEl>
                                        <p:attrNameLst>
                                          <p:attrName>ppt_h</p:attrName>
                                        </p:attrNameLst>
                                      </p:cBhvr>
                                      <p:tavLst>
                                        <p:tav tm="0">
                                          <p:val>
                                            <p:strVal val="0"/>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326"/>
                                        </p:tgtEl>
                                      </p:cBhvr>
                                    </p:animEffect>
                                    <p:set>
                                      <p:cBhvr>
                                        <p:cTn id="140" dur="1" fill="hold">
                                          <p:stCondLst>
                                            <p:cond delay="500"/>
                                          </p:stCondLst>
                                        </p:cTn>
                                        <p:tgtEl>
                                          <p:spTgt spid="3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g115b4c8a433_3_62"/>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78" name="Google Shape;78;g115b4c8a433_3_62"/>
          <p:cNvSpPr txBox="1"/>
          <p:nvPr/>
        </p:nvSpPr>
        <p:spPr>
          <a:xfrm>
            <a:off x="1103775" y="818758"/>
            <a:ext cx="4804800" cy="489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ANTECEDENTES</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PROBLEMA</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OBJETIVOS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DESARROLLO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VALIDACIÓN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RESULTADOS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CONCLUSIONES </a:t>
            </a:r>
            <a:endParaRPr/>
          </a:p>
          <a:p>
            <a:pPr marL="342900" marR="0" lvl="0" indent="-342900" algn="l" rtl="0">
              <a:lnSpc>
                <a:spcPct val="150000"/>
              </a:lnSpc>
              <a:spcBef>
                <a:spcPts val="0"/>
              </a:spcBef>
              <a:spcAft>
                <a:spcPts val="0"/>
              </a:spcAft>
              <a:buClr>
                <a:srgbClr val="000000"/>
              </a:buClr>
              <a:buSzPts val="2400"/>
              <a:buFont typeface="Noto Sans Symbols"/>
              <a:buChar char="⮚"/>
            </a:pPr>
            <a:r>
              <a:rPr lang="es-EC" sz="2400" b="1" i="0" u="none" strike="noStrike" cap="none">
                <a:solidFill>
                  <a:srgbClr val="3F3F3F"/>
                </a:solidFill>
                <a:latin typeface="Corbel"/>
                <a:ea typeface="Corbel"/>
                <a:cs typeface="Corbel"/>
                <a:sym typeface="Corbel"/>
              </a:rPr>
              <a:t>RECOMENDACIONES</a:t>
            </a:r>
            <a:endParaRPr/>
          </a:p>
        </p:txBody>
      </p:sp>
      <p:pic>
        <p:nvPicPr>
          <p:cNvPr id="79" name="Google Shape;79;g115b4c8a433_3_62" descr="Resultado de imagen de AGENDA ANIMADA"/>
          <p:cNvPicPr preferRelativeResize="0"/>
          <p:nvPr/>
        </p:nvPicPr>
        <p:blipFill rotWithShape="1">
          <a:blip r:embed="rId4">
            <a:alphaModFix/>
          </a:blip>
          <a:srcRect/>
          <a:stretch/>
        </p:blipFill>
        <p:spPr>
          <a:xfrm>
            <a:off x="6381082" y="2109636"/>
            <a:ext cx="1659143" cy="1743598"/>
          </a:xfrm>
          <a:prstGeom prst="rect">
            <a:avLst/>
          </a:prstGeom>
          <a:noFill/>
          <a:ln>
            <a:noFill/>
          </a:ln>
        </p:spPr>
      </p:pic>
      <p:sp>
        <p:nvSpPr>
          <p:cNvPr id="80" name="Google Shape;80;g115b4c8a433_3_62"/>
          <p:cNvSpPr txBox="1"/>
          <p:nvPr/>
        </p:nvSpPr>
        <p:spPr>
          <a:xfrm>
            <a:off x="5540990" y="-125844"/>
            <a:ext cx="3393600" cy="70890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0"/>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35" name="Google Shape;335;p20"/>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336" name="Google Shape;336;p20"/>
          <p:cNvPicPr preferRelativeResize="0"/>
          <p:nvPr/>
        </p:nvPicPr>
        <p:blipFill rotWithShape="1">
          <a:blip r:embed="rId4">
            <a:alphaModFix/>
          </a:blip>
          <a:srcRect/>
          <a:stretch/>
        </p:blipFill>
        <p:spPr>
          <a:xfrm>
            <a:off x="2127201" y="761899"/>
            <a:ext cx="5351874" cy="2403444"/>
          </a:xfrm>
          <a:prstGeom prst="rect">
            <a:avLst/>
          </a:prstGeom>
          <a:noFill/>
          <a:ln>
            <a:noFill/>
          </a:ln>
        </p:spPr>
      </p:pic>
      <p:pic>
        <p:nvPicPr>
          <p:cNvPr id="337" name="Google Shape;337;p20"/>
          <p:cNvPicPr preferRelativeResize="0"/>
          <p:nvPr/>
        </p:nvPicPr>
        <p:blipFill rotWithShape="1">
          <a:blip r:embed="rId5">
            <a:alphaModFix/>
          </a:blip>
          <a:srcRect l="9271" t="17062" b="16931"/>
          <a:stretch/>
        </p:blipFill>
        <p:spPr>
          <a:xfrm>
            <a:off x="3493825" y="3391362"/>
            <a:ext cx="4987450" cy="2333650"/>
          </a:xfrm>
          <a:prstGeom prst="rect">
            <a:avLst/>
          </a:prstGeom>
          <a:noFill/>
          <a:ln>
            <a:noFill/>
          </a:ln>
        </p:spPr>
      </p:pic>
      <p:sp>
        <p:nvSpPr>
          <p:cNvPr id="338" name="Google Shape;338;p20"/>
          <p:cNvSpPr/>
          <p:nvPr/>
        </p:nvSpPr>
        <p:spPr>
          <a:xfrm rot="2804318">
            <a:off x="1068166" y="3732801"/>
            <a:ext cx="2265340" cy="926386"/>
          </a:xfrm>
          <a:prstGeom prst="curvedUpArrow">
            <a:avLst>
              <a:gd name="adj1" fmla="val 25000"/>
              <a:gd name="adj2" fmla="val 50000"/>
              <a:gd name="adj3" fmla="val 29462"/>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9" name="Google Shape;339;p20"/>
          <p:cNvSpPr txBox="1"/>
          <p:nvPr/>
        </p:nvSpPr>
        <p:spPr>
          <a:xfrm>
            <a:off x="257859" y="9608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1</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6"/>
                                        </p:tgtEl>
                                        <p:attrNameLst>
                                          <p:attrName>style.visibility</p:attrName>
                                        </p:attrNameLst>
                                      </p:cBhvr>
                                      <p:to>
                                        <p:strVal val="visible"/>
                                      </p:to>
                                    </p:set>
                                    <p:animEffect transition="in" filter="fade">
                                      <p:cBhvr>
                                        <p:cTn id="7" dur="1000"/>
                                        <p:tgtEl>
                                          <p:spTgt spid="3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1000"/>
                                        <p:tgtEl>
                                          <p:spTgt spid="337"/>
                                        </p:tgtEl>
                                      </p:cBhvr>
                                    </p:animEffect>
                                  </p:childTnLst>
                                </p:cTn>
                              </p:par>
                              <p:par>
                                <p:cTn id="13" presetID="10" presetClass="entr" presetSubtype="0" fill="hold" nodeType="withEffect">
                                  <p:stCondLst>
                                    <p:cond delay="0"/>
                                  </p:stCondLst>
                                  <p:childTnLst>
                                    <p:set>
                                      <p:cBhvr>
                                        <p:cTn id="14" dur="1" fill="hold">
                                          <p:stCondLst>
                                            <p:cond delay="0"/>
                                          </p:stCondLst>
                                        </p:cTn>
                                        <p:tgtEl>
                                          <p:spTgt spid="338"/>
                                        </p:tgtEl>
                                        <p:attrNameLst>
                                          <p:attrName>style.visibility</p:attrName>
                                        </p:attrNameLst>
                                      </p:cBhvr>
                                      <p:to>
                                        <p:strVal val="visible"/>
                                      </p:to>
                                    </p:set>
                                    <p:animEffect transition="in" filter="fade">
                                      <p:cBhvr>
                                        <p:cTn id="15" dur="1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1"/>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46" name="Google Shape;346;p21"/>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347" name="Google Shape;347;p21"/>
          <p:cNvPicPr preferRelativeResize="0"/>
          <p:nvPr/>
        </p:nvPicPr>
        <p:blipFill rotWithShape="1">
          <a:blip r:embed="rId4">
            <a:alphaModFix/>
          </a:blip>
          <a:srcRect l="8942" t="13498" r="4737" b="22413"/>
          <a:stretch/>
        </p:blipFill>
        <p:spPr>
          <a:xfrm>
            <a:off x="1986774" y="836864"/>
            <a:ext cx="5747348" cy="2464750"/>
          </a:xfrm>
          <a:prstGeom prst="rect">
            <a:avLst/>
          </a:prstGeom>
          <a:noFill/>
          <a:ln>
            <a:noFill/>
          </a:ln>
        </p:spPr>
      </p:pic>
      <p:pic>
        <p:nvPicPr>
          <p:cNvPr id="348" name="Google Shape;348;p21"/>
          <p:cNvPicPr preferRelativeResize="0"/>
          <p:nvPr/>
        </p:nvPicPr>
        <p:blipFill rotWithShape="1">
          <a:blip r:embed="rId5">
            <a:alphaModFix/>
          </a:blip>
          <a:srcRect l="30117" t="41257" r="28901" b="34602"/>
          <a:stretch/>
        </p:blipFill>
        <p:spPr>
          <a:xfrm>
            <a:off x="3871501" y="3705063"/>
            <a:ext cx="4930776" cy="1969888"/>
          </a:xfrm>
          <a:prstGeom prst="rect">
            <a:avLst/>
          </a:prstGeom>
          <a:noFill/>
          <a:ln>
            <a:noFill/>
          </a:ln>
        </p:spPr>
      </p:pic>
      <p:sp>
        <p:nvSpPr>
          <p:cNvPr id="349" name="Google Shape;349;p21"/>
          <p:cNvSpPr/>
          <p:nvPr/>
        </p:nvSpPr>
        <p:spPr>
          <a:xfrm rot="2772237">
            <a:off x="1691723" y="4079048"/>
            <a:ext cx="1766813" cy="642479"/>
          </a:xfrm>
          <a:prstGeom prst="curvedUpArrow">
            <a:avLst>
              <a:gd name="adj1" fmla="val 25000"/>
              <a:gd name="adj2" fmla="val 50000"/>
              <a:gd name="adj3" fmla="val 29462"/>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50" name="Google Shape;350;p21"/>
          <p:cNvSpPr/>
          <p:nvPr/>
        </p:nvSpPr>
        <p:spPr>
          <a:xfrm>
            <a:off x="7281425" y="1102500"/>
            <a:ext cx="605100" cy="23265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21"/>
          <p:cNvSpPr txBox="1"/>
          <p:nvPr/>
        </p:nvSpPr>
        <p:spPr>
          <a:xfrm>
            <a:off x="251874" y="971751"/>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2</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9"/>
                                        </p:tgtEl>
                                        <p:attrNameLst>
                                          <p:attrName>style.visibility</p:attrName>
                                        </p:attrNameLst>
                                      </p:cBhvr>
                                      <p:to>
                                        <p:strVal val="visible"/>
                                      </p:to>
                                    </p:set>
                                    <p:animEffect transition="in" filter="fade">
                                      <p:cBhvr>
                                        <p:cTn id="15" dur="500"/>
                                        <p:tgtEl>
                                          <p:spTgt spid="349"/>
                                        </p:tgtEl>
                                      </p:cBhvr>
                                    </p:animEffect>
                                  </p:childTnLst>
                                </p:cTn>
                              </p:par>
                              <p:par>
                                <p:cTn id="16" presetID="10" presetClass="entr" presetSubtype="0" fill="hold" nodeType="withEffect">
                                  <p:stCondLst>
                                    <p:cond delay="0"/>
                                  </p:stCondLst>
                                  <p:childTnLst>
                                    <p:set>
                                      <p:cBhvr>
                                        <p:cTn id="17" dur="1" fill="hold">
                                          <p:stCondLst>
                                            <p:cond delay="0"/>
                                          </p:stCondLst>
                                        </p:cTn>
                                        <p:tgtEl>
                                          <p:spTgt spid="348"/>
                                        </p:tgtEl>
                                        <p:attrNameLst>
                                          <p:attrName>style.visibility</p:attrName>
                                        </p:attrNameLst>
                                      </p:cBhvr>
                                      <p:to>
                                        <p:strVal val="visible"/>
                                      </p:to>
                                    </p:set>
                                    <p:animEffect transition="in" filter="fade">
                                      <p:cBhvr>
                                        <p:cTn id="18" dur="500"/>
                                        <p:tgtEl>
                                          <p:spTgt spid="3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51"/>
                                        </p:tgtEl>
                                        <p:attrNameLst>
                                          <p:attrName>style.visibility</p:attrName>
                                        </p:attrNameLst>
                                      </p:cBhvr>
                                      <p:to>
                                        <p:strVal val="visible"/>
                                      </p:to>
                                    </p:set>
                                    <p:animEffect transition="in" filter="fade">
                                      <p:cBhvr>
                                        <p:cTn id="23" dur="10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58" name="Google Shape;358;p22"/>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359" name="Google Shape;359;p22"/>
          <p:cNvPicPr preferRelativeResize="0"/>
          <p:nvPr/>
        </p:nvPicPr>
        <p:blipFill rotWithShape="1">
          <a:blip r:embed="rId4">
            <a:alphaModFix/>
          </a:blip>
          <a:srcRect t="11742" b="37237"/>
          <a:stretch/>
        </p:blipFill>
        <p:spPr>
          <a:xfrm>
            <a:off x="3493827" y="3620534"/>
            <a:ext cx="5044163" cy="2132021"/>
          </a:xfrm>
          <a:prstGeom prst="rect">
            <a:avLst/>
          </a:prstGeom>
          <a:noFill/>
          <a:ln>
            <a:noFill/>
          </a:ln>
        </p:spPr>
      </p:pic>
      <p:pic>
        <p:nvPicPr>
          <p:cNvPr id="360" name="Google Shape;360;p22"/>
          <p:cNvPicPr preferRelativeResize="0"/>
          <p:nvPr/>
        </p:nvPicPr>
        <p:blipFill rotWithShape="1">
          <a:blip r:embed="rId5">
            <a:alphaModFix/>
          </a:blip>
          <a:srcRect/>
          <a:stretch/>
        </p:blipFill>
        <p:spPr>
          <a:xfrm>
            <a:off x="2200750" y="878200"/>
            <a:ext cx="5639125" cy="2543850"/>
          </a:xfrm>
          <a:prstGeom prst="rect">
            <a:avLst/>
          </a:prstGeom>
          <a:noFill/>
          <a:ln>
            <a:noFill/>
          </a:ln>
        </p:spPr>
      </p:pic>
      <p:sp>
        <p:nvSpPr>
          <p:cNvPr id="361" name="Google Shape;361;p22"/>
          <p:cNvSpPr/>
          <p:nvPr/>
        </p:nvSpPr>
        <p:spPr>
          <a:xfrm rot="2772618">
            <a:off x="1533163" y="3804163"/>
            <a:ext cx="1988545" cy="770849"/>
          </a:xfrm>
          <a:prstGeom prst="curvedUpArrow">
            <a:avLst>
              <a:gd name="adj1" fmla="val 25000"/>
              <a:gd name="adj2" fmla="val 50000"/>
              <a:gd name="adj3" fmla="val 29462"/>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2" name="Google Shape;362;p22"/>
          <p:cNvSpPr txBox="1"/>
          <p:nvPr/>
        </p:nvSpPr>
        <p:spPr>
          <a:xfrm>
            <a:off x="269759" y="1005729"/>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3</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par>
                                <p:cTn id="13" presetID="10" presetClass="entr" presetSubtype="0" fill="hold" nodeType="with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fade">
                                      <p:cBhvr>
                                        <p:cTn id="15" dur="1000"/>
                                        <p:tgtEl>
                                          <p:spTgt spid="3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2"/>
                                        </p:tgtEl>
                                        <p:attrNameLst>
                                          <p:attrName>style.visibility</p:attrName>
                                        </p:attrNameLst>
                                      </p:cBhvr>
                                      <p:to>
                                        <p:strVal val="visible"/>
                                      </p:to>
                                    </p:set>
                                    <p:animEffect transition="in" filter="fade">
                                      <p:cBhvr>
                                        <p:cTn id="20" dur="1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23"/>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69" name="Google Shape;369;p23"/>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370" name="Google Shape;370;p23"/>
          <p:cNvPicPr preferRelativeResize="0"/>
          <p:nvPr/>
        </p:nvPicPr>
        <p:blipFill rotWithShape="1">
          <a:blip r:embed="rId4">
            <a:alphaModFix/>
          </a:blip>
          <a:srcRect/>
          <a:stretch/>
        </p:blipFill>
        <p:spPr>
          <a:xfrm>
            <a:off x="1903638" y="776674"/>
            <a:ext cx="6385076" cy="2436725"/>
          </a:xfrm>
          <a:prstGeom prst="rect">
            <a:avLst/>
          </a:prstGeom>
          <a:noFill/>
          <a:ln>
            <a:noFill/>
          </a:ln>
        </p:spPr>
      </p:pic>
      <p:pic>
        <p:nvPicPr>
          <p:cNvPr id="371" name="Google Shape;371;p23"/>
          <p:cNvPicPr preferRelativeResize="0"/>
          <p:nvPr/>
        </p:nvPicPr>
        <p:blipFill rotWithShape="1">
          <a:blip r:embed="rId5">
            <a:alphaModFix/>
          </a:blip>
          <a:srcRect l="21601" t="35113" r="19141" b="35256"/>
          <a:stretch/>
        </p:blipFill>
        <p:spPr>
          <a:xfrm>
            <a:off x="3006646" y="3692985"/>
            <a:ext cx="5838091" cy="1778447"/>
          </a:xfrm>
          <a:prstGeom prst="rect">
            <a:avLst/>
          </a:prstGeom>
          <a:noFill/>
          <a:ln>
            <a:noFill/>
          </a:ln>
        </p:spPr>
      </p:pic>
      <p:sp>
        <p:nvSpPr>
          <p:cNvPr id="372" name="Google Shape;372;p23"/>
          <p:cNvSpPr/>
          <p:nvPr/>
        </p:nvSpPr>
        <p:spPr>
          <a:xfrm rot="2772618">
            <a:off x="1136632" y="3812417"/>
            <a:ext cx="1988545" cy="770849"/>
          </a:xfrm>
          <a:prstGeom prst="curvedUpArrow">
            <a:avLst>
              <a:gd name="adj1" fmla="val 25000"/>
              <a:gd name="adj2" fmla="val 50000"/>
              <a:gd name="adj3" fmla="val 29462"/>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3" name="Google Shape;373;p23"/>
          <p:cNvSpPr/>
          <p:nvPr/>
        </p:nvSpPr>
        <p:spPr>
          <a:xfrm>
            <a:off x="7401218" y="1932253"/>
            <a:ext cx="419100" cy="876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4" name="Google Shape;374;p23"/>
          <p:cNvSpPr txBox="1"/>
          <p:nvPr/>
        </p:nvSpPr>
        <p:spPr>
          <a:xfrm>
            <a:off x="297959" y="1029179"/>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4</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 calcmode="lin" valueType="num">
                                      <p:cBhvr additive="base">
                                        <p:cTn id="7" dur="500"/>
                                        <p:tgtEl>
                                          <p:spTgt spid="370"/>
                                        </p:tgtEl>
                                        <p:attrNameLst>
                                          <p:attrName>ppt_w</p:attrName>
                                        </p:attrNameLst>
                                      </p:cBhvr>
                                      <p:tavLst>
                                        <p:tav tm="0">
                                          <p:val>
                                            <p:strVal val="0"/>
                                          </p:val>
                                        </p:tav>
                                        <p:tav tm="100000">
                                          <p:val>
                                            <p:strVal val="#ppt_w"/>
                                          </p:val>
                                        </p:tav>
                                      </p:tavLst>
                                    </p:anim>
                                    <p:anim calcmode="lin" valueType="num">
                                      <p:cBhvr additive="base">
                                        <p:cTn id="8" dur="500"/>
                                        <p:tgtEl>
                                          <p:spTgt spid="37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2"/>
                                        </p:tgtEl>
                                        <p:attrNameLst>
                                          <p:attrName>style.visibility</p:attrName>
                                        </p:attrNameLst>
                                      </p:cBhvr>
                                      <p:to>
                                        <p:strVal val="visible"/>
                                      </p:to>
                                    </p:set>
                                    <p:animEffect transition="in" filter="fade">
                                      <p:cBhvr>
                                        <p:cTn id="13" dur="1000"/>
                                        <p:tgtEl>
                                          <p:spTgt spid="372"/>
                                        </p:tgtEl>
                                      </p:cBhvr>
                                    </p:animEffect>
                                  </p:childTnLst>
                                </p:cTn>
                              </p:par>
                              <p:par>
                                <p:cTn id="14" presetID="10" presetClass="entr" presetSubtype="0" fill="hold" nodeType="withEffect">
                                  <p:stCondLst>
                                    <p:cond delay="0"/>
                                  </p:stCondLst>
                                  <p:childTnLst>
                                    <p:set>
                                      <p:cBhvr>
                                        <p:cTn id="15" dur="1" fill="hold">
                                          <p:stCondLst>
                                            <p:cond delay="0"/>
                                          </p:stCondLst>
                                        </p:cTn>
                                        <p:tgtEl>
                                          <p:spTgt spid="371"/>
                                        </p:tgtEl>
                                        <p:attrNameLst>
                                          <p:attrName>style.visibility</p:attrName>
                                        </p:attrNameLst>
                                      </p:cBhvr>
                                      <p:to>
                                        <p:strVal val="visible"/>
                                      </p:to>
                                    </p:set>
                                    <p:animEffect transition="in" filter="fade">
                                      <p:cBhvr>
                                        <p:cTn id="16" dur="1000"/>
                                        <p:tgtEl>
                                          <p:spTgt spid="37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4"/>
                                        </p:tgtEl>
                                        <p:attrNameLst>
                                          <p:attrName>style.visibility</p:attrName>
                                        </p:attrNameLst>
                                      </p:cBhvr>
                                      <p:to>
                                        <p:strVal val="visible"/>
                                      </p:to>
                                    </p:set>
                                    <p:animEffect transition="in" filter="fade">
                                      <p:cBhvr>
                                        <p:cTn id="21"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24"/>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81" name="Google Shape;381;p24"/>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382" name="Google Shape;382;p24"/>
          <p:cNvPicPr preferRelativeResize="0"/>
          <p:nvPr/>
        </p:nvPicPr>
        <p:blipFill rotWithShape="1">
          <a:blip r:embed="rId4">
            <a:alphaModFix/>
          </a:blip>
          <a:srcRect l="18634" t="22810" r="18713" b="12218"/>
          <a:stretch/>
        </p:blipFill>
        <p:spPr>
          <a:xfrm>
            <a:off x="4022038" y="3562600"/>
            <a:ext cx="4689096" cy="2254813"/>
          </a:xfrm>
          <a:prstGeom prst="rect">
            <a:avLst/>
          </a:prstGeom>
          <a:noFill/>
          <a:ln>
            <a:noFill/>
          </a:ln>
        </p:spPr>
      </p:pic>
      <p:pic>
        <p:nvPicPr>
          <p:cNvPr id="383" name="Google Shape;383;p24"/>
          <p:cNvPicPr preferRelativeResize="0"/>
          <p:nvPr/>
        </p:nvPicPr>
        <p:blipFill rotWithShape="1">
          <a:blip r:embed="rId5">
            <a:alphaModFix/>
          </a:blip>
          <a:srcRect l="1481" t="11143" r="372" b="45288"/>
          <a:stretch/>
        </p:blipFill>
        <p:spPr>
          <a:xfrm>
            <a:off x="2127481" y="793401"/>
            <a:ext cx="6140798" cy="2558836"/>
          </a:xfrm>
          <a:prstGeom prst="rect">
            <a:avLst/>
          </a:prstGeom>
          <a:noFill/>
          <a:ln>
            <a:noFill/>
          </a:ln>
        </p:spPr>
      </p:pic>
      <p:sp>
        <p:nvSpPr>
          <p:cNvPr id="384" name="Google Shape;384;p24"/>
          <p:cNvSpPr/>
          <p:nvPr/>
        </p:nvSpPr>
        <p:spPr>
          <a:xfrm rot="2772618">
            <a:off x="1533164" y="4161613"/>
            <a:ext cx="1988545" cy="770849"/>
          </a:xfrm>
          <a:prstGeom prst="curvedUpArrow">
            <a:avLst>
              <a:gd name="adj1" fmla="val 25000"/>
              <a:gd name="adj2" fmla="val 50000"/>
              <a:gd name="adj3" fmla="val 29462"/>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85" name="Google Shape;385;p24"/>
          <p:cNvSpPr/>
          <p:nvPr/>
        </p:nvSpPr>
        <p:spPr>
          <a:xfrm>
            <a:off x="7710130" y="1763439"/>
            <a:ext cx="428700" cy="15714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6" name="Google Shape;386;p24"/>
          <p:cNvSpPr txBox="1"/>
          <p:nvPr/>
        </p:nvSpPr>
        <p:spPr>
          <a:xfrm>
            <a:off x="285222" y="99405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5</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gtEl>
                                        <p:attrNameLst>
                                          <p:attrName>style.visibility</p:attrName>
                                        </p:attrNameLst>
                                      </p:cBhvr>
                                      <p:to>
                                        <p:strVal val="visible"/>
                                      </p:to>
                                    </p:set>
                                    <p:animEffect transition="in" filter="fade">
                                      <p:cBhvr>
                                        <p:cTn id="12" dur="500"/>
                                        <p:tgtEl>
                                          <p:spTgt spid="384"/>
                                        </p:tgtEl>
                                      </p:cBhvr>
                                    </p:animEffect>
                                  </p:childTnLst>
                                </p:cTn>
                              </p:par>
                              <p:par>
                                <p:cTn id="13" presetID="10" presetClass="entr" presetSubtype="0" fill="hold" nodeType="withEffect">
                                  <p:stCondLst>
                                    <p:cond delay="0"/>
                                  </p:stCondLst>
                                  <p:childTnLst>
                                    <p:set>
                                      <p:cBhvr>
                                        <p:cTn id="14" dur="1" fill="hold">
                                          <p:stCondLst>
                                            <p:cond delay="0"/>
                                          </p:stCondLst>
                                        </p:cTn>
                                        <p:tgtEl>
                                          <p:spTgt spid="382"/>
                                        </p:tgtEl>
                                        <p:attrNameLst>
                                          <p:attrName>style.visibility</p:attrName>
                                        </p:attrNameLst>
                                      </p:cBhvr>
                                      <p:to>
                                        <p:strVal val="visible"/>
                                      </p:to>
                                    </p:set>
                                    <p:animEffect transition="in" filter="fade">
                                      <p:cBhvr>
                                        <p:cTn id="15" dur="500"/>
                                        <p:tgtEl>
                                          <p:spTgt spid="38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86"/>
                                        </p:tgtEl>
                                        <p:attrNameLst>
                                          <p:attrName>style.visibility</p:attrName>
                                        </p:attrNameLst>
                                      </p:cBhvr>
                                      <p:to>
                                        <p:strVal val="visible"/>
                                      </p:to>
                                    </p:set>
                                    <p:animEffect transition="in" filter="fade">
                                      <p:cBhvr>
                                        <p:cTn id="20"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5"/>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393" name="Google Shape;393;p25"/>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sp>
        <p:nvSpPr>
          <p:cNvPr id="394" name="Google Shape;394;p25"/>
          <p:cNvSpPr txBox="1"/>
          <p:nvPr/>
        </p:nvSpPr>
        <p:spPr>
          <a:xfrm>
            <a:off x="3458875" y="1037847"/>
            <a:ext cx="3011100" cy="40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EC" sz="2000" b="1">
                <a:solidFill>
                  <a:srgbClr val="3F3F3F"/>
                </a:solidFill>
              </a:rPr>
              <a:t>Reglas Difusas</a:t>
            </a:r>
            <a:r>
              <a:rPr lang="es-EC" sz="2000" b="1" i="0" u="none" strike="noStrike" cap="none">
                <a:solidFill>
                  <a:srgbClr val="3F3F3F"/>
                </a:solidFill>
                <a:latin typeface="Arial"/>
                <a:ea typeface="Arial"/>
                <a:cs typeface="Arial"/>
                <a:sym typeface="Arial"/>
              </a:rPr>
              <a:t> </a:t>
            </a:r>
            <a:endParaRPr/>
          </a:p>
        </p:txBody>
      </p:sp>
      <p:sp>
        <p:nvSpPr>
          <p:cNvPr id="395" name="Google Shape;395;p25"/>
          <p:cNvSpPr txBox="1"/>
          <p:nvPr/>
        </p:nvSpPr>
        <p:spPr>
          <a:xfrm>
            <a:off x="297934" y="10204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6</a:t>
            </a:r>
            <a:endParaRPr sz="600"/>
          </a:p>
        </p:txBody>
      </p:sp>
      <p:sp>
        <p:nvSpPr>
          <p:cNvPr id="396" name="Google Shape;396;p25"/>
          <p:cNvSpPr txBox="1"/>
          <p:nvPr/>
        </p:nvSpPr>
        <p:spPr>
          <a:xfrm>
            <a:off x="1618837" y="1715275"/>
            <a:ext cx="7148400" cy="630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SI </a:t>
            </a:r>
            <a:r>
              <a:rPr lang="es-EC" b="0" i="0" u="none" strike="noStrike" cap="none">
                <a:solidFill>
                  <a:schemeClr val="dk1"/>
                </a:solidFill>
                <a:latin typeface="Arial"/>
                <a:ea typeface="Arial"/>
                <a:cs typeface="Arial"/>
                <a:sym typeface="Arial"/>
              </a:rPr>
              <a:t>   (Evaluador Interno </a:t>
            </a:r>
            <a:r>
              <a:rPr lang="es-EC">
                <a:solidFill>
                  <a:schemeClr val="dk1"/>
                </a:solidFill>
              </a:rPr>
              <a:t>→</a:t>
            </a:r>
            <a:r>
              <a:rPr lang="es-EC" b="0" i="0" u="none" strike="noStrike" cap="none">
                <a:solidFill>
                  <a:schemeClr val="dk1"/>
                </a:solidFill>
                <a:latin typeface="Arial"/>
                <a:ea typeface="Arial"/>
                <a:cs typeface="Arial"/>
                <a:sym typeface="Arial"/>
              </a:rPr>
              <a:t> </a:t>
            </a:r>
            <a:r>
              <a:rPr lang="es-EC" b="1">
                <a:solidFill>
                  <a:srgbClr val="3C8C92"/>
                </a:solidFill>
              </a:rPr>
              <a:t>Aprueba</a:t>
            </a:r>
            <a:r>
              <a:rPr lang="es-EC" b="0" i="0" u="none" strike="noStrike" cap="none">
                <a:solidFill>
                  <a:schemeClr val="dk1"/>
                </a:solidFill>
                <a:latin typeface="Arial"/>
                <a:ea typeface="Arial"/>
                <a:cs typeface="Arial"/>
                <a:sym typeface="Arial"/>
              </a:rPr>
              <a:t>)     </a:t>
            </a:r>
            <a:r>
              <a:rPr lang="es-EC" b="1">
                <a:solidFill>
                  <a:schemeClr val="dk1"/>
                </a:solidFill>
              </a:rPr>
              <a:t>Y</a:t>
            </a:r>
            <a:r>
              <a:rPr lang="es-EC" b="1" i="0" u="none" strike="noStrike" cap="none">
                <a:solidFill>
                  <a:schemeClr val="dk1"/>
                </a:solidFill>
                <a:latin typeface="Arial"/>
                <a:ea typeface="Arial"/>
                <a:cs typeface="Arial"/>
                <a:sym typeface="Arial"/>
              </a:rPr>
              <a:t> </a:t>
            </a:r>
            <a:r>
              <a:rPr lang="es-EC" b="0" i="0" u="none" strike="noStrike" cap="none">
                <a:solidFill>
                  <a:schemeClr val="dk1"/>
                </a:solidFill>
                <a:latin typeface="Arial"/>
                <a:ea typeface="Arial"/>
                <a:cs typeface="Arial"/>
                <a:sym typeface="Arial"/>
              </a:rPr>
              <a:t>   (Evaluador Externo </a:t>
            </a:r>
            <a:r>
              <a:rPr lang="es-EC">
                <a:solidFill>
                  <a:schemeClr val="dk1"/>
                </a:solidFill>
              </a:rPr>
              <a:t>→ </a:t>
            </a:r>
            <a:r>
              <a:rPr lang="es-EC" b="1">
                <a:solidFill>
                  <a:srgbClr val="3C8C92"/>
                </a:solidFill>
              </a:rPr>
              <a:t>Aprueba</a:t>
            </a:r>
            <a:r>
              <a:rPr lang="es-EC" b="0" i="0" u="none" strike="noStrike" cap="none">
                <a:solidFill>
                  <a:schemeClr val="dk1"/>
                </a:solidFill>
                <a:latin typeface="Arial"/>
                <a:ea typeface="Arial"/>
                <a:cs typeface="Arial"/>
                <a:sym typeface="Arial"/>
              </a:rPr>
              <a:t>)    </a:t>
            </a:r>
            <a:endParaRPr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ENTONCES </a:t>
            </a:r>
            <a:r>
              <a:rPr lang="es-EC" b="0" i="0" u="none" strike="noStrike" cap="none">
                <a:solidFill>
                  <a:schemeClr val="dk1"/>
                </a:solidFill>
                <a:latin typeface="Arial"/>
                <a:ea typeface="Arial"/>
                <a:cs typeface="Arial"/>
                <a:sym typeface="Arial"/>
              </a:rPr>
              <a:t>   (Resultado </a:t>
            </a:r>
            <a:r>
              <a:rPr lang="es-EC">
                <a:solidFill>
                  <a:schemeClr val="dk1"/>
                </a:solidFill>
              </a:rPr>
              <a:t>→</a:t>
            </a:r>
            <a:r>
              <a:rPr lang="es-EC" b="0" i="0" u="none" strike="noStrike" cap="none">
                <a:solidFill>
                  <a:schemeClr val="dk1"/>
                </a:solidFill>
                <a:latin typeface="Arial"/>
                <a:ea typeface="Arial"/>
                <a:cs typeface="Arial"/>
                <a:sym typeface="Arial"/>
              </a:rPr>
              <a:t> </a:t>
            </a:r>
            <a:r>
              <a:rPr lang="es-EC">
                <a:solidFill>
                  <a:schemeClr val="accent2"/>
                </a:solidFill>
              </a:rPr>
              <a:t>Se sugiere Aprobar</a:t>
            </a:r>
            <a:r>
              <a:rPr lang="es-EC" b="0" i="0" u="none" strike="noStrike" cap="none">
                <a:solidFill>
                  <a:schemeClr val="dk1"/>
                </a:solidFill>
                <a:latin typeface="Arial"/>
                <a:ea typeface="Arial"/>
                <a:cs typeface="Arial"/>
                <a:sym typeface="Arial"/>
              </a:rPr>
              <a:t>)</a:t>
            </a:r>
            <a:endParaRPr/>
          </a:p>
        </p:txBody>
      </p:sp>
      <p:sp>
        <p:nvSpPr>
          <p:cNvPr id="397" name="Google Shape;397;p25"/>
          <p:cNvSpPr txBox="1"/>
          <p:nvPr/>
        </p:nvSpPr>
        <p:spPr>
          <a:xfrm>
            <a:off x="1618825" y="2699600"/>
            <a:ext cx="78999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SI </a:t>
            </a:r>
            <a:r>
              <a:rPr lang="es-EC" b="0" i="0" u="none" strike="noStrike" cap="none">
                <a:solidFill>
                  <a:schemeClr val="dk1"/>
                </a:solidFill>
                <a:latin typeface="Arial"/>
                <a:ea typeface="Arial"/>
                <a:cs typeface="Arial"/>
                <a:sym typeface="Arial"/>
              </a:rPr>
              <a:t>   (Evaluador Interno </a:t>
            </a:r>
            <a:r>
              <a:rPr lang="es-EC">
                <a:solidFill>
                  <a:schemeClr val="dk1"/>
                </a:solidFill>
              </a:rPr>
              <a:t>→</a:t>
            </a:r>
            <a:r>
              <a:rPr lang="es-EC" b="0" i="0" u="none" strike="noStrike" cap="none">
                <a:solidFill>
                  <a:schemeClr val="dk1"/>
                </a:solidFill>
                <a:latin typeface="Arial"/>
                <a:ea typeface="Arial"/>
                <a:cs typeface="Arial"/>
                <a:sym typeface="Arial"/>
              </a:rPr>
              <a:t> </a:t>
            </a:r>
            <a:r>
              <a:rPr lang="es-EC" b="1">
                <a:solidFill>
                  <a:srgbClr val="3C8C92"/>
                </a:solidFill>
              </a:rPr>
              <a:t>Aprueba</a:t>
            </a:r>
            <a:r>
              <a:rPr lang="es-EC" b="0" i="0" u="none" strike="noStrike" cap="none">
                <a:solidFill>
                  <a:schemeClr val="dk1"/>
                </a:solidFill>
                <a:latin typeface="Arial"/>
                <a:ea typeface="Arial"/>
                <a:cs typeface="Arial"/>
                <a:sym typeface="Arial"/>
              </a:rPr>
              <a:t>)     </a:t>
            </a:r>
            <a:r>
              <a:rPr lang="es-EC" b="1">
                <a:solidFill>
                  <a:schemeClr val="dk1"/>
                </a:solidFill>
              </a:rPr>
              <a:t>Y</a:t>
            </a:r>
            <a:r>
              <a:rPr lang="es-EC" b="1" i="0" u="none" strike="noStrike" cap="none">
                <a:solidFill>
                  <a:schemeClr val="dk1"/>
                </a:solidFill>
                <a:latin typeface="Arial"/>
                <a:ea typeface="Arial"/>
                <a:cs typeface="Arial"/>
                <a:sym typeface="Arial"/>
              </a:rPr>
              <a:t> </a:t>
            </a:r>
            <a:r>
              <a:rPr lang="es-EC" b="0" i="0" u="none" strike="noStrike" cap="none">
                <a:solidFill>
                  <a:schemeClr val="dk1"/>
                </a:solidFill>
                <a:latin typeface="Arial"/>
                <a:ea typeface="Arial"/>
                <a:cs typeface="Arial"/>
                <a:sym typeface="Arial"/>
              </a:rPr>
              <a:t>   (Evaluador Externo </a:t>
            </a:r>
            <a:r>
              <a:rPr lang="es-EC">
                <a:solidFill>
                  <a:schemeClr val="dk1"/>
                </a:solidFill>
              </a:rPr>
              <a:t>→ </a:t>
            </a:r>
            <a:r>
              <a:rPr lang="es-EC" b="1">
                <a:solidFill>
                  <a:srgbClr val="CC0000"/>
                </a:solidFill>
              </a:rPr>
              <a:t>No Aprueba</a:t>
            </a:r>
            <a:r>
              <a:rPr lang="es-EC" b="0" i="0" u="none" strike="noStrike" cap="none">
                <a:solidFill>
                  <a:schemeClr val="dk1"/>
                </a:solidFill>
                <a:latin typeface="Arial"/>
                <a:ea typeface="Arial"/>
                <a:cs typeface="Arial"/>
                <a:sym typeface="Arial"/>
              </a:rPr>
              <a:t>)    </a:t>
            </a:r>
            <a:endParaRPr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ENTONCES </a:t>
            </a:r>
            <a:r>
              <a:rPr lang="es-EC" b="0" i="0" u="none" strike="noStrike" cap="none">
                <a:solidFill>
                  <a:schemeClr val="dk1"/>
                </a:solidFill>
                <a:latin typeface="Arial"/>
                <a:ea typeface="Arial"/>
                <a:cs typeface="Arial"/>
                <a:sym typeface="Arial"/>
              </a:rPr>
              <a:t>   (Resultado </a:t>
            </a:r>
            <a:r>
              <a:rPr lang="es-EC">
                <a:solidFill>
                  <a:schemeClr val="dk1"/>
                </a:solidFill>
              </a:rPr>
              <a:t>→</a:t>
            </a:r>
            <a:r>
              <a:rPr lang="es-EC" b="0" i="0" u="none" strike="noStrike" cap="none">
                <a:solidFill>
                  <a:schemeClr val="dk1"/>
                </a:solidFill>
                <a:latin typeface="Arial"/>
                <a:ea typeface="Arial"/>
                <a:cs typeface="Arial"/>
                <a:sym typeface="Arial"/>
              </a:rPr>
              <a:t> </a:t>
            </a:r>
            <a:r>
              <a:rPr lang="es-EC">
                <a:solidFill>
                  <a:schemeClr val="accent2"/>
                </a:solidFill>
              </a:rPr>
              <a:t>Resignar evaluador externo</a:t>
            </a:r>
            <a:r>
              <a:rPr lang="es-EC" b="0" i="0" u="none" strike="noStrike" cap="none">
                <a:solidFill>
                  <a:schemeClr val="dk1"/>
                </a:solidFill>
                <a:latin typeface="Arial"/>
                <a:ea typeface="Arial"/>
                <a:cs typeface="Arial"/>
                <a:sym typeface="Arial"/>
              </a:rPr>
              <a:t>)</a:t>
            </a:r>
            <a:endParaRPr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a:solidFill>
                  <a:schemeClr val="dk1"/>
                </a:solidFill>
              </a:rPr>
              <a:t>	</a:t>
            </a:r>
            <a:r>
              <a:rPr lang="es-EC" b="1">
                <a:solidFill>
                  <a:schemeClr val="dk1"/>
                </a:solidFill>
              </a:rPr>
              <a:t>SI </a:t>
            </a:r>
            <a:r>
              <a:rPr lang="es-EC">
                <a:solidFill>
                  <a:schemeClr val="dk1"/>
                </a:solidFill>
              </a:rPr>
              <a:t>   (Evaluador Interno → </a:t>
            </a:r>
            <a:r>
              <a:rPr lang="es-EC" b="1">
                <a:solidFill>
                  <a:srgbClr val="3C8C92"/>
                </a:solidFill>
              </a:rPr>
              <a:t>Aprueba</a:t>
            </a:r>
            <a:r>
              <a:rPr lang="es-EC">
                <a:solidFill>
                  <a:schemeClr val="dk1"/>
                </a:solidFill>
              </a:rPr>
              <a:t>)     </a:t>
            </a:r>
            <a:r>
              <a:rPr lang="es-EC" b="1">
                <a:solidFill>
                  <a:schemeClr val="dk1"/>
                </a:solidFill>
              </a:rPr>
              <a:t>Y </a:t>
            </a:r>
            <a:r>
              <a:rPr lang="es-EC">
                <a:solidFill>
                  <a:schemeClr val="dk1"/>
                </a:solidFill>
              </a:rPr>
              <a:t>   (Evaluador Externo → </a:t>
            </a:r>
            <a:r>
              <a:rPr lang="es-EC" b="1">
                <a:solidFill>
                  <a:srgbClr val="3C8C92"/>
                </a:solidFill>
              </a:rPr>
              <a:t>Aprueba</a:t>
            </a:r>
            <a:r>
              <a:rPr lang="es-EC">
                <a:solidFill>
                  <a:schemeClr val="dk1"/>
                </a:solidFill>
              </a:rPr>
              <a:t>)    </a:t>
            </a:r>
            <a:endParaRPr>
              <a:solidFill>
                <a:schemeClr val="dk1"/>
              </a:solidFill>
            </a:endParaRPr>
          </a:p>
          <a:p>
            <a:pPr marL="0" lvl="0" indent="457200" algn="l" rtl="0">
              <a:lnSpc>
                <a:spcPct val="150000"/>
              </a:lnSpc>
              <a:spcBef>
                <a:spcPts val="0"/>
              </a:spcBef>
              <a:spcAft>
                <a:spcPts val="0"/>
              </a:spcAft>
              <a:buClr>
                <a:schemeClr val="dk1"/>
              </a:buClr>
              <a:buFont typeface="Arial"/>
              <a:buNone/>
            </a:pPr>
            <a:r>
              <a:rPr lang="es-EC" b="1">
                <a:solidFill>
                  <a:schemeClr val="dk1"/>
                </a:solidFill>
              </a:rPr>
              <a:t>ENTONCES </a:t>
            </a:r>
            <a:r>
              <a:rPr lang="es-EC">
                <a:solidFill>
                  <a:schemeClr val="dk1"/>
                </a:solidFill>
              </a:rPr>
              <a:t>   (Resultado → </a:t>
            </a:r>
            <a:r>
              <a:rPr lang="es-EC">
                <a:solidFill>
                  <a:schemeClr val="accent2"/>
                </a:solidFill>
              </a:rPr>
              <a:t>Se sugiere Aprobar</a:t>
            </a:r>
            <a:r>
              <a:rPr lang="es-EC">
                <a:solidFill>
                  <a:schemeClr val="dk1"/>
                </a:solidFill>
              </a:rPr>
              <a:t>)</a:t>
            </a: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p:txBody>
      </p:sp>
      <p:sp>
        <p:nvSpPr>
          <p:cNvPr id="398" name="Google Shape;398;p25"/>
          <p:cNvSpPr txBox="1"/>
          <p:nvPr/>
        </p:nvSpPr>
        <p:spPr>
          <a:xfrm>
            <a:off x="1621475" y="4272275"/>
            <a:ext cx="78999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SI </a:t>
            </a:r>
            <a:r>
              <a:rPr lang="es-EC" b="0" i="0" u="none" strike="noStrike" cap="none">
                <a:solidFill>
                  <a:schemeClr val="dk1"/>
                </a:solidFill>
                <a:latin typeface="Arial"/>
                <a:ea typeface="Arial"/>
                <a:cs typeface="Arial"/>
                <a:sym typeface="Arial"/>
              </a:rPr>
              <a:t>   (Evaluador Interno </a:t>
            </a:r>
            <a:r>
              <a:rPr lang="es-EC">
                <a:solidFill>
                  <a:schemeClr val="dk1"/>
                </a:solidFill>
              </a:rPr>
              <a:t>→</a:t>
            </a:r>
            <a:r>
              <a:rPr lang="es-EC" b="0" i="0" u="none" strike="noStrike" cap="none">
                <a:solidFill>
                  <a:schemeClr val="dk1"/>
                </a:solidFill>
                <a:latin typeface="Arial"/>
                <a:ea typeface="Arial"/>
                <a:cs typeface="Arial"/>
                <a:sym typeface="Arial"/>
              </a:rPr>
              <a:t> </a:t>
            </a:r>
            <a:r>
              <a:rPr lang="es-EC" b="1">
                <a:solidFill>
                  <a:srgbClr val="3C8C92"/>
                </a:solidFill>
              </a:rPr>
              <a:t>Aprueba</a:t>
            </a:r>
            <a:r>
              <a:rPr lang="es-EC" b="0" i="0" u="none" strike="noStrike" cap="none">
                <a:solidFill>
                  <a:schemeClr val="dk1"/>
                </a:solidFill>
                <a:latin typeface="Arial"/>
                <a:ea typeface="Arial"/>
                <a:cs typeface="Arial"/>
                <a:sym typeface="Arial"/>
              </a:rPr>
              <a:t>)     </a:t>
            </a:r>
            <a:r>
              <a:rPr lang="es-EC" b="1">
                <a:solidFill>
                  <a:schemeClr val="dk1"/>
                </a:solidFill>
              </a:rPr>
              <a:t>Y</a:t>
            </a:r>
            <a:r>
              <a:rPr lang="es-EC" b="1" i="0" u="none" strike="noStrike" cap="none">
                <a:solidFill>
                  <a:schemeClr val="dk1"/>
                </a:solidFill>
                <a:latin typeface="Arial"/>
                <a:ea typeface="Arial"/>
                <a:cs typeface="Arial"/>
                <a:sym typeface="Arial"/>
              </a:rPr>
              <a:t> </a:t>
            </a:r>
            <a:r>
              <a:rPr lang="es-EC" b="0" i="0" u="none" strike="noStrike" cap="none">
                <a:solidFill>
                  <a:schemeClr val="dk1"/>
                </a:solidFill>
                <a:latin typeface="Arial"/>
                <a:ea typeface="Arial"/>
                <a:cs typeface="Arial"/>
                <a:sym typeface="Arial"/>
              </a:rPr>
              <a:t>   (Evaluador Externo </a:t>
            </a:r>
            <a:r>
              <a:rPr lang="es-EC">
                <a:solidFill>
                  <a:schemeClr val="dk1"/>
                </a:solidFill>
              </a:rPr>
              <a:t>→ </a:t>
            </a:r>
            <a:r>
              <a:rPr lang="es-EC" b="1">
                <a:solidFill>
                  <a:srgbClr val="CC0000"/>
                </a:solidFill>
              </a:rPr>
              <a:t>No Aprueba</a:t>
            </a:r>
            <a:r>
              <a:rPr lang="es-EC" b="0" i="0" u="none" strike="noStrike" cap="none">
                <a:solidFill>
                  <a:schemeClr val="dk1"/>
                </a:solidFill>
                <a:latin typeface="Arial"/>
                <a:ea typeface="Arial"/>
                <a:cs typeface="Arial"/>
                <a:sym typeface="Arial"/>
              </a:rPr>
              <a:t>)    </a:t>
            </a:r>
            <a:endParaRPr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b="1" i="0" u="none" strike="noStrike" cap="none">
                <a:solidFill>
                  <a:schemeClr val="dk1"/>
                </a:solidFill>
                <a:latin typeface="Arial"/>
                <a:ea typeface="Arial"/>
                <a:cs typeface="Arial"/>
                <a:sym typeface="Arial"/>
              </a:rPr>
              <a:t>ENTONCES </a:t>
            </a:r>
            <a:r>
              <a:rPr lang="es-EC" b="0" i="0" u="none" strike="noStrike" cap="none">
                <a:solidFill>
                  <a:schemeClr val="dk1"/>
                </a:solidFill>
                <a:latin typeface="Arial"/>
                <a:ea typeface="Arial"/>
                <a:cs typeface="Arial"/>
                <a:sym typeface="Arial"/>
              </a:rPr>
              <a:t>   (Resultado </a:t>
            </a:r>
            <a:r>
              <a:rPr lang="es-EC">
                <a:solidFill>
                  <a:schemeClr val="dk1"/>
                </a:solidFill>
              </a:rPr>
              <a:t>→</a:t>
            </a:r>
            <a:r>
              <a:rPr lang="es-EC" b="0" i="0" u="none" strike="noStrike" cap="none">
                <a:solidFill>
                  <a:schemeClr val="dk1"/>
                </a:solidFill>
                <a:latin typeface="Arial"/>
                <a:ea typeface="Arial"/>
                <a:cs typeface="Arial"/>
                <a:sym typeface="Arial"/>
              </a:rPr>
              <a:t> </a:t>
            </a:r>
            <a:r>
              <a:rPr lang="es-EC">
                <a:solidFill>
                  <a:schemeClr val="accent2"/>
                </a:solidFill>
              </a:rPr>
              <a:t>Resignar evaluador externo</a:t>
            </a:r>
            <a:r>
              <a:rPr lang="es-EC" b="0" i="0" u="none" strike="noStrike" cap="none">
                <a:solidFill>
                  <a:schemeClr val="dk1"/>
                </a:solidFill>
                <a:latin typeface="Arial"/>
                <a:ea typeface="Arial"/>
                <a:cs typeface="Arial"/>
                <a:sym typeface="Arial"/>
              </a:rPr>
              <a:t>)</a:t>
            </a:r>
            <a:endParaRPr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a:solidFill>
                  <a:schemeClr val="dk1"/>
                </a:solidFill>
              </a:rPr>
              <a:t>	</a:t>
            </a:r>
            <a:r>
              <a:rPr lang="es-EC" b="1">
                <a:solidFill>
                  <a:schemeClr val="dk1"/>
                </a:solidFill>
              </a:rPr>
              <a:t>SI </a:t>
            </a:r>
            <a:r>
              <a:rPr lang="es-EC">
                <a:solidFill>
                  <a:schemeClr val="dk1"/>
                </a:solidFill>
              </a:rPr>
              <a:t>   (Evaluador Interno → </a:t>
            </a:r>
            <a:r>
              <a:rPr lang="es-EC" b="1">
                <a:solidFill>
                  <a:srgbClr val="3C8C92"/>
                </a:solidFill>
              </a:rPr>
              <a:t>Aprueba</a:t>
            </a:r>
            <a:r>
              <a:rPr lang="es-EC">
                <a:solidFill>
                  <a:schemeClr val="dk1"/>
                </a:solidFill>
              </a:rPr>
              <a:t>)     </a:t>
            </a:r>
            <a:r>
              <a:rPr lang="es-EC" b="1">
                <a:solidFill>
                  <a:schemeClr val="dk1"/>
                </a:solidFill>
              </a:rPr>
              <a:t>Y </a:t>
            </a:r>
            <a:r>
              <a:rPr lang="es-EC">
                <a:solidFill>
                  <a:schemeClr val="dk1"/>
                </a:solidFill>
              </a:rPr>
              <a:t>   (Evaluador Externo → </a:t>
            </a:r>
            <a:r>
              <a:rPr lang="es-EC" b="1">
                <a:solidFill>
                  <a:srgbClr val="CC0000"/>
                </a:solidFill>
              </a:rPr>
              <a:t>No Aprueba</a:t>
            </a:r>
            <a:r>
              <a:rPr lang="es-EC">
                <a:solidFill>
                  <a:schemeClr val="dk1"/>
                </a:solidFill>
              </a:rPr>
              <a:t>)    </a:t>
            </a:r>
            <a:endParaRPr>
              <a:solidFill>
                <a:schemeClr val="dk1"/>
              </a:solidFill>
            </a:endParaRPr>
          </a:p>
          <a:p>
            <a:pPr marL="0" lvl="0" indent="457200" algn="l" rtl="0">
              <a:lnSpc>
                <a:spcPct val="150000"/>
              </a:lnSpc>
              <a:spcBef>
                <a:spcPts val="0"/>
              </a:spcBef>
              <a:spcAft>
                <a:spcPts val="0"/>
              </a:spcAft>
              <a:buNone/>
            </a:pPr>
            <a:r>
              <a:rPr lang="es-EC" b="1">
                <a:solidFill>
                  <a:schemeClr val="dk1"/>
                </a:solidFill>
              </a:rPr>
              <a:t>ENTONCES </a:t>
            </a:r>
            <a:r>
              <a:rPr lang="es-EC">
                <a:solidFill>
                  <a:schemeClr val="dk1"/>
                </a:solidFill>
              </a:rPr>
              <a:t>   (Resultado → </a:t>
            </a:r>
            <a:r>
              <a:rPr lang="es-EC">
                <a:solidFill>
                  <a:srgbClr val="FF0000"/>
                </a:solidFill>
              </a:rPr>
              <a:t>Se sugiere no Aprobar</a:t>
            </a:r>
            <a:r>
              <a:rPr lang="es-EC">
                <a:solidFill>
                  <a:schemeClr val="dk1"/>
                </a:solidFill>
              </a:rPr>
              <a:t>)</a:t>
            </a: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a:p>
            <a:pPr marL="0" marR="0" lvl="0" indent="0" algn="l" rtl="0">
              <a:lnSpc>
                <a:spcPct val="150000"/>
              </a:lnSpc>
              <a:spcBef>
                <a:spcPts val="0"/>
              </a:spcBef>
              <a:spcAft>
                <a:spcPts val="0"/>
              </a:spcAft>
              <a:buNone/>
            </a:pP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5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5"/>
                                        </p:tgtEl>
                                        <p:attrNameLst>
                                          <p:attrName>style.visibility</p:attrName>
                                        </p:attrNameLst>
                                      </p:cBhvr>
                                      <p:to>
                                        <p:strVal val="visible"/>
                                      </p:to>
                                    </p:set>
                                    <p:animEffect transition="in" filter="fade">
                                      <p:cBhvr>
                                        <p:cTn id="12" dur="1000"/>
                                        <p:tgtEl>
                                          <p:spTgt spid="3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5"/>
                                        </p:tgtEl>
                                        <p:attrNameLst>
                                          <p:attrName>style.visibility</p:attrName>
                                        </p:attrNameLst>
                                      </p:cBhvr>
                                      <p:to>
                                        <p:strVal val="visible"/>
                                      </p:to>
                                    </p:set>
                                    <p:animEffect transition="in" filter="fade">
                                      <p:cBhvr>
                                        <p:cTn id="17" dur="10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6"/>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05" name="Google Shape;405;p26"/>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sp>
        <p:nvSpPr>
          <p:cNvPr id="406" name="Google Shape;406;p26"/>
          <p:cNvSpPr txBox="1"/>
          <p:nvPr/>
        </p:nvSpPr>
        <p:spPr>
          <a:xfrm>
            <a:off x="2706500" y="1715863"/>
            <a:ext cx="36762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C" sz="2000" b="1">
                <a:solidFill>
                  <a:srgbClr val="3F3F3F"/>
                </a:solidFill>
              </a:rPr>
              <a:t>Reglas</a:t>
            </a:r>
            <a:r>
              <a:rPr lang="es-EC" sz="2000" b="1" i="0" u="none" strike="noStrike" cap="none">
                <a:solidFill>
                  <a:srgbClr val="3F3F3F"/>
                </a:solidFill>
                <a:latin typeface="Arial"/>
                <a:ea typeface="Arial"/>
                <a:cs typeface="Arial"/>
                <a:sym typeface="Arial"/>
              </a:rPr>
              <a:t> D</a:t>
            </a:r>
            <a:r>
              <a:rPr lang="es-EC" sz="2000" b="1">
                <a:solidFill>
                  <a:srgbClr val="3F3F3F"/>
                </a:solidFill>
              </a:rPr>
              <a:t>ifusas</a:t>
            </a:r>
            <a:endParaRPr/>
          </a:p>
        </p:txBody>
      </p:sp>
      <p:sp>
        <p:nvSpPr>
          <p:cNvPr id="407" name="Google Shape;407;p26"/>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
        <p:nvSpPr>
          <p:cNvPr id="408" name="Google Shape;408;p26"/>
          <p:cNvSpPr txBox="1"/>
          <p:nvPr/>
        </p:nvSpPr>
        <p:spPr>
          <a:xfrm>
            <a:off x="1139900" y="3407888"/>
            <a:ext cx="7148400" cy="669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sz="1500" b="1" i="0" u="none" strike="noStrike" cap="none">
                <a:solidFill>
                  <a:schemeClr val="dk1"/>
                </a:solidFill>
                <a:latin typeface="Arial"/>
                <a:ea typeface="Arial"/>
                <a:cs typeface="Arial"/>
                <a:sym typeface="Arial"/>
              </a:rPr>
              <a:t>SI </a:t>
            </a:r>
            <a:r>
              <a:rPr lang="es-EC" sz="1500" b="0" i="0" u="none" strike="noStrike" cap="none">
                <a:solidFill>
                  <a:schemeClr val="dk1"/>
                </a:solidFill>
                <a:latin typeface="Arial"/>
                <a:ea typeface="Arial"/>
                <a:cs typeface="Arial"/>
                <a:sym typeface="Arial"/>
              </a:rPr>
              <a:t>   (Evaluador Interno </a:t>
            </a:r>
            <a:r>
              <a:rPr lang="es-EC" sz="1500">
                <a:solidFill>
                  <a:schemeClr val="dk1"/>
                </a:solidFill>
              </a:rPr>
              <a:t>→</a:t>
            </a:r>
            <a:r>
              <a:rPr lang="es-EC" sz="1500" b="0" i="0" u="none" strike="noStrike" cap="none">
                <a:solidFill>
                  <a:schemeClr val="dk1"/>
                </a:solidFill>
                <a:latin typeface="Arial"/>
                <a:ea typeface="Arial"/>
                <a:cs typeface="Arial"/>
                <a:sym typeface="Arial"/>
              </a:rPr>
              <a:t> </a:t>
            </a:r>
            <a:r>
              <a:rPr lang="es-EC" sz="1500" b="1" i="0" u="none" strike="noStrike" cap="none">
                <a:solidFill>
                  <a:srgbClr val="CC0000"/>
                </a:solidFill>
              </a:rPr>
              <a:t>No </a:t>
            </a:r>
            <a:r>
              <a:rPr lang="es-EC" sz="1500" b="1">
                <a:solidFill>
                  <a:srgbClr val="CC0000"/>
                </a:solidFill>
              </a:rPr>
              <a:t>Aprueba</a:t>
            </a:r>
            <a:r>
              <a:rPr lang="es-EC" sz="1500" b="0" i="0" u="none" strike="noStrike" cap="none">
                <a:solidFill>
                  <a:schemeClr val="dk1"/>
                </a:solidFill>
                <a:latin typeface="Arial"/>
                <a:ea typeface="Arial"/>
                <a:cs typeface="Arial"/>
                <a:sym typeface="Arial"/>
              </a:rPr>
              <a:t>)     </a:t>
            </a:r>
            <a:r>
              <a:rPr lang="es-EC" sz="1500" b="1">
                <a:solidFill>
                  <a:schemeClr val="dk1"/>
                </a:solidFill>
              </a:rPr>
              <a:t>Y</a:t>
            </a:r>
            <a:r>
              <a:rPr lang="es-EC" sz="1500" b="1" i="0" u="none" strike="noStrike" cap="none">
                <a:solidFill>
                  <a:schemeClr val="dk1"/>
                </a:solidFill>
                <a:latin typeface="Arial"/>
                <a:ea typeface="Arial"/>
                <a:cs typeface="Arial"/>
                <a:sym typeface="Arial"/>
              </a:rPr>
              <a:t> </a:t>
            </a:r>
            <a:r>
              <a:rPr lang="es-EC" sz="1500" b="0" i="0" u="none" strike="noStrike" cap="none">
                <a:solidFill>
                  <a:schemeClr val="dk1"/>
                </a:solidFill>
                <a:latin typeface="Arial"/>
                <a:ea typeface="Arial"/>
                <a:cs typeface="Arial"/>
                <a:sym typeface="Arial"/>
              </a:rPr>
              <a:t>   (Evaluador Externo </a:t>
            </a:r>
            <a:r>
              <a:rPr lang="es-EC" sz="1500">
                <a:solidFill>
                  <a:schemeClr val="dk1"/>
                </a:solidFill>
              </a:rPr>
              <a:t>→ </a:t>
            </a:r>
            <a:r>
              <a:rPr lang="es-EC" sz="1500" b="1">
                <a:solidFill>
                  <a:srgbClr val="3C8C92"/>
                </a:solidFill>
              </a:rPr>
              <a:t>Aprueba</a:t>
            </a:r>
            <a:r>
              <a:rPr lang="es-EC"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sz="1500" b="1" i="0" u="none" strike="noStrike" cap="none">
                <a:solidFill>
                  <a:schemeClr val="dk1"/>
                </a:solidFill>
                <a:latin typeface="Arial"/>
                <a:ea typeface="Arial"/>
                <a:cs typeface="Arial"/>
                <a:sym typeface="Arial"/>
              </a:rPr>
              <a:t>ENTONCES </a:t>
            </a:r>
            <a:r>
              <a:rPr lang="es-EC" sz="1500" b="0" i="0" u="none" strike="noStrike" cap="none">
                <a:solidFill>
                  <a:schemeClr val="dk1"/>
                </a:solidFill>
                <a:latin typeface="Arial"/>
                <a:ea typeface="Arial"/>
                <a:cs typeface="Arial"/>
                <a:sym typeface="Arial"/>
              </a:rPr>
              <a:t>   (Resultado </a:t>
            </a:r>
            <a:r>
              <a:rPr lang="es-EC" sz="1500">
                <a:solidFill>
                  <a:schemeClr val="dk1"/>
                </a:solidFill>
              </a:rPr>
              <a:t>→</a:t>
            </a:r>
            <a:r>
              <a:rPr lang="es-EC" sz="1500" b="0" i="0" u="none" strike="noStrike" cap="none">
                <a:solidFill>
                  <a:schemeClr val="dk1"/>
                </a:solidFill>
                <a:latin typeface="Arial"/>
                <a:ea typeface="Arial"/>
                <a:cs typeface="Arial"/>
                <a:sym typeface="Arial"/>
              </a:rPr>
              <a:t> </a:t>
            </a:r>
            <a:r>
              <a:rPr lang="es-EC" sz="1500">
                <a:solidFill>
                  <a:srgbClr val="FF0000"/>
                </a:solidFill>
              </a:rPr>
              <a:t>Se sugiere no Aprobar</a:t>
            </a:r>
            <a:r>
              <a:rPr lang="es-EC" sz="1500" b="0" i="0" u="none" strike="noStrike" cap="none">
                <a:solidFill>
                  <a:schemeClr val="dk1"/>
                </a:solidFill>
                <a:latin typeface="Arial"/>
                <a:ea typeface="Arial"/>
                <a:cs typeface="Arial"/>
                <a:sym typeface="Arial"/>
              </a:rPr>
              <a:t>)</a:t>
            </a:r>
            <a:endParaRPr sz="1500"/>
          </a:p>
        </p:txBody>
      </p:sp>
      <p:sp>
        <p:nvSpPr>
          <p:cNvPr id="409" name="Google Shape;409;p26"/>
          <p:cNvSpPr txBox="1"/>
          <p:nvPr/>
        </p:nvSpPr>
        <p:spPr>
          <a:xfrm>
            <a:off x="1139900" y="4343675"/>
            <a:ext cx="7419000" cy="669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sz="1500" b="1" i="0" u="none" strike="noStrike" cap="none">
                <a:solidFill>
                  <a:schemeClr val="dk1"/>
                </a:solidFill>
                <a:latin typeface="Arial"/>
                <a:ea typeface="Arial"/>
                <a:cs typeface="Arial"/>
                <a:sym typeface="Arial"/>
              </a:rPr>
              <a:t>SI </a:t>
            </a:r>
            <a:r>
              <a:rPr lang="es-EC" sz="1500" b="0" i="0" u="none" strike="noStrike" cap="none">
                <a:solidFill>
                  <a:schemeClr val="dk1"/>
                </a:solidFill>
                <a:latin typeface="Arial"/>
                <a:ea typeface="Arial"/>
                <a:cs typeface="Arial"/>
                <a:sym typeface="Arial"/>
              </a:rPr>
              <a:t>   (Evaluador Interno </a:t>
            </a:r>
            <a:r>
              <a:rPr lang="es-EC" sz="1500">
                <a:solidFill>
                  <a:schemeClr val="dk1"/>
                </a:solidFill>
              </a:rPr>
              <a:t>→</a:t>
            </a:r>
            <a:r>
              <a:rPr lang="es-EC" sz="1500" b="0" i="0" u="none" strike="noStrike" cap="none">
                <a:solidFill>
                  <a:schemeClr val="dk1"/>
                </a:solidFill>
                <a:latin typeface="Arial"/>
                <a:ea typeface="Arial"/>
                <a:cs typeface="Arial"/>
                <a:sym typeface="Arial"/>
              </a:rPr>
              <a:t> </a:t>
            </a:r>
            <a:r>
              <a:rPr lang="es-EC" sz="1500" b="1">
                <a:solidFill>
                  <a:srgbClr val="CC0000"/>
                </a:solidFill>
              </a:rPr>
              <a:t>No aprueba</a:t>
            </a:r>
            <a:r>
              <a:rPr lang="es-EC" sz="1500" b="0" i="0" u="none" strike="noStrike" cap="none">
                <a:solidFill>
                  <a:schemeClr val="dk1"/>
                </a:solidFill>
                <a:latin typeface="Arial"/>
                <a:ea typeface="Arial"/>
                <a:cs typeface="Arial"/>
                <a:sym typeface="Arial"/>
              </a:rPr>
              <a:t>)     </a:t>
            </a:r>
            <a:r>
              <a:rPr lang="es-EC" sz="1500" b="1">
                <a:solidFill>
                  <a:schemeClr val="dk1"/>
                </a:solidFill>
              </a:rPr>
              <a:t>Y</a:t>
            </a:r>
            <a:r>
              <a:rPr lang="es-EC" sz="1500" b="1" i="0" u="none" strike="noStrike" cap="none">
                <a:solidFill>
                  <a:schemeClr val="dk1"/>
                </a:solidFill>
                <a:latin typeface="Arial"/>
                <a:ea typeface="Arial"/>
                <a:cs typeface="Arial"/>
                <a:sym typeface="Arial"/>
              </a:rPr>
              <a:t> </a:t>
            </a:r>
            <a:r>
              <a:rPr lang="es-EC" sz="1500" b="0" i="0" u="none" strike="noStrike" cap="none">
                <a:solidFill>
                  <a:schemeClr val="dk1"/>
                </a:solidFill>
                <a:latin typeface="Arial"/>
                <a:ea typeface="Arial"/>
                <a:cs typeface="Arial"/>
                <a:sym typeface="Arial"/>
              </a:rPr>
              <a:t>   (Evaluador Externo </a:t>
            </a:r>
            <a:r>
              <a:rPr lang="es-EC" sz="1500">
                <a:solidFill>
                  <a:schemeClr val="dk1"/>
                </a:solidFill>
              </a:rPr>
              <a:t>→</a:t>
            </a:r>
            <a:r>
              <a:rPr lang="es-EC" sz="1500" b="1">
                <a:solidFill>
                  <a:srgbClr val="CC0000"/>
                </a:solidFill>
              </a:rPr>
              <a:t> No Aprueba</a:t>
            </a:r>
            <a:r>
              <a:rPr lang="es-EC"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s-EC" sz="1500" b="1" i="0" u="none" strike="noStrike" cap="none">
                <a:solidFill>
                  <a:schemeClr val="dk1"/>
                </a:solidFill>
                <a:latin typeface="Arial"/>
                <a:ea typeface="Arial"/>
                <a:cs typeface="Arial"/>
                <a:sym typeface="Arial"/>
              </a:rPr>
              <a:t>ENTONCES </a:t>
            </a:r>
            <a:r>
              <a:rPr lang="es-EC" sz="1500" b="0" i="0" u="none" strike="noStrike" cap="none">
                <a:solidFill>
                  <a:schemeClr val="dk1"/>
                </a:solidFill>
                <a:latin typeface="Arial"/>
                <a:ea typeface="Arial"/>
                <a:cs typeface="Arial"/>
                <a:sym typeface="Arial"/>
              </a:rPr>
              <a:t>   (Resultado </a:t>
            </a:r>
            <a:r>
              <a:rPr lang="es-EC" sz="1500">
                <a:solidFill>
                  <a:schemeClr val="dk1"/>
                </a:solidFill>
              </a:rPr>
              <a:t>→</a:t>
            </a:r>
            <a:r>
              <a:rPr lang="es-EC" sz="1500" b="0" i="0" u="none" strike="noStrike" cap="none">
                <a:solidFill>
                  <a:schemeClr val="dk1"/>
                </a:solidFill>
                <a:latin typeface="Arial"/>
                <a:ea typeface="Arial"/>
                <a:cs typeface="Arial"/>
                <a:sym typeface="Arial"/>
              </a:rPr>
              <a:t> </a:t>
            </a:r>
            <a:r>
              <a:rPr lang="es-EC" sz="1500">
                <a:solidFill>
                  <a:srgbClr val="FF0000"/>
                </a:solidFill>
              </a:rPr>
              <a:t>Se sugiere no Aprobar</a:t>
            </a:r>
            <a:r>
              <a:rPr lang="es-EC" sz="1500" b="0" i="0" u="none" strike="noStrike" cap="none">
                <a:solidFill>
                  <a:schemeClr val="dk1"/>
                </a:solidFill>
                <a:latin typeface="Arial"/>
                <a:ea typeface="Arial"/>
                <a:cs typeface="Arial"/>
                <a:sym typeface="Arial"/>
              </a:rPr>
              <a:t>)</a:t>
            </a:r>
            <a:endParaRPr sz="1500"/>
          </a:p>
        </p:txBody>
      </p:sp>
      <p:sp>
        <p:nvSpPr>
          <p:cNvPr id="410" name="Google Shape;410;p26"/>
          <p:cNvSpPr txBox="1"/>
          <p:nvPr/>
        </p:nvSpPr>
        <p:spPr>
          <a:xfrm>
            <a:off x="297934" y="10204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6</a:t>
            </a:r>
            <a:endParaRPr sz="600"/>
          </a:p>
        </p:txBody>
      </p:sp>
      <p:sp>
        <p:nvSpPr>
          <p:cNvPr id="411" name="Google Shape;411;p26"/>
          <p:cNvSpPr txBox="1"/>
          <p:nvPr/>
        </p:nvSpPr>
        <p:spPr>
          <a:xfrm>
            <a:off x="1139900" y="2452525"/>
            <a:ext cx="7148400" cy="669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C" sz="1500" b="1">
                <a:solidFill>
                  <a:schemeClr val="dk1"/>
                </a:solidFill>
              </a:rPr>
              <a:t>SI </a:t>
            </a:r>
            <a:r>
              <a:rPr lang="es-EC" sz="1500">
                <a:solidFill>
                  <a:schemeClr val="dk1"/>
                </a:solidFill>
              </a:rPr>
              <a:t>   (Evaluador Interno → </a:t>
            </a:r>
            <a:r>
              <a:rPr lang="es-EC" sz="1500" b="1">
                <a:solidFill>
                  <a:srgbClr val="3C8C92"/>
                </a:solidFill>
              </a:rPr>
              <a:t>Aprueba</a:t>
            </a:r>
            <a:r>
              <a:rPr lang="es-EC" sz="1500">
                <a:solidFill>
                  <a:schemeClr val="dk1"/>
                </a:solidFill>
              </a:rPr>
              <a:t>)     </a:t>
            </a:r>
            <a:r>
              <a:rPr lang="es-EC" sz="1500" b="1">
                <a:solidFill>
                  <a:schemeClr val="dk1"/>
                </a:solidFill>
              </a:rPr>
              <a:t>Y </a:t>
            </a:r>
            <a:r>
              <a:rPr lang="es-EC" sz="1500">
                <a:solidFill>
                  <a:schemeClr val="dk1"/>
                </a:solidFill>
              </a:rPr>
              <a:t>   (Evaluador Externo → </a:t>
            </a:r>
            <a:r>
              <a:rPr lang="es-EC" sz="1500" b="1">
                <a:solidFill>
                  <a:srgbClr val="CC0000"/>
                </a:solidFill>
              </a:rPr>
              <a:t>No Aprueba</a:t>
            </a:r>
            <a:r>
              <a:rPr lang="es-EC" sz="1500">
                <a:solidFill>
                  <a:schemeClr val="dk1"/>
                </a:solidFill>
              </a:rPr>
              <a:t>)    </a:t>
            </a:r>
            <a:endParaRPr sz="1500">
              <a:solidFill>
                <a:schemeClr val="dk1"/>
              </a:solidFill>
            </a:endParaRPr>
          </a:p>
          <a:p>
            <a:pPr marL="0" lvl="0" indent="0" algn="l" rtl="0">
              <a:lnSpc>
                <a:spcPct val="150000"/>
              </a:lnSpc>
              <a:spcBef>
                <a:spcPts val="0"/>
              </a:spcBef>
              <a:spcAft>
                <a:spcPts val="0"/>
              </a:spcAft>
              <a:buNone/>
            </a:pPr>
            <a:r>
              <a:rPr lang="es-EC" sz="1500" b="1">
                <a:solidFill>
                  <a:schemeClr val="dk1"/>
                </a:solidFill>
              </a:rPr>
              <a:t>ENTONCES </a:t>
            </a:r>
            <a:r>
              <a:rPr lang="es-EC" sz="1500">
                <a:solidFill>
                  <a:schemeClr val="dk1"/>
                </a:solidFill>
              </a:rPr>
              <a:t>   (Resultado → </a:t>
            </a:r>
            <a:r>
              <a:rPr lang="es-EC" sz="1500">
                <a:solidFill>
                  <a:srgbClr val="FF0000"/>
                </a:solidFill>
              </a:rPr>
              <a:t>Se sugiere no Aprobar</a:t>
            </a:r>
            <a:r>
              <a:rPr lang="es-EC" sz="1500">
                <a:solidFill>
                  <a:schemeClr val="dk1"/>
                </a:solidFill>
              </a:rPr>
              <a:t>)</a:t>
            </a:r>
            <a:endParaRPr sz="1500"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27"/>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18" name="Google Shape;418;p27"/>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sp>
        <p:nvSpPr>
          <p:cNvPr id="419" name="Google Shape;419;p27"/>
          <p:cNvSpPr txBox="1"/>
          <p:nvPr/>
        </p:nvSpPr>
        <p:spPr>
          <a:xfrm>
            <a:off x="297934" y="10204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6</a:t>
            </a:r>
            <a:endParaRPr sz="600"/>
          </a:p>
        </p:txBody>
      </p:sp>
      <p:sp>
        <p:nvSpPr>
          <p:cNvPr id="420" name="Google Shape;420;p27"/>
          <p:cNvSpPr txBox="1"/>
          <p:nvPr/>
        </p:nvSpPr>
        <p:spPr>
          <a:xfrm>
            <a:off x="2910800" y="742963"/>
            <a:ext cx="39321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2400" b="1">
                <a:solidFill>
                  <a:srgbClr val="606060"/>
                </a:solidFill>
              </a:rPr>
              <a:t>Parámetros de entrada</a:t>
            </a:r>
            <a:endParaRPr sz="200"/>
          </a:p>
        </p:txBody>
      </p:sp>
      <p:pic>
        <p:nvPicPr>
          <p:cNvPr id="421" name="Google Shape;421;p27"/>
          <p:cNvPicPr preferRelativeResize="0"/>
          <p:nvPr/>
        </p:nvPicPr>
        <p:blipFill>
          <a:blip r:embed="rId4">
            <a:alphaModFix/>
          </a:blip>
          <a:stretch>
            <a:fillRect/>
          </a:stretch>
        </p:blipFill>
        <p:spPr>
          <a:xfrm>
            <a:off x="2569300" y="1342104"/>
            <a:ext cx="5962650" cy="3933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28"/>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28" name="Google Shape;428;p28"/>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429" name="Google Shape;429;p28"/>
          <p:cNvPicPr preferRelativeResize="0"/>
          <p:nvPr/>
        </p:nvPicPr>
        <p:blipFill rotWithShape="1">
          <a:blip r:embed="rId4">
            <a:alphaModFix/>
          </a:blip>
          <a:srcRect/>
          <a:stretch/>
        </p:blipFill>
        <p:spPr>
          <a:xfrm>
            <a:off x="2327444" y="1507853"/>
            <a:ext cx="6401558" cy="4236720"/>
          </a:xfrm>
          <a:prstGeom prst="rect">
            <a:avLst/>
          </a:prstGeom>
          <a:noFill/>
          <a:ln>
            <a:noFill/>
          </a:ln>
        </p:spPr>
      </p:pic>
      <p:sp>
        <p:nvSpPr>
          <p:cNvPr id="430" name="Google Shape;430;p28"/>
          <p:cNvSpPr/>
          <p:nvPr/>
        </p:nvSpPr>
        <p:spPr>
          <a:xfrm>
            <a:off x="2327444" y="1507853"/>
            <a:ext cx="6303000" cy="960000"/>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8"/>
          <p:cNvSpPr txBox="1"/>
          <p:nvPr/>
        </p:nvSpPr>
        <p:spPr>
          <a:xfrm>
            <a:off x="297934" y="10204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6</a:t>
            </a:r>
            <a:endParaRPr sz="600"/>
          </a:p>
        </p:txBody>
      </p:sp>
      <p:sp>
        <p:nvSpPr>
          <p:cNvPr id="432" name="Google Shape;432;p28"/>
          <p:cNvSpPr txBox="1"/>
          <p:nvPr/>
        </p:nvSpPr>
        <p:spPr>
          <a:xfrm>
            <a:off x="3273325" y="929738"/>
            <a:ext cx="39321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C" sz="2400" b="1">
                <a:solidFill>
                  <a:srgbClr val="606060"/>
                </a:solidFill>
              </a:rPr>
              <a:t>Salida del sistema</a:t>
            </a:r>
            <a:endParaRPr sz="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29"/>
                                        </p:tgtEl>
                                        <p:attrNameLst>
                                          <p:attrName>style.visibility</p:attrName>
                                        </p:attrNameLst>
                                      </p:cBhvr>
                                      <p:to>
                                        <p:strVal val="visible"/>
                                      </p:to>
                                    </p:set>
                                    <p:anim calcmode="lin" valueType="num">
                                      <p:cBhvr additive="base">
                                        <p:cTn id="7" dur="500"/>
                                        <p:tgtEl>
                                          <p:spTgt spid="429"/>
                                        </p:tgtEl>
                                        <p:attrNameLst>
                                          <p:attrName>ppt_w</p:attrName>
                                        </p:attrNameLst>
                                      </p:cBhvr>
                                      <p:tavLst>
                                        <p:tav tm="0">
                                          <p:val>
                                            <p:strVal val="0"/>
                                          </p:val>
                                        </p:tav>
                                        <p:tav tm="100000">
                                          <p:val>
                                            <p:strVal val="#ppt_w"/>
                                          </p:val>
                                        </p:tav>
                                      </p:tavLst>
                                    </p:anim>
                                    <p:anim calcmode="lin" valueType="num">
                                      <p:cBhvr additive="base">
                                        <p:cTn id="8" dur="500"/>
                                        <p:tgtEl>
                                          <p:spTgt spid="42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9"/>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39" name="Google Shape;439;p29"/>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IMPLEMENTACIÓN</a:t>
            </a:r>
            <a:endParaRPr/>
          </a:p>
        </p:txBody>
      </p:sp>
      <p:pic>
        <p:nvPicPr>
          <p:cNvPr id="440" name="Google Shape;440;p29"/>
          <p:cNvPicPr preferRelativeResize="0"/>
          <p:nvPr/>
        </p:nvPicPr>
        <p:blipFill rotWithShape="1">
          <a:blip r:embed="rId4">
            <a:alphaModFix/>
          </a:blip>
          <a:srcRect r="25310"/>
          <a:stretch/>
        </p:blipFill>
        <p:spPr>
          <a:xfrm>
            <a:off x="1963750" y="645375"/>
            <a:ext cx="6802649" cy="2546775"/>
          </a:xfrm>
          <a:prstGeom prst="rect">
            <a:avLst/>
          </a:prstGeom>
          <a:noFill/>
          <a:ln>
            <a:noFill/>
          </a:ln>
        </p:spPr>
      </p:pic>
      <p:pic>
        <p:nvPicPr>
          <p:cNvPr id="441" name="Google Shape;441;p29"/>
          <p:cNvPicPr preferRelativeResize="0"/>
          <p:nvPr/>
        </p:nvPicPr>
        <p:blipFill rotWithShape="1">
          <a:blip r:embed="rId5">
            <a:alphaModFix/>
          </a:blip>
          <a:srcRect l="1655" t="7129" r="2533" b="46353"/>
          <a:stretch/>
        </p:blipFill>
        <p:spPr>
          <a:xfrm>
            <a:off x="2334925" y="3548925"/>
            <a:ext cx="6417402" cy="2339776"/>
          </a:xfrm>
          <a:prstGeom prst="rect">
            <a:avLst/>
          </a:prstGeom>
          <a:noFill/>
          <a:ln>
            <a:noFill/>
          </a:ln>
        </p:spPr>
      </p:pic>
      <p:sp>
        <p:nvSpPr>
          <p:cNvPr id="442" name="Google Shape;442;p29"/>
          <p:cNvSpPr/>
          <p:nvPr/>
        </p:nvSpPr>
        <p:spPr>
          <a:xfrm rot="5400000">
            <a:off x="4825253" y="2694483"/>
            <a:ext cx="972300" cy="669900"/>
          </a:xfrm>
          <a:prstGeom prst="rightArrow">
            <a:avLst>
              <a:gd name="adj1" fmla="val 50000"/>
              <a:gd name="adj2" fmla="val 50000"/>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9"/>
          <p:cNvSpPr/>
          <p:nvPr/>
        </p:nvSpPr>
        <p:spPr>
          <a:xfrm>
            <a:off x="2363875" y="4628275"/>
            <a:ext cx="6417300" cy="1322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4" name="Google Shape;444;p29"/>
          <p:cNvSpPr txBox="1"/>
          <p:nvPr/>
        </p:nvSpPr>
        <p:spPr>
          <a:xfrm>
            <a:off x="297934" y="1020404"/>
            <a:ext cx="20370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i="0" u="none" strike="noStrike" cap="none">
                <a:solidFill>
                  <a:srgbClr val="606060"/>
                </a:solidFill>
                <a:latin typeface="Arial"/>
                <a:ea typeface="Arial"/>
                <a:cs typeface="Arial"/>
                <a:sym typeface="Arial"/>
              </a:rPr>
              <a:t>Sprint </a:t>
            </a:r>
            <a:r>
              <a:rPr lang="es-EC" sz="2800" b="1">
                <a:solidFill>
                  <a:srgbClr val="606060"/>
                </a:solidFill>
              </a:rPr>
              <a:t>7</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42"/>
                                        </p:tgtEl>
                                        <p:attrNameLst>
                                          <p:attrName>style.visibility</p:attrName>
                                        </p:attrNameLst>
                                      </p:cBhvr>
                                      <p:to>
                                        <p:strVal val="visible"/>
                                      </p:to>
                                    </p:set>
                                    <p:anim calcmode="lin" valueType="num">
                                      <p:cBhvr additive="base">
                                        <p:cTn id="12" dur="500"/>
                                        <p:tgtEl>
                                          <p:spTgt spid="442"/>
                                        </p:tgtEl>
                                        <p:attrNameLst>
                                          <p:attrName>ppt_w</p:attrName>
                                        </p:attrNameLst>
                                      </p:cBhvr>
                                      <p:tavLst>
                                        <p:tav tm="0">
                                          <p:val>
                                            <p:strVal val="0"/>
                                          </p:val>
                                        </p:tav>
                                        <p:tav tm="100000">
                                          <p:val>
                                            <p:strVal val="#ppt_w"/>
                                          </p:val>
                                        </p:tav>
                                      </p:tavLst>
                                    </p:anim>
                                    <p:anim calcmode="lin" valueType="num">
                                      <p:cBhvr additive="base">
                                        <p:cTn id="13" dur="500"/>
                                        <p:tgtEl>
                                          <p:spTgt spid="442"/>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41"/>
                                        </p:tgtEl>
                                        <p:attrNameLst>
                                          <p:attrName>style.visibility</p:attrName>
                                        </p:attrNameLst>
                                      </p:cBhvr>
                                      <p:to>
                                        <p:strVal val="visible"/>
                                      </p:to>
                                    </p:set>
                                    <p:anim calcmode="lin" valueType="num">
                                      <p:cBhvr additive="base">
                                        <p:cTn id="16" dur="500"/>
                                        <p:tgtEl>
                                          <p:spTgt spid="441"/>
                                        </p:tgtEl>
                                        <p:attrNameLst>
                                          <p:attrName>ppt_w</p:attrName>
                                        </p:attrNameLst>
                                      </p:cBhvr>
                                      <p:tavLst>
                                        <p:tav tm="0">
                                          <p:val>
                                            <p:strVal val="0"/>
                                          </p:val>
                                        </p:tav>
                                        <p:tav tm="100000">
                                          <p:val>
                                            <p:strVal val="#ppt_w"/>
                                          </p:val>
                                        </p:tav>
                                      </p:tavLst>
                                    </p:anim>
                                    <p:anim calcmode="lin" valueType="num">
                                      <p:cBhvr additive="base">
                                        <p:cTn id="17" dur="500"/>
                                        <p:tgtEl>
                                          <p:spTgt spid="44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87" name="Google Shape;87;p3"/>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ANTECEDENTES</a:t>
            </a:r>
            <a:endParaRPr/>
          </a:p>
        </p:txBody>
      </p:sp>
      <p:sp>
        <p:nvSpPr>
          <p:cNvPr id="88" name="Google Shape;88;p3"/>
          <p:cNvSpPr/>
          <p:nvPr/>
        </p:nvSpPr>
        <p:spPr>
          <a:xfrm>
            <a:off x="3002237" y="1217705"/>
            <a:ext cx="3139524" cy="708888"/>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800" b="1" i="0" u="none" strike="noStrike" cap="none">
                <a:solidFill>
                  <a:srgbClr val="000000"/>
                </a:solidFill>
                <a:latin typeface="Arial"/>
                <a:ea typeface="Arial"/>
                <a:cs typeface="Arial"/>
                <a:sym typeface="Arial"/>
              </a:rPr>
              <a:t>Documentos/Información</a:t>
            </a:r>
            <a:endParaRPr/>
          </a:p>
        </p:txBody>
      </p:sp>
      <p:sp>
        <p:nvSpPr>
          <p:cNvPr id="89" name="Google Shape;89;p3"/>
          <p:cNvSpPr/>
          <p:nvPr/>
        </p:nvSpPr>
        <p:spPr>
          <a:xfrm>
            <a:off x="564501" y="3429185"/>
            <a:ext cx="2029362" cy="73597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800" b="1" i="0" u="none" strike="noStrike" cap="none">
                <a:solidFill>
                  <a:srgbClr val="000000"/>
                </a:solidFill>
                <a:latin typeface="Arial"/>
                <a:ea typeface="Arial"/>
                <a:cs typeface="Arial"/>
                <a:sym typeface="Arial"/>
              </a:rPr>
              <a:t>Innovación tecnológica </a:t>
            </a:r>
            <a:endParaRPr/>
          </a:p>
        </p:txBody>
      </p:sp>
      <p:sp>
        <p:nvSpPr>
          <p:cNvPr id="90" name="Google Shape;90;p3"/>
          <p:cNvSpPr/>
          <p:nvPr/>
        </p:nvSpPr>
        <p:spPr>
          <a:xfrm>
            <a:off x="564501" y="2262522"/>
            <a:ext cx="2042100" cy="735534"/>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800" b="1" i="0" u="none" strike="noStrike" cap="none">
                <a:solidFill>
                  <a:srgbClr val="000000"/>
                </a:solidFill>
                <a:latin typeface="Arial"/>
                <a:ea typeface="Arial"/>
                <a:cs typeface="Arial"/>
                <a:sym typeface="Arial"/>
              </a:rPr>
              <a:t>Participación de personas</a:t>
            </a:r>
            <a:endParaRPr/>
          </a:p>
        </p:txBody>
      </p:sp>
      <p:sp>
        <p:nvSpPr>
          <p:cNvPr id="91" name="Google Shape;91;p3"/>
          <p:cNvSpPr/>
          <p:nvPr/>
        </p:nvSpPr>
        <p:spPr>
          <a:xfrm>
            <a:off x="6550135" y="3407664"/>
            <a:ext cx="2139744" cy="912049"/>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800" b="1" i="0" u="none" strike="noStrike" cap="none">
                <a:solidFill>
                  <a:srgbClr val="000000"/>
                </a:solidFill>
                <a:latin typeface="Arial"/>
                <a:ea typeface="Arial"/>
                <a:cs typeface="Arial"/>
                <a:sym typeface="Arial"/>
              </a:rPr>
              <a:t>Mejorar experiencias del usuario </a:t>
            </a:r>
            <a:endParaRPr/>
          </a:p>
        </p:txBody>
      </p:sp>
      <p:sp>
        <p:nvSpPr>
          <p:cNvPr id="92" name="Google Shape;92;p3"/>
          <p:cNvSpPr/>
          <p:nvPr/>
        </p:nvSpPr>
        <p:spPr>
          <a:xfrm>
            <a:off x="6537398" y="2262522"/>
            <a:ext cx="2139744" cy="73597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C" sz="1800" b="1" i="0" u="none" strike="noStrike" cap="none">
                <a:solidFill>
                  <a:srgbClr val="000000"/>
                </a:solidFill>
                <a:latin typeface="Arial"/>
                <a:ea typeface="Arial"/>
                <a:cs typeface="Arial"/>
                <a:sym typeface="Arial"/>
              </a:rPr>
              <a:t>Ingresa, crea y/o transforma</a:t>
            </a:r>
            <a:endParaRPr/>
          </a:p>
        </p:txBody>
      </p:sp>
      <p:pic>
        <p:nvPicPr>
          <p:cNvPr id="93" name="Google Shape;93;p3" descr="La automatización de los procesos; una llave al éxito. - Sistemas aKúbica"/>
          <p:cNvPicPr preferRelativeResize="0"/>
          <p:nvPr/>
        </p:nvPicPr>
        <p:blipFill rotWithShape="1">
          <a:blip r:embed="rId4">
            <a:alphaModFix/>
          </a:blip>
          <a:srcRect/>
          <a:stretch/>
        </p:blipFill>
        <p:spPr>
          <a:xfrm>
            <a:off x="3017235" y="2451379"/>
            <a:ext cx="3109529" cy="1791865"/>
          </a:xfrm>
          <a:prstGeom prst="rect">
            <a:avLst/>
          </a:prstGeom>
          <a:noFill/>
          <a:ln>
            <a:noFill/>
          </a:ln>
        </p:spPr>
      </p:pic>
      <p:sp>
        <p:nvSpPr>
          <p:cNvPr id="94" name="Google Shape;94;p3"/>
          <p:cNvSpPr/>
          <p:nvPr/>
        </p:nvSpPr>
        <p:spPr>
          <a:xfrm>
            <a:off x="2796015" y="4335658"/>
            <a:ext cx="3551967" cy="917235"/>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s-EC" sz="2000" b="1" i="0" u="none" strike="noStrike" cap="none">
                <a:solidFill>
                  <a:srgbClr val="000000"/>
                </a:solidFill>
                <a:latin typeface="Arial"/>
                <a:ea typeface="Arial"/>
                <a:cs typeface="Arial"/>
                <a:sym typeface="Arial"/>
              </a:rPr>
              <a:t>Automatización de procesos administrativos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10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p:tgtEl>
                                          <p:spTgt spid="8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0"/>
                                        </p:tgtEl>
                                        <p:attrNameLst>
                                          <p:attrName>style.visibility</p:attrName>
                                        </p:attrNameLst>
                                      </p:cBhvr>
                                      <p:to>
                                        <p:strVal val="visible"/>
                                      </p:to>
                                    </p:set>
                                    <p:anim calcmode="lin" valueType="num">
                                      <p:cBhvr additive="base">
                                        <p:cTn id="20" dur="500"/>
                                        <p:tgtEl>
                                          <p:spTgt spid="9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0"/>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51" name="Google Shape;451;p30"/>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2800"/>
              <a:buFont typeface="Arial"/>
              <a:buNone/>
            </a:pPr>
            <a:r>
              <a:rPr lang="es-EC" sz="2800" b="1" i="0" u="none" strike="noStrike" cap="none">
                <a:solidFill>
                  <a:srgbClr val="262626"/>
                </a:solidFill>
                <a:latin typeface="Arial"/>
                <a:ea typeface="Arial"/>
                <a:cs typeface="Arial"/>
                <a:sym typeface="Arial"/>
              </a:rPr>
              <a:t>REVISIÓN Y RETROSPECTIVA</a:t>
            </a:r>
            <a:endParaRPr/>
          </a:p>
        </p:txBody>
      </p:sp>
      <p:pic>
        <p:nvPicPr>
          <p:cNvPr id="452" name="Google Shape;452;p30"/>
          <p:cNvPicPr preferRelativeResize="0"/>
          <p:nvPr/>
        </p:nvPicPr>
        <p:blipFill rotWithShape="1">
          <a:blip r:embed="rId4">
            <a:alphaModFix/>
          </a:blip>
          <a:srcRect/>
          <a:stretch/>
        </p:blipFill>
        <p:spPr>
          <a:xfrm>
            <a:off x="432575" y="2144062"/>
            <a:ext cx="2208675" cy="2944900"/>
          </a:xfrm>
          <a:prstGeom prst="rect">
            <a:avLst/>
          </a:prstGeom>
          <a:noFill/>
          <a:ln>
            <a:noFill/>
          </a:ln>
          <a:effectLst>
            <a:outerShdw blurRad="292100" dist="139700" dir="2700000" algn="tl" rotWithShape="0">
              <a:srgbClr val="333333">
                <a:alpha val="64705"/>
              </a:srgbClr>
            </a:outerShdw>
          </a:effectLst>
        </p:spPr>
      </p:pic>
      <p:pic>
        <p:nvPicPr>
          <p:cNvPr id="453" name="Google Shape;453;p30"/>
          <p:cNvPicPr preferRelativeResize="0"/>
          <p:nvPr/>
        </p:nvPicPr>
        <p:blipFill rotWithShape="1">
          <a:blip r:embed="rId5">
            <a:alphaModFix/>
          </a:blip>
          <a:srcRect t="27076" b="30052"/>
          <a:stretch/>
        </p:blipFill>
        <p:spPr>
          <a:xfrm>
            <a:off x="6608222" y="2555151"/>
            <a:ext cx="2283728" cy="2122652"/>
          </a:xfrm>
          <a:prstGeom prst="rect">
            <a:avLst/>
          </a:prstGeom>
          <a:noFill/>
          <a:ln>
            <a:noFill/>
          </a:ln>
          <a:effectLst>
            <a:outerShdw blurRad="292100" dist="139700" dir="2700000" algn="tl" rotWithShape="0">
              <a:srgbClr val="333333">
                <a:alpha val="64705"/>
              </a:srgbClr>
            </a:outerShdw>
          </a:effectLst>
        </p:spPr>
      </p:pic>
      <p:sp>
        <p:nvSpPr>
          <p:cNvPr id="454" name="Google Shape;454;p30"/>
          <p:cNvSpPr/>
          <p:nvPr/>
        </p:nvSpPr>
        <p:spPr>
          <a:xfrm>
            <a:off x="2805900" y="3280025"/>
            <a:ext cx="473400" cy="563700"/>
          </a:xfrm>
          <a:prstGeom prst="rightArrow">
            <a:avLst>
              <a:gd name="adj1" fmla="val 50000"/>
              <a:gd name="adj2" fmla="val 50000"/>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5" name="Google Shape;455;p30"/>
          <p:cNvPicPr preferRelativeResize="0"/>
          <p:nvPr/>
        </p:nvPicPr>
        <p:blipFill rotWithShape="1">
          <a:blip r:embed="rId6">
            <a:alphaModFix/>
          </a:blip>
          <a:srcRect l="15454" t="32348" b="23350"/>
          <a:stretch/>
        </p:blipFill>
        <p:spPr>
          <a:xfrm>
            <a:off x="3429375" y="2549525"/>
            <a:ext cx="3038076" cy="2122652"/>
          </a:xfrm>
          <a:prstGeom prst="rect">
            <a:avLst/>
          </a:prstGeom>
          <a:noFill/>
          <a:ln>
            <a:noFill/>
          </a:ln>
          <a:effectLst>
            <a:outerShdw blurRad="292100" dist="139700" dir="2700000" algn="tl" rotWithShape="0">
              <a:srgbClr val="333333">
                <a:alpha val="64705"/>
              </a:srgbClr>
            </a:outerShdw>
          </a:effectLst>
        </p:spPr>
      </p:pic>
      <p:sp>
        <p:nvSpPr>
          <p:cNvPr id="456" name="Google Shape;456;p30"/>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
        <p:nvSpPr>
          <p:cNvPr id="457" name="Google Shape;457;p30"/>
          <p:cNvSpPr txBox="1"/>
          <p:nvPr/>
        </p:nvSpPr>
        <p:spPr>
          <a:xfrm>
            <a:off x="248477" y="730025"/>
            <a:ext cx="47049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a:solidFill>
                  <a:srgbClr val="606060"/>
                </a:solidFill>
              </a:rPr>
              <a:t>Validación del prototipo</a:t>
            </a:r>
            <a:endParaRPr sz="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10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500"/>
                                        <p:tgtEl>
                                          <p:spTgt spid="45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5"/>
                                        </p:tgtEl>
                                        <p:attrNameLst>
                                          <p:attrName>style.visibility</p:attrName>
                                        </p:attrNameLst>
                                      </p:cBhvr>
                                      <p:to>
                                        <p:strVal val="visible"/>
                                      </p:to>
                                    </p:set>
                                    <p:anim calcmode="lin" valueType="num">
                                      <p:cBhvr additive="base">
                                        <p:cTn id="17" dur="500"/>
                                        <p:tgtEl>
                                          <p:spTgt spid="45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fade">
                                      <p:cBhvr>
                                        <p:cTn id="22"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31"/>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64" name="Google Shape;464;p31"/>
          <p:cNvSpPr txBox="1"/>
          <p:nvPr/>
        </p:nvSpPr>
        <p:spPr>
          <a:xfrm>
            <a:off x="3493828" y="-125844"/>
            <a:ext cx="5440724"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i="0" u="none" strike="noStrike" cap="none">
                <a:solidFill>
                  <a:srgbClr val="262626"/>
                </a:solidFill>
                <a:latin typeface="Arial"/>
                <a:ea typeface="Arial"/>
                <a:cs typeface="Arial"/>
                <a:sym typeface="Arial"/>
              </a:rPr>
              <a:t>LANZAMIENTO</a:t>
            </a:r>
            <a:endParaRPr/>
          </a:p>
        </p:txBody>
      </p:sp>
      <p:pic>
        <p:nvPicPr>
          <p:cNvPr id="465" name="Google Shape;465;p31"/>
          <p:cNvPicPr preferRelativeResize="0"/>
          <p:nvPr/>
        </p:nvPicPr>
        <p:blipFill rotWithShape="1">
          <a:blip r:embed="rId4">
            <a:alphaModFix/>
          </a:blip>
          <a:srcRect l="25724" b="11061"/>
          <a:stretch/>
        </p:blipFill>
        <p:spPr>
          <a:xfrm>
            <a:off x="356475" y="1806876"/>
            <a:ext cx="3671301" cy="3152700"/>
          </a:xfrm>
          <a:prstGeom prst="rect">
            <a:avLst/>
          </a:prstGeom>
          <a:noFill/>
          <a:ln>
            <a:noFill/>
          </a:ln>
          <a:effectLst>
            <a:outerShdw blurRad="292100" dist="139700" dir="2700000" algn="tl" rotWithShape="0">
              <a:srgbClr val="333333">
                <a:alpha val="64705"/>
              </a:srgbClr>
            </a:outerShdw>
          </a:effectLst>
        </p:spPr>
      </p:pic>
      <p:pic>
        <p:nvPicPr>
          <p:cNvPr id="466" name="Google Shape;466;p31"/>
          <p:cNvPicPr preferRelativeResize="0"/>
          <p:nvPr/>
        </p:nvPicPr>
        <p:blipFill rotWithShape="1">
          <a:blip r:embed="rId5">
            <a:alphaModFix/>
          </a:blip>
          <a:srcRect t="26417" b="9969"/>
          <a:stretch/>
        </p:blipFill>
        <p:spPr>
          <a:xfrm>
            <a:off x="5133600" y="1806875"/>
            <a:ext cx="3671301" cy="3113924"/>
          </a:xfrm>
          <a:prstGeom prst="rect">
            <a:avLst/>
          </a:prstGeom>
          <a:noFill/>
          <a:ln>
            <a:noFill/>
          </a:ln>
          <a:effectLst>
            <a:outerShdw blurRad="292100" dist="139700" dir="2700000" algn="tl" rotWithShape="0">
              <a:srgbClr val="333333">
                <a:alpha val="64705"/>
              </a:srgbClr>
            </a:outerShdw>
          </a:effectLst>
        </p:spPr>
      </p:pic>
      <p:sp>
        <p:nvSpPr>
          <p:cNvPr id="467" name="Google Shape;467;p31"/>
          <p:cNvSpPr txBox="1"/>
          <p:nvPr/>
        </p:nvSpPr>
        <p:spPr>
          <a:xfrm>
            <a:off x="248474" y="730025"/>
            <a:ext cx="6434100" cy="439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C" sz="2800" b="1">
                <a:solidFill>
                  <a:srgbClr val="606060"/>
                </a:solidFill>
              </a:rPr>
              <a:t>Capacitación del manejo del sistema</a:t>
            </a:r>
            <a:endParaRPr sz="600"/>
          </a:p>
        </p:txBody>
      </p:sp>
      <p:sp>
        <p:nvSpPr>
          <p:cNvPr id="468" name="Google Shape;468;p31"/>
          <p:cNvSpPr/>
          <p:nvPr/>
        </p:nvSpPr>
        <p:spPr>
          <a:xfrm>
            <a:off x="4403700" y="3044075"/>
            <a:ext cx="653700" cy="678300"/>
          </a:xfrm>
          <a:prstGeom prst="rightArrow">
            <a:avLst>
              <a:gd name="adj1" fmla="val 50000"/>
              <a:gd name="adj2" fmla="val 50000"/>
            </a:avLst>
          </a:prstGeom>
          <a:solidFill>
            <a:srgbClr val="FFC000"/>
          </a:solidFill>
          <a:ln w="25400"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8"/>
                                        </p:tgtEl>
                                        <p:attrNameLst>
                                          <p:attrName>style.visibility</p:attrName>
                                        </p:attrNameLst>
                                      </p:cBhvr>
                                      <p:to>
                                        <p:strVal val="visible"/>
                                      </p:to>
                                    </p:set>
                                    <p:animEffect transition="in" filter="fade">
                                      <p:cBhvr>
                                        <p:cTn id="12" dur="1000"/>
                                        <p:tgtEl>
                                          <p:spTgt spid="4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6"/>
                                        </p:tgtEl>
                                        <p:attrNameLst>
                                          <p:attrName>style.visibility</p:attrName>
                                        </p:attrNameLst>
                                      </p:cBhvr>
                                      <p:to>
                                        <p:strVal val="visible"/>
                                      </p:to>
                                    </p:set>
                                    <p:animEffect transition="in" filter="fade">
                                      <p:cBhvr>
                                        <p:cTn id="17" dur="10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32"/>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75" name="Google Shape;475;p32"/>
          <p:cNvSpPr txBox="1"/>
          <p:nvPr/>
        </p:nvSpPr>
        <p:spPr>
          <a:xfrm>
            <a:off x="5540990" y="-125844"/>
            <a:ext cx="3393561"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a:solidFill>
                  <a:srgbClr val="262626"/>
                </a:solidFill>
              </a:rPr>
              <a:t>VIDEO</a:t>
            </a:r>
            <a:endParaRPr/>
          </a:p>
        </p:txBody>
      </p:sp>
      <p:sp>
        <p:nvSpPr>
          <p:cNvPr id="476" name="Google Shape;476;p32"/>
          <p:cNvSpPr txBox="1"/>
          <p:nvPr/>
        </p:nvSpPr>
        <p:spPr>
          <a:xfrm>
            <a:off x="3010486" y="2721321"/>
            <a:ext cx="23633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C" sz="1400" b="0" i="0" u="none" strike="noStrike" cap="none">
                <a:solidFill>
                  <a:srgbClr val="000000"/>
                </a:solidFill>
                <a:latin typeface="Arial"/>
                <a:ea typeface="Arial"/>
                <a:cs typeface="Arial"/>
                <a:sym typeface="Arial"/>
              </a:rPr>
              <a:t>VIDEO</a:t>
            </a:r>
            <a:endParaRPr/>
          </a:p>
        </p:txBody>
      </p:sp>
      <p:pic>
        <p:nvPicPr>
          <p:cNvPr id="477" name="Google Shape;477;p32" title="Sistema Recomendador">
            <a:hlinkClick r:id="rId4"/>
          </p:cNvPr>
          <p:cNvPicPr preferRelativeResize="0"/>
          <p:nvPr/>
        </p:nvPicPr>
        <p:blipFill>
          <a:blip r:embed="rId5">
            <a:alphaModFix/>
          </a:blip>
          <a:stretch>
            <a:fillRect/>
          </a:stretch>
        </p:blipFill>
        <p:spPr>
          <a:xfrm>
            <a:off x="512250" y="817516"/>
            <a:ext cx="8269900" cy="48893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1000"/>
                                        <p:tgtEl>
                                          <p:spTgt spid="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3"/>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484" name="Google Shape;484;p33"/>
          <p:cNvSpPr txBox="1"/>
          <p:nvPr/>
        </p:nvSpPr>
        <p:spPr>
          <a:xfrm>
            <a:off x="5540990" y="-125844"/>
            <a:ext cx="3393561" cy="708889"/>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a:solidFill>
                  <a:srgbClr val="262626"/>
                </a:solidFill>
              </a:rPr>
              <a:t>PRUEBAS</a:t>
            </a:r>
            <a:endParaRPr/>
          </a:p>
        </p:txBody>
      </p:sp>
      <p:sp>
        <p:nvSpPr>
          <p:cNvPr id="485" name="Google Shape;485;p33"/>
          <p:cNvSpPr txBox="1"/>
          <p:nvPr/>
        </p:nvSpPr>
        <p:spPr>
          <a:xfrm>
            <a:off x="553550" y="1280125"/>
            <a:ext cx="8170800" cy="4125000"/>
          </a:xfrm>
          <a:prstGeom prst="rect">
            <a:avLst/>
          </a:prstGeom>
          <a:noFill/>
          <a:ln>
            <a:noFill/>
          </a:ln>
        </p:spPr>
        <p:txBody>
          <a:bodyPr spcFirstLastPara="1" wrap="square" lIns="91425" tIns="91425" rIns="91425" bIns="91425" anchor="t" anchorCtr="0">
            <a:spAutoFit/>
          </a:bodyPr>
          <a:lstStyle/>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En conjunto con la Lcda. Wendy Castillo, secretaria de la comisión y algunos miembros del Comité, se realizaron las pruebas del sistema.</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Se registraron en la aplicación cinco expedientes de casos seleccionados por la Lcda. Castillo.</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Fueron invitados tres docentes para que registren sus solicitudes de evaluación.</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Los docentes evaluadores internos/externos realizaron el proceso de evaluación de las obras.</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El aplicativo emitió las comunicaciones de seguimiento y los reportes/recomendaciones de acuerdo con las reglas definidas.</a:t>
            </a:r>
            <a:endParaRPr sz="1600">
              <a:solidFill>
                <a:schemeClr val="dk1"/>
              </a:solidFill>
            </a:endParaRPr>
          </a:p>
          <a:p>
            <a:pPr marL="457200" lvl="0" indent="-330200" algn="just" rtl="0">
              <a:lnSpc>
                <a:spcPct val="150000"/>
              </a:lnSpc>
              <a:spcBef>
                <a:spcPts val="0"/>
              </a:spcBef>
              <a:spcAft>
                <a:spcPts val="0"/>
              </a:spcAft>
              <a:buClr>
                <a:schemeClr val="dk1"/>
              </a:buClr>
              <a:buSzPts val="1600"/>
              <a:buChar char="●"/>
            </a:pPr>
            <a:r>
              <a:rPr lang="es-EC" sz="1600">
                <a:solidFill>
                  <a:schemeClr val="dk1"/>
                </a:solidFill>
              </a:rPr>
              <a:t>Los resultados fueron verificados y validados por la Lcda Castillo, secretaria de la comisión y algunos miembros. </a:t>
            </a:r>
            <a:endParaRPr sz="1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g115b4c8a433_0_156"/>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492" name="Google Shape;492;g115b4c8a433_0_156"/>
          <p:cNvSpPr txBox="1"/>
          <p:nvPr/>
        </p:nvSpPr>
        <p:spPr>
          <a:xfrm>
            <a:off x="5540990" y="-125844"/>
            <a:ext cx="3393600" cy="708900"/>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200"/>
              <a:buFont typeface="Arial"/>
              <a:buNone/>
            </a:pPr>
            <a:r>
              <a:rPr lang="es-EC" sz="3200" b="1">
                <a:solidFill>
                  <a:srgbClr val="262626"/>
                </a:solidFill>
              </a:rPr>
              <a:t>BENEFICIOS</a:t>
            </a:r>
            <a:endParaRPr/>
          </a:p>
        </p:txBody>
      </p:sp>
      <p:sp>
        <p:nvSpPr>
          <p:cNvPr id="493" name="Google Shape;493;g115b4c8a433_0_156"/>
          <p:cNvSpPr txBox="1"/>
          <p:nvPr/>
        </p:nvSpPr>
        <p:spPr>
          <a:xfrm>
            <a:off x="574875" y="1539550"/>
            <a:ext cx="8170800" cy="3786600"/>
          </a:xfrm>
          <a:prstGeom prst="rect">
            <a:avLst/>
          </a:prstGeom>
          <a:noFill/>
          <a:ln>
            <a:noFill/>
          </a:ln>
        </p:spPr>
        <p:txBody>
          <a:bodyPr spcFirstLastPara="1" wrap="square" lIns="91425" tIns="91425" rIns="91425" bIns="91425" anchor="t" anchorCtr="0">
            <a:spAutoFit/>
          </a:bodyPr>
          <a:lstStyle/>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Reducción de errores humanos y/o de comunicación.</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Reducción de tiempo en emitir la resolución/contestación.</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Generación automática de informes por parte de los evaluadores.</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Revisión del estado de trámites y resoluciones.</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El personal académico tendrá una mejor experiencia en el servicio.</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La comisión de obras de relevancia optimiza el proceso y ofrece un valor agregado a la Universidad.</a:t>
            </a:r>
            <a:endParaRPr sz="1800">
              <a:solidFill>
                <a:schemeClr val="dk1"/>
              </a:solidFill>
            </a:endParaRPr>
          </a:p>
          <a:p>
            <a:pPr marL="457200" lvl="0" indent="-342900" algn="just" rtl="0">
              <a:lnSpc>
                <a:spcPct val="150000"/>
              </a:lnSpc>
              <a:spcBef>
                <a:spcPts val="0"/>
              </a:spcBef>
              <a:spcAft>
                <a:spcPts val="0"/>
              </a:spcAft>
              <a:buClr>
                <a:schemeClr val="dk1"/>
              </a:buClr>
              <a:buSzPts val="1800"/>
              <a:buChar char="●"/>
            </a:pPr>
            <a:r>
              <a:rPr lang="es-EC" sz="1800">
                <a:solidFill>
                  <a:schemeClr val="dk1"/>
                </a:solidFill>
              </a:rPr>
              <a:t>Automatización de procesos  y disminuir el uso de papel.</a:t>
            </a:r>
            <a:endParaRPr sz="1800">
              <a:solidFill>
                <a:schemeClr val="dk1"/>
              </a:solidFill>
            </a:endParaRPr>
          </a:p>
          <a:p>
            <a:pPr marL="0" lvl="0" indent="0" algn="just" rtl="0">
              <a:lnSpc>
                <a:spcPct val="150000"/>
              </a:lnSpc>
              <a:spcBef>
                <a:spcPts val="0"/>
              </a:spcBef>
              <a:spcAft>
                <a:spcPts val="0"/>
              </a:spcAft>
              <a:buNone/>
            </a:pPr>
            <a:r>
              <a:rPr lang="es-EC" sz="1800">
                <a:solidFill>
                  <a:schemeClr val="dk1"/>
                </a:solidFill>
              </a:rPr>
              <a:t> </a:t>
            </a:r>
            <a:endParaRPr sz="18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34"/>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00" name="Google Shape;500;p34"/>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01" name="Google Shape;501;p34"/>
          <p:cNvSpPr txBox="1"/>
          <p:nvPr/>
        </p:nvSpPr>
        <p:spPr>
          <a:xfrm>
            <a:off x="797875" y="1573975"/>
            <a:ext cx="7709100" cy="3170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000" b="0" i="0" u="none" strike="noStrike" cap="none">
                <a:solidFill>
                  <a:srgbClr val="000000"/>
                </a:solidFill>
                <a:latin typeface="Arial"/>
                <a:ea typeface="Arial"/>
                <a:cs typeface="Arial"/>
                <a:sym typeface="Arial"/>
              </a:rPr>
              <a:t>Se realizaron reuniones telemáticas y presenciales con miembros de la Comisión de Obras de Relevancia y </a:t>
            </a:r>
            <a:r>
              <a:rPr lang="es-EC" sz="2000"/>
              <a:t>su</a:t>
            </a:r>
            <a:r>
              <a:rPr lang="es-EC" sz="2000" b="0" i="0" u="none" strike="noStrike" cap="none">
                <a:solidFill>
                  <a:srgbClr val="000000"/>
                </a:solidFill>
                <a:latin typeface="Arial"/>
                <a:ea typeface="Arial"/>
                <a:cs typeface="Arial"/>
                <a:sym typeface="Arial"/>
              </a:rPr>
              <a:t> Secretaria.</a:t>
            </a:r>
            <a:r>
              <a:rPr lang="es-EC"/>
              <a:t> </a:t>
            </a:r>
            <a:r>
              <a:rPr lang="es-EC" sz="2000" b="0" i="0" u="none" strike="noStrike" cap="none">
                <a:solidFill>
                  <a:srgbClr val="000000"/>
                </a:solidFill>
                <a:latin typeface="Arial"/>
                <a:ea typeface="Arial"/>
                <a:cs typeface="Arial"/>
                <a:sym typeface="Arial"/>
              </a:rPr>
              <a:t>Se logró recopilar la información necesaria de los procesos administrativos</a:t>
            </a:r>
            <a:r>
              <a:rPr lang="es-EC" sz="2000"/>
              <a:t>, duración del trámite desde su entrega hasta su resolución y consumo de recursos materiales y humanos por cada solicitud de evaluación de obras por parte del personal académico, así como la normativa vigente y los instructivos que se aplican.</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36"/>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08" name="Google Shape;508;p36"/>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09" name="Google Shape;509;p36"/>
          <p:cNvSpPr txBox="1"/>
          <p:nvPr/>
        </p:nvSpPr>
        <p:spPr>
          <a:xfrm>
            <a:off x="843909" y="1732293"/>
            <a:ext cx="7632600" cy="3170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000" b="0" i="0" u="none" strike="noStrike" cap="none">
                <a:solidFill>
                  <a:srgbClr val="000000"/>
                </a:solidFill>
                <a:latin typeface="Arial"/>
                <a:ea typeface="Arial"/>
                <a:cs typeface="Arial"/>
                <a:sym typeface="Arial"/>
              </a:rPr>
              <a:t>Para el desarrollo del software se aplicó la metodología Scrum ya que permite validar, cumplir y adaptarse a los requerimientos del usuario. </a:t>
            </a:r>
            <a:endParaRPr sz="20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es-EC" sz="2000"/>
              <a:t>Esta metodología junto a las herramientas Open Source fueron fundamentales para concluir con el desarrollo ya que permitieron la entrega de una aplicación web eficiente en tiempos establecidos y que cumplió las expectativas del usuario.</a:t>
            </a:r>
            <a:endParaRPr sz="2000" b="0" i="0" u="none" strike="noStrike" cap="none">
              <a:solidFill>
                <a:srgbClr val="000000"/>
              </a:solidFill>
              <a:latin typeface="Arial"/>
              <a:ea typeface="Arial"/>
              <a:cs typeface="Arial"/>
              <a:sym typeface="Arial"/>
            </a:endParaRPr>
          </a:p>
        </p:txBody>
      </p:sp>
      <p:sp>
        <p:nvSpPr>
          <p:cNvPr id="510" name="Google Shape;510;p36"/>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516" name="Google Shape;516;p35"/>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17" name="Google Shape;517;p35"/>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18" name="Google Shape;518;p35"/>
          <p:cNvSpPr txBox="1"/>
          <p:nvPr/>
        </p:nvSpPr>
        <p:spPr>
          <a:xfrm>
            <a:off x="925638" y="1566472"/>
            <a:ext cx="7418700" cy="2839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b="0" i="0" u="none" strike="noStrike" cap="none">
                <a:solidFill>
                  <a:srgbClr val="000000"/>
                </a:solidFill>
                <a:latin typeface="Arial"/>
                <a:ea typeface="Arial"/>
                <a:cs typeface="Arial"/>
                <a:sym typeface="Arial"/>
              </a:rPr>
              <a:t>Se ha desarrollado una aplicación web que permite automatizar los trámites y procesos que se realizan para evaluar obras de relevancia académica </a:t>
            </a:r>
            <a:r>
              <a:rPr lang="es-EC" sz="2100"/>
              <a:t>mejorando la atención a los usuarios con una respuesta más ágil, formularios intuitivos y una óptima gestión a los trámites que solicitan a la Comisión de Obras de Relevancia.</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37"/>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25" name="Google Shape;525;p37"/>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26" name="Google Shape;526;p37"/>
          <p:cNvSpPr txBox="1"/>
          <p:nvPr/>
        </p:nvSpPr>
        <p:spPr>
          <a:xfrm>
            <a:off x="820257" y="1582907"/>
            <a:ext cx="7740600" cy="3324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a:t>Para implementar el módulo recomendador se utilizó Lógica Difusa basado en el modelo de Mamdani. Este modelo permite eliminar la subjetividad al momento de sugerir aprobar o no una obra. La identificación y definición de las reglas se realizó con los miembros de la comisión, siguiendo la normativa vigente y los parámetros establecidos en los instructivos de la Universidad</a:t>
            </a:r>
            <a:r>
              <a:rPr lang="es-EC" sz="2100" b="0" i="0" u="none" strike="noStrike" cap="none">
                <a:solidFill>
                  <a:srgbClr val="000000"/>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animEffect transition="in" filter="fade">
                                      <p:cBhvr>
                                        <p:cTn id="7" dur="5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38"/>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33" name="Google Shape;533;p38"/>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34" name="Google Shape;534;p38"/>
          <p:cNvSpPr txBox="1"/>
          <p:nvPr/>
        </p:nvSpPr>
        <p:spPr>
          <a:xfrm>
            <a:off x="988192" y="1726568"/>
            <a:ext cx="7234800" cy="2839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b="0" i="0" u="none" strike="noStrike" cap="none">
                <a:solidFill>
                  <a:srgbClr val="000000"/>
                </a:solidFill>
                <a:latin typeface="Arial"/>
                <a:ea typeface="Arial"/>
                <a:cs typeface="Arial"/>
                <a:sym typeface="Arial"/>
              </a:rPr>
              <a:t>El aplicativo web permite registrar en línea la solicitud y enviar la documentación de respaldo en forma digital para su análisis; asigna evaluadores internos y externos, envía y recibe informes, genera reportes, lleva un control automático y el solicitante puede verificar el estado de su trámite. </a:t>
            </a:r>
            <a:endParaRPr sz="2100" b="0" i="0" u="none" strike="noStrike" cap="none">
              <a:solidFill>
                <a:srgbClr val="000000"/>
              </a:solidFill>
              <a:latin typeface="Arial"/>
              <a:ea typeface="Arial"/>
              <a:cs typeface="Arial"/>
              <a:sym typeface="Arial"/>
            </a:endParaRPr>
          </a:p>
        </p:txBody>
      </p:sp>
      <p:sp>
        <p:nvSpPr>
          <p:cNvPr id="535" name="Google Shape;535;p38"/>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g115b4c8a433_0_6"/>
          <p:cNvPicPr preferRelativeResize="0"/>
          <p:nvPr/>
        </p:nvPicPr>
        <p:blipFill rotWithShape="1">
          <a:blip r:embed="rId3">
            <a:alphaModFix/>
          </a:blip>
          <a:srcRect/>
          <a:stretch/>
        </p:blipFill>
        <p:spPr>
          <a:xfrm>
            <a:off x="6251127" y="5971916"/>
            <a:ext cx="2892873" cy="678383"/>
          </a:xfrm>
          <a:prstGeom prst="rect">
            <a:avLst/>
          </a:prstGeom>
          <a:noFill/>
          <a:ln>
            <a:noFill/>
          </a:ln>
        </p:spPr>
      </p:pic>
      <p:sp>
        <p:nvSpPr>
          <p:cNvPr id="101" name="Google Shape;101;g115b4c8a433_0_6"/>
          <p:cNvSpPr txBox="1"/>
          <p:nvPr/>
        </p:nvSpPr>
        <p:spPr>
          <a:xfrm>
            <a:off x="2825088" y="-125844"/>
            <a:ext cx="6109500" cy="708900"/>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PLANTEAMIENTO DEL PROBLEMA</a:t>
            </a:r>
            <a:endParaRPr sz="1400" b="0" i="0" u="none" strike="noStrike" cap="none">
              <a:solidFill>
                <a:srgbClr val="000000"/>
              </a:solidFill>
              <a:latin typeface="Arial"/>
              <a:ea typeface="Arial"/>
              <a:cs typeface="Arial"/>
              <a:sym typeface="Arial"/>
            </a:endParaRPr>
          </a:p>
        </p:txBody>
      </p:sp>
      <p:sp>
        <p:nvSpPr>
          <p:cNvPr id="102" name="Google Shape;102;g115b4c8a433_0_6"/>
          <p:cNvSpPr/>
          <p:nvPr/>
        </p:nvSpPr>
        <p:spPr>
          <a:xfrm>
            <a:off x="3268691" y="2296476"/>
            <a:ext cx="562200" cy="909300"/>
          </a:xfrm>
          <a:prstGeom prst="downArrow">
            <a:avLst>
              <a:gd name="adj1" fmla="val 50000"/>
              <a:gd name="adj2" fmla="val 50000"/>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 name="Google Shape;103;g115b4c8a433_0_6"/>
          <p:cNvSpPr/>
          <p:nvPr/>
        </p:nvSpPr>
        <p:spPr>
          <a:xfrm>
            <a:off x="423544" y="3312213"/>
            <a:ext cx="8234700" cy="1347600"/>
          </a:xfrm>
          <a:prstGeom prst="roundRect">
            <a:avLst>
              <a:gd name="adj" fmla="val 16667"/>
            </a:avLst>
          </a:prstGeom>
          <a:solidFill>
            <a:srgbClr val="F2F2F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s-EC" sz="2200">
                <a:solidFill>
                  <a:srgbClr val="3F3F3F"/>
                </a:solidFill>
                <a:latin typeface="Book Antiqua"/>
                <a:ea typeface="Book Antiqua"/>
                <a:cs typeface="Book Antiqua"/>
                <a:sym typeface="Book Antiqua"/>
              </a:rPr>
              <a:t>La comisión de obras de relevancia tarda en emitir las resoluciones de los trámites y solicitudes.</a:t>
            </a:r>
            <a:endParaRPr sz="1400" b="1" i="0" u="none" strike="noStrike" cap="none">
              <a:solidFill>
                <a:srgbClr val="000000"/>
              </a:solidFill>
              <a:latin typeface="Arial"/>
              <a:ea typeface="Arial"/>
              <a:cs typeface="Arial"/>
              <a:sym typeface="Arial"/>
            </a:endParaRPr>
          </a:p>
        </p:txBody>
      </p:sp>
      <p:sp>
        <p:nvSpPr>
          <p:cNvPr id="104" name="Google Shape;104;g115b4c8a433_0_6"/>
          <p:cNvSpPr/>
          <p:nvPr/>
        </p:nvSpPr>
        <p:spPr>
          <a:xfrm rot="5400000">
            <a:off x="758769" y="2472135"/>
            <a:ext cx="909300" cy="558000"/>
          </a:xfrm>
          <a:prstGeom prst="rightArrow">
            <a:avLst>
              <a:gd name="adj1" fmla="val 50000"/>
              <a:gd name="adj2" fmla="val 50000"/>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 name="Google Shape;105;g115b4c8a433_0_6"/>
          <p:cNvSpPr/>
          <p:nvPr/>
        </p:nvSpPr>
        <p:spPr>
          <a:xfrm rot="5400000">
            <a:off x="5349206" y="2472120"/>
            <a:ext cx="909300" cy="558000"/>
          </a:xfrm>
          <a:prstGeom prst="rightArrow">
            <a:avLst>
              <a:gd name="adj1" fmla="val 50000"/>
              <a:gd name="adj2" fmla="val 50000"/>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 name="Google Shape;106;g115b4c8a433_0_6"/>
          <p:cNvSpPr/>
          <p:nvPr/>
        </p:nvSpPr>
        <p:spPr>
          <a:xfrm rot="5400000">
            <a:off x="7433884" y="2472128"/>
            <a:ext cx="909300" cy="558000"/>
          </a:xfrm>
          <a:prstGeom prst="rightArrow">
            <a:avLst>
              <a:gd name="adj1" fmla="val 50000"/>
              <a:gd name="adj2" fmla="val 50000"/>
            </a:avLst>
          </a:prstGeom>
          <a:gradFill>
            <a:gsLst>
              <a:gs pos="0">
                <a:srgbClr val="BABABA"/>
              </a:gs>
              <a:gs pos="35000">
                <a:srgbClr val="CFCFCF"/>
              </a:gs>
              <a:gs pos="100000">
                <a:srgbClr val="EDEDED"/>
              </a:gs>
            </a:gsLst>
            <a:lin ang="16200038" scaled="0"/>
          </a:gradFill>
          <a:ln w="9525" cap="flat" cmpd="sng">
            <a:solidFill>
              <a:schemeClr val="dk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 name="Google Shape;107;g115b4c8a433_0_6"/>
          <p:cNvSpPr txBox="1"/>
          <p:nvPr/>
        </p:nvSpPr>
        <p:spPr>
          <a:xfrm>
            <a:off x="423547" y="1169125"/>
            <a:ext cx="1992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a:t>P</a:t>
            </a:r>
            <a:r>
              <a:rPr lang="es-EC" sz="1600" b="1" i="0" u="none" strike="noStrike" cap="none">
                <a:solidFill>
                  <a:srgbClr val="000000"/>
                </a:solidFill>
                <a:latin typeface="Arial"/>
                <a:ea typeface="Arial"/>
                <a:cs typeface="Arial"/>
                <a:sym typeface="Arial"/>
              </a:rPr>
              <a:t>rocesos manuales</a:t>
            </a:r>
            <a:endParaRPr sz="1600" b="0" i="0" u="none" strike="noStrike" cap="none">
              <a:solidFill>
                <a:srgbClr val="000000"/>
              </a:solidFill>
              <a:latin typeface="Arial"/>
              <a:ea typeface="Arial"/>
              <a:cs typeface="Arial"/>
              <a:sym typeface="Arial"/>
            </a:endParaRPr>
          </a:p>
        </p:txBody>
      </p:sp>
      <p:sp>
        <p:nvSpPr>
          <p:cNvPr id="108" name="Google Shape;108;g115b4c8a433_0_6"/>
          <p:cNvSpPr txBox="1"/>
          <p:nvPr/>
        </p:nvSpPr>
        <p:spPr>
          <a:xfrm>
            <a:off x="2553662" y="1169125"/>
            <a:ext cx="1992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a:t>Formatos físicos y manuales</a:t>
            </a:r>
            <a:endParaRPr sz="1600" b="0" i="0" u="none" strike="noStrike" cap="none">
              <a:solidFill>
                <a:srgbClr val="000000"/>
              </a:solidFill>
              <a:latin typeface="Arial"/>
              <a:ea typeface="Arial"/>
              <a:cs typeface="Arial"/>
              <a:sym typeface="Arial"/>
            </a:endParaRPr>
          </a:p>
        </p:txBody>
      </p:sp>
      <p:sp>
        <p:nvSpPr>
          <p:cNvPr id="109" name="Google Shape;109;g115b4c8a433_0_6"/>
          <p:cNvSpPr txBox="1"/>
          <p:nvPr/>
        </p:nvSpPr>
        <p:spPr>
          <a:xfrm>
            <a:off x="4956124" y="1169125"/>
            <a:ext cx="1847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a:t>Retrasos en los trámites</a:t>
            </a:r>
            <a:endParaRPr sz="1600" b="0" i="0" u="none" strike="noStrike" cap="none">
              <a:solidFill>
                <a:srgbClr val="000000"/>
              </a:solidFill>
              <a:latin typeface="Arial"/>
              <a:ea typeface="Arial"/>
              <a:cs typeface="Arial"/>
              <a:sym typeface="Arial"/>
            </a:endParaRPr>
          </a:p>
        </p:txBody>
      </p:sp>
      <p:sp>
        <p:nvSpPr>
          <p:cNvPr id="110" name="Google Shape;110;g115b4c8a433_0_6"/>
          <p:cNvSpPr txBox="1"/>
          <p:nvPr/>
        </p:nvSpPr>
        <p:spPr>
          <a:xfrm>
            <a:off x="7213697" y="1147263"/>
            <a:ext cx="1684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EC" sz="1600" b="1" i="0" u="none" strike="noStrike" cap="none">
                <a:solidFill>
                  <a:srgbClr val="000000"/>
                </a:solidFill>
                <a:latin typeface="Arial"/>
                <a:ea typeface="Arial"/>
                <a:cs typeface="Arial"/>
                <a:sym typeface="Arial"/>
              </a:rPr>
              <a:t>Consumo de Recursos</a:t>
            </a:r>
            <a:endParaRPr sz="1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p:tgtEl>
                                          <p:spTgt spid="10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p:tgtEl>
                                          <p:spTgt spid="10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500"/>
                                        <p:tgtEl>
                                          <p:spTgt spid="1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par>
                                <p:cTn id="28" presetID="10" presetClass="entr" presetSubtype="0" fill="hold"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500"/>
                                        <p:tgtEl>
                                          <p:spTgt spid="102"/>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par>
                                <p:cTn id="34" presetID="10" presetClass="entr" presetSubtype="0" fill="hold" nodeType="with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fade">
                                      <p:cBhvr>
                                        <p:cTn id="36" dur="500"/>
                                        <p:tgtEl>
                                          <p:spTgt spid="10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39"/>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42" name="Google Shape;542;p39"/>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43" name="Google Shape;543;p39"/>
          <p:cNvSpPr txBox="1"/>
          <p:nvPr/>
        </p:nvSpPr>
        <p:spPr>
          <a:xfrm>
            <a:off x="1032250" y="1269275"/>
            <a:ext cx="7303500" cy="4294500"/>
          </a:xfrm>
          <a:prstGeom prst="rect">
            <a:avLst/>
          </a:prstGeom>
          <a:noFill/>
          <a:ln>
            <a:noFill/>
          </a:ln>
        </p:spPr>
        <p:txBody>
          <a:bodyPr spcFirstLastPara="1" wrap="square" lIns="91425" tIns="45700" rIns="91425" bIns="45700" anchor="t" anchorCtr="0">
            <a:spAutoFit/>
          </a:bodyPr>
          <a:lstStyle/>
          <a:p>
            <a:pPr marL="0" lvl="0" indent="0" algn="just" rtl="0">
              <a:lnSpc>
                <a:spcPct val="200000"/>
              </a:lnSpc>
              <a:spcBef>
                <a:spcPts val="1200"/>
              </a:spcBef>
              <a:spcAft>
                <a:spcPts val="1200"/>
              </a:spcAft>
              <a:buSzPts val="1100"/>
              <a:buNone/>
            </a:pPr>
            <a:r>
              <a:rPr lang="es-EC" sz="2100"/>
              <a:t>Con el apoyo de miembros de la comisión se probó el aplicativo, se registraron expedientes seleccionados de casos resueltos, pendientes y nuevos. Los resultados evidenciaron reducción de errores humanos o de comunicación, respuesta ágil en la resolución y seguimiento de trámites, obtención de informes, y disminución del uso de papel.</a:t>
            </a: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animEffect transition="in" filter="fade">
                                      <p:cBhvr>
                                        <p:cTn id="7" dur="5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40"/>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50" name="Google Shape;550;p40"/>
          <p:cNvSpPr txBox="1"/>
          <p:nvPr/>
        </p:nvSpPr>
        <p:spPr>
          <a:xfrm>
            <a:off x="5540990" y="-125844"/>
            <a:ext cx="3393561"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51" name="Google Shape;551;p40"/>
          <p:cNvSpPr txBox="1"/>
          <p:nvPr/>
        </p:nvSpPr>
        <p:spPr>
          <a:xfrm>
            <a:off x="826343" y="1250903"/>
            <a:ext cx="7491300" cy="3324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a:t>Para la secretaría de la comisión, la revisión de solicitudes de obras y asignación de evaluadores fue un proceso más sencillo y de menor tiempo</a:t>
            </a:r>
            <a:r>
              <a:rPr lang="es-EC" sz="2100" b="0" i="0" u="none" strike="noStrike" cap="none">
                <a:solidFill>
                  <a:srgbClr val="000000"/>
                </a:solidFill>
                <a:latin typeface="Arial"/>
                <a:ea typeface="Arial"/>
                <a:cs typeface="Arial"/>
                <a:sym typeface="Arial"/>
              </a:rPr>
              <a:t> </a:t>
            </a:r>
            <a:endParaRPr sz="2100"/>
          </a:p>
          <a:p>
            <a:pPr marL="0" marR="0" lvl="0" indent="0" algn="just" rtl="0">
              <a:lnSpc>
                <a:spcPct val="150000"/>
              </a:lnSpc>
              <a:spcBef>
                <a:spcPts val="0"/>
              </a:spcBef>
              <a:spcAft>
                <a:spcPts val="0"/>
              </a:spcAft>
              <a:buNone/>
            </a:pPr>
            <a:endParaRPr sz="2100"/>
          </a:p>
          <a:p>
            <a:pPr marL="0" marR="0" lvl="0" indent="0" algn="just" rtl="0">
              <a:lnSpc>
                <a:spcPct val="150000"/>
              </a:lnSpc>
              <a:spcBef>
                <a:spcPts val="0"/>
              </a:spcBef>
              <a:spcAft>
                <a:spcPts val="0"/>
              </a:spcAft>
              <a:buNone/>
            </a:pPr>
            <a:r>
              <a:rPr lang="es-EC" sz="2100" b="0" i="0" u="none" strike="noStrike" cap="none">
                <a:solidFill>
                  <a:srgbClr val="000000"/>
                </a:solidFill>
                <a:latin typeface="Arial"/>
                <a:ea typeface="Arial"/>
                <a:cs typeface="Arial"/>
                <a:sym typeface="Arial"/>
              </a:rPr>
              <a:t>Para los docentes solicitantes, fue </a:t>
            </a:r>
            <a:r>
              <a:rPr lang="es-EC" sz="2100"/>
              <a:t>fácil </a:t>
            </a:r>
            <a:r>
              <a:rPr lang="es-EC" sz="2100" b="0" i="0" u="none" strike="noStrike" cap="none">
                <a:solidFill>
                  <a:srgbClr val="000000"/>
                </a:solidFill>
                <a:latin typeface="Arial"/>
                <a:ea typeface="Arial"/>
                <a:cs typeface="Arial"/>
                <a:sym typeface="Arial"/>
              </a:rPr>
              <a:t>registrar la información en el formulario y adjuntar los documentos de respaldo sin ningún inconveniente. </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500"/>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g115b4c8a433_0_181"/>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558" name="Google Shape;558;g115b4c8a433_0_181"/>
          <p:cNvSpPr txBox="1"/>
          <p:nvPr/>
        </p:nvSpPr>
        <p:spPr>
          <a:xfrm>
            <a:off x="5540990" y="-125844"/>
            <a:ext cx="3393600" cy="708900"/>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CONCLUSIONES</a:t>
            </a:r>
            <a:endParaRPr/>
          </a:p>
        </p:txBody>
      </p:sp>
      <p:sp>
        <p:nvSpPr>
          <p:cNvPr id="559" name="Google Shape;559;g115b4c8a433_0_181"/>
          <p:cNvSpPr txBox="1"/>
          <p:nvPr/>
        </p:nvSpPr>
        <p:spPr>
          <a:xfrm>
            <a:off x="914618" y="1273678"/>
            <a:ext cx="7491300" cy="3324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b="0" i="0" u="none" strike="noStrike" cap="none">
                <a:solidFill>
                  <a:srgbClr val="000000"/>
                </a:solidFill>
                <a:latin typeface="Arial"/>
                <a:ea typeface="Arial"/>
                <a:cs typeface="Arial"/>
                <a:sym typeface="Arial"/>
              </a:rPr>
              <a:t>Para los evaluadores internos y externos fue amigable la interfaz de evaluación y sobre todo el envío </a:t>
            </a:r>
            <a:r>
              <a:rPr lang="es-EC" sz="2100"/>
              <a:t>automático </a:t>
            </a:r>
            <a:r>
              <a:rPr lang="es-EC" sz="2100" b="0" i="0" u="none" strike="noStrike" cap="none">
                <a:solidFill>
                  <a:srgbClr val="000000"/>
                </a:solidFill>
                <a:latin typeface="Arial"/>
                <a:ea typeface="Arial"/>
                <a:cs typeface="Arial"/>
                <a:sym typeface="Arial"/>
              </a:rPr>
              <a:t>de su informe por medio de correo electrónico hacia la </a:t>
            </a:r>
            <a:r>
              <a:rPr lang="es-EC" sz="2100"/>
              <a:t>secretaría</a:t>
            </a:r>
            <a:r>
              <a:rPr lang="es-EC" sz="2100" b="0" i="0" u="none" strike="noStrike" cap="none">
                <a:solidFill>
                  <a:srgbClr val="000000"/>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2100"/>
          </a:p>
          <a:p>
            <a:pPr marL="0" marR="0" lvl="0" indent="0" algn="just" rtl="0">
              <a:lnSpc>
                <a:spcPct val="150000"/>
              </a:lnSpc>
              <a:spcBef>
                <a:spcPts val="0"/>
              </a:spcBef>
              <a:spcAft>
                <a:spcPts val="0"/>
              </a:spcAft>
              <a:buNone/>
            </a:pPr>
            <a:r>
              <a:rPr lang="es-EC" sz="2100"/>
              <a:t>Finalmente, los miembros de la comisión hicieron revisión y consultas del estado de casos para dar el seguimiento a la evaluación de las obras registradas. </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5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41"/>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66" name="Google Shape;566;p41"/>
          <p:cNvSpPr txBox="1"/>
          <p:nvPr/>
        </p:nvSpPr>
        <p:spPr>
          <a:xfrm>
            <a:off x="4831308" y="-125844"/>
            <a:ext cx="4103244" cy="708889"/>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RECOMENDACIONES</a:t>
            </a:r>
            <a:endParaRPr/>
          </a:p>
        </p:txBody>
      </p:sp>
      <p:sp>
        <p:nvSpPr>
          <p:cNvPr id="567" name="Google Shape;567;p41"/>
          <p:cNvSpPr txBox="1"/>
          <p:nvPr/>
        </p:nvSpPr>
        <p:spPr>
          <a:xfrm>
            <a:off x="1158775" y="1399450"/>
            <a:ext cx="7048200" cy="2839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b="0" i="0" u="none" strike="noStrike" cap="none">
                <a:solidFill>
                  <a:srgbClr val="000000"/>
                </a:solidFill>
                <a:latin typeface="Arial"/>
                <a:ea typeface="Arial"/>
                <a:cs typeface="Arial"/>
                <a:sym typeface="Arial"/>
              </a:rPr>
              <a:t>Se recomienda realizar más pruebas para afinar el aplicativo, alimentar la base de conocimientos y ampliar el uso del sistema con nuevos casos.</a:t>
            </a:r>
            <a:endParaRPr sz="21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endParaRPr sz="2100"/>
          </a:p>
          <a:p>
            <a:pPr marL="0" marR="0" lvl="0" indent="0" algn="just" rtl="0">
              <a:lnSpc>
                <a:spcPct val="150000"/>
              </a:lnSpc>
              <a:spcBef>
                <a:spcPts val="0"/>
              </a:spcBef>
              <a:spcAft>
                <a:spcPts val="0"/>
              </a:spcAft>
              <a:buNone/>
            </a:pPr>
            <a:r>
              <a:rPr lang="es-EC" sz="2100"/>
              <a:t>Gestionar la</a:t>
            </a:r>
            <a:r>
              <a:rPr lang="es-EC" sz="2100" b="0" i="0" u="none" strike="noStrike" cap="none">
                <a:solidFill>
                  <a:srgbClr val="000000"/>
                </a:solidFill>
                <a:latin typeface="Arial"/>
                <a:ea typeface="Arial"/>
                <a:cs typeface="Arial"/>
                <a:sym typeface="Arial"/>
              </a:rPr>
              <a:t> implementa</a:t>
            </a:r>
            <a:r>
              <a:rPr lang="es-EC" sz="2100"/>
              <a:t>ción del aplicativo</a:t>
            </a:r>
            <a:r>
              <a:rPr lang="es-EC" sz="2100" b="0" i="0" u="none" strike="noStrike" cap="none">
                <a:solidFill>
                  <a:srgbClr val="000000"/>
                </a:solidFill>
                <a:latin typeface="Arial"/>
                <a:ea typeface="Arial"/>
                <a:cs typeface="Arial"/>
                <a:sym typeface="Arial"/>
              </a:rPr>
              <a:t> en la infraestructura de la universidad</a:t>
            </a:r>
            <a:r>
              <a:rPr lang="es-EC" sz="2100"/>
              <a:t>.</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g115b4c8a433_7_16"/>
          <p:cNvPicPr preferRelativeResize="0"/>
          <p:nvPr/>
        </p:nvPicPr>
        <p:blipFill rotWithShape="1">
          <a:blip r:embed="rId3">
            <a:alphaModFix/>
          </a:blip>
          <a:srcRect/>
          <a:stretch/>
        </p:blipFill>
        <p:spPr>
          <a:xfrm>
            <a:off x="6213027" y="5951016"/>
            <a:ext cx="2892873" cy="678383"/>
          </a:xfrm>
          <a:prstGeom prst="rect">
            <a:avLst/>
          </a:prstGeom>
          <a:noFill/>
          <a:ln>
            <a:noFill/>
          </a:ln>
        </p:spPr>
      </p:pic>
      <p:sp>
        <p:nvSpPr>
          <p:cNvPr id="574" name="Google Shape;574;g115b4c8a433_7_16"/>
          <p:cNvSpPr txBox="1"/>
          <p:nvPr/>
        </p:nvSpPr>
        <p:spPr>
          <a:xfrm>
            <a:off x="4831308" y="-125844"/>
            <a:ext cx="4103100" cy="708900"/>
          </a:xfrm>
          <a:prstGeom prst="rect">
            <a:avLst/>
          </a:prstGeom>
          <a:noFill/>
          <a:ln>
            <a:noFill/>
          </a:ln>
        </p:spPr>
        <p:txBody>
          <a:bodyPr spcFirstLastPara="1" wrap="square" lIns="91425" tIns="45700" rIns="91425" bIns="45700" anchor="b" anchorCtr="0">
            <a:normAutofit fontScale="85000" lnSpcReduction="100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RECOMENDACIONES</a:t>
            </a:r>
            <a:endParaRPr/>
          </a:p>
        </p:txBody>
      </p:sp>
      <p:sp>
        <p:nvSpPr>
          <p:cNvPr id="575" name="Google Shape;575;g115b4c8a433_7_16"/>
          <p:cNvSpPr txBox="1"/>
          <p:nvPr/>
        </p:nvSpPr>
        <p:spPr>
          <a:xfrm>
            <a:off x="1158775" y="1399450"/>
            <a:ext cx="7048200" cy="3324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C" sz="2100"/>
              <a:t>Se recomienda ampliar las funcionalidades del sistema por medio de la implementación de reglas más robustas que permiten interpretar tanto sintáctica como semánticamente las recomendaciones establecidas por los evaluadores, tanto internos como externos y así  manejar de mejor forma los criterios de ambigüedad.</a:t>
            </a:r>
            <a:endParaRPr sz="2100"/>
          </a:p>
          <a:p>
            <a:pPr marL="0" marR="0" lvl="0" indent="0" algn="just" rtl="0">
              <a:lnSpc>
                <a:spcPct val="150000"/>
              </a:lnSpc>
              <a:spcBef>
                <a:spcPts val="0"/>
              </a:spcBef>
              <a:spcAft>
                <a:spcPts val="0"/>
              </a:spcAft>
              <a:buNone/>
            </a:pPr>
            <a:endParaRPr sz="2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fade">
                                      <p:cBhvr>
                                        <p:cTn id="7" dur="500"/>
                                        <p:tgtEl>
                                          <p:spTgt spid="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4"/>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582" name="Google Shape;582;p44"/>
          <p:cNvSpPr txBox="1"/>
          <p:nvPr/>
        </p:nvSpPr>
        <p:spPr>
          <a:xfrm>
            <a:off x="1326747" y="2289645"/>
            <a:ext cx="6490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EC" sz="6000" b="1" i="0" u="none" strike="noStrike" cap="none">
                <a:solidFill>
                  <a:srgbClr val="00B050"/>
                </a:solidFill>
                <a:latin typeface="Arial"/>
                <a:ea typeface="Arial"/>
                <a:cs typeface="Arial"/>
                <a:sym typeface="Arial"/>
              </a:rPr>
              <a:t>GRACIAS </a:t>
            </a:r>
            <a:endParaRPr sz="6000" b="1" i="0" u="none" strike="noStrike" cap="none">
              <a:solidFill>
                <a:srgbClr val="00B05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5"/>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17" name="Google Shape;117;p5"/>
          <p:cNvSpPr txBox="1"/>
          <p:nvPr/>
        </p:nvSpPr>
        <p:spPr>
          <a:xfrm>
            <a:off x="4749422" y="-125844"/>
            <a:ext cx="4185130"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OBJETIVO GENERAL</a:t>
            </a:r>
            <a:endParaRPr/>
          </a:p>
        </p:txBody>
      </p:sp>
      <p:sp>
        <p:nvSpPr>
          <p:cNvPr id="118" name="Google Shape;118;p5"/>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
        <p:nvSpPr>
          <p:cNvPr id="119" name="Google Shape;119;p5"/>
          <p:cNvSpPr txBox="1"/>
          <p:nvPr/>
        </p:nvSpPr>
        <p:spPr>
          <a:xfrm>
            <a:off x="714575" y="1571925"/>
            <a:ext cx="7739700" cy="26898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2500" i="0" u="none" strike="noStrike" cap="none">
                <a:solidFill>
                  <a:schemeClr val="dk1"/>
                </a:solidFill>
              </a:rPr>
              <a:t>Automatizar los trámites y procesos que se realizan para evaluar obras de relevancia académicas mediante el desarrollo de un prototipo de sistema recomendador para contribuir en la mejora de atención a los usuarios que solicitan el servicio a la Comisión de Obras de Relevancia.</a:t>
            </a:r>
            <a:endParaRPr sz="2500" i="0" u="none" strike="noStrike" cap="none">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6"/>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26" name="Google Shape;126;p6"/>
          <p:cNvSpPr txBox="1"/>
          <p:nvPr/>
        </p:nvSpPr>
        <p:spPr>
          <a:xfrm>
            <a:off x="3821373" y="-125844"/>
            <a:ext cx="5113179"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OBJETIVOS ESPECÍFICOS</a:t>
            </a:r>
            <a:endParaRPr/>
          </a:p>
        </p:txBody>
      </p:sp>
      <p:sp>
        <p:nvSpPr>
          <p:cNvPr id="127" name="Google Shape;127;p6"/>
          <p:cNvSpPr txBox="1"/>
          <p:nvPr/>
        </p:nvSpPr>
        <p:spPr>
          <a:xfrm>
            <a:off x="4367034" y="6401514"/>
            <a:ext cx="586359"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000" b="1" i="0" u="none" strike="noStrike" cap="none">
              <a:solidFill>
                <a:srgbClr val="898989"/>
              </a:solidFill>
              <a:latin typeface="Calibri"/>
              <a:ea typeface="Calibri"/>
              <a:cs typeface="Calibri"/>
              <a:sym typeface="Calibri"/>
            </a:endParaRPr>
          </a:p>
        </p:txBody>
      </p:sp>
      <p:sp>
        <p:nvSpPr>
          <p:cNvPr id="128" name="Google Shape;128;p6"/>
          <p:cNvSpPr txBox="1"/>
          <p:nvPr/>
        </p:nvSpPr>
        <p:spPr>
          <a:xfrm>
            <a:off x="714575" y="1592025"/>
            <a:ext cx="7641600" cy="1873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2600" i="0" u="none" strike="noStrike" cap="none">
                <a:solidFill>
                  <a:schemeClr val="dk1"/>
                </a:solidFill>
              </a:rPr>
              <a:t>Realizar el estudio de la situación actual para conocer los procesos y trámites que realiza la Comisión de Obras de Relevancia, así como la normativa vigente. </a:t>
            </a:r>
            <a:endParaRPr sz="2600" i="0" u="none" strike="noStrike" cap="none">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35" name="Google Shape;135;p7"/>
          <p:cNvSpPr txBox="1"/>
          <p:nvPr/>
        </p:nvSpPr>
        <p:spPr>
          <a:xfrm>
            <a:off x="3821373" y="-125844"/>
            <a:ext cx="5113179"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OBJETIVOS ESPECÍFICOS</a:t>
            </a:r>
            <a:endParaRPr/>
          </a:p>
        </p:txBody>
      </p:sp>
      <p:sp>
        <p:nvSpPr>
          <p:cNvPr id="136" name="Google Shape;136;p7"/>
          <p:cNvSpPr txBox="1"/>
          <p:nvPr/>
        </p:nvSpPr>
        <p:spPr>
          <a:xfrm>
            <a:off x="722125" y="1580450"/>
            <a:ext cx="7807500" cy="1873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2600" i="0" u="none" strike="noStrike" cap="none">
                <a:solidFill>
                  <a:schemeClr val="dk1"/>
                </a:solidFill>
              </a:rPr>
              <a:t>Identificar el modelo recomendador que mejor se adapte al desarrollo del prototipo relacionado a la automatización de procesos administrativos y académicos.</a:t>
            </a:r>
            <a:endParaRPr sz="2600" i="0" u="none" strike="noStrike" cap="none">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43" name="Google Shape;143;p8"/>
          <p:cNvSpPr txBox="1"/>
          <p:nvPr/>
        </p:nvSpPr>
        <p:spPr>
          <a:xfrm>
            <a:off x="3821373" y="-125844"/>
            <a:ext cx="5113179"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OBJETIVOS ESPECÍFICOS</a:t>
            </a:r>
            <a:endParaRPr/>
          </a:p>
        </p:txBody>
      </p:sp>
      <p:sp>
        <p:nvSpPr>
          <p:cNvPr id="144" name="Google Shape;144;p8"/>
          <p:cNvSpPr txBox="1"/>
          <p:nvPr/>
        </p:nvSpPr>
        <p:spPr>
          <a:xfrm>
            <a:off x="722125" y="1535475"/>
            <a:ext cx="7729500" cy="2333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2600" i="0" u="none" strike="noStrike" cap="none">
                <a:solidFill>
                  <a:schemeClr val="dk1"/>
                </a:solidFill>
              </a:rPr>
              <a:t>Utilizar una metodología de desarrollo de software para implementar el prototipo de un sistema recomendador que permita automatizar y mejorar los procedimientos que se realizan para evaluar las Obras de Relevancia</a:t>
            </a:r>
            <a:endParaRPr sz="2600" i="0" u="none" strike="noStrike" cap="none">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9"/>
          <p:cNvPicPr preferRelativeResize="0"/>
          <p:nvPr/>
        </p:nvPicPr>
        <p:blipFill rotWithShape="1">
          <a:blip r:embed="rId3">
            <a:alphaModFix/>
          </a:blip>
          <a:srcRect/>
          <a:stretch/>
        </p:blipFill>
        <p:spPr>
          <a:xfrm>
            <a:off x="6213027" y="5951016"/>
            <a:ext cx="2892874" cy="678383"/>
          </a:xfrm>
          <a:prstGeom prst="rect">
            <a:avLst/>
          </a:prstGeom>
          <a:noFill/>
          <a:ln>
            <a:noFill/>
          </a:ln>
        </p:spPr>
      </p:pic>
      <p:sp>
        <p:nvSpPr>
          <p:cNvPr id="151" name="Google Shape;151;p9"/>
          <p:cNvSpPr txBox="1"/>
          <p:nvPr/>
        </p:nvSpPr>
        <p:spPr>
          <a:xfrm>
            <a:off x="3821373" y="-125844"/>
            <a:ext cx="5113179" cy="708889"/>
          </a:xfrm>
          <a:prstGeom prst="rect">
            <a:avLst/>
          </a:prstGeom>
          <a:noFill/>
          <a:ln>
            <a:noFill/>
          </a:ln>
        </p:spPr>
        <p:txBody>
          <a:bodyPr spcFirstLastPara="1" wrap="square" lIns="91425" tIns="45700" rIns="91425" bIns="45700" anchor="b" anchorCtr="0">
            <a:normAutofit fontScale="92500"/>
          </a:bodyPr>
          <a:lstStyle/>
          <a:p>
            <a:pPr marL="0" marR="0" lvl="0" indent="0" algn="r" rtl="0">
              <a:lnSpc>
                <a:spcPct val="90000"/>
              </a:lnSpc>
              <a:spcBef>
                <a:spcPts val="0"/>
              </a:spcBef>
              <a:spcAft>
                <a:spcPts val="0"/>
              </a:spcAft>
              <a:buClr>
                <a:srgbClr val="000000"/>
              </a:buClr>
              <a:buSzPct val="100000"/>
              <a:buFont typeface="Arial"/>
              <a:buNone/>
            </a:pPr>
            <a:r>
              <a:rPr lang="es-EC" sz="3200" b="1" i="0" u="none" strike="noStrike" cap="none">
                <a:solidFill>
                  <a:srgbClr val="262626"/>
                </a:solidFill>
                <a:latin typeface="Arial"/>
                <a:ea typeface="Arial"/>
                <a:cs typeface="Arial"/>
                <a:sym typeface="Arial"/>
              </a:rPr>
              <a:t>OBJETIVOS ESPECÍFICOS</a:t>
            </a:r>
            <a:endParaRPr/>
          </a:p>
        </p:txBody>
      </p:sp>
      <p:sp>
        <p:nvSpPr>
          <p:cNvPr id="152" name="Google Shape;152;p9"/>
          <p:cNvSpPr txBox="1"/>
          <p:nvPr/>
        </p:nvSpPr>
        <p:spPr>
          <a:xfrm>
            <a:off x="707050" y="1530875"/>
            <a:ext cx="7726800" cy="1873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2600" i="0" u="none" strike="noStrike" cap="none">
                <a:solidFill>
                  <a:schemeClr val="dk1"/>
                </a:solidFill>
              </a:rPr>
              <a:t>Validar el prototipo desarrollado mediante casos de estudio definidos por los miembros del Comité de Obras de Relevancia de la Universidad de las Fuerzas Armadas ESPE.</a:t>
            </a:r>
            <a:endParaRPr sz="2600" i="0" u="none" strike="noStrike" cap="none">
              <a:solidFill>
                <a:schemeClr val="dk1"/>
              </a:solidFill>
            </a:endParaRPr>
          </a:p>
        </p:txBody>
      </p:sp>
    </p:spTree>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1942</Words>
  <Application>Microsoft Office PowerPoint</Application>
  <PresentationFormat>Presentación en pantalla (4:3)</PresentationFormat>
  <Paragraphs>263</Paragraphs>
  <Slides>45</Slides>
  <Notes>45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Arial Rounded</vt:lpstr>
      <vt:lpstr>Corbel</vt:lpstr>
      <vt:lpstr>Book Antiqua</vt:lpstr>
      <vt:lpstr>Overlock</vt:lpstr>
      <vt:lpstr>Roboto</vt:lpstr>
      <vt:lpstr>Calibri</vt:lpstr>
      <vt:lpstr>Times New Roman</vt:lpstr>
      <vt:lpstr>Arial</vt:lpstr>
      <vt:lpstr>Noto Sans Symbols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Ortiz</dc:creator>
  <cp:lastModifiedBy>Santiago Amendaño</cp:lastModifiedBy>
  <cp:revision>1</cp:revision>
  <dcterms:modified xsi:type="dcterms:W3CDTF">2022-02-24T18:58:37Z</dcterms:modified>
</cp:coreProperties>
</file>