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753600" cy="7315200"/>
  <p:notesSz cx="9753600" cy="73152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9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34372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34372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34372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34372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35003" y="0"/>
            <a:ext cx="4018595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5879465" cy="7315200"/>
          </a:xfrm>
          <a:custGeom>
            <a:avLst/>
            <a:gdLst/>
            <a:ahLst/>
            <a:cxnLst/>
            <a:rect l="l" t="t" r="r" b="b"/>
            <a:pathLst>
              <a:path w="5879465" h="7315200">
                <a:moveTo>
                  <a:pt x="0" y="7315200"/>
                </a:moveTo>
                <a:lnTo>
                  <a:pt x="0" y="0"/>
                </a:lnTo>
                <a:lnTo>
                  <a:pt x="5878976" y="0"/>
                </a:lnTo>
                <a:lnTo>
                  <a:pt x="5878976" y="7315200"/>
                </a:lnTo>
                <a:lnTo>
                  <a:pt x="0" y="7315200"/>
                </a:lnTo>
                <a:close/>
              </a:path>
            </a:pathLst>
          </a:custGeom>
          <a:solidFill>
            <a:srgbClr val="F4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9903" y="422022"/>
            <a:ext cx="9273793" cy="6467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34372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76715" y="2121572"/>
            <a:ext cx="4580255" cy="288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34372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600" cy="7315200"/>
            <a:chOff x="0" y="0"/>
            <a:chExt cx="9753600" cy="73152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753600" cy="73151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2" y="0"/>
              <a:ext cx="9753600" cy="2590800"/>
            </a:xfrm>
            <a:custGeom>
              <a:avLst/>
              <a:gdLst/>
              <a:ahLst/>
              <a:cxnLst/>
              <a:rect l="l" t="t" r="r" b="b"/>
              <a:pathLst>
                <a:path w="9753600" h="2590800">
                  <a:moveTo>
                    <a:pt x="9753341" y="2590798"/>
                  </a:moveTo>
                  <a:lnTo>
                    <a:pt x="0" y="2590798"/>
                  </a:lnTo>
                  <a:lnTo>
                    <a:pt x="0" y="0"/>
                  </a:lnTo>
                  <a:lnTo>
                    <a:pt x="9753341" y="0"/>
                  </a:lnTo>
                  <a:lnTo>
                    <a:pt x="9753341" y="2590798"/>
                  </a:lnTo>
                  <a:close/>
                </a:path>
              </a:pathLst>
            </a:custGeom>
            <a:solidFill>
              <a:srgbClr val="C7D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483806" y="121414"/>
            <a:ext cx="6781799" cy="1657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54120" y="1857800"/>
            <a:ext cx="80645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05" dirty="0">
                <a:solidFill>
                  <a:srgbClr val="017378"/>
                </a:solidFill>
                <a:latin typeface="Trebuchet MS"/>
                <a:cs typeface="Trebuchet MS"/>
              </a:rPr>
              <a:t>TRABAJO</a:t>
            </a:r>
            <a:r>
              <a:rPr sz="3200" b="1" spc="-260" dirty="0">
                <a:solidFill>
                  <a:srgbClr val="017378"/>
                </a:solidFill>
                <a:latin typeface="Trebuchet MS"/>
                <a:cs typeface="Trebuchet MS"/>
              </a:rPr>
              <a:t> </a:t>
            </a:r>
            <a:r>
              <a:rPr sz="3200" b="1" spc="160" dirty="0">
                <a:solidFill>
                  <a:srgbClr val="017378"/>
                </a:solidFill>
                <a:latin typeface="Trebuchet MS"/>
                <a:cs typeface="Trebuchet MS"/>
              </a:rPr>
              <a:t>DE</a:t>
            </a:r>
            <a:r>
              <a:rPr sz="3200" b="1" spc="-260" dirty="0">
                <a:solidFill>
                  <a:srgbClr val="017378"/>
                </a:solidFill>
                <a:latin typeface="Trebuchet MS"/>
                <a:cs typeface="Trebuchet MS"/>
              </a:rPr>
              <a:t> </a:t>
            </a:r>
            <a:r>
              <a:rPr sz="3200" b="1" spc="140" dirty="0">
                <a:solidFill>
                  <a:srgbClr val="017378"/>
                </a:solidFill>
                <a:latin typeface="Trebuchet MS"/>
                <a:cs typeface="Trebuchet MS"/>
              </a:rPr>
              <a:t>INTEGRACIÓN</a:t>
            </a:r>
            <a:r>
              <a:rPr sz="3200" b="1" spc="-254" dirty="0">
                <a:solidFill>
                  <a:srgbClr val="017378"/>
                </a:solidFill>
                <a:latin typeface="Trebuchet MS"/>
                <a:cs typeface="Trebuchet MS"/>
              </a:rPr>
              <a:t> </a:t>
            </a:r>
            <a:r>
              <a:rPr sz="3200" b="1" spc="170" dirty="0">
                <a:solidFill>
                  <a:srgbClr val="017378"/>
                </a:solidFill>
                <a:latin typeface="Trebuchet MS"/>
                <a:cs typeface="Trebuchet MS"/>
              </a:rPr>
              <a:t>CURRICULAR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11257" y="2799204"/>
            <a:ext cx="79268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700" b="1" i="0" u="none" strike="noStrike" cap="all" dirty="0">
                <a:solidFill>
                  <a:srgbClr val="FFFFFF"/>
                </a:solidFill>
                <a:effectLst/>
                <a:latin typeface="YACgEVg3xZg 0"/>
              </a:rPr>
              <a:t>DEPARTAMENTO DE CIENCIAS ECONÓMICAS, ADMINISTRATIVAS Y DEL COMERCIO</a:t>
            </a:r>
          </a:p>
          <a:p>
            <a:pPr algn="ctr"/>
            <a:endParaRPr lang="es-EC" sz="1700" cap="all" dirty="0">
              <a:solidFill>
                <a:srgbClr val="FFFFFF"/>
              </a:solidFill>
              <a:effectLst/>
              <a:latin typeface="YACgEVg3xZg 0"/>
            </a:endParaRPr>
          </a:p>
          <a:p>
            <a:pPr algn="ctr"/>
            <a:r>
              <a:rPr lang="es-EC" sz="1700" b="1" i="0" u="none" strike="noStrike" cap="all" dirty="0">
                <a:solidFill>
                  <a:srgbClr val="FFFFFF"/>
                </a:solidFill>
                <a:effectLst/>
                <a:latin typeface="YACgEVg3xZg 0"/>
              </a:rPr>
              <a:t>TEMA:</a:t>
            </a:r>
            <a:r>
              <a:rPr lang="es-EC" sz="1700" b="0" i="0" u="none" strike="noStrike" cap="all" dirty="0">
                <a:solidFill>
                  <a:srgbClr val="FFFFFF"/>
                </a:solidFill>
                <a:effectLst/>
                <a:latin typeface="YACgEVg3xZg 0"/>
              </a:rPr>
              <a:t> </a:t>
            </a:r>
            <a:endParaRPr lang="es-EC" sz="1700" cap="all" dirty="0">
              <a:solidFill>
                <a:srgbClr val="FFFFFF"/>
              </a:solidFill>
              <a:effectLst/>
              <a:latin typeface="YACgEVg3xZg 0"/>
            </a:endParaRPr>
          </a:p>
          <a:p>
            <a:pPr algn="ctr"/>
            <a:endParaRPr lang="es-EC" sz="1700" cap="all" dirty="0">
              <a:solidFill>
                <a:srgbClr val="FFFFFF"/>
              </a:solidFill>
              <a:latin typeface="YACgEVg3xZg 0"/>
            </a:endParaRPr>
          </a:p>
          <a:p>
            <a:pPr algn="ctr"/>
            <a:r>
              <a:rPr lang="es-EC" sz="1700" cap="all" dirty="0">
                <a:solidFill>
                  <a:srgbClr val="FFFFFF"/>
                </a:solidFill>
                <a:latin typeface="YACgEVg3xZg 0"/>
              </a:rPr>
              <a:t>La auditoría en la detección de fraudes en el sector público privado del Ecuador: Metodología de auditoría integral “Contraloría General del Estado - Auditorías externas”</a:t>
            </a:r>
          </a:p>
          <a:p>
            <a:pPr algn="ctr"/>
            <a:endParaRPr lang="es-EC" sz="1700" cap="all" dirty="0" smtClean="0">
              <a:solidFill>
                <a:srgbClr val="FFFFFF"/>
              </a:solidFill>
              <a:effectLst/>
              <a:latin typeface="YACgEVg3xZg 0"/>
            </a:endParaRPr>
          </a:p>
          <a:p>
            <a:pPr algn="ctr"/>
            <a:r>
              <a:rPr lang="es-EC" sz="1700" b="1" i="0" u="none" strike="noStrike" cap="all" dirty="0" smtClean="0">
                <a:solidFill>
                  <a:srgbClr val="FFFFFF"/>
                </a:solidFill>
                <a:effectLst/>
                <a:latin typeface="YACgEVg3xZg 0"/>
              </a:rPr>
              <a:t>AUTORAS</a:t>
            </a:r>
            <a:r>
              <a:rPr lang="es-EC" sz="1700" b="1" i="0" u="none" strike="noStrike" cap="all" dirty="0">
                <a:solidFill>
                  <a:srgbClr val="FFFFFF"/>
                </a:solidFill>
                <a:effectLst/>
                <a:latin typeface="YACgEVg3xZg 0"/>
              </a:rPr>
              <a:t>:</a:t>
            </a:r>
            <a:endParaRPr lang="es-EC" sz="1700" cap="all" dirty="0">
              <a:solidFill>
                <a:srgbClr val="FFFFFF"/>
              </a:solidFill>
              <a:effectLst/>
              <a:latin typeface="YACgEVg3xZg 0"/>
            </a:endParaRPr>
          </a:p>
          <a:p>
            <a:pPr algn="ctr"/>
            <a:r>
              <a:rPr lang="es-EC" sz="1700" b="0" i="0" u="none" strike="noStrike" cap="all" dirty="0">
                <a:solidFill>
                  <a:srgbClr val="FFFFFF"/>
                </a:solidFill>
                <a:effectLst/>
                <a:latin typeface="YACgEVg3xZg 0"/>
              </a:rPr>
              <a:t>SILVA RUIZ, ERIKA PAMELA Y SOTO ESPINOSA, KAREN MISHELL</a:t>
            </a:r>
            <a:endParaRPr lang="es-EC" sz="1700" cap="all" dirty="0">
              <a:solidFill>
                <a:srgbClr val="FFFFFF"/>
              </a:solidFill>
              <a:effectLst/>
              <a:latin typeface="YACgEVg3xZg 0"/>
            </a:endParaRPr>
          </a:p>
          <a:p>
            <a:pPr algn="ctr"/>
            <a:endParaRPr lang="es-EC" sz="1700" b="1" i="0" u="none" strike="noStrike" cap="all" dirty="0">
              <a:solidFill>
                <a:srgbClr val="FFFFFF"/>
              </a:solidFill>
              <a:effectLst/>
              <a:latin typeface="YACgEVg3xZg 0"/>
            </a:endParaRPr>
          </a:p>
          <a:p>
            <a:pPr algn="ctr"/>
            <a:r>
              <a:rPr lang="es-EC" sz="1700" b="1" i="0" u="none" strike="noStrike" cap="all" dirty="0">
                <a:solidFill>
                  <a:srgbClr val="FFFFFF"/>
                </a:solidFill>
                <a:effectLst/>
                <a:latin typeface="YACgEVg3xZg 0"/>
              </a:rPr>
              <a:t>TUTORA:</a:t>
            </a:r>
            <a:endParaRPr lang="es-EC" sz="1700" cap="all" dirty="0">
              <a:solidFill>
                <a:srgbClr val="FFFFFF"/>
              </a:solidFill>
              <a:effectLst/>
              <a:latin typeface="YACgEVg3xZg 0"/>
            </a:endParaRPr>
          </a:p>
          <a:p>
            <a:pPr algn="ctr"/>
            <a:r>
              <a:rPr lang="es-EC" sz="1700" b="0" i="0" u="none" strike="noStrike" cap="all" dirty="0">
                <a:solidFill>
                  <a:srgbClr val="FFFFFF"/>
                </a:solidFill>
                <a:effectLst/>
                <a:latin typeface="YACgEVg3xZg 0"/>
              </a:rPr>
              <a:t>DRA. CAMACHO ESTRADA, EUGENIA FLORIPEZ, </a:t>
            </a:r>
            <a:r>
              <a:rPr lang="es-EC" sz="1700" b="0" i="0" u="none" strike="noStrike" cap="all" dirty="0" err="1">
                <a:solidFill>
                  <a:srgbClr val="FFFFFF"/>
                </a:solidFill>
                <a:effectLst/>
                <a:latin typeface="YACgEVg3xZg 0"/>
              </a:rPr>
              <a:t>MSc</a:t>
            </a:r>
            <a:endParaRPr lang="es-EC" sz="1700" cap="all" dirty="0">
              <a:solidFill>
                <a:srgbClr val="FFFFFF"/>
              </a:solidFill>
              <a:effectLst/>
              <a:latin typeface="YACgEVg3xZg 0"/>
            </a:endParaRPr>
          </a:p>
          <a:p>
            <a:pPr algn="ctr"/>
            <a:endParaRPr lang="es-EC" sz="1700" b="0" i="0" u="none" strike="noStrike" cap="all" dirty="0">
              <a:solidFill>
                <a:srgbClr val="FFFFFF"/>
              </a:solidFill>
              <a:effectLst/>
              <a:latin typeface="YACgEVg3xZg 0"/>
            </a:endParaRPr>
          </a:p>
          <a:p>
            <a:pPr algn="ctr"/>
            <a:r>
              <a:rPr lang="es-EC" sz="1700" b="0" i="0" u="none" strike="noStrike" cap="all" dirty="0">
                <a:solidFill>
                  <a:srgbClr val="FFFFFF"/>
                </a:solidFill>
                <a:effectLst/>
                <a:latin typeface="YACgEVg3xZg 0"/>
              </a:rPr>
              <a:t>Sangolqui, MARZO del 2022</a:t>
            </a:r>
            <a:endParaRPr lang="es-EC" sz="1700" cap="all" dirty="0">
              <a:solidFill>
                <a:srgbClr val="FFFFFF"/>
              </a:solidFill>
              <a:effectLst/>
              <a:latin typeface="YACgEVg3xZg 0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600" y="7315200"/>
                </a:moveTo>
                <a:lnTo>
                  <a:pt x="0" y="7315200"/>
                </a:lnTo>
                <a:lnTo>
                  <a:pt x="0" y="0"/>
                </a:lnTo>
                <a:lnTo>
                  <a:pt x="9753600" y="0"/>
                </a:lnTo>
                <a:lnTo>
                  <a:pt x="9753600" y="7315200"/>
                </a:lnTo>
                <a:close/>
              </a:path>
            </a:pathLst>
          </a:custGeom>
          <a:solidFill>
            <a:srgbClr val="F4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7234" y="1244376"/>
            <a:ext cx="2695575" cy="1047750"/>
          </a:xfrm>
          <a:custGeom>
            <a:avLst/>
            <a:gdLst/>
            <a:ahLst/>
            <a:cxnLst/>
            <a:rect l="l" t="t" r="r" b="b"/>
            <a:pathLst>
              <a:path w="2695575" h="1047750">
                <a:moveTo>
                  <a:pt x="2695516" y="1047752"/>
                </a:moveTo>
                <a:lnTo>
                  <a:pt x="301480" y="1047752"/>
                </a:lnTo>
                <a:lnTo>
                  <a:pt x="0" y="523876"/>
                </a:lnTo>
                <a:lnTo>
                  <a:pt x="301480" y="0"/>
                </a:lnTo>
                <a:lnTo>
                  <a:pt x="2695516" y="0"/>
                </a:lnTo>
                <a:lnTo>
                  <a:pt x="2394036" y="523876"/>
                </a:lnTo>
                <a:lnTo>
                  <a:pt x="2695516" y="1047752"/>
                </a:lnTo>
                <a:close/>
              </a:path>
            </a:pathLst>
          </a:custGeom>
          <a:solidFill>
            <a:srgbClr val="4A9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7234" y="2612498"/>
            <a:ext cx="2695575" cy="1047750"/>
          </a:xfrm>
          <a:custGeom>
            <a:avLst/>
            <a:gdLst/>
            <a:ahLst/>
            <a:cxnLst/>
            <a:rect l="l" t="t" r="r" b="b"/>
            <a:pathLst>
              <a:path w="2695575" h="1047750">
                <a:moveTo>
                  <a:pt x="2695516" y="1047752"/>
                </a:moveTo>
                <a:lnTo>
                  <a:pt x="301480" y="1047752"/>
                </a:lnTo>
                <a:lnTo>
                  <a:pt x="0" y="523876"/>
                </a:lnTo>
                <a:lnTo>
                  <a:pt x="301480" y="0"/>
                </a:lnTo>
                <a:lnTo>
                  <a:pt x="2695516" y="0"/>
                </a:lnTo>
                <a:lnTo>
                  <a:pt x="2394036" y="523876"/>
                </a:lnTo>
                <a:lnTo>
                  <a:pt x="2695516" y="1047752"/>
                </a:lnTo>
                <a:close/>
              </a:path>
            </a:pathLst>
          </a:custGeom>
          <a:solidFill>
            <a:srgbClr val="1B59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93115" y="1814678"/>
            <a:ext cx="2085975" cy="962025"/>
          </a:xfrm>
          <a:custGeom>
            <a:avLst/>
            <a:gdLst/>
            <a:ahLst/>
            <a:cxnLst/>
            <a:rect l="l" t="t" r="r" b="b"/>
            <a:pathLst>
              <a:path w="2085975" h="962025">
                <a:moveTo>
                  <a:pt x="2085942" y="962028"/>
                </a:moveTo>
                <a:lnTo>
                  <a:pt x="276146" y="962028"/>
                </a:lnTo>
                <a:lnTo>
                  <a:pt x="0" y="481014"/>
                </a:lnTo>
                <a:lnTo>
                  <a:pt x="276146" y="0"/>
                </a:lnTo>
                <a:lnTo>
                  <a:pt x="2085942" y="0"/>
                </a:lnTo>
                <a:lnTo>
                  <a:pt x="1809795" y="481014"/>
                </a:lnTo>
                <a:lnTo>
                  <a:pt x="2085942" y="962028"/>
                </a:lnTo>
                <a:close/>
              </a:path>
            </a:pathLst>
          </a:custGeom>
          <a:solidFill>
            <a:srgbClr val="1B59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28903" y="5546811"/>
            <a:ext cx="2857500" cy="1562100"/>
          </a:xfrm>
          <a:custGeom>
            <a:avLst/>
            <a:gdLst/>
            <a:ahLst/>
            <a:cxnLst/>
            <a:rect l="l" t="t" r="r" b="b"/>
            <a:pathLst>
              <a:path w="2857500" h="1562100">
                <a:moveTo>
                  <a:pt x="2857476" y="1562102"/>
                </a:moveTo>
                <a:lnTo>
                  <a:pt x="450669" y="1562102"/>
                </a:lnTo>
                <a:lnTo>
                  <a:pt x="0" y="781051"/>
                </a:lnTo>
                <a:lnTo>
                  <a:pt x="450669" y="0"/>
                </a:lnTo>
                <a:lnTo>
                  <a:pt x="2857476" y="0"/>
                </a:lnTo>
                <a:lnTo>
                  <a:pt x="2406811" y="781051"/>
                </a:lnTo>
                <a:lnTo>
                  <a:pt x="2857476" y="1562102"/>
                </a:lnTo>
                <a:close/>
              </a:path>
            </a:pathLst>
          </a:custGeom>
          <a:solidFill>
            <a:srgbClr val="1B59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00563" y="1244388"/>
            <a:ext cx="2467610" cy="1047750"/>
          </a:xfrm>
          <a:custGeom>
            <a:avLst/>
            <a:gdLst/>
            <a:ahLst/>
            <a:cxnLst/>
            <a:rect l="l" t="t" r="r" b="b"/>
            <a:pathLst>
              <a:path w="2467610" h="1047750">
                <a:moveTo>
                  <a:pt x="2466982" y="1047740"/>
                </a:moveTo>
                <a:lnTo>
                  <a:pt x="303660" y="1047740"/>
                </a:lnTo>
                <a:lnTo>
                  <a:pt x="0" y="523480"/>
                </a:lnTo>
                <a:lnTo>
                  <a:pt x="1164" y="521143"/>
                </a:lnTo>
                <a:lnTo>
                  <a:pt x="303660" y="0"/>
                </a:lnTo>
                <a:lnTo>
                  <a:pt x="2466982" y="0"/>
                </a:lnTo>
                <a:lnTo>
                  <a:pt x="2466982" y="7789"/>
                </a:lnTo>
                <a:lnTo>
                  <a:pt x="307931" y="7789"/>
                </a:lnTo>
                <a:lnTo>
                  <a:pt x="8931" y="523870"/>
                </a:lnTo>
                <a:lnTo>
                  <a:pt x="307931" y="1039951"/>
                </a:lnTo>
                <a:lnTo>
                  <a:pt x="2466982" y="1039951"/>
                </a:lnTo>
                <a:lnTo>
                  <a:pt x="2466982" y="1047740"/>
                </a:lnTo>
                <a:close/>
              </a:path>
              <a:path w="2467610" h="1047750">
                <a:moveTo>
                  <a:pt x="2466982" y="1039951"/>
                </a:moveTo>
                <a:lnTo>
                  <a:pt x="2459215" y="1039951"/>
                </a:lnTo>
                <a:lnTo>
                  <a:pt x="2459215" y="7789"/>
                </a:lnTo>
                <a:lnTo>
                  <a:pt x="2466982" y="7789"/>
                </a:lnTo>
                <a:lnTo>
                  <a:pt x="2466982" y="1039951"/>
                </a:lnTo>
                <a:close/>
              </a:path>
              <a:path w="2467610" h="1047750">
                <a:moveTo>
                  <a:pt x="2412618" y="1001001"/>
                </a:moveTo>
                <a:lnTo>
                  <a:pt x="335890" y="1001001"/>
                </a:lnTo>
                <a:lnTo>
                  <a:pt x="61741" y="527765"/>
                </a:lnTo>
                <a:lnTo>
                  <a:pt x="335890" y="54529"/>
                </a:lnTo>
                <a:lnTo>
                  <a:pt x="2412618" y="54529"/>
                </a:lnTo>
                <a:lnTo>
                  <a:pt x="2412618" y="1001001"/>
                </a:lnTo>
                <a:close/>
              </a:path>
            </a:pathLst>
          </a:custGeom>
          <a:solidFill>
            <a:srgbClr val="C7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6321" y="2692452"/>
            <a:ext cx="1720850" cy="806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8430">
              <a:lnSpc>
                <a:spcPct val="116500"/>
              </a:lnSpc>
              <a:spcBef>
                <a:spcPts val="100"/>
              </a:spcBef>
            </a:pPr>
            <a:r>
              <a:rPr sz="2200" spc="114" dirty="0">
                <a:solidFill>
                  <a:srgbClr val="FFFFFF"/>
                </a:solidFill>
                <a:latin typeface="Trebuchet MS"/>
                <a:cs typeface="Trebuchet MS"/>
              </a:rPr>
              <a:t>Método </a:t>
            </a:r>
            <a:r>
              <a:rPr sz="2200" spc="110" dirty="0">
                <a:solidFill>
                  <a:srgbClr val="FFFFFF"/>
                </a:solidFill>
                <a:latin typeface="Trebuchet MS"/>
                <a:cs typeface="Trebuchet MS"/>
              </a:rPr>
              <a:t>de  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7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200" spc="9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200" spc="8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17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spc="-14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25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2200" spc="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11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120" dirty="0">
                <a:solidFill>
                  <a:srgbClr val="FFFFFF"/>
                </a:solidFill>
                <a:latin typeface="Trebuchet MS"/>
                <a:cs typeface="Trebuchet MS"/>
              </a:rPr>
              <a:t>ó</a:t>
            </a:r>
            <a:r>
              <a:rPr sz="2200" spc="8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77999" y="2145176"/>
            <a:ext cx="11195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80" dirty="0">
                <a:solidFill>
                  <a:srgbClr val="FFFFFF"/>
                </a:solidFill>
                <a:latin typeface="Trebuchet MS"/>
                <a:cs typeface="Trebuchet MS"/>
              </a:rPr>
              <a:t>Enfoque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39624" y="5711965"/>
            <a:ext cx="1973580" cy="119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500"/>
              </a:lnSpc>
              <a:spcBef>
                <a:spcPts val="100"/>
              </a:spcBef>
            </a:pPr>
            <a:r>
              <a:rPr sz="2200" spc="13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200" spc="-8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200" spc="114" dirty="0">
                <a:solidFill>
                  <a:srgbClr val="FFFFFF"/>
                </a:solidFill>
                <a:latin typeface="Trebuchet MS"/>
                <a:cs typeface="Trebuchet MS"/>
              </a:rPr>
              <a:t>oc</a:t>
            </a:r>
            <a:r>
              <a:rPr sz="2200" spc="8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17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spc="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19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8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7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200" spc="-14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200" spc="90" dirty="0">
                <a:solidFill>
                  <a:srgbClr val="FFFFFF"/>
                </a:solidFill>
                <a:latin typeface="Trebuchet MS"/>
                <a:cs typeface="Trebuchet MS"/>
              </a:rPr>
              <a:t>o  </a:t>
            </a:r>
            <a:r>
              <a:rPr sz="2200" spc="105" dirty="0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sz="2200" spc="20" dirty="0">
                <a:solidFill>
                  <a:srgbClr val="FFFFFF"/>
                </a:solidFill>
                <a:latin typeface="Trebuchet MS"/>
                <a:cs typeface="Trebuchet MS"/>
              </a:rPr>
              <a:t>análisis </a:t>
            </a:r>
            <a:r>
              <a:rPr sz="2200" spc="110" dirty="0">
                <a:solidFill>
                  <a:srgbClr val="FFFFFF"/>
                </a:solidFill>
                <a:latin typeface="Trebuchet MS"/>
                <a:cs typeface="Trebuchet MS"/>
              </a:rPr>
              <a:t>de  </a:t>
            </a:r>
            <a:r>
              <a:rPr sz="2200" spc="65" dirty="0">
                <a:solidFill>
                  <a:srgbClr val="FFFFFF"/>
                </a:solidFill>
                <a:latin typeface="Trebuchet MS"/>
                <a:cs typeface="Trebuchet MS"/>
              </a:rPr>
              <a:t>datos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09500" y="2612504"/>
            <a:ext cx="2467610" cy="1047750"/>
          </a:xfrm>
          <a:custGeom>
            <a:avLst/>
            <a:gdLst/>
            <a:ahLst/>
            <a:cxnLst/>
            <a:rect l="l" t="t" r="r" b="b"/>
            <a:pathLst>
              <a:path w="2467610" h="1047750">
                <a:moveTo>
                  <a:pt x="2466982" y="1047740"/>
                </a:moveTo>
                <a:lnTo>
                  <a:pt x="303660" y="1047740"/>
                </a:lnTo>
                <a:lnTo>
                  <a:pt x="0" y="523480"/>
                </a:lnTo>
                <a:lnTo>
                  <a:pt x="1164" y="521143"/>
                </a:lnTo>
                <a:lnTo>
                  <a:pt x="303660" y="0"/>
                </a:lnTo>
                <a:lnTo>
                  <a:pt x="2466982" y="0"/>
                </a:lnTo>
                <a:lnTo>
                  <a:pt x="2466982" y="7789"/>
                </a:lnTo>
                <a:lnTo>
                  <a:pt x="307931" y="7789"/>
                </a:lnTo>
                <a:lnTo>
                  <a:pt x="8931" y="523870"/>
                </a:lnTo>
                <a:lnTo>
                  <a:pt x="307931" y="1039951"/>
                </a:lnTo>
                <a:lnTo>
                  <a:pt x="2466982" y="1039951"/>
                </a:lnTo>
                <a:lnTo>
                  <a:pt x="2466982" y="1047740"/>
                </a:lnTo>
                <a:close/>
              </a:path>
              <a:path w="2467610" h="1047750">
                <a:moveTo>
                  <a:pt x="2466982" y="1039951"/>
                </a:moveTo>
                <a:lnTo>
                  <a:pt x="2459215" y="1039951"/>
                </a:lnTo>
                <a:lnTo>
                  <a:pt x="2459215" y="7789"/>
                </a:lnTo>
                <a:lnTo>
                  <a:pt x="2466982" y="7789"/>
                </a:lnTo>
                <a:lnTo>
                  <a:pt x="2466982" y="1039951"/>
                </a:lnTo>
                <a:close/>
              </a:path>
              <a:path w="2467610" h="1047750">
                <a:moveTo>
                  <a:pt x="2412618" y="1001001"/>
                </a:moveTo>
                <a:lnTo>
                  <a:pt x="335890" y="1001001"/>
                </a:lnTo>
                <a:lnTo>
                  <a:pt x="61741" y="527765"/>
                </a:lnTo>
                <a:lnTo>
                  <a:pt x="335890" y="54529"/>
                </a:lnTo>
                <a:lnTo>
                  <a:pt x="2412618" y="54529"/>
                </a:lnTo>
                <a:lnTo>
                  <a:pt x="2412618" y="1001001"/>
                </a:lnTo>
                <a:close/>
              </a:path>
            </a:pathLst>
          </a:custGeom>
          <a:solidFill>
            <a:srgbClr val="C7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14447" y="1771012"/>
            <a:ext cx="2028825" cy="1047750"/>
          </a:xfrm>
          <a:custGeom>
            <a:avLst/>
            <a:gdLst/>
            <a:ahLst/>
            <a:cxnLst/>
            <a:rect l="l" t="t" r="r" b="b"/>
            <a:pathLst>
              <a:path w="2028825" h="1047750">
                <a:moveTo>
                  <a:pt x="2028753" y="1047749"/>
                </a:moveTo>
                <a:lnTo>
                  <a:pt x="304232" y="1047749"/>
                </a:lnTo>
                <a:lnTo>
                  <a:pt x="0" y="523485"/>
                </a:lnTo>
                <a:lnTo>
                  <a:pt x="1167" y="521148"/>
                </a:lnTo>
                <a:lnTo>
                  <a:pt x="304232" y="0"/>
                </a:lnTo>
                <a:lnTo>
                  <a:pt x="2028753" y="0"/>
                </a:lnTo>
                <a:lnTo>
                  <a:pt x="2028753" y="7789"/>
                </a:lnTo>
                <a:lnTo>
                  <a:pt x="308511" y="7789"/>
                </a:lnTo>
                <a:lnTo>
                  <a:pt x="8948" y="523874"/>
                </a:lnTo>
                <a:lnTo>
                  <a:pt x="308511" y="1039959"/>
                </a:lnTo>
                <a:lnTo>
                  <a:pt x="2028753" y="1039959"/>
                </a:lnTo>
                <a:lnTo>
                  <a:pt x="2028753" y="1047749"/>
                </a:lnTo>
                <a:close/>
              </a:path>
              <a:path w="2028825" h="1047750">
                <a:moveTo>
                  <a:pt x="2028753" y="1039959"/>
                </a:moveTo>
                <a:lnTo>
                  <a:pt x="2020972" y="1039959"/>
                </a:lnTo>
                <a:lnTo>
                  <a:pt x="2020972" y="7789"/>
                </a:lnTo>
                <a:lnTo>
                  <a:pt x="2028753" y="7789"/>
                </a:lnTo>
                <a:lnTo>
                  <a:pt x="2028753" y="1039959"/>
                </a:lnTo>
                <a:close/>
              </a:path>
              <a:path w="2028825" h="1047750">
                <a:moveTo>
                  <a:pt x="1974287" y="1001009"/>
                </a:moveTo>
                <a:lnTo>
                  <a:pt x="336522" y="1001009"/>
                </a:lnTo>
                <a:lnTo>
                  <a:pt x="61857" y="527769"/>
                </a:lnTo>
                <a:lnTo>
                  <a:pt x="336522" y="54529"/>
                </a:lnTo>
                <a:lnTo>
                  <a:pt x="1974287" y="54529"/>
                </a:lnTo>
                <a:lnTo>
                  <a:pt x="1974287" y="1001009"/>
                </a:lnTo>
                <a:close/>
              </a:path>
            </a:pathLst>
          </a:custGeom>
          <a:solidFill>
            <a:srgbClr val="C7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2109" y="3897629"/>
            <a:ext cx="2543175" cy="1409700"/>
          </a:xfrm>
          <a:custGeom>
            <a:avLst/>
            <a:gdLst/>
            <a:ahLst/>
            <a:cxnLst/>
            <a:rect l="l" t="t" r="r" b="b"/>
            <a:pathLst>
              <a:path w="2543175" h="1409700">
                <a:moveTo>
                  <a:pt x="2543165" y="1409664"/>
                </a:moveTo>
                <a:lnTo>
                  <a:pt x="406753" y="1409664"/>
                </a:lnTo>
                <a:lnTo>
                  <a:pt x="0" y="704832"/>
                </a:lnTo>
                <a:lnTo>
                  <a:pt x="406753" y="0"/>
                </a:lnTo>
                <a:lnTo>
                  <a:pt x="2543165" y="0"/>
                </a:lnTo>
                <a:lnTo>
                  <a:pt x="2136412" y="704832"/>
                </a:lnTo>
                <a:lnTo>
                  <a:pt x="2543165" y="1409664"/>
                </a:lnTo>
                <a:close/>
              </a:path>
            </a:pathLst>
          </a:custGeom>
          <a:solidFill>
            <a:srgbClr val="4A9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16842" y="4160625"/>
            <a:ext cx="1558290" cy="806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195">
              <a:lnSpc>
                <a:spcPct val="116500"/>
              </a:lnSpc>
              <a:spcBef>
                <a:spcPts val="100"/>
              </a:spcBef>
            </a:pPr>
            <a:r>
              <a:rPr sz="2200" spc="75" dirty="0">
                <a:solidFill>
                  <a:srgbClr val="FFFFFF"/>
                </a:solidFill>
                <a:latin typeface="Trebuchet MS"/>
                <a:cs typeface="Trebuchet MS"/>
              </a:rPr>
              <a:t>Fuentes </a:t>
            </a:r>
            <a:r>
              <a:rPr sz="2200" spc="110" dirty="0">
                <a:solidFill>
                  <a:srgbClr val="FFFFFF"/>
                </a:solidFill>
                <a:latin typeface="Trebuchet MS"/>
                <a:cs typeface="Trebuchet MS"/>
              </a:rPr>
              <a:t>de  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7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200" spc="-9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200" spc="12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spc="-8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200" spc="19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200" spc="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11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120" dirty="0">
                <a:solidFill>
                  <a:srgbClr val="FFFFFF"/>
                </a:solidFill>
                <a:latin typeface="Trebuchet MS"/>
                <a:cs typeface="Trebuchet MS"/>
              </a:rPr>
              <a:t>ó</a:t>
            </a:r>
            <a:r>
              <a:rPr sz="2200" spc="8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71854" y="3897629"/>
            <a:ext cx="2828925" cy="1409700"/>
          </a:xfrm>
          <a:custGeom>
            <a:avLst/>
            <a:gdLst/>
            <a:ahLst/>
            <a:cxnLst/>
            <a:rect l="l" t="t" r="r" b="b"/>
            <a:pathLst>
              <a:path w="2828925" h="1409700">
                <a:moveTo>
                  <a:pt x="2828924" y="1409666"/>
                </a:moveTo>
                <a:lnTo>
                  <a:pt x="410814" y="1409666"/>
                </a:lnTo>
                <a:lnTo>
                  <a:pt x="0" y="704309"/>
                </a:lnTo>
                <a:lnTo>
                  <a:pt x="1576" y="701164"/>
                </a:lnTo>
                <a:lnTo>
                  <a:pt x="410814" y="0"/>
                </a:lnTo>
                <a:lnTo>
                  <a:pt x="2828924" y="0"/>
                </a:lnTo>
                <a:lnTo>
                  <a:pt x="2828924" y="10480"/>
                </a:lnTo>
                <a:lnTo>
                  <a:pt x="416593" y="10480"/>
                </a:lnTo>
                <a:lnTo>
                  <a:pt x="12082" y="704833"/>
                </a:lnTo>
                <a:lnTo>
                  <a:pt x="416593" y="1399185"/>
                </a:lnTo>
                <a:lnTo>
                  <a:pt x="2828924" y="1399185"/>
                </a:lnTo>
                <a:lnTo>
                  <a:pt x="2828924" y="1409666"/>
                </a:lnTo>
                <a:close/>
              </a:path>
              <a:path w="2828925" h="1409700">
                <a:moveTo>
                  <a:pt x="2828924" y="1399185"/>
                </a:moveTo>
                <a:lnTo>
                  <a:pt x="2818417" y="1399185"/>
                </a:lnTo>
                <a:lnTo>
                  <a:pt x="2818417" y="10480"/>
                </a:lnTo>
                <a:lnTo>
                  <a:pt x="2828924" y="10480"/>
                </a:lnTo>
                <a:lnTo>
                  <a:pt x="2828924" y="1399185"/>
                </a:lnTo>
                <a:close/>
              </a:path>
              <a:path w="2828925" h="1409700">
                <a:moveTo>
                  <a:pt x="2755376" y="1346781"/>
                </a:moveTo>
                <a:lnTo>
                  <a:pt x="454417" y="1346781"/>
                </a:lnTo>
                <a:lnTo>
                  <a:pt x="83528" y="710073"/>
                </a:lnTo>
                <a:lnTo>
                  <a:pt x="454417" y="73365"/>
                </a:lnTo>
                <a:lnTo>
                  <a:pt x="2755376" y="73365"/>
                </a:lnTo>
                <a:lnTo>
                  <a:pt x="2755376" y="1346781"/>
                </a:lnTo>
                <a:close/>
              </a:path>
            </a:pathLst>
          </a:custGeom>
          <a:solidFill>
            <a:srgbClr val="C7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72329" y="5546811"/>
            <a:ext cx="2438400" cy="1533525"/>
          </a:xfrm>
          <a:custGeom>
            <a:avLst/>
            <a:gdLst/>
            <a:ahLst/>
            <a:cxnLst/>
            <a:rect l="l" t="t" r="r" b="b"/>
            <a:pathLst>
              <a:path w="2438400" h="1533525">
                <a:moveTo>
                  <a:pt x="2438217" y="1533522"/>
                </a:moveTo>
                <a:lnTo>
                  <a:pt x="445559" y="1533522"/>
                </a:lnTo>
                <a:lnTo>
                  <a:pt x="0" y="766191"/>
                </a:lnTo>
                <a:lnTo>
                  <a:pt x="1709" y="762770"/>
                </a:lnTo>
                <a:lnTo>
                  <a:pt x="445559" y="0"/>
                </a:lnTo>
                <a:lnTo>
                  <a:pt x="2438217" y="0"/>
                </a:lnTo>
                <a:lnTo>
                  <a:pt x="2438217" y="11401"/>
                </a:lnTo>
                <a:lnTo>
                  <a:pt x="451826" y="11401"/>
                </a:lnTo>
                <a:lnTo>
                  <a:pt x="13104" y="766761"/>
                </a:lnTo>
                <a:lnTo>
                  <a:pt x="451826" y="1522120"/>
                </a:lnTo>
                <a:lnTo>
                  <a:pt x="2438217" y="1522120"/>
                </a:lnTo>
                <a:lnTo>
                  <a:pt x="2438217" y="1533522"/>
                </a:lnTo>
                <a:close/>
              </a:path>
              <a:path w="2438400" h="1533525">
                <a:moveTo>
                  <a:pt x="2438217" y="1522120"/>
                </a:moveTo>
                <a:lnTo>
                  <a:pt x="2426821" y="1522120"/>
                </a:lnTo>
                <a:lnTo>
                  <a:pt x="2426821" y="11401"/>
                </a:lnTo>
                <a:lnTo>
                  <a:pt x="2438217" y="11401"/>
                </a:lnTo>
                <a:lnTo>
                  <a:pt x="2438217" y="1522120"/>
                </a:lnTo>
                <a:close/>
              </a:path>
              <a:path w="2438400" h="1533525">
                <a:moveTo>
                  <a:pt x="2358449" y="1465112"/>
                </a:moveTo>
                <a:lnTo>
                  <a:pt x="492849" y="1465112"/>
                </a:lnTo>
                <a:lnTo>
                  <a:pt x="90593" y="772462"/>
                </a:lnTo>
                <a:lnTo>
                  <a:pt x="492849" y="79811"/>
                </a:lnTo>
                <a:lnTo>
                  <a:pt x="2358449" y="79811"/>
                </a:lnTo>
                <a:lnTo>
                  <a:pt x="2358449" y="1465112"/>
                </a:lnTo>
                <a:close/>
              </a:path>
            </a:pathLst>
          </a:custGeom>
          <a:solidFill>
            <a:srgbClr val="C7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93327" y="3074761"/>
            <a:ext cx="2238382" cy="223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262271" y="393606"/>
            <a:ext cx="520255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225" dirty="0">
                <a:solidFill>
                  <a:srgbClr val="017378"/>
                </a:solidFill>
                <a:latin typeface="Trebuchet MS"/>
                <a:cs typeface="Trebuchet MS"/>
              </a:rPr>
              <a:t>MARCO</a:t>
            </a:r>
            <a:r>
              <a:rPr sz="3400" b="1" spc="-250" dirty="0">
                <a:solidFill>
                  <a:srgbClr val="017378"/>
                </a:solidFill>
                <a:latin typeface="Trebuchet MS"/>
                <a:cs typeface="Trebuchet MS"/>
              </a:rPr>
              <a:t> </a:t>
            </a:r>
            <a:r>
              <a:rPr sz="3400" b="1" spc="165" dirty="0">
                <a:solidFill>
                  <a:srgbClr val="017378"/>
                </a:solidFill>
                <a:latin typeface="Trebuchet MS"/>
                <a:cs typeface="Trebuchet MS"/>
              </a:rPr>
              <a:t>METODOLÓGICO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5757" y="1324327"/>
            <a:ext cx="1720850" cy="806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8140">
              <a:lnSpc>
                <a:spcPct val="116500"/>
              </a:lnSpc>
              <a:spcBef>
                <a:spcPts val="100"/>
              </a:spcBef>
            </a:pPr>
            <a:r>
              <a:rPr sz="2200" spc="40" dirty="0">
                <a:solidFill>
                  <a:srgbClr val="FFFFFF"/>
                </a:solidFill>
                <a:latin typeface="Trebuchet MS"/>
                <a:cs typeface="Trebuchet MS"/>
              </a:rPr>
              <a:t>Tipo </a:t>
            </a:r>
            <a:r>
              <a:rPr sz="2200" spc="110" dirty="0">
                <a:solidFill>
                  <a:srgbClr val="FFFFFF"/>
                </a:solidFill>
                <a:latin typeface="Trebuchet MS"/>
                <a:cs typeface="Trebuchet MS"/>
              </a:rPr>
              <a:t>de  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7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200" spc="9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200" spc="8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17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spc="-14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25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2200" spc="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11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120" dirty="0">
                <a:solidFill>
                  <a:srgbClr val="FFFFFF"/>
                </a:solidFill>
                <a:latin typeface="Trebuchet MS"/>
                <a:cs typeface="Trebuchet MS"/>
              </a:rPr>
              <a:t>ó</a:t>
            </a:r>
            <a:r>
              <a:rPr sz="2200" spc="8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04242" y="1328411"/>
            <a:ext cx="1678939" cy="806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3890">
              <a:lnSpc>
                <a:spcPct val="116500"/>
              </a:lnSpc>
              <a:spcBef>
                <a:spcPts val="100"/>
              </a:spcBef>
            </a:pPr>
            <a:r>
              <a:rPr sz="2200" spc="-70" dirty="0">
                <a:latin typeface="Noto Sans"/>
                <a:cs typeface="Noto Sans"/>
              </a:rPr>
              <a:t>No  </a:t>
            </a:r>
            <a:r>
              <a:rPr sz="2200" spc="-40" dirty="0">
                <a:latin typeface="Noto Sans"/>
                <a:cs typeface="Noto Sans"/>
              </a:rPr>
              <a:t>e</a:t>
            </a:r>
            <a:r>
              <a:rPr sz="2200" spc="-75" dirty="0">
                <a:latin typeface="Noto Sans"/>
                <a:cs typeface="Noto Sans"/>
              </a:rPr>
              <a:t>x</a:t>
            </a:r>
            <a:r>
              <a:rPr sz="2200" spc="-50" dirty="0">
                <a:latin typeface="Noto Sans"/>
                <a:cs typeface="Noto Sans"/>
              </a:rPr>
              <a:t>p</a:t>
            </a:r>
            <a:r>
              <a:rPr sz="2200" spc="-40" dirty="0">
                <a:latin typeface="Noto Sans"/>
                <a:cs typeface="Noto Sans"/>
              </a:rPr>
              <a:t>e</a:t>
            </a:r>
            <a:r>
              <a:rPr sz="2200" spc="-60" dirty="0">
                <a:latin typeface="Noto Sans"/>
                <a:cs typeface="Noto Sans"/>
              </a:rPr>
              <a:t>r</a:t>
            </a:r>
            <a:r>
              <a:rPr sz="2200" spc="-70" dirty="0">
                <a:latin typeface="Noto Sans"/>
                <a:cs typeface="Noto Sans"/>
              </a:rPr>
              <a:t>i</a:t>
            </a:r>
            <a:r>
              <a:rPr sz="2200" spc="-120" dirty="0">
                <a:latin typeface="Noto Sans"/>
                <a:cs typeface="Noto Sans"/>
              </a:rPr>
              <a:t>m</a:t>
            </a:r>
            <a:r>
              <a:rPr sz="2200" spc="-40" dirty="0">
                <a:latin typeface="Noto Sans"/>
                <a:cs typeface="Noto Sans"/>
              </a:rPr>
              <a:t>e</a:t>
            </a:r>
            <a:r>
              <a:rPr sz="2200" spc="-70" dirty="0">
                <a:latin typeface="Noto Sans"/>
                <a:cs typeface="Noto Sans"/>
              </a:rPr>
              <a:t>n</a:t>
            </a:r>
            <a:r>
              <a:rPr sz="2200" spc="-60" dirty="0">
                <a:latin typeface="Noto Sans"/>
                <a:cs typeface="Noto Sans"/>
              </a:rPr>
              <a:t>t</a:t>
            </a:r>
            <a:r>
              <a:rPr sz="2200" spc="-75" dirty="0">
                <a:latin typeface="Noto Sans"/>
                <a:cs typeface="Noto Sans"/>
              </a:rPr>
              <a:t>a</a:t>
            </a:r>
            <a:r>
              <a:rPr sz="2200" spc="-70" dirty="0">
                <a:latin typeface="Noto Sans"/>
                <a:cs typeface="Noto Sans"/>
              </a:rPr>
              <a:t>l</a:t>
            </a:r>
            <a:endParaRPr sz="2200">
              <a:latin typeface="Noto Sans"/>
              <a:cs typeface="Noto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75650" y="2942996"/>
            <a:ext cx="14255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60" dirty="0">
                <a:latin typeface="Noto Sans"/>
                <a:cs typeface="Noto Sans"/>
              </a:rPr>
              <a:t>D</a:t>
            </a:r>
            <a:r>
              <a:rPr sz="2200" spc="-40" dirty="0">
                <a:latin typeface="Noto Sans"/>
                <a:cs typeface="Noto Sans"/>
              </a:rPr>
              <a:t>e</a:t>
            </a:r>
            <a:r>
              <a:rPr sz="2200" spc="-35" dirty="0">
                <a:latin typeface="Noto Sans"/>
                <a:cs typeface="Noto Sans"/>
              </a:rPr>
              <a:t>s</a:t>
            </a:r>
            <a:r>
              <a:rPr sz="2200" spc="-20" dirty="0">
                <a:latin typeface="Noto Sans"/>
                <a:cs typeface="Noto Sans"/>
              </a:rPr>
              <a:t>c</a:t>
            </a:r>
            <a:r>
              <a:rPr sz="2200" spc="-60" dirty="0">
                <a:latin typeface="Noto Sans"/>
                <a:cs typeface="Noto Sans"/>
              </a:rPr>
              <a:t>r</a:t>
            </a:r>
            <a:r>
              <a:rPr sz="2200" spc="-70" dirty="0">
                <a:latin typeface="Noto Sans"/>
                <a:cs typeface="Noto Sans"/>
              </a:rPr>
              <a:t>i</a:t>
            </a:r>
            <a:r>
              <a:rPr sz="2200" spc="-50" dirty="0">
                <a:latin typeface="Noto Sans"/>
                <a:cs typeface="Noto Sans"/>
              </a:rPr>
              <a:t>p</a:t>
            </a:r>
            <a:r>
              <a:rPr sz="2200" spc="-60" dirty="0">
                <a:latin typeface="Noto Sans"/>
                <a:cs typeface="Noto Sans"/>
              </a:rPr>
              <a:t>t</a:t>
            </a:r>
            <a:r>
              <a:rPr sz="2200" spc="-70" dirty="0">
                <a:latin typeface="Noto Sans"/>
                <a:cs typeface="Noto Sans"/>
              </a:rPr>
              <a:t>i</a:t>
            </a:r>
            <a:r>
              <a:rPr sz="2200" spc="-114" dirty="0">
                <a:latin typeface="Noto Sans"/>
                <a:cs typeface="Noto Sans"/>
              </a:rPr>
              <a:t>v</a:t>
            </a:r>
            <a:r>
              <a:rPr sz="2200" spc="-45" dirty="0">
                <a:latin typeface="Noto Sans"/>
                <a:cs typeface="Noto Sans"/>
              </a:rPr>
              <a:t>o</a:t>
            </a:r>
            <a:endParaRPr sz="2200">
              <a:latin typeface="Noto Sans"/>
              <a:cs typeface="Noto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65581" y="1879194"/>
            <a:ext cx="1524000" cy="806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7155">
              <a:lnSpc>
                <a:spcPct val="116500"/>
              </a:lnSpc>
              <a:spcBef>
                <a:spcPts val="100"/>
              </a:spcBef>
            </a:pPr>
            <a:r>
              <a:rPr sz="2200" spc="-70" dirty="0">
                <a:latin typeface="Noto Sans"/>
                <a:cs typeface="Noto Sans"/>
              </a:rPr>
              <a:t>Cualitativo  </a:t>
            </a:r>
            <a:r>
              <a:rPr sz="2200" spc="-30" dirty="0">
                <a:latin typeface="Noto Sans"/>
                <a:cs typeface="Noto Sans"/>
              </a:rPr>
              <a:t>C</a:t>
            </a:r>
            <a:r>
              <a:rPr sz="2200" spc="-70" dirty="0">
                <a:latin typeface="Noto Sans"/>
                <a:cs typeface="Noto Sans"/>
              </a:rPr>
              <a:t>u</a:t>
            </a:r>
            <a:r>
              <a:rPr sz="2200" spc="-75" dirty="0">
                <a:latin typeface="Noto Sans"/>
                <a:cs typeface="Noto Sans"/>
              </a:rPr>
              <a:t>a</a:t>
            </a:r>
            <a:r>
              <a:rPr sz="2200" spc="-70" dirty="0">
                <a:latin typeface="Noto Sans"/>
                <a:cs typeface="Noto Sans"/>
              </a:rPr>
              <a:t>n</a:t>
            </a:r>
            <a:r>
              <a:rPr sz="2200" spc="-60" dirty="0">
                <a:latin typeface="Noto Sans"/>
                <a:cs typeface="Noto Sans"/>
              </a:rPr>
              <a:t>t</a:t>
            </a:r>
            <a:r>
              <a:rPr sz="2200" spc="-70" dirty="0">
                <a:latin typeface="Noto Sans"/>
                <a:cs typeface="Noto Sans"/>
              </a:rPr>
              <a:t>i</a:t>
            </a:r>
            <a:r>
              <a:rPr sz="2200" spc="-60" dirty="0">
                <a:latin typeface="Noto Sans"/>
                <a:cs typeface="Noto Sans"/>
              </a:rPr>
              <a:t>t</a:t>
            </a:r>
            <a:r>
              <a:rPr sz="2200" spc="-75" dirty="0">
                <a:latin typeface="Noto Sans"/>
                <a:cs typeface="Noto Sans"/>
              </a:rPr>
              <a:t>a</a:t>
            </a:r>
            <a:r>
              <a:rPr sz="2200" spc="-60" dirty="0">
                <a:latin typeface="Noto Sans"/>
                <a:cs typeface="Noto Sans"/>
              </a:rPr>
              <a:t>t</a:t>
            </a:r>
            <a:r>
              <a:rPr sz="2200" spc="-70" dirty="0">
                <a:latin typeface="Noto Sans"/>
                <a:cs typeface="Noto Sans"/>
              </a:rPr>
              <a:t>i</a:t>
            </a:r>
            <a:r>
              <a:rPr sz="2200" spc="-114" dirty="0">
                <a:latin typeface="Noto Sans"/>
                <a:cs typeface="Noto Sans"/>
              </a:rPr>
              <a:t>v</a:t>
            </a:r>
            <a:r>
              <a:rPr sz="2200" spc="-45" dirty="0">
                <a:latin typeface="Noto Sans"/>
                <a:cs typeface="Noto Sans"/>
              </a:rPr>
              <a:t>o</a:t>
            </a:r>
            <a:endParaRPr sz="2200">
              <a:latin typeface="Noto Sans"/>
              <a:cs typeface="Noto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18038" y="3965370"/>
            <a:ext cx="2137410" cy="119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500"/>
              </a:lnSpc>
              <a:spcBef>
                <a:spcPts val="100"/>
              </a:spcBef>
            </a:pPr>
            <a:r>
              <a:rPr sz="2200" spc="-60" dirty="0">
                <a:latin typeface="Noto Sans"/>
                <a:cs typeface="Noto Sans"/>
              </a:rPr>
              <a:t>Entrevistas  </a:t>
            </a:r>
            <a:r>
              <a:rPr sz="2200" spc="-45" dirty="0">
                <a:latin typeface="Noto Sans"/>
                <a:cs typeface="Noto Sans"/>
              </a:rPr>
              <a:t>Encuestas  </a:t>
            </a:r>
            <a:r>
              <a:rPr sz="2200" spc="-90" dirty="0">
                <a:latin typeface="Noto Sans"/>
                <a:cs typeface="Noto Sans"/>
              </a:rPr>
              <a:t>Página </a:t>
            </a:r>
            <a:r>
              <a:rPr sz="2200" spc="-45" dirty="0">
                <a:latin typeface="Noto Sans"/>
                <a:cs typeface="Noto Sans"/>
              </a:rPr>
              <a:t>de </a:t>
            </a:r>
            <a:r>
              <a:rPr sz="2200" spc="-70" dirty="0">
                <a:latin typeface="Noto Sans"/>
                <a:cs typeface="Noto Sans"/>
              </a:rPr>
              <a:t>la</a:t>
            </a:r>
            <a:r>
              <a:rPr sz="2200" spc="35" dirty="0">
                <a:latin typeface="Noto Sans"/>
                <a:cs typeface="Noto Sans"/>
              </a:rPr>
              <a:t> </a:t>
            </a:r>
            <a:r>
              <a:rPr sz="2200" spc="-20" dirty="0">
                <a:latin typeface="Noto Sans"/>
                <a:cs typeface="Noto Sans"/>
              </a:rPr>
              <a:t>CGE</a:t>
            </a:r>
            <a:endParaRPr sz="2200">
              <a:latin typeface="Noto Sans"/>
              <a:cs typeface="Noto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88903" y="5626743"/>
            <a:ext cx="1363345" cy="119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6500"/>
              </a:lnSpc>
              <a:spcBef>
                <a:spcPts val="100"/>
              </a:spcBef>
            </a:pPr>
            <a:r>
              <a:rPr sz="2200" spc="-90" dirty="0">
                <a:latin typeface="Noto Sans"/>
                <a:cs typeface="Noto Sans"/>
              </a:rPr>
              <a:t>Programa  </a:t>
            </a:r>
            <a:r>
              <a:rPr sz="2200" spc="-40" dirty="0">
                <a:latin typeface="Noto Sans"/>
                <a:cs typeface="Noto Sans"/>
              </a:rPr>
              <a:t>e</a:t>
            </a:r>
            <a:r>
              <a:rPr sz="2200" spc="-35" dirty="0">
                <a:latin typeface="Noto Sans"/>
                <a:cs typeface="Noto Sans"/>
              </a:rPr>
              <a:t>s</a:t>
            </a:r>
            <a:r>
              <a:rPr sz="2200" spc="-60" dirty="0">
                <a:latin typeface="Noto Sans"/>
                <a:cs typeface="Noto Sans"/>
              </a:rPr>
              <a:t>t</a:t>
            </a:r>
            <a:r>
              <a:rPr sz="2200" spc="-75" dirty="0">
                <a:latin typeface="Noto Sans"/>
                <a:cs typeface="Noto Sans"/>
              </a:rPr>
              <a:t>a</a:t>
            </a:r>
            <a:r>
              <a:rPr sz="2200" spc="-50" dirty="0">
                <a:latin typeface="Noto Sans"/>
                <a:cs typeface="Noto Sans"/>
              </a:rPr>
              <a:t>d</a:t>
            </a:r>
            <a:r>
              <a:rPr sz="2200" spc="-70" dirty="0">
                <a:latin typeface="Noto Sans"/>
                <a:cs typeface="Noto Sans"/>
              </a:rPr>
              <a:t>í</a:t>
            </a:r>
            <a:r>
              <a:rPr sz="2200" spc="-35" dirty="0">
                <a:latin typeface="Noto Sans"/>
                <a:cs typeface="Noto Sans"/>
              </a:rPr>
              <a:t>s</a:t>
            </a:r>
            <a:r>
              <a:rPr sz="2200" spc="-60" dirty="0">
                <a:latin typeface="Noto Sans"/>
                <a:cs typeface="Noto Sans"/>
              </a:rPr>
              <a:t>t</a:t>
            </a:r>
            <a:r>
              <a:rPr sz="2200" spc="-70" dirty="0">
                <a:latin typeface="Noto Sans"/>
                <a:cs typeface="Noto Sans"/>
              </a:rPr>
              <a:t>i</a:t>
            </a:r>
            <a:r>
              <a:rPr sz="2200" spc="-20" dirty="0">
                <a:latin typeface="Noto Sans"/>
                <a:cs typeface="Noto Sans"/>
              </a:rPr>
              <a:t>c</a:t>
            </a:r>
            <a:r>
              <a:rPr sz="2200" spc="-30" dirty="0">
                <a:latin typeface="Noto Sans"/>
                <a:cs typeface="Noto Sans"/>
              </a:rPr>
              <a:t>o  </a:t>
            </a:r>
            <a:r>
              <a:rPr sz="2200" spc="-25" dirty="0">
                <a:latin typeface="Noto Sans"/>
                <a:cs typeface="Noto Sans"/>
              </a:rPr>
              <a:t>SPSS</a:t>
            </a:r>
            <a:endParaRPr sz="2200">
              <a:latin typeface="Noto Sans"/>
              <a:cs typeface="Noto Sans"/>
            </a:endParaRP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600" y="7315200"/>
                </a:moveTo>
                <a:lnTo>
                  <a:pt x="0" y="7315200"/>
                </a:lnTo>
                <a:lnTo>
                  <a:pt x="0" y="0"/>
                </a:lnTo>
                <a:lnTo>
                  <a:pt x="9753600" y="0"/>
                </a:lnTo>
                <a:lnTo>
                  <a:pt x="9753600" y="7315200"/>
                </a:lnTo>
                <a:close/>
              </a:path>
            </a:pathLst>
          </a:custGeom>
          <a:solidFill>
            <a:srgbClr val="F4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06532" y="802772"/>
            <a:ext cx="5967730" cy="1259205"/>
            <a:chOff x="1206532" y="802772"/>
            <a:chExt cx="5967730" cy="1259205"/>
          </a:xfrm>
        </p:grpSpPr>
        <p:sp>
          <p:nvSpPr>
            <p:cNvPr id="4" name="object 4"/>
            <p:cNvSpPr/>
            <p:nvPr/>
          </p:nvSpPr>
          <p:spPr>
            <a:xfrm>
              <a:off x="1206532" y="871197"/>
              <a:ext cx="2695574" cy="11906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25762" y="802772"/>
              <a:ext cx="3248025" cy="1257300"/>
            </a:xfrm>
            <a:custGeom>
              <a:avLst/>
              <a:gdLst/>
              <a:ahLst/>
              <a:cxnLst/>
              <a:rect l="l" t="t" r="r" b="b"/>
              <a:pathLst>
                <a:path w="3248025" h="1257300">
                  <a:moveTo>
                    <a:pt x="3110255" y="1257298"/>
                  </a:moveTo>
                  <a:lnTo>
                    <a:pt x="137659" y="1257298"/>
                  </a:lnTo>
                  <a:lnTo>
                    <a:pt x="94215" y="1250265"/>
                  </a:lnTo>
                  <a:lnTo>
                    <a:pt x="56434" y="1230692"/>
                  </a:lnTo>
                  <a:lnTo>
                    <a:pt x="26610" y="1200871"/>
                  </a:lnTo>
                  <a:lnTo>
                    <a:pt x="7034" y="1163096"/>
                  </a:lnTo>
                  <a:lnTo>
                    <a:pt x="0" y="1119658"/>
                  </a:lnTo>
                  <a:lnTo>
                    <a:pt x="0" y="137640"/>
                  </a:lnTo>
                  <a:lnTo>
                    <a:pt x="7034" y="94202"/>
                  </a:lnTo>
                  <a:lnTo>
                    <a:pt x="26610" y="56426"/>
                  </a:lnTo>
                  <a:lnTo>
                    <a:pt x="56434" y="26606"/>
                  </a:lnTo>
                  <a:lnTo>
                    <a:pt x="94215" y="7033"/>
                  </a:lnTo>
                  <a:lnTo>
                    <a:pt x="137659" y="0"/>
                  </a:lnTo>
                  <a:lnTo>
                    <a:pt x="3110255" y="0"/>
                  </a:lnTo>
                  <a:lnTo>
                    <a:pt x="3153700" y="7033"/>
                  </a:lnTo>
                  <a:lnTo>
                    <a:pt x="3191480" y="26606"/>
                  </a:lnTo>
                  <a:lnTo>
                    <a:pt x="3221304" y="56426"/>
                  </a:lnTo>
                  <a:lnTo>
                    <a:pt x="3226271" y="66011"/>
                  </a:lnTo>
                  <a:lnTo>
                    <a:pt x="137659" y="66011"/>
                  </a:lnTo>
                  <a:lnTo>
                    <a:pt x="109872" y="71673"/>
                  </a:lnTo>
                  <a:lnTo>
                    <a:pt x="87090" y="87078"/>
                  </a:lnTo>
                  <a:lnTo>
                    <a:pt x="71682" y="109857"/>
                  </a:lnTo>
                  <a:lnTo>
                    <a:pt x="66020" y="137640"/>
                  </a:lnTo>
                  <a:lnTo>
                    <a:pt x="66020" y="1119658"/>
                  </a:lnTo>
                  <a:lnTo>
                    <a:pt x="71682" y="1147441"/>
                  </a:lnTo>
                  <a:lnTo>
                    <a:pt x="87090" y="1170220"/>
                  </a:lnTo>
                  <a:lnTo>
                    <a:pt x="109872" y="1185625"/>
                  </a:lnTo>
                  <a:lnTo>
                    <a:pt x="137659" y="1191287"/>
                  </a:lnTo>
                  <a:lnTo>
                    <a:pt x="3226271" y="1191287"/>
                  </a:lnTo>
                  <a:lnTo>
                    <a:pt x="3221304" y="1200871"/>
                  </a:lnTo>
                  <a:lnTo>
                    <a:pt x="3191480" y="1230692"/>
                  </a:lnTo>
                  <a:lnTo>
                    <a:pt x="3153700" y="1250265"/>
                  </a:lnTo>
                  <a:lnTo>
                    <a:pt x="3110255" y="1257298"/>
                  </a:lnTo>
                  <a:close/>
                </a:path>
                <a:path w="3248025" h="1257300">
                  <a:moveTo>
                    <a:pt x="3226271" y="1191287"/>
                  </a:moveTo>
                  <a:lnTo>
                    <a:pt x="3110255" y="1191287"/>
                  </a:lnTo>
                  <a:lnTo>
                    <a:pt x="3138042" y="1185625"/>
                  </a:lnTo>
                  <a:lnTo>
                    <a:pt x="3160824" y="1170220"/>
                  </a:lnTo>
                  <a:lnTo>
                    <a:pt x="3176232" y="1147441"/>
                  </a:lnTo>
                  <a:lnTo>
                    <a:pt x="3181894" y="1119658"/>
                  </a:lnTo>
                  <a:lnTo>
                    <a:pt x="3181894" y="137640"/>
                  </a:lnTo>
                  <a:lnTo>
                    <a:pt x="3176232" y="109857"/>
                  </a:lnTo>
                  <a:lnTo>
                    <a:pt x="3160824" y="87078"/>
                  </a:lnTo>
                  <a:lnTo>
                    <a:pt x="3138042" y="71673"/>
                  </a:lnTo>
                  <a:lnTo>
                    <a:pt x="3110255" y="66011"/>
                  </a:lnTo>
                  <a:lnTo>
                    <a:pt x="3226271" y="66011"/>
                  </a:lnTo>
                  <a:lnTo>
                    <a:pt x="3240880" y="94202"/>
                  </a:lnTo>
                  <a:lnTo>
                    <a:pt x="3247915" y="137640"/>
                  </a:lnTo>
                  <a:lnTo>
                    <a:pt x="3247915" y="1119658"/>
                  </a:lnTo>
                  <a:lnTo>
                    <a:pt x="3240880" y="1163096"/>
                  </a:lnTo>
                  <a:lnTo>
                    <a:pt x="3226271" y="1191287"/>
                  </a:lnTo>
                  <a:close/>
                </a:path>
              </a:pathLst>
            </a:custGeom>
            <a:solidFill>
              <a:srgbClr val="C7D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872044" y="3490295"/>
            <a:ext cx="3064337" cy="685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43620" y="5114559"/>
            <a:ext cx="4857749" cy="695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43620" y="6052901"/>
            <a:ext cx="4857749" cy="6381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1191" y="5249295"/>
            <a:ext cx="1495425" cy="552450"/>
          </a:xfrm>
          <a:custGeom>
            <a:avLst/>
            <a:gdLst/>
            <a:ahLst/>
            <a:cxnLst/>
            <a:rect l="l" t="t" r="r" b="b"/>
            <a:pathLst>
              <a:path w="1495425" h="552450">
                <a:moveTo>
                  <a:pt x="1495287" y="552449"/>
                </a:moveTo>
                <a:lnTo>
                  <a:pt x="160861" y="552449"/>
                </a:lnTo>
                <a:lnTo>
                  <a:pt x="0" y="276224"/>
                </a:lnTo>
                <a:lnTo>
                  <a:pt x="160861" y="0"/>
                </a:lnTo>
                <a:lnTo>
                  <a:pt x="1495287" y="0"/>
                </a:lnTo>
                <a:lnTo>
                  <a:pt x="1334425" y="276224"/>
                </a:lnTo>
                <a:lnTo>
                  <a:pt x="1495287" y="552449"/>
                </a:lnTo>
                <a:close/>
              </a:path>
            </a:pathLst>
          </a:custGeom>
          <a:solidFill>
            <a:srgbClr val="4A9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85708" y="5948354"/>
            <a:ext cx="1704975" cy="838200"/>
          </a:xfrm>
          <a:custGeom>
            <a:avLst/>
            <a:gdLst/>
            <a:ahLst/>
            <a:cxnLst/>
            <a:rect l="l" t="t" r="r" b="b"/>
            <a:pathLst>
              <a:path w="1704975" h="838200">
                <a:moveTo>
                  <a:pt x="1704915" y="838200"/>
                </a:moveTo>
                <a:lnTo>
                  <a:pt x="243156" y="838200"/>
                </a:lnTo>
                <a:lnTo>
                  <a:pt x="0" y="419100"/>
                </a:lnTo>
                <a:lnTo>
                  <a:pt x="243156" y="0"/>
                </a:lnTo>
                <a:lnTo>
                  <a:pt x="1704915" y="0"/>
                </a:lnTo>
                <a:lnTo>
                  <a:pt x="1461758" y="419100"/>
                </a:lnTo>
                <a:lnTo>
                  <a:pt x="1704915" y="838200"/>
                </a:lnTo>
                <a:close/>
              </a:path>
            </a:pathLst>
          </a:custGeom>
          <a:solidFill>
            <a:srgbClr val="745B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888" y="2991063"/>
            <a:ext cx="3905249" cy="20002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95327" y="184586"/>
            <a:ext cx="23787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65375" algn="l"/>
              </a:tabLst>
            </a:pPr>
            <a:r>
              <a:rPr sz="2800" b="1" u="heavy" spc="140" dirty="0">
                <a:solidFill>
                  <a:srgbClr val="017378"/>
                </a:solidFill>
                <a:uFill>
                  <a:solidFill>
                    <a:srgbClr val="017378"/>
                  </a:solidFill>
                </a:uFill>
                <a:latin typeface="Trebuchet MS"/>
                <a:cs typeface="Trebuchet MS"/>
              </a:rPr>
              <a:t>POBLACIÓN	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3416" y="892295"/>
            <a:ext cx="6354445" cy="179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015" marR="5080">
              <a:lnSpc>
                <a:spcPct val="115599"/>
              </a:lnSpc>
              <a:spcBef>
                <a:spcPts val="100"/>
              </a:spcBef>
            </a:pPr>
            <a:r>
              <a:rPr sz="2000" b="1" spc="135" dirty="0">
                <a:latin typeface="Trebuchet MS"/>
                <a:cs typeface="Trebuchet MS"/>
              </a:rPr>
              <a:t>DNA </a:t>
            </a:r>
            <a:r>
              <a:rPr sz="2000" b="1" spc="-275" dirty="0">
                <a:latin typeface="Trebuchet MS"/>
                <a:cs typeface="Trebuchet MS"/>
              </a:rPr>
              <a:t>1</a:t>
            </a:r>
            <a:r>
              <a:rPr sz="2000" spc="-275" dirty="0">
                <a:latin typeface="Trebuchet MS"/>
                <a:cs typeface="Trebuchet MS"/>
              </a:rPr>
              <a:t>:</a:t>
            </a:r>
            <a:r>
              <a:rPr sz="2000" spc="-415" dirty="0">
                <a:latin typeface="Trebuchet MS"/>
                <a:cs typeface="Trebuchet MS"/>
              </a:rPr>
              <a:t> </a:t>
            </a:r>
            <a:r>
              <a:rPr lang="es-EC" sz="2000" spc="-415" dirty="0" smtClean="0">
                <a:latin typeface="Trebuchet MS"/>
                <a:cs typeface="Trebuchet MS"/>
              </a:rPr>
              <a:t> </a:t>
            </a:r>
            <a:r>
              <a:rPr sz="2000" spc="15" dirty="0" smtClean="0">
                <a:latin typeface="Trebuchet MS"/>
                <a:cs typeface="Trebuchet MS"/>
              </a:rPr>
              <a:t>81funcionarios  </a:t>
            </a:r>
            <a:r>
              <a:rPr sz="2000" b="1" spc="20" dirty="0">
                <a:latin typeface="Trebuchet MS"/>
                <a:cs typeface="Trebuchet MS"/>
              </a:rPr>
              <a:t>Firmas </a:t>
            </a:r>
            <a:r>
              <a:rPr sz="2000" b="1" spc="45" dirty="0">
                <a:latin typeface="Trebuchet MS"/>
                <a:cs typeface="Trebuchet MS"/>
              </a:rPr>
              <a:t>privadas </a:t>
            </a:r>
            <a:r>
              <a:rPr sz="2000" b="1" spc="85" dirty="0">
                <a:latin typeface="Trebuchet MS"/>
                <a:cs typeface="Trebuchet MS"/>
              </a:rPr>
              <a:t>de  </a:t>
            </a:r>
            <a:r>
              <a:rPr sz="2000" b="1" spc="-5" dirty="0">
                <a:latin typeface="Trebuchet MS"/>
                <a:cs typeface="Trebuchet MS"/>
              </a:rPr>
              <a:t>Pichincha:</a:t>
            </a:r>
            <a:r>
              <a:rPr sz="2000" b="1" spc="-13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17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2355850" algn="l"/>
              </a:tabLst>
            </a:pPr>
            <a:r>
              <a:rPr sz="2800" u="heavy" dirty="0">
                <a:solidFill>
                  <a:srgbClr val="017378"/>
                </a:solidFill>
                <a:uFill>
                  <a:solidFill>
                    <a:srgbClr val="01737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70" dirty="0">
                <a:solidFill>
                  <a:srgbClr val="017378"/>
                </a:solidFill>
                <a:uFill>
                  <a:solidFill>
                    <a:srgbClr val="01737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165" dirty="0">
                <a:solidFill>
                  <a:srgbClr val="017378"/>
                </a:solidFill>
                <a:uFill>
                  <a:solidFill>
                    <a:srgbClr val="017378"/>
                  </a:solidFill>
                </a:uFill>
                <a:latin typeface="Trebuchet MS"/>
                <a:cs typeface="Trebuchet MS"/>
              </a:rPr>
              <a:t>MUESTRA	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03724" y="5334672"/>
            <a:ext cx="1070610" cy="1355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sz="2000" b="1" spc="135" dirty="0">
                <a:solidFill>
                  <a:srgbClr val="FFFFFF"/>
                </a:solidFill>
                <a:latin typeface="Trebuchet MS"/>
                <a:cs typeface="Trebuchet MS"/>
              </a:rPr>
              <a:t>DNA</a:t>
            </a:r>
            <a:r>
              <a:rPr sz="2000" b="1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8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Trebuchet MS"/>
              <a:cs typeface="Trebuchet MS"/>
            </a:endParaRPr>
          </a:p>
          <a:p>
            <a:pPr marL="12700" marR="5080" indent="113664">
              <a:lnSpc>
                <a:spcPct val="115599"/>
              </a:lnSpc>
              <a:spcBef>
                <a:spcPts val="5"/>
              </a:spcBef>
            </a:pPr>
            <a:r>
              <a:rPr sz="2000" b="1" spc="20" dirty="0">
                <a:solidFill>
                  <a:srgbClr val="FFFFFF"/>
                </a:solidFill>
                <a:latin typeface="Trebuchet MS"/>
                <a:cs typeface="Trebuchet MS"/>
              </a:rPr>
              <a:t>Firmas  </a:t>
            </a:r>
            <a:r>
              <a:rPr sz="2000" b="1" spc="9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000" b="1" spc="-9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000" b="1" spc="-9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000" b="1" spc="3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000" b="1" spc="7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b="1" spc="12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000" b="1" spc="7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b="1" spc="13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"/>
            <a:ext cx="9753600" cy="7315200"/>
            <a:chOff x="0" y="5"/>
            <a:chExt cx="9753600" cy="7315200"/>
          </a:xfrm>
        </p:grpSpPr>
        <p:sp>
          <p:nvSpPr>
            <p:cNvPr id="3" name="object 3"/>
            <p:cNvSpPr/>
            <p:nvPr/>
          </p:nvSpPr>
          <p:spPr>
            <a:xfrm>
              <a:off x="0" y="5"/>
              <a:ext cx="9753600" cy="7315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1159" y="916063"/>
              <a:ext cx="8267700" cy="5487035"/>
            </a:xfrm>
            <a:custGeom>
              <a:avLst/>
              <a:gdLst/>
              <a:ahLst/>
              <a:cxnLst/>
              <a:rect l="l" t="t" r="r" b="b"/>
              <a:pathLst>
                <a:path w="8267700" h="5487035">
                  <a:moveTo>
                    <a:pt x="8267636" y="0"/>
                  </a:moveTo>
                  <a:lnTo>
                    <a:pt x="0" y="0"/>
                  </a:lnTo>
                  <a:lnTo>
                    <a:pt x="0" y="19062"/>
                  </a:lnTo>
                  <a:lnTo>
                    <a:pt x="0" y="5466410"/>
                  </a:lnTo>
                  <a:lnTo>
                    <a:pt x="0" y="5486743"/>
                  </a:lnTo>
                  <a:lnTo>
                    <a:pt x="8267636" y="5486743"/>
                  </a:lnTo>
                  <a:lnTo>
                    <a:pt x="8267636" y="5466423"/>
                  </a:lnTo>
                  <a:lnTo>
                    <a:pt x="8267636" y="19545"/>
                  </a:lnTo>
                  <a:lnTo>
                    <a:pt x="8247697" y="19545"/>
                  </a:lnTo>
                  <a:lnTo>
                    <a:pt x="8247697" y="5466410"/>
                  </a:lnTo>
                  <a:lnTo>
                    <a:pt x="19519" y="5466410"/>
                  </a:lnTo>
                  <a:lnTo>
                    <a:pt x="19519" y="19062"/>
                  </a:lnTo>
                  <a:lnTo>
                    <a:pt x="8267636" y="19062"/>
                  </a:lnTo>
                  <a:lnTo>
                    <a:pt x="8267636" y="0"/>
                  </a:lnTo>
                  <a:close/>
                </a:path>
              </a:pathLst>
            </a:custGeom>
            <a:solidFill>
              <a:srgbClr val="F4F5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5333" y="2670212"/>
            <a:ext cx="5883275" cy="1882775"/>
          </a:xfrm>
          <a:prstGeom prst="rect">
            <a:avLst/>
          </a:prstGeom>
        </p:spPr>
        <p:txBody>
          <a:bodyPr vert="horz" wrap="square" lIns="0" tIns="288925" rIns="0" bIns="0" rtlCol="0">
            <a:spAutoFit/>
          </a:bodyPr>
          <a:lstStyle/>
          <a:p>
            <a:pPr marL="12700" marR="5080" indent="241300">
              <a:lnSpc>
                <a:spcPct val="74100"/>
              </a:lnSpc>
              <a:spcBef>
                <a:spcPts val="2275"/>
              </a:spcBef>
            </a:pPr>
            <a:r>
              <a:rPr sz="7000" b="1" spc="365" dirty="0">
                <a:solidFill>
                  <a:srgbClr val="F4F5F6"/>
                </a:solidFill>
                <a:latin typeface="Trebuchet MS"/>
                <a:cs typeface="Trebuchet MS"/>
              </a:rPr>
              <a:t>ANÁLISIS DE  </a:t>
            </a:r>
            <a:r>
              <a:rPr sz="7000" b="1" spc="370" dirty="0">
                <a:solidFill>
                  <a:srgbClr val="F4F5F6"/>
                </a:solidFill>
                <a:latin typeface="Trebuchet MS"/>
                <a:cs typeface="Trebuchet MS"/>
              </a:rPr>
              <a:t>R</a:t>
            </a:r>
            <a:r>
              <a:rPr sz="7000" b="1" spc="220" dirty="0">
                <a:solidFill>
                  <a:srgbClr val="F4F5F6"/>
                </a:solidFill>
                <a:latin typeface="Trebuchet MS"/>
                <a:cs typeface="Trebuchet MS"/>
              </a:rPr>
              <a:t>E</a:t>
            </a:r>
            <a:r>
              <a:rPr sz="7000" b="1" spc="705" dirty="0">
                <a:solidFill>
                  <a:srgbClr val="F4F5F6"/>
                </a:solidFill>
                <a:latin typeface="Trebuchet MS"/>
                <a:cs typeface="Trebuchet MS"/>
              </a:rPr>
              <a:t>S</a:t>
            </a:r>
            <a:r>
              <a:rPr sz="7000" b="1" spc="500" dirty="0">
                <a:solidFill>
                  <a:srgbClr val="F4F5F6"/>
                </a:solidFill>
                <a:latin typeface="Trebuchet MS"/>
                <a:cs typeface="Trebuchet MS"/>
              </a:rPr>
              <a:t>U</a:t>
            </a:r>
            <a:r>
              <a:rPr sz="7000" b="1" spc="210" dirty="0">
                <a:solidFill>
                  <a:srgbClr val="F4F5F6"/>
                </a:solidFill>
                <a:latin typeface="Trebuchet MS"/>
                <a:cs typeface="Trebuchet MS"/>
              </a:rPr>
              <a:t>L</a:t>
            </a:r>
            <a:r>
              <a:rPr sz="7000" b="1" spc="45" dirty="0">
                <a:solidFill>
                  <a:srgbClr val="F4F5F6"/>
                </a:solidFill>
                <a:latin typeface="Trebuchet MS"/>
                <a:cs typeface="Trebuchet MS"/>
              </a:rPr>
              <a:t>T</a:t>
            </a:r>
            <a:r>
              <a:rPr sz="7000" b="1" spc="265" dirty="0">
                <a:solidFill>
                  <a:srgbClr val="F4F5F6"/>
                </a:solidFill>
                <a:latin typeface="Trebuchet MS"/>
                <a:cs typeface="Trebuchet MS"/>
              </a:rPr>
              <a:t>A</a:t>
            </a:r>
            <a:r>
              <a:rPr sz="7000" b="1" spc="505" dirty="0">
                <a:solidFill>
                  <a:srgbClr val="F4F5F6"/>
                </a:solidFill>
                <a:latin typeface="Trebuchet MS"/>
                <a:cs typeface="Trebuchet MS"/>
              </a:rPr>
              <a:t>D</a:t>
            </a:r>
            <a:r>
              <a:rPr sz="7000" b="1" spc="365" dirty="0">
                <a:solidFill>
                  <a:srgbClr val="F4F5F6"/>
                </a:solidFill>
                <a:latin typeface="Trebuchet MS"/>
                <a:cs typeface="Trebuchet MS"/>
              </a:rPr>
              <a:t>O</a:t>
            </a:r>
            <a:r>
              <a:rPr sz="7000" b="1" spc="710" dirty="0">
                <a:solidFill>
                  <a:srgbClr val="F4F5F6"/>
                </a:solidFill>
                <a:latin typeface="Trebuchet MS"/>
                <a:cs typeface="Trebuchet MS"/>
              </a:rPr>
              <a:t>S</a:t>
            </a:r>
            <a:endParaRPr sz="70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07628" y="4979974"/>
            <a:ext cx="3140075" cy="42545"/>
          </a:xfrm>
          <a:custGeom>
            <a:avLst/>
            <a:gdLst/>
            <a:ahLst/>
            <a:cxnLst/>
            <a:rect l="l" t="t" r="r" b="b"/>
            <a:pathLst>
              <a:path w="3140075" h="42545">
                <a:moveTo>
                  <a:pt x="3139514" y="42425"/>
                </a:moveTo>
                <a:lnTo>
                  <a:pt x="0" y="42425"/>
                </a:lnTo>
                <a:lnTo>
                  <a:pt x="0" y="0"/>
                </a:lnTo>
                <a:lnTo>
                  <a:pt x="3139514" y="0"/>
                </a:lnTo>
                <a:lnTo>
                  <a:pt x="3139514" y="4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600" y="7315200"/>
                </a:moveTo>
                <a:lnTo>
                  <a:pt x="0" y="7315200"/>
                </a:lnTo>
                <a:lnTo>
                  <a:pt x="0" y="0"/>
                </a:lnTo>
                <a:lnTo>
                  <a:pt x="9753600" y="0"/>
                </a:lnTo>
                <a:lnTo>
                  <a:pt x="9753600" y="7315200"/>
                </a:lnTo>
                <a:close/>
              </a:path>
            </a:pathLst>
          </a:custGeom>
          <a:solidFill>
            <a:srgbClr val="F4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80973" y="1052861"/>
            <a:ext cx="34429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185" dirty="0">
                <a:latin typeface="Trebuchet MS"/>
                <a:cs typeface="Trebuchet MS"/>
              </a:rPr>
              <a:t>ENTREVISTAS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63358" y="0"/>
            <a:ext cx="9525" cy="929640"/>
          </a:xfrm>
          <a:custGeom>
            <a:avLst/>
            <a:gdLst/>
            <a:ahLst/>
            <a:cxnLst/>
            <a:rect l="l" t="t" r="r" b="b"/>
            <a:pathLst>
              <a:path w="9525" h="929640">
                <a:moveTo>
                  <a:pt x="0" y="0"/>
                </a:moveTo>
                <a:lnTo>
                  <a:pt x="9524" y="0"/>
                </a:lnTo>
                <a:lnTo>
                  <a:pt x="9524" y="929639"/>
                </a:lnTo>
                <a:lnTo>
                  <a:pt x="0" y="929639"/>
                </a:lnTo>
                <a:lnTo>
                  <a:pt x="0" y="0"/>
                </a:lnTo>
                <a:close/>
              </a:path>
            </a:pathLst>
          </a:custGeom>
          <a:solidFill>
            <a:srgbClr val="343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16030" y="4205066"/>
            <a:ext cx="3076559" cy="2676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34141" y="2283738"/>
            <a:ext cx="1743075" cy="1609725"/>
          </a:xfrm>
          <a:prstGeom prst="rect">
            <a:avLst/>
          </a:prstGeom>
          <a:solidFill>
            <a:srgbClr val="499EA3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Times New Roman"/>
              <a:cs typeface="Times New Roman"/>
            </a:endParaRPr>
          </a:p>
          <a:p>
            <a:pPr marL="80645" marR="211454" algn="ctr">
              <a:lnSpc>
                <a:spcPct val="113999"/>
              </a:lnSpc>
            </a:pPr>
            <a:r>
              <a:rPr sz="1700" spc="35" dirty="0">
                <a:solidFill>
                  <a:srgbClr val="FFFFFF"/>
                </a:solidFill>
                <a:latin typeface="Trebuchet MS"/>
                <a:cs typeface="Trebuchet MS"/>
              </a:rPr>
              <a:t>Porcentaje</a:t>
            </a:r>
            <a:r>
              <a:rPr sz="17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105" dirty="0">
                <a:solidFill>
                  <a:srgbClr val="FFFFFF"/>
                </a:solidFill>
                <a:latin typeface="Trebuchet MS"/>
                <a:cs typeface="Trebuchet MS"/>
              </a:rPr>
              <a:t>de  </a:t>
            </a:r>
            <a:r>
              <a:rPr sz="1700" spc="55" dirty="0">
                <a:solidFill>
                  <a:srgbClr val="FFFFFF"/>
                </a:solidFill>
                <a:latin typeface="Trebuchet MS"/>
                <a:cs typeface="Trebuchet MS"/>
              </a:rPr>
              <a:t>tiempo </a:t>
            </a:r>
            <a:r>
              <a:rPr sz="1700" spc="105" dirty="0">
                <a:solidFill>
                  <a:srgbClr val="FFFFFF"/>
                </a:solidFill>
                <a:latin typeface="Trebuchet MS"/>
                <a:cs typeface="Trebuchet MS"/>
              </a:rPr>
              <a:t>de  </a:t>
            </a:r>
            <a:r>
              <a:rPr sz="1700" spc="20" dirty="0">
                <a:solidFill>
                  <a:srgbClr val="FFFFFF"/>
                </a:solidFill>
                <a:latin typeface="Trebuchet MS"/>
                <a:cs typeface="Trebuchet MS"/>
              </a:rPr>
              <a:t>auditoría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6471" y="2533589"/>
            <a:ext cx="1743075" cy="872098"/>
          </a:xfrm>
          <a:prstGeom prst="rect">
            <a:avLst/>
          </a:prstGeom>
          <a:solidFill>
            <a:srgbClr val="499EA3"/>
          </a:solidFill>
        </p:spPr>
        <p:txBody>
          <a:bodyPr vert="horz" wrap="square" lIns="0" tIns="1905" rIns="0" bIns="0" rtlCol="0">
            <a:spAutoFit/>
          </a:bodyPr>
          <a:lstStyle/>
          <a:p>
            <a:pPr marL="97155" marR="85090" algn="ctr">
              <a:lnSpc>
                <a:spcPct val="113999"/>
              </a:lnSpc>
            </a:pPr>
            <a:r>
              <a:rPr sz="1700" spc="65" dirty="0">
                <a:solidFill>
                  <a:srgbClr val="FFFFFF"/>
                </a:solidFill>
                <a:latin typeface="Trebuchet MS"/>
                <a:cs typeface="Trebuchet MS"/>
              </a:rPr>
              <a:t>Desarrollo </a:t>
            </a:r>
            <a:r>
              <a:rPr sz="1700" spc="105" dirty="0">
                <a:solidFill>
                  <a:srgbClr val="FFFFFF"/>
                </a:solidFill>
                <a:latin typeface="Trebuchet MS"/>
                <a:cs typeface="Trebuchet MS"/>
              </a:rPr>
              <a:t>de  </a:t>
            </a:r>
            <a:r>
              <a:rPr sz="1700" spc="10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17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35" dirty="0">
                <a:solidFill>
                  <a:srgbClr val="FFFFFF"/>
                </a:solidFill>
                <a:latin typeface="Trebuchet MS"/>
                <a:cs typeface="Trebuchet MS"/>
              </a:rPr>
              <a:t>planificación  </a:t>
            </a:r>
            <a:r>
              <a:rPr sz="1700" spc="10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Trebuchet MS"/>
                <a:cs typeface="Trebuchet MS"/>
              </a:rPr>
              <a:t>auditor</a:t>
            </a:r>
            <a:r>
              <a:rPr lang="es-EC" sz="1700" spc="20" dirty="0">
                <a:solidFill>
                  <a:srgbClr val="FFFFFF"/>
                </a:solidFill>
                <a:latin typeface="Trebuchet MS"/>
                <a:cs typeface="Trebuchet MS"/>
              </a:rPr>
              <a:t>í</a:t>
            </a:r>
            <a:r>
              <a:rPr sz="1700" spc="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endParaRPr sz="17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98807" y="2283738"/>
            <a:ext cx="1743075" cy="1609725"/>
          </a:xfrm>
          <a:prstGeom prst="rect">
            <a:avLst/>
          </a:prstGeom>
          <a:solidFill>
            <a:srgbClr val="499EA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272415">
              <a:lnSpc>
                <a:spcPct val="100000"/>
              </a:lnSpc>
            </a:pPr>
            <a:r>
              <a:rPr sz="1700" spc="45" dirty="0">
                <a:solidFill>
                  <a:srgbClr val="FFFFFF"/>
                </a:solidFill>
                <a:latin typeface="Trebuchet MS"/>
                <a:cs typeface="Trebuchet MS"/>
              </a:rPr>
              <a:t>Materialidad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45026" y="4564288"/>
            <a:ext cx="1743075" cy="1609725"/>
          </a:xfrm>
          <a:prstGeom prst="rect">
            <a:avLst/>
          </a:prstGeom>
          <a:solidFill>
            <a:srgbClr val="499EA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09245" marR="356870" indent="161290">
              <a:lnSpc>
                <a:spcPct val="113999"/>
              </a:lnSpc>
              <a:spcBef>
                <a:spcPts val="1265"/>
              </a:spcBef>
            </a:pPr>
            <a:r>
              <a:rPr sz="1700" spc="110" dirty="0">
                <a:solidFill>
                  <a:srgbClr val="FFFFFF"/>
                </a:solidFill>
                <a:latin typeface="Trebuchet MS"/>
                <a:cs typeface="Trebuchet MS"/>
              </a:rPr>
              <a:t>Costos-  </a:t>
            </a:r>
            <a:r>
              <a:rPr sz="1700" spc="13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700" spc="1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700" spc="9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700" spc="1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700" spc="-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700" spc="12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700" spc="-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700" spc="12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700" spc="13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05439" y="3017207"/>
            <a:ext cx="938530" cy="190500"/>
            <a:chOff x="3005439" y="3017207"/>
            <a:chExt cx="938530" cy="190500"/>
          </a:xfrm>
        </p:grpSpPr>
        <p:sp>
          <p:nvSpPr>
            <p:cNvPr id="11" name="object 11"/>
            <p:cNvSpPr/>
            <p:nvPr/>
          </p:nvSpPr>
          <p:spPr>
            <a:xfrm>
              <a:off x="3005439" y="3112434"/>
              <a:ext cx="795655" cy="0"/>
            </a:xfrm>
            <a:custGeom>
              <a:avLst/>
              <a:gdLst/>
              <a:ahLst/>
              <a:cxnLst/>
              <a:rect l="l" t="t" r="r" b="b"/>
              <a:pathLst>
                <a:path w="795654">
                  <a:moveTo>
                    <a:pt x="0" y="0"/>
                  </a:moveTo>
                  <a:lnTo>
                    <a:pt x="795574" y="0"/>
                  </a:lnTo>
                </a:path>
              </a:pathLst>
            </a:custGeom>
            <a:ln w="476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00998" y="3017207"/>
              <a:ext cx="142696" cy="1904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787760" y="3014951"/>
            <a:ext cx="938530" cy="190500"/>
            <a:chOff x="5787760" y="3014951"/>
            <a:chExt cx="938530" cy="190500"/>
          </a:xfrm>
        </p:grpSpPr>
        <p:sp>
          <p:nvSpPr>
            <p:cNvPr id="14" name="object 14"/>
            <p:cNvSpPr/>
            <p:nvPr/>
          </p:nvSpPr>
          <p:spPr>
            <a:xfrm>
              <a:off x="5787760" y="3110178"/>
              <a:ext cx="795655" cy="0"/>
            </a:xfrm>
            <a:custGeom>
              <a:avLst/>
              <a:gdLst/>
              <a:ahLst/>
              <a:cxnLst/>
              <a:rect l="l" t="t" r="r" b="b"/>
              <a:pathLst>
                <a:path w="795654">
                  <a:moveTo>
                    <a:pt x="0" y="0"/>
                  </a:moveTo>
                  <a:lnTo>
                    <a:pt x="795574" y="0"/>
                  </a:lnTo>
                </a:path>
              </a:pathLst>
            </a:custGeom>
            <a:ln w="476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83334" y="3014951"/>
              <a:ext cx="142696" cy="1904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 rot="21298096">
            <a:off x="4768108" y="3632026"/>
            <a:ext cx="337292" cy="619389"/>
            <a:chOff x="4657981" y="3889867"/>
            <a:chExt cx="190500" cy="676275"/>
          </a:xfrm>
        </p:grpSpPr>
        <p:sp>
          <p:nvSpPr>
            <p:cNvPr id="17" name="object 17"/>
            <p:cNvSpPr/>
            <p:nvPr/>
          </p:nvSpPr>
          <p:spPr>
            <a:xfrm>
              <a:off x="4753982" y="3913679"/>
              <a:ext cx="16510" cy="509270"/>
            </a:xfrm>
            <a:custGeom>
              <a:avLst/>
              <a:gdLst/>
              <a:ahLst/>
              <a:cxnLst/>
              <a:rect l="l" t="t" r="r" b="b"/>
              <a:pathLst>
                <a:path w="16510" h="509270">
                  <a:moveTo>
                    <a:pt x="16376" y="0"/>
                  </a:moveTo>
                  <a:lnTo>
                    <a:pt x="0" y="509041"/>
                  </a:lnTo>
                </a:path>
              </a:pathLst>
            </a:custGeom>
            <a:ln w="47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57981" y="4420402"/>
              <a:ext cx="190498" cy="14540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1918970"/>
          </a:xfrm>
          <a:custGeom>
            <a:avLst/>
            <a:gdLst/>
            <a:ahLst/>
            <a:cxnLst/>
            <a:rect l="l" t="t" r="r" b="b"/>
            <a:pathLst>
              <a:path w="9753600" h="1918970">
                <a:moveTo>
                  <a:pt x="0" y="1918859"/>
                </a:moveTo>
                <a:lnTo>
                  <a:pt x="9753600" y="1918859"/>
                </a:lnTo>
                <a:lnTo>
                  <a:pt x="9753600" y="0"/>
                </a:lnTo>
                <a:lnTo>
                  <a:pt x="0" y="0"/>
                </a:lnTo>
                <a:lnTo>
                  <a:pt x="0" y="1918859"/>
                </a:lnTo>
                <a:close/>
              </a:path>
            </a:pathLst>
          </a:custGeom>
          <a:solidFill>
            <a:srgbClr val="F4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605026"/>
            <a:ext cx="9753600" cy="1710689"/>
          </a:xfrm>
          <a:custGeom>
            <a:avLst/>
            <a:gdLst/>
            <a:ahLst/>
            <a:cxnLst/>
            <a:rect l="l" t="t" r="r" b="b"/>
            <a:pathLst>
              <a:path w="9753600" h="1710690">
                <a:moveTo>
                  <a:pt x="0" y="1710173"/>
                </a:moveTo>
                <a:lnTo>
                  <a:pt x="9753600" y="1710173"/>
                </a:lnTo>
                <a:lnTo>
                  <a:pt x="9753600" y="0"/>
                </a:lnTo>
                <a:lnTo>
                  <a:pt x="0" y="0"/>
                </a:lnTo>
                <a:lnTo>
                  <a:pt x="0" y="1710173"/>
                </a:lnTo>
                <a:close/>
              </a:path>
            </a:pathLst>
          </a:custGeom>
          <a:solidFill>
            <a:srgbClr val="F4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31519"/>
            <a:ext cx="730250" cy="323850"/>
          </a:xfrm>
          <a:custGeom>
            <a:avLst/>
            <a:gdLst/>
            <a:ahLst/>
            <a:cxnLst/>
            <a:rect l="l" t="t" r="r" b="b"/>
            <a:pathLst>
              <a:path w="730250" h="323850">
                <a:moveTo>
                  <a:pt x="0" y="0"/>
                </a:moveTo>
                <a:lnTo>
                  <a:pt x="730053" y="0"/>
                </a:lnTo>
                <a:lnTo>
                  <a:pt x="730053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solidFill>
            <a:srgbClr val="49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1918859"/>
            <a:ext cx="9753600" cy="3686175"/>
            <a:chOff x="0" y="1918859"/>
            <a:chExt cx="9753600" cy="3686175"/>
          </a:xfrm>
        </p:grpSpPr>
        <p:sp>
          <p:nvSpPr>
            <p:cNvPr id="6" name="object 6"/>
            <p:cNvSpPr/>
            <p:nvPr/>
          </p:nvSpPr>
          <p:spPr>
            <a:xfrm>
              <a:off x="37" y="1918859"/>
              <a:ext cx="9753600" cy="3686175"/>
            </a:xfrm>
            <a:custGeom>
              <a:avLst/>
              <a:gdLst/>
              <a:ahLst/>
              <a:cxnLst/>
              <a:rect l="l" t="t" r="r" b="b"/>
              <a:pathLst>
                <a:path w="9753600" h="3686175">
                  <a:moveTo>
                    <a:pt x="9753527" y="3686167"/>
                  </a:moveTo>
                  <a:lnTo>
                    <a:pt x="0" y="3686167"/>
                  </a:lnTo>
                  <a:lnTo>
                    <a:pt x="0" y="0"/>
                  </a:lnTo>
                  <a:lnTo>
                    <a:pt x="9753527" y="0"/>
                  </a:lnTo>
                  <a:lnTo>
                    <a:pt x="9753527" y="36861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30876" y="2111370"/>
              <a:ext cx="3486149" cy="34574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078568"/>
              <a:ext cx="3975231" cy="34861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038557" y="6027602"/>
            <a:ext cx="1733550" cy="647700"/>
          </a:xfrm>
          <a:custGeom>
            <a:avLst/>
            <a:gdLst/>
            <a:ahLst/>
            <a:cxnLst/>
            <a:rect l="l" t="t" r="r" b="b"/>
            <a:pathLst>
              <a:path w="1733550" h="647700">
                <a:moveTo>
                  <a:pt x="1733376" y="647699"/>
                </a:moveTo>
                <a:lnTo>
                  <a:pt x="186475" y="647699"/>
                </a:lnTo>
                <a:lnTo>
                  <a:pt x="0" y="323849"/>
                </a:lnTo>
                <a:lnTo>
                  <a:pt x="186475" y="0"/>
                </a:lnTo>
                <a:lnTo>
                  <a:pt x="1733376" y="0"/>
                </a:lnTo>
                <a:lnTo>
                  <a:pt x="1546900" y="323849"/>
                </a:lnTo>
                <a:lnTo>
                  <a:pt x="1733376" y="647699"/>
                </a:lnTo>
                <a:close/>
              </a:path>
            </a:pathLst>
          </a:custGeom>
          <a:solidFill>
            <a:srgbClr val="49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31488" y="5867704"/>
            <a:ext cx="1866900" cy="923925"/>
          </a:xfrm>
          <a:custGeom>
            <a:avLst/>
            <a:gdLst/>
            <a:ahLst/>
            <a:cxnLst/>
            <a:rect l="l" t="t" r="r" b="b"/>
            <a:pathLst>
              <a:path w="1866900" h="923925">
                <a:moveTo>
                  <a:pt x="1866640" y="923923"/>
                </a:moveTo>
                <a:lnTo>
                  <a:pt x="266221" y="923923"/>
                </a:lnTo>
                <a:lnTo>
                  <a:pt x="0" y="461961"/>
                </a:lnTo>
                <a:lnTo>
                  <a:pt x="266221" y="0"/>
                </a:lnTo>
                <a:lnTo>
                  <a:pt x="1866640" y="0"/>
                </a:lnTo>
                <a:lnTo>
                  <a:pt x="1600418" y="461961"/>
                </a:lnTo>
                <a:lnTo>
                  <a:pt x="1866640" y="923923"/>
                </a:lnTo>
                <a:close/>
              </a:path>
            </a:pathLst>
          </a:custGeom>
          <a:solidFill>
            <a:srgbClr val="745B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4591" y="2203011"/>
            <a:ext cx="371474" cy="581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58753" y="2111370"/>
            <a:ext cx="276224" cy="581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19117" y="1232967"/>
            <a:ext cx="87395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150" dirty="0">
                <a:solidFill>
                  <a:srgbClr val="000000"/>
                </a:solidFill>
              </a:rPr>
              <a:t>¿En</a:t>
            </a:r>
            <a:r>
              <a:rPr sz="2200" spc="-105" dirty="0">
                <a:solidFill>
                  <a:srgbClr val="000000"/>
                </a:solidFill>
              </a:rPr>
              <a:t> </a:t>
            </a:r>
            <a:r>
              <a:rPr sz="2200" spc="-5" dirty="0">
                <a:solidFill>
                  <a:srgbClr val="000000"/>
                </a:solidFill>
              </a:rPr>
              <a:t>la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5" dirty="0">
                <a:solidFill>
                  <a:srgbClr val="000000"/>
                </a:solidFill>
              </a:rPr>
              <a:t>planificación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dirty="0">
                <a:solidFill>
                  <a:srgbClr val="000000"/>
                </a:solidFill>
              </a:rPr>
              <a:t>preliminar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-10" dirty="0">
                <a:solidFill>
                  <a:srgbClr val="000000"/>
                </a:solidFill>
              </a:rPr>
              <a:t>participa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60" dirty="0">
                <a:solidFill>
                  <a:srgbClr val="000000"/>
                </a:solidFill>
              </a:rPr>
              <a:t>todo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15" dirty="0">
                <a:solidFill>
                  <a:srgbClr val="000000"/>
                </a:solidFill>
              </a:rPr>
              <a:t>el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70" dirty="0">
                <a:solidFill>
                  <a:srgbClr val="000000"/>
                </a:solidFill>
              </a:rPr>
              <a:t>equipo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110" dirty="0">
                <a:solidFill>
                  <a:srgbClr val="000000"/>
                </a:solidFill>
              </a:rPr>
              <a:t>de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15" dirty="0">
                <a:solidFill>
                  <a:srgbClr val="000000"/>
                </a:solidFill>
              </a:rPr>
              <a:t>auditoría?</a:t>
            </a:r>
            <a:endParaRPr sz="2200"/>
          </a:p>
        </p:txBody>
      </p:sp>
      <p:sp>
        <p:nvSpPr>
          <p:cNvPr id="14" name="object 14"/>
          <p:cNvSpPr txBox="1"/>
          <p:nvPr/>
        </p:nvSpPr>
        <p:spPr>
          <a:xfrm>
            <a:off x="1467371" y="6128854"/>
            <a:ext cx="876935" cy="379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00" b="1" spc="170" dirty="0">
                <a:solidFill>
                  <a:srgbClr val="FFFFFF"/>
                </a:solidFill>
                <a:latin typeface="Trebuchet MS"/>
                <a:cs typeface="Trebuchet MS"/>
              </a:rPr>
              <a:t>DNA</a:t>
            </a:r>
            <a:r>
              <a:rPr sz="2300" b="1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b="1" spc="-2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79779" y="5881082"/>
            <a:ext cx="1166495" cy="795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3825">
              <a:lnSpc>
                <a:spcPct val="117400"/>
              </a:lnSpc>
              <a:spcBef>
                <a:spcPts val="95"/>
              </a:spcBef>
            </a:pPr>
            <a:r>
              <a:rPr sz="2150" b="1" spc="40" dirty="0">
                <a:solidFill>
                  <a:srgbClr val="FFFFFF"/>
                </a:solidFill>
                <a:latin typeface="Trebuchet MS"/>
                <a:cs typeface="Trebuchet MS"/>
              </a:rPr>
              <a:t>Firmas  </a:t>
            </a:r>
            <a:r>
              <a:rPr sz="2150" b="1" spc="12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150" b="1" spc="-8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150" b="1" spc="-9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150" b="1" spc="5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150" b="1" spc="1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150" b="1" spc="15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150" b="1" spc="1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150" b="1" spc="15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7893" y="3680033"/>
            <a:ext cx="619125" cy="3143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5560" rIns="0" bIns="0" rtlCol="0">
            <a:spAutoFit/>
          </a:bodyPr>
          <a:lstStyle/>
          <a:p>
            <a:pPr marL="164465">
              <a:lnSpc>
                <a:spcPct val="100000"/>
              </a:lnSpc>
              <a:spcBef>
                <a:spcPts val="280"/>
              </a:spcBef>
            </a:pPr>
            <a:r>
              <a:rPr sz="1500" spc="-15" dirty="0">
                <a:latin typeface="Noto Sans"/>
                <a:cs typeface="Noto Sans"/>
              </a:rPr>
              <a:t>60%</a:t>
            </a:r>
            <a:endParaRPr sz="1500">
              <a:latin typeface="Noto Sans"/>
              <a:cs typeface="Noto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31235" y="3366424"/>
            <a:ext cx="609600" cy="3143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5560" rIns="0" bIns="0" rtlCol="0">
            <a:spAutoFit/>
          </a:bodyPr>
          <a:lstStyle/>
          <a:p>
            <a:pPr marL="164465">
              <a:lnSpc>
                <a:spcPct val="100000"/>
              </a:lnSpc>
              <a:spcBef>
                <a:spcPts val="280"/>
              </a:spcBef>
            </a:pPr>
            <a:r>
              <a:rPr sz="1500" spc="-15" dirty="0">
                <a:latin typeface="Noto Sans"/>
                <a:cs typeface="Noto Sans"/>
              </a:rPr>
              <a:t>40%</a:t>
            </a:r>
            <a:endParaRPr sz="1500">
              <a:latin typeface="Noto Sans"/>
              <a:cs typeface="Noto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96651" y="3680033"/>
            <a:ext cx="742950" cy="4000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0010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630"/>
              </a:spcBef>
            </a:pPr>
            <a:r>
              <a:rPr sz="1500" spc="-25" dirty="0">
                <a:latin typeface="Noto Sans"/>
                <a:cs typeface="Noto Sans"/>
              </a:rPr>
              <a:t>70,37%</a:t>
            </a:r>
            <a:endParaRPr sz="1500">
              <a:latin typeface="Noto Sans"/>
              <a:cs typeface="Noto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62926" y="3095213"/>
            <a:ext cx="762000" cy="4095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7470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610"/>
              </a:spcBef>
            </a:pPr>
            <a:r>
              <a:rPr sz="1500" spc="-25" dirty="0">
                <a:latin typeface="Noto Sans"/>
                <a:cs typeface="Noto Sans"/>
              </a:rPr>
              <a:t>29,63%</a:t>
            </a:r>
            <a:endParaRPr sz="1500">
              <a:latin typeface="Noto Sans"/>
              <a:cs typeface="Noto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05545" y="2185299"/>
            <a:ext cx="1155065" cy="438784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235"/>
              </a:spcBef>
            </a:pPr>
            <a:r>
              <a:rPr sz="1400" b="1" spc="-5" dirty="0">
                <a:latin typeface="Noto Sans"/>
                <a:cs typeface="Noto Sans"/>
              </a:rPr>
              <a:t>Siempre  Casi</a:t>
            </a:r>
            <a:r>
              <a:rPr sz="1400" b="1" spc="-85" dirty="0">
                <a:latin typeface="Noto Sans"/>
                <a:cs typeface="Noto Sans"/>
              </a:rPr>
              <a:t> </a:t>
            </a:r>
            <a:r>
              <a:rPr sz="1400" b="1" spc="-5" dirty="0">
                <a:latin typeface="Noto Sans"/>
                <a:cs typeface="Noto Sans"/>
              </a:rPr>
              <a:t>siempre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26103" y="2185299"/>
            <a:ext cx="1155065" cy="438784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235"/>
              </a:spcBef>
            </a:pPr>
            <a:r>
              <a:rPr sz="1400" b="1" spc="-5" dirty="0">
                <a:latin typeface="Noto Sans"/>
                <a:cs typeface="Noto Sans"/>
              </a:rPr>
              <a:t>Siempre  Casi</a:t>
            </a:r>
            <a:r>
              <a:rPr sz="1400" b="1" spc="-85" dirty="0">
                <a:latin typeface="Noto Sans"/>
                <a:cs typeface="Noto Sans"/>
              </a:rPr>
              <a:t> </a:t>
            </a:r>
            <a:r>
              <a:rPr sz="1400" b="1" spc="-5" dirty="0">
                <a:latin typeface="Noto Sans"/>
                <a:cs typeface="Noto Sans"/>
              </a:rPr>
              <a:t>siempre</a:t>
            </a:r>
            <a:endParaRPr sz="1400">
              <a:latin typeface="Noto Sans"/>
              <a:cs typeface="Noto Sans"/>
            </a:endParaRP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1980564"/>
          </a:xfrm>
          <a:custGeom>
            <a:avLst/>
            <a:gdLst/>
            <a:ahLst/>
            <a:cxnLst/>
            <a:rect l="l" t="t" r="r" b="b"/>
            <a:pathLst>
              <a:path w="9753600" h="1980564">
                <a:moveTo>
                  <a:pt x="0" y="1980188"/>
                </a:moveTo>
                <a:lnTo>
                  <a:pt x="9753600" y="1980188"/>
                </a:lnTo>
                <a:lnTo>
                  <a:pt x="9753600" y="0"/>
                </a:lnTo>
                <a:lnTo>
                  <a:pt x="0" y="0"/>
                </a:lnTo>
                <a:lnTo>
                  <a:pt x="0" y="1980188"/>
                </a:lnTo>
                <a:close/>
              </a:path>
            </a:pathLst>
          </a:custGeom>
          <a:solidFill>
            <a:srgbClr val="F4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2014"/>
            <a:ext cx="3621404" cy="422275"/>
          </a:xfrm>
          <a:custGeom>
            <a:avLst/>
            <a:gdLst/>
            <a:ahLst/>
            <a:cxnLst/>
            <a:rect l="l" t="t" r="r" b="b"/>
            <a:pathLst>
              <a:path w="3621404" h="422275">
                <a:moveTo>
                  <a:pt x="0" y="421956"/>
                </a:moveTo>
                <a:lnTo>
                  <a:pt x="3620963" y="421956"/>
                </a:lnTo>
                <a:lnTo>
                  <a:pt x="3620963" y="0"/>
                </a:lnTo>
                <a:lnTo>
                  <a:pt x="0" y="0"/>
                </a:lnTo>
                <a:lnTo>
                  <a:pt x="0" y="421956"/>
                </a:lnTo>
                <a:close/>
              </a:path>
            </a:pathLst>
          </a:custGeom>
          <a:solidFill>
            <a:srgbClr val="F4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152021"/>
            <a:ext cx="9753600" cy="2163445"/>
          </a:xfrm>
          <a:custGeom>
            <a:avLst/>
            <a:gdLst/>
            <a:ahLst/>
            <a:cxnLst/>
            <a:rect l="l" t="t" r="r" b="b"/>
            <a:pathLst>
              <a:path w="9753600" h="2163445">
                <a:moveTo>
                  <a:pt x="9753600" y="0"/>
                </a:moveTo>
                <a:lnTo>
                  <a:pt x="4878248" y="0"/>
                </a:lnTo>
                <a:lnTo>
                  <a:pt x="4878248" y="421957"/>
                </a:lnTo>
                <a:lnTo>
                  <a:pt x="0" y="421957"/>
                </a:lnTo>
                <a:lnTo>
                  <a:pt x="0" y="439801"/>
                </a:lnTo>
                <a:lnTo>
                  <a:pt x="0" y="2163191"/>
                </a:lnTo>
                <a:lnTo>
                  <a:pt x="9753600" y="2163191"/>
                </a:lnTo>
                <a:lnTo>
                  <a:pt x="9753600" y="439801"/>
                </a:lnTo>
                <a:lnTo>
                  <a:pt x="9753600" y="421957"/>
                </a:lnTo>
                <a:lnTo>
                  <a:pt x="9753600" y="0"/>
                </a:lnTo>
                <a:close/>
              </a:path>
            </a:pathLst>
          </a:custGeom>
          <a:solidFill>
            <a:srgbClr val="F4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31519"/>
            <a:ext cx="730250" cy="323850"/>
          </a:xfrm>
          <a:custGeom>
            <a:avLst/>
            <a:gdLst/>
            <a:ahLst/>
            <a:cxnLst/>
            <a:rect l="l" t="t" r="r" b="b"/>
            <a:pathLst>
              <a:path w="730250" h="323850">
                <a:moveTo>
                  <a:pt x="0" y="0"/>
                </a:moveTo>
                <a:lnTo>
                  <a:pt x="730053" y="0"/>
                </a:lnTo>
                <a:lnTo>
                  <a:pt x="730053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solidFill>
            <a:srgbClr val="49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8557" y="6027602"/>
            <a:ext cx="1733550" cy="647700"/>
          </a:xfrm>
          <a:custGeom>
            <a:avLst/>
            <a:gdLst/>
            <a:ahLst/>
            <a:cxnLst/>
            <a:rect l="l" t="t" r="r" b="b"/>
            <a:pathLst>
              <a:path w="1733550" h="647700">
                <a:moveTo>
                  <a:pt x="1733376" y="647699"/>
                </a:moveTo>
                <a:lnTo>
                  <a:pt x="186475" y="647699"/>
                </a:lnTo>
                <a:lnTo>
                  <a:pt x="0" y="323849"/>
                </a:lnTo>
                <a:lnTo>
                  <a:pt x="186475" y="0"/>
                </a:lnTo>
                <a:lnTo>
                  <a:pt x="1733376" y="0"/>
                </a:lnTo>
                <a:lnTo>
                  <a:pt x="1546900" y="323849"/>
                </a:lnTo>
                <a:lnTo>
                  <a:pt x="1733376" y="647699"/>
                </a:lnTo>
                <a:close/>
              </a:path>
            </a:pathLst>
          </a:custGeom>
          <a:solidFill>
            <a:srgbClr val="49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31488" y="5867704"/>
            <a:ext cx="1866900" cy="923925"/>
          </a:xfrm>
          <a:custGeom>
            <a:avLst/>
            <a:gdLst/>
            <a:ahLst/>
            <a:cxnLst/>
            <a:rect l="l" t="t" r="r" b="b"/>
            <a:pathLst>
              <a:path w="1866900" h="923925">
                <a:moveTo>
                  <a:pt x="1866640" y="923923"/>
                </a:moveTo>
                <a:lnTo>
                  <a:pt x="266221" y="923923"/>
                </a:lnTo>
                <a:lnTo>
                  <a:pt x="0" y="461961"/>
                </a:lnTo>
                <a:lnTo>
                  <a:pt x="266221" y="0"/>
                </a:lnTo>
                <a:lnTo>
                  <a:pt x="1866640" y="0"/>
                </a:lnTo>
                <a:lnTo>
                  <a:pt x="1600418" y="461961"/>
                </a:lnTo>
                <a:lnTo>
                  <a:pt x="1866640" y="923923"/>
                </a:lnTo>
                <a:close/>
              </a:path>
            </a:pathLst>
          </a:custGeom>
          <a:solidFill>
            <a:srgbClr val="745B6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0" y="1980187"/>
            <a:ext cx="9753600" cy="3626485"/>
            <a:chOff x="0" y="1980187"/>
            <a:chExt cx="9753600" cy="3626485"/>
          </a:xfrm>
        </p:grpSpPr>
        <p:sp>
          <p:nvSpPr>
            <p:cNvPr id="9" name="object 9"/>
            <p:cNvSpPr/>
            <p:nvPr/>
          </p:nvSpPr>
          <p:spPr>
            <a:xfrm>
              <a:off x="0" y="1980187"/>
              <a:ext cx="9753600" cy="3171825"/>
            </a:xfrm>
            <a:custGeom>
              <a:avLst/>
              <a:gdLst/>
              <a:ahLst/>
              <a:cxnLst/>
              <a:rect l="l" t="t" r="r" b="b"/>
              <a:pathLst>
                <a:path w="9753600" h="3171825">
                  <a:moveTo>
                    <a:pt x="0" y="3171827"/>
                  </a:moveTo>
                  <a:lnTo>
                    <a:pt x="0" y="0"/>
                  </a:lnTo>
                  <a:lnTo>
                    <a:pt x="9753599" y="0"/>
                  </a:lnTo>
                  <a:lnTo>
                    <a:pt x="9753599" y="3171827"/>
                  </a:lnTo>
                  <a:lnTo>
                    <a:pt x="0" y="31718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2425049"/>
              <a:ext cx="3619499" cy="31813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07980" y="2402143"/>
              <a:ext cx="1743075" cy="3171825"/>
            </a:xfrm>
            <a:custGeom>
              <a:avLst/>
              <a:gdLst/>
              <a:ahLst/>
              <a:cxnLst/>
              <a:rect l="l" t="t" r="r" b="b"/>
              <a:pathLst>
                <a:path w="1743075" h="3171825">
                  <a:moveTo>
                    <a:pt x="1743050" y="3171827"/>
                  </a:moveTo>
                  <a:lnTo>
                    <a:pt x="0" y="3171827"/>
                  </a:lnTo>
                  <a:lnTo>
                    <a:pt x="0" y="0"/>
                  </a:lnTo>
                  <a:lnTo>
                    <a:pt x="1743050" y="0"/>
                  </a:lnTo>
                  <a:lnTo>
                    <a:pt x="1743050" y="31718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76800" y="2444840"/>
              <a:ext cx="3162299" cy="31432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65115" y="2444840"/>
              <a:ext cx="238124" cy="5714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67359" y="2419992"/>
              <a:ext cx="238124" cy="5714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20963" y="2419992"/>
              <a:ext cx="1257300" cy="3171825"/>
            </a:xfrm>
            <a:custGeom>
              <a:avLst/>
              <a:gdLst/>
              <a:ahLst/>
              <a:cxnLst/>
              <a:rect l="l" t="t" r="r" b="b"/>
              <a:pathLst>
                <a:path w="1257300" h="3171825">
                  <a:moveTo>
                    <a:pt x="1257285" y="3171827"/>
                  </a:moveTo>
                  <a:lnTo>
                    <a:pt x="0" y="3171827"/>
                  </a:lnTo>
                  <a:lnTo>
                    <a:pt x="0" y="0"/>
                  </a:lnTo>
                  <a:lnTo>
                    <a:pt x="1257285" y="0"/>
                  </a:lnTo>
                  <a:lnTo>
                    <a:pt x="1257285" y="31718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99840" y="706782"/>
            <a:ext cx="829055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95" dirty="0">
                <a:solidFill>
                  <a:srgbClr val="000000"/>
                </a:solidFill>
              </a:rPr>
              <a:t>¿Cuál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130" dirty="0">
                <a:solidFill>
                  <a:srgbClr val="000000"/>
                </a:solidFill>
              </a:rPr>
              <a:t>es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-5" dirty="0">
                <a:solidFill>
                  <a:srgbClr val="000000"/>
                </a:solidFill>
              </a:rPr>
              <a:t>la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20" dirty="0">
                <a:solidFill>
                  <a:srgbClr val="000000"/>
                </a:solidFill>
              </a:rPr>
              <a:t>técnica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135" dirty="0">
                <a:solidFill>
                  <a:srgbClr val="000000"/>
                </a:solidFill>
              </a:rPr>
              <a:t>más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-15" dirty="0">
                <a:solidFill>
                  <a:srgbClr val="000000"/>
                </a:solidFill>
              </a:rPr>
              <a:t>utilizada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30" dirty="0">
                <a:solidFill>
                  <a:srgbClr val="000000"/>
                </a:solidFill>
              </a:rPr>
              <a:t>para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20" dirty="0">
                <a:solidFill>
                  <a:srgbClr val="000000"/>
                </a:solidFill>
              </a:rPr>
              <a:t>desarrollar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-5" dirty="0">
                <a:solidFill>
                  <a:srgbClr val="000000"/>
                </a:solidFill>
              </a:rPr>
              <a:t>la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5" dirty="0">
                <a:solidFill>
                  <a:srgbClr val="000000"/>
                </a:solidFill>
              </a:rPr>
              <a:t>planificación</a:t>
            </a:r>
            <a:endParaRPr sz="2200"/>
          </a:p>
        </p:txBody>
      </p:sp>
      <p:sp>
        <p:nvSpPr>
          <p:cNvPr id="17" name="object 17"/>
          <p:cNvSpPr txBox="1"/>
          <p:nvPr/>
        </p:nvSpPr>
        <p:spPr>
          <a:xfrm>
            <a:off x="716496" y="1042024"/>
            <a:ext cx="8456930" cy="805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6960" marR="5080" indent="-3604895">
              <a:lnSpc>
                <a:spcPct val="116500"/>
              </a:lnSpc>
              <a:spcBef>
                <a:spcPts val="100"/>
              </a:spcBef>
            </a:pPr>
            <a:r>
              <a:rPr sz="2200" dirty="0">
                <a:latin typeface="Trebuchet MS"/>
                <a:cs typeface="Trebuchet MS"/>
              </a:rPr>
              <a:t>preliminar</a:t>
            </a:r>
            <a:r>
              <a:rPr sz="2200" spc="-110" dirty="0">
                <a:latin typeface="Trebuchet MS"/>
                <a:cs typeface="Trebuchet MS"/>
              </a:rPr>
              <a:t> </a:t>
            </a:r>
            <a:r>
              <a:rPr sz="2200" spc="80" dirty="0">
                <a:latin typeface="Trebuchet MS"/>
                <a:cs typeface="Trebuchet MS"/>
              </a:rPr>
              <a:t>en</a:t>
            </a:r>
            <a:r>
              <a:rPr sz="2200" spc="-110" dirty="0">
                <a:latin typeface="Trebuchet MS"/>
                <a:cs typeface="Trebuchet MS"/>
              </a:rPr>
              <a:t> </a:t>
            </a:r>
            <a:r>
              <a:rPr sz="2200" spc="-5" dirty="0">
                <a:latin typeface="Trebuchet MS"/>
                <a:cs typeface="Trebuchet MS"/>
              </a:rPr>
              <a:t>la</a:t>
            </a:r>
            <a:r>
              <a:rPr sz="2200" spc="-105" dirty="0">
                <a:latin typeface="Trebuchet MS"/>
                <a:cs typeface="Trebuchet MS"/>
              </a:rPr>
              <a:t> </a:t>
            </a:r>
            <a:r>
              <a:rPr sz="2200" spc="25" dirty="0">
                <a:latin typeface="Trebuchet MS"/>
                <a:cs typeface="Trebuchet MS"/>
              </a:rPr>
              <a:t>ejecución</a:t>
            </a:r>
            <a:r>
              <a:rPr sz="2200" spc="-110" dirty="0">
                <a:latin typeface="Trebuchet MS"/>
                <a:cs typeface="Trebuchet MS"/>
              </a:rPr>
              <a:t> </a:t>
            </a:r>
            <a:r>
              <a:rPr sz="2200" spc="110" dirty="0">
                <a:latin typeface="Trebuchet MS"/>
                <a:cs typeface="Trebuchet MS"/>
              </a:rPr>
              <a:t>de</a:t>
            </a:r>
            <a:r>
              <a:rPr sz="2200" spc="-105" dirty="0">
                <a:latin typeface="Trebuchet MS"/>
                <a:cs typeface="Trebuchet MS"/>
              </a:rPr>
              <a:t> </a:t>
            </a:r>
            <a:r>
              <a:rPr sz="2200" spc="10" dirty="0">
                <a:latin typeface="Trebuchet MS"/>
                <a:cs typeface="Trebuchet MS"/>
              </a:rPr>
              <a:t>auditorías</a:t>
            </a:r>
            <a:r>
              <a:rPr sz="2200" spc="-110" dirty="0">
                <a:latin typeface="Trebuchet MS"/>
                <a:cs typeface="Trebuchet MS"/>
              </a:rPr>
              <a:t> </a:t>
            </a:r>
            <a:r>
              <a:rPr sz="2200" spc="30" dirty="0">
                <a:latin typeface="Trebuchet MS"/>
                <a:cs typeface="Trebuchet MS"/>
              </a:rPr>
              <a:t>externas</a:t>
            </a:r>
            <a:r>
              <a:rPr sz="2200" spc="-110" dirty="0">
                <a:latin typeface="Trebuchet MS"/>
                <a:cs typeface="Trebuchet MS"/>
              </a:rPr>
              <a:t> </a:t>
            </a:r>
            <a:r>
              <a:rPr sz="2200" spc="80" dirty="0">
                <a:latin typeface="Trebuchet MS"/>
                <a:cs typeface="Trebuchet MS"/>
              </a:rPr>
              <a:t>en</a:t>
            </a:r>
            <a:r>
              <a:rPr sz="2200" spc="-105" dirty="0">
                <a:latin typeface="Trebuchet MS"/>
                <a:cs typeface="Trebuchet MS"/>
              </a:rPr>
              <a:t> </a:t>
            </a:r>
            <a:r>
              <a:rPr sz="2200" spc="55" dirty="0">
                <a:latin typeface="Trebuchet MS"/>
                <a:cs typeface="Trebuchet MS"/>
              </a:rPr>
              <a:t>las</a:t>
            </a:r>
            <a:r>
              <a:rPr sz="2200" spc="-110" dirty="0">
                <a:latin typeface="Trebuchet MS"/>
                <a:cs typeface="Trebuchet MS"/>
              </a:rPr>
              <a:t> </a:t>
            </a:r>
            <a:r>
              <a:rPr lang="es-EC" sz="2200" spc="100" dirty="0">
                <a:latin typeface="Trebuchet MS"/>
                <a:cs typeface="Trebuchet MS"/>
              </a:rPr>
              <a:t>entidades</a:t>
            </a:r>
            <a:r>
              <a:rPr sz="2200" spc="100" dirty="0">
                <a:latin typeface="Trebuchet MS"/>
                <a:cs typeface="Trebuchet MS"/>
              </a:rPr>
              <a:t>  </a:t>
            </a:r>
            <a:r>
              <a:rPr sz="2200" spc="80" dirty="0">
                <a:latin typeface="Trebuchet MS"/>
                <a:cs typeface="Trebuchet MS"/>
              </a:rPr>
              <a:t>públicas?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67371" y="6128854"/>
            <a:ext cx="876935" cy="379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00" b="1" spc="170" dirty="0">
                <a:solidFill>
                  <a:srgbClr val="FFFFFF"/>
                </a:solidFill>
                <a:latin typeface="Trebuchet MS"/>
                <a:cs typeface="Trebuchet MS"/>
              </a:rPr>
              <a:t>DNA</a:t>
            </a:r>
            <a:r>
              <a:rPr sz="2300" b="1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b="1" spc="-2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79779" y="5881082"/>
            <a:ext cx="1166495" cy="795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3825">
              <a:lnSpc>
                <a:spcPct val="117400"/>
              </a:lnSpc>
              <a:spcBef>
                <a:spcPts val="95"/>
              </a:spcBef>
            </a:pPr>
            <a:r>
              <a:rPr sz="2150" b="1" spc="40" dirty="0">
                <a:solidFill>
                  <a:srgbClr val="FFFFFF"/>
                </a:solidFill>
                <a:latin typeface="Trebuchet MS"/>
                <a:cs typeface="Trebuchet MS"/>
              </a:rPr>
              <a:t>Firmas  </a:t>
            </a:r>
            <a:r>
              <a:rPr sz="2150" b="1" spc="12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150" b="1" spc="-8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150" b="1" spc="-9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150" b="1" spc="5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150" b="1" spc="1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150" b="1" spc="15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150" b="1" spc="1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150" b="1" spc="15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1089" y="3059643"/>
            <a:ext cx="685800" cy="361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302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575"/>
              </a:spcBef>
            </a:pPr>
            <a:r>
              <a:rPr sz="1350" spc="-5" dirty="0">
                <a:latin typeface="Noto Sans"/>
                <a:cs typeface="Noto Sans"/>
              </a:rPr>
              <a:t>20,00%</a:t>
            </a:r>
            <a:endParaRPr sz="1350">
              <a:latin typeface="Noto Sans"/>
              <a:cs typeface="Noto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38421" y="3863949"/>
            <a:ext cx="676275" cy="361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048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555"/>
              </a:spcBef>
            </a:pPr>
            <a:r>
              <a:rPr sz="1350" spc="-10" dirty="0">
                <a:latin typeface="Noto Sans"/>
                <a:cs typeface="Noto Sans"/>
              </a:rPr>
              <a:t>74,07%</a:t>
            </a:r>
            <a:endParaRPr sz="1350">
              <a:latin typeface="Noto Sans"/>
              <a:cs typeface="Noto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30961" y="3280836"/>
            <a:ext cx="676275" cy="361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048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555"/>
              </a:spcBef>
            </a:pPr>
            <a:r>
              <a:rPr sz="1350" spc="-10" dirty="0">
                <a:latin typeface="Noto Sans"/>
                <a:cs typeface="Noto Sans"/>
              </a:rPr>
              <a:t>25,93%</a:t>
            </a:r>
            <a:endParaRPr sz="1350">
              <a:latin typeface="Noto Sans"/>
              <a:cs typeface="Noto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16575" y="3832036"/>
            <a:ext cx="685800" cy="361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302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575"/>
              </a:spcBef>
            </a:pPr>
            <a:r>
              <a:rPr sz="1350" spc="-5" dirty="0">
                <a:latin typeface="Noto Sans"/>
                <a:cs typeface="Noto Sans"/>
              </a:rPr>
              <a:t>66,67%</a:t>
            </a:r>
            <a:endParaRPr sz="1350">
              <a:latin typeface="Noto Sans"/>
              <a:cs typeface="Noto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0112" y="3910034"/>
            <a:ext cx="685800" cy="361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302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575"/>
              </a:spcBef>
            </a:pPr>
            <a:r>
              <a:rPr sz="1350" spc="-5" dirty="0">
                <a:latin typeface="Noto Sans"/>
                <a:cs typeface="Noto Sans"/>
              </a:rPr>
              <a:t>13,33%</a:t>
            </a:r>
            <a:endParaRPr sz="1350">
              <a:latin typeface="Noto Sans"/>
              <a:cs typeface="Noto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05307" y="2460430"/>
            <a:ext cx="127317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latin typeface="Noto Sans"/>
                <a:cs typeface="Noto Sans"/>
              </a:rPr>
              <a:t>Las</a:t>
            </a:r>
            <a:r>
              <a:rPr sz="1300" b="1" spc="-65" dirty="0">
                <a:latin typeface="Noto Sans"/>
                <a:cs typeface="Noto Sans"/>
              </a:rPr>
              <a:t> </a:t>
            </a:r>
            <a:r>
              <a:rPr sz="1300" b="1" spc="-5" dirty="0">
                <a:latin typeface="Noto Sans"/>
                <a:cs typeface="Noto Sans"/>
              </a:rPr>
              <a:t>entrevistas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05307" y="2641405"/>
            <a:ext cx="71945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latin typeface="Noto Sans"/>
                <a:cs typeface="Noto Sans"/>
              </a:rPr>
              <a:t>Rev</a:t>
            </a:r>
            <a:r>
              <a:rPr sz="1300" b="1" dirty="0">
                <a:latin typeface="Noto Sans"/>
                <a:cs typeface="Noto Sans"/>
              </a:rPr>
              <a:t>i</a:t>
            </a:r>
            <a:r>
              <a:rPr sz="1300" b="1" spc="-5" dirty="0">
                <a:latin typeface="Noto Sans"/>
                <a:cs typeface="Noto Sans"/>
              </a:rPr>
              <a:t>s</a:t>
            </a:r>
            <a:r>
              <a:rPr sz="1300" b="1" dirty="0">
                <a:latin typeface="Noto Sans"/>
                <a:cs typeface="Noto Sans"/>
              </a:rPr>
              <a:t>i</a:t>
            </a:r>
            <a:r>
              <a:rPr sz="1300" b="1" spc="-5" dirty="0">
                <a:latin typeface="Noto Sans"/>
                <a:cs typeface="Noto Sans"/>
              </a:rPr>
              <a:t>ó</a:t>
            </a:r>
            <a:r>
              <a:rPr sz="1300" b="1" dirty="0">
                <a:latin typeface="Noto Sans"/>
                <a:cs typeface="Noto Sans"/>
              </a:rPr>
              <a:t>n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05307" y="2774755"/>
            <a:ext cx="7537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latin typeface="Noto Sans"/>
                <a:cs typeface="Noto Sans"/>
              </a:rPr>
              <a:t>selectiva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93714" y="2428545"/>
            <a:ext cx="1348740" cy="73787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1350"/>
              </a:lnSpc>
              <a:spcBef>
                <a:spcPts val="320"/>
              </a:spcBef>
            </a:pPr>
            <a:r>
              <a:rPr sz="1300" b="1" spc="-5" dirty="0">
                <a:latin typeface="Noto Sans"/>
                <a:cs typeface="Noto Sans"/>
              </a:rPr>
              <a:t>Las entrevistas  La observación  Combinación</a:t>
            </a:r>
            <a:r>
              <a:rPr sz="1300" b="1" spc="-75" dirty="0">
                <a:latin typeface="Noto Sans"/>
                <a:cs typeface="Noto Sans"/>
              </a:rPr>
              <a:t> </a:t>
            </a:r>
            <a:r>
              <a:rPr sz="1300" b="1" spc="-5" dirty="0">
                <a:latin typeface="Noto Sans"/>
                <a:cs typeface="Noto Sans"/>
              </a:rPr>
              <a:t>de  las</a:t>
            </a:r>
            <a:r>
              <a:rPr sz="1300" b="1" spc="-15" dirty="0">
                <a:latin typeface="Noto Sans"/>
                <a:cs typeface="Noto Sans"/>
              </a:rPr>
              <a:t> </a:t>
            </a:r>
            <a:r>
              <a:rPr sz="1300" b="1" spc="-5" dirty="0">
                <a:latin typeface="Noto Sans"/>
                <a:cs typeface="Noto Sans"/>
              </a:rPr>
              <a:t>mismas</a:t>
            </a:r>
            <a:endParaRPr sz="1300">
              <a:latin typeface="Noto Sans"/>
              <a:cs typeface="Noto Sans"/>
            </a:endParaRP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1936750"/>
          </a:xfrm>
          <a:custGeom>
            <a:avLst/>
            <a:gdLst/>
            <a:ahLst/>
            <a:cxnLst/>
            <a:rect l="l" t="t" r="r" b="b"/>
            <a:pathLst>
              <a:path w="9753600" h="1936750">
                <a:moveTo>
                  <a:pt x="0" y="1936312"/>
                </a:moveTo>
                <a:lnTo>
                  <a:pt x="9753600" y="1936312"/>
                </a:lnTo>
                <a:lnTo>
                  <a:pt x="9753600" y="0"/>
                </a:lnTo>
                <a:lnTo>
                  <a:pt x="0" y="0"/>
                </a:lnTo>
                <a:lnTo>
                  <a:pt x="0" y="1936312"/>
                </a:lnTo>
                <a:close/>
              </a:path>
            </a:pathLst>
          </a:custGeom>
          <a:solidFill>
            <a:srgbClr val="F4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955862"/>
            <a:ext cx="9753600" cy="1359535"/>
          </a:xfrm>
          <a:custGeom>
            <a:avLst/>
            <a:gdLst/>
            <a:ahLst/>
            <a:cxnLst/>
            <a:rect l="l" t="t" r="r" b="b"/>
            <a:pathLst>
              <a:path w="9753600" h="1359534">
                <a:moveTo>
                  <a:pt x="0" y="1359337"/>
                </a:moveTo>
                <a:lnTo>
                  <a:pt x="9753600" y="1359337"/>
                </a:lnTo>
                <a:lnTo>
                  <a:pt x="9753600" y="0"/>
                </a:lnTo>
                <a:lnTo>
                  <a:pt x="0" y="0"/>
                </a:lnTo>
                <a:lnTo>
                  <a:pt x="0" y="1359337"/>
                </a:lnTo>
                <a:close/>
              </a:path>
            </a:pathLst>
          </a:custGeom>
          <a:solidFill>
            <a:srgbClr val="F4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31519"/>
            <a:ext cx="730250" cy="323850"/>
          </a:xfrm>
          <a:custGeom>
            <a:avLst/>
            <a:gdLst/>
            <a:ahLst/>
            <a:cxnLst/>
            <a:rect l="l" t="t" r="r" b="b"/>
            <a:pathLst>
              <a:path w="730250" h="323850">
                <a:moveTo>
                  <a:pt x="0" y="0"/>
                </a:moveTo>
                <a:lnTo>
                  <a:pt x="730053" y="0"/>
                </a:lnTo>
                <a:lnTo>
                  <a:pt x="730053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solidFill>
            <a:srgbClr val="49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8557" y="6176558"/>
            <a:ext cx="1733550" cy="647700"/>
          </a:xfrm>
          <a:custGeom>
            <a:avLst/>
            <a:gdLst/>
            <a:ahLst/>
            <a:cxnLst/>
            <a:rect l="l" t="t" r="r" b="b"/>
            <a:pathLst>
              <a:path w="1733550" h="647700">
                <a:moveTo>
                  <a:pt x="1733376" y="647699"/>
                </a:moveTo>
                <a:lnTo>
                  <a:pt x="186475" y="647699"/>
                </a:lnTo>
                <a:lnTo>
                  <a:pt x="0" y="323849"/>
                </a:lnTo>
                <a:lnTo>
                  <a:pt x="186475" y="0"/>
                </a:lnTo>
                <a:lnTo>
                  <a:pt x="1733376" y="0"/>
                </a:lnTo>
                <a:lnTo>
                  <a:pt x="1546900" y="323849"/>
                </a:lnTo>
                <a:lnTo>
                  <a:pt x="1733376" y="647699"/>
                </a:lnTo>
                <a:close/>
              </a:path>
            </a:pathLst>
          </a:custGeom>
          <a:solidFill>
            <a:srgbClr val="49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936311"/>
            <a:ext cx="9753600" cy="4019550"/>
          </a:xfrm>
          <a:custGeom>
            <a:avLst/>
            <a:gdLst/>
            <a:ahLst/>
            <a:cxnLst/>
            <a:rect l="l" t="t" r="r" b="b"/>
            <a:pathLst>
              <a:path w="9753600" h="4019550">
                <a:moveTo>
                  <a:pt x="0" y="4019550"/>
                </a:moveTo>
                <a:lnTo>
                  <a:pt x="0" y="0"/>
                </a:lnTo>
                <a:lnTo>
                  <a:pt x="9753600" y="0"/>
                </a:lnTo>
                <a:lnTo>
                  <a:pt x="9753600" y="4019550"/>
                </a:lnTo>
                <a:lnTo>
                  <a:pt x="0" y="4019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3304" y="6123584"/>
            <a:ext cx="1866900" cy="923925"/>
          </a:xfrm>
          <a:custGeom>
            <a:avLst/>
            <a:gdLst/>
            <a:ahLst/>
            <a:cxnLst/>
            <a:rect l="l" t="t" r="r" b="b"/>
            <a:pathLst>
              <a:path w="1866900" h="923925">
                <a:moveTo>
                  <a:pt x="1866640" y="923923"/>
                </a:moveTo>
                <a:lnTo>
                  <a:pt x="266221" y="923923"/>
                </a:lnTo>
                <a:lnTo>
                  <a:pt x="0" y="461961"/>
                </a:lnTo>
                <a:lnTo>
                  <a:pt x="266221" y="0"/>
                </a:lnTo>
                <a:lnTo>
                  <a:pt x="1866640" y="0"/>
                </a:lnTo>
                <a:lnTo>
                  <a:pt x="1600418" y="461961"/>
                </a:lnTo>
                <a:lnTo>
                  <a:pt x="1866640" y="923923"/>
                </a:lnTo>
                <a:close/>
              </a:path>
            </a:pathLst>
          </a:custGeom>
          <a:solidFill>
            <a:srgbClr val="745B6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158740" y="2098596"/>
            <a:ext cx="3867150" cy="3771900"/>
            <a:chOff x="5158740" y="2098596"/>
            <a:chExt cx="3867150" cy="3771900"/>
          </a:xfrm>
        </p:grpSpPr>
        <p:sp>
          <p:nvSpPr>
            <p:cNvPr id="9" name="object 9"/>
            <p:cNvSpPr/>
            <p:nvPr/>
          </p:nvSpPr>
          <p:spPr>
            <a:xfrm>
              <a:off x="5158740" y="2098608"/>
              <a:ext cx="3867149" cy="37718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30970" y="2098596"/>
              <a:ext cx="190499" cy="7048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15341" y="2116085"/>
            <a:ext cx="3895725" cy="3848100"/>
            <a:chOff x="115341" y="2116085"/>
            <a:chExt cx="3895725" cy="3848100"/>
          </a:xfrm>
        </p:grpSpPr>
        <p:sp>
          <p:nvSpPr>
            <p:cNvPr id="12" name="object 12"/>
            <p:cNvSpPr/>
            <p:nvPr/>
          </p:nvSpPr>
          <p:spPr>
            <a:xfrm>
              <a:off x="115341" y="2116085"/>
              <a:ext cx="3895709" cy="38480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61506" y="2130993"/>
              <a:ext cx="209549" cy="5619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2939" y="1168804"/>
            <a:ext cx="95478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150" dirty="0">
                <a:solidFill>
                  <a:srgbClr val="000000"/>
                </a:solidFill>
              </a:rPr>
              <a:t>¿En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105" dirty="0">
                <a:solidFill>
                  <a:srgbClr val="000000"/>
                </a:solidFill>
              </a:rPr>
              <a:t>qué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10" dirty="0">
                <a:solidFill>
                  <a:srgbClr val="000000"/>
                </a:solidFill>
              </a:rPr>
              <a:t>porcentaje</a:t>
            </a:r>
            <a:r>
              <a:rPr sz="2200" spc="-95" dirty="0">
                <a:solidFill>
                  <a:srgbClr val="000000"/>
                </a:solidFill>
              </a:rPr>
              <a:t> </a:t>
            </a:r>
            <a:r>
              <a:rPr sz="2200" spc="130" dirty="0">
                <a:solidFill>
                  <a:srgbClr val="000000"/>
                </a:solidFill>
              </a:rPr>
              <a:t>se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-130" dirty="0">
                <a:solidFill>
                  <a:srgbClr val="000000"/>
                </a:solidFill>
              </a:rPr>
              <a:t>fija</a:t>
            </a:r>
            <a:r>
              <a:rPr sz="2200" spc="-95" dirty="0">
                <a:solidFill>
                  <a:srgbClr val="000000"/>
                </a:solidFill>
              </a:rPr>
              <a:t> </a:t>
            </a:r>
            <a:r>
              <a:rPr sz="2200" spc="15" dirty="0">
                <a:solidFill>
                  <a:srgbClr val="000000"/>
                </a:solidFill>
              </a:rPr>
              <a:t>el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5" dirty="0">
                <a:solidFill>
                  <a:srgbClr val="000000"/>
                </a:solidFill>
              </a:rPr>
              <a:t>Error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35" dirty="0">
                <a:solidFill>
                  <a:srgbClr val="000000"/>
                </a:solidFill>
              </a:rPr>
              <a:t>Tolerable</a:t>
            </a:r>
            <a:r>
              <a:rPr sz="2200" spc="-95" dirty="0">
                <a:solidFill>
                  <a:srgbClr val="000000"/>
                </a:solidFill>
              </a:rPr>
              <a:t> </a:t>
            </a:r>
            <a:r>
              <a:rPr sz="2200" spc="110" dirty="0">
                <a:solidFill>
                  <a:srgbClr val="000000"/>
                </a:solidFill>
              </a:rPr>
              <a:t>de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-5" dirty="0">
                <a:solidFill>
                  <a:srgbClr val="000000"/>
                </a:solidFill>
              </a:rPr>
              <a:t>la</a:t>
            </a:r>
            <a:r>
              <a:rPr sz="2200" spc="-95" dirty="0">
                <a:solidFill>
                  <a:srgbClr val="000000"/>
                </a:solidFill>
              </a:rPr>
              <a:t> </a:t>
            </a:r>
            <a:r>
              <a:rPr sz="2200" spc="20" dirty="0">
                <a:solidFill>
                  <a:srgbClr val="000000"/>
                </a:solidFill>
              </a:rPr>
              <a:t>Materialidad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20" dirty="0">
                <a:solidFill>
                  <a:srgbClr val="000000"/>
                </a:solidFill>
              </a:rPr>
              <a:t>Preliminar?</a:t>
            </a:r>
            <a:endParaRPr sz="2200"/>
          </a:p>
        </p:txBody>
      </p:sp>
      <p:sp>
        <p:nvSpPr>
          <p:cNvPr id="15" name="object 15"/>
          <p:cNvSpPr txBox="1"/>
          <p:nvPr/>
        </p:nvSpPr>
        <p:spPr>
          <a:xfrm>
            <a:off x="1467371" y="6277840"/>
            <a:ext cx="876935" cy="379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00" b="1" spc="170" dirty="0">
                <a:solidFill>
                  <a:srgbClr val="FFFFFF"/>
                </a:solidFill>
                <a:latin typeface="Trebuchet MS"/>
                <a:cs typeface="Trebuchet MS"/>
              </a:rPr>
              <a:t>DNA</a:t>
            </a:r>
            <a:r>
              <a:rPr sz="2300" b="1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b="1" spc="-2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31565" y="6136961"/>
            <a:ext cx="1166495" cy="795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3825">
              <a:lnSpc>
                <a:spcPct val="117400"/>
              </a:lnSpc>
              <a:spcBef>
                <a:spcPts val="95"/>
              </a:spcBef>
            </a:pPr>
            <a:r>
              <a:rPr sz="2150" b="1" spc="40" dirty="0">
                <a:solidFill>
                  <a:srgbClr val="FFFFFF"/>
                </a:solidFill>
                <a:latin typeface="Trebuchet MS"/>
                <a:cs typeface="Trebuchet MS"/>
              </a:rPr>
              <a:t>Firmas  </a:t>
            </a:r>
            <a:r>
              <a:rPr sz="2150" b="1" spc="12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150" b="1" spc="-8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150" b="1" spc="-9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150" b="1" spc="5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150" b="1" spc="1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150" b="1" spc="15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150" b="1" spc="1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150" b="1" spc="15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09380" y="2137246"/>
            <a:ext cx="4146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50"/>
              </a:lnSpc>
              <a:spcBef>
                <a:spcPts val="100"/>
              </a:spcBef>
            </a:pPr>
            <a:r>
              <a:rPr sz="1500" b="1" spc="-5" dirty="0">
                <a:latin typeface="Noto Sans"/>
                <a:cs typeface="Noto Sans"/>
              </a:rPr>
              <a:t>25%</a:t>
            </a:r>
            <a:endParaRPr sz="1500">
              <a:latin typeface="Noto Sans"/>
              <a:cs typeface="Noto Sans"/>
            </a:endParaRPr>
          </a:p>
          <a:p>
            <a:pPr marL="12700">
              <a:lnSpc>
                <a:spcPts val="1500"/>
              </a:lnSpc>
            </a:pPr>
            <a:r>
              <a:rPr sz="1500" b="1" spc="-5" dirty="0">
                <a:latin typeface="Noto Sans"/>
                <a:cs typeface="Noto Sans"/>
              </a:rPr>
              <a:t>50%</a:t>
            </a:r>
            <a:endParaRPr sz="1500">
              <a:latin typeface="Noto Sans"/>
              <a:cs typeface="Noto Sans"/>
            </a:endParaRPr>
          </a:p>
          <a:p>
            <a:pPr marL="12700">
              <a:lnSpc>
                <a:spcPts val="1650"/>
              </a:lnSpc>
            </a:pPr>
            <a:r>
              <a:rPr sz="1500" b="1" spc="-5" dirty="0">
                <a:latin typeface="Noto Sans"/>
                <a:cs typeface="Noto Sans"/>
              </a:rPr>
              <a:t>75%</a:t>
            </a:r>
            <a:endParaRPr sz="1500">
              <a:latin typeface="Noto Sans"/>
              <a:cs typeface="Noto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57990" y="2104958"/>
            <a:ext cx="4146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50"/>
              </a:lnSpc>
              <a:spcBef>
                <a:spcPts val="100"/>
              </a:spcBef>
            </a:pPr>
            <a:r>
              <a:rPr sz="1500" b="1" spc="-5" dirty="0">
                <a:latin typeface="Noto Sans"/>
                <a:cs typeface="Noto Sans"/>
              </a:rPr>
              <a:t>25%</a:t>
            </a:r>
            <a:endParaRPr sz="1500">
              <a:latin typeface="Noto Sans"/>
              <a:cs typeface="Noto Sans"/>
            </a:endParaRPr>
          </a:p>
          <a:p>
            <a:pPr marL="12700">
              <a:lnSpc>
                <a:spcPts val="1500"/>
              </a:lnSpc>
            </a:pPr>
            <a:r>
              <a:rPr sz="1500" b="1" spc="-5" dirty="0">
                <a:latin typeface="Noto Sans"/>
                <a:cs typeface="Noto Sans"/>
              </a:rPr>
              <a:t>30%</a:t>
            </a:r>
            <a:endParaRPr sz="1500">
              <a:latin typeface="Noto Sans"/>
              <a:cs typeface="Noto Sans"/>
            </a:endParaRPr>
          </a:p>
          <a:p>
            <a:pPr marL="12700">
              <a:lnSpc>
                <a:spcPts val="1650"/>
              </a:lnSpc>
            </a:pPr>
            <a:r>
              <a:rPr sz="1500" b="1" spc="-5" dirty="0">
                <a:latin typeface="Noto Sans"/>
                <a:cs typeface="Noto Sans"/>
              </a:rPr>
              <a:t>50%</a:t>
            </a:r>
            <a:endParaRPr sz="1500">
              <a:latin typeface="Noto Sans"/>
              <a:cs typeface="Noto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38548" y="3854744"/>
            <a:ext cx="685800" cy="361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302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575"/>
              </a:spcBef>
            </a:pPr>
            <a:r>
              <a:rPr sz="1350" spc="-5" dirty="0">
                <a:latin typeface="Noto Sans"/>
                <a:cs typeface="Noto Sans"/>
              </a:rPr>
              <a:t>73,33%</a:t>
            </a:r>
            <a:endParaRPr sz="1350">
              <a:latin typeface="Noto Sans"/>
              <a:cs typeface="Noto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40475" y="3566495"/>
            <a:ext cx="685800" cy="361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302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575"/>
              </a:spcBef>
            </a:pPr>
            <a:r>
              <a:rPr sz="1350" spc="-5" dirty="0">
                <a:latin typeface="Noto Sans"/>
                <a:cs typeface="Noto Sans"/>
              </a:rPr>
              <a:t>13,33%</a:t>
            </a:r>
            <a:endParaRPr sz="1350">
              <a:latin typeface="Noto Sans"/>
              <a:cs typeface="Noto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57696" y="2616207"/>
            <a:ext cx="685800" cy="361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302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575"/>
              </a:spcBef>
            </a:pPr>
            <a:r>
              <a:rPr sz="1350" spc="-5" dirty="0">
                <a:latin typeface="Noto Sans"/>
                <a:cs typeface="Noto Sans"/>
              </a:rPr>
              <a:t>13,33%</a:t>
            </a:r>
            <a:endParaRPr sz="1350">
              <a:latin typeface="Noto Sans"/>
              <a:cs typeface="Noto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40399" y="3764858"/>
            <a:ext cx="685800" cy="361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302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575"/>
              </a:spcBef>
            </a:pPr>
            <a:r>
              <a:rPr sz="1350" spc="-5" dirty="0">
                <a:latin typeface="Noto Sans"/>
                <a:cs typeface="Noto Sans"/>
              </a:rPr>
              <a:t>55,56%</a:t>
            </a:r>
            <a:endParaRPr sz="1350">
              <a:latin typeface="Noto Sans"/>
              <a:cs typeface="Noto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03027" y="4142993"/>
            <a:ext cx="685800" cy="361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302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575"/>
              </a:spcBef>
            </a:pPr>
            <a:r>
              <a:rPr sz="1350" spc="-5" dirty="0">
                <a:latin typeface="Noto Sans"/>
                <a:cs typeface="Noto Sans"/>
              </a:rPr>
              <a:t>29,63%</a:t>
            </a:r>
            <a:endParaRPr sz="1350">
              <a:latin typeface="Noto Sans"/>
              <a:cs typeface="Noto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62896" y="2694194"/>
            <a:ext cx="685800" cy="361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302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575"/>
              </a:spcBef>
            </a:pPr>
            <a:r>
              <a:rPr sz="1350" spc="-5" dirty="0">
                <a:latin typeface="Noto Sans"/>
                <a:cs typeface="Noto Sans"/>
              </a:rPr>
              <a:t>14,81%</a:t>
            </a:r>
            <a:endParaRPr sz="1350">
              <a:latin typeface="Noto Sans"/>
              <a:cs typeface="Noto Sans"/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1645920"/>
          </a:xfrm>
          <a:custGeom>
            <a:avLst/>
            <a:gdLst/>
            <a:ahLst/>
            <a:cxnLst/>
            <a:rect l="l" t="t" r="r" b="b"/>
            <a:pathLst>
              <a:path w="9753600" h="1645920">
                <a:moveTo>
                  <a:pt x="0" y="1645920"/>
                </a:moveTo>
                <a:lnTo>
                  <a:pt x="9753600" y="1645920"/>
                </a:lnTo>
                <a:lnTo>
                  <a:pt x="9753600" y="0"/>
                </a:lnTo>
                <a:lnTo>
                  <a:pt x="0" y="0"/>
                </a:lnTo>
                <a:lnTo>
                  <a:pt x="0" y="1645920"/>
                </a:lnTo>
                <a:close/>
              </a:path>
            </a:pathLst>
          </a:custGeom>
          <a:solidFill>
            <a:srgbClr val="F4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665470"/>
            <a:ext cx="9753600" cy="1649730"/>
          </a:xfrm>
          <a:custGeom>
            <a:avLst/>
            <a:gdLst/>
            <a:ahLst/>
            <a:cxnLst/>
            <a:rect l="l" t="t" r="r" b="b"/>
            <a:pathLst>
              <a:path w="9753600" h="1649729">
                <a:moveTo>
                  <a:pt x="0" y="1649729"/>
                </a:moveTo>
                <a:lnTo>
                  <a:pt x="9753600" y="1649729"/>
                </a:lnTo>
                <a:lnTo>
                  <a:pt x="9753600" y="0"/>
                </a:lnTo>
                <a:lnTo>
                  <a:pt x="0" y="0"/>
                </a:lnTo>
                <a:lnTo>
                  <a:pt x="0" y="1649729"/>
                </a:lnTo>
                <a:close/>
              </a:path>
            </a:pathLst>
          </a:custGeom>
          <a:solidFill>
            <a:srgbClr val="F4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31519"/>
            <a:ext cx="730250" cy="323850"/>
          </a:xfrm>
          <a:custGeom>
            <a:avLst/>
            <a:gdLst/>
            <a:ahLst/>
            <a:cxnLst/>
            <a:rect l="l" t="t" r="r" b="b"/>
            <a:pathLst>
              <a:path w="730250" h="323850">
                <a:moveTo>
                  <a:pt x="0" y="0"/>
                </a:moveTo>
                <a:lnTo>
                  <a:pt x="730053" y="0"/>
                </a:lnTo>
                <a:lnTo>
                  <a:pt x="730053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solidFill>
            <a:srgbClr val="49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8557" y="6176558"/>
            <a:ext cx="1733550" cy="647700"/>
          </a:xfrm>
          <a:custGeom>
            <a:avLst/>
            <a:gdLst/>
            <a:ahLst/>
            <a:cxnLst/>
            <a:rect l="l" t="t" r="r" b="b"/>
            <a:pathLst>
              <a:path w="1733550" h="647700">
                <a:moveTo>
                  <a:pt x="1733376" y="647699"/>
                </a:moveTo>
                <a:lnTo>
                  <a:pt x="186475" y="647699"/>
                </a:lnTo>
                <a:lnTo>
                  <a:pt x="0" y="323849"/>
                </a:lnTo>
                <a:lnTo>
                  <a:pt x="186475" y="0"/>
                </a:lnTo>
                <a:lnTo>
                  <a:pt x="1733376" y="0"/>
                </a:lnTo>
                <a:lnTo>
                  <a:pt x="1546900" y="323849"/>
                </a:lnTo>
                <a:lnTo>
                  <a:pt x="1733376" y="647699"/>
                </a:lnTo>
                <a:close/>
              </a:path>
            </a:pathLst>
          </a:custGeom>
          <a:solidFill>
            <a:srgbClr val="49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83304" y="6123584"/>
            <a:ext cx="1866900" cy="923925"/>
          </a:xfrm>
          <a:custGeom>
            <a:avLst/>
            <a:gdLst/>
            <a:ahLst/>
            <a:cxnLst/>
            <a:rect l="l" t="t" r="r" b="b"/>
            <a:pathLst>
              <a:path w="1866900" h="923925">
                <a:moveTo>
                  <a:pt x="1866640" y="923923"/>
                </a:moveTo>
                <a:lnTo>
                  <a:pt x="266221" y="923923"/>
                </a:lnTo>
                <a:lnTo>
                  <a:pt x="0" y="461961"/>
                </a:lnTo>
                <a:lnTo>
                  <a:pt x="266221" y="0"/>
                </a:lnTo>
                <a:lnTo>
                  <a:pt x="1866640" y="0"/>
                </a:lnTo>
                <a:lnTo>
                  <a:pt x="1600418" y="461961"/>
                </a:lnTo>
                <a:lnTo>
                  <a:pt x="1866640" y="923923"/>
                </a:lnTo>
                <a:close/>
              </a:path>
            </a:pathLst>
          </a:custGeom>
          <a:solidFill>
            <a:srgbClr val="745B6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08" y="1645919"/>
            <a:ext cx="9753600" cy="4055745"/>
            <a:chOff x="108" y="1645919"/>
            <a:chExt cx="9753600" cy="4055745"/>
          </a:xfrm>
        </p:grpSpPr>
        <p:sp>
          <p:nvSpPr>
            <p:cNvPr id="8" name="object 8"/>
            <p:cNvSpPr/>
            <p:nvPr/>
          </p:nvSpPr>
          <p:spPr>
            <a:xfrm>
              <a:off x="108" y="1645919"/>
              <a:ext cx="9753600" cy="4019550"/>
            </a:xfrm>
            <a:custGeom>
              <a:avLst/>
              <a:gdLst/>
              <a:ahLst/>
              <a:cxnLst/>
              <a:rect l="l" t="t" r="r" b="b"/>
              <a:pathLst>
                <a:path w="9753600" h="4019550">
                  <a:moveTo>
                    <a:pt x="9753375" y="4019550"/>
                  </a:moveTo>
                  <a:lnTo>
                    <a:pt x="0" y="4019550"/>
                  </a:lnTo>
                  <a:lnTo>
                    <a:pt x="0" y="0"/>
                  </a:lnTo>
                  <a:lnTo>
                    <a:pt x="9753375" y="0"/>
                  </a:lnTo>
                  <a:lnTo>
                    <a:pt x="9753375" y="40195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24984" y="1919928"/>
              <a:ext cx="3771899" cy="37814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81547" y="1919928"/>
              <a:ext cx="200024" cy="7048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791" y="1919928"/>
              <a:ext cx="3743309" cy="37242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65352" y="2033314"/>
              <a:ext cx="285749" cy="2857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39903" y="422022"/>
            <a:ext cx="9273793" cy="998974"/>
          </a:xfrm>
          <a:prstGeom prst="rect">
            <a:avLst/>
          </a:prstGeom>
        </p:spPr>
        <p:txBody>
          <a:bodyPr vert="horz" wrap="square" lIns="0" tIns="204707" rIns="0" bIns="0" rtlCol="0">
            <a:spAutoFit/>
          </a:bodyPr>
          <a:lstStyle/>
          <a:p>
            <a:pPr marL="3678554" marR="5080" indent="-2730500">
              <a:lnSpc>
                <a:spcPct val="116500"/>
              </a:lnSpc>
              <a:spcBef>
                <a:spcPts val="100"/>
              </a:spcBef>
            </a:pPr>
            <a:r>
              <a:rPr sz="2200" spc="140" dirty="0">
                <a:solidFill>
                  <a:srgbClr val="000000"/>
                </a:solidFill>
              </a:rPr>
              <a:t>¿Qué</a:t>
            </a:r>
            <a:r>
              <a:rPr sz="2200" spc="-110" dirty="0">
                <a:solidFill>
                  <a:srgbClr val="000000"/>
                </a:solidFill>
              </a:rPr>
              <a:t> </a:t>
            </a:r>
            <a:r>
              <a:rPr sz="2200" spc="-10" dirty="0">
                <a:solidFill>
                  <a:srgbClr val="000000"/>
                </a:solidFill>
              </a:rPr>
              <a:t>tipo</a:t>
            </a:r>
            <a:r>
              <a:rPr sz="2200" spc="-105" dirty="0">
                <a:solidFill>
                  <a:srgbClr val="000000"/>
                </a:solidFill>
              </a:rPr>
              <a:t> </a:t>
            </a:r>
            <a:r>
              <a:rPr sz="2200" spc="110" dirty="0">
                <a:solidFill>
                  <a:srgbClr val="000000"/>
                </a:solidFill>
              </a:rPr>
              <a:t>de</a:t>
            </a:r>
            <a:r>
              <a:rPr sz="2200" spc="-105" dirty="0">
                <a:solidFill>
                  <a:srgbClr val="000000"/>
                </a:solidFill>
              </a:rPr>
              <a:t> </a:t>
            </a:r>
            <a:r>
              <a:rPr sz="2200" spc="55" dirty="0">
                <a:solidFill>
                  <a:srgbClr val="000000"/>
                </a:solidFill>
              </a:rPr>
              <a:t>sistema</a:t>
            </a:r>
            <a:r>
              <a:rPr sz="2200" spc="-105" dirty="0">
                <a:solidFill>
                  <a:srgbClr val="000000"/>
                </a:solidFill>
              </a:rPr>
              <a:t> </a:t>
            </a:r>
            <a:r>
              <a:rPr sz="2200" spc="5" dirty="0">
                <a:solidFill>
                  <a:srgbClr val="000000"/>
                </a:solidFill>
              </a:rPr>
              <a:t>informático</a:t>
            </a:r>
            <a:r>
              <a:rPr sz="2200" spc="-105" dirty="0">
                <a:solidFill>
                  <a:srgbClr val="000000"/>
                </a:solidFill>
              </a:rPr>
              <a:t> </a:t>
            </a:r>
            <a:r>
              <a:rPr sz="2200" spc="130" dirty="0">
                <a:solidFill>
                  <a:srgbClr val="000000"/>
                </a:solidFill>
              </a:rPr>
              <a:t>se</a:t>
            </a:r>
            <a:r>
              <a:rPr sz="2200" spc="-105" dirty="0">
                <a:solidFill>
                  <a:srgbClr val="000000"/>
                </a:solidFill>
              </a:rPr>
              <a:t> </a:t>
            </a:r>
            <a:r>
              <a:rPr sz="2200" spc="80" dirty="0">
                <a:solidFill>
                  <a:srgbClr val="000000"/>
                </a:solidFill>
              </a:rPr>
              <a:t>emplea</a:t>
            </a:r>
            <a:r>
              <a:rPr sz="2200" spc="-105" dirty="0">
                <a:solidFill>
                  <a:srgbClr val="000000"/>
                </a:solidFill>
              </a:rPr>
              <a:t> </a:t>
            </a:r>
            <a:r>
              <a:rPr sz="2200" spc="80" dirty="0">
                <a:solidFill>
                  <a:srgbClr val="000000"/>
                </a:solidFill>
              </a:rPr>
              <a:t>en</a:t>
            </a:r>
            <a:r>
              <a:rPr sz="2200" spc="-105" dirty="0">
                <a:solidFill>
                  <a:srgbClr val="000000"/>
                </a:solidFill>
              </a:rPr>
              <a:t> </a:t>
            </a:r>
            <a:r>
              <a:rPr sz="2200" spc="-5" dirty="0">
                <a:solidFill>
                  <a:srgbClr val="000000"/>
                </a:solidFill>
              </a:rPr>
              <a:t>la</a:t>
            </a:r>
            <a:r>
              <a:rPr sz="2200" spc="-105" dirty="0">
                <a:solidFill>
                  <a:srgbClr val="000000"/>
                </a:solidFill>
              </a:rPr>
              <a:t> </a:t>
            </a:r>
            <a:r>
              <a:rPr sz="2200" spc="25" dirty="0">
                <a:solidFill>
                  <a:srgbClr val="000000"/>
                </a:solidFill>
              </a:rPr>
              <a:t>ejecución</a:t>
            </a:r>
            <a:r>
              <a:rPr sz="2200" spc="-110" dirty="0">
                <a:solidFill>
                  <a:srgbClr val="000000"/>
                </a:solidFill>
              </a:rPr>
              <a:t> </a:t>
            </a:r>
            <a:r>
              <a:rPr sz="2200" spc="110" dirty="0">
                <a:solidFill>
                  <a:srgbClr val="000000"/>
                </a:solidFill>
              </a:rPr>
              <a:t>de  </a:t>
            </a:r>
            <a:r>
              <a:rPr sz="2200" spc="10" dirty="0">
                <a:solidFill>
                  <a:srgbClr val="000000"/>
                </a:solidFill>
              </a:rPr>
              <a:t>auditor</a:t>
            </a:r>
            <a:r>
              <a:rPr lang="es-EC" sz="2200" spc="10" dirty="0">
                <a:solidFill>
                  <a:srgbClr val="000000"/>
                </a:solidFill>
              </a:rPr>
              <a:t>í</a:t>
            </a:r>
            <a:r>
              <a:rPr sz="2200" spc="10" dirty="0">
                <a:solidFill>
                  <a:srgbClr val="000000"/>
                </a:solidFill>
              </a:rPr>
              <a:t>as</a:t>
            </a:r>
            <a:r>
              <a:rPr sz="2200" spc="-110" dirty="0">
                <a:solidFill>
                  <a:srgbClr val="000000"/>
                </a:solidFill>
              </a:rPr>
              <a:t> </a:t>
            </a:r>
            <a:r>
              <a:rPr sz="2200" spc="50" dirty="0">
                <a:solidFill>
                  <a:srgbClr val="000000"/>
                </a:solidFill>
              </a:rPr>
              <a:t>externas?</a:t>
            </a:r>
            <a:endParaRPr sz="2200" dirty="0"/>
          </a:p>
        </p:txBody>
      </p:sp>
      <p:sp>
        <p:nvSpPr>
          <p:cNvPr id="14" name="object 14"/>
          <p:cNvSpPr txBox="1"/>
          <p:nvPr/>
        </p:nvSpPr>
        <p:spPr>
          <a:xfrm>
            <a:off x="1467371" y="6277840"/>
            <a:ext cx="876935" cy="379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00" b="1" spc="170" dirty="0">
                <a:solidFill>
                  <a:srgbClr val="FFFFFF"/>
                </a:solidFill>
                <a:latin typeface="Trebuchet MS"/>
                <a:cs typeface="Trebuchet MS"/>
              </a:rPr>
              <a:t>DNA</a:t>
            </a:r>
            <a:r>
              <a:rPr sz="2300" b="1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b="1" spc="-2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31565" y="6136961"/>
            <a:ext cx="1166495" cy="795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3825">
              <a:lnSpc>
                <a:spcPct val="117400"/>
              </a:lnSpc>
              <a:spcBef>
                <a:spcPts val="95"/>
              </a:spcBef>
            </a:pPr>
            <a:r>
              <a:rPr sz="2150" b="1" spc="40" dirty="0">
                <a:solidFill>
                  <a:srgbClr val="FFFFFF"/>
                </a:solidFill>
                <a:latin typeface="Trebuchet MS"/>
                <a:cs typeface="Trebuchet MS"/>
              </a:rPr>
              <a:t>Firmas  </a:t>
            </a:r>
            <a:r>
              <a:rPr sz="2150" b="1" spc="12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150" b="1" spc="-8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150" b="1" spc="-9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150" b="1" spc="5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150" b="1" spc="1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150" b="1" spc="15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150" b="1" spc="1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150" b="1" spc="15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34774" y="2060822"/>
            <a:ext cx="120552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 err="1">
                <a:latin typeface="Noto Sans"/>
                <a:cs typeface="Noto Sans"/>
              </a:rPr>
              <a:t>SisconWE</a:t>
            </a:r>
            <a:r>
              <a:rPr sz="1400" b="1" dirty="0" err="1">
                <a:latin typeface="Noto Sans"/>
                <a:cs typeface="Noto Sans"/>
              </a:rPr>
              <a:t>B</a:t>
            </a:r>
            <a:endParaRPr sz="1400" dirty="0">
              <a:latin typeface="Noto Sans"/>
              <a:cs typeface="Noto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72758" y="1972439"/>
            <a:ext cx="882650" cy="6578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b="1" spc="-5" dirty="0">
                <a:latin typeface="Noto Sans"/>
                <a:cs typeface="Noto Sans"/>
              </a:rPr>
              <a:t>Datek  </a:t>
            </a:r>
            <a:r>
              <a:rPr sz="1400" b="1" spc="-25" dirty="0">
                <a:latin typeface="Noto Sans"/>
                <a:cs typeface="Noto Sans"/>
              </a:rPr>
              <a:t>Idea</a:t>
            </a:r>
            <a:r>
              <a:rPr sz="1400" b="1" spc="-85" dirty="0">
                <a:latin typeface="Noto Sans"/>
                <a:cs typeface="Noto Sans"/>
              </a:rPr>
              <a:t> </a:t>
            </a:r>
            <a:r>
              <a:rPr sz="1400" b="1" spc="-5" dirty="0">
                <a:latin typeface="Noto Sans"/>
                <a:cs typeface="Noto Sans"/>
              </a:rPr>
              <a:t>Data  Casewer</a:t>
            </a:r>
            <a:r>
              <a:rPr sz="1400" b="1" dirty="0">
                <a:latin typeface="Noto Sans"/>
                <a:cs typeface="Noto Sans"/>
              </a:rPr>
              <a:t>e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64254" y="3628095"/>
            <a:ext cx="685800" cy="361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3025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575"/>
              </a:spcBef>
            </a:pPr>
            <a:r>
              <a:rPr sz="1350" dirty="0">
                <a:latin typeface="Noto Sans"/>
                <a:cs typeface="Noto Sans"/>
              </a:rPr>
              <a:t>100,00%</a:t>
            </a:r>
            <a:endParaRPr sz="1350">
              <a:latin typeface="Noto Sans"/>
              <a:cs typeface="Noto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97437" y="4722479"/>
            <a:ext cx="685800" cy="361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302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575"/>
              </a:spcBef>
            </a:pPr>
            <a:r>
              <a:rPr sz="1350" spc="-5" dirty="0">
                <a:latin typeface="Noto Sans"/>
                <a:cs typeface="Noto Sans"/>
              </a:rPr>
              <a:t>25,93%</a:t>
            </a:r>
            <a:endParaRPr sz="1350">
              <a:latin typeface="Noto Sans"/>
              <a:cs typeface="Noto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14654" y="3109386"/>
            <a:ext cx="685800" cy="361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302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575"/>
              </a:spcBef>
            </a:pPr>
            <a:r>
              <a:rPr sz="1350" spc="-5" dirty="0">
                <a:latin typeface="Noto Sans"/>
                <a:cs typeface="Noto Sans"/>
              </a:rPr>
              <a:t>33,33%</a:t>
            </a:r>
            <a:endParaRPr sz="1350">
              <a:latin typeface="Noto Sans"/>
              <a:cs typeface="Noto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14712" y="3339845"/>
            <a:ext cx="685800" cy="361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302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575"/>
              </a:spcBef>
            </a:pPr>
            <a:r>
              <a:rPr sz="1350" spc="-5" dirty="0">
                <a:latin typeface="Noto Sans"/>
                <a:cs typeface="Noto Sans"/>
              </a:rPr>
              <a:t>40,74%</a:t>
            </a:r>
            <a:endParaRPr sz="1350">
              <a:latin typeface="Noto Sans"/>
              <a:cs typeface="Noto Sans"/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2026920"/>
          </a:xfrm>
          <a:custGeom>
            <a:avLst/>
            <a:gdLst/>
            <a:ahLst/>
            <a:cxnLst/>
            <a:rect l="l" t="t" r="r" b="b"/>
            <a:pathLst>
              <a:path w="9753600" h="2026920">
                <a:moveTo>
                  <a:pt x="0" y="2026346"/>
                </a:moveTo>
                <a:lnTo>
                  <a:pt x="9753600" y="2026346"/>
                </a:lnTo>
                <a:lnTo>
                  <a:pt x="9753600" y="0"/>
                </a:lnTo>
                <a:lnTo>
                  <a:pt x="0" y="0"/>
                </a:lnTo>
                <a:lnTo>
                  <a:pt x="0" y="2026346"/>
                </a:lnTo>
                <a:close/>
              </a:path>
            </a:pathLst>
          </a:custGeom>
          <a:solidFill>
            <a:srgbClr val="F4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93505"/>
            <a:ext cx="9753600" cy="1421765"/>
          </a:xfrm>
          <a:custGeom>
            <a:avLst/>
            <a:gdLst/>
            <a:ahLst/>
            <a:cxnLst/>
            <a:rect l="l" t="t" r="r" b="b"/>
            <a:pathLst>
              <a:path w="9753600" h="1421765">
                <a:moveTo>
                  <a:pt x="0" y="1421694"/>
                </a:moveTo>
                <a:lnTo>
                  <a:pt x="9753600" y="1421694"/>
                </a:lnTo>
                <a:lnTo>
                  <a:pt x="9753600" y="0"/>
                </a:lnTo>
                <a:lnTo>
                  <a:pt x="0" y="0"/>
                </a:lnTo>
                <a:lnTo>
                  <a:pt x="0" y="1421694"/>
                </a:lnTo>
                <a:close/>
              </a:path>
            </a:pathLst>
          </a:custGeom>
          <a:solidFill>
            <a:srgbClr val="F4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31519"/>
            <a:ext cx="730250" cy="323850"/>
          </a:xfrm>
          <a:custGeom>
            <a:avLst/>
            <a:gdLst/>
            <a:ahLst/>
            <a:cxnLst/>
            <a:rect l="l" t="t" r="r" b="b"/>
            <a:pathLst>
              <a:path w="730250" h="323850">
                <a:moveTo>
                  <a:pt x="0" y="0"/>
                </a:moveTo>
                <a:lnTo>
                  <a:pt x="730053" y="0"/>
                </a:lnTo>
                <a:lnTo>
                  <a:pt x="730053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solidFill>
            <a:srgbClr val="49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8557" y="6176558"/>
            <a:ext cx="1733550" cy="647700"/>
          </a:xfrm>
          <a:custGeom>
            <a:avLst/>
            <a:gdLst/>
            <a:ahLst/>
            <a:cxnLst/>
            <a:rect l="l" t="t" r="r" b="b"/>
            <a:pathLst>
              <a:path w="1733550" h="647700">
                <a:moveTo>
                  <a:pt x="1733376" y="647699"/>
                </a:moveTo>
                <a:lnTo>
                  <a:pt x="186475" y="647699"/>
                </a:lnTo>
                <a:lnTo>
                  <a:pt x="0" y="323849"/>
                </a:lnTo>
                <a:lnTo>
                  <a:pt x="186475" y="0"/>
                </a:lnTo>
                <a:lnTo>
                  <a:pt x="1733376" y="0"/>
                </a:lnTo>
                <a:lnTo>
                  <a:pt x="1546900" y="323849"/>
                </a:lnTo>
                <a:lnTo>
                  <a:pt x="1733376" y="647699"/>
                </a:lnTo>
                <a:close/>
              </a:path>
            </a:pathLst>
          </a:custGeom>
          <a:solidFill>
            <a:srgbClr val="49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83304" y="6123584"/>
            <a:ext cx="1866900" cy="923925"/>
          </a:xfrm>
          <a:custGeom>
            <a:avLst/>
            <a:gdLst/>
            <a:ahLst/>
            <a:cxnLst/>
            <a:rect l="l" t="t" r="r" b="b"/>
            <a:pathLst>
              <a:path w="1866900" h="923925">
                <a:moveTo>
                  <a:pt x="1866640" y="923923"/>
                </a:moveTo>
                <a:lnTo>
                  <a:pt x="266221" y="923923"/>
                </a:lnTo>
                <a:lnTo>
                  <a:pt x="0" y="461961"/>
                </a:lnTo>
                <a:lnTo>
                  <a:pt x="266221" y="0"/>
                </a:lnTo>
                <a:lnTo>
                  <a:pt x="1866640" y="0"/>
                </a:lnTo>
                <a:lnTo>
                  <a:pt x="1600418" y="461961"/>
                </a:lnTo>
                <a:lnTo>
                  <a:pt x="1866640" y="923923"/>
                </a:lnTo>
                <a:close/>
              </a:path>
            </a:pathLst>
          </a:custGeom>
          <a:solidFill>
            <a:srgbClr val="745B6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2831" y="2026346"/>
            <a:ext cx="9740900" cy="3869054"/>
            <a:chOff x="12831" y="2026346"/>
            <a:chExt cx="9740900" cy="3869054"/>
          </a:xfrm>
        </p:grpSpPr>
        <p:sp>
          <p:nvSpPr>
            <p:cNvPr id="8" name="object 8"/>
            <p:cNvSpPr/>
            <p:nvPr/>
          </p:nvSpPr>
          <p:spPr>
            <a:xfrm>
              <a:off x="12835" y="2026346"/>
              <a:ext cx="9740900" cy="3867785"/>
            </a:xfrm>
            <a:custGeom>
              <a:avLst/>
              <a:gdLst/>
              <a:ahLst/>
              <a:cxnLst/>
              <a:rect l="l" t="t" r="r" b="b"/>
              <a:pathLst>
                <a:path w="9740900" h="3867785">
                  <a:moveTo>
                    <a:pt x="0" y="0"/>
                  </a:moveTo>
                  <a:lnTo>
                    <a:pt x="9740763" y="0"/>
                  </a:lnTo>
                  <a:lnTo>
                    <a:pt x="9740763" y="3867158"/>
                  </a:lnTo>
                  <a:lnTo>
                    <a:pt x="0" y="3867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06533" y="2142505"/>
              <a:ext cx="3790949" cy="37528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46089" y="2180261"/>
              <a:ext cx="304799" cy="11144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831" y="2180264"/>
              <a:ext cx="3781440" cy="36766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49629" y="2264200"/>
              <a:ext cx="276224" cy="3238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4198" rIns="0" bIns="0" rtlCol="0">
            <a:spAutoFit/>
          </a:bodyPr>
          <a:lstStyle/>
          <a:p>
            <a:pPr marL="3864610" marR="5080" indent="-3822700">
              <a:lnSpc>
                <a:spcPct val="116500"/>
              </a:lnSpc>
              <a:spcBef>
                <a:spcPts val="100"/>
              </a:spcBef>
            </a:pPr>
            <a:r>
              <a:rPr sz="2200" spc="140" dirty="0">
                <a:solidFill>
                  <a:srgbClr val="000000"/>
                </a:solidFill>
              </a:rPr>
              <a:t>¿Qué</a:t>
            </a:r>
            <a:r>
              <a:rPr sz="2200" spc="-110" dirty="0">
                <a:solidFill>
                  <a:srgbClr val="000000"/>
                </a:solidFill>
              </a:rPr>
              <a:t> </a:t>
            </a:r>
            <a:r>
              <a:rPr sz="2200" spc="45" dirty="0">
                <a:solidFill>
                  <a:srgbClr val="000000"/>
                </a:solidFill>
              </a:rPr>
              <a:t>cuenta</a:t>
            </a:r>
            <a:r>
              <a:rPr sz="2200" spc="-105" dirty="0">
                <a:solidFill>
                  <a:srgbClr val="000000"/>
                </a:solidFill>
              </a:rPr>
              <a:t> </a:t>
            </a:r>
            <a:r>
              <a:rPr sz="2200" spc="125" dirty="0">
                <a:solidFill>
                  <a:srgbClr val="000000"/>
                </a:solidFill>
              </a:rPr>
              <a:t>o</a:t>
            </a:r>
            <a:r>
              <a:rPr sz="2200" spc="-105" dirty="0">
                <a:solidFill>
                  <a:srgbClr val="000000"/>
                </a:solidFill>
              </a:rPr>
              <a:t> </a:t>
            </a:r>
            <a:r>
              <a:rPr sz="2200" spc="30" dirty="0">
                <a:solidFill>
                  <a:srgbClr val="000000"/>
                </a:solidFill>
              </a:rPr>
              <a:t>ciclo</a:t>
            </a:r>
            <a:r>
              <a:rPr sz="2200" spc="-105" dirty="0">
                <a:solidFill>
                  <a:srgbClr val="000000"/>
                </a:solidFill>
              </a:rPr>
              <a:t> </a:t>
            </a:r>
            <a:r>
              <a:rPr sz="2200" spc="130" dirty="0">
                <a:solidFill>
                  <a:srgbClr val="000000"/>
                </a:solidFill>
              </a:rPr>
              <a:t>es</a:t>
            </a:r>
            <a:r>
              <a:rPr sz="2200" spc="-105" dirty="0">
                <a:solidFill>
                  <a:srgbClr val="000000"/>
                </a:solidFill>
              </a:rPr>
              <a:t> </a:t>
            </a:r>
            <a:r>
              <a:rPr sz="2200" spc="60" dirty="0">
                <a:solidFill>
                  <a:srgbClr val="000000"/>
                </a:solidFill>
              </a:rPr>
              <a:t>examinado</a:t>
            </a:r>
            <a:r>
              <a:rPr sz="2200" spc="-105" dirty="0">
                <a:solidFill>
                  <a:srgbClr val="000000"/>
                </a:solidFill>
              </a:rPr>
              <a:t> </a:t>
            </a:r>
            <a:r>
              <a:rPr sz="2200" spc="30" dirty="0">
                <a:solidFill>
                  <a:srgbClr val="000000"/>
                </a:solidFill>
              </a:rPr>
              <a:t>primero</a:t>
            </a:r>
            <a:r>
              <a:rPr sz="2200" spc="-105" dirty="0">
                <a:solidFill>
                  <a:srgbClr val="000000"/>
                </a:solidFill>
              </a:rPr>
              <a:t> </a:t>
            </a:r>
            <a:r>
              <a:rPr sz="2200" spc="80" dirty="0">
                <a:solidFill>
                  <a:srgbClr val="000000"/>
                </a:solidFill>
              </a:rPr>
              <a:t>en</a:t>
            </a:r>
            <a:r>
              <a:rPr sz="2200" spc="-105" dirty="0">
                <a:solidFill>
                  <a:srgbClr val="000000"/>
                </a:solidFill>
              </a:rPr>
              <a:t> </a:t>
            </a:r>
            <a:r>
              <a:rPr sz="2200" spc="90" dirty="0">
                <a:solidFill>
                  <a:srgbClr val="000000"/>
                </a:solidFill>
              </a:rPr>
              <a:t>un</a:t>
            </a:r>
            <a:r>
              <a:rPr sz="2200" spc="-105" dirty="0">
                <a:solidFill>
                  <a:srgbClr val="000000"/>
                </a:solidFill>
              </a:rPr>
              <a:t> </a:t>
            </a:r>
            <a:r>
              <a:rPr sz="2200" spc="80" dirty="0">
                <a:solidFill>
                  <a:srgbClr val="000000"/>
                </a:solidFill>
              </a:rPr>
              <a:t>examen</a:t>
            </a:r>
            <a:r>
              <a:rPr sz="2200" spc="-105" dirty="0">
                <a:solidFill>
                  <a:srgbClr val="000000"/>
                </a:solidFill>
              </a:rPr>
              <a:t> </a:t>
            </a:r>
            <a:r>
              <a:rPr sz="2200" spc="40" dirty="0">
                <a:solidFill>
                  <a:srgbClr val="000000"/>
                </a:solidFill>
              </a:rPr>
              <a:t>a</a:t>
            </a:r>
            <a:r>
              <a:rPr sz="2200" spc="-105" dirty="0">
                <a:solidFill>
                  <a:srgbClr val="000000"/>
                </a:solidFill>
              </a:rPr>
              <a:t> </a:t>
            </a:r>
            <a:r>
              <a:rPr sz="2200" spc="80" dirty="0">
                <a:solidFill>
                  <a:srgbClr val="000000"/>
                </a:solidFill>
              </a:rPr>
              <a:t>los</a:t>
            </a:r>
            <a:r>
              <a:rPr sz="2200" spc="-105" dirty="0">
                <a:solidFill>
                  <a:srgbClr val="000000"/>
                </a:solidFill>
              </a:rPr>
              <a:t> </a:t>
            </a:r>
            <a:r>
              <a:rPr sz="2200" spc="85" dirty="0">
                <a:solidFill>
                  <a:srgbClr val="000000"/>
                </a:solidFill>
              </a:rPr>
              <a:t>estados  </a:t>
            </a:r>
            <a:r>
              <a:rPr sz="2200" spc="35" dirty="0">
                <a:solidFill>
                  <a:srgbClr val="000000"/>
                </a:solidFill>
              </a:rPr>
              <a:t>financieros?</a:t>
            </a:r>
            <a:endParaRPr sz="2200"/>
          </a:p>
        </p:txBody>
      </p:sp>
      <p:sp>
        <p:nvSpPr>
          <p:cNvPr id="14" name="object 14"/>
          <p:cNvSpPr txBox="1"/>
          <p:nvPr/>
        </p:nvSpPr>
        <p:spPr>
          <a:xfrm>
            <a:off x="1467371" y="6277840"/>
            <a:ext cx="876935" cy="379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00" b="1" spc="170" dirty="0">
                <a:solidFill>
                  <a:srgbClr val="FFFFFF"/>
                </a:solidFill>
                <a:latin typeface="Trebuchet MS"/>
                <a:cs typeface="Trebuchet MS"/>
              </a:rPr>
              <a:t>DNA</a:t>
            </a:r>
            <a:r>
              <a:rPr sz="2300" b="1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b="1" spc="-2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31565" y="6136961"/>
            <a:ext cx="1166495" cy="795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3825">
              <a:lnSpc>
                <a:spcPct val="117400"/>
              </a:lnSpc>
              <a:spcBef>
                <a:spcPts val="95"/>
              </a:spcBef>
            </a:pPr>
            <a:r>
              <a:rPr sz="2150" b="1" spc="40" dirty="0">
                <a:solidFill>
                  <a:srgbClr val="FFFFFF"/>
                </a:solidFill>
                <a:latin typeface="Trebuchet MS"/>
                <a:cs typeface="Trebuchet MS"/>
              </a:rPr>
              <a:t>Firmas  </a:t>
            </a:r>
            <a:r>
              <a:rPr sz="2150" b="1" spc="12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150" b="1" spc="-8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150" b="1" spc="-9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150" b="1" spc="5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150" b="1" spc="1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150" b="1" spc="15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150" b="1" spc="1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150" b="1" spc="15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33617" y="2027352"/>
            <a:ext cx="1158875" cy="125222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1350"/>
              </a:lnSpc>
              <a:spcBef>
                <a:spcPts val="320"/>
              </a:spcBef>
            </a:pPr>
            <a:r>
              <a:rPr sz="1300" b="1" spc="-25" dirty="0">
                <a:latin typeface="Noto Sans"/>
                <a:cs typeface="Noto Sans"/>
              </a:rPr>
              <a:t>Ingresos,  </a:t>
            </a:r>
            <a:r>
              <a:rPr sz="1300" b="1" spc="-5" dirty="0">
                <a:latin typeface="Noto Sans"/>
                <a:cs typeface="Noto Sans"/>
              </a:rPr>
              <a:t>cuentas por  cobrar </a:t>
            </a:r>
            <a:r>
              <a:rPr sz="1300" b="1" dirty="0">
                <a:latin typeface="Noto Sans"/>
                <a:cs typeface="Noto Sans"/>
              </a:rPr>
              <a:t>y  </a:t>
            </a:r>
            <a:r>
              <a:rPr sz="1300" b="1" spc="-5" dirty="0">
                <a:latin typeface="Noto Sans"/>
                <a:cs typeface="Noto Sans"/>
              </a:rPr>
              <a:t>cobros  Compras,  cuentas por  </a:t>
            </a:r>
            <a:r>
              <a:rPr sz="1300" b="1" spc="-25" dirty="0">
                <a:latin typeface="Noto Sans"/>
                <a:cs typeface="Noto Sans"/>
              </a:rPr>
              <a:t>pagar </a:t>
            </a:r>
            <a:r>
              <a:rPr sz="1300" b="1" dirty="0">
                <a:latin typeface="Noto Sans"/>
                <a:cs typeface="Noto Sans"/>
              </a:rPr>
              <a:t>y</a:t>
            </a:r>
            <a:r>
              <a:rPr sz="1300" b="1" spc="-50" dirty="0">
                <a:latin typeface="Noto Sans"/>
                <a:cs typeface="Noto Sans"/>
              </a:rPr>
              <a:t> </a:t>
            </a:r>
            <a:r>
              <a:rPr sz="1300" b="1" spc="-25" dirty="0">
                <a:latin typeface="Noto Sans"/>
                <a:cs typeface="Noto Sans"/>
              </a:rPr>
              <a:t>pagos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10000" y="2252036"/>
            <a:ext cx="1002665" cy="73787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1350"/>
              </a:lnSpc>
              <a:spcBef>
                <a:spcPts val="320"/>
              </a:spcBef>
            </a:pPr>
            <a:r>
              <a:rPr sz="1300" b="1" spc="-25" dirty="0">
                <a:latin typeface="Noto Sans"/>
                <a:cs typeface="Noto Sans"/>
              </a:rPr>
              <a:t>Ingresos,  </a:t>
            </a:r>
            <a:r>
              <a:rPr sz="1300" b="1" spc="-5" dirty="0">
                <a:latin typeface="Noto Sans"/>
                <a:cs typeface="Noto Sans"/>
              </a:rPr>
              <a:t>cuentas</a:t>
            </a:r>
            <a:r>
              <a:rPr sz="1300" b="1" spc="-85" dirty="0">
                <a:latin typeface="Noto Sans"/>
                <a:cs typeface="Noto Sans"/>
              </a:rPr>
              <a:t> </a:t>
            </a:r>
            <a:r>
              <a:rPr sz="1300" b="1" spc="-5" dirty="0">
                <a:latin typeface="Noto Sans"/>
                <a:cs typeface="Noto Sans"/>
              </a:rPr>
              <a:t>por  cobrar </a:t>
            </a:r>
            <a:r>
              <a:rPr sz="1300" b="1" dirty="0">
                <a:latin typeface="Noto Sans"/>
                <a:cs typeface="Noto Sans"/>
              </a:rPr>
              <a:t>y  </a:t>
            </a:r>
            <a:r>
              <a:rPr sz="1300" b="1" spc="-5" dirty="0">
                <a:latin typeface="Noto Sans"/>
                <a:cs typeface="Noto Sans"/>
              </a:rPr>
              <a:t>cobros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64254" y="3778087"/>
            <a:ext cx="685800" cy="361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3025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575"/>
              </a:spcBef>
            </a:pPr>
            <a:r>
              <a:rPr sz="1350" dirty="0">
                <a:latin typeface="Noto Sans"/>
                <a:cs typeface="Noto Sans"/>
              </a:rPr>
              <a:t>100,00%</a:t>
            </a:r>
            <a:endParaRPr sz="1350">
              <a:latin typeface="Noto Sans"/>
              <a:cs typeface="Noto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79549" y="3836182"/>
            <a:ext cx="685800" cy="361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302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575"/>
              </a:spcBef>
            </a:pPr>
            <a:r>
              <a:rPr sz="1350" spc="-5" dirty="0">
                <a:latin typeface="Noto Sans"/>
                <a:cs typeface="Noto Sans"/>
              </a:rPr>
              <a:t>74,07%</a:t>
            </a:r>
            <a:endParaRPr sz="1350">
              <a:latin typeface="Noto Sans"/>
              <a:cs typeface="Noto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12246" y="3147882"/>
            <a:ext cx="685800" cy="361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302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575"/>
              </a:spcBef>
            </a:pPr>
            <a:r>
              <a:rPr sz="1350" spc="-5" dirty="0">
                <a:latin typeface="Noto Sans"/>
                <a:cs typeface="Noto Sans"/>
              </a:rPr>
              <a:t>25,93%</a:t>
            </a:r>
            <a:endParaRPr sz="1350">
              <a:latin typeface="Noto Sans"/>
              <a:cs typeface="Noto Sans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2075814"/>
          </a:xfrm>
          <a:custGeom>
            <a:avLst/>
            <a:gdLst/>
            <a:ahLst/>
            <a:cxnLst/>
            <a:rect l="l" t="t" r="r" b="b"/>
            <a:pathLst>
              <a:path w="9753600" h="2075814">
                <a:moveTo>
                  <a:pt x="0" y="2075730"/>
                </a:moveTo>
                <a:lnTo>
                  <a:pt x="9753600" y="2075730"/>
                </a:lnTo>
                <a:lnTo>
                  <a:pt x="9753600" y="0"/>
                </a:lnTo>
                <a:lnTo>
                  <a:pt x="0" y="0"/>
                </a:lnTo>
                <a:lnTo>
                  <a:pt x="0" y="2075730"/>
                </a:lnTo>
                <a:close/>
              </a:path>
            </a:pathLst>
          </a:custGeom>
          <a:solidFill>
            <a:srgbClr val="F4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57154"/>
            <a:ext cx="9753600" cy="1258570"/>
          </a:xfrm>
          <a:custGeom>
            <a:avLst/>
            <a:gdLst/>
            <a:ahLst/>
            <a:cxnLst/>
            <a:rect l="l" t="t" r="r" b="b"/>
            <a:pathLst>
              <a:path w="9753600" h="1258570">
                <a:moveTo>
                  <a:pt x="0" y="1258044"/>
                </a:moveTo>
                <a:lnTo>
                  <a:pt x="9753600" y="1258044"/>
                </a:lnTo>
                <a:lnTo>
                  <a:pt x="9753600" y="0"/>
                </a:lnTo>
                <a:lnTo>
                  <a:pt x="0" y="0"/>
                </a:lnTo>
                <a:lnTo>
                  <a:pt x="0" y="1258044"/>
                </a:lnTo>
                <a:close/>
              </a:path>
            </a:pathLst>
          </a:custGeom>
          <a:solidFill>
            <a:srgbClr val="F4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31519"/>
            <a:ext cx="730250" cy="323850"/>
          </a:xfrm>
          <a:custGeom>
            <a:avLst/>
            <a:gdLst/>
            <a:ahLst/>
            <a:cxnLst/>
            <a:rect l="l" t="t" r="r" b="b"/>
            <a:pathLst>
              <a:path w="730250" h="323850">
                <a:moveTo>
                  <a:pt x="0" y="0"/>
                </a:moveTo>
                <a:lnTo>
                  <a:pt x="730053" y="0"/>
                </a:lnTo>
                <a:lnTo>
                  <a:pt x="730053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solidFill>
            <a:srgbClr val="49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8557" y="6176558"/>
            <a:ext cx="1733550" cy="647700"/>
          </a:xfrm>
          <a:custGeom>
            <a:avLst/>
            <a:gdLst/>
            <a:ahLst/>
            <a:cxnLst/>
            <a:rect l="l" t="t" r="r" b="b"/>
            <a:pathLst>
              <a:path w="1733550" h="647700">
                <a:moveTo>
                  <a:pt x="1733376" y="647699"/>
                </a:moveTo>
                <a:lnTo>
                  <a:pt x="186475" y="647699"/>
                </a:lnTo>
                <a:lnTo>
                  <a:pt x="0" y="323849"/>
                </a:lnTo>
                <a:lnTo>
                  <a:pt x="186475" y="0"/>
                </a:lnTo>
                <a:lnTo>
                  <a:pt x="1733376" y="0"/>
                </a:lnTo>
                <a:lnTo>
                  <a:pt x="1546900" y="323849"/>
                </a:lnTo>
                <a:lnTo>
                  <a:pt x="1733376" y="647699"/>
                </a:lnTo>
                <a:close/>
              </a:path>
            </a:pathLst>
          </a:custGeom>
          <a:solidFill>
            <a:srgbClr val="49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83304" y="6123584"/>
            <a:ext cx="1866900" cy="923925"/>
          </a:xfrm>
          <a:custGeom>
            <a:avLst/>
            <a:gdLst/>
            <a:ahLst/>
            <a:cxnLst/>
            <a:rect l="l" t="t" r="r" b="b"/>
            <a:pathLst>
              <a:path w="1866900" h="923925">
                <a:moveTo>
                  <a:pt x="1866640" y="923923"/>
                </a:moveTo>
                <a:lnTo>
                  <a:pt x="266221" y="923923"/>
                </a:lnTo>
                <a:lnTo>
                  <a:pt x="0" y="461961"/>
                </a:lnTo>
                <a:lnTo>
                  <a:pt x="266221" y="0"/>
                </a:lnTo>
                <a:lnTo>
                  <a:pt x="1866640" y="0"/>
                </a:lnTo>
                <a:lnTo>
                  <a:pt x="1600418" y="461961"/>
                </a:lnTo>
                <a:lnTo>
                  <a:pt x="1866640" y="923923"/>
                </a:lnTo>
                <a:close/>
              </a:path>
            </a:pathLst>
          </a:custGeom>
          <a:solidFill>
            <a:srgbClr val="745B6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2075715"/>
            <a:ext cx="9753600" cy="3981450"/>
            <a:chOff x="0" y="2075715"/>
            <a:chExt cx="9753600" cy="3981450"/>
          </a:xfrm>
        </p:grpSpPr>
        <p:sp>
          <p:nvSpPr>
            <p:cNvPr id="8" name="object 8"/>
            <p:cNvSpPr/>
            <p:nvPr/>
          </p:nvSpPr>
          <p:spPr>
            <a:xfrm>
              <a:off x="0" y="2075730"/>
              <a:ext cx="9753600" cy="3981450"/>
            </a:xfrm>
            <a:custGeom>
              <a:avLst/>
              <a:gdLst/>
              <a:ahLst/>
              <a:cxnLst/>
              <a:rect l="l" t="t" r="r" b="b"/>
              <a:pathLst>
                <a:path w="9753600" h="3981450">
                  <a:moveTo>
                    <a:pt x="0" y="0"/>
                  </a:moveTo>
                  <a:lnTo>
                    <a:pt x="9753599" y="0"/>
                  </a:lnTo>
                  <a:lnTo>
                    <a:pt x="9753599" y="3981424"/>
                  </a:lnTo>
                  <a:lnTo>
                    <a:pt x="0" y="3981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2264206"/>
              <a:ext cx="3781409" cy="37051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28807" y="2075715"/>
              <a:ext cx="257174" cy="8000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61219" y="2172339"/>
              <a:ext cx="3762390" cy="37337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95741" y="2161839"/>
              <a:ext cx="257174" cy="6000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55733" y="311499"/>
            <a:ext cx="94208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114" dirty="0">
                <a:solidFill>
                  <a:srgbClr val="000000"/>
                </a:solidFill>
              </a:rPr>
              <a:t>En</a:t>
            </a:r>
            <a:r>
              <a:rPr sz="2200" spc="-105" dirty="0">
                <a:solidFill>
                  <a:srgbClr val="000000"/>
                </a:solidFill>
              </a:rPr>
              <a:t> </a:t>
            </a:r>
            <a:r>
              <a:rPr sz="2200" spc="-5" dirty="0">
                <a:solidFill>
                  <a:srgbClr val="000000"/>
                </a:solidFill>
              </a:rPr>
              <a:t>la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25" dirty="0">
                <a:solidFill>
                  <a:srgbClr val="000000"/>
                </a:solidFill>
              </a:rPr>
              <a:t>ejecución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110" dirty="0">
                <a:solidFill>
                  <a:srgbClr val="000000"/>
                </a:solidFill>
              </a:rPr>
              <a:t>de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10" dirty="0">
                <a:solidFill>
                  <a:srgbClr val="000000"/>
                </a:solidFill>
              </a:rPr>
              <a:t>auditorías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30" dirty="0">
                <a:solidFill>
                  <a:srgbClr val="000000"/>
                </a:solidFill>
              </a:rPr>
              <a:t>externas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140" dirty="0">
                <a:solidFill>
                  <a:srgbClr val="000000"/>
                </a:solidFill>
              </a:rPr>
              <a:t>¿Qué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-10" dirty="0">
                <a:solidFill>
                  <a:srgbClr val="000000"/>
                </a:solidFill>
              </a:rPr>
              <a:t>tipo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110" dirty="0">
                <a:solidFill>
                  <a:srgbClr val="000000"/>
                </a:solidFill>
              </a:rPr>
              <a:t>de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60" dirty="0">
                <a:solidFill>
                  <a:srgbClr val="000000"/>
                </a:solidFill>
              </a:rPr>
              <a:t>responsabilidades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130" dirty="0">
                <a:solidFill>
                  <a:srgbClr val="000000"/>
                </a:solidFill>
              </a:rPr>
              <a:t>se</a:t>
            </a:r>
            <a:endParaRPr sz="2200"/>
          </a:p>
        </p:txBody>
      </p:sp>
      <p:sp>
        <p:nvSpPr>
          <p:cNvPr id="14" name="object 14"/>
          <p:cNvSpPr txBox="1"/>
          <p:nvPr/>
        </p:nvSpPr>
        <p:spPr>
          <a:xfrm>
            <a:off x="1011334" y="702024"/>
            <a:ext cx="790955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30" dirty="0">
                <a:latin typeface="Trebuchet MS"/>
                <a:cs typeface="Trebuchet MS"/>
              </a:rPr>
              <a:t>determinaron</a:t>
            </a:r>
            <a:r>
              <a:rPr sz="2200" spc="-110" dirty="0">
                <a:latin typeface="Trebuchet MS"/>
                <a:cs typeface="Trebuchet MS"/>
              </a:rPr>
              <a:t> </a:t>
            </a:r>
            <a:r>
              <a:rPr sz="2200" spc="105" dirty="0">
                <a:latin typeface="Trebuchet MS"/>
                <a:cs typeface="Trebuchet MS"/>
              </a:rPr>
              <a:t>con</a:t>
            </a:r>
            <a:r>
              <a:rPr sz="2200" spc="-105" dirty="0">
                <a:latin typeface="Trebuchet MS"/>
                <a:cs typeface="Trebuchet MS"/>
              </a:rPr>
              <a:t> </a:t>
            </a:r>
            <a:r>
              <a:rPr sz="2200" spc="70" dirty="0">
                <a:latin typeface="Trebuchet MS"/>
                <a:cs typeface="Trebuchet MS"/>
              </a:rPr>
              <a:t>mayor</a:t>
            </a:r>
            <a:r>
              <a:rPr sz="2200" spc="-110" dirty="0">
                <a:latin typeface="Trebuchet MS"/>
                <a:cs typeface="Trebuchet MS"/>
              </a:rPr>
              <a:t> </a:t>
            </a:r>
            <a:r>
              <a:rPr sz="2200" spc="30" dirty="0">
                <a:latin typeface="Trebuchet MS"/>
                <a:cs typeface="Trebuchet MS"/>
              </a:rPr>
              <a:t>frecuencia</a:t>
            </a:r>
            <a:r>
              <a:rPr sz="2200" spc="-105" dirty="0">
                <a:latin typeface="Trebuchet MS"/>
                <a:cs typeface="Trebuchet MS"/>
              </a:rPr>
              <a:t> </a:t>
            </a:r>
            <a:r>
              <a:rPr sz="2200" spc="80" dirty="0">
                <a:latin typeface="Trebuchet MS"/>
                <a:cs typeface="Trebuchet MS"/>
              </a:rPr>
              <a:t>en</a:t>
            </a:r>
            <a:r>
              <a:rPr sz="2200" spc="-110" dirty="0">
                <a:latin typeface="Trebuchet MS"/>
                <a:cs typeface="Trebuchet MS"/>
              </a:rPr>
              <a:t> </a:t>
            </a:r>
            <a:r>
              <a:rPr sz="2200" spc="80" dirty="0">
                <a:latin typeface="Trebuchet MS"/>
                <a:cs typeface="Trebuchet MS"/>
              </a:rPr>
              <a:t>los</a:t>
            </a:r>
            <a:r>
              <a:rPr sz="2200" spc="-105" dirty="0">
                <a:latin typeface="Trebuchet MS"/>
                <a:cs typeface="Trebuchet MS"/>
              </a:rPr>
              <a:t> </a:t>
            </a:r>
            <a:r>
              <a:rPr sz="2200" spc="145" dirty="0">
                <a:latin typeface="Trebuchet MS"/>
                <a:cs typeface="Trebuchet MS"/>
              </a:rPr>
              <a:t>dos</a:t>
            </a:r>
            <a:r>
              <a:rPr sz="2200" spc="-105" dirty="0">
                <a:latin typeface="Trebuchet MS"/>
                <a:cs typeface="Trebuchet MS"/>
              </a:rPr>
              <a:t> </a:t>
            </a:r>
            <a:r>
              <a:rPr sz="2200" spc="35" dirty="0">
                <a:latin typeface="Trebuchet MS"/>
                <a:cs typeface="Trebuchet MS"/>
              </a:rPr>
              <a:t>últimos</a:t>
            </a:r>
            <a:r>
              <a:rPr sz="2200" spc="-110" dirty="0">
                <a:latin typeface="Trebuchet MS"/>
                <a:cs typeface="Trebuchet MS"/>
              </a:rPr>
              <a:t> </a:t>
            </a:r>
            <a:r>
              <a:rPr sz="2200" spc="130" dirty="0">
                <a:latin typeface="Trebuchet MS"/>
                <a:cs typeface="Trebuchet MS"/>
              </a:rPr>
              <a:t>años?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67371" y="6277840"/>
            <a:ext cx="876935" cy="379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00" b="1" spc="170" dirty="0">
                <a:solidFill>
                  <a:srgbClr val="FFFFFF"/>
                </a:solidFill>
                <a:latin typeface="Trebuchet MS"/>
                <a:cs typeface="Trebuchet MS"/>
              </a:rPr>
              <a:t>DNA</a:t>
            </a:r>
            <a:r>
              <a:rPr sz="2300" b="1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b="1" spc="-2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31565" y="6136961"/>
            <a:ext cx="1166495" cy="795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3825">
              <a:lnSpc>
                <a:spcPct val="117400"/>
              </a:lnSpc>
              <a:spcBef>
                <a:spcPts val="95"/>
              </a:spcBef>
            </a:pPr>
            <a:r>
              <a:rPr sz="2150" b="1" spc="40" dirty="0">
                <a:solidFill>
                  <a:srgbClr val="FFFFFF"/>
                </a:solidFill>
                <a:latin typeface="Trebuchet MS"/>
                <a:cs typeface="Trebuchet MS"/>
              </a:rPr>
              <a:t>Firmas  </a:t>
            </a:r>
            <a:r>
              <a:rPr sz="2150" b="1" spc="12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150" b="1" spc="-8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150" b="1" spc="-9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150" b="1" spc="5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150" b="1" spc="1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150" b="1" spc="15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150" b="1" spc="1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150" b="1" spc="15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77077" y="2056594"/>
            <a:ext cx="1598295" cy="91059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410845">
              <a:lnSpc>
                <a:spcPts val="1120"/>
              </a:lnSpc>
              <a:spcBef>
                <a:spcPts val="325"/>
              </a:spcBef>
            </a:pPr>
            <a:r>
              <a:rPr sz="1100" b="1" spc="20" dirty="0">
                <a:latin typeface="Arial"/>
                <a:cs typeface="Arial"/>
              </a:rPr>
              <a:t>Responsabilidad  </a:t>
            </a:r>
            <a:r>
              <a:rPr sz="1100" b="1" spc="50" dirty="0">
                <a:latin typeface="Arial"/>
                <a:cs typeface="Arial"/>
              </a:rPr>
              <a:t>Administrativa  </a:t>
            </a:r>
            <a:r>
              <a:rPr sz="1100" b="1" spc="20" dirty="0">
                <a:latin typeface="Arial"/>
                <a:cs typeface="Arial"/>
              </a:rPr>
              <a:t>Responsabilidad  </a:t>
            </a:r>
            <a:r>
              <a:rPr sz="1100" b="1" spc="10" dirty="0">
                <a:latin typeface="Arial"/>
                <a:cs typeface="Arial"/>
              </a:rPr>
              <a:t>Culposa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035"/>
              </a:lnSpc>
            </a:pPr>
            <a:r>
              <a:rPr sz="1100" b="1" spc="20" dirty="0">
                <a:latin typeface="Arial"/>
                <a:cs typeface="Arial"/>
              </a:rPr>
              <a:t>Indicios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15" dirty="0">
                <a:latin typeface="Arial"/>
                <a:cs typeface="Arial"/>
              </a:rPr>
              <a:t>con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20"/>
              </a:lnSpc>
            </a:pPr>
            <a:r>
              <a:rPr sz="1100" b="1" spc="30" dirty="0">
                <a:latin typeface="Arial"/>
                <a:cs typeface="Arial"/>
              </a:rPr>
              <a:t>responsabilidad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50" dirty="0">
                <a:latin typeface="Arial"/>
                <a:cs typeface="Arial"/>
              </a:rPr>
              <a:t>penal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07557" y="2153212"/>
            <a:ext cx="1192530" cy="6248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1120"/>
              </a:lnSpc>
              <a:spcBef>
                <a:spcPts val="325"/>
              </a:spcBef>
            </a:pPr>
            <a:r>
              <a:rPr sz="1100" b="1" spc="20" dirty="0">
                <a:latin typeface="Arial"/>
                <a:cs typeface="Arial"/>
              </a:rPr>
              <a:t>Responsabilidad  </a:t>
            </a:r>
            <a:r>
              <a:rPr sz="1100" b="1" spc="50" dirty="0">
                <a:latin typeface="Arial"/>
                <a:cs typeface="Arial"/>
              </a:rPr>
              <a:t>Administrativa  </a:t>
            </a:r>
            <a:r>
              <a:rPr sz="1100" b="1" spc="20" dirty="0">
                <a:latin typeface="Arial"/>
                <a:cs typeface="Arial"/>
              </a:rPr>
              <a:t>Responsabilidad  </a:t>
            </a:r>
            <a:r>
              <a:rPr sz="1100" b="1" spc="10" dirty="0">
                <a:latin typeface="Arial"/>
                <a:cs typeface="Arial"/>
              </a:rPr>
              <a:t>Culposa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33591" y="4522774"/>
            <a:ext cx="685800" cy="361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302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575"/>
              </a:spcBef>
            </a:pPr>
            <a:r>
              <a:rPr sz="1350" spc="-145" dirty="0">
                <a:latin typeface="Arial Black"/>
                <a:cs typeface="Arial Black"/>
              </a:rPr>
              <a:t>77,78%</a:t>
            </a:r>
            <a:endParaRPr sz="135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50808" y="3093994"/>
            <a:ext cx="685800" cy="361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302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575"/>
              </a:spcBef>
            </a:pPr>
            <a:r>
              <a:rPr sz="1350" spc="-145" dirty="0">
                <a:latin typeface="Arial Black"/>
                <a:cs typeface="Arial Black"/>
              </a:rPr>
              <a:t>22,22%</a:t>
            </a:r>
            <a:endParaRPr sz="135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48535" y="4522774"/>
            <a:ext cx="685800" cy="361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302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575"/>
              </a:spcBef>
            </a:pPr>
            <a:r>
              <a:rPr sz="1350" spc="-145" dirty="0">
                <a:latin typeface="Arial Black"/>
                <a:cs typeface="Arial Black"/>
              </a:rPr>
              <a:t>80,00%</a:t>
            </a:r>
            <a:endParaRPr sz="135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7156" y="3199150"/>
            <a:ext cx="685800" cy="361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302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575"/>
              </a:spcBef>
            </a:pPr>
            <a:r>
              <a:rPr sz="1350" spc="-145" dirty="0">
                <a:latin typeface="Arial Black"/>
                <a:cs typeface="Arial Black"/>
              </a:rPr>
              <a:t>13,33%</a:t>
            </a:r>
            <a:endParaRPr sz="135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81353" y="2639281"/>
            <a:ext cx="609600" cy="2857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100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300"/>
              </a:spcBef>
            </a:pPr>
            <a:r>
              <a:rPr sz="1350" spc="-150" dirty="0">
                <a:latin typeface="Arial Black"/>
                <a:cs typeface="Arial Black"/>
              </a:rPr>
              <a:t>6,67%</a:t>
            </a:r>
            <a:endParaRPr sz="1350">
              <a:latin typeface="Arial Black"/>
              <a:cs typeface="Arial Black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466590" cy="7315200"/>
          </a:xfrm>
          <a:custGeom>
            <a:avLst/>
            <a:gdLst/>
            <a:ahLst/>
            <a:cxnLst/>
            <a:rect l="l" t="t" r="r" b="b"/>
            <a:pathLst>
              <a:path w="4466590" h="7315200">
                <a:moveTo>
                  <a:pt x="0" y="7315200"/>
                </a:moveTo>
                <a:lnTo>
                  <a:pt x="4466569" y="7315200"/>
                </a:lnTo>
                <a:lnTo>
                  <a:pt x="4466569" y="0"/>
                </a:lnTo>
                <a:lnTo>
                  <a:pt x="0" y="0"/>
                </a:lnTo>
                <a:lnTo>
                  <a:pt x="0" y="7315200"/>
                </a:lnTo>
                <a:close/>
              </a:path>
            </a:pathLst>
          </a:custGeom>
          <a:solidFill>
            <a:srgbClr val="49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466569" y="0"/>
            <a:ext cx="5287645" cy="7315200"/>
            <a:chOff x="4466569" y="0"/>
            <a:chExt cx="5287645" cy="7315200"/>
          </a:xfrm>
        </p:grpSpPr>
        <p:sp>
          <p:nvSpPr>
            <p:cNvPr id="4" name="object 4"/>
            <p:cNvSpPr/>
            <p:nvPr/>
          </p:nvSpPr>
          <p:spPr>
            <a:xfrm>
              <a:off x="4466569" y="0"/>
              <a:ext cx="5287645" cy="7315200"/>
            </a:xfrm>
            <a:custGeom>
              <a:avLst/>
              <a:gdLst/>
              <a:ahLst/>
              <a:cxnLst/>
              <a:rect l="l" t="t" r="r" b="b"/>
              <a:pathLst>
                <a:path w="5287645" h="7315200">
                  <a:moveTo>
                    <a:pt x="5287030" y="7315199"/>
                  </a:moveTo>
                  <a:lnTo>
                    <a:pt x="0" y="7315199"/>
                  </a:lnTo>
                  <a:lnTo>
                    <a:pt x="0" y="0"/>
                  </a:lnTo>
                  <a:lnTo>
                    <a:pt x="5287030" y="0"/>
                  </a:lnTo>
                  <a:lnTo>
                    <a:pt x="5287030" y="7315199"/>
                  </a:lnTo>
                  <a:close/>
                </a:path>
              </a:pathLst>
            </a:custGeom>
            <a:solidFill>
              <a:srgbClr val="F4F5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20327" y="0"/>
              <a:ext cx="28575" cy="7315200"/>
            </a:xfrm>
            <a:custGeom>
              <a:avLst/>
              <a:gdLst/>
              <a:ahLst/>
              <a:cxnLst/>
              <a:rect l="l" t="t" r="r" b="b"/>
              <a:pathLst>
                <a:path w="28575" h="7315200">
                  <a:moveTo>
                    <a:pt x="28575" y="1055370"/>
                  </a:moveTo>
                  <a:lnTo>
                    <a:pt x="0" y="1055370"/>
                  </a:lnTo>
                  <a:lnTo>
                    <a:pt x="0" y="7315200"/>
                  </a:lnTo>
                  <a:lnTo>
                    <a:pt x="28575" y="7315200"/>
                  </a:lnTo>
                  <a:lnTo>
                    <a:pt x="28575" y="1055370"/>
                  </a:lnTo>
                  <a:close/>
                </a:path>
                <a:path w="28575" h="7315200">
                  <a:moveTo>
                    <a:pt x="28575" y="0"/>
                  </a:moveTo>
                  <a:lnTo>
                    <a:pt x="0" y="0"/>
                  </a:lnTo>
                  <a:lnTo>
                    <a:pt x="0" y="731532"/>
                  </a:lnTo>
                  <a:lnTo>
                    <a:pt x="28575" y="731532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437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8819" y="3281433"/>
            <a:ext cx="33064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195" dirty="0">
                <a:solidFill>
                  <a:srgbClr val="F4F5F6"/>
                </a:solidFill>
                <a:latin typeface="Trebuchet MS"/>
                <a:cs typeface="Trebuchet MS"/>
              </a:rPr>
              <a:t>CONTENIDO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64100" y="1664657"/>
            <a:ext cx="3436620" cy="353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9890">
              <a:lnSpc>
                <a:spcPct val="114999"/>
              </a:lnSpc>
              <a:spcBef>
                <a:spcPts val="100"/>
              </a:spcBef>
            </a:pPr>
            <a:r>
              <a:rPr sz="2500" spc="30" dirty="0"/>
              <a:t>1.Introducción  </a:t>
            </a:r>
            <a:r>
              <a:rPr sz="2500" spc="45" dirty="0"/>
              <a:t>2.Planteamiento</a:t>
            </a:r>
            <a:r>
              <a:rPr sz="2500" spc="-90" dirty="0"/>
              <a:t> </a:t>
            </a:r>
            <a:r>
              <a:rPr sz="2500" spc="95" dirty="0"/>
              <a:t>del  </a:t>
            </a:r>
            <a:r>
              <a:rPr sz="2500" spc="120" dirty="0"/>
              <a:t>problema</a:t>
            </a:r>
            <a:endParaRPr sz="2500"/>
          </a:p>
          <a:p>
            <a:pPr marL="12700" marR="5080">
              <a:lnSpc>
                <a:spcPct val="114999"/>
              </a:lnSpc>
            </a:pPr>
            <a:r>
              <a:rPr sz="2500" spc="70" dirty="0"/>
              <a:t>3.Marco </a:t>
            </a:r>
            <a:r>
              <a:rPr sz="2500" spc="85" dirty="0"/>
              <a:t>Teórico  </a:t>
            </a:r>
            <a:r>
              <a:rPr sz="2500" spc="75" dirty="0"/>
              <a:t>4.Marco</a:t>
            </a:r>
            <a:r>
              <a:rPr sz="2500" spc="-80" dirty="0"/>
              <a:t> </a:t>
            </a:r>
            <a:r>
              <a:rPr sz="2500" spc="150" dirty="0"/>
              <a:t>Metodológico  </a:t>
            </a:r>
            <a:r>
              <a:rPr sz="2500" spc="85" dirty="0"/>
              <a:t>5.Resultados  </a:t>
            </a:r>
            <a:r>
              <a:rPr sz="2500" spc="110" dirty="0"/>
              <a:t>6.Conclusiones  </a:t>
            </a:r>
            <a:r>
              <a:rPr sz="2500" spc="114" dirty="0"/>
              <a:t>7.Recomendaciones</a:t>
            </a:r>
            <a:endParaRPr sz="2500"/>
          </a:p>
        </p:txBody>
      </p:sp>
      <p:sp>
        <p:nvSpPr>
          <p:cNvPr id="8" name="object 8"/>
          <p:cNvSpPr/>
          <p:nvPr/>
        </p:nvSpPr>
        <p:spPr>
          <a:xfrm>
            <a:off x="9022080" y="731519"/>
            <a:ext cx="731520" cy="323850"/>
          </a:xfrm>
          <a:custGeom>
            <a:avLst/>
            <a:gdLst/>
            <a:ahLst/>
            <a:cxnLst/>
            <a:rect l="l" t="t" r="r" b="b"/>
            <a:pathLst>
              <a:path w="731520" h="323850">
                <a:moveTo>
                  <a:pt x="0" y="0"/>
                </a:moveTo>
                <a:lnTo>
                  <a:pt x="731519" y="0"/>
                </a:lnTo>
                <a:lnTo>
                  <a:pt x="731519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solidFill>
            <a:srgbClr val="499EA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600" cy="7315200"/>
            <a:chOff x="0" y="0"/>
            <a:chExt cx="9753600" cy="73152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753599" cy="7315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53668" y="0"/>
              <a:ext cx="6100445" cy="7315200"/>
            </a:xfrm>
            <a:custGeom>
              <a:avLst/>
              <a:gdLst/>
              <a:ahLst/>
              <a:cxnLst/>
              <a:rect l="l" t="t" r="r" b="b"/>
              <a:pathLst>
                <a:path w="6100445" h="7315200">
                  <a:moveTo>
                    <a:pt x="6099931" y="7315199"/>
                  </a:moveTo>
                  <a:lnTo>
                    <a:pt x="0" y="7315199"/>
                  </a:lnTo>
                  <a:lnTo>
                    <a:pt x="0" y="0"/>
                  </a:lnTo>
                  <a:lnTo>
                    <a:pt x="6099931" y="0"/>
                  </a:lnTo>
                  <a:lnTo>
                    <a:pt x="6099931" y="7315199"/>
                  </a:lnTo>
                  <a:close/>
                </a:path>
              </a:pathLst>
            </a:custGeom>
            <a:solidFill>
              <a:srgbClr val="F4F5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59199" y="0"/>
              <a:ext cx="9525" cy="7315200"/>
            </a:xfrm>
            <a:custGeom>
              <a:avLst/>
              <a:gdLst/>
              <a:ahLst/>
              <a:cxnLst/>
              <a:rect l="l" t="t" r="r" b="b"/>
              <a:pathLst>
                <a:path w="9525" h="7315200">
                  <a:moveTo>
                    <a:pt x="9525" y="5397182"/>
                  </a:moveTo>
                  <a:lnTo>
                    <a:pt x="0" y="5397182"/>
                  </a:lnTo>
                  <a:lnTo>
                    <a:pt x="0" y="7315200"/>
                  </a:lnTo>
                  <a:lnTo>
                    <a:pt x="9525" y="7315200"/>
                  </a:lnTo>
                  <a:lnTo>
                    <a:pt x="9525" y="5397182"/>
                  </a:lnTo>
                  <a:close/>
                </a:path>
                <a:path w="9525" h="7315200">
                  <a:moveTo>
                    <a:pt x="9525" y="3635133"/>
                  </a:moveTo>
                  <a:lnTo>
                    <a:pt x="0" y="3635133"/>
                  </a:lnTo>
                  <a:lnTo>
                    <a:pt x="0" y="5082857"/>
                  </a:lnTo>
                  <a:lnTo>
                    <a:pt x="9525" y="5082857"/>
                  </a:lnTo>
                  <a:lnTo>
                    <a:pt x="9525" y="3635133"/>
                  </a:lnTo>
                  <a:close/>
                </a:path>
                <a:path w="9525" h="7315200">
                  <a:moveTo>
                    <a:pt x="9525" y="1434261"/>
                  </a:moveTo>
                  <a:lnTo>
                    <a:pt x="0" y="1434261"/>
                  </a:lnTo>
                  <a:lnTo>
                    <a:pt x="0" y="3320808"/>
                  </a:lnTo>
                  <a:lnTo>
                    <a:pt x="9525" y="3320808"/>
                  </a:lnTo>
                  <a:lnTo>
                    <a:pt x="9525" y="1434261"/>
                  </a:lnTo>
                  <a:close/>
                </a:path>
                <a:path w="9525" h="7315200">
                  <a:moveTo>
                    <a:pt x="9525" y="0"/>
                  </a:moveTo>
                  <a:lnTo>
                    <a:pt x="0" y="0"/>
                  </a:lnTo>
                  <a:lnTo>
                    <a:pt x="0" y="1119936"/>
                  </a:lnTo>
                  <a:lnTo>
                    <a:pt x="9525" y="111993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B3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3170" y="3441179"/>
            <a:ext cx="32181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204" dirty="0">
                <a:solidFill>
                  <a:srgbClr val="F4F5F6"/>
                </a:solidFill>
                <a:latin typeface="Trebuchet MS"/>
                <a:cs typeface="Trebuchet MS"/>
              </a:rPr>
              <a:t>CONCLUSIONES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67088" y="339831"/>
            <a:ext cx="192341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0370" algn="l"/>
                <a:tab pos="1806575" algn="l"/>
              </a:tabLst>
            </a:pPr>
            <a:r>
              <a:rPr spc="175" dirty="0"/>
              <a:t>L</a:t>
            </a:r>
            <a:r>
              <a:rPr spc="25" dirty="0"/>
              <a:t>a</a:t>
            </a:r>
            <a:r>
              <a:rPr dirty="0"/>
              <a:t>	</a:t>
            </a:r>
            <a:r>
              <a:rPr spc="190" dirty="0"/>
              <a:t>m</a:t>
            </a:r>
            <a:r>
              <a:rPr spc="120" dirty="0"/>
              <a:t>e</a:t>
            </a:r>
            <a:r>
              <a:rPr spc="-35" dirty="0"/>
              <a:t>t</a:t>
            </a:r>
            <a:r>
              <a:rPr spc="145" dirty="0"/>
              <a:t>o</a:t>
            </a:r>
            <a:r>
              <a:rPr spc="155" dirty="0"/>
              <a:t>d</a:t>
            </a:r>
            <a:r>
              <a:rPr spc="145" dirty="0"/>
              <a:t>o</a:t>
            </a:r>
            <a:r>
              <a:rPr spc="25" dirty="0"/>
              <a:t>l</a:t>
            </a:r>
            <a:r>
              <a:rPr spc="145" dirty="0"/>
              <a:t>o</a:t>
            </a:r>
            <a:r>
              <a:rPr spc="229" dirty="0"/>
              <a:t>g</a:t>
            </a:r>
            <a:r>
              <a:rPr spc="-45" dirty="0"/>
              <a:t>í</a:t>
            </a:r>
            <a:r>
              <a:rPr spc="25" dirty="0"/>
              <a:t>a</a:t>
            </a:r>
            <a:r>
              <a:rPr dirty="0"/>
              <a:t>	</a:t>
            </a:r>
            <a:r>
              <a:rPr spc="70" dirty="0"/>
              <a:t>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50396" y="339831"/>
            <a:ext cx="29451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80845" algn="l"/>
                <a:tab pos="2104390" algn="l"/>
              </a:tabLst>
            </a:pPr>
            <a:r>
              <a:rPr sz="1500" spc="90" dirty="0">
                <a:solidFill>
                  <a:srgbClr val="34372E"/>
                </a:solidFill>
                <a:latin typeface="Trebuchet MS"/>
                <a:cs typeface="Trebuchet MS"/>
              </a:rPr>
              <a:t>procedimientos	</a:t>
            </a:r>
            <a:r>
              <a:rPr sz="1500" spc="105" dirty="0">
                <a:solidFill>
                  <a:srgbClr val="34372E"/>
                </a:solidFill>
                <a:latin typeface="Trebuchet MS"/>
                <a:cs typeface="Trebuchet MS"/>
              </a:rPr>
              <a:t>de	</a:t>
            </a:r>
            <a:r>
              <a:rPr sz="1500" spc="45" dirty="0">
                <a:solidFill>
                  <a:srgbClr val="34372E"/>
                </a:solidFill>
                <a:latin typeface="Trebuchet MS"/>
                <a:cs typeface="Trebuchet MS"/>
              </a:rPr>
              <a:t>auditoría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67088" y="568430"/>
            <a:ext cx="5033010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1500" spc="30" dirty="0">
                <a:solidFill>
                  <a:srgbClr val="34372E"/>
                </a:solidFill>
                <a:latin typeface="Trebuchet MS"/>
                <a:cs typeface="Trebuchet MS"/>
              </a:rPr>
              <a:t>externa, </a:t>
            </a:r>
            <a:r>
              <a:rPr sz="1500" spc="95" dirty="0">
                <a:solidFill>
                  <a:srgbClr val="34372E"/>
                </a:solidFill>
                <a:latin typeface="Trebuchet MS"/>
                <a:cs typeface="Trebuchet MS"/>
              </a:rPr>
              <a:t>aplicados </a:t>
            </a:r>
            <a:r>
              <a:rPr sz="1500" spc="45" dirty="0">
                <a:solidFill>
                  <a:srgbClr val="34372E"/>
                </a:solidFill>
                <a:latin typeface="Trebuchet MS"/>
                <a:cs typeface="Trebuchet MS"/>
              </a:rPr>
              <a:t>tanto </a:t>
            </a:r>
            <a:r>
              <a:rPr sz="1500" spc="80" dirty="0">
                <a:solidFill>
                  <a:srgbClr val="34372E"/>
                </a:solidFill>
                <a:latin typeface="Trebuchet MS"/>
                <a:cs typeface="Trebuchet MS"/>
              </a:rPr>
              <a:t>por </a:t>
            </a:r>
            <a:r>
              <a:rPr sz="1500" spc="25" dirty="0">
                <a:solidFill>
                  <a:srgbClr val="34372E"/>
                </a:solidFill>
                <a:latin typeface="Trebuchet MS"/>
                <a:cs typeface="Trebuchet MS"/>
              </a:rPr>
              <a:t>la </a:t>
            </a:r>
            <a:r>
              <a:rPr sz="1500" spc="200" dirty="0">
                <a:solidFill>
                  <a:srgbClr val="34372E"/>
                </a:solidFill>
                <a:latin typeface="Trebuchet MS"/>
                <a:cs typeface="Trebuchet MS"/>
              </a:rPr>
              <a:t>DNA </a:t>
            </a:r>
            <a:r>
              <a:rPr sz="1500" spc="-145" dirty="0">
                <a:solidFill>
                  <a:srgbClr val="34372E"/>
                </a:solidFill>
                <a:latin typeface="Trebuchet MS"/>
                <a:cs typeface="Trebuchet MS"/>
              </a:rPr>
              <a:t>1 </a:t>
            </a:r>
            <a:r>
              <a:rPr sz="1500" spc="140" dirty="0">
                <a:solidFill>
                  <a:srgbClr val="34372E"/>
                </a:solidFill>
                <a:latin typeface="Trebuchet MS"/>
                <a:cs typeface="Trebuchet MS"/>
              </a:rPr>
              <a:t>como </a:t>
            </a:r>
            <a:r>
              <a:rPr sz="1500" spc="80" dirty="0">
                <a:solidFill>
                  <a:srgbClr val="34372E"/>
                </a:solidFill>
                <a:latin typeface="Trebuchet MS"/>
                <a:cs typeface="Trebuchet MS"/>
              </a:rPr>
              <a:t>por </a:t>
            </a:r>
            <a:r>
              <a:rPr sz="1500" spc="75" dirty="0">
                <a:solidFill>
                  <a:srgbClr val="34372E"/>
                </a:solidFill>
                <a:latin typeface="Trebuchet MS"/>
                <a:cs typeface="Trebuchet MS"/>
              </a:rPr>
              <a:t>las  </a:t>
            </a:r>
            <a:r>
              <a:rPr sz="1500" spc="60" dirty="0">
                <a:solidFill>
                  <a:srgbClr val="34372E"/>
                </a:solidFill>
                <a:latin typeface="Trebuchet MS"/>
                <a:cs typeface="Trebuchet MS"/>
              </a:rPr>
              <a:t>firmas </a:t>
            </a:r>
            <a:r>
              <a:rPr sz="1500" spc="85" dirty="0">
                <a:solidFill>
                  <a:srgbClr val="34372E"/>
                </a:solidFill>
                <a:latin typeface="Trebuchet MS"/>
                <a:cs typeface="Trebuchet MS"/>
              </a:rPr>
              <a:t>privadas </a:t>
            </a:r>
            <a:r>
              <a:rPr sz="1500" spc="70" dirty="0">
                <a:solidFill>
                  <a:srgbClr val="34372E"/>
                </a:solidFill>
                <a:latin typeface="Trebuchet MS"/>
                <a:cs typeface="Trebuchet MS"/>
              </a:rPr>
              <a:t>calificadas </a:t>
            </a:r>
            <a:r>
              <a:rPr sz="1500" spc="80" dirty="0">
                <a:solidFill>
                  <a:srgbClr val="34372E"/>
                </a:solidFill>
                <a:latin typeface="Trebuchet MS"/>
                <a:cs typeface="Trebuchet MS"/>
              </a:rPr>
              <a:t>por </a:t>
            </a:r>
            <a:r>
              <a:rPr sz="1500" spc="25" dirty="0">
                <a:solidFill>
                  <a:srgbClr val="34372E"/>
                </a:solidFill>
                <a:latin typeface="Trebuchet MS"/>
                <a:cs typeface="Trebuchet MS"/>
              </a:rPr>
              <a:t>la </a:t>
            </a:r>
            <a:r>
              <a:rPr sz="1500" spc="65" dirty="0">
                <a:solidFill>
                  <a:srgbClr val="34372E"/>
                </a:solidFill>
                <a:latin typeface="Trebuchet MS"/>
                <a:cs typeface="Trebuchet MS"/>
              </a:rPr>
              <a:t>CGE, </a:t>
            </a:r>
            <a:r>
              <a:rPr sz="1500" spc="85" dirty="0">
                <a:solidFill>
                  <a:srgbClr val="34372E"/>
                </a:solidFill>
                <a:latin typeface="Trebuchet MS"/>
                <a:cs typeface="Trebuchet MS"/>
              </a:rPr>
              <a:t>en </a:t>
            </a:r>
            <a:r>
              <a:rPr sz="1500" spc="75" dirty="0">
                <a:solidFill>
                  <a:srgbClr val="34372E"/>
                </a:solidFill>
                <a:latin typeface="Trebuchet MS"/>
                <a:cs typeface="Trebuchet MS"/>
              </a:rPr>
              <a:t>las  </a:t>
            </a:r>
            <a:r>
              <a:rPr sz="1500" spc="120" dirty="0">
                <a:solidFill>
                  <a:srgbClr val="34372E"/>
                </a:solidFill>
                <a:latin typeface="Trebuchet MS"/>
                <a:cs typeface="Trebuchet MS"/>
              </a:rPr>
              <a:t>empresas </a:t>
            </a:r>
            <a:r>
              <a:rPr sz="1500" spc="80" dirty="0">
                <a:solidFill>
                  <a:srgbClr val="34372E"/>
                </a:solidFill>
                <a:latin typeface="Trebuchet MS"/>
                <a:cs typeface="Trebuchet MS"/>
              </a:rPr>
              <a:t>del sector </a:t>
            </a:r>
            <a:r>
              <a:rPr sz="1500" spc="60" dirty="0">
                <a:solidFill>
                  <a:srgbClr val="34372E"/>
                </a:solidFill>
                <a:latin typeface="Trebuchet MS"/>
                <a:cs typeface="Trebuchet MS"/>
              </a:rPr>
              <a:t>público, </a:t>
            </a:r>
            <a:r>
              <a:rPr sz="1500" spc="120" dirty="0">
                <a:solidFill>
                  <a:srgbClr val="34372E"/>
                </a:solidFill>
                <a:latin typeface="Trebuchet MS"/>
                <a:cs typeface="Trebuchet MS"/>
              </a:rPr>
              <a:t>es </a:t>
            </a:r>
            <a:r>
              <a:rPr sz="1500" spc="70" dirty="0">
                <a:solidFill>
                  <a:srgbClr val="34372E"/>
                </a:solidFill>
                <a:latin typeface="Trebuchet MS"/>
                <a:cs typeface="Trebuchet MS"/>
              </a:rPr>
              <a:t>información </a:t>
            </a:r>
            <a:r>
              <a:rPr sz="1500" spc="110" dirty="0">
                <a:solidFill>
                  <a:srgbClr val="34372E"/>
                </a:solidFill>
                <a:latin typeface="Trebuchet MS"/>
                <a:cs typeface="Trebuchet MS"/>
              </a:rPr>
              <a:t>que </a:t>
            </a:r>
            <a:r>
              <a:rPr sz="1500" spc="120" dirty="0">
                <a:solidFill>
                  <a:srgbClr val="34372E"/>
                </a:solidFill>
                <a:latin typeface="Trebuchet MS"/>
                <a:cs typeface="Trebuchet MS"/>
              </a:rPr>
              <a:t>se  </a:t>
            </a:r>
            <a:r>
              <a:rPr sz="1500" spc="65" dirty="0">
                <a:solidFill>
                  <a:srgbClr val="34372E"/>
                </a:solidFill>
                <a:latin typeface="Trebuchet MS"/>
                <a:cs typeface="Trebuchet MS"/>
              </a:rPr>
              <a:t>maneja </a:t>
            </a:r>
            <a:r>
              <a:rPr sz="1500" spc="110" dirty="0">
                <a:solidFill>
                  <a:srgbClr val="34372E"/>
                </a:solidFill>
                <a:latin typeface="Trebuchet MS"/>
                <a:cs typeface="Trebuchet MS"/>
              </a:rPr>
              <a:t>con</a:t>
            </a:r>
            <a:r>
              <a:rPr sz="1500" spc="670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1500" spc="120" dirty="0">
                <a:solidFill>
                  <a:srgbClr val="34372E"/>
                </a:solidFill>
                <a:latin typeface="Trebuchet MS"/>
                <a:cs typeface="Trebuchet MS"/>
              </a:rPr>
              <a:t>mucha </a:t>
            </a:r>
            <a:r>
              <a:rPr sz="1500" spc="80" dirty="0">
                <a:solidFill>
                  <a:srgbClr val="34372E"/>
                </a:solidFill>
                <a:latin typeface="Trebuchet MS"/>
                <a:cs typeface="Trebuchet MS"/>
              </a:rPr>
              <a:t>discrecionalidad </a:t>
            </a:r>
            <a:r>
              <a:rPr sz="1500" spc="70" dirty="0">
                <a:solidFill>
                  <a:srgbClr val="34372E"/>
                </a:solidFill>
                <a:latin typeface="Trebuchet MS"/>
                <a:cs typeface="Trebuchet MS"/>
              </a:rPr>
              <a:t>y  </a:t>
            </a:r>
            <a:r>
              <a:rPr sz="1500" spc="65" dirty="0">
                <a:solidFill>
                  <a:srgbClr val="34372E"/>
                </a:solidFill>
                <a:latin typeface="Trebuchet MS"/>
                <a:cs typeface="Trebuchet MS"/>
              </a:rPr>
              <a:t>confidencialidad, </a:t>
            </a:r>
            <a:r>
              <a:rPr sz="1500" spc="80" dirty="0">
                <a:solidFill>
                  <a:srgbClr val="34372E"/>
                </a:solidFill>
                <a:latin typeface="Trebuchet MS"/>
                <a:cs typeface="Trebuchet MS"/>
              </a:rPr>
              <a:t>por </a:t>
            </a:r>
            <a:r>
              <a:rPr sz="1500" spc="50" dirty="0">
                <a:solidFill>
                  <a:srgbClr val="34372E"/>
                </a:solidFill>
                <a:latin typeface="Trebuchet MS"/>
                <a:cs typeface="Trebuchet MS"/>
              </a:rPr>
              <a:t>parte </a:t>
            </a:r>
            <a:r>
              <a:rPr sz="1500" spc="105" dirty="0">
                <a:solidFill>
                  <a:srgbClr val="34372E"/>
                </a:solidFill>
                <a:latin typeface="Trebuchet MS"/>
                <a:cs typeface="Trebuchet MS"/>
              </a:rPr>
              <a:t>de </a:t>
            </a:r>
            <a:r>
              <a:rPr sz="1500" spc="95" dirty="0">
                <a:solidFill>
                  <a:srgbClr val="34372E"/>
                </a:solidFill>
                <a:latin typeface="Trebuchet MS"/>
                <a:cs typeface="Trebuchet MS"/>
              </a:rPr>
              <a:t>los </a:t>
            </a:r>
            <a:r>
              <a:rPr sz="1500" spc="75" dirty="0">
                <a:solidFill>
                  <a:srgbClr val="34372E"/>
                </a:solidFill>
                <a:latin typeface="Trebuchet MS"/>
                <a:cs typeface="Trebuchet MS"/>
              </a:rPr>
              <a:t>funcionarios </a:t>
            </a:r>
            <a:r>
              <a:rPr sz="1500" spc="70" dirty="0">
                <a:solidFill>
                  <a:srgbClr val="34372E"/>
                </a:solidFill>
                <a:latin typeface="Trebuchet MS"/>
                <a:cs typeface="Trebuchet MS"/>
              </a:rPr>
              <a:t>y  </a:t>
            </a:r>
            <a:r>
              <a:rPr sz="1500" spc="-120" dirty="0">
                <a:solidFill>
                  <a:srgbClr val="34372E"/>
                </a:solidFill>
                <a:latin typeface="Trebuchet MS"/>
                <a:cs typeface="Trebuchet MS"/>
              </a:rPr>
              <a:t>personal,...................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38257" y="1119936"/>
            <a:ext cx="247650" cy="2515235"/>
          </a:xfrm>
          <a:custGeom>
            <a:avLst/>
            <a:gdLst/>
            <a:ahLst/>
            <a:cxnLst/>
            <a:rect l="l" t="t" r="r" b="b"/>
            <a:pathLst>
              <a:path w="247650" h="2515235">
                <a:moveTo>
                  <a:pt x="238125" y="0"/>
                </a:moveTo>
                <a:lnTo>
                  <a:pt x="0" y="0"/>
                </a:lnTo>
                <a:lnTo>
                  <a:pt x="0" y="314325"/>
                </a:lnTo>
                <a:lnTo>
                  <a:pt x="238125" y="314325"/>
                </a:lnTo>
                <a:lnTo>
                  <a:pt x="238125" y="0"/>
                </a:lnTo>
                <a:close/>
              </a:path>
              <a:path w="247650" h="2515235">
                <a:moveTo>
                  <a:pt x="247637" y="2200872"/>
                </a:moveTo>
                <a:lnTo>
                  <a:pt x="9512" y="2200872"/>
                </a:lnTo>
                <a:lnTo>
                  <a:pt x="9512" y="2515197"/>
                </a:lnTo>
                <a:lnTo>
                  <a:pt x="247637" y="2515197"/>
                </a:lnTo>
                <a:lnTo>
                  <a:pt x="247637" y="2200872"/>
                </a:lnTo>
                <a:close/>
              </a:path>
            </a:pathLst>
          </a:custGeom>
          <a:solidFill>
            <a:srgbClr val="49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24786" y="4554499"/>
            <a:ext cx="5085715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1500" spc="65" dirty="0">
                <a:solidFill>
                  <a:srgbClr val="34372E"/>
                </a:solidFill>
                <a:latin typeface="Trebuchet MS"/>
                <a:cs typeface="Trebuchet MS"/>
              </a:rPr>
              <a:t>El </a:t>
            </a:r>
            <a:r>
              <a:rPr sz="1500" spc="100" dirty="0">
                <a:solidFill>
                  <a:srgbClr val="34372E"/>
                </a:solidFill>
                <a:latin typeface="Trebuchet MS"/>
                <a:cs typeface="Trebuchet MS"/>
              </a:rPr>
              <a:t>equipo </a:t>
            </a:r>
            <a:r>
              <a:rPr sz="1500" spc="105" dirty="0">
                <a:solidFill>
                  <a:srgbClr val="34372E"/>
                </a:solidFill>
                <a:latin typeface="Trebuchet MS"/>
                <a:cs typeface="Trebuchet MS"/>
              </a:rPr>
              <a:t>de </a:t>
            </a:r>
            <a:r>
              <a:rPr sz="1500" spc="45" dirty="0">
                <a:solidFill>
                  <a:srgbClr val="34372E"/>
                </a:solidFill>
                <a:latin typeface="Trebuchet MS"/>
                <a:cs typeface="Trebuchet MS"/>
              </a:rPr>
              <a:t>auditoría </a:t>
            </a:r>
            <a:r>
              <a:rPr sz="1500" spc="105" dirty="0">
                <a:solidFill>
                  <a:srgbClr val="34372E"/>
                </a:solidFill>
                <a:latin typeface="Trebuchet MS"/>
                <a:cs typeface="Trebuchet MS"/>
              </a:rPr>
              <a:t>de </a:t>
            </a:r>
            <a:r>
              <a:rPr sz="1500" spc="75" dirty="0">
                <a:solidFill>
                  <a:srgbClr val="34372E"/>
                </a:solidFill>
                <a:latin typeface="Trebuchet MS"/>
                <a:cs typeface="Trebuchet MS"/>
              </a:rPr>
              <a:t>las </a:t>
            </a:r>
            <a:r>
              <a:rPr sz="1500" spc="60" dirty="0">
                <a:solidFill>
                  <a:srgbClr val="34372E"/>
                </a:solidFill>
                <a:latin typeface="Trebuchet MS"/>
                <a:cs typeface="Trebuchet MS"/>
              </a:rPr>
              <a:t>firmas </a:t>
            </a:r>
            <a:r>
              <a:rPr sz="1500" spc="85" dirty="0">
                <a:solidFill>
                  <a:srgbClr val="34372E"/>
                </a:solidFill>
                <a:latin typeface="Trebuchet MS"/>
                <a:cs typeface="Trebuchet MS"/>
              </a:rPr>
              <a:t>privadas en </a:t>
            </a:r>
            <a:r>
              <a:rPr sz="1500" spc="25" dirty="0">
                <a:solidFill>
                  <a:srgbClr val="34372E"/>
                </a:solidFill>
                <a:latin typeface="Trebuchet MS"/>
                <a:cs typeface="Trebuchet MS"/>
              </a:rPr>
              <a:t>la  </a:t>
            </a:r>
            <a:r>
              <a:rPr sz="1500" spc="75" dirty="0">
                <a:solidFill>
                  <a:srgbClr val="34372E"/>
                </a:solidFill>
                <a:latin typeface="Trebuchet MS"/>
                <a:cs typeface="Trebuchet MS"/>
              </a:rPr>
              <a:t>mayoría </a:t>
            </a:r>
            <a:r>
              <a:rPr sz="1500" spc="105" dirty="0">
                <a:solidFill>
                  <a:srgbClr val="34372E"/>
                </a:solidFill>
                <a:latin typeface="Trebuchet MS"/>
                <a:cs typeface="Trebuchet MS"/>
              </a:rPr>
              <a:t>de </a:t>
            </a:r>
            <a:r>
              <a:rPr sz="1500" spc="110" dirty="0">
                <a:solidFill>
                  <a:srgbClr val="34372E"/>
                </a:solidFill>
                <a:latin typeface="Trebuchet MS"/>
                <a:cs typeface="Trebuchet MS"/>
              </a:rPr>
              <a:t>ocasiones </a:t>
            </a:r>
            <a:r>
              <a:rPr sz="1500" spc="-45" dirty="0">
                <a:solidFill>
                  <a:srgbClr val="34372E"/>
                </a:solidFill>
                <a:latin typeface="Trebuchet MS"/>
                <a:cs typeface="Trebuchet MS"/>
              </a:rPr>
              <a:t>fija </a:t>
            </a:r>
            <a:r>
              <a:rPr sz="1500" spc="40" dirty="0">
                <a:solidFill>
                  <a:srgbClr val="34372E"/>
                </a:solidFill>
                <a:latin typeface="Trebuchet MS"/>
                <a:cs typeface="Trebuchet MS"/>
              </a:rPr>
              <a:t>el error </a:t>
            </a:r>
            <a:r>
              <a:rPr sz="1500" spc="65" dirty="0">
                <a:solidFill>
                  <a:srgbClr val="34372E"/>
                </a:solidFill>
                <a:latin typeface="Trebuchet MS"/>
                <a:cs typeface="Trebuchet MS"/>
              </a:rPr>
              <a:t>tolerable </a:t>
            </a:r>
            <a:r>
              <a:rPr sz="1500" spc="85" dirty="0">
                <a:solidFill>
                  <a:srgbClr val="34372E"/>
                </a:solidFill>
                <a:latin typeface="Trebuchet MS"/>
                <a:cs typeface="Trebuchet MS"/>
              </a:rPr>
              <a:t>en </a:t>
            </a:r>
            <a:r>
              <a:rPr sz="1500" spc="110" dirty="0">
                <a:solidFill>
                  <a:srgbClr val="34372E"/>
                </a:solidFill>
                <a:latin typeface="Trebuchet MS"/>
                <a:cs typeface="Trebuchet MS"/>
              </a:rPr>
              <a:t>75%  </a:t>
            </a:r>
            <a:r>
              <a:rPr sz="1500" spc="105" dirty="0">
                <a:solidFill>
                  <a:srgbClr val="34372E"/>
                </a:solidFill>
                <a:latin typeface="Trebuchet MS"/>
                <a:cs typeface="Trebuchet MS"/>
              </a:rPr>
              <a:t>de </a:t>
            </a:r>
            <a:r>
              <a:rPr sz="1500" spc="25" dirty="0">
                <a:solidFill>
                  <a:srgbClr val="34372E"/>
                </a:solidFill>
                <a:latin typeface="Trebuchet MS"/>
                <a:cs typeface="Trebuchet MS"/>
              </a:rPr>
              <a:t>la </a:t>
            </a:r>
            <a:r>
              <a:rPr sz="1500" spc="60" dirty="0">
                <a:solidFill>
                  <a:srgbClr val="34372E"/>
                </a:solidFill>
                <a:latin typeface="Trebuchet MS"/>
                <a:cs typeface="Trebuchet MS"/>
              </a:rPr>
              <a:t>materialidad </a:t>
            </a:r>
            <a:r>
              <a:rPr sz="1500" spc="35" dirty="0">
                <a:solidFill>
                  <a:srgbClr val="34372E"/>
                </a:solidFill>
                <a:latin typeface="Trebuchet MS"/>
                <a:cs typeface="Trebuchet MS"/>
              </a:rPr>
              <a:t>preliminar, </a:t>
            </a:r>
            <a:r>
              <a:rPr sz="1500" spc="55" dirty="0">
                <a:solidFill>
                  <a:srgbClr val="34372E"/>
                </a:solidFill>
                <a:latin typeface="Trebuchet MS"/>
                <a:cs typeface="Trebuchet MS"/>
              </a:rPr>
              <a:t>lo </a:t>
            </a:r>
            <a:r>
              <a:rPr sz="1500" spc="110" dirty="0">
                <a:solidFill>
                  <a:srgbClr val="34372E"/>
                </a:solidFill>
                <a:latin typeface="Trebuchet MS"/>
                <a:cs typeface="Trebuchet MS"/>
              </a:rPr>
              <a:t>que </a:t>
            </a:r>
            <a:r>
              <a:rPr sz="1500" spc="60" dirty="0">
                <a:solidFill>
                  <a:srgbClr val="34372E"/>
                </a:solidFill>
                <a:latin typeface="Trebuchet MS"/>
                <a:cs typeface="Trebuchet MS"/>
              </a:rPr>
              <a:t>significa </a:t>
            </a:r>
            <a:r>
              <a:rPr sz="1500" spc="90" dirty="0">
                <a:solidFill>
                  <a:srgbClr val="34372E"/>
                </a:solidFill>
                <a:latin typeface="Trebuchet MS"/>
                <a:cs typeface="Trebuchet MS"/>
              </a:rPr>
              <a:t>un  </a:t>
            </a:r>
            <a:r>
              <a:rPr sz="1500" spc="100" dirty="0">
                <a:solidFill>
                  <a:srgbClr val="34372E"/>
                </a:solidFill>
                <a:latin typeface="Trebuchet MS"/>
                <a:cs typeface="Trebuchet MS"/>
              </a:rPr>
              <a:t>menor </a:t>
            </a:r>
            <a:r>
              <a:rPr sz="1500" spc="114" dirty="0">
                <a:solidFill>
                  <a:srgbClr val="34372E"/>
                </a:solidFill>
                <a:latin typeface="Trebuchet MS"/>
                <a:cs typeface="Trebuchet MS"/>
              </a:rPr>
              <a:t>margen </a:t>
            </a:r>
            <a:r>
              <a:rPr sz="1500" spc="65" dirty="0">
                <a:solidFill>
                  <a:srgbClr val="34372E"/>
                </a:solidFill>
                <a:latin typeface="Trebuchet MS"/>
                <a:cs typeface="Trebuchet MS"/>
              </a:rPr>
              <a:t>para </a:t>
            </a:r>
            <a:r>
              <a:rPr sz="1500" spc="70" dirty="0">
                <a:solidFill>
                  <a:srgbClr val="34372E"/>
                </a:solidFill>
                <a:latin typeface="Trebuchet MS"/>
                <a:cs typeface="Trebuchet MS"/>
              </a:rPr>
              <a:t>diferencias </a:t>
            </a:r>
            <a:r>
              <a:rPr sz="1500" spc="105" dirty="0">
                <a:solidFill>
                  <a:srgbClr val="34372E"/>
                </a:solidFill>
                <a:latin typeface="Trebuchet MS"/>
                <a:cs typeface="Trebuchet MS"/>
              </a:rPr>
              <a:t>de </a:t>
            </a:r>
            <a:r>
              <a:rPr sz="1500" spc="45" dirty="0">
                <a:solidFill>
                  <a:srgbClr val="34372E"/>
                </a:solidFill>
                <a:latin typeface="Trebuchet MS"/>
                <a:cs typeface="Trebuchet MS"/>
              </a:rPr>
              <a:t>auditoría  </a:t>
            </a:r>
            <a:r>
              <a:rPr sz="1500" spc="90" dirty="0">
                <a:solidFill>
                  <a:srgbClr val="34372E"/>
                </a:solidFill>
                <a:latin typeface="Trebuchet MS"/>
                <a:cs typeface="Trebuchet MS"/>
              </a:rPr>
              <a:t>detectadas </a:t>
            </a:r>
            <a:r>
              <a:rPr sz="1500" spc="70" dirty="0">
                <a:solidFill>
                  <a:srgbClr val="34372E"/>
                </a:solidFill>
                <a:latin typeface="Trebuchet MS"/>
                <a:cs typeface="Trebuchet MS"/>
              </a:rPr>
              <a:t>y </a:t>
            </a:r>
            <a:r>
              <a:rPr sz="1500" spc="100" dirty="0">
                <a:solidFill>
                  <a:srgbClr val="34372E"/>
                </a:solidFill>
                <a:latin typeface="Trebuchet MS"/>
                <a:cs typeface="Trebuchet MS"/>
              </a:rPr>
              <a:t>no </a:t>
            </a:r>
            <a:r>
              <a:rPr sz="1500" spc="90" dirty="0">
                <a:solidFill>
                  <a:srgbClr val="34372E"/>
                </a:solidFill>
                <a:latin typeface="Trebuchet MS"/>
                <a:cs typeface="Trebuchet MS"/>
              </a:rPr>
              <a:t>detectadas </a:t>
            </a:r>
            <a:r>
              <a:rPr sz="1500" spc="85" dirty="0">
                <a:solidFill>
                  <a:srgbClr val="34372E"/>
                </a:solidFill>
                <a:latin typeface="Trebuchet MS"/>
                <a:cs typeface="Trebuchet MS"/>
              </a:rPr>
              <a:t>en </a:t>
            </a:r>
            <a:r>
              <a:rPr sz="1500" spc="95" dirty="0">
                <a:solidFill>
                  <a:srgbClr val="34372E"/>
                </a:solidFill>
                <a:latin typeface="Trebuchet MS"/>
                <a:cs typeface="Trebuchet MS"/>
              </a:rPr>
              <a:t>todas </a:t>
            </a:r>
            <a:r>
              <a:rPr sz="1500" spc="75" dirty="0">
                <a:solidFill>
                  <a:srgbClr val="34372E"/>
                </a:solidFill>
                <a:latin typeface="Trebuchet MS"/>
                <a:cs typeface="Trebuchet MS"/>
              </a:rPr>
              <a:t>las </a:t>
            </a:r>
            <a:r>
              <a:rPr sz="1500" spc="95" dirty="0">
                <a:solidFill>
                  <a:srgbClr val="34372E"/>
                </a:solidFill>
                <a:latin typeface="Trebuchet MS"/>
                <a:cs typeface="Trebuchet MS"/>
              </a:rPr>
              <a:t>cuentas  </a:t>
            </a:r>
            <a:r>
              <a:rPr sz="1500" spc="65" dirty="0">
                <a:solidFill>
                  <a:srgbClr val="34372E"/>
                </a:solidFill>
                <a:latin typeface="Trebuchet MS"/>
                <a:cs typeface="Trebuchet MS"/>
              </a:rPr>
              <a:t>sujetas </a:t>
            </a:r>
            <a:r>
              <a:rPr sz="1500" spc="25" dirty="0">
                <a:solidFill>
                  <a:srgbClr val="34372E"/>
                </a:solidFill>
                <a:latin typeface="Trebuchet MS"/>
                <a:cs typeface="Trebuchet MS"/>
              </a:rPr>
              <a:t>a</a:t>
            </a:r>
            <a:r>
              <a:rPr sz="1500" spc="30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1500" spc="-135" dirty="0">
                <a:solidFill>
                  <a:srgbClr val="34372E"/>
                </a:solidFill>
                <a:latin typeface="Trebuchet MS"/>
                <a:cs typeface="Trebuchet MS"/>
              </a:rPr>
              <a:t>examen,...................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1553" y="2746120"/>
            <a:ext cx="512381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spc="70" dirty="0">
                <a:solidFill>
                  <a:srgbClr val="34372E"/>
                </a:solidFill>
                <a:latin typeface="Trebuchet MS"/>
                <a:cs typeface="Trebuchet MS"/>
              </a:rPr>
              <a:t>Tanto </a:t>
            </a:r>
            <a:r>
              <a:rPr sz="1500" spc="85" dirty="0">
                <a:solidFill>
                  <a:srgbClr val="34372E"/>
                </a:solidFill>
                <a:latin typeface="Trebuchet MS"/>
                <a:cs typeface="Trebuchet MS"/>
              </a:rPr>
              <a:t>en </a:t>
            </a:r>
            <a:r>
              <a:rPr sz="1500" spc="25" dirty="0">
                <a:solidFill>
                  <a:srgbClr val="34372E"/>
                </a:solidFill>
                <a:latin typeface="Trebuchet MS"/>
                <a:cs typeface="Trebuchet MS"/>
              </a:rPr>
              <a:t>la </a:t>
            </a:r>
            <a:r>
              <a:rPr sz="1500" spc="200" dirty="0">
                <a:solidFill>
                  <a:srgbClr val="34372E"/>
                </a:solidFill>
                <a:latin typeface="Trebuchet MS"/>
                <a:cs typeface="Trebuchet MS"/>
              </a:rPr>
              <a:t>DNA </a:t>
            </a:r>
            <a:r>
              <a:rPr sz="1500" spc="-145" dirty="0">
                <a:solidFill>
                  <a:srgbClr val="34372E"/>
                </a:solidFill>
                <a:latin typeface="Trebuchet MS"/>
                <a:cs typeface="Trebuchet MS"/>
              </a:rPr>
              <a:t>1 </a:t>
            </a:r>
            <a:r>
              <a:rPr sz="1500" spc="140" dirty="0">
                <a:solidFill>
                  <a:srgbClr val="34372E"/>
                </a:solidFill>
                <a:latin typeface="Trebuchet MS"/>
                <a:cs typeface="Trebuchet MS"/>
              </a:rPr>
              <a:t>como </a:t>
            </a:r>
            <a:r>
              <a:rPr sz="1500" spc="85" dirty="0">
                <a:solidFill>
                  <a:srgbClr val="34372E"/>
                </a:solidFill>
                <a:latin typeface="Trebuchet MS"/>
                <a:cs typeface="Trebuchet MS"/>
              </a:rPr>
              <a:t>en </a:t>
            </a:r>
            <a:r>
              <a:rPr sz="1500" spc="75" dirty="0">
                <a:solidFill>
                  <a:srgbClr val="34372E"/>
                </a:solidFill>
                <a:latin typeface="Trebuchet MS"/>
                <a:cs typeface="Trebuchet MS"/>
              </a:rPr>
              <a:t>las </a:t>
            </a:r>
            <a:r>
              <a:rPr sz="1500" spc="60" dirty="0">
                <a:solidFill>
                  <a:srgbClr val="34372E"/>
                </a:solidFill>
                <a:latin typeface="Trebuchet MS"/>
                <a:cs typeface="Trebuchet MS"/>
              </a:rPr>
              <a:t>firmas privadas, </a:t>
            </a:r>
            <a:r>
              <a:rPr sz="1500" spc="25" dirty="0">
                <a:solidFill>
                  <a:srgbClr val="34372E"/>
                </a:solidFill>
                <a:latin typeface="Trebuchet MS"/>
                <a:cs typeface="Trebuchet MS"/>
              </a:rPr>
              <a:t>la  </a:t>
            </a:r>
            <a:r>
              <a:rPr sz="1500" spc="75" dirty="0">
                <a:solidFill>
                  <a:srgbClr val="34372E"/>
                </a:solidFill>
                <a:latin typeface="Trebuchet MS"/>
                <a:cs typeface="Trebuchet MS"/>
              </a:rPr>
              <a:t>mayoría </a:t>
            </a:r>
            <a:r>
              <a:rPr sz="1500" spc="105" dirty="0">
                <a:solidFill>
                  <a:srgbClr val="34372E"/>
                </a:solidFill>
                <a:latin typeface="Trebuchet MS"/>
                <a:cs typeface="Trebuchet MS"/>
              </a:rPr>
              <a:t>de </a:t>
            </a:r>
            <a:r>
              <a:rPr sz="1500" spc="75" dirty="0">
                <a:solidFill>
                  <a:srgbClr val="34372E"/>
                </a:solidFill>
                <a:latin typeface="Trebuchet MS"/>
                <a:cs typeface="Trebuchet MS"/>
              </a:rPr>
              <a:t>las </a:t>
            </a:r>
            <a:r>
              <a:rPr sz="1500" spc="80" dirty="0">
                <a:solidFill>
                  <a:srgbClr val="34372E"/>
                </a:solidFill>
                <a:latin typeface="Trebuchet MS"/>
                <a:cs typeface="Trebuchet MS"/>
              </a:rPr>
              <a:t>veces, </a:t>
            </a:r>
            <a:r>
              <a:rPr sz="1500" spc="100" dirty="0">
                <a:solidFill>
                  <a:srgbClr val="34372E"/>
                </a:solidFill>
                <a:latin typeface="Trebuchet MS"/>
                <a:cs typeface="Trebuchet MS"/>
              </a:rPr>
              <a:t>no </a:t>
            </a:r>
            <a:r>
              <a:rPr sz="1500" spc="85" dirty="0">
                <a:solidFill>
                  <a:srgbClr val="34372E"/>
                </a:solidFill>
                <a:latin typeface="Trebuchet MS"/>
                <a:cs typeface="Trebuchet MS"/>
              </a:rPr>
              <a:t>cuentan </a:t>
            </a:r>
            <a:r>
              <a:rPr sz="1500" spc="110" dirty="0">
                <a:solidFill>
                  <a:srgbClr val="34372E"/>
                </a:solidFill>
                <a:latin typeface="Trebuchet MS"/>
                <a:cs typeface="Trebuchet MS"/>
              </a:rPr>
              <a:t>con </a:t>
            </a:r>
            <a:r>
              <a:rPr sz="1500" spc="25" dirty="0">
                <a:solidFill>
                  <a:srgbClr val="34372E"/>
                </a:solidFill>
                <a:latin typeface="Trebuchet MS"/>
                <a:cs typeface="Trebuchet MS"/>
              </a:rPr>
              <a:t>la </a:t>
            </a:r>
            <a:r>
              <a:rPr sz="1500" spc="90" dirty="0">
                <a:solidFill>
                  <a:srgbClr val="34372E"/>
                </a:solidFill>
                <a:latin typeface="Trebuchet MS"/>
                <a:cs typeface="Trebuchet MS"/>
              </a:rPr>
              <a:t>presencia</a:t>
            </a:r>
            <a:r>
              <a:rPr sz="1500" spc="-185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1500" spc="105" dirty="0">
                <a:solidFill>
                  <a:srgbClr val="34372E"/>
                </a:solidFill>
                <a:latin typeface="Trebuchet MS"/>
                <a:cs typeface="Trebuchet MS"/>
              </a:rPr>
              <a:t>de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1553" y="3279520"/>
            <a:ext cx="43878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spc="90" dirty="0">
                <a:solidFill>
                  <a:srgbClr val="34372E"/>
                </a:solidFill>
                <a:latin typeface="Trebuchet MS"/>
                <a:cs typeface="Trebuchet MS"/>
              </a:rPr>
              <a:t>todo </a:t>
            </a:r>
            <a:r>
              <a:rPr sz="1500" spc="40" dirty="0">
                <a:solidFill>
                  <a:srgbClr val="34372E"/>
                </a:solidFill>
                <a:latin typeface="Trebuchet MS"/>
                <a:cs typeface="Trebuchet MS"/>
              </a:rPr>
              <a:t>el </a:t>
            </a:r>
            <a:r>
              <a:rPr sz="1500" spc="100" dirty="0">
                <a:solidFill>
                  <a:srgbClr val="34372E"/>
                </a:solidFill>
                <a:latin typeface="Trebuchet MS"/>
                <a:cs typeface="Trebuchet MS"/>
              </a:rPr>
              <a:t>equipo </a:t>
            </a:r>
            <a:r>
              <a:rPr sz="1500" spc="105" dirty="0">
                <a:solidFill>
                  <a:srgbClr val="34372E"/>
                </a:solidFill>
                <a:latin typeface="Trebuchet MS"/>
                <a:cs typeface="Trebuchet MS"/>
              </a:rPr>
              <a:t>de </a:t>
            </a:r>
            <a:r>
              <a:rPr sz="1500" spc="45" dirty="0">
                <a:solidFill>
                  <a:srgbClr val="34372E"/>
                </a:solidFill>
                <a:latin typeface="Trebuchet MS"/>
                <a:cs typeface="Trebuchet MS"/>
              </a:rPr>
              <a:t>auditoría </a:t>
            </a:r>
            <a:r>
              <a:rPr sz="1500" spc="75" dirty="0">
                <a:solidFill>
                  <a:srgbClr val="34372E"/>
                </a:solidFill>
                <a:latin typeface="Trebuchet MS"/>
                <a:cs typeface="Trebuchet MS"/>
              </a:rPr>
              <a:t>durante </a:t>
            </a:r>
            <a:r>
              <a:rPr sz="1500" spc="25" dirty="0">
                <a:solidFill>
                  <a:srgbClr val="34372E"/>
                </a:solidFill>
                <a:latin typeface="Trebuchet MS"/>
                <a:cs typeface="Trebuchet MS"/>
              </a:rPr>
              <a:t>la </a:t>
            </a:r>
            <a:r>
              <a:rPr sz="1500" spc="80" dirty="0">
                <a:solidFill>
                  <a:srgbClr val="34372E"/>
                </a:solidFill>
                <a:latin typeface="Trebuchet MS"/>
                <a:cs typeface="Trebuchet MS"/>
              </a:rPr>
              <a:t>fase</a:t>
            </a:r>
            <a:r>
              <a:rPr sz="1500" spc="-90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1500" spc="105" dirty="0">
                <a:solidFill>
                  <a:srgbClr val="34372E"/>
                </a:solidFill>
                <a:latin typeface="Trebuchet MS"/>
                <a:cs typeface="Trebuchet MS"/>
              </a:rPr>
              <a:t>de  </a:t>
            </a:r>
            <a:r>
              <a:rPr sz="1500" spc="60" dirty="0">
                <a:solidFill>
                  <a:srgbClr val="34372E"/>
                </a:solidFill>
                <a:latin typeface="Trebuchet MS"/>
                <a:cs typeface="Trebuchet MS"/>
              </a:rPr>
              <a:t>planificación</a:t>
            </a:r>
            <a:r>
              <a:rPr sz="1500" spc="45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1500" spc="-70" dirty="0">
                <a:solidFill>
                  <a:srgbClr val="34372E"/>
                </a:solidFill>
                <a:latin typeface="Trebuchet MS"/>
                <a:cs typeface="Trebuchet MS"/>
              </a:rPr>
              <a:t>preliminar.........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47769" y="5082844"/>
            <a:ext cx="238125" cy="314325"/>
          </a:xfrm>
          <a:custGeom>
            <a:avLst/>
            <a:gdLst/>
            <a:ahLst/>
            <a:cxnLst/>
            <a:rect l="l" t="t" r="r" b="b"/>
            <a:pathLst>
              <a:path w="238125" h="314325">
                <a:moveTo>
                  <a:pt x="238125" y="314325"/>
                </a:moveTo>
                <a:lnTo>
                  <a:pt x="0" y="314325"/>
                </a:lnTo>
                <a:lnTo>
                  <a:pt x="0" y="0"/>
                </a:lnTo>
                <a:lnTo>
                  <a:pt x="238125" y="0"/>
                </a:lnTo>
                <a:lnTo>
                  <a:pt x="238125" y="314325"/>
                </a:lnTo>
                <a:close/>
              </a:path>
            </a:pathLst>
          </a:custGeom>
          <a:solidFill>
            <a:srgbClr val="499EA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7374" y="3514422"/>
            <a:ext cx="371856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175" dirty="0">
                <a:solidFill>
                  <a:srgbClr val="F4F5F6"/>
                </a:solidFill>
                <a:latin typeface="Trebuchet MS"/>
                <a:cs typeface="Trebuchet MS"/>
              </a:rPr>
              <a:t>RECOMENDACIONES</a:t>
            </a:r>
            <a:endParaRPr sz="29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587619"/>
              </p:ext>
            </p:extLst>
          </p:nvPr>
        </p:nvGraphicFramePr>
        <p:xfrm>
          <a:off x="280634" y="412503"/>
          <a:ext cx="5160007" cy="6505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94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02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545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34372E"/>
                      </a:solidFill>
                      <a:prstDash val="solid"/>
                    </a:lnR>
                    <a:solidFill>
                      <a:srgbClr val="F4F5F6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340995" marR="464820">
                        <a:lnSpc>
                          <a:spcPct val="116700"/>
                        </a:lnSpc>
                        <a:spcBef>
                          <a:spcPts val="1385"/>
                        </a:spcBef>
                        <a:tabLst>
                          <a:tab pos="1224915" algn="l"/>
                          <a:tab pos="2045335" algn="l"/>
                          <a:tab pos="3051175" algn="l"/>
                          <a:tab pos="3413125" algn="l"/>
                          <a:tab pos="3929379" algn="l"/>
                        </a:tabLst>
                      </a:pPr>
                      <a:r>
                        <a:rPr sz="1500" spc="80" dirty="0">
                          <a:latin typeface="Trebuchet MS"/>
                          <a:cs typeface="Trebuchet MS"/>
                        </a:rPr>
                        <a:t>En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la </a:t>
                      </a:r>
                      <a:r>
                        <a:rPr sz="1500" spc="160" dirty="0">
                          <a:latin typeface="Trebuchet MS"/>
                          <a:cs typeface="Trebuchet MS"/>
                        </a:rPr>
                        <a:t>DNA </a:t>
                      </a:r>
                      <a:r>
                        <a:rPr sz="1500" spc="-145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500" spc="1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70" dirty="0">
                          <a:latin typeface="Trebuchet MS"/>
                          <a:cs typeface="Trebuchet MS"/>
                        </a:rPr>
                        <a:t>y </a:t>
                      </a:r>
                      <a:r>
                        <a:rPr sz="1500" spc="35" dirty="0">
                          <a:latin typeface="Trebuchet MS"/>
                          <a:cs typeface="Trebuchet MS"/>
                        </a:rPr>
                        <a:t>las </a:t>
                      </a:r>
                      <a:r>
                        <a:rPr sz="1500" spc="10" dirty="0">
                          <a:latin typeface="Trebuchet MS"/>
                          <a:cs typeface="Trebuchet MS"/>
                        </a:rPr>
                        <a:t>firmas </a:t>
                      </a:r>
                      <a:r>
                        <a:rPr sz="1500" spc="30" dirty="0">
                          <a:latin typeface="Trebuchet MS"/>
                          <a:cs typeface="Trebuchet MS"/>
                        </a:rPr>
                        <a:t>privadas </a:t>
                      </a:r>
                      <a:r>
                        <a:rPr sz="1500" spc="25" dirty="0">
                          <a:latin typeface="Trebuchet MS"/>
                          <a:cs typeface="Trebuchet MS"/>
                        </a:rPr>
                        <a:t>deberían 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brindar	mayor	apertura	a	los	futuros</a:t>
                      </a:r>
                    </a:p>
                  </a:txBody>
                  <a:tcPr marL="0" marR="0" marT="0" marB="0">
                    <a:lnL w="28575">
                      <a:solidFill>
                        <a:srgbClr val="34372E"/>
                      </a:solidFill>
                      <a:prstDash val="solid"/>
                    </a:lnL>
                    <a:lnR w="28575">
                      <a:solidFill>
                        <a:srgbClr val="34372E"/>
                      </a:solidFill>
                      <a:prstDash val="solid"/>
                    </a:lnR>
                    <a:lnT w="19050">
                      <a:solidFill>
                        <a:srgbClr val="34372E"/>
                      </a:solidFill>
                      <a:prstDash val="solid"/>
                    </a:lnT>
                    <a:solidFill>
                      <a:srgbClr val="F4F5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99E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00" spc="35" dirty="0">
                          <a:latin typeface="Trebuchet MS"/>
                          <a:cs typeface="Trebuchet MS"/>
                        </a:rPr>
                        <a:t>profesionales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00" spc="20" dirty="0">
                          <a:latin typeface="Trebuchet MS"/>
                          <a:cs typeface="Trebuchet MS"/>
                        </a:rPr>
                        <a:t>para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00" spc="70" dirty="0">
                          <a:latin typeface="Trebuchet MS"/>
                          <a:cs typeface="Trebuchet MS"/>
                        </a:rPr>
                        <a:t>que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00" spc="60" dirty="0">
                          <a:latin typeface="Trebuchet MS"/>
                          <a:cs typeface="Trebuchet MS"/>
                        </a:rPr>
                        <a:t>conozcan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00" spc="95" dirty="0">
                          <a:latin typeface="Trebuchet MS"/>
                          <a:cs typeface="Trebuchet MS"/>
                        </a:rPr>
                        <a:t>cómo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00" spc="90" dirty="0">
                          <a:latin typeface="Trebuchet MS"/>
                          <a:cs typeface="Trebuchet MS"/>
                        </a:rPr>
                        <a:t>se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R w="28575">
                      <a:solidFill>
                        <a:srgbClr val="34372E"/>
                      </a:solidFill>
                      <a:prstDash val="solid"/>
                    </a:lnR>
                    <a:solidFill>
                      <a:srgbClr val="F4F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2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34372E"/>
                      </a:solidFill>
                      <a:prstDash val="solid"/>
                    </a:lnR>
                    <a:solidFill>
                      <a:srgbClr val="F4F5F6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340995">
                        <a:lnSpc>
                          <a:spcPts val="1750"/>
                        </a:lnSpc>
                      </a:pPr>
                      <a:r>
                        <a:rPr sz="1500" spc="20" dirty="0">
                          <a:latin typeface="Trebuchet MS"/>
                          <a:cs typeface="Trebuchet MS"/>
                        </a:rPr>
                        <a:t>llevan </a:t>
                      </a:r>
                      <a:r>
                        <a:rPr sz="1500" spc="25" dirty="0"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1500" spc="70" dirty="0">
                          <a:latin typeface="Trebuchet MS"/>
                          <a:cs typeface="Trebuchet MS"/>
                        </a:rPr>
                        <a:t>cabo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la </a:t>
                      </a:r>
                      <a:r>
                        <a:rPr sz="1500" spc="45" dirty="0">
                          <a:latin typeface="Trebuchet MS"/>
                          <a:cs typeface="Trebuchet MS"/>
                        </a:rPr>
                        <a:t>metodología </a:t>
                      </a:r>
                      <a:r>
                        <a:rPr sz="1500" spc="70" dirty="0">
                          <a:latin typeface="Trebuchet MS"/>
                          <a:cs typeface="Trebuchet MS"/>
                        </a:rPr>
                        <a:t>y procesos</a:t>
                      </a:r>
                      <a:r>
                        <a:rPr sz="1500" spc="3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75" dirty="0">
                          <a:latin typeface="Trebuchet MS"/>
                          <a:cs typeface="Trebuchet MS"/>
                        </a:rPr>
                        <a:t>de</a:t>
                      </a:r>
                      <a:endParaRPr sz="1500" dirty="0">
                        <a:latin typeface="Trebuchet MS"/>
                        <a:cs typeface="Trebuchet MS"/>
                      </a:endParaRPr>
                    </a:p>
                    <a:p>
                      <a:pPr marL="3409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auditor</a:t>
                      </a:r>
                      <a:r>
                        <a:rPr lang="es-EC" sz="1500" spc="-5" dirty="0">
                          <a:latin typeface="Trebuchet MS"/>
                          <a:cs typeface="Trebuchet MS"/>
                        </a:rPr>
                        <a:t>í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5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s-EC" sz="1500" dirty="0">
                          <a:latin typeface="Trebuchet MS" panose="020B0603020202020204" pitchFamily="34" charset="0"/>
                        </a:rPr>
                        <a:t>externa</a:t>
                      </a:r>
                      <a:r>
                        <a:rPr sz="1500" spc="-245" dirty="0">
                          <a:latin typeface="Trebuchet MS"/>
                          <a:cs typeface="Trebuchet MS"/>
                        </a:rPr>
                        <a:t>.................................................................</a:t>
                      </a:r>
                      <a:endParaRPr sz="1500" dirty="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40995" marR="465455">
                        <a:lnSpc>
                          <a:spcPct val="116700"/>
                        </a:lnSpc>
                        <a:spcBef>
                          <a:spcPts val="5"/>
                        </a:spcBef>
                        <a:tabLst>
                          <a:tab pos="725170" algn="l"/>
                          <a:tab pos="1555750" algn="l"/>
                          <a:tab pos="2002789" algn="l"/>
                          <a:tab pos="2985135" algn="l"/>
                          <a:tab pos="4306570" algn="l"/>
                        </a:tabLst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El	equipo	de	auditoría	aprovechará	las  </a:t>
                      </a:r>
                      <a:r>
                        <a:rPr sz="1500" spc="30" dirty="0">
                          <a:latin typeface="Trebuchet MS"/>
                          <a:cs typeface="Trebuchet MS"/>
                        </a:rPr>
                        <a:t>habilidades </a:t>
                      </a:r>
                      <a:r>
                        <a:rPr sz="1500" spc="70" dirty="0">
                          <a:latin typeface="Trebuchet MS"/>
                          <a:cs typeface="Trebuchet MS"/>
                        </a:rPr>
                        <a:t>y </a:t>
                      </a:r>
                      <a:r>
                        <a:rPr sz="1500" spc="50" dirty="0">
                          <a:latin typeface="Trebuchet MS"/>
                          <a:cs typeface="Trebuchet MS"/>
                        </a:rPr>
                        <a:t>competencias </a:t>
                      </a:r>
                      <a:r>
                        <a:rPr sz="1500" spc="75" dirty="0">
                          <a:latin typeface="Trebuchet MS"/>
                          <a:cs typeface="Trebuchet MS"/>
                        </a:rPr>
                        <a:t>de </a:t>
                      </a:r>
                      <a:r>
                        <a:rPr sz="1500" spc="105" dirty="0">
                          <a:latin typeface="Trebuchet MS"/>
                          <a:cs typeface="Trebuchet MS"/>
                        </a:rPr>
                        <a:t>sus</a:t>
                      </a:r>
                      <a:r>
                        <a:rPr sz="1500" spc="4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25" dirty="0">
                          <a:latin typeface="Trebuchet MS"/>
                          <a:cs typeface="Trebuchet MS"/>
                        </a:rPr>
                        <a:t>miembros,</a:t>
                      </a:r>
                      <a:endParaRPr sz="15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28575">
                      <a:solidFill>
                        <a:srgbClr val="34372E"/>
                      </a:solidFill>
                      <a:prstDash val="solid"/>
                    </a:lnL>
                    <a:lnR w="28575">
                      <a:solidFill>
                        <a:srgbClr val="34372E"/>
                      </a:solidFill>
                      <a:prstDash val="solid"/>
                    </a:lnR>
                    <a:solidFill>
                      <a:srgbClr val="F4F5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99E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233679">
                        <a:lnSpc>
                          <a:spcPts val="1680"/>
                        </a:lnSpc>
                      </a:pPr>
                      <a:r>
                        <a:rPr sz="1500" spc="55" dirty="0">
                          <a:latin typeface="Trebuchet MS"/>
                          <a:cs typeface="Trebuchet MS"/>
                        </a:rPr>
                        <a:t>en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la </a:t>
                      </a:r>
                      <a:r>
                        <a:rPr sz="1500" spc="5" dirty="0">
                          <a:latin typeface="Trebuchet MS"/>
                          <a:cs typeface="Trebuchet MS"/>
                        </a:rPr>
                        <a:t>realización </a:t>
                      </a:r>
                      <a:r>
                        <a:rPr sz="1500" spc="75" dirty="0">
                          <a:latin typeface="Trebuchet MS"/>
                          <a:cs typeface="Trebuchet MS"/>
                        </a:rPr>
                        <a:t>de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la </a:t>
                      </a:r>
                      <a:r>
                        <a:rPr sz="1500" spc="5" dirty="0">
                          <a:latin typeface="Trebuchet MS"/>
                          <a:cs typeface="Trebuchet MS"/>
                        </a:rPr>
                        <a:t>planificación</a:t>
                      </a:r>
                      <a:r>
                        <a:rPr sz="15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20" dirty="0">
                          <a:latin typeface="Trebuchet MS"/>
                          <a:cs typeface="Trebuchet MS"/>
                        </a:rPr>
                        <a:t>preliminar,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28575">
                      <a:solidFill>
                        <a:srgbClr val="34372E"/>
                      </a:solidFill>
                      <a:prstDash val="solid"/>
                    </a:lnR>
                    <a:solidFill>
                      <a:srgbClr val="F4F5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90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34372E"/>
                      </a:solidFill>
                      <a:prstDash val="solid"/>
                    </a:lnR>
                    <a:solidFill>
                      <a:srgbClr val="F4F5F6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340995">
                        <a:lnSpc>
                          <a:spcPts val="1305"/>
                        </a:lnSpc>
                      </a:pPr>
                      <a:r>
                        <a:rPr sz="1500" spc="25" dirty="0">
                          <a:latin typeface="Trebuchet MS"/>
                          <a:cs typeface="Trebuchet MS"/>
                        </a:rPr>
                        <a:t>lo  </a:t>
                      </a:r>
                      <a:r>
                        <a:rPr sz="1500" spc="70" dirty="0">
                          <a:latin typeface="Trebuchet MS"/>
                          <a:cs typeface="Trebuchet MS"/>
                        </a:rPr>
                        <a:t>que </a:t>
                      </a:r>
                      <a:r>
                        <a:rPr sz="1500" spc="50" dirty="0">
                          <a:latin typeface="Trebuchet MS"/>
                          <a:cs typeface="Trebuchet MS"/>
                        </a:rPr>
                        <a:t>les </a:t>
                      </a:r>
                      <a:r>
                        <a:rPr sz="1500" spc="-15" dirty="0">
                          <a:latin typeface="Trebuchet MS"/>
                          <a:cs typeface="Trebuchet MS"/>
                        </a:rPr>
                        <a:t>permitirá  </a:t>
                      </a:r>
                      <a:r>
                        <a:rPr sz="1500" spc="25" dirty="0">
                          <a:latin typeface="Trebuchet MS"/>
                          <a:cs typeface="Trebuchet MS"/>
                        </a:rPr>
                        <a:t>obtener  </a:t>
                      </a:r>
                      <a:r>
                        <a:rPr sz="1500" spc="15" dirty="0">
                          <a:latin typeface="Trebuchet MS"/>
                          <a:cs typeface="Trebuchet MS"/>
                        </a:rPr>
                        <a:t>información</a:t>
                      </a:r>
                      <a:r>
                        <a:rPr sz="1500" spc="95" dirty="0">
                          <a:latin typeface="Trebuchet MS"/>
                          <a:cs typeface="Trebuchet MS"/>
                        </a:rPr>
                        <a:t> más</a:t>
                      </a:r>
                      <a:endParaRPr sz="1500" dirty="0">
                        <a:latin typeface="Trebuchet MS"/>
                        <a:cs typeface="Trebuchet MS"/>
                      </a:endParaRPr>
                    </a:p>
                    <a:p>
                      <a:pPr marL="340995" marR="462280">
                        <a:lnSpc>
                          <a:spcPct val="116700"/>
                        </a:lnSpc>
                        <a:tabLst>
                          <a:tab pos="4067810" algn="l"/>
                        </a:tabLst>
                      </a:pPr>
                      <a:r>
                        <a:rPr sz="1500" spc="30" dirty="0">
                          <a:latin typeface="Trebuchet MS"/>
                          <a:cs typeface="Trebuchet MS"/>
                        </a:rPr>
                        <a:t>oportuna</a:t>
                      </a:r>
                      <a:r>
                        <a:rPr sz="15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70" dirty="0"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5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20" dirty="0">
                          <a:latin typeface="Trebuchet MS"/>
                          <a:cs typeface="Trebuchet MS"/>
                        </a:rPr>
                        <a:t>confiable</a:t>
                      </a:r>
                      <a:r>
                        <a:rPr sz="15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75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5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5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s-EC" sz="1500" spc="60" dirty="0">
                          <a:latin typeface="Trebuchet MS"/>
                          <a:cs typeface="Trebuchet MS"/>
                        </a:rPr>
                        <a:t>entidad</a:t>
                      </a:r>
                      <a:r>
                        <a:rPr sz="15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30" dirty="0">
                          <a:latin typeface="Trebuchet MS"/>
                          <a:cs typeface="Trebuchet MS"/>
                        </a:rPr>
                        <a:t>pública</a:t>
                      </a:r>
                      <a:r>
                        <a:rPr sz="15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2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5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la  </a:t>
                      </a:r>
                      <a:r>
                        <a:rPr sz="1500" dirty="0" err="1">
                          <a:latin typeface="Trebuchet MS"/>
                          <a:cs typeface="Trebuchet MS"/>
                        </a:rPr>
                        <a:t>cual</a:t>
                      </a:r>
                      <a:r>
                        <a:rPr lang="es-EC" sz="15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dirty="0" err="1">
                          <a:latin typeface="Trebuchet MS"/>
                          <a:cs typeface="Trebuchet MS"/>
                        </a:rPr>
                        <a:t>están</a:t>
                      </a:r>
                      <a:r>
                        <a:rPr lang="es-EC" sz="1500" baseline="0" dirty="0">
                          <a:latin typeface="Trebuchet MS"/>
                          <a:cs typeface="Trebuchet MS"/>
                        </a:rPr>
                        <a:t> auditando</a:t>
                      </a:r>
                      <a:r>
                        <a:rPr sz="1500" spc="-235" dirty="0">
                          <a:latin typeface="Trebuchet MS"/>
                          <a:cs typeface="Trebuchet MS"/>
                        </a:rPr>
                        <a:t>...................................................................</a:t>
                      </a:r>
                      <a:endParaRPr sz="1500" dirty="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340995" marR="466090">
                        <a:lnSpc>
                          <a:spcPts val="2100"/>
                        </a:lnSpc>
                        <a:spcBef>
                          <a:spcPts val="5"/>
                        </a:spcBef>
                      </a:pPr>
                      <a:r>
                        <a:rPr sz="1500" spc="35" dirty="0">
                          <a:latin typeface="Trebuchet MS"/>
                          <a:cs typeface="Trebuchet MS"/>
                        </a:rPr>
                        <a:t>El </a:t>
                      </a:r>
                      <a:r>
                        <a:rPr sz="1500" spc="50" dirty="0">
                          <a:latin typeface="Trebuchet MS"/>
                          <a:cs typeface="Trebuchet MS"/>
                        </a:rPr>
                        <a:t>equipo </a:t>
                      </a:r>
                      <a:r>
                        <a:rPr sz="1500" spc="75" dirty="0">
                          <a:latin typeface="Trebuchet MS"/>
                          <a:cs typeface="Trebuchet MS"/>
                        </a:rPr>
                        <a:t>de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auditoría </a:t>
                      </a:r>
                      <a:r>
                        <a:rPr sz="1500" spc="75" dirty="0">
                          <a:latin typeface="Trebuchet MS"/>
                          <a:cs typeface="Trebuchet MS"/>
                        </a:rPr>
                        <a:t>de </a:t>
                      </a:r>
                      <a:r>
                        <a:rPr sz="1500" spc="35" dirty="0">
                          <a:latin typeface="Trebuchet MS"/>
                          <a:cs typeface="Trebuchet MS"/>
                        </a:rPr>
                        <a:t>las </a:t>
                      </a:r>
                      <a:r>
                        <a:rPr sz="1500" spc="10" dirty="0">
                          <a:latin typeface="Trebuchet MS"/>
                          <a:cs typeface="Trebuchet MS"/>
                        </a:rPr>
                        <a:t>firmas </a:t>
                      </a:r>
                      <a:r>
                        <a:rPr sz="1500" spc="30" dirty="0">
                          <a:latin typeface="Trebuchet MS"/>
                          <a:cs typeface="Trebuchet MS"/>
                        </a:rPr>
                        <a:t>privadas  establecerá </a:t>
                      </a:r>
                      <a:r>
                        <a:rPr sz="1500" spc="10" dirty="0">
                          <a:latin typeface="Trebuchet MS"/>
                          <a:cs typeface="Trebuchet MS"/>
                        </a:rPr>
                        <a:t>el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error </a:t>
                      </a:r>
                      <a:r>
                        <a:rPr sz="1500" spc="10" dirty="0">
                          <a:latin typeface="Trebuchet MS"/>
                          <a:cs typeface="Trebuchet MS"/>
                        </a:rPr>
                        <a:t>tolerable </a:t>
                      </a:r>
                      <a:r>
                        <a:rPr sz="1500" spc="55" dirty="0">
                          <a:latin typeface="Trebuchet MS"/>
                          <a:cs typeface="Trebuchet MS"/>
                        </a:rPr>
                        <a:t>en </a:t>
                      </a:r>
                      <a:r>
                        <a:rPr sz="1500" spc="60" dirty="0">
                          <a:latin typeface="Trebuchet MS"/>
                          <a:cs typeface="Trebuchet MS"/>
                        </a:rPr>
                        <a:t>un</a:t>
                      </a:r>
                      <a:r>
                        <a:rPr sz="1500" spc="2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10" dirty="0">
                          <a:latin typeface="Trebuchet MS"/>
                          <a:cs typeface="Trebuchet MS"/>
                        </a:rPr>
                        <a:t>porcentaje</a:t>
                      </a:r>
                      <a:endParaRPr sz="15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28575">
                      <a:solidFill>
                        <a:srgbClr val="34372E"/>
                      </a:solidFill>
                      <a:prstDash val="solid"/>
                    </a:lnL>
                    <a:lnR w="28575">
                      <a:solidFill>
                        <a:srgbClr val="34372E"/>
                      </a:solidFill>
                      <a:prstDash val="solid"/>
                    </a:lnR>
                    <a:solidFill>
                      <a:srgbClr val="F4F5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99E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233679">
                        <a:lnSpc>
                          <a:spcPts val="1785"/>
                        </a:lnSpc>
                        <a:spcBef>
                          <a:spcPts val="585"/>
                        </a:spcBef>
                      </a:pPr>
                      <a:r>
                        <a:rPr sz="1500" spc="10" dirty="0">
                          <a:latin typeface="Trebuchet MS"/>
                          <a:cs typeface="Trebuchet MS"/>
                        </a:rPr>
                        <a:t>menor, </a:t>
                      </a:r>
                      <a:r>
                        <a:rPr sz="1500" spc="75" dirty="0">
                          <a:latin typeface="Trebuchet MS"/>
                          <a:cs typeface="Trebuchet MS"/>
                        </a:rPr>
                        <a:t>mismo </a:t>
                      </a:r>
                      <a:r>
                        <a:rPr sz="1500" spc="70" dirty="0">
                          <a:latin typeface="Trebuchet MS"/>
                          <a:cs typeface="Trebuchet MS"/>
                        </a:rPr>
                        <a:t>que </a:t>
                      </a:r>
                      <a:r>
                        <a:rPr sz="1500" spc="20" dirty="0">
                          <a:latin typeface="Trebuchet MS"/>
                          <a:cs typeface="Trebuchet MS"/>
                        </a:rPr>
                        <a:t>podría </a:t>
                      </a:r>
                      <a:r>
                        <a:rPr sz="1500" spc="40" dirty="0">
                          <a:latin typeface="Trebuchet MS"/>
                          <a:cs typeface="Trebuchet MS"/>
                        </a:rPr>
                        <a:t>ser del </a:t>
                      </a:r>
                      <a:r>
                        <a:rPr sz="1500" spc="30" dirty="0">
                          <a:latin typeface="Trebuchet MS"/>
                          <a:cs typeface="Trebuchet MS"/>
                        </a:rPr>
                        <a:t>50%, </a:t>
                      </a:r>
                      <a:r>
                        <a:rPr sz="1500" spc="75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500" spc="5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35" dirty="0">
                          <a:latin typeface="Trebuchet MS"/>
                          <a:cs typeface="Trebuchet MS"/>
                        </a:rPr>
                        <a:t>tal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R w="28575">
                      <a:solidFill>
                        <a:srgbClr val="34372E"/>
                      </a:solidFill>
                      <a:prstDash val="solid"/>
                    </a:lnR>
                    <a:solidFill>
                      <a:srgbClr val="F4F5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6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34372E"/>
                      </a:solidFill>
                      <a:prstDash val="solid"/>
                    </a:lnR>
                    <a:solidFill>
                      <a:srgbClr val="F4F5F6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340995" marR="462915" algn="just">
                        <a:lnSpc>
                          <a:spcPts val="2100"/>
                        </a:lnSpc>
                        <a:spcBef>
                          <a:spcPts val="30"/>
                        </a:spcBef>
                      </a:pPr>
                      <a:r>
                        <a:rPr sz="1500" spc="25" dirty="0">
                          <a:latin typeface="Trebuchet MS"/>
                          <a:cs typeface="Trebuchet MS"/>
                        </a:rPr>
                        <a:t>forma </a:t>
                      </a:r>
                      <a:r>
                        <a:rPr sz="1500" spc="70" dirty="0">
                          <a:latin typeface="Trebuchet MS"/>
                          <a:cs typeface="Trebuchet MS"/>
                        </a:rPr>
                        <a:t>que no </a:t>
                      </a:r>
                      <a:r>
                        <a:rPr sz="1500" spc="90" dirty="0">
                          <a:latin typeface="Trebuchet MS"/>
                          <a:cs typeface="Trebuchet MS"/>
                        </a:rPr>
                        <a:t>se </a:t>
                      </a:r>
                      <a:r>
                        <a:rPr sz="1500" spc="70" dirty="0">
                          <a:latin typeface="Trebuchet MS"/>
                          <a:cs typeface="Trebuchet MS"/>
                        </a:rPr>
                        <a:t>queden </a:t>
                      </a:r>
                      <a:r>
                        <a:rPr sz="1500" spc="5" dirty="0">
                          <a:latin typeface="Trebuchet MS"/>
                          <a:cs typeface="Trebuchet MS"/>
                        </a:rPr>
                        <a:t>fuera </a:t>
                      </a:r>
                      <a:r>
                        <a:rPr sz="1500" spc="40" dirty="0">
                          <a:latin typeface="Trebuchet MS"/>
                          <a:cs typeface="Trebuchet MS"/>
                        </a:rPr>
                        <a:t>del </a:t>
                      </a:r>
                      <a:r>
                        <a:rPr sz="1500" spc="55" dirty="0">
                          <a:latin typeface="Trebuchet MS"/>
                          <a:cs typeface="Trebuchet MS"/>
                        </a:rPr>
                        <a:t>examen  </a:t>
                      </a:r>
                      <a:r>
                        <a:rPr sz="1500" spc="15" dirty="0">
                          <a:latin typeface="Trebuchet MS"/>
                          <a:cs typeface="Trebuchet MS"/>
                        </a:rPr>
                        <a:t>varias </a:t>
                      </a:r>
                      <a:r>
                        <a:rPr sz="1500" spc="45" dirty="0">
                          <a:latin typeface="Trebuchet MS"/>
                          <a:cs typeface="Trebuchet MS"/>
                        </a:rPr>
                        <a:t>cuentas  </a:t>
                      </a:r>
                      <a:r>
                        <a:rPr sz="1500" spc="70" dirty="0">
                          <a:latin typeface="Trebuchet MS"/>
                          <a:cs typeface="Trebuchet MS"/>
                        </a:rPr>
                        <a:t>que </a:t>
                      </a:r>
                      <a:r>
                        <a:rPr sz="1500" spc="25" dirty="0" err="1">
                          <a:latin typeface="Trebuchet MS"/>
                          <a:cs typeface="Trebuchet MS"/>
                        </a:rPr>
                        <a:t>podrían</a:t>
                      </a:r>
                      <a:r>
                        <a:rPr sz="1500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40" dirty="0" err="1">
                          <a:latin typeface="Trebuchet MS"/>
                          <a:cs typeface="Trebuchet MS"/>
                        </a:rPr>
                        <a:t>ser</a:t>
                      </a:r>
                      <a:r>
                        <a:rPr lang="es-EC" sz="1500" spc="40" baseline="0" dirty="0">
                          <a:latin typeface="Trebuchet MS"/>
                          <a:cs typeface="Trebuchet MS"/>
                        </a:rPr>
                        <a:t> significativas</a:t>
                      </a:r>
                      <a:r>
                        <a:rPr sz="1500" spc="-204" dirty="0">
                          <a:latin typeface="Trebuchet MS"/>
                          <a:cs typeface="Trebuchet MS"/>
                        </a:rPr>
                        <a:t>,............................................</a:t>
                      </a:r>
                      <a:endParaRPr sz="1500" dirty="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28575">
                      <a:solidFill>
                        <a:srgbClr val="34372E"/>
                      </a:solidFill>
                      <a:prstDash val="solid"/>
                    </a:lnL>
                    <a:lnR w="28575">
                      <a:solidFill>
                        <a:srgbClr val="34372E"/>
                      </a:solidFill>
                      <a:prstDash val="solid"/>
                    </a:lnR>
                    <a:lnB w="28575">
                      <a:solidFill>
                        <a:srgbClr val="34372E"/>
                      </a:solidFill>
                      <a:prstDash val="solid"/>
                    </a:lnB>
                    <a:solidFill>
                      <a:srgbClr val="F4F5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753600" cy="7315200"/>
            <a:chOff x="0" y="1"/>
            <a:chExt cx="9753600" cy="73152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9753599" cy="7315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53668" y="1"/>
              <a:ext cx="6100445" cy="7315200"/>
            </a:xfrm>
            <a:custGeom>
              <a:avLst/>
              <a:gdLst/>
              <a:ahLst/>
              <a:cxnLst/>
              <a:rect l="l" t="t" r="r" b="b"/>
              <a:pathLst>
                <a:path w="6100445" h="7315200">
                  <a:moveTo>
                    <a:pt x="6099931" y="7315198"/>
                  </a:moveTo>
                  <a:lnTo>
                    <a:pt x="0" y="7315198"/>
                  </a:lnTo>
                  <a:lnTo>
                    <a:pt x="0" y="0"/>
                  </a:lnTo>
                  <a:lnTo>
                    <a:pt x="6099931" y="0"/>
                  </a:lnTo>
                  <a:lnTo>
                    <a:pt x="6099931" y="7315198"/>
                  </a:lnTo>
                  <a:close/>
                </a:path>
              </a:pathLst>
            </a:custGeom>
            <a:solidFill>
              <a:srgbClr val="F4F5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59199" y="12"/>
              <a:ext cx="9525" cy="7315200"/>
            </a:xfrm>
            <a:custGeom>
              <a:avLst/>
              <a:gdLst/>
              <a:ahLst/>
              <a:cxnLst/>
              <a:rect l="l" t="t" r="r" b="b"/>
              <a:pathLst>
                <a:path w="9525" h="7315200">
                  <a:moveTo>
                    <a:pt x="9525" y="4727067"/>
                  </a:moveTo>
                  <a:lnTo>
                    <a:pt x="0" y="4727067"/>
                  </a:lnTo>
                  <a:lnTo>
                    <a:pt x="0" y="7315200"/>
                  </a:lnTo>
                  <a:lnTo>
                    <a:pt x="9525" y="7315200"/>
                  </a:lnTo>
                  <a:lnTo>
                    <a:pt x="9525" y="4727067"/>
                  </a:lnTo>
                  <a:close/>
                </a:path>
                <a:path w="9525" h="7315200">
                  <a:moveTo>
                    <a:pt x="9525" y="1434261"/>
                  </a:moveTo>
                  <a:lnTo>
                    <a:pt x="0" y="1434261"/>
                  </a:lnTo>
                  <a:lnTo>
                    <a:pt x="0" y="4412742"/>
                  </a:lnTo>
                  <a:lnTo>
                    <a:pt x="9525" y="4412742"/>
                  </a:lnTo>
                  <a:lnTo>
                    <a:pt x="9525" y="1434261"/>
                  </a:lnTo>
                  <a:close/>
                </a:path>
                <a:path w="9525" h="7315200">
                  <a:moveTo>
                    <a:pt x="9525" y="0"/>
                  </a:moveTo>
                  <a:lnTo>
                    <a:pt x="0" y="0"/>
                  </a:lnTo>
                  <a:lnTo>
                    <a:pt x="0" y="1119936"/>
                  </a:lnTo>
                  <a:lnTo>
                    <a:pt x="9525" y="111993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B3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3066" y="3360761"/>
            <a:ext cx="3418204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220" dirty="0">
                <a:solidFill>
                  <a:srgbClr val="F4F5F6"/>
                </a:solidFill>
                <a:latin typeface="Trebuchet MS"/>
                <a:cs typeface="Trebuchet MS"/>
              </a:rPr>
              <a:t>CONCLUSIONES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471" rIns="0" bIns="0" rtlCol="0">
            <a:spAutoFit/>
          </a:bodyPr>
          <a:lstStyle/>
          <a:p>
            <a:pPr marL="4173854" marR="5080">
              <a:lnSpc>
                <a:spcPct val="116700"/>
              </a:lnSpc>
              <a:spcBef>
                <a:spcPts val="100"/>
              </a:spcBef>
            </a:pPr>
            <a:r>
              <a:rPr spc="110" dirty="0"/>
              <a:t>En </a:t>
            </a:r>
            <a:r>
              <a:rPr spc="25" dirty="0"/>
              <a:t>la </a:t>
            </a:r>
            <a:r>
              <a:rPr spc="70" dirty="0"/>
              <a:t>ejecución </a:t>
            </a:r>
            <a:r>
              <a:rPr spc="105" dirty="0"/>
              <a:t>de </a:t>
            </a:r>
            <a:r>
              <a:rPr spc="60" dirty="0"/>
              <a:t>auditorías </a:t>
            </a:r>
            <a:r>
              <a:rPr spc="50" dirty="0"/>
              <a:t>externas, </a:t>
            </a:r>
            <a:r>
              <a:rPr spc="75" dirty="0"/>
              <a:t>las </a:t>
            </a:r>
            <a:r>
              <a:rPr spc="95" dirty="0"/>
              <a:t>cuentas  </a:t>
            </a:r>
            <a:r>
              <a:rPr spc="80" dirty="0"/>
              <a:t>ingresos, </a:t>
            </a:r>
            <a:r>
              <a:rPr spc="95" dirty="0"/>
              <a:t>cuentas </a:t>
            </a:r>
            <a:r>
              <a:rPr spc="80" dirty="0"/>
              <a:t>por </a:t>
            </a:r>
            <a:r>
              <a:rPr spc="75" dirty="0"/>
              <a:t>cobrar </a:t>
            </a:r>
            <a:r>
              <a:rPr spc="70" dirty="0"/>
              <a:t>y </a:t>
            </a:r>
            <a:r>
              <a:rPr spc="114" dirty="0"/>
              <a:t>cobros </a:t>
            </a:r>
            <a:r>
              <a:rPr spc="125" dirty="0"/>
              <a:t>son </a:t>
            </a:r>
            <a:r>
              <a:rPr spc="85" dirty="0"/>
              <a:t>en </a:t>
            </a:r>
            <a:r>
              <a:rPr spc="75" dirty="0"/>
              <a:t>las</a:t>
            </a:r>
            <a:r>
              <a:rPr spc="-195" dirty="0"/>
              <a:t> </a:t>
            </a:r>
            <a:r>
              <a:rPr spc="110" dirty="0"/>
              <a:t>que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01352" y="1207194"/>
            <a:ext cx="5066030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1500" spc="135" dirty="0">
                <a:solidFill>
                  <a:srgbClr val="34372E"/>
                </a:solidFill>
                <a:latin typeface="Trebuchet MS"/>
                <a:cs typeface="Trebuchet MS"/>
              </a:rPr>
              <a:t>más </a:t>
            </a:r>
            <a:r>
              <a:rPr sz="1500" spc="70" dirty="0">
                <a:solidFill>
                  <a:srgbClr val="34372E"/>
                </a:solidFill>
                <a:latin typeface="Trebuchet MS"/>
                <a:cs typeface="Trebuchet MS"/>
              </a:rPr>
              <a:t>centran </a:t>
            </a:r>
            <a:r>
              <a:rPr sz="1500" spc="125" dirty="0">
                <a:solidFill>
                  <a:srgbClr val="34372E"/>
                </a:solidFill>
                <a:latin typeface="Trebuchet MS"/>
                <a:cs typeface="Trebuchet MS"/>
              </a:rPr>
              <a:t>su </a:t>
            </a:r>
            <a:r>
              <a:rPr sz="1500" spc="70" dirty="0">
                <a:solidFill>
                  <a:srgbClr val="34372E"/>
                </a:solidFill>
                <a:latin typeface="Trebuchet MS"/>
                <a:cs typeface="Trebuchet MS"/>
              </a:rPr>
              <a:t>atención </a:t>
            </a:r>
            <a:r>
              <a:rPr sz="1500" spc="40" dirty="0">
                <a:solidFill>
                  <a:srgbClr val="34372E"/>
                </a:solidFill>
                <a:latin typeface="Trebuchet MS"/>
                <a:cs typeface="Trebuchet MS"/>
              </a:rPr>
              <a:t>el </a:t>
            </a:r>
            <a:r>
              <a:rPr sz="1500" spc="100" dirty="0">
                <a:solidFill>
                  <a:srgbClr val="34372E"/>
                </a:solidFill>
                <a:latin typeface="Trebuchet MS"/>
                <a:cs typeface="Trebuchet MS"/>
              </a:rPr>
              <a:t>equipo </a:t>
            </a:r>
            <a:r>
              <a:rPr sz="1500" spc="105" dirty="0">
                <a:solidFill>
                  <a:srgbClr val="34372E"/>
                </a:solidFill>
                <a:latin typeface="Trebuchet MS"/>
                <a:cs typeface="Trebuchet MS"/>
              </a:rPr>
              <a:t>de </a:t>
            </a:r>
            <a:r>
              <a:rPr sz="1500" spc="45" dirty="0">
                <a:solidFill>
                  <a:srgbClr val="34372E"/>
                </a:solidFill>
                <a:latin typeface="Trebuchet MS"/>
                <a:cs typeface="Trebuchet MS"/>
              </a:rPr>
              <a:t>auditoría </a:t>
            </a:r>
            <a:r>
              <a:rPr sz="1500" spc="105" dirty="0">
                <a:solidFill>
                  <a:srgbClr val="34372E"/>
                </a:solidFill>
                <a:latin typeface="Trebuchet MS"/>
                <a:cs typeface="Trebuchet MS"/>
              </a:rPr>
              <a:t>de </a:t>
            </a:r>
            <a:r>
              <a:rPr sz="1500" spc="25" dirty="0">
                <a:solidFill>
                  <a:srgbClr val="34372E"/>
                </a:solidFill>
                <a:latin typeface="Trebuchet MS"/>
                <a:cs typeface="Trebuchet MS"/>
              </a:rPr>
              <a:t>la  </a:t>
            </a:r>
            <a:r>
              <a:rPr sz="1500" spc="200" dirty="0">
                <a:solidFill>
                  <a:srgbClr val="34372E"/>
                </a:solidFill>
                <a:latin typeface="Trebuchet MS"/>
                <a:cs typeface="Trebuchet MS"/>
              </a:rPr>
              <a:t>DNA </a:t>
            </a:r>
            <a:r>
              <a:rPr sz="1500" spc="-145" dirty="0">
                <a:solidFill>
                  <a:srgbClr val="34372E"/>
                </a:solidFill>
                <a:latin typeface="Trebuchet MS"/>
                <a:cs typeface="Trebuchet MS"/>
              </a:rPr>
              <a:t>1</a:t>
            </a:r>
            <a:r>
              <a:rPr sz="1500" spc="160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1500" spc="70" dirty="0">
                <a:solidFill>
                  <a:srgbClr val="34372E"/>
                </a:solidFill>
                <a:latin typeface="Trebuchet MS"/>
                <a:cs typeface="Trebuchet MS"/>
              </a:rPr>
              <a:t>y </a:t>
            </a:r>
            <a:r>
              <a:rPr sz="1500" spc="105" dirty="0">
                <a:solidFill>
                  <a:srgbClr val="34372E"/>
                </a:solidFill>
                <a:latin typeface="Trebuchet MS"/>
                <a:cs typeface="Trebuchet MS"/>
              </a:rPr>
              <a:t>de </a:t>
            </a:r>
            <a:r>
              <a:rPr sz="1500" spc="75" dirty="0">
                <a:solidFill>
                  <a:srgbClr val="34372E"/>
                </a:solidFill>
                <a:latin typeface="Trebuchet MS"/>
                <a:cs typeface="Trebuchet MS"/>
              </a:rPr>
              <a:t>las </a:t>
            </a:r>
            <a:r>
              <a:rPr sz="1500" spc="60" dirty="0">
                <a:solidFill>
                  <a:srgbClr val="34372E"/>
                </a:solidFill>
                <a:latin typeface="Trebuchet MS"/>
                <a:cs typeface="Trebuchet MS"/>
              </a:rPr>
              <a:t>firmas privadas, </a:t>
            </a:r>
            <a:r>
              <a:rPr sz="1500" spc="80" dirty="0">
                <a:solidFill>
                  <a:srgbClr val="34372E"/>
                </a:solidFill>
                <a:latin typeface="Trebuchet MS"/>
                <a:cs typeface="Trebuchet MS"/>
              </a:rPr>
              <a:t>ya </a:t>
            </a:r>
            <a:r>
              <a:rPr sz="1500" spc="110" dirty="0">
                <a:solidFill>
                  <a:srgbClr val="34372E"/>
                </a:solidFill>
                <a:latin typeface="Trebuchet MS"/>
                <a:cs typeface="Trebuchet MS"/>
              </a:rPr>
              <a:t>que </a:t>
            </a:r>
            <a:r>
              <a:rPr sz="1500" spc="95" dirty="0">
                <a:solidFill>
                  <a:srgbClr val="34372E"/>
                </a:solidFill>
                <a:latin typeface="Trebuchet MS"/>
                <a:cs typeface="Trebuchet MS"/>
              </a:rPr>
              <a:t>consideran  </a:t>
            </a:r>
            <a:r>
              <a:rPr sz="1500" spc="65" dirty="0">
                <a:solidFill>
                  <a:srgbClr val="34372E"/>
                </a:solidFill>
                <a:latin typeface="Trebuchet MS"/>
                <a:cs typeface="Trebuchet MS"/>
              </a:rPr>
              <a:t>importante </a:t>
            </a:r>
            <a:r>
              <a:rPr sz="1500" spc="35" dirty="0">
                <a:solidFill>
                  <a:srgbClr val="34372E"/>
                </a:solidFill>
                <a:latin typeface="Trebuchet MS"/>
                <a:cs typeface="Trebuchet MS"/>
              </a:rPr>
              <a:t>verificar </a:t>
            </a:r>
            <a:r>
              <a:rPr sz="1500" spc="75" dirty="0">
                <a:solidFill>
                  <a:srgbClr val="34372E"/>
                </a:solidFill>
                <a:latin typeface="Trebuchet MS"/>
                <a:cs typeface="Trebuchet MS"/>
              </a:rPr>
              <a:t>las </a:t>
            </a:r>
            <a:r>
              <a:rPr sz="1500" spc="80" dirty="0">
                <a:solidFill>
                  <a:srgbClr val="34372E"/>
                </a:solidFill>
                <a:latin typeface="Trebuchet MS"/>
                <a:cs typeface="Trebuchet MS"/>
              </a:rPr>
              <a:t>fuentes </a:t>
            </a:r>
            <a:r>
              <a:rPr sz="1500" spc="105" dirty="0">
                <a:solidFill>
                  <a:srgbClr val="34372E"/>
                </a:solidFill>
                <a:latin typeface="Trebuchet MS"/>
                <a:cs typeface="Trebuchet MS"/>
              </a:rPr>
              <a:t>de </a:t>
            </a:r>
            <a:r>
              <a:rPr sz="1500" spc="100" dirty="0">
                <a:solidFill>
                  <a:srgbClr val="34372E"/>
                </a:solidFill>
                <a:latin typeface="Trebuchet MS"/>
                <a:cs typeface="Trebuchet MS"/>
              </a:rPr>
              <a:t>ingreso </a:t>
            </a:r>
            <a:r>
              <a:rPr sz="1500" spc="105" dirty="0">
                <a:solidFill>
                  <a:srgbClr val="34372E"/>
                </a:solidFill>
                <a:latin typeface="Trebuchet MS"/>
                <a:cs typeface="Trebuchet MS"/>
              </a:rPr>
              <a:t>de </a:t>
            </a:r>
            <a:r>
              <a:rPr sz="1500" spc="75" dirty="0">
                <a:solidFill>
                  <a:srgbClr val="34372E"/>
                </a:solidFill>
                <a:latin typeface="Trebuchet MS"/>
                <a:cs typeface="Trebuchet MS"/>
              </a:rPr>
              <a:t>las  </a:t>
            </a:r>
            <a:r>
              <a:rPr sz="1500" spc="120" dirty="0">
                <a:solidFill>
                  <a:srgbClr val="34372E"/>
                </a:solidFill>
                <a:latin typeface="Trebuchet MS"/>
                <a:cs typeface="Trebuchet MS"/>
              </a:rPr>
              <a:t>empresas </a:t>
            </a:r>
            <a:r>
              <a:rPr sz="1500" spc="65" dirty="0">
                <a:solidFill>
                  <a:srgbClr val="34372E"/>
                </a:solidFill>
                <a:latin typeface="Trebuchet MS"/>
                <a:cs typeface="Trebuchet MS"/>
              </a:rPr>
              <a:t>públicas, </a:t>
            </a:r>
            <a:r>
              <a:rPr sz="1500" spc="55" dirty="0">
                <a:solidFill>
                  <a:srgbClr val="34372E"/>
                </a:solidFill>
                <a:latin typeface="Trebuchet MS"/>
                <a:cs typeface="Trebuchet MS"/>
              </a:rPr>
              <a:t>así </a:t>
            </a:r>
            <a:r>
              <a:rPr sz="1500" spc="140" dirty="0">
                <a:solidFill>
                  <a:srgbClr val="34372E"/>
                </a:solidFill>
                <a:latin typeface="Trebuchet MS"/>
                <a:cs typeface="Trebuchet MS"/>
              </a:rPr>
              <a:t>como </a:t>
            </a:r>
            <a:r>
              <a:rPr sz="1500" spc="40" dirty="0">
                <a:solidFill>
                  <a:srgbClr val="34372E"/>
                </a:solidFill>
                <a:latin typeface="Trebuchet MS"/>
                <a:cs typeface="Trebuchet MS"/>
              </a:rPr>
              <a:t>el </a:t>
            </a:r>
            <a:r>
              <a:rPr sz="1500" spc="85" dirty="0">
                <a:solidFill>
                  <a:srgbClr val="34372E"/>
                </a:solidFill>
                <a:latin typeface="Trebuchet MS"/>
                <a:cs typeface="Trebuchet MS"/>
              </a:rPr>
              <a:t>origen </a:t>
            </a:r>
            <a:r>
              <a:rPr sz="1500" spc="70" dirty="0">
                <a:solidFill>
                  <a:srgbClr val="34372E"/>
                </a:solidFill>
                <a:latin typeface="Trebuchet MS"/>
                <a:cs typeface="Trebuchet MS"/>
              </a:rPr>
              <a:t>y </a:t>
            </a:r>
            <a:r>
              <a:rPr sz="1500" spc="90" dirty="0">
                <a:solidFill>
                  <a:srgbClr val="34372E"/>
                </a:solidFill>
                <a:latin typeface="Trebuchet MS"/>
                <a:cs typeface="Trebuchet MS"/>
              </a:rPr>
              <a:t>oportuno  </a:t>
            </a:r>
            <a:r>
              <a:rPr sz="1500" spc="70" dirty="0">
                <a:solidFill>
                  <a:srgbClr val="34372E"/>
                </a:solidFill>
                <a:latin typeface="Trebuchet MS"/>
                <a:cs typeface="Trebuchet MS"/>
              </a:rPr>
              <a:t>registro </a:t>
            </a:r>
            <a:r>
              <a:rPr sz="1500" spc="105" dirty="0">
                <a:solidFill>
                  <a:srgbClr val="34372E"/>
                </a:solidFill>
                <a:latin typeface="Trebuchet MS"/>
                <a:cs typeface="Trebuchet MS"/>
              </a:rPr>
              <a:t>de </a:t>
            </a:r>
            <a:r>
              <a:rPr sz="1500" spc="95" dirty="0">
                <a:solidFill>
                  <a:srgbClr val="34372E"/>
                </a:solidFill>
                <a:latin typeface="Trebuchet MS"/>
                <a:cs typeface="Trebuchet MS"/>
              </a:rPr>
              <a:t>los </a:t>
            </a:r>
            <a:r>
              <a:rPr sz="1500" spc="80" dirty="0">
                <a:solidFill>
                  <a:srgbClr val="34372E"/>
                </a:solidFill>
                <a:latin typeface="Trebuchet MS"/>
                <a:cs typeface="Trebuchet MS"/>
              </a:rPr>
              <a:t>importes </a:t>
            </a:r>
            <a:r>
              <a:rPr sz="1500" spc="95" dirty="0">
                <a:solidFill>
                  <a:srgbClr val="34372E"/>
                </a:solidFill>
                <a:latin typeface="Trebuchet MS"/>
                <a:cs typeface="Trebuchet MS"/>
              </a:rPr>
              <a:t>correspondientes </a:t>
            </a:r>
            <a:r>
              <a:rPr sz="1500" spc="25" dirty="0">
                <a:solidFill>
                  <a:srgbClr val="34372E"/>
                </a:solidFill>
                <a:latin typeface="Trebuchet MS"/>
                <a:cs typeface="Trebuchet MS"/>
              </a:rPr>
              <a:t>a </a:t>
            </a:r>
            <a:r>
              <a:rPr sz="1500" spc="125" dirty="0">
                <a:solidFill>
                  <a:srgbClr val="34372E"/>
                </a:solidFill>
                <a:latin typeface="Trebuchet MS"/>
                <a:cs typeface="Trebuchet MS"/>
              </a:rPr>
              <a:t>esas  </a:t>
            </a:r>
            <a:r>
              <a:rPr sz="1500" spc="-150" dirty="0">
                <a:solidFill>
                  <a:srgbClr val="34372E"/>
                </a:solidFill>
                <a:latin typeface="Trebuchet MS"/>
                <a:cs typeface="Trebuchet MS"/>
              </a:rPr>
              <a:t>cuentas..............................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38257" y="1119948"/>
            <a:ext cx="238125" cy="3607435"/>
          </a:xfrm>
          <a:custGeom>
            <a:avLst/>
            <a:gdLst/>
            <a:ahLst/>
            <a:cxnLst/>
            <a:rect l="l" t="t" r="r" b="b"/>
            <a:pathLst>
              <a:path w="238125" h="3607435">
                <a:moveTo>
                  <a:pt x="238125" y="3292805"/>
                </a:moveTo>
                <a:lnTo>
                  <a:pt x="0" y="3292805"/>
                </a:lnTo>
                <a:lnTo>
                  <a:pt x="0" y="3607130"/>
                </a:lnTo>
                <a:lnTo>
                  <a:pt x="238125" y="3607130"/>
                </a:lnTo>
                <a:lnTo>
                  <a:pt x="238125" y="3292805"/>
                </a:lnTo>
                <a:close/>
              </a:path>
              <a:path w="238125" h="3607435">
                <a:moveTo>
                  <a:pt x="238125" y="0"/>
                </a:moveTo>
                <a:lnTo>
                  <a:pt x="0" y="0"/>
                </a:lnTo>
                <a:lnTo>
                  <a:pt x="0" y="314325"/>
                </a:lnTo>
                <a:lnTo>
                  <a:pt x="238125" y="314325"/>
                </a:lnTo>
                <a:lnTo>
                  <a:pt x="238125" y="0"/>
                </a:lnTo>
                <a:close/>
              </a:path>
            </a:pathLst>
          </a:custGeom>
          <a:solidFill>
            <a:srgbClr val="49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01352" y="3711574"/>
            <a:ext cx="5069840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1500" spc="110" dirty="0">
                <a:solidFill>
                  <a:srgbClr val="34372E"/>
                </a:solidFill>
                <a:latin typeface="Trebuchet MS"/>
                <a:cs typeface="Trebuchet MS"/>
              </a:rPr>
              <a:t>En </a:t>
            </a:r>
            <a:r>
              <a:rPr sz="1500" spc="75" dirty="0">
                <a:solidFill>
                  <a:srgbClr val="34372E"/>
                </a:solidFill>
                <a:latin typeface="Trebuchet MS"/>
                <a:cs typeface="Trebuchet MS"/>
              </a:rPr>
              <a:t>las </a:t>
            </a:r>
            <a:r>
              <a:rPr sz="1500" spc="60" dirty="0">
                <a:solidFill>
                  <a:srgbClr val="34372E"/>
                </a:solidFill>
                <a:latin typeface="Trebuchet MS"/>
                <a:cs typeface="Trebuchet MS"/>
              </a:rPr>
              <a:t>auditorías </a:t>
            </a:r>
            <a:r>
              <a:rPr sz="1500" spc="75" dirty="0">
                <a:solidFill>
                  <a:srgbClr val="34372E"/>
                </a:solidFill>
                <a:latin typeface="Trebuchet MS"/>
                <a:cs typeface="Trebuchet MS"/>
              </a:rPr>
              <a:t>ejecutadas </a:t>
            </a:r>
            <a:r>
              <a:rPr sz="1500" spc="45" dirty="0">
                <a:solidFill>
                  <a:srgbClr val="34372E"/>
                </a:solidFill>
                <a:latin typeface="Trebuchet MS"/>
                <a:cs typeface="Trebuchet MS"/>
              </a:rPr>
              <a:t>tanto </a:t>
            </a:r>
            <a:r>
              <a:rPr sz="1500" spc="80" dirty="0">
                <a:solidFill>
                  <a:srgbClr val="34372E"/>
                </a:solidFill>
                <a:latin typeface="Trebuchet MS"/>
                <a:cs typeface="Trebuchet MS"/>
              </a:rPr>
              <a:t>por </a:t>
            </a:r>
            <a:r>
              <a:rPr sz="1500" spc="25" dirty="0">
                <a:solidFill>
                  <a:srgbClr val="34372E"/>
                </a:solidFill>
                <a:latin typeface="Trebuchet MS"/>
                <a:cs typeface="Trebuchet MS"/>
              </a:rPr>
              <a:t>la </a:t>
            </a:r>
            <a:r>
              <a:rPr sz="1500" spc="200" dirty="0">
                <a:solidFill>
                  <a:srgbClr val="34372E"/>
                </a:solidFill>
                <a:latin typeface="Trebuchet MS"/>
                <a:cs typeface="Trebuchet MS"/>
              </a:rPr>
              <a:t>DNA </a:t>
            </a:r>
            <a:r>
              <a:rPr sz="1500" spc="-145" dirty="0">
                <a:solidFill>
                  <a:srgbClr val="34372E"/>
                </a:solidFill>
                <a:latin typeface="Trebuchet MS"/>
                <a:cs typeface="Trebuchet MS"/>
              </a:rPr>
              <a:t>1 </a:t>
            </a:r>
            <a:r>
              <a:rPr sz="1500" spc="140" dirty="0">
                <a:solidFill>
                  <a:srgbClr val="34372E"/>
                </a:solidFill>
                <a:latin typeface="Trebuchet MS"/>
                <a:cs typeface="Trebuchet MS"/>
              </a:rPr>
              <a:t>como  </a:t>
            </a:r>
            <a:r>
              <a:rPr sz="1500" spc="80" dirty="0">
                <a:solidFill>
                  <a:srgbClr val="34372E"/>
                </a:solidFill>
                <a:latin typeface="Trebuchet MS"/>
                <a:cs typeface="Trebuchet MS"/>
              </a:rPr>
              <a:t>por </a:t>
            </a:r>
            <a:r>
              <a:rPr sz="1500" spc="75" dirty="0">
                <a:solidFill>
                  <a:srgbClr val="34372E"/>
                </a:solidFill>
                <a:latin typeface="Trebuchet MS"/>
                <a:cs typeface="Trebuchet MS"/>
              </a:rPr>
              <a:t>las </a:t>
            </a:r>
            <a:r>
              <a:rPr sz="1500" spc="60" dirty="0">
                <a:solidFill>
                  <a:srgbClr val="34372E"/>
                </a:solidFill>
                <a:latin typeface="Trebuchet MS"/>
                <a:cs typeface="Trebuchet MS"/>
              </a:rPr>
              <a:t>firmas privadas, </a:t>
            </a:r>
            <a:r>
              <a:rPr sz="1500" spc="120" dirty="0">
                <a:solidFill>
                  <a:srgbClr val="34372E"/>
                </a:solidFill>
                <a:latin typeface="Trebuchet MS"/>
                <a:cs typeface="Trebuchet MS"/>
              </a:rPr>
              <a:t>se </a:t>
            </a:r>
            <a:r>
              <a:rPr sz="1500" spc="105" dirty="0">
                <a:solidFill>
                  <a:srgbClr val="34372E"/>
                </a:solidFill>
                <a:latin typeface="Trebuchet MS"/>
                <a:cs typeface="Trebuchet MS"/>
              </a:rPr>
              <a:t>suele </a:t>
            </a:r>
            <a:r>
              <a:rPr sz="1500" spc="65" dirty="0">
                <a:solidFill>
                  <a:srgbClr val="34372E"/>
                </a:solidFill>
                <a:latin typeface="Trebuchet MS"/>
                <a:cs typeface="Trebuchet MS"/>
              </a:rPr>
              <a:t>determinar </a:t>
            </a:r>
            <a:r>
              <a:rPr sz="1500" spc="110" dirty="0">
                <a:solidFill>
                  <a:srgbClr val="34372E"/>
                </a:solidFill>
                <a:latin typeface="Trebuchet MS"/>
                <a:cs typeface="Trebuchet MS"/>
              </a:rPr>
              <a:t>con</a:t>
            </a:r>
            <a:r>
              <a:rPr sz="1500" spc="30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1500" spc="135" dirty="0">
                <a:solidFill>
                  <a:srgbClr val="34372E"/>
                </a:solidFill>
                <a:latin typeface="Trebuchet MS"/>
                <a:cs typeface="Trebuchet MS"/>
              </a:rPr>
              <a:t>más  </a:t>
            </a:r>
            <a:r>
              <a:rPr sz="1500" spc="75" dirty="0">
                <a:solidFill>
                  <a:srgbClr val="34372E"/>
                </a:solidFill>
                <a:latin typeface="Trebuchet MS"/>
                <a:cs typeface="Trebuchet MS"/>
              </a:rPr>
              <a:t>frecuencia </a:t>
            </a:r>
            <a:r>
              <a:rPr sz="1500" spc="100" dirty="0">
                <a:solidFill>
                  <a:srgbClr val="34372E"/>
                </a:solidFill>
                <a:latin typeface="Trebuchet MS"/>
                <a:cs typeface="Trebuchet MS"/>
              </a:rPr>
              <a:t>responsabilidades </a:t>
            </a:r>
            <a:r>
              <a:rPr sz="1500" spc="50" dirty="0">
                <a:solidFill>
                  <a:srgbClr val="34372E"/>
                </a:solidFill>
                <a:latin typeface="Trebuchet MS"/>
                <a:cs typeface="Trebuchet MS"/>
              </a:rPr>
              <a:t>administrativas,</a:t>
            </a:r>
            <a:r>
              <a:rPr sz="1500" spc="240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1500" spc="90" dirty="0">
                <a:solidFill>
                  <a:srgbClr val="34372E"/>
                </a:solidFill>
                <a:latin typeface="Trebuchet MS"/>
                <a:cs typeface="Trebuchet MS"/>
              </a:rPr>
              <a:t>esto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01352" y="4511675"/>
            <a:ext cx="5066665" cy="189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1500" spc="105" dirty="0">
                <a:solidFill>
                  <a:srgbClr val="34372E"/>
                </a:solidFill>
                <a:latin typeface="Trebuchet MS"/>
                <a:cs typeface="Trebuchet MS"/>
              </a:rPr>
              <a:t>debido </a:t>
            </a:r>
            <a:r>
              <a:rPr sz="1500" spc="25" dirty="0">
                <a:solidFill>
                  <a:srgbClr val="34372E"/>
                </a:solidFill>
                <a:latin typeface="Trebuchet MS"/>
                <a:cs typeface="Trebuchet MS"/>
              </a:rPr>
              <a:t>a la </a:t>
            </a:r>
            <a:r>
              <a:rPr sz="1500" spc="85" dirty="0">
                <a:solidFill>
                  <a:srgbClr val="34372E"/>
                </a:solidFill>
                <a:latin typeface="Trebuchet MS"/>
                <a:cs typeface="Trebuchet MS"/>
              </a:rPr>
              <a:t>inobservancia </a:t>
            </a:r>
            <a:r>
              <a:rPr sz="1500" spc="105" dirty="0">
                <a:solidFill>
                  <a:srgbClr val="34372E"/>
                </a:solidFill>
                <a:latin typeface="Trebuchet MS"/>
                <a:cs typeface="Trebuchet MS"/>
              </a:rPr>
              <a:t>de </a:t>
            </a:r>
            <a:r>
              <a:rPr sz="1500" spc="100" dirty="0">
                <a:solidFill>
                  <a:srgbClr val="34372E"/>
                </a:solidFill>
                <a:latin typeface="Trebuchet MS"/>
                <a:cs typeface="Trebuchet MS"/>
              </a:rPr>
              <a:t>disposiciones </a:t>
            </a:r>
            <a:r>
              <a:rPr sz="1500" spc="105" dirty="0">
                <a:solidFill>
                  <a:srgbClr val="34372E"/>
                </a:solidFill>
                <a:latin typeface="Trebuchet MS"/>
                <a:cs typeface="Trebuchet MS"/>
              </a:rPr>
              <a:t>legales </a:t>
            </a:r>
            <a:r>
              <a:rPr sz="1500" spc="70" dirty="0">
                <a:solidFill>
                  <a:srgbClr val="34372E"/>
                </a:solidFill>
                <a:latin typeface="Trebuchet MS"/>
                <a:cs typeface="Trebuchet MS"/>
              </a:rPr>
              <a:t>y  </a:t>
            </a:r>
            <a:r>
              <a:rPr sz="1500" spc="40" dirty="0">
                <a:solidFill>
                  <a:srgbClr val="34372E"/>
                </a:solidFill>
                <a:latin typeface="Trebuchet MS"/>
                <a:cs typeface="Trebuchet MS"/>
              </a:rPr>
              <a:t>el </a:t>
            </a:r>
            <a:r>
              <a:rPr sz="1500" spc="80" dirty="0">
                <a:solidFill>
                  <a:srgbClr val="34372E"/>
                </a:solidFill>
                <a:latin typeface="Trebuchet MS"/>
                <a:cs typeface="Trebuchet MS"/>
              </a:rPr>
              <a:t>incumplimiento </a:t>
            </a:r>
            <a:r>
              <a:rPr sz="1500" spc="105" dirty="0">
                <a:solidFill>
                  <a:srgbClr val="34372E"/>
                </a:solidFill>
                <a:latin typeface="Trebuchet MS"/>
                <a:cs typeface="Trebuchet MS"/>
              </a:rPr>
              <a:t>de </a:t>
            </a:r>
            <a:r>
              <a:rPr sz="1500" spc="55" dirty="0">
                <a:solidFill>
                  <a:srgbClr val="34372E"/>
                </a:solidFill>
                <a:latin typeface="Trebuchet MS"/>
                <a:cs typeface="Trebuchet MS"/>
              </a:rPr>
              <a:t>atribuciones, </a:t>
            </a:r>
            <a:r>
              <a:rPr sz="1500" spc="70" dirty="0">
                <a:solidFill>
                  <a:srgbClr val="34372E"/>
                </a:solidFill>
                <a:latin typeface="Trebuchet MS"/>
                <a:cs typeface="Trebuchet MS"/>
              </a:rPr>
              <a:t>funciones,  </a:t>
            </a:r>
            <a:r>
              <a:rPr sz="1500" spc="110" dirty="0">
                <a:solidFill>
                  <a:srgbClr val="34372E"/>
                </a:solidFill>
                <a:latin typeface="Trebuchet MS"/>
                <a:cs typeface="Trebuchet MS"/>
              </a:rPr>
              <a:t>deberes </a:t>
            </a:r>
            <a:r>
              <a:rPr sz="1500" spc="70" dirty="0">
                <a:solidFill>
                  <a:srgbClr val="34372E"/>
                </a:solidFill>
                <a:latin typeface="Trebuchet MS"/>
                <a:cs typeface="Trebuchet MS"/>
              </a:rPr>
              <a:t>y </a:t>
            </a:r>
            <a:r>
              <a:rPr sz="1500" spc="100" dirty="0">
                <a:solidFill>
                  <a:srgbClr val="34372E"/>
                </a:solidFill>
                <a:latin typeface="Trebuchet MS"/>
                <a:cs typeface="Trebuchet MS"/>
              </a:rPr>
              <a:t>obligaciones </a:t>
            </a:r>
            <a:r>
              <a:rPr sz="1500" spc="80" dirty="0">
                <a:solidFill>
                  <a:srgbClr val="34372E"/>
                </a:solidFill>
                <a:latin typeface="Trebuchet MS"/>
                <a:cs typeface="Trebuchet MS"/>
              </a:rPr>
              <a:t>por </a:t>
            </a:r>
            <a:r>
              <a:rPr sz="1500" spc="50" dirty="0">
                <a:solidFill>
                  <a:srgbClr val="34372E"/>
                </a:solidFill>
                <a:latin typeface="Trebuchet MS"/>
                <a:cs typeface="Trebuchet MS"/>
              </a:rPr>
              <a:t>parte </a:t>
            </a:r>
            <a:r>
              <a:rPr sz="1500" spc="105" dirty="0">
                <a:solidFill>
                  <a:srgbClr val="34372E"/>
                </a:solidFill>
                <a:latin typeface="Trebuchet MS"/>
                <a:cs typeface="Trebuchet MS"/>
              </a:rPr>
              <a:t>de </a:t>
            </a:r>
            <a:r>
              <a:rPr sz="1500" spc="75" dirty="0">
                <a:solidFill>
                  <a:srgbClr val="34372E"/>
                </a:solidFill>
                <a:latin typeface="Trebuchet MS"/>
                <a:cs typeface="Trebuchet MS"/>
              </a:rPr>
              <a:t>funcionarios </a:t>
            </a:r>
            <a:r>
              <a:rPr sz="1500" spc="105" dirty="0">
                <a:solidFill>
                  <a:srgbClr val="34372E"/>
                </a:solidFill>
                <a:latin typeface="Trebuchet MS"/>
                <a:cs typeface="Trebuchet MS"/>
              </a:rPr>
              <a:t>de  </a:t>
            </a:r>
            <a:r>
              <a:rPr sz="1500" spc="75" dirty="0">
                <a:solidFill>
                  <a:srgbClr val="34372E"/>
                </a:solidFill>
                <a:latin typeface="Trebuchet MS"/>
                <a:cs typeface="Trebuchet MS"/>
              </a:rPr>
              <a:t>las </a:t>
            </a:r>
            <a:r>
              <a:rPr sz="1500" spc="90" dirty="0">
                <a:solidFill>
                  <a:srgbClr val="34372E"/>
                </a:solidFill>
                <a:latin typeface="Trebuchet MS"/>
                <a:cs typeface="Trebuchet MS"/>
              </a:rPr>
              <a:t>entidades </a:t>
            </a:r>
            <a:r>
              <a:rPr sz="1500" spc="60" dirty="0">
                <a:solidFill>
                  <a:srgbClr val="34372E"/>
                </a:solidFill>
                <a:latin typeface="Trebuchet MS"/>
                <a:cs typeface="Trebuchet MS"/>
              </a:rPr>
              <a:t>auditadas, </a:t>
            </a:r>
            <a:r>
              <a:rPr sz="1500" spc="55" dirty="0">
                <a:solidFill>
                  <a:srgbClr val="34372E"/>
                </a:solidFill>
                <a:latin typeface="Trebuchet MS"/>
                <a:cs typeface="Trebuchet MS"/>
              </a:rPr>
              <a:t>lo </a:t>
            </a:r>
            <a:r>
              <a:rPr sz="1500" spc="110" dirty="0">
                <a:solidFill>
                  <a:srgbClr val="34372E"/>
                </a:solidFill>
                <a:latin typeface="Trebuchet MS"/>
                <a:cs typeface="Trebuchet MS"/>
              </a:rPr>
              <a:t>que </a:t>
            </a:r>
            <a:r>
              <a:rPr sz="1500" spc="100" dirty="0">
                <a:solidFill>
                  <a:srgbClr val="34372E"/>
                </a:solidFill>
                <a:latin typeface="Trebuchet MS"/>
                <a:cs typeface="Trebuchet MS"/>
              </a:rPr>
              <a:t>genera </a:t>
            </a:r>
            <a:r>
              <a:rPr sz="1500" spc="90" dirty="0">
                <a:solidFill>
                  <a:srgbClr val="34372E"/>
                </a:solidFill>
                <a:latin typeface="Trebuchet MS"/>
                <a:cs typeface="Trebuchet MS"/>
              </a:rPr>
              <a:t>un </a:t>
            </a:r>
            <a:r>
              <a:rPr sz="1500" spc="40" dirty="0">
                <a:solidFill>
                  <a:srgbClr val="34372E"/>
                </a:solidFill>
                <a:latin typeface="Trebuchet MS"/>
                <a:cs typeface="Trebuchet MS"/>
              </a:rPr>
              <a:t>bajo  </a:t>
            </a:r>
            <a:r>
              <a:rPr sz="1500" spc="135" dirty="0">
                <a:solidFill>
                  <a:srgbClr val="34372E"/>
                </a:solidFill>
                <a:latin typeface="Trebuchet MS"/>
                <a:cs typeface="Trebuchet MS"/>
              </a:rPr>
              <a:t>desempeño </a:t>
            </a:r>
            <a:r>
              <a:rPr sz="1500" spc="35" dirty="0">
                <a:solidFill>
                  <a:srgbClr val="34372E"/>
                </a:solidFill>
                <a:latin typeface="Trebuchet MS"/>
                <a:cs typeface="Trebuchet MS"/>
              </a:rPr>
              <a:t>laboral, </a:t>
            </a:r>
            <a:r>
              <a:rPr sz="1500" spc="85" dirty="0">
                <a:solidFill>
                  <a:srgbClr val="34372E"/>
                </a:solidFill>
                <a:latin typeface="Trebuchet MS"/>
                <a:cs typeface="Trebuchet MS"/>
              </a:rPr>
              <a:t>afectando </a:t>
            </a:r>
            <a:r>
              <a:rPr sz="1500" spc="75" dirty="0">
                <a:solidFill>
                  <a:srgbClr val="34372E"/>
                </a:solidFill>
                <a:latin typeface="Trebuchet MS"/>
                <a:cs typeface="Trebuchet MS"/>
              </a:rPr>
              <a:t>directamente </a:t>
            </a:r>
            <a:r>
              <a:rPr sz="1500" spc="25" dirty="0">
                <a:solidFill>
                  <a:srgbClr val="34372E"/>
                </a:solidFill>
                <a:latin typeface="Trebuchet MS"/>
                <a:cs typeface="Trebuchet MS"/>
              </a:rPr>
              <a:t>a la  </a:t>
            </a:r>
            <a:r>
              <a:rPr sz="1500" spc="114" dirty="0">
                <a:solidFill>
                  <a:srgbClr val="34372E"/>
                </a:solidFill>
                <a:latin typeface="Trebuchet MS"/>
                <a:cs typeface="Trebuchet MS"/>
              </a:rPr>
              <a:t>consecución </a:t>
            </a:r>
            <a:r>
              <a:rPr sz="1500" spc="105" dirty="0">
                <a:solidFill>
                  <a:srgbClr val="34372E"/>
                </a:solidFill>
                <a:latin typeface="Trebuchet MS"/>
                <a:cs typeface="Trebuchet MS"/>
              </a:rPr>
              <a:t>de </a:t>
            </a:r>
            <a:r>
              <a:rPr sz="1500" spc="40" dirty="0">
                <a:solidFill>
                  <a:srgbClr val="34372E"/>
                </a:solidFill>
                <a:latin typeface="Trebuchet MS"/>
                <a:cs typeface="Trebuchet MS"/>
              </a:rPr>
              <a:t>objetivos, </a:t>
            </a:r>
            <a:r>
              <a:rPr sz="1500" spc="70" dirty="0">
                <a:solidFill>
                  <a:srgbClr val="34372E"/>
                </a:solidFill>
                <a:latin typeface="Trebuchet MS"/>
                <a:cs typeface="Trebuchet MS"/>
              </a:rPr>
              <a:t>y </a:t>
            </a:r>
            <a:r>
              <a:rPr sz="1500" spc="95" dirty="0">
                <a:solidFill>
                  <a:srgbClr val="34372E"/>
                </a:solidFill>
                <a:latin typeface="Trebuchet MS"/>
                <a:cs typeface="Trebuchet MS"/>
              </a:rPr>
              <a:t>logro </a:t>
            </a:r>
            <a:r>
              <a:rPr sz="1500" spc="105" dirty="0">
                <a:solidFill>
                  <a:srgbClr val="34372E"/>
                </a:solidFill>
                <a:latin typeface="Trebuchet MS"/>
                <a:cs typeface="Trebuchet MS"/>
              </a:rPr>
              <a:t>de </a:t>
            </a:r>
            <a:r>
              <a:rPr sz="1500" spc="95" dirty="0">
                <a:solidFill>
                  <a:srgbClr val="34372E"/>
                </a:solidFill>
                <a:latin typeface="Trebuchet MS"/>
                <a:cs typeface="Trebuchet MS"/>
              </a:rPr>
              <a:t>metas </a:t>
            </a:r>
            <a:r>
              <a:rPr sz="1500" spc="105" dirty="0">
                <a:solidFill>
                  <a:srgbClr val="34372E"/>
                </a:solidFill>
                <a:latin typeface="Trebuchet MS"/>
                <a:cs typeface="Trebuchet MS"/>
              </a:rPr>
              <a:t>de </a:t>
            </a:r>
            <a:r>
              <a:rPr sz="1500" spc="75" dirty="0">
                <a:solidFill>
                  <a:srgbClr val="34372E"/>
                </a:solidFill>
                <a:latin typeface="Trebuchet MS"/>
                <a:cs typeface="Trebuchet MS"/>
              </a:rPr>
              <a:t>las  </a:t>
            </a:r>
            <a:r>
              <a:rPr sz="1500" spc="120" dirty="0">
                <a:solidFill>
                  <a:srgbClr val="34372E"/>
                </a:solidFill>
                <a:latin typeface="Trebuchet MS"/>
                <a:cs typeface="Trebuchet MS"/>
              </a:rPr>
              <a:t>e</a:t>
            </a:r>
            <a:r>
              <a:rPr lang="es-EC" sz="1500" spc="120" dirty="0" err="1">
                <a:solidFill>
                  <a:srgbClr val="34372E"/>
                </a:solidFill>
                <a:latin typeface="Trebuchet MS"/>
                <a:cs typeface="Trebuchet MS"/>
              </a:rPr>
              <a:t>ntidades</a:t>
            </a:r>
            <a:r>
              <a:rPr sz="1500" spc="120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1500" spc="95" dirty="0">
                <a:solidFill>
                  <a:srgbClr val="34372E"/>
                </a:solidFill>
                <a:latin typeface="Trebuchet MS"/>
                <a:cs typeface="Trebuchet MS"/>
              </a:rPr>
              <a:t>públicas</a:t>
            </a:r>
            <a:r>
              <a:rPr sz="1500" spc="-25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34372E"/>
                </a:solidFill>
                <a:latin typeface="Trebuchet MS"/>
                <a:cs typeface="Trebuchet MS"/>
              </a:rPr>
              <a:t>auditadas.</a:t>
            </a:r>
            <a:endParaRPr sz="15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7374" y="3514422"/>
            <a:ext cx="371856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175" dirty="0">
                <a:solidFill>
                  <a:srgbClr val="F4F5F6"/>
                </a:solidFill>
                <a:latin typeface="Trebuchet MS"/>
                <a:cs typeface="Trebuchet MS"/>
              </a:rPr>
              <a:t>RECOMENDACIONES</a:t>
            </a:r>
            <a:endParaRPr sz="29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329245"/>
              </p:ext>
            </p:extLst>
          </p:nvPr>
        </p:nvGraphicFramePr>
        <p:xfrm>
          <a:off x="280634" y="412503"/>
          <a:ext cx="5158738" cy="64878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7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98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76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633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93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34372E"/>
                      </a:solidFill>
                      <a:prstDash val="solid"/>
                    </a:lnR>
                    <a:solidFill>
                      <a:srgbClr val="F4F5F6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23850" marR="325120">
                        <a:lnSpc>
                          <a:spcPct val="116700"/>
                        </a:lnSpc>
                        <a:tabLst>
                          <a:tab pos="1158240" algn="l"/>
                          <a:tab pos="2195830" algn="l"/>
                          <a:tab pos="3512185" algn="l"/>
                          <a:tab pos="4132579" algn="l"/>
                        </a:tabLst>
                      </a:pPr>
                      <a:r>
                        <a:rPr sz="1500" spc="105" dirty="0">
                          <a:latin typeface="Trebuchet MS"/>
                          <a:cs typeface="Trebuchet MS"/>
                        </a:rPr>
                        <a:t>Los </a:t>
                      </a:r>
                      <a:r>
                        <a:rPr sz="1500" spc="20" dirty="0">
                          <a:latin typeface="Trebuchet MS"/>
                          <a:cs typeface="Trebuchet MS"/>
                        </a:rPr>
                        <a:t>funcionarios </a:t>
                      </a:r>
                      <a:r>
                        <a:rPr sz="1500" spc="75" dirty="0">
                          <a:latin typeface="Trebuchet MS"/>
                          <a:cs typeface="Trebuchet MS"/>
                        </a:rPr>
                        <a:t>de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la </a:t>
                      </a:r>
                      <a:r>
                        <a:rPr sz="1500" spc="80" dirty="0">
                          <a:latin typeface="Trebuchet MS"/>
                          <a:cs typeface="Trebuchet MS"/>
                        </a:rPr>
                        <a:t>DNA1 </a:t>
                      </a:r>
                      <a:r>
                        <a:rPr sz="1500" spc="70" dirty="0">
                          <a:latin typeface="Trebuchet MS"/>
                          <a:cs typeface="Trebuchet MS"/>
                        </a:rPr>
                        <a:t>y </a:t>
                      </a:r>
                      <a:r>
                        <a:rPr sz="1500" spc="10" dirty="0">
                          <a:latin typeface="Trebuchet MS"/>
                          <a:cs typeface="Trebuchet MS"/>
                        </a:rPr>
                        <a:t>el </a:t>
                      </a:r>
                      <a:r>
                        <a:rPr sz="1500" spc="40" dirty="0">
                          <a:latin typeface="Trebuchet MS"/>
                          <a:cs typeface="Trebuchet MS"/>
                        </a:rPr>
                        <a:t>personal </a:t>
                      </a:r>
                      <a:r>
                        <a:rPr sz="1500" spc="75" dirty="0">
                          <a:latin typeface="Trebuchet MS"/>
                          <a:cs typeface="Trebuchet MS"/>
                        </a:rPr>
                        <a:t>de </a:t>
                      </a:r>
                      <a:r>
                        <a:rPr sz="1500" spc="35" dirty="0">
                          <a:latin typeface="Trebuchet MS"/>
                          <a:cs typeface="Trebuchet MS"/>
                        </a:rPr>
                        <a:t>las 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firmas	privadas	examinarán	con	mayor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28575">
                      <a:solidFill>
                        <a:srgbClr val="34372E"/>
                      </a:solidFill>
                      <a:prstDash val="solid"/>
                    </a:lnL>
                    <a:lnR w="28575">
                      <a:solidFill>
                        <a:srgbClr val="34372E"/>
                      </a:solidFill>
                      <a:prstDash val="solid"/>
                    </a:lnR>
                    <a:lnT w="19050">
                      <a:solidFill>
                        <a:srgbClr val="34372E"/>
                      </a:solidFill>
                      <a:prstDash val="solid"/>
                    </a:lnT>
                    <a:solidFill>
                      <a:srgbClr val="F4F5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99E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500" spc="15" dirty="0">
                          <a:latin typeface="Trebuchet MS"/>
                          <a:cs typeface="Trebuchet MS"/>
                        </a:rPr>
                        <a:t>detenimiento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500" spc="55" dirty="0">
                          <a:latin typeface="Trebuchet MS"/>
                          <a:cs typeface="Trebuchet MS"/>
                        </a:rPr>
                        <a:t>cada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500" spc="70" dirty="0">
                          <a:latin typeface="Trebuchet MS"/>
                          <a:cs typeface="Trebuchet MS"/>
                        </a:rPr>
                        <a:t>uno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500" spc="75" dirty="0">
                          <a:latin typeface="Trebuchet MS"/>
                          <a:cs typeface="Trebuchet MS"/>
                        </a:rPr>
                        <a:t>de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500" spc="35" dirty="0">
                          <a:latin typeface="Trebuchet MS"/>
                          <a:cs typeface="Trebuchet MS"/>
                        </a:rPr>
                        <a:t>las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75"/>
                        </a:spcBef>
                        <a:tabLst>
                          <a:tab pos="982980" algn="l"/>
                        </a:tabLst>
                      </a:pPr>
                      <a:r>
                        <a:rPr sz="1500" spc="10" dirty="0">
                          <a:latin typeface="Trebuchet MS"/>
                          <a:cs typeface="Trebuchet MS"/>
                        </a:rPr>
                        <a:t>cuentas,	</a:t>
                      </a:r>
                      <a:r>
                        <a:rPr sz="1500" spc="25" dirty="0">
                          <a:latin typeface="Trebuchet MS"/>
                          <a:cs typeface="Trebuchet MS"/>
                        </a:rPr>
                        <a:t>sin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lnR w="28575">
                      <a:solidFill>
                        <a:srgbClr val="34372E"/>
                      </a:solidFill>
                      <a:prstDash val="solid"/>
                    </a:lnR>
                    <a:solidFill>
                      <a:srgbClr val="F4F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4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34372E"/>
                      </a:solidFill>
                      <a:prstDash val="solid"/>
                    </a:lnR>
                    <a:solidFill>
                      <a:srgbClr val="F4F5F6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323850" algn="just">
                        <a:lnSpc>
                          <a:spcPts val="1600"/>
                        </a:lnSpc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centrar </a:t>
                      </a:r>
                      <a:r>
                        <a:rPr sz="1500" spc="95" dirty="0">
                          <a:latin typeface="Trebuchet MS"/>
                          <a:cs typeface="Trebuchet MS"/>
                        </a:rPr>
                        <a:t>su </a:t>
                      </a:r>
                      <a:r>
                        <a:rPr sz="1500" spc="20" dirty="0">
                          <a:latin typeface="Trebuchet MS"/>
                          <a:cs typeface="Trebuchet MS"/>
                        </a:rPr>
                        <a:t>atención </a:t>
                      </a:r>
                      <a:r>
                        <a:rPr sz="1500" spc="35" dirty="0">
                          <a:latin typeface="Trebuchet MS"/>
                          <a:cs typeface="Trebuchet MS"/>
                        </a:rPr>
                        <a:t>únicamente </a:t>
                      </a:r>
                      <a:r>
                        <a:rPr sz="1500" spc="55" dirty="0">
                          <a:latin typeface="Trebuchet MS"/>
                          <a:cs typeface="Trebuchet MS"/>
                        </a:rPr>
                        <a:t>en </a:t>
                      </a:r>
                      <a:r>
                        <a:rPr sz="1500" spc="35" dirty="0">
                          <a:latin typeface="Trebuchet MS"/>
                          <a:cs typeface="Trebuchet MS"/>
                        </a:rPr>
                        <a:t>las </a:t>
                      </a:r>
                      <a:r>
                        <a:rPr sz="1500" spc="45" dirty="0">
                          <a:latin typeface="Trebuchet MS"/>
                          <a:cs typeface="Trebuchet MS"/>
                        </a:rPr>
                        <a:t>cuentas</a:t>
                      </a:r>
                      <a:endParaRPr sz="1500" dirty="0">
                        <a:latin typeface="Trebuchet MS"/>
                        <a:cs typeface="Trebuchet MS"/>
                      </a:endParaRPr>
                    </a:p>
                    <a:p>
                      <a:pPr marL="323850" marR="321945" algn="just">
                        <a:lnSpc>
                          <a:spcPct val="116700"/>
                        </a:lnSpc>
                      </a:pPr>
                      <a:r>
                        <a:rPr sz="1500" spc="25" dirty="0">
                          <a:latin typeface="Trebuchet MS"/>
                          <a:cs typeface="Trebuchet MS"/>
                        </a:rPr>
                        <a:t>ingresos, </a:t>
                      </a:r>
                      <a:r>
                        <a:rPr sz="1500" spc="45" dirty="0">
                          <a:latin typeface="Trebuchet MS"/>
                          <a:cs typeface="Trebuchet MS"/>
                        </a:rPr>
                        <a:t>cuentas  </a:t>
                      </a:r>
                      <a:r>
                        <a:rPr sz="1500" spc="40" dirty="0">
                          <a:latin typeface="Trebuchet MS"/>
                          <a:cs typeface="Trebuchet MS"/>
                        </a:rPr>
                        <a:t>por </a:t>
                      </a:r>
                      <a:r>
                        <a:rPr sz="1500" spc="25" dirty="0" err="1">
                          <a:latin typeface="Trebuchet MS"/>
                          <a:cs typeface="Trebuchet MS"/>
                        </a:rPr>
                        <a:t>cobrar</a:t>
                      </a:r>
                      <a:r>
                        <a:rPr sz="1500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70" dirty="0">
                          <a:latin typeface="Trebuchet MS"/>
                          <a:cs typeface="Trebuchet MS"/>
                        </a:rPr>
                        <a:t>y</a:t>
                      </a:r>
                      <a:r>
                        <a:rPr lang="es-EC" sz="1500" spc="70" baseline="0" dirty="0">
                          <a:latin typeface="Trebuchet MS"/>
                          <a:cs typeface="Trebuchet MS"/>
                        </a:rPr>
                        <a:t> cobros</a:t>
                      </a:r>
                      <a:r>
                        <a:rPr sz="1500" spc="-245" dirty="0">
                          <a:latin typeface="Trebuchet MS"/>
                          <a:cs typeface="Trebuchet MS"/>
                        </a:rPr>
                        <a:t>............................................................................</a:t>
                      </a:r>
                      <a:endParaRPr sz="1500" dirty="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50" dirty="0">
                        <a:latin typeface="Times New Roman"/>
                        <a:cs typeface="Times New Roman"/>
                      </a:endParaRPr>
                    </a:p>
                    <a:p>
                      <a:pPr marL="323850" marR="320675" algn="just">
                        <a:lnSpc>
                          <a:spcPct val="116700"/>
                        </a:lnSpc>
                      </a:pPr>
                      <a:r>
                        <a:rPr sz="1500" spc="80" dirty="0">
                          <a:latin typeface="Trebuchet MS"/>
                          <a:cs typeface="Trebuchet MS"/>
                        </a:rPr>
                        <a:t>En </a:t>
                      </a:r>
                      <a:r>
                        <a:rPr sz="1500" spc="35" dirty="0">
                          <a:latin typeface="Trebuchet MS"/>
                          <a:cs typeface="Trebuchet MS"/>
                        </a:rPr>
                        <a:t>las </a:t>
                      </a:r>
                      <a:r>
                        <a:rPr lang="es-EC" sz="1500" spc="70" dirty="0">
                          <a:latin typeface="Trebuchet MS"/>
                          <a:cs typeface="Trebuchet MS"/>
                        </a:rPr>
                        <a:t>entidades</a:t>
                      </a:r>
                      <a:r>
                        <a:rPr sz="1500" spc="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40" dirty="0">
                          <a:latin typeface="Trebuchet MS"/>
                          <a:cs typeface="Trebuchet MS"/>
                        </a:rPr>
                        <a:t>del </a:t>
                      </a:r>
                      <a:r>
                        <a:rPr sz="1500" spc="30" dirty="0">
                          <a:latin typeface="Trebuchet MS"/>
                          <a:cs typeface="Trebuchet MS"/>
                        </a:rPr>
                        <a:t>sector </a:t>
                      </a:r>
                      <a:r>
                        <a:rPr sz="1500" spc="40" dirty="0">
                          <a:latin typeface="Trebuchet MS"/>
                          <a:cs typeface="Trebuchet MS"/>
                        </a:rPr>
                        <a:t>público  </a:t>
                      </a:r>
                      <a:r>
                        <a:rPr sz="1500" spc="15" dirty="0">
                          <a:latin typeface="Trebuchet MS"/>
                          <a:cs typeface="Trebuchet MS"/>
                        </a:rPr>
                        <a:t>incrementarán </a:t>
                      </a:r>
                      <a:r>
                        <a:rPr sz="1500" spc="35" dirty="0">
                          <a:latin typeface="Trebuchet MS"/>
                          <a:cs typeface="Trebuchet MS"/>
                        </a:rPr>
                        <a:t>las </a:t>
                      </a:r>
                      <a:r>
                        <a:rPr sz="1500" spc="30" dirty="0">
                          <a:latin typeface="Trebuchet MS"/>
                          <a:cs typeface="Trebuchet MS"/>
                        </a:rPr>
                        <a:t>capacitaciones </a:t>
                      </a:r>
                      <a:r>
                        <a:rPr sz="1500" spc="15" dirty="0">
                          <a:latin typeface="Trebuchet MS"/>
                          <a:cs typeface="Trebuchet MS"/>
                        </a:rPr>
                        <a:t>referentes </a:t>
                      </a:r>
                      <a:r>
                        <a:rPr sz="1500" spc="2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500" spc="-25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35" dirty="0">
                          <a:latin typeface="Trebuchet MS"/>
                          <a:cs typeface="Trebuchet MS"/>
                        </a:rPr>
                        <a:t>las  </a:t>
                      </a:r>
                      <a:r>
                        <a:rPr sz="1500" spc="60" dirty="0">
                          <a:latin typeface="Trebuchet MS"/>
                          <a:cs typeface="Trebuchet MS"/>
                        </a:rPr>
                        <a:t>normas </a:t>
                      </a:r>
                      <a:r>
                        <a:rPr sz="1500" spc="75" dirty="0">
                          <a:latin typeface="Trebuchet MS"/>
                          <a:cs typeface="Trebuchet MS"/>
                        </a:rPr>
                        <a:t>de </a:t>
                      </a:r>
                      <a:r>
                        <a:rPr sz="1500" spc="15" dirty="0">
                          <a:latin typeface="Trebuchet MS"/>
                          <a:cs typeface="Trebuchet MS"/>
                        </a:rPr>
                        <a:t>control </a:t>
                      </a:r>
                      <a:r>
                        <a:rPr sz="1500" spc="-30" dirty="0">
                          <a:latin typeface="Trebuchet MS"/>
                          <a:cs typeface="Trebuchet MS"/>
                        </a:rPr>
                        <a:t>interno, </a:t>
                      </a:r>
                      <a:r>
                        <a:rPr sz="1500" spc="20" dirty="0">
                          <a:latin typeface="Trebuchet MS"/>
                          <a:cs typeface="Trebuchet MS"/>
                        </a:rPr>
                        <a:t>para </a:t>
                      </a:r>
                      <a:r>
                        <a:rPr sz="1500" spc="70" dirty="0">
                          <a:latin typeface="Trebuchet MS"/>
                          <a:cs typeface="Trebuchet MS"/>
                        </a:rPr>
                        <a:t>que</a:t>
                      </a:r>
                      <a:r>
                        <a:rPr sz="1500" spc="3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55" dirty="0">
                          <a:latin typeface="Trebuchet MS"/>
                          <a:cs typeface="Trebuchet MS"/>
                        </a:rPr>
                        <a:t>los</a:t>
                      </a:r>
                      <a:endParaRPr sz="15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28575">
                      <a:solidFill>
                        <a:srgbClr val="34372E"/>
                      </a:solidFill>
                      <a:prstDash val="solid"/>
                    </a:lnL>
                    <a:lnR w="28575">
                      <a:solidFill>
                        <a:srgbClr val="34372E"/>
                      </a:solidFill>
                      <a:prstDash val="solid"/>
                    </a:lnR>
                    <a:solidFill>
                      <a:srgbClr val="F4F5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99E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216535">
                        <a:lnSpc>
                          <a:spcPts val="1675"/>
                        </a:lnSpc>
                      </a:pPr>
                      <a:r>
                        <a:rPr sz="1500" spc="20" dirty="0">
                          <a:latin typeface="Trebuchet MS"/>
                          <a:cs typeface="Trebuchet MS"/>
                        </a:rPr>
                        <a:t>funcionarios </a:t>
                      </a:r>
                      <a:r>
                        <a:rPr sz="1500" spc="45" dirty="0">
                          <a:latin typeface="Trebuchet MS"/>
                          <a:cs typeface="Trebuchet MS"/>
                        </a:rPr>
                        <a:t>tengan </a:t>
                      </a:r>
                      <a:r>
                        <a:rPr sz="1500" spc="50" dirty="0">
                          <a:latin typeface="Trebuchet MS"/>
                          <a:cs typeface="Trebuchet MS"/>
                        </a:rPr>
                        <a:t>pleno </a:t>
                      </a:r>
                      <a:r>
                        <a:rPr sz="1500" spc="35" dirty="0">
                          <a:latin typeface="Trebuchet MS"/>
                          <a:cs typeface="Trebuchet MS"/>
                        </a:rPr>
                        <a:t>conocimiento </a:t>
                      </a:r>
                      <a:r>
                        <a:rPr sz="1500" spc="75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500" spc="4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35" dirty="0">
                          <a:latin typeface="Trebuchet MS"/>
                          <a:cs typeface="Trebuchet MS"/>
                        </a:rPr>
                        <a:t>las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28575">
                      <a:solidFill>
                        <a:srgbClr val="34372E"/>
                      </a:solidFill>
                      <a:prstDash val="solid"/>
                    </a:lnR>
                    <a:solidFill>
                      <a:srgbClr val="F4F5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4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34372E"/>
                      </a:solidFill>
                      <a:prstDash val="solid"/>
                    </a:lnR>
                    <a:solidFill>
                      <a:srgbClr val="F4F5F6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323850" algn="just">
                        <a:lnSpc>
                          <a:spcPts val="1300"/>
                        </a:lnSpc>
                      </a:pPr>
                      <a:r>
                        <a:rPr sz="1500" spc="20" dirty="0">
                          <a:latin typeface="Trebuchet MS"/>
                          <a:cs typeface="Trebuchet MS"/>
                        </a:rPr>
                        <a:t>normas, </a:t>
                      </a:r>
                      <a:r>
                        <a:rPr sz="1500" spc="10" dirty="0">
                          <a:latin typeface="Trebuchet MS"/>
                          <a:cs typeface="Trebuchet MS"/>
                        </a:rPr>
                        <a:t>leyes,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atribuciones, </a:t>
                      </a:r>
                      <a:r>
                        <a:rPr sz="1500" spc="60" dirty="0">
                          <a:latin typeface="Trebuchet MS"/>
                          <a:cs typeface="Trebuchet MS"/>
                        </a:rPr>
                        <a:t>deberes</a:t>
                      </a:r>
                      <a:r>
                        <a:rPr sz="1500" spc="4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70" dirty="0">
                          <a:latin typeface="Trebuchet MS"/>
                          <a:cs typeface="Trebuchet MS"/>
                        </a:rPr>
                        <a:t>y</a:t>
                      </a:r>
                      <a:endParaRPr sz="1500" dirty="0">
                        <a:latin typeface="Trebuchet MS"/>
                        <a:cs typeface="Trebuchet MS"/>
                      </a:endParaRPr>
                    </a:p>
                    <a:p>
                      <a:pPr marL="323850" marR="320675" algn="just">
                        <a:lnSpc>
                          <a:spcPct val="116700"/>
                        </a:lnSpc>
                      </a:pPr>
                      <a:r>
                        <a:rPr sz="1500" spc="45" dirty="0">
                          <a:latin typeface="Trebuchet MS"/>
                          <a:cs typeface="Trebuchet MS"/>
                        </a:rPr>
                        <a:t>obligaciones </a:t>
                      </a:r>
                      <a:r>
                        <a:rPr sz="1500" spc="20" dirty="0">
                          <a:latin typeface="Trebuchet MS"/>
                          <a:cs typeface="Trebuchet MS"/>
                        </a:rPr>
                        <a:t>inherentes </a:t>
                      </a:r>
                      <a:r>
                        <a:rPr sz="1500" spc="25" dirty="0"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1500" spc="105" dirty="0">
                          <a:latin typeface="Trebuchet MS"/>
                          <a:cs typeface="Trebuchet MS"/>
                        </a:rPr>
                        <a:t>sus </a:t>
                      </a:r>
                      <a:r>
                        <a:rPr sz="1500" spc="30" dirty="0">
                          <a:latin typeface="Trebuchet MS"/>
                          <a:cs typeface="Trebuchet MS"/>
                        </a:rPr>
                        <a:t>cargos, </a:t>
                      </a:r>
                      <a:r>
                        <a:rPr sz="1500" spc="75" dirty="0">
                          <a:latin typeface="Trebuchet MS"/>
                          <a:cs typeface="Trebuchet MS"/>
                        </a:rPr>
                        <a:t>de </a:t>
                      </a:r>
                      <a:r>
                        <a:rPr sz="1500" spc="25" dirty="0">
                          <a:latin typeface="Trebuchet MS"/>
                          <a:cs typeface="Trebuchet MS"/>
                        </a:rPr>
                        <a:t>forma  </a:t>
                      </a:r>
                      <a:r>
                        <a:rPr sz="1500" spc="70" dirty="0">
                          <a:latin typeface="Trebuchet MS"/>
                          <a:cs typeface="Trebuchet MS"/>
                        </a:rPr>
                        <a:t>que</a:t>
                      </a:r>
                      <a:r>
                        <a:rPr sz="15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5" dirty="0">
                          <a:latin typeface="Trebuchet MS"/>
                          <a:cs typeface="Trebuchet MS"/>
                        </a:rPr>
                        <a:t>permita</a:t>
                      </a:r>
                      <a:r>
                        <a:rPr sz="15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10" dirty="0">
                          <a:latin typeface="Trebuchet MS"/>
                          <a:cs typeface="Trebuchet MS"/>
                        </a:rPr>
                        <a:t>reducir</a:t>
                      </a:r>
                      <a:r>
                        <a:rPr sz="15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10" dirty="0">
                          <a:latin typeface="Trebuchet MS"/>
                          <a:cs typeface="Trebuchet MS"/>
                        </a:rPr>
                        <a:t>el</a:t>
                      </a:r>
                      <a:r>
                        <a:rPr sz="15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45" dirty="0">
                          <a:latin typeface="Trebuchet MS"/>
                          <a:cs typeface="Trebuchet MS"/>
                        </a:rPr>
                        <a:t>riesgo</a:t>
                      </a:r>
                      <a:r>
                        <a:rPr sz="15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75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5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15" dirty="0">
                          <a:latin typeface="Trebuchet MS"/>
                          <a:cs typeface="Trebuchet MS"/>
                        </a:rPr>
                        <a:t>incumplir</a:t>
                      </a:r>
                      <a:r>
                        <a:rPr sz="15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70" dirty="0">
                          <a:latin typeface="Trebuchet MS"/>
                          <a:cs typeface="Trebuchet MS"/>
                        </a:rPr>
                        <a:t>con</a:t>
                      </a:r>
                      <a:r>
                        <a:rPr sz="15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35" dirty="0">
                          <a:latin typeface="Trebuchet MS"/>
                          <a:cs typeface="Trebuchet MS"/>
                        </a:rPr>
                        <a:t>las  </a:t>
                      </a:r>
                      <a:r>
                        <a:rPr sz="1500" spc="30" dirty="0">
                          <a:latin typeface="Trebuchet MS"/>
                          <a:cs typeface="Trebuchet MS"/>
                        </a:rPr>
                        <a:t>mismas, </a:t>
                      </a:r>
                      <a:r>
                        <a:rPr sz="1500" spc="20" dirty="0">
                          <a:latin typeface="Trebuchet MS"/>
                          <a:cs typeface="Trebuchet MS"/>
                        </a:rPr>
                        <a:t>para </a:t>
                      </a:r>
                      <a:r>
                        <a:rPr sz="1500" spc="5" dirty="0">
                          <a:latin typeface="Trebuchet MS"/>
                          <a:cs typeface="Trebuchet MS"/>
                        </a:rPr>
                        <a:t>tener </a:t>
                      </a:r>
                      <a:r>
                        <a:rPr sz="1500" spc="50" dirty="0">
                          <a:latin typeface="Trebuchet MS"/>
                          <a:cs typeface="Trebuchet MS"/>
                        </a:rPr>
                        <a:t>una </a:t>
                      </a:r>
                      <a:r>
                        <a:rPr sz="1500" spc="5" dirty="0">
                          <a:latin typeface="Trebuchet MS"/>
                          <a:cs typeface="Trebuchet MS"/>
                        </a:rPr>
                        <a:t>mejora </a:t>
                      </a:r>
                      <a:r>
                        <a:rPr sz="1500" spc="20" dirty="0">
                          <a:latin typeface="Trebuchet MS"/>
                          <a:cs typeface="Trebuchet MS"/>
                        </a:rPr>
                        <a:t>continua </a:t>
                      </a:r>
                      <a:r>
                        <a:rPr sz="1500" spc="70" dirty="0">
                          <a:latin typeface="Trebuchet MS"/>
                          <a:cs typeface="Trebuchet MS"/>
                        </a:rPr>
                        <a:t>y  </a:t>
                      </a:r>
                      <a:r>
                        <a:rPr sz="1500" spc="15" dirty="0">
                          <a:latin typeface="Trebuchet MS"/>
                          <a:cs typeface="Trebuchet MS"/>
                        </a:rPr>
                        <a:t>alcanzar </a:t>
                      </a:r>
                      <a:r>
                        <a:rPr sz="1500" spc="50" dirty="0">
                          <a:latin typeface="Trebuchet MS"/>
                          <a:cs typeface="Trebuchet MS"/>
                        </a:rPr>
                        <a:t>una </a:t>
                      </a:r>
                      <a:r>
                        <a:rPr sz="1500" spc="30" dirty="0">
                          <a:latin typeface="Trebuchet MS"/>
                          <a:cs typeface="Trebuchet MS"/>
                        </a:rPr>
                        <a:t>excelencia</a:t>
                      </a:r>
                      <a:r>
                        <a:rPr sz="1500" spc="-2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empresarial.</a:t>
                      </a:r>
                    </a:p>
                  </a:txBody>
                  <a:tcPr marL="0" marR="0" marT="0" marB="0">
                    <a:lnL w="28575">
                      <a:solidFill>
                        <a:srgbClr val="34372E"/>
                      </a:solidFill>
                      <a:prstDash val="solid"/>
                    </a:lnL>
                    <a:lnR w="28575">
                      <a:solidFill>
                        <a:srgbClr val="34372E"/>
                      </a:solidFill>
                      <a:prstDash val="solid"/>
                    </a:lnR>
                    <a:lnB w="28575">
                      <a:solidFill>
                        <a:srgbClr val="34372E"/>
                      </a:solidFill>
                      <a:prstDash val="solid"/>
                    </a:lnB>
                    <a:solidFill>
                      <a:srgbClr val="F4F5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600" cy="7315200"/>
            <a:chOff x="0" y="0"/>
            <a:chExt cx="9753600" cy="73152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753600" cy="7315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91532" y="792479"/>
              <a:ext cx="6772275" cy="5734050"/>
            </a:xfrm>
            <a:custGeom>
              <a:avLst/>
              <a:gdLst/>
              <a:ahLst/>
              <a:cxnLst/>
              <a:rect l="l" t="t" r="r" b="b"/>
              <a:pathLst>
                <a:path w="6772275" h="5734050">
                  <a:moveTo>
                    <a:pt x="6772275" y="5734050"/>
                  </a:moveTo>
                  <a:lnTo>
                    <a:pt x="0" y="5734050"/>
                  </a:lnTo>
                  <a:lnTo>
                    <a:pt x="0" y="0"/>
                  </a:lnTo>
                  <a:lnTo>
                    <a:pt x="6772275" y="0"/>
                  </a:lnTo>
                  <a:lnTo>
                    <a:pt x="6772275" y="5734050"/>
                  </a:lnTo>
                  <a:close/>
                </a:path>
              </a:pathLst>
            </a:custGeom>
            <a:solidFill>
              <a:srgbClr val="F4F5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28152" y="1116748"/>
              <a:ext cx="6096635" cy="6198870"/>
            </a:xfrm>
            <a:custGeom>
              <a:avLst/>
              <a:gdLst/>
              <a:ahLst/>
              <a:cxnLst/>
              <a:rect l="l" t="t" r="r" b="b"/>
              <a:pathLst>
                <a:path w="6096634" h="6198870">
                  <a:moveTo>
                    <a:pt x="6096025" y="19545"/>
                  </a:moveTo>
                  <a:lnTo>
                    <a:pt x="6076086" y="19545"/>
                  </a:lnTo>
                  <a:lnTo>
                    <a:pt x="6076086" y="5066271"/>
                  </a:lnTo>
                  <a:lnTo>
                    <a:pt x="19532" y="5066271"/>
                  </a:lnTo>
                  <a:lnTo>
                    <a:pt x="19532" y="827963"/>
                  </a:lnTo>
                  <a:lnTo>
                    <a:pt x="0" y="827963"/>
                  </a:lnTo>
                  <a:lnTo>
                    <a:pt x="0" y="5066271"/>
                  </a:lnTo>
                  <a:lnTo>
                    <a:pt x="0" y="5086604"/>
                  </a:lnTo>
                  <a:lnTo>
                    <a:pt x="3038487" y="5086604"/>
                  </a:lnTo>
                  <a:lnTo>
                    <a:pt x="3038487" y="6198451"/>
                  </a:lnTo>
                  <a:lnTo>
                    <a:pt x="3048012" y="6198451"/>
                  </a:lnTo>
                  <a:lnTo>
                    <a:pt x="3048012" y="5086604"/>
                  </a:lnTo>
                  <a:lnTo>
                    <a:pt x="6096025" y="5086604"/>
                  </a:lnTo>
                  <a:lnTo>
                    <a:pt x="6096025" y="5066360"/>
                  </a:lnTo>
                  <a:lnTo>
                    <a:pt x="6096025" y="19545"/>
                  </a:lnTo>
                  <a:close/>
                </a:path>
                <a:path w="6096634" h="6198870">
                  <a:moveTo>
                    <a:pt x="6096025" y="0"/>
                  </a:moveTo>
                  <a:lnTo>
                    <a:pt x="0" y="0"/>
                  </a:lnTo>
                  <a:lnTo>
                    <a:pt x="0" y="19062"/>
                  </a:lnTo>
                  <a:lnTo>
                    <a:pt x="0" y="504113"/>
                  </a:lnTo>
                  <a:lnTo>
                    <a:pt x="19532" y="504113"/>
                  </a:lnTo>
                  <a:lnTo>
                    <a:pt x="19532" y="19062"/>
                  </a:lnTo>
                  <a:lnTo>
                    <a:pt x="6096025" y="19062"/>
                  </a:lnTo>
                  <a:lnTo>
                    <a:pt x="6096025" y="0"/>
                  </a:lnTo>
                  <a:close/>
                </a:path>
              </a:pathLst>
            </a:custGeom>
            <a:solidFill>
              <a:srgbClr val="3437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14245" y="1604250"/>
            <a:ext cx="4105275" cy="542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spc="120" dirty="0">
                <a:latin typeface="Trebuchet MS"/>
                <a:cs typeface="Trebuchet MS"/>
              </a:rPr>
              <a:t>"Para </a:t>
            </a:r>
            <a:r>
              <a:rPr sz="3400" b="1" spc="-10" dirty="0">
                <a:latin typeface="Trebuchet MS"/>
                <a:cs typeface="Trebuchet MS"/>
              </a:rPr>
              <a:t>vivir </a:t>
            </a:r>
            <a:r>
              <a:rPr sz="3400" b="1" spc="130" dirty="0">
                <a:latin typeface="Trebuchet MS"/>
                <a:cs typeface="Trebuchet MS"/>
              </a:rPr>
              <a:t>una</a:t>
            </a:r>
            <a:r>
              <a:rPr sz="3400" b="1" spc="-400" dirty="0">
                <a:latin typeface="Trebuchet MS"/>
                <a:cs typeface="Trebuchet MS"/>
              </a:rPr>
              <a:t> </a:t>
            </a:r>
            <a:r>
              <a:rPr sz="3400" b="1" spc="114" dirty="0">
                <a:latin typeface="Trebuchet MS"/>
                <a:cs typeface="Trebuchet MS"/>
              </a:rPr>
              <a:t>vida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300"/>
              </a:lnSpc>
              <a:spcBef>
                <a:spcPts val="100"/>
              </a:spcBef>
            </a:pPr>
            <a:r>
              <a:rPr spc="60" dirty="0"/>
              <a:t>plena, </a:t>
            </a:r>
            <a:r>
              <a:rPr spc="160" dirty="0"/>
              <a:t>necesitamos  </a:t>
            </a:r>
            <a:r>
              <a:rPr spc="145" dirty="0"/>
              <a:t>seguir creando</a:t>
            </a:r>
            <a:r>
              <a:rPr spc="-375" dirty="0"/>
              <a:t> </a:t>
            </a:r>
            <a:r>
              <a:rPr spc="229" dirty="0"/>
              <a:t>cosas  </a:t>
            </a:r>
            <a:r>
              <a:rPr spc="90" dirty="0"/>
              <a:t>en </a:t>
            </a:r>
            <a:r>
              <a:rPr spc="130" dirty="0"/>
              <a:t>nuestras</a:t>
            </a:r>
            <a:r>
              <a:rPr spc="-265" dirty="0"/>
              <a:t> </a:t>
            </a:r>
            <a:r>
              <a:rPr spc="55" dirty="0"/>
              <a:t>vidas.</a:t>
            </a:r>
          </a:p>
          <a:p>
            <a:pPr marL="245110" marR="237490" algn="ctr">
              <a:lnSpc>
                <a:spcPct val="110300"/>
              </a:lnSpc>
            </a:pPr>
            <a:r>
              <a:rPr spc="120" dirty="0"/>
              <a:t>Sin </a:t>
            </a:r>
            <a:r>
              <a:rPr spc="185" dirty="0"/>
              <a:t>sueños </a:t>
            </a:r>
            <a:r>
              <a:rPr spc="50" dirty="0"/>
              <a:t>y</a:t>
            </a:r>
            <a:r>
              <a:rPr spc="-600" dirty="0"/>
              <a:t> </a:t>
            </a:r>
            <a:r>
              <a:rPr spc="175" dirty="0"/>
              <a:t>metas  </a:t>
            </a:r>
            <a:r>
              <a:rPr spc="120" dirty="0"/>
              <a:t>no </a:t>
            </a:r>
            <a:r>
              <a:rPr spc="70" dirty="0"/>
              <a:t>existe </a:t>
            </a:r>
            <a:r>
              <a:rPr spc="135" dirty="0"/>
              <a:t>la</a:t>
            </a:r>
            <a:r>
              <a:rPr spc="-455" dirty="0"/>
              <a:t> </a:t>
            </a:r>
            <a:r>
              <a:rPr spc="30" dirty="0"/>
              <a:t>vida."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53586" y="5457028"/>
            <a:ext cx="182626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595" dirty="0">
                <a:solidFill>
                  <a:srgbClr val="34372E"/>
                </a:solidFill>
                <a:latin typeface="Arial"/>
                <a:cs typeface="Arial"/>
              </a:rPr>
              <a:t>MARK</a:t>
            </a:r>
            <a:r>
              <a:rPr sz="1250" spc="434" dirty="0">
                <a:solidFill>
                  <a:srgbClr val="34372E"/>
                </a:solidFill>
                <a:latin typeface="Arial"/>
                <a:cs typeface="Arial"/>
              </a:rPr>
              <a:t> </a:t>
            </a:r>
            <a:r>
              <a:rPr sz="1250" spc="500" dirty="0">
                <a:solidFill>
                  <a:srgbClr val="34372E"/>
                </a:solidFill>
                <a:latin typeface="Arial"/>
                <a:cs typeface="Arial"/>
              </a:rPr>
              <a:t>TWAIN</a:t>
            </a:r>
            <a:r>
              <a:rPr sz="1250" spc="500" dirty="0">
                <a:solidFill>
                  <a:srgbClr val="34372E"/>
                </a:solidFill>
                <a:latin typeface="Ani"/>
                <a:cs typeface="Ani"/>
              </a:rPr>
              <a:t>.</a:t>
            </a:r>
            <a:endParaRPr sz="1250">
              <a:latin typeface="Ani"/>
              <a:cs typeface="An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92883" y="1620859"/>
            <a:ext cx="666750" cy="323850"/>
          </a:xfrm>
          <a:custGeom>
            <a:avLst/>
            <a:gdLst/>
            <a:ahLst/>
            <a:cxnLst/>
            <a:rect l="l" t="t" r="r" b="b"/>
            <a:pathLst>
              <a:path w="666750" h="323850">
                <a:moveTo>
                  <a:pt x="666750" y="323850"/>
                </a:moveTo>
                <a:lnTo>
                  <a:pt x="0" y="323850"/>
                </a:lnTo>
                <a:lnTo>
                  <a:pt x="0" y="0"/>
                </a:lnTo>
                <a:lnTo>
                  <a:pt x="666750" y="0"/>
                </a:lnTo>
                <a:lnTo>
                  <a:pt x="666750" y="323850"/>
                </a:lnTo>
                <a:close/>
              </a:path>
            </a:pathLst>
          </a:custGeom>
          <a:solidFill>
            <a:srgbClr val="499EA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4733" y="1998053"/>
            <a:ext cx="7780686" cy="2475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600" y="7315200"/>
                </a:moveTo>
                <a:lnTo>
                  <a:pt x="0" y="7315200"/>
                </a:lnTo>
                <a:lnTo>
                  <a:pt x="0" y="0"/>
                </a:lnTo>
                <a:lnTo>
                  <a:pt x="9753600" y="0"/>
                </a:lnTo>
                <a:lnTo>
                  <a:pt x="9753600" y="7315200"/>
                </a:lnTo>
                <a:close/>
              </a:path>
            </a:pathLst>
          </a:custGeom>
          <a:solidFill>
            <a:srgbClr val="F4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0606" y="6190579"/>
            <a:ext cx="19050" cy="1125220"/>
          </a:xfrm>
          <a:custGeom>
            <a:avLst/>
            <a:gdLst/>
            <a:ahLst/>
            <a:cxnLst/>
            <a:rect l="l" t="t" r="r" b="b"/>
            <a:pathLst>
              <a:path w="19050" h="1125220">
                <a:moveTo>
                  <a:pt x="0" y="0"/>
                </a:moveTo>
                <a:lnTo>
                  <a:pt x="19049" y="0"/>
                </a:lnTo>
                <a:lnTo>
                  <a:pt x="19049" y="1124605"/>
                </a:lnTo>
                <a:lnTo>
                  <a:pt x="0" y="1124605"/>
                </a:lnTo>
                <a:lnTo>
                  <a:pt x="0" y="0"/>
                </a:lnTo>
                <a:close/>
              </a:path>
            </a:pathLst>
          </a:custGeom>
          <a:solidFill>
            <a:srgbClr val="343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2080" y="731519"/>
            <a:ext cx="731520" cy="323850"/>
          </a:xfrm>
          <a:custGeom>
            <a:avLst/>
            <a:gdLst/>
            <a:ahLst/>
            <a:cxnLst/>
            <a:rect l="l" t="t" r="r" b="b"/>
            <a:pathLst>
              <a:path w="731520" h="323850">
                <a:moveTo>
                  <a:pt x="0" y="0"/>
                </a:moveTo>
                <a:lnTo>
                  <a:pt x="731519" y="0"/>
                </a:lnTo>
                <a:lnTo>
                  <a:pt x="731519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solidFill>
            <a:srgbClr val="49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92209" y="1056637"/>
            <a:ext cx="1771649" cy="1752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5634" y="3391064"/>
            <a:ext cx="2125980" cy="1088390"/>
          </a:xfrm>
          <a:custGeom>
            <a:avLst/>
            <a:gdLst/>
            <a:ahLst/>
            <a:cxnLst/>
            <a:rect l="l" t="t" r="r" b="b"/>
            <a:pathLst>
              <a:path w="2125979" h="1088389">
                <a:moveTo>
                  <a:pt x="2125726" y="0"/>
                </a:moveTo>
                <a:lnTo>
                  <a:pt x="2070239" y="0"/>
                </a:lnTo>
                <a:lnTo>
                  <a:pt x="2070239" y="1031913"/>
                </a:lnTo>
                <a:lnTo>
                  <a:pt x="0" y="1031913"/>
                </a:lnTo>
                <a:lnTo>
                  <a:pt x="0" y="1087767"/>
                </a:lnTo>
                <a:lnTo>
                  <a:pt x="2125726" y="1087767"/>
                </a:lnTo>
                <a:lnTo>
                  <a:pt x="2125726" y="1031913"/>
                </a:lnTo>
                <a:lnTo>
                  <a:pt x="2125726" y="0"/>
                </a:lnTo>
                <a:close/>
              </a:path>
            </a:pathLst>
          </a:custGeom>
          <a:solidFill>
            <a:srgbClr val="99A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9647" y="3713415"/>
            <a:ext cx="2154555" cy="1087120"/>
          </a:xfrm>
          <a:custGeom>
            <a:avLst/>
            <a:gdLst/>
            <a:ahLst/>
            <a:cxnLst/>
            <a:rect l="l" t="t" r="r" b="b"/>
            <a:pathLst>
              <a:path w="2154554" h="1087120">
                <a:moveTo>
                  <a:pt x="2154224" y="0"/>
                </a:moveTo>
                <a:lnTo>
                  <a:pt x="2098649" y="0"/>
                </a:lnTo>
                <a:lnTo>
                  <a:pt x="2098649" y="1031138"/>
                </a:lnTo>
                <a:lnTo>
                  <a:pt x="0" y="1031138"/>
                </a:lnTo>
                <a:lnTo>
                  <a:pt x="0" y="1031760"/>
                </a:lnTo>
                <a:lnTo>
                  <a:pt x="0" y="1086942"/>
                </a:lnTo>
                <a:lnTo>
                  <a:pt x="2154224" y="1086942"/>
                </a:lnTo>
                <a:lnTo>
                  <a:pt x="2154224" y="1031760"/>
                </a:lnTo>
                <a:lnTo>
                  <a:pt x="2154224" y="1031138"/>
                </a:lnTo>
                <a:lnTo>
                  <a:pt x="2154224" y="0"/>
                </a:lnTo>
                <a:close/>
              </a:path>
            </a:pathLst>
          </a:custGeom>
          <a:solidFill>
            <a:srgbClr val="99A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27038" y="3390963"/>
            <a:ext cx="2192655" cy="1087120"/>
          </a:xfrm>
          <a:custGeom>
            <a:avLst/>
            <a:gdLst/>
            <a:ahLst/>
            <a:cxnLst/>
            <a:rect l="l" t="t" r="r" b="b"/>
            <a:pathLst>
              <a:path w="2192654" h="1087120">
                <a:moveTo>
                  <a:pt x="2192172" y="0"/>
                </a:moveTo>
                <a:lnTo>
                  <a:pt x="2136483" y="0"/>
                </a:lnTo>
                <a:lnTo>
                  <a:pt x="2136483" y="1031316"/>
                </a:lnTo>
                <a:lnTo>
                  <a:pt x="0" y="1031316"/>
                </a:lnTo>
                <a:lnTo>
                  <a:pt x="0" y="1087056"/>
                </a:lnTo>
                <a:lnTo>
                  <a:pt x="2192172" y="1087056"/>
                </a:lnTo>
                <a:lnTo>
                  <a:pt x="2192172" y="1031316"/>
                </a:lnTo>
                <a:lnTo>
                  <a:pt x="2192172" y="0"/>
                </a:lnTo>
                <a:close/>
              </a:path>
            </a:pathLst>
          </a:custGeom>
          <a:solidFill>
            <a:srgbClr val="99A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72827" y="5145282"/>
            <a:ext cx="3981449" cy="1819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75484" y="1488389"/>
            <a:ext cx="1724991" cy="1830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24076" y="3657599"/>
            <a:ext cx="2154555" cy="1087755"/>
          </a:xfrm>
          <a:prstGeom prst="rect">
            <a:avLst/>
          </a:prstGeom>
          <a:solidFill>
            <a:srgbClr val="4F6FB1"/>
          </a:solidFill>
        </p:spPr>
        <p:txBody>
          <a:bodyPr vert="horz" wrap="square" lIns="0" tIns="213360" rIns="0" bIns="0" rtlCol="0">
            <a:spAutoFit/>
          </a:bodyPr>
          <a:lstStyle/>
          <a:p>
            <a:pPr marL="232410" marR="168910" indent="160655">
              <a:lnSpc>
                <a:spcPct val="114599"/>
              </a:lnSpc>
              <a:spcBef>
                <a:spcPts val="1680"/>
              </a:spcBef>
            </a:pPr>
            <a:r>
              <a:rPr sz="1800" b="1" spc="65" dirty="0">
                <a:solidFill>
                  <a:srgbClr val="FFFFFF"/>
                </a:solidFill>
                <a:latin typeface="Trebuchet MS"/>
                <a:cs typeface="Trebuchet MS"/>
              </a:rPr>
              <a:t>Regulación </a:t>
            </a:r>
            <a:r>
              <a:rPr sz="1800" b="1" spc="25" dirty="0">
                <a:solidFill>
                  <a:srgbClr val="FFFFFF"/>
                </a:solidFill>
                <a:latin typeface="Trebuchet MS"/>
                <a:cs typeface="Trebuchet MS"/>
              </a:rPr>
              <a:t>y  </a:t>
            </a:r>
            <a:r>
              <a:rPr sz="1800" b="1" spc="-7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00" b="1" spc="4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b="1" spc="23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800" b="1" spc="3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800" b="1" spc="7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00" b="1" spc="12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800" b="1" spc="4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b="1" spc="2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800" b="1" spc="-2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00" b="1" spc="7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00" b="1" spc="9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800" b="1" spc="-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800" b="1" spc="70" dirty="0">
                <a:solidFill>
                  <a:srgbClr val="FFFFFF"/>
                </a:solidFill>
                <a:latin typeface="Trebuchet MS"/>
                <a:cs typeface="Trebuchet MS"/>
              </a:rPr>
              <a:t>ó</a:t>
            </a:r>
            <a:r>
              <a:rPr sz="1800" b="1" spc="2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852877" y="249585"/>
            <a:ext cx="39528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215" dirty="0">
                <a:solidFill>
                  <a:srgbClr val="017378"/>
                </a:solidFill>
                <a:latin typeface="Trebuchet MS"/>
                <a:cs typeface="Trebuchet MS"/>
              </a:rPr>
              <a:t>INTRODUCCIÓN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0156" y="3335212"/>
            <a:ext cx="2125980" cy="1087755"/>
          </a:xfrm>
          <a:prstGeom prst="rect">
            <a:avLst/>
          </a:prstGeom>
          <a:solidFill>
            <a:srgbClr val="98ABD5"/>
          </a:solidFill>
        </p:spPr>
        <p:txBody>
          <a:bodyPr vert="horz" wrap="square" lIns="0" tIns="125730" rIns="0" bIns="0" rtlCol="0">
            <a:spAutoFit/>
          </a:bodyPr>
          <a:lstStyle/>
          <a:p>
            <a:pPr marL="273685" marR="307975" indent="-635" algn="ctr">
              <a:lnSpc>
                <a:spcPct val="114599"/>
              </a:lnSpc>
              <a:spcBef>
                <a:spcPts val="990"/>
              </a:spcBef>
            </a:pP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Control,  </a:t>
            </a:r>
            <a:r>
              <a:rPr sz="1800" b="1" spc="20" dirty="0">
                <a:solidFill>
                  <a:srgbClr val="FFFFFF"/>
                </a:solidFill>
                <a:latin typeface="Trebuchet MS"/>
                <a:cs typeface="Trebuchet MS"/>
              </a:rPr>
              <a:t>fiscalización</a:t>
            </a:r>
            <a:r>
              <a:rPr sz="1800" b="1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25" dirty="0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sz="1800" b="1" spc="15" dirty="0">
                <a:solidFill>
                  <a:srgbClr val="FFFFFF"/>
                </a:solidFill>
                <a:latin typeface="Trebuchet MS"/>
                <a:cs typeface="Trebuchet MS"/>
              </a:rPr>
              <a:t> auditoría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71356" y="3335212"/>
            <a:ext cx="2192655" cy="1087755"/>
          </a:xfrm>
          <a:prstGeom prst="rect">
            <a:avLst/>
          </a:prstGeom>
          <a:solidFill>
            <a:srgbClr val="98ABD5"/>
          </a:solidFill>
        </p:spPr>
        <p:txBody>
          <a:bodyPr vert="horz" wrap="square" lIns="0" tIns="227965" rIns="0" bIns="0" rtlCol="0">
            <a:spAutoFit/>
          </a:bodyPr>
          <a:lstStyle/>
          <a:p>
            <a:pPr marL="113664" marR="53975" indent="29209">
              <a:lnSpc>
                <a:spcPct val="114599"/>
              </a:lnSpc>
              <a:spcBef>
                <a:spcPts val="1795"/>
              </a:spcBef>
            </a:pPr>
            <a:r>
              <a:rPr sz="1800" b="1" spc="25" dirty="0">
                <a:solidFill>
                  <a:srgbClr val="FFFFFF"/>
                </a:solidFill>
                <a:latin typeface="Trebuchet MS"/>
                <a:cs typeface="Trebuchet MS"/>
              </a:rPr>
              <a:t>Determinación </a:t>
            </a:r>
            <a:r>
              <a:rPr sz="1800" b="1" spc="75" dirty="0">
                <a:solidFill>
                  <a:srgbClr val="FFFFFF"/>
                </a:solidFill>
                <a:latin typeface="Trebuchet MS"/>
                <a:cs typeface="Trebuchet MS"/>
              </a:rPr>
              <a:t>de  </a:t>
            </a:r>
            <a:r>
              <a:rPr sz="1800" b="1" spc="-7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00" b="1" spc="4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b="1" spc="114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800" b="1" spc="9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800" b="1" spc="7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00" b="1" spc="2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800" b="1" spc="114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800" b="1" spc="7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00" b="1" spc="9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800" b="1" spc="-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800" b="1" spc="3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800" b="1" spc="-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800" b="1" spc="114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800" b="1" spc="7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00" b="1" spc="114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800" b="1" spc="4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b="1" spc="114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83812" y="1477798"/>
            <a:ext cx="1665131" cy="18545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23994" y="2667972"/>
            <a:ext cx="502429" cy="9895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55699" y="5579638"/>
            <a:ext cx="1771404" cy="838200"/>
          </a:xfrm>
          <a:custGeom>
            <a:avLst/>
            <a:gdLst/>
            <a:ahLst/>
            <a:cxnLst/>
            <a:rect l="l" t="t" r="r" b="b"/>
            <a:pathLst>
              <a:path w="1704975" h="838200">
                <a:moveTo>
                  <a:pt x="1704915" y="838200"/>
                </a:moveTo>
                <a:lnTo>
                  <a:pt x="243156" y="838200"/>
                </a:lnTo>
                <a:lnTo>
                  <a:pt x="0" y="419100"/>
                </a:lnTo>
                <a:lnTo>
                  <a:pt x="243156" y="0"/>
                </a:lnTo>
                <a:lnTo>
                  <a:pt x="1704915" y="0"/>
                </a:lnTo>
                <a:lnTo>
                  <a:pt x="1461758" y="419100"/>
                </a:lnTo>
                <a:lnTo>
                  <a:pt x="1704915" y="838200"/>
                </a:lnTo>
                <a:close/>
              </a:path>
            </a:pathLst>
          </a:custGeom>
          <a:solidFill>
            <a:srgbClr val="745B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811966" y="5590826"/>
            <a:ext cx="1341434" cy="726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 marR="5080" indent="-89535">
              <a:lnSpc>
                <a:spcPct val="115599"/>
              </a:lnSpc>
              <a:spcBef>
                <a:spcPts val="100"/>
              </a:spcBef>
            </a:pPr>
            <a:r>
              <a:rPr lang="es-EC" sz="2000" spc="140" dirty="0">
                <a:solidFill>
                  <a:srgbClr val="FFFFFF"/>
                </a:solidFill>
                <a:latin typeface="Trebuchet MS"/>
                <a:cs typeface="Trebuchet MS"/>
              </a:rPr>
              <a:t>Entidades</a:t>
            </a:r>
            <a:r>
              <a:rPr sz="2000" spc="135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2000" spc="50" dirty="0">
                <a:solidFill>
                  <a:srgbClr val="FFFFFF"/>
                </a:solidFill>
                <a:latin typeface="Trebuchet MS"/>
                <a:cs typeface="Trebuchet MS"/>
              </a:rPr>
              <a:t>públicas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600" y="7315200"/>
                </a:moveTo>
                <a:lnTo>
                  <a:pt x="0" y="7315200"/>
                </a:lnTo>
                <a:lnTo>
                  <a:pt x="0" y="0"/>
                </a:lnTo>
                <a:lnTo>
                  <a:pt x="9753600" y="0"/>
                </a:lnTo>
                <a:lnTo>
                  <a:pt x="9753600" y="7315200"/>
                </a:lnTo>
                <a:close/>
              </a:path>
            </a:pathLst>
          </a:custGeom>
          <a:solidFill>
            <a:srgbClr val="F4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22080" y="731519"/>
            <a:ext cx="731520" cy="323850"/>
          </a:xfrm>
          <a:custGeom>
            <a:avLst/>
            <a:gdLst/>
            <a:ahLst/>
            <a:cxnLst/>
            <a:rect l="l" t="t" r="r" b="b"/>
            <a:pathLst>
              <a:path w="731520" h="323850">
                <a:moveTo>
                  <a:pt x="0" y="0"/>
                </a:moveTo>
                <a:lnTo>
                  <a:pt x="731519" y="0"/>
                </a:lnTo>
                <a:lnTo>
                  <a:pt x="731519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solidFill>
            <a:srgbClr val="49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44100"/>
            <a:ext cx="9753599" cy="4381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5617" y="597249"/>
            <a:ext cx="704215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150" dirty="0">
                <a:solidFill>
                  <a:srgbClr val="017378"/>
                </a:solidFill>
                <a:latin typeface="Trebuchet MS"/>
                <a:cs typeface="Trebuchet MS"/>
              </a:rPr>
              <a:t>PLANTEAMIENTO DEL</a:t>
            </a:r>
            <a:r>
              <a:rPr sz="3400" b="1" spc="-630" dirty="0">
                <a:solidFill>
                  <a:srgbClr val="017378"/>
                </a:solidFill>
                <a:latin typeface="Trebuchet MS"/>
                <a:cs typeface="Trebuchet MS"/>
              </a:rPr>
              <a:t> </a:t>
            </a:r>
            <a:r>
              <a:rPr sz="3400" b="1" spc="185" dirty="0">
                <a:solidFill>
                  <a:srgbClr val="017378"/>
                </a:solidFill>
                <a:latin typeface="Trebuchet MS"/>
                <a:cs typeface="Trebuchet MS"/>
              </a:rPr>
              <a:t>PROBLEMA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1978" y="1303303"/>
            <a:ext cx="7096759" cy="0"/>
          </a:xfrm>
          <a:custGeom>
            <a:avLst/>
            <a:gdLst/>
            <a:ahLst/>
            <a:cxnLst/>
            <a:rect l="l" t="t" r="r" b="b"/>
            <a:pathLst>
              <a:path w="7096759">
                <a:moveTo>
                  <a:pt x="0" y="0"/>
                </a:moveTo>
                <a:lnTo>
                  <a:pt x="7096207" y="0"/>
                </a:lnTo>
              </a:path>
            </a:pathLst>
          </a:custGeom>
          <a:ln w="47625">
            <a:solidFill>
              <a:srgbClr val="0173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600" cy="7315200"/>
            <a:chOff x="0" y="0"/>
            <a:chExt cx="9753600" cy="73152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753600" cy="7315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229725" cy="7315200"/>
            </a:xfrm>
            <a:custGeom>
              <a:avLst/>
              <a:gdLst/>
              <a:ahLst/>
              <a:cxnLst/>
              <a:rect l="l" t="t" r="r" b="b"/>
              <a:pathLst>
                <a:path w="9229725" h="7315200">
                  <a:moveTo>
                    <a:pt x="6284417" y="0"/>
                  </a:moveTo>
                  <a:lnTo>
                    <a:pt x="0" y="0"/>
                  </a:lnTo>
                  <a:lnTo>
                    <a:pt x="0" y="7315200"/>
                  </a:lnTo>
                  <a:lnTo>
                    <a:pt x="6284417" y="7315200"/>
                  </a:lnTo>
                  <a:lnTo>
                    <a:pt x="6284417" y="0"/>
                  </a:lnTo>
                  <a:close/>
                </a:path>
                <a:path w="9229725" h="7315200">
                  <a:moveTo>
                    <a:pt x="9229369" y="6049251"/>
                  </a:moveTo>
                  <a:lnTo>
                    <a:pt x="9210319" y="6049251"/>
                  </a:lnTo>
                  <a:lnTo>
                    <a:pt x="9210319" y="7315200"/>
                  </a:lnTo>
                  <a:lnTo>
                    <a:pt x="9229369" y="7315200"/>
                  </a:lnTo>
                  <a:lnTo>
                    <a:pt x="9229369" y="6049251"/>
                  </a:lnTo>
                  <a:close/>
                </a:path>
              </a:pathLst>
            </a:custGeom>
            <a:solidFill>
              <a:srgbClr val="F4F5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26514" y="4430085"/>
              <a:ext cx="1619249" cy="24764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96867" y="2705480"/>
            <a:ext cx="2372995" cy="110934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5875" marR="5080" indent="-3810">
              <a:lnSpc>
                <a:spcPts val="3979"/>
              </a:lnSpc>
              <a:spcBef>
                <a:spcPts val="715"/>
              </a:spcBef>
            </a:pPr>
            <a:r>
              <a:rPr sz="3800" b="1" spc="195" dirty="0">
                <a:solidFill>
                  <a:srgbClr val="F4F5F6"/>
                </a:solidFill>
                <a:latin typeface="Trebuchet MS"/>
                <a:cs typeface="Trebuchet MS"/>
              </a:rPr>
              <a:t>O</a:t>
            </a:r>
            <a:r>
              <a:rPr sz="3800" b="1" spc="315" dirty="0">
                <a:solidFill>
                  <a:srgbClr val="F4F5F6"/>
                </a:solidFill>
                <a:latin typeface="Trebuchet MS"/>
                <a:cs typeface="Trebuchet MS"/>
              </a:rPr>
              <a:t>B</a:t>
            </a:r>
            <a:r>
              <a:rPr sz="3800" b="1" spc="-165" dirty="0">
                <a:solidFill>
                  <a:srgbClr val="F4F5F6"/>
                </a:solidFill>
                <a:latin typeface="Trebuchet MS"/>
                <a:cs typeface="Trebuchet MS"/>
              </a:rPr>
              <a:t>J</a:t>
            </a:r>
            <a:r>
              <a:rPr sz="3800" b="1" spc="114" dirty="0">
                <a:solidFill>
                  <a:srgbClr val="F4F5F6"/>
                </a:solidFill>
                <a:latin typeface="Trebuchet MS"/>
                <a:cs typeface="Trebuchet MS"/>
              </a:rPr>
              <a:t>E</a:t>
            </a:r>
            <a:r>
              <a:rPr sz="3800" b="1" spc="20" dirty="0">
                <a:solidFill>
                  <a:srgbClr val="F4F5F6"/>
                </a:solidFill>
                <a:latin typeface="Trebuchet MS"/>
                <a:cs typeface="Trebuchet MS"/>
              </a:rPr>
              <a:t>TI</a:t>
            </a:r>
            <a:r>
              <a:rPr sz="3800" b="1" spc="200" dirty="0">
                <a:solidFill>
                  <a:srgbClr val="F4F5F6"/>
                </a:solidFill>
                <a:latin typeface="Trebuchet MS"/>
                <a:cs typeface="Trebuchet MS"/>
              </a:rPr>
              <a:t>V</a:t>
            </a:r>
            <a:r>
              <a:rPr sz="3800" b="1" spc="120" dirty="0">
                <a:solidFill>
                  <a:srgbClr val="F4F5F6"/>
                </a:solidFill>
                <a:latin typeface="Trebuchet MS"/>
                <a:cs typeface="Trebuchet MS"/>
              </a:rPr>
              <a:t>O  </a:t>
            </a:r>
            <a:r>
              <a:rPr sz="3800" b="1" spc="175" dirty="0">
                <a:solidFill>
                  <a:srgbClr val="F4F5F6"/>
                </a:solidFill>
                <a:latin typeface="Trebuchet MS"/>
                <a:cs typeface="Trebuchet MS"/>
              </a:rPr>
              <a:t>GENERAL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9903" y="422022"/>
            <a:ext cx="5695315" cy="6467475"/>
          </a:xfrm>
          <a:prstGeom prst="rect">
            <a:avLst/>
          </a:prstGeom>
          <a:ln w="19956">
            <a:solidFill>
              <a:srgbClr val="34372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050">
              <a:latin typeface="Times New Roman"/>
              <a:cs typeface="Times New Roman"/>
            </a:endParaRPr>
          </a:p>
          <a:p>
            <a:pPr marL="285750" marR="345440">
              <a:lnSpc>
                <a:spcPct val="116700"/>
              </a:lnSpc>
            </a:pPr>
            <a:r>
              <a:rPr sz="3000" spc="15" dirty="0">
                <a:solidFill>
                  <a:srgbClr val="000000"/>
                </a:solidFill>
              </a:rPr>
              <a:t>Realizar </a:t>
            </a:r>
            <a:r>
              <a:rPr sz="3000" spc="125" dirty="0">
                <a:solidFill>
                  <a:srgbClr val="000000"/>
                </a:solidFill>
              </a:rPr>
              <a:t>un </a:t>
            </a:r>
            <a:r>
              <a:rPr sz="3000" spc="80" dirty="0">
                <a:solidFill>
                  <a:srgbClr val="000000"/>
                </a:solidFill>
              </a:rPr>
              <a:t>diagnóstico del  </a:t>
            </a:r>
            <a:r>
              <a:rPr sz="3000" spc="135" dirty="0">
                <a:solidFill>
                  <a:srgbClr val="000000"/>
                </a:solidFill>
              </a:rPr>
              <a:t>proceso</a:t>
            </a:r>
            <a:r>
              <a:rPr sz="3000" spc="-160" dirty="0">
                <a:solidFill>
                  <a:srgbClr val="000000"/>
                </a:solidFill>
              </a:rPr>
              <a:t> </a:t>
            </a:r>
            <a:r>
              <a:rPr sz="3000" spc="145" dirty="0">
                <a:solidFill>
                  <a:srgbClr val="000000"/>
                </a:solidFill>
              </a:rPr>
              <a:t>y</a:t>
            </a:r>
            <a:r>
              <a:rPr sz="3000" spc="-155" dirty="0">
                <a:solidFill>
                  <a:srgbClr val="000000"/>
                </a:solidFill>
              </a:rPr>
              <a:t> </a:t>
            </a:r>
            <a:r>
              <a:rPr sz="3000" spc="155" dirty="0">
                <a:solidFill>
                  <a:srgbClr val="000000"/>
                </a:solidFill>
              </a:rPr>
              <a:t>de</a:t>
            </a:r>
            <a:r>
              <a:rPr sz="3000" spc="-155" dirty="0">
                <a:solidFill>
                  <a:srgbClr val="000000"/>
                </a:solidFill>
              </a:rPr>
              <a:t> </a:t>
            </a:r>
            <a:r>
              <a:rPr sz="3000" spc="-5" dirty="0">
                <a:solidFill>
                  <a:srgbClr val="000000"/>
                </a:solidFill>
              </a:rPr>
              <a:t>la</a:t>
            </a:r>
            <a:r>
              <a:rPr sz="3000" spc="-155" dirty="0">
                <a:solidFill>
                  <a:srgbClr val="000000"/>
                </a:solidFill>
              </a:rPr>
              <a:t> </a:t>
            </a:r>
            <a:r>
              <a:rPr sz="3000" spc="95" dirty="0">
                <a:solidFill>
                  <a:srgbClr val="000000"/>
                </a:solidFill>
              </a:rPr>
              <a:t>metodología  </a:t>
            </a:r>
            <a:r>
              <a:rPr sz="3000" spc="155" dirty="0">
                <a:solidFill>
                  <a:srgbClr val="000000"/>
                </a:solidFill>
              </a:rPr>
              <a:t>de </a:t>
            </a:r>
            <a:r>
              <a:rPr sz="3000" spc="-10" dirty="0">
                <a:solidFill>
                  <a:srgbClr val="000000"/>
                </a:solidFill>
              </a:rPr>
              <a:t>auditoría </a:t>
            </a:r>
            <a:r>
              <a:rPr sz="3000" spc="15" dirty="0">
                <a:solidFill>
                  <a:srgbClr val="000000"/>
                </a:solidFill>
              </a:rPr>
              <a:t>externa </a:t>
            </a:r>
            <a:r>
              <a:rPr sz="3000" spc="145" dirty="0">
                <a:solidFill>
                  <a:srgbClr val="000000"/>
                </a:solidFill>
              </a:rPr>
              <a:t>que  </a:t>
            </a:r>
            <a:r>
              <a:rPr sz="3000" spc="40" dirty="0">
                <a:solidFill>
                  <a:srgbClr val="000000"/>
                </a:solidFill>
              </a:rPr>
              <a:t>aplican </a:t>
            </a:r>
            <a:r>
              <a:rPr sz="3000" spc="114" dirty="0">
                <a:solidFill>
                  <a:srgbClr val="000000"/>
                </a:solidFill>
              </a:rPr>
              <a:t>en </a:t>
            </a:r>
            <a:r>
              <a:rPr sz="3000" spc="-5" dirty="0">
                <a:solidFill>
                  <a:srgbClr val="000000"/>
                </a:solidFill>
              </a:rPr>
              <a:t>la </a:t>
            </a:r>
            <a:r>
              <a:rPr sz="3000" spc="10" dirty="0">
                <a:solidFill>
                  <a:srgbClr val="000000"/>
                </a:solidFill>
              </a:rPr>
              <a:t>Contraloría  </a:t>
            </a:r>
            <a:r>
              <a:rPr sz="3000" spc="50" dirty="0">
                <a:solidFill>
                  <a:srgbClr val="000000"/>
                </a:solidFill>
              </a:rPr>
              <a:t>General </a:t>
            </a:r>
            <a:r>
              <a:rPr sz="3000" spc="80" dirty="0">
                <a:solidFill>
                  <a:srgbClr val="000000"/>
                </a:solidFill>
              </a:rPr>
              <a:t>del</a:t>
            </a:r>
            <a:r>
              <a:rPr sz="3000" spc="-340" dirty="0">
                <a:solidFill>
                  <a:srgbClr val="000000"/>
                </a:solidFill>
              </a:rPr>
              <a:t> </a:t>
            </a:r>
            <a:r>
              <a:rPr sz="3000" spc="25" dirty="0">
                <a:solidFill>
                  <a:srgbClr val="000000"/>
                </a:solidFill>
              </a:rPr>
              <a:t>Estado.</a:t>
            </a:r>
            <a:endParaRPr sz="3000"/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600" y="7315200"/>
                </a:moveTo>
                <a:lnTo>
                  <a:pt x="0" y="7315200"/>
                </a:lnTo>
                <a:lnTo>
                  <a:pt x="0" y="0"/>
                </a:lnTo>
                <a:lnTo>
                  <a:pt x="9753600" y="0"/>
                </a:lnTo>
                <a:lnTo>
                  <a:pt x="9753600" y="7315200"/>
                </a:lnTo>
                <a:close/>
              </a:path>
            </a:pathLst>
          </a:custGeom>
          <a:solidFill>
            <a:srgbClr val="F4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7570" y="666875"/>
            <a:ext cx="5714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00" dirty="0">
                <a:solidFill>
                  <a:srgbClr val="017378"/>
                </a:solidFill>
                <a:latin typeface="Trebuchet MS"/>
                <a:cs typeface="Trebuchet MS"/>
              </a:rPr>
              <a:t>OBJETIVOS</a:t>
            </a:r>
            <a:r>
              <a:rPr sz="3600" b="1" spc="-140" dirty="0">
                <a:solidFill>
                  <a:srgbClr val="017378"/>
                </a:solidFill>
                <a:latin typeface="Trebuchet MS"/>
                <a:cs typeface="Trebuchet MS"/>
              </a:rPr>
              <a:t> </a:t>
            </a:r>
            <a:r>
              <a:rPr sz="3600" b="1" spc="229" dirty="0">
                <a:solidFill>
                  <a:srgbClr val="017378"/>
                </a:solidFill>
                <a:latin typeface="Trebuchet MS"/>
                <a:cs typeface="Trebuchet MS"/>
              </a:rPr>
              <a:t>ESPECÍFICOS</a:t>
            </a:r>
            <a:endParaRPr sz="36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15140" y="1981979"/>
          <a:ext cx="4365625" cy="2066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3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79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34372E"/>
                      </a:solidFill>
                      <a:prstDash val="solid"/>
                    </a:lnR>
                    <a:solidFill>
                      <a:srgbClr val="F4F5F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  <a:p>
                      <a:pPr marL="317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100" spc="105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Levantar </a:t>
                      </a:r>
                      <a:r>
                        <a:rPr sz="2100" spc="35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2100" spc="25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100" spc="95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información</a:t>
                      </a:r>
                      <a:endParaRPr sz="2100">
                        <a:latin typeface="Trebuchet MS"/>
                        <a:cs typeface="Trebuchet MS"/>
                      </a:endParaRPr>
                    </a:p>
                  </a:txBody>
                  <a:tcPr marL="0" marR="0" marT="5715" marB="0">
                    <a:lnL w="28575">
                      <a:solidFill>
                        <a:srgbClr val="34372E"/>
                      </a:solidFill>
                      <a:prstDash val="solid"/>
                    </a:lnL>
                    <a:lnR w="28575">
                      <a:solidFill>
                        <a:srgbClr val="34372E"/>
                      </a:solidFill>
                      <a:prstDash val="solid"/>
                    </a:lnR>
                    <a:lnT w="28575">
                      <a:solidFill>
                        <a:srgbClr val="34372E"/>
                      </a:solidFill>
                      <a:prstDash val="solid"/>
                    </a:lnT>
                    <a:solidFill>
                      <a:srgbClr val="F4F5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99E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100" spc="155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con </a:t>
                      </a:r>
                      <a:r>
                        <a:rPr sz="2100" spc="130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datos </a:t>
                      </a:r>
                      <a:r>
                        <a:rPr sz="2100" spc="150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2100" spc="-85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100" spc="85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fuente</a:t>
                      </a:r>
                      <a:endParaRPr sz="21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R w="28575">
                      <a:solidFill>
                        <a:srgbClr val="34372E"/>
                      </a:solidFill>
                      <a:prstDash val="solid"/>
                    </a:lnR>
                    <a:solidFill>
                      <a:srgbClr val="F4F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34372E"/>
                      </a:solidFill>
                      <a:prstDash val="solid"/>
                    </a:lnR>
                    <a:solidFill>
                      <a:srgbClr val="F4F5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7500">
                        <a:lnSpc>
                          <a:spcPts val="1980"/>
                        </a:lnSpc>
                      </a:pPr>
                      <a:r>
                        <a:rPr sz="2100" spc="60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primaria </a:t>
                      </a:r>
                      <a:r>
                        <a:rPr sz="2100" spc="120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2100" spc="75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100" spc="85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secundaria.</a:t>
                      </a:r>
                      <a:endParaRPr sz="2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28575">
                      <a:solidFill>
                        <a:srgbClr val="34372E"/>
                      </a:solidFill>
                      <a:prstDash val="solid"/>
                    </a:lnL>
                    <a:lnR w="28575">
                      <a:solidFill>
                        <a:srgbClr val="34372E"/>
                      </a:solidFill>
                      <a:prstDash val="solid"/>
                    </a:lnR>
                    <a:lnB w="28575">
                      <a:solidFill>
                        <a:srgbClr val="34372E"/>
                      </a:solidFill>
                      <a:prstDash val="solid"/>
                    </a:lnB>
                    <a:solidFill>
                      <a:srgbClr val="F4F5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440413" y="4557887"/>
          <a:ext cx="4826000" cy="1609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2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33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34372E"/>
                      </a:solidFill>
                      <a:prstDash val="solid"/>
                    </a:lnR>
                    <a:solidFill>
                      <a:srgbClr val="F4F5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9405">
                        <a:lnSpc>
                          <a:spcPts val="2455"/>
                        </a:lnSpc>
                        <a:spcBef>
                          <a:spcPts val="2039"/>
                        </a:spcBef>
                      </a:pPr>
                      <a:r>
                        <a:rPr sz="2100" spc="130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Procesar </a:t>
                      </a:r>
                      <a:r>
                        <a:rPr sz="2100" spc="100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y </a:t>
                      </a:r>
                      <a:r>
                        <a:rPr sz="2100" spc="65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analizar </a:t>
                      </a:r>
                      <a:r>
                        <a:rPr sz="2100" spc="135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los</a:t>
                      </a:r>
                      <a:r>
                        <a:rPr sz="2100" spc="-35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100" spc="130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datos</a:t>
                      </a:r>
                      <a:endParaRPr sz="2100">
                        <a:latin typeface="Trebuchet MS"/>
                        <a:cs typeface="Trebuchet MS"/>
                      </a:endParaRPr>
                    </a:p>
                  </a:txBody>
                  <a:tcPr marL="0" marR="0" marT="259079" marB="0">
                    <a:lnL w="28575">
                      <a:solidFill>
                        <a:srgbClr val="34372E"/>
                      </a:solidFill>
                      <a:prstDash val="solid"/>
                    </a:lnL>
                    <a:lnR w="28575">
                      <a:solidFill>
                        <a:srgbClr val="34372E"/>
                      </a:solidFill>
                      <a:prstDash val="solid"/>
                    </a:lnR>
                    <a:lnT w="19050">
                      <a:solidFill>
                        <a:srgbClr val="34372E"/>
                      </a:solidFill>
                      <a:prstDash val="solid"/>
                    </a:lnT>
                    <a:solidFill>
                      <a:srgbClr val="F4F5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99E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100" spc="130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recopilados </a:t>
                      </a:r>
                      <a:r>
                        <a:rPr sz="2100" spc="155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con </a:t>
                      </a:r>
                      <a:r>
                        <a:rPr sz="2100" spc="35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2100" spc="-90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100" spc="60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utilización</a:t>
                      </a:r>
                      <a:endParaRPr sz="2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R w="28575">
                      <a:solidFill>
                        <a:srgbClr val="34372E"/>
                      </a:solidFill>
                      <a:prstDash val="solid"/>
                    </a:lnR>
                    <a:solidFill>
                      <a:srgbClr val="F4F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9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34372E"/>
                      </a:solidFill>
                      <a:prstDash val="solid"/>
                    </a:lnR>
                    <a:solidFill>
                      <a:srgbClr val="F4F5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9405">
                        <a:lnSpc>
                          <a:spcPts val="2290"/>
                        </a:lnSpc>
                      </a:pPr>
                      <a:r>
                        <a:rPr sz="2100" spc="110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del </a:t>
                      </a:r>
                      <a:r>
                        <a:rPr sz="2100" spc="145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programa </a:t>
                      </a:r>
                      <a:r>
                        <a:rPr sz="2100" spc="100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estadístico</a:t>
                      </a:r>
                      <a:r>
                        <a:rPr sz="2100" spc="-95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100" spc="175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SPSS.</a:t>
                      </a:r>
                      <a:endParaRPr sz="2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28575">
                      <a:solidFill>
                        <a:srgbClr val="34372E"/>
                      </a:solidFill>
                      <a:prstDash val="solid"/>
                    </a:lnL>
                    <a:lnR w="28575">
                      <a:solidFill>
                        <a:srgbClr val="34372E"/>
                      </a:solidFill>
                      <a:prstDash val="solid"/>
                    </a:lnR>
                    <a:lnB w="28575">
                      <a:solidFill>
                        <a:srgbClr val="34372E"/>
                      </a:solidFill>
                      <a:prstDash val="solid"/>
                    </a:lnB>
                    <a:solidFill>
                      <a:srgbClr val="F4F5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866819" y="1981979"/>
          <a:ext cx="4323080" cy="2066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9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79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34372E"/>
                      </a:solidFill>
                      <a:prstDash val="solid"/>
                    </a:lnR>
                    <a:solidFill>
                      <a:srgbClr val="F4F5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5435" marR="1140460">
                        <a:lnSpc>
                          <a:spcPct val="116100"/>
                        </a:lnSpc>
                        <a:spcBef>
                          <a:spcPts val="475"/>
                        </a:spcBef>
                      </a:pPr>
                      <a:r>
                        <a:rPr sz="2100" spc="120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Diseñar </a:t>
                      </a:r>
                      <a:r>
                        <a:rPr sz="2100" spc="100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y </a:t>
                      </a:r>
                      <a:r>
                        <a:rPr sz="2100" spc="75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aplicar</a:t>
                      </a:r>
                      <a:r>
                        <a:rPr sz="2100" spc="-85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100" spc="135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los  </a:t>
                      </a:r>
                      <a:r>
                        <a:rPr sz="2100" spc="114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instrumentos</a:t>
                      </a:r>
                      <a:r>
                        <a:rPr sz="2100" spc="55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100" spc="150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endParaRPr sz="2100">
                        <a:latin typeface="Trebuchet MS"/>
                        <a:cs typeface="Trebuchet MS"/>
                      </a:endParaRPr>
                    </a:p>
                  </a:txBody>
                  <a:tcPr marL="0" marR="0" marT="60325" marB="0">
                    <a:lnL w="28575">
                      <a:solidFill>
                        <a:srgbClr val="34372E"/>
                      </a:solidFill>
                      <a:prstDash val="solid"/>
                    </a:lnL>
                    <a:lnR w="28575">
                      <a:solidFill>
                        <a:srgbClr val="34372E"/>
                      </a:solidFill>
                      <a:prstDash val="solid"/>
                    </a:lnR>
                    <a:lnT w="28575">
                      <a:solidFill>
                        <a:srgbClr val="34372E"/>
                      </a:solidFill>
                      <a:prstDash val="solid"/>
                    </a:lnT>
                    <a:solidFill>
                      <a:srgbClr val="F4F5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99E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100" spc="120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recolección </a:t>
                      </a:r>
                      <a:r>
                        <a:rPr sz="2100" spc="150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2100" spc="20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100" spc="95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información</a:t>
                      </a:r>
                      <a:endParaRPr sz="2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R w="28575">
                      <a:solidFill>
                        <a:srgbClr val="34372E"/>
                      </a:solidFill>
                      <a:prstDash val="solid"/>
                    </a:lnR>
                    <a:solidFill>
                      <a:srgbClr val="F4F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34372E"/>
                      </a:solidFill>
                      <a:prstDash val="solid"/>
                    </a:lnR>
                    <a:solidFill>
                      <a:srgbClr val="F4F5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5435">
                        <a:lnSpc>
                          <a:spcPts val="2290"/>
                        </a:lnSpc>
                      </a:pPr>
                      <a:r>
                        <a:rPr sz="2100" spc="40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2100" spc="135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los </a:t>
                      </a:r>
                      <a:r>
                        <a:rPr sz="2100" spc="105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auditores</a:t>
                      </a:r>
                      <a:r>
                        <a:rPr sz="2100" spc="5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100" spc="100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calificados</a:t>
                      </a:r>
                      <a:endParaRPr sz="2100">
                        <a:latin typeface="Trebuchet MS"/>
                        <a:cs typeface="Trebuchet MS"/>
                      </a:endParaRPr>
                    </a:p>
                    <a:p>
                      <a:pPr marL="30543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2100" spc="105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por </a:t>
                      </a:r>
                      <a:r>
                        <a:rPr sz="2100" spc="35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2100" spc="25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100" spc="70" dirty="0">
                          <a:solidFill>
                            <a:srgbClr val="34372E"/>
                          </a:solidFill>
                          <a:latin typeface="Trebuchet MS"/>
                          <a:cs typeface="Trebuchet MS"/>
                        </a:rPr>
                        <a:t>CGE.</a:t>
                      </a:r>
                      <a:endParaRPr sz="2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28575">
                      <a:solidFill>
                        <a:srgbClr val="34372E"/>
                      </a:solidFill>
                      <a:prstDash val="solid"/>
                    </a:lnL>
                    <a:lnR w="28575">
                      <a:solidFill>
                        <a:srgbClr val="34372E"/>
                      </a:solidFill>
                      <a:prstDash val="solid"/>
                    </a:lnR>
                    <a:lnB w="28575">
                      <a:solidFill>
                        <a:srgbClr val="34372E"/>
                      </a:solidFill>
                      <a:prstDash val="solid"/>
                    </a:lnB>
                    <a:solidFill>
                      <a:srgbClr val="F4F5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1763626" y="1411702"/>
            <a:ext cx="6287135" cy="0"/>
          </a:xfrm>
          <a:custGeom>
            <a:avLst/>
            <a:gdLst/>
            <a:ahLst/>
            <a:cxnLst/>
            <a:rect l="l" t="t" r="r" b="b"/>
            <a:pathLst>
              <a:path w="6287134">
                <a:moveTo>
                  <a:pt x="0" y="0"/>
                </a:moveTo>
                <a:lnTo>
                  <a:pt x="6286602" y="0"/>
                </a:lnTo>
              </a:path>
            </a:pathLst>
          </a:custGeom>
          <a:ln w="47625">
            <a:solidFill>
              <a:srgbClr val="0173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128563" y="6381841"/>
            <a:ext cx="5473065" cy="934719"/>
            <a:chOff x="2128563" y="6381841"/>
            <a:chExt cx="5473065" cy="934719"/>
          </a:xfrm>
        </p:grpSpPr>
        <p:sp>
          <p:nvSpPr>
            <p:cNvPr id="9" name="object 9"/>
            <p:cNvSpPr/>
            <p:nvPr/>
          </p:nvSpPr>
          <p:spPr>
            <a:xfrm>
              <a:off x="2128563" y="6381841"/>
              <a:ext cx="3267710" cy="934719"/>
            </a:xfrm>
            <a:custGeom>
              <a:avLst/>
              <a:gdLst/>
              <a:ahLst/>
              <a:cxnLst/>
              <a:rect l="l" t="t" r="r" b="b"/>
              <a:pathLst>
                <a:path w="3267710" h="934720">
                  <a:moveTo>
                    <a:pt x="255730" y="204427"/>
                  </a:moveTo>
                  <a:lnTo>
                    <a:pt x="221672" y="197542"/>
                  </a:lnTo>
                  <a:lnTo>
                    <a:pt x="193860" y="178766"/>
                  </a:lnTo>
                  <a:lnTo>
                    <a:pt x="175109" y="150918"/>
                  </a:lnTo>
                  <a:lnTo>
                    <a:pt x="168233" y="116815"/>
                  </a:lnTo>
                  <a:lnTo>
                    <a:pt x="168233" y="87611"/>
                  </a:lnTo>
                  <a:lnTo>
                    <a:pt x="175109" y="53509"/>
                  </a:lnTo>
                  <a:lnTo>
                    <a:pt x="193860" y="25660"/>
                  </a:lnTo>
                  <a:lnTo>
                    <a:pt x="221672" y="6884"/>
                  </a:lnTo>
                  <a:lnTo>
                    <a:pt x="255730" y="0"/>
                  </a:lnTo>
                  <a:lnTo>
                    <a:pt x="289787" y="6884"/>
                  </a:lnTo>
                  <a:lnTo>
                    <a:pt x="317599" y="25660"/>
                  </a:lnTo>
                  <a:lnTo>
                    <a:pt x="336350" y="53509"/>
                  </a:lnTo>
                  <a:lnTo>
                    <a:pt x="343226" y="87611"/>
                  </a:lnTo>
                  <a:lnTo>
                    <a:pt x="343226" y="116815"/>
                  </a:lnTo>
                  <a:lnTo>
                    <a:pt x="336350" y="150918"/>
                  </a:lnTo>
                  <a:lnTo>
                    <a:pt x="317599" y="178766"/>
                  </a:lnTo>
                  <a:lnTo>
                    <a:pt x="289787" y="197542"/>
                  </a:lnTo>
                  <a:lnTo>
                    <a:pt x="255730" y="204427"/>
                  </a:lnTo>
                  <a:close/>
                </a:path>
                <a:path w="3267710" h="934720">
                  <a:moveTo>
                    <a:pt x="10444" y="584082"/>
                  </a:moveTo>
                  <a:lnTo>
                    <a:pt x="5865" y="581617"/>
                  </a:lnTo>
                  <a:lnTo>
                    <a:pt x="462" y="573422"/>
                  </a:lnTo>
                  <a:lnTo>
                    <a:pt x="0" y="568239"/>
                  </a:lnTo>
                  <a:lnTo>
                    <a:pt x="80737" y="379650"/>
                  </a:lnTo>
                  <a:lnTo>
                    <a:pt x="109727" y="307049"/>
                  </a:lnTo>
                  <a:lnTo>
                    <a:pt x="127421" y="276869"/>
                  </a:lnTo>
                  <a:lnTo>
                    <a:pt x="152645" y="253709"/>
                  </a:lnTo>
                  <a:lnTo>
                    <a:pt x="183491" y="238865"/>
                  </a:lnTo>
                  <a:lnTo>
                    <a:pt x="218048" y="233631"/>
                  </a:lnTo>
                  <a:lnTo>
                    <a:pt x="293412" y="233631"/>
                  </a:lnTo>
                  <a:lnTo>
                    <a:pt x="358814" y="253709"/>
                  </a:lnTo>
                  <a:lnTo>
                    <a:pt x="401732" y="307049"/>
                  </a:lnTo>
                  <a:lnTo>
                    <a:pt x="430722" y="379650"/>
                  </a:lnTo>
                  <a:lnTo>
                    <a:pt x="438071" y="396822"/>
                  </a:lnTo>
                  <a:lnTo>
                    <a:pt x="160883" y="396822"/>
                  </a:lnTo>
                  <a:lnTo>
                    <a:pt x="159571" y="399947"/>
                  </a:lnTo>
                  <a:lnTo>
                    <a:pt x="95903" y="548684"/>
                  </a:lnTo>
                  <a:lnTo>
                    <a:pt x="86920" y="563283"/>
                  </a:lnTo>
                  <a:lnTo>
                    <a:pt x="74377" y="574447"/>
                  </a:lnTo>
                  <a:lnTo>
                    <a:pt x="59181" y="581578"/>
                  </a:lnTo>
                  <a:lnTo>
                    <a:pt x="42238" y="584077"/>
                  </a:lnTo>
                  <a:lnTo>
                    <a:pt x="10444" y="584082"/>
                  </a:lnTo>
                  <a:close/>
                </a:path>
                <a:path w="3267710" h="934720">
                  <a:moveTo>
                    <a:pt x="147993" y="934526"/>
                  </a:moveTo>
                  <a:lnTo>
                    <a:pt x="121665" y="934520"/>
                  </a:lnTo>
                  <a:lnTo>
                    <a:pt x="117778" y="932812"/>
                  </a:lnTo>
                  <a:lnTo>
                    <a:pt x="112260" y="926809"/>
                  </a:lnTo>
                  <a:lnTo>
                    <a:pt x="110881" y="922793"/>
                  </a:lnTo>
                  <a:lnTo>
                    <a:pt x="139068" y="584077"/>
                  </a:lnTo>
                  <a:lnTo>
                    <a:pt x="165113" y="401495"/>
                  </a:lnTo>
                  <a:lnTo>
                    <a:pt x="165608" y="398136"/>
                  </a:lnTo>
                  <a:lnTo>
                    <a:pt x="160883" y="396822"/>
                  </a:lnTo>
                  <a:lnTo>
                    <a:pt x="350576" y="396822"/>
                  </a:lnTo>
                  <a:lnTo>
                    <a:pt x="345880" y="398136"/>
                  </a:lnTo>
                  <a:lnTo>
                    <a:pt x="372392" y="584082"/>
                  </a:lnTo>
                  <a:lnTo>
                    <a:pt x="373558" y="598097"/>
                  </a:lnTo>
                  <a:lnTo>
                    <a:pt x="253426" y="598097"/>
                  </a:lnTo>
                  <a:lnTo>
                    <a:pt x="205565" y="885722"/>
                  </a:lnTo>
                  <a:lnTo>
                    <a:pt x="198601" y="905237"/>
                  </a:lnTo>
                  <a:lnTo>
                    <a:pt x="185716" y="920696"/>
                  </a:lnTo>
                  <a:lnTo>
                    <a:pt x="168363" y="930869"/>
                  </a:lnTo>
                  <a:lnTo>
                    <a:pt x="147993" y="934526"/>
                  </a:lnTo>
                  <a:close/>
                </a:path>
                <a:path w="3267710" h="934720">
                  <a:moveTo>
                    <a:pt x="500986" y="584082"/>
                  </a:moveTo>
                  <a:lnTo>
                    <a:pt x="496082" y="584077"/>
                  </a:lnTo>
                  <a:lnTo>
                    <a:pt x="469192" y="584077"/>
                  </a:lnTo>
                  <a:lnTo>
                    <a:pt x="452266" y="581566"/>
                  </a:lnTo>
                  <a:lnTo>
                    <a:pt x="437087" y="574431"/>
                  </a:lnTo>
                  <a:lnTo>
                    <a:pt x="424559" y="563271"/>
                  </a:lnTo>
                  <a:lnTo>
                    <a:pt x="415586" y="548684"/>
                  </a:lnTo>
                  <a:lnTo>
                    <a:pt x="350576" y="396822"/>
                  </a:lnTo>
                  <a:lnTo>
                    <a:pt x="438071" y="396822"/>
                  </a:lnTo>
                  <a:lnTo>
                    <a:pt x="511431" y="568239"/>
                  </a:lnTo>
                  <a:lnTo>
                    <a:pt x="510968" y="573422"/>
                  </a:lnTo>
                  <a:lnTo>
                    <a:pt x="505565" y="581617"/>
                  </a:lnTo>
                  <a:lnTo>
                    <a:pt x="500986" y="584082"/>
                  </a:lnTo>
                  <a:close/>
                </a:path>
                <a:path w="3267710" h="934720">
                  <a:moveTo>
                    <a:pt x="385720" y="934526"/>
                  </a:moveTo>
                  <a:lnTo>
                    <a:pt x="343106" y="930861"/>
                  </a:lnTo>
                  <a:lnTo>
                    <a:pt x="312884" y="905230"/>
                  </a:lnTo>
                  <a:lnTo>
                    <a:pt x="258092" y="598097"/>
                  </a:lnTo>
                  <a:lnTo>
                    <a:pt x="373558" y="598097"/>
                  </a:lnTo>
                  <a:lnTo>
                    <a:pt x="400579" y="922793"/>
                  </a:lnTo>
                  <a:lnTo>
                    <a:pt x="399199" y="926809"/>
                  </a:lnTo>
                  <a:lnTo>
                    <a:pt x="393681" y="932812"/>
                  </a:lnTo>
                  <a:lnTo>
                    <a:pt x="389794" y="934520"/>
                  </a:lnTo>
                  <a:lnTo>
                    <a:pt x="385720" y="934526"/>
                  </a:lnTo>
                  <a:close/>
                </a:path>
                <a:path w="3267710" h="934720">
                  <a:moveTo>
                    <a:pt x="806957" y="204427"/>
                  </a:moveTo>
                  <a:lnTo>
                    <a:pt x="772899" y="197542"/>
                  </a:lnTo>
                  <a:lnTo>
                    <a:pt x="745086" y="178766"/>
                  </a:lnTo>
                  <a:lnTo>
                    <a:pt x="726335" y="150918"/>
                  </a:lnTo>
                  <a:lnTo>
                    <a:pt x="719459" y="116815"/>
                  </a:lnTo>
                  <a:lnTo>
                    <a:pt x="719459" y="87611"/>
                  </a:lnTo>
                  <a:lnTo>
                    <a:pt x="726335" y="53509"/>
                  </a:lnTo>
                  <a:lnTo>
                    <a:pt x="745086" y="25660"/>
                  </a:lnTo>
                  <a:lnTo>
                    <a:pt x="772899" y="6884"/>
                  </a:lnTo>
                  <a:lnTo>
                    <a:pt x="806957" y="0"/>
                  </a:lnTo>
                  <a:lnTo>
                    <a:pt x="841015" y="6884"/>
                  </a:lnTo>
                  <a:lnTo>
                    <a:pt x="868828" y="25660"/>
                  </a:lnTo>
                  <a:lnTo>
                    <a:pt x="887579" y="53509"/>
                  </a:lnTo>
                  <a:lnTo>
                    <a:pt x="894455" y="87611"/>
                  </a:lnTo>
                  <a:lnTo>
                    <a:pt x="894455" y="116815"/>
                  </a:lnTo>
                  <a:lnTo>
                    <a:pt x="887579" y="150918"/>
                  </a:lnTo>
                  <a:lnTo>
                    <a:pt x="868828" y="178766"/>
                  </a:lnTo>
                  <a:lnTo>
                    <a:pt x="841015" y="197542"/>
                  </a:lnTo>
                  <a:lnTo>
                    <a:pt x="806957" y="204427"/>
                  </a:lnTo>
                  <a:close/>
                </a:path>
                <a:path w="3267710" h="934720">
                  <a:moveTo>
                    <a:pt x="561671" y="584082"/>
                  </a:moveTo>
                  <a:lnTo>
                    <a:pt x="557094" y="581617"/>
                  </a:lnTo>
                  <a:lnTo>
                    <a:pt x="551691" y="573422"/>
                  </a:lnTo>
                  <a:lnTo>
                    <a:pt x="551224" y="568239"/>
                  </a:lnTo>
                  <a:lnTo>
                    <a:pt x="631966" y="379650"/>
                  </a:lnTo>
                  <a:lnTo>
                    <a:pt x="660955" y="307049"/>
                  </a:lnTo>
                  <a:lnTo>
                    <a:pt x="678647" y="276869"/>
                  </a:lnTo>
                  <a:lnTo>
                    <a:pt x="703872" y="253709"/>
                  </a:lnTo>
                  <a:lnTo>
                    <a:pt x="734718" y="238865"/>
                  </a:lnTo>
                  <a:lnTo>
                    <a:pt x="769274" y="233631"/>
                  </a:lnTo>
                  <a:lnTo>
                    <a:pt x="844640" y="233631"/>
                  </a:lnTo>
                  <a:lnTo>
                    <a:pt x="910042" y="253709"/>
                  </a:lnTo>
                  <a:lnTo>
                    <a:pt x="952959" y="307049"/>
                  </a:lnTo>
                  <a:lnTo>
                    <a:pt x="981948" y="379650"/>
                  </a:lnTo>
                  <a:lnTo>
                    <a:pt x="989297" y="396822"/>
                  </a:lnTo>
                  <a:lnTo>
                    <a:pt x="712109" y="396822"/>
                  </a:lnTo>
                  <a:lnTo>
                    <a:pt x="710797" y="399947"/>
                  </a:lnTo>
                  <a:lnTo>
                    <a:pt x="647133" y="548684"/>
                  </a:lnTo>
                  <a:lnTo>
                    <a:pt x="638148" y="563283"/>
                  </a:lnTo>
                  <a:lnTo>
                    <a:pt x="625604" y="574447"/>
                  </a:lnTo>
                  <a:lnTo>
                    <a:pt x="610407" y="581578"/>
                  </a:lnTo>
                  <a:lnTo>
                    <a:pt x="593464" y="584077"/>
                  </a:lnTo>
                  <a:lnTo>
                    <a:pt x="561671" y="584082"/>
                  </a:lnTo>
                  <a:close/>
                </a:path>
                <a:path w="3267710" h="934720">
                  <a:moveTo>
                    <a:pt x="699221" y="934526"/>
                  </a:moveTo>
                  <a:lnTo>
                    <a:pt x="672893" y="934520"/>
                  </a:lnTo>
                  <a:lnTo>
                    <a:pt x="669003" y="932812"/>
                  </a:lnTo>
                  <a:lnTo>
                    <a:pt x="663486" y="926809"/>
                  </a:lnTo>
                  <a:lnTo>
                    <a:pt x="662110" y="922793"/>
                  </a:lnTo>
                  <a:lnTo>
                    <a:pt x="690296" y="584077"/>
                  </a:lnTo>
                  <a:lnTo>
                    <a:pt x="716340" y="401495"/>
                  </a:lnTo>
                  <a:lnTo>
                    <a:pt x="716834" y="398136"/>
                  </a:lnTo>
                  <a:lnTo>
                    <a:pt x="712109" y="396822"/>
                  </a:lnTo>
                  <a:lnTo>
                    <a:pt x="901805" y="396822"/>
                  </a:lnTo>
                  <a:lnTo>
                    <a:pt x="897106" y="398136"/>
                  </a:lnTo>
                  <a:lnTo>
                    <a:pt x="923618" y="584082"/>
                  </a:lnTo>
                  <a:lnTo>
                    <a:pt x="924784" y="598097"/>
                  </a:lnTo>
                  <a:lnTo>
                    <a:pt x="804652" y="598097"/>
                  </a:lnTo>
                  <a:lnTo>
                    <a:pt x="756790" y="885722"/>
                  </a:lnTo>
                  <a:lnTo>
                    <a:pt x="749829" y="905237"/>
                  </a:lnTo>
                  <a:lnTo>
                    <a:pt x="736945" y="920696"/>
                  </a:lnTo>
                  <a:lnTo>
                    <a:pt x="719592" y="930869"/>
                  </a:lnTo>
                  <a:lnTo>
                    <a:pt x="699221" y="934526"/>
                  </a:lnTo>
                  <a:close/>
                </a:path>
                <a:path w="3267710" h="934720">
                  <a:moveTo>
                    <a:pt x="1052216" y="584082"/>
                  </a:moveTo>
                  <a:lnTo>
                    <a:pt x="1047308" y="584077"/>
                  </a:lnTo>
                  <a:lnTo>
                    <a:pt x="1020418" y="584077"/>
                  </a:lnTo>
                  <a:lnTo>
                    <a:pt x="1003493" y="581566"/>
                  </a:lnTo>
                  <a:lnTo>
                    <a:pt x="988314" y="574431"/>
                  </a:lnTo>
                  <a:lnTo>
                    <a:pt x="975786" y="563271"/>
                  </a:lnTo>
                  <a:lnTo>
                    <a:pt x="966813" y="548684"/>
                  </a:lnTo>
                  <a:lnTo>
                    <a:pt x="901805" y="396822"/>
                  </a:lnTo>
                  <a:lnTo>
                    <a:pt x="989297" y="396822"/>
                  </a:lnTo>
                  <a:lnTo>
                    <a:pt x="1062658" y="568239"/>
                  </a:lnTo>
                  <a:lnTo>
                    <a:pt x="1062196" y="573422"/>
                  </a:lnTo>
                  <a:lnTo>
                    <a:pt x="1056794" y="581617"/>
                  </a:lnTo>
                  <a:lnTo>
                    <a:pt x="1052216" y="584082"/>
                  </a:lnTo>
                  <a:close/>
                </a:path>
                <a:path w="3267710" h="934720">
                  <a:moveTo>
                    <a:pt x="936947" y="934526"/>
                  </a:moveTo>
                  <a:lnTo>
                    <a:pt x="894334" y="930861"/>
                  </a:lnTo>
                  <a:lnTo>
                    <a:pt x="864112" y="905230"/>
                  </a:lnTo>
                  <a:lnTo>
                    <a:pt x="809319" y="598097"/>
                  </a:lnTo>
                  <a:lnTo>
                    <a:pt x="924784" y="598097"/>
                  </a:lnTo>
                  <a:lnTo>
                    <a:pt x="951804" y="922793"/>
                  </a:lnTo>
                  <a:lnTo>
                    <a:pt x="950428" y="926809"/>
                  </a:lnTo>
                  <a:lnTo>
                    <a:pt x="944911" y="932812"/>
                  </a:lnTo>
                  <a:lnTo>
                    <a:pt x="941021" y="934520"/>
                  </a:lnTo>
                  <a:lnTo>
                    <a:pt x="936947" y="934526"/>
                  </a:lnTo>
                  <a:close/>
                </a:path>
                <a:path w="3267710" h="934720">
                  <a:moveTo>
                    <a:pt x="1358184" y="204427"/>
                  </a:moveTo>
                  <a:lnTo>
                    <a:pt x="1324126" y="197542"/>
                  </a:lnTo>
                  <a:lnTo>
                    <a:pt x="1296314" y="178766"/>
                  </a:lnTo>
                  <a:lnTo>
                    <a:pt x="1277562" y="150918"/>
                  </a:lnTo>
                  <a:lnTo>
                    <a:pt x="1270686" y="116815"/>
                  </a:lnTo>
                  <a:lnTo>
                    <a:pt x="1270686" y="87611"/>
                  </a:lnTo>
                  <a:lnTo>
                    <a:pt x="1277562" y="53509"/>
                  </a:lnTo>
                  <a:lnTo>
                    <a:pt x="1296314" y="25660"/>
                  </a:lnTo>
                  <a:lnTo>
                    <a:pt x="1324126" y="6884"/>
                  </a:lnTo>
                  <a:lnTo>
                    <a:pt x="1358184" y="0"/>
                  </a:lnTo>
                  <a:lnTo>
                    <a:pt x="1392243" y="6884"/>
                  </a:lnTo>
                  <a:lnTo>
                    <a:pt x="1420055" y="25660"/>
                  </a:lnTo>
                  <a:lnTo>
                    <a:pt x="1438806" y="53509"/>
                  </a:lnTo>
                  <a:lnTo>
                    <a:pt x="1445682" y="87611"/>
                  </a:lnTo>
                  <a:lnTo>
                    <a:pt x="1445682" y="116815"/>
                  </a:lnTo>
                  <a:lnTo>
                    <a:pt x="1438806" y="150918"/>
                  </a:lnTo>
                  <a:lnTo>
                    <a:pt x="1420055" y="178766"/>
                  </a:lnTo>
                  <a:lnTo>
                    <a:pt x="1392243" y="197542"/>
                  </a:lnTo>
                  <a:lnTo>
                    <a:pt x="1358184" y="204427"/>
                  </a:lnTo>
                  <a:close/>
                </a:path>
                <a:path w="3267710" h="934720">
                  <a:moveTo>
                    <a:pt x="1112899" y="584082"/>
                  </a:moveTo>
                  <a:lnTo>
                    <a:pt x="1108321" y="581617"/>
                  </a:lnTo>
                  <a:lnTo>
                    <a:pt x="1102919" y="573422"/>
                  </a:lnTo>
                  <a:lnTo>
                    <a:pt x="1102452" y="568239"/>
                  </a:lnTo>
                  <a:lnTo>
                    <a:pt x="1183193" y="379650"/>
                  </a:lnTo>
                  <a:lnTo>
                    <a:pt x="1212182" y="307049"/>
                  </a:lnTo>
                  <a:lnTo>
                    <a:pt x="1229874" y="276869"/>
                  </a:lnTo>
                  <a:lnTo>
                    <a:pt x="1255099" y="253709"/>
                  </a:lnTo>
                  <a:lnTo>
                    <a:pt x="1285945" y="238865"/>
                  </a:lnTo>
                  <a:lnTo>
                    <a:pt x="1320501" y="233631"/>
                  </a:lnTo>
                  <a:lnTo>
                    <a:pt x="1395867" y="233631"/>
                  </a:lnTo>
                  <a:lnTo>
                    <a:pt x="1461270" y="253709"/>
                  </a:lnTo>
                  <a:lnTo>
                    <a:pt x="1504186" y="307049"/>
                  </a:lnTo>
                  <a:lnTo>
                    <a:pt x="1533175" y="379650"/>
                  </a:lnTo>
                  <a:lnTo>
                    <a:pt x="1540524" y="396822"/>
                  </a:lnTo>
                  <a:lnTo>
                    <a:pt x="1263336" y="396822"/>
                  </a:lnTo>
                  <a:lnTo>
                    <a:pt x="1262024" y="399947"/>
                  </a:lnTo>
                  <a:lnTo>
                    <a:pt x="1198360" y="548684"/>
                  </a:lnTo>
                  <a:lnTo>
                    <a:pt x="1189375" y="563283"/>
                  </a:lnTo>
                  <a:lnTo>
                    <a:pt x="1176831" y="574447"/>
                  </a:lnTo>
                  <a:lnTo>
                    <a:pt x="1161634" y="581578"/>
                  </a:lnTo>
                  <a:lnTo>
                    <a:pt x="1144691" y="584077"/>
                  </a:lnTo>
                  <a:lnTo>
                    <a:pt x="1112899" y="584082"/>
                  </a:lnTo>
                  <a:close/>
                </a:path>
                <a:path w="3267710" h="934720">
                  <a:moveTo>
                    <a:pt x="1250448" y="934526"/>
                  </a:moveTo>
                  <a:lnTo>
                    <a:pt x="1224121" y="934520"/>
                  </a:lnTo>
                  <a:lnTo>
                    <a:pt x="1220230" y="932812"/>
                  </a:lnTo>
                  <a:lnTo>
                    <a:pt x="1214713" y="926809"/>
                  </a:lnTo>
                  <a:lnTo>
                    <a:pt x="1213337" y="922793"/>
                  </a:lnTo>
                  <a:lnTo>
                    <a:pt x="1241524" y="584077"/>
                  </a:lnTo>
                  <a:lnTo>
                    <a:pt x="1267568" y="401495"/>
                  </a:lnTo>
                  <a:lnTo>
                    <a:pt x="1268061" y="398136"/>
                  </a:lnTo>
                  <a:lnTo>
                    <a:pt x="1263336" y="396822"/>
                  </a:lnTo>
                  <a:lnTo>
                    <a:pt x="1453032" y="396822"/>
                  </a:lnTo>
                  <a:lnTo>
                    <a:pt x="1448334" y="398136"/>
                  </a:lnTo>
                  <a:lnTo>
                    <a:pt x="1474845" y="584082"/>
                  </a:lnTo>
                  <a:lnTo>
                    <a:pt x="1476012" y="598097"/>
                  </a:lnTo>
                  <a:lnTo>
                    <a:pt x="1355880" y="598097"/>
                  </a:lnTo>
                  <a:lnTo>
                    <a:pt x="1308017" y="885722"/>
                  </a:lnTo>
                  <a:lnTo>
                    <a:pt x="1301056" y="905237"/>
                  </a:lnTo>
                  <a:lnTo>
                    <a:pt x="1288172" y="920696"/>
                  </a:lnTo>
                  <a:lnTo>
                    <a:pt x="1270819" y="930869"/>
                  </a:lnTo>
                  <a:lnTo>
                    <a:pt x="1250448" y="934526"/>
                  </a:lnTo>
                  <a:close/>
                </a:path>
                <a:path w="3267710" h="934720">
                  <a:moveTo>
                    <a:pt x="1603444" y="584082"/>
                  </a:moveTo>
                  <a:lnTo>
                    <a:pt x="1598535" y="584077"/>
                  </a:lnTo>
                  <a:lnTo>
                    <a:pt x="1571646" y="584077"/>
                  </a:lnTo>
                  <a:lnTo>
                    <a:pt x="1554720" y="581566"/>
                  </a:lnTo>
                  <a:lnTo>
                    <a:pt x="1539541" y="574431"/>
                  </a:lnTo>
                  <a:lnTo>
                    <a:pt x="1527013" y="563271"/>
                  </a:lnTo>
                  <a:lnTo>
                    <a:pt x="1518040" y="548684"/>
                  </a:lnTo>
                  <a:lnTo>
                    <a:pt x="1453032" y="396822"/>
                  </a:lnTo>
                  <a:lnTo>
                    <a:pt x="1540524" y="396822"/>
                  </a:lnTo>
                  <a:lnTo>
                    <a:pt x="1613885" y="568239"/>
                  </a:lnTo>
                  <a:lnTo>
                    <a:pt x="1613423" y="573422"/>
                  </a:lnTo>
                  <a:lnTo>
                    <a:pt x="1608021" y="581617"/>
                  </a:lnTo>
                  <a:lnTo>
                    <a:pt x="1603444" y="584082"/>
                  </a:lnTo>
                  <a:close/>
                </a:path>
                <a:path w="3267710" h="934720">
                  <a:moveTo>
                    <a:pt x="1488174" y="934526"/>
                  </a:moveTo>
                  <a:lnTo>
                    <a:pt x="1445561" y="930861"/>
                  </a:lnTo>
                  <a:lnTo>
                    <a:pt x="1415339" y="905230"/>
                  </a:lnTo>
                  <a:lnTo>
                    <a:pt x="1360547" y="598097"/>
                  </a:lnTo>
                  <a:lnTo>
                    <a:pt x="1476012" y="598097"/>
                  </a:lnTo>
                  <a:lnTo>
                    <a:pt x="1503031" y="922793"/>
                  </a:lnTo>
                  <a:lnTo>
                    <a:pt x="1501656" y="926809"/>
                  </a:lnTo>
                  <a:lnTo>
                    <a:pt x="1496138" y="932812"/>
                  </a:lnTo>
                  <a:lnTo>
                    <a:pt x="1492248" y="934520"/>
                  </a:lnTo>
                  <a:lnTo>
                    <a:pt x="1488174" y="934526"/>
                  </a:lnTo>
                  <a:close/>
                </a:path>
                <a:path w="3267710" h="934720">
                  <a:moveTo>
                    <a:pt x="1909411" y="204427"/>
                  </a:moveTo>
                  <a:lnTo>
                    <a:pt x="1875353" y="197542"/>
                  </a:lnTo>
                  <a:lnTo>
                    <a:pt x="1847541" y="178766"/>
                  </a:lnTo>
                  <a:lnTo>
                    <a:pt x="1828789" y="150918"/>
                  </a:lnTo>
                  <a:lnTo>
                    <a:pt x="1821913" y="116815"/>
                  </a:lnTo>
                  <a:lnTo>
                    <a:pt x="1821913" y="87611"/>
                  </a:lnTo>
                  <a:lnTo>
                    <a:pt x="1828789" y="53509"/>
                  </a:lnTo>
                  <a:lnTo>
                    <a:pt x="1847541" y="25660"/>
                  </a:lnTo>
                  <a:lnTo>
                    <a:pt x="1875353" y="6884"/>
                  </a:lnTo>
                  <a:lnTo>
                    <a:pt x="1909411" y="0"/>
                  </a:lnTo>
                  <a:lnTo>
                    <a:pt x="1943470" y="6884"/>
                  </a:lnTo>
                  <a:lnTo>
                    <a:pt x="1971282" y="25660"/>
                  </a:lnTo>
                  <a:lnTo>
                    <a:pt x="1990034" y="53509"/>
                  </a:lnTo>
                  <a:lnTo>
                    <a:pt x="1996910" y="87611"/>
                  </a:lnTo>
                  <a:lnTo>
                    <a:pt x="1996910" y="116815"/>
                  </a:lnTo>
                  <a:lnTo>
                    <a:pt x="1990034" y="150918"/>
                  </a:lnTo>
                  <a:lnTo>
                    <a:pt x="1971282" y="178766"/>
                  </a:lnTo>
                  <a:lnTo>
                    <a:pt x="1943470" y="197542"/>
                  </a:lnTo>
                  <a:lnTo>
                    <a:pt x="1909411" y="204427"/>
                  </a:lnTo>
                  <a:close/>
                </a:path>
                <a:path w="3267710" h="934720">
                  <a:moveTo>
                    <a:pt x="1664126" y="584082"/>
                  </a:moveTo>
                  <a:lnTo>
                    <a:pt x="1659548" y="581617"/>
                  </a:lnTo>
                  <a:lnTo>
                    <a:pt x="1654146" y="573422"/>
                  </a:lnTo>
                  <a:lnTo>
                    <a:pt x="1653679" y="568239"/>
                  </a:lnTo>
                  <a:lnTo>
                    <a:pt x="1734420" y="379650"/>
                  </a:lnTo>
                  <a:lnTo>
                    <a:pt x="1763410" y="307049"/>
                  </a:lnTo>
                  <a:lnTo>
                    <a:pt x="1781102" y="276869"/>
                  </a:lnTo>
                  <a:lnTo>
                    <a:pt x="1806326" y="253709"/>
                  </a:lnTo>
                  <a:lnTo>
                    <a:pt x="1837172" y="238865"/>
                  </a:lnTo>
                  <a:lnTo>
                    <a:pt x="1871729" y="233631"/>
                  </a:lnTo>
                  <a:lnTo>
                    <a:pt x="1947094" y="233631"/>
                  </a:lnTo>
                  <a:lnTo>
                    <a:pt x="2012497" y="253709"/>
                  </a:lnTo>
                  <a:lnTo>
                    <a:pt x="2055413" y="307049"/>
                  </a:lnTo>
                  <a:lnTo>
                    <a:pt x="2084403" y="379650"/>
                  </a:lnTo>
                  <a:lnTo>
                    <a:pt x="2091752" y="396822"/>
                  </a:lnTo>
                  <a:lnTo>
                    <a:pt x="1814564" y="396822"/>
                  </a:lnTo>
                  <a:lnTo>
                    <a:pt x="1813251" y="399947"/>
                  </a:lnTo>
                  <a:lnTo>
                    <a:pt x="1749587" y="548684"/>
                  </a:lnTo>
                  <a:lnTo>
                    <a:pt x="1740603" y="563283"/>
                  </a:lnTo>
                  <a:lnTo>
                    <a:pt x="1728058" y="574447"/>
                  </a:lnTo>
                  <a:lnTo>
                    <a:pt x="1712861" y="581578"/>
                  </a:lnTo>
                  <a:lnTo>
                    <a:pt x="1695919" y="584077"/>
                  </a:lnTo>
                  <a:lnTo>
                    <a:pt x="1664126" y="584082"/>
                  </a:lnTo>
                  <a:close/>
                </a:path>
                <a:path w="3267710" h="934720">
                  <a:moveTo>
                    <a:pt x="1801675" y="934526"/>
                  </a:moveTo>
                  <a:lnTo>
                    <a:pt x="1775348" y="934520"/>
                  </a:lnTo>
                  <a:lnTo>
                    <a:pt x="1771458" y="932812"/>
                  </a:lnTo>
                  <a:lnTo>
                    <a:pt x="1765940" y="926809"/>
                  </a:lnTo>
                  <a:lnTo>
                    <a:pt x="1764565" y="922793"/>
                  </a:lnTo>
                  <a:lnTo>
                    <a:pt x="1792751" y="584077"/>
                  </a:lnTo>
                  <a:lnTo>
                    <a:pt x="1818795" y="401495"/>
                  </a:lnTo>
                  <a:lnTo>
                    <a:pt x="1819288" y="398136"/>
                  </a:lnTo>
                  <a:lnTo>
                    <a:pt x="1814564" y="396822"/>
                  </a:lnTo>
                  <a:lnTo>
                    <a:pt x="2004259" y="396822"/>
                  </a:lnTo>
                  <a:lnTo>
                    <a:pt x="1999561" y="398136"/>
                  </a:lnTo>
                  <a:lnTo>
                    <a:pt x="2026073" y="584082"/>
                  </a:lnTo>
                  <a:lnTo>
                    <a:pt x="2027239" y="598097"/>
                  </a:lnTo>
                  <a:lnTo>
                    <a:pt x="1907107" y="598097"/>
                  </a:lnTo>
                  <a:lnTo>
                    <a:pt x="1859245" y="885722"/>
                  </a:lnTo>
                  <a:lnTo>
                    <a:pt x="1852283" y="905237"/>
                  </a:lnTo>
                  <a:lnTo>
                    <a:pt x="1839398" y="920696"/>
                  </a:lnTo>
                  <a:lnTo>
                    <a:pt x="1822044" y="930869"/>
                  </a:lnTo>
                  <a:lnTo>
                    <a:pt x="1801675" y="934526"/>
                  </a:lnTo>
                  <a:close/>
                </a:path>
                <a:path w="3267710" h="934720">
                  <a:moveTo>
                    <a:pt x="2154671" y="584082"/>
                  </a:moveTo>
                  <a:lnTo>
                    <a:pt x="2149762" y="584077"/>
                  </a:lnTo>
                  <a:lnTo>
                    <a:pt x="2122873" y="584077"/>
                  </a:lnTo>
                  <a:lnTo>
                    <a:pt x="2105947" y="581566"/>
                  </a:lnTo>
                  <a:lnTo>
                    <a:pt x="2090769" y="574431"/>
                  </a:lnTo>
                  <a:lnTo>
                    <a:pt x="2078241" y="563271"/>
                  </a:lnTo>
                  <a:lnTo>
                    <a:pt x="2069267" y="548684"/>
                  </a:lnTo>
                  <a:lnTo>
                    <a:pt x="2004259" y="396822"/>
                  </a:lnTo>
                  <a:lnTo>
                    <a:pt x="2091752" y="396822"/>
                  </a:lnTo>
                  <a:lnTo>
                    <a:pt x="2165113" y="568239"/>
                  </a:lnTo>
                  <a:lnTo>
                    <a:pt x="2164651" y="573422"/>
                  </a:lnTo>
                  <a:lnTo>
                    <a:pt x="2159249" y="581617"/>
                  </a:lnTo>
                  <a:lnTo>
                    <a:pt x="2154671" y="584082"/>
                  </a:lnTo>
                  <a:close/>
                </a:path>
                <a:path w="3267710" h="934720">
                  <a:moveTo>
                    <a:pt x="2039401" y="934526"/>
                  </a:moveTo>
                  <a:lnTo>
                    <a:pt x="1996788" y="930861"/>
                  </a:lnTo>
                  <a:lnTo>
                    <a:pt x="1966566" y="905230"/>
                  </a:lnTo>
                  <a:lnTo>
                    <a:pt x="1911774" y="598097"/>
                  </a:lnTo>
                  <a:lnTo>
                    <a:pt x="2027239" y="598097"/>
                  </a:lnTo>
                  <a:lnTo>
                    <a:pt x="2054258" y="922793"/>
                  </a:lnTo>
                  <a:lnTo>
                    <a:pt x="2052883" y="926809"/>
                  </a:lnTo>
                  <a:lnTo>
                    <a:pt x="2047365" y="932812"/>
                  </a:lnTo>
                  <a:lnTo>
                    <a:pt x="2043475" y="934520"/>
                  </a:lnTo>
                  <a:lnTo>
                    <a:pt x="2039401" y="934526"/>
                  </a:lnTo>
                  <a:close/>
                </a:path>
                <a:path w="3267710" h="934720">
                  <a:moveTo>
                    <a:pt x="2460639" y="204427"/>
                  </a:moveTo>
                  <a:lnTo>
                    <a:pt x="2426580" y="197542"/>
                  </a:lnTo>
                  <a:lnTo>
                    <a:pt x="2398768" y="178766"/>
                  </a:lnTo>
                  <a:lnTo>
                    <a:pt x="2380017" y="150918"/>
                  </a:lnTo>
                  <a:lnTo>
                    <a:pt x="2373141" y="116815"/>
                  </a:lnTo>
                  <a:lnTo>
                    <a:pt x="2373141" y="87611"/>
                  </a:lnTo>
                  <a:lnTo>
                    <a:pt x="2380017" y="53509"/>
                  </a:lnTo>
                  <a:lnTo>
                    <a:pt x="2398768" y="25660"/>
                  </a:lnTo>
                  <a:lnTo>
                    <a:pt x="2426580" y="6884"/>
                  </a:lnTo>
                  <a:lnTo>
                    <a:pt x="2460639" y="0"/>
                  </a:lnTo>
                  <a:lnTo>
                    <a:pt x="2494697" y="6884"/>
                  </a:lnTo>
                  <a:lnTo>
                    <a:pt x="2522509" y="25660"/>
                  </a:lnTo>
                  <a:lnTo>
                    <a:pt x="2541261" y="53509"/>
                  </a:lnTo>
                  <a:lnTo>
                    <a:pt x="2548137" y="87611"/>
                  </a:lnTo>
                  <a:lnTo>
                    <a:pt x="2548137" y="116815"/>
                  </a:lnTo>
                  <a:lnTo>
                    <a:pt x="2541261" y="150918"/>
                  </a:lnTo>
                  <a:lnTo>
                    <a:pt x="2522509" y="178766"/>
                  </a:lnTo>
                  <a:lnTo>
                    <a:pt x="2494697" y="197542"/>
                  </a:lnTo>
                  <a:lnTo>
                    <a:pt x="2460639" y="204427"/>
                  </a:lnTo>
                  <a:close/>
                </a:path>
                <a:path w="3267710" h="934720">
                  <a:moveTo>
                    <a:pt x="2215353" y="584082"/>
                  </a:moveTo>
                  <a:lnTo>
                    <a:pt x="2210775" y="581617"/>
                  </a:lnTo>
                  <a:lnTo>
                    <a:pt x="2205373" y="573422"/>
                  </a:lnTo>
                  <a:lnTo>
                    <a:pt x="2204906" y="568239"/>
                  </a:lnTo>
                  <a:lnTo>
                    <a:pt x="2285648" y="379650"/>
                  </a:lnTo>
                  <a:lnTo>
                    <a:pt x="2314637" y="307049"/>
                  </a:lnTo>
                  <a:lnTo>
                    <a:pt x="2332329" y="276869"/>
                  </a:lnTo>
                  <a:lnTo>
                    <a:pt x="2357553" y="253709"/>
                  </a:lnTo>
                  <a:lnTo>
                    <a:pt x="2388399" y="238865"/>
                  </a:lnTo>
                  <a:lnTo>
                    <a:pt x="2422956" y="233631"/>
                  </a:lnTo>
                  <a:lnTo>
                    <a:pt x="2498322" y="233631"/>
                  </a:lnTo>
                  <a:lnTo>
                    <a:pt x="2563724" y="253709"/>
                  </a:lnTo>
                  <a:lnTo>
                    <a:pt x="2606640" y="307049"/>
                  </a:lnTo>
                  <a:lnTo>
                    <a:pt x="2635630" y="379650"/>
                  </a:lnTo>
                  <a:lnTo>
                    <a:pt x="2642979" y="396822"/>
                  </a:lnTo>
                  <a:lnTo>
                    <a:pt x="2365791" y="396822"/>
                  </a:lnTo>
                  <a:lnTo>
                    <a:pt x="2364478" y="399947"/>
                  </a:lnTo>
                  <a:lnTo>
                    <a:pt x="2300814" y="548684"/>
                  </a:lnTo>
                  <a:lnTo>
                    <a:pt x="2291830" y="563283"/>
                  </a:lnTo>
                  <a:lnTo>
                    <a:pt x="2279286" y="574447"/>
                  </a:lnTo>
                  <a:lnTo>
                    <a:pt x="2264089" y="581578"/>
                  </a:lnTo>
                  <a:lnTo>
                    <a:pt x="2247146" y="584077"/>
                  </a:lnTo>
                  <a:lnTo>
                    <a:pt x="2215353" y="584082"/>
                  </a:lnTo>
                  <a:close/>
                </a:path>
                <a:path w="3267710" h="934720">
                  <a:moveTo>
                    <a:pt x="2352903" y="934526"/>
                  </a:moveTo>
                  <a:lnTo>
                    <a:pt x="2326575" y="934520"/>
                  </a:lnTo>
                  <a:lnTo>
                    <a:pt x="2322685" y="932812"/>
                  </a:lnTo>
                  <a:lnTo>
                    <a:pt x="2317167" y="926809"/>
                  </a:lnTo>
                  <a:lnTo>
                    <a:pt x="2315792" y="922793"/>
                  </a:lnTo>
                  <a:lnTo>
                    <a:pt x="2343978" y="584077"/>
                  </a:lnTo>
                  <a:lnTo>
                    <a:pt x="2370022" y="401495"/>
                  </a:lnTo>
                  <a:lnTo>
                    <a:pt x="2370516" y="398136"/>
                  </a:lnTo>
                  <a:lnTo>
                    <a:pt x="2365791" y="396822"/>
                  </a:lnTo>
                  <a:lnTo>
                    <a:pt x="2555487" y="396822"/>
                  </a:lnTo>
                  <a:lnTo>
                    <a:pt x="2550788" y="398136"/>
                  </a:lnTo>
                  <a:lnTo>
                    <a:pt x="2577300" y="584082"/>
                  </a:lnTo>
                  <a:lnTo>
                    <a:pt x="2578466" y="598097"/>
                  </a:lnTo>
                  <a:lnTo>
                    <a:pt x="2458334" y="598097"/>
                  </a:lnTo>
                  <a:lnTo>
                    <a:pt x="2410472" y="885722"/>
                  </a:lnTo>
                  <a:lnTo>
                    <a:pt x="2403510" y="905237"/>
                  </a:lnTo>
                  <a:lnTo>
                    <a:pt x="2390625" y="920696"/>
                  </a:lnTo>
                  <a:lnTo>
                    <a:pt x="2373271" y="930869"/>
                  </a:lnTo>
                  <a:lnTo>
                    <a:pt x="2352903" y="934526"/>
                  </a:lnTo>
                  <a:close/>
                </a:path>
                <a:path w="3267710" h="934720">
                  <a:moveTo>
                    <a:pt x="2705898" y="584082"/>
                  </a:moveTo>
                  <a:lnTo>
                    <a:pt x="2700990" y="584077"/>
                  </a:lnTo>
                  <a:lnTo>
                    <a:pt x="2674100" y="584077"/>
                  </a:lnTo>
                  <a:lnTo>
                    <a:pt x="2657175" y="581566"/>
                  </a:lnTo>
                  <a:lnTo>
                    <a:pt x="2641996" y="574431"/>
                  </a:lnTo>
                  <a:lnTo>
                    <a:pt x="2629468" y="563271"/>
                  </a:lnTo>
                  <a:lnTo>
                    <a:pt x="2620495" y="548684"/>
                  </a:lnTo>
                  <a:lnTo>
                    <a:pt x="2555487" y="396822"/>
                  </a:lnTo>
                  <a:lnTo>
                    <a:pt x="2642979" y="396822"/>
                  </a:lnTo>
                  <a:lnTo>
                    <a:pt x="2716340" y="568239"/>
                  </a:lnTo>
                  <a:lnTo>
                    <a:pt x="2715878" y="573422"/>
                  </a:lnTo>
                  <a:lnTo>
                    <a:pt x="2710476" y="581617"/>
                  </a:lnTo>
                  <a:lnTo>
                    <a:pt x="2705898" y="584082"/>
                  </a:lnTo>
                  <a:close/>
                </a:path>
                <a:path w="3267710" h="934720">
                  <a:moveTo>
                    <a:pt x="2590629" y="934526"/>
                  </a:moveTo>
                  <a:lnTo>
                    <a:pt x="2548015" y="930861"/>
                  </a:lnTo>
                  <a:lnTo>
                    <a:pt x="2517794" y="905230"/>
                  </a:lnTo>
                  <a:lnTo>
                    <a:pt x="2463001" y="598097"/>
                  </a:lnTo>
                  <a:lnTo>
                    <a:pt x="2578466" y="598097"/>
                  </a:lnTo>
                  <a:lnTo>
                    <a:pt x="2605486" y="922793"/>
                  </a:lnTo>
                  <a:lnTo>
                    <a:pt x="2604110" y="926809"/>
                  </a:lnTo>
                  <a:lnTo>
                    <a:pt x="2598593" y="932812"/>
                  </a:lnTo>
                  <a:lnTo>
                    <a:pt x="2594702" y="934520"/>
                  </a:lnTo>
                  <a:lnTo>
                    <a:pt x="2590629" y="934526"/>
                  </a:lnTo>
                  <a:close/>
                </a:path>
                <a:path w="3267710" h="934720">
                  <a:moveTo>
                    <a:pt x="3011866" y="204427"/>
                  </a:moveTo>
                  <a:lnTo>
                    <a:pt x="2977808" y="197542"/>
                  </a:lnTo>
                  <a:lnTo>
                    <a:pt x="2949995" y="178766"/>
                  </a:lnTo>
                  <a:lnTo>
                    <a:pt x="2931244" y="150918"/>
                  </a:lnTo>
                  <a:lnTo>
                    <a:pt x="2924368" y="116815"/>
                  </a:lnTo>
                  <a:lnTo>
                    <a:pt x="2924368" y="87611"/>
                  </a:lnTo>
                  <a:lnTo>
                    <a:pt x="2931244" y="53509"/>
                  </a:lnTo>
                  <a:lnTo>
                    <a:pt x="2949995" y="25660"/>
                  </a:lnTo>
                  <a:lnTo>
                    <a:pt x="2977808" y="6884"/>
                  </a:lnTo>
                  <a:lnTo>
                    <a:pt x="3011866" y="0"/>
                  </a:lnTo>
                  <a:lnTo>
                    <a:pt x="3045924" y="6884"/>
                  </a:lnTo>
                  <a:lnTo>
                    <a:pt x="3073737" y="25660"/>
                  </a:lnTo>
                  <a:lnTo>
                    <a:pt x="3092488" y="53509"/>
                  </a:lnTo>
                  <a:lnTo>
                    <a:pt x="3099364" y="87611"/>
                  </a:lnTo>
                  <a:lnTo>
                    <a:pt x="3099364" y="116815"/>
                  </a:lnTo>
                  <a:lnTo>
                    <a:pt x="3092488" y="150918"/>
                  </a:lnTo>
                  <a:lnTo>
                    <a:pt x="3073737" y="178766"/>
                  </a:lnTo>
                  <a:lnTo>
                    <a:pt x="3045924" y="197542"/>
                  </a:lnTo>
                  <a:lnTo>
                    <a:pt x="3011866" y="204427"/>
                  </a:lnTo>
                  <a:close/>
                </a:path>
                <a:path w="3267710" h="934720">
                  <a:moveTo>
                    <a:pt x="2766580" y="584082"/>
                  </a:moveTo>
                  <a:lnTo>
                    <a:pt x="2762003" y="581617"/>
                  </a:lnTo>
                  <a:lnTo>
                    <a:pt x="2756601" y="573422"/>
                  </a:lnTo>
                  <a:lnTo>
                    <a:pt x="2756133" y="568239"/>
                  </a:lnTo>
                  <a:lnTo>
                    <a:pt x="2836875" y="379650"/>
                  </a:lnTo>
                  <a:lnTo>
                    <a:pt x="2865864" y="307049"/>
                  </a:lnTo>
                  <a:lnTo>
                    <a:pt x="2883556" y="276869"/>
                  </a:lnTo>
                  <a:lnTo>
                    <a:pt x="2908781" y="253709"/>
                  </a:lnTo>
                  <a:lnTo>
                    <a:pt x="2939627" y="238865"/>
                  </a:lnTo>
                  <a:lnTo>
                    <a:pt x="2974183" y="233631"/>
                  </a:lnTo>
                  <a:lnTo>
                    <a:pt x="3049549" y="233631"/>
                  </a:lnTo>
                  <a:lnTo>
                    <a:pt x="3114951" y="253709"/>
                  </a:lnTo>
                  <a:lnTo>
                    <a:pt x="3157868" y="307049"/>
                  </a:lnTo>
                  <a:lnTo>
                    <a:pt x="3186857" y="379650"/>
                  </a:lnTo>
                  <a:lnTo>
                    <a:pt x="3194206" y="396822"/>
                  </a:lnTo>
                  <a:lnTo>
                    <a:pt x="2917018" y="396822"/>
                  </a:lnTo>
                  <a:lnTo>
                    <a:pt x="2915706" y="399947"/>
                  </a:lnTo>
                  <a:lnTo>
                    <a:pt x="2852042" y="548684"/>
                  </a:lnTo>
                  <a:lnTo>
                    <a:pt x="2843057" y="563283"/>
                  </a:lnTo>
                  <a:lnTo>
                    <a:pt x="2830513" y="574447"/>
                  </a:lnTo>
                  <a:lnTo>
                    <a:pt x="2815316" y="581578"/>
                  </a:lnTo>
                  <a:lnTo>
                    <a:pt x="2798373" y="584077"/>
                  </a:lnTo>
                  <a:lnTo>
                    <a:pt x="2766580" y="584082"/>
                  </a:lnTo>
                  <a:close/>
                </a:path>
                <a:path w="3267710" h="934720">
                  <a:moveTo>
                    <a:pt x="2904130" y="934526"/>
                  </a:moveTo>
                  <a:lnTo>
                    <a:pt x="2877802" y="934520"/>
                  </a:lnTo>
                  <a:lnTo>
                    <a:pt x="2873912" y="932812"/>
                  </a:lnTo>
                  <a:lnTo>
                    <a:pt x="2868395" y="926809"/>
                  </a:lnTo>
                  <a:lnTo>
                    <a:pt x="2867019" y="922793"/>
                  </a:lnTo>
                  <a:lnTo>
                    <a:pt x="2895205" y="584077"/>
                  </a:lnTo>
                  <a:lnTo>
                    <a:pt x="2921250" y="401495"/>
                  </a:lnTo>
                  <a:lnTo>
                    <a:pt x="2921743" y="398136"/>
                  </a:lnTo>
                  <a:lnTo>
                    <a:pt x="2917018" y="396822"/>
                  </a:lnTo>
                  <a:lnTo>
                    <a:pt x="3106714" y="396822"/>
                  </a:lnTo>
                  <a:lnTo>
                    <a:pt x="3102015" y="398136"/>
                  </a:lnTo>
                  <a:lnTo>
                    <a:pt x="3128527" y="584082"/>
                  </a:lnTo>
                  <a:lnTo>
                    <a:pt x="3129693" y="598097"/>
                  </a:lnTo>
                  <a:lnTo>
                    <a:pt x="3009561" y="598097"/>
                  </a:lnTo>
                  <a:lnTo>
                    <a:pt x="2961699" y="885722"/>
                  </a:lnTo>
                  <a:lnTo>
                    <a:pt x="2954737" y="905237"/>
                  </a:lnTo>
                  <a:lnTo>
                    <a:pt x="2941852" y="920696"/>
                  </a:lnTo>
                  <a:lnTo>
                    <a:pt x="2924499" y="930869"/>
                  </a:lnTo>
                  <a:lnTo>
                    <a:pt x="2904130" y="934526"/>
                  </a:lnTo>
                  <a:close/>
                </a:path>
                <a:path w="3267710" h="934720">
                  <a:moveTo>
                    <a:pt x="3257125" y="584082"/>
                  </a:moveTo>
                  <a:lnTo>
                    <a:pt x="3252217" y="584077"/>
                  </a:lnTo>
                  <a:lnTo>
                    <a:pt x="3225327" y="584077"/>
                  </a:lnTo>
                  <a:lnTo>
                    <a:pt x="3208402" y="581566"/>
                  </a:lnTo>
                  <a:lnTo>
                    <a:pt x="3193223" y="574431"/>
                  </a:lnTo>
                  <a:lnTo>
                    <a:pt x="3180695" y="563271"/>
                  </a:lnTo>
                  <a:lnTo>
                    <a:pt x="3171722" y="548684"/>
                  </a:lnTo>
                  <a:lnTo>
                    <a:pt x="3106714" y="396822"/>
                  </a:lnTo>
                  <a:lnTo>
                    <a:pt x="3194206" y="396822"/>
                  </a:lnTo>
                  <a:lnTo>
                    <a:pt x="3267567" y="568239"/>
                  </a:lnTo>
                  <a:lnTo>
                    <a:pt x="3267105" y="573422"/>
                  </a:lnTo>
                  <a:lnTo>
                    <a:pt x="3261703" y="581617"/>
                  </a:lnTo>
                  <a:lnTo>
                    <a:pt x="3257125" y="584082"/>
                  </a:lnTo>
                  <a:close/>
                </a:path>
                <a:path w="3267710" h="934720">
                  <a:moveTo>
                    <a:pt x="3141856" y="934526"/>
                  </a:moveTo>
                  <a:lnTo>
                    <a:pt x="3099243" y="930861"/>
                  </a:lnTo>
                  <a:lnTo>
                    <a:pt x="3069021" y="905230"/>
                  </a:lnTo>
                  <a:lnTo>
                    <a:pt x="3014228" y="598097"/>
                  </a:lnTo>
                  <a:lnTo>
                    <a:pt x="3129693" y="598097"/>
                  </a:lnTo>
                  <a:lnTo>
                    <a:pt x="3156713" y="922793"/>
                  </a:lnTo>
                  <a:lnTo>
                    <a:pt x="3155337" y="926809"/>
                  </a:lnTo>
                  <a:lnTo>
                    <a:pt x="3149820" y="932812"/>
                  </a:lnTo>
                  <a:lnTo>
                    <a:pt x="3145930" y="934520"/>
                  </a:lnTo>
                  <a:lnTo>
                    <a:pt x="3141856" y="934526"/>
                  </a:lnTo>
                  <a:close/>
                </a:path>
              </a:pathLst>
            </a:custGeom>
            <a:solidFill>
              <a:srgbClr val="6BE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35924" y="6381841"/>
              <a:ext cx="2165350" cy="934719"/>
            </a:xfrm>
            <a:custGeom>
              <a:avLst/>
              <a:gdLst/>
              <a:ahLst/>
              <a:cxnLst/>
              <a:rect l="l" t="t" r="r" b="b"/>
              <a:pathLst>
                <a:path w="2165350" h="934720">
                  <a:moveTo>
                    <a:pt x="255732" y="204427"/>
                  </a:moveTo>
                  <a:lnTo>
                    <a:pt x="221674" y="197542"/>
                  </a:lnTo>
                  <a:lnTo>
                    <a:pt x="193862" y="178766"/>
                  </a:lnTo>
                  <a:lnTo>
                    <a:pt x="175110" y="150918"/>
                  </a:lnTo>
                  <a:lnTo>
                    <a:pt x="168234" y="116815"/>
                  </a:lnTo>
                  <a:lnTo>
                    <a:pt x="168234" y="87611"/>
                  </a:lnTo>
                  <a:lnTo>
                    <a:pt x="175110" y="53509"/>
                  </a:lnTo>
                  <a:lnTo>
                    <a:pt x="193862" y="25660"/>
                  </a:lnTo>
                  <a:lnTo>
                    <a:pt x="221674" y="6884"/>
                  </a:lnTo>
                  <a:lnTo>
                    <a:pt x="255732" y="0"/>
                  </a:lnTo>
                  <a:lnTo>
                    <a:pt x="289791" y="6884"/>
                  </a:lnTo>
                  <a:lnTo>
                    <a:pt x="317603" y="25660"/>
                  </a:lnTo>
                  <a:lnTo>
                    <a:pt x="336354" y="53509"/>
                  </a:lnTo>
                  <a:lnTo>
                    <a:pt x="343230" y="87611"/>
                  </a:lnTo>
                  <a:lnTo>
                    <a:pt x="343230" y="116815"/>
                  </a:lnTo>
                  <a:lnTo>
                    <a:pt x="336354" y="150918"/>
                  </a:lnTo>
                  <a:lnTo>
                    <a:pt x="317603" y="178766"/>
                  </a:lnTo>
                  <a:lnTo>
                    <a:pt x="289791" y="197542"/>
                  </a:lnTo>
                  <a:lnTo>
                    <a:pt x="255732" y="204427"/>
                  </a:lnTo>
                  <a:close/>
                </a:path>
                <a:path w="2165350" h="934720">
                  <a:moveTo>
                    <a:pt x="10447" y="584082"/>
                  </a:moveTo>
                  <a:lnTo>
                    <a:pt x="5869" y="581617"/>
                  </a:lnTo>
                  <a:lnTo>
                    <a:pt x="467" y="573422"/>
                  </a:lnTo>
                  <a:lnTo>
                    <a:pt x="0" y="568239"/>
                  </a:lnTo>
                  <a:lnTo>
                    <a:pt x="80741" y="379650"/>
                  </a:lnTo>
                  <a:lnTo>
                    <a:pt x="109730" y="307049"/>
                  </a:lnTo>
                  <a:lnTo>
                    <a:pt x="127422" y="276869"/>
                  </a:lnTo>
                  <a:lnTo>
                    <a:pt x="152647" y="253709"/>
                  </a:lnTo>
                  <a:lnTo>
                    <a:pt x="183493" y="238865"/>
                  </a:lnTo>
                  <a:lnTo>
                    <a:pt x="218049" y="233631"/>
                  </a:lnTo>
                  <a:lnTo>
                    <a:pt x="293415" y="233631"/>
                  </a:lnTo>
                  <a:lnTo>
                    <a:pt x="358818" y="253709"/>
                  </a:lnTo>
                  <a:lnTo>
                    <a:pt x="401734" y="307049"/>
                  </a:lnTo>
                  <a:lnTo>
                    <a:pt x="430723" y="379650"/>
                  </a:lnTo>
                  <a:lnTo>
                    <a:pt x="438072" y="396822"/>
                  </a:lnTo>
                  <a:lnTo>
                    <a:pt x="160884" y="396822"/>
                  </a:lnTo>
                  <a:lnTo>
                    <a:pt x="159572" y="399947"/>
                  </a:lnTo>
                  <a:lnTo>
                    <a:pt x="95908" y="548684"/>
                  </a:lnTo>
                  <a:lnTo>
                    <a:pt x="86923" y="563283"/>
                  </a:lnTo>
                  <a:lnTo>
                    <a:pt x="74379" y="574447"/>
                  </a:lnTo>
                  <a:lnTo>
                    <a:pt x="59182" y="581578"/>
                  </a:lnTo>
                  <a:lnTo>
                    <a:pt x="42239" y="584077"/>
                  </a:lnTo>
                  <a:lnTo>
                    <a:pt x="10447" y="584082"/>
                  </a:lnTo>
                  <a:close/>
                </a:path>
                <a:path w="2165350" h="934720">
                  <a:moveTo>
                    <a:pt x="147996" y="934526"/>
                  </a:moveTo>
                  <a:lnTo>
                    <a:pt x="121668" y="934520"/>
                  </a:lnTo>
                  <a:lnTo>
                    <a:pt x="117778" y="932812"/>
                  </a:lnTo>
                  <a:lnTo>
                    <a:pt x="112261" y="926809"/>
                  </a:lnTo>
                  <a:lnTo>
                    <a:pt x="110885" y="922793"/>
                  </a:lnTo>
                  <a:lnTo>
                    <a:pt x="139072" y="584077"/>
                  </a:lnTo>
                  <a:lnTo>
                    <a:pt x="165116" y="401495"/>
                  </a:lnTo>
                  <a:lnTo>
                    <a:pt x="165609" y="398136"/>
                  </a:lnTo>
                  <a:lnTo>
                    <a:pt x="160884" y="396822"/>
                  </a:lnTo>
                  <a:lnTo>
                    <a:pt x="350580" y="396822"/>
                  </a:lnTo>
                  <a:lnTo>
                    <a:pt x="345881" y="398136"/>
                  </a:lnTo>
                  <a:lnTo>
                    <a:pt x="372393" y="584082"/>
                  </a:lnTo>
                  <a:lnTo>
                    <a:pt x="373560" y="598097"/>
                  </a:lnTo>
                  <a:lnTo>
                    <a:pt x="253428" y="598097"/>
                  </a:lnTo>
                  <a:lnTo>
                    <a:pt x="205565" y="885722"/>
                  </a:lnTo>
                  <a:lnTo>
                    <a:pt x="198603" y="905237"/>
                  </a:lnTo>
                  <a:lnTo>
                    <a:pt x="185718" y="920696"/>
                  </a:lnTo>
                  <a:lnTo>
                    <a:pt x="168365" y="930869"/>
                  </a:lnTo>
                  <a:lnTo>
                    <a:pt x="147996" y="934526"/>
                  </a:lnTo>
                  <a:close/>
                </a:path>
                <a:path w="2165350" h="934720">
                  <a:moveTo>
                    <a:pt x="500992" y="584082"/>
                  </a:moveTo>
                  <a:lnTo>
                    <a:pt x="496083" y="584077"/>
                  </a:lnTo>
                  <a:lnTo>
                    <a:pt x="469194" y="584077"/>
                  </a:lnTo>
                  <a:lnTo>
                    <a:pt x="452268" y="581566"/>
                  </a:lnTo>
                  <a:lnTo>
                    <a:pt x="437089" y="574431"/>
                  </a:lnTo>
                  <a:lnTo>
                    <a:pt x="424561" y="563271"/>
                  </a:lnTo>
                  <a:lnTo>
                    <a:pt x="415588" y="548684"/>
                  </a:lnTo>
                  <a:lnTo>
                    <a:pt x="350580" y="396822"/>
                  </a:lnTo>
                  <a:lnTo>
                    <a:pt x="438072" y="396822"/>
                  </a:lnTo>
                  <a:lnTo>
                    <a:pt x="511433" y="568239"/>
                  </a:lnTo>
                  <a:lnTo>
                    <a:pt x="510971" y="573422"/>
                  </a:lnTo>
                  <a:lnTo>
                    <a:pt x="505569" y="581617"/>
                  </a:lnTo>
                  <a:lnTo>
                    <a:pt x="500992" y="584082"/>
                  </a:lnTo>
                  <a:close/>
                </a:path>
                <a:path w="2165350" h="934720">
                  <a:moveTo>
                    <a:pt x="385722" y="934526"/>
                  </a:moveTo>
                  <a:lnTo>
                    <a:pt x="343109" y="930861"/>
                  </a:lnTo>
                  <a:lnTo>
                    <a:pt x="312887" y="905230"/>
                  </a:lnTo>
                  <a:lnTo>
                    <a:pt x="258095" y="598097"/>
                  </a:lnTo>
                  <a:lnTo>
                    <a:pt x="373560" y="598097"/>
                  </a:lnTo>
                  <a:lnTo>
                    <a:pt x="400579" y="922793"/>
                  </a:lnTo>
                  <a:lnTo>
                    <a:pt x="399204" y="926809"/>
                  </a:lnTo>
                  <a:lnTo>
                    <a:pt x="393686" y="932812"/>
                  </a:lnTo>
                  <a:lnTo>
                    <a:pt x="389796" y="934520"/>
                  </a:lnTo>
                  <a:lnTo>
                    <a:pt x="385722" y="934526"/>
                  </a:lnTo>
                  <a:close/>
                </a:path>
                <a:path w="2165350" h="934720">
                  <a:moveTo>
                    <a:pt x="806959" y="204427"/>
                  </a:moveTo>
                  <a:lnTo>
                    <a:pt x="772901" y="197542"/>
                  </a:lnTo>
                  <a:lnTo>
                    <a:pt x="745089" y="178766"/>
                  </a:lnTo>
                  <a:lnTo>
                    <a:pt x="726337" y="150918"/>
                  </a:lnTo>
                  <a:lnTo>
                    <a:pt x="719461" y="116815"/>
                  </a:lnTo>
                  <a:lnTo>
                    <a:pt x="719461" y="87611"/>
                  </a:lnTo>
                  <a:lnTo>
                    <a:pt x="726337" y="53509"/>
                  </a:lnTo>
                  <a:lnTo>
                    <a:pt x="745089" y="25660"/>
                  </a:lnTo>
                  <a:lnTo>
                    <a:pt x="772901" y="6884"/>
                  </a:lnTo>
                  <a:lnTo>
                    <a:pt x="806959" y="0"/>
                  </a:lnTo>
                  <a:lnTo>
                    <a:pt x="841018" y="6884"/>
                  </a:lnTo>
                  <a:lnTo>
                    <a:pt x="868830" y="25660"/>
                  </a:lnTo>
                  <a:lnTo>
                    <a:pt x="887582" y="53509"/>
                  </a:lnTo>
                  <a:lnTo>
                    <a:pt x="894458" y="87611"/>
                  </a:lnTo>
                  <a:lnTo>
                    <a:pt x="894458" y="116815"/>
                  </a:lnTo>
                  <a:lnTo>
                    <a:pt x="887582" y="150918"/>
                  </a:lnTo>
                  <a:lnTo>
                    <a:pt x="868830" y="178766"/>
                  </a:lnTo>
                  <a:lnTo>
                    <a:pt x="841018" y="197542"/>
                  </a:lnTo>
                  <a:lnTo>
                    <a:pt x="806959" y="204427"/>
                  </a:lnTo>
                  <a:close/>
                </a:path>
                <a:path w="2165350" h="934720">
                  <a:moveTo>
                    <a:pt x="561674" y="584082"/>
                  </a:moveTo>
                  <a:lnTo>
                    <a:pt x="557096" y="581617"/>
                  </a:lnTo>
                  <a:lnTo>
                    <a:pt x="551694" y="573422"/>
                  </a:lnTo>
                  <a:lnTo>
                    <a:pt x="551227" y="568239"/>
                  </a:lnTo>
                  <a:lnTo>
                    <a:pt x="631968" y="379650"/>
                  </a:lnTo>
                  <a:lnTo>
                    <a:pt x="660958" y="307049"/>
                  </a:lnTo>
                  <a:lnTo>
                    <a:pt x="678650" y="276869"/>
                  </a:lnTo>
                  <a:lnTo>
                    <a:pt x="703874" y="253709"/>
                  </a:lnTo>
                  <a:lnTo>
                    <a:pt x="734720" y="238865"/>
                  </a:lnTo>
                  <a:lnTo>
                    <a:pt x="769277" y="233631"/>
                  </a:lnTo>
                  <a:lnTo>
                    <a:pt x="844642" y="233631"/>
                  </a:lnTo>
                  <a:lnTo>
                    <a:pt x="910045" y="253709"/>
                  </a:lnTo>
                  <a:lnTo>
                    <a:pt x="952961" y="307049"/>
                  </a:lnTo>
                  <a:lnTo>
                    <a:pt x="981951" y="379650"/>
                  </a:lnTo>
                  <a:lnTo>
                    <a:pt x="989300" y="396822"/>
                  </a:lnTo>
                  <a:lnTo>
                    <a:pt x="712112" y="396822"/>
                  </a:lnTo>
                  <a:lnTo>
                    <a:pt x="710799" y="399947"/>
                  </a:lnTo>
                  <a:lnTo>
                    <a:pt x="647135" y="548684"/>
                  </a:lnTo>
                  <a:lnTo>
                    <a:pt x="638151" y="563283"/>
                  </a:lnTo>
                  <a:lnTo>
                    <a:pt x="625606" y="574447"/>
                  </a:lnTo>
                  <a:lnTo>
                    <a:pt x="610409" y="581578"/>
                  </a:lnTo>
                  <a:lnTo>
                    <a:pt x="593467" y="584077"/>
                  </a:lnTo>
                  <a:lnTo>
                    <a:pt x="561674" y="584082"/>
                  </a:lnTo>
                  <a:close/>
                </a:path>
                <a:path w="2165350" h="934720">
                  <a:moveTo>
                    <a:pt x="699223" y="934526"/>
                  </a:moveTo>
                  <a:lnTo>
                    <a:pt x="672896" y="934520"/>
                  </a:lnTo>
                  <a:lnTo>
                    <a:pt x="669006" y="932812"/>
                  </a:lnTo>
                  <a:lnTo>
                    <a:pt x="663488" y="926809"/>
                  </a:lnTo>
                  <a:lnTo>
                    <a:pt x="662113" y="922793"/>
                  </a:lnTo>
                  <a:lnTo>
                    <a:pt x="690299" y="584077"/>
                  </a:lnTo>
                  <a:lnTo>
                    <a:pt x="716343" y="401495"/>
                  </a:lnTo>
                  <a:lnTo>
                    <a:pt x="716836" y="398136"/>
                  </a:lnTo>
                  <a:lnTo>
                    <a:pt x="712112" y="396822"/>
                  </a:lnTo>
                  <a:lnTo>
                    <a:pt x="901807" y="396822"/>
                  </a:lnTo>
                  <a:lnTo>
                    <a:pt x="897109" y="398136"/>
                  </a:lnTo>
                  <a:lnTo>
                    <a:pt x="923621" y="584082"/>
                  </a:lnTo>
                  <a:lnTo>
                    <a:pt x="924787" y="598097"/>
                  </a:lnTo>
                  <a:lnTo>
                    <a:pt x="804655" y="598097"/>
                  </a:lnTo>
                  <a:lnTo>
                    <a:pt x="756793" y="885722"/>
                  </a:lnTo>
                  <a:lnTo>
                    <a:pt x="749831" y="905237"/>
                  </a:lnTo>
                  <a:lnTo>
                    <a:pt x="736946" y="920696"/>
                  </a:lnTo>
                  <a:lnTo>
                    <a:pt x="719592" y="930869"/>
                  </a:lnTo>
                  <a:lnTo>
                    <a:pt x="699223" y="934526"/>
                  </a:lnTo>
                  <a:close/>
                </a:path>
                <a:path w="2165350" h="934720">
                  <a:moveTo>
                    <a:pt x="1052219" y="584082"/>
                  </a:moveTo>
                  <a:lnTo>
                    <a:pt x="1047310" y="584077"/>
                  </a:lnTo>
                  <a:lnTo>
                    <a:pt x="1020421" y="584077"/>
                  </a:lnTo>
                  <a:lnTo>
                    <a:pt x="1003495" y="581566"/>
                  </a:lnTo>
                  <a:lnTo>
                    <a:pt x="988317" y="574431"/>
                  </a:lnTo>
                  <a:lnTo>
                    <a:pt x="975788" y="563271"/>
                  </a:lnTo>
                  <a:lnTo>
                    <a:pt x="966815" y="548684"/>
                  </a:lnTo>
                  <a:lnTo>
                    <a:pt x="901807" y="396822"/>
                  </a:lnTo>
                  <a:lnTo>
                    <a:pt x="989300" y="396822"/>
                  </a:lnTo>
                  <a:lnTo>
                    <a:pt x="1062661" y="568239"/>
                  </a:lnTo>
                  <a:lnTo>
                    <a:pt x="1062199" y="573422"/>
                  </a:lnTo>
                  <a:lnTo>
                    <a:pt x="1056797" y="581617"/>
                  </a:lnTo>
                  <a:lnTo>
                    <a:pt x="1052219" y="584082"/>
                  </a:lnTo>
                  <a:close/>
                </a:path>
                <a:path w="2165350" h="934720">
                  <a:moveTo>
                    <a:pt x="936949" y="934526"/>
                  </a:moveTo>
                  <a:lnTo>
                    <a:pt x="894336" y="930861"/>
                  </a:lnTo>
                  <a:lnTo>
                    <a:pt x="864114" y="905230"/>
                  </a:lnTo>
                  <a:lnTo>
                    <a:pt x="809322" y="598097"/>
                  </a:lnTo>
                  <a:lnTo>
                    <a:pt x="924787" y="598097"/>
                  </a:lnTo>
                  <a:lnTo>
                    <a:pt x="951806" y="922793"/>
                  </a:lnTo>
                  <a:lnTo>
                    <a:pt x="950431" y="926809"/>
                  </a:lnTo>
                  <a:lnTo>
                    <a:pt x="944913" y="932812"/>
                  </a:lnTo>
                  <a:lnTo>
                    <a:pt x="941023" y="934520"/>
                  </a:lnTo>
                  <a:lnTo>
                    <a:pt x="936949" y="934526"/>
                  </a:lnTo>
                  <a:close/>
                </a:path>
                <a:path w="2165350" h="934720">
                  <a:moveTo>
                    <a:pt x="1358187" y="204427"/>
                  </a:moveTo>
                  <a:lnTo>
                    <a:pt x="1324128" y="197542"/>
                  </a:lnTo>
                  <a:lnTo>
                    <a:pt x="1296316" y="178766"/>
                  </a:lnTo>
                  <a:lnTo>
                    <a:pt x="1277565" y="150918"/>
                  </a:lnTo>
                  <a:lnTo>
                    <a:pt x="1270689" y="116815"/>
                  </a:lnTo>
                  <a:lnTo>
                    <a:pt x="1270689" y="87611"/>
                  </a:lnTo>
                  <a:lnTo>
                    <a:pt x="1277565" y="53509"/>
                  </a:lnTo>
                  <a:lnTo>
                    <a:pt x="1296316" y="25660"/>
                  </a:lnTo>
                  <a:lnTo>
                    <a:pt x="1324128" y="6884"/>
                  </a:lnTo>
                  <a:lnTo>
                    <a:pt x="1358187" y="0"/>
                  </a:lnTo>
                  <a:lnTo>
                    <a:pt x="1392245" y="6884"/>
                  </a:lnTo>
                  <a:lnTo>
                    <a:pt x="1420057" y="25660"/>
                  </a:lnTo>
                  <a:lnTo>
                    <a:pt x="1438809" y="53509"/>
                  </a:lnTo>
                  <a:lnTo>
                    <a:pt x="1445685" y="87611"/>
                  </a:lnTo>
                  <a:lnTo>
                    <a:pt x="1445685" y="116815"/>
                  </a:lnTo>
                  <a:lnTo>
                    <a:pt x="1438809" y="150918"/>
                  </a:lnTo>
                  <a:lnTo>
                    <a:pt x="1420057" y="178766"/>
                  </a:lnTo>
                  <a:lnTo>
                    <a:pt x="1392245" y="197542"/>
                  </a:lnTo>
                  <a:lnTo>
                    <a:pt x="1358187" y="204427"/>
                  </a:lnTo>
                  <a:close/>
                </a:path>
                <a:path w="2165350" h="934720">
                  <a:moveTo>
                    <a:pt x="1112901" y="584082"/>
                  </a:moveTo>
                  <a:lnTo>
                    <a:pt x="1108323" y="581617"/>
                  </a:lnTo>
                  <a:lnTo>
                    <a:pt x="1102921" y="573422"/>
                  </a:lnTo>
                  <a:lnTo>
                    <a:pt x="1102454" y="568239"/>
                  </a:lnTo>
                  <a:lnTo>
                    <a:pt x="1183196" y="379650"/>
                  </a:lnTo>
                  <a:lnTo>
                    <a:pt x="1212185" y="307049"/>
                  </a:lnTo>
                  <a:lnTo>
                    <a:pt x="1229877" y="276869"/>
                  </a:lnTo>
                  <a:lnTo>
                    <a:pt x="1255101" y="253709"/>
                  </a:lnTo>
                  <a:lnTo>
                    <a:pt x="1285947" y="238865"/>
                  </a:lnTo>
                  <a:lnTo>
                    <a:pt x="1320504" y="233631"/>
                  </a:lnTo>
                  <a:lnTo>
                    <a:pt x="1395870" y="233631"/>
                  </a:lnTo>
                  <a:lnTo>
                    <a:pt x="1461272" y="253709"/>
                  </a:lnTo>
                  <a:lnTo>
                    <a:pt x="1504188" y="307049"/>
                  </a:lnTo>
                  <a:lnTo>
                    <a:pt x="1533178" y="379650"/>
                  </a:lnTo>
                  <a:lnTo>
                    <a:pt x="1540527" y="396822"/>
                  </a:lnTo>
                  <a:lnTo>
                    <a:pt x="1263339" y="396822"/>
                  </a:lnTo>
                  <a:lnTo>
                    <a:pt x="1262026" y="399947"/>
                  </a:lnTo>
                  <a:lnTo>
                    <a:pt x="1198362" y="548684"/>
                  </a:lnTo>
                  <a:lnTo>
                    <a:pt x="1189378" y="563283"/>
                  </a:lnTo>
                  <a:lnTo>
                    <a:pt x="1176834" y="574447"/>
                  </a:lnTo>
                  <a:lnTo>
                    <a:pt x="1161637" y="581578"/>
                  </a:lnTo>
                  <a:lnTo>
                    <a:pt x="1144694" y="584077"/>
                  </a:lnTo>
                  <a:lnTo>
                    <a:pt x="1112901" y="584082"/>
                  </a:lnTo>
                  <a:close/>
                </a:path>
                <a:path w="2165350" h="934720">
                  <a:moveTo>
                    <a:pt x="1250451" y="934526"/>
                  </a:moveTo>
                  <a:lnTo>
                    <a:pt x="1224123" y="934520"/>
                  </a:lnTo>
                  <a:lnTo>
                    <a:pt x="1220233" y="932812"/>
                  </a:lnTo>
                  <a:lnTo>
                    <a:pt x="1214715" y="926809"/>
                  </a:lnTo>
                  <a:lnTo>
                    <a:pt x="1213340" y="922793"/>
                  </a:lnTo>
                  <a:lnTo>
                    <a:pt x="1241526" y="584077"/>
                  </a:lnTo>
                  <a:lnTo>
                    <a:pt x="1267570" y="401495"/>
                  </a:lnTo>
                  <a:lnTo>
                    <a:pt x="1268064" y="398136"/>
                  </a:lnTo>
                  <a:lnTo>
                    <a:pt x="1263339" y="396822"/>
                  </a:lnTo>
                  <a:lnTo>
                    <a:pt x="1453035" y="396822"/>
                  </a:lnTo>
                  <a:lnTo>
                    <a:pt x="1448336" y="398136"/>
                  </a:lnTo>
                  <a:lnTo>
                    <a:pt x="1474848" y="584082"/>
                  </a:lnTo>
                  <a:lnTo>
                    <a:pt x="1476014" y="598097"/>
                  </a:lnTo>
                  <a:lnTo>
                    <a:pt x="1355882" y="598097"/>
                  </a:lnTo>
                  <a:lnTo>
                    <a:pt x="1308020" y="885722"/>
                  </a:lnTo>
                  <a:lnTo>
                    <a:pt x="1301058" y="905237"/>
                  </a:lnTo>
                  <a:lnTo>
                    <a:pt x="1288173" y="920696"/>
                  </a:lnTo>
                  <a:lnTo>
                    <a:pt x="1270819" y="930869"/>
                  </a:lnTo>
                  <a:lnTo>
                    <a:pt x="1250451" y="934526"/>
                  </a:lnTo>
                  <a:close/>
                </a:path>
                <a:path w="2165350" h="934720">
                  <a:moveTo>
                    <a:pt x="1603446" y="584082"/>
                  </a:moveTo>
                  <a:lnTo>
                    <a:pt x="1598538" y="584077"/>
                  </a:lnTo>
                  <a:lnTo>
                    <a:pt x="1571648" y="584077"/>
                  </a:lnTo>
                  <a:lnTo>
                    <a:pt x="1554723" y="581566"/>
                  </a:lnTo>
                  <a:lnTo>
                    <a:pt x="1539544" y="574431"/>
                  </a:lnTo>
                  <a:lnTo>
                    <a:pt x="1527016" y="563271"/>
                  </a:lnTo>
                  <a:lnTo>
                    <a:pt x="1518043" y="548684"/>
                  </a:lnTo>
                  <a:lnTo>
                    <a:pt x="1453035" y="396822"/>
                  </a:lnTo>
                  <a:lnTo>
                    <a:pt x="1540527" y="396822"/>
                  </a:lnTo>
                  <a:lnTo>
                    <a:pt x="1613888" y="568239"/>
                  </a:lnTo>
                  <a:lnTo>
                    <a:pt x="1613426" y="573422"/>
                  </a:lnTo>
                  <a:lnTo>
                    <a:pt x="1608024" y="581617"/>
                  </a:lnTo>
                  <a:lnTo>
                    <a:pt x="1603446" y="584082"/>
                  </a:lnTo>
                  <a:close/>
                </a:path>
                <a:path w="2165350" h="934720">
                  <a:moveTo>
                    <a:pt x="1488177" y="934526"/>
                  </a:moveTo>
                  <a:lnTo>
                    <a:pt x="1445563" y="930861"/>
                  </a:lnTo>
                  <a:lnTo>
                    <a:pt x="1415342" y="905230"/>
                  </a:lnTo>
                  <a:lnTo>
                    <a:pt x="1360549" y="598097"/>
                  </a:lnTo>
                  <a:lnTo>
                    <a:pt x="1476014" y="598097"/>
                  </a:lnTo>
                  <a:lnTo>
                    <a:pt x="1503034" y="922793"/>
                  </a:lnTo>
                  <a:lnTo>
                    <a:pt x="1501658" y="926809"/>
                  </a:lnTo>
                  <a:lnTo>
                    <a:pt x="1496141" y="932812"/>
                  </a:lnTo>
                  <a:lnTo>
                    <a:pt x="1492250" y="934520"/>
                  </a:lnTo>
                  <a:lnTo>
                    <a:pt x="1488177" y="934526"/>
                  </a:lnTo>
                  <a:close/>
                </a:path>
                <a:path w="2165350" h="934720">
                  <a:moveTo>
                    <a:pt x="1909414" y="204427"/>
                  </a:moveTo>
                  <a:lnTo>
                    <a:pt x="1875356" y="197542"/>
                  </a:lnTo>
                  <a:lnTo>
                    <a:pt x="1847543" y="178766"/>
                  </a:lnTo>
                  <a:lnTo>
                    <a:pt x="1828792" y="150918"/>
                  </a:lnTo>
                  <a:lnTo>
                    <a:pt x="1821916" y="116815"/>
                  </a:lnTo>
                  <a:lnTo>
                    <a:pt x="1821916" y="87611"/>
                  </a:lnTo>
                  <a:lnTo>
                    <a:pt x="1828792" y="53509"/>
                  </a:lnTo>
                  <a:lnTo>
                    <a:pt x="1847543" y="25660"/>
                  </a:lnTo>
                  <a:lnTo>
                    <a:pt x="1875356" y="6884"/>
                  </a:lnTo>
                  <a:lnTo>
                    <a:pt x="1909414" y="0"/>
                  </a:lnTo>
                  <a:lnTo>
                    <a:pt x="1943464" y="6884"/>
                  </a:lnTo>
                  <a:lnTo>
                    <a:pt x="1971283" y="25660"/>
                  </a:lnTo>
                  <a:lnTo>
                    <a:pt x="1990046" y="53509"/>
                  </a:lnTo>
                  <a:lnTo>
                    <a:pt x="1996928" y="87611"/>
                  </a:lnTo>
                  <a:lnTo>
                    <a:pt x="1996928" y="116815"/>
                  </a:lnTo>
                  <a:lnTo>
                    <a:pt x="1990046" y="150918"/>
                  </a:lnTo>
                  <a:lnTo>
                    <a:pt x="1971283" y="178766"/>
                  </a:lnTo>
                  <a:lnTo>
                    <a:pt x="1943464" y="197542"/>
                  </a:lnTo>
                  <a:lnTo>
                    <a:pt x="1909414" y="204427"/>
                  </a:lnTo>
                  <a:close/>
                </a:path>
                <a:path w="2165350" h="934720">
                  <a:moveTo>
                    <a:pt x="1664128" y="584082"/>
                  </a:moveTo>
                  <a:lnTo>
                    <a:pt x="1659551" y="581617"/>
                  </a:lnTo>
                  <a:lnTo>
                    <a:pt x="1654149" y="573422"/>
                  </a:lnTo>
                  <a:lnTo>
                    <a:pt x="1653681" y="568239"/>
                  </a:lnTo>
                  <a:lnTo>
                    <a:pt x="1734423" y="379650"/>
                  </a:lnTo>
                  <a:lnTo>
                    <a:pt x="1763412" y="307049"/>
                  </a:lnTo>
                  <a:lnTo>
                    <a:pt x="1781104" y="276869"/>
                  </a:lnTo>
                  <a:lnTo>
                    <a:pt x="1806329" y="253709"/>
                  </a:lnTo>
                  <a:lnTo>
                    <a:pt x="1837175" y="238865"/>
                  </a:lnTo>
                  <a:lnTo>
                    <a:pt x="1871731" y="233631"/>
                  </a:lnTo>
                  <a:lnTo>
                    <a:pt x="1947107" y="233631"/>
                  </a:lnTo>
                  <a:lnTo>
                    <a:pt x="2012500" y="253709"/>
                  </a:lnTo>
                  <a:lnTo>
                    <a:pt x="2055410" y="307049"/>
                  </a:lnTo>
                  <a:lnTo>
                    <a:pt x="2084389" y="379650"/>
                  </a:lnTo>
                  <a:lnTo>
                    <a:pt x="2091741" y="396822"/>
                  </a:lnTo>
                  <a:lnTo>
                    <a:pt x="1814566" y="396822"/>
                  </a:lnTo>
                  <a:lnTo>
                    <a:pt x="1813254" y="399947"/>
                  </a:lnTo>
                  <a:lnTo>
                    <a:pt x="1749590" y="548684"/>
                  </a:lnTo>
                  <a:lnTo>
                    <a:pt x="1740605" y="563283"/>
                  </a:lnTo>
                  <a:lnTo>
                    <a:pt x="1728061" y="574447"/>
                  </a:lnTo>
                  <a:lnTo>
                    <a:pt x="1712864" y="581578"/>
                  </a:lnTo>
                  <a:lnTo>
                    <a:pt x="1695921" y="584077"/>
                  </a:lnTo>
                  <a:lnTo>
                    <a:pt x="1664128" y="584082"/>
                  </a:lnTo>
                  <a:close/>
                </a:path>
                <a:path w="2165350" h="934720">
                  <a:moveTo>
                    <a:pt x="1801678" y="934526"/>
                  </a:moveTo>
                  <a:lnTo>
                    <a:pt x="1775350" y="934520"/>
                  </a:lnTo>
                  <a:lnTo>
                    <a:pt x="1771460" y="932812"/>
                  </a:lnTo>
                  <a:lnTo>
                    <a:pt x="1765943" y="926809"/>
                  </a:lnTo>
                  <a:lnTo>
                    <a:pt x="1764567" y="922793"/>
                  </a:lnTo>
                  <a:lnTo>
                    <a:pt x="1792753" y="584077"/>
                  </a:lnTo>
                  <a:lnTo>
                    <a:pt x="1818798" y="401495"/>
                  </a:lnTo>
                  <a:lnTo>
                    <a:pt x="1819291" y="398136"/>
                  </a:lnTo>
                  <a:lnTo>
                    <a:pt x="1814566" y="396822"/>
                  </a:lnTo>
                  <a:lnTo>
                    <a:pt x="2004278" y="396822"/>
                  </a:lnTo>
                  <a:lnTo>
                    <a:pt x="1999553" y="398136"/>
                  </a:lnTo>
                  <a:lnTo>
                    <a:pt x="2026065" y="584082"/>
                  </a:lnTo>
                  <a:lnTo>
                    <a:pt x="2027232" y="598097"/>
                  </a:lnTo>
                  <a:lnTo>
                    <a:pt x="1907109" y="598097"/>
                  </a:lnTo>
                  <a:lnTo>
                    <a:pt x="1859247" y="885722"/>
                  </a:lnTo>
                  <a:lnTo>
                    <a:pt x="1852285" y="905237"/>
                  </a:lnTo>
                  <a:lnTo>
                    <a:pt x="1839400" y="920696"/>
                  </a:lnTo>
                  <a:lnTo>
                    <a:pt x="1822047" y="930869"/>
                  </a:lnTo>
                  <a:lnTo>
                    <a:pt x="1801678" y="934526"/>
                  </a:lnTo>
                  <a:close/>
                </a:path>
                <a:path w="2165350" h="934720">
                  <a:moveTo>
                    <a:pt x="2154684" y="584082"/>
                  </a:moveTo>
                  <a:lnTo>
                    <a:pt x="2149749" y="584077"/>
                  </a:lnTo>
                  <a:lnTo>
                    <a:pt x="2122870" y="584077"/>
                  </a:lnTo>
                  <a:lnTo>
                    <a:pt x="2105954" y="581566"/>
                  </a:lnTo>
                  <a:lnTo>
                    <a:pt x="2069270" y="548684"/>
                  </a:lnTo>
                  <a:lnTo>
                    <a:pt x="2005590" y="399947"/>
                  </a:lnTo>
                  <a:lnTo>
                    <a:pt x="2004278" y="396822"/>
                  </a:lnTo>
                  <a:lnTo>
                    <a:pt x="2091741" y="396822"/>
                  </a:lnTo>
                  <a:lnTo>
                    <a:pt x="2165131" y="568239"/>
                  </a:lnTo>
                  <a:lnTo>
                    <a:pt x="2164658" y="573422"/>
                  </a:lnTo>
                  <a:lnTo>
                    <a:pt x="2161929" y="577517"/>
                  </a:lnTo>
                  <a:lnTo>
                    <a:pt x="2159251" y="581617"/>
                  </a:lnTo>
                  <a:lnTo>
                    <a:pt x="2154684" y="584082"/>
                  </a:lnTo>
                  <a:close/>
                </a:path>
                <a:path w="2165350" h="934720">
                  <a:moveTo>
                    <a:pt x="2039399" y="934526"/>
                  </a:moveTo>
                  <a:lnTo>
                    <a:pt x="1996780" y="930861"/>
                  </a:lnTo>
                  <a:lnTo>
                    <a:pt x="1966555" y="905230"/>
                  </a:lnTo>
                  <a:lnTo>
                    <a:pt x="1911776" y="598097"/>
                  </a:lnTo>
                  <a:lnTo>
                    <a:pt x="2027232" y="598097"/>
                  </a:lnTo>
                  <a:lnTo>
                    <a:pt x="2054256" y="922793"/>
                  </a:lnTo>
                  <a:lnTo>
                    <a:pt x="2052891" y="926809"/>
                  </a:lnTo>
                  <a:lnTo>
                    <a:pt x="2047378" y="932812"/>
                  </a:lnTo>
                  <a:lnTo>
                    <a:pt x="2043493" y="934520"/>
                  </a:lnTo>
                  <a:lnTo>
                    <a:pt x="2039399" y="934526"/>
                  </a:lnTo>
                  <a:close/>
                </a:path>
              </a:pathLst>
            </a:custGeom>
            <a:solidFill>
              <a:srgbClr val="494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600" y="7315200"/>
                </a:moveTo>
                <a:lnTo>
                  <a:pt x="0" y="7315200"/>
                </a:lnTo>
                <a:lnTo>
                  <a:pt x="0" y="0"/>
                </a:lnTo>
                <a:lnTo>
                  <a:pt x="9753600" y="0"/>
                </a:lnTo>
                <a:lnTo>
                  <a:pt x="9753600" y="7315200"/>
                </a:lnTo>
                <a:close/>
              </a:path>
            </a:pathLst>
          </a:custGeom>
          <a:solidFill>
            <a:srgbClr val="F4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11604" y="412506"/>
            <a:ext cx="9342120" cy="6903084"/>
            <a:chOff x="411604" y="412506"/>
            <a:chExt cx="9342120" cy="6903084"/>
          </a:xfrm>
        </p:grpSpPr>
        <p:sp>
          <p:nvSpPr>
            <p:cNvPr id="4" name="object 4"/>
            <p:cNvSpPr/>
            <p:nvPr/>
          </p:nvSpPr>
          <p:spPr>
            <a:xfrm>
              <a:off x="411594" y="412508"/>
              <a:ext cx="8934450" cy="6903084"/>
            </a:xfrm>
            <a:custGeom>
              <a:avLst/>
              <a:gdLst/>
              <a:ahLst/>
              <a:cxnLst/>
              <a:rect l="l" t="t" r="r" b="b"/>
              <a:pathLst>
                <a:path w="8934450" h="6903084">
                  <a:moveTo>
                    <a:pt x="8934361" y="19519"/>
                  </a:moveTo>
                  <a:lnTo>
                    <a:pt x="8914409" y="19519"/>
                  </a:lnTo>
                  <a:lnTo>
                    <a:pt x="8914409" y="319024"/>
                  </a:lnTo>
                  <a:lnTo>
                    <a:pt x="8934361" y="319024"/>
                  </a:lnTo>
                  <a:lnTo>
                    <a:pt x="8934361" y="19519"/>
                  </a:lnTo>
                  <a:close/>
                </a:path>
                <a:path w="8934450" h="6903084">
                  <a:moveTo>
                    <a:pt x="8934361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6466154"/>
                  </a:lnTo>
                  <a:lnTo>
                    <a:pt x="0" y="6486461"/>
                  </a:lnTo>
                  <a:lnTo>
                    <a:pt x="8569846" y="6486461"/>
                  </a:lnTo>
                  <a:lnTo>
                    <a:pt x="8569846" y="6902704"/>
                  </a:lnTo>
                  <a:lnTo>
                    <a:pt x="8588896" y="6902704"/>
                  </a:lnTo>
                  <a:lnTo>
                    <a:pt x="8588896" y="6486461"/>
                  </a:lnTo>
                  <a:lnTo>
                    <a:pt x="8934361" y="6486461"/>
                  </a:lnTo>
                  <a:lnTo>
                    <a:pt x="8934361" y="6466599"/>
                  </a:lnTo>
                  <a:lnTo>
                    <a:pt x="8934361" y="6466154"/>
                  </a:lnTo>
                  <a:lnTo>
                    <a:pt x="8934361" y="642861"/>
                  </a:lnTo>
                  <a:lnTo>
                    <a:pt x="8914409" y="642861"/>
                  </a:lnTo>
                  <a:lnTo>
                    <a:pt x="8914409" y="6466154"/>
                  </a:lnTo>
                  <a:lnTo>
                    <a:pt x="8588896" y="6466154"/>
                  </a:lnTo>
                  <a:lnTo>
                    <a:pt x="8588896" y="5701296"/>
                  </a:lnTo>
                  <a:lnTo>
                    <a:pt x="8569846" y="5701296"/>
                  </a:lnTo>
                  <a:lnTo>
                    <a:pt x="8569846" y="6466154"/>
                  </a:lnTo>
                  <a:lnTo>
                    <a:pt x="19545" y="6466154"/>
                  </a:lnTo>
                  <a:lnTo>
                    <a:pt x="19545" y="19050"/>
                  </a:lnTo>
                  <a:lnTo>
                    <a:pt x="8934361" y="19050"/>
                  </a:lnTo>
                  <a:lnTo>
                    <a:pt x="8934361" y="0"/>
                  </a:lnTo>
                  <a:close/>
                </a:path>
              </a:pathLst>
            </a:custGeom>
            <a:solidFill>
              <a:srgbClr val="3437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22080" y="731519"/>
              <a:ext cx="731520" cy="323850"/>
            </a:xfrm>
            <a:custGeom>
              <a:avLst/>
              <a:gdLst/>
              <a:ahLst/>
              <a:cxnLst/>
              <a:rect l="l" t="t" r="r" b="b"/>
              <a:pathLst>
                <a:path w="731520" h="323850">
                  <a:moveTo>
                    <a:pt x="0" y="0"/>
                  </a:moveTo>
                  <a:lnTo>
                    <a:pt x="731519" y="0"/>
                  </a:lnTo>
                  <a:lnTo>
                    <a:pt x="731519" y="323849"/>
                  </a:lnTo>
                  <a:lnTo>
                    <a:pt x="0" y="323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9E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2412" y="1982250"/>
              <a:ext cx="2563495" cy="2563495"/>
            </a:xfrm>
            <a:custGeom>
              <a:avLst/>
              <a:gdLst/>
              <a:ahLst/>
              <a:cxnLst/>
              <a:rect l="l" t="t" r="r" b="b"/>
              <a:pathLst>
                <a:path w="2563495" h="2563495">
                  <a:moveTo>
                    <a:pt x="1281562" y="2563124"/>
                  </a:moveTo>
                  <a:lnTo>
                    <a:pt x="1233516" y="2562240"/>
                  </a:lnTo>
                  <a:lnTo>
                    <a:pt x="1185917" y="2559609"/>
                  </a:lnTo>
                  <a:lnTo>
                    <a:pt x="1138795" y="2555261"/>
                  </a:lnTo>
                  <a:lnTo>
                    <a:pt x="1092182" y="2549228"/>
                  </a:lnTo>
                  <a:lnTo>
                    <a:pt x="1046108" y="2541541"/>
                  </a:lnTo>
                  <a:lnTo>
                    <a:pt x="1000604" y="2532231"/>
                  </a:lnTo>
                  <a:lnTo>
                    <a:pt x="955701" y="2521328"/>
                  </a:lnTo>
                  <a:lnTo>
                    <a:pt x="911430" y="2508864"/>
                  </a:lnTo>
                  <a:lnTo>
                    <a:pt x="867822" y="2494869"/>
                  </a:lnTo>
                  <a:lnTo>
                    <a:pt x="824909" y="2479375"/>
                  </a:lnTo>
                  <a:lnTo>
                    <a:pt x="782720" y="2462412"/>
                  </a:lnTo>
                  <a:lnTo>
                    <a:pt x="741288" y="2444012"/>
                  </a:lnTo>
                  <a:lnTo>
                    <a:pt x="700642" y="2424205"/>
                  </a:lnTo>
                  <a:lnTo>
                    <a:pt x="660815" y="2403023"/>
                  </a:lnTo>
                  <a:lnTo>
                    <a:pt x="621837" y="2380496"/>
                  </a:lnTo>
                  <a:lnTo>
                    <a:pt x="583738" y="2356656"/>
                  </a:lnTo>
                  <a:lnTo>
                    <a:pt x="546550" y="2331533"/>
                  </a:lnTo>
                  <a:lnTo>
                    <a:pt x="510305" y="2305158"/>
                  </a:lnTo>
                  <a:lnTo>
                    <a:pt x="475032" y="2277563"/>
                  </a:lnTo>
                  <a:lnTo>
                    <a:pt x="440763" y="2248778"/>
                  </a:lnTo>
                  <a:lnTo>
                    <a:pt x="407529" y="2218834"/>
                  </a:lnTo>
                  <a:lnTo>
                    <a:pt x="375361" y="2187763"/>
                  </a:lnTo>
                  <a:lnTo>
                    <a:pt x="344289" y="2155594"/>
                  </a:lnTo>
                  <a:lnTo>
                    <a:pt x="314345" y="2122360"/>
                  </a:lnTo>
                  <a:lnTo>
                    <a:pt x="285560" y="2088091"/>
                  </a:lnTo>
                  <a:lnTo>
                    <a:pt x="257965" y="2052818"/>
                  </a:lnTo>
                  <a:lnTo>
                    <a:pt x="231590" y="2016573"/>
                  </a:lnTo>
                  <a:lnTo>
                    <a:pt x="206467" y="1979385"/>
                  </a:lnTo>
                  <a:lnTo>
                    <a:pt x="182627" y="1941287"/>
                  </a:lnTo>
                  <a:lnTo>
                    <a:pt x="160100" y="1902308"/>
                  </a:lnTo>
                  <a:lnTo>
                    <a:pt x="138918" y="1862481"/>
                  </a:lnTo>
                  <a:lnTo>
                    <a:pt x="119111" y="1821835"/>
                  </a:lnTo>
                  <a:lnTo>
                    <a:pt x="100711" y="1780403"/>
                  </a:lnTo>
                  <a:lnTo>
                    <a:pt x="83749" y="1738215"/>
                  </a:lnTo>
                  <a:lnTo>
                    <a:pt x="68254" y="1695301"/>
                  </a:lnTo>
                  <a:lnTo>
                    <a:pt x="54260" y="1651693"/>
                  </a:lnTo>
                  <a:lnTo>
                    <a:pt x="41795" y="1607423"/>
                  </a:lnTo>
                  <a:lnTo>
                    <a:pt x="30893" y="1562520"/>
                  </a:lnTo>
                  <a:lnTo>
                    <a:pt x="21582" y="1517016"/>
                  </a:lnTo>
                  <a:lnTo>
                    <a:pt x="13895" y="1470941"/>
                  </a:lnTo>
                  <a:lnTo>
                    <a:pt x="7862" y="1424328"/>
                  </a:lnTo>
                  <a:lnTo>
                    <a:pt x="3515" y="1377206"/>
                  </a:lnTo>
                  <a:lnTo>
                    <a:pt x="883" y="1329607"/>
                  </a:lnTo>
                  <a:lnTo>
                    <a:pt x="0" y="1281562"/>
                  </a:lnTo>
                  <a:lnTo>
                    <a:pt x="883" y="1233516"/>
                  </a:lnTo>
                  <a:lnTo>
                    <a:pt x="3515" y="1185917"/>
                  </a:lnTo>
                  <a:lnTo>
                    <a:pt x="7862" y="1138795"/>
                  </a:lnTo>
                  <a:lnTo>
                    <a:pt x="13895" y="1092182"/>
                  </a:lnTo>
                  <a:lnTo>
                    <a:pt x="21582" y="1046108"/>
                  </a:lnTo>
                  <a:lnTo>
                    <a:pt x="30893" y="1000604"/>
                  </a:lnTo>
                  <a:lnTo>
                    <a:pt x="41795" y="955701"/>
                  </a:lnTo>
                  <a:lnTo>
                    <a:pt x="54260" y="911430"/>
                  </a:lnTo>
                  <a:lnTo>
                    <a:pt x="68254" y="867822"/>
                  </a:lnTo>
                  <a:lnTo>
                    <a:pt x="83749" y="824909"/>
                  </a:lnTo>
                  <a:lnTo>
                    <a:pt x="100711" y="782720"/>
                  </a:lnTo>
                  <a:lnTo>
                    <a:pt x="119111" y="741288"/>
                  </a:lnTo>
                  <a:lnTo>
                    <a:pt x="138918" y="700642"/>
                  </a:lnTo>
                  <a:lnTo>
                    <a:pt x="160100" y="660815"/>
                  </a:lnTo>
                  <a:lnTo>
                    <a:pt x="182627" y="621837"/>
                  </a:lnTo>
                  <a:lnTo>
                    <a:pt x="206467" y="583738"/>
                  </a:lnTo>
                  <a:lnTo>
                    <a:pt x="231590" y="546550"/>
                  </a:lnTo>
                  <a:lnTo>
                    <a:pt x="257965" y="510305"/>
                  </a:lnTo>
                  <a:lnTo>
                    <a:pt x="285560" y="475032"/>
                  </a:lnTo>
                  <a:lnTo>
                    <a:pt x="314345" y="440763"/>
                  </a:lnTo>
                  <a:lnTo>
                    <a:pt x="344289" y="407529"/>
                  </a:lnTo>
                  <a:lnTo>
                    <a:pt x="375361" y="375361"/>
                  </a:lnTo>
                  <a:lnTo>
                    <a:pt x="407529" y="344289"/>
                  </a:lnTo>
                  <a:lnTo>
                    <a:pt x="440763" y="314345"/>
                  </a:lnTo>
                  <a:lnTo>
                    <a:pt x="475032" y="285560"/>
                  </a:lnTo>
                  <a:lnTo>
                    <a:pt x="510305" y="257965"/>
                  </a:lnTo>
                  <a:lnTo>
                    <a:pt x="546550" y="231590"/>
                  </a:lnTo>
                  <a:lnTo>
                    <a:pt x="583738" y="206467"/>
                  </a:lnTo>
                  <a:lnTo>
                    <a:pt x="621837" y="182627"/>
                  </a:lnTo>
                  <a:lnTo>
                    <a:pt x="660815" y="160100"/>
                  </a:lnTo>
                  <a:lnTo>
                    <a:pt x="700642" y="138918"/>
                  </a:lnTo>
                  <a:lnTo>
                    <a:pt x="741288" y="119111"/>
                  </a:lnTo>
                  <a:lnTo>
                    <a:pt x="782720" y="100711"/>
                  </a:lnTo>
                  <a:lnTo>
                    <a:pt x="824909" y="83749"/>
                  </a:lnTo>
                  <a:lnTo>
                    <a:pt x="867822" y="68254"/>
                  </a:lnTo>
                  <a:lnTo>
                    <a:pt x="911430" y="54260"/>
                  </a:lnTo>
                  <a:lnTo>
                    <a:pt x="955701" y="41795"/>
                  </a:lnTo>
                  <a:lnTo>
                    <a:pt x="1000604" y="30893"/>
                  </a:lnTo>
                  <a:lnTo>
                    <a:pt x="1046108" y="21582"/>
                  </a:lnTo>
                  <a:lnTo>
                    <a:pt x="1092182" y="13895"/>
                  </a:lnTo>
                  <a:lnTo>
                    <a:pt x="1138795" y="7862"/>
                  </a:lnTo>
                  <a:lnTo>
                    <a:pt x="1185917" y="3515"/>
                  </a:lnTo>
                  <a:lnTo>
                    <a:pt x="1233516" y="883"/>
                  </a:lnTo>
                  <a:lnTo>
                    <a:pt x="1281562" y="0"/>
                  </a:lnTo>
                  <a:lnTo>
                    <a:pt x="1329607" y="883"/>
                  </a:lnTo>
                  <a:lnTo>
                    <a:pt x="1377206" y="3515"/>
                  </a:lnTo>
                  <a:lnTo>
                    <a:pt x="1424328" y="7862"/>
                  </a:lnTo>
                  <a:lnTo>
                    <a:pt x="1470941" y="13895"/>
                  </a:lnTo>
                  <a:lnTo>
                    <a:pt x="1517016" y="21582"/>
                  </a:lnTo>
                  <a:lnTo>
                    <a:pt x="1562520" y="30893"/>
                  </a:lnTo>
                  <a:lnTo>
                    <a:pt x="1607423" y="41795"/>
                  </a:lnTo>
                  <a:lnTo>
                    <a:pt x="1651693" y="54260"/>
                  </a:lnTo>
                  <a:lnTo>
                    <a:pt x="1695301" y="68254"/>
                  </a:lnTo>
                  <a:lnTo>
                    <a:pt x="1738215" y="83749"/>
                  </a:lnTo>
                  <a:lnTo>
                    <a:pt x="1780403" y="100711"/>
                  </a:lnTo>
                  <a:lnTo>
                    <a:pt x="1821835" y="119111"/>
                  </a:lnTo>
                  <a:lnTo>
                    <a:pt x="1862481" y="138918"/>
                  </a:lnTo>
                  <a:lnTo>
                    <a:pt x="1902308" y="160100"/>
                  </a:lnTo>
                  <a:lnTo>
                    <a:pt x="1941287" y="182627"/>
                  </a:lnTo>
                  <a:lnTo>
                    <a:pt x="1979385" y="206467"/>
                  </a:lnTo>
                  <a:lnTo>
                    <a:pt x="2016573" y="231590"/>
                  </a:lnTo>
                  <a:lnTo>
                    <a:pt x="2052818" y="257965"/>
                  </a:lnTo>
                  <a:lnTo>
                    <a:pt x="2088091" y="285560"/>
                  </a:lnTo>
                  <a:lnTo>
                    <a:pt x="2122360" y="314345"/>
                  </a:lnTo>
                  <a:lnTo>
                    <a:pt x="2155594" y="344289"/>
                  </a:lnTo>
                  <a:lnTo>
                    <a:pt x="2187763" y="375361"/>
                  </a:lnTo>
                  <a:lnTo>
                    <a:pt x="2218834" y="407529"/>
                  </a:lnTo>
                  <a:lnTo>
                    <a:pt x="2248778" y="440763"/>
                  </a:lnTo>
                  <a:lnTo>
                    <a:pt x="2277563" y="475032"/>
                  </a:lnTo>
                  <a:lnTo>
                    <a:pt x="2305158" y="510305"/>
                  </a:lnTo>
                  <a:lnTo>
                    <a:pt x="2331533" y="546550"/>
                  </a:lnTo>
                  <a:lnTo>
                    <a:pt x="2356656" y="583738"/>
                  </a:lnTo>
                  <a:lnTo>
                    <a:pt x="2380496" y="621837"/>
                  </a:lnTo>
                  <a:lnTo>
                    <a:pt x="2403023" y="660815"/>
                  </a:lnTo>
                  <a:lnTo>
                    <a:pt x="2424205" y="700642"/>
                  </a:lnTo>
                  <a:lnTo>
                    <a:pt x="2444012" y="741288"/>
                  </a:lnTo>
                  <a:lnTo>
                    <a:pt x="2462412" y="782720"/>
                  </a:lnTo>
                  <a:lnTo>
                    <a:pt x="2479375" y="824909"/>
                  </a:lnTo>
                  <a:lnTo>
                    <a:pt x="2494869" y="867822"/>
                  </a:lnTo>
                  <a:lnTo>
                    <a:pt x="2508864" y="911430"/>
                  </a:lnTo>
                  <a:lnTo>
                    <a:pt x="2521328" y="955701"/>
                  </a:lnTo>
                  <a:lnTo>
                    <a:pt x="2532231" y="1000604"/>
                  </a:lnTo>
                  <a:lnTo>
                    <a:pt x="2541541" y="1046108"/>
                  </a:lnTo>
                  <a:lnTo>
                    <a:pt x="2549228" y="1092182"/>
                  </a:lnTo>
                  <a:lnTo>
                    <a:pt x="2555261" y="1138795"/>
                  </a:lnTo>
                  <a:lnTo>
                    <a:pt x="2559609" y="1185917"/>
                  </a:lnTo>
                  <a:lnTo>
                    <a:pt x="2562240" y="1233516"/>
                  </a:lnTo>
                  <a:lnTo>
                    <a:pt x="2563124" y="1281562"/>
                  </a:lnTo>
                  <a:lnTo>
                    <a:pt x="2562240" y="1329607"/>
                  </a:lnTo>
                  <a:lnTo>
                    <a:pt x="2559609" y="1377206"/>
                  </a:lnTo>
                  <a:lnTo>
                    <a:pt x="2555261" y="1424328"/>
                  </a:lnTo>
                  <a:lnTo>
                    <a:pt x="2549228" y="1470941"/>
                  </a:lnTo>
                  <a:lnTo>
                    <a:pt x="2541541" y="1517016"/>
                  </a:lnTo>
                  <a:lnTo>
                    <a:pt x="2532231" y="1562520"/>
                  </a:lnTo>
                  <a:lnTo>
                    <a:pt x="2521328" y="1607423"/>
                  </a:lnTo>
                  <a:lnTo>
                    <a:pt x="2508864" y="1651693"/>
                  </a:lnTo>
                  <a:lnTo>
                    <a:pt x="2494869" y="1695301"/>
                  </a:lnTo>
                  <a:lnTo>
                    <a:pt x="2479375" y="1738215"/>
                  </a:lnTo>
                  <a:lnTo>
                    <a:pt x="2462412" y="1780403"/>
                  </a:lnTo>
                  <a:lnTo>
                    <a:pt x="2444012" y="1821835"/>
                  </a:lnTo>
                  <a:lnTo>
                    <a:pt x="2424205" y="1862481"/>
                  </a:lnTo>
                  <a:lnTo>
                    <a:pt x="2403023" y="1902308"/>
                  </a:lnTo>
                  <a:lnTo>
                    <a:pt x="2380496" y="1941287"/>
                  </a:lnTo>
                  <a:lnTo>
                    <a:pt x="2356656" y="1979385"/>
                  </a:lnTo>
                  <a:lnTo>
                    <a:pt x="2331533" y="2016573"/>
                  </a:lnTo>
                  <a:lnTo>
                    <a:pt x="2305158" y="2052818"/>
                  </a:lnTo>
                  <a:lnTo>
                    <a:pt x="2277563" y="2088091"/>
                  </a:lnTo>
                  <a:lnTo>
                    <a:pt x="2248778" y="2122360"/>
                  </a:lnTo>
                  <a:lnTo>
                    <a:pt x="2218834" y="2155594"/>
                  </a:lnTo>
                  <a:lnTo>
                    <a:pt x="2187763" y="2187763"/>
                  </a:lnTo>
                  <a:lnTo>
                    <a:pt x="2155594" y="2218834"/>
                  </a:lnTo>
                  <a:lnTo>
                    <a:pt x="2122360" y="2248778"/>
                  </a:lnTo>
                  <a:lnTo>
                    <a:pt x="2088091" y="2277563"/>
                  </a:lnTo>
                  <a:lnTo>
                    <a:pt x="2052818" y="2305158"/>
                  </a:lnTo>
                  <a:lnTo>
                    <a:pt x="2016573" y="2331533"/>
                  </a:lnTo>
                  <a:lnTo>
                    <a:pt x="1979385" y="2356656"/>
                  </a:lnTo>
                  <a:lnTo>
                    <a:pt x="1941287" y="2380496"/>
                  </a:lnTo>
                  <a:lnTo>
                    <a:pt x="1902308" y="2403023"/>
                  </a:lnTo>
                  <a:lnTo>
                    <a:pt x="1862481" y="2424205"/>
                  </a:lnTo>
                  <a:lnTo>
                    <a:pt x="1821835" y="2444012"/>
                  </a:lnTo>
                  <a:lnTo>
                    <a:pt x="1780403" y="2462412"/>
                  </a:lnTo>
                  <a:lnTo>
                    <a:pt x="1738215" y="2479375"/>
                  </a:lnTo>
                  <a:lnTo>
                    <a:pt x="1695301" y="2494869"/>
                  </a:lnTo>
                  <a:lnTo>
                    <a:pt x="1651693" y="2508864"/>
                  </a:lnTo>
                  <a:lnTo>
                    <a:pt x="1607423" y="2521328"/>
                  </a:lnTo>
                  <a:lnTo>
                    <a:pt x="1562520" y="2532231"/>
                  </a:lnTo>
                  <a:lnTo>
                    <a:pt x="1517016" y="2541541"/>
                  </a:lnTo>
                  <a:lnTo>
                    <a:pt x="1470941" y="2549228"/>
                  </a:lnTo>
                  <a:lnTo>
                    <a:pt x="1424328" y="2555261"/>
                  </a:lnTo>
                  <a:lnTo>
                    <a:pt x="1377206" y="2559609"/>
                  </a:lnTo>
                  <a:lnTo>
                    <a:pt x="1329607" y="2562240"/>
                  </a:lnTo>
                  <a:lnTo>
                    <a:pt x="1281562" y="2563124"/>
                  </a:lnTo>
                  <a:close/>
                </a:path>
              </a:pathLst>
            </a:custGeom>
            <a:solidFill>
              <a:srgbClr val="017378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92586" y="992855"/>
            <a:ext cx="40836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70350" algn="l"/>
              </a:tabLst>
            </a:pPr>
            <a:r>
              <a:rPr sz="3400" u="heavy" dirty="0">
                <a:solidFill>
                  <a:srgbClr val="017378"/>
                </a:solidFill>
                <a:uFill>
                  <a:solidFill>
                    <a:srgbClr val="01737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u="heavy" spc="340" dirty="0">
                <a:solidFill>
                  <a:srgbClr val="017378"/>
                </a:solidFill>
                <a:uFill>
                  <a:solidFill>
                    <a:srgbClr val="01737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b="1" u="heavy" spc="120" dirty="0">
                <a:solidFill>
                  <a:srgbClr val="017378"/>
                </a:solidFill>
                <a:uFill>
                  <a:solidFill>
                    <a:srgbClr val="017378"/>
                  </a:solidFill>
                </a:uFill>
                <a:latin typeface="Trebuchet MS"/>
                <a:cs typeface="Trebuchet MS"/>
              </a:rPr>
              <a:t>JUSTIFICACIÓN	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1665" y="2392029"/>
            <a:ext cx="1998980" cy="1628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5200"/>
              </a:lnSpc>
              <a:spcBef>
                <a:spcPts val="95"/>
              </a:spcBef>
            </a:pPr>
            <a:r>
              <a:rPr sz="1400" spc="180" dirty="0">
                <a:solidFill>
                  <a:srgbClr val="FFFFFF"/>
                </a:solidFill>
                <a:latin typeface="Trebuchet MS"/>
                <a:cs typeface="Trebuchet MS"/>
              </a:rPr>
              <a:t>Es </a:t>
            </a:r>
            <a:r>
              <a:rPr sz="1400" spc="145" dirty="0">
                <a:solidFill>
                  <a:srgbClr val="FFFFFF"/>
                </a:solidFill>
                <a:latin typeface="Trebuchet MS"/>
                <a:cs typeface="Trebuchet MS"/>
              </a:rPr>
              <a:t>fundamental </a:t>
            </a:r>
            <a:r>
              <a:rPr sz="1400" spc="160" dirty="0">
                <a:solidFill>
                  <a:srgbClr val="FFFFFF"/>
                </a:solidFill>
                <a:latin typeface="Trebuchet MS"/>
                <a:cs typeface="Trebuchet MS"/>
              </a:rPr>
              <a:t>que  </a:t>
            </a:r>
            <a:r>
              <a:rPr sz="1400" spc="120" dirty="0">
                <a:solidFill>
                  <a:srgbClr val="FFFFFF"/>
                </a:solidFill>
                <a:latin typeface="Trebuchet MS"/>
                <a:cs typeface="Trebuchet MS"/>
              </a:rPr>
              <a:t>para </a:t>
            </a: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sz="1400" spc="130" dirty="0">
                <a:solidFill>
                  <a:srgbClr val="FFFFFF"/>
                </a:solidFill>
                <a:latin typeface="Trebuchet MS"/>
                <a:cs typeface="Trebuchet MS"/>
              </a:rPr>
              <a:t>ejecución </a:t>
            </a:r>
            <a:r>
              <a:rPr sz="1400" spc="145" dirty="0">
                <a:solidFill>
                  <a:srgbClr val="FFFFFF"/>
                </a:solidFill>
                <a:latin typeface="Trebuchet MS"/>
                <a:cs typeface="Trebuchet MS"/>
              </a:rPr>
              <a:t>de  </a:t>
            </a:r>
            <a:r>
              <a:rPr sz="1400" spc="120" dirty="0">
                <a:solidFill>
                  <a:srgbClr val="FFFFFF"/>
                </a:solidFill>
                <a:latin typeface="Trebuchet MS"/>
                <a:cs typeface="Trebuchet MS"/>
              </a:rPr>
              <a:t>auditorías </a:t>
            </a:r>
            <a:r>
              <a:rPr sz="1400" spc="130" dirty="0">
                <a:solidFill>
                  <a:srgbClr val="FFFFFF"/>
                </a:solidFill>
                <a:latin typeface="Trebuchet MS"/>
                <a:cs typeface="Trebuchet MS"/>
              </a:rPr>
              <a:t>externas  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el </a:t>
            </a:r>
            <a:r>
              <a:rPr sz="1400" spc="110" dirty="0">
                <a:solidFill>
                  <a:srgbClr val="FFFFFF"/>
                </a:solidFill>
                <a:latin typeface="Trebuchet MS"/>
                <a:cs typeface="Trebuchet MS"/>
              </a:rPr>
              <a:t>auditor</a:t>
            </a:r>
            <a:r>
              <a:rPr sz="1400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45" dirty="0">
                <a:solidFill>
                  <a:srgbClr val="FFFFFF"/>
                </a:solidFill>
                <a:latin typeface="Trebuchet MS"/>
                <a:cs typeface="Trebuchet MS"/>
              </a:rPr>
              <a:t>cuente</a:t>
            </a:r>
            <a:endParaRPr sz="14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1400" spc="160" dirty="0">
                <a:solidFill>
                  <a:srgbClr val="FFFFFF"/>
                </a:solidFill>
                <a:latin typeface="Trebuchet MS"/>
                <a:cs typeface="Trebuchet MS"/>
              </a:rPr>
              <a:t>con </a:t>
            </a:r>
            <a:r>
              <a:rPr sz="1400" spc="135" dirty="0">
                <a:solidFill>
                  <a:srgbClr val="FFFFFF"/>
                </a:solidFill>
                <a:latin typeface="Trebuchet MS"/>
                <a:cs typeface="Trebuchet MS"/>
              </a:rPr>
              <a:t>una</a:t>
            </a:r>
            <a:endParaRPr sz="14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lang="es-EC" sz="1400" spc="14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400" spc="140" dirty="0" err="1">
                <a:solidFill>
                  <a:srgbClr val="FFFFFF"/>
                </a:solidFill>
                <a:latin typeface="Trebuchet MS"/>
                <a:cs typeface="Trebuchet MS"/>
              </a:rPr>
              <a:t>etodología</a:t>
            </a:r>
            <a:r>
              <a:rPr lang="es-EC" sz="1400" spc="14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64544" y="3657602"/>
            <a:ext cx="3239770" cy="3007995"/>
          </a:xfrm>
          <a:custGeom>
            <a:avLst/>
            <a:gdLst/>
            <a:ahLst/>
            <a:cxnLst/>
            <a:rect l="l" t="t" r="r" b="b"/>
            <a:pathLst>
              <a:path w="3239770" h="3007995">
                <a:moveTo>
                  <a:pt x="1619608" y="3007431"/>
                </a:moveTo>
                <a:lnTo>
                  <a:pt x="1569161" y="3006715"/>
                </a:lnTo>
                <a:lnTo>
                  <a:pt x="1519099" y="3004582"/>
                </a:lnTo>
                <a:lnTo>
                  <a:pt x="1469443" y="3001053"/>
                </a:lnTo>
                <a:lnTo>
                  <a:pt x="1420216" y="2996148"/>
                </a:lnTo>
                <a:lnTo>
                  <a:pt x="1371440" y="2989889"/>
                </a:lnTo>
                <a:lnTo>
                  <a:pt x="1323139" y="2982295"/>
                </a:lnTo>
                <a:lnTo>
                  <a:pt x="1275333" y="2973388"/>
                </a:lnTo>
                <a:lnTo>
                  <a:pt x="1228046" y="2963188"/>
                </a:lnTo>
                <a:lnTo>
                  <a:pt x="1181300" y="2951717"/>
                </a:lnTo>
                <a:lnTo>
                  <a:pt x="1135117" y="2938995"/>
                </a:lnTo>
                <a:lnTo>
                  <a:pt x="1089520" y="2925043"/>
                </a:lnTo>
                <a:lnTo>
                  <a:pt x="1044531" y="2909882"/>
                </a:lnTo>
                <a:lnTo>
                  <a:pt x="1000172" y="2893532"/>
                </a:lnTo>
                <a:lnTo>
                  <a:pt x="956467" y="2876014"/>
                </a:lnTo>
                <a:lnTo>
                  <a:pt x="913436" y="2857350"/>
                </a:lnTo>
                <a:lnTo>
                  <a:pt x="871104" y="2837559"/>
                </a:lnTo>
                <a:lnTo>
                  <a:pt x="829491" y="2816663"/>
                </a:lnTo>
                <a:lnTo>
                  <a:pt x="788622" y="2794683"/>
                </a:lnTo>
                <a:lnTo>
                  <a:pt x="748517" y="2771639"/>
                </a:lnTo>
                <a:lnTo>
                  <a:pt x="709199" y="2747552"/>
                </a:lnTo>
                <a:lnTo>
                  <a:pt x="670691" y="2722443"/>
                </a:lnTo>
                <a:lnTo>
                  <a:pt x="633015" y="2696333"/>
                </a:lnTo>
                <a:lnTo>
                  <a:pt x="596194" y="2669242"/>
                </a:lnTo>
                <a:lnTo>
                  <a:pt x="560250" y="2641191"/>
                </a:lnTo>
                <a:lnTo>
                  <a:pt x="525205" y="2612202"/>
                </a:lnTo>
                <a:lnTo>
                  <a:pt x="491081" y="2582294"/>
                </a:lnTo>
                <a:lnTo>
                  <a:pt x="457902" y="2551489"/>
                </a:lnTo>
                <a:lnTo>
                  <a:pt x="425689" y="2519807"/>
                </a:lnTo>
                <a:lnTo>
                  <a:pt x="394465" y="2487270"/>
                </a:lnTo>
                <a:lnTo>
                  <a:pt x="364253" y="2453897"/>
                </a:lnTo>
                <a:lnTo>
                  <a:pt x="335074" y="2419711"/>
                </a:lnTo>
                <a:lnTo>
                  <a:pt x="306951" y="2384731"/>
                </a:lnTo>
                <a:lnTo>
                  <a:pt x="279907" y="2348979"/>
                </a:lnTo>
                <a:lnTo>
                  <a:pt x="253964" y="2312474"/>
                </a:lnTo>
                <a:lnTo>
                  <a:pt x="229144" y="2275239"/>
                </a:lnTo>
                <a:lnTo>
                  <a:pt x="205469" y="2237294"/>
                </a:lnTo>
                <a:lnTo>
                  <a:pt x="182963" y="2198659"/>
                </a:lnTo>
                <a:lnTo>
                  <a:pt x="161647" y="2159356"/>
                </a:lnTo>
                <a:lnTo>
                  <a:pt x="141544" y="2119405"/>
                </a:lnTo>
                <a:lnTo>
                  <a:pt x="122677" y="2078826"/>
                </a:lnTo>
                <a:lnTo>
                  <a:pt x="105067" y="2037642"/>
                </a:lnTo>
                <a:lnTo>
                  <a:pt x="88737" y="1995872"/>
                </a:lnTo>
                <a:lnTo>
                  <a:pt x="73709" y="1953538"/>
                </a:lnTo>
                <a:lnTo>
                  <a:pt x="60007" y="1910660"/>
                </a:lnTo>
                <a:lnTo>
                  <a:pt x="47652" y="1867258"/>
                </a:lnTo>
                <a:lnTo>
                  <a:pt x="36666" y="1823355"/>
                </a:lnTo>
                <a:lnTo>
                  <a:pt x="27073" y="1778970"/>
                </a:lnTo>
                <a:lnTo>
                  <a:pt x="18894" y="1734124"/>
                </a:lnTo>
                <a:lnTo>
                  <a:pt x="12151" y="1688839"/>
                </a:lnTo>
                <a:lnTo>
                  <a:pt x="6869" y="1643135"/>
                </a:lnTo>
                <a:lnTo>
                  <a:pt x="3067" y="1597032"/>
                </a:lnTo>
                <a:lnTo>
                  <a:pt x="770" y="1550552"/>
                </a:lnTo>
                <a:lnTo>
                  <a:pt x="0" y="1503715"/>
                </a:lnTo>
                <a:lnTo>
                  <a:pt x="770" y="1456878"/>
                </a:lnTo>
                <a:lnTo>
                  <a:pt x="3067" y="1410398"/>
                </a:lnTo>
                <a:lnTo>
                  <a:pt x="6869" y="1364295"/>
                </a:lnTo>
                <a:lnTo>
                  <a:pt x="12151" y="1318591"/>
                </a:lnTo>
                <a:lnTo>
                  <a:pt x="18894" y="1273306"/>
                </a:lnTo>
                <a:lnTo>
                  <a:pt x="27073" y="1228460"/>
                </a:lnTo>
                <a:lnTo>
                  <a:pt x="36666" y="1184075"/>
                </a:lnTo>
                <a:lnTo>
                  <a:pt x="47652" y="1140172"/>
                </a:lnTo>
                <a:lnTo>
                  <a:pt x="60007" y="1096771"/>
                </a:lnTo>
                <a:lnTo>
                  <a:pt x="73709" y="1053892"/>
                </a:lnTo>
                <a:lnTo>
                  <a:pt x="88737" y="1011558"/>
                </a:lnTo>
                <a:lnTo>
                  <a:pt x="105067" y="969788"/>
                </a:lnTo>
                <a:lnTo>
                  <a:pt x="122677" y="928604"/>
                </a:lnTo>
                <a:lnTo>
                  <a:pt x="141544" y="888026"/>
                </a:lnTo>
                <a:lnTo>
                  <a:pt x="161647" y="848074"/>
                </a:lnTo>
                <a:lnTo>
                  <a:pt x="182963" y="808771"/>
                </a:lnTo>
                <a:lnTo>
                  <a:pt x="205469" y="770136"/>
                </a:lnTo>
                <a:lnTo>
                  <a:pt x="229144" y="732191"/>
                </a:lnTo>
                <a:lnTo>
                  <a:pt x="253964" y="694956"/>
                </a:lnTo>
                <a:lnTo>
                  <a:pt x="279907" y="658452"/>
                </a:lnTo>
                <a:lnTo>
                  <a:pt x="306951" y="622699"/>
                </a:lnTo>
                <a:lnTo>
                  <a:pt x="335074" y="587719"/>
                </a:lnTo>
                <a:lnTo>
                  <a:pt x="364253" y="553533"/>
                </a:lnTo>
                <a:lnTo>
                  <a:pt x="394465" y="520160"/>
                </a:lnTo>
                <a:lnTo>
                  <a:pt x="425689" y="487623"/>
                </a:lnTo>
                <a:lnTo>
                  <a:pt x="457902" y="455941"/>
                </a:lnTo>
                <a:lnTo>
                  <a:pt x="491081" y="425136"/>
                </a:lnTo>
                <a:lnTo>
                  <a:pt x="525205" y="395229"/>
                </a:lnTo>
                <a:lnTo>
                  <a:pt x="560250" y="366239"/>
                </a:lnTo>
                <a:lnTo>
                  <a:pt x="596194" y="338188"/>
                </a:lnTo>
                <a:lnTo>
                  <a:pt x="633015" y="311097"/>
                </a:lnTo>
                <a:lnTo>
                  <a:pt x="670691" y="284987"/>
                </a:lnTo>
                <a:lnTo>
                  <a:pt x="709199" y="259878"/>
                </a:lnTo>
                <a:lnTo>
                  <a:pt x="748517" y="235791"/>
                </a:lnTo>
                <a:lnTo>
                  <a:pt x="788622" y="212747"/>
                </a:lnTo>
                <a:lnTo>
                  <a:pt x="829491" y="190767"/>
                </a:lnTo>
                <a:lnTo>
                  <a:pt x="871104" y="169871"/>
                </a:lnTo>
                <a:lnTo>
                  <a:pt x="913436" y="150080"/>
                </a:lnTo>
                <a:lnTo>
                  <a:pt x="956467" y="131416"/>
                </a:lnTo>
                <a:lnTo>
                  <a:pt x="1000172" y="113898"/>
                </a:lnTo>
                <a:lnTo>
                  <a:pt x="1044531" y="97549"/>
                </a:lnTo>
                <a:lnTo>
                  <a:pt x="1089520" y="82387"/>
                </a:lnTo>
                <a:lnTo>
                  <a:pt x="1135117" y="68435"/>
                </a:lnTo>
                <a:lnTo>
                  <a:pt x="1181300" y="55713"/>
                </a:lnTo>
                <a:lnTo>
                  <a:pt x="1228046" y="44242"/>
                </a:lnTo>
                <a:lnTo>
                  <a:pt x="1275333" y="34042"/>
                </a:lnTo>
                <a:lnTo>
                  <a:pt x="1323139" y="25135"/>
                </a:lnTo>
                <a:lnTo>
                  <a:pt x="1371440" y="17542"/>
                </a:lnTo>
                <a:lnTo>
                  <a:pt x="1420216" y="11282"/>
                </a:lnTo>
                <a:lnTo>
                  <a:pt x="1469443" y="6377"/>
                </a:lnTo>
                <a:lnTo>
                  <a:pt x="1519099" y="2848"/>
                </a:lnTo>
                <a:lnTo>
                  <a:pt x="1569161" y="715"/>
                </a:lnTo>
                <a:lnTo>
                  <a:pt x="1619608" y="0"/>
                </a:lnTo>
                <a:lnTo>
                  <a:pt x="1670054" y="715"/>
                </a:lnTo>
                <a:lnTo>
                  <a:pt x="1720117" y="2848"/>
                </a:lnTo>
                <a:lnTo>
                  <a:pt x="1769773" y="6377"/>
                </a:lnTo>
                <a:lnTo>
                  <a:pt x="1818999" y="11282"/>
                </a:lnTo>
                <a:lnTo>
                  <a:pt x="1867775" y="17542"/>
                </a:lnTo>
                <a:lnTo>
                  <a:pt x="1916077" y="25135"/>
                </a:lnTo>
                <a:lnTo>
                  <a:pt x="1963882" y="34042"/>
                </a:lnTo>
                <a:lnTo>
                  <a:pt x="2011170" y="44242"/>
                </a:lnTo>
                <a:lnTo>
                  <a:pt x="2057916" y="55713"/>
                </a:lnTo>
                <a:lnTo>
                  <a:pt x="2104099" y="68435"/>
                </a:lnTo>
                <a:lnTo>
                  <a:pt x="2149696" y="82387"/>
                </a:lnTo>
                <a:lnTo>
                  <a:pt x="2194685" y="97549"/>
                </a:lnTo>
                <a:lnTo>
                  <a:pt x="2239043" y="113898"/>
                </a:lnTo>
                <a:lnTo>
                  <a:pt x="2282749" y="131416"/>
                </a:lnTo>
                <a:lnTo>
                  <a:pt x="2325779" y="150080"/>
                </a:lnTo>
                <a:lnTo>
                  <a:pt x="2368112" y="169871"/>
                </a:lnTo>
                <a:lnTo>
                  <a:pt x="2409724" y="190767"/>
                </a:lnTo>
                <a:lnTo>
                  <a:pt x="2450594" y="212747"/>
                </a:lnTo>
                <a:lnTo>
                  <a:pt x="2490699" y="235791"/>
                </a:lnTo>
                <a:lnTo>
                  <a:pt x="2530016" y="259878"/>
                </a:lnTo>
                <a:lnTo>
                  <a:pt x="2568524" y="284987"/>
                </a:lnTo>
                <a:lnTo>
                  <a:pt x="2606200" y="311097"/>
                </a:lnTo>
                <a:lnTo>
                  <a:pt x="2643021" y="338188"/>
                </a:lnTo>
                <a:lnTo>
                  <a:pt x="2678966" y="366239"/>
                </a:lnTo>
                <a:lnTo>
                  <a:pt x="2714011" y="395229"/>
                </a:lnTo>
                <a:lnTo>
                  <a:pt x="2748134" y="425136"/>
                </a:lnTo>
                <a:lnTo>
                  <a:pt x="2781313" y="455941"/>
                </a:lnTo>
                <a:lnTo>
                  <a:pt x="2813526" y="487623"/>
                </a:lnTo>
                <a:lnTo>
                  <a:pt x="2844750" y="520160"/>
                </a:lnTo>
                <a:lnTo>
                  <a:pt x="2874963" y="553533"/>
                </a:lnTo>
                <a:lnTo>
                  <a:pt x="2904141" y="587719"/>
                </a:lnTo>
                <a:lnTo>
                  <a:pt x="2932264" y="622699"/>
                </a:lnTo>
                <a:lnTo>
                  <a:pt x="2959308" y="658452"/>
                </a:lnTo>
                <a:lnTo>
                  <a:pt x="2985252" y="694956"/>
                </a:lnTo>
                <a:lnTo>
                  <a:pt x="3010072" y="732191"/>
                </a:lnTo>
                <a:lnTo>
                  <a:pt x="3033746" y="770136"/>
                </a:lnTo>
                <a:lnTo>
                  <a:pt x="3056252" y="808771"/>
                </a:lnTo>
                <a:lnTo>
                  <a:pt x="3077568" y="848074"/>
                </a:lnTo>
                <a:lnTo>
                  <a:pt x="3097671" y="888026"/>
                </a:lnTo>
                <a:lnTo>
                  <a:pt x="3116539" y="928604"/>
                </a:lnTo>
                <a:lnTo>
                  <a:pt x="3134149" y="969788"/>
                </a:lnTo>
                <a:lnTo>
                  <a:pt x="3150479" y="1011558"/>
                </a:lnTo>
                <a:lnTo>
                  <a:pt x="3165506" y="1053892"/>
                </a:lnTo>
                <a:lnTo>
                  <a:pt x="3179208" y="1096771"/>
                </a:lnTo>
                <a:lnTo>
                  <a:pt x="3191564" y="1140172"/>
                </a:lnTo>
                <a:lnTo>
                  <a:pt x="3202549" y="1184075"/>
                </a:lnTo>
                <a:lnTo>
                  <a:pt x="3212143" y="1228460"/>
                </a:lnTo>
                <a:lnTo>
                  <a:pt x="3220322" y="1273306"/>
                </a:lnTo>
                <a:lnTo>
                  <a:pt x="3227064" y="1318591"/>
                </a:lnTo>
                <a:lnTo>
                  <a:pt x="3232347" y="1364295"/>
                </a:lnTo>
                <a:lnTo>
                  <a:pt x="3236148" y="1410398"/>
                </a:lnTo>
                <a:lnTo>
                  <a:pt x="3238445" y="1456878"/>
                </a:lnTo>
                <a:lnTo>
                  <a:pt x="3239216" y="1503715"/>
                </a:lnTo>
                <a:lnTo>
                  <a:pt x="3238445" y="1550552"/>
                </a:lnTo>
                <a:lnTo>
                  <a:pt x="3236148" y="1597032"/>
                </a:lnTo>
                <a:lnTo>
                  <a:pt x="3232347" y="1643135"/>
                </a:lnTo>
                <a:lnTo>
                  <a:pt x="3227064" y="1688839"/>
                </a:lnTo>
                <a:lnTo>
                  <a:pt x="3220322" y="1734124"/>
                </a:lnTo>
                <a:lnTo>
                  <a:pt x="3212143" y="1778970"/>
                </a:lnTo>
                <a:lnTo>
                  <a:pt x="3202549" y="1823355"/>
                </a:lnTo>
                <a:lnTo>
                  <a:pt x="3191564" y="1867258"/>
                </a:lnTo>
                <a:lnTo>
                  <a:pt x="3179208" y="1910660"/>
                </a:lnTo>
                <a:lnTo>
                  <a:pt x="3165506" y="1953538"/>
                </a:lnTo>
                <a:lnTo>
                  <a:pt x="3150479" y="1995872"/>
                </a:lnTo>
                <a:lnTo>
                  <a:pt x="3134149" y="2037642"/>
                </a:lnTo>
                <a:lnTo>
                  <a:pt x="3116539" y="2078826"/>
                </a:lnTo>
                <a:lnTo>
                  <a:pt x="3097671" y="2119405"/>
                </a:lnTo>
                <a:lnTo>
                  <a:pt x="3077568" y="2159356"/>
                </a:lnTo>
                <a:lnTo>
                  <a:pt x="3056252" y="2198659"/>
                </a:lnTo>
                <a:lnTo>
                  <a:pt x="3033746" y="2237294"/>
                </a:lnTo>
                <a:lnTo>
                  <a:pt x="3010072" y="2275239"/>
                </a:lnTo>
                <a:lnTo>
                  <a:pt x="2985252" y="2312474"/>
                </a:lnTo>
                <a:lnTo>
                  <a:pt x="2959308" y="2348979"/>
                </a:lnTo>
                <a:lnTo>
                  <a:pt x="2932264" y="2384731"/>
                </a:lnTo>
                <a:lnTo>
                  <a:pt x="2904141" y="2419711"/>
                </a:lnTo>
                <a:lnTo>
                  <a:pt x="2874963" y="2453897"/>
                </a:lnTo>
                <a:lnTo>
                  <a:pt x="2844750" y="2487270"/>
                </a:lnTo>
                <a:lnTo>
                  <a:pt x="2813526" y="2519807"/>
                </a:lnTo>
                <a:lnTo>
                  <a:pt x="2781313" y="2551489"/>
                </a:lnTo>
                <a:lnTo>
                  <a:pt x="2748134" y="2582294"/>
                </a:lnTo>
                <a:lnTo>
                  <a:pt x="2714011" y="2612202"/>
                </a:lnTo>
                <a:lnTo>
                  <a:pt x="2678966" y="2641191"/>
                </a:lnTo>
                <a:lnTo>
                  <a:pt x="2643021" y="2669242"/>
                </a:lnTo>
                <a:lnTo>
                  <a:pt x="2606200" y="2696333"/>
                </a:lnTo>
                <a:lnTo>
                  <a:pt x="2568524" y="2722443"/>
                </a:lnTo>
                <a:lnTo>
                  <a:pt x="2530016" y="2747552"/>
                </a:lnTo>
                <a:lnTo>
                  <a:pt x="2490699" y="2771639"/>
                </a:lnTo>
                <a:lnTo>
                  <a:pt x="2450594" y="2794683"/>
                </a:lnTo>
                <a:lnTo>
                  <a:pt x="2409724" y="2816663"/>
                </a:lnTo>
                <a:lnTo>
                  <a:pt x="2368112" y="2837559"/>
                </a:lnTo>
                <a:lnTo>
                  <a:pt x="2325779" y="2857350"/>
                </a:lnTo>
                <a:lnTo>
                  <a:pt x="2282749" y="2876014"/>
                </a:lnTo>
                <a:lnTo>
                  <a:pt x="2239043" y="2893532"/>
                </a:lnTo>
                <a:lnTo>
                  <a:pt x="2194685" y="2909882"/>
                </a:lnTo>
                <a:lnTo>
                  <a:pt x="2149696" y="2925043"/>
                </a:lnTo>
                <a:lnTo>
                  <a:pt x="2104099" y="2938995"/>
                </a:lnTo>
                <a:lnTo>
                  <a:pt x="2057916" y="2951717"/>
                </a:lnTo>
                <a:lnTo>
                  <a:pt x="2011170" y="2963188"/>
                </a:lnTo>
                <a:lnTo>
                  <a:pt x="1963882" y="2973388"/>
                </a:lnTo>
                <a:lnTo>
                  <a:pt x="1916077" y="2982295"/>
                </a:lnTo>
                <a:lnTo>
                  <a:pt x="1867775" y="2989889"/>
                </a:lnTo>
                <a:lnTo>
                  <a:pt x="1818999" y="2996148"/>
                </a:lnTo>
                <a:lnTo>
                  <a:pt x="1769773" y="3001053"/>
                </a:lnTo>
                <a:lnTo>
                  <a:pt x="1720117" y="3004582"/>
                </a:lnTo>
                <a:lnTo>
                  <a:pt x="1670054" y="3006715"/>
                </a:lnTo>
                <a:lnTo>
                  <a:pt x="1619608" y="3007431"/>
                </a:lnTo>
                <a:close/>
              </a:path>
            </a:pathLst>
          </a:custGeom>
          <a:solidFill>
            <a:srgbClr val="01737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45740" y="4093834"/>
            <a:ext cx="2517140" cy="201358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  <a:tabLst>
                <a:tab pos="390525" algn="l"/>
              </a:tabLst>
            </a:pPr>
            <a:r>
              <a:rPr sz="1500" spc="195" dirty="0">
                <a:solidFill>
                  <a:srgbClr val="FFFFFF"/>
                </a:solidFill>
                <a:latin typeface="Trebuchet MS"/>
                <a:cs typeface="Trebuchet MS"/>
              </a:rPr>
              <a:t>Se	</a:t>
            </a:r>
            <a:r>
              <a:rPr sz="1500" spc="160" dirty="0">
                <a:solidFill>
                  <a:srgbClr val="FFFFFF"/>
                </a:solidFill>
                <a:latin typeface="Trebuchet MS"/>
                <a:cs typeface="Trebuchet MS"/>
              </a:rPr>
              <a:t>pondrá </a:t>
            </a:r>
            <a:r>
              <a:rPr sz="1500" spc="130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endParaRPr sz="15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sz="1500" spc="155" dirty="0">
                <a:solidFill>
                  <a:srgbClr val="FFFFFF"/>
                </a:solidFill>
                <a:latin typeface="Trebuchet MS"/>
                <a:cs typeface="Trebuchet MS"/>
              </a:rPr>
              <a:t>conocimiento</a:t>
            </a:r>
            <a:r>
              <a:rPr sz="1500" spc="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145" dirty="0">
                <a:solidFill>
                  <a:srgbClr val="FFFFFF"/>
                </a:solidFill>
                <a:latin typeface="Trebuchet MS"/>
                <a:cs typeface="Trebuchet MS"/>
              </a:rPr>
              <a:t>los</a:t>
            </a:r>
            <a:endParaRPr sz="1500" dirty="0">
              <a:latin typeface="Trebuchet MS"/>
              <a:cs typeface="Trebuchet MS"/>
            </a:endParaRPr>
          </a:p>
          <a:p>
            <a:pPr marL="12700" marR="5080" algn="ctr">
              <a:lnSpc>
                <a:spcPct val="124200"/>
              </a:lnSpc>
            </a:pPr>
            <a:r>
              <a:rPr sz="1500" spc="190" dirty="0">
                <a:solidFill>
                  <a:srgbClr val="FFFFFF"/>
                </a:solidFill>
                <a:latin typeface="Trebuchet MS"/>
                <a:cs typeface="Trebuchet MS"/>
              </a:rPr>
              <a:t>procesos </a:t>
            </a:r>
            <a:r>
              <a:rPr sz="1500" spc="80" dirty="0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sz="1500" spc="165" dirty="0">
                <a:solidFill>
                  <a:srgbClr val="FFFFFF"/>
                </a:solidFill>
                <a:latin typeface="Trebuchet MS"/>
                <a:cs typeface="Trebuchet MS"/>
              </a:rPr>
              <a:t>metodología  </a:t>
            </a:r>
            <a:r>
              <a:rPr sz="1500" spc="15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500" spc="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110" dirty="0">
                <a:solidFill>
                  <a:srgbClr val="FFFFFF"/>
                </a:solidFill>
                <a:latin typeface="Trebuchet MS"/>
                <a:cs typeface="Trebuchet MS"/>
              </a:rPr>
              <a:t>auditoría</a:t>
            </a:r>
            <a:endParaRPr sz="1500" dirty="0">
              <a:latin typeface="Trebuchet MS"/>
              <a:cs typeface="Trebuchet MS"/>
            </a:endParaRPr>
          </a:p>
          <a:p>
            <a:pPr marL="16510" marR="8890" algn="ctr">
              <a:lnSpc>
                <a:spcPct val="124200"/>
              </a:lnSpc>
            </a:pPr>
            <a:r>
              <a:rPr sz="1500" spc="120" dirty="0">
                <a:solidFill>
                  <a:srgbClr val="FFFFFF"/>
                </a:solidFill>
                <a:latin typeface="Trebuchet MS"/>
                <a:cs typeface="Trebuchet MS"/>
              </a:rPr>
              <a:t>externa </a:t>
            </a:r>
            <a:r>
              <a:rPr sz="1500" spc="130" dirty="0">
                <a:solidFill>
                  <a:srgbClr val="FFFFFF"/>
                </a:solidFill>
                <a:latin typeface="Trebuchet MS"/>
                <a:cs typeface="Trebuchet MS"/>
              </a:rPr>
              <a:t>ejecutada </a:t>
            </a:r>
            <a:r>
              <a:rPr sz="1500" spc="95" dirty="0">
                <a:solidFill>
                  <a:srgbClr val="FFFFFF"/>
                </a:solidFill>
                <a:latin typeface="Trebuchet MS"/>
                <a:cs typeface="Trebuchet MS"/>
              </a:rPr>
              <a:t>bajo  </a:t>
            </a:r>
            <a:r>
              <a:rPr sz="1500" spc="80" dirty="0">
                <a:solidFill>
                  <a:srgbClr val="FFFFFF"/>
                </a:solidFill>
                <a:latin typeface="Trebuchet MS"/>
                <a:cs typeface="Trebuchet MS"/>
              </a:rPr>
              <a:t>el </a:t>
            </a:r>
            <a:r>
              <a:rPr sz="1500" spc="100" dirty="0">
                <a:solidFill>
                  <a:srgbClr val="FFFFFF"/>
                </a:solidFill>
                <a:latin typeface="Trebuchet MS"/>
                <a:cs typeface="Trebuchet MS"/>
              </a:rPr>
              <a:t>control, </a:t>
            </a:r>
            <a:r>
              <a:rPr sz="1500" spc="155" dirty="0">
                <a:solidFill>
                  <a:srgbClr val="FFFFFF"/>
                </a:solidFill>
                <a:latin typeface="Trebuchet MS"/>
                <a:cs typeface="Trebuchet MS"/>
              </a:rPr>
              <a:t>supervisión </a:t>
            </a:r>
            <a:r>
              <a:rPr sz="1500" spc="80" dirty="0">
                <a:solidFill>
                  <a:srgbClr val="FFFFFF"/>
                </a:solidFill>
                <a:latin typeface="Trebuchet MS"/>
                <a:cs typeface="Trebuchet MS"/>
              </a:rPr>
              <a:t>y  </a:t>
            </a:r>
            <a:r>
              <a:rPr sz="1500" spc="155" dirty="0">
                <a:solidFill>
                  <a:srgbClr val="FFFFFF"/>
                </a:solidFill>
                <a:latin typeface="Trebuchet MS"/>
                <a:cs typeface="Trebuchet MS"/>
              </a:rPr>
              <a:t>regulación </a:t>
            </a:r>
            <a:r>
              <a:rPr sz="1500" spc="150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1500" spc="65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1500" spc="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120" dirty="0">
                <a:solidFill>
                  <a:srgbClr val="FFFFFF"/>
                </a:solidFill>
                <a:latin typeface="Trebuchet MS"/>
                <a:cs typeface="Trebuchet MS"/>
              </a:rPr>
              <a:t>CGE</a:t>
            </a:r>
            <a:r>
              <a:rPr lang="es-EC" sz="1500" spc="12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89055" y="1997847"/>
            <a:ext cx="2717800" cy="2434590"/>
          </a:xfrm>
          <a:custGeom>
            <a:avLst/>
            <a:gdLst/>
            <a:ahLst/>
            <a:cxnLst/>
            <a:rect l="l" t="t" r="r" b="b"/>
            <a:pathLst>
              <a:path w="2717800" h="2434590">
                <a:moveTo>
                  <a:pt x="1358844" y="2434361"/>
                </a:moveTo>
                <a:lnTo>
                  <a:pt x="1307901" y="2433521"/>
                </a:lnTo>
                <a:lnTo>
                  <a:pt x="1257432" y="2431022"/>
                </a:lnTo>
                <a:lnTo>
                  <a:pt x="1207468" y="2426893"/>
                </a:lnTo>
                <a:lnTo>
                  <a:pt x="1158044" y="2421163"/>
                </a:lnTo>
                <a:lnTo>
                  <a:pt x="1109191" y="2413863"/>
                </a:lnTo>
                <a:lnTo>
                  <a:pt x="1060943" y="2405020"/>
                </a:lnTo>
                <a:lnTo>
                  <a:pt x="1013332" y="2394665"/>
                </a:lnTo>
                <a:lnTo>
                  <a:pt x="966392" y="2382827"/>
                </a:lnTo>
                <a:lnTo>
                  <a:pt x="920155" y="2369535"/>
                </a:lnTo>
                <a:lnTo>
                  <a:pt x="874653" y="2354819"/>
                </a:lnTo>
                <a:lnTo>
                  <a:pt x="829921" y="2338709"/>
                </a:lnTo>
                <a:lnTo>
                  <a:pt x="785990" y="2321233"/>
                </a:lnTo>
                <a:lnTo>
                  <a:pt x="742893" y="2302421"/>
                </a:lnTo>
                <a:lnTo>
                  <a:pt x="700664" y="2282303"/>
                </a:lnTo>
                <a:lnTo>
                  <a:pt x="659335" y="2260908"/>
                </a:lnTo>
                <a:lnTo>
                  <a:pt x="618939" y="2238265"/>
                </a:lnTo>
                <a:lnTo>
                  <a:pt x="579509" y="2214404"/>
                </a:lnTo>
                <a:lnTo>
                  <a:pt x="541078" y="2189355"/>
                </a:lnTo>
                <a:lnTo>
                  <a:pt x="503678" y="2163146"/>
                </a:lnTo>
                <a:lnTo>
                  <a:pt x="467342" y="2135807"/>
                </a:lnTo>
                <a:lnTo>
                  <a:pt x="432104" y="2107367"/>
                </a:lnTo>
                <a:lnTo>
                  <a:pt x="397996" y="2077857"/>
                </a:lnTo>
                <a:lnTo>
                  <a:pt x="365051" y="2047304"/>
                </a:lnTo>
                <a:lnTo>
                  <a:pt x="333301" y="2015740"/>
                </a:lnTo>
                <a:lnTo>
                  <a:pt x="302781" y="1983192"/>
                </a:lnTo>
                <a:lnTo>
                  <a:pt x="273521" y="1949692"/>
                </a:lnTo>
                <a:lnTo>
                  <a:pt x="245556" y="1915267"/>
                </a:lnTo>
                <a:lnTo>
                  <a:pt x="218918" y="1879947"/>
                </a:lnTo>
                <a:lnTo>
                  <a:pt x="193640" y="1843763"/>
                </a:lnTo>
                <a:lnTo>
                  <a:pt x="169755" y="1806743"/>
                </a:lnTo>
                <a:lnTo>
                  <a:pt x="147295" y="1768916"/>
                </a:lnTo>
                <a:lnTo>
                  <a:pt x="126294" y="1730312"/>
                </a:lnTo>
                <a:lnTo>
                  <a:pt x="106784" y="1690961"/>
                </a:lnTo>
                <a:lnTo>
                  <a:pt x="88799" y="1650892"/>
                </a:lnTo>
                <a:lnTo>
                  <a:pt x="72370" y="1610135"/>
                </a:lnTo>
                <a:lnTo>
                  <a:pt x="57532" y="1568718"/>
                </a:lnTo>
                <a:lnTo>
                  <a:pt x="44316" y="1526671"/>
                </a:lnTo>
                <a:lnTo>
                  <a:pt x="32755" y="1484024"/>
                </a:lnTo>
                <a:lnTo>
                  <a:pt x="22884" y="1440806"/>
                </a:lnTo>
                <a:lnTo>
                  <a:pt x="14733" y="1397046"/>
                </a:lnTo>
                <a:lnTo>
                  <a:pt x="8336" y="1352774"/>
                </a:lnTo>
                <a:lnTo>
                  <a:pt x="3727" y="1308020"/>
                </a:lnTo>
                <a:lnTo>
                  <a:pt x="937" y="1262812"/>
                </a:lnTo>
                <a:lnTo>
                  <a:pt x="0" y="1217180"/>
                </a:lnTo>
                <a:lnTo>
                  <a:pt x="937" y="1171548"/>
                </a:lnTo>
                <a:lnTo>
                  <a:pt x="3727" y="1126341"/>
                </a:lnTo>
                <a:lnTo>
                  <a:pt x="8336" y="1081586"/>
                </a:lnTo>
                <a:lnTo>
                  <a:pt x="14733" y="1037314"/>
                </a:lnTo>
                <a:lnTo>
                  <a:pt x="22884" y="993555"/>
                </a:lnTo>
                <a:lnTo>
                  <a:pt x="32755" y="950337"/>
                </a:lnTo>
                <a:lnTo>
                  <a:pt x="44316" y="907689"/>
                </a:lnTo>
                <a:lnTo>
                  <a:pt x="57532" y="865643"/>
                </a:lnTo>
                <a:lnTo>
                  <a:pt x="72370" y="824226"/>
                </a:lnTo>
                <a:lnTo>
                  <a:pt x="88799" y="783468"/>
                </a:lnTo>
                <a:lnTo>
                  <a:pt x="106784" y="743399"/>
                </a:lnTo>
                <a:lnTo>
                  <a:pt x="126294" y="704048"/>
                </a:lnTo>
                <a:lnTo>
                  <a:pt x="147295" y="665444"/>
                </a:lnTo>
                <a:lnTo>
                  <a:pt x="169755" y="627618"/>
                </a:lnTo>
                <a:lnTo>
                  <a:pt x="193640" y="590597"/>
                </a:lnTo>
                <a:lnTo>
                  <a:pt x="218918" y="554413"/>
                </a:lnTo>
                <a:lnTo>
                  <a:pt x="245556" y="519094"/>
                </a:lnTo>
                <a:lnTo>
                  <a:pt x="273521" y="484669"/>
                </a:lnTo>
                <a:lnTo>
                  <a:pt x="302781" y="451168"/>
                </a:lnTo>
                <a:lnTo>
                  <a:pt x="333301" y="418621"/>
                </a:lnTo>
                <a:lnTo>
                  <a:pt x="365051" y="387056"/>
                </a:lnTo>
                <a:lnTo>
                  <a:pt x="397996" y="356504"/>
                </a:lnTo>
                <a:lnTo>
                  <a:pt x="432104" y="326993"/>
                </a:lnTo>
                <a:lnTo>
                  <a:pt x="467342" y="298554"/>
                </a:lnTo>
                <a:lnTo>
                  <a:pt x="503678" y="271215"/>
                </a:lnTo>
                <a:lnTo>
                  <a:pt x="541078" y="245006"/>
                </a:lnTo>
                <a:lnTo>
                  <a:pt x="579509" y="219956"/>
                </a:lnTo>
                <a:lnTo>
                  <a:pt x="618939" y="196095"/>
                </a:lnTo>
                <a:lnTo>
                  <a:pt x="659335" y="173452"/>
                </a:lnTo>
                <a:lnTo>
                  <a:pt x="700664" y="152057"/>
                </a:lnTo>
                <a:lnTo>
                  <a:pt x="742893" y="131939"/>
                </a:lnTo>
                <a:lnTo>
                  <a:pt x="785990" y="113127"/>
                </a:lnTo>
                <a:lnTo>
                  <a:pt x="829921" y="95652"/>
                </a:lnTo>
                <a:lnTo>
                  <a:pt x="874653" y="79541"/>
                </a:lnTo>
                <a:lnTo>
                  <a:pt x="920155" y="64825"/>
                </a:lnTo>
                <a:lnTo>
                  <a:pt x="966392" y="51534"/>
                </a:lnTo>
                <a:lnTo>
                  <a:pt x="1013332" y="39696"/>
                </a:lnTo>
                <a:lnTo>
                  <a:pt x="1060943" y="29341"/>
                </a:lnTo>
                <a:lnTo>
                  <a:pt x="1109191" y="20498"/>
                </a:lnTo>
                <a:lnTo>
                  <a:pt x="1158044" y="13197"/>
                </a:lnTo>
                <a:lnTo>
                  <a:pt x="1207468" y="7467"/>
                </a:lnTo>
                <a:lnTo>
                  <a:pt x="1257432" y="3338"/>
                </a:lnTo>
                <a:lnTo>
                  <a:pt x="1307901" y="839"/>
                </a:lnTo>
                <a:lnTo>
                  <a:pt x="1358844" y="0"/>
                </a:lnTo>
                <a:lnTo>
                  <a:pt x="1409786" y="839"/>
                </a:lnTo>
                <a:lnTo>
                  <a:pt x="1460256" y="3338"/>
                </a:lnTo>
                <a:lnTo>
                  <a:pt x="1510219" y="7467"/>
                </a:lnTo>
                <a:lnTo>
                  <a:pt x="1559643" y="13197"/>
                </a:lnTo>
                <a:lnTo>
                  <a:pt x="1608496" y="20498"/>
                </a:lnTo>
                <a:lnTo>
                  <a:pt x="1656744" y="29341"/>
                </a:lnTo>
                <a:lnTo>
                  <a:pt x="1704355" y="39696"/>
                </a:lnTo>
                <a:lnTo>
                  <a:pt x="1751295" y="51534"/>
                </a:lnTo>
                <a:lnTo>
                  <a:pt x="1797533" y="64825"/>
                </a:lnTo>
                <a:lnTo>
                  <a:pt x="1843034" y="79541"/>
                </a:lnTo>
                <a:lnTo>
                  <a:pt x="1887767" y="95652"/>
                </a:lnTo>
                <a:lnTo>
                  <a:pt x="1931698" y="113127"/>
                </a:lnTo>
                <a:lnTo>
                  <a:pt x="1974794" y="131939"/>
                </a:lnTo>
                <a:lnTo>
                  <a:pt x="2017023" y="152057"/>
                </a:lnTo>
                <a:lnTo>
                  <a:pt x="2058352" y="173452"/>
                </a:lnTo>
                <a:lnTo>
                  <a:pt x="2098748" y="196095"/>
                </a:lnTo>
                <a:lnTo>
                  <a:pt x="2138178" y="219956"/>
                </a:lnTo>
                <a:lnTo>
                  <a:pt x="2176609" y="245006"/>
                </a:lnTo>
                <a:lnTo>
                  <a:pt x="2214009" y="271215"/>
                </a:lnTo>
                <a:lnTo>
                  <a:pt x="2250345" y="298554"/>
                </a:lnTo>
                <a:lnTo>
                  <a:pt x="2285583" y="326993"/>
                </a:lnTo>
                <a:lnTo>
                  <a:pt x="2319691" y="356504"/>
                </a:lnTo>
                <a:lnTo>
                  <a:pt x="2352636" y="387056"/>
                </a:lnTo>
                <a:lnTo>
                  <a:pt x="2384386" y="418621"/>
                </a:lnTo>
                <a:lnTo>
                  <a:pt x="2414907" y="451168"/>
                </a:lnTo>
                <a:lnTo>
                  <a:pt x="2444166" y="484669"/>
                </a:lnTo>
                <a:lnTo>
                  <a:pt x="2472131" y="519094"/>
                </a:lnTo>
                <a:lnTo>
                  <a:pt x="2498769" y="554413"/>
                </a:lnTo>
                <a:lnTo>
                  <a:pt x="2524047" y="590597"/>
                </a:lnTo>
                <a:lnTo>
                  <a:pt x="2547932" y="627618"/>
                </a:lnTo>
                <a:lnTo>
                  <a:pt x="2570392" y="665444"/>
                </a:lnTo>
                <a:lnTo>
                  <a:pt x="2591393" y="704048"/>
                </a:lnTo>
                <a:lnTo>
                  <a:pt x="2610903" y="743399"/>
                </a:lnTo>
                <a:lnTo>
                  <a:pt x="2628888" y="783468"/>
                </a:lnTo>
                <a:lnTo>
                  <a:pt x="2645317" y="824226"/>
                </a:lnTo>
                <a:lnTo>
                  <a:pt x="2660155" y="865643"/>
                </a:lnTo>
                <a:lnTo>
                  <a:pt x="2673371" y="907689"/>
                </a:lnTo>
                <a:lnTo>
                  <a:pt x="2684932" y="950337"/>
                </a:lnTo>
                <a:lnTo>
                  <a:pt x="2694804" y="993555"/>
                </a:lnTo>
                <a:lnTo>
                  <a:pt x="2702954" y="1037314"/>
                </a:lnTo>
                <a:lnTo>
                  <a:pt x="2709351" y="1081586"/>
                </a:lnTo>
                <a:lnTo>
                  <a:pt x="2713961" y="1126341"/>
                </a:lnTo>
                <a:lnTo>
                  <a:pt x="2716750" y="1171548"/>
                </a:lnTo>
                <a:lnTo>
                  <a:pt x="2717688" y="1217180"/>
                </a:lnTo>
                <a:lnTo>
                  <a:pt x="2716750" y="1262812"/>
                </a:lnTo>
                <a:lnTo>
                  <a:pt x="2713961" y="1308020"/>
                </a:lnTo>
                <a:lnTo>
                  <a:pt x="2709351" y="1352774"/>
                </a:lnTo>
                <a:lnTo>
                  <a:pt x="2702954" y="1397046"/>
                </a:lnTo>
                <a:lnTo>
                  <a:pt x="2694804" y="1440806"/>
                </a:lnTo>
                <a:lnTo>
                  <a:pt x="2684932" y="1484024"/>
                </a:lnTo>
                <a:lnTo>
                  <a:pt x="2673371" y="1526671"/>
                </a:lnTo>
                <a:lnTo>
                  <a:pt x="2660155" y="1568718"/>
                </a:lnTo>
                <a:lnTo>
                  <a:pt x="2645317" y="1610135"/>
                </a:lnTo>
                <a:lnTo>
                  <a:pt x="2628888" y="1650892"/>
                </a:lnTo>
                <a:lnTo>
                  <a:pt x="2610903" y="1690961"/>
                </a:lnTo>
                <a:lnTo>
                  <a:pt x="2591393" y="1730312"/>
                </a:lnTo>
                <a:lnTo>
                  <a:pt x="2570392" y="1768916"/>
                </a:lnTo>
                <a:lnTo>
                  <a:pt x="2547932" y="1806743"/>
                </a:lnTo>
                <a:lnTo>
                  <a:pt x="2524047" y="1843763"/>
                </a:lnTo>
                <a:lnTo>
                  <a:pt x="2498769" y="1879947"/>
                </a:lnTo>
                <a:lnTo>
                  <a:pt x="2472131" y="1915267"/>
                </a:lnTo>
                <a:lnTo>
                  <a:pt x="2444166" y="1949692"/>
                </a:lnTo>
                <a:lnTo>
                  <a:pt x="2414907" y="1983192"/>
                </a:lnTo>
                <a:lnTo>
                  <a:pt x="2384386" y="2015740"/>
                </a:lnTo>
                <a:lnTo>
                  <a:pt x="2352636" y="2047304"/>
                </a:lnTo>
                <a:lnTo>
                  <a:pt x="2319691" y="2077857"/>
                </a:lnTo>
                <a:lnTo>
                  <a:pt x="2285583" y="2107367"/>
                </a:lnTo>
                <a:lnTo>
                  <a:pt x="2250345" y="2135807"/>
                </a:lnTo>
                <a:lnTo>
                  <a:pt x="2214009" y="2163146"/>
                </a:lnTo>
                <a:lnTo>
                  <a:pt x="2176609" y="2189355"/>
                </a:lnTo>
                <a:lnTo>
                  <a:pt x="2138178" y="2214404"/>
                </a:lnTo>
                <a:lnTo>
                  <a:pt x="2098748" y="2238265"/>
                </a:lnTo>
                <a:lnTo>
                  <a:pt x="2058352" y="2260908"/>
                </a:lnTo>
                <a:lnTo>
                  <a:pt x="2017023" y="2282303"/>
                </a:lnTo>
                <a:lnTo>
                  <a:pt x="1974794" y="2302421"/>
                </a:lnTo>
                <a:lnTo>
                  <a:pt x="1931698" y="2321233"/>
                </a:lnTo>
                <a:lnTo>
                  <a:pt x="1887767" y="2338709"/>
                </a:lnTo>
                <a:lnTo>
                  <a:pt x="1843034" y="2354819"/>
                </a:lnTo>
                <a:lnTo>
                  <a:pt x="1797533" y="2369535"/>
                </a:lnTo>
                <a:lnTo>
                  <a:pt x="1751295" y="2382827"/>
                </a:lnTo>
                <a:lnTo>
                  <a:pt x="1704355" y="2394665"/>
                </a:lnTo>
                <a:lnTo>
                  <a:pt x="1656744" y="2405020"/>
                </a:lnTo>
                <a:lnTo>
                  <a:pt x="1608496" y="2413863"/>
                </a:lnTo>
                <a:lnTo>
                  <a:pt x="1559643" y="2421163"/>
                </a:lnTo>
                <a:lnTo>
                  <a:pt x="1510219" y="2426893"/>
                </a:lnTo>
                <a:lnTo>
                  <a:pt x="1460256" y="2431022"/>
                </a:lnTo>
                <a:lnTo>
                  <a:pt x="1409786" y="2433521"/>
                </a:lnTo>
                <a:lnTo>
                  <a:pt x="1358844" y="2434361"/>
                </a:lnTo>
                <a:close/>
              </a:path>
            </a:pathLst>
          </a:custGeom>
          <a:solidFill>
            <a:srgbClr val="01737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891315" y="2433105"/>
            <a:ext cx="1949450" cy="1442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23900"/>
              </a:lnSpc>
              <a:spcBef>
                <a:spcPts val="95"/>
              </a:spcBef>
            </a:pPr>
            <a:r>
              <a:rPr sz="1500" spc="140" dirty="0">
                <a:solidFill>
                  <a:srgbClr val="FFFFFF"/>
                </a:solidFill>
                <a:latin typeface="Trebuchet MS"/>
                <a:cs typeface="Trebuchet MS"/>
              </a:rPr>
              <a:t>Esta investigación  </a:t>
            </a:r>
            <a:r>
              <a:rPr sz="1500" spc="180" dirty="0">
                <a:solidFill>
                  <a:srgbClr val="FFFFFF"/>
                </a:solidFill>
                <a:latin typeface="Trebuchet MS"/>
                <a:cs typeface="Trebuchet MS"/>
              </a:rPr>
              <a:t>puede </a:t>
            </a:r>
            <a:r>
              <a:rPr sz="1500" spc="110" dirty="0">
                <a:solidFill>
                  <a:srgbClr val="FFFFFF"/>
                </a:solidFill>
                <a:latin typeface="Trebuchet MS"/>
                <a:cs typeface="Trebuchet MS"/>
              </a:rPr>
              <a:t>servir </a:t>
            </a:r>
            <a:r>
              <a:rPr sz="1500" spc="195" dirty="0">
                <a:solidFill>
                  <a:srgbClr val="FFFFFF"/>
                </a:solidFill>
                <a:latin typeface="Trebuchet MS"/>
                <a:cs typeface="Trebuchet MS"/>
              </a:rPr>
              <a:t>como  </a:t>
            </a:r>
            <a:r>
              <a:rPr sz="1500" spc="140" dirty="0">
                <a:solidFill>
                  <a:srgbClr val="FFFFFF"/>
                </a:solidFill>
                <a:latin typeface="Trebuchet MS"/>
                <a:cs typeface="Trebuchet MS"/>
              </a:rPr>
              <a:t>una guía </a:t>
            </a:r>
            <a:r>
              <a:rPr sz="1500" spc="120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sz="1500" spc="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Trebuchet MS"/>
                <a:cs typeface="Trebuchet MS"/>
              </a:rPr>
              <a:t>el</a:t>
            </a:r>
            <a:endParaRPr sz="1500">
              <a:latin typeface="Trebuchet MS"/>
              <a:cs typeface="Trebuchet MS"/>
            </a:endParaRPr>
          </a:p>
          <a:p>
            <a:pPr marL="19685" marR="12065" algn="ctr">
              <a:lnSpc>
                <a:spcPct val="123900"/>
              </a:lnSpc>
            </a:pPr>
            <a:r>
              <a:rPr sz="1500" spc="90" dirty="0">
                <a:solidFill>
                  <a:srgbClr val="FFFFFF"/>
                </a:solidFill>
                <a:latin typeface="Trebuchet MS"/>
                <a:cs typeface="Trebuchet MS"/>
              </a:rPr>
              <a:t>trabajo </a:t>
            </a:r>
            <a:r>
              <a:rPr sz="1500" spc="130" dirty="0">
                <a:solidFill>
                  <a:srgbClr val="FFFFFF"/>
                </a:solidFill>
                <a:latin typeface="Trebuchet MS"/>
                <a:cs typeface="Trebuchet MS"/>
              </a:rPr>
              <a:t>del </a:t>
            </a:r>
            <a:r>
              <a:rPr sz="1500" spc="114" dirty="0">
                <a:solidFill>
                  <a:srgbClr val="FFFFFF"/>
                </a:solidFill>
                <a:latin typeface="Trebuchet MS"/>
                <a:cs typeface="Trebuchet MS"/>
              </a:rPr>
              <a:t>auditor  </a:t>
            </a:r>
            <a:r>
              <a:rPr sz="1500" spc="95" dirty="0">
                <a:solidFill>
                  <a:srgbClr val="FFFFFF"/>
                </a:solidFill>
                <a:latin typeface="Trebuchet MS"/>
                <a:cs typeface="Trebuchet MS"/>
              </a:rPr>
              <a:t>externo.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180401" y="1825788"/>
            <a:ext cx="5309235" cy="4839970"/>
            <a:chOff x="1180401" y="1825788"/>
            <a:chExt cx="5309235" cy="4839970"/>
          </a:xfrm>
        </p:grpSpPr>
        <p:sp>
          <p:nvSpPr>
            <p:cNvPr id="14" name="object 14"/>
            <p:cNvSpPr/>
            <p:nvPr/>
          </p:nvSpPr>
          <p:spPr>
            <a:xfrm>
              <a:off x="3375496" y="1825788"/>
              <a:ext cx="1458905" cy="12127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36454" y="1844554"/>
              <a:ext cx="1452768" cy="12940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26645" y="2254550"/>
              <a:ext cx="623102" cy="12342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80401" y="4865110"/>
              <a:ext cx="1800224" cy="18002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600" y="7315200"/>
                </a:moveTo>
                <a:lnTo>
                  <a:pt x="0" y="7315200"/>
                </a:lnTo>
                <a:lnTo>
                  <a:pt x="0" y="0"/>
                </a:lnTo>
                <a:lnTo>
                  <a:pt x="9753600" y="0"/>
                </a:lnTo>
                <a:lnTo>
                  <a:pt x="9753600" y="7315200"/>
                </a:lnTo>
                <a:close/>
              </a:path>
            </a:pathLst>
          </a:custGeom>
          <a:solidFill>
            <a:srgbClr val="F4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34365" cy="7101840"/>
          </a:xfrm>
          <a:custGeom>
            <a:avLst/>
            <a:gdLst/>
            <a:ahLst/>
            <a:cxnLst/>
            <a:rect l="l" t="t" r="r" b="b"/>
            <a:pathLst>
              <a:path w="634365" h="7101840">
                <a:moveTo>
                  <a:pt x="0" y="7101291"/>
                </a:moveTo>
                <a:lnTo>
                  <a:pt x="0" y="0"/>
                </a:lnTo>
                <a:lnTo>
                  <a:pt x="633974" y="0"/>
                </a:lnTo>
                <a:lnTo>
                  <a:pt x="633974" y="7101291"/>
                </a:lnTo>
                <a:lnTo>
                  <a:pt x="0" y="7101291"/>
                </a:lnTo>
                <a:close/>
              </a:path>
            </a:pathLst>
          </a:custGeom>
          <a:solidFill>
            <a:srgbClr val="49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21198" y="412503"/>
            <a:ext cx="8732520" cy="6486525"/>
            <a:chOff x="1021198" y="412503"/>
            <a:chExt cx="8732520" cy="6486525"/>
          </a:xfrm>
        </p:grpSpPr>
        <p:sp>
          <p:nvSpPr>
            <p:cNvPr id="5" name="object 5"/>
            <p:cNvSpPr/>
            <p:nvPr/>
          </p:nvSpPr>
          <p:spPr>
            <a:xfrm>
              <a:off x="1021194" y="412508"/>
              <a:ext cx="8343900" cy="6486525"/>
            </a:xfrm>
            <a:custGeom>
              <a:avLst/>
              <a:gdLst/>
              <a:ahLst/>
              <a:cxnLst/>
              <a:rect l="l" t="t" r="r" b="b"/>
              <a:pathLst>
                <a:path w="8343900" h="6486525">
                  <a:moveTo>
                    <a:pt x="8343849" y="19519"/>
                  </a:moveTo>
                  <a:lnTo>
                    <a:pt x="8323897" y="19519"/>
                  </a:lnTo>
                  <a:lnTo>
                    <a:pt x="8323897" y="319024"/>
                  </a:lnTo>
                  <a:lnTo>
                    <a:pt x="8343849" y="319024"/>
                  </a:lnTo>
                  <a:lnTo>
                    <a:pt x="8343849" y="19519"/>
                  </a:lnTo>
                  <a:close/>
                </a:path>
                <a:path w="8343900" h="6486525">
                  <a:moveTo>
                    <a:pt x="8343849" y="0"/>
                  </a:moveTo>
                  <a:lnTo>
                    <a:pt x="0" y="0"/>
                  </a:lnTo>
                  <a:lnTo>
                    <a:pt x="0" y="19037"/>
                  </a:lnTo>
                  <a:lnTo>
                    <a:pt x="0" y="6466040"/>
                  </a:lnTo>
                  <a:lnTo>
                    <a:pt x="0" y="6486347"/>
                  </a:lnTo>
                  <a:lnTo>
                    <a:pt x="8343849" y="6486347"/>
                  </a:lnTo>
                  <a:lnTo>
                    <a:pt x="8343849" y="6466599"/>
                  </a:lnTo>
                  <a:lnTo>
                    <a:pt x="8343849" y="6466040"/>
                  </a:lnTo>
                  <a:lnTo>
                    <a:pt x="8343849" y="642861"/>
                  </a:lnTo>
                  <a:lnTo>
                    <a:pt x="8323897" y="642861"/>
                  </a:lnTo>
                  <a:lnTo>
                    <a:pt x="8323897" y="6466040"/>
                  </a:lnTo>
                  <a:lnTo>
                    <a:pt x="19532" y="6466040"/>
                  </a:lnTo>
                  <a:lnTo>
                    <a:pt x="19532" y="19037"/>
                  </a:lnTo>
                  <a:lnTo>
                    <a:pt x="8343849" y="19037"/>
                  </a:lnTo>
                  <a:lnTo>
                    <a:pt x="8343849" y="0"/>
                  </a:lnTo>
                  <a:close/>
                </a:path>
              </a:pathLst>
            </a:custGeom>
            <a:solidFill>
              <a:srgbClr val="3437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22080" y="731519"/>
              <a:ext cx="731520" cy="323850"/>
            </a:xfrm>
            <a:custGeom>
              <a:avLst/>
              <a:gdLst/>
              <a:ahLst/>
              <a:cxnLst/>
              <a:rect l="l" t="t" r="r" b="b"/>
              <a:pathLst>
                <a:path w="731520" h="323850">
                  <a:moveTo>
                    <a:pt x="0" y="0"/>
                  </a:moveTo>
                  <a:lnTo>
                    <a:pt x="731519" y="0"/>
                  </a:lnTo>
                  <a:lnTo>
                    <a:pt x="731519" y="323849"/>
                  </a:lnTo>
                  <a:lnTo>
                    <a:pt x="0" y="323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9E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41196" y="2097277"/>
              <a:ext cx="884555" cy="1075055"/>
            </a:xfrm>
            <a:custGeom>
              <a:avLst/>
              <a:gdLst/>
              <a:ahLst/>
              <a:cxnLst/>
              <a:rect l="l" t="t" r="r" b="b"/>
              <a:pathLst>
                <a:path w="884555" h="1075055">
                  <a:moveTo>
                    <a:pt x="884275" y="240411"/>
                  </a:moveTo>
                  <a:lnTo>
                    <a:pt x="630326" y="240411"/>
                  </a:lnTo>
                  <a:lnTo>
                    <a:pt x="630326" y="0"/>
                  </a:lnTo>
                  <a:lnTo>
                    <a:pt x="0" y="0"/>
                  </a:lnTo>
                  <a:lnTo>
                    <a:pt x="0" y="240411"/>
                  </a:lnTo>
                  <a:lnTo>
                    <a:pt x="0" y="1074826"/>
                  </a:lnTo>
                  <a:lnTo>
                    <a:pt x="884275" y="1074826"/>
                  </a:lnTo>
                  <a:lnTo>
                    <a:pt x="884275" y="2404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24190" y="2080643"/>
              <a:ext cx="918844" cy="1108075"/>
            </a:xfrm>
            <a:custGeom>
              <a:avLst/>
              <a:gdLst/>
              <a:ahLst/>
              <a:cxnLst/>
              <a:rect l="l" t="t" r="r" b="b"/>
              <a:pathLst>
                <a:path w="918844" h="1108075">
                  <a:moveTo>
                    <a:pt x="905772" y="1107927"/>
                  </a:moveTo>
                  <a:lnTo>
                    <a:pt x="12516" y="1107927"/>
                  </a:lnTo>
                  <a:lnTo>
                    <a:pt x="8095" y="1106084"/>
                  </a:lnTo>
                  <a:lnTo>
                    <a:pt x="1768" y="1099738"/>
                  </a:lnTo>
                  <a:lnTo>
                    <a:pt x="0" y="1095371"/>
                  </a:lnTo>
                  <a:lnTo>
                    <a:pt x="0" y="12555"/>
                  </a:lnTo>
                  <a:lnTo>
                    <a:pt x="1768" y="8188"/>
                  </a:lnTo>
                  <a:lnTo>
                    <a:pt x="8095" y="1842"/>
                  </a:lnTo>
                  <a:lnTo>
                    <a:pt x="12516" y="0"/>
                  </a:lnTo>
                  <a:lnTo>
                    <a:pt x="651829" y="0"/>
                  </a:lnTo>
                  <a:lnTo>
                    <a:pt x="34013" y="34119"/>
                  </a:lnTo>
                  <a:lnTo>
                    <a:pt x="34013" y="1073807"/>
                  </a:lnTo>
                  <a:lnTo>
                    <a:pt x="884276" y="1073807"/>
                  </a:lnTo>
                  <a:lnTo>
                    <a:pt x="884276" y="1090867"/>
                  </a:lnTo>
                  <a:lnTo>
                    <a:pt x="918289" y="1090867"/>
                  </a:lnTo>
                  <a:lnTo>
                    <a:pt x="918289" y="1095371"/>
                  </a:lnTo>
                  <a:lnTo>
                    <a:pt x="916452" y="1099738"/>
                  </a:lnTo>
                  <a:lnTo>
                    <a:pt x="913323" y="1102945"/>
                  </a:lnTo>
                  <a:lnTo>
                    <a:pt x="910126" y="1106084"/>
                  </a:lnTo>
                  <a:lnTo>
                    <a:pt x="905772" y="1107927"/>
                  </a:lnTo>
                  <a:close/>
                </a:path>
                <a:path w="918844" h="1108075">
                  <a:moveTo>
                    <a:pt x="901282" y="1090867"/>
                  </a:moveTo>
                  <a:lnTo>
                    <a:pt x="884276" y="1090867"/>
                  </a:lnTo>
                  <a:lnTo>
                    <a:pt x="884276" y="273501"/>
                  </a:lnTo>
                  <a:lnTo>
                    <a:pt x="642850" y="273501"/>
                  </a:lnTo>
                  <a:lnTo>
                    <a:pt x="638496" y="271659"/>
                  </a:lnTo>
                  <a:lnTo>
                    <a:pt x="635299" y="268520"/>
                  </a:lnTo>
                  <a:lnTo>
                    <a:pt x="632102" y="265312"/>
                  </a:lnTo>
                  <a:lnTo>
                    <a:pt x="630333" y="260945"/>
                  </a:lnTo>
                  <a:lnTo>
                    <a:pt x="630333" y="34119"/>
                  </a:lnTo>
                  <a:lnTo>
                    <a:pt x="664346" y="34119"/>
                  </a:lnTo>
                  <a:lnTo>
                    <a:pt x="664346" y="239382"/>
                  </a:lnTo>
                  <a:lnTo>
                    <a:pt x="905772" y="239382"/>
                  </a:lnTo>
                  <a:lnTo>
                    <a:pt x="910126" y="241224"/>
                  </a:lnTo>
                  <a:lnTo>
                    <a:pt x="913323" y="244363"/>
                  </a:lnTo>
                  <a:lnTo>
                    <a:pt x="916452" y="247570"/>
                  </a:lnTo>
                  <a:lnTo>
                    <a:pt x="918289" y="251938"/>
                  </a:lnTo>
                  <a:lnTo>
                    <a:pt x="918289" y="1073807"/>
                  </a:lnTo>
                  <a:lnTo>
                    <a:pt x="901282" y="1073807"/>
                  </a:lnTo>
                  <a:lnTo>
                    <a:pt x="901282" y="1090867"/>
                  </a:lnTo>
                  <a:close/>
                </a:path>
                <a:path w="918844" h="1108075">
                  <a:moveTo>
                    <a:pt x="918289" y="1090867"/>
                  </a:moveTo>
                  <a:lnTo>
                    <a:pt x="901282" y="1090867"/>
                  </a:lnTo>
                  <a:lnTo>
                    <a:pt x="901282" y="1073807"/>
                  </a:lnTo>
                  <a:lnTo>
                    <a:pt x="918289" y="1073807"/>
                  </a:lnTo>
                  <a:lnTo>
                    <a:pt x="918289" y="1090867"/>
                  </a:lnTo>
                  <a:close/>
                </a:path>
              </a:pathLst>
            </a:custGeom>
            <a:solidFill>
              <a:srgbClr val="29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04924" y="1977719"/>
              <a:ext cx="884555" cy="1073785"/>
            </a:xfrm>
            <a:custGeom>
              <a:avLst/>
              <a:gdLst/>
              <a:ahLst/>
              <a:cxnLst/>
              <a:rect l="l" t="t" r="r" b="b"/>
              <a:pathLst>
                <a:path w="884555" h="1073785">
                  <a:moveTo>
                    <a:pt x="884351" y="239128"/>
                  </a:moveTo>
                  <a:lnTo>
                    <a:pt x="630402" y="239128"/>
                  </a:lnTo>
                  <a:lnTo>
                    <a:pt x="630402" y="0"/>
                  </a:lnTo>
                  <a:lnTo>
                    <a:pt x="0" y="0"/>
                  </a:lnTo>
                  <a:lnTo>
                    <a:pt x="0" y="239128"/>
                  </a:lnTo>
                  <a:lnTo>
                    <a:pt x="0" y="1073543"/>
                  </a:lnTo>
                  <a:lnTo>
                    <a:pt x="884351" y="1073543"/>
                  </a:lnTo>
                  <a:lnTo>
                    <a:pt x="884351" y="2391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7929" y="1960986"/>
              <a:ext cx="918844" cy="1108075"/>
            </a:xfrm>
            <a:custGeom>
              <a:avLst/>
              <a:gdLst/>
              <a:ahLst/>
              <a:cxnLst/>
              <a:rect l="l" t="t" r="r" b="b"/>
              <a:pathLst>
                <a:path w="918844" h="1108075">
                  <a:moveTo>
                    <a:pt x="905840" y="1107859"/>
                  </a:moveTo>
                  <a:lnTo>
                    <a:pt x="12584" y="1107859"/>
                  </a:lnTo>
                  <a:lnTo>
                    <a:pt x="8163" y="1106016"/>
                  </a:lnTo>
                  <a:lnTo>
                    <a:pt x="5033" y="1102877"/>
                  </a:lnTo>
                  <a:lnTo>
                    <a:pt x="1836" y="1099738"/>
                  </a:lnTo>
                  <a:lnTo>
                    <a:pt x="0" y="1095303"/>
                  </a:lnTo>
                  <a:lnTo>
                    <a:pt x="0" y="12555"/>
                  </a:lnTo>
                  <a:lnTo>
                    <a:pt x="1836" y="8154"/>
                  </a:lnTo>
                  <a:lnTo>
                    <a:pt x="5033" y="4981"/>
                  </a:lnTo>
                  <a:lnTo>
                    <a:pt x="8163" y="1808"/>
                  </a:lnTo>
                  <a:lnTo>
                    <a:pt x="12584" y="0"/>
                  </a:lnTo>
                  <a:lnTo>
                    <a:pt x="651897" y="0"/>
                  </a:lnTo>
                  <a:lnTo>
                    <a:pt x="656251" y="1808"/>
                  </a:lnTo>
                  <a:lnTo>
                    <a:pt x="659380" y="4981"/>
                  </a:lnTo>
                  <a:lnTo>
                    <a:pt x="662577" y="8154"/>
                  </a:lnTo>
                  <a:lnTo>
                    <a:pt x="664403" y="12555"/>
                  </a:lnTo>
                  <a:lnTo>
                    <a:pt x="664414" y="34085"/>
                  </a:lnTo>
                  <a:lnTo>
                    <a:pt x="34013" y="34085"/>
                  </a:lnTo>
                  <a:lnTo>
                    <a:pt x="34013" y="1073773"/>
                  </a:lnTo>
                  <a:lnTo>
                    <a:pt x="884344" y="1073773"/>
                  </a:lnTo>
                  <a:lnTo>
                    <a:pt x="884344" y="1090833"/>
                  </a:lnTo>
                  <a:lnTo>
                    <a:pt x="918357" y="1090833"/>
                  </a:lnTo>
                  <a:lnTo>
                    <a:pt x="918357" y="1095303"/>
                  </a:lnTo>
                  <a:lnTo>
                    <a:pt x="916520" y="1099738"/>
                  </a:lnTo>
                  <a:lnTo>
                    <a:pt x="913391" y="1102877"/>
                  </a:lnTo>
                  <a:lnTo>
                    <a:pt x="910194" y="1106016"/>
                  </a:lnTo>
                  <a:lnTo>
                    <a:pt x="905840" y="1107859"/>
                  </a:lnTo>
                  <a:close/>
                </a:path>
                <a:path w="918844" h="1108075">
                  <a:moveTo>
                    <a:pt x="901350" y="1090833"/>
                  </a:moveTo>
                  <a:lnTo>
                    <a:pt x="884344" y="1090833"/>
                  </a:lnTo>
                  <a:lnTo>
                    <a:pt x="884344" y="273467"/>
                  </a:lnTo>
                  <a:lnTo>
                    <a:pt x="642918" y="273467"/>
                  </a:lnTo>
                  <a:lnTo>
                    <a:pt x="638564" y="271625"/>
                  </a:lnTo>
                  <a:lnTo>
                    <a:pt x="635367" y="268486"/>
                  </a:lnTo>
                  <a:lnTo>
                    <a:pt x="632170" y="265278"/>
                  </a:lnTo>
                  <a:lnTo>
                    <a:pt x="630401" y="260911"/>
                  </a:lnTo>
                  <a:lnTo>
                    <a:pt x="630401" y="34085"/>
                  </a:lnTo>
                  <a:lnTo>
                    <a:pt x="664414" y="34085"/>
                  </a:lnTo>
                  <a:lnTo>
                    <a:pt x="664414" y="239348"/>
                  </a:lnTo>
                  <a:lnTo>
                    <a:pt x="905840" y="239348"/>
                  </a:lnTo>
                  <a:lnTo>
                    <a:pt x="910194" y="241122"/>
                  </a:lnTo>
                  <a:lnTo>
                    <a:pt x="913391" y="244329"/>
                  </a:lnTo>
                  <a:lnTo>
                    <a:pt x="916520" y="247536"/>
                  </a:lnTo>
                  <a:lnTo>
                    <a:pt x="918357" y="251904"/>
                  </a:lnTo>
                  <a:lnTo>
                    <a:pt x="918357" y="1073773"/>
                  </a:lnTo>
                  <a:lnTo>
                    <a:pt x="901350" y="1073773"/>
                  </a:lnTo>
                  <a:lnTo>
                    <a:pt x="901350" y="1090833"/>
                  </a:lnTo>
                  <a:close/>
                </a:path>
                <a:path w="918844" h="1108075">
                  <a:moveTo>
                    <a:pt x="918357" y="1090833"/>
                  </a:moveTo>
                  <a:lnTo>
                    <a:pt x="901350" y="1090833"/>
                  </a:lnTo>
                  <a:lnTo>
                    <a:pt x="901350" y="1073773"/>
                  </a:lnTo>
                  <a:lnTo>
                    <a:pt x="918357" y="1073773"/>
                  </a:lnTo>
                  <a:lnTo>
                    <a:pt x="918357" y="1090833"/>
                  </a:lnTo>
                  <a:close/>
                </a:path>
              </a:pathLst>
            </a:custGeom>
            <a:solidFill>
              <a:srgbClr val="29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35338" y="1978046"/>
              <a:ext cx="254000" cy="239395"/>
            </a:xfrm>
            <a:custGeom>
              <a:avLst/>
              <a:gdLst/>
              <a:ahLst/>
              <a:cxnLst/>
              <a:rect l="l" t="t" r="r" b="b"/>
              <a:pathLst>
                <a:path w="254000" h="239394">
                  <a:moveTo>
                    <a:pt x="253942" y="239348"/>
                  </a:moveTo>
                  <a:lnTo>
                    <a:pt x="0" y="239348"/>
                  </a:lnTo>
                  <a:lnTo>
                    <a:pt x="0" y="0"/>
                  </a:lnTo>
                  <a:lnTo>
                    <a:pt x="253942" y="2393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90776" y="1959685"/>
              <a:ext cx="817244" cy="922655"/>
            </a:xfrm>
            <a:custGeom>
              <a:avLst/>
              <a:gdLst/>
              <a:ahLst/>
              <a:cxnLst/>
              <a:rect l="l" t="t" r="r" b="b"/>
              <a:pathLst>
                <a:path w="817244" h="922655">
                  <a:moveTo>
                    <a:pt x="474357" y="350583"/>
                  </a:moveTo>
                  <a:lnTo>
                    <a:pt x="466737" y="342950"/>
                  </a:lnTo>
                  <a:lnTo>
                    <a:pt x="7683" y="342950"/>
                  </a:lnTo>
                  <a:lnTo>
                    <a:pt x="0" y="350583"/>
                  </a:lnTo>
                  <a:lnTo>
                    <a:pt x="0" y="369417"/>
                  </a:lnTo>
                  <a:lnTo>
                    <a:pt x="7683" y="377063"/>
                  </a:lnTo>
                  <a:lnTo>
                    <a:pt x="466737" y="377063"/>
                  </a:lnTo>
                  <a:lnTo>
                    <a:pt x="474357" y="369417"/>
                  </a:lnTo>
                  <a:lnTo>
                    <a:pt x="474357" y="350583"/>
                  </a:lnTo>
                  <a:close/>
                </a:path>
                <a:path w="817244" h="922655">
                  <a:moveTo>
                    <a:pt x="474357" y="214172"/>
                  </a:moveTo>
                  <a:lnTo>
                    <a:pt x="466737" y="206603"/>
                  </a:lnTo>
                  <a:lnTo>
                    <a:pt x="7683" y="206603"/>
                  </a:lnTo>
                  <a:lnTo>
                    <a:pt x="0" y="214172"/>
                  </a:lnTo>
                  <a:lnTo>
                    <a:pt x="0" y="233083"/>
                  </a:lnTo>
                  <a:lnTo>
                    <a:pt x="7683" y="240728"/>
                  </a:lnTo>
                  <a:lnTo>
                    <a:pt x="466737" y="240728"/>
                  </a:lnTo>
                  <a:lnTo>
                    <a:pt x="474357" y="233083"/>
                  </a:lnTo>
                  <a:lnTo>
                    <a:pt x="474357" y="214172"/>
                  </a:lnTo>
                  <a:close/>
                </a:path>
                <a:path w="817244" h="922655">
                  <a:moveTo>
                    <a:pt x="651700" y="896023"/>
                  </a:moveTo>
                  <a:lnTo>
                    <a:pt x="644080" y="888377"/>
                  </a:lnTo>
                  <a:lnTo>
                    <a:pt x="7683" y="888377"/>
                  </a:lnTo>
                  <a:lnTo>
                    <a:pt x="0" y="896023"/>
                  </a:lnTo>
                  <a:lnTo>
                    <a:pt x="0" y="914857"/>
                  </a:lnTo>
                  <a:lnTo>
                    <a:pt x="7683" y="922502"/>
                  </a:lnTo>
                  <a:lnTo>
                    <a:pt x="644080" y="922502"/>
                  </a:lnTo>
                  <a:lnTo>
                    <a:pt x="651700" y="914857"/>
                  </a:lnTo>
                  <a:lnTo>
                    <a:pt x="651700" y="896023"/>
                  </a:lnTo>
                  <a:close/>
                </a:path>
                <a:path w="817244" h="922655">
                  <a:moveTo>
                    <a:pt x="651700" y="759675"/>
                  </a:moveTo>
                  <a:lnTo>
                    <a:pt x="644080" y="752043"/>
                  </a:lnTo>
                  <a:lnTo>
                    <a:pt x="7683" y="752043"/>
                  </a:lnTo>
                  <a:lnTo>
                    <a:pt x="0" y="759675"/>
                  </a:lnTo>
                  <a:lnTo>
                    <a:pt x="0" y="778510"/>
                  </a:lnTo>
                  <a:lnTo>
                    <a:pt x="7683" y="786155"/>
                  </a:lnTo>
                  <a:lnTo>
                    <a:pt x="644080" y="786155"/>
                  </a:lnTo>
                  <a:lnTo>
                    <a:pt x="651700" y="778510"/>
                  </a:lnTo>
                  <a:lnTo>
                    <a:pt x="651700" y="759675"/>
                  </a:lnTo>
                  <a:close/>
                </a:path>
                <a:path w="817244" h="922655">
                  <a:moveTo>
                    <a:pt x="651700" y="623265"/>
                  </a:moveTo>
                  <a:lnTo>
                    <a:pt x="644080" y="615632"/>
                  </a:lnTo>
                  <a:lnTo>
                    <a:pt x="7683" y="615632"/>
                  </a:lnTo>
                  <a:lnTo>
                    <a:pt x="0" y="623265"/>
                  </a:lnTo>
                  <a:lnTo>
                    <a:pt x="0" y="642099"/>
                  </a:lnTo>
                  <a:lnTo>
                    <a:pt x="7683" y="649744"/>
                  </a:lnTo>
                  <a:lnTo>
                    <a:pt x="644080" y="649744"/>
                  </a:lnTo>
                  <a:lnTo>
                    <a:pt x="651700" y="642099"/>
                  </a:lnTo>
                  <a:lnTo>
                    <a:pt x="651700" y="623265"/>
                  </a:lnTo>
                  <a:close/>
                </a:path>
                <a:path w="817244" h="922655">
                  <a:moveTo>
                    <a:pt x="651700" y="486930"/>
                  </a:moveTo>
                  <a:lnTo>
                    <a:pt x="644080" y="479285"/>
                  </a:lnTo>
                  <a:lnTo>
                    <a:pt x="7683" y="479285"/>
                  </a:lnTo>
                  <a:lnTo>
                    <a:pt x="0" y="486930"/>
                  </a:lnTo>
                  <a:lnTo>
                    <a:pt x="0" y="505764"/>
                  </a:lnTo>
                  <a:lnTo>
                    <a:pt x="7683" y="513410"/>
                  </a:lnTo>
                  <a:lnTo>
                    <a:pt x="644080" y="513410"/>
                  </a:lnTo>
                  <a:lnTo>
                    <a:pt x="651700" y="505764"/>
                  </a:lnTo>
                  <a:lnTo>
                    <a:pt x="651700" y="486930"/>
                  </a:lnTo>
                  <a:close/>
                </a:path>
                <a:path w="817244" h="922655">
                  <a:moveTo>
                    <a:pt x="816864" y="257441"/>
                  </a:moveTo>
                  <a:lnTo>
                    <a:pt x="815238" y="250075"/>
                  </a:lnTo>
                  <a:lnTo>
                    <a:pt x="805205" y="240652"/>
                  </a:lnTo>
                  <a:lnTo>
                    <a:pt x="755573" y="193878"/>
                  </a:lnTo>
                  <a:lnTo>
                    <a:pt x="755573" y="240652"/>
                  </a:lnTo>
                  <a:lnTo>
                    <a:pt x="561555" y="240652"/>
                  </a:lnTo>
                  <a:lnTo>
                    <a:pt x="561555" y="57810"/>
                  </a:lnTo>
                  <a:lnTo>
                    <a:pt x="755573" y="240652"/>
                  </a:lnTo>
                  <a:lnTo>
                    <a:pt x="755573" y="193878"/>
                  </a:lnTo>
                  <a:lnTo>
                    <a:pt x="569353" y="18364"/>
                  </a:lnTo>
                  <a:lnTo>
                    <a:pt x="551218" y="1282"/>
                  </a:lnTo>
                  <a:lnTo>
                    <a:pt x="544004" y="0"/>
                  </a:lnTo>
                  <a:lnTo>
                    <a:pt x="537819" y="2717"/>
                  </a:lnTo>
                  <a:lnTo>
                    <a:pt x="531558" y="5410"/>
                  </a:lnTo>
                  <a:lnTo>
                    <a:pt x="527545" y="11569"/>
                  </a:lnTo>
                  <a:lnTo>
                    <a:pt x="527545" y="262216"/>
                  </a:lnTo>
                  <a:lnTo>
                    <a:pt x="529310" y="266585"/>
                  </a:lnTo>
                  <a:lnTo>
                    <a:pt x="532511" y="269798"/>
                  </a:lnTo>
                  <a:lnTo>
                    <a:pt x="535711" y="272935"/>
                  </a:lnTo>
                  <a:lnTo>
                    <a:pt x="540067" y="274777"/>
                  </a:lnTo>
                  <a:lnTo>
                    <a:pt x="805434" y="274777"/>
                  </a:lnTo>
                  <a:lnTo>
                    <a:pt x="811695" y="270471"/>
                  </a:lnTo>
                  <a:lnTo>
                    <a:pt x="816864" y="257441"/>
                  </a:lnTo>
                  <a:close/>
                </a:path>
              </a:pathLst>
            </a:custGeom>
            <a:solidFill>
              <a:srgbClr val="29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63712" y="2964611"/>
              <a:ext cx="576580" cy="578485"/>
            </a:xfrm>
            <a:custGeom>
              <a:avLst/>
              <a:gdLst/>
              <a:ahLst/>
              <a:cxnLst/>
              <a:rect l="l" t="t" r="r" b="b"/>
              <a:pathLst>
                <a:path w="576580" h="578485">
                  <a:moveTo>
                    <a:pt x="493115" y="577915"/>
                  </a:moveTo>
                  <a:lnTo>
                    <a:pt x="447034" y="563981"/>
                  </a:lnTo>
                  <a:lnTo>
                    <a:pt x="24344" y="142209"/>
                  </a:lnTo>
                  <a:lnTo>
                    <a:pt x="0" y="83319"/>
                  </a:lnTo>
                  <a:lnTo>
                    <a:pt x="6063" y="51968"/>
                  </a:lnTo>
                  <a:lnTo>
                    <a:pt x="36971" y="13962"/>
                  </a:lnTo>
                  <a:lnTo>
                    <a:pt x="83051" y="0"/>
                  </a:lnTo>
                  <a:lnTo>
                    <a:pt x="99370" y="1600"/>
                  </a:lnTo>
                  <a:lnTo>
                    <a:pt x="141758" y="24429"/>
                  </a:lnTo>
                  <a:lnTo>
                    <a:pt x="551822" y="435773"/>
                  </a:lnTo>
                  <a:lnTo>
                    <a:pt x="576107" y="494664"/>
                  </a:lnTo>
                  <a:lnTo>
                    <a:pt x="570036" y="526015"/>
                  </a:lnTo>
                  <a:lnTo>
                    <a:pt x="539138" y="563981"/>
                  </a:lnTo>
                  <a:lnTo>
                    <a:pt x="493115" y="5779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46731" y="2947551"/>
              <a:ext cx="610235" cy="612140"/>
            </a:xfrm>
            <a:custGeom>
              <a:avLst/>
              <a:gdLst/>
              <a:ahLst/>
              <a:cxnLst/>
              <a:rect l="l" t="t" r="r" b="b"/>
              <a:pathLst>
                <a:path w="610235" h="612139">
                  <a:moveTo>
                    <a:pt x="510096" y="612034"/>
                  </a:moveTo>
                  <a:lnTo>
                    <a:pt x="471780" y="604477"/>
                  </a:lnTo>
                  <a:lnTo>
                    <a:pt x="439281" y="582692"/>
                  </a:lnTo>
                  <a:lnTo>
                    <a:pt x="29285" y="171347"/>
                  </a:lnTo>
                  <a:lnTo>
                    <a:pt x="7321" y="138153"/>
                  </a:lnTo>
                  <a:lnTo>
                    <a:pt x="0" y="100379"/>
                  </a:lnTo>
                  <a:lnTo>
                    <a:pt x="7321" y="62604"/>
                  </a:lnTo>
                  <a:lnTo>
                    <a:pt x="29285" y="29410"/>
                  </a:lnTo>
                  <a:lnTo>
                    <a:pt x="61700" y="7591"/>
                  </a:lnTo>
                  <a:lnTo>
                    <a:pt x="100032" y="0"/>
                  </a:lnTo>
                  <a:lnTo>
                    <a:pt x="119705" y="1927"/>
                  </a:lnTo>
                  <a:lnTo>
                    <a:pt x="155478" y="16812"/>
                  </a:lnTo>
                  <a:lnTo>
                    <a:pt x="100032" y="34119"/>
                  </a:lnTo>
                  <a:lnTo>
                    <a:pt x="87402" y="35334"/>
                  </a:lnTo>
                  <a:lnTo>
                    <a:pt x="53298" y="53567"/>
                  </a:lnTo>
                  <a:lnTo>
                    <a:pt x="33962" y="100379"/>
                  </a:lnTo>
                  <a:lnTo>
                    <a:pt x="38796" y="125288"/>
                  </a:lnTo>
                  <a:lnTo>
                    <a:pt x="463362" y="558535"/>
                  </a:lnTo>
                  <a:lnTo>
                    <a:pt x="497465" y="576710"/>
                  </a:lnTo>
                  <a:lnTo>
                    <a:pt x="510096" y="577915"/>
                  </a:lnTo>
                  <a:lnTo>
                    <a:pt x="584001" y="577915"/>
                  </a:lnTo>
                  <a:lnTo>
                    <a:pt x="580844" y="582692"/>
                  </a:lnTo>
                  <a:lnTo>
                    <a:pt x="565571" y="595280"/>
                  </a:lnTo>
                  <a:lnTo>
                    <a:pt x="548403" y="604477"/>
                  </a:lnTo>
                  <a:lnTo>
                    <a:pt x="529770" y="610117"/>
                  </a:lnTo>
                  <a:lnTo>
                    <a:pt x="510096" y="612034"/>
                  </a:lnTo>
                  <a:close/>
                </a:path>
                <a:path w="610235" h="612139">
                  <a:moveTo>
                    <a:pt x="584001" y="577915"/>
                  </a:moveTo>
                  <a:lnTo>
                    <a:pt x="510096" y="577915"/>
                  </a:lnTo>
                  <a:lnTo>
                    <a:pt x="522697" y="576710"/>
                  </a:lnTo>
                  <a:lnTo>
                    <a:pt x="534934" y="573087"/>
                  </a:lnTo>
                  <a:lnTo>
                    <a:pt x="546419" y="567033"/>
                  </a:lnTo>
                  <a:lnTo>
                    <a:pt x="556762" y="558535"/>
                  </a:lnTo>
                  <a:lnTo>
                    <a:pt x="571265" y="536632"/>
                  </a:lnTo>
                  <a:lnTo>
                    <a:pt x="576099" y="511715"/>
                  </a:lnTo>
                  <a:lnTo>
                    <a:pt x="571265" y="486785"/>
                  </a:lnTo>
                  <a:lnTo>
                    <a:pt x="146699" y="53567"/>
                  </a:lnTo>
                  <a:lnTo>
                    <a:pt x="112624" y="35334"/>
                  </a:lnTo>
                  <a:lnTo>
                    <a:pt x="100032" y="34119"/>
                  </a:lnTo>
                  <a:lnTo>
                    <a:pt x="175407" y="34119"/>
                  </a:lnTo>
                  <a:lnTo>
                    <a:pt x="580844" y="440755"/>
                  </a:lnTo>
                  <a:lnTo>
                    <a:pt x="602769" y="473930"/>
                  </a:lnTo>
                  <a:lnTo>
                    <a:pt x="610078" y="511723"/>
                  </a:lnTo>
                  <a:lnTo>
                    <a:pt x="602769" y="549517"/>
                  </a:lnTo>
                  <a:lnTo>
                    <a:pt x="584001" y="577915"/>
                  </a:lnTo>
                  <a:close/>
                </a:path>
              </a:pathLst>
            </a:custGeom>
            <a:solidFill>
              <a:srgbClr val="29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61463" y="2561114"/>
              <a:ext cx="682625" cy="685165"/>
            </a:xfrm>
            <a:custGeom>
              <a:avLst/>
              <a:gdLst/>
              <a:ahLst/>
              <a:cxnLst/>
              <a:rect l="l" t="t" r="r" b="b"/>
              <a:pathLst>
                <a:path w="682625" h="685164">
                  <a:moveTo>
                    <a:pt x="341288" y="684709"/>
                  </a:moveTo>
                  <a:lnTo>
                    <a:pt x="287348" y="680487"/>
                  </a:lnTo>
                  <a:lnTo>
                    <a:pt x="235495" y="668030"/>
                  </a:lnTo>
                  <a:lnTo>
                    <a:pt x="186475" y="647654"/>
                  </a:lnTo>
                  <a:lnTo>
                    <a:pt x="141038" y="619671"/>
                  </a:lnTo>
                  <a:lnTo>
                    <a:pt x="99930" y="584398"/>
                  </a:lnTo>
                  <a:lnTo>
                    <a:pt x="64774" y="543188"/>
                  </a:lnTo>
                  <a:lnTo>
                    <a:pt x="36895" y="497616"/>
                  </a:lnTo>
                  <a:lnTo>
                    <a:pt x="16602" y="448444"/>
                  </a:lnTo>
                  <a:lnTo>
                    <a:pt x="4201" y="396436"/>
                  </a:lnTo>
                  <a:lnTo>
                    <a:pt x="0" y="342354"/>
                  </a:lnTo>
                  <a:lnTo>
                    <a:pt x="4201" y="288272"/>
                  </a:lnTo>
                  <a:lnTo>
                    <a:pt x="16602" y="236260"/>
                  </a:lnTo>
                  <a:lnTo>
                    <a:pt x="36895" y="187077"/>
                  </a:lnTo>
                  <a:lnTo>
                    <a:pt x="64774" y="141485"/>
                  </a:lnTo>
                  <a:lnTo>
                    <a:pt x="99930" y="100242"/>
                  </a:lnTo>
                  <a:lnTo>
                    <a:pt x="141038" y="65002"/>
                  </a:lnTo>
                  <a:lnTo>
                    <a:pt x="186475" y="37040"/>
                  </a:lnTo>
                  <a:lnTo>
                    <a:pt x="235495" y="16674"/>
                  </a:lnTo>
                  <a:lnTo>
                    <a:pt x="287348" y="4221"/>
                  </a:lnTo>
                  <a:lnTo>
                    <a:pt x="341288" y="0"/>
                  </a:lnTo>
                  <a:lnTo>
                    <a:pt x="395202" y="4221"/>
                  </a:lnTo>
                  <a:lnTo>
                    <a:pt x="447048" y="16674"/>
                  </a:lnTo>
                  <a:lnTo>
                    <a:pt x="496067" y="37040"/>
                  </a:lnTo>
                  <a:lnTo>
                    <a:pt x="541497" y="65002"/>
                  </a:lnTo>
                  <a:lnTo>
                    <a:pt x="582578" y="100242"/>
                  </a:lnTo>
                  <a:lnTo>
                    <a:pt x="617742" y="141485"/>
                  </a:lnTo>
                  <a:lnTo>
                    <a:pt x="645637" y="187077"/>
                  </a:lnTo>
                  <a:lnTo>
                    <a:pt x="665950" y="236260"/>
                  </a:lnTo>
                  <a:lnTo>
                    <a:pt x="678368" y="288272"/>
                  </a:lnTo>
                  <a:lnTo>
                    <a:pt x="682577" y="342354"/>
                  </a:lnTo>
                  <a:lnTo>
                    <a:pt x="678368" y="396436"/>
                  </a:lnTo>
                  <a:lnTo>
                    <a:pt x="665950" y="448444"/>
                  </a:lnTo>
                  <a:lnTo>
                    <a:pt x="645637" y="497616"/>
                  </a:lnTo>
                  <a:lnTo>
                    <a:pt x="617742" y="543188"/>
                  </a:lnTo>
                  <a:lnTo>
                    <a:pt x="582578" y="584398"/>
                  </a:lnTo>
                  <a:lnTo>
                    <a:pt x="541497" y="619671"/>
                  </a:lnTo>
                  <a:lnTo>
                    <a:pt x="496067" y="647654"/>
                  </a:lnTo>
                  <a:lnTo>
                    <a:pt x="447048" y="668030"/>
                  </a:lnTo>
                  <a:lnTo>
                    <a:pt x="395202" y="680487"/>
                  </a:lnTo>
                  <a:lnTo>
                    <a:pt x="341288" y="684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44456" y="2544054"/>
              <a:ext cx="716915" cy="719455"/>
            </a:xfrm>
            <a:custGeom>
              <a:avLst/>
              <a:gdLst/>
              <a:ahLst/>
              <a:cxnLst/>
              <a:rect l="l" t="t" r="r" b="b"/>
              <a:pathLst>
                <a:path w="716914" h="719454">
                  <a:moveTo>
                    <a:pt x="358295" y="718828"/>
                  </a:moveTo>
                  <a:lnTo>
                    <a:pt x="310991" y="715744"/>
                  </a:lnTo>
                  <a:lnTo>
                    <a:pt x="265101" y="706619"/>
                  </a:lnTo>
                  <a:lnTo>
                    <a:pt x="221086" y="691644"/>
                  </a:lnTo>
                  <a:lnTo>
                    <a:pt x="179405" y="671011"/>
                  </a:lnTo>
                  <a:lnTo>
                    <a:pt x="140522" y="644911"/>
                  </a:lnTo>
                  <a:lnTo>
                    <a:pt x="104896" y="613536"/>
                  </a:lnTo>
                  <a:lnTo>
                    <a:pt x="73624" y="577804"/>
                  </a:lnTo>
                  <a:lnTo>
                    <a:pt x="47618" y="538812"/>
                  </a:lnTo>
                  <a:lnTo>
                    <a:pt x="27066" y="497018"/>
                  </a:lnTo>
                  <a:lnTo>
                    <a:pt x="12154" y="452881"/>
                  </a:lnTo>
                  <a:lnTo>
                    <a:pt x="3069" y="406860"/>
                  </a:lnTo>
                  <a:lnTo>
                    <a:pt x="0" y="359414"/>
                  </a:lnTo>
                  <a:lnTo>
                    <a:pt x="3069" y="311963"/>
                  </a:lnTo>
                  <a:lnTo>
                    <a:pt x="12154" y="265932"/>
                  </a:lnTo>
                  <a:lnTo>
                    <a:pt x="27066" y="221785"/>
                  </a:lnTo>
                  <a:lnTo>
                    <a:pt x="47618" y="179986"/>
                  </a:lnTo>
                  <a:lnTo>
                    <a:pt x="73624" y="141000"/>
                  </a:lnTo>
                  <a:lnTo>
                    <a:pt x="104896" y="105292"/>
                  </a:lnTo>
                  <a:lnTo>
                    <a:pt x="140522" y="73917"/>
                  </a:lnTo>
                  <a:lnTo>
                    <a:pt x="179405" y="47817"/>
                  </a:lnTo>
                  <a:lnTo>
                    <a:pt x="221086" y="27184"/>
                  </a:lnTo>
                  <a:lnTo>
                    <a:pt x="265101" y="12209"/>
                  </a:lnTo>
                  <a:lnTo>
                    <a:pt x="310991" y="3084"/>
                  </a:lnTo>
                  <a:lnTo>
                    <a:pt x="358295" y="0"/>
                  </a:lnTo>
                  <a:lnTo>
                    <a:pt x="405570" y="3084"/>
                  </a:lnTo>
                  <a:lnTo>
                    <a:pt x="451441" y="12209"/>
                  </a:lnTo>
                  <a:lnTo>
                    <a:pt x="495445" y="27184"/>
                  </a:lnTo>
                  <a:lnTo>
                    <a:pt x="509452" y="34119"/>
                  </a:lnTo>
                  <a:lnTo>
                    <a:pt x="358295" y="34119"/>
                  </a:lnTo>
                  <a:lnTo>
                    <a:pt x="308631" y="37927"/>
                  </a:lnTo>
                  <a:lnTo>
                    <a:pt x="259933" y="49354"/>
                  </a:lnTo>
                  <a:lnTo>
                    <a:pt x="213136" y="68403"/>
                  </a:lnTo>
                  <a:lnTo>
                    <a:pt x="169173" y="95078"/>
                  </a:lnTo>
                  <a:lnTo>
                    <a:pt x="128978" y="129381"/>
                  </a:lnTo>
                  <a:lnTo>
                    <a:pt x="97573" y="165855"/>
                  </a:lnTo>
                  <a:lnTo>
                    <a:pt x="72449" y="205536"/>
                  </a:lnTo>
                  <a:lnTo>
                    <a:pt x="53607" y="247712"/>
                  </a:lnTo>
                  <a:lnTo>
                    <a:pt x="41045" y="291669"/>
                  </a:lnTo>
                  <a:lnTo>
                    <a:pt x="34764" y="336696"/>
                  </a:lnTo>
                  <a:lnTo>
                    <a:pt x="34764" y="382081"/>
                  </a:lnTo>
                  <a:lnTo>
                    <a:pt x="41045" y="427112"/>
                  </a:lnTo>
                  <a:lnTo>
                    <a:pt x="53607" y="471076"/>
                  </a:lnTo>
                  <a:lnTo>
                    <a:pt x="72449" y="513261"/>
                  </a:lnTo>
                  <a:lnTo>
                    <a:pt x="97573" y="552956"/>
                  </a:lnTo>
                  <a:lnTo>
                    <a:pt x="128978" y="589447"/>
                  </a:lnTo>
                  <a:lnTo>
                    <a:pt x="169173" y="623750"/>
                  </a:lnTo>
                  <a:lnTo>
                    <a:pt x="213136" y="650425"/>
                  </a:lnTo>
                  <a:lnTo>
                    <a:pt x="259933" y="669474"/>
                  </a:lnTo>
                  <a:lnTo>
                    <a:pt x="308631" y="680901"/>
                  </a:lnTo>
                  <a:lnTo>
                    <a:pt x="358295" y="684709"/>
                  </a:lnTo>
                  <a:lnTo>
                    <a:pt x="509452" y="684709"/>
                  </a:lnTo>
                  <a:lnTo>
                    <a:pt x="495445" y="691644"/>
                  </a:lnTo>
                  <a:lnTo>
                    <a:pt x="451441" y="706619"/>
                  </a:lnTo>
                  <a:lnTo>
                    <a:pt x="405570" y="715744"/>
                  </a:lnTo>
                  <a:lnTo>
                    <a:pt x="358295" y="718828"/>
                  </a:lnTo>
                  <a:close/>
                </a:path>
                <a:path w="716914" h="719454">
                  <a:moveTo>
                    <a:pt x="509452" y="684709"/>
                  </a:moveTo>
                  <a:lnTo>
                    <a:pt x="358295" y="684709"/>
                  </a:lnTo>
                  <a:lnTo>
                    <a:pt x="407933" y="680901"/>
                  </a:lnTo>
                  <a:lnTo>
                    <a:pt x="456623" y="669474"/>
                  </a:lnTo>
                  <a:lnTo>
                    <a:pt x="503420" y="650425"/>
                  </a:lnTo>
                  <a:lnTo>
                    <a:pt x="547376" y="623750"/>
                  </a:lnTo>
                  <a:lnTo>
                    <a:pt x="587544" y="589447"/>
                  </a:lnTo>
                  <a:lnTo>
                    <a:pt x="618949" y="552956"/>
                  </a:lnTo>
                  <a:lnTo>
                    <a:pt x="644073" y="513261"/>
                  </a:lnTo>
                  <a:lnTo>
                    <a:pt x="662915" y="471076"/>
                  </a:lnTo>
                  <a:lnTo>
                    <a:pt x="675477" y="427112"/>
                  </a:lnTo>
                  <a:lnTo>
                    <a:pt x="681758" y="382081"/>
                  </a:lnTo>
                  <a:lnTo>
                    <a:pt x="681758" y="336696"/>
                  </a:lnTo>
                  <a:lnTo>
                    <a:pt x="675477" y="291669"/>
                  </a:lnTo>
                  <a:lnTo>
                    <a:pt x="662915" y="247712"/>
                  </a:lnTo>
                  <a:lnTo>
                    <a:pt x="644073" y="205536"/>
                  </a:lnTo>
                  <a:lnTo>
                    <a:pt x="618949" y="165855"/>
                  </a:lnTo>
                  <a:lnTo>
                    <a:pt x="587544" y="129381"/>
                  </a:lnTo>
                  <a:lnTo>
                    <a:pt x="547376" y="95078"/>
                  </a:lnTo>
                  <a:lnTo>
                    <a:pt x="503420" y="68403"/>
                  </a:lnTo>
                  <a:lnTo>
                    <a:pt x="456623" y="49354"/>
                  </a:lnTo>
                  <a:lnTo>
                    <a:pt x="407933" y="37927"/>
                  </a:lnTo>
                  <a:lnTo>
                    <a:pt x="358295" y="34119"/>
                  </a:lnTo>
                  <a:lnTo>
                    <a:pt x="509452" y="34119"/>
                  </a:lnTo>
                  <a:lnTo>
                    <a:pt x="576000" y="73917"/>
                  </a:lnTo>
                  <a:lnTo>
                    <a:pt x="611626" y="105292"/>
                  </a:lnTo>
                  <a:lnTo>
                    <a:pt x="642903" y="141000"/>
                  </a:lnTo>
                  <a:lnTo>
                    <a:pt x="668922" y="179986"/>
                  </a:lnTo>
                  <a:lnTo>
                    <a:pt x="689490" y="221785"/>
                  </a:lnTo>
                  <a:lnTo>
                    <a:pt x="704419" y="265932"/>
                  </a:lnTo>
                  <a:lnTo>
                    <a:pt x="713516" y="311963"/>
                  </a:lnTo>
                  <a:lnTo>
                    <a:pt x="716590" y="359414"/>
                  </a:lnTo>
                  <a:lnTo>
                    <a:pt x="713516" y="406860"/>
                  </a:lnTo>
                  <a:lnTo>
                    <a:pt x="704419" y="452881"/>
                  </a:lnTo>
                  <a:lnTo>
                    <a:pt x="689490" y="497018"/>
                  </a:lnTo>
                  <a:lnTo>
                    <a:pt x="668922" y="538812"/>
                  </a:lnTo>
                  <a:lnTo>
                    <a:pt x="642903" y="577804"/>
                  </a:lnTo>
                  <a:lnTo>
                    <a:pt x="611626" y="613536"/>
                  </a:lnTo>
                  <a:lnTo>
                    <a:pt x="576000" y="644911"/>
                  </a:lnTo>
                  <a:lnTo>
                    <a:pt x="537119" y="671011"/>
                  </a:lnTo>
                  <a:lnTo>
                    <a:pt x="509452" y="684709"/>
                  </a:lnTo>
                  <a:close/>
                </a:path>
              </a:pathLst>
            </a:custGeom>
            <a:solidFill>
              <a:srgbClr val="29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40646" y="2640544"/>
              <a:ext cx="524510" cy="525780"/>
            </a:xfrm>
            <a:custGeom>
              <a:avLst/>
              <a:gdLst/>
              <a:ahLst/>
              <a:cxnLst/>
              <a:rect l="l" t="t" r="r" b="b"/>
              <a:pathLst>
                <a:path w="524510" h="525780">
                  <a:moveTo>
                    <a:pt x="262106" y="525780"/>
                  </a:moveTo>
                  <a:lnTo>
                    <a:pt x="210547" y="520730"/>
                  </a:lnTo>
                  <a:lnTo>
                    <a:pt x="161724" y="505897"/>
                  </a:lnTo>
                  <a:lnTo>
                    <a:pt x="116766" y="481763"/>
                  </a:lnTo>
                  <a:lnTo>
                    <a:pt x="76801" y="448807"/>
                  </a:lnTo>
                  <a:lnTo>
                    <a:pt x="43908" y="408679"/>
                  </a:lnTo>
                  <a:lnTo>
                    <a:pt x="19829" y="363568"/>
                  </a:lnTo>
                  <a:lnTo>
                    <a:pt x="5036" y="314605"/>
                  </a:lnTo>
                  <a:lnTo>
                    <a:pt x="0" y="262924"/>
                  </a:lnTo>
                  <a:lnTo>
                    <a:pt x="5036" y="211233"/>
                  </a:lnTo>
                  <a:lnTo>
                    <a:pt x="19829" y="162255"/>
                  </a:lnTo>
                  <a:lnTo>
                    <a:pt x="43908" y="117140"/>
                  </a:lnTo>
                  <a:lnTo>
                    <a:pt x="76801" y="77041"/>
                  </a:lnTo>
                  <a:lnTo>
                    <a:pt x="116766" y="44046"/>
                  </a:lnTo>
                  <a:lnTo>
                    <a:pt x="161724" y="19891"/>
                  </a:lnTo>
                  <a:lnTo>
                    <a:pt x="210547" y="5051"/>
                  </a:lnTo>
                  <a:lnTo>
                    <a:pt x="262106" y="0"/>
                  </a:lnTo>
                  <a:lnTo>
                    <a:pt x="313626" y="5051"/>
                  </a:lnTo>
                  <a:lnTo>
                    <a:pt x="362436" y="19891"/>
                  </a:lnTo>
                  <a:lnTo>
                    <a:pt x="407407" y="44046"/>
                  </a:lnTo>
                  <a:lnTo>
                    <a:pt x="447410" y="77041"/>
                  </a:lnTo>
                  <a:lnTo>
                    <a:pt x="480263" y="117140"/>
                  </a:lnTo>
                  <a:lnTo>
                    <a:pt x="504322" y="162255"/>
                  </a:lnTo>
                  <a:lnTo>
                    <a:pt x="519109" y="211233"/>
                  </a:lnTo>
                  <a:lnTo>
                    <a:pt x="524144" y="262924"/>
                  </a:lnTo>
                  <a:lnTo>
                    <a:pt x="519109" y="314605"/>
                  </a:lnTo>
                  <a:lnTo>
                    <a:pt x="504322" y="363568"/>
                  </a:lnTo>
                  <a:lnTo>
                    <a:pt x="480263" y="408679"/>
                  </a:lnTo>
                  <a:lnTo>
                    <a:pt x="447410" y="448807"/>
                  </a:lnTo>
                  <a:lnTo>
                    <a:pt x="407407" y="481763"/>
                  </a:lnTo>
                  <a:lnTo>
                    <a:pt x="362436" y="505897"/>
                  </a:lnTo>
                  <a:lnTo>
                    <a:pt x="313626" y="520730"/>
                  </a:lnTo>
                  <a:lnTo>
                    <a:pt x="262106" y="5257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23639" y="2623484"/>
              <a:ext cx="558165" cy="560070"/>
            </a:xfrm>
            <a:custGeom>
              <a:avLst/>
              <a:gdLst/>
              <a:ahLst/>
              <a:cxnLst/>
              <a:rect l="l" t="t" r="r" b="b"/>
              <a:pathLst>
                <a:path w="558164" h="560069">
                  <a:moveTo>
                    <a:pt x="279112" y="559900"/>
                  </a:moveTo>
                  <a:lnTo>
                    <a:pt x="224237" y="554531"/>
                  </a:lnTo>
                  <a:lnTo>
                    <a:pt x="172251" y="538754"/>
                  </a:lnTo>
                  <a:lnTo>
                    <a:pt x="124359" y="513061"/>
                  </a:lnTo>
                  <a:lnTo>
                    <a:pt x="81767" y="477945"/>
                  </a:lnTo>
                  <a:lnTo>
                    <a:pt x="46750" y="435220"/>
                  </a:lnTo>
                  <a:lnTo>
                    <a:pt x="21113" y="387179"/>
                  </a:lnTo>
                  <a:lnTo>
                    <a:pt x="5362" y="335030"/>
                  </a:lnTo>
                  <a:lnTo>
                    <a:pt x="0" y="279984"/>
                  </a:lnTo>
                  <a:lnTo>
                    <a:pt x="5362" y="224937"/>
                  </a:lnTo>
                  <a:lnTo>
                    <a:pt x="21113" y="172789"/>
                  </a:lnTo>
                  <a:lnTo>
                    <a:pt x="46750" y="124748"/>
                  </a:lnTo>
                  <a:lnTo>
                    <a:pt x="81767" y="82023"/>
                  </a:lnTo>
                  <a:lnTo>
                    <a:pt x="124359" y="46896"/>
                  </a:lnTo>
                  <a:lnTo>
                    <a:pt x="172251" y="21179"/>
                  </a:lnTo>
                  <a:lnTo>
                    <a:pt x="224237" y="5379"/>
                  </a:lnTo>
                  <a:lnTo>
                    <a:pt x="279112" y="0"/>
                  </a:lnTo>
                  <a:lnTo>
                    <a:pt x="333959" y="5379"/>
                  </a:lnTo>
                  <a:lnTo>
                    <a:pt x="385948" y="21179"/>
                  </a:lnTo>
                  <a:lnTo>
                    <a:pt x="410054" y="34119"/>
                  </a:lnTo>
                  <a:lnTo>
                    <a:pt x="279112" y="34119"/>
                  </a:lnTo>
                  <a:lnTo>
                    <a:pt x="232304" y="38623"/>
                  </a:lnTo>
                  <a:lnTo>
                    <a:pt x="186885" y="52134"/>
                  </a:lnTo>
                  <a:lnTo>
                    <a:pt x="144248" y="74653"/>
                  </a:lnTo>
                  <a:lnTo>
                    <a:pt x="105781" y="106179"/>
                  </a:lnTo>
                  <a:lnTo>
                    <a:pt x="74375" y="144744"/>
                  </a:lnTo>
                  <a:lnTo>
                    <a:pt x="51942" y="187497"/>
                  </a:lnTo>
                  <a:lnTo>
                    <a:pt x="38482" y="233042"/>
                  </a:lnTo>
                  <a:lnTo>
                    <a:pt x="33996" y="279984"/>
                  </a:lnTo>
                  <a:lnTo>
                    <a:pt x="38482" y="326926"/>
                  </a:lnTo>
                  <a:lnTo>
                    <a:pt x="51942" y="372471"/>
                  </a:lnTo>
                  <a:lnTo>
                    <a:pt x="74375" y="415224"/>
                  </a:lnTo>
                  <a:lnTo>
                    <a:pt x="105781" y="453788"/>
                  </a:lnTo>
                  <a:lnTo>
                    <a:pt x="144248" y="485304"/>
                  </a:lnTo>
                  <a:lnTo>
                    <a:pt x="186885" y="507800"/>
                  </a:lnTo>
                  <a:lnTo>
                    <a:pt x="232304" y="521287"/>
                  </a:lnTo>
                  <a:lnTo>
                    <a:pt x="279112" y="525780"/>
                  </a:lnTo>
                  <a:lnTo>
                    <a:pt x="410139" y="525780"/>
                  </a:lnTo>
                  <a:lnTo>
                    <a:pt x="385948" y="538754"/>
                  </a:lnTo>
                  <a:lnTo>
                    <a:pt x="333959" y="554531"/>
                  </a:lnTo>
                  <a:lnTo>
                    <a:pt x="279112" y="559900"/>
                  </a:lnTo>
                  <a:close/>
                </a:path>
                <a:path w="558164" h="560069">
                  <a:moveTo>
                    <a:pt x="410139" y="525780"/>
                  </a:moveTo>
                  <a:lnTo>
                    <a:pt x="279112" y="525780"/>
                  </a:lnTo>
                  <a:lnTo>
                    <a:pt x="325891" y="521287"/>
                  </a:lnTo>
                  <a:lnTo>
                    <a:pt x="371305" y="507800"/>
                  </a:lnTo>
                  <a:lnTo>
                    <a:pt x="413939" y="485304"/>
                  </a:lnTo>
                  <a:lnTo>
                    <a:pt x="452376" y="453788"/>
                  </a:lnTo>
                  <a:lnTo>
                    <a:pt x="483782" y="415224"/>
                  </a:lnTo>
                  <a:lnTo>
                    <a:pt x="506214" y="372471"/>
                  </a:lnTo>
                  <a:lnTo>
                    <a:pt x="519674" y="326926"/>
                  </a:lnTo>
                  <a:lnTo>
                    <a:pt x="524161" y="279984"/>
                  </a:lnTo>
                  <a:lnTo>
                    <a:pt x="519674" y="233042"/>
                  </a:lnTo>
                  <a:lnTo>
                    <a:pt x="506214" y="187497"/>
                  </a:lnTo>
                  <a:lnTo>
                    <a:pt x="483782" y="144744"/>
                  </a:lnTo>
                  <a:lnTo>
                    <a:pt x="452376" y="106179"/>
                  </a:lnTo>
                  <a:lnTo>
                    <a:pt x="413939" y="74653"/>
                  </a:lnTo>
                  <a:lnTo>
                    <a:pt x="371305" y="52134"/>
                  </a:lnTo>
                  <a:lnTo>
                    <a:pt x="325891" y="38623"/>
                  </a:lnTo>
                  <a:lnTo>
                    <a:pt x="279112" y="34119"/>
                  </a:lnTo>
                  <a:lnTo>
                    <a:pt x="410054" y="34119"/>
                  </a:lnTo>
                  <a:lnTo>
                    <a:pt x="476457" y="82023"/>
                  </a:lnTo>
                  <a:lnTo>
                    <a:pt x="511435" y="124748"/>
                  </a:lnTo>
                  <a:lnTo>
                    <a:pt x="537052" y="172789"/>
                  </a:lnTo>
                  <a:lnTo>
                    <a:pt x="552795" y="224937"/>
                  </a:lnTo>
                  <a:lnTo>
                    <a:pt x="558157" y="279984"/>
                  </a:lnTo>
                  <a:lnTo>
                    <a:pt x="552795" y="335030"/>
                  </a:lnTo>
                  <a:lnTo>
                    <a:pt x="537052" y="387179"/>
                  </a:lnTo>
                  <a:lnTo>
                    <a:pt x="511435" y="435220"/>
                  </a:lnTo>
                  <a:lnTo>
                    <a:pt x="476457" y="477945"/>
                  </a:lnTo>
                  <a:lnTo>
                    <a:pt x="433855" y="513061"/>
                  </a:lnTo>
                  <a:lnTo>
                    <a:pt x="410139" y="525780"/>
                  </a:lnTo>
                  <a:close/>
                </a:path>
              </a:pathLst>
            </a:custGeom>
            <a:solidFill>
              <a:srgbClr val="29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27283" y="5596981"/>
              <a:ext cx="981074" cy="11048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538726" y="1142149"/>
            <a:ext cx="5310512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EC" sz="4000" b="1" dirty="0"/>
              <a:t>MARCO TEÓRICO </a:t>
            </a:r>
            <a:endParaRPr sz="4000" b="1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14546" y="2648367"/>
            <a:ext cx="2276475" cy="710451"/>
          </a:xfrm>
          <a:prstGeom prst="rect">
            <a:avLst/>
          </a:prstGeom>
          <a:solidFill>
            <a:srgbClr val="C7D0D8"/>
          </a:solidFill>
        </p:spPr>
        <p:txBody>
          <a:bodyPr vert="horz" wrap="square" lIns="0" tIns="0" rIns="0" bIns="0" rtlCol="0">
            <a:spAutoFit/>
          </a:bodyPr>
          <a:lstStyle/>
          <a:p>
            <a:pPr marL="131445">
              <a:lnSpc>
                <a:spcPts val="2545"/>
              </a:lnSpc>
            </a:pPr>
            <a:r>
              <a:rPr sz="2200" b="1" spc="50" dirty="0">
                <a:solidFill>
                  <a:srgbClr val="34372E"/>
                </a:solidFill>
                <a:latin typeface="Trebuchet MS"/>
                <a:cs typeface="Trebuchet MS"/>
              </a:rPr>
              <a:t>Antecedentes</a:t>
            </a:r>
            <a:endParaRPr sz="2200" dirty="0">
              <a:latin typeface="Trebuchet MS"/>
              <a:cs typeface="Trebuchet MS"/>
            </a:endParaRPr>
          </a:p>
          <a:p>
            <a:pPr marL="108585">
              <a:lnSpc>
                <a:spcPct val="100000"/>
              </a:lnSpc>
              <a:spcBef>
                <a:spcPts val="434"/>
              </a:spcBef>
            </a:pPr>
            <a:r>
              <a:rPr sz="2200" b="1" spc="95" dirty="0">
                <a:solidFill>
                  <a:srgbClr val="34372E"/>
                </a:solidFill>
                <a:latin typeface="Trebuchet MS"/>
                <a:cs typeface="Trebuchet MS"/>
              </a:rPr>
              <a:t>de </a:t>
            </a:r>
            <a:r>
              <a:rPr sz="2200" b="1" spc="65" dirty="0">
                <a:solidFill>
                  <a:srgbClr val="34372E"/>
                </a:solidFill>
                <a:latin typeface="Trebuchet MS"/>
                <a:cs typeface="Trebuchet MS"/>
              </a:rPr>
              <a:t>la</a:t>
            </a:r>
            <a:r>
              <a:rPr sz="2200" b="1" spc="-459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lang="es-EC" sz="2200" b="1" spc="-459" dirty="0" smtClean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2200" b="1" spc="15" dirty="0" smtClean="0">
                <a:solidFill>
                  <a:srgbClr val="34372E"/>
                </a:solidFill>
                <a:latin typeface="Trebuchet MS"/>
                <a:cs typeface="Trebuchet MS"/>
              </a:rPr>
              <a:t>auditor</a:t>
            </a:r>
            <a:r>
              <a:rPr lang="es-EC" sz="2200" b="1" spc="15" dirty="0">
                <a:solidFill>
                  <a:srgbClr val="34372E"/>
                </a:solidFill>
                <a:latin typeface="Trebuchet MS"/>
                <a:cs typeface="Trebuchet MS"/>
              </a:rPr>
              <a:t>í</a:t>
            </a:r>
            <a:r>
              <a:rPr sz="2200" b="1" spc="15" dirty="0">
                <a:solidFill>
                  <a:srgbClr val="34372E"/>
                </a:solidFill>
                <a:latin typeface="Trebuchet MS"/>
                <a:cs typeface="Trebuchet MS"/>
              </a:rPr>
              <a:t>a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73903" y="2734928"/>
            <a:ext cx="2352675" cy="537327"/>
          </a:xfrm>
          <a:prstGeom prst="rect">
            <a:avLst/>
          </a:prstGeom>
          <a:solidFill>
            <a:srgbClr val="C7D0D8"/>
          </a:solidFill>
        </p:spPr>
        <p:txBody>
          <a:bodyPr vert="horz" wrap="square" lIns="0" tIns="196850" rIns="0" bIns="0" rtlCol="0">
            <a:spAutoFit/>
          </a:bodyPr>
          <a:lstStyle/>
          <a:p>
            <a:pPr marL="528320">
              <a:lnSpc>
                <a:spcPct val="100000"/>
              </a:lnSpc>
              <a:spcBef>
                <a:spcPts val="1550"/>
              </a:spcBef>
            </a:pPr>
            <a:r>
              <a:rPr sz="2200" b="1" spc="10" dirty="0">
                <a:solidFill>
                  <a:srgbClr val="34372E"/>
                </a:solidFill>
                <a:latin typeface="Trebuchet MS"/>
                <a:cs typeface="Trebuchet MS"/>
              </a:rPr>
              <a:t>Auditor</a:t>
            </a:r>
            <a:r>
              <a:rPr lang="es-EC" sz="2200" b="1" spc="10" dirty="0">
                <a:solidFill>
                  <a:srgbClr val="34372E"/>
                </a:solidFill>
                <a:latin typeface="Trebuchet MS"/>
                <a:cs typeface="Trebuchet MS"/>
              </a:rPr>
              <a:t>í</a:t>
            </a:r>
            <a:r>
              <a:rPr sz="2200" b="1" spc="10" dirty="0" smtClean="0">
                <a:solidFill>
                  <a:srgbClr val="34372E"/>
                </a:solidFill>
                <a:latin typeface="Trebuchet MS"/>
                <a:cs typeface="Trebuchet MS"/>
              </a:rPr>
              <a:t>a</a:t>
            </a:r>
            <a:endParaRPr lang="es-EC" sz="22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91109" y="4016562"/>
            <a:ext cx="4019550" cy="1095043"/>
          </a:xfrm>
          <a:prstGeom prst="rect">
            <a:avLst/>
          </a:prstGeom>
          <a:solidFill>
            <a:srgbClr val="ABE7EB"/>
          </a:solidFill>
        </p:spPr>
        <p:txBody>
          <a:bodyPr vert="horz" wrap="square" lIns="0" tIns="128905" rIns="0" bIns="0" rtlCol="0">
            <a:spAutoFit/>
          </a:bodyPr>
          <a:lstStyle/>
          <a:p>
            <a:pPr marR="20955" algn="ctr">
              <a:lnSpc>
                <a:spcPct val="100000"/>
              </a:lnSpc>
              <a:spcBef>
                <a:spcPts val="1015"/>
              </a:spcBef>
            </a:pPr>
            <a:r>
              <a:rPr sz="1900" b="1" spc="65" dirty="0">
                <a:solidFill>
                  <a:srgbClr val="34372E"/>
                </a:solidFill>
                <a:latin typeface="Trebuchet MS"/>
                <a:cs typeface="Trebuchet MS"/>
              </a:rPr>
              <a:t>La </a:t>
            </a:r>
            <a:r>
              <a:rPr sz="1900" b="1" spc="10" dirty="0">
                <a:solidFill>
                  <a:srgbClr val="34372E"/>
                </a:solidFill>
                <a:latin typeface="Trebuchet MS"/>
                <a:cs typeface="Trebuchet MS"/>
              </a:rPr>
              <a:t>Auditoría</a:t>
            </a:r>
            <a:r>
              <a:rPr sz="1900" b="1" spc="-315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1900" b="1" spc="5" dirty="0">
                <a:solidFill>
                  <a:srgbClr val="34372E"/>
                </a:solidFill>
                <a:latin typeface="Trebuchet MS"/>
                <a:cs typeface="Trebuchet MS"/>
              </a:rPr>
              <a:t>Integral.</a:t>
            </a:r>
            <a:endParaRPr sz="1900" dirty="0">
              <a:latin typeface="Trebuchet MS"/>
              <a:cs typeface="Trebuchet MS"/>
            </a:endParaRPr>
          </a:p>
          <a:p>
            <a:pPr marL="403860" marR="424815" algn="ctr">
              <a:lnSpc>
                <a:spcPct val="115100"/>
              </a:lnSpc>
            </a:pPr>
            <a:r>
              <a:rPr sz="1900" b="1" spc="35" dirty="0">
                <a:solidFill>
                  <a:srgbClr val="34372E"/>
                </a:solidFill>
                <a:latin typeface="Trebuchet MS"/>
                <a:cs typeface="Trebuchet MS"/>
              </a:rPr>
              <a:t>Aplicación</a:t>
            </a:r>
            <a:r>
              <a:rPr sz="1900" b="1" spc="-130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1900" b="1" spc="75" dirty="0">
                <a:solidFill>
                  <a:srgbClr val="34372E"/>
                </a:solidFill>
                <a:latin typeface="Trebuchet MS"/>
                <a:cs typeface="Trebuchet MS"/>
              </a:rPr>
              <a:t>a</a:t>
            </a:r>
            <a:r>
              <a:rPr sz="1900" b="1" spc="-130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1900" b="1" spc="45" dirty="0">
                <a:solidFill>
                  <a:srgbClr val="34372E"/>
                </a:solidFill>
                <a:latin typeface="Trebuchet MS"/>
                <a:cs typeface="Trebuchet MS"/>
              </a:rPr>
              <a:t>una</a:t>
            </a:r>
            <a:r>
              <a:rPr sz="1900" b="1" spc="-130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lang="es-EC" sz="1900" b="1" spc="15" dirty="0">
                <a:solidFill>
                  <a:srgbClr val="34372E"/>
                </a:solidFill>
                <a:latin typeface="Trebuchet MS"/>
                <a:cs typeface="Trebuchet MS"/>
              </a:rPr>
              <a:t>institución</a:t>
            </a:r>
            <a:r>
              <a:rPr sz="1900" b="1" spc="15" dirty="0">
                <a:solidFill>
                  <a:srgbClr val="34372E"/>
                </a:solidFill>
                <a:latin typeface="Trebuchet MS"/>
                <a:cs typeface="Trebuchet MS"/>
              </a:rPr>
              <a:t>  </a:t>
            </a:r>
            <a:r>
              <a:rPr lang="es-EC" sz="1900" b="1" spc="45" dirty="0">
                <a:solidFill>
                  <a:srgbClr val="34372E"/>
                </a:solidFill>
                <a:latin typeface="Trebuchet MS"/>
                <a:cs typeface="Trebuchet MS"/>
              </a:rPr>
              <a:t>p</a:t>
            </a:r>
            <a:r>
              <a:rPr sz="1900" b="1" spc="45" dirty="0" err="1">
                <a:solidFill>
                  <a:srgbClr val="34372E"/>
                </a:solidFill>
                <a:latin typeface="Trebuchet MS"/>
                <a:cs typeface="Trebuchet MS"/>
              </a:rPr>
              <a:t>ública</a:t>
            </a:r>
            <a:r>
              <a:rPr sz="1900" b="1" spc="45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1900" b="1" spc="80" dirty="0">
                <a:solidFill>
                  <a:srgbClr val="34372E"/>
                </a:solidFill>
                <a:latin typeface="Trebuchet MS"/>
                <a:cs typeface="Trebuchet MS"/>
              </a:rPr>
              <a:t>de</a:t>
            </a:r>
            <a:r>
              <a:rPr sz="1900" b="1" spc="-295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1900" b="1" spc="50" dirty="0">
                <a:solidFill>
                  <a:srgbClr val="34372E"/>
                </a:solidFill>
                <a:latin typeface="Trebuchet MS"/>
                <a:cs typeface="Trebuchet MS"/>
              </a:rPr>
              <a:t>Ecuador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68728" y="4016532"/>
            <a:ext cx="3495675" cy="1067087"/>
          </a:xfrm>
          <a:prstGeom prst="rect">
            <a:avLst/>
          </a:prstGeom>
          <a:solidFill>
            <a:srgbClr val="ABE7EB"/>
          </a:solidFill>
        </p:spPr>
        <p:txBody>
          <a:bodyPr vert="horz" wrap="square" lIns="0" tIns="57785" rIns="0" bIns="0" rtlCol="0">
            <a:spAutoFit/>
          </a:bodyPr>
          <a:lstStyle/>
          <a:p>
            <a:pPr marL="144780" marR="86360" algn="ctr">
              <a:lnSpc>
                <a:spcPct val="115100"/>
              </a:lnSpc>
              <a:spcBef>
                <a:spcPts val="455"/>
              </a:spcBef>
            </a:pPr>
            <a:r>
              <a:rPr sz="1900" b="1" spc="15" dirty="0">
                <a:solidFill>
                  <a:srgbClr val="34372E"/>
                </a:solidFill>
                <a:latin typeface="Trebuchet MS"/>
                <a:cs typeface="Trebuchet MS"/>
              </a:rPr>
              <a:t>Auditoría </a:t>
            </a:r>
            <a:r>
              <a:rPr sz="1900" b="1" spc="95" dirty="0">
                <a:solidFill>
                  <a:srgbClr val="34372E"/>
                </a:solidFill>
                <a:latin typeface="Trebuchet MS"/>
                <a:cs typeface="Trebuchet MS"/>
              </a:rPr>
              <a:t>como</a:t>
            </a:r>
            <a:r>
              <a:rPr sz="1900" b="1" spc="-310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1900" b="1" spc="15" dirty="0">
                <a:solidFill>
                  <a:srgbClr val="34372E"/>
                </a:solidFill>
                <a:latin typeface="Trebuchet MS"/>
                <a:cs typeface="Trebuchet MS"/>
              </a:rPr>
              <a:t>herramienta  </a:t>
            </a:r>
            <a:r>
              <a:rPr sz="1900" b="1" spc="10" dirty="0">
                <a:solidFill>
                  <a:srgbClr val="34372E"/>
                </a:solidFill>
                <a:latin typeface="Trebuchet MS"/>
                <a:cs typeface="Trebuchet MS"/>
              </a:rPr>
              <a:t>ejecutora </a:t>
            </a:r>
            <a:r>
              <a:rPr sz="1900" b="1" spc="70" dirty="0">
                <a:solidFill>
                  <a:srgbClr val="34372E"/>
                </a:solidFill>
                <a:latin typeface="Trebuchet MS"/>
                <a:cs typeface="Trebuchet MS"/>
              </a:rPr>
              <a:t>del </a:t>
            </a:r>
            <a:r>
              <a:rPr sz="1900" b="1" spc="30" dirty="0">
                <a:solidFill>
                  <a:srgbClr val="34372E"/>
                </a:solidFill>
                <a:latin typeface="Trebuchet MS"/>
                <a:cs typeface="Trebuchet MS"/>
              </a:rPr>
              <a:t>control  </a:t>
            </a:r>
            <a:r>
              <a:rPr sz="1900" b="1" spc="35" dirty="0" err="1" smtClean="0">
                <a:solidFill>
                  <a:srgbClr val="34372E"/>
                </a:solidFill>
                <a:latin typeface="Trebuchet MS"/>
                <a:cs typeface="Trebuchet MS"/>
              </a:rPr>
              <a:t>gubernamental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79551" y="5450006"/>
            <a:ext cx="4019550" cy="1247775"/>
          </a:xfrm>
          <a:prstGeom prst="rect">
            <a:avLst/>
          </a:prstGeom>
          <a:solidFill>
            <a:srgbClr val="ABE7EB"/>
          </a:solidFill>
        </p:spPr>
        <p:txBody>
          <a:bodyPr vert="horz" wrap="square" lIns="0" tIns="85090" rIns="0" bIns="0" rtlCol="0">
            <a:spAutoFit/>
          </a:bodyPr>
          <a:lstStyle/>
          <a:p>
            <a:pPr marL="993775" marR="858519" algn="ctr">
              <a:lnSpc>
                <a:spcPct val="115100"/>
              </a:lnSpc>
              <a:spcBef>
                <a:spcPts val="670"/>
              </a:spcBef>
            </a:pPr>
            <a:r>
              <a:rPr sz="1900" b="1" spc="10" dirty="0">
                <a:solidFill>
                  <a:srgbClr val="34372E"/>
                </a:solidFill>
                <a:latin typeface="Trebuchet MS"/>
                <a:cs typeface="Trebuchet MS"/>
              </a:rPr>
              <a:t>Auditoría Integral:  </a:t>
            </a:r>
            <a:r>
              <a:rPr sz="1900" b="1" spc="75" dirty="0">
                <a:solidFill>
                  <a:srgbClr val="34372E"/>
                </a:solidFill>
                <a:latin typeface="Trebuchet MS"/>
                <a:cs typeface="Trebuchet MS"/>
              </a:rPr>
              <a:t>Nueva</a:t>
            </a:r>
            <a:r>
              <a:rPr sz="1900" b="1" spc="-140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1900" b="1" spc="10" dirty="0">
                <a:solidFill>
                  <a:srgbClr val="34372E"/>
                </a:solidFill>
                <a:latin typeface="Trebuchet MS"/>
                <a:cs typeface="Trebuchet MS"/>
              </a:rPr>
              <a:t>visión</a:t>
            </a:r>
            <a:r>
              <a:rPr sz="1900" b="1" spc="-140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1900" b="1" spc="80" dirty="0">
                <a:solidFill>
                  <a:srgbClr val="34372E"/>
                </a:solidFill>
                <a:latin typeface="Trebuchet MS"/>
                <a:cs typeface="Trebuchet MS"/>
              </a:rPr>
              <a:t>de</a:t>
            </a:r>
            <a:r>
              <a:rPr sz="1900" b="1" spc="-140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1900" b="1" spc="85" dirty="0">
                <a:solidFill>
                  <a:srgbClr val="34372E"/>
                </a:solidFill>
                <a:latin typeface="Trebuchet MS"/>
                <a:cs typeface="Trebuchet MS"/>
              </a:rPr>
              <a:t>su  </a:t>
            </a:r>
            <a:r>
              <a:rPr sz="1900" b="1" spc="60" dirty="0">
                <a:solidFill>
                  <a:srgbClr val="34372E"/>
                </a:solidFill>
                <a:latin typeface="Trebuchet MS"/>
                <a:cs typeface="Trebuchet MS"/>
              </a:rPr>
              <a:t>alcance</a:t>
            </a:r>
            <a:endParaRPr sz="19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600" cy="7315200"/>
            <a:chOff x="0" y="0"/>
            <a:chExt cx="9753600" cy="73152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753599" cy="7315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20342" y="0"/>
              <a:ext cx="5733415" cy="7315200"/>
            </a:xfrm>
            <a:custGeom>
              <a:avLst/>
              <a:gdLst/>
              <a:ahLst/>
              <a:cxnLst/>
              <a:rect l="l" t="t" r="r" b="b"/>
              <a:pathLst>
                <a:path w="5733415" h="7315200">
                  <a:moveTo>
                    <a:pt x="5733257" y="7315199"/>
                  </a:moveTo>
                  <a:lnTo>
                    <a:pt x="0" y="7315199"/>
                  </a:lnTo>
                  <a:lnTo>
                    <a:pt x="0" y="0"/>
                  </a:lnTo>
                  <a:lnTo>
                    <a:pt x="5733257" y="0"/>
                  </a:lnTo>
                  <a:lnTo>
                    <a:pt x="5733257" y="7315199"/>
                  </a:lnTo>
                  <a:close/>
                </a:path>
              </a:pathLst>
            </a:custGeom>
            <a:solidFill>
              <a:srgbClr val="F4F5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62538" y="0"/>
              <a:ext cx="28575" cy="7315200"/>
            </a:xfrm>
            <a:custGeom>
              <a:avLst/>
              <a:gdLst/>
              <a:ahLst/>
              <a:cxnLst/>
              <a:rect l="l" t="t" r="r" b="b"/>
              <a:pathLst>
                <a:path w="28575" h="7315200">
                  <a:moveTo>
                    <a:pt x="28575" y="6178220"/>
                  </a:moveTo>
                  <a:lnTo>
                    <a:pt x="0" y="6178220"/>
                  </a:lnTo>
                  <a:lnTo>
                    <a:pt x="0" y="7315200"/>
                  </a:lnTo>
                  <a:lnTo>
                    <a:pt x="28575" y="7315200"/>
                  </a:lnTo>
                  <a:lnTo>
                    <a:pt x="28575" y="6178220"/>
                  </a:lnTo>
                  <a:close/>
                </a:path>
                <a:path w="28575" h="7315200">
                  <a:moveTo>
                    <a:pt x="28575" y="4570565"/>
                  </a:moveTo>
                  <a:lnTo>
                    <a:pt x="0" y="4570565"/>
                  </a:lnTo>
                  <a:lnTo>
                    <a:pt x="0" y="5863895"/>
                  </a:lnTo>
                  <a:lnTo>
                    <a:pt x="28575" y="5863895"/>
                  </a:lnTo>
                  <a:lnTo>
                    <a:pt x="28575" y="4570565"/>
                  </a:lnTo>
                  <a:close/>
                </a:path>
                <a:path w="28575" h="7315200">
                  <a:moveTo>
                    <a:pt x="28575" y="2982595"/>
                  </a:moveTo>
                  <a:lnTo>
                    <a:pt x="0" y="2982595"/>
                  </a:lnTo>
                  <a:lnTo>
                    <a:pt x="0" y="4256240"/>
                  </a:lnTo>
                  <a:lnTo>
                    <a:pt x="28575" y="4256240"/>
                  </a:lnTo>
                  <a:lnTo>
                    <a:pt x="28575" y="2982595"/>
                  </a:lnTo>
                  <a:close/>
                </a:path>
                <a:path w="28575" h="7315200">
                  <a:moveTo>
                    <a:pt x="28575" y="1452600"/>
                  </a:moveTo>
                  <a:lnTo>
                    <a:pt x="0" y="1452600"/>
                  </a:lnTo>
                  <a:lnTo>
                    <a:pt x="0" y="2668270"/>
                  </a:lnTo>
                  <a:lnTo>
                    <a:pt x="28575" y="2668270"/>
                  </a:lnTo>
                  <a:lnTo>
                    <a:pt x="28575" y="1452600"/>
                  </a:lnTo>
                  <a:close/>
                </a:path>
                <a:path w="28575" h="7315200">
                  <a:moveTo>
                    <a:pt x="28575" y="0"/>
                  </a:moveTo>
                  <a:lnTo>
                    <a:pt x="0" y="0"/>
                  </a:lnTo>
                  <a:lnTo>
                    <a:pt x="0" y="1138275"/>
                  </a:lnTo>
                  <a:lnTo>
                    <a:pt x="28575" y="1138275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437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55033" y="1138275"/>
              <a:ext cx="238125" cy="5039995"/>
            </a:xfrm>
            <a:custGeom>
              <a:avLst/>
              <a:gdLst/>
              <a:ahLst/>
              <a:cxnLst/>
              <a:rect l="l" t="t" r="r" b="b"/>
              <a:pathLst>
                <a:path w="238125" h="5039995">
                  <a:moveTo>
                    <a:pt x="238125" y="4725619"/>
                  </a:moveTo>
                  <a:lnTo>
                    <a:pt x="0" y="4725619"/>
                  </a:lnTo>
                  <a:lnTo>
                    <a:pt x="0" y="5039944"/>
                  </a:lnTo>
                  <a:lnTo>
                    <a:pt x="238125" y="5039944"/>
                  </a:lnTo>
                  <a:lnTo>
                    <a:pt x="238125" y="4725619"/>
                  </a:lnTo>
                  <a:close/>
                </a:path>
                <a:path w="238125" h="5039995">
                  <a:moveTo>
                    <a:pt x="238125" y="3117964"/>
                  </a:moveTo>
                  <a:lnTo>
                    <a:pt x="0" y="3117964"/>
                  </a:lnTo>
                  <a:lnTo>
                    <a:pt x="0" y="3432289"/>
                  </a:lnTo>
                  <a:lnTo>
                    <a:pt x="238125" y="3432289"/>
                  </a:lnTo>
                  <a:lnTo>
                    <a:pt x="238125" y="3117964"/>
                  </a:lnTo>
                  <a:close/>
                </a:path>
                <a:path w="238125" h="5039995">
                  <a:moveTo>
                    <a:pt x="238125" y="1529994"/>
                  </a:moveTo>
                  <a:lnTo>
                    <a:pt x="0" y="1529994"/>
                  </a:lnTo>
                  <a:lnTo>
                    <a:pt x="0" y="1844319"/>
                  </a:lnTo>
                  <a:lnTo>
                    <a:pt x="238125" y="1844319"/>
                  </a:lnTo>
                  <a:lnTo>
                    <a:pt x="238125" y="1529994"/>
                  </a:lnTo>
                  <a:close/>
                </a:path>
                <a:path w="238125" h="5039995">
                  <a:moveTo>
                    <a:pt x="238125" y="0"/>
                  </a:moveTo>
                  <a:lnTo>
                    <a:pt x="0" y="0"/>
                  </a:lnTo>
                  <a:lnTo>
                    <a:pt x="0" y="314325"/>
                  </a:lnTo>
                  <a:lnTo>
                    <a:pt x="238125" y="314325"/>
                  </a:lnTo>
                  <a:lnTo>
                    <a:pt x="238125" y="0"/>
                  </a:lnTo>
                  <a:close/>
                </a:path>
              </a:pathLst>
            </a:custGeom>
            <a:solidFill>
              <a:srgbClr val="499E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2440" y="4085213"/>
              <a:ext cx="2629310" cy="29100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0905" y="1321506"/>
            <a:ext cx="3418339" cy="13785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10540">
              <a:lnSpc>
                <a:spcPct val="115900"/>
              </a:lnSpc>
              <a:spcBef>
                <a:spcPts val="95"/>
              </a:spcBef>
            </a:pPr>
            <a:r>
              <a:rPr lang="es-EC" sz="4000" dirty="0">
                <a:solidFill>
                  <a:schemeClr val="bg1"/>
                </a:solidFill>
                <a:latin typeface="Arial"/>
                <a:cs typeface="Arial"/>
              </a:rPr>
              <a:t>MARCO NORMATIVO</a:t>
            </a:r>
            <a:endParaRPr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740" y="3118479"/>
            <a:ext cx="1880870" cy="64008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60"/>
              </a:spcBef>
            </a:pPr>
            <a:r>
              <a:rPr sz="2000" b="1" spc="345" dirty="0">
                <a:solidFill>
                  <a:srgbClr val="F4F5F6"/>
                </a:solidFill>
                <a:latin typeface="Arial"/>
                <a:cs typeface="Arial"/>
              </a:rPr>
              <a:t>N</a:t>
            </a:r>
            <a:r>
              <a:rPr sz="2000" b="1" spc="270" dirty="0">
                <a:solidFill>
                  <a:srgbClr val="F4F5F6"/>
                </a:solidFill>
                <a:latin typeface="Arial"/>
                <a:cs typeface="Arial"/>
              </a:rPr>
              <a:t>O</a:t>
            </a:r>
            <a:r>
              <a:rPr sz="2000" b="1" spc="220" dirty="0">
                <a:solidFill>
                  <a:srgbClr val="F4F5F6"/>
                </a:solidFill>
                <a:latin typeface="Arial"/>
                <a:cs typeface="Arial"/>
              </a:rPr>
              <a:t>R</a:t>
            </a:r>
            <a:r>
              <a:rPr sz="2000" b="1" spc="370" dirty="0">
                <a:solidFill>
                  <a:srgbClr val="F4F5F6"/>
                </a:solidFill>
                <a:latin typeface="Arial"/>
                <a:cs typeface="Arial"/>
              </a:rPr>
              <a:t>M</a:t>
            </a:r>
            <a:r>
              <a:rPr sz="2000" b="1" spc="315" dirty="0">
                <a:solidFill>
                  <a:srgbClr val="F4F5F6"/>
                </a:solidFill>
                <a:latin typeface="Arial"/>
                <a:cs typeface="Arial"/>
              </a:rPr>
              <a:t>A</a:t>
            </a:r>
            <a:r>
              <a:rPr sz="2000" b="1" spc="220" dirty="0">
                <a:solidFill>
                  <a:srgbClr val="F4F5F6"/>
                </a:solidFill>
                <a:latin typeface="Arial"/>
                <a:cs typeface="Arial"/>
              </a:rPr>
              <a:t>T</a:t>
            </a:r>
            <a:r>
              <a:rPr sz="2000" b="1" spc="300" dirty="0">
                <a:solidFill>
                  <a:srgbClr val="F4F5F6"/>
                </a:solidFill>
                <a:latin typeface="Arial"/>
                <a:cs typeface="Arial"/>
              </a:rPr>
              <a:t>I</a:t>
            </a:r>
            <a:r>
              <a:rPr sz="2000" b="1" spc="340" dirty="0">
                <a:solidFill>
                  <a:srgbClr val="F4F5F6"/>
                </a:solidFill>
                <a:latin typeface="Arial"/>
                <a:cs typeface="Arial"/>
              </a:rPr>
              <a:t>V</a:t>
            </a:r>
            <a:r>
              <a:rPr sz="2000" b="1" spc="55" dirty="0">
                <a:solidFill>
                  <a:srgbClr val="F4F5F6"/>
                </a:solidFill>
                <a:latin typeface="Arial"/>
                <a:cs typeface="Arial"/>
              </a:rPr>
              <a:t>A  </a:t>
            </a:r>
            <a:r>
              <a:rPr sz="2000" b="1" spc="240" dirty="0">
                <a:solidFill>
                  <a:srgbClr val="F4F5F6"/>
                </a:solidFill>
                <a:latin typeface="Arial"/>
                <a:cs typeface="Arial"/>
              </a:rPr>
              <a:t>NACIONAL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0957" y="582462"/>
            <a:ext cx="3574415" cy="69215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900" b="1" spc="260" dirty="0">
                <a:solidFill>
                  <a:srgbClr val="34372E"/>
                </a:solidFill>
                <a:latin typeface="Trebuchet MS"/>
                <a:cs typeface="Trebuchet MS"/>
              </a:rPr>
              <a:t>CONSTITUCIÓN </a:t>
            </a:r>
            <a:r>
              <a:rPr sz="1900" b="1" spc="185" dirty="0">
                <a:solidFill>
                  <a:srgbClr val="34372E"/>
                </a:solidFill>
                <a:latin typeface="Trebuchet MS"/>
                <a:cs typeface="Trebuchet MS"/>
              </a:rPr>
              <a:t>DE</a:t>
            </a:r>
            <a:r>
              <a:rPr sz="1900" b="1" spc="180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1900" b="1" spc="160" dirty="0">
                <a:solidFill>
                  <a:srgbClr val="34372E"/>
                </a:solidFill>
                <a:latin typeface="Trebuchet MS"/>
                <a:cs typeface="Trebuchet MS"/>
              </a:rPr>
              <a:t>LA</a:t>
            </a:r>
            <a:endParaRPr sz="1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900" b="1" spc="254" dirty="0">
                <a:solidFill>
                  <a:srgbClr val="34372E"/>
                </a:solidFill>
                <a:latin typeface="Trebuchet MS"/>
                <a:cs typeface="Trebuchet MS"/>
              </a:rPr>
              <a:t>REPÚBLICA </a:t>
            </a:r>
            <a:r>
              <a:rPr sz="1900" b="1" spc="210" dirty="0">
                <a:solidFill>
                  <a:srgbClr val="34372E"/>
                </a:solidFill>
                <a:latin typeface="Trebuchet MS"/>
                <a:cs typeface="Trebuchet MS"/>
              </a:rPr>
              <a:t>DEL</a:t>
            </a:r>
            <a:r>
              <a:rPr sz="1900" b="1" spc="165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1900" b="1" spc="250" dirty="0">
                <a:solidFill>
                  <a:srgbClr val="34372E"/>
                </a:solidFill>
                <a:latin typeface="Trebuchet MS"/>
                <a:cs typeface="Trebuchet MS"/>
              </a:rPr>
              <a:t>ECUADOR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10957" y="1354405"/>
            <a:ext cx="250190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7080" algn="l"/>
              </a:tabLst>
            </a:pPr>
            <a:r>
              <a:rPr sz="1700" spc="210" dirty="0">
                <a:solidFill>
                  <a:srgbClr val="34372E"/>
                </a:solidFill>
                <a:latin typeface="Trebuchet MS"/>
                <a:cs typeface="Trebuchet MS"/>
              </a:rPr>
              <a:t>A</a:t>
            </a:r>
            <a:r>
              <a:rPr sz="1700" dirty="0">
                <a:solidFill>
                  <a:srgbClr val="34372E"/>
                </a:solidFill>
                <a:latin typeface="Trebuchet MS"/>
                <a:cs typeface="Trebuchet MS"/>
              </a:rPr>
              <a:t>r</a:t>
            </a:r>
            <a:r>
              <a:rPr sz="1700" spc="-40" dirty="0">
                <a:solidFill>
                  <a:srgbClr val="34372E"/>
                </a:solidFill>
                <a:latin typeface="Trebuchet MS"/>
                <a:cs typeface="Trebuchet MS"/>
              </a:rPr>
              <a:t>t</a:t>
            </a:r>
            <a:r>
              <a:rPr sz="1700" spc="-305" dirty="0">
                <a:solidFill>
                  <a:srgbClr val="34372E"/>
                </a:solidFill>
                <a:latin typeface="Trebuchet MS"/>
                <a:cs typeface="Trebuchet MS"/>
              </a:rPr>
              <a:t>.</a:t>
            </a:r>
            <a:r>
              <a:rPr sz="1700" spc="55" dirty="0">
                <a:solidFill>
                  <a:srgbClr val="34372E"/>
                </a:solidFill>
                <a:latin typeface="Trebuchet MS"/>
                <a:cs typeface="Trebuchet MS"/>
              </a:rPr>
              <a:t> 2</a:t>
            </a:r>
            <a:r>
              <a:rPr sz="1700" spc="-100" dirty="0">
                <a:solidFill>
                  <a:srgbClr val="34372E"/>
                </a:solidFill>
                <a:latin typeface="Trebuchet MS"/>
                <a:cs typeface="Trebuchet MS"/>
              </a:rPr>
              <a:t>1</a:t>
            </a:r>
            <a:r>
              <a:rPr sz="1700" spc="-165" dirty="0">
                <a:solidFill>
                  <a:srgbClr val="34372E"/>
                </a:solidFill>
                <a:latin typeface="Trebuchet MS"/>
                <a:cs typeface="Trebuchet MS"/>
              </a:rPr>
              <a:t>1</a:t>
            </a:r>
            <a:r>
              <a:rPr sz="1700" spc="55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1700" spc="235" dirty="0">
                <a:solidFill>
                  <a:srgbClr val="34372E"/>
                </a:solidFill>
                <a:latin typeface="Trebuchet MS"/>
                <a:cs typeface="Trebuchet MS"/>
              </a:rPr>
              <a:t>D</a:t>
            </a:r>
            <a:r>
              <a:rPr sz="1700" spc="135" dirty="0">
                <a:solidFill>
                  <a:srgbClr val="34372E"/>
                </a:solidFill>
                <a:latin typeface="Trebuchet MS"/>
                <a:cs typeface="Trebuchet MS"/>
              </a:rPr>
              <a:t>e</a:t>
            </a:r>
            <a:r>
              <a:rPr sz="1700" spc="-5" dirty="0">
                <a:solidFill>
                  <a:srgbClr val="34372E"/>
                </a:solidFill>
                <a:latin typeface="Trebuchet MS"/>
                <a:cs typeface="Trebuchet MS"/>
              </a:rPr>
              <a:t>f</a:t>
            </a:r>
            <a:r>
              <a:rPr sz="1700" spc="-50" dirty="0">
                <a:solidFill>
                  <a:srgbClr val="34372E"/>
                </a:solidFill>
                <a:latin typeface="Trebuchet MS"/>
                <a:cs typeface="Trebuchet MS"/>
              </a:rPr>
              <a:t>i</a:t>
            </a:r>
            <a:r>
              <a:rPr sz="1700" spc="125" dirty="0">
                <a:solidFill>
                  <a:srgbClr val="34372E"/>
                </a:solidFill>
                <a:latin typeface="Trebuchet MS"/>
                <a:cs typeface="Trebuchet MS"/>
              </a:rPr>
              <a:t>n</a:t>
            </a:r>
            <a:r>
              <a:rPr sz="1700" spc="-50" dirty="0">
                <a:solidFill>
                  <a:srgbClr val="34372E"/>
                </a:solidFill>
                <a:latin typeface="Trebuchet MS"/>
                <a:cs typeface="Trebuchet MS"/>
              </a:rPr>
              <a:t>i</a:t>
            </a:r>
            <a:r>
              <a:rPr sz="1700" spc="155" dirty="0">
                <a:solidFill>
                  <a:srgbClr val="34372E"/>
                </a:solidFill>
                <a:latin typeface="Trebuchet MS"/>
                <a:cs typeface="Trebuchet MS"/>
              </a:rPr>
              <a:t>c</a:t>
            </a:r>
            <a:r>
              <a:rPr sz="1700" spc="-50" dirty="0">
                <a:solidFill>
                  <a:srgbClr val="34372E"/>
                </a:solidFill>
                <a:latin typeface="Trebuchet MS"/>
                <a:cs typeface="Trebuchet MS"/>
              </a:rPr>
              <a:t>i</a:t>
            </a:r>
            <a:r>
              <a:rPr sz="1700" spc="160" dirty="0">
                <a:solidFill>
                  <a:srgbClr val="34372E"/>
                </a:solidFill>
                <a:latin typeface="Trebuchet MS"/>
                <a:cs typeface="Trebuchet MS"/>
              </a:rPr>
              <a:t>ó</a:t>
            </a:r>
            <a:r>
              <a:rPr sz="1700" spc="60" dirty="0">
                <a:solidFill>
                  <a:srgbClr val="34372E"/>
                </a:solidFill>
                <a:latin typeface="Trebuchet MS"/>
                <a:cs typeface="Trebuchet MS"/>
              </a:rPr>
              <a:t>n</a:t>
            </a:r>
            <a:r>
              <a:rPr sz="1700" dirty="0">
                <a:solidFill>
                  <a:srgbClr val="34372E"/>
                </a:solidFill>
                <a:latin typeface="Trebuchet MS"/>
                <a:cs typeface="Trebuchet MS"/>
              </a:rPr>
              <a:t>	</a:t>
            </a:r>
            <a:r>
              <a:rPr sz="1700" spc="210" dirty="0">
                <a:solidFill>
                  <a:srgbClr val="34372E"/>
                </a:solidFill>
                <a:latin typeface="Trebuchet MS"/>
                <a:cs typeface="Trebuchet MS"/>
              </a:rPr>
              <a:t>C</a:t>
            </a:r>
            <a:r>
              <a:rPr sz="1700" spc="130" dirty="0">
                <a:solidFill>
                  <a:srgbClr val="34372E"/>
                </a:solidFill>
                <a:latin typeface="Trebuchet MS"/>
                <a:cs typeface="Trebuchet MS"/>
              </a:rPr>
              <a:t>G</a:t>
            </a:r>
            <a:r>
              <a:rPr sz="1700" spc="120" dirty="0">
                <a:solidFill>
                  <a:srgbClr val="34372E"/>
                </a:solidFill>
                <a:latin typeface="Trebuchet MS"/>
                <a:cs typeface="Trebuchet MS"/>
              </a:rPr>
              <a:t>E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10957" y="1649680"/>
            <a:ext cx="24904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35" dirty="0">
                <a:solidFill>
                  <a:srgbClr val="34372E"/>
                </a:solidFill>
                <a:latin typeface="Trebuchet MS"/>
                <a:cs typeface="Trebuchet MS"/>
              </a:rPr>
              <a:t>Art. </a:t>
            </a:r>
            <a:r>
              <a:rPr sz="1700" spc="-20" dirty="0">
                <a:solidFill>
                  <a:srgbClr val="34372E"/>
                </a:solidFill>
                <a:latin typeface="Trebuchet MS"/>
                <a:cs typeface="Trebuchet MS"/>
              </a:rPr>
              <a:t>212 </a:t>
            </a:r>
            <a:r>
              <a:rPr sz="1700" spc="120" dirty="0">
                <a:solidFill>
                  <a:srgbClr val="34372E"/>
                </a:solidFill>
                <a:latin typeface="Trebuchet MS"/>
                <a:cs typeface="Trebuchet MS"/>
              </a:rPr>
              <a:t>Funciones</a:t>
            </a:r>
            <a:r>
              <a:rPr sz="1700" spc="190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1700" spc="155" dirty="0">
                <a:solidFill>
                  <a:srgbClr val="34372E"/>
                </a:solidFill>
                <a:latin typeface="Trebuchet MS"/>
                <a:cs typeface="Trebuchet MS"/>
              </a:rPr>
              <a:t>CGE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10957" y="2283284"/>
            <a:ext cx="291211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185" dirty="0">
                <a:solidFill>
                  <a:srgbClr val="34372E"/>
                </a:solidFill>
                <a:latin typeface="Trebuchet MS"/>
                <a:cs typeface="Trebuchet MS"/>
              </a:rPr>
              <a:t>LEY </a:t>
            </a:r>
            <a:r>
              <a:rPr sz="1900" b="1" spc="250" dirty="0">
                <a:solidFill>
                  <a:srgbClr val="34372E"/>
                </a:solidFill>
                <a:latin typeface="Trebuchet MS"/>
                <a:cs typeface="Trebuchet MS"/>
              </a:rPr>
              <a:t>ORGÁNICA </a:t>
            </a:r>
            <a:r>
              <a:rPr sz="1900" b="1" spc="185" dirty="0">
                <a:solidFill>
                  <a:srgbClr val="34372E"/>
                </a:solidFill>
                <a:latin typeface="Trebuchet MS"/>
                <a:cs typeface="Trebuchet MS"/>
              </a:rPr>
              <a:t>DE </a:t>
            </a:r>
            <a:r>
              <a:rPr sz="1900" b="1" spc="160" dirty="0">
                <a:solidFill>
                  <a:srgbClr val="34372E"/>
                </a:solidFill>
                <a:latin typeface="Trebuchet MS"/>
                <a:cs typeface="Trebuchet MS"/>
              </a:rPr>
              <a:t>LA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10957" y="2616659"/>
            <a:ext cx="394589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250" dirty="0">
                <a:solidFill>
                  <a:srgbClr val="34372E"/>
                </a:solidFill>
                <a:latin typeface="Trebuchet MS"/>
                <a:cs typeface="Trebuchet MS"/>
              </a:rPr>
              <a:t>CONTRALORÍA </a:t>
            </a:r>
            <a:r>
              <a:rPr sz="1900" b="1" spc="245" dirty="0">
                <a:solidFill>
                  <a:srgbClr val="34372E"/>
                </a:solidFill>
                <a:latin typeface="Trebuchet MS"/>
                <a:cs typeface="Trebuchet MS"/>
              </a:rPr>
              <a:t>GENERAL</a:t>
            </a:r>
            <a:r>
              <a:rPr sz="1900" b="1" spc="150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1900" b="1" spc="210" dirty="0">
                <a:solidFill>
                  <a:srgbClr val="34372E"/>
                </a:solidFill>
                <a:latin typeface="Trebuchet MS"/>
                <a:cs typeface="Trebuchet MS"/>
              </a:rPr>
              <a:t>DEL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10957" y="2832456"/>
            <a:ext cx="3670300" cy="1387475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900" b="1" spc="240" dirty="0">
                <a:solidFill>
                  <a:srgbClr val="34372E"/>
                </a:solidFill>
                <a:latin typeface="Trebuchet MS"/>
                <a:cs typeface="Trebuchet MS"/>
              </a:rPr>
              <a:t>ESTADO</a:t>
            </a:r>
            <a:endParaRPr sz="1900" dirty="0">
              <a:latin typeface="Trebuchet MS"/>
              <a:cs typeface="Trebuchet MS"/>
            </a:endParaRPr>
          </a:p>
          <a:p>
            <a:pPr marL="12700" marR="5080">
              <a:lnSpc>
                <a:spcPct val="113999"/>
              </a:lnSpc>
              <a:spcBef>
                <a:spcPts val="540"/>
              </a:spcBef>
            </a:pPr>
            <a:r>
              <a:rPr sz="1700" spc="-35" dirty="0">
                <a:solidFill>
                  <a:srgbClr val="34372E"/>
                </a:solidFill>
                <a:latin typeface="Trebuchet MS"/>
                <a:cs typeface="Trebuchet MS"/>
              </a:rPr>
              <a:t>Art. </a:t>
            </a:r>
            <a:r>
              <a:rPr sz="1700" spc="-20" dirty="0">
                <a:solidFill>
                  <a:srgbClr val="34372E"/>
                </a:solidFill>
                <a:latin typeface="Trebuchet MS"/>
                <a:cs typeface="Trebuchet MS"/>
              </a:rPr>
              <a:t>18.- </a:t>
            </a:r>
            <a:r>
              <a:rPr sz="1700" spc="120" dirty="0">
                <a:solidFill>
                  <a:srgbClr val="34372E"/>
                </a:solidFill>
                <a:latin typeface="Trebuchet MS"/>
                <a:cs typeface="Trebuchet MS"/>
              </a:rPr>
              <a:t>Alcance </a:t>
            </a:r>
            <a:r>
              <a:rPr sz="1700" spc="80" dirty="0">
                <a:solidFill>
                  <a:srgbClr val="34372E"/>
                </a:solidFill>
                <a:latin typeface="Trebuchet MS"/>
                <a:cs typeface="Trebuchet MS"/>
              </a:rPr>
              <a:t>y ejecución </a:t>
            </a:r>
            <a:r>
              <a:rPr sz="1700" spc="120" dirty="0">
                <a:solidFill>
                  <a:srgbClr val="34372E"/>
                </a:solidFill>
                <a:latin typeface="Trebuchet MS"/>
                <a:cs typeface="Trebuchet MS"/>
              </a:rPr>
              <a:t>de </a:t>
            </a:r>
            <a:r>
              <a:rPr sz="1700" spc="25" dirty="0">
                <a:solidFill>
                  <a:srgbClr val="34372E"/>
                </a:solidFill>
                <a:latin typeface="Trebuchet MS"/>
                <a:cs typeface="Trebuchet MS"/>
              </a:rPr>
              <a:t>la  </a:t>
            </a:r>
            <a:r>
              <a:rPr sz="1700" spc="50" dirty="0" err="1">
                <a:solidFill>
                  <a:srgbClr val="34372E"/>
                </a:solidFill>
                <a:latin typeface="Trebuchet MS"/>
                <a:cs typeface="Trebuchet MS"/>
              </a:rPr>
              <a:t>auditoría</a:t>
            </a:r>
            <a:r>
              <a:rPr sz="1700" spc="50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1700" spc="110" dirty="0" err="1">
                <a:solidFill>
                  <a:srgbClr val="34372E"/>
                </a:solidFill>
                <a:latin typeface="Trebuchet MS"/>
                <a:cs typeface="Trebuchet MS"/>
              </a:rPr>
              <a:t>gubernamental</a:t>
            </a:r>
            <a:endParaRPr sz="17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700" spc="-35" dirty="0">
                <a:solidFill>
                  <a:srgbClr val="34372E"/>
                </a:solidFill>
                <a:latin typeface="Trebuchet MS"/>
                <a:cs typeface="Trebuchet MS"/>
              </a:rPr>
              <a:t>Art. </a:t>
            </a:r>
            <a:r>
              <a:rPr sz="1700" spc="20" dirty="0">
                <a:solidFill>
                  <a:srgbClr val="34372E"/>
                </a:solidFill>
                <a:latin typeface="Trebuchet MS"/>
                <a:cs typeface="Trebuchet MS"/>
              </a:rPr>
              <a:t>28.- </a:t>
            </a:r>
            <a:r>
              <a:rPr sz="1700" spc="50" dirty="0">
                <a:solidFill>
                  <a:srgbClr val="34372E"/>
                </a:solidFill>
                <a:latin typeface="Trebuchet MS"/>
                <a:cs typeface="Trebuchet MS"/>
              </a:rPr>
              <a:t>Calificación,</a:t>
            </a:r>
            <a:r>
              <a:rPr sz="1700" spc="155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1700" spc="80" dirty="0">
                <a:solidFill>
                  <a:srgbClr val="34372E"/>
                </a:solidFill>
                <a:latin typeface="Trebuchet MS"/>
                <a:cs typeface="Trebuchet MS"/>
              </a:rPr>
              <a:t>selección,</a:t>
            </a:r>
            <a:endParaRPr sz="17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10957" y="4230565"/>
            <a:ext cx="3642360" cy="2354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75" dirty="0">
                <a:solidFill>
                  <a:srgbClr val="34372E"/>
                </a:solidFill>
                <a:latin typeface="Trebuchet MS"/>
                <a:cs typeface="Trebuchet MS"/>
              </a:rPr>
              <a:t>contratación </a:t>
            </a:r>
            <a:r>
              <a:rPr sz="1700" spc="80" dirty="0">
                <a:solidFill>
                  <a:srgbClr val="34372E"/>
                </a:solidFill>
                <a:latin typeface="Trebuchet MS"/>
                <a:cs typeface="Trebuchet MS"/>
              </a:rPr>
              <a:t>y</a:t>
            </a:r>
            <a:r>
              <a:rPr sz="1700" spc="20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1700" spc="80" dirty="0" err="1">
                <a:solidFill>
                  <a:srgbClr val="34372E"/>
                </a:solidFill>
                <a:latin typeface="Trebuchet MS"/>
                <a:cs typeface="Trebuchet MS"/>
              </a:rPr>
              <a:t>ejecución</a:t>
            </a:r>
            <a:endParaRPr sz="17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b="1" spc="185" dirty="0">
                <a:solidFill>
                  <a:srgbClr val="34372E"/>
                </a:solidFill>
                <a:latin typeface="Trebuchet MS"/>
                <a:cs typeface="Trebuchet MS"/>
              </a:rPr>
              <a:t>LEY</a:t>
            </a:r>
            <a:r>
              <a:rPr sz="1900" b="1" spc="220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1900" b="1" spc="250" dirty="0">
                <a:solidFill>
                  <a:srgbClr val="34372E"/>
                </a:solidFill>
                <a:latin typeface="Trebuchet MS"/>
                <a:cs typeface="Trebuchet MS"/>
              </a:rPr>
              <a:t>ORGÁNICA</a:t>
            </a:r>
            <a:endParaRPr sz="1900" dirty="0">
              <a:latin typeface="Trebuchet MS"/>
              <a:cs typeface="Trebuchet MS"/>
            </a:endParaRPr>
          </a:p>
          <a:p>
            <a:pPr marL="12700" marR="5080">
              <a:lnSpc>
                <a:spcPct val="115100"/>
              </a:lnSpc>
            </a:pPr>
            <a:r>
              <a:rPr sz="1900" b="1" spc="250" dirty="0">
                <a:solidFill>
                  <a:srgbClr val="34372E"/>
                </a:solidFill>
                <a:latin typeface="Trebuchet MS"/>
                <a:cs typeface="Trebuchet MS"/>
              </a:rPr>
              <a:t>REFORMATORIA </a:t>
            </a:r>
            <a:r>
              <a:rPr sz="1900" b="1" spc="185" dirty="0">
                <a:solidFill>
                  <a:srgbClr val="34372E"/>
                </a:solidFill>
                <a:latin typeface="Trebuchet MS"/>
                <a:cs typeface="Trebuchet MS"/>
              </a:rPr>
              <a:t>DE </a:t>
            </a:r>
            <a:r>
              <a:rPr sz="1900" b="1" spc="160" dirty="0">
                <a:solidFill>
                  <a:srgbClr val="34372E"/>
                </a:solidFill>
                <a:latin typeface="Trebuchet MS"/>
                <a:cs typeface="Trebuchet MS"/>
              </a:rPr>
              <a:t>LA </a:t>
            </a:r>
            <a:r>
              <a:rPr sz="1900" b="1" spc="185" dirty="0">
                <a:solidFill>
                  <a:srgbClr val="34372E"/>
                </a:solidFill>
                <a:latin typeface="Trebuchet MS"/>
                <a:cs typeface="Trebuchet MS"/>
              </a:rPr>
              <a:t>LEY  </a:t>
            </a:r>
            <a:r>
              <a:rPr sz="1900" b="1" spc="250" dirty="0">
                <a:solidFill>
                  <a:srgbClr val="34372E"/>
                </a:solidFill>
                <a:latin typeface="Trebuchet MS"/>
                <a:cs typeface="Trebuchet MS"/>
              </a:rPr>
              <a:t>ORGÁNICA </a:t>
            </a:r>
            <a:r>
              <a:rPr sz="1900" b="1" spc="185" dirty="0">
                <a:solidFill>
                  <a:srgbClr val="34372E"/>
                </a:solidFill>
                <a:latin typeface="Trebuchet MS"/>
                <a:cs typeface="Trebuchet MS"/>
              </a:rPr>
              <a:t>DE </a:t>
            </a:r>
            <a:r>
              <a:rPr sz="1900" b="1" spc="285" dirty="0">
                <a:solidFill>
                  <a:srgbClr val="34372E"/>
                </a:solidFill>
                <a:latin typeface="Trebuchet MS"/>
                <a:cs typeface="Trebuchet MS"/>
              </a:rPr>
              <a:t>EMPRESAS  </a:t>
            </a:r>
            <a:r>
              <a:rPr sz="1900" b="1" spc="265" dirty="0">
                <a:solidFill>
                  <a:srgbClr val="34372E"/>
                </a:solidFill>
                <a:latin typeface="Trebuchet MS"/>
                <a:cs typeface="Trebuchet MS"/>
              </a:rPr>
              <a:t>PÚBLICAS</a:t>
            </a:r>
            <a:endParaRPr sz="19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700" spc="-35" dirty="0">
                <a:solidFill>
                  <a:srgbClr val="34372E"/>
                </a:solidFill>
                <a:latin typeface="Trebuchet MS"/>
                <a:cs typeface="Trebuchet MS"/>
              </a:rPr>
              <a:t>Art. </a:t>
            </a:r>
            <a:r>
              <a:rPr sz="1700" spc="10" dirty="0">
                <a:solidFill>
                  <a:srgbClr val="34372E"/>
                </a:solidFill>
                <a:latin typeface="Trebuchet MS"/>
                <a:cs typeface="Trebuchet MS"/>
              </a:rPr>
              <a:t>47.- </a:t>
            </a:r>
            <a:r>
              <a:rPr sz="1700" spc="80" dirty="0">
                <a:solidFill>
                  <a:srgbClr val="34372E"/>
                </a:solidFill>
                <a:latin typeface="Trebuchet MS"/>
                <a:cs typeface="Trebuchet MS"/>
              </a:rPr>
              <a:t>Control y</a:t>
            </a:r>
            <a:r>
              <a:rPr sz="1700" spc="160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1700" spc="20" dirty="0">
                <a:solidFill>
                  <a:srgbClr val="34372E"/>
                </a:solidFill>
                <a:latin typeface="Trebuchet MS"/>
                <a:cs typeface="Trebuchet MS"/>
              </a:rPr>
              <a:t>auditoria</a:t>
            </a:r>
            <a:endParaRPr sz="17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1125</Words>
  <Application>Microsoft Office PowerPoint</Application>
  <PresentationFormat>Personalizado</PresentationFormat>
  <Paragraphs>225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Ani</vt:lpstr>
      <vt:lpstr>Arial</vt:lpstr>
      <vt:lpstr>Arial Black</vt:lpstr>
      <vt:lpstr>Calibri</vt:lpstr>
      <vt:lpstr>Noto Sans</vt:lpstr>
      <vt:lpstr>Times New Roman</vt:lpstr>
      <vt:lpstr>Trebuchet MS</vt:lpstr>
      <vt:lpstr>YACgEVg3xZg 0</vt:lpstr>
      <vt:lpstr>Office Theme</vt:lpstr>
      <vt:lpstr>TRABAJO DE INTEGRACIÓN CURRICULAR</vt:lpstr>
      <vt:lpstr>1.Introducción  2.Planteamiento del  problema 3.Marco Teórico  4.Marco Metodológico  5.Resultados  6.Conclusiones  7.Recomendaciones</vt:lpstr>
      <vt:lpstr>INTRODUCCIÓN</vt:lpstr>
      <vt:lpstr>PLANTEAMIENTO DEL PROBLEMA</vt:lpstr>
      <vt:lpstr>   Realizar un diagnóstico del  proceso y de la metodología  de auditoría externa que  aplican en la Contraloría  General del Estado.</vt:lpstr>
      <vt:lpstr>OBJETIVOS ESPECÍFICOS</vt:lpstr>
      <vt:lpstr>  JUSTIFICACIÓN </vt:lpstr>
      <vt:lpstr>MARCO TEÓRICO </vt:lpstr>
      <vt:lpstr>MARCO NORMATIVO</vt:lpstr>
      <vt:lpstr>MARCO METODOLÓGICO</vt:lpstr>
      <vt:lpstr>POBLACIÓN </vt:lpstr>
      <vt:lpstr>ANÁLISIS DE  RESULTADOS</vt:lpstr>
      <vt:lpstr>ENTREVISTAS</vt:lpstr>
      <vt:lpstr>¿En la planificación preliminar participa todo el equipo de auditoría?</vt:lpstr>
      <vt:lpstr>¿Cuál es la técnica más utilizada para desarrollar la planificación</vt:lpstr>
      <vt:lpstr>¿En qué porcentaje se fija el Error Tolerable de la Materialidad Preliminar?</vt:lpstr>
      <vt:lpstr>¿Qué tipo de sistema informático se emplea en la ejecución de  auditorías externas?</vt:lpstr>
      <vt:lpstr>¿Qué cuenta o ciclo es examinado primero en un examen a los estados  financieros?</vt:lpstr>
      <vt:lpstr>En la ejecución de auditorías externas ¿Qué tipo de responsabilidades se</vt:lpstr>
      <vt:lpstr>La metodología y</vt:lpstr>
      <vt:lpstr>Presentación de PowerPoint</vt:lpstr>
      <vt:lpstr>En la ejecución de auditorías externas, las cuentas  ingresos, cuentas por cobrar y cobros son en las que</vt:lpstr>
      <vt:lpstr>Presentación de PowerPoint</vt:lpstr>
      <vt:lpstr>"Para vivir una vida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DE INTEGRACIÓN CURRICULAR</dc:title>
  <dc:creator>KAREN MISHELL SOTO ESPINOSA</dc:creator>
  <cp:keywords>DAE6PrS4DI8,BAEAMb5LsDY</cp:keywords>
  <cp:lastModifiedBy>karen Soto</cp:lastModifiedBy>
  <cp:revision>6</cp:revision>
  <dcterms:created xsi:type="dcterms:W3CDTF">2022-03-11T02:28:38Z</dcterms:created>
  <dcterms:modified xsi:type="dcterms:W3CDTF">2022-03-22T15:02:02Z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2022-03-11T00:00:00Z</vt:filetime>
  </property>
  <property fmtid="{D5CDD505-2E9C-101B-9397-08002B2CF9AE}" pid="3" name="Creator">
    <vt:lpwstr>Canva</vt:lpwstr>
  </property>
  <property fmtid="{D5CDD505-2E9C-101B-9397-08002B2CF9AE}" pid="4" name="LastSaved">
    <vt:filetime>2022-03-11T00:00:00Z</vt:filetime>
  </property>
</Properties>
</file>