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Lst>
  <p:notesMasterIdLst>
    <p:notesMasterId r:id="rId32"/>
  </p:notesMasterIdLst>
  <p:handoutMasterIdLst>
    <p:handoutMasterId r:id="rId33"/>
  </p:handoutMasterIdLst>
  <p:sldIdLst>
    <p:sldId id="257" r:id="rId3"/>
    <p:sldId id="371" r:id="rId4"/>
    <p:sldId id="370" r:id="rId5"/>
    <p:sldId id="321" r:id="rId6"/>
    <p:sldId id="322" r:id="rId7"/>
    <p:sldId id="372" r:id="rId8"/>
    <p:sldId id="319" r:id="rId9"/>
    <p:sldId id="324" r:id="rId10"/>
    <p:sldId id="325" r:id="rId11"/>
    <p:sldId id="373" r:id="rId12"/>
    <p:sldId id="326" r:id="rId13"/>
    <p:sldId id="329" r:id="rId14"/>
    <p:sldId id="328" r:id="rId15"/>
    <p:sldId id="374" r:id="rId16"/>
    <p:sldId id="376" r:id="rId17"/>
    <p:sldId id="340" r:id="rId18"/>
    <p:sldId id="377" r:id="rId19"/>
    <p:sldId id="341" r:id="rId20"/>
    <p:sldId id="378" r:id="rId21"/>
    <p:sldId id="342" r:id="rId22"/>
    <p:sldId id="384" r:id="rId23"/>
    <p:sldId id="382" r:id="rId24"/>
    <p:sldId id="383" r:id="rId25"/>
    <p:sldId id="347" r:id="rId26"/>
    <p:sldId id="380" r:id="rId27"/>
    <p:sldId id="344" r:id="rId28"/>
    <p:sldId id="381" r:id="rId29"/>
    <p:sldId id="345" r:id="rId30"/>
    <p:sldId id="27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ADEB4"/>
    <a:srgbClr val="68B5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34" autoAdjust="0"/>
    <p:restoredTop sz="94799" autoAdjust="0"/>
  </p:normalViewPr>
  <p:slideViewPr>
    <p:cSldViewPr snapToGrid="0">
      <p:cViewPr varScale="1">
        <p:scale>
          <a:sx n="59" d="100"/>
          <a:sy n="59" d="100"/>
        </p:scale>
        <p:origin x="72" y="516"/>
      </p:cViewPr>
      <p:guideLst>
        <p:guide orient="horz" pos="2183"/>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_rels/data1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image" Target="../media/image83.png"/></Relationships>
</file>

<file path=ppt/diagrams/_rels/data2.xml.rels><?xml version="1.0" encoding="UTF-8" standalone="yes"?>
<Relationships xmlns="http://schemas.openxmlformats.org/package/2006/relationships"><Relationship Id="rId1" Type="http://schemas.openxmlformats.org/officeDocument/2006/relationships/image" Target="../media/image11.png"/></Relationships>
</file>

<file path=ppt/diagrams/_rels/data6.xml.rels><?xml version="1.0" encoding="UTF-8" standalone="yes"?>
<Relationships xmlns="http://schemas.openxmlformats.org/package/2006/relationships"><Relationship Id="rId1" Type="http://schemas.openxmlformats.org/officeDocument/2006/relationships/image" Target="../media/image69.png"/></Relationships>
</file>

<file path=ppt/diagrams/_rels/data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diagrams/_rels/data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diagrams/_rels/data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image" Target="../media/image8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FCA404-7EC9-407A-9CDD-8D9E7ABBE6CF}" type="doc">
      <dgm:prSet loTypeId="urn:microsoft.com/office/officeart/2005/8/layout/process2" loCatId="process" qsTypeId="urn:microsoft.com/office/officeart/2005/8/quickstyle/simple1" qsCatId="simple" csTypeId="urn:microsoft.com/office/officeart/2005/8/colors/accent1_2" csCatId="accent1" phldr="1"/>
      <dgm:spPr/>
    </dgm:pt>
    <dgm:pt modelId="{66A00F4B-532A-49C0-A1D2-A0C4E8EF832C}">
      <dgm:prSet phldrT="[Texto]" custT="1"/>
      <dgm:spPr>
        <a:blipFill rotWithShape="0">
          <a:blip xmlns:r="http://schemas.openxmlformats.org/officeDocument/2006/relationships" r:embed="rId1"/>
          <a:stretch>
            <a:fillRect/>
          </a:stretch>
        </a:blipFill>
      </dgm:spPr>
      <dgm:t>
        <a:bodyPr/>
        <a:lstStyle/>
        <a:p>
          <a:r>
            <a:rPr lang="es-EC" sz="100" dirty="0" smtClean="0"/>
            <a:t>.</a:t>
          </a:r>
          <a:endParaRPr lang="es-EC" sz="100" dirty="0"/>
        </a:p>
      </dgm:t>
    </dgm:pt>
    <dgm:pt modelId="{E2CDC461-B184-42AC-BDAE-E3FB1BDA9612}" type="parTrans" cxnId="{D346F53D-64EF-48C0-BA63-584AB4E1E480}">
      <dgm:prSet/>
      <dgm:spPr/>
      <dgm:t>
        <a:bodyPr/>
        <a:lstStyle/>
        <a:p>
          <a:endParaRPr lang="es-EC"/>
        </a:p>
      </dgm:t>
    </dgm:pt>
    <dgm:pt modelId="{7D0F14FE-D285-437F-B237-A041A5444B6C}" type="sibTrans" cxnId="{D346F53D-64EF-48C0-BA63-584AB4E1E480}">
      <dgm:prSet/>
      <dgm:spPr>
        <a:solidFill>
          <a:schemeClr val="tx2"/>
        </a:solidFill>
      </dgm:spPr>
      <dgm:t>
        <a:bodyPr/>
        <a:lstStyle/>
        <a:p>
          <a:endParaRPr lang="es-EC"/>
        </a:p>
      </dgm:t>
    </dgm:pt>
    <dgm:pt modelId="{6E8BC7D1-F810-4FBA-9F3A-5730B29445F2}">
      <dgm:prSet phldrT="[Texto]" custT="1"/>
      <dgm:spPr>
        <a:blipFill rotWithShape="0">
          <a:blip xmlns:r="http://schemas.openxmlformats.org/officeDocument/2006/relationships" r:embed="rId2"/>
          <a:stretch>
            <a:fillRect/>
          </a:stretch>
        </a:blipFill>
      </dgm:spPr>
      <dgm:t>
        <a:bodyPr/>
        <a:lstStyle/>
        <a:p>
          <a:r>
            <a:rPr lang="es-EC" sz="100" dirty="0" smtClean="0"/>
            <a:t>.</a:t>
          </a:r>
          <a:endParaRPr lang="es-EC" sz="100" dirty="0"/>
        </a:p>
      </dgm:t>
    </dgm:pt>
    <dgm:pt modelId="{C56E62FC-A886-4CFD-8DEE-802C82E19BC6}" type="parTrans" cxnId="{80AAF61C-8561-4DC6-8DCB-F4AD7D5E1EB2}">
      <dgm:prSet/>
      <dgm:spPr/>
      <dgm:t>
        <a:bodyPr/>
        <a:lstStyle/>
        <a:p>
          <a:endParaRPr lang="es-EC"/>
        </a:p>
      </dgm:t>
    </dgm:pt>
    <dgm:pt modelId="{0E71E12C-50C9-4BBA-BF99-B51ADCEAABC3}" type="sibTrans" cxnId="{80AAF61C-8561-4DC6-8DCB-F4AD7D5E1EB2}">
      <dgm:prSet/>
      <dgm:spPr>
        <a:solidFill>
          <a:schemeClr val="tx2"/>
        </a:solidFill>
      </dgm:spPr>
      <dgm:t>
        <a:bodyPr/>
        <a:lstStyle/>
        <a:p>
          <a:endParaRPr lang="es-EC"/>
        </a:p>
      </dgm:t>
    </dgm:pt>
    <dgm:pt modelId="{3C0771A2-9D08-46EC-9E00-B4BABBE8FC5D}">
      <dgm:prSet phldrT="[Texto]" custT="1"/>
      <dgm:spPr>
        <a:blipFill rotWithShape="0">
          <a:blip xmlns:r="http://schemas.openxmlformats.org/officeDocument/2006/relationships" r:embed="rId3"/>
          <a:stretch>
            <a:fillRect/>
          </a:stretch>
        </a:blipFill>
      </dgm:spPr>
      <dgm:t>
        <a:bodyPr/>
        <a:lstStyle/>
        <a:p>
          <a:r>
            <a:rPr lang="es-EC" sz="100" dirty="0" smtClean="0"/>
            <a:t>.</a:t>
          </a:r>
          <a:endParaRPr lang="es-EC" sz="100" dirty="0"/>
        </a:p>
      </dgm:t>
    </dgm:pt>
    <dgm:pt modelId="{12964F94-0F68-4025-94EF-7C779885A8EC}" type="parTrans" cxnId="{FD4825F9-39CD-4A76-9BFC-6014AB7546E6}">
      <dgm:prSet/>
      <dgm:spPr/>
      <dgm:t>
        <a:bodyPr/>
        <a:lstStyle/>
        <a:p>
          <a:endParaRPr lang="es-EC"/>
        </a:p>
      </dgm:t>
    </dgm:pt>
    <dgm:pt modelId="{2A94AEDC-406F-4C06-95C8-5AB6A18A728C}" type="sibTrans" cxnId="{FD4825F9-39CD-4A76-9BFC-6014AB7546E6}">
      <dgm:prSet/>
      <dgm:spPr>
        <a:solidFill>
          <a:schemeClr val="tx2"/>
        </a:solidFill>
      </dgm:spPr>
      <dgm:t>
        <a:bodyPr/>
        <a:lstStyle/>
        <a:p>
          <a:endParaRPr lang="es-EC" dirty="0"/>
        </a:p>
      </dgm:t>
    </dgm:pt>
    <dgm:pt modelId="{A5317BA5-D4B5-461C-B4FD-D9D35AC8F6D1}">
      <dgm:prSet/>
      <dgm:spPr>
        <a:blipFill rotWithShape="0">
          <a:blip xmlns:r="http://schemas.openxmlformats.org/officeDocument/2006/relationships" r:embed="rId4"/>
          <a:stretch>
            <a:fillRect/>
          </a:stretch>
        </a:blipFill>
      </dgm:spPr>
      <dgm:t>
        <a:bodyPr/>
        <a:lstStyle/>
        <a:p>
          <a:endParaRPr lang="es-EC"/>
        </a:p>
      </dgm:t>
    </dgm:pt>
    <dgm:pt modelId="{3F35EA54-4B60-4D48-9A14-2CDC5C5E2F4F}" type="parTrans" cxnId="{86580098-D276-4A8D-8E40-81AD0595B27F}">
      <dgm:prSet/>
      <dgm:spPr/>
      <dgm:t>
        <a:bodyPr/>
        <a:lstStyle/>
        <a:p>
          <a:endParaRPr lang="es-EC"/>
        </a:p>
      </dgm:t>
    </dgm:pt>
    <dgm:pt modelId="{7DC50022-6136-4BF5-850E-60EA7833893D}" type="sibTrans" cxnId="{86580098-D276-4A8D-8E40-81AD0595B27F}">
      <dgm:prSet/>
      <dgm:spPr/>
      <dgm:t>
        <a:bodyPr/>
        <a:lstStyle/>
        <a:p>
          <a:endParaRPr lang="es-EC"/>
        </a:p>
      </dgm:t>
    </dgm:pt>
    <dgm:pt modelId="{2A5CCF73-939E-4AE0-AB0C-37DD44280A13}" type="pres">
      <dgm:prSet presAssocID="{ADFCA404-7EC9-407A-9CDD-8D9E7ABBE6CF}" presName="linearFlow" presStyleCnt="0">
        <dgm:presLayoutVars>
          <dgm:resizeHandles val="exact"/>
        </dgm:presLayoutVars>
      </dgm:prSet>
      <dgm:spPr/>
    </dgm:pt>
    <dgm:pt modelId="{EAB3C9B2-652B-4EBE-9340-4DAEE59BA76B}" type="pres">
      <dgm:prSet presAssocID="{66A00F4B-532A-49C0-A1D2-A0C4E8EF832C}" presName="node" presStyleLbl="node1" presStyleIdx="0" presStyleCnt="4">
        <dgm:presLayoutVars>
          <dgm:bulletEnabled val="1"/>
        </dgm:presLayoutVars>
      </dgm:prSet>
      <dgm:spPr/>
      <dgm:t>
        <a:bodyPr/>
        <a:lstStyle/>
        <a:p>
          <a:endParaRPr lang="es-EC"/>
        </a:p>
      </dgm:t>
    </dgm:pt>
    <dgm:pt modelId="{A56312E9-1843-4237-AC63-6CE0789A27AA}" type="pres">
      <dgm:prSet presAssocID="{7D0F14FE-D285-437F-B237-A041A5444B6C}" presName="sibTrans" presStyleLbl="sibTrans2D1" presStyleIdx="0" presStyleCnt="3"/>
      <dgm:spPr/>
      <dgm:t>
        <a:bodyPr/>
        <a:lstStyle/>
        <a:p>
          <a:endParaRPr lang="es-EC"/>
        </a:p>
      </dgm:t>
    </dgm:pt>
    <dgm:pt modelId="{BA08D505-29E5-4435-BA56-769EDF41CFDD}" type="pres">
      <dgm:prSet presAssocID="{7D0F14FE-D285-437F-B237-A041A5444B6C}" presName="connectorText" presStyleLbl="sibTrans2D1" presStyleIdx="0" presStyleCnt="3"/>
      <dgm:spPr/>
      <dgm:t>
        <a:bodyPr/>
        <a:lstStyle/>
        <a:p>
          <a:endParaRPr lang="es-EC"/>
        </a:p>
      </dgm:t>
    </dgm:pt>
    <dgm:pt modelId="{DD08E3DE-52DE-4046-A6B5-E9E2F311737D}" type="pres">
      <dgm:prSet presAssocID="{6E8BC7D1-F810-4FBA-9F3A-5730B29445F2}" presName="node" presStyleLbl="node1" presStyleIdx="1" presStyleCnt="4">
        <dgm:presLayoutVars>
          <dgm:bulletEnabled val="1"/>
        </dgm:presLayoutVars>
      </dgm:prSet>
      <dgm:spPr/>
      <dgm:t>
        <a:bodyPr/>
        <a:lstStyle/>
        <a:p>
          <a:endParaRPr lang="es-EC"/>
        </a:p>
      </dgm:t>
    </dgm:pt>
    <dgm:pt modelId="{178D6ED8-B313-4ADC-8213-0E1335D357E7}" type="pres">
      <dgm:prSet presAssocID="{0E71E12C-50C9-4BBA-BF99-B51ADCEAABC3}" presName="sibTrans" presStyleLbl="sibTrans2D1" presStyleIdx="1" presStyleCnt="3"/>
      <dgm:spPr/>
      <dgm:t>
        <a:bodyPr/>
        <a:lstStyle/>
        <a:p>
          <a:endParaRPr lang="es-EC"/>
        </a:p>
      </dgm:t>
    </dgm:pt>
    <dgm:pt modelId="{15A04A6B-E99B-4608-9FB0-DDB3030B5D2E}" type="pres">
      <dgm:prSet presAssocID="{0E71E12C-50C9-4BBA-BF99-B51ADCEAABC3}" presName="connectorText" presStyleLbl="sibTrans2D1" presStyleIdx="1" presStyleCnt="3"/>
      <dgm:spPr/>
      <dgm:t>
        <a:bodyPr/>
        <a:lstStyle/>
        <a:p>
          <a:endParaRPr lang="es-EC"/>
        </a:p>
      </dgm:t>
    </dgm:pt>
    <dgm:pt modelId="{919B9123-9FD8-4975-A44C-D0D586AC617E}" type="pres">
      <dgm:prSet presAssocID="{3C0771A2-9D08-46EC-9E00-B4BABBE8FC5D}" presName="node" presStyleLbl="node1" presStyleIdx="2" presStyleCnt="4">
        <dgm:presLayoutVars>
          <dgm:bulletEnabled val="1"/>
        </dgm:presLayoutVars>
      </dgm:prSet>
      <dgm:spPr/>
      <dgm:t>
        <a:bodyPr/>
        <a:lstStyle/>
        <a:p>
          <a:endParaRPr lang="es-EC"/>
        </a:p>
      </dgm:t>
    </dgm:pt>
    <dgm:pt modelId="{28228836-4E94-443D-A9A4-201D6930C76F}" type="pres">
      <dgm:prSet presAssocID="{2A94AEDC-406F-4C06-95C8-5AB6A18A728C}" presName="sibTrans" presStyleLbl="sibTrans2D1" presStyleIdx="2" presStyleCnt="3"/>
      <dgm:spPr/>
      <dgm:t>
        <a:bodyPr/>
        <a:lstStyle/>
        <a:p>
          <a:endParaRPr lang="es-EC"/>
        </a:p>
      </dgm:t>
    </dgm:pt>
    <dgm:pt modelId="{6FBEC8D1-A8C6-418B-B149-2E9A94376527}" type="pres">
      <dgm:prSet presAssocID="{2A94AEDC-406F-4C06-95C8-5AB6A18A728C}" presName="connectorText" presStyleLbl="sibTrans2D1" presStyleIdx="2" presStyleCnt="3"/>
      <dgm:spPr/>
      <dgm:t>
        <a:bodyPr/>
        <a:lstStyle/>
        <a:p>
          <a:endParaRPr lang="es-EC"/>
        </a:p>
      </dgm:t>
    </dgm:pt>
    <dgm:pt modelId="{BAEB4A85-EF2D-40EC-BC24-690E1E147C14}" type="pres">
      <dgm:prSet presAssocID="{A5317BA5-D4B5-461C-B4FD-D9D35AC8F6D1}" presName="node" presStyleLbl="node1" presStyleIdx="3" presStyleCnt="4" custAng="10800000">
        <dgm:presLayoutVars>
          <dgm:bulletEnabled val="1"/>
        </dgm:presLayoutVars>
      </dgm:prSet>
      <dgm:spPr/>
      <dgm:t>
        <a:bodyPr/>
        <a:lstStyle/>
        <a:p>
          <a:endParaRPr lang="es-EC"/>
        </a:p>
      </dgm:t>
    </dgm:pt>
  </dgm:ptLst>
  <dgm:cxnLst>
    <dgm:cxn modelId="{518CAA2A-F6B7-4207-9338-46619ED807F2}" type="presOf" srcId="{3C0771A2-9D08-46EC-9E00-B4BABBE8FC5D}" destId="{919B9123-9FD8-4975-A44C-D0D586AC617E}" srcOrd="0" destOrd="0" presId="urn:microsoft.com/office/officeart/2005/8/layout/process2"/>
    <dgm:cxn modelId="{3299E176-BAD0-417E-B385-5D0511D37C1C}" type="presOf" srcId="{66A00F4B-532A-49C0-A1D2-A0C4E8EF832C}" destId="{EAB3C9B2-652B-4EBE-9340-4DAEE59BA76B}" srcOrd="0" destOrd="0" presId="urn:microsoft.com/office/officeart/2005/8/layout/process2"/>
    <dgm:cxn modelId="{80AAF61C-8561-4DC6-8DCB-F4AD7D5E1EB2}" srcId="{ADFCA404-7EC9-407A-9CDD-8D9E7ABBE6CF}" destId="{6E8BC7D1-F810-4FBA-9F3A-5730B29445F2}" srcOrd="1" destOrd="0" parTransId="{C56E62FC-A886-4CFD-8DEE-802C82E19BC6}" sibTransId="{0E71E12C-50C9-4BBA-BF99-B51ADCEAABC3}"/>
    <dgm:cxn modelId="{D346F53D-64EF-48C0-BA63-584AB4E1E480}" srcId="{ADFCA404-7EC9-407A-9CDD-8D9E7ABBE6CF}" destId="{66A00F4B-532A-49C0-A1D2-A0C4E8EF832C}" srcOrd="0" destOrd="0" parTransId="{E2CDC461-B184-42AC-BDAE-E3FB1BDA9612}" sibTransId="{7D0F14FE-D285-437F-B237-A041A5444B6C}"/>
    <dgm:cxn modelId="{677A70E4-841F-404D-9E9C-49645BD35A96}" type="presOf" srcId="{0E71E12C-50C9-4BBA-BF99-B51ADCEAABC3}" destId="{178D6ED8-B313-4ADC-8213-0E1335D357E7}" srcOrd="0" destOrd="0" presId="urn:microsoft.com/office/officeart/2005/8/layout/process2"/>
    <dgm:cxn modelId="{E3365164-02B4-4173-9F21-D4F0E2EA06DA}" type="presOf" srcId="{7D0F14FE-D285-437F-B237-A041A5444B6C}" destId="{A56312E9-1843-4237-AC63-6CE0789A27AA}" srcOrd="0" destOrd="0" presId="urn:microsoft.com/office/officeart/2005/8/layout/process2"/>
    <dgm:cxn modelId="{E9639CA2-C4BC-407C-B3CC-8EAA7319529E}" type="presOf" srcId="{ADFCA404-7EC9-407A-9CDD-8D9E7ABBE6CF}" destId="{2A5CCF73-939E-4AE0-AB0C-37DD44280A13}" srcOrd="0" destOrd="0" presId="urn:microsoft.com/office/officeart/2005/8/layout/process2"/>
    <dgm:cxn modelId="{EF9B82ED-13B1-42B8-8205-0BEDF12E7FF8}" type="presOf" srcId="{0E71E12C-50C9-4BBA-BF99-B51ADCEAABC3}" destId="{15A04A6B-E99B-4608-9FB0-DDB3030B5D2E}" srcOrd="1" destOrd="0" presId="urn:microsoft.com/office/officeart/2005/8/layout/process2"/>
    <dgm:cxn modelId="{63550C6F-2DA3-4CEF-86C7-1978AF284162}" type="presOf" srcId="{7D0F14FE-D285-437F-B237-A041A5444B6C}" destId="{BA08D505-29E5-4435-BA56-769EDF41CFDD}" srcOrd="1" destOrd="0" presId="urn:microsoft.com/office/officeart/2005/8/layout/process2"/>
    <dgm:cxn modelId="{C0397D28-2FA5-4016-91AD-EACA63C85E37}" type="presOf" srcId="{2A94AEDC-406F-4C06-95C8-5AB6A18A728C}" destId="{28228836-4E94-443D-A9A4-201D6930C76F}" srcOrd="0" destOrd="0" presId="urn:microsoft.com/office/officeart/2005/8/layout/process2"/>
    <dgm:cxn modelId="{FD4825F9-39CD-4A76-9BFC-6014AB7546E6}" srcId="{ADFCA404-7EC9-407A-9CDD-8D9E7ABBE6CF}" destId="{3C0771A2-9D08-46EC-9E00-B4BABBE8FC5D}" srcOrd="2" destOrd="0" parTransId="{12964F94-0F68-4025-94EF-7C779885A8EC}" sibTransId="{2A94AEDC-406F-4C06-95C8-5AB6A18A728C}"/>
    <dgm:cxn modelId="{F73B4568-B60D-4E84-B377-BDE24010598B}" type="presOf" srcId="{A5317BA5-D4B5-461C-B4FD-D9D35AC8F6D1}" destId="{BAEB4A85-EF2D-40EC-BC24-690E1E147C14}" srcOrd="0" destOrd="0" presId="urn:microsoft.com/office/officeart/2005/8/layout/process2"/>
    <dgm:cxn modelId="{E362FD9D-7C5A-4CB2-A6E8-C4AB115F8C94}" type="presOf" srcId="{2A94AEDC-406F-4C06-95C8-5AB6A18A728C}" destId="{6FBEC8D1-A8C6-418B-B149-2E9A94376527}" srcOrd="1" destOrd="0" presId="urn:microsoft.com/office/officeart/2005/8/layout/process2"/>
    <dgm:cxn modelId="{FD3B7523-F865-40BC-B897-E8966DCA514B}" type="presOf" srcId="{6E8BC7D1-F810-4FBA-9F3A-5730B29445F2}" destId="{DD08E3DE-52DE-4046-A6B5-E9E2F311737D}" srcOrd="0" destOrd="0" presId="urn:microsoft.com/office/officeart/2005/8/layout/process2"/>
    <dgm:cxn modelId="{86580098-D276-4A8D-8E40-81AD0595B27F}" srcId="{ADFCA404-7EC9-407A-9CDD-8D9E7ABBE6CF}" destId="{A5317BA5-D4B5-461C-B4FD-D9D35AC8F6D1}" srcOrd="3" destOrd="0" parTransId="{3F35EA54-4B60-4D48-9A14-2CDC5C5E2F4F}" sibTransId="{7DC50022-6136-4BF5-850E-60EA7833893D}"/>
    <dgm:cxn modelId="{18A81CD1-2814-4B06-8D3A-CC5837D0405E}" type="presParOf" srcId="{2A5CCF73-939E-4AE0-AB0C-37DD44280A13}" destId="{EAB3C9B2-652B-4EBE-9340-4DAEE59BA76B}" srcOrd="0" destOrd="0" presId="urn:microsoft.com/office/officeart/2005/8/layout/process2"/>
    <dgm:cxn modelId="{374C7434-C7D0-425F-ACE7-5A681A29FC0C}" type="presParOf" srcId="{2A5CCF73-939E-4AE0-AB0C-37DD44280A13}" destId="{A56312E9-1843-4237-AC63-6CE0789A27AA}" srcOrd="1" destOrd="0" presId="urn:microsoft.com/office/officeart/2005/8/layout/process2"/>
    <dgm:cxn modelId="{7BE6A226-D762-496D-A1B0-4F98D3A0BAF2}" type="presParOf" srcId="{A56312E9-1843-4237-AC63-6CE0789A27AA}" destId="{BA08D505-29E5-4435-BA56-769EDF41CFDD}" srcOrd="0" destOrd="0" presId="urn:microsoft.com/office/officeart/2005/8/layout/process2"/>
    <dgm:cxn modelId="{61A91F81-4EE7-4CDF-A21C-9E5939AC6417}" type="presParOf" srcId="{2A5CCF73-939E-4AE0-AB0C-37DD44280A13}" destId="{DD08E3DE-52DE-4046-A6B5-E9E2F311737D}" srcOrd="2" destOrd="0" presId="urn:microsoft.com/office/officeart/2005/8/layout/process2"/>
    <dgm:cxn modelId="{B2928CC6-56EE-4B37-9398-7F1960B017FA}" type="presParOf" srcId="{2A5CCF73-939E-4AE0-AB0C-37DD44280A13}" destId="{178D6ED8-B313-4ADC-8213-0E1335D357E7}" srcOrd="3" destOrd="0" presId="urn:microsoft.com/office/officeart/2005/8/layout/process2"/>
    <dgm:cxn modelId="{5D5CCFF7-83D0-4AE3-89B6-906E0EED074E}" type="presParOf" srcId="{178D6ED8-B313-4ADC-8213-0E1335D357E7}" destId="{15A04A6B-E99B-4608-9FB0-DDB3030B5D2E}" srcOrd="0" destOrd="0" presId="urn:microsoft.com/office/officeart/2005/8/layout/process2"/>
    <dgm:cxn modelId="{B722A309-010D-4287-B59E-B079AF28FB8A}" type="presParOf" srcId="{2A5CCF73-939E-4AE0-AB0C-37DD44280A13}" destId="{919B9123-9FD8-4975-A44C-D0D586AC617E}" srcOrd="4" destOrd="0" presId="urn:microsoft.com/office/officeart/2005/8/layout/process2"/>
    <dgm:cxn modelId="{21A33832-3798-496E-AA8C-FB4C71B3A142}" type="presParOf" srcId="{2A5CCF73-939E-4AE0-AB0C-37DD44280A13}" destId="{28228836-4E94-443D-A9A4-201D6930C76F}" srcOrd="5" destOrd="0" presId="urn:microsoft.com/office/officeart/2005/8/layout/process2"/>
    <dgm:cxn modelId="{D0B66E9D-C75E-4A23-A398-150926CB83EE}" type="presParOf" srcId="{28228836-4E94-443D-A9A4-201D6930C76F}" destId="{6FBEC8D1-A8C6-418B-B149-2E9A94376527}" srcOrd="0" destOrd="0" presId="urn:microsoft.com/office/officeart/2005/8/layout/process2"/>
    <dgm:cxn modelId="{F33CAB3F-E463-489C-BE44-1F8750068C21}" type="presParOf" srcId="{2A5CCF73-939E-4AE0-AB0C-37DD44280A13}" destId="{BAEB4A85-EF2D-40EC-BC24-690E1E147C14}"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D23D76-57E9-4D07-B0D6-B682C06D7F39}" type="doc">
      <dgm:prSet loTypeId="urn:microsoft.com/office/officeart/2005/8/layout/list1" loCatId="list" qsTypeId="urn:microsoft.com/office/officeart/2005/8/quickstyle/3d3" qsCatId="3D" csTypeId="urn:microsoft.com/office/officeart/2005/8/colors/colorful5" csCatId="colorful" phldr="1"/>
      <dgm:spPr/>
      <dgm:t>
        <a:bodyPr/>
        <a:lstStyle/>
        <a:p>
          <a:endParaRPr lang="es-EC"/>
        </a:p>
      </dgm:t>
    </dgm:pt>
    <dgm:pt modelId="{8E7065D9-552A-4F66-9379-57D7F2AB6E99}" type="pres">
      <dgm:prSet presAssocID="{76D23D76-57E9-4D07-B0D6-B682C06D7F39}" presName="linear" presStyleCnt="0">
        <dgm:presLayoutVars>
          <dgm:dir/>
          <dgm:animLvl val="lvl"/>
          <dgm:resizeHandles val="exact"/>
        </dgm:presLayoutVars>
      </dgm:prSet>
      <dgm:spPr/>
      <dgm:t>
        <a:bodyPr/>
        <a:lstStyle/>
        <a:p>
          <a:endParaRPr lang="es-EC"/>
        </a:p>
      </dgm:t>
    </dgm:pt>
  </dgm:ptLst>
  <dgm:cxnLst>
    <dgm:cxn modelId="{34D82F17-7A65-447D-B8B6-43EC48B6C715}" type="presOf" srcId="{76D23D76-57E9-4D07-B0D6-B682C06D7F39}" destId="{8E7065D9-552A-4F66-9379-57D7F2AB6E99}" srcOrd="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CBA6A32-EC93-4902-97F2-8306EB158444}"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C"/>
        </a:p>
      </dgm:t>
    </dgm:pt>
    <dgm:pt modelId="{60A35B4D-1FF5-41E4-B474-3D0609657EB7}">
      <dgm:prSet phldrT="[Texto]" custT="1"/>
      <dgm:spPr/>
      <dgm:t>
        <a:bodyPr/>
        <a:lstStyle/>
        <a:p>
          <a:pPr algn="just"/>
          <a:r>
            <a:rPr lang="es-EC" sz="1800" dirty="0" smtClean="0"/>
            <a:t>Se recomienda realizar un estudio con </a:t>
          </a:r>
          <a:r>
            <a:rPr lang="es-EC" sz="1800" dirty="0" err="1" smtClean="0"/>
            <a:t>microsatélites</a:t>
          </a:r>
          <a:r>
            <a:rPr lang="es-EC" sz="1800" dirty="0" smtClean="0"/>
            <a:t> para identificar la presencia de elementos </a:t>
          </a:r>
          <a:r>
            <a:rPr lang="es-EC" sz="1800" dirty="0" err="1" smtClean="0"/>
            <a:t>transponibles</a:t>
          </a:r>
          <a:r>
            <a:rPr lang="es-EC" sz="1800" dirty="0" smtClean="0"/>
            <a:t> en estos aislados con la finalidad de conocer su nivel de patogenicidad y resistencia a fungicidas</a:t>
          </a:r>
          <a:endParaRPr lang="es-EC" sz="1800" dirty="0"/>
        </a:p>
      </dgm:t>
    </dgm:pt>
    <dgm:pt modelId="{9F3FAC0B-7038-4E93-A0CF-0514EB992CB3}" type="parTrans" cxnId="{33CD2DE8-7D02-440A-92DC-9840753342C9}">
      <dgm:prSet/>
      <dgm:spPr/>
      <dgm:t>
        <a:bodyPr/>
        <a:lstStyle/>
        <a:p>
          <a:pPr algn="just"/>
          <a:endParaRPr lang="es-EC" sz="1800"/>
        </a:p>
      </dgm:t>
    </dgm:pt>
    <dgm:pt modelId="{00775FD4-8234-4DEB-BFB3-661B7B72D33E}" type="sibTrans" cxnId="{33CD2DE8-7D02-440A-92DC-9840753342C9}">
      <dgm:prSet/>
      <dgm:spPr/>
      <dgm:t>
        <a:bodyPr/>
        <a:lstStyle/>
        <a:p>
          <a:pPr algn="just"/>
          <a:endParaRPr lang="es-EC" sz="1800"/>
        </a:p>
      </dgm:t>
    </dgm:pt>
    <dgm:pt modelId="{00EF1343-D17F-478B-A29C-03D8C0B2519E}">
      <dgm:prSet phldrT="[Texto]" custT="1"/>
      <dgm:spPr/>
      <dgm:t>
        <a:bodyPr/>
        <a:lstStyle/>
        <a:p>
          <a:pPr algn="just"/>
          <a:r>
            <a:rPr lang="es-EC" sz="1800" dirty="0" smtClean="0"/>
            <a:t>Se recomienda realizar la filogenia usando genes de mayor diversidad y variabilidad genética para establecer una filogenia más robusta de los aislados.</a:t>
          </a:r>
          <a:endParaRPr lang="es-EC" sz="1800" dirty="0"/>
        </a:p>
      </dgm:t>
    </dgm:pt>
    <dgm:pt modelId="{016EBC59-141D-42C3-B859-18A8B2D1641F}" type="parTrans" cxnId="{18252E91-EF88-4665-9396-E9F00B3D4409}">
      <dgm:prSet/>
      <dgm:spPr/>
      <dgm:t>
        <a:bodyPr/>
        <a:lstStyle/>
        <a:p>
          <a:pPr algn="just"/>
          <a:endParaRPr lang="es-EC" sz="1800"/>
        </a:p>
      </dgm:t>
    </dgm:pt>
    <dgm:pt modelId="{324FFAF8-32A3-48AC-8FE7-F567AC1011A0}" type="sibTrans" cxnId="{18252E91-EF88-4665-9396-E9F00B3D4409}">
      <dgm:prSet/>
      <dgm:spPr/>
      <dgm:t>
        <a:bodyPr/>
        <a:lstStyle/>
        <a:p>
          <a:pPr algn="just"/>
          <a:endParaRPr lang="es-EC" sz="1800"/>
        </a:p>
      </dgm:t>
    </dgm:pt>
    <dgm:pt modelId="{84B3253E-9C08-43E3-9F08-F80D458987A0}" type="pres">
      <dgm:prSet presAssocID="{7CBA6A32-EC93-4902-97F2-8306EB158444}" presName="Name0" presStyleCnt="0">
        <dgm:presLayoutVars>
          <dgm:chMax val="7"/>
          <dgm:chPref val="7"/>
          <dgm:dir/>
        </dgm:presLayoutVars>
      </dgm:prSet>
      <dgm:spPr/>
      <dgm:t>
        <a:bodyPr/>
        <a:lstStyle/>
        <a:p>
          <a:endParaRPr lang="es-EC"/>
        </a:p>
      </dgm:t>
    </dgm:pt>
    <dgm:pt modelId="{5D413C98-98F9-4134-9D1C-088065EEEC22}" type="pres">
      <dgm:prSet presAssocID="{7CBA6A32-EC93-4902-97F2-8306EB158444}" presName="Name1" presStyleCnt="0"/>
      <dgm:spPr/>
    </dgm:pt>
    <dgm:pt modelId="{42BE78FC-DE97-4C67-9F04-D697FBA25EF6}" type="pres">
      <dgm:prSet presAssocID="{7CBA6A32-EC93-4902-97F2-8306EB158444}" presName="cycle" presStyleCnt="0"/>
      <dgm:spPr/>
    </dgm:pt>
    <dgm:pt modelId="{EFEA9074-514C-4642-98E5-181377D0D3B8}" type="pres">
      <dgm:prSet presAssocID="{7CBA6A32-EC93-4902-97F2-8306EB158444}" presName="srcNode" presStyleLbl="node1" presStyleIdx="0" presStyleCnt="2"/>
      <dgm:spPr/>
    </dgm:pt>
    <dgm:pt modelId="{347B7F40-671C-40E3-B758-2341DAAA9BE7}" type="pres">
      <dgm:prSet presAssocID="{7CBA6A32-EC93-4902-97F2-8306EB158444}" presName="conn" presStyleLbl="parChTrans1D2" presStyleIdx="0" presStyleCnt="1"/>
      <dgm:spPr/>
      <dgm:t>
        <a:bodyPr/>
        <a:lstStyle/>
        <a:p>
          <a:endParaRPr lang="es-EC"/>
        </a:p>
      </dgm:t>
    </dgm:pt>
    <dgm:pt modelId="{466385FC-B9C8-4998-BE7C-916F65F3CAA8}" type="pres">
      <dgm:prSet presAssocID="{7CBA6A32-EC93-4902-97F2-8306EB158444}" presName="extraNode" presStyleLbl="node1" presStyleIdx="0" presStyleCnt="2"/>
      <dgm:spPr/>
    </dgm:pt>
    <dgm:pt modelId="{E1E9663E-9C9A-4715-BB3A-F795CF4272ED}" type="pres">
      <dgm:prSet presAssocID="{7CBA6A32-EC93-4902-97F2-8306EB158444}" presName="dstNode" presStyleLbl="node1" presStyleIdx="0" presStyleCnt="2"/>
      <dgm:spPr/>
    </dgm:pt>
    <dgm:pt modelId="{A8780C7B-328B-44EC-9DDC-305C482FBAB3}" type="pres">
      <dgm:prSet presAssocID="{60A35B4D-1FF5-41E4-B474-3D0609657EB7}" presName="text_1" presStyleLbl="node1" presStyleIdx="0" presStyleCnt="2">
        <dgm:presLayoutVars>
          <dgm:bulletEnabled val="1"/>
        </dgm:presLayoutVars>
      </dgm:prSet>
      <dgm:spPr/>
      <dgm:t>
        <a:bodyPr/>
        <a:lstStyle/>
        <a:p>
          <a:endParaRPr lang="es-EC"/>
        </a:p>
      </dgm:t>
    </dgm:pt>
    <dgm:pt modelId="{8FC8CD3D-C0DE-4B72-A521-019ED0DF15A1}" type="pres">
      <dgm:prSet presAssocID="{60A35B4D-1FF5-41E4-B474-3D0609657EB7}" presName="accent_1" presStyleCnt="0"/>
      <dgm:spPr/>
    </dgm:pt>
    <dgm:pt modelId="{E3F559A2-FEB3-40D3-B2CF-13C24F65D538}" type="pres">
      <dgm:prSet presAssocID="{60A35B4D-1FF5-41E4-B474-3D0609657EB7}" presName="accentRepeatNode" presStyleLbl="solidFgAcc1" presStyleIdx="0" presStyleCnt="2"/>
      <dgm:spPr>
        <a:blipFill rotWithShape="0">
          <a:blip xmlns:r="http://schemas.openxmlformats.org/officeDocument/2006/relationships" r:embed="rId1"/>
          <a:stretch>
            <a:fillRect/>
          </a:stretch>
        </a:blipFill>
      </dgm:spPr>
    </dgm:pt>
    <dgm:pt modelId="{A15060F5-4EC3-4B3E-BCB8-8BE6A19D099C}" type="pres">
      <dgm:prSet presAssocID="{00EF1343-D17F-478B-A29C-03D8C0B2519E}" presName="text_2" presStyleLbl="node1" presStyleIdx="1" presStyleCnt="2">
        <dgm:presLayoutVars>
          <dgm:bulletEnabled val="1"/>
        </dgm:presLayoutVars>
      </dgm:prSet>
      <dgm:spPr/>
      <dgm:t>
        <a:bodyPr/>
        <a:lstStyle/>
        <a:p>
          <a:endParaRPr lang="es-EC"/>
        </a:p>
      </dgm:t>
    </dgm:pt>
    <dgm:pt modelId="{B35C388D-469F-40B9-8D7C-7A06B2BC66F6}" type="pres">
      <dgm:prSet presAssocID="{00EF1343-D17F-478B-A29C-03D8C0B2519E}" presName="accent_2" presStyleCnt="0"/>
      <dgm:spPr/>
    </dgm:pt>
    <dgm:pt modelId="{FE49E039-B31E-489A-8EAE-F29FFEDDEA8F}" type="pres">
      <dgm:prSet presAssocID="{00EF1343-D17F-478B-A29C-03D8C0B2519E}" presName="accentRepeatNode" presStyleLbl="solidFgAcc1" presStyleIdx="1" presStyleCnt="2"/>
      <dgm:spPr>
        <a:blipFill rotWithShape="0">
          <a:blip xmlns:r="http://schemas.openxmlformats.org/officeDocument/2006/relationships" r:embed="rId2"/>
          <a:stretch>
            <a:fillRect/>
          </a:stretch>
        </a:blipFill>
      </dgm:spPr>
    </dgm:pt>
  </dgm:ptLst>
  <dgm:cxnLst>
    <dgm:cxn modelId="{E231635F-FA8D-4DA9-BB1B-C37A16C50719}" type="presOf" srcId="{00775FD4-8234-4DEB-BFB3-661B7B72D33E}" destId="{347B7F40-671C-40E3-B758-2341DAAA9BE7}" srcOrd="0" destOrd="0" presId="urn:microsoft.com/office/officeart/2008/layout/VerticalCurvedList"/>
    <dgm:cxn modelId="{18252E91-EF88-4665-9396-E9F00B3D4409}" srcId="{7CBA6A32-EC93-4902-97F2-8306EB158444}" destId="{00EF1343-D17F-478B-A29C-03D8C0B2519E}" srcOrd="1" destOrd="0" parTransId="{016EBC59-141D-42C3-B859-18A8B2D1641F}" sibTransId="{324FFAF8-32A3-48AC-8FE7-F567AC1011A0}"/>
    <dgm:cxn modelId="{4EB43FFF-328E-4F85-8309-6E4B820EA2EA}" type="presOf" srcId="{60A35B4D-1FF5-41E4-B474-3D0609657EB7}" destId="{A8780C7B-328B-44EC-9DDC-305C482FBAB3}" srcOrd="0" destOrd="0" presId="urn:microsoft.com/office/officeart/2008/layout/VerticalCurvedList"/>
    <dgm:cxn modelId="{BA84DBDC-7C74-431F-85CF-5DCCAE9FAAD4}" type="presOf" srcId="{7CBA6A32-EC93-4902-97F2-8306EB158444}" destId="{84B3253E-9C08-43E3-9F08-F80D458987A0}" srcOrd="0" destOrd="0" presId="urn:microsoft.com/office/officeart/2008/layout/VerticalCurvedList"/>
    <dgm:cxn modelId="{BEE7D91C-2867-4A17-AA26-723C455FF06F}" type="presOf" srcId="{00EF1343-D17F-478B-A29C-03D8C0B2519E}" destId="{A15060F5-4EC3-4B3E-BCB8-8BE6A19D099C}" srcOrd="0" destOrd="0" presId="urn:microsoft.com/office/officeart/2008/layout/VerticalCurvedList"/>
    <dgm:cxn modelId="{33CD2DE8-7D02-440A-92DC-9840753342C9}" srcId="{7CBA6A32-EC93-4902-97F2-8306EB158444}" destId="{60A35B4D-1FF5-41E4-B474-3D0609657EB7}" srcOrd="0" destOrd="0" parTransId="{9F3FAC0B-7038-4E93-A0CF-0514EB992CB3}" sibTransId="{00775FD4-8234-4DEB-BFB3-661B7B72D33E}"/>
    <dgm:cxn modelId="{D5879ABC-53B7-44E1-8D08-25158BFFF270}" type="presParOf" srcId="{84B3253E-9C08-43E3-9F08-F80D458987A0}" destId="{5D413C98-98F9-4134-9D1C-088065EEEC22}" srcOrd="0" destOrd="0" presId="urn:microsoft.com/office/officeart/2008/layout/VerticalCurvedList"/>
    <dgm:cxn modelId="{D0EF46A3-D08C-4007-A56F-D3E28B1E7A25}" type="presParOf" srcId="{5D413C98-98F9-4134-9D1C-088065EEEC22}" destId="{42BE78FC-DE97-4C67-9F04-D697FBA25EF6}" srcOrd="0" destOrd="0" presId="urn:microsoft.com/office/officeart/2008/layout/VerticalCurvedList"/>
    <dgm:cxn modelId="{DC173263-7C23-48B6-8863-D3A2EE5C28DF}" type="presParOf" srcId="{42BE78FC-DE97-4C67-9F04-D697FBA25EF6}" destId="{EFEA9074-514C-4642-98E5-181377D0D3B8}" srcOrd="0" destOrd="0" presId="urn:microsoft.com/office/officeart/2008/layout/VerticalCurvedList"/>
    <dgm:cxn modelId="{6A27DCD2-02B4-4B9F-B76C-E2D51639BD2F}" type="presParOf" srcId="{42BE78FC-DE97-4C67-9F04-D697FBA25EF6}" destId="{347B7F40-671C-40E3-B758-2341DAAA9BE7}" srcOrd="1" destOrd="0" presId="urn:microsoft.com/office/officeart/2008/layout/VerticalCurvedList"/>
    <dgm:cxn modelId="{8910E99E-DDB6-4353-A39C-658336E8FEF3}" type="presParOf" srcId="{42BE78FC-DE97-4C67-9F04-D697FBA25EF6}" destId="{466385FC-B9C8-4998-BE7C-916F65F3CAA8}" srcOrd="2" destOrd="0" presId="urn:microsoft.com/office/officeart/2008/layout/VerticalCurvedList"/>
    <dgm:cxn modelId="{6E8F5166-1BAD-4B5B-B538-88B5EBC156DB}" type="presParOf" srcId="{42BE78FC-DE97-4C67-9F04-D697FBA25EF6}" destId="{E1E9663E-9C9A-4715-BB3A-F795CF4272ED}" srcOrd="3" destOrd="0" presId="urn:microsoft.com/office/officeart/2008/layout/VerticalCurvedList"/>
    <dgm:cxn modelId="{35C1736C-B942-4FC7-974D-E10FBDE1D372}" type="presParOf" srcId="{5D413C98-98F9-4134-9D1C-088065EEEC22}" destId="{A8780C7B-328B-44EC-9DDC-305C482FBAB3}" srcOrd="1" destOrd="0" presId="urn:microsoft.com/office/officeart/2008/layout/VerticalCurvedList"/>
    <dgm:cxn modelId="{69329E02-75A7-48F3-AD38-1D481C777F09}" type="presParOf" srcId="{5D413C98-98F9-4134-9D1C-088065EEEC22}" destId="{8FC8CD3D-C0DE-4B72-A521-019ED0DF15A1}" srcOrd="2" destOrd="0" presId="urn:microsoft.com/office/officeart/2008/layout/VerticalCurvedList"/>
    <dgm:cxn modelId="{A661CE45-57F5-468A-967F-2C85C593BDFC}" type="presParOf" srcId="{8FC8CD3D-C0DE-4B72-A521-019ED0DF15A1}" destId="{E3F559A2-FEB3-40D3-B2CF-13C24F65D538}" srcOrd="0" destOrd="0" presId="urn:microsoft.com/office/officeart/2008/layout/VerticalCurvedList"/>
    <dgm:cxn modelId="{1421AD6B-FE60-4954-ABC3-F3D7E879A21D}" type="presParOf" srcId="{5D413C98-98F9-4134-9D1C-088065EEEC22}" destId="{A15060F5-4EC3-4B3E-BCB8-8BE6A19D099C}" srcOrd="3" destOrd="0" presId="urn:microsoft.com/office/officeart/2008/layout/VerticalCurvedList"/>
    <dgm:cxn modelId="{3D934BCA-54BE-4CB5-B86A-3786C9C456D1}" type="presParOf" srcId="{5D413C98-98F9-4134-9D1C-088065EEEC22}" destId="{B35C388D-469F-40B9-8D7C-7A06B2BC66F6}" srcOrd="4" destOrd="0" presId="urn:microsoft.com/office/officeart/2008/layout/VerticalCurvedList"/>
    <dgm:cxn modelId="{41278117-57DF-429E-A6D5-E852B333FAEB}" type="presParOf" srcId="{B35C388D-469F-40B9-8D7C-7A06B2BC66F6}" destId="{FE49E039-B31E-489A-8EAE-F29FFEDDEA8F}"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FD4BAC-9BD1-4E49-9478-CF2D41C48B9A}" type="doc">
      <dgm:prSet loTypeId="urn:microsoft.com/office/officeart/2005/8/layout/radial2" loCatId="relationship" qsTypeId="urn:microsoft.com/office/officeart/2005/8/quickstyle/simple2" qsCatId="simple" csTypeId="urn:microsoft.com/office/officeart/2005/8/colors/accent1_1" csCatId="accent1" phldr="1"/>
      <dgm:spPr/>
      <dgm:t>
        <a:bodyPr/>
        <a:lstStyle/>
        <a:p>
          <a:endParaRPr lang="es-EC"/>
        </a:p>
      </dgm:t>
    </dgm:pt>
    <dgm:pt modelId="{A702FF9F-E8BE-4556-A422-FF4002F8F76B}">
      <dgm:prSet phldrT="[Texto]" custT="1"/>
      <dgm:spPr/>
      <dgm:t>
        <a:bodyPr/>
        <a:lstStyle/>
        <a:p>
          <a:r>
            <a:rPr lang="es-EC" sz="1600" dirty="0" smtClean="0"/>
            <a:t>Aporte nutricional</a:t>
          </a:r>
          <a:endParaRPr lang="es-EC" sz="1600" dirty="0"/>
        </a:p>
      </dgm:t>
    </dgm:pt>
    <dgm:pt modelId="{709D8946-B97A-408F-9685-DB4BC2E53A5F}" type="parTrans" cxnId="{6DD34150-3BD2-4CCD-A898-8C429BEC8FB4}">
      <dgm:prSet/>
      <dgm:spPr/>
      <dgm:t>
        <a:bodyPr/>
        <a:lstStyle/>
        <a:p>
          <a:endParaRPr lang="es-EC"/>
        </a:p>
      </dgm:t>
    </dgm:pt>
    <dgm:pt modelId="{4586AA10-40E2-4514-BBD1-E65E0199C84E}" type="sibTrans" cxnId="{6DD34150-3BD2-4CCD-A898-8C429BEC8FB4}">
      <dgm:prSet/>
      <dgm:spPr/>
      <dgm:t>
        <a:bodyPr/>
        <a:lstStyle/>
        <a:p>
          <a:endParaRPr lang="es-EC"/>
        </a:p>
      </dgm:t>
    </dgm:pt>
    <dgm:pt modelId="{4755E562-8CA9-4A3B-B046-13E7886E6B6D}">
      <dgm:prSet phldrT="[Texto]" custT="1"/>
      <dgm:spPr/>
      <dgm:t>
        <a:bodyPr/>
        <a:lstStyle/>
        <a:p>
          <a:r>
            <a:rPr lang="es-EC" sz="1700" dirty="0" smtClean="0"/>
            <a:t>Bajo valor calórico</a:t>
          </a:r>
          <a:endParaRPr lang="es-EC" sz="1700" dirty="0"/>
        </a:p>
      </dgm:t>
    </dgm:pt>
    <dgm:pt modelId="{511A5809-E4BA-4A17-BB2C-C20E2EE0C2E6}" type="parTrans" cxnId="{FD65B308-518A-4AFE-8A53-04547E05A505}">
      <dgm:prSet/>
      <dgm:spPr/>
      <dgm:t>
        <a:bodyPr/>
        <a:lstStyle/>
        <a:p>
          <a:endParaRPr lang="es-EC"/>
        </a:p>
      </dgm:t>
    </dgm:pt>
    <dgm:pt modelId="{3296997E-58AB-420C-B5DA-FC08B700C953}" type="sibTrans" cxnId="{FD65B308-518A-4AFE-8A53-04547E05A505}">
      <dgm:prSet/>
      <dgm:spPr/>
      <dgm:t>
        <a:bodyPr/>
        <a:lstStyle/>
        <a:p>
          <a:endParaRPr lang="es-EC"/>
        </a:p>
      </dgm:t>
    </dgm:pt>
    <dgm:pt modelId="{7E40BB70-7F60-44F3-B65C-8E689D197A1C}">
      <dgm:prSet phldrT="[Texto]" custT="1"/>
      <dgm:spPr/>
      <dgm:t>
        <a:bodyPr/>
        <a:lstStyle/>
        <a:p>
          <a:r>
            <a:rPr lang="es-EC" sz="1700" dirty="0" smtClean="0"/>
            <a:t>Sustancias nutritivas</a:t>
          </a:r>
          <a:endParaRPr lang="es-EC" sz="1700" dirty="0"/>
        </a:p>
      </dgm:t>
    </dgm:pt>
    <dgm:pt modelId="{1A108AD8-C7DE-4B82-A3B4-02E4DA0F148D}" type="parTrans" cxnId="{0A698931-78E4-400D-87CE-5A3257FA6CB3}">
      <dgm:prSet/>
      <dgm:spPr/>
      <dgm:t>
        <a:bodyPr/>
        <a:lstStyle/>
        <a:p>
          <a:endParaRPr lang="es-EC"/>
        </a:p>
      </dgm:t>
    </dgm:pt>
    <dgm:pt modelId="{C295642B-E89E-41C5-B7A9-074E357E4144}" type="sibTrans" cxnId="{0A698931-78E4-400D-87CE-5A3257FA6CB3}">
      <dgm:prSet/>
      <dgm:spPr/>
      <dgm:t>
        <a:bodyPr/>
        <a:lstStyle/>
        <a:p>
          <a:endParaRPr lang="es-EC"/>
        </a:p>
      </dgm:t>
    </dgm:pt>
    <dgm:pt modelId="{FF8E73C0-A4E4-45FC-B1A9-EAC581780E9C}">
      <dgm:prSet phldrT="[Texto]" custT="1"/>
      <dgm:spPr/>
      <dgm:t>
        <a:bodyPr/>
        <a:lstStyle/>
        <a:p>
          <a:r>
            <a:rPr lang="es-EC" sz="1600" dirty="0" smtClean="0"/>
            <a:t>Cultivo de producción importante</a:t>
          </a:r>
          <a:endParaRPr lang="es-EC" sz="1600" dirty="0"/>
        </a:p>
      </dgm:t>
    </dgm:pt>
    <dgm:pt modelId="{A24951C8-DECB-41E6-9745-FB43CDFE401C}" type="parTrans" cxnId="{F8C89FD6-5F48-4168-9EBB-EE0F7A215850}">
      <dgm:prSet/>
      <dgm:spPr/>
      <dgm:t>
        <a:bodyPr/>
        <a:lstStyle/>
        <a:p>
          <a:endParaRPr lang="es-EC"/>
        </a:p>
      </dgm:t>
    </dgm:pt>
    <dgm:pt modelId="{FDEDD44D-5FD5-4283-8C50-19B1063FB635}" type="sibTrans" cxnId="{F8C89FD6-5F48-4168-9EBB-EE0F7A215850}">
      <dgm:prSet/>
      <dgm:spPr/>
      <dgm:t>
        <a:bodyPr/>
        <a:lstStyle/>
        <a:p>
          <a:endParaRPr lang="es-EC"/>
        </a:p>
      </dgm:t>
    </dgm:pt>
    <dgm:pt modelId="{0B6378EB-D8B9-4E0E-9A3F-3CD1AFD69073}">
      <dgm:prSet phldrT="[Texto]" custT="1"/>
      <dgm:spPr/>
      <dgm:t>
        <a:bodyPr/>
        <a:lstStyle/>
        <a:p>
          <a:r>
            <a:rPr lang="es-EC" sz="1700" dirty="0" smtClean="0"/>
            <a:t>5 247 ha</a:t>
          </a:r>
          <a:endParaRPr lang="es-EC" sz="1700" dirty="0"/>
        </a:p>
      </dgm:t>
    </dgm:pt>
    <dgm:pt modelId="{E00F0728-E5BB-47C2-8187-C1590A74FE85}" type="parTrans" cxnId="{946068D7-83BC-4E2B-9C7A-3F84EC374D62}">
      <dgm:prSet/>
      <dgm:spPr/>
      <dgm:t>
        <a:bodyPr/>
        <a:lstStyle/>
        <a:p>
          <a:endParaRPr lang="es-EC"/>
        </a:p>
      </dgm:t>
    </dgm:pt>
    <dgm:pt modelId="{A01D9B69-5482-4E68-8916-F0411355472E}" type="sibTrans" cxnId="{946068D7-83BC-4E2B-9C7A-3F84EC374D62}">
      <dgm:prSet/>
      <dgm:spPr/>
      <dgm:t>
        <a:bodyPr/>
        <a:lstStyle/>
        <a:p>
          <a:endParaRPr lang="es-EC"/>
        </a:p>
      </dgm:t>
    </dgm:pt>
    <dgm:pt modelId="{658BE5F7-BEBA-489A-81C7-56480BF1E6E5}">
      <dgm:prSet phldrT="[Texto]" custT="1"/>
      <dgm:spPr/>
      <dgm:t>
        <a:bodyPr/>
        <a:lstStyle/>
        <a:p>
          <a:r>
            <a:rPr lang="es-EC" sz="1700" dirty="0" smtClean="0"/>
            <a:t>Dependencia económica</a:t>
          </a:r>
          <a:endParaRPr lang="es-EC" sz="1700" dirty="0"/>
        </a:p>
      </dgm:t>
    </dgm:pt>
    <dgm:pt modelId="{B3B52F01-6B6F-42B2-A530-E110EA2BD2E3}" type="parTrans" cxnId="{D6516F99-9413-4F79-AC10-82877FE8FA1E}">
      <dgm:prSet/>
      <dgm:spPr/>
      <dgm:t>
        <a:bodyPr/>
        <a:lstStyle/>
        <a:p>
          <a:endParaRPr lang="es-EC"/>
        </a:p>
      </dgm:t>
    </dgm:pt>
    <dgm:pt modelId="{74AC259B-A0F2-4790-9DA0-673304E65E39}" type="sibTrans" cxnId="{D6516F99-9413-4F79-AC10-82877FE8FA1E}">
      <dgm:prSet/>
      <dgm:spPr/>
      <dgm:t>
        <a:bodyPr/>
        <a:lstStyle/>
        <a:p>
          <a:endParaRPr lang="es-EC"/>
        </a:p>
      </dgm:t>
    </dgm:pt>
    <dgm:pt modelId="{0203BFF3-42B1-455C-BCDF-0F7870D22E58}">
      <dgm:prSet phldrT="[Texto]" custT="1"/>
      <dgm:spPr/>
      <dgm:t>
        <a:bodyPr/>
        <a:lstStyle/>
        <a:p>
          <a:r>
            <a:rPr lang="es-EC" sz="1600" dirty="0" smtClean="0"/>
            <a:t>Esfuerzos de investiga-</a:t>
          </a:r>
          <a:r>
            <a:rPr lang="es-EC" sz="1600" dirty="0" err="1" smtClean="0"/>
            <a:t>ción</a:t>
          </a:r>
          <a:endParaRPr lang="es-EC" sz="1600" dirty="0"/>
        </a:p>
      </dgm:t>
    </dgm:pt>
    <dgm:pt modelId="{187021FD-9B73-4A06-995D-31257C2AB9A2}" type="parTrans" cxnId="{D5DCD4FC-4C72-4BE3-ACCB-892962AC80DC}">
      <dgm:prSet/>
      <dgm:spPr/>
      <dgm:t>
        <a:bodyPr/>
        <a:lstStyle/>
        <a:p>
          <a:endParaRPr lang="es-EC"/>
        </a:p>
      </dgm:t>
    </dgm:pt>
    <dgm:pt modelId="{89A67947-43AB-42CB-BB34-FD6C6E915C86}" type="sibTrans" cxnId="{D5DCD4FC-4C72-4BE3-ACCB-892962AC80DC}">
      <dgm:prSet/>
      <dgm:spPr/>
      <dgm:t>
        <a:bodyPr/>
        <a:lstStyle/>
        <a:p>
          <a:endParaRPr lang="es-EC"/>
        </a:p>
      </dgm:t>
    </dgm:pt>
    <dgm:pt modelId="{35A851D1-92B6-410B-9E2C-72ABF089A02D}">
      <dgm:prSet phldrT="[Texto]" custT="1"/>
      <dgm:spPr/>
      <dgm:t>
        <a:bodyPr/>
        <a:lstStyle/>
        <a:p>
          <a:r>
            <a:rPr lang="es-EC" sz="1700" dirty="0" smtClean="0"/>
            <a:t>Plan de mejoramiento desde 2008</a:t>
          </a:r>
          <a:endParaRPr lang="es-EC" sz="1700" dirty="0"/>
        </a:p>
      </dgm:t>
    </dgm:pt>
    <dgm:pt modelId="{CC1E244D-83AE-4BE6-BE10-FAC586D09D55}" type="parTrans" cxnId="{A3DC968C-AFEC-4D4C-8267-ED897DF97A12}">
      <dgm:prSet/>
      <dgm:spPr/>
      <dgm:t>
        <a:bodyPr/>
        <a:lstStyle/>
        <a:p>
          <a:endParaRPr lang="es-EC"/>
        </a:p>
      </dgm:t>
    </dgm:pt>
    <dgm:pt modelId="{B79DE077-15CE-46D7-9136-2345E32B4F90}" type="sibTrans" cxnId="{A3DC968C-AFEC-4D4C-8267-ED897DF97A12}">
      <dgm:prSet/>
      <dgm:spPr/>
      <dgm:t>
        <a:bodyPr/>
        <a:lstStyle/>
        <a:p>
          <a:endParaRPr lang="es-EC"/>
        </a:p>
      </dgm:t>
    </dgm:pt>
    <dgm:pt modelId="{782145C2-E65A-4BF0-B259-8B16580422E8}">
      <dgm:prSet phldrT="[Texto]" custT="1"/>
      <dgm:spPr/>
      <dgm:t>
        <a:bodyPr/>
        <a:lstStyle/>
        <a:p>
          <a:r>
            <a:rPr lang="es-EC" sz="1700" dirty="0" smtClean="0"/>
            <a:t>Variedad </a:t>
          </a:r>
          <a:r>
            <a:rPr lang="es-EC" sz="1700" dirty="0" err="1" smtClean="0"/>
            <a:t>Andimora</a:t>
          </a:r>
          <a:endParaRPr lang="es-EC" sz="1700" dirty="0"/>
        </a:p>
      </dgm:t>
    </dgm:pt>
    <dgm:pt modelId="{D4CE2DC7-1402-4512-A227-663E7B545242}" type="parTrans" cxnId="{A402FF4E-14E9-421A-B6B3-B442C665190A}">
      <dgm:prSet/>
      <dgm:spPr/>
      <dgm:t>
        <a:bodyPr/>
        <a:lstStyle/>
        <a:p>
          <a:endParaRPr lang="es-EC"/>
        </a:p>
      </dgm:t>
    </dgm:pt>
    <dgm:pt modelId="{8889BC01-74A6-4D22-B07B-328163D9AE8B}" type="sibTrans" cxnId="{A402FF4E-14E9-421A-B6B3-B442C665190A}">
      <dgm:prSet/>
      <dgm:spPr/>
      <dgm:t>
        <a:bodyPr/>
        <a:lstStyle/>
        <a:p>
          <a:endParaRPr lang="es-EC"/>
        </a:p>
      </dgm:t>
    </dgm:pt>
    <dgm:pt modelId="{6157D7A7-8E0F-4D68-82CD-E3306FFF6123}" type="pres">
      <dgm:prSet presAssocID="{2DFD4BAC-9BD1-4E49-9478-CF2D41C48B9A}" presName="composite" presStyleCnt="0">
        <dgm:presLayoutVars>
          <dgm:chMax val="5"/>
          <dgm:dir/>
          <dgm:animLvl val="ctr"/>
          <dgm:resizeHandles val="exact"/>
        </dgm:presLayoutVars>
      </dgm:prSet>
      <dgm:spPr/>
      <dgm:t>
        <a:bodyPr/>
        <a:lstStyle/>
        <a:p>
          <a:endParaRPr lang="es-EC"/>
        </a:p>
      </dgm:t>
    </dgm:pt>
    <dgm:pt modelId="{AFE1E676-0CCE-4995-8FBF-D7EC95DC493C}" type="pres">
      <dgm:prSet presAssocID="{2DFD4BAC-9BD1-4E49-9478-CF2D41C48B9A}" presName="cycle" presStyleCnt="0"/>
      <dgm:spPr/>
    </dgm:pt>
    <dgm:pt modelId="{219AECDE-A0F1-4A7A-8032-C85006ACED65}" type="pres">
      <dgm:prSet presAssocID="{2DFD4BAC-9BD1-4E49-9478-CF2D41C48B9A}" presName="centerShape" presStyleCnt="0"/>
      <dgm:spPr/>
    </dgm:pt>
    <dgm:pt modelId="{B45EFA3D-6049-4775-81C4-232D23EC1D78}" type="pres">
      <dgm:prSet presAssocID="{2DFD4BAC-9BD1-4E49-9478-CF2D41C48B9A}" presName="connSite" presStyleLbl="node1" presStyleIdx="0" presStyleCnt="4"/>
      <dgm:spPr/>
    </dgm:pt>
    <dgm:pt modelId="{12077EFC-6966-4FD7-8F8D-243D6E1A3F98}" type="pres">
      <dgm:prSet presAssocID="{2DFD4BAC-9BD1-4E49-9478-CF2D41C48B9A}" presName="visible" presStyleLbl="node1" presStyleIdx="0" presStyleCnt="4" custScaleX="138271" custScaleY="135141"/>
      <dgm:spPr>
        <a:blipFill rotWithShape="1">
          <a:blip xmlns:r="http://schemas.openxmlformats.org/officeDocument/2006/relationships" r:embed="rId1"/>
          <a:stretch>
            <a:fillRect/>
          </a:stretch>
        </a:blipFill>
      </dgm:spPr>
      <dgm:t>
        <a:bodyPr/>
        <a:lstStyle/>
        <a:p>
          <a:endParaRPr lang="es-EC"/>
        </a:p>
      </dgm:t>
    </dgm:pt>
    <dgm:pt modelId="{F4B6DF61-5229-40A6-BC1F-04FCD2872943}" type="pres">
      <dgm:prSet presAssocID="{709D8946-B97A-408F-9685-DB4BC2E53A5F}" presName="Name25" presStyleLbl="parChTrans1D1" presStyleIdx="0" presStyleCnt="3"/>
      <dgm:spPr/>
      <dgm:t>
        <a:bodyPr/>
        <a:lstStyle/>
        <a:p>
          <a:endParaRPr lang="es-EC"/>
        </a:p>
      </dgm:t>
    </dgm:pt>
    <dgm:pt modelId="{10BE642A-C22D-4711-BC28-6B7B92178D1E}" type="pres">
      <dgm:prSet presAssocID="{A702FF9F-E8BE-4556-A422-FF4002F8F76B}" presName="node" presStyleCnt="0"/>
      <dgm:spPr/>
    </dgm:pt>
    <dgm:pt modelId="{922488FB-DCDD-4B28-926F-4A86EBD24343}" type="pres">
      <dgm:prSet presAssocID="{A702FF9F-E8BE-4556-A422-FF4002F8F76B}" presName="parentNode" presStyleLbl="node1" presStyleIdx="1" presStyleCnt="4">
        <dgm:presLayoutVars>
          <dgm:chMax val="1"/>
          <dgm:bulletEnabled val="1"/>
        </dgm:presLayoutVars>
      </dgm:prSet>
      <dgm:spPr/>
      <dgm:t>
        <a:bodyPr/>
        <a:lstStyle/>
        <a:p>
          <a:endParaRPr lang="es-EC"/>
        </a:p>
      </dgm:t>
    </dgm:pt>
    <dgm:pt modelId="{B6C45921-7C0C-439A-8D4D-A2879B156167}" type="pres">
      <dgm:prSet presAssocID="{A702FF9F-E8BE-4556-A422-FF4002F8F76B}" presName="childNode" presStyleLbl="revTx" presStyleIdx="0" presStyleCnt="3">
        <dgm:presLayoutVars>
          <dgm:bulletEnabled val="1"/>
        </dgm:presLayoutVars>
      </dgm:prSet>
      <dgm:spPr/>
      <dgm:t>
        <a:bodyPr/>
        <a:lstStyle/>
        <a:p>
          <a:endParaRPr lang="es-EC"/>
        </a:p>
      </dgm:t>
    </dgm:pt>
    <dgm:pt modelId="{1AE9E75E-C0A9-4F6B-A592-C05E0C94FB68}" type="pres">
      <dgm:prSet presAssocID="{A24951C8-DECB-41E6-9745-FB43CDFE401C}" presName="Name25" presStyleLbl="parChTrans1D1" presStyleIdx="1" presStyleCnt="3"/>
      <dgm:spPr/>
      <dgm:t>
        <a:bodyPr/>
        <a:lstStyle/>
        <a:p>
          <a:endParaRPr lang="es-EC"/>
        </a:p>
      </dgm:t>
    </dgm:pt>
    <dgm:pt modelId="{A87CB3A9-9BA4-44EB-9525-34EE1A9394E4}" type="pres">
      <dgm:prSet presAssocID="{FF8E73C0-A4E4-45FC-B1A9-EAC581780E9C}" presName="node" presStyleCnt="0"/>
      <dgm:spPr/>
    </dgm:pt>
    <dgm:pt modelId="{408375FA-11D7-41C9-9D58-97FA7F8348FA}" type="pres">
      <dgm:prSet presAssocID="{FF8E73C0-A4E4-45FC-B1A9-EAC581780E9C}" presName="parentNode" presStyleLbl="node1" presStyleIdx="2" presStyleCnt="4" custScaleX="106722" custLinFactNeighborX="24790" custLinFactNeighborY="2837">
        <dgm:presLayoutVars>
          <dgm:chMax val="1"/>
          <dgm:bulletEnabled val="1"/>
        </dgm:presLayoutVars>
      </dgm:prSet>
      <dgm:spPr/>
      <dgm:t>
        <a:bodyPr/>
        <a:lstStyle/>
        <a:p>
          <a:endParaRPr lang="es-EC"/>
        </a:p>
      </dgm:t>
    </dgm:pt>
    <dgm:pt modelId="{49A3595F-088C-4E6D-9700-F34C166B4D05}" type="pres">
      <dgm:prSet presAssocID="{FF8E73C0-A4E4-45FC-B1A9-EAC581780E9C}" presName="childNode" presStyleLbl="revTx" presStyleIdx="1" presStyleCnt="3">
        <dgm:presLayoutVars>
          <dgm:bulletEnabled val="1"/>
        </dgm:presLayoutVars>
      </dgm:prSet>
      <dgm:spPr/>
      <dgm:t>
        <a:bodyPr/>
        <a:lstStyle/>
        <a:p>
          <a:endParaRPr lang="es-EC"/>
        </a:p>
      </dgm:t>
    </dgm:pt>
    <dgm:pt modelId="{BB159703-F296-4FCB-9F9C-2F49B0DAB55E}" type="pres">
      <dgm:prSet presAssocID="{187021FD-9B73-4A06-995D-31257C2AB9A2}" presName="Name25" presStyleLbl="parChTrans1D1" presStyleIdx="2" presStyleCnt="3"/>
      <dgm:spPr/>
      <dgm:t>
        <a:bodyPr/>
        <a:lstStyle/>
        <a:p>
          <a:endParaRPr lang="es-EC"/>
        </a:p>
      </dgm:t>
    </dgm:pt>
    <dgm:pt modelId="{EF03D086-900A-479C-9BB0-CD3BA772C899}" type="pres">
      <dgm:prSet presAssocID="{0203BFF3-42B1-455C-BCDF-0F7870D22E58}" presName="node" presStyleCnt="0"/>
      <dgm:spPr/>
    </dgm:pt>
    <dgm:pt modelId="{5DB57B91-72FB-4371-8532-DDF07A770CA2}" type="pres">
      <dgm:prSet presAssocID="{0203BFF3-42B1-455C-BCDF-0F7870D22E58}" presName="parentNode" presStyleLbl="node1" presStyleIdx="3" presStyleCnt="4">
        <dgm:presLayoutVars>
          <dgm:chMax val="1"/>
          <dgm:bulletEnabled val="1"/>
        </dgm:presLayoutVars>
      </dgm:prSet>
      <dgm:spPr/>
      <dgm:t>
        <a:bodyPr/>
        <a:lstStyle/>
        <a:p>
          <a:endParaRPr lang="es-EC"/>
        </a:p>
      </dgm:t>
    </dgm:pt>
    <dgm:pt modelId="{18EEC09B-5BCD-43C6-A746-E63BFA6AB726}" type="pres">
      <dgm:prSet presAssocID="{0203BFF3-42B1-455C-BCDF-0F7870D22E58}" presName="childNode" presStyleLbl="revTx" presStyleIdx="2" presStyleCnt="3">
        <dgm:presLayoutVars>
          <dgm:bulletEnabled val="1"/>
        </dgm:presLayoutVars>
      </dgm:prSet>
      <dgm:spPr/>
      <dgm:t>
        <a:bodyPr/>
        <a:lstStyle/>
        <a:p>
          <a:endParaRPr lang="es-EC"/>
        </a:p>
      </dgm:t>
    </dgm:pt>
  </dgm:ptLst>
  <dgm:cxnLst>
    <dgm:cxn modelId="{189DEBCE-1D9B-44AA-836D-BEDE58537B9F}" type="presOf" srcId="{709D8946-B97A-408F-9685-DB4BC2E53A5F}" destId="{F4B6DF61-5229-40A6-BC1F-04FCD2872943}" srcOrd="0" destOrd="0" presId="urn:microsoft.com/office/officeart/2005/8/layout/radial2"/>
    <dgm:cxn modelId="{6BDC4B7E-07D6-4B21-922F-AB713E883DC1}" type="presOf" srcId="{2DFD4BAC-9BD1-4E49-9478-CF2D41C48B9A}" destId="{6157D7A7-8E0F-4D68-82CD-E3306FFF6123}" srcOrd="0" destOrd="0" presId="urn:microsoft.com/office/officeart/2005/8/layout/radial2"/>
    <dgm:cxn modelId="{64948B8F-0A13-4454-8F7D-9DB761987DC5}" type="presOf" srcId="{187021FD-9B73-4A06-995D-31257C2AB9A2}" destId="{BB159703-F296-4FCB-9F9C-2F49B0DAB55E}" srcOrd="0" destOrd="0" presId="urn:microsoft.com/office/officeart/2005/8/layout/radial2"/>
    <dgm:cxn modelId="{F8C89FD6-5F48-4168-9EBB-EE0F7A215850}" srcId="{2DFD4BAC-9BD1-4E49-9478-CF2D41C48B9A}" destId="{FF8E73C0-A4E4-45FC-B1A9-EAC581780E9C}" srcOrd="1" destOrd="0" parTransId="{A24951C8-DECB-41E6-9745-FB43CDFE401C}" sibTransId="{FDEDD44D-5FD5-4283-8C50-19B1063FB635}"/>
    <dgm:cxn modelId="{D6516F99-9413-4F79-AC10-82877FE8FA1E}" srcId="{FF8E73C0-A4E4-45FC-B1A9-EAC581780E9C}" destId="{658BE5F7-BEBA-489A-81C7-56480BF1E6E5}" srcOrd="1" destOrd="0" parTransId="{B3B52F01-6B6F-42B2-A530-E110EA2BD2E3}" sibTransId="{74AC259B-A0F2-4790-9DA0-673304E65E39}"/>
    <dgm:cxn modelId="{5BD05B80-D2F1-49D1-8B8F-3739232AE719}" type="presOf" srcId="{658BE5F7-BEBA-489A-81C7-56480BF1E6E5}" destId="{49A3595F-088C-4E6D-9700-F34C166B4D05}" srcOrd="0" destOrd="1" presId="urn:microsoft.com/office/officeart/2005/8/layout/radial2"/>
    <dgm:cxn modelId="{6DD34150-3BD2-4CCD-A898-8C429BEC8FB4}" srcId="{2DFD4BAC-9BD1-4E49-9478-CF2D41C48B9A}" destId="{A702FF9F-E8BE-4556-A422-FF4002F8F76B}" srcOrd="0" destOrd="0" parTransId="{709D8946-B97A-408F-9685-DB4BC2E53A5F}" sibTransId="{4586AA10-40E2-4514-BBD1-E65E0199C84E}"/>
    <dgm:cxn modelId="{FD65B308-518A-4AFE-8A53-04547E05A505}" srcId="{A702FF9F-E8BE-4556-A422-FF4002F8F76B}" destId="{4755E562-8CA9-4A3B-B046-13E7886E6B6D}" srcOrd="0" destOrd="0" parTransId="{511A5809-E4BA-4A17-BB2C-C20E2EE0C2E6}" sibTransId="{3296997E-58AB-420C-B5DA-FC08B700C953}"/>
    <dgm:cxn modelId="{CB2D0807-E407-43BB-9B28-84EC1682D22D}" type="presOf" srcId="{FF8E73C0-A4E4-45FC-B1A9-EAC581780E9C}" destId="{408375FA-11D7-41C9-9D58-97FA7F8348FA}" srcOrd="0" destOrd="0" presId="urn:microsoft.com/office/officeart/2005/8/layout/radial2"/>
    <dgm:cxn modelId="{4DCE62D5-0941-4A2F-925B-957ADE831D12}" type="presOf" srcId="{7E40BB70-7F60-44F3-B65C-8E689D197A1C}" destId="{B6C45921-7C0C-439A-8D4D-A2879B156167}" srcOrd="0" destOrd="1" presId="urn:microsoft.com/office/officeart/2005/8/layout/radial2"/>
    <dgm:cxn modelId="{A0A12CB0-9AB3-4A59-908D-214FFBAF9F3F}" type="presOf" srcId="{0B6378EB-D8B9-4E0E-9A3F-3CD1AFD69073}" destId="{49A3595F-088C-4E6D-9700-F34C166B4D05}" srcOrd="0" destOrd="0" presId="urn:microsoft.com/office/officeart/2005/8/layout/radial2"/>
    <dgm:cxn modelId="{05C95A9E-9722-44A4-9DED-3845E6EB4EFC}" type="presOf" srcId="{0203BFF3-42B1-455C-BCDF-0F7870D22E58}" destId="{5DB57B91-72FB-4371-8532-DDF07A770CA2}" srcOrd="0" destOrd="0" presId="urn:microsoft.com/office/officeart/2005/8/layout/radial2"/>
    <dgm:cxn modelId="{33565B81-672E-449A-8E25-792BD031C26E}" type="presOf" srcId="{A24951C8-DECB-41E6-9745-FB43CDFE401C}" destId="{1AE9E75E-C0A9-4F6B-A592-C05E0C94FB68}" srcOrd="0" destOrd="0" presId="urn:microsoft.com/office/officeart/2005/8/layout/radial2"/>
    <dgm:cxn modelId="{180CA3E2-D508-4612-B015-7509492D1C55}" type="presOf" srcId="{4755E562-8CA9-4A3B-B046-13E7886E6B6D}" destId="{B6C45921-7C0C-439A-8D4D-A2879B156167}" srcOrd="0" destOrd="0" presId="urn:microsoft.com/office/officeart/2005/8/layout/radial2"/>
    <dgm:cxn modelId="{A3DC968C-AFEC-4D4C-8267-ED897DF97A12}" srcId="{0203BFF3-42B1-455C-BCDF-0F7870D22E58}" destId="{35A851D1-92B6-410B-9E2C-72ABF089A02D}" srcOrd="0" destOrd="0" parTransId="{CC1E244D-83AE-4BE6-BE10-FAC586D09D55}" sibTransId="{B79DE077-15CE-46D7-9136-2345E32B4F90}"/>
    <dgm:cxn modelId="{9676FA2A-0A53-4933-BEEC-0B2FD9F3831A}" type="presOf" srcId="{35A851D1-92B6-410B-9E2C-72ABF089A02D}" destId="{18EEC09B-5BCD-43C6-A746-E63BFA6AB726}" srcOrd="0" destOrd="0" presId="urn:microsoft.com/office/officeart/2005/8/layout/radial2"/>
    <dgm:cxn modelId="{946068D7-83BC-4E2B-9C7A-3F84EC374D62}" srcId="{FF8E73C0-A4E4-45FC-B1A9-EAC581780E9C}" destId="{0B6378EB-D8B9-4E0E-9A3F-3CD1AFD69073}" srcOrd="0" destOrd="0" parTransId="{E00F0728-E5BB-47C2-8187-C1590A74FE85}" sibTransId="{A01D9B69-5482-4E68-8916-F0411355472E}"/>
    <dgm:cxn modelId="{A402FF4E-14E9-421A-B6B3-B442C665190A}" srcId="{0203BFF3-42B1-455C-BCDF-0F7870D22E58}" destId="{782145C2-E65A-4BF0-B259-8B16580422E8}" srcOrd="1" destOrd="0" parTransId="{D4CE2DC7-1402-4512-A227-663E7B545242}" sibTransId="{8889BC01-74A6-4D22-B07B-328163D9AE8B}"/>
    <dgm:cxn modelId="{0A698931-78E4-400D-87CE-5A3257FA6CB3}" srcId="{A702FF9F-E8BE-4556-A422-FF4002F8F76B}" destId="{7E40BB70-7F60-44F3-B65C-8E689D197A1C}" srcOrd="1" destOrd="0" parTransId="{1A108AD8-C7DE-4B82-A3B4-02E4DA0F148D}" sibTransId="{C295642B-E89E-41C5-B7A9-074E357E4144}"/>
    <dgm:cxn modelId="{C6ED6912-406C-421C-B649-ED187E2476F4}" type="presOf" srcId="{782145C2-E65A-4BF0-B259-8B16580422E8}" destId="{18EEC09B-5BCD-43C6-A746-E63BFA6AB726}" srcOrd="0" destOrd="1" presId="urn:microsoft.com/office/officeart/2005/8/layout/radial2"/>
    <dgm:cxn modelId="{F744744E-F3BB-428D-9610-33F0064DD9C5}" type="presOf" srcId="{A702FF9F-E8BE-4556-A422-FF4002F8F76B}" destId="{922488FB-DCDD-4B28-926F-4A86EBD24343}" srcOrd="0" destOrd="0" presId="urn:microsoft.com/office/officeart/2005/8/layout/radial2"/>
    <dgm:cxn modelId="{D5DCD4FC-4C72-4BE3-ACCB-892962AC80DC}" srcId="{2DFD4BAC-9BD1-4E49-9478-CF2D41C48B9A}" destId="{0203BFF3-42B1-455C-BCDF-0F7870D22E58}" srcOrd="2" destOrd="0" parTransId="{187021FD-9B73-4A06-995D-31257C2AB9A2}" sibTransId="{89A67947-43AB-42CB-BB34-FD6C6E915C86}"/>
    <dgm:cxn modelId="{A5089667-9BD0-47A6-82D9-AC4F39F7783B}" type="presParOf" srcId="{6157D7A7-8E0F-4D68-82CD-E3306FFF6123}" destId="{AFE1E676-0CCE-4995-8FBF-D7EC95DC493C}" srcOrd="0" destOrd="0" presId="urn:microsoft.com/office/officeart/2005/8/layout/radial2"/>
    <dgm:cxn modelId="{D2468CC0-0304-4429-8EB3-980C72ADE757}" type="presParOf" srcId="{AFE1E676-0CCE-4995-8FBF-D7EC95DC493C}" destId="{219AECDE-A0F1-4A7A-8032-C85006ACED65}" srcOrd="0" destOrd="0" presId="urn:microsoft.com/office/officeart/2005/8/layout/radial2"/>
    <dgm:cxn modelId="{187772B7-28C9-433D-8658-03CE2455AC72}" type="presParOf" srcId="{219AECDE-A0F1-4A7A-8032-C85006ACED65}" destId="{B45EFA3D-6049-4775-81C4-232D23EC1D78}" srcOrd="0" destOrd="0" presId="urn:microsoft.com/office/officeart/2005/8/layout/radial2"/>
    <dgm:cxn modelId="{0AA03699-0E4C-4D0D-BC97-C3A074C718DC}" type="presParOf" srcId="{219AECDE-A0F1-4A7A-8032-C85006ACED65}" destId="{12077EFC-6966-4FD7-8F8D-243D6E1A3F98}" srcOrd="1" destOrd="0" presId="urn:microsoft.com/office/officeart/2005/8/layout/radial2"/>
    <dgm:cxn modelId="{DC54EEBB-2D3E-43A0-ACBB-483D4EE46AAC}" type="presParOf" srcId="{AFE1E676-0CCE-4995-8FBF-D7EC95DC493C}" destId="{F4B6DF61-5229-40A6-BC1F-04FCD2872943}" srcOrd="1" destOrd="0" presId="urn:microsoft.com/office/officeart/2005/8/layout/radial2"/>
    <dgm:cxn modelId="{4ACDE2C7-7288-49AA-A13E-13014A5AF393}" type="presParOf" srcId="{AFE1E676-0CCE-4995-8FBF-D7EC95DC493C}" destId="{10BE642A-C22D-4711-BC28-6B7B92178D1E}" srcOrd="2" destOrd="0" presId="urn:microsoft.com/office/officeart/2005/8/layout/radial2"/>
    <dgm:cxn modelId="{177A489A-AD6C-4FB0-BE0A-7C36E3921C93}" type="presParOf" srcId="{10BE642A-C22D-4711-BC28-6B7B92178D1E}" destId="{922488FB-DCDD-4B28-926F-4A86EBD24343}" srcOrd="0" destOrd="0" presId="urn:microsoft.com/office/officeart/2005/8/layout/radial2"/>
    <dgm:cxn modelId="{655F28E6-3C54-4696-94BE-692AA59C7FA3}" type="presParOf" srcId="{10BE642A-C22D-4711-BC28-6B7B92178D1E}" destId="{B6C45921-7C0C-439A-8D4D-A2879B156167}" srcOrd="1" destOrd="0" presId="urn:microsoft.com/office/officeart/2005/8/layout/radial2"/>
    <dgm:cxn modelId="{B66412BF-5536-4CFB-918E-748049105FD3}" type="presParOf" srcId="{AFE1E676-0CCE-4995-8FBF-D7EC95DC493C}" destId="{1AE9E75E-C0A9-4F6B-A592-C05E0C94FB68}" srcOrd="3" destOrd="0" presId="urn:microsoft.com/office/officeart/2005/8/layout/radial2"/>
    <dgm:cxn modelId="{5A2D76B1-20F1-447E-927B-40C2F21BC326}" type="presParOf" srcId="{AFE1E676-0CCE-4995-8FBF-D7EC95DC493C}" destId="{A87CB3A9-9BA4-44EB-9525-34EE1A9394E4}" srcOrd="4" destOrd="0" presId="urn:microsoft.com/office/officeart/2005/8/layout/radial2"/>
    <dgm:cxn modelId="{A33FDFC2-11D1-41B3-B2E9-747D21519639}" type="presParOf" srcId="{A87CB3A9-9BA4-44EB-9525-34EE1A9394E4}" destId="{408375FA-11D7-41C9-9D58-97FA7F8348FA}" srcOrd="0" destOrd="0" presId="urn:microsoft.com/office/officeart/2005/8/layout/radial2"/>
    <dgm:cxn modelId="{14D07CDD-943E-4448-9529-7B8396FE3B25}" type="presParOf" srcId="{A87CB3A9-9BA4-44EB-9525-34EE1A9394E4}" destId="{49A3595F-088C-4E6D-9700-F34C166B4D05}" srcOrd="1" destOrd="0" presId="urn:microsoft.com/office/officeart/2005/8/layout/radial2"/>
    <dgm:cxn modelId="{4FF758AD-2D76-44F7-B28B-0C1DEA284FEC}" type="presParOf" srcId="{AFE1E676-0CCE-4995-8FBF-D7EC95DC493C}" destId="{BB159703-F296-4FCB-9F9C-2F49B0DAB55E}" srcOrd="5" destOrd="0" presId="urn:microsoft.com/office/officeart/2005/8/layout/radial2"/>
    <dgm:cxn modelId="{DE9686D1-681A-4468-A9E8-50B048231F4F}" type="presParOf" srcId="{AFE1E676-0CCE-4995-8FBF-D7EC95DC493C}" destId="{EF03D086-900A-479C-9BB0-CD3BA772C899}" srcOrd="6" destOrd="0" presId="urn:microsoft.com/office/officeart/2005/8/layout/radial2"/>
    <dgm:cxn modelId="{BF3FC290-40B6-4C01-80C2-313B43F65000}" type="presParOf" srcId="{EF03D086-900A-479C-9BB0-CD3BA772C899}" destId="{5DB57B91-72FB-4371-8532-DDF07A770CA2}" srcOrd="0" destOrd="0" presId="urn:microsoft.com/office/officeart/2005/8/layout/radial2"/>
    <dgm:cxn modelId="{1D0E08F3-819C-4B38-A793-FCEB49E73664}" type="presParOf" srcId="{EF03D086-900A-479C-9BB0-CD3BA772C899}" destId="{18EEC09B-5BCD-43C6-A746-E63BFA6AB726}"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0110A8-6D05-4106-8CE2-74AB7E43025F}" type="doc">
      <dgm:prSet loTypeId="urn:microsoft.com/office/officeart/2005/8/layout/process1" loCatId="process" qsTypeId="urn:microsoft.com/office/officeart/2005/8/quickstyle/simple1" qsCatId="simple" csTypeId="urn:microsoft.com/office/officeart/2005/8/colors/accent1_1" csCatId="accent1" phldr="1"/>
      <dgm:spPr/>
    </dgm:pt>
    <dgm:pt modelId="{D9213C78-0B24-4397-B859-1C9768BC277D}">
      <dgm:prSet phldrT="[Texto]"/>
      <dgm:spPr/>
      <dgm:t>
        <a:bodyPr/>
        <a:lstStyle/>
        <a:p>
          <a:r>
            <a:rPr lang="es-EC" dirty="0" smtClean="0"/>
            <a:t>Problema fitosanitario + 500 especies</a:t>
          </a:r>
          <a:endParaRPr lang="es-EC" dirty="0"/>
        </a:p>
      </dgm:t>
    </dgm:pt>
    <dgm:pt modelId="{8BD250A8-1319-4763-9E07-D262F2F15B8B}" type="parTrans" cxnId="{991DA640-1427-44F8-84AE-EC03E07C4634}">
      <dgm:prSet/>
      <dgm:spPr/>
      <dgm:t>
        <a:bodyPr/>
        <a:lstStyle/>
        <a:p>
          <a:endParaRPr lang="es-EC"/>
        </a:p>
      </dgm:t>
    </dgm:pt>
    <dgm:pt modelId="{28B8829B-CC03-4F1C-BB17-EB9FB9C1A9D1}" type="sibTrans" cxnId="{991DA640-1427-44F8-84AE-EC03E07C4634}">
      <dgm:prSet/>
      <dgm:spPr>
        <a:solidFill>
          <a:schemeClr val="tx2"/>
        </a:solidFill>
      </dgm:spPr>
      <dgm:t>
        <a:bodyPr/>
        <a:lstStyle/>
        <a:p>
          <a:endParaRPr lang="es-EC"/>
        </a:p>
      </dgm:t>
    </dgm:pt>
    <dgm:pt modelId="{BEB4B407-BBD0-4081-9523-B55ACA1CDCD8}">
      <dgm:prSet phldrT="[Texto]"/>
      <dgm:spPr/>
      <dgm:t>
        <a:bodyPr/>
        <a:lstStyle/>
        <a:p>
          <a:r>
            <a:rPr lang="es-EC" dirty="0" smtClean="0"/>
            <a:t>Pérdida del 20-25% de frutas y vegetales</a:t>
          </a:r>
          <a:endParaRPr lang="es-EC" dirty="0"/>
        </a:p>
      </dgm:t>
    </dgm:pt>
    <dgm:pt modelId="{AF14BFFD-30B6-41E7-9DB8-2AEB7C1ADC79}" type="parTrans" cxnId="{E92B0D62-E0C1-4E9E-AC7E-6CDB72723EC9}">
      <dgm:prSet/>
      <dgm:spPr/>
      <dgm:t>
        <a:bodyPr/>
        <a:lstStyle/>
        <a:p>
          <a:endParaRPr lang="es-EC"/>
        </a:p>
      </dgm:t>
    </dgm:pt>
    <dgm:pt modelId="{6F36ADF0-748E-4FF4-B4A5-2C0DD775C335}" type="sibTrans" cxnId="{E92B0D62-E0C1-4E9E-AC7E-6CDB72723EC9}">
      <dgm:prSet/>
      <dgm:spPr>
        <a:solidFill>
          <a:schemeClr val="tx2"/>
        </a:solidFill>
      </dgm:spPr>
      <dgm:t>
        <a:bodyPr/>
        <a:lstStyle/>
        <a:p>
          <a:endParaRPr lang="es-EC"/>
        </a:p>
      </dgm:t>
    </dgm:pt>
    <dgm:pt modelId="{F6583114-ECC4-43BD-8BBE-ACC498A29D80}">
      <dgm:prSet phldrT="[Texto]"/>
      <dgm:spPr/>
      <dgm:t>
        <a:bodyPr/>
        <a:lstStyle/>
        <a:p>
          <a:r>
            <a:rPr lang="es-EC" dirty="0" smtClean="0"/>
            <a:t>$10 000 millones</a:t>
          </a:r>
          <a:endParaRPr lang="es-EC" dirty="0"/>
        </a:p>
      </dgm:t>
    </dgm:pt>
    <dgm:pt modelId="{36E12962-3595-4AA4-818D-F6E34524F30B}" type="parTrans" cxnId="{B024E895-3A7E-4881-B4DE-9E25DA420BA2}">
      <dgm:prSet/>
      <dgm:spPr/>
      <dgm:t>
        <a:bodyPr/>
        <a:lstStyle/>
        <a:p>
          <a:endParaRPr lang="es-EC"/>
        </a:p>
      </dgm:t>
    </dgm:pt>
    <dgm:pt modelId="{3CF329D4-CBD8-42D6-8C0B-2D92AC0C3AAB}" type="sibTrans" cxnId="{B024E895-3A7E-4881-B4DE-9E25DA420BA2}">
      <dgm:prSet/>
      <dgm:spPr>
        <a:solidFill>
          <a:schemeClr val="tx2"/>
        </a:solidFill>
      </dgm:spPr>
      <dgm:t>
        <a:bodyPr/>
        <a:lstStyle/>
        <a:p>
          <a:endParaRPr lang="es-EC" dirty="0"/>
        </a:p>
      </dgm:t>
    </dgm:pt>
    <dgm:pt modelId="{15F9669F-CA2B-49A0-B8CC-0B75FC64AA16}">
      <dgm:prSet/>
      <dgm:spPr/>
      <dgm:t>
        <a:bodyPr/>
        <a:lstStyle/>
        <a:p>
          <a:r>
            <a:rPr lang="es-EC" dirty="0" smtClean="0"/>
            <a:t>Genoma plástico y resistencia</a:t>
          </a:r>
          <a:endParaRPr lang="es-EC" dirty="0"/>
        </a:p>
      </dgm:t>
    </dgm:pt>
    <dgm:pt modelId="{0D9034BD-2525-4273-A46E-3E5C9529EFB8}" type="parTrans" cxnId="{0F8BB53D-07BC-4C61-9061-EF8FAF39FA4E}">
      <dgm:prSet/>
      <dgm:spPr/>
      <dgm:t>
        <a:bodyPr/>
        <a:lstStyle/>
        <a:p>
          <a:endParaRPr lang="es-EC"/>
        </a:p>
      </dgm:t>
    </dgm:pt>
    <dgm:pt modelId="{8B0F8B9D-C111-4C5C-864C-CFF08BC9CFB9}" type="sibTrans" cxnId="{0F8BB53D-07BC-4C61-9061-EF8FAF39FA4E}">
      <dgm:prSet/>
      <dgm:spPr/>
      <dgm:t>
        <a:bodyPr/>
        <a:lstStyle/>
        <a:p>
          <a:endParaRPr lang="es-EC"/>
        </a:p>
      </dgm:t>
    </dgm:pt>
    <dgm:pt modelId="{C4B4C81D-4475-4711-8CAF-71BBAA8B1440}" type="pres">
      <dgm:prSet presAssocID="{190110A8-6D05-4106-8CE2-74AB7E43025F}" presName="Name0" presStyleCnt="0">
        <dgm:presLayoutVars>
          <dgm:dir/>
          <dgm:resizeHandles val="exact"/>
        </dgm:presLayoutVars>
      </dgm:prSet>
      <dgm:spPr/>
    </dgm:pt>
    <dgm:pt modelId="{E06D575E-AEAB-487E-A501-9F641EA79AB1}" type="pres">
      <dgm:prSet presAssocID="{D9213C78-0B24-4397-B859-1C9768BC277D}" presName="node" presStyleLbl="node1" presStyleIdx="0" presStyleCnt="4">
        <dgm:presLayoutVars>
          <dgm:bulletEnabled val="1"/>
        </dgm:presLayoutVars>
      </dgm:prSet>
      <dgm:spPr/>
      <dgm:t>
        <a:bodyPr/>
        <a:lstStyle/>
        <a:p>
          <a:endParaRPr lang="es-EC"/>
        </a:p>
      </dgm:t>
    </dgm:pt>
    <dgm:pt modelId="{59AD6377-C5CB-43C4-B920-3E7C5717723A}" type="pres">
      <dgm:prSet presAssocID="{28B8829B-CC03-4F1C-BB17-EB9FB9C1A9D1}" presName="sibTrans" presStyleLbl="sibTrans2D1" presStyleIdx="0" presStyleCnt="3"/>
      <dgm:spPr/>
      <dgm:t>
        <a:bodyPr/>
        <a:lstStyle/>
        <a:p>
          <a:endParaRPr lang="es-EC"/>
        </a:p>
      </dgm:t>
    </dgm:pt>
    <dgm:pt modelId="{FB0137C6-E4A4-4D2C-9F97-A87E5423FC1B}" type="pres">
      <dgm:prSet presAssocID="{28B8829B-CC03-4F1C-BB17-EB9FB9C1A9D1}" presName="connectorText" presStyleLbl="sibTrans2D1" presStyleIdx="0" presStyleCnt="3"/>
      <dgm:spPr/>
      <dgm:t>
        <a:bodyPr/>
        <a:lstStyle/>
        <a:p>
          <a:endParaRPr lang="es-EC"/>
        </a:p>
      </dgm:t>
    </dgm:pt>
    <dgm:pt modelId="{950EC919-3CE3-4461-97C7-56F77351413F}" type="pres">
      <dgm:prSet presAssocID="{BEB4B407-BBD0-4081-9523-B55ACA1CDCD8}" presName="node" presStyleLbl="node1" presStyleIdx="1" presStyleCnt="4">
        <dgm:presLayoutVars>
          <dgm:bulletEnabled val="1"/>
        </dgm:presLayoutVars>
      </dgm:prSet>
      <dgm:spPr/>
      <dgm:t>
        <a:bodyPr/>
        <a:lstStyle/>
        <a:p>
          <a:endParaRPr lang="es-EC"/>
        </a:p>
      </dgm:t>
    </dgm:pt>
    <dgm:pt modelId="{C47C3A6C-5C83-4C28-8AF6-C5D511F7BA5F}" type="pres">
      <dgm:prSet presAssocID="{6F36ADF0-748E-4FF4-B4A5-2C0DD775C335}" presName="sibTrans" presStyleLbl="sibTrans2D1" presStyleIdx="1" presStyleCnt="3"/>
      <dgm:spPr/>
      <dgm:t>
        <a:bodyPr/>
        <a:lstStyle/>
        <a:p>
          <a:endParaRPr lang="es-EC"/>
        </a:p>
      </dgm:t>
    </dgm:pt>
    <dgm:pt modelId="{688A0BC0-7D3A-49EC-92C2-1C29008464DB}" type="pres">
      <dgm:prSet presAssocID="{6F36ADF0-748E-4FF4-B4A5-2C0DD775C335}" presName="connectorText" presStyleLbl="sibTrans2D1" presStyleIdx="1" presStyleCnt="3"/>
      <dgm:spPr/>
      <dgm:t>
        <a:bodyPr/>
        <a:lstStyle/>
        <a:p>
          <a:endParaRPr lang="es-EC"/>
        </a:p>
      </dgm:t>
    </dgm:pt>
    <dgm:pt modelId="{61C23250-44CB-41CA-9422-23F85F5CA965}" type="pres">
      <dgm:prSet presAssocID="{F6583114-ECC4-43BD-8BBE-ACC498A29D80}" presName="node" presStyleLbl="node1" presStyleIdx="2" presStyleCnt="4">
        <dgm:presLayoutVars>
          <dgm:bulletEnabled val="1"/>
        </dgm:presLayoutVars>
      </dgm:prSet>
      <dgm:spPr/>
      <dgm:t>
        <a:bodyPr/>
        <a:lstStyle/>
        <a:p>
          <a:endParaRPr lang="es-EC"/>
        </a:p>
      </dgm:t>
    </dgm:pt>
    <dgm:pt modelId="{B996F5FC-83B9-4B64-84C2-FEF9F9275DDE}" type="pres">
      <dgm:prSet presAssocID="{3CF329D4-CBD8-42D6-8C0B-2D92AC0C3AAB}" presName="sibTrans" presStyleLbl="sibTrans2D1" presStyleIdx="2" presStyleCnt="3"/>
      <dgm:spPr/>
      <dgm:t>
        <a:bodyPr/>
        <a:lstStyle/>
        <a:p>
          <a:endParaRPr lang="es-EC"/>
        </a:p>
      </dgm:t>
    </dgm:pt>
    <dgm:pt modelId="{E4681FF8-7A56-47AA-90A9-C19EAF728452}" type="pres">
      <dgm:prSet presAssocID="{3CF329D4-CBD8-42D6-8C0B-2D92AC0C3AAB}" presName="connectorText" presStyleLbl="sibTrans2D1" presStyleIdx="2" presStyleCnt="3"/>
      <dgm:spPr/>
      <dgm:t>
        <a:bodyPr/>
        <a:lstStyle/>
        <a:p>
          <a:endParaRPr lang="es-EC"/>
        </a:p>
      </dgm:t>
    </dgm:pt>
    <dgm:pt modelId="{F3D79236-82D9-47B3-94F9-E55E1B830D93}" type="pres">
      <dgm:prSet presAssocID="{15F9669F-CA2B-49A0-B8CC-0B75FC64AA16}" presName="node" presStyleLbl="node1" presStyleIdx="3" presStyleCnt="4">
        <dgm:presLayoutVars>
          <dgm:bulletEnabled val="1"/>
        </dgm:presLayoutVars>
      </dgm:prSet>
      <dgm:spPr/>
      <dgm:t>
        <a:bodyPr/>
        <a:lstStyle/>
        <a:p>
          <a:endParaRPr lang="es-EC"/>
        </a:p>
      </dgm:t>
    </dgm:pt>
  </dgm:ptLst>
  <dgm:cxnLst>
    <dgm:cxn modelId="{991DA640-1427-44F8-84AE-EC03E07C4634}" srcId="{190110A8-6D05-4106-8CE2-74AB7E43025F}" destId="{D9213C78-0B24-4397-B859-1C9768BC277D}" srcOrd="0" destOrd="0" parTransId="{8BD250A8-1319-4763-9E07-D262F2F15B8B}" sibTransId="{28B8829B-CC03-4F1C-BB17-EB9FB9C1A9D1}"/>
    <dgm:cxn modelId="{BAB60E3A-108E-4F41-B3B7-BCC86DBA84D5}" type="presOf" srcId="{6F36ADF0-748E-4FF4-B4A5-2C0DD775C335}" destId="{688A0BC0-7D3A-49EC-92C2-1C29008464DB}" srcOrd="1" destOrd="0" presId="urn:microsoft.com/office/officeart/2005/8/layout/process1"/>
    <dgm:cxn modelId="{0F8BB53D-07BC-4C61-9061-EF8FAF39FA4E}" srcId="{190110A8-6D05-4106-8CE2-74AB7E43025F}" destId="{15F9669F-CA2B-49A0-B8CC-0B75FC64AA16}" srcOrd="3" destOrd="0" parTransId="{0D9034BD-2525-4273-A46E-3E5C9529EFB8}" sibTransId="{8B0F8B9D-C111-4C5C-864C-CFF08BC9CFB9}"/>
    <dgm:cxn modelId="{27B6BEE6-E871-4FBC-AC38-82943E974B14}" type="presOf" srcId="{3CF329D4-CBD8-42D6-8C0B-2D92AC0C3AAB}" destId="{B996F5FC-83B9-4B64-84C2-FEF9F9275DDE}" srcOrd="0" destOrd="0" presId="urn:microsoft.com/office/officeart/2005/8/layout/process1"/>
    <dgm:cxn modelId="{0C7CD7D4-E7ED-464C-89B1-EFC24D20DDA5}" type="presOf" srcId="{6F36ADF0-748E-4FF4-B4A5-2C0DD775C335}" destId="{C47C3A6C-5C83-4C28-8AF6-C5D511F7BA5F}" srcOrd="0" destOrd="0" presId="urn:microsoft.com/office/officeart/2005/8/layout/process1"/>
    <dgm:cxn modelId="{BBB01E58-AD01-4A4A-8B5A-51A6EEC66149}" type="presOf" srcId="{28B8829B-CC03-4F1C-BB17-EB9FB9C1A9D1}" destId="{59AD6377-C5CB-43C4-B920-3E7C5717723A}" srcOrd="0" destOrd="0" presId="urn:microsoft.com/office/officeart/2005/8/layout/process1"/>
    <dgm:cxn modelId="{B024E895-3A7E-4881-B4DE-9E25DA420BA2}" srcId="{190110A8-6D05-4106-8CE2-74AB7E43025F}" destId="{F6583114-ECC4-43BD-8BBE-ACC498A29D80}" srcOrd="2" destOrd="0" parTransId="{36E12962-3595-4AA4-818D-F6E34524F30B}" sibTransId="{3CF329D4-CBD8-42D6-8C0B-2D92AC0C3AAB}"/>
    <dgm:cxn modelId="{B30A0553-D181-4BC4-BC4C-1DB681BCA7F7}" type="presOf" srcId="{190110A8-6D05-4106-8CE2-74AB7E43025F}" destId="{C4B4C81D-4475-4711-8CAF-71BBAA8B1440}" srcOrd="0" destOrd="0" presId="urn:microsoft.com/office/officeart/2005/8/layout/process1"/>
    <dgm:cxn modelId="{E92B0D62-E0C1-4E9E-AC7E-6CDB72723EC9}" srcId="{190110A8-6D05-4106-8CE2-74AB7E43025F}" destId="{BEB4B407-BBD0-4081-9523-B55ACA1CDCD8}" srcOrd="1" destOrd="0" parTransId="{AF14BFFD-30B6-41E7-9DB8-2AEB7C1ADC79}" sibTransId="{6F36ADF0-748E-4FF4-B4A5-2C0DD775C335}"/>
    <dgm:cxn modelId="{B0BDFB94-F475-4772-9F3B-C012CD458C3F}" type="presOf" srcId="{D9213C78-0B24-4397-B859-1C9768BC277D}" destId="{E06D575E-AEAB-487E-A501-9F641EA79AB1}" srcOrd="0" destOrd="0" presId="urn:microsoft.com/office/officeart/2005/8/layout/process1"/>
    <dgm:cxn modelId="{872FCF57-AF9C-4793-8A0D-2AA3902F18DF}" type="presOf" srcId="{28B8829B-CC03-4F1C-BB17-EB9FB9C1A9D1}" destId="{FB0137C6-E4A4-4D2C-9F97-A87E5423FC1B}" srcOrd="1" destOrd="0" presId="urn:microsoft.com/office/officeart/2005/8/layout/process1"/>
    <dgm:cxn modelId="{C414DC6C-D535-4E35-A327-5394325978B0}" type="presOf" srcId="{F6583114-ECC4-43BD-8BBE-ACC498A29D80}" destId="{61C23250-44CB-41CA-9422-23F85F5CA965}" srcOrd="0" destOrd="0" presId="urn:microsoft.com/office/officeart/2005/8/layout/process1"/>
    <dgm:cxn modelId="{3845CA09-7285-4293-8247-6A488835D3A4}" type="presOf" srcId="{BEB4B407-BBD0-4081-9523-B55ACA1CDCD8}" destId="{950EC919-3CE3-4461-97C7-56F77351413F}" srcOrd="0" destOrd="0" presId="urn:microsoft.com/office/officeart/2005/8/layout/process1"/>
    <dgm:cxn modelId="{F50865EB-BA9A-4391-8C11-2C03B61CCA2D}" type="presOf" srcId="{3CF329D4-CBD8-42D6-8C0B-2D92AC0C3AAB}" destId="{E4681FF8-7A56-47AA-90A9-C19EAF728452}" srcOrd="1" destOrd="0" presId="urn:microsoft.com/office/officeart/2005/8/layout/process1"/>
    <dgm:cxn modelId="{62877A64-4BCA-4E36-AFB1-AE077DBE1843}" type="presOf" srcId="{15F9669F-CA2B-49A0-B8CC-0B75FC64AA16}" destId="{F3D79236-82D9-47B3-94F9-E55E1B830D93}" srcOrd="0" destOrd="0" presId="urn:microsoft.com/office/officeart/2005/8/layout/process1"/>
    <dgm:cxn modelId="{D7049301-489D-4BC8-8F7D-C0B1D4B9E0F4}" type="presParOf" srcId="{C4B4C81D-4475-4711-8CAF-71BBAA8B1440}" destId="{E06D575E-AEAB-487E-A501-9F641EA79AB1}" srcOrd="0" destOrd="0" presId="urn:microsoft.com/office/officeart/2005/8/layout/process1"/>
    <dgm:cxn modelId="{0C915891-B3DB-48C8-9FDA-CBE37C81F7AF}" type="presParOf" srcId="{C4B4C81D-4475-4711-8CAF-71BBAA8B1440}" destId="{59AD6377-C5CB-43C4-B920-3E7C5717723A}" srcOrd="1" destOrd="0" presId="urn:microsoft.com/office/officeart/2005/8/layout/process1"/>
    <dgm:cxn modelId="{3BB8B1E3-9FE5-4844-90B1-E59877B3E428}" type="presParOf" srcId="{59AD6377-C5CB-43C4-B920-3E7C5717723A}" destId="{FB0137C6-E4A4-4D2C-9F97-A87E5423FC1B}" srcOrd="0" destOrd="0" presId="urn:microsoft.com/office/officeart/2005/8/layout/process1"/>
    <dgm:cxn modelId="{3C8739AF-6E94-4E33-812E-658247E2F390}" type="presParOf" srcId="{C4B4C81D-4475-4711-8CAF-71BBAA8B1440}" destId="{950EC919-3CE3-4461-97C7-56F77351413F}" srcOrd="2" destOrd="0" presId="urn:microsoft.com/office/officeart/2005/8/layout/process1"/>
    <dgm:cxn modelId="{6F3A97C2-F139-45C8-B0CB-730AB69A7B74}" type="presParOf" srcId="{C4B4C81D-4475-4711-8CAF-71BBAA8B1440}" destId="{C47C3A6C-5C83-4C28-8AF6-C5D511F7BA5F}" srcOrd="3" destOrd="0" presId="urn:microsoft.com/office/officeart/2005/8/layout/process1"/>
    <dgm:cxn modelId="{2997327D-64C6-405D-84A4-B3616CE338DC}" type="presParOf" srcId="{C47C3A6C-5C83-4C28-8AF6-C5D511F7BA5F}" destId="{688A0BC0-7D3A-49EC-92C2-1C29008464DB}" srcOrd="0" destOrd="0" presId="urn:microsoft.com/office/officeart/2005/8/layout/process1"/>
    <dgm:cxn modelId="{16913492-FAB2-465B-87B6-D5B2A4E134C5}" type="presParOf" srcId="{C4B4C81D-4475-4711-8CAF-71BBAA8B1440}" destId="{61C23250-44CB-41CA-9422-23F85F5CA965}" srcOrd="4" destOrd="0" presId="urn:microsoft.com/office/officeart/2005/8/layout/process1"/>
    <dgm:cxn modelId="{EFBACBCF-D171-4C80-B321-728AAC306DD1}" type="presParOf" srcId="{C4B4C81D-4475-4711-8CAF-71BBAA8B1440}" destId="{B996F5FC-83B9-4B64-84C2-FEF9F9275DDE}" srcOrd="5" destOrd="0" presId="urn:microsoft.com/office/officeart/2005/8/layout/process1"/>
    <dgm:cxn modelId="{5B2DBC54-A219-44ED-A4E8-3E5ECCD1034C}" type="presParOf" srcId="{B996F5FC-83B9-4B64-84C2-FEF9F9275DDE}" destId="{E4681FF8-7A56-47AA-90A9-C19EAF728452}" srcOrd="0" destOrd="0" presId="urn:microsoft.com/office/officeart/2005/8/layout/process1"/>
    <dgm:cxn modelId="{E3C0A2B5-5711-4E77-9BAC-9837F30C13BA}" type="presParOf" srcId="{C4B4C81D-4475-4711-8CAF-71BBAA8B1440}" destId="{F3D79236-82D9-47B3-94F9-E55E1B830D93}" srcOrd="6"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353E62-EED5-40DF-BF32-3FC2A73D2462}" type="doc">
      <dgm:prSet loTypeId="urn:microsoft.com/office/officeart/2009/layout/CircleArrowProcess" loCatId="process" qsTypeId="urn:microsoft.com/office/officeart/2005/8/quickstyle/simple1" qsCatId="simple" csTypeId="urn:microsoft.com/office/officeart/2005/8/colors/accent1_1" csCatId="accent1" phldr="1"/>
      <dgm:spPr/>
      <dgm:t>
        <a:bodyPr/>
        <a:lstStyle/>
        <a:p>
          <a:endParaRPr lang="es-EC"/>
        </a:p>
      </dgm:t>
    </dgm:pt>
    <dgm:pt modelId="{E465B63B-55C9-402D-A791-D61B57D6A7F0}">
      <dgm:prSet phldrT="[Texto]"/>
      <dgm:spPr/>
      <dgm:t>
        <a:bodyPr/>
        <a:lstStyle/>
        <a:p>
          <a:r>
            <a:rPr lang="es-EC" dirty="0" smtClean="0"/>
            <a:t>Extracción de ADN</a:t>
          </a:r>
          <a:endParaRPr lang="es-EC" dirty="0"/>
        </a:p>
      </dgm:t>
    </dgm:pt>
    <dgm:pt modelId="{3562E9A9-C0EB-4DA4-9B23-274A0BC0E5CB}" type="parTrans" cxnId="{9EB87BFE-FDDF-4CA8-9387-08A3C45EB0DE}">
      <dgm:prSet/>
      <dgm:spPr/>
      <dgm:t>
        <a:bodyPr/>
        <a:lstStyle/>
        <a:p>
          <a:endParaRPr lang="es-EC"/>
        </a:p>
      </dgm:t>
    </dgm:pt>
    <dgm:pt modelId="{1F44C2E1-87C3-40E9-AE9C-91037F669DA3}" type="sibTrans" cxnId="{9EB87BFE-FDDF-4CA8-9387-08A3C45EB0DE}">
      <dgm:prSet/>
      <dgm:spPr/>
      <dgm:t>
        <a:bodyPr/>
        <a:lstStyle/>
        <a:p>
          <a:endParaRPr lang="es-EC"/>
        </a:p>
      </dgm:t>
    </dgm:pt>
    <dgm:pt modelId="{2AAB832E-3A50-4A65-9360-9A2826F1EE04}">
      <dgm:prSet phldrT="[Texto]"/>
      <dgm:spPr/>
      <dgm:t>
        <a:bodyPr/>
        <a:lstStyle/>
        <a:p>
          <a:r>
            <a:rPr lang="es-EC" dirty="0" smtClean="0"/>
            <a:t>Amplificación</a:t>
          </a:r>
          <a:endParaRPr lang="es-EC" dirty="0"/>
        </a:p>
      </dgm:t>
    </dgm:pt>
    <dgm:pt modelId="{56352A80-519C-492D-A239-0C9AF252C04C}" type="parTrans" cxnId="{93837621-59D8-4387-AF02-1D92A6A39747}">
      <dgm:prSet/>
      <dgm:spPr/>
      <dgm:t>
        <a:bodyPr/>
        <a:lstStyle/>
        <a:p>
          <a:endParaRPr lang="es-EC"/>
        </a:p>
      </dgm:t>
    </dgm:pt>
    <dgm:pt modelId="{88DD4DC7-EC11-4D2F-B187-3D1F5284F8CB}" type="sibTrans" cxnId="{93837621-59D8-4387-AF02-1D92A6A39747}">
      <dgm:prSet/>
      <dgm:spPr/>
      <dgm:t>
        <a:bodyPr/>
        <a:lstStyle/>
        <a:p>
          <a:endParaRPr lang="es-EC"/>
        </a:p>
      </dgm:t>
    </dgm:pt>
    <dgm:pt modelId="{C5EE7779-C8ED-4CE5-A848-0C53BE0B51C8}">
      <dgm:prSet phldrT="[Texto]"/>
      <dgm:spPr/>
      <dgm:t>
        <a:bodyPr/>
        <a:lstStyle/>
        <a:p>
          <a:r>
            <a:rPr lang="es-EC" dirty="0" smtClean="0"/>
            <a:t>Electroforesis</a:t>
          </a:r>
          <a:endParaRPr lang="es-EC" dirty="0"/>
        </a:p>
      </dgm:t>
    </dgm:pt>
    <dgm:pt modelId="{38856E77-C4B0-4367-80AB-2991C3B55104}" type="parTrans" cxnId="{3D78E2A3-DAAA-4720-8695-47F80EBC255D}">
      <dgm:prSet/>
      <dgm:spPr/>
      <dgm:t>
        <a:bodyPr/>
        <a:lstStyle/>
        <a:p>
          <a:endParaRPr lang="es-EC"/>
        </a:p>
      </dgm:t>
    </dgm:pt>
    <dgm:pt modelId="{B6F7251B-AE74-41F4-AF2C-2A8EEA236C82}" type="sibTrans" cxnId="{3D78E2A3-DAAA-4720-8695-47F80EBC255D}">
      <dgm:prSet/>
      <dgm:spPr/>
      <dgm:t>
        <a:bodyPr/>
        <a:lstStyle/>
        <a:p>
          <a:endParaRPr lang="es-EC"/>
        </a:p>
      </dgm:t>
    </dgm:pt>
    <dgm:pt modelId="{06690A31-BAFF-4E30-A344-4FED98C7C420}">
      <dgm:prSet/>
      <dgm:spPr/>
      <dgm:t>
        <a:bodyPr/>
        <a:lstStyle/>
        <a:p>
          <a:r>
            <a:rPr lang="es-EC" dirty="0" smtClean="0"/>
            <a:t>Secuenciación</a:t>
          </a:r>
          <a:endParaRPr lang="es-EC" dirty="0"/>
        </a:p>
      </dgm:t>
    </dgm:pt>
    <dgm:pt modelId="{95FF7194-02DB-401F-90E3-AD81F8CFB080}" type="parTrans" cxnId="{756B8823-DB4E-47E6-AA0C-7E147A82B54A}">
      <dgm:prSet/>
      <dgm:spPr/>
      <dgm:t>
        <a:bodyPr/>
        <a:lstStyle/>
        <a:p>
          <a:endParaRPr lang="es-EC"/>
        </a:p>
      </dgm:t>
    </dgm:pt>
    <dgm:pt modelId="{5F35EF6F-18D5-4796-8BCD-1B5ABC0B5060}" type="sibTrans" cxnId="{756B8823-DB4E-47E6-AA0C-7E147A82B54A}">
      <dgm:prSet/>
      <dgm:spPr/>
      <dgm:t>
        <a:bodyPr/>
        <a:lstStyle/>
        <a:p>
          <a:endParaRPr lang="es-EC"/>
        </a:p>
      </dgm:t>
    </dgm:pt>
    <dgm:pt modelId="{CAC962A5-9CFC-4F4D-B1F5-A94E6E43CA15}" type="pres">
      <dgm:prSet presAssocID="{7F353E62-EED5-40DF-BF32-3FC2A73D2462}" presName="Name0" presStyleCnt="0">
        <dgm:presLayoutVars>
          <dgm:chMax val="7"/>
          <dgm:chPref val="7"/>
          <dgm:dir/>
          <dgm:animLvl val="lvl"/>
        </dgm:presLayoutVars>
      </dgm:prSet>
      <dgm:spPr/>
      <dgm:t>
        <a:bodyPr/>
        <a:lstStyle/>
        <a:p>
          <a:endParaRPr lang="es-EC"/>
        </a:p>
      </dgm:t>
    </dgm:pt>
    <dgm:pt modelId="{5A3AC6E4-6624-47E6-A0FD-B6DC98743B05}" type="pres">
      <dgm:prSet presAssocID="{E465B63B-55C9-402D-A791-D61B57D6A7F0}" presName="Accent1" presStyleCnt="0"/>
      <dgm:spPr/>
      <dgm:t>
        <a:bodyPr/>
        <a:lstStyle/>
        <a:p>
          <a:endParaRPr lang="es-EC"/>
        </a:p>
      </dgm:t>
    </dgm:pt>
    <dgm:pt modelId="{BC68BE81-8F09-442B-ABF6-30D0C4B34940}" type="pres">
      <dgm:prSet presAssocID="{E465B63B-55C9-402D-A791-D61B57D6A7F0}" presName="Accent" presStyleLbl="node1" presStyleIdx="0" presStyleCnt="4"/>
      <dgm:spPr/>
      <dgm:t>
        <a:bodyPr/>
        <a:lstStyle/>
        <a:p>
          <a:endParaRPr lang="es-EC"/>
        </a:p>
      </dgm:t>
    </dgm:pt>
    <dgm:pt modelId="{710D9B60-B44F-407B-93AE-5722E5322B5E}" type="pres">
      <dgm:prSet presAssocID="{E465B63B-55C9-402D-A791-D61B57D6A7F0}" presName="Parent1" presStyleLbl="revTx" presStyleIdx="0" presStyleCnt="4">
        <dgm:presLayoutVars>
          <dgm:chMax val="1"/>
          <dgm:chPref val="1"/>
          <dgm:bulletEnabled val="1"/>
        </dgm:presLayoutVars>
      </dgm:prSet>
      <dgm:spPr/>
      <dgm:t>
        <a:bodyPr/>
        <a:lstStyle/>
        <a:p>
          <a:endParaRPr lang="es-EC"/>
        </a:p>
      </dgm:t>
    </dgm:pt>
    <dgm:pt modelId="{718AD479-F294-45A9-B126-CAB469A4201B}" type="pres">
      <dgm:prSet presAssocID="{2AAB832E-3A50-4A65-9360-9A2826F1EE04}" presName="Accent2" presStyleCnt="0"/>
      <dgm:spPr/>
      <dgm:t>
        <a:bodyPr/>
        <a:lstStyle/>
        <a:p>
          <a:endParaRPr lang="es-EC"/>
        </a:p>
      </dgm:t>
    </dgm:pt>
    <dgm:pt modelId="{DCA86F91-F065-4BB3-8C1F-B1FB575272C9}" type="pres">
      <dgm:prSet presAssocID="{2AAB832E-3A50-4A65-9360-9A2826F1EE04}" presName="Accent" presStyleLbl="node1" presStyleIdx="1" presStyleCnt="4"/>
      <dgm:spPr/>
      <dgm:t>
        <a:bodyPr/>
        <a:lstStyle/>
        <a:p>
          <a:endParaRPr lang="es-EC"/>
        </a:p>
      </dgm:t>
    </dgm:pt>
    <dgm:pt modelId="{2DE02E0F-35DD-47CE-8179-7974BBEBA7CF}" type="pres">
      <dgm:prSet presAssocID="{2AAB832E-3A50-4A65-9360-9A2826F1EE04}" presName="Parent2" presStyleLbl="revTx" presStyleIdx="1" presStyleCnt="4">
        <dgm:presLayoutVars>
          <dgm:chMax val="1"/>
          <dgm:chPref val="1"/>
          <dgm:bulletEnabled val="1"/>
        </dgm:presLayoutVars>
      </dgm:prSet>
      <dgm:spPr/>
      <dgm:t>
        <a:bodyPr/>
        <a:lstStyle/>
        <a:p>
          <a:endParaRPr lang="es-EC"/>
        </a:p>
      </dgm:t>
    </dgm:pt>
    <dgm:pt modelId="{AA1B8844-1666-4C4E-BEF9-6BAEAE8F6312}" type="pres">
      <dgm:prSet presAssocID="{C5EE7779-C8ED-4CE5-A848-0C53BE0B51C8}" presName="Accent3" presStyleCnt="0"/>
      <dgm:spPr/>
      <dgm:t>
        <a:bodyPr/>
        <a:lstStyle/>
        <a:p>
          <a:endParaRPr lang="es-EC"/>
        </a:p>
      </dgm:t>
    </dgm:pt>
    <dgm:pt modelId="{A96D4AC8-0CEA-45A2-951F-CC3DADDCA66E}" type="pres">
      <dgm:prSet presAssocID="{C5EE7779-C8ED-4CE5-A848-0C53BE0B51C8}" presName="Accent" presStyleLbl="node1" presStyleIdx="2" presStyleCnt="4"/>
      <dgm:spPr/>
      <dgm:t>
        <a:bodyPr/>
        <a:lstStyle/>
        <a:p>
          <a:endParaRPr lang="es-EC"/>
        </a:p>
      </dgm:t>
    </dgm:pt>
    <dgm:pt modelId="{02FE93EF-19D0-48F6-A193-1CD9FD81345E}" type="pres">
      <dgm:prSet presAssocID="{C5EE7779-C8ED-4CE5-A848-0C53BE0B51C8}" presName="Parent3" presStyleLbl="revTx" presStyleIdx="2" presStyleCnt="4">
        <dgm:presLayoutVars>
          <dgm:chMax val="1"/>
          <dgm:chPref val="1"/>
          <dgm:bulletEnabled val="1"/>
        </dgm:presLayoutVars>
      </dgm:prSet>
      <dgm:spPr/>
      <dgm:t>
        <a:bodyPr/>
        <a:lstStyle/>
        <a:p>
          <a:endParaRPr lang="es-EC"/>
        </a:p>
      </dgm:t>
    </dgm:pt>
    <dgm:pt modelId="{E1CEBE5D-8D7B-4A74-A55E-89384755FB5F}" type="pres">
      <dgm:prSet presAssocID="{06690A31-BAFF-4E30-A344-4FED98C7C420}" presName="Accent4" presStyleCnt="0"/>
      <dgm:spPr/>
      <dgm:t>
        <a:bodyPr/>
        <a:lstStyle/>
        <a:p>
          <a:endParaRPr lang="es-EC"/>
        </a:p>
      </dgm:t>
    </dgm:pt>
    <dgm:pt modelId="{D2B26860-0FE1-4BA2-9EE2-76EDEF48EEE8}" type="pres">
      <dgm:prSet presAssocID="{06690A31-BAFF-4E30-A344-4FED98C7C420}" presName="Accent" presStyleLbl="node1" presStyleIdx="3" presStyleCnt="4"/>
      <dgm:spPr/>
      <dgm:t>
        <a:bodyPr/>
        <a:lstStyle/>
        <a:p>
          <a:endParaRPr lang="es-EC"/>
        </a:p>
      </dgm:t>
    </dgm:pt>
    <dgm:pt modelId="{EE1ED216-B626-4394-AC08-39E55FC8AC7E}" type="pres">
      <dgm:prSet presAssocID="{06690A31-BAFF-4E30-A344-4FED98C7C420}" presName="Parent4" presStyleLbl="revTx" presStyleIdx="3" presStyleCnt="4">
        <dgm:presLayoutVars>
          <dgm:chMax val="1"/>
          <dgm:chPref val="1"/>
          <dgm:bulletEnabled val="1"/>
        </dgm:presLayoutVars>
      </dgm:prSet>
      <dgm:spPr/>
      <dgm:t>
        <a:bodyPr/>
        <a:lstStyle/>
        <a:p>
          <a:endParaRPr lang="es-EC"/>
        </a:p>
      </dgm:t>
    </dgm:pt>
  </dgm:ptLst>
  <dgm:cxnLst>
    <dgm:cxn modelId="{93837621-59D8-4387-AF02-1D92A6A39747}" srcId="{7F353E62-EED5-40DF-BF32-3FC2A73D2462}" destId="{2AAB832E-3A50-4A65-9360-9A2826F1EE04}" srcOrd="1" destOrd="0" parTransId="{56352A80-519C-492D-A239-0C9AF252C04C}" sibTransId="{88DD4DC7-EC11-4D2F-B187-3D1F5284F8CB}"/>
    <dgm:cxn modelId="{9EB87BFE-FDDF-4CA8-9387-08A3C45EB0DE}" srcId="{7F353E62-EED5-40DF-BF32-3FC2A73D2462}" destId="{E465B63B-55C9-402D-A791-D61B57D6A7F0}" srcOrd="0" destOrd="0" parTransId="{3562E9A9-C0EB-4DA4-9B23-274A0BC0E5CB}" sibTransId="{1F44C2E1-87C3-40E9-AE9C-91037F669DA3}"/>
    <dgm:cxn modelId="{F3DC94D7-4B7F-4843-B2DD-99BC422BCED0}" type="presOf" srcId="{7F353E62-EED5-40DF-BF32-3FC2A73D2462}" destId="{CAC962A5-9CFC-4F4D-B1F5-A94E6E43CA15}" srcOrd="0" destOrd="0" presId="urn:microsoft.com/office/officeart/2009/layout/CircleArrowProcess"/>
    <dgm:cxn modelId="{3D78E2A3-DAAA-4720-8695-47F80EBC255D}" srcId="{7F353E62-EED5-40DF-BF32-3FC2A73D2462}" destId="{C5EE7779-C8ED-4CE5-A848-0C53BE0B51C8}" srcOrd="2" destOrd="0" parTransId="{38856E77-C4B0-4367-80AB-2991C3B55104}" sibTransId="{B6F7251B-AE74-41F4-AF2C-2A8EEA236C82}"/>
    <dgm:cxn modelId="{8C866F7E-C147-46E7-8652-6D526364DA72}" type="presOf" srcId="{C5EE7779-C8ED-4CE5-A848-0C53BE0B51C8}" destId="{02FE93EF-19D0-48F6-A193-1CD9FD81345E}" srcOrd="0" destOrd="0" presId="urn:microsoft.com/office/officeart/2009/layout/CircleArrowProcess"/>
    <dgm:cxn modelId="{14146309-DC3A-40E3-8E83-C4B8FAC1CFEF}" type="presOf" srcId="{E465B63B-55C9-402D-A791-D61B57D6A7F0}" destId="{710D9B60-B44F-407B-93AE-5722E5322B5E}" srcOrd="0" destOrd="0" presId="urn:microsoft.com/office/officeart/2009/layout/CircleArrowProcess"/>
    <dgm:cxn modelId="{52992CFA-7B46-42DC-BB8F-ED3C5294B407}" type="presOf" srcId="{06690A31-BAFF-4E30-A344-4FED98C7C420}" destId="{EE1ED216-B626-4394-AC08-39E55FC8AC7E}" srcOrd="0" destOrd="0" presId="urn:microsoft.com/office/officeart/2009/layout/CircleArrowProcess"/>
    <dgm:cxn modelId="{4AE6BC14-B982-49D3-8517-2E5D9091DDAF}" type="presOf" srcId="{2AAB832E-3A50-4A65-9360-9A2826F1EE04}" destId="{2DE02E0F-35DD-47CE-8179-7974BBEBA7CF}" srcOrd="0" destOrd="0" presId="urn:microsoft.com/office/officeart/2009/layout/CircleArrowProcess"/>
    <dgm:cxn modelId="{756B8823-DB4E-47E6-AA0C-7E147A82B54A}" srcId="{7F353E62-EED5-40DF-BF32-3FC2A73D2462}" destId="{06690A31-BAFF-4E30-A344-4FED98C7C420}" srcOrd="3" destOrd="0" parTransId="{95FF7194-02DB-401F-90E3-AD81F8CFB080}" sibTransId="{5F35EF6F-18D5-4796-8BCD-1B5ABC0B5060}"/>
    <dgm:cxn modelId="{620FD8B1-E252-4179-98A7-8393BA7E6425}" type="presParOf" srcId="{CAC962A5-9CFC-4F4D-B1F5-A94E6E43CA15}" destId="{5A3AC6E4-6624-47E6-A0FD-B6DC98743B05}" srcOrd="0" destOrd="0" presId="urn:microsoft.com/office/officeart/2009/layout/CircleArrowProcess"/>
    <dgm:cxn modelId="{CED4F6C7-2A1A-4278-8287-F1A7DF73E651}" type="presParOf" srcId="{5A3AC6E4-6624-47E6-A0FD-B6DC98743B05}" destId="{BC68BE81-8F09-442B-ABF6-30D0C4B34940}" srcOrd="0" destOrd="0" presId="urn:microsoft.com/office/officeart/2009/layout/CircleArrowProcess"/>
    <dgm:cxn modelId="{B9A8FFF1-9FF6-4873-A78E-861B516E1733}" type="presParOf" srcId="{CAC962A5-9CFC-4F4D-B1F5-A94E6E43CA15}" destId="{710D9B60-B44F-407B-93AE-5722E5322B5E}" srcOrd="1" destOrd="0" presId="urn:microsoft.com/office/officeart/2009/layout/CircleArrowProcess"/>
    <dgm:cxn modelId="{3270E3FB-CE23-42FB-A08B-22EFEEC2C5AF}" type="presParOf" srcId="{CAC962A5-9CFC-4F4D-B1F5-A94E6E43CA15}" destId="{718AD479-F294-45A9-B126-CAB469A4201B}" srcOrd="2" destOrd="0" presId="urn:microsoft.com/office/officeart/2009/layout/CircleArrowProcess"/>
    <dgm:cxn modelId="{9AFB0B37-EE78-4423-A128-6DD3E06C6647}" type="presParOf" srcId="{718AD479-F294-45A9-B126-CAB469A4201B}" destId="{DCA86F91-F065-4BB3-8C1F-B1FB575272C9}" srcOrd="0" destOrd="0" presId="urn:microsoft.com/office/officeart/2009/layout/CircleArrowProcess"/>
    <dgm:cxn modelId="{9EA51DDB-5ACD-4A53-8DCD-7ABBACA98AA2}" type="presParOf" srcId="{CAC962A5-9CFC-4F4D-B1F5-A94E6E43CA15}" destId="{2DE02E0F-35DD-47CE-8179-7974BBEBA7CF}" srcOrd="3" destOrd="0" presId="urn:microsoft.com/office/officeart/2009/layout/CircleArrowProcess"/>
    <dgm:cxn modelId="{3626820E-AC3C-4D09-9563-EB019FB7643A}" type="presParOf" srcId="{CAC962A5-9CFC-4F4D-B1F5-A94E6E43CA15}" destId="{AA1B8844-1666-4C4E-BEF9-6BAEAE8F6312}" srcOrd="4" destOrd="0" presId="urn:microsoft.com/office/officeart/2009/layout/CircleArrowProcess"/>
    <dgm:cxn modelId="{5B321C04-5484-4E14-98E4-0238CDF00605}" type="presParOf" srcId="{AA1B8844-1666-4C4E-BEF9-6BAEAE8F6312}" destId="{A96D4AC8-0CEA-45A2-951F-CC3DADDCA66E}" srcOrd="0" destOrd="0" presId="urn:microsoft.com/office/officeart/2009/layout/CircleArrowProcess"/>
    <dgm:cxn modelId="{08AE5EF9-C478-4618-A1EA-EDA3C88780E0}" type="presParOf" srcId="{CAC962A5-9CFC-4F4D-B1F5-A94E6E43CA15}" destId="{02FE93EF-19D0-48F6-A193-1CD9FD81345E}" srcOrd="5" destOrd="0" presId="urn:microsoft.com/office/officeart/2009/layout/CircleArrowProcess"/>
    <dgm:cxn modelId="{F6383501-E889-4EA5-910C-3ADE0FD0C58E}" type="presParOf" srcId="{CAC962A5-9CFC-4F4D-B1F5-A94E6E43CA15}" destId="{E1CEBE5D-8D7B-4A74-A55E-89384755FB5F}" srcOrd="6" destOrd="0" presId="urn:microsoft.com/office/officeart/2009/layout/CircleArrowProcess"/>
    <dgm:cxn modelId="{212B76D9-3BB4-4CF2-AC6C-DFE1BC244B2C}" type="presParOf" srcId="{E1CEBE5D-8D7B-4A74-A55E-89384755FB5F}" destId="{D2B26860-0FE1-4BA2-9EE2-76EDEF48EEE8}" srcOrd="0" destOrd="0" presId="urn:microsoft.com/office/officeart/2009/layout/CircleArrowProcess"/>
    <dgm:cxn modelId="{F51A69D6-571A-4140-AD53-9F88D78F4DC4}" type="presParOf" srcId="{CAC962A5-9CFC-4F4D-B1F5-A94E6E43CA15}" destId="{EE1ED216-B626-4394-AC08-39E55FC8AC7E}" srcOrd="7"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4187A8-C3AC-4627-9E60-05AD609FADE7}"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s-EC"/>
        </a:p>
      </dgm:t>
    </dgm:pt>
    <dgm:pt modelId="{EA6839FA-2E7F-4471-919C-F21027B8C8F0}">
      <dgm:prSet phldrT="[Texto]"/>
      <dgm:spPr/>
      <dgm:t>
        <a:bodyPr/>
        <a:lstStyle/>
        <a:p>
          <a:r>
            <a:rPr lang="es-EC" dirty="0" smtClean="0"/>
            <a:t>Plasticidad del fenotipo</a:t>
          </a:r>
          <a:endParaRPr lang="es-EC" dirty="0"/>
        </a:p>
      </dgm:t>
    </dgm:pt>
    <dgm:pt modelId="{25C3F04B-9956-4059-B387-6A6BC6803D68}" type="parTrans" cxnId="{E9928361-64D9-4950-9664-642C8E5BFC7F}">
      <dgm:prSet/>
      <dgm:spPr/>
      <dgm:t>
        <a:bodyPr/>
        <a:lstStyle/>
        <a:p>
          <a:endParaRPr lang="es-EC"/>
        </a:p>
      </dgm:t>
    </dgm:pt>
    <dgm:pt modelId="{779E4905-56ED-4CEC-A0F4-368C36F3C65B}" type="sibTrans" cxnId="{E9928361-64D9-4950-9664-642C8E5BFC7F}">
      <dgm:prSet/>
      <dgm:spPr/>
      <dgm:t>
        <a:bodyPr/>
        <a:lstStyle/>
        <a:p>
          <a:endParaRPr lang="es-EC"/>
        </a:p>
      </dgm:t>
    </dgm:pt>
    <dgm:pt modelId="{61A4AD88-80A6-4F1D-BC6D-6D6F8B3DDDD5}">
      <dgm:prSet phldrT="[Texto]"/>
      <dgm:spPr/>
      <dgm:t>
        <a:bodyPr/>
        <a:lstStyle/>
        <a:p>
          <a:r>
            <a:rPr lang="es-EC" dirty="0" smtClean="0"/>
            <a:t>Temperatura</a:t>
          </a:r>
          <a:endParaRPr lang="es-EC" dirty="0"/>
        </a:p>
      </dgm:t>
    </dgm:pt>
    <dgm:pt modelId="{88AD5AB4-BF8E-4FEA-8BBC-8B24EDD897EC}" type="parTrans" cxnId="{689EAEB1-7F7D-4703-85DF-010160F31BB1}">
      <dgm:prSet/>
      <dgm:spPr/>
      <dgm:t>
        <a:bodyPr/>
        <a:lstStyle/>
        <a:p>
          <a:endParaRPr lang="es-EC"/>
        </a:p>
      </dgm:t>
    </dgm:pt>
    <dgm:pt modelId="{E6A15098-4A7C-447C-AB5D-A8D8BE4CECA9}" type="sibTrans" cxnId="{689EAEB1-7F7D-4703-85DF-010160F31BB1}">
      <dgm:prSet/>
      <dgm:spPr/>
      <dgm:t>
        <a:bodyPr/>
        <a:lstStyle/>
        <a:p>
          <a:endParaRPr lang="es-EC"/>
        </a:p>
      </dgm:t>
    </dgm:pt>
    <dgm:pt modelId="{6A159CFB-7174-4972-845F-C435B5E95982}">
      <dgm:prSet phldrT="[Texto]"/>
      <dgm:spPr/>
      <dgm:t>
        <a:bodyPr/>
        <a:lstStyle/>
        <a:p>
          <a:r>
            <a:rPr lang="es-EC" dirty="0" smtClean="0"/>
            <a:t>Ciclo de luz</a:t>
          </a:r>
          <a:endParaRPr lang="es-EC" dirty="0"/>
        </a:p>
      </dgm:t>
    </dgm:pt>
    <dgm:pt modelId="{8A1141BE-ED22-41C2-AE42-84A92080104A}" type="parTrans" cxnId="{745499F2-5D68-4C97-8F86-8968B9B88EC3}">
      <dgm:prSet/>
      <dgm:spPr/>
      <dgm:t>
        <a:bodyPr/>
        <a:lstStyle/>
        <a:p>
          <a:endParaRPr lang="es-EC"/>
        </a:p>
      </dgm:t>
    </dgm:pt>
    <dgm:pt modelId="{990ADD2A-5400-4680-BC20-3AB9E8A71D65}" type="sibTrans" cxnId="{745499F2-5D68-4C97-8F86-8968B9B88EC3}">
      <dgm:prSet/>
      <dgm:spPr/>
      <dgm:t>
        <a:bodyPr/>
        <a:lstStyle/>
        <a:p>
          <a:endParaRPr lang="es-EC"/>
        </a:p>
      </dgm:t>
    </dgm:pt>
    <dgm:pt modelId="{BDA5A227-4BCE-45EC-A8F7-E4FA5ED2A1A5}">
      <dgm:prSet phldrT="[Texto]"/>
      <dgm:spPr/>
      <dgm:t>
        <a:bodyPr/>
        <a:lstStyle/>
        <a:p>
          <a:r>
            <a:rPr lang="es-EC" dirty="0" smtClean="0"/>
            <a:t>Tipo de sustrato</a:t>
          </a:r>
          <a:endParaRPr lang="es-EC" dirty="0"/>
        </a:p>
      </dgm:t>
    </dgm:pt>
    <dgm:pt modelId="{3C499DA4-92FE-4FAA-9336-42AEC10CF09C}" type="parTrans" cxnId="{E2F0DACD-08DB-4420-8AE2-300B519F6A98}">
      <dgm:prSet/>
      <dgm:spPr/>
      <dgm:t>
        <a:bodyPr/>
        <a:lstStyle/>
        <a:p>
          <a:endParaRPr lang="es-EC"/>
        </a:p>
      </dgm:t>
    </dgm:pt>
    <dgm:pt modelId="{05774CE5-6259-4903-AB2F-A1D1649C2498}" type="sibTrans" cxnId="{E2F0DACD-08DB-4420-8AE2-300B519F6A98}">
      <dgm:prSet/>
      <dgm:spPr/>
      <dgm:t>
        <a:bodyPr/>
        <a:lstStyle/>
        <a:p>
          <a:endParaRPr lang="es-EC"/>
        </a:p>
      </dgm:t>
    </dgm:pt>
    <dgm:pt modelId="{F03F5AF1-9461-4DB4-9104-C1707C4802C8}">
      <dgm:prSet/>
      <dgm:spPr/>
      <dgm:t>
        <a:bodyPr/>
        <a:lstStyle/>
        <a:p>
          <a:r>
            <a:rPr lang="es-EC" dirty="0" smtClean="0"/>
            <a:t>Tipo de fuente de carbono</a:t>
          </a:r>
          <a:endParaRPr lang="es-EC" dirty="0"/>
        </a:p>
      </dgm:t>
    </dgm:pt>
    <dgm:pt modelId="{FFA0A7D6-054E-43D6-A97B-76C9FB7B13DF}" type="parTrans" cxnId="{B5DBC3C9-EA70-4F27-9A15-360EC27298D9}">
      <dgm:prSet/>
      <dgm:spPr/>
    </dgm:pt>
    <dgm:pt modelId="{A6BA8404-91FB-4D15-B697-BB1EDE1F817B}" type="sibTrans" cxnId="{B5DBC3C9-EA70-4F27-9A15-360EC27298D9}">
      <dgm:prSet/>
      <dgm:spPr/>
    </dgm:pt>
    <dgm:pt modelId="{2DD7682A-7FC6-4026-A334-16E8DEB8481C}">
      <dgm:prSet/>
      <dgm:spPr/>
      <dgm:t>
        <a:bodyPr/>
        <a:lstStyle/>
        <a:p>
          <a:r>
            <a:rPr lang="es-EC" dirty="0" smtClean="0"/>
            <a:t>Porcentaje de humedad</a:t>
          </a:r>
          <a:endParaRPr lang="es-EC" dirty="0"/>
        </a:p>
      </dgm:t>
    </dgm:pt>
    <dgm:pt modelId="{37EC6D85-0388-4F56-A3A2-8DE5B94BA3E8}" type="parTrans" cxnId="{BFFA2BBC-3D81-4EA1-8B6F-10C36E3CF7BD}">
      <dgm:prSet/>
      <dgm:spPr/>
    </dgm:pt>
    <dgm:pt modelId="{35633416-74E1-4F91-9A34-9F99CC12CBD4}" type="sibTrans" cxnId="{BFFA2BBC-3D81-4EA1-8B6F-10C36E3CF7BD}">
      <dgm:prSet/>
      <dgm:spPr/>
    </dgm:pt>
    <dgm:pt modelId="{FBA4C52C-4AE2-4310-8F19-33E2571C7052}" type="pres">
      <dgm:prSet presAssocID="{5A4187A8-C3AC-4627-9E60-05AD609FADE7}" presName="cycle" presStyleCnt="0">
        <dgm:presLayoutVars>
          <dgm:chMax val="1"/>
          <dgm:dir/>
          <dgm:animLvl val="ctr"/>
          <dgm:resizeHandles val="exact"/>
        </dgm:presLayoutVars>
      </dgm:prSet>
      <dgm:spPr/>
      <dgm:t>
        <a:bodyPr/>
        <a:lstStyle/>
        <a:p>
          <a:endParaRPr lang="es-EC"/>
        </a:p>
      </dgm:t>
    </dgm:pt>
    <dgm:pt modelId="{20AE599A-C136-42BD-BEE5-575A33818421}" type="pres">
      <dgm:prSet presAssocID="{EA6839FA-2E7F-4471-919C-F21027B8C8F0}" presName="centerShape" presStyleLbl="node0" presStyleIdx="0" presStyleCnt="1"/>
      <dgm:spPr/>
      <dgm:t>
        <a:bodyPr/>
        <a:lstStyle/>
        <a:p>
          <a:endParaRPr lang="es-EC"/>
        </a:p>
      </dgm:t>
    </dgm:pt>
    <dgm:pt modelId="{A75FBEDC-7FF0-4E83-BEF8-F22BFE6B8031}" type="pres">
      <dgm:prSet presAssocID="{88AD5AB4-BF8E-4FEA-8BBC-8B24EDD897EC}" presName="parTrans" presStyleLbl="bgSibTrans2D1" presStyleIdx="0" presStyleCnt="5"/>
      <dgm:spPr/>
      <dgm:t>
        <a:bodyPr/>
        <a:lstStyle/>
        <a:p>
          <a:endParaRPr lang="es-EC"/>
        </a:p>
      </dgm:t>
    </dgm:pt>
    <dgm:pt modelId="{1EB75021-B8B1-4098-B982-C6FDE13080B6}" type="pres">
      <dgm:prSet presAssocID="{61A4AD88-80A6-4F1D-BC6D-6D6F8B3DDDD5}" presName="node" presStyleLbl="node1" presStyleIdx="0" presStyleCnt="5">
        <dgm:presLayoutVars>
          <dgm:bulletEnabled val="1"/>
        </dgm:presLayoutVars>
      </dgm:prSet>
      <dgm:spPr/>
      <dgm:t>
        <a:bodyPr/>
        <a:lstStyle/>
        <a:p>
          <a:endParaRPr lang="es-EC"/>
        </a:p>
      </dgm:t>
    </dgm:pt>
    <dgm:pt modelId="{0B5D913B-EB2F-4C84-8626-B67E4425804C}" type="pres">
      <dgm:prSet presAssocID="{8A1141BE-ED22-41C2-AE42-84A92080104A}" presName="parTrans" presStyleLbl="bgSibTrans2D1" presStyleIdx="1" presStyleCnt="5"/>
      <dgm:spPr/>
      <dgm:t>
        <a:bodyPr/>
        <a:lstStyle/>
        <a:p>
          <a:endParaRPr lang="es-EC"/>
        </a:p>
      </dgm:t>
    </dgm:pt>
    <dgm:pt modelId="{FD2FEE26-D822-4B9C-BC10-A2D4FCB1521B}" type="pres">
      <dgm:prSet presAssocID="{6A159CFB-7174-4972-845F-C435B5E95982}" presName="node" presStyleLbl="node1" presStyleIdx="1" presStyleCnt="5">
        <dgm:presLayoutVars>
          <dgm:bulletEnabled val="1"/>
        </dgm:presLayoutVars>
      </dgm:prSet>
      <dgm:spPr/>
      <dgm:t>
        <a:bodyPr/>
        <a:lstStyle/>
        <a:p>
          <a:endParaRPr lang="es-EC"/>
        </a:p>
      </dgm:t>
    </dgm:pt>
    <dgm:pt modelId="{04DF5874-C481-4F29-804E-47FA55BBFB52}" type="pres">
      <dgm:prSet presAssocID="{3C499DA4-92FE-4FAA-9336-42AEC10CF09C}" presName="parTrans" presStyleLbl="bgSibTrans2D1" presStyleIdx="2" presStyleCnt="5"/>
      <dgm:spPr/>
      <dgm:t>
        <a:bodyPr/>
        <a:lstStyle/>
        <a:p>
          <a:endParaRPr lang="es-EC"/>
        </a:p>
      </dgm:t>
    </dgm:pt>
    <dgm:pt modelId="{7C8F29A0-4B9B-4E34-B60C-7B0B4C58D8FC}" type="pres">
      <dgm:prSet presAssocID="{BDA5A227-4BCE-45EC-A8F7-E4FA5ED2A1A5}" presName="node" presStyleLbl="node1" presStyleIdx="2" presStyleCnt="5">
        <dgm:presLayoutVars>
          <dgm:bulletEnabled val="1"/>
        </dgm:presLayoutVars>
      </dgm:prSet>
      <dgm:spPr/>
      <dgm:t>
        <a:bodyPr/>
        <a:lstStyle/>
        <a:p>
          <a:endParaRPr lang="es-EC"/>
        </a:p>
      </dgm:t>
    </dgm:pt>
    <dgm:pt modelId="{9915024A-22E1-4B18-AD62-447AC44376DC}" type="pres">
      <dgm:prSet presAssocID="{FFA0A7D6-054E-43D6-A97B-76C9FB7B13DF}" presName="parTrans" presStyleLbl="bgSibTrans2D1" presStyleIdx="3" presStyleCnt="5"/>
      <dgm:spPr/>
    </dgm:pt>
    <dgm:pt modelId="{5FE1F014-D3D5-48C0-839E-594D1FE8B0B5}" type="pres">
      <dgm:prSet presAssocID="{F03F5AF1-9461-4DB4-9104-C1707C4802C8}" presName="node" presStyleLbl="node1" presStyleIdx="3" presStyleCnt="5">
        <dgm:presLayoutVars>
          <dgm:bulletEnabled val="1"/>
        </dgm:presLayoutVars>
      </dgm:prSet>
      <dgm:spPr/>
      <dgm:t>
        <a:bodyPr/>
        <a:lstStyle/>
        <a:p>
          <a:endParaRPr lang="es-EC"/>
        </a:p>
      </dgm:t>
    </dgm:pt>
    <dgm:pt modelId="{54C5DE99-7C28-4C1B-BFE7-E6C59B93A8F6}" type="pres">
      <dgm:prSet presAssocID="{37EC6D85-0388-4F56-A3A2-8DE5B94BA3E8}" presName="parTrans" presStyleLbl="bgSibTrans2D1" presStyleIdx="4" presStyleCnt="5"/>
      <dgm:spPr/>
    </dgm:pt>
    <dgm:pt modelId="{EFC0A2F6-3DA2-4AA5-A2E3-174248A82F90}" type="pres">
      <dgm:prSet presAssocID="{2DD7682A-7FC6-4026-A334-16E8DEB8481C}" presName="node" presStyleLbl="node1" presStyleIdx="4" presStyleCnt="5">
        <dgm:presLayoutVars>
          <dgm:bulletEnabled val="1"/>
        </dgm:presLayoutVars>
      </dgm:prSet>
      <dgm:spPr/>
      <dgm:t>
        <a:bodyPr/>
        <a:lstStyle/>
        <a:p>
          <a:endParaRPr lang="es-EC"/>
        </a:p>
      </dgm:t>
    </dgm:pt>
  </dgm:ptLst>
  <dgm:cxnLst>
    <dgm:cxn modelId="{DA1788F7-23CA-4CB7-B94C-77C7C250891F}" type="presOf" srcId="{FFA0A7D6-054E-43D6-A97B-76C9FB7B13DF}" destId="{9915024A-22E1-4B18-AD62-447AC44376DC}" srcOrd="0" destOrd="0" presId="urn:microsoft.com/office/officeart/2005/8/layout/radial4"/>
    <dgm:cxn modelId="{BFFA2BBC-3D81-4EA1-8B6F-10C36E3CF7BD}" srcId="{EA6839FA-2E7F-4471-919C-F21027B8C8F0}" destId="{2DD7682A-7FC6-4026-A334-16E8DEB8481C}" srcOrd="4" destOrd="0" parTransId="{37EC6D85-0388-4F56-A3A2-8DE5B94BA3E8}" sibTransId="{35633416-74E1-4F91-9A34-9F99CC12CBD4}"/>
    <dgm:cxn modelId="{B4D299B3-72E2-4732-ABFD-0B4CB5CFACD7}" type="presOf" srcId="{3C499DA4-92FE-4FAA-9336-42AEC10CF09C}" destId="{04DF5874-C481-4F29-804E-47FA55BBFB52}" srcOrd="0" destOrd="0" presId="urn:microsoft.com/office/officeart/2005/8/layout/radial4"/>
    <dgm:cxn modelId="{4A4FF7D7-95FA-4431-A9D1-E019C7FB2BFE}" type="presOf" srcId="{EA6839FA-2E7F-4471-919C-F21027B8C8F0}" destId="{20AE599A-C136-42BD-BEE5-575A33818421}" srcOrd="0" destOrd="0" presId="urn:microsoft.com/office/officeart/2005/8/layout/radial4"/>
    <dgm:cxn modelId="{59E871BD-7091-4C16-AA76-A7FB4F52FEC6}" type="presOf" srcId="{BDA5A227-4BCE-45EC-A8F7-E4FA5ED2A1A5}" destId="{7C8F29A0-4B9B-4E34-B60C-7B0B4C58D8FC}" srcOrd="0" destOrd="0" presId="urn:microsoft.com/office/officeart/2005/8/layout/radial4"/>
    <dgm:cxn modelId="{0F7B12BF-63F7-4A23-84E5-E244429807DF}" type="presOf" srcId="{8A1141BE-ED22-41C2-AE42-84A92080104A}" destId="{0B5D913B-EB2F-4C84-8626-B67E4425804C}" srcOrd="0" destOrd="0" presId="urn:microsoft.com/office/officeart/2005/8/layout/radial4"/>
    <dgm:cxn modelId="{B5DBC3C9-EA70-4F27-9A15-360EC27298D9}" srcId="{EA6839FA-2E7F-4471-919C-F21027B8C8F0}" destId="{F03F5AF1-9461-4DB4-9104-C1707C4802C8}" srcOrd="3" destOrd="0" parTransId="{FFA0A7D6-054E-43D6-A97B-76C9FB7B13DF}" sibTransId="{A6BA8404-91FB-4D15-B697-BB1EDE1F817B}"/>
    <dgm:cxn modelId="{B6BB25C3-44A6-40EF-A78E-A6AA27226048}" type="presOf" srcId="{6A159CFB-7174-4972-845F-C435B5E95982}" destId="{FD2FEE26-D822-4B9C-BC10-A2D4FCB1521B}" srcOrd="0" destOrd="0" presId="urn:microsoft.com/office/officeart/2005/8/layout/radial4"/>
    <dgm:cxn modelId="{689EAEB1-7F7D-4703-85DF-010160F31BB1}" srcId="{EA6839FA-2E7F-4471-919C-F21027B8C8F0}" destId="{61A4AD88-80A6-4F1D-BC6D-6D6F8B3DDDD5}" srcOrd="0" destOrd="0" parTransId="{88AD5AB4-BF8E-4FEA-8BBC-8B24EDD897EC}" sibTransId="{E6A15098-4A7C-447C-AB5D-A8D8BE4CECA9}"/>
    <dgm:cxn modelId="{E9928361-64D9-4950-9664-642C8E5BFC7F}" srcId="{5A4187A8-C3AC-4627-9E60-05AD609FADE7}" destId="{EA6839FA-2E7F-4471-919C-F21027B8C8F0}" srcOrd="0" destOrd="0" parTransId="{25C3F04B-9956-4059-B387-6A6BC6803D68}" sibTransId="{779E4905-56ED-4CEC-A0F4-368C36F3C65B}"/>
    <dgm:cxn modelId="{D6BB97DA-E476-4DD4-92F7-0335BDD39AE1}" type="presOf" srcId="{37EC6D85-0388-4F56-A3A2-8DE5B94BA3E8}" destId="{54C5DE99-7C28-4C1B-BFE7-E6C59B93A8F6}" srcOrd="0" destOrd="0" presId="urn:microsoft.com/office/officeart/2005/8/layout/radial4"/>
    <dgm:cxn modelId="{6D16BD9F-100D-44C2-92AA-A4F30D287FC3}" type="presOf" srcId="{61A4AD88-80A6-4F1D-BC6D-6D6F8B3DDDD5}" destId="{1EB75021-B8B1-4098-B982-C6FDE13080B6}" srcOrd="0" destOrd="0" presId="urn:microsoft.com/office/officeart/2005/8/layout/radial4"/>
    <dgm:cxn modelId="{2ED83295-A3B7-4308-8468-E25EF47DAD82}" type="presOf" srcId="{88AD5AB4-BF8E-4FEA-8BBC-8B24EDD897EC}" destId="{A75FBEDC-7FF0-4E83-BEF8-F22BFE6B8031}" srcOrd="0" destOrd="0" presId="urn:microsoft.com/office/officeart/2005/8/layout/radial4"/>
    <dgm:cxn modelId="{0D78E94D-B849-41D1-895D-1872F6A1FD2C}" type="presOf" srcId="{2DD7682A-7FC6-4026-A334-16E8DEB8481C}" destId="{EFC0A2F6-3DA2-4AA5-A2E3-174248A82F90}" srcOrd="0" destOrd="0" presId="urn:microsoft.com/office/officeart/2005/8/layout/radial4"/>
    <dgm:cxn modelId="{CA65C6B1-136A-4E26-9724-AD9A40E15985}" type="presOf" srcId="{5A4187A8-C3AC-4627-9E60-05AD609FADE7}" destId="{FBA4C52C-4AE2-4310-8F19-33E2571C7052}" srcOrd="0" destOrd="0" presId="urn:microsoft.com/office/officeart/2005/8/layout/radial4"/>
    <dgm:cxn modelId="{745499F2-5D68-4C97-8F86-8968B9B88EC3}" srcId="{EA6839FA-2E7F-4471-919C-F21027B8C8F0}" destId="{6A159CFB-7174-4972-845F-C435B5E95982}" srcOrd="1" destOrd="0" parTransId="{8A1141BE-ED22-41C2-AE42-84A92080104A}" sibTransId="{990ADD2A-5400-4680-BC20-3AB9E8A71D65}"/>
    <dgm:cxn modelId="{119E9A6C-2B9B-482B-AAB0-61B4CDEEAEFE}" type="presOf" srcId="{F03F5AF1-9461-4DB4-9104-C1707C4802C8}" destId="{5FE1F014-D3D5-48C0-839E-594D1FE8B0B5}" srcOrd="0" destOrd="0" presId="urn:microsoft.com/office/officeart/2005/8/layout/radial4"/>
    <dgm:cxn modelId="{E2F0DACD-08DB-4420-8AE2-300B519F6A98}" srcId="{EA6839FA-2E7F-4471-919C-F21027B8C8F0}" destId="{BDA5A227-4BCE-45EC-A8F7-E4FA5ED2A1A5}" srcOrd="2" destOrd="0" parTransId="{3C499DA4-92FE-4FAA-9336-42AEC10CF09C}" sibTransId="{05774CE5-6259-4903-AB2F-A1D1649C2498}"/>
    <dgm:cxn modelId="{276E9E09-24D9-4387-A8C0-FB875469736A}" type="presParOf" srcId="{FBA4C52C-4AE2-4310-8F19-33E2571C7052}" destId="{20AE599A-C136-42BD-BEE5-575A33818421}" srcOrd="0" destOrd="0" presId="urn:microsoft.com/office/officeart/2005/8/layout/radial4"/>
    <dgm:cxn modelId="{D25B6963-59E5-4F0E-B7AE-017F92FA12F7}" type="presParOf" srcId="{FBA4C52C-4AE2-4310-8F19-33E2571C7052}" destId="{A75FBEDC-7FF0-4E83-BEF8-F22BFE6B8031}" srcOrd="1" destOrd="0" presId="urn:microsoft.com/office/officeart/2005/8/layout/radial4"/>
    <dgm:cxn modelId="{71546A70-C48E-43C6-BB5D-C6E840ABCF2E}" type="presParOf" srcId="{FBA4C52C-4AE2-4310-8F19-33E2571C7052}" destId="{1EB75021-B8B1-4098-B982-C6FDE13080B6}" srcOrd="2" destOrd="0" presId="urn:microsoft.com/office/officeart/2005/8/layout/radial4"/>
    <dgm:cxn modelId="{DE690B4F-D7CC-4C1F-BAA8-E57C29D123D2}" type="presParOf" srcId="{FBA4C52C-4AE2-4310-8F19-33E2571C7052}" destId="{0B5D913B-EB2F-4C84-8626-B67E4425804C}" srcOrd="3" destOrd="0" presId="urn:microsoft.com/office/officeart/2005/8/layout/radial4"/>
    <dgm:cxn modelId="{C31AAB21-7768-4645-BE16-8D31F6518778}" type="presParOf" srcId="{FBA4C52C-4AE2-4310-8F19-33E2571C7052}" destId="{FD2FEE26-D822-4B9C-BC10-A2D4FCB1521B}" srcOrd="4" destOrd="0" presId="urn:microsoft.com/office/officeart/2005/8/layout/radial4"/>
    <dgm:cxn modelId="{2D752A84-BABA-4657-B8C2-16532D9FBCDB}" type="presParOf" srcId="{FBA4C52C-4AE2-4310-8F19-33E2571C7052}" destId="{04DF5874-C481-4F29-804E-47FA55BBFB52}" srcOrd="5" destOrd="0" presId="urn:microsoft.com/office/officeart/2005/8/layout/radial4"/>
    <dgm:cxn modelId="{499A18BB-D039-489D-A8E5-3E3A762F151C}" type="presParOf" srcId="{FBA4C52C-4AE2-4310-8F19-33E2571C7052}" destId="{7C8F29A0-4B9B-4E34-B60C-7B0B4C58D8FC}" srcOrd="6" destOrd="0" presId="urn:microsoft.com/office/officeart/2005/8/layout/radial4"/>
    <dgm:cxn modelId="{5DF3B7B1-3207-4968-8E73-F641785BDBD7}" type="presParOf" srcId="{FBA4C52C-4AE2-4310-8F19-33E2571C7052}" destId="{9915024A-22E1-4B18-AD62-447AC44376DC}" srcOrd="7" destOrd="0" presId="urn:microsoft.com/office/officeart/2005/8/layout/radial4"/>
    <dgm:cxn modelId="{7CE9A87F-D46F-4BC9-8BB7-313CCDF15FA5}" type="presParOf" srcId="{FBA4C52C-4AE2-4310-8F19-33E2571C7052}" destId="{5FE1F014-D3D5-48C0-839E-594D1FE8B0B5}" srcOrd="8" destOrd="0" presId="urn:microsoft.com/office/officeart/2005/8/layout/radial4"/>
    <dgm:cxn modelId="{39BE7FF7-4F6D-4F41-96B7-078F2384592D}" type="presParOf" srcId="{FBA4C52C-4AE2-4310-8F19-33E2571C7052}" destId="{54C5DE99-7C28-4C1B-BFE7-E6C59B93A8F6}" srcOrd="9" destOrd="0" presId="urn:microsoft.com/office/officeart/2005/8/layout/radial4"/>
    <dgm:cxn modelId="{865280F8-AE56-4256-A3FA-1F4F21D1A9A5}" type="presParOf" srcId="{FBA4C52C-4AE2-4310-8F19-33E2571C7052}" destId="{EFC0A2F6-3DA2-4AA5-A2E3-174248A82F90}" srcOrd="10"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185DF3-ADBA-4803-A670-3F473999DEDC}" type="doc">
      <dgm:prSet loTypeId="urn:microsoft.com/office/officeart/2009/3/layout/FramedTextPicture" loCatId="picture" qsTypeId="urn:microsoft.com/office/officeart/2005/8/quickstyle/simple1" qsCatId="simple" csTypeId="urn:microsoft.com/office/officeart/2005/8/colors/accent1_1" csCatId="accent1" phldr="1"/>
      <dgm:spPr/>
      <dgm:t>
        <a:bodyPr/>
        <a:lstStyle/>
        <a:p>
          <a:endParaRPr lang="es-EC"/>
        </a:p>
      </dgm:t>
    </dgm:pt>
    <dgm:pt modelId="{66504620-74AA-4332-A636-8BEBDAD0EE16}">
      <dgm:prSet phldrT="[Texto]"/>
      <dgm:spPr/>
      <dgm:t>
        <a:bodyPr/>
        <a:lstStyle/>
        <a:p>
          <a:r>
            <a:rPr lang="es-EC" i="1" dirty="0" err="1" smtClean="0"/>
            <a:t>Botrytis</a:t>
          </a:r>
          <a:r>
            <a:rPr lang="es-EC" i="1" dirty="0" smtClean="0"/>
            <a:t> </a:t>
          </a:r>
          <a:r>
            <a:rPr lang="es-EC" i="1" dirty="0" err="1" smtClean="0"/>
            <a:t>cinerea</a:t>
          </a:r>
          <a:endParaRPr lang="es-EC" i="1" dirty="0"/>
        </a:p>
      </dgm:t>
    </dgm:pt>
    <dgm:pt modelId="{6BB59E10-D577-4B2F-8064-02269520A2C4}" type="parTrans" cxnId="{7E4EA8BE-4DA6-4918-A6B7-88DED9A06463}">
      <dgm:prSet/>
      <dgm:spPr/>
      <dgm:t>
        <a:bodyPr/>
        <a:lstStyle/>
        <a:p>
          <a:endParaRPr lang="es-EC"/>
        </a:p>
      </dgm:t>
    </dgm:pt>
    <dgm:pt modelId="{74409FA3-9353-40BF-A473-CA24198A872F}" type="sibTrans" cxnId="{7E4EA8BE-4DA6-4918-A6B7-88DED9A06463}">
      <dgm:prSet/>
      <dgm:spPr/>
      <dgm:t>
        <a:bodyPr/>
        <a:lstStyle/>
        <a:p>
          <a:endParaRPr lang="es-EC"/>
        </a:p>
      </dgm:t>
    </dgm:pt>
    <dgm:pt modelId="{08E4ACCC-8AD3-45D8-831E-C55F875B565D}" type="pres">
      <dgm:prSet presAssocID="{4F185DF3-ADBA-4803-A670-3F473999DEDC}" presName="Name0" presStyleCnt="0">
        <dgm:presLayoutVars>
          <dgm:chMax/>
          <dgm:chPref/>
          <dgm:dir/>
        </dgm:presLayoutVars>
      </dgm:prSet>
      <dgm:spPr/>
      <dgm:t>
        <a:bodyPr/>
        <a:lstStyle/>
        <a:p>
          <a:endParaRPr lang="es-EC"/>
        </a:p>
      </dgm:t>
    </dgm:pt>
    <dgm:pt modelId="{1970D7FC-84F4-461C-917E-A7EFBD03BB20}" type="pres">
      <dgm:prSet presAssocID="{66504620-74AA-4332-A636-8BEBDAD0EE16}" presName="composite" presStyleCnt="0">
        <dgm:presLayoutVars>
          <dgm:chMax/>
          <dgm:chPref/>
        </dgm:presLayoutVars>
      </dgm:prSet>
      <dgm:spPr/>
    </dgm:pt>
    <dgm:pt modelId="{61611F22-6548-4DCC-AC0F-F64F38C31B9B}" type="pres">
      <dgm:prSet presAssocID="{66504620-74AA-4332-A636-8BEBDAD0EE16}" presName="Image" presStyleLbl="bgImgPlace1" presStyleIdx="0" presStyleCnt="1"/>
      <dgm:spPr>
        <a:blipFill rotWithShape="1">
          <a:blip xmlns:r="http://schemas.openxmlformats.org/officeDocument/2006/relationships" r:embed="rId1"/>
          <a:stretch>
            <a:fillRect/>
          </a:stretch>
        </a:blipFill>
      </dgm:spPr>
    </dgm:pt>
    <dgm:pt modelId="{7E485D0E-2D2C-4BF8-B7D0-1B4CBA265BEF}" type="pres">
      <dgm:prSet presAssocID="{66504620-74AA-4332-A636-8BEBDAD0EE16}" presName="ParentText" presStyleLbl="revTx" presStyleIdx="0" presStyleCnt="1">
        <dgm:presLayoutVars>
          <dgm:chMax val="0"/>
          <dgm:chPref val="0"/>
          <dgm:bulletEnabled val="1"/>
        </dgm:presLayoutVars>
      </dgm:prSet>
      <dgm:spPr/>
      <dgm:t>
        <a:bodyPr/>
        <a:lstStyle/>
        <a:p>
          <a:endParaRPr lang="es-EC"/>
        </a:p>
      </dgm:t>
    </dgm:pt>
    <dgm:pt modelId="{F926D837-63E7-4F23-A5AE-E476174992B8}" type="pres">
      <dgm:prSet presAssocID="{66504620-74AA-4332-A636-8BEBDAD0EE16}" presName="tlFrame" presStyleLbl="node1" presStyleIdx="0" presStyleCnt="4"/>
      <dgm:spPr/>
    </dgm:pt>
    <dgm:pt modelId="{17ADEA8A-9F92-4C4F-8E53-D9D95440BC73}" type="pres">
      <dgm:prSet presAssocID="{66504620-74AA-4332-A636-8BEBDAD0EE16}" presName="trFrame" presStyleLbl="node1" presStyleIdx="1" presStyleCnt="4"/>
      <dgm:spPr/>
    </dgm:pt>
    <dgm:pt modelId="{EE81F53E-37AE-4C5C-9DFD-0C6C049472A5}" type="pres">
      <dgm:prSet presAssocID="{66504620-74AA-4332-A636-8BEBDAD0EE16}" presName="blFrame" presStyleLbl="node1" presStyleIdx="2" presStyleCnt="4"/>
      <dgm:spPr/>
    </dgm:pt>
    <dgm:pt modelId="{52EFEB3E-7C45-4774-946E-FEEF60A91FD6}" type="pres">
      <dgm:prSet presAssocID="{66504620-74AA-4332-A636-8BEBDAD0EE16}" presName="brFrame" presStyleLbl="node1" presStyleIdx="3" presStyleCnt="4"/>
      <dgm:spPr/>
    </dgm:pt>
  </dgm:ptLst>
  <dgm:cxnLst>
    <dgm:cxn modelId="{EDBA9E0E-77EE-4721-A0D8-4D234840AF5F}" type="presOf" srcId="{4F185DF3-ADBA-4803-A670-3F473999DEDC}" destId="{08E4ACCC-8AD3-45D8-831E-C55F875B565D}" srcOrd="0" destOrd="0" presId="urn:microsoft.com/office/officeart/2009/3/layout/FramedTextPicture"/>
    <dgm:cxn modelId="{7E4EA8BE-4DA6-4918-A6B7-88DED9A06463}" srcId="{4F185DF3-ADBA-4803-A670-3F473999DEDC}" destId="{66504620-74AA-4332-A636-8BEBDAD0EE16}" srcOrd="0" destOrd="0" parTransId="{6BB59E10-D577-4B2F-8064-02269520A2C4}" sibTransId="{74409FA3-9353-40BF-A473-CA24198A872F}"/>
    <dgm:cxn modelId="{5C82AE47-EF7C-4413-AFC9-594E58B77E1E}" type="presOf" srcId="{66504620-74AA-4332-A636-8BEBDAD0EE16}" destId="{7E485D0E-2D2C-4BF8-B7D0-1B4CBA265BEF}" srcOrd="0" destOrd="0" presId="urn:microsoft.com/office/officeart/2009/3/layout/FramedTextPicture"/>
    <dgm:cxn modelId="{701E5846-BA6E-4DB1-BFBA-B99BC358C2BE}" type="presParOf" srcId="{08E4ACCC-8AD3-45D8-831E-C55F875B565D}" destId="{1970D7FC-84F4-461C-917E-A7EFBD03BB20}" srcOrd="0" destOrd="0" presId="urn:microsoft.com/office/officeart/2009/3/layout/FramedTextPicture"/>
    <dgm:cxn modelId="{565CC5AB-028A-4152-A87A-D23B99BD8CAC}" type="presParOf" srcId="{1970D7FC-84F4-461C-917E-A7EFBD03BB20}" destId="{61611F22-6548-4DCC-AC0F-F64F38C31B9B}" srcOrd="0" destOrd="0" presId="urn:microsoft.com/office/officeart/2009/3/layout/FramedTextPicture"/>
    <dgm:cxn modelId="{F06EB63A-E6AA-4884-9DA8-2E267D916BF5}" type="presParOf" srcId="{1970D7FC-84F4-461C-917E-A7EFBD03BB20}" destId="{7E485D0E-2D2C-4BF8-B7D0-1B4CBA265BEF}" srcOrd="1" destOrd="0" presId="urn:microsoft.com/office/officeart/2009/3/layout/FramedTextPicture"/>
    <dgm:cxn modelId="{6FC91434-4AB8-4114-8B19-F02983582D68}" type="presParOf" srcId="{1970D7FC-84F4-461C-917E-A7EFBD03BB20}" destId="{F926D837-63E7-4F23-A5AE-E476174992B8}" srcOrd="2" destOrd="0" presId="urn:microsoft.com/office/officeart/2009/3/layout/FramedTextPicture"/>
    <dgm:cxn modelId="{DCBBB35F-7098-4DC2-AAC9-D342D288E672}" type="presParOf" srcId="{1970D7FC-84F4-461C-917E-A7EFBD03BB20}" destId="{17ADEA8A-9F92-4C4F-8E53-D9D95440BC73}" srcOrd="3" destOrd="0" presId="urn:microsoft.com/office/officeart/2009/3/layout/FramedTextPicture"/>
    <dgm:cxn modelId="{966C40E9-DE0A-45C9-B25E-660B8885D276}" type="presParOf" srcId="{1970D7FC-84F4-461C-917E-A7EFBD03BB20}" destId="{EE81F53E-37AE-4C5C-9DFD-0C6C049472A5}" srcOrd="4" destOrd="0" presId="urn:microsoft.com/office/officeart/2009/3/layout/FramedTextPicture"/>
    <dgm:cxn modelId="{01F3F6F0-4BB8-4285-B64C-1E14D186CA7B}" type="presParOf" srcId="{1970D7FC-84F4-461C-917E-A7EFBD03BB20}" destId="{52EFEB3E-7C45-4774-946E-FEEF60A91FD6}" srcOrd="5" destOrd="0" presId="urn:microsoft.com/office/officeart/2009/3/layout/FramedTextPictur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A51BCC-92C3-404A-AF8D-10D7FBC1166A}" type="doc">
      <dgm:prSet loTypeId="urn:microsoft.com/office/officeart/2005/8/layout/hProcess10" loCatId="process" qsTypeId="urn:microsoft.com/office/officeart/2005/8/quickstyle/simple1" qsCatId="simple" csTypeId="urn:microsoft.com/office/officeart/2005/8/colors/accent1_1" csCatId="accent1" phldr="1"/>
      <dgm:spPr/>
      <dgm:t>
        <a:bodyPr/>
        <a:lstStyle/>
        <a:p>
          <a:endParaRPr lang="es-EC"/>
        </a:p>
      </dgm:t>
    </dgm:pt>
    <dgm:pt modelId="{032F845E-CA5B-4A1D-991D-BC9FFECB0D99}">
      <dgm:prSet phldrT="[Texto]"/>
      <dgm:spPr/>
      <dgm:t>
        <a:bodyPr/>
        <a:lstStyle/>
        <a:p>
          <a:r>
            <a:rPr lang="es-EC" dirty="0" smtClean="0"/>
            <a:t>Estudios tempranos</a:t>
          </a:r>
          <a:endParaRPr lang="es-EC" dirty="0"/>
        </a:p>
      </dgm:t>
    </dgm:pt>
    <dgm:pt modelId="{DC7B1A3B-6124-451D-93A4-77B6FADD583A}" type="parTrans" cxnId="{9C77F5C2-4B64-4BEB-A191-CA3A0338B302}">
      <dgm:prSet/>
      <dgm:spPr/>
      <dgm:t>
        <a:bodyPr/>
        <a:lstStyle/>
        <a:p>
          <a:endParaRPr lang="es-EC"/>
        </a:p>
      </dgm:t>
    </dgm:pt>
    <dgm:pt modelId="{4349D557-8177-4139-96FB-54669928E1B6}" type="sibTrans" cxnId="{9C77F5C2-4B64-4BEB-A191-CA3A0338B302}">
      <dgm:prSet/>
      <dgm:spPr/>
      <dgm:t>
        <a:bodyPr/>
        <a:lstStyle/>
        <a:p>
          <a:endParaRPr lang="es-EC"/>
        </a:p>
      </dgm:t>
    </dgm:pt>
    <dgm:pt modelId="{2523FC1D-F08D-4735-B949-01A6080915BB}">
      <dgm:prSet phldrT="[Texto]"/>
      <dgm:spPr/>
      <dgm:t>
        <a:bodyPr/>
        <a:lstStyle/>
        <a:p>
          <a:r>
            <a:rPr lang="es-EC" dirty="0" smtClean="0"/>
            <a:t>Grupo I</a:t>
          </a:r>
          <a:endParaRPr lang="es-EC" dirty="0"/>
        </a:p>
      </dgm:t>
    </dgm:pt>
    <dgm:pt modelId="{E959794B-2500-479F-9DF8-85645FA3494F}" type="parTrans" cxnId="{7E7A47CF-1F43-4B69-9486-D591846D7513}">
      <dgm:prSet/>
      <dgm:spPr/>
      <dgm:t>
        <a:bodyPr/>
        <a:lstStyle/>
        <a:p>
          <a:endParaRPr lang="es-EC"/>
        </a:p>
      </dgm:t>
    </dgm:pt>
    <dgm:pt modelId="{61041CFC-E753-436D-A4BA-E8AE839CA272}" type="sibTrans" cxnId="{7E7A47CF-1F43-4B69-9486-D591846D7513}">
      <dgm:prSet/>
      <dgm:spPr/>
      <dgm:t>
        <a:bodyPr/>
        <a:lstStyle/>
        <a:p>
          <a:endParaRPr lang="es-EC"/>
        </a:p>
      </dgm:t>
    </dgm:pt>
    <dgm:pt modelId="{37851B97-73FE-4202-93BB-A650FD39EC88}">
      <dgm:prSet phldrT="[Texto]"/>
      <dgm:spPr/>
      <dgm:t>
        <a:bodyPr/>
        <a:lstStyle/>
        <a:p>
          <a:r>
            <a:rPr lang="es-EC" dirty="0" smtClean="0"/>
            <a:t>Grupo II</a:t>
          </a:r>
          <a:endParaRPr lang="es-EC" dirty="0"/>
        </a:p>
      </dgm:t>
    </dgm:pt>
    <dgm:pt modelId="{09B48783-90BA-4396-9ADA-22705D85B677}" type="parTrans" cxnId="{DA5EBA36-5E94-47C3-8E41-24F08902E433}">
      <dgm:prSet/>
      <dgm:spPr/>
      <dgm:t>
        <a:bodyPr/>
        <a:lstStyle/>
        <a:p>
          <a:endParaRPr lang="es-EC"/>
        </a:p>
      </dgm:t>
    </dgm:pt>
    <dgm:pt modelId="{04371652-2E61-473D-AB0F-F4EE350B9AE7}" type="sibTrans" cxnId="{DA5EBA36-5E94-47C3-8E41-24F08902E433}">
      <dgm:prSet/>
      <dgm:spPr/>
      <dgm:t>
        <a:bodyPr/>
        <a:lstStyle/>
        <a:p>
          <a:endParaRPr lang="es-EC"/>
        </a:p>
      </dgm:t>
    </dgm:pt>
    <dgm:pt modelId="{4BC2CD93-E735-49FE-89BE-A1A161B3D04B}">
      <dgm:prSet phldrT="[Texto]"/>
      <dgm:spPr/>
      <dgm:t>
        <a:bodyPr/>
        <a:lstStyle/>
        <a:p>
          <a:r>
            <a:rPr lang="es-EC" dirty="0" smtClean="0"/>
            <a:t>Variabilidad y adaptabilidad genética</a:t>
          </a:r>
          <a:endParaRPr lang="es-EC" dirty="0"/>
        </a:p>
      </dgm:t>
    </dgm:pt>
    <dgm:pt modelId="{34835905-2C4E-45A9-8E1D-8A085ABF5F12}" type="parTrans" cxnId="{8BC12818-4A4B-4E13-B7AD-78AD2FC51EAA}">
      <dgm:prSet/>
      <dgm:spPr/>
      <dgm:t>
        <a:bodyPr/>
        <a:lstStyle/>
        <a:p>
          <a:endParaRPr lang="es-EC"/>
        </a:p>
      </dgm:t>
    </dgm:pt>
    <dgm:pt modelId="{C0CC1C1F-C3EC-4F3F-86AF-255532558C1D}" type="sibTrans" cxnId="{8BC12818-4A4B-4E13-B7AD-78AD2FC51EAA}">
      <dgm:prSet/>
      <dgm:spPr/>
      <dgm:t>
        <a:bodyPr/>
        <a:lstStyle/>
        <a:p>
          <a:endParaRPr lang="es-EC"/>
        </a:p>
      </dgm:t>
    </dgm:pt>
    <dgm:pt modelId="{464A2EF6-D6E9-4884-B8BD-3B65C93A4AFA}">
      <dgm:prSet phldrT="[Texto]"/>
      <dgm:spPr/>
      <dgm:t>
        <a:bodyPr/>
        <a:lstStyle/>
        <a:p>
          <a:r>
            <a:rPr lang="es-EC" dirty="0" err="1" smtClean="0"/>
            <a:t>Transposón</a:t>
          </a:r>
          <a:endParaRPr lang="es-EC" dirty="0"/>
        </a:p>
      </dgm:t>
    </dgm:pt>
    <dgm:pt modelId="{37D83AD2-13DD-407B-BEB9-D81C03504E52}" type="parTrans" cxnId="{5FAEB8CB-C335-4556-A119-DA08CE0ECADA}">
      <dgm:prSet/>
      <dgm:spPr/>
      <dgm:t>
        <a:bodyPr/>
        <a:lstStyle/>
        <a:p>
          <a:endParaRPr lang="es-EC"/>
        </a:p>
      </dgm:t>
    </dgm:pt>
    <dgm:pt modelId="{8EF7530A-C596-4010-81DA-DEB985B4C050}" type="sibTrans" cxnId="{5FAEB8CB-C335-4556-A119-DA08CE0ECADA}">
      <dgm:prSet/>
      <dgm:spPr/>
      <dgm:t>
        <a:bodyPr/>
        <a:lstStyle/>
        <a:p>
          <a:endParaRPr lang="es-EC"/>
        </a:p>
      </dgm:t>
    </dgm:pt>
    <dgm:pt modelId="{2679F0FE-E1EC-4455-BCC1-4F81C50E9616}">
      <dgm:prSet phldrT="[Texto]"/>
      <dgm:spPr/>
      <dgm:t>
        <a:bodyPr/>
        <a:lstStyle/>
        <a:p>
          <a:r>
            <a:rPr lang="es-EC" dirty="0" err="1" smtClean="0"/>
            <a:t>Retrotransposón</a:t>
          </a:r>
          <a:endParaRPr lang="es-EC" dirty="0"/>
        </a:p>
      </dgm:t>
    </dgm:pt>
    <dgm:pt modelId="{D7BE26E4-08D5-4C9A-B920-AE2F677397C7}" type="parTrans" cxnId="{48AB0999-DE39-4CC7-8FB9-E815DC50687F}">
      <dgm:prSet/>
      <dgm:spPr/>
      <dgm:t>
        <a:bodyPr/>
        <a:lstStyle/>
        <a:p>
          <a:endParaRPr lang="es-EC"/>
        </a:p>
      </dgm:t>
    </dgm:pt>
    <dgm:pt modelId="{4BB1169D-2F5E-4EFC-852C-B308EFC7D95F}" type="sibTrans" cxnId="{48AB0999-DE39-4CC7-8FB9-E815DC50687F}">
      <dgm:prSet/>
      <dgm:spPr/>
      <dgm:t>
        <a:bodyPr/>
        <a:lstStyle/>
        <a:p>
          <a:endParaRPr lang="es-EC"/>
        </a:p>
      </dgm:t>
    </dgm:pt>
    <dgm:pt modelId="{DFB02CA5-F782-494D-BDBF-9C02DC93E674}">
      <dgm:prSet phldrT="[Texto]"/>
      <dgm:spPr/>
      <dgm:t>
        <a:bodyPr/>
        <a:lstStyle/>
        <a:p>
          <a:r>
            <a:rPr lang="es-EC" dirty="0" smtClean="0"/>
            <a:t>Estudios recientes</a:t>
          </a:r>
          <a:endParaRPr lang="es-EC" dirty="0"/>
        </a:p>
      </dgm:t>
    </dgm:pt>
    <dgm:pt modelId="{4A0EE1AB-864D-4B46-8E17-D49A1C737333}" type="parTrans" cxnId="{ABAD1A47-D1CD-4CD1-9889-3E24F37EA92F}">
      <dgm:prSet/>
      <dgm:spPr/>
      <dgm:t>
        <a:bodyPr/>
        <a:lstStyle/>
        <a:p>
          <a:endParaRPr lang="es-EC"/>
        </a:p>
      </dgm:t>
    </dgm:pt>
    <dgm:pt modelId="{30319E43-13F4-4018-9558-9E53E43B2EC3}" type="sibTrans" cxnId="{ABAD1A47-D1CD-4CD1-9889-3E24F37EA92F}">
      <dgm:prSet/>
      <dgm:spPr/>
      <dgm:t>
        <a:bodyPr/>
        <a:lstStyle/>
        <a:p>
          <a:endParaRPr lang="es-EC"/>
        </a:p>
      </dgm:t>
    </dgm:pt>
    <dgm:pt modelId="{5F952487-0AC9-48A2-98CF-73A11A3D1AD3}">
      <dgm:prSet phldrT="[Texto]"/>
      <dgm:spPr/>
      <dgm:t>
        <a:bodyPr/>
        <a:lstStyle/>
        <a:p>
          <a:r>
            <a:rPr lang="es-EC" dirty="0" err="1" smtClean="0"/>
            <a:t>Microsatélites</a:t>
          </a:r>
          <a:endParaRPr lang="es-EC" dirty="0"/>
        </a:p>
      </dgm:t>
    </dgm:pt>
    <dgm:pt modelId="{497C50CF-0AD7-4D05-A6C6-B24BF3B60EE6}" type="parTrans" cxnId="{340A7052-0A48-4381-BCBC-BE260200D7B5}">
      <dgm:prSet/>
      <dgm:spPr/>
      <dgm:t>
        <a:bodyPr/>
        <a:lstStyle/>
        <a:p>
          <a:endParaRPr lang="es-EC"/>
        </a:p>
      </dgm:t>
    </dgm:pt>
    <dgm:pt modelId="{B8D9A797-67D7-4058-B47F-230CACD00A01}" type="sibTrans" cxnId="{340A7052-0A48-4381-BCBC-BE260200D7B5}">
      <dgm:prSet/>
      <dgm:spPr/>
      <dgm:t>
        <a:bodyPr/>
        <a:lstStyle/>
        <a:p>
          <a:endParaRPr lang="es-EC"/>
        </a:p>
      </dgm:t>
    </dgm:pt>
    <dgm:pt modelId="{4A92F562-A413-4BAC-8882-3F574A7438FE}">
      <dgm:prSet phldrT="[Texto]"/>
      <dgm:spPr/>
      <dgm:t>
        <a:bodyPr/>
        <a:lstStyle/>
        <a:p>
          <a:r>
            <a:rPr lang="es-EC" dirty="0" smtClean="0"/>
            <a:t>Especies crípticas</a:t>
          </a:r>
          <a:endParaRPr lang="es-EC" dirty="0"/>
        </a:p>
      </dgm:t>
    </dgm:pt>
    <dgm:pt modelId="{63004023-2A49-4B4D-BC7E-3839EC187F16}" type="parTrans" cxnId="{0A5C9EEC-F7A4-44BC-8EEA-F823F94AA08A}">
      <dgm:prSet/>
      <dgm:spPr/>
      <dgm:t>
        <a:bodyPr/>
        <a:lstStyle/>
        <a:p>
          <a:endParaRPr lang="es-EC"/>
        </a:p>
      </dgm:t>
    </dgm:pt>
    <dgm:pt modelId="{E329E97D-C758-48BD-80E2-48AA3079D1A1}" type="sibTrans" cxnId="{0A5C9EEC-F7A4-44BC-8EEA-F823F94AA08A}">
      <dgm:prSet/>
      <dgm:spPr/>
      <dgm:t>
        <a:bodyPr/>
        <a:lstStyle/>
        <a:p>
          <a:endParaRPr lang="es-EC"/>
        </a:p>
      </dgm:t>
    </dgm:pt>
    <dgm:pt modelId="{E8A81ED8-88C1-42BA-ACF6-CABFF462A087}" type="pres">
      <dgm:prSet presAssocID="{38A51BCC-92C3-404A-AF8D-10D7FBC1166A}" presName="Name0" presStyleCnt="0">
        <dgm:presLayoutVars>
          <dgm:dir/>
          <dgm:resizeHandles val="exact"/>
        </dgm:presLayoutVars>
      </dgm:prSet>
      <dgm:spPr/>
      <dgm:t>
        <a:bodyPr/>
        <a:lstStyle/>
        <a:p>
          <a:endParaRPr lang="es-EC"/>
        </a:p>
      </dgm:t>
    </dgm:pt>
    <dgm:pt modelId="{690E5ABE-84AD-45F3-AD9F-3EA51EB271CE}" type="pres">
      <dgm:prSet presAssocID="{032F845E-CA5B-4A1D-991D-BC9FFECB0D99}" presName="composite" presStyleCnt="0"/>
      <dgm:spPr/>
    </dgm:pt>
    <dgm:pt modelId="{B7659385-5828-4E2E-B537-001D380B3F35}" type="pres">
      <dgm:prSet presAssocID="{032F845E-CA5B-4A1D-991D-BC9FFECB0D99}" presName="imagSh" presStyleLbl="bgImgPlace1" presStyleIdx="0" presStyleCnt="3" custLinFactNeighborY="-13014"/>
      <dgm:spPr>
        <a:blipFill rotWithShape="1">
          <a:blip xmlns:r="http://schemas.openxmlformats.org/officeDocument/2006/relationships" r:embed="rId1"/>
          <a:stretch>
            <a:fillRect/>
          </a:stretch>
        </a:blipFill>
      </dgm:spPr>
    </dgm:pt>
    <dgm:pt modelId="{42B2FED8-CEFA-4EBC-A97B-7C2E2A7D132A}" type="pres">
      <dgm:prSet presAssocID="{032F845E-CA5B-4A1D-991D-BC9FFECB0D99}" presName="txNode" presStyleLbl="node1" presStyleIdx="0" presStyleCnt="3">
        <dgm:presLayoutVars>
          <dgm:bulletEnabled val="1"/>
        </dgm:presLayoutVars>
      </dgm:prSet>
      <dgm:spPr/>
      <dgm:t>
        <a:bodyPr/>
        <a:lstStyle/>
        <a:p>
          <a:endParaRPr lang="es-EC"/>
        </a:p>
      </dgm:t>
    </dgm:pt>
    <dgm:pt modelId="{D47CD1CB-6B27-43AA-81DF-A1537B6F25C5}" type="pres">
      <dgm:prSet presAssocID="{4349D557-8177-4139-96FB-54669928E1B6}" presName="sibTrans" presStyleLbl="sibTrans2D1" presStyleIdx="0" presStyleCnt="2"/>
      <dgm:spPr/>
      <dgm:t>
        <a:bodyPr/>
        <a:lstStyle/>
        <a:p>
          <a:endParaRPr lang="es-EC"/>
        </a:p>
      </dgm:t>
    </dgm:pt>
    <dgm:pt modelId="{6EC82E82-CC89-4CFE-9DFA-356DDBB9C587}" type="pres">
      <dgm:prSet presAssocID="{4349D557-8177-4139-96FB-54669928E1B6}" presName="connTx" presStyleLbl="sibTrans2D1" presStyleIdx="0" presStyleCnt="2"/>
      <dgm:spPr/>
      <dgm:t>
        <a:bodyPr/>
        <a:lstStyle/>
        <a:p>
          <a:endParaRPr lang="es-EC"/>
        </a:p>
      </dgm:t>
    </dgm:pt>
    <dgm:pt modelId="{5562021D-DF0B-41E8-B80F-92E8122F1D38}" type="pres">
      <dgm:prSet presAssocID="{4BC2CD93-E735-49FE-89BE-A1A161B3D04B}" presName="composite" presStyleCnt="0"/>
      <dgm:spPr/>
    </dgm:pt>
    <dgm:pt modelId="{572CEBF1-741F-4189-A72D-2EEA0D6C7545}" type="pres">
      <dgm:prSet presAssocID="{4BC2CD93-E735-49FE-89BE-A1A161B3D04B}" presName="imagSh" presStyleLbl="bgImgPlace1" presStyleIdx="1" presStyleCnt="3" custLinFactNeighborX="-1147" custLinFactNeighborY="-13014"/>
      <dgm:spPr>
        <a:blipFill rotWithShape="1">
          <a:blip xmlns:r="http://schemas.openxmlformats.org/officeDocument/2006/relationships" r:embed="rId2"/>
          <a:stretch>
            <a:fillRect/>
          </a:stretch>
        </a:blipFill>
      </dgm:spPr>
    </dgm:pt>
    <dgm:pt modelId="{EC222CF0-0A76-46AB-AEC2-3215B31BCC98}" type="pres">
      <dgm:prSet presAssocID="{4BC2CD93-E735-49FE-89BE-A1A161B3D04B}" presName="txNode" presStyleLbl="node1" presStyleIdx="1" presStyleCnt="3">
        <dgm:presLayoutVars>
          <dgm:bulletEnabled val="1"/>
        </dgm:presLayoutVars>
      </dgm:prSet>
      <dgm:spPr/>
      <dgm:t>
        <a:bodyPr/>
        <a:lstStyle/>
        <a:p>
          <a:endParaRPr lang="es-EC"/>
        </a:p>
      </dgm:t>
    </dgm:pt>
    <dgm:pt modelId="{ABA33E1E-ABCC-4712-8299-6216B73D68C5}" type="pres">
      <dgm:prSet presAssocID="{C0CC1C1F-C3EC-4F3F-86AF-255532558C1D}" presName="sibTrans" presStyleLbl="sibTrans2D1" presStyleIdx="1" presStyleCnt="2"/>
      <dgm:spPr/>
      <dgm:t>
        <a:bodyPr/>
        <a:lstStyle/>
        <a:p>
          <a:endParaRPr lang="es-EC"/>
        </a:p>
      </dgm:t>
    </dgm:pt>
    <dgm:pt modelId="{41B868D7-FDF0-453D-B36D-72BB09C1A9AE}" type="pres">
      <dgm:prSet presAssocID="{C0CC1C1F-C3EC-4F3F-86AF-255532558C1D}" presName="connTx" presStyleLbl="sibTrans2D1" presStyleIdx="1" presStyleCnt="2"/>
      <dgm:spPr/>
      <dgm:t>
        <a:bodyPr/>
        <a:lstStyle/>
        <a:p>
          <a:endParaRPr lang="es-EC"/>
        </a:p>
      </dgm:t>
    </dgm:pt>
    <dgm:pt modelId="{F665B273-8620-4A59-8833-79B249E69E2D}" type="pres">
      <dgm:prSet presAssocID="{DFB02CA5-F782-494D-BDBF-9C02DC93E674}" presName="composite" presStyleCnt="0"/>
      <dgm:spPr/>
    </dgm:pt>
    <dgm:pt modelId="{35AB2C83-B46D-451C-84D4-3313D98BDC11}" type="pres">
      <dgm:prSet presAssocID="{DFB02CA5-F782-494D-BDBF-9C02DC93E674}" presName="imagSh" presStyleLbl="bgImgPlace1" presStyleIdx="2" presStyleCnt="3" custLinFactNeighborX="-573" custLinFactNeighborY="-13014"/>
      <dgm:spPr>
        <a:blipFill rotWithShape="1">
          <a:blip xmlns:r="http://schemas.openxmlformats.org/officeDocument/2006/relationships" r:embed="rId3"/>
          <a:stretch>
            <a:fillRect/>
          </a:stretch>
        </a:blipFill>
      </dgm:spPr>
    </dgm:pt>
    <dgm:pt modelId="{7CD935FD-1680-40BA-8F2D-C12B6FC17D43}" type="pres">
      <dgm:prSet presAssocID="{DFB02CA5-F782-494D-BDBF-9C02DC93E674}" presName="txNode" presStyleLbl="node1" presStyleIdx="2" presStyleCnt="3">
        <dgm:presLayoutVars>
          <dgm:bulletEnabled val="1"/>
        </dgm:presLayoutVars>
      </dgm:prSet>
      <dgm:spPr/>
      <dgm:t>
        <a:bodyPr/>
        <a:lstStyle/>
        <a:p>
          <a:endParaRPr lang="es-EC"/>
        </a:p>
      </dgm:t>
    </dgm:pt>
  </dgm:ptLst>
  <dgm:cxnLst>
    <dgm:cxn modelId="{9C77F5C2-4B64-4BEB-A191-CA3A0338B302}" srcId="{38A51BCC-92C3-404A-AF8D-10D7FBC1166A}" destId="{032F845E-CA5B-4A1D-991D-BC9FFECB0D99}" srcOrd="0" destOrd="0" parTransId="{DC7B1A3B-6124-451D-93A4-77B6FADD583A}" sibTransId="{4349D557-8177-4139-96FB-54669928E1B6}"/>
    <dgm:cxn modelId="{81B9BB1D-26F1-48E0-98D8-D0674B6A86F9}" type="presOf" srcId="{DFB02CA5-F782-494D-BDBF-9C02DC93E674}" destId="{7CD935FD-1680-40BA-8F2D-C12B6FC17D43}" srcOrd="0" destOrd="0" presId="urn:microsoft.com/office/officeart/2005/8/layout/hProcess10"/>
    <dgm:cxn modelId="{45DED1B2-9ABB-4466-BA9B-2CC1016B85A7}" type="presOf" srcId="{4A92F562-A413-4BAC-8882-3F574A7438FE}" destId="{7CD935FD-1680-40BA-8F2D-C12B6FC17D43}" srcOrd="0" destOrd="2" presId="urn:microsoft.com/office/officeart/2005/8/layout/hProcess10"/>
    <dgm:cxn modelId="{E1BACAE0-8755-4ED3-971B-2A9476418005}" type="presOf" srcId="{4349D557-8177-4139-96FB-54669928E1B6}" destId="{6EC82E82-CC89-4CFE-9DFA-356DDBB9C587}" srcOrd="1" destOrd="0" presId="urn:microsoft.com/office/officeart/2005/8/layout/hProcess10"/>
    <dgm:cxn modelId="{939BD52F-1CFB-4C93-AF24-FD04BC56721A}" type="presOf" srcId="{5F952487-0AC9-48A2-98CF-73A11A3D1AD3}" destId="{7CD935FD-1680-40BA-8F2D-C12B6FC17D43}" srcOrd="0" destOrd="1" presId="urn:microsoft.com/office/officeart/2005/8/layout/hProcess10"/>
    <dgm:cxn modelId="{7E7A47CF-1F43-4B69-9486-D591846D7513}" srcId="{032F845E-CA5B-4A1D-991D-BC9FFECB0D99}" destId="{2523FC1D-F08D-4735-B949-01A6080915BB}" srcOrd="0" destOrd="0" parTransId="{E959794B-2500-479F-9DF8-85645FA3494F}" sibTransId="{61041CFC-E753-436D-A4BA-E8AE839CA272}"/>
    <dgm:cxn modelId="{384D2874-D2EF-4FDC-B2FA-A996F91B8576}" type="presOf" srcId="{4BC2CD93-E735-49FE-89BE-A1A161B3D04B}" destId="{EC222CF0-0A76-46AB-AEC2-3215B31BCC98}" srcOrd="0" destOrd="0" presId="urn:microsoft.com/office/officeart/2005/8/layout/hProcess10"/>
    <dgm:cxn modelId="{8D994272-F20C-4763-B5A9-794F94C75156}" type="presOf" srcId="{C0CC1C1F-C3EC-4F3F-86AF-255532558C1D}" destId="{41B868D7-FDF0-453D-B36D-72BB09C1A9AE}" srcOrd="1" destOrd="0" presId="urn:microsoft.com/office/officeart/2005/8/layout/hProcess10"/>
    <dgm:cxn modelId="{C70CEFC7-76B1-4242-AC2E-5EF5CC069C25}" type="presOf" srcId="{032F845E-CA5B-4A1D-991D-BC9FFECB0D99}" destId="{42B2FED8-CEFA-4EBC-A97B-7C2E2A7D132A}" srcOrd="0" destOrd="0" presId="urn:microsoft.com/office/officeart/2005/8/layout/hProcess10"/>
    <dgm:cxn modelId="{16288F1D-65E3-4019-B07B-D41601B33444}" type="presOf" srcId="{2523FC1D-F08D-4735-B949-01A6080915BB}" destId="{42B2FED8-CEFA-4EBC-A97B-7C2E2A7D132A}" srcOrd="0" destOrd="1" presId="urn:microsoft.com/office/officeart/2005/8/layout/hProcess10"/>
    <dgm:cxn modelId="{48AB0999-DE39-4CC7-8FB9-E815DC50687F}" srcId="{4BC2CD93-E735-49FE-89BE-A1A161B3D04B}" destId="{2679F0FE-E1EC-4455-BCC1-4F81C50E9616}" srcOrd="1" destOrd="0" parTransId="{D7BE26E4-08D5-4C9A-B920-AE2F677397C7}" sibTransId="{4BB1169D-2F5E-4EFC-852C-B308EFC7D95F}"/>
    <dgm:cxn modelId="{7E0D4FC4-7244-44E3-8502-8C425AD535CB}" type="presOf" srcId="{464A2EF6-D6E9-4884-B8BD-3B65C93A4AFA}" destId="{EC222CF0-0A76-46AB-AEC2-3215B31BCC98}" srcOrd="0" destOrd="1" presId="urn:microsoft.com/office/officeart/2005/8/layout/hProcess10"/>
    <dgm:cxn modelId="{5FAEB8CB-C335-4556-A119-DA08CE0ECADA}" srcId="{4BC2CD93-E735-49FE-89BE-A1A161B3D04B}" destId="{464A2EF6-D6E9-4884-B8BD-3B65C93A4AFA}" srcOrd="0" destOrd="0" parTransId="{37D83AD2-13DD-407B-BEB9-D81C03504E52}" sibTransId="{8EF7530A-C596-4010-81DA-DEB985B4C050}"/>
    <dgm:cxn modelId="{13E22701-6733-469E-929D-A5C286796E2F}" type="presOf" srcId="{38A51BCC-92C3-404A-AF8D-10D7FBC1166A}" destId="{E8A81ED8-88C1-42BA-ACF6-CABFF462A087}" srcOrd="0" destOrd="0" presId="urn:microsoft.com/office/officeart/2005/8/layout/hProcess10"/>
    <dgm:cxn modelId="{39C4D52B-5515-4B2E-93BC-65C28A53A356}" type="presOf" srcId="{37851B97-73FE-4202-93BB-A650FD39EC88}" destId="{42B2FED8-CEFA-4EBC-A97B-7C2E2A7D132A}" srcOrd="0" destOrd="2" presId="urn:microsoft.com/office/officeart/2005/8/layout/hProcess10"/>
    <dgm:cxn modelId="{ABAD1A47-D1CD-4CD1-9889-3E24F37EA92F}" srcId="{38A51BCC-92C3-404A-AF8D-10D7FBC1166A}" destId="{DFB02CA5-F782-494D-BDBF-9C02DC93E674}" srcOrd="2" destOrd="0" parTransId="{4A0EE1AB-864D-4B46-8E17-D49A1C737333}" sibTransId="{30319E43-13F4-4018-9558-9E53E43B2EC3}"/>
    <dgm:cxn modelId="{DA5EBA36-5E94-47C3-8E41-24F08902E433}" srcId="{032F845E-CA5B-4A1D-991D-BC9FFECB0D99}" destId="{37851B97-73FE-4202-93BB-A650FD39EC88}" srcOrd="1" destOrd="0" parTransId="{09B48783-90BA-4396-9ADA-22705D85B677}" sibTransId="{04371652-2E61-473D-AB0F-F4EE350B9AE7}"/>
    <dgm:cxn modelId="{8BC12818-4A4B-4E13-B7AD-78AD2FC51EAA}" srcId="{38A51BCC-92C3-404A-AF8D-10D7FBC1166A}" destId="{4BC2CD93-E735-49FE-89BE-A1A161B3D04B}" srcOrd="1" destOrd="0" parTransId="{34835905-2C4E-45A9-8E1D-8A085ABF5F12}" sibTransId="{C0CC1C1F-C3EC-4F3F-86AF-255532558C1D}"/>
    <dgm:cxn modelId="{164AE3F1-13D6-48B9-9EE6-52FF28D109CD}" type="presOf" srcId="{2679F0FE-E1EC-4455-BCC1-4F81C50E9616}" destId="{EC222CF0-0A76-46AB-AEC2-3215B31BCC98}" srcOrd="0" destOrd="2" presId="urn:microsoft.com/office/officeart/2005/8/layout/hProcess10"/>
    <dgm:cxn modelId="{0A5C9EEC-F7A4-44BC-8EEA-F823F94AA08A}" srcId="{DFB02CA5-F782-494D-BDBF-9C02DC93E674}" destId="{4A92F562-A413-4BAC-8882-3F574A7438FE}" srcOrd="1" destOrd="0" parTransId="{63004023-2A49-4B4D-BC7E-3839EC187F16}" sibTransId="{E329E97D-C758-48BD-80E2-48AA3079D1A1}"/>
    <dgm:cxn modelId="{10A4FA5F-4A6E-426D-8BEE-AABC6A57BA87}" type="presOf" srcId="{C0CC1C1F-C3EC-4F3F-86AF-255532558C1D}" destId="{ABA33E1E-ABCC-4712-8299-6216B73D68C5}" srcOrd="0" destOrd="0" presId="urn:microsoft.com/office/officeart/2005/8/layout/hProcess10"/>
    <dgm:cxn modelId="{8DCE3742-2D28-486A-844F-7396845334C0}" type="presOf" srcId="{4349D557-8177-4139-96FB-54669928E1B6}" destId="{D47CD1CB-6B27-43AA-81DF-A1537B6F25C5}" srcOrd="0" destOrd="0" presId="urn:microsoft.com/office/officeart/2005/8/layout/hProcess10"/>
    <dgm:cxn modelId="{340A7052-0A48-4381-BCBC-BE260200D7B5}" srcId="{DFB02CA5-F782-494D-BDBF-9C02DC93E674}" destId="{5F952487-0AC9-48A2-98CF-73A11A3D1AD3}" srcOrd="0" destOrd="0" parTransId="{497C50CF-0AD7-4D05-A6C6-B24BF3B60EE6}" sibTransId="{B8D9A797-67D7-4058-B47F-230CACD00A01}"/>
    <dgm:cxn modelId="{9B8A317C-6E86-4811-B17C-E1FD955EEA5B}" type="presParOf" srcId="{E8A81ED8-88C1-42BA-ACF6-CABFF462A087}" destId="{690E5ABE-84AD-45F3-AD9F-3EA51EB271CE}" srcOrd="0" destOrd="0" presId="urn:microsoft.com/office/officeart/2005/8/layout/hProcess10"/>
    <dgm:cxn modelId="{E7E46369-96F3-4FA0-860A-DF7719FF4BB9}" type="presParOf" srcId="{690E5ABE-84AD-45F3-AD9F-3EA51EB271CE}" destId="{B7659385-5828-4E2E-B537-001D380B3F35}" srcOrd="0" destOrd="0" presId="urn:microsoft.com/office/officeart/2005/8/layout/hProcess10"/>
    <dgm:cxn modelId="{EEB95E33-2368-4056-A620-12E23E6F2A1A}" type="presParOf" srcId="{690E5ABE-84AD-45F3-AD9F-3EA51EB271CE}" destId="{42B2FED8-CEFA-4EBC-A97B-7C2E2A7D132A}" srcOrd="1" destOrd="0" presId="urn:microsoft.com/office/officeart/2005/8/layout/hProcess10"/>
    <dgm:cxn modelId="{277C9F46-5AE3-425F-A3E3-30D4F663C465}" type="presParOf" srcId="{E8A81ED8-88C1-42BA-ACF6-CABFF462A087}" destId="{D47CD1CB-6B27-43AA-81DF-A1537B6F25C5}" srcOrd="1" destOrd="0" presId="urn:microsoft.com/office/officeart/2005/8/layout/hProcess10"/>
    <dgm:cxn modelId="{6700E4D7-A78F-4A4C-B00C-1C13F6812008}" type="presParOf" srcId="{D47CD1CB-6B27-43AA-81DF-A1537B6F25C5}" destId="{6EC82E82-CC89-4CFE-9DFA-356DDBB9C587}" srcOrd="0" destOrd="0" presId="urn:microsoft.com/office/officeart/2005/8/layout/hProcess10"/>
    <dgm:cxn modelId="{22B86357-F73A-43DC-BF02-E3C834D191FD}" type="presParOf" srcId="{E8A81ED8-88C1-42BA-ACF6-CABFF462A087}" destId="{5562021D-DF0B-41E8-B80F-92E8122F1D38}" srcOrd="2" destOrd="0" presId="urn:microsoft.com/office/officeart/2005/8/layout/hProcess10"/>
    <dgm:cxn modelId="{E4FCC0E7-7E8A-4FA4-8190-A56F61BE0952}" type="presParOf" srcId="{5562021D-DF0B-41E8-B80F-92E8122F1D38}" destId="{572CEBF1-741F-4189-A72D-2EEA0D6C7545}" srcOrd="0" destOrd="0" presId="urn:microsoft.com/office/officeart/2005/8/layout/hProcess10"/>
    <dgm:cxn modelId="{29B9DCE2-2AD7-4512-8F2D-524D702E561A}" type="presParOf" srcId="{5562021D-DF0B-41E8-B80F-92E8122F1D38}" destId="{EC222CF0-0A76-46AB-AEC2-3215B31BCC98}" srcOrd="1" destOrd="0" presId="urn:microsoft.com/office/officeart/2005/8/layout/hProcess10"/>
    <dgm:cxn modelId="{DE22255D-136B-4582-B9A6-3CCF5818BA65}" type="presParOf" srcId="{E8A81ED8-88C1-42BA-ACF6-CABFF462A087}" destId="{ABA33E1E-ABCC-4712-8299-6216B73D68C5}" srcOrd="3" destOrd="0" presId="urn:microsoft.com/office/officeart/2005/8/layout/hProcess10"/>
    <dgm:cxn modelId="{59D9CBAE-EDCB-440D-8694-46FA67DA1569}" type="presParOf" srcId="{ABA33E1E-ABCC-4712-8299-6216B73D68C5}" destId="{41B868D7-FDF0-453D-B36D-72BB09C1A9AE}" srcOrd="0" destOrd="0" presId="urn:microsoft.com/office/officeart/2005/8/layout/hProcess10"/>
    <dgm:cxn modelId="{510695CC-294C-499B-ABB9-2C64A0D1A29F}" type="presParOf" srcId="{E8A81ED8-88C1-42BA-ACF6-CABFF462A087}" destId="{F665B273-8620-4A59-8833-79B249E69E2D}" srcOrd="4" destOrd="0" presId="urn:microsoft.com/office/officeart/2005/8/layout/hProcess10"/>
    <dgm:cxn modelId="{06A43532-0EBE-4242-8899-21FDF39E3B23}" type="presParOf" srcId="{F665B273-8620-4A59-8833-79B249E69E2D}" destId="{35AB2C83-B46D-451C-84D4-3313D98BDC11}" srcOrd="0" destOrd="0" presId="urn:microsoft.com/office/officeart/2005/8/layout/hProcess10"/>
    <dgm:cxn modelId="{97F38698-8E15-47D2-9293-D61DFB45B637}" type="presParOf" srcId="{F665B273-8620-4A59-8833-79B249E69E2D}" destId="{7CD935FD-1680-40BA-8F2D-C12B6FC17D43}"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BA6A32-EC93-4902-97F2-8306EB158444}"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C"/>
        </a:p>
      </dgm:t>
    </dgm:pt>
    <dgm:pt modelId="{60A35B4D-1FF5-41E4-B474-3D0609657EB7}">
      <dgm:prSet phldrT="[Texto]"/>
      <dgm:spPr/>
      <dgm:t>
        <a:bodyPr/>
        <a:lstStyle/>
        <a:p>
          <a:pPr algn="just"/>
          <a:r>
            <a:rPr lang="es-EC" dirty="0" smtClean="0"/>
            <a:t>Se identificaron </a:t>
          </a:r>
          <a:r>
            <a:rPr lang="es-EC" b="1" dirty="0" smtClean="0"/>
            <a:t>dos fenotipos</a:t>
          </a:r>
          <a:r>
            <a:rPr lang="es-EC" dirty="0" smtClean="0"/>
            <a:t> macroscópicos diferentes en los aislados obtenidos, uno de color café claro con crecimiento superficial del micelio y la presencia de esclerocios y otro de color café en los bordes y gris en el centro con crecimiento aéreo del micelio y ausencia de esclerocios.</a:t>
          </a:r>
          <a:endParaRPr lang="es-EC" dirty="0"/>
        </a:p>
      </dgm:t>
    </dgm:pt>
    <dgm:pt modelId="{9F3FAC0B-7038-4E93-A0CF-0514EB992CB3}" type="parTrans" cxnId="{33CD2DE8-7D02-440A-92DC-9840753342C9}">
      <dgm:prSet/>
      <dgm:spPr/>
      <dgm:t>
        <a:bodyPr/>
        <a:lstStyle/>
        <a:p>
          <a:pPr algn="just"/>
          <a:endParaRPr lang="es-EC"/>
        </a:p>
      </dgm:t>
    </dgm:pt>
    <dgm:pt modelId="{00775FD4-8234-4DEB-BFB3-661B7B72D33E}" type="sibTrans" cxnId="{33CD2DE8-7D02-440A-92DC-9840753342C9}">
      <dgm:prSet/>
      <dgm:spPr/>
      <dgm:t>
        <a:bodyPr/>
        <a:lstStyle/>
        <a:p>
          <a:pPr algn="just"/>
          <a:endParaRPr lang="es-EC"/>
        </a:p>
      </dgm:t>
    </dgm:pt>
    <dgm:pt modelId="{00EF1343-D17F-478B-A29C-03D8C0B2519E}">
      <dgm:prSet phldrT="[Texto]"/>
      <dgm:spPr/>
      <dgm:t>
        <a:bodyPr/>
        <a:lstStyle/>
        <a:p>
          <a:pPr algn="just"/>
          <a:r>
            <a:rPr lang="es-EC" dirty="0" smtClean="0"/>
            <a:t>La identificación microscópica de los aislados reveló hifas segmentadas, conidióforos de ramas irregulares y conidios ovoides agrupados en racimos.</a:t>
          </a:r>
          <a:endParaRPr lang="es-EC" dirty="0"/>
        </a:p>
      </dgm:t>
    </dgm:pt>
    <dgm:pt modelId="{016EBC59-141D-42C3-B859-18A8B2D1641F}" type="parTrans" cxnId="{18252E91-EF88-4665-9396-E9F00B3D4409}">
      <dgm:prSet/>
      <dgm:spPr/>
      <dgm:t>
        <a:bodyPr/>
        <a:lstStyle/>
        <a:p>
          <a:pPr algn="just"/>
          <a:endParaRPr lang="es-EC"/>
        </a:p>
      </dgm:t>
    </dgm:pt>
    <dgm:pt modelId="{324FFAF8-32A3-48AC-8FE7-F567AC1011A0}" type="sibTrans" cxnId="{18252E91-EF88-4665-9396-E9F00B3D4409}">
      <dgm:prSet/>
      <dgm:spPr/>
      <dgm:t>
        <a:bodyPr/>
        <a:lstStyle/>
        <a:p>
          <a:pPr algn="just"/>
          <a:endParaRPr lang="es-EC"/>
        </a:p>
      </dgm:t>
    </dgm:pt>
    <dgm:pt modelId="{DD3D25FE-48E8-44B7-83D1-4B7FFA015747}">
      <dgm:prSet phldrT="[Texto]"/>
      <dgm:spPr/>
      <dgm:t>
        <a:bodyPr/>
        <a:lstStyle/>
        <a:p>
          <a:pPr algn="just"/>
          <a:r>
            <a:rPr lang="es-EC" dirty="0" smtClean="0"/>
            <a:t>La amplificación y secuenciación de los genes ITS, RPB2, G3PDH y HSP60 mostraron del </a:t>
          </a:r>
          <a:r>
            <a:rPr lang="es-EC" b="1" dirty="0" smtClean="0"/>
            <a:t>97 al 100% de identidad</a:t>
          </a:r>
          <a:r>
            <a:rPr lang="es-EC" dirty="0" smtClean="0"/>
            <a:t> con secuencias identificadas previamente como </a:t>
          </a:r>
          <a:r>
            <a:rPr lang="es-EC" b="1" i="1" dirty="0" err="1" smtClean="0"/>
            <a:t>Botrytis</a:t>
          </a:r>
          <a:r>
            <a:rPr lang="es-EC" b="1" i="1" dirty="0" smtClean="0"/>
            <a:t> </a:t>
          </a:r>
          <a:r>
            <a:rPr lang="es-EC" b="1" i="1" dirty="0" err="1" smtClean="0"/>
            <a:t>cinerea</a:t>
          </a:r>
          <a:r>
            <a:rPr lang="es-EC" b="1" dirty="0" smtClean="0"/>
            <a:t> </a:t>
          </a:r>
          <a:r>
            <a:rPr lang="es-EC" dirty="0" smtClean="0"/>
            <a:t>en la búsqueda de homólogos.</a:t>
          </a:r>
          <a:endParaRPr lang="es-EC" dirty="0"/>
        </a:p>
      </dgm:t>
    </dgm:pt>
    <dgm:pt modelId="{2037C0A9-45ED-4F11-8300-DBA1E6CED560}" type="parTrans" cxnId="{42E8F84C-38D2-46A5-9DCC-DD8382EA29A4}">
      <dgm:prSet/>
      <dgm:spPr/>
      <dgm:t>
        <a:bodyPr/>
        <a:lstStyle/>
        <a:p>
          <a:pPr algn="just"/>
          <a:endParaRPr lang="es-EC"/>
        </a:p>
      </dgm:t>
    </dgm:pt>
    <dgm:pt modelId="{A16149AE-FDC8-492A-A9D6-C6E12F747E00}" type="sibTrans" cxnId="{42E8F84C-38D2-46A5-9DCC-DD8382EA29A4}">
      <dgm:prSet/>
      <dgm:spPr/>
      <dgm:t>
        <a:bodyPr/>
        <a:lstStyle/>
        <a:p>
          <a:pPr algn="just"/>
          <a:endParaRPr lang="es-EC"/>
        </a:p>
      </dgm:t>
    </dgm:pt>
    <dgm:pt modelId="{84B3253E-9C08-43E3-9F08-F80D458987A0}" type="pres">
      <dgm:prSet presAssocID="{7CBA6A32-EC93-4902-97F2-8306EB158444}" presName="Name0" presStyleCnt="0">
        <dgm:presLayoutVars>
          <dgm:chMax val="7"/>
          <dgm:chPref val="7"/>
          <dgm:dir/>
        </dgm:presLayoutVars>
      </dgm:prSet>
      <dgm:spPr/>
      <dgm:t>
        <a:bodyPr/>
        <a:lstStyle/>
        <a:p>
          <a:endParaRPr lang="es-EC"/>
        </a:p>
      </dgm:t>
    </dgm:pt>
    <dgm:pt modelId="{5D413C98-98F9-4134-9D1C-088065EEEC22}" type="pres">
      <dgm:prSet presAssocID="{7CBA6A32-EC93-4902-97F2-8306EB158444}" presName="Name1" presStyleCnt="0"/>
      <dgm:spPr/>
    </dgm:pt>
    <dgm:pt modelId="{42BE78FC-DE97-4C67-9F04-D697FBA25EF6}" type="pres">
      <dgm:prSet presAssocID="{7CBA6A32-EC93-4902-97F2-8306EB158444}" presName="cycle" presStyleCnt="0"/>
      <dgm:spPr/>
    </dgm:pt>
    <dgm:pt modelId="{EFEA9074-514C-4642-98E5-181377D0D3B8}" type="pres">
      <dgm:prSet presAssocID="{7CBA6A32-EC93-4902-97F2-8306EB158444}" presName="srcNode" presStyleLbl="node1" presStyleIdx="0" presStyleCnt="3"/>
      <dgm:spPr/>
    </dgm:pt>
    <dgm:pt modelId="{347B7F40-671C-40E3-B758-2341DAAA9BE7}" type="pres">
      <dgm:prSet presAssocID="{7CBA6A32-EC93-4902-97F2-8306EB158444}" presName="conn" presStyleLbl="parChTrans1D2" presStyleIdx="0" presStyleCnt="1"/>
      <dgm:spPr/>
      <dgm:t>
        <a:bodyPr/>
        <a:lstStyle/>
        <a:p>
          <a:endParaRPr lang="es-EC"/>
        </a:p>
      </dgm:t>
    </dgm:pt>
    <dgm:pt modelId="{466385FC-B9C8-4998-BE7C-916F65F3CAA8}" type="pres">
      <dgm:prSet presAssocID="{7CBA6A32-EC93-4902-97F2-8306EB158444}" presName="extraNode" presStyleLbl="node1" presStyleIdx="0" presStyleCnt="3"/>
      <dgm:spPr/>
    </dgm:pt>
    <dgm:pt modelId="{E1E9663E-9C9A-4715-BB3A-F795CF4272ED}" type="pres">
      <dgm:prSet presAssocID="{7CBA6A32-EC93-4902-97F2-8306EB158444}" presName="dstNode" presStyleLbl="node1" presStyleIdx="0" presStyleCnt="3"/>
      <dgm:spPr/>
    </dgm:pt>
    <dgm:pt modelId="{A8780C7B-328B-44EC-9DDC-305C482FBAB3}" type="pres">
      <dgm:prSet presAssocID="{60A35B4D-1FF5-41E4-B474-3D0609657EB7}" presName="text_1" presStyleLbl="node1" presStyleIdx="0" presStyleCnt="3">
        <dgm:presLayoutVars>
          <dgm:bulletEnabled val="1"/>
        </dgm:presLayoutVars>
      </dgm:prSet>
      <dgm:spPr/>
      <dgm:t>
        <a:bodyPr/>
        <a:lstStyle/>
        <a:p>
          <a:endParaRPr lang="es-EC"/>
        </a:p>
      </dgm:t>
    </dgm:pt>
    <dgm:pt modelId="{8FC8CD3D-C0DE-4B72-A521-019ED0DF15A1}" type="pres">
      <dgm:prSet presAssocID="{60A35B4D-1FF5-41E4-B474-3D0609657EB7}" presName="accent_1" presStyleCnt="0"/>
      <dgm:spPr/>
    </dgm:pt>
    <dgm:pt modelId="{E3F559A2-FEB3-40D3-B2CF-13C24F65D538}" type="pres">
      <dgm:prSet presAssocID="{60A35B4D-1FF5-41E4-B474-3D0609657EB7}" presName="accentRepeatNode" presStyleLbl="solidFgAcc1" presStyleIdx="0" presStyleCnt="3"/>
      <dgm:spPr>
        <a:blipFill rotWithShape="0">
          <a:blip xmlns:r="http://schemas.openxmlformats.org/officeDocument/2006/relationships" r:embed="rId1"/>
          <a:stretch>
            <a:fillRect/>
          </a:stretch>
        </a:blipFill>
      </dgm:spPr>
    </dgm:pt>
    <dgm:pt modelId="{A15060F5-4EC3-4B3E-BCB8-8BE6A19D099C}" type="pres">
      <dgm:prSet presAssocID="{00EF1343-D17F-478B-A29C-03D8C0B2519E}" presName="text_2" presStyleLbl="node1" presStyleIdx="1" presStyleCnt="3">
        <dgm:presLayoutVars>
          <dgm:bulletEnabled val="1"/>
        </dgm:presLayoutVars>
      </dgm:prSet>
      <dgm:spPr/>
      <dgm:t>
        <a:bodyPr/>
        <a:lstStyle/>
        <a:p>
          <a:endParaRPr lang="es-EC"/>
        </a:p>
      </dgm:t>
    </dgm:pt>
    <dgm:pt modelId="{B35C388D-469F-40B9-8D7C-7A06B2BC66F6}" type="pres">
      <dgm:prSet presAssocID="{00EF1343-D17F-478B-A29C-03D8C0B2519E}" presName="accent_2" presStyleCnt="0"/>
      <dgm:spPr/>
    </dgm:pt>
    <dgm:pt modelId="{FE49E039-B31E-489A-8EAE-F29FFEDDEA8F}" type="pres">
      <dgm:prSet presAssocID="{00EF1343-D17F-478B-A29C-03D8C0B2519E}" presName="accentRepeatNode" presStyleLbl="solidFgAcc1" presStyleIdx="1" presStyleCnt="3"/>
      <dgm:spPr>
        <a:blipFill rotWithShape="0">
          <a:blip xmlns:r="http://schemas.openxmlformats.org/officeDocument/2006/relationships" r:embed="rId2"/>
          <a:stretch>
            <a:fillRect/>
          </a:stretch>
        </a:blipFill>
      </dgm:spPr>
    </dgm:pt>
    <dgm:pt modelId="{6F9D23F3-8368-4EDA-A00E-83CDD92859AB}" type="pres">
      <dgm:prSet presAssocID="{DD3D25FE-48E8-44B7-83D1-4B7FFA015747}" presName="text_3" presStyleLbl="node1" presStyleIdx="2" presStyleCnt="3">
        <dgm:presLayoutVars>
          <dgm:bulletEnabled val="1"/>
        </dgm:presLayoutVars>
      </dgm:prSet>
      <dgm:spPr/>
      <dgm:t>
        <a:bodyPr/>
        <a:lstStyle/>
        <a:p>
          <a:endParaRPr lang="es-EC"/>
        </a:p>
      </dgm:t>
    </dgm:pt>
    <dgm:pt modelId="{CFE95265-2F4D-448D-9401-36D0719A6AAE}" type="pres">
      <dgm:prSet presAssocID="{DD3D25FE-48E8-44B7-83D1-4B7FFA015747}" presName="accent_3" presStyleCnt="0"/>
      <dgm:spPr/>
    </dgm:pt>
    <dgm:pt modelId="{E7B79462-F6D1-47FC-858E-2FE94E22D1A5}" type="pres">
      <dgm:prSet presAssocID="{DD3D25FE-48E8-44B7-83D1-4B7FFA015747}" presName="accentRepeatNode" presStyleLbl="solidFgAcc1" presStyleIdx="2" presStyleCnt="3"/>
      <dgm:spPr>
        <a:blipFill rotWithShape="0">
          <a:blip xmlns:r="http://schemas.openxmlformats.org/officeDocument/2006/relationships" r:embed="rId3"/>
          <a:stretch>
            <a:fillRect/>
          </a:stretch>
        </a:blipFill>
      </dgm:spPr>
    </dgm:pt>
  </dgm:ptLst>
  <dgm:cxnLst>
    <dgm:cxn modelId="{42E8F84C-38D2-46A5-9DCC-DD8382EA29A4}" srcId="{7CBA6A32-EC93-4902-97F2-8306EB158444}" destId="{DD3D25FE-48E8-44B7-83D1-4B7FFA015747}" srcOrd="2" destOrd="0" parTransId="{2037C0A9-45ED-4F11-8300-DBA1E6CED560}" sibTransId="{A16149AE-FDC8-492A-A9D6-C6E12F747E00}"/>
    <dgm:cxn modelId="{90F047D9-1823-4006-BA2B-66337A1CC700}" type="presOf" srcId="{DD3D25FE-48E8-44B7-83D1-4B7FFA015747}" destId="{6F9D23F3-8368-4EDA-A00E-83CDD92859AB}" srcOrd="0" destOrd="0" presId="urn:microsoft.com/office/officeart/2008/layout/VerticalCurvedList"/>
    <dgm:cxn modelId="{32146346-AB69-45BC-980F-D1494A055229}" type="presOf" srcId="{00775FD4-8234-4DEB-BFB3-661B7B72D33E}" destId="{347B7F40-671C-40E3-B758-2341DAAA9BE7}" srcOrd="0" destOrd="0" presId="urn:microsoft.com/office/officeart/2008/layout/VerticalCurvedList"/>
    <dgm:cxn modelId="{18252E91-EF88-4665-9396-E9F00B3D4409}" srcId="{7CBA6A32-EC93-4902-97F2-8306EB158444}" destId="{00EF1343-D17F-478B-A29C-03D8C0B2519E}" srcOrd="1" destOrd="0" parTransId="{016EBC59-141D-42C3-B859-18A8B2D1641F}" sibTransId="{324FFAF8-32A3-48AC-8FE7-F567AC1011A0}"/>
    <dgm:cxn modelId="{33CD2DE8-7D02-440A-92DC-9840753342C9}" srcId="{7CBA6A32-EC93-4902-97F2-8306EB158444}" destId="{60A35B4D-1FF5-41E4-B474-3D0609657EB7}" srcOrd="0" destOrd="0" parTransId="{9F3FAC0B-7038-4E93-A0CF-0514EB992CB3}" sibTransId="{00775FD4-8234-4DEB-BFB3-661B7B72D33E}"/>
    <dgm:cxn modelId="{118CC498-8F21-4A6B-A92A-BA22C2B9166C}" type="presOf" srcId="{00EF1343-D17F-478B-A29C-03D8C0B2519E}" destId="{A15060F5-4EC3-4B3E-BCB8-8BE6A19D099C}" srcOrd="0" destOrd="0" presId="urn:microsoft.com/office/officeart/2008/layout/VerticalCurvedList"/>
    <dgm:cxn modelId="{CBF9C1E1-A15F-4B11-825B-987DB976891A}" type="presOf" srcId="{7CBA6A32-EC93-4902-97F2-8306EB158444}" destId="{84B3253E-9C08-43E3-9F08-F80D458987A0}" srcOrd="0" destOrd="0" presId="urn:microsoft.com/office/officeart/2008/layout/VerticalCurvedList"/>
    <dgm:cxn modelId="{F9D49BAB-2108-4906-B762-9B45F35C781D}" type="presOf" srcId="{60A35B4D-1FF5-41E4-B474-3D0609657EB7}" destId="{A8780C7B-328B-44EC-9DDC-305C482FBAB3}" srcOrd="0" destOrd="0" presId="urn:microsoft.com/office/officeart/2008/layout/VerticalCurvedList"/>
    <dgm:cxn modelId="{C60C54BB-8210-4E28-B563-AFDCEF8A59A0}" type="presParOf" srcId="{84B3253E-9C08-43E3-9F08-F80D458987A0}" destId="{5D413C98-98F9-4134-9D1C-088065EEEC22}" srcOrd="0" destOrd="0" presId="urn:microsoft.com/office/officeart/2008/layout/VerticalCurvedList"/>
    <dgm:cxn modelId="{0164A17B-56BD-41F4-9A1B-63088BD9DE2E}" type="presParOf" srcId="{5D413C98-98F9-4134-9D1C-088065EEEC22}" destId="{42BE78FC-DE97-4C67-9F04-D697FBA25EF6}" srcOrd="0" destOrd="0" presId="urn:microsoft.com/office/officeart/2008/layout/VerticalCurvedList"/>
    <dgm:cxn modelId="{E036E9E4-6067-46B5-B998-48F7754112C1}" type="presParOf" srcId="{42BE78FC-DE97-4C67-9F04-D697FBA25EF6}" destId="{EFEA9074-514C-4642-98E5-181377D0D3B8}" srcOrd="0" destOrd="0" presId="urn:microsoft.com/office/officeart/2008/layout/VerticalCurvedList"/>
    <dgm:cxn modelId="{42FD5FD6-A51A-488F-8E27-22309C334D2E}" type="presParOf" srcId="{42BE78FC-DE97-4C67-9F04-D697FBA25EF6}" destId="{347B7F40-671C-40E3-B758-2341DAAA9BE7}" srcOrd="1" destOrd="0" presId="urn:microsoft.com/office/officeart/2008/layout/VerticalCurvedList"/>
    <dgm:cxn modelId="{51F8D7A2-1347-4484-BEAD-53EBD9B9D1EF}" type="presParOf" srcId="{42BE78FC-DE97-4C67-9F04-D697FBA25EF6}" destId="{466385FC-B9C8-4998-BE7C-916F65F3CAA8}" srcOrd="2" destOrd="0" presId="urn:microsoft.com/office/officeart/2008/layout/VerticalCurvedList"/>
    <dgm:cxn modelId="{2C3D1D14-C5BD-47AE-9B67-F9EE61F1E2EC}" type="presParOf" srcId="{42BE78FC-DE97-4C67-9F04-D697FBA25EF6}" destId="{E1E9663E-9C9A-4715-BB3A-F795CF4272ED}" srcOrd="3" destOrd="0" presId="urn:microsoft.com/office/officeart/2008/layout/VerticalCurvedList"/>
    <dgm:cxn modelId="{2CF231E0-7CE3-49AE-8FF3-9BB7BA8C1EBA}" type="presParOf" srcId="{5D413C98-98F9-4134-9D1C-088065EEEC22}" destId="{A8780C7B-328B-44EC-9DDC-305C482FBAB3}" srcOrd="1" destOrd="0" presId="urn:microsoft.com/office/officeart/2008/layout/VerticalCurvedList"/>
    <dgm:cxn modelId="{9AAD8076-47D2-488F-B77C-18F04ECEDF66}" type="presParOf" srcId="{5D413C98-98F9-4134-9D1C-088065EEEC22}" destId="{8FC8CD3D-C0DE-4B72-A521-019ED0DF15A1}" srcOrd="2" destOrd="0" presId="urn:microsoft.com/office/officeart/2008/layout/VerticalCurvedList"/>
    <dgm:cxn modelId="{91AF4B72-2B64-462E-8325-20D2C837E719}" type="presParOf" srcId="{8FC8CD3D-C0DE-4B72-A521-019ED0DF15A1}" destId="{E3F559A2-FEB3-40D3-B2CF-13C24F65D538}" srcOrd="0" destOrd="0" presId="urn:microsoft.com/office/officeart/2008/layout/VerticalCurvedList"/>
    <dgm:cxn modelId="{8E039C95-1391-431F-9734-7FDB1FCF0752}" type="presParOf" srcId="{5D413C98-98F9-4134-9D1C-088065EEEC22}" destId="{A15060F5-4EC3-4B3E-BCB8-8BE6A19D099C}" srcOrd="3" destOrd="0" presId="urn:microsoft.com/office/officeart/2008/layout/VerticalCurvedList"/>
    <dgm:cxn modelId="{24A902DF-216E-4F41-B87E-245542E8C0B8}" type="presParOf" srcId="{5D413C98-98F9-4134-9D1C-088065EEEC22}" destId="{B35C388D-469F-40B9-8D7C-7A06B2BC66F6}" srcOrd="4" destOrd="0" presId="urn:microsoft.com/office/officeart/2008/layout/VerticalCurvedList"/>
    <dgm:cxn modelId="{C0EA18E1-EB0A-4348-B8A5-B2999525FBBA}" type="presParOf" srcId="{B35C388D-469F-40B9-8D7C-7A06B2BC66F6}" destId="{FE49E039-B31E-489A-8EAE-F29FFEDDEA8F}" srcOrd="0" destOrd="0" presId="urn:microsoft.com/office/officeart/2008/layout/VerticalCurvedList"/>
    <dgm:cxn modelId="{C652D291-2B4F-495A-A5A0-E933006B0D11}" type="presParOf" srcId="{5D413C98-98F9-4134-9D1C-088065EEEC22}" destId="{6F9D23F3-8368-4EDA-A00E-83CDD92859AB}" srcOrd="5" destOrd="0" presId="urn:microsoft.com/office/officeart/2008/layout/VerticalCurvedList"/>
    <dgm:cxn modelId="{78AE0275-29BE-4C0C-9ADC-390D60ECFC46}" type="presParOf" srcId="{5D413C98-98F9-4134-9D1C-088065EEEC22}" destId="{CFE95265-2F4D-448D-9401-36D0719A6AAE}" srcOrd="6" destOrd="0" presId="urn:microsoft.com/office/officeart/2008/layout/VerticalCurvedList"/>
    <dgm:cxn modelId="{921EBEB0-03BB-4854-8E96-3040EF8BA0C2}" type="presParOf" srcId="{CFE95265-2F4D-448D-9401-36D0719A6AAE}" destId="{E7B79462-F6D1-47FC-858E-2FE94E22D1A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CBA6A32-EC93-4902-97F2-8306EB158444}"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C"/>
        </a:p>
      </dgm:t>
    </dgm:pt>
    <dgm:pt modelId="{60A35B4D-1FF5-41E4-B474-3D0609657EB7}">
      <dgm:prSet phldrT="[Texto]" custT="1"/>
      <dgm:spPr/>
      <dgm:t>
        <a:bodyPr/>
        <a:lstStyle/>
        <a:p>
          <a:pPr algn="just"/>
          <a:r>
            <a:rPr lang="es-EC" sz="1800" dirty="0" smtClean="0"/>
            <a:t>Se obtuvieron </a:t>
          </a:r>
          <a:r>
            <a:rPr lang="es-EC" sz="1800" b="1" dirty="0" smtClean="0"/>
            <a:t>3 aislados de </a:t>
          </a:r>
          <a:r>
            <a:rPr lang="es-EC" sz="1800" b="1" i="1" dirty="0" err="1" smtClean="0"/>
            <a:t>Botrytis</a:t>
          </a:r>
          <a:r>
            <a:rPr lang="es-EC" sz="1800" b="1" i="1" dirty="0" smtClean="0"/>
            <a:t> </a:t>
          </a:r>
          <a:r>
            <a:rPr lang="es-EC" sz="1800" b="1" i="1" dirty="0" err="1" smtClean="0"/>
            <a:t>cinerea</a:t>
          </a:r>
          <a:r>
            <a:rPr lang="es-EC" sz="1800" b="1" dirty="0" smtClean="0"/>
            <a:t> </a:t>
          </a:r>
          <a:r>
            <a:rPr lang="es-EC" sz="1800" dirty="0" smtClean="0"/>
            <a:t>provenientes de 3 sitios de muestreo diferentes en la parroquia </a:t>
          </a:r>
          <a:r>
            <a:rPr lang="es-EC" sz="1800" dirty="0" err="1" smtClean="0"/>
            <a:t>Huachi</a:t>
          </a:r>
          <a:r>
            <a:rPr lang="es-EC" sz="1800" dirty="0" smtClean="0"/>
            <a:t> Grande en Ambato, Ecuador.</a:t>
          </a:r>
          <a:endParaRPr lang="es-EC" sz="1800" dirty="0"/>
        </a:p>
      </dgm:t>
    </dgm:pt>
    <dgm:pt modelId="{9F3FAC0B-7038-4E93-A0CF-0514EB992CB3}" type="parTrans" cxnId="{33CD2DE8-7D02-440A-92DC-9840753342C9}">
      <dgm:prSet/>
      <dgm:spPr/>
      <dgm:t>
        <a:bodyPr/>
        <a:lstStyle/>
        <a:p>
          <a:pPr algn="just"/>
          <a:endParaRPr lang="es-EC" sz="1800"/>
        </a:p>
      </dgm:t>
    </dgm:pt>
    <dgm:pt modelId="{00775FD4-8234-4DEB-BFB3-661B7B72D33E}" type="sibTrans" cxnId="{33CD2DE8-7D02-440A-92DC-9840753342C9}">
      <dgm:prSet/>
      <dgm:spPr/>
      <dgm:t>
        <a:bodyPr/>
        <a:lstStyle/>
        <a:p>
          <a:pPr algn="just"/>
          <a:endParaRPr lang="es-EC" sz="1800"/>
        </a:p>
      </dgm:t>
    </dgm:pt>
    <dgm:pt modelId="{00EF1343-D17F-478B-A29C-03D8C0B2519E}">
      <dgm:prSet phldrT="[Texto]" custT="1"/>
      <dgm:spPr/>
      <dgm:t>
        <a:bodyPr/>
        <a:lstStyle/>
        <a:p>
          <a:pPr algn="just"/>
          <a:r>
            <a:rPr lang="es-EC" sz="1800" dirty="0" smtClean="0"/>
            <a:t>La agrupación de los resultados tanto morfológicos, y filogenéticos sugieren que </a:t>
          </a:r>
          <a:r>
            <a:rPr lang="es-EC" sz="1800" b="1" dirty="0" smtClean="0"/>
            <a:t>probablemente</a:t>
          </a:r>
          <a:r>
            <a:rPr lang="es-EC" sz="1800" dirty="0" smtClean="0"/>
            <a:t> se han aislado </a:t>
          </a:r>
          <a:r>
            <a:rPr lang="es-EC" sz="1800" b="1" dirty="0" smtClean="0"/>
            <a:t>dos subpoblaciones </a:t>
          </a:r>
          <a:r>
            <a:rPr lang="es-EC" sz="1800" dirty="0" smtClean="0"/>
            <a:t>diferentes de </a:t>
          </a:r>
          <a:r>
            <a:rPr lang="es-EC" sz="1800" i="1" dirty="0" smtClean="0"/>
            <a:t>B. </a:t>
          </a:r>
          <a:r>
            <a:rPr lang="es-EC" sz="1800" i="1" dirty="0" err="1" smtClean="0"/>
            <a:t>cinerea</a:t>
          </a:r>
          <a:r>
            <a:rPr lang="es-EC" sz="1800" dirty="0" smtClean="0"/>
            <a:t>.</a:t>
          </a:r>
          <a:endParaRPr lang="es-EC" sz="1800" dirty="0"/>
        </a:p>
      </dgm:t>
    </dgm:pt>
    <dgm:pt modelId="{016EBC59-141D-42C3-B859-18A8B2D1641F}" type="parTrans" cxnId="{18252E91-EF88-4665-9396-E9F00B3D4409}">
      <dgm:prSet/>
      <dgm:spPr/>
      <dgm:t>
        <a:bodyPr/>
        <a:lstStyle/>
        <a:p>
          <a:pPr algn="just"/>
          <a:endParaRPr lang="es-EC" sz="1800"/>
        </a:p>
      </dgm:t>
    </dgm:pt>
    <dgm:pt modelId="{324FFAF8-32A3-48AC-8FE7-F567AC1011A0}" type="sibTrans" cxnId="{18252E91-EF88-4665-9396-E9F00B3D4409}">
      <dgm:prSet/>
      <dgm:spPr/>
      <dgm:t>
        <a:bodyPr/>
        <a:lstStyle/>
        <a:p>
          <a:pPr algn="just"/>
          <a:endParaRPr lang="es-EC" sz="1800"/>
        </a:p>
      </dgm:t>
    </dgm:pt>
    <dgm:pt modelId="{84B3253E-9C08-43E3-9F08-F80D458987A0}" type="pres">
      <dgm:prSet presAssocID="{7CBA6A32-EC93-4902-97F2-8306EB158444}" presName="Name0" presStyleCnt="0">
        <dgm:presLayoutVars>
          <dgm:chMax val="7"/>
          <dgm:chPref val="7"/>
          <dgm:dir/>
        </dgm:presLayoutVars>
      </dgm:prSet>
      <dgm:spPr/>
      <dgm:t>
        <a:bodyPr/>
        <a:lstStyle/>
        <a:p>
          <a:endParaRPr lang="es-EC"/>
        </a:p>
      </dgm:t>
    </dgm:pt>
    <dgm:pt modelId="{5D413C98-98F9-4134-9D1C-088065EEEC22}" type="pres">
      <dgm:prSet presAssocID="{7CBA6A32-EC93-4902-97F2-8306EB158444}" presName="Name1" presStyleCnt="0"/>
      <dgm:spPr/>
    </dgm:pt>
    <dgm:pt modelId="{42BE78FC-DE97-4C67-9F04-D697FBA25EF6}" type="pres">
      <dgm:prSet presAssocID="{7CBA6A32-EC93-4902-97F2-8306EB158444}" presName="cycle" presStyleCnt="0"/>
      <dgm:spPr/>
    </dgm:pt>
    <dgm:pt modelId="{EFEA9074-514C-4642-98E5-181377D0D3B8}" type="pres">
      <dgm:prSet presAssocID="{7CBA6A32-EC93-4902-97F2-8306EB158444}" presName="srcNode" presStyleLbl="node1" presStyleIdx="0" presStyleCnt="2"/>
      <dgm:spPr/>
    </dgm:pt>
    <dgm:pt modelId="{347B7F40-671C-40E3-B758-2341DAAA9BE7}" type="pres">
      <dgm:prSet presAssocID="{7CBA6A32-EC93-4902-97F2-8306EB158444}" presName="conn" presStyleLbl="parChTrans1D2" presStyleIdx="0" presStyleCnt="1"/>
      <dgm:spPr/>
      <dgm:t>
        <a:bodyPr/>
        <a:lstStyle/>
        <a:p>
          <a:endParaRPr lang="es-EC"/>
        </a:p>
      </dgm:t>
    </dgm:pt>
    <dgm:pt modelId="{466385FC-B9C8-4998-BE7C-916F65F3CAA8}" type="pres">
      <dgm:prSet presAssocID="{7CBA6A32-EC93-4902-97F2-8306EB158444}" presName="extraNode" presStyleLbl="node1" presStyleIdx="0" presStyleCnt="2"/>
      <dgm:spPr/>
    </dgm:pt>
    <dgm:pt modelId="{E1E9663E-9C9A-4715-BB3A-F795CF4272ED}" type="pres">
      <dgm:prSet presAssocID="{7CBA6A32-EC93-4902-97F2-8306EB158444}" presName="dstNode" presStyleLbl="node1" presStyleIdx="0" presStyleCnt="2"/>
      <dgm:spPr/>
    </dgm:pt>
    <dgm:pt modelId="{A8780C7B-328B-44EC-9DDC-305C482FBAB3}" type="pres">
      <dgm:prSet presAssocID="{60A35B4D-1FF5-41E4-B474-3D0609657EB7}" presName="text_1" presStyleLbl="node1" presStyleIdx="0" presStyleCnt="2">
        <dgm:presLayoutVars>
          <dgm:bulletEnabled val="1"/>
        </dgm:presLayoutVars>
      </dgm:prSet>
      <dgm:spPr/>
      <dgm:t>
        <a:bodyPr/>
        <a:lstStyle/>
        <a:p>
          <a:endParaRPr lang="es-EC"/>
        </a:p>
      </dgm:t>
    </dgm:pt>
    <dgm:pt modelId="{8FC8CD3D-C0DE-4B72-A521-019ED0DF15A1}" type="pres">
      <dgm:prSet presAssocID="{60A35B4D-1FF5-41E4-B474-3D0609657EB7}" presName="accent_1" presStyleCnt="0"/>
      <dgm:spPr/>
    </dgm:pt>
    <dgm:pt modelId="{E3F559A2-FEB3-40D3-B2CF-13C24F65D538}" type="pres">
      <dgm:prSet presAssocID="{60A35B4D-1FF5-41E4-B474-3D0609657EB7}" presName="accentRepeatNode" presStyleLbl="solidFgAcc1" presStyleIdx="0" presStyleCnt="2"/>
      <dgm:spPr>
        <a:blipFill rotWithShape="0">
          <a:blip xmlns:r="http://schemas.openxmlformats.org/officeDocument/2006/relationships" r:embed="rId1"/>
          <a:stretch>
            <a:fillRect/>
          </a:stretch>
        </a:blipFill>
      </dgm:spPr>
    </dgm:pt>
    <dgm:pt modelId="{A15060F5-4EC3-4B3E-BCB8-8BE6A19D099C}" type="pres">
      <dgm:prSet presAssocID="{00EF1343-D17F-478B-A29C-03D8C0B2519E}" presName="text_2" presStyleLbl="node1" presStyleIdx="1" presStyleCnt="2">
        <dgm:presLayoutVars>
          <dgm:bulletEnabled val="1"/>
        </dgm:presLayoutVars>
      </dgm:prSet>
      <dgm:spPr/>
      <dgm:t>
        <a:bodyPr/>
        <a:lstStyle/>
        <a:p>
          <a:endParaRPr lang="es-EC"/>
        </a:p>
      </dgm:t>
    </dgm:pt>
    <dgm:pt modelId="{B35C388D-469F-40B9-8D7C-7A06B2BC66F6}" type="pres">
      <dgm:prSet presAssocID="{00EF1343-D17F-478B-A29C-03D8C0B2519E}" presName="accent_2" presStyleCnt="0"/>
      <dgm:spPr/>
    </dgm:pt>
    <dgm:pt modelId="{FE49E039-B31E-489A-8EAE-F29FFEDDEA8F}" type="pres">
      <dgm:prSet presAssocID="{00EF1343-D17F-478B-A29C-03D8C0B2519E}" presName="accentRepeatNode" presStyleLbl="solidFgAcc1" presStyleIdx="1" presStyleCnt="2"/>
      <dgm:spPr>
        <a:blipFill rotWithShape="0">
          <a:blip xmlns:r="http://schemas.openxmlformats.org/officeDocument/2006/relationships" r:embed="rId2"/>
          <a:stretch>
            <a:fillRect/>
          </a:stretch>
        </a:blipFill>
      </dgm:spPr>
    </dgm:pt>
  </dgm:ptLst>
  <dgm:cxnLst>
    <dgm:cxn modelId="{E438DA3D-1DA5-4D18-82E3-A6F6E7CBAE7C}" type="presOf" srcId="{00775FD4-8234-4DEB-BFB3-661B7B72D33E}" destId="{347B7F40-671C-40E3-B758-2341DAAA9BE7}" srcOrd="0" destOrd="0" presId="urn:microsoft.com/office/officeart/2008/layout/VerticalCurvedList"/>
    <dgm:cxn modelId="{33CD2DE8-7D02-440A-92DC-9840753342C9}" srcId="{7CBA6A32-EC93-4902-97F2-8306EB158444}" destId="{60A35B4D-1FF5-41E4-B474-3D0609657EB7}" srcOrd="0" destOrd="0" parTransId="{9F3FAC0B-7038-4E93-A0CF-0514EB992CB3}" sibTransId="{00775FD4-8234-4DEB-BFB3-661B7B72D33E}"/>
    <dgm:cxn modelId="{419BFFE8-1176-4462-ABD4-2BA4E5EB315D}" type="presOf" srcId="{60A35B4D-1FF5-41E4-B474-3D0609657EB7}" destId="{A8780C7B-328B-44EC-9DDC-305C482FBAB3}" srcOrd="0" destOrd="0" presId="urn:microsoft.com/office/officeart/2008/layout/VerticalCurvedList"/>
    <dgm:cxn modelId="{18252E91-EF88-4665-9396-E9F00B3D4409}" srcId="{7CBA6A32-EC93-4902-97F2-8306EB158444}" destId="{00EF1343-D17F-478B-A29C-03D8C0B2519E}" srcOrd="1" destOrd="0" parTransId="{016EBC59-141D-42C3-B859-18A8B2D1641F}" sibTransId="{324FFAF8-32A3-48AC-8FE7-F567AC1011A0}"/>
    <dgm:cxn modelId="{5200B2E1-B626-4608-B744-2157A7BF7C69}" type="presOf" srcId="{00EF1343-D17F-478B-A29C-03D8C0B2519E}" destId="{A15060F5-4EC3-4B3E-BCB8-8BE6A19D099C}" srcOrd="0" destOrd="0" presId="urn:microsoft.com/office/officeart/2008/layout/VerticalCurvedList"/>
    <dgm:cxn modelId="{83C37F46-15D0-488C-BC31-07DD8167BEF5}" type="presOf" srcId="{7CBA6A32-EC93-4902-97F2-8306EB158444}" destId="{84B3253E-9C08-43E3-9F08-F80D458987A0}" srcOrd="0" destOrd="0" presId="urn:microsoft.com/office/officeart/2008/layout/VerticalCurvedList"/>
    <dgm:cxn modelId="{CED9B32D-9CD7-4381-8127-18A71DEFD3F2}" type="presParOf" srcId="{84B3253E-9C08-43E3-9F08-F80D458987A0}" destId="{5D413C98-98F9-4134-9D1C-088065EEEC22}" srcOrd="0" destOrd="0" presId="urn:microsoft.com/office/officeart/2008/layout/VerticalCurvedList"/>
    <dgm:cxn modelId="{7281D27E-794D-45A4-B4C9-A46CD59FFF5A}" type="presParOf" srcId="{5D413C98-98F9-4134-9D1C-088065EEEC22}" destId="{42BE78FC-DE97-4C67-9F04-D697FBA25EF6}" srcOrd="0" destOrd="0" presId="urn:microsoft.com/office/officeart/2008/layout/VerticalCurvedList"/>
    <dgm:cxn modelId="{029A457A-DF28-449A-A9BF-8E97FB5DEBF2}" type="presParOf" srcId="{42BE78FC-DE97-4C67-9F04-D697FBA25EF6}" destId="{EFEA9074-514C-4642-98E5-181377D0D3B8}" srcOrd="0" destOrd="0" presId="urn:microsoft.com/office/officeart/2008/layout/VerticalCurvedList"/>
    <dgm:cxn modelId="{7E5C738D-4F10-4A24-8B81-674A005E7223}" type="presParOf" srcId="{42BE78FC-DE97-4C67-9F04-D697FBA25EF6}" destId="{347B7F40-671C-40E3-B758-2341DAAA9BE7}" srcOrd="1" destOrd="0" presId="urn:microsoft.com/office/officeart/2008/layout/VerticalCurvedList"/>
    <dgm:cxn modelId="{AA8EF9A3-9548-4F37-9F68-8CB665BE0394}" type="presParOf" srcId="{42BE78FC-DE97-4C67-9F04-D697FBA25EF6}" destId="{466385FC-B9C8-4998-BE7C-916F65F3CAA8}" srcOrd="2" destOrd="0" presId="urn:microsoft.com/office/officeart/2008/layout/VerticalCurvedList"/>
    <dgm:cxn modelId="{919A32F9-E4D4-4755-A8DA-72F832C60C47}" type="presParOf" srcId="{42BE78FC-DE97-4C67-9F04-D697FBA25EF6}" destId="{E1E9663E-9C9A-4715-BB3A-F795CF4272ED}" srcOrd="3" destOrd="0" presId="urn:microsoft.com/office/officeart/2008/layout/VerticalCurvedList"/>
    <dgm:cxn modelId="{4305B6B3-03F8-498B-9C10-74BE519F1E23}" type="presParOf" srcId="{5D413C98-98F9-4134-9D1C-088065EEEC22}" destId="{A8780C7B-328B-44EC-9DDC-305C482FBAB3}" srcOrd="1" destOrd="0" presId="urn:microsoft.com/office/officeart/2008/layout/VerticalCurvedList"/>
    <dgm:cxn modelId="{BE1B9547-F5EE-4CCF-800F-1564D90FC99E}" type="presParOf" srcId="{5D413C98-98F9-4134-9D1C-088065EEEC22}" destId="{8FC8CD3D-C0DE-4B72-A521-019ED0DF15A1}" srcOrd="2" destOrd="0" presId="urn:microsoft.com/office/officeart/2008/layout/VerticalCurvedList"/>
    <dgm:cxn modelId="{E19B3264-88D1-4204-BE9E-F36B2E9BE13A}" type="presParOf" srcId="{8FC8CD3D-C0DE-4B72-A521-019ED0DF15A1}" destId="{E3F559A2-FEB3-40D3-B2CF-13C24F65D538}" srcOrd="0" destOrd="0" presId="urn:microsoft.com/office/officeart/2008/layout/VerticalCurvedList"/>
    <dgm:cxn modelId="{B56A0A5D-6104-4C35-8C46-F9CC8AEEF407}" type="presParOf" srcId="{5D413C98-98F9-4134-9D1C-088065EEEC22}" destId="{A15060F5-4EC3-4B3E-BCB8-8BE6A19D099C}" srcOrd="3" destOrd="0" presId="urn:microsoft.com/office/officeart/2008/layout/VerticalCurvedList"/>
    <dgm:cxn modelId="{E1BC9BCC-FC42-4037-9CE9-1D270CE82F38}" type="presParOf" srcId="{5D413C98-98F9-4134-9D1C-088065EEEC22}" destId="{B35C388D-469F-40B9-8D7C-7A06B2BC66F6}" srcOrd="4" destOrd="0" presId="urn:microsoft.com/office/officeart/2008/layout/VerticalCurvedList"/>
    <dgm:cxn modelId="{CD558E93-3C0B-457E-929A-ADE0257AA74B}" type="presParOf" srcId="{B35C388D-469F-40B9-8D7C-7A06B2BC66F6}" destId="{FE49E039-B31E-489A-8EAE-F29FFEDDEA8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 xmlns:a16="http://schemas.microsoft.com/office/drawing/2014/main" id="{34E553C7-C453-4FED-A007-F9D0FD4809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 xmlns:a16="http://schemas.microsoft.com/office/drawing/2014/main" id="{DB1257E0-4D81-4857-AD30-B990F0C8EC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4384CE-3E59-44A3-B2DD-FDE79C9DF7CB}" type="datetimeFigureOut">
              <a:rPr lang="es-EC" smtClean="0"/>
              <a:t>20/03/2022</a:t>
            </a:fld>
            <a:endParaRPr lang="es-EC"/>
          </a:p>
        </p:txBody>
      </p:sp>
      <p:sp>
        <p:nvSpPr>
          <p:cNvPr id="4" name="Marcador de pie de página 3">
            <a:extLst>
              <a:ext uri="{FF2B5EF4-FFF2-40B4-BE49-F238E27FC236}">
                <a16:creationId xmlns="" xmlns:a16="http://schemas.microsoft.com/office/drawing/2014/main" id="{982FCDD0-E826-4079-BFA4-5599B5EAA2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 xmlns:a16="http://schemas.microsoft.com/office/drawing/2014/main" id="{E04F038C-6BB6-4C03-9CA4-42020E8907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75CA36-7EA6-4AC3-AAE4-5E32729DC8F5}" type="slidenum">
              <a:rPr lang="es-EC" smtClean="0"/>
              <a:t>‹Nº›</a:t>
            </a:fld>
            <a:endParaRPr lang="es-EC"/>
          </a:p>
        </p:txBody>
      </p:sp>
    </p:spTree>
    <p:extLst>
      <p:ext uri="{BB962C8B-B14F-4D97-AF65-F5344CB8AC3E}">
        <p14:creationId xmlns:p14="http://schemas.microsoft.com/office/powerpoint/2010/main" val="9991171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5F765-6011-451F-845E-BB705E8B696D}" type="datetimeFigureOut">
              <a:rPr lang="en-US" smtClean="0"/>
              <a:t>3/20/2022</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B9A7C1-1BC0-4446-AEA6-276DA271C763}" type="slidenum">
              <a:rPr lang="en-US" smtClean="0"/>
              <a:t>‹Nº›</a:t>
            </a:fld>
            <a:endParaRPr lang="en-US"/>
          </a:p>
        </p:txBody>
      </p:sp>
    </p:spTree>
    <p:extLst>
      <p:ext uri="{BB962C8B-B14F-4D97-AF65-F5344CB8AC3E}">
        <p14:creationId xmlns:p14="http://schemas.microsoft.com/office/powerpoint/2010/main" val="349043966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745766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Las muestras se procesaron 24 – 48 horas después de la toma de la muestra, el aislamiento se realizó en medio PDA + 0,25 g/L de ampicilina en cajas Petri y se realizó de dos formas. </a:t>
            </a:r>
          </a:p>
          <a:p>
            <a:r>
              <a:rPr lang="es-EC" sz="1200" b="1" i="0" u="none" strike="noStrike" kern="1200" baseline="0" dirty="0" smtClean="0">
                <a:solidFill>
                  <a:schemeClr val="tx1"/>
                </a:solidFill>
                <a:latin typeface="+mn-lt"/>
                <a:ea typeface="+mn-ea"/>
                <a:cs typeface="+mn-cs"/>
              </a:rPr>
              <a:t>Solución de esporas.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En un tubo se colocó 20 mL de agua destilada estéril + 0,25 </a:t>
            </a:r>
            <a:r>
              <a:rPr lang="es-EC" sz="1200" b="0" i="0" u="none" strike="noStrike" kern="1200" baseline="0" dirty="0" err="1" smtClean="0">
                <a:solidFill>
                  <a:schemeClr val="tx1"/>
                </a:solidFill>
                <a:latin typeface="+mn-lt"/>
                <a:ea typeface="+mn-ea"/>
                <a:cs typeface="+mn-cs"/>
              </a:rPr>
              <a:t>uL</a:t>
            </a:r>
            <a:r>
              <a:rPr lang="es-EC" sz="1200" b="0" i="0" u="none" strike="noStrike" kern="1200" baseline="0" dirty="0" smtClean="0">
                <a:solidFill>
                  <a:schemeClr val="tx1"/>
                </a:solidFill>
                <a:latin typeface="+mn-lt"/>
                <a:ea typeface="+mn-ea"/>
                <a:cs typeface="+mn-cs"/>
              </a:rPr>
              <a:t>/mL de </a:t>
            </a:r>
            <a:r>
              <a:rPr lang="es-EC" sz="1200" b="0" i="0" u="none" strike="noStrike" kern="1200" baseline="0" dirty="0" err="1" smtClean="0">
                <a:solidFill>
                  <a:schemeClr val="tx1"/>
                </a:solidFill>
                <a:latin typeface="+mn-lt"/>
                <a:ea typeface="+mn-ea"/>
                <a:cs typeface="+mn-cs"/>
              </a:rPr>
              <a:t>Tween</a:t>
            </a:r>
            <a:r>
              <a:rPr lang="es-EC" sz="1200" b="0" i="0" u="none" strike="noStrike" kern="1200" baseline="0" dirty="0" smtClean="0">
                <a:solidFill>
                  <a:schemeClr val="tx1"/>
                </a:solidFill>
                <a:latin typeface="+mn-lt"/>
                <a:ea typeface="+mn-ea"/>
                <a:cs typeface="+mn-cs"/>
              </a:rPr>
              <a:t> 80, usando un bisturí estéril se raspó la superficie de la fruta sin llegar a tocarla y se añadió en la solución preparada previamente. Se tomaron 100 mL de la solución de esporas y se colocaron en el medio de cultivo distribuyendo la solución con un asa de </a:t>
            </a:r>
            <a:r>
              <a:rPr lang="es-EC" sz="1200" b="0" i="0" u="none" strike="noStrike" kern="1200" baseline="0" dirty="0" err="1" smtClean="0">
                <a:solidFill>
                  <a:schemeClr val="tx1"/>
                </a:solidFill>
                <a:latin typeface="+mn-lt"/>
                <a:ea typeface="+mn-ea"/>
                <a:cs typeface="+mn-cs"/>
              </a:rPr>
              <a:t>Digralsky</a:t>
            </a:r>
            <a:r>
              <a:rPr lang="es-EC" sz="1200" b="0" i="0" u="none" strike="noStrike" kern="1200" baseline="0" dirty="0" smtClean="0">
                <a:solidFill>
                  <a:schemeClr val="tx1"/>
                </a:solidFill>
                <a:latin typeface="+mn-lt"/>
                <a:ea typeface="+mn-ea"/>
                <a:cs typeface="+mn-cs"/>
              </a:rPr>
              <a:t>. </a:t>
            </a:r>
          </a:p>
          <a:p>
            <a:r>
              <a:rPr lang="es-EC" sz="1200" b="1" i="0" u="none" strike="noStrike" kern="1200" baseline="0" dirty="0" smtClean="0">
                <a:solidFill>
                  <a:schemeClr val="tx1"/>
                </a:solidFill>
                <a:latin typeface="+mn-lt"/>
                <a:ea typeface="+mn-ea"/>
                <a:cs typeface="+mn-cs"/>
              </a:rPr>
              <a:t>Dejar caer esporas.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Con una pinza se tomaron los frutos </a:t>
            </a:r>
            <a:r>
              <a:rPr lang="es-EC" sz="1200" b="0" i="0" u="none" strike="noStrike" kern="1200" baseline="0" dirty="0" err="1" smtClean="0">
                <a:solidFill>
                  <a:schemeClr val="tx1"/>
                </a:solidFill>
                <a:latin typeface="+mn-lt"/>
                <a:ea typeface="+mn-ea"/>
                <a:cs typeface="+mn-cs"/>
              </a:rPr>
              <a:t>esporulados</a:t>
            </a:r>
            <a:r>
              <a:rPr lang="es-EC" sz="1200" b="0" i="0" u="none" strike="noStrike" kern="1200" baseline="0" dirty="0" smtClean="0">
                <a:solidFill>
                  <a:schemeClr val="tx1"/>
                </a:solidFill>
                <a:latin typeface="+mn-lt"/>
                <a:ea typeface="+mn-ea"/>
                <a:cs typeface="+mn-cs"/>
              </a:rPr>
              <a:t> y suavemente se agitaron para dejar caer las esporas en el medio de cultivo por gravedad. </a:t>
            </a:r>
          </a:p>
          <a:p>
            <a:r>
              <a:rPr lang="es-EC" sz="1200" b="1" i="1" u="none" strike="noStrike" kern="1200" baseline="0" dirty="0" smtClean="0">
                <a:solidFill>
                  <a:schemeClr val="tx1"/>
                </a:solidFill>
                <a:latin typeface="+mn-lt"/>
                <a:ea typeface="+mn-ea"/>
                <a:cs typeface="+mn-cs"/>
              </a:rPr>
              <a:t>Aislamiento de espora única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Las cajas se incubaron a 30°C por 4 días, se aislaron las esporas germinadas y se seleccionaron solo aquellas que exhibían un micelio de color blanco. </a:t>
            </a:r>
            <a:endParaRPr lang="es-EC" dirty="0"/>
          </a:p>
        </p:txBody>
      </p:sp>
      <p:sp>
        <p:nvSpPr>
          <p:cNvPr id="4" name="Marcador de número de diapositiva 3"/>
          <p:cNvSpPr>
            <a:spLocks noGrp="1"/>
          </p:cNvSpPr>
          <p:nvPr>
            <p:ph type="sldNum" sz="quarter" idx="10"/>
          </p:nvPr>
        </p:nvSpPr>
        <p:spPr/>
        <p:txBody>
          <a:bodyPr/>
          <a:lstStyle/>
          <a:p>
            <a:fld id="{37B9A7C1-1BC0-4446-AEA6-276DA271C763}" type="slidenum">
              <a:rPr lang="en-US" smtClean="0"/>
              <a:t>12</a:t>
            </a:fld>
            <a:endParaRPr lang="en-US"/>
          </a:p>
        </p:txBody>
      </p:sp>
    </p:spTree>
    <p:extLst>
      <p:ext uri="{BB962C8B-B14F-4D97-AF65-F5344CB8AC3E}">
        <p14:creationId xmlns:p14="http://schemas.microsoft.com/office/powerpoint/2010/main" val="1272263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1" i="1" u="none" strike="noStrike" kern="1200" baseline="0" dirty="0" smtClean="0">
                <a:solidFill>
                  <a:schemeClr val="tx1"/>
                </a:solidFill>
                <a:latin typeface="+mn-lt"/>
                <a:ea typeface="+mn-ea"/>
                <a:cs typeface="+mn-cs"/>
              </a:rPr>
              <a:t>Identificación macroscópica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Se comparó la forma de crecimiento y coloración del micelio del hongo con el reportado en bibliografía (Martínez et al., 2003; </a:t>
            </a:r>
            <a:r>
              <a:rPr lang="es-EC" sz="1200" b="0" i="0" u="none" strike="noStrike" kern="1200" baseline="0" dirty="0" err="1" smtClean="0">
                <a:solidFill>
                  <a:schemeClr val="tx1"/>
                </a:solidFill>
                <a:latin typeface="+mn-lt"/>
                <a:ea typeface="+mn-ea"/>
                <a:cs typeface="+mn-cs"/>
              </a:rPr>
              <a:t>Tanovic</a:t>
            </a:r>
            <a:r>
              <a:rPr lang="es-EC" sz="1200" b="0" i="0" u="none" strike="noStrike" kern="1200" baseline="0" dirty="0" smtClean="0">
                <a:solidFill>
                  <a:schemeClr val="tx1"/>
                </a:solidFill>
                <a:latin typeface="+mn-lt"/>
                <a:ea typeface="+mn-ea"/>
                <a:cs typeface="+mn-cs"/>
              </a:rPr>
              <a:t> et al., 2009; </a:t>
            </a:r>
            <a:r>
              <a:rPr lang="es-EC" sz="1200" b="0" i="0" u="none" strike="noStrike" kern="1200" baseline="0" dirty="0" err="1" smtClean="0">
                <a:solidFill>
                  <a:schemeClr val="tx1"/>
                </a:solidFill>
                <a:latin typeface="+mn-lt"/>
                <a:ea typeface="+mn-ea"/>
                <a:cs typeface="+mn-cs"/>
              </a:rPr>
              <a:t>Tanovic</a:t>
            </a:r>
            <a:r>
              <a:rPr lang="es-EC" sz="1200" b="0" i="0" u="none" strike="noStrike" kern="1200" baseline="0" dirty="0" smtClean="0">
                <a:solidFill>
                  <a:schemeClr val="tx1"/>
                </a:solidFill>
                <a:latin typeface="+mn-lt"/>
                <a:ea typeface="+mn-ea"/>
                <a:cs typeface="+mn-cs"/>
              </a:rPr>
              <a:t> et al., 2014) además de los días de esporulación, formación, número, forma y color de esclerocios. </a:t>
            </a:r>
          </a:p>
          <a:p>
            <a:r>
              <a:rPr lang="es-EC" sz="1200" b="1" i="1" u="none" strike="noStrike" kern="1200" baseline="0" dirty="0" smtClean="0">
                <a:solidFill>
                  <a:schemeClr val="tx1"/>
                </a:solidFill>
                <a:latin typeface="+mn-lt"/>
                <a:ea typeface="+mn-ea"/>
                <a:cs typeface="+mn-cs"/>
              </a:rPr>
              <a:t>Identificación microscópica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Se realizó una tinción del micelio utilizando una cinta adhesiva transparente, esta se pegó a la superficie del hongo, y se colocó sobre una placa porta objetos con una gota de azul de </a:t>
            </a:r>
            <a:r>
              <a:rPr lang="es-EC" sz="1200" b="0" i="0" u="none" strike="noStrike" kern="1200" baseline="0" dirty="0" err="1" smtClean="0">
                <a:solidFill>
                  <a:schemeClr val="tx1"/>
                </a:solidFill>
                <a:latin typeface="+mn-lt"/>
                <a:ea typeface="+mn-ea"/>
                <a:cs typeface="+mn-cs"/>
              </a:rPr>
              <a:t>lactofenol</a:t>
            </a:r>
            <a:r>
              <a:rPr lang="es-EC" sz="1200" b="0" i="0" u="none" strike="noStrike" kern="1200" baseline="0" dirty="0" smtClean="0">
                <a:solidFill>
                  <a:schemeClr val="tx1"/>
                </a:solidFill>
                <a:latin typeface="+mn-lt"/>
                <a:ea typeface="+mn-ea"/>
                <a:cs typeface="+mn-cs"/>
              </a:rPr>
              <a:t>. La muestra se visualizó en un microscopio óptico usando el objetivo 40X y se comparó con la Guía ilustrada de Hongos Imperfectos (</a:t>
            </a:r>
            <a:r>
              <a:rPr lang="es-EC" sz="1200" b="0" i="0" u="none" strike="noStrike" kern="1200" baseline="0" dirty="0" err="1" smtClean="0">
                <a:solidFill>
                  <a:schemeClr val="tx1"/>
                </a:solidFill>
                <a:latin typeface="+mn-lt"/>
                <a:ea typeface="+mn-ea"/>
                <a:cs typeface="+mn-cs"/>
              </a:rPr>
              <a:t>Barnett</a:t>
            </a:r>
            <a:r>
              <a:rPr lang="es-EC" sz="1200" b="0" i="0" u="none" strike="noStrike" kern="1200" baseline="0" dirty="0" smtClean="0">
                <a:solidFill>
                  <a:schemeClr val="tx1"/>
                </a:solidFill>
                <a:latin typeface="+mn-lt"/>
                <a:ea typeface="+mn-ea"/>
                <a:cs typeface="+mn-cs"/>
              </a:rPr>
              <a:t> &amp; Hunter, 1998). Los conidios fueron medidos usando el programa </a:t>
            </a:r>
            <a:r>
              <a:rPr lang="es-EC" sz="1200" b="0" i="0" u="none" strike="noStrike" kern="1200" baseline="0" dirty="0" err="1" smtClean="0">
                <a:solidFill>
                  <a:schemeClr val="tx1"/>
                </a:solidFill>
                <a:latin typeface="+mn-lt"/>
                <a:ea typeface="+mn-ea"/>
                <a:cs typeface="+mn-cs"/>
              </a:rPr>
              <a:t>Imagefocusalpha</a:t>
            </a:r>
            <a:r>
              <a:rPr lang="es-EC" sz="1200" b="0" i="0" u="none" strike="noStrike" kern="1200" baseline="0" dirty="0" smtClean="0">
                <a:solidFill>
                  <a:schemeClr val="tx1"/>
                </a:solidFill>
                <a:latin typeface="+mn-lt"/>
                <a:ea typeface="+mn-ea"/>
                <a:cs typeface="+mn-cs"/>
              </a:rPr>
              <a:t>, se tomaron 10 mediciones a lo largo y a lo ancho para sacar un promedio y conocer sus dimensiones. </a:t>
            </a:r>
          </a:p>
          <a:p>
            <a:r>
              <a:rPr lang="es-EC" sz="1200" b="1" i="0" u="none" strike="noStrike" kern="1200" baseline="0" dirty="0" smtClean="0">
                <a:solidFill>
                  <a:schemeClr val="tx1"/>
                </a:solidFill>
                <a:latin typeface="+mn-lt"/>
                <a:ea typeface="+mn-ea"/>
                <a:cs typeface="+mn-cs"/>
              </a:rPr>
              <a:t>Identificación molecular:</a:t>
            </a:r>
          </a:p>
          <a:p>
            <a:r>
              <a:rPr lang="es-EC" dirty="0" smtClean="0"/>
              <a:t>Para la identificación molecular de</a:t>
            </a:r>
            <a:r>
              <a:rPr lang="es-EC" baseline="0" dirty="0" smtClean="0"/>
              <a:t> los aislados  primero se extrajo el ADN del micelio de los hongos seguido de una amplificación de 4 marcadores moleculares </a:t>
            </a:r>
            <a:r>
              <a:rPr lang="es-EC" sz="1200" b="0" i="0" u="none" strike="noStrike" kern="1200" baseline="0" dirty="0" smtClean="0">
                <a:solidFill>
                  <a:schemeClr val="tx1"/>
                </a:solidFill>
                <a:latin typeface="+mn-lt"/>
                <a:ea typeface="+mn-ea"/>
                <a:cs typeface="+mn-cs"/>
              </a:rPr>
              <a:t>la región del espaciador transcrito interno ribosómico nuclear (ITS) usando los </a:t>
            </a:r>
            <a:r>
              <a:rPr lang="es-EC" sz="1200" b="0" i="0" u="none" strike="noStrike" kern="1200" baseline="0" dirty="0" err="1" smtClean="0">
                <a:solidFill>
                  <a:schemeClr val="tx1"/>
                </a:solidFill>
                <a:latin typeface="+mn-lt"/>
                <a:ea typeface="+mn-ea"/>
                <a:cs typeface="+mn-cs"/>
              </a:rPr>
              <a:t>primers</a:t>
            </a:r>
            <a:r>
              <a:rPr lang="es-EC" sz="1200" b="0" i="0" u="none" strike="noStrike" kern="1200" baseline="0" dirty="0" smtClean="0">
                <a:solidFill>
                  <a:schemeClr val="tx1"/>
                </a:solidFill>
                <a:latin typeface="+mn-lt"/>
                <a:ea typeface="+mn-ea"/>
                <a:cs typeface="+mn-cs"/>
              </a:rPr>
              <a:t> ITS1/ITS4 (White et al., 1990) que se usaron para identificar el género al que pertenece el hongo, mientras que para la identificación de la especie se utilizaron las secuencias de la subunidad II de la ARN polimerasa dependiente de ADN (RPB2), el gen que codifica a </a:t>
            </a:r>
            <a:r>
              <a:rPr lang="es-EC" sz="1200" b="0" i="0" u="none" strike="noStrike" kern="1200" baseline="0" dirty="0" err="1" smtClean="0">
                <a:solidFill>
                  <a:schemeClr val="tx1"/>
                </a:solidFill>
                <a:latin typeface="+mn-lt"/>
                <a:ea typeface="+mn-ea"/>
                <a:cs typeface="+mn-cs"/>
              </a:rPr>
              <a:t>gliceraldehído</a:t>
            </a:r>
            <a:r>
              <a:rPr lang="es-EC" sz="1200" b="0" i="0" u="none" strike="noStrike" kern="1200" baseline="0" dirty="0" smtClean="0">
                <a:solidFill>
                  <a:schemeClr val="tx1"/>
                </a:solidFill>
                <a:latin typeface="+mn-lt"/>
                <a:ea typeface="+mn-ea"/>
                <a:cs typeface="+mn-cs"/>
              </a:rPr>
              <a:t> 3-fosfato deshidrogenasa (G3PDH) y la proteína de shock térmico 60 (HSP60), estos genes son </a:t>
            </a:r>
            <a:r>
              <a:rPr lang="es-EC" sz="1200" b="0" i="0" u="none" strike="noStrike" kern="1200" baseline="0" dirty="0" err="1" smtClean="0">
                <a:solidFill>
                  <a:schemeClr val="tx1"/>
                </a:solidFill>
                <a:latin typeface="+mn-lt"/>
                <a:ea typeface="+mn-ea"/>
                <a:cs typeface="+mn-cs"/>
              </a:rPr>
              <a:t>utulkizados</a:t>
            </a:r>
            <a:r>
              <a:rPr lang="es-EC" sz="1200" b="0" i="0" u="none" strike="noStrike" kern="1200" baseline="0" dirty="0" smtClean="0">
                <a:solidFill>
                  <a:schemeClr val="tx1"/>
                </a:solidFill>
                <a:latin typeface="+mn-lt"/>
                <a:ea typeface="+mn-ea"/>
                <a:cs typeface="+mn-cs"/>
              </a:rPr>
              <a:t> por excelencia y se eligieron por que evolucionan a tasas moderadas, son de copias únicas y codifican a proteínas nucleares ; las secuencias de estos </a:t>
            </a:r>
            <a:r>
              <a:rPr lang="es-EC" sz="1200" b="0" i="0" u="none" strike="noStrike" kern="1200" baseline="0" dirty="0" err="1" smtClean="0">
                <a:solidFill>
                  <a:schemeClr val="tx1"/>
                </a:solidFill>
                <a:latin typeface="+mn-lt"/>
                <a:ea typeface="+mn-ea"/>
                <a:cs typeface="+mn-cs"/>
              </a:rPr>
              <a:t>primers</a:t>
            </a:r>
            <a:r>
              <a:rPr lang="es-EC" sz="1200" b="0" i="0" u="none" strike="noStrike" kern="1200" baseline="0" dirty="0" smtClean="0">
                <a:solidFill>
                  <a:schemeClr val="tx1"/>
                </a:solidFill>
                <a:latin typeface="+mn-lt"/>
                <a:ea typeface="+mn-ea"/>
                <a:cs typeface="+mn-cs"/>
              </a:rPr>
              <a:t> fueron obtenidos de </a:t>
            </a:r>
            <a:r>
              <a:rPr lang="es-EC" sz="1200" b="0" i="0" u="none" strike="noStrike" kern="1200" baseline="0" dirty="0" err="1" smtClean="0">
                <a:solidFill>
                  <a:schemeClr val="tx1"/>
                </a:solidFill>
                <a:latin typeface="+mn-lt"/>
                <a:ea typeface="+mn-ea"/>
                <a:cs typeface="+mn-cs"/>
              </a:rPr>
              <a:t>Staats</a:t>
            </a:r>
            <a:r>
              <a:rPr lang="es-EC" sz="1200" b="0" i="0" u="none" strike="noStrike" kern="1200" baseline="0" dirty="0" smtClean="0">
                <a:solidFill>
                  <a:schemeClr val="tx1"/>
                </a:solidFill>
                <a:latin typeface="+mn-lt"/>
                <a:ea typeface="+mn-ea"/>
                <a:cs typeface="+mn-cs"/>
              </a:rPr>
              <a:t> et al. (2005). </a:t>
            </a:r>
          </a:p>
          <a:p>
            <a:r>
              <a:rPr lang="es-EC" sz="1200" b="0" i="0" u="none" strike="noStrike" kern="1200" baseline="0" dirty="0" smtClean="0">
                <a:solidFill>
                  <a:schemeClr val="tx1"/>
                </a:solidFill>
                <a:latin typeface="+mn-lt"/>
                <a:ea typeface="+mn-ea"/>
                <a:cs typeface="+mn-cs"/>
              </a:rPr>
              <a:t>mientras que los genes RPB2, G3PDH y HSP60 se utilizan para clasificar a las especies pertenecientes al género de </a:t>
            </a:r>
            <a:r>
              <a:rPr lang="es-EC" sz="1200" b="0" i="1" u="none" strike="noStrike" kern="1200" baseline="0" dirty="0" err="1" smtClean="0">
                <a:solidFill>
                  <a:schemeClr val="tx1"/>
                </a:solidFill>
                <a:latin typeface="+mn-lt"/>
                <a:ea typeface="+mn-ea"/>
                <a:cs typeface="+mn-cs"/>
              </a:rPr>
              <a:t>Botrytis</a:t>
            </a:r>
            <a:r>
              <a:rPr lang="es-EC" sz="1200" b="0" i="1" u="none" strike="noStrike" kern="1200" baseline="0" dirty="0" smtClean="0">
                <a:solidFill>
                  <a:schemeClr val="tx1"/>
                </a:solidFill>
                <a:latin typeface="+mn-lt"/>
                <a:ea typeface="+mn-ea"/>
                <a:cs typeface="+mn-cs"/>
              </a:rPr>
              <a:t> </a:t>
            </a:r>
            <a:r>
              <a:rPr lang="es-EC" sz="1200" b="0" i="0" u="none" strike="noStrike" kern="1200" baseline="0" dirty="0" smtClean="0">
                <a:solidFill>
                  <a:schemeClr val="tx1"/>
                </a:solidFill>
                <a:latin typeface="+mn-lt"/>
                <a:ea typeface="+mn-ea"/>
                <a:cs typeface="+mn-cs"/>
              </a:rPr>
              <a:t>puesto que codifican a proteínas nucleares de una sola copia que evolucionan a tasas moderadas (</a:t>
            </a:r>
            <a:r>
              <a:rPr lang="es-EC" sz="1200" b="0" i="0" u="none" strike="noStrike" kern="1200" baseline="0" dirty="0" err="1" smtClean="0">
                <a:solidFill>
                  <a:schemeClr val="tx1"/>
                </a:solidFill>
                <a:latin typeface="+mn-lt"/>
                <a:ea typeface="+mn-ea"/>
                <a:cs typeface="+mn-cs"/>
              </a:rPr>
              <a:t>Staats</a:t>
            </a:r>
            <a:r>
              <a:rPr lang="es-EC" sz="1200" b="0" i="0" u="none" strike="noStrike" kern="1200" baseline="0" dirty="0" smtClean="0">
                <a:solidFill>
                  <a:schemeClr val="tx1"/>
                </a:solidFill>
                <a:latin typeface="+mn-lt"/>
                <a:ea typeface="+mn-ea"/>
                <a:cs typeface="+mn-cs"/>
              </a:rPr>
              <a:t> et al., 2005), la secuencia RPB2 corresponde a la segunda subunidad de la enzima que transcribe el pre-ARN, es decir, cataliza la elongación (</a:t>
            </a:r>
            <a:r>
              <a:rPr lang="es-EC" sz="1200" b="0" i="0" u="none" strike="noStrike" kern="1200" baseline="0" dirty="0" err="1" smtClean="0">
                <a:solidFill>
                  <a:schemeClr val="tx1"/>
                </a:solidFill>
                <a:latin typeface="+mn-lt"/>
                <a:ea typeface="+mn-ea"/>
                <a:cs typeface="+mn-cs"/>
              </a:rPr>
              <a:t>Liu</a:t>
            </a:r>
            <a:r>
              <a:rPr lang="es-EC" sz="1200" b="0" i="0" u="none" strike="noStrike" kern="1200" baseline="0" dirty="0" smtClean="0">
                <a:solidFill>
                  <a:schemeClr val="tx1"/>
                </a:solidFill>
                <a:latin typeface="+mn-lt"/>
                <a:ea typeface="+mn-ea"/>
                <a:cs typeface="+mn-cs"/>
              </a:rPr>
              <a:t> et al., 1999), el gen G3PDH es una enzima involucrada en el metabolismo básico de carbohidratos (</a:t>
            </a:r>
            <a:r>
              <a:rPr lang="es-EC" sz="1200" b="0" i="0" u="none" strike="noStrike" kern="1200" baseline="0" dirty="0" err="1" smtClean="0">
                <a:solidFill>
                  <a:schemeClr val="tx1"/>
                </a:solidFill>
                <a:latin typeface="+mn-lt"/>
                <a:ea typeface="+mn-ea"/>
                <a:cs typeface="+mn-cs"/>
              </a:rPr>
              <a:t>Berbee</a:t>
            </a:r>
            <a:r>
              <a:rPr lang="es-EC" sz="1200" b="0" i="0" u="none" strike="noStrike" kern="1200" baseline="0" dirty="0" smtClean="0">
                <a:solidFill>
                  <a:schemeClr val="tx1"/>
                </a:solidFill>
                <a:latin typeface="+mn-lt"/>
                <a:ea typeface="+mn-ea"/>
                <a:cs typeface="+mn-cs"/>
              </a:rPr>
              <a:t> et al., 1999), finalmente la proteína HSP60 está involucrada en la protección del hongo ante el aumento abrupto de la temperatura ambiental, este gen se utiliza para la construcción filogénica tanto de hongos como bacterias </a:t>
            </a:r>
          </a:p>
          <a:p>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err="1" smtClean="0">
                <a:solidFill>
                  <a:schemeClr val="tx1"/>
                </a:solidFill>
                <a:latin typeface="+mn-lt"/>
                <a:ea typeface="+mn-ea"/>
                <a:cs typeface="+mn-cs"/>
              </a:rPr>
              <a:t>Despupes</a:t>
            </a:r>
            <a:r>
              <a:rPr lang="es-EC" sz="1200" b="0" i="0" u="none" strike="noStrike" kern="1200" baseline="0" dirty="0" smtClean="0">
                <a:solidFill>
                  <a:schemeClr val="tx1"/>
                </a:solidFill>
                <a:latin typeface="+mn-lt"/>
                <a:ea typeface="+mn-ea"/>
                <a:cs typeface="+mn-cs"/>
              </a:rPr>
              <a:t> se realizaron corridas electroforéticas para comprobar la amplificación de los genes. Los fragmentos fueron </a:t>
            </a:r>
            <a:r>
              <a:rPr lang="es-EC" sz="1200" b="0" i="0" u="none" strike="noStrike" kern="1200" baseline="0" dirty="0" err="1" smtClean="0">
                <a:solidFill>
                  <a:schemeClr val="tx1"/>
                </a:solidFill>
                <a:latin typeface="+mn-lt"/>
                <a:ea typeface="+mn-ea"/>
                <a:cs typeface="+mn-cs"/>
              </a:rPr>
              <a:t>eviados</a:t>
            </a:r>
            <a:r>
              <a:rPr lang="es-EC" sz="1200" b="0" i="0" u="none" strike="noStrike" kern="1200" baseline="0" dirty="0" smtClean="0">
                <a:solidFill>
                  <a:schemeClr val="tx1"/>
                </a:solidFill>
                <a:latin typeface="+mn-lt"/>
                <a:ea typeface="+mn-ea"/>
                <a:cs typeface="+mn-cs"/>
              </a:rPr>
              <a:t> a </a:t>
            </a:r>
            <a:r>
              <a:rPr lang="es-EC" sz="1200" b="0" i="0" u="none" strike="noStrike" kern="1200" baseline="0" dirty="0" err="1" smtClean="0">
                <a:solidFill>
                  <a:schemeClr val="tx1"/>
                </a:solidFill>
                <a:latin typeface="+mn-lt"/>
                <a:ea typeface="+mn-ea"/>
                <a:cs typeface="+mn-cs"/>
              </a:rPr>
              <a:t>Macrogen</a:t>
            </a:r>
            <a:r>
              <a:rPr lang="es-EC" sz="1200" b="0" i="0" u="none" strike="noStrike" kern="1200" baseline="0" dirty="0" smtClean="0">
                <a:solidFill>
                  <a:schemeClr val="tx1"/>
                </a:solidFill>
                <a:latin typeface="+mn-lt"/>
                <a:ea typeface="+mn-ea"/>
                <a:cs typeface="+mn-cs"/>
              </a:rPr>
              <a:t> en </a:t>
            </a:r>
            <a:r>
              <a:rPr lang="es-EC" sz="1200" b="0" i="0" u="none" strike="noStrike" kern="1200" baseline="0" dirty="0" err="1" smtClean="0">
                <a:solidFill>
                  <a:schemeClr val="tx1"/>
                </a:solidFill>
                <a:latin typeface="+mn-lt"/>
                <a:ea typeface="+mn-ea"/>
                <a:cs typeface="+mn-cs"/>
              </a:rPr>
              <a:t>Korea</a:t>
            </a:r>
            <a:r>
              <a:rPr lang="es-EC" sz="1200" b="0" i="0" u="none" strike="noStrike" kern="1200" baseline="0" dirty="0" smtClean="0">
                <a:solidFill>
                  <a:schemeClr val="tx1"/>
                </a:solidFill>
                <a:latin typeface="+mn-lt"/>
                <a:ea typeface="+mn-ea"/>
                <a:cs typeface="+mn-cs"/>
              </a:rPr>
              <a:t> del sur para ser secuenciados por el método </a:t>
            </a:r>
            <a:r>
              <a:rPr lang="es-EC" sz="1200" b="0" i="0" u="none" strike="noStrike" kern="1200" baseline="0" dirty="0" err="1" smtClean="0">
                <a:solidFill>
                  <a:schemeClr val="tx1"/>
                </a:solidFill>
                <a:latin typeface="+mn-lt"/>
                <a:ea typeface="+mn-ea"/>
                <a:cs typeface="+mn-cs"/>
              </a:rPr>
              <a:t>Sanger</a:t>
            </a:r>
            <a:r>
              <a:rPr lang="es-EC" sz="1200" b="0" i="0" u="none" strike="noStrike" kern="1200" baseline="0" dirty="0" smtClean="0">
                <a:solidFill>
                  <a:schemeClr val="tx1"/>
                </a:solidFill>
                <a:latin typeface="+mn-lt"/>
                <a:ea typeface="+mn-ea"/>
                <a:cs typeface="+mn-cs"/>
              </a:rPr>
              <a:t>. Finalmente las secuencias se limpiador para quitar los segmentos de mala calidad y obtener una secuencia consenso que permitiría buscar homólogos con la herramienta en línea </a:t>
            </a:r>
            <a:r>
              <a:rPr lang="es-EC" sz="1200" b="0" i="0" u="none" strike="noStrike" kern="1200" baseline="0" dirty="0" err="1" smtClean="0">
                <a:solidFill>
                  <a:schemeClr val="tx1"/>
                </a:solidFill>
                <a:latin typeface="+mn-lt"/>
                <a:ea typeface="+mn-ea"/>
                <a:cs typeface="+mn-cs"/>
              </a:rPr>
              <a:t>Blast</a:t>
            </a:r>
            <a:r>
              <a:rPr lang="es-EC" sz="1200" b="0" i="0" u="none" strike="noStrike" kern="1200" baseline="0" dirty="0" smtClean="0">
                <a:solidFill>
                  <a:schemeClr val="tx1"/>
                </a:solidFill>
                <a:latin typeface="+mn-lt"/>
                <a:ea typeface="+mn-ea"/>
                <a:cs typeface="+mn-cs"/>
              </a:rPr>
              <a:t> del NCBI</a:t>
            </a:r>
            <a:endParaRPr lang="es-EC" dirty="0"/>
          </a:p>
        </p:txBody>
      </p:sp>
      <p:sp>
        <p:nvSpPr>
          <p:cNvPr id="4" name="Marcador de número de diapositiva 3"/>
          <p:cNvSpPr>
            <a:spLocks noGrp="1"/>
          </p:cNvSpPr>
          <p:nvPr>
            <p:ph type="sldNum" sz="quarter" idx="10"/>
          </p:nvPr>
        </p:nvSpPr>
        <p:spPr/>
        <p:txBody>
          <a:bodyPr/>
          <a:lstStyle/>
          <a:p>
            <a:fld id="{37B9A7C1-1BC0-4446-AEA6-276DA271C763}" type="slidenum">
              <a:rPr lang="en-US" smtClean="0"/>
              <a:t>13</a:t>
            </a:fld>
            <a:endParaRPr lang="en-US"/>
          </a:p>
        </p:txBody>
      </p:sp>
    </p:spTree>
    <p:extLst>
      <p:ext uri="{BB962C8B-B14F-4D97-AF65-F5344CB8AC3E}">
        <p14:creationId xmlns:p14="http://schemas.microsoft.com/office/powerpoint/2010/main" val="2575297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Se realizó un análisis filogenético </a:t>
            </a:r>
            <a:r>
              <a:rPr lang="es-EC" sz="1200" b="0" i="0" u="none" strike="noStrike" kern="1200" baseline="0" dirty="0" err="1" smtClean="0">
                <a:solidFill>
                  <a:schemeClr val="tx1"/>
                </a:solidFill>
                <a:latin typeface="+mn-lt"/>
                <a:ea typeface="+mn-ea"/>
                <a:cs typeface="+mn-cs"/>
              </a:rPr>
              <a:t>multigen</a:t>
            </a:r>
            <a:r>
              <a:rPr lang="es-EC" sz="1200" b="0" i="0" u="none" strike="noStrike" kern="1200" baseline="0" dirty="0" smtClean="0">
                <a:solidFill>
                  <a:schemeClr val="tx1"/>
                </a:solidFill>
                <a:latin typeface="+mn-lt"/>
                <a:ea typeface="+mn-ea"/>
                <a:cs typeface="+mn-cs"/>
              </a:rPr>
              <a:t> (ITS, RPB2, G3PDH y HSP60) de máxima verosimilitud, se recopilaron 16 secuencias de referencia de varias especies de </a:t>
            </a:r>
            <a:r>
              <a:rPr lang="es-EC" sz="1200" b="0" i="1" u="none" strike="noStrike" kern="1200" baseline="0" dirty="0" err="1" smtClean="0">
                <a:solidFill>
                  <a:schemeClr val="tx1"/>
                </a:solidFill>
                <a:latin typeface="+mn-lt"/>
                <a:ea typeface="+mn-ea"/>
                <a:cs typeface="+mn-cs"/>
              </a:rPr>
              <a:t>Botrytis</a:t>
            </a:r>
            <a:r>
              <a:rPr lang="es-EC" sz="1200" b="0" i="1" u="none" strike="noStrike" kern="1200" baseline="0" dirty="0" smtClean="0">
                <a:solidFill>
                  <a:schemeClr val="tx1"/>
                </a:solidFill>
                <a:latin typeface="+mn-lt"/>
                <a:ea typeface="+mn-ea"/>
                <a:cs typeface="+mn-cs"/>
              </a:rPr>
              <a:t> </a:t>
            </a:r>
            <a:r>
              <a:rPr lang="es-EC" sz="1200" b="0" i="0" u="none" strike="noStrike" kern="1200" baseline="0" dirty="0" smtClean="0">
                <a:solidFill>
                  <a:schemeClr val="tx1"/>
                </a:solidFill>
                <a:latin typeface="+mn-lt"/>
                <a:ea typeface="+mn-ea"/>
                <a:cs typeface="+mn-cs"/>
              </a:rPr>
              <a:t>y dos secuencias </a:t>
            </a:r>
            <a:r>
              <a:rPr lang="es-EC" sz="1200" b="0" i="0" u="none" strike="noStrike" kern="1200" baseline="0" dirty="0" err="1" smtClean="0">
                <a:solidFill>
                  <a:schemeClr val="tx1"/>
                </a:solidFill>
                <a:latin typeface="+mn-lt"/>
                <a:ea typeface="+mn-ea"/>
                <a:cs typeface="+mn-cs"/>
              </a:rPr>
              <a:t>outgroup</a:t>
            </a:r>
            <a:r>
              <a:rPr lang="es-EC" sz="1200" b="0" i="0" u="none" strike="noStrike" kern="1200" baseline="0" dirty="0" smtClean="0">
                <a:solidFill>
                  <a:schemeClr val="tx1"/>
                </a:solidFill>
                <a:latin typeface="+mn-lt"/>
                <a:ea typeface="+mn-ea"/>
                <a:cs typeface="+mn-cs"/>
              </a:rPr>
              <a:t>, cuyas. Las secuencias se alinearon usando el algoritmo </a:t>
            </a:r>
            <a:r>
              <a:rPr lang="es-EC" sz="1200" b="0" i="0" u="none" strike="noStrike" kern="1200" baseline="0" dirty="0" err="1" smtClean="0">
                <a:solidFill>
                  <a:schemeClr val="tx1"/>
                </a:solidFill>
                <a:latin typeface="+mn-lt"/>
                <a:ea typeface="+mn-ea"/>
                <a:cs typeface="+mn-cs"/>
              </a:rPr>
              <a:t>ClustalW</a:t>
            </a:r>
            <a:r>
              <a:rPr lang="es-EC" sz="1200" b="0" i="0" u="none" strike="noStrike" kern="1200" baseline="0" dirty="0" smtClean="0">
                <a:solidFill>
                  <a:schemeClr val="tx1"/>
                </a:solidFill>
                <a:latin typeface="+mn-lt"/>
                <a:ea typeface="+mn-ea"/>
                <a:cs typeface="+mn-cs"/>
              </a:rPr>
              <a:t> en Mega X, los alineamientos se limpiaron usando el servidor en línea </a:t>
            </a:r>
            <a:r>
              <a:rPr lang="es-EC" sz="1200" b="0" i="0" u="none" strike="noStrike" kern="1200" baseline="0" dirty="0" err="1" smtClean="0">
                <a:solidFill>
                  <a:schemeClr val="tx1"/>
                </a:solidFill>
                <a:latin typeface="+mn-lt"/>
                <a:ea typeface="+mn-ea"/>
                <a:cs typeface="+mn-cs"/>
              </a:rPr>
              <a:t>Gblocks</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Castresana</a:t>
            </a:r>
            <a:r>
              <a:rPr lang="es-EC" sz="1200" b="0" i="0" u="none" strike="noStrike" kern="1200" baseline="0" dirty="0" smtClean="0">
                <a:solidFill>
                  <a:schemeClr val="tx1"/>
                </a:solidFill>
                <a:latin typeface="+mn-lt"/>
                <a:ea typeface="+mn-ea"/>
                <a:cs typeface="+mn-cs"/>
              </a:rPr>
              <a:t>, 2000) y se concatenaron usando el programa </a:t>
            </a:r>
            <a:r>
              <a:rPr lang="es-EC" sz="1200" b="0" i="0" u="none" strike="noStrike" kern="1200" baseline="0" dirty="0" err="1" smtClean="0">
                <a:solidFill>
                  <a:schemeClr val="tx1"/>
                </a:solidFill>
                <a:latin typeface="+mn-lt"/>
                <a:ea typeface="+mn-ea"/>
                <a:cs typeface="+mn-cs"/>
              </a:rPr>
              <a:t>Sequence</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Matrix</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Vaidya</a:t>
            </a:r>
            <a:r>
              <a:rPr lang="es-EC" sz="1200" b="0" i="0" u="none" strike="noStrike" kern="1200" baseline="0" dirty="0" smtClean="0">
                <a:solidFill>
                  <a:schemeClr val="tx1"/>
                </a:solidFill>
                <a:latin typeface="+mn-lt"/>
                <a:ea typeface="+mn-ea"/>
                <a:cs typeface="+mn-cs"/>
              </a:rPr>
              <a:t> et al., 2011). Finalmente se utilizó el software </a:t>
            </a:r>
            <a:r>
              <a:rPr lang="es-EC" sz="1200" b="0" i="0" u="none" strike="noStrike" kern="1200" baseline="0" dirty="0" err="1" smtClean="0">
                <a:solidFill>
                  <a:schemeClr val="tx1"/>
                </a:solidFill>
                <a:latin typeface="+mn-lt"/>
                <a:ea typeface="+mn-ea"/>
                <a:cs typeface="+mn-cs"/>
              </a:rPr>
              <a:t>RAxML</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Stamatakis</a:t>
            </a:r>
            <a:r>
              <a:rPr lang="es-EC" sz="1200" b="0" i="0" u="none" strike="noStrike" kern="1200" baseline="0" dirty="0" smtClean="0">
                <a:solidFill>
                  <a:schemeClr val="tx1"/>
                </a:solidFill>
                <a:latin typeface="+mn-lt"/>
                <a:ea typeface="+mn-ea"/>
                <a:cs typeface="+mn-cs"/>
              </a:rPr>
              <a:t>, 2014) en CIPRES </a:t>
            </a:r>
            <a:r>
              <a:rPr lang="es-EC" sz="1200" b="0" i="0" u="none" strike="noStrike" kern="1200" baseline="0" dirty="0" err="1" smtClean="0">
                <a:solidFill>
                  <a:schemeClr val="tx1"/>
                </a:solidFill>
                <a:latin typeface="+mn-lt"/>
                <a:ea typeface="+mn-ea"/>
                <a:cs typeface="+mn-cs"/>
              </a:rPr>
              <a:t>Science</a:t>
            </a:r>
            <a:r>
              <a:rPr lang="es-EC" sz="1200" b="0" i="0" u="none" strike="noStrike" kern="1200" baseline="0" dirty="0" smtClean="0">
                <a:solidFill>
                  <a:schemeClr val="tx1"/>
                </a:solidFill>
                <a:latin typeface="+mn-lt"/>
                <a:ea typeface="+mn-ea"/>
                <a:cs typeface="+mn-cs"/>
              </a:rPr>
              <a:t> Gateway para el análisis de máxima verosimilitud (Miller et al., 2010). </a:t>
            </a:r>
          </a:p>
          <a:p>
            <a:r>
              <a:rPr lang="es-EC" sz="1200" b="1" i="1" u="none" strike="noStrike" kern="1200" baseline="0" dirty="0" smtClean="0">
                <a:solidFill>
                  <a:schemeClr val="tx1"/>
                </a:solidFill>
                <a:latin typeface="+mn-lt"/>
                <a:ea typeface="+mn-ea"/>
                <a:cs typeface="+mn-cs"/>
              </a:rPr>
              <a:t>Preparación del material vegetal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Frutas de mora de castilla maduras fueron obtenidas de un mercado local en la ciudad de Quito, la superficie de 14 bayas se esterilizó usando una solución de cloro al 2% por 15 min (Li et al., 2012), se enjuagaron con agua estéril y se secaron en una cámara de flujo laminar. </a:t>
            </a:r>
          </a:p>
          <a:p>
            <a:r>
              <a:rPr lang="es-EC" sz="1200" b="1" i="1" u="none" strike="noStrike" kern="1200" baseline="0" dirty="0" smtClean="0">
                <a:solidFill>
                  <a:schemeClr val="tx1"/>
                </a:solidFill>
                <a:latin typeface="+mn-lt"/>
                <a:ea typeface="+mn-ea"/>
                <a:cs typeface="+mn-cs"/>
              </a:rPr>
              <a:t>Inoculación </a:t>
            </a:r>
            <a:endParaRPr lang="es-EC" sz="1200" b="0" i="0" u="none" strike="noStrike" kern="1200" baseline="0" dirty="0" smtClean="0">
              <a:solidFill>
                <a:schemeClr val="tx1"/>
              </a:solidFill>
              <a:latin typeface="+mn-lt"/>
              <a:ea typeface="+mn-ea"/>
              <a:cs typeface="+mn-cs"/>
            </a:endParaRPr>
          </a:p>
          <a:p>
            <a:r>
              <a:rPr lang="es-EC" sz="1200" b="1" i="0" u="none" strike="noStrike" kern="1200" baseline="0" dirty="0" smtClean="0">
                <a:solidFill>
                  <a:schemeClr val="tx1"/>
                </a:solidFill>
                <a:latin typeface="+mn-lt"/>
                <a:ea typeface="+mn-ea"/>
                <a:cs typeface="+mn-cs"/>
              </a:rPr>
              <a:t>Inoculación usando conidios.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Se siguió el procedimiento propuesto por </a:t>
            </a:r>
            <a:r>
              <a:rPr lang="es-EC" sz="1200" b="0" i="0" u="none" strike="noStrike" kern="1200" baseline="0" dirty="0" err="1" smtClean="0">
                <a:solidFill>
                  <a:schemeClr val="tx1"/>
                </a:solidFill>
                <a:latin typeface="+mn-lt"/>
                <a:ea typeface="+mn-ea"/>
                <a:cs typeface="+mn-cs"/>
              </a:rPr>
              <a:t>Erper</a:t>
            </a:r>
            <a:r>
              <a:rPr lang="es-EC" sz="1200" b="0" i="0" u="none" strike="noStrike" kern="1200" baseline="0" dirty="0" smtClean="0">
                <a:solidFill>
                  <a:schemeClr val="tx1"/>
                </a:solidFill>
                <a:latin typeface="+mn-lt"/>
                <a:ea typeface="+mn-ea"/>
                <a:cs typeface="+mn-cs"/>
              </a:rPr>
              <a:t> et al. (2015), se usó un cultivo de 20 días de edad, los conidios se cosecharon usando un asa estéril, y fueron suspendidos en agua destilada estéril con 3% de </a:t>
            </a:r>
            <a:r>
              <a:rPr lang="es-EC" sz="1200" b="0" i="0" u="none" strike="noStrike" kern="1200" baseline="0" dirty="0" err="1" smtClean="0">
                <a:solidFill>
                  <a:schemeClr val="tx1"/>
                </a:solidFill>
                <a:latin typeface="+mn-lt"/>
                <a:ea typeface="+mn-ea"/>
                <a:cs typeface="+mn-cs"/>
              </a:rPr>
              <a:t>Tween</a:t>
            </a:r>
            <a:r>
              <a:rPr lang="es-EC" sz="1200" b="0" i="0" u="none" strike="noStrike" kern="1200" baseline="0" dirty="0" smtClean="0">
                <a:solidFill>
                  <a:schemeClr val="tx1"/>
                </a:solidFill>
                <a:latin typeface="+mn-lt"/>
                <a:ea typeface="+mn-ea"/>
                <a:cs typeface="+mn-cs"/>
              </a:rPr>
              <a:t> 80. Se ajustó la concentración a 1×105 conidios/mL y se colocaron 50 </a:t>
            </a:r>
            <a:r>
              <a:rPr lang="es-EC" sz="1200" b="0" i="0" u="none" strike="noStrike" kern="1200" baseline="0" dirty="0" err="1" smtClean="0">
                <a:solidFill>
                  <a:schemeClr val="tx1"/>
                </a:solidFill>
                <a:latin typeface="+mn-lt"/>
                <a:ea typeface="+mn-ea"/>
                <a:cs typeface="+mn-cs"/>
              </a:rPr>
              <a:t>μL</a:t>
            </a:r>
            <a:r>
              <a:rPr lang="es-EC" sz="1200" b="0" i="0" u="none" strike="noStrike" kern="1200" baseline="0" dirty="0" smtClean="0">
                <a:solidFill>
                  <a:schemeClr val="tx1"/>
                </a:solidFill>
                <a:latin typeface="+mn-lt"/>
                <a:ea typeface="+mn-ea"/>
                <a:cs typeface="+mn-cs"/>
              </a:rPr>
              <a:t> usando gotitas de la solución por toda la superficie de la baya. Las moras fueron incubadas en cámaras húmedas hechas de recipientes plásticos transparentes a temperatura ambiente por 7 días con ciclos de 12 h de luz-oscuridad. Cada fruta fue inspeccionada periódicamente para asegurar que no haya otra fuente de patogenicidad. Se realizó una tinción con </a:t>
            </a:r>
            <a:r>
              <a:rPr lang="es-EC" sz="1200" b="0" i="0" u="none" strike="noStrike" kern="1200" baseline="0" dirty="0" err="1" smtClean="0">
                <a:solidFill>
                  <a:schemeClr val="tx1"/>
                </a:solidFill>
                <a:latin typeface="+mn-lt"/>
                <a:ea typeface="+mn-ea"/>
                <a:cs typeface="+mn-cs"/>
              </a:rPr>
              <a:t>lactofenol</a:t>
            </a:r>
            <a:r>
              <a:rPr lang="es-EC" sz="1200" b="0" i="0" u="none" strike="noStrike" kern="1200" baseline="0" dirty="0" smtClean="0">
                <a:solidFill>
                  <a:schemeClr val="tx1"/>
                </a:solidFill>
                <a:latin typeface="+mn-lt"/>
                <a:ea typeface="+mn-ea"/>
                <a:cs typeface="+mn-cs"/>
              </a:rPr>
              <a:t> y visualización en microscopio óptico de los conidios y conidióforos a los 4 días. </a:t>
            </a:r>
            <a:endParaRPr lang="es-EC" dirty="0"/>
          </a:p>
        </p:txBody>
      </p:sp>
      <p:sp>
        <p:nvSpPr>
          <p:cNvPr id="4" name="Marcador de número de diapositiva 3"/>
          <p:cNvSpPr>
            <a:spLocks noGrp="1"/>
          </p:cNvSpPr>
          <p:nvPr>
            <p:ph type="sldNum" sz="quarter" idx="10"/>
          </p:nvPr>
        </p:nvSpPr>
        <p:spPr/>
        <p:txBody>
          <a:bodyPr/>
          <a:lstStyle/>
          <a:p>
            <a:fld id="{37B9A7C1-1BC0-4446-AEA6-276DA271C763}" type="slidenum">
              <a:rPr lang="en-US" smtClean="0"/>
              <a:t>14</a:t>
            </a:fld>
            <a:endParaRPr lang="en-US"/>
          </a:p>
        </p:txBody>
      </p:sp>
    </p:spTree>
    <p:extLst>
      <p:ext uri="{BB962C8B-B14F-4D97-AF65-F5344CB8AC3E}">
        <p14:creationId xmlns:p14="http://schemas.microsoft.com/office/powerpoint/2010/main" val="4115149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baseline="0" dirty="0" smtClean="0"/>
              <a:t>se sabe que B </a:t>
            </a:r>
            <a:r>
              <a:rPr lang="es-EC" baseline="0" dirty="0" err="1" smtClean="0"/>
              <a:t>cinerea</a:t>
            </a:r>
            <a:r>
              <a:rPr lang="es-EC" baseline="0" dirty="0" smtClean="0"/>
              <a:t> está presente en el Ecuador, sin embargo las investigaciones en mora de castilla carecen de una identificación molecular. Por lo cual el objetivo general de esta investigación fue </a:t>
            </a:r>
            <a:endParaRPr lang="es-EC" dirty="0"/>
          </a:p>
        </p:txBody>
      </p:sp>
      <p:sp>
        <p:nvSpPr>
          <p:cNvPr id="4" name="Marcador de número de diapositiva 3"/>
          <p:cNvSpPr>
            <a:spLocks noGrp="1"/>
          </p:cNvSpPr>
          <p:nvPr>
            <p:ph type="sldNum" sz="quarter" idx="10"/>
          </p:nvPr>
        </p:nvSpPr>
        <p:spPr/>
        <p:txBody>
          <a:bodyPr/>
          <a:lstStyle/>
          <a:p>
            <a:fld id="{37B9A7C1-1BC0-4446-AEA6-276DA271C763}" type="slidenum">
              <a:rPr lang="en-US" smtClean="0"/>
              <a:t>15</a:t>
            </a:fld>
            <a:endParaRPr lang="en-US"/>
          </a:p>
        </p:txBody>
      </p:sp>
    </p:spTree>
    <p:extLst>
      <p:ext uri="{BB962C8B-B14F-4D97-AF65-F5344CB8AC3E}">
        <p14:creationId xmlns:p14="http://schemas.microsoft.com/office/powerpoint/2010/main" val="2142119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A los 4 días de incubación los aislados de los sitios 1 y 2 tuvieron fenotipos similares, el hongo presentó un diámetro de 2 cm con un color blanco en la superficie y un ligero toque marrón en las orillas de la sección de gel (Figura 3A), presentó bordes irregulares y textura granulada-arrugada que en su revés se aprecia mejor en color café </a:t>
            </a:r>
          </a:p>
          <a:p>
            <a:r>
              <a:rPr lang="es-EC" sz="1200" b="0" i="0" u="none" strike="noStrike" kern="1200" baseline="0" dirty="0" smtClean="0">
                <a:solidFill>
                  <a:schemeClr val="tx1"/>
                </a:solidFill>
                <a:latin typeface="+mn-lt"/>
                <a:ea typeface="+mn-ea"/>
                <a:cs typeface="+mn-cs"/>
              </a:rPr>
              <a:t>A los 15 días de incubación los diámetros de colonia fueron de 5,5 cm - 6,5 y sus fenotipos fueron similares, las colonias se visualizaron de color café claro de apariencia polvorosa y con bordes irregulares.</a:t>
            </a:r>
          </a:p>
          <a:p>
            <a:r>
              <a:rPr lang="es-EC" sz="1200" b="0" i="0" u="none" strike="noStrike" kern="1200" baseline="0" dirty="0" smtClean="0">
                <a:solidFill>
                  <a:schemeClr val="tx1"/>
                </a:solidFill>
                <a:latin typeface="+mn-lt"/>
                <a:ea typeface="+mn-ea"/>
                <a:cs typeface="+mn-cs"/>
              </a:rPr>
              <a:t>Para estimular la formación de conidióforos y conidios las placas de 13 días de edad fueron expuestas a ciclos de luz y oscuridad de 12 h a temperatura ambiente (máxima de 20 °C y mínima de 9 °C), después de 7 días se observó la aparición de esclerocios, 19 en la muestra 1SE.1 y 2 en la muestra 2PA.1 (Figura 5). La esporulación de las muestras comenzó a los 20 días de incubación y se identificó como un “polvo blanco” recubriendo el micelio superficial. Los esclerocios se visualizaron como estructuras redondas de superficie irregular y de color negro de aproximadamente 2 mm de diámetro cómo se muestra en la Figura 6. La distribución de los esclerocios fue aleatoria en forma de círculo y en borde de la placa Petri. </a:t>
            </a:r>
            <a:endParaRPr lang="es-EC" dirty="0"/>
          </a:p>
        </p:txBody>
      </p:sp>
      <p:sp>
        <p:nvSpPr>
          <p:cNvPr id="4" name="Marcador de número de diapositiva 3"/>
          <p:cNvSpPr>
            <a:spLocks noGrp="1"/>
          </p:cNvSpPr>
          <p:nvPr>
            <p:ph type="sldNum" sz="quarter" idx="10"/>
          </p:nvPr>
        </p:nvSpPr>
        <p:spPr/>
        <p:txBody>
          <a:bodyPr/>
          <a:lstStyle/>
          <a:p>
            <a:fld id="{37B9A7C1-1BC0-4446-AEA6-276DA271C763}" type="slidenum">
              <a:rPr lang="en-US" smtClean="0"/>
              <a:t>16</a:t>
            </a:fld>
            <a:endParaRPr lang="en-US"/>
          </a:p>
        </p:txBody>
      </p:sp>
    </p:spTree>
    <p:extLst>
      <p:ext uri="{BB962C8B-B14F-4D97-AF65-F5344CB8AC3E}">
        <p14:creationId xmlns:p14="http://schemas.microsoft.com/office/powerpoint/2010/main" val="524991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si bien inició su crecimiento con micelio de color blanco, a los 8 días de incubación la colonia presentó una forma circular de borde blanco, mientas que el micelio del centro fue de color gris con un diámetro de 3,5 cm (Figura 7A), sin embargo, a medida de que el hongo creció su coloración cambió, cómo se observa en la Figura 7B a los 20 días de incubación el micelio de la colonia fue de color café en los bordes, mientras que en el centro el micelio fue gris. La parte posterior de la colonia so observa muy similar a aquellas aisladas del sitio de muestreo 1 y 2, con bordes blancos, el centro café claro y de textura rugosa. No se formaron esclerocios</a:t>
            </a:r>
            <a:endParaRPr lang="es-EC" dirty="0"/>
          </a:p>
        </p:txBody>
      </p:sp>
      <p:sp>
        <p:nvSpPr>
          <p:cNvPr id="4" name="Marcador de número de diapositiva 3"/>
          <p:cNvSpPr>
            <a:spLocks noGrp="1"/>
          </p:cNvSpPr>
          <p:nvPr>
            <p:ph type="sldNum" sz="quarter" idx="10"/>
          </p:nvPr>
        </p:nvSpPr>
        <p:spPr/>
        <p:txBody>
          <a:bodyPr/>
          <a:lstStyle/>
          <a:p>
            <a:fld id="{37B9A7C1-1BC0-4446-AEA6-276DA271C763}" type="slidenum">
              <a:rPr lang="en-US" smtClean="0"/>
              <a:t>17</a:t>
            </a:fld>
            <a:endParaRPr lang="en-US"/>
          </a:p>
        </p:txBody>
      </p:sp>
    </p:spTree>
    <p:extLst>
      <p:ext uri="{BB962C8B-B14F-4D97-AF65-F5344CB8AC3E}">
        <p14:creationId xmlns:p14="http://schemas.microsoft.com/office/powerpoint/2010/main" val="3093347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Hifas segmentadas, conidióforos con ramas irregulares en la porción superior. Los conidios se agrupan en racimos, tienen forma redonda y pequeños. Sin embargo en ambas muestras se encontraron conidios ovoides de mayor tamaño. 	</a:t>
            </a:r>
          </a:p>
        </p:txBody>
      </p:sp>
      <p:sp>
        <p:nvSpPr>
          <p:cNvPr id="4" name="Marcador de número de diapositiva 3"/>
          <p:cNvSpPr>
            <a:spLocks noGrp="1"/>
          </p:cNvSpPr>
          <p:nvPr>
            <p:ph type="sldNum" sz="quarter" idx="10"/>
          </p:nvPr>
        </p:nvSpPr>
        <p:spPr/>
        <p:txBody>
          <a:bodyPr/>
          <a:lstStyle/>
          <a:p>
            <a:fld id="{37B9A7C1-1BC0-4446-AEA6-276DA271C763}" type="slidenum">
              <a:rPr lang="en-US" smtClean="0"/>
              <a:t>18</a:t>
            </a:fld>
            <a:endParaRPr lang="en-US"/>
          </a:p>
        </p:txBody>
      </p:sp>
    </p:spTree>
    <p:extLst>
      <p:ext uri="{BB962C8B-B14F-4D97-AF65-F5344CB8AC3E}">
        <p14:creationId xmlns:p14="http://schemas.microsoft.com/office/powerpoint/2010/main" val="61358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con micelios tanto superficiales como aéreos que presentaron esclerocios redondeados de color negro. En los reportes de </a:t>
            </a:r>
            <a:r>
              <a:rPr lang="es-EC" sz="1200" b="0" i="0" u="none" strike="noStrike" kern="1200" baseline="0" dirty="0" err="1" smtClean="0">
                <a:solidFill>
                  <a:schemeClr val="tx1"/>
                </a:solidFill>
                <a:latin typeface="+mn-lt"/>
                <a:ea typeface="+mn-ea"/>
                <a:cs typeface="+mn-cs"/>
              </a:rPr>
              <a:t>Tanovic</a:t>
            </a:r>
            <a:r>
              <a:rPr lang="es-EC" sz="1200" b="0" i="0" u="none" strike="noStrike" kern="1200" baseline="0" dirty="0" smtClean="0">
                <a:solidFill>
                  <a:schemeClr val="tx1"/>
                </a:solidFill>
                <a:latin typeface="+mn-lt"/>
                <a:ea typeface="+mn-ea"/>
                <a:cs typeface="+mn-cs"/>
              </a:rPr>
              <a:t> et al. (2009; 2014) los aislados fueron incubados a 20°C cuyo 46 crecimiento inicial fue de color blanco y de micelio uniforme aéreo, a medida que el aislado creció se observaron fenotipos diferentes, con micelios grises, negros y blancos que pueden o no formar esclerocios de color negro. El contraste entre las características fenotípicas de los aislados reportados en bibliografía y los encontrados en este estudio puede ser justificado por la plasticidad del fenotipo de los hongos, es decir, su capacidad de cambiar el patrón de crecimiento en función de los diferentes estímulos ambientales (</a:t>
            </a:r>
            <a:r>
              <a:rPr lang="es-EC" sz="1200" b="0" i="0" u="none" strike="noStrike" kern="1200" baseline="0" dirty="0" err="1" smtClean="0">
                <a:solidFill>
                  <a:schemeClr val="tx1"/>
                </a:solidFill>
                <a:latin typeface="+mn-lt"/>
                <a:ea typeface="+mn-ea"/>
                <a:cs typeface="+mn-cs"/>
              </a:rPr>
              <a:t>Rayner</a:t>
            </a:r>
            <a:r>
              <a:rPr lang="es-EC" sz="1200" b="0" i="0" u="none" strike="noStrike" kern="1200" baseline="0" dirty="0" smtClean="0">
                <a:solidFill>
                  <a:schemeClr val="tx1"/>
                </a:solidFill>
                <a:latin typeface="+mn-lt"/>
                <a:ea typeface="+mn-ea"/>
                <a:cs typeface="+mn-cs"/>
              </a:rPr>
              <a:t> &amp; Coates, 1987), se ha demostrado que varios hongos ascomicetos pueden variar sus fenotipos en función de la temperatura, el ciclo de luz, tipo de sustrato, tipo de fuente de carbono utilizada en el medio, y el porcentaje de humedad </a:t>
            </a: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37B9A7C1-1BC0-4446-AEA6-276DA271C763}" type="slidenum">
              <a:rPr lang="en-US" smtClean="0"/>
              <a:t>19</a:t>
            </a:fld>
            <a:endParaRPr lang="en-US"/>
          </a:p>
        </p:txBody>
      </p:sp>
    </p:spTree>
    <p:extLst>
      <p:ext uri="{BB962C8B-B14F-4D97-AF65-F5344CB8AC3E}">
        <p14:creationId xmlns:p14="http://schemas.microsoft.com/office/powerpoint/2010/main" val="2420404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Los fragmentos de las regiones ITS, RPB2, G3PDH y HSP60 presentaron una longitud aproximada de 450 </a:t>
            </a:r>
            <a:r>
              <a:rPr lang="es-EC" sz="1200" b="0" i="0" u="none" strike="noStrike" kern="1200" baseline="0" dirty="0" err="1" smtClean="0">
                <a:solidFill>
                  <a:schemeClr val="tx1"/>
                </a:solidFill>
                <a:latin typeface="+mn-lt"/>
                <a:ea typeface="+mn-ea"/>
                <a:cs typeface="+mn-cs"/>
              </a:rPr>
              <a:t>bp</a:t>
            </a:r>
            <a:r>
              <a:rPr lang="es-EC" sz="1200" b="0" i="0" u="none" strike="noStrike" kern="1200" baseline="0" dirty="0" smtClean="0">
                <a:solidFill>
                  <a:schemeClr val="tx1"/>
                </a:solidFill>
                <a:latin typeface="+mn-lt"/>
                <a:ea typeface="+mn-ea"/>
                <a:cs typeface="+mn-cs"/>
              </a:rPr>
              <a:t> (Figura 8A), 1100 </a:t>
            </a:r>
            <a:r>
              <a:rPr lang="es-EC" sz="1200" b="0" i="0" u="none" strike="noStrike" kern="1200" baseline="0" dirty="0" err="1" smtClean="0">
                <a:solidFill>
                  <a:schemeClr val="tx1"/>
                </a:solidFill>
                <a:latin typeface="+mn-lt"/>
                <a:ea typeface="+mn-ea"/>
                <a:cs typeface="+mn-cs"/>
              </a:rPr>
              <a:t>bp</a:t>
            </a:r>
            <a:r>
              <a:rPr lang="es-EC" sz="1200" b="0" i="0" u="none" strike="noStrike" kern="1200" baseline="0" dirty="0" smtClean="0">
                <a:solidFill>
                  <a:schemeClr val="tx1"/>
                </a:solidFill>
                <a:latin typeface="+mn-lt"/>
                <a:ea typeface="+mn-ea"/>
                <a:cs typeface="+mn-cs"/>
              </a:rPr>
              <a:t>, 900 </a:t>
            </a:r>
            <a:r>
              <a:rPr lang="es-EC" sz="1200" b="0" i="0" u="none" strike="noStrike" kern="1200" baseline="0" dirty="0" err="1" smtClean="0">
                <a:solidFill>
                  <a:schemeClr val="tx1"/>
                </a:solidFill>
                <a:latin typeface="+mn-lt"/>
                <a:ea typeface="+mn-ea"/>
                <a:cs typeface="+mn-cs"/>
              </a:rPr>
              <a:t>bp</a:t>
            </a:r>
            <a:r>
              <a:rPr lang="es-EC" sz="1200" b="0" i="0" u="none" strike="noStrike" kern="1200" baseline="0" dirty="0" smtClean="0">
                <a:solidFill>
                  <a:schemeClr val="tx1"/>
                </a:solidFill>
                <a:latin typeface="+mn-lt"/>
                <a:ea typeface="+mn-ea"/>
                <a:cs typeface="+mn-cs"/>
              </a:rPr>
              <a:t> (Figura 8B) y 1000 </a:t>
            </a:r>
            <a:r>
              <a:rPr lang="es-EC" sz="1200" b="0" i="0" u="none" strike="noStrike" kern="1200" baseline="0" dirty="0" err="1" smtClean="0">
                <a:solidFill>
                  <a:schemeClr val="tx1"/>
                </a:solidFill>
                <a:latin typeface="+mn-lt"/>
                <a:ea typeface="+mn-ea"/>
                <a:cs typeface="+mn-cs"/>
              </a:rPr>
              <a:t>bp</a:t>
            </a:r>
            <a:r>
              <a:rPr lang="es-EC" sz="1200" b="0" i="0" u="none" strike="noStrike" kern="1200" baseline="0" dirty="0" smtClean="0">
                <a:solidFill>
                  <a:schemeClr val="tx1"/>
                </a:solidFill>
                <a:latin typeface="+mn-lt"/>
                <a:ea typeface="+mn-ea"/>
                <a:cs typeface="+mn-cs"/>
              </a:rPr>
              <a:t> (Figura 8C) respectivamente. Para las muestras 1SE.1 y 3PA.1 se enviaron a secuenciar los marcadores ITS y RPB2, mientras que para la muestra 3PA.2 se secuenciaron los 4 marcadores moleculares: ITS, RPB2, G3PDH y HSP60. Todas las muestras fueron identificadas como </a:t>
            </a:r>
            <a:r>
              <a:rPr lang="es-EC" sz="1200" b="0" i="1" u="none" strike="noStrike" kern="1200" baseline="0" dirty="0" err="1" smtClean="0">
                <a:solidFill>
                  <a:schemeClr val="tx1"/>
                </a:solidFill>
                <a:latin typeface="+mn-lt"/>
                <a:ea typeface="+mn-ea"/>
                <a:cs typeface="+mn-cs"/>
              </a:rPr>
              <a:t>Botrytis</a:t>
            </a:r>
            <a:r>
              <a:rPr lang="es-EC" sz="1200" b="0" i="1" u="none" strike="noStrike" kern="1200" baseline="0" dirty="0" smtClean="0">
                <a:solidFill>
                  <a:schemeClr val="tx1"/>
                </a:solidFill>
                <a:latin typeface="+mn-lt"/>
                <a:ea typeface="+mn-ea"/>
                <a:cs typeface="+mn-cs"/>
              </a:rPr>
              <a:t> </a:t>
            </a:r>
            <a:r>
              <a:rPr lang="es-EC" sz="1200" b="0" i="1" u="none" strike="noStrike" kern="1200" baseline="0" dirty="0" err="1" smtClean="0">
                <a:solidFill>
                  <a:schemeClr val="tx1"/>
                </a:solidFill>
                <a:latin typeface="+mn-lt"/>
                <a:ea typeface="+mn-ea"/>
                <a:cs typeface="+mn-cs"/>
              </a:rPr>
              <a:t>cinerea</a:t>
            </a:r>
            <a:r>
              <a:rPr lang="es-EC" sz="1200" b="0" i="1" u="none" strike="noStrike" kern="1200" baseline="0" dirty="0" smtClean="0">
                <a:solidFill>
                  <a:schemeClr val="tx1"/>
                </a:solidFill>
                <a:latin typeface="+mn-lt"/>
                <a:ea typeface="+mn-ea"/>
                <a:cs typeface="+mn-cs"/>
              </a:rPr>
              <a:t> </a:t>
            </a:r>
            <a:r>
              <a:rPr lang="es-EC" sz="1200" b="0" i="0" u="none" strike="noStrike" kern="1200" baseline="0" dirty="0" smtClean="0">
                <a:solidFill>
                  <a:schemeClr val="tx1"/>
                </a:solidFill>
                <a:latin typeface="+mn-lt"/>
                <a:ea typeface="+mn-ea"/>
                <a:cs typeface="+mn-cs"/>
              </a:rPr>
              <a:t>con todos los marcadores moleculares </a:t>
            </a:r>
          </a:p>
        </p:txBody>
      </p:sp>
      <p:sp>
        <p:nvSpPr>
          <p:cNvPr id="4" name="Marcador de número de diapositiva 3"/>
          <p:cNvSpPr>
            <a:spLocks noGrp="1"/>
          </p:cNvSpPr>
          <p:nvPr>
            <p:ph type="sldNum" sz="quarter" idx="10"/>
          </p:nvPr>
        </p:nvSpPr>
        <p:spPr/>
        <p:txBody>
          <a:bodyPr/>
          <a:lstStyle/>
          <a:p>
            <a:fld id="{37B9A7C1-1BC0-4446-AEA6-276DA271C763}" type="slidenum">
              <a:rPr lang="en-US" smtClean="0"/>
              <a:t>20</a:t>
            </a:fld>
            <a:endParaRPr lang="en-US"/>
          </a:p>
        </p:txBody>
      </p:sp>
    </p:spTree>
    <p:extLst>
      <p:ext uri="{BB962C8B-B14F-4D97-AF65-F5344CB8AC3E}">
        <p14:creationId xmlns:p14="http://schemas.microsoft.com/office/powerpoint/2010/main" val="3905039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Estudios tempranos de la genética del hongo lo </a:t>
            </a:r>
            <a:r>
              <a:rPr lang="es-EC" sz="1200" b="0" i="0" u="none" strike="noStrike" kern="1200" baseline="0" dirty="0" err="1" smtClean="0">
                <a:solidFill>
                  <a:schemeClr val="tx1"/>
                </a:solidFill>
                <a:latin typeface="+mn-lt"/>
                <a:ea typeface="+mn-ea"/>
                <a:cs typeface="+mn-cs"/>
              </a:rPr>
              <a:t>claificaron</a:t>
            </a:r>
            <a:r>
              <a:rPr lang="es-EC" sz="1200" b="0" i="0" u="none" strike="noStrike" kern="1200" baseline="0" dirty="0" smtClean="0">
                <a:solidFill>
                  <a:schemeClr val="tx1"/>
                </a:solidFill>
                <a:latin typeface="+mn-lt"/>
                <a:ea typeface="+mn-ea"/>
                <a:cs typeface="+mn-cs"/>
              </a:rPr>
              <a:t> en dos grupos: grupo I y grupo II además de </a:t>
            </a:r>
            <a:r>
              <a:rPr lang="es-EC" sz="1200" b="0" i="0" u="none" strike="noStrike" kern="1200" baseline="0" dirty="0" err="1" smtClean="0">
                <a:solidFill>
                  <a:schemeClr val="tx1"/>
                </a:solidFill>
                <a:latin typeface="+mn-lt"/>
                <a:ea typeface="+mn-ea"/>
                <a:cs typeface="+mn-cs"/>
              </a:rPr>
              <a:t>qu</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eprobaron</a:t>
            </a:r>
            <a:r>
              <a:rPr lang="es-EC" sz="1200" b="0" i="0" u="none" strike="noStrike" kern="1200" baseline="0" dirty="0" smtClean="0">
                <a:solidFill>
                  <a:schemeClr val="tx1"/>
                </a:solidFill>
                <a:latin typeface="+mn-lt"/>
                <a:ea typeface="+mn-ea"/>
                <a:cs typeface="+mn-cs"/>
              </a:rPr>
              <a:t> la existencia de subpoblaciones en cada grupo. Esto debido a la extraordinaria capacidad de variabilidad y </a:t>
            </a:r>
            <a:r>
              <a:rPr lang="es-EC" sz="1200" b="0" i="0" u="none" strike="noStrike" kern="1200" baseline="0" dirty="0" err="1" smtClean="0">
                <a:solidFill>
                  <a:schemeClr val="tx1"/>
                </a:solidFill>
                <a:latin typeface="+mn-lt"/>
                <a:ea typeface="+mn-ea"/>
                <a:cs typeface="+mn-cs"/>
              </a:rPr>
              <a:t>adaptabilidd</a:t>
            </a:r>
            <a:r>
              <a:rPr lang="es-EC" sz="1200" b="0" i="0" u="none" strike="noStrike" kern="1200" baseline="0" dirty="0" smtClean="0">
                <a:solidFill>
                  <a:schemeClr val="tx1"/>
                </a:solidFill>
                <a:latin typeface="+mn-lt"/>
                <a:ea typeface="+mn-ea"/>
                <a:cs typeface="+mn-cs"/>
              </a:rPr>
              <a:t> genotípica y fenotípica. Esto se debe principalmente a la presencia de elementos </a:t>
            </a:r>
            <a:r>
              <a:rPr lang="es-EC" sz="1200" b="0" i="0" u="none" strike="noStrike" kern="1200" baseline="0" dirty="0" err="1" smtClean="0">
                <a:solidFill>
                  <a:schemeClr val="tx1"/>
                </a:solidFill>
                <a:latin typeface="+mn-lt"/>
                <a:ea typeface="+mn-ea"/>
                <a:cs typeface="+mn-cs"/>
              </a:rPr>
              <a:t>transponibles</a:t>
            </a:r>
            <a:r>
              <a:rPr lang="es-EC" sz="1200" b="0" i="0" u="none" strike="noStrike" kern="1200" baseline="0" dirty="0" smtClean="0">
                <a:solidFill>
                  <a:schemeClr val="tx1"/>
                </a:solidFill>
                <a:latin typeface="+mn-lt"/>
                <a:ea typeface="+mn-ea"/>
                <a:cs typeface="+mn-cs"/>
              </a:rPr>
              <a:t>, el </a:t>
            </a:r>
            <a:r>
              <a:rPr lang="es-EC" sz="1200" b="0" i="0" u="none" strike="noStrike" kern="1200" baseline="0" dirty="0" err="1" smtClean="0">
                <a:solidFill>
                  <a:schemeClr val="tx1"/>
                </a:solidFill>
                <a:latin typeface="+mn-lt"/>
                <a:ea typeface="+mn-ea"/>
                <a:cs typeface="+mn-cs"/>
              </a:rPr>
              <a:t>transposon</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Flipper</a:t>
            </a:r>
            <a:r>
              <a:rPr lang="es-EC" sz="1200" b="0" i="0" u="none" strike="noStrike" kern="1200" baseline="0" dirty="0" smtClean="0">
                <a:solidFill>
                  <a:schemeClr val="tx1"/>
                </a:solidFill>
                <a:latin typeface="+mn-lt"/>
                <a:ea typeface="+mn-ea"/>
                <a:cs typeface="+mn-cs"/>
              </a:rPr>
              <a:t> y el </a:t>
            </a:r>
            <a:r>
              <a:rPr lang="es-EC" sz="1200" b="0" i="0" u="none" strike="noStrike" kern="1200" baseline="0" dirty="0" err="1" smtClean="0">
                <a:solidFill>
                  <a:schemeClr val="tx1"/>
                </a:solidFill>
                <a:latin typeface="+mn-lt"/>
                <a:ea typeface="+mn-ea"/>
                <a:cs typeface="+mn-cs"/>
              </a:rPr>
              <a:t>retrotransposón</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Boty</a:t>
            </a:r>
            <a:r>
              <a:rPr lang="es-EC" sz="1200" b="0" i="0" u="none" strike="noStrike" kern="1200" baseline="0" dirty="0" smtClean="0">
                <a:solidFill>
                  <a:schemeClr val="tx1"/>
                </a:solidFill>
                <a:latin typeface="+mn-lt"/>
                <a:ea typeface="+mn-ea"/>
                <a:cs typeface="+mn-cs"/>
              </a:rPr>
              <a:t>, y de acuerdo a su presencia o ausencia se han identificado 4 subpoblaciones.</a:t>
            </a:r>
          </a:p>
          <a:p>
            <a:r>
              <a:rPr lang="es-EC" sz="1200" b="0" i="0" u="none" strike="noStrike" kern="1200" baseline="0" dirty="0" smtClean="0">
                <a:solidFill>
                  <a:schemeClr val="tx1"/>
                </a:solidFill>
                <a:latin typeface="+mn-lt"/>
                <a:ea typeface="+mn-ea"/>
                <a:cs typeface="+mn-cs"/>
              </a:rPr>
              <a:t>Estudios más recientes establecen la necesidad de utilizar marcadores moleculares de alta variabilidad como los </a:t>
            </a:r>
            <a:r>
              <a:rPr lang="es-EC" sz="1200" b="0" i="0" u="none" strike="noStrike" kern="1200" baseline="0" dirty="0" err="1" smtClean="0">
                <a:solidFill>
                  <a:schemeClr val="tx1"/>
                </a:solidFill>
                <a:latin typeface="+mn-lt"/>
                <a:ea typeface="+mn-ea"/>
                <a:cs typeface="+mn-cs"/>
              </a:rPr>
              <a:t>microatélites</a:t>
            </a:r>
            <a:r>
              <a:rPr lang="es-EC" sz="1200" b="0" i="0" u="none" strike="noStrike" kern="1200" baseline="0" dirty="0" smtClean="0">
                <a:solidFill>
                  <a:schemeClr val="tx1"/>
                </a:solidFill>
                <a:latin typeface="+mn-lt"/>
                <a:ea typeface="+mn-ea"/>
                <a:cs typeface="+mn-cs"/>
              </a:rPr>
              <a:t> para esclarecer la clasificación, y a raíz de esto determinan que en realidad el grupo I es la especie </a:t>
            </a:r>
            <a:r>
              <a:rPr lang="es-EC" sz="1200" b="0" i="0" u="none" strike="noStrike" kern="1200" baseline="0" dirty="0" err="1" smtClean="0">
                <a:solidFill>
                  <a:schemeClr val="tx1"/>
                </a:solidFill>
                <a:latin typeface="+mn-lt"/>
                <a:ea typeface="+mn-ea"/>
                <a:cs typeface="+mn-cs"/>
              </a:rPr>
              <a:t>Botrytis</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pseudocinerea</a:t>
            </a:r>
            <a:r>
              <a:rPr lang="es-EC" sz="1200" b="0" i="0" u="none" strike="noStrike" kern="1200" baseline="0" dirty="0" smtClean="0">
                <a:solidFill>
                  <a:schemeClr val="tx1"/>
                </a:solidFill>
                <a:latin typeface="+mn-lt"/>
                <a:ea typeface="+mn-ea"/>
                <a:cs typeface="+mn-cs"/>
              </a:rPr>
              <a:t>, la cual es una especie críptica del B </a:t>
            </a:r>
            <a:r>
              <a:rPr lang="es-EC" sz="1200" b="0" i="0" u="none" strike="noStrike" kern="1200" baseline="0" dirty="0" err="1" smtClean="0">
                <a:solidFill>
                  <a:schemeClr val="tx1"/>
                </a:solidFill>
                <a:latin typeface="+mn-lt"/>
                <a:ea typeface="+mn-ea"/>
                <a:cs typeface="+mn-cs"/>
              </a:rPr>
              <a:t>cinere</a:t>
            </a:r>
            <a:r>
              <a:rPr lang="es-EC" sz="1200" b="0" i="0" u="none" strike="noStrike" kern="1200" baseline="0" dirty="0" smtClean="0">
                <a:solidFill>
                  <a:schemeClr val="tx1"/>
                </a:solidFill>
                <a:latin typeface="+mn-lt"/>
                <a:ea typeface="+mn-ea"/>
                <a:cs typeface="+mn-cs"/>
              </a:rPr>
              <a:t>. Por lo cual se realizó el análisis filogenético con la finalidad de revelar si los dos fenotipos aislados en este proyecto son realmente b </a:t>
            </a:r>
            <a:r>
              <a:rPr lang="es-EC" sz="1200" b="0" i="0" u="none" strike="noStrike" kern="1200" baseline="0" dirty="0" err="1" smtClean="0">
                <a:solidFill>
                  <a:schemeClr val="tx1"/>
                </a:solidFill>
                <a:latin typeface="+mn-lt"/>
                <a:ea typeface="+mn-ea"/>
                <a:cs typeface="+mn-cs"/>
              </a:rPr>
              <a:t>cinerea</a:t>
            </a:r>
            <a:r>
              <a:rPr lang="es-EC" sz="1200" b="0" i="0" u="none" strike="noStrike" kern="1200" baseline="0" dirty="0" smtClean="0">
                <a:solidFill>
                  <a:schemeClr val="tx1"/>
                </a:solidFill>
                <a:latin typeface="+mn-lt"/>
                <a:ea typeface="+mn-ea"/>
                <a:cs typeface="+mn-cs"/>
              </a:rPr>
              <a:t>.</a:t>
            </a:r>
          </a:p>
        </p:txBody>
      </p:sp>
      <p:sp>
        <p:nvSpPr>
          <p:cNvPr id="4" name="Marcador de número de diapositiva 3"/>
          <p:cNvSpPr>
            <a:spLocks noGrp="1"/>
          </p:cNvSpPr>
          <p:nvPr>
            <p:ph type="sldNum" sz="quarter" idx="10"/>
          </p:nvPr>
        </p:nvSpPr>
        <p:spPr/>
        <p:txBody>
          <a:bodyPr/>
          <a:lstStyle/>
          <a:p>
            <a:fld id="{37B9A7C1-1BC0-4446-AEA6-276DA271C763}" type="slidenum">
              <a:rPr lang="en-US" smtClean="0"/>
              <a:t>21</a:t>
            </a:fld>
            <a:endParaRPr lang="en-US"/>
          </a:p>
        </p:txBody>
      </p:sp>
    </p:spTree>
    <p:extLst>
      <p:ext uri="{BB962C8B-B14F-4D97-AF65-F5344CB8AC3E}">
        <p14:creationId xmlns:p14="http://schemas.microsoft.com/office/powerpoint/2010/main" val="745557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baseline="0" dirty="0" smtClean="0"/>
              <a:t>se sabe que B </a:t>
            </a:r>
            <a:r>
              <a:rPr lang="es-EC" baseline="0" dirty="0" err="1" smtClean="0"/>
              <a:t>cinerea</a:t>
            </a:r>
            <a:r>
              <a:rPr lang="es-EC" baseline="0" dirty="0" smtClean="0"/>
              <a:t> está presente en el Ecuador, sin embargo las investigaciones en mora de castilla carecen de una identificación molecular. Por lo cual el objetivo general de esta investigación fue </a:t>
            </a:r>
            <a:endParaRPr lang="es-EC" dirty="0"/>
          </a:p>
        </p:txBody>
      </p:sp>
      <p:sp>
        <p:nvSpPr>
          <p:cNvPr id="4" name="Marcador de número de diapositiva 3"/>
          <p:cNvSpPr>
            <a:spLocks noGrp="1"/>
          </p:cNvSpPr>
          <p:nvPr>
            <p:ph type="sldNum" sz="quarter" idx="10"/>
          </p:nvPr>
        </p:nvSpPr>
        <p:spPr/>
        <p:txBody>
          <a:bodyPr/>
          <a:lstStyle/>
          <a:p>
            <a:fld id="{37B9A7C1-1BC0-4446-AEA6-276DA271C763}" type="slidenum">
              <a:rPr lang="en-US" smtClean="0"/>
              <a:t>2</a:t>
            </a:fld>
            <a:endParaRPr lang="en-US"/>
          </a:p>
        </p:txBody>
      </p:sp>
    </p:spTree>
    <p:extLst>
      <p:ext uri="{BB962C8B-B14F-4D97-AF65-F5344CB8AC3E}">
        <p14:creationId xmlns:p14="http://schemas.microsoft.com/office/powerpoint/2010/main" val="1562189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se muestra el árbol de máxima verosimilitud obtenido con </a:t>
            </a:r>
            <a:r>
              <a:rPr lang="es-EC" sz="1200" b="0" i="0" u="none" strike="noStrike" kern="1200" baseline="0" dirty="0" err="1" smtClean="0">
                <a:solidFill>
                  <a:schemeClr val="tx1"/>
                </a:solidFill>
                <a:latin typeface="+mn-lt"/>
                <a:ea typeface="+mn-ea"/>
                <a:cs typeface="+mn-cs"/>
              </a:rPr>
              <a:t>RAxML</a:t>
            </a:r>
            <a:r>
              <a:rPr lang="es-EC" sz="1200" b="0" i="0" u="none" strike="noStrike" kern="1200" baseline="0" dirty="0" smtClean="0">
                <a:solidFill>
                  <a:schemeClr val="tx1"/>
                </a:solidFill>
                <a:latin typeface="+mn-lt"/>
                <a:ea typeface="+mn-ea"/>
                <a:cs typeface="+mn-cs"/>
              </a:rPr>
              <a:t>, donde se observa que los aislados 1SE.1, 3PA.1 y 3PA.2 se encuentran dentro del </a:t>
            </a:r>
            <a:r>
              <a:rPr lang="es-EC" sz="1200" b="0" i="0" u="none" strike="noStrike" kern="1200" baseline="0" dirty="0" err="1" smtClean="0">
                <a:solidFill>
                  <a:schemeClr val="tx1"/>
                </a:solidFill>
                <a:latin typeface="+mn-lt"/>
                <a:ea typeface="+mn-ea"/>
                <a:cs typeface="+mn-cs"/>
              </a:rPr>
              <a:t>clado</a:t>
            </a:r>
            <a:r>
              <a:rPr lang="es-EC" sz="1200" b="0" i="0" u="none" strike="noStrike" kern="1200" baseline="0" dirty="0" smtClean="0">
                <a:solidFill>
                  <a:schemeClr val="tx1"/>
                </a:solidFill>
                <a:latin typeface="+mn-lt"/>
                <a:ea typeface="+mn-ea"/>
                <a:cs typeface="+mn-cs"/>
              </a:rPr>
              <a:t> de </a:t>
            </a:r>
            <a:r>
              <a:rPr lang="es-EC" sz="1200" b="0" i="1" u="none" strike="noStrike" kern="1200" baseline="0" dirty="0" err="1" smtClean="0">
                <a:solidFill>
                  <a:schemeClr val="tx1"/>
                </a:solidFill>
                <a:latin typeface="+mn-lt"/>
                <a:ea typeface="+mn-ea"/>
                <a:cs typeface="+mn-cs"/>
              </a:rPr>
              <a:t>Botrytis</a:t>
            </a:r>
            <a:r>
              <a:rPr lang="es-EC" sz="1200" b="0" i="1" u="none" strike="noStrike" kern="1200" baseline="0" dirty="0" smtClean="0">
                <a:solidFill>
                  <a:schemeClr val="tx1"/>
                </a:solidFill>
                <a:latin typeface="+mn-lt"/>
                <a:ea typeface="+mn-ea"/>
                <a:cs typeface="+mn-cs"/>
              </a:rPr>
              <a:t> </a:t>
            </a:r>
            <a:r>
              <a:rPr lang="es-EC" sz="1200" b="0" i="1" u="none" strike="noStrike" kern="1200" baseline="0" dirty="0" err="1" smtClean="0">
                <a:solidFill>
                  <a:schemeClr val="tx1"/>
                </a:solidFill>
                <a:latin typeface="+mn-lt"/>
                <a:ea typeface="+mn-ea"/>
                <a:cs typeface="+mn-cs"/>
              </a:rPr>
              <a:t>cinerea</a:t>
            </a:r>
            <a:r>
              <a:rPr lang="es-EC" sz="1200" b="0" i="0" u="none" strike="noStrike" kern="1200" baseline="0" dirty="0" smtClean="0">
                <a:solidFill>
                  <a:schemeClr val="tx1"/>
                </a:solidFill>
                <a:latin typeface="+mn-lt"/>
                <a:ea typeface="+mn-ea"/>
                <a:cs typeface="+mn-cs"/>
              </a:rPr>
              <a:t>, sin embargo los aislados del sitio de muestreo 3 se encuentran alejados de la muestra 1SE.1 y forman un propio </a:t>
            </a:r>
            <a:r>
              <a:rPr lang="es-EC" sz="1200" b="0" i="0" u="none" strike="noStrike" kern="1200" baseline="0" dirty="0" err="1" smtClean="0">
                <a:solidFill>
                  <a:schemeClr val="tx1"/>
                </a:solidFill>
                <a:latin typeface="+mn-lt"/>
                <a:ea typeface="+mn-ea"/>
                <a:cs typeface="+mn-cs"/>
              </a:rPr>
              <a:t>clado</a:t>
            </a:r>
            <a:r>
              <a:rPr lang="es-EC" sz="1200" b="0" i="0" u="none" strike="noStrike" kern="1200" baseline="0" dirty="0" smtClean="0">
                <a:solidFill>
                  <a:schemeClr val="tx1"/>
                </a:solidFill>
                <a:latin typeface="+mn-lt"/>
                <a:ea typeface="+mn-ea"/>
                <a:cs typeface="+mn-cs"/>
              </a:rPr>
              <a:t> (Figura 10). Además el aislado 1SE.1 se encuentra más relacionado con la cepa australiana, mientras que los aislados del punto 3 se encuentran más relacionados con las cepas estadounidenses </a:t>
            </a:r>
            <a:endParaRPr lang="es-EC" dirty="0"/>
          </a:p>
        </p:txBody>
      </p:sp>
      <p:sp>
        <p:nvSpPr>
          <p:cNvPr id="4" name="Marcador de número de diapositiva 3"/>
          <p:cNvSpPr>
            <a:spLocks noGrp="1"/>
          </p:cNvSpPr>
          <p:nvPr>
            <p:ph type="sldNum" sz="quarter" idx="10"/>
          </p:nvPr>
        </p:nvSpPr>
        <p:spPr/>
        <p:txBody>
          <a:bodyPr/>
          <a:lstStyle/>
          <a:p>
            <a:fld id="{37B9A7C1-1BC0-4446-AEA6-276DA271C763}" type="slidenum">
              <a:rPr lang="en-US" smtClean="0"/>
              <a:t>22</a:t>
            </a:fld>
            <a:endParaRPr lang="en-US"/>
          </a:p>
        </p:txBody>
      </p:sp>
    </p:spTree>
    <p:extLst>
      <p:ext uri="{BB962C8B-B14F-4D97-AF65-F5344CB8AC3E}">
        <p14:creationId xmlns:p14="http://schemas.microsoft.com/office/powerpoint/2010/main" val="3470205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En primer lugar se encontró que las muestras aisladas del sitio N°3 formaron un solo </a:t>
            </a:r>
            <a:r>
              <a:rPr lang="es-EC" sz="1200" b="0" i="0" u="none" strike="noStrike" kern="1200" baseline="0" dirty="0" err="1" smtClean="0">
                <a:solidFill>
                  <a:schemeClr val="tx1"/>
                </a:solidFill>
                <a:latin typeface="+mn-lt"/>
                <a:ea typeface="+mn-ea"/>
                <a:cs typeface="+mn-cs"/>
              </a:rPr>
              <a:t>clado</a:t>
            </a:r>
            <a:r>
              <a:rPr lang="es-EC" sz="1200" b="0" i="0" u="none" strike="noStrike" kern="1200" baseline="0" dirty="0" smtClean="0">
                <a:solidFill>
                  <a:schemeClr val="tx1"/>
                </a:solidFill>
                <a:latin typeface="+mn-lt"/>
                <a:ea typeface="+mn-ea"/>
                <a:cs typeface="+mn-cs"/>
              </a:rPr>
              <a:t> alejado de la muestra del sitio N°1 esta agrupación de las muestras del sitio N°3 nos indican que efectivamente existen ciertas diferencias genéticas entre los aislados, además todas las muestras se agruparon dentro del </a:t>
            </a:r>
            <a:r>
              <a:rPr lang="es-EC" sz="1200" b="0" i="0" u="none" strike="noStrike" kern="1200" baseline="0" dirty="0" err="1" smtClean="0">
                <a:solidFill>
                  <a:schemeClr val="tx1"/>
                </a:solidFill>
                <a:latin typeface="+mn-lt"/>
                <a:ea typeface="+mn-ea"/>
                <a:cs typeface="+mn-cs"/>
              </a:rPr>
              <a:t>clado</a:t>
            </a:r>
            <a:r>
              <a:rPr lang="es-EC" sz="1200" b="0" i="0" u="none" strike="noStrike" kern="1200" baseline="0" dirty="0" smtClean="0">
                <a:solidFill>
                  <a:schemeClr val="tx1"/>
                </a:solidFill>
                <a:latin typeface="+mn-lt"/>
                <a:ea typeface="+mn-ea"/>
                <a:cs typeface="+mn-cs"/>
              </a:rPr>
              <a:t> de </a:t>
            </a:r>
            <a:r>
              <a:rPr lang="es-EC" sz="1200" b="0" i="1" u="none" strike="noStrike" kern="1200" baseline="0" dirty="0" err="1" smtClean="0">
                <a:solidFill>
                  <a:schemeClr val="tx1"/>
                </a:solidFill>
                <a:latin typeface="+mn-lt"/>
                <a:ea typeface="+mn-ea"/>
                <a:cs typeface="+mn-cs"/>
              </a:rPr>
              <a:t>Botrytis</a:t>
            </a:r>
            <a:r>
              <a:rPr lang="es-EC" sz="1200" b="0" i="1" u="none" strike="noStrike" kern="1200" baseline="0" dirty="0" smtClean="0">
                <a:solidFill>
                  <a:schemeClr val="tx1"/>
                </a:solidFill>
                <a:latin typeface="+mn-lt"/>
                <a:ea typeface="+mn-ea"/>
                <a:cs typeface="+mn-cs"/>
              </a:rPr>
              <a:t> </a:t>
            </a:r>
            <a:r>
              <a:rPr lang="es-EC" sz="1200" b="0" i="1" u="none" strike="noStrike" kern="1200" baseline="0" dirty="0" err="1" smtClean="0">
                <a:solidFill>
                  <a:schemeClr val="tx1"/>
                </a:solidFill>
                <a:latin typeface="+mn-lt"/>
                <a:ea typeface="+mn-ea"/>
                <a:cs typeface="+mn-cs"/>
              </a:rPr>
              <a:t>cinerea</a:t>
            </a:r>
            <a:r>
              <a:rPr lang="es-EC" sz="1200" b="0" i="0" u="none" strike="noStrike" kern="1200" baseline="0" dirty="0" smtClean="0">
                <a:solidFill>
                  <a:schemeClr val="tx1"/>
                </a:solidFill>
                <a:latin typeface="+mn-lt"/>
                <a:ea typeface="+mn-ea"/>
                <a:cs typeface="+mn-cs"/>
              </a:rPr>
              <a:t>, lo que confirma que las diferencias encontradas entre los aislados no se deben a que pertenezcan a especies distintas de </a:t>
            </a:r>
            <a:r>
              <a:rPr lang="es-EC" sz="1200" b="0" i="1" u="none" strike="noStrike" kern="1200" baseline="0" dirty="0" err="1" smtClean="0">
                <a:solidFill>
                  <a:schemeClr val="tx1"/>
                </a:solidFill>
                <a:latin typeface="+mn-lt"/>
                <a:ea typeface="+mn-ea"/>
                <a:cs typeface="+mn-cs"/>
              </a:rPr>
              <a:t>Botrytis</a:t>
            </a:r>
            <a:r>
              <a:rPr lang="es-EC" sz="1200" b="0" i="0" u="none" strike="noStrike" kern="1200" baseline="0" dirty="0" smtClean="0">
                <a:solidFill>
                  <a:schemeClr val="tx1"/>
                </a:solidFill>
                <a:latin typeface="+mn-lt"/>
                <a:ea typeface="+mn-ea"/>
                <a:cs typeface="+mn-cs"/>
              </a:rPr>
              <a:t>. Isaza et al. (2019) identificó dos subpoblaciones de </a:t>
            </a:r>
            <a:r>
              <a:rPr lang="es-EC" sz="1200" b="0" i="1" u="none" strike="noStrike" kern="1200" baseline="0" dirty="0" smtClean="0">
                <a:solidFill>
                  <a:schemeClr val="tx1"/>
                </a:solidFill>
                <a:latin typeface="+mn-lt"/>
                <a:ea typeface="+mn-ea"/>
                <a:cs typeface="+mn-cs"/>
              </a:rPr>
              <a:t>B. </a:t>
            </a:r>
            <a:r>
              <a:rPr lang="es-EC" sz="1200" b="0" i="1" u="none" strike="noStrike" kern="1200" baseline="0" dirty="0" err="1" smtClean="0">
                <a:solidFill>
                  <a:schemeClr val="tx1"/>
                </a:solidFill>
                <a:latin typeface="+mn-lt"/>
                <a:ea typeface="+mn-ea"/>
                <a:cs typeface="+mn-cs"/>
              </a:rPr>
              <a:t>cinerea</a:t>
            </a:r>
            <a:r>
              <a:rPr lang="es-EC" sz="1200" b="0" i="1" u="none" strike="noStrike" kern="1200" baseline="0" dirty="0" smtClean="0">
                <a:solidFill>
                  <a:schemeClr val="tx1"/>
                </a:solidFill>
                <a:latin typeface="+mn-lt"/>
                <a:ea typeface="+mn-ea"/>
                <a:cs typeface="+mn-cs"/>
              </a:rPr>
              <a:t> </a:t>
            </a:r>
            <a:r>
              <a:rPr lang="es-EC" sz="1200" b="0" i="0" u="none" strike="noStrike" kern="1200" baseline="0" dirty="0" smtClean="0">
                <a:solidFill>
                  <a:schemeClr val="tx1"/>
                </a:solidFill>
                <a:latin typeface="+mn-lt"/>
                <a:ea typeface="+mn-ea"/>
                <a:cs typeface="+mn-cs"/>
              </a:rPr>
              <a:t>aislados de mora de castilla en Colombia, en los cuales el genotipo </a:t>
            </a:r>
            <a:r>
              <a:rPr lang="es-EC" sz="1200" b="0" i="0" u="none" strike="noStrike" kern="1200" baseline="0" dirty="0" err="1" smtClean="0">
                <a:solidFill>
                  <a:schemeClr val="tx1"/>
                </a:solidFill>
                <a:latin typeface="+mn-lt"/>
                <a:ea typeface="+mn-ea"/>
                <a:cs typeface="+mn-cs"/>
              </a:rPr>
              <a:t>transposa</a:t>
            </a:r>
            <a:r>
              <a:rPr lang="es-EC" sz="1200" b="0" i="0" u="none" strike="noStrike" kern="1200" baseline="0" dirty="0" smtClean="0">
                <a:solidFill>
                  <a:schemeClr val="tx1"/>
                </a:solidFill>
                <a:latin typeface="+mn-lt"/>
                <a:ea typeface="+mn-ea"/>
                <a:cs typeface="+mn-cs"/>
              </a:rPr>
              <a:t> tuvo un crecimiento </a:t>
            </a:r>
            <a:r>
              <a:rPr lang="es-EC" sz="1200" b="0" i="0" u="none" strike="noStrike" kern="1200" baseline="0" dirty="0" err="1" smtClean="0">
                <a:solidFill>
                  <a:schemeClr val="tx1"/>
                </a:solidFill>
                <a:latin typeface="+mn-lt"/>
                <a:ea typeface="+mn-ea"/>
                <a:cs typeface="+mn-cs"/>
              </a:rPr>
              <a:t>erupcionado</a:t>
            </a:r>
            <a:r>
              <a:rPr lang="es-EC" sz="1200" b="0" i="0" u="none" strike="noStrike" kern="1200" baseline="0" dirty="0" smtClean="0">
                <a:solidFill>
                  <a:schemeClr val="tx1"/>
                </a:solidFill>
                <a:latin typeface="+mn-lt"/>
                <a:ea typeface="+mn-ea"/>
                <a:cs typeface="+mn-cs"/>
              </a:rPr>
              <a:t> sin presencia de esclerocios, mientras que el genotipo </a:t>
            </a:r>
            <a:r>
              <a:rPr lang="es-EC" sz="1200" b="0" i="0" u="none" strike="noStrike" kern="1200" baseline="0" dirty="0" err="1" smtClean="0">
                <a:solidFill>
                  <a:schemeClr val="tx1"/>
                </a:solidFill>
                <a:latin typeface="+mn-lt"/>
                <a:ea typeface="+mn-ea"/>
                <a:cs typeface="+mn-cs"/>
              </a:rPr>
              <a:t>Boty</a:t>
            </a:r>
            <a:r>
              <a:rPr lang="es-EC" sz="1200" b="0" i="0" u="none" strike="noStrike" kern="1200" baseline="0" dirty="0" smtClean="0">
                <a:solidFill>
                  <a:schemeClr val="tx1"/>
                </a:solidFill>
                <a:latin typeface="+mn-lt"/>
                <a:ea typeface="+mn-ea"/>
                <a:cs typeface="+mn-cs"/>
              </a:rPr>
              <a:t> presentó un crecimiento </a:t>
            </a:r>
            <a:r>
              <a:rPr lang="es-EC" sz="1200" b="0" i="0" u="none" strike="noStrike" kern="1200" baseline="0" dirty="0" err="1" smtClean="0">
                <a:solidFill>
                  <a:schemeClr val="tx1"/>
                </a:solidFill>
                <a:latin typeface="+mn-lt"/>
                <a:ea typeface="+mn-ea"/>
                <a:cs typeface="+mn-cs"/>
              </a:rPr>
              <a:t>micelial</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erupcionado</a:t>
            </a:r>
            <a:r>
              <a:rPr lang="es-EC" sz="1200" b="0" i="0" u="none" strike="noStrike" kern="1200" baseline="0" dirty="0" smtClean="0">
                <a:solidFill>
                  <a:schemeClr val="tx1"/>
                </a:solidFill>
                <a:latin typeface="+mn-lt"/>
                <a:ea typeface="+mn-ea"/>
                <a:cs typeface="+mn-cs"/>
              </a:rPr>
              <a:t> pero con la presencia de esclerocios grandes y distribuidos aleatoriamente, </a:t>
            </a:r>
            <a:r>
              <a:rPr lang="es-EC" sz="1200" b="0" i="0" u="none" strike="noStrike" kern="1200" baseline="0" dirty="0" err="1" smtClean="0">
                <a:solidFill>
                  <a:schemeClr val="tx1"/>
                </a:solidFill>
                <a:latin typeface="+mn-lt"/>
                <a:ea typeface="+mn-ea"/>
                <a:cs typeface="+mn-cs"/>
              </a:rPr>
              <a:t>Martinez</a:t>
            </a:r>
            <a:r>
              <a:rPr lang="es-EC" sz="1200" b="0" i="0" u="none" strike="noStrike" kern="1200" baseline="0" dirty="0" smtClean="0">
                <a:solidFill>
                  <a:schemeClr val="tx1"/>
                </a:solidFill>
                <a:latin typeface="+mn-lt"/>
                <a:ea typeface="+mn-ea"/>
                <a:cs typeface="+mn-cs"/>
              </a:rPr>
              <a:t> y colaboradores en  2005 Los aislamientos de </a:t>
            </a:r>
            <a:r>
              <a:rPr lang="es-EC" sz="1200" b="0" i="0" u="none" strike="noStrike" kern="1200" baseline="0" dirty="0" err="1" smtClean="0">
                <a:solidFill>
                  <a:schemeClr val="tx1"/>
                </a:solidFill>
                <a:latin typeface="+mn-lt"/>
                <a:ea typeface="+mn-ea"/>
                <a:cs typeface="+mn-cs"/>
              </a:rPr>
              <a:t>Transposa</a:t>
            </a:r>
            <a:r>
              <a:rPr lang="es-EC" sz="1200" b="0" i="0" u="none" strike="noStrike" kern="1200" baseline="0" dirty="0" smtClean="0">
                <a:solidFill>
                  <a:schemeClr val="tx1"/>
                </a:solidFill>
                <a:latin typeface="+mn-lt"/>
                <a:ea typeface="+mn-ea"/>
                <a:cs typeface="+mn-cs"/>
              </a:rPr>
              <a:t> tienen (i) </a:t>
            </a:r>
            <a:r>
              <a:rPr lang="es-EC" sz="1200" b="0" i="0" u="none" strike="noStrike" kern="1200" baseline="0" dirty="0" err="1" smtClean="0">
                <a:solidFill>
                  <a:schemeClr val="tx1"/>
                </a:solidFill>
                <a:latin typeface="+mn-lt"/>
                <a:ea typeface="+mn-ea"/>
                <a:cs typeface="+mn-cs"/>
              </a:rPr>
              <a:t>macroconidios</a:t>
            </a:r>
            <a:r>
              <a:rPr lang="es-EC" sz="1200" b="0" i="0" u="none" strike="noStrike" kern="1200" baseline="0" dirty="0" smtClean="0">
                <a:solidFill>
                  <a:schemeClr val="tx1"/>
                </a:solidFill>
                <a:latin typeface="+mn-lt"/>
                <a:ea typeface="+mn-ea"/>
                <a:cs typeface="+mn-cs"/>
              </a:rPr>
              <a:t> más pequeños (17), (ii) son más frecuentemente resistentes a la </a:t>
            </a:r>
            <a:r>
              <a:rPr lang="es-EC" sz="1200" b="0" i="0" u="none" strike="noStrike" kern="1200" baseline="0" dirty="0" err="1" smtClean="0">
                <a:solidFill>
                  <a:schemeClr val="tx1"/>
                </a:solidFill>
                <a:latin typeface="+mn-lt"/>
                <a:ea typeface="+mn-ea"/>
                <a:cs typeface="+mn-cs"/>
              </a:rPr>
              <a:t>vinclozolina</a:t>
            </a:r>
            <a:r>
              <a:rPr lang="es-EC" sz="1200" b="0" i="0" u="none" strike="noStrike" kern="1200" baseline="0" dirty="0" smtClean="0">
                <a:solidFill>
                  <a:schemeClr val="tx1"/>
                </a:solidFill>
                <a:latin typeface="+mn-lt"/>
                <a:ea typeface="+mn-ea"/>
                <a:cs typeface="+mn-cs"/>
              </a:rPr>
              <a:t> y </a:t>
            </a:r>
            <a:r>
              <a:rPr lang="es-EC" sz="1200" b="0" i="0" u="none" strike="noStrike" kern="1200" baseline="0" dirty="0" err="1" smtClean="0">
                <a:solidFill>
                  <a:schemeClr val="tx1"/>
                </a:solidFill>
                <a:latin typeface="+mn-lt"/>
                <a:ea typeface="+mn-ea"/>
                <a:cs typeface="+mn-cs"/>
              </a:rPr>
              <a:t>diethofencarb</a:t>
            </a:r>
            <a:r>
              <a:rPr lang="es-EC" sz="1200" b="0" i="0" u="none" strike="noStrike" kern="1200" baseline="0" dirty="0" smtClean="0">
                <a:solidFill>
                  <a:schemeClr val="tx1"/>
                </a:solidFill>
                <a:latin typeface="+mn-lt"/>
                <a:ea typeface="+mn-ea"/>
                <a:cs typeface="+mn-cs"/>
              </a:rPr>
              <a:t> (16), y (iii) exhiben tasas más lentas de micelio extensión cuando se cultiva en medios de agar altamente nutritivos a diferentes  temperaturas favorables </a:t>
            </a:r>
          </a:p>
          <a:p>
            <a:r>
              <a:rPr lang="es-EC" sz="1200" b="0" i="0" u="none" strike="noStrike" kern="1200" baseline="0" dirty="0" smtClean="0">
                <a:solidFill>
                  <a:schemeClr val="tx1"/>
                </a:solidFill>
                <a:latin typeface="+mn-lt"/>
                <a:ea typeface="+mn-ea"/>
                <a:cs typeface="+mn-cs"/>
              </a:rPr>
              <a:t>los investigadores resaltan que las características fenotípicas no tienen una relación directa con las diferentes subpoblaciones del hongo, sin embargo, puede servir como pauta para investigar sobre la presencia de elementos </a:t>
            </a:r>
            <a:r>
              <a:rPr lang="es-EC" sz="1200" b="0" i="0" u="none" strike="noStrike" kern="1200" baseline="0" dirty="0" err="1" smtClean="0">
                <a:solidFill>
                  <a:schemeClr val="tx1"/>
                </a:solidFill>
                <a:latin typeface="+mn-lt"/>
                <a:ea typeface="+mn-ea"/>
                <a:cs typeface="+mn-cs"/>
              </a:rPr>
              <a:t>transponibles</a:t>
            </a:r>
            <a:r>
              <a:rPr lang="es-EC" sz="1200" b="0" i="0" u="none" strike="noStrike" kern="1200" baseline="0" dirty="0" smtClean="0">
                <a:solidFill>
                  <a:schemeClr val="tx1"/>
                </a:solidFill>
                <a:latin typeface="+mn-lt"/>
                <a:ea typeface="+mn-ea"/>
                <a:cs typeface="+mn-cs"/>
              </a:rPr>
              <a:t> en los diferentes aislados. La identificación de subpoblaciones resulta esencial para conocer la capacidad de virulencia del hongo; </a:t>
            </a:r>
            <a:r>
              <a:rPr lang="es-EC" sz="1200" b="0" i="0" u="none" strike="noStrike" kern="1200" baseline="0" dirty="0" err="1" smtClean="0">
                <a:solidFill>
                  <a:schemeClr val="tx1"/>
                </a:solidFill>
                <a:latin typeface="+mn-lt"/>
                <a:ea typeface="+mn-ea"/>
                <a:cs typeface="+mn-cs"/>
              </a:rPr>
              <a:t>Weiberg</a:t>
            </a:r>
            <a:r>
              <a:rPr lang="es-EC" sz="1200" b="0" i="0" u="none" strike="noStrike" kern="1200" baseline="0" dirty="0" smtClean="0">
                <a:solidFill>
                  <a:schemeClr val="tx1"/>
                </a:solidFill>
                <a:latin typeface="+mn-lt"/>
                <a:ea typeface="+mn-ea"/>
                <a:cs typeface="+mn-cs"/>
              </a:rPr>
              <a:t> et al. (2013) descubrieron que </a:t>
            </a:r>
            <a:r>
              <a:rPr lang="es-EC" sz="1200" b="0" i="1" u="none" strike="noStrike" kern="1200" baseline="0" dirty="0" smtClean="0">
                <a:solidFill>
                  <a:schemeClr val="tx1"/>
                </a:solidFill>
                <a:latin typeface="+mn-lt"/>
                <a:ea typeface="+mn-ea"/>
                <a:cs typeface="+mn-cs"/>
              </a:rPr>
              <a:t>B. </a:t>
            </a:r>
            <a:r>
              <a:rPr lang="es-EC" sz="1200" b="0" i="1" u="none" strike="noStrike" kern="1200" baseline="0" dirty="0" err="1" smtClean="0">
                <a:solidFill>
                  <a:schemeClr val="tx1"/>
                </a:solidFill>
                <a:latin typeface="+mn-lt"/>
                <a:ea typeface="+mn-ea"/>
                <a:cs typeface="+mn-cs"/>
              </a:rPr>
              <a:t>cinerea</a:t>
            </a:r>
            <a:r>
              <a:rPr lang="es-EC" sz="1200" b="0" i="1" u="none" strike="noStrike" kern="1200" baseline="0" dirty="0" smtClean="0">
                <a:solidFill>
                  <a:schemeClr val="tx1"/>
                </a:solidFill>
                <a:latin typeface="+mn-lt"/>
                <a:ea typeface="+mn-ea"/>
                <a:cs typeface="+mn-cs"/>
              </a:rPr>
              <a:t> </a:t>
            </a:r>
            <a:r>
              <a:rPr lang="es-EC" sz="1200" b="0" i="0" u="none" strike="noStrike" kern="1200" baseline="0" dirty="0" smtClean="0">
                <a:solidFill>
                  <a:schemeClr val="tx1"/>
                </a:solidFill>
                <a:latin typeface="+mn-lt"/>
                <a:ea typeface="+mn-ea"/>
                <a:cs typeface="+mn-cs"/>
              </a:rPr>
              <a:t>puede liberar pequeños ARN derivados de </a:t>
            </a:r>
            <a:r>
              <a:rPr lang="es-EC" sz="1200" b="0" i="0" u="none" strike="noStrike" kern="1200" baseline="0" dirty="0" err="1" smtClean="0">
                <a:solidFill>
                  <a:schemeClr val="tx1"/>
                </a:solidFill>
                <a:latin typeface="+mn-lt"/>
                <a:ea typeface="+mn-ea"/>
                <a:cs typeface="+mn-cs"/>
              </a:rPr>
              <a:t>retrotrasposones</a:t>
            </a:r>
            <a:r>
              <a:rPr lang="es-EC" sz="1200" b="0" i="0" u="none" strike="noStrike" kern="1200" baseline="0" dirty="0" smtClean="0">
                <a:solidFill>
                  <a:schemeClr val="tx1"/>
                </a:solidFill>
                <a:latin typeface="+mn-lt"/>
                <a:ea typeface="+mn-ea"/>
                <a:cs typeface="+mn-cs"/>
              </a:rPr>
              <a:t> que pueden suprimir la expresión de genes de defensa en las células del huésped. </a:t>
            </a:r>
          </a:p>
          <a:p>
            <a:endParaRPr lang="es-EC" sz="1200" b="0" i="0" u="none" strike="noStrike" kern="1200" baseline="0" dirty="0" smtClean="0">
              <a:solidFill>
                <a:schemeClr val="tx1"/>
              </a:solidFill>
              <a:latin typeface="+mn-lt"/>
              <a:ea typeface="+mn-ea"/>
              <a:cs typeface="+mn-cs"/>
            </a:endParaRPr>
          </a:p>
          <a:p>
            <a:endParaRPr lang="es-EC" sz="1200" b="0" i="0" u="none" strike="noStrike" kern="1200" baseline="0" dirty="0" smtClean="0">
              <a:solidFill>
                <a:schemeClr val="tx1"/>
              </a:solidFill>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37B9A7C1-1BC0-4446-AEA6-276DA271C763}" type="slidenum">
              <a:rPr lang="en-US" smtClean="0"/>
              <a:t>23</a:t>
            </a:fld>
            <a:endParaRPr lang="en-US"/>
          </a:p>
        </p:txBody>
      </p:sp>
    </p:spTree>
    <p:extLst>
      <p:ext uri="{BB962C8B-B14F-4D97-AF65-F5344CB8AC3E}">
        <p14:creationId xmlns:p14="http://schemas.microsoft.com/office/powerpoint/2010/main" val="2204846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La fruta inoculada presentó lesiones marrones a los 2 días de incubación (Figura 11B), los signos de la enfermedad aparecieron a los 4 días de incubación (Figura 11C), se visualizó micelio de color blanco, mismo que a los 6 días de incubación se visualizó de color gris A nivel microscópico, se observó únicamente hifas a los 4 días de incubación (Figura 12A), mientras que los conidióforos y conidios se reflejaron en el día 6, se observaron hifas segmentadas, conidióforos altos con ramas irregulares, además los conidios se agrupan en racimos y tienen forma ovoide (Figura 12A, 12B y 12C). </a:t>
            </a:r>
          </a:p>
          <a:p>
            <a:r>
              <a:rPr lang="es-EC" sz="1200" b="0" i="0" u="none" strike="noStrike" kern="1200" baseline="0" dirty="0" smtClean="0">
                <a:solidFill>
                  <a:schemeClr val="tx1"/>
                </a:solidFill>
                <a:latin typeface="+mn-lt"/>
                <a:ea typeface="+mn-ea"/>
                <a:cs typeface="+mn-cs"/>
              </a:rPr>
              <a:t>Los tiempos de expresión de la enfermedad coinciden con los reportados por Terrones et al. (2019) en moras de México, el diámetro de lesión incrementa si se realizó una herida previo a la inoculación, esto facilita el proceso de infección dado que el hongo secreta enzimas con la capacidad que eliminar la pared celular, toxinas y compuestos de bajo peso molecular que le permiten colonizar al huésped (</a:t>
            </a:r>
            <a:r>
              <a:rPr lang="es-EC" sz="1200" b="0" i="0" u="none" strike="noStrike" kern="1200" baseline="0" dirty="0" err="1" smtClean="0">
                <a:solidFill>
                  <a:schemeClr val="tx1"/>
                </a:solidFill>
                <a:latin typeface="+mn-lt"/>
                <a:ea typeface="+mn-ea"/>
                <a:cs typeface="+mn-cs"/>
              </a:rPr>
              <a:t>Steentjes</a:t>
            </a:r>
            <a:r>
              <a:rPr lang="es-EC" sz="1200" b="0" i="0" u="none" strike="noStrike" kern="1200" baseline="0" dirty="0" smtClean="0">
                <a:solidFill>
                  <a:schemeClr val="tx1"/>
                </a:solidFill>
                <a:latin typeface="+mn-lt"/>
                <a:ea typeface="+mn-ea"/>
                <a:cs typeface="+mn-cs"/>
              </a:rPr>
              <a:t> et al., 2021; </a:t>
            </a:r>
            <a:r>
              <a:rPr lang="es-EC" sz="1200" b="0" i="0" u="none" strike="noStrike" kern="1200" baseline="0" dirty="0" err="1" smtClean="0">
                <a:solidFill>
                  <a:schemeClr val="tx1"/>
                </a:solidFill>
                <a:latin typeface="+mn-lt"/>
                <a:ea typeface="+mn-ea"/>
                <a:cs typeface="+mn-cs"/>
              </a:rPr>
              <a:t>Williamson</a:t>
            </a:r>
            <a:r>
              <a:rPr lang="es-EC" sz="1200" b="0" i="0" u="none" strike="noStrike" kern="1200" baseline="0" dirty="0" smtClean="0">
                <a:solidFill>
                  <a:schemeClr val="tx1"/>
                </a:solidFill>
                <a:latin typeface="+mn-lt"/>
                <a:ea typeface="+mn-ea"/>
                <a:cs typeface="+mn-cs"/>
              </a:rPr>
              <a:t> et al., </a:t>
            </a:r>
            <a:r>
              <a:rPr lang="es-EC" sz="1200" b="0" i="0" u="none" strike="noStrike" kern="1200" baseline="0" dirty="0" err="1" smtClean="0">
                <a:solidFill>
                  <a:schemeClr val="tx1"/>
                </a:solidFill>
                <a:latin typeface="+mn-lt"/>
                <a:ea typeface="+mn-ea"/>
                <a:cs typeface="+mn-cs"/>
              </a:rPr>
              <a:t>Botrytis</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cinerea</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the</a:t>
            </a:r>
            <a:r>
              <a:rPr lang="es-EC" sz="1200" b="0" i="0" u="none" strike="noStrike" kern="1200" baseline="0" dirty="0" smtClean="0">
                <a:solidFill>
                  <a:schemeClr val="tx1"/>
                </a:solidFill>
                <a:latin typeface="+mn-lt"/>
                <a:ea typeface="+mn-ea"/>
                <a:cs typeface="+mn-cs"/>
              </a:rPr>
              <a:t> cause of grey </a:t>
            </a:r>
            <a:r>
              <a:rPr lang="es-EC" sz="1200" b="0" i="0" u="none" strike="noStrike" kern="1200" baseline="0" dirty="0" err="1" smtClean="0">
                <a:solidFill>
                  <a:schemeClr val="tx1"/>
                </a:solidFill>
                <a:latin typeface="+mn-lt"/>
                <a:ea typeface="+mn-ea"/>
                <a:cs typeface="+mn-cs"/>
              </a:rPr>
              <a:t>mould</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disease</a:t>
            </a:r>
            <a:r>
              <a:rPr lang="es-EC" sz="1200" b="0" i="0" u="none" strike="noStrike" kern="1200" baseline="0" dirty="0" smtClean="0">
                <a:solidFill>
                  <a:schemeClr val="tx1"/>
                </a:solidFill>
                <a:latin typeface="+mn-lt"/>
                <a:ea typeface="+mn-ea"/>
                <a:cs typeface="+mn-cs"/>
              </a:rPr>
              <a:t>, 2007); si bien en la inoculación de esta investigación no se realizó heridas a la fruta, la solución de esporas se ubicó en la unión del sépalo con el receptáculo y entre las </a:t>
            </a:r>
            <a:r>
              <a:rPr lang="es-EC" sz="1200" b="0" i="0" u="none" strike="noStrike" kern="1200" baseline="0" dirty="0" err="1" smtClean="0">
                <a:solidFill>
                  <a:schemeClr val="tx1"/>
                </a:solidFill>
                <a:latin typeface="+mn-lt"/>
                <a:ea typeface="+mn-ea"/>
                <a:cs typeface="+mn-cs"/>
              </a:rPr>
              <a:t>drupletas</a:t>
            </a:r>
            <a:r>
              <a:rPr lang="es-EC" sz="1200" b="0" i="0" u="none" strike="noStrike" kern="1200" baseline="0" dirty="0" smtClean="0">
                <a:solidFill>
                  <a:schemeClr val="tx1"/>
                </a:solidFill>
                <a:latin typeface="+mn-lt"/>
                <a:ea typeface="+mn-ea"/>
                <a:cs typeface="+mn-cs"/>
              </a:rPr>
              <a:t> para que las esporas puedan germinar con mayor rapidez. </a:t>
            </a:r>
            <a:endParaRPr lang="es-EC" dirty="0"/>
          </a:p>
        </p:txBody>
      </p:sp>
      <p:sp>
        <p:nvSpPr>
          <p:cNvPr id="4" name="Marcador de número de diapositiva 3"/>
          <p:cNvSpPr>
            <a:spLocks noGrp="1"/>
          </p:cNvSpPr>
          <p:nvPr>
            <p:ph type="sldNum" sz="quarter" idx="10"/>
          </p:nvPr>
        </p:nvSpPr>
        <p:spPr/>
        <p:txBody>
          <a:bodyPr/>
          <a:lstStyle/>
          <a:p>
            <a:fld id="{37B9A7C1-1BC0-4446-AEA6-276DA271C763}" type="slidenum">
              <a:rPr lang="en-US" smtClean="0"/>
              <a:t>24</a:t>
            </a:fld>
            <a:endParaRPr lang="en-US"/>
          </a:p>
        </p:txBody>
      </p:sp>
    </p:spTree>
    <p:extLst>
      <p:ext uri="{BB962C8B-B14F-4D97-AF65-F5344CB8AC3E}">
        <p14:creationId xmlns:p14="http://schemas.microsoft.com/office/powerpoint/2010/main" val="1995583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baseline="0" dirty="0" smtClean="0"/>
              <a:t>se sabe que B </a:t>
            </a:r>
            <a:r>
              <a:rPr lang="es-EC" baseline="0" dirty="0" err="1" smtClean="0"/>
              <a:t>cinerea</a:t>
            </a:r>
            <a:r>
              <a:rPr lang="es-EC" baseline="0" dirty="0" smtClean="0"/>
              <a:t> está presente en el Ecuador, sin embargo las investigaciones en mora de castilla carecen de una identificación molecular. Por lo cual el objetivo general de esta investigación fue </a:t>
            </a:r>
            <a:endParaRPr lang="es-EC" dirty="0"/>
          </a:p>
        </p:txBody>
      </p:sp>
      <p:sp>
        <p:nvSpPr>
          <p:cNvPr id="4" name="Marcador de número de diapositiva 3"/>
          <p:cNvSpPr>
            <a:spLocks noGrp="1"/>
          </p:cNvSpPr>
          <p:nvPr>
            <p:ph type="sldNum" sz="quarter" idx="10"/>
          </p:nvPr>
        </p:nvSpPr>
        <p:spPr/>
        <p:txBody>
          <a:bodyPr/>
          <a:lstStyle/>
          <a:p>
            <a:fld id="{37B9A7C1-1BC0-4446-AEA6-276DA271C763}" type="slidenum">
              <a:rPr lang="en-US" smtClean="0"/>
              <a:t>25</a:t>
            </a:fld>
            <a:endParaRPr lang="en-US"/>
          </a:p>
        </p:txBody>
      </p:sp>
    </p:spTree>
    <p:extLst>
      <p:ext uri="{BB962C8B-B14F-4D97-AF65-F5344CB8AC3E}">
        <p14:creationId xmlns:p14="http://schemas.microsoft.com/office/powerpoint/2010/main" val="3638472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37B9A7C1-1BC0-4446-AEA6-276DA271C763}" type="slidenum">
              <a:rPr lang="en-US" smtClean="0"/>
              <a:t>29</a:t>
            </a:fld>
            <a:endParaRPr lang="en-US"/>
          </a:p>
        </p:txBody>
      </p:sp>
    </p:spTree>
    <p:extLst>
      <p:ext uri="{BB962C8B-B14F-4D97-AF65-F5344CB8AC3E}">
        <p14:creationId xmlns:p14="http://schemas.microsoft.com/office/powerpoint/2010/main" val="4040951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Rubus</a:t>
            </a:r>
            <a:r>
              <a:rPr lang="es-EC" baseline="0" dirty="0" smtClean="0"/>
              <a:t> </a:t>
            </a:r>
            <a:r>
              <a:rPr lang="es-EC" baseline="0" dirty="0" err="1" smtClean="0"/>
              <a:t>glaucus</a:t>
            </a:r>
            <a:r>
              <a:rPr lang="es-EC" baseline="0" dirty="0" smtClean="0"/>
              <a:t> </a:t>
            </a:r>
            <a:r>
              <a:rPr lang="es-EC" baseline="0" dirty="0" err="1" smtClean="0"/>
              <a:t>Benth</a:t>
            </a:r>
            <a:r>
              <a:rPr lang="es-EC" baseline="0" dirty="0" smtClean="0"/>
              <a:t> es el nombre científico de la planta conocida como mora de castilla es una planta perenne y arbustiva de tallos cenizos o rojos con presencia de aguijones, posee hojas de tres foliolos con bordes aserrados y ápice acuminado. Las flores son blancas y forman racimos. El fruto consiste en una </a:t>
            </a:r>
            <a:r>
              <a:rPr lang="es-EC" baseline="0" dirty="0" err="1" smtClean="0"/>
              <a:t>miltudrupa</a:t>
            </a:r>
            <a:r>
              <a:rPr lang="es-EC" baseline="0" dirty="0" smtClean="0"/>
              <a:t> de color rojo </a:t>
            </a:r>
            <a:r>
              <a:rPr lang="es-EC" baseline="0" dirty="0" err="1" smtClean="0"/>
              <a:t>o´púrpura</a:t>
            </a:r>
            <a:r>
              <a:rPr lang="es-EC" baseline="0" dirty="0" smtClean="0"/>
              <a:t> de forma oval y estrecha.</a:t>
            </a:r>
          </a:p>
          <a:p>
            <a:r>
              <a:rPr lang="es-EC" baseline="0" dirty="0" smtClean="0"/>
              <a:t>Esta es una planta frutal nativa de la región andina ecuatoriana, cultivada de forma tradicional por pequeños y medianos productores, y si bien se puede encontrar de forma silvestre, actualmente se existen varias plantaciones de esta fruta en a lo largo de la sierra ecuatoriana en, principalmente en provincias cómo Carchi, Imbabura, Pichincha, Cotopaxi, Tungurahua y Chimborazo.</a:t>
            </a:r>
            <a:endParaRPr lang="es-EC" dirty="0"/>
          </a:p>
        </p:txBody>
      </p:sp>
      <p:sp>
        <p:nvSpPr>
          <p:cNvPr id="4" name="Marcador de número de diapositiva 3"/>
          <p:cNvSpPr>
            <a:spLocks noGrp="1"/>
          </p:cNvSpPr>
          <p:nvPr>
            <p:ph type="sldNum" sz="quarter" idx="10"/>
          </p:nvPr>
        </p:nvSpPr>
        <p:spPr/>
        <p:txBody>
          <a:bodyPr/>
          <a:lstStyle/>
          <a:p>
            <a:fld id="{37B9A7C1-1BC0-4446-AEA6-276DA271C763}" type="slidenum">
              <a:rPr lang="en-US" smtClean="0"/>
              <a:t>3</a:t>
            </a:fld>
            <a:endParaRPr lang="en-US"/>
          </a:p>
        </p:txBody>
      </p:sp>
    </p:spTree>
    <p:extLst>
      <p:ext uri="{BB962C8B-B14F-4D97-AF65-F5344CB8AC3E}">
        <p14:creationId xmlns:p14="http://schemas.microsoft.com/office/powerpoint/2010/main" val="2897035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 mora de castilla es altamente apreciada</a:t>
            </a:r>
            <a:r>
              <a:rPr lang="es-EC" baseline="0" dirty="0" smtClean="0"/>
              <a:t> por su gran aporte nutricional, pues tiene un</a:t>
            </a:r>
            <a:r>
              <a:rPr lang="es-EC" dirty="0" smtClean="0"/>
              <a:t> bajo valor calórico, debido a su escaso aporte de hidratos de carbono, además</a:t>
            </a:r>
            <a:r>
              <a:rPr lang="es-EC" baseline="0" dirty="0" smtClean="0"/>
              <a:t> de que proporciona una amplia gama de sustancias nutritivas como vitaminas y minerales, además de </a:t>
            </a:r>
            <a:r>
              <a:rPr lang="es-EC" dirty="0" smtClean="0"/>
              <a:t>poseer una gran actividad antioxidante, por su contenido de compuestos </a:t>
            </a:r>
            <a:r>
              <a:rPr lang="es-EC" dirty="0" err="1" smtClean="0"/>
              <a:t>polifenólicos</a:t>
            </a:r>
            <a:r>
              <a:rPr lang="es-EC" dirty="0" smtClean="0"/>
              <a:t>, </a:t>
            </a:r>
            <a:r>
              <a:rPr lang="es-EC" dirty="0" err="1" smtClean="0"/>
              <a:t>betacarotenos</a:t>
            </a:r>
            <a:r>
              <a:rPr lang="es-EC" dirty="0" smtClean="0"/>
              <a:t> y flavonoides.</a:t>
            </a:r>
            <a:r>
              <a:rPr lang="es-EC" baseline="0" dirty="0" smtClean="0"/>
              <a:t> Lo que lo vuelve un cultivo apreciado tanto a nivel nacional como internacional.</a:t>
            </a:r>
          </a:p>
          <a:p>
            <a:r>
              <a:rPr lang="es-EC" dirty="0" smtClean="0"/>
              <a:t>En el Ecuador, se estima existe una superficie aproximada de 5 247 ha de mora, cultivada por 15 000 pequeños productores, quienes la tienen como rubro principal dentro de un sistema de producción de la finca, y dependen económicamente de este frutal, por lo que el cultivo ha mantenido un crecimiento sostenido en la producción en los últimos años, pasando de 4 480 t en el año 2000 a 12 603 t en el 2009.</a:t>
            </a:r>
          </a:p>
          <a:p>
            <a:r>
              <a:rPr lang="es-EC" dirty="0" smtClean="0"/>
              <a:t>La importancia comercial de este cultivar se ve reflejada en los esfuerzos</a:t>
            </a:r>
            <a:r>
              <a:rPr lang="es-EC" baseline="0" dirty="0" smtClean="0"/>
              <a:t> de investigación que se realizan. En 2008 el instituto nacional de investigaciones agropecuarias (INIAP)  puso en marcha un plan de mejoramiento de la mora, con la finalidad de rescatar la variabilidad genética del género </a:t>
            </a:r>
            <a:r>
              <a:rPr lang="es-EC" baseline="0" dirty="0" err="1" smtClean="0"/>
              <a:t>Rubus</a:t>
            </a:r>
            <a:r>
              <a:rPr lang="es-EC" baseline="0" dirty="0" smtClean="0"/>
              <a:t>. Finalmente en 2013 se liberó la variedad INIAP-</a:t>
            </a:r>
            <a:r>
              <a:rPr lang="es-EC" baseline="0" dirty="0" err="1" smtClean="0"/>
              <a:t>Andimora</a:t>
            </a:r>
            <a:r>
              <a:rPr lang="es-EC" baseline="0" dirty="0" smtClean="0"/>
              <a:t> 2013, la cual presenta características de alta producción, calidad y ausencia de espinas.</a:t>
            </a:r>
          </a:p>
          <a:p>
            <a:endParaRPr lang="es-EC" baseline="0" dirty="0" smtClean="0"/>
          </a:p>
        </p:txBody>
      </p:sp>
      <p:sp>
        <p:nvSpPr>
          <p:cNvPr id="4" name="Marcador de número de diapositiva 3"/>
          <p:cNvSpPr>
            <a:spLocks noGrp="1"/>
          </p:cNvSpPr>
          <p:nvPr>
            <p:ph type="sldNum" sz="quarter" idx="10"/>
          </p:nvPr>
        </p:nvSpPr>
        <p:spPr/>
        <p:txBody>
          <a:bodyPr/>
          <a:lstStyle/>
          <a:p>
            <a:fld id="{37B9A7C1-1BC0-4446-AEA6-276DA271C763}" type="slidenum">
              <a:rPr lang="en-US" smtClean="0"/>
              <a:t>4</a:t>
            </a:fld>
            <a:endParaRPr lang="en-US"/>
          </a:p>
        </p:txBody>
      </p:sp>
    </p:spTree>
    <p:extLst>
      <p:ext uri="{BB962C8B-B14F-4D97-AF65-F5344CB8AC3E}">
        <p14:creationId xmlns:p14="http://schemas.microsoft.com/office/powerpoint/2010/main" val="2473020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Los humanos no son los únicos en apreciar las cualidades de la</a:t>
            </a:r>
            <a:r>
              <a:rPr lang="es-EC" baseline="0" dirty="0" smtClean="0"/>
              <a:t> mora de castilla, existen varias enfermedades que afectan a diferentes partes de la planta. </a:t>
            </a:r>
          </a:p>
          <a:p>
            <a:r>
              <a:rPr lang="es-EC" baseline="0" dirty="0" smtClean="0"/>
              <a:t>La enfermedad de la pudrición del fruto también conocida como moho gris es causada por hongos del género </a:t>
            </a:r>
            <a:r>
              <a:rPr lang="es-EC" baseline="0" dirty="0" err="1" smtClean="0"/>
              <a:t>Botrytis</a:t>
            </a:r>
            <a:r>
              <a:rPr lang="es-EC" baseline="0" dirty="0" smtClean="0"/>
              <a:t>, mismo que afecta al fruto, las flores y ocasionalmente a las hojas. Esta enfermedad puede afectar al fruto en sus diferentes etapas de desarrollo, siendo la fruta madura la favorito del patógeno. El hongo provoca decoloración, pudrición y deshidratación, envuelve el fruto con micelio y esporas de color gris. </a:t>
            </a:r>
          </a:p>
          <a:p>
            <a:r>
              <a:rPr lang="es-EC" baseline="0" dirty="0" smtClean="0"/>
              <a:t>Sus conidios se transportan principalmente por acción del viento y pueden permanecer latentes hasta que se establezcan condiciones de temperatura y humedad necesarias.</a:t>
            </a:r>
          </a:p>
          <a:p>
            <a:r>
              <a:rPr lang="es-EC" dirty="0" smtClean="0"/>
              <a:t>La</a:t>
            </a:r>
            <a:r>
              <a:rPr lang="es-EC" baseline="0" dirty="0" smtClean="0"/>
              <a:t> enfermedad del moho gris es un problema a nivel mundial, puesto que no solo afecta a los frutos in situ, sino </a:t>
            </a:r>
            <a:r>
              <a:rPr lang="es-EC" baseline="0" dirty="0" err="1" smtClean="0"/>
              <a:t>ue</a:t>
            </a:r>
            <a:r>
              <a:rPr lang="es-EC" baseline="0" dirty="0" smtClean="0"/>
              <a:t> también ocasiona grandes pérdidas económicas a nivel de </a:t>
            </a:r>
            <a:r>
              <a:rPr lang="es-EC" baseline="0" dirty="0" err="1" smtClean="0"/>
              <a:t>postcosecha</a:t>
            </a:r>
            <a:r>
              <a:rPr lang="es-EC" baseline="0" dirty="0" smtClean="0"/>
              <a:t> y constituye uno de los principales problema fitosanitarios en más de 500 especies vegetales diferentes. </a:t>
            </a:r>
          </a:p>
          <a:p>
            <a:r>
              <a:rPr lang="es-EC" baseline="0" dirty="0" smtClean="0"/>
              <a:t>Se calcula que alrededor del 20-25% de todas las frutas y verduras cosechadas alrededor del mundo se pierden anualmente en el campo y en la cadena de suministro por acción de hongos </a:t>
            </a:r>
            <a:r>
              <a:rPr lang="es-EC" baseline="0" dirty="0" err="1" smtClean="0"/>
              <a:t>necrotróficos</a:t>
            </a:r>
            <a:r>
              <a:rPr lang="es-EC" baseline="0" dirty="0" smtClean="0"/>
              <a:t> o </a:t>
            </a:r>
            <a:r>
              <a:rPr lang="es-EC" baseline="0" dirty="0" err="1" smtClean="0"/>
              <a:t>saprotróficos</a:t>
            </a:r>
            <a:r>
              <a:rPr lang="es-EC" baseline="0" dirty="0" smtClean="0"/>
              <a:t> como b </a:t>
            </a:r>
            <a:r>
              <a:rPr lang="es-EC" baseline="0" dirty="0" err="1" smtClean="0"/>
              <a:t>cinerea</a:t>
            </a:r>
            <a:r>
              <a:rPr lang="es-EC" baseline="0" dirty="0" smtClean="0"/>
              <a:t>. Se estima que esta enfermedad genera pérdidas  alrededor de 10 000  millones de dólares en el mundo. Los daños económicos no son únicamente por los daños de la enfermedad si no también involucran el dinero invertido al intentar controlar al patógeno. Y puesto que este hongo tienen un genoma altamente plástico es muy propenso a desarrollar resistencia a fungicidas. </a:t>
            </a:r>
          </a:p>
        </p:txBody>
      </p:sp>
      <p:sp>
        <p:nvSpPr>
          <p:cNvPr id="4" name="Marcador de número de diapositiva 3"/>
          <p:cNvSpPr>
            <a:spLocks noGrp="1"/>
          </p:cNvSpPr>
          <p:nvPr>
            <p:ph type="sldNum" sz="quarter" idx="10"/>
          </p:nvPr>
        </p:nvSpPr>
        <p:spPr/>
        <p:txBody>
          <a:bodyPr/>
          <a:lstStyle/>
          <a:p>
            <a:fld id="{37B9A7C1-1BC0-4446-AEA6-276DA271C763}" type="slidenum">
              <a:rPr lang="en-US" smtClean="0"/>
              <a:t>5</a:t>
            </a:fld>
            <a:endParaRPr lang="en-US"/>
          </a:p>
        </p:txBody>
      </p:sp>
    </p:spTree>
    <p:extLst>
      <p:ext uri="{BB962C8B-B14F-4D97-AF65-F5344CB8AC3E}">
        <p14:creationId xmlns:p14="http://schemas.microsoft.com/office/powerpoint/2010/main" val="1050805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baseline="0" dirty="0" smtClean="0"/>
              <a:t>se sabe que B </a:t>
            </a:r>
            <a:r>
              <a:rPr lang="es-EC" baseline="0" dirty="0" err="1" smtClean="0"/>
              <a:t>cinerea</a:t>
            </a:r>
            <a:r>
              <a:rPr lang="es-EC" baseline="0" dirty="0" smtClean="0"/>
              <a:t> está presente en el Ecuador, sin embargo las investigaciones en mora de castilla carecen de una identificación molecular. Por lo cual el objetivo general de esta investigación fue </a:t>
            </a:r>
            <a:endParaRPr lang="es-EC" dirty="0"/>
          </a:p>
        </p:txBody>
      </p:sp>
      <p:sp>
        <p:nvSpPr>
          <p:cNvPr id="4" name="Marcador de número de diapositiva 3"/>
          <p:cNvSpPr>
            <a:spLocks noGrp="1"/>
          </p:cNvSpPr>
          <p:nvPr>
            <p:ph type="sldNum" sz="quarter" idx="10"/>
          </p:nvPr>
        </p:nvSpPr>
        <p:spPr/>
        <p:txBody>
          <a:bodyPr/>
          <a:lstStyle/>
          <a:p>
            <a:fld id="{37B9A7C1-1BC0-4446-AEA6-276DA271C763}" type="slidenum">
              <a:rPr lang="en-US" smtClean="0"/>
              <a:t>6</a:t>
            </a:fld>
            <a:endParaRPr lang="en-US"/>
          </a:p>
        </p:txBody>
      </p:sp>
    </p:spTree>
    <p:extLst>
      <p:ext uri="{BB962C8B-B14F-4D97-AF65-F5344CB8AC3E}">
        <p14:creationId xmlns:p14="http://schemas.microsoft.com/office/powerpoint/2010/main" val="715323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baseline="0" dirty="0" smtClean="0"/>
              <a:t>se sabe que B </a:t>
            </a:r>
            <a:r>
              <a:rPr lang="es-EC" baseline="0" dirty="0" err="1" smtClean="0"/>
              <a:t>cinerea</a:t>
            </a:r>
            <a:r>
              <a:rPr lang="es-EC" baseline="0" dirty="0" smtClean="0"/>
              <a:t> está presente en el Ecuador, sin embargo las investigaciones en mora de castilla carecen de una identificación molecular. Por lo cual el objetivo general de esta investigación fue </a:t>
            </a:r>
            <a:endParaRPr lang="es-EC" dirty="0"/>
          </a:p>
        </p:txBody>
      </p:sp>
      <p:sp>
        <p:nvSpPr>
          <p:cNvPr id="4" name="Marcador de número de diapositiva 3"/>
          <p:cNvSpPr>
            <a:spLocks noGrp="1"/>
          </p:cNvSpPr>
          <p:nvPr>
            <p:ph type="sldNum" sz="quarter" idx="10"/>
          </p:nvPr>
        </p:nvSpPr>
        <p:spPr/>
        <p:txBody>
          <a:bodyPr/>
          <a:lstStyle/>
          <a:p>
            <a:fld id="{37B9A7C1-1BC0-4446-AEA6-276DA271C763}" type="slidenum">
              <a:rPr lang="en-US" smtClean="0"/>
              <a:t>7</a:t>
            </a:fld>
            <a:endParaRPr lang="en-US"/>
          </a:p>
        </p:txBody>
      </p:sp>
    </p:spTree>
    <p:extLst>
      <p:ext uri="{BB962C8B-B14F-4D97-AF65-F5344CB8AC3E}">
        <p14:creationId xmlns:p14="http://schemas.microsoft.com/office/powerpoint/2010/main" val="1143002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baseline="0" dirty="0" smtClean="0"/>
              <a:t>se sabe que B </a:t>
            </a:r>
            <a:r>
              <a:rPr lang="es-EC" baseline="0" dirty="0" err="1" smtClean="0"/>
              <a:t>cinerea</a:t>
            </a:r>
            <a:r>
              <a:rPr lang="es-EC" baseline="0" dirty="0" smtClean="0"/>
              <a:t> está presente en el Ecuador, sin embargo las investigaciones en mora de castilla carecen de una identificación molecular. Por lo cual el objetivo general de esta investigación fue </a:t>
            </a:r>
            <a:endParaRPr lang="es-EC" dirty="0"/>
          </a:p>
        </p:txBody>
      </p:sp>
      <p:sp>
        <p:nvSpPr>
          <p:cNvPr id="4" name="Marcador de número de diapositiva 3"/>
          <p:cNvSpPr>
            <a:spLocks noGrp="1"/>
          </p:cNvSpPr>
          <p:nvPr>
            <p:ph type="sldNum" sz="quarter" idx="10"/>
          </p:nvPr>
        </p:nvSpPr>
        <p:spPr/>
        <p:txBody>
          <a:bodyPr/>
          <a:lstStyle/>
          <a:p>
            <a:fld id="{37B9A7C1-1BC0-4446-AEA6-276DA271C763}" type="slidenum">
              <a:rPr lang="en-US" smtClean="0"/>
              <a:t>10</a:t>
            </a:fld>
            <a:endParaRPr lang="en-US"/>
          </a:p>
        </p:txBody>
      </p:sp>
    </p:spTree>
    <p:extLst>
      <p:ext uri="{BB962C8B-B14F-4D97-AF65-F5344CB8AC3E}">
        <p14:creationId xmlns:p14="http://schemas.microsoft.com/office/powerpoint/2010/main" val="410313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Se realizaron muestreos de caso en la parroquia </a:t>
            </a:r>
            <a:r>
              <a:rPr lang="es-EC" sz="1200" b="0" i="0" u="none" strike="noStrike" kern="1200" baseline="0" dirty="0" err="1" smtClean="0">
                <a:solidFill>
                  <a:schemeClr val="tx1"/>
                </a:solidFill>
                <a:latin typeface="+mn-lt"/>
                <a:ea typeface="+mn-ea"/>
                <a:cs typeface="+mn-cs"/>
              </a:rPr>
              <a:t>Huachi</a:t>
            </a:r>
            <a:r>
              <a:rPr lang="es-EC" sz="1200" b="0" i="0" u="none" strike="noStrike" kern="1200" baseline="0" dirty="0" smtClean="0">
                <a:solidFill>
                  <a:schemeClr val="tx1"/>
                </a:solidFill>
                <a:latin typeface="+mn-lt"/>
                <a:ea typeface="+mn-ea"/>
                <a:cs typeface="+mn-cs"/>
              </a:rPr>
              <a:t> Grande, Tungurahua en 3 huertos de productores de mora, los huertos considerados para el muestreo fueron escogidos según los siguientes parámetros: </a:t>
            </a:r>
          </a:p>
          <a:p>
            <a:r>
              <a:rPr lang="es-EC" sz="1200" b="0" i="0" u="none" strike="noStrike" kern="1200" baseline="0" dirty="0" smtClean="0">
                <a:solidFill>
                  <a:schemeClr val="tx1"/>
                </a:solidFill>
                <a:latin typeface="+mn-lt"/>
                <a:ea typeface="+mn-ea"/>
                <a:cs typeface="+mn-cs"/>
              </a:rPr>
              <a:t> Distancia entre plantas menor a un metro. </a:t>
            </a:r>
          </a:p>
          <a:p>
            <a:r>
              <a:rPr lang="es-EC" sz="1200" b="0" i="0" u="none" strike="noStrike" kern="1200" baseline="0" dirty="0" smtClean="0">
                <a:solidFill>
                  <a:schemeClr val="tx1"/>
                </a:solidFill>
                <a:latin typeface="+mn-lt"/>
                <a:ea typeface="+mn-ea"/>
                <a:cs typeface="+mn-cs"/>
              </a:rPr>
              <a:t> Presencia de frutos en estados maduros. </a:t>
            </a:r>
          </a:p>
          <a:p>
            <a:r>
              <a:rPr lang="es-EC" sz="1200" b="0" i="0" u="none" strike="noStrike" kern="1200" baseline="0" dirty="0" smtClean="0">
                <a:solidFill>
                  <a:schemeClr val="tx1"/>
                </a:solidFill>
                <a:latin typeface="+mn-lt"/>
                <a:ea typeface="+mn-ea"/>
                <a:cs typeface="+mn-cs"/>
              </a:rPr>
              <a:t> Disponibilidad y apertura del agricultor. </a:t>
            </a:r>
          </a:p>
          <a:p>
            <a:endParaRPr lang="es-EC" dirty="0" smtClean="0"/>
          </a:p>
          <a:p>
            <a:r>
              <a:rPr lang="es-EC" sz="1200" b="0" i="0" u="none" strike="noStrike" kern="1200" baseline="0" dirty="0" smtClean="0">
                <a:solidFill>
                  <a:schemeClr val="tx1"/>
                </a:solidFill>
                <a:latin typeface="+mn-lt"/>
                <a:ea typeface="+mn-ea"/>
                <a:cs typeface="+mn-cs"/>
              </a:rPr>
              <a:t>Durante el muestreo se buscaron frutos con síntomas de la enfermedad como lesiones blandas marrones o síntomas cómo presencia de esporas en una sección de la baya como se muestra en la Figura 1. Las muestras se ubicaron en tarrinas plásticas previamente desinfectadas, se taparon y transportaron. </a:t>
            </a:r>
            <a:endParaRPr lang="es-EC" dirty="0"/>
          </a:p>
        </p:txBody>
      </p:sp>
      <p:sp>
        <p:nvSpPr>
          <p:cNvPr id="4" name="Marcador de número de diapositiva 3"/>
          <p:cNvSpPr>
            <a:spLocks noGrp="1"/>
          </p:cNvSpPr>
          <p:nvPr>
            <p:ph type="sldNum" sz="quarter" idx="10"/>
          </p:nvPr>
        </p:nvSpPr>
        <p:spPr/>
        <p:txBody>
          <a:bodyPr/>
          <a:lstStyle/>
          <a:p>
            <a:fld id="{37B9A7C1-1BC0-4446-AEA6-276DA271C763}" type="slidenum">
              <a:rPr lang="en-US" smtClean="0"/>
              <a:t>11</a:t>
            </a:fld>
            <a:endParaRPr lang="en-US"/>
          </a:p>
        </p:txBody>
      </p:sp>
    </p:spTree>
    <p:extLst>
      <p:ext uri="{BB962C8B-B14F-4D97-AF65-F5344CB8AC3E}">
        <p14:creationId xmlns:p14="http://schemas.microsoft.com/office/powerpoint/2010/main" val="11039950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1076"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a:t>FECHA ÚLTIMA REVISIÓN: 13/12/11</a:t>
            </a:r>
            <a:endParaRPr lang="es-EC" dirty="0"/>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2439549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929928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394108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C" b="1"/>
              <a:t>FECHA ÚLTIMA REVISIÓN: 13/12/11</a:t>
            </a:r>
            <a:endParaRPr lang="es-EC" dirty="0"/>
          </a:p>
        </p:txBody>
      </p:sp>
      <p:sp>
        <p:nvSpPr>
          <p:cNvPr id="3" name="2 Marcador de número de diapositiva"/>
          <p:cNvSpPr>
            <a:spLocks noGrp="1"/>
          </p:cNvSpPr>
          <p:nvPr>
            <p:ph type="sldNum" sz="quarter" idx="11"/>
          </p:nvPr>
        </p:nvSpPr>
        <p:spPr/>
        <p:txBody>
          <a:bodyPr/>
          <a:lstStyle/>
          <a:p>
            <a:r>
              <a:rPr lang="es-EC" b="1"/>
              <a:t>VERSIÓN: </a:t>
            </a:r>
            <a:r>
              <a:rPr lang="es-EC"/>
              <a:t>1.0</a:t>
            </a:r>
            <a:endParaRPr lang="es-EC" dirty="0"/>
          </a:p>
        </p:txBody>
      </p:sp>
      <p:sp>
        <p:nvSpPr>
          <p:cNvPr id="4" name="3 Marcador de pie de página"/>
          <p:cNvSpPr>
            <a:spLocks noGrp="1"/>
          </p:cNvSpPr>
          <p:nvPr>
            <p:ph type="ftr" sz="quarter" idx="12"/>
          </p:nvPr>
        </p:nvSpPr>
        <p:spPr/>
        <p:txBody>
          <a:bodyPr/>
          <a:lstStyle/>
          <a:p>
            <a:r>
              <a:rPr lang="es-EC" b="1"/>
              <a:t>CÓDIGO: </a:t>
            </a:r>
            <a:r>
              <a:rPr lang="es-EC"/>
              <a:t>SGC.DI.260</a:t>
            </a:r>
            <a:endParaRPr lang="es-EC" dirty="0"/>
          </a:p>
        </p:txBody>
      </p:sp>
    </p:spTree>
    <p:extLst>
      <p:ext uri="{BB962C8B-B14F-4D97-AF65-F5344CB8AC3E}">
        <p14:creationId xmlns:p14="http://schemas.microsoft.com/office/powerpoint/2010/main" val="200284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r>
              <a:rPr lang="es-EC"/>
              <a:t>FECHA ÚLTIMA REVISIÓN: 13/12/11</a:t>
            </a:r>
            <a:endParaRPr lang="en-US"/>
          </a:p>
        </p:txBody>
      </p:sp>
      <p:sp>
        <p:nvSpPr>
          <p:cNvPr id="5" name="Footer Placeholder 4"/>
          <p:cNvSpPr>
            <a:spLocks noGrp="1"/>
          </p:cNvSpPr>
          <p:nvPr>
            <p:ph type="ftr" sz="quarter" idx="11"/>
          </p:nvPr>
        </p:nvSpPr>
        <p:spPr/>
        <p:txBody>
          <a:bodyPr/>
          <a:lstStyle/>
          <a:p>
            <a:r>
              <a:rPr lang="en-US"/>
              <a:t>CÓDIGO: SGC.DI.260</a:t>
            </a:r>
          </a:p>
        </p:txBody>
      </p:sp>
      <p:sp>
        <p:nvSpPr>
          <p:cNvPr id="6" name="Slide Number Placeholder 5"/>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3177421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s-EC"/>
              <a:t>FECHA ÚLTIMA REVISIÓN: 13/12/11</a:t>
            </a:r>
            <a:endParaRPr lang="en-US"/>
          </a:p>
        </p:txBody>
      </p:sp>
      <p:sp>
        <p:nvSpPr>
          <p:cNvPr id="5" name="Footer Placeholder 4"/>
          <p:cNvSpPr>
            <a:spLocks noGrp="1"/>
          </p:cNvSpPr>
          <p:nvPr>
            <p:ph type="ftr" sz="quarter" idx="11"/>
          </p:nvPr>
        </p:nvSpPr>
        <p:spPr/>
        <p:txBody>
          <a:bodyPr/>
          <a:lstStyle/>
          <a:p>
            <a:r>
              <a:rPr lang="en-US"/>
              <a:t>CÓDIGO: SGC.DI.260</a:t>
            </a:r>
          </a:p>
        </p:txBody>
      </p:sp>
      <p:sp>
        <p:nvSpPr>
          <p:cNvPr id="6" name="Slide Number Placeholder 5"/>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3385013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r>
              <a:rPr lang="es-EC"/>
              <a:t>FECHA ÚLTIMA REVISIÓN: 13/12/11</a:t>
            </a:r>
            <a:endParaRPr lang="en-US"/>
          </a:p>
        </p:txBody>
      </p:sp>
      <p:sp>
        <p:nvSpPr>
          <p:cNvPr id="5" name="Footer Placeholder 4"/>
          <p:cNvSpPr>
            <a:spLocks noGrp="1"/>
          </p:cNvSpPr>
          <p:nvPr>
            <p:ph type="ftr" sz="quarter" idx="11"/>
          </p:nvPr>
        </p:nvSpPr>
        <p:spPr/>
        <p:txBody>
          <a:bodyPr/>
          <a:lstStyle/>
          <a:p>
            <a:r>
              <a:rPr lang="en-US"/>
              <a:t>CÓDIGO: SGC.DI.260</a:t>
            </a:r>
          </a:p>
        </p:txBody>
      </p:sp>
      <p:sp>
        <p:nvSpPr>
          <p:cNvPr id="6" name="Slide Number Placeholder 5"/>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1487355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r>
              <a:rPr lang="es-EC"/>
              <a:t>FECHA ÚLTIMA REVISIÓN: 13/12/11</a:t>
            </a:r>
            <a:endParaRPr lang="en-US"/>
          </a:p>
        </p:txBody>
      </p:sp>
      <p:sp>
        <p:nvSpPr>
          <p:cNvPr id="6" name="Footer Placeholder 5"/>
          <p:cNvSpPr>
            <a:spLocks noGrp="1"/>
          </p:cNvSpPr>
          <p:nvPr>
            <p:ph type="ftr" sz="quarter" idx="11"/>
          </p:nvPr>
        </p:nvSpPr>
        <p:spPr/>
        <p:txBody>
          <a:bodyPr/>
          <a:lstStyle/>
          <a:p>
            <a:r>
              <a:rPr lang="en-US"/>
              <a:t>CÓDIGO: SGC.DI.260</a:t>
            </a:r>
          </a:p>
        </p:txBody>
      </p:sp>
      <p:sp>
        <p:nvSpPr>
          <p:cNvPr id="7" name="Slide Number Placeholder 6"/>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596982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r>
              <a:rPr lang="es-EC"/>
              <a:t>FECHA ÚLTIMA REVISIÓN: 13/12/11</a:t>
            </a:r>
            <a:endParaRPr lang="en-US"/>
          </a:p>
        </p:txBody>
      </p:sp>
      <p:sp>
        <p:nvSpPr>
          <p:cNvPr id="8" name="Footer Placeholder 7"/>
          <p:cNvSpPr>
            <a:spLocks noGrp="1"/>
          </p:cNvSpPr>
          <p:nvPr>
            <p:ph type="ftr" sz="quarter" idx="11"/>
          </p:nvPr>
        </p:nvSpPr>
        <p:spPr/>
        <p:txBody>
          <a:bodyPr/>
          <a:lstStyle/>
          <a:p>
            <a:r>
              <a:rPr lang="en-US"/>
              <a:t>CÓDIGO: SGC.DI.260</a:t>
            </a:r>
          </a:p>
        </p:txBody>
      </p:sp>
      <p:sp>
        <p:nvSpPr>
          <p:cNvPr id="9" name="Slide Number Placeholder 8"/>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2055685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r>
              <a:rPr lang="es-EC"/>
              <a:t>FECHA ÚLTIMA REVISIÓN: 13/12/11</a:t>
            </a:r>
            <a:endParaRPr lang="en-US"/>
          </a:p>
        </p:txBody>
      </p:sp>
      <p:sp>
        <p:nvSpPr>
          <p:cNvPr id="4" name="Footer Placeholder 3"/>
          <p:cNvSpPr>
            <a:spLocks noGrp="1"/>
          </p:cNvSpPr>
          <p:nvPr>
            <p:ph type="ftr" sz="quarter" idx="11"/>
          </p:nvPr>
        </p:nvSpPr>
        <p:spPr/>
        <p:txBody>
          <a:bodyPr/>
          <a:lstStyle/>
          <a:p>
            <a:r>
              <a:rPr lang="en-US"/>
              <a:t>CÓDIGO: SGC.DI.260</a:t>
            </a:r>
          </a:p>
        </p:txBody>
      </p:sp>
      <p:sp>
        <p:nvSpPr>
          <p:cNvPr id="5" name="Slide Number Placeholder 4"/>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1478999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EC"/>
              <a:t>FECHA ÚLTIMA REVISIÓN: 13/12/11</a:t>
            </a:r>
            <a:endParaRPr lang="en-US"/>
          </a:p>
        </p:txBody>
      </p:sp>
      <p:sp>
        <p:nvSpPr>
          <p:cNvPr id="3" name="Footer Placeholder 2"/>
          <p:cNvSpPr>
            <a:spLocks noGrp="1"/>
          </p:cNvSpPr>
          <p:nvPr>
            <p:ph type="ftr" sz="quarter" idx="11"/>
          </p:nvPr>
        </p:nvSpPr>
        <p:spPr/>
        <p:txBody>
          <a:bodyPr/>
          <a:lstStyle/>
          <a:p>
            <a:r>
              <a:rPr lang="en-US"/>
              <a:t>CÓDIGO: SGC.DI.260</a:t>
            </a:r>
          </a:p>
        </p:txBody>
      </p:sp>
      <p:sp>
        <p:nvSpPr>
          <p:cNvPr id="4" name="Slide Number Placeholder 3"/>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3982236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1796834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r>
              <a:rPr lang="es-EC"/>
              <a:t>FECHA ÚLTIMA REVISIÓN: 13/12/11</a:t>
            </a:r>
            <a:endParaRPr lang="en-US"/>
          </a:p>
        </p:txBody>
      </p:sp>
      <p:sp>
        <p:nvSpPr>
          <p:cNvPr id="6" name="Footer Placeholder 5"/>
          <p:cNvSpPr>
            <a:spLocks noGrp="1"/>
          </p:cNvSpPr>
          <p:nvPr>
            <p:ph type="ftr" sz="quarter" idx="11"/>
          </p:nvPr>
        </p:nvSpPr>
        <p:spPr/>
        <p:txBody>
          <a:bodyPr/>
          <a:lstStyle/>
          <a:p>
            <a:r>
              <a:rPr lang="en-US"/>
              <a:t>CÓDIGO: SGC.DI.260</a:t>
            </a:r>
          </a:p>
        </p:txBody>
      </p:sp>
      <p:sp>
        <p:nvSpPr>
          <p:cNvPr id="7" name="Slide Number Placeholder 6"/>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2450766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r>
              <a:rPr lang="es-EC"/>
              <a:t>FECHA ÚLTIMA REVISIÓN: 13/12/11</a:t>
            </a:r>
            <a:endParaRPr lang="en-US"/>
          </a:p>
        </p:txBody>
      </p:sp>
      <p:sp>
        <p:nvSpPr>
          <p:cNvPr id="6" name="Footer Placeholder 5"/>
          <p:cNvSpPr>
            <a:spLocks noGrp="1"/>
          </p:cNvSpPr>
          <p:nvPr>
            <p:ph type="ftr" sz="quarter" idx="11"/>
          </p:nvPr>
        </p:nvSpPr>
        <p:spPr/>
        <p:txBody>
          <a:bodyPr/>
          <a:lstStyle/>
          <a:p>
            <a:r>
              <a:rPr lang="en-US"/>
              <a:t>CÓDIGO: SGC.DI.260</a:t>
            </a:r>
          </a:p>
        </p:txBody>
      </p:sp>
      <p:sp>
        <p:nvSpPr>
          <p:cNvPr id="7" name="Slide Number Placeholder 6"/>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2221724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s-EC"/>
              <a:t>FECHA ÚLTIMA REVISIÓN: 13/12/11</a:t>
            </a:r>
            <a:endParaRPr lang="en-US"/>
          </a:p>
        </p:txBody>
      </p:sp>
      <p:sp>
        <p:nvSpPr>
          <p:cNvPr id="5" name="Footer Placeholder 4"/>
          <p:cNvSpPr>
            <a:spLocks noGrp="1"/>
          </p:cNvSpPr>
          <p:nvPr>
            <p:ph type="ftr" sz="quarter" idx="11"/>
          </p:nvPr>
        </p:nvSpPr>
        <p:spPr/>
        <p:txBody>
          <a:bodyPr/>
          <a:lstStyle/>
          <a:p>
            <a:r>
              <a:rPr lang="en-US"/>
              <a:t>CÓDIGO: SGC.DI.260</a:t>
            </a:r>
          </a:p>
        </p:txBody>
      </p:sp>
      <p:sp>
        <p:nvSpPr>
          <p:cNvPr id="6" name="Slide Number Placeholder 5"/>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2739444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s-EC"/>
              <a:t>FECHA ÚLTIMA REVISIÓN: 13/12/11</a:t>
            </a:r>
            <a:endParaRPr lang="en-US"/>
          </a:p>
        </p:txBody>
      </p:sp>
      <p:sp>
        <p:nvSpPr>
          <p:cNvPr id="5" name="Footer Placeholder 4"/>
          <p:cNvSpPr>
            <a:spLocks noGrp="1"/>
          </p:cNvSpPr>
          <p:nvPr>
            <p:ph type="ftr" sz="quarter" idx="11"/>
          </p:nvPr>
        </p:nvSpPr>
        <p:spPr/>
        <p:txBody>
          <a:bodyPr/>
          <a:lstStyle/>
          <a:p>
            <a:r>
              <a:rPr lang="en-US"/>
              <a:t>CÓDIGO: SGC.DI.260</a:t>
            </a:r>
          </a:p>
        </p:txBody>
      </p:sp>
      <p:sp>
        <p:nvSpPr>
          <p:cNvPr id="6" name="Slide Number Placeholder 5"/>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4029551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2100"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5" cstate="print"/>
          <a:srcRect/>
          <a:stretch>
            <a:fillRect/>
          </a:stretch>
        </p:blipFill>
        <p:spPr bwMode="auto">
          <a:xfrm>
            <a:off x="0" y="5864228"/>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a:t>FECHA ÚLTIMA REVISIÓN: 13/12/11</a:t>
            </a:r>
            <a:endParaRPr lang="es-EC" dirty="0"/>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3203223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224567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319421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268727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2873279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796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688940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030902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a:p>
        </p:txBody>
      </p:sp>
      <p:sp>
        <p:nvSpPr>
          <p:cNvPr id="1045"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800">
              <a:solidFill>
                <a:schemeClr val="tx1"/>
              </a:solidFill>
            </a:endParaRPr>
          </a:p>
        </p:txBody>
      </p:sp>
      <p:sp>
        <p:nvSpPr>
          <p:cNvPr id="1047" name="Line 23"/>
          <p:cNvSpPr>
            <a:spLocks noChangeShapeType="1"/>
          </p:cNvSpPr>
          <p:nvPr userDrawn="1"/>
        </p:nvSpPr>
        <p:spPr bwMode="auto">
          <a:xfrm rot="10800000" flipH="1">
            <a:off x="33868" y="6235700"/>
            <a:ext cx="8879417" cy="0"/>
          </a:xfrm>
          <a:prstGeom prst="line">
            <a:avLst/>
          </a:prstGeom>
          <a:noFill/>
          <a:ln w="38100">
            <a:solidFill>
              <a:srgbClr val="FF0000"/>
            </a:solidFill>
            <a:round/>
            <a:headEnd/>
            <a:tailEnd/>
          </a:ln>
          <a:effectLst/>
        </p:spPr>
        <p:txBody>
          <a:bodyPr/>
          <a:lstStyle/>
          <a:p>
            <a:pPr>
              <a:defRPr/>
            </a:pPr>
            <a:endParaRPr lang="es-ES" sz="800">
              <a:solidFill>
                <a:schemeClr val="tx1"/>
              </a:solidFill>
            </a:endParaRPr>
          </a:p>
        </p:txBody>
      </p:sp>
      <p:sp>
        <p:nvSpPr>
          <p:cNvPr id="1048" name="Line 24"/>
          <p:cNvSpPr>
            <a:spLocks noChangeShapeType="1"/>
          </p:cNvSpPr>
          <p:nvPr userDrawn="1"/>
        </p:nvSpPr>
        <p:spPr bwMode="auto">
          <a:xfrm rot="10800000" flipH="1">
            <a:off x="33868" y="6283325"/>
            <a:ext cx="8879417" cy="0"/>
          </a:xfrm>
          <a:prstGeom prst="line">
            <a:avLst/>
          </a:prstGeom>
          <a:noFill/>
          <a:ln w="38100">
            <a:solidFill>
              <a:srgbClr val="006600"/>
            </a:solidFill>
            <a:round/>
            <a:headEnd/>
            <a:tailEnd/>
          </a:ln>
          <a:effectLst/>
        </p:spPr>
        <p:txBody>
          <a:bodyPr/>
          <a:lstStyle/>
          <a:p>
            <a:pPr>
              <a:defRPr/>
            </a:pPr>
            <a:endParaRPr lang="es-ES" sz="800">
              <a:solidFill>
                <a:schemeClr val="tx1"/>
              </a:solidFill>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a:t>FECHA ÚLTIMA REVISIÓN: 13/12/11</a:t>
            </a:r>
            <a:endParaRPr lang="es-EC" dirty="0"/>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11" name="10 Imagen"/>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23202650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C"/>
              <a:t>FECHA ÚLTIMA REVISIÓN: 13/12/11</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CÓDIGO: SGC.DI.260</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1E7AFE-2674-4808-8DF1-F6454AB5A33F}" type="slidenum">
              <a:rPr lang="en-US" smtClean="0"/>
              <a:t>‹Nº›</a:t>
            </a:fld>
            <a:endParaRPr lang="en-US"/>
          </a:p>
        </p:txBody>
      </p:sp>
    </p:spTree>
    <p:extLst>
      <p:ext uri="{BB962C8B-B14F-4D97-AF65-F5344CB8AC3E}">
        <p14:creationId xmlns:p14="http://schemas.microsoft.com/office/powerpoint/2010/main" val="63417873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diagramData" Target="../diagrams/data4.xml"/><Relationship Id="rId12"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9.jpeg"/><Relationship Id="rId11" Type="http://schemas.microsoft.com/office/2007/relationships/diagramDrawing" Target="../diagrams/drawing4.xml"/><Relationship Id="rId5" Type="http://schemas.openxmlformats.org/officeDocument/2006/relationships/image" Target="../media/image38.png"/><Relationship Id="rId15" Type="http://schemas.openxmlformats.org/officeDocument/2006/relationships/image" Target="../media/image43.png"/><Relationship Id="rId10" Type="http://schemas.openxmlformats.org/officeDocument/2006/relationships/diagramColors" Target="../diagrams/colors4.xml"/><Relationship Id="rId4" Type="http://schemas.openxmlformats.org/officeDocument/2006/relationships/image" Target="../media/image37.jpeg"/><Relationship Id="rId9" Type="http://schemas.openxmlformats.org/officeDocument/2006/relationships/diagramQuickStyle" Target="../diagrams/quickStyle4.xml"/><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10.pn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notesSlide" Target="../notesSlides/notesSlide16.xml"/><Relationship Id="rId7" Type="http://schemas.openxmlformats.org/officeDocument/2006/relationships/oleObject" Target="../embeddings/oleObject4.bin"/><Relationship Id="rId12" Type="http://schemas.openxmlformats.org/officeDocument/2006/relationships/image" Target="../media/image62.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60.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59.png"/><Relationship Id="rId4" Type="http://schemas.openxmlformats.org/officeDocument/2006/relationships/oleObject" Target="../embeddings/oleObject3.bin"/><Relationship Id="rId9"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64.png"/><Relationship Id="rId7" Type="http://schemas.openxmlformats.org/officeDocument/2006/relationships/diagramQuickStyle" Target="../diagrams/quickStyle5.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65.png"/><Relationship Id="rId9" Type="http://schemas.microsoft.com/office/2007/relationships/diagramDrawing" Target="../diagrams/drawing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66.png"/><Relationship Id="rId7" Type="http://schemas.openxmlformats.org/officeDocument/2006/relationships/diagramLayout" Target="../diagrams/layout6.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Data" Target="../diagrams/data6.xml"/><Relationship Id="rId5" Type="http://schemas.openxmlformats.org/officeDocument/2006/relationships/image" Target="../media/image68.png"/><Relationship Id="rId10" Type="http://schemas.microsoft.com/office/2007/relationships/diagramDrawing" Target="../diagrams/drawing6.xml"/><Relationship Id="rId4" Type="http://schemas.openxmlformats.org/officeDocument/2006/relationships/image" Target="../media/image67.png"/><Relationship Id="rId9" Type="http://schemas.openxmlformats.org/officeDocument/2006/relationships/diagramColors" Target="../diagrams/colors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4.png"/><Relationship Id="rId7" Type="http://schemas.openxmlformats.org/officeDocument/2006/relationships/diagramLayout" Target="../diagrams/layout3.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Data" Target="../diagrams/data3.xml"/><Relationship Id="rId11" Type="http://schemas.openxmlformats.org/officeDocument/2006/relationships/image" Target="../media/image17.jpeg"/><Relationship Id="rId5" Type="http://schemas.openxmlformats.org/officeDocument/2006/relationships/image" Target="../media/image16.png"/><Relationship Id="rId10" Type="http://schemas.microsoft.com/office/2007/relationships/diagramDrawing" Target="../diagrams/drawing3.xml"/><Relationship Id="rId4" Type="http://schemas.openxmlformats.org/officeDocument/2006/relationships/image" Target="../media/image15.png"/><Relationship Id="rId9" Type="http://schemas.openxmlformats.org/officeDocument/2006/relationships/diagramColors" Target="../diagrams/colors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4"/>
          </p:nvPr>
        </p:nvSpPr>
        <p:spPr/>
        <p:txBody>
          <a:bodyPr/>
          <a:lstStyle/>
          <a:p>
            <a:r>
              <a:rPr lang="es-EC" b="1">
                <a:latin typeface="Arial" panose="020B0604020202020204" pitchFamily="34" charset="0"/>
                <a:cs typeface="Arial" panose="020B0604020202020204" pitchFamily="34" charset="0"/>
              </a:rPr>
              <a:t>VERSIÓN: </a:t>
            </a:r>
            <a:r>
              <a:rPr lang="es-EC">
                <a:latin typeface="Arial" panose="020B0604020202020204" pitchFamily="34" charset="0"/>
                <a:cs typeface="Arial" panose="020B0604020202020204" pitchFamily="34" charset="0"/>
              </a:rPr>
              <a:t>1.0</a:t>
            </a:r>
            <a:endParaRPr lang="es-EC"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0376" y="0"/>
            <a:ext cx="978938" cy="1012694"/>
          </a:xfrm>
          <a:prstGeom prst="rect">
            <a:avLst/>
          </a:prstGeom>
        </p:spPr>
      </p:pic>
      <p:sp>
        <p:nvSpPr>
          <p:cNvPr id="3" name="CuadroTexto 2"/>
          <p:cNvSpPr txBox="1"/>
          <p:nvPr/>
        </p:nvSpPr>
        <p:spPr>
          <a:xfrm>
            <a:off x="1390918" y="1012695"/>
            <a:ext cx="10191482" cy="2739211"/>
          </a:xfrm>
          <a:prstGeom prst="rect">
            <a:avLst/>
          </a:prstGeom>
          <a:noFill/>
        </p:spPr>
        <p:txBody>
          <a:bodyPr wrap="square" rtlCol="0">
            <a:spAutoFit/>
          </a:bodyPr>
          <a:lstStyle/>
          <a:p>
            <a:pPr algn="ctr"/>
            <a:r>
              <a:rPr lang="es-EC" sz="2000" b="1" dirty="0" smtClean="0">
                <a:latin typeface="Arial" panose="020B0604020202020204" pitchFamily="34" charset="0"/>
                <a:cs typeface="Arial" panose="020B0604020202020204" pitchFamily="34" charset="0"/>
              </a:rPr>
              <a:t>UNIVERSIDAD DE LAS FUERZAS ARMADAS - ESPE</a:t>
            </a:r>
          </a:p>
          <a:p>
            <a:pPr algn="ctr"/>
            <a:r>
              <a:rPr lang="es-EC" sz="2000" b="1" dirty="0" smtClean="0">
                <a:latin typeface="Arial" panose="020B0604020202020204" pitchFamily="34" charset="0"/>
                <a:cs typeface="Arial" panose="020B0604020202020204" pitchFamily="34" charset="0"/>
              </a:rPr>
              <a:t>DEPARTAMENTO </a:t>
            </a:r>
            <a:r>
              <a:rPr lang="es-EC" sz="2000" b="1" dirty="0">
                <a:latin typeface="Arial" panose="020B0604020202020204" pitchFamily="34" charset="0"/>
                <a:cs typeface="Arial" panose="020B0604020202020204" pitchFamily="34" charset="0"/>
              </a:rPr>
              <a:t>DE CIENCIAS DE LA VIDA Y DE LA AGRICULTURA</a:t>
            </a:r>
          </a:p>
          <a:p>
            <a:pPr algn="ctr"/>
            <a:r>
              <a:rPr lang="es-EC" sz="2000" b="1" dirty="0">
                <a:latin typeface="Arial" panose="020B0604020202020204" pitchFamily="34" charset="0"/>
                <a:cs typeface="Arial" panose="020B0604020202020204" pitchFamily="34" charset="0"/>
              </a:rPr>
              <a:t>CARRERA DE INGENIERÍA EN </a:t>
            </a:r>
            <a:r>
              <a:rPr lang="es-EC" sz="2000" b="1" dirty="0" smtClean="0">
                <a:latin typeface="Arial" panose="020B0604020202020204" pitchFamily="34" charset="0"/>
                <a:cs typeface="Arial" panose="020B0604020202020204" pitchFamily="34" charset="0"/>
              </a:rPr>
              <a:t>BIOTECNOLOGÍA</a:t>
            </a:r>
          </a:p>
          <a:p>
            <a:pPr algn="ctr"/>
            <a:endParaRPr lang="es-EC" sz="2000" b="1" dirty="0" smtClean="0">
              <a:latin typeface="Arial" panose="020B0604020202020204" pitchFamily="34" charset="0"/>
              <a:cs typeface="Arial" panose="020B0604020202020204" pitchFamily="34" charset="0"/>
            </a:endParaRPr>
          </a:p>
          <a:p>
            <a:pPr algn="ctr"/>
            <a:r>
              <a:rPr lang="es-EC" sz="2000" b="1" smtClean="0">
                <a:latin typeface="Arial" panose="020B0604020202020204" pitchFamily="34" charset="0"/>
                <a:cs typeface="Arial" panose="020B0604020202020204" pitchFamily="34" charset="0"/>
              </a:rPr>
              <a:t>TRABAJO</a:t>
            </a:r>
            <a:r>
              <a:rPr lang="es-EC" sz="2000" b="1" smtClean="0">
                <a:latin typeface="Arial" panose="020B0604020202020204" pitchFamily="34" charset="0"/>
                <a:cs typeface="Arial" panose="020B0604020202020204" pitchFamily="34" charset="0"/>
              </a:rPr>
              <a:t> </a:t>
            </a:r>
            <a:r>
              <a:rPr lang="es-EC" sz="2000" b="1" dirty="0" smtClean="0">
                <a:latin typeface="Arial" panose="020B0604020202020204" pitchFamily="34" charset="0"/>
                <a:cs typeface="Arial" panose="020B0604020202020204" pitchFamily="34" charset="0"/>
              </a:rPr>
              <a:t>DE INTEGRACIÓN CURRICULAR, </a:t>
            </a:r>
            <a:r>
              <a:rPr lang="es-EC" sz="2000" b="1" dirty="0">
                <a:latin typeface="Arial" panose="020B0604020202020204" pitchFamily="34" charset="0"/>
                <a:cs typeface="Arial" panose="020B0604020202020204" pitchFamily="34" charset="0"/>
              </a:rPr>
              <a:t>PREVIO A LA OBTENCIÓN DEL TÍTULO DE INGENIERA EN BIOTECNOLOGÍA</a:t>
            </a:r>
          </a:p>
          <a:p>
            <a:pPr algn="ctr"/>
            <a:endParaRPr lang="es-EC" sz="2000" b="1" dirty="0">
              <a:latin typeface="Arial" panose="020B0604020202020204" pitchFamily="34" charset="0"/>
              <a:cs typeface="Arial" panose="020B0604020202020204" pitchFamily="34" charset="0"/>
            </a:endParaRPr>
          </a:p>
          <a:p>
            <a:pPr algn="ctr"/>
            <a:r>
              <a:rPr lang="es-EC" sz="1600" b="1" dirty="0">
                <a:latin typeface="Arial" panose="020B0604020202020204" pitchFamily="34" charset="0"/>
                <a:cs typeface="Arial" panose="020B0604020202020204" pitchFamily="34" charset="0"/>
              </a:rPr>
              <a:t>“Caracterización a nivel morfológico y molecular del agente causal de la enfermedad del moho gris en plantas de mora de castilla (</a:t>
            </a:r>
            <a:r>
              <a:rPr lang="es-EC" sz="1600" b="1" i="1" dirty="0" err="1">
                <a:latin typeface="Arial" panose="020B0604020202020204" pitchFamily="34" charset="0"/>
                <a:cs typeface="Arial" panose="020B0604020202020204" pitchFamily="34" charset="0"/>
              </a:rPr>
              <a:t>Rubus</a:t>
            </a:r>
            <a:r>
              <a:rPr lang="es-EC" sz="1600" b="1" i="1" dirty="0">
                <a:latin typeface="Arial" panose="020B0604020202020204" pitchFamily="34" charset="0"/>
                <a:cs typeface="Arial" panose="020B0604020202020204" pitchFamily="34" charset="0"/>
              </a:rPr>
              <a:t> </a:t>
            </a:r>
            <a:r>
              <a:rPr lang="es-EC" sz="1600" b="1" i="1" dirty="0" err="1">
                <a:latin typeface="Arial" panose="020B0604020202020204" pitchFamily="34" charset="0"/>
                <a:cs typeface="Arial" panose="020B0604020202020204" pitchFamily="34" charset="0"/>
              </a:rPr>
              <a:t>glaucus</a:t>
            </a:r>
            <a:r>
              <a:rPr lang="es-EC" sz="1600" b="1" i="1" dirty="0">
                <a:latin typeface="Arial" panose="020B0604020202020204" pitchFamily="34" charset="0"/>
                <a:cs typeface="Arial" panose="020B0604020202020204" pitchFamily="34" charset="0"/>
              </a:rPr>
              <a:t> </a:t>
            </a:r>
            <a:r>
              <a:rPr lang="es-EC" sz="1600" b="1" dirty="0" err="1">
                <a:latin typeface="Arial" panose="020B0604020202020204" pitchFamily="34" charset="0"/>
                <a:cs typeface="Arial" panose="020B0604020202020204" pitchFamily="34" charset="0"/>
              </a:rPr>
              <a:t>Benth</a:t>
            </a:r>
            <a:r>
              <a:rPr lang="es-EC" sz="1600" b="1" dirty="0">
                <a:latin typeface="Arial" panose="020B0604020202020204" pitchFamily="34" charset="0"/>
                <a:cs typeface="Arial" panose="020B0604020202020204" pitchFamily="34" charset="0"/>
              </a:rPr>
              <a:t>)</a:t>
            </a:r>
            <a:r>
              <a:rPr lang="es-EC" sz="1600" b="1" i="1" dirty="0" smtClean="0">
                <a:latin typeface="Arial" panose="020B0604020202020204" pitchFamily="34" charset="0"/>
                <a:cs typeface="Arial" panose="020B0604020202020204" pitchFamily="34" charset="0"/>
              </a:rPr>
              <a:t>”</a:t>
            </a:r>
            <a:endParaRPr lang="es-EC" sz="1600" b="1" i="1" dirty="0">
              <a:latin typeface="Arial" panose="020B0604020202020204" pitchFamily="34" charset="0"/>
              <a:cs typeface="Arial" panose="020B0604020202020204" pitchFamily="34" charset="0"/>
            </a:endParaRPr>
          </a:p>
        </p:txBody>
      </p:sp>
      <p:sp>
        <p:nvSpPr>
          <p:cNvPr id="4" name="CuadroTexto 3"/>
          <p:cNvSpPr txBox="1"/>
          <p:nvPr/>
        </p:nvSpPr>
        <p:spPr>
          <a:xfrm>
            <a:off x="2389538" y="3877680"/>
            <a:ext cx="8208912" cy="584775"/>
          </a:xfrm>
          <a:prstGeom prst="rect">
            <a:avLst/>
          </a:prstGeom>
          <a:noFill/>
        </p:spPr>
        <p:txBody>
          <a:bodyPr wrap="square" rtlCol="0">
            <a:spAutoFit/>
          </a:bodyPr>
          <a:lstStyle/>
          <a:p>
            <a:pPr algn="ctr"/>
            <a:r>
              <a:rPr lang="es-EC" sz="1600" b="1" dirty="0">
                <a:latin typeface="Arial" panose="020B0604020202020204" pitchFamily="34" charset="0"/>
                <a:cs typeface="Arial" panose="020B0604020202020204" pitchFamily="34" charset="0"/>
              </a:rPr>
              <a:t>Elaborado por</a:t>
            </a:r>
          </a:p>
          <a:p>
            <a:pPr algn="ctr"/>
            <a:r>
              <a:rPr lang="es-EC" sz="1600" dirty="0" smtClean="0">
                <a:latin typeface="Arial" panose="020B0604020202020204" pitchFamily="34" charset="0"/>
                <a:cs typeface="Arial" panose="020B0604020202020204" pitchFamily="34" charset="0"/>
              </a:rPr>
              <a:t>Ivonne Estefanía </a:t>
            </a:r>
            <a:r>
              <a:rPr lang="es-EC" sz="1600" dirty="0" err="1" smtClean="0">
                <a:latin typeface="Arial" panose="020B0604020202020204" pitchFamily="34" charset="0"/>
                <a:cs typeface="Arial" panose="020B0604020202020204" pitchFamily="34" charset="0"/>
              </a:rPr>
              <a:t>Jinez</a:t>
            </a:r>
            <a:r>
              <a:rPr lang="es-EC" sz="1600" dirty="0" smtClean="0">
                <a:latin typeface="Arial" panose="020B0604020202020204" pitchFamily="34" charset="0"/>
                <a:cs typeface="Arial" panose="020B0604020202020204" pitchFamily="34" charset="0"/>
              </a:rPr>
              <a:t> Rodríguez</a:t>
            </a:r>
            <a:endParaRPr lang="es-EC" sz="1600" dirty="0">
              <a:latin typeface="Arial" panose="020B0604020202020204" pitchFamily="34" charset="0"/>
              <a:cs typeface="Arial" panose="020B0604020202020204" pitchFamily="34" charset="0"/>
            </a:endParaRPr>
          </a:p>
        </p:txBody>
      </p:sp>
      <p:sp>
        <p:nvSpPr>
          <p:cNvPr id="8" name="Rectángulo 7"/>
          <p:cNvSpPr/>
          <p:nvPr/>
        </p:nvSpPr>
        <p:spPr>
          <a:xfrm>
            <a:off x="4786790" y="5137921"/>
            <a:ext cx="3414408" cy="338554"/>
          </a:xfrm>
          <a:prstGeom prst="rect">
            <a:avLst/>
          </a:prstGeom>
        </p:spPr>
        <p:txBody>
          <a:bodyPr wrap="square">
            <a:spAutoFit/>
          </a:bodyPr>
          <a:lstStyle/>
          <a:p>
            <a:pPr algn="ctr"/>
            <a:r>
              <a:rPr lang="es-ES" sz="1600" dirty="0">
                <a:latin typeface="Arial" panose="020B0604020202020204" pitchFamily="34" charset="0"/>
                <a:cs typeface="Arial" panose="020B0604020202020204" pitchFamily="34" charset="0"/>
              </a:rPr>
              <a:t>Sangolquí - </a:t>
            </a:r>
            <a:r>
              <a:rPr lang="es-ES" sz="1600" dirty="0" smtClean="0">
                <a:latin typeface="Arial" panose="020B0604020202020204" pitchFamily="34" charset="0"/>
                <a:cs typeface="Arial" panose="020B0604020202020204" pitchFamily="34" charset="0"/>
              </a:rPr>
              <a:t>2022.</a:t>
            </a:r>
            <a:endParaRPr lang="es-ES" sz="1600" dirty="0">
              <a:latin typeface="Arial" panose="020B0604020202020204" pitchFamily="34" charset="0"/>
              <a:cs typeface="Arial" panose="020B0604020202020204" pitchFamily="34" charset="0"/>
            </a:endParaRPr>
          </a:p>
        </p:txBody>
      </p:sp>
      <p:sp>
        <p:nvSpPr>
          <p:cNvPr id="9" name="Rectángulo 8"/>
          <p:cNvSpPr/>
          <p:nvPr/>
        </p:nvSpPr>
        <p:spPr>
          <a:xfrm>
            <a:off x="4685340" y="4473897"/>
            <a:ext cx="3445174" cy="584775"/>
          </a:xfrm>
          <a:prstGeom prst="rect">
            <a:avLst/>
          </a:prstGeom>
        </p:spPr>
        <p:txBody>
          <a:bodyPr wrap="none">
            <a:spAutoFit/>
          </a:bodyPr>
          <a:lstStyle/>
          <a:p>
            <a:pPr algn="ctr"/>
            <a:r>
              <a:rPr lang="es-EC" sz="1600" b="1" dirty="0" smtClean="0">
                <a:latin typeface="Arial" panose="020B0604020202020204" pitchFamily="34" charset="0"/>
                <a:cs typeface="Arial" panose="020B0604020202020204" pitchFamily="34" charset="0"/>
              </a:rPr>
              <a:t>Director </a:t>
            </a:r>
            <a:r>
              <a:rPr lang="es-EC" sz="1600" b="1" dirty="0">
                <a:latin typeface="Arial" panose="020B0604020202020204" pitchFamily="34" charset="0"/>
                <a:cs typeface="Arial" panose="020B0604020202020204" pitchFamily="34" charset="0"/>
              </a:rPr>
              <a:t>del proyecto</a:t>
            </a:r>
          </a:p>
          <a:p>
            <a:pPr algn="ctr"/>
            <a:r>
              <a:rPr lang="es-EC" sz="1600" dirty="0" err="1" smtClean="0">
                <a:latin typeface="Arial" panose="020B0604020202020204" pitchFamily="34" charset="0"/>
                <a:cs typeface="Arial" panose="020B0604020202020204" pitchFamily="34" charset="0"/>
              </a:rPr>
              <a:t>Ph.D</a:t>
            </a:r>
            <a:r>
              <a:rPr lang="es-EC" sz="1600" dirty="0" smtClean="0">
                <a:latin typeface="Arial" panose="020B0604020202020204" pitchFamily="34" charset="0"/>
                <a:cs typeface="Arial" panose="020B0604020202020204" pitchFamily="34" charset="0"/>
              </a:rPr>
              <a:t>. Francisco Javier Flores Flor.</a:t>
            </a:r>
            <a:endParaRPr lang="es-EC"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1976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F3D88530-493B-4552-84CD-EE1213483D75}"/>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F6D30EDD-437E-4D14-8C49-610CDB10F64F}"/>
              </a:ext>
            </a:extLst>
          </p:cNvPr>
          <p:cNvSpPr txBox="1"/>
          <p:nvPr/>
        </p:nvSpPr>
        <p:spPr>
          <a:xfrm>
            <a:off x="279280" y="2767007"/>
            <a:ext cx="11539471" cy="769441"/>
          </a:xfrm>
          <a:prstGeom prst="rect">
            <a:avLst/>
          </a:prstGeom>
          <a:noFill/>
        </p:spPr>
        <p:txBody>
          <a:bodyPr wrap="square" rtlCol="0">
            <a:spAutoFit/>
          </a:bodyPr>
          <a:lstStyle>
            <a:defPPr>
              <a:defRPr lang="es-ES"/>
            </a:defPPr>
            <a:lvl1pPr algn="ctr">
              <a:defRPr sz="2800" b="1">
                <a:solidFill>
                  <a:srgbClr val="FF0000"/>
                </a:solidFill>
              </a:defRPr>
            </a:lvl1pPr>
          </a:lstStyle>
          <a:p>
            <a:pPr defTabSz="914400">
              <a:defRPr/>
            </a:pPr>
            <a:r>
              <a:rPr lang="es-ES" sz="4400" dirty="0" smtClean="0">
                <a:solidFill>
                  <a:schemeClr val="tx1"/>
                </a:solidFill>
                <a:latin typeface="Arial"/>
              </a:rPr>
              <a:t>METODOLOGÍA</a:t>
            </a:r>
            <a:endParaRPr lang="es-EC" sz="4400" dirty="0">
              <a:solidFill>
                <a:schemeClr val="tx1"/>
              </a:solidFill>
              <a:latin typeface="Arial"/>
            </a:endParaRPr>
          </a:p>
        </p:txBody>
      </p:sp>
      <p:sp>
        <p:nvSpPr>
          <p:cNvPr id="9" name="CuadroTexto 8">
            <a:extLst>
              <a:ext uri="{FF2B5EF4-FFF2-40B4-BE49-F238E27FC236}">
                <a16:creationId xmlns="" xmlns:a16="http://schemas.microsoft.com/office/drawing/2014/main" id="{3FAC9DA4-6E55-4E3A-8EAA-E9AD6ED37C4B}"/>
              </a:ext>
            </a:extLst>
          </p:cNvPr>
          <p:cNvSpPr txBox="1"/>
          <p:nvPr/>
        </p:nvSpPr>
        <p:spPr>
          <a:xfrm>
            <a:off x="122827" y="95530"/>
            <a:ext cx="312906" cy="369332"/>
          </a:xfrm>
          <a:prstGeom prst="rect">
            <a:avLst/>
          </a:prstGeom>
          <a:noFill/>
        </p:spPr>
        <p:txBody>
          <a:bodyPr wrap="none" rtlCol="0">
            <a:spAutoFit/>
          </a:bodyPr>
          <a:lstStyle/>
          <a:p>
            <a:r>
              <a:rPr lang="es-EC" dirty="0" smtClean="0"/>
              <a:t>9</a:t>
            </a:r>
            <a:endParaRPr lang="es-EC" dirty="0"/>
          </a:p>
        </p:txBody>
      </p:sp>
    </p:spTree>
    <p:extLst>
      <p:ext uri="{BB962C8B-B14F-4D97-AF65-F5344CB8AC3E}">
        <p14:creationId xmlns:p14="http://schemas.microsoft.com/office/powerpoint/2010/main" val="6664971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23686931-E4C7-4B77-9EBC-1689AA55E485}"/>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3A59FC90-47EA-4209-A84B-CFE7EED71620}"/>
              </a:ext>
            </a:extLst>
          </p:cNvPr>
          <p:cNvSpPr txBox="1"/>
          <p:nvPr/>
        </p:nvSpPr>
        <p:spPr>
          <a:xfrm>
            <a:off x="8672945" y="51516"/>
            <a:ext cx="3240013"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METODOLOGÍA</a:t>
            </a:r>
          </a:p>
        </p:txBody>
      </p:sp>
      <p:sp>
        <p:nvSpPr>
          <p:cNvPr id="13" name="CuadroTexto 12">
            <a:extLst>
              <a:ext uri="{FF2B5EF4-FFF2-40B4-BE49-F238E27FC236}">
                <a16:creationId xmlns="" xmlns:a16="http://schemas.microsoft.com/office/drawing/2014/main" id="{EE296FE2-7988-4E33-B89C-5DD45C91E787}"/>
              </a:ext>
            </a:extLst>
          </p:cNvPr>
          <p:cNvSpPr txBox="1"/>
          <p:nvPr/>
        </p:nvSpPr>
        <p:spPr>
          <a:xfrm>
            <a:off x="4808110" y="1014547"/>
            <a:ext cx="2594734" cy="646331"/>
          </a:xfrm>
          <a:prstGeom prst="rect">
            <a:avLst/>
          </a:prstGeom>
          <a:noFill/>
          <a:ln>
            <a:solidFill>
              <a:schemeClr val="accent4"/>
            </a:solidFill>
          </a:ln>
        </p:spPr>
        <p:txBody>
          <a:bodyPr wrap="square" rtlCol="0">
            <a:spAutoFit/>
          </a:bodyPr>
          <a:lstStyle/>
          <a:p>
            <a:pPr algn="just"/>
            <a:r>
              <a:rPr lang="es-EC" dirty="0" smtClean="0"/>
              <a:t>Distancia entre plantas menor a un metro</a:t>
            </a:r>
            <a:endParaRPr lang="es-ES" dirty="0"/>
          </a:p>
        </p:txBody>
      </p:sp>
      <p:sp>
        <p:nvSpPr>
          <p:cNvPr id="18" name="CuadroTexto 17">
            <a:extLst>
              <a:ext uri="{FF2B5EF4-FFF2-40B4-BE49-F238E27FC236}">
                <a16:creationId xmlns="" xmlns:a16="http://schemas.microsoft.com/office/drawing/2014/main" id="{13004984-C0D1-41D8-BB12-2F61D3771D11}"/>
              </a:ext>
            </a:extLst>
          </p:cNvPr>
          <p:cNvSpPr txBox="1"/>
          <p:nvPr/>
        </p:nvSpPr>
        <p:spPr>
          <a:xfrm>
            <a:off x="122827" y="95530"/>
            <a:ext cx="441146" cy="369332"/>
          </a:xfrm>
          <a:prstGeom prst="rect">
            <a:avLst/>
          </a:prstGeom>
          <a:noFill/>
        </p:spPr>
        <p:txBody>
          <a:bodyPr wrap="none" rtlCol="0">
            <a:spAutoFit/>
          </a:bodyPr>
          <a:lstStyle/>
          <a:p>
            <a:r>
              <a:rPr lang="es-EC" dirty="0" smtClean="0"/>
              <a:t>10</a:t>
            </a:r>
            <a:endParaRPr lang="es-EC" dirty="0"/>
          </a:p>
        </p:txBody>
      </p:sp>
      <p:pic>
        <p:nvPicPr>
          <p:cNvPr id="2" name="Imagen 1"/>
          <p:cNvPicPr>
            <a:picLocks noChangeAspect="1"/>
          </p:cNvPicPr>
          <p:nvPr/>
        </p:nvPicPr>
        <p:blipFill>
          <a:blip r:embed="rId3"/>
          <a:stretch>
            <a:fillRect/>
          </a:stretch>
        </p:blipFill>
        <p:spPr>
          <a:xfrm>
            <a:off x="234116" y="1012640"/>
            <a:ext cx="4102923" cy="4554075"/>
          </a:xfrm>
          <a:prstGeom prst="rect">
            <a:avLst/>
          </a:prstGeom>
        </p:spPr>
      </p:pic>
      <p:sp>
        <p:nvSpPr>
          <p:cNvPr id="20" name="CuadroTexto 19">
            <a:extLst>
              <a:ext uri="{FF2B5EF4-FFF2-40B4-BE49-F238E27FC236}">
                <a16:creationId xmlns="" xmlns:a16="http://schemas.microsoft.com/office/drawing/2014/main" id="{EE296FE2-7988-4E33-B89C-5DD45C91E787}"/>
              </a:ext>
            </a:extLst>
          </p:cNvPr>
          <p:cNvSpPr txBox="1"/>
          <p:nvPr/>
        </p:nvSpPr>
        <p:spPr>
          <a:xfrm>
            <a:off x="4808111" y="1712662"/>
            <a:ext cx="2594733" cy="646331"/>
          </a:xfrm>
          <a:prstGeom prst="rect">
            <a:avLst/>
          </a:prstGeom>
          <a:noFill/>
          <a:ln>
            <a:solidFill>
              <a:schemeClr val="accent4"/>
            </a:solidFill>
          </a:ln>
        </p:spPr>
        <p:txBody>
          <a:bodyPr wrap="square" rtlCol="0">
            <a:spAutoFit/>
          </a:bodyPr>
          <a:lstStyle/>
          <a:p>
            <a:pPr algn="just"/>
            <a:r>
              <a:rPr lang="es-EC" dirty="0" smtClean="0"/>
              <a:t>Presencia de frutos maduros</a:t>
            </a:r>
            <a:endParaRPr lang="es-ES" dirty="0"/>
          </a:p>
        </p:txBody>
      </p:sp>
      <p:sp>
        <p:nvSpPr>
          <p:cNvPr id="21" name="CuadroTexto 20">
            <a:extLst>
              <a:ext uri="{FF2B5EF4-FFF2-40B4-BE49-F238E27FC236}">
                <a16:creationId xmlns="" xmlns:a16="http://schemas.microsoft.com/office/drawing/2014/main" id="{EE296FE2-7988-4E33-B89C-5DD45C91E787}"/>
              </a:ext>
            </a:extLst>
          </p:cNvPr>
          <p:cNvSpPr txBox="1"/>
          <p:nvPr/>
        </p:nvSpPr>
        <p:spPr>
          <a:xfrm>
            <a:off x="4808111" y="2391824"/>
            <a:ext cx="2594733" cy="646331"/>
          </a:xfrm>
          <a:prstGeom prst="rect">
            <a:avLst/>
          </a:prstGeom>
          <a:noFill/>
          <a:ln>
            <a:solidFill>
              <a:schemeClr val="accent4"/>
            </a:solidFill>
          </a:ln>
        </p:spPr>
        <p:txBody>
          <a:bodyPr wrap="square" rtlCol="0">
            <a:spAutoFit/>
          </a:bodyPr>
          <a:lstStyle/>
          <a:p>
            <a:r>
              <a:rPr lang="es-EC" dirty="0" smtClean="0"/>
              <a:t>Disponibilidad y apertura del agricultor</a:t>
            </a:r>
            <a:endParaRPr lang="es-ES" dirty="0"/>
          </a:p>
        </p:txBody>
      </p:sp>
      <p:pic>
        <p:nvPicPr>
          <p:cNvPr id="23" name="Imagen 22"/>
          <p:cNvPicPr>
            <a:picLocks noChangeAspect="1"/>
          </p:cNvPicPr>
          <p:nvPr/>
        </p:nvPicPr>
        <p:blipFill>
          <a:blip r:embed="rId4"/>
          <a:stretch>
            <a:fillRect/>
          </a:stretch>
        </p:blipFill>
        <p:spPr>
          <a:xfrm>
            <a:off x="4517426" y="1176285"/>
            <a:ext cx="290685" cy="271030"/>
          </a:xfrm>
          <a:prstGeom prst="rect">
            <a:avLst/>
          </a:prstGeom>
        </p:spPr>
      </p:pic>
      <p:pic>
        <p:nvPicPr>
          <p:cNvPr id="24" name="Imagen 23"/>
          <p:cNvPicPr>
            <a:picLocks noChangeAspect="1"/>
          </p:cNvPicPr>
          <p:nvPr/>
        </p:nvPicPr>
        <p:blipFill>
          <a:blip r:embed="rId4"/>
          <a:stretch>
            <a:fillRect/>
          </a:stretch>
        </p:blipFill>
        <p:spPr>
          <a:xfrm>
            <a:off x="4517426" y="1744778"/>
            <a:ext cx="290685" cy="271030"/>
          </a:xfrm>
          <a:prstGeom prst="rect">
            <a:avLst/>
          </a:prstGeom>
        </p:spPr>
      </p:pic>
      <p:pic>
        <p:nvPicPr>
          <p:cNvPr id="25" name="Imagen 24"/>
          <p:cNvPicPr>
            <a:picLocks noChangeAspect="1"/>
          </p:cNvPicPr>
          <p:nvPr/>
        </p:nvPicPr>
        <p:blipFill>
          <a:blip r:embed="rId4"/>
          <a:stretch>
            <a:fillRect/>
          </a:stretch>
        </p:blipFill>
        <p:spPr>
          <a:xfrm>
            <a:off x="4517425" y="2464583"/>
            <a:ext cx="290685" cy="271030"/>
          </a:xfrm>
          <a:prstGeom prst="rect">
            <a:avLst/>
          </a:prstGeom>
        </p:spPr>
      </p:pic>
      <p:pic>
        <p:nvPicPr>
          <p:cNvPr id="26" name="Imagen 25"/>
          <p:cNvPicPr>
            <a:picLocks noChangeAspect="1"/>
          </p:cNvPicPr>
          <p:nvPr/>
        </p:nvPicPr>
        <p:blipFill>
          <a:blip r:embed="rId5"/>
          <a:stretch>
            <a:fillRect/>
          </a:stretch>
        </p:blipFill>
        <p:spPr>
          <a:xfrm>
            <a:off x="7620396" y="805709"/>
            <a:ext cx="4292562" cy="2353244"/>
          </a:xfrm>
          <a:prstGeom prst="rect">
            <a:avLst/>
          </a:prstGeom>
        </p:spPr>
      </p:pic>
      <p:pic>
        <p:nvPicPr>
          <p:cNvPr id="28" name="Imagen 27"/>
          <p:cNvPicPr>
            <a:picLocks noChangeAspect="1"/>
          </p:cNvPicPr>
          <p:nvPr/>
        </p:nvPicPr>
        <p:blipFill>
          <a:blip r:embed="rId6"/>
          <a:stretch>
            <a:fillRect/>
          </a:stretch>
        </p:blipFill>
        <p:spPr>
          <a:xfrm>
            <a:off x="7232749" y="4090450"/>
            <a:ext cx="1748604" cy="1798564"/>
          </a:xfrm>
          <a:prstGeom prst="rect">
            <a:avLst/>
          </a:prstGeom>
        </p:spPr>
      </p:pic>
      <p:pic>
        <p:nvPicPr>
          <p:cNvPr id="29" name="Imagen 28"/>
          <p:cNvPicPr>
            <a:picLocks noChangeAspect="1"/>
          </p:cNvPicPr>
          <p:nvPr/>
        </p:nvPicPr>
        <p:blipFill>
          <a:blip r:embed="rId7"/>
          <a:stretch>
            <a:fillRect/>
          </a:stretch>
        </p:blipFill>
        <p:spPr>
          <a:xfrm>
            <a:off x="4880095" y="4130334"/>
            <a:ext cx="1809598" cy="1798564"/>
          </a:xfrm>
          <a:prstGeom prst="rect">
            <a:avLst/>
          </a:prstGeom>
        </p:spPr>
      </p:pic>
      <p:sp>
        <p:nvSpPr>
          <p:cNvPr id="30" name="CuadroTexto 29">
            <a:extLst>
              <a:ext uri="{FF2B5EF4-FFF2-40B4-BE49-F238E27FC236}">
                <a16:creationId xmlns="" xmlns:a16="http://schemas.microsoft.com/office/drawing/2014/main" id="{EE296FE2-7988-4E33-B89C-5DD45C91E787}"/>
              </a:ext>
            </a:extLst>
          </p:cNvPr>
          <p:cNvSpPr txBox="1"/>
          <p:nvPr/>
        </p:nvSpPr>
        <p:spPr>
          <a:xfrm>
            <a:off x="5205754" y="3475654"/>
            <a:ext cx="1158279" cy="369332"/>
          </a:xfrm>
          <a:prstGeom prst="rect">
            <a:avLst/>
          </a:prstGeom>
          <a:noFill/>
          <a:ln>
            <a:solidFill>
              <a:schemeClr val="accent4"/>
            </a:solidFill>
          </a:ln>
        </p:spPr>
        <p:txBody>
          <a:bodyPr wrap="square" rtlCol="0">
            <a:spAutoFit/>
          </a:bodyPr>
          <a:lstStyle/>
          <a:p>
            <a:pPr algn="just"/>
            <a:r>
              <a:rPr lang="es-EC" dirty="0" smtClean="0"/>
              <a:t>Síntomas</a:t>
            </a:r>
            <a:endParaRPr lang="es-ES" dirty="0"/>
          </a:p>
        </p:txBody>
      </p:sp>
      <p:sp>
        <p:nvSpPr>
          <p:cNvPr id="31" name="CuadroTexto 30">
            <a:extLst>
              <a:ext uri="{FF2B5EF4-FFF2-40B4-BE49-F238E27FC236}">
                <a16:creationId xmlns="" xmlns:a16="http://schemas.microsoft.com/office/drawing/2014/main" id="{EE296FE2-7988-4E33-B89C-5DD45C91E787}"/>
              </a:ext>
            </a:extLst>
          </p:cNvPr>
          <p:cNvSpPr txBox="1"/>
          <p:nvPr/>
        </p:nvSpPr>
        <p:spPr>
          <a:xfrm>
            <a:off x="7656347" y="3458099"/>
            <a:ext cx="901408" cy="369332"/>
          </a:xfrm>
          <a:prstGeom prst="rect">
            <a:avLst/>
          </a:prstGeom>
          <a:noFill/>
          <a:ln>
            <a:solidFill>
              <a:schemeClr val="accent4"/>
            </a:solidFill>
          </a:ln>
        </p:spPr>
        <p:txBody>
          <a:bodyPr wrap="square" rtlCol="0">
            <a:spAutoFit/>
          </a:bodyPr>
          <a:lstStyle/>
          <a:p>
            <a:pPr algn="just"/>
            <a:r>
              <a:rPr lang="es-EC" dirty="0" smtClean="0"/>
              <a:t>Signos</a:t>
            </a:r>
          </a:p>
        </p:txBody>
      </p:sp>
      <p:sp>
        <p:nvSpPr>
          <p:cNvPr id="19" name="CuadroTexto 18">
            <a:extLst>
              <a:ext uri="{FF2B5EF4-FFF2-40B4-BE49-F238E27FC236}">
                <a16:creationId xmlns="" xmlns:a16="http://schemas.microsoft.com/office/drawing/2014/main" id="{A0D9D9F4-2D12-4E5F-90F2-6244FB5BE434}"/>
              </a:ext>
            </a:extLst>
          </p:cNvPr>
          <p:cNvSpPr txBox="1"/>
          <p:nvPr/>
        </p:nvSpPr>
        <p:spPr>
          <a:xfrm>
            <a:off x="563973" y="123823"/>
            <a:ext cx="5657662" cy="400110"/>
          </a:xfrm>
          <a:prstGeom prst="rect">
            <a:avLst/>
          </a:prstGeom>
          <a:noFill/>
        </p:spPr>
        <p:txBody>
          <a:bodyPr wrap="square" rtlCol="0">
            <a:spAutoFit/>
          </a:bodyPr>
          <a:lstStyle/>
          <a:p>
            <a:pPr algn="just"/>
            <a:r>
              <a:rPr lang="es-ES" sz="2000" b="1" dirty="0" smtClean="0"/>
              <a:t>Recolección de muestras</a:t>
            </a:r>
            <a:endParaRPr lang="es-EC" sz="2000" b="1" dirty="0"/>
          </a:p>
        </p:txBody>
      </p:sp>
      <p:pic>
        <p:nvPicPr>
          <p:cNvPr id="7" name="Imagen 6"/>
          <p:cNvPicPr>
            <a:picLocks noChangeAspect="1"/>
          </p:cNvPicPr>
          <p:nvPr/>
        </p:nvPicPr>
        <p:blipFill rotWithShape="1">
          <a:blip r:embed="rId8" cstate="print">
            <a:extLst>
              <a:ext uri="{28A0092B-C50C-407E-A947-70E740481C1C}">
                <a14:useLocalDpi xmlns:a14="http://schemas.microsoft.com/office/drawing/2010/main" val="0"/>
              </a:ext>
            </a:extLst>
          </a:blip>
          <a:srcRect l="35682" r="4072"/>
          <a:stretch/>
        </p:blipFill>
        <p:spPr>
          <a:xfrm>
            <a:off x="9259743" y="3429000"/>
            <a:ext cx="2641312" cy="2466109"/>
          </a:xfrm>
          <a:prstGeom prst="rect">
            <a:avLst/>
          </a:prstGeom>
        </p:spPr>
      </p:pic>
    </p:spTree>
    <p:extLst>
      <p:ext uri="{BB962C8B-B14F-4D97-AF65-F5344CB8AC3E}">
        <p14:creationId xmlns:p14="http://schemas.microsoft.com/office/powerpoint/2010/main" val="1913257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7A36555A-4A6A-4168-813C-46783D8C5398}"/>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70CE7409-FFD4-423E-B2A9-546CDB91B1BC}"/>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METODOLOGÍA</a:t>
            </a:r>
          </a:p>
        </p:txBody>
      </p:sp>
      <p:sp>
        <p:nvSpPr>
          <p:cNvPr id="8" name="CuadroTexto 7">
            <a:extLst>
              <a:ext uri="{FF2B5EF4-FFF2-40B4-BE49-F238E27FC236}">
                <a16:creationId xmlns="" xmlns:a16="http://schemas.microsoft.com/office/drawing/2014/main" id="{0AA28896-B444-4F5F-91DC-E8FA585991AB}"/>
              </a:ext>
            </a:extLst>
          </p:cNvPr>
          <p:cNvSpPr txBox="1"/>
          <p:nvPr/>
        </p:nvSpPr>
        <p:spPr>
          <a:xfrm>
            <a:off x="1168035" y="1052663"/>
            <a:ext cx="2197290" cy="400110"/>
          </a:xfrm>
          <a:prstGeom prst="rect">
            <a:avLst/>
          </a:prstGeom>
          <a:noFill/>
        </p:spPr>
        <p:txBody>
          <a:bodyPr wrap="square" rtlCol="0">
            <a:spAutoFit/>
          </a:bodyPr>
          <a:lstStyle/>
          <a:p>
            <a:pPr algn="ctr"/>
            <a:r>
              <a:rPr lang="es-ES" sz="2000" b="1" dirty="0" smtClean="0"/>
              <a:t>Esporulación</a:t>
            </a:r>
            <a:endParaRPr lang="es-EC" sz="2000" b="1" dirty="0"/>
          </a:p>
        </p:txBody>
      </p:sp>
      <p:sp>
        <p:nvSpPr>
          <p:cNvPr id="10" name="CuadroTexto 9">
            <a:extLst>
              <a:ext uri="{FF2B5EF4-FFF2-40B4-BE49-F238E27FC236}">
                <a16:creationId xmlns="" xmlns:a16="http://schemas.microsoft.com/office/drawing/2014/main" id="{02DA8BC4-58C6-4286-9444-551E17F2EF8B}"/>
              </a:ext>
            </a:extLst>
          </p:cNvPr>
          <p:cNvSpPr txBox="1"/>
          <p:nvPr/>
        </p:nvSpPr>
        <p:spPr>
          <a:xfrm>
            <a:off x="5278203" y="1399266"/>
            <a:ext cx="2274982" cy="369332"/>
          </a:xfrm>
          <a:prstGeom prst="rect">
            <a:avLst/>
          </a:prstGeom>
          <a:noFill/>
        </p:spPr>
        <p:txBody>
          <a:bodyPr wrap="none" rtlCol="0">
            <a:spAutoFit/>
          </a:bodyPr>
          <a:lstStyle/>
          <a:p>
            <a:r>
              <a:rPr lang="es-ES" dirty="0" smtClean="0"/>
              <a:t>Solución de esporas</a:t>
            </a:r>
            <a:endParaRPr lang="es-EC" dirty="0"/>
          </a:p>
        </p:txBody>
      </p:sp>
      <p:sp>
        <p:nvSpPr>
          <p:cNvPr id="13" name="CuadroTexto 12">
            <a:extLst>
              <a:ext uri="{FF2B5EF4-FFF2-40B4-BE49-F238E27FC236}">
                <a16:creationId xmlns="" xmlns:a16="http://schemas.microsoft.com/office/drawing/2014/main" id="{B184AAAF-ED24-4934-8282-5536DAB24765}"/>
              </a:ext>
            </a:extLst>
          </p:cNvPr>
          <p:cNvSpPr txBox="1"/>
          <p:nvPr/>
        </p:nvSpPr>
        <p:spPr>
          <a:xfrm>
            <a:off x="8230878" y="4900731"/>
            <a:ext cx="3961122" cy="369332"/>
          </a:xfrm>
          <a:prstGeom prst="rect">
            <a:avLst/>
          </a:prstGeom>
          <a:noFill/>
        </p:spPr>
        <p:txBody>
          <a:bodyPr wrap="square">
            <a:spAutoFit/>
          </a:bodyPr>
          <a:lstStyle/>
          <a:p>
            <a:pPr algn="ctr"/>
            <a:r>
              <a:rPr lang="es-EC" sz="1800" dirty="0" smtClean="0">
                <a:effectLst/>
                <a:latin typeface="+mj-lt"/>
                <a:ea typeface="Calibri" panose="020F0502020204030204" pitchFamily="34" charset="0"/>
              </a:rPr>
              <a:t>30 </a:t>
            </a:r>
            <a:r>
              <a:rPr lang="es-EC" sz="1800" dirty="0">
                <a:effectLst/>
                <a:latin typeface="+mj-lt"/>
                <a:ea typeface="Calibri" panose="020F0502020204030204" pitchFamily="34" charset="0"/>
              </a:rPr>
              <a:t>°C ± </a:t>
            </a:r>
            <a:r>
              <a:rPr lang="es-EC" dirty="0">
                <a:latin typeface="+mj-lt"/>
                <a:ea typeface="Calibri" panose="020F0502020204030204" pitchFamily="34" charset="0"/>
              </a:rPr>
              <a:t>2</a:t>
            </a:r>
            <a:r>
              <a:rPr lang="es-EC" sz="1800" dirty="0" smtClean="0">
                <a:effectLst/>
                <a:latin typeface="+mj-lt"/>
                <a:ea typeface="Calibri" panose="020F0502020204030204" pitchFamily="34" charset="0"/>
              </a:rPr>
              <a:t> </a:t>
            </a:r>
            <a:r>
              <a:rPr lang="es-EC" sz="1800" dirty="0">
                <a:effectLst/>
                <a:latin typeface="+mj-lt"/>
                <a:ea typeface="Calibri" panose="020F0502020204030204" pitchFamily="34" charset="0"/>
              </a:rPr>
              <a:t>°C </a:t>
            </a:r>
            <a:r>
              <a:rPr lang="es-EC" sz="1800" dirty="0" smtClean="0">
                <a:effectLst/>
                <a:latin typeface="+mj-lt"/>
                <a:ea typeface="Calibri" panose="020F0502020204030204" pitchFamily="34" charset="0"/>
              </a:rPr>
              <a:t>por 4 días</a:t>
            </a:r>
            <a:endParaRPr lang="es-EC" dirty="0">
              <a:latin typeface="+mj-lt"/>
            </a:endParaRPr>
          </a:p>
        </p:txBody>
      </p:sp>
      <p:sp>
        <p:nvSpPr>
          <p:cNvPr id="15" name="CuadroTexto 14">
            <a:extLst>
              <a:ext uri="{FF2B5EF4-FFF2-40B4-BE49-F238E27FC236}">
                <a16:creationId xmlns="" xmlns:a16="http://schemas.microsoft.com/office/drawing/2014/main" id="{8ADEC343-67A6-429B-AC21-428629C90F7F}"/>
              </a:ext>
            </a:extLst>
          </p:cNvPr>
          <p:cNvSpPr txBox="1"/>
          <p:nvPr/>
        </p:nvSpPr>
        <p:spPr>
          <a:xfrm>
            <a:off x="122827" y="95530"/>
            <a:ext cx="424027" cy="369332"/>
          </a:xfrm>
          <a:prstGeom prst="rect">
            <a:avLst/>
          </a:prstGeom>
          <a:noFill/>
        </p:spPr>
        <p:txBody>
          <a:bodyPr wrap="none" rtlCol="0">
            <a:spAutoFit/>
          </a:bodyPr>
          <a:lstStyle/>
          <a:p>
            <a:r>
              <a:rPr lang="es-ES" dirty="0" smtClean="0"/>
              <a:t>11</a:t>
            </a:r>
            <a:endParaRPr lang="es-EC" dirty="0"/>
          </a:p>
        </p:txBody>
      </p:sp>
      <p:sp>
        <p:nvSpPr>
          <p:cNvPr id="18" name="CuadroTexto 17">
            <a:extLst>
              <a:ext uri="{FF2B5EF4-FFF2-40B4-BE49-F238E27FC236}">
                <a16:creationId xmlns="" xmlns:a16="http://schemas.microsoft.com/office/drawing/2014/main" id="{B184AAAF-ED24-4934-8282-5536DAB24765}"/>
              </a:ext>
            </a:extLst>
          </p:cNvPr>
          <p:cNvSpPr txBox="1"/>
          <p:nvPr/>
        </p:nvSpPr>
        <p:spPr>
          <a:xfrm>
            <a:off x="286119" y="5117438"/>
            <a:ext cx="3961122" cy="646331"/>
          </a:xfrm>
          <a:prstGeom prst="rect">
            <a:avLst/>
          </a:prstGeom>
          <a:noFill/>
        </p:spPr>
        <p:txBody>
          <a:bodyPr wrap="square">
            <a:spAutoFit/>
          </a:bodyPr>
          <a:lstStyle/>
          <a:p>
            <a:pPr algn="ctr"/>
            <a:r>
              <a:rPr lang="es-EC" dirty="0" smtClean="0">
                <a:latin typeface="+mj-lt"/>
              </a:rPr>
              <a:t>La siembra se realizó de 24-48 horas después del muestreo</a:t>
            </a:r>
            <a:endParaRPr lang="es-EC" dirty="0">
              <a:latin typeface="+mj-lt"/>
            </a:endParaRPr>
          </a:p>
        </p:txBody>
      </p:sp>
      <p:pic>
        <p:nvPicPr>
          <p:cNvPr id="2" name="Imagen 1"/>
          <p:cNvPicPr>
            <a:picLocks noChangeAspect="1"/>
          </p:cNvPicPr>
          <p:nvPr/>
        </p:nvPicPr>
        <p:blipFill>
          <a:blip r:embed="rId3"/>
          <a:stretch>
            <a:fillRect/>
          </a:stretch>
        </p:blipFill>
        <p:spPr>
          <a:xfrm>
            <a:off x="286119" y="1560642"/>
            <a:ext cx="4238625" cy="3381375"/>
          </a:xfrm>
          <a:prstGeom prst="rect">
            <a:avLst/>
          </a:prstGeom>
        </p:spPr>
      </p:pic>
      <p:sp>
        <p:nvSpPr>
          <p:cNvPr id="20" name="CuadroTexto 19">
            <a:extLst>
              <a:ext uri="{FF2B5EF4-FFF2-40B4-BE49-F238E27FC236}">
                <a16:creationId xmlns="" xmlns:a16="http://schemas.microsoft.com/office/drawing/2014/main" id="{02DA8BC4-58C6-4286-9444-551E17F2EF8B}"/>
              </a:ext>
            </a:extLst>
          </p:cNvPr>
          <p:cNvSpPr txBox="1"/>
          <p:nvPr/>
        </p:nvSpPr>
        <p:spPr>
          <a:xfrm>
            <a:off x="5348735" y="3765738"/>
            <a:ext cx="2133918" cy="369332"/>
          </a:xfrm>
          <a:prstGeom prst="rect">
            <a:avLst/>
          </a:prstGeom>
          <a:noFill/>
        </p:spPr>
        <p:txBody>
          <a:bodyPr wrap="none" rtlCol="0">
            <a:spAutoFit/>
          </a:bodyPr>
          <a:lstStyle/>
          <a:p>
            <a:r>
              <a:rPr lang="es-ES" dirty="0" smtClean="0"/>
              <a:t>Dejar caer esporas</a:t>
            </a:r>
            <a:endParaRPr lang="es-EC" dirty="0"/>
          </a:p>
        </p:txBody>
      </p:sp>
      <p:pic>
        <p:nvPicPr>
          <p:cNvPr id="6" name="Imagen 5"/>
          <p:cNvPicPr>
            <a:picLocks noChangeAspect="1"/>
          </p:cNvPicPr>
          <p:nvPr/>
        </p:nvPicPr>
        <p:blipFill>
          <a:blip r:embed="rId4"/>
          <a:stretch>
            <a:fillRect/>
          </a:stretch>
        </p:blipFill>
        <p:spPr>
          <a:xfrm>
            <a:off x="5920394" y="4343760"/>
            <a:ext cx="990600" cy="1285875"/>
          </a:xfrm>
          <a:prstGeom prst="rect">
            <a:avLst/>
          </a:prstGeom>
        </p:spPr>
      </p:pic>
      <p:pic>
        <p:nvPicPr>
          <p:cNvPr id="7" name="Imagen 6"/>
          <p:cNvPicPr>
            <a:picLocks noChangeAspect="1"/>
          </p:cNvPicPr>
          <p:nvPr/>
        </p:nvPicPr>
        <p:blipFill>
          <a:blip r:embed="rId5"/>
          <a:stretch>
            <a:fillRect/>
          </a:stretch>
        </p:blipFill>
        <p:spPr>
          <a:xfrm>
            <a:off x="4963328" y="2536790"/>
            <a:ext cx="695325" cy="752475"/>
          </a:xfrm>
          <a:prstGeom prst="rect">
            <a:avLst/>
          </a:prstGeom>
        </p:spPr>
      </p:pic>
      <p:pic>
        <p:nvPicPr>
          <p:cNvPr id="22" name="Imagen 21"/>
          <p:cNvPicPr>
            <a:picLocks noChangeAspect="1"/>
          </p:cNvPicPr>
          <p:nvPr/>
        </p:nvPicPr>
        <p:blipFill>
          <a:blip r:embed="rId6"/>
          <a:stretch>
            <a:fillRect/>
          </a:stretch>
        </p:blipFill>
        <p:spPr>
          <a:xfrm>
            <a:off x="5853059" y="1881965"/>
            <a:ext cx="784872" cy="1822269"/>
          </a:xfrm>
          <a:prstGeom prst="rect">
            <a:avLst/>
          </a:prstGeom>
        </p:spPr>
      </p:pic>
      <p:pic>
        <p:nvPicPr>
          <p:cNvPr id="21" name="Imagen 20"/>
          <p:cNvPicPr>
            <a:picLocks noChangeAspect="1"/>
          </p:cNvPicPr>
          <p:nvPr/>
        </p:nvPicPr>
        <p:blipFill>
          <a:blip r:embed="rId7"/>
          <a:stretch>
            <a:fillRect/>
          </a:stretch>
        </p:blipFill>
        <p:spPr>
          <a:xfrm rot="2400000">
            <a:off x="5829406" y="1767944"/>
            <a:ext cx="109629" cy="1020029"/>
          </a:xfrm>
          <a:prstGeom prst="rect">
            <a:avLst/>
          </a:prstGeom>
        </p:spPr>
      </p:pic>
      <p:pic>
        <p:nvPicPr>
          <p:cNvPr id="23" name="Imagen 22"/>
          <p:cNvPicPr>
            <a:picLocks noChangeAspect="1"/>
          </p:cNvPicPr>
          <p:nvPr/>
        </p:nvPicPr>
        <p:blipFill>
          <a:blip r:embed="rId8"/>
          <a:stretch>
            <a:fillRect/>
          </a:stretch>
        </p:blipFill>
        <p:spPr>
          <a:xfrm>
            <a:off x="6699337" y="2506524"/>
            <a:ext cx="1552575" cy="781050"/>
          </a:xfrm>
          <a:prstGeom prst="rect">
            <a:avLst/>
          </a:prstGeom>
        </p:spPr>
      </p:pic>
      <p:cxnSp>
        <p:nvCxnSpPr>
          <p:cNvPr id="24" name="Conector recto de flecha 23">
            <a:extLst>
              <a:ext uri="{FF2B5EF4-FFF2-40B4-BE49-F238E27FC236}">
                <a16:creationId xmlns="" xmlns:a16="http://schemas.microsoft.com/office/drawing/2014/main" id="{4F913CCB-AE14-4A23-9FE1-656B19B3C9C2}"/>
              </a:ext>
            </a:extLst>
          </p:cNvPr>
          <p:cNvCxnSpPr>
            <a:cxnSpLocks/>
          </p:cNvCxnSpPr>
          <p:nvPr/>
        </p:nvCxnSpPr>
        <p:spPr>
          <a:xfrm>
            <a:off x="8042163" y="3322557"/>
            <a:ext cx="708183" cy="381677"/>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 xmlns:a16="http://schemas.microsoft.com/office/drawing/2014/main" id="{4F913CCB-AE14-4A23-9FE1-656B19B3C9C2}"/>
              </a:ext>
            </a:extLst>
          </p:cNvPr>
          <p:cNvCxnSpPr>
            <a:cxnSpLocks/>
          </p:cNvCxnSpPr>
          <p:nvPr/>
        </p:nvCxnSpPr>
        <p:spPr>
          <a:xfrm flipV="1">
            <a:off x="7888406" y="4606791"/>
            <a:ext cx="782934" cy="168155"/>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8" name="Imagen 27"/>
          <p:cNvPicPr>
            <a:picLocks noChangeAspect="1"/>
          </p:cNvPicPr>
          <p:nvPr/>
        </p:nvPicPr>
        <p:blipFill>
          <a:blip r:embed="rId9"/>
          <a:stretch>
            <a:fillRect/>
          </a:stretch>
        </p:blipFill>
        <p:spPr>
          <a:xfrm>
            <a:off x="8735014" y="3452274"/>
            <a:ext cx="1656288" cy="1240176"/>
          </a:xfrm>
          <a:prstGeom prst="rect">
            <a:avLst/>
          </a:prstGeom>
        </p:spPr>
      </p:pic>
      <p:cxnSp>
        <p:nvCxnSpPr>
          <p:cNvPr id="30" name="Conector recto de flecha 29">
            <a:extLst>
              <a:ext uri="{FF2B5EF4-FFF2-40B4-BE49-F238E27FC236}">
                <a16:creationId xmlns="" xmlns:a16="http://schemas.microsoft.com/office/drawing/2014/main" id="{4F913CCB-AE14-4A23-9FE1-656B19B3C9C2}"/>
              </a:ext>
            </a:extLst>
          </p:cNvPr>
          <p:cNvCxnSpPr>
            <a:cxnSpLocks/>
          </p:cNvCxnSpPr>
          <p:nvPr/>
        </p:nvCxnSpPr>
        <p:spPr>
          <a:xfrm>
            <a:off x="10484720" y="4018363"/>
            <a:ext cx="413292" cy="0"/>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3" name="Imagen 32"/>
          <p:cNvPicPr>
            <a:picLocks noChangeAspect="1"/>
          </p:cNvPicPr>
          <p:nvPr/>
        </p:nvPicPr>
        <p:blipFill>
          <a:blip r:embed="rId10"/>
          <a:stretch>
            <a:fillRect/>
          </a:stretch>
        </p:blipFill>
        <p:spPr>
          <a:xfrm>
            <a:off x="10991430" y="3556400"/>
            <a:ext cx="962025" cy="923925"/>
          </a:xfrm>
          <a:prstGeom prst="rect">
            <a:avLst/>
          </a:prstGeom>
        </p:spPr>
      </p:pic>
      <p:pic>
        <p:nvPicPr>
          <p:cNvPr id="25" name="Imagen 24"/>
          <p:cNvPicPr>
            <a:picLocks noChangeAspect="1"/>
          </p:cNvPicPr>
          <p:nvPr/>
        </p:nvPicPr>
        <p:blipFill>
          <a:blip r:embed="rId5"/>
          <a:stretch>
            <a:fillRect/>
          </a:stretch>
        </p:blipFill>
        <p:spPr>
          <a:xfrm>
            <a:off x="6295149" y="4153723"/>
            <a:ext cx="603594" cy="653204"/>
          </a:xfrm>
          <a:prstGeom prst="rect">
            <a:avLst/>
          </a:prstGeom>
        </p:spPr>
      </p:pic>
      <p:sp>
        <p:nvSpPr>
          <p:cNvPr id="27" name="CuadroTexto 26">
            <a:extLst>
              <a:ext uri="{FF2B5EF4-FFF2-40B4-BE49-F238E27FC236}">
                <a16:creationId xmlns="" xmlns:a16="http://schemas.microsoft.com/office/drawing/2014/main" id="{A0D9D9F4-2D12-4E5F-90F2-6244FB5BE434}"/>
              </a:ext>
            </a:extLst>
          </p:cNvPr>
          <p:cNvSpPr txBox="1"/>
          <p:nvPr/>
        </p:nvSpPr>
        <p:spPr>
          <a:xfrm>
            <a:off x="563973" y="123823"/>
            <a:ext cx="5657662" cy="400110"/>
          </a:xfrm>
          <a:prstGeom prst="rect">
            <a:avLst/>
          </a:prstGeom>
          <a:noFill/>
        </p:spPr>
        <p:txBody>
          <a:bodyPr wrap="square" rtlCol="0">
            <a:spAutoFit/>
          </a:bodyPr>
          <a:lstStyle/>
          <a:p>
            <a:pPr algn="just"/>
            <a:r>
              <a:rPr lang="es-ES" sz="2000" b="1" dirty="0" smtClean="0"/>
              <a:t>Siembra y aislamiento</a:t>
            </a:r>
            <a:endParaRPr lang="es-EC" sz="2000" b="1" dirty="0"/>
          </a:p>
        </p:txBody>
      </p:sp>
      <p:pic>
        <p:nvPicPr>
          <p:cNvPr id="34" name="Imagen 33"/>
          <p:cNvPicPr>
            <a:picLocks noChangeAspect="1"/>
          </p:cNvPicPr>
          <p:nvPr/>
        </p:nvPicPr>
        <p:blipFill rotWithShape="1">
          <a:blip r:embed="rId11"/>
          <a:srcRect t="40434"/>
          <a:stretch/>
        </p:blipFill>
        <p:spPr>
          <a:xfrm>
            <a:off x="8881500" y="914359"/>
            <a:ext cx="2505177" cy="2229070"/>
          </a:xfrm>
          <a:prstGeom prst="rect">
            <a:avLst/>
          </a:prstGeom>
        </p:spPr>
      </p:pic>
    </p:spTree>
    <p:extLst>
      <p:ext uri="{BB962C8B-B14F-4D97-AF65-F5344CB8AC3E}">
        <p14:creationId xmlns:p14="http://schemas.microsoft.com/office/powerpoint/2010/main" val="26972409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493552A3-AC33-4316-A0E7-F80A1A5E4641}"/>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906A4301-6682-49DC-ACA0-BE6A32DE8986}"/>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METODOLOGÍA</a:t>
            </a:r>
          </a:p>
        </p:txBody>
      </p:sp>
      <p:sp>
        <p:nvSpPr>
          <p:cNvPr id="12" name="CuadroTexto 11">
            <a:extLst>
              <a:ext uri="{FF2B5EF4-FFF2-40B4-BE49-F238E27FC236}">
                <a16:creationId xmlns="" xmlns:a16="http://schemas.microsoft.com/office/drawing/2014/main" id="{4A64BE40-D790-4B75-894A-E1956C155036}"/>
              </a:ext>
            </a:extLst>
          </p:cNvPr>
          <p:cNvSpPr txBox="1"/>
          <p:nvPr/>
        </p:nvSpPr>
        <p:spPr>
          <a:xfrm>
            <a:off x="358147" y="847643"/>
            <a:ext cx="3909402" cy="400110"/>
          </a:xfrm>
          <a:prstGeom prst="rect">
            <a:avLst/>
          </a:prstGeom>
          <a:noFill/>
        </p:spPr>
        <p:txBody>
          <a:bodyPr wrap="square" rtlCol="0">
            <a:spAutoFit/>
          </a:bodyPr>
          <a:lstStyle/>
          <a:p>
            <a:pPr algn="ctr"/>
            <a:r>
              <a:rPr lang="es-ES" sz="2000" b="1" dirty="0" smtClean="0"/>
              <a:t>Morfológica</a:t>
            </a:r>
            <a:endParaRPr lang="es-EC" sz="2000" b="1" dirty="0"/>
          </a:p>
        </p:txBody>
      </p:sp>
      <p:sp>
        <p:nvSpPr>
          <p:cNvPr id="13" name="CuadroTexto 12">
            <a:extLst>
              <a:ext uri="{FF2B5EF4-FFF2-40B4-BE49-F238E27FC236}">
                <a16:creationId xmlns="" xmlns:a16="http://schemas.microsoft.com/office/drawing/2014/main" id="{56FAC638-4296-48AA-A51A-774096905C07}"/>
              </a:ext>
            </a:extLst>
          </p:cNvPr>
          <p:cNvSpPr txBox="1"/>
          <p:nvPr/>
        </p:nvSpPr>
        <p:spPr>
          <a:xfrm>
            <a:off x="8450595" y="841420"/>
            <a:ext cx="3006365" cy="400110"/>
          </a:xfrm>
          <a:prstGeom prst="rect">
            <a:avLst/>
          </a:prstGeom>
          <a:noFill/>
        </p:spPr>
        <p:txBody>
          <a:bodyPr wrap="square" rtlCol="0">
            <a:spAutoFit/>
          </a:bodyPr>
          <a:lstStyle/>
          <a:p>
            <a:pPr algn="ctr"/>
            <a:r>
              <a:rPr lang="es-EC" sz="2000" b="1" dirty="0" smtClean="0"/>
              <a:t>Molecular</a:t>
            </a:r>
            <a:endParaRPr lang="es-EC" sz="2000" b="1" dirty="0"/>
          </a:p>
        </p:txBody>
      </p:sp>
      <p:sp>
        <p:nvSpPr>
          <p:cNvPr id="10" name="CuadroTexto 9">
            <a:extLst>
              <a:ext uri="{FF2B5EF4-FFF2-40B4-BE49-F238E27FC236}">
                <a16:creationId xmlns="" xmlns:a16="http://schemas.microsoft.com/office/drawing/2014/main" id="{701DAEF4-6A79-43C8-86D3-1D321323FEAB}"/>
              </a:ext>
            </a:extLst>
          </p:cNvPr>
          <p:cNvSpPr txBox="1"/>
          <p:nvPr/>
        </p:nvSpPr>
        <p:spPr>
          <a:xfrm>
            <a:off x="332287" y="5302626"/>
            <a:ext cx="3961122" cy="369332"/>
          </a:xfrm>
          <a:prstGeom prst="rect">
            <a:avLst/>
          </a:prstGeom>
          <a:noFill/>
        </p:spPr>
        <p:txBody>
          <a:bodyPr wrap="square">
            <a:spAutoFit/>
          </a:bodyPr>
          <a:lstStyle/>
          <a:p>
            <a:pPr algn="ctr"/>
            <a:r>
              <a:rPr lang="es-EC" sz="1800" dirty="0" smtClean="0">
                <a:effectLst/>
                <a:latin typeface="+mj-lt"/>
                <a:ea typeface="Calibri" panose="020F0502020204030204" pitchFamily="34" charset="0"/>
              </a:rPr>
              <a:t>Microscópico</a:t>
            </a:r>
            <a:endParaRPr lang="es-EC" dirty="0">
              <a:latin typeface="+mj-lt"/>
            </a:endParaRPr>
          </a:p>
        </p:txBody>
      </p:sp>
      <p:sp>
        <p:nvSpPr>
          <p:cNvPr id="16" name="CuadroTexto 15">
            <a:extLst>
              <a:ext uri="{FF2B5EF4-FFF2-40B4-BE49-F238E27FC236}">
                <a16:creationId xmlns="" xmlns:a16="http://schemas.microsoft.com/office/drawing/2014/main" id="{DA7B2504-6E9B-4CC1-BD62-FB92C78B3AD0}"/>
              </a:ext>
            </a:extLst>
          </p:cNvPr>
          <p:cNvSpPr txBox="1"/>
          <p:nvPr/>
        </p:nvSpPr>
        <p:spPr>
          <a:xfrm>
            <a:off x="122827" y="95530"/>
            <a:ext cx="441146" cy="369332"/>
          </a:xfrm>
          <a:prstGeom prst="rect">
            <a:avLst/>
          </a:prstGeom>
          <a:noFill/>
        </p:spPr>
        <p:txBody>
          <a:bodyPr wrap="none" rtlCol="0">
            <a:spAutoFit/>
          </a:bodyPr>
          <a:lstStyle/>
          <a:p>
            <a:r>
              <a:rPr lang="es-ES" dirty="0" smtClean="0"/>
              <a:t>12</a:t>
            </a:r>
            <a:endParaRPr lang="es-EC" dirty="0"/>
          </a:p>
        </p:txBody>
      </p:sp>
      <p:pic>
        <p:nvPicPr>
          <p:cNvPr id="2" name="Imagen 1"/>
          <p:cNvPicPr>
            <a:picLocks noChangeAspect="1"/>
          </p:cNvPicPr>
          <p:nvPr/>
        </p:nvPicPr>
        <p:blipFill>
          <a:blip r:embed="rId3"/>
          <a:stretch>
            <a:fillRect/>
          </a:stretch>
        </p:blipFill>
        <p:spPr>
          <a:xfrm>
            <a:off x="179798" y="1480546"/>
            <a:ext cx="1624633" cy="1228192"/>
          </a:xfrm>
          <a:prstGeom prst="rect">
            <a:avLst/>
          </a:prstGeom>
        </p:spPr>
      </p:pic>
      <p:cxnSp>
        <p:nvCxnSpPr>
          <p:cNvPr id="18" name="Conector recto de flecha 17">
            <a:extLst>
              <a:ext uri="{FF2B5EF4-FFF2-40B4-BE49-F238E27FC236}">
                <a16:creationId xmlns="" xmlns:a16="http://schemas.microsoft.com/office/drawing/2014/main" id="{4F913CCB-AE14-4A23-9FE1-656B19B3C9C2}"/>
              </a:ext>
            </a:extLst>
          </p:cNvPr>
          <p:cNvCxnSpPr>
            <a:cxnSpLocks/>
          </p:cNvCxnSpPr>
          <p:nvPr/>
        </p:nvCxnSpPr>
        <p:spPr>
          <a:xfrm>
            <a:off x="1922012" y="2094642"/>
            <a:ext cx="546510" cy="0"/>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218" name="Picture 2" descr="Libros Abiertos Libros De Conocimiento Libros De Estudio Ilustraciones De  Dibujos Animados, Libro Clipart, Libros Abiertos, Libros De Conocimiento  PNG y PSD para Descargar Gratis | Pngtre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64" t="17556" r="13325" b="16810"/>
          <a:stretch/>
        </p:blipFill>
        <p:spPr bwMode="auto">
          <a:xfrm>
            <a:off x="2680113" y="1402664"/>
            <a:ext cx="1613296" cy="1383956"/>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 xmlns:a16="http://schemas.microsoft.com/office/drawing/2014/main" id="{701DAEF4-6A79-43C8-86D3-1D321323FEAB}"/>
              </a:ext>
            </a:extLst>
          </p:cNvPr>
          <p:cNvSpPr txBox="1"/>
          <p:nvPr/>
        </p:nvSpPr>
        <p:spPr>
          <a:xfrm>
            <a:off x="955426" y="2993341"/>
            <a:ext cx="2726204" cy="369332"/>
          </a:xfrm>
          <a:prstGeom prst="rect">
            <a:avLst/>
          </a:prstGeom>
          <a:noFill/>
        </p:spPr>
        <p:txBody>
          <a:bodyPr wrap="square">
            <a:spAutoFit/>
          </a:bodyPr>
          <a:lstStyle/>
          <a:p>
            <a:pPr algn="ctr"/>
            <a:r>
              <a:rPr lang="es-EC" sz="1800" dirty="0" smtClean="0">
                <a:effectLst/>
                <a:latin typeface="+mj-lt"/>
                <a:ea typeface="Calibri" panose="020F0502020204030204" pitchFamily="34" charset="0"/>
              </a:rPr>
              <a:t>Macroscópico</a:t>
            </a:r>
            <a:endParaRPr lang="es-EC" dirty="0">
              <a:latin typeface="+mj-lt"/>
            </a:endParaRPr>
          </a:p>
        </p:txBody>
      </p:sp>
      <p:pic>
        <p:nvPicPr>
          <p:cNvPr id="5" name="Imagen 4"/>
          <p:cNvPicPr>
            <a:picLocks noChangeAspect="1"/>
          </p:cNvPicPr>
          <p:nvPr/>
        </p:nvPicPr>
        <p:blipFill>
          <a:blip r:embed="rId5"/>
          <a:stretch>
            <a:fillRect/>
          </a:stretch>
        </p:blipFill>
        <p:spPr>
          <a:xfrm>
            <a:off x="716489" y="3301222"/>
            <a:ext cx="2957555" cy="1788289"/>
          </a:xfrm>
          <a:prstGeom prst="rect">
            <a:avLst/>
          </a:prstGeom>
        </p:spPr>
      </p:pic>
      <p:cxnSp>
        <p:nvCxnSpPr>
          <p:cNvPr id="20" name="Conector recto de flecha 19">
            <a:extLst>
              <a:ext uri="{FF2B5EF4-FFF2-40B4-BE49-F238E27FC236}">
                <a16:creationId xmlns="" xmlns:a16="http://schemas.microsoft.com/office/drawing/2014/main" id="{4F913CCB-AE14-4A23-9FE1-656B19B3C9C2}"/>
              </a:ext>
            </a:extLst>
          </p:cNvPr>
          <p:cNvCxnSpPr>
            <a:cxnSpLocks/>
          </p:cNvCxnSpPr>
          <p:nvPr/>
        </p:nvCxnSpPr>
        <p:spPr>
          <a:xfrm>
            <a:off x="2039593" y="4220244"/>
            <a:ext cx="546510" cy="0"/>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220" name="Picture 4" descr="Sangre – Danagen"/>
          <p:cNvPicPr>
            <a:picLocks noChangeAspect="1" noChangeArrowheads="1"/>
          </p:cNvPicPr>
          <p:nvPr/>
        </p:nvPicPr>
        <p:blipFill rotWithShape="1">
          <a:blip r:embed="rId6">
            <a:extLst>
              <a:ext uri="{28A0092B-C50C-407E-A947-70E740481C1C}">
                <a14:useLocalDpi xmlns:a14="http://schemas.microsoft.com/office/drawing/2010/main" val="0"/>
              </a:ext>
            </a:extLst>
          </a:blip>
          <a:srcRect l="16000" t="5737"/>
          <a:stretch/>
        </p:blipFill>
        <p:spPr bwMode="auto">
          <a:xfrm>
            <a:off x="8064518" y="1477436"/>
            <a:ext cx="3778521" cy="16227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a 5"/>
          <p:cNvGraphicFramePr/>
          <p:nvPr>
            <p:extLst>
              <p:ext uri="{D42A27DB-BD31-4B8C-83A1-F6EECF244321}">
                <p14:modId xmlns:p14="http://schemas.microsoft.com/office/powerpoint/2010/main" val="3149175313"/>
              </p:ext>
            </p:extLst>
          </p:nvPr>
        </p:nvGraphicFramePr>
        <p:xfrm>
          <a:off x="3841826" y="782523"/>
          <a:ext cx="3505166" cy="50330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CuadroTexto 20">
            <a:extLst>
              <a:ext uri="{FF2B5EF4-FFF2-40B4-BE49-F238E27FC236}">
                <a16:creationId xmlns="" xmlns:a16="http://schemas.microsoft.com/office/drawing/2014/main" id="{0FE36396-17B4-4876-8046-BE770F002D1B}"/>
              </a:ext>
            </a:extLst>
          </p:cNvPr>
          <p:cNvSpPr txBox="1"/>
          <p:nvPr/>
        </p:nvSpPr>
        <p:spPr>
          <a:xfrm>
            <a:off x="557524" y="6349095"/>
            <a:ext cx="5510868" cy="276999"/>
          </a:xfrm>
          <a:prstGeom prst="rect">
            <a:avLst/>
          </a:prstGeom>
          <a:noFill/>
        </p:spPr>
        <p:txBody>
          <a:bodyPr wrap="none" rtlCol="0">
            <a:spAutoFit/>
          </a:bodyPr>
          <a:lstStyle/>
          <a:p>
            <a:r>
              <a:rPr lang="en-US" sz="1200" dirty="0" smtClean="0"/>
              <a:t>(</a:t>
            </a:r>
            <a:r>
              <a:rPr lang="en-US" sz="1200" dirty="0" err="1" smtClean="0"/>
              <a:t>Danagen</a:t>
            </a:r>
            <a:r>
              <a:rPr lang="en-US" sz="1200" dirty="0" smtClean="0"/>
              <a:t>, 2021; </a:t>
            </a:r>
            <a:r>
              <a:rPr lang="en-US" sz="1200" dirty="0" err="1" smtClean="0"/>
              <a:t>Martínez</a:t>
            </a:r>
            <a:r>
              <a:rPr lang="en-US" sz="1200" dirty="0" smtClean="0"/>
              <a:t> et al., 2003; </a:t>
            </a:r>
            <a:r>
              <a:rPr lang="en-US" sz="1200" dirty="0" err="1" smtClean="0"/>
              <a:t>Tanovic</a:t>
            </a:r>
            <a:r>
              <a:rPr lang="en-US" sz="1200" dirty="0" smtClean="0"/>
              <a:t> et al., 2009; </a:t>
            </a:r>
            <a:r>
              <a:rPr lang="en-US" sz="1200" dirty="0" err="1" smtClean="0"/>
              <a:t>Staats</a:t>
            </a:r>
            <a:r>
              <a:rPr lang="en-US" sz="1200" dirty="0" smtClean="0"/>
              <a:t> et al., 2005)</a:t>
            </a:r>
            <a:endParaRPr lang="en-US" sz="1200" dirty="0"/>
          </a:p>
        </p:txBody>
      </p:sp>
      <p:pic>
        <p:nvPicPr>
          <p:cNvPr id="8" name="Imagen 7"/>
          <p:cNvPicPr>
            <a:picLocks noChangeAspect="1"/>
          </p:cNvPicPr>
          <p:nvPr/>
        </p:nvPicPr>
        <p:blipFill>
          <a:blip r:embed="rId12"/>
          <a:stretch>
            <a:fillRect/>
          </a:stretch>
        </p:blipFill>
        <p:spPr>
          <a:xfrm>
            <a:off x="10218568" y="3293118"/>
            <a:ext cx="1591336" cy="1128105"/>
          </a:xfrm>
          <a:prstGeom prst="rect">
            <a:avLst/>
          </a:prstGeom>
        </p:spPr>
      </p:pic>
      <p:pic>
        <p:nvPicPr>
          <p:cNvPr id="9" name="Imagen 8"/>
          <p:cNvPicPr>
            <a:picLocks noChangeAspect="1"/>
          </p:cNvPicPr>
          <p:nvPr/>
        </p:nvPicPr>
        <p:blipFill rotWithShape="1">
          <a:blip r:embed="rId13"/>
          <a:srcRect b="18830"/>
          <a:stretch/>
        </p:blipFill>
        <p:spPr>
          <a:xfrm>
            <a:off x="8248279" y="3287447"/>
            <a:ext cx="1802507" cy="2384511"/>
          </a:xfrm>
          <a:prstGeom prst="rect">
            <a:avLst/>
          </a:prstGeom>
        </p:spPr>
      </p:pic>
      <p:pic>
        <p:nvPicPr>
          <p:cNvPr id="22" name="Imagen 21"/>
          <p:cNvPicPr>
            <a:picLocks noChangeAspect="1"/>
          </p:cNvPicPr>
          <p:nvPr/>
        </p:nvPicPr>
        <p:blipFill>
          <a:blip r:embed="rId14"/>
          <a:stretch>
            <a:fillRect/>
          </a:stretch>
        </p:blipFill>
        <p:spPr>
          <a:xfrm>
            <a:off x="10218567" y="4518192"/>
            <a:ext cx="1594157" cy="1132500"/>
          </a:xfrm>
          <a:prstGeom prst="rect">
            <a:avLst/>
          </a:prstGeom>
        </p:spPr>
      </p:pic>
      <p:sp>
        <p:nvSpPr>
          <p:cNvPr id="25" name="CuadroTexto 24">
            <a:extLst>
              <a:ext uri="{FF2B5EF4-FFF2-40B4-BE49-F238E27FC236}">
                <a16:creationId xmlns="" xmlns:a16="http://schemas.microsoft.com/office/drawing/2014/main" id="{EE296FE2-7988-4E33-B89C-5DD45C91E787}"/>
              </a:ext>
            </a:extLst>
          </p:cNvPr>
          <p:cNvSpPr txBox="1"/>
          <p:nvPr/>
        </p:nvSpPr>
        <p:spPr>
          <a:xfrm>
            <a:off x="6706218" y="1959532"/>
            <a:ext cx="894811" cy="338554"/>
          </a:xfrm>
          <a:prstGeom prst="rect">
            <a:avLst/>
          </a:prstGeom>
          <a:noFill/>
          <a:ln w="28575">
            <a:solidFill>
              <a:schemeClr val="accent2"/>
            </a:solidFill>
          </a:ln>
        </p:spPr>
        <p:txBody>
          <a:bodyPr wrap="square" rtlCol="0">
            <a:spAutoFit/>
          </a:bodyPr>
          <a:lstStyle/>
          <a:p>
            <a:pPr algn="ctr"/>
            <a:r>
              <a:rPr lang="es-EC" sz="1600" dirty="0" smtClean="0"/>
              <a:t>ITS</a:t>
            </a:r>
            <a:endParaRPr lang="es-ES" sz="1600" dirty="0"/>
          </a:p>
        </p:txBody>
      </p:sp>
      <p:sp>
        <p:nvSpPr>
          <p:cNvPr id="26" name="CuadroTexto 25">
            <a:extLst>
              <a:ext uri="{FF2B5EF4-FFF2-40B4-BE49-F238E27FC236}">
                <a16:creationId xmlns="" xmlns:a16="http://schemas.microsoft.com/office/drawing/2014/main" id="{EE296FE2-7988-4E33-B89C-5DD45C91E787}"/>
              </a:ext>
            </a:extLst>
          </p:cNvPr>
          <p:cNvSpPr txBox="1"/>
          <p:nvPr/>
        </p:nvSpPr>
        <p:spPr>
          <a:xfrm>
            <a:off x="6706218" y="2410014"/>
            <a:ext cx="894812" cy="338554"/>
          </a:xfrm>
          <a:prstGeom prst="rect">
            <a:avLst/>
          </a:prstGeom>
          <a:noFill/>
          <a:ln w="28575">
            <a:solidFill>
              <a:schemeClr val="accent2"/>
            </a:solidFill>
          </a:ln>
        </p:spPr>
        <p:txBody>
          <a:bodyPr wrap="square" rtlCol="0">
            <a:spAutoFit/>
          </a:bodyPr>
          <a:lstStyle/>
          <a:p>
            <a:pPr algn="ctr"/>
            <a:r>
              <a:rPr lang="es-EC" sz="1600" dirty="0" smtClean="0"/>
              <a:t>RPB2</a:t>
            </a:r>
            <a:endParaRPr lang="es-ES" sz="1600" dirty="0"/>
          </a:p>
        </p:txBody>
      </p:sp>
      <p:sp>
        <p:nvSpPr>
          <p:cNvPr id="27" name="CuadroTexto 26">
            <a:extLst>
              <a:ext uri="{FF2B5EF4-FFF2-40B4-BE49-F238E27FC236}">
                <a16:creationId xmlns="" xmlns:a16="http://schemas.microsoft.com/office/drawing/2014/main" id="{EE296FE2-7988-4E33-B89C-5DD45C91E787}"/>
              </a:ext>
            </a:extLst>
          </p:cNvPr>
          <p:cNvSpPr txBox="1"/>
          <p:nvPr/>
        </p:nvSpPr>
        <p:spPr>
          <a:xfrm>
            <a:off x="6702945" y="2886151"/>
            <a:ext cx="898084" cy="338554"/>
          </a:xfrm>
          <a:prstGeom prst="rect">
            <a:avLst/>
          </a:prstGeom>
          <a:noFill/>
          <a:ln w="28575">
            <a:solidFill>
              <a:schemeClr val="accent2"/>
            </a:solidFill>
          </a:ln>
        </p:spPr>
        <p:txBody>
          <a:bodyPr wrap="square" rtlCol="0">
            <a:spAutoFit/>
          </a:bodyPr>
          <a:lstStyle/>
          <a:p>
            <a:pPr algn="ctr"/>
            <a:r>
              <a:rPr lang="es-EC" sz="1600" dirty="0" smtClean="0"/>
              <a:t>G3PDH</a:t>
            </a:r>
            <a:endParaRPr lang="es-ES" sz="1600" dirty="0"/>
          </a:p>
        </p:txBody>
      </p:sp>
      <p:sp>
        <p:nvSpPr>
          <p:cNvPr id="28" name="CuadroTexto 27">
            <a:extLst>
              <a:ext uri="{FF2B5EF4-FFF2-40B4-BE49-F238E27FC236}">
                <a16:creationId xmlns="" xmlns:a16="http://schemas.microsoft.com/office/drawing/2014/main" id="{EE296FE2-7988-4E33-B89C-5DD45C91E787}"/>
              </a:ext>
            </a:extLst>
          </p:cNvPr>
          <p:cNvSpPr txBox="1"/>
          <p:nvPr/>
        </p:nvSpPr>
        <p:spPr>
          <a:xfrm>
            <a:off x="6702899" y="3320979"/>
            <a:ext cx="898130" cy="338554"/>
          </a:xfrm>
          <a:prstGeom prst="rect">
            <a:avLst/>
          </a:prstGeom>
          <a:noFill/>
          <a:ln w="28575">
            <a:solidFill>
              <a:schemeClr val="accent2"/>
            </a:solidFill>
          </a:ln>
        </p:spPr>
        <p:txBody>
          <a:bodyPr wrap="square" rtlCol="0">
            <a:spAutoFit/>
          </a:bodyPr>
          <a:lstStyle/>
          <a:p>
            <a:pPr algn="ctr"/>
            <a:r>
              <a:rPr lang="es-EC" sz="1600" dirty="0" smtClean="0"/>
              <a:t>HSP60</a:t>
            </a:r>
            <a:endParaRPr lang="es-ES" sz="1600" dirty="0"/>
          </a:p>
        </p:txBody>
      </p:sp>
      <p:pic>
        <p:nvPicPr>
          <p:cNvPr id="9222" name="Picture 6" descr="BLAST: Basic Local Alignment Search Tool"/>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01630" y="4990745"/>
            <a:ext cx="1201318" cy="623761"/>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Conector recto de flecha 29">
            <a:extLst>
              <a:ext uri="{FF2B5EF4-FFF2-40B4-BE49-F238E27FC236}">
                <a16:creationId xmlns="" xmlns:a16="http://schemas.microsoft.com/office/drawing/2014/main" id="{4F913CCB-AE14-4A23-9FE1-656B19B3C9C2}"/>
              </a:ext>
            </a:extLst>
          </p:cNvPr>
          <p:cNvCxnSpPr>
            <a:cxnSpLocks/>
          </p:cNvCxnSpPr>
          <p:nvPr/>
        </p:nvCxnSpPr>
        <p:spPr>
          <a:xfrm>
            <a:off x="6199066" y="5302626"/>
            <a:ext cx="343688" cy="0"/>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 xmlns:a16="http://schemas.microsoft.com/office/drawing/2014/main" id="{A0D9D9F4-2D12-4E5F-90F2-6244FB5BE434}"/>
              </a:ext>
            </a:extLst>
          </p:cNvPr>
          <p:cNvSpPr txBox="1"/>
          <p:nvPr/>
        </p:nvSpPr>
        <p:spPr>
          <a:xfrm>
            <a:off x="563973" y="123823"/>
            <a:ext cx="5657662" cy="400110"/>
          </a:xfrm>
          <a:prstGeom prst="rect">
            <a:avLst/>
          </a:prstGeom>
          <a:noFill/>
        </p:spPr>
        <p:txBody>
          <a:bodyPr wrap="square" rtlCol="0">
            <a:spAutoFit/>
          </a:bodyPr>
          <a:lstStyle/>
          <a:p>
            <a:pPr algn="just"/>
            <a:r>
              <a:rPr lang="es-ES" sz="2000" b="1" dirty="0" smtClean="0"/>
              <a:t>Identificación morfológica y molecular</a:t>
            </a:r>
            <a:endParaRPr lang="es-EC" sz="2000" b="1" dirty="0"/>
          </a:p>
        </p:txBody>
      </p:sp>
    </p:spTree>
    <p:extLst>
      <p:ext uri="{BB962C8B-B14F-4D97-AF65-F5344CB8AC3E}">
        <p14:creationId xmlns:p14="http://schemas.microsoft.com/office/powerpoint/2010/main" val="60128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 name="Imagen 11263"/>
          <p:cNvPicPr>
            <a:picLocks noChangeAspect="1"/>
          </p:cNvPicPr>
          <p:nvPr/>
        </p:nvPicPr>
        <p:blipFill>
          <a:blip r:embed="rId3"/>
          <a:stretch>
            <a:fillRect/>
          </a:stretch>
        </p:blipFill>
        <p:spPr>
          <a:xfrm>
            <a:off x="8908734" y="1545829"/>
            <a:ext cx="2940681" cy="1531398"/>
          </a:xfrm>
          <a:prstGeom prst="rect">
            <a:avLst/>
          </a:prstGeom>
        </p:spPr>
      </p:pic>
      <p:pic>
        <p:nvPicPr>
          <p:cNvPr id="9" name="Imagen 8"/>
          <p:cNvPicPr>
            <a:picLocks noChangeAspect="1"/>
          </p:cNvPicPr>
          <p:nvPr/>
        </p:nvPicPr>
        <p:blipFill>
          <a:blip r:embed="rId4"/>
          <a:stretch>
            <a:fillRect/>
          </a:stretch>
        </p:blipFill>
        <p:spPr>
          <a:xfrm>
            <a:off x="8691503" y="3532904"/>
            <a:ext cx="3086100" cy="2257425"/>
          </a:xfrm>
          <a:prstGeom prst="rect">
            <a:avLst/>
          </a:prstGeom>
        </p:spPr>
      </p:pic>
      <p:sp>
        <p:nvSpPr>
          <p:cNvPr id="3" name="Marcador de número de diapositiva 2">
            <a:extLst>
              <a:ext uri="{FF2B5EF4-FFF2-40B4-BE49-F238E27FC236}">
                <a16:creationId xmlns="" xmlns:a16="http://schemas.microsoft.com/office/drawing/2014/main" id="{493552A3-AC33-4316-A0E7-F80A1A5E4641}"/>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906A4301-6682-49DC-ACA0-BE6A32DE8986}"/>
              </a:ext>
            </a:extLst>
          </p:cNvPr>
          <p:cNvSpPr txBox="1"/>
          <p:nvPr/>
        </p:nvSpPr>
        <p:spPr>
          <a:xfrm>
            <a:off x="6221635" y="51516"/>
            <a:ext cx="5691323"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METODOLOGÍA</a:t>
            </a:r>
          </a:p>
        </p:txBody>
      </p:sp>
      <p:sp>
        <p:nvSpPr>
          <p:cNvPr id="15" name="Rectángulo: esquinas redondeadas 14">
            <a:extLst>
              <a:ext uri="{FF2B5EF4-FFF2-40B4-BE49-F238E27FC236}">
                <a16:creationId xmlns="" xmlns:a16="http://schemas.microsoft.com/office/drawing/2014/main" id="{CBF9A8C9-A618-4F37-A808-B96943C53E74}"/>
              </a:ext>
            </a:extLst>
          </p:cNvPr>
          <p:cNvSpPr/>
          <p:nvPr/>
        </p:nvSpPr>
        <p:spPr>
          <a:xfrm>
            <a:off x="609602" y="619597"/>
            <a:ext cx="4603843" cy="656822"/>
          </a:xfrm>
          <a:prstGeom prst="round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ES" sz="2000" b="1" dirty="0" smtClean="0">
                <a:solidFill>
                  <a:schemeClr val="tx1"/>
                </a:solidFill>
              </a:rPr>
              <a:t>Filogenia del agente causal</a:t>
            </a:r>
            <a:endParaRPr lang="es-EC" sz="2000" b="1" dirty="0">
              <a:solidFill>
                <a:schemeClr val="tx1"/>
              </a:solidFill>
            </a:endParaRPr>
          </a:p>
        </p:txBody>
      </p:sp>
      <p:sp>
        <p:nvSpPr>
          <p:cNvPr id="10" name="CuadroTexto 9">
            <a:extLst>
              <a:ext uri="{FF2B5EF4-FFF2-40B4-BE49-F238E27FC236}">
                <a16:creationId xmlns="" xmlns:a16="http://schemas.microsoft.com/office/drawing/2014/main" id="{701DAEF4-6A79-43C8-86D3-1D321323FEAB}"/>
              </a:ext>
            </a:extLst>
          </p:cNvPr>
          <p:cNvSpPr txBox="1"/>
          <p:nvPr/>
        </p:nvSpPr>
        <p:spPr>
          <a:xfrm>
            <a:off x="930962" y="1389349"/>
            <a:ext cx="3961122" cy="646331"/>
          </a:xfrm>
          <a:prstGeom prst="rect">
            <a:avLst/>
          </a:prstGeom>
          <a:noFill/>
        </p:spPr>
        <p:txBody>
          <a:bodyPr wrap="square">
            <a:spAutoFit/>
          </a:bodyPr>
          <a:lstStyle/>
          <a:p>
            <a:pPr algn="ctr"/>
            <a:r>
              <a:rPr lang="es-EC" sz="1800" dirty="0" smtClean="0">
                <a:effectLst/>
                <a:latin typeface="+mj-lt"/>
                <a:ea typeface="Calibri" panose="020F0502020204030204" pitchFamily="34" charset="0"/>
              </a:rPr>
              <a:t>Análisis </a:t>
            </a:r>
            <a:r>
              <a:rPr lang="es-EC" sz="1800" dirty="0" err="1" smtClean="0">
                <a:effectLst/>
                <a:latin typeface="+mj-lt"/>
                <a:ea typeface="Calibri" panose="020F0502020204030204" pitchFamily="34" charset="0"/>
              </a:rPr>
              <a:t>multigen</a:t>
            </a:r>
            <a:r>
              <a:rPr lang="es-EC" sz="1800" dirty="0" smtClean="0">
                <a:effectLst/>
                <a:latin typeface="+mj-lt"/>
                <a:ea typeface="Calibri" panose="020F0502020204030204" pitchFamily="34" charset="0"/>
              </a:rPr>
              <a:t> de máxima verosimilitud</a:t>
            </a:r>
            <a:endParaRPr lang="es-EC" dirty="0">
              <a:latin typeface="+mj-lt"/>
            </a:endParaRPr>
          </a:p>
        </p:txBody>
      </p:sp>
      <p:sp>
        <p:nvSpPr>
          <p:cNvPr id="14" name="CuadroTexto 13">
            <a:extLst>
              <a:ext uri="{FF2B5EF4-FFF2-40B4-BE49-F238E27FC236}">
                <a16:creationId xmlns="" xmlns:a16="http://schemas.microsoft.com/office/drawing/2014/main" id="{5B805431-CDCD-4A95-9C17-8720C45DC8C7}"/>
              </a:ext>
            </a:extLst>
          </p:cNvPr>
          <p:cNvSpPr txBox="1"/>
          <p:nvPr/>
        </p:nvSpPr>
        <p:spPr>
          <a:xfrm>
            <a:off x="11011340" y="1846464"/>
            <a:ext cx="752408" cy="461665"/>
          </a:xfrm>
          <a:prstGeom prst="rect">
            <a:avLst/>
          </a:prstGeom>
          <a:noFill/>
          <a:ln>
            <a:solidFill>
              <a:schemeClr val="accent4"/>
            </a:solidFill>
          </a:ln>
        </p:spPr>
        <p:txBody>
          <a:bodyPr wrap="square">
            <a:spAutoFit/>
          </a:bodyPr>
          <a:lstStyle/>
          <a:p>
            <a:pPr algn="ctr"/>
            <a:r>
              <a:rPr lang="es-EC" sz="1200" dirty="0" smtClean="0">
                <a:effectLst/>
                <a:latin typeface="+mj-lt"/>
                <a:ea typeface="Calibri" panose="020F0502020204030204" pitchFamily="34" charset="0"/>
              </a:rPr>
              <a:t>Agua estéril</a:t>
            </a:r>
            <a:endParaRPr lang="es-EC" sz="1200" dirty="0">
              <a:latin typeface="+mj-lt"/>
            </a:endParaRPr>
          </a:p>
        </p:txBody>
      </p:sp>
      <p:sp>
        <p:nvSpPr>
          <p:cNvPr id="16" name="CuadroTexto 15">
            <a:extLst>
              <a:ext uri="{FF2B5EF4-FFF2-40B4-BE49-F238E27FC236}">
                <a16:creationId xmlns="" xmlns:a16="http://schemas.microsoft.com/office/drawing/2014/main" id="{DA7B2504-6E9B-4CC1-BD62-FB92C78B3AD0}"/>
              </a:ext>
            </a:extLst>
          </p:cNvPr>
          <p:cNvSpPr txBox="1"/>
          <p:nvPr/>
        </p:nvSpPr>
        <p:spPr>
          <a:xfrm>
            <a:off x="122827" y="95530"/>
            <a:ext cx="441146" cy="369332"/>
          </a:xfrm>
          <a:prstGeom prst="rect">
            <a:avLst/>
          </a:prstGeom>
          <a:noFill/>
        </p:spPr>
        <p:txBody>
          <a:bodyPr wrap="none" rtlCol="0">
            <a:spAutoFit/>
          </a:bodyPr>
          <a:lstStyle/>
          <a:p>
            <a:r>
              <a:rPr lang="es-ES" dirty="0" smtClean="0"/>
              <a:t>13</a:t>
            </a:r>
            <a:endParaRPr lang="es-EC" dirty="0"/>
          </a:p>
        </p:txBody>
      </p:sp>
      <p:sp>
        <p:nvSpPr>
          <p:cNvPr id="17" name="CuadroTexto 16">
            <a:extLst>
              <a:ext uri="{FF2B5EF4-FFF2-40B4-BE49-F238E27FC236}">
                <a16:creationId xmlns="" xmlns:a16="http://schemas.microsoft.com/office/drawing/2014/main" id="{F89260E7-FFD3-4A3B-9F26-AF05F48DAF59}"/>
              </a:ext>
            </a:extLst>
          </p:cNvPr>
          <p:cNvSpPr txBox="1"/>
          <p:nvPr/>
        </p:nvSpPr>
        <p:spPr>
          <a:xfrm>
            <a:off x="557524" y="6349095"/>
            <a:ext cx="7710380" cy="276999"/>
          </a:xfrm>
          <a:prstGeom prst="rect">
            <a:avLst/>
          </a:prstGeom>
          <a:noFill/>
        </p:spPr>
        <p:txBody>
          <a:bodyPr wrap="none" rtlCol="0">
            <a:spAutoFit/>
          </a:bodyPr>
          <a:lstStyle/>
          <a:p>
            <a:r>
              <a:rPr lang="en-US" sz="1200" dirty="0" smtClean="0"/>
              <a:t>(</a:t>
            </a:r>
            <a:r>
              <a:rPr lang="en-US" sz="1200" dirty="0" err="1" smtClean="0"/>
              <a:t>Castresana</a:t>
            </a:r>
            <a:r>
              <a:rPr lang="en-US" sz="1200" dirty="0" smtClean="0"/>
              <a:t>, 2000; Vaidya et al., 2011; </a:t>
            </a:r>
            <a:r>
              <a:rPr lang="en-US" sz="1200" dirty="0" err="1" smtClean="0"/>
              <a:t>Stamakis</a:t>
            </a:r>
            <a:r>
              <a:rPr lang="en-US" sz="1200" dirty="0" smtClean="0"/>
              <a:t>, 2014; Miller et al., 2010; Li et al., 2012; </a:t>
            </a:r>
            <a:r>
              <a:rPr lang="en-US" sz="1200" dirty="0" err="1" smtClean="0"/>
              <a:t>Erper</a:t>
            </a:r>
            <a:r>
              <a:rPr lang="en-US" sz="1200" dirty="0" smtClean="0"/>
              <a:t> et al., 2015)</a:t>
            </a:r>
            <a:endParaRPr lang="en-US" sz="1200" dirty="0"/>
          </a:p>
        </p:txBody>
      </p:sp>
      <p:sp>
        <p:nvSpPr>
          <p:cNvPr id="18" name="Rectángulo: esquinas redondeadas 14">
            <a:extLst>
              <a:ext uri="{FF2B5EF4-FFF2-40B4-BE49-F238E27FC236}">
                <a16:creationId xmlns="" xmlns:a16="http://schemas.microsoft.com/office/drawing/2014/main" id="{CBF9A8C9-A618-4F37-A808-B96943C53E74}"/>
              </a:ext>
            </a:extLst>
          </p:cNvPr>
          <p:cNvSpPr/>
          <p:nvPr/>
        </p:nvSpPr>
        <p:spPr>
          <a:xfrm>
            <a:off x="6655334" y="636982"/>
            <a:ext cx="4603843" cy="656822"/>
          </a:xfrm>
          <a:prstGeom prst="round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ES" sz="2000" b="1" dirty="0" smtClean="0">
                <a:solidFill>
                  <a:schemeClr val="tx1"/>
                </a:solidFill>
              </a:rPr>
              <a:t>Postulados de Koch</a:t>
            </a:r>
          </a:p>
        </p:txBody>
      </p:sp>
      <p:sp>
        <p:nvSpPr>
          <p:cNvPr id="20" name="CuadroTexto 19">
            <a:extLst>
              <a:ext uri="{FF2B5EF4-FFF2-40B4-BE49-F238E27FC236}">
                <a16:creationId xmlns="" xmlns:a16="http://schemas.microsoft.com/office/drawing/2014/main" id="{EE296FE2-7988-4E33-B89C-5DD45C91E787}"/>
              </a:ext>
            </a:extLst>
          </p:cNvPr>
          <p:cNvSpPr txBox="1"/>
          <p:nvPr/>
        </p:nvSpPr>
        <p:spPr>
          <a:xfrm>
            <a:off x="462446" y="2134270"/>
            <a:ext cx="1590904" cy="584775"/>
          </a:xfrm>
          <a:prstGeom prst="rect">
            <a:avLst/>
          </a:prstGeom>
          <a:noFill/>
          <a:ln w="28575">
            <a:solidFill>
              <a:schemeClr val="accent1"/>
            </a:solidFill>
          </a:ln>
        </p:spPr>
        <p:txBody>
          <a:bodyPr wrap="square" rtlCol="0">
            <a:spAutoFit/>
          </a:bodyPr>
          <a:lstStyle/>
          <a:p>
            <a:pPr algn="ctr"/>
            <a:r>
              <a:rPr lang="es-EC" sz="1600" dirty="0" smtClean="0"/>
              <a:t>16 cepas de referencia</a:t>
            </a:r>
            <a:endParaRPr lang="es-ES" sz="1600" dirty="0"/>
          </a:p>
        </p:txBody>
      </p:sp>
      <p:sp>
        <p:nvSpPr>
          <p:cNvPr id="21" name="CuadroTexto 20">
            <a:extLst>
              <a:ext uri="{FF2B5EF4-FFF2-40B4-BE49-F238E27FC236}">
                <a16:creationId xmlns="" xmlns:a16="http://schemas.microsoft.com/office/drawing/2014/main" id="{EE296FE2-7988-4E33-B89C-5DD45C91E787}"/>
              </a:ext>
            </a:extLst>
          </p:cNvPr>
          <p:cNvSpPr txBox="1"/>
          <p:nvPr/>
        </p:nvSpPr>
        <p:spPr>
          <a:xfrm>
            <a:off x="435151" y="2916014"/>
            <a:ext cx="1590904" cy="584775"/>
          </a:xfrm>
          <a:prstGeom prst="rect">
            <a:avLst/>
          </a:prstGeom>
          <a:noFill/>
          <a:ln w="28575">
            <a:solidFill>
              <a:schemeClr val="accent1"/>
            </a:solidFill>
          </a:ln>
        </p:spPr>
        <p:txBody>
          <a:bodyPr wrap="square" rtlCol="0">
            <a:spAutoFit/>
          </a:bodyPr>
          <a:lstStyle/>
          <a:p>
            <a:pPr algn="ctr"/>
            <a:r>
              <a:rPr lang="es-EC" sz="1600" dirty="0" smtClean="0"/>
              <a:t>2 cepas </a:t>
            </a:r>
            <a:r>
              <a:rPr lang="es-EC" sz="1600" dirty="0" err="1" smtClean="0"/>
              <a:t>outgroup</a:t>
            </a:r>
            <a:endParaRPr lang="es-ES" sz="1600" dirty="0"/>
          </a:p>
        </p:txBody>
      </p:sp>
      <p:pic>
        <p:nvPicPr>
          <p:cNvPr id="11268" name="Picture 4" descr="MEGA - Molecular Evolutionary Genetics Analysis"/>
          <p:cNvPicPr>
            <a:picLocks noChangeAspect="1" noChangeArrowheads="1"/>
          </p:cNvPicPr>
          <p:nvPr/>
        </p:nvPicPr>
        <p:blipFill rotWithShape="1">
          <a:blip r:embed="rId5">
            <a:extLst>
              <a:ext uri="{28A0092B-C50C-407E-A947-70E740481C1C}">
                <a14:useLocalDpi xmlns:a14="http://schemas.microsoft.com/office/drawing/2010/main" val="0"/>
              </a:ext>
            </a:extLst>
          </a:blip>
          <a:srcRect r="8022"/>
          <a:stretch/>
        </p:blipFill>
        <p:spPr bwMode="auto">
          <a:xfrm>
            <a:off x="2208925" y="2314211"/>
            <a:ext cx="3004520" cy="101917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GBLOCKS Trim Multiple Sequence Alignment (MSA) - v0.91b | KBase Ap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0281" y="3697758"/>
            <a:ext cx="1379462" cy="137946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Download Sequence Matrix 1.7.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6957" y="3697758"/>
            <a:ext cx="2006488" cy="1379462"/>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SDSC Headlin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959" y="5270245"/>
            <a:ext cx="4369486" cy="885825"/>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Mora de castilla en Vivero Plantas Ecuador, venta en Quito y envios a todo  el pais"/>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8434" t="8564" b="3242"/>
          <a:stretch/>
        </p:blipFill>
        <p:spPr bwMode="auto">
          <a:xfrm>
            <a:off x="6315238" y="1428830"/>
            <a:ext cx="1602058" cy="1758598"/>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Conector recto de flecha 18">
            <a:extLst>
              <a:ext uri="{FF2B5EF4-FFF2-40B4-BE49-F238E27FC236}">
                <a16:creationId xmlns="" xmlns:a16="http://schemas.microsoft.com/office/drawing/2014/main" id="{4F913CCB-AE14-4A23-9FE1-656B19B3C9C2}"/>
              </a:ext>
            </a:extLst>
          </p:cNvPr>
          <p:cNvCxnSpPr>
            <a:cxnSpLocks/>
          </p:cNvCxnSpPr>
          <p:nvPr/>
        </p:nvCxnSpPr>
        <p:spPr>
          <a:xfrm>
            <a:off x="8096051" y="2346164"/>
            <a:ext cx="579440" cy="12267"/>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 xmlns:a16="http://schemas.microsoft.com/office/drawing/2014/main" id="{5B805431-CDCD-4A95-9C17-8720C45DC8C7}"/>
              </a:ext>
            </a:extLst>
          </p:cNvPr>
          <p:cNvSpPr txBox="1"/>
          <p:nvPr/>
        </p:nvSpPr>
        <p:spPr>
          <a:xfrm>
            <a:off x="9059642" y="1846466"/>
            <a:ext cx="719429" cy="461665"/>
          </a:xfrm>
          <a:prstGeom prst="rect">
            <a:avLst/>
          </a:prstGeom>
          <a:noFill/>
          <a:ln>
            <a:solidFill>
              <a:schemeClr val="accent4"/>
            </a:solidFill>
          </a:ln>
        </p:spPr>
        <p:txBody>
          <a:bodyPr wrap="square">
            <a:spAutoFit/>
          </a:bodyPr>
          <a:lstStyle/>
          <a:p>
            <a:pPr algn="ctr"/>
            <a:r>
              <a:rPr lang="es-EC" sz="1200" dirty="0" smtClean="0">
                <a:effectLst/>
                <a:latin typeface="+mj-lt"/>
                <a:ea typeface="Calibri" panose="020F0502020204030204" pitchFamily="34" charset="0"/>
              </a:rPr>
              <a:t>Alcohol 70%</a:t>
            </a:r>
            <a:endParaRPr lang="es-EC" sz="1200" dirty="0">
              <a:latin typeface="+mj-lt"/>
            </a:endParaRPr>
          </a:p>
        </p:txBody>
      </p:sp>
      <p:sp>
        <p:nvSpPr>
          <p:cNvPr id="23" name="CuadroTexto 22">
            <a:extLst>
              <a:ext uri="{FF2B5EF4-FFF2-40B4-BE49-F238E27FC236}">
                <a16:creationId xmlns="" xmlns:a16="http://schemas.microsoft.com/office/drawing/2014/main" id="{5B805431-CDCD-4A95-9C17-8720C45DC8C7}"/>
              </a:ext>
            </a:extLst>
          </p:cNvPr>
          <p:cNvSpPr txBox="1"/>
          <p:nvPr/>
        </p:nvSpPr>
        <p:spPr>
          <a:xfrm>
            <a:off x="10039283" y="1846465"/>
            <a:ext cx="725700" cy="461665"/>
          </a:xfrm>
          <a:prstGeom prst="rect">
            <a:avLst/>
          </a:prstGeom>
          <a:noFill/>
          <a:ln>
            <a:solidFill>
              <a:schemeClr val="accent4"/>
            </a:solidFill>
          </a:ln>
        </p:spPr>
        <p:txBody>
          <a:bodyPr wrap="square">
            <a:spAutoFit/>
          </a:bodyPr>
          <a:lstStyle/>
          <a:p>
            <a:pPr algn="ctr"/>
            <a:r>
              <a:rPr lang="es-EC" sz="1200" dirty="0" smtClean="0">
                <a:effectLst/>
                <a:latin typeface="+mj-lt"/>
                <a:ea typeface="Calibri" panose="020F0502020204030204" pitchFamily="34" charset="0"/>
              </a:rPr>
              <a:t>Cloro 2%</a:t>
            </a:r>
            <a:endParaRPr lang="es-EC" sz="1200" dirty="0">
              <a:latin typeface="+mj-lt"/>
            </a:endParaRPr>
          </a:p>
        </p:txBody>
      </p:sp>
      <p:cxnSp>
        <p:nvCxnSpPr>
          <p:cNvPr id="25" name="Conector recto de flecha 24">
            <a:extLst>
              <a:ext uri="{FF2B5EF4-FFF2-40B4-BE49-F238E27FC236}">
                <a16:creationId xmlns="" xmlns:a16="http://schemas.microsoft.com/office/drawing/2014/main" id="{4F913CCB-AE14-4A23-9FE1-656B19B3C9C2}"/>
              </a:ext>
            </a:extLst>
          </p:cNvPr>
          <p:cNvCxnSpPr>
            <a:cxnSpLocks/>
          </p:cNvCxnSpPr>
          <p:nvPr/>
        </p:nvCxnSpPr>
        <p:spPr>
          <a:xfrm>
            <a:off x="11259177" y="3241954"/>
            <a:ext cx="0" cy="581901"/>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 xmlns:a16="http://schemas.microsoft.com/office/drawing/2014/main" id="{4F913CCB-AE14-4A23-9FE1-656B19B3C9C2}"/>
              </a:ext>
            </a:extLst>
          </p:cNvPr>
          <p:cNvCxnSpPr>
            <a:cxnSpLocks/>
          </p:cNvCxnSpPr>
          <p:nvPr/>
        </p:nvCxnSpPr>
        <p:spPr>
          <a:xfrm flipH="1" flipV="1">
            <a:off x="8140137" y="4886833"/>
            <a:ext cx="551366" cy="13854"/>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Más 12"/>
          <p:cNvSpPr/>
          <p:nvPr/>
        </p:nvSpPr>
        <p:spPr>
          <a:xfrm>
            <a:off x="9751361" y="4585855"/>
            <a:ext cx="630020" cy="633487"/>
          </a:xfrm>
          <a:prstGeom prst="mathPlu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265" name="Imagen 11264"/>
          <p:cNvPicPr>
            <a:picLocks noChangeAspect="1"/>
          </p:cNvPicPr>
          <p:nvPr/>
        </p:nvPicPr>
        <p:blipFill>
          <a:blip r:embed="rId10"/>
          <a:stretch>
            <a:fillRect/>
          </a:stretch>
        </p:blipFill>
        <p:spPr>
          <a:xfrm>
            <a:off x="6347728" y="3954667"/>
            <a:ext cx="1619035" cy="1758490"/>
          </a:xfrm>
          <a:prstGeom prst="rect">
            <a:avLst/>
          </a:prstGeom>
        </p:spPr>
      </p:pic>
      <mc:AlternateContent xmlns:mc="http://schemas.openxmlformats.org/markup-compatibility/2006" xmlns:a14="http://schemas.microsoft.com/office/drawing/2010/main">
        <mc:Choice Requires="a14">
          <p:sp>
            <p:nvSpPr>
              <p:cNvPr id="40" name="CuadroTexto 39">
                <a:extLst>
                  <a:ext uri="{FF2B5EF4-FFF2-40B4-BE49-F238E27FC236}">
                    <a16:creationId xmlns="" xmlns:a16="http://schemas.microsoft.com/office/drawing/2014/main" id="{B184AAAF-ED24-4934-8282-5536DAB24765}"/>
                  </a:ext>
                </a:extLst>
              </p:cNvPr>
              <p:cNvSpPr txBox="1"/>
              <p:nvPr/>
            </p:nvSpPr>
            <p:spPr>
              <a:xfrm>
                <a:off x="7966763" y="3964583"/>
                <a:ext cx="1580379" cy="347852"/>
              </a:xfrm>
              <a:prstGeom prst="rect">
                <a:avLst/>
              </a:prstGeom>
              <a:noFill/>
            </p:spPr>
            <p:txBody>
              <a:bodyPr wrap="square">
                <a:spAutoFit/>
              </a:bodyPr>
              <a:lstStyle/>
              <a:p>
                <a:pPr algn="ctr"/>
                <a14:m>
                  <m:oMath xmlns:m="http://schemas.openxmlformats.org/officeDocument/2006/math">
                    <m:sSup>
                      <m:sSupPr>
                        <m:ctrlPr>
                          <a:rPr lang="es-EC" sz="1500" i="1">
                            <a:latin typeface="Cambria Math" panose="02040503050406030204" pitchFamily="18" charset="0"/>
                          </a:rPr>
                        </m:ctrlPr>
                      </m:sSupPr>
                      <m:e>
                        <m:r>
                          <a:rPr lang="es-EC" sz="1500" i="1">
                            <a:latin typeface="Cambria Math" panose="02040503050406030204" pitchFamily="18" charset="0"/>
                          </a:rPr>
                          <m:t>10</m:t>
                        </m:r>
                      </m:e>
                      <m:sup>
                        <m:r>
                          <a:rPr lang="es-EC" sz="1500" i="1">
                            <a:latin typeface="Cambria Math" panose="02040503050406030204" pitchFamily="18" charset="0"/>
                          </a:rPr>
                          <m:t>5</m:t>
                        </m:r>
                      </m:sup>
                    </m:sSup>
                    <m:r>
                      <a:rPr lang="es-EC" sz="1500" i="1">
                        <a:latin typeface="Cambria Math" panose="02040503050406030204" pitchFamily="18" charset="0"/>
                      </a:rPr>
                      <m:t> </m:t>
                    </m:r>
                  </m:oMath>
                </a14:m>
                <a:r>
                  <a:rPr lang="es-EC" sz="1500" dirty="0"/>
                  <a:t>conidios/mL </a:t>
                </a:r>
                <a:endParaRPr lang="es-EC" sz="1500" dirty="0">
                  <a:latin typeface="+mj-lt"/>
                </a:endParaRPr>
              </a:p>
            </p:txBody>
          </p:sp>
        </mc:Choice>
        <mc:Fallback xmlns="">
          <p:sp>
            <p:nvSpPr>
              <p:cNvPr id="40" name="CuadroTexto 39">
                <a:extLst>
                  <a:ext uri="{FF2B5EF4-FFF2-40B4-BE49-F238E27FC236}">
                    <a16:creationId xmlns:a16="http://schemas.microsoft.com/office/drawing/2014/main" xmlns="" id="{B184AAAF-ED24-4934-8282-5536DAB24765}"/>
                  </a:ext>
                </a:extLst>
              </p:cNvPr>
              <p:cNvSpPr txBox="1">
                <a:spLocks noRot="1" noChangeAspect="1" noMove="1" noResize="1" noEditPoints="1" noAdjustHandles="1" noChangeArrowheads="1" noChangeShapeType="1" noTextEdit="1"/>
              </p:cNvSpPr>
              <p:nvPr/>
            </p:nvSpPr>
            <p:spPr>
              <a:xfrm>
                <a:off x="7966763" y="3964583"/>
                <a:ext cx="1580379" cy="347852"/>
              </a:xfrm>
              <a:prstGeom prst="rect">
                <a:avLst/>
              </a:prstGeom>
              <a:blipFill rotWithShape="0">
                <a:blip r:embed="rId11"/>
                <a:stretch>
                  <a:fillRect r="-3861" b="-19298"/>
                </a:stretch>
              </a:blipFill>
            </p:spPr>
            <p:txBody>
              <a:bodyPr/>
              <a:lstStyle/>
              <a:p>
                <a:r>
                  <a:rPr lang="es-EC">
                    <a:noFill/>
                  </a:rPr>
                  <a:t> </a:t>
                </a:r>
              </a:p>
            </p:txBody>
          </p:sp>
        </mc:Fallback>
      </mc:AlternateContent>
    </p:spTree>
    <p:extLst>
      <p:ext uri="{BB962C8B-B14F-4D97-AF65-F5344CB8AC3E}">
        <p14:creationId xmlns:p14="http://schemas.microsoft.com/office/powerpoint/2010/main" val="12206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F3D88530-493B-4552-84CD-EE1213483D75}"/>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F6D30EDD-437E-4D14-8C49-610CDB10F64F}"/>
              </a:ext>
            </a:extLst>
          </p:cNvPr>
          <p:cNvSpPr txBox="1"/>
          <p:nvPr/>
        </p:nvSpPr>
        <p:spPr>
          <a:xfrm>
            <a:off x="279280" y="2767007"/>
            <a:ext cx="11539471" cy="769441"/>
          </a:xfrm>
          <a:prstGeom prst="rect">
            <a:avLst/>
          </a:prstGeom>
          <a:noFill/>
        </p:spPr>
        <p:txBody>
          <a:bodyPr wrap="square" rtlCol="0">
            <a:spAutoFit/>
          </a:bodyPr>
          <a:lstStyle>
            <a:defPPr>
              <a:defRPr lang="es-ES"/>
            </a:defPPr>
            <a:lvl1pPr algn="ctr">
              <a:defRPr sz="2800" b="1">
                <a:solidFill>
                  <a:srgbClr val="FF0000"/>
                </a:solidFill>
              </a:defRPr>
            </a:lvl1pPr>
          </a:lstStyle>
          <a:p>
            <a:pPr defTabSz="914400">
              <a:defRPr/>
            </a:pPr>
            <a:r>
              <a:rPr lang="es-ES" sz="4400" dirty="0" smtClean="0">
                <a:solidFill>
                  <a:schemeClr val="tx1"/>
                </a:solidFill>
                <a:latin typeface="Arial"/>
              </a:rPr>
              <a:t>RESULTADOS Y DISCUSIÓN</a:t>
            </a:r>
            <a:endParaRPr lang="es-EC" sz="4400" dirty="0">
              <a:solidFill>
                <a:schemeClr val="tx1"/>
              </a:solidFill>
              <a:latin typeface="Arial"/>
            </a:endParaRPr>
          </a:p>
        </p:txBody>
      </p:sp>
      <p:sp>
        <p:nvSpPr>
          <p:cNvPr id="9" name="CuadroTexto 8">
            <a:extLst>
              <a:ext uri="{FF2B5EF4-FFF2-40B4-BE49-F238E27FC236}">
                <a16:creationId xmlns="" xmlns:a16="http://schemas.microsoft.com/office/drawing/2014/main" id="{3FAC9DA4-6E55-4E3A-8EAA-E9AD6ED37C4B}"/>
              </a:ext>
            </a:extLst>
          </p:cNvPr>
          <p:cNvSpPr txBox="1"/>
          <p:nvPr/>
        </p:nvSpPr>
        <p:spPr>
          <a:xfrm>
            <a:off x="122827" y="95530"/>
            <a:ext cx="441146" cy="369332"/>
          </a:xfrm>
          <a:prstGeom prst="rect">
            <a:avLst/>
          </a:prstGeom>
          <a:noFill/>
        </p:spPr>
        <p:txBody>
          <a:bodyPr wrap="none" rtlCol="0">
            <a:spAutoFit/>
          </a:bodyPr>
          <a:lstStyle/>
          <a:p>
            <a:r>
              <a:rPr lang="es-EC" dirty="0" smtClean="0"/>
              <a:t>14</a:t>
            </a:r>
            <a:endParaRPr lang="es-EC" dirty="0"/>
          </a:p>
        </p:txBody>
      </p:sp>
    </p:spTree>
    <p:extLst>
      <p:ext uri="{BB962C8B-B14F-4D97-AF65-F5344CB8AC3E}">
        <p14:creationId xmlns:p14="http://schemas.microsoft.com/office/powerpoint/2010/main" val="38435258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861"/>
          <a:stretch/>
        </p:blipFill>
        <p:spPr>
          <a:xfrm>
            <a:off x="6303818" y="772015"/>
            <a:ext cx="5609140" cy="2600325"/>
          </a:xfrm>
          <a:prstGeom prst="rect">
            <a:avLst/>
          </a:prstGeom>
        </p:spPr>
      </p:pic>
      <p:sp>
        <p:nvSpPr>
          <p:cNvPr id="3" name="Marcador de número de diapositiva 2">
            <a:extLst>
              <a:ext uri="{FF2B5EF4-FFF2-40B4-BE49-F238E27FC236}">
                <a16:creationId xmlns="" xmlns:a16="http://schemas.microsoft.com/office/drawing/2014/main" id="{89604B55-A9E8-4B19-9ABB-25C8A6F0731D}"/>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7D77EBBE-B139-4AA3-AFEC-0156A0C8C3E5}"/>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sp>
        <p:nvSpPr>
          <p:cNvPr id="10" name="CuadroTexto 9">
            <a:extLst>
              <a:ext uri="{FF2B5EF4-FFF2-40B4-BE49-F238E27FC236}">
                <a16:creationId xmlns="" xmlns:a16="http://schemas.microsoft.com/office/drawing/2014/main" id="{9840444B-6380-4D09-B295-FCA9B1B306A3}"/>
              </a:ext>
            </a:extLst>
          </p:cNvPr>
          <p:cNvSpPr txBox="1"/>
          <p:nvPr/>
        </p:nvSpPr>
        <p:spPr>
          <a:xfrm>
            <a:off x="122827" y="95530"/>
            <a:ext cx="441146" cy="369332"/>
          </a:xfrm>
          <a:prstGeom prst="rect">
            <a:avLst/>
          </a:prstGeom>
          <a:noFill/>
        </p:spPr>
        <p:txBody>
          <a:bodyPr wrap="none" rtlCol="0">
            <a:spAutoFit/>
          </a:bodyPr>
          <a:lstStyle/>
          <a:p>
            <a:r>
              <a:rPr lang="es-ES" dirty="0" smtClean="0"/>
              <a:t>15</a:t>
            </a:r>
            <a:endParaRPr lang="es-EC" dirty="0"/>
          </a:p>
        </p:txBody>
      </p:sp>
      <p:graphicFrame>
        <p:nvGraphicFramePr>
          <p:cNvPr id="11" name="Tabla 10">
            <a:extLst>
              <a:ext uri="{FF2B5EF4-FFF2-40B4-BE49-F238E27FC236}">
                <a16:creationId xmlns="" xmlns:a16="http://schemas.microsoft.com/office/drawing/2014/main" id="{074814CB-81FD-412A-89DF-F07AA0BA2E50}"/>
              </a:ext>
            </a:extLst>
          </p:cNvPr>
          <p:cNvGraphicFramePr>
            <a:graphicFrameLocks noGrp="1"/>
          </p:cNvGraphicFramePr>
          <p:nvPr>
            <p:extLst>
              <p:ext uri="{D42A27DB-BD31-4B8C-83A1-F6EECF244321}">
                <p14:modId xmlns:p14="http://schemas.microsoft.com/office/powerpoint/2010/main" val="3322371934"/>
              </p:ext>
            </p:extLst>
          </p:nvPr>
        </p:nvGraphicFramePr>
        <p:xfrm>
          <a:off x="1370075" y="772015"/>
          <a:ext cx="3547349" cy="3093404"/>
        </p:xfrm>
        <a:graphic>
          <a:graphicData uri="http://schemas.openxmlformats.org/drawingml/2006/table">
            <a:tbl>
              <a:tblPr firstRow="1" firstCol="1">
                <a:tableStyleId>{B301B821-A1FF-4177-AEE7-76D212191A09}</a:tableStyleId>
              </a:tblPr>
              <a:tblGrid>
                <a:gridCol w="965268">
                  <a:extLst>
                    <a:ext uri="{9D8B030D-6E8A-4147-A177-3AD203B41FA5}">
                      <a16:colId xmlns="" xmlns:a16="http://schemas.microsoft.com/office/drawing/2014/main" val="3659139309"/>
                    </a:ext>
                  </a:extLst>
                </a:gridCol>
                <a:gridCol w="1305305">
                  <a:extLst>
                    <a:ext uri="{9D8B030D-6E8A-4147-A177-3AD203B41FA5}">
                      <a16:colId xmlns="" xmlns:a16="http://schemas.microsoft.com/office/drawing/2014/main" val="916168985"/>
                    </a:ext>
                  </a:extLst>
                </a:gridCol>
                <a:gridCol w="1276776">
                  <a:extLst>
                    <a:ext uri="{9D8B030D-6E8A-4147-A177-3AD203B41FA5}">
                      <a16:colId xmlns="" xmlns:a16="http://schemas.microsoft.com/office/drawing/2014/main" val="727292111"/>
                    </a:ext>
                  </a:extLst>
                </a:gridCol>
              </a:tblGrid>
              <a:tr h="743930">
                <a:tc>
                  <a:txBody>
                    <a:bodyPr/>
                    <a:lstStyle/>
                    <a:p>
                      <a:pPr algn="ctr" fontAlgn="ctr"/>
                      <a:r>
                        <a:rPr lang="es-EC" sz="1500" u="none" strike="noStrike" dirty="0" smtClean="0">
                          <a:effectLst/>
                        </a:rPr>
                        <a:t>Sitio de muestreo</a:t>
                      </a:r>
                      <a:endParaRPr lang="es-EC" sz="1500" b="1" i="0" u="none" strike="noStrike" dirty="0">
                        <a:solidFill>
                          <a:srgbClr val="000000"/>
                        </a:solidFill>
                        <a:effectLst/>
                        <a:latin typeface="+mj-lt"/>
                      </a:endParaRPr>
                    </a:p>
                  </a:txBody>
                  <a:tcPr marL="9525" marR="9525" marT="9525" marB="0" anchor="ctr"/>
                </a:tc>
                <a:tc>
                  <a:txBody>
                    <a:bodyPr/>
                    <a:lstStyle/>
                    <a:p>
                      <a:pPr algn="ctr" fontAlgn="ctr"/>
                      <a:r>
                        <a:rPr lang="es-EC" sz="1500" u="none" strike="noStrike" dirty="0" smtClean="0">
                          <a:effectLst/>
                        </a:rPr>
                        <a:t>Coordenadas geográficas</a:t>
                      </a:r>
                      <a:endParaRPr lang="es-EC" sz="1500" b="1" i="0" u="none" strike="noStrike" dirty="0">
                        <a:solidFill>
                          <a:srgbClr val="000000"/>
                        </a:solidFill>
                        <a:effectLst/>
                        <a:latin typeface="+mj-lt"/>
                      </a:endParaRPr>
                    </a:p>
                  </a:txBody>
                  <a:tcPr marL="9525" marR="9525" marT="9525" marB="0" anchor="ctr"/>
                </a:tc>
                <a:tc>
                  <a:txBody>
                    <a:bodyPr/>
                    <a:lstStyle/>
                    <a:p>
                      <a:pPr algn="ctr" fontAlgn="ctr"/>
                      <a:r>
                        <a:rPr lang="es-EC" sz="1500" u="none" strike="noStrike" dirty="0" smtClean="0">
                          <a:effectLst/>
                        </a:rPr>
                        <a:t>Código</a:t>
                      </a:r>
                      <a:endParaRPr lang="es-EC" sz="1500" b="1" i="0" u="none" strike="noStrike" dirty="0">
                        <a:solidFill>
                          <a:srgbClr val="000000"/>
                        </a:solidFill>
                        <a:effectLst/>
                        <a:latin typeface="+mj-lt"/>
                      </a:endParaRPr>
                    </a:p>
                  </a:txBody>
                  <a:tcPr marL="9525" marR="9525" marT="9525" marB="0" anchor="ctr"/>
                </a:tc>
                <a:extLst>
                  <a:ext uri="{0D108BD9-81ED-4DB2-BD59-A6C34878D82A}">
                    <a16:rowId xmlns="" xmlns:a16="http://schemas.microsoft.com/office/drawing/2014/main" val="969395587"/>
                  </a:ext>
                </a:extLst>
              </a:tr>
              <a:tr h="391579">
                <a:tc>
                  <a:txBody>
                    <a:bodyPr/>
                    <a:lstStyle/>
                    <a:p>
                      <a:pPr algn="ctr" fontAlgn="ctr"/>
                      <a:r>
                        <a:rPr lang="es-EC" sz="1500" u="none" strike="noStrike" dirty="0" smtClean="0">
                          <a:effectLst/>
                        </a:rPr>
                        <a:t>1</a:t>
                      </a:r>
                      <a:endParaRPr lang="es-EC" sz="1500" b="0" i="0" u="none" strike="noStrike" dirty="0">
                        <a:solidFill>
                          <a:srgbClr val="000000"/>
                        </a:solidFill>
                        <a:effectLst/>
                        <a:latin typeface="+mj-lt"/>
                      </a:endParaRPr>
                    </a:p>
                  </a:txBody>
                  <a:tcPr marL="9525" marR="9525" marT="9525" marB="0" anchor="ct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500" b="0" i="0" u="none" strike="noStrike" kern="1200" baseline="0" dirty="0" smtClean="0">
                          <a:solidFill>
                            <a:schemeClr val="dk1"/>
                          </a:solidFill>
                          <a:latin typeface="+mn-lt"/>
                          <a:ea typeface="+mn-ea"/>
                          <a:cs typeface="+mn-cs"/>
                        </a:rPr>
                        <a:t>1°19'11.6"S 78°38'44.6"W </a:t>
                      </a:r>
                    </a:p>
                  </a:txBody>
                  <a:tcPr marL="9525" marR="9525" marT="9525" marB="0" anchor="ctr"/>
                </a:tc>
                <a:tc>
                  <a:txBody>
                    <a:bodyPr/>
                    <a:lstStyle/>
                    <a:p>
                      <a:pPr algn="ctr" fontAlgn="ctr"/>
                      <a:r>
                        <a:rPr lang="es-EC" sz="1500" b="0" i="0" u="none" strike="noStrike" dirty="0" smtClean="0">
                          <a:solidFill>
                            <a:srgbClr val="000000"/>
                          </a:solidFill>
                          <a:effectLst/>
                          <a:latin typeface="+mj-lt"/>
                        </a:rPr>
                        <a:t>1SE.1</a:t>
                      </a:r>
                      <a:endParaRPr lang="es-EC" sz="1500" b="0" i="0" u="none" strike="noStrike" dirty="0">
                        <a:solidFill>
                          <a:srgbClr val="000000"/>
                        </a:solidFill>
                        <a:effectLst/>
                        <a:latin typeface="+mj-lt"/>
                      </a:endParaRPr>
                    </a:p>
                  </a:txBody>
                  <a:tcPr marL="9525" marR="9525" marT="9525" marB="0" anchor="ctr"/>
                </a:tc>
                <a:extLst>
                  <a:ext uri="{0D108BD9-81ED-4DB2-BD59-A6C34878D82A}">
                    <a16:rowId xmlns="" xmlns:a16="http://schemas.microsoft.com/office/drawing/2014/main" val="3304029972"/>
                  </a:ext>
                </a:extLst>
              </a:tr>
              <a:tr h="391579">
                <a:tc>
                  <a:txBody>
                    <a:bodyPr/>
                    <a:lstStyle/>
                    <a:p>
                      <a:pPr algn="ctr" fontAlgn="ctr"/>
                      <a:r>
                        <a:rPr lang="es-EC" sz="1500" u="none" strike="noStrike" dirty="0" smtClean="0">
                          <a:effectLst/>
                        </a:rPr>
                        <a:t>1</a:t>
                      </a:r>
                      <a:endParaRPr lang="es-EC" sz="1500" b="0" i="0" u="none" strike="noStrike" dirty="0">
                        <a:solidFill>
                          <a:srgbClr val="000000"/>
                        </a:solidFill>
                        <a:effectLst/>
                        <a:latin typeface="+mj-lt"/>
                      </a:endParaRPr>
                    </a:p>
                  </a:txBody>
                  <a:tcPr marL="9525" marR="9525" marT="9525" marB="0" anchor="ctr"/>
                </a:tc>
                <a:tc vMerge="1">
                  <a:txBody>
                    <a:bodyPr/>
                    <a:lstStyle/>
                    <a:p>
                      <a:pPr algn="ctr" fontAlgn="ctr"/>
                      <a:endParaRPr lang="es-EC" sz="1800" b="0" i="0" u="none" strike="noStrike" dirty="0">
                        <a:solidFill>
                          <a:srgbClr val="000000"/>
                        </a:solidFill>
                        <a:effectLst/>
                        <a:latin typeface="+mj-lt"/>
                      </a:endParaRPr>
                    </a:p>
                  </a:txBody>
                  <a:tcPr marL="9525" marR="9525" marT="9525" marB="0" anchor="ctr"/>
                </a:tc>
                <a:tc>
                  <a:txBody>
                    <a:bodyPr/>
                    <a:lstStyle/>
                    <a:p>
                      <a:pPr algn="ctr" fontAlgn="ctr"/>
                      <a:r>
                        <a:rPr lang="es-EC" sz="1500" b="0" i="0" u="none" strike="noStrike" dirty="0" smtClean="0">
                          <a:solidFill>
                            <a:srgbClr val="000000"/>
                          </a:solidFill>
                          <a:effectLst/>
                          <a:latin typeface="+mj-lt"/>
                        </a:rPr>
                        <a:t>1SE.2</a:t>
                      </a:r>
                      <a:endParaRPr lang="es-EC" sz="1500" b="0" i="0" u="none" strike="noStrike" dirty="0">
                        <a:solidFill>
                          <a:srgbClr val="000000"/>
                        </a:solidFill>
                        <a:effectLst/>
                        <a:latin typeface="+mj-lt"/>
                      </a:endParaRPr>
                    </a:p>
                  </a:txBody>
                  <a:tcPr marL="9525" marR="9525" marT="9525" marB="0" anchor="ctr"/>
                </a:tc>
              </a:tr>
              <a:tr h="391579">
                <a:tc>
                  <a:txBody>
                    <a:bodyPr/>
                    <a:lstStyle/>
                    <a:p>
                      <a:pPr algn="ctr" fontAlgn="ctr"/>
                      <a:r>
                        <a:rPr lang="es-EC" sz="1500" u="none" strike="noStrike" dirty="0" smtClean="0">
                          <a:effectLst/>
                        </a:rPr>
                        <a:t>1</a:t>
                      </a:r>
                      <a:endParaRPr lang="es-EC" sz="1500" b="0" i="0" u="none" strike="noStrike" dirty="0">
                        <a:solidFill>
                          <a:srgbClr val="000000"/>
                        </a:solidFill>
                        <a:effectLst/>
                        <a:latin typeface="+mj-lt"/>
                      </a:endParaRPr>
                    </a:p>
                  </a:txBody>
                  <a:tcPr marL="9525" marR="9525" marT="9525" marB="0" anchor="ctr"/>
                </a:tc>
                <a:tc vMerge="1">
                  <a:txBody>
                    <a:bodyPr/>
                    <a:lstStyle/>
                    <a:p>
                      <a:pPr algn="ctr" fontAlgn="ctr"/>
                      <a:endParaRPr lang="es-EC" sz="1800" b="0" i="0" u="none" strike="noStrike" dirty="0">
                        <a:solidFill>
                          <a:srgbClr val="000000"/>
                        </a:solidFill>
                        <a:effectLst/>
                        <a:latin typeface="+mj-lt"/>
                      </a:endParaRPr>
                    </a:p>
                  </a:txBody>
                  <a:tcPr marL="9525" marR="9525" marT="9525" marB="0" anchor="ctr"/>
                </a:tc>
                <a:tc>
                  <a:txBody>
                    <a:bodyPr/>
                    <a:lstStyle/>
                    <a:p>
                      <a:pPr algn="ctr" fontAlgn="ctr"/>
                      <a:r>
                        <a:rPr lang="es-EC" sz="1500" b="0" i="0" u="none" strike="noStrike" dirty="0" smtClean="0">
                          <a:solidFill>
                            <a:srgbClr val="000000"/>
                          </a:solidFill>
                          <a:effectLst/>
                          <a:latin typeface="+mj-lt"/>
                        </a:rPr>
                        <a:t>1SE.3</a:t>
                      </a:r>
                      <a:endParaRPr lang="es-EC" sz="1500" b="0" i="0" u="none" strike="noStrike" dirty="0">
                        <a:solidFill>
                          <a:srgbClr val="000000"/>
                        </a:solidFill>
                        <a:effectLst/>
                        <a:latin typeface="+mj-lt"/>
                      </a:endParaRPr>
                    </a:p>
                  </a:txBody>
                  <a:tcPr marL="9525" marR="9525" marT="9525" marB="0" anchor="ctr"/>
                </a:tc>
              </a:tr>
              <a:tr h="391579">
                <a:tc>
                  <a:txBody>
                    <a:bodyPr/>
                    <a:lstStyle/>
                    <a:p>
                      <a:pPr algn="ctr" fontAlgn="ctr"/>
                      <a:r>
                        <a:rPr lang="es-EC" sz="1500" u="none" strike="noStrike" dirty="0" smtClean="0">
                          <a:effectLst/>
                        </a:rPr>
                        <a:t>2</a:t>
                      </a:r>
                      <a:endParaRPr lang="es-EC" sz="1500" b="0" i="0" u="none" strike="noStrike" dirty="0">
                        <a:solidFill>
                          <a:srgbClr val="000000"/>
                        </a:solidFill>
                        <a:effectLst/>
                        <a:latin typeface="+mj-lt"/>
                      </a:endParaRPr>
                    </a:p>
                  </a:txBody>
                  <a:tcPr marL="9525" marR="9525" marT="9525" marB="0" anchor="ct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500" b="0" i="0" u="none" strike="noStrike" kern="1200" baseline="0" dirty="0" smtClean="0">
                          <a:solidFill>
                            <a:schemeClr val="dk1"/>
                          </a:solidFill>
                          <a:latin typeface="+mn-lt"/>
                          <a:ea typeface="+mn-ea"/>
                          <a:cs typeface="+mn-cs"/>
                        </a:rPr>
                        <a:t>1°19'32.0"S 78°39'15.9"W </a:t>
                      </a:r>
                    </a:p>
                  </a:txBody>
                  <a:tcPr marL="9525" marR="9525" marT="9525" marB="0" anchor="ctr"/>
                </a:tc>
                <a:tc>
                  <a:txBody>
                    <a:bodyPr/>
                    <a:lstStyle/>
                    <a:p>
                      <a:pPr algn="ctr" fontAlgn="ctr"/>
                      <a:r>
                        <a:rPr lang="es-EC" sz="1500" b="0" i="0" u="none" strike="noStrike" dirty="0" smtClean="0">
                          <a:solidFill>
                            <a:srgbClr val="000000"/>
                          </a:solidFill>
                          <a:effectLst/>
                          <a:latin typeface="+mj-lt"/>
                        </a:rPr>
                        <a:t>2PA.1</a:t>
                      </a:r>
                      <a:endParaRPr lang="es-EC" sz="1500" b="0" i="0" u="none" strike="noStrike" dirty="0">
                        <a:solidFill>
                          <a:srgbClr val="000000"/>
                        </a:solidFill>
                        <a:effectLst/>
                        <a:latin typeface="+mj-lt"/>
                      </a:endParaRPr>
                    </a:p>
                  </a:txBody>
                  <a:tcPr marL="9525" marR="9525" marT="9525" marB="0" anchor="ctr"/>
                </a:tc>
              </a:tr>
              <a:tr h="391579">
                <a:tc>
                  <a:txBody>
                    <a:bodyPr/>
                    <a:lstStyle/>
                    <a:p>
                      <a:pPr algn="ctr" fontAlgn="ctr"/>
                      <a:r>
                        <a:rPr lang="es-EC" sz="1500" u="none" strike="noStrike" dirty="0" smtClean="0">
                          <a:effectLst/>
                        </a:rPr>
                        <a:t>2</a:t>
                      </a:r>
                      <a:endParaRPr lang="es-EC" sz="1500" b="0" i="0" u="none" strike="noStrike" dirty="0">
                        <a:solidFill>
                          <a:srgbClr val="000000"/>
                        </a:solidFill>
                        <a:effectLst/>
                        <a:latin typeface="+mj-lt"/>
                      </a:endParaRPr>
                    </a:p>
                  </a:txBody>
                  <a:tcPr marL="9525" marR="9525" marT="9525" marB="0" anchor="ctr"/>
                </a:tc>
                <a:tc vMerge="1">
                  <a:txBody>
                    <a:bodyPr/>
                    <a:lstStyle/>
                    <a:p>
                      <a:pPr algn="ctr" fontAlgn="ctr"/>
                      <a:endParaRPr lang="es-EC" sz="1800" b="0" i="0" u="none" strike="noStrike" dirty="0">
                        <a:solidFill>
                          <a:srgbClr val="000000"/>
                        </a:solidFill>
                        <a:effectLst/>
                        <a:latin typeface="+mj-lt"/>
                      </a:endParaRPr>
                    </a:p>
                  </a:txBody>
                  <a:tcPr marL="9525" marR="9525" marT="9525" marB="0" anchor="ctr"/>
                </a:tc>
                <a:tc>
                  <a:txBody>
                    <a:bodyPr/>
                    <a:lstStyle/>
                    <a:p>
                      <a:pPr algn="ctr" fontAlgn="ctr"/>
                      <a:r>
                        <a:rPr lang="es-EC" sz="1500" b="0" i="0" u="none" strike="noStrike" dirty="0" smtClean="0">
                          <a:solidFill>
                            <a:srgbClr val="000000"/>
                          </a:solidFill>
                          <a:effectLst/>
                          <a:latin typeface="+mj-lt"/>
                        </a:rPr>
                        <a:t>2PA.2</a:t>
                      </a:r>
                      <a:endParaRPr lang="es-EC" sz="1500" b="0" i="0" u="none" strike="noStrike" dirty="0">
                        <a:solidFill>
                          <a:srgbClr val="000000"/>
                        </a:solidFill>
                        <a:effectLst/>
                        <a:latin typeface="+mj-lt"/>
                      </a:endParaRPr>
                    </a:p>
                  </a:txBody>
                  <a:tcPr marL="9525" marR="9525" marT="9525" marB="0" anchor="ctr"/>
                </a:tc>
              </a:tr>
              <a:tr h="391579">
                <a:tc>
                  <a:txBody>
                    <a:bodyPr/>
                    <a:lstStyle/>
                    <a:p>
                      <a:pPr algn="ctr" fontAlgn="ctr"/>
                      <a:r>
                        <a:rPr lang="es-EC" sz="1500" u="none" strike="noStrike" dirty="0" smtClean="0">
                          <a:effectLst/>
                        </a:rPr>
                        <a:t>2</a:t>
                      </a:r>
                      <a:endParaRPr lang="es-EC" sz="1500" b="0" i="0" u="none" strike="noStrike" dirty="0">
                        <a:solidFill>
                          <a:srgbClr val="000000"/>
                        </a:solidFill>
                        <a:effectLst/>
                        <a:latin typeface="+mj-lt"/>
                      </a:endParaRPr>
                    </a:p>
                  </a:txBody>
                  <a:tcPr marL="9525" marR="9525" marT="9525" marB="0" anchor="ctr"/>
                </a:tc>
                <a:tc vMerge="1">
                  <a:txBody>
                    <a:bodyPr/>
                    <a:lstStyle/>
                    <a:p>
                      <a:pPr algn="ctr" fontAlgn="ctr"/>
                      <a:endParaRPr lang="es-EC" sz="1800" b="0" i="0" u="none" strike="noStrike" dirty="0">
                        <a:solidFill>
                          <a:srgbClr val="000000"/>
                        </a:solidFill>
                        <a:effectLst/>
                        <a:latin typeface="+mj-lt"/>
                      </a:endParaRPr>
                    </a:p>
                  </a:txBody>
                  <a:tcPr marL="9525" marR="9525" marT="9525" marB="0" anchor="ctr"/>
                </a:tc>
                <a:tc>
                  <a:txBody>
                    <a:bodyPr/>
                    <a:lstStyle/>
                    <a:p>
                      <a:pPr algn="ctr" fontAlgn="ctr"/>
                      <a:r>
                        <a:rPr lang="es-EC" sz="1500" b="0" i="0" u="none" strike="noStrike" dirty="0" smtClean="0">
                          <a:solidFill>
                            <a:srgbClr val="000000"/>
                          </a:solidFill>
                          <a:effectLst/>
                          <a:latin typeface="+mj-lt"/>
                        </a:rPr>
                        <a:t>2PA:3</a:t>
                      </a:r>
                      <a:endParaRPr lang="es-EC" sz="1500" b="0" i="0" u="none" strike="noStrike" dirty="0">
                        <a:solidFill>
                          <a:srgbClr val="000000"/>
                        </a:solidFill>
                        <a:effectLst/>
                        <a:latin typeface="+mj-lt"/>
                      </a:endParaRPr>
                    </a:p>
                  </a:txBody>
                  <a:tcPr marL="9525" marR="9525" marT="9525" marB="0" anchor="ctr"/>
                </a:tc>
              </a:tr>
            </a:tbl>
          </a:graphicData>
        </a:graphic>
      </p:graphicFrame>
      <p:pic>
        <p:nvPicPr>
          <p:cNvPr id="2" name="Imagen 1"/>
          <p:cNvPicPr>
            <a:picLocks noChangeAspect="1"/>
          </p:cNvPicPr>
          <p:nvPr/>
        </p:nvPicPr>
        <p:blipFill rotWithShape="1">
          <a:blip r:embed="rId4"/>
          <a:srcRect t="9949"/>
          <a:stretch/>
        </p:blipFill>
        <p:spPr>
          <a:xfrm>
            <a:off x="343400" y="4083626"/>
            <a:ext cx="5600700" cy="1818410"/>
          </a:xfrm>
          <a:prstGeom prst="rect">
            <a:avLst/>
          </a:prstGeom>
        </p:spPr>
      </p:pic>
      <p:sp>
        <p:nvSpPr>
          <p:cNvPr id="12" name="CuadroTexto 11">
            <a:extLst>
              <a:ext uri="{FF2B5EF4-FFF2-40B4-BE49-F238E27FC236}">
                <a16:creationId xmlns="" xmlns:a16="http://schemas.microsoft.com/office/drawing/2014/main" id="{A0D9D9F4-2D12-4E5F-90F2-6244FB5BE434}"/>
              </a:ext>
            </a:extLst>
          </p:cNvPr>
          <p:cNvSpPr txBox="1"/>
          <p:nvPr/>
        </p:nvSpPr>
        <p:spPr>
          <a:xfrm>
            <a:off x="563973" y="123823"/>
            <a:ext cx="5657662" cy="400110"/>
          </a:xfrm>
          <a:prstGeom prst="rect">
            <a:avLst/>
          </a:prstGeom>
          <a:noFill/>
        </p:spPr>
        <p:txBody>
          <a:bodyPr wrap="square" rtlCol="0">
            <a:spAutoFit/>
          </a:bodyPr>
          <a:lstStyle/>
          <a:p>
            <a:pPr algn="just"/>
            <a:r>
              <a:rPr lang="es-ES" sz="2000" b="1" dirty="0" smtClean="0"/>
              <a:t>Identificación macroscópica</a:t>
            </a:r>
            <a:endParaRPr lang="es-EC" sz="2000" b="1" dirty="0"/>
          </a:p>
        </p:txBody>
      </p:sp>
      <p:pic>
        <p:nvPicPr>
          <p:cNvPr id="13" name="Imagen 12"/>
          <p:cNvPicPr>
            <a:picLocks noChangeAspect="1"/>
          </p:cNvPicPr>
          <p:nvPr/>
        </p:nvPicPr>
        <p:blipFill rotWithShape="1">
          <a:blip r:embed="rId5"/>
          <a:srcRect b="4925"/>
          <a:stretch/>
        </p:blipFill>
        <p:spPr>
          <a:xfrm>
            <a:off x="6312258" y="3456958"/>
            <a:ext cx="5591175" cy="2445078"/>
          </a:xfrm>
          <a:prstGeom prst="rect">
            <a:avLst/>
          </a:prstGeom>
        </p:spPr>
      </p:pic>
      <p:sp>
        <p:nvSpPr>
          <p:cNvPr id="14" name="CuadroTexto 13">
            <a:extLst>
              <a:ext uri="{FF2B5EF4-FFF2-40B4-BE49-F238E27FC236}">
                <a16:creationId xmlns="" xmlns:a16="http://schemas.microsoft.com/office/drawing/2014/main" id="{EE296FE2-7988-4E33-B89C-5DD45C91E787}"/>
              </a:ext>
            </a:extLst>
          </p:cNvPr>
          <p:cNvSpPr txBox="1"/>
          <p:nvPr/>
        </p:nvSpPr>
        <p:spPr>
          <a:xfrm>
            <a:off x="4889713" y="4097481"/>
            <a:ext cx="1026677"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dirty="0" smtClean="0"/>
              <a:t>4 días</a:t>
            </a:r>
            <a:endParaRPr lang="es-ES" sz="1600" dirty="0"/>
          </a:p>
        </p:txBody>
      </p:sp>
      <p:sp>
        <p:nvSpPr>
          <p:cNvPr id="15" name="CuadroTexto 14">
            <a:extLst>
              <a:ext uri="{FF2B5EF4-FFF2-40B4-BE49-F238E27FC236}">
                <a16:creationId xmlns="" xmlns:a16="http://schemas.microsoft.com/office/drawing/2014/main" id="{EE296FE2-7988-4E33-B89C-5DD45C91E787}"/>
              </a:ext>
            </a:extLst>
          </p:cNvPr>
          <p:cNvSpPr txBox="1"/>
          <p:nvPr/>
        </p:nvSpPr>
        <p:spPr>
          <a:xfrm>
            <a:off x="10876756" y="772015"/>
            <a:ext cx="1026677"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dirty="0" smtClean="0"/>
              <a:t>15 días</a:t>
            </a:r>
            <a:endParaRPr lang="es-ES" sz="1600" dirty="0"/>
          </a:p>
        </p:txBody>
      </p:sp>
      <p:sp>
        <p:nvSpPr>
          <p:cNvPr id="16" name="CuadroTexto 15">
            <a:extLst>
              <a:ext uri="{FF2B5EF4-FFF2-40B4-BE49-F238E27FC236}">
                <a16:creationId xmlns="" xmlns:a16="http://schemas.microsoft.com/office/drawing/2014/main" id="{EE296FE2-7988-4E33-B89C-5DD45C91E787}"/>
              </a:ext>
            </a:extLst>
          </p:cNvPr>
          <p:cNvSpPr txBox="1"/>
          <p:nvPr/>
        </p:nvSpPr>
        <p:spPr>
          <a:xfrm>
            <a:off x="10876755" y="3459410"/>
            <a:ext cx="1026677"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dirty="0" smtClean="0"/>
              <a:t>20 días</a:t>
            </a:r>
            <a:endParaRPr lang="es-ES" sz="1600" dirty="0"/>
          </a:p>
        </p:txBody>
      </p:sp>
      <p:sp>
        <p:nvSpPr>
          <p:cNvPr id="17" name="CuadroTexto 16">
            <a:extLst>
              <a:ext uri="{FF2B5EF4-FFF2-40B4-BE49-F238E27FC236}">
                <a16:creationId xmlns="" xmlns:a16="http://schemas.microsoft.com/office/drawing/2014/main" id="{EE296FE2-7988-4E33-B89C-5DD45C91E787}"/>
              </a:ext>
            </a:extLst>
          </p:cNvPr>
          <p:cNvSpPr txBox="1"/>
          <p:nvPr/>
        </p:nvSpPr>
        <p:spPr>
          <a:xfrm>
            <a:off x="8325853" y="5563482"/>
            <a:ext cx="775666"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dirty="0" smtClean="0"/>
              <a:t>1SE.1</a:t>
            </a:r>
            <a:endParaRPr lang="es-ES" sz="1600" dirty="0"/>
          </a:p>
        </p:txBody>
      </p:sp>
      <p:sp>
        <p:nvSpPr>
          <p:cNvPr id="18" name="CuadroTexto 17">
            <a:extLst>
              <a:ext uri="{FF2B5EF4-FFF2-40B4-BE49-F238E27FC236}">
                <a16:creationId xmlns="" xmlns:a16="http://schemas.microsoft.com/office/drawing/2014/main" id="{EE296FE2-7988-4E33-B89C-5DD45C91E787}"/>
              </a:ext>
            </a:extLst>
          </p:cNvPr>
          <p:cNvSpPr txBox="1"/>
          <p:nvPr/>
        </p:nvSpPr>
        <p:spPr>
          <a:xfrm>
            <a:off x="11165305" y="5563482"/>
            <a:ext cx="725475"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dirty="0" smtClean="0"/>
              <a:t>2PA.1</a:t>
            </a:r>
            <a:endParaRPr lang="es-ES" sz="1600" dirty="0"/>
          </a:p>
        </p:txBody>
      </p:sp>
    </p:spTree>
    <p:extLst>
      <p:ext uri="{BB962C8B-B14F-4D97-AF65-F5344CB8AC3E}">
        <p14:creationId xmlns:p14="http://schemas.microsoft.com/office/powerpoint/2010/main" val="15371199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89604B55-A9E8-4B19-9ABB-25C8A6F0731D}"/>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7D77EBBE-B139-4AA3-AFEC-0156A0C8C3E5}"/>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sp>
        <p:nvSpPr>
          <p:cNvPr id="10" name="CuadroTexto 9">
            <a:extLst>
              <a:ext uri="{FF2B5EF4-FFF2-40B4-BE49-F238E27FC236}">
                <a16:creationId xmlns="" xmlns:a16="http://schemas.microsoft.com/office/drawing/2014/main" id="{9840444B-6380-4D09-B295-FCA9B1B306A3}"/>
              </a:ext>
            </a:extLst>
          </p:cNvPr>
          <p:cNvSpPr txBox="1"/>
          <p:nvPr/>
        </p:nvSpPr>
        <p:spPr>
          <a:xfrm>
            <a:off x="122827" y="95530"/>
            <a:ext cx="441146" cy="369332"/>
          </a:xfrm>
          <a:prstGeom prst="rect">
            <a:avLst/>
          </a:prstGeom>
          <a:noFill/>
        </p:spPr>
        <p:txBody>
          <a:bodyPr wrap="none" rtlCol="0">
            <a:spAutoFit/>
          </a:bodyPr>
          <a:lstStyle/>
          <a:p>
            <a:r>
              <a:rPr lang="es-ES" dirty="0" smtClean="0"/>
              <a:t>16</a:t>
            </a:r>
            <a:endParaRPr lang="es-EC" dirty="0"/>
          </a:p>
        </p:txBody>
      </p:sp>
      <p:graphicFrame>
        <p:nvGraphicFramePr>
          <p:cNvPr id="11" name="Tabla 10">
            <a:extLst>
              <a:ext uri="{FF2B5EF4-FFF2-40B4-BE49-F238E27FC236}">
                <a16:creationId xmlns="" xmlns:a16="http://schemas.microsoft.com/office/drawing/2014/main" id="{074814CB-81FD-412A-89DF-F07AA0BA2E50}"/>
              </a:ext>
            </a:extLst>
          </p:cNvPr>
          <p:cNvGraphicFramePr>
            <a:graphicFrameLocks noGrp="1"/>
          </p:cNvGraphicFramePr>
          <p:nvPr>
            <p:extLst>
              <p:ext uri="{D42A27DB-BD31-4B8C-83A1-F6EECF244321}">
                <p14:modId xmlns:p14="http://schemas.microsoft.com/office/powerpoint/2010/main" val="2736861916"/>
              </p:ext>
            </p:extLst>
          </p:nvPr>
        </p:nvGraphicFramePr>
        <p:xfrm>
          <a:off x="6787279" y="852182"/>
          <a:ext cx="4336473" cy="2073926"/>
        </p:xfrm>
        <a:graphic>
          <a:graphicData uri="http://schemas.openxmlformats.org/drawingml/2006/table">
            <a:tbl>
              <a:tblPr firstRow="1" firstCol="1">
                <a:tableStyleId>{B301B821-A1FF-4177-AEE7-76D212191A09}</a:tableStyleId>
              </a:tblPr>
              <a:tblGrid>
                <a:gridCol w="1179996">
                  <a:extLst>
                    <a:ext uri="{9D8B030D-6E8A-4147-A177-3AD203B41FA5}">
                      <a16:colId xmlns="" xmlns:a16="http://schemas.microsoft.com/office/drawing/2014/main" val="3659139309"/>
                    </a:ext>
                  </a:extLst>
                </a:gridCol>
                <a:gridCol w="1595676">
                  <a:extLst>
                    <a:ext uri="{9D8B030D-6E8A-4147-A177-3AD203B41FA5}">
                      <a16:colId xmlns="" xmlns:a16="http://schemas.microsoft.com/office/drawing/2014/main" val="916168985"/>
                    </a:ext>
                  </a:extLst>
                </a:gridCol>
                <a:gridCol w="1560801">
                  <a:extLst>
                    <a:ext uri="{9D8B030D-6E8A-4147-A177-3AD203B41FA5}">
                      <a16:colId xmlns="" xmlns:a16="http://schemas.microsoft.com/office/drawing/2014/main" val="727292111"/>
                    </a:ext>
                  </a:extLst>
                </a:gridCol>
              </a:tblGrid>
              <a:tr h="1010326">
                <a:tc>
                  <a:txBody>
                    <a:bodyPr/>
                    <a:lstStyle/>
                    <a:p>
                      <a:pPr algn="ctr" fontAlgn="ctr"/>
                      <a:r>
                        <a:rPr lang="es-EC" sz="1800" u="none" strike="noStrike" dirty="0" smtClean="0">
                          <a:effectLst/>
                        </a:rPr>
                        <a:t>Sitio de muestreo</a:t>
                      </a:r>
                      <a:endParaRPr lang="es-EC" sz="1800" b="1" i="0" u="none" strike="noStrike" dirty="0">
                        <a:solidFill>
                          <a:srgbClr val="000000"/>
                        </a:solidFill>
                        <a:effectLst/>
                        <a:latin typeface="+mj-lt"/>
                      </a:endParaRPr>
                    </a:p>
                  </a:txBody>
                  <a:tcPr marL="9525" marR="9525" marT="9525" marB="0" anchor="ctr"/>
                </a:tc>
                <a:tc>
                  <a:txBody>
                    <a:bodyPr/>
                    <a:lstStyle/>
                    <a:p>
                      <a:pPr algn="ctr" fontAlgn="ctr"/>
                      <a:r>
                        <a:rPr lang="es-EC" sz="1800" u="none" strike="noStrike" dirty="0" smtClean="0">
                          <a:effectLst/>
                        </a:rPr>
                        <a:t>Coordenadas geográficas</a:t>
                      </a:r>
                      <a:endParaRPr lang="es-EC" sz="1800" b="1" i="0" u="none" strike="noStrike" dirty="0">
                        <a:solidFill>
                          <a:srgbClr val="000000"/>
                        </a:solidFill>
                        <a:effectLst/>
                        <a:latin typeface="+mj-lt"/>
                      </a:endParaRPr>
                    </a:p>
                  </a:txBody>
                  <a:tcPr marL="9525" marR="9525" marT="9525" marB="0" anchor="ctr"/>
                </a:tc>
                <a:tc>
                  <a:txBody>
                    <a:bodyPr/>
                    <a:lstStyle/>
                    <a:p>
                      <a:pPr algn="ctr" fontAlgn="ctr"/>
                      <a:r>
                        <a:rPr lang="es-EC" sz="1800" u="none" strike="noStrike" dirty="0" smtClean="0">
                          <a:effectLst/>
                        </a:rPr>
                        <a:t>Código</a:t>
                      </a:r>
                      <a:endParaRPr lang="es-EC" sz="1800" b="1" i="0" u="none" strike="noStrike" dirty="0">
                        <a:solidFill>
                          <a:srgbClr val="000000"/>
                        </a:solidFill>
                        <a:effectLst/>
                        <a:latin typeface="+mj-lt"/>
                      </a:endParaRPr>
                    </a:p>
                  </a:txBody>
                  <a:tcPr marL="9525" marR="9525" marT="9525" marB="0" anchor="ctr"/>
                </a:tc>
                <a:extLst>
                  <a:ext uri="{0D108BD9-81ED-4DB2-BD59-A6C34878D82A}">
                    <a16:rowId xmlns="" xmlns:a16="http://schemas.microsoft.com/office/drawing/2014/main" val="969395587"/>
                  </a:ext>
                </a:extLst>
              </a:tr>
              <a:tr h="531800">
                <a:tc>
                  <a:txBody>
                    <a:bodyPr/>
                    <a:lstStyle/>
                    <a:p>
                      <a:pPr algn="ctr" fontAlgn="ctr"/>
                      <a:r>
                        <a:rPr lang="es-EC" sz="1800" u="none" strike="noStrike" dirty="0" smtClean="0">
                          <a:effectLst/>
                        </a:rPr>
                        <a:t>3</a:t>
                      </a:r>
                      <a:endParaRPr lang="es-EC" sz="1800" b="0" i="0" u="none" strike="noStrike" dirty="0">
                        <a:solidFill>
                          <a:srgbClr val="000000"/>
                        </a:solidFill>
                        <a:effectLst/>
                        <a:latin typeface="+mj-lt"/>
                      </a:endParaRPr>
                    </a:p>
                  </a:txBody>
                  <a:tcPr marL="9525" marR="9525" marT="9525" marB="0" anchor="ct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800" b="0" i="0" u="none" strike="noStrike" kern="1200" baseline="0" dirty="0" smtClean="0">
                          <a:solidFill>
                            <a:schemeClr val="dk1"/>
                          </a:solidFill>
                          <a:latin typeface="+mn-lt"/>
                          <a:ea typeface="+mn-ea"/>
                          <a:cs typeface="+mn-cs"/>
                        </a:rPr>
                        <a:t>1°19'18.9"S 78°39'10.2"W </a:t>
                      </a:r>
                    </a:p>
                  </a:txBody>
                  <a:tcPr marL="9525" marR="9525" marT="9525" marB="0" anchor="ctr"/>
                </a:tc>
                <a:tc>
                  <a:txBody>
                    <a:bodyPr/>
                    <a:lstStyle/>
                    <a:p>
                      <a:pPr algn="ctr" fontAlgn="ctr"/>
                      <a:r>
                        <a:rPr lang="es-EC" sz="1800" b="0" i="0" u="none" strike="noStrike" dirty="0" smtClean="0">
                          <a:solidFill>
                            <a:srgbClr val="000000"/>
                          </a:solidFill>
                          <a:effectLst/>
                          <a:latin typeface="+mj-lt"/>
                        </a:rPr>
                        <a:t>3PA:1</a:t>
                      </a:r>
                      <a:endParaRPr lang="es-EC" sz="1800" b="0" i="0" u="none" strike="noStrike" dirty="0">
                        <a:solidFill>
                          <a:srgbClr val="000000"/>
                        </a:solidFill>
                        <a:effectLst/>
                        <a:latin typeface="+mj-lt"/>
                      </a:endParaRPr>
                    </a:p>
                  </a:txBody>
                  <a:tcPr marL="9525" marR="9525" marT="9525" marB="0" anchor="ctr"/>
                </a:tc>
              </a:tr>
              <a:tr h="531800">
                <a:tc>
                  <a:txBody>
                    <a:bodyPr/>
                    <a:lstStyle/>
                    <a:p>
                      <a:pPr algn="ctr" fontAlgn="ctr"/>
                      <a:r>
                        <a:rPr lang="es-EC" sz="1800" u="none" strike="noStrike" dirty="0" smtClean="0">
                          <a:effectLst/>
                        </a:rPr>
                        <a:t>3</a:t>
                      </a:r>
                      <a:endParaRPr lang="es-EC" sz="1800" b="0" i="0" u="none" strike="noStrike" dirty="0">
                        <a:solidFill>
                          <a:srgbClr val="000000"/>
                        </a:solidFill>
                        <a:effectLst/>
                        <a:latin typeface="+mj-lt"/>
                      </a:endParaRPr>
                    </a:p>
                  </a:txBody>
                  <a:tcPr marL="9525" marR="9525" marT="9525" marB="0" anchor="ctr"/>
                </a:tc>
                <a:tc vMerge="1">
                  <a:txBody>
                    <a:bodyPr/>
                    <a:lstStyle/>
                    <a:p>
                      <a:pPr algn="ctr" fontAlgn="ctr"/>
                      <a:endParaRPr lang="es-EC" sz="1800" b="0" i="0" u="none" strike="noStrike" dirty="0">
                        <a:solidFill>
                          <a:srgbClr val="000000"/>
                        </a:solidFill>
                        <a:effectLst/>
                        <a:latin typeface="+mj-lt"/>
                      </a:endParaRPr>
                    </a:p>
                  </a:txBody>
                  <a:tcPr marL="9525" marR="9525" marT="9525" marB="0" anchor="ctr"/>
                </a:tc>
                <a:tc>
                  <a:txBody>
                    <a:bodyPr/>
                    <a:lstStyle/>
                    <a:p>
                      <a:pPr algn="ctr" fontAlgn="ctr"/>
                      <a:r>
                        <a:rPr lang="es-EC" sz="1800" b="0" i="0" u="none" strike="noStrike" dirty="0" smtClean="0">
                          <a:solidFill>
                            <a:srgbClr val="000000"/>
                          </a:solidFill>
                          <a:effectLst/>
                          <a:latin typeface="+mj-lt"/>
                        </a:rPr>
                        <a:t>3PA.2</a:t>
                      </a:r>
                      <a:endParaRPr lang="es-EC" sz="1800" b="0" i="0" u="none" strike="noStrike" dirty="0">
                        <a:solidFill>
                          <a:srgbClr val="000000"/>
                        </a:solidFill>
                        <a:effectLst/>
                        <a:latin typeface="+mj-lt"/>
                      </a:endParaRPr>
                    </a:p>
                  </a:txBody>
                  <a:tcPr marL="9525" marR="9525" marT="9525" marB="0" anchor="ctr"/>
                </a:tc>
                <a:extLst>
                  <a:ext uri="{0D108BD9-81ED-4DB2-BD59-A6C34878D82A}">
                    <a16:rowId xmlns="" xmlns:a16="http://schemas.microsoft.com/office/drawing/2014/main" val="1968372534"/>
                  </a:ext>
                </a:extLst>
              </a:tr>
            </a:tbl>
          </a:graphicData>
        </a:graphic>
      </p:graphicFrame>
      <p:sp>
        <p:nvSpPr>
          <p:cNvPr id="12" name="CuadroTexto 11">
            <a:extLst>
              <a:ext uri="{FF2B5EF4-FFF2-40B4-BE49-F238E27FC236}">
                <a16:creationId xmlns="" xmlns:a16="http://schemas.microsoft.com/office/drawing/2014/main" id="{A0D9D9F4-2D12-4E5F-90F2-6244FB5BE434}"/>
              </a:ext>
            </a:extLst>
          </p:cNvPr>
          <p:cNvSpPr txBox="1"/>
          <p:nvPr/>
        </p:nvSpPr>
        <p:spPr>
          <a:xfrm>
            <a:off x="563973" y="123823"/>
            <a:ext cx="5657662" cy="400110"/>
          </a:xfrm>
          <a:prstGeom prst="rect">
            <a:avLst/>
          </a:prstGeom>
          <a:noFill/>
        </p:spPr>
        <p:txBody>
          <a:bodyPr wrap="square" rtlCol="0">
            <a:spAutoFit/>
          </a:bodyPr>
          <a:lstStyle/>
          <a:p>
            <a:pPr algn="just"/>
            <a:r>
              <a:rPr lang="es-ES" sz="2000" b="1" dirty="0" smtClean="0"/>
              <a:t>Identificación macroscópica</a:t>
            </a:r>
            <a:endParaRPr lang="es-EC" sz="2000" b="1" dirty="0"/>
          </a:p>
        </p:txBody>
      </p:sp>
      <p:pic>
        <p:nvPicPr>
          <p:cNvPr id="6" name="Imagen 5"/>
          <p:cNvPicPr>
            <a:picLocks noChangeAspect="1"/>
          </p:cNvPicPr>
          <p:nvPr/>
        </p:nvPicPr>
        <p:blipFill>
          <a:blip r:embed="rId3"/>
          <a:stretch>
            <a:fillRect/>
          </a:stretch>
        </p:blipFill>
        <p:spPr>
          <a:xfrm>
            <a:off x="6123710" y="3172776"/>
            <a:ext cx="5691323" cy="2662352"/>
          </a:xfrm>
          <a:prstGeom prst="rect">
            <a:avLst/>
          </a:prstGeom>
        </p:spPr>
      </p:pic>
      <p:pic>
        <p:nvPicPr>
          <p:cNvPr id="13" name="Imagen 12"/>
          <p:cNvPicPr>
            <a:picLocks noChangeAspect="1"/>
          </p:cNvPicPr>
          <p:nvPr/>
        </p:nvPicPr>
        <p:blipFill>
          <a:blip r:embed="rId4"/>
          <a:stretch>
            <a:fillRect/>
          </a:stretch>
        </p:blipFill>
        <p:spPr>
          <a:xfrm>
            <a:off x="373487" y="852182"/>
            <a:ext cx="5076179" cy="5119076"/>
          </a:xfrm>
          <a:prstGeom prst="rect">
            <a:avLst/>
          </a:prstGeom>
        </p:spPr>
      </p:pic>
      <p:sp>
        <p:nvSpPr>
          <p:cNvPr id="14" name="CuadroTexto 13">
            <a:extLst>
              <a:ext uri="{FF2B5EF4-FFF2-40B4-BE49-F238E27FC236}">
                <a16:creationId xmlns="" xmlns:a16="http://schemas.microsoft.com/office/drawing/2014/main" id="{EE296FE2-7988-4E33-B89C-5DD45C91E787}"/>
              </a:ext>
            </a:extLst>
          </p:cNvPr>
          <p:cNvSpPr txBox="1"/>
          <p:nvPr/>
        </p:nvSpPr>
        <p:spPr>
          <a:xfrm>
            <a:off x="4367074" y="852182"/>
            <a:ext cx="1026677"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1600" dirty="0" smtClean="0"/>
              <a:t>1SE.2</a:t>
            </a:r>
            <a:endParaRPr lang="es-ES" sz="1600" dirty="0"/>
          </a:p>
        </p:txBody>
      </p:sp>
      <p:sp>
        <p:nvSpPr>
          <p:cNvPr id="15" name="CuadroTexto 14">
            <a:extLst>
              <a:ext uri="{FF2B5EF4-FFF2-40B4-BE49-F238E27FC236}">
                <a16:creationId xmlns="" xmlns:a16="http://schemas.microsoft.com/office/drawing/2014/main" id="{EE296FE2-7988-4E33-B89C-5DD45C91E787}"/>
              </a:ext>
            </a:extLst>
          </p:cNvPr>
          <p:cNvSpPr txBox="1"/>
          <p:nvPr/>
        </p:nvSpPr>
        <p:spPr>
          <a:xfrm>
            <a:off x="7874775" y="3182159"/>
            <a:ext cx="1026677"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dirty="0"/>
              <a:t>8</a:t>
            </a:r>
            <a:r>
              <a:rPr lang="es-EC" sz="1600" dirty="0" smtClean="0"/>
              <a:t> días</a:t>
            </a:r>
            <a:endParaRPr lang="es-ES" sz="1600" dirty="0"/>
          </a:p>
        </p:txBody>
      </p:sp>
      <p:sp>
        <p:nvSpPr>
          <p:cNvPr id="16" name="CuadroTexto 15">
            <a:extLst>
              <a:ext uri="{FF2B5EF4-FFF2-40B4-BE49-F238E27FC236}">
                <a16:creationId xmlns="" xmlns:a16="http://schemas.microsoft.com/office/drawing/2014/main" id="{EE296FE2-7988-4E33-B89C-5DD45C91E787}"/>
              </a:ext>
            </a:extLst>
          </p:cNvPr>
          <p:cNvSpPr txBox="1"/>
          <p:nvPr/>
        </p:nvSpPr>
        <p:spPr>
          <a:xfrm>
            <a:off x="10774502" y="3182159"/>
            <a:ext cx="1026677"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dirty="0" smtClean="0"/>
              <a:t>20 días</a:t>
            </a:r>
            <a:endParaRPr lang="es-ES" sz="1600" dirty="0"/>
          </a:p>
        </p:txBody>
      </p:sp>
    </p:spTree>
    <p:extLst>
      <p:ext uri="{BB962C8B-B14F-4D97-AF65-F5344CB8AC3E}">
        <p14:creationId xmlns:p14="http://schemas.microsoft.com/office/powerpoint/2010/main" val="34688493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63126EEC-A119-4321-9EED-5999A2A946E9}"/>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9D176C7E-2113-4FD4-8125-1694BCC8B512}"/>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sp>
        <p:nvSpPr>
          <p:cNvPr id="9" name="CuadroTexto 8">
            <a:extLst>
              <a:ext uri="{FF2B5EF4-FFF2-40B4-BE49-F238E27FC236}">
                <a16:creationId xmlns="" xmlns:a16="http://schemas.microsoft.com/office/drawing/2014/main" id="{543C03F7-9A1F-43A2-98CD-08FC5F612F87}"/>
              </a:ext>
            </a:extLst>
          </p:cNvPr>
          <p:cNvSpPr txBox="1"/>
          <p:nvPr/>
        </p:nvSpPr>
        <p:spPr>
          <a:xfrm>
            <a:off x="122827" y="95530"/>
            <a:ext cx="441146" cy="369332"/>
          </a:xfrm>
          <a:prstGeom prst="rect">
            <a:avLst/>
          </a:prstGeom>
          <a:noFill/>
        </p:spPr>
        <p:txBody>
          <a:bodyPr wrap="none" rtlCol="0">
            <a:spAutoFit/>
          </a:bodyPr>
          <a:lstStyle/>
          <a:p>
            <a:r>
              <a:rPr lang="es-ES" dirty="0" smtClean="0"/>
              <a:t>17</a:t>
            </a:r>
            <a:endParaRPr lang="es-EC" dirty="0"/>
          </a:p>
        </p:txBody>
      </p:sp>
      <p:sp>
        <p:nvSpPr>
          <p:cNvPr id="11" name="CuadroTexto 10">
            <a:extLst>
              <a:ext uri="{FF2B5EF4-FFF2-40B4-BE49-F238E27FC236}">
                <a16:creationId xmlns="" xmlns:a16="http://schemas.microsoft.com/office/drawing/2014/main" id="{A0D9D9F4-2D12-4E5F-90F2-6244FB5BE434}"/>
              </a:ext>
            </a:extLst>
          </p:cNvPr>
          <p:cNvSpPr txBox="1"/>
          <p:nvPr/>
        </p:nvSpPr>
        <p:spPr>
          <a:xfrm>
            <a:off x="563973" y="123823"/>
            <a:ext cx="5657662" cy="400110"/>
          </a:xfrm>
          <a:prstGeom prst="rect">
            <a:avLst/>
          </a:prstGeom>
          <a:noFill/>
        </p:spPr>
        <p:txBody>
          <a:bodyPr wrap="square" rtlCol="0">
            <a:spAutoFit/>
          </a:bodyPr>
          <a:lstStyle/>
          <a:p>
            <a:pPr algn="just"/>
            <a:r>
              <a:rPr lang="es-ES" sz="2000" b="1" dirty="0" smtClean="0"/>
              <a:t>Identificación microscópica</a:t>
            </a:r>
            <a:endParaRPr lang="es-EC" sz="2000" b="1" dirty="0"/>
          </a:p>
        </p:txBody>
      </p:sp>
      <p:sp>
        <p:nvSpPr>
          <p:cNvPr id="12" name="Rectangle 2"/>
          <p:cNvSpPr>
            <a:spLocks noChangeArrowheads="1"/>
          </p:cNvSpPr>
          <p:nvPr/>
        </p:nvSpPr>
        <p:spPr bwMode="auto">
          <a:xfrm>
            <a:off x="563973" y="10171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3" name="Objeto 12"/>
          <p:cNvGraphicFramePr>
            <a:graphicFrameLocks noChangeAspect="1"/>
          </p:cNvGraphicFramePr>
          <p:nvPr>
            <p:extLst>
              <p:ext uri="{D42A27DB-BD31-4B8C-83A1-F6EECF244321}">
                <p14:modId xmlns:p14="http://schemas.microsoft.com/office/powerpoint/2010/main" val="3913646528"/>
              </p:ext>
            </p:extLst>
          </p:nvPr>
        </p:nvGraphicFramePr>
        <p:xfrm>
          <a:off x="736190" y="1014297"/>
          <a:ext cx="1704975" cy="1915886"/>
        </p:xfrm>
        <a:graphic>
          <a:graphicData uri="http://schemas.openxmlformats.org/presentationml/2006/ole">
            <mc:AlternateContent xmlns:mc="http://schemas.openxmlformats.org/markup-compatibility/2006">
              <mc:Choice xmlns:v="urn:schemas-microsoft-com:vml" Requires="v">
                <p:oleObj spid="_x0000_s3190" name="Imagen de mapa de bits" r:id="rId4" imgW="2000000" imgH="1980952" progId="Paint.Picture">
                  <p:embed/>
                </p:oleObj>
              </mc:Choice>
              <mc:Fallback>
                <p:oleObj name="Imagen de mapa de bits" r:id="rId4" imgW="2000000" imgH="1980952" progId="Paint.Pictur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r="3242"/>
                      <a:stretch>
                        <a:fillRect/>
                      </a:stretch>
                    </p:blipFill>
                    <p:spPr bwMode="auto">
                      <a:xfrm>
                        <a:off x="736190" y="1014297"/>
                        <a:ext cx="1704975" cy="1915886"/>
                      </a:xfrm>
                      <a:prstGeom prst="rect">
                        <a:avLst/>
                      </a:prstGeom>
                      <a:noFill/>
                    </p:spPr>
                  </p:pic>
                </p:oleObj>
              </mc:Fallback>
            </mc:AlternateContent>
          </a:graphicData>
        </a:graphic>
      </p:graphicFrame>
      <p:pic>
        <p:nvPicPr>
          <p:cNvPr id="14" name="Imagen 13"/>
          <p:cNvPicPr/>
          <p:nvPr/>
        </p:nvPicPr>
        <p:blipFill>
          <a:blip r:embed="rId6"/>
          <a:stretch>
            <a:fillRect/>
          </a:stretch>
        </p:blipFill>
        <p:spPr>
          <a:xfrm>
            <a:off x="2889260" y="1014297"/>
            <a:ext cx="1671955" cy="1895475"/>
          </a:xfrm>
          <a:prstGeom prst="rect">
            <a:avLst/>
          </a:prstGeom>
        </p:spPr>
      </p:pic>
      <p:sp>
        <p:nvSpPr>
          <p:cNvPr id="15"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6" name="Objeto 15"/>
          <p:cNvGraphicFramePr>
            <a:graphicFrameLocks noChangeAspect="1"/>
          </p:cNvGraphicFramePr>
          <p:nvPr>
            <p:extLst>
              <p:ext uri="{D42A27DB-BD31-4B8C-83A1-F6EECF244321}">
                <p14:modId xmlns:p14="http://schemas.microsoft.com/office/powerpoint/2010/main" val="3597762475"/>
              </p:ext>
            </p:extLst>
          </p:nvPr>
        </p:nvGraphicFramePr>
        <p:xfrm>
          <a:off x="5009310" y="1009534"/>
          <a:ext cx="1695450" cy="1905000"/>
        </p:xfrm>
        <a:graphic>
          <a:graphicData uri="http://schemas.openxmlformats.org/presentationml/2006/ole">
            <mc:AlternateContent xmlns:mc="http://schemas.openxmlformats.org/markup-compatibility/2006">
              <mc:Choice xmlns:v="urn:schemas-microsoft-com:vml" Requires="v">
                <p:oleObj spid="_x0000_s3191" name="Imagen de mapa de bits" r:id="rId7" imgW="1695687" imgH="1905266" progId="Paint.Picture">
                  <p:embed/>
                </p:oleObj>
              </mc:Choice>
              <mc:Fallback>
                <p:oleObj name="Imagen de mapa de bits" r:id="rId7" imgW="1695687" imgH="1905266" progId="Paint.Picture">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9310" y="1009534"/>
                        <a:ext cx="1695450" cy="190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6"/>
          <p:cNvSpPr>
            <a:spLocks noChangeArrowheads="1"/>
          </p:cNvSpPr>
          <p:nvPr/>
        </p:nvSpPr>
        <p:spPr bwMode="auto">
          <a:xfrm>
            <a:off x="6844145" y="9409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8" name="Objeto 17"/>
          <p:cNvGraphicFramePr>
            <a:graphicFrameLocks noChangeAspect="1"/>
          </p:cNvGraphicFramePr>
          <p:nvPr>
            <p:extLst>
              <p:ext uri="{D42A27DB-BD31-4B8C-83A1-F6EECF244321}">
                <p14:modId xmlns:p14="http://schemas.microsoft.com/office/powerpoint/2010/main" val="4112710333"/>
              </p:ext>
            </p:extLst>
          </p:nvPr>
        </p:nvGraphicFramePr>
        <p:xfrm>
          <a:off x="7152855" y="1019341"/>
          <a:ext cx="1981200" cy="1847850"/>
        </p:xfrm>
        <a:graphic>
          <a:graphicData uri="http://schemas.openxmlformats.org/presentationml/2006/ole">
            <mc:AlternateContent xmlns:mc="http://schemas.openxmlformats.org/markup-compatibility/2006">
              <mc:Choice xmlns:v="urn:schemas-microsoft-com:vml" Requires="v">
                <p:oleObj spid="_x0000_s3192" name="Imagen de mapa de bits" r:id="rId9" imgW="1980952" imgH="1848108" progId="Paint.Picture">
                  <p:embed/>
                </p:oleObj>
              </mc:Choice>
              <mc:Fallback>
                <p:oleObj name="Imagen de mapa de bits" r:id="rId9" imgW="1980952" imgH="1848108" progId="Paint.Picture">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52855" y="1019341"/>
                        <a:ext cx="1981200" cy="184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5" name="Imagen 24"/>
          <p:cNvPicPr>
            <a:picLocks noChangeAspect="1"/>
          </p:cNvPicPr>
          <p:nvPr/>
        </p:nvPicPr>
        <p:blipFill>
          <a:blip r:embed="rId11"/>
          <a:stretch>
            <a:fillRect/>
          </a:stretch>
        </p:blipFill>
        <p:spPr>
          <a:xfrm>
            <a:off x="9582150" y="1009534"/>
            <a:ext cx="2000250" cy="1895475"/>
          </a:xfrm>
          <a:prstGeom prst="rect">
            <a:avLst/>
          </a:prstGeom>
        </p:spPr>
      </p:pic>
      <p:graphicFrame>
        <p:nvGraphicFramePr>
          <p:cNvPr id="26" name="Tabla 25"/>
          <p:cNvGraphicFramePr>
            <a:graphicFrameLocks noGrp="1"/>
          </p:cNvGraphicFramePr>
          <p:nvPr>
            <p:extLst>
              <p:ext uri="{D42A27DB-BD31-4B8C-83A1-F6EECF244321}">
                <p14:modId xmlns:p14="http://schemas.microsoft.com/office/powerpoint/2010/main" val="625177825"/>
              </p:ext>
            </p:extLst>
          </p:nvPr>
        </p:nvGraphicFramePr>
        <p:xfrm>
          <a:off x="4996105" y="3843147"/>
          <a:ext cx="6807975" cy="1854200"/>
        </p:xfrm>
        <a:graphic>
          <a:graphicData uri="http://schemas.openxmlformats.org/drawingml/2006/table">
            <a:tbl>
              <a:tblPr firstRow="1" bandRow="1">
                <a:tableStyleId>{69012ECD-51FC-41F1-AA8D-1B2483CD663E}</a:tableStyleId>
              </a:tblPr>
              <a:tblGrid>
                <a:gridCol w="1161473"/>
                <a:gridCol w="1440873"/>
                <a:gridCol w="1302327"/>
                <a:gridCol w="1385455"/>
                <a:gridCol w="1517847"/>
              </a:tblGrid>
              <a:tr h="370840">
                <a:tc rowSpan="2">
                  <a:txBody>
                    <a:bodyPr/>
                    <a:lstStyle/>
                    <a:p>
                      <a:pPr algn="ctr"/>
                      <a:r>
                        <a:rPr lang="es-EC" dirty="0" smtClean="0"/>
                        <a:t>Muestra</a:t>
                      </a:r>
                      <a:endParaRPr lang="es-EC" dirty="0"/>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smtClean="0"/>
                        <a:t>Ancho </a:t>
                      </a:r>
                      <a:r>
                        <a:rPr lang="el-GR" sz="1800" b="1" i="0" u="none" strike="noStrike" kern="1200" baseline="0" dirty="0" smtClean="0">
                          <a:solidFill>
                            <a:schemeClr val="bg1"/>
                          </a:solidFill>
                          <a:latin typeface="+mn-lt"/>
                          <a:ea typeface="+mn-ea"/>
                          <a:cs typeface="+mn-cs"/>
                        </a:rPr>
                        <a:t>(μ</a:t>
                      </a:r>
                      <a:r>
                        <a:rPr lang="es-EC" sz="1800" b="1" i="0" u="none" strike="noStrike" kern="1200" baseline="0" dirty="0" smtClean="0">
                          <a:solidFill>
                            <a:schemeClr val="bg1"/>
                          </a:solidFill>
                          <a:latin typeface="+mn-lt"/>
                          <a:ea typeface="+mn-ea"/>
                          <a:cs typeface="+mn-cs"/>
                        </a:rPr>
                        <a:t>m) </a:t>
                      </a:r>
                    </a:p>
                  </a:txBody>
                  <a:tcPr anchor="ctr"/>
                </a:tc>
                <a:tc hMerge="1">
                  <a:txBody>
                    <a:bodyPr/>
                    <a:lstStyle/>
                    <a:p>
                      <a:endParaRPr lang="es-EC"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smtClean="0"/>
                        <a:t>Largo </a:t>
                      </a:r>
                      <a:r>
                        <a:rPr lang="el-GR" sz="1800" b="1" i="0" u="none" strike="noStrike" kern="1200" baseline="0" dirty="0" smtClean="0">
                          <a:solidFill>
                            <a:schemeClr val="bg1"/>
                          </a:solidFill>
                          <a:latin typeface="+mn-lt"/>
                          <a:ea typeface="+mn-ea"/>
                          <a:cs typeface="+mn-cs"/>
                        </a:rPr>
                        <a:t>(μ</a:t>
                      </a:r>
                      <a:r>
                        <a:rPr lang="es-EC" sz="1800" b="1" i="0" u="none" strike="noStrike" kern="1200" baseline="0" dirty="0" smtClean="0">
                          <a:solidFill>
                            <a:schemeClr val="bg1"/>
                          </a:solidFill>
                          <a:latin typeface="+mn-lt"/>
                          <a:ea typeface="+mn-ea"/>
                          <a:cs typeface="+mn-cs"/>
                        </a:rPr>
                        <a:t>m) </a:t>
                      </a:r>
                    </a:p>
                  </a:txBody>
                  <a:tcPr anchor="ctr"/>
                </a:tc>
                <a:tc hMerge="1">
                  <a:txBody>
                    <a:bodyPr/>
                    <a:lstStyle/>
                    <a:p>
                      <a:endParaRPr lang="es-EC" dirty="0"/>
                    </a:p>
                  </a:txBody>
                  <a:tcPr/>
                </a:tc>
              </a:tr>
              <a:tr h="370840">
                <a:tc vMerge="1">
                  <a:txBody>
                    <a:bodyPr/>
                    <a:lstStyle/>
                    <a:p>
                      <a:endParaRPr lang="es-EC" dirty="0"/>
                    </a:p>
                  </a:txBody>
                  <a:tcPr/>
                </a:tc>
                <a:tc>
                  <a:txBody>
                    <a:bodyPr/>
                    <a:lstStyle/>
                    <a:p>
                      <a:pPr algn="ctr"/>
                      <a:r>
                        <a:rPr lang="es-EC" dirty="0" smtClean="0"/>
                        <a:t>Promedio</a:t>
                      </a:r>
                      <a:endParaRPr lang="es-EC" dirty="0"/>
                    </a:p>
                  </a:txBody>
                  <a:tcPr anchor="ctr"/>
                </a:tc>
                <a:tc>
                  <a:txBody>
                    <a:bodyPr/>
                    <a:lstStyle/>
                    <a:p>
                      <a:pPr algn="ctr"/>
                      <a:r>
                        <a:rPr lang="es-EC" dirty="0" smtClean="0"/>
                        <a:t>Rango</a:t>
                      </a:r>
                      <a:endParaRPr lang="es-EC" dirty="0"/>
                    </a:p>
                  </a:txBody>
                  <a:tcPr anchor="ctr"/>
                </a:tc>
                <a:tc>
                  <a:txBody>
                    <a:bodyPr/>
                    <a:lstStyle/>
                    <a:p>
                      <a:pPr algn="ctr"/>
                      <a:r>
                        <a:rPr lang="es-EC" dirty="0" smtClean="0"/>
                        <a:t>Promedio</a:t>
                      </a:r>
                      <a:endParaRPr lang="es-EC" dirty="0"/>
                    </a:p>
                  </a:txBody>
                  <a:tcPr anchor="ctr"/>
                </a:tc>
                <a:tc>
                  <a:txBody>
                    <a:bodyPr/>
                    <a:lstStyle/>
                    <a:p>
                      <a:pPr algn="ctr"/>
                      <a:r>
                        <a:rPr lang="es-EC" dirty="0" smtClean="0"/>
                        <a:t>Rango</a:t>
                      </a:r>
                      <a:endParaRPr lang="es-EC" dirty="0"/>
                    </a:p>
                  </a:txBody>
                  <a:tcPr anchor="ctr"/>
                </a:tc>
              </a:tr>
              <a:tr h="370840">
                <a:tc>
                  <a:txBody>
                    <a:bodyPr/>
                    <a:lstStyle/>
                    <a:p>
                      <a:pPr algn="ctr"/>
                      <a:r>
                        <a:rPr lang="es-EC" dirty="0" smtClean="0"/>
                        <a:t>1SE.2</a:t>
                      </a:r>
                      <a:endParaRPr lang="es-EC"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smtClean="0"/>
                        <a:t>8,74 </a:t>
                      </a:r>
                      <a:r>
                        <a:rPr lang="es-EC" sz="1800" b="0" i="0" u="none" strike="noStrike" kern="1200" baseline="0" dirty="0" smtClean="0">
                          <a:solidFill>
                            <a:schemeClr val="tx1"/>
                          </a:solidFill>
                          <a:latin typeface="+mn-lt"/>
                          <a:ea typeface="+mn-ea"/>
                          <a:cs typeface="+mn-cs"/>
                        </a:rPr>
                        <a:t>± 0,73 </a:t>
                      </a:r>
                    </a:p>
                  </a:txBody>
                  <a:tcPr anchor="ctr"/>
                </a:tc>
                <a:tc>
                  <a:txBody>
                    <a:bodyPr/>
                    <a:lstStyle/>
                    <a:p>
                      <a:pPr algn="ctr"/>
                      <a:r>
                        <a:rPr lang="es-EC" dirty="0" smtClean="0"/>
                        <a:t>7,86 - 10,3</a:t>
                      </a:r>
                      <a:endParaRPr lang="es-EC"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smtClean="0"/>
                        <a:t>10,4 </a:t>
                      </a:r>
                      <a:r>
                        <a:rPr lang="es-EC" sz="1800" b="0" i="0" u="none" strike="noStrike" kern="1200" baseline="0" dirty="0" smtClean="0">
                          <a:solidFill>
                            <a:schemeClr val="tx1"/>
                          </a:solidFill>
                          <a:latin typeface="+mn-lt"/>
                          <a:ea typeface="+mn-ea"/>
                          <a:cs typeface="+mn-cs"/>
                        </a:rPr>
                        <a:t>± 0,81</a:t>
                      </a:r>
                    </a:p>
                  </a:txBody>
                  <a:tcPr anchor="ctr"/>
                </a:tc>
                <a:tc>
                  <a:txBody>
                    <a:bodyPr/>
                    <a:lstStyle/>
                    <a:p>
                      <a:pPr algn="ctr"/>
                      <a:r>
                        <a:rPr lang="es-EC" dirty="0" smtClean="0"/>
                        <a:t>9,5 – 12,13</a:t>
                      </a:r>
                      <a:endParaRPr lang="es-EC" dirty="0"/>
                    </a:p>
                  </a:txBody>
                  <a:tcPr anchor="ctr"/>
                </a:tc>
              </a:tr>
              <a:tr h="370840">
                <a:tc>
                  <a:txBody>
                    <a:bodyPr/>
                    <a:lstStyle/>
                    <a:p>
                      <a:pPr algn="ctr"/>
                      <a:r>
                        <a:rPr lang="es-EC" dirty="0" smtClean="0"/>
                        <a:t>2PA.2</a:t>
                      </a:r>
                      <a:endParaRPr lang="es-EC" dirty="0"/>
                    </a:p>
                  </a:txBody>
                  <a:tcPr anchor="ctr"/>
                </a:tc>
                <a:tc>
                  <a:txBody>
                    <a:bodyPr/>
                    <a:lstStyle/>
                    <a:p>
                      <a:pPr algn="ctr"/>
                      <a:r>
                        <a:rPr lang="es-EC" dirty="0" smtClean="0"/>
                        <a:t>7,45 </a:t>
                      </a:r>
                      <a:r>
                        <a:rPr lang="es-EC" sz="1800" b="0" i="0" u="none" strike="noStrike" kern="1200" baseline="0" dirty="0" smtClean="0">
                          <a:solidFill>
                            <a:schemeClr val="tx1"/>
                          </a:solidFill>
                          <a:latin typeface="+mn-lt"/>
                          <a:ea typeface="+mn-ea"/>
                          <a:cs typeface="+mn-cs"/>
                        </a:rPr>
                        <a:t>± 0,46</a:t>
                      </a:r>
                      <a:endParaRPr lang="es-EC" dirty="0"/>
                    </a:p>
                  </a:txBody>
                  <a:tcPr anchor="ctr"/>
                </a:tc>
                <a:tc>
                  <a:txBody>
                    <a:bodyPr/>
                    <a:lstStyle/>
                    <a:p>
                      <a:pPr algn="ctr"/>
                      <a:r>
                        <a:rPr lang="es-EC" dirty="0" smtClean="0"/>
                        <a:t>6,63 - 8,05</a:t>
                      </a:r>
                      <a:endParaRPr lang="es-EC" dirty="0"/>
                    </a:p>
                  </a:txBody>
                  <a:tcPr anchor="ctr"/>
                </a:tc>
                <a:tc>
                  <a:txBody>
                    <a:bodyPr/>
                    <a:lstStyle/>
                    <a:p>
                      <a:pPr algn="ctr"/>
                      <a:r>
                        <a:rPr lang="es-EC" dirty="0" smtClean="0"/>
                        <a:t>9,15</a:t>
                      </a:r>
                      <a:r>
                        <a:rPr lang="es-EC" baseline="0" dirty="0" smtClean="0"/>
                        <a:t> </a:t>
                      </a:r>
                      <a:r>
                        <a:rPr lang="es-EC" sz="1800" b="0" i="0" u="none" strike="noStrike" kern="1200" baseline="0" dirty="0" smtClean="0">
                          <a:solidFill>
                            <a:schemeClr val="tx1"/>
                          </a:solidFill>
                          <a:latin typeface="+mn-lt"/>
                          <a:ea typeface="+mn-ea"/>
                          <a:cs typeface="+mn-cs"/>
                        </a:rPr>
                        <a:t>± 0,86</a:t>
                      </a:r>
                      <a:endParaRPr lang="es-EC" dirty="0"/>
                    </a:p>
                  </a:txBody>
                  <a:tcPr anchor="ctr"/>
                </a:tc>
                <a:tc>
                  <a:txBody>
                    <a:bodyPr/>
                    <a:lstStyle/>
                    <a:p>
                      <a:pPr algn="ctr"/>
                      <a:r>
                        <a:rPr lang="es-EC" dirty="0" smtClean="0"/>
                        <a:t>7,57 – 10,01</a:t>
                      </a:r>
                      <a:endParaRPr lang="es-EC" dirty="0"/>
                    </a:p>
                  </a:txBody>
                  <a:tcPr anchor="ctr"/>
                </a:tc>
              </a:tr>
              <a:tr h="370840">
                <a:tc>
                  <a:txBody>
                    <a:bodyPr/>
                    <a:lstStyle/>
                    <a:p>
                      <a:pPr algn="ctr"/>
                      <a:r>
                        <a:rPr lang="es-EC" dirty="0" smtClean="0"/>
                        <a:t>3PA.1</a:t>
                      </a:r>
                      <a:endParaRPr lang="es-EC" dirty="0"/>
                    </a:p>
                  </a:txBody>
                  <a:tcPr anchor="ctr"/>
                </a:tc>
                <a:tc>
                  <a:txBody>
                    <a:bodyPr/>
                    <a:lstStyle/>
                    <a:p>
                      <a:pPr algn="ctr"/>
                      <a:r>
                        <a:rPr lang="es-EC" dirty="0" smtClean="0"/>
                        <a:t>7,34 </a:t>
                      </a:r>
                      <a:r>
                        <a:rPr lang="es-EC" sz="1800" b="0" i="0" u="none" strike="noStrike" kern="1200" baseline="0" dirty="0" smtClean="0">
                          <a:solidFill>
                            <a:schemeClr val="tx1"/>
                          </a:solidFill>
                          <a:latin typeface="+mn-lt"/>
                          <a:ea typeface="+mn-ea"/>
                          <a:cs typeface="+mn-cs"/>
                        </a:rPr>
                        <a:t>± 0,34</a:t>
                      </a:r>
                      <a:endParaRPr lang="es-EC" dirty="0"/>
                    </a:p>
                  </a:txBody>
                  <a:tcPr anchor="ctr"/>
                </a:tc>
                <a:tc>
                  <a:txBody>
                    <a:bodyPr/>
                    <a:lstStyle/>
                    <a:p>
                      <a:pPr algn="ctr"/>
                      <a:r>
                        <a:rPr lang="es-EC" dirty="0" smtClean="0"/>
                        <a:t>6,55 - 7,72</a:t>
                      </a:r>
                      <a:endParaRPr lang="es-EC" dirty="0"/>
                    </a:p>
                  </a:txBody>
                  <a:tcPr anchor="ctr"/>
                </a:tc>
                <a:tc>
                  <a:txBody>
                    <a:bodyPr/>
                    <a:lstStyle/>
                    <a:p>
                      <a:pPr algn="ctr"/>
                      <a:r>
                        <a:rPr lang="es-EC" dirty="0" smtClean="0"/>
                        <a:t>8,6 </a:t>
                      </a:r>
                      <a:r>
                        <a:rPr lang="es-EC" sz="1800" b="0" i="0" u="none" strike="noStrike" kern="1200" baseline="0" dirty="0" smtClean="0">
                          <a:solidFill>
                            <a:schemeClr val="tx1"/>
                          </a:solidFill>
                          <a:latin typeface="+mn-lt"/>
                          <a:ea typeface="+mn-ea"/>
                          <a:cs typeface="+mn-cs"/>
                        </a:rPr>
                        <a:t>± 0,41</a:t>
                      </a:r>
                      <a:endParaRPr lang="es-EC" dirty="0"/>
                    </a:p>
                  </a:txBody>
                  <a:tcPr anchor="ctr"/>
                </a:tc>
                <a:tc>
                  <a:txBody>
                    <a:bodyPr/>
                    <a:lstStyle/>
                    <a:p>
                      <a:pPr algn="ctr"/>
                      <a:r>
                        <a:rPr lang="es-EC" dirty="0" smtClean="0"/>
                        <a:t>8,14 – 9,28</a:t>
                      </a:r>
                      <a:endParaRPr lang="es-EC" dirty="0"/>
                    </a:p>
                  </a:txBody>
                  <a:tcPr anchor="ctr"/>
                </a:tc>
              </a:tr>
            </a:tbl>
          </a:graphicData>
        </a:graphic>
      </p:graphicFrame>
      <p:sp>
        <p:nvSpPr>
          <p:cNvPr id="27" name="CuadroTexto 26">
            <a:extLst>
              <a:ext uri="{FF2B5EF4-FFF2-40B4-BE49-F238E27FC236}">
                <a16:creationId xmlns="" xmlns:a16="http://schemas.microsoft.com/office/drawing/2014/main" id="{EE296FE2-7988-4E33-B89C-5DD45C91E787}"/>
              </a:ext>
            </a:extLst>
          </p:cNvPr>
          <p:cNvSpPr txBox="1"/>
          <p:nvPr/>
        </p:nvSpPr>
        <p:spPr>
          <a:xfrm>
            <a:off x="1075338" y="3040847"/>
            <a:ext cx="1026677"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1600" dirty="0" smtClean="0"/>
              <a:t>1SE.1</a:t>
            </a:r>
            <a:endParaRPr lang="es-ES" sz="1600" dirty="0"/>
          </a:p>
        </p:txBody>
      </p:sp>
      <p:sp>
        <p:nvSpPr>
          <p:cNvPr id="28" name="CuadroTexto 27">
            <a:extLst>
              <a:ext uri="{FF2B5EF4-FFF2-40B4-BE49-F238E27FC236}">
                <a16:creationId xmlns="" xmlns:a16="http://schemas.microsoft.com/office/drawing/2014/main" id="{EE296FE2-7988-4E33-B89C-5DD45C91E787}"/>
              </a:ext>
            </a:extLst>
          </p:cNvPr>
          <p:cNvSpPr txBox="1"/>
          <p:nvPr/>
        </p:nvSpPr>
        <p:spPr>
          <a:xfrm>
            <a:off x="3211898" y="3040847"/>
            <a:ext cx="1026677"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1600" dirty="0" smtClean="0"/>
              <a:t>1SE.2</a:t>
            </a:r>
            <a:endParaRPr lang="es-ES" sz="1600" dirty="0"/>
          </a:p>
        </p:txBody>
      </p:sp>
      <p:sp>
        <p:nvSpPr>
          <p:cNvPr id="29" name="CuadroTexto 28">
            <a:extLst>
              <a:ext uri="{FF2B5EF4-FFF2-40B4-BE49-F238E27FC236}">
                <a16:creationId xmlns="" xmlns:a16="http://schemas.microsoft.com/office/drawing/2014/main" id="{EE296FE2-7988-4E33-B89C-5DD45C91E787}"/>
              </a:ext>
            </a:extLst>
          </p:cNvPr>
          <p:cNvSpPr txBox="1"/>
          <p:nvPr/>
        </p:nvSpPr>
        <p:spPr>
          <a:xfrm>
            <a:off x="5343696" y="3040847"/>
            <a:ext cx="1026677"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1600" dirty="0" smtClean="0"/>
              <a:t>2PA.1</a:t>
            </a:r>
            <a:endParaRPr lang="es-ES" sz="1600" dirty="0"/>
          </a:p>
        </p:txBody>
      </p:sp>
      <p:sp>
        <p:nvSpPr>
          <p:cNvPr id="30" name="CuadroTexto 29">
            <a:extLst>
              <a:ext uri="{FF2B5EF4-FFF2-40B4-BE49-F238E27FC236}">
                <a16:creationId xmlns="" xmlns:a16="http://schemas.microsoft.com/office/drawing/2014/main" id="{EE296FE2-7988-4E33-B89C-5DD45C91E787}"/>
              </a:ext>
            </a:extLst>
          </p:cNvPr>
          <p:cNvSpPr txBox="1"/>
          <p:nvPr/>
        </p:nvSpPr>
        <p:spPr>
          <a:xfrm>
            <a:off x="7630116" y="2995622"/>
            <a:ext cx="1026677"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1600" dirty="0" smtClean="0"/>
              <a:t>2PA.2</a:t>
            </a:r>
            <a:endParaRPr lang="es-ES" sz="1600" dirty="0"/>
          </a:p>
        </p:txBody>
      </p:sp>
      <p:sp>
        <p:nvSpPr>
          <p:cNvPr id="31" name="CuadroTexto 30">
            <a:extLst>
              <a:ext uri="{FF2B5EF4-FFF2-40B4-BE49-F238E27FC236}">
                <a16:creationId xmlns="" xmlns:a16="http://schemas.microsoft.com/office/drawing/2014/main" id="{EE296FE2-7988-4E33-B89C-5DD45C91E787}"/>
              </a:ext>
            </a:extLst>
          </p:cNvPr>
          <p:cNvSpPr txBox="1"/>
          <p:nvPr/>
        </p:nvSpPr>
        <p:spPr>
          <a:xfrm>
            <a:off x="10068936" y="2995622"/>
            <a:ext cx="1026677"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1600" dirty="0" smtClean="0"/>
              <a:t>3PA.1</a:t>
            </a:r>
            <a:endParaRPr lang="es-ES" sz="1600" dirty="0"/>
          </a:p>
        </p:txBody>
      </p:sp>
      <p:pic>
        <p:nvPicPr>
          <p:cNvPr id="32" name="Imagen 31"/>
          <p:cNvPicPr>
            <a:picLocks noChangeAspect="1"/>
          </p:cNvPicPr>
          <p:nvPr/>
        </p:nvPicPr>
        <p:blipFill rotWithShape="1">
          <a:blip r:embed="rId12"/>
          <a:srcRect t="2033"/>
          <a:stretch/>
        </p:blipFill>
        <p:spPr>
          <a:xfrm>
            <a:off x="2889260" y="3796145"/>
            <a:ext cx="1831870" cy="1942025"/>
          </a:xfrm>
          <a:prstGeom prst="rect">
            <a:avLst/>
          </a:prstGeom>
        </p:spPr>
      </p:pic>
      <p:pic>
        <p:nvPicPr>
          <p:cNvPr id="33" name="Imagen 32"/>
          <p:cNvPicPr>
            <a:picLocks noChangeAspect="1"/>
          </p:cNvPicPr>
          <p:nvPr/>
        </p:nvPicPr>
        <p:blipFill rotWithShape="1">
          <a:blip r:embed="rId13"/>
          <a:srcRect l="5281" r="4343"/>
          <a:stretch/>
        </p:blipFill>
        <p:spPr>
          <a:xfrm>
            <a:off x="343400" y="3802705"/>
            <a:ext cx="2390503" cy="1941508"/>
          </a:xfrm>
          <a:prstGeom prst="rect">
            <a:avLst/>
          </a:prstGeom>
        </p:spPr>
      </p:pic>
    </p:spTree>
    <p:extLst>
      <p:ext uri="{BB962C8B-B14F-4D97-AF65-F5344CB8AC3E}">
        <p14:creationId xmlns:p14="http://schemas.microsoft.com/office/powerpoint/2010/main" val="38832616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63126EEC-A119-4321-9EED-5999A2A946E9}"/>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9D176C7E-2113-4FD4-8125-1694BCC8B512}"/>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sp>
        <p:nvSpPr>
          <p:cNvPr id="9" name="CuadroTexto 8">
            <a:extLst>
              <a:ext uri="{FF2B5EF4-FFF2-40B4-BE49-F238E27FC236}">
                <a16:creationId xmlns="" xmlns:a16="http://schemas.microsoft.com/office/drawing/2014/main" id="{543C03F7-9A1F-43A2-98CD-08FC5F612F87}"/>
              </a:ext>
            </a:extLst>
          </p:cNvPr>
          <p:cNvSpPr txBox="1"/>
          <p:nvPr/>
        </p:nvSpPr>
        <p:spPr>
          <a:xfrm>
            <a:off x="122827" y="95530"/>
            <a:ext cx="441146" cy="369332"/>
          </a:xfrm>
          <a:prstGeom prst="rect">
            <a:avLst/>
          </a:prstGeom>
          <a:noFill/>
        </p:spPr>
        <p:txBody>
          <a:bodyPr wrap="none" rtlCol="0">
            <a:spAutoFit/>
          </a:bodyPr>
          <a:lstStyle/>
          <a:p>
            <a:r>
              <a:rPr lang="es-ES" dirty="0"/>
              <a:t>18</a:t>
            </a:r>
            <a:endParaRPr lang="es-EC" dirty="0"/>
          </a:p>
        </p:txBody>
      </p:sp>
      <p:sp>
        <p:nvSpPr>
          <p:cNvPr id="11" name="CuadroTexto 10">
            <a:extLst>
              <a:ext uri="{FF2B5EF4-FFF2-40B4-BE49-F238E27FC236}">
                <a16:creationId xmlns="" xmlns:a16="http://schemas.microsoft.com/office/drawing/2014/main" id="{A0D9D9F4-2D12-4E5F-90F2-6244FB5BE434}"/>
              </a:ext>
            </a:extLst>
          </p:cNvPr>
          <p:cNvSpPr txBox="1"/>
          <p:nvPr/>
        </p:nvSpPr>
        <p:spPr>
          <a:xfrm>
            <a:off x="563973" y="123823"/>
            <a:ext cx="5657662" cy="400110"/>
          </a:xfrm>
          <a:prstGeom prst="rect">
            <a:avLst/>
          </a:prstGeom>
          <a:noFill/>
        </p:spPr>
        <p:txBody>
          <a:bodyPr wrap="square" rtlCol="0">
            <a:spAutoFit/>
          </a:bodyPr>
          <a:lstStyle/>
          <a:p>
            <a:pPr algn="just"/>
            <a:r>
              <a:rPr lang="es-ES" sz="2000" b="1" dirty="0" smtClean="0"/>
              <a:t>Comparación bibliográfica</a:t>
            </a:r>
            <a:endParaRPr lang="es-EC" sz="2000" b="1" dirty="0"/>
          </a:p>
        </p:txBody>
      </p:sp>
      <p:pic>
        <p:nvPicPr>
          <p:cNvPr id="2" name="Imagen 1"/>
          <p:cNvPicPr>
            <a:picLocks noChangeAspect="1"/>
          </p:cNvPicPr>
          <p:nvPr/>
        </p:nvPicPr>
        <p:blipFill>
          <a:blip r:embed="rId3"/>
          <a:stretch>
            <a:fillRect/>
          </a:stretch>
        </p:blipFill>
        <p:spPr>
          <a:xfrm>
            <a:off x="822893" y="961869"/>
            <a:ext cx="4476750" cy="2381250"/>
          </a:xfrm>
          <a:prstGeom prst="rect">
            <a:avLst/>
          </a:prstGeom>
        </p:spPr>
      </p:pic>
      <p:pic>
        <p:nvPicPr>
          <p:cNvPr id="5" name="Imagen 4"/>
          <p:cNvPicPr>
            <a:picLocks noChangeAspect="1"/>
          </p:cNvPicPr>
          <p:nvPr/>
        </p:nvPicPr>
        <p:blipFill rotWithShape="1">
          <a:blip r:embed="rId4"/>
          <a:srcRect l="6143" r="3268"/>
          <a:stretch/>
        </p:blipFill>
        <p:spPr>
          <a:xfrm>
            <a:off x="373487" y="4093632"/>
            <a:ext cx="5375563" cy="1504950"/>
          </a:xfrm>
          <a:prstGeom prst="rect">
            <a:avLst/>
          </a:prstGeom>
        </p:spPr>
      </p:pic>
      <p:sp>
        <p:nvSpPr>
          <p:cNvPr id="12" name="CuadroTexto 11">
            <a:extLst>
              <a:ext uri="{FF2B5EF4-FFF2-40B4-BE49-F238E27FC236}">
                <a16:creationId xmlns="" xmlns:a16="http://schemas.microsoft.com/office/drawing/2014/main" id="{D53D5730-F6C3-4A28-A290-71F24809C2EC}"/>
              </a:ext>
            </a:extLst>
          </p:cNvPr>
          <p:cNvSpPr txBox="1"/>
          <p:nvPr/>
        </p:nvSpPr>
        <p:spPr>
          <a:xfrm>
            <a:off x="434696" y="6349095"/>
            <a:ext cx="4777270" cy="276999"/>
          </a:xfrm>
          <a:prstGeom prst="rect">
            <a:avLst/>
          </a:prstGeom>
          <a:noFill/>
        </p:spPr>
        <p:txBody>
          <a:bodyPr wrap="none" rtlCol="0">
            <a:spAutoFit/>
          </a:bodyPr>
          <a:lstStyle/>
          <a:p>
            <a:r>
              <a:rPr lang="en-US" sz="1200" dirty="0" smtClean="0"/>
              <a:t>(</a:t>
            </a:r>
            <a:r>
              <a:rPr lang="en-US" sz="1200" dirty="0" err="1" smtClean="0"/>
              <a:t>Terrones</a:t>
            </a:r>
            <a:r>
              <a:rPr lang="en-US" sz="1200" dirty="0" smtClean="0"/>
              <a:t> et al., 2019; </a:t>
            </a:r>
            <a:r>
              <a:rPr lang="en-US" sz="1200" dirty="0" err="1" smtClean="0"/>
              <a:t>Tanovic</a:t>
            </a:r>
            <a:r>
              <a:rPr lang="en-US" sz="1200" dirty="0" smtClean="0"/>
              <a:t> et al., 2009; 2014; </a:t>
            </a:r>
            <a:r>
              <a:rPr lang="en-US" sz="1200" dirty="0" err="1" smtClean="0"/>
              <a:t>Isaza</a:t>
            </a:r>
            <a:r>
              <a:rPr lang="en-US" sz="1200" dirty="0" smtClean="0"/>
              <a:t> et al., 2019)</a:t>
            </a:r>
            <a:endParaRPr lang="en-US" sz="1200" dirty="0"/>
          </a:p>
        </p:txBody>
      </p:sp>
      <p:graphicFrame>
        <p:nvGraphicFramePr>
          <p:cNvPr id="6" name="Diagrama 5"/>
          <p:cNvGraphicFramePr/>
          <p:nvPr>
            <p:extLst>
              <p:ext uri="{D42A27DB-BD31-4B8C-83A1-F6EECF244321}">
                <p14:modId xmlns:p14="http://schemas.microsoft.com/office/powerpoint/2010/main" val="2412774605"/>
              </p:ext>
            </p:extLst>
          </p:nvPr>
        </p:nvGraphicFramePr>
        <p:xfrm>
          <a:off x="6094049" y="880526"/>
          <a:ext cx="5816958" cy="47180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48827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F3D88530-493B-4552-84CD-EE1213483D75}"/>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F6D30EDD-437E-4D14-8C49-610CDB10F64F}"/>
              </a:ext>
            </a:extLst>
          </p:cNvPr>
          <p:cNvSpPr txBox="1"/>
          <p:nvPr/>
        </p:nvSpPr>
        <p:spPr>
          <a:xfrm>
            <a:off x="279280" y="2767007"/>
            <a:ext cx="11539471" cy="769441"/>
          </a:xfrm>
          <a:prstGeom prst="rect">
            <a:avLst/>
          </a:prstGeom>
          <a:noFill/>
        </p:spPr>
        <p:txBody>
          <a:bodyPr wrap="square" rtlCol="0">
            <a:spAutoFit/>
          </a:bodyPr>
          <a:lstStyle>
            <a:defPPr>
              <a:defRPr lang="es-ES"/>
            </a:defPPr>
            <a:lvl1pPr algn="ctr">
              <a:defRPr sz="2800" b="1">
                <a:solidFill>
                  <a:srgbClr val="FF0000"/>
                </a:solidFill>
              </a:defRPr>
            </a:lvl1pPr>
          </a:lstStyle>
          <a:p>
            <a:pPr defTabSz="914400">
              <a:defRPr/>
            </a:pPr>
            <a:r>
              <a:rPr lang="es-ES" sz="4400" dirty="0" smtClean="0">
                <a:solidFill>
                  <a:schemeClr val="tx1"/>
                </a:solidFill>
                <a:latin typeface="Arial"/>
              </a:rPr>
              <a:t>INTRODUCCIÓN</a:t>
            </a:r>
            <a:endParaRPr lang="es-EC" sz="4400" dirty="0">
              <a:solidFill>
                <a:schemeClr val="tx1"/>
              </a:solidFill>
              <a:latin typeface="Arial"/>
            </a:endParaRPr>
          </a:p>
        </p:txBody>
      </p:sp>
      <p:sp>
        <p:nvSpPr>
          <p:cNvPr id="9" name="CuadroTexto 8">
            <a:extLst>
              <a:ext uri="{FF2B5EF4-FFF2-40B4-BE49-F238E27FC236}">
                <a16:creationId xmlns="" xmlns:a16="http://schemas.microsoft.com/office/drawing/2014/main" id="{3FAC9DA4-6E55-4E3A-8EAA-E9AD6ED37C4B}"/>
              </a:ext>
            </a:extLst>
          </p:cNvPr>
          <p:cNvSpPr txBox="1"/>
          <p:nvPr/>
        </p:nvSpPr>
        <p:spPr>
          <a:xfrm>
            <a:off x="122827" y="95530"/>
            <a:ext cx="312906" cy="369332"/>
          </a:xfrm>
          <a:prstGeom prst="rect">
            <a:avLst/>
          </a:prstGeom>
          <a:noFill/>
        </p:spPr>
        <p:txBody>
          <a:bodyPr wrap="none" rtlCol="0">
            <a:spAutoFit/>
          </a:bodyPr>
          <a:lstStyle/>
          <a:p>
            <a:r>
              <a:rPr lang="es-EC" dirty="0" smtClean="0"/>
              <a:t>1</a:t>
            </a:r>
            <a:endParaRPr lang="es-EC" dirty="0"/>
          </a:p>
        </p:txBody>
      </p:sp>
    </p:spTree>
    <p:extLst>
      <p:ext uri="{BB962C8B-B14F-4D97-AF65-F5344CB8AC3E}">
        <p14:creationId xmlns:p14="http://schemas.microsoft.com/office/powerpoint/2010/main" val="18705740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EF3B0A59-DB9D-4D30-810E-DFF0676AE86A}"/>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89FA6BD9-AE7F-4DF6-B4FC-B55D2B7CAEA3}"/>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sp>
        <p:nvSpPr>
          <p:cNvPr id="10" name="CuadroTexto 9">
            <a:extLst>
              <a:ext uri="{FF2B5EF4-FFF2-40B4-BE49-F238E27FC236}">
                <a16:creationId xmlns="" xmlns:a16="http://schemas.microsoft.com/office/drawing/2014/main" id="{EB383B22-AF1F-45C8-88DD-4C12B1E4B044}"/>
              </a:ext>
            </a:extLst>
          </p:cNvPr>
          <p:cNvSpPr txBox="1"/>
          <p:nvPr/>
        </p:nvSpPr>
        <p:spPr>
          <a:xfrm>
            <a:off x="122827" y="95530"/>
            <a:ext cx="441146" cy="369332"/>
          </a:xfrm>
          <a:prstGeom prst="rect">
            <a:avLst/>
          </a:prstGeom>
          <a:noFill/>
        </p:spPr>
        <p:txBody>
          <a:bodyPr wrap="none" rtlCol="0">
            <a:spAutoFit/>
          </a:bodyPr>
          <a:lstStyle/>
          <a:p>
            <a:r>
              <a:rPr lang="es-ES" dirty="0"/>
              <a:t>19</a:t>
            </a:r>
            <a:endParaRPr lang="es-EC" dirty="0"/>
          </a:p>
        </p:txBody>
      </p:sp>
      <p:sp>
        <p:nvSpPr>
          <p:cNvPr id="11" name="CuadroTexto 10">
            <a:extLst>
              <a:ext uri="{FF2B5EF4-FFF2-40B4-BE49-F238E27FC236}">
                <a16:creationId xmlns="" xmlns:a16="http://schemas.microsoft.com/office/drawing/2014/main" id="{A0D9D9F4-2D12-4E5F-90F2-6244FB5BE434}"/>
              </a:ext>
            </a:extLst>
          </p:cNvPr>
          <p:cNvSpPr txBox="1"/>
          <p:nvPr/>
        </p:nvSpPr>
        <p:spPr>
          <a:xfrm>
            <a:off x="563973" y="123823"/>
            <a:ext cx="5657662" cy="400110"/>
          </a:xfrm>
          <a:prstGeom prst="rect">
            <a:avLst/>
          </a:prstGeom>
          <a:noFill/>
        </p:spPr>
        <p:txBody>
          <a:bodyPr wrap="square" rtlCol="0">
            <a:spAutoFit/>
          </a:bodyPr>
          <a:lstStyle/>
          <a:p>
            <a:pPr algn="just"/>
            <a:r>
              <a:rPr lang="es-ES" sz="2000" b="1" dirty="0" smtClean="0"/>
              <a:t>Identificación molecular</a:t>
            </a:r>
            <a:endParaRPr lang="es-EC" sz="2000" b="1" dirty="0"/>
          </a:p>
        </p:txBody>
      </p:sp>
      <p:pic>
        <p:nvPicPr>
          <p:cNvPr id="2" name="Imagen 1"/>
          <p:cNvPicPr>
            <a:picLocks noChangeAspect="1"/>
          </p:cNvPicPr>
          <p:nvPr/>
        </p:nvPicPr>
        <p:blipFill rotWithShape="1">
          <a:blip r:embed="rId3"/>
          <a:srcRect t="2275"/>
          <a:stretch/>
        </p:blipFill>
        <p:spPr>
          <a:xfrm>
            <a:off x="343400" y="758709"/>
            <a:ext cx="5395043" cy="2580237"/>
          </a:xfrm>
          <a:prstGeom prst="rect">
            <a:avLst/>
          </a:prstGeom>
        </p:spPr>
      </p:pic>
      <p:pic>
        <p:nvPicPr>
          <p:cNvPr id="5" name="Imagen 4"/>
          <p:cNvPicPr>
            <a:picLocks noChangeAspect="1"/>
          </p:cNvPicPr>
          <p:nvPr/>
        </p:nvPicPr>
        <p:blipFill>
          <a:blip r:embed="rId4"/>
          <a:stretch>
            <a:fillRect/>
          </a:stretch>
        </p:blipFill>
        <p:spPr>
          <a:xfrm>
            <a:off x="6407078" y="758708"/>
            <a:ext cx="5395043" cy="2580238"/>
          </a:xfrm>
          <a:prstGeom prst="rect">
            <a:avLst/>
          </a:prstGeom>
        </p:spPr>
      </p:pic>
      <p:pic>
        <p:nvPicPr>
          <p:cNvPr id="6" name="Imagen 5"/>
          <p:cNvPicPr>
            <a:picLocks noChangeAspect="1"/>
          </p:cNvPicPr>
          <p:nvPr/>
        </p:nvPicPr>
        <p:blipFill>
          <a:blip r:embed="rId5"/>
          <a:stretch>
            <a:fillRect/>
          </a:stretch>
        </p:blipFill>
        <p:spPr>
          <a:xfrm>
            <a:off x="412645" y="3632793"/>
            <a:ext cx="5325798" cy="2500692"/>
          </a:xfrm>
          <a:prstGeom prst="rect">
            <a:avLst/>
          </a:prstGeom>
        </p:spPr>
      </p:pic>
      <p:sp>
        <p:nvSpPr>
          <p:cNvPr id="14" name="CuadroTexto 13">
            <a:extLst>
              <a:ext uri="{FF2B5EF4-FFF2-40B4-BE49-F238E27FC236}">
                <a16:creationId xmlns="" xmlns:a16="http://schemas.microsoft.com/office/drawing/2014/main" id="{2350C333-5901-48AD-99FF-81C82C6A2BD3}"/>
              </a:ext>
            </a:extLst>
          </p:cNvPr>
          <p:cNvSpPr txBox="1"/>
          <p:nvPr/>
        </p:nvSpPr>
        <p:spPr>
          <a:xfrm>
            <a:off x="5835191" y="4252197"/>
            <a:ext cx="1171358" cy="126188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1900" dirty="0" smtClean="0"/>
              <a:t>ITS</a:t>
            </a:r>
          </a:p>
          <a:p>
            <a:pPr algn="ctr"/>
            <a:r>
              <a:rPr lang="es-ES" sz="1900" dirty="0" smtClean="0"/>
              <a:t>RPB2</a:t>
            </a:r>
          </a:p>
          <a:p>
            <a:pPr algn="ctr"/>
            <a:r>
              <a:rPr lang="es-ES" sz="1900" dirty="0" smtClean="0"/>
              <a:t>G3PDH</a:t>
            </a:r>
          </a:p>
          <a:p>
            <a:pPr algn="ctr"/>
            <a:r>
              <a:rPr lang="es-EC" sz="1900" dirty="0" smtClean="0"/>
              <a:t>HSP60</a:t>
            </a:r>
            <a:endParaRPr lang="es-EC" sz="1900" dirty="0"/>
          </a:p>
        </p:txBody>
      </p:sp>
      <p:sp>
        <p:nvSpPr>
          <p:cNvPr id="15" name="CuadroTexto 14">
            <a:extLst>
              <a:ext uri="{FF2B5EF4-FFF2-40B4-BE49-F238E27FC236}">
                <a16:creationId xmlns="" xmlns:a16="http://schemas.microsoft.com/office/drawing/2014/main" id="{2350C333-5901-48AD-99FF-81C82C6A2BD3}"/>
              </a:ext>
            </a:extLst>
          </p:cNvPr>
          <p:cNvSpPr txBox="1"/>
          <p:nvPr/>
        </p:nvSpPr>
        <p:spPr>
          <a:xfrm>
            <a:off x="7567253" y="4280406"/>
            <a:ext cx="1171358" cy="126188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900" dirty="0" smtClean="0"/>
              <a:t>450 </a:t>
            </a:r>
            <a:r>
              <a:rPr lang="es-EC" sz="1900" dirty="0" err="1" smtClean="0"/>
              <a:t>bp</a:t>
            </a:r>
            <a:endParaRPr lang="es-EC" sz="1900" dirty="0" smtClean="0"/>
          </a:p>
          <a:p>
            <a:pPr algn="ctr"/>
            <a:r>
              <a:rPr lang="es-EC" sz="1900" dirty="0" smtClean="0"/>
              <a:t>1100 </a:t>
            </a:r>
            <a:r>
              <a:rPr lang="es-EC" sz="1900" dirty="0" err="1" smtClean="0"/>
              <a:t>bp</a:t>
            </a:r>
            <a:endParaRPr lang="es-EC" sz="1900" dirty="0" smtClean="0"/>
          </a:p>
          <a:p>
            <a:pPr algn="ctr"/>
            <a:r>
              <a:rPr lang="es-EC" sz="1900" dirty="0" smtClean="0"/>
              <a:t>900 </a:t>
            </a:r>
            <a:r>
              <a:rPr lang="es-EC" sz="1900" dirty="0" err="1" smtClean="0"/>
              <a:t>bp</a:t>
            </a:r>
            <a:endParaRPr lang="es-EC" sz="1900" dirty="0" smtClean="0"/>
          </a:p>
          <a:p>
            <a:pPr algn="ctr"/>
            <a:r>
              <a:rPr lang="es-EC" sz="1900" dirty="0" smtClean="0"/>
              <a:t>1000 </a:t>
            </a:r>
            <a:r>
              <a:rPr lang="es-EC" sz="1900" dirty="0" err="1" smtClean="0"/>
              <a:t>bp</a:t>
            </a:r>
            <a:endParaRPr lang="es-EC" sz="1900" dirty="0"/>
          </a:p>
        </p:txBody>
      </p:sp>
      <p:cxnSp>
        <p:nvCxnSpPr>
          <p:cNvPr id="16" name="Conector recto de flecha 15">
            <a:extLst>
              <a:ext uri="{FF2B5EF4-FFF2-40B4-BE49-F238E27FC236}">
                <a16:creationId xmlns="" xmlns:a16="http://schemas.microsoft.com/office/drawing/2014/main" id="{4F913CCB-AE14-4A23-9FE1-656B19B3C9C2}"/>
              </a:ext>
            </a:extLst>
          </p:cNvPr>
          <p:cNvCxnSpPr>
            <a:cxnSpLocks/>
          </p:cNvCxnSpPr>
          <p:nvPr/>
        </p:nvCxnSpPr>
        <p:spPr>
          <a:xfrm>
            <a:off x="7082975" y="4883139"/>
            <a:ext cx="419125" cy="0"/>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Diagrama 16"/>
          <p:cNvGraphicFramePr/>
          <p:nvPr>
            <p:extLst>
              <p:ext uri="{D42A27DB-BD31-4B8C-83A1-F6EECF244321}">
                <p14:modId xmlns:p14="http://schemas.microsoft.com/office/powerpoint/2010/main" val="581198617"/>
              </p:ext>
            </p:extLst>
          </p:nvPr>
        </p:nvGraphicFramePr>
        <p:xfrm>
          <a:off x="8855534" y="3338946"/>
          <a:ext cx="3121891" cy="25055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Rectángulo 6"/>
          <p:cNvSpPr/>
          <p:nvPr/>
        </p:nvSpPr>
        <p:spPr>
          <a:xfrm>
            <a:off x="1395663" y="1155032"/>
            <a:ext cx="657726" cy="4010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p:cNvSpPr/>
          <p:nvPr/>
        </p:nvSpPr>
        <p:spPr>
          <a:xfrm>
            <a:off x="4050630" y="1155032"/>
            <a:ext cx="1451811" cy="4010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CuadroTexto 18">
            <a:extLst>
              <a:ext uri="{FF2B5EF4-FFF2-40B4-BE49-F238E27FC236}">
                <a16:creationId xmlns="" xmlns:a16="http://schemas.microsoft.com/office/drawing/2014/main" id="{2350C333-5901-48AD-99FF-81C82C6A2BD3}"/>
              </a:ext>
            </a:extLst>
          </p:cNvPr>
          <p:cNvSpPr txBox="1"/>
          <p:nvPr/>
        </p:nvSpPr>
        <p:spPr>
          <a:xfrm>
            <a:off x="10383746" y="3562867"/>
            <a:ext cx="1171358" cy="67710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900" dirty="0" smtClean="0"/>
              <a:t>97-100% </a:t>
            </a:r>
            <a:r>
              <a:rPr lang="es-EC" sz="1900" dirty="0" err="1" smtClean="0"/>
              <a:t>Ident</a:t>
            </a:r>
            <a:endParaRPr lang="es-EC" sz="1900" dirty="0"/>
          </a:p>
        </p:txBody>
      </p:sp>
    </p:spTree>
    <p:extLst>
      <p:ext uri="{BB962C8B-B14F-4D97-AF65-F5344CB8AC3E}">
        <p14:creationId xmlns:p14="http://schemas.microsoft.com/office/powerpoint/2010/main" val="26295333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EF3B0A59-DB9D-4D30-810E-DFF0676AE86A}"/>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89FA6BD9-AE7F-4DF6-B4FC-B55D2B7CAEA3}"/>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sp>
        <p:nvSpPr>
          <p:cNvPr id="9" name="CuadroTexto 8">
            <a:extLst>
              <a:ext uri="{FF2B5EF4-FFF2-40B4-BE49-F238E27FC236}">
                <a16:creationId xmlns="" xmlns:a16="http://schemas.microsoft.com/office/drawing/2014/main" id="{A867F165-2328-48F6-BB7F-5FB5922DACFD}"/>
              </a:ext>
            </a:extLst>
          </p:cNvPr>
          <p:cNvSpPr txBox="1"/>
          <p:nvPr/>
        </p:nvSpPr>
        <p:spPr>
          <a:xfrm>
            <a:off x="434696" y="6349095"/>
            <a:ext cx="5161606" cy="276999"/>
          </a:xfrm>
          <a:prstGeom prst="rect">
            <a:avLst/>
          </a:prstGeom>
          <a:noFill/>
        </p:spPr>
        <p:txBody>
          <a:bodyPr wrap="none" rtlCol="0">
            <a:spAutoFit/>
          </a:bodyPr>
          <a:lstStyle/>
          <a:p>
            <a:r>
              <a:rPr lang="en-US" sz="1200" dirty="0" smtClean="0"/>
              <a:t>(Giraud et al., 1999; Fournier, 2002; Walker, 2011; </a:t>
            </a:r>
            <a:r>
              <a:rPr lang="en-US" sz="1200" dirty="0" err="1" smtClean="0"/>
              <a:t>Milicevic</a:t>
            </a:r>
            <a:r>
              <a:rPr lang="en-US" sz="1200" dirty="0" smtClean="0"/>
              <a:t> et al., 2006)</a:t>
            </a:r>
            <a:endParaRPr lang="en-US" sz="1200" dirty="0"/>
          </a:p>
        </p:txBody>
      </p:sp>
      <p:sp>
        <p:nvSpPr>
          <p:cNvPr id="10" name="CuadroTexto 9">
            <a:extLst>
              <a:ext uri="{FF2B5EF4-FFF2-40B4-BE49-F238E27FC236}">
                <a16:creationId xmlns="" xmlns:a16="http://schemas.microsoft.com/office/drawing/2014/main" id="{EB383B22-AF1F-45C8-88DD-4C12B1E4B044}"/>
              </a:ext>
            </a:extLst>
          </p:cNvPr>
          <p:cNvSpPr txBox="1"/>
          <p:nvPr/>
        </p:nvSpPr>
        <p:spPr>
          <a:xfrm>
            <a:off x="122827" y="95530"/>
            <a:ext cx="441146" cy="369332"/>
          </a:xfrm>
          <a:prstGeom prst="rect">
            <a:avLst/>
          </a:prstGeom>
          <a:noFill/>
        </p:spPr>
        <p:txBody>
          <a:bodyPr wrap="none" rtlCol="0">
            <a:spAutoFit/>
          </a:bodyPr>
          <a:lstStyle/>
          <a:p>
            <a:r>
              <a:rPr lang="es-ES" dirty="0"/>
              <a:t>19</a:t>
            </a:r>
            <a:endParaRPr lang="es-EC" dirty="0"/>
          </a:p>
        </p:txBody>
      </p:sp>
      <p:sp>
        <p:nvSpPr>
          <p:cNvPr id="11" name="CuadroTexto 10">
            <a:extLst>
              <a:ext uri="{FF2B5EF4-FFF2-40B4-BE49-F238E27FC236}">
                <a16:creationId xmlns="" xmlns:a16="http://schemas.microsoft.com/office/drawing/2014/main" id="{A0D9D9F4-2D12-4E5F-90F2-6244FB5BE434}"/>
              </a:ext>
            </a:extLst>
          </p:cNvPr>
          <p:cNvSpPr txBox="1"/>
          <p:nvPr/>
        </p:nvSpPr>
        <p:spPr>
          <a:xfrm>
            <a:off x="563973" y="123823"/>
            <a:ext cx="5657662" cy="400110"/>
          </a:xfrm>
          <a:prstGeom prst="rect">
            <a:avLst/>
          </a:prstGeom>
          <a:noFill/>
        </p:spPr>
        <p:txBody>
          <a:bodyPr wrap="square" rtlCol="0">
            <a:spAutoFit/>
          </a:bodyPr>
          <a:lstStyle/>
          <a:p>
            <a:pPr algn="just"/>
            <a:r>
              <a:rPr lang="es-ES" sz="2000" b="1" dirty="0" smtClean="0"/>
              <a:t>Identificación molecular</a:t>
            </a:r>
            <a:endParaRPr lang="es-EC" sz="2000" b="1" dirty="0"/>
          </a:p>
        </p:txBody>
      </p:sp>
      <p:graphicFrame>
        <p:nvGraphicFramePr>
          <p:cNvPr id="8" name="Diagrama 7"/>
          <p:cNvGraphicFramePr/>
          <p:nvPr>
            <p:extLst>
              <p:ext uri="{D42A27DB-BD31-4B8C-83A1-F6EECF244321}">
                <p14:modId xmlns:p14="http://schemas.microsoft.com/office/powerpoint/2010/main" val="3032287595"/>
              </p:ext>
            </p:extLst>
          </p:nvPr>
        </p:nvGraphicFramePr>
        <p:xfrm>
          <a:off x="1064138" y="275296"/>
          <a:ext cx="10158167" cy="6380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87493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3361DD65-C3C8-44DA-8B72-8A88F9D3F601}"/>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DE20E173-225F-462C-A731-26060E34AC2A}"/>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sp>
        <p:nvSpPr>
          <p:cNvPr id="11" name="CuadroTexto 10">
            <a:extLst>
              <a:ext uri="{FF2B5EF4-FFF2-40B4-BE49-F238E27FC236}">
                <a16:creationId xmlns="" xmlns:a16="http://schemas.microsoft.com/office/drawing/2014/main" id="{A12F90D4-A038-4A69-ACC1-8E2237C9DCC6}"/>
              </a:ext>
            </a:extLst>
          </p:cNvPr>
          <p:cNvSpPr txBox="1"/>
          <p:nvPr/>
        </p:nvSpPr>
        <p:spPr>
          <a:xfrm>
            <a:off x="122827" y="95530"/>
            <a:ext cx="441146" cy="369332"/>
          </a:xfrm>
          <a:prstGeom prst="rect">
            <a:avLst/>
          </a:prstGeom>
          <a:noFill/>
        </p:spPr>
        <p:txBody>
          <a:bodyPr wrap="none" rtlCol="0">
            <a:spAutoFit/>
          </a:bodyPr>
          <a:lstStyle/>
          <a:p>
            <a:r>
              <a:rPr lang="es-ES" dirty="0"/>
              <a:t>20</a:t>
            </a:r>
            <a:endParaRPr lang="es-EC" dirty="0"/>
          </a:p>
        </p:txBody>
      </p:sp>
      <p:sp>
        <p:nvSpPr>
          <p:cNvPr id="12" name="CuadroTexto 11">
            <a:extLst>
              <a:ext uri="{FF2B5EF4-FFF2-40B4-BE49-F238E27FC236}">
                <a16:creationId xmlns="" xmlns:a16="http://schemas.microsoft.com/office/drawing/2014/main" id="{A0D9D9F4-2D12-4E5F-90F2-6244FB5BE434}"/>
              </a:ext>
            </a:extLst>
          </p:cNvPr>
          <p:cNvSpPr txBox="1"/>
          <p:nvPr/>
        </p:nvSpPr>
        <p:spPr>
          <a:xfrm>
            <a:off x="563973" y="123823"/>
            <a:ext cx="5657662" cy="400110"/>
          </a:xfrm>
          <a:prstGeom prst="rect">
            <a:avLst/>
          </a:prstGeom>
          <a:noFill/>
        </p:spPr>
        <p:txBody>
          <a:bodyPr wrap="square" rtlCol="0">
            <a:spAutoFit/>
          </a:bodyPr>
          <a:lstStyle/>
          <a:p>
            <a:pPr algn="just"/>
            <a:r>
              <a:rPr lang="es-ES" sz="2000" b="1" dirty="0" smtClean="0"/>
              <a:t>Filogenia del agente causal</a:t>
            </a:r>
            <a:endParaRPr lang="es-EC" sz="2000" b="1" dirty="0"/>
          </a:p>
        </p:txBody>
      </p:sp>
      <p:grpSp>
        <p:nvGrpSpPr>
          <p:cNvPr id="79" name="Group 73"/>
          <p:cNvGrpSpPr>
            <a:grpSpLocks noChangeAspect="1"/>
          </p:cNvGrpSpPr>
          <p:nvPr/>
        </p:nvGrpSpPr>
        <p:grpSpPr bwMode="auto">
          <a:xfrm>
            <a:off x="1455203" y="552226"/>
            <a:ext cx="9796729" cy="5689004"/>
            <a:chOff x="351" y="0"/>
            <a:chExt cx="5452" cy="3166"/>
          </a:xfrm>
        </p:grpSpPr>
        <p:sp>
          <p:nvSpPr>
            <p:cNvPr id="80" name="AutoShape 72"/>
            <p:cNvSpPr>
              <a:spLocks noChangeAspect="1" noChangeArrowheads="1" noTextEdit="1"/>
            </p:cNvSpPr>
            <p:nvPr/>
          </p:nvSpPr>
          <p:spPr bwMode="auto">
            <a:xfrm>
              <a:off x="351" y="0"/>
              <a:ext cx="5452" cy="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82" name="Rectangle 75"/>
            <p:cNvSpPr>
              <a:spLocks noChangeArrowheads="1"/>
            </p:cNvSpPr>
            <p:nvPr/>
          </p:nvSpPr>
          <p:spPr bwMode="auto">
            <a:xfrm>
              <a:off x="2693" y="45"/>
              <a:ext cx="933"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pseudocinerea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800" b="0" i="0" u="none" strike="noStrike" cap="none" normalizeH="0" baseline="0" dirty="0" smtClean="0">
                  <a:ln>
                    <a:noFill/>
                  </a:ln>
                  <a:solidFill>
                    <a:srgbClr val="000000"/>
                  </a:solidFill>
                  <a:effectLst/>
                  <a:latin typeface="Arial" panose="020B0604020202020204" pitchFamily="34" charset="0"/>
                </a:rPr>
                <a:t> 10091</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83" name="Freeform 76"/>
            <p:cNvSpPr>
              <a:spLocks/>
            </p:cNvSpPr>
            <p:nvPr/>
          </p:nvSpPr>
          <p:spPr bwMode="auto">
            <a:xfrm>
              <a:off x="2640" y="80"/>
              <a:ext cx="44" cy="71"/>
            </a:xfrm>
            <a:custGeom>
              <a:avLst/>
              <a:gdLst>
                <a:gd name="T0" fmla="*/ 0 w 44"/>
                <a:gd name="T1" fmla="*/ 71 h 71"/>
                <a:gd name="T2" fmla="*/ 0 w 44"/>
                <a:gd name="T3" fmla="*/ 0 h 71"/>
                <a:gd name="T4" fmla="*/ 44 w 44"/>
                <a:gd name="T5" fmla="*/ 0 h 71"/>
              </a:gdLst>
              <a:ahLst/>
              <a:cxnLst>
                <a:cxn ang="0">
                  <a:pos x="T0" y="T1"/>
                </a:cxn>
                <a:cxn ang="0">
                  <a:pos x="T2" y="T3"/>
                </a:cxn>
                <a:cxn ang="0">
                  <a:pos x="T4" y="T5"/>
                </a:cxn>
              </a:cxnLst>
              <a:rect l="0" t="0" r="r" b="b"/>
              <a:pathLst>
                <a:path w="44" h="71">
                  <a:moveTo>
                    <a:pt x="0" y="71"/>
                  </a:moveTo>
                  <a:lnTo>
                    <a:pt x="0" y="0"/>
                  </a:lnTo>
                  <a:lnTo>
                    <a:pt x="4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4" name="Rectangle 77"/>
            <p:cNvSpPr>
              <a:spLocks noChangeArrowheads="1"/>
            </p:cNvSpPr>
            <p:nvPr/>
          </p:nvSpPr>
          <p:spPr bwMode="auto">
            <a:xfrm>
              <a:off x="2738" y="187"/>
              <a:ext cx="1060"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pseudocinerea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err="1" smtClean="0">
                  <a:ln>
                    <a:noFill/>
                  </a:ln>
                  <a:solidFill>
                    <a:srgbClr val="000000"/>
                  </a:solidFill>
                  <a:effectLst/>
                  <a:latin typeface="Arial" panose="020B0604020202020204" pitchFamily="34" charset="0"/>
                </a:rPr>
                <a:t>HBtom</a:t>
              </a:r>
              <a:r>
                <a:rPr kumimoji="0" lang="es-EC" altLang="es-EC" sz="800" b="0" i="0" u="none" strike="noStrike" cap="none" normalizeH="0" baseline="0" dirty="0" smtClean="0">
                  <a:ln>
                    <a:noFill/>
                  </a:ln>
                  <a:solidFill>
                    <a:srgbClr val="000000"/>
                  </a:solidFill>
                  <a:effectLst/>
                  <a:latin typeface="Arial" panose="020B0604020202020204" pitchFamily="34" charset="0"/>
                </a:rPr>
                <a:t> 116</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85" name="Freeform 78"/>
            <p:cNvSpPr>
              <a:spLocks/>
            </p:cNvSpPr>
            <p:nvPr/>
          </p:nvSpPr>
          <p:spPr bwMode="auto">
            <a:xfrm>
              <a:off x="2640" y="156"/>
              <a:ext cx="89" cy="67"/>
            </a:xfrm>
            <a:custGeom>
              <a:avLst/>
              <a:gdLst>
                <a:gd name="T0" fmla="*/ 0 w 89"/>
                <a:gd name="T1" fmla="*/ 0 h 67"/>
                <a:gd name="T2" fmla="*/ 0 w 89"/>
                <a:gd name="T3" fmla="*/ 67 h 67"/>
                <a:gd name="T4" fmla="*/ 89 w 89"/>
                <a:gd name="T5" fmla="*/ 67 h 67"/>
              </a:gdLst>
              <a:ahLst/>
              <a:cxnLst>
                <a:cxn ang="0">
                  <a:pos x="T0" y="T1"/>
                </a:cxn>
                <a:cxn ang="0">
                  <a:pos x="T2" y="T3"/>
                </a:cxn>
                <a:cxn ang="0">
                  <a:pos x="T4" y="T5"/>
                </a:cxn>
              </a:cxnLst>
              <a:rect l="0" t="0" r="r" b="b"/>
              <a:pathLst>
                <a:path w="89" h="67">
                  <a:moveTo>
                    <a:pt x="0" y="0"/>
                  </a:moveTo>
                  <a:lnTo>
                    <a:pt x="0" y="67"/>
                  </a:lnTo>
                  <a:lnTo>
                    <a:pt x="89" y="6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6" name="Freeform 79"/>
            <p:cNvSpPr>
              <a:spLocks/>
            </p:cNvSpPr>
            <p:nvPr/>
          </p:nvSpPr>
          <p:spPr bwMode="auto">
            <a:xfrm>
              <a:off x="2431" y="151"/>
              <a:ext cx="209" cy="940"/>
            </a:xfrm>
            <a:custGeom>
              <a:avLst/>
              <a:gdLst>
                <a:gd name="T0" fmla="*/ 0 w 209"/>
                <a:gd name="T1" fmla="*/ 940 h 940"/>
                <a:gd name="T2" fmla="*/ 0 w 209"/>
                <a:gd name="T3" fmla="*/ 0 h 940"/>
                <a:gd name="T4" fmla="*/ 209 w 209"/>
                <a:gd name="T5" fmla="*/ 0 h 940"/>
              </a:gdLst>
              <a:ahLst/>
              <a:cxnLst>
                <a:cxn ang="0">
                  <a:pos x="T0" y="T1"/>
                </a:cxn>
                <a:cxn ang="0">
                  <a:pos x="T2" y="T3"/>
                </a:cxn>
                <a:cxn ang="0">
                  <a:pos x="T4" y="T5"/>
                </a:cxn>
              </a:cxnLst>
              <a:rect l="0" t="0" r="r" b="b"/>
              <a:pathLst>
                <a:path w="209" h="940">
                  <a:moveTo>
                    <a:pt x="0" y="940"/>
                  </a:moveTo>
                  <a:lnTo>
                    <a:pt x="0" y="0"/>
                  </a:lnTo>
                  <a:lnTo>
                    <a:pt x="20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7" name="Rectangle 80"/>
            <p:cNvSpPr>
              <a:spLocks noChangeArrowheads="1"/>
            </p:cNvSpPr>
            <p:nvPr/>
          </p:nvSpPr>
          <p:spPr bwMode="auto">
            <a:xfrm>
              <a:off x="2604" y="330"/>
              <a:ext cx="861"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800" b="0" i="0" u="none" strike="noStrike" cap="none" normalizeH="0" baseline="0" dirty="0" smtClean="0">
                  <a:ln>
                    <a:noFill/>
                  </a:ln>
                  <a:solidFill>
                    <a:srgbClr val="000000"/>
                  </a:solidFill>
                  <a:effectLst/>
                  <a:latin typeface="Arial" panose="020B0604020202020204" pitchFamily="34" charset="0"/>
                </a:rPr>
                <a:t> RGM 2565</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88" name="Freeform 81"/>
            <p:cNvSpPr>
              <a:spLocks/>
            </p:cNvSpPr>
            <p:nvPr/>
          </p:nvSpPr>
          <p:spPr bwMode="auto">
            <a:xfrm>
              <a:off x="2595" y="365"/>
              <a:ext cx="0" cy="71"/>
            </a:xfrm>
            <a:custGeom>
              <a:avLst/>
              <a:gdLst>
                <a:gd name="T0" fmla="*/ 71 h 71"/>
                <a:gd name="T1" fmla="*/ 0 h 71"/>
                <a:gd name="T2" fmla="*/ 0 h 71"/>
              </a:gdLst>
              <a:ahLst/>
              <a:cxnLst>
                <a:cxn ang="0">
                  <a:pos x="0" y="T0"/>
                </a:cxn>
                <a:cxn ang="0">
                  <a:pos x="0" y="T1"/>
                </a:cxn>
                <a:cxn ang="0">
                  <a:pos x="0" y="T2"/>
                </a:cxn>
              </a:cxnLst>
              <a:rect l="0" t="0" r="r" b="b"/>
              <a:pathLst>
                <a:path h="71">
                  <a:moveTo>
                    <a:pt x="0" y="71"/>
                  </a:moveTo>
                  <a:lnTo>
                    <a:pt x="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9" name="Rectangle 82"/>
            <p:cNvSpPr>
              <a:spLocks noChangeArrowheads="1"/>
            </p:cNvSpPr>
            <p:nvPr/>
          </p:nvSpPr>
          <p:spPr bwMode="auto">
            <a:xfrm>
              <a:off x="2613" y="472"/>
              <a:ext cx="771"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err="1" smtClean="0">
                  <a:ln>
                    <a:noFill/>
                  </a:ln>
                  <a:solidFill>
                    <a:srgbClr val="000000"/>
                  </a:solidFill>
                  <a:effectLst/>
                  <a:latin typeface="Arial" panose="020B0604020202020204" pitchFamily="34" charset="0"/>
                </a:rPr>
                <a:t>isolate</a:t>
              </a:r>
              <a:r>
                <a:rPr kumimoji="0" lang="es-EC" altLang="es-EC" sz="800" b="0" i="0" u="none" strike="noStrike" cap="none" normalizeH="0" baseline="0" dirty="0" smtClean="0">
                  <a:ln>
                    <a:noFill/>
                  </a:ln>
                  <a:solidFill>
                    <a:srgbClr val="000000"/>
                  </a:solidFill>
                  <a:effectLst/>
                  <a:latin typeface="Arial" panose="020B0604020202020204" pitchFamily="34" charset="0"/>
                </a:rPr>
                <a:t> LCHM</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90" name="Freeform 83"/>
            <p:cNvSpPr>
              <a:spLocks/>
            </p:cNvSpPr>
            <p:nvPr/>
          </p:nvSpPr>
          <p:spPr bwMode="auto">
            <a:xfrm>
              <a:off x="2595" y="441"/>
              <a:ext cx="9" cy="67"/>
            </a:xfrm>
            <a:custGeom>
              <a:avLst/>
              <a:gdLst>
                <a:gd name="T0" fmla="*/ 0 w 9"/>
                <a:gd name="T1" fmla="*/ 0 h 67"/>
                <a:gd name="T2" fmla="*/ 0 w 9"/>
                <a:gd name="T3" fmla="*/ 67 h 67"/>
                <a:gd name="T4" fmla="*/ 9 w 9"/>
                <a:gd name="T5" fmla="*/ 67 h 67"/>
              </a:gdLst>
              <a:ahLst/>
              <a:cxnLst>
                <a:cxn ang="0">
                  <a:pos x="T0" y="T1"/>
                </a:cxn>
                <a:cxn ang="0">
                  <a:pos x="T2" y="T3"/>
                </a:cxn>
                <a:cxn ang="0">
                  <a:pos x="T4" y="T5"/>
                </a:cxn>
              </a:cxnLst>
              <a:rect l="0" t="0" r="r" b="b"/>
              <a:pathLst>
                <a:path w="9" h="67">
                  <a:moveTo>
                    <a:pt x="0" y="0"/>
                  </a:moveTo>
                  <a:lnTo>
                    <a:pt x="0" y="67"/>
                  </a:lnTo>
                  <a:lnTo>
                    <a:pt x="9" y="6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1" name="Rectangle 84"/>
            <p:cNvSpPr>
              <a:spLocks noChangeArrowheads="1"/>
            </p:cNvSpPr>
            <p:nvPr/>
          </p:nvSpPr>
          <p:spPr bwMode="auto">
            <a:xfrm>
              <a:off x="2604" y="615"/>
              <a:ext cx="809"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800" b="0" i="0" u="none" strike="noStrike" cap="none" normalizeH="0" baseline="0" dirty="0" smtClean="0">
                  <a:ln>
                    <a:noFill/>
                  </a:ln>
                  <a:solidFill>
                    <a:srgbClr val="000000"/>
                  </a:solidFill>
                  <a:effectLst/>
                  <a:latin typeface="Arial" panose="020B0604020202020204" pitchFamily="34" charset="0"/>
                </a:rPr>
                <a:t> MUCL87</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92" name="Freeform 85"/>
            <p:cNvSpPr>
              <a:spLocks/>
            </p:cNvSpPr>
            <p:nvPr/>
          </p:nvSpPr>
          <p:spPr bwMode="auto">
            <a:xfrm>
              <a:off x="2595" y="650"/>
              <a:ext cx="0" cy="285"/>
            </a:xfrm>
            <a:custGeom>
              <a:avLst/>
              <a:gdLst>
                <a:gd name="T0" fmla="*/ 285 h 285"/>
                <a:gd name="T1" fmla="*/ 0 h 285"/>
                <a:gd name="T2" fmla="*/ 0 h 285"/>
              </a:gdLst>
              <a:ahLst/>
              <a:cxnLst>
                <a:cxn ang="0">
                  <a:pos x="0" y="T0"/>
                </a:cxn>
                <a:cxn ang="0">
                  <a:pos x="0" y="T1"/>
                </a:cxn>
                <a:cxn ang="0">
                  <a:pos x="0" y="T2"/>
                </a:cxn>
              </a:cxnLst>
              <a:rect l="0" t="0" r="r" b="b"/>
              <a:pathLst>
                <a:path h="285">
                  <a:moveTo>
                    <a:pt x="0" y="285"/>
                  </a:moveTo>
                  <a:lnTo>
                    <a:pt x="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3" name="Rectangle 86"/>
            <p:cNvSpPr>
              <a:spLocks noChangeArrowheads="1"/>
            </p:cNvSpPr>
            <p:nvPr/>
          </p:nvSpPr>
          <p:spPr bwMode="auto">
            <a:xfrm>
              <a:off x="2604" y="757"/>
              <a:ext cx="706"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err="1" smtClean="0">
                  <a:ln>
                    <a:noFill/>
                  </a:ln>
                  <a:solidFill>
                    <a:srgbClr val="000000"/>
                  </a:solidFill>
                  <a:effectLst/>
                  <a:latin typeface="Arial" panose="020B0604020202020204" pitchFamily="34" charset="0"/>
                </a:rPr>
                <a:t>isolate</a:t>
              </a:r>
              <a:r>
                <a:rPr kumimoji="0" lang="es-EC" altLang="es-EC" sz="800" b="0" i="0" u="none" strike="noStrike" cap="none" normalizeH="0" baseline="0" dirty="0" smtClean="0">
                  <a:ln>
                    <a:noFill/>
                  </a:ln>
                  <a:solidFill>
                    <a:srgbClr val="000000"/>
                  </a:solidFill>
                  <a:effectLst/>
                  <a:latin typeface="Arial" panose="020B0604020202020204" pitchFamily="34" charset="0"/>
                </a:rPr>
                <a:t> 805</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94" name="Freeform 87"/>
            <p:cNvSpPr>
              <a:spLocks/>
            </p:cNvSpPr>
            <p:nvPr/>
          </p:nvSpPr>
          <p:spPr bwMode="auto">
            <a:xfrm>
              <a:off x="2595" y="793"/>
              <a:ext cx="0" cy="213"/>
            </a:xfrm>
            <a:custGeom>
              <a:avLst/>
              <a:gdLst>
                <a:gd name="T0" fmla="*/ 213 h 213"/>
                <a:gd name="T1" fmla="*/ 0 h 213"/>
                <a:gd name="T2" fmla="*/ 0 h 213"/>
              </a:gdLst>
              <a:ahLst/>
              <a:cxnLst>
                <a:cxn ang="0">
                  <a:pos x="0" y="T0"/>
                </a:cxn>
                <a:cxn ang="0">
                  <a:pos x="0" y="T1"/>
                </a:cxn>
                <a:cxn ang="0">
                  <a:pos x="0" y="T2"/>
                </a:cxn>
              </a:cxnLst>
              <a:rect l="0" t="0" r="r" b="b"/>
              <a:pathLst>
                <a:path h="213">
                  <a:moveTo>
                    <a:pt x="0" y="213"/>
                  </a:moveTo>
                  <a:lnTo>
                    <a:pt x="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5" name="Rectangle 88"/>
            <p:cNvSpPr>
              <a:spLocks noChangeArrowheads="1"/>
            </p:cNvSpPr>
            <p:nvPr/>
          </p:nvSpPr>
          <p:spPr bwMode="auto">
            <a:xfrm>
              <a:off x="2844" y="900"/>
              <a:ext cx="383"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1" i="0" u="none" strike="noStrike" cap="none" normalizeH="0" baseline="0" dirty="0" smtClean="0">
                  <a:ln>
                    <a:noFill/>
                  </a:ln>
                  <a:solidFill>
                    <a:srgbClr val="000000"/>
                  </a:solidFill>
                  <a:effectLst/>
                  <a:latin typeface="Arial" panose="020B0604020202020204" pitchFamily="34" charset="0"/>
                </a:rPr>
                <a:t>Aislado 3PA2</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96" name="Freeform 89"/>
            <p:cNvSpPr>
              <a:spLocks/>
            </p:cNvSpPr>
            <p:nvPr/>
          </p:nvSpPr>
          <p:spPr bwMode="auto">
            <a:xfrm>
              <a:off x="2707" y="935"/>
              <a:ext cx="128" cy="71"/>
            </a:xfrm>
            <a:custGeom>
              <a:avLst/>
              <a:gdLst>
                <a:gd name="T0" fmla="*/ 0 w 128"/>
                <a:gd name="T1" fmla="*/ 71 h 71"/>
                <a:gd name="T2" fmla="*/ 0 w 128"/>
                <a:gd name="T3" fmla="*/ 0 h 71"/>
                <a:gd name="T4" fmla="*/ 128 w 128"/>
                <a:gd name="T5" fmla="*/ 0 h 71"/>
              </a:gdLst>
              <a:ahLst/>
              <a:cxnLst>
                <a:cxn ang="0">
                  <a:pos x="T0" y="T1"/>
                </a:cxn>
                <a:cxn ang="0">
                  <a:pos x="T2" y="T3"/>
                </a:cxn>
                <a:cxn ang="0">
                  <a:pos x="T4" y="T5"/>
                </a:cxn>
              </a:cxnLst>
              <a:rect l="0" t="0" r="r" b="b"/>
              <a:pathLst>
                <a:path w="128" h="71">
                  <a:moveTo>
                    <a:pt x="0" y="71"/>
                  </a:moveTo>
                  <a:lnTo>
                    <a:pt x="0" y="0"/>
                  </a:lnTo>
                  <a:lnTo>
                    <a:pt x="12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7" name="Rectangle 90"/>
            <p:cNvSpPr>
              <a:spLocks noChangeArrowheads="1"/>
            </p:cNvSpPr>
            <p:nvPr/>
          </p:nvSpPr>
          <p:spPr bwMode="auto">
            <a:xfrm>
              <a:off x="2818" y="1042"/>
              <a:ext cx="383"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1" i="0" u="none" strike="noStrike" cap="none" normalizeH="0" baseline="0" dirty="0" smtClean="0">
                  <a:ln>
                    <a:noFill/>
                  </a:ln>
                  <a:solidFill>
                    <a:srgbClr val="000000"/>
                  </a:solidFill>
                  <a:effectLst/>
                  <a:latin typeface="Arial" panose="020B0604020202020204" pitchFamily="34" charset="0"/>
                </a:rPr>
                <a:t>Aislado 3PA1</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98" name="Freeform 91"/>
            <p:cNvSpPr>
              <a:spLocks/>
            </p:cNvSpPr>
            <p:nvPr/>
          </p:nvSpPr>
          <p:spPr bwMode="auto">
            <a:xfrm>
              <a:off x="2707" y="1011"/>
              <a:ext cx="102" cy="67"/>
            </a:xfrm>
            <a:custGeom>
              <a:avLst/>
              <a:gdLst>
                <a:gd name="T0" fmla="*/ 0 w 102"/>
                <a:gd name="T1" fmla="*/ 0 h 67"/>
                <a:gd name="T2" fmla="*/ 0 w 102"/>
                <a:gd name="T3" fmla="*/ 67 h 67"/>
                <a:gd name="T4" fmla="*/ 102 w 102"/>
                <a:gd name="T5" fmla="*/ 67 h 67"/>
              </a:gdLst>
              <a:ahLst/>
              <a:cxnLst>
                <a:cxn ang="0">
                  <a:pos x="T0" y="T1"/>
                </a:cxn>
                <a:cxn ang="0">
                  <a:pos x="T2" y="T3"/>
                </a:cxn>
                <a:cxn ang="0">
                  <a:pos x="T4" y="T5"/>
                </a:cxn>
              </a:cxnLst>
              <a:rect l="0" t="0" r="r" b="b"/>
              <a:pathLst>
                <a:path w="102" h="67">
                  <a:moveTo>
                    <a:pt x="0" y="0"/>
                  </a:moveTo>
                  <a:lnTo>
                    <a:pt x="0" y="67"/>
                  </a:lnTo>
                  <a:lnTo>
                    <a:pt x="102" y="6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9" name="Freeform 92"/>
            <p:cNvSpPr>
              <a:spLocks/>
            </p:cNvSpPr>
            <p:nvPr/>
          </p:nvSpPr>
          <p:spPr bwMode="auto">
            <a:xfrm>
              <a:off x="2595" y="1006"/>
              <a:ext cx="112" cy="107"/>
            </a:xfrm>
            <a:custGeom>
              <a:avLst/>
              <a:gdLst>
                <a:gd name="T0" fmla="*/ 0 w 112"/>
                <a:gd name="T1" fmla="*/ 107 h 107"/>
                <a:gd name="T2" fmla="*/ 0 w 112"/>
                <a:gd name="T3" fmla="*/ 0 h 107"/>
                <a:gd name="T4" fmla="*/ 112 w 112"/>
                <a:gd name="T5" fmla="*/ 0 h 107"/>
              </a:gdLst>
              <a:ahLst/>
              <a:cxnLst>
                <a:cxn ang="0">
                  <a:pos x="T0" y="T1"/>
                </a:cxn>
                <a:cxn ang="0">
                  <a:pos x="T2" y="T3"/>
                </a:cxn>
                <a:cxn ang="0">
                  <a:pos x="T4" y="T5"/>
                </a:cxn>
              </a:cxnLst>
              <a:rect l="0" t="0" r="r" b="b"/>
              <a:pathLst>
                <a:path w="112" h="107">
                  <a:moveTo>
                    <a:pt x="0" y="107"/>
                  </a:moveTo>
                  <a:lnTo>
                    <a:pt x="0" y="0"/>
                  </a:lnTo>
                  <a:lnTo>
                    <a:pt x="11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0" name="Rectangle 93"/>
            <p:cNvSpPr>
              <a:spLocks noChangeArrowheads="1"/>
            </p:cNvSpPr>
            <p:nvPr/>
          </p:nvSpPr>
          <p:spPr bwMode="auto">
            <a:xfrm>
              <a:off x="2604" y="1185"/>
              <a:ext cx="786"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err="1" smtClean="0">
                  <a:ln>
                    <a:noFill/>
                  </a:ln>
                  <a:solidFill>
                    <a:srgbClr val="000000"/>
                  </a:solidFill>
                  <a:effectLst/>
                  <a:latin typeface="Arial" panose="020B0604020202020204" pitchFamily="34" charset="0"/>
                </a:rPr>
                <a:t>isolate</a:t>
              </a:r>
              <a:r>
                <a:rPr kumimoji="0" lang="es-EC" altLang="es-EC" sz="800" b="0" i="0" u="none" strike="noStrike" cap="none" normalizeH="0" baseline="0" dirty="0" smtClean="0">
                  <a:ln>
                    <a:noFill/>
                  </a:ln>
                  <a:solidFill>
                    <a:srgbClr val="000000"/>
                  </a:solidFill>
                  <a:effectLst/>
                  <a:latin typeface="Arial" panose="020B0604020202020204" pitchFamily="34" charset="0"/>
                </a:rPr>
                <a:t> 20 295</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01" name="Freeform 94"/>
            <p:cNvSpPr>
              <a:spLocks/>
            </p:cNvSpPr>
            <p:nvPr/>
          </p:nvSpPr>
          <p:spPr bwMode="auto">
            <a:xfrm>
              <a:off x="2595" y="1118"/>
              <a:ext cx="0" cy="102"/>
            </a:xfrm>
            <a:custGeom>
              <a:avLst/>
              <a:gdLst>
                <a:gd name="T0" fmla="*/ 0 h 102"/>
                <a:gd name="T1" fmla="*/ 102 h 102"/>
                <a:gd name="T2" fmla="*/ 102 h 102"/>
              </a:gdLst>
              <a:ahLst/>
              <a:cxnLst>
                <a:cxn ang="0">
                  <a:pos x="0" y="T0"/>
                </a:cxn>
                <a:cxn ang="0">
                  <a:pos x="0" y="T1"/>
                </a:cxn>
                <a:cxn ang="0">
                  <a:pos x="0" y="T2"/>
                </a:cxn>
              </a:cxnLst>
              <a:rect l="0" t="0" r="r" b="b"/>
              <a:pathLst>
                <a:path h="102">
                  <a:moveTo>
                    <a:pt x="0" y="0"/>
                  </a:moveTo>
                  <a:lnTo>
                    <a:pt x="0" y="102"/>
                  </a:lnTo>
                  <a:lnTo>
                    <a:pt x="0" y="10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2" name="Rectangle 95"/>
            <p:cNvSpPr>
              <a:spLocks noChangeArrowheads="1"/>
            </p:cNvSpPr>
            <p:nvPr/>
          </p:nvSpPr>
          <p:spPr bwMode="auto">
            <a:xfrm>
              <a:off x="2604" y="1327"/>
              <a:ext cx="759"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err="1" smtClean="0">
                  <a:ln>
                    <a:noFill/>
                  </a:ln>
                  <a:solidFill>
                    <a:srgbClr val="000000"/>
                  </a:solidFill>
                  <a:effectLst/>
                  <a:latin typeface="Arial" panose="020B0604020202020204" pitchFamily="34" charset="0"/>
                </a:rPr>
                <a:t>isolate</a:t>
              </a:r>
              <a:r>
                <a:rPr kumimoji="0" lang="es-EC" altLang="es-EC" sz="800" b="0" i="0" u="none" strike="noStrike" cap="none" normalizeH="0" baseline="0" dirty="0" smtClean="0">
                  <a:ln>
                    <a:noFill/>
                  </a:ln>
                  <a:solidFill>
                    <a:srgbClr val="000000"/>
                  </a:solidFill>
                  <a:effectLst/>
                  <a:latin typeface="Arial" panose="020B0604020202020204" pitchFamily="34" charset="0"/>
                </a:rPr>
                <a:t> MS05</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03" name="Freeform 96"/>
            <p:cNvSpPr>
              <a:spLocks/>
            </p:cNvSpPr>
            <p:nvPr/>
          </p:nvSpPr>
          <p:spPr bwMode="auto">
            <a:xfrm>
              <a:off x="2595" y="1011"/>
              <a:ext cx="0" cy="352"/>
            </a:xfrm>
            <a:custGeom>
              <a:avLst/>
              <a:gdLst>
                <a:gd name="T0" fmla="*/ 0 h 352"/>
                <a:gd name="T1" fmla="*/ 352 h 352"/>
                <a:gd name="T2" fmla="*/ 352 h 352"/>
              </a:gdLst>
              <a:ahLst/>
              <a:cxnLst>
                <a:cxn ang="0">
                  <a:pos x="0" y="T0"/>
                </a:cxn>
                <a:cxn ang="0">
                  <a:pos x="0" y="T1"/>
                </a:cxn>
                <a:cxn ang="0">
                  <a:pos x="0" y="T2"/>
                </a:cxn>
              </a:cxnLst>
              <a:rect l="0" t="0" r="r" b="b"/>
              <a:pathLst>
                <a:path h="352">
                  <a:moveTo>
                    <a:pt x="0" y="0"/>
                  </a:moveTo>
                  <a:lnTo>
                    <a:pt x="0" y="352"/>
                  </a:lnTo>
                  <a:lnTo>
                    <a:pt x="0" y="3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4" name="Rectangle 97"/>
            <p:cNvSpPr>
              <a:spLocks noChangeArrowheads="1"/>
            </p:cNvSpPr>
            <p:nvPr/>
          </p:nvSpPr>
          <p:spPr bwMode="auto">
            <a:xfrm>
              <a:off x="2604" y="1470"/>
              <a:ext cx="789"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err="1" smtClean="0">
                  <a:ln>
                    <a:noFill/>
                  </a:ln>
                  <a:solidFill>
                    <a:srgbClr val="000000"/>
                  </a:solidFill>
                  <a:effectLst/>
                  <a:latin typeface="Arial" panose="020B0604020202020204" pitchFamily="34" charset="0"/>
                </a:rPr>
                <a:t>isolate</a:t>
              </a: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err="1" smtClean="0">
                  <a:ln>
                    <a:noFill/>
                  </a:ln>
                  <a:solidFill>
                    <a:srgbClr val="000000"/>
                  </a:solidFill>
                  <a:effectLst/>
                  <a:latin typeface="Arial" panose="020B0604020202020204" pitchFamily="34" charset="0"/>
                </a:rPr>
                <a:t>Bc</a:t>
              </a:r>
              <a:r>
                <a:rPr kumimoji="0" lang="es-EC" altLang="es-EC" sz="800" b="0" i="0" u="none" strike="noStrike" cap="none" normalizeH="0" baseline="0" dirty="0" smtClean="0">
                  <a:ln>
                    <a:noFill/>
                  </a:ln>
                  <a:solidFill>
                    <a:srgbClr val="000000"/>
                  </a:solidFill>
                  <a:effectLst/>
                  <a:latin typeface="Arial" panose="020B0604020202020204" pitchFamily="34" charset="0"/>
                </a:rPr>
                <a:t> 410</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05" name="Freeform 98"/>
            <p:cNvSpPr>
              <a:spLocks/>
            </p:cNvSpPr>
            <p:nvPr/>
          </p:nvSpPr>
          <p:spPr bwMode="auto">
            <a:xfrm>
              <a:off x="2595" y="1082"/>
              <a:ext cx="0" cy="423"/>
            </a:xfrm>
            <a:custGeom>
              <a:avLst/>
              <a:gdLst>
                <a:gd name="T0" fmla="*/ 0 h 423"/>
                <a:gd name="T1" fmla="*/ 423 h 423"/>
                <a:gd name="T2" fmla="*/ 423 h 423"/>
              </a:gdLst>
              <a:ahLst/>
              <a:cxnLst>
                <a:cxn ang="0">
                  <a:pos x="0" y="T0"/>
                </a:cxn>
                <a:cxn ang="0">
                  <a:pos x="0" y="T1"/>
                </a:cxn>
                <a:cxn ang="0">
                  <a:pos x="0" y="T2"/>
                </a:cxn>
              </a:cxnLst>
              <a:rect l="0" t="0" r="r" b="b"/>
              <a:pathLst>
                <a:path h="423">
                  <a:moveTo>
                    <a:pt x="0" y="0"/>
                  </a:moveTo>
                  <a:lnTo>
                    <a:pt x="0" y="423"/>
                  </a:lnTo>
                  <a:lnTo>
                    <a:pt x="0" y="4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6" name="Rectangle 99"/>
            <p:cNvSpPr>
              <a:spLocks noChangeArrowheads="1"/>
            </p:cNvSpPr>
            <p:nvPr/>
          </p:nvSpPr>
          <p:spPr bwMode="auto">
            <a:xfrm>
              <a:off x="2631" y="1612"/>
              <a:ext cx="380"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1" i="0" u="none" strike="noStrike" cap="none" normalizeH="0" baseline="0" dirty="0" smtClean="0">
                  <a:ln>
                    <a:noFill/>
                  </a:ln>
                  <a:solidFill>
                    <a:srgbClr val="000000"/>
                  </a:solidFill>
                  <a:effectLst/>
                  <a:latin typeface="Arial" panose="020B0604020202020204" pitchFamily="34" charset="0"/>
                </a:rPr>
                <a:t>Aislado 1SE1</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107" name="Freeform 100"/>
            <p:cNvSpPr>
              <a:spLocks/>
            </p:cNvSpPr>
            <p:nvPr/>
          </p:nvSpPr>
          <p:spPr bwMode="auto">
            <a:xfrm>
              <a:off x="2622" y="1648"/>
              <a:ext cx="0" cy="71"/>
            </a:xfrm>
            <a:custGeom>
              <a:avLst/>
              <a:gdLst>
                <a:gd name="T0" fmla="*/ 71 h 71"/>
                <a:gd name="T1" fmla="*/ 0 h 71"/>
                <a:gd name="T2" fmla="*/ 0 h 71"/>
              </a:gdLst>
              <a:ahLst/>
              <a:cxnLst>
                <a:cxn ang="0">
                  <a:pos x="0" y="T0"/>
                </a:cxn>
                <a:cxn ang="0">
                  <a:pos x="0" y="T1"/>
                </a:cxn>
                <a:cxn ang="0">
                  <a:pos x="0" y="T2"/>
                </a:cxn>
              </a:cxnLst>
              <a:rect l="0" t="0" r="r" b="b"/>
              <a:pathLst>
                <a:path h="71">
                  <a:moveTo>
                    <a:pt x="0" y="71"/>
                  </a:moveTo>
                  <a:lnTo>
                    <a:pt x="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8" name="Rectangle 101"/>
            <p:cNvSpPr>
              <a:spLocks noChangeArrowheads="1"/>
            </p:cNvSpPr>
            <p:nvPr/>
          </p:nvSpPr>
          <p:spPr bwMode="auto">
            <a:xfrm>
              <a:off x="2631" y="1755"/>
              <a:ext cx="763"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800" b="0" i="0" u="none" strike="noStrike" cap="none" normalizeH="0" baseline="0" dirty="0" smtClean="0">
                  <a:ln>
                    <a:noFill/>
                  </a:ln>
                  <a:solidFill>
                    <a:srgbClr val="000000"/>
                  </a:solidFill>
                  <a:effectLst/>
                  <a:latin typeface="Arial" panose="020B0604020202020204" pitchFamily="34" charset="0"/>
                </a:rPr>
                <a:t> SAS56</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09" name="Freeform 102"/>
            <p:cNvSpPr>
              <a:spLocks/>
            </p:cNvSpPr>
            <p:nvPr/>
          </p:nvSpPr>
          <p:spPr bwMode="auto">
            <a:xfrm>
              <a:off x="2622" y="1724"/>
              <a:ext cx="0" cy="66"/>
            </a:xfrm>
            <a:custGeom>
              <a:avLst/>
              <a:gdLst>
                <a:gd name="T0" fmla="*/ 0 h 66"/>
                <a:gd name="T1" fmla="*/ 66 h 66"/>
                <a:gd name="T2" fmla="*/ 66 h 66"/>
              </a:gdLst>
              <a:ahLst/>
              <a:cxnLst>
                <a:cxn ang="0">
                  <a:pos x="0" y="T0"/>
                </a:cxn>
                <a:cxn ang="0">
                  <a:pos x="0" y="T1"/>
                </a:cxn>
                <a:cxn ang="0">
                  <a:pos x="0" y="T2"/>
                </a:cxn>
              </a:cxnLst>
              <a:rect l="0" t="0" r="r" b="b"/>
              <a:pathLst>
                <a:path h="66">
                  <a:moveTo>
                    <a:pt x="0" y="0"/>
                  </a:moveTo>
                  <a:lnTo>
                    <a:pt x="0" y="66"/>
                  </a:lnTo>
                  <a:lnTo>
                    <a:pt x="0" y="6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0" name="Freeform 103"/>
            <p:cNvSpPr>
              <a:spLocks/>
            </p:cNvSpPr>
            <p:nvPr/>
          </p:nvSpPr>
          <p:spPr bwMode="auto">
            <a:xfrm>
              <a:off x="2595" y="1047"/>
              <a:ext cx="27" cy="672"/>
            </a:xfrm>
            <a:custGeom>
              <a:avLst/>
              <a:gdLst>
                <a:gd name="T0" fmla="*/ 0 w 27"/>
                <a:gd name="T1" fmla="*/ 0 h 672"/>
                <a:gd name="T2" fmla="*/ 0 w 27"/>
                <a:gd name="T3" fmla="*/ 672 h 672"/>
                <a:gd name="T4" fmla="*/ 27 w 27"/>
                <a:gd name="T5" fmla="*/ 672 h 672"/>
              </a:gdLst>
              <a:ahLst/>
              <a:cxnLst>
                <a:cxn ang="0">
                  <a:pos x="T0" y="T1"/>
                </a:cxn>
                <a:cxn ang="0">
                  <a:pos x="T2" y="T3"/>
                </a:cxn>
                <a:cxn ang="0">
                  <a:pos x="T4" y="T5"/>
                </a:cxn>
              </a:cxnLst>
              <a:rect l="0" t="0" r="r" b="b"/>
              <a:pathLst>
                <a:path w="27" h="672">
                  <a:moveTo>
                    <a:pt x="0" y="0"/>
                  </a:moveTo>
                  <a:lnTo>
                    <a:pt x="0" y="672"/>
                  </a:lnTo>
                  <a:lnTo>
                    <a:pt x="27" y="67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1" name="Line 104"/>
            <p:cNvSpPr>
              <a:spLocks noChangeShapeType="1"/>
            </p:cNvSpPr>
            <p:nvPr/>
          </p:nvSpPr>
          <p:spPr bwMode="auto">
            <a:xfrm>
              <a:off x="2595" y="370"/>
              <a:ext cx="0" cy="68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2" name="Freeform 105"/>
            <p:cNvSpPr>
              <a:spLocks/>
            </p:cNvSpPr>
            <p:nvPr/>
          </p:nvSpPr>
          <p:spPr bwMode="auto">
            <a:xfrm>
              <a:off x="2578" y="1042"/>
              <a:ext cx="17" cy="445"/>
            </a:xfrm>
            <a:custGeom>
              <a:avLst/>
              <a:gdLst>
                <a:gd name="T0" fmla="*/ 0 w 17"/>
                <a:gd name="T1" fmla="*/ 445 h 445"/>
                <a:gd name="T2" fmla="*/ 0 w 17"/>
                <a:gd name="T3" fmla="*/ 0 h 445"/>
                <a:gd name="T4" fmla="*/ 17 w 17"/>
                <a:gd name="T5" fmla="*/ 0 h 445"/>
              </a:gdLst>
              <a:ahLst/>
              <a:cxnLst>
                <a:cxn ang="0">
                  <a:pos x="T0" y="T1"/>
                </a:cxn>
                <a:cxn ang="0">
                  <a:pos x="T2" y="T3"/>
                </a:cxn>
                <a:cxn ang="0">
                  <a:pos x="T4" y="T5"/>
                </a:cxn>
              </a:cxnLst>
              <a:rect l="0" t="0" r="r" b="b"/>
              <a:pathLst>
                <a:path w="17" h="445">
                  <a:moveTo>
                    <a:pt x="0" y="445"/>
                  </a:moveTo>
                  <a:lnTo>
                    <a:pt x="0" y="0"/>
                  </a:lnTo>
                  <a:lnTo>
                    <a:pt x="1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3" name="Rectangle 106"/>
            <p:cNvSpPr>
              <a:spLocks noChangeArrowheads="1"/>
            </p:cNvSpPr>
            <p:nvPr/>
          </p:nvSpPr>
          <p:spPr bwMode="auto">
            <a:xfrm>
              <a:off x="2662" y="1897"/>
              <a:ext cx="718"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err="1" smtClean="0">
                  <a:ln>
                    <a:noFill/>
                  </a:ln>
                  <a:solidFill>
                    <a:srgbClr val="000000"/>
                  </a:solidFill>
                  <a:effectLst/>
                  <a:latin typeface="Arial" panose="020B0604020202020204" pitchFamily="34" charset="0"/>
                </a:rPr>
                <a:t>isolate</a:t>
              </a:r>
              <a:r>
                <a:rPr kumimoji="0" lang="es-EC" altLang="es-EC" sz="800" b="0" i="0" u="none" strike="noStrike" cap="none" normalizeH="0" baseline="0" dirty="0" smtClean="0">
                  <a:ln>
                    <a:noFill/>
                  </a:ln>
                  <a:solidFill>
                    <a:srgbClr val="000000"/>
                  </a:solidFill>
                  <a:effectLst/>
                  <a:latin typeface="Arial" panose="020B0604020202020204" pitchFamily="34" charset="0"/>
                </a:rPr>
                <a:t> BP3</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14" name="Freeform 107"/>
            <p:cNvSpPr>
              <a:spLocks/>
            </p:cNvSpPr>
            <p:nvPr/>
          </p:nvSpPr>
          <p:spPr bwMode="auto">
            <a:xfrm>
              <a:off x="2578" y="1492"/>
              <a:ext cx="75" cy="441"/>
            </a:xfrm>
            <a:custGeom>
              <a:avLst/>
              <a:gdLst>
                <a:gd name="T0" fmla="*/ 0 w 75"/>
                <a:gd name="T1" fmla="*/ 0 h 441"/>
                <a:gd name="T2" fmla="*/ 0 w 75"/>
                <a:gd name="T3" fmla="*/ 441 h 441"/>
                <a:gd name="T4" fmla="*/ 75 w 75"/>
                <a:gd name="T5" fmla="*/ 441 h 441"/>
              </a:gdLst>
              <a:ahLst/>
              <a:cxnLst>
                <a:cxn ang="0">
                  <a:pos x="T0" y="T1"/>
                </a:cxn>
                <a:cxn ang="0">
                  <a:pos x="T2" y="T3"/>
                </a:cxn>
                <a:cxn ang="0">
                  <a:pos x="T4" y="T5"/>
                </a:cxn>
              </a:cxnLst>
              <a:rect l="0" t="0" r="r" b="b"/>
              <a:pathLst>
                <a:path w="75" h="441">
                  <a:moveTo>
                    <a:pt x="0" y="0"/>
                  </a:moveTo>
                  <a:lnTo>
                    <a:pt x="0" y="441"/>
                  </a:lnTo>
                  <a:lnTo>
                    <a:pt x="75" y="44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5" name="Freeform 108"/>
            <p:cNvSpPr>
              <a:spLocks/>
            </p:cNvSpPr>
            <p:nvPr/>
          </p:nvSpPr>
          <p:spPr bwMode="auto">
            <a:xfrm>
              <a:off x="2564" y="1487"/>
              <a:ext cx="14" cy="294"/>
            </a:xfrm>
            <a:custGeom>
              <a:avLst/>
              <a:gdLst>
                <a:gd name="T0" fmla="*/ 0 w 14"/>
                <a:gd name="T1" fmla="*/ 294 h 294"/>
                <a:gd name="T2" fmla="*/ 0 w 14"/>
                <a:gd name="T3" fmla="*/ 0 h 294"/>
                <a:gd name="T4" fmla="*/ 14 w 14"/>
                <a:gd name="T5" fmla="*/ 0 h 294"/>
              </a:gdLst>
              <a:ahLst/>
              <a:cxnLst>
                <a:cxn ang="0">
                  <a:pos x="T0" y="T1"/>
                </a:cxn>
                <a:cxn ang="0">
                  <a:pos x="T2" y="T3"/>
                </a:cxn>
                <a:cxn ang="0">
                  <a:pos x="T4" y="T5"/>
                </a:cxn>
              </a:cxnLst>
              <a:rect l="0" t="0" r="r" b="b"/>
              <a:pathLst>
                <a:path w="14" h="294">
                  <a:moveTo>
                    <a:pt x="0" y="294"/>
                  </a:moveTo>
                  <a:lnTo>
                    <a:pt x="0" y="0"/>
                  </a:lnTo>
                  <a:lnTo>
                    <a:pt x="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6" name="Rectangle 109"/>
            <p:cNvSpPr>
              <a:spLocks noChangeArrowheads="1"/>
            </p:cNvSpPr>
            <p:nvPr/>
          </p:nvSpPr>
          <p:spPr bwMode="auto">
            <a:xfrm>
              <a:off x="2582" y="2040"/>
              <a:ext cx="750"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800" b="0" i="0" u="none" strike="noStrike" cap="none" normalizeH="0" baseline="0" dirty="0" smtClean="0">
                  <a:ln>
                    <a:noFill/>
                  </a:ln>
                  <a:solidFill>
                    <a:srgbClr val="000000"/>
                  </a:solidFill>
                  <a:effectLst/>
                  <a:latin typeface="Arial" panose="020B0604020202020204" pitchFamily="34" charset="0"/>
                </a:rPr>
                <a:t> B0510</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17" name="Freeform 110"/>
            <p:cNvSpPr>
              <a:spLocks/>
            </p:cNvSpPr>
            <p:nvPr/>
          </p:nvSpPr>
          <p:spPr bwMode="auto">
            <a:xfrm>
              <a:off x="2564" y="1786"/>
              <a:ext cx="9" cy="289"/>
            </a:xfrm>
            <a:custGeom>
              <a:avLst/>
              <a:gdLst>
                <a:gd name="T0" fmla="*/ 0 w 9"/>
                <a:gd name="T1" fmla="*/ 0 h 289"/>
                <a:gd name="T2" fmla="*/ 0 w 9"/>
                <a:gd name="T3" fmla="*/ 289 h 289"/>
                <a:gd name="T4" fmla="*/ 9 w 9"/>
                <a:gd name="T5" fmla="*/ 289 h 289"/>
              </a:gdLst>
              <a:ahLst/>
              <a:cxnLst>
                <a:cxn ang="0">
                  <a:pos x="T0" y="T1"/>
                </a:cxn>
                <a:cxn ang="0">
                  <a:pos x="T2" y="T3"/>
                </a:cxn>
                <a:cxn ang="0">
                  <a:pos x="T4" y="T5"/>
                </a:cxn>
              </a:cxnLst>
              <a:rect l="0" t="0" r="r" b="b"/>
              <a:pathLst>
                <a:path w="9" h="289">
                  <a:moveTo>
                    <a:pt x="0" y="0"/>
                  </a:moveTo>
                  <a:lnTo>
                    <a:pt x="0" y="289"/>
                  </a:lnTo>
                  <a:lnTo>
                    <a:pt x="9" y="28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8" name="Freeform 111"/>
            <p:cNvSpPr>
              <a:spLocks/>
            </p:cNvSpPr>
            <p:nvPr/>
          </p:nvSpPr>
          <p:spPr bwMode="auto">
            <a:xfrm>
              <a:off x="2542" y="1781"/>
              <a:ext cx="22" cy="254"/>
            </a:xfrm>
            <a:custGeom>
              <a:avLst/>
              <a:gdLst>
                <a:gd name="T0" fmla="*/ 0 w 22"/>
                <a:gd name="T1" fmla="*/ 254 h 254"/>
                <a:gd name="T2" fmla="*/ 0 w 22"/>
                <a:gd name="T3" fmla="*/ 0 h 254"/>
                <a:gd name="T4" fmla="*/ 22 w 22"/>
                <a:gd name="T5" fmla="*/ 0 h 254"/>
              </a:gdLst>
              <a:ahLst/>
              <a:cxnLst>
                <a:cxn ang="0">
                  <a:pos x="T0" y="T1"/>
                </a:cxn>
                <a:cxn ang="0">
                  <a:pos x="T2" y="T3"/>
                </a:cxn>
                <a:cxn ang="0">
                  <a:pos x="T4" y="T5"/>
                </a:cxn>
              </a:cxnLst>
              <a:rect l="0" t="0" r="r" b="b"/>
              <a:pathLst>
                <a:path w="22" h="254">
                  <a:moveTo>
                    <a:pt x="0" y="254"/>
                  </a:moveTo>
                  <a:lnTo>
                    <a:pt x="0" y="0"/>
                  </a:lnTo>
                  <a:lnTo>
                    <a:pt x="2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9" name="Rectangle 112"/>
            <p:cNvSpPr>
              <a:spLocks noChangeArrowheads="1"/>
            </p:cNvSpPr>
            <p:nvPr/>
          </p:nvSpPr>
          <p:spPr bwMode="auto">
            <a:xfrm>
              <a:off x="2595" y="2182"/>
              <a:ext cx="765"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fabae</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800" b="0" i="0" u="none" strike="noStrike" cap="none" normalizeH="0" baseline="0" dirty="0" smtClean="0">
                  <a:ln>
                    <a:noFill/>
                  </a:ln>
                  <a:solidFill>
                    <a:srgbClr val="000000"/>
                  </a:solidFill>
                  <a:effectLst/>
                  <a:latin typeface="Arial" panose="020B0604020202020204" pitchFamily="34" charset="0"/>
                </a:rPr>
                <a:t> MUCL98</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20" name="Freeform 113"/>
            <p:cNvSpPr>
              <a:spLocks/>
            </p:cNvSpPr>
            <p:nvPr/>
          </p:nvSpPr>
          <p:spPr bwMode="auto">
            <a:xfrm>
              <a:off x="2587" y="2218"/>
              <a:ext cx="0" cy="71"/>
            </a:xfrm>
            <a:custGeom>
              <a:avLst/>
              <a:gdLst>
                <a:gd name="T0" fmla="*/ 71 h 71"/>
                <a:gd name="T1" fmla="*/ 0 h 71"/>
                <a:gd name="T2" fmla="*/ 0 h 71"/>
              </a:gdLst>
              <a:ahLst/>
              <a:cxnLst>
                <a:cxn ang="0">
                  <a:pos x="0" y="T0"/>
                </a:cxn>
                <a:cxn ang="0">
                  <a:pos x="0" y="T1"/>
                </a:cxn>
                <a:cxn ang="0">
                  <a:pos x="0" y="T2"/>
                </a:cxn>
              </a:cxnLst>
              <a:rect l="0" t="0" r="r" b="b"/>
              <a:pathLst>
                <a:path h="71">
                  <a:moveTo>
                    <a:pt x="0" y="71"/>
                  </a:moveTo>
                  <a:lnTo>
                    <a:pt x="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1" name="Rectangle 114"/>
            <p:cNvSpPr>
              <a:spLocks noChangeArrowheads="1"/>
            </p:cNvSpPr>
            <p:nvPr/>
          </p:nvSpPr>
          <p:spPr bwMode="auto">
            <a:xfrm>
              <a:off x="2595" y="2325"/>
              <a:ext cx="83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fabae</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800" b="0" i="0" u="none" strike="noStrike" cap="none" normalizeH="0" baseline="0" dirty="0" smtClean="0">
                  <a:ln>
                    <a:noFill/>
                  </a:ln>
                  <a:solidFill>
                    <a:srgbClr val="000000"/>
                  </a:solidFill>
                  <a:effectLst/>
                  <a:latin typeface="Arial" panose="020B0604020202020204" pitchFamily="34" charset="0"/>
                </a:rPr>
                <a:t> CBS109 57</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22" name="Freeform 115"/>
            <p:cNvSpPr>
              <a:spLocks/>
            </p:cNvSpPr>
            <p:nvPr/>
          </p:nvSpPr>
          <p:spPr bwMode="auto">
            <a:xfrm>
              <a:off x="2587" y="2294"/>
              <a:ext cx="0" cy="66"/>
            </a:xfrm>
            <a:custGeom>
              <a:avLst/>
              <a:gdLst>
                <a:gd name="T0" fmla="*/ 0 h 66"/>
                <a:gd name="T1" fmla="*/ 66 h 66"/>
                <a:gd name="T2" fmla="*/ 66 h 66"/>
              </a:gdLst>
              <a:ahLst/>
              <a:cxnLst>
                <a:cxn ang="0">
                  <a:pos x="0" y="T0"/>
                </a:cxn>
                <a:cxn ang="0">
                  <a:pos x="0" y="T1"/>
                </a:cxn>
                <a:cxn ang="0">
                  <a:pos x="0" y="T2"/>
                </a:cxn>
              </a:cxnLst>
              <a:rect l="0" t="0" r="r" b="b"/>
              <a:pathLst>
                <a:path h="66">
                  <a:moveTo>
                    <a:pt x="0" y="0"/>
                  </a:moveTo>
                  <a:lnTo>
                    <a:pt x="0" y="66"/>
                  </a:lnTo>
                  <a:lnTo>
                    <a:pt x="0" y="6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3" name="Freeform 116"/>
            <p:cNvSpPr>
              <a:spLocks/>
            </p:cNvSpPr>
            <p:nvPr/>
          </p:nvSpPr>
          <p:spPr bwMode="auto">
            <a:xfrm>
              <a:off x="2542" y="2040"/>
              <a:ext cx="45" cy="249"/>
            </a:xfrm>
            <a:custGeom>
              <a:avLst/>
              <a:gdLst>
                <a:gd name="T0" fmla="*/ 0 w 45"/>
                <a:gd name="T1" fmla="*/ 0 h 249"/>
                <a:gd name="T2" fmla="*/ 0 w 45"/>
                <a:gd name="T3" fmla="*/ 249 h 249"/>
                <a:gd name="T4" fmla="*/ 45 w 45"/>
                <a:gd name="T5" fmla="*/ 249 h 249"/>
              </a:gdLst>
              <a:ahLst/>
              <a:cxnLst>
                <a:cxn ang="0">
                  <a:pos x="T0" y="T1"/>
                </a:cxn>
                <a:cxn ang="0">
                  <a:pos x="T2" y="T3"/>
                </a:cxn>
                <a:cxn ang="0">
                  <a:pos x="T4" y="T5"/>
                </a:cxn>
              </a:cxnLst>
              <a:rect l="0" t="0" r="r" b="b"/>
              <a:pathLst>
                <a:path w="45" h="249">
                  <a:moveTo>
                    <a:pt x="0" y="0"/>
                  </a:moveTo>
                  <a:lnTo>
                    <a:pt x="0" y="249"/>
                  </a:lnTo>
                  <a:lnTo>
                    <a:pt x="45" y="24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4" name="Freeform 117"/>
            <p:cNvSpPr>
              <a:spLocks/>
            </p:cNvSpPr>
            <p:nvPr/>
          </p:nvSpPr>
          <p:spPr bwMode="auto">
            <a:xfrm>
              <a:off x="2431" y="1096"/>
              <a:ext cx="111" cy="939"/>
            </a:xfrm>
            <a:custGeom>
              <a:avLst/>
              <a:gdLst>
                <a:gd name="T0" fmla="*/ 0 w 111"/>
                <a:gd name="T1" fmla="*/ 0 h 939"/>
                <a:gd name="T2" fmla="*/ 0 w 111"/>
                <a:gd name="T3" fmla="*/ 939 h 939"/>
                <a:gd name="T4" fmla="*/ 111 w 111"/>
                <a:gd name="T5" fmla="*/ 939 h 939"/>
              </a:gdLst>
              <a:ahLst/>
              <a:cxnLst>
                <a:cxn ang="0">
                  <a:pos x="T0" y="T1"/>
                </a:cxn>
                <a:cxn ang="0">
                  <a:pos x="T2" y="T3"/>
                </a:cxn>
                <a:cxn ang="0">
                  <a:pos x="T4" y="T5"/>
                </a:cxn>
              </a:cxnLst>
              <a:rect l="0" t="0" r="r" b="b"/>
              <a:pathLst>
                <a:path w="111" h="939">
                  <a:moveTo>
                    <a:pt x="0" y="0"/>
                  </a:moveTo>
                  <a:lnTo>
                    <a:pt x="0" y="939"/>
                  </a:lnTo>
                  <a:lnTo>
                    <a:pt x="111" y="93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5" name="Freeform 118"/>
            <p:cNvSpPr>
              <a:spLocks/>
            </p:cNvSpPr>
            <p:nvPr/>
          </p:nvSpPr>
          <p:spPr bwMode="auto">
            <a:xfrm>
              <a:off x="2249" y="1091"/>
              <a:ext cx="182" cy="704"/>
            </a:xfrm>
            <a:custGeom>
              <a:avLst/>
              <a:gdLst>
                <a:gd name="T0" fmla="*/ 0 w 182"/>
                <a:gd name="T1" fmla="*/ 704 h 704"/>
                <a:gd name="T2" fmla="*/ 0 w 182"/>
                <a:gd name="T3" fmla="*/ 0 h 704"/>
                <a:gd name="T4" fmla="*/ 182 w 182"/>
                <a:gd name="T5" fmla="*/ 0 h 704"/>
              </a:gdLst>
              <a:ahLst/>
              <a:cxnLst>
                <a:cxn ang="0">
                  <a:pos x="T0" y="T1"/>
                </a:cxn>
                <a:cxn ang="0">
                  <a:pos x="T2" y="T3"/>
                </a:cxn>
                <a:cxn ang="0">
                  <a:pos x="T4" y="T5"/>
                </a:cxn>
              </a:cxnLst>
              <a:rect l="0" t="0" r="r" b="b"/>
              <a:pathLst>
                <a:path w="182" h="704">
                  <a:moveTo>
                    <a:pt x="0" y="704"/>
                  </a:moveTo>
                  <a:lnTo>
                    <a:pt x="0" y="0"/>
                  </a:lnTo>
                  <a:lnTo>
                    <a:pt x="18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6" name="Rectangle 119"/>
            <p:cNvSpPr>
              <a:spLocks noChangeArrowheads="1"/>
            </p:cNvSpPr>
            <p:nvPr/>
          </p:nvSpPr>
          <p:spPr bwMode="auto">
            <a:xfrm>
              <a:off x="2573" y="2467"/>
              <a:ext cx="875"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calthae</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800" b="0" i="0" u="none" strike="noStrike" cap="none" normalizeH="0" baseline="0" dirty="0" smtClean="0">
                  <a:ln>
                    <a:noFill/>
                  </a:ln>
                  <a:solidFill>
                    <a:srgbClr val="000000"/>
                  </a:solidFill>
                  <a:effectLst/>
                  <a:latin typeface="Arial" panose="020B0604020202020204" pitchFamily="34" charset="0"/>
                </a:rPr>
                <a:t> CBS175 63</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27" name="Freeform 120"/>
            <p:cNvSpPr>
              <a:spLocks/>
            </p:cNvSpPr>
            <p:nvPr/>
          </p:nvSpPr>
          <p:spPr bwMode="auto">
            <a:xfrm>
              <a:off x="2249" y="1799"/>
              <a:ext cx="315" cy="704"/>
            </a:xfrm>
            <a:custGeom>
              <a:avLst/>
              <a:gdLst>
                <a:gd name="T0" fmla="*/ 0 w 315"/>
                <a:gd name="T1" fmla="*/ 0 h 704"/>
                <a:gd name="T2" fmla="*/ 0 w 315"/>
                <a:gd name="T3" fmla="*/ 704 h 704"/>
                <a:gd name="T4" fmla="*/ 315 w 315"/>
                <a:gd name="T5" fmla="*/ 704 h 704"/>
              </a:gdLst>
              <a:ahLst/>
              <a:cxnLst>
                <a:cxn ang="0">
                  <a:pos x="T0" y="T1"/>
                </a:cxn>
                <a:cxn ang="0">
                  <a:pos x="T2" y="T3"/>
                </a:cxn>
                <a:cxn ang="0">
                  <a:pos x="T4" y="T5"/>
                </a:cxn>
              </a:cxnLst>
              <a:rect l="0" t="0" r="r" b="b"/>
              <a:pathLst>
                <a:path w="315" h="704">
                  <a:moveTo>
                    <a:pt x="0" y="0"/>
                  </a:moveTo>
                  <a:lnTo>
                    <a:pt x="0" y="704"/>
                  </a:lnTo>
                  <a:lnTo>
                    <a:pt x="315" y="70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8" name="Freeform 121"/>
            <p:cNvSpPr>
              <a:spLocks/>
            </p:cNvSpPr>
            <p:nvPr/>
          </p:nvSpPr>
          <p:spPr bwMode="auto">
            <a:xfrm>
              <a:off x="640" y="1795"/>
              <a:ext cx="1609" cy="458"/>
            </a:xfrm>
            <a:custGeom>
              <a:avLst/>
              <a:gdLst>
                <a:gd name="T0" fmla="*/ 0 w 1609"/>
                <a:gd name="T1" fmla="*/ 458 h 458"/>
                <a:gd name="T2" fmla="*/ 0 w 1609"/>
                <a:gd name="T3" fmla="*/ 0 h 458"/>
                <a:gd name="T4" fmla="*/ 1609 w 1609"/>
                <a:gd name="T5" fmla="*/ 0 h 458"/>
              </a:gdLst>
              <a:ahLst/>
              <a:cxnLst>
                <a:cxn ang="0">
                  <a:pos x="T0" y="T1"/>
                </a:cxn>
                <a:cxn ang="0">
                  <a:pos x="T2" y="T3"/>
                </a:cxn>
                <a:cxn ang="0">
                  <a:pos x="T4" y="T5"/>
                </a:cxn>
              </a:cxnLst>
              <a:rect l="0" t="0" r="r" b="b"/>
              <a:pathLst>
                <a:path w="1609" h="458">
                  <a:moveTo>
                    <a:pt x="0" y="458"/>
                  </a:moveTo>
                  <a:lnTo>
                    <a:pt x="0" y="0"/>
                  </a:lnTo>
                  <a:lnTo>
                    <a:pt x="160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9" name="Rectangle 122"/>
            <p:cNvSpPr>
              <a:spLocks noChangeArrowheads="1"/>
            </p:cNvSpPr>
            <p:nvPr/>
          </p:nvSpPr>
          <p:spPr bwMode="auto">
            <a:xfrm>
              <a:off x="4151" y="2610"/>
              <a:ext cx="880"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Sclerotinia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sclerotiorum</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800" b="0" i="0" u="none" strike="noStrike" cap="none" normalizeH="0" baseline="0" dirty="0" smtClean="0">
                  <a:ln>
                    <a:noFill/>
                  </a:ln>
                  <a:solidFill>
                    <a:srgbClr val="000000"/>
                  </a:solidFill>
                  <a:effectLst/>
                  <a:latin typeface="Arial" panose="020B0604020202020204" pitchFamily="34" charset="0"/>
                </a:rPr>
                <a:t> 484</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30" name="Freeform 123"/>
            <p:cNvSpPr>
              <a:spLocks/>
            </p:cNvSpPr>
            <p:nvPr/>
          </p:nvSpPr>
          <p:spPr bwMode="auto">
            <a:xfrm>
              <a:off x="2249" y="2645"/>
              <a:ext cx="1893" cy="72"/>
            </a:xfrm>
            <a:custGeom>
              <a:avLst/>
              <a:gdLst>
                <a:gd name="T0" fmla="*/ 0 w 1893"/>
                <a:gd name="T1" fmla="*/ 72 h 72"/>
                <a:gd name="T2" fmla="*/ 0 w 1893"/>
                <a:gd name="T3" fmla="*/ 0 h 72"/>
                <a:gd name="T4" fmla="*/ 1893 w 1893"/>
                <a:gd name="T5" fmla="*/ 0 h 72"/>
              </a:gdLst>
              <a:ahLst/>
              <a:cxnLst>
                <a:cxn ang="0">
                  <a:pos x="T0" y="T1"/>
                </a:cxn>
                <a:cxn ang="0">
                  <a:pos x="T2" y="T3"/>
                </a:cxn>
                <a:cxn ang="0">
                  <a:pos x="T4" y="T5"/>
                </a:cxn>
              </a:cxnLst>
              <a:rect l="0" t="0" r="r" b="b"/>
              <a:pathLst>
                <a:path w="1893" h="72">
                  <a:moveTo>
                    <a:pt x="0" y="72"/>
                  </a:moveTo>
                  <a:lnTo>
                    <a:pt x="0" y="0"/>
                  </a:lnTo>
                  <a:lnTo>
                    <a:pt x="189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31" name="Rectangle 124"/>
            <p:cNvSpPr>
              <a:spLocks noChangeArrowheads="1"/>
            </p:cNvSpPr>
            <p:nvPr/>
          </p:nvSpPr>
          <p:spPr bwMode="auto">
            <a:xfrm>
              <a:off x="4862" y="2752"/>
              <a:ext cx="811"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Monilinia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fructigena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800" b="0" i="0" u="none" strike="noStrike" cap="none" normalizeH="0" baseline="0" dirty="0" smtClean="0">
                  <a:ln>
                    <a:noFill/>
                  </a:ln>
                  <a:solidFill>
                    <a:srgbClr val="000000"/>
                  </a:solidFill>
                  <a:effectLst/>
                  <a:latin typeface="Arial" panose="020B0604020202020204" pitchFamily="34" charset="0"/>
                </a:rPr>
                <a:t> 9201</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32" name="Freeform 125"/>
            <p:cNvSpPr>
              <a:spLocks/>
            </p:cNvSpPr>
            <p:nvPr/>
          </p:nvSpPr>
          <p:spPr bwMode="auto">
            <a:xfrm>
              <a:off x="2249" y="2721"/>
              <a:ext cx="2604" cy="67"/>
            </a:xfrm>
            <a:custGeom>
              <a:avLst/>
              <a:gdLst>
                <a:gd name="T0" fmla="*/ 0 w 2604"/>
                <a:gd name="T1" fmla="*/ 0 h 67"/>
                <a:gd name="T2" fmla="*/ 0 w 2604"/>
                <a:gd name="T3" fmla="*/ 67 h 67"/>
                <a:gd name="T4" fmla="*/ 2604 w 2604"/>
                <a:gd name="T5" fmla="*/ 67 h 67"/>
              </a:gdLst>
              <a:ahLst/>
              <a:cxnLst>
                <a:cxn ang="0">
                  <a:pos x="T0" y="T1"/>
                </a:cxn>
                <a:cxn ang="0">
                  <a:pos x="T2" y="T3"/>
                </a:cxn>
                <a:cxn ang="0">
                  <a:pos x="T4" y="T5"/>
                </a:cxn>
              </a:cxnLst>
              <a:rect l="0" t="0" r="r" b="b"/>
              <a:pathLst>
                <a:path w="2604" h="67">
                  <a:moveTo>
                    <a:pt x="0" y="0"/>
                  </a:moveTo>
                  <a:lnTo>
                    <a:pt x="0" y="67"/>
                  </a:lnTo>
                  <a:lnTo>
                    <a:pt x="2604" y="6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33" name="Freeform 126"/>
            <p:cNvSpPr>
              <a:spLocks/>
            </p:cNvSpPr>
            <p:nvPr/>
          </p:nvSpPr>
          <p:spPr bwMode="auto">
            <a:xfrm>
              <a:off x="640" y="2258"/>
              <a:ext cx="1609" cy="459"/>
            </a:xfrm>
            <a:custGeom>
              <a:avLst/>
              <a:gdLst>
                <a:gd name="T0" fmla="*/ 0 w 1609"/>
                <a:gd name="T1" fmla="*/ 0 h 459"/>
                <a:gd name="T2" fmla="*/ 0 w 1609"/>
                <a:gd name="T3" fmla="*/ 459 h 459"/>
                <a:gd name="T4" fmla="*/ 1609 w 1609"/>
                <a:gd name="T5" fmla="*/ 459 h 459"/>
              </a:gdLst>
              <a:ahLst/>
              <a:cxnLst>
                <a:cxn ang="0">
                  <a:pos x="T0" y="T1"/>
                </a:cxn>
                <a:cxn ang="0">
                  <a:pos x="T2" y="T3"/>
                </a:cxn>
                <a:cxn ang="0">
                  <a:pos x="T4" y="T5"/>
                </a:cxn>
              </a:cxnLst>
              <a:rect l="0" t="0" r="r" b="b"/>
              <a:pathLst>
                <a:path w="1609" h="459">
                  <a:moveTo>
                    <a:pt x="0" y="0"/>
                  </a:moveTo>
                  <a:lnTo>
                    <a:pt x="0" y="459"/>
                  </a:lnTo>
                  <a:lnTo>
                    <a:pt x="1609" y="4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34" name="Line 127"/>
            <p:cNvSpPr>
              <a:spLocks noChangeShapeType="1"/>
            </p:cNvSpPr>
            <p:nvPr/>
          </p:nvSpPr>
          <p:spPr bwMode="auto">
            <a:xfrm>
              <a:off x="529" y="2253"/>
              <a:ext cx="11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35" name="Rectangle 128"/>
            <p:cNvSpPr>
              <a:spLocks noChangeArrowheads="1"/>
            </p:cNvSpPr>
            <p:nvPr/>
          </p:nvSpPr>
          <p:spPr bwMode="auto">
            <a:xfrm>
              <a:off x="2578" y="94"/>
              <a:ext cx="89"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600" b="0" i="0" u="none" strike="noStrike" cap="none" normalizeH="0" baseline="0" smtClean="0">
                  <a:ln>
                    <a:noFill/>
                  </a:ln>
                  <a:solidFill>
                    <a:srgbClr val="000000"/>
                  </a:solidFill>
                  <a:effectLst/>
                  <a:latin typeface="Tahoma" panose="020B0604030504040204" pitchFamily="34" charset="0"/>
                </a:rPr>
                <a:t>64</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36" name="Rectangle 129"/>
            <p:cNvSpPr>
              <a:spLocks noChangeArrowheads="1"/>
            </p:cNvSpPr>
            <p:nvPr/>
          </p:nvSpPr>
          <p:spPr bwMode="auto">
            <a:xfrm>
              <a:off x="2644" y="949"/>
              <a:ext cx="89"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600" b="0" i="0" u="none" strike="noStrike" cap="none" normalizeH="0" baseline="0" smtClean="0">
                  <a:ln>
                    <a:noFill/>
                  </a:ln>
                  <a:solidFill>
                    <a:srgbClr val="000000"/>
                  </a:solidFill>
                  <a:effectLst/>
                  <a:latin typeface="Tahoma" panose="020B0604030504040204" pitchFamily="34" charset="0"/>
                </a:rPr>
                <a:t>73</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37" name="Rectangle 130"/>
            <p:cNvSpPr>
              <a:spLocks noChangeArrowheads="1"/>
            </p:cNvSpPr>
            <p:nvPr/>
          </p:nvSpPr>
          <p:spPr bwMode="auto">
            <a:xfrm>
              <a:off x="2510" y="1661"/>
              <a:ext cx="89"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600" b="0" i="0" u="none" strike="noStrike" cap="none" normalizeH="0" baseline="0" dirty="0" smtClean="0">
                  <a:ln>
                    <a:noFill/>
                  </a:ln>
                  <a:solidFill>
                    <a:srgbClr val="000000"/>
                  </a:solidFill>
                  <a:effectLst/>
                  <a:latin typeface="Tahoma" panose="020B0604030504040204" pitchFamily="34" charset="0"/>
                </a:rPr>
                <a:t>87</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38" name="Rectangle 131"/>
            <p:cNvSpPr>
              <a:spLocks noChangeArrowheads="1"/>
            </p:cNvSpPr>
            <p:nvPr/>
          </p:nvSpPr>
          <p:spPr bwMode="auto">
            <a:xfrm>
              <a:off x="2463" y="2231"/>
              <a:ext cx="124"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600" b="0" i="0" u="none" strike="noStrike" cap="none" normalizeH="0" baseline="0" dirty="0" smtClean="0">
                  <a:ln>
                    <a:noFill/>
                  </a:ln>
                  <a:solidFill>
                    <a:srgbClr val="000000"/>
                  </a:solidFill>
                  <a:effectLst/>
                  <a:latin typeface="Tahoma" panose="020B0604030504040204" pitchFamily="34" charset="0"/>
                </a:rPr>
                <a:t>100</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39" name="Rectangle 132"/>
            <p:cNvSpPr>
              <a:spLocks noChangeArrowheads="1"/>
            </p:cNvSpPr>
            <p:nvPr/>
          </p:nvSpPr>
          <p:spPr bwMode="auto">
            <a:xfrm>
              <a:off x="2480" y="1977"/>
              <a:ext cx="89"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600" b="0" i="0" u="none" strike="noStrike" cap="none" normalizeH="0" baseline="0" smtClean="0">
                  <a:ln>
                    <a:noFill/>
                  </a:ln>
                  <a:solidFill>
                    <a:srgbClr val="000000"/>
                  </a:solidFill>
                  <a:effectLst/>
                  <a:latin typeface="Tahoma" panose="020B0604030504040204" pitchFamily="34" charset="0"/>
                </a:rPr>
                <a:t>63</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40" name="Rectangle 133"/>
            <p:cNvSpPr>
              <a:spLocks noChangeArrowheads="1"/>
            </p:cNvSpPr>
            <p:nvPr/>
          </p:nvSpPr>
          <p:spPr bwMode="auto">
            <a:xfrm>
              <a:off x="2369" y="1033"/>
              <a:ext cx="89"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600" b="0" i="0" u="none" strike="noStrike" cap="none" normalizeH="0" baseline="0" smtClean="0">
                  <a:ln>
                    <a:noFill/>
                  </a:ln>
                  <a:solidFill>
                    <a:srgbClr val="000000"/>
                  </a:solidFill>
                  <a:effectLst/>
                  <a:latin typeface="Tahoma" panose="020B0604030504040204" pitchFamily="34" charset="0"/>
                </a:rPr>
                <a:t>97</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41" name="Rectangle 134"/>
            <p:cNvSpPr>
              <a:spLocks noChangeArrowheads="1"/>
            </p:cNvSpPr>
            <p:nvPr/>
          </p:nvSpPr>
          <p:spPr bwMode="auto">
            <a:xfrm>
              <a:off x="2187" y="1737"/>
              <a:ext cx="89"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600" b="0" i="0" u="none" strike="noStrike" cap="none" normalizeH="0" baseline="0" smtClean="0">
                  <a:ln>
                    <a:noFill/>
                  </a:ln>
                  <a:solidFill>
                    <a:srgbClr val="000000"/>
                  </a:solidFill>
                  <a:effectLst/>
                  <a:latin typeface="Tahoma" panose="020B0604030504040204" pitchFamily="34" charset="0"/>
                </a:rPr>
                <a:t>99</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42" name="Rectangle 135"/>
            <p:cNvSpPr>
              <a:spLocks noChangeArrowheads="1"/>
            </p:cNvSpPr>
            <p:nvPr/>
          </p:nvSpPr>
          <p:spPr bwMode="auto">
            <a:xfrm>
              <a:off x="2187" y="2659"/>
              <a:ext cx="89"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600" b="0" i="0" u="none" strike="noStrike" cap="none" normalizeH="0" baseline="0" smtClean="0">
                  <a:ln>
                    <a:noFill/>
                  </a:ln>
                  <a:solidFill>
                    <a:srgbClr val="000000"/>
                  </a:solidFill>
                  <a:effectLst/>
                  <a:latin typeface="Tahoma" panose="020B0604030504040204" pitchFamily="34" charset="0"/>
                </a:rPr>
                <a:t>99</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43" name="Line 136"/>
            <p:cNvSpPr>
              <a:spLocks noChangeShapeType="1"/>
            </p:cNvSpPr>
            <p:nvPr/>
          </p:nvSpPr>
          <p:spPr bwMode="auto">
            <a:xfrm>
              <a:off x="1062" y="3002"/>
              <a:ext cx="5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4" name="Line 137"/>
            <p:cNvSpPr>
              <a:spLocks noChangeShapeType="1"/>
            </p:cNvSpPr>
            <p:nvPr/>
          </p:nvSpPr>
          <p:spPr bwMode="auto">
            <a:xfrm>
              <a:off x="1062" y="2984"/>
              <a:ext cx="0" cy="3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5" name="Line 138"/>
            <p:cNvSpPr>
              <a:spLocks noChangeShapeType="1"/>
            </p:cNvSpPr>
            <p:nvPr/>
          </p:nvSpPr>
          <p:spPr bwMode="auto">
            <a:xfrm>
              <a:off x="1649" y="2984"/>
              <a:ext cx="0" cy="3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6" name="Rectangle 139"/>
            <p:cNvSpPr>
              <a:spLocks noChangeArrowheads="1"/>
            </p:cNvSpPr>
            <p:nvPr/>
          </p:nvSpPr>
          <p:spPr bwMode="auto">
            <a:xfrm>
              <a:off x="1293" y="3086"/>
              <a:ext cx="160"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600" b="0" i="0" u="none" strike="noStrike" cap="none" normalizeH="0" baseline="0" smtClean="0">
                  <a:ln>
                    <a:noFill/>
                  </a:ln>
                  <a:solidFill>
                    <a:srgbClr val="000000"/>
                  </a:solidFill>
                  <a:effectLst/>
                  <a:latin typeface="MS Sans Serif"/>
                </a:rPr>
                <a:t>0.020</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grpSp>
      <p:sp>
        <p:nvSpPr>
          <p:cNvPr id="147" name="Rectángulo 146"/>
          <p:cNvSpPr/>
          <p:nvPr/>
        </p:nvSpPr>
        <p:spPr>
          <a:xfrm>
            <a:off x="5526379" y="2137283"/>
            <a:ext cx="1335314" cy="449943"/>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48" name="Rectángulo 147"/>
          <p:cNvSpPr/>
          <p:nvPr/>
        </p:nvSpPr>
        <p:spPr>
          <a:xfrm>
            <a:off x="5526379" y="3380921"/>
            <a:ext cx="918079" cy="2997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998364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3361DD65-C3C8-44DA-8B72-8A88F9D3F601}"/>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DE20E173-225F-462C-A731-26060E34AC2A}"/>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sp>
        <p:nvSpPr>
          <p:cNvPr id="10" name="CuadroTexto 9">
            <a:extLst>
              <a:ext uri="{FF2B5EF4-FFF2-40B4-BE49-F238E27FC236}">
                <a16:creationId xmlns="" xmlns:a16="http://schemas.microsoft.com/office/drawing/2014/main" id="{B2D032CF-581D-4619-828C-E6B72A2CF88B}"/>
              </a:ext>
            </a:extLst>
          </p:cNvPr>
          <p:cNvSpPr txBox="1"/>
          <p:nvPr/>
        </p:nvSpPr>
        <p:spPr>
          <a:xfrm>
            <a:off x="434696" y="6349095"/>
            <a:ext cx="6776663" cy="276999"/>
          </a:xfrm>
          <a:prstGeom prst="rect">
            <a:avLst/>
          </a:prstGeom>
          <a:noFill/>
        </p:spPr>
        <p:txBody>
          <a:bodyPr wrap="none" rtlCol="0">
            <a:spAutoFit/>
          </a:bodyPr>
          <a:lstStyle/>
          <a:p>
            <a:r>
              <a:rPr lang="en-US" sz="1200" dirty="0" smtClean="0"/>
              <a:t>(</a:t>
            </a:r>
            <a:r>
              <a:rPr lang="en-US" sz="1200" dirty="0" err="1" smtClean="0"/>
              <a:t>Isaza</a:t>
            </a:r>
            <a:r>
              <a:rPr lang="en-US" sz="1200" dirty="0" smtClean="0"/>
              <a:t> et al., 2019; Martinez et al., 2005; </a:t>
            </a:r>
            <a:r>
              <a:rPr lang="en-US" sz="1200" dirty="0" err="1" smtClean="0"/>
              <a:t>Weiberg</a:t>
            </a:r>
            <a:r>
              <a:rPr lang="en-US" sz="1200" dirty="0" smtClean="0"/>
              <a:t> et al., 2013; </a:t>
            </a:r>
            <a:r>
              <a:rPr lang="en-US" sz="1200" dirty="0" err="1" smtClean="0"/>
              <a:t>Staats</a:t>
            </a:r>
            <a:r>
              <a:rPr lang="en-US" sz="1200" dirty="0" smtClean="0"/>
              <a:t>, 2005; </a:t>
            </a:r>
            <a:r>
              <a:rPr lang="en-US" sz="1200" dirty="0" err="1" smtClean="0"/>
              <a:t>Plesken</a:t>
            </a:r>
            <a:r>
              <a:rPr lang="en-US" sz="1200" dirty="0" smtClean="0"/>
              <a:t> et al., 2021)</a:t>
            </a:r>
            <a:endParaRPr lang="en-US" sz="1200" dirty="0"/>
          </a:p>
        </p:txBody>
      </p:sp>
      <p:sp>
        <p:nvSpPr>
          <p:cNvPr id="11" name="CuadroTexto 10">
            <a:extLst>
              <a:ext uri="{FF2B5EF4-FFF2-40B4-BE49-F238E27FC236}">
                <a16:creationId xmlns="" xmlns:a16="http://schemas.microsoft.com/office/drawing/2014/main" id="{A12F90D4-A038-4A69-ACC1-8E2237C9DCC6}"/>
              </a:ext>
            </a:extLst>
          </p:cNvPr>
          <p:cNvSpPr txBox="1"/>
          <p:nvPr/>
        </p:nvSpPr>
        <p:spPr>
          <a:xfrm>
            <a:off x="122827" y="95530"/>
            <a:ext cx="441146" cy="369332"/>
          </a:xfrm>
          <a:prstGeom prst="rect">
            <a:avLst/>
          </a:prstGeom>
          <a:noFill/>
        </p:spPr>
        <p:txBody>
          <a:bodyPr wrap="none" rtlCol="0">
            <a:spAutoFit/>
          </a:bodyPr>
          <a:lstStyle/>
          <a:p>
            <a:r>
              <a:rPr lang="es-ES" dirty="0" smtClean="0"/>
              <a:t>21</a:t>
            </a:r>
            <a:endParaRPr lang="es-EC" dirty="0"/>
          </a:p>
        </p:txBody>
      </p:sp>
      <p:sp>
        <p:nvSpPr>
          <p:cNvPr id="12" name="CuadroTexto 11">
            <a:extLst>
              <a:ext uri="{FF2B5EF4-FFF2-40B4-BE49-F238E27FC236}">
                <a16:creationId xmlns="" xmlns:a16="http://schemas.microsoft.com/office/drawing/2014/main" id="{A0D9D9F4-2D12-4E5F-90F2-6244FB5BE434}"/>
              </a:ext>
            </a:extLst>
          </p:cNvPr>
          <p:cNvSpPr txBox="1"/>
          <p:nvPr/>
        </p:nvSpPr>
        <p:spPr>
          <a:xfrm>
            <a:off x="563973" y="123823"/>
            <a:ext cx="5657662" cy="400110"/>
          </a:xfrm>
          <a:prstGeom prst="rect">
            <a:avLst/>
          </a:prstGeom>
          <a:noFill/>
        </p:spPr>
        <p:txBody>
          <a:bodyPr wrap="square" rtlCol="0">
            <a:spAutoFit/>
          </a:bodyPr>
          <a:lstStyle/>
          <a:p>
            <a:pPr algn="just"/>
            <a:r>
              <a:rPr lang="es-ES" sz="2000" b="1" dirty="0" smtClean="0"/>
              <a:t>Filogenia del agente causal</a:t>
            </a:r>
            <a:endParaRPr lang="es-EC" sz="2000" b="1" dirty="0"/>
          </a:p>
        </p:txBody>
      </p:sp>
      <p:grpSp>
        <p:nvGrpSpPr>
          <p:cNvPr id="5" name="Group 4"/>
          <p:cNvGrpSpPr>
            <a:grpSpLocks noChangeAspect="1"/>
          </p:cNvGrpSpPr>
          <p:nvPr/>
        </p:nvGrpSpPr>
        <p:grpSpPr bwMode="auto">
          <a:xfrm>
            <a:off x="1188555" y="857428"/>
            <a:ext cx="9753599" cy="5064125"/>
            <a:chOff x="79" y="427"/>
            <a:chExt cx="6144" cy="3190"/>
          </a:xfrm>
        </p:grpSpPr>
        <p:sp>
          <p:nvSpPr>
            <p:cNvPr id="8" name="AutoShape 3"/>
            <p:cNvSpPr>
              <a:spLocks noChangeAspect="1" noChangeArrowheads="1" noTextEdit="1"/>
            </p:cNvSpPr>
            <p:nvPr/>
          </p:nvSpPr>
          <p:spPr bwMode="auto">
            <a:xfrm>
              <a:off x="79" y="427"/>
              <a:ext cx="6059" cy="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9" name="Rectangle 5"/>
            <p:cNvSpPr>
              <a:spLocks noChangeArrowheads="1"/>
            </p:cNvSpPr>
            <p:nvPr/>
          </p:nvSpPr>
          <p:spPr bwMode="auto">
            <a:xfrm>
              <a:off x="79" y="427"/>
              <a:ext cx="6144" cy="31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4" name="Rectangle 6"/>
            <p:cNvSpPr>
              <a:spLocks noChangeArrowheads="1"/>
            </p:cNvSpPr>
            <p:nvPr/>
          </p:nvSpPr>
          <p:spPr bwMode="auto">
            <a:xfrm>
              <a:off x="4785" y="474"/>
              <a:ext cx="11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0" i="0"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pseudocinerea</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900" b="0" i="0" u="none" strike="noStrike" cap="none" normalizeH="0" baseline="0" dirty="0" smtClean="0">
                  <a:ln>
                    <a:noFill/>
                  </a:ln>
                  <a:solidFill>
                    <a:srgbClr val="000000"/>
                  </a:solidFill>
                  <a:effectLst/>
                  <a:latin typeface="Arial" panose="020B0604020202020204" pitchFamily="34" charset="0"/>
                </a:rPr>
                <a:t> 10091</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6" name="Freeform 7"/>
            <p:cNvSpPr>
              <a:spLocks/>
            </p:cNvSpPr>
            <p:nvPr/>
          </p:nvSpPr>
          <p:spPr bwMode="auto">
            <a:xfrm>
              <a:off x="4462" y="511"/>
              <a:ext cx="314" cy="76"/>
            </a:xfrm>
            <a:custGeom>
              <a:avLst/>
              <a:gdLst>
                <a:gd name="T0" fmla="*/ 0 w 314"/>
                <a:gd name="T1" fmla="*/ 76 h 76"/>
                <a:gd name="T2" fmla="*/ 0 w 314"/>
                <a:gd name="T3" fmla="*/ 0 h 76"/>
                <a:gd name="T4" fmla="*/ 314 w 314"/>
                <a:gd name="T5" fmla="*/ 0 h 76"/>
              </a:gdLst>
              <a:ahLst/>
              <a:cxnLst>
                <a:cxn ang="0">
                  <a:pos x="T0" y="T1"/>
                </a:cxn>
                <a:cxn ang="0">
                  <a:pos x="T2" y="T3"/>
                </a:cxn>
                <a:cxn ang="0">
                  <a:pos x="T4" y="T5"/>
                </a:cxn>
              </a:cxnLst>
              <a:rect l="0" t="0" r="r" b="b"/>
              <a:pathLst>
                <a:path w="314" h="76">
                  <a:moveTo>
                    <a:pt x="0" y="76"/>
                  </a:moveTo>
                  <a:lnTo>
                    <a:pt x="0" y="0"/>
                  </a:lnTo>
                  <a:lnTo>
                    <a:pt x="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 name="Rectangle 8"/>
            <p:cNvSpPr>
              <a:spLocks noChangeArrowheads="1"/>
            </p:cNvSpPr>
            <p:nvPr/>
          </p:nvSpPr>
          <p:spPr bwMode="auto">
            <a:xfrm>
              <a:off x="4785" y="624"/>
              <a:ext cx="134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0" i="0"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pseudocinerea</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900" b="0" i="0" u="none" strike="noStrike" cap="none" normalizeH="0" baseline="0" dirty="0" smtClean="0">
                  <a:ln>
                    <a:noFill/>
                  </a:ln>
                  <a:solidFill>
                    <a:srgbClr val="000000"/>
                  </a:solidFill>
                  <a:effectLst/>
                  <a:latin typeface="Arial" panose="020B0604020202020204" pitchFamily="34" charset="0"/>
                </a:rPr>
                <a:t> </a:t>
              </a:r>
              <a:r>
                <a:rPr kumimoji="0" lang="es-EC" altLang="es-EC" sz="900" b="0" i="0" u="none" strike="noStrike" cap="none" normalizeH="0" baseline="0" dirty="0" err="1" smtClean="0">
                  <a:ln>
                    <a:noFill/>
                  </a:ln>
                  <a:solidFill>
                    <a:srgbClr val="000000"/>
                  </a:solidFill>
                  <a:effectLst/>
                  <a:latin typeface="Arial" panose="020B0604020202020204" pitchFamily="34" charset="0"/>
                </a:rPr>
                <a:t>HBtom</a:t>
              </a:r>
              <a:r>
                <a:rPr kumimoji="0" lang="es-EC" altLang="es-EC" sz="900" b="0" i="0" u="none" strike="noStrike" cap="none" normalizeH="0" baseline="0" dirty="0" smtClean="0">
                  <a:ln>
                    <a:noFill/>
                  </a:ln>
                  <a:solidFill>
                    <a:srgbClr val="000000"/>
                  </a:solidFill>
                  <a:effectLst/>
                  <a:latin typeface="Arial" panose="020B0604020202020204" pitchFamily="34" charset="0"/>
                </a:rPr>
                <a:t> 116</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8" name="Freeform 9"/>
            <p:cNvSpPr>
              <a:spLocks/>
            </p:cNvSpPr>
            <p:nvPr/>
          </p:nvSpPr>
          <p:spPr bwMode="auto">
            <a:xfrm>
              <a:off x="4462" y="591"/>
              <a:ext cx="314" cy="71"/>
            </a:xfrm>
            <a:custGeom>
              <a:avLst/>
              <a:gdLst>
                <a:gd name="T0" fmla="*/ 0 w 314"/>
                <a:gd name="T1" fmla="*/ 0 h 71"/>
                <a:gd name="T2" fmla="*/ 0 w 314"/>
                <a:gd name="T3" fmla="*/ 71 h 71"/>
                <a:gd name="T4" fmla="*/ 314 w 314"/>
                <a:gd name="T5" fmla="*/ 71 h 71"/>
              </a:gdLst>
              <a:ahLst/>
              <a:cxnLst>
                <a:cxn ang="0">
                  <a:pos x="T0" y="T1"/>
                </a:cxn>
                <a:cxn ang="0">
                  <a:pos x="T2" y="T3"/>
                </a:cxn>
                <a:cxn ang="0">
                  <a:pos x="T4" y="T5"/>
                </a:cxn>
              </a:cxnLst>
              <a:rect l="0" t="0" r="r" b="b"/>
              <a:pathLst>
                <a:path w="314" h="71">
                  <a:moveTo>
                    <a:pt x="0" y="0"/>
                  </a:moveTo>
                  <a:lnTo>
                    <a:pt x="0" y="71"/>
                  </a:lnTo>
                  <a:lnTo>
                    <a:pt x="314" y="7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9" name="Freeform 10"/>
            <p:cNvSpPr>
              <a:spLocks/>
            </p:cNvSpPr>
            <p:nvPr/>
          </p:nvSpPr>
          <p:spPr bwMode="auto">
            <a:xfrm>
              <a:off x="1011" y="587"/>
              <a:ext cx="3451" cy="1008"/>
            </a:xfrm>
            <a:custGeom>
              <a:avLst/>
              <a:gdLst>
                <a:gd name="T0" fmla="*/ 0 w 3451"/>
                <a:gd name="T1" fmla="*/ 1008 h 1008"/>
                <a:gd name="T2" fmla="*/ 0 w 3451"/>
                <a:gd name="T3" fmla="*/ 0 h 1008"/>
                <a:gd name="T4" fmla="*/ 3451 w 3451"/>
                <a:gd name="T5" fmla="*/ 0 h 1008"/>
              </a:gdLst>
              <a:ahLst/>
              <a:cxnLst>
                <a:cxn ang="0">
                  <a:pos x="T0" y="T1"/>
                </a:cxn>
                <a:cxn ang="0">
                  <a:pos x="T2" y="T3"/>
                </a:cxn>
                <a:cxn ang="0">
                  <a:pos x="T4" y="T5"/>
                </a:cxn>
              </a:cxnLst>
              <a:rect l="0" t="0" r="r" b="b"/>
              <a:pathLst>
                <a:path w="3451" h="1008">
                  <a:moveTo>
                    <a:pt x="0" y="1008"/>
                  </a:moveTo>
                  <a:lnTo>
                    <a:pt x="0" y="0"/>
                  </a:lnTo>
                  <a:lnTo>
                    <a:pt x="345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0" name="Rectangle 11"/>
            <p:cNvSpPr>
              <a:spLocks noChangeArrowheads="1"/>
            </p:cNvSpPr>
            <p:nvPr/>
          </p:nvSpPr>
          <p:spPr bwMode="auto">
            <a:xfrm>
              <a:off x="4785" y="774"/>
              <a:ext cx="109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0" i="0"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900" b="0" i="0" u="none" strike="noStrike" cap="none" normalizeH="0" baseline="0" dirty="0" smtClean="0">
                  <a:ln>
                    <a:noFill/>
                  </a:ln>
                  <a:solidFill>
                    <a:srgbClr val="000000"/>
                  </a:solidFill>
                  <a:effectLst/>
                  <a:latin typeface="Arial" panose="020B0604020202020204" pitchFamily="34" charset="0"/>
                </a:rPr>
                <a:t> RGM 2565</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21" name="Freeform 12"/>
            <p:cNvSpPr>
              <a:spLocks/>
            </p:cNvSpPr>
            <p:nvPr/>
          </p:nvSpPr>
          <p:spPr bwMode="auto">
            <a:xfrm>
              <a:off x="4462" y="812"/>
              <a:ext cx="314" cy="75"/>
            </a:xfrm>
            <a:custGeom>
              <a:avLst/>
              <a:gdLst>
                <a:gd name="T0" fmla="*/ 0 w 314"/>
                <a:gd name="T1" fmla="*/ 75 h 75"/>
                <a:gd name="T2" fmla="*/ 0 w 314"/>
                <a:gd name="T3" fmla="*/ 0 h 75"/>
                <a:gd name="T4" fmla="*/ 314 w 314"/>
                <a:gd name="T5" fmla="*/ 0 h 75"/>
              </a:gdLst>
              <a:ahLst/>
              <a:cxnLst>
                <a:cxn ang="0">
                  <a:pos x="T0" y="T1"/>
                </a:cxn>
                <a:cxn ang="0">
                  <a:pos x="T2" y="T3"/>
                </a:cxn>
                <a:cxn ang="0">
                  <a:pos x="T4" y="T5"/>
                </a:cxn>
              </a:cxnLst>
              <a:rect l="0" t="0" r="r" b="b"/>
              <a:pathLst>
                <a:path w="314" h="75">
                  <a:moveTo>
                    <a:pt x="0" y="75"/>
                  </a:moveTo>
                  <a:lnTo>
                    <a:pt x="0" y="0"/>
                  </a:lnTo>
                  <a:lnTo>
                    <a:pt x="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2" name="Rectangle 13"/>
            <p:cNvSpPr>
              <a:spLocks noChangeArrowheads="1"/>
            </p:cNvSpPr>
            <p:nvPr/>
          </p:nvSpPr>
          <p:spPr bwMode="auto">
            <a:xfrm>
              <a:off x="4785" y="924"/>
              <a:ext cx="97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0" i="0"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0" u="none" strike="noStrike" cap="none" normalizeH="0" baseline="0" dirty="0" err="1" smtClean="0">
                  <a:ln>
                    <a:noFill/>
                  </a:ln>
                  <a:solidFill>
                    <a:srgbClr val="000000"/>
                  </a:solidFill>
                  <a:effectLst/>
                  <a:latin typeface="Arial" panose="020B0604020202020204" pitchFamily="34" charset="0"/>
                </a:rPr>
                <a:t>isolate</a:t>
              </a:r>
              <a:r>
                <a:rPr kumimoji="0" lang="es-EC" altLang="es-EC" sz="900" b="0" i="0" u="none" strike="noStrike" cap="none" normalizeH="0" baseline="0" dirty="0" smtClean="0">
                  <a:ln>
                    <a:noFill/>
                  </a:ln>
                  <a:solidFill>
                    <a:srgbClr val="000000"/>
                  </a:solidFill>
                  <a:effectLst/>
                  <a:latin typeface="Arial" panose="020B0604020202020204" pitchFamily="34" charset="0"/>
                </a:rPr>
                <a:t> LCHM</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23" name="Freeform 14"/>
            <p:cNvSpPr>
              <a:spLocks/>
            </p:cNvSpPr>
            <p:nvPr/>
          </p:nvSpPr>
          <p:spPr bwMode="auto">
            <a:xfrm>
              <a:off x="4462" y="891"/>
              <a:ext cx="314" cy="71"/>
            </a:xfrm>
            <a:custGeom>
              <a:avLst/>
              <a:gdLst>
                <a:gd name="T0" fmla="*/ 0 w 314"/>
                <a:gd name="T1" fmla="*/ 0 h 71"/>
                <a:gd name="T2" fmla="*/ 0 w 314"/>
                <a:gd name="T3" fmla="*/ 71 h 71"/>
                <a:gd name="T4" fmla="*/ 314 w 314"/>
                <a:gd name="T5" fmla="*/ 71 h 71"/>
              </a:gdLst>
              <a:ahLst/>
              <a:cxnLst>
                <a:cxn ang="0">
                  <a:pos x="T0" y="T1"/>
                </a:cxn>
                <a:cxn ang="0">
                  <a:pos x="T2" y="T3"/>
                </a:cxn>
                <a:cxn ang="0">
                  <a:pos x="T4" y="T5"/>
                </a:cxn>
              </a:cxnLst>
              <a:rect l="0" t="0" r="r" b="b"/>
              <a:pathLst>
                <a:path w="314" h="71">
                  <a:moveTo>
                    <a:pt x="0" y="0"/>
                  </a:moveTo>
                  <a:lnTo>
                    <a:pt x="0" y="71"/>
                  </a:lnTo>
                  <a:lnTo>
                    <a:pt x="314" y="7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4" name="Freeform 15"/>
            <p:cNvSpPr>
              <a:spLocks/>
            </p:cNvSpPr>
            <p:nvPr/>
          </p:nvSpPr>
          <p:spPr bwMode="auto">
            <a:xfrm>
              <a:off x="2580" y="887"/>
              <a:ext cx="1882" cy="450"/>
            </a:xfrm>
            <a:custGeom>
              <a:avLst/>
              <a:gdLst>
                <a:gd name="T0" fmla="*/ 0 w 1882"/>
                <a:gd name="T1" fmla="*/ 450 h 450"/>
                <a:gd name="T2" fmla="*/ 0 w 1882"/>
                <a:gd name="T3" fmla="*/ 0 h 450"/>
                <a:gd name="T4" fmla="*/ 1882 w 1882"/>
                <a:gd name="T5" fmla="*/ 0 h 450"/>
              </a:gdLst>
              <a:ahLst/>
              <a:cxnLst>
                <a:cxn ang="0">
                  <a:pos x="T0" y="T1"/>
                </a:cxn>
                <a:cxn ang="0">
                  <a:pos x="T2" y="T3"/>
                </a:cxn>
                <a:cxn ang="0">
                  <a:pos x="T4" y="T5"/>
                </a:cxn>
              </a:cxnLst>
              <a:rect l="0" t="0" r="r" b="b"/>
              <a:pathLst>
                <a:path w="1882" h="450">
                  <a:moveTo>
                    <a:pt x="0" y="450"/>
                  </a:moveTo>
                  <a:lnTo>
                    <a:pt x="0" y="0"/>
                  </a:lnTo>
                  <a:lnTo>
                    <a:pt x="188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5" name="Rectangle 16"/>
            <p:cNvSpPr>
              <a:spLocks noChangeArrowheads="1"/>
            </p:cNvSpPr>
            <p:nvPr/>
          </p:nvSpPr>
          <p:spPr bwMode="auto">
            <a:xfrm>
              <a:off x="4785" y="1074"/>
              <a:ext cx="102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0" i="0"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900" b="0" i="0" u="none" strike="noStrike" cap="none" normalizeH="0" baseline="0" dirty="0" smtClean="0">
                  <a:ln>
                    <a:noFill/>
                  </a:ln>
                  <a:solidFill>
                    <a:srgbClr val="000000"/>
                  </a:solidFill>
                  <a:effectLst/>
                  <a:latin typeface="Arial" panose="020B0604020202020204" pitchFamily="34" charset="0"/>
                </a:rPr>
                <a:t> MUCL87</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26" name="Freeform 17"/>
            <p:cNvSpPr>
              <a:spLocks/>
            </p:cNvSpPr>
            <p:nvPr/>
          </p:nvSpPr>
          <p:spPr bwMode="auto">
            <a:xfrm>
              <a:off x="3521" y="1112"/>
              <a:ext cx="1255" cy="160"/>
            </a:xfrm>
            <a:custGeom>
              <a:avLst/>
              <a:gdLst>
                <a:gd name="T0" fmla="*/ 0 w 1255"/>
                <a:gd name="T1" fmla="*/ 160 h 160"/>
                <a:gd name="T2" fmla="*/ 0 w 1255"/>
                <a:gd name="T3" fmla="*/ 0 h 160"/>
                <a:gd name="T4" fmla="*/ 1255 w 1255"/>
                <a:gd name="T5" fmla="*/ 0 h 160"/>
              </a:gdLst>
              <a:ahLst/>
              <a:cxnLst>
                <a:cxn ang="0">
                  <a:pos x="T0" y="T1"/>
                </a:cxn>
                <a:cxn ang="0">
                  <a:pos x="T2" y="T3"/>
                </a:cxn>
                <a:cxn ang="0">
                  <a:pos x="T4" y="T5"/>
                </a:cxn>
              </a:cxnLst>
              <a:rect l="0" t="0" r="r" b="b"/>
              <a:pathLst>
                <a:path w="1255" h="160">
                  <a:moveTo>
                    <a:pt x="0" y="160"/>
                  </a:moveTo>
                  <a:lnTo>
                    <a:pt x="0" y="0"/>
                  </a:lnTo>
                  <a:lnTo>
                    <a:pt x="125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7" name="Rectangle 18"/>
            <p:cNvSpPr>
              <a:spLocks noChangeArrowheads="1"/>
            </p:cNvSpPr>
            <p:nvPr/>
          </p:nvSpPr>
          <p:spPr bwMode="auto">
            <a:xfrm>
              <a:off x="4785" y="1225"/>
              <a:ext cx="89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0" i="0"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0" u="none" strike="noStrike" cap="none" normalizeH="0" baseline="0" dirty="0" err="1" smtClean="0">
                  <a:ln>
                    <a:noFill/>
                  </a:ln>
                  <a:solidFill>
                    <a:srgbClr val="000000"/>
                  </a:solidFill>
                  <a:effectLst/>
                  <a:latin typeface="Arial" panose="020B0604020202020204" pitchFamily="34" charset="0"/>
                </a:rPr>
                <a:t>isolate</a:t>
              </a:r>
              <a:r>
                <a:rPr kumimoji="0" lang="es-EC" altLang="es-EC" sz="900" b="0" i="0" u="none" strike="noStrike" cap="none" normalizeH="0" baseline="0" dirty="0" smtClean="0">
                  <a:ln>
                    <a:noFill/>
                  </a:ln>
                  <a:solidFill>
                    <a:srgbClr val="000000"/>
                  </a:solidFill>
                  <a:effectLst/>
                  <a:latin typeface="Arial" panose="020B0604020202020204" pitchFamily="34" charset="0"/>
                </a:rPr>
                <a:t> 805</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28" name="Freeform 19"/>
            <p:cNvSpPr>
              <a:spLocks/>
            </p:cNvSpPr>
            <p:nvPr/>
          </p:nvSpPr>
          <p:spPr bwMode="auto">
            <a:xfrm>
              <a:off x="3835" y="1262"/>
              <a:ext cx="941" cy="169"/>
            </a:xfrm>
            <a:custGeom>
              <a:avLst/>
              <a:gdLst>
                <a:gd name="T0" fmla="*/ 0 w 941"/>
                <a:gd name="T1" fmla="*/ 169 h 169"/>
                <a:gd name="T2" fmla="*/ 0 w 941"/>
                <a:gd name="T3" fmla="*/ 0 h 169"/>
                <a:gd name="T4" fmla="*/ 941 w 941"/>
                <a:gd name="T5" fmla="*/ 0 h 169"/>
              </a:gdLst>
              <a:ahLst/>
              <a:cxnLst>
                <a:cxn ang="0">
                  <a:pos x="T0" y="T1"/>
                </a:cxn>
                <a:cxn ang="0">
                  <a:pos x="T2" y="T3"/>
                </a:cxn>
                <a:cxn ang="0">
                  <a:pos x="T4" y="T5"/>
                </a:cxn>
              </a:cxnLst>
              <a:rect l="0" t="0" r="r" b="b"/>
              <a:pathLst>
                <a:path w="941" h="169">
                  <a:moveTo>
                    <a:pt x="0" y="169"/>
                  </a:moveTo>
                  <a:lnTo>
                    <a:pt x="0" y="0"/>
                  </a:lnTo>
                  <a:lnTo>
                    <a:pt x="9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9" name="Rectangle 20"/>
            <p:cNvSpPr>
              <a:spLocks noChangeArrowheads="1"/>
            </p:cNvSpPr>
            <p:nvPr/>
          </p:nvSpPr>
          <p:spPr bwMode="auto">
            <a:xfrm>
              <a:off x="4785" y="1375"/>
              <a:ext cx="48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1" i="0" u="none" strike="noStrike" cap="none" normalizeH="0" baseline="0" dirty="0" smtClean="0">
                  <a:ln>
                    <a:noFill/>
                  </a:ln>
                  <a:solidFill>
                    <a:srgbClr val="000000"/>
                  </a:solidFill>
                  <a:effectLst/>
                  <a:latin typeface="Arial" panose="020B0604020202020204" pitchFamily="34" charset="0"/>
                </a:rPr>
                <a:t> Aislado 3PA2</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30" name="Freeform 21"/>
            <p:cNvSpPr>
              <a:spLocks/>
            </p:cNvSpPr>
            <p:nvPr/>
          </p:nvSpPr>
          <p:spPr bwMode="auto">
            <a:xfrm>
              <a:off x="4462" y="1412"/>
              <a:ext cx="314" cy="75"/>
            </a:xfrm>
            <a:custGeom>
              <a:avLst/>
              <a:gdLst>
                <a:gd name="T0" fmla="*/ 0 w 314"/>
                <a:gd name="T1" fmla="*/ 75 h 75"/>
                <a:gd name="T2" fmla="*/ 0 w 314"/>
                <a:gd name="T3" fmla="*/ 0 h 75"/>
                <a:gd name="T4" fmla="*/ 314 w 314"/>
                <a:gd name="T5" fmla="*/ 0 h 75"/>
              </a:gdLst>
              <a:ahLst/>
              <a:cxnLst>
                <a:cxn ang="0">
                  <a:pos x="T0" y="T1"/>
                </a:cxn>
                <a:cxn ang="0">
                  <a:pos x="T2" y="T3"/>
                </a:cxn>
                <a:cxn ang="0">
                  <a:pos x="T4" y="T5"/>
                </a:cxn>
              </a:cxnLst>
              <a:rect l="0" t="0" r="r" b="b"/>
              <a:pathLst>
                <a:path w="314" h="75">
                  <a:moveTo>
                    <a:pt x="0" y="75"/>
                  </a:moveTo>
                  <a:lnTo>
                    <a:pt x="0" y="0"/>
                  </a:lnTo>
                  <a:lnTo>
                    <a:pt x="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1" name="Rectangle 22"/>
            <p:cNvSpPr>
              <a:spLocks noChangeArrowheads="1"/>
            </p:cNvSpPr>
            <p:nvPr/>
          </p:nvSpPr>
          <p:spPr bwMode="auto">
            <a:xfrm>
              <a:off x="4785" y="1525"/>
              <a:ext cx="48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1" i="0" u="none" strike="noStrike" cap="none" normalizeH="0" baseline="0" dirty="0" smtClean="0">
                  <a:ln>
                    <a:noFill/>
                  </a:ln>
                  <a:solidFill>
                    <a:srgbClr val="000000"/>
                  </a:solidFill>
                  <a:effectLst/>
                  <a:latin typeface="Arial" panose="020B0604020202020204" pitchFamily="34" charset="0"/>
                </a:rPr>
                <a:t> Aislado 3PA1</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32" name="Freeform 23"/>
            <p:cNvSpPr>
              <a:spLocks/>
            </p:cNvSpPr>
            <p:nvPr/>
          </p:nvSpPr>
          <p:spPr bwMode="auto">
            <a:xfrm>
              <a:off x="4462" y="1492"/>
              <a:ext cx="314" cy="70"/>
            </a:xfrm>
            <a:custGeom>
              <a:avLst/>
              <a:gdLst>
                <a:gd name="T0" fmla="*/ 0 w 314"/>
                <a:gd name="T1" fmla="*/ 0 h 70"/>
                <a:gd name="T2" fmla="*/ 0 w 314"/>
                <a:gd name="T3" fmla="*/ 70 h 70"/>
                <a:gd name="T4" fmla="*/ 314 w 314"/>
                <a:gd name="T5" fmla="*/ 70 h 70"/>
              </a:gdLst>
              <a:ahLst/>
              <a:cxnLst>
                <a:cxn ang="0">
                  <a:pos x="T0" y="T1"/>
                </a:cxn>
                <a:cxn ang="0">
                  <a:pos x="T2" y="T3"/>
                </a:cxn>
                <a:cxn ang="0">
                  <a:pos x="T4" y="T5"/>
                </a:cxn>
              </a:cxnLst>
              <a:rect l="0" t="0" r="r" b="b"/>
              <a:pathLst>
                <a:path w="314" h="70">
                  <a:moveTo>
                    <a:pt x="0" y="0"/>
                  </a:moveTo>
                  <a:lnTo>
                    <a:pt x="0" y="70"/>
                  </a:lnTo>
                  <a:lnTo>
                    <a:pt x="314" y="7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3" name="Freeform 24"/>
            <p:cNvSpPr>
              <a:spLocks/>
            </p:cNvSpPr>
            <p:nvPr/>
          </p:nvSpPr>
          <p:spPr bwMode="auto">
            <a:xfrm>
              <a:off x="4148" y="1487"/>
              <a:ext cx="314" cy="113"/>
            </a:xfrm>
            <a:custGeom>
              <a:avLst/>
              <a:gdLst>
                <a:gd name="T0" fmla="*/ 0 w 314"/>
                <a:gd name="T1" fmla="*/ 113 h 113"/>
                <a:gd name="T2" fmla="*/ 0 w 314"/>
                <a:gd name="T3" fmla="*/ 0 h 113"/>
                <a:gd name="T4" fmla="*/ 314 w 314"/>
                <a:gd name="T5" fmla="*/ 0 h 113"/>
              </a:gdLst>
              <a:ahLst/>
              <a:cxnLst>
                <a:cxn ang="0">
                  <a:pos x="T0" y="T1"/>
                </a:cxn>
                <a:cxn ang="0">
                  <a:pos x="T2" y="T3"/>
                </a:cxn>
                <a:cxn ang="0">
                  <a:pos x="T4" y="T5"/>
                </a:cxn>
              </a:cxnLst>
              <a:rect l="0" t="0" r="r" b="b"/>
              <a:pathLst>
                <a:path w="314" h="113">
                  <a:moveTo>
                    <a:pt x="0" y="113"/>
                  </a:moveTo>
                  <a:lnTo>
                    <a:pt x="0" y="0"/>
                  </a:lnTo>
                  <a:lnTo>
                    <a:pt x="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4" name="Rectangle 25"/>
            <p:cNvSpPr>
              <a:spLocks noChangeArrowheads="1"/>
            </p:cNvSpPr>
            <p:nvPr/>
          </p:nvSpPr>
          <p:spPr bwMode="auto">
            <a:xfrm>
              <a:off x="4785" y="1675"/>
              <a:ext cx="99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0" i="0"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0" u="none" strike="noStrike" cap="none" normalizeH="0" baseline="0" dirty="0" err="1" smtClean="0">
                  <a:ln>
                    <a:noFill/>
                  </a:ln>
                  <a:solidFill>
                    <a:srgbClr val="000000"/>
                  </a:solidFill>
                  <a:effectLst/>
                  <a:latin typeface="Arial" panose="020B0604020202020204" pitchFamily="34" charset="0"/>
                </a:rPr>
                <a:t>isolate</a:t>
              </a:r>
              <a:r>
                <a:rPr kumimoji="0" lang="es-EC" altLang="es-EC" sz="900" b="0" i="0" u="none" strike="noStrike" cap="none" normalizeH="0" baseline="0" dirty="0" smtClean="0">
                  <a:ln>
                    <a:noFill/>
                  </a:ln>
                  <a:solidFill>
                    <a:srgbClr val="000000"/>
                  </a:solidFill>
                  <a:effectLst/>
                  <a:latin typeface="Arial" panose="020B0604020202020204" pitchFamily="34" charset="0"/>
                </a:rPr>
                <a:t> 20 295</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35" name="Freeform 26"/>
            <p:cNvSpPr>
              <a:spLocks/>
            </p:cNvSpPr>
            <p:nvPr/>
          </p:nvSpPr>
          <p:spPr bwMode="auto">
            <a:xfrm>
              <a:off x="4148" y="1605"/>
              <a:ext cx="628" cy="108"/>
            </a:xfrm>
            <a:custGeom>
              <a:avLst/>
              <a:gdLst>
                <a:gd name="T0" fmla="*/ 0 w 628"/>
                <a:gd name="T1" fmla="*/ 0 h 108"/>
                <a:gd name="T2" fmla="*/ 0 w 628"/>
                <a:gd name="T3" fmla="*/ 108 h 108"/>
                <a:gd name="T4" fmla="*/ 628 w 628"/>
                <a:gd name="T5" fmla="*/ 108 h 108"/>
              </a:gdLst>
              <a:ahLst/>
              <a:cxnLst>
                <a:cxn ang="0">
                  <a:pos x="T0" y="T1"/>
                </a:cxn>
                <a:cxn ang="0">
                  <a:pos x="T2" y="T3"/>
                </a:cxn>
                <a:cxn ang="0">
                  <a:pos x="T4" y="T5"/>
                </a:cxn>
              </a:cxnLst>
              <a:rect l="0" t="0" r="r" b="b"/>
              <a:pathLst>
                <a:path w="628" h="108">
                  <a:moveTo>
                    <a:pt x="0" y="0"/>
                  </a:moveTo>
                  <a:lnTo>
                    <a:pt x="0" y="108"/>
                  </a:lnTo>
                  <a:lnTo>
                    <a:pt x="628" y="10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6" name="Freeform 27"/>
            <p:cNvSpPr>
              <a:spLocks/>
            </p:cNvSpPr>
            <p:nvPr/>
          </p:nvSpPr>
          <p:spPr bwMode="auto">
            <a:xfrm>
              <a:off x="3835" y="1436"/>
              <a:ext cx="313" cy="164"/>
            </a:xfrm>
            <a:custGeom>
              <a:avLst/>
              <a:gdLst>
                <a:gd name="T0" fmla="*/ 0 w 313"/>
                <a:gd name="T1" fmla="*/ 0 h 164"/>
                <a:gd name="T2" fmla="*/ 0 w 313"/>
                <a:gd name="T3" fmla="*/ 164 h 164"/>
                <a:gd name="T4" fmla="*/ 313 w 313"/>
                <a:gd name="T5" fmla="*/ 164 h 164"/>
              </a:gdLst>
              <a:ahLst/>
              <a:cxnLst>
                <a:cxn ang="0">
                  <a:pos x="T0" y="T1"/>
                </a:cxn>
                <a:cxn ang="0">
                  <a:pos x="T2" y="T3"/>
                </a:cxn>
                <a:cxn ang="0">
                  <a:pos x="T4" y="T5"/>
                </a:cxn>
              </a:cxnLst>
              <a:rect l="0" t="0" r="r" b="b"/>
              <a:pathLst>
                <a:path w="313" h="164">
                  <a:moveTo>
                    <a:pt x="0" y="0"/>
                  </a:moveTo>
                  <a:lnTo>
                    <a:pt x="0" y="164"/>
                  </a:lnTo>
                  <a:lnTo>
                    <a:pt x="313" y="16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7" name="Freeform 28"/>
            <p:cNvSpPr>
              <a:spLocks/>
            </p:cNvSpPr>
            <p:nvPr/>
          </p:nvSpPr>
          <p:spPr bwMode="auto">
            <a:xfrm>
              <a:off x="3521" y="1276"/>
              <a:ext cx="314" cy="155"/>
            </a:xfrm>
            <a:custGeom>
              <a:avLst/>
              <a:gdLst>
                <a:gd name="T0" fmla="*/ 0 w 314"/>
                <a:gd name="T1" fmla="*/ 0 h 155"/>
                <a:gd name="T2" fmla="*/ 0 w 314"/>
                <a:gd name="T3" fmla="*/ 155 h 155"/>
                <a:gd name="T4" fmla="*/ 314 w 314"/>
                <a:gd name="T5" fmla="*/ 155 h 155"/>
              </a:gdLst>
              <a:ahLst/>
              <a:cxnLst>
                <a:cxn ang="0">
                  <a:pos x="T0" y="T1"/>
                </a:cxn>
                <a:cxn ang="0">
                  <a:pos x="T2" y="T3"/>
                </a:cxn>
                <a:cxn ang="0">
                  <a:pos x="T4" y="T5"/>
                </a:cxn>
              </a:cxnLst>
              <a:rect l="0" t="0" r="r" b="b"/>
              <a:pathLst>
                <a:path w="314" h="155">
                  <a:moveTo>
                    <a:pt x="0" y="0"/>
                  </a:moveTo>
                  <a:lnTo>
                    <a:pt x="0" y="155"/>
                  </a:lnTo>
                  <a:lnTo>
                    <a:pt x="314" y="15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8" name="Freeform 29"/>
            <p:cNvSpPr>
              <a:spLocks/>
            </p:cNvSpPr>
            <p:nvPr/>
          </p:nvSpPr>
          <p:spPr bwMode="auto">
            <a:xfrm>
              <a:off x="3207" y="1272"/>
              <a:ext cx="314" cy="295"/>
            </a:xfrm>
            <a:custGeom>
              <a:avLst/>
              <a:gdLst>
                <a:gd name="T0" fmla="*/ 0 w 314"/>
                <a:gd name="T1" fmla="*/ 295 h 295"/>
                <a:gd name="T2" fmla="*/ 0 w 314"/>
                <a:gd name="T3" fmla="*/ 0 h 295"/>
                <a:gd name="T4" fmla="*/ 314 w 314"/>
                <a:gd name="T5" fmla="*/ 0 h 295"/>
              </a:gdLst>
              <a:ahLst/>
              <a:cxnLst>
                <a:cxn ang="0">
                  <a:pos x="T0" y="T1"/>
                </a:cxn>
                <a:cxn ang="0">
                  <a:pos x="T2" y="T3"/>
                </a:cxn>
                <a:cxn ang="0">
                  <a:pos x="T4" y="T5"/>
                </a:cxn>
              </a:cxnLst>
              <a:rect l="0" t="0" r="r" b="b"/>
              <a:pathLst>
                <a:path w="314" h="295">
                  <a:moveTo>
                    <a:pt x="0" y="295"/>
                  </a:moveTo>
                  <a:lnTo>
                    <a:pt x="0" y="0"/>
                  </a:lnTo>
                  <a:lnTo>
                    <a:pt x="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9" name="Rectangle 30"/>
            <p:cNvSpPr>
              <a:spLocks noChangeArrowheads="1"/>
            </p:cNvSpPr>
            <p:nvPr/>
          </p:nvSpPr>
          <p:spPr bwMode="auto">
            <a:xfrm>
              <a:off x="4785" y="1825"/>
              <a:ext cx="96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0" i="0"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0" u="none" strike="noStrike" cap="none" normalizeH="0" baseline="0" dirty="0" err="1" smtClean="0">
                  <a:ln>
                    <a:noFill/>
                  </a:ln>
                  <a:solidFill>
                    <a:srgbClr val="000000"/>
                  </a:solidFill>
                  <a:effectLst/>
                  <a:latin typeface="Arial" panose="020B0604020202020204" pitchFamily="34" charset="0"/>
                </a:rPr>
                <a:t>isolate</a:t>
              </a:r>
              <a:r>
                <a:rPr kumimoji="0" lang="es-EC" altLang="es-EC" sz="900" b="0" i="0" u="none" strike="noStrike" cap="none" normalizeH="0" baseline="0" dirty="0" smtClean="0">
                  <a:ln>
                    <a:noFill/>
                  </a:ln>
                  <a:solidFill>
                    <a:srgbClr val="000000"/>
                  </a:solidFill>
                  <a:effectLst/>
                  <a:latin typeface="Arial" panose="020B0604020202020204" pitchFamily="34" charset="0"/>
                </a:rPr>
                <a:t> MS05</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0" name="Freeform 31"/>
            <p:cNvSpPr>
              <a:spLocks/>
            </p:cNvSpPr>
            <p:nvPr/>
          </p:nvSpPr>
          <p:spPr bwMode="auto">
            <a:xfrm>
              <a:off x="3207" y="1572"/>
              <a:ext cx="1569" cy="291"/>
            </a:xfrm>
            <a:custGeom>
              <a:avLst/>
              <a:gdLst>
                <a:gd name="T0" fmla="*/ 0 w 1569"/>
                <a:gd name="T1" fmla="*/ 0 h 291"/>
                <a:gd name="T2" fmla="*/ 0 w 1569"/>
                <a:gd name="T3" fmla="*/ 291 h 291"/>
                <a:gd name="T4" fmla="*/ 1569 w 1569"/>
                <a:gd name="T5" fmla="*/ 291 h 291"/>
              </a:gdLst>
              <a:ahLst/>
              <a:cxnLst>
                <a:cxn ang="0">
                  <a:pos x="T0" y="T1"/>
                </a:cxn>
                <a:cxn ang="0">
                  <a:pos x="T2" y="T3"/>
                </a:cxn>
                <a:cxn ang="0">
                  <a:pos x="T4" y="T5"/>
                </a:cxn>
              </a:cxnLst>
              <a:rect l="0" t="0" r="r" b="b"/>
              <a:pathLst>
                <a:path w="1569" h="291">
                  <a:moveTo>
                    <a:pt x="0" y="0"/>
                  </a:moveTo>
                  <a:lnTo>
                    <a:pt x="0" y="291"/>
                  </a:lnTo>
                  <a:lnTo>
                    <a:pt x="1569" y="29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1" name="Freeform 32"/>
            <p:cNvSpPr>
              <a:spLocks/>
            </p:cNvSpPr>
            <p:nvPr/>
          </p:nvSpPr>
          <p:spPr bwMode="auto">
            <a:xfrm>
              <a:off x="2893" y="1567"/>
              <a:ext cx="314" cy="221"/>
            </a:xfrm>
            <a:custGeom>
              <a:avLst/>
              <a:gdLst>
                <a:gd name="T0" fmla="*/ 0 w 314"/>
                <a:gd name="T1" fmla="*/ 221 h 221"/>
                <a:gd name="T2" fmla="*/ 0 w 314"/>
                <a:gd name="T3" fmla="*/ 0 h 221"/>
                <a:gd name="T4" fmla="*/ 314 w 314"/>
                <a:gd name="T5" fmla="*/ 0 h 221"/>
              </a:gdLst>
              <a:ahLst/>
              <a:cxnLst>
                <a:cxn ang="0">
                  <a:pos x="T0" y="T1"/>
                </a:cxn>
                <a:cxn ang="0">
                  <a:pos x="T2" y="T3"/>
                </a:cxn>
                <a:cxn ang="0">
                  <a:pos x="T4" y="T5"/>
                </a:cxn>
              </a:cxnLst>
              <a:rect l="0" t="0" r="r" b="b"/>
              <a:pathLst>
                <a:path w="314" h="221">
                  <a:moveTo>
                    <a:pt x="0" y="221"/>
                  </a:moveTo>
                  <a:lnTo>
                    <a:pt x="0" y="0"/>
                  </a:lnTo>
                  <a:lnTo>
                    <a:pt x="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2" name="Rectangle 33"/>
            <p:cNvSpPr>
              <a:spLocks noChangeArrowheads="1"/>
            </p:cNvSpPr>
            <p:nvPr/>
          </p:nvSpPr>
          <p:spPr bwMode="auto">
            <a:xfrm>
              <a:off x="4785" y="1975"/>
              <a:ext cx="99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0" i="0"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0" u="none" strike="noStrike" cap="none" normalizeH="0" baseline="0" dirty="0" err="1" smtClean="0">
                  <a:ln>
                    <a:noFill/>
                  </a:ln>
                  <a:solidFill>
                    <a:srgbClr val="000000"/>
                  </a:solidFill>
                  <a:effectLst/>
                  <a:latin typeface="Arial" panose="020B0604020202020204" pitchFamily="34" charset="0"/>
                </a:rPr>
                <a:t>isolate</a:t>
              </a:r>
              <a:r>
                <a:rPr kumimoji="0" lang="es-EC" altLang="es-EC" sz="900" b="0" i="0" u="none" strike="noStrike" cap="none" normalizeH="0" baseline="0" dirty="0" smtClean="0">
                  <a:ln>
                    <a:noFill/>
                  </a:ln>
                  <a:solidFill>
                    <a:srgbClr val="000000"/>
                  </a:solidFill>
                  <a:effectLst/>
                  <a:latin typeface="Arial" panose="020B0604020202020204" pitchFamily="34" charset="0"/>
                </a:rPr>
                <a:t> </a:t>
              </a:r>
              <a:r>
                <a:rPr kumimoji="0" lang="es-EC" altLang="es-EC" sz="900" b="0" i="0" u="none" strike="noStrike" cap="none" normalizeH="0" baseline="0" dirty="0" err="1" smtClean="0">
                  <a:ln>
                    <a:noFill/>
                  </a:ln>
                  <a:solidFill>
                    <a:srgbClr val="000000"/>
                  </a:solidFill>
                  <a:effectLst/>
                  <a:latin typeface="Arial" panose="020B0604020202020204" pitchFamily="34" charset="0"/>
                </a:rPr>
                <a:t>Bc</a:t>
              </a:r>
              <a:r>
                <a:rPr kumimoji="0" lang="es-EC" altLang="es-EC" sz="900" b="0" i="0" u="none" strike="noStrike" cap="none" normalizeH="0" baseline="0" dirty="0" smtClean="0">
                  <a:ln>
                    <a:noFill/>
                  </a:ln>
                  <a:solidFill>
                    <a:srgbClr val="000000"/>
                  </a:solidFill>
                  <a:effectLst/>
                  <a:latin typeface="Arial" panose="020B0604020202020204" pitchFamily="34" charset="0"/>
                </a:rPr>
                <a:t> 410</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3" name="Freeform 34"/>
            <p:cNvSpPr>
              <a:spLocks/>
            </p:cNvSpPr>
            <p:nvPr/>
          </p:nvSpPr>
          <p:spPr bwMode="auto">
            <a:xfrm>
              <a:off x="2893" y="1792"/>
              <a:ext cx="1883" cy="221"/>
            </a:xfrm>
            <a:custGeom>
              <a:avLst/>
              <a:gdLst>
                <a:gd name="T0" fmla="*/ 0 w 1883"/>
                <a:gd name="T1" fmla="*/ 0 h 221"/>
                <a:gd name="T2" fmla="*/ 0 w 1883"/>
                <a:gd name="T3" fmla="*/ 221 h 221"/>
                <a:gd name="T4" fmla="*/ 1883 w 1883"/>
                <a:gd name="T5" fmla="*/ 221 h 221"/>
              </a:gdLst>
              <a:ahLst/>
              <a:cxnLst>
                <a:cxn ang="0">
                  <a:pos x="T0" y="T1"/>
                </a:cxn>
                <a:cxn ang="0">
                  <a:pos x="T2" y="T3"/>
                </a:cxn>
                <a:cxn ang="0">
                  <a:pos x="T4" y="T5"/>
                </a:cxn>
              </a:cxnLst>
              <a:rect l="0" t="0" r="r" b="b"/>
              <a:pathLst>
                <a:path w="1883" h="221">
                  <a:moveTo>
                    <a:pt x="0" y="0"/>
                  </a:moveTo>
                  <a:lnTo>
                    <a:pt x="0" y="221"/>
                  </a:lnTo>
                  <a:lnTo>
                    <a:pt x="1883" y="2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4" name="Freeform 35"/>
            <p:cNvSpPr>
              <a:spLocks/>
            </p:cNvSpPr>
            <p:nvPr/>
          </p:nvSpPr>
          <p:spPr bwMode="auto">
            <a:xfrm>
              <a:off x="2580" y="1342"/>
              <a:ext cx="313" cy="446"/>
            </a:xfrm>
            <a:custGeom>
              <a:avLst/>
              <a:gdLst>
                <a:gd name="T0" fmla="*/ 0 w 313"/>
                <a:gd name="T1" fmla="*/ 0 h 446"/>
                <a:gd name="T2" fmla="*/ 0 w 313"/>
                <a:gd name="T3" fmla="*/ 446 h 446"/>
                <a:gd name="T4" fmla="*/ 313 w 313"/>
                <a:gd name="T5" fmla="*/ 446 h 446"/>
              </a:gdLst>
              <a:ahLst/>
              <a:cxnLst>
                <a:cxn ang="0">
                  <a:pos x="T0" y="T1"/>
                </a:cxn>
                <a:cxn ang="0">
                  <a:pos x="T2" y="T3"/>
                </a:cxn>
                <a:cxn ang="0">
                  <a:pos x="T4" y="T5"/>
                </a:cxn>
              </a:cxnLst>
              <a:rect l="0" t="0" r="r" b="b"/>
              <a:pathLst>
                <a:path w="313" h="446">
                  <a:moveTo>
                    <a:pt x="0" y="0"/>
                  </a:moveTo>
                  <a:lnTo>
                    <a:pt x="0" y="446"/>
                  </a:lnTo>
                  <a:lnTo>
                    <a:pt x="313" y="44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5" name="Freeform 36"/>
            <p:cNvSpPr>
              <a:spLocks/>
            </p:cNvSpPr>
            <p:nvPr/>
          </p:nvSpPr>
          <p:spPr bwMode="auto">
            <a:xfrm>
              <a:off x="2266" y="1337"/>
              <a:ext cx="314" cy="451"/>
            </a:xfrm>
            <a:custGeom>
              <a:avLst/>
              <a:gdLst>
                <a:gd name="T0" fmla="*/ 0 w 314"/>
                <a:gd name="T1" fmla="*/ 451 h 451"/>
                <a:gd name="T2" fmla="*/ 0 w 314"/>
                <a:gd name="T3" fmla="*/ 0 h 451"/>
                <a:gd name="T4" fmla="*/ 314 w 314"/>
                <a:gd name="T5" fmla="*/ 0 h 451"/>
              </a:gdLst>
              <a:ahLst/>
              <a:cxnLst>
                <a:cxn ang="0">
                  <a:pos x="T0" y="T1"/>
                </a:cxn>
                <a:cxn ang="0">
                  <a:pos x="T2" y="T3"/>
                </a:cxn>
                <a:cxn ang="0">
                  <a:pos x="T4" y="T5"/>
                </a:cxn>
              </a:cxnLst>
              <a:rect l="0" t="0" r="r" b="b"/>
              <a:pathLst>
                <a:path w="314" h="451">
                  <a:moveTo>
                    <a:pt x="0" y="451"/>
                  </a:moveTo>
                  <a:lnTo>
                    <a:pt x="0" y="0"/>
                  </a:lnTo>
                  <a:lnTo>
                    <a:pt x="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6" name="Rectangle 37"/>
            <p:cNvSpPr>
              <a:spLocks noChangeArrowheads="1"/>
            </p:cNvSpPr>
            <p:nvPr/>
          </p:nvSpPr>
          <p:spPr bwMode="auto">
            <a:xfrm>
              <a:off x="4785" y="2125"/>
              <a:ext cx="48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1" i="0" u="none" strike="noStrike" cap="none" normalizeH="0" baseline="0" dirty="0" smtClean="0">
                  <a:ln>
                    <a:noFill/>
                  </a:ln>
                  <a:solidFill>
                    <a:srgbClr val="000000"/>
                  </a:solidFill>
                  <a:effectLst/>
                  <a:latin typeface="Arial" panose="020B0604020202020204" pitchFamily="34" charset="0"/>
                </a:rPr>
                <a:t> Aislado 1SE1</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47" name="Freeform 38"/>
            <p:cNvSpPr>
              <a:spLocks/>
            </p:cNvSpPr>
            <p:nvPr/>
          </p:nvSpPr>
          <p:spPr bwMode="auto">
            <a:xfrm>
              <a:off x="4462" y="2163"/>
              <a:ext cx="314" cy="75"/>
            </a:xfrm>
            <a:custGeom>
              <a:avLst/>
              <a:gdLst>
                <a:gd name="T0" fmla="*/ 0 w 314"/>
                <a:gd name="T1" fmla="*/ 75 h 75"/>
                <a:gd name="T2" fmla="*/ 0 w 314"/>
                <a:gd name="T3" fmla="*/ 0 h 75"/>
                <a:gd name="T4" fmla="*/ 314 w 314"/>
                <a:gd name="T5" fmla="*/ 0 h 75"/>
              </a:gdLst>
              <a:ahLst/>
              <a:cxnLst>
                <a:cxn ang="0">
                  <a:pos x="T0" y="T1"/>
                </a:cxn>
                <a:cxn ang="0">
                  <a:pos x="T2" y="T3"/>
                </a:cxn>
                <a:cxn ang="0">
                  <a:pos x="T4" y="T5"/>
                </a:cxn>
              </a:cxnLst>
              <a:rect l="0" t="0" r="r" b="b"/>
              <a:pathLst>
                <a:path w="314" h="75">
                  <a:moveTo>
                    <a:pt x="0" y="75"/>
                  </a:moveTo>
                  <a:lnTo>
                    <a:pt x="0" y="0"/>
                  </a:lnTo>
                  <a:lnTo>
                    <a:pt x="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8" name="Rectangle 39"/>
            <p:cNvSpPr>
              <a:spLocks noChangeArrowheads="1"/>
            </p:cNvSpPr>
            <p:nvPr/>
          </p:nvSpPr>
          <p:spPr bwMode="auto">
            <a:xfrm>
              <a:off x="4785" y="2276"/>
              <a:ext cx="96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0" i="0"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900" b="0" i="0" u="none" strike="noStrike" cap="none" normalizeH="0" baseline="0" dirty="0" smtClean="0">
                  <a:ln>
                    <a:noFill/>
                  </a:ln>
                  <a:solidFill>
                    <a:srgbClr val="000000"/>
                  </a:solidFill>
                  <a:effectLst/>
                  <a:latin typeface="Arial" panose="020B0604020202020204" pitchFamily="34" charset="0"/>
                </a:rPr>
                <a:t> SAS56</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9" name="Freeform 40"/>
            <p:cNvSpPr>
              <a:spLocks/>
            </p:cNvSpPr>
            <p:nvPr/>
          </p:nvSpPr>
          <p:spPr bwMode="auto">
            <a:xfrm>
              <a:off x="4462" y="2243"/>
              <a:ext cx="314" cy="70"/>
            </a:xfrm>
            <a:custGeom>
              <a:avLst/>
              <a:gdLst>
                <a:gd name="T0" fmla="*/ 0 w 314"/>
                <a:gd name="T1" fmla="*/ 0 h 70"/>
                <a:gd name="T2" fmla="*/ 0 w 314"/>
                <a:gd name="T3" fmla="*/ 70 h 70"/>
                <a:gd name="T4" fmla="*/ 314 w 314"/>
                <a:gd name="T5" fmla="*/ 70 h 70"/>
              </a:gdLst>
              <a:ahLst/>
              <a:cxnLst>
                <a:cxn ang="0">
                  <a:pos x="T0" y="T1"/>
                </a:cxn>
                <a:cxn ang="0">
                  <a:pos x="T2" y="T3"/>
                </a:cxn>
                <a:cxn ang="0">
                  <a:pos x="T4" y="T5"/>
                </a:cxn>
              </a:cxnLst>
              <a:rect l="0" t="0" r="r" b="b"/>
              <a:pathLst>
                <a:path w="314" h="70">
                  <a:moveTo>
                    <a:pt x="0" y="0"/>
                  </a:moveTo>
                  <a:lnTo>
                    <a:pt x="0" y="70"/>
                  </a:lnTo>
                  <a:lnTo>
                    <a:pt x="314" y="7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0" name="Freeform 41"/>
            <p:cNvSpPr>
              <a:spLocks/>
            </p:cNvSpPr>
            <p:nvPr/>
          </p:nvSpPr>
          <p:spPr bwMode="auto">
            <a:xfrm>
              <a:off x="2266" y="1792"/>
              <a:ext cx="2196" cy="446"/>
            </a:xfrm>
            <a:custGeom>
              <a:avLst/>
              <a:gdLst>
                <a:gd name="T0" fmla="*/ 0 w 2196"/>
                <a:gd name="T1" fmla="*/ 0 h 446"/>
                <a:gd name="T2" fmla="*/ 0 w 2196"/>
                <a:gd name="T3" fmla="*/ 446 h 446"/>
                <a:gd name="T4" fmla="*/ 2196 w 2196"/>
                <a:gd name="T5" fmla="*/ 446 h 446"/>
              </a:gdLst>
              <a:ahLst/>
              <a:cxnLst>
                <a:cxn ang="0">
                  <a:pos x="T0" y="T1"/>
                </a:cxn>
                <a:cxn ang="0">
                  <a:pos x="T2" y="T3"/>
                </a:cxn>
                <a:cxn ang="0">
                  <a:pos x="T4" y="T5"/>
                </a:cxn>
              </a:cxnLst>
              <a:rect l="0" t="0" r="r" b="b"/>
              <a:pathLst>
                <a:path w="2196" h="446">
                  <a:moveTo>
                    <a:pt x="0" y="0"/>
                  </a:moveTo>
                  <a:lnTo>
                    <a:pt x="0" y="446"/>
                  </a:lnTo>
                  <a:lnTo>
                    <a:pt x="2196" y="44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1" name="Freeform 42"/>
            <p:cNvSpPr>
              <a:spLocks/>
            </p:cNvSpPr>
            <p:nvPr/>
          </p:nvSpPr>
          <p:spPr bwMode="auto">
            <a:xfrm>
              <a:off x="1952" y="1788"/>
              <a:ext cx="314" cy="337"/>
            </a:xfrm>
            <a:custGeom>
              <a:avLst/>
              <a:gdLst>
                <a:gd name="T0" fmla="*/ 0 w 314"/>
                <a:gd name="T1" fmla="*/ 337 h 337"/>
                <a:gd name="T2" fmla="*/ 0 w 314"/>
                <a:gd name="T3" fmla="*/ 0 h 337"/>
                <a:gd name="T4" fmla="*/ 314 w 314"/>
                <a:gd name="T5" fmla="*/ 0 h 337"/>
              </a:gdLst>
              <a:ahLst/>
              <a:cxnLst>
                <a:cxn ang="0">
                  <a:pos x="T0" y="T1"/>
                </a:cxn>
                <a:cxn ang="0">
                  <a:pos x="T2" y="T3"/>
                </a:cxn>
                <a:cxn ang="0">
                  <a:pos x="T4" y="T5"/>
                </a:cxn>
              </a:cxnLst>
              <a:rect l="0" t="0" r="r" b="b"/>
              <a:pathLst>
                <a:path w="314" h="337">
                  <a:moveTo>
                    <a:pt x="0" y="337"/>
                  </a:moveTo>
                  <a:lnTo>
                    <a:pt x="0" y="0"/>
                  </a:lnTo>
                  <a:lnTo>
                    <a:pt x="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2" name="Rectangle 43"/>
            <p:cNvSpPr>
              <a:spLocks noChangeArrowheads="1"/>
            </p:cNvSpPr>
            <p:nvPr/>
          </p:nvSpPr>
          <p:spPr bwMode="auto">
            <a:xfrm>
              <a:off x="4785" y="2426"/>
              <a:ext cx="90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0" i="0"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0" u="none" strike="noStrike" cap="none" normalizeH="0" baseline="0" dirty="0" err="1" smtClean="0">
                  <a:ln>
                    <a:noFill/>
                  </a:ln>
                  <a:solidFill>
                    <a:srgbClr val="000000"/>
                  </a:solidFill>
                  <a:effectLst/>
                  <a:latin typeface="Arial" panose="020B0604020202020204" pitchFamily="34" charset="0"/>
                </a:rPr>
                <a:t>isolate</a:t>
              </a:r>
              <a:r>
                <a:rPr kumimoji="0" lang="es-EC" altLang="es-EC" sz="900" b="0" i="0" u="none" strike="noStrike" cap="none" normalizeH="0" baseline="0" dirty="0" smtClean="0">
                  <a:ln>
                    <a:noFill/>
                  </a:ln>
                  <a:solidFill>
                    <a:srgbClr val="000000"/>
                  </a:solidFill>
                  <a:effectLst/>
                  <a:latin typeface="Arial" panose="020B0604020202020204" pitchFamily="34" charset="0"/>
                </a:rPr>
                <a:t> BP3</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53" name="Freeform 44"/>
            <p:cNvSpPr>
              <a:spLocks/>
            </p:cNvSpPr>
            <p:nvPr/>
          </p:nvSpPr>
          <p:spPr bwMode="auto">
            <a:xfrm>
              <a:off x="1952" y="2130"/>
              <a:ext cx="2824" cy="333"/>
            </a:xfrm>
            <a:custGeom>
              <a:avLst/>
              <a:gdLst>
                <a:gd name="T0" fmla="*/ 0 w 2824"/>
                <a:gd name="T1" fmla="*/ 0 h 333"/>
                <a:gd name="T2" fmla="*/ 0 w 2824"/>
                <a:gd name="T3" fmla="*/ 333 h 333"/>
                <a:gd name="T4" fmla="*/ 2824 w 2824"/>
                <a:gd name="T5" fmla="*/ 333 h 333"/>
              </a:gdLst>
              <a:ahLst/>
              <a:cxnLst>
                <a:cxn ang="0">
                  <a:pos x="T0" y="T1"/>
                </a:cxn>
                <a:cxn ang="0">
                  <a:pos x="T2" y="T3"/>
                </a:cxn>
                <a:cxn ang="0">
                  <a:pos x="T4" y="T5"/>
                </a:cxn>
              </a:cxnLst>
              <a:rect l="0" t="0" r="r" b="b"/>
              <a:pathLst>
                <a:path w="2824" h="333">
                  <a:moveTo>
                    <a:pt x="0" y="0"/>
                  </a:moveTo>
                  <a:lnTo>
                    <a:pt x="0" y="333"/>
                  </a:lnTo>
                  <a:lnTo>
                    <a:pt x="2824" y="33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4" name="Freeform 45"/>
            <p:cNvSpPr>
              <a:spLocks/>
            </p:cNvSpPr>
            <p:nvPr/>
          </p:nvSpPr>
          <p:spPr bwMode="auto">
            <a:xfrm>
              <a:off x="1638" y="2125"/>
              <a:ext cx="314" cy="244"/>
            </a:xfrm>
            <a:custGeom>
              <a:avLst/>
              <a:gdLst>
                <a:gd name="T0" fmla="*/ 0 w 314"/>
                <a:gd name="T1" fmla="*/ 244 h 244"/>
                <a:gd name="T2" fmla="*/ 0 w 314"/>
                <a:gd name="T3" fmla="*/ 0 h 244"/>
                <a:gd name="T4" fmla="*/ 314 w 314"/>
                <a:gd name="T5" fmla="*/ 0 h 244"/>
              </a:gdLst>
              <a:ahLst/>
              <a:cxnLst>
                <a:cxn ang="0">
                  <a:pos x="T0" y="T1"/>
                </a:cxn>
                <a:cxn ang="0">
                  <a:pos x="T2" y="T3"/>
                </a:cxn>
                <a:cxn ang="0">
                  <a:pos x="T4" y="T5"/>
                </a:cxn>
              </a:cxnLst>
              <a:rect l="0" t="0" r="r" b="b"/>
              <a:pathLst>
                <a:path w="314" h="244">
                  <a:moveTo>
                    <a:pt x="0" y="244"/>
                  </a:moveTo>
                  <a:lnTo>
                    <a:pt x="0" y="0"/>
                  </a:lnTo>
                  <a:lnTo>
                    <a:pt x="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5" name="Rectangle 46"/>
            <p:cNvSpPr>
              <a:spLocks noChangeArrowheads="1"/>
            </p:cNvSpPr>
            <p:nvPr/>
          </p:nvSpPr>
          <p:spPr bwMode="auto">
            <a:xfrm>
              <a:off x="4785" y="2576"/>
              <a:ext cx="94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0" i="0"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cinerea</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900" b="0" i="0" u="none" strike="noStrike" cap="none" normalizeH="0" baseline="0" dirty="0" smtClean="0">
                  <a:ln>
                    <a:noFill/>
                  </a:ln>
                  <a:solidFill>
                    <a:srgbClr val="000000"/>
                  </a:solidFill>
                  <a:effectLst/>
                  <a:latin typeface="Arial" panose="020B0604020202020204" pitchFamily="34" charset="0"/>
                </a:rPr>
                <a:t> B0510</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56" name="Freeform 47"/>
            <p:cNvSpPr>
              <a:spLocks/>
            </p:cNvSpPr>
            <p:nvPr/>
          </p:nvSpPr>
          <p:spPr bwMode="auto">
            <a:xfrm>
              <a:off x="1638" y="2374"/>
              <a:ext cx="3138" cy="239"/>
            </a:xfrm>
            <a:custGeom>
              <a:avLst/>
              <a:gdLst>
                <a:gd name="T0" fmla="*/ 0 w 3138"/>
                <a:gd name="T1" fmla="*/ 0 h 239"/>
                <a:gd name="T2" fmla="*/ 0 w 3138"/>
                <a:gd name="T3" fmla="*/ 239 h 239"/>
                <a:gd name="T4" fmla="*/ 3138 w 3138"/>
                <a:gd name="T5" fmla="*/ 239 h 239"/>
              </a:gdLst>
              <a:ahLst/>
              <a:cxnLst>
                <a:cxn ang="0">
                  <a:pos x="T0" y="T1"/>
                </a:cxn>
                <a:cxn ang="0">
                  <a:pos x="T2" y="T3"/>
                </a:cxn>
                <a:cxn ang="0">
                  <a:pos x="T4" y="T5"/>
                </a:cxn>
              </a:cxnLst>
              <a:rect l="0" t="0" r="r" b="b"/>
              <a:pathLst>
                <a:path w="3138" h="239">
                  <a:moveTo>
                    <a:pt x="0" y="0"/>
                  </a:moveTo>
                  <a:lnTo>
                    <a:pt x="0" y="239"/>
                  </a:lnTo>
                  <a:lnTo>
                    <a:pt x="3138" y="23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7" name="Freeform 48"/>
            <p:cNvSpPr>
              <a:spLocks/>
            </p:cNvSpPr>
            <p:nvPr/>
          </p:nvSpPr>
          <p:spPr bwMode="auto">
            <a:xfrm>
              <a:off x="1325" y="2369"/>
              <a:ext cx="313" cy="235"/>
            </a:xfrm>
            <a:custGeom>
              <a:avLst/>
              <a:gdLst>
                <a:gd name="T0" fmla="*/ 0 w 313"/>
                <a:gd name="T1" fmla="*/ 235 h 235"/>
                <a:gd name="T2" fmla="*/ 0 w 313"/>
                <a:gd name="T3" fmla="*/ 0 h 235"/>
                <a:gd name="T4" fmla="*/ 313 w 313"/>
                <a:gd name="T5" fmla="*/ 0 h 235"/>
              </a:gdLst>
              <a:ahLst/>
              <a:cxnLst>
                <a:cxn ang="0">
                  <a:pos x="T0" y="T1"/>
                </a:cxn>
                <a:cxn ang="0">
                  <a:pos x="T2" y="T3"/>
                </a:cxn>
                <a:cxn ang="0">
                  <a:pos x="T4" y="T5"/>
                </a:cxn>
              </a:cxnLst>
              <a:rect l="0" t="0" r="r" b="b"/>
              <a:pathLst>
                <a:path w="313" h="235">
                  <a:moveTo>
                    <a:pt x="0" y="235"/>
                  </a:moveTo>
                  <a:lnTo>
                    <a:pt x="0" y="0"/>
                  </a:lnTo>
                  <a:lnTo>
                    <a:pt x="31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8" name="Rectangle 49"/>
            <p:cNvSpPr>
              <a:spLocks noChangeArrowheads="1"/>
            </p:cNvSpPr>
            <p:nvPr/>
          </p:nvSpPr>
          <p:spPr bwMode="auto">
            <a:xfrm>
              <a:off x="4785" y="2726"/>
              <a:ext cx="96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0" i="0"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fabae</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900" b="0" i="0" u="none" strike="noStrike" cap="none" normalizeH="0" baseline="0" dirty="0" smtClean="0">
                  <a:ln>
                    <a:noFill/>
                  </a:ln>
                  <a:solidFill>
                    <a:srgbClr val="000000"/>
                  </a:solidFill>
                  <a:effectLst/>
                  <a:latin typeface="Arial" panose="020B0604020202020204" pitchFamily="34" charset="0"/>
                </a:rPr>
                <a:t> MUCL98</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59" name="Freeform 50"/>
            <p:cNvSpPr>
              <a:spLocks/>
            </p:cNvSpPr>
            <p:nvPr/>
          </p:nvSpPr>
          <p:spPr bwMode="auto">
            <a:xfrm>
              <a:off x="4462" y="2763"/>
              <a:ext cx="314" cy="76"/>
            </a:xfrm>
            <a:custGeom>
              <a:avLst/>
              <a:gdLst>
                <a:gd name="T0" fmla="*/ 0 w 314"/>
                <a:gd name="T1" fmla="*/ 76 h 76"/>
                <a:gd name="T2" fmla="*/ 0 w 314"/>
                <a:gd name="T3" fmla="*/ 0 h 76"/>
                <a:gd name="T4" fmla="*/ 314 w 314"/>
                <a:gd name="T5" fmla="*/ 0 h 76"/>
              </a:gdLst>
              <a:ahLst/>
              <a:cxnLst>
                <a:cxn ang="0">
                  <a:pos x="T0" y="T1"/>
                </a:cxn>
                <a:cxn ang="0">
                  <a:pos x="T2" y="T3"/>
                </a:cxn>
                <a:cxn ang="0">
                  <a:pos x="T4" y="T5"/>
                </a:cxn>
              </a:cxnLst>
              <a:rect l="0" t="0" r="r" b="b"/>
              <a:pathLst>
                <a:path w="314" h="76">
                  <a:moveTo>
                    <a:pt x="0" y="76"/>
                  </a:moveTo>
                  <a:lnTo>
                    <a:pt x="0" y="0"/>
                  </a:lnTo>
                  <a:lnTo>
                    <a:pt x="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0" name="Rectangle 51"/>
            <p:cNvSpPr>
              <a:spLocks noChangeArrowheads="1"/>
            </p:cNvSpPr>
            <p:nvPr/>
          </p:nvSpPr>
          <p:spPr bwMode="auto">
            <a:xfrm>
              <a:off x="4785" y="2876"/>
              <a:ext cx="105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0" i="0"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fabae</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900" b="0" i="0" u="none" strike="noStrike" cap="none" normalizeH="0" baseline="0" dirty="0" smtClean="0">
                  <a:ln>
                    <a:noFill/>
                  </a:ln>
                  <a:solidFill>
                    <a:srgbClr val="000000"/>
                  </a:solidFill>
                  <a:effectLst/>
                  <a:latin typeface="Arial" panose="020B0604020202020204" pitchFamily="34" charset="0"/>
                </a:rPr>
                <a:t> CBS109 57</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61" name="Freeform 52"/>
            <p:cNvSpPr>
              <a:spLocks/>
            </p:cNvSpPr>
            <p:nvPr/>
          </p:nvSpPr>
          <p:spPr bwMode="auto">
            <a:xfrm>
              <a:off x="4462" y="2843"/>
              <a:ext cx="314" cy="71"/>
            </a:xfrm>
            <a:custGeom>
              <a:avLst/>
              <a:gdLst>
                <a:gd name="T0" fmla="*/ 0 w 314"/>
                <a:gd name="T1" fmla="*/ 0 h 71"/>
                <a:gd name="T2" fmla="*/ 0 w 314"/>
                <a:gd name="T3" fmla="*/ 71 h 71"/>
                <a:gd name="T4" fmla="*/ 314 w 314"/>
                <a:gd name="T5" fmla="*/ 71 h 71"/>
              </a:gdLst>
              <a:ahLst/>
              <a:cxnLst>
                <a:cxn ang="0">
                  <a:pos x="T0" y="T1"/>
                </a:cxn>
                <a:cxn ang="0">
                  <a:pos x="T2" y="T3"/>
                </a:cxn>
                <a:cxn ang="0">
                  <a:pos x="T4" y="T5"/>
                </a:cxn>
              </a:cxnLst>
              <a:rect l="0" t="0" r="r" b="b"/>
              <a:pathLst>
                <a:path w="314" h="71">
                  <a:moveTo>
                    <a:pt x="0" y="0"/>
                  </a:moveTo>
                  <a:lnTo>
                    <a:pt x="0" y="71"/>
                  </a:lnTo>
                  <a:lnTo>
                    <a:pt x="314" y="7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2" name="Freeform 53"/>
            <p:cNvSpPr>
              <a:spLocks/>
            </p:cNvSpPr>
            <p:nvPr/>
          </p:nvSpPr>
          <p:spPr bwMode="auto">
            <a:xfrm>
              <a:off x="1325" y="2609"/>
              <a:ext cx="3137" cy="230"/>
            </a:xfrm>
            <a:custGeom>
              <a:avLst/>
              <a:gdLst>
                <a:gd name="T0" fmla="*/ 0 w 3137"/>
                <a:gd name="T1" fmla="*/ 0 h 230"/>
                <a:gd name="T2" fmla="*/ 0 w 3137"/>
                <a:gd name="T3" fmla="*/ 230 h 230"/>
                <a:gd name="T4" fmla="*/ 3137 w 3137"/>
                <a:gd name="T5" fmla="*/ 230 h 230"/>
              </a:gdLst>
              <a:ahLst/>
              <a:cxnLst>
                <a:cxn ang="0">
                  <a:pos x="T0" y="T1"/>
                </a:cxn>
                <a:cxn ang="0">
                  <a:pos x="T2" y="T3"/>
                </a:cxn>
                <a:cxn ang="0">
                  <a:pos x="T4" y="T5"/>
                </a:cxn>
              </a:cxnLst>
              <a:rect l="0" t="0" r="r" b="b"/>
              <a:pathLst>
                <a:path w="3137" h="230">
                  <a:moveTo>
                    <a:pt x="0" y="0"/>
                  </a:moveTo>
                  <a:lnTo>
                    <a:pt x="0" y="230"/>
                  </a:lnTo>
                  <a:lnTo>
                    <a:pt x="3137" y="23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3" name="Freeform 54"/>
            <p:cNvSpPr>
              <a:spLocks/>
            </p:cNvSpPr>
            <p:nvPr/>
          </p:nvSpPr>
          <p:spPr bwMode="auto">
            <a:xfrm>
              <a:off x="1011" y="1600"/>
              <a:ext cx="314" cy="1004"/>
            </a:xfrm>
            <a:custGeom>
              <a:avLst/>
              <a:gdLst>
                <a:gd name="T0" fmla="*/ 0 w 314"/>
                <a:gd name="T1" fmla="*/ 0 h 1004"/>
                <a:gd name="T2" fmla="*/ 0 w 314"/>
                <a:gd name="T3" fmla="*/ 1004 h 1004"/>
                <a:gd name="T4" fmla="*/ 314 w 314"/>
                <a:gd name="T5" fmla="*/ 1004 h 1004"/>
              </a:gdLst>
              <a:ahLst/>
              <a:cxnLst>
                <a:cxn ang="0">
                  <a:pos x="T0" y="T1"/>
                </a:cxn>
                <a:cxn ang="0">
                  <a:pos x="T2" y="T3"/>
                </a:cxn>
                <a:cxn ang="0">
                  <a:pos x="T4" y="T5"/>
                </a:cxn>
              </a:cxnLst>
              <a:rect l="0" t="0" r="r" b="b"/>
              <a:pathLst>
                <a:path w="314" h="1004">
                  <a:moveTo>
                    <a:pt x="0" y="0"/>
                  </a:moveTo>
                  <a:lnTo>
                    <a:pt x="0" y="1004"/>
                  </a:lnTo>
                  <a:lnTo>
                    <a:pt x="314" y="100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4" name="Freeform 55"/>
            <p:cNvSpPr>
              <a:spLocks/>
            </p:cNvSpPr>
            <p:nvPr/>
          </p:nvSpPr>
          <p:spPr bwMode="auto">
            <a:xfrm>
              <a:off x="697" y="1595"/>
              <a:ext cx="314" cy="732"/>
            </a:xfrm>
            <a:custGeom>
              <a:avLst/>
              <a:gdLst>
                <a:gd name="T0" fmla="*/ 0 w 314"/>
                <a:gd name="T1" fmla="*/ 732 h 732"/>
                <a:gd name="T2" fmla="*/ 0 w 314"/>
                <a:gd name="T3" fmla="*/ 0 h 732"/>
                <a:gd name="T4" fmla="*/ 314 w 314"/>
                <a:gd name="T5" fmla="*/ 0 h 732"/>
              </a:gdLst>
              <a:ahLst/>
              <a:cxnLst>
                <a:cxn ang="0">
                  <a:pos x="T0" y="T1"/>
                </a:cxn>
                <a:cxn ang="0">
                  <a:pos x="T2" y="T3"/>
                </a:cxn>
                <a:cxn ang="0">
                  <a:pos x="T4" y="T5"/>
                </a:cxn>
              </a:cxnLst>
              <a:rect l="0" t="0" r="r" b="b"/>
              <a:pathLst>
                <a:path w="314" h="732">
                  <a:moveTo>
                    <a:pt x="0" y="732"/>
                  </a:moveTo>
                  <a:lnTo>
                    <a:pt x="0" y="0"/>
                  </a:lnTo>
                  <a:lnTo>
                    <a:pt x="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5" name="Rectangle 56"/>
            <p:cNvSpPr>
              <a:spLocks noChangeArrowheads="1"/>
            </p:cNvSpPr>
            <p:nvPr/>
          </p:nvSpPr>
          <p:spPr bwMode="auto">
            <a:xfrm>
              <a:off x="4785" y="3026"/>
              <a:ext cx="110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0" i="0"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Botrytis</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calthae</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900" b="0" i="0" u="none" strike="noStrike" cap="none" normalizeH="0" baseline="0" dirty="0" smtClean="0">
                  <a:ln>
                    <a:noFill/>
                  </a:ln>
                  <a:solidFill>
                    <a:srgbClr val="000000"/>
                  </a:solidFill>
                  <a:effectLst/>
                  <a:latin typeface="Arial" panose="020B0604020202020204" pitchFamily="34" charset="0"/>
                </a:rPr>
                <a:t> CBS175 63</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66" name="Freeform 57"/>
            <p:cNvSpPr>
              <a:spLocks/>
            </p:cNvSpPr>
            <p:nvPr/>
          </p:nvSpPr>
          <p:spPr bwMode="auto">
            <a:xfrm>
              <a:off x="697" y="2332"/>
              <a:ext cx="4079" cy="732"/>
            </a:xfrm>
            <a:custGeom>
              <a:avLst/>
              <a:gdLst>
                <a:gd name="T0" fmla="*/ 0 w 4079"/>
                <a:gd name="T1" fmla="*/ 0 h 732"/>
                <a:gd name="T2" fmla="*/ 0 w 4079"/>
                <a:gd name="T3" fmla="*/ 732 h 732"/>
                <a:gd name="T4" fmla="*/ 4079 w 4079"/>
                <a:gd name="T5" fmla="*/ 732 h 732"/>
              </a:gdLst>
              <a:ahLst/>
              <a:cxnLst>
                <a:cxn ang="0">
                  <a:pos x="T0" y="T1"/>
                </a:cxn>
                <a:cxn ang="0">
                  <a:pos x="T2" y="T3"/>
                </a:cxn>
                <a:cxn ang="0">
                  <a:pos x="T4" y="T5"/>
                </a:cxn>
              </a:cxnLst>
              <a:rect l="0" t="0" r="r" b="b"/>
              <a:pathLst>
                <a:path w="4079" h="732">
                  <a:moveTo>
                    <a:pt x="0" y="0"/>
                  </a:moveTo>
                  <a:lnTo>
                    <a:pt x="0" y="732"/>
                  </a:lnTo>
                  <a:lnTo>
                    <a:pt x="4079" y="7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7" name="Freeform 58"/>
            <p:cNvSpPr>
              <a:spLocks/>
            </p:cNvSpPr>
            <p:nvPr/>
          </p:nvSpPr>
          <p:spPr bwMode="auto">
            <a:xfrm>
              <a:off x="383" y="2327"/>
              <a:ext cx="314" cy="479"/>
            </a:xfrm>
            <a:custGeom>
              <a:avLst/>
              <a:gdLst>
                <a:gd name="T0" fmla="*/ 0 w 314"/>
                <a:gd name="T1" fmla="*/ 479 h 479"/>
                <a:gd name="T2" fmla="*/ 0 w 314"/>
                <a:gd name="T3" fmla="*/ 0 h 479"/>
                <a:gd name="T4" fmla="*/ 314 w 314"/>
                <a:gd name="T5" fmla="*/ 0 h 479"/>
              </a:gdLst>
              <a:ahLst/>
              <a:cxnLst>
                <a:cxn ang="0">
                  <a:pos x="T0" y="T1"/>
                </a:cxn>
                <a:cxn ang="0">
                  <a:pos x="T2" y="T3"/>
                </a:cxn>
                <a:cxn ang="0">
                  <a:pos x="T4" y="T5"/>
                </a:cxn>
              </a:cxnLst>
              <a:rect l="0" t="0" r="r" b="b"/>
              <a:pathLst>
                <a:path w="314" h="479">
                  <a:moveTo>
                    <a:pt x="0" y="479"/>
                  </a:moveTo>
                  <a:lnTo>
                    <a:pt x="0" y="0"/>
                  </a:lnTo>
                  <a:lnTo>
                    <a:pt x="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8" name="Rectangle 59"/>
            <p:cNvSpPr>
              <a:spLocks noChangeArrowheads="1"/>
            </p:cNvSpPr>
            <p:nvPr/>
          </p:nvSpPr>
          <p:spPr bwMode="auto">
            <a:xfrm>
              <a:off x="4785" y="3176"/>
              <a:ext cx="111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0" i="0"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Sclerotinia</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sclerotiorum</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900" b="0" i="0" u="none" strike="noStrike" cap="none" normalizeH="0" baseline="0" dirty="0" smtClean="0">
                  <a:ln>
                    <a:noFill/>
                  </a:ln>
                  <a:solidFill>
                    <a:srgbClr val="000000"/>
                  </a:solidFill>
                  <a:effectLst/>
                  <a:latin typeface="Arial" panose="020B0604020202020204" pitchFamily="34" charset="0"/>
                </a:rPr>
                <a:t> 484</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69" name="Freeform 60"/>
            <p:cNvSpPr>
              <a:spLocks/>
            </p:cNvSpPr>
            <p:nvPr/>
          </p:nvSpPr>
          <p:spPr bwMode="auto">
            <a:xfrm>
              <a:off x="4462" y="3214"/>
              <a:ext cx="314" cy="75"/>
            </a:xfrm>
            <a:custGeom>
              <a:avLst/>
              <a:gdLst>
                <a:gd name="T0" fmla="*/ 0 w 314"/>
                <a:gd name="T1" fmla="*/ 75 h 75"/>
                <a:gd name="T2" fmla="*/ 0 w 314"/>
                <a:gd name="T3" fmla="*/ 0 h 75"/>
                <a:gd name="T4" fmla="*/ 314 w 314"/>
                <a:gd name="T5" fmla="*/ 0 h 75"/>
              </a:gdLst>
              <a:ahLst/>
              <a:cxnLst>
                <a:cxn ang="0">
                  <a:pos x="T0" y="T1"/>
                </a:cxn>
                <a:cxn ang="0">
                  <a:pos x="T2" y="T3"/>
                </a:cxn>
                <a:cxn ang="0">
                  <a:pos x="T4" y="T5"/>
                </a:cxn>
              </a:cxnLst>
              <a:rect l="0" t="0" r="r" b="b"/>
              <a:pathLst>
                <a:path w="314" h="75">
                  <a:moveTo>
                    <a:pt x="0" y="75"/>
                  </a:moveTo>
                  <a:lnTo>
                    <a:pt x="0" y="0"/>
                  </a:lnTo>
                  <a:lnTo>
                    <a:pt x="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0" name="Rectangle 61"/>
            <p:cNvSpPr>
              <a:spLocks noChangeArrowheads="1"/>
            </p:cNvSpPr>
            <p:nvPr/>
          </p:nvSpPr>
          <p:spPr bwMode="auto">
            <a:xfrm>
              <a:off x="4785" y="3326"/>
              <a:ext cx="102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900" b="0" i="0"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Monilinia</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1" u="none" strike="noStrike" cap="none" normalizeH="0" baseline="0" dirty="0" err="1" smtClean="0">
                  <a:ln>
                    <a:noFill/>
                  </a:ln>
                  <a:solidFill>
                    <a:srgbClr val="000000"/>
                  </a:solidFill>
                  <a:effectLst/>
                  <a:latin typeface="Arial" panose="020B0604020202020204" pitchFamily="34" charset="0"/>
                </a:rPr>
                <a:t>fructigena</a:t>
              </a:r>
              <a:r>
                <a:rPr kumimoji="0" lang="es-EC" altLang="es-EC" sz="900" b="0" i="1" u="none" strike="noStrike" cap="none" normalizeH="0" baseline="0" dirty="0" smtClean="0">
                  <a:ln>
                    <a:noFill/>
                  </a:ln>
                  <a:solidFill>
                    <a:srgbClr val="000000"/>
                  </a:solidFill>
                  <a:effectLst/>
                  <a:latin typeface="Arial" panose="020B0604020202020204" pitchFamily="34" charset="0"/>
                </a:rPr>
                <a:t> </a:t>
              </a:r>
              <a:r>
                <a:rPr kumimoji="0" lang="es-EC" altLang="es-EC" sz="900" b="0" i="0" u="none" strike="noStrike" cap="none" normalizeH="0" baseline="0" dirty="0" err="1" smtClean="0">
                  <a:ln>
                    <a:noFill/>
                  </a:ln>
                  <a:solidFill>
                    <a:srgbClr val="000000"/>
                  </a:solidFill>
                  <a:effectLst/>
                  <a:latin typeface="Arial" panose="020B0604020202020204" pitchFamily="34" charset="0"/>
                </a:rPr>
                <a:t>strain</a:t>
              </a:r>
              <a:r>
                <a:rPr kumimoji="0" lang="es-EC" altLang="es-EC" sz="900" b="0" i="0" u="none" strike="noStrike" cap="none" normalizeH="0" baseline="0" dirty="0" smtClean="0">
                  <a:ln>
                    <a:noFill/>
                  </a:ln>
                  <a:solidFill>
                    <a:srgbClr val="000000"/>
                  </a:solidFill>
                  <a:effectLst/>
                  <a:latin typeface="Arial" panose="020B0604020202020204" pitchFamily="34" charset="0"/>
                </a:rPr>
                <a:t> 9201</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71" name="Freeform 62"/>
            <p:cNvSpPr>
              <a:spLocks/>
            </p:cNvSpPr>
            <p:nvPr/>
          </p:nvSpPr>
          <p:spPr bwMode="auto">
            <a:xfrm>
              <a:off x="4462" y="3294"/>
              <a:ext cx="314" cy="70"/>
            </a:xfrm>
            <a:custGeom>
              <a:avLst/>
              <a:gdLst>
                <a:gd name="T0" fmla="*/ 0 w 314"/>
                <a:gd name="T1" fmla="*/ 0 h 70"/>
                <a:gd name="T2" fmla="*/ 0 w 314"/>
                <a:gd name="T3" fmla="*/ 70 h 70"/>
                <a:gd name="T4" fmla="*/ 314 w 314"/>
                <a:gd name="T5" fmla="*/ 70 h 70"/>
              </a:gdLst>
              <a:ahLst/>
              <a:cxnLst>
                <a:cxn ang="0">
                  <a:pos x="T0" y="T1"/>
                </a:cxn>
                <a:cxn ang="0">
                  <a:pos x="T2" y="T3"/>
                </a:cxn>
                <a:cxn ang="0">
                  <a:pos x="T4" y="T5"/>
                </a:cxn>
              </a:cxnLst>
              <a:rect l="0" t="0" r="r" b="b"/>
              <a:pathLst>
                <a:path w="314" h="70">
                  <a:moveTo>
                    <a:pt x="0" y="0"/>
                  </a:moveTo>
                  <a:lnTo>
                    <a:pt x="0" y="70"/>
                  </a:lnTo>
                  <a:lnTo>
                    <a:pt x="314" y="7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2" name="Freeform 63"/>
            <p:cNvSpPr>
              <a:spLocks/>
            </p:cNvSpPr>
            <p:nvPr/>
          </p:nvSpPr>
          <p:spPr bwMode="auto">
            <a:xfrm>
              <a:off x="383" y="2810"/>
              <a:ext cx="4079" cy="479"/>
            </a:xfrm>
            <a:custGeom>
              <a:avLst/>
              <a:gdLst>
                <a:gd name="T0" fmla="*/ 0 w 4079"/>
                <a:gd name="T1" fmla="*/ 0 h 479"/>
                <a:gd name="T2" fmla="*/ 0 w 4079"/>
                <a:gd name="T3" fmla="*/ 479 h 479"/>
                <a:gd name="T4" fmla="*/ 4079 w 4079"/>
                <a:gd name="T5" fmla="*/ 479 h 479"/>
              </a:gdLst>
              <a:ahLst/>
              <a:cxnLst>
                <a:cxn ang="0">
                  <a:pos x="T0" y="T1"/>
                </a:cxn>
                <a:cxn ang="0">
                  <a:pos x="T2" y="T3"/>
                </a:cxn>
                <a:cxn ang="0">
                  <a:pos x="T4" y="T5"/>
                </a:cxn>
              </a:cxnLst>
              <a:rect l="0" t="0" r="r" b="b"/>
              <a:pathLst>
                <a:path w="4079" h="479">
                  <a:moveTo>
                    <a:pt x="0" y="0"/>
                  </a:moveTo>
                  <a:lnTo>
                    <a:pt x="0" y="479"/>
                  </a:lnTo>
                  <a:lnTo>
                    <a:pt x="4079" y="4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3" name="Line 64"/>
            <p:cNvSpPr>
              <a:spLocks noChangeShapeType="1"/>
            </p:cNvSpPr>
            <p:nvPr/>
          </p:nvSpPr>
          <p:spPr bwMode="auto">
            <a:xfrm>
              <a:off x="266" y="2806"/>
              <a:ext cx="1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4" name="Rectangle 65"/>
            <p:cNvSpPr>
              <a:spLocks noChangeArrowheads="1"/>
            </p:cNvSpPr>
            <p:nvPr/>
          </p:nvSpPr>
          <p:spPr bwMode="auto">
            <a:xfrm>
              <a:off x="4397" y="526"/>
              <a:ext cx="8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Tahoma" panose="020B0604030504040204" pitchFamily="34" charset="0"/>
                </a:rPr>
                <a:t>64</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75" name="Rectangle 66"/>
            <p:cNvSpPr>
              <a:spLocks noChangeArrowheads="1"/>
            </p:cNvSpPr>
            <p:nvPr/>
          </p:nvSpPr>
          <p:spPr bwMode="auto">
            <a:xfrm>
              <a:off x="4397" y="1426"/>
              <a:ext cx="8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Tahoma" panose="020B0604030504040204" pitchFamily="34" charset="0"/>
                </a:rPr>
                <a:t>73</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76" name="Rectangle 67"/>
            <p:cNvSpPr>
              <a:spLocks noChangeArrowheads="1"/>
            </p:cNvSpPr>
            <p:nvPr/>
          </p:nvSpPr>
          <p:spPr bwMode="auto">
            <a:xfrm>
              <a:off x="4397" y="2177"/>
              <a:ext cx="8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Tahoma" panose="020B0604030504040204" pitchFamily="34" charset="0"/>
                </a:rPr>
                <a:t>87</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77" name="Rectangle 68"/>
            <p:cNvSpPr>
              <a:spLocks noChangeArrowheads="1"/>
            </p:cNvSpPr>
            <p:nvPr/>
          </p:nvSpPr>
          <p:spPr bwMode="auto">
            <a:xfrm>
              <a:off x="4369" y="2778"/>
              <a:ext cx="117"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Tahoma" panose="020B0604030504040204" pitchFamily="34" charset="0"/>
                </a:rPr>
                <a:t>100</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78" name="Rectangle 69"/>
            <p:cNvSpPr>
              <a:spLocks noChangeArrowheads="1"/>
            </p:cNvSpPr>
            <p:nvPr/>
          </p:nvSpPr>
          <p:spPr bwMode="auto">
            <a:xfrm>
              <a:off x="1259" y="2543"/>
              <a:ext cx="8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Tahoma" panose="020B0604030504040204" pitchFamily="34" charset="0"/>
                </a:rPr>
                <a:t>63</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79" name="Rectangle 70"/>
            <p:cNvSpPr>
              <a:spLocks noChangeArrowheads="1"/>
            </p:cNvSpPr>
            <p:nvPr/>
          </p:nvSpPr>
          <p:spPr bwMode="auto">
            <a:xfrm>
              <a:off x="945" y="1534"/>
              <a:ext cx="8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Tahoma" panose="020B0604030504040204" pitchFamily="34" charset="0"/>
                </a:rPr>
                <a:t>97</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80" name="Rectangle 71"/>
            <p:cNvSpPr>
              <a:spLocks noChangeArrowheads="1"/>
            </p:cNvSpPr>
            <p:nvPr/>
          </p:nvSpPr>
          <p:spPr bwMode="auto">
            <a:xfrm>
              <a:off x="632" y="2266"/>
              <a:ext cx="8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Tahoma" panose="020B0604030504040204" pitchFamily="34" charset="0"/>
                </a:rPr>
                <a:t>99</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81" name="Rectangle 72"/>
            <p:cNvSpPr>
              <a:spLocks noChangeArrowheads="1"/>
            </p:cNvSpPr>
            <p:nvPr/>
          </p:nvSpPr>
          <p:spPr bwMode="auto">
            <a:xfrm>
              <a:off x="4397" y="3228"/>
              <a:ext cx="8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Tahoma" panose="020B0604030504040204" pitchFamily="34" charset="0"/>
                </a:rPr>
                <a:t>99</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grpSp>
      <p:sp>
        <p:nvSpPr>
          <p:cNvPr id="82" name="Rectángulo 81"/>
          <p:cNvSpPr/>
          <p:nvPr/>
        </p:nvSpPr>
        <p:spPr>
          <a:xfrm>
            <a:off x="8001417" y="2293257"/>
            <a:ext cx="1741714" cy="5225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3" name="Rectángulo 82"/>
          <p:cNvSpPr/>
          <p:nvPr/>
        </p:nvSpPr>
        <p:spPr>
          <a:xfrm>
            <a:off x="7884462" y="3465513"/>
            <a:ext cx="2569028" cy="5984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4" name="Rectángulo 83"/>
          <p:cNvSpPr/>
          <p:nvPr/>
        </p:nvSpPr>
        <p:spPr>
          <a:xfrm>
            <a:off x="3544405" y="1376059"/>
            <a:ext cx="7656512" cy="30897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5663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A7803B27-DFCF-4FDC-9136-42E5B2E88794}"/>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90DCD28F-503B-4472-B381-1C0FD6F6C5AB}"/>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sp>
        <p:nvSpPr>
          <p:cNvPr id="10" name="CuadroTexto 9">
            <a:extLst>
              <a:ext uri="{FF2B5EF4-FFF2-40B4-BE49-F238E27FC236}">
                <a16:creationId xmlns="" xmlns:a16="http://schemas.microsoft.com/office/drawing/2014/main" id="{270FD362-B911-4E4D-9B0E-AD53DF078723}"/>
              </a:ext>
            </a:extLst>
          </p:cNvPr>
          <p:cNvSpPr txBox="1"/>
          <p:nvPr/>
        </p:nvSpPr>
        <p:spPr>
          <a:xfrm>
            <a:off x="434696" y="6349095"/>
            <a:ext cx="5051960" cy="276999"/>
          </a:xfrm>
          <a:prstGeom prst="rect">
            <a:avLst/>
          </a:prstGeom>
          <a:noFill/>
        </p:spPr>
        <p:txBody>
          <a:bodyPr wrap="none" rtlCol="0">
            <a:spAutoFit/>
          </a:bodyPr>
          <a:lstStyle/>
          <a:p>
            <a:r>
              <a:rPr lang="en-US" sz="1200" dirty="0" smtClean="0"/>
              <a:t>(</a:t>
            </a:r>
            <a:r>
              <a:rPr lang="en-US" sz="1200" dirty="0" err="1" smtClean="0"/>
              <a:t>Terrones</a:t>
            </a:r>
            <a:r>
              <a:rPr lang="en-US" sz="1200" dirty="0" smtClean="0"/>
              <a:t> et al., 2019), (</a:t>
            </a:r>
            <a:r>
              <a:rPr lang="en-US" sz="1200" dirty="0" err="1" smtClean="0"/>
              <a:t>Steentjes</a:t>
            </a:r>
            <a:r>
              <a:rPr lang="en-US" sz="1200" dirty="0" smtClean="0"/>
              <a:t> et al., 2021), (Williamson et al., 2007)</a:t>
            </a:r>
            <a:endParaRPr lang="en-US" sz="1200" dirty="0"/>
          </a:p>
        </p:txBody>
      </p:sp>
      <p:sp>
        <p:nvSpPr>
          <p:cNvPr id="11" name="CuadroTexto 10">
            <a:extLst>
              <a:ext uri="{FF2B5EF4-FFF2-40B4-BE49-F238E27FC236}">
                <a16:creationId xmlns="" xmlns:a16="http://schemas.microsoft.com/office/drawing/2014/main" id="{9CD6EE5A-E47A-4030-8760-198E86EC1E56}"/>
              </a:ext>
            </a:extLst>
          </p:cNvPr>
          <p:cNvSpPr txBox="1"/>
          <p:nvPr/>
        </p:nvSpPr>
        <p:spPr>
          <a:xfrm>
            <a:off x="122827" y="95530"/>
            <a:ext cx="441146" cy="369332"/>
          </a:xfrm>
          <a:prstGeom prst="rect">
            <a:avLst/>
          </a:prstGeom>
          <a:noFill/>
        </p:spPr>
        <p:txBody>
          <a:bodyPr wrap="none" rtlCol="0">
            <a:spAutoFit/>
          </a:bodyPr>
          <a:lstStyle/>
          <a:p>
            <a:r>
              <a:rPr lang="es-ES" dirty="0"/>
              <a:t>22</a:t>
            </a:r>
            <a:endParaRPr lang="es-EC" dirty="0"/>
          </a:p>
        </p:txBody>
      </p:sp>
      <p:sp>
        <p:nvSpPr>
          <p:cNvPr id="14" name="CuadroTexto 13">
            <a:extLst>
              <a:ext uri="{FF2B5EF4-FFF2-40B4-BE49-F238E27FC236}">
                <a16:creationId xmlns="" xmlns:a16="http://schemas.microsoft.com/office/drawing/2014/main" id="{A0D9D9F4-2D12-4E5F-90F2-6244FB5BE434}"/>
              </a:ext>
            </a:extLst>
          </p:cNvPr>
          <p:cNvSpPr txBox="1"/>
          <p:nvPr/>
        </p:nvSpPr>
        <p:spPr>
          <a:xfrm>
            <a:off x="563973" y="123823"/>
            <a:ext cx="5657662" cy="400110"/>
          </a:xfrm>
          <a:prstGeom prst="rect">
            <a:avLst/>
          </a:prstGeom>
          <a:noFill/>
        </p:spPr>
        <p:txBody>
          <a:bodyPr wrap="square" rtlCol="0">
            <a:spAutoFit/>
          </a:bodyPr>
          <a:lstStyle/>
          <a:p>
            <a:pPr algn="just"/>
            <a:r>
              <a:rPr lang="es-ES" sz="2000" b="1" dirty="0" smtClean="0"/>
              <a:t>Postulados de Koch</a:t>
            </a:r>
            <a:endParaRPr lang="es-EC" sz="2000" b="1" dirty="0"/>
          </a:p>
        </p:txBody>
      </p:sp>
      <p:pic>
        <p:nvPicPr>
          <p:cNvPr id="15" name="Imagen 14"/>
          <p:cNvPicPr/>
          <p:nvPr/>
        </p:nvPicPr>
        <p:blipFill>
          <a:blip r:embed="rId3">
            <a:extLst>
              <a:ext uri="{28A0092B-C50C-407E-A947-70E740481C1C}">
                <a14:useLocalDpi xmlns:a14="http://schemas.microsoft.com/office/drawing/2010/main" val="0"/>
              </a:ext>
            </a:extLst>
          </a:blip>
          <a:srcRect/>
          <a:stretch>
            <a:fillRect/>
          </a:stretch>
        </p:blipFill>
        <p:spPr bwMode="auto">
          <a:xfrm>
            <a:off x="217765" y="1252105"/>
            <a:ext cx="5878235" cy="1809750"/>
          </a:xfrm>
          <a:prstGeom prst="rect">
            <a:avLst/>
          </a:prstGeom>
          <a:noFill/>
          <a:ln>
            <a:noFill/>
          </a:ln>
        </p:spPr>
      </p:pic>
      <p:pic>
        <p:nvPicPr>
          <p:cNvPr id="16" name="Imagen 15"/>
          <p:cNvPicPr/>
          <p:nvPr/>
        </p:nvPicPr>
        <p:blipFill>
          <a:blip r:embed="rId4">
            <a:extLst>
              <a:ext uri="{28A0092B-C50C-407E-A947-70E740481C1C}">
                <a14:useLocalDpi xmlns:a14="http://schemas.microsoft.com/office/drawing/2010/main" val="0"/>
              </a:ext>
            </a:extLst>
          </a:blip>
          <a:srcRect/>
          <a:stretch>
            <a:fillRect/>
          </a:stretch>
        </p:blipFill>
        <p:spPr bwMode="auto">
          <a:xfrm>
            <a:off x="6318617" y="1252105"/>
            <a:ext cx="5594341" cy="4289713"/>
          </a:xfrm>
          <a:prstGeom prst="rect">
            <a:avLst/>
          </a:prstGeom>
          <a:noFill/>
          <a:ln>
            <a:noFill/>
          </a:ln>
        </p:spPr>
      </p:pic>
      <p:pic>
        <p:nvPicPr>
          <p:cNvPr id="2" name="Imagen 1"/>
          <p:cNvPicPr>
            <a:picLocks noChangeAspect="1"/>
          </p:cNvPicPr>
          <p:nvPr/>
        </p:nvPicPr>
        <p:blipFill>
          <a:blip r:embed="rId5"/>
          <a:stretch>
            <a:fillRect/>
          </a:stretch>
        </p:blipFill>
        <p:spPr>
          <a:xfrm>
            <a:off x="217765" y="3465512"/>
            <a:ext cx="1758644" cy="2076305"/>
          </a:xfrm>
          <a:prstGeom prst="rect">
            <a:avLst/>
          </a:prstGeom>
        </p:spPr>
      </p:pic>
      <p:pic>
        <p:nvPicPr>
          <p:cNvPr id="5" name="Imagen 4"/>
          <p:cNvPicPr>
            <a:picLocks noChangeAspect="1"/>
          </p:cNvPicPr>
          <p:nvPr/>
        </p:nvPicPr>
        <p:blipFill>
          <a:blip r:embed="rId6"/>
          <a:stretch>
            <a:fillRect/>
          </a:stretch>
        </p:blipFill>
        <p:spPr>
          <a:xfrm rot="16200000">
            <a:off x="2118730" y="3685417"/>
            <a:ext cx="2076304" cy="1636496"/>
          </a:xfrm>
          <a:prstGeom prst="rect">
            <a:avLst/>
          </a:prstGeom>
        </p:spPr>
      </p:pic>
      <p:pic>
        <p:nvPicPr>
          <p:cNvPr id="6" name="Imagen 5"/>
          <p:cNvPicPr>
            <a:picLocks noChangeAspect="1"/>
          </p:cNvPicPr>
          <p:nvPr/>
        </p:nvPicPr>
        <p:blipFill>
          <a:blip r:embed="rId7"/>
          <a:stretch>
            <a:fillRect/>
          </a:stretch>
        </p:blipFill>
        <p:spPr>
          <a:xfrm>
            <a:off x="4468329" y="3465513"/>
            <a:ext cx="1574225" cy="2076304"/>
          </a:xfrm>
          <a:prstGeom prst="rect">
            <a:avLst/>
          </a:prstGeom>
        </p:spPr>
      </p:pic>
      <p:sp>
        <p:nvSpPr>
          <p:cNvPr id="12" name="CuadroTexto 11">
            <a:extLst>
              <a:ext uri="{FF2B5EF4-FFF2-40B4-BE49-F238E27FC236}">
                <a16:creationId xmlns="" xmlns:a16="http://schemas.microsoft.com/office/drawing/2014/main" id="{EE296FE2-7988-4E33-B89C-5DD45C91E787}"/>
              </a:ext>
            </a:extLst>
          </p:cNvPr>
          <p:cNvSpPr txBox="1"/>
          <p:nvPr/>
        </p:nvSpPr>
        <p:spPr>
          <a:xfrm>
            <a:off x="1347548" y="3465513"/>
            <a:ext cx="612088" cy="276998"/>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1200" dirty="0" smtClean="0"/>
              <a:t>1SE.1</a:t>
            </a:r>
            <a:endParaRPr lang="es-ES" sz="1200" dirty="0"/>
          </a:p>
        </p:txBody>
      </p:sp>
      <p:sp>
        <p:nvSpPr>
          <p:cNvPr id="13" name="CuadroTexto 12">
            <a:extLst>
              <a:ext uri="{FF2B5EF4-FFF2-40B4-BE49-F238E27FC236}">
                <a16:creationId xmlns="" xmlns:a16="http://schemas.microsoft.com/office/drawing/2014/main" id="{EE296FE2-7988-4E33-B89C-5DD45C91E787}"/>
              </a:ext>
            </a:extLst>
          </p:cNvPr>
          <p:cNvSpPr txBox="1"/>
          <p:nvPr/>
        </p:nvSpPr>
        <p:spPr>
          <a:xfrm>
            <a:off x="3326150" y="3465513"/>
            <a:ext cx="612088" cy="276998"/>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1200" dirty="0" smtClean="0"/>
              <a:t>2PA.1</a:t>
            </a:r>
            <a:endParaRPr lang="es-ES" sz="1200" dirty="0"/>
          </a:p>
        </p:txBody>
      </p:sp>
      <p:sp>
        <p:nvSpPr>
          <p:cNvPr id="17" name="CuadroTexto 16">
            <a:extLst>
              <a:ext uri="{FF2B5EF4-FFF2-40B4-BE49-F238E27FC236}">
                <a16:creationId xmlns="" xmlns:a16="http://schemas.microsoft.com/office/drawing/2014/main" id="{EE296FE2-7988-4E33-B89C-5DD45C91E787}"/>
              </a:ext>
            </a:extLst>
          </p:cNvPr>
          <p:cNvSpPr txBox="1"/>
          <p:nvPr/>
        </p:nvSpPr>
        <p:spPr>
          <a:xfrm>
            <a:off x="5430466" y="3465513"/>
            <a:ext cx="612088" cy="276998"/>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1200" dirty="0" smtClean="0"/>
              <a:t>3PA.2</a:t>
            </a:r>
            <a:endParaRPr lang="es-ES" sz="1200" dirty="0"/>
          </a:p>
        </p:txBody>
      </p:sp>
      <p:sp>
        <p:nvSpPr>
          <p:cNvPr id="18" name="CuadroTexto 17">
            <a:extLst>
              <a:ext uri="{FF2B5EF4-FFF2-40B4-BE49-F238E27FC236}">
                <a16:creationId xmlns="" xmlns:a16="http://schemas.microsoft.com/office/drawing/2014/main" id="{EE296FE2-7988-4E33-B89C-5DD45C91E787}"/>
              </a:ext>
            </a:extLst>
          </p:cNvPr>
          <p:cNvSpPr txBox="1"/>
          <p:nvPr/>
        </p:nvSpPr>
        <p:spPr>
          <a:xfrm>
            <a:off x="8730789" y="1264554"/>
            <a:ext cx="612088" cy="276998"/>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1200" dirty="0" smtClean="0"/>
              <a:t>1SE.1</a:t>
            </a:r>
            <a:endParaRPr lang="es-ES" sz="1200" dirty="0"/>
          </a:p>
        </p:txBody>
      </p:sp>
      <p:sp>
        <p:nvSpPr>
          <p:cNvPr id="19" name="CuadroTexto 18">
            <a:extLst>
              <a:ext uri="{FF2B5EF4-FFF2-40B4-BE49-F238E27FC236}">
                <a16:creationId xmlns="" xmlns:a16="http://schemas.microsoft.com/office/drawing/2014/main" id="{EE296FE2-7988-4E33-B89C-5DD45C91E787}"/>
              </a:ext>
            </a:extLst>
          </p:cNvPr>
          <p:cNvSpPr txBox="1"/>
          <p:nvPr/>
        </p:nvSpPr>
        <p:spPr>
          <a:xfrm>
            <a:off x="11276356" y="1290239"/>
            <a:ext cx="612088" cy="276998"/>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1200" dirty="0" smtClean="0"/>
              <a:t>2PA.1</a:t>
            </a:r>
            <a:endParaRPr lang="es-ES" sz="1200" dirty="0"/>
          </a:p>
        </p:txBody>
      </p:sp>
      <p:sp>
        <p:nvSpPr>
          <p:cNvPr id="20" name="CuadroTexto 19">
            <a:extLst>
              <a:ext uri="{FF2B5EF4-FFF2-40B4-BE49-F238E27FC236}">
                <a16:creationId xmlns="" xmlns:a16="http://schemas.microsoft.com/office/drawing/2014/main" id="{EE296FE2-7988-4E33-B89C-5DD45C91E787}"/>
              </a:ext>
            </a:extLst>
          </p:cNvPr>
          <p:cNvSpPr txBox="1"/>
          <p:nvPr/>
        </p:nvSpPr>
        <p:spPr>
          <a:xfrm>
            <a:off x="11300870" y="3465512"/>
            <a:ext cx="612088" cy="276998"/>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1200" dirty="0" smtClean="0"/>
              <a:t>3PA.2</a:t>
            </a:r>
            <a:endParaRPr lang="es-ES" sz="1200" dirty="0"/>
          </a:p>
        </p:txBody>
      </p:sp>
    </p:spTree>
    <p:extLst>
      <p:ext uri="{BB962C8B-B14F-4D97-AF65-F5344CB8AC3E}">
        <p14:creationId xmlns:p14="http://schemas.microsoft.com/office/powerpoint/2010/main" val="12009641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F3D88530-493B-4552-84CD-EE1213483D75}"/>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F6D30EDD-437E-4D14-8C49-610CDB10F64F}"/>
              </a:ext>
            </a:extLst>
          </p:cNvPr>
          <p:cNvSpPr txBox="1"/>
          <p:nvPr/>
        </p:nvSpPr>
        <p:spPr>
          <a:xfrm>
            <a:off x="279280" y="2767007"/>
            <a:ext cx="11539471" cy="769441"/>
          </a:xfrm>
          <a:prstGeom prst="rect">
            <a:avLst/>
          </a:prstGeom>
          <a:noFill/>
        </p:spPr>
        <p:txBody>
          <a:bodyPr wrap="square" rtlCol="0">
            <a:spAutoFit/>
          </a:bodyPr>
          <a:lstStyle>
            <a:defPPr>
              <a:defRPr lang="es-ES"/>
            </a:defPPr>
            <a:lvl1pPr algn="ctr">
              <a:defRPr sz="2800" b="1">
                <a:solidFill>
                  <a:srgbClr val="FF0000"/>
                </a:solidFill>
              </a:defRPr>
            </a:lvl1pPr>
          </a:lstStyle>
          <a:p>
            <a:pPr defTabSz="914400">
              <a:defRPr/>
            </a:pPr>
            <a:r>
              <a:rPr lang="es-ES" sz="4400" dirty="0" smtClean="0">
                <a:solidFill>
                  <a:schemeClr val="tx1"/>
                </a:solidFill>
                <a:latin typeface="Arial"/>
              </a:rPr>
              <a:t>CONCLUSIONES</a:t>
            </a:r>
            <a:endParaRPr lang="es-EC" sz="4400" dirty="0">
              <a:solidFill>
                <a:schemeClr val="tx1"/>
              </a:solidFill>
              <a:latin typeface="Arial"/>
            </a:endParaRPr>
          </a:p>
        </p:txBody>
      </p:sp>
      <p:sp>
        <p:nvSpPr>
          <p:cNvPr id="9" name="CuadroTexto 8">
            <a:extLst>
              <a:ext uri="{FF2B5EF4-FFF2-40B4-BE49-F238E27FC236}">
                <a16:creationId xmlns="" xmlns:a16="http://schemas.microsoft.com/office/drawing/2014/main" id="{3FAC9DA4-6E55-4E3A-8EAA-E9AD6ED37C4B}"/>
              </a:ext>
            </a:extLst>
          </p:cNvPr>
          <p:cNvSpPr txBox="1"/>
          <p:nvPr/>
        </p:nvSpPr>
        <p:spPr>
          <a:xfrm>
            <a:off x="122827" y="95530"/>
            <a:ext cx="441146" cy="369332"/>
          </a:xfrm>
          <a:prstGeom prst="rect">
            <a:avLst/>
          </a:prstGeom>
          <a:noFill/>
        </p:spPr>
        <p:txBody>
          <a:bodyPr wrap="none" rtlCol="0">
            <a:spAutoFit/>
          </a:bodyPr>
          <a:lstStyle/>
          <a:p>
            <a:r>
              <a:rPr lang="es-EC" dirty="0" smtClean="0"/>
              <a:t>23</a:t>
            </a:r>
            <a:endParaRPr lang="es-EC" dirty="0"/>
          </a:p>
        </p:txBody>
      </p:sp>
    </p:spTree>
    <p:extLst>
      <p:ext uri="{BB962C8B-B14F-4D97-AF65-F5344CB8AC3E}">
        <p14:creationId xmlns:p14="http://schemas.microsoft.com/office/powerpoint/2010/main" val="6434056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FDFA86EC-D0EA-48A1-81D9-5FFAAD72A3E0}"/>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5213CF5B-8449-4E75-8CE3-99A905DC4B8E}"/>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CONCLUSIONES</a:t>
            </a:r>
          </a:p>
        </p:txBody>
      </p:sp>
      <p:sp>
        <p:nvSpPr>
          <p:cNvPr id="6" name="CuadroTexto 5">
            <a:extLst>
              <a:ext uri="{FF2B5EF4-FFF2-40B4-BE49-F238E27FC236}">
                <a16:creationId xmlns="" xmlns:a16="http://schemas.microsoft.com/office/drawing/2014/main" id="{A12217CE-436A-46F4-B7A2-22F1CBB95423}"/>
              </a:ext>
            </a:extLst>
          </p:cNvPr>
          <p:cNvSpPr txBox="1"/>
          <p:nvPr/>
        </p:nvSpPr>
        <p:spPr>
          <a:xfrm>
            <a:off x="122827" y="95530"/>
            <a:ext cx="441146" cy="369332"/>
          </a:xfrm>
          <a:prstGeom prst="rect">
            <a:avLst/>
          </a:prstGeom>
          <a:noFill/>
        </p:spPr>
        <p:txBody>
          <a:bodyPr wrap="none" rtlCol="0">
            <a:spAutoFit/>
          </a:bodyPr>
          <a:lstStyle/>
          <a:p>
            <a:r>
              <a:rPr lang="es-ES" dirty="0" smtClean="0"/>
              <a:t>24</a:t>
            </a:r>
            <a:endParaRPr lang="es-EC" dirty="0"/>
          </a:p>
        </p:txBody>
      </p:sp>
      <p:graphicFrame>
        <p:nvGraphicFramePr>
          <p:cNvPr id="2" name="Diagrama 1"/>
          <p:cNvGraphicFramePr/>
          <p:nvPr>
            <p:extLst>
              <p:ext uri="{D42A27DB-BD31-4B8C-83A1-F6EECF244321}">
                <p14:modId xmlns:p14="http://schemas.microsoft.com/office/powerpoint/2010/main" val="2880611833"/>
              </p:ext>
            </p:extLst>
          </p:nvPr>
        </p:nvGraphicFramePr>
        <p:xfrm>
          <a:off x="1478858" y="756179"/>
          <a:ext cx="932872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41557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FDFA86EC-D0EA-48A1-81D9-5FFAAD72A3E0}"/>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5213CF5B-8449-4E75-8CE3-99A905DC4B8E}"/>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CONCLUSIONES</a:t>
            </a:r>
          </a:p>
        </p:txBody>
      </p:sp>
      <p:sp>
        <p:nvSpPr>
          <p:cNvPr id="6" name="CuadroTexto 5">
            <a:extLst>
              <a:ext uri="{FF2B5EF4-FFF2-40B4-BE49-F238E27FC236}">
                <a16:creationId xmlns="" xmlns:a16="http://schemas.microsoft.com/office/drawing/2014/main" id="{A12217CE-436A-46F4-B7A2-22F1CBB95423}"/>
              </a:ext>
            </a:extLst>
          </p:cNvPr>
          <p:cNvSpPr txBox="1"/>
          <p:nvPr/>
        </p:nvSpPr>
        <p:spPr>
          <a:xfrm>
            <a:off x="122827" y="95530"/>
            <a:ext cx="441146" cy="369332"/>
          </a:xfrm>
          <a:prstGeom prst="rect">
            <a:avLst/>
          </a:prstGeom>
          <a:noFill/>
        </p:spPr>
        <p:txBody>
          <a:bodyPr wrap="none" rtlCol="0">
            <a:spAutoFit/>
          </a:bodyPr>
          <a:lstStyle/>
          <a:p>
            <a:r>
              <a:rPr lang="es-ES" dirty="0" smtClean="0"/>
              <a:t>25</a:t>
            </a:r>
            <a:endParaRPr lang="es-EC" dirty="0"/>
          </a:p>
        </p:txBody>
      </p:sp>
      <p:graphicFrame>
        <p:nvGraphicFramePr>
          <p:cNvPr id="2" name="Diagrama 1"/>
          <p:cNvGraphicFramePr/>
          <p:nvPr>
            <p:extLst>
              <p:ext uri="{D42A27DB-BD31-4B8C-83A1-F6EECF244321}">
                <p14:modId xmlns:p14="http://schemas.microsoft.com/office/powerpoint/2010/main" val="356779441"/>
              </p:ext>
            </p:extLst>
          </p:nvPr>
        </p:nvGraphicFramePr>
        <p:xfrm>
          <a:off x="1618672" y="985164"/>
          <a:ext cx="8954656" cy="4960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17724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C0ACF5E3-B8DF-4FEC-98DC-E0C19B062362}"/>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B62B18FB-10DC-4B14-ABCE-E8BEC45F293C}"/>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RECOMENDACIONES</a:t>
            </a:r>
          </a:p>
        </p:txBody>
      </p:sp>
      <p:graphicFrame>
        <p:nvGraphicFramePr>
          <p:cNvPr id="5" name="Diagrama 4">
            <a:extLst>
              <a:ext uri="{FF2B5EF4-FFF2-40B4-BE49-F238E27FC236}">
                <a16:creationId xmlns="" xmlns:a16="http://schemas.microsoft.com/office/drawing/2014/main" id="{3C4F2099-8B9F-4C9A-AD88-4A6B4844DC5A}"/>
              </a:ext>
            </a:extLst>
          </p:cNvPr>
          <p:cNvGraphicFramePr/>
          <p:nvPr>
            <p:extLst>
              <p:ext uri="{D42A27DB-BD31-4B8C-83A1-F6EECF244321}">
                <p14:modId xmlns:p14="http://schemas.microsoft.com/office/powerpoint/2010/main" val="3937023603"/>
              </p:ext>
            </p:extLst>
          </p:nvPr>
        </p:nvGraphicFramePr>
        <p:xfrm>
          <a:off x="873322" y="2372144"/>
          <a:ext cx="10709078" cy="1913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 xmlns:a16="http://schemas.microsoft.com/office/drawing/2014/main" id="{0958E8BD-6E21-4519-AAD8-07FE99FBE676}"/>
              </a:ext>
            </a:extLst>
          </p:cNvPr>
          <p:cNvSpPr txBox="1"/>
          <p:nvPr/>
        </p:nvSpPr>
        <p:spPr>
          <a:xfrm>
            <a:off x="122827" y="95530"/>
            <a:ext cx="441146" cy="369332"/>
          </a:xfrm>
          <a:prstGeom prst="rect">
            <a:avLst/>
          </a:prstGeom>
          <a:noFill/>
        </p:spPr>
        <p:txBody>
          <a:bodyPr wrap="none" rtlCol="0">
            <a:spAutoFit/>
          </a:bodyPr>
          <a:lstStyle/>
          <a:p>
            <a:r>
              <a:rPr lang="es-ES" dirty="0" smtClean="0"/>
              <a:t>26</a:t>
            </a:r>
          </a:p>
        </p:txBody>
      </p:sp>
      <p:graphicFrame>
        <p:nvGraphicFramePr>
          <p:cNvPr id="10" name="Diagrama 9"/>
          <p:cNvGraphicFramePr/>
          <p:nvPr>
            <p:extLst>
              <p:ext uri="{D42A27DB-BD31-4B8C-83A1-F6EECF244321}">
                <p14:modId xmlns:p14="http://schemas.microsoft.com/office/powerpoint/2010/main" val="1541683856"/>
              </p:ext>
            </p:extLst>
          </p:nvPr>
        </p:nvGraphicFramePr>
        <p:xfrm>
          <a:off x="1618672" y="985164"/>
          <a:ext cx="8954656" cy="496069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839512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fecha"/>
          <p:cNvSpPr txBox="1">
            <a:spLocks/>
          </p:cNvSpPr>
          <p:nvPr/>
        </p:nvSpPr>
        <p:spPr>
          <a:xfrm>
            <a:off x="1909192" y="6656871"/>
            <a:ext cx="2026568" cy="21602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r>
              <a:rPr lang="es-EC" sz="500" b="1">
                <a:solidFill>
                  <a:prstClr val="black"/>
                </a:solidFill>
                <a:latin typeface="Arial"/>
              </a:rPr>
              <a:t>FECHA ÚLTIMA REVISIÓN: 13/12/11</a:t>
            </a:r>
            <a:endParaRPr lang="es-EC" sz="500" dirty="0">
              <a:solidFill>
                <a:prstClr val="black"/>
              </a:solidFill>
              <a:latin typeface="Arial"/>
            </a:endParaRPr>
          </a:p>
        </p:txBody>
      </p:sp>
      <p:sp>
        <p:nvSpPr>
          <p:cNvPr id="3" name="4 Marcador de número de diapositiva"/>
          <p:cNvSpPr txBox="1">
            <a:spLocks/>
          </p:cNvSpPr>
          <p:nvPr/>
        </p:nvSpPr>
        <p:spPr>
          <a:xfrm>
            <a:off x="9336360" y="6658074"/>
            <a:ext cx="874440" cy="2136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r>
              <a:rPr lang="es-EC" sz="500" b="1">
                <a:solidFill>
                  <a:prstClr val="black"/>
                </a:solidFill>
                <a:latin typeface="Arial"/>
              </a:rPr>
              <a:t>VERSIÓN: </a:t>
            </a:r>
            <a:r>
              <a:rPr lang="es-EC" sz="500">
                <a:solidFill>
                  <a:prstClr val="black"/>
                </a:solidFill>
                <a:latin typeface="Arial"/>
              </a:rPr>
              <a:t>1.0</a:t>
            </a:r>
            <a:endParaRPr lang="es-EC" sz="500" dirty="0">
              <a:solidFill>
                <a:prstClr val="black"/>
              </a:solidFill>
              <a:latin typeface="Arial"/>
            </a:endParaRPr>
          </a:p>
        </p:txBody>
      </p:sp>
      <p:pic>
        <p:nvPicPr>
          <p:cNvPr id="5" name="Picture 6" descr="http://ugi.espe.edu.ec/ugi/wp-content/uploads/2014/06/Logo-RP-UFA-ESP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8074" y="4081716"/>
            <a:ext cx="4256572" cy="1161295"/>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296289" y="663286"/>
            <a:ext cx="5252374" cy="2800767"/>
          </a:xfrm>
          <a:prstGeom prst="rect">
            <a:avLst/>
          </a:prstGeom>
          <a:noFill/>
        </p:spPr>
        <p:txBody>
          <a:bodyPr wrap="square" rtlCol="0">
            <a:spAutoFit/>
          </a:bodyPr>
          <a:lstStyle/>
          <a:p>
            <a:pPr algn="ctr"/>
            <a:r>
              <a:rPr lang="es-EC" sz="1600" b="1" dirty="0" smtClean="0"/>
              <a:t>Francisco Flores, Ph</a:t>
            </a:r>
            <a:r>
              <a:rPr lang="es-EC" sz="1600" b="1" dirty="0"/>
              <a:t>D</a:t>
            </a:r>
          </a:p>
          <a:p>
            <a:pPr algn="ctr"/>
            <a:r>
              <a:rPr lang="es-EC" sz="1600" dirty="0" smtClean="0"/>
              <a:t>Director </a:t>
            </a:r>
            <a:r>
              <a:rPr lang="es-EC" sz="1600" dirty="0"/>
              <a:t>del proyecto</a:t>
            </a:r>
          </a:p>
          <a:p>
            <a:pPr algn="ctr"/>
            <a:r>
              <a:rPr lang="es-EC" sz="1600" dirty="0"/>
              <a:t>Universidad de las Fuerzas Armadas ESPE </a:t>
            </a:r>
            <a:r>
              <a:rPr lang="es-EC" sz="1600" dirty="0" smtClean="0"/>
              <a:t>– Ecuador</a:t>
            </a:r>
            <a:endParaRPr lang="es-EC" sz="1600" dirty="0"/>
          </a:p>
          <a:p>
            <a:pPr algn="ctr"/>
            <a:endParaRPr lang="es-EC" sz="1600" dirty="0"/>
          </a:p>
          <a:p>
            <a:pPr algn="ctr"/>
            <a:r>
              <a:rPr lang="es-EC" sz="1600" b="1" dirty="0" smtClean="0"/>
              <a:t>Vanessa Gaona, Ing.</a:t>
            </a:r>
            <a:endParaRPr lang="es-EC" sz="1600" b="1" dirty="0"/>
          </a:p>
          <a:p>
            <a:pPr algn="ctr"/>
            <a:r>
              <a:rPr lang="es-EC" sz="1600" dirty="0" err="1" smtClean="0"/>
              <a:t>IDgen</a:t>
            </a:r>
            <a:r>
              <a:rPr lang="es-EC" sz="1600" dirty="0" smtClean="0"/>
              <a:t> </a:t>
            </a:r>
            <a:r>
              <a:rPr lang="es-EC" sz="1600" dirty="0"/>
              <a:t>– </a:t>
            </a:r>
            <a:r>
              <a:rPr lang="es-EC" sz="1600" dirty="0" smtClean="0"/>
              <a:t>Quito, </a:t>
            </a:r>
            <a:r>
              <a:rPr lang="es-EC" sz="1600" dirty="0"/>
              <a:t>Ecuador</a:t>
            </a:r>
          </a:p>
          <a:p>
            <a:pPr algn="ctr"/>
            <a:endParaRPr lang="es-EC" sz="1600" dirty="0"/>
          </a:p>
          <a:p>
            <a:pPr algn="ctr"/>
            <a:r>
              <a:rPr lang="es-EC" sz="1600" b="1" dirty="0" smtClean="0"/>
              <a:t>Francisco Garrido, </a:t>
            </a:r>
            <a:r>
              <a:rPr lang="es-EC" sz="1600" b="1" dirty="0"/>
              <a:t>Ing. </a:t>
            </a:r>
          </a:p>
          <a:p>
            <a:pPr algn="ctr"/>
            <a:r>
              <a:rPr lang="es-EC" sz="1600" dirty="0" err="1" smtClean="0"/>
              <a:t>IDgen</a:t>
            </a:r>
            <a:r>
              <a:rPr lang="es-EC" sz="1600" dirty="0" smtClean="0"/>
              <a:t> </a:t>
            </a:r>
            <a:r>
              <a:rPr lang="es-EC" sz="1600" dirty="0"/>
              <a:t>– </a:t>
            </a:r>
            <a:r>
              <a:rPr lang="es-EC" sz="1600" dirty="0" smtClean="0"/>
              <a:t>Quito, </a:t>
            </a:r>
            <a:r>
              <a:rPr lang="es-EC" sz="1600" dirty="0"/>
              <a:t>Ecuador</a:t>
            </a:r>
          </a:p>
          <a:p>
            <a:pPr algn="ctr"/>
            <a:endParaRPr lang="es-EC" sz="1600" b="1" dirty="0"/>
          </a:p>
          <a:p>
            <a:pPr algn="ctr"/>
            <a:r>
              <a:rPr lang="es-EC" sz="1600" b="1" dirty="0"/>
              <a:t>FAMILIA Y AMIGOS</a:t>
            </a:r>
          </a:p>
        </p:txBody>
      </p:sp>
      <p:sp>
        <p:nvSpPr>
          <p:cNvPr id="16" name="CuadroTexto 15">
            <a:extLst>
              <a:ext uri="{FF2B5EF4-FFF2-40B4-BE49-F238E27FC236}">
                <a16:creationId xmlns="" xmlns:a16="http://schemas.microsoft.com/office/drawing/2014/main" id="{EB8638BB-DA96-4A27-A30D-6A6624BE72CC}"/>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S" sz="3000" dirty="0">
                <a:solidFill>
                  <a:schemeClr val="tx1"/>
                </a:solidFill>
                <a:latin typeface="Arial"/>
              </a:rPr>
              <a:t>A</a:t>
            </a:r>
            <a:r>
              <a:rPr lang="es-EC" sz="3000" dirty="0">
                <a:solidFill>
                  <a:schemeClr val="tx1"/>
                </a:solidFill>
                <a:latin typeface="Arial"/>
              </a:rPr>
              <a:t>GRADECIMIENTOS</a:t>
            </a:r>
          </a:p>
        </p:txBody>
      </p:sp>
      <p:sp>
        <p:nvSpPr>
          <p:cNvPr id="8" name="CuadroTexto 7">
            <a:extLst>
              <a:ext uri="{FF2B5EF4-FFF2-40B4-BE49-F238E27FC236}">
                <a16:creationId xmlns="" xmlns:a16="http://schemas.microsoft.com/office/drawing/2014/main" id="{EBB72F17-5464-403B-B4AD-62521A8476D6}"/>
              </a:ext>
            </a:extLst>
          </p:cNvPr>
          <p:cNvSpPr txBox="1"/>
          <p:nvPr/>
        </p:nvSpPr>
        <p:spPr>
          <a:xfrm>
            <a:off x="122827" y="95530"/>
            <a:ext cx="441146" cy="369332"/>
          </a:xfrm>
          <a:prstGeom prst="rect">
            <a:avLst/>
          </a:prstGeom>
          <a:noFill/>
        </p:spPr>
        <p:txBody>
          <a:bodyPr wrap="none" rtlCol="0">
            <a:spAutoFit/>
          </a:bodyPr>
          <a:lstStyle/>
          <a:p>
            <a:r>
              <a:rPr lang="es-EC" dirty="0" smtClean="0"/>
              <a:t>27</a:t>
            </a:r>
            <a:endParaRPr lang="es-EC" dirty="0"/>
          </a:p>
        </p:txBody>
      </p:sp>
      <p:pic>
        <p:nvPicPr>
          <p:cNvPr id="7" name="Imagen 6"/>
          <p:cNvPicPr>
            <a:picLocks noChangeAspect="1"/>
          </p:cNvPicPr>
          <p:nvPr/>
        </p:nvPicPr>
        <p:blipFill rotWithShape="1">
          <a:blip r:embed="rId4"/>
          <a:srcRect l="11886" r="9071"/>
          <a:stretch/>
        </p:blipFill>
        <p:spPr>
          <a:xfrm>
            <a:off x="296289" y="3616196"/>
            <a:ext cx="3144982" cy="2370960"/>
          </a:xfrm>
          <a:prstGeom prst="rect">
            <a:avLst/>
          </a:prstGeom>
        </p:spPr>
      </p:pic>
      <p:pic>
        <p:nvPicPr>
          <p:cNvPr id="9" name="Imagen 8"/>
          <p:cNvPicPr>
            <a:picLocks noChangeAspect="1"/>
          </p:cNvPicPr>
          <p:nvPr/>
        </p:nvPicPr>
        <p:blipFill>
          <a:blip r:embed="rId5"/>
          <a:stretch>
            <a:fillRect/>
          </a:stretch>
        </p:blipFill>
        <p:spPr>
          <a:xfrm>
            <a:off x="3671108" y="3521825"/>
            <a:ext cx="2215124" cy="2609439"/>
          </a:xfrm>
          <a:prstGeom prst="rect">
            <a:avLst/>
          </a:prstGeom>
        </p:spPr>
      </p:pic>
      <p:pic>
        <p:nvPicPr>
          <p:cNvPr id="10" name="Imagen 9"/>
          <p:cNvPicPr>
            <a:picLocks noChangeAspect="1"/>
          </p:cNvPicPr>
          <p:nvPr/>
        </p:nvPicPr>
        <p:blipFill>
          <a:blip r:embed="rId6"/>
          <a:stretch>
            <a:fillRect/>
          </a:stretch>
        </p:blipFill>
        <p:spPr>
          <a:xfrm>
            <a:off x="7091009" y="808598"/>
            <a:ext cx="4536181" cy="2493946"/>
          </a:xfrm>
          <a:prstGeom prst="rect">
            <a:avLst/>
          </a:prstGeom>
        </p:spPr>
      </p:pic>
    </p:spTree>
    <p:extLst>
      <p:ext uri="{BB962C8B-B14F-4D97-AF65-F5344CB8AC3E}">
        <p14:creationId xmlns:p14="http://schemas.microsoft.com/office/powerpoint/2010/main" val="22716962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7194AD6A-152E-4085-8EE7-9B555A3492C6}"/>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42075D1F-F95B-464B-ACF4-95FF7A2C9ABD}"/>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S" sz="3000" dirty="0">
                <a:solidFill>
                  <a:schemeClr val="tx1"/>
                </a:solidFill>
                <a:latin typeface="Arial"/>
              </a:rPr>
              <a:t>INTRODUCCIÓN</a:t>
            </a:r>
            <a:endParaRPr lang="es-EC" sz="3000" dirty="0">
              <a:solidFill>
                <a:schemeClr val="tx1"/>
              </a:solidFill>
              <a:latin typeface="Arial"/>
            </a:endParaRPr>
          </a:p>
        </p:txBody>
      </p:sp>
      <p:sp>
        <p:nvSpPr>
          <p:cNvPr id="13" name="CuadroTexto 12">
            <a:extLst>
              <a:ext uri="{FF2B5EF4-FFF2-40B4-BE49-F238E27FC236}">
                <a16:creationId xmlns="" xmlns:a16="http://schemas.microsoft.com/office/drawing/2014/main" id="{D90A7E55-EAC5-4CAC-86AD-C542EA95BE99}"/>
              </a:ext>
            </a:extLst>
          </p:cNvPr>
          <p:cNvSpPr txBox="1"/>
          <p:nvPr/>
        </p:nvSpPr>
        <p:spPr>
          <a:xfrm>
            <a:off x="625764" y="6349095"/>
            <a:ext cx="3907865" cy="276999"/>
          </a:xfrm>
          <a:prstGeom prst="rect">
            <a:avLst/>
          </a:prstGeom>
          <a:noFill/>
        </p:spPr>
        <p:txBody>
          <a:bodyPr wrap="none" rtlCol="0">
            <a:spAutoFit/>
          </a:bodyPr>
          <a:lstStyle/>
          <a:p>
            <a:r>
              <a:rPr lang="en-US" sz="1200" dirty="0" smtClean="0"/>
              <a:t>(INIAP, 2014; Franco </a:t>
            </a:r>
            <a:r>
              <a:rPr lang="en-US" sz="1200" dirty="0"/>
              <a:t>&amp; </a:t>
            </a:r>
            <a:r>
              <a:rPr lang="en-US" sz="1200" dirty="0" err="1"/>
              <a:t>Giraldo</a:t>
            </a:r>
            <a:r>
              <a:rPr lang="en-US" sz="1200" dirty="0"/>
              <a:t>, </a:t>
            </a:r>
            <a:r>
              <a:rPr lang="en-US" sz="1200" dirty="0" smtClean="0"/>
              <a:t>1999; </a:t>
            </a:r>
            <a:r>
              <a:rPr lang="en-US" sz="1200" dirty="0" err="1" smtClean="0"/>
              <a:t>Iza</a:t>
            </a:r>
            <a:r>
              <a:rPr lang="en-US" sz="1200" dirty="0" smtClean="0"/>
              <a:t> </a:t>
            </a:r>
            <a:r>
              <a:rPr lang="en-US" sz="1200" dirty="0"/>
              <a:t>et al., </a:t>
            </a:r>
            <a:r>
              <a:rPr lang="en-US" sz="1200" dirty="0" smtClean="0"/>
              <a:t>2020) </a:t>
            </a:r>
            <a:endParaRPr lang="en-US" sz="1200" dirty="0"/>
          </a:p>
        </p:txBody>
      </p:sp>
      <p:sp>
        <p:nvSpPr>
          <p:cNvPr id="7" name="CuadroTexto 6">
            <a:extLst>
              <a:ext uri="{FF2B5EF4-FFF2-40B4-BE49-F238E27FC236}">
                <a16:creationId xmlns="" xmlns:a16="http://schemas.microsoft.com/office/drawing/2014/main" id="{A0D9D9F4-2D12-4E5F-90F2-6244FB5BE434}"/>
              </a:ext>
            </a:extLst>
          </p:cNvPr>
          <p:cNvSpPr txBox="1"/>
          <p:nvPr/>
        </p:nvSpPr>
        <p:spPr>
          <a:xfrm>
            <a:off x="686393" y="159211"/>
            <a:ext cx="5147673" cy="400110"/>
          </a:xfrm>
          <a:prstGeom prst="rect">
            <a:avLst/>
          </a:prstGeom>
          <a:noFill/>
        </p:spPr>
        <p:txBody>
          <a:bodyPr wrap="square" rtlCol="0">
            <a:spAutoFit/>
          </a:bodyPr>
          <a:lstStyle/>
          <a:p>
            <a:pPr algn="ctr"/>
            <a:r>
              <a:rPr lang="es-ES" sz="2000" b="1" dirty="0" smtClean="0"/>
              <a:t>Mora de castilla (</a:t>
            </a:r>
            <a:r>
              <a:rPr lang="es-ES" sz="2000" b="1" i="1" dirty="0" err="1" smtClean="0"/>
              <a:t>Rubus</a:t>
            </a:r>
            <a:r>
              <a:rPr lang="es-ES" sz="2000" b="1" i="1" dirty="0" smtClean="0"/>
              <a:t> </a:t>
            </a:r>
            <a:r>
              <a:rPr lang="es-ES" sz="2000" b="1" i="1" dirty="0" err="1" smtClean="0"/>
              <a:t>glaucus</a:t>
            </a:r>
            <a:r>
              <a:rPr lang="es-ES" sz="2000" b="1" i="1" dirty="0" smtClean="0"/>
              <a:t> </a:t>
            </a:r>
            <a:r>
              <a:rPr lang="es-ES" sz="2000" b="1" dirty="0" err="1" smtClean="0"/>
              <a:t>Benth</a:t>
            </a:r>
            <a:r>
              <a:rPr lang="es-ES" sz="2000" b="1" dirty="0" smtClean="0"/>
              <a:t>)</a:t>
            </a:r>
            <a:endParaRPr lang="es-EC" sz="2000" b="1" dirty="0"/>
          </a:p>
        </p:txBody>
      </p:sp>
      <p:sp>
        <p:nvSpPr>
          <p:cNvPr id="15" name="CuadroTexto 14">
            <a:extLst>
              <a:ext uri="{FF2B5EF4-FFF2-40B4-BE49-F238E27FC236}">
                <a16:creationId xmlns="" xmlns:a16="http://schemas.microsoft.com/office/drawing/2014/main" id="{2350C333-5901-48AD-99FF-81C82C6A2BD3}"/>
              </a:ext>
            </a:extLst>
          </p:cNvPr>
          <p:cNvSpPr txBox="1"/>
          <p:nvPr/>
        </p:nvSpPr>
        <p:spPr>
          <a:xfrm>
            <a:off x="6031078" y="2944210"/>
            <a:ext cx="1925032" cy="126188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1900" dirty="0" smtClean="0"/>
              <a:t>Planta frutal nativa de la región andina ecuatoriana</a:t>
            </a:r>
            <a:endParaRPr lang="es-EC" sz="1900" dirty="0"/>
          </a:p>
        </p:txBody>
      </p:sp>
      <p:sp>
        <p:nvSpPr>
          <p:cNvPr id="6" name="CuadroTexto 5">
            <a:extLst>
              <a:ext uri="{FF2B5EF4-FFF2-40B4-BE49-F238E27FC236}">
                <a16:creationId xmlns="" xmlns:a16="http://schemas.microsoft.com/office/drawing/2014/main" id="{CA501D01-59CD-44D5-942C-95A626DEA7B9}"/>
              </a:ext>
            </a:extLst>
          </p:cNvPr>
          <p:cNvSpPr txBox="1"/>
          <p:nvPr/>
        </p:nvSpPr>
        <p:spPr>
          <a:xfrm>
            <a:off x="122827" y="95530"/>
            <a:ext cx="312906" cy="369332"/>
          </a:xfrm>
          <a:prstGeom prst="rect">
            <a:avLst/>
          </a:prstGeom>
          <a:noFill/>
        </p:spPr>
        <p:txBody>
          <a:bodyPr wrap="none" rtlCol="0">
            <a:spAutoFit/>
          </a:bodyPr>
          <a:lstStyle/>
          <a:p>
            <a:r>
              <a:rPr lang="es-ES" dirty="0"/>
              <a:t>2</a:t>
            </a:r>
            <a:endParaRPr lang="es-EC" dirty="0"/>
          </a:p>
        </p:txBody>
      </p:sp>
      <p:cxnSp>
        <p:nvCxnSpPr>
          <p:cNvPr id="17" name="Conector recto de flecha 16">
            <a:extLst>
              <a:ext uri="{FF2B5EF4-FFF2-40B4-BE49-F238E27FC236}">
                <a16:creationId xmlns="" xmlns:a16="http://schemas.microsoft.com/office/drawing/2014/main" id="{4F913CCB-AE14-4A23-9FE1-656B19B3C9C2}"/>
              </a:ext>
            </a:extLst>
          </p:cNvPr>
          <p:cNvCxnSpPr>
            <a:cxnSpLocks/>
          </p:cNvCxnSpPr>
          <p:nvPr/>
        </p:nvCxnSpPr>
        <p:spPr>
          <a:xfrm>
            <a:off x="8022784" y="3545656"/>
            <a:ext cx="546510" cy="0"/>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080" name="Picture 8" descr="Archivo:MapaSageo-Ecuador-0R2.png - Wikipedia, la enciclopedia lib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4960" y="1749521"/>
            <a:ext cx="3235436" cy="3235436"/>
          </a:xfrm>
          <a:prstGeom prst="rect">
            <a:avLst/>
          </a:prstGeom>
          <a:noFill/>
          <a:extLst>
            <a:ext uri="{909E8E84-426E-40DD-AFC4-6F175D3DCCD1}">
              <a14:hiddenFill xmlns:a14="http://schemas.microsoft.com/office/drawing/2010/main">
                <a:solidFill>
                  <a:srgbClr val="FFFFFF"/>
                </a:solidFill>
              </a14:hiddenFill>
            </a:ext>
          </a:extLst>
        </p:spPr>
      </p:pic>
      <p:sp>
        <p:nvSpPr>
          <p:cNvPr id="14" name="Elipse 13"/>
          <p:cNvSpPr/>
          <p:nvPr/>
        </p:nvSpPr>
        <p:spPr>
          <a:xfrm>
            <a:off x="9996278" y="3166672"/>
            <a:ext cx="340323" cy="235868"/>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Elipse 19"/>
          <p:cNvSpPr/>
          <p:nvPr/>
        </p:nvSpPr>
        <p:spPr>
          <a:xfrm>
            <a:off x="9875734" y="2972714"/>
            <a:ext cx="340323" cy="235868"/>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Elipse 20"/>
          <p:cNvSpPr/>
          <p:nvPr/>
        </p:nvSpPr>
        <p:spPr>
          <a:xfrm>
            <a:off x="9909887" y="2655355"/>
            <a:ext cx="498220" cy="256683"/>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Elipse 21"/>
          <p:cNvSpPr/>
          <p:nvPr/>
        </p:nvSpPr>
        <p:spPr>
          <a:xfrm rot="18321505">
            <a:off x="9953853" y="3491824"/>
            <a:ext cx="355686" cy="161409"/>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Elipse 22"/>
          <p:cNvSpPr/>
          <p:nvPr/>
        </p:nvSpPr>
        <p:spPr>
          <a:xfrm rot="2041977">
            <a:off x="10170859" y="2274808"/>
            <a:ext cx="430290" cy="17407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Elipse 23"/>
          <p:cNvSpPr/>
          <p:nvPr/>
        </p:nvSpPr>
        <p:spPr>
          <a:xfrm rot="638209">
            <a:off x="10100921" y="2526147"/>
            <a:ext cx="399016" cy="151393"/>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19" name="Diagrama 18"/>
          <p:cNvGraphicFramePr/>
          <p:nvPr>
            <p:extLst>
              <p:ext uri="{D42A27DB-BD31-4B8C-83A1-F6EECF244321}">
                <p14:modId xmlns:p14="http://schemas.microsoft.com/office/powerpoint/2010/main" val="549249510"/>
              </p:ext>
            </p:extLst>
          </p:nvPr>
        </p:nvGraphicFramePr>
        <p:xfrm>
          <a:off x="3166606" y="976190"/>
          <a:ext cx="3581757" cy="47554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agen 4"/>
          <p:cNvPicPr>
            <a:picLocks noChangeAspect="1"/>
          </p:cNvPicPr>
          <p:nvPr/>
        </p:nvPicPr>
        <p:blipFill>
          <a:blip r:embed="rId9"/>
          <a:stretch>
            <a:fillRect/>
          </a:stretch>
        </p:blipFill>
        <p:spPr>
          <a:xfrm>
            <a:off x="421988" y="889696"/>
            <a:ext cx="3577435" cy="4950172"/>
          </a:xfrm>
          <a:prstGeom prst="rect">
            <a:avLst/>
          </a:prstGeom>
        </p:spPr>
      </p:pic>
    </p:spTree>
    <p:extLst>
      <p:ext uri="{BB962C8B-B14F-4D97-AF65-F5344CB8AC3E}">
        <p14:creationId xmlns:p14="http://schemas.microsoft.com/office/powerpoint/2010/main" val="92112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D878AE4F-B5D1-492B-8597-E51617B36F71}"/>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44666244-36DF-4E5D-B984-9E56F8ED3F98}"/>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S" sz="3000" dirty="0">
                <a:solidFill>
                  <a:schemeClr val="tx1"/>
                </a:solidFill>
                <a:latin typeface="Arial"/>
              </a:rPr>
              <a:t>INTRODUCCIÓN</a:t>
            </a:r>
            <a:endParaRPr lang="es-EC" sz="3000" dirty="0">
              <a:solidFill>
                <a:schemeClr val="tx1"/>
              </a:solidFill>
              <a:latin typeface="Arial"/>
            </a:endParaRPr>
          </a:p>
        </p:txBody>
      </p:sp>
      <p:sp>
        <p:nvSpPr>
          <p:cNvPr id="9" name="CuadroTexto 8">
            <a:extLst>
              <a:ext uri="{FF2B5EF4-FFF2-40B4-BE49-F238E27FC236}">
                <a16:creationId xmlns="" xmlns:a16="http://schemas.microsoft.com/office/drawing/2014/main" id="{17FC5E0F-010C-4822-B755-077B81462517}"/>
              </a:ext>
            </a:extLst>
          </p:cNvPr>
          <p:cNvSpPr txBox="1"/>
          <p:nvPr/>
        </p:nvSpPr>
        <p:spPr>
          <a:xfrm>
            <a:off x="625764" y="6349095"/>
            <a:ext cx="4879284" cy="276999"/>
          </a:xfrm>
          <a:prstGeom prst="rect">
            <a:avLst/>
          </a:prstGeom>
          <a:noFill/>
        </p:spPr>
        <p:txBody>
          <a:bodyPr wrap="none" rtlCol="0">
            <a:spAutoFit/>
          </a:bodyPr>
          <a:lstStyle/>
          <a:p>
            <a:r>
              <a:rPr lang="en-US" sz="1200" dirty="0"/>
              <a:t>(</a:t>
            </a:r>
            <a:r>
              <a:rPr lang="en-US" sz="1200" dirty="0" smtClean="0"/>
              <a:t>INIAP, 2014; Carrillo et al., 2015; Martinez et al., 2013; SICA, 2002)</a:t>
            </a:r>
            <a:endParaRPr lang="en-US" sz="1200" dirty="0"/>
          </a:p>
        </p:txBody>
      </p:sp>
      <p:sp>
        <p:nvSpPr>
          <p:cNvPr id="10" name="CuadroTexto 9">
            <a:extLst>
              <a:ext uri="{FF2B5EF4-FFF2-40B4-BE49-F238E27FC236}">
                <a16:creationId xmlns="" xmlns:a16="http://schemas.microsoft.com/office/drawing/2014/main" id="{D9E3AE91-82C2-4E22-BD9D-084C30B0B5CF}"/>
              </a:ext>
            </a:extLst>
          </p:cNvPr>
          <p:cNvSpPr txBox="1"/>
          <p:nvPr/>
        </p:nvSpPr>
        <p:spPr>
          <a:xfrm>
            <a:off x="122827" y="95530"/>
            <a:ext cx="312906" cy="369332"/>
          </a:xfrm>
          <a:prstGeom prst="rect">
            <a:avLst/>
          </a:prstGeom>
          <a:noFill/>
        </p:spPr>
        <p:txBody>
          <a:bodyPr wrap="none" rtlCol="0">
            <a:spAutoFit/>
          </a:bodyPr>
          <a:lstStyle/>
          <a:p>
            <a:r>
              <a:rPr lang="es-EC" dirty="0" smtClean="0"/>
              <a:t>3</a:t>
            </a:r>
            <a:endParaRPr lang="es-EC" dirty="0"/>
          </a:p>
        </p:txBody>
      </p:sp>
      <p:sp>
        <p:nvSpPr>
          <p:cNvPr id="11" name="CuadroTexto 10">
            <a:extLst>
              <a:ext uri="{FF2B5EF4-FFF2-40B4-BE49-F238E27FC236}">
                <a16:creationId xmlns="" xmlns:a16="http://schemas.microsoft.com/office/drawing/2014/main" id="{A0D9D9F4-2D12-4E5F-90F2-6244FB5BE434}"/>
              </a:ext>
            </a:extLst>
          </p:cNvPr>
          <p:cNvSpPr txBox="1"/>
          <p:nvPr/>
        </p:nvSpPr>
        <p:spPr>
          <a:xfrm>
            <a:off x="536876" y="128460"/>
            <a:ext cx="5147673" cy="400110"/>
          </a:xfrm>
          <a:prstGeom prst="rect">
            <a:avLst/>
          </a:prstGeom>
          <a:noFill/>
        </p:spPr>
        <p:txBody>
          <a:bodyPr wrap="square" rtlCol="0">
            <a:spAutoFit/>
          </a:bodyPr>
          <a:lstStyle/>
          <a:p>
            <a:pPr algn="just"/>
            <a:r>
              <a:rPr lang="es-ES" sz="2000" b="1" dirty="0" smtClean="0"/>
              <a:t>Importancia del cultivo en el Ecuador</a:t>
            </a:r>
            <a:endParaRPr lang="es-EC" sz="2000" b="1" dirty="0"/>
          </a:p>
        </p:txBody>
      </p:sp>
      <p:graphicFrame>
        <p:nvGraphicFramePr>
          <p:cNvPr id="2" name="Diagrama 1"/>
          <p:cNvGraphicFramePr/>
          <p:nvPr>
            <p:extLst>
              <p:ext uri="{D42A27DB-BD31-4B8C-83A1-F6EECF244321}">
                <p14:modId xmlns:p14="http://schemas.microsoft.com/office/powerpoint/2010/main" val="2576530420"/>
              </p:ext>
            </p:extLst>
          </p:nvPr>
        </p:nvGraphicFramePr>
        <p:xfrm>
          <a:off x="0" y="874664"/>
          <a:ext cx="7495563" cy="4884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INIAP trabaja constantemente en el desarrollo de alianzas con diversas  instituciones en beneficio del sector agropecuario y forestal del país –  Instituto Nacional de Investigaciones Agropecuaria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4833" y="701782"/>
            <a:ext cx="38100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IAP entregará nueva variedad de mora sin espinas – Ministerio de  Agricultura y Ganaderí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95563" y="2892532"/>
            <a:ext cx="4286250"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6126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7194AD6A-152E-4085-8EE7-9B555A3492C6}"/>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42075D1F-F95B-464B-ACF4-95FF7A2C9ABD}"/>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S" sz="3000" dirty="0">
                <a:solidFill>
                  <a:schemeClr val="tx1"/>
                </a:solidFill>
                <a:latin typeface="Arial"/>
              </a:rPr>
              <a:t>INTRODUCCIÓN</a:t>
            </a:r>
            <a:endParaRPr lang="es-EC" sz="3000" dirty="0">
              <a:solidFill>
                <a:schemeClr val="tx1"/>
              </a:solidFill>
              <a:latin typeface="Arial"/>
            </a:endParaRPr>
          </a:p>
        </p:txBody>
      </p:sp>
      <p:sp>
        <p:nvSpPr>
          <p:cNvPr id="13" name="CuadroTexto 12">
            <a:extLst>
              <a:ext uri="{FF2B5EF4-FFF2-40B4-BE49-F238E27FC236}">
                <a16:creationId xmlns="" xmlns:a16="http://schemas.microsoft.com/office/drawing/2014/main" id="{D90A7E55-EAC5-4CAC-86AD-C542EA95BE99}"/>
              </a:ext>
            </a:extLst>
          </p:cNvPr>
          <p:cNvSpPr txBox="1"/>
          <p:nvPr/>
        </p:nvSpPr>
        <p:spPr>
          <a:xfrm>
            <a:off x="625764" y="6349095"/>
            <a:ext cx="7947304" cy="276999"/>
          </a:xfrm>
          <a:prstGeom prst="rect">
            <a:avLst/>
          </a:prstGeom>
          <a:noFill/>
        </p:spPr>
        <p:txBody>
          <a:bodyPr wrap="none" rtlCol="0">
            <a:spAutoFit/>
          </a:bodyPr>
          <a:lstStyle/>
          <a:p>
            <a:r>
              <a:rPr lang="en-US" sz="1200" dirty="0" smtClean="0"/>
              <a:t>(Hua et al., 2018; </a:t>
            </a:r>
            <a:r>
              <a:rPr lang="en-US" sz="1200" dirty="0" err="1" smtClean="0"/>
              <a:t>Brandhoff</a:t>
            </a:r>
            <a:r>
              <a:rPr lang="en-US" sz="1200" dirty="0" smtClean="0"/>
              <a:t>, 2017; </a:t>
            </a:r>
            <a:r>
              <a:rPr lang="en-US" sz="1200" dirty="0" err="1" smtClean="0"/>
              <a:t>Quinatoa</a:t>
            </a:r>
            <a:r>
              <a:rPr lang="en-US" sz="1200" dirty="0" smtClean="0"/>
              <a:t>, 2015; Williamson, 2007; </a:t>
            </a:r>
            <a:r>
              <a:rPr lang="en-US" sz="1200" dirty="0" err="1" smtClean="0"/>
              <a:t>Petrasch</a:t>
            </a:r>
            <a:r>
              <a:rPr lang="en-US" sz="1200" dirty="0" smtClean="0"/>
              <a:t> et al., 2019; </a:t>
            </a:r>
            <a:r>
              <a:rPr lang="en-US" sz="1200" dirty="0" err="1" smtClean="0"/>
              <a:t>Weiberg</a:t>
            </a:r>
            <a:r>
              <a:rPr lang="en-US" sz="1200" dirty="0" smtClean="0"/>
              <a:t> et al., 2013)</a:t>
            </a:r>
            <a:endParaRPr lang="en-US" sz="1200" dirty="0"/>
          </a:p>
        </p:txBody>
      </p:sp>
      <p:sp>
        <p:nvSpPr>
          <p:cNvPr id="7" name="CuadroTexto 6">
            <a:extLst>
              <a:ext uri="{FF2B5EF4-FFF2-40B4-BE49-F238E27FC236}">
                <a16:creationId xmlns="" xmlns:a16="http://schemas.microsoft.com/office/drawing/2014/main" id="{A0D9D9F4-2D12-4E5F-90F2-6244FB5BE434}"/>
              </a:ext>
            </a:extLst>
          </p:cNvPr>
          <p:cNvSpPr txBox="1"/>
          <p:nvPr/>
        </p:nvSpPr>
        <p:spPr>
          <a:xfrm>
            <a:off x="442762" y="107887"/>
            <a:ext cx="5657662" cy="400110"/>
          </a:xfrm>
          <a:prstGeom prst="rect">
            <a:avLst/>
          </a:prstGeom>
          <a:noFill/>
        </p:spPr>
        <p:txBody>
          <a:bodyPr wrap="square" rtlCol="0">
            <a:spAutoFit/>
          </a:bodyPr>
          <a:lstStyle/>
          <a:p>
            <a:pPr algn="just"/>
            <a:r>
              <a:rPr lang="es-ES" sz="2000" b="1" dirty="0" smtClean="0"/>
              <a:t>Moho gris, una enfermedad en ascenso</a:t>
            </a:r>
            <a:endParaRPr lang="es-EC" sz="2000" b="1" dirty="0"/>
          </a:p>
        </p:txBody>
      </p:sp>
      <p:cxnSp>
        <p:nvCxnSpPr>
          <p:cNvPr id="16" name="Conector recto de flecha 15">
            <a:extLst>
              <a:ext uri="{FF2B5EF4-FFF2-40B4-BE49-F238E27FC236}">
                <a16:creationId xmlns="" xmlns:a16="http://schemas.microsoft.com/office/drawing/2014/main" id="{4F913CCB-AE14-4A23-9FE1-656B19B3C9C2}"/>
              </a:ext>
            </a:extLst>
          </p:cNvPr>
          <p:cNvCxnSpPr>
            <a:cxnSpLocks/>
          </p:cNvCxnSpPr>
          <p:nvPr/>
        </p:nvCxnSpPr>
        <p:spPr>
          <a:xfrm>
            <a:off x="7345938" y="2315592"/>
            <a:ext cx="546510" cy="0"/>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 xmlns:a16="http://schemas.microsoft.com/office/drawing/2014/main" id="{CA501D01-59CD-44D5-942C-95A626DEA7B9}"/>
              </a:ext>
            </a:extLst>
          </p:cNvPr>
          <p:cNvSpPr txBox="1"/>
          <p:nvPr/>
        </p:nvSpPr>
        <p:spPr>
          <a:xfrm>
            <a:off x="122827" y="95530"/>
            <a:ext cx="312906" cy="369332"/>
          </a:xfrm>
          <a:prstGeom prst="rect">
            <a:avLst/>
          </a:prstGeom>
          <a:noFill/>
        </p:spPr>
        <p:txBody>
          <a:bodyPr wrap="none" rtlCol="0">
            <a:spAutoFit/>
          </a:bodyPr>
          <a:lstStyle/>
          <a:p>
            <a:r>
              <a:rPr lang="es-ES" dirty="0"/>
              <a:t>4</a:t>
            </a:r>
            <a:endParaRPr lang="es-EC" dirty="0"/>
          </a:p>
        </p:txBody>
      </p:sp>
      <p:cxnSp>
        <p:nvCxnSpPr>
          <p:cNvPr id="17" name="Conector recto de flecha 16">
            <a:extLst>
              <a:ext uri="{FF2B5EF4-FFF2-40B4-BE49-F238E27FC236}">
                <a16:creationId xmlns="" xmlns:a16="http://schemas.microsoft.com/office/drawing/2014/main" id="{4F913CCB-AE14-4A23-9FE1-656B19B3C9C2}"/>
              </a:ext>
            </a:extLst>
          </p:cNvPr>
          <p:cNvCxnSpPr>
            <a:cxnSpLocks/>
          </p:cNvCxnSpPr>
          <p:nvPr/>
        </p:nvCxnSpPr>
        <p:spPr>
          <a:xfrm>
            <a:off x="4051735" y="2357837"/>
            <a:ext cx="546510" cy="0"/>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rotWithShape="1">
          <a:blip r:embed="rId3"/>
          <a:srcRect r="22374" b="25516"/>
          <a:stretch/>
        </p:blipFill>
        <p:spPr>
          <a:xfrm>
            <a:off x="4719431" y="948137"/>
            <a:ext cx="2421380" cy="2825812"/>
          </a:xfrm>
          <a:prstGeom prst="rect">
            <a:avLst/>
          </a:prstGeom>
        </p:spPr>
      </p:pic>
      <p:pic>
        <p:nvPicPr>
          <p:cNvPr id="8" name="Imagen 7"/>
          <p:cNvPicPr>
            <a:picLocks noChangeAspect="1"/>
          </p:cNvPicPr>
          <p:nvPr/>
        </p:nvPicPr>
        <p:blipFill rotWithShape="1">
          <a:blip r:embed="rId4"/>
          <a:srcRect l="1991" t="4431" r="20298" b="14385"/>
          <a:stretch/>
        </p:blipFill>
        <p:spPr>
          <a:xfrm rot="5400000">
            <a:off x="-335051" y="1522472"/>
            <a:ext cx="4834885" cy="3666045"/>
          </a:xfrm>
          <a:prstGeom prst="rect">
            <a:avLst/>
          </a:prstGeom>
        </p:spPr>
      </p:pic>
      <p:pic>
        <p:nvPicPr>
          <p:cNvPr id="9" name="Imagen 8"/>
          <p:cNvPicPr>
            <a:picLocks noChangeAspect="1"/>
          </p:cNvPicPr>
          <p:nvPr/>
        </p:nvPicPr>
        <p:blipFill>
          <a:blip r:embed="rId5"/>
          <a:stretch>
            <a:fillRect/>
          </a:stretch>
        </p:blipFill>
        <p:spPr>
          <a:xfrm>
            <a:off x="8097575" y="948137"/>
            <a:ext cx="2152650" cy="2819400"/>
          </a:xfrm>
          <a:prstGeom prst="rect">
            <a:avLst/>
          </a:prstGeom>
        </p:spPr>
      </p:pic>
      <p:graphicFrame>
        <p:nvGraphicFramePr>
          <p:cNvPr id="10" name="Diagrama 9"/>
          <p:cNvGraphicFramePr/>
          <p:nvPr>
            <p:extLst>
              <p:ext uri="{D42A27DB-BD31-4B8C-83A1-F6EECF244321}">
                <p14:modId xmlns:p14="http://schemas.microsoft.com/office/powerpoint/2010/main" val="1029336217"/>
              </p:ext>
            </p:extLst>
          </p:nvPr>
        </p:nvGraphicFramePr>
        <p:xfrm>
          <a:off x="4051736" y="4116573"/>
          <a:ext cx="7869382" cy="156115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078" name="Picture 6" descr="Flor enferma ilustración del vector. Ilustración de plantar - 40087756"/>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10227"/>
          <a:stretch/>
        </p:blipFill>
        <p:spPr bwMode="auto">
          <a:xfrm>
            <a:off x="10663580" y="1683727"/>
            <a:ext cx="1057365" cy="1361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366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F3D88530-493B-4552-84CD-EE1213483D75}"/>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F6D30EDD-437E-4D14-8C49-610CDB10F64F}"/>
              </a:ext>
            </a:extLst>
          </p:cNvPr>
          <p:cNvSpPr txBox="1"/>
          <p:nvPr/>
        </p:nvSpPr>
        <p:spPr>
          <a:xfrm>
            <a:off x="279280" y="2767007"/>
            <a:ext cx="11539471" cy="769441"/>
          </a:xfrm>
          <a:prstGeom prst="rect">
            <a:avLst/>
          </a:prstGeom>
          <a:noFill/>
        </p:spPr>
        <p:txBody>
          <a:bodyPr wrap="square" rtlCol="0">
            <a:spAutoFit/>
          </a:bodyPr>
          <a:lstStyle>
            <a:defPPr>
              <a:defRPr lang="es-ES"/>
            </a:defPPr>
            <a:lvl1pPr algn="ctr">
              <a:defRPr sz="2800" b="1">
                <a:solidFill>
                  <a:srgbClr val="FF0000"/>
                </a:solidFill>
              </a:defRPr>
            </a:lvl1pPr>
          </a:lstStyle>
          <a:p>
            <a:pPr defTabSz="914400">
              <a:defRPr/>
            </a:pPr>
            <a:r>
              <a:rPr lang="es-ES" sz="4400" dirty="0" smtClean="0">
                <a:solidFill>
                  <a:schemeClr val="tx1"/>
                </a:solidFill>
                <a:latin typeface="Arial"/>
              </a:rPr>
              <a:t>OBJETIVOS</a:t>
            </a:r>
            <a:endParaRPr lang="es-EC" sz="4400" dirty="0">
              <a:solidFill>
                <a:schemeClr val="tx1"/>
              </a:solidFill>
              <a:latin typeface="Arial"/>
            </a:endParaRPr>
          </a:p>
        </p:txBody>
      </p:sp>
      <p:sp>
        <p:nvSpPr>
          <p:cNvPr id="9" name="CuadroTexto 8">
            <a:extLst>
              <a:ext uri="{FF2B5EF4-FFF2-40B4-BE49-F238E27FC236}">
                <a16:creationId xmlns="" xmlns:a16="http://schemas.microsoft.com/office/drawing/2014/main" id="{3FAC9DA4-6E55-4E3A-8EAA-E9AD6ED37C4B}"/>
              </a:ext>
            </a:extLst>
          </p:cNvPr>
          <p:cNvSpPr txBox="1"/>
          <p:nvPr/>
        </p:nvSpPr>
        <p:spPr>
          <a:xfrm>
            <a:off x="122827" y="95530"/>
            <a:ext cx="312906" cy="369332"/>
          </a:xfrm>
          <a:prstGeom prst="rect">
            <a:avLst/>
          </a:prstGeom>
          <a:noFill/>
        </p:spPr>
        <p:txBody>
          <a:bodyPr wrap="none" rtlCol="0">
            <a:spAutoFit/>
          </a:bodyPr>
          <a:lstStyle/>
          <a:p>
            <a:r>
              <a:rPr lang="es-ES" dirty="0"/>
              <a:t>5</a:t>
            </a:r>
            <a:endParaRPr lang="es-EC" dirty="0"/>
          </a:p>
        </p:txBody>
      </p:sp>
    </p:spTree>
    <p:extLst>
      <p:ext uri="{BB962C8B-B14F-4D97-AF65-F5344CB8AC3E}">
        <p14:creationId xmlns:p14="http://schemas.microsoft.com/office/powerpoint/2010/main" val="376716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F3D88530-493B-4552-84CD-EE1213483D75}"/>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 xmlns:a16="http://schemas.microsoft.com/office/drawing/2014/main" id="{F6D30EDD-437E-4D14-8C49-610CDB10F64F}"/>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S" sz="3000" dirty="0">
                <a:solidFill>
                  <a:schemeClr val="tx1"/>
                </a:solidFill>
                <a:latin typeface="Arial"/>
              </a:rPr>
              <a:t>OBJETIVOS</a:t>
            </a:r>
            <a:endParaRPr lang="es-EC" sz="3000" dirty="0">
              <a:solidFill>
                <a:schemeClr val="tx1"/>
              </a:solidFill>
              <a:latin typeface="Arial"/>
            </a:endParaRPr>
          </a:p>
        </p:txBody>
      </p:sp>
      <p:sp>
        <p:nvSpPr>
          <p:cNvPr id="6" name="CuadroTexto 5">
            <a:extLst>
              <a:ext uri="{FF2B5EF4-FFF2-40B4-BE49-F238E27FC236}">
                <a16:creationId xmlns="" xmlns:a16="http://schemas.microsoft.com/office/drawing/2014/main" id="{21982766-9A21-4090-A2A2-C9D5B6F5A555}"/>
              </a:ext>
            </a:extLst>
          </p:cNvPr>
          <p:cNvSpPr txBox="1"/>
          <p:nvPr/>
        </p:nvSpPr>
        <p:spPr>
          <a:xfrm>
            <a:off x="609601" y="2800682"/>
            <a:ext cx="8101080" cy="1341457"/>
          </a:xfrm>
          <a:prstGeom prst="rect">
            <a:avLst/>
          </a:prstGeom>
          <a:noFill/>
        </p:spPr>
        <p:txBody>
          <a:bodyPr wrap="square">
            <a:spAutoFit/>
          </a:bodyPr>
          <a:lstStyle/>
          <a:p>
            <a:pPr algn="just">
              <a:lnSpc>
                <a:spcPct val="200000"/>
              </a:lnSpc>
            </a:pPr>
            <a:r>
              <a:rPr lang="es-EC" sz="2200" dirty="0" smtClean="0">
                <a:effectLst/>
                <a:latin typeface="+mj-lt"/>
                <a:ea typeface="Calibri" panose="020F0502020204030204" pitchFamily="34" charset="0"/>
                <a:cs typeface="Calibri" panose="020F0502020204030204" pitchFamily="34" charset="0"/>
              </a:rPr>
              <a:t>Caracterizar a nivel morfológico y molecular al agente causal de la enfermedad del moho gris en plantas de mora de castilla</a:t>
            </a:r>
            <a:r>
              <a:rPr lang="es-CL" sz="2200" dirty="0" smtClean="0">
                <a:effectLst/>
                <a:latin typeface="+mj-lt"/>
                <a:ea typeface="Calibri" panose="020F0502020204030204" pitchFamily="34" charset="0"/>
                <a:cs typeface="Calibri" panose="020F0502020204030204" pitchFamily="34" charset="0"/>
              </a:rPr>
              <a:t>.</a:t>
            </a:r>
            <a:endParaRPr lang="es-EC" sz="2200" dirty="0">
              <a:effectLst/>
              <a:latin typeface="+mj-lt"/>
              <a:ea typeface="Calibri" panose="020F0502020204030204" pitchFamily="34" charset="0"/>
              <a:cs typeface="Times New Roman" panose="02020603050405020304" pitchFamily="18" charset="0"/>
            </a:endParaRPr>
          </a:p>
        </p:txBody>
      </p:sp>
      <p:sp>
        <p:nvSpPr>
          <p:cNvPr id="8" name="Rectángulo: esquinas redondeadas 7">
            <a:extLst>
              <a:ext uri="{FF2B5EF4-FFF2-40B4-BE49-F238E27FC236}">
                <a16:creationId xmlns="" xmlns:a16="http://schemas.microsoft.com/office/drawing/2014/main" id="{DAFA50C3-FE3D-4080-BC01-F36797398FDD}"/>
              </a:ext>
            </a:extLst>
          </p:cNvPr>
          <p:cNvSpPr/>
          <p:nvPr/>
        </p:nvSpPr>
        <p:spPr>
          <a:xfrm>
            <a:off x="609602" y="1481070"/>
            <a:ext cx="10972798" cy="656822"/>
          </a:xfrm>
          <a:prstGeom prst="round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s-ES" sz="2500" b="1" dirty="0">
                <a:solidFill>
                  <a:schemeClr val="tx1"/>
                </a:solidFill>
              </a:rPr>
              <a:t>Objetivo General</a:t>
            </a:r>
            <a:endParaRPr lang="es-EC" sz="2500" b="1" dirty="0">
              <a:solidFill>
                <a:schemeClr val="tx1"/>
              </a:solidFill>
            </a:endParaRPr>
          </a:p>
        </p:txBody>
      </p:sp>
      <p:sp>
        <p:nvSpPr>
          <p:cNvPr id="9" name="CuadroTexto 8">
            <a:extLst>
              <a:ext uri="{FF2B5EF4-FFF2-40B4-BE49-F238E27FC236}">
                <a16:creationId xmlns="" xmlns:a16="http://schemas.microsoft.com/office/drawing/2014/main" id="{3FAC9DA4-6E55-4E3A-8EAA-E9AD6ED37C4B}"/>
              </a:ext>
            </a:extLst>
          </p:cNvPr>
          <p:cNvSpPr txBox="1"/>
          <p:nvPr/>
        </p:nvSpPr>
        <p:spPr>
          <a:xfrm>
            <a:off x="122827" y="95530"/>
            <a:ext cx="312906" cy="369332"/>
          </a:xfrm>
          <a:prstGeom prst="rect">
            <a:avLst/>
          </a:prstGeom>
          <a:noFill/>
        </p:spPr>
        <p:txBody>
          <a:bodyPr wrap="none" rtlCol="0">
            <a:spAutoFit/>
          </a:bodyPr>
          <a:lstStyle/>
          <a:p>
            <a:r>
              <a:rPr lang="es-EC" dirty="0" smtClean="0"/>
              <a:t>6</a:t>
            </a:r>
            <a:endParaRPr lang="es-EC" dirty="0"/>
          </a:p>
        </p:txBody>
      </p:sp>
      <p:pic>
        <p:nvPicPr>
          <p:cNvPr id="4098" name="Picture 2" descr="Cuál es el objetivo de la publicidad en el punto de venta"/>
          <p:cNvPicPr>
            <a:picLocks noChangeAspect="1" noChangeArrowheads="1"/>
          </p:cNvPicPr>
          <p:nvPr/>
        </p:nvPicPr>
        <p:blipFill rotWithShape="1">
          <a:blip r:embed="rId3">
            <a:extLst>
              <a:ext uri="{28A0092B-C50C-407E-A947-70E740481C1C}">
                <a14:useLocalDpi xmlns:a14="http://schemas.microsoft.com/office/drawing/2010/main" val="0"/>
              </a:ext>
            </a:extLst>
          </a:blip>
          <a:srcRect l="20603" t="15548" r="20633" b="25397"/>
          <a:stretch/>
        </p:blipFill>
        <p:spPr bwMode="auto">
          <a:xfrm>
            <a:off x="9114339" y="1951649"/>
            <a:ext cx="2798619" cy="281247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793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5665E898-DF41-409C-9FBA-89B3838D60A1}"/>
              </a:ext>
            </a:extLst>
          </p:cNvPr>
          <p:cNvSpPr>
            <a:spLocks noGrp="1"/>
          </p:cNvSpPr>
          <p:nvPr>
            <p:ph type="sldNum" sz="quarter" idx="11"/>
          </p:nvPr>
        </p:nvSpPr>
        <p:spPr/>
        <p:txBody>
          <a:bodyPr/>
          <a:lstStyle/>
          <a:p>
            <a:r>
              <a:rPr lang="es-EC" b="1"/>
              <a:t>VERSIÓN: </a:t>
            </a:r>
            <a:r>
              <a:rPr lang="es-EC"/>
              <a:t>1.0</a:t>
            </a:r>
            <a:endParaRPr lang="es-EC" dirty="0"/>
          </a:p>
        </p:txBody>
      </p:sp>
      <p:sp>
        <p:nvSpPr>
          <p:cNvPr id="5" name="CuadroTexto 4">
            <a:extLst>
              <a:ext uri="{FF2B5EF4-FFF2-40B4-BE49-F238E27FC236}">
                <a16:creationId xmlns="" xmlns:a16="http://schemas.microsoft.com/office/drawing/2014/main" id="{456406CF-5C39-4814-8277-1A1FBC832D7D}"/>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S" sz="3000" dirty="0">
                <a:solidFill>
                  <a:schemeClr val="tx1"/>
                </a:solidFill>
                <a:latin typeface="Arial"/>
              </a:rPr>
              <a:t>OBJETIVOS</a:t>
            </a:r>
            <a:endParaRPr lang="es-EC" sz="3000" dirty="0">
              <a:solidFill>
                <a:schemeClr val="tx1"/>
              </a:solidFill>
              <a:latin typeface="Arial"/>
            </a:endParaRPr>
          </a:p>
        </p:txBody>
      </p:sp>
      <p:pic>
        <p:nvPicPr>
          <p:cNvPr id="6" name="Imagen 5">
            <a:extLst>
              <a:ext uri="{FF2B5EF4-FFF2-40B4-BE49-F238E27FC236}">
                <a16:creationId xmlns="" xmlns:a16="http://schemas.microsoft.com/office/drawing/2014/main" id="{5ABF081A-BB11-42E2-B89D-591FF0235157}"/>
              </a:ext>
            </a:extLst>
          </p:cNvPr>
          <p:cNvPicPr>
            <a:picLocks noChangeAspect="1"/>
          </p:cNvPicPr>
          <p:nvPr/>
        </p:nvPicPr>
        <p:blipFill rotWithShape="1">
          <a:blip r:embed="rId2"/>
          <a:srcRect l="11852" t="2931" r="50000" b="52364"/>
          <a:stretch/>
        </p:blipFill>
        <p:spPr>
          <a:xfrm>
            <a:off x="1041788" y="2074016"/>
            <a:ext cx="769230" cy="720000"/>
          </a:xfrm>
          <a:prstGeom prst="rect">
            <a:avLst/>
          </a:prstGeom>
        </p:spPr>
      </p:pic>
      <p:pic>
        <p:nvPicPr>
          <p:cNvPr id="7" name="Imagen 6">
            <a:extLst>
              <a:ext uri="{FF2B5EF4-FFF2-40B4-BE49-F238E27FC236}">
                <a16:creationId xmlns="" xmlns:a16="http://schemas.microsoft.com/office/drawing/2014/main" id="{296119DC-E6E9-4246-89B5-2BDD75320A58}"/>
              </a:ext>
            </a:extLst>
          </p:cNvPr>
          <p:cNvPicPr>
            <a:picLocks noChangeAspect="1"/>
          </p:cNvPicPr>
          <p:nvPr/>
        </p:nvPicPr>
        <p:blipFill rotWithShape="1">
          <a:blip r:embed="rId2"/>
          <a:srcRect l="11852" t="2931" r="50000" b="52364"/>
          <a:stretch/>
        </p:blipFill>
        <p:spPr>
          <a:xfrm>
            <a:off x="1041788" y="3046539"/>
            <a:ext cx="769230" cy="720000"/>
          </a:xfrm>
          <a:prstGeom prst="rect">
            <a:avLst/>
          </a:prstGeom>
        </p:spPr>
      </p:pic>
      <p:pic>
        <p:nvPicPr>
          <p:cNvPr id="8" name="Imagen 7">
            <a:extLst>
              <a:ext uri="{FF2B5EF4-FFF2-40B4-BE49-F238E27FC236}">
                <a16:creationId xmlns="" xmlns:a16="http://schemas.microsoft.com/office/drawing/2014/main" id="{1E199627-341F-449C-8D6C-83E4D89B26CD}"/>
              </a:ext>
            </a:extLst>
          </p:cNvPr>
          <p:cNvPicPr>
            <a:picLocks noChangeAspect="1"/>
          </p:cNvPicPr>
          <p:nvPr/>
        </p:nvPicPr>
        <p:blipFill rotWithShape="1">
          <a:blip r:embed="rId2"/>
          <a:srcRect l="11852" t="2931" r="50000" b="52364"/>
          <a:stretch/>
        </p:blipFill>
        <p:spPr>
          <a:xfrm>
            <a:off x="1041788" y="4019062"/>
            <a:ext cx="769230" cy="720000"/>
          </a:xfrm>
          <a:prstGeom prst="rect">
            <a:avLst/>
          </a:prstGeom>
        </p:spPr>
      </p:pic>
      <p:sp>
        <p:nvSpPr>
          <p:cNvPr id="9" name="Rectángulo: esquinas redondeadas 8">
            <a:extLst>
              <a:ext uri="{FF2B5EF4-FFF2-40B4-BE49-F238E27FC236}">
                <a16:creationId xmlns="" xmlns:a16="http://schemas.microsoft.com/office/drawing/2014/main" id="{7FA9032B-3D15-4EA7-B211-91E391D05B15}"/>
              </a:ext>
            </a:extLst>
          </p:cNvPr>
          <p:cNvSpPr/>
          <p:nvPr/>
        </p:nvSpPr>
        <p:spPr>
          <a:xfrm>
            <a:off x="609602" y="976100"/>
            <a:ext cx="10972798" cy="656822"/>
          </a:xfrm>
          <a:prstGeom prst="round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s-ES" sz="2500" b="1" dirty="0">
                <a:solidFill>
                  <a:schemeClr val="tx1"/>
                </a:solidFill>
              </a:rPr>
              <a:t>Objetivos Específicos</a:t>
            </a:r>
            <a:endParaRPr lang="es-EC" sz="2500" b="1" dirty="0">
              <a:solidFill>
                <a:schemeClr val="tx1"/>
              </a:solidFill>
            </a:endParaRPr>
          </a:p>
        </p:txBody>
      </p:sp>
      <p:sp>
        <p:nvSpPr>
          <p:cNvPr id="11" name="CuadroTexto 10">
            <a:extLst>
              <a:ext uri="{FF2B5EF4-FFF2-40B4-BE49-F238E27FC236}">
                <a16:creationId xmlns="" xmlns:a16="http://schemas.microsoft.com/office/drawing/2014/main" id="{6C90657A-6AC7-4133-BC0D-19A8297F5A6F}"/>
              </a:ext>
            </a:extLst>
          </p:cNvPr>
          <p:cNvSpPr txBox="1"/>
          <p:nvPr/>
        </p:nvSpPr>
        <p:spPr>
          <a:xfrm>
            <a:off x="1811019" y="1973452"/>
            <a:ext cx="9771382" cy="769441"/>
          </a:xfrm>
          <a:prstGeom prst="rect">
            <a:avLst/>
          </a:prstGeom>
          <a:noFill/>
        </p:spPr>
        <p:txBody>
          <a:bodyPr wrap="square">
            <a:spAutoFit/>
          </a:bodyPr>
          <a:lstStyle/>
          <a:p>
            <a:pPr lvl="0" algn="l"/>
            <a:r>
              <a:rPr lang="es-EC" sz="2200" dirty="0" smtClean="0">
                <a:effectLst/>
                <a:ea typeface="Calibri" panose="020F0502020204030204" pitchFamily="34" charset="0"/>
                <a:cs typeface="Calibri" panose="020F0502020204030204" pitchFamily="34" charset="0"/>
              </a:rPr>
              <a:t>Recolectar frutos de mora de castilla con sintomatología de la enfermedad de la pudrición del fruto.</a:t>
            </a:r>
            <a:endParaRPr lang="es-EC" sz="2200" dirty="0">
              <a:effectLst/>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 xmlns:a16="http://schemas.microsoft.com/office/drawing/2014/main" id="{EB2B48B6-8095-47F9-9353-5B3697D80BA3}"/>
              </a:ext>
            </a:extLst>
          </p:cNvPr>
          <p:cNvSpPr txBox="1"/>
          <p:nvPr/>
        </p:nvSpPr>
        <p:spPr>
          <a:xfrm>
            <a:off x="1811018" y="3037601"/>
            <a:ext cx="9771382" cy="769441"/>
          </a:xfrm>
          <a:prstGeom prst="rect">
            <a:avLst/>
          </a:prstGeom>
          <a:noFill/>
        </p:spPr>
        <p:txBody>
          <a:bodyPr wrap="square">
            <a:spAutoFit/>
          </a:bodyPr>
          <a:lstStyle/>
          <a:p>
            <a:pPr lvl="0" algn="l"/>
            <a:r>
              <a:rPr lang="es-EC" sz="2200" dirty="0" smtClean="0">
                <a:solidFill>
                  <a:srgbClr val="000000"/>
                </a:solidFill>
                <a:effectLst/>
                <a:ea typeface="Calibri" panose="020F0502020204030204" pitchFamily="34" charset="0"/>
                <a:cs typeface="Calibri" panose="020F0502020204030204" pitchFamily="34" charset="0"/>
              </a:rPr>
              <a:t>Identificar macro y microscópicamente al microorganismo aislado a partir de las muestras.</a:t>
            </a:r>
            <a:endParaRPr lang="es-EC" sz="2200" dirty="0">
              <a:effectLst/>
              <a:ea typeface="Calibri" panose="020F0502020204030204" pitchFamily="34" charset="0"/>
              <a:cs typeface="Times New Roman" panose="02020603050405020304" pitchFamily="18" charset="0"/>
            </a:endParaRPr>
          </a:p>
        </p:txBody>
      </p:sp>
      <p:sp>
        <p:nvSpPr>
          <p:cNvPr id="15" name="CuadroTexto 14">
            <a:extLst>
              <a:ext uri="{FF2B5EF4-FFF2-40B4-BE49-F238E27FC236}">
                <a16:creationId xmlns="" xmlns:a16="http://schemas.microsoft.com/office/drawing/2014/main" id="{76FDA9C4-79AF-4FCD-AC90-342D4CCF5E94}"/>
              </a:ext>
            </a:extLst>
          </p:cNvPr>
          <p:cNvSpPr txBox="1"/>
          <p:nvPr/>
        </p:nvSpPr>
        <p:spPr>
          <a:xfrm>
            <a:off x="1811018" y="4173341"/>
            <a:ext cx="8069961" cy="430887"/>
          </a:xfrm>
          <a:prstGeom prst="rect">
            <a:avLst/>
          </a:prstGeom>
          <a:noFill/>
        </p:spPr>
        <p:txBody>
          <a:bodyPr wrap="square">
            <a:spAutoFit/>
          </a:bodyPr>
          <a:lstStyle/>
          <a:p>
            <a:pPr lvl="0" algn="l"/>
            <a:r>
              <a:rPr lang="es-EC" sz="2200" dirty="0" smtClean="0">
                <a:solidFill>
                  <a:srgbClr val="000000"/>
                </a:solidFill>
                <a:effectLst/>
                <a:ea typeface="Calibri" panose="020F0502020204030204" pitchFamily="34" charset="0"/>
                <a:cs typeface="Calibri" panose="020F0502020204030204" pitchFamily="34" charset="0"/>
              </a:rPr>
              <a:t>Identificar a nivel molecular al microorganismo.</a:t>
            </a:r>
            <a:endParaRPr lang="es-EC" sz="2200" dirty="0">
              <a:effectLst/>
              <a:ea typeface="Calibri" panose="020F0502020204030204" pitchFamily="34" charset="0"/>
              <a:cs typeface="Times New Roman" panose="02020603050405020304" pitchFamily="18" charset="0"/>
            </a:endParaRPr>
          </a:p>
        </p:txBody>
      </p:sp>
      <p:sp>
        <p:nvSpPr>
          <p:cNvPr id="12" name="CuadroTexto 11">
            <a:extLst>
              <a:ext uri="{FF2B5EF4-FFF2-40B4-BE49-F238E27FC236}">
                <a16:creationId xmlns="" xmlns:a16="http://schemas.microsoft.com/office/drawing/2014/main" id="{A7333282-A642-414F-9B0E-5B5ACD7CF71A}"/>
              </a:ext>
            </a:extLst>
          </p:cNvPr>
          <p:cNvSpPr txBox="1"/>
          <p:nvPr/>
        </p:nvSpPr>
        <p:spPr>
          <a:xfrm>
            <a:off x="122827" y="95530"/>
            <a:ext cx="312906" cy="369332"/>
          </a:xfrm>
          <a:prstGeom prst="rect">
            <a:avLst/>
          </a:prstGeom>
          <a:noFill/>
        </p:spPr>
        <p:txBody>
          <a:bodyPr wrap="none" rtlCol="0">
            <a:spAutoFit/>
          </a:bodyPr>
          <a:lstStyle/>
          <a:p>
            <a:r>
              <a:rPr lang="es-EC" dirty="0" smtClean="0"/>
              <a:t>7</a:t>
            </a:r>
            <a:endParaRPr lang="es-EC" dirty="0"/>
          </a:p>
        </p:txBody>
      </p:sp>
      <p:sp>
        <p:nvSpPr>
          <p:cNvPr id="14" name="CuadroTexto 13">
            <a:extLst>
              <a:ext uri="{FF2B5EF4-FFF2-40B4-BE49-F238E27FC236}">
                <a16:creationId xmlns="" xmlns:a16="http://schemas.microsoft.com/office/drawing/2014/main" id="{76FDA9C4-79AF-4FCD-AC90-342D4CCF5E94}"/>
              </a:ext>
            </a:extLst>
          </p:cNvPr>
          <p:cNvSpPr txBox="1"/>
          <p:nvPr/>
        </p:nvSpPr>
        <p:spPr>
          <a:xfrm>
            <a:off x="1811018" y="4938836"/>
            <a:ext cx="9243669" cy="430887"/>
          </a:xfrm>
          <a:prstGeom prst="rect">
            <a:avLst/>
          </a:prstGeom>
          <a:noFill/>
        </p:spPr>
        <p:txBody>
          <a:bodyPr wrap="square">
            <a:spAutoFit/>
          </a:bodyPr>
          <a:lstStyle/>
          <a:p>
            <a:pPr lvl="0" algn="l"/>
            <a:r>
              <a:rPr lang="es-EC" sz="2200" dirty="0" smtClean="0">
                <a:solidFill>
                  <a:srgbClr val="000000"/>
                </a:solidFill>
                <a:effectLst/>
                <a:ea typeface="Calibri" panose="020F0502020204030204" pitchFamily="34" charset="0"/>
                <a:cs typeface="Calibri" panose="020F0502020204030204" pitchFamily="34" charset="0"/>
              </a:rPr>
              <a:t>Completar los postulados de Koch en frutos sanos de mora de castilla.</a:t>
            </a:r>
            <a:endParaRPr lang="es-EC" sz="2200" dirty="0">
              <a:effectLst/>
              <a:ea typeface="Calibri" panose="020F0502020204030204" pitchFamily="34" charset="0"/>
              <a:cs typeface="Times New Roman" panose="02020603050405020304" pitchFamily="18" charset="0"/>
            </a:endParaRPr>
          </a:p>
        </p:txBody>
      </p:sp>
      <p:pic>
        <p:nvPicPr>
          <p:cNvPr id="16" name="Imagen 15">
            <a:extLst>
              <a:ext uri="{FF2B5EF4-FFF2-40B4-BE49-F238E27FC236}">
                <a16:creationId xmlns="" xmlns:a16="http://schemas.microsoft.com/office/drawing/2014/main" id="{296119DC-E6E9-4246-89B5-2BDD75320A58}"/>
              </a:ext>
            </a:extLst>
          </p:cNvPr>
          <p:cNvPicPr>
            <a:picLocks noChangeAspect="1"/>
          </p:cNvPicPr>
          <p:nvPr/>
        </p:nvPicPr>
        <p:blipFill rotWithShape="1">
          <a:blip r:embed="rId2"/>
          <a:srcRect l="11852" t="2931" r="50000" b="52364"/>
          <a:stretch/>
        </p:blipFill>
        <p:spPr>
          <a:xfrm>
            <a:off x="1041788" y="4820156"/>
            <a:ext cx="769230" cy="720000"/>
          </a:xfrm>
          <a:prstGeom prst="rect">
            <a:avLst/>
          </a:prstGeom>
        </p:spPr>
      </p:pic>
    </p:spTree>
    <p:extLst>
      <p:ext uri="{BB962C8B-B14F-4D97-AF65-F5344CB8AC3E}">
        <p14:creationId xmlns:p14="http://schemas.microsoft.com/office/powerpoint/2010/main" val="1808750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B25075CC-765B-4AA4-AC6E-12D0A9B3AB15}"/>
              </a:ext>
            </a:extLst>
          </p:cNvPr>
          <p:cNvSpPr>
            <a:spLocks noGrp="1"/>
          </p:cNvSpPr>
          <p:nvPr>
            <p:ph type="sldNum" sz="quarter" idx="11"/>
          </p:nvPr>
        </p:nvSpPr>
        <p:spPr/>
        <p:txBody>
          <a:bodyPr/>
          <a:lstStyle/>
          <a:p>
            <a:r>
              <a:rPr lang="es-EC" b="1"/>
              <a:t>VERSIÓN: </a:t>
            </a:r>
            <a:r>
              <a:rPr lang="es-EC"/>
              <a:t>1.0</a:t>
            </a:r>
            <a:endParaRPr lang="es-EC" dirty="0"/>
          </a:p>
        </p:txBody>
      </p:sp>
      <p:sp>
        <p:nvSpPr>
          <p:cNvPr id="5" name="CuadroTexto 4">
            <a:extLst>
              <a:ext uri="{FF2B5EF4-FFF2-40B4-BE49-F238E27FC236}">
                <a16:creationId xmlns="" xmlns:a16="http://schemas.microsoft.com/office/drawing/2014/main" id="{B9418823-5E59-4701-99F2-7299DC023787}"/>
              </a:ext>
            </a:extLst>
          </p:cNvPr>
          <p:cNvSpPr txBox="1"/>
          <p:nvPr/>
        </p:nvSpPr>
        <p:spPr>
          <a:xfrm>
            <a:off x="3980597" y="2749169"/>
            <a:ext cx="7601803" cy="1341457"/>
          </a:xfrm>
          <a:prstGeom prst="rect">
            <a:avLst/>
          </a:prstGeom>
          <a:noFill/>
        </p:spPr>
        <p:txBody>
          <a:bodyPr wrap="square">
            <a:spAutoFit/>
          </a:bodyPr>
          <a:lstStyle/>
          <a:p>
            <a:pPr algn="ctr">
              <a:lnSpc>
                <a:spcPct val="200000"/>
              </a:lnSpc>
            </a:pPr>
            <a:r>
              <a:rPr lang="es-EC" sz="2200" dirty="0"/>
              <a:t>La enfermedad de la pudrición del fruto en la mora de castilla es causada por el hongo </a:t>
            </a:r>
            <a:r>
              <a:rPr lang="es-EC" sz="2200" i="1" dirty="0" err="1"/>
              <a:t>Botrytis</a:t>
            </a:r>
            <a:r>
              <a:rPr lang="es-EC" sz="2200" i="1" dirty="0"/>
              <a:t> </a:t>
            </a:r>
            <a:r>
              <a:rPr lang="es-EC" sz="2200" i="1" dirty="0" err="1"/>
              <a:t>cinerea</a:t>
            </a:r>
            <a:r>
              <a:rPr lang="es-EC" sz="2200" dirty="0"/>
              <a:t>.</a:t>
            </a:r>
          </a:p>
        </p:txBody>
      </p:sp>
      <p:sp>
        <p:nvSpPr>
          <p:cNvPr id="6" name="CuadroTexto 5">
            <a:extLst>
              <a:ext uri="{FF2B5EF4-FFF2-40B4-BE49-F238E27FC236}">
                <a16:creationId xmlns="" xmlns:a16="http://schemas.microsoft.com/office/drawing/2014/main" id="{09F01124-36AC-4EF6-8704-3E16C22BB96B}"/>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HIPÓTESIS</a:t>
            </a:r>
          </a:p>
        </p:txBody>
      </p:sp>
      <p:pic>
        <p:nvPicPr>
          <p:cNvPr id="8" name="Imagen 7">
            <a:extLst>
              <a:ext uri="{FF2B5EF4-FFF2-40B4-BE49-F238E27FC236}">
                <a16:creationId xmlns="" xmlns:a16="http://schemas.microsoft.com/office/drawing/2014/main" id="{D7349236-42B4-4C8F-8C21-7C0F157DD9D9}"/>
              </a:ext>
            </a:extLst>
          </p:cNvPr>
          <p:cNvPicPr>
            <a:picLocks noChangeAspect="1"/>
          </p:cNvPicPr>
          <p:nvPr/>
        </p:nvPicPr>
        <p:blipFill rotWithShape="1">
          <a:blip r:embed="rId2"/>
          <a:srcRect l="17847" r="27048"/>
          <a:stretch/>
        </p:blipFill>
        <p:spPr>
          <a:xfrm>
            <a:off x="636421" y="1915723"/>
            <a:ext cx="2939295" cy="2781300"/>
          </a:xfrm>
          <a:prstGeom prst="rect">
            <a:avLst/>
          </a:prstGeom>
        </p:spPr>
      </p:pic>
      <p:sp>
        <p:nvSpPr>
          <p:cNvPr id="7" name="CuadroTexto 6">
            <a:extLst>
              <a:ext uri="{FF2B5EF4-FFF2-40B4-BE49-F238E27FC236}">
                <a16:creationId xmlns="" xmlns:a16="http://schemas.microsoft.com/office/drawing/2014/main" id="{EC2AD97E-B8DE-4BAB-943E-E9053819E08F}"/>
              </a:ext>
            </a:extLst>
          </p:cNvPr>
          <p:cNvSpPr txBox="1"/>
          <p:nvPr/>
        </p:nvSpPr>
        <p:spPr>
          <a:xfrm>
            <a:off x="122827" y="95530"/>
            <a:ext cx="312906" cy="369332"/>
          </a:xfrm>
          <a:prstGeom prst="rect">
            <a:avLst/>
          </a:prstGeom>
          <a:noFill/>
        </p:spPr>
        <p:txBody>
          <a:bodyPr wrap="none" rtlCol="0">
            <a:spAutoFit/>
          </a:bodyPr>
          <a:lstStyle/>
          <a:p>
            <a:r>
              <a:rPr lang="es-EC" dirty="0" smtClean="0"/>
              <a:t>8</a:t>
            </a:r>
            <a:endParaRPr lang="es-EC" dirty="0"/>
          </a:p>
        </p:txBody>
      </p:sp>
    </p:spTree>
    <p:extLst>
      <p:ext uri="{BB962C8B-B14F-4D97-AF65-F5344CB8AC3E}">
        <p14:creationId xmlns:p14="http://schemas.microsoft.com/office/powerpoint/2010/main" val="2580489963"/>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10918</TotalTime>
  <Words>4795</Words>
  <Application>Microsoft Office PowerPoint</Application>
  <PresentationFormat>Panorámica</PresentationFormat>
  <Paragraphs>426</Paragraphs>
  <Slides>29</Slides>
  <Notes>24</Notes>
  <HiddenSlides>0</HiddenSlides>
  <MMClips>0</MMClips>
  <ScaleCrop>false</ScaleCrop>
  <HeadingPairs>
    <vt:vector size="8" baseType="variant">
      <vt:variant>
        <vt:lpstr>Fuentes usadas</vt:lpstr>
      </vt:variant>
      <vt:variant>
        <vt:i4>7</vt:i4>
      </vt:variant>
      <vt:variant>
        <vt:lpstr>Tema</vt:lpstr>
      </vt:variant>
      <vt:variant>
        <vt:i4>2</vt:i4>
      </vt:variant>
      <vt:variant>
        <vt:lpstr>Servidores OLE incrustados</vt:lpstr>
      </vt:variant>
      <vt:variant>
        <vt:i4>2</vt:i4>
      </vt:variant>
      <vt:variant>
        <vt:lpstr>Títulos de diapositiva</vt:lpstr>
      </vt:variant>
      <vt:variant>
        <vt:i4>29</vt:i4>
      </vt:variant>
    </vt:vector>
  </HeadingPairs>
  <TitlesOfParts>
    <vt:vector size="40" baseType="lpstr">
      <vt:lpstr>Arial</vt:lpstr>
      <vt:lpstr>Calibri</vt:lpstr>
      <vt:lpstr>Calibri Light</vt:lpstr>
      <vt:lpstr>Cambria Math</vt:lpstr>
      <vt:lpstr>MS Sans Serif</vt:lpstr>
      <vt:lpstr>Tahoma</vt:lpstr>
      <vt:lpstr>Times New Roman</vt:lpstr>
      <vt:lpstr>Diseño predeterminado</vt:lpstr>
      <vt:lpstr>Tema de Office</vt:lpstr>
      <vt:lpstr>CorelDRAW</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Daniel Alexis Carrera López</dc:creator>
  <cp:lastModifiedBy>USER</cp:lastModifiedBy>
  <cp:revision>288</cp:revision>
  <dcterms:created xsi:type="dcterms:W3CDTF">2019-06-03T15:09:52Z</dcterms:created>
  <dcterms:modified xsi:type="dcterms:W3CDTF">2022-03-21T02:36:38Z</dcterms:modified>
</cp:coreProperties>
</file>