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29"/>
  </p:notesMasterIdLst>
  <p:sldIdLst>
    <p:sldId id="300" r:id="rId4"/>
    <p:sldId id="301" r:id="rId5"/>
    <p:sldId id="302" r:id="rId6"/>
    <p:sldId id="304" r:id="rId7"/>
    <p:sldId id="305" r:id="rId8"/>
    <p:sldId id="306" r:id="rId9"/>
    <p:sldId id="307" r:id="rId10"/>
    <p:sldId id="312" r:id="rId11"/>
    <p:sldId id="308" r:id="rId12"/>
    <p:sldId id="309" r:id="rId13"/>
    <p:sldId id="310" r:id="rId14"/>
    <p:sldId id="316" r:id="rId15"/>
    <p:sldId id="317" r:id="rId16"/>
    <p:sldId id="318" r:id="rId17"/>
    <p:sldId id="331" r:id="rId18"/>
    <p:sldId id="332" r:id="rId19"/>
    <p:sldId id="337" r:id="rId20"/>
    <p:sldId id="335" r:id="rId21"/>
    <p:sldId id="336" r:id="rId22"/>
    <p:sldId id="338" r:id="rId23"/>
    <p:sldId id="339" r:id="rId24"/>
    <p:sldId id="340" r:id="rId25"/>
    <p:sldId id="323" r:id="rId26"/>
    <p:sldId id="334" r:id="rId27"/>
    <p:sldId id="327"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71" autoAdjust="0"/>
  </p:normalViewPr>
  <p:slideViewPr>
    <p:cSldViewPr>
      <p:cViewPr>
        <p:scale>
          <a:sx n="70" d="100"/>
          <a:sy n="70" d="100"/>
        </p:scale>
        <p:origin x="1374" y="0"/>
      </p:cViewPr>
      <p:guideLst>
        <p:guide orient="horz" pos="2115"/>
        <p:guide pos="283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6DE6E-0D01-4584-AA8D-A92370151BDB}" type="datetimeFigureOut">
              <a:rPr lang="es-EC" smtClean="0"/>
              <a:t>23/2/2022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13C50-B843-42C7-9FBB-4302ECFD8673}" type="slidenum">
              <a:rPr lang="es-EC" smtClean="0"/>
              <a:t>‹Nº›</a:t>
            </a:fld>
            <a:endParaRPr lang="es-EC"/>
          </a:p>
        </p:txBody>
      </p:sp>
    </p:spTree>
    <p:extLst>
      <p:ext uri="{BB962C8B-B14F-4D97-AF65-F5344CB8AC3E}">
        <p14:creationId xmlns:p14="http://schemas.microsoft.com/office/powerpoint/2010/main" val="321680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6C13C50-B843-42C7-9FBB-4302ECFD8673}" type="slidenum">
              <a:rPr lang="es-EC" smtClean="0"/>
              <a:t>24</a:t>
            </a:fld>
            <a:endParaRPr lang="es-EC"/>
          </a:p>
        </p:txBody>
      </p:sp>
    </p:spTree>
    <p:extLst>
      <p:ext uri="{BB962C8B-B14F-4D97-AF65-F5344CB8AC3E}">
        <p14:creationId xmlns:p14="http://schemas.microsoft.com/office/powerpoint/2010/main" val="112312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062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531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3307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3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9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2169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7186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43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707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1502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3454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544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929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1134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2590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5218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393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20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6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203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6441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96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576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6408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7084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954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9570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81633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721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3659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8794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29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208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18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9076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91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486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10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7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55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23/02/2022</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044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media" Target="../media/media2.mp4"/><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slideLayout" Target="../slideLayouts/slideLayout19.xml"/><Relationship Id="rId4" Type="http://schemas.openxmlformats.org/officeDocument/2006/relationships/video" Target="../media/media2.mp4"/></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20.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21.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22.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23.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B86A16-3D5C-4CF6-AF94-608C95DDCA30}"/>
              </a:ext>
            </a:extLst>
          </p:cNvPr>
          <p:cNvSpPr txBox="1"/>
          <p:nvPr/>
        </p:nvSpPr>
        <p:spPr>
          <a:xfrm>
            <a:off x="935088" y="1215867"/>
            <a:ext cx="8208912" cy="1200329"/>
          </a:xfrm>
          <a:prstGeom prst="rect">
            <a:avLst/>
          </a:prstGeom>
          <a:noFill/>
        </p:spPr>
        <p:txBody>
          <a:bodyPr wrap="square" rtlCol="0">
            <a:spAutoFit/>
          </a:bodyPr>
          <a:lstStyle/>
          <a:p>
            <a:pPr algn="ctr"/>
            <a:r>
              <a:rPr lang="es-ES" sz="3600" b="1" dirty="0">
                <a:latin typeface="Times New Roman" panose="02020603050405020304" pitchFamily="18" charset="0"/>
                <a:cs typeface="Times New Roman" panose="02020603050405020304" pitchFamily="18" charset="0"/>
              </a:rPr>
              <a:t>PEDAGOGÍA DE LA ACTIVIDAD FÍSICA Y DEPORTE </a:t>
            </a:r>
            <a:endParaRPr lang="es-EC" sz="3600" b="1"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FADA4572-E0B8-4DBE-8076-B6BEF62D4E99}"/>
              </a:ext>
            </a:extLst>
          </p:cNvPr>
          <p:cNvSpPr/>
          <p:nvPr/>
        </p:nvSpPr>
        <p:spPr>
          <a:xfrm>
            <a:off x="1367136" y="2633784"/>
            <a:ext cx="7344816" cy="1656184"/>
          </a:xfrm>
          <a:prstGeom prst="rect">
            <a:avLst/>
          </a:prstGeom>
          <a:ln w="38100">
            <a:solidFill>
              <a:srgbClr val="00B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7000"/>
              </a:lnSpc>
              <a:spcAft>
                <a:spcPts val="800"/>
              </a:spcAft>
            </a:pPr>
            <a:r>
              <a:rPr lang="es-EC" sz="2400" b="1" i="1" dirty="0">
                <a:effectLst/>
                <a:latin typeface="Calibri" panose="020F0502020204030204" pitchFamily="34" charset="0"/>
                <a:ea typeface="Calibri" panose="020F0502020204030204" pitchFamily="34" charset="0"/>
                <a:cs typeface="Times New Roman" panose="02020603050405020304" pitchFamily="18" charset="0"/>
              </a:rPr>
              <a:t>“</a:t>
            </a:r>
            <a:r>
              <a:rPr lang="es-EC" sz="2400" b="1" dirty="0">
                <a:effectLst/>
                <a:latin typeface="Calibri" panose="020F0502020204030204" pitchFamily="34" charset="0"/>
                <a:ea typeface="Calibri" panose="020F0502020204030204" pitchFamily="34" charset="0"/>
                <a:cs typeface="Times New Roman" panose="02020603050405020304" pitchFamily="18" charset="0"/>
              </a:rPr>
              <a:t>Diferencia biomecánica de la patada frontal o Ap Chagui, entre los deportistas del club “Taebaek” y los deportistas de la Concentración Deportiva de Pichincha en el año 2021”</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9D6051A1-A88B-444B-A723-EFE30116D346}"/>
              </a:ext>
            </a:extLst>
          </p:cNvPr>
          <p:cNvSpPr txBox="1"/>
          <p:nvPr/>
        </p:nvSpPr>
        <p:spPr>
          <a:xfrm>
            <a:off x="1979712" y="4725144"/>
            <a:ext cx="5976664" cy="830997"/>
          </a:xfrm>
          <a:prstGeom prst="rect">
            <a:avLst/>
          </a:prstGeom>
          <a:noFill/>
        </p:spPr>
        <p:txBody>
          <a:bodyPr wrap="square" rtlCol="0">
            <a:spAutoFit/>
          </a:bodyPr>
          <a:lstStyle/>
          <a:p>
            <a:r>
              <a:rPr lang="es-ES" sz="2400" b="1" dirty="0"/>
              <a:t>AUTORA: GABRIELA GARCIA </a:t>
            </a:r>
          </a:p>
          <a:p>
            <a:r>
              <a:rPr lang="es-ES" sz="2400" b="1" dirty="0"/>
              <a:t>DIRECTOR DE TESIS: </a:t>
            </a:r>
            <a:r>
              <a:rPr lang="es-ES" sz="2400" b="1" dirty="0" err="1"/>
              <a:t>MSc</a:t>
            </a:r>
            <a:r>
              <a:rPr lang="es-ES" sz="2400" b="1" dirty="0"/>
              <a:t>. GABRIEL CORAL </a:t>
            </a:r>
            <a:endParaRPr lang="es-EC" sz="2400" b="1" dirty="0"/>
          </a:p>
        </p:txBody>
      </p:sp>
      <p:pic>
        <p:nvPicPr>
          <p:cNvPr id="12290" name="Picture 2" descr="ADUFA-ESPE">
            <a:extLst>
              <a:ext uri="{FF2B5EF4-FFF2-40B4-BE49-F238E27FC236}">
                <a16:creationId xmlns:a16="http://schemas.microsoft.com/office/drawing/2014/main" id="{DF280D23-0F4E-43D8-8EAA-C8358744A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3" y="23454"/>
            <a:ext cx="4243026" cy="119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8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412776"/>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628800"/>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832D1CBD-83B1-41F3-BFBD-51CEADE79783}"/>
              </a:ext>
            </a:extLst>
          </p:cNvPr>
          <p:cNvSpPr txBox="1"/>
          <p:nvPr/>
        </p:nvSpPr>
        <p:spPr>
          <a:xfrm>
            <a:off x="161764" y="848191"/>
            <a:ext cx="2592288" cy="800219"/>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TAEKWONDO</a:t>
            </a:r>
          </a:p>
          <a:p>
            <a:endParaRPr lang="es-EC" dirty="0"/>
          </a:p>
        </p:txBody>
      </p:sp>
      <p:sp>
        <p:nvSpPr>
          <p:cNvPr id="6" name="CuadroTexto 5">
            <a:extLst>
              <a:ext uri="{FF2B5EF4-FFF2-40B4-BE49-F238E27FC236}">
                <a16:creationId xmlns:a16="http://schemas.microsoft.com/office/drawing/2014/main" id="{B24E276C-A87D-466F-BCA8-B94D5828501A}"/>
              </a:ext>
            </a:extLst>
          </p:cNvPr>
          <p:cNvSpPr txBox="1"/>
          <p:nvPr/>
        </p:nvSpPr>
        <p:spPr>
          <a:xfrm>
            <a:off x="683568" y="2010081"/>
            <a:ext cx="8208911" cy="3349956"/>
          </a:xfrm>
          <a:prstGeom prst="rect">
            <a:avLst/>
          </a:prstGeom>
          <a:noFill/>
        </p:spPr>
        <p:txBody>
          <a:bodyPr wrap="square" rtlCol="0">
            <a:spAutoFit/>
          </a:bodyPr>
          <a:lstStyle/>
          <a:p>
            <a:pPr algn="just">
              <a:lnSpc>
                <a:spcPct val="15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dirty="0">
                <a:latin typeface="Times New Roman" panose="02020603050405020304" pitchFamily="18" charset="0"/>
              </a:rPr>
              <a:t>La palabra Taekwondo:</a:t>
            </a:r>
          </a:p>
          <a:p>
            <a:pPr algn="just">
              <a:lnSpc>
                <a:spcPct val="150000"/>
              </a:lnSpc>
            </a:pPr>
            <a:r>
              <a:rPr lang="es-EC" sz="2400" dirty="0">
                <a:latin typeface="Times New Roman" panose="02020603050405020304" pitchFamily="18" charset="0"/>
              </a:rPr>
              <a:t> </a:t>
            </a:r>
          </a:p>
          <a:p>
            <a:pPr marL="342900" indent="-342900" algn="just">
              <a:lnSpc>
                <a:spcPct val="150000"/>
              </a:lnSpc>
              <a:buFont typeface="Arial" panose="020B0604020202020204" pitchFamily="34" charset="0"/>
              <a:buChar char="•"/>
            </a:pPr>
            <a:r>
              <a:rPr lang="es-EC" sz="2400" dirty="0">
                <a:latin typeface="Times New Roman" panose="02020603050405020304" pitchFamily="18" charset="0"/>
              </a:rPr>
              <a:t>“Tae” significa golpear con los pies, </a:t>
            </a:r>
          </a:p>
          <a:p>
            <a:pPr marL="342900" indent="-342900" algn="just">
              <a:lnSpc>
                <a:spcPct val="150000"/>
              </a:lnSpc>
              <a:buFont typeface="Arial" panose="020B0604020202020204" pitchFamily="34" charset="0"/>
              <a:buChar char="•"/>
            </a:pPr>
            <a:r>
              <a:rPr lang="es-EC" sz="2400" dirty="0">
                <a:latin typeface="Times New Roman" panose="02020603050405020304" pitchFamily="18" charset="0"/>
              </a:rPr>
              <a:t>“Kwon” golpear con los puños o las manos y</a:t>
            </a:r>
          </a:p>
          <a:p>
            <a:pPr marL="342900" indent="-342900" algn="just">
              <a:lnSpc>
                <a:spcPct val="150000"/>
              </a:lnSpc>
              <a:buFont typeface="Arial" panose="020B0604020202020204" pitchFamily="34" charset="0"/>
              <a:buChar char="•"/>
            </a:pPr>
            <a:r>
              <a:rPr lang="es-EC" sz="2400" dirty="0">
                <a:latin typeface="Times New Roman" panose="02020603050405020304" pitchFamily="18" charset="0"/>
              </a:rPr>
              <a:t> “Do” se fundamenta en la disciplina, el arte, el método y el camino. </a:t>
            </a:r>
            <a:endParaRPr lang="es-EC" sz="2800" dirty="0">
              <a:latin typeface="Times New Roman" panose="02020603050405020304" pitchFamily="18" charset="0"/>
            </a:endParaRPr>
          </a:p>
        </p:txBody>
      </p:sp>
      <p:pic>
        <p:nvPicPr>
          <p:cNvPr id="7" name="Picture 2" descr="ADUFA-ESPE">
            <a:extLst>
              <a:ext uri="{FF2B5EF4-FFF2-40B4-BE49-F238E27FC236}">
                <a16:creationId xmlns:a16="http://schemas.microsoft.com/office/drawing/2014/main" id="{8637C8B2-B4AF-40D4-A3A3-83612255F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1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D155E2-6371-410F-8489-6C6CD90CB746}"/>
              </a:ext>
            </a:extLst>
          </p:cNvPr>
          <p:cNvSpPr txBox="1"/>
          <p:nvPr/>
        </p:nvSpPr>
        <p:spPr>
          <a:xfrm>
            <a:off x="2829261" y="846095"/>
            <a:ext cx="5904656" cy="523220"/>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PRINCIPIOS FUNDAMENTALES </a:t>
            </a:r>
          </a:p>
        </p:txBody>
      </p:sp>
      <p:sp>
        <p:nvSpPr>
          <p:cNvPr id="4" name="CuadroTexto 3">
            <a:extLst>
              <a:ext uri="{FF2B5EF4-FFF2-40B4-BE49-F238E27FC236}">
                <a16:creationId xmlns:a16="http://schemas.microsoft.com/office/drawing/2014/main" id="{A73FFEAB-0275-495E-91EA-6EBC864B895A}"/>
              </a:ext>
            </a:extLst>
          </p:cNvPr>
          <p:cNvSpPr txBox="1"/>
          <p:nvPr/>
        </p:nvSpPr>
        <p:spPr>
          <a:xfrm>
            <a:off x="2829261" y="1664203"/>
            <a:ext cx="3096344" cy="523220"/>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POOMSAE</a:t>
            </a:r>
          </a:p>
        </p:txBody>
      </p:sp>
      <p:sp>
        <p:nvSpPr>
          <p:cNvPr id="6" name="CuadroTexto 5">
            <a:extLst>
              <a:ext uri="{FF2B5EF4-FFF2-40B4-BE49-F238E27FC236}">
                <a16:creationId xmlns:a16="http://schemas.microsoft.com/office/drawing/2014/main" id="{DBE97079-EC05-4115-8E0E-90170DC80A2B}"/>
              </a:ext>
            </a:extLst>
          </p:cNvPr>
          <p:cNvSpPr txBox="1"/>
          <p:nvPr/>
        </p:nvSpPr>
        <p:spPr>
          <a:xfrm>
            <a:off x="2873454" y="3269158"/>
            <a:ext cx="3348372" cy="800219"/>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CINTURONES</a:t>
            </a:r>
          </a:p>
          <a:p>
            <a:endParaRPr lang="es-EC" dirty="0"/>
          </a:p>
        </p:txBody>
      </p:sp>
      <p:sp>
        <p:nvSpPr>
          <p:cNvPr id="7" name="CuadroTexto 6">
            <a:extLst>
              <a:ext uri="{FF2B5EF4-FFF2-40B4-BE49-F238E27FC236}">
                <a16:creationId xmlns:a16="http://schemas.microsoft.com/office/drawing/2014/main" id="{3CB7118D-C7CD-4CA2-98FB-637C8C94284B}"/>
              </a:ext>
            </a:extLst>
          </p:cNvPr>
          <p:cNvSpPr txBox="1"/>
          <p:nvPr/>
        </p:nvSpPr>
        <p:spPr>
          <a:xfrm>
            <a:off x="2861810" y="2451050"/>
            <a:ext cx="3600400" cy="800219"/>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IMPLEMENTACIÓN</a:t>
            </a:r>
          </a:p>
          <a:p>
            <a:endParaRPr lang="es-EC" dirty="0"/>
          </a:p>
        </p:txBody>
      </p:sp>
      <p:pic>
        <p:nvPicPr>
          <p:cNvPr id="17" name="Imagen 16">
            <a:extLst>
              <a:ext uri="{FF2B5EF4-FFF2-40B4-BE49-F238E27FC236}">
                <a16:creationId xmlns:a16="http://schemas.microsoft.com/office/drawing/2014/main" id="{197D8F01-935D-4585-96AB-15511CD6FD97}"/>
              </a:ext>
            </a:extLst>
          </p:cNvPr>
          <p:cNvPicPr>
            <a:picLocks noChangeAspect="1"/>
          </p:cNvPicPr>
          <p:nvPr/>
        </p:nvPicPr>
        <p:blipFill rotWithShape="1">
          <a:blip r:embed="rId2"/>
          <a:srcRect l="12201" r="11379"/>
          <a:stretch/>
        </p:blipFill>
        <p:spPr>
          <a:xfrm>
            <a:off x="43440" y="1246165"/>
            <a:ext cx="2364320" cy="36050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írculo: vacío 2">
            <a:extLst>
              <a:ext uri="{FF2B5EF4-FFF2-40B4-BE49-F238E27FC236}">
                <a16:creationId xmlns:a16="http://schemas.microsoft.com/office/drawing/2014/main" id="{CF8508FB-1E1A-4AF6-B117-CC484C06E862}"/>
              </a:ext>
            </a:extLst>
          </p:cNvPr>
          <p:cNvSpPr/>
          <p:nvPr/>
        </p:nvSpPr>
        <p:spPr>
          <a:xfrm>
            <a:off x="2548260" y="1003653"/>
            <a:ext cx="302579" cy="319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Círculo: vacío 15">
            <a:extLst>
              <a:ext uri="{FF2B5EF4-FFF2-40B4-BE49-F238E27FC236}">
                <a16:creationId xmlns:a16="http://schemas.microsoft.com/office/drawing/2014/main" id="{7AC2B003-C18C-4B47-AE59-BCC01C466D61}"/>
              </a:ext>
            </a:extLst>
          </p:cNvPr>
          <p:cNvSpPr/>
          <p:nvPr/>
        </p:nvSpPr>
        <p:spPr>
          <a:xfrm>
            <a:off x="2548260" y="1770245"/>
            <a:ext cx="302579" cy="319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Círculo: vacío 17">
            <a:extLst>
              <a:ext uri="{FF2B5EF4-FFF2-40B4-BE49-F238E27FC236}">
                <a16:creationId xmlns:a16="http://schemas.microsoft.com/office/drawing/2014/main" id="{B5CB5CAF-F1C1-4548-B3AE-B556925C9435}"/>
              </a:ext>
            </a:extLst>
          </p:cNvPr>
          <p:cNvSpPr/>
          <p:nvPr/>
        </p:nvSpPr>
        <p:spPr>
          <a:xfrm>
            <a:off x="2548261" y="2494661"/>
            <a:ext cx="302579" cy="319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1" name="Círculo: vacío 20">
            <a:extLst>
              <a:ext uri="{FF2B5EF4-FFF2-40B4-BE49-F238E27FC236}">
                <a16:creationId xmlns:a16="http://schemas.microsoft.com/office/drawing/2014/main" id="{5DBDA94D-37ED-4CFE-9DE2-B54207A3EF8E}"/>
              </a:ext>
            </a:extLst>
          </p:cNvPr>
          <p:cNvSpPr/>
          <p:nvPr/>
        </p:nvSpPr>
        <p:spPr>
          <a:xfrm>
            <a:off x="2559231" y="3398693"/>
            <a:ext cx="302579" cy="319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2" name="Picture 2" descr="ADUFA-ESPE">
            <a:extLst>
              <a:ext uri="{FF2B5EF4-FFF2-40B4-BE49-F238E27FC236}">
                <a16:creationId xmlns:a16="http://schemas.microsoft.com/office/drawing/2014/main" id="{24697EAD-9650-4740-8D9D-A499CD876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44FF482-DBCE-42E8-B951-62B0E6C9EC1B}"/>
              </a:ext>
            </a:extLst>
          </p:cNvPr>
          <p:cNvSpPr txBox="1"/>
          <p:nvPr/>
        </p:nvSpPr>
        <p:spPr>
          <a:xfrm>
            <a:off x="3408840" y="4194444"/>
            <a:ext cx="1937185" cy="523220"/>
          </a:xfrm>
          <a:prstGeom prst="rect">
            <a:avLst/>
          </a:prstGeom>
          <a:noFill/>
        </p:spPr>
        <p:txBody>
          <a:bodyPr wrap="square" rtlCol="0">
            <a:spAutoFit/>
          </a:bodyPr>
          <a:lstStyle/>
          <a:p>
            <a:r>
              <a:rPr lang="es-ES" sz="2800" dirty="0">
                <a:latin typeface="Times New Roman" panose="02020603050405020304" pitchFamily="18" charset="0"/>
                <a:cs typeface="Times New Roman" panose="02020603050405020304" pitchFamily="18" charset="0"/>
              </a:rPr>
              <a:t>KUT</a:t>
            </a:r>
            <a:endParaRPr lang="es-EC" sz="2800" dirty="0">
              <a:latin typeface="Times New Roman" panose="02020603050405020304" pitchFamily="18" charset="0"/>
              <a:cs typeface="Times New Roman" panose="02020603050405020304" pitchFamily="18" charset="0"/>
            </a:endParaRPr>
          </a:p>
        </p:txBody>
      </p:sp>
      <p:sp>
        <p:nvSpPr>
          <p:cNvPr id="23" name="CuadroTexto 22">
            <a:extLst>
              <a:ext uri="{FF2B5EF4-FFF2-40B4-BE49-F238E27FC236}">
                <a16:creationId xmlns:a16="http://schemas.microsoft.com/office/drawing/2014/main" id="{551F7138-DE8A-4781-8EB0-EE8A36335DB0}"/>
              </a:ext>
            </a:extLst>
          </p:cNvPr>
          <p:cNvSpPr txBox="1"/>
          <p:nvPr/>
        </p:nvSpPr>
        <p:spPr>
          <a:xfrm>
            <a:off x="5220200" y="4194444"/>
            <a:ext cx="1001626" cy="523220"/>
          </a:xfrm>
          <a:prstGeom prst="rect">
            <a:avLst/>
          </a:prstGeom>
          <a:noFill/>
        </p:spPr>
        <p:txBody>
          <a:bodyPr wrap="square" rtlCol="0">
            <a:spAutoFit/>
          </a:bodyPr>
          <a:lstStyle/>
          <a:p>
            <a:r>
              <a:rPr lang="es-ES" sz="2800" dirty="0">
                <a:latin typeface="Times New Roman" panose="02020603050405020304" pitchFamily="18" charset="0"/>
                <a:cs typeface="Times New Roman" panose="02020603050405020304" pitchFamily="18" charset="0"/>
              </a:rPr>
              <a:t>DAN</a:t>
            </a:r>
            <a:endParaRPr lang="es-EC" sz="2800" dirty="0">
              <a:latin typeface="Times New Roman" panose="02020603050405020304" pitchFamily="18" charset="0"/>
              <a:cs typeface="Times New Roman" panose="02020603050405020304" pitchFamily="18" charset="0"/>
            </a:endParaRPr>
          </a:p>
        </p:txBody>
      </p:sp>
      <p:sp>
        <p:nvSpPr>
          <p:cNvPr id="24" name="Círculo: vacío 23">
            <a:extLst>
              <a:ext uri="{FF2B5EF4-FFF2-40B4-BE49-F238E27FC236}">
                <a16:creationId xmlns:a16="http://schemas.microsoft.com/office/drawing/2014/main" id="{AB2A4F95-980C-4A6B-B757-1ED81FD74781}"/>
              </a:ext>
            </a:extLst>
          </p:cNvPr>
          <p:cNvSpPr/>
          <p:nvPr/>
        </p:nvSpPr>
        <p:spPr>
          <a:xfrm>
            <a:off x="3059832" y="4305476"/>
            <a:ext cx="349008" cy="38667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5" name="Círculo: vacío 24">
            <a:extLst>
              <a:ext uri="{FF2B5EF4-FFF2-40B4-BE49-F238E27FC236}">
                <a16:creationId xmlns:a16="http://schemas.microsoft.com/office/drawing/2014/main" id="{E39F92E6-82D9-48B4-8D8F-1182AC08E86E}"/>
              </a:ext>
            </a:extLst>
          </p:cNvPr>
          <p:cNvSpPr/>
          <p:nvPr/>
        </p:nvSpPr>
        <p:spPr>
          <a:xfrm>
            <a:off x="4742987" y="4256378"/>
            <a:ext cx="349008" cy="38667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96440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655A682-B8D6-4835-881D-A17486C0C20C}"/>
              </a:ext>
            </a:extLst>
          </p:cNvPr>
          <p:cNvSpPr txBox="1"/>
          <p:nvPr/>
        </p:nvSpPr>
        <p:spPr>
          <a:xfrm>
            <a:off x="107504" y="628379"/>
            <a:ext cx="3528392" cy="738664"/>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Club “Taebaek”</a:t>
            </a:r>
          </a:p>
          <a:p>
            <a:endParaRPr lang="es-EC" dirty="0"/>
          </a:p>
        </p:txBody>
      </p:sp>
      <p:sp>
        <p:nvSpPr>
          <p:cNvPr id="4" name="CuadroTexto 3">
            <a:extLst>
              <a:ext uri="{FF2B5EF4-FFF2-40B4-BE49-F238E27FC236}">
                <a16:creationId xmlns:a16="http://schemas.microsoft.com/office/drawing/2014/main" id="{3A905F7B-EF47-42EF-8BDE-4358F9455BB0}"/>
              </a:ext>
            </a:extLst>
          </p:cNvPr>
          <p:cNvSpPr txBox="1"/>
          <p:nvPr/>
        </p:nvSpPr>
        <p:spPr>
          <a:xfrm>
            <a:off x="467544" y="1636674"/>
            <a:ext cx="8352928" cy="2241960"/>
          </a:xfrm>
          <a:prstGeom prst="rect">
            <a:avLst/>
          </a:prstGeom>
          <a:noFill/>
        </p:spPr>
        <p:txBody>
          <a:bodyPr wrap="square" rtlCol="0">
            <a:spAutoFit/>
          </a:bodyPr>
          <a:lstStyle/>
          <a:p>
            <a:pPr algn="just">
              <a:lnSpc>
                <a:spcPct val="150000"/>
              </a:lnSpc>
            </a:pPr>
            <a:r>
              <a:rPr lang="es-EC" sz="2400" dirty="0">
                <a:latin typeface="Times New Roman" panose="02020603050405020304" pitchFamily="18" charset="0"/>
              </a:rPr>
              <a:t>El Club de Artes Marciales “Taebaek” dentro de su larga trayectoria ha aportado al país personas y deportistas dotadas de valores éticos consiguiendo distintos reconocimientos nacionales como internacionales.</a:t>
            </a:r>
          </a:p>
        </p:txBody>
      </p:sp>
      <p:pic>
        <p:nvPicPr>
          <p:cNvPr id="7" name="Imagen 6">
            <a:extLst>
              <a:ext uri="{FF2B5EF4-FFF2-40B4-BE49-F238E27FC236}">
                <a16:creationId xmlns:a16="http://schemas.microsoft.com/office/drawing/2014/main" id="{BDE02820-E7B3-428B-8FDD-7E48CBFD94B3}"/>
              </a:ext>
            </a:extLst>
          </p:cNvPr>
          <p:cNvPicPr>
            <a:picLocks noChangeAspect="1"/>
          </p:cNvPicPr>
          <p:nvPr/>
        </p:nvPicPr>
        <p:blipFill rotWithShape="1">
          <a:blip r:embed="rId2"/>
          <a:srcRect l="9838" t="44396" r="11413" b="5179"/>
          <a:stretch/>
        </p:blipFill>
        <p:spPr>
          <a:xfrm>
            <a:off x="899592" y="4177883"/>
            <a:ext cx="7560840" cy="1555373"/>
          </a:xfrm>
          <a:prstGeom prst="rect">
            <a:avLst/>
          </a:prstGeom>
        </p:spPr>
      </p:pic>
      <p:pic>
        <p:nvPicPr>
          <p:cNvPr id="8" name="Picture 2" descr="ADUFA-ESPE">
            <a:extLst>
              <a:ext uri="{FF2B5EF4-FFF2-40B4-BE49-F238E27FC236}">
                <a16:creationId xmlns:a16="http://schemas.microsoft.com/office/drawing/2014/main" id="{8F1050EF-A153-4452-B7AD-3321F9A51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0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48FAB78-A58C-45E6-82A9-7C76F75753E8}"/>
              </a:ext>
            </a:extLst>
          </p:cNvPr>
          <p:cNvSpPr txBox="1"/>
          <p:nvPr/>
        </p:nvSpPr>
        <p:spPr>
          <a:xfrm>
            <a:off x="31910" y="600284"/>
            <a:ext cx="4536504" cy="738664"/>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Metodología de la patada</a:t>
            </a:r>
          </a:p>
          <a:p>
            <a:endParaRPr lang="es-EC" dirty="0"/>
          </a:p>
        </p:txBody>
      </p:sp>
      <p:sp>
        <p:nvSpPr>
          <p:cNvPr id="4" name="CuadroTexto 3">
            <a:extLst>
              <a:ext uri="{FF2B5EF4-FFF2-40B4-BE49-F238E27FC236}">
                <a16:creationId xmlns:a16="http://schemas.microsoft.com/office/drawing/2014/main" id="{7448636F-130F-4DE9-B10E-A7B9F73F7564}"/>
              </a:ext>
            </a:extLst>
          </p:cNvPr>
          <p:cNvSpPr txBox="1"/>
          <p:nvPr/>
        </p:nvSpPr>
        <p:spPr>
          <a:xfrm>
            <a:off x="323528" y="1684306"/>
            <a:ext cx="8712968" cy="2241960"/>
          </a:xfrm>
          <a:prstGeom prst="rect">
            <a:avLst/>
          </a:prstGeom>
          <a:noFill/>
        </p:spPr>
        <p:txBody>
          <a:bodyPr wrap="square" rtlCol="0">
            <a:spAutoFit/>
          </a:bodyPr>
          <a:lstStyle/>
          <a:p>
            <a:pPr algn="just">
              <a:lnSpc>
                <a:spcPct val="150000"/>
              </a:lnSpc>
            </a:pPr>
            <a:r>
              <a:rPr lang="es-EC" sz="2400" dirty="0">
                <a:latin typeface="Times New Roman" panose="02020603050405020304" pitchFamily="18" charset="0"/>
              </a:rPr>
              <a:t>La patada frontal o Ap Chagui es una técnica de ataque directo con pierna, las articulaciones tienen el papel principal ya que interactúa el tobillo, la rodilla y la cadera, es un movimiento que tiene mucha potencia y efectividad. </a:t>
            </a:r>
          </a:p>
        </p:txBody>
      </p:sp>
      <p:pic>
        <p:nvPicPr>
          <p:cNvPr id="11266" name="Picture 2" descr="Aprender taekwondo y karate for Android - APK Download">
            <a:extLst>
              <a:ext uri="{FF2B5EF4-FFF2-40B4-BE49-F238E27FC236}">
                <a16:creationId xmlns:a16="http://schemas.microsoft.com/office/drawing/2014/main" id="{41C3F31C-5FB4-4B3F-98C7-90C0DB36E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5" t="5253" r="21651"/>
          <a:stretch/>
        </p:blipFill>
        <p:spPr bwMode="auto">
          <a:xfrm>
            <a:off x="3347864" y="3645024"/>
            <a:ext cx="3531978" cy="2241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DUFA-ESPE">
            <a:extLst>
              <a:ext uri="{FF2B5EF4-FFF2-40B4-BE49-F238E27FC236}">
                <a16:creationId xmlns:a16="http://schemas.microsoft.com/office/drawing/2014/main" id="{497C9F08-2E18-4507-AD20-B37FD7EEF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4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8891866-073D-4AE1-AD73-551CFD7030CE}"/>
              </a:ext>
            </a:extLst>
          </p:cNvPr>
          <p:cNvSpPr txBox="1"/>
          <p:nvPr/>
        </p:nvSpPr>
        <p:spPr>
          <a:xfrm>
            <a:off x="164452" y="569946"/>
            <a:ext cx="6927827" cy="738664"/>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Posición inicial – Patada frontal – Posición final</a:t>
            </a:r>
          </a:p>
          <a:p>
            <a:endParaRPr lang="es-EC" dirty="0"/>
          </a:p>
        </p:txBody>
      </p:sp>
      <p:pic>
        <p:nvPicPr>
          <p:cNvPr id="7" name="Imagen 6" descr="Cómo hacer una patada frontal de taekwondo: 12 Pasos">
            <a:extLst>
              <a:ext uri="{FF2B5EF4-FFF2-40B4-BE49-F238E27FC236}">
                <a16:creationId xmlns:a16="http://schemas.microsoft.com/office/drawing/2014/main" id="{79F2A113-3847-4901-B302-0B5CE9154911}"/>
              </a:ext>
            </a:extLst>
          </p:cNvPr>
          <p:cNvPicPr>
            <a:picLocks noChangeAspect="1"/>
          </p:cNvPicPr>
          <p:nvPr/>
        </p:nvPicPr>
        <p:blipFill rotWithShape="1">
          <a:blip r:embed="rId2">
            <a:extLst>
              <a:ext uri="{28A0092B-C50C-407E-A947-70E740481C1C}">
                <a14:useLocalDpi xmlns:a14="http://schemas.microsoft.com/office/drawing/2010/main" val="0"/>
              </a:ext>
            </a:extLst>
          </a:blip>
          <a:srcRect l="23879" r="22031"/>
          <a:stretch/>
        </p:blipFill>
        <p:spPr bwMode="auto">
          <a:xfrm>
            <a:off x="262600" y="1626570"/>
            <a:ext cx="1965455" cy="379880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06C1288B-432E-4B48-A93A-0D69AF411A40}"/>
              </a:ext>
            </a:extLst>
          </p:cNvPr>
          <p:cNvPicPr>
            <a:picLocks noChangeAspect="1"/>
          </p:cNvPicPr>
          <p:nvPr/>
        </p:nvPicPr>
        <p:blipFill>
          <a:blip r:embed="rId3"/>
          <a:stretch>
            <a:fillRect/>
          </a:stretch>
        </p:blipFill>
        <p:spPr>
          <a:xfrm>
            <a:off x="2545363" y="1609342"/>
            <a:ext cx="1965455" cy="3833432"/>
          </a:xfrm>
          <a:prstGeom prst="rect">
            <a:avLst/>
          </a:prstGeom>
        </p:spPr>
      </p:pic>
      <p:pic>
        <p:nvPicPr>
          <p:cNvPr id="9" name="Imagen 8">
            <a:extLst>
              <a:ext uri="{FF2B5EF4-FFF2-40B4-BE49-F238E27FC236}">
                <a16:creationId xmlns:a16="http://schemas.microsoft.com/office/drawing/2014/main" id="{84E0E16D-C303-4AD4-AB18-D63F590BA921}"/>
              </a:ext>
            </a:extLst>
          </p:cNvPr>
          <p:cNvPicPr>
            <a:picLocks noChangeAspect="1"/>
          </p:cNvPicPr>
          <p:nvPr/>
        </p:nvPicPr>
        <p:blipFill>
          <a:blip r:embed="rId4"/>
          <a:stretch>
            <a:fillRect/>
          </a:stretch>
        </p:blipFill>
        <p:spPr>
          <a:xfrm>
            <a:off x="4828126" y="1564224"/>
            <a:ext cx="1787302" cy="3828783"/>
          </a:xfrm>
          <a:prstGeom prst="rect">
            <a:avLst/>
          </a:prstGeom>
        </p:spPr>
      </p:pic>
      <p:pic>
        <p:nvPicPr>
          <p:cNvPr id="10" name="Imagen 9">
            <a:extLst>
              <a:ext uri="{FF2B5EF4-FFF2-40B4-BE49-F238E27FC236}">
                <a16:creationId xmlns:a16="http://schemas.microsoft.com/office/drawing/2014/main" id="{C3514F8A-FFD9-4A72-9732-486CF69E7C34}"/>
              </a:ext>
            </a:extLst>
          </p:cNvPr>
          <p:cNvPicPr>
            <a:picLocks noChangeAspect="1"/>
          </p:cNvPicPr>
          <p:nvPr/>
        </p:nvPicPr>
        <p:blipFill rotWithShape="1">
          <a:blip r:embed="rId5">
            <a:extLst>
              <a:ext uri="{28A0092B-C50C-407E-A947-70E740481C1C}">
                <a14:useLocalDpi xmlns:a14="http://schemas.microsoft.com/office/drawing/2010/main" val="0"/>
              </a:ext>
            </a:extLst>
          </a:blip>
          <a:srcRect l="29052" r="22866"/>
          <a:stretch/>
        </p:blipFill>
        <p:spPr bwMode="auto">
          <a:xfrm>
            <a:off x="6871141" y="1596588"/>
            <a:ext cx="1965455" cy="3828782"/>
          </a:xfrm>
          <a:prstGeom prst="rect">
            <a:avLst/>
          </a:prstGeom>
          <a:noFill/>
          <a:ln>
            <a:noFill/>
          </a:ln>
          <a:extLst>
            <a:ext uri="{53640926-AAD7-44D8-BBD7-CCE9431645EC}">
              <a14:shadowObscured xmlns:a14="http://schemas.microsoft.com/office/drawing/2010/main"/>
            </a:ext>
          </a:extLst>
        </p:spPr>
      </p:pic>
      <p:pic>
        <p:nvPicPr>
          <p:cNvPr id="11" name="Picture 2" descr="ADUFA-ESPE">
            <a:extLst>
              <a:ext uri="{FF2B5EF4-FFF2-40B4-BE49-F238E27FC236}">
                <a16:creationId xmlns:a16="http://schemas.microsoft.com/office/drawing/2014/main" id="{8425830E-7C03-49F1-843B-D3536A3A89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3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ÁLISIS DE LOS DATOS E INTERPRETACIÓN DE LOS RESULTADOS EN EL PROCESO DE  INVESTIGACION (TESIS) – El Salvador Legis">
            <a:extLst>
              <a:ext uri="{FF2B5EF4-FFF2-40B4-BE49-F238E27FC236}">
                <a16:creationId xmlns:a16="http://schemas.microsoft.com/office/drawing/2014/main" id="{4621D843-8C2F-4B55-99F1-77A3EEA20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501" y="692695"/>
            <a:ext cx="3422499" cy="345638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66CF34F-E67A-4C2E-BFE6-2F62D41DCE86}"/>
              </a:ext>
            </a:extLst>
          </p:cNvPr>
          <p:cNvSpPr txBox="1"/>
          <p:nvPr/>
        </p:nvSpPr>
        <p:spPr>
          <a:xfrm>
            <a:off x="1043608" y="1124744"/>
            <a:ext cx="6264696" cy="4154984"/>
          </a:xfrm>
          <a:prstGeom prst="rect">
            <a:avLst/>
          </a:prstGeom>
          <a:noFill/>
        </p:spPr>
        <p:txBody>
          <a:bodyPr wrap="square" rtlCol="0">
            <a:spAutoFit/>
          </a:bodyPr>
          <a:lstStyle/>
          <a:p>
            <a:pPr algn="ctr"/>
            <a:r>
              <a:rPr lang="es-ES" sz="8800" dirty="0"/>
              <a:t>ANALISIS </a:t>
            </a:r>
          </a:p>
          <a:p>
            <a:pPr algn="ctr"/>
            <a:r>
              <a:rPr lang="es-ES" sz="8800" dirty="0"/>
              <a:t>DE RESULTADOS </a:t>
            </a:r>
            <a:endParaRPr lang="es-EC" sz="8800" dirty="0"/>
          </a:p>
        </p:txBody>
      </p:sp>
      <p:pic>
        <p:nvPicPr>
          <p:cNvPr id="4" name="Picture 2" descr="ADUFA-ESPE">
            <a:extLst>
              <a:ext uri="{FF2B5EF4-FFF2-40B4-BE49-F238E27FC236}">
                <a16:creationId xmlns:a16="http://schemas.microsoft.com/office/drawing/2014/main" id="{7C1B2D6B-8A6D-4D40-929D-39A5C7148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5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OD 004 TIE_AN">
            <a:hlinkClick r:id="" action="ppaction://media"/>
            <a:extLst>
              <a:ext uri="{FF2B5EF4-FFF2-40B4-BE49-F238E27FC236}">
                <a16:creationId xmlns:a16="http://schemas.microsoft.com/office/drawing/2014/main" id="{B131754A-38F6-4692-863F-4B5EE254DE9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0177" y="1484784"/>
            <a:ext cx="3816424" cy="4286250"/>
          </a:xfrm>
          <a:prstGeom prst="rect">
            <a:avLst/>
          </a:prstGeom>
        </p:spPr>
      </p:pic>
      <p:pic>
        <p:nvPicPr>
          <p:cNvPr id="6" name="COD 009 TIEM_ANG">
            <a:hlinkClick r:id="" action="ppaction://media"/>
            <a:extLst>
              <a:ext uri="{FF2B5EF4-FFF2-40B4-BE49-F238E27FC236}">
                <a16:creationId xmlns:a16="http://schemas.microsoft.com/office/drawing/2014/main" id="{6F062E7A-4A67-4EF8-B0B5-16C7685E590A}"/>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841945" y="1484784"/>
            <a:ext cx="3672408" cy="4286250"/>
          </a:xfrm>
          <a:prstGeom prst="rect">
            <a:avLst/>
          </a:prstGeom>
        </p:spPr>
      </p:pic>
      <p:sp>
        <p:nvSpPr>
          <p:cNvPr id="8" name="CuadroTexto 7">
            <a:extLst>
              <a:ext uri="{FF2B5EF4-FFF2-40B4-BE49-F238E27FC236}">
                <a16:creationId xmlns:a16="http://schemas.microsoft.com/office/drawing/2014/main" id="{3A1B5104-B321-47A4-96A6-A6443D811828}"/>
              </a:ext>
            </a:extLst>
          </p:cNvPr>
          <p:cNvSpPr txBox="1"/>
          <p:nvPr/>
        </p:nvSpPr>
        <p:spPr>
          <a:xfrm>
            <a:off x="4770124" y="653787"/>
            <a:ext cx="4392488" cy="830997"/>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Concentración Deportiva de Pichincha</a:t>
            </a:r>
          </a:p>
        </p:txBody>
      </p:sp>
      <p:sp>
        <p:nvSpPr>
          <p:cNvPr id="9" name="CuadroTexto 8">
            <a:extLst>
              <a:ext uri="{FF2B5EF4-FFF2-40B4-BE49-F238E27FC236}">
                <a16:creationId xmlns:a16="http://schemas.microsoft.com/office/drawing/2014/main" id="{AFC689FF-3E8E-4770-B90E-BDF47CE3C0DE}"/>
              </a:ext>
            </a:extLst>
          </p:cNvPr>
          <p:cNvSpPr txBox="1"/>
          <p:nvPr/>
        </p:nvSpPr>
        <p:spPr>
          <a:xfrm>
            <a:off x="456539" y="681663"/>
            <a:ext cx="3438297"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Club "Taebaek"</a:t>
            </a:r>
          </a:p>
        </p:txBody>
      </p:sp>
      <p:pic>
        <p:nvPicPr>
          <p:cNvPr id="7" name="Picture 2" descr="ADUFA-ESPE">
            <a:extLst>
              <a:ext uri="{FF2B5EF4-FFF2-40B4-BE49-F238E27FC236}">
                <a16:creationId xmlns:a16="http://schemas.microsoft.com/office/drawing/2014/main" id="{C4061BB0-AF0A-4E9F-98A4-BCC20A2791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1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1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UFA-ESPE">
            <a:extLst>
              <a:ext uri="{FF2B5EF4-FFF2-40B4-BE49-F238E27FC236}">
                <a16:creationId xmlns:a16="http://schemas.microsoft.com/office/drawing/2014/main" id="{A219872D-452B-4956-B0B5-DBB6D9050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F9BBDDF3-306F-454B-92FD-D6471E2E1D93}"/>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 name="Conector recto 3">
            <a:extLst>
              <a:ext uri="{FF2B5EF4-FFF2-40B4-BE49-F238E27FC236}">
                <a16:creationId xmlns:a16="http://schemas.microsoft.com/office/drawing/2014/main" id="{9556A036-F012-40FD-A2E6-3D1DD5D5205D}"/>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B183B691-8E8B-4232-AE73-633729215CCC}"/>
              </a:ext>
            </a:extLst>
          </p:cNvPr>
          <p:cNvSpPr txBox="1"/>
          <p:nvPr/>
        </p:nvSpPr>
        <p:spPr>
          <a:xfrm>
            <a:off x="-20275" y="293747"/>
            <a:ext cx="9146464" cy="830997"/>
          </a:xfrm>
          <a:prstGeom prst="rect">
            <a:avLst/>
          </a:prstGeom>
          <a:noFill/>
        </p:spPr>
        <p:txBody>
          <a:bodyPr wrap="square">
            <a:spAutoFit/>
          </a:bodyPr>
          <a:lstStyle/>
          <a:p>
            <a:r>
              <a:rPr lang="es-EC" sz="2400" b="1" dirty="0">
                <a:latin typeface="Times New Roman" panose="02020603050405020304" pitchFamily="18" charset="0"/>
                <a:cs typeface="Times New Roman" panose="02020603050405020304" pitchFamily="18" charset="0"/>
              </a:rPr>
              <a:t>Comparación de los resultados de los ángulos del tren superior e inferior del club “Taebaek”</a:t>
            </a:r>
          </a:p>
        </p:txBody>
      </p:sp>
      <p:graphicFrame>
        <p:nvGraphicFramePr>
          <p:cNvPr id="7" name="Tabla 6">
            <a:extLst>
              <a:ext uri="{FF2B5EF4-FFF2-40B4-BE49-F238E27FC236}">
                <a16:creationId xmlns:a16="http://schemas.microsoft.com/office/drawing/2014/main" id="{CD1CEBD7-57C9-4924-A409-74605BDD9E04}"/>
              </a:ext>
            </a:extLst>
          </p:cNvPr>
          <p:cNvGraphicFramePr>
            <a:graphicFrameLocks noGrp="1"/>
          </p:cNvGraphicFramePr>
          <p:nvPr>
            <p:extLst>
              <p:ext uri="{D42A27DB-BD31-4B8C-83A1-F6EECF244321}">
                <p14:modId xmlns:p14="http://schemas.microsoft.com/office/powerpoint/2010/main" val="4156757948"/>
              </p:ext>
            </p:extLst>
          </p:nvPr>
        </p:nvGraphicFramePr>
        <p:xfrm>
          <a:off x="303503" y="1484784"/>
          <a:ext cx="5184576" cy="4504780"/>
        </p:xfrm>
        <a:graphic>
          <a:graphicData uri="http://schemas.openxmlformats.org/drawingml/2006/table">
            <a:tbl>
              <a:tblPr firstRow="1" firstCol="1" bandRow="1">
                <a:tableStyleId>{5C22544A-7EE6-4342-B048-85BDC9FD1C3A}</a:tableStyleId>
              </a:tblPr>
              <a:tblGrid>
                <a:gridCol w="1808123">
                  <a:extLst>
                    <a:ext uri="{9D8B030D-6E8A-4147-A177-3AD203B41FA5}">
                      <a16:colId xmlns:a16="http://schemas.microsoft.com/office/drawing/2014/main" val="4110206465"/>
                    </a:ext>
                  </a:extLst>
                </a:gridCol>
                <a:gridCol w="1726509">
                  <a:extLst>
                    <a:ext uri="{9D8B030D-6E8A-4147-A177-3AD203B41FA5}">
                      <a16:colId xmlns:a16="http://schemas.microsoft.com/office/drawing/2014/main" val="148993478"/>
                    </a:ext>
                  </a:extLst>
                </a:gridCol>
                <a:gridCol w="1649944">
                  <a:extLst>
                    <a:ext uri="{9D8B030D-6E8A-4147-A177-3AD203B41FA5}">
                      <a16:colId xmlns:a16="http://schemas.microsoft.com/office/drawing/2014/main" val="2401283244"/>
                    </a:ext>
                  </a:extLst>
                </a:gridCol>
              </a:tblGrid>
              <a:tr h="493583">
                <a:tc>
                  <a:txBody>
                    <a:bodyPr/>
                    <a:lstStyle/>
                    <a:p>
                      <a:pPr algn="ctr">
                        <a:lnSpc>
                          <a:spcPct val="107000"/>
                        </a:lnSpc>
                        <a:spcAft>
                          <a:spcPts val="800"/>
                        </a:spcAft>
                        <a:tabLst>
                          <a:tab pos="2496185" algn="l"/>
                        </a:tabLst>
                      </a:pPr>
                      <a:r>
                        <a:rPr lang="es-EC" sz="2000" dirty="0">
                          <a:effectLst/>
                        </a:rPr>
                        <a:t>Categoría clasificados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1800">
                          <a:effectLst/>
                        </a:rPr>
                        <a:t>TREN SUPERIOR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1800">
                          <a:effectLst/>
                        </a:rPr>
                        <a:t>TREN INFERIOR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7668583"/>
                  </a:ext>
                </a:extLst>
              </a:tr>
              <a:tr h="485415">
                <a:tc>
                  <a:txBody>
                    <a:bodyPr/>
                    <a:lstStyle/>
                    <a:p>
                      <a:pPr algn="ctr">
                        <a:lnSpc>
                          <a:spcPct val="107000"/>
                        </a:lnSpc>
                        <a:spcAft>
                          <a:spcPts val="800"/>
                        </a:spcAft>
                        <a:tabLst>
                          <a:tab pos="2496185" algn="l"/>
                        </a:tabLst>
                      </a:pPr>
                      <a:r>
                        <a:rPr lang="es-EC" sz="2800">
                          <a:effectLst/>
                        </a:rPr>
                        <a:t>COOD 002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41.2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171.5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93463"/>
                  </a:ext>
                </a:extLst>
              </a:tr>
              <a:tr h="492416">
                <a:tc>
                  <a:txBody>
                    <a:bodyPr/>
                    <a:lstStyle/>
                    <a:p>
                      <a:pPr algn="ctr">
                        <a:lnSpc>
                          <a:spcPct val="107000"/>
                        </a:lnSpc>
                        <a:spcAft>
                          <a:spcPts val="800"/>
                        </a:spcAft>
                        <a:tabLst>
                          <a:tab pos="2496185" algn="l"/>
                        </a:tabLst>
                      </a:pPr>
                      <a:r>
                        <a:rPr lang="es-EC" sz="2800">
                          <a:effectLst/>
                        </a:rPr>
                        <a:t>COOD 003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dirty="0">
                          <a:effectLst/>
                        </a:rPr>
                        <a:t>49.8</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163.0</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3078245"/>
                  </a:ext>
                </a:extLst>
              </a:tr>
              <a:tr h="483082">
                <a:tc>
                  <a:txBody>
                    <a:bodyPr/>
                    <a:lstStyle/>
                    <a:p>
                      <a:pPr algn="ctr">
                        <a:lnSpc>
                          <a:spcPct val="107000"/>
                        </a:lnSpc>
                        <a:spcAft>
                          <a:spcPts val="800"/>
                        </a:spcAft>
                        <a:tabLst>
                          <a:tab pos="2496185" algn="l"/>
                        </a:tabLst>
                      </a:pPr>
                      <a:r>
                        <a:rPr lang="es-EC" sz="2800">
                          <a:effectLst/>
                        </a:rPr>
                        <a:t>COOD 004</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53.1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dirty="0">
                          <a:effectLst/>
                        </a:rPr>
                        <a:t>161.7</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9833140"/>
                  </a:ext>
                </a:extLst>
              </a:tr>
              <a:tr h="473747">
                <a:tc>
                  <a:txBody>
                    <a:bodyPr/>
                    <a:lstStyle/>
                    <a:p>
                      <a:pPr algn="ctr">
                        <a:lnSpc>
                          <a:spcPct val="107000"/>
                        </a:lnSpc>
                        <a:spcAft>
                          <a:spcPts val="800"/>
                        </a:spcAft>
                        <a:tabLst>
                          <a:tab pos="2496185" algn="l"/>
                        </a:tabLst>
                      </a:pPr>
                      <a:r>
                        <a:rPr lang="es-EC" sz="2800">
                          <a:effectLst/>
                        </a:rPr>
                        <a:t>COOD 005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145.5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162.6</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734444"/>
                  </a:ext>
                </a:extLst>
              </a:tr>
              <a:tr h="497084">
                <a:tc>
                  <a:txBody>
                    <a:bodyPr/>
                    <a:lstStyle/>
                    <a:p>
                      <a:pPr algn="ctr">
                        <a:lnSpc>
                          <a:spcPct val="107000"/>
                        </a:lnSpc>
                        <a:spcAft>
                          <a:spcPts val="800"/>
                        </a:spcAft>
                        <a:tabLst>
                          <a:tab pos="2496185" algn="l"/>
                        </a:tabLst>
                      </a:pPr>
                      <a:r>
                        <a:rPr lang="es-EC" sz="2800">
                          <a:effectLst/>
                        </a:rPr>
                        <a:t>COOD 007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22.3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169.7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1473843"/>
                  </a:ext>
                </a:extLst>
              </a:tr>
              <a:tr h="471413">
                <a:tc>
                  <a:txBody>
                    <a:bodyPr/>
                    <a:lstStyle/>
                    <a:p>
                      <a:pPr algn="ctr">
                        <a:lnSpc>
                          <a:spcPct val="107000"/>
                        </a:lnSpc>
                        <a:spcAft>
                          <a:spcPts val="800"/>
                        </a:spcAft>
                        <a:tabLst>
                          <a:tab pos="2496185" algn="l"/>
                        </a:tabLst>
                      </a:pPr>
                      <a:r>
                        <a:rPr lang="es-EC" sz="2800">
                          <a:effectLst/>
                        </a:rPr>
                        <a:t>COOD 009</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131.4</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163.7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5790015"/>
                  </a:ext>
                </a:extLst>
              </a:tr>
              <a:tr h="494750">
                <a:tc>
                  <a:txBody>
                    <a:bodyPr/>
                    <a:lstStyle/>
                    <a:p>
                      <a:pPr algn="ctr">
                        <a:lnSpc>
                          <a:spcPct val="107000"/>
                        </a:lnSpc>
                        <a:spcAft>
                          <a:spcPts val="800"/>
                        </a:spcAft>
                        <a:tabLst>
                          <a:tab pos="2496185" algn="l"/>
                        </a:tabLst>
                      </a:pPr>
                      <a:r>
                        <a:rPr lang="es-EC" sz="2800">
                          <a:effectLst/>
                        </a:rPr>
                        <a:t>COOD 010</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0.77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173.2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3880024"/>
                  </a:ext>
                </a:extLst>
              </a:tr>
              <a:tr h="469079">
                <a:tc>
                  <a:txBody>
                    <a:bodyPr/>
                    <a:lstStyle/>
                    <a:p>
                      <a:pPr algn="ctr">
                        <a:lnSpc>
                          <a:spcPct val="107000"/>
                        </a:lnSpc>
                        <a:spcAft>
                          <a:spcPts val="800"/>
                        </a:spcAft>
                        <a:tabLst>
                          <a:tab pos="2496185" algn="l"/>
                        </a:tabLst>
                      </a:pPr>
                      <a:r>
                        <a:rPr lang="es-EC" sz="2800">
                          <a:effectLst/>
                        </a:rPr>
                        <a:t>PROMEDIO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63.43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dirty="0">
                          <a:effectLst/>
                        </a:rPr>
                        <a:t>166.48</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5199169"/>
                  </a:ext>
                </a:extLst>
              </a:tr>
            </a:tbl>
          </a:graphicData>
        </a:graphic>
      </p:graphicFrame>
      <p:pic>
        <p:nvPicPr>
          <p:cNvPr id="11" name="COOD 010 TIEM_ANG">
            <a:hlinkClick r:id="" action="ppaction://media"/>
            <a:extLst>
              <a:ext uri="{FF2B5EF4-FFF2-40B4-BE49-F238E27FC236}">
                <a16:creationId xmlns:a16="http://schemas.microsoft.com/office/drawing/2014/main" id="{03DFA5DB-1134-4044-9F6C-3BE8DE9151C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24127" y="1481693"/>
            <a:ext cx="3116369" cy="4361781"/>
          </a:xfrm>
          <a:prstGeom prst="rect">
            <a:avLst/>
          </a:prstGeom>
        </p:spPr>
      </p:pic>
    </p:spTree>
    <p:extLst>
      <p:ext uri="{BB962C8B-B14F-4D97-AF65-F5344CB8AC3E}">
        <p14:creationId xmlns:p14="http://schemas.microsoft.com/office/powerpoint/2010/main" val="410778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UFA-ESPE">
            <a:extLst>
              <a:ext uri="{FF2B5EF4-FFF2-40B4-BE49-F238E27FC236}">
                <a16:creationId xmlns:a16="http://schemas.microsoft.com/office/drawing/2014/main" id="{0D1EFC4F-47BE-4B7E-A62A-0B74483A1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DDB96585-93EA-46A6-B2A5-84C7D13E6646}"/>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 name="Conector recto 3">
            <a:extLst>
              <a:ext uri="{FF2B5EF4-FFF2-40B4-BE49-F238E27FC236}">
                <a16:creationId xmlns:a16="http://schemas.microsoft.com/office/drawing/2014/main" id="{C8DE3C8B-BCCF-4EB6-A5E7-CDE9E399A804}"/>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5" name="Tabla 4">
            <a:extLst>
              <a:ext uri="{FF2B5EF4-FFF2-40B4-BE49-F238E27FC236}">
                <a16:creationId xmlns:a16="http://schemas.microsoft.com/office/drawing/2014/main" id="{5F2C60B7-EE0A-4F5D-B1E5-A3EAE5C8A8A1}"/>
              </a:ext>
            </a:extLst>
          </p:cNvPr>
          <p:cNvGraphicFramePr>
            <a:graphicFrameLocks noGrp="1"/>
          </p:cNvGraphicFramePr>
          <p:nvPr>
            <p:extLst>
              <p:ext uri="{D42A27DB-BD31-4B8C-83A1-F6EECF244321}">
                <p14:modId xmlns:p14="http://schemas.microsoft.com/office/powerpoint/2010/main" val="3371648514"/>
              </p:ext>
            </p:extLst>
          </p:nvPr>
        </p:nvGraphicFramePr>
        <p:xfrm>
          <a:off x="107504" y="1566545"/>
          <a:ext cx="4968552" cy="4310726"/>
        </p:xfrm>
        <a:graphic>
          <a:graphicData uri="http://schemas.openxmlformats.org/drawingml/2006/table">
            <a:tbl>
              <a:tblPr firstRow="1" firstCol="1" bandRow="1">
                <a:tableStyleId>{5C22544A-7EE6-4342-B048-85BDC9FD1C3A}</a:tableStyleId>
              </a:tblPr>
              <a:tblGrid>
                <a:gridCol w="1732785">
                  <a:extLst>
                    <a:ext uri="{9D8B030D-6E8A-4147-A177-3AD203B41FA5}">
                      <a16:colId xmlns:a16="http://schemas.microsoft.com/office/drawing/2014/main" val="1359710405"/>
                    </a:ext>
                  </a:extLst>
                </a:gridCol>
                <a:gridCol w="1654571">
                  <a:extLst>
                    <a:ext uri="{9D8B030D-6E8A-4147-A177-3AD203B41FA5}">
                      <a16:colId xmlns:a16="http://schemas.microsoft.com/office/drawing/2014/main" val="68501781"/>
                    </a:ext>
                  </a:extLst>
                </a:gridCol>
                <a:gridCol w="1581196">
                  <a:extLst>
                    <a:ext uri="{9D8B030D-6E8A-4147-A177-3AD203B41FA5}">
                      <a16:colId xmlns:a16="http://schemas.microsoft.com/office/drawing/2014/main" val="3920171860"/>
                    </a:ext>
                  </a:extLst>
                </a:gridCol>
              </a:tblGrid>
              <a:tr h="621697">
                <a:tc>
                  <a:txBody>
                    <a:bodyPr/>
                    <a:lstStyle/>
                    <a:p>
                      <a:pPr algn="ctr">
                        <a:lnSpc>
                          <a:spcPct val="107000"/>
                        </a:lnSpc>
                        <a:spcAft>
                          <a:spcPts val="800"/>
                        </a:spcAft>
                        <a:tabLst>
                          <a:tab pos="2496185" algn="l"/>
                        </a:tabLst>
                      </a:pPr>
                      <a:r>
                        <a:rPr lang="es-EC" sz="1800">
                          <a:effectLst/>
                        </a:rPr>
                        <a:t>Categoría clasificados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1800">
                          <a:effectLst/>
                        </a:rPr>
                        <a:t>TREN SUPERIOR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1800">
                          <a:effectLst/>
                        </a:rPr>
                        <a:t>TREN INFERIOR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6342263"/>
                  </a:ext>
                </a:extLst>
              </a:tr>
              <a:tr h="611409">
                <a:tc>
                  <a:txBody>
                    <a:bodyPr/>
                    <a:lstStyle/>
                    <a:p>
                      <a:pPr algn="ctr">
                        <a:lnSpc>
                          <a:spcPct val="107000"/>
                        </a:lnSpc>
                        <a:spcAft>
                          <a:spcPts val="800"/>
                        </a:spcAft>
                        <a:tabLst>
                          <a:tab pos="2496185" algn="l"/>
                        </a:tabLst>
                      </a:pPr>
                      <a:r>
                        <a:rPr lang="es-EC" sz="2800">
                          <a:effectLst/>
                        </a:rPr>
                        <a:t>COOD 003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45.9</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169.3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4395089"/>
                  </a:ext>
                </a:extLst>
              </a:tr>
              <a:tr h="620227">
                <a:tc>
                  <a:txBody>
                    <a:bodyPr/>
                    <a:lstStyle/>
                    <a:p>
                      <a:pPr algn="ctr">
                        <a:lnSpc>
                          <a:spcPct val="107000"/>
                        </a:lnSpc>
                        <a:spcAft>
                          <a:spcPts val="800"/>
                        </a:spcAft>
                        <a:tabLst>
                          <a:tab pos="2496185" algn="l"/>
                        </a:tabLst>
                      </a:pPr>
                      <a:r>
                        <a:rPr lang="es-EC" sz="2800">
                          <a:effectLst/>
                        </a:rPr>
                        <a:t>COOD 006</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91.5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166.7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7808647"/>
                  </a:ext>
                </a:extLst>
              </a:tr>
              <a:tr h="608469">
                <a:tc>
                  <a:txBody>
                    <a:bodyPr/>
                    <a:lstStyle/>
                    <a:p>
                      <a:pPr algn="ctr">
                        <a:lnSpc>
                          <a:spcPct val="107000"/>
                        </a:lnSpc>
                        <a:spcAft>
                          <a:spcPts val="800"/>
                        </a:spcAft>
                        <a:tabLst>
                          <a:tab pos="2496185" algn="l"/>
                        </a:tabLst>
                      </a:pPr>
                      <a:r>
                        <a:rPr lang="es-EC" sz="2800">
                          <a:effectLst/>
                        </a:rPr>
                        <a:t>COOD 007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dirty="0">
                          <a:effectLst/>
                        </a:rPr>
                        <a:t>61.2</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164.8</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00174"/>
                  </a:ext>
                </a:extLst>
              </a:tr>
              <a:tr h="596712">
                <a:tc>
                  <a:txBody>
                    <a:bodyPr/>
                    <a:lstStyle/>
                    <a:p>
                      <a:pPr algn="ctr">
                        <a:lnSpc>
                          <a:spcPct val="107000"/>
                        </a:lnSpc>
                        <a:spcAft>
                          <a:spcPts val="800"/>
                        </a:spcAft>
                        <a:tabLst>
                          <a:tab pos="2496185" algn="l"/>
                        </a:tabLst>
                      </a:pPr>
                      <a:r>
                        <a:rPr lang="es-EC" sz="2800">
                          <a:effectLst/>
                        </a:rPr>
                        <a:t>COOD 008</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148.7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164.7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5386722"/>
                  </a:ext>
                </a:extLst>
              </a:tr>
              <a:tr h="626106">
                <a:tc>
                  <a:txBody>
                    <a:bodyPr/>
                    <a:lstStyle/>
                    <a:p>
                      <a:pPr algn="ctr">
                        <a:lnSpc>
                          <a:spcPct val="107000"/>
                        </a:lnSpc>
                        <a:spcAft>
                          <a:spcPts val="800"/>
                        </a:spcAft>
                        <a:tabLst>
                          <a:tab pos="2496185" algn="l"/>
                        </a:tabLst>
                      </a:pPr>
                      <a:r>
                        <a:rPr lang="es-EC" sz="2800">
                          <a:effectLst/>
                        </a:rPr>
                        <a:t>COOD 009</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45.5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177.3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064075"/>
                  </a:ext>
                </a:extLst>
              </a:tr>
              <a:tr h="626106">
                <a:tc>
                  <a:txBody>
                    <a:bodyPr/>
                    <a:lstStyle/>
                    <a:p>
                      <a:pPr algn="ctr">
                        <a:lnSpc>
                          <a:spcPct val="107000"/>
                        </a:lnSpc>
                        <a:spcAft>
                          <a:spcPts val="800"/>
                        </a:spcAft>
                        <a:tabLst>
                          <a:tab pos="2496185" algn="l"/>
                        </a:tabLst>
                      </a:pPr>
                      <a:r>
                        <a:rPr lang="es-EC" sz="2400" dirty="0">
                          <a:effectLst/>
                        </a:rPr>
                        <a:t>PROMEDIO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78.56</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dirty="0">
                          <a:effectLst/>
                        </a:rPr>
                        <a:t>168.56</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180178"/>
                  </a:ext>
                </a:extLst>
              </a:tr>
            </a:tbl>
          </a:graphicData>
        </a:graphic>
      </p:graphicFrame>
      <p:sp>
        <p:nvSpPr>
          <p:cNvPr id="6" name="CuadroTexto 5">
            <a:extLst>
              <a:ext uri="{FF2B5EF4-FFF2-40B4-BE49-F238E27FC236}">
                <a16:creationId xmlns:a16="http://schemas.microsoft.com/office/drawing/2014/main" id="{0C4C2473-C111-4311-9A39-CBC936525468}"/>
              </a:ext>
            </a:extLst>
          </p:cNvPr>
          <p:cNvSpPr txBox="1"/>
          <p:nvPr/>
        </p:nvSpPr>
        <p:spPr>
          <a:xfrm>
            <a:off x="-20275" y="293747"/>
            <a:ext cx="9146464" cy="830997"/>
          </a:xfrm>
          <a:prstGeom prst="rect">
            <a:avLst/>
          </a:prstGeom>
          <a:noFill/>
        </p:spPr>
        <p:txBody>
          <a:bodyPr wrap="square">
            <a:spAutoFit/>
          </a:bodyPr>
          <a:lstStyle/>
          <a:p>
            <a:r>
              <a:rPr lang="es-EC" sz="2400" b="1" dirty="0">
                <a:latin typeface="Times New Roman" panose="02020603050405020304" pitchFamily="18" charset="0"/>
                <a:cs typeface="Times New Roman" panose="02020603050405020304" pitchFamily="18" charset="0"/>
              </a:rPr>
              <a:t>Comparación de los resultados de los ángulos del tren superior e inferior de la CDP</a:t>
            </a:r>
          </a:p>
        </p:txBody>
      </p:sp>
      <p:pic>
        <p:nvPicPr>
          <p:cNvPr id="7" name="COD 002 TIEM_ANG">
            <a:hlinkClick r:id="" action="ppaction://media"/>
            <a:extLst>
              <a:ext uri="{FF2B5EF4-FFF2-40B4-BE49-F238E27FC236}">
                <a16:creationId xmlns:a16="http://schemas.microsoft.com/office/drawing/2014/main" id="{16350206-A9AD-4679-BD84-E9A8625D77D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8000" b="8000"/>
          <a:stretch/>
        </p:blipFill>
        <p:spPr>
          <a:xfrm>
            <a:off x="5508104" y="1484783"/>
            <a:ext cx="3312368" cy="4392488"/>
          </a:xfrm>
          <a:prstGeom prst="rect">
            <a:avLst/>
          </a:prstGeom>
        </p:spPr>
      </p:pic>
    </p:spTree>
    <p:extLst>
      <p:ext uri="{BB962C8B-B14F-4D97-AF65-F5344CB8AC3E}">
        <p14:creationId xmlns:p14="http://schemas.microsoft.com/office/powerpoint/2010/main" val="324865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UFA-ESPE">
            <a:extLst>
              <a:ext uri="{FF2B5EF4-FFF2-40B4-BE49-F238E27FC236}">
                <a16:creationId xmlns:a16="http://schemas.microsoft.com/office/drawing/2014/main" id="{B27E79A7-DA31-4144-9462-041CC77A8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82D6ED70-D8DD-497A-B032-BD41D3463070}"/>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 name="Conector recto 3">
            <a:extLst>
              <a:ext uri="{FF2B5EF4-FFF2-40B4-BE49-F238E27FC236}">
                <a16:creationId xmlns:a16="http://schemas.microsoft.com/office/drawing/2014/main" id="{C31B5230-47AF-4A8D-9166-336A94B29BB1}"/>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9679DED-E5F6-4D05-9923-C4CCF4E6E460}"/>
              </a:ext>
            </a:extLst>
          </p:cNvPr>
          <p:cNvSpPr txBox="1"/>
          <p:nvPr/>
        </p:nvSpPr>
        <p:spPr>
          <a:xfrm>
            <a:off x="-8056" y="553397"/>
            <a:ext cx="9146464" cy="461665"/>
          </a:xfrm>
          <a:prstGeom prst="rect">
            <a:avLst/>
          </a:prstGeom>
          <a:noFill/>
        </p:spPr>
        <p:txBody>
          <a:bodyPr wrap="square">
            <a:spAutoFit/>
          </a:bodyPr>
          <a:lstStyle/>
          <a:p>
            <a:r>
              <a:rPr lang="es-EC" sz="2400" b="1" dirty="0">
                <a:latin typeface="Times New Roman" panose="02020603050405020304" pitchFamily="18" charset="0"/>
                <a:cs typeface="Times New Roman" panose="02020603050405020304" pitchFamily="18" charset="0"/>
              </a:rPr>
              <a:t>Comparación de los resultados de tiempo del club “Taebaek”</a:t>
            </a:r>
          </a:p>
        </p:txBody>
      </p:sp>
      <p:graphicFrame>
        <p:nvGraphicFramePr>
          <p:cNvPr id="8" name="Tabla 7">
            <a:extLst>
              <a:ext uri="{FF2B5EF4-FFF2-40B4-BE49-F238E27FC236}">
                <a16:creationId xmlns:a16="http://schemas.microsoft.com/office/drawing/2014/main" id="{1874BD14-C2C4-426C-AEC3-9F10BA74C5FA}"/>
              </a:ext>
            </a:extLst>
          </p:cNvPr>
          <p:cNvGraphicFramePr>
            <a:graphicFrameLocks noGrp="1"/>
          </p:cNvGraphicFramePr>
          <p:nvPr>
            <p:extLst>
              <p:ext uri="{D42A27DB-BD31-4B8C-83A1-F6EECF244321}">
                <p14:modId xmlns:p14="http://schemas.microsoft.com/office/powerpoint/2010/main" val="1134382773"/>
              </p:ext>
            </p:extLst>
          </p:nvPr>
        </p:nvGraphicFramePr>
        <p:xfrm>
          <a:off x="179512" y="1476726"/>
          <a:ext cx="4608512" cy="4760268"/>
        </p:xfrm>
        <a:graphic>
          <a:graphicData uri="http://schemas.openxmlformats.org/drawingml/2006/table">
            <a:tbl>
              <a:tblPr firstRow="1" firstCol="1" bandRow="1">
                <a:tableStyleId>{08FB837D-C827-4EFA-A057-4D05807E0F7C}</a:tableStyleId>
              </a:tblPr>
              <a:tblGrid>
                <a:gridCol w="2304256">
                  <a:extLst>
                    <a:ext uri="{9D8B030D-6E8A-4147-A177-3AD203B41FA5}">
                      <a16:colId xmlns:a16="http://schemas.microsoft.com/office/drawing/2014/main" val="2692937847"/>
                    </a:ext>
                  </a:extLst>
                </a:gridCol>
                <a:gridCol w="2304256">
                  <a:extLst>
                    <a:ext uri="{9D8B030D-6E8A-4147-A177-3AD203B41FA5}">
                      <a16:colId xmlns:a16="http://schemas.microsoft.com/office/drawing/2014/main" val="1301762198"/>
                    </a:ext>
                  </a:extLst>
                </a:gridCol>
              </a:tblGrid>
              <a:tr h="632365">
                <a:tc>
                  <a:txBody>
                    <a:bodyPr/>
                    <a:lstStyle/>
                    <a:p>
                      <a:pPr algn="ctr">
                        <a:lnSpc>
                          <a:spcPct val="107000"/>
                        </a:lnSpc>
                        <a:spcAft>
                          <a:spcPts val="800"/>
                        </a:spcAft>
                        <a:tabLst>
                          <a:tab pos="2496185" algn="l"/>
                        </a:tabLst>
                      </a:pPr>
                      <a:r>
                        <a:rPr lang="es-EC" sz="2000">
                          <a:effectLst/>
                        </a:rPr>
                        <a:t>Categoría clasificados</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000">
                          <a:effectLst/>
                        </a:rPr>
                        <a:t>Tiempo</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1432405"/>
                  </a:ext>
                </a:extLst>
              </a:tr>
              <a:tr h="517486">
                <a:tc>
                  <a:txBody>
                    <a:bodyPr/>
                    <a:lstStyle/>
                    <a:p>
                      <a:pPr algn="ctr">
                        <a:lnSpc>
                          <a:spcPct val="107000"/>
                        </a:lnSpc>
                        <a:spcAft>
                          <a:spcPts val="800"/>
                        </a:spcAft>
                        <a:tabLst>
                          <a:tab pos="2496185" algn="l"/>
                        </a:tabLst>
                      </a:pPr>
                      <a:r>
                        <a:rPr lang="es-EC" sz="3200">
                          <a:effectLst/>
                        </a:rPr>
                        <a:t>COOD 002</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dirty="0">
                          <a:effectLst/>
                        </a:rPr>
                        <a:t>0.63</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183622"/>
                  </a:ext>
                </a:extLst>
              </a:tr>
              <a:tr h="524950">
                <a:tc>
                  <a:txBody>
                    <a:bodyPr/>
                    <a:lstStyle/>
                    <a:p>
                      <a:pPr algn="ctr">
                        <a:lnSpc>
                          <a:spcPct val="107000"/>
                        </a:lnSpc>
                        <a:spcAft>
                          <a:spcPts val="800"/>
                        </a:spcAft>
                        <a:tabLst>
                          <a:tab pos="2496185" algn="l"/>
                        </a:tabLst>
                      </a:pPr>
                      <a:r>
                        <a:rPr lang="es-EC" sz="3200">
                          <a:effectLst/>
                        </a:rPr>
                        <a:t>COOD 003</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0.73</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149167"/>
                  </a:ext>
                </a:extLst>
              </a:tr>
              <a:tr h="514998">
                <a:tc>
                  <a:txBody>
                    <a:bodyPr/>
                    <a:lstStyle/>
                    <a:p>
                      <a:pPr algn="ctr">
                        <a:lnSpc>
                          <a:spcPct val="107000"/>
                        </a:lnSpc>
                        <a:spcAft>
                          <a:spcPts val="800"/>
                        </a:spcAft>
                        <a:tabLst>
                          <a:tab pos="2496185" algn="l"/>
                        </a:tabLst>
                      </a:pPr>
                      <a:r>
                        <a:rPr lang="es-EC" sz="3200">
                          <a:effectLst/>
                        </a:rPr>
                        <a:t>COOD 004</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dirty="0">
                          <a:effectLst/>
                        </a:rPr>
                        <a:t>0.50</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6796435"/>
                  </a:ext>
                </a:extLst>
              </a:tr>
              <a:tr h="505047">
                <a:tc>
                  <a:txBody>
                    <a:bodyPr/>
                    <a:lstStyle/>
                    <a:p>
                      <a:pPr algn="ctr">
                        <a:lnSpc>
                          <a:spcPct val="107000"/>
                        </a:lnSpc>
                        <a:spcAft>
                          <a:spcPts val="800"/>
                        </a:spcAft>
                        <a:tabLst>
                          <a:tab pos="2496185" algn="l"/>
                        </a:tabLst>
                      </a:pPr>
                      <a:r>
                        <a:rPr lang="es-EC" sz="3200">
                          <a:effectLst/>
                        </a:rPr>
                        <a:t>COOD 005</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0.53</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5130607"/>
                  </a:ext>
                </a:extLst>
              </a:tr>
              <a:tr h="529926">
                <a:tc>
                  <a:txBody>
                    <a:bodyPr/>
                    <a:lstStyle/>
                    <a:p>
                      <a:pPr algn="ctr">
                        <a:lnSpc>
                          <a:spcPct val="107000"/>
                        </a:lnSpc>
                        <a:spcAft>
                          <a:spcPts val="800"/>
                        </a:spcAft>
                        <a:tabLst>
                          <a:tab pos="2496185" algn="l"/>
                        </a:tabLst>
                      </a:pPr>
                      <a:r>
                        <a:rPr lang="es-EC" sz="3200">
                          <a:effectLst/>
                        </a:rPr>
                        <a:t>COOD 007</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0.57</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7406658"/>
                  </a:ext>
                </a:extLst>
              </a:tr>
              <a:tr h="502558">
                <a:tc>
                  <a:txBody>
                    <a:bodyPr/>
                    <a:lstStyle/>
                    <a:p>
                      <a:pPr algn="ctr">
                        <a:lnSpc>
                          <a:spcPct val="107000"/>
                        </a:lnSpc>
                        <a:spcAft>
                          <a:spcPts val="800"/>
                        </a:spcAft>
                        <a:tabLst>
                          <a:tab pos="2496185" algn="l"/>
                        </a:tabLst>
                      </a:pPr>
                      <a:r>
                        <a:rPr lang="es-EC" sz="3200">
                          <a:effectLst/>
                        </a:rPr>
                        <a:t>COOD 009</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0.47</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4406684"/>
                  </a:ext>
                </a:extLst>
              </a:tr>
              <a:tr h="527438">
                <a:tc>
                  <a:txBody>
                    <a:bodyPr/>
                    <a:lstStyle/>
                    <a:p>
                      <a:pPr algn="ctr">
                        <a:lnSpc>
                          <a:spcPct val="107000"/>
                        </a:lnSpc>
                        <a:spcAft>
                          <a:spcPts val="800"/>
                        </a:spcAft>
                        <a:tabLst>
                          <a:tab pos="2496185" algn="l"/>
                        </a:tabLst>
                      </a:pPr>
                      <a:r>
                        <a:rPr lang="es-EC" sz="3200">
                          <a:effectLst/>
                        </a:rPr>
                        <a:t>COOD 010</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0.48</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8899121"/>
                  </a:ext>
                </a:extLst>
              </a:tr>
              <a:tr h="500071">
                <a:tc>
                  <a:txBody>
                    <a:bodyPr/>
                    <a:lstStyle/>
                    <a:p>
                      <a:pPr algn="ctr">
                        <a:lnSpc>
                          <a:spcPct val="107000"/>
                        </a:lnSpc>
                        <a:spcAft>
                          <a:spcPts val="800"/>
                        </a:spcAft>
                        <a:tabLst>
                          <a:tab pos="2496185" algn="l"/>
                        </a:tabLst>
                      </a:pPr>
                      <a:r>
                        <a:rPr lang="es-EC" sz="3200">
                          <a:effectLst/>
                        </a:rPr>
                        <a:t>PROMEDIO</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dirty="0">
                          <a:effectLst/>
                        </a:rPr>
                        <a:t>0.56</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2458205"/>
                  </a:ext>
                </a:extLst>
              </a:tr>
            </a:tbl>
          </a:graphicData>
        </a:graphic>
      </p:graphicFrame>
      <p:pic>
        <p:nvPicPr>
          <p:cNvPr id="9" name="COOD 008 TIE_ANG">
            <a:hlinkClick r:id="" action="ppaction://media"/>
            <a:extLst>
              <a:ext uri="{FF2B5EF4-FFF2-40B4-BE49-F238E27FC236}">
                <a16:creationId xmlns:a16="http://schemas.microsoft.com/office/drawing/2014/main" id="{803121D1-20A0-4294-ADBD-044043868C5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1894" b="16400"/>
          <a:stretch/>
        </p:blipFill>
        <p:spPr>
          <a:xfrm>
            <a:off x="5004048" y="1476726"/>
            <a:ext cx="3753362" cy="4438221"/>
          </a:xfrm>
          <a:prstGeom prst="rect">
            <a:avLst/>
          </a:prstGeom>
        </p:spPr>
      </p:pic>
    </p:spTree>
    <p:extLst>
      <p:ext uri="{BB962C8B-B14F-4D97-AF65-F5344CB8AC3E}">
        <p14:creationId xmlns:p14="http://schemas.microsoft.com/office/powerpoint/2010/main" val="9713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p:nvPr/>
        </p:nvCxnSpPr>
        <p:spPr>
          <a:xfrm>
            <a:off x="0" y="1988840"/>
            <a:ext cx="9144000"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2204864"/>
            <a:ext cx="91440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6948BA3A-E55C-410E-9B0D-13D4333825E0}"/>
              </a:ext>
            </a:extLst>
          </p:cNvPr>
          <p:cNvSpPr txBox="1"/>
          <p:nvPr/>
        </p:nvSpPr>
        <p:spPr>
          <a:xfrm>
            <a:off x="251520" y="2420888"/>
            <a:ext cx="8784976" cy="3108543"/>
          </a:xfrm>
          <a:prstGeom prst="rect">
            <a:avLst/>
          </a:prstGeom>
          <a:noFill/>
        </p:spPr>
        <p:txBody>
          <a:bodyPr wrap="square" rtlCol="0">
            <a:spAutoFit/>
          </a:bodyPr>
          <a:lstStyle/>
          <a:p>
            <a:pPr algn="r"/>
            <a:r>
              <a:rPr lang="es-ES" sz="2800" b="1" dirty="0"/>
              <a:t>EL ÉXITO NO ES UN ACCIDENTE.</a:t>
            </a:r>
          </a:p>
          <a:p>
            <a:pPr algn="r"/>
            <a:r>
              <a:rPr lang="es-ES" sz="2800" b="1" dirty="0"/>
              <a:t>ES UN TRABAJO DURO DE</a:t>
            </a:r>
          </a:p>
          <a:p>
            <a:pPr algn="r"/>
            <a:r>
              <a:rPr lang="es-ES" sz="2800" b="1" dirty="0"/>
              <a:t>PERSEVERANCIA, APRENDIZAJE</a:t>
            </a:r>
          </a:p>
          <a:p>
            <a:pPr algn="r"/>
            <a:r>
              <a:rPr lang="es-ES" sz="2800" b="1" dirty="0"/>
              <a:t>ESTUDIO, SACRIFICIO Y SOBRE</a:t>
            </a:r>
          </a:p>
          <a:p>
            <a:pPr algn="r"/>
            <a:r>
              <a:rPr lang="es-EC" sz="2800" b="1" dirty="0"/>
              <a:t>TODO, AMAR LO QUE ESTA HACIENDO</a:t>
            </a:r>
          </a:p>
          <a:p>
            <a:pPr algn="r"/>
            <a:endParaRPr lang="es-EC" sz="2800" b="1" dirty="0"/>
          </a:p>
          <a:p>
            <a:pPr algn="r"/>
            <a:r>
              <a:rPr lang="es-EC" sz="2800" b="1" dirty="0"/>
              <a:t>PELÉ. </a:t>
            </a:r>
          </a:p>
        </p:txBody>
      </p:sp>
      <p:pic>
        <p:nvPicPr>
          <p:cNvPr id="6" name="Picture 2" descr="ADUFA-ESPE">
            <a:extLst>
              <a:ext uri="{FF2B5EF4-FFF2-40B4-BE49-F238E27FC236}">
                <a16:creationId xmlns:a16="http://schemas.microsoft.com/office/drawing/2014/main" id="{52BD27B2-8B32-455A-B29B-9A0EE62AC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58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UFA-ESPE">
            <a:extLst>
              <a:ext uri="{FF2B5EF4-FFF2-40B4-BE49-F238E27FC236}">
                <a16:creationId xmlns:a16="http://schemas.microsoft.com/office/drawing/2014/main" id="{6F88B7B1-7AD4-4BE3-934C-A7F123E1D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E4D69FDD-761C-46D3-ACE2-3341838509EA}"/>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 name="Conector recto 3">
            <a:extLst>
              <a:ext uri="{FF2B5EF4-FFF2-40B4-BE49-F238E27FC236}">
                <a16:creationId xmlns:a16="http://schemas.microsoft.com/office/drawing/2014/main" id="{3D68F0F7-5BAD-47A0-8E20-908C074600A1}"/>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EB6C24-66B5-4A6F-85E3-CAB962E85FE8}"/>
              </a:ext>
            </a:extLst>
          </p:cNvPr>
          <p:cNvSpPr txBox="1"/>
          <p:nvPr/>
        </p:nvSpPr>
        <p:spPr>
          <a:xfrm>
            <a:off x="-8056" y="553397"/>
            <a:ext cx="9146464" cy="461665"/>
          </a:xfrm>
          <a:prstGeom prst="rect">
            <a:avLst/>
          </a:prstGeom>
          <a:noFill/>
        </p:spPr>
        <p:txBody>
          <a:bodyPr wrap="square">
            <a:spAutoFit/>
          </a:bodyPr>
          <a:lstStyle/>
          <a:p>
            <a:r>
              <a:rPr lang="es-EC" sz="2400" b="1" dirty="0">
                <a:latin typeface="Times New Roman" panose="02020603050405020304" pitchFamily="18" charset="0"/>
                <a:cs typeface="Times New Roman" panose="02020603050405020304" pitchFamily="18" charset="0"/>
              </a:rPr>
              <a:t>Comparación de los resultados de tiempo de la CDP</a:t>
            </a:r>
          </a:p>
        </p:txBody>
      </p:sp>
      <p:graphicFrame>
        <p:nvGraphicFramePr>
          <p:cNvPr id="6" name="Tabla 5">
            <a:extLst>
              <a:ext uri="{FF2B5EF4-FFF2-40B4-BE49-F238E27FC236}">
                <a16:creationId xmlns:a16="http://schemas.microsoft.com/office/drawing/2014/main" id="{5C8AA8BD-55AA-437C-9DC9-814238ED6ED2}"/>
              </a:ext>
            </a:extLst>
          </p:cNvPr>
          <p:cNvGraphicFramePr>
            <a:graphicFrameLocks noGrp="1"/>
          </p:cNvGraphicFramePr>
          <p:nvPr>
            <p:extLst>
              <p:ext uri="{D42A27DB-BD31-4B8C-83A1-F6EECF244321}">
                <p14:modId xmlns:p14="http://schemas.microsoft.com/office/powerpoint/2010/main" val="2133424099"/>
              </p:ext>
            </p:extLst>
          </p:nvPr>
        </p:nvGraphicFramePr>
        <p:xfrm>
          <a:off x="395536" y="1479390"/>
          <a:ext cx="4323644" cy="4536503"/>
        </p:xfrm>
        <a:graphic>
          <a:graphicData uri="http://schemas.openxmlformats.org/drawingml/2006/table">
            <a:tbl>
              <a:tblPr firstRow="1" firstCol="1" bandRow="1">
                <a:tableStyleId>{08FB837D-C827-4EFA-A057-4D05807E0F7C}</a:tableStyleId>
              </a:tblPr>
              <a:tblGrid>
                <a:gridCol w="2161822">
                  <a:extLst>
                    <a:ext uri="{9D8B030D-6E8A-4147-A177-3AD203B41FA5}">
                      <a16:colId xmlns:a16="http://schemas.microsoft.com/office/drawing/2014/main" val="2374125816"/>
                    </a:ext>
                  </a:extLst>
                </a:gridCol>
                <a:gridCol w="2161822">
                  <a:extLst>
                    <a:ext uri="{9D8B030D-6E8A-4147-A177-3AD203B41FA5}">
                      <a16:colId xmlns:a16="http://schemas.microsoft.com/office/drawing/2014/main" val="3458959122"/>
                    </a:ext>
                  </a:extLst>
                </a:gridCol>
              </a:tblGrid>
              <a:tr h="647363">
                <a:tc>
                  <a:txBody>
                    <a:bodyPr/>
                    <a:lstStyle/>
                    <a:p>
                      <a:pPr algn="ctr">
                        <a:lnSpc>
                          <a:spcPct val="107000"/>
                        </a:lnSpc>
                        <a:spcAft>
                          <a:spcPts val="800"/>
                        </a:spcAft>
                        <a:tabLst>
                          <a:tab pos="2496185" algn="l"/>
                        </a:tabLst>
                      </a:pPr>
                      <a:r>
                        <a:rPr lang="es-EC" sz="2000">
                          <a:effectLst/>
                        </a:rPr>
                        <a:t>Categoría clasificados</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000">
                          <a:effectLst/>
                        </a:rPr>
                        <a:t>Tiempo</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6671556"/>
                  </a:ext>
                </a:extLst>
              </a:tr>
              <a:tr h="644575">
                <a:tc>
                  <a:txBody>
                    <a:bodyPr/>
                    <a:lstStyle/>
                    <a:p>
                      <a:pPr algn="ctr">
                        <a:lnSpc>
                          <a:spcPct val="107000"/>
                        </a:lnSpc>
                        <a:spcAft>
                          <a:spcPts val="800"/>
                        </a:spcAft>
                        <a:tabLst>
                          <a:tab pos="2496185" algn="l"/>
                        </a:tabLst>
                      </a:pPr>
                      <a:r>
                        <a:rPr lang="es-EC" sz="3200">
                          <a:effectLst/>
                        </a:rPr>
                        <a:t>COOD 003</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0.55</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0694860"/>
                  </a:ext>
                </a:extLst>
              </a:tr>
              <a:tr h="653871">
                <a:tc>
                  <a:txBody>
                    <a:bodyPr/>
                    <a:lstStyle/>
                    <a:p>
                      <a:pPr algn="ctr">
                        <a:lnSpc>
                          <a:spcPct val="107000"/>
                        </a:lnSpc>
                        <a:spcAft>
                          <a:spcPts val="800"/>
                        </a:spcAft>
                        <a:tabLst>
                          <a:tab pos="2496185" algn="l"/>
                        </a:tabLst>
                      </a:pPr>
                      <a:r>
                        <a:rPr lang="es-EC" sz="3200">
                          <a:effectLst/>
                        </a:rPr>
                        <a:t>COOD 006</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0.80</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1487971"/>
                  </a:ext>
                </a:extLst>
              </a:tr>
              <a:tr h="641476">
                <a:tc>
                  <a:txBody>
                    <a:bodyPr/>
                    <a:lstStyle/>
                    <a:p>
                      <a:pPr algn="ctr">
                        <a:lnSpc>
                          <a:spcPct val="107000"/>
                        </a:lnSpc>
                        <a:spcAft>
                          <a:spcPts val="800"/>
                        </a:spcAft>
                        <a:tabLst>
                          <a:tab pos="2496185" algn="l"/>
                        </a:tabLst>
                      </a:pPr>
                      <a:r>
                        <a:rPr lang="es-EC" sz="3200">
                          <a:effectLst/>
                        </a:rPr>
                        <a:t>COOD 007</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0.60</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0851343"/>
                  </a:ext>
                </a:extLst>
              </a:tr>
              <a:tr h="629080">
                <a:tc>
                  <a:txBody>
                    <a:bodyPr/>
                    <a:lstStyle/>
                    <a:p>
                      <a:pPr algn="ctr">
                        <a:lnSpc>
                          <a:spcPct val="107000"/>
                        </a:lnSpc>
                        <a:spcAft>
                          <a:spcPts val="800"/>
                        </a:spcAft>
                        <a:tabLst>
                          <a:tab pos="2496185" algn="l"/>
                        </a:tabLst>
                      </a:pPr>
                      <a:r>
                        <a:rPr lang="es-EC" sz="3200">
                          <a:effectLst/>
                        </a:rPr>
                        <a:t>COOD 008</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0.50</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6332925"/>
                  </a:ext>
                </a:extLst>
              </a:tr>
              <a:tr h="660069">
                <a:tc>
                  <a:txBody>
                    <a:bodyPr/>
                    <a:lstStyle/>
                    <a:p>
                      <a:pPr algn="ctr">
                        <a:lnSpc>
                          <a:spcPct val="107000"/>
                        </a:lnSpc>
                        <a:spcAft>
                          <a:spcPts val="800"/>
                        </a:spcAft>
                        <a:tabLst>
                          <a:tab pos="2496185" algn="l"/>
                        </a:tabLst>
                      </a:pPr>
                      <a:r>
                        <a:rPr lang="es-EC" sz="3200">
                          <a:effectLst/>
                        </a:rPr>
                        <a:t>COOD 009</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0.87</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4521640"/>
                  </a:ext>
                </a:extLst>
              </a:tr>
              <a:tr h="660069">
                <a:tc>
                  <a:txBody>
                    <a:bodyPr/>
                    <a:lstStyle/>
                    <a:p>
                      <a:pPr algn="ctr">
                        <a:lnSpc>
                          <a:spcPct val="107000"/>
                        </a:lnSpc>
                        <a:spcAft>
                          <a:spcPts val="800"/>
                        </a:spcAft>
                        <a:tabLst>
                          <a:tab pos="2496185" algn="l"/>
                        </a:tabLst>
                      </a:pPr>
                      <a:r>
                        <a:rPr lang="es-EC" sz="3200">
                          <a:effectLst/>
                        </a:rPr>
                        <a:t>PROMEDIO</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dirty="0">
                          <a:effectLst/>
                        </a:rPr>
                        <a:t>0.66</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5141386"/>
                  </a:ext>
                </a:extLst>
              </a:tr>
            </a:tbl>
          </a:graphicData>
        </a:graphic>
      </p:graphicFrame>
      <p:pic>
        <p:nvPicPr>
          <p:cNvPr id="8" name="COD 008 TIEM_ANG">
            <a:hlinkClick r:id="" action="ppaction://media"/>
            <a:extLst>
              <a:ext uri="{FF2B5EF4-FFF2-40B4-BE49-F238E27FC236}">
                <a16:creationId xmlns:a16="http://schemas.microsoft.com/office/drawing/2014/main" id="{D0517A32-0FBD-4AD4-ABD3-524077552FC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114734" y="1623567"/>
            <a:ext cx="3780909" cy="4248150"/>
          </a:xfrm>
          <a:prstGeom prst="rect">
            <a:avLst/>
          </a:prstGeom>
        </p:spPr>
      </p:pic>
    </p:spTree>
    <p:extLst>
      <p:ext uri="{BB962C8B-B14F-4D97-AF65-F5344CB8AC3E}">
        <p14:creationId xmlns:p14="http://schemas.microsoft.com/office/powerpoint/2010/main" val="242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UFA-ESPE">
            <a:extLst>
              <a:ext uri="{FF2B5EF4-FFF2-40B4-BE49-F238E27FC236}">
                <a16:creationId xmlns:a16="http://schemas.microsoft.com/office/drawing/2014/main" id="{6F88B7B1-7AD4-4BE3-934C-A7F123E1D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E4D69FDD-761C-46D3-ACE2-3341838509EA}"/>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 name="Conector recto 3">
            <a:extLst>
              <a:ext uri="{FF2B5EF4-FFF2-40B4-BE49-F238E27FC236}">
                <a16:creationId xmlns:a16="http://schemas.microsoft.com/office/drawing/2014/main" id="{3D68F0F7-5BAD-47A0-8E20-908C074600A1}"/>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AF40D8A3-FCD8-4994-8C38-0885DFF6C618}"/>
              </a:ext>
            </a:extLst>
          </p:cNvPr>
          <p:cNvSpPr txBox="1"/>
          <p:nvPr/>
        </p:nvSpPr>
        <p:spPr>
          <a:xfrm>
            <a:off x="-20275" y="293747"/>
            <a:ext cx="9146464" cy="1200329"/>
          </a:xfrm>
          <a:prstGeom prst="rect">
            <a:avLst/>
          </a:prstGeom>
          <a:noFill/>
        </p:spPr>
        <p:txBody>
          <a:bodyPr wrap="square">
            <a:spAutoFit/>
          </a:bodyPr>
          <a:lstStyle/>
          <a:p>
            <a:r>
              <a:rPr lang="es-EC" sz="2400" b="1" dirty="0">
                <a:latin typeface="Times New Roman" panose="02020603050405020304" pitchFamily="18" charset="0"/>
                <a:cs typeface="Times New Roman" panose="02020603050405020304" pitchFamily="18" charset="0"/>
              </a:rPr>
              <a:t>Comparación de los ángulos de separación de las extremidades inferiores en el impacto del club “Taebaek”.</a:t>
            </a:r>
          </a:p>
          <a:p>
            <a:endParaRPr lang="es-EC" sz="2400" b="1" dirty="0">
              <a:latin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B22505B3-2920-49B1-A6F4-C2040CADCE02}"/>
              </a:ext>
            </a:extLst>
          </p:cNvPr>
          <p:cNvGraphicFramePr>
            <a:graphicFrameLocks noGrp="1"/>
          </p:cNvGraphicFramePr>
          <p:nvPr>
            <p:extLst>
              <p:ext uri="{D42A27DB-BD31-4B8C-83A1-F6EECF244321}">
                <p14:modId xmlns:p14="http://schemas.microsoft.com/office/powerpoint/2010/main" val="1408190713"/>
              </p:ext>
            </p:extLst>
          </p:nvPr>
        </p:nvGraphicFramePr>
        <p:xfrm>
          <a:off x="64666" y="1494076"/>
          <a:ext cx="4651350" cy="4527210"/>
        </p:xfrm>
        <a:graphic>
          <a:graphicData uri="http://schemas.openxmlformats.org/drawingml/2006/table">
            <a:tbl>
              <a:tblPr firstRow="1" firstCol="1" bandRow="1">
                <a:tableStyleId>{775DCB02-9BB8-47FD-8907-85C794F793BA}</a:tableStyleId>
              </a:tblPr>
              <a:tblGrid>
                <a:gridCol w="2325675">
                  <a:extLst>
                    <a:ext uri="{9D8B030D-6E8A-4147-A177-3AD203B41FA5}">
                      <a16:colId xmlns:a16="http://schemas.microsoft.com/office/drawing/2014/main" val="2409801348"/>
                    </a:ext>
                  </a:extLst>
                </a:gridCol>
                <a:gridCol w="2325675">
                  <a:extLst>
                    <a:ext uri="{9D8B030D-6E8A-4147-A177-3AD203B41FA5}">
                      <a16:colId xmlns:a16="http://schemas.microsoft.com/office/drawing/2014/main" val="1557850622"/>
                    </a:ext>
                  </a:extLst>
                </a:gridCol>
              </a:tblGrid>
              <a:tr h="512446">
                <a:tc>
                  <a:txBody>
                    <a:bodyPr/>
                    <a:lstStyle/>
                    <a:p>
                      <a:pPr algn="ctr">
                        <a:lnSpc>
                          <a:spcPct val="107000"/>
                        </a:lnSpc>
                        <a:spcAft>
                          <a:spcPts val="800"/>
                        </a:spcAft>
                        <a:tabLst>
                          <a:tab pos="2496185" algn="l"/>
                        </a:tabLst>
                      </a:pPr>
                      <a:r>
                        <a:rPr lang="es-EC" sz="1800">
                          <a:effectLst/>
                        </a:rPr>
                        <a:t>Categoría clasificados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400" dirty="0">
                          <a:effectLst/>
                        </a:rPr>
                        <a:t>Angulo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4464194"/>
                  </a:ext>
                </a:extLst>
              </a:tr>
              <a:tr h="503966">
                <a:tc>
                  <a:txBody>
                    <a:bodyPr/>
                    <a:lstStyle/>
                    <a:p>
                      <a:pPr algn="ctr">
                        <a:lnSpc>
                          <a:spcPct val="107000"/>
                        </a:lnSpc>
                        <a:spcAft>
                          <a:spcPts val="800"/>
                        </a:spcAft>
                        <a:tabLst>
                          <a:tab pos="2496185" algn="l"/>
                        </a:tabLst>
                      </a:pPr>
                      <a:r>
                        <a:rPr lang="es-EC" sz="2800">
                          <a:effectLst/>
                        </a:rPr>
                        <a:t>COOD 002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154.0</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7723738"/>
                  </a:ext>
                </a:extLst>
              </a:tr>
              <a:tr h="511234">
                <a:tc>
                  <a:txBody>
                    <a:bodyPr/>
                    <a:lstStyle/>
                    <a:p>
                      <a:pPr algn="ctr">
                        <a:lnSpc>
                          <a:spcPct val="107000"/>
                        </a:lnSpc>
                        <a:spcAft>
                          <a:spcPts val="800"/>
                        </a:spcAft>
                        <a:tabLst>
                          <a:tab pos="2496185" algn="l"/>
                        </a:tabLst>
                      </a:pPr>
                      <a:r>
                        <a:rPr lang="es-EC" sz="2800">
                          <a:effectLst/>
                        </a:rPr>
                        <a:t>COOD 003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157.4</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004915"/>
                  </a:ext>
                </a:extLst>
              </a:tr>
              <a:tr h="501543">
                <a:tc>
                  <a:txBody>
                    <a:bodyPr/>
                    <a:lstStyle/>
                    <a:p>
                      <a:pPr algn="ctr">
                        <a:lnSpc>
                          <a:spcPct val="107000"/>
                        </a:lnSpc>
                        <a:spcAft>
                          <a:spcPts val="800"/>
                        </a:spcAft>
                        <a:tabLst>
                          <a:tab pos="2496185" algn="l"/>
                        </a:tabLst>
                      </a:pPr>
                      <a:r>
                        <a:rPr lang="es-EC" sz="2800">
                          <a:effectLst/>
                        </a:rPr>
                        <a:t>COOD 004</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151.0</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6358455"/>
                  </a:ext>
                </a:extLst>
              </a:tr>
              <a:tr h="491851">
                <a:tc>
                  <a:txBody>
                    <a:bodyPr/>
                    <a:lstStyle/>
                    <a:p>
                      <a:pPr algn="ctr">
                        <a:lnSpc>
                          <a:spcPct val="107000"/>
                        </a:lnSpc>
                        <a:spcAft>
                          <a:spcPts val="800"/>
                        </a:spcAft>
                        <a:tabLst>
                          <a:tab pos="2496185" algn="l"/>
                        </a:tabLst>
                      </a:pPr>
                      <a:r>
                        <a:rPr lang="es-EC" sz="2800">
                          <a:effectLst/>
                        </a:rPr>
                        <a:t>COOD 005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159.8</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3866958"/>
                  </a:ext>
                </a:extLst>
              </a:tr>
              <a:tr h="516080">
                <a:tc>
                  <a:txBody>
                    <a:bodyPr/>
                    <a:lstStyle/>
                    <a:p>
                      <a:pPr algn="ctr">
                        <a:lnSpc>
                          <a:spcPct val="107000"/>
                        </a:lnSpc>
                        <a:spcAft>
                          <a:spcPts val="800"/>
                        </a:spcAft>
                        <a:tabLst>
                          <a:tab pos="2496185" algn="l"/>
                        </a:tabLst>
                      </a:pPr>
                      <a:r>
                        <a:rPr lang="es-EC" sz="2800">
                          <a:effectLst/>
                        </a:rPr>
                        <a:t>COOD 007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147.8</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4019670"/>
                  </a:ext>
                </a:extLst>
              </a:tr>
              <a:tr h="489428">
                <a:tc>
                  <a:txBody>
                    <a:bodyPr/>
                    <a:lstStyle/>
                    <a:p>
                      <a:pPr algn="ctr">
                        <a:lnSpc>
                          <a:spcPct val="107000"/>
                        </a:lnSpc>
                        <a:spcAft>
                          <a:spcPts val="800"/>
                        </a:spcAft>
                        <a:tabLst>
                          <a:tab pos="2496185" algn="l"/>
                        </a:tabLst>
                      </a:pPr>
                      <a:r>
                        <a:rPr lang="es-EC" sz="2800">
                          <a:effectLst/>
                        </a:rPr>
                        <a:t>COOD 009</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163.9</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1005436"/>
                  </a:ext>
                </a:extLst>
              </a:tr>
              <a:tr h="513657">
                <a:tc>
                  <a:txBody>
                    <a:bodyPr/>
                    <a:lstStyle/>
                    <a:p>
                      <a:pPr algn="ctr">
                        <a:lnSpc>
                          <a:spcPct val="107000"/>
                        </a:lnSpc>
                        <a:spcAft>
                          <a:spcPts val="800"/>
                        </a:spcAft>
                        <a:tabLst>
                          <a:tab pos="2496185" algn="l"/>
                        </a:tabLst>
                      </a:pPr>
                      <a:r>
                        <a:rPr lang="es-EC" sz="2800">
                          <a:effectLst/>
                        </a:rPr>
                        <a:t>COOD 010</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a:effectLst/>
                        </a:rPr>
                        <a:t>117.8</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9208030"/>
                  </a:ext>
                </a:extLst>
              </a:tr>
              <a:tr h="487005">
                <a:tc>
                  <a:txBody>
                    <a:bodyPr/>
                    <a:lstStyle/>
                    <a:p>
                      <a:pPr algn="ctr">
                        <a:lnSpc>
                          <a:spcPct val="107000"/>
                        </a:lnSpc>
                        <a:spcAft>
                          <a:spcPts val="800"/>
                        </a:spcAft>
                        <a:tabLst>
                          <a:tab pos="2496185" algn="l"/>
                        </a:tabLst>
                      </a:pPr>
                      <a:r>
                        <a:rPr lang="es-EC" sz="2800">
                          <a:effectLst/>
                        </a:rPr>
                        <a:t>PROMEDIO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800" dirty="0">
                          <a:effectLst/>
                        </a:rPr>
                        <a:t>150.2</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604390"/>
                  </a:ext>
                </a:extLst>
              </a:tr>
            </a:tbl>
          </a:graphicData>
        </a:graphic>
      </p:graphicFrame>
      <p:pic>
        <p:nvPicPr>
          <p:cNvPr id="7" name="Imagen 6">
            <a:extLst>
              <a:ext uri="{FF2B5EF4-FFF2-40B4-BE49-F238E27FC236}">
                <a16:creationId xmlns:a16="http://schemas.microsoft.com/office/drawing/2014/main" id="{49EFB491-2769-4E6A-953E-738FE562CB11}"/>
              </a:ext>
            </a:extLst>
          </p:cNvPr>
          <p:cNvPicPr>
            <a:picLocks noChangeAspect="1"/>
          </p:cNvPicPr>
          <p:nvPr/>
        </p:nvPicPr>
        <p:blipFill rotWithShape="1">
          <a:blip r:embed="rId3"/>
          <a:srcRect l="41577" t="17083" r="40860" b="40661"/>
          <a:stretch/>
        </p:blipFill>
        <p:spPr bwMode="auto">
          <a:xfrm>
            <a:off x="4996777" y="1552078"/>
            <a:ext cx="3967711" cy="43251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796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UFA-ESPE">
            <a:extLst>
              <a:ext uri="{FF2B5EF4-FFF2-40B4-BE49-F238E27FC236}">
                <a16:creationId xmlns:a16="http://schemas.microsoft.com/office/drawing/2014/main" id="{6F88B7B1-7AD4-4BE3-934C-A7F123E1D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E4D69FDD-761C-46D3-ACE2-3341838509EA}"/>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 name="Conector recto 3">
            <a:extLst>
              <a:ext uri="{FF2B5EF4-FFF2-40B4-BE49-F238E27FC236}">
                <a16:creationId xmlns:a16="http://schemas.microsoft.com/office/drawing/2014/main" id="{3D68F0F7-5BAD-47A0-8E20-908C074600A1}"/>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3BAD09D5-9FAC-40E8-8D0B-4BEF057B16E8}"/>
              </a:ext>
            </a:extLst>
          </p:cNvPr>
          <p:cNvSpPr txBox="1"/>
          <p:nvPr/>
        </p:nvSpPr>
        <p:spPr>
          <a:xfrm>
            <a:off x="-108520" y="332656"/>
            <a:ext cx="9146464" cy="1200329"/>
          </a:xfrm>
          <a:prstGeom prst="rect">
            <a:avLst/>
          </a:prstGeom>
          <a:noFill/>
        </p:spPr>
        <p:txBody>
          <a:bodyPr wrap="square">
            <a:spAutoFit/>
          </a:bodyPr>
          <a:lstStyle/>
          <a:p>
            <a:r>
              <a:rPr lang="es-EC" sz="2400" b="1" dirty="0">
                <a:latin typeface="Times New Roman" panose="02020603050405020304" pitchFamily="18" charset="0"/>
                <a:cs typeface="Times New Roman" panose="02020603050405020304" pitchFamily="18" charset="0"/>
              </a:rPr>
              <a:t>Comparación de los ángulos de separación de las extremidades inferiores en el impacto de la CDP</a:t>
            </a:r>
          </a:p>
          <a:p>
            <a:endParaRPr lang="es-EC" sz="2400" b="1" dirty="0">
              <a:latin typeface="Times New Roman" panose="02020603050405020304" pitchFamily="18"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DFDD04D5-68B8-4401-91EA-E031B299F2AB}"/>
              </a:ext>
            </a:extLst>
          </p:cNvPr>
          <p:cNvGraphicFramePr>
            <a:graphicFrameLocks noGrp="1"/>
          </p:cNvGraphicFramePr>
          <p:nvPr>
            <p:extLst>
              <p:ext uri="{D42A27DB-BD31-4B8C-83A1-F6EECF244321}">
                <p14:modId xmlns:p14="http://schemas.microsoft.com/office/powerpoint/2010/main" val="1243591641"/>
              </p:ext>
            </p:extLst>
          </p:nvPr>
        </p:nvGraphicFramePr>
        <p:xfrm>
          <a:off x="179512" y="1532984"/>
          <a:ext cx="4176464" cy="4488304"/>
        </p:xfrm>
        <a:graphic>
          <a:graphicData uri="http://schemas.openxmlformats.org/drawingml/2006/table">
            <a:tbl>
              <a:tblPr firstRow="1" firstCol="1" bandRow="1">
                <a:tableStyleId>{775DCB02-9BB8-47FD-8907-85C794F793BA}</a:tableStyleId>
              </a:tblPr>
              <a:tblGrid>
                <a:gridCol w="2088232">
                  <a:extLst>
                    <a:ext uri="{9D8B030D-6E8A-4147-A177-3AD203B41FA5}">
                      <a16:colId xmlns:a16="http://schemas.microsoft.com/office/drawing/2014/main" val="3917824387"/>
                    </a:ext>
                  </a:extLst>
                </a:gridCol>
                <a:gridCol w="2088232">
                  <a:extLst>
                    <a:ext uri="{9D8B030D-6E8A-4147-A177-3AD203B41FA5}">
                      <a16:colId xmlns:a16="http://schemas.microsoft.com/office/drawing/2014/main" val="887067449"/>
                    </a:ext>
                  </a:extLst>
                </a:gridCol>
              </a:tblGrid>
              <a:tr h="647307">
                <a:tc>
                  <a:txBody>
                    <a:bodyPr/>
                    <a:lstStyle/>
                    <a:p>
                      <a:pPr algn="ctr">
                        <a:lnSpc>
                          <a:spcPct val="107000"/>
                        </a:lnSpc>
                        <a:spcAft>
                          <a:spcPts val="800"/>
                        </a:spcAft>
                        <a:tabLst>
                          <a:tab pos="2496185" algn="l"/>
                        </a:tabLst>
                      </a:pPr>
                      <a:r>
                        <a:rPr lang="es-EC" sz="2000">
                          <a:effectLst/>
                        </a:rPr>
                        <a:t>Categoría clasificados</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2000">
                          <a:effectLst/>
                        </a:rPr>
                        <a:t>Angulo  </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6113595"/>
                  </a:ext>
                </a:extLst>
              </a:tr>
              <a:tr h="636596">
                <a:tc>
                  <a:txBody>
                    <a:bodyPr/>
                    <a:lstStyle/>
                    <a:p>
                      <a:pPr algn="ctr">
                        <a:lnSpc>
                          <a:spcPct val="107000"/>
                        </a:lnSpc>
                        <a:spcAft>
                          <a:spcPts val="800"/>
                        </a:spcAft>
                        <a:tabLst>
                          <a:tab pos="2496185" algn="l"/>
                        </a:tabLst>
                      </a:pPr>
                      <a:r>
                        <a:rPr lang="es-EC" sz="3200">
                          <a:effectLst/>
                        </a:rPr>
                        <a:t>COOD 003</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120.4</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8115272"/>
                  </a:ext>
                </a:extLst>
              </a:tr>
              <a:tr h="645777">
                <a:tc>
                  <a:txBody>
                    <a:bodyPr/>
                    <a:lstStyle/>
                    <a:p>
                      <a:pPr algn="ctr">
                        <a:lnSpc>
                          <a:spcPct val="107000"/>
                        </a:lnSpc>
                        <a:spcAft>
                          <a:spcPts val="800"/>
                        </a:spcAft>
                        <a:tabLst>
                          <a:tab pos="2496185" algn="l"/>
                        </a:tabLst>
                      </a:pPr>
                      <a:r>
                        <a:rPr lang="es-EC" sz="3200">
                          <a:effectLst/>
                        </a:rPr>
                        <a:t>COOD 006</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143.5</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4205750"/>
                  </a:ext>
                </a:extLst>
              </a:tr>
              <a:tr h="633535">
                <a:tc>
                  <a:txBody>
                    <a:bodyPr/>
                    <a:lstStyle/>
                    <a:p>
                      <a:pPr algn="ctr">
                        <a:lnSpc>
                          <a:spcPct val="107000"/>
                        </a:lnSpc>
                        <a:spcAft>
                          <a:spcPts val="800"/>
                        </a:spcAft>
                        <a:tabLst>
                          <a:tab pos="2496185" algn="l"/>
                        </a:tabLst>
                      </a:pPr>
                      <a:r>
                        <a:rPr lang="es-EC" sz="3200">
                          <a:effectLst/>
                        </a:rPr>
                        <a:t>COOD 007</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131.3</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6974508"/>
                  </a:ext>
                </a:extLst>
              </a:tr>
              <a:tr h="621293">
                <a:tc>
                  <a:txBody>
                    <a:bodyPr/>
                    <a:lstStyle/>
                    <a:p>
                      <a:pPr algn="ctr">
                        <a:lnSpc>
                          <a:spcPct val="107000"/>
                        </a:lnSpc>
                        <a:spcAft>
                          <a:spcPts val="800"/>
                        </a:spcAft>
                        <a:tabLst>
                          <a:tab pos="2496185" algn="l"/>
                        </a:tabLst>
                      </a:pPr>
                      <a:r>
                        <a:rPr lang="es-EC" sz="3200">
                          <a:effectLst/>
                        </a:rPr>
                        <a:t>COOD 008</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146.2</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8460567"/>
                  </a:ext>
                </a:extLst>
              </a:tr>
              <a:tr h="651898">
                <a:tc>
                  <a:txBody>
                    <a:bodyPr/>
                    <a:lstStyle/>
                    <a:p>
                      <a:pPr algn="ctr">
                        <a:lnSpc>
                          <a:spcPct val="107000"/>
                        </a:lnSpc>
                        <a:spcAft>
                          <a:spcPts val="800"/>
                        </a:spcAft>
                        <a:tabLst>
                          <a:tab pos="2496185" algn="l"/>
                        </a:tabLst>
                      </a:pPr>
                      <a:r>
                        <a:rPr lang="es-EC" sz="3200">
                          <a:effectLst/>
                        </a:rPr>
                        <a:t>COOD 009</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a:effectLst/>
                        </a:rPr>
                        <a:t>145.9</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7595736"/>
                  </a:ext>
                </a:extLst>
              </a:tr>
              <a:tr h="651898">
                <a:tc>
                  <a:txBody>
                    <a:bodyPr/>
                    <a:lstStyle/>
                    <a:p>
                      <a:pPr algn="ctr">
                        <a:lnSpc>
                          <a:spcPct val="107000"/>
                        </a:lnSpc>
                        <a:spcAft>
                          <a:spcPts val="800"/>
                        </a:spcAft>
                        <a:tabLst>
                          <a:tab pos="2496185" algn="l"/>
                        </a:tabLst>
                      </a:pPr>
                      <a:r>
                        <a:rPr lang="es-EC" sz="3200">
                          <a:effectLst/>
                        </a:rPr>
                        <a:t>PROMEDIO</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2496185" algn="l"/>
                        </a:tabLst>
                      </a:pPr>
                      <a:r>
                        <a:rPr lang="es-EC" sz="3200" dirty="0">
                          <a:effectLst/>
                        </a:rPr>
                        <a:t>137.5</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1225328"/>
                  </a:ext>
                </a:extLst>
              </a:tr>
            </a:tbl>
          </a:graphicData>
        </a:graphic>
      </p:graphicFrame>
      <p:pic>
        <p:nvPicPr>
          <p:cNvPr id="9" name="Imagen 8">
            <a:extLst>
              <a:ext uri="{FF2B5EF4-FFF2-40B4-BE49-F238E27FC236}">
                <a16:creationId xmlns:a16="http://schemas.microsoft.com/office/drawing/2014/main" id="{84991DB7-11CB-4BF6-A81C-A27D42A7735B}"/>
              </a:ext>
            </a:extLst>
          </p:cNvPr>
          <p:cNvPicPr>
            <a:picLocks noChangeAspect="1"/>
          </p:cNvPicPr>
          <p:nvPr/>
        </p:nvPicPr>
        <p:blipFill rotWithShape="1">
          <a:blip r:embed="rId3"/>
          <a:srcRect l="41575" t="18433" r="41364" b="29198"/>
          <a:stretch/>
        </p:blipFill>
        <p:spPr bwMode="auto">
          <a:xfrm>
            <a:off x="4668964" y="1516639"/>
            <a:ext cx="4176463" cy="4360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9878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25A41802-7EEA-4C82-A53C-304921AD1326}"/>
              </a:ext>
            </a:extLst>
          </p:cNvPr>
          <p:cNvSpPr txBox="1"/>
          <p:nvPr/>
        </p:nvSpPr>
        <p:spPr>
          <a:xfrm>
            <a:off x="0" y="259047"/>
            <a:ext cx="6876256" cy="1107996"/>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Análisis estadístico de Taekwondo con la aplicación SPSS de las categoría clasificados</a:t>
            </a:r>
          </a:p>
          <a:p>
            <a:endParaRPr lang="es-EC" dirty="0"/>
          </a:p>
        </p:txBody>
      </p:sp>
      <p:pic>
        <p:nvPicPr>
          <p:cNvPr id="7" name="Imagen 6">
            <a:extLst>
              <a:ext uri="{FF2B5EF4-FFF2-40B4-BE49-F238E27FC236}">
                <a16:creationId xmlns:a16="http://schemas.microsoft.com/office/drawing/2014/main" id="{B672CEAD-398C-47C0-A15E-6DD969AA1773}"/>
              </a:ext>
            </a:extLst>
          </p:cNvPr>
          <p:cNvPicPr>
            <a:picLocks noChangeAspect="1"/>
          </p:cNvPicPr>
          <p:nvPr/>
        </p:nvPicPr>
        <p:blipFill rotWithShape="1">
          <a:blip r:embed="rId4"/>
          <a:srcRect l="27163" t="47199" r="35038" b="23387"/>
          <a:stretch/>
        </p:blipFill>
        <p:spPr>
          <a:xfrm>
            <a:off x="323528" y="1609340"/>
            <a:ext cx="8820472" cy="2395721"/>
          </a:xfrm>
          <a:prstGeom prst="rect">
            <a:avLst/>
          </a:prstGeom>
        </p:spPr>
      </p:pic>
      <p:pic>
        <p:nvPicPr>
          <p:cNvPr id="9" name="Imagen 8">
            <a:extLst>
              <a:ext uri="{FF2B5EF4-FFF2-40B4-BE49-F238E27FC236}">
                <a16:creationId xmlns:a16="http://schemas.microsoft.com/office/drawing/2014/main" id="{44E235F1-2D93-4418-9E5A-5D03B6A39E15}"/>
              </a:ext>
            </a:extLst>
          </p:cNvPr>
          <p:cNvPicPr>
            <a:picLocks noChangeAspect="1"/>
          </p:cNvPicPr>
          <p:nvPr/>
        </p:nvPicPr>
        <p:blipFill rotWithShape="1">
          <a:blip r:embed="rId5"/>
          <a:srcRect l="22438" t="31444" r="55512" b="35993"/>
          <a:stretch/>
        </p:blipFill>
        <p:spPr>
          <a:xfrm>
            <a:off x="295857" y="3789040"/>
            <a:ext cx="5040560" cy="2276380"/>
          </a:xfrm>
          <a:prstGeom prst="rect">
            <a:avLst/>
          </a:prstGeom>
        </p:spPr>
      </p:pic>
      <p:pic>
        <p:nvPicPr>
          <p:cNvPr id="10" name="COD 003 TIEM_ANG">
            <a:hlinkClick r:id="" action="ppaction://media"/>
            <a:extLst>
              <a:ext uri="{FF2B5EF4-FFF2-40B4-BE49-F238E27FC236}">
                <a16:creationId xmlns:a16="http://schemas.microsoft.com/office/drawing/2014/main" id="{097A1763-4AA6-49E5-85A2-387FA76C44A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6013" b="9281"/>
          <a:stretch/>
        </p:blipFill>
        <p:spPr>
          <a:xfrm>
            <a:off x="5381988" y="3955122"/>
            <a:ext cx="3240360" cy="1944216"/>
          </a:xfrm>
          <a:prstGeom prst="rect">
            <a:avLst/>
          </a:prstGeom>
        </p:spPr>
      </p:pic>
      <p:pic>
        <p:nvPicPr>
          <p:cNvPr id="8" name="Picture 2" descr="ADUFA-ESPE">
            <a:extLst>
              <a:ext uri="{FF2B5EF4-FFF2-40B4-BE49-F238E27FC236}">
                <a16:creationId xmlns:a16="http://schemas.microsoft.com/office/drawing/2014/main" id="{28F6F443-FB49-4764-AB6D-30A22E6FCC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3802" y="5941751"/>
            <a:ext cx="2890198" cy="62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25A41802-7EEA-4C82-A53C-304921AD1326}"/>
              </a:ext>
            </a:extLst>
          </p:cNvPr>
          <p:cNvSpPr txBox="1"/>
          <p:nvPr/>
        </p:nvSpPr>
        <p:spPr>
          <a:xfrm>
            <a:off x="0" y="259047"/>
            <a:ext cx="6876256" cy="1107996"/>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Análisis estadístico de Taekwondo con la aplicación SPSS de las categoría novatos</a:t>
            </a:r>
          </a:p>
          <a:p>
            <a:endParaRPr lang="es-EC" dirty="0"/>
          </a:p>
        </p:txBody>
      </p:sp>
      <p:pic>
        <p:nvPicPr>
          <p:cNvPr id="10" name="COD 003 TIEM_ANG">
            <a:hlinkClick r:id="" action="ppaction://media"/>
            <a:extLst>
              <a:ext uri="{FF2B5EF4-FFF2-40B4-BE49-F238E27FC236}">
                <a16:creationId xmlns:a16="http://schemas.microsoft.com/office/drawing/2014/main" id="{097A1763-4AA6-49E5-85A2-387FA76C44A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6013" b="9281"/>
          <a:stretch/>
        </p:blipFill>
        <p:spPr>
          <a:xfrm>
            <a:off x="5381988" y="3955122"/>
            <a:ext cx="3240360" cy="1944216"/>
          </a:xfrm>
          <a:prstGeom prst="rect">
            <a:avLst/>
          </a:prstGeom>
        </p:spPr>
      </p:pic>
      <p:pic>
        <p:nvPicPr>
          <p:cNvPr id="6" name="Imagen 5">
            <a:extLst>
              <a:ext uri="{FF2B5EF4-FFF2-40B4-BE49-F238E27FC236}">
                <a16:creationId xmlns:a16="http://schemas.microsoft.com/office/drawing/2014/main" id="{61391691-B151-45FD-8045-76568DC1E1DD}"/>
              </a:ext>
            </a:extLst>
          </p:cNvPr>
          <p:cNvPicPr>
            <a:picLocks noChangeAspect="1"/>
          </p:cNvPicPr>
          <p:nvPr/>
        </p:nvPicPr>
        <p:blipFill rotWithShape="1">
          <a:blip r:embed="rId6"/>
          <a:srcRect l="22438" t="37394" r="33463" b="28990"/>
          <a:stretch/>
        </p:blipFill>
        <p:spPr>
          <a:xfrm>
            <a:off x="0" y="1408199"/>
            <a:ext cx="8964488" cy="2546924"/>
          </a:xfrm>
          <a:prstGeom prst="rect">
            <a:avLst/>
          </a:prstGeom>
        </p:spPr>
      </p:pic>
      <p:pic>
        <p:nvPicPr>
          <p:cNvPr id="11" name="Imagen 10">
            <a:extLst>
              <a:ext uri="{FF2B5EF4-FFF2-40B4-BE49-F238E27FC236}">
                <a16:creationId xmlns:a16="http://schemas.microsoft.com/office/drawing/2014/main" id="{8CA692DB-0A18-4795-9E19-BF81F148A83A}"/>
              </a:ext>
            </a:extLst>
          </p:cNvPr>
          <p:cNvPicPr>
            <a:picLocks noChangeAspect="1"/>
          </p:cNvPicPr>
          <p:nvPr/>
        </p:nvPicPr>
        <p:blipFill rotWithShape="1">
          <a:blip r:embed="rId7"/>
          <a:srcRect l="22438" t="38794" r="55513" b="30391"/>
          <a:stretch/>
        </p:blipFill>
        <p:spPr>
          <a:xfrm>
            <a:off x="0" y="3788424"/>
            <a:ext cx="5202476" cy="2277614"/>
          </a:xfrm>
          <a:prstGeom prst="rect">
            <a:avLst/>
          </a:prstGeom>
        </p:spPr>
      </p:pic>
      <p:pic>
        <p:nvPicPr>
          <p:cNvPr id="8" name="Picture 2" descr="ADUFA-ESPE">
            <a:extLst>
              <a:ext uri="{FF2B5EF4-FFF2-40B4-BE49-F238E27FC236}">
                <a16:creationId xmlns:a16="http://schemas.microsoft.com/office/drawing/2014/main" id="{F8A8A40C-DF6A-4B0D-96AF-54B91BC25B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3802" y="5965896"/>
            <a:ext cx="2890198" cy="62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38DF678A-830E-41DA-8E21-EB6A743A2C18}"/>
              </a:ext>
            </a:extLst>
          </p:cNvPr>
          <p:cNvSpPr txBox="1"/>
          <p:nvPr/>
        </p:nvSpPr>
        <p:spPr>
          <a:xfrm>
            <a:off x="179512" y="531465"/>
            <a:ext cx="4104456" cy="460895"/>
          </a:xfrm>
          <a:prstGeom prst="rect">
            <a:avLst/>
          </a:prstGeom>
          <a:noFill/>
        </p:spPr>
        <p:txBody>
          <a:bodyPr wrap="square" rtlCol="0">
            <a:spAutoFit/>
          </a:bodyPr>
          <a:lstStyle/>
          <a:p>
            <a:pPr>
              <a:lnSpc>
                <a:spcPct val="107000"/>
              </a:lnSpc>
              <a:spcBef>
                <a:spcPts val="200"/>
              </a:spcBef>
            </a:pPr>
            <a:r>
              <a:rPr lang="es-EC" sz="2400" b="1" dirty="0">
                <a:latin typeface="Times New Roman" panose="02020603050405020304" pitchFamily="18" charset="0"/>
                <a:cs typeface="Times New Roman" panose="02020603050405020304" pitchFamily="18" charset="0"/>
              </a:rPr>
              <a:t>CONCLUSIONES</a:t>
            </a:r>
          </a:p>
        </p:txBody>
      </p:sp>
      <p:sp>
        <p:nvSpPr>
          <p:cNvPr id="4" name="CuadroTexto 3">
            <a:extLst>
              <a:ext uri="{FF2B5EF4-FFF2-40B4-BE49-F238E27FC236}">
                <a16:creationId xmlns:a16="http://schemas.microsoft.com/office/drawing/2014/main" id="{15D07B18-C673-4832-980B-9B4B8F744808}"/>
              </a:ext>
            </a:extLst>
          </p:cNvPr>
          <p:cNvSpPr txBox="1"/>
          <p:nvPr/>
        </p:nvSpPr>
        <p:spPr>
          <a:xfrm>
            <a:off x="179512" y="1485262"/>
            <a:ext cx="8424936" cy="4062651"/>
          </a:xfrm>
          <a:prstGeom prst="rect">
            <a:avLst/>
          </a:prstGeom>
          <a:noFill/>
        </p:spPr>
        <p:txBody>
          <a:bodyPr wrap="square" rtlCol="0">
            <a:spAutoFit/>
          </a:bodyPr>
          <a:lstStyle/>
          <a:p>
            <a:pPr marL="285750" indent="-285750" algn="just">
              <a:buFont typeface="Arial" panose="020B0604020202020204" pitchFamily="34" charset="0"/>
              <a:buChar char="•"/>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analizo biomecánicamente el dominio de la técnica que tenían los deportistas de 7 a 12 años dentro de la etapa amateur y competitiva demostrando su excelente grado de conocimiento, su participación es importante porque perfeccionan su gesto técnico.</a:t>
            </a:r>
          </a:p>
          <a:p>
            <a:pPr marL="285750" indent="-285750" algn="just">
              <a:buFont typeface="Arial" panose="020B0604020202020204" pitchFamily="34" charset="0"/>
              <a:buChar char="•"/>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Posterior a la investigación detallada anteriormente se identificó los ángulos de separación del tren inferior en el momento del impacto, teniendo como resultados su buen aprendizaje motriz ya que tienen un desarrollo de la flexibilidad muy efectivo.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C" dirty="0"/>
          </a:p>
        </p:txBody>
      </p:sp>
      <p:pic>
        <p:nvPicPr>
          <p:cNvPr id="6" name="Picture 2" descr="ADUFA-ESPE">
            <a:extLst>
              <a:ext uri="{FF2B5EF4-FFF2-40B4-BE49-F238E27FC236}">
                <a16:creationId xmlns:a16="http://schemas.microsoft.com/office/drawing/2014/main" id="{66ECC163-3E72-400C-A0AF-8AB0FF10F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72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556792"/>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844824"/>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4725FFA2-D84D-4E25-90D8-BC84017F2C85}"/>
              </a:ext>
            </a:extLst>
          </p:cNvPr>
          <p:cNvSpPr txBox="1"/>
          <p:nvPr/>
        </p:nvSpPr>
        <p:spPr>
          <a:xfrm>
            <a:off x="0" y="841792"/>
            <a:ext cx="5364088" cy="861774"/>
          </a:xfrm>
          <a:prstGeom prst="rect">
            <a:avLst/>
          </a:prstGeom>
          <a:noFill/>
        </p:spPr>
        <p:txBody>
          <a:bodyPr wrap="square" rtlCol="0">
            <a:spAutoFit/>
          </a:bodyPr>
          <a:lstStyle/>
          <a:p>
            <a:r>
              <a:rPr lang="es-EC" sz="3200" b="1" dirty="0">
                <a:effectLst/>
                <a:latin typeface="Times New Roman" panose="02020603050405020304" pitchFamily="18" charset="0"/>
                <a:ea typeface="Times New Roman" panose="02020603050405020304" pitchFamily="18" charset="0"/>
                <a:cs typeface="Times New Roman" panose="02020603050405020304" pitchFamily="18" charset="0"/>
              </a:rPr>
              <a:t>El Problema de Investigación </a:t>
            </a:r>
            <a:endParaRPr lang="es-EC" sz="3200" b="1"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C" dirty="0"/>
          </a:p>
        </p:txBody>
      </p:sp>
      <p:sp>
        <p:nvSpPr>
          <p:cNvPr id="8" name="CuadroTexto 7">
            <a:extLst>
              <a:ext uri="{FF2B5EF4-FFF2-40B4-BE49-F238E27FC236}">
                <a16:creationId xmlns:a16="http://schemas.microsoft.com/office/drawing/2014/main" id="{6E4399C2-752D-4D8D-93B7-1651C2F7BF9C}"/>
              </a:ext>
            </a:extLst>
          </p:cNvPr>
          <p:cNvSpPr txBox="1"/>
          <p:nvPr/>
        </p:nvSpPr>
        <p:spPr>
          <a:xfrm>
            <a:off x="251520" y="1893467"/>
            <a:ext cx="8388932" cy="224914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EC" sz="2400" dirty="0">
                <a:effectLst/>
                <a:latin typeface="Times New Roman" panose="02020603050405020304" pitchFamily="18" charset="0"/>
                <a:ea typeface="Calibri" panose="020F0502020204030204" pitchFamily="34" charset="0"/>
              </a:rPr>
              <a:t>El problema se enfoca directamente en el desarrollo de la técnica, sus </a:t>
            </a:r>
            <a:r>
              <a:rPr lang="es-EC" sz="2400" dirty="0">
                <a:latin typeface="Times New Roman" panose="02020603050405020304" pitchFamily="18" charset="0"/>
              </a:rPr>
              <a:t>variables de estudio son: ángulos del tren inferior y superior, tiempo y ángulo de separación de las extremidades inferiores en el impacto.</a:t>
            </a:r>
            <a:endParaRPr lang="es-EC" sz="2400" dirty="0"/>
          </a:p>
        </p:txBody>
      </p:sp>
      <p:pic>
        <p:nvPicPr>
          <p:cNvPr id="9220" name="Picture 4" descr="5 tomas del Tae Kwon Do que tienes que aprender si haces MMA - Expert  Fighting Tips">
            <a:extLst>
              <a:ext uri="{FF2B5EF4-FFF2-40B4-BE49-F238E27FC236}">
                <a16:creationId xmlns:a16="http://schemas.microsoft.com/office/drawing/2014/main" id="{09A7ED3B-4268-4E9E-B46B-03F3DE207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07550"/>
            <a:ext cx="3672408" cy="21623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DUFA-ESPE">
            <a:extLst>
              <a:ext uri="{FF2B5EF4-FFF2-40B4-BE49-F238E27FC236}">
                <a16:creationId xmlns:a16="http://schemas.microsoft.com/office/drawing/2014/main" id="{048DE52F-9AC6-417E-BF07-31BC3FE8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7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412776"/>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628800"/>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6C71841-A2C5-4C21-8221-2203AC64EA23}"/>
              </a:ext>
            </a:extLst>
          </p:cNvPr>
          <p:cNvSpPr txBox="1"/>
          <p:nvPr/>
        </p:nvSpPr>
        <p:spPr>
          <a:xfrm>
            <a:off x="0" y="755993"/>
            <a:ext cx="6984776" cy="584775"/>
          </a:xfrm>
          <a:prstGeom prst="rect">
            <a:avLst/>
          </a:prstGeom>
          <a:noFill/>
        </p:spPr>
        <p:txBody>
          <a:bodyPr wrap="square" rtlCol="0">
            <a:spAutoFit/>
          </a:bodyPr>
          <a:lstStyle/>
          <a:p>
            <a:r>
              <a:rPr lang="es-EC" sz="3200" b="1" dirty="0">
                <a:latin typeface="Times New Roman" panose="02020603050405020304" pitchFamily="18" charset="0"/>
                <a:cs typeface="Times New Roman" panose="02020603050405020304" pitchFamily="18" charset="0"/>
              </a:rPr>
              <a:t>Delimitación del Problema </a:t>
            </a:r>
          </a:p>
        </p:txBody>
      </p:sp>
      <p:sp>
        <p:nvSpPr>
          <p:cNvPr id="4" name="CuadroTexto 3">
            <a:extLst>
              <a:ext uri="{FF2B5EF4-FFF2-40B4-BE49-F238E27FC236}">
                <a16:creationId xmlns:a16="http://schemas.microsoft.com/office/drawing/2014/main" id="{579DDD30-ED34-4617-99E2-71AEB70898FF}"/>
              </a:ext>
            </a:extLst>
          </p:cNvPr>
          <p:cNvSpPr txBox="1"/>
          <p:nvPr/>
        </p:nvSpPr>
        <p:spPr>
          <a:xfrm>
            <a:off x="287524" y="1700809"/>
            <a:ext cx="8568952" cy="2241960"/>
          </a:xfrm>
          <a:prstGeom prst="rect">
            <a:avLst/>
          </a:prstGeom>
          <a:noFill/>
        </p:spPr>
        <p:txBody>
          <a:bodyPr wrap="square" rtlCol="0">
            <a:spAutoFit/>
          </a:bodyPr>
          <a:lstStyle/>
          <a:p>
            <a:pPr algn="just">
              <a:lnSpc>
                <a:spcPct val="150000"/>
              </a:lnSpc>
            </a:pPr>
            <a:r>
              <a:rPr lang="es-EC" sz="2400" dirty="0">
                <a:latin typeface="Times New Roman" panose="02020603050405020304" pitchFamily="18" charset="0"/>
              </a:rPr>
              <a:t>La presente investigación se realizará en la CDP y en el club de artes marciales “Taebaek” con deportistas de faja etaria entre 7 a 12 años que entrenan esta disciplina. El estudio se realizará a partir del mes de noviembre del 2021.</a:t>
            </a:r>
          </a:p>
        </p:txBody>
      </p:sp>
      <p:pic>
        <p:nvPicPr>
          <p:cNvPr id="10242" name="Picture 2" descr="TKD - Corel Discovery Center">
            <a:extLst>
              <a:ext uri="{FF2B5EF4-FFF2-40B4-BE49-F238E27FC236}">
                <a16:creationId xmlns:a16="http://schemas.microsoft.com/office/drawing/2014/main" id="{9AA23684-81FD-4504-907A-7ECF8D180F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32" t="9973" r="6075" b="11024"/>
          <a:stretch/>
        </p:blipFill>
        <p:spPr bwMode="auto">
          <a:xfrm>
            <a:off x="3851920" y="3573016"/>
            <a:ext cx="4248472" cy="2418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DUFA-ESPE">
            <a:extLst>
              <a:ext uri="{FF2B5EF4-FFF2-40B4-BE49-F238E27FC236}">
                <a16:creationId xmlns:a16="http://schemas.microsoft.com/office/drawing/2014/main" id="{C4BFBB05-EEBB-45A0-A238-6DF9D68FE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0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412776"/>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628800"/>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F421B874-F025-4B97-8E91-A91C4972A8E5}"/>
              </a:ext>
            </a:extLst>
          </p:cNvPr>
          <p:cNvSpPr txBox="1"/>
          <p:nvPr/>
        </p:nvSpPr>
        <p:spPr>
          <a:xfrm>
            <a:off x="41956" y="767026"/>
            <a:ext cx="3347864" cy="861774"/>
          </a:xfrm>
          <a:prstGeom prst="rect">
            <a:avLst/>
          </a:prstGeom>
          <a:noFill/>
        </p:spPr>
        <p:txBody>
          <a:bodyPr wrap="square" rtlCol="0">
            <a:spAutoFit/>
          </a:bodyPr>
          <a:lstStyle/>
          <a:p>
            <a:r>
              <a:rPr lang="es-EC" sz="3200" b="1" dirty="0">
                <a:latin typeface="Times New Roman" panose="02020603050405020304" pitchFamily="18" charset="0"/>
                <a:cs typeface="Times New Roman" panose="02020603050405020304" pitchFamily="18" charset="0"/>
              </a:rPr>
              <a:t>Objetivo General</a:t>
            </a:r>
          </a:p>
          <a:p>
            <a:endParaRPr lang="es-EC" dirty="0"/>
          </a:p>
        </p:txBody>
      </p:sp>
      <p:sp>
        <p:nvSpPr>
          <p:cNvPr id="4" name="CuadroTexto 3">
            <a:extLst>
              <a:ext uri="{FF2B5EF4-FFF2-40B4-BE49-F238E27FC236}">
                <a16:creationId xmlns:a16="http://schemas.microsoft.com/office/drawing/2014/main" id="{C11FD946-6E13-419A-8A5E-021D2EE24C64}"/>
              </a:ext>
            </a:extLst>
          </p:cNvPr>
          <p:cNvSpPr txBox="1"/>
          <p:nvPr/>
        </p:nvSpPr>
        <p:spPr>
          <a:xfrm>
            <a:off x="395536" y="2058527"/>
            <a:ext cx="8280920" cy="2241960"/>
          </a:xfrm>
          <a:prstGeom prst="rect">
            <a:avLst/>
          </a:prstGeom>
          <a:noFill/>
        </p:spPr>
        <p:txBody>
          <a:bodyPr wrap="square" rtlCol="0">
            <a:spAutoFit/>
          </a:bodyPr>
          <a:lstStyle/>
          <a:p>
            <a:pPr algn="just">
              <a:lnSpc>
                <a:spcPct val="150000"/>
              </a:lnSpc>
            </a:pPr>
            <a:r>
              <a:rPr lang="es-EC" sz="2400" dirty="0">
                <a:latin typeface="Times New Roman" panose="02020603050405020304" pitchFamily="18" charset="0"/>
              </a:rPr>
              <a:t>Analizar biomecánicamente el dominio de la técnica en la ejecución de la patada frontal o Ap Chagui del Taekwondo en los niños de 7 a 12 años del club de artes marciales “Taebaek” y la Concentración Deportiva de Pichincha</a:t>
            </a:r>
            <a:r>
              <a:rPr lang="es-EC" sz="1800" dirty="0">
                <a:effectLst/>
                <a:latin typeface="Times New Roman" panose="02020603050405020304" pitchFamily="18" charset="0"/>
                <a:ea typeface="Calibri" panose="020F0502020204030204" pitchFamily="34" charset="0"/>
              </a:rPr>
              <a:t>.</a:t>
            </a:r>
            <a:endParaRPr lang="es-EC" dirty="0"/>
          </a:p>
        </p:txBody>
      </p:sp>
      <p:pic>
        <p:nvPicPr>
          <p:cNvPr id="6" name="Picture 2" descr="ADUFA-ESPE">
            <a:extLst>
              <a:ext uri="{FF2B5EF4-FFF2-40B4-BE49-F238E27FC236}">
                <a16:creationId xmlns:a16="http://schemas.microsoft.com/office/drawing/2014/main" id="{E4ACAC45-13B9-4FE0-A6D5-F99375352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74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412776"/>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628800"/>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76029D6C-0B9B-4855-85B5-DFEECBC979D6}"/>
              </a:ext>
            </a:extLst>
          </p:cNvPr>
          <p:cNvSpPr txBox="1"/>
          <p:nvPr/>
        </p:nvSpPr>
        <p:spPr>
          <a:xfrm>
            <a:off x="107504" y="775197"/>
            <a:ext cx="4104456" cy="584775"/>
          </a:xfrm>
          <a:prstGeom prst="rect">
            <a:avLst/>
          </a:prstGeom>
          <a:noFill/>
        </p:spPr>
        <p:txBody>
          <a:bodyPr wrap="square" rtlCol="0">
            <a:spAutoFit/>
          </a:bodyPr>
          <a:lstStyle/>
          <a:p>
            <a:r>
              <a:rPr lang="es-EC" sz="3200" b="1" dirty="0">
                <a:latin typeface="Times New Roman" panose="02020603050405020304" pitchFamily="18" charset="0"/>
                <a:cs typeface="Times New Roman" panose="02020603050405020304" pitchFamily="18" charset="0"/>
              </a:rPr>
              <a:t>Objetivos Específicos</a:t>
            </a:r>
          </a:p>
        </p:txBody>
      </p:sp>
      <p:sp>
        <p:nvSpPr>
          <p:cNvPr id="4" name="CuadroTexto 3">
            <a:extLst>
              <a:ext uri="{FF2B5EF4-FFF2-40B4-BE49-F238E27FC236}">
                <a16:creationId xmlns:a16="http://schemas.microsoft.com/office/drawing/2014/main" id="{97B47714-B271-4F74-B16A-643DAFD1E8BB}"/>
              </a:ext>
            </a:extLst>
          </p:cNvPr>
          <p:cNvSpPr txBox="1"/>
          <p:nvPr/>
        </p:nvSpPr>
        <p:spPr>
          <a:xfrm>
            <a:off x="611560" y="2130713"/>
            <a:ext cx="7920880" cy="769441"/>
          </a:xfrm>
          <a:prstGeom prst="rect">
            <a:avLst/>
          </a:prstGeom>
          <a:noFill/>
        </p:spPr>
        <p:txBody>
          <a:bodyPr wrap="square" rtlCol="0">
            <a:spAutoFit/>
          </a:bodyPr>
          <a:lstStyle/>
          <a:p>
            <a:pPr marL="342900" indent="-342900" algn="just">
              <a:buFont typeface="Arial" panose="020B0604020202020204" pitchFamily="34" charset="0"/>
              <a:buChar char="•"/>
            </a:pPr>
            <a:r>
              <a:rPr lang="es-EC" sz="2200" dirty="0">
                <a:effectLst/>
                <a:latin typeface="Times New Roman" panose="02020603050405020304" pitchFamily="18" charset="0"/>
                <a:ea typeface="Calibri" panose="020F0502020204030204" pitchFamily="34" charset="0"/>
                <a:cs typeface="Times New Roman" panose="02020603050405020304" pitchFamily="18" charset="0"/>
              </a:rPr>
              <a:t>Determinar el ángulo de separación de las extremidades inferiores en el impacto, que ejecuta la patada frontal o Ap Chagui.</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C22C2AB-5304-4B5F-9711-57988AF0CD1F}"/>
              </a:ext>
            </a:extLst>
          </p:cNvPr>
          <p:cNvSpPr txBox="1"/>
          <p:nvPr/>
        </p:nvSpPr>
        <p:spPr>
          <a:xfrm>
            <a:off x="611560" y="3255397"/>
            <a:ext cx="7920880" cy="769441"/>
          </a:xfrm>
          <a:prstGeom prst="rect">
            <a:avLst/>
          </a:prstGeom>
          <a:noFill/>
        </p:spPr>
        <p:txBody>
          <a:bodyPr wrap="square" rtlCol="0">
            <a:spAutoFit/>
          </a:bodyPr>
          <a:lstStyle/>
          <a:p>
            <a:pPr marL="342900" indent="-342900" algn="just">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Identificar los ángulos realizados por los deportistas con la aplicación Kinovea de la patada frontal o Ap Chagui.</a:t>
            </a:r>
          </a:p>
        </p:txBody>
      </p:sp>
      <p:sp>
        <p:nvSpPr>
          <p:cNvPr id="7" name="CuadroTexto 6">
            <a:extLst>
              <a:ext uri="{FF2B5EF4-FFF2-40B4-BE49-F238E27FC236}">
                <a16:creationId xmlns:a16="http://schemas.microsoft.com/office/drawing/2014/main" id="{D1ABC820-C635-4A45-9F18-E419E1411966}"/>
              </a:ext>
            </a:extLst>
          </p:cNvPr>
          <p:cNvSpPr txBox="1"/>
          <p:nvPr/>
        </p:nvSpPr>
        <p:spPr>
          <a:xfrm>
            <a:off x="611560" y="4380081"/>
            <a:ext cx="7920880" cy="769441"/>
          </a:xfrm>
          <a:prstGeom prst="rect">
            <a:avLst/>
          </a:prstGeom>
          <a:noFill/>
        </p:spPr>
        <p:txBody>
          <a:bodyPr wrap="square" rtlCol="0">
            <a:spAutoFit/>
          </a:bodyPr>
          <a:lstStyle/>
          <a:p>
            <a:pPr marL="342900" indent="-342900" algn="just">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Realizar comparaciones entre los resultados de la patada frontal o Ap Chagui del Taekwondo.</a:t>
            </a:r>
          </a:p>
        </p:txBody>
      </p:sp>
      <p:pic>
        <p:nvPicPr>
          <p:cNvPr id="8" name="Picture 2" descr="ADUFA-ESPE">
            <a:extLst>
              <a:ext uri="{FF2B5EF4-FFF2-40B4-BE49-F238E27FC236}">
                <a16:creationId xmlns:a16="http://schemas.microsoft.com/office/drawing/2014/main" id="{C33C2003-7348-432A-B2FA-A6DB1D8FA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3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412776"/>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628800"/>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4C47789A-EDCC-49F2-9F76-B0D78AED9277}"/>
              </a:ext>
            </a:extLst>
          </p:cNvPr>
          <p:cNvSpPr txBox="1"/>
          <p:nvPr/>
        </p:nvSpPr>
        <p:spPr>
          <a:xfrm>
            <a:off x="359532" y="1844824"/>
            <a:ext cx="8424936" cy="2795958"/>
          </a:xfrm>
          <a:prstGeom prst="rect">
            <a:avLst/>
          </a:prstGeom>
          <a:noFill/>
        </p:spPr>
        <p:txBody>
          <a:bodyPr wrap="square" rtlCol="0">
            <a:spAutoFit/>
          </a:bodyPr>
          <a:lstStyle/>
          <a:p>
            <a:pPr algn="just">
              <a:lnSpc>
                <a:spcPct val="150000"/>
              </a:lnSpc>
            </a:pPr>
            <a:r>
              <a:rPr lang="es-EC" sz="2400" dirty="0">
                <a:latin typeface="Times New Roman" panose="02020603050405020304" pitchFamily="18" charset="0"/>
              </a:rPr>
              <a:t>Esta investigación es de vital importancia porque al lograr obtener una óptima información, podemos ser parte del cambio, la trascendencia para la sociedad es fundamental ya que las futuras generaciones que se dediquen a practicar esta disciplina buscaran evolucionar su técnica .</a:t>
            </a:r>
          </a:p>
        </p:txBody>
      </p:sp>
      <p:sp>
        <p:nvSpPr>
          <p:cNvPr id="7" name="CuadroTexto 6">
            <a:extLst>
              <a:ext uri="{FF2B5EF4-FFF2-40B4-BE49-F238E27FC236}">
                <a16:creationId xmlns:a16="http://schemas.microsoft.com/office/drawing/2014/main" id="{9EBB2A0D-FFBE-4CDE-8877-712A28D4219B}"/>
              </a:ext>
            </a:extLst>
          </p:cNvPr>
          <p:cNvSpPr txBox="1"/>
          <p:nvPr/>
        </p:nvSpPr>
        <p:spPr>
          <a:xfrm>
            <a:off x="0" y="828001"/>
            <a:ext cx="5112568" cy="584775"/>
          </a:xfrm>
          <a:prstGeom prst="rect">
            <a:avLst/>
          </a:prstGeom>
          <a:noFill/>
        </p:spPr>
        <p:txBody>
          <a:bodyPr wrap="square" rtlCol="0">
            <a:spAutoFit/>
          </a:bodyPr>
          <a:lstStyle/>
          <a:p>
            <a:r>
              <a:rPr lang="es-EC" sz="3200" b="1" dirty="0">
                <a:latin typeface="Times New Roman" panose="02020603050405020304" pitchFamily="18" charset="0"/>
                <a:cs typeface="Times New Roman" panose="02020603050405020304" pitchFamily="18" charset="0"/>
              </a:rPr>
              <a:t>Justificación e Importancia </a:t>
            </a:r>
          </a:p>
        </p:txBody>
      </p:sp>
      <p:pic>
        <p:nvPicPr>
          <p:cNvPr id="8" name="Picture 2" descr="ADUFA-ESPE">
            <a:extLst>
              <a:ext uri="{FF2B5EF4-FFF2-40B4-BE49-F238E27FC236}">
                <a16:creationId xmlns:a16="http://schemas.microsoft.com/office/drawing/2014/main" id="{23B75046-D816-4D4F-9639-F2305A50C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7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p:nvPr/>
        </p:nvCxnSpPr>
        <p:spPr>
          <a:xfrm>
            <a:off x="0" y="1988840"/>
            <a:ext cx="9144000"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2204864"/>
            <a:ext cx="91440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6948BA3A-E55C-410E-9B0D-13D4333825E0}"/>
              </a:ext>
            </a:extLst>
          </p:cNvPr>
          <p:cNvSpPr txBox="1"/>
          <p:nvPr/>
        </p:nvSpPr>
        <p:spPr>
          <a:xfrm>
            <a:off x="-180528" y="2252331"/>
            <a:ext cx="8784976" cy="1200329"/>
          </a:xfrm>
          <a:prstGeom prst="rect">
            <a:avLst/>
          </a:prstGeom>
          <a:noFill/>
        </p:spPr>
        <p:txBody>
          <a:bodyPr wrap="square" rtlCol="0">
            <a:spAutoFit/>
          </a:bodyPr>
          <a:lstStyle/>
          <a:p>
            <a:pPr algn="r"/>
            <a:r>
              <a:rPr lang="es-EC" sz="7200" b="1" dirty="0">
                <a:effectLst/>
                <a:latin typeface="Times New Roman" panose="02020603050405020304" pitchFamily="18" charset="0"/>
                <a:ea typeface="Calibri" panose="020F0502020204030204" pitchFamily="34" charset="0"/>
              </a:rPr>
              <a:t>MARCO TEORICO</a:t>
            </a:r>
            <a:endParaRPr lang="es-EC" sz="9600" b="1" dirty="0"/>
          </a:p>
        </p:txBody>
      </p:sp>
      <p:cxnSp>
        <p:nvCxnSpPr>
          <p:cNvPr id="6" name="Conector recto 5">
            <a:extLst>
              <a:ext uri="{FF2B5EF4-FFF2-40B4-BE49-F238E27FC236}">
                <a16:creationId xmlns:a16="http://schemas.microsoft.com/office/drawing/2014/main" id="{80B77837-6122-434A-89FA-226FB899F480}"/>
              </a:ext>
            </a:extLst>
          </p:cNvPr>
          <p:cNvCxnSpPr>
            <a:cxnSpLocks/>
          </p:cNvCxnSpPr>
          <p:nvPr/>
        </p:nvCxnSpPr>
        <p:spPr>
          <a:xfrm>
            <a:off x="0" y="3394756"/>
            <a:ext cx="91440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8971A956-30D8-4717-B90A-B706CD8479D4}"/>
              </a:ext>
            </a:extLst>
          </p:cNvPr>
          <p:cNvCxnSpPr/>
          <p:nvPr/>
        </p:nvCxnSpPr>
        <p:spPr>
          <a:xfrm>
            <a:off x="0" y="3573016"/>
            <a:ext cx="9144000" cy="0"/>
          </a:xfrm>
          <a:prstGeom prst="line">
            <a:avLst/>
          </a:prstGeom>
          <a:ln w="76200"/>
        </p:spPr>
        <p:style>
          <a:lnRef idx="3">
            <a:schemeClr val="accent4"/>
          </a:lnRef>
          <a:fillRef idx="0">
            <a:schemeClr val="accent4"/>
          </a:fillRef>
          <a:effectRef idx="2">
            <a:schemeClr val="accent4"/>
          </a:effectRef>
          <a:fontRef idx="minor">
            <a:schemeClr val="tx1"/>
          </a:fontRef>
        </p:style>
      </p:cxnSp>
      <p:pic>
        <p:nvPicPr>
          <p:cNvPr id="9218" name="Picture 2" descr="Metodología y Vida: MARCO TEÓRICO">
            <a:extLst>
              <a:ext uri="{FF2B5EF4-FFF2-40B4-BE49-F238E27FC236}">
                <a16:creationId xmlns:a16="http://schemas.microsoft.com/office/drawing/2014/main" id="{05046E45-E9A7-4CF3-8A6C-C9EBC3964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92" t="34217" r="23931" b="12122"/>
          <a:stretch/>
        </p:blipFill>
        <p:spPr bwMode="auto">
          <a:xfrm>
            <a:off x="2123728" y="3627719"/>
            <a:ext cx="5256584" cy="2448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ADUFA-ESPE">
            <a:extLst>
              <a:ext uri="{FF2B5EF4-FFF2-40B4-BE49-F238E27FC236}">
                <a16:creationId xmlns:a16="http://schemas.microsoft.com/office/drawing/2014/main" id="{35273E9D-01FB-4E8A-A7A6-C79FBEE91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D36E313A-D42A-49DC-868F-4CA6F642C67F}"/>
              </a:ext>
            </a:extLst>
          </p:cNvPr>
          <p:cNvCxnSpPr>
            <a:cxnSpLocks/>
          </p:cNvCxnSpPr>
          <p:nvPr/>
        </p:nvCxnSpPr>
        <p:spPr>
          <a:xfrm>
            <a:off x="0" y="1124744"/>
            <a:ext cx="2915816"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AA2E5F18-9A64-4270-89DE-DCD65817E6F9}"/>
              </a:ext>
            </a:extLst>
          </p:cNvPr>
          <p:cNvCxnSpPr>
            <a:cxnSpLocks/>
          </p:cNvCxnSpPr>
          <p:nvPr/>
        </p:nvCxnSpPr>
        <p:spPr>
          <a:xfrm>
            <a:off x="0" y="1367043"/>
            <a:ext cx="334786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1A54F59-39FC-420A-AC96-C28B5DB02D6C}"/>
              </a:ext>
            </a:extLst>
          </p:cNvPr>
          <p:cNvSpPr txBox="1"/>
          <p:nvPr/>
        </p:nvSpPr>
        <p:spPr>
          <a:xfrm>
            <a:off x="484457" y="527673"/>
            <a:ext cx="2915816" cy="800219"/>
          </a:xfrm>
          <a:prstGeom prst="rect">
            <a:avLst/>
          </a:prstGeom>
          <a:noFill/>
        </p:spPr>
        <p:txBody>
          <a:bodyPr wrap="square" rtlCol="0">
            <a:spAutoFit/>
          </a:bodyPr>
          <a:lstStyle/>
          <a:p>
            <a:r>
              <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rPr>
              <a:t>KINOVEA</a:t>
            </a:r>
            <a:r>
              <a:rPr lang="es-EC"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C" dirty="0"/>
          </a:p>
        </p:txBody>
      </p:sp>
      <p:sp>
        <p:nvSpPr>
          <p:cNvPr id="6" name="CuadroTexto 5">
            <a:extLst>
              <a:ext uri="{FF2B5EF4-FFF2-40B4-BE49-F238E27FC236}">
                <a16:creationId xmlns:a16="http://schemas.microsoft.com/office/drawing/2014/main" id="{0AF3CE90-6EE3-40D2-9244-1707ACA37A67}"/>
              </a:ext>
            </a:extLst>
          </p:cNvPr>
          <p:cNvSpPr txBox="1"/>
          <p:nvPr/>
        </p:nvSpPr>
        <p:spPr>
          <a:xfrm>
            <a:off x="251520" y="1425988"/>
            <a:ext cx="8208912" cy="2249142"/>
          </a:xfrm>
          <a:prstGeom prst="rect">
            <a:avLst/>
          </a:prstGeom>
          <a:noFill/>
        </p:spPr>
        <p:txBody>
          <a:bodyPr wrap="square" rtlCol="0">
            <a:spAutoFit/>
          </a:bodyPr>
          <a:lstStyle/>
          <a:p>
            <a:pPr algn="just">
              <a:lnSpc>
                <a:spcPct val="150000"/>
              </a:lnSpc>
            </a:pPr>
            <a:r>
              <a:rPr lang="es-EC" sz="2400" b="1" dirty="0">
                <a:effectLst/>
                <a:latin typeface="Times New Roman" panose="02020603050405020304" pitchFamily="18" charset="0"/>
                <a:ea typeface="Calibri" panose="020F0502020204030204" pitchFamily="34" charset="0"/>
              </a:rPr>
              <a:t> </a:t>
            </a:r>
            <a:r>
              <a:rPr lang="es-EC" sz="2400" dirty="0">
                <a:effectLst/>
                <a:latin typeface="Times New Roman" panose="02020603050405020304" pitchFamily="18" charset="0"/>
                <a:ea typeface="Calibri" panose="020F0502020204030204" pitchFamily="34" charset="0"/>
              </a:rPr>
              <a:t>“Es un software de análisis de movimiento 2D gratuito que se puede utilizar para medir parámetros cinemáticos, esta tecnología de bajo costo es utilizada en el área del deporte, como en el campo clínico” (Puig, 2019). </a:t>
            </a:r>
            <a:endParaRPr lang="es-EC" sz="2400" dirty="0"/>
          </a:p>
        </p:txBody>
      </p:sp>
      <p:pic>
        <p:nvPicPr>
          <p:cNvPr id="7" name="Picture 2" descr="ADUFA-ESPE">
            <a:extLst>
              <a:ext uri="{FF2B5EF4-FFF2-40B4-BE49-F238E27FC236}">
                <a16:creationId xmlns:a16="http://schemas.microsoft.com/office/drawing/2014/main" id="{D08E7A26-3DA9-4D84-9C59-2F101F876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10" y="5877272"/>
            <a:ext cx="2890198" cy="81223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Kinovea – App-entrénate">
            <a:extLst>
              <a:ext uri="{FF2B5EF4-FFF2-40B4-BE49-F238E27FC236}">
                <a16:creationId xmlns:a16="http://schemas.microsoft.com/office/drawing/2014/main" id="{055FBDC2-93EC-4C98-8E5B-C3AA7E30CE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801" b="35600"/>
          <a:stretch/>
        </p:blipFill>
        <p:spPr bwMode="auto">
          <a:xfrm>
            <a:off x="1331640" y="4398587"/>
            <a:ext cx="64087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4166"/>
      </p:ext>
    </p:extLst>
  </p:cSld>
  <p:clrMapOvr>
    <a:masterClrMapping/>
  </p:clrMapOvr>
</p:sld>
</file>

<file path=ppt/theme/theme1.xml><?xml version="1.0" encoding="utf-8"?>
<a:theme xmlns:a="http://schemas.openxmlformats.org/drawingml/2006/main" name="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8025</TotalTime>
  <Words>872</Words>
  <Application>Microsoft Office PowerPoint</Application>
  <PresentationFormat>Presentación en pantalla (4:3)</PresentationFormat>
  <Paragraphs>175</Paragraphs>
  <Slides>25</Slides>
  <Notes>1</Notes>
  <HiddenSlides>0</HiddenSlides>
  <MMClips>8</MMClips>
  <ScaleCrop>false</ScaleCrop>
  <HeadingPairs>
    <vt:vector size="8" baseType="variant">
      <vt:variant>
        <vt:lpstr>Fuentes usadas</vt:lpstr>
      </vt:variant>
      <vt:variant>
        <vt:i4>4</vt:i4>
      </vt:variant>
      <vt:variant>
        <vt:lpstr>Tema</vt:lpstr>
      </vt:variant>
      <vt:variant>
        <vt:i4>3</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Times New Roman</vt:lpstr>
      <vt:lpstr>espe</vt:lpstr>
      <vt:lpstr>1_espe</vt:lpstr>
      <vt:lpstr>2_espe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gabriela garcia</cp:lastModifiedBy>
  <cp:revision>164</cp:revision>
  <dcterms:created xsi:type="dcterms:W3CDTF">2016-02-07T23:09:39Z</dcterms:created>
  <dcterms:modified xsi:type="dcterms:W3CDTF">2022-02-23T15:30:48Z</dcterms:modified>
</cp:coreProperties>
</file>