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charts/chart1.xml" ContentType="application/vnd.openxmlformats-officedocument.drawingml.chart+xml"/>
  <Override PartName="/ppt/charts/chart2.xml" ContentType="application/vnd.openxmlformats-officedocument.drawingml.chart+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1"/>
  </p:notesMasterIdLst>
  <p:sldIdLst>
    <p:sldId id="256" r:id="rId2"/>
    <p:sldId id="289" r:id="rId3"/>
    <p:sldId id="257" r:id="rId4"/>
    <p:sldId id="258" r:id="rId5"/>
    <p:sldId id="259" r:id="rId6"/>
    <p:sldId id="260" r:id="rId7"/>
    <p:sldId id="261" r:id="rId8"/>
    <p:sldId id="287" r:id="rId9"/>
    <p:sldId id="262" r:id="rId10"/>
    <p:sldId id="263" r:id="rId11"/>
    <p:sldId id="288"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90" r:id="rId25"/>
    <p:sldId id="281" r:id="rId26"/>
    <p:sldId id="282" r:id="rId27"/>
    <p:sldId id="284" r:id="rId28"/>
    <p:sldId id="291"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0B990B"/>
    <a:srgbClr val="9900FF"/>
    <a:srgbClr val="873203"/>
  </p:clrMru>
</p:presentationPr>
</file>

<file path=ppt/tableStyles.xml><?xml version="1.0" encoding="utf-8"?>
<a:tblStyleLst xmlns:a="http://schemas.openxmlformats.org/drawingml/2006/main" def="{5C22544A-7EE6-4342-B048-85BDC9FD1C3A}">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11" autoAdjust="0"/>
    <p:restoredTop sz="94643" autoAdjust="0"/>
  </p:normalViewPr>
  <p:slideViewPr>
    <p:cSldViewPr>
      <p:cViewPr varScale="1">
        <p:scale>
          <a:sx n="83" d="100"/>
          <a:sy n="83" d="100"/>
        </p:scale>
        <p:origin x="-118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Office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view3D>
      <c:rotX val="30"/>
      <c:perspective val="30"/>
    </c:view3D>
    <c:plotArea>
      <c:layout>
        <c:manualLayout>
          <c:layoutTarget val="inner"/>
          <c:xMode val="edge"/>
          <c:yMode val="edge"/>
          <c:x val="2.5249420699656054E-3"/>
          <c:y val="5.403446745029658E-2"/>
          <c:w val="0.60238821202873971"/>
          <c:h val="0.92622110051685957"/>
        </c:manualLayout>
      </c:layout>
      <c:pie3DChart>
        <c:varyColors val="1"/>
        <c:ser>
          <c:idx val="0"/>
          <c:order val="0"/>
          <c:tx>
            <c:strRef>
              <c:f>Hoja1!$B$1</c:f>
              <c:strCache>
                <c:ptCount val="1"/>
                <c:pt idx="0">
                  <c:v>Columna1</c:v>
                </c:pt>
              </c:strCache>
            </c:strRef>
          </c:tx>
          <c:dLbls>
            <c:dLbl>
              <c:idx val="2"/>
              <c:delete val="1"/>
            </c:dLbl>
            <c:dLbl>
              <c:idx val="3"/>
              <c:delete val="1"/>
            </c:dLbl>
            <c:showPercent val="1"/>
          </c:dLbls>
          <c:cat>
            <c:strRef>
              <c:f>Hoja1!$A$2:$A$6</c:f>
              <c:strCache>
                <c:ptCount val="5"/>
                <c:pt idx="0">
                  <c:v>Totalmente de acuerdo</c:v>
                </c:pt>
                <c:pt idx="1">
                  <c:v>De acuerdo</c:v>
                </c:pt>
                <c:pt idx="2">
                  <c:v>Ni en acuerdo, ni en desacuerdo</c:v>
                </c:pt>
                <c:pt idx="3">
                  <c:v>En desacuerdo</c:v>
                </c:pt>
                <c:pt idx="4">
                  <c:v>Totalmente en desacuerdo</c:v>
                </c:pt>
              </c:strCache>
            </c:strRef>
          </c:cat>
          <c:val>
            <c:numRef>
              <c:f>Hoja1!$B$2:$B$6</c:f>
              <c:numCache>
                <c:formatCode>General</c:formatCode>
                <c:ptCount val="5"/>
                <c:pt idx="0">
                  <c:v>1</c:v>
                </c:pt>
                <c:pt idx="1">
                  <c:v>3</c:v>
                </c:pt>
                <c:pt idx="2">
                  <c:v>0</c:v>
                </c:pt>
                <c:pt idx="3">
                  <c:v>0</c:v>
                </c:pt>
                <c:pt idx="4">
                  <c:v>0</c:v>
                </c:pt>
              </c:numCache>
            </c:numRef>
          </c:val>
        </c:ser>
        <c:dLbls>
          <c:showPercent val="1"/>
        </c:dLbls>
      </c:pie3DChart>
    </c:plotArea>
    <c:legend>
      <c:legendPos val="r"/>
      <c:layout>
        <c:manualLayout>
          <c:xMode val="edge"/>
          <c:yMode val="edge"/>
          <c:x val="0.60141809765959386"/>
          <c:y val="4.4070948592232657E-2"/>
          <c:w val="0.39301693490153311"/>
          <c:h val="0.75774307791371565"/>
        </c:manualLayout>
      </c:layout>
      <c:txPr>
        <a:bodyPr/>
        <a:lstStyle/>
        <a:p>
          <a:pPr>
            <a:defRPr sz="1400"/>
          </a:pPr>
          <a:endParaRPr lang="en-US"/>
        </a:p>
      </c:txPr>
    </c:legend>
    <c:plotVisOnly val="1"/>
  </c:chart>
  <c:spPr>
    <a:ln>
      <a:solidFill>
        <a:schemeClr val="accent1"/>
      </a:solidFill>
    </a:ln>
  </c:spPr>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view3D>
      <c:rotX val="30"/>
      <c:perspective val="30"/>
    </c:view3D>
    <c:plotArea>
      <c:layout>
        <c:manualLayout>
          <c:layoutTarget val="inner"/>
          <c:xMode val="edge"/>
          <c:yMode val="edge"/>
          <c:x val="9.9120703437250248E-4"/>
          <c:y val="0.23014065549498616"/>
          <c:w val="0.73681854516386891"/>
          <c:h val="0.64020170205996974"/>
        </c:manualLayout>
      </c:layout>
      <c:pie3DChart>
        <c:varyColors val="1"/>
        <c:ser>
          <c:idx val="0"/>
          <c:order val="0"/>
          <c:tx>
            <c:strRef>
              <c:f>Hoja1!$B$1</c:f>
              <c:strCache>
                <c:ptCount val="1"/>
                <c:pt idx="0">
                  <c:v>Control Tónico Tensión muscular</c:v>
                </c:pt>
              </c:strCache>
            </c:strRef>
          </c:tx>
          <c:dLbls>
            <c:showPercent val="1"/>
          </c:dLbls>
          <c:cat>
            <c:strRef>
              <c:f>Hoja1!$A$2:$A$4</c:f>
              <c:strCache>
                <c:ptCount val="3"/>
                <c:pt idx="0">
                  <c:v>Siempre</c:v>
                </c:pt>
                <c:pt idx="1">
                  <c:v>En proceso</c:v>
                </c:pt>
                <c:pt idx="2">
                  <c:v>Nunca</c:v>
                </c:pt>
              </c:strCache>
            </c:strRef>
          </c:cat>
          <c:val>
            <c:numRef>
              <c:f>Hoja1!$B$2:$B$4</c:f>
              <c:numCache>
                <c:formatCode>General</c:formatCode>
                <c:ptCount val="3"/>
                <c:pt idx="0">
                  <c:v>47.36</c:v>
                </c:pt>
                <c:pt idx="1">
                  <c:v>52.63</c:v>
                </c:pt>
                <c:pt idx="2">
                  <c:v>0</c:v>
                </c:pt>
              </c:numCache>
            </c:numRef>
          </c:val>
        </c:ser>
        <c:dLbls>
          <c:showPercent val="1"/>
        </c:dLbls>
      </c:pie3DChart>
    </c:plotArea>
    <c:legend>
      <c:legendPos val="r"/>
      <c:layout>
        <c:manualLayout>
          <c:xMode val="edge"/>
          <c:yMode val="edge"/>
          <c:x val="0.67039772568202827"/>
          <c:y val="7.4470169937568234E-2"/>
          <c:w val="0.23274029595221599"/>
          <c:h val="0.59027341724225668"/>
        </c:manualLayout>
      </c:layout>
      <c:txPr>
        <a:bodyPr/>
        <a:lstStyle/>
        <a:p>
          <a:pPr>
            <a:defRPr sz="1400"/>
          </a:pPr>
          <a:endParaRPr lang="en-US"/>
        </a:p>
      </c:txPr>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view3D>
      <c:rotX val="30"/>
      <c:perspective val="30"/>
    </c:view3D>
    <c:plotArea>
      <c:layout>
        <c:manualLayout>
          <c:layoutTarget val="inner"/>
          <c:xMode val="edge"/>
          <c:yMode val="edge"/>
          <c:x val="9.3537606524310909E-2"/>
          <c:y val="0.31521839117236539"/>
          <c:w val="0.8654078312153427"/>
          <c:h val="0.65156531489901792"/>
        </c:manualLayout>
      </c:layout>
      <c:pie3DChart>
        <c:varyColors val="1"/>
        <c:ser>
          <c:idx val="0"/>
          <c:order val="0"/>
          <c:tx>
            <c:strRef>
              <c:f>Hoja1!$B$1</c:f>
              <c:strCache>
                <c:ptCount val="1"/>
                <c:pt idx="0">
                  <c:v>Control Tónico Tensión muscular</c:v>
                </c:pt>
              </c:strCache>
            </c:strRef>
          </c:tx>
          <c:dLbls>
            <c:dLbl>
              <c:idx val="0"/>
              <c:layout>
                <c:manualLayout>
                  <c:x val="-9.9673354745080656E-3"/>
                  <c:y val="6.3491619106277979E-3"/>
                </c:manualLayout>
              </c:layout>
              <c:tx>
                <c:rich>
                  <a:bodyPr/>
                  <a:lstStyle/>
                  <a:p>
                    <a:r>
                      <a:rPr lang="en-US" sz="1600" dirty="0"/>
                      <a:t>Si
0%</a:t>
                    </a:r>
                  </a:p>
                </c:rich>
              </c:tx>
              <c:showCatName val="1"/>
              <c:showPercent val="1"/>
            </c:dLbl>
            <c:dLbl>
              <c:idx val="1"/>
              <c:layout>
                <c:manualLayout>
                  <c:x val="1.4017684549360416E-3"/>
                  <c:y val="-0.2996239496386478"/>
                </c:manualLayout>
              </c:layout>
              <c:tx>
                <c:rich>
                  <a:bodyPr/>
                  <a:lstStyle/>
                  <a:p>
                    <a:r>
                      <a:rPr lang="en-US" sz="1600"/>
                      <a:t>No
100%</a:t>
                    </a:r>
                  </a:p>
                </c:rich>
              </c:tx>
              <c:showCatName val="1"/>
              <c:showPercent val="1"/>
            </c:dLbl>
            <c:showCatName val="1"/>
            <c:showPercent val="1"/>
          </c:dLbls>
          <c:cat>
            <c:strRef>
              <c:f>Hoja1!$A$2:$A$3</c:f>
              <c:strCache>
                <c:ptCount val="2"/>
                <c:pt idx="0">
                  <c:v>Si</c:v>
                </c:pt>
                <c:pt idx="1">
                  <c:v>No</c:v>
                </c:pt>
              </c:strCache>
            </c:strRef>
          </c:cat>
          <c:val>
            <c:numRef>
              <c:f>Hoja1!$B$2:$B$3</c:f>
              <c:numCache>
                <c:formatCode>General</c:formatCode>
                <c:ptCount val="2"/>
                <c:pt idx="0">
                  <c:v>0</c:v>
                </c:pt>
                <c:pt idx="1">
                  <c:v>100</c:v>
                </c:pt>
              </c:numCache>
            </c:numRef>
          </c:val>
        </c:ser>
        <c:dLbls>
          <c:showCatName val="1"/>
          <c:showPercent val="1"/>
        </c:dLbls>
      </c:pie3DChart>
    </c:plotArea>
    <c:plotVisOnly val="1"/>
  </c:chart>
  <c:spPr>
    <a:solidFill>
      <a:schemeClr val="tx2">
        <a:lumMod val="40000"/>
        <a:lumOff val="60000"/>
      </a:schemeClr>
    </a:solidFill>
  </c:spPr>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7C007F-4C1E-4F32-9203-5999C2D4AFFC}"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16A8A4BF-C824-43CC-86C2-385279CFDEA8}">
      <dgm:prSet phldrT="[Texto]" custT="1"/>
      <dgm:spPr/>
      <dgm:t>
        <a:bodyPr/>
        <a:lstStyle/>
        <a:p>
          <a:r>
            <a:rPr lang="es-EC" sz="2000" dirty="0" smtClean="0"/>
            <a:t>El juego</a:t>
          </a:r>
          <a:endParaRPr lang="en-US" sz="2000" dirty="0"/>
        </a:p>
      </dgm:t>
    </dgm:pt>
    <dgm:pt modelId="{56E38AA0-2755-4ACB-89A9-8C4AA3A0C94A}" type="parTrans" cxnId="{358C4109-4DD2-4E49-88C9-A0A65BF6D6A6}">
      <dgm:prSet/>
      <dgm:spPr/>
      <dgm:t>
        <a:bodyPr/>
        <a:lstStyle/>
        <a:p>
          <a:endParaRPr lang="en-US"/>
        </a:p>
      </dgm:t>
    </dgm:pt>
    <dgm:pt modelId="{91BD7B54-3797-46B0-96B6-A5FC046B76BC}" type="sibTrans" cxnId="{358C4109-4DD2-4E49-88C9-A0A65BF6D6A6}">
      <dgm:prSet/>
      <dgm:spPr/>
      <dgm:t>
        <a:bodyPr/>
        <a:lstStyle/>
        <a:p>
          <a:endParaRPr lang="en-US"/>
        </a:p>
      </dgm:t>
    </dgm:pt>
    <dgm:pt modelId="{7972F8F7-D7FA-468E-B3A7-CF254C2169C5}">
      <dgm:prSet phldrT="[Texto]" custT="1"/>
      <dgm:spPr/>
      <dgm:t>
        <a:bodyPr/>
        <a:lstStyle/>
        <a:p>
          <a:r>
            <a:rPr lang="es-EC" sz="1600" b="1" dirty="0" smtClean="0">
              <a:solidFill>
                <a:schemeClr val="tx1"/>
              </a:solidFill>
            </a:rPr>
            <a:t>Definición</a:t>
          </a:r>
          <a:endParaRPr lang="en-US" sz="1600" b="1" dirty="0">
            <a:solidFill>
              <a:schemeClr val="tx1"/>
            </a:solidFill>
          </a:endParaRPr>
        </a:p>
      </dgm:t>
    </dgm:pt>
    <dgm:pt modelId="{E9286C73-6D71-49F7-94A4-14F4C9430D68}" type="parTrans" cxnId="{FFDCC114-AD10-4E74-B01F-5F475D27B67F}">
      <dgm:prSet/>
      <dgm:spPr/>
      <dgm:t>
        <a:bodyPr/>
        <a:lstStyle/>
        <a:p>
          <a:endParaRPr lang="en-US"/>
        </a:p>
      </dgm:t>
    </dgm:pt>
    <dgm:pt modelId="{A052AAC2-3982-4D67-8533-A15B9B3D0ADB}" type="sibTrans" cxnId="{FFDCC114-AD10-4E74-B01F-5F475D27B67F}">
      <dgm:prSet/>
      <dgm:spPr/>
      <dgm:t>
        <a:bodyPr/>
        <a:lstStyle/>
        <a:p>
          <a:endParaRPr lang="en-US"/>
        </a:p>
      </dgm:t>
    </dgm:pt>
    <dgm:pt modelId="{AA06BA38-51FE-42DD-BF2B-492BFADC2551}">
      <dgm:prSet phldrT="[Texto]" custT="1"/>
      <dgm:spPr/>
      <dgm:t>
        <a:bodyPr/>
        <a:lstStyle/>
        <a:p>
          <a:r>
            <a:rPr lang="es-EC" sz="1600" b="1" dirty="0" smtClean="0">
              <a:solidFill>
                <a:schemeClr val="tx1"/>
              </a:solidFill>
            </a:rPr>
            <a:t>Características</a:t>
          </a:r>
          <a:endParaRPr lang="en-US" sz="1600" b="1" dirty="0">
            <a:solidFill>
              <a:schemeClr val="tx1"/>
            </a:solidFill>
          </a:endParaRPr>
        </a:p>
      </dgm:t>
    </dgm:pt>
    <dgm:pt modelId="{B8FB9AE2-7407-4C6F-B95C-B2C59DF14756}" type="parTrans" cxnId="{5EB8FB5F-2FD8-4134-8939-15D71905ABAB}">
      <dgm:prSet/>
      <dgm:spPr/>
      <dgm:t>
        <a:bodyPr/>
        <a:lstStyle/>
        <a:p>
          <a:endParaRPr lang="en-US"/>
        </a:p>
      </dgm:t>
    </dgm:pt>
    <dgm:pt modelId="{9E6509C7-57EE-49DE-B063-B17B93723DA6}" type="sibTrans" cxnId="{5EB8FB5F-2FD8-4134-8939-15D71905ABAB}">
      <dgm:prSet/>
      <dgm:spPr/>
      <dgm:t>
        <a:bodyPr/>
        <a:lstStyle/>
        <a:p>
          <a:endParaRPr lang="en-US"/>
        </a:p>
      </dgm:t>
    </dgm:pt>
    <dgm:pt modelId="{406CA523-10A9-41E4-8154-F8975A70EE18}">
      <dgm:prSet phldrT="[Texto]" custT="1"/>
      <dgm:spPr/>
      <dgm:t>
        <a:bodyPr/>
        <a:lstStyle/>
        <a:p>
          <a:r>
            <a:rPr lang="es-EC" sz="1800" b="1" dirty="0" smtClean="0"/>
            <a:t>Juegos tradicionales</a:t>
          </a:r>
          <a:endParaRPr lang="en-US" sz="1800" b="1" dirty="0"/>
        </a:p>
      </dgm:t>
    </dgm:pt>
    <dgm:pt modelId="{AFAFA658-4DD6-4352-BC66-30A4577945F9}" type="parTrans" cxnId="{0AA4D636-D28B-477B-81D7-4B28030B10ED}">
      <dgm:prSet/>
      <dgm:spPr/>
      <dgm:t>
        <a:bodyPr/>
        <a:lstStyle/>
        <a:p>
          <a:endParaRPr lang="en-US"/>
        </a:p>
      </dgm:t>
    </dgm:pt>
    <dgm:pt modelId="{98B5A49D-AAA0-4EF5-8C39-C2729C626987}" type="sibTrans" cxnId="{0AA4D636-D28B-477B-81D7-4B28030B10ED}">
      <dgm:prSet/>
      <dgm:spPr/>
      <dgm:t>
        <a:bodyPr/>
        <a:lstStyle/>
        <a:p>
          <a:endParaRPr lang="en-US"/>
        </a:p>
      </dgm:t>
    </dgm:pt>
    <dgm:pt modelId="{B606F6A6-E398-481D-B47C-F75CFFA82A2C}">
      <dgm:prSet phldrT="[Texto]" custT="1"/>
      <dgm:spPr/>
      <dgm:t>
        <a:bodyPr/>
        <a:lstStyle/>
        <a:p>
          <a:r>
            <a:rPr lang="es-EC" sz="1600" b="1" dirty="0" smtClean="0">
              <a:solidFill>
                <a:schemeClr val="tx1"/>
              </a:solidFill>
            </a:rPr>
            <a:t>Definición</a:t>
          </a:r>
          <a:endParaRPr lang="en-US" sz="1600" b="1" dirty="0">
            <a:solidFill>
              <a:schemeClr val="tx1"/>
            </a:solidFill>
          </a:endParaRPr>
        </a:p>
      </dgm:t>
    </dgm:pt>
    <dgm:pt modelId="{27FD6A81-97E2-447A-A0A0-06136730D593}" type="parTrans" cxnId="{F8807505-989B-4324-8104-91F7F6FEBC17}">
      <dgm:prSet/>
      <dgm:spPr/>
      <dgm:t>
        <a:bodyPr/>
        <a:lstStyle/>
        <a:p>
          <a:endParaRPr lang="en-US"/>
        </a:p>
      </dgm:t>
    </dgm:pt>
    <dgm:pt modelId="{9E9DDC54-5CB4-4B73-97F9-191B64947AF7}" type="sibTrans" cxnId="{F8807505-989B-4324-8104-91F7F6FEBC17}">
      <dgm:prSet/>
      <dgm:spPr/>
      <dgm:t>
        <a:bodyPr/>
        <a:lstStyle/>
        <a:p>
          <a:endParaRPr lang="en-US"/>
        </a:p>
      </dgm:t>
    </dgm:pt>
    <dgm:pt modelId="{718DAAA0-67FA-43FE-9AE2-490219E6F3F1}">
      <dgm:prSet phldrT="[Texto]" custT="1"/>
      <dgm:spPr/>
      <dgm:t>
        <a:bodyPr/>
        <a:lstStyle/>
        <a:p>
          <a:r>
            <a:rPr lang="es-EC" sz="1600" b="1" dirty="0" smtClean="0">
              <a:solidFill>
                <a:schemeClr val="tx1"/>
              </a:solidFill>
            </a:rPr>
            <a:t>Transmisión de los juegos tradicionales</a:t>
          </a:r>
          <a:endParaRPr lang="en-US" sz="1600" b="1" dirty="0">
            <a:solidFill>
              <a:schemeClr val="tx1"/>
            </a:solidFill>
          </a:endParaRPr>
        </a:p>
      </dgm:t>
    </dgm:pt>
    <dgm:pt modelId="{B4B5E3CA-84C5-446B-8A8D-D4FE1342D629}" type="parTrans" cxnId="{BFB00207-CE54-4FE9-A0D8-1C9121DF1FB3}">
      <dgm:prSet/>
      <dgm:spPr/>
      <dgm:t>
        <a:bodyPr/>
        <a:lstStyle/>
        <a:p>
          <a:endParaRPr lang="en-US"/>
        </a:p>
      </dgm:t>
    </dgm:pt>
    <dgm:pt modelId="{72F4C6D2-6E37-4A09-BAEC-BA46FE2BC416}" type="sibTrans" cxnId="{BFB00207-CE54-4FE9-A0D8-1C9121DF1FB3}">
      <dgm:prSet/>
      <dgm:spPr/>
      <dgm:t>
        <a:bodyPr/>
        <a:lstStyle/>
        <a:p>
          <a:endParaRPr lang="en-US"/>
        </a:p>
      </dgm:t>
    </dgm:pt>
    <dgm:pt modelId="{938770A9-5C3F-4498-9198-D73D6F2090C4}">
      <dgm:prSet phldrT="[Texto]" custT="1"/>
      <dgm:spPr/>
      <dgm:t>
        <a:bodyPr/>
        <a:lstStyle/>
        <a:p>
          <a:r>
            <a:rPr lang="es-EC" sz="1800" b="1" dirty="0" smtClean="0"/>
            <a:t>La Psicomotricidad</a:t>
          </a:r>
          <a:endParaRPr lang="en-US" sz="1800" b="1" dirty="0"/>
        </a:p>
      </dgm:t>
    </dgm:pt>
    <dgm:pt modelId="{62F3DA13-D74B-4DD4-AA4B-78131BC31DF7}" type="parTrans" cxnId="{29116603-3C8B-4890-AB55-8F47A59A95A0}">
      <dgm:prSet/>
      <dgm:spPr/>
      <dgm:t>
        <a:bodyPr/>
        <a:lstStyle/>
        <a:p>
          <a:endParaRPr lang="en-US"/>
        </a:p>
      </dgm:t>
    </dgm:pt>
    <dgm:pt modelId="{AFDAE424-8375-4C1E-82C5-D9259EA1871D}" type="sibTrans" cxnId="{29116603-3C8B-4890-AB55-8F47A59A95A0}">
      <dgm:prSet/>
      <dgm:spPr/>
      <dgm:t>
        <a:bodyPr/>
        <a:lstStyle/>
        <a:p>
          <a:endParaRPr lang="en-US"/>
        </a:p>
      </dgm:t>
    </dgm:pt>
    <dgm:pt modelId="{BA5E8E9F-1DA9-4B66-AC66-E6D62BEA20A2}">
      <dgm:prSet phldrT="[Texto]" custT="1"/>
      <dgm:spPr/>
      <dgm:t>
        <a:bodyPr/>
        <a:lstStyle/>
        <a:p>
          <a:r>
            <a:rPr lang="es-EC" sz="1600" b="1" dirty="0" smtClean="0"/>
            <a:t>Antecedentes y concepto</a:t>
          </a:r>
          <a:endParaRPr lang="en-US" sz="1600" b="1" dirty="0"/>
        </a:p>
      </dgm:t>
    </dgm:pt>
    <dgm:pt modelId="{A90A07EB-07BA-4CD6-B02F-BE9A513C308B}" type="parTrans" cxnId="{DBA1AB37-77A7-49A1-B3EF-75CE9C241426}">
      <dgm:prSet/>
      <dgm:spPr/>
      <dgm:t>
        <a:bodyPr/>
        <a:lstStyle/>
        <a:p>
          <a:endParaRPr lang="en-US"/>
        </a:p>
      </dgm:t>
    </dgm:pt>
    <dgm:pt modelId="{793448F0-F822-4430-A383-D82877616FC9}" type="sibTrans" cxnId="{DBA1AB37-77A7-49A1-B3EF-75CE9C241426}">
      <dgm:prSet/>
      <dgm:spPr/>
      <dgm:t>
        <a:bodyPr/>
        <a:lstStyle/>
        <a:p>
          <a:endParaRPr lang="en-US"/>
        </a:p>
      </dgm:t>
    </dgm:pt>
    <dgm:pt modelId="{89367C1C-4215-4159-9F2A-30BC9A782645}">
      <dgm:prSet phldrT="[Texto]" custT="1"/>
      <dgm:spPr/>
      <dgm:t>
        <a:bodyPr/>
        <a:lstStyle/>
        <a:p>
          <a:r>
            <a:rPr lang="es-EC" sz="1600" b="1" dirty="0" smtClean="0">
              <a:solidFill>
                <a:schemeClr val="tx1"/>
              </a:solidFill>
            </a:rPr>
            <a:t>Tipos de juego</a:t>
          </a:r>
          <a:endParaRPr lang="en-US" sz="1600" b="1" dirty="0">
            <a:solidFill>
              <a:schemeClr val="tx1"/>
            </a:solidFill>
          </a:endParaRPr>
        </a:p>
      </dgm:t>
    </dgm:pt>
    <dgm:pt modelId="{E9AB6F2E-0E36-4B42-ACFE-56085AE5394C}" type="parTrans" cxnId="{6909289C-AAD8-47B6-9311-77771156D907}">
      <dgm:prSet/>
      <dgm:spPr/>
      <dgm:t>
        <a:bodyPr/>
        <a:lstStyle/>
        <a:p>
          <a:endParaRPr lang="en-US"/>
        </a:p>
      </dgm:t>
    </dgm:pt>
    <dgm:pt modelId="{4DAEAF28-D464-49F5-89BD-6A60479B7D81}" type="sibTrans" cxnId="{6909289C-AAD8-47B6-9311-77771156D907}">
      <dgm:prSet/>
      <dgm:spPr/>
      <dgm:t>
        <a:bodyPr/>
        <a:lstStyle/>
        <a:p>
          <a:endParaRPr lang="en-US"/>
        </a:p>
      </dgm:t>
    </dgm:pt>
    <dgm:pt modelId="{197270DC-4A58-45AC-A2E3-4C86972B76DC}">
      <dgm:prSet phldrT="[Texto]" custT="1"/>
      <dgm:spPr/>
      <dgm:t>
        <a:bodyPr/>
        <a:lstStyle/>
        <a:p>
          <a:r>
            <a:rPr lang="es-EC" sz="1600" b="1" dirty="0" smtClean="0">
              <a:solidFill>
                <a:schemeClr val="tx1"/>
              </a:solidFill>
            </a:rPr>
            <a:t>Materiales de los juegos tradicionales</a:t>
          </a:r>
          <a:endParaRPr lang="en-US" sz="1600" b="1" dirty="0">
            <a:solidFill>
              <a:schemeClr val="tx1"/>
            </a:solidFill>
          </a:endParaRPr>
        </a:p>
      </dgm:t>
    </dgm:pt>
    <dgm:pt modelId="{C641CBA4-56EA-44D4-9C74-E6346ED17C6B}" type="parTrans" cxnId="{5DF3F54F-D41A-4A26-93DD-9EE9A3358E6D}">
      <dgm:prSet/>
      <dgm:spPr/>
      <dgm:t>
        <a:bodyPr/>
        <a:lstStyle/>
        <a:p>
          <a:endParaRPr lang="en-US"/>
        </a:p>
      </dgm:t>
    </dgm:pt>
    <dgm:pt modelId="{482B03E0-B47D-4BC9-93AA-05791916064B}" type="sibTrans" cxnId="{5DF3F54F-D41A-4A26-93DD-9EE9A3358E6D}">
      <dgm:prSet/>
      <dgm:spPr/>
      <dgm:t>
        <a:bodyPr/>
        <a:lstStyle/>
        <a:p>
          <a:endParaRPr lang="en-US"/>
        </a:p>
      </dgm:t>
    </dgm:pt>
    <dgm:pt modelId="{D4A6ABC3-62A5-41EC-A674-D536B3339DB8}">
      <dgm:prSet phldrT="[Texto]" custT="1"/>
      <dgm:spPr/>
      <dgm:t>
        <a:bodyPr/>
        <a:lstStyle/>
        <a:p>
          <a:r>
            <a:rPr lang="es-EC" sz="1600" b="1" dirty="0" smtClean="0">
              <a:solidFill>
                <a:schemeClr val="tx1"/>
              </a:solidFill>
            </a:rPr>
            <a:t>Revivir los juegos tradicionales</a:t>
          </a:r>
          <a:endParaRPr lang="en-US" sz="1600" b="1" dirty="0">
            <a:solidFill>
              <a:schemeClr val="tx1"/>
            </a:solidFill>
          </a:endParaRPr>
        </a:p>
      </dgm:t>
    </dgm:pt>
    <dgm:pt modelId="{431E3602-745F-4CE5-8742-C51E8659D953}" type="parTrans" cxnId="{F66B45B2-84C5-4025-A7D7-ED4AF59B0218}">
      <dgm:prSet/>
      <dgm:spPr/>
      <dgm:t>
        <a:bodyPr/>
        <a:lstStyle/>
        <a:p>
          <a:endParaRPr lang="en-US"/>
        </a:p>
      </dgm:t>
    </dgm:pt>
    <dgm:pt modelId="{BEBC2F00-71DF-4FEB-935E-EFB66C5BC471}" type="sibTrans" cxnId="{F66B45B2-84C5-4025-A7D7-ED4AF59B0218}">
      <dgm:prSet/>
      <dgm:spPr/>
      <dgm:t>
        <a:bodyPr/>
        <a:lstStyle/>
        <a:p>
          <a:endParaRPr lang="en-US"/>
        </a:p>
      </dgm:t>
    </dgm:pt>
    <dgm:pt modelId="{742A3267-5996-4679-A7D9-735F5E93B23C}">
      <dgm:prSet phldrT="[Texto]" custT="1"/>
      <dgm:spPr/>
      <dgm:t>
        <a:bodyPr/>
        <a:lstStyle/>
        <a:p>
          <a:r>
            <a:rPr lang="es-EC" sz="1600" b="1" dirty="0" smtClean="0">
              <a:solidFill>
                <a:schemeClr val="tx1"/>
              </a:solidFill>
            </a:rPr>
            <a:t>Los juegos tradicionales desde la perspectiva educativa</a:t>
          </a:r>
          <a:endParaRPr lang="en-US" sz="1600" b="1" dirty="0">
            <a:solidFill>
              <a:schemeClr val="tx1"/>
            </a:solidFill>
          </a:endParaRPr>
        </a:p>
      </dgm:t>
    </dgm:pt>
    <dgm:pt modelId="{A614A71D-ADD9-42E7-8BCE-A84488D91163}" type="parTrans" cxnId="{50AA461B-4625-49D4-A6A1-6B8A8767C4A4}">
      <dgm:prSet/>
      <dgm:spPr/>
      <dgm:t>
        <a:bodyPr/>
        <a:lstStyle/>
        <a:p>
          <a:endParaRPr lang="en-US"/>
        </a:p>
      </dgm:t>
    </dgm:pt>
    <dgm:pt modelId="{05744EBB-ECCB-4FE7-BFF7-DE6FB0BA14C0}" type="sibTrans" cxnId="{50AA461B-4625-49D4-A6A1-6B8A8767C4A4}">
      <dgm:prSet/>
      <dgm:spPr/>
      <dgm:t>
        <a:bodyPr/>
        <a:lstStyle/>
        <a:p>
          <a:endParaRPr lang="en-US"/>
        </a:p>
      </dgm:t>
    </dgm:pt>
    <dgm:pt modelId="{E9CE8E3F-27EC-40D0-9448-707EF0E23D23}">
      <dgm:prSet phldrT="[Texto]" custT="1"/>
      <dgm:spPr/>
      <dgm:t>
        <a:bodyPr/>
        <a:lstStyle/>
        <a:p>
          <a:r>
            <a:rPr lang="es-EC" sz="1600" b="1" dirty="0" smtClean="0"/>
            <a:t>Elementos de base de la  psicomotricidad</a:t>
          </a:r>
          <a:endParaRPr lang="en-US" sz="1600" b="1" dirty="0"/>
        </a:p>
      </dgm:t>
    </dgm:pt>
    <dgm:pt modelId="{C2727BA6-8BFC-400C-A1B0-AB7A808A0C47}" type="parTrans" cxnId="{E110767E-823A-453C-9FEE-0E8A11DBEE6E}">
      <dgm:prSet/>
      <dgm:spPr/>
      <dgm:t>
        <a:bodyPr/>
        <a:lstStyle/>
        <a:p>
          <a:endParaRPr lang="en-US"/>
        </a:p>
      </dgm:t>
    </dgm:pt>
    <dgm:pt modelId="{C02DF6A5-0D2C-44AD-8C25-294C95C2B889}" type="sibTrans" cxnId="{E110767E-823A-453C-9FEE-0E8A11DBEE6E}">
      <dgm:prSet/>
      <dgm:spPr/>
      <dgm:t>
        <a:bodyPr/>
        <a:lstStyle/>
        <a:p>
          <a:endParaRPr lang="en-US"/>
        </a:p>
      </dgm:t>
    </dgm:pt>
    <dgm:pt modelId="{4E5A427F-F868-431F-B210-B26998198772}">
      <dgm:prSet phldrT="[Texto]" custT="1"/>
      <dgm:spPr/>
      <dgm:t>
        <a:bodyPr/>
        <a:lstStyle/>
        <a:p>
          <a:r>
            <a:rPr lang="es-EC" sz="1600" b="1" dirty="0" smtClean="0"/>
            <a:t>Control tónico</a:t>
          </a:r>
          <a:endParaRPr lang="en-US" sz="1600" b="1" dirty="0"/>
        </a:p>
      </dgm:t>
    </dgm:pt>
    <dgm:pt modelId="{FD180D37-AC7F-4120-8EFC-0518CFCF7B06}" type="parTrans" cxnId="{C7B82958-28EE-49C6-94B3-2144EBB46F5F}">
      <dgm:prSet/>
      <dgm:spPr/>
      <dgm:t>
        <a:bodyPr/>
        <a:lstStyle/>
        <a:p>
          <a:endParaRPr lang="en-US"/>
        </a:p>
      </dgm:t>
    </dgm:pt>
    <dgm:pt modelId="{6204A1AB-9CB7-48C7-8BAF-8F04C12F0597}" type="sibTrans" cxnId="{C7B82958-28EE-49C6-94B3-2144EBB46F5F}">
      <dgm:prSet/>
      <dgm:spPr/>
      <dgm:t>
        <a:bodyPr/>
        <a:lstStyle/>
        <a:p>
          <a:endParaRPr lang="en-US"/>
        </a:p>
      </dgm:t>
    </dgm:pt>
    <dgm:pt modelId="{A05925E7-47E5-41D6-BBC3-5CF719186023}">
      <dgm:prSet phldrT="[Texto]" custT="1"/>
      <dgm:spPr/>
      <dgm:t>
        <a:bodyPr/>
        <a:lstStyle/>
        <a:p>
          <a:r>
            <a:rPr lang="es-EC" sz="1600" b="1" dirty="0" smtClean="0"/>
            <a:t>Control postural</a:t>
          </a:r>
          <a:endParaRPr lang="en-US" sz="1600" b="1" dirty="0"/>
        </a:p>
      </dgm:t>
    </dgm:pt>
    <dgm:pt modelId="{9F12306C-6442-487C-B1EE-60C3A149DAB6}" type="parTrans" cxnId="{8EEC281B-D884-48F1-B41B-219B6BD254A7}">
      <dgm:prSet/>
      <dgm:spPr/>
      <dgm:t>
        <a:bodyPr/>
        <a:lstStyle/>
        <a:p>
          <a:endParaRPr lang="en-US"/>
        </a:p>
      </dgm:t>
    </dgm:pt>
    <dgm:pt modelId="{192639A9-BAF7-477F-A655-853CC027F731}" type="sibTrans" cxnId="{8EEC281B-D884-48F1-B41B-219B6BD254A7}">
      <dgm:prSet/>
      <dgm:spPr/>
      <dgm:t>
        <a:bodyPr/>
        <a:lstStyle/>
        <a:p>
          <a:endParaRPr lang="en-US"/>
        </a:p>
      </dgm:t>
    </dgm:pt>
    <dgm:pt modelId="{362CED93-9269-4A4B-BCAF-F8C8B00F56CA}">
      <dgm:prSet phldrT="[Texto]" custT="1"/>
      <dgm:spPr/>
      <dgm:t>
        <a:bodyPr/>
        <a:lstStyle/>
        <a:p>
          <a:r>
            <a:rPr lang="es-EC" sz="1600" b="1" dirty="0" smtClean="0"/>
            <a:t>Lateralidad</a:t>
          </a:r>
          <a:endParaRPr lang="en-US" sz="1600" b="1" dirty="0"/>
        </a:p>
      </dgm:t>
    </dgm:pt>
    <dgm:pt modelId="{E1EE2E8A-0F91-4B2E-80FE-A1A1F1909481}" type="parTrans" cxnId="{9F65E17A-BC7E-4D69-B0F2-C6220F6F8BFB}">
      <dgm:prSet/>
      <dgm:spPr/>
      <dgm:t>
        <a:bodyPr/>
        <a:lstStyle/>
        <a:p>
          <a:endParaRPr lang="en-US"/>
        </a:p>
      </dgm:t>
    </dgm:pt>
    <dgm:pt modelId="{141BE12E-0603-4D7A-A21C-CF58675594BA}" type="sibTrans" cxnId="{9F65E17A-BC7E-4D69-B0F2-C6220F6F8BFB}">
      <dgm:prSet/>
      <dgm:spPr/>
      <dgm:t>
        <a:bodyPr/>
        <a:lstStyle/>
        <a:p>
          <a:endParaRPr lang="en-US"/>
        </a:p>
      </dgm:t>
    </dgm:pt>
    <dgm:pt modelId="{14036AB4-94AD-44AE-9861-0513CE657482}">
      <dgm:prSet phldrT="[Texto]" custT="1"/>
      <dgm:spPr/>
      <dgm:t>
        <a:bodyPr/>
        <a:lstStyle/>
        <a:p>
          <a:r>
            <a:rPr lang="es-EC" sz="1600" b="1" dirty="0" smtClean="0"/>
            <a:t>Esquema corporal</a:t>
          </a:r>
          <a:endParaRPr lang="en-US" sz="1600" b="1" dirty="0"/>
        </a:p>
      </dgm:t>
    </dgm:pt>
    <dgm:pt modelId="{06E08F58-EDDE-49CE-93BF-C19461A807DE}" type="parTrans" cxnId="{D0B31D78-9DAC-42E6-A636-0E89C721745A}">
      <dgm:prSet/>
      <dgm:spPr/>
      <dgm:t>
        <a:bodyPr/>
        <a:lstStyle/>
        <a:p>
          <a:endParaRPr lang="en-US"/>
        </a:p>
      </dgm:t>
    </dgm:pt>
    <dgm:pt modelId="{FC48E855-5C54-4720-A9C0-220CD341FD3A}" type="sibTrans" cxnId="{D0B31D78-9DAC-42E6-A636-0E89C721745A}">
      <dgm:prSet/>
      <dgm:spPr/>
      <dgm:t>
        <a:bodyPr/>
        <a:lstStyle/>
        <a:p>
          <a:endParaRPr lang="en-US"/>
        </a:p>
      </dgm:t>
    </dgm:pt>
    <dgm:pt modelId="{C2ECB38A-3459-4837-8315-55CFCFCD78F8}">
      <dgm:prSet phldrT="[Texto]" custT="1"/>
      <dgm:spPr/>
      <dgm:t>
        <a:bodyPr/>
        <a:lstStyle/>
        <a:p>
          <a:r>
            <a:rPr lang="es-EC" sz="1600" b="1" dirty="0" smtClean="0"/>
            <a:t>Organización espacio temporal</a:t>
          </a:r>
          <a:endParaRPr lang="en-US" sz="1600" b="1" dirty="0"/>
        </a:p>
      </dgm:t>
    </dgm:pt>
    <dgm:pt modelId="{5AEF5269-AB91-4618-9890-F64DD53C90A3}" type="parTrans" cxnId="{9CE682C0-1AA4-4F7F-9FC0-1A3C8EEE5079}">
      <dgm:prSet/>
      <dgm:spPr/>
      <dgm:t>
        <a:bodyPr/>
        <a:lstStyle/>
        <a:p>
          <a:endParaRPr lang="en-US"/>
        </a:p>
      </dgm:t>
    </dgm:pt>
    <dgm:pt modelId="{202E26A7-B718-49E6-8224-F4785E1FD3E0}" type="sibTrans" cxnId="{9CE682C0-1AA4-4F7F-9FC0-1A3C8EEE5079}">
      <dgm:prSet/>
      <dgm:spPr/>
      <dgm:t>
        <a:bodyPr/>
        <a:lstStyle/>
        <a:p>
          <a:endParaRPr lang="en-US"/>
        </a:p>
      </dgm:t>
    </dgm:pt>
    <dgm:pt modelId="{FECBD2AC-75B0-4408-8A9D-CFAF74AFFCFE}">
      <dgm:prSet phldrT="[Texto]" custT="1"/>
      <dgm:spPr/>
      <dgm:t>
        <a:bodyPr/>
        <a:lstStyle/>
        <a:p>
          <a:r>
            <a:rPr lang="es-EC" sz="1600" b="1" dirty="0" smtClean="0"/>
            <a:t>Coordinación motriz</a:t>
          </a:r>
          <a:endParaRPr lang="en-US" sz="1600" b="1" dirty="0"/>
        </a:p>
      </dgm:t>
    </dgm:pt>
    <dgm:pt modelId="{AA1FBBC1-6D34-45BD-9AC5-412B5DA2C4AD}" type="parTrans" cxnId="{10F1E746-66FB-4FFF-B8FC-360601CA89D3}">
      <dgm:prSet/>
      <dgm:spPr/>
      <dgm:t>
        <a:bodyPr/>
        <a:lstStyle/>
        <a:p>
          <a:endParaRPr lang="en-US"/>
        </a:p>
      </dgm:t>
    </dgm:pt>
    <dgm:pt modelId="{2F7987F5-5D0A-4BD3-8916-59F841A6D380}" type="sibTrans" cxnId="{10F1E746-66FB-4FFF-B8FC-360601CA89D3}">
      <dgm:prSet/>
      <dgm:spPr/>
      <dgm:t>
        <a:bodyPr/>
        <a:lstStyle/>
        <a:p>
          <a:endParaRPr lang="en-US"/>
        </a:p>
      </dgm:t>
    </dgm:pt>
    <dgm:pt modelId="{42DC776D-FC5F-492E-A8FF-22D00201ED04}">
      <dgm:prSet phldrT="[Texto]" custT="1"/>
      <dgm:spPr/>
      <dgm:t>
        <a:bodyPr/>
        <a:lstStyle/>
        <a:p>
          <a:r>
            <a:rPr lang="es-EC" sz="1600" b="1" dirty="0" smtClean="0"/>
            <a:t>Desarrollo de la psicomotricidad a los 5 años de edad</a:t>
          </a:r>
          <a:endParaRPr lang="en-US" sz="1600" b="1" dirty="0"/>
        </a:p>
      </dgm:t>
    </dgm:pt>
    <dgm:pt modelId="{76490737-A0F7-48B5-BA5E-C3B6CA262F25}" type="parTrans" cxnId="{ABB935F1-51FD-4027-8CB2-39D41C7F1E7E}">
      <dgm:prSet/>
      <dgm:spPr/>
      <dgm:t>
        <a:bodyPr/>
        <a:lstStyle/>
        <a:p>
          <a:endParaRPr lang="en-US"/>
        </a:p>
      </dgm:t>
    </dgm:pt>
    <dgm:pt modelId="{23487993-F19C-40D0-98DF-59FD9757A3F1}" type="sibTrans" cxnId="{ABB935F1-51FD-4027-8CB2-39D41C7F1E7E}">
      <dgm:prSet/>
      <dgm:spPr/>
      <dgm:t>
        <a:bodyPr/>
        <a:lstStyle/>
        <a:p>
          <a:endParaRPr lang="en-US"/>
        </a:p>
      </dgm:t>
    </dgm:pt>
    <dgm:pt modelId="{F1A28EE6-137E-4A96-8C70-B0168B274680}">
      <dgm:prSet phldrT="[Texto]" custT="1"/>
      <dgm:spPr/>
      <dgm:t>
        <a:bodyPr/>
        <a:lstStyle/>
        <a:p>
          <a:r>
            <a:rPr lang="es-EC" sz="1600" b="1" dirty="0" smtClean="0"/>
            <a:t>La psicomotricidad en el desarrollo escolar</a:t>
          </a:r>
          <a:endParaRPr lang="en-US" sz="1600" b="1" dirty="0"/>
        </a:p>
      </dgm:t>
    </dgm:pt>
    <dgm:pt modelId="{500E9E94-1843-4916-A187-9C37299A492E}" type="parTrans" cxnId="{614FBC10-CAAE-4956-B8F2-CCF2B481A883}">
      <dgm:prSet/>
      <dgm:spPr/>
      <dgm:t>
        <a:bodyPr/>
        <a:lstStyle/>
        <a:p>
          <a:endParaRPr lang="en-US"/>
        </a:p>
      </dgm:t>
    </dgm:pt>
    <dgm:pt modelId="{B7DE26EE-6ABC-4D63-9BB7-CCED19A7B8A7}" type="sibTrans" cxnId="{614FBC10-CAAE-4956-B8F2-CCF2B481A883}">
      <dgm:prSet/>
      <dgm:spPr/>
      <dgm:t>
        <a:bodyPr/>
        <a:lstStyle/>
        <a:p>
          <a:endParaRPr lang="en-US"/>
        </a:p>
      </dgm:t>
    </dgm:pt>
    <dgm:pt modelId="{F148B800-4627-46CD-8F17-D7F11DC76946}" type="pres">
      <dgm:prSet presAssocID="{8A7C007F-4C1E-4F32-9203-5999C2D4AFFC}" presName="Name0" presStyleCnt="0">
        <dgm:presLayoutVars>
          <dgm:dir/>
          <dgm:animLvl val="lvl"/>
          <dgm:resizeHandles val="exact"/>
        </dgm:presLayoutVars>
      </dgm:prSet>
      <dgm:spPr/>
      <dgm:t>
        <a:bodyPr/>
        <a:lstStyle/>
        <a:p>
          <a:endParaRPr lang="en-US"/>
        </a:p>
      </dgm:t>
    </dgm:pt>
    <dgm:pt modelId="{1F7F0221-760B-4F97-B27A-D90C205FD548}" type="pres">
      <dgm:prSet presAssocID="{16A8A4BF-C824-43CC-86C2-385279CFDEA8}" presName="linNode" presStyleCnt="0"/>
      <dgm:spPr/>
    </dgm:pt>
    <dgm:pt modelId="{317ECB1A-6873-4960-B6E9-0BC6428E7994}" type="pres">
      <dgm:prSet presAssocID="{16A8A4BF-C824-43CC-86C2-385279CFDEA8}" presName="parentText" presStyleLbl="node1" presStyleIdx="0" presStyleCnt="3" custScaleX="61321" custScaleY="19129" custLinFactNeighborX="8370" custLinFactNeighborY="-233">
        <dgm:presLayoutVars>
          <dgm:chMax val="1"/>
          <dgm:bulletEnabled val="1"/>
        </dgm:presLayoutVars>
      </dgm:prSet>
      <dgm:spPr/>
      <dgm:t>
        <a:bodyPr/>
        <a:lstStyle/>
        <a:p>
          <a:endParaRPr lang="en-US"/>
        </a:p>
      </dgm:t>
    </dgm:pt>
    <dgm:pt modelId="{334DDCFD-7E89-4FB5-9422-F19E64B25DF0}" type="pres">
      <dgm:prSet presAssocID="{16A8A4BF-C824-43CC-86C2-385279CFDEA8}" presName="descendantText" presStyleLbl="alignAccFollowNode1" presStyleIdx="0" presStyleCnt="3" custScaleX="99658" custScaleY="24455" custLinFactNeighborX="22018" custLinFactNeighborY="-19">
        <dgm:presLayoutVars>
          <dgm:bulletEnabled val="1"/>
        </dgm:presLayoutVars>
      </dgm:prSet>
      <dgm:spPr/>
      <dgm:t>
        <a:bodyPr/>
        <a:lstStyle/>
        <a:p>
          <a:endParaRPr lang="en-US"/>
        </a:p>
      </dgm:t>
    </dgm:pt>
    <dgm:pt modelId="{8D5D2E32-D551-49AC-9A4A-721D1AF7B261}" type="pres">
      <dgm:prSet presAssocID="{91BD7B54-3797-46B0-96B6-A5FC046B76BC}" presName="sp" presStyleCnt="0"/>
      <dgm:spPr/>
    </dgm:pt>
    <dgm:pt modelId="{2CDACBDD-3A4C-460E-82CD-C840B26B1513}" type="pres">
      <dgm:prSet presAssocID="{406CA523-10A9-41E4-8154-F8975A70EE18}" presName="linNode" presStyleCnt="0"/>
      <dgm:spPr/>
    </dgm:pt>
    <dgm:pt modelId="{2FA1686C-147B-4D2A-8B0C-801062D5A048}" type="pres">
      <dgm:prSet presAssocID="{406CA523-10A9-41E4-8154-F8975A70EE18}" presName="parentText" presStyleLbl="node1" presStyleIdx="1" presStyleCnt="3" custScaleX="63690" custScaleY="38596" custLinFactNeighborX="8370" custLinFactNeighborY="769">
        <dgm:presLayoutVars>
          <dgm:chMax val="1"/>
          <dgm:bulletEnabled val="1"/>
        </dgm:presLayoutVars>
      </dgm:prSet>
      <dgm:spPr/>
      <dgm:t>
        <a:bodyPr/>
        <a:lstStyle/>
        <a:p>
          <a:endParaRPr lang="en-US"/>
        </a:p>
      </dgm:t>
    </dgm:pt>
    <dgm:pt modelId="{54A7F7EC-E37A-41A5-B670-F4E22B2ECFDC}" type="pres">
      <dgm:prSet presAssocID="{406CA523-10A9-41E4-8154-F8975A70EE18}" presName="descendantText" presStyleLbl="alignAccFollowNode1" presStyleIdx="1" presStyleCnt="3" custScaleX="98259" custScaleY="56561" custLinFactNeighborX="19570" custLinFactNeighborY="1454">
        <dgm:presLayoutVars>
          <dgm:bulletEnabled val="1"/>
        </dgm:presLayoutVars>
      </dgm:prSet>
      <dgm:spPr/>
      <dgm:t>
        <a:bodyPr/>
        <a:lstStyle/>
        <a:p>
          <a:endParaRPr lang="en-US"/>
        </a:p>
      </dgm:t>
    </dgm:pt>
    <dgm:pt modelId="{19018937-5956-4A0E-90D4-558B9D10822E}" type="pres">
      <dgm:prSet presAssocID="{98B5A49D-AAA0-4EF5-8C39-C2729C626987}" presName="sp" presStyleCnt="0"/>
      <dgm:spPr/>
    </dgm:pt>
    <dgm:pt modelId="{596FDA61-F78A-4113-8A61-D3C56C4909B6}" type="pres">
      <dgm:prSet presAssocID="{938770A9-5C3F-4498-9198-D73D6F2090C4}" presName="linNode" presStyleCnt="0"/>
      <dgm:spPr/>
    </dgm:pt>
    <dgm:pt modelId="{9050691F-0429-4695-94E1-D4B28CCECD00}" type="pres">
      <dgm:prSet presAssocID="{938770A9-5C3F-4498-9198-D73D6F2090C4}" presName="parentText" presStyleLbl="node1" presStyleIdx="2" presStyleCnt="3" custScaleX="66941" custScaleY="42762" custLinFactNeighborX="8117" custLinFactNeighborY="950">
        <dgm:presLayoutVars>
          <dgm:chMax val="1"/>
          <dgm:bulletEnabled val="1"/>
        </dgm:presLayoutVars>
      </dgm:prSet>
      <dgm:spPr/>
      <dgm:t>
        <a:bodyPr/>
        <a:lstStyle/>
        <a:p>
          <a:endParaRPr lang="en-US"/>
        </a:p>
      </dgm:t>
    </dgm:pt>
    <dgm:pt modelId="{0AD8DDF9-AD67-48A7-935E-A620E4D0B5AB}" type="pres">
      <dgm:prSet presAssocID="{938770A9-5C3F-4498-9198-D73D6F2090C4}" presName="descendantText" presStyleLbl="alignAccFollowNode1" presStyleIdx="2" presStyleCnt="3" custScaleX="98878" custLinFactNeighborX="19699" custLinFactNeighborY="88">
        <dgm:presLayoutVars>
          <dgm:bulletEnabled val="1"/>
        </dgm:presLayoutVars>
      </dgm:prSet>
      <dgm:spPr/>
      <dgm:t>
        <a:bodyPr/>
        <a:lstStyle/>
        <a:p>
          <a:endParaRPr lang="en-US"/>
        </a:p>
      </dgm:t>
    </dgm:pt>
  </dgm:ptLst>
  <dgm:cxnLst>
    <dgm:cxn modelId="{AA84D579-D04F-4F61-B339-0B82F96C5E43}" type="presOf" srcId="{406CA523-10A9-41E4-8154-F8975A70EE18}" destId="{2FA1686C-147B-4D2A-8B0C-801062D5A048}" srcOrd="0" destOrd="0" presId="urn:microsoft.com/office/officeart/2005/8/layout/vList5"/>
    <dgm:cxn modelId="{5DF3F54F-D41A-4A26-93DD-9EE9A3358E6D}" srcId="{406CA523-10A9-41E4-8154-F8975A70EE18}" destId="{197270DC-4A58-45AC-A2E3-4C86972B76DC}" srcOrd="2" destOrd="0" parTransId="{C641CBA4-56EA-44D4-9C74-E6346ED17C6B}" sibTransId="{482B03E0-B47D-4BC9-93AA-05791916064B}"/>
    <dgm:cxn modelId="{1CCBAE0B-088C-49FD-A83F-567DF29441CA}" type="presOf" srcId="{FECBD2AC-75B0-4408-8A9D-CFAF74AFFCFE}" destId="{0AD8DDF9-AD67-48A7-935E-A620E4D0B5AB}" srcOrd="0" destOrd="7" presId="urn:microsoft.com/office/officeart/2005/8/layout/vList5"/>
    <dgm:cxn modelId="{BF8A1964-B5A8-44EE-98AD-A538A676E598}" type="presOf" srcId="{16A8A4BF-C824-43CC-86C2-385279CFDEA8}" destId="{317ECB1A-6873-4960-B6E9-0BC6428E7994}" srcOrd="0" destOrd="0" presId="urn:microsoft.com/office/officeart/2005/8/layout/vList5"/>
    <dgm:cxn modelId="{E110767E-823A-453C-9FEE-0E8A11DBEE6E}" srcId="{938770A9-5C3F-4498-9198-D73D6F2090C4}" destId="{E9CE8E3F-27EC-40D0-9448-707EF0E23D23}" srcOrd="1" destOrd="0" parTransId="{C2727BA6-8BFC-400C-A1B0-AB7A808A0C47}" sibTransId="{C02DF6A5-0D2C-44AD-8C25-294C95C2B889}"/>
    <dgm:cxn modelId="{06EC7023-B3EF-4A93-8342-A65CA91BF711}" type="presOf" srcId="{14036AB4-94AD-44AE-9861-0513CE657482}" destId="{0AD8DDF9-AD67-48A7-935E-A620E4D0B5AB}" srcOrd="0" destOrd="5" presId="urn:microsoft.com/office/officeart/2005/8/layout/vList5"/>
    <dgm:cxn modelId="{52A374B5-E159-4747-B725-05F29A2A8C60}" type="presOf" srcId="{AA06BA38-51FE-42DD-BF2B-492BFADC2551}" destId="{334DDCFD-7E89-4FB5-9422-F19E64B25DF0}" srcOrd="0" destOrd="1" presId="urn:microsoft.com/office/officeart/2005/8/layout/vList5"/>
    <dgm:cxn modelId="{614FBC10-CAAE-4956-B8F2-CCF2B481A883}" srcId="{938770A9-5C3F-4498-9198-D73D6F2090C4}" destId="{F1A28EE6-137E-4A96-8C70-B0168B274680}" srcOrd="9" destOrd="0" parTransId="{500E9E94-1843-4916-A187-9C37299A492E}" sibTransId="{B7DE26EE-6ABC-4D63-9BB7-CCED19A7B8A7}"/>
    <dgm:cxn modelId="{9CE682C0-1AA4-4F7F-9FC0-1A3C8EEE5079}" srcId="{938770A9-5C3F-4498-9198-D73D6F2090C4}" destId="{C2ECB38A-3459-4837-8315-55CFCFCD78F8}" srcOrd="6" destOrd="0" parTransId="{5AEF5269-AB91-4618-9890-F64DD53C90A3}" sibTransId="{202E26A7-B718-49E6-8224-F4785E1FD3E0}"/>
    <dgm:cxn modelId="{50AA461B-4625-49D4-A6A1-6B8A8767C4A4}" srcId="{406CA523-10A9-41E4-8154-F8975A70EE18}" destId="{742A3267-5996-4679-A7D9-735F5E93B23C}" srcOrd="4" destOrd="0" parTransId="{A614A71D-ADD9-42E7-8BCE-A84488D91163}" sibTransId="{05744EBB-ECCB-4FE7-BFF7-DE6FB0BA14C0}"/>
    <dgm:cxn modelId="{29116603-3C8B-4890-AB55-8F47A59A95A0}" srcId="{8A7C007F-4C1E-4F32-9203-5999C2D4AFFC}" destId="{938770A9-5C3F-4498-9198-D73D6F2090C4}" srcOrd="2" destOrd="0" parTransId="{62F3DA13-D74B-4DD4-AA4B-78131BC31DF7}" sibTransId="{AFDAE424-8375-4C1E-82C5-D9259EA1871D}"/>
    <dgm:cxn modelId="{C1493C57-A56F-4F51-B5B2-D75B3869BB50}" type="presOf" srcId="{42DC776D-FC5F-492E-A8FF-22D00201ED04}" destId="{0AD8DDF9-AD67-48A7-935E-A620E4D0B5AB}" srcOrd="0" destOrd="8" presId="urn:microsoft.com/office/officeart/2005/8/layout/vList5"/>
    <dgm:cxn modelId="{C19BF5A9-F17C-4E9A-928D-8D31E8AAA635}" type="presOf" srcId="{718DAAA0-67FA-43FE-9AE2-490219E6F3F1}" destId="{54A7F7EC-E37A-41A5-B670-F4E22B2ECFDC}" srcOrd="0" destOrd="1" presId="urn:microsoft.com/office/officeart/2005/8/layout/vList5"/>
    <dgm:cxn modelId="{8EEC281B-D884-48F1-B41B-219B6BD254A7}" srcId="{938770A9-5C3F-4498-9198-D73D6F2090C4}" destId="{A05925E7-47E5-41D6-BBC3-5CF719186023}" srcOrd="3" destOrd="0" parTransId="{9F12306C-6442-487C-B1EE-60C3A149DAB6}" sibTransId="{192639A9-BAF7-477F-A655-853CC027F731}"/>
    <dgm:cxn modelId="{0AA4D636-D28B-477B-81D7-4B28030B10ED}" srcId="{8A7C007F-4C1E-4F32-9203-5999C2D4AFFC}" destId="{406CA523-10A9-41E4-8154-F8975A70EE18}" srcOrd="1" destOrd="0" parTransId="{AFAFA658-4DD6-4352-BC66-30A4577945F9}" sibTransId="{98B5A49D-AAA0-4EF5-8C39-C2729C626987}"/>
    <dgm:cxn modelId="{C01E814C-8B49-44CF-A72E-75D15228FB19}" type="presOf" srcId="{C2ECB38A-3459-4837-8315-55CFCFCD78F8}" destId="{0AD8DDF9-AD67-48A7-935E-A620E4D0B5AB}" srcOrd="0" destOrd="6" presId="urn:microsoft.com/office/officeart/2005/8/layout/vList5"/>
    <dgm:cxn modelId="{2092CF4E-1AE9-482F-A712-3C4159A86F7E}" type="presOf" srcId="{7972F8F7-D7FA-468E-B3A7-CF254C2169C5}" destId="{334DDCFD-7E89-4FB5-9422-F19E64B25DF0}" srcOrd="0" destOrd="0" presId="urn:microsoft.com/office/officeart/2005/8/layout/vList5"/>
    <dgm:cxn modelId="{BFB00207-CE54-4FE9-A0D8-1C9121DF1FB3}" srcId="{406CA523-10A9-41E4-8154-F8975A70EE18}" destId="{718DAAA0-67FA-43FE-9AE2-490219E6F3F1}" srcOrd="1" destOrd="0" parTransId="{B4B5E3CA-84C5-446B-8A8D-D4FE1342D629}" sibTransId="{72F4C6D2-6E37-4A09-BAEC-BA46FE2BC416}"/>
    <dgm:cxn modelId="{44764A35-9C4B-4CF7-B1C1-8D9C507BD60E}" type="presOf" srcId="{742A3267-5996-4679-A7D9-735F5E93B23C}" destId="{54A7F7EC-E37A-41A5-B670-F4E22B2ECFDC}" srcOrd="0" destOrd="4" presId="urn:microsoft.com/office/officeart/2005/8/layout/vList5"/>
    <dgm:cxn modelId="{DBA1AB37-77A7-49A1-B3EF-75CE9C241426}" srcId="{938770A9-5C3F-4498-9198-D73D6F2090C4}" destId="{BA5E8E9F-1DA9-4B66-AC66-E6D62BEA20A2}" srcOrd="0" destOrd="0" parTransId="{A90A07EB-07BA-4CD6-B02F-BE9A513C308B}" sibTransId="{793448F0-F822-4430-A383-D82877616FC9}"/>
    <dgm:cxn modelId="{4E4F03CD-C344-4005-A2B6-D42D0A82C6DC}" type="presOf" srcId="{B606F6A6-E398-481D-B47C-F75CFFA82A2C}" destId="{54A7F7EC-E37A-41A5-B670-F4E22B2ECFDC}" srcOrd="0" destOrd="0" presId="urn:microsoft.com/office/officeart/2005/8/layout/vList5"/>
    <dgm:cxn modelId="{DA6E8931-A2B1-42AB-AB42-81CD5B14352D}" type="presOf" srcId="{D4A6ABC3-62A5-41EC-A674-D536B3339DB8}" destId="{54A7F7EC-E37A-41A5-B670-F4E22B2ECFDC}" srcOrd="0" destOrd="3" presId="urn:microsoft.com/office/officeart/2005/8/layout/vList5"/>
    <dgm:cxn modelId="{9F65E17A-BC7E-4D69-B0F2-C6220F6F8BFB}" srcId="{938770A9-5C3F-4498-9198-D73D6F2090C4}" destId="{362CED93-9269-4A4B-BCAF-F8C8B00F56CA}" srcOrd="4" destOrd="0" parTransId="{E1EE2E8A-0F91-4B2E-80FE-A1A1F1909481}" sibTransId="{141BE12E-0603-4D7A-A21C-CF58675594BA}"/>
    <dgm:cxn modelId="{57D344C0-9ECA-4C21-AF31-6407503174F8}" type="presOf" srcId="{F1A28EE6-137E-4A96-8C70-B0168B274680}" destId="{0AD8DDF9-AD67-48A7-935E-A620E4D0B5AB}" srcOrd="0" destOrd="9" presId="urn:microsoft.com/office/officeart/2005/8/layout/vList5"/>
    <dgm:cxn modelId="{D05F96F7-05E0-45DB-B798-D8F4C1D15EC4}" type="presOf" srcId="{4E5A427F-F868-431F-B210-B26998198772}" destId="{0AD8DDF9-AD67-48A7-935E-A620E4D0B5AB}" srcOrd="0" destOrd="2" presId="urn:microsoft.com/office/officeart/2005/8/layout/vList5"/>
    <dgm:cxn modelId="{6909289C-AAD8-47B6-9311-77771156D907}" srcId="{16A8A4BF-C824-43CC-86C2-385279CFDEA8}" destId="{89367C1C-4215-4159-9F2A-30BC9A782645}" srcOrd="2" destOrd="0" parTransId="{E9AB6F2E-0E36-4B42-ACFE-56085AE5394C}" sibTransId="{4DAEAF28-D464-49F5-89BD-6A60479B7D81}"/>
    <dgm:cxn modelId="{15D09A9F-D871-4393-BFE7-62C9A1312A75}" type="presOf" srcId="{362CED93-9269-4A4B-BCAF-F8C8B00F56CA}" destId="{0AD8DDF9-AD67-48A7-935E-A620E4D0B5AB}" srcOrd="0" destOrd="4" presId="urn:microsoft.com/office/officeart/2005/8/layout/vList5"/>
    <dgm:cxn modelId="{FFDCC114-AD10-4E74-B01F-5F475D27B67F}" srcId="{16A8A4BF-C824-43CC-86C2-385279CFDEA8}" destId="{7972F8F7-D7FA-468E-B3A7-CF254C2169C5}" srcOrd="0" destOrd="0" parTransId="{E9286C73-6D71-49F7-94A4-14F4C9430D68}" sibTransId="{A052AAC2-3982-4D67-8533-A15B9B3D0ADB}"/>
    <dgm:cxn modelId="{705FCA9A-93A9-432F-8EBE-7CC327D2CA2B}" type="presOf" srcId="{938770A9-5C3F-4498-9198-D73D6F2090C4}" destId="{9050691F-0429-4695-94E1-D4B28CCECD00}" srcOrd="0" destOrd="0" presId="urn:microsoft.com/office/officeart/2005/8/layout/vList5"/>
    <dgm:cxn modelId="{40DCA80B-45A1-44D4-B25F-CCCA8C6F47DB}" type="presOf" srcId="{BA5E8E9F-1DA9-4B66-AC66-E6D62BEA20A2}" destId="{0AD8DDF9-AD67-48A7-935E-A620E4D0B5AB}" srcOrd="0" destOrd="0" presId="urn:microsoft.com/office/officeart/2005/8/layout/vList5"/>
    <dgm:cxn modelId="{AF657E16-1119-4965-8582-D882D956F015}" type="presOf" srcId="{197270DC-4A58-45AC-A2E3-4C86972B76DC}" destId="{54A7F7EC-E37A-41A5-B670-F4E22B2ECFDC}" srcOrd="0" destOrd="2" presId="urn:microsoft.com/office/officeart/2005/8/layout/vList5"/>
    <dgm:cxn modelId="{F8807505-989B-4324-8104-91F7F6FEBC17}" srcId="{406CA523-10A9-41E4-8154-F8975A70EE18}" destId="{B606F6A6-E398-481D-B47C-F75CFFA82A2C}" srcOrd="0" destOrd="0" parTransId="{27FD6A81-97E2-447A-A0A0-06136730D593}" sibTransId="{9E9DDC54-5CB4-4B73-97F9-191B64947AF7}"/>
    <dgm:cxn modelId="{8E5771C4-EDF8-4C55-BA10-78C298B6CB83}" type="presOf" srcId="{A05925E7-47E5-41D6-BBC3-5CF719186023}" destId="{0AD8DDF9-AD67-48A7-935E-A620E4D0B5AB}" srcOrd="0" destOrd="3" presId="urn:microsoft.com/office/officeart/2005/8/layout/vList5"/>
    <dgm:cxn modelId="{ABB935F1-51FD-4027-8CB2-39D41C7F1E7E}" srcId="{938770A9-5C3F-4498-9198-D73D6F2090C4}" destId="{42DC776D-FC5F-492E-A8FF-22D00201ED04}" srcOrd="8" destOrd="0" parTransId="{76490737-A0F7-48B5-BA5E-C3B6CA262F25}" sibTransId="{23487993-F19C-40D0-98DF-59FD9757A3F1}"/>
    <dgm:cxn modelId="{F66B45B2-84C5-4025-A7D7-ED4AF59B0218}" srcId="{406CA523-10A9-41E4-8154-F8975A70EE18}" destId="{D4A6ABC3-62A5-41EC-A674-D536B3339DB8}" srcOrd="3" destOrd="0" parTransId="{431E3602-745F-4CE5-8742-C51E8659D953}" sibTransId="{BEBC2F00-71DF-4FEB-935E-EFB66C5BC471}"/>
    <dgm:cxn modelId="{358C4109-4DD2-4E49-88C9-A0A65BF6D6A6}" srcId="{8A7C007F-4C1E-4F32-9203-5999C2D4AFFC}" destId="{16A8A4BF-C824-43CC-86C2-385279CFDEA8}" srcOrd="0" destOrd="0" parTransId="{56E38AA0-2755-4ACB-89A9-8C4AA3A0C94A}" sibTransId="{91BD7B54-3797-46B0-96B6-A5FC046B76BC}"/>
    <dgm:cxn modelId="{F5E5AEE7-38E4-4D3E-8E9D-95BD1A7F4C04}" type="presOf" srcId="{E9CE8E3F-27EC-40D0-9448-707EF0E23D23}" destId="{0AD8DDF9-AD67-48A7-935E-A620E4D0B5AB}" srcOrd="0" destOrd="1" presId="urn:microsoft.com/office/officeart/2005/8/layout/vList5"/>
    <dgm:cxn modelId="{6B6ECEDD-5EC7-4C80-ACDB-44A99783FDCA}" type="presOf" srcId="{89367C1C-4215-4159-9F2A-30BC9A782645}" destId="{334DDCFD-7E89-4FB5-9422-F19E64B25DF0}" srcOrd="0" destOrd="2" presId="urn:microsoft.com/office/officeart/2005/8/layout/vList5"/>
    <dgm:cxn modelId="{D0B31D78-9DAC-42E6-A636-0E89C721745A}" srcId="{938770A9-5C3F-4498-9198-D73D6F2090C4}" destId="{14036AB4-94AD-44AE-9861-0513CE657482}" srcOrd="5" destOrd="0" parTransId="{06E08F58-EDDE-49CE-93BF-C19461A807DE}" sibTransId="{FC48E855-5C54-4720-A9C0-220CD341FD3A}"/>
    <dgm:cxn modelId="{10F1E746-66FB-4FFF-B8FC-360601CA89D3}" srcId="{938770A9-5C3F-4498-9198-D73D6F2090C4}" destId="{FECBD2AC-75B0-4408-8A9D-CFAF74AFFCFE}" srcOrd="7" destOrd="0" parTransId="{AA1FBBC1-6D34-45BD-9AC5-412B5DA2C4AD}" sibTransId="{2F7987F5-5D0A-4BD3-8916-59F841A6D380}"/>
    <dgm:cxn modelId="{C7B82958-28EE-49C6-94B3-2144EBB46F5F}" srcId="{938770A9-5C3F-4498-9198-D73D6F2090C4}" destId="{4E5A427F-F868-431F-B210-B26998198772}" srcOrd="2" destOrd="0" parTransId="{FD180D37-AC7F-4120-8EFC-0518CFCF7B06}" sibTransId="{6204A1AB-9CB7-48C7-8BAF-8F04C12F0597}"/>
    <dgm:cxn modelId="{5EB8FB5F-2FD8-4134-8939-15D71905ABAB}" srcId="{16A8A4BF-C824-43CC-86C2-385279CFDEA8}" destId="{AA06BA38-51FE-42DD-BF2B-492BFADC2551}" srcOrd="1" destOrd="0" parTransId="{B8FB9AE2-7407-4C6F-B95C-B2C59DF14756}" sibTransId="{9E6509C7-57EE-49DE-B063-B17B93723DA6}"/>
    <dgm:cxn modelId="{12C30DA9-E11A-41D8-9FE9-D3524C6F5372}" type="presOf" srcId="{8A7C007F-4C1E-4F32-9203-5999C2D4AFFC}" destId="{F148B800-4627-46CD-8F17-D7F11DC76946}" srcOrd="0" destOrd="0" presId="urn:microsoft.com/office/officeart/2005/8/layout/vList5"/>
    <dgm:cxn modelId="{16D7A11E-E71A-40BD-9E3F-EFC2AA557E5C}" type="presParOf" srcId="{F148B800-4627-46CD-8F17-D7F11DC76946}" destId="{1F7F0221-760B-4F97-B27A-D90C205FD548}" srcOrd="0" destOrd="0" presId="urn:microsoft.com/office/officeart/2005/8/layout/vList5"/>
    <dgm:cxn modelId="{8004370B-01DB-41CD-8469-4AC09C16DBCE}" type="presParOf" srcId="{1F7F0221-760B-4F97-B27A-D90C205FD548}" destId="{317ECB1A-6873-4960-B6E9-0BC6428E7994}" srcOrd="0" destOrd="0" presId="urn:microsoft.com/office/officeart/2005/8/layout/vList5"/>
    <dgm:cxn modelId="{A3037768-5994-4581-B818-FF182EE8E4CF}" type="presParOf" srcId="{1F7F0221-760B-4F97-B27A-D90C205FD548}" destId="{334DDCFD-7E89-4FB5-9422-F19E64B25DF0}" srcOrd="1" destOrd="0" presId="urn:microsoft.com/office/officeart/2005/8/layout/vList5"/>
    <dgm:cxn modelId="{FE56449B-7C3F-401A-8425-D2BDB8867B74}" type="presParOf" srcId="{F148B800-4627-46CD-8F17-D7F11DC76946}" destId="{8D5D2E32-D551-49AC-9A4A-721D1AF7B261}" srcOrd="1" destOrd="0" presId="urn:microsoft.com/office/officeart/2005/8/layout/vList5"/>
    <dgm:cxn modelId="{8EC88D97-13A7-45B5-86BC-D7D34BEA7A79}" type="presParOf" srcId="{F148B800-4627-46CD-8F17-D7F11DC76946}" destId="{2CDACBDD-3A4C-460E-82CD-C840B26B1513}" srcOrd="2" destOrd="0" presId="urn:microsoft.com/office/officeart/2005/8/layout/vList5"/>
    <dgm:cxn modelId="{DDDDCFBE-03AB-4DA7-B42C-0955DEAC7288}" type="presParOf" srcId="{2CDACBDD-3A4C-460E-82CD-C840B26B1513}" destId="{2FA1686C-147B-4D2A-8B0C-801062D5A048}" srcOrd="0" destOrd="0" presId="urn:microsoft.com/office/officeart/2005/8/layout/vList5"/>
    <dgm:cxn modelId="{56F033E9-793A-4559-9B51-30A8CC6780F6}" type="presParOf" srcId="{2CDACBDD-3A4C-460E-82CD-C840B26B1513}" destId="{54A7F7EC-E37A-41A5-B670-F4E22B2ECFDC}" srcOrd="1" destOrd="0" presId="urn:microsoft.com/office/officeart/2005/8/layout/vList5"/>
    <dgm:cxn modelId="{BF2833CF-BAEB-4C48-869A-A03CD41C1ADB}" type="presParOf" srcId="{F148B800-4627-46CD-8F17-D7F11DC76946}" destId="{19018937-5956-4A0E-90D4-558B9D10822E}" srcOrd="3" destOrd="0" presId="urn:microsoft.com/office/officeart/2005/8/layout/vList5"/>
    <dgm:cxn modelId="{8E0E0529-0EB8-4573-9282-6CCE4D76377A}" type="presParOf" srcId="{F148B800-4627-46CD-8F17-D7F11DC76946}" destId="{596FDA61-F78A-4113-8A61-D3C56C4909B6}" srcOrd="4" destOrd="0" presId="urn:microsoft.com/office/officeart/2005/8/layout/vList5"/>
    <dgm:cxn modelId="{7698E5FF-8958-454F-A1E9-8EE168B16343}" type="presParOf" srcId="{596FDA61-F78A-4113-8A61-D3C56C4909B6}" destId="{9050691F-0429-4695-94E1-D4B28CCECD00}" srcOrd="0" destOrd="0" presId="urn:microsoft.com/office/officeart/2005/8/layout/vList5"/>
    <dgm:cxn modelId="{CAD8C95B-65EB-48C3-B236-0CF853559E0D}" type="presParOf" srcId="{596FDA61-F78A-4113-8A61-D3C56C4909B6}" destId="{0AD8DDF9-AD67-48A7-935E-A620E4D0B5AB}" srcOrd="1" destOrd="0" presId="urn:microsoft.com/office/officeart/2005/8/layout/vList5"/>
  </dgm:cxnLst>
  <dgm:bg/>
  <dgm:whole/>
</dgm:dataModel>
</file>

<file path=ppt/diagrams/data2.xml><?xml version="1.0" encoding="utf-8"?>
<dgm:dataModel xmlns:dgm="http://schemas.openxmlformats.org/drawingml/2006/diagram" xmlns:a="http://schemas.openxmlformats.org/drawingml/2006/main">
  <dgm:ptLst>
    <dgm:pt modelId="{5A640675-56A3-4A8D-8535-5FF4173B9310}"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en-US"/>
        </a:p>
      </dgm:t>
    </dgm:pt>
    <dgm:pt modelId="{16D4FFB5-100E-4BE8-AD65-5116E8F4534D}">
      <dgm:prSet phldrT="[Texto]" custT="1"/>
      <dgm:spPr/>
      <dgm:t>
        <a:bodyPr/>
        <a:lstStyle/>
        <a:p>
          <a:r>
            <a:rPr lang="es-EC" sz="2000" dirty="0" smtClean="0"/>
            <a:t>MODALIDAD DE LA INVESTIGACIÓN </a:t>
          </a:r>
          <a:endParaRPr lang="en-US" sz="2000" dirty="0"/>
        </a:p>
      </dgm:t>
    </dgm:pt>
    <dgm:pt modelId="{10F88511-3136-4160-9E7F-38DECB0F84C9}" type="parTrans" cxnId="{F6B58903-7747-4331-89A1-B0900060B467}">
      <dgm:prSet/>
      <dgm:spPr/>
      <dgm:t>
        <a:bodyPr/>
        <a:lstStyle/>
        <a:p>
          <a:endParaRPr lang="en-US"/>
        </a:p>
      </dgm:t>
    </dgm:pt>
    <dgm:pt modelId="{9724C4B8-6159-4B71-BC82-6C949CF25823}" type="sibTrans" cxnId="{F6B58903-7747-4331-89A1-B0900060B467}">
      <dgm:prSet/>
      <dgm:spPr/>
      <dgm:t>
        <a:bodyPr/>
        <a:lstStyle/>
        <a:p>
          <a:endParaRPr lang="en-US"/>
        </a:p>
      </dgm:t>
    </dgm:pt>
    <dgm:pt modelId="{A598E1F3-7920-4FA4-9861-9C25B6FEBE91}">
      <dgm:prSet phldrT="[Texto]" custT="1"/>
      <dgm:spPr/>
      <dgm:t>
        <a:bodyPr/>
        <a:lstStyle/>
        <a:p>
          <a:r>
            <a:rPr lang="es-EC" sz="2000" i="1" dirty="0" smtClean="0"/>
            <a:t>De campo</a:t>
          </a:r>
          <a:endParaRPr lang="en-US" sz="2000" i="1" dirty="0"/>
        </a:p>
      </dgm:t>
    </dgm:pt>
    <dgm:pt modelId="{DA97AAB6-0715-46A9-BE8C-427D9EBB248B}" type="parTrans" cxnId="{F1E4590E-DFC4-4763-8173-34B80193FD50}">
      <dgm:prSet/>
      <dgm:spPr/>
      <dgm:t>
        <a:bodyPr/>
        <a:lstStyle/>
        <a:p>
          <a:endParaRPr lang="en-US"/>
        </a:p>
      </dgm:t>
    </dgm:pt>
    <dgm:pt modelId="{40EB648F-C4E6-4C24-BBDE-CE4496A2653A}" type="sibTrans" cxnId="{F1E4590E-DFC4-4763-8173-34B80193FD50}">
      <dgm:prSet/>
      <dgm:spPr/>
      <dgm:t>
        <a:bodyPr/>
        <a:lstStyle/>
        <a:p>
          <a:endParaRPr lang="en-US"/>
        </a:p>
      </dgm:t>
    </dgm:pt>
    <dgm:pt modelId="{D5526728-0C12-4028-8CDD-CCA2C06C0602}">
      <dgm:prSet phldrT="[Texto]" custT="1"/>
      <dgm:spPr/>
      <dgm:t>
        <a:bodyPr/>
        <a:lstStyle/>
        <a:p>
          <a:r>
            <a:rPr lang="es-EC" sz="2000" dirty="0" smtClean="0"/>
            <a:t>TIPO DE INVESTIGACIÓN</a:t>
          </a:r>
          <a:endParaRPr lang="en-US" sz="2000" dirty="0"/>
        </a:p>
      </dgm:t>
    </dgm:pt>
    <dgm:pt modelId="{F87A9840-5054-4CA3-811A-EBCC2F05B2CD}" type="parTrans" cxnId="{4FBE217A-A536-4C7C-9C41-34779010A000}">
      <dgm:prSet/>
      <dgm:spPr/>
      <dgm:t>
        <a:bodyPr/>
        <a:lstStyle/>
        <a:p>
          <a:endParaRPr lang="en-US"/>
        </a:p>
      </dgm:t>
    </dgm:pt>
    <dgm:pt modelId="{68F115EA-D3B8-4C83-B2C2-10EEB5F2E5AB}" type="sibTrans" cxnId="{4FBE217A-A536-4C7C-9C41-34779010A000}">
      <dgm:prSet/>
      <dgm:spPr/>
      <dgm:t>
        <a:bodyPr/>
        <a:lstStyle/>
        <a:p>
          <a:endParaRPr lang="en-US"/>
        </a:p>
      </dgm:t>
    </dgm:pt>
    <dgm:pt modelId="{DC2927EC-3D65-4CC8-95C4-146B41D9735E}">
      <dgm:prSet phldrT="[Texto]" custT="1"/>
      <dgm:spPr/>
      <dgm:t>
        <a:bodyPr/>
        <a:lstStyle/>
        <a:p>
          <a:r>
            <a:rPr lang="es-EC" sz="2000" i="1" dirty="0" smtClean="0"/>
            <a:t>Correlacional</a:t>
          </a:r>
          <a:endParaRPr lang="en-US" sz="2000" i="1" dirty="0"/>
        </a:p>
      </dgm:t>
    </dgm:pt>
    <dgm:pt modelId="{A7CAE87A-3D4B-46FE-B248-9A8D4664912C}" type="parTrans" cxnId="{32B45E85-122A-43B5-B4BF-88390D21DBB8}">
      <dgm:prSet/>
      <dgm:spPr/>
      <dgm:t>
        <a:bodyPr/>
        <a:lstStyle/>
        <a:p>
          <a:endParaRPr lang="en-US"/>
        </a:p>
      </dgm:t>
    </dgm:pt>
    <dgm:pt modelId="{E9A65AF6-C745-4D8F-91F9-D374B8079C83}" type="sibTrans" cxnId="{32B45E85-122A-43B5-B4BF-88390D21DBB8}">
      <dgm:prSet/>
      <dgm:spPr/>
      <dgm:t>
        <a:bodyPr/>
        <a:lstStyle/>
        <a:p>
          <a:endParaRPr lang="en-US"/>
        </a:p>
      </dgm:t>
    </dgm:pt>
    <dgm:pt modelId="{7367B269-0C0F-42BB-AA32-C3D27A17825A}">
      <dgm:prSet phldrT="[Texto]" custT="1"/>
      <dgm:spPr/>
      <dgm:t>
        <a:bodyPr/>
        <a:lstStyle/>
        <a:p>
          <a:r>
            <a:rPr lang="es-EC" sz="1800" dirty="0" smtClean="0"/>
            <a:t>POBLACIÓN Y MUESTRA</a:t>
          </a:r>
          <a:endParaRPr lang="en-US" sz="1800" dirty="0"/>
        </a:p>
      </dgm:t>
    </dgm:pt>
    <dgm:pt modelId="{6FD2216B-8D0E-446E-9D68-3AE8EE7DC272}" type="parTrans" cxnId="{BC02B101-EB07-4AE6-AA7A-0D6813EB458C}">
      <dgm:prSet/>
      <dgm:spPr/>
      <dgm:t>
        <a:bodyPr/>
        <a:lstStyle/>
        <a:p>
          <a:endParaRPr lang="en-US"/>
        </a:p>
      </dgm:t>
    </dgm:pt>
    <dgm:pt modelId="{6F57DC25-6052-4BC2-9B30-B70E94494F44}" type="sibTrans" cxnId="{BC02B101-EB07-4AE6-AA7A-0D6813EB458C}">
      <dgm:prSet/>
      <dgm:spPr/>
      <dgm:t>
        <a:bodyPr/>
        <a:lstStyle/>
        <a:p>
          <a:endParaRPr lang="en-US"/>
        </a:p>
      </dgm:t>
    </dgm:pt>
    <dgm:pt modelId="{558FDC36-448F-4A78-A9B3-B654386AF717}">
      <dgm:prSet phldrT="[Texto]" custT="1"/>
      <dgm:spPr/>
      <dgm:t>
        <a:bodyPr/>
        <a:lstStyle/>
        <a:p>
          <a:r>
            <a:rPr lang="es-EC" sz="1800" b="1" dirty="0" smtClean="0"/>
            <a:t>Población:</a:t>
          </a:r>
          <a:r>
            <a:rPr lang="es-EC" sz="1800" dirty="0" smtClean="0"/>
            <a:t> </a:t>
          </a:r>
          <a:r>
            <a:rPr lang="es-EC" sz="1800" i="1" dirty="0" smtClean="0"/>
            <a:t>Niños/as y Maestras de Primer año de educación básica de la Escuela Juan Montalvo.</a:t>
          </a:r>
          <a:endParaRPr lang="en-US" sz="1800" i="1" dirty="0"/>
        </a:p>
      </dgm:t>
    </dgm:pt>
    <dgm:pt modelId="{141C4852-DBBB-45E4-8428-BCDC365A2B77}" type="parTrans" cxnId="{84F40FD6-E1A6-40A7-AF98-9CFD848D1146}">
      <dgm:prSet/>
      <dgm:spPr/>
      <dgm:t>
        <a:bodyPr/>
        <a:lstStyle/>
        <a:p>
          <a:endParaRPr lang="en-US"/>
        </a:p>
      </dgm:t>
    </dgm:pt>
    <dgm:pt modelId="{23091D1D-17A4-42A2-9AE7-3DAD6029CDBC}" type="sibTrans" cxnId="{84F40FD6-E1A6-40A7-AF98-9CFD848D1146}">
      <dgm:prSet/>
      <dgm:spPr/>
      <dgm:t>
        <a:bodyPr/>
        <a:lstStyle/>
        <a:p>
          <a:endParaRPr lang="en-US"/>
        </a:p>
      </dgm:t>
    </dgm:pt>
    <dgm:pt modelId="{ADBBD086-769E-4E03-B3EC-B336963C47FF}">
      <dgm:prSet phldrT="[Texto]" custT="1"/>
      <dgm:spPr/>
      <dgm:t>
        <a:bodyPr/>
        <a:lstStyle/>
        <a:p>
          <a:r>
            <a:rPr lang="es-EC" sz="1800" b="1" dirty="0" smtClean="0"/>
            <a:t>Muestra:</a:t>
          </a:r>
          <a:r>
            <a:rPr lang="es-EC" sz="1800" dirty="0" smtClean="0"/>
            <a:t> </a:t>
          </a:r>
          <a:r>
            <a:rPr lang="es-EC" sz="1800" i="1" dirty="0" smtClean="0"/>
            <a:t>38 niños y niñas y cuatro maestras de primer año de educación básica de la Escuela Juan Montalvo. </a:t>
          </a:r>
          <a:endParaRPr lang="en-US" sz="1800" i="1" dirty="0"/>
        </a:p>
      </dgm:t>
    </dgm:pt>
    <dgm:pt modelId="{EE2A4B0F-3BC4-488B-822E-E8A1A6201007}" type="parTrans" cxnId="{434DA278-1359-47EF-8C4F-79A2357538E6}">
      <dgm:prSet/>
      <dgm:spPr/>
    </dgm:pt>
    <dgm:pt modelId="{5331A67E-8655-41E0-A5E1-4695C9DA7F81}" type="sibTrans" cxnId="{434DA278-1359-47EF-8C4F-79A2357538E6}">
      <dgm:prSet/>
      <dgm:spPr/>
    </dgm:pt>
    <dgm:pt modelId="{75A28B2E-1332-409E-A5D8-3A679468B500}" type="pres">
      <dgm:prSet presAssocID="{5A640675-56A3-4A8D-8535-5FF4173B9310}" presName="Name0" presStyleCnt="0">
        <dgm:presLayoutVars>
          <dgm:dir/>
          <dgm:resizeHandles val="exact"/>
        </dgm:presLayoutVars>
      </dgm:prSet>
      <dgm:spPr/>
      <dgm:t>
        <a:bodyPr/>
        <a:lstStyle/>
        <a:p>
          <a:endParaRPr lang="en-US"/>
        </a:p>
      </dgm:t>
    </dgm:pt>
    <dgm:pt modelId="{5B9B212E-8C07-4722-9423-F468929C7F85}" type="pres">
      <dgm:prSet presAssocID="{16D4FFB5-100E-4BE8-AD65-5116E8F4534D}" presName="node" presStyleLbl="node1" presStyleIdx="0" presStyleCnt="3" custScaleY="76000">
        <dgm:presLayoutVars>
          <dgm:bulletEnabled val="1"/>
        </dgm:presLayoutVars>
      </dgm:prSet>
      <dgm:spPr/>
      <dgm:t>
        <a:bodyPr/>
        <a:lstStyle/>
        <a:p>
          <a:endParaRPr lang="en-US"/>
        </a:p>
      </dgm:t>
    </dgm:pt>
    <dgm:pt modelId="{F5D4499E-0E2A-4F26-BA43-14E29045869C}" type="pres">
      <dgm:prSet presAssocID="{9724C4B8-6159-4B71-BC82-6C949CF25823}" presName="sibTrans" presStyleCnt="0"/>
      <dgm:spPr/>
    </dgm:pt>
    <dgm:pt modelId="{23B91BA0-F2BE-44CB-8899-CC2936F0AC52}" type="pres">
      <dgm:prSet presAssocID="{D5526728-0C12-4028-8CDD-CCA2C06C0602}" presName="node" presStyleLbl="node1" presStyleIdx="1" presStyleCnt="3" custScaleY="89189">
        <dgm:presLayoutVars>
          <dgm:bulletEnabled val="1"/>
        </dgm:presLayoutVars>
      </dgm:prSet>
      <dgm:spPr/>
      <dgm:t>
        <a:bodyPr/>
        <a:lstStyle/>
        <a:p>
          <a:endParaRPr lang="en-US"/>
        </a:p>
      </dgm:t>
    </dgm:pt>
    <dgm:pt modelId="{128CA22F-01D0-4EF7-92A2-AD47A9489DC6}" type="pres">
      <dgm:prSet presAssocID="{68F115EA-D3B8-4C83-B2C2-10EEB5F2E5AB}" presName="sibTrans" presStyleCnt="0"/>
      <dgm:spPr/>
    </dgm:pt>
    <dgm:pt modelId="{7A012400-F705-4703-99A3-5A21F2CF7EB0}" type="pres">
      <dgm:prSet presAssocID="{7367B269-0C0F-42BB-AA32-C3D27A17825A}" presName="node" presStyleLbl="node1" presStyleIdx="2" presStyleCnt="3">
        <dgm:presLayoutVars>
          <dgm:bulletEnabled val="1"/>
        </dgm:presLayoutVars>
      </dgm:prSet>
      <dgm:spPr/>
      <dgm:t>
        <a:bodyPr/>
        <a:lstStyle/>
        <a:p>
          <a:endParaRPr lang="en-US"/>
        </a:p>
      </dgm:t>
    </dgm:pt>
  </dgm:ptLst>
  <dgm:cxnLst>
    <dgm:cxn modelId="{DE9A6053-F685-4FCF-B521-56FCA2EB9019}" type="presOf" srcId="{5A640675-56A3-4A8D-8535-5FF4173B9310}" destId="{75A28B2E-1332-409E-A5D8-3A679468B500}" srcOrd="0" destOrd="0" presId="urn:microsoft.com/office/officeart/2005/8/layout/hList6"/>
    <dgm:cxn modelId="{0F02C994-D0B4-448B-ACEE-9EF352300729}" type="presOf" srcId="{D5526728-0C12-4028-8CDD-CCA2C06C0602}" destId="{23B91BA0-F2BE-44CB-8899-CC2936F0AC52}" srcOrd="0" destOrd="0" presId="urn:microsoft.com/office/officeart/2005/8/layout/hList6"/>
    <dgm:cxn modelId="{434DA278-1359-47EF-8C4F-79A2357538E6}" srcId="{7367B269-0C0F-42BB-AA32-C3D27A17825A}" destId="{ADBBD086-769E-4E03-B3EC-B336963C47FF}" srcOrd="1" destOrd="0" parTransId="{EE2A4B0F-3BC4-488B-822E-E8A1A6201007}" sibTransId="{5331A67E-8655-41E0-A5E1-4695C9DA7F81}"/>
    <dgm:cxn modelId="{32B45E85-122A-43B5-B4BF-88390D21DBB8}" srcId="{D5526728-0C12-4028-8CDD-CCA2C06C0602}" destId="{DC2927EC-3D65-4CC8-95C4-146B41D9735E}" srcOrd="0" destOrd="0" parTransId="{A7CAE87A-3D4B-46FE-B248-9A8D4664912C}" sibTransId="{E9A65AF6-C745-4D8F-91F9-D374B8079C83}"/>
    <dgm:cxn modelId="{77A11BCE-47F6-4F6C-9B10-84645CF3AF20}" type="presOf" srcId="{7367B269-0C0F-42BB-AA32-C3D27A17825A}" destId="{7A012400-F705-4703-99A3-5A21F2CF7EB0}" srcOrd="0" destOrd="0" presId="urn:microsoft.com/office/officeart/2005/8/layout/hList6"/>
    <dgm:cxn modelId="{90B0EEEC-3CC1-4F9C-A61B-2099D7A9AC20}" type="presOf" srcId="{DC2927EC-3D65-4CC8-95C4-146B41D9735E}" destId="{23B91BA0-F2BE-44CB-8899-CC2936F0AC52}" srcOrd="0" destOrd="1" presId="urn:microsoft.com/office/officeart/2005/8/layout/hList6"/>
    <dgm:cxn modelId="{928D15CE-DAC0-4ED8-8C5A-31A845C17749}" type="presOf" srcId="{558FDC36-448F-4A78-A9B3-B654386AF717}" destId="{7A012400-F705-4703-99A3-5A21F2CF7EB0}" srcOrd="0" destOrd="1" presId="urn:microsoft.com/office/officeart/2005/8/layout/hList6"/>
    <dgm:cxn modelId="{F1E4590E-DFC4-4763-8173-34B80193FD50}" srcId="{16D4FFB5-100E-4BE8-AD65-5116E8F4534D}" destId="{A598E1F3-7920-4FA4-9861-9C25B6FEBE91}" srcOrd="0" destOrd="0" parTransId="{DA97AAB6-0715-46A9-BE8C-427D9EBB248B}" sibTransId="{40EB648F-C4E6-4C24-BBDE-CE4496A2653A}"/>
    <dgm:cxn modelId="{F45CA4B1-B56E-485D-B31A-8CDC5FC44A6D}" type="presOf" srcId="{ADBBD086-769E-4E03-B3EC-B336963C47FF}" destId="{7A012400-F705-4703-99A3-5A21F2CF7EB0}" srcOrd="0" destOrd="2" presId="urn:microsoft.com/office/officeart/2005/8/layout/hList6"/>
    <dgm:cxn modelId="{F6B58903-7747-4331-89A1-B0900060B467}" srcId="{5A640675-56A3-4A8D-8535-5FF4173B9310}" destId="{16D4FFB5-100E-4BE8-AD65-5116E8F4534D}" srcOrd="0" destOrd="0" parTransId="{10F88511-3136-4160-9E7F-38DECB0F84C9}" sibTransId="{9724C4B8-6159-4B71-BC82-6C949CF25823}"/>
    <dgm:cxn modelId="{BC02B101-EB07-4AE6-AA7A-0D6813EB458C}" srcId="{5A640675-56A3-4A8D-8535-5FF4173B9310}" destId="{7367B269-0C0F-42BB-AA32-C3D27A17825A}" srcOrd="2" destOrd="0" parTransId="{6FD2216B-8D0E-446E-9D68-3AE8EE7DC272}" sibTransId="{6F57DC25-6052-4BC2-9B30-B70E94494F44}"/>
    <dgm:cxn modelId="{962C32FA-690F-4114-AAC1-9B512C2ACCD4}" type="presOf" srcId="{16D4FFB5-100E-4BE8-AD65-5116E8F4534D}" destId="{5B9B212E-8C07-4722-9423-F468929C7F85}" srcOrd="0" destOrd="0" presId="urn:microsoft.com/office/officeart/2005/8/layout/hList6"/>
    <dgm:cxn modelId="{84F40FD6-E1A6-40A7-AF98-9CFD848D1146}" srcId="{7367B269-0C0F-42BB-AA32-C3D27A17825A}" destId="{558FDC36-448F-4A78-A9B3-B654386AF717}" srcOrd="0" destOrd="0" parTransId="{141C4852-DBBB-45E4-8428-BCDC365A2B77}" sibTransId="{23091D1D-17A4-42A2-9AE7-3DAD6029CDBC}"/>
    <dgm:cxn modelId="{4FBE217A-A536-4C7C-9C41-34779010A000}" srcId="{5A640675-56A3-4A8D-8535-5FF4173B9310}" destId="{D5526728-0C12-4028-8CDD-CCA2C06C0602}" srcOrd="1" destOrd="0" parTransId="{F87A9840-5054-4CA3-811A-EBCC2F05B2CD}" sibTransId="{68F115EA-D3B8-4C83-B2C2-10EEB5F2E5AB}"/>
    <dgm:cxn modelId="{4AC53CD3-DDC6-4A4B-AA7A-B57ABF3B4E6C}" type="presOf" srcId="{A598E1F3-7920-4FA4-9861-9C25B6FEBE91}" destId="{5B9B212E-8C07-4722-9423-F468929C7F85}" srcOrd="0" destOrd="1" presId="urn:microsoft.com/office/officeart/2005/8/layout/hList6"/>
    <dgm:cxn modelId="{D75F7B68-4419-4B99-BB3E-3568B4AE6532}" type="presParOf" srcId="{75A28B2E-1332-409E-A5D8-3A679468B500}" destId="{5B9B212E-8C07-4722-9423-F468929C7F85}" srcOrd="0" destOrd="0" presId="urn:microsoft.com/office/officeart/2005/8/layout/hList6"/>
    <dgm:cxn modelId="{56587C3B-2208-47E4-8F8F-7D30A7EB4879}" type="presParOf" srcId="{75A28B2E-1332-409E-A5D8-3A679468B500}" destId="{F5D4499E-0E2A-4F26-BA43-14E29045869C}" srcOrd="1" destOrd="0" presId="urn:microsoft.com/office/officeart/2005/8/layout/hList6"/>
    <dgm:cxn modelId="{5E3B6A3B-5E6F-4A0D-9C00-CC88E3F635CB}" type="presParOf" srcId="{75A28B2E-1332-409E-A5D8-3A679468B500}" destId="{23B91BA0-F2BE-44CB-8899-CC2936F0AC52}" srcOrd="2" destOrd="0" presId="urn:microsoft.com/office/officeart/2005/8/layout/hList6"/>
    <dgm:cxn modelId="{1802B92B-CC75-4BEB-BF5A-7E1FD351EC13}" type="presParOf" srcId="{75A28B2E-1332-409E-A5D8-3A679468B500}" destId="{128CA22F-01D0-4EF7-92A2-AD47A9489DC6}" srcOrd="3" destOrd="0" presId="urn:microsoft.com/office/officeart/2005/8/layout/hList6"/>
    <dgm:cxn modelId="{9691D76A-5D93-4CCC-8A60-BFA39212457E}" type="presParOf" srcId="{75A28B2E-1332-409E-A5D8-3A679468B500}" destId="{7A012400-F705-4703-99A3-5A21F2CF7EB0}" srcOrd="4" destOrd="0" presId="urn:microsoft.com/office/officeart/2005/8/layout/hList6"/>
  </dgm:cxnLst>
  <dgm:bg/>
  <dgm:whole/>
</dgm:dataModel>
</file>

<file path=ppt/diagrams/data3.xml><?xml version="1.0" encoding="utf-8"?>
<dgm:dataModel xmlns:dgm="http://schemas.openxmlformats.org/drawingml/2006/diagram" xmlns:a="http://schemas.openxmlformats.org/drawingml/2006/main">
  <dgm:ptLst>
    <dgm:pt modelId="{0719F50D-EE7D-4BF8-9E72-37247144C896}" type="doc">
      <dgm:prSet loTypeId="urn:microsoft.com/office/officeart/2005/8/layout/target3" loCatId="list" qsTypeId="urn:microsoft.com/office/officeart/2005/8/quickstyle/simple1" qsCatId="simple" csTypeId="urn:microsoft.com/office/officeart/2005/8/colors/accent1_4" csCatId="accent1" phldr="1"/>
      <dgm:spPr/>
      <dgm:t>
        <a:bodyPr/>
        <a:lstStyle/>
        <a:p>
          <a:endParaRPr lang="en-US"/>
        </a:p>
      </dgm:t>
    </dgm:pt>
    <dgm:pt modelId="{32DD5994-FDAC-4BB5-8689-3ADB6CDA8A09}">
      <dgm:prSet phldrT="[Texto]"/>
      <dgm:spPr/>
      <dgm:t>
        <a:bodyPr/>
        <a:lstStyle/>
        <a:p>
          <a:pPr algn="l"/>
          <a:r>
            <a:rPr lang="es-EC" dirty="0" smtClean="0"/>
            <a:t>Técnicas</a:t>
          </a:r>
          <a:endParaRPr lang="en-US" dirty="0"/>
        </a:p>
      </dgm:t>
    </dgm:pt>
    <dgm:pt modelId="{B4CAD60C-41C2-4952-904F-A41FD47B474E}" type="parTrans" cxnId="{F68C319C-83BF-4F6B-B240-5E5EEF31F006}">
      <dgm:prSet/>
      <dgm:spPr/>
      <dgm:t>
        <a:bodyPr/>
        <a:lstStyle/>
        <a:p>
          <a:endParaRPr lang="en-US"/>
        </a:p>
      </dgm:t>
    </dgm:pt>
    <dgm:pt modelId="{A445EAE1-249C-4C12-8451-F88C9C68F881}" type="sibTrans" cxnId="{F68C319C-83BF-4F6B-B240-5E5EEF31F006}">
      <dgm:prSet/>
      <dgm:spPr/>
      <dgm:t>
        <a:bodyPr/>
        <a:lstStyle/>
        <a:p>
          <a:endParaRPr lang="en-US"/>
        </a:p>
      </dgm:t>
    </dgm:pt>
    <dgm:pt modelId="{F906467E-A108-4933-947F-D2A3BFB61641}">
      <dgm:prSet phldrT="[Texto]"/>
      <dgm:spPr/>
      <dgm:t>
        <a:bodyPr/>
        <a:lstStyle/>
        <a:p>
          <a:r>
            <a:rPr lang="es-EC" dirty="0" smtClean="0"/>
            <a:t>Encuesta tipo Likert a las maestras</a:t>
          </a:r>
          <a:endParaRPr lang="en-US" dirty="0"/>
        </a:p>
      </dgm:t>
    </dgm:pt>
    <dgm:pt modelId="{3629F72B-DCC7-42AA-8DB4-748D573D45F5}" type="parTrans" cxnId="{B4DBCEC4-EEB2-49D3-A1CA-1AB075F521E6}">
      <dgm:prSet/>
      <dgm:spPr/>
      <dgm:t>
        <a:bodyPr/>
        <a:lstStyle/>
        <a:p>
          <a:endParaRPr lang="en-US"/>
        </a:p>
      </dgm:t>
    </dgm:pt>
    <dgm:pt modelId="{6E00E544-F71B-4584-8620-1646867633B5}" type="sibTrans" cxnId="{B4DBCEC4-EEB2-49D3-A1CA-1AB075F521E6}">
      <dgm:prSet/>
      <dgm:spPr/>
      <dgm:t>
        <a:bodyPr/>
        <a:lstStyle/>
        <a:p>
          <a:endParaRPr lang="en-US"/>
        </a:p>
      </dgm:t>
    </dgm:pt>
    <dgm:pt modelId="{E869EF42-E3D9-434A-AC06-F792520B68C8}">
      <dgm:prSet phldrT="[Texto]"/>
      <dgm:spPr/>
      <dgm:t>
        <a:bodyPr/>
        <a:lstStyle/>
        <a:p>
          <a:r>
            <a:rPr lang="es-EC" dirty="0" smtClean="0"/>
            <a:t>Observación a los niños/as </a:t>
          </a:r>
          <a:endParaRPr lang="en-US" dirty="0"/>
        </a:p>
      </dgm:t>
    </dgm:pt>
    <dgm:pt modelId="{CF3AA382-5F61-47A0-BC92-7411B2813E9C}" type="parTrans" cxnId="{4AF17128-8843-4793-BCBE-3A2853D05121}">
      <dgm:prSet/>
      <dgm:spPr/>
      <dgm:t>
        <a:bodyPr/>
        <a:lstStyle/>
        <a:p>
          <a:endParaRPr lang="en-US"/>
        </a:p>
      </dgm:t>
    </dgm:pt>
    <dgm:pt modelId="{C839395F-5FEE-47C3-97E2-DF87FBD8A9BD}" type="sibTrans" cxnId="{4AF17128-8843-4793-BCBE-3A2853D05121}">
      <dgm:prSet/>
      <dgm:spPr/>
      <dgm:t>
        <a:bodyPr/>
        <a:lstStyle/>
        <a:p>
          <a:endParaRPr lang="en-US"/>
        </a:p>
      </dgm:t>
    </dgm:pt>
    <dgm:pt modelId="{4032840A-8680-4F9B-A308-7E95E9362EBA}">
      <dgm:prSet phldrT="[Texto]"/>
      <dgm:spPr/>
      <dgm:t>
        <a:bodyPr/>
        <a:lstStyle/>
        <a:p>
          <a:r>
            <a:rPr lang="es-EC" dirty="0" smtClean="0"/>
            <a:t>Instrumentos</a:t>
          </a:r>
          <a:endParaRPr lang="en-US" dirty="0"/>
        </a:p>
      </dgm:t>
    </dgm:pt>
    <dgm:pt modelId="{0B61CE1B-49DD-4707-BE96-773051E42050}" type="parTrans" cxnId="{B5515F59-9BC2-423C-8112-C846022E3F77}">
      <dgm:prSet/>
      <dgm:spPr/>
      <dgm:t>
        <a:bodyPr/>
        <a:lstStyle/>
        <a:p>
          <a:endParaRPr lang="en-US"/>
        </a:p>
      </dgm:t>
    </dgm:pt>
    <dgm:pt modelId="{6EDB1105-1F5C-4371-A7B7-7D29F261FA47}" type="sibTrans" cxnId="{B5515F59-9BC2-423C-8112-C846022E3F77}">
      <dgm:prSet/>
      <dgm:spPr/>
      <dgm:t>
        <a:bodyPr/>
        <a:lstStyle/>
        <a:p>
          <a:endParaRPr lang="en-US"/>
        </a:p>
      </dgm:t>
    </dgm:pt>
    <dgm:pt modelId="{B9E4FC81-DCC9-4BE5-ACB7-D17FD193E8F5}">
      <dgm:prSet phldrT="[Texto]"/>
      <dgm:spPr/>
      <dgm:t>
        <a:bodyPr/>
        <a:lstStyle/>
        <a:p>
          <a:r>
            <a:rPr lang="es-EC" dirty="0" smtClean="0"/>
            <a:t>Cuestionario estructurado</a:t>
          </a:r>
          <a:endParaRPr lang="en-US" dirty="0"/>
        </a:p>
      </dgm:t>
    </dgm:pt>
    <dgm:pt modelId="{73D6F217-BD08-4D9B-BA14-9D6CCBC836CC}" type="parTrans" cxnId="{ABA3E39F-0C1C-4121-94CB-1F370ED148EE}">
      <dgm:prSet/>
      <dgm:spPr/>
      <dgm:t>
        <a:bodyPr/>
        <a:lstStyle/>
        <a:p>
          <a:endParaRPr lang="en-US"/>
        </a:p>
      </dgm:t>
    </dgm:pt>
    <dgm:pt modelId="{D77938BF-ADB8-4CE5-8C2C-19BCBCAC7BA0}" type="sibTrans" cxnId="{ABA3E39F-0C1C-4121-94CB-1F370ED148EE}">
      <dgm:prSet/>
      <dgm:spPr/>
      <dgm:t>
        <a:bodyPr/>
        <a:lstStyle/>
        <a:p>
          <a:endParaRPr lang="en-US"/>
        </a:p>
      </dgm:t>
    </dgm:pt>
    <dgm:pt modelId="{E4A377E9-68A7-4935-891A-8D7A28E5661B}">
      <dgm:prSet phldrT="[Texto]"/>
      <dgm:spPr/>
      <dgm:t>
        <a:bodyPr/>
        <a:lstStyle/>
        <a:p>
          <a:r>
            <a:rPr lang="es-EC" dirty="0" smtClean="0"/>
            <a:t>Guía de Observación</a:t>
          </a:r>
          <a:endParaRPr lang="en-US" dirty="0"/>
        </a:p>
      </dgm:t>
    </dgm:pt>
    <dgm:pt modelId="{508D06F5-097D-45F1-88DC-73373997C95E}" type="parTrans" cxnId="{21A58A27-CB77-4500-8CFE-768A33C942AB}">
      <dgm:prSet/>
      <dgm:spPr/>
      <dgm:t>
        <a:bodyPr/>
        <a:lstStyle/>
        <a:p>
          <a:endParaRPr lang="en-US"/>
        </a:p>
      </dgm:t>
    </dgm:pt>
    <dgm:pt modelId="{A4A4AA00-C92C-4EC3-81E6-4D3557534734}" type="sibTrans" cxnId="{21A58A27-CB77-4500-8CFE-768A33C942AB}">
      <dgm:prSet/>
      <dgm:spPr/>
      <dgm:t>
        <a:bodyPr/>
        <a:lstStyle/>
        <a:p>
          <a:endParaRPr lang="en-US"/>
        </a:p>
      </dgm:t>
    </dgm:pt>
    <dgm:pt modelId="{AA55418F-6F74-42C5-BDD5-5FD9FC2CFDE0}" type="pres">
      <dgm:prSet presAssocID="{0719F50D-EE7D-4BF8-9E72-37247144C896}" presName="Name0" presStyleCnt="0">
        <dgm:presLayoutVars>
          <dgm:chMax val="7"/>
          <dgm:dir/>
          <dgm:animLvl val="lvl"/>
          <dgm:resizeHandles val="exact"/>
        </dgm:presLayoutVars>
      </dgm:prSet>
      <dgm:spPr/>
      <dgm:t>
        <a:bodyPr/>
        <a:lstStyle/>
        <a:p>
          <a:endParaRPr lang="en-US"/>
        </a:p>
      </dgm:t>
    </dgm:pt>
    <dgm:pt modelId="{1B4C2B96-C02D-4B43-81E7-987359F9206F}" type="pres">
      <dgm:prSet presAssocID="{32DD5994-FDAC-4BB5-8689-3ADB6CDA8A09}" presName="circle1" presStyleLbl="node1" presStyleIdx="0" presStyleCnt="2"/>
      <dgm:spPr/>
    </dgm:pt>
    <dgm:pt modelId="{EA547C36-D8CE-4EEC-9993-CB2EC0135B33}" type="pres">
      <dgm:prSet presAssocID="{32DD5994-FDAC-4BB5-8689-3ADB6CDA8A09}" presName="space" presStyleCnt="0"/>
      <dgm:spPr/>
    </dgm:pt>
    <dgm:pt modelId="{91C146E0-3AAD-421D-8B62-904470E88471}" type="pres">
      <dgm:prSet presAssocID="{32DD5994-FDAC-4BB5-8689-3ADB6CDA8A09}" presName="rect1" presStyleLbl="alignAcc1" presStyleIdx="0" presStyleCnt="2"/>
      <dgm:spPr/>
      <dgm:t>
        <a:bodyPr/>
        <a:lstStyle/>
        <a:p>
          <a:endParaRPr lang="en-US"/>
        </a:p>
      </dgm:t>
    </dgm:pt>
    <dgm:pt modelId="{5B2C50BE-32A2-49E2-A63B-F02E88B81B5A}" type="pres">
      <dgm:prSet presAssocID="{4032840A-8680-4F9B-A308-7E95E9362EBA}" presName="vertSpace2" presStyleLbl="node1" presStyleIdx="0" presStyleCnt="2"/>
      <dgm:spPr/>
    </dgm:pt>
    <dgm:pt modelId="{C930B473-CFAE-4458-B023-75AA43E8F50B}" type="pres">
      <dgm:prSet presAssocID="{4032840A-8680-4F9B-A308-7E95E9362EBA}" presName="circle2" presStyleLbl="node1" presStyleIdx="1" presStyleCnt="2"/>
      <dgm:spPr/>
    </dgm:pt>
    <dgm:pt modelId="{ABB78C32-890D-42D9-82E9-16BA2C10F303}" type="pres">
      <dgm:prSet presAssocID="{4032840A-8680-4F9B-A308-7E95E9362EBA}" presName="rect2" presStyleLbl="alignAcc1" presStyleIdx="1" presStyleCnt="2"/>
      <dgm:spPr/>
      <dgm:t>
        <a:bodyPr/>
        <a:lstStyle/>
        <a:p>
          <a:endParaRPr lang="en-US"/>
        </a:p>
      </dgm:t>
    </dgm:pt>
    <dgm:pt modelId="{FE6D53B3-633F-47FE-BCBD-2E1F168E7EAB}" type="pres">
      <dgm:prSet presAssocID="{32DD5994-FDAC-4BB5-8689-3ADB6CDA8A09}" presName="rect1ParTx" presStyleLbl="alignAcc1" presStyleIdx="1" presStyleCnt="2">
        <dgm:presLayoutVars>
          <dgm:chMax val="1"/>
          <dgm:bulletEnabled val="1"/>
        </dgm:presLayoutVars>
      </dgm:prSet>
      <dgm:spPr/>
      <dgm:t>
        <a:bodyPr/>
        <a:lstStyle/>
        <a:p>
          <a:endParaRPr lang="en-US"/>
        </a:p>
      </dgm:t>
    </dgm:pt>
    <dgm:pt modelId="{AA364E4E-F8AC-4F85-A492-BC950B43D287}" type="pres">
      <dgm:prSet presAssocID="{32DD5994-FDAC-4BB5-8689-3ADB6CDA8A09}" presName="rect1ChTx" presStyleLbl="alignAcc1" presStyleIdx="1" presStyleCnt="2" custScaleX="133487" custLinFactNeighborX="-6330" custLinFactNeighborY="-3701">
        <dgm:presLayoutVars>
          <dgm:bulletEnabled val="1"/>
        </dgm:presLayoutVars>
      </dgm:prSet>
      <dgm:spPr/>
      <dgm:t>
        <a:bodyPr/>
        <a:lstStyle/>
        <a:p>
          <a:endParaRPr lang="en-US"/>
        </a:p>
      </dgm:t>
    </dgm:pt>
    <dgm:pt modelId="{81F1D8D1-1C4D-449B-936A-8A76D0246833}" type="pres">
      <dgm:prSet presAssocID="{4032840A-8680-4F9B-A308-7E95E9362EBA}" presName="rect2ParTx" presStyleLbl="alignAcc1" presStyleIdx="1" presStyleCnt="2">
        <dgm:presLayoutVars>
          <dgm:chMax val="1"/>
          <dgm:bulletEnabled val="1"/>
        </dgm:presLayoutVars>
      </dgm:prSet>
      <dgm:spPr/>
      <dgm:t>
        <a:bodyPr/>
        <a:lstStyle/>
        <a:p>
          <a:endParaRPr lang="en-US"/>
        </a:p>
      </dgm:t>
    </dgm:pt>
    <dgm:pt modelId="{98FCE669-2F4B-4458-AEEA-C3D3D439A020}" type="pres">
      <dgm:prSet presAssocID="{4032840A-8680-4F9B-A308-7E95E9362EBA}" presName="rect2ChTx" presStyleLbl="alignAcc1" presStyleIdx="1" presStyleCnt="2" custScaleX="122888">
        <dgm:presLayoutVars>
          <dgm:bulletEnabled val="1"/>
        </dgm:presLayoutVars>
      </dgm:prSet>
      <dgm:spPr/>
      <dgm:t>
        <a:bodyPr/>
        <a:lstStyle/>
        <a:p>
          <a:endParaRPr lang="en-US"/>
        </a:p>
      </dgm:t>
    </dgm:pt>
  </dgm:ptLst>
  <dgm:cxnLst>
    <dgm:cxn modelId="{21A58A27-CB77-4500-8CFE-768A33C942AB}" srcId="{4032840A-8680-4F9B-A308-7E95E9362EBA}" destId="{E4A377E9-68A7-4935-891A-8D7A28E5661B}" srcOrd="1" destOrd="0" parTransId="{508D06F5-097D-45F1-88DC-73373997C95E}" sibTransId="{A4A4AA00-C92C-4EC3-81E6-4D3557534734}"/>
    <dgm:cxn modelId="{ABA3E39F-0C1C-4121-94CB-1F370ED148EE}" srcId="{4032840A-8680-4F9B-A308-7E95E9362EBA}" destId="{B9E4FC81-DCC9-4BE5-ACB7-D17FD193E8F5}" srcOrd="0" destOrd="0" parTransId="{73D6F217-BD08-4D9B-BA14-9D6CCBC836CC}" sibTransId="{D77938BF-ADB8-4CE5-8C2C-19BCBCAC7BA0}"/>
    <dgm:cxn modelId="{56CE22BB-676C-4C89-8D0D-4BC574A099B6}" type="presOf" srcId="{0719F50D-EE7D-4BF8-9E72-37247144C896}" destId="{AA55418F-6F74-42C5-BDD5-5FD9FC2CFDE0}" srcOrd="0" destOrd="0" presId="urn:microsoft.com/office/officeart/2005/8/layout/target3"/>
    <dgm:cxn modelId="{27D5FAAA-8687-4BA5-8767-ED27DD0A1366}" type="presOf" srcId="{F906467E-A108-4933-947F-D2A3BFB61641}" destId="{AA364E4E-F8AC-4F85-A492-BC950B43D287}" srcOrd="0" destOrd="0" presId="urn:microsoft.com/office/officeart/2005/8/layout/target3"/>
    <dgm:cxn modelId="{B7E1E019-6AC9-480A-9F9B-E6F61A83D546}" type="presOf" srcId="{E4A377E9-68A7-4935-891A-8D7A28E5661B}" destId="{98FCE669-2F4B-4458-AEEA-C3D3D439A020}" srcOrd="0" destOrd="1" presId="urn:microsoft.com/office/officeart/2005/8/layout/target3"/>
    <dgm:cxn modelId="{6125DFB3-7A41-4E20-AD68-68D2BD8BF0C7}" type="presOf" srcId="{4032840A-8680-4F9B-A308-7E95E9362EBA}" destId="{81F1D8D1-1C4D-449B-936A-8A76D0246833}" srcOrd="1" destOrd="0" presId="urn:microsoft.com/office/officeart/2005/8/layout/target3"/>
    <dgm:cxn modelId="{B890497B-20DA-4651-A041-FB27DD92D998}" type="presOf" srcId="{32DD5994-FDAC-4BB5-8689-3ADB6CDA8A09}" destId="{91C146E0-3AAD-421D-8B62-904470E88471}" srcOrd="0" destOrd="0" presId="urn:microsoft.com/office/officeart/2005/8/layout/target3"/>
    <dgm:cxn modelId="{B4DBCEC4-EEB2-49D3-A1CA-1AB075F521E6}" srcId="{32DD5994-FDAC-4BB5-8689-3ADB6CDA8A09}" destId="{F906467E-A108-4933-947F-D2A3BFB61641}" srcOrd="0" destOrd="0" parTransId="{3629F72B-DCC7-42AA-8DB4-748D573D45F5}" sibTransId="{6E00E544-F71B-4584-8620-1646867633B5}"/>
    <dgm:cxn modelId="{B5515F59-9BC2-423C-8112-C846022E3F77}" srcId="{0719F50D-EE7D-4BF8-9E72-37247144C896}" destId="{4032840A-8680-4F9B-A308-7E95E9362EBA}" srcOrd="1" destOrd="0" parTransId="{0B61CE1B-49DD-4707-BE96-773051E42050}" sibTransId="{6EDB1105-1F5C-4371-A7B7-7D29F261FA47}"/>
    <dgm:cxn modelId="{4AF17128-8843-4793-BCBE-3A2853D05121}" srcId="{32DD5994-FDAC-4BB5-8689-3ADB6CDA8A09}" destId="{E869EF42-E3D9-434A-AC06-F792520B68C8}" srcOrd="1" destOrd="0" parTransId="{CF3AA382-5F61-47A0-BC92-7411B2813E9C}" sibTransId="{C839395F-5FEE-47C3-97E2-DF87FBD8A9BD}"/>
    <dgm:cxn modelId="{849015F5-5A54-4FAB-BE41-8AA63A5998CF}" type="presOf" srcId="{4032840A-8680-4F9B-A308-7E95E9362EBA}" destId="{ABB78C32-890D-42D9-82E9-16BA2C10F303}" srcOrd="0" destOrd="0" presId="urn:microsoft.com/office/officeart/2005/8/layout/target3"/>
    <dgm:cxn modelId="{F68C319C-83BF-4F6B-B240-5E5EEF31F006}" srcId="{0719F50D-EE7D-4BF8-9E72-37247144C896}" destId="{32DD5994-FDAC-4BB5-8689-3ADB6CDA8A09}" srcOrd="0" destOrd="0" parTransId="{B4CAD60C-41C2-4952-904F-A41FD47B474E}" sibTransId="{A445EAE1-249C-4C12-8451-F88C9C68F881}"/>
    <dgm:cxn modelId="{866BB305-302A-49DC-B9AA-4FFD6BF13B0B}" type="presOf" srcId="{B9E4FC81-DCC9-4BE5-ACB7-D17FD193E8F5}" destId="{98FCE669-2F4B-4458-AEEA-C3D3D439A020}" srcOrd="0" destOrd="0" presId="urn:microsoft.com/office/officeart/2005/8/layout/target3"/>
    <dgm:cxn modelId="{A2AE796E-6984-48EE-A3A8-77A61A201350}" type="presOf" srcId="{E869EF42-E3D9-434A-AC06-F792520B68C8}" destId="{AA364E4E-F8AC-4F85-A492-BC950B43D287}" srcOrd="0" destOrd="1" presId="urn:microsoft.com/office/officeart/2005/8/layout/target3"/>
    <dgm:cxn modelId="{A023E3E1-173A-4F22-982C-BCA8A1069E2A}" type="presOf" srcId="{32DD5994-FDAC-4BB5-8689-3ADB6CDA8A09}" destId="{FE6D53B3-633F-47FE-BCBD-2E1F168E7EAB}" srcOrd="1" destOrd="0" presId="urn:microsoft.com/office/officeart/2005/8/layout/target3"/>
    <dgm:cxn modelId="{3EAC7897-BF33-45B1-93B2-D3B622A4D953}" type="presParOf" srcId="{AA55418F-6F74-42C5-BDD5-5FD9FC2CFDE0}" destId="{1B4C2B96-C02D-4B43-81E7-987359F9206F}" srcOrd="0" destOrd="0" presId="urn:microsoft.com/office/officeart/2005/8/layout/target3"/>
    <dgm:cxn modelId="{43A4A697-B44F-4219-A1E0-32FB5BD2B03E}" type="presParOf" srcId="{AA55418F-6F74-42C5-BDD5-5FD9FC2CFDE0}" destId="{EA547C36-D8CE-4EEC-9993-CB2EC0135B33}" srcOrd="1" destOrd="0" presId="urn:microsoft.com/office/officeart/2005/8/layout/target3"/>
    <dgm:cxn modelId="{D065B50B-139B-4677-81BC-FD5ECFCC3D61}" type="presParOf" srcId="{AA55418F-6F74-42C5-BDD5-5FD9FC2CFDE0}" destId="{91C146E0-3AAD-421D-8B62-904470E88471}" srcOrd="2" destOrd="0" presId="urn:microsoft.com/office/officeart/2005/8/layout/target3"/>
    <dgm:cxn modelId="{834F443D-A2FE-44A6-A14F-6715C52602A1}" type="presParOf" srcId="{AA55418F-6F74-42C5-BDD5-5FD9FC2CFDE0}" destId="{5B2C50BE-32A2-49E2-A63B-F02E88B81B5A}" srcOrd="3" destOrd="0" presId="urn:microsoft.com/office/officeart/2005/8/layout/target3"/>
    <dgm:cxn modelId="{3880A354-461E-4BB2-A819-296972A1351A}" type="presParOf" srcId="{AA55418F-6F74-42C5-BDD5-5FD9FC2CFDE0}" destId="{C930B473-CFAE-4458-B023-75AA43E8F50B}" srcOrd="4" destOrd="0" presId="urn:microsoft.com/office/officeart/2005/8/layout/target3"/>
    <dgm:cxn modelId="{E69B5FDC-63D7-4FC7-A5DE-8DAC42C80BB0}" type="presParOf" srcId="{AA55418F-6F74-42C5-BDD5-5FD9FC2CFDE0}" destId="{ABB78C32-890D-42D9-82E9-16BA2C10F303}" srcOrd="5" destOrd="0" presId="urn:microsoft.com/office/officeart/2005/8/layout/target3"/>
    <dgm:cxn modelId="{3A4ED23A-CBE7-480C-9783-449AA5397F5D}" type="presParOf" srcId="{AA55418F-6F74-42C5-BDD5-5FD9FC2CFDE0}" destId="{FE6D53B3-633F-47FE-BCBD-2E1F168E7EAB}" srcOrd="6" destOrd="0" presId="urn:microsoft.com/office/officeart/2005/8/layout/target3"/>
    <dgm:cxn modelId="{B63382A4-5808-45D5-AD37-2C59D9FCBB52}" type="presParOf" srcId="{AA55418F-6F74-42C5-BDD5-5FD9FC2CFDE0}" destId="{AA364E4E-F8AC-4F85-A492-BC950B43D287}" srcOrd="7" destOrd="0" presId="urn:microsoft.com/office/officeart/2005/8/layout/target3"/>
    <dgm:cxn modelId="{98ACEE7F-F39E-40B6-9A6F-5251F0776ACB}" type="presParOf" srcId="{AA55418F-6F74-42C5-BDD5-5FD9FC2CFDE0}" destId="{81F1D8D1-1C4D-449B-936A-8A76D0246833}" srcOrd="8" destOrd="0" presId="urn:microsoft.com/office/officeart/2005/8/layout/target3"/>
    <dgm:cxn modelId="{63F4757D-0BBD-4F60-8BA7-752EF69BB462}" type="presParOf" srcId="{AA55418F-6F74-42C5-BDD5-5FD9FC2CFDE0}" destId="{98FCE669-2F4B-4458-AEEA-C3D3D439A020}" srcOrd="9" destOrd="0" presId="urn:microsoft.com/office/officeart/2005/8/layout/target3"/>
  </dgm:cxnLst>
  <dgm:bg/>
  <dgm:whole/>
</dgm:dataModel>
</file>

<file path=ppt/diagrams/data4.xml><?xml version="1.0" encoding="utf-8"?>
<dgm:dataModel xmlns:dgm="http://schemas.openxmlformats.org/drawingml/2006/diagram" xmlns:a="http://schemas.openxmlformats.org/drawingml/2006/main">
  <dgm:ptLst>
    <dgm:pt modelId="{C1C99276-8D35-4C32-BE91-100042C6163D}" type="doc">
      <dgm:prSet loTypeId="urn:microsoft.com/office/officeart/2005/8/layout/radial4" loCatId="relationship" qsTypeId="urn:microsoft.com/office/officeart/2005/8/quickstyle/3d1" qsCatId="3D" csTypeId="urn:microsoft.com/office/officeart/2005/8/colors/colorful1" csCatId="colorful" phldr="1"/>
      <dgm:spPr/>
      <dgm:t>
        <a:bodyPr/>
        <a:lstStyle/>
        <a:p>
          <a:endParaRPr lang="en-US"/>
        </a:p>
      </dgm:t>
    </dgm:pt>
    <dgm:pt modelId="{EA2BD0D3-F2EC-421D-B90D-289B8943D3A1}">
      <dgm:prSet custT="1"/>
      <dgm:spPr/>
      <dgm:t>
        <a:bodyPr/>
        <a:lstStyle/>
        <a:p>
          <a:pPr rtl="0"/>
          <a:r>
            <a:rPr lang="es-EC" sz="2000" b="1" cap="none" spc="0" smtClean="0">
              <a:ln w="1905"/>
              <a:effectLst>
                <a:innerShdw blurRad="69850" dist="43180" dir="5400000">
                  <a:srgbClr val="000000">
                    <a:alpha val="65000"/>
                  </a:srgbClr>
                </a:innerShdw>
              </a:effectLst>
            </a:rPr>
            <a:t>Estructura del manual de juegos tradicionales ecuatorianos</a:t>
          </a:r>
          <a:endParaRPr lang="en-US" sz="2000" b="1" cap="none" spc="0" dirty="0">
            <a:ln w="1905"/>
            <a:effectLst>
              <a:innerShdw blurRad="69850" dist="43180" dir="5400000">
                <a:srgbClr val="000000">
                  <a:alpha val="65000"/>
                </a:srgbClr>
              </a:innerShdw>
            </a:effectLst>
          </a:endParaRPr>
        </a:p>
      </dgm:t>
    </dgm:pt>
    <dgm:pt modelId="{B489501F-B69F-4450-A39F-484210B73ADE}" type="parTrans" cxnId="{904F63D6-B1D3-4F13-8866-E6A7E0D11EDA}">
      <dgm:prSet/>
      <dgm:spPr/>
      <dgm:t>
        <a:bodyPr/>
        <a:lstStyle/>
        <a:p>
          <a:endParaRPr lang="en-US"/>
        </a:p>
      </dgm:t>
    </dgm:pt>
    <dgm:pt modelId="{89B7C963-3C0F-4028-B1E7-FEECC26153ED}" type="sibTrans" cxnId="{904F63D6-B1D3-4F13-8866-E6A7E0D11EDA}">
      <dgm:prSet/>
      <dgm:spPr/>
      <dgm:t>
        <a:bodyPr/>
        <a:lstStyle/>
        <a:p>
          <a:endParaRPr lang="en-US"/>
        </a:p>
      </dgm:t>
    </dgm:pt>
    <dgm:pt modelId="{AEBF714D-845E-45B5-ADA8-562EF80C94AB}">
      <dgm:prSet/>
      <dgm:spPr/>
      <dgm:t>
        <a:bodyPr/>
        <a:lstStyle/>
        <a:p>
          <a:endParaRPr lang="en-US" dirty="0"/>
        </a:p>
      </dgm:t>
    </dgm:pt>
    <dgm:pt modelId="{2B020AAC-26B1-4B8B-A726-9657DD8180DE}" type="parTrans" cxnId="{788003FA-788C-49A7-BA08-4D897A0CA4BD}">
      <dgm:prSet/>
      <dgm:spPr/>
      <dgm:t>
        <a:bodyPr/>
        <a:lstStyle/>
        <a:p>
          <a:endParaRPr lang="en-US"/>
        </a:p>
      </dgm:t>
    </dgm:pt>
    <dgm:pt modelId="{B8097461-1842-4759-9FEB-5F8E0BA8AB3B}" type="sibTrans" cxnId="{788003FA-788C-49A7-BA08-4D897A0CA4BD}">
      <dgm:prSet/>
      <dgm:spPr/>
      <dgm:t>
        <a:bodyPr/>
        <a:lstStyle/>
        <a:p>
          <a:endParaRPr lang="en-US"/>
        </a:p>
      </dgm:t>
    </dgm:pt>
    <dgm:pt modelId="{1DA7DAC1-F060-4F81-8A16-1D565E844726}">
      <dgm:prSet/>
      <dgm:spPr/>
      <dgm:t>
        <a:bodyPr/>
        <a:lstStyle/>
        <a:p>
          <a:pPr rtl="0"/>
          <a:endParaRPr lang="en-US" dirty="0"/>
        </a:p>
      </dgm:t>
    </dgm:pt>
    <dgm:pt modelId="{810DC34A-F33D-482A-97FE-5D346CAB3ABB}" type="parTrans" cxnId="{3171F183-5951-4A27-B7F6-FA140B9A25B6}">
      <dgm:prSet/>
      <dgm:spPr/>
      <dgm:t>
        <a:bodyPr/>
        <a:lstStyle/>
        <a:p>
          <a:endParaRPr lang="en-US"/>
        </a:p>
      </dgm:t>
    </dgm:pt>
    <dgm:pt modelId="{52F14A09-CB9D-4962-8B7A-173DBF3AF0D7}" type="sibTrans" cxnId="{3171F183-5951-4A27-B7F6-FA140B9A25B6}">
      <dgm:prSet/>
      <dgm:spPr/>
      <dgm:t>
        <a:bodyPr/>
        <a:lstStyle/>
        <a:p>
          <a:endParaRPr lang="en-US"/>
        </a:p>
      </dgm:t>
    </dgm:pt>
    <dgm:pt modelId="{87E3FE44-DE7B-40CF-9A64-FCB4BA6F6061}">
      <dgm:prSet custT="1"/>
      <dgm:spPr/>
      <dgm:t>
        <a:bodyPr/>
        <a:lstStyle/>
        <a:p>
          <a:pPr algn="just" rtl="0"/>
          <a:endParaRPr lang="es-EC" sz="1400" dirty="0" smtClean="0">
            <a:latin typeface="Arial" pitchFamily="34" charset="0"/>
            <a:cs typeface="Arial" pitchFamily="34" charset="0"/>
          </a:endParaRPr>
        </a:p>
        <a:p>
          <a:pPr algn="just" rtl="0"/>
          <a:r>
            <a:rPr lang="es-EC" sz="1400" b="1" dirty="0" smtClean="0">
              <a:latin typeface="Arial" pitchFamily="34" charset="0"/>
              <a:cs typeface="Arial" pitchFamily="34" charset="0"/>
            </a:rPr>
            <a:t>Juegos tradicionales para estimular: </a:t>
          </a:r>
        </a:p>
        <a:p>
          <a:pPr algn="l" rtl="0"/>
          <a:r>
            <a:rPr lang="es-EC" sz="1400" b="1" dirty="0" smtClean="0">
              <a:latin typeface="Arial" pitchFamily="34" charset="0"/>
              <a:cs typeface="Arial" pitchFamily="34" charset="0"/>
            </a:rPr>
            <a:t>-Control tónico </a:t>
          </a:r>
        </a:p>
        <a:p>
          <a:pPr algn="l" rtl="0"/>
          <a:r>
            <a:rPr lang="es-EC" sz="1400" b="1" dirty="0" smtClean="0">
              <a:latin typeface="Arial" pitchFamily="34" charset="0"/>
              <a:cs typeface="Arial" pitchFamily="34" charset="0"/>
            </a:rPr>
            <a:t>-Control postural </a:t>
          </a:r>
        </a:p>
        <a:p>
          <a:pPr algn="l" rtl="0"/>
          <a:r>
            <a:rPr lang="es-EC" sz="1400" b="1" dirty="0" smtClean="0">
              <a:latin typeface="Arial" pitchFamily="34" charset="0"/>
              <a:cs typeface="Arial" pitchFamily="34" charset="0"/>
            </a:rPr>
            <a:t>-Esquema corporal</a:t>
          </a:r>
        </a:p>
        <a:p>
          <a:pPr algn="l" rtl="0"/>
          <a:r>
            <a:rPr lang="es-EC" sz="1400" b="1" dirty="0" smtClean="0">
              <a:latin typeface="Arial" pitchFamily="34" charset="0"/>
              <a:cs typeface="Arial" pitchFamily="34" charset="0"/>
            </a:rPr>
            <a:t>-Lateralidad</a:t>
          </a:r>
        </a:p>
        <a:p>
          <a:pPr algn="l" rtl="0"/>
          <a:r>
            <a:rPr lang="es-EC" sz="1400" b="1" dirty="0" smtClean="0">
              <a:latin typeface="Arial" pitchFamily="34" charset="0"/>
              <a:cs typeface="Arial" pitchFamily="34" charset="0"/>
            </a:rPr>
            <a:t>-Organización espacio temporal</a:t>
          </a:r>
        </a:p>
        <a:p>
          <a:pPr algn="l" rtl="0"/>
          <a:r>
            <a:rPr lang="es-EC" sz="1400" b="1" dirty="0" smtClean="0">
              <a:latin typeface="Arial" pitchFamily="34" charset="0"/>
              <a:cs typeface="Arial" pitchFamily="34" charset="0"/>
            </a:rPr>
            <a:t>-Coordinación motriz gruesa y fina.</a:t>
          </a:r>
          <a:endParaRPr lang="en-US" sz="1400" b="1" dirty="0">
            <a:latin typeface="Arial" pitchFamily="34" charset="0"/>
            <a:cs typeface="Arial" pitchFamily="34" charset="0"/>
          </a:endParaRPr>
        </a:p>
      </dgm:t>
    </dgm:pt>
    <dgm:pt modelId="{96DFCE2B-77A8-40AD-B41F-5CB7587F72E4}" type="parTrans" cxnId="{9C916A05-8F6C-4283-81C2-F1FF244B1858}">
      <dgm:prSet/>
      <dgm:spPr/>
      <dgm:t>
        <a:bodyPr/>
        <a:lstStyle/>
        <a:p>
          <a:endParaRPr lang="en-US"/>
        </a:p>
      </dgm:t>
    </dgm:pt>
    <dgm:pt modelId="{75C97F3B-3275-4AD1-AAD3-1EA9ECC01863}" type="sibTrans" cxnId="{9C916A05-8F6C-4283-81C2-F1FF244B1858}">
      <dgm:prSet/>
      <dgm:spPr/>
      <dgm:t>
        <a:bodyPr/>
        <a:lstStyle/>
        <a:p>
          <a:endParaRPr lang="en-US"/>
        </a:p>
      </dgm:t>
    </dgm:pt>
    <dgm:pt modelId="{CA44DA0F-CA3D-431A-BB9C-D56BF66921CB}">
      <dgm:prSet/>
      <dgm:spPr/>
      <dgm:t>
        <a:bodyPr/>
        <a:lstStyle/>
        <a:p>
          <a:pPr rtl="0"/>
          <a:r>
            <a:rPr lang="es-EC" dirty="0" smtClean="0">
              <a:latin typeface="Arial Black" pitchFamily="34" charset="0"/>
            </a:rPr>
            <a:t>En cada juego se dan las pautas de organización y desarrollo: Lugar, material necesario, organización del grupo, objetivo, desarrollo del juego, variante y un gráfico guía.</a:t>
          </a:r>
          <a:endParaRPr lang="en-US" dirty="0">
            <a:latin typeface="Arial Black" pitchFamily="34" charset="0"/>
          </a:endParaRPr>
        </a:p>
      </dgm:t>
    </dgm:pt>
    <dgm:pt modelId="{55B5E0D8-729C-4085-BF26-88DF6EA2F072}" type="parTrans" cxnId="{327F284D-A67B-4979-A19F-33330EC3FA52}">
      <dgm:prSet/>
      <dgm:spPr/>
      <dgm:t>
        <a:bodyPr/>
        <a:lstStyle/>
        <a:p>
          <a:endParaRPr lang="en-US"/>
        </a:p>
      </dgm:t>
    </dgm:pt>
    <dgm:pt modelId="{49CC2435-6030-4FDE-B308-32FC4537AF48}" type="sibTrans" cxnId="{327F284D-A67B-4979-A19F-33330EC3FA52}">
      <dgm:prSet/>
      <dgm:spPr/>
      <dgm:t>
        <a:bodyPr/>
        <a:lstStyle/>
        <a:p>
          <a:endParaRPr lang="en-US"/>
        </a:p>
      </dgm:t>
    </dgm:pt>
    <dgm:pt modelId="{5F7E2641-51C9-49D0-A3ED-FBBFB77394BC}">
      <dgm:prSet/>
      <dgm:spPr/>
      <dgm:t>
        <a:bodyPr/>
        <a:lstStyle/>
        <a:p>
          <a:pPr rtl="0"/>
          <a:r>
            <a:rPr lang="es-EC" dirty="0" smtClean="0">
              <a:latin typeface="Arial Black" pitchFamily="34" charset="0"/>
            </a:rPr>
            <a:t>Incluye una lista donde los juegos están clasificados de acuerdo a la necesidad del maestro y de los niños/as.</a:t>
          </a:r>
          <a:endParaRPr lang="en-US" dirty="0">
            <a:latin typeface="Arial Black" pitchFamily="34" charset="0"/>
          </a:endParaRPr>
        </a:p>
      </dgm:t>
    </dgm:pt>
    <dgm:pt modelId="{D492BA35-47C8-45EE-9084-F2B1208E0F44}" type="parTrans" cxnId="{BD38E620-4D53-4136-B868-BB678471691E}">
      <dgm:prSet/>
      <dgm:spPr/>
      <dgm:t>
        <a:bodyPr/>
        <a:lstStyle/>
        <a:p>
          <a:endParaRPr lang="en-US"/>
        </a:p>
      </dgm:t>
    </dgm:pt>
    <dgm:pt modelId="{2B3324C3-CDE1-405A-869D-318EB2695A00}" type="sibTrans" cxnId="{BD38E620-4D53-4136-B868-BB678471691E}">
      <dgm:prSet/>
      <dgm:spPr/>
      <dgm:t>
        <a:bodyPr/>
        <a:lstStyle/>
        <a:p>
          <a:endParaRPr lang="en-US"/>
        </a:p>
      </dgm:t>
    </dgm:pt>
    <dgm:pt modelId="{A1535113-C3C0-43B5-A192-6FD00D11D299}" type="pres">
      <dgm:prSet presAssocID="{C1C99276-8D35-4C32-BE91-100042C6163D}" presName="cycle" presStyleCnt="0">
        <dgm:presLayoutVars>
          <dgm:chMax val="1"/>
          <dgm:dir/>
          <dgm:animLvl val="ctr"/>
          <dgm:resizeHandles val="exact"/>
        </dgm:presLayoutVars>
      </dgm:prSet>
      <dgm:spPr/>
      <dgm:t>
        <a:bodyPr/>
        <a:lstStyle/>
        <a:p>
          <a:endParaRPr lang="en-US"/>
        </a:p>
      </dgm:t>
    </dgm:pt>
    <dgm:pt modelId="{06934F8A-CA3E-43D9-BAC4-ABEBD050735D}" type="pres">
      <dgm:prSet presAssocID="{EA2BD0D3-F2EC-421D-B90D-289B8943D3A1}" presName="centerShape" presStyleLbl="node0" presStyleIdx="0" presStyleCnt="1"/>
      <dgm:spPr/>
      <dgm:t>
        <a:bodyPr/>
        <a:lstStyle/>
        <a:p>
          <a:endParaRPr lang="en-US"/>
        </a:p>
      </dgm:t>
    </dgm:pt>
    <dgm:pt modelId="{792EA588-F760-41E0-A2EE-7C97B930AE39}" type="pres">
      <dgm:prSet presAssocID="{96DFCE2B-77A8-40AD-B41F-5CB7587F72E4}" presName="parTrans" presStyleLbl="bgSibTrans2D1" presStyleIdx="0" presStyleCnt="3" custLinFactNeighborX="20019" custLinFactNeighborY="-33826"/>
      <dgm:spPr/>
      <dgm:t>
        <a:bodyPr/>
        <a:lstStyle/>
        <a:p>
          <a:endParaRPr lang="en-US"/>
        </a:p>
      </dgm:t>
    </dgm:pt>
    <dgm:pt modelId="{EEB1ADCC-F65B-43B9-A381-F77B96192B10}" type="pres">
      <dgm:prSet presAssocID="{87E3FE44-DE7B-40CF-9A64-FCB4BA6F6061}" presName="node" presStyleLbl="node1" presStyleIdx="0" presStyleCnt="3" custScaleX="101751" custScaleY="140093">
        <dgm:presLayoutVars>
          <dgm:bulletEnabled val="1"/>
        </dgm:presLayoutVars>
      </dgm:prSet>
      <dgm:spPr/>
      <dgm:t>
        <a:bodyPr/>
        <a:lstStyle/>
        <a:p>
          <a:endParaRPr lang="en-US"/>
        </a:p>
      </dgm:t>
    </dgm:pt>
    <dgm:pt modelId="{B7A021DF-B924-45B0-AF3E-179ACFA63EC4}" type="pres">
      <dgm:prSet presAssocID="{55B5E0D8-729C-4085-BF26-88DF6EA2F072}" presName="parTrans" presStyleLbl="bgSibTrans2D1" presStyleIdx="1" presStyleCnt="3" custLinFactNeighborX="4006" custLinFactNeighborY="-1383"/>
      <dgm:spPr/>
      <dgm:t>
        <a:bodyPr/>
        <a:lstStyle/>
        <a:p>
          <a:endParaRPr lang="en-US"/>
        </a:p>
      </dgm:t>
    </dgm:pt>
    <dgm:pt modelId="{05B7FF50-EB3A-44C7-B726-219D26BC3271}" type="pres">
      <dgm:prSet presAssocID="{CA44DA0F-CA3D-431A-BB9C-D56BF66921CB}" presName="node" presStyleLbl="node1" presStyleIdx="1" presStyleCnt="3" custRadScaleRad="100124" custRadScaleInc="2222">
        <dgm:presLayoutVars>
          <dgm:bulletEnabled val="1"/>
        </dgm:presLayoutVars>
      </dgm:prSet>
      <dgm:spPr/>
      <dgm:t>
        <a:bodyPr/>
        <a:lstStyle/>
        <a:p>
          <a:endParaRPr lang="en-US"/>
        </a:p>
      </dgm:t>
    </dgm:pt>
    <dgm:pt modelId="{C3C242FA-3F86-48C0-8E96-58B9F1CD3FF1}" type="pres">
      <dgm:prSet presAssocID="{D492BA35-47C8-45EE-9084-F2B1208E0F44}" presName="parTrans" presStyleLbl="bgSibTrans2D1" presStyleIdx="2" presStyleCnt="3"/>
      <dgm:spPr/>
      <dgm:t>
        <a:bodyPr/>
        <a:lstStyle/>
        <a:p>
          <a:endParaRPr lang="en-US"/>
        </a:p>
      </dgm:t>
    </dgm:pt>
    <dgm:pt modelId="{9B2550ED-D74B-4C8F-ACAB-4C179EDB4258}" type="pres">
      <dgm:prSet presAssocID="{5F7E2641-51C9-49D0-A3ED-FBBFB77394BC}" presName="node" presStyleLbl="node1" presStyleIdx="2" presStyleCnt="3">
        <dgm:presLayoutVars>
          <dgm:bulletEnabled val="1"/>
        </dgm:presLayoutVars>
      </dgm:prSet>
      <dgm:spPr/>
      <dgm:t>
        <a:bodyPr/>
        <a:lstStyle/>
        <a:p>
          <a:endParaRPr lang="en-US"/>
        </a:p>
      </dgm:t>
    </dgm:pt>
  </dgm:ptLst>
  <dgm:cxnLst>
    <dgm:cxn modelId="{BD38E620-4D53-4136-B868-BB678471691E}" srcId="{EA2BD0D3-F2EC-421D-B90D-289B8943D3A1}" destId="{5F7E2641-51C9-49D0-A3ED-FBBFB77394BC}" srcOrd="2" destOrd="0" parTransId="{D492BA35-47C8-45EE-9084-F2B1208E0F44}" sibTransId="{2B3324C3-CDE1-405A-869D-318EB2695A00}"/>
    <dgm:cxn modelId="{904F63D6-B1D3-4F13-8866-E6A7E0D11EDA}" srcId="{C1C99276-8D35-4C32-BE91-100042C6163D}" destId="{EA2BD0D3-F2EC-421D-B90D-289B8943D3A1}" srcOrd="0" destOrd="0" parTransId="{B489501F-B69F-4450-A39F-484210B73ADE}" sibTransId="{89B7C963-3C0F-4028-B1E7-FEECC26153ED}"/>
    <dgm:cxn modelId="{ECE31DDB-93CE-45F0-B099-78826A892F7D}" type="presOf" srcId="{55B5E0D8-729C-4085-BF26-88DF6EA2F072}" destId="{B7A021DF-B924-45B0-AF3E-179ACFA63EC4}" srcOrd="0" destOrd="0" presId="urn:microsoft.com/office/officeart/2005/8/layout/radial4"/>
    <dgm:cxn modelId="{788003FA-788C-49A7-BA08-4D897A0CA4BD}" srcId="{C1C99276-8D35-4C32-BE91-100042C6163D}" destId="{AEBF714D-845E-45B5-ADA8-562EF80C94AB}" srcOrd="1" destOrd="0" parTransId="{2B020AAC-26B1-4B8B-A726-9657DD8180DE}" sibTransId="{B8097461-1842-4759-9FEB-5F8E0BA8AB3B}"/>
    <dgm:cxn modelId="{181BCB47-61E6-4720-A134-EC3D42EFB131}" type="presOf" srcId="{C1C99276-8D35-4C32-BE91-100042C6163D}" destId="{A1535113-C3C0-43B5-A192-6FD00D11D299}" srcOrd="0" destOrd="0" presId="urn:microsoft.com/office/officeart/2005/8/layout/radial4"/>
    <dgm:cxn modelId="{47DCC44F-115E-41A8-9FA3-7EF4985D8887}" type="presOf" srcId="{5F7E2641-51C9-49D0-A3ED-FBBFB77394BC}" destId="{9B2550ED-D74B-4C8F-ACAB-4C179EDB4258}" srcOrd="0" destOrd="0" presId="urn:microsoft.com/office/officeart/2005/8/layout/radial4"/>
    <dgm:cxn modelId="{482957F7-3C4C-46C1-B458-E5485FA16F1C}" type="presOf" srcId="{87E3FE44-DE7B-40CF-9A64-FCB4BA6F6061}" destId="{EEB1ADCC-F65B-43B9-A381-F77B96192B10}" srcOrd="0" destOrd="0" presId="urn:microsoft.com/office/officeart/2005/8/layout/radial4"/>
    <dgm:cxn modelId="{8C27C29E-B4B0-416B-A1AE-4EF70E4E9A71}" type="presOf" srcId="{CA44DA0F-CA3D-431A-BB9C-D56BF66921CB}" destId="{05B7FF50-EB3A-44C7-B726-219D26BC3271}" srcOrd="0" destOrd="0" presId="urn:microsoft.com/office/officeart/2005/8/layout/radial4"/>
    <dgm:cxn modelId="{3171F183-5951-4A27-B7F6-FA140B9A25B6}" srcId="{C1C99276-8D35-4C32-BE91-100042C6163D}" destId="{1DA7DAC1-F060-4F81-8A16-1D565E844726}" srcOrd="2" destOrd="0" parTransId="{810DC34A-F33D-482A-97FE-5D346CAB3ABB}" sibTransId="{52F14A09-CB9D-4962-8B7A-173DBF3AF0D7}"/>
    <dgm:cxn modelId="{9C916A05-8F6C-4283-81C2-F1FF244B1858}" srcId="{EA2BD0D3-F2EC-421D-B90D-289B8943D3A1}" destId="{87E3FE44-DE7B-40CF-9A64-FCB4BA6F6061}" srcOrd="0" destOrd="0" parTransId="{96DFCE2B-77A8-40AD-B41F-5CB7587F72E4}" sibTransId="{75C97F3B-3275-4AD1-AAD3-1EA9ECC01863}"/>
    <dgm:cxn modelId="{AFE77039-4967-4125-A296-88100E498061}" type="presOf" srcId="{EA2BD0D3-F2EC-421D-B90D-289B8943D3A1}" destId="{06934F8A-CA3E-43D9-BAC4-ABEBD050735D}" srcOrd="0" destOrd="0" presId="urn:microsoft.com/office/officeart/2005/8/layout/radial4"/>
    <dgm:cxn modelId="{14BFD6F8-ECB7-4F5C-A78E-6BD22D112B6B}" type="presOf" srcId="{D492BA35-47C8-45EE-9084-F2B1208E0F44}" destId="{C3C242FA-3F86-48C0-8E96-58B9F1CD3FF1}" srcOrd="0" destOrd="0" presId="urn:microsoft.com/office/officeart/2005/8/layout/radial4"/>
    <dgm:cxn modelId="{CE442A74-8B3F-4EAC-A7DE-AD6416E1E88C}" type="presOf" srcId="{96DFCE2B-77A8-40AD-B41F-5CB7587F72E4}" destId="{792EA588-F760-41E0-A2EE-7C97B930AE39}" srcOrd="0" destOrd="0" presId="urn:microsoft.com/office/officeart/2005/8/layout/radial4"/>
    <dgm:cxn modelId="{327F284D-A67B-4979-A19F-33330EC3FA52}" srcId="{EA2BD0D3-F2EC-421D-B90D-289B8943D3A1}" destId="{CA44DA0F-CA3D-431A-BB9C-D56BF66921CB}" srcOrd="1" destOrd="0" parTransId="{55B5E0D8-729C-4085-BF26-88DF6EA2F072}" sibTransId="{49CC2435-6030-4FDE-B308-32FC4537AF48}"/>
    <dgm:cxn modelId="{2A3A84EF-CB6D-4E3C-9388-A6B3B8CC95F1}" type="presParOf" srcId="{A1535113-C3C0-43B5-A192-6FD00D11D299}" destId="{06934F8A-CA3E-43D9-BAC4-ABEBD050735D}" srcOrd="0" destOrd="0" presId="urn:microsoft.com/office/officeart/2005/8/layout/radial4"/>
    <dgm:cxn modelId="{18AA6BC4-851D-428C-97D4-6125589E38B8}" type="presParOf" srcId="{A1535113-C3C0-43B5-A192-6FD00D11D299}" destId="{792EA588-F760-41E0-A2EE-7C97B930AE39}" srcOrd="1" destOrd="0" presId="urn:microsoft.com/office/officeart/2005/8/layout/radial4"/>
    <dgm:cxn modelId="{C5F369D7-3C42-466C-A14F-1F95C1DCCF83}" type="presParOf" srcId="{A1535113-C3C0-43B5-A192-6FD00D11D299}" destId="{EEB1ADCC-F65B-43B9-A381-F77B96192B10}" srcOrd="2" destOrd="0" presId="urn:microsoft.com/office/officeart/2005/8/layout/radial4"/>
    <dgm:cxn modelId="{AF0FCC44-17AC-404D-BED5-49FAD3DF5BD1}" type="presParOf" srcId="{A1535113-C3C0-43B5-A192-6FD00D11D299}" destId="{B7A021DF-B924-45B0-AF3E-179ACFA63EC4}" srcOrd="3" destOrd="0" presId="urn:microsoft.com/office/officeart/2005/8/layout/radial4"/>
    <dgm:cxn modelId="{14768870-BD21-45FA-97FA-3DDAE0E7A7A3}" type="presParOf" srcId="{A1535113-C3C0-43B5-A192-6FD00D11D299}" destId="{05B7FF50-EB3A-44C7-B726-219D26BC3271}" srcOrd="4" destOrd="0" presId="urn:microsoft.com/office/officeart/2005/8/layout/radial4"/>
    <dgm:cxn modelId="{2163507F-C4C1-4722-B6A7-93D9906C0440}" type="presParOf" srcId="{A1535113-C3C0-43B5-A192-6FD00D11D299}" destId="{C3C242FA-3F86-48C0-8E96-58B9F1CD3FF1}" srcOrd="5" destOrd="0" presId="urn:microsoft.com/office/officeart/2005/8/layout/radial4"/>
    <dgm:cxn modelId="{FC645887-74CD-4938-B05A-BCB8424BA2DA}" type="presParOf" srcId="{A1535113-C3C0-43B5-A192-6FD00D11D299}" destId="{9B2550ED-D74B-4C8F-ACAB-4C179EDB4258}" srcOrd="6" destOrd="0" presId="urn:microsoft.com/office/officeart/2005/8/layout/radial4"/>
  </dgm:cxnLst>
  <dgm:bg/>
  <dgm:whole/>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5AE3C6-14A9-4634-ADF3-8E618A367279}" type="datetimeFigureOut">
              <a:rPr lang="en-US" smtClean="0"/>
              <a:pPr/>
              <a:t>3/25/2011</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CEE0AC-D201-496E-8F41-773948663654}" type="slidenum">
              <a:rPr lang="en-US" smtClean="0"/>
              <a:pPr/>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16CEE0AC-D201-496E-8F41-773948663654}" type="slidenum">
              <a:rPr lang="en-US" smtClean="0"/>
              <a:pPr/>
              <a:t>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16CEE0AC-D201-496E-8F41-773948663654}"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DF166198-5774-4835-A2F0-087C4A4B6DD8}" type="datetimeFigureOut">
              <a:rPr lang="en-US" smtClean="0"/>
              <a:pPr/>
              <a:t>3/25/2011</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FBB10784-0777-4509-8595-899B56DC3256}"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DF166198-5774-4835-A2F0-087C4A4B6DD8}" type="datetimeFigureOut">
              <a:rPr lang="en-US" smtClean="0"/>
              <a:pPr/>
              <a:t>3/25/2011</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FBB10784-0777-4509-8595-899B56DC3256}"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DF166198-5774-4835-A2F0-087C4A4B6DD8}" type="datetimeFigureOut">
              <a:rPr lang="en-US" smtClean="0"/>
              <a:pPr/>
              <a:t>3/25/2011</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FBB10784-0777-4509-8595-899B56DC3256}"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DF166198-5774-4835-A2F0-087C4A4B6DD8}" type="datetimeFigureOut">
              <a:rPr lang="en-US" smtClean="0"/>
              <a:pPr/>
              <a:t>3/25/2011</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FBB10784-0777-4509-8595-899B56DC3256}"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F166198-5774-4835-A2F0-087C4A4B6DD8}" type="datetimeFigureOut">
              <a:rPr lang="en-US" smtClean="0"/>
              <a:pPr/>
              <a:t>3/25/2011</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FBB10784-0777-4509-8595-899B56DC3256}"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DF166198-5774-4835-A2F0-087C4A4B6DD8}" type="datetimeFigureOut">
              <a:rPr lang="en-US" smtClean="0"/>
              <a:pPr/>
              <a:t>3/25/2011</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FBB10784-0777-4509-8595-899B56DC3256}"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DF166198-5774-4835-A2F0-087C4A4B6DD8}" type="datetimeFigureOut">
              <a:rPr lang="en-US" smtClean="0"/>
              <a:pPr/>
              <a:t>3/25/2011</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FBB10784-0777-4509-8595-899B56DC3256}"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DF166198-5774-4835-A2F0-087C4A4B6DD8}" type="datetimeFigureOut">
              <a:rPr lang="en-US" smtClean="0"/>
              <a:pPr/>
              <a:t>3/25/2011</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FBB10784-0777-4509-8595-899B56DC3256}"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F166198-5774-4835-A2F0-087C4A4B6DD8}" type="datetimeFigureOut">
              <a:rPr lang="en-US" smtClean="0"/>
              <a:pPr/>
              <a:t>3/25/2011</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FBB10784-0777-4509-8595-899B56DC3256}"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F166198-5774-4835-A2F0-087C4A4B6DD8}" type="datetimeFigureOut">
              <a:rPr lang="en-US" smtClean="0"/>
              <a:pPr/>
              <a:t>3/25/2011</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FBB10784-0777-4509-8595-899B56DC3256}"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F166198-5774-4835-A2F0-087C4A4B6DD8}" type="datetimeFigureOut">
              <a:rPr lang="en-US" smtClean="0"/>
              <a:pPr/>
              <a:t>3/25/2011</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FBB10784-0777-4509-8595-899B56DC3256}"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66198-5774-4835-A2F0-087C4A4B6DD8}" type="datetimeFigureOut">
              <a:rPr lang="en-US" smtClean="0"/>
              <a:pPr/>
              <a:t>3/25/2011</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10784-0777-4509-8595-899B56DC3256}"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file:///D:\Documents%20and%20Settings\Administrador\Mis%20Documentos\pau\TESIS%20DE%20PAULY\MOV01537.AVI" TargetMode="External"/><Relationship Id="rId5" Type="http://schemas.openxmlformats.org/officeDocument/2006/relationships/image" Target="../media/image7.png"/><Relationship Id="rId4" Type="http://schemas.openxmlformats.org/officeDocument/2006/relationships/hyperlink" Target="TESIS%20DE%20PAULY/MOV01537.AVI"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file:///D:\Documents%20and%20Settings\Administrador\Mis%20Documentos\pau\TESIS%20DE%20PAULY\MOV01546.AVI" TargetMode="External"/><Relationship Id="rId5" Type="http://schemas.openxmlformats.org/officeDocument/2006/relationships/image" Target="../media/image8.png"/><Relationship Id="rId4" Type="http://schemas.openxmlformats.org/officeDocument/2006/relationships/hyperlink" Target="TESIS%20DE%20PAULY/MOV01546.AVI"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file:///D:\Documents%20and%20Settings\Administrador\Mis%20Documentos\pau\TESIS%20DE%20PAULY\MOV01541.AVI" TargetMode="External"/><Relationship Id="rId5" Type="http://schemas.openxmlformats.org/officeDocument/2006/relationships/image" Target="../media/image9.png"/><Relationship Id="rId4" Type="http://schemas.openxmlformats.org/officeDocument/2006/relationships/hyperlink" Target="TESIS%20DE%20PAULY/MOV01541.AVI"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214338"/>
            <a:ext cx="9144000" cy="7072338"/>
          </a:xfrm>
          <a:prstGeom prst="rect">
            <a:avLst/>
          </a:prstGeom>
          <a:noFill/>
          <a:ln w="9525">
            <a:noFill/>
            <a:miter lim="800000"/>
            <a:headEnd/>
            <a:tailEnd/>
          </a:ln>
          <a:effectLst/>
        </p:spPr>
      </p:pic>
      <p:sp>
        <p:nvSpPr>
          <p:cNvPr id="1025" name="Rectangle 1"/>
          <p:cNvSpPr>
            <a:spLocks noChangeArrowheads="1"/>
          </p:cNvSpPr>
          <p:nvPr/>
        </p:nvSpPr>
        <p:spPr bwMode="auto">
          <a:xfrm>
            <a:off x="714348" y="1500174"/>
            <a:ext cx="8072494" cy="2908489"/>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800" b="1" i="0" u="none" strike="noStrike" cap="none" normalizeH="0" baseline="0" dirty="0" smtClean="0">
                <a:ln>
                  <a:noFill/>
                </a:ln>
                <a:solidFill>
                  <a:schemeClr val="tx2"/>
                </a:solidFill>
                <a:effectLst>
                  <a:outerShdw blurRad="50800" dist="38100" dir="2700000" algn="tl" rotWithShape="0">
                    <a:prstClr val="black">
                      <a:alpha val="40000"/>
                    </a:prstClr>
                  </a:outerShdw>
                </a:effectLst>
                <a:latin typeface="AcclamationItal" pitchFamily="2" charset="0"/>
                <a:ea typeface="Times New Roman" pitchFamily="18" charset="0"/>
                <a:cs typeface="Times New Roman" pitchFamily="18" charset="0"/>
              </a:rPr>
              <a:t>“</a:t>
            </a:r>
            <a:r>
              <a:rPr kumimoji="0" lang="es-ES" sz="2800" b="1" i="1" u="none" strike="noStrike" cap="none" normalizeH="0" baseline="0" dirty="0" smtClean="0">
                <a:ln>
                  <a:noFill/>
                </a:ln>
                <a:solidFill>
                  <a:schemeClr val="tx2"/>
                </a:solidFill>
                <a:effectLst>
                  <a:outerShdw blurRad="50800" dist="38100" dir="2700000" algn="tl" rotWithShape="0">
                    <a:prstClr val="black">
                      <a:alpha val="40000"/>
                    </a:prstClr>
                  </a:outerShdw>
                </a:effectLst>
                <a:latin typeface="Arial" pitchFamily="34" charset="0"/>
                <a:ea typeface="Times New Roman" pitchFamily="18" charset="0"/>
                <a:cs typeface="Arial" pitchFamily="34" charset="0"/>
              </a:rPr>
              <a:t>LOS JUEGOS TRADICIONALES ECUATORIANOS Y SU INCIDENCIA EN EL DESARROLLO DE LA PSICOMOTRICIDAD DE LOS NIÑOS Y NIÑAS DEL PRIMER AÑO DE EDUCACIÓN BÁSICA DE LA ESCUELA </a:t>
            </a:r>
            <a:r>
              <a:rPr lang="es-ES" sz="2800" b="1" i="1" dirty="0" smtClean="0">
                <a:solidFill>
                  <a:schemeClr val="tx2"/>
                </a:solidFill>
                <a:effectLst>
                  <a:outerShdw blurRad="50800" dist="38100" dir="2700000" algn="tl" rotWithShape="0">
                    <a:prstClr val="black">
                      <a:alpha val="40000"/>
                    </a:prstClr>
                  </a:outerShdw>
                </a:effectLst>
                <a:latin typeface="Arial" pitchFamily="34" charset="0"/>
                <a:ea typeface="Times New Roman" pitchFamily="18" charset="0"/>
                <a:cs typeface="Arial" pitchFamily="34" charset="0"/>
              </a:rPr>
              <a:t>J</a:t>
            </a:r>
            <a:r>
              <a:rPr kumimoji="0" lang="es-ES" sz="2800" b="1" i="1" u="none" strike="noStrike" cap="none" normalizeH="0" baseline="0" dirty="0" smtClean="0">
                <a:ln>
                  <a:noFill/>
                </a:ln>
                <a:solidFill>
                  <a:schemeClr val="tx2"/>
                </a:solidFill>
                <a:effectLst>
                  <a:outerShdw blurRad="50800" dist="38100" dir="2700000" algn="tl" rotWithShape="0">
                    <a:prstClr val="black">
                      <a:alpha val="40000"/>
                    </a:prstClr>
                  </a:outerShdw>
                </a:effectLst>
                <a:latin typeface="Arial" pitchFamily="34" charset="0"/>
                <a:ea typeface="Times New Roman" pitchFamily="18" charset="0"/>
                <a:cs typeface="Arial" pitchFamily="34" charset="0"/>
              </a:rPr>
              <a:t>UAN </a:t>
            </a:r>
            <a:r>
              <a:rPr lang="es-ES" sz="2800" b="1" i="1" dirty="0" smtClean="0">
                <a:solidFill>
                  <a:schemeClr val="tx2"/>
                </a:solidFill>
                <a:effectLst>
                  <a:outerShdw blurRad="50800" dist="38100" dir="2700000" algn="tl" rotWithShape="0">
                    <a:prstClr val="black">
                      <a:alpha val="40000"/>
                    </a:prstClr>
                  </a:outerShdw>
                </a:effectLst>
                <a:latin typeface="Arial" pitchFamily="34" charset="0"/>
                <a:ea typeface="Times New Roman" pitchFamily="18" charset="0"/>
                <a:cs typeface="Arial" pitchFamily="34" charset="0"/>
              </a:rPr>
              <a:t>M</a:t>
            </a:r>
            <a:r>
              <a:rPr kumimoji="0" lang="es-ES" sz="2800" b="1" i="1" u="none" strike="noStrike" cap="none" normalizeH="0" baseline="0" dirty="0" smtClean="0">
                <a:ln>
                  <a:noFill/>
                </a:ln>
                <a:solidFill>
                  <a:schemeClr val="tx2"/>
                </a:solidFill>
                <a:effectLst>
                  <a:outerShdw blurRad="50800" dist="38100" dir="2700000" algn="tl" rotWithShape="0">
                    <a:prstClr val="black">
                      <a:alpha val="40000"/>
                    </a:prstClr>
                  </a:outerShdw>
                </a:effectLst>
                <a:latin typeface="Arial" pitchFamily="34" charset="0"/>
                <a:ea typeface="Times New Roman" pitchFamily="18" charset="0"/>
                <a:cs typeface="Arial" pitchFamily="34" charset="0"/>
              </a:rPr>
              <a:t>ONTALVO.</a:t>
            </a:r>
            <a:r>
              <a:rPr kumimoji="0" lang="es-ES" sz="2800" b="1" i="1" u="none" strike="noStrike" cap="none" normalizeH="0" dirty="0" smtClean="0">
                <a:ln>
                  <a:noFill/>
                </a:ln>
                <a:solidFill>
                  <a:schemeClr val="tx2"/>
                </a:solidFill>
                <a:effectLst>
                  <a:outerShdw blurRad="50800" dist="38100" dir="2700000" algn="tl" rotWithShape="0">
                    <a:prstClr val="black">
                      <a:alpha val="40000"/>
                    </a:prstClr>
                  </a:outerShdw>
                </a:effectLst>
                <a:latin typeface="Arial" pitchFamily="34" charset="0"/>
                <a:ea typeface="Times New Roman" pitchFamily="18" charset="0"/>
                <a:cs typeface="Arial" pitchFamily="34" charset="0"/>
              </a:rPr>
              <a:t> PROPUESTA ALTERNATIVA</a:t>
            </a:r>
            <a:r>
              <a:rPr kumimoji="0" lang="es-ES" sz="2800" b="1" i="0" u="none" strike="noStrike" cap="none" normalizeH="0" baseline="0" dirty="0" smtClean="0">
                <a:ln>
                  <a:noFill/>
                </a:ln>
                <a:solidFill>
                  <a:schemeClr val="tx2"/>
                </a:solidFill>
                <a:effectLst>
                  <a:outerShdw blurRad="50800" dist="38100" dir="2700000" algn="tl" rotWithShape="0">
                    <a:prstClr val="black">
                      <a:alpha val="40000"/>
                    </a:prstClr>
                  </a:outerShdw>
                </a:effectLst>
                <a:latin typeface="AcclamationItal" pitchFamily="2" charset="0"/>
                <a:ea typeface="Times New Roman" pitchFamily="18" charset="0"/>
                <a:cs typeface="Times New Roman" pitchFamily="18" charset="0"/>
              </a:rPr>
              <a:t>”</a:t>
            </a:r>
            <a:endParaRPr kumimoji="0" lang="es-ES" sz="2800" b="1" i="0" u="none" strike="noStrike" cap="none" normalizeH="0" baseline="0" dirty="0" smtClean="0">
              <a:ln>
                <a:noFill/>
              </a:ln>
              <a:solidFill>
                <a:schemeClr val="tx2"/>
              </a:solidFill>
              <a:effectLst>
                <a:outerShdw blurRad="50800" dist="38100" dir="2700000" algn="tl" rotWithShape="0">
                  <a:prstClr val="black">
                    <a:alpha val="40000"/>
                  </a:prstClr>
                </a:outerShdw>
              </a:effectLst>
              <a:latin typeface="AcclamationItal" pitchFamily="2"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pic>
        <p:nvPicPr>
          <p:cNvPr id="7" name="6 Imagen" descr="D:\Documents and Settings\Administrador\Mis Documentos\pau\TESIS DE PAULY\DSC01535.JPG"/>
          <p:cNvPicPr/>
          <p:nvPr/>
        </p:nvPicPr>
        <p:blipFill>
          <a:blip r:embed="rId3" cstate="print"/>
          <a:srcRect/>
          <a:stretch>
            <a:fillRect/>
          </a:stretch>
        </p:blipFill>
        <p:spPr bwMode="auto">
          <a:xfrm>
            <a:off x="6500826" y="4500570"/>
            <a:ext cx="2428892" cy="2357430"/>
          </a:xfrm>
          <a:prstGeom prst="rect">
            <a:avLst/>
          </a:prstGeom>
          <a:ln>
            <a:noFill/>
          </a:ln>
          <a:effectLst>
            <a:softEdge rad="112500"/>
          </a:effectLst>
        </p:spPr>
      </p:pic>
      <p:sp>
        <p:nvSpPr>
          <p:cNvPr id="5" name="4 Título"/>
          <p:cNvSpPr>
            <a:spLocks noGrp="1"/>
          </p:cNvSpPr>
          <p:nvPr>
            <p:ph type="ctrTitle"/>
          </p:nvPr>
        </p:nvSpPr>
        <p:spPr>
          <a:xfrm>
            <a:off x="857224" y="0"/>
            <a:ext cx="7772400" cy="1255711"/>
          </a:xfrm>
        </p:spPr>
        <p:txBody>
          <a:bodyPr>
            <a:normAutofit/>
          </a:bodyPr>
          <a:lstStyle/>
          <a:p>
            <a:r>
              <a:rPr lang="es-EC" sz="1600" b="1" i="1" dirty="0" smtClean="0">
                <a:solidFill>
                  <a:schemeClr val="accent3">
                    <a:lumMod val="50000"/>
                  </a:schemeClr>
                </a:solidFill>
                <a:effectLst>
                  <a:glow rad="63500">
                    <a:schemeClr val="accent3">
                      <a:satMod val="175000"/>
                      <a:alpha val="40000"/>
                    </a:schemeClr>
                  </a:glow>
                </a:effectLst>
                <a:latin typeface="Arial" pitchFamily="34" charset="0"/>
                <a:cs typeface="Arial" pitchFamily="34" charset="0"/>
              </a:rPr>
              <a:t>ESCUELA POLITÉCNICA DEL EJÉRCITO</a:t>
            </a:r>
            <a:br>
              <a:rPr lang="es-EC" sz="1600" b="1" i="1" dirty="0" smtClean="0">
                <a:solidFill>
                  <a:schemeClr val="accent3">
                    <a:lumMod val="50000"/>
                  </a:schemeClr>
                </a:solidFill>
                <a:effectLst>
                  <a:glow rad="63500">
                    <a:schemeClr val="accent3">
                      <a:satMod val="175000"/>
                      <a:alpha val="40000"/>
                    </a:schemeClr>
                  </a:glow>
                </a:effectLst>
                <a:latin typeface="Arial" pitchFamily="34" charset="0"/>
                <a:cs typeface="Arial" pitchFamily="34" charset="0"/>
              </a:rPr>
            </a:br>
            <a:r>
              <a:rPr lang="es-EC" sz="1600" b="1" i="1" dirty="0" smtClean="0">
                <a:solidFill>
                  <a:schemeClr val="accent3">
                    <a:lumMod val="50000"/>
                  </a:schemeClr>
                </a:solidFill>
                <a:effectLst>
                  <a:glow rad="63500">
                    <a:schemeClr val="accent3">
                      <a:satMod val="175000"/>
                      <a:alpha val="40000"/>
                    </a:schemeClr>
                  </a:glow>
                </a:effectLst>
                <a:latin typeface="Arial" pitchFamily="34" charset="0"/>
                <a:cs typeface="Arial" pitchFamily="34" charset="0"/>
              </a:rPr>
              <a:t>DEPARTAMENTO DE CIENCIAS HUMANAS Y SOCIALES</a:t>
            </a:r>
            <a:br>
              <a:rPr lang="es-EC" sz="1600" b="1" i="1" dirty="0" smtClean="0">
                <a:solidFill>
                  <a:schemeClr val="accent3">
                    <a:lumMod val="50000"/>
                  </a:schemeClr>
                </a:solidFill>
                <a:effectLst>
                  <a:glow rad="63500">
                    <a:schemeClr val="accent3">
                      <a:satMod val="175000"/>
                      <a:alpha val="40000"/>
                    </a:schemeClr>
                  </a:glow>
                </a:effectLst>
                <a:latin typeface="Arial" pitchFamily="34" charset="0"/>
                <a:cs typeface="Arial" pitchFamily="34" charset="0"/>
              </a:rPr>
            </a:br>
            <a:r>
              <a:rPr lang="es-EC" sz="1600" b="1" i="1" dirty="0" smtClean="0">
                <a:solidFill>
                  <a:schemeClr val="accent3">
                    <a:lumMod val="50000"/>
                  </a:schemeClr>
                </a:solidFill>
                <a:effectLst>
                  <a:glow rad="63500">
                    <a:schemeClr val="accent3">
                      <a:satMod val="175000"/>
                      <a:alpha val="40000"/>
                    </a:schemeClr>
                  </a:glow>
                </a:effectLst>
                <a:latin typeface="Arial" pitchFamily="34" charset="0"/>
                <a:cs typeface="Arial" pitchFamily="34" charset="0"/>
              </a:rPr>
              <a:t>CARRERA DE EDUCACIÓN INFANTIL</a:t>
            </a:r>
            <a:endParaRPr lang="en-US" sz="1600" b="1" i="1" dirty="0">
              <a:solidFill>
                <a:schemeClr val="accent3">
                  <a:lumMod val="50000"/>
                </a:schemeClr>
              </a:solidFill>
              <a:effectLst>
                <a:glow rad="63500">
                  <a:schemeClr val="accent3">
                    <a:satMod val="175000"/>
                    <a:alpha val="40000"/>
                  </a:schemeClr>
                </a:glow>
              </a:effectLst>
              <a:latin typeface="Arial" pitchFamily="34" charset="0"/>
              <a:cs typeface="Arial" pitchFamily="34" charset="0"/>
            </a:endParaRPr>
          </a:p>
        </p:txBody>
      </p:sp>
      <p:sp>
        <p:nvSpPr>
          <p:cNvPr id="6" name="5 Subtítulo"/>
          <p:cNvSpPr>
            <a:spLocks noGrp="1"/>
          </p:cNvSpPr>
          <p:nvPr>
            <p:ph type="subTitle" idx="1"/>
          </p:nvPr>
        </p:nvSpPr>
        <p:spPr>
          <a:xfrm>
            <a:off x="500034" y="4857760"/>
            <a:ext cx="6400800" cy="1785950"/>
          </a:xfrm>
        </p:spPr>
        <p:txBody>
          <a:bodyPr>
            <a:normAutofit lnSpcReduction="10000"/>
          </a:bodyPr>
          <a:lstStyle/>
          <a:p>
            <a:r>
              <a:rPr lang="es-EC" sz="2000" b="1" i="1" dirty="0" smtClean="0">
                <a:solidFill>
                  <a:schemeClr val="accent6">
                    <a:lumMod val="50000"/>
                  </a:schemeClr>
                </a:solidFill>
              </a:rPr>
              <a:t>Autora: Paulina Alexandra Gualotuña Simbaña</a:t>
            </a:r>
          </a:p>
          <a:p>
            <a:endParaRPr lang="es-EC" sz="2000" i="1" dirty="0" smtClean="0">
              <a:solidFill>
                <a:schemeClr val="accent6">
                  <a:lumMod val="50000"/>
                </a:schemeClr>
              </a:solidFill>
            </a:endParaRPr>
          </a:p>
          <a:p>
            <a:r>
              <a:rPr lang="es-EC" sz="2000" i="1" dirty="0" smtClean="0">
                <a:solidFill>
                  <a:schemeClr val="accent6">
                    <a:lumMod val="50000"/>
                  </a:schemeClr>
                </a:solidFill>
              </a:rPr>
              <a:t>DIRECTORA: Msc. Ruth Ríos</a:t>
            </a:r>
          </a:p>
          <a:p>
            <a:r>
              <a:rPr lang="es-EC" sz="2000" i="1" dirty="0" smtClean="0">
                <a:solidFill>
                  <a:schemeClr val="accent6">
                    <a:lumMod val="50000"/>
                  </a:schemeClr>
                </a:solidFill>
              </a:rPr>
              <a:t>CODIRECTOR: Mgs. Edgar Padilla</a:t>
            </a:r>
          </a:p>
          <a:p>
            <a:r>
              <a:rPr lang="es-EC" sz="2000" i="1" dirty="0" smtClean="0">
                <a:solidFill>
                  <a:schemeClr val="accent6">
                    <a:lumMod val="50000"/>
                  </a:schemeClr>
                </a:solidFill>
              </a:rPr>
              <a:t>Sangolquí, 25 de marzo de 2011</a:t>
            </a:r>
          </a:p>
          <a:p>
            <a:endParaRPr lang="es-EC" sz="2400" dirty="0" smtClean="0">
              <a:solidFill>
                <a:schemeClr val="accent6">
                  <a:lumMod val="50000"/>
                </a:schemeClr>
              </a:solidFill>
            </a:endParaRPr>
          </a:p>
          <a:p>
            <a:endParaRPr lang="en-US" dirty="0">
              <a:solidFill>
                <a:schemeClr val="tx1"/>
              </a:solidFill>
            </a:endParaRPr>
          </a:p>
        </p:txBody>
      </p:sp>
      <p:pic>
        <p:nvPicPr>
          <p:cNvPr id="1027" name="Picture 3"/>
          <p:cNvPicPr>
            <a:picLocks noChangeAspect="1" noChangeArrowheads="1"/>
          </p:cNvPicPr>
          <p:nvPr/>
        </p:nvPicPr>
        <p:blipFill>
          <a:blip r:embed="rId4"/>
          <a:srcRect/>
          <a:stretch>
            <a:fillRect/>
          </a:stretch>
        </p:blipFill>
        <p:spPr bwMode="auto">
          <a:xfrm>
            <a:off x="357158" y="0"/>
            <a:ext cx="1571636" cy="15370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graphicFrame>
        <p:nvGraphicFramePr>
          <p:cNvPr id="3" name="2 Tabla"/>
          <p:cNvGraphicFramePr>
            <a:graphicFrameLocks noGrp="1"/>
          </p:cNvGraphicFramePr>
          <p:nvPr/>
        </p:nvGraphicFramePr>
        <p:xfrm>
          <a:off x="428596" y="1857364"/>
          <a:ext cx="8286807" cy="4652970"/>
        </p:xfrm>
        <a:graphic>
          <a:graphicData uri="http://schemas.openxmlformats.org/drawingml/2006/table">
            <a:tbl>
              <a:tblPr/>
              <a:tblGrid>
                <a:gridCol w="792651"/>
                <a:gridCol w="1850555"/>
                <a:gridCol w="1500198"/>
                <a:gridCol w="1571636"/>
                <a:gridCol w="2571767"/>
              </a:tblGrid>
              <a:tr h="203860">
                <a:tc>
                  <a:txBody>
                    <a:bodyPr/>
                    <a:lstStyle/>
                    <a:p>
                      <a:pPr marL="0" algn="l" hangingPunct="0">
                        <a:lnSpc>
                          <a:spcPct val="100000"/>
                        </a:lnSpc>
                        <a:spcAft>
                          <a:spcPts val="0"/>
                        </a:spcAft>
                      </a:pPr>
                      <a:r>
                        <a:rPr lang="es-ES" sz="1400" b="1" dirty="0" smtClean="0">
                          <a:solidFill>
                            <a:schemeClr val="accent2">
                              <a:lumMod val="75000"/>
                            </a:schemeClr>
                          </a:solidFill>
                          <a:latin typeface="Arial"/>
                          <a:ea typeface="Times New Roman"/>
                        </a:rPr>
                        <a:t>Variable</a:t>
                      </a:r>
                    </a:p>
                  </a:txBody>
                  <a:tcPr marL="23519" marR="23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hangingPunct="0">
                        <a:lnSpc>
                          <a:spcPct val="100000"/>
                        </a:lnSpc>
                        <a:spcAft>
                          <a:spcPts val="0"/>
                        </a:spcAft>
                      </a:pPr>
                      <a:r>
                        <a:rPr lang="es-ES" sz="1400" b="1" dirty="0">
                          <a:solidFill>
                            <a:schemeClr val="accent2">
                              <a:lumMod val="75000"/>
                            </a:schemeClr>
                          </a:solidFill>
                          <a:latin typeface="Arial"/>
                          <a:ea typeface="Times New Roman"/>
                        </a:rPr>
                        <a:t>Conceptualización</a:t>
                      </a:r>
                      <a:endParaRPr lang="en-US" sz="1400" b="1" dirty="0">
                        <a:solidFill>
                          <a:schemeClr val="accent2">
                            <a:lumMod val="75000"/>
                          </a:schemeClr>
                        </a:solidFill>
                        <a:latin typeface="Times New Roman"/>
                        <a:ea typeface="Times New Roman"/>
                      </a:endParaRPr>
                    </a:p>
                  </a:txBody>
                  <a:tcPr marL="23519" marR="23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hangingPunct="0">
                        <a:lnSpc>
                          <a:spcPct val="100000"/>
                        </a:lnSpc>
                        <a:spcAft>
                          <a:spcPts val="0"/>
                        </a:spcAft>
                      </a:pPr>
                      <a:r>
                        <a:rPr lang="es-ES" sz="1400" b="1" dirty="0">
                          <a:solidFill>
                            <a:schemeClr val="accent2">
                              <a:lumMod val="75000"/>
                            </a:schemeClr>
                          </a:solidFill>
                          <a:latin typeface="Arial"/>
                          <a:ea typeface="Times New Roman"/>
                        </a:rPr>
                        <a:t>Dimensiones</a:t>
                      </a:r>
                      <a:endParaRPr lang="en-US" sz="1400" b="1" dirty="0">
                        <a:solidFill>
                          <a:schemeClr val="accent2">
                            <a:lumMod val="75000"/>
                          </a:schemeClr>
                        </a:solidFill>
                        <a:latin typeface="Times New Roman"/>
                        <a:ea typeface="Times New Roman"/>
                      </a:endParaRPr>
                    </a:p>
                  </a:txBody>
                  <a:tcPr marL="23519" marR="23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hangingPunct="0">
                        <a:lnSpc>
                          <a:spcPct val="100000"/>
                        </a:lnSpc>
                        <a:spcAft>
                          <a:spcPts val="0"/>
                        </a:spcAft>
                      </a:pPr>
                      <a:r>
                        <a:rPr lang="es-ES" sz="1400" b="1" dirty="0">
                          <a:solidFill>
                            <a:schemeClr val="accent2">
                              <a:lumMod val="75000"/>
                            </a:schemeClr>
                          </a:solidFill>
                          <a:latin typeface="Arial"/>
                          <a:ea typeface="Times New Roman"/>
                        </a:rPr>
                        <a:t>Indicadores</a:t>
                      </a:r>
                      <a:endParaRPr lang="en-US" sz="1400" b="1" dirty="0">
                        <a:solidFill>
                          <a:schemeClr val="accent2">
                            <a:lumMod val="75000"/>
                          </a:schemeClr>
                        </a:solidFill>
                        <a:latin typeface="Times New Roman"/>
                        <a:ea typeface="Times New Roman"/>
                      </a:endParaRPr>
                    </a:p>
                  </a:txBody>
                  <a:tcPr marL="23519" marR="23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hangingPunct="0">
                        <a:lnSpc>
                          <a:spcPct val="100000"/>
                        </a:lnSpc>
                        <a:spcAft>
                          <a:spcPts val="0"/>
                        </a:spcAft>
                      </a:pPr>
                      <a:r>
                        <a:rPr lang="es-ES" sz="1400" b="1" dirty="0">
                          <a:solidFill>
                            <a:schemeClr val="accent2">
                              <a:lumMod val="75000"/>
                            </a:schemeClr>
                          </a:solidFill>
                          <a:latin typeface="Arial"/>
                          <a:ea typeface="Times New Roman"/>
                        </a:rPr>
                        <a:t>Ítems</a:t>
                      </a:r>
                      <a:endParaRPr lang="en-US" sz="1400" b="1" dirty="0">
                        <a:solidFill>
                          <a:schemeClr val="accent2">
                            <a:lumMod val="75000"/>
                          </a:schemeClr>
                        </a:solidFill>
                        <a:latin typeface="Times New Roman"/>
                        <a:ea typeface="Times New Roman"/>
                      </a:endParaRPr>
                    </a:p>
                  </a:txBody>
                  <a:tcPr marL="23519" marR="23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9610">
                <a:tc>
                  <a:txBody>
                    <a:bodyPr/>
                    <a:lstStyle/>
                    <a:p>
                      <a:pPr marL="0" algn="just" hangingPunct="0">
                        <a:lnSpc>
                          <a:spcPct val="100000"/>
                        </a:lnSpc>
                        <a:spcAft>
                          <a:spcPts val="0"/>
                        </a:spcAft>
                      </a:pPr>
                      <a:r>
                        <a:rPr lang="es-ES" sz="1400" b="1" i="1" dirty="0" smtClean="0">
                          <a:effectLst>
                            <a:outerShdw blurRad="38100" dist="38100" dir="2700000" algn="tl">
                              <a:srgbClr val="000000">
                                <a:alpha val="43137"/>
                              </a:srgbClr>
                            </a:outerShdw>
                          </a:effectLst>
                          <a:latin typeface="Arial"/>
                          <a:ea typeface="Times New Roman"/>
                        </a:rPr>
                        <a:t>Psicomotricidad</a:t>
                      </a:r>
                      <a:endParaRPr lang="en-US" sz="1400" b="1" i="1" dirty="0">
                        <a:effectLst>
                          <a:outerShdw blurRad="38100" dist="38100" dir="2700000" algn="tl">
                            <a:srgbClr val="000000">
                              <a:alpha val="43137"/>
                            </a:srgbClr>
                          </a:outerShdw>
                        </a:effectLst>
                        <a:latin typeface="Times New Roman"/>
                        <a:ea typeface="Times New Roman"/>
                      </a:endParaRPr>
                    </a:p>
                  </a:txBody>
                  <a:tcPr marL="23519" marR="23519" marT="0" marB="0" vert="wordA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hangingPunct="0">
                        <a:lnSpc>
                          <a:spcPct val="100000"/>
                        </a:lnSpc>
                        <a:spcAft>
                          <a:spcPts val="0"/>
                        </a:spcAft>
                      </a:pPr>
                      <a:r>
                        <a:rPr lang="es-ES" sz="1400" b="1" i="1" dirty="0">
                          <a:latin typeface="Arial"/>
                          <a:ea typeface="Times New Roman"/>
                        </a:rPr>
                        <a:t>Es la concepción del hombre  como ser global que se expresa a través del cuerpo y el movimiento y los elementos de base que permiten esto son el tono, la postura y equilibrio, la coordinación motriz, el esquema corporal, la lateralidad y la organización espacio temporal</a:t>
                      </a:r>
                      <a:endParaRPr lang="en-US" sz="1400" b="1" i="1" dirty="0">
                        <a:latin typeface="Times New Roman"/>
                        <a:ea typeface="Times New Roman"/>
                      </a:endParaRPr>
                    </a:p>
                  </a:txBody>
                  <a:tcPr marL="23519" marR="23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hangingPunct="0">
                        <a:lnSpc>
                          <a:spcPct val="100000"/>
                        </a:lnSpc>
                        <a:spcAft>
                          <a:spcPts val="0"/>
                        </a:spcAft>
                      </a:pPr>
                      <a:r>
                        <a:rPr lang="es-ES" sz="1400" b="1" dirty="0" smtClean="0">
                          <a:latin typeface="Arial"/>
                          <a:ea typeface="Times New Roman"/>
                        </a:rPr>
                        <a:t>-</a:t>
                      </a:r>
                      <a:r>
                        <a:rPr lang="es-ES" sz="1400" b="1" dirty="0" smtClean="0">
                          <a:solidFill>
                            <a:srgbClr val="0070C0"/>
                          </a:solidFill>
                          <a:latin typeface="Arial"/>
                          <a:ea typeface="Times New Roman"/>
                        </a:rPr>
                        <a:t>Control </a:t>
                      </a:r>
                      <a:r>
                        <a:rPr lang="es-ES" sz="1400" b="1" dirty="0">
                          <a:solidFill>
                            <a:srgbClr val="0070C0"/>
                          </a:solidFill>
                          <a:latin typeface="Arial"/>
                          <a:ea typeface="Times New Roman"/>
                        </a:rPr>
                        <a:t>tónico</a:t>
                      </a:r>
                      <a:endParaRPr lang="en-US" sz="1400" b="1" dirty="0">
                        <a:solidFill>
                          <a:srgbClr val="0070C0"/>
                        </a:solidFill>
                        <a:latin typeface="Times New Roman"/>
                        <a:ea typeface="Times New Roman"/>
                      </a:endParaRPr>
                    </a:p>
                    <a:p>
                      <a:pPr marL="0" algn="l" hangingPunct="0">
                        <a:lnSpc>
                          <a:spcPct val="100000"/>
                        </a:lnSpc>
                        <a:spcAft>
                          <a:spcPts val="0"/>
                        </a:spcAft>
                      </a:pPr>
                      <a:endParaRPr lang="es-ES" sz="1400" b="1" dirty="0" smtClean="0">
                        <a:latin typeface="Arial"/>
                        <a:ea typeface="Times New Roman"/>
                      </a:endParaRPr>
                    </a:p>
                    <a:p>
                      <a:pPr marL="0" algn="l" hangingPunct="0">
                        <a:lnSpc>
                          <a:spcPct val="100000"/>
                        </a:lnSpc>
                        <a:spcAft>
                          <a:spcPts val="0"/>
                        </a:spcAft>
                      </a:pPr>
                      <a:r>
                        <a:rPr lang="es-ES" sz="1400" b="1" i="1" dirty="0" smtClean="0">
                          <a:solidFill>
                            <a:srgbClr val="873203"/>
                          </a:solidFill>
                          <a:latin typeface="Arial"/>
                          <a:ea typeface="Times New Roman"/>
                        </a:rPr>
                        <a:t>-Control </a:t>
                      </a:r>
                      <a:r>
                        <a:rPr lang="es-ES" sz="1400" b="1" i="1" dirty="0">
                          <a:solidFill>
                            <a:srgbClr val="873203"/>
                          </a:solidFill>
                          <a:latin typeface="Arial"/>
                          <a:ea typeface="Times New Roman"/>
                        </a:rPr>
                        <a:t>postural</a:t>
                      </a:r>
                      <a:endParaRPr lang="en-US" sz="1400" b="1" i="1" dirty="0">
                        <a:solidFill>
                          <a:srgbClr val="873203"/>
                        </a:solidFill>
                        <a:latin typeface="Times New Roman"/>
                        <a:ea typeface="Times New Roman"/>
                      </a:endParaRPr>
                    </a:p>
                    <a:p>
                      <a:pPr marL="0" algn="l" hangingPunct="0">
                        <a:lnSpc>
                          <a:spcPct val="100000"/>
                        </a:lnSpc>
                        <a:spcAft>
                          <a:spcPts val="0"/>
                        </a:spcAft>
                      </a:pPr>
                      <a:endParaRPr lang="es-ES" sz="1400" b="1" dirty="0" smtClean="0">
                        <a:latin typeface="Arial"/>
                        <a:ea typeface="Times New Roman"/>
                      </a:endParaRPr>
                    </a:p>
                    <a:p>
                      <a:pPr marL="0" algn="l" hangingPunct="0">
                        <a:lnSpc>
                          <a:spcPct val="100000"/>
                        </a:lnSpc>
                        <a:spcAft>
                          <a:spcPts val="0"/>
                        </a:spcAft>
                      </a:pPr>
                      <a:endParaRPr lang="es-ES" sz="1400" b="1" dirty="0" smtClean="0">
                        <a:latin typeface="Arial"/>
                        <a:ea typeface="Times New Roman"/>
                      </a:endParaRPr>
                    </a:p>
                    <a:p>
                      <a:pPr marL="0" algn="l" hangingPunct="0">
                        <a:lnSpc>
                          <a:spcPct val="100000"/>
                        </a:lnSpc>
                        <a:spcAft>
                          <a:spcPts val="0"/>
                        </a:spcAft>
                      </a:pPr>
                      <a:endParaRPr lang="es-ES" sz="1400" b="1" dirty="0" smtClean="0">
                        <a:latin typeface="Arial"/>
                        <a:ea typeface="Times New Roman"/>
                      </a:endParaRPr>
                    </a:p>
                    <a:p>
                      <a:pPr marL="0" algn="l" hangingPunct="0">
                        <a:lnSpc>
                          <a:spcPct val="100000"/>
                        </a:lnSpc>
                        <a:spcAft>
                          <a:spcPts val="0"/>
                        </a:spcAft>
                      </a:pPr>
                      <a:r>
                        <a:rPr lang="es-ES" sz="1400" b="1" dirty="0" smtClean="0">
                          <a:solidFill>
                            <a:srgbClr val="7030A0"/>
                          </a:solidFill>
                          <a:latin typeface="Arial"/>
                          <a:ea typeface="Times New Roman"/>
                        </a:rPr>
                        <a:t>-Coordinación </a:t>
                      </a:r>
                      <a:r>
                        <a:rPr lang="es-ES" sz="1400" b="1" dirty="0">
                          <a:solidFill>
                            <a:srgbClr val="7030A0"/>
                          </a:solidFill>
                          <a:latin typeface="Arial"/>
                          <a:ea typeface="Times New Roman"/>
                        </a:rPr>
                        <a:t>motriz</a:t>
                      </a:r>
                      <a:endParaRPr lang="en-US" sz="1400" b="1" dirty="0">
                        <a:solidFill>
                          <a:srgbClr val="7030A0"/>
                        </a:solidFill>
                        <a:latin typeface="Times New Roman"/>
                        <a:ea typeface="Times New Roman"/>
                      </a:endParaRPr>
                    </a:p>
                    <a:p>
                      <a:pPr marL="0" algn="l" hangingPunct="0">
                        <a:lnSpc>
                          <a:spcPct val="100000"/>
                        </a:lnSpc>
                        <a:spcAft>
                          <a:spcPts val="0"/>
                        </a:spcAft>
                      </a:pPr>
                      <a:endParaRPr lang="es-ES" sz="1400" b="1" dirty="0" smtClean="0">
                        <a:latin typeface="Arial"/>
                        <a:ea typeface="Times New Roman"/>
                      </a:endParaRPr>
                    </a:p>
                    <a:p>
                      <a:pPr marL="0" algn="l" hangingPunct="0">
                        <a:lnSpc>
                          <a:spcPct val="100000"/>
                        </a:lnSpc>
                        <a:spcAft>
                          <a:spcPts val="0"/>
                        </a:spcAft>
                      </a:pPr>
                      <a:endParaRPr lang="es-ES" sz="1400" b="1" dirty="0" smtClean="0">
                        <a:latin typeface="Arial"/>
                        <a:ea typeface="Times New Roman"/>
                      </a:endParaRPr>
                    </a:p>
                    <a:p>
                      <a:pPr marL="0" algn="l" hangingPunct="0">
                        <a:lnSpc>
                          <a:spcPct val="100000"/>
                        </a:lnSpc>
                        <a:spcAft>
                          <a:spcPts val="0"/>
                        </a:spcAft>
                      </a:pPr>
                      <a:r>
                        <a:rPr lang="es-ES" sz="1400" b="1" i="1" dirty="0" smtClean="0">
                          <a:solidFill>
                            <a:srgbClr val="CC0099"/>
                          </a:solidFill>
                          <a:latin typeface="Arial"/>
                          <a:ea typeface="Times New Roman"/>
                        </a:rPr>
                        <a:t>-Esquema </a:t>
                      </a:r>
                      <a:r>
                        <a:rPr lang="es-ES" sz="1400" b="1" i="1" dirty="0">
                          <a:solidFill>
                            <a:srgbClr val="CC0099"/>
                          </a:solidFill>
                          <a:latin typeface="Arial"/>
                          <a:ea typeface="Times New Roman"/>
                        </a:rPr>
                        <a:t>corporal</a:t>
                      </a:r>
                      <a:endParaRPr lang="en-US" sz="1400" b="1" i="1" dirty="0">
                        <a:solidFill>
                          <a:srgbClr val="CC0099"/>
                        </a:solidFill>
                        <a:latin typeface="Times New Roman"/>
                        <a:ea typeface="Times New Roman"/>
                      </a:endParaRPr>
                    </a:p>
                    <a:p>
                      <a:pPr marL="0" algn="l" hangingPunct="0">
                        <a:lnSpc>
                          <a:spcPct val="100000"/>
                        </a:lnSpc>
                        <a:spcAft>
                          <a:spcPts val="0"/>
                        </a:spcAft>
                      </a:pPr>
                      <a:r>
                        <a:rPr lang="es-ES" sz="1400" b="1" dirty="0" smtClean="0">
                          <a:solidFill>
                            <a:srgbClr val="00B0F0"/>
                          </a:solidFill>
                          <a:latin typeface="Arial"/>
                          <a:ea typeface="Times New Roman"/>
                        </a:rPr>
                        <a:t>-Lateralidad</a:t>
                      </a:r>
                      <a:endParaRPr lang="en-US" sz="1400" b="1" dirty="0">
                        <a:solidFill>
                          <a:srgbClr val="00B0F0"/>
                        </a:solidFill>
                        <a:latin typeface="Times New Roman"/>
                        <a:ea typeface="Times New Roman"/>
                      </a:endParaRPr>
                    </a:p>
                    <a:p>
                      <a:pPr marL="0" algn="l" hangingPunct="0">
                        <a:lnSpc>
                          <a:spcPct val="100000"/>
                        </a:lnSpc>
                        <a:spcAft>
                          <a:spcPts val="0"/>
                        </a:spcAft>
                      </a:pPr>
                      <a:endParaRPr lang="es-ES" sz="1400" b="1" dirty="0" smtClean="0">
                        <a:latin typeface="Arial"/>
                        <a:ea typeface="Times New Roman"/>
                      </a:endParaRPr>
                    </a:p>
                    <a:p>
                      <a:pPr marL="0" algn="l" hangingPunct="0">
                        <a:lnSpc>
                          <a:spcPct val="100000"/>
                        </a:lnSpc>
                        <a:spcAft>
                          <a:spcPts val="0"/>
                        </a:spcAft>
                      </a:pPr>
                      <a:r>
                        <a:rPr lang="es-ES" sz="1400" b="1" i="1" dirty="0" smtClean="0">
                          <a:latin typeface="Arial"/>
                          <a:ea typeface="Times New Roman"/>
                        </a:rPr>
                        <a:t>-Organización </a:t>
                      </a:r>
                      <a:r>
                        <a:rPr lang="es-ES" sz="1400" b="1" i="1" dirty="0">
                          <a:latin typeface="Arial"/>
                          <a:ea typeface="Times New Roman"/>
                        </a:rPr>
                        <a:t>espacio temporal</a:t>
                      </a:r>
                      <a:endParaRPr lang="en-US" sz="1400" b="1" i="1" dirty="0">
                        <a:latin typeface="Times New Roman"/>
                        <a:ea typeface="Times New Roman"/>
                      </a:endParaRPr>
                    </a:p>
                  </a:txBody>
                  <a:tcPr marL="23519" marR="23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hangingPunct="0">
                        <a:lnSpc>
                          <a:spcPct val="100000"/>
                        </a:lnSpc>
                        <a:spcAft>
                          <a:spcPts val="0"/>
                        </a:spcAft>
                      </a:pPr>
                      <a:r>
                        <a:rPr lang="es-ES" sz="1400" b="1" dirty="0" smtClean="0">
                          <a:solidFill>
                            <a:srgbClr val="0070C0"/>
                          </a:solidFill>
                          <a:latin typeface="Arial"/>
                          <a:ea typeface="Times New Roman"/>
                        </a:rPr>
                        <a:t>Tono</a:t>
                      </a:r>
                    </a:p>
                    <a:p>
                      <a:pPr marL="0" algn="l" hangingPunct="0">
                        <a:lnSpc>
                          <a:spcPct val="100000"/>
                        </a:lnSpc>
                        <a:spcAft>
                          <a:spcPts val="0"/>
                        </a:spcAft>
                      </a:pPr>
                      <a:endParaRPr lang="es-ES" sz="1400" b="1" dirty="0" smtClean="0">
                        <a:latin typeface="Arial"/>
                        <a:ea typeface="Times New Roman"/>
                      </a:endParaRPr>
                    </a:p>
                    <a:p>
                      <a:pPr marL="0" algn="l" hangingPunct="0">
                        <a:lnSpc>
                          <a:spcPct val="100000"/>
                        </a:lnSpc>
                        <a:spcAft>
                          <a:spcPts val="0"/>
                        </a:spcAft>
                      </a:pPr>
                      <a:r>
                        <a:rPr lang="es-ES" sz="1400" b="1" i="1" dirty="0" smtClean="0">
                          <a:solidFill>
                            <a:srgbClr val="873203"/>
                          </a:solidFill>
                          <a:latin typeface="Arial"/>
                          <a:ea typeface="Times New Roman"/>
                        </a:rPr>
                        <a:t>Postura</a:t>
                      </a:r>
                      <a:endParaRPr lang="en-US" sz="1400" b="1" i="1" dirty="0">
                        <a:solidFill>
                          <a:srgbClr val="873203"/>
                        </a:solidFill>
                        <a:latin typeface="Times New Roman"/>
                        <a:ea typeface="Times New Roman"/>
                      </a:endParaRPr>
                    </a:p>
                    <a:p>
                      <a:pPr marL="0" algn="l" hangingPunct="0">
                        <a:lnSpc>
                          <a:spcPct val="100000"/>
                        </a:lnSpc>
                        <a:spcAft>
                          <a:spcPts val="0"/>
                        </a:spcAft>
                      </a:pPr>
                      <a:endParaRPr lang="es-ES" sz="1400" b="1" i="1" dirty="0" smtClean="0">
                        <a:latin typeface="Arial"/>
                        <a:ea typeface="Times New Roman"/>
                      </a:endParaRPr>
                    </a:p>
                    <a:p>
                      <a:pPr marL="0" algn="l" hangingPunct="0">
                        <a:lnSpc>
                          <a:spcPct val="100000"/>
                        </a:lnSpc>
                        <a:spcAft>
                          <a:spcPts val="0"/>
                        </a:spcAft>
                      </a:pPr>
                      <a:r>
                        <a:rPr lang="es-ES" sz="1400" b="1" i="1" dirty="0" smtClean="0">
                          <a:solidFill>
                            <a:srgbClr val="873203"/>
                          </a:solidFill>
                          <a:latin typeface="Arial"/>
                          <a:ea typeface="Times New Roman"/>
                        </a:rPr>
                        <a:t>Equilibrio</a:t>
                      </a:r>
                      <a:endParaRPr lang="en-US" sz="1400" b="1" i="1" dirty="0">
                        <a:solidFill>
                          <a:srgbClr val="873203"/>
                        </a:solidFill>
                        <a:latin typeface="Times New Roman"/>
                        <a:ea typeface="Times New Roman"/>
                      </a:endParaRPr>
                    </a:p>
                    <a:p>
                      <a:pPr marL="0" algn="l" hangingPunct="0">
                        <a:lnSpc>
                          <a:spcPct val="100000"/>
                        </a:lnSpc>
                        <a:spcAft>
                          <a:spcPts val="0"/>
                        </a:spcAft>
                      </a:pPr>
                      <a:endParaRPr lang="es-ES" sz="1400" b="1" dirty="0" smtClean="0">
                        <a:latin typeface="Arial"/>
                        <a:ea typeface="Times New Roman"/>
                      </a:endParaRPr>
                    </a:p>
                    <a:p>
                      <a:pPr marL="0" algn="l" hangingPunct="0">
                        <a:lnSpc>
                          <a:spcPct val="100000"/>
                        </a:lnSpc>
                        <a:spcAft>
                          <a:spcPts val="0"/>
                        </a:spcAft>
                      </a:pPr>
                      <a:r>
                        <a:rPr lang="es-ES" sz="1400" b="1" dirty="0" smtClean="0">
                          <a:solidFill>
                            <a:srgbClr val="7030A0"/>
                          </a:solidFill>
                          <a:latin typeface="Arial"/>
                          <a:ea typeface="Times New Roman"/>
                        </a:rPr>
                        <a:t>Coordinación </a:t>
                      </a:r>
                      <a:r>
                        <a:rPr lang="es-ES" sz="1400" b="1" dirty="0">
                          <a:solidFill>
                            <a:srgbClr val="7030A0"/>
                          </a:solidFill>
                          <a:latin typeface="Arial"/>
                          <a:ea typeface="Times New Roman"/>
                        </a:rPr>
                        <a:t>dinámica general</a:t>
                      </a:r>
                      <a:endParaRPr lang="en-US" sz="1400" b="1" dirty="0">
                        <a:solidFill>
                          <a:srgbClr val="7030A0"/>
                        </a:solidFill>
                        <a:latin typeface="Times New Roman"/>
                        <a:ea typeface="Times New Roman"/>
                      </a:endParaRPr>
                    </a:p>
                    <a:p>
                      <a:pPr marL="0" algn="l" hangingPunct="0">
                        <a:lnSpc>
                          <a:spcPct val="100000"/>
                        </a:lnSpc>
                        <a:spcAft>
                          <a:spcPts val="0"/>
                        </a:spcAft>
                      </a:pPr>
                      <a:r>
                        <a:rPr lang="es-ES" sz="1400" b="1" dirty="0">
                          <a:solidFill>
                            <a:srgbClr val="7030A0"/>
                          </a:solidFill>
                          <a:latin typeface="Arial"/>
                          <a:ea typeface="Times New Roman"/>
                        </a:rPr>
                        <a:t>Coordinación motriz </a:t>
                      </a:r>
                      <a:r>
                        <a:rPr lang="es-ES" sz="1400" b="1" dirty="0" smtClean="0">
                          <a:solidFill>
                            <a:srgbClr val="7030A0"/>
                          </a:solidFill>
                          <a:latin typeface="Arial"/>
                          <a:ea typeface="Times New Roman"/>
                        </a:rPr>
                        <a:t>fina</a:t>
                      </a:r>
                    </a:p>
                    <a:p>
                      <a:pPr marL="0" algn="l" hangingPunct="0">
                        <a:lnSpc>
                          <a:spcPct val="100000"/>
                        </a:lnSpc>
                        <a:spcAft>
                          <a:spcPts val="0"/>
                        </a:spcAft>
                      </a:pPr>
                      <a:endParaRPr lang="es-ES" sz="1400" b="1" dirty="0" smtClean="0">
                        <a:latin typeface="Arial"/>
                        <a:ea typeface="Times New Roman"/>
                      </a:endParaRPr>
                    </a:p>
                    <a:p>
                      <a:pPr marL="0" algn="l" hangingPunct="0">
                        <a:lnSpc>
                          <a:spcPct val="100000"/>
                        </a:lnSpc>
                        <a:spcAft>
                          <a:spcPts val="0"/>
                        </a:spcAft>
                      </a:pPr>
                      <a:endParaRPr lang="es-ES" sz="1400" b="1" i="1" dirty="0" smtClean="0">
                        <a:latin typeface="Arial"/>
                        <a:ea typeface="Times New Roman"/>
                      </a:endParaRPr>
                    </a:p>
                    <a:p>
                      <a:pPr marL="0" algn="l" hangingPunct="0">
                        <a:lnSpc>
                          <a:spcPct val="100000"/>
                        </a:lnSpc>
                        <a:spcAft>
                          <a:spcPts val="0"/>
                        </a:spcAft>
                      </a:pPr>
                      <a:endParaRPr lang="es-ES" sz="1400" b="1" i="1" dirty="0" smtClean="0">
                        <a:latin typeface="Arial"/>
                        <a:ea typeface="Times New Roman"/>
                      </a:endParaRPr>
                    </a:p>
                    <a:p>
                      <a:pPr marL="0" algn="l" hangingPunct="0">
                        <a:lnSpc>
                          <a:spcPct val="100000"/>
                        </a:lnSpc>
                        <a:spcAft>
                          <a:spcPts val="0"/>
                        </a:spcAft>
                      </a:pPr>
                      <a:endParaRPr lang="es-ES" sz="1400" b="1" i="1" dirty="0" smtClean="0">
                        <a:latin typeface="Arial"/>
                        <a:ea typeface="Times New Roman"/>
                      </a:endParaRPr>
                    </a:p>
                    <a:p>
                      <a:pPr marL="0" algn="l" hangingPunct="0">
                        <a:lnSpc>
                          <a:spcPct val="100000"/>
                        </a:lnSpc>
                        <a:spcAft>
                          <a:spcPts val="0"/>
                        </a:spcAft>
                      </a:pPr>
                      <a:r>
                        <a:rPr lang="es-ES" sz="1400" b="1" i="1" dirty="0" smtClean="0">
                          <a:latin typeface="Arial"/>
                          <a:ea typeface="Times New Roman"/>
                        </a:rPr>
                        <a:t>Espacio </a:t>
                      </a:r>
                    </a:p>
                    <a:p>
                      <a:pPr marL="0" algn="l" hangingPunct="0">
                        <a:lnSpc>
                          <a:spcPct val="100000"/>
                        </a:lnSpc>
                        <a:spcAft>
                          <a:spcPts val="0"/>
                        </a:spcAft>
                      </a:pPr>
                      <a:r>
                        <a:rPr lang="es-ES" sz="1400" b="1" i="1" dirty="0" smtClean="0">
                          <a:latin typeface="Arial"/>
                          <a:ea typeface="Times New Roman"/>
                        </a:rPr>
                        <a:t>Tiempo</a:t>
                      </a:r>
                    </a:p>
                    <a:p>
                      <a:pPr marL="0" algn="l" hangingPunct="0">
                        <a:lnSpc>
                          <a:spcPct val="100000"/>
                        </a:lnSpc>
                        <a:spcAft>
                          <a:spcPts val="0"/>
                        </a:spcAft>
                      </a:pPr>
                      <a:endParaRPr lang="es-ES" sz="1400" b="1" dirty="0" smtClean="0">
                        <a:latin typeface="Arial"/>
                        <a:ea typeface="Times New Roman"/>
                      </a:endParaRPr>
                    </a:p>
                    <a:p>
                      <a:pPr marL="0" algn="l" hangingPunct="0">
                        <a:lnSpc>
                          <a:spcPct val="100000"/>
                        </a:lnSpc>
                        <a:spcAft>
                          <a:spcPts val="0"/>
                        </a:spcAft>
                      </a:pPr>
                      <a:endParaRPr lang="es-ES" sz="1400" b="1" dirty="0" smtClean="0">
                        <a:latin typeface="Arial"/>
                        <a:ea typeface="Times New Roman"/>
                      </a:endParaRPr>
                    </a:p>
                    <a:p>
                      <a:pPr marL="0" algn="l" hangingPunct="0">
                        <a:lnSpc>
                          <a:spcPct val="100000"/>
                        </a:lnSpc>
                        <a:spcAft>
                          <a:spcPts val="0"/>
                        </a:spcAft>
                      </a:pPr>
                      <a:r>
                        <a:rPr lang="es-ES" sz="1400" b="1" i="1" dirty="0" smtClean="0">
                          <a:latin typeface="Arial"/>
                          <a:ea typeface="Times New Roman"/>
                        </a:rPr>
                        <a:t>Ritmo</a:t>
                      </a:r>
                      <a:endParaRPr lang="en-US" sz="1400" b="1" i="1" dirty="0">
                        <a:latin typeface="Times New Roman"/>
                        <a:ea typeface="Times New Roman"/>
                      </a:endParaRPr>
                    </a:p>
                  </a:txBody>
                  <a:tcPr marL="23519" marR="23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hangingPunct="0">
                        <a:lnSpc>
                          <a:spcPct val="100000"/>
                        </a:lnSpc>
                        <a:spcAft>
                          <a:spcPts val="0"/>
                        </a:spcAft>
                      </a:pPr>
                      <a:r>
                        <a:rPr lang="es-ES" sz="1400" b="1" dirty="0" smtClean="0">
                          <a:solidFill>
                            <a:srgbClr val="0070C0"/>
                          </a:solidFill>
                          <a:latin typeface="Arial"/>
                          <a:ea typeface="Times New Roman"/>
                        </a:rPr>
                        <a:t>¿Tiene una adecuada tensión</a:t>
                      </a:r>
                      <a:r>
                        <a:rPr lang="es-ES" sz="1400" b="1" baseline="0" dirty="0" smtClean="0">
                          <a:solidFill>
                            <a:srgbClr val="0070C0"/>
                          </a:solidFill>
                          <a:latin typeface="Arial"/>
                          <a:ea typeface="Times New Roman"/>
                        </a:rPr>
                        <a:t> muscular</a:t>
                      </a:r>
                      <a:r>
                        <a:rPr lang="es-ES" sz="1400" b="1" dirty="0" smtClean="0">
                          <a:solidFill>
                            <a:srgbClr val="0070C0"/>
                          </a:solidFill>
                          <a:latin typeface="Arial"/>
                          <a:ea typeface="Times New Roman"/>
                        </a:rPr>
                        <a:t>?</a:t>
                      </a:r>
                      <a:endParaRPr lang="en-US" sz="1400" b="1" dirty="0">
                        <a:solidFill>
                          <a:srgbClr val="0070C0"/>
                        </a:solidFill>
                        <a:latin typeface="Times New Roman"/>
                        <a:ea typeface="Times New Roman"/>
                      </a:endParaRPr>
                    </a:p>
                    <a:p>
                      <a:pPr marL="0" algn="l" hangingPunct="0">
                        <a:lnSpc>
                          <a:spcPct val="100000"/>
                        </a:lnSpc>
                        <a:spcAft>
                          <a:spcPts val="0"/>
                        </a:spcAft>
                      </a:pPr>
                      <a:r>
                        <a:rPr lang="es-ES" sz="1400" b="1" i="1" dirty="0">
                          <a:solidFill>
                            <a:srgbClr val="873203"/>
                          </a:solidFill>
                          <a:latin typeface="Arial"/>
                          <a:ea typeface="Times New Roman"/>
                        </a:rPr>
                        <a:t>¿Su cuerpo se acomoda de acuerdo a lo a que realiza?</a:t>
                      </a:r>
                      <a:endParaRPr lang="en-US" sz="1400" b="1" i="1" dirty="0">
                        <a:solidFill>
                          <a:srgbClr val="873203"/>
                        </a:solidFill>
                        <a:latin typeface="Times New Roman"/>
                        <a:ea typeface="Times New Roman"/>
                      </a:endParaRPr>
                    </a:p>
                    <a:p>
                      <a:pPr marL="0" algn="l" hangingPunct="0">
                        <a:lnSpc>
                          <a:spcPct val="100000"/>
                        </a:lnSpc>
                        <a:spcAft>
                          <a:spcPts val="0"/>
                        </a:spcAft>
                      </a:pPr>
                      <a:r>
                        <a:rPr lang="es-ES" sz="1400" b="1" i="1" dirty="0">
                          <a:solidFill>
                            <a:srgbClr val="873203"/>
                          </a:solidFill>
                          <a:latin typeface="Arial"/>
                          <a:ea typeface="Times New Roman"/>
                        </a:rPr>
                        <a:t>¿Mantiene el equilibrio en el caminar, al sentarse, saltar?</a:t>
                      </a:r>
                      <a:endParaRPr lang="en-US" sz="1400" b="1" i="1" dirty="0">
                        <a:solidFill>
                          <a:srgbClr val="873203"/>
                        </a:solidFill>
                        <a:latin typeface="Times New Roman"/>
                        <a:ea typeface="Times New Roman"/>
                      </a:endParaRPr>
                    </a:p>
                    <a:p>
                      <a:pPr marL="0" algn="l" hangingPunct="0">
                        <a:lnSpc>
                          <a:spcPct val="100000"/>
                        </a:lnSpc>
                        <a:spcAft>
                          <a:spcPts val="0"/>
                        </a:spcAft>
                      </a:pPr>
                      <a:r>
                        <a:rPr lang="es-ES" sz="1400" b="1" dirty="0">
                          <a:solidFill>
                            <a:srgbClr val="7030A0"/>
                          </a:solidFill>
                          <a:latin typeface="Arial"/>
                          <a:ea typeface="Times New Roman"/>
                        </a:rPr>
                        <a:t>¿Coordina movimientos elaborados con objetos?</a:t>
                      </a:r>
                      <a:endParaRPr lang="en-US" sz="1400" b="1" dirty="0">
                        <a:solidFill>
                          <a:srgbClr val="7030A0"/>
                        </a:solidFill>
                        <a:latin typeface="Times New Roman"/>
                        <a:ea typeface="Times New Roman"/>
                      </a:endParaRPr>
                    </a:p>
                    <a:p>
                      <a:pPr marL="0" algn="l" hangingPunct="0">
                        <a:lnSpc>
                          <a:spcPct val="100000"/>
                        </a:lnSpc>
                        <a:spcAft>
                          <a:spcPts val="0"/>
                        </a:spcAft>
                      </a:pPr>
                      <a:r>
                        <a:rPr lang="es-ES" sz="1400" b="1" dirty="0" smtClean="0">
                          <a:solidFill>
                            <a:srgbClr val="7030A0"/>
                          </a:solidFill>
                          <a:latin typeface="Arial"/>
                          <a:ea typeface="Times New Roman"/>
                        </a:rPr>
                        <a:t>¿</a:t>
                      </a:r>
                      <a:r>
                        <a:rPr lang="es-ES" sz="1400" b="1" dirty="0">
                          <a:solidFill>
                            <a:srgbClr val="7030A0"/>
                          </a:solidFill>
                          <a:latin typeface="Arial"/>
                          <a:ea typeface="Times New Roman"/>
                        </a:rPr>
                        <a:t>Utiliza correctamente el lápiz?</a:t>
                      </a:r>
                      <a:endParaRPr lang="en-US" sz="1400" b="1" dirty="0">
                        <a:solidFill>
                          <a:srgbClr val="7030A0"/>
                        </a:solidFill>
                        <a:latin typeface="Times New Roman"/>
                        <a:ea typeface="Times New Roman"/>
                      </a:endParaRPr>
                    </a:p>
                    <a:p>
                      <a:pPr marL="0" algn="l" hangingPunct="0">
                        <a:lnSpc>
                          <a:spcPct val="100000"/>
                        </a:lnSpc>
                        <a:spcAft>
                          <a:spcPts val="0"/>
                        </a:spcAft>
                      </a:pPr>
                      <a:r>
                        <a:rPr lang="es-ES" sz="1400" b="1" i="1" dirty="0">
                          <a:solidFill>
                            <a:srgbClr val="CC0099"/>
                          </a:solidFill>
                          <a:latin typeface="Arial"/>
                          <a:ea typeface="Times New Roman"/>
                        </a:rPr>
                        <a:t>¿Representa su cuerpo con todas sus partes?</a:t>
                      </a:r>
                      <a:endParaRPr lang="en-US" sz="1400" b="1" i="1" dirty="0">
                        <a:solidFill>
                          <a:srgbClr val="CC0099"/>
                        </a:solidFill>
                        <a:latin typeface="Times New Roman"/>
                        <a:ea typeface="Times New Roman"/>
                      </a:endParaRPr>
                    </a:p>
                    <a:p>
                      <a:pPr marL="0" algn="l" hangingPunct="0">
                        <a:lnSpc>
                          <a:spcPct val="100000"/>
                        </a:lnSpc>
                        <a:spcAft>
                          <a:spcPts val="0"/>
                        </a:spcAft>
                      </a:pPr>
                      <a:r>
                        <a:rPr lang="es-ES" sz="1400" b="1" dirty="0">
                          <a:solidFill>
                            <a:srgbClr val="00B0F0"/>
                          </a:solidFill>
                          <a:latin typeface="Arial"/>
                          <a:ea typeface="Times New Roman"/>
                        </a:rPr>
                        <a:t>¿Identifica  lado derecho e izquierdo?</a:t>
                      </a:r>
                      <a:endParaRPr lang="en-US" sz="1400" b="1" dirty="0">
                        <a:solidFill>
                          <a:srgbClr val="00B0F0"/>
                        </a:solidFill>
                        <a:latin typeface="Times New Roman"/>
                        <a:ea typeface="Times New Roman"/>
                      </a:endParaRPr>
                    </a:p>
                    <a:p>
                      <a:pPr marL="0" algn="l" hangingPunct="0">
                        <a:lnSpc>
                          <a:spcPct val="100000"/>
                        </a:lnSpc>
                        <a:spcAft>
                          <a:spcPts val="0"/>
                        </a:spcAft>
                      </a:pPr>
                      <a:r>
                        <a:rPr lang="es-ES" sz="1400" b="1" i="1" dirty="0">
                          <a:latin typeface="Arial"/>
                          <a:ea typeface="Times New Roman"/>
                        </a:rPr>
                        <a:t>¿Ubica posiciones en el espacio?</a:t>
                      </a:r>
                      <a:endParaRPr lang="en-US" sz="1400" b="1" i="1" dirty="0">
                        <a:latin typeface="Times New Roman"/>
                        <a:ea typeface="Times New Roman"/>
                      </a:endParaRPr>
                    </a:p>
                    <a:p>
                      <a:pPr marL="0" algn="l" hangingPunct="0">
                        <a:lnSpc>
                          <a:spcPct val="100000"/>
                        </a:lnSpc>
                        <a:spcAft>
                          <a:spcPts val="0"/>
                        </a:spcAft>
                      </a:pPr>
                      <a:r>
                        <a:rPr lang="es-ES" sz="1400" b="1" i="1" dirty="0">
                          <a:latin typeface="Arial"/>
                          <a:ea typeface="Times New Roman"/>
                        </a:rPr>
                        <a:t>¿Trabaja con direccionalidad en el cuaderno?</a:t>
                      </a:r>
                      <a:endParaRPr lang="en-US" sz="1400" b="1" i="1" dirty="0">
                        <a:latin typeface="Times New Roman"/>
                        <a:ea typeface="Times New Roman"/>
                      </a:endParaRPr>
                    </a:p>
                    <a:p>
                      <a:pPr marL="0" algn="l" hangingPunct="0">
                        <a:lnSpc>
                          <a:spcPct val="100000"/>
                        </a:lnSpc>
                        <a:spcAft>
                          <a:spcPts val="0"/>
                        </a:spcAft>
                      </a:pPr>
                      <a:r>
                        <a:rPr lang="es-ES" sz="1400" b="1" i="1" dirty="0">
                          <a:latin typeface="Arial"/>
                          <a:ea typeface="Times New Roman"/>
                        </a:rPr>
                        <a:t>¿Sigue secuencias rítmicas</a:t>
                      </a:r>
                      <a:endParaRPr lang="en-US" sz="1400" b="1" i="1" dirty="0">
                        <a:latin typeface="Times New Roman"/>
                        <a:ea typeface="Times New Roman"/>
                      </a:endParaRPr>
                    </a:p>
                  </a:txBody>
                  <a:tcPr marL="23519" marR="23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CuadroTexto"/>
          <p:cNvSpPr txBox="1"/>
          <p:nvPr/>
        </p:nvSpPr>
        <p:spPr>
          <a:xfrm>
            <a:off x="571472" y="1142984"/>
            <a:ext cx="8001056" cy="923330"/>
          </a:xfrm>
          <a:prstGeom prst="rect">
            <a:avLst/>
          </a:prstGeom>
          <a:noFill/>
        </p:spPr>
        <p:txBody>
          <a:bodyPr wrap="square" rtlCol="0">
            <a:spAutoFit/>
          </a:bodyPr>
          <a:lstStyle/>
          <a:p>
            <a:pPr lvl="0" algn="ctr"/>
            <a:r>
              <a:rPr lang="es-ES" i="1" dirty="0" smtClean="0"/>
              <a:t>Variable Dependiente: </a:t>
            </a:r>
            <a:r>
              <a:rPr lang="es-ES" b="1" i="1" dirty="0" smtClean="0"/>
              <a:t>Desarrollo de la psicomotricidad en el primer año de educación básica de la escuela Juan Montalvo</a:t>
            </a:r>
            <a:endParaRPr lang="en-US" b="1" i="1" dirty="0" smtClean="0"/>
          </a:p>
          <a:p>
            <a:endParaRPr lang="en-US" dirty="0"/>
          </a:p>
        </p:txBody>
      </p:sp>
      <p:sp>
        <p:nvSpPr>
          <p:cNvPr id="6" name="5 Rectángulo"/>
          <p:cNvSpPr/>
          <p:nvPr/>
        </p:nvSpPr>
        <p:spPr>
          <a:xfrm>
            <a:off x="1428728" y="714356"/>
            <a:ext cx="6500858" cy="369332"/>
          </a:xfrm>
          <a:prstGeom prst="rect">
            <a:avLst/>
          </a:prstGeom>
        </p:spPr>
        <p:txBody>
          <a:bodyPr wrap="square">
            <a:spAutoFit/>
          </a:bodyPr>
          <a:lstStyle/>
          <a:p>
            <a:pPr algn="ctr"/>
            <a:r>
              <a:rPr lang="es-EC" b="1" i="1" dirty="0" smtClean="0">
                <a:solidFill>
                  <a:schemeClr val="accent6">
                    <a:lumMod val="75000"/>
                  </a:schemeClr>
                </a:solidFill>
              </a:rPr>
              <a:t>OPERACIONALIZACIÓN DE LAS VARIABLES DE LA INVESTIGACIÓN</a:t>
            </a:r>
            <a:endParaRPr lang="en-US" b="1" i="1" dirty="0">
              <a:solidFill>
                <a:schemeClr val="accent6">
                  <a:lumMod val="75000"/>
                </a:schemeClr>
              </a:solidFill>
            </a:endParaRPr>
          </a:p>
        </p:txBody>
      </p:sp>
    </p:spTree>
  </p:cSld>
  <p:clrMapOvr>
    <a:masterClrMapping/>
  </p:clrMapOvr>
  <p:transition spd="slow">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5" name="4 Rectángulo"/>
          <p:cNvSpPr/>
          <p:nvPr/>
        </p:nvSpPr>
        <p:spPr>
          <a:xfrm>
            <a:off x="1928794" y="1000108"/>
            <a:ext cx="5857916" cy="714380"/>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rtlCol="0" anchor="ctr"/>
          <a:lstStyle/>
          <a:p>
            <a:pPr lvl="0" algn="ctr"/>
            <a:endParaRPr lang="es-EC" sz="2800" dirty="0" smtClean="0">
              <a:effectLst>
                <a:glow rad="228600">
                  <a:schemeClr val="accent2">
                    <a:satMod val="175000"/>
                    <a:alpha val="40000"/>
                  </a:schemeClr>
                </a:glow>
                <a:outerShdw blurRad="60007" dist="310007" dir="7680000" sy="30000" kx="1300200" algn="ctr" rotWithShape="0">
                  <a:prstClr val="black">
                    <a:alpha val="32000"/>
                  </a:prstClr>
                </a:outerShdw>
              </a:effectLst>
              <a:latin typeface="Arial" pitchFamily="34" charset="0"/>
              <a:ea typeface="Calibri" pitchFamily="34" charset="0"/>
              <a:cs typeface="Arial" pitchFamily="34" charset="0"/>
            </a:endParaRPr>
          </a:p>
          <a:p>
            <a:pPr lvl="0" algn="ctr"/>
            <a:r>
              <a:rPr lang="es-EC" sz="4000" dirty="0" smtClean="0">
                <a:effectLst>
                  <a:glow rad="228600">
                    <a:schemeClr val="accent2">
                      <a:satMod val="175000"/>
                      <a:alpha val="40000"/>
                    </a:schemeClr>
                  </a:glow>
                  <a:outerShdw blurRad="60007" dist="310007" dir="7680000" sy="30000" kx="1300200" algn="ctr" rotWithShape="0">
                    <a:prstClr val="black">
                      <a:alpha val="32000"/>
                    </a:prstClr>
                  </a:outerShdw>
                </a:effectLst>
                <a:latin typeface="Arial" pitchFamily="34" charset="0"/>
                <a:ea typeface="Calibri" pitchFamily="34" charset="0"/>
                <a:cs typeface="Arial" pitchFamily="34" charset="0"/>
              </a:rPr>
              <a:t>CAPÍTULO III</a:t>
            </a:r>
            <a:endParaRPr lang="es-EC" sz="4000" dirty="0" smtClean="0">
              <a:solidFill>
                <a:schemeClr val="tx1"/>
              </a:solidFill>
              <a:effectLst>
                <a:glow rad="228600">
                  <a:schemeClr val="accent2">
                    <a:satMod val="175000"/>
                    <a:alpha val="40000"/>
                  </a:schemeClr>
                </a:glow>
                <a:outerShdw blurRad="60007" dist="310007" dir="7680000" sy="30000" kx="1300200" algn="ctr" rotWithShape="0">
                  <a:prstClr val="black">
                    <a:alpha val="32000"/>
                  </a:prstClr>
                </a:outerShdw>
              </a:effectLst>
              <a:latin typeface="Arial" pitchFamily="34" charset="0"/>
              <a:ea typeface="Calibri" pitchFamily="34" charset="0"/>
              <a:cs typeface="Arial" pitchFamily="34" charset="0"/>
            </a:endParaRPr>
          </a:p>
          <a:p>
            <a:pPr algn="ctr"/>
            <a:endParaRPr lang="en-US" dirty="0">
              <a:effectLst>
                <a:glow rad="228600">
                  <a:schemeClr val="accent2">
                    <a:satMod val="175000"/>
                    <a:alpha val="40000"/>
                  </a:schemeClr>
                </a:glow>
                <a:outerShdw blurRad="60007" dist="310007" dir="7680000" sy="30000" kx="1300200" algn="ctr" rotWithShape="0">
                  <a:prstClr val="black">
                    <a:alpha val="32000"/>
                  </a:prstClr>
                </a:outerShdw>
              </a:effectLst>
            </a:endParaRPr>
          </a:p>
        </p:txBody>
      </p:sp>
      <p:sp>
        <p:nvSpPr>
          <p:cNvPr id="9" name="8 Rectángulo"/>
          <p:cNvSpPr/>
          <p:nvPr/>
        </p:nvSpPr>
        <p:spPr>
          <a:xfrm>
            <a:off x="1643042" y="4000504"/>
            <a:ext cx="6429420" cy="2585323"/>
          </a:xfrm>
          <a:prstGeom prst="rect">
            <a:avLst/>
          </a:prstGeom>
          <a:noFill/>
        </p:spPr>
        <p:txBody>
          <a:bodyPr wrap="square" lIns="91440" tIns="45720" rIns="91440" bIns="45720">
            <a:spAutoFit/>
          </a:bodyPr>
          <a:lstStyle/>
          <a:p>
            <a:pPr algn="ctr"/>
            <a:r>
              <a:rPr lang="es-EC"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METODOLOGÍA </a:t>
            </a:r>
          </a:p>
          <a:p>
            <a:pPr algn="ctr"/>
            <a:r>
              <a:rPr lang="es-EC"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DE LA </a:t>
            </a:r>
          </a:p>
          <a:p>
            <a:pPr algn="ctr"/>
            <a:r>
              <a:rPr lang="es-EC"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INVESTIGACIÓN</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spd="slow">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7858156"/>
          </a:xfrm>
          <a:prstGeom prst="rect">
            <a:avLst/>
          </a:prstGeom>
          <a:noFill/>
          <a:ln w="9525">
            <a:noFill/>
            <a:miter lim="800000"/>
            <a:headEnd/>
            <a:tailEnd/>
          </a:ln>
          <a:effectLst/>
        </p:spPr>
      </p:pic>
      <p:graphicFrame>
        <p:nvGraphicFramePr>
          <p:cNvPr id="5" name="4 Diagrama"/>
          <p:cNvGraphicFramePr/>
          <p:nvPr/>
        </p:nvGraphicFramePr>
        <p:xfrm>
          <a:off x="857224" y="1357298"/>
          <a:ext cx="7715304" cy="5286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7858156"/>
          </a:xfrm>
          <a:prstGeom prst="rect">
            <a:avLst/>
          </a:prstGeom>
          <a:noFill/>
          <a:ln w="9525">
            <a:noFill/>
            <a:miter lim="800000"/>
            <a:headEnd/>
            <a:tailEnd/>
          </a:ln>
          <a:effectLst/>
        </p:spPr>
      </p:pic>
      <p:graphicFrame>
        <p:nvGraphicFramePr>
          <p:cNvPr id="3" name="2 Diagrama"/>
          <p:cNvGraphicFramePr/>
          <p:nvPr/>
        </p:nvGraphicFramePr>
        <p:xfrm>
          <a:off x="1214414" y="2357430"/>
          <a:ext cx="735811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CuadroTexto"/>
          <p:cNvSpPr txBox="1"/>
          <p:nvPr/>
        </p:nvSpPr>
        <p:spPr>
          <a:xfrm>
            <a:off x="1142976" y="1000108"/>
            <a:ext cx="7572428" cy="1323439"/>
          </a:xfrm>
          <a:prstGeom prst="rect">
            <a:avLst/>
          </a:prstGeom>
          <a:noFill/>
        </p:spPr>
        <p:txBody>
          <a:bodyPr wrap="square" rtlCol="0">
            <a:spAutoFit/>
          </a:bodyPr>
          <a:lstStyle/>
          <a:p>
            <a:pPr algn="ctr"/>
            <a:r>
              <a:rPr lang="es-EC" sz="4000" i="1" dirty="0" smtClean="0">
                <a:solidFill>
                  <a:schemeClr val="accent6">
                    <a:lumMod val="50000"/>
                  </a:schemeClr>
                </a:solidFill>
                <a:effectLst>
                  <a:outerShdw blurRad="38100" dist="38100" dir="2700000" algn="tl">
                    <a:srgbClr val="000000">
                      <a:alpha val="43137"/>
                    </a:srgbClr>
                  </a:outerShdw>
                </a:effectLst>
              </a:rPr>
              <a:t>Técnicas e instrumentos de recolección de datos</a:t>
            </a:r>
            <a:endParaRPr lang="en-US" sz="4000" i="1" dirty="0">
              <a:solidFill>
                <a:schemeClr val="accent6">
                  <a:lumMod val="50000"/>
                </a:schemeClr>
              </a:solidFill>
              <a:effectLst>
                <a:outerShdw blurRad="38100" dist="38100" dir="2700000" algn="tl">
                  <a:srgbClr val="000000">
                    <a:alpha val="43137"/>
                  </a:srgbClr>
                </a:outerShdw>
              </a:effectLst>
            </a:endParaRPr>
          </a:p>
        </p:txBody>
      </p:sp>
    </p:spTree>
  </p:cSld>
  <p:clrMapOvr>
    <a:masterClrMapping/>
  </p:clrMapOvr>
  <p:transition spd="slow">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7858156"/>
          </a:xfrm>
          <a:prstGeom prst="rect">
            <a:avLst/>
          </a:prstGeom>
          <a:noFill/>
          <a:ln w="9525">
            <a:noFill/>
            <a:miter lim="800000"/>
            <a:headEnd/>
            <a:tailEnd/>
          </a:ln>
          <a:effectLst/>
        </p:spPr>
      </p:pic>
      <p:sp>
        <p:nvSpPr>
          <p:cNvPr id="4" name="3 CuadroTexto"/>
          <p:cNvSpPr txBox="1"/>
          <p:nvPr/>
        </p:nvSpPr>
        <p:spPr>
          <a:xfrm>
            <a:off x="1357290" y="2643182"/>
            <a:ext cx="6786610" cy="2831544"/>
          </a:xfrm>
          <a:prstGeom prst="rect">
            <a:avLst/>
          </a:prstGeom>
          <a:noFill/>
        </p:spPr>
        <p:txBody>
          <a:bodyPr wrap="square" rtlCol="0">
            <a:spAutoFit/>
          </a:bodyPr>
          <a:lstStyle/>
          <a:p>
            <a:pPr>
              <a:buFont typeface="Wingdings" pitchFamily="2" charset="2"/>
              <a:buChar char="q"/>
            </a:pPr>
            <a:r>
              <a:rPr lang="es-EC" sz="3200" dirty="0" smtClean="0"/>
              <a:t>Preparación de Instrumentos</a:t>
            </a:r>
          </a:p>
          <a:p>
            <a:pPr>
              <a:buFont typeface="Wingdings" pitchFamily="2" charset="2"/>
              <a:buChar char="q"/>
            </a:pPr>
            <a:r>
              <a:rPr lang="es-EC" sz="3200" dirty="0" smtClean="0"/>
              <a:t>Validación de los instrumentos</a:t>
            </a:r>
          </a:p>
          <a:p>
            <a:pPr>
              <a:buFont typeface="Wingdings" pitchFamily="2" charset="2"/>
              <a:buChar char="q"/>
            </a:pPr>
            <a:r>
              <a:rPr lang="es-EC" sz="3200" dirty="0" smtClean="0"/>
              <a:t>Aplicación de los instrumentos</a:t>
            </a:r>
          </a:p>
          <a:p>
            <a:pPr>
              <a:buFont typeface="Wingdings" pitchFamily="2" charset="2"/>
              <a:buChar char="q"/>
            </a:pPr>
            <a:r>
              <a:rPr lang="es-EC" sz="3200" dirty="0" smtClean="0"/>
              <a:t>Recolección de la información</a:t>
            </a:r>
          </a:p>
          <a:p>
            <a:pPr>
              <a:buFont typeface="Wingdings" pitchFamily="2" charset="2"/>
              <a:buChar char="q"/>
            </a:pPr>
            <a:r>
              <a:rPr lang="es-EC" sz="3200" dirty="0" smtClean="0"/>
              <a:t>Graficación estadística</a:t>
            </a:r>
          </a:p>
          <a:p>
            <a:endParaRPr lang="en-US" dirty="0"/>
          </a:p>
        </p:txBody>
      </p:sp>
      <p:sp>
        <p:nvSpPr>
          <p:cNvPr id="5" name="4 Llamada de flecha hacia abajo"/>
          <p:cNvSpPr/>
          <p:nvPr/>
        </p:nvSpPr>
        <p:spPr>
          <a:xfrm>
            <a:off x="1500166" y="1214422"/>
            <a:ext cx="5857916" cy="1285884"/>
          </a:xfrm>
          <a:prstGeom prst="downArrow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C" sz="2000" i="1" dirty="0" smtClean="0">
                <a:latin typeface="Arial Black" pitchFamily="34" charset="0"/>
              </a:rPr>
              <a:t>RECOLECCIÓN DE DATOS</a:t>
            </a:r>
            <a:endParaRPr lang="en-US" sz="2000" i="1" dirty="0">
              <a:latin typeface="Arial Black" pitchFamily="34" charset="0"/>
            </a:endParaRPr>
          </a:p>
        </p:txBody>
      </p:sp>
    </p:spTree>
  </p:cSld>
  <p:clrMapOvr>
    <a:masterClrMapping/>
  </p:clrMapOvr>
  <p:transition spd="slow">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2 CuadroTexto"/>
          <p:cNvSpPr txBox="1"/>
          <p:nvPr/>
        </p:nvSpPr>
        <p:spPr>
          <a:xfrm>
            <a:off x="785786" y="571480"/>
            <a:ext cx="7858180" cy="707886"/>
          </a:xfrm>
          <a:prstGeom prst="rect">
            <a:avLst/>
          </a:prstGeom>
          <a:noFill/>
        </p:spPr>
        <p:txBody>
          <a:bodyPr wrap="square" rtlCol="0">
            <a:spAutoFit/>
          </a:bodyPr>
          <a:lstStyle/>
          <a:p>
            <a:pPr algn="ctr"/>
            <a:r>
              <a:rPr lang="es-EC" sz="2000" i="1" dirty="0" smtClean="0">
                <a:solidFill>
                  <a:srgbClr val="FF0000"/>
                </a:solidFill>
                <a:latin typeface="Addled" pitchFamily="2" charset="0"/>
              </a:rPr>
              <a:t>ANÁLISIS E INTERPRETACIÓN DE RESULTADOS</a:t>
            </a:r>
          </a:p>
          <a:p>
            <a:pPr algn="ctr"/>
            <a:r>
              <a:rPr lang="es-EC" sz="2000" i="1" dirty="0" smtClean="0">
                <a:solidFill>
                  <a:srgbClr val="FF0000"/>
                </a:solidFill>
                <a:latin typeface="Addled" pitchFamily="2" charset="0"/>
              </a:rPr>
              <a:t>Ejemplos</a:t>
            </a:r>
            <a:endParaRPr lang="en-US" sz="2000" i="1" dirty="0">
              <a:solidFill>
                <a:srgbClr val="FF0000"/>
              </a:solidFill>
              <a:latin typeface="Addled" pitchFamily="2" charset="0"/>
            </a:endParaRPr>
          </a:p>
        </p:txBody>
      </p:sp>
      <p:sp>
        <p:nvSpPr>
          <p:cNvPr id="19457" name="Rectangle 1"/>
          <p:cNvSpPr>
            <a:spLocks noChangeArrowheads="1"/>
          </p:cNvSpPr>
          <p:nvPr/>
        </p:nvSpPr>
        <p:spPr bwMode="auto">
          <a:xfrm>
            <a:off x="428596" y="714356"/>
            <a:ext cx="8143932"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endParaRPr lang="es-ES_tradnl" dirty="0" smtClean="0">
              <a:latin typeface="Arial"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tabLst/>
            </a:pPr>
            <a:endParaRPr lang="es-ES_tradnl" b="1" i="1" dirty="0" smtClean="0">
              <a:solidFill>
                <a:srgbClr val="00B0F0"/>
              </a:solidFill>
              <a:latin typeface="Arial"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tabLst/>
            </a:pPr>
            <a:r>
              <a:rPr lang="es-ES_tradnl" b="1" i="1" dirty="0" smtClean="0">
                <a:solidFill>
                  <a:srgbClr val="00B0F0"/>
                </a:solidFill>
                <a:latin typeface="Arial" pitchFamily="34" charset="0"/>
                <a:ea typeface="Calibri" pitchFamily="34" charset="0"/>
                <a:cs typeface="Arial" pitchFamily="34" charset="0"/>
              </a:rPr>
              <a:t>Encuesta tipo Likert a Docentes</a:t>
            </a:r>
          </a:p>
          <a:p>
            <a:pPr marL="0" marR="0" lvl="0" indent="0" algn="just" defTabSz="914400" rtl="0" eaLnBrk="1" fontAlgn="base" latinLnBrk="0" hangingPunct="1">
              <a:lnSpc>
                <a:spcPct val="100000"/>
              </a:lnSpc>
              <a:spcBef>
                <a:spcPct val="0"/>
              </a:spcBef>
              <a:spcAft>
                <a:spcPct val="0"/>
              </a:spcAft>
              <a:buClrTx/>
              <a:buSzTx/>
              <a:tabLst/>
            </a:pPr>
            <a:endParaRPr lang="es-ES_tradnl" dirty="0" smtClean="0">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tabLst/>
            </a:pPr>
            <a:r>
              <a:rPr lang="es-ES_tradnl" b="1" dirty="0" smtClean="0">
                <a:latin typeface="Arial" pitchFamily="34" charset="0"/>
                <a:ea typeface="Calibri" pitchFamily="34" charset="0"/>
                <a:cs typeface="Arial" pitchFamily="34" charset="0"/>
              </a:rPr>
              <a:t>Ítem f. </a:t>
            </a:r>
            <a:r>
              <a:rPr kumimoji="0" lang="es-ES_tradnl" b="1" i="0" u="none" strike="noStrike" cap="none" normalizeH="0" baseline="0" dirty="0" smtClean="0">
                <a:ln>
                  <a:noFill/>
                </a:ln>
                <a:solidFill>
                  <a:schemeClr val="tx1"/>
                </a:solidFill>
                <a:effectLst/>
                <a:latin typeface="Arial" pitchFamily="34" charset="0"/>
                <a:ea typeface="Calibri" pitchFamily="34" charset="0"/>
                <a:cs typeface="Arial" pitchFamily="34" charset="0"/>
              </a:rPr>
              <a:t>Los juegos tradicionales ecuatorianos son adecuados para desarrollar la psicomotricidad en los niños/as</a:t>
            </a:r>
            <a:endParaRPr kumimoji="0" lang="es-ES_tradnl" b="1" i="0" u="none" strike="noStrike" cap="none" normalizeH="0" baseline="0" dirty="0" smtClean="0">
              <a:ln>
                <a:noFill/>
              </a:ln>
              <a:solidFill>
                <a:schemeClr val="tx1"/>
              </a:solidFill>
              <a:effectLst/>
              <a:latin typeface="Arial" pitchFamily="34" charset="0"/>
            </a:endParaRPr>
          </a:p>
        </p:txBody>
      </p:sp>
      <p:graphicFrame>
        <p:nvGraphicFramePr>
          <p:cNvPr id="6" name="5 Tabla"/>
          <p:cNvGraphicFramePr>
            <a:graphicFrameLocks noGrp="1"/>
          </p:cNvGraphicFramePr>
          <p:nvPr/>
        </p:nvGraphicFramePr>
        <p:xfrm>
          <a:off x="571472" y="2500306"/>
          <a:ext cx="3357585" cy="2133600"/>
        </p:xfrm>
        <a:graphic>
          <a:graphicData uri="http://schemas.openxmlformats.org/drawingml/2006/table">
            <a:tbl>
              <a:tblPr>
                <a:tableStyleId>{C4B1156A-380E-4F78-BDF5-A606A8083BF9}</a:tableStyleId>
              </a:tblPr>
              <a:tblGrid>
                <a:gridCol w="444715"/>
                <a:gridCol w="1820152"/>
                <a:gridCol w="518401"/>
                <a:gridCol w="574317"/>
              </a:tblGrid>
              <a:tr h="335799">
                <a:tc>
                  <a:txBody>
                    <a:bodyPr/>
                    <a:lstStyle/>
                    <a:p>
                      <a:pPr algn="just">
                        <a:lnSpc>
                          <a:spcPct val="100000"/>
                        </a:lnSpc>
                        <a:spcAft>
                          <a:spcPts val="0"/>
                        </a:spcAft>
                      </a:pPr>
                      <a:r>
                        <a:rPr lang="es-ES_tradnl" sz="1400" dirty="0"/>
                        <a:t>Cód.</a:t>
                      </a:r>
                      <a:endParaRPr lang="en-US" sz="1400" b="1" dirty="0">
                        <a:latin typeface="Courier New"/>
                        <a:ea typeface="MS Mincho"/>
                        <a:cs typeface="Times New Roman"/>
                      </a:endParaRPr>
                    </a:p>
                  </a:txBody>
                  <a:tcPr marL="68580" marR="68580" marT="0" marB="0"/>
                </a:tc>
                <a:tc>
                  <a:txBody>
                    <a:bodyPr/>
                    <a:lstStyle/>
                    <a:p>
                      <a:pPr algn="just">
                        <a:lnSpc>
                          <a:spcPct val="100000"/>
                        </a:lnSpc>
                        <a:spcAft>
                          <a:spcPts val="0"/>
                        </a:spcAft>
                      </a:pPr>
                      <a:r>
                        <a:rPr lang="es-ES_tradnl" sz="1400" dirty="0"/>
                        <a:t>Opinión</a:t>
                      </a:r>
                      <a:endParaRPr lang="en-US" sz="1400" b="1" dirty="0">
                        <a:latin typeface="Courier New"/>
                        <a:ea typeface="MS Mincho"/>
                        <a:cs typeface="Times New Roman"/>
                      </a:endParaRPr>
                    </a:p>
                  </a:txBody>
                  <a:tcPr marL="68580" marR="68580" marT="0" marB="0"/>
                </a:tc>
                <a:tc>
                  <a:txBody>
                    <a:bodyPr/>
                    <a:lstStyle/>
                    <a:p>
                      <a:pPr algn="just">
                        <a:lnSpc>
                          <a:spcPct val="100000"/>
                        </a:lnSpc>
                        <a:spcAft>
                          <a:spcPts val="0"/>
                        </a:spcAft>
                      </a:pPr>
                      <a:r>
                        <a:rPr lang="es-ES_tradnl" sz="1400" dirty="0"/>
                        <a:t>f</a:t>
                      </a:r>
                      <a:endParaRPr lang="en-US" sz="1400" b="1" dirty="0">
                        <a:latin typeface="Courier New"/>
                        <a:ea typeface="MS Mincho"/>
                        <a:cs typeface="Times New Roman"/>
                      </a:endParaRPr>
                    </a:p>
                  </a:txBody>
                  <a:tcPr marL="68580" marR="68580" marT="0" marB="0"/>
                </a:tc>
                <a:tc>
                  <a:txBody>
                    <a:bodyPr/>
                    <a:lstStyle/>
                    <a:p>
                      <a:pPr algn="just">
                        <a:lnSpc>
                          <a:spcPct val="100000"/>
                        </a:lnSpc>
                        <a:spcAft>
                          <a:spcPts val="0"/>
                        </a:spcAft>
                      </a:pPr>
                      <a:r>
                        <a:rPr lang="es-ES_tradnl" sz="1400" dirty="0"/>
                        <a:t>%</a:t>
                      </a:r>
                      <a:endParaRPr lang="en-US" sz="1400" b="1" dirty="0">
                        <a:latin typeface="Courier New"/>
                        <a:ea typeface="MS Mincho"/>
                        <a:cs typeface="Times New Roman"/>
                      </a:endParaRPr>
                    </a:p>
                  </a:txBody>
                  <a:tcPr marL="68580" marR="68580" marT="0" marB="0"/>
                </a:tc>
              </a:tr>
              <a:tr h="1343196">
                <a:tc>
                  <a:txBody>
                    <a:bodyPr/>
                    <a:lstStyle/>
                    <a:p>
                      <a:pPr algn="just">
                        <a:lnSpc>
                          <a:spcPct val="100000"/>
                        </a:lnSpc>
                        <a:spcAft>
                          <a:spcPts val="0"/>
                        </a:spcAft>
                      </a:pPr>
                      <a:r>
                        <a:rPr lang="es-ES_tradnl" sz="1400" dirty="0"/>
                        <a:t>1</a:t>
                      </a:r>
                      <a:endParaRPr lang="en-US" sz="1400" dirty="0"/>
                    </a:p>
                    <a:p>
                      <a:pPr algn="just">
                        <a:lnSpc>
                          <a:spcPct val="100000"/>
                        </a:lnSpc>
                        <a:spcAft>
                          <a:spcPts val="0"/>
                        </a:spcAft>
                      </a:pPr>
                      <a:r>
                        <a:rPr lang="es-ES_tradnl" sz="1400" dirty="0"/>
                        <a:t>2</a:t>
                      </a:r>
                      <a:endParaRPr lang="en-US" sz="1400" dirty="0"/>
                    </a:p>
                    <a:p>
                      <a:pPr algn="just">
                        <a:lnSpc>
                          <a:spcPct val="100000"/>
                        </a:lnSpc>
                        <a:spcAft>
                          <a:spcPts val="0"/>
                        </a:spcAft>
                      </a:pPr>
                      <a:r>
                        <a:rPr lang="es-ES_tradnl" sz="1400" dirty="0"/>
                        <a:t>3</a:t>
                      </a:r>
                      <a:endParaRPr lang="en-US" sz="1400" dirty="0"/>
                    </a:p>
                    <a:p>
                      <a:pPr algn="just">
                        <a:lnSpc>
                          <a:spcPct val="100000"/>
                        </a:lnSpc>
                        <a:spcAft>
                          <a:spcPts val="0"/>
                        </a:spcAft>
                      </a:pPr>
                      <a:endParaRPr lang="es-ES_tradnl" sz="1400" dirty="0" smtClean="0"/>
                    </a:p>
                    <a:p>
                      <a:pPr algn="just">
                        <a:lnSpc>
                          <a:spcPct val="100000"/>
                        </a:lnSpc>
                        <a:spcAft>
                          <a:spcPts val="0"/>
                        </a:spcAft>
                      </a:pPr>
                      <a:r>
                        <a:rPr lang="es-ES_tradnl" sz="1400" dirty="0" smtClean="0"/>
                        <a:t>4</a:t>
                      </a:r>
                      <a:endParaRPr lang="en-US" sz="1400" dirty="0"/>
                    </a:p>
                    <a:p>
                      <a:pPr algn="just">
                        <a:lnSpc>
                          <a:spcPct val="100000"/>
                        </a:lnSpc>
                        <a:spcAft>
                          <a:spcPts val="0"/>
                        </a:spcAft>
                      </a:pPr>
                      <a:r>
                        <a:rPr lang="es-ES_tradnl" sz="1400" dirty="0"/>
                        <a:t>5</a:t>
                      </a:r>
                      <a:endParaRPr lang="en-US" sz="1400" b="1" dirty="0">
                        <a:latin typeface="Courier New"/>
                        <a:ea typeface="MS Mincho"/>
                        <a:cs typeface="Times New Roman"/>
                      </a:endParaRPr>
                    </a:p>
                  </a:txBody>
                  <a:tcPr marL="68580" marR="68580" marT="0" marB="0"/>
                </a:tc>
                <a:tc>
                  <a:txBody>
                    <a:bodyPr/>
                    <a:lstStyle/>
                    <a:p>
                      <a:pPr algn="just">
                        <a:lnSpc>
                          <a:spcPct val="100000"/>
                        </a:lnSpc>
                        <a:spcAft>
                          <a:spcPts val="0"/>
                        </a:spcAft>
                      </a:pPr>
                      <a:r>
                        <a:rPr lang="es-ES_tradnl" sz="1400" dirty="0"/>
                        <a:t>Totalmente de acuerdo</a:t>
                      </a:r>
                      <a:endParaRPr lang="en-US" sz="1400" dirty="0"/>
                    </a:p>
                    <a:p>
                      <a:pPr algn="just">
                        <a:lnSpc>
                          <a:spcPct val="100000"/>
                        </a:lnSpc>
                        <a:spcAft>
                          <a:spcPts val="0"/>
                        </a:spcAft>
                      </a:pPr>
                      <a:r>
                        <a:rPr lang="es-ES_tradnl" sz="1400" dirty="0"/>
                        <a:t>De acuerdo</a:t>
                      </a:r>
                      <a:endParaRPr lang="en-US" sz="1400" dirty="0"/>
                    </a:p>
                    <a:p>
                      <a:pPr algn="just">
                        <a:lnSpc>
                          <a:spcPct val="100000"/>
                        </a:lnSpc>
                        <a:spcAft>
                          <a:spcPts val="0"/>
                        </a:spcAft>
                      </a:pPr>
                      <a:r>
                        <a:rPr lang="es-ES_tradnl" sz="1400" dirty="0"/>
                        <a:t>Ni de acuerdo, ni en desacuerdo</a:t>
                      </a:r>
                      <a:endParaRPr lang="en-US" sz="1400" dirty="0"/>
                    </a:p>
                    <a:p>
                      <a:pPr algn="just">
                        <a:lnSpc>
                          <a:spcPct val="100000"/>
                        </a:lnSpc>
                        <a:spcAft>
                          <a:spcPts val="0"/>
                        </a:spcAft>
                      </a:pPr>
                      <a:r>
                        <a:rPr lang="es-ES_tradnl" sz="1400" dirty="0"/>
                        <a:t>En desacuerdo</a:t>
                      </a:r>
                      <a:endParaRPr lang="en-US" sz="1400" dirty="0"/>
                    </a:p>
                    <a:p>
                      <a:pPr algn="just">
                        <a:lnSpc>
                          <a:spcPct val="100000"/>
                        </a:lnSpc>
                        <a:spcAft>
                          <a:spcPts val="0"/>
                        </a:spcAft>
                      </a:pPr>
                      <a:r>
                        <a:rPr lang="es-ES_tradnl" sz="1400" dirty="0"/>
                        <a:t>Totalmente en desacuerdo</a:t>
                      </a:r>
                      <a:endParaRPr lang="en-US" sz="1400" b="1" dirty="0">
                        <a:latin typeface="Courier New"/>
                        <a:ea typeface="MS Mincho"/>
                        <a:cs typeface="Times New Roman"/>
                      </a:endParaRPr>
                    </a:p>
                  </a:txBody>
                  <a:tcPr marL="68580" marR="68580" marT="0" marB="0"/>
                </a:tc>
                <a:tc>
                  <a:txBody>
                    <a:bodyPr/>
                    <a:lstStyle/>
                    <a:p>
                      <a:pPr algn="just">
                        <a:lnSpc>
                          <a:spcPct val="100000"/>
                        </a:lnSpc>
                        <a:spcAft>
                          <a:spcPts val="0"/>
                        </a:spcAft>
                      </a:pPr>
                      <a:r>
                        <a:rPr lang="es-ES_tradnl" sz="1400" dirty="0"/>
                        <a:t>1</a:t>
                      </a:r>
                      <a:endParaRPr lang="en-US" sz="1400" dirty="0"/>
                    </a:p>
                    <a:p>
                      <a:pPr algn="just">
                        <a:lnSpc>
                          <a:spcPct val="100000"/>
                        </a:lnSpc>
                        <a:spcAft>
                          <a:spcPts val="0"/>
                        </a:spcAft>
                      </a:pPr>
                      <a:r>
                        <a:rPr lang="es-ES_tradnl" sz="1400" dirty="0"/>
                        <a:t>3</a:t>
                      </a:r>
                      <a:endParaRPr lang="en-US" sz="1400" dirty="0"/>
                    </a:p>
                    <a:p>
                      <a:pPr algn="just">
                        <a:lnSpc>
                          <a:spcPct val="100000"/>
                        </a:lnSpc>
                        <a:spcAft>
                          <a:spcPts val="0"/>
                        </a:spcAft>
                      </a:pPr>
                      <a:endParaRPr lang="es-ES_tradnl" sz="1400" dirty="0" smtClean="0"/>
                    </a:p>
                    <a:p>
                      <a:pPr algn="just">
                        <a:lnSpc>
                          <a:spcPct val="100000"/>
                        </a:lnSpc>
                        <a:spcAft>
                          <a:spcPts val="0"/>
                        </a:spcAft>
                      </a:pPr>
                      <a:r>
                        <a:rPr lang="es-ES_tradnl" sz="1400" dirty="0" smtClean="0"/>
                        <a:t>0</a:t>
                      </a:r>
                      <a:endParaRPr lang="en-US" sz="1400" dirty="0"/>
                    </a:p>
                    <a:p>
                      <a:pPr algn="just">
                        <a:lnSpc>
                          <a:spcPct val="100000"/>
                        </a:lnSpc>
                        <a:spcAft>
                          <a:spcPts val="0"/>
                        </a:spcAft>
                      </a:pPr>
                      <a:r>
                        <a:rPr lang="es-ES_tradnl" sz="1400" dirty="0"/>
                        <a:t>0</a:t>
                      </a:r>
                      <a:endParaRPr lang="en-US" sz="1400" dirty="0"/>
                    </a:p>
                    <a:p>
                      <a:pPr algn="just">
                        <a:lnSpc>
                          <a:spcPct val="100000"/>
                        </a:lnSpc>
                        <a:spcAft>
                          <a:spcPts val="0"/>
                        </a:spcAft>
                      </a:pPr>
                      <a:r>
                        <a:rPr lang="es-ES_tradnl" sz="1400" dirty="0"/>
                        <a:t>0</a:t>
                      </a:r>
                      <a:endParaRPr lang="en-US" sz="1400" b="1" dirty="0">
                        <a:latin typeface="Courier New"/>
                        <a:ea typeface="MS Mincho"/>
                        <a:cs typeface="Times New Roman"/>
                      </a:endParaRPr>
                    </a:p>
                  </a:txBody>
                  <a:tcPr marL="68580" marR="68580" marT="0" marB="0"/>
                </a:tc>
                <a:tc>
                  <a:txBody>
                    <a:bodyPr/>
                    <a:lstStyle/>
                    <a:p>
                      <a:pPr algn="just">
                        <a:lnSpc>
                          <a:spcPct val="100000"/>
                        </a:lnSpc>
                        <a:spcAft>
                          <a:spcPts val="0"/>
                        </a:spcAft>
                      </a:pPr>
                      <a:r>
                        <a:rPr lang="es-ES_tradnl" sz="1400" dirty="0"/>
                        <a:t>25</a:t>
                      </a:r>
                      <a:endParaRPr lang="en-US" sz="1400" dirty="0"/>
                    </a:p>
                    <a:p>
                      <a:pPr algn="just">
                        <a:lnSpc>
                          <a:spcPct val="100000"/>
                        </a:lnSpc>
                        <a:spcAft>
                          <a:spcPts val="0"/>
                        </a:spcAft>
                      </a:pPr>
                      <a:r>
                        <a:rPr lang="es-ES_tradnl" sz="1400" dirty="0"/>
                        <a:t>75</a:t>
                      </a:r>
                      <a:endParaRPr lang="en-US" sz="1400" dirty="0"/>
                    </a:p>
                    <a:p>
                      <a:pPr algn="just">
                        <a:lnSpc>
                          <a:spcPct val="100000"/>
                        </a:lnSpc>
                        <a:spcAft>
                          <a:spcPts val="0"/>
                        </a:spcAft>
                      </a:pPr>
                      <a:endParaRPr lang="es-ES_tradnl" sz="1400" dirty="0" smtClean="0"/>
                    </a:p>
                    <a:p>
                      <a:pPr algn="just">
                        <a:lnSpc>
                          <a:spcPct val="100000"/>
                        </a:lnSpc>
                        <a:spcAft>
                          <a:spcPts val="0"/>
                        </a:spcAft>
                      </a:pPr>
                      <a:r>
                        <a:rPr lang="es-ES_tradnl" sz="1400" dirty="0" smtClean="0"/>
                        <a:t>0</a:t>
                      </a:r>
                      <a:endParaRPr lang="en-US" sz="1400" dirty="0"/>
                    </a:p>
                    <a:p>
                      <a:pPr algn="just">
                        <a:lnSpc>
                          <a:spcPct val="100000"/>
                        </a:lnSpc>
                        <a:spcAft>
                          <a:spcPts val="0"/>
                        </a:spcAft>
                      </a:pPr>
                      <a:r>
                        <a:rPr lang="es-ES_tradnl" sz="1400" dirty="0"/>
                        <a:t>0</a:t>
                      </a:r>
                      <a:endParaRPr lang="en-US" sz="1400" dirty="0"/>
                    </a:p>
                    <a:p>
                      <a:pPr algn="just">
                        <a:lnSpc>
                          <a:spcPct val="100000"/>
                        </a:lnSpc>
                        <a:spcAft>
                          <a:spcPts val="0"/>
                        </a:spcAft>
                      </a:pPr>
                      <a:r>
                        <a:rPr lang="es-ES_tradnl" sz="1400" dirty="0"/>
                        <a:t>0</a:t>
                      </a:r>
                      <a:endParaRPr lang="en-US" sz="1400" b="1" dirty="0">
                        <a:latin typeface="Courier New"/>
                        <a:ea typeface="MS Mincho"/>
                        <a:cs typeface="Times New Roman"/>
                      </a:endParaRPr>
                    </a:p>
                  </a:txBody>
                  <a:tcPr marL="68580" marR="68580" marT="0" marB="0"/>
                </a:tc>
              </a:tr>
              <a:tr h="167900">
                <a:tc gridSpan="2">
                  <a:txBody>
                    <a:bodyPr/>
                    <a:lstStyle/>
                    <a:p>
                      <a:pPr algn="just">
                        <a:lnSpc>
                          <a:spcPct val="100000"/>
                        </a:lnSpc>
                        <a:spcAft>
                          <a:spcPts val="0"/>
                        </a:spcAft>
                      </a:pPr>
                      <a:r>
                        <a:rPr lang="es-ES_tradnl" sz="1400" dirty="0"/>
                        <a:t>Total</a:t>
                      </a:r>
                      <a:endParaRPr lang="en-US" sz="1400" b="1" dirty="0">
                        <a:latin typeface="Courier New"/>
                        <a:ea typeface="MS Mincho"/>
                        <a:cs typeface="Times New Roman"/>
                      </a:endParaRPr>
                    </a:p>
                  </a:txBody>
                  <a:tcPr marL="68580" marR="68580" marT="0" marB="0"/>
                </a:tc>
                <a:tc hMerge="1">
                  <a:txBody>
                    <a:bodyPr/>
                    <a:lstStyle/>
                    <a:p>
                      <a:endParaRPr lang="en-US"/>
                    </a:p>
                  </a:txBody>
                  <a:tcPr/>
                </a:tc>
                <a:tc>
                  <a:txBody>
                    <a:bodyPr/>
                    <a:lstStyle/>
                    <a:p>
                      <a:pPr algn="just">
                        <a:lnSpc>
                          <a:spcPct val="100000"/>
                        </a:lnSpc>
                        <a:spcAft>
                          <a:spcPts val="0"/>
                        </a:spcAft>
                      </a:pPr>
                      <a:r>
                        <a:rPr lang="es-ES_tradnl" sz="1400" dirty="0"/>
                        <a:t>4</a:t>
                      </a:r>
                      <a:endParaRPr lang="en-US" sz="1400" b="1" dirty="0">
                        <a:latin typeface="Courier New"/>
                        <a:ea typeface="MS Mincho"/>
                        <a:cs typeface="Times New Roman"/>
                      </a:endParaRPr>
                    </a:p>
                  </a:txBody>
                  <a:tcPr marL="68580" marR="68580" marT="0" marB="0"/>
                </a:tc>
                <a:tc>
                  <a:txBody>
                    <a:bodyPr/>
                    <a:lstStyle/>
                    <a:p>
                      <a:pPr algn="just">
                        <a:lnSpc>
                          <a:spcPct val="100000"/>
                        </a:lnSpc>
                        <a:spcAft>
                          <a:spcPts val="0"/>
                        </a:spcAft>
                      </a:pPr>
                      <a:r>
                        <a:rPr lang="es-ES_tradnl" sz="1400" dirty="0"/>
                        <a:t>100</a:t>
                      </a:r>
                      <a:endParaRPr lang="en-US" sz="1400" b="1" dirty="0">
                        <a:latin typeface="Courier New"/>
                        <a:ea typeface="MS Mincho"/>
                        <a:cs typeface="Times New Roman"/>
                      </a:endParaRPr>
                    </a:p>
                  </a:txBody>
                  <a:tcPr marL="68580" marR="68580" marT="0" marB="0"/>
                </a:tc>
              </a:tr>
            </a:tbl>
          </a:graphicData>
        </a:graphic>
      </p:graphicFrame>
      <p:graphicFrame>
        <p:nvGraphicFramePr>
          <p:cNvPr id="7" name="6 Gráfico"/>
          <p:cNvGraphicFramePr/>
          <p:nvPr/>
        </p:nvGraphicFramePr>
        <p:xfrm>
          <a:off x="4026779" y="2421458"/>
          <a:ext cx="4929222" cy="2500330"/>
        </p:xfrm>
        <a:graphic>
          <a:graphicData uri="http://schemas.openxmlformats.org/drawingml/2006/chart">
            <c:chart xmlns:c="http://schemas.openxmlformats.org/drawingml/2006/chart" xmlns:r="http://schemas.openxmlformats.org/officeDocument/2006/relationships" r:id="rId3"/>
          </a:graphicData>
        </a:graphic>
      </p:graphicFrame>
      <p:sp>
        <p:nvSpPr>
          <p:cNvPr id="8" name="7 CuadroTexto"/>
          <p:cNvSpPr txBox="1"/>
          <p:nvPr/>
        </p:nvSpPr>
        <p:spPr>
          <a:xfrm>
            <a:off x="428596" y="5143512"/>
            <a:ext cx="8501122" cy="1846659"/>
          </a:xfrm>
          <a:prstGeom prst="rect">
            <a:avLst/>
          </a:prstGeom>
          <a:noFill/>
        </p:spPr>
        <p:txBody>
          <a:bodyPr wrap="square" rtlCol="0">
            <a:spAutoFit/>
          </a:bodyPr>
          <a:lstStyle/>
          <a:p>
            <a:pPr algn="just"/>
            <a:r>
              <a:rPr lang="es-ES_tradnl" sz="1600" b="1" i="1" dirty="0" smtClean="0">
                <a:solidFill>
                  <a:schemeClr val="accent6">
                    <a:lumMod val="50000"/>
                  </a:schemeClr>
                </a:solidFill>
              </a:rPr>
              <a:t>Análisis e Interpretación:</a:t>
            </a:r>
            <a:endParaRPr lang="en-US" sz="1600" b="1" i="1" dirty="0" smtClean="0">
              <a:solidFill>
                <a:schemeClr val="accent6">
                  <a:lumMod val="50000"/>
                </a:schemeClr>
              </a:solidFill>
            </a:endParaRPr>
          </a:p>
          <a:p>
            <a:pPr algn="just"/>
            <a:r>
              <a:rPr lang="es-ES_tradnl" sz="1600" b="1" i="1" dirty="0" smtClean="0"/>
              <a:t>El 75% de las maestras encuestadas están  de acuerdo en que los juegos tradicionales son adecuados para desarrollar la psicomotricidad, mientras que el 25% están totalmente de acuerdo.</a:t>
            </a:r>
            <a:endParaRPr lang="en-US" sz="1600" b="1" i="1" dirty="0" smtClean="0"/>
          </a:p>
          <a:p>
            <a:pPr algn="just"/>
            <a:r>
              <a:rPr lang="es-ES_tradnl" sz="1600" b="1" i="1" dirty="0" smtClean="0"/>
              <a:t> </a:t>
            </a:r>
            <a:endParaRPr lang="en-US" sz="1600" b="1" i="1" dirty="0" smtClean="0"/>
          </a:p>
          <a:p>
            <a:pPr algn="just"/>
            <a:r>
              <a:rPr lang="es-ES_tradnl" sz="1600" b="1" i="1" dirty="0" smtClean="0"/>
              <a:t>Por lo tanto, las maestras deben  enseñar a los niños/as los juegos tradicionales  ecuatorianos para mejorar el desarrollo de la psicomotricidad. </a:t>
            </a:r>
            <a:endParaRPr lang="en-US" sz="1600" b="1" i="1" dirty="0" smtClean="0"/>
          </a:p>
          <a:p>
            <a:endParaRPr lang="en-US" dirty="0"/>
          </a:p>
        </p:txBody>
      </p:sp>
    </p:spTree>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2 CuadroTexto"/>
          <p:cNvSpPr txBox="1"/>
          <p:nvPr/>
        </p:nvSpPr>
        <p:spPr>
          <a:xfrm>
            <a:off x="714348" y="642918"/>
            <a:ext cx="7929618" cy="1231106"/>
          </a:xfrm>
          <a:prstGeom prst="rect">
            <a:avLst/>
          </a:prstGeom>
          <a:noFill/>
        </p:spPr>
        <p:txBody>
          <a:bodyPr wrap="square" rtlCol="0">
            <a:spAutoFit/>
          </a:bodyPr>
          <a:lstStyle/>
          <a:p>
            <a:pPr algn="ctr"/>
            <a:r>
              <a:rPr lang="es-EC" sz="2000" b="1" i="1" dirty="0" smtClean="0">
                <a:solidFill>
                  <a:schemeClr val="accent6">
                    <a:lumMod val="50000"/>
                  </a:schemeClr>
                </a:solidFill>
              </a:rPr>
              <a:t>OBSERVACIÓN DE LA PSICOMOTRICIDAD DIRIGIDA A LOS NIÑOS/AS</a:t>
            </a:r>
          </a:p>
          <a:p>
            <a:pPr algn="ctr"/>
            <a:endParaRPr lang="es-EC" dirty="0" smtClean="0"/>
          </a:p>
          <a:p>
            <a:pPr algn="just"/>
            <a:r>
              <a:rPr lang="es-ES" b="1" dirty="0" smtClean="0"/>
              <a:t>Ítem f.2 Trabaja con direccionalidad en el cuaderno (de izquierda a derecha, arriba hacia abajo)</a:t>
            </a:r>
            <a:endParaRPr lang="en-US" b="1" dirty="0"/>
          </a:p>
        </p:txBody>
      </p:sp>
      <p:graphicFrame>
        <p:nvGraphicFramePr>
          <p:cNvPr id="4" name="3 Tabla"/>
          <p:cNvGraphicFramePr>
            <a:graphicFrameLocks noGrp="1"/>
          </p:cNvGraphicFramePr>
          <p:nvPr/>
        </p:nvGraphicFramePr>
        <p:xfrm>
          <a:off x="357158" y="2071678"/>
          <a:ext cx="3786214" cy="1219200"/>
        </p:xfrm>
        <a:graphic>
          <a:graphicData uri="http://schemas.openxmlformats.org/drawingml/2006/table">
            <a:tbl>
              <a:tblPr>
                <a:tableStyleId>{0505E3EF-67EA-436B-97B2-0124C06EBD24}</a:tableStyleId>
              </a:tblPr>
              <a:tblGrid>
                <a:gridCol w="714379"/>
                <a:gridCol w="1481626"/>
                <a:gridCol w="681518"/>
                <a:gridCol w="908691"/>
              </a:tblGrid>
              <a:tr h="242889">
                <a:tc>
                  <a:txBody>
                    <a:bodyPr/>
                    <a:lstStyle/>
                    <a:p>
                      <a:pPr algn="ctr">
                        <a:lnSpc>
                          <a:spcPct val="100000"/>
                        </a:lnSpc>
                        <a:spcAft>
                          <a:spcPts val="0"/>
                        </a:spcAft>
                      </a:pPr>
                      <a:r>
                        <a:rPr lang="es-ES_tradnl" sz="1600" dirty="0"/>
                        <a:t>Cod.</a:t>
                      </a:r>
                      <a:endParaRPr lang="en-US" sz="1600" b="1" dirty="0">
                        <a:latin typeface="Courier New"/>
                        <a:ea typeface="MS Mincho"/>
                        <a:cs typeface="Times New Roman"/>
                      </a:endParaRPr>
                    </a:p>
                  </a:txBody>
                  <a:tcPr marL="68580" marR="68580" marT="0" marB="0"/>
                </a:tc>
                <a:tc>
                  <a:txBody>
                    <a:bodyPr/>
                    <a:lstStyle/>
                    <a:p>
                      <a:pPr algn="ctr">
                        <a:lnSpc>
                          <a:spcPct val="100000"/>
                        </a:lnSpc>
                        <a:spcAft>
                          <a:spcPts val="0"/>
                        </a:spcAft>
                      </a:pPr>
                      <a:r>
                        <a:rPr lang="es-ES_tradnl" sz="1600" dirty="0"/>
                        <a:t>Respuestas</a:t>
                      </a:r>
                      <a:endParaRPr lang="en-US" sz="1600" b="1" dirty="0">
                        <a:latin typeface="Courier New"/>
                        <a:ea typeface="MS Mincho"/>
                        <a:cs typeface="Times New Roman"/>
                      </a:endParaRPr>
                    </a:p>
                  </a:txBody>
                  <a:tcPr marL="68580" marR="68580" marT="0" marB="0"/>
                </a:tc>
                <a:tc>
                  <a:txBody>
                    <a:bodyPr/>
                    <a:lstStyle/>
                    <a:p>
                      <a:pPr algn="ctr">
                        <a:lnSpc>
                          <a:spcPct val="100000"/>
                        </a:lnSpc>
                        <a:spcAft>
                          <a:spcPts val="0"/>
                        </a:spcAft>
                      </a:pPr>
                      <a:r>
                        <a:rPr lang="es-ES_tradnl" sz="1600" dirty="0"/>
                        <a:t>f</a:t>
                      </a:r>
                      <a:endParaRPr lang="en-US" sz="1600" b="1" dirty="0">
                        <a:latin typeface="Courier New"/>
                        <a:ea typeface="MS Mincho"/>
                        <a:cs typeface="Times New Roman"/>
                      </a:endParaRPr>
                    </a:p>
                  </a:txBody>
                  <a:tcPr marL="68580" marR="68580" marT="0" marB="0"/>
                </a:tc>
                <a:tc>
                  <a:txBody>
                    <a:bodyPr/>
                    <a:lstStyle/>
                    <a:p>
                      <a:pPr algn="ctr">
                        <a:lnSpc>
                          <a:spcPct val="100000"/>
                        </a:lnSpc>
                        <a:spcAft>
                          <a:spcPts val="0"/>
                        </a:spcAft>
                      </a:pPr>
                      <a:r>
                        <a:rPr lang="es-ES_tradnl" sz="1600" dirty="0"/>
                        <a:t>%</a:t>
                      </a:r>
                      <a:endParaRPr lang="en-US" sz="1600" b="1" dirty="0">
                        <a:latin typeface="Courier New"/>
                        <a:ea typeface="MS Mincho"/>
                        <a:cs typeface="Times New Roman"/>
                      </a:endParaRPr>
                    </a:p>
                  </a:txBody>
                  <a:tcPr marL="68580" marR="68580" marT="0" marB="0"/>
                </a:tc>
              </a:tr>
              <a:tr h="728668">
                <a:tc>
                  <a:txBody>
                    <a:bodyPr/>
                    <a:lstStyle/>
                    <a:p>
                      <a:pPr algn="ctr">
                        <a:lnSpc>
                          <a:spcPct val="100000"/>
                        </a:lnSpc>
                        <a:spcAft>
                          <a:spcPts val="0"/>
                        </a:spcAft>
                      </a:pPr>
                      <a:r>
                        <a:rPr lang="es-ES_tradnl" sz="1600" dirty="0"/>
                        <a:t>1</a:t>
                      </a:r>
                      <a:endParaRPr lang="en-US" sz="1600" dirty="0"/>
                    </a:p>
                    <a:p>
                      <a:pPr algn="ctr">
                        <a:lnSpc>
                          <a:spcPct val="100000"/>
                        </a:lnSpc>
                        <a:spcAft>
                          <a:spcPts val="0"/>
                        </a:spcAft>
                      </a:pPr>
                      <a:r>
                        <a:rPr lang="es-ES_tradnl" sz="1600" dirty="0"/>
                        <a:t>2</a:t>
                      </a:r>
                      <a:endParaRPr lang="en-US" sz="1600" dirty="0"/>
                    </a:p>
                    <a:p>
                      <a:pPr algn="ctr">
                        <a:lnSpc>
                          <a:spcPct val="100000"/>
                        </a:lnSpc>
                        <a:spcAft>
                          <a:spcPts val="0"/>
                        </a:spcAft>
                      </a:pPr>
                      <a:r>
                        <a:rPr lang="es-ES_tradnl" sz="1600" dirty="0"/>
                        <a:t>3</a:t>
                      </a:r>
                      <a:endParaRPr lang="en-US" sz="1600" b="1" dirty="0">
                        <a:latin typeface="Courier New"/>
                        <a:ea typeface="MS Mincho"/>
                        <a:cs typeface="Times New Roman"/>
                      </a:endParaRPr>
                    </a:p>
                  </a:txBody>
                  <a:tcPr marL="68580" marR="68580" marT="0" marB="0"/>
                </a:tc>
                <a:tc>
                  <a:txBody>
                    <a:bodyPr/>
                    <a:lstStyle/>
                    <a:p>
                      <a:pPr algn="l">
                        <a:lnSpc>
                          <a:spcPct val="100000"/>
                        </a:lnSpc>
                        <a:spcAft>
                          <a:spcPts val="0"/>
                        </a:spcAft>
                      </a:pPr>
                      <a:r>
                        <a:rPr lang="es-ES_tradnl" sz="1600" dirty="0"/>
                        <a:t>Siempre</a:t>
                      </a:r>
                      <a:endParaRPr lang="en-US" sz="1600" dirty="0"/>
                    </a:p>
                    <a:p>
                      <a:pPr algn="l">
                        <a:lnSpc>
                          <a:spcPct val="100000"/>
                        </a:lnSpc>
                        <a:spcAft>
                          <a:spcPts val="0"/>
                        </a:spcAft>
                      </a:pPr>
                      <a:r>
                        <a:rPr lang="es-ES_tradnl" sz="1600" dirty="0"/>
                        <a:t>En proceso</a:t>
                      </a:r>
                      <a:endParaRPr lang="en-US" sz="1600" dirty="0"/>
                    </a:p>
                    <a:p>
                      <a:pPr algn="l">
                        <a:lnSpc>
                          <a:spcPct val="100000"/>
                        </a:lnSpc>
                        <a:spcAft>
                          <a:spcPts val="0"/>
                        </a:spcAft>
                      </a:pPr>
                      <a:r>
                        <a:rPr lang="es-ES_tradnl" sz="1600" dirty="0"/>
                        <a:t>Nunca</a:t>
                      </a:r>
                      <a:endParaRPr lang="en-US" sz="1600" b="1" dirty="0">
                        <a:latin typeface="Courier New"/>
                        <a:ea typeface="MS Mincho"/>
                        <a:cs typeface="Times New Roman"/>
                      </a:endParaRPr>
                    </a:p>
                  </a:txBody>
                  <a:tcPr marL="68580" marR="68580" marT="0" marB="0"/>
                </a:tc>
                <a:tc>
                  <a:txBody>
                    <a:bodyPr/>
                    <a:lstStyle/>
                    <a:p>
                      <a:pPr algn="ctr">
                        <a:lnSpc>
                          <a:spcPct val="100000"/>
                        </a:lnSpc>
                        <a:spcAft>
                          <a:spcPts val="0"/>
                        </a:spcAft>
                      </a:pPr>
                      <a:r>
                        <a:rPr lang="es-ES_tradnl" sz="1600" dirty="0"/>
                        <a:t>18</a:t>
                      </a:r>
                      <a:endParaRPr lang="en-US" sz="1600" dirty="0"/>
                    </a:p>
                    <a:p>
                      <a:pPr algn="ctr">
                        <a:lnSpc>
                          <a:spcPct val="100000"/>
                        </a:lnSpc>
                        <a:spcAft>
                          <a:spcPts val="0"/>
                        </a:spcAft>
                      </a:pPr>
                      <a:r>
                        <a:rPr lang="es-ES_tradnl" sz="1600" dirty="0"/>
                        <a:t>20</a:t>
                      </a:r>
                      <a:endParaRPr lang="en-US" sz="1600" dirty="0"/>
                    </a:p>
                    <a:p>
                      <a:pPr algn="ctr">
                        <a:lnSpc>
                          <a:spcPct val="100000"/>
                        </a:lnSpc>
                        <a:spcAft>
                          <a:spcPts val="0"/>
                        </a:spcAft>
                      </a:pPr>
                      <a:r>
                        <a:rPr lang="es-ES_tradnl" sz="1600" dirty="0"/>
                        <a:t>0</a:t>
                      </a:r>
                      <a:endParaRPr lang="en-US" sz="1600" b="1" dirty="0">
                        <a:latin typeface="Courier New"/>
                        <a:ea typeface="MS Mincho"/>
                        <a:cs typeface="Times New Roman"/>
                      </a:endParaRPr>
                    </a:p>
                  </a:txBody>
                  <a:tcPr marL="68580" marR="68580" marT="0" marB="0"/>
                </a:tc>
                <a:tc>
                  <a:txBody>
                    <a:bodyPr/>
                    <a:lstStyle/>
                    <a:p>
                      <a:pPr algn="just">
                        <a:lnSpc>
                          <a:spcPct val="100000"/>
                        </a:lnSpc>
                        <a:spcAft>
                          <a:spcPts val="0"/>
                        </a:spcAft>
                      </a:pPr>
                      <a:r>
                        <a:rPr lang="es-ES_tradnl" sz="1600" dirty="0"/>
                        <a:t>47,36% </a:t>
                      </a:r>
                      <a:endParaRPr lang="en-US" sz="1600" dirty="0"/>
                    </a:p>
                    <a:p>
                      <a:pPr algn="just">
                        <a:lnSpc>
                          <a:spcPct val="100000"/>
                        </a:lnSpc>
                        <a:spcAft>
                          <a:spcPts val="0"/>
                        </a:spcAft>
                      </a:pPr>
                      <a:r>
                        <a:rPr lang="es-ES_tradnl" sz="1600" dirty="0"/>
                        <a:t>52,63%</a:t>
                      </a:r>
                      <a:endParaRPr lang="en-US" sz="1600" dirty="0"/>
                    </a:p>
                    <a:p>
                      <a:pPr algn="just">
                        <a:lnSpc>
                          <a:spcPct val="100000"/>
                        </a:lnSpc>
                        <a:spcAft>
                          <a:spcPts val="0"/>
                        </a:spcAft>
                      </a:pPr>
                      <a:r>
                        <a:rPr lang="es-ES_tradnl" sz="1600" dirty="0"/>
                        <a:t>      0%</a:t>
                      </a:r>
                      <a:endParaRPr lang="en-US" sz="1600" b="1" dirty="0">
                        <a:latin typeface="Courier New"/>
                        <a:ea typeface="MS Mincho"/>
                        <a:cs typeface="Times New Roman"/>
                      </a:endParaRPr>
                    </a:p>
                  </a:txBody>
                  <a:tcPr marL="68580" marR="68580" marT="0" marB="0"/>
                </a:tc>
              </a:tr>
              <a:tr h="242889">
                <a:tc gridSpan="2">
                  <a:txBody>
                    <a:bodyPr/>
                    <a:lstStyle/>
                    <a:p>
                      <a:pPr algn="r">
                        <a:lnSpc>
                          <a:spcPct val="100000"/>
                        </a:lnSpc>
                        <a:spcAft>
                          <a:spcPts val="0"/>
                        </a:spcAft>
                      </a:pPr>
                      <a:r>
                        <a:rPr lang="es-ES_tradnl" sz="1600" dirty="0"/>
                        <a:t>Total</a:t>
                      </a:r>
                      <a:endParaRPr lang="en-US" sz="1600" b="1" dirty="0">
                        <a:latin typeface="Courier New"/>
                        <a:ea typeface="MS Mincho"/>
                        <a:cs typeface="Times New Roman"/>
                      </a:endParaRPr>
                    </a:p>
                  </a:txBody>
                  <a:tcPr marL="68580" marR="68580" marT="0" marB="0"/>
                </a:tc>
                <a:tc hMerge="1">
                  <a:txBody>
                    <a:bodyPr/>
                    <a:lstStyle/>
                    <a:p>
                      <a:endParaRPr lang="en-US"/>
                    </a:p>
                  </a:txBody>
                  <a:tcPr/>
                </a:tc>
                <a:tc>
                  <a:txBody>
                    <a:bodyPr/>
                    <a:lstStyle/>
                    <a:p>
                      <a:pPr algn="ctr">
                        <a:lnSpc>
                          <a:spcPct val="100000"/>
                        </a:lnSpc>
                        <a:spcAft>
                          <a:spcPts val="0"/>
                        </a:spcAft>
                      </a:pPr>
                      <a:r>
                        <a:rPr lang="es-ES_tradnl" sz="1600" dirty="0"/>
                        <a:t>38</a:t>
                      </a:r>
                      <a:endParaRPr lang="en-US" sz="1600" b="1" dirty="0">
                        <a:latin typeface="Courier New"/>
                        <a:ea typeface="MS Mincho"/>
                        <a:cs typeface="Times New Roman"/>
                      </a:endParaRPr>
                    </a:p>
                  </a:txBody>
                  <a:tcPr marL="68580" marR="68580" marT="0" marB="0"/>
                </a:tc>
                <a:tc>
                  <a:txBody>
                    <a:bodyPr/>
                    <a:lstStyle/>
                    <a:p>
                      <a:pPr algn="ctr">
                        <a:lnSpc>
                          <a:spcPct val="100000"/>
                        </a:lnSpc>
                        <a:spcAft>
                          <a:spcPts val="0"/>
                        </a:spcAft>
                      </a:pPr>
                      <a:r>
                        <a:rPr lang="es-ES_tradnl" sz="1600" dirty="0"/>
                        <a:t>100%</a:t>
                      </a:r>
                      <a:endParaRPr lang="en-US" sz="1600" b="1" dirty="0">
                        <a:latin typeface="Courier New"/>
                        <a:ea typeface="MS Mincho"/>
                        <a:cs typeface="Times New Roman"/>
                      </a:endParaRPr>
                    </a:p>
                  </a:txBody>
                  <a:tcPr marL="68580" marR="68580" marT="0" marB="0"/>
                </a:tc>
              </a:tr>
            </a:tbl>
          </a:graphicData>
        </a:graphic>
      </p:graphicFrame>
      <p:graphicFrame>
        <p:nvGraphicFramePr>
          <p:cNvPr id="5" name="4 Gráfico"/>
          <p:cNvGraphicFramePr/>
          <p:nvPr/>
        </p:nvGraphicFramePr>
        <p:xfrm>
          <a:off x="4286248" y="1714488"/>
          <a:ext cx="4357718" cy="1857388"/>
        </p:xfrm>
        <a:graphic>
          <a:graphicData uri="http://schemas.openxmlformats.org/drawingml/2006/chart">
            <c:chart xmlns:c="http://schemas.openxmlformats.org/drawingml/2006/chart" xmlns:r="http://schemas.openxmlformats.org/officeDocument/2006/relationships" r:id="rId3"/>
          </a:graphicData>
        </a:graphic>
      </p:graphicFrame>
      <p:sp>
        <p:nvSpPr>
          <p:cNvPr id="6" name="5 CuadroTexto"/>
          <p:cNvSpPr txBox="1"/>
          <p:nvPr/>
        </p:nvSpPr>
        <p:spPr>
          <a:xfrm>
            <a:off x="357158" y="3534013"/>
            <a:ext cx="8358246" cy="3323987"/>
          </a:xfrm>
          <a:prstGeom prst="rect">
            <a:avLst/>
          </a:prstGeom>
          <a:noFill/>
        </p:spPr>
        <p:txBody>
          <a:bodyPr wrap="square" rtlCol="0">
            <a:spAutoFit/>
          </a:bodyPr>
          <a:lstStyle/>
          <a:p>
            <a:pPr algn="just"/>
            <a:r>
              <a:rPr lang="es-ES" sz="1600" b="1" i="1" dirty="0" smtClean="0">
                <a:latin typeface="+mj-lt"/>
              </a:rPr>
              <a:t>Análisis e interpretación:</a:t>
            </a:r>
            <a:endParaRPr lang="en-US" sz="1600" b="1" i="1" dirty="0" smtClean="0">
              <a:latin typeface="+mj-lt"/>
            </a:endParaRPr>
          </a:p>
          <a:p>
            <a:pPr algn="just"/>
            <a:endParaRPr lang="es-ES" sz="1600" b="1" i="1" dirty="0" smtClean="0">
              <a:latin typeface="+mj-lt"/>
            </a:endParaRPr>
          </a:p>
          <a:p>
            <a:pPr algn="just"/>
            <a:r>
              <a:rPr lang="es-ES" sz="1600" b="1" i="1" dirty="0" smtClean="0">
                <a:latin typeface="+mj-lt"/>
              </a:rPr>
              <a:t>El 53% de los niños en estudio tiene interiorizado el trabajar con direccionalidad en el cuaderno, el 47% copia los ejercicios de preescritura pero lo inician por cualquier ubicación en el cuaderno.</a:t>
            </a:r>
            <a:endParaRPr lang="en-US" sz="1600" b="1" i="1" dirty="0" smtClean="0">
              <a:latin typeface="+mj-lt"/>
            </a:endParaRPr>
          </a:p>
          <a:p>
            <a:pPr algn="just"/>
            <a:r>
              <a:rPr lang="es-ES" sz="1600" b="1" i="1" dirty="0" smtClean="0">
                <a:latin typeface="+mj-lt"/>
              </a:rPr>
              <a:t> </a:t>
            </a:r>
            <a:endParaRPr lang="en-US" sz="1600" b="1" i="1" dirty="0" smtClean="0">
              <a:latin typeface="+mj-lt"/>
            </a:endParaRPr>
          </a:p>
          <a:p>
            <a:pPr algn="just"/>
            <a:r>
              <a:rPr lang="es-ES" sz="1600" b="1" i="1" dirty="0" smtClean="0">
                <a:latin typeface="+mj-lt"/>
              </a:rPr>
              <a:t>La direccionalidad es parte de la organización espacial, ya que es la conciencia del espacio con relación a los objetos.</a:t>
            </a:r>
            <a:endParaRPr lang="en-US" sz="1600" b="1" i="1" dirty="0" smtClean="0">
              <a:latin typeface="+mj-lt"/>
            </a:endParaRPr>
          </a:p>
          <a:p>
            <a:pPr algn="just"/>
            <a:r>
              <a:rPr lang="es-ES" sz="1600" b="1" i="1" dirty="0" smtClean="0">
                <a:latin typeface="+mj-lt"/>
              </a:rPr>
              <a:t> </a:t>
            </a:r>
            <a:endParaRPr lang="en-US" sz="1600" b="1" i="1" dirty="0" smtClean="0">
              <a:latin typeface="+mj-lt"/>
            </a:endParaRPr>
          </a:p>
          <a:p>
            <a:pPr algn="just"/>
            <a:r>
              <a:rPr lang="es-ES" sz="1600" b="1" i="1" dirty="0" smtClean="0">
                <a:latin typeface="+mj-lt"/>
              </a:rPr>
              <a:t>La maestra debe educar la direccionalidad ya que el niño sabrá cómo y dónde ubicarse para conocer sus límites y alcances con relación a los demás y a los objetos, en especial en el cuaderno donde reflejará uno de los aprendizajes abstractos que es la escritura.</a:t>
            </a:r>
            <a:endParaRPr lang="en-US" sz="1600" b="1" i="1" dirty="0" smtClean="0">
              <a:latin typeface="+mj-lt"/>
            </a:endParaRPr>
          </a:p>
          <a:p>
            <a:endParaRPr lang="en-US" dirty="0"/>
          </a:p>
        </p:txBody>
      </p:sp>
    </p:spTree>
  </p:cSld>
  <p:clrMapOvr>
    <a:masterClrMapping/>
  </p:clrMapOvr>
  <p:transition spd="slow">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2 CuadroTexto"/>
          <p:cNvSpPr txBox="1"/>
          <p:nvPr/>
        </p:nvSpPr>
        <p:spPr>
          <a:xfrm>
            <a:off x="1357290" y="928670"/>
            <a:ext cx="6786610" cy="1661993"/>
          </a:xfrm>
          <a:prstGeom prst="rect">
            <a:avLst/>
          </a:prstGeom>
          <a:noFill/>
        </p:spPr>
        <p:txBody>
          <a:bodyPr wrap="square" rtlCol="0">
            <a:spAutoFit/>
          </a:bodyPr>
          <a:lstStyle/>
          <a:p>
            <a:pPr algn="ctr"/>
            <a:r>
              <a:rPr lang="es-EC" sz="2400" b="1" i="1" dirty="0" smtClean="0">
                <a:solidFill>
                  <a:schemeClr val="accent3">
                    <a:lumMod val="50000"/>
                  </a:schemeClr>
                </a:solidFill>
              </a:rPr>
              <a:t>OBSERVACIÓN SOBRE LOS JUEGOS TRADICIONALES DIRIGIDA A LOS NIÑOS/AS</a:t>
            </a:r>
          </a:p>
          <a:p>
            <a:pPr algn="ctr"/>
            <a:endParaRPr lang="es-EC" dirty="0" smtClean="0"/>
          </a:p>
          <a:p>
            <a:pPr lvl="0" algn="just"/>
            <a:r>
              <a:rPr lang="es-ES" b="1" dirty="0" smtClean="0"/>
              <a:t>Ítem c. Juegan la “chupillita” con sus manos</a:t>
            </a:r>
            <a:endParaRPr lang="en-US" b="1" dirty="0" smtClean="0"/>
          </a:p>
          <a:p>
            <a:pPr algn="ctr"/>
            <a:endParaRPr lang="es-EC" dirty="0" smtClean="0"/>
          </a:p>
        </p:txBody>
      </p:sp>
      <p:graphicFrame>
        <p:nvGraphicFramePr>
          <p:cNvPr id="4" name="3 Tabla"/>
          <p:cNvGraphicFramePr>
            <a:graphicFrameLocks noGrp="1"/>
          </p:cNvGraphicFramePr>
          <p:nvPr/>
        </p:nvGraphicFramePr>
        <p:xfrm>
          <a:off x="642910" y="2428868"/>
          <a:ext cx="4060825" cy="1463040"/>
        </p:xfrm>
        <a:graphic>
          <a:graphicData uri="http://schemas.openxmlformats.org/drawingml/2006/table">
            <a:tbl>
              <a:tblPr>
                <a:tableStyleId>{284E427A-3D55-4303-BF80-6455036E1DE7}</a:tableStyleId>
              </a:tblPr>
              <a:tblGrid>
                <a:gridCol w="785818"/>
                <a:gridCol w="1785950"/>
                <a:gridCol w="795002"/>
                <a:gridCol w="694055"/>
              </a:tblGrid>
              <a:tr h="78105">
                <a:tc>
                  <a:txBody>
                    <a:bodyPr/>
                    <a:lstStyle/>
                    <a:p>
                      <a:pPr algn="ctr">
                        <a:lnSpc>
                          <a:spcPct val="150000"/>
                        </a:lnSpc>
                        <a:spcAft>
                          <a:spcPts val="0"/>
                        </a:spcAft>
                      </a:pPr>
                      <a:r>
                        <a:rPr lang="es-ES_tradnl" sz="1600" dirty="0"/>
                        <a:t>Cod.</a:t>
                      </a:r>
                      <a:endParaRPr lang="en-US" sz="1600" b="1" dirty="0">
                        <a:latin typeface="Courier New"/>
                        <a:ea typeface="MS Mincho"/>
                        <a:cs typeface="Times New Roman"/>
                      </a:endParaRPr>
                    </a:p>
                  </a:txBody>
                  <a:tcPr marL="68580" marR="68580" marT="0" marB="0"/>
                </a:tc>
                <a:tc>
                  <a:txBody>
                    <a:bodyPr/>
                    <a:lstStyle/>
                    <a:p>
                      <a:pPr algn="ctr">
                        <a:lnSpc>
                          <a:spcPct val="150000"/>
                        </a:lnSpc>
                        <a:spcAft>
                          <a:spcPts val="0"/>
                        </a:spcAft>
                      </a:pPr>
                      <a:r>
                        <a:rPr lang="es-ES_tradnl" sz="1600" dirty="0"/>
                        <a:t>Respuestas</a:t>
                      </a:r>
                      <a:endParaRPr lang="en-US" sz="1600" b="1" dirty="0">
                        <a:latin typeface="Courier New"/>
                        <a:ea typeface="MS Mincho"/>
                        <a:cs typeface="Times New Roman"/>
                      </a:endParaRPr>
                    </a:p>
                  </a:txBody>
                  <a:tcPr marL="68580" marR="68580" marT="0" marB="0"/>
                </a:tc>
                <a:tc>
                  <a:txBody>
                    <a:bodyPr/>
                    <a:lstStyle/>
                    <a:p>
                      <a:pPr algn="ctr">
                        <a:lnSpc>
                          <a:spcPct val="150000"/>
                        </a:lnSpc>
                        <a:spcAft>
                          <a:spcPts val="0"/>
                        </a:spcAft>
                      </a:pPr>
                      <a:r>
                        <a:rPr lang="es-ES_tradnl" sz="1600" dirty="0"/>
                        <a:t>f</a:t>
                      </a:r>
                      <a:endParaRPr lang="en-US" sz="1600" b="1" dirty="0">
                        <a:latin typeface="Courier New"/>
                        <a:ea typeface="MS Mincho"/>
                        <a:cs typeface="Times New Roman"/>
                      </a:endParaRPr>
                    </a:p>
                  </a:txBody>
                  <a:tcPr marL="68580" marR="68580" marT="0" marB="0"/>
                </a:tc>
                <a:tc>
                  <a:txBody>
                    <a:bodyPr/>
                    <a:lstStyle/>
                    <a:p>
                      <a:pPr algn="ctr">
                        <a:lnSpc>
                          <a:spcPct val="150000"/>
                        </a:lnSpc>
                        <a:spcAft>
                          <a:spcPts val="0"/>
                        </a:spcAft>
                      </a:pPr>
                      <a:r>
                        <a:rPr lang="es-ES_tradnl" sz="1600" dirty="0"/>
                        <a:t>%</a:t>
                      </a:r>
                      <a:endParaRPr lang="en-US" sz="1600" b="1" dirty="0">
                        <a:latin typeface="Courier New"/>
                        <a:ea typeface="MS Mincho"/>
                        <a:cs typeface="Times New Roman"/>
                      </a:endParaRPr>
                    </a:p>
                  </a:txBody>
                  <a:tcPr marL="68580" marR="68580" marT="0" marB="0"/>
                </a:tc>
              </a:tr>
              <a:tr h="472440">
                <a:tc>
                  <a:txBody>
                    <a:bodyPr/>
                    <a:lstStyle/>
                    <a:p>
                      <a:pPr algn="ctr">
                        <a:lnSpc>
                          <a:spcPct val="150000"/>
                        </a:lnSpc>
                        <a:spcAft>
                          <a:spcPts val="0"/>
                        </a:spcAft>
                      </a:pPr>
                      <a:r>
                        <a:rPr lang="es-ES_tradnl" sz="1600" dirty="0"/>
                        <a:t>1</a:t>
                      </a:r>
                      <a:endParaRPr lang="en-US" sz="1600" dirty="0"/>
                    </a:p>
                    <a:p>
                      <a:pPr algn="ctr">
                        <a:lnSpc>
                          <a:spcPct val="150000"/>
                        </a:lnSpc>
                        <a:spcAft>
                          <a:spcPts val="0"/>
                        </a:spcAft>
                      </a:pPr>
                      <a:r>
                        <a:rPr lang="es-ES_tradnl" sz="1600" dirty="0"/>
                        <a:t>2</a:t>
                      </a:r>
                      <a:endParaRPr lang="en-US" sz="1600" b="1" dirty="0">
                        <a:latin typeface="Courier New"/>
                        <a:ea typeface="MS Mincho"/>
                        <a:cs typeface="Times New Roman"/>
                      </a:endParaRPr>
                    </a:p>
                  </a:txBody>
                  <a:tcPr marL="68580" marR="68580" marT="0" marB="0"/>
                </a:tc>
                <a:tc>
                  <a:txBody>
                    <a:bodyPr/>
                    <a:lstStyle/>
                    <a:p>
                      <a:pPr algn="l">
                        <a:lnSpc>
                          <a:spcPct val="150000"/>
                        </a:lnSpc>
                        <a:spcAft>
                          <a:spcPts val="0"/>
                        </a:spcAft>
                      </a:pPr>
                      <a:r>
                        <a:rPr lang="es-ES_tradnl" sz="1600" dirty="0"/>
                        <a:t>Si</a:t>
                      </a:r>
                      <a:endParaRPr lang="en-US" sz="1600" dirty="0"/>
                    </a:p>
                    <a:p>
                      <a:pPr algn="l">
                        <a:lnSpc>
                          <a:spcPct val="150000"/>
                        </a:lnSpc>
                        <a:spcAft>
                          <a:spcPts val="0"/>
                        </a:spcAft>
                      </a:pPr>
                      <a:r>
                        <a:rPr lang="es-ES_tradnl" sz="1600" dirty="0"/>
                        <a:t>No</a:t>
                      </a:r>
                      <a:endParaRPr lang="en-US" sz="1600" b="1" dirty="0">
                        <a:latin typeface="Courier New"/>
                        <a:ea typeface="MS Mincho"/>
                        <a:cs typeface="Times New Roman"/>
                      </a:endParaRPr>
                    </a:p>
                  </a:txBody>
                  <a:tcPr marL="68580" marR="68580" marT="0" marB="0"/>
                </a:tc>
                <a:tc>
                  <a:txBody>
                    <a:bodyPr/>
                    <a:lstStyle/>
                    <a:p>
                      <a:pPr algn="ctr">
                        <a:lnSpc>
                          <a:spcPct val="150000"/>
                        </a:lnSpc>
                        <a:spcAft>
                          <a:spcPts val="0"/>
                        </a:spcAft>
                      </a:pPr>
                      <a:r>
                        <a:rPr lang="es-ES_tradnl" sz="1600" dirty="0"/>
                        <a:t>0</a:t>
                      </a:r>
                      <a:endParaRPr lang="en-US" sz="1600" dirty="0"/>
                    </a:p>
                    <a:p>
                      <a:pPr algn="ctr">
                        <a:lnSpc>
                          <a:spcPct val="150000"/>
                        </a:lnSpc>
                        <a:spcAft>
                          <a:spcPts val="0"/>
                        </a:spcAft>
                      </a:pPr>
                      <a:r>
                        <a:rPr lang="es-ES_tradnl" sz="1600" dirty="0"/>
                        <a:t>38</a:t>
                      </a:r>
                      <a:endParaRPr lang="en-US" sz="1600" b="1" dirty="0">
                        <a:latin typeface="Courier New"/>
                        <a:ea typeface="MS Mincho"/>
                        <a:cs typeface="Times New Roman"/>
                      </a:endParaRPr>
                    </a:p>
                  </a:txBody>
                  <a:tcPr marL="68580" marR="68580" marT="0" marB="0"/>
                </a:tc>
                <a:tc>
                  <a:txBody>
                    <a:bodyPr/>
                    <a:lstStyle/>
                    <a:p>
                      <a:pPr algn="just">
                        <a:lnSpc>
                          <a:spcPct val="150000"/>
                        </a:lnSpc>
                        <a:spcAft>
                          <a:spcPts val="0"/>
                        </a:spcAft>
                      </a:pPr>
                      <a:r>
                        <a:rPr lang="es-ES_tradnl" sz="1600" dirty="0"/>
                        <a:t>    0%    </a:t>
                      </a:r>
                      <a:endParaRPr lang="en-US" sz="1600" dirty="0"/>
                    </a:p>
                    <a:p>
                      <a:pPr algn="just">
                        <a:lnSpc>
                          <a:spcPct val="150000"/>
                        </a:lnSpc>
                        <a:spcAft>
                          <a:spcPts val="0"/>
                        </a:spcAft>
                      </a:pPr>
                      <a:r>
                        <a:rPr lang="es-ES_tradnl" sz="1600" dirty="0"/>
                        <a:t>100%</a:t>
                      </a:r>
                      <a:endParaRPr lang="en-US" sz="1600" b="1" dirty="0">
                        <a:latin typeface="Courier New"/>
                        <a:ea typeface="MS Mincho"/>
                        <a:cs typeface="Times New Roman"/>
                      </a:endParaRPr>
                    </a:p>
                  </a:txBody>
                  <a:tcPr marL="68580" marR="68580" marT="0" marB="0"/>
                </a:tc>
              </a:tr>
              <a:tr h="0">
                <a:tc gridSpan="2">
                  <a:txBody>
                    <a:bodyPr/>
                    <a:lstStyle/>
                    <a:p>
                      <a:pPr algn="r">
                        <a:lnSpc>
                          <a:spcPct val="150000"/>
                        </a:lnSpc>
                        <a:spcAft>
                          <a:spcPts val="0"/>
                        </a:spcAft>
                      </a:pPr>
                      <a:r>
                        <a:rPr lang="es-ES_tradnl" sz="1600" dirty="0"/>
                        <a:t>Total</a:t>
                      </a:r>
                      <a:endParaRPr lang="en-US" sz="1600" b="1" dirty="0">
                        <a:latin typeface="Courier New"/>
                        <a:ea typeface="MS Mincho"/>
                        <a:cs typeface="Times New Roman"/>
                      </a:endParaRPr>
                    </a:p>
                  </a:txBody>
                  <a:tcPr marL="68580" marR="68580" marT="0" marB="0"/>
                </a:tc>
                <a:tc hMerge="1">
                  <a:txBody>
                    <a:bodyPr/>
                    <a:lstStyle/>
                    <a:p>
                      <a:endParaRPr lang="en-US"/>
                    </a:p>
                  </a:txBody>
                  <a:tcPr/>
                </a:tc>
                <a:tc>
                  <a:txBody>
                    <a:bodyPr/>
                    <a:lstStyle/>
                    <a:p>
                      <a:pPr algn="ctr">
                        <a:lnSpc>
                          <a:spcPct val="150000"/>
                        </a:lnSpc>
                        <a:spcAft>
                          <a:spcPts val="0"/>
                        </a:spcAft>
                      </a:pPr>
                      <a:r>
                        <a:rPr lang="es-ES_tradnl" sz="1600" dirty="0"/>
                        <a:t>38</a:t>
                      </a:r>
                      <a:endParaRPr lang="en-US" sz="1600" b="1" dirty="0">
                        <a:latin typeface="Courier New"/>
                        <a:ea typeface="MS Mincho"/>
                        <a:cs typeface="Times New Roman"/>
                      </a:endParaRPr>
                    </a:p>
                  </a:txBody>
                  <a:tcPr marL="68580" marR="68580" marT="0" marB="0"/>
                </a:tc>
                <a:tc>
                  <a:txBody>
                    <a:bodyPr/>
                    <a:lstStyle/>
                    <a:p>
                      <a:pPr algn="ctr">
                        <a:lnSpc>
                          <a:spcPct val="150000"/>
                        </a:lnSpc>
                        <a:spcAft>
                          <a:spcPts val="0"/>
                        </a:spcAft>
                      </a:pPr>
                      <a:r>
                        <a:rPr lang="es-ES_tradnl" sz="1600" dirty="0"/>
                        <a:t>100%</a:t>
                      </a:r>
                      <a:endParaRPr lang="en-US" sz="1600" b="1" dirty="0">
                        <a:latin typeface="Courier New"/>
                        <a:ea typeface="MS Mincho"/>
                        <a:cs typeface="Times New Roman"/>
                      </a:endParaRPr>
                    </a:p>
                  </a:txBody>
                  <a:tcPr marL="68580" marR="68580" marT="0" marB="0"/>
                </a:tc>
              </a:tr>
            </a:tbl>
          </a:graphicData>
        </a:graphic>
      </p:graphicFrame>
      <p:graphicFrame>
        <p:nvGraphicFramePr>
          <p:cNvPr id="5" name="4 Gráfico"/>
          <p:cNvGraphicFramePr/>
          <p:nvPr/>
        </p:nvGraphicFramePr>
        <p:xfrm>
          <a:off x="4929191" y="2285992"/>
          <a:ext cx="3071834" cy="2000264"/>
        </p:xfrm>
        <a:graphic>
          <a:graphicData uri="http://schemas.openxmlformats.org/drawingml/2006/chart">
            <c:chart xmlns:c="http://schemas.openxmlformats.org/drawingml/2006/chart" xmlns:r="http://schemas.openxmlformats.org/officeDocument/2006/relationships" r:id="rId3"/>
          </a:graphicData>
        </a:graphic>
      </p:graphicFrame>
      <p:sp>
        <p:nvSpPr>
          <p:cNvPr id="6" name="5 CuadroTexto"/>
          <p:cNvSpPr txBox="1"/>
          <p:nvPr/>
        </p:nvSpPr>
        <p:spPr>
          <a:xfrm>
            <a:off x="642910" y="4429132"/>
            <a:ext cx="8072494" cy="2585323"/>
          </a:xfrm>
          <a:prstGeom prst="rect">
            <a:avLst/>
          </a:prstGeom>
          <a:noFill/>
        </p:spPr>
        <p:txBody>
          <a:bodyPr wrap="square" rtlCol="0">
            <a:spAutoFit/>
          </a:bodyPr>
          <a:lstStyle/>
          <a:p>
            <a:pPr algn="just"/>
            <a:r>
              <a:rPr lang="es-ES" sz="1600" b="1" i="1" dirty="0" smtClean="0"/>
              <a:t>Análisis e interpretación:</a:t>
            </a:r>
            <a:endParaRPr lang="en-US" sz="1600" b="1" i="1" dirty="0" smtClean="0"/>
          </a:p>
          <a:p>
            <a:pPr algn="just"/>
            <a:r>
              <a:rPr lang="es-ES" sz="1600" b="1" i="1" dirty="0" smtClean="0"/>
              <a:t> </a:t>
            </a:r>
            <a:endParaRPr lang="en-US" sz="1600" b="1" i="1" dirty="0" smtClean="0"/>
          </a:p>
          <a:p>
            <a:pPr algn="just"/>
            <a:r>
              <a:rPr lang="es-ES" sz="1600" b="1" i="1" dirty="0" smtClean="0"/>
              <a:t>El 100% de los niños en estudio no sabían el juego de la chupillita</a:t>
            </a:r>
            <a:endParaRPr lang="en-US" sz="1600" b="1" i="1" dirty="0" smtClean="0"/>
          </a:p>
          <a:p>
            <a:pPr algn="just"/>
            <a:r>
              <a:rPr lang="es-ES" sz="1600" b="1" i="1" dirty="0" smtClean="0"/>
              <a:t> </a:t>
            </a:r>
            <a:endParaRPr lang="en-US" sz="1600" b="1" i="1" dirty="0" smtClean="0"/>
          </a:p>
          <a:p>
            <a:pPr algn="just"/>
            <a:r>
              <a:rPr lang="es-ES" sz="1600" b="1" i="1" dirty="0" smtClean="0"/>
              <a:t>La chupillita es un juego en pareja o grupal, el cual  permite la relación con otros sosteniendo la mano del otro con la pinza digital.</a:t>
            </a:r>
            <a:endParaRPr lang="en-US" sz="1600" b="1" i="1" dirty="0" smtClean="0"/>
          </a:p>
          <a:p>
            <a:pPr algn="just"/>
            <a:r>
              <a:rPr lang="es-ES" sz="1600" b="1" i="1" dirty="0" smtClean="0"/>
              <a:t> </a:t>
            </a:r>
            <a:endParaRPr lang="en-US" sz="1600" b="1" i="1" dirty="0" smtClean="0"/>
          </a:p>
          <a:p>
            <a:pPr algn="just"/>
            <a:r>
              <a:rPr lang="es-ES" sz="1600" b="1" i="1" dirty="0" smtClean="0"/>
              <a:t>Las maestras deben enseñar este juego para el desarrollo de coordinación motriz fina  y la pinza digital ya que requieren automatizar estos movimientos para un buen uso del lápiz.</a:t>
            </a:r>
            <a:endParaRPr lang="en-US" sz="1600" b="1" i="1" dirty="0" smtClean="0"/>
          </a:p>
          <a:p>
            <a:endParaRPr lang="en-US" dirty="0"/>
          </a:p>
        </p:txBody>
      </p:sp>
    </p:spTree>
  </p:cSld>
  <p:clrMapOvr>
    <a:masterClrMapping/>
  </p:clrMapOvr>
  <p:transition spd="slow">
    <p:cover dir="l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2 Rectángulo"/>
          <p:cNvSpPr/>
          <p:nvPr/>
        </p:nvSpPr>
        <p:spPr>
          <a:xfrm>
            <a:off x="1071538" y="285728"/>
            <a:ext cx="7643866" cy="64294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2000" i="1" dirty="0" smtClean="0"/>
              <a:t>CONCLUSIONES Y RECOMENDACIONES</a:t>
            </a:r>
            <a:endParaRPr lang="en-US" sz="2000" i="1" dirty="0"/>
          </a:p>
        </p:txBody>
      </p:sp>
      <p:sp>
        <p:nvSpPr>
          <p:cNvPr id="4" name="3 CuadroTexto"/>
          <p:cNvSpPr txBox="1"/>
          <p:nvPr/>
        </p:nvSpPr>
        <p:spPr>
          <a:xfrm>
            <a:off x="714348" y="1071801"/>
            <a:ext cx="8143932" cy="5786199"/>
          </a:xfrm>
          <a:prstGeom prst="rect">
            <a:avLst/>
          </a:prstGeom>
          <a:noFill/>
        </p:spPr>
        <p:txBody>
          <a:bodyPr wrap="square" rtlCol="0">
            <a:spAutoFit/>
          </a:bodyPr>
          <a:lstStyle/>
          <a:p>
            <a:pPr lvl="0" algn="just">
              <a:buFont typeface="Wingdings" pitchFamily="2" charset="2"/>
              <a:buChar char="Ø"/>
            </a:pPr>
            <a:r>
              <a:rPr lang="es-ES" sz="1600" b="1" dirty="0" smtClean="0"/>
              <a:t>Para las maestras la psicomotricidad dentro de  la formación de los niños y niñas de primero de básica tiene un valor muy importante, pero no conocen que un buen desarrollo de ésta área sirve como base para los aprendizajes abstractos que son la lectura escritura y cálculo.</a:t>
            </a:r>
            <a:endParaRPr lang="en-US" sz="1600" b="1" dirty="0" smtClean="0"/>
          </a:p>
          <a:p>
            <a:pPr algn="just"/>
            <a:r>
              <a:rPr lang="es-ES" sz="1600" b="1" dirty="0" smtClean="0"/>
              <a:t> </a:t>
            </a:r>
            <a:endParaRPr lang="en-US" sz="1600" b="1" dirty="0" smtClean="0"/>
          </a:p>
          <a:p>
            <a:pPr lvl="0" algn="just">
              <a:buFont typeface="Wingdings" pitchFamily="2" charset="2"/>
              <a:buChar char="Ø"/>
            </a:pPr>
            <a:r>
              <a:rPr lang="es-ES" sz="1600" b="1" dirty="0" smtClean="0"/>
              <a:t>Las maestras están de acuerdo que los juegos tradicionales ecuatorianos son adecuados para desarrollar la psicomotricidad, pero las mismas maestras en la práctica, juegan muy poco con los niños.</a:t>
            </a:r>
            <a:endParaRPr lang="en-US" sz="1600" b="1" dirty="0" smtClean="0"/>
          </a:p>
          <a:p>
            <a:pPr algn="just"/>
            <a:r>
              <a:rPr lang="es-ES" sz="1600" b="1" dirty="0" smtClean="0"/>
              <a:t> </a:t>
            </a:r>
            <a:endParaRPr lang="en-US" sz="1600" b="1" dirty="0" smtClean="0"/>
          </a:p>
          <a:p>
            <a:pPr lvl="0" algn="just">
              <a:buFont typeface="Wingdings" pitchFamily="2" charset="2"/>
              <a:buChar char="Ø"/>
            </a:pPr>
            <a:r>
              <a:rPr lang="es-ES" sz="1600" b="1" dirty="0" smtClean="0"/>
              <a:t>Los niños y niñas evidencian un desarrollo medio de la psicomotricidad, teniendo mayor dificultad en el esquema corporal, organización espacio temporal, la lateralidad y coordinación motriz.</a:t>
            </a:r>
            <a:endParaRPr lang="en-US" sz="1600" b="1" dirty="0" smtClean="0"/>
          </a:p>
          <a:p>
            <a:pPr algn="just"/>
            <a:r>
              <a:rPr lang="es-ES" sz="1600" b="1" dirty="0" smtClean="0"/>
              <a:t> </a:t>
            </a:r>
            <a:endParaRPr lang="en-US" sz="1600" b="1" dirty="0" smtClean="0"/>
          </a:p>
          <a:p>
            <a:pPr lvl="0" algn="just">
              <a:buFont typeface="Wingdings" pitchFamily="2" charset="2"/>
              <a:buChar char="Ø"/>
            </a:pPr>
            <a:r>
              <a:rPr lang="es-ES" sz="1600" b="1" dirty="0" smtClean="0"/>
              <a:t>Al no existir espacios para el juego tradicional en el primer año de educación básica, los niños desconocen la mayoría de estos juegos.</a:t>
            </a:r>
            <a:endParaRPr lang="en-US" sz="1600" b="1" dirty="0" smtClean="0"/>
          </a:p>
          <a:p>
            <a:pPr algn="just"/>
            <a:r>
              <a:rPr lang="es-ES" sz="1600" b="1" dirty="0" smtClean="0"/>
              <a:t> </a:t>
            </a:r>
            <a:endParaRPr lang="en-US" sz="1600" b="1" dirty="0" smtClean="0"/>
          </a:p>
          <a:p>
            <a:pPr lvl="0" algn="just">
              <a:buFont typeface="Wingdings" pitchFamily="2" charset="2"/>
              <a:buChar char="Ø"/>
            </a:pPr>
            <a:r>
              <a:rPr lang="es-ES" sz="1600" b="1" dirty="0" smtClean="0"/>
              <a:t>El desconocimiento de los juegos tradicionales por parte de los niños/as y en muchos casos de las maestras, refleja la falta de identidad  nacional.</a:t>
            </a:r>
            <a:endParaRPr lang="en-US" sz="1600" b="1" dirty="0" smtClean="0"/>
          </a:p>
          <a:p>
            <a:pPr algn="just"/>
            <a:r>
              <a:rPr lang="es-ES" sz="1600" b="1" dirty="0" smtClean="0"/>
              <a:t> </a:t>
            </a:r>
            <a:endParaRPr lang="en-US" sz="1600" b="1" dirty="0" smtClean="0"/>
          </a:p>
          <a:p>
            <a:pPr lvl="0" algn="just">
              <a:buFont typeface="Wingdings" pitchFamily="2" charset="2"/>
              <a:buChar char="Ø"/>
            </a:pPr>
            <a:r>
              <a:rPr lang="es-ES" sz="1600" b="1" dirty="0" smtClean="0"/>
              <a:t>No existe material escrito especializado para la enseñanza de los  juegos tradicionales ecuatorianos en educación infantil, lo que dificulta para que las maestras se interesen por utilizar los juegos tradicionales en el desarrollo de la psicomotricidad y no utilicen esta herramienta en su trabajo docente.</a:t>
            </a:r>
            <a:endParaRPr lang="en-US" sz="1600" b="1" dirty="0" smtClean="0"/>
          </a:p>
          <a:p>
            <a:endParaRPr lang="en-US" dirty="0"/>
          </a:p>
        </p:txBody>
      </p:sp>
      <p:sp>
        <p:nvSpPr>
          <p:cNvPr id="5" name="4 Rectángulo redondeado"/>
          <p:cNvSpPr/>
          <p:nvPr/>
        </p:nvSpPr>
        <p:spPr>
          <a:xfrm>
            <a:off x="214282" y="1000108"/>
            <a:ext cx="500066" cy="5572164"/>
          </a:xfrm>
          <a:prstGeom prst="roundRect">
            <a:avLst/>
          </a:prstGeom>
        </p:spPr>
        <p:style>
          <a:lnRef idx="1">
            <a:schemeClr val="accent3"/>
          </a:lnRef>
          <a:fillRef idx="2">
            <a:schemeClr val="accent3"/>
          </a:fillRef>
          <a:effectRef idx="1">
            <a:schemeClr val="accent3"/>
          </a:effectRef>
          <a:fontRef idx="minor">
            <a:schemeClr val="dk1"/>
          </a:fontRef>
        </p:style>
        <p:txBody>
          <a:bodyPr vert="wordArtVert" rtlCol="0" anchor="ctr"/>
          <a:lstStyle/>
          <a:p>
            <a:pPr algn="ctr"/>
            <a:r>
              <a:rPr lang="es-EC" b="1" dirty="0" smtClean="0">
                <a:latin typeface="Cooper Black" pitchFamily="18" charset="0"/>
              </a:rPr>
              <a:t>CONCLUSIONES</a:t>
            </a:r>
            <a:endParaRPr lang="en-US" b="1" dirty="0">
              <a:latin typeface="Cooper Black" pitchFamily="18" charset="0"/>
            </a:endParaRPr>
          </a:p>
        </p:txBody>
      </p: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2 Rectángulo redondeado"/>
          <p:cNvSpPr/>
          <p:nvPr/>
        </p:nvSpPr>
        <p:spPr>
          <a:xfrm>
            <a:off x="214282" y="1000108"/>
            <a:ext cx="500066" cy="5572164"/>
          </a:xfrm>
          <a:prstGeom prst="roundRect">
            <a:avLst/>
          </a:prstGeom>
        </p:spPr>
        <p:style>
          <a:lnRef idx="1">
            <a:schemeClr val="accent3"/>
          </a:lnRef>
          <a:fillRef idx="2">
            <a:schemeClr val="accent3"/>
          </a:fillRef>
          <a:effectRef idx="1">
            <a:schemeClr val="accent3"/>
          </a:effectRef>
          <a:fontRef idx="minor">
            <a:schemeClr val="dk1"/>
          </a:fontRef>
        </p:style>
        <p:txBody>
          <a:bodyPr vert="wordArtVert" rtlCol="0" anchor="ctr"/>
          <a:lstStyle/>
          <a:p>
            <a:pPr algn="ctr"/>
            <a:r>
              <a:rPr lang="es-EC" b="1" dirty="0" smtClean="0">
                <a:latin typeface="Cooper Black" pitchFamily="18" charset="0"/>
              </a:rPr>
              <a:t>RECOMENDACIONES</a:t>
            </a:r>
            <a:endParaRPr lang="en-US" b="1" dirty="0">
              <a:latin typeface="Cooper Black" pitchFamily="18" charset="0"/>
            </a:endParaRPr>
          </a:p>
        </p:txBody>
      </p:sp>
      <p:sp>
        <p:nvSpPr>
          <p:cNvPr id="5" name="4 CuadroTexto"/>
          <p:cNvSpPr txBox="1"/>
          <p:nvPr/>
        </p:nvSpPr>
        <p:spPr>
          <a:xfrm>
            <a:off x="928662" y="428604"/>
            <a:ext cx="8072494" cy="6001643"/>
          </a:xfrm>
          <a:prstGeom prst="rect">
            <a:avLst/>
          </a:prstGeom>
          <a:noFill/>
        </p:spPr>
        <p:txBody>
          <a:bodyPr wrap="square" rtlCol="0">
            <a:spAutoFit/>
          </a:bodyPr>
          <a:lstStyle/>
          <a:p>
            <a:pPr lvl="0" algn="just">
              <a:buFont typeface="Wingdings" pitchFamily="2" charset="2"/>
              <a:buChar char="ü"/>
            </a:pPr>
            <a:r>
              <a:rPr lang="es-ES" sz="1600" b="1" dirty="0" smtClean="0"/>
              <a:t>Se debe capacitar a las maestras en el tema del desarrollo de la psicomotricidad y los juegos tradicionales, para lograr un mejor desempeño docente y aprovechamiento por parte de los niños/as.</a:t>
            </a:r>
            <a:endParaRPr lang="en-US" sz="1600" b="1" dirty="0" smtClean="0"/>
          </a:p>
          <a:p>
            <a:pPr algn="just"/>
            <a:r>
              <a:rPr lang="es-ES" sz="1600" b="1" dirty="0" smtClean="0"/>
              <a:t> </a:t>
            </a:r>
            <a:endParaRPr lang="en-US" sz="1600" b="1" dirty="0" smtClean="0"/>
          </a:p>
          <a:p>
            <a:pPr lvl="0" algn="just">
              <a:buFont typeface="Wingdings" pitchFamily="2" charset="2"/>
              <a:buChar char="ü"/>
            </a:pPr>
            <a:r>
              <a:rPr lang="es-ES" sz="1600" b="1" dirty="0" smtClean="0"/>
              <a:t>Las autoridades de la institución deben promover la utilización de los juegos tradicionales en todas las actividades sociales y culturales que constan en el calendario escolar anual, con la asistencia de maestros, niños/as y padres de familia.</a:t>
            </a:r>
            <a:endParaRPr lang="en-US" sz="1600" b="1" dirty="0" smtClean="0"/>
          </a:p>
          <a:p>
            <a:pPr algn="just"/>
            <a:r>
              <a:rPr lang="es-ES" sz="1600" b="1" dirty="0" smtClean="0"/>
              <a:t> </a:t>
            </a:r>
            <a:endParaRPr lang="en-US" sz="1600" b="1" dirty="0" smtClean="0"/>
          </a:p>
          <a:p>
            <a:pPr lvl="0" algn="just">
              <a:buFont typeface="Wingdings" pitchFamily="2" charset="2"/>
              <a:buChar char="ü"/>
            </a:pPr>
            <a:r>
              <a:rPr lang="es-ES" sz="1600" b="1" dirty="0" smtClean="0"/>
              <a:t>Se debe utilizar los juegos tradicionales en todas las actividades docentes para desarrollar en los niños/as el control tónico, el sistema postural, esquema corporal, la organización espacio temporal, lateralidad y  coordinación motriz tanto fina como gruesa.</a:t>
            </a:r>
            <a:endParaRPr lang="en-US" sz="1600" b="1" dirty="0" smtClean="0"/>
          </a:p>
          <a:p>
            <a:pPr algn="just"/>
            <a:r>
              <a:rPr lang="es-ES" sz="1600" b="1" dirty="0" smtClean="0"/>
              <a:t> </a:t>
            </a:r>
            <a:endParaRPr lang="en-US" sz="1600" b="1" dirty="0" smtClean="0"/>
          </a:p>
          <a:p>
            <a:pPr lvl="0" algn="just">
              <a:buFont typeface="Wingdings" pitchFamily="2" charset="2"/>
              <a:buChar char="ü"/>
            </a:pPr>
            <a:r>
              <a:rPr lang="es-ES" sz="1600" b="1" dirty="0" smtClean="0"/>
              <a:t>Se debe crear espacios como el rincón de los juegos tradicionales con materiales sencillos para mejorar la educación de la psicomotricidad en los niños/as de primero de básica mediante el juego y el movimiento.</a:t>
            </a:r>
            <a:endParaRPr lang="en-US" sz="1600" b="1" dirty="0" smtClean="0"/>
          </a:p>
          <a:p>
            <a:pPr algn="just"/>
            <a:r>
              <a:rPr lang="es-ES" sz="1600" b="1" dirty="0" smtClean="0"/>
              <a:t> </a:t>
            </a:r>
            <a:endParaRPr lang="en-US" sz="1600" b="1" dirty="0" smtClean="0"/>
          </a:p>
          <a:p>
            <a:pPr lvl="0" algn="just">
              <a:buFont typeface="Wingdings" pitchFamily="2" charset="2"/>
              <a:buChar char="ü"/>
            </a:pPr>
            <a:r>
              <a:rPr lang="es-ES" sz="1600" b="1" dirty="0" smtClean="0"/>
              <a:t>La escuela debe generar mecanismos educativos para revalorizar los juegos tradicionales dentro del aula, programas escolares y eventos donde asistan los niños/as con sus familias fomentando de esta manera la identidad cultural.</a:t>
            </a:r>
            <a:endParaRPr lang="en-US" sz="1600" b="1" dirty="0" smtClean="0"/>
          </a:p>
          <a:p>
            <a:pPr algn="just"/>
            <a:r>
              <a:rPr lang="es-ES" sz="1600" b="1" dirty="0" smtClean="0"/>
              <a:t> </a:t>
            </a:r>
            <a:endParaRPr lang="en-US" sz="1600" b="1" dirty="0" smtClean="0"/>
          </a:p>
          <a:p>
            <a:pPr algn="just">
              <a:buFont typeface="Wingdings" pitchFamily="2" charset="2"/>
              <a:buChar char="ü"/>
            </a:pPr>
            <a:r>
              <a:rPr lang="es-ES" sz="1600" b="1" dirty="0" smtClean="0"/>
              <a:t> Se hace necesario diseñar un manual de juegos tradicionales ecuatorianos para el desarrollo de la psicomotricidad, lo cual servirá de guía tanto a las maestras como a los padres de familia para un mejor aprovechamiento de estas manifestaciones lúdicas en la formación de los niños y niñas.</a:t>
            </a:r>
            <a:endParaRPr lang="en-US" sz="1600" b="1" dirty="0"/>
          </a:p>
        </p:txBody>
      </p:sp>
    </p:spTree>
  </p:cSld>
  <p:clrMapOvr>
    <a:masterClrMapping/>
  </p:clrMapOvr>
  <p:transition spd="slow">
    <p:pull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6" name="5 Rectángulo"/>
          <p:cNvSpPr/>
          <p:nvPr/>
        </p:nvSpPr>
        <p:spPr>
          <a:xfrm>
            <a:off x="1928794" y="1000108"/>
            <a:ext cx="5857916" cy="714380"/>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rtlCol="0" anchor="ctr"/>
          <a:lstStyle/>
          <a:p>
            <a:pPr lvl="0" algn="ctr"/>
            <a:endParaRPr lang="es-EC" sz="2800" dirty="0" smtClean="0">
              <a:effectLst>
                <a:glow rad="228600">
                  <a:schemeClr val="accent2">
                    <a:satMod val="175000"/>
                    <a:alpha val="40000"/>
                  </a:schemeClr>
                </a:glow>
                <a:outerShdw blurRad="60007" dist="310007" dir="7680000" sy="30000" kx="1300200" algn="ctr" rotWithShape="0">
                  <a:prstClr val="black">
                    <a:alpha val="32000"/>
                  </a:prstClr>
                </a:outerShdw>
              </a:effectLst>
              <a:latin typeface="Arial" pitchFamily="34" charset="0"/>
              <a:ea typeface="Calibri" pitchFamily="34" charset="0"/>
              <a:cs typeface="Arial" pitchFamily="34" charset="0"/>
            </a:endParaRPr>
          </a:p>
          <a:p>
            <a:pPr lvl="0" algn="ctr"/>
            <a:r>
              <a:rPr lang="es-EC" sz="4000" dirty="0" smtClean="0">
                <a:effectLst>
                  <a:glow rad="228600">
                    <a:schemeClr val="accent2">
                      <a:satMod val="175000"/>
                      <a:alpha val="40000"/>
                    </a:schemeClr>
                  </a:glow>
                  <a:outerShdw blurRad="60007" dist="310007" dir="7680000" sy="30000" kx="1300200" algn="ctr" rotWithShape="0">
                    <a:prstClr val="black">
                      <a:alpha val="32000"/>
                    </a:prstClr>
                  </a:outerShdw>
                </a:effectLst>
                <a:latin typeface="Arial" pitchFamily="34" charset="0"/>
                <a:ea typeface="Calibri" pitchFamily="34" charset="0"/>
                <a:cs typeface="Arial" pitchFamily="34" charset="0"/>
              </a:rPr>
              <a:t>CAPÍTULO I</a:t>
            </a:r>
            <a:endParaRPr lang="es-EC" sz="4000" dirty="0" smtClean="0">
              <a:solidFill>
                <a:schemeClr val="tx1"/>
              </a:solidFill>
              <a:effectLst>
                <a:glow rad="228600">
                  <a:schemeClr val="accent2">
                    <a:satMod val="175000"/>
                    <a:alpha val="40000"/>
                  </a:schemeClr>
                </a:glow>
                <a:outerShdw blurRad="60007" dist="310007" dir="7680000" sy="30000" kx="1300200" algn="ctr" rotWithShape="0">
                  <a:prstClr val="black">
                    <a:alpha val="32000"/>
                  </a:prstClr>
                </a:outerShdw>
              </a:effectLst>
              <a:latin typeface="Arial" pitchFamily="34" charset="0"/>
              <a:ea typeface="Calibri" pitchFamily="34" charset="0"/>
              <a:cs typeface="Arial" pitchFamily="34" charset="0"/>
            </a:endParaRPr>
          </a:p>
          <a:p>
            <a:pPr algn="ctr"/>
            <a:endParaRPr lang="en-US" dirty="0">
              <a:effectLst>
                <a:glow rad="228600">
                  <a:schemeClr val="accent2">
                    <a:satMod val="175000"/>
                    <a:alpha val="40000"/>
                  </a:schemeClr>
                </a:glow>
                <a:outerShdw blurRad="60007" dist="310007" dir="7680000" sy="30000" kx="1300200" algn="ctr" rotWithShape="0">
                  <a:prstClr val="black">
                    <a:alpha val="32000"/>
                  </a:prstClr>
                </a:outerShdw>
              </a:effectLst>
            </a:endParaRPr>
          </a:p>
        </p:txBody>
      </p:sp>
      <p:pic>
        <p:nvPicPr>
          <p:cNvPr id="7" name="Picture 3"/>
          <p:cNvPicPr>
            <a:picLocks noChangeAspect="1" noChangeArrowheads="1"/>
          </p:cNvPicPr>
          <p:nvPr/>
        </p:nvPicPr>
        <p:blipFill>
          <a:blip r:embed="rId3" cstate="print"/>
          <a:srcRect l="2116" t="3207" r="2646"/>
          <a:stretch>
            <a:fillRect/>
          </a:stretch>
        </p:blipFill>
        <p:spPr bwMode="auto">
          <a:xfrm>
            <a:off x="357158" y="2643182"/>
            <a:ext cx="1995209" cy="164307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7 Rectángulo"/>
          <p:cNvSpPr/>
          <p:nvPr/>
        </p:nvSpPr>
        <p:spPr>
          <a:xfrm>
            <a:off x="1643042" y="4000504"/>
            <a:ext cx="6429420" cy="1754326"/>
          </a:xfrm>
          <a:prstGeom prst="rect">
            <a:avLst/>
          </a:prstGeom>
          <a:noFill/>
        </p:spPr>
        <p:txBody>
          <a:bodyPr wrap="square" lIns="91440" tIns="45720" rIns="91440" bIns="45720">
            <a:spAutoFit/>
          </a:bodyPr>
          <a:lstStyle/>
          <a:p>
            <a:pPr algn="ctr"/>
            <a:r>
              <a:rPr lang="es-EC"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EL PROBLEMA DE INVESTIGACIÓN</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spd="med">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2 Rectángulo"/>
          <p:cNvSpPr/>
          <p:nvPr/>
        </p:nvSpPr>
        <p:spPr>
          <a:xfrm>
            <a:off x="1571604" y="1928802"/>
            <a:ext cx="6429420" cy="923330"/>
          </a:xfrm>
          <a:prstGeom prst="rect">
            <a:avLst/>
          </a:prstGeom>
          <a:noFill/>
        </p:spPr>
        <p:txBody>
          <a:bodyPr wrap="square" lIns="91440" tIns="45720" rIns="91440" bIns="45720">
            <a:spAutoFit/>
          </a:bodyPr>
          <a:lstStyle/>
          <a:p>
            <a:pPr algn="ctr"/>
            <a:r>
              <a:rPr lang="es-EC"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PROPUESTA</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4" name="3 Rectángulo"/>
          <p:cNvSpPr/>
          <p:nvPr/>
        </p:nvSpPr>
        <p:spPr>
          <a:xfrm>
            <a:off x="1928794" y="714356"/>
            <a:ext cx="5857916" cy="714380"/>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rtlCol="0" anchor="ctr"/>
          <a:lstStyle/>
          <a:p>
            <a:pPr lvl="0" algn="ctr"/>
            <a:endParaRPr lang="es-EC" sz="2800" dirty="0" smtClean="0">
              <a:effectLst>
                <a:glow rad="228600">
                  <a:schemeClr val="accent2">
                    <a:satMod val="175000"/>
                    <a:alpha val="40000"/>
                  </a:schemeClr>
                </a:glow>
                <a:outerShdw blurRad="60007" dist="310007" dir="7680000" sy="30000" kx="1300200" algn="ctr" rotWithShape="0">
                  <a:prstClr val="black">
                    <a:alpha val="32000"/>
                  </a:prstClr>
                </a:outerShdw>
              </a:effectLst>
              <a:latin typeface="Arial" pitchFamily="34" charset="0"/>
              <a:ea typeface="Calibri" pitchFamily="34" charset="0"/>
              <a:cs typeface="Arial" pitchFamily="34" charset="0"/>
            </a:endParaRPr>
          </a:p>
          <a:p>
            <a:pPr lvl="0" algn="ctr"/>
            <a:r>
              <a:rPr lang="es-EC" sz="4000" dirty="0" smtClean="0">
                <a:effectLst>
                  <a:glow rad="228600">
                    <a:schemeClr val="accent2">
                      <a:satMod val="175000"/>
                      <a:alpha val="40000"/>
                    </a:schemeClr>
                  </a:glow>
                  <a:outerShdw blurRad="60007" dist="310007" dir="7680000" sy="30000" kx="1300200" algn="ctr" rotWithShape="0">
                    <a:prstClr val="black">
                      <a:alpha val="32000"/>
                    </a:prstClr>
                  </a:outerShdw>
                </a:effectLst>
                <a:latin typeface="Arial" pitchFamily="34" charset="0"/>
                <a:ea typeface="Calibri" pitchFamily="34" charset="0"/>
                <a:cs typeface="Arial" pitchFamily="34" charset="0"/>
              </a:rPr>
              <a:t>CAPÍTULO IV</a:t>
            </a:r>
            <a:endParaRPr lang="es-EC" sz="4000" dirty="0" smtClean="0">
              <a:solidFill>
                <a:schemeClr val="tx1"/>
              </a:solidFill>
              <a:effectLst>
                <a:glow rad="228600">
                  <a:schemeClr val="accent2">
                    <a:satMod val="175000"/>
                    <a:alpha val="40000"/>
                  </a:schemeClr>
                </a:glow>
                <a:outerShdw blurRad="60007" dist="310007" dir="7680000" sy="30000" kx="1300200" algn="ctr" rotWithShape="0">
                  <a:prstClr val="black">
                    <a:alpha val="32000"/>
                  </a:prstClr>
                </a:outerShdw>
              </a:effectLst>
              <a:latin typeface="Arial" pitchFamily="34" charset="0"/>
              <a:ea typeface="Calibri" pitchFamily="34" charset="0"/>
              <a:cs typeface="Arial" pitchFamily="34" charset="0"/>
            </a:endParaRPr>
          </a:p>
          <a:p>
            <a:pPr algn="ctr"/>
            <a:endParaRPr lang="en-US" dirty="0">
              <a:effectLst>
                <a:glow rad="228600">
                  <a:schemeClr val="accent2">
                    <a:satMod val="175000"/>
                    <a:alpha val="40000"/>
                  </a:schemeClr>
                </a:glow>
                <a:outerShdw blurRad="60007" dist="310007" dir="7680000" sy="30000" kx="1300200" algn="ctr" rotWithShape="0">
                  <a:prstClr val="black">
                    <a:alpha val="32000"/>
                  </a:prstClr>
                </a:outerShdw>
              </a:effectLst>
            </a:endParaRPr>
          </a:p>
        </p:txBody>
      </p:sp>
      <p:pic>
        <p:nvPicPr>
          <p:cNvPr id="6" name="5 Imagen"/>
          <p:cNvPicPr/>
          <p:nvPr/>
        </p:nvPicPr>
        <p:blipFill>
          <a:blip r:embed="rId3"/>
          <a:srcRect/>
          <a:stretch>
            <a:fillRect/>
          </a:stretch>
        </p:blipFill>
        <p:spPr bwMode="auto">
          <a:xfrm>
            <a:off x="6089133" y="4051004"/>
            <a:ext cx="3054867" cy="2806996"/>
          </a:xfrm>
          <a:prstGeom prst="ellipse">
            <a:avLst/>
          </a:prstGeom>
          <a:ln>
            <a:noFill/>
          </a:ln>
          <a:effectLst>
            <a:softEdge rad="112500"/>
          </a:effectLst>
        </p:spPr>
      </p:pic>
      <p:sp>
        <p:nvSpPr>
          <p:cNvPr id="5" name="4 CuadroTexto"/>
          <p:cNvSpPr txBox="1"/>
          <p:nvPr/>
        </p:nvSpPr>
        <p:spPr>
          <a:xfrm>
            <a:off x="0" y="3214686"/>
            <a:ext cx="7072362" cy="3046988"/>
          </a:xfrm>
          <a:prstGeom prst="rect">
            <a:avLst/>
          </a:prstGeom>
          <a:noFill/>
        </p:spPr>
        <p:txBody>
          <a:bodyPr wrap="square" rtlCol="0">
            <a:spAutoFit/>
            <a:scene3d>
              <a:camera prst="orthographicFront"/>
              <a:lightRig rig="threePt" dir="t"/>
            </a:scene3d>
            <a:sp3d extrusionH="57150">
              <a:bevelT w="38100" h="38100" prst="relaxedInset"/>
            </a:sp3d>
          </a:bodyPr>
          <a:lstStyle/>
          <a:p>
            <a:pPr algn="ctr"/>
            <a:r>
              <a:rPr lang="es-ES" sz="3200" b="1" i="1" dirty="0" smtClean="0">
                <a:solidFill>
                  <a:srgbClr val="0070C0"/>
                </a:solidFill>
              </a:rPr>
              <a:t>“Manual de Juegos Tradicionales Ecuatorianos dirigido a los docentes para desarrollar la psicomotricidad en los niños y niñas de primer año de educación básica de </a:t>
            </a:r>
          </a:p>
          <a:p>
            <a:pPr algn="ctr"/>
            <a:r>
              <a:rPr lang="es-ES" sz="3200" b="1" i="1" dirty="0" smtClean="0">
                <a:solidFill>
                  <a:srgbClr val="0070C0"/>
                </a:solidFill>
              </a:rPr>
              <a:t>la Escuela Juan Montalvo”</a:t>
            </a:r>
            <a:endParaRPr lang="en-US" sz="3200" b="1" i="1" dirty="0">
              <a:solidFill>
                <a:srgbClr val="0070C0"/>
              </a:solidFill>
            </a:endParaRPr>
          </a:p>
        </p:txBody>
      </p:sp>
    </p:spTree>
  </p:cSld>
  <p:clrMapOvr>
    <a:masterClrMapping/>
  </p:clrMapOvr>
  <p:transition spd="slow">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7858156"/>
          </a:xfrm>
          <a:prstGeom prst="rect">
            <a:avLst/>
          </a:prstGeom>
          <a:noFill/>
          <a:ln w="9525">
            <a:noFill/>
            <a:miter lim="800000"/>
            <a:headEnd/>
            <a:tailEnd/>
          </a:ln>
          <a:effectLst/>
        </p:spPr>
      </p:pic>
      <p:sp>
        <p:nvSpPr>
          <p:cNvPr id="13313" name="Rectangle 1"/>
          <p:cNvSpPr>
            <a:spLocks noChangeArrowheads="1"/>
          </p:cNvSpPr>
          <p:nvPr/>
        </p:nvSpPr>
        <p:spPr bwMode="auto">
          <a:xfrm>
            <a:off x="785786" y="2071678"/>
            <a:ext cx="7715304"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endParaRPr kumimoji="0" lang="en-US"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s-E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Mejorar el desempeño profesional docente con un material didáctico de los juegos tradicionales ecuatorianos que permitirá potenciar el desarrollo de la psicomotricidad en los niños/as de primer año de educación básica.</a:t>
            </a:r>
            <a:endParaRPr kumimoji="0" lang="en-US" sz="24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s-E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sz="24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s-E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Contribuir de manera activa a la utilización de materiales y recursos didácticos en función de los juegos tradicionales ecuatorianos para el proceso enseñanza-aprendizaje. </a:t>
            </a:r>
            <a:endParaRPr kumimoji="0" lang="es-ES" sz="2400" b="1" i="0" u="none" strike="noStrike" cap="none" normalizeH="0" baseline="0" dirty="0" smtClean="0">
              <a:ln>
                <a:noFill/>
              </a:ln>
              <a:solidFill>
                <a:schemeClr val="tx1"/>
              </a:solidFill>
              <a:effectLst/>
              <a:latin typeface="Arial" pitchFamily="34" charset="0"/>
            </a:endParaRPr>
          </a:p>
        </p:txBody>
      </p:sp>
      <p:sp>
        <p:nvSpPr>
          <p:cNvPr id="4" name="3 Rectángulo redondeado"/>
          <p:cNvSpPr/>
          <p:nvPr/>
        </p:nvSpPr>
        <p:spPr>
          <a:xfrm>
            <a:off x="2357422" y="785794"/>
            <a:ext cx="4714908" cy="6429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3200" dirty="0" smtClean="0"/>
              <a:t>OBJETIVOS</a:t>
            </a:r>
            <a:endParaRPr lang="en-US" sz="3200" dirty="0"/>
          </a:p>
        </p:txBody>
      </p:sp>
      <p:sp>
        <p:nvSpPr>
          <p:cNvPr id="5" name="4 Flecha abajo"/>
          <p:cNvSpPr/>
          <p:nvPr/>
        </p:nvSpPr>
        <p:spPr>
          <a:xfrm>
            <a:off x="4500562" y="1643050"/>
            <a:ext cx="500066" cy="571504"/>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cSld>
  <p:clrMapOvr>
    <a:masterClrMapping/>
  </p:clrMapOvr>
  <p:transition spd="slow">
    <p:check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2 CuadroTexto"/>
          <p:cNvSpPr txBox="1"/>
          <p:nvPr/>
        </p:nvSpPr>
        <p:spPr>
          <a:xfrm>
            <a:off x="571472" y="1785926"/>
            <a:ext cx="7929618" cy="4370427"/>
          </a:xfrm>
          <a:prstGeom prst="rect">
            <a:avLst/>
          </a:prstGeom>
          <a:noFill/>
        </p:spPr>
        <p:txBody>
          <a:bodyPr wrap="square" rtlCol="0">
            <a:spAutoFit/>
          </a:bodyPr>
          <a:lstStyle/>
          <a:p>
            <a:pPr algn="just">
              <a:buFont typeface="Wingdings" pitchFamily="2" charset="2"/>
              <a:buChar char="v"/>
            </a:pPr>
            <a:r>
              <a:rPr lang="es-ES" sz="2600" b="1" i="1" dirty="0" smtClean="0">
                <a:solidFill>
                  <a:srgbClr val="7030A0"/>
                </a:solidFill>
              </a:rPr>
              <a:t>El manual de juegos tradicionales tiene interés porque es obligación ética de los maestros y maestras ofrecer variedad y riqueza didáctica en su desempeño profesional.</a:t>
            </a:r>
          </a:p>
          <a:p>
            <a:pPr algn="just"/>
            <a:endParaRPr lang="es-ES" sz="2600" b="1" i="1" dirty="0" smtClean="0">
              <a:solidFill>
                <a:srgbClr val="7030A0"/>
              </a:solidFill>
            </a:endParaRPr>
          </a:p>
          <a:p>
            <a:pPr algn="just">
              <a:buFont typeface="Wingdings" pitchFamily="2" charset="2"/>
              <a:buChar char="v"/>
            </a:pPr>
            <a:r>
              <a:rPr lang="es-ES" sz="2600" b="1" i="1" dirty="0" smtClean="0">
                <a:solidFill>
                  <a:srgbClr val="7030A0"/>
                </a:solidFill>
              </a:rPr>
              <a:t>La propuesta tiene importancia porque servirá para revalorizar los juegos tradicionales ecuatorianos que son parte de nuestra cultura y tradiciones y como una alternativa  para el desarrollo infantil enfocados en la psicomotricidad.</a:t>
            </a:r>
            <a:endParaRPr lang="en-US" sz="2600" b="1" i="1" dirty="0" smtClean="0">
              <a:solidFill>
                <a:srgbClr val="7030A0"/>
              </a:solidFill>
            </a:endParaRPr>
          </a:p>
          <a:p>
            <a:endParaRPr lang="en-US" dirty="0"/>
          </a:p>
        </p:txBody>
      </p:sp>
      <p:sp>
        <p:nvSpPr>
          <p:cNvPr id="4" name="3 Rectángulo"/>
          <p:cNvSpPr/>
          <p:nvPr/>
        </p:nvSpPr>
        <p:spPr>
          <a:xfrm>
            <a:off x="2571736" y="571480"/>
            <a:ext cx="455400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JUSTIFICACIÓN</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6" name="5 Rectángulo"/>
          <p:cNvSpPr/>
          <p:nvPr/>
        </p:nvSpPr>
        <p:spPr>
          <a:xfrm>
            <a:off x="1714480" y="857232"/>
            <a:ext cx="5786478" cy="7143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MARCO TEÓRICO DE LA PROPUESTA</a:t>
            </a: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en-US" dirty="0"/>
          </a:p>
        </p:txBody>
      </p:sp>
      <p:sp>
        <p:nvSpPr>
          <p:cNvPr id="7" name="6 CuadroTexto"/>
          <p:cNvSpPr txBox="1"/>
          <p:nvPr/>
        </p:nvSpPr>
        <p:spPr>
          <a:xfrm>
            <a:off x="928662" y="2000240"/>
            <a:ext cx="7572428" cy="4370427"/>
          </a:xfrm>
          <a:prstGeom prst="rect">
            <a:avLst/>
          </a:prstGeom>
          <a:noFill/>
        </p:spPr>
        <p:txBody>
          <a:bodyPr wrap="square" rtlCol="0">
            <a:spAutoFit/>
          </a:bodyPr>
          <a:lstStyle/>
          <a:p>
            <a:pPr>
              <a:buFont typeface="Wingdings" pitchFamily="2" charset="2"/>
              <a:buChar char="v"/>
            </a:pPr>
            <a:r>
              <a:rPr lang="es-EC" sz="2000" i="1" dirty="0" smtClean="0"/>
              <a:t>Los juegos tradicionales </a:t>
            </a:r>
          </a:p>
          <a:p>
            <a:pPr>
              <a:buFont typeface="Wingdings" pitchFamily="2" charset="2"/>
              <a:buChar char="v"/>
            </a:pPr>
            <a:r>
              <a:rPr lang="es-EC" sz="2000" i="1" dirty="0" smtClean="0"/>
              <a:t>La Psicomotricidad</a:t>
            </a:r>
          </a:p>
          <a:p>
            <a:pPr lvl="1">
              <a:buFont typeface="Wingdings" pitchFamily="2" charset="2"/>
              <a:buChar char="ü"/>
            </a:pPr>
            <a:r>
              <a:rPr lang="es-EC" sz="2000" dirty="0" smtClean="0"/>
              <a:t>Elementos de base de la psicomotricidad</a:t>
            </a:r>
          </a:p>
          <a:p>
            <a:pPr>
              <a:buFont typeface="Wingdings" pitchFamily="2" charset="2"/>
              <a:buChar char="v"/>
            </a:pPr>
            <a:r>
              <a:rPr lang="es-EC" sz="2000" i="1" dirty="0" smtClean="0"/>
              <a:t>Estructura de un manual</a:t>
            </a:r>
            <a:r>
              <a:rPr lang="en-US" sz="2000" i="1" dirty="0" smtClean="0"/>
              <a:t> para docentes</a:t>
            </a:r>
            <a:r>
              <a:rPr lang="en-US" sz="2000" dirty="0" smtClean="0"/>
              <a:t>:</a:t>
            </a:r>
          </a:p>
          <a:p>
            <a:pPr lvl="1">
              <a:buFont typeface="Wingdings" pitchFamily="2" charset="2"/>
              <a:buChar char="ü"/>
            </a:pPr>
            <a:r>
              <a:rPr lang="es-EC" sz="2000" dirty="0" smtClean="0"/>
              <a:t>Definición de manual</a:t>
            </a:r>
          </a:p>
          <a:p>
            <a:pPr lvl="1">
              <a:buFont typeface="Wingdings" pitchFamily="2" charset="2"/>
              <a:buChar char="ü"/>
            </a:pPr>
            <a:r>
              <a:rPr lang="es-EC" sz="2000" dirty="0" smtClean="0"/>
              <a:t>Estructura externa del manual</a:t>
            </a:r>
          </a:p>
          <a:p>
            <a:pPr lvl="1">
              <a:buFont typeface="Wingdings" pitchFamily="2" charset="2"/>
              <a:buChar char="ü"/>
            </a:pPr>
            <a:r>
              <a:rPr lang="es-EC" sz="2000" dirty="0" smtClean="0"/>
              <a:t>Cubierta, lomo, parlamento editorial</a:t>
            </a:r>
          </a:p>
          <a:p>
            <a:pPr lvl="1">
              <a:buFont typeface="Wingdings" pitchFamily="2" charset="2"/>
              <a:buChar char="ü"/>
            </a:pPr>
            <a:r>
              <a:rPr lang="es-EC" sz="2000" dirty="0" smtClean="0"/>
              <a:t>Estructura interna del manual</a:t>
            </a:r>
          </a:p>
          <a:p>
            <a:pPr lvl="1">
              <a:buFont typeface="Wingdings" pitchFamily="2" charset="2"/>
              <a:buChar char="ü"/>
            </a:pPr>
            <a:r>
              <a:rPr lang="es-EC" sz="2000" dirty="0" smtClean="0"/>
              <a:t>Páginas iniciales: portadilla, portada, contraportada</a:t>
            </a:r>
          </a:p>
          <a:p>
            <a:pPr lvl="1">
              <a:buFont typeface="Wingdings" pitchFamily="2" charset="2"/>
              <a:buChar char="ü"/>
            </a:pPr>
            <a:r>
              <a:rPr lang="es-EC" sz="2000" dirty="0" smtClean="0"/>
              <a:t>Páginas preliminares: introducción, agradecimiento, dedicatoria, índice general, cuerpo de la obra.</a:t>
            </a:r>
          </a:p>
          <a:p>
            <a:pPr lvl="1">
              <a:buFont typeface="Wingdings" pitchFamily="2" charset="2"/>
              <a:buChar char="ü"/>
            </a:pPr>
            <a:r>
              <a:rPr lang="es-EC" sz="2000" dirty="0" smtClean="0"/>
              <a:t>Páginas finales: Anexos, bibliografía y hojas de respeto</a:t>
            </a:r>
            <a:endParaRPr lang="en-US" sz="2000" dirty="0" smtClean="0"/>
          </a:p>
          <a:p>
            <a:endParaRPr lang="es-EC" dirty="0" smtClean="0"/>
          </a:p>
        </p:txBody>
      </p:sp>
    </p:spTree>
  </p:cSld>
  <p:clrMapOvr>
    <a:masterClrMapping/>
  </p:clrMapOvr>
  <p:transition spd="slow">
    <p:pull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graphicFrame>
        <p:nvGraphicFramePr>
          <p:cNvPr id="4" name="3 Diagrama"/>
          <p:cNvGraphicFramePr/>
          <p:nvPr/>
        </p:nvGraphicFramePr>
        <p:xfrm>
          <a:off x="357158" y="571480"/>
          <a:ext cx="8501122" cy="6000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3" name="2 CuadroTexto"/>
          <p:cNvSpPr txBox="1"/>
          <p:nvPr/>
        </p:nvSpPr>
        <p:spPr>
          <a:xfrm>
            <a:off x="500034" y="428604"/>
            <a:ext cx="8143932" cy="5724644"/>
          </a:xfrm>
          <a:prstGeom prst="rect">
            <a:avLst/>
          </a:prstGeom>
          <a:noFill/>
        </p:spPr>
        <p:txBody>
          <a:bodyPr wrap="square" rtlCol="0">
            <a:spAutoFit/>
          </a:bodyPr>
          <a:lstStyle/>
          <a:p>
            <a:pPr algn="ctr"/>
            <a:r>
              <a:rPr lang="es-ES" b="1" i="1" dirty="0" smtClean="0">
                <a:hlinkClick r:id="rId4" action="ppaction://hlinkfile"/>
              </a:rPr>
              <a:t> </a:t>
            </a:r>
            <a:r>
              <a:rPr lang="es-ES" sz="2400" b="1" i="1" dirty="0" smtClean="0">
                <a:solidFill>
                  <a:schemeClr val="accent6">
                    <a:lumMod val="75000"/>
                  </a:schemeClr>
                </a:solidFill>
                <a:hlinkClick r:id="rId4" action="ppaction://hlinkfile"/>
              </a:rPr>
              <a:t>“LA RAYUELA”</a:t>
            </a:r>
            <a:endParaRPr lang="en-US" sz="2400" dirty="0" smtClean="0">
              <a:solidFill>
                <a:schemeClr val="accent6">
                  <a:lumMod val="75000"/>
                </a:schemeClr>
              </a:solidFill>
            </a:endParaRPr>
          </a:p>
          <a:p>
            <a:r>
              <a:rPr lang="es-ES" b="1" dirty="0" smtClean="0"/>
              <a:t> </a:t>
            </a:r>
            <a:endParaRPr lang="en-US" dirty="0" smtClean="0"/>
          </a:p>
          <a:p>
            <a:pPr algn="just"/>
            <a:r>
              <a:rPr lang="es-ES" b="1" dirty="0" smtClean="0">
                <a:solidFill>
                  <a:srgbClr val="0B990B"/>
                </a:solidFill>
              </a:rPr>
              <a:t>Lugar: </a:t>
            </a:r>
            <a:r>
              <a:rPr lang="es-ES" b="1" dirty="0" smtClean="0"/>
              <a:t>Patio</a:t>
            </a:r>
            <a:endParaRPr lang="en-US" b="1" dirty="0" smtClean="0"/>
          </a:p>
          <a:p>
            <a:pPr algn="just"/>
            <a:r>
              <a:rPr lang="es-ES" b="1" dirty="0" smtClean="0">
                <a:solidFill>
                  <a:srgbClr val="0B990B"/>
                </a:solidFill>
              </a:rPr>
              <a:t>Material necesario: </a:t>
            </a:r>
            <a:r>
              <a:rPr lang="es-ES" b="1" dirty="0" smtClean="0"/>
              <a:t>Tiza, pedazo de ladrillo o  </a:t>
            </a:r>
          </a:p>
          <a:p>
            <a:pPr algn="just"/>
            <a:r>
              <a:rPr lang="es-ES" b="1" dirty="0" smtClean="0"/>
              <a:t>carbón, una ficha (piedra u objeto pequeño)</a:t>
            </a:r>
            <a:endParaRPr lang="en-US" b="1" dirty="0" smtClean="0"/>
          </a:p>
          <a:p>
            <a:pPr algn="just"/>
            <a:r>
              <a:rPr lang="es-ES" b="1" dirty="0" smtClean="0">
                <a:solidFill>
                  <a:srgbClr val="0B990B"/>
                </a:solidFill>
              </a:rPr>
              <a:t>Organización: </a:t>
            </a:r>
            <a:r>
              <a:rPr lang="es-ES" b="1" dirty="0" smtClean="0"/>
              <a:t>Individual</a:t>
            </a:r>
            <a:endParaRPr lang="en-US" b="1" dirty="0" smtClean="0"/>
          </a:p>
          <a:p>
            <a:pPr algn="just"/>
            <a:r>
              <a:rPr lang="es-ES" b="1" dirty="0" smtClean="0">
                <a:solidFill>
                  <a:srgbClr val="0B990B"/>
                </a:solidFill>
              </a:rPr>
              <a:t>Objetivo: </a:t>
            </a:r>
            <a:r>
              <a:rPr lang="es-ES" b="1" dirty="0" smtClean="0"/>
              <a:t>Ubicar el cuerpo con relación a los espacios delimitados en la rayuela.</a:t>
            </a:r>
            <a:endParaRPr lang="en-US" b="1" dirty="0" smtClean="0"/>
          </a:p>
          <a:p>
            <a:pPr algn="just"/>
            <a:r>
              <a:rPr lang="es-ES" b="1" dirty="0" smtClean="0"/>
              <a:t> </a:t>
            </a:r>
            <a:endParaRPr lang="en-US" b="1" dirty="0" smtClean="0"/>
          </a:p>
          <a:p>
            <a:pPr algn="just"/>
            <a:r>
              <a:rPr lang="es-ES" b="1" dirty="0" smtClean="0">
                <a:solidFill>
                  <a:srgbClr val="00B050"/>
                </a:solidFill>
              </a:rPr>
              <a:t>Desarrollo del juego</a:t>
            </a:r>
            <a:endParaRPr lang="en-US" dirty="0" smtClean="0">
              <a:solidFill>
                <a:srgbClr val="00B050"/>
              </a:solidFill>
            </a:endParaRPr>
          </a:p>
          <a:p>
            <a:pPr algn="just"/>
            <a:r>
              <a:rPr lang="es-ES" b="1" dirty="0" smtClean="0">
                <a:solidFill>
                  <a:srgbClr val="7030A0"/>
                </a:solidFill>
              </a:rPr>
              <a:t> </a:t>
            </a:r>
            <a:r>
              <a:rPr lang="es-ES" b="1" dirty="0" smtClean="0"/>
              <a:t>Hay distintas formas y estilos como la tan tradicional rayuela del gato, con ocho cuadros, dibujados en el suelo, representados en cada uno de ellos los días de la semana. </a:t>
            </a:r>
            <a:endParaRPr lang="en-US" b="1" dirty="0" smtClean="0"/>
          </a:p>
          <a:p>
            <a:pPr algn="just"/>
            <a:r>
              <a:rPr lang="es-EC" b="1" dirty="0" smtClean="0"/>
              <a:t>Se traza una cuadricula en forma de cruz con una tiza o carbón. Se tira la ficha, esta debe caer en el casillero correcto. </a:t>
            </a:r>
            <a:endParaRPr lang="en-US" b="1" dirty="0" smtClean="0"/>
          </a:p>
          <a:p>
            <a:pPr algn="just"/>
            <a:r>
              <a:rPr lang="es-EC" b="1" dirty="0" smtClean="0"/>
              <a:t>Si el lanzamiento no ha sido correcto, pierde y cede el turno. </a:t>
            </a:r>
            <a:endParaRPr lang="en-US" b="1" dirty="0" smtClean="0"/>
          </a:p>
          <a:p>
            <a:pPr algn="just"/>
            <a:r>
              <a:rPr lang="es-EC" b="1" dirty="0" smtClean="0"/>
              <a:t>El participante debe saltar en un pie por los diferentes cajones, a excepción del que tiene el objeto arrojado.  </a:t>
            </a:r>
            <a:endParaRPr lang="en-US" b="1" dirty="0" smtClean="0"/>
          </a:p>
          <a:p>
            <a:pPr algn="just"/>
            <a:r>
              <a:rPr lang="es-ES" b="1" dirty="0" smtClean="0">
                <a:solidFill>
                  <a:srgbClr val="00B050"/>
                </a:solidFill>
              </a:rPr>
              <a:t>Variante</a:t>
            </a:r>
            <a:endParaRPr lang="en-US" dirty="0" smtClean="0">
              <a:solidFill>
                <a:srgbClr val="00B050"/>
              </a:solidFill>
            </a:endParaRPr>
          </a:p>
          <a:p>
            <a:pPr algn="just"/>
            <a:r>
              <a:rPr lang="es-ES" b="1" dirty="0" smtClean="0"/>
              <a:t>Otras clases de rayuela eran EL AVION, LA SEMANA, este último es con siete cuadros representando a cada día. </a:t>
            </a:r>
            <a:endParaRPr lang="en-US" b="1" dirty="0"/>
          </a:p>
        </p:txBody>
      </p:sp>
      <p:pic>
        <p:nvPicPr>
          <p:cNvPr id="5" name="MOV01537.AVI">
            <a:hlinkClick r:id="" action="ppaction://media"/>
          </p:cNvPr>
          <p:cNvPicPr>
            <a:picLocks noRot="1" noChangeAspect="1"/>
          </p:cNvPicPr>
          <p:nvPr>
            <a:videoFile r:link="rId1"/>
          </p:nvPr>
        </p:nvPicPr>
        <p:blipFill>
          <a:blip r:embed="rId5"/>
          <a:stretch>
            <a:fillRect/>
          </a:stretch>
        </p:blipFill>
        <p:spPr>
          <a:xfrm>
            <a:off x="5715008" y="500042"/>
            <a:ext cx="2190744" cy="1643058"/>
          </a:xfrm>
          <a:prstGeom prst="rect">
            <a:avLst/>
          </a:prstGeom>
        </p:spPr>
      </p:pic>
      <p:sp>
        <p:nvSpPr>
          <p:cNvPr id="6" name="5 CuadroTexto"/>
          <p:cNvSpPr txBox="1"/>
          <p:nvPr/>
        </p:nvSpPr>
        <p:spPr>
          <a:xfrm>
            <a:off x="1643042" y="500042"/>
            <a:ext cx="1177695" cy="369332"/>
          </a:xfrm>
          <a:prstGeom prst="rect">
            <a:avLst/>
          </a:prstGeom>
          <a:noFill/>
        </p:spPr>
        <p:txBody>
          <a:bodyPr wrap="none" rtlCol="0">
            <a:spAutoFit/>
          </a:bodyPr>
          <a:lstStyle/>
          <a:p>
            <a:r>
              <a:rPr lang="es-EC" b="1" i="1" dirty="0" smtClean="0"/>
              <a:t>EJEMPLO:</a:t>
            </a:r>
            <a:r>
              <a:rPr lang="es-EC" dirty="0" smtClean="0"/>
              <a:t> </a:t>
            </a:r>
            <a:endParaRPr lang="en-US" dirty="0"/>
          </a:p>
        </p:txBody>
      </p:sp>
    </p:spTree>
  </p:cSld>
  <p:clrMapOvr>
    <a:masterClrMapping/>
  </p:clrMapOvr>
  <p:transition spd="slow">
    <p:comb dir="vert"/>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7" name="6 CuadroTexto"/>
          <p:cNvSpPr txBox="1"/>
          <p:nvPr/>
        </p:nvSpPr>
        <p:spPr>
          <a:xfrm>
            <a:off x="571472" y="857232"/>
            <a:ext cx="8072494" cy="5724644"/>
          </a:xfrm>
          <a:prstGeom prst="rect">
            <a:avLst/>
          </a:prstGeom>
          <a:noFill/>
        </p:spPr>
        <p:txBody>
          <a:bodyPr wrap="square" rtlCol="0">
            <a:spAutoFit/>
          </a:bodyPr>
          <a:lstStyle/>
          <a:p>
            <a:pPr algn="ctr"/>
            <a:r>
              <a:rPr lang="es-ES" sz="2400" b="1" dirty="0" smtClean="0">
                <a:solidFill>
                  <a:srgbClr val="CC0099"/>
                </a:solidFill>
                <a:hlinkClick r:id="rId4" action="ppaction://hlinkfile"/>
              </a:rPr>
              <a:t>“LAS COGIDAS”</a:t>
            </a:r>
            <a:endParaRPr lang="en-US" sz="2400" dirty="0" smtClean="0">
              <a:solidFill>
                <a:srgbClr val="CC0099"/>
              </a:solidFill>
            </a:endParaRPr>
          </a:p>
          <a:p>
            <a:r>
              <a:rPr lang="es-ES" b="1" dirty="0" smtClean="0">
                <a:solidFill>
                  <a:srgbClr val="CC0099"/>
                </a:solidFill>
              </a:rPr>
              <a:t>Lugar: </a:t>
            </a:r>
            <a:r>
              <a:rPr lang="es-ES" b="1" dirty="0" smtClean="0"/>
              <a:t>Patio</a:t>
            </a:r>
            <a:endParaRPr lang="en-US" b="1" dirty="0" smtClean="0"/>
          </a:p>
          <a:p>
            <a:r>
              <a:rPr lang="es-ES" b="1" dirty="0" smtClean="0">
                <a:solidFill>
                  <a:srgbClr val="CC0099"/>
                </a:solidFill>
              </a:rPr>
              <a:t>Material necesario: </a:t>
            </a:r>
            <a:r>
              <a:rPr lang="es-ES" b="1" dirty="0" smtClean="0"/>
              <a:t>ninguno</a:t>
            </a:r>
            <a:endParaRPr lang="en-US" b="1" dirty="0" smtClean="0"/>
          </a:p>
          <a:p>
            <a:r>
              <a:rPr lang="es-ES" b="1" dirty="0" smtClean="0">
                <a:solidFill>
                  <a:srgbClr val="CC0099"/>
                </a:solidFill>
              </a:rPr>
              <a:t>Organización: </a:t>
            </a:r>
            <a:r>
              <a:rPr lang="es-ES" b="1" dirty="0" smtClean="0"/>
              <a:t>Grupo grande</a:t>
            </a:r>
            <a:endParaRPr lang="en-US" b="1" dirty="0" smtClean="0"/>
          </a:p>
          <a:p>
            <a:r>
              <a:rPr lang="es-ES" b="1" dirty="0" smtClean="0">
                <a:solidFill>
                  <a:srgbClr val="CC0099"/>
                </a:solidFill>
              </a:rPr>
              <a:t>Objetivo: </a:t>
            </a:r>
            <a:r>
              <a:rPr lang="es-ES" b="1" dirty="0" smtClean="0"/>
              <a:t>Potenciar  la coordinación motriz gruesa.</a:t>
            </a:r>
            <a:endParaRPr lang="en-US" b="1" dirty="0" smtClean="0"/>
          </a:p>
          <a:p>
            <a:r>
              <a:rPr lang="es-ES" b="1" dirty="0" smtClean="0"/>
              <a:t> </a:t>
            </a:r>
            <a:endParaRPr lang="en-US" b="1" dirty="0" smtClean="0"/>
          </a:p>
          <a:p>
            <a:r>
              <a:rPr lang="es-ES" b="1" dirty="0" smtClean="0">
                <a:solidFill>
                  <a:srgbClr val="CC0099"/>
                </a:solidFill>
              </a:rPr>
              <a:t>Desarrollo del juego </a:t>
            </a:r>
            <a:endParaRPr lang="en-US" b="1" dirty="0" smtClean="0">
              <a:solidFill>
                <a:srgbClr val="CC0099"/>
              </a:solidFill>
            </a:endParaRPr>
          </a:p>
          <a:p>
            <a:r>
              <a:rPr lang="es-ES" b="1" dirty="0" smtClean="0"/>
              <a:t>Se dividen en subgrupos de igual número; el subgrupo A </a:t>
            </a:r>
            <a:r>
              <a:rPr lang="es-ES" b="1" dirty="0" err="1" smtClean="0"/>
              <a:t>a</a:t>
            </a:r>
            <a:r>
              <a:rPr lang="es-ES" b="1" dirty="0" smtClean="0"/>
              <a:t> la señal convenida tratará coger a todos los del subgrupo B; dentro del lugar se ubicarán uno o dos sitios que servirán como  casa o sitio de descanso en el que no podrán permanecer más de 10 segundos.</a:t>
            </a:r>
            <a:endParaRPr lang="en-US" b="1" dirty="0" smtClean="0"/>
          </a:p>
          <a:p>
            <a:r>
              <a:rPr lang="es-ES" b="1" dirty="0" smtClean="0"/>
              <a:t>Los jugadores cogidos son ubicados en un lugar denominado cárcel y pueden ser rescatados cuando son topados por sus compañeros.</a:t>
            </a:r>
            <a:endParaRPr lang="en-US" b="1" dirty="0" smtClean="0"/>
          </a:p>
          <a:p>
            <a:r>
              <a:rPr lang="es-ES" b="1" dirty="0" smtClean="0"/>
              <a:t>El equipo A si atrapa o coge a todos los del B en el tiempo fijado o viceversa.</a:t>
            </a:r>
            <a:endParaRPr lang="en-US" b="1" dirty="0" smtClean="0"/>
          </a:p>
          <a:p>
            <a:r>
              <a:rPr lang="es-ES" b="1" dirty="0" smtClean="0"/>
              <a:t>El juego continuará mientras dure el interés de los niños.</a:t>
            </a:r>
            <a:endParaRPr lang="en-US" b="1" dirty="0" smtClean="0"/>
          </a:p>
          <a:p>
            <a:r>
              <a:rPr lang="es-ES" b="1" dirty="0" smtClean="0"/>
              <a:t>Se consideran atrapados todos los que no salen a tiempo de la casa o salen del campo de juego.</a:t>
            </a:r>
            <a:endParaRPr lang="en-US" b="1" dirty="0" smtClean="0"/>
          </a:p>
          <a:p>
            <a:r>
              <a:rPr lang="es-ES" b="1" dirty="0" smtClean="0">
                <a:solidFill>
                  <a:srgbClr val="CC0099"/>
                </a:solidFill>
              </a:rPr>
              <a:t>Variante: </a:t>
            </a:r>
            <a:r>
              <a:rPr lang="es-ES" b="1" dirty="0" smtClean="0"/>
              <a:t>Cuando el grupo es pequeño, se puede elegir a una sola persona para que coja a los participantes del juego.</a:t>
            </a:r>
            <a:endParaRPr lang="en-US" b="1" dirty="0" smtClean="0"/>
          </a:p>
          <a:p>
            <a:endParaRPr lang="en-US" dirty="0"/>
          </a:p>
        </p:txBody>
      </p:sp>
      <p:pic>
        <p:nvPicPr>
          <p:cNvPr id="9" name="MOV01546.AVI">
            <a:hlinkClick r:id="" action="ppaction://media"/>
          </p:cNvPr>
          <p:cNvPicPr>
            <a:picLocks noRot="1" noChangeAspect="1"/>
          </p:cNvPicPr>
          <p:nvPr>
            <a:videoFile r:link="rId1"/>
          </p:nvPr>
        </p:nvPicPr>
        <p:blipFill>
          <a:blip r:embed="rId5" cstate="print"/>
          <a:stretch>
            <a:fillRect/>
          </a:stretch>
        </p:blipFill>
        <p:spPr>
          <a:xfrm>
            <a:off x="6072198" y="928670"/>
            <a:ext cx="1762116" cy="1321587"/>
          </a:xfrm>
          <a:prstGeom prst="rect">
            <a:avLst/>
          </a:prstGeom>
        </p:spPr>
      </p:pic>
      <p:sp>
        <p:nvSpPr>
          <p:cNvPr id="5" name="4 CuadroTexto"/>
          <p:cNvSpPr txBox="1"/>
          <p:nvPr/>
        </p:nvSpPr>
        <p:spPr>
          <a:xfrm>
            <a:off x="1571604" y="857232"/>
            <a:ext cx="1177695" cy="369332"/>
          </a:xfrm>
          <a:prstGeom prst="rect">
            <a:avLst/>
          </a:prstGeom>
          <a:noFill/>
        </p:spPr>
        <p:txBody>
          <a:bodyPr wrap="none" rtlCol="0">
            <a:spAutoFit/>
          </a:bodyPr>
          <a:lstStyle/>
          <a:p>
            <a:r>
              <a:rPr lang="es-EC" b="1" i="1" dirty="0" smtClean="0"/>
              <a:t>EJEMPLO:</a:t>
            </a:r>
            <a:r>
              <a:rPr lang="es-EC" dirty="0" smtClean="0"/>
              <a:t> </a:t>
            </a:r>
            <a:endParaRPr lang="en-US" dirty="0"/>
          </a:p>
        </p:txBody>
      </p:sp>
    </p:spTree>
  </p:cSld>
  <p:clrMapOvr>
    <a:masterClrMapping/>
  </p:clrMapOvr>
  <p:transition spd="slow">
    <p:pull dir="ru"/>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3" name="2 CuadroTexto"/>
          <p:cNvSpPr txBox="1"/>
          <p:nvPr/>
        </p:nvSpPr>
        <p:spPr>
          <a:xfrm>
            <a:off x="357158" y="357166"/>
            <a:ext cx="8358246" cy="6678751"/>
          </a:xfrm>
          <a:prstGeom prst="rect">
            <a:avLst/>
          </a:prstGeom>
          <a:noFill/>
        </p:spPr>
        <p:txBody>
          <a:bodyPr wrap="square" rtlCol="0">
            <a:spAutoFit/>
          </a:bodyPr>
          <a:lstStyle/>
          <a:p>
            <a:pPr algn="ctr"/>
            <a:r>
              <a:rPr lang="es-ES" sz="2000" b="1" dirty="0" smtClean="0">
                <a:solidFill>
                  <a:schemeClr val="accent6">
                    <a:lumMod val="75000"/>
                  </a:schemeClr>
                </a:solidFill>
                <a:hlinkClick r:id="rId4" action="ppaction://hlinkfile"/>
              </a:rPr>
              <a:t>“LA CHUPILLITA”</a:t>
            </a:r>
            <a:endParaRPr lang="en-US" sz="2000" dirty="0" smtClean="0">
              <a:solidFill>
                <a:schemeClr val="accent6">
                  <a:lumMod val="75000"/>
                </a:schemeClr>
              </a:solidFill>
            </a:endParaRPr>
          </a:p>
          <a:p>
            <a:r>
              <a:rPr lang="es-ES" sz="1600" b="1" dirty="0" smtClean="0">
                <a:solidFill>
                  <a:srgbClr val="7030A0"/>
                </a:solidFill>
              </a:rPr>
              <a:t>Lugar: </a:t>
            </a:r>
            <a:r>
              <a:rPr lang="es-ES" sz="1600" b="1" dirty="0" smtClean="0"/>
              <a:t>patio o aula</a:t>
            </a:r>
            <a:endParaRPr lang="en-US" sz="1600" b="1" dirty="0" smtClean="0"/>
          </a:p>
          <a:p>
            <a:r>
              <a:rPr lang="es-ES" sz="1600" b="1" dirty="0" smtClean="0">
                <a:solidFill>
                  <a:srgbClr val="7030A0"/>
                </a:solidFill>
              </a:rPr>
              <a:t>Material necesario: </a:t>
            </a:r>
            <a:r>
              <a:rPr lang="es-ES" sz="1600" b="1" dirty="0" smtClean="0"/>
              <a:t>ninguno</a:t>
            </a:r>
            <a:endParaRPr lang="en-US" sz="1600" b="1" dirty="0" smtClean="0"/>
          </a:p>
          <a:p>
            <a:r>
              <a:rPr lang="es-ES" sz="1600" b="1" dirty="0" smtClean="0">
                <a:solidFill>
                  <a:srgbClr val="7030A0"/>
                </a:solidFill>
              </a:rPr>
              <a:t>Organización: </a:t>
            </a:r>
            <a:r>
              <a:rPr lang="es-ES" sz="1600" b="1" dirty="0" smtClean="0"/>
              <a:t>Grupo pequeño</a:t>
            </a:r>
            <a:endParaRPr lang="en-US" sz="1600" b="1" dirty="0" smtClean="0"/>
          </a:p>
          <a:p>
            <a:r>
              <a:rPr lang="es-ES" sz="1600" b="1" dirty="0" smtClean="0">
                <a:solidFill>
                  <a:srgbClr val="7030A0"/>
                </a:solidFill>
              </a:rPr>
              <a:t>Objetivo:</a:t>
            </a:r>
            <a:r>
              <a:rPr lang="es-ES" sz="1600" b="1" dirty="0" smtClean="0"/>
              <a:t> Estimular la coordinación motriz fina y la pinza digital.</a:t>
            </a:r>
            <a:endParaRPr lang="en-US" sz="1600" b="1" dirty="0" smtClean="0"/>
          </a:p>
          <a:p>
            <a:r>
              <a:rPr lang="es-ES" sz="1600" b="1" dirty="0" smtClean="0">
                <a:solidFill>
                  <a:srgbClr val="7030A0"/>
                </a:solidFill>
              </a:rPr>
              <a:t>Desarrollo del juego </a:t>
            </a:r>
            <a:endParaRPr lang="en-US" sz="1600" b="1" dirty="0" smtClean="0">
              <a:solidFill>
                <a:srgbClr val="7030A0"/>
              </a:solidFill>
            </a:endParaRPr>
          </a:p>
          <a:p>
            <a:r>
              <a:rPr lang="es-EC" sz="1600" b="1" dirty="0" smtClean="0"/>
              <a:t>Los participantes se agarran suavemente de su propia piel en la parte superior de la mano con los dedos pulgar e índice, hasta hacer una torre de manos, alternada una con otra; las manos se deben mover para arriba y para abajo, mientras todos repiten: </a:t>
            </a:r>
            <a:endParaRPr lang="en-US" sz="1600" b="1" dirty="0" smtClean="0"/>
          </a:p>
          <a:p>
            <a:r>
              <a:rPr lang="es-ES" sz="1400" b="1" dirty="0" smtClean="0"/>
              <a:t>¡Chupillita, Chupillita!</a:t>
            </a:r>
            <a:r>
              <a:rPr lang="en-US" sz="1400" b="1" dirty="0" smtClean="0"/>
              <a:t> </a:t>
            </a:r>
          </a:p>
          <a:p>
            <a:r>
              <a:rPr lang="es-ES" sz="1400" b="1" dirty="0" smtClean="0"/>
              <a:t>¿Qué es de la gallinita?</a:t>
            </a:r>
            <a:r>
              <a:rPr lang="en-US" sz="1400" b="1" dirty="0" smtClean="0"/>
              <a:t>   </a:t>
            </a:r>
            <a:r>
              <a:rPr lang="es-ES" sz="1400" b="1" dirty="0" smtClean="0"/>
              <a:t>¡Se fue a poner un huevito!</a:t>
            </a:r>
            <a:endParaRPr lang="en-US" sz="1400" b="1" dirty="0" smtClean="0"/>
          </a:p>
          <a:p>
            <a:r>
              <a:rPr lang="es-ES" sz="1400" b="1" dirty="0" smtClean="0"/>
              <a:t>¿Qué es del huevito?      ¡Se comió el padrecito!</a:t>
            </a:r>
            <a:endParaRPr lang="en-US" sz="1400" b="1" dirty="0" smtClean="0"/>
          </a:p>
          <a:p>
            <a:r>
              <a:rPr lang="es-ES" sz="1400" b="1" dirty="0" smtClean="0"/>
              <a:t>Qué es del padrecito?      Se fue a celebrar misa!</a:t>
            </a:r>
            <a:endParaRPr lang="en-US" sz="1400" b="1" dirty="0" smtClean="0"/>
          </a:p>
          <a:p>
            <a:r>
              <a:rPr lang="es-ES" sz="1400" b="1" dirty="0" smtClean="0"/>
              <a:t>Qué es de la misa?          Se hizo polvo y ceniza!</a:t>
            </a:r>
            <a:endParaRPr lang="en-US" sz="1400" b="1" dirty="0" smtClean="0"/>
          </a:p>
          <a:p>
            <a:r>
              <a:rPr lang="es-ES" sz="1400" b="1" dirty="0" smtClean="0"/>
              <a:t>Qué es de la ceniza?       Se hizo jabón!</a:t>
            </a:r>
            <a:endParaRPr lang="en-US" sz="1400" b="1" dirty="0" smtClean="0"/>
          </a:p>
          <a:p>
            <a:r>
              <a:rPr lang="es-ES" sz="1400" b="1" dirty="0" smtClean="0"/>
              <a:t>Qué es del jabón?            Se fue a lavar ropa mamita!</a:t>
            </a:r>
            <a:endParaRPr lang="en-US" sz="1400" b="1" dirty="0" smtClean="0"/>
          </a:p>
          <a:p>
            <a:r>
              <a:rPr lang="es-ES" sz="1400" b="1" dirty="0" smtClean="0"/>
              <a:t>Qué es de la ropa?           Se fue en el agua!</a:t>
            </a:r>
            <a:endParaRPr lang="en-US" sz="1400" b="1" dirty="0" smtClean="0"/>
          </a:p>
          <a:p>
            <a:r>
              <a:rPr lang="es-ES" sz="1400" b="1" dirty="0" smtClean="0"/>
              <a:t>Qué es del agua?             Se secó!</a:t>
            </a:r>
            <a:endParaRPr lang="en-US" sz="1400" b="1" dirty="0" smtClean="0"/>
          </a:p>
          <a:p>
            <a:r>
              <a:rPr lang="es-ES" sz="1400" b="1" dirty="0" smtClean="0"/>
              <a:t>Qué es del secado?         ¡Se voló!</a:t>
            </a:r>
            <a:endParaRPr lang="en-US" sz="1400" b="1" dirty="0" smtClean="0"/>
          </a:p>
          <a:p>
            <a:r>
              <a:rPr lang="es-ES" sz="1400" b="1" dirty="0" smtClean="0"/>
              <a:t>¿Qué hizo mamita?          ¡Arroz con leche!</a:t>
            </a:r>
            <a:endParaRPr lang="en-US" sz="1400" b="1" dirty="0" smtClean="0"/>
          </a:p>
          <a:p>
            <a:r>
              <a:rPr lang="es-ES" sz="1400" b="1" dirty="0" smtClean="0"/>
              <a:t>¿Con qué tapó?                ¡Con las uñas del gato!</a:t>
            </a:r>
            <a:endParaRPr lang="en-US" sz="1400" b="1" dirty="0" smtClean="0"/>
          </a:p>
          <a:p>
            <a:r>
              <a:rPr lang="es-ES" sz="1400" b="1" dirty="0" smtClean="0"/>
              <a:t> 	¡Mishiringato! _ ¡Mishiringato!</a:t>
            </a:r>
            <a:endParaRPr lang="en-US" sz="1400" b="1" dirty="0" smtClean="0"/>
          </a:p>
          <a:p>
            <a:r>
              <a:rPr lang="es-EC" sz="1600" b="1" dirty="0" smtClean="0"/>
              <a:t>El juego termina cuando se desarma la torre.</a:t>
            </a:r>
            <a:endParaRPr lang="en-US" sz="1600" b="1" dirty="0" smtClean="0"/>
          </a:p>
          <a:p>
            <a:r>
              <a:rPr lang="es-ES" sz="1600" b="1" dirty="0" smtClean="0">
                <a:solidFill>
                  <a:srgbClr val="7030A0"/>
                </a:solidFill>
              </a:rPr>
              <a:t>Variante:</a:t>
            </a:r>
            <a:r>
              <a:rPr lang="es-EC" sz="1600" b="1" dirty="0" smtClean="0"/>
              <a:t>Con los niños/as más pequeños solo se puede corear “la chupillita, la chupillita…..” realizando el mismo movimiento.</a:t>
            </a:r>
            <a:endParaRPr lang="en-US" sz="1600" b="1" dirty="0" smtClean="0"/>
          </a:p>
          <a:p>
            <a:r>
              <a:rPr lang="es-EC" sz="1600" b="1" dirty="0" smtClean="0"/>
              <a:t>Se pueden formar grupos para jugar la chupillita, el grupo que dure más con la torre de manos gana.</a:t>
            </a:r>
            <a:endParaRPr lang="en-US" sz="1600" b="1" dirty="0" smtClean="0"/>
          </a:p>
          <a:p>
            <a:endParaRPr lang="en-US" b="1" dirty="0"/>
          </a:p>
        </p:txBody>
      </p:sp>
      <p:pic>
        <p:nvPicPr>
          <p:cNvPr id="4" name="MOV01541.AVI">
            <a:hlinkClick r:id="" action="ppaction://media"/>
          </p:cNvPr>
          <p:cNvPicPr>
            <a:picLocks noRot="1" noChangeAspect="1"/>
          </p:cNvPicPr>
          <p:nvPr>
            <a:videoFile r:link="rId1"/>
          </p:nvPr>
        </p:nvPicPr>
        <p:blipFill>
          <a:blip r:embed="rId5"/>
          <a:stretch>
            <a:fillRect/>
          </a:stretch>
        </p:blipFill>
        <p:spPr>
          <a:xfrm>
            <a:off x="5429256" y="3000372"/>
            <a:ext cx="2381245" cy="1785934"/>
          </a:xfrm>
          <a:prstGeom prst="rect">
            <a:avLst/>
          </a:prstGeom>
        </p:spPr>
      </p:pic>
      <p:sp>
        <p:nvSpPr>
          <p:cNvPr id="5" name="4 CuadroTexto"/>
          <p:cNvSpPr txBox="1"/>
          <p:nvPr/>
        </p:nvSpPr>
        <p:spPr>
          <a:xfrm>
            <a:off x="2285984" y="357166"/>
            <a:ext cx="1177695" cy="369332"/>
          </a:xfrm>
          <a:prstGeom prst="rect">
            <a:avLst/>
          </a:prstGeom>
          <a:noFill/>
        </p:spPr>
        <p:txBody>
          <a:bodyPr wrap="none" rtlCol="0">
            <a:spAutoFit/>
          </a:bodyPr>
          <a:lstStyle/>
          <a:p>
            <a:r>
              <a:rPr lang="es-EC" b="1" i="1" dirty="0" smtClean="0"/>
              <a:t>EJEMPLO:</a:t>
            </a:r>
            <a:r>
              <a:rPr lang="es-EC" dirty="0" smtClean="0"/>
              <a:t> </a:t>
            </a:r>
            <a:endParaRPr lang="en-US" dirty="0"/>
          </a:p>
        </p:txBody>
      </p:sp>
    </p:spTree>
  </p:cSld>
  <p:clrMapOvr>
    <a:masterClrMapping/>
  </p:clrMapOvr>
  <p:transition spd="slow">
    <p:strips/>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3" name="2 Imagen"/>
          <p:cNvPicPr/>
          <p:nvPr/>
        </p:nvPicPr>
        <p:blipFill>
          <a:blip r:embed="rId3"/>
          <a:srcRect l="33651" t="17497" r="29660" b="10384"/>
          <a:stretch>
            <a:fillRect/>
          </a:stretch>
        </p:blipFill>
        <p:spPr bwMode="auto">
          <a:xfrm>
            <a:off x="1857356" y="785794"/>
            <a:ext cx="5286412" cy="5857916"/>
          </a:xfrm>
          <a:prstGeom prst="rect">
            <a:avLst/>
          </a:prstGeom>
          <a:noFill/>
          <a:ln w="9525">
            <a:noFill/>
            <a:miter lim="800000"/>
            <a:headEnd/>
            <a:tailEnd/>
          </a:ln>
        </p:spPr>
      </p:pic>
      <p:sp>
        <p:nvSpPr>
          <p:cNvPr id="4" name="3 CuadroTexto"/>
          <p:cNvSpPr txBox="1"/>
          <p:nvPr/>
        </p:nvSpPr>
        <p:spPr>
          <a:xfrm>
            <a:off x="2643174" y="428604"/>
            <a:ext cx="3929090" cy="369332"/>
          </a:xfrm>
          <a:prstGeom prst="rect">
            <a:avLst/>
          </a:prstGeom>
          <a:noFill/>
        </p:spPr>
        <p:txBody>
          <a:bodyPr wrap="square" rtlCol="0">
            <a:spAutoFit/>
          </a:bodyPr>
          <a:lstStyle/>
          <a:p>
            <a:pPr algn="ctr"/>
            <a:r>
              <a:rPr lang="es-EC" b="1" dirty="0" smtClean="0">
                <a:solidFill>
                  <a:srgbClr val="CC0099"/>
                </a:solidFill>
              </a:rPr>
              <a:t>LISTADO DE JUEGOS TRADICIONALES</a:t>
            </a:r>
            <a:endParaRPr lang="en-US" b="1" dirty="0">
              <a:solidFill>
                <a:srgbClr val="CC0099"/>
              </a:solidFill>
            </a:endParaRPr>
          </a:p>
        </p:txBody>
      </p:sp>
    </p:spTree>
  </p:cSld>
  <p:clrMapOvr>
    <a:masterClrMapping/>
  </p:clrMapOvr>
  <p:transition spd="slow">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2 Rectángulo"/>
          <p:cNvSpPr/>
          <p:nvPr/>
        </p:nvSpPr>
        <p:spPr>
          <a:xfrm>
            <a:off x="714348" y="4429132"/>
            <a:ext cx="8182305" cy="923330"/>
          </a:xfrm>
          <a:prstGeom prst="rect">
            <a:avLst/>
          </a:prstGeom>
          <a:noFill/>
        </p:spPr>
        <p:txBody>
          <a:bodyPr wrap="none" lIns="91440" tIns="45720" rIns="91440" bIns="45720">
            <a:spAutoFit/>
          </a:bodyPr>
          <a:lstStyle/>
          <a:p>
            <a:pPr algn="ctr"/>
            <a:r>
              <a:rPr lang="es-E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Gracias por su atención</a:t>
            </a:r>
            <a:endParaRPr lang="es-E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2049" name="Picture 1" descr="D:\MIS DOCUMENTOS\Mis imágenes\PAULY FOTOS\Mis niños Llama del Valle\CIMG2154.JPG"/>
          <p:cNvPicPr>
            <a:picLocks noChangeAspect="1" noChangeArrowheads="1"/>
          </p:cNvPicPr>
          <p:nvPr/>
        </p:nvPicPr>
        <p:blipFill>
          <a:blip r:embed="rId3" cstate="print"/>
          <a:srcRect/>
          <a:stretch>
            <a:fillRect/>
          </a:stretch>
        </p:blipFill>
        <p:spPr bwMode="auto">
          <a:xfrm>
            <a:off x="2071670" y="1000108"/>
            <a:ext cx="5019094" cy="3357586"/>
          </a:xfrm>
          <a:prstGeom prst="rect">
            <a:avLst/>
          </a:prstGeom>
          <a:ln>
            <a:noFill/>
          </a:ln>
          <a:effectLst>
            <a:softEdge rad="112500"/>
          </a:effectLst>
        </p:spPr>
      </p:pic>
    </p:spTree>
  </p:cSld>
  <p:clrMapOvr>
    <a:masterClrMapping/>
  </p:clrMapOvr>
  <p:transition spd="slow">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4 Rectángulo"/>
          <p:cNvSpPr/>
          <p:nvPr/>
        </p:nvSpPr>
        <p:spPr>
          <a:xfrm rot="5400000">
            <a:off x="4071934" y="-1857412"/>
            <a:ext cx="928694" cy="5929354"/>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fontAlgn="base">
              <a:spcBef>
                <a:spcPct val="0"/>
              </a:spcBef>
              <a:spcAft>
                <a:spcPct val="0"/>
              </a:spcAft>
            </a:pPr>
            <a:r>
              <a:rPr lang="es-EC"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llet" pitchFamily="2" charset="0"/>
                <a:ea typeface="Calibri" pitchFamily="34" charset="0"/>
                <a:cs typeface="Arial" pitchFamily="34" charset="0"/>
              </a:rPr>
              <a:t>EL PROBLEMA DE INVESTIGACIÓN</a:t>
            </a:r>
            <a:endParaRPr lang="es-EC"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llet" pitchFamily="2" charset="0"/>
              <a:ea typeface="Calibri" pitchFamily="34" charset="0"/>
            </a:endParaRPr>
          </a:p>
        </p:txBody>
      </p:sp>
      <p:sp>
        <p:nvSpPr>
          <p:cNvPr id="10" name="9 Marcador de contenido"/>
          <p:cNvSpPr>
            <a:spLocks noGrp="1"/>
          </p:cNvSpPr>
          <p:nvPr>
            <p:ph sz="half" idx="2"/>
          </p:nvPr>
        </p:nvSpPr>
        <p:spPr>
          <a:xfrm>
            <a:off x="857224" y="1785926"/>
            <a:ext cx="7429552" cy="3929090"/>
          </a:xfrm>
        </p:spPr>
        <p:txBody>
          <a:bodyPr>
            <a:normAutofit/>
          </a:bodyPr>
          <a:lstStyle/>
          <a:p>
            <a:pPr algn="just"/>
            <a:r>
              <a:rPr lang="es-ES" sz="2000" b="1" i="1" dirty="0" smtClean="0">
                <a:solidFill>
                  <a:schemeClr val="tx2">
                    <a:lumMod val="75000"/>
                  </a:schemeClr>
                </a:solidFill>
                <a:latin typeface="Arial" pitchFamily="34" charset="0"/>
                <a:cs typeface="Arial" pitchFamily="34" charset="0"/>
              </a:rPr>
              <a:t>Los juegos tradicionales ecuatorianos siempre fueron juegos psicomotrices, es lamentable que perdieron fuerza en la infancia por el reemplazo progresivo de los video juegos y el ritmo de vida actual.</a:t>
            </a:r>
          </a:p>
          <a:p>
            <a:pPr algn="just"/>
            <a:r>
              <a:rPr lang="es-ES" sz="2000" b="1" i="1" dirty="0" smtClean="0">
                <a:latin typeface="Arial" pitchFamily="34" charset="0"/>
                <a:cs typeface="Arial" pitchFamily="34" charset="0"/>
              </a:rPr>
              <a:t>Los niños y niñas del primer año de educación básica de la Escuela Juan Montalvo tuvieron poca motivación para realizar actividades psicomotrices relacionadas a la prelectura, preescritura, lo cual incentivo la investigación.</a:t>
            </a:r>
          </a:p>
          <a:p>
            <a:pPr algn="just"/>
            <a:r>
              <a:rPr lang="es-ES" sz="2000" b="1" i="1" dirty="0" smtClean="0">
                <a:solidFill>
                  <a:srgbClr val="9900FF"/>
                </a:solidFill>
                <a:latin typeface="Arial" pitchFamily="34" charset="0"/>
                <a:cs typeface="Arial" pitchFamily="34" charset="0"/>
              </a:rPr>
              <a:t>La investigación buscó analizar los juegos tradicionales y su incidencia en el desarrollo de la psicomotricidad en el primero de básica.</a:t>
            </a:r>
          </a:p>
          <a:p>
            <a:endParaRPr lang="es-ES" sz="2000" dirty="0" smtClean="0"/>
          </a:p>
          <a:p>
            <a:endParaRPr lang="en-US" dirty="0" smtClean="0"/>
          </a:p>
          <a:p>
            <a:endParaRPr lang="en-US" dirty="0"/>
          </a:p>
        </p:txBody>
      </p:sp>
    </p:spTree>
  </p:cSld>
  <p:clrMapOvr>
    <a:masterClrMapping/>
  </p:clrMapOvr>
  <p:transition spd="med">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44033" name="Rectangle 1"/>
          <p:cNvSpPr>
            <a:spLocks noChangeArrowheads="1"/>
          </p:cNvSpPr>
          <p:nvPr/>
        </p:nvSpPr>
        <p:spPr bwMode="auto">
          <a:xfrm>
            <a:off x="1000100" y="1000108"/>
            <a:ext cx="7500958"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es-EC"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lang="es-EC" b="1" dirty="0" smtClean="0">
              <a:latin typeface="Arial" pitchFamily="34" charset="0"/>
              <a:ea typeface="Times New Roman" pitchFamily="18" charset="0"/>
              <a:cs typeface="Arial" pitchFamily="34"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es-EC"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es-E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es-E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5" name="4 Rectángulo redondeado"/>
          <p:cNvSpPr/>
          <p:nvPr/>
        </p:nvSpPr>
        <p:spPr>
          <a:xfrm>
            <a:off x="285720" y="1142984"/>
            <a:ext cx="428628" cy="5286412"/>
          </a:xfrm>
          <a:prstGeom prst="roundRect">
            <a:avLst/>
          </a:prstGeom>
        </p:spPr>
        <p:style>
          <a:lnRef idx="1">
            <a:schemeClr val="accent5"/>
          </a:lnRef>
          <a:fillRef idx="2">
            <a:schemeClr val="accent5"/>
          </a:fillRef>
          <a:effectRef idx="1">
            <a:schemeClr val="accent5"/>
          </a:effectRef>
          <a:fontRef idx="minor">
            <a:schemeClr val="dk1"/>
          </a:fontRef>
        </p:style>
        <p:txBody>
          <a:bodyPr vert="wordArtVert" rtlCol="0" anchor="ctr"/>
          <a:lstStyle/>
          <a:p>
            <a:pPr lvl="0" indent="449263" algn="just" fontAlgn="base">
              <a:spcBef>
                <a:spcPct val="0"/>
              </a:spcBef>
              <a:spcAft>
                <a:spcPct val="0"/>
              </a:spcAft>
            </a:pPr>
            <a:r>
              <a:rPr lang="es-ES" sz="2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Arial" pitchFamily="34" charset="0"/>
              </a:rPr>
              <a:t>OBJETIVOS</a:t>
            </a:r>
          </a:p>
        </p:txBody>
      </p:sp>
      <p:sp>
        <p:nvSpPr>
          <p:cNvPr id="7" name="6 CuadroTexto"/>
          <p:cNvSpPr txBox="1"/>
          <p:nvPr/>
        </p:nvSpPr>
        <p:spPr>
          <a:xfrm>
            <a:off x="857224" y="1142984"/>
            <a:ext cx="8001056" cy="1015663"/>
          </a:xfrm>
          <a:prstGeom prst="rect">
            <a:avLst/>
          </a:prstGeom>
          <a:noFill/>
        </p:spPr>
        <p:txBody>
          <a:bodyPr wrap="square" rtlCol="0">
            <a:spAutoFit/>
          </a:bodyPr>
          <a:lstStyle/>
          <a:p>
            <a:pPr algn="just"/>
            <a:r>
              <a:rPr lang="es-EC" sz="2000" b="1" dirty="0" smtClean="0">
                <a:cs typeface="Arial" pitchFamily="34" charset="0"/>
              </a:rPr>
              <a:t>Analizar los juegos tradicionales ecuatorianos y su incidencia en el desarrollo de la psicomotricidad en los niños y niñas del primer año de educación básica de la escuela Juan Montalvo.</a:t>
            </a:r>
            <a:endParaRPr lang="en-US" sz="2000" b="1" dirty="0">
              <a:cs typeface="Arial" pitchFamily="34" charset="0"/>
            </a:endParaRPr>
          </a:p>
        </p:txBody>
      </p:sp>
      <p:sp>
        <p:nvSpPr>
          <p:cNvPr id="8" name="7 Rectángulo"/>
          <p:cNvSpPr/>
          <p:nvPr/>
        </p:nvSpPr>
        <p:spPr>
          <a:xfrm>
            <a:off x="2643174" y="571480"/>
            <a:ext cx="3804135"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Objetivo General</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8 CuadroTexto"/>
          <p:cNvSpPr txBox="1"/>
          <p:nvPr/>
        </p:nvSpPr>
        <p:spPr>
          <a:xfrm>
            <a:off x="928662" y="3071810"/>
            <a:ext cx="7929618" cy="3477875"/>
          </a:xfrm>
          <a:prstGeom prst="rect">
            <a:avLst/>
          </a:prstGeom>
          <a:noFill/>
        </p:spPr>
        <p:txBody>
          <a:bodyPr wrap="square" rtlCol="0">
            <a:spAutoFit/>
          </a:bodyPr>
          <a:lstStyle/>
          <a:p>
            <a:pPr algn="just">
              <a:buFont typeface="Wingdings" pitchFamily="2" charset="2"/>
              <a:buChar char="Ø"/>
            </a:pPr>
            <a:r>
              <a:rPr lang="es-EC" sz="2000" b="1" dirty="0" smtClean="0">
                <a:cs typeface="Arial" pitchFamily="34" charset="0"/>
              </a:rPr>
              <a:t>Identificar los juegos tradicionales ecuatorianos que se utilizan en el primer año de educación básica de la escuela Juan Montalvo.</a:t>
            </a:r>
          </a:p>
          <a:p>
            <a:pPr algn="just">
              <a:buFont typeface="Wingdings" pitchFamily="2" charset="2"/>
              <a:buChar char="Ø"/>
            </a:pPr>
            <a:r>
              <a:rPr lang="es-EC" sz="2000" b="1" dirty="0" smtClean="0">
                <a:cs typeface="Arial" pitchFamily="34" charset="0"/>
              </a:rPr>
              <a:t>Caracterizar el nivel de desarrollo de la psicomotricidad en los niños y niñas del primero de básica de la escuela Juan Montalvo.</a:t>
            </a:r>
          </a:p>
          <a:p>
            <a:pPr algn="just">
              <a:buFont typeface="Wingdings" pitchFamily="2" charset="2"/>
              <a:buChar char="Ø"/>
            </a:pPr>
            <a:r>
              <a:rPr lang="es-EC" sz="2000" b="1" dirty="0" smtClean="0">
                <a:cs typeface="Arial" pitchFamily="34" charset="0"/>
              </a:rPr>
              <a:t>Determinar el nivel de conocimiento de los juegos tradicionales ecuatorianos y su incidencia en la psicomotricidad por parte de las docentes del primer año de educación básicas de la escuela Juan Montalvo.</a:t>
            </a:r>
          </a:p>
          <a:p>
            <a:pPr algn="just">
              <a:buFont typeface="Wingdings" pitchFamily="2" charset="2"/>
              <a:buChar char="Ø"/>
            </a:pPr>
            <a:r>
              <a:rPr lang="es-EC" sz="2000" b="1" dirty="0" smtClean="0">
                <a:cs typeface="Arial" pitchFamily="34" charset="0"/>
              </a:rPr>
              <a:t>Diseñar un manual de juegos tradicionales ecuatorianos para desarrollar la psicomotricidad en los niños y niñas del primer año de educación básica de la escuela Juan Montalvo.</a:t>
            </a:r>
            <a:endParaRPr lang="en-US" sz="2000" b="1" dirty="0">
              <a:cs typeface="Arial" pitchFamily="34" charset="0"/>
            </a:endParaRPr>
          </a:p>
        </p:txBody>
      </p:sp>
      <p:sp>
        <p:nvSpPr>
          <p:cNvPr id="13" name="12 Rectángulo"/>
          <p:cNvSpPr/>
          <p:nvPr/>
        </p:nvSpPr>
        <p:spPr>
          <a:xfrm>
            <a:off x="2214546" y="2428868"/>
            <a:ext cx="4813213" cy="523220"/>
          </a:xfrm>
          <a:prstGeom prst="rect">
            <a:avLst/>
          </a:prstGeom>
          <a:noFill/>
        </p:spPr>
        <p:txBody>
          <a:bodyPr wrap="square" lIns="91440" tIns="45720" rIns="91440" bIns="45720">
            <a:spAutoFit/>
          </a:bodyPr>
          <a:lstStyle/>
          <a:p>
            <a:pPr algn="ctr"/>
            <a:r>
              <a:rPr lang="es-EC" sz="2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Objetivos Específicos</a:t>
            </a:r>
            <a:endParaRPr lang="en-US" sz="2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spd="med">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7858156"/>
          </a:xfrm>
          <a:prstGeom prst="rect">
            <a:avLst/>
          </a:prstGeom>
          <a:noFill/>
          <a:ln w="9525">
            <a:noFill/>
            <a:miter lim="800000"/>
            <a:headEnd/>
            <a:tailEnd/>
          </a:ln>
          <a:effectLst/>
        </p:spPr>
      </p:pic>
      <p:sp>
        <p:nvSpPr>
          <p:cNvPr id="4" name="3 CuadroTexto"/>
          <p:cNvSpPr txBox="1"/>
          <p:nvPr/>
        </p:nvSpPr>
        <p:spPr>
          <a:xfrm>
            <a:off x="714348" y="1502688"/>
            <a:ext cx="7786742" cy="4524315"/>
          </a:xfrm>
          <a:prstGeom prst="rect">
            <a:avLst/>
          </a:prstGeom>
          <a:noFill/>
        </p:spPr>
        <p:txBody>
          <a:bodyPr wrap="square" rtlCol="0">
            <a:spAutoFit/>
          </a:bodyPr>
          <a:lstStyle/>
          <a:p>
            <a:pPr algn="just"/>
            <a:endParaRPr lang="es-EC" dirty="0" smtClean="0">
              <a:latin typeface="Arial Black" pitchFamily="34" charset="0"/>
            </a:endParaRPr>
          </a:p>
          <a:p>
            <a:pPr algn="just"/>
            <a:r>
              <a:rPr lang="es-EC" dirty="0" smtClean="0">
                <a:latin typeface="Arial Black" pitchFamily="34" charset="0"/>
              </a:rPr>
              <a:t>Los juegos tradicionales ecuatorianos deben entrar en un proceso de revalorización y promoción.</a:t>
            </a:r>
          </a:p>
          <a:p>
            <a:pPr algn="just"/>
            <a:endParaRPr lang="es-EC" dirty="0" smtClean="0">
              <a:latin typeface="Arial Black" pitchFamily="34" charset="0"/>
            </a:endParaRPr>
          </a:p>
          <a:p>
            <a:pPr algn="just"/>
            <a:r>
              <a:rPr lang="es-EC" dirty="0" smtClean="0">
                <a:latin typeface="Arial Black" pitchFamily="34" charset="0"/>
              </a:rPr>
              <a:t>Para desarrollar la psicomotricidad se requiere del juego, por ello Piaget afirma que la inteligencia se construye a partir de la actividad motriz del niño/a.</a:t>
            </a:r>
          </a:p>
          <a:p>
            <a:pPr algn="just"/>
            <a:endParaRPr lang="es-EC" dirty="0" smtClean="0">
              <a:latin typeface="Arial Black" pitchFamily="34" charset="0"/>
            </a:endParaRPr>
          </a:p>
          <a:p>
            <a:pPr algn="just"/>
            <a:r>
              <a:rPr lang="es-EC" dirty="0" smtClean="0">
                <a:latin typeface="Arial Black" pitchFamily="34" charset="0"/>
              </a:rPr>
              <a:t>La preocupación de docentes por el progreso lento de la psicomotricidad en el primero de básica del año lectivo 2009 – 2010 motivó el estudio de este tema.</a:t>
            </a:r>
          </a:p>
          <a:p>
            <a:pPr algn="just"/>
            <a:endParaRPr lang="es-EC" dirty="0" smtClean="0">
              <a:latin typeface="Arial Black" pitchFamily="34" charset="0"/>
            </a:endParaRPr>
          </a:p>
          <a:p>
            <a:pPr algn="just"/>
            <a:r>
              <a:rPr lang="es-EC" dirty="0" smtClean="0">
                <a:latin typeface="Arial Black" pitchFamily="34" charset="0"/>
              </a:rPr>
              <a:t>Los juegos tradicionales en el primero de básica permitirán sentar las bases para el desarrollo de los aprendizajes abstractos (lectura, escritura y cálculo)</a:t>
            </a:r>
          </a:p>
          <a:p>
            <a:pPr algn="just"/>
            <a:endParaRPr lang="es-EC" dirty="0" smtClean="0">
              <a:latin typeface="Arial Black" pitchFamily="34" charset="0"/>
            </a:endParaRPr>
          </a:p>
        </p:txBody>
      </p:sp>
      <p:sp>
        <p:nvSpPr>
          <p:cNvPr id="5" name="4 Rectángulo"/>
          <p:cNvSpPr/>
          <p:nvPr/>
        </p:nvSpPr>
        <p:spPr>
          <a:xfrm>
            <a:off x="2571736" y="571480"/>
            <a:ext cx="455400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JUSTIFICACIÓN</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4" name="3 Subtítulo"/>
          <p:cNvSpPr>
            <a:spLocks noGrp="1"/>
          </p:cNvSpPr>
          <p:nvPr>
            <p:ph type="subTitle" idx="1"/>
          </p:nvPr>
        </p:nvSpPr>
        <p:spPr>
          <a:xfrm>
            <a:off x="2786050" y="4500570"/>
            <a:ext cx="5500726" cy="1752600"/>
          </a:xfrm>
        </p:spPr>
        <p:txBody>
          <a:bodyPr>
            <a:normAutofit fontScale="62500" lnSpcReduction="20000"/>
          </a:bodyPr>
          <a:lstStyle/>
          <a:p>
            <a:endParaRPr lang="es-EC" dirty="0" smtClean="0"/>
          </a:p>
          <a:p>
            <a:pPr lvl="0" algn="just" fontAlgn="base">
              <a:spcBef>
                <a:spcPct val="0"/>
              </a:spcBef>
              <a:spcAft>
                <a:spcPct val="0"/>
              </a:spcAft>
              <a:buFont typeface="Arial" pitchFamily="34" charset="0"/>
              <a:buChar char="•"/>
              <a:tabLst>
                <a:tab pos="457200" algn="l"/>
              </a:tabLst>
            </a:pPr>
            <a:r>
              <a:rPr lang="es-EC" sz="4000" i="1" dirty="0" smtClean="0">
                <a:solidFill>
                  <a:schemeClr val="tx1"/>
                </a:solidFill>
                <a:latin typeface="Arial" pitchFamily="34" charset="0"/>
                <a:ea typeface="Calibri" pitchFamily="34" charset="0"/>
                <a:cs typeface="Arial" pitchFamily="34" charset="0"/>
              </a:rPr>
              <a:t>Fundamentación Filosófica</a:t>
            </a:r>
            <a:endParaRPr lang="en-US" sz="4000" i="1" dirty="0" smtClean="0">
              <a:solidFill>
                <a:schemeClr val="tx1"/>
              </a:solidFill>
              <a:latin typeface="Arial" pitchFamily="34" charset="0"/>
              <a:cs typeface="Arial" pitchFamily="34" charset="0"/>
            </a:endParaRPr>
          </a:p>
          <a:p>
            <a:pPr lvl="0" algn="just" eaLnBrk="0" fontAlgn="base" hangingPunct="0">
              <a:spcBef>
                <a:spcPct val="0"/>
              </a:spcBef>
              <a:spcAft>
                <a:spcPct val="0"/>
              </a:spcAft>
              <a:buFont typeface="Arial" pitchFamily="34" charset="0"/>
              <a:buChar char="•"/>
              <a:tabLst>
                <a:tab pos="457200" algn="l"/>
              </a:tabLst>
            </a:pPr>
            <a:r>
              <a:rPr lang="es-EC" sz="4000" i="1" dirty="0" smtClean="0">
                <a:solidFill>
                  <a:schemeClr val="tx1"/>
                </a:solidFill>
                <a:latin typeface="Arial" pitchFamily="34" charset="0"/>
                <a:ea typeface="Calibri" pitchFamily="34" charset="0"/>
                <a:cs typeface="Arial" pitchFamily="34" charset="0"/>
              </a:rPr>
              <a:t>Fundamentación Pedagógica	</a:t>
            </a:r>
            <a:endParaRPr lang="en-US" sz="4000" i="1" dirty="0" smtClean="0">
              <a:solidFill>
                <a:schemeClr val="tx1"/>
              </a:solidFill>
              <a:latin typeface="Arial" pitchFamily="34" charset="0"/>
              <a:cs typeface="Arial" pitchFamily="34" charset="0"/>
            </a:endParaRPr>
          </a:p>
          <a:p>
            <a:pPr lvl="0" algn="just" eaLnBrk="0" fontAlgn="base" hangingPunct="0">
              <a:spcBef>
                <a:spcPct val="0"/>
              </a:spcBef>
              <a:spcAft>
                <a:spcPct val="0"/>
              </a:spcAft>
              <a:buFont typeface="Arial" pitchFamily="34" charset="0"/>
              <a:buChar char="•"/>
              <a:tabLst>
                <a:tab pos="457200" algn="l"/>
              </a:tabLst>
            </a:pPr>
            <a:r>
              <a:rPr lang="es-EC" sz="4000" i="1" dirty="0" smtClean="0">
                <a:solidFill>
                  <a:schemeClr val="tx1"/>
                </a:solidFill>
                <a:latin typeface="Arial" pitchFamily="34" charset="0"/>
                <a:ea typeface="Calibri" pitchFamily="34" charset="0"/>
                <a:cs typeface="Arial" pitchFamily="34" charset="0"/>
              </a:rPr>
              <a:t>Fundamentación Legal</a:t>
            </a:r>
            <a:endParaRPr lang="en-US" sz="4000" i="1" dirty="0" smtClean="0">
              <a:solidFill>
                <a:schemeClr val="tx1"/>
              </a:solidFill>
              <a:latin typeface="Arial" pitchFamily="34" charset="0"/>
              <a:cs typeface="Arial" pitchFamily="34" charset="0"/>
            </a:endParaRPr>
          </a:p>
          <a:p>
            <a:pPr lvl="0" algn="just" eaLnBrk="0" fontAlgn="base" hangingPunct="0">
              <a:spcBef>
                <a:spcPct val="0"/>
              </a:spcBef>
              <a:spcAft>
                <a:spcPct val="0"/>
              </a:spcAft>
              <a:buFont typeface="Arial" pitchFamily="34" charset="0"/>
              <a:buChar char="•"/>
              <a:tabLst>
                <a:tab pos="457200" algn="l"/>
              </a:tabLst>
            </a:pPr>
            <a:r>
              <a:rPr lang="es-EC" sz="4000" i="1" dirty="0" smtClean="0">
                <a:solidFill>
                  <a:schemeClr val="tx1"/>
                </a:solidFill>
                <a:latin typeface="Arial" pitchFamily="34" charset="0"/>
                <a:ea typeface="Calibri" pitchFamily="34" charset="0"/>
                <a:cs typeface="Arial" pitchFamily="34" charset="0"/>
              </a:rPr>
              <a:t>Fundamentación Científica</a:t>
            </a:r>
            <a:endParaRPr lang="en-US" sz="4000" i="1" dirty="0">
              <a:latin typeface="Arial" pitchFamily="34" charset="0"/>
              <a:cs typeface="Arial" pitchFamily="34" charset="0"/>
            </a:endParaRPr>
          </a:p>
        </p:txBody>
      </p:sp>
      <p:pic>
        <p:nvPicPr>
          <p:cNvPr id="2051" name="Picture 3" descr="D:\Documents and Settings\Administrador\Mis Documentos\pau\rebook.gif"/>
          <p:cNvPicPr>
            <a:picLocks noChangeAspect="1" noChangeArrowheads="1" noCrop="1"/>
          </p:cNvPicPr>
          <p:nvPr/>
        </p:nvPicPr>
        <p:blipFill>
          <a:blip r:embed="rId3"/>
          <a:srcRect/>
          <a:stretch>
            <a:fillRect/>
          </a:stretch>
        </p:blipFill>
        <p:spPr bwMode="auto">
          <a:xfrm>
            <a:off x="1214414" y="4786322"/>
            <a:ext cx="1066800" cy="885825"/>
          </a:xfrm>
          <a:prstGeom prst="rect">
            <a:avLst/>
          </a:prstGeom>
          <a:noFill/>
        </p:spPr>
      </p:pic>
      <p:sp>
        <p:nvSpPr>
          <p:cNvPr id="6" name="5 Rectángulo"/>
          <p:cNvSpPr/>
          <p:nvPr/>
        </p:nvSpPr>
        <p:spPr>
          <a:xfrm>
            <a:off x="1928794" y="1000108"/>
            <a:ext cx="5857916" cy="714380"/>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rtlCol="0" anchor="ctr"/>
          <a:lstStyle/>
          <a:p>
            <a:pPr lvl="0" algn="ctr"/>
            <a:endParaRPr lang="es-EC" sz="2800" dirty="0" smtClean="0">
              <a:effectLst>
                <a:glow rad="228600">
                  <a:schemeClr val="accent2">
                    <a:satMod val="175000"/>
                    <a:alpha val="40000"/>
                  </a:schemeClr>
                </a:glow>
                <a:outerShdw blurRad="60007" dist="310007" dir="7680000" sy="30000" kx="1300200" algn="ctr" rotWithShape="0">
                  <a:prstClr val="black">
                    <a:alpha val="32000"/>
                  </a:prstClr>
                </a:outerShdw>
              </a:effectLst>
              <a:latin typeface="Arial" pitchFamily="34" charset="0"/>
              <a:ea typeface="Calibri" pitchFamily="34" charset="0"/>
              <a:cs typeface="Arial" pitchFamily="34" charset="0"/>
            </a:endParaRPr>
          </a:p>
          <a:p>
            <a:pPr lvl="0" algn="ctr"/>
            <a:r>
              <a:rPr lang="es-EC" sz="4000" dirty="0" smtClean="0">
                <a:effectLst>
                  <a:glow rad="228600">
                    <a:schemeClr val="accent2">
                      <a:satMod val="175000"/>
                      <a:alpha val="40000"/>
                    </a:schemeClr>
                  </a:glow>
                  <a:outerShdw blurRad="60007" dist="310007" dir="7680000" sy="30000" kx="1300200" algn="ctr" rotWithShape="0">
                    <a:prstClr val="black">
                      <a:alpha val="32000"/>
                    </a:prstClr>
                  </a:outerShdw>
                </a:effectLst>
                <a:latin typeface="Arial" pitchFamily="34" charset="0"/>
                <a:ea typeface="Calibri" pitchFamily="34" charset="0"/>
                <a:cs typeface="Arial" pitchFamily="34" charset="0"/>
              </a:rPr>
              <a:t>CAPÍTULO II</a:t>
            </a:r>
            <a:endParaRPr lang="es-EC" sz="4000" dirty="0" smtClean="0">
              <a:solidFill>
                <a:schemeClr val="tx1"/>
              </a:solidFill>
              <a:effectLst>
                <a:glow rad="228600">
                  <a:schemeClr val="accent2">
                    <a:satMod val="175000"/>
                    <a:alpha val="40000"/>
                  </a:schemeClr>
                </a:glow>
                <a:outerShdw blurRad="60007" dist="310007" dir="7680000" sy="30000" kx="1300200" algn="ctr" rotWithShape="0">
                  <a:prstClr val="black">
                    <a:alpha val="32000"/>
                  </a:prstClr>
                </a:outerShdw>
              </a:effectLst>
              <a:latin typeface="Arial" pitchFamily="34" charset="0"/>
              <a:ea typeface="Calibri" pitchFamily="34" charset="0"/>
              <a:cs typeface="Arial" pitchFamily="34" charset="0"/>
            </a:endParaRPr>
          </a:p>
          <a:p>
            <a:pPr algn="ctr"/>
            <a:endParaRPr lang="en-US" dirty="0">
              <a:effectLst>
                <a:glow rad="228600">
                  <a:schemeClr val="accent2">
                    <a:satMod val="175000"/>
                    <a:alpha val="40000"/>
                  </a:schemeClr>
                </a:glow>
                <a:outerShdw blurRad="60007" dist="310007" dir="7680000" sy="30000" kx="1300200" algn="ctr" rotWithShape="0">
                  <a:prstClr val="black">
                    <a:alpha val="32000"/>
                  </a:prstClr>
                </a:outerShdw>
              </a:effectLst>
            </a:endParaRPr>
          </a:p>
        </p:txBody>
      </p:sp>
      <p:sp>
        <p:nvSpPr>
          <p:cNvPr id="8" name="7 Rectángulo"/>
          <p:cNvSpPr/>
          <p:nvPr/>
        </p:nvSpPr>
        <p:spPr>
          <a:xfrm>
            <a:off x="1785918" y="2714620"/>
            <a:ext cx="6429420" cy="923330"/>
          </a:xfrm>
          <a:prstGeom prst="rect">
            <a:avLst/>
          </a:prstGeom>
          <a:noFill/>
        </p:spPr>
        <p:txBody>
          <a:bodyPr wrap="square" lIns="91440" tIns="45720" rIns="91440" bIns="45720">
            <a:spAutoFit/>
          </a:bodyPr>
          <a:lstStyle/>
          <a:p>
            <a:pPr algn="ctr"/>
            <a:r>
              <a:rPr lang="es-EC"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MARCO TEÓRICO</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spd="slow">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graphicFrame>
        <p:nvGraphicFramePr>
          <p:cNvPr id="8" name="7 Diagrama"/>
          <p:cNvGraphicFramePr/>
          <p:nvPr/>
        </p:nvGraphicFramePr>
        <p:xfrm>
          <a:off x="857224" y="1142984"/>
          <a:ext cx="8072494" cy="54292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10 Llamada de flecha a la derecha"/>
          <p:cNvSpPr/>
          <p:nvPr/>
        </p:nvSpPr>
        <p:spPr>
          <a:xfrm>
            <a:off x="285720" y="928670"/>
            <a:ext cx="1428760" cy="5429288"/>
          </a:xfrm>
          <a:prstGeom prst="rightArrowCallout">
            <a:avLst>
              <a:gd name="adj1" fmla="val 50000"/>
              <a:gd name="adj2" fmla="val 45543"/>
              <a:gd name="adj3" fmla="val 25000"/>
              <a:gd name="adj4" fmla="val 64977"/>
            </a:avLst>
          </a:prstGeom>
        </p:spPr>
        <p:style>
          <a:lnRef idx="2">
            <a:schemeClr val="accent6"/>
          </a:lnRef>
          <a:fillRef idx="1">
            <a:schemeClr val="lt1"/>
          </a:fillRef>
          <a:effectRef idx="0">
            <a:schemeClr val="accent6"/>
          </a:effectRef>
          <a:fontRef idx="minor">
            <a:schemeClr val="dk1"/>
          </a:fontRef>
        </p:style>
        <p:txBody>
          <a:bodyPr vert="wordArtVert" rtlCol="0" anchor="ctr"/>
          <a:lstStyle/>
          <a:p>
            <a:pPr algn="ctr"/>
            <a:r>
              <a:rPr lang="es-EC" b="1" i="1" dirty="0" smtClean="0">
                <a:solidFill>
                  <a:schemeClr val="accent6">
                    <a:lumMod val="75000"/>
                  </a:schemeClr>
                </a:solidFill>
                <a:effectLst>
                  <a:outerShdw blurRad="38100" dist="38100" dir="2700000" algn="tl">
                    <a:srgbClr val="000000">
                      <a:alpha val="43137"/>
                    </a:srgbClr>
                  </a:outerShdw>
                </a:effectLst>
                <a:latin typeface="Arial Black" pitchFamily="34" charset="0"/>
              </a:rPr>
              <a:t>FUNDAMENTACIÓN CIENTÍFICA</a:t>
            </a:r>
            <a:endParaRPr lang="en-US" b="1" i="1" dirty="0">
              <a:solidFill>
                <a:schemeClr val="accent6">
                  <a:lumMod val="75000"/>
                </a:schemeClr>
              </a:solidFill>
              <a:effectLst>
                <a:outerShdw blurRad="38100" dist="38100" dir="2700000" algn="tl">
                  <a:srgbClr val="000000">
                    <a:alpha val="43137"/>
                  </a:srgbClr>
                </a:outerShdw>
              </a:effectLst>
              <a:latin typeface="Arial Black" pitchFamily="34" charset="0"/>
            </a:endParaRPr>
          </a:p>
        </p:txBody>
      </p:sp>
    </p:spTree>
  </p:cSld>
  <p:clrMapOvr>
    <a:masterClrMapping/>
  </p:clrMapOvr>
  <p:transition spd="slow">
    <p:strip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4" name="3 Subtítulo"/>
          <p:cNvSpPr>
            <a:spLocks noGrp="1"/>
          </p:cNvSpPr>
          <p:nvPr>
            <p:ph type="subTitle" idx="1"/>
          </p:nvPr>
        </p:nvSpPr>
        <p:spPr>
          <a:xfrm>
            <a:off x="1214414" y="3429000"/>
            <a:ext cx="6929486" cy="2209800"/>
          </a:xfrm>
        </p:spPr>
        <p:txBody>
          <a:bodyPr>
            <a:normAutofit fontScale="77500" lnSpcReduction="20000"/>
          </a:bodyPr>
          <a:lstStyle/>
          <a:p>
            <a:pPr lvl="0" algn="just">
              <a:buFont typeface="Wingdings" pitchFamily="2" charset="2"/>
              <a:buChar char="ü"/>
            </a:pPr>
            <a:r>
              <a:rPr lang="es-ES" b="1" dirty="0" smtClean="0">
                <a:solidFill>
                  <a:schemeClr val="tx1"/>
                </a:solidFill>
              </a:rPr>
              <a:t>Variable Independiente: </a:t>
            </a:r>
            <a:r>
              <a:rPr lang="es-ES" i="1" dirty="0" smtClean="0">
                <a:solidFill>
                  <a:schemeClr val="tx1"/>
                </a:solidFill>
              </a:rPr>
              <a:t>Juegos tradicionales ecuatorianos</a:t>
            </a:r>
          </a:p>
          <a:p>
            <a:pPr lvl="0" algn="just"/>
            <a:endParaRPr lang="en-US" i="1" dirty="0" smtClean="0">
              <a:solidFill>
                <a:schemeClr val="tx1"/>
              </a:solidFill>
            </a:endParaRPr>
          </a:p>
          <a:p>
            <a:pPr lvl="0" algn="just">
              <a:buFont typeface="Wingdings" pitchFamily="2" charset="2"/>
              <a:buChar char="ü"/>
            </a:pPr>
            <a:r>
              <a:rPr lang="es-ES" b="1" dirty="0" smtClean="0">
                <a:solidFill>
                  <a:schemeClr val="tx1"/>
                </a:solidFill>
              </a:rPr>
              <a:t>Variable Dependiente:</a:t>
            </a:r>
            <a:r>
              <a:rPr lang="es-ES" dirty="0" smtClean="0">
                <a:solidFill>
                  <a:schemeClr val="tx1"/>
                </a:solidFill>
              </a:rPr>
              <a:t> </a:t>
            </a:r>
            <a:r>
              <a:rPr lang="es-ES" i="1" dirty="0" smtClean="0">
                <a:solidFill>
                  <a:schemeClr val="tx1"/>
                </a:solidFill>
              </a:rPr>
              <a:t>Desarrollo de la psicomotricidad en el primer año de educación básica de la escuela Juan Montalvo</a:t>
            </a:r>
            <a:endParaRPr lang="en-US" i="1" dirty="0" smtClean="0">
              <a:solidFill>
                <a:schemeClr val="tx1"/>
              </a:solidFill>
            </a:endParaRPr>
          </a:p>
          <a:p>
            <a:pPr algn="just">
              <a:buFont typeface="Wingdings" pitchFamily="2" charset="2"/>
              <a:buChar char="ü"/>
            </a:pPr>
            <a:endParaRPr lang="en-US" dirty="0"/>
          </a:p>
        </p:txBody>
      </p:sp>
      <p:sp>
        <p:nvSpPr>
          <p:cNvPr id="7" name="6 Llamada de flecha hacia abajo"/>
          <p:cNvSpPr/>
          <p:nvPr/>
        </p:nvSpPr>
        <p:spPr>
          <a:xfrm>
            <a:off x="1142976" y="1285860"/>
            <a:ext cx="7358114" cy="1500198"/>
          </a:xfrm>
          <a:prstGeom prst="downArrowCallout">
            <a:avLst>
              <a:gd name="adj1" fmla="val 50000"/>
              <a:gd name="adj2" fmla="val 60323"/>
              <a:gd name="adj3" fmla="val 25000"/>
              <a:gd name="adj4" fmla="val 6497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2000" b="1" i="1" dirty="0" smtClean="0"/>
              <a:t>VARIABLES DE LA INVESTIGACIÓN</a:t>
            </a:r>
            <a:endParaRPr lang="en-US" sz="2000" b="1" i="1" dirty="0"/>
          </a:p>
        </p:txBody>
      </p:sp>
    </p:spTree>
  </p:cSld>
  <p:clrMapOvr>
    <a:masterClrMapping/>
  </p:clrMapOvr>
  <p:transition spd="slow">
    <p:comb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graphicFrame>
        <p:nvGraphicFramePr>
          <p:cNvPr id="10" name="9 Tabla"/>
          <p:cNvGraphicFramePr>
            <a:graphicFrameLocks noGrp="1"/>
          </p:cNvGraphicFramePr>
          <p:nvPr/>
        </p:nvGraphicFramePr>
        <p:xfrm>
          <a:off x="428598" y="1714488"/>
          <a:ext cx="8429681" cy="4636655"/>
        </p:xfrm>
        <a:graphic>
          <a:graphicData uri="http://schemas.openxmlformats.org/drawingml/2006/table">
            <a:tbl>
              <a:tblPr/>
              <a:tblGrid>
                <a:gridCol w="1220009"/>
                <a:gridCol w="1708947"/>
                <a:gridCol w="1743925"/>
                <a:gridCol w="1623575"/>
                <a:gridCol w="2133225"/>
              </a:tblGrid>
              <a:tr h="369455">
                <a:tc>
                  <a:txBody>
                    <a:bodyPr/>
                    <a:lstStyle/>
                    <a:p>
                      <a:pPr marL="0" algn="l" hangingPunct="0">
                        <a:lnSpc>
                          <a:spcPct val="100000"/>
                        </a:lnSpc>
                        <a:spcAft>
                          <a:spcPts val="0"/>
                        </a:spcAft>
                      </a:pPr>
                      <a:r>
                        <a:rPr lang="es-ES" sz="1400" b="1" dirty="0">
                          <a:solidFill>
                            <a:srgbClr val="FF0000"/>
                          </a:solidFill>
                          <a:latin typeface="Arial"/>
                          <a:ea typeface="Times New Roman"/>
                        </a:rPr>
                        <a:t>Variable</a:t>
                      </a:r>
                      <a:endParaRPr lang="en-US" sz="1400" b="1" dirty="0">
                        <a:solidFill>
                          <a:srgbClr val="FF0000"/>
                        </a:solidFill>
                        <a:latin typeface="Times New Roman"/>
                        <a:ea typeface="Times New Roman"/>
                      </a:endParaRPr>
                    </a:p>
                  </a:txBody>
                  <a:tcPr marL="34636" marR="346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hangingPunct="0">
                        <a:lnSpc>
                          <a:spcPct val="100000"/>
                        </a:lnSpc>
                        <a:spcAft>
                          <a:spcPts val="0"/>
                        </a:spcAft>
                      </a:pPr>
                      <a:r>
                        <a:rPr lang="es-ES" sz="1400" b="1" dirty="0">
                          <a:solidFill>
                            <a:srgbClr val="FF0000"/>
                          </a:solidFill>
                          <a:latin typeface="Arial"/>
                          <a:ea typeface="Times New Roman"/>
                        </a:rPr>
                        <a:t>Conceptualización</a:t>
                      </a:r>
                      <a:endParaRPr lang="en-US" sz="1400" b="1" dirty="0">
                        <a:solidFill>
                          <a:srgbClr val="FF0000"/>
                        </a:solidFill>
                        <a:latin typeface="Times New Roman"/>
                        <a:ea typeface="Times New Roman"/>
                      </a:endParaRPr>
                    </a:p>
                  </a:txBody>
                  <a:tcPr marL="34636" marR="346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hangingPunct="0">
                        <a:lnSpc>
                          <a:spcPct val="100000"/>
                        </a:lnSpc>
                        <a:spcAft>
                          <a:spcPts val="0"/>
                        </a:spcAft>
                      </a:pPr>
                      <a:r>
                        <a:rPr lang="es-ES" sz="1400" b="1" dirty="0">
                          <a:solidFill>
                            <a:srgbClr val="FF0000"/>
                          </a:solidFill>
                          <a:latin typeface="Arial"/>
                          <a:ea typeface="Times New Roman"/>
                        </a:rPr>
                        <a:t>Dimensiones</a:t>
                      </a:r>
                      <a:endParaRPr lang="en-US" sz="1400" b="1" dirty="0">
                        <a:solidFill>
                          <a:srgbClr val="FF0000"/>
                        </a:solidFill>
                        <a:latin typeface="Times New Roman"/>
                        <a:ea typeface="Times New Roman"/>
                      </a:endParaRPr>
                    </a:p>
                  </a:txBody>
                  <a:tcPr marL="34636" marR="346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hangingPunct="0">
                        <a:lnSpc>
                          <a:spcPct val="100000"/>
                        </a:lnSpc>
                        <a:spcAft>
                          <a:spcPts val="0"/>
                        </a:spcAft>
                      </a:pPr>
                      <a:r>
                        <a:rPr lang="es-ES" sz="1400" b="1" dirty="0">
                          <a:solidFill>
                            <a:srgbClr val="FF0000"/>
                          </a:solidFill>
                          <a:latin typeface="Arial"/>
                          <a:ea typeface="Times New Roman"/>
                        </a:rPr>
                        <a:t>Indicadores</a:t>
                      </a:r>
                      <a:endParaRPr lang="en-US" sz="1400" b="1" dirty="0">
                        <a:solidFill>
                          <a:srgbClr val="FF0000"/>
                        </a:solidFill>
                        <a:latin typeface="Times New Roman"/>
                        <a:ea typeface="Times New Roman"/>
                      </a:endParaRPr>
                    </a:p>
                  </a:txBody>
                  <a:tcPr marL="34636" marR="346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hangingPunct="0">
                        <a:lnSpc>
                          <a:spcPct val="100000"/>
                        </a:lnSpc>
                        <a:spcAft>
                          <a:spcPts val="0"/>
                        </a:spcAft>
                      </a:pPr>
                      <a:r>
                        <a:rPr lang="es-ES" sz="1400" b="1" dirty="0">
                          <a:solidFill>
                            <a:srgbClr val="FF0000"/>
                          </a:solidFill>
                          <a:latin typeface="Arial"/>
                          <a:ea typeface="Times New Roman"/>
                        </a:rPr>
                        <a:t>Ítems</a:t>
                      </a:r>
                      <a:endParaRPr lang="en-US" sz="1400" b="1" dirty="0">
                        <a:solidFill>
                          <a:srgbClr val="FF0000"/>
                        </a:solidFill>
                        <a:latin typeface="Times New Roman"/>
                        <a:ea typeface="Times New Roman"/>
                      </a:endParaRPr>
                    </a:p>
                  </a:txBody>
                  <a:tcPr marL="34636" marR="346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4545">
                <a:tc>
                  <a:txBody>
                    <a:bodyPr/>
                    <a:lstStyle/>
                    <a:p>
                      <a:pPr marL="0" algn="l" hangingPunct="0">
                        <a:lnSpc>
                          <a:spcPct val="100000"/>
                        </a:lnSpc>
                        <a:spcAft>
                          <a:spcPts val="0"/>
                        </a:spcAft>
                      </a:pPr>
                      <a:r>
                        <a:rPr lang="es-ES" sz="1400" b="1" i="1" dirty="0">
                          <a:solidFill>
                            <a:srgbClr val="9900FF"/>
                          </a:solidFill>
                          <a:latin typeface="Arial"/>
                          <a:ea typeface="Times New Roman"/>
                        </a:rPr>
                        <a:t>Juegos tradicionales ecuatorianos</a:t>
                      </a:r>
                      <a:endParaRPr lang="en-US" sz="1400" b="1" i="1" dirty="0">
                        <a:solidFill>
                          <a:srgbClr val="9900FF"/>
                        </a:solidFill>
                        <a:latin typeface="Times New Roman"/>
                        <a:ea typeface="Times New Roman"/>
                      </a:endParaRPr>
                    </a:p>
                  </a:txBody>
                  <a:tcPr marL="34636" marR="346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s-ES" sz="1400" b="1" dirty="0">
                          <a:latin typeface="Arial"/>
                          <a:ea typeface="Times New Roman"/>
                        </a:rPr>
                        <a:t>Son juegos considerados parte de la cultura popular, que se desarrollan de modo oral, además son indicados para satisfacer necesidades fundamentales y ofrece formas de aprendizaje social en un espectro amplio.</a:t>
                      </a:r>
                      <a:endParaRPr lang="en-US" sz="1400" b="1" dirty="0">
                        <a:latin typeface="Times New Roman"/>
                        <a:ea typeface="Times New Roman"/>
                      </a:endParaRPr>
                    </a:p>
                  </a:txBody>
                  <a:tcPr marL="34636" marR="346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s-ES" sz="1400" b="1" i="1" dirty="0">
                          <a:latin typeface="Arial"/>
                          <a:ea typeface="Times New Roman"/>
                        </a:rPr>
                        <a:t> </a:t>
                      </a:r>
                      <a:r>
                        <a:rPr lang="es-ES" sz="1400" b="1" i="1" dirty="0">
                          <a:solidFill>
                            <a:srgbClr val="0070C0"/>
                          </a:solidFill>
                          <a:latin typeface="Arial"/>
                          <a:ea typeface="Times New Roman"/>
                        </a:rPr>
                        <a:t>-El juego</a:t>
                      </a:r>
                      <a:endParaRPr lang="en-US" sz="1400" b="1" i="1" dirty="0">
                        <a:solidFill>
                          <a:srgbClr val="0070C0"/>
                        </a:solidFill>
                        <a:latin typeface="Times New Roman"/>
                        <a:ea typeface="Times New Roman"/>
                      </a:endParaRPr>
                    </a:p>
                    <a:p>
                      <a:pPr>
                        <a:lnSpc>
                          <a:spcPct val="100000"/>
                        </a:lnSpc>
                        <a:spcAft>
                          <a:spcPts val="0"/>
                        </a:spcAft>
                      </a:pPr>
                      <a:endParaRPr lang="es-ES" sz="1400" b="1" dirty="0" smtClean="0">
                        <a:latin typeface="Arial"/>
                        <a:ea typeface="Times New Roman"/>
                      </a:endParaRPr>
                    </a:p>
                    <a:p>
                      <a:pPr>
                        <a:lnSpc>
                          <a:spcPct val="100000"/>
                        </a:lnSpc>
                        <a:spcAft>
                          <a:spcPts val="0"/>
                        </a:spcAft>
                      </a:pPr>
                      <a:endParaRPr lang="es-ES" sz="1400" b="1" dirty="0" smtClean="0">
                        <a:latin typeface="Arial"/>
                        <a:ea typeface="Times New Roman"/>
                      </a:endParaRPr>
                    </a:p>
                    <a:p>
                      <a:pPr>
                        <a:lnSpc>
                          <a:spcPct val="100000"/>
                        </a:lnSpc>
                        <a:spcAft>
                          <a:spcPts val="0"/>
                        </a:spcAft>
                      </a:pPr>
                      <a:endParaRPr lang="es-ES" sz="1400" b="1" dirty="0" smtClean="0">
                        <a:latin typeface="Arial"/>
                        <a:ea typeface="Times New Roman"/>
                      </a:endParaRPr>
                    </a:p>
                    <a:p>
                      <a:pPr>
                        <a:lnSpc>
                          <a:spcPct val="100000"/>
                        </a:lnSpc>
                        <a:spcAft>
                          <a:spcPts val="0"/>
                        </a:spcAft>
                      </a:pPr>
                      <a:endParaRPr lang="es-ES" sz="1400" b="1" dirty="0" smtClean="0">
                        <a:latin typeface="Arial"/>
                        <a:ea typeface="Times New Roman"/>
                      </a:endParaRPr>
                    </a:p>
                    <a:p>
                      <a:pPr>
                        <a:lnSpc>
                          <a:spcPct val="100000"/>
                        </a:lnSpc>
                        <a:spcAft>
                          <a:spcPts val="0"/>
                        </a:spcAft>
                      </a:pPr>
                      <a:endParaRPr lang="es-ES" sz="1400" b="1" dirty="0" smtClean="0">
                        <a:latin typeface="Arial"/>
                        <a:ea typeface="Times New Roman"/>
                      </a:endParaRPr>
                    </a:p>
                    <a:p>
                      <a:pPr>
                        <a:lnSpc>
                          <a:spcPct val="100000"/>
                        </a:lnSpc>
                        <a:spcAft>
                          <a:spcPts val="0"/>
                        </a:spcAft>
                      </a:pPr>
                      <a:r>
                        <a:rPr lang="es-ES" sz="1400" b="1" i="1" dirty="0" smtClean="0">
                          <a:solidFill>
                            <a:srgbClr val="CC0099"/>
                          </a:solidFill>
                          <a:latin typeface="Arial"/>
                          <a:ea typeface="Times New Roman"/>
                        </a:rPr>
                        <a:t>-</a:t>
                      </a:r>
                      <a:r>
                        <a:rPr lang="es-ES" sz="1400" b="1" i="0" dirty="0" smtClean="0">
                          <a:solidFill>
                            <a:srgbClr val="CC0099"/>
                          </a:solidFill>
                          <a:latin typeface="Arial"/>
                          <a:ea typeface="Times New Roman"/>
                        </a:rPr>
                        <a:t>Cultura </a:t>
                      </a:r>
                      <a:r>
                        <a:rPr lang="es-ES" sz="1400" b="1" i="0" dirty="0">
                          <a:solidFill>
                            <a:srgbClr val="CC0099"/>
                          </a:solidFill>
                          <a:latin typeface="Arial"/>
                          <a:ea typeface="Times New Roman"/>
                        </a:rPr>
                        <a:t>popular</a:t>
                      </a:r>
                      <a:endParaRPr lang="en-US" sz="1400" b="1" i="0" dirty="0">
                        <a:solidFill>
                          <a:srgbClr val="CC0099"/>
                        </a:solidFill>
                        <a:latin typeface="Times New Roman"/>
                        <a:ea typeface="Times New Roman"/>
                      </a:endParaRPr>
                    </a:p>
                    <a:p>
                      <a:pPr>
                        <a:lnSpc>
                          <a:spcPct val="100000"/>
                        </a:lnSpc>
                        <a:spcAft>
                          <a:spcPts val="0"/>
                        </a:spcAft>
                      </a:pPr>
                      <a:endParaRPr lang="es-ES" sz="1400" b="1" dirty="0" smtClean="0">
                        <a:latin typeface="Arial"/>
                        <a:ea typeface="Times New Roman"/>
                      </a:endParaRPr>
                    </a:p>
                    <a:p>
                      <a:pPr>
                        <a:lnSpc>
                          <a:spcPct val="100000"/>
                        </a:lnSpc>
                        <a:spcAft>
                          <a:spcPts val="0"/>
                        </a:spcAft>
                      </a:pPr>
                      <a:endParaRPr lang="es-ES" sz="1400" b="1" dirty="0" smtClean="0">
                        <a:latin typeface="Arial"/>
                        <a:ea typeface="Times New Roman"/>
                      </a:endParaRPr>
                    </a:p>
                    <a:p>
                      <a:pPr>
                        <a:lnSpc>
                          <a:spcPct val="100000"/>
                        </a:lnSpc>
                        <a:spcAft>
                          <a:spcPts val="0"/>
                        </a:spcAft>
                      </a:pPr>
                      <a:endParaRPr lang="es-ES" sz="1400" b="1" dirty="0" smtClean="0">
                        <a:latin typeface="Arial"/>
                        <a:ea typeface="Times New Roman"/>
                      </a:endParaRPr>
                    </a:p>
                    <a:p>
                      <a:pPr>
                        <a:lnSpc>
                          <a:spcPct val="100000"/>
                        </a:lnSpc>
                        <a:spcAft>
                          <a:spcPts val="0"/>
                        </a:spcAft>
                      </a:pPr>
                      <a:r>
                        <a:rPr lang="es-ES" sz="1400" b="1" dirty="0" smtClean="0">
                          <a:latin typeface="Arial"/>
                          <a:ea typeface="Times New Roman"/>
                        </a:rPr>
                        <a:t>-</a:t>
                      </a:r>
                      <a:r>
                        <a:rPr lang="es-ES" sz="1400" b="1" i="1" dirty="0">
                          <a:solidFill>
                            <a:schemeClr val="accent3">
                              <a:lumMod val="50000"/>
                            </a:schemeClr>
                          </a:solidFill>
                          <a:latin typeface="Arial"/>
                          <a:ea typeface="Times New Roman"/>
                        </a:rPr>
                        <a:t>Aprendizaje social</a:t>
                      </a:r>
                      <a:endParaRPr lang="en-US" sz="1400" b="1" i="1" dirty="0">
                        <a:solidFill>
                          <a:schemeClr val="accent3">
                            <a:lumMod val="50000"/>
                          </a:schemeClr>
                        </a:solidFill>
                        <a:latin typeface="Times New Roman"/>
                        <a:ea typeface="Times New Roman"/>
                      </a:endParaRPr>
                    </a:p>
                  </a:txBody>
                  <a:tcPr marL="34636" marR="346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hangingPunct="0">
                        <a:lnSpc>
                          <a:spcPct val="100000"/>
                        </a:lnSpc>
                        <a:spcAft>
                          <a:spcPts val="0"/>
                        </a:spcAft>
                      </a:pPr>
                      <a:r>
                        <a:rPr lang="es-ES" sz="1400" b="1" i="1" dirty="0">
                          <a:latin typeface="Arial"/>
                          <a:ea typeface="Times New Roman"/>
                        </a:rPr>
                        <a:t> </a:t>
                      </a:r>
                      <a:r>
                        <a:rPr lang="es-ES" sz="1400" b="1" i="1" dirty="0">
                          <a:solidFill>
                            <a:srgbClr val="0070C0"/>
                          </a:solidFill>
                          <a:latin typeface="Arial"/>
                          <a:ea typeface="Times New Roman"/>
                        </a:rPr>
                        <a:t>-Juego cooperativo</a:t>
                      </a:r>
                      <a:endParaRPr lang="en-US" sz="1400" b="1" i="1" dirty="0">
                        <a:solidFill>
                          <a:srgbClr val="0070C0"/>
                        </a:solidFill>
                        <a:latin typeface="Times New Roman"/>
                        <a:ea typeface="Times New Roman"/>
                      </a:endParaRPr>
                    </a:p>
                    <a:p>
                      <a:pPr marL="0" algn="l" hangingPunct="0">
                        <a:lnSpc>
                          <a:spcPct val="100000"/>
                        </a:lnSpc>
                        <a:spcAft>
                          <a:spcPts val="0"/>
                        </a:spcAft>
                      </a:pPr>
                      <a:r>
                        <a:rPr lang="es-ES" sz="1400" b="1" i="1" dirty="0">
                          <a:solidFill>
                            <a:srgbClr val="0070C0"/>
                          </a:solidFill>
                          <a:latin typeface="Arial"/>
                          <a:ea typeface="Times New Roman"/>
                        </a:rPr>
                        <a:t>-Juego tradicional infantil</a:t>
                      </a:r>
                      <a:endParaRPr lang="en-US" sz="1400" b="1" i="1" dirty="0">
                        <a:solidFill>
                          <a:srgbClr val="0070C0"/>
                        </a:solidFill>
                        <a:latin typeface="Times New Roman"/>
                        <a:ea typeface="Times New Roman"/>
                      </a:endParaRPr>
                    </a:p>
                    <a:p>
                      <a:pPr marL="0" algn="l" hangingPunct="0">
                        <a:lnSpc>
                          <a:spcPct val="100000"/>
                        </a:lnSpc>
                        <a:spcAft>
                          <a:spcPts val="0"/>
                        </a:spcAft>
                      </a:pPr>
                      <a:endParaRPr lang="es-ES" sz="1400" b="1" dirty="0" smtClean="0">
                        <a:latin typeface="Arial"/>
                        <a:ea typeface="Times New Roman"/>
                      </a:endParaRPr>
                    </a:p>
                    <a:p>
                      <a:pPr marL="0" algn="l" hangingPunct="0">
                        <a:lnSpc>
                          <a:spcPct val="100000"/>
                        </a:lnSpc>
                        <a:spcAft>
                          <a:spcPts val="0"/>
                        </a:spcAft>
                      </a:pPr>
                      <a:endParaRPr lang="es-ES" sz="1400" b="1" dirty="0" smtClean="0">
                        <a:latin typeface="Arial"/>
                        <a:ea typeface="Times New Roman"/>
                      </a:endParaRPr>
                    </a:p>
                    <a:p>
                      <a:pPr marL="0" algn="l" hangingPunct="0">
                        <a:lnSpc>
                          <a:spcPct val="100000"/>
                        </a:lnSpc>
                        <a:spcAft>
                          <a:spcPts val="0"/>
                        </a:spcAft>
                      </a:pPr>
                      <a:r>
                        <a:rPr lang="es-ES" sz="1400" b="1" i="0" dirty="0" smtClean="0">
                          <a:solidFill>
                            <a:srgbClr val="CC0099"/>
                          </a:solidFill>
                          <a:latin typeface="Arial"/>
                          <a:ea typeface="Times New Roman"/>
                        </a:rPr>
                        <a:t>-Trasmisión de los juegos tradicionales</a:t>
                      </a:r>
                      <a:endParaRPr lang="en-US" sz="1400" b="1" i="0" dirty="0">
                        <a:solidFill>
                          <a:srgbClr val="CC0099"/>
                        </a:solidFill>
                        <a:latin typeface="Times New Roman"/>
                        <a:ea typeface="Times New Roman"/>
                      </a:endParaRPr>
                    </a:p>
                    <a:p>
                      <a:pPr marL="0" algn="l" hangingPunct="0">
                        <a:lnSpc>
                          <a:spcPct val="100000"/>
                        </a:lnSpc>
                        <a:spcAft>
                          <a:spcPts val="0"/>
                        </a:spcAft>
                      </a:pPr>
                      <a:endParaRPr lang="es-ES" sz="1400" b="1" dirty="0" smtClean="0">
                        <a:latin typeface="Arial"/>
                        <a:ea typeface="Times New Roman"/>
                      </a:endParaRPr>
                    </a:p>
                    <a:p>
                      <a:pPr marL="0" algn="l" hangingPunct="0">
                        <a:lnSpc>
                          <a:spcPct val="100000"/>
                        </a:lnSpc>
                        <a:spcAft>
                          <a:spcPts val="0"/>
                        </a:spcAft>
                      </a:pPr>
                      <a:r>
                        <a:rPr lang="es-ES" sz="1400" b="1" i="1" dirty="0" smtClean="0">
                          <a:solidFill>
                            <a:schemeClr val="accent3">
                              <a:lumMod val="50000"/>
                            </a:schemeClr>
                          </a:solidFill>
                          <a:latin typeface="Arial"/>
                          <a:ea typeface="Times New Roman"/>
                        </a:rPr>
                        <a:t>-</a:t>
                      </a:r>
                      <a:r>
                        <a:rPr lang="es-ES" sz="1400" b="1" i="1" dirty="0">
                          <a:solidFill>
                            <a:schemeClr val="accent3">
                              <a:lumMod val="50000"/>
                            </a:schemeClr>
                          </a:solidFill>
                          <a:latin typeface="Arial"/>
                          <a:ea typeface="Times New Roman"/>
                        </a:rPr>
                        <a:t>Valor educativo del juego</a:t>
                      </a:r>
                      <a:endParaRPr lang="en-US" sz="1400" b="1" i="1" dirty="0">
                        <a:solidFill>
                          <a:schemeClr val="accent3">
                            <a:lumMod val="50000"/>
                          </a:schemeClr>
                        </a:solidFill>
                        <a:latin typeface="Times New Roman"/>
                        <a:ea typeface="Times New Roman"/>
                      </a:endParaRPr>
                    </a:p>
                  </a:txBody>
                  <a:tcPr marL="34636" marR="346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hangingPunct="0">
                        <a:lnSpc>
                          <a:spcPct val="100000"/>
                        </a:lnSpc>
                        <a:spcAft>
                          <a:spcPts val="0"/>
                        </a:spcAft>
                      </a:pPr>
                      <a:r>
                        <a:rPr lang="es-ES" sz="1400" b="1" i="1" dirty="0">
                          <a:solidFill>
                            <a:srgbClr val="0070C0"/>
                          </a:solidFill>
                          <a:latin typeface="Arial"/>
                          <a:ea typeface="Times New Roman"/>
                        </a:rPr>
                        <a:t>-¿Juega las </a:t>
                      </a:r>
                      <a:endParaRPr lang="en-US" sz="1400" b="1" i="1" dirty="0">
                        <a:solidFill>
                          <a:srgbClr val="0070C0"/>
                        </a:solidFill>
                        <a:latin typeface="Times New Roman"/>
                        <a:ea typeface="Times New Roman"/>
                      </a:endParaRPr>
                    </a:p>
                    <a:p>
                      <a:pPr marL="0" algn="l" hangingPunct="0">
                        <a:lnSpc>
                          <a:spcPct val="100000"/>
                        </a:lnSpc>
                        <a:spcAft>
                          <a:spcPts val="0"/>
                        </a:spcAft>
                      </a:pPr>
                      <a:r>
                        <a:rPr lang="es-ES" sz="1400" b="1" i="1" dirty="0">
                          <a:solidFill>
                            <a:srgbClr val="0070C0"/>
                          </a:solidFill>
                          <a:latin typeface="Arial"/>
                          <a:ea typeface="Times New Roman"/>
                        </a:rPr>
                        <a:t>cintas?</a:t>
                      </a:r>
                      <a:endParaRPr lang="en-US" sz="1400" b="1" i="1" dirty="0">
                        <a:solidFill>
                          <a:srgbClr val="0070C0"/>
                        </a:solidFill>
                        <a:latin typeface="Times New Roman"/>
                        <a:ea typeface="Times New Roman"/>
                      </a:endParaRPr>
                    </a:p>
                    <a:p>
                      <a:pPr marL="0" algn="l" hangingPunct="0">
                        <a:lnSpc>
                          <a:spcPct val="100000"/>
                        </a:lnSpc>
                        <a:spcAft>
                          <a:spcPts val="0"/>
                        </a:spcAft>
                      </a:pPr>
                      <a:r>
                        <a:rPr lang="es-ES" sz="1400" b="1" i="1" dirty="0">
                          <a:solidFill>
                            <a:srgbClr val="0070C0"/>
                          </a:solidFill>
                          <a:latin typeface="Arial"/>
                          <a:ea typeface="Times New Roman"/>
                        </a:rPr>
                        <a:t>-¿Juega la </a:t>
                      </a:r>
                      <a:endParaRPr lang="en-US" sz="1400" b="1" i="1" dirty="0">
                        <a:solidFill>
                          <a:srgbClr val="0070C0"/>
                        </a:solidFill>
                        <a:latin typeface="Times New Roman"/>
                        <a:ea typeface="Times New Roman"/>
                      </a:endParaRPr>
                    </a:p>
                    <a:p>
                      <a:pPr marL="0" algn="l" hangingPunct="0">
                        <a:lnSpc>
                          <a:spcPct val="100000"/>
                        </a:lnSpc>
                        <a:spcAft>
                          <a:spcPts val="0"/>
                        </a:spcAft>
                      </a:pPr>
                      <a:r>
                        <a:rPr lang="es-ES" sz="1400" b="1" i="1" dirty="0">
                          <a:solidFill>
                            <a:srgbClr val="0070C0"/>
                          </a:solidFill>
                          <a:latin typeface="Arial"/>
                          <a:ea typeface="Times New Roman"/>
                        </a:rPr>
                        <a:t>chupillita?</a:t>
                      </a:r>
                      <a:endParaRPr lang="en-US" sz="1400" b="1" i="1" dirty="0">
                        <a:solidFill>
                          <a:srgbClr val="0070C0"/>
                        </a:solidFill>
                        <a:latin typeface="Times New Roman"/>
                        <a:ea typeface="Times New Roman"/>
                      </a:endParaRPr>
                    </a:p>
                    <a:p>
                      <a:pPr marL="0" algn="l" hangingPunct="0">
                        <a:lnSpc>
                          <a:spcPct val="100000"/>
                        </a:lnSpc>
                        <a:spcAft>
                          <a:spcPts val="0"/>
                        </a:spcAft>
                      </a:pPr>
                      <a:r>
                        <a:rPr lang="es-ES" sz="1400" b="1" i="1" dirty="0">
                          <a:solidFill>
                            <a:srgbClr val="0070C0"/>
                          </a:solidFill>
                          <a:latin typeface="Arial"/>
                          <a:ea typeface="Times New Roman"/>
                        </a:rPr>
                        <a:t>-¿Juega con sus </a:t>
                      </a:r>
                      <a:endParaRPr lang="en-US" sz="1400" b="1" i="1" dirty="0">
                        <a:solidFill>
                          <a:srgbClr val="0070C0"/>
                        </a:solidFill>
                        <a:latin typeface="Times New Roman"/>
                        <a:ea typeface="Times New Roman"/>
                      </a:endParaRPr>
                    </a:p>
                    <a:p>
                      <a:pPr marL="0" algn="l" hangingPunct="0">
                        <a:lnSpc>
                          <a:spcPct val="100000"/>
                        </a:lnSpc>
                        <a:spcAft>
                          <a:spcPts val="0"/>
                        </a:spcAft>
                      </a:pPr>
                      <a:r>
                        <a:rPr lang="es-ES" sz="1400" b="1" i="1" dirty="0">
                          <a:solidFill>
                            <a:srgbClr val="0070C0"/>
                          </a:solidFill>
                          <a:latin typeface="Arial"/>
                          <a:ea typeface="Times New Roman"/>
                        </a:rPr>
                        <a:t>compañero?</a:t>
                      </a:r>
                      <a:endParaRPr lang="en-US" sz="1400" b="1" i="1" dirty="0">
                        <a:solidFill>
                          <a:srgbClr val="0070C0"/>
                        </a:solidFill>
                        <a:latin typeface="Times New Roman"/>
                        <a:ea typeface="Times New Roman"/>
                      </a:endParaRPr>
                    </a:p>
                    <a:p>
                      <a:pPr marL="0" algn="l" hangingPunct="0">
                        <a:lnSpc>
                          <a:spcPct val="100000"/>
                        </a:lnSpc>
                        <a:spcAft>
                          <a:spcPts val="0"/>
                        </a:spcAft>
                      </a:pPr>
                      <a:r>
                        <a:rPr lang="es-ES" sz="1400" b="1" dirty="0">
                          <a:solidFill>
                            <a:srgbClr val="CC0099"/>
                          </a:solidFill>
                          <a:latin typeface="Arial"/>
                          <a:ea typeface="Times New Roman"/>
                        </a:rPr>
                        <a:t>¿Se los transmite </a:t>
                      </a:r>
                      <a:endParaRPr lang="en-US" sz="1400" b="1" dirty="0">
                        <a:solidFill>
                          <a:srgbClr val="CC0099"/>
                        </a:solidFill>
                        <a:latin typeface="Times New Roman"/>
                        <a:ea typeface="Times New Roman"/>
                      </a:endParaRPr>
                    </a:p>
                    <a:p>
                      <a:pPr marL="0" algn="l" hangingPunct="0">
                        <a:lnSpc>
                          <a:spcPct val="100000"/>
                        </a:lnSpc>
                        <a:spcAft>
                          <a:spcPts val="0"/>
                        </a:spcAft>
                      </a:pPr>
                      <a:r>
                        <a:rPr lang="es-ES" sz="1400" b="1" dirty="0">
                          <a:solidFill>
                            <a:srgbClr val="CC0099"/>
                          </a:solidFill>
                          <a:latin typeface="Arial"/>
                          <a:ea typeface="Times New Roman"/>
                        </a:rPr>
                        <a:t>de forma oral de </a:t>
                      </a:r>
                      <a:endParaRPr lang="en-US" sz="1400" b="1" dirty="0">
                        <a:solidFill>
                          <a:srgbClr val="CC0099"/>
                        </a:solidFill>
                        <a:latin typeface="Times New Roman"/>
                        <a:ea typeface="Times New Roman"/>
                      </a:endParaRPr>
                    </a:p>
                    <a:p>
                      <a:pPr marL="0" algn="l" hangingPunct="0">
                        <a:lnSpc>
                          <a:spcPct val="100000"/>
                        </a:lnSpc>
                        <a:spcAft>
                          <a:spcPts val="0"/>
                        </a:spcAft>
                      </a:pPr>
                      <a:r>
                        <a:rPr lang="es-ES" sz="1400" b="1" dirty="0">
                          <a:solidFill>
                            <a:srgbClr val="CC0099"/>
                          </a:solidFill>
                          <a:latin typeface="Arial"/>
                          <a:ea typeface="Times New Roman"/>
                        </a:rPr>
                        <a:t>generación en </a:t>
                      </a:r>
                      <a:endParaRPr lang="en-US" sz="1400" b="1" dirty="0">
                        <a:solidFill>
                          <a:srgbClr val="CC0099"/>
                        </a:solidFill>
                        <a:latin typeface="Times New Roman"/>
                        <a:ea typeface="Times New Roman"/>
                      </a:endParaRPr>
                    </a:p>
                    <a:p>
                      <a:pPr marL="0" algn="l" hangingPunct="0">
                        <a:lnSpc>
                          <a:spcPct val="100000"/>
                        </a:lnSpc>
                        <a:spcAft>
                          <a:spcPts val="0"/>
                        </a:spcAft>
                      </a:pPr>
                      <a:r>
                        <a:rPr lang="es-ES" sz="1400" b="1" dirty="0">
                          <a:solidFill>
                            <a:srgbClr val="CC0099"/>
                          </a:solidFill>
                          <a:latin typeface="Arial"/>
                          <a:ea typeface="Times New Roman"/>
                        </a:rPr>
                        <a:t>generación?</a:t>
                      </a:r>
                      <a:endParaRPr lang="en-US" sz="1400" b="1" dirty="0">
                        <a:solidFill>
                          <a:srgbClr val="CC0099"/>
                        </a:solidFill>
                        <a:latin typeface="Times New Roman"/>
                        <a:ea typeface="Times New Roman"/>
                      </a:endParaRPr>
                    </a:p>
                    <a:p>
                      <a:pPr marL="0" algn="l" hangingPunct="0">
                        <a:lnSpc>
                          <a:spcPct val="100000"/>
                        </a:lnSpc>
                        <a:spcAft>
                          <a:spcPts val="0"/>
                        </a:spcAft>
                      </a:pPr>
                      <a:r>
                        <a:rPr lang="es-ES" sz="1400" b="1" i="1" dirty="0">
                          <a:solidFill>
                            <a:schemeClr val="accent3">
                              <a:lumMod val="50000"/>
                            </a:schemeClr>
                          </a:solidFill>
                          <a:latin typeface="Arial"/>
                          <a:ea typeface="Times New Roman"/>
                        </a:rPr>
                        <a:t>¿Son parte </a:t>
                      </a:r>
                      <a:endParaRPr lang="en-US" sz="1400" b="1" i="1" dirty="0">
                        <a:solidFill>
                          <a:schemeClr val="accent3">
                            <a:lumMod val="50000"/>
                          </a:schemeClr>
                        </a:solidFill>
                        <a:latin typeface="Times New Roman"/>
                        <a:ea typeface="Times New Roman"/>
                      </a:endParaRPr>
                    </a:p>
                    <a:p>
                      <a:pPr marL="0" algn="l" hangingPunct="0">
                        <a:lnSpc>
                          <a:spcPct val="100000"/>
                        </a:lnSpc>
                        <a:spcAft>
                          <a:spcPts val="0"/>
                        </a:spcAft>
                      </a:pPr>
                      <a:r>
                        <a:rPr lang="es-ES" sz="1400" b="1" i="1" dirty="0">
                          <a:solidFill>
                            <a:schemeClr val="accent3">
                              <a:lumMod val="50000"/>
                            </a:schemeClr>
                          </a:solidFill>
                          <a:latin typeface="Arial"/>
                          <a:ea typeface="Times New Roman"/>
                        </a:rPr>
                        <a:t>institucionalizada </a:t>
                      </a:r>
                      <a:endParaRPr lang="en-US" sz="1400" b="1" i="1" dirty="0">
                        <a:solidFill>
                          <a:schemeClr val="accent3">
                            <a:lumMod val="50000"/>
                          </a:schemeClr>
                        </a:solidFill>
                        <a:latin typeface="Times New Roman"/>
                        <a:ea typeface="Times New Roman"/>
                      </a:endParaRPr>
                    </a:p>
                    <a:p>
                      <a:pPr marL="0" algn="l" hangingPunct="0">
                        <a:lnSpc>
                          <a:spcPct val="100000"/>
                        </a:lnSpc>
                        <a:spcAft>
                          <a:spcPts val="0"/>
                        </a:spcAft>
                      </a:pPr>
                      <a:r>
                        <a:rPr lang="es-ES" sz="1400" b="1" i="1" dirty="0">
                          <a:solidFill>
                            <a:schemeClr val="accent3">
                              <a:lumMod val="50000"/>
                            </a:schemeClr>
                          </a:solidFill>
                          <a:latin typeface="Arial"/>
                          <a:ea typeface="Times New Roman"/>
                        </a:rPr>
                        <a:t>de la escuela?</a:t>
                      </a:r>
                      <a:endParaRPr lang="en-US" sz="1400" b="1" i="1" dirty="0">
                        <a:solidFill>
                          <a:schemeClr val="accent3">
                            <a:lumMod val="50000"/>
                          </a:schemeClr>
                        </a:solidFill>
                        <a:latin typeface="Times New Roman"/>
                        <a:ea typeface="Times New Roman"/>
                      </a:endParaRPr>
                    </a:p>
                    <a:p>
                      <a:pPr marL="0" algn="l" hangingPunct="0">
                        <a:lnSpc>
                          <a:spcPct val="100000"/>
                        </a:lnSpc>
                        <a:spcAft>
                          <a:spcPts val="0"/>
                        </a:spcAft>
                      </a:pPr>
                      <a:r>
                        <a:rPr lang="es-ES" sz="1400" b="1" i="1" dirty="0">
                          <a:solidFill>
                            <a:schemeClr val="accent3">
                              <a:lumMod val="50000"/>
                            </a:schemeClr>
                          </a:solidFill>
                          <a:latin typeface="Arial"/>
                          <a:ea typeface="Times New Roman"/>
                        </a:rPr>
                        <a:t>¿Los juegos pueden </a:t>
                      </a:r>
                      <a:endParaRPr lang="en-US" sz="1400" b="1" i="1" dirty="0">
                        <a:solidFill>
                          <a:schemeClr val="accent3">
                            <a:lumMod val="50000"/>
                          </a:schemeClr>
                        </a:solidFill>
                        <a:latin typeface="Times New Roman"/>
                        <a:ea typeface="Times New Roman"/>
                      </a:endParaRPr>
                    </a:p>
                    <a:p>
                      <a:pPr marL="0" algn="l" hangingPunct="0">
                        <a:lnSpc>
                          <a:spcPct val="100000"/>
                        </a:lnSpc>
                        <a:spcAft>
                          <a:spcPts val="0"/>
                        </a:spcAft>
                      </a:pPr>
                      <a:r>
                        <a:rPr lang="es-ES" sz="1400" b="1" i="1" dirty="0">
                          <a:solidFill>
                            <a:schemeClr val="accent3">
                              <a:lumMod val="50000"/>
                            </a:schemeClr>
                          </a:solidFill>
                          <a:latin typeface="Arial"/>
                          <a:ea typeface="Times New Roman"/>
                        </a:rPr>
                        <a:t>ayudar al desarrollo psicomotriz?</a:t>
                      </a:r>
                      <a:endParaRPr lang="en-US" sz="1400" b="1" i="1" dirty="0">
                        <a:solidFill>
                          <a:schemeClr val="accent3">
                            <a:lumMod val="50000"/>
                          </a:schemeClr>
                        </a:solidFill>
                        <a:latin typeface="Times New Roman"/>
                        <a:ea typeface="Times New Roman"/>
                      </a:endParaRPr>
                    </a:p>
                    <a:p>
                      <a:pPr marL="0" algn="l" hangingPunct="0">
                        <a:lnSpc>
                          <a:spcPct val="100000"/>
                        </a:lnSpc>
                        <a:spcAft>
                          <a:spcPts val="0"/>
                        </a:spcAft>
                      </a:pPr>
                      <a:r>
                        <a:rPr lang="es-ES" sz="1400" b="1" i="1" dirty="0">
                          <a:solidFill>
                            <a:schemeClr val="accent3">
                              <a:lumMod val="50000"/>
                            </a:schemeClr>
                          </a:solidFill>
                          <a:latin typeface="Arial"/>
                          <a:ea typeface="Times New Roman"/>
                        </a:rPr>
                        <a:t>¿Los maestros </a:t>
                      </a:r>
                      <a:endParaRPr lang="en-US" sz="1400" b="1" i="1" dirty="0">
                        <a:solidFill>
                          <a:schemeClr val="accent3">
                            <a:lumMod val="50000"/>
                          </a:schemeClr>
                        </a:solidFill>
                        <a:latin typeface="Times New Roman"/>
                        <a:ea typeface="Times New Roman"/>
                      </a:endParaRPr>
                    </a:p>
                    <a:p>
                      <a:pPr marL="0" algn="l" hangingPunct="0">
                        <a:lnSpc>
                          <a:spcPct val="100000"/>
                        </a:lnSpc>
                        <a:spcAft>
                          <a:spcPts val="0"/>
                        </a:spcAft>
                      </a:pPr>
                      <a:r>
                        <a:rPr lang="es-ES" sz="1400" b="1" i="1" dirty="0">
                          <a:solidFill>
                            <a:schemeClr val="accent3">
                              <a:lumMod val="50000"/>
                            </a:schemeClr>
                          </a:solidFill>
                          <a:latin typeface="Arial"/>
                          <a:ea typeface="Times New Roman"/>
                        </a:rPr>
                        <a:t>enseñan los juegos tradicionales </a:t>
                      </a:r>
                      <a:endParaRPr lang="en-US" sz="1400" b="1" i="1" dirty="0">
                        <a:solidFill>
                          <a:schemeClr val="accent3">
                            <a:lumMod val="50000"/>
                          </a:schemeClr>
                        </a:solidFill>
                        <a:latin typeface="Times New Roman"/>
                        <a:ea typeface="Times New Roman"/>
                      </a:endParaRPr>
                    </a:p>
                    <a:p>
                      <a:pPr marL="0" algn="l" hangingPunct="0">
                        <a:lnSpc>
                          <a:spcPct val="100000"/>
                        </a:lnSpc>
                        <a:spcAft>
                          <a:spcPts val="0"/>
                        </a:spcAft>
                      </a:pPr>
                      <a:r>
                        <a:rPr lang="es-ES" sz="1400" b="1" i="1" dirty="0">
                          <a:solidFill>
                            <a:schemeClr val="accent3">
                              <a:lumMod val="50000"/>
                            </a:schemeClr>
                          </a:solidFill>
                          <a:latin typeface="Arial"/>
                          <a:ea typeface="Times New Roman"/>
                        </a:rPr>
                        <a:t>ecuatorianos?</a:t>
                      </a:r>
                      <a:endParaRPr lang="en-US" sz="1400" b="1" i="1" dirty="0">
                        <a:solidFill>
                          <a:schemeClr val="accent3">
                            <a:lumMod val="50000"/>
                          </a:schemeClr>
                        </a:solidFill>
                        <a:latin typeface="Times New Roman"/>
                        <a:ea typeface="Times New Roman"/>
                      </a:endParaRPr>
                    </a:p>
                  </a:txBody>
                  <a:tcPr marL="34636" marR="346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10 CuadroTexto"/>
          <p:cNvSpPr txBox="1"/>
          <p:nvPr/>
        </p:nvSpPr>
        <p:spPr>
          <a:xfrm>
            <a:off x="428596" y="714356"/>
            <a:ext cx="8501122" cy="369332"/>
          </a:xfrm>
          <a:prstGeom prst="rect">
            <a:avLst/>
          </a:prstGeom>
          <a:noFill/>
        </p:spPr>
        <p:txBody>
          <a:bodyPr wrap="square" rtlCol="0">
            <a:spAutoFit/>
          </a:bodyPr>
          <a:lstStyle/>
          <a:p>
            <a:pPr algn="ctr"/>
            <a:r>
              <a:rPr lang="es-EC" b="1" i="1" dirty="0" smtClean="0">
                <a:solidFill>
                  <a:schemeClr val="accent6">
                    <a:lumMod val="75000"/>
                  </a:schemeClr>
                </a:solidFill>
              </a:rPr>
              <a:t>OPERACIONALIZACIÓN DE LAS VARIABLES DE LA INVESTIGACIÓN</a:t>
            </a:r>
            <a:endParaRPr lang="en-US" b="1" i="1" dirty="0">
              <a:solidFill>
                <a:schemeClr val="accent6">
                  <a:lumMod val="75000"/>
                </a:schemeClr>
              </a:solidFill>
            </a:endParaRPr>
          </a:p>
        </p:txBody>
      </p:sp>
      <p:sp>
        <p:nvSpPr>
          <p:cNvPr id="12" name="11 CuadroTexto"/>
          <p:cNvSpPr txBox="1"/>
          <p:nvPr/>
        </p:nvSpPr>
        <p:spPr>
          <a:xfrm>
            <a:off x="428596" y="1214422"/>
            <a:ext cx="8358246" cy="646331"/>
          </a:xfrm>
          <a:prstGeom prst="rect">
            <a:avLst/>
          </a:prstGeom>
          <a:noFill/>
        </p:spPr>
        <p:txBody>
          <a:bodyPr wrap="square" rtlCol="0">
            <a:spAutoFit/>
          </a:bodyPr>
          <a:lstStyle/>
          <a:p>
            <a:pPr lvl="0" algn="ctr"/>
            <a:r>
              <a:rPr lang="es-ES" dirty="0" smtClean="0"/>
              <a:t>Variable Independiente: </a:t>
            </a:r>
            <a:r>
              <a:rPr lang="es-ES" b="1" i="1" dirty="0" smtClean="0"/>
              <a:t>Juegos tradicionales ecuatorianos</a:t>
            </a:r>
          </a:p>
          <a:p>
            <a:endParaRPr lang="en-US" dirty="0"/>
          </a:p>
        </p:txBody>
      </p:sp>
    </p:spTree>
  </p:cSld>
  <p:clrMapOvr>
    <a:masterClrMapping/>
  </p:clrMapOvr>
  <p:transition spd="slow">
    <p:pull dir="d"/>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2005</TotalTime>
  <Words>1837</Words>
  <Application>Microsoft Office PowerPoint</Application>
  <PresentationFormat>Presentación en pantalla (4:3)</PresentationFormat>
  <Paragraphs>406</Paragraphs>
  <Slides>29</Slides>
  <Notes>2</Notes>
  <HiddenSlides>0</HiddenSlides>
  <MMClips>3</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Tema de Office</vt:lpstr>
      <vt:lpstr>ESCUELA POLITÉCNICA DEL EJÉRCITO DEPARTAMENTO DE CIENCIAS HUMANAS Y SOCIALES CARRERA DE EDUCACIÓN INFANTIL</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vector>
  </TitlesOfParts>
  <Company>By Garfil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Win Xp Sp3 UE</dc:creator>
  <cp:lastModifiedBy>Win Xp Sp3 UE</cp:lastModifiedBy>
  <cp:revision>174</cp:revision>
  <dcterms:created xsi:type="dcterms:W3CDTF">2010-11-22T07:25:27Z</dcterms:created>
  <dcterms:modified xsi:type="dcterms:W3CDTF">2011-03-25T14:35:13Z</dcterms:modified>
</cp:coreProperties>
</file>