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diagrams/layout1.xml" ContentType="application/vnd.openxmlformats-officedocument.drawingml.diagramLayout+xml"/>
  <Override PartName="/ppt/theme/themeOverride15.xml" ContentType="application/vnd.openxmlformats-officedocument.themeOverride+xml"/>
  <Override PartName="/ppt/theme/themeOverride24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13.xml" ContentType="application/vnd.openxmlformats-officedocument.themeOverride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heme/themeOverride29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18.xml" ContentType="application/vnd.openxmlformats-officedocument.themeOverride+xml"/>
  <Override PartName="/ppt/theme/themeOverride27.xml" ContentType="application/vnd.openxmlformats-officedocument.themeOverr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65" r:id="rId3"/>
    <p:sldId id="262" r:id="rId4"/>
    <p:sldId id="263" r:id="rId5"/>
    <p:sldId id="266" r:id="rId6"/>
    <p:sldId id="267" r:id="rId7"/>
    <p:sldId id="268" r:id="rId8"/>
    <p:sldId id="269" r:id="rId9"/>
    <p:sldId id="270" r:id="rId10"/>
    <p:sldId id="274" r:id="rId11"/>
    <p:sldId id="276" r:id="rId12"/>
    <p:sldId id="271" r:id="rId13"/>
    <p:sldId id="273" r:id="rId14"/>
    <p:sldId id="279" r:id="rId15"/>
    <p:sldId id="278" r:id="rId16"/>
    <p:sldId id="280" r:id="rId17"/>
    <p:sldId id="284" r:id="rId18"/>
    <p:sldId id="285" r:id="rId19"/>
    <p:sldId id="283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8" r:id="rId28"/>
    <p:sldId id="305" r:id="rId29"/>
    <p:sldId id="300" r:id="rId30"/>
    <p:sldId id="301" r:id="rId31"/>
    <p:sldId id="302" r:id="rId32"/>
    <p:sldId id="306" r:id="rId33"/>
    <p:sldId id="303" r:id="rId34"/>
    <p:sldId id="310" r:id="rId35"/>
    <p:sldId id="307" r:id="rId36"/>
    <p:sldId id="309" r:id="rId37"/>
    <p:sldId id="308" r:id="rId3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4" autoAdjust="0"/>
    <p:restoredTop sz="94638" autoAdjust="0"/>
  </p:normalViewPr>
  <p:slideViewPr>
    <p:cSldViewPr snapToGrid="0" snapToObjects="1">
      <p:cViewPr varScale="1">
        <p:scale>
          <a:sx n="47" d="100"/>
          <a:sy n="47" d="100"/>
        </p:scale>
        <p:origin x="-9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notesViewPr>
    <p:cSldViewPr snapToGrid="0" snapToObjects="1">
      <p:cViewPr varScale="1">
        <p:scale>
          <a:sx n="69" d="100"/>
          <a:sy n="69" d="100"/>
        </p:scale>
        <p:origin x="-27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CE6AD-0714-416A-9988-A3F46728A2AB}" type="doc">
      <dgm:prSet loTypeId="urn:microsoft.com/office/officeart/2005/8/layout/radial6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5BBB95E-BACB-4236-884F-D527EC239141}">
      <dgm:prSet phldrT="[Texto]"/>
      <dgm:spPr/>
      <dgm:t>
        <a:bodyPr/>
        <a:lstStyle/>
        <a:p>
          <a:r>
            <a:rPr lang="es-EC" dirty="0" smtClean="0"/>
            <a:t>Empresa</a:t>
          </a:r>
          <a:endParaRPr lang="es-EC" dirty="0"/>
        </a:p>
      </dgm:t>
    </dgm:pt>
    <dgm:pt modelId="{F20F3AB9-6140-400D-9173-3EBE1A6483BF}" type="parTrans" cxnId="{45FD4AD6-A09B-489C-B7DD-EA5A85F7853E}">
      <dgm:prSet/>
      <dgm:spPr/>
      <dgm:t>
        <a:bodyPr/>
        <a:lstStyle/>
        <a:p>
          <a:endParaRPr lang="es-EC"/>
        </a:p>
      </dgm:t>
    </dgm:pt>
    <dgm:pt modelId="{8C537C98-DEA3-4FC9-9577-5615F28F1A98}" type="sibTrans" cxnId="{45FD4AD6-A09B-489C-B7DD-EA5A85F7853E}">
      <dgm:prSet/>
      <dgm:spPr/>
      <dgm:t>
        <a:bodyPr/>
        <a:lstStyle/>
        <a:p>
          <a:endParaRPr lang="es-EC"/>
        </a:p>
      </dgm:t>
    </dgm:pt>
    <dgm:pt modelId="{68AAF996-1C1D-4D8F-917C-132CCC9CA9E2}">
      <dgm:prSet phldrT="[Texto]" custT="1"/>
      <dgm:spPr/>
      <dgm:t>
        <a:bodyPr/>
        <a:lstStyle/>
        <a:p>
          <a:r>
            <a:rPr lang="es-EC" sz="1500" dirty="0" smtClean="0"/>
            <a:t>Factores Externos             Macro Ambiente</a:t>
          </a:r>
          <a:endParaRPr lang="es-EC" sz="1500" dirty="0"/>
        </a:p>
      </dgm:t>
    </dgm:pt>
    <dgm:pt modelId="{A128B667-841C-4AE9-AF3F-ECB0EB905C26}" type="parTrans" cxnId="{0C483817-0A53-4B26-A03C-377A1A2FAAA9}">
      <dgm:prSet/>
      <dgm:spPr/>
      <dgm:t>
        <a:bodyPr/>
        <a:lstStyle/>
        <a:p>
          <a:endParaRPr lang="es-EC"/>
        </a:p>
      </dgm:t>
    </dgm:pt>
    <dgm:pt modelId="{47C8E936-BF5F-4ABD-8CAB-2FA901966A0C}" type="sibTrans" cxnId="{0C483817-0A53-4B26-A03C-377A1A2FAAA9}">
      <dgm:prSet/>
      <dgm:spPr/>
      <dgm:t>
        <a:bodyPr/>
        <a:lstStyle/>
        <a:p>
          <a:endParaRPr lang="es-EC"/>
        </a:p>
      </dgm:t>
    </dgm:pt>
    <dgm:pt modelId="{389CFE3E-E567-4786-BACC-D237DB190080}">
      <dgm:prSet phldrT="[Texto]" custT="1"/>
      <dgm:spPr/>
      <dgm:t>
        <a:bodyPr/>
        <a:lstStyle/>
        <a:p>
          <a:r>
            <a:rPr lang="es-EC" sz="1500" dirty="0" smtClean="0"/>
            <a:t>Factores Internos            Micro Ambiente</a:t>
          </a:r>
          <a:endParaRPr lang="es-EC" sz="1500" dirty="0"/>
        </a:p>
      </dgm:t>
    </dgm:pt>
    <dgm:pt modelId="{107E3261-3FD6-47E5-832F-2B6659C7F17F}" type="parTrans" cxnId="{50152A57-39F5-47F7-B96F-D5CA2491A293}">
      <dgm:prSet/>
      <dgm:spPr/>
      <dgm:t>
        <a:bodyPr/>
        <a:lstStyle/>
        <a:p>
          <a:endParaRPr lang="es-EC"/>
        </a:p>
      </dgm:t>
    </dgm:pt>
    <dgm:pt modelId="{7BFA5392-C6F5-484F-BF29-5DED9078F6E5}" type="sibTrans" cxnId="{50152A57-39F5-47F7-B96F-D5CA2491A293}">
      <dgm:prSet/>
      <dgm:spPr/>
      <dgm:t>
        <a:bodyPr/>
        <a:lstStyle/>
        <a:p>
          <a:endParaRPr lang="es-EC"/>
        </a:p>
      </dgm:t>
    </dgm:pt>
    <dgm:pt modelId="{47514234-83B2-47A1-947F-0146738815C2}">
      <dgm:prSet phldrT="[Texto]"/>
      <dgm:spPr/>
      <dgm:t>
        <a:bodyPr/>
        <a:lstStyle/>
        <a:p>
          <a:r>
            <a:rPr lang="es-EC" dirty="0" smtClean="0"/>
            <a:t>Factores Tecnológicos</a:t>
          </a:r>
          <a:endParaRPr lang="es-EC" dirty="0"/>
        </a:p>
      </dgm:t>
    </dgm:pt>
    <dgm:pt modelId="{F8593D12-3478-4914-BB63-E6A9EC094ADF}" type="parTrans" cxnId="{83EF3D13-EC16-4A45-9793-36460D03B37C}">
      <dgm:prSet/>
      <dgm:spPr/>
      <dgm:t>
        <a:bodyPr/>
        <a:lstStyle/>
        <a:p>
          <a:endParaRPr lang="es-EC"/>
        </a:p>
      </dgm:t>
    </dgm:pt>
    <dgm:pt modelId="{14C20594-06F7-40B4-B3BC-6A11E18D79C2}" type="sibTrans" cxnId="{83EF3D13-EC16-4A45-9793-36460D03B37C}">
      <dgm:prSet/>
      <dgm:spPr/>
      <dgm:t>
        <a:bodyPr/>
        <a:lstStyle/>
        <a:p>
          <a:endParaRPr lang="es-EC"/>
        </a:p>
      </dgm:t>
    </dgm:pt>
    <dgm:pt modelId="{F2E11592-0357-46B5-B613-3F86CF73D7B5}">
      <dgm:prSet/>
      <dgm:spPr/>
      <dgm:t>
        <a:bodyPr/>
        <a:lstStyle/>
        <a:p>
          <a:r>
            <a:rPr lang="es-EC" dirty="0" smtClean="0"/>
            <a:t>Factores Legales</a:t>
          </a:r>
          <a:endParaRPr lang="es-EC" dirty="0"/>
        </a:p>
      </dgm:t>
    </dgm:pt>
    <dgm:pt modelId="{35A0AD2B-B0C6-4920-8222-C5CF25F27F3E}" type="parTrans" cxnId="{E732B628-12C2-4550-9D9F-E0EA4700549D}">
      <dgm:prSet/>
      <dgm:spPr/>
      <dgm:t>
        <a:bodyPr/>
        <a:lstStyle/>
        <a:p>
          <a:endParaRPr lang="es-EC"/>
        </a:p>
      </dgm:t>
    </dgm:pt>
    <dgm:pt modelId="{F2E12DB7-ECAA-437B-8502-9FB660A834DB}" type="sibTrans" cxnId="{E732B628-12C2-4550-9D9F-E0EA4700549D}">
      <dgm:prSet/>
      <dgm:spPr/>
      <dgm:t>
        <a:bodyPr/>
        <a:lstStyle/>
        <a:p>
          <a:endParaRPr lang="es-EC"/>
        </a:p>
      </dgm:t>
    </dgm:pt>
    <dgm:pt modelId="{8CCA2D03-11B8-486F-82D8-8FD0C4AC555F}" type="pres">
      <dgm:prSet presAssocID="{49ECE6AD-0714-416A-9988-A3F46728A2A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5BB790-403C-46F7-9BDF-F3B45DB92C47}" type="pres">
      <dgm:prSet presAssocID="{75BBB95E-BACB-4236-884F-D527EC239141}" presName="centerShape" presStyleLbl="node0" presStyleIdx="0" presStyleCnt="1"/>
      <dgm:spPr/>
      <dgm:t>
        <a:bodyPr/>
        <a:lstStyle/>
        <a:p>
          <a:endParaRPr lang="es-EC"/>
        </a:p>
      </dgm:t>
    </dgm:pt>
    <dgm:pt modelId="{D9582D93-7F72-48E7-8563-D628A59F8B17}" type="pres">
      <dgm:prSet presAssocID="{68AAF996-1C1D-4D8F-917C-132CCC9CA9E2}" presName="node" presStyleLbl="node1" presStyleIdx="0" presStyleCnt="4" custScaleX="165333" custRadScaleRad="100024" custRadScaleInc="113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98BA2-A714-4E0E-970A-8AAE729C0750}" type="pres">
      <dgm:prSet presAssocID="{68AAF996-1C1D-4D8F-917C-132CCC9CA9E2}" presName="dummy" presStyleCnt="0"/>
      <dgm:spPr/>
      <dgm:t>
        <a:bodyPr/>
        <a:lstStyle/>
        <a:p>
          <a:endParaRPr lang="es-EC"/>
        </a:p>
      </dgm:t>
    </dgm:pt>
    <dgm:pt modelId="{67CFD5D0-8690-463F-A395-123E4FA6EDC8}" type="pres">
      <dgm:prSet presAssocID="{47C8E936-BF5F-4ABD-8CAB-2FA901966A0C}" presName="sibTrans" presStyleLbl="sibTrans2D1" presStyleIdx="0" presStyleCnt="4"/>
      <dgm:spPr/>
      <dgm:t>
        <a:bodyPr/>
        <a:lstStyle/>
        <a:p>
          <a:endParaRPr lang="es-EC"/>
        </a:p>
      </dgm:t>
    </dgm:pt>
    <dgm:pt modelId="{84BF732C-7FEF-4F8B-97A8-0182A3DE5046}" type="pres">
      <dgm:prSet presAssocID="{389CFE3E-E567-4786-BACC-D237DB190080}" presName="node" presStyleLbl="node1" presStyleIdx="1" presStyleCnt="4" custScaleX="14843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385234-54F9-464B-958F-5B6A522BE35E}" type="pres">
      <dgm:prSet presAssocID="{389CFE3E-E567-4786-BACC-D237DB190080}" presName="dummy" presStyleCnt="0"/>
      <dgm:spPr/>
      <dgm:t>
        <a:bodyPr/>
        <a:lstStyle/>
        <a:p>
          <a:endParaRPr lang="es-EC"/>
        </a:p>
      </dgm:t>
    </dgm:pt>
    <dgm:pt modelId="{B40DBD52-7D7F-4E5D-80AE-323E4A1B16A5}" type="pres">
      <dgm:prSet presAssocID="{7BFA5392-C6F5-484F-BF29-5DED9078F6E5}" presName="sibTrans" presStyleLbl="sibTrans2D1" presStyleIdx="1" presStyleCnt="4"/>
      <dgm:spPr/>
      <dgm:t>
        <a:bodyPr/>
        <a:lstStyle/>
        <a:p>
          <a:endParaRPr lang="es-EC"/>
        </a:p>
      </dgm:t>
    </dgm:pt>
    <dgm:pt modelId="{BC093018-8C85-401B-A799-9AFE20136F19}" type="pres">
      <dgm:prSet presAssocID="{47514234-83B2-47A1-947F-0146738815C2}" presName="node" presStyleLbl="node1" presStyleIdx="2" presStyleCnt="4" custScaleX="1269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DB824C-1BD2-402A-B6E2-3A559F86DE11}" type="pres">
      <dgm:prSet presAssocID="{47514234-83B2-47A1-947F-0146738815C2}" presName="dummy" presStyleCnt="0"/>
      <dgm:spPr/>
      <dgm:t>
        <a:bodyPr/>
        <a:lstStyle/>
        <a:p>
          <a:endParaRPr lang="es-EC"/>
        </a:p>
      </dgm:t>
    </dgm:pt>
    <dgm:pt modelId="{252697AF-3815-416F-A14A-6C66E7F59639}" type="pres">
      <dgm:prSet presAssocID="{14C20594-06F7-40B4-B3BC-6A11E18D79C2}" presName="sibTrans" presStyleLbl="sibTrans2D1" presStyleIdx="2" presStyleCnt="4"/>
      <dgm:spPr/>
      <dgm:t>
        <a:bodyPr/>
        <a:lstStyle/>
        <a:p>
          <a:endParaRPr lang="es-EC"/>
        </a:p>
      </dgm:t>
    </dgm:pt>
    <dgm:pt modelId="{7607C049-02F3-46E1-A101-5CF9CB6DFEF7}" type="pres">
      <dgm:prSet presAssocID="{F2E11592-0357-46B5-B613-3F86CF73D7B5}" presName="node" presStyleLbl="node1" presStyleIdx="3" presStyleCnt="4" custScaleX="1490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C6C493-E698-4690-A076-2A1A46C33254}" type="pres">
      <dgm:prSet presAssocID="{F2E11592-0357-46B5-B613-3F86CF73D7B5}" presName="dummy" presStyleCnt="0"/>
      <dgm:spPr/>
      <dgm:t>
        <a:bodyPr/>
        <a:lstStyle/>
        <a:p>
          <a:endParaRPr lang="es-EC"/>
        </a:p>
      </dgm:t>
    </dgm:pt>
    <dgm:pt modelId="{45FF4677-1A60-4752-90E0-E2128A3E1B28}" type="pres">
      <dgm:prSet presAssocID="{F2E12DB7-ECAA-437B-8502-9FB660A834DB}" presName="sibTrans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84BFB941-943E-46D4-A32E-328A3E4DEB95}" type="presOf" srcId="{7BFA5392-C6F5-484F-BF29-5DED9078F6E5}" destId="{B40DBD52-7D7F-4E5D-80AE-323E4A1B16A5}" srcOrd="0" destOrd="0" presId="urn:microsoft.com/office/officeart/2005/8/layout/radial6"/>
    <dgm:cxn modelId="{E6DE634A-5D99-4ED6-89E8-C39332E20A57}" type="presOf" srcId="{F2E12DB7-ECAA-437B-8502-9FB660A834DB}" destId="{45FF4677-1A60-4752-90E0-E2128A3E1B28}" srcOrd="0" destOrd="0" presId="urn:microsoft.com/office/officeart/2005/8/layout/radial6"/>
    <dgm:cxn modelId="{6ACC1463-41AB-4AA5-93B9-6EEB96BD7A9F}" type="presOf" srcId="{389CFE3E-E567-4786-BACC-D237DB190080}" destId="{84BF732C-7FEF-4F8B-97A8-0182A3DE5046}" srcOrd="0" destOrd="0" presId="urn:microsoft.com/office/officeart/2005/8/layout/radial6"/>
    <dgm:cxn modelId="{45FD4AD6-A09B-489C-B7DD-EA5A85F7853E}" srcId="{49ECE6AD-0714-416A-9988-A3F46728A2AB}" destId="{75BBB95E-BACB-4236-884F-D527EC239141}" srcOrd="0" destOrd="0" parTransId="{F20F3AB9-6140-400D-9173-3EBE1A6483BF}" sibTransId="{8C537C98-DEA3-4FC9-9577-5615F28F1A98}"/>
    <dgm:cxn modelId="{83EF3D13-EC16-4A45-9793-36460D03B37C}" srcId="{75BBB95E-BACB-4236-884F-D527EC239141}" destId="{47514234-83B2-47A1-947F-0146738815C2}" srcOrd="2" destOrd="0" parTransId="{F8593D12-3478-4914-BB63-E6A9EC094ADF}" sibTransId="{14C20594-06F7-40B4-B3BC-6A11E18D79C2}"/>
    <dgm:cxn modelId="{DBFD5156-6559-4AFD-BBEE-DD94297339B5}" type="presOf" srcId="{47514234-83B2-47A1-947F-0146738815C2}" destId="{BC093018-8C85-401B-A799-9AFE20136F19}" srcOrd="0" destOrd="0" presId="urn:microsoft.com/office/officeart/2005/8/layout/radial6"/>
    <dgm:cxn modelId="{958FD9E6-3ED8-4B4C-B037-A121F4A382DA}" type="presOf" srcId="{75BBB95E-BACB-4236-884F-D527EC239141}" destId="{A75BB790-403C-46F7-9BDF-F3B45DB92C47}" srcOrd="0" destOrd="0" presId="urn:microsoft.com/office/officeart/2005/8/layout/radial6"/>
    <dgm:cxn modelId="{7769FDAD-CC83-458D-80D8-2C7101475CD3}" type="presOf" srcId="{68AAF996-1C1D-4D8F-917C-132CCC9CA9E2}" destId="{D9582D93-7F72-48E7-8563-D628A59F8B17}" srcOrd="0" destOrd="0" presId="urn:microsoft.com/office/officeart/2005/8/layout/radial6"/>
    <dgm:cxn modelId="{E732B628-12C2-4550-9D9F-E0EA4700549D}" srcId="{75BBB95E-BACB-4236-884F-D527EC239141}" destId="{F2E11592-0357-46B5-B613-3F86CF73D7B5}" srcOrd="3" destOrd="0" parTransId="{35A0AD2B-B0C6-4920-8222-C5CF25F27F3E}" sibTransId="{F2E12DB7-ECAA-437B-8502-9FB660A834DB}"/>
    <dgm:cxn modelId="{3D5AD15A-BC45-4132-9323-73CDC746810B}" type="presOf" srcId="{49ECE6AD-0714-416A-9988-A3F46728A2AB}" destId="{8CCA2D03-11B8-486F-82D8-8FD0C4AC555F}" srcOrd="0" destOrd="0" presId="urn:microsoft.com/office/officeart/2005/8/layout/radial6"/>
    <dgm:cxn modelId="{0C483817-0A53-4B26-A03C-377A1A2FAAA9}" srcId="{75BBB95E-BACB-4236-884F-D527EC239141}" destId="{68AAF996-1C1D-4D8F-917C-132CCC9CA9E2}" srcOrd="0" destOrd="0" parTransId="{A128B667-841C-4AE9-AF3F-ECB0EB905C26}" sibTransId="{47C8E936-BF5F-4ABD-8CAB-2FA901966A0C}"/>
    <dgm:cxn modelId="{B48973D7-AEA0-4532-982B-BF28C0992A56}" type="presOf" srcId="{F2E11592-0357-46B5-B613-3F86CF73D7B5}" destId="{7607C049-02F3-46E1-A101-5CF9CB6DFEF7}" srcOrd="0" destOrd="0" presId="urn:microsoft.com/office/officeart/2005/8/layout/radial6"/>
    <dgm:cxn modelId="{50152A57-39F5-47F7-B96F-D5CA2491A293}" srcId="{75BBB95E-BACB-4236-884F-D527EC239141}" destId="{389CFE3E-E567-4786-BACC-D237DB190080}" srcOrd="1" destOrd="0" parTransId="{107E3261-3FD6-47E5-832F-2B6659C7F17F}" sibTransId="{7BFA5392-C6F5-484F-BF29-5DED9078F6E5}"/>
    <dgm:cxn modelId="{107A08F9-0E64-472E-B25D-4B18F1C6A7CC}" type="presOf" srcId="{14C20594-06F7-40B4-B3BC-6A11E18D79C2}" destId="{252697AF-3815-416F-A14A-6C66E7F59639}" srcOrd="0" destOrd="0" presId="urn:microsoft.com/office/officeart/2005/8/layout/radial6"/>
    <dgm:cxn modelId="{87D6A901-DBC4-4EC5-A467-5FABB6B2A0B7}" type="presOf" srcId="{47C8E936-BF5F-4ABD-8CAB-2FA901966A0C}" destId="{67CFD5D0-8690-463F-A395-123E4FA6EDC8}" srcOrd="0" destOrd="0" presId="urn:microsoft.com/office/officeart/2005/8/layout/radial6"/>
    <dgm:cxn modelId="{384AE28F-2639-4A11-A47E-B4A8E85F256B}" type="presParOf" srcId="{8CCA2D03-11B8-486F-82D8-8FD0C4AC555F}" destId="{A75BB790-403C-46F7-9BDF-F3B45DB92C47}" srcOrd="0" destOrd="0" presId="urn:microsoft.com/office/officeart/2005/8/layout/radial6"/>
    <dgm:cxn modelId="{20C881A9-05DD-4D94-BD0E-0D3D56F199FC}" type="presParOf" srcId="{8CCA2D03-11B8-486F-82D8-8FD0C4AC555F}" destId="{D9582D93-7F72-48E7-8563-D628A59F8B17}" srcOrd="1" destOrd="0" presId="urn:microsoft.com/office/officeart/2005/8/layout/radial6"/>
    <dgm:cxn modelId="{95FDEB8E-D352-4694-A6D5-85F8DC67954D}" type="presParOf" srcId="{8CCA2D03-11B8-486F-82D8-8FD0C4AC555F}" destId="{62898BA2-A714-4E0E-970A-8AAE729C0750}" srcOrd="2" destOrd="0" presId="urn:microsoft.com/office/officeart/2005/8/layout/radial6"/>
    <dgm:cxn modelId="{74CBA1DB-27A7-491B-ACB3-BEEE4F5A9A58}" type="presParOf" srcId="{8CCA2D03-11B8-486F-82D8-8FD0C4AC555F}" destId="{67CFD5D0-8690-463F-A395-123E4FA6EDC8}" srcOrd="3" destOrd="0" presId="urn:microsoft.com/office/officeart/2005/8/layout/radial6"/>
    <dgm:cxn modelId="{2A24A065-7583-4FBA-9A0A-9905CA54B1E5}" type="presParOf" srcId="{8CCA2D03-11B8-486F-82D8-8FD0C4AC555F}" destId="{84BF732C-7FEF-4F8B-97A8-0182A3DE5046}" srcOrd="4" destOrd="0" presId="urn:microsoft.com/office/officeart/2005/8/layout/radial6"/>
    <dgm:cxn modelId="{B3B4FFD1-64C3-4FC6-9E14-DD9F8A8261B4}" type="presParOf" srcId="{8CCA2D03-11B8-486F-82D8-8FD0C4AC555F}" destId="{51385234-54F9-464B-958F-5B6A522BE35E}" srcOrd="5" destOrd="0" presId="urn:microsoft.com/office/officeart/2005/8/layout/radial6"/>
    <dgm:cxn modelId="{67CDF589-612F-4C1B-8D93-4E40753AC6E1}" type="presParOf" srcId="{8CCA2D03-11B8-486F-82D8-8FD0C4AC555F}" destId="{B40DBD52-7D7F-4E5D-80AE-323E4A1B16A5}" srcOrd="6" destOrd="0" presId="urn:microsoft.com/office/officeart/2005/8/layout/radial6"/>
    <dgm:cxn modelId="{97E0F24E-5611-4923-9885-C1301C6F9C46}" type="presParOf" srcId="{8CCA2D03-11B8-486F-82D8-8FD0C4AC555F}" destId="{BC093018-8C85-401B-A799-9AFE20136F19}" srcOrd="7" destOrd="0" presId="urn:microsoft.com/office/officeart/2005/8/layout/radial6"/>
    <dgm:cxn modelId="{C8C1DE68-5088-4055-BF06-BE46F6880EC3}" type="presParOf" srcId="{8CCA2D03-11B8-486F-82D8-8FD0C4AC555F}" destId="{5ADB824C-1BD2-402A-B6E2-3A559F86DE11}" srcOrd="8" destOrd="0" presId="urn:microsoft.com/office/officeart/2005/8/layout/radial6"/>
    <dgm:cxn modelId="{4E0CE308-FDB4-471F-A650-831F90623813}" type="presParOf" srcId="{8CCA2D03-11B8-486F-82D8-8FD0C4AC555F}" destId="{252697AF-3815-416F-A14A-6C66E7F59639}" srcOrd="9" destOrd="0" presId="urn:microsoft.com/office/officeart/2005/8/layout/radial6"/>
    <dgm:cxn modelId="{6FB18D1A-FE21-49C4-BF38-7F9EBCD8DA94}" type="presParOf" srcId="{8CCA2D03-11B8-486F-82D8-8FD0C4AC555F}" destId="{7607C049-02F3-46E1-A101-5CF9CB6DFEF7}" srcOrd="10" destOrd="0" presId="urn:microsoft.com/office/officeart/2005/8/layout/radial6"/>
    <dgm:cxn modelId="{553CB98D-001A-4AFC-A011-C1F5BC3DB940}" type="presParOf" srcId="{8CCA2D03-11B8-486F-82D8-8FD0C4AC555F}" destId="{E8C6C493-E698-4690-A076-2A1A46C33254}" srcOrd="11" destOrd="0" presId="urn:microsoft.com/office/officeart/2005/8/layout/radial6"/>
    <dgm:cxn modelId="{E2C9D049-68A8-4443-96E9-A2EA27346451}" type="presParOf" srcId="{8CCA2D03-11B8-486F-82D8-8FD0C4AC555F}" destId="{45FF4677-1A60-4752-90E0-E2128A3E1B28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9205F-2AA9-6C4D-B53D-95D9C7DBBC93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89DE7-A43A-214B-91E6-E5E7BD97DE0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1C1B8-824E-DE43-A987-00642BE0AD0D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AF631-3A5C-4443-8794-62F160BE1748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F631-3A5C-4443-8794-62F160BE1748}" type="slidenum">
              <a:rPr lang="es-ES_tradnl" smtClean="0"/>
              <a:pPr/>
              <a:t>31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  <p:transition spd="med">
    <p:strips/>
    <p:sndAc>
      <p:stSnd>
        <p:snd r:embed="rId1" name="bomb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E862E-ED83-2648-B143-179778D54C21}" type="datetimeFigureOut">
              <a:rPr lang="es-ES_tradnl" smtClean="0"/>
              <a:pPr/>
              <a:t>16/05/2011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492C-2473-164F-9C00-9B30A364865F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/>
    <p:sndAc>
      <p:stSnd>
        <p:snd r:embed="rId13" name="bomb.wav" builtIn="1"/>
      </p:stSnd>
    </p:sndAc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www.migranteecuatoriano.com/ecuador/presidentes-de-ecuador/322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8.jpeg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jpeg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3.jpeg"/><Relationship Id="rId11" Type="http://schemas.openxmlformats.org/officeDocument/2006/relationships/hyperlink" Target="http://www.migranteecuatoriano.com/ecuador/presidentes-de-ecuador/321" TargetMode="External"/><Relationship Id="rId5" Type="http://schemas.openxmlformats.org/officeDocument/2006/relationships/image" Target="../media/image22.jpeg"/><Relationship Id="rId15" Type="http://schemas.openxmlformats.org/officeDocument/2006/relationships/hyperlink" Target="http://www.migranteecuatoriano.com/ecuador/presidentes-de-ecuador/323" TargetMode="External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57697" y="1053296"/>
            <a:ext cx="6169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MODELO DE CALIFICACION  CREDITICIA PARA CLIENTES FYBECA</a:t>
            </a:r>
          </a:p>
          <a:p>
            <a:pPr algn="ctr"/>
            <a:endParaRPr lang="es-EC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55179" y="5602147"/>
            <a:ext cx="6331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Alexandra Elizabeth Zurita Bustamante</a:t>
            </a:r>
          </a:p>
          <a:p>
            <a:pPr algn="ctr"/>
            <a:endParaRPr lang="es-EC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5" y="161604"/>
            <a:ext cx="1149353" cy="10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104" y="4134238"/>
            <a:ext cx="4684553" cy="2723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3 Título"/>
          <p:cNvGrpSpPr>
            <a:grpSpLocks noGrp="1"/>
          </p:cNvGrpSpPr>
          <p:nvPr>
            <p:ph type="title"/>
          </p:nvPr>
        </p:nvGrpSpPr>
        <p:grpSpPr>
          <a:xfrm>
            <a:off x="6889531" y="37914"/>
            <a:ext cx="2254469" cy="1143000"/>
            <a:chOff x="3274877" y="0"/>
            <a:chExt cx="1930420" cy="1167595"/>
          </a:xfrm>
        </p:grpSpPr>
        <p:sp>
          <p:nvSpPr>
            <p:cNvPr id="5" name="4 Elipse"/>
            <p:cNvSpPr/>
            <p:nvPr/>
          </p:nvSpPr>
          <p:spPr>
            <a:xfrm>
              <a:off x="3274877" y="0"/>
              <a:ext cx="1930420" cy="1167595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25400" dir="5400000" algn="t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557581" y="170990"/>
              <a:ext cx="1365012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FACTOR ECONOMICO</a:t>
              </a:r>
              <a:endParaRPr lang="es-EC" sz="1600" kern="12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3215" y="3189"/>
            <a:ext cx="5428527" cy="2821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495" y="2754773"/>
            <a:ext cx="4363654" cy="2754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Título"/>
          <p:cNvGrpSpPr>
            <a:grpSpLocks noGrp="1"/>
          </p:cNvGrpSpPr>
          <p:nvPr>
            <p:ph type="title"/>
          </p:nvPr>
        </p:nvGrpSpPr>
        <p:grpSpPr>
          <a:xfrm>
            <a:off x="6726621" y="107250"/>
            <a:ext cx="2217681" cy="1143000"/>
            <a:chOff x="3274877" y="0"/>
            <a:chExt cx="1930420" cy="1167595"/>
          </a:xfrm>
        </p:grpSpPr>
        <p:sp>
          <p:nvSpPr>
            <p:cNvPr id="5" name="4 Elipse"/>
            <p:cNvSpPr/>
            <p:nvPr/>
          </p:nvSpPr>
          <p:spPr>
            <a:xfrm>
              <a:off x="3274877" y="0"/>
              <a:ext cx="1930420" cy="1167595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25400" dir="5400000" algn="t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557581" y="170990"/>
              <a:ext cx="1365012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FACTOR ECONOMICO</a:t>
              </a:r>
              <a:endParaRPr lang="es-EC" sz="1600" kern="1200" dirty="0"/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781" y="520673"/>
            <a:ext cx="4579597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6419" y="3384323"/>
            <a:ext cx="4603271" cy="2990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3 Título"/>
          <p:cNvGrpSpPr>
            <a:grpSpLocks noGrp="1"/>
          </p:cNvGrpSpPr>
          <p:nvPr>
            <p:ph type="title"/>
          </p:nvPr>
        </p:nvGrpSpPr>
        <p:grpSpPr>
          <a:xfrm>
            <a:off x="6559371" y="205302"/>
            <a:ext cx="2254469" cy="1143000"/>
            <a:chOff x="3274877" y="170990"/>
            <a:chExt cx="1930420" cy="1167595"/>
          </a:xfrm>
        </p:grpSpPr>
        <p:sp>
          <p:nvSpPr>
            <p:cNvPr id="6" name="5 Elipse"/>
            <p:cNvSpPr/>
            <p:nvPr/>
          </p:nvSpPr>
          <p:spPr>
            <a:xfrm>
              <a:off x="3274877" y="170990"/>
              <a:ext cx="1930420" cy="1167595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25400" dir="5400000" algn="t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557581" y="170990"/>
              <a:ext cx="1365012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                              FACTOR </a:t>
              </a:r>
              <a:r>
                <a:rPr lang="es-EC" sz="1600" dirty="0" smtClean="0"/>
                <a:t>          SOCIAL</a:t>
              </a:r>
              <a:endParaRPr lang="es-EC" sz="1600" kern="1200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9124" y="251602"/>
            <a:ext cx="4965539" cy="317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7520" y="3503572"/>
            <a:ext cx="4894826" cy="314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33297" y="261616"/>
            <a:ext cx="1741714" cy="1167595"/>
            <a:chOff x="3488373" y="3540535"/>
            <a:chExt cx="1482402" cy="1167595"/>
          </a:xfrm>
        </p:grpSpPr>
        <p:sp>
          <p:nvSpPr>
            <p:cNvPr id="5" name="4 Elipse"/>
            <p:cNvSpPr/>
            <p:nvPr/>
          </p:nvSpPr>
          <p:spPr>
            <a:xfrm>
              <a:off x="3488373" y="3540535"/>
              <a:ext cx="1482402" cy="116759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2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3705466" y="3711525"/>
              <a:ext cx="1048216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Factores Tecnológicos</a:t>
              </a:r>
              <a:endParaRPr lang="es-EC" sz="1500" kern="1200" dirty="0"/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69540" y="432606"/>
            <a:ext cx="2438401" cy="1121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8060" y="1870478"/>
            <a:ext cx="2355396" cy="933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0894" y="261616"/>
            <a:ext cx="2432212" cy="14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10 Grupo"/>
          <p:cNvGrpSpPr/>
          <p:nvPr/>
        </p:nvGrpSpPr>
        <p:grpSpPr>
          <a:xfrm>
            <a:off x="7042473" y="3371966"/>
            <a:ext cx="1919668" cy="1167595"/>
            <a:chOff x="1589353" y="1770464"/>
            <a:chExt cx="1740301" cy="1167595"/>
          </a:xfrm>
        </p:grpSpPr>
        <p:sp>
          <p:nvSpPr>
            <p:cNvPr id="12" name="11 Elipse"/>
            <p:cNvSpPr/>
            <p:nvPr/>
          </p:nvSpPr>
          <p:spPr>
            <a:xfrm>
              <a:off x="1589353" y="1770464"/>
              <a:ext cx="1740301" cy="116759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Elipse 4"/>
            <p:cNvSpPr/>
            <p:nvPr/>
          </p:nvSpPr>
          <p:spPr>
            <a:xfrm>
              <a:off x="1844214" y="1941454"/>
              <a:ext cx="1230579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Factores              Legales</a:t>
              </a:r>
              <a:endParaRPr lang="es-EC" sz="1500" kern="12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9942" y="4368571"/>
            <a:ext cx="1419880" cy="97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17573" y="4559667"/>
            <a:ext cx="3086641" cy="78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8581" y="5553434"/>
            <a:ext cx="9048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69044" y="5708351"/>
            <a:ext cx="2152984" cy="86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551749" y="286210"/>
            <a:ext cx="2253343" cy="1313991"/>
            <a:chOff x="5133074" y="1770464"/>
            <a:chExt cx="1733143" cy="1167595"/>
          </a:xfrm>
        </p:grpSpPr>
        <p:sp>
          <p:nvSpPr>
            <p:cNvPr id="5" name="4 Elipse"/>
            <p:cNvSpPr/>
            <p:nvPr/>
          </p:nvSpPr>
          <p:spPr>
            <a:xfrm>
              <a:off x="5133074" y="1770464"/>
              <a:ext cx="1733143" cy="116759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2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Elipse 4"/>
            <p:cNvSpPr/>
            <p:nvPr/>
          </p:nvSpPr>
          <p:spPr>
            <a:xfrm>
              <a:off x="5386887" y="1941454"/>
              <a:ext cx="1225517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500" kern="1200" dirty="0" smtClean="0"/>
                <a:t>Factores Internos            Micro Ambiente</a:t>
              </a:r>
              <a:endParaRPr lang="es-EC" sz="1500" kern="1200" dirty="0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6271" y="2279277"/>
            <a:ext cx="5578997" cy="395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6 Proceso"/>
          <p:cNvSpPr/>
          <p:nvPr/>
        </p:nvSpPr>
        <p:spPr>
          <a:xfrm>
            <a:off x="3106034" y="1017850"/>
            <a:ext cx="1898248" cy="77984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CLIENTES  287.000</a:t>
            </a:r>
            <a:endParaRPr lang="es-EC" b="1" dirty="0"/>
          </a:p>
        </p:txBody>
      </p:sp>
      <p:sp>
        <p:nvSpPr>
          <p:cNvPr id="8" name="7 Proceso"/>
          <p:cNvSpPr/>
          <p:nvPr/>
        </p:nvSpPr>
        <p:spPr>
          <a:xfrm>
            <a:off x="5660020" y="1017850"/>
            <a:ext cx="1898248" cy="77984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PROVEEDORES 630</a:t>
            </a:r>
            <a:endParaRPr lang="es-EC" b="1" dirty="0"/>
          </a:p>
        </p:txBody>
      </p:sp>
      <p:sp>
        <p:nvSpPr>
          <p:cNvPr id="9" name="8 Proceso"/>
          <p:cNvSpPr/>
          <p:nvPr/>
        </p:nvSpPr>
        <p:spPr>
          <a:xfrm>
            <a:off x="881744" y="3478675"/>
            <a:ext cx="1898248" cy="779843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COMPETENCIA </a:t>
            </a:r>
            <a:endParaRPr lang="es-EC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95154" y="-138896"/>
            <a:ext cx="8229600" cy="911905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MATRIZ FODA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69043" y="619546"/>
            <a:ext cx="6354501" cy="609377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448"/>
          </a:xfrm>
        </p:spPr>
        <p:txBody>
          <a:bodyPr/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MAPA ESTRATEGICO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7631"/>
            <a:ext cx="9144000" cy="614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868100" y="347241"/>
            <a:ext cx="6910087" cy="74077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PERFIL CLIENTES INDIVIDUALES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8100" y="1331089"/>
            <a:ext cx="7141581" cy="487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7003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PERFIL CLIENTES EMPRESARIALES</a:t>
            </a: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7939" y="1261641"/>
            <a:ext cx="6335706" cy="49066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484" y="861711"/>
            <a:ext cx="4351538" cy="285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3022" y="3362516"/>
            <a:ext cx="4268583" cy="306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Elipse"/>
          <p:cNvSpPr/>
          <p:nvPr/>
        </p:nvSpPr>
        <p:spPr>
          <a:xfrm>
            <a:off x="5301205" y="1076445"/>
            <a:ext cx="2858946" cy="137738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DIC 2010                USD $ 6´196.000</a:t>
            </a:r>
            <a:endParaRPr lang="es-EC" sz="2000" b="1" dirty="0"/>
          </a:p>
        </p:txBody>
      </p:sp>
      <p:sp>
        <p:nvSpPr>
          <p:cNvPr id="5" name="4 Elipse"/>
          <p:cNvSpPr/>
          <p:nvPr/>
        </p:nvSpPr>
        <p:spPr>
          <a:xfrm>
            <a:off x="983848" y="4224759"/>
            <a:ext cx="2754775" cy="16899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000" b="1" dirty="0" smtClean="0"/>
              <a:t>DIC 2010       USD $ 2´616.000</a:t>
            </a:r>
            <a:endParaRPr lang="es-EC" sz="2000" b="1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5448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ANALISIS DE CARTERA</a:t>
            </a:r>
            <a:endParaRPr lang="es-EC" dirty="0"/>
          </a:p>
        </p:txBody>
      </p:sp>
      <p:sp>
        <p:nvSpPr>
          <p:cNvPr id="7" name="6 Flecha izquierda"/>
          <p:cNvSpPr/>
          <p:nvPr/>
        </p:nvSpPr>
        <p:spPr>
          <a:xfrm>
            <a:off x="4861372" y="1585730"/>
            <a:ext cx="462987" cy="46298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derecha"/>
          <p:cNvSpPr/>
          <p:nvPr/>
        </p:nvSpPr>
        <p:spPr>
          <a:xfrm>
            <a:off x="3727048" y="4803490"/>
            <a:ext cx="474562" cy="4745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5350" y="820312"/>
            <a:ext cx="17049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5 Image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8116" y="820312"/>
            <a:ext cx="1695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6 Imagen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105" y="2984035"/>
            <a:ext cx="17240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7 Image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5825" y="2887070"/>
            <a:ext cx="17145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8 Imag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8116" y="2648119"/>
            <a:ext cx="1704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9 Imagen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759" y="4952769"/>
            <a:ext cx="1695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" name="10 Imagen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81104" y="4860703"/>
            <a:ext cx="17049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12 Imagen" descr="piazza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8116" y="4946428"/>
            <a:ext cx="1795792" cy="1476375"/>
          </a:xfrm>
          <a:prstGeom prst="rect">
            <a:avLst/>
          </a:prstGeom>
          <a:noFill/>
          <a:ln w="7620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4" name="13 CuadroTexto"/>
          <p:cNvSpPr txBox="1"/>
          <p:nvPr/>
        </p:nvSpPr>
        <p:spPr>
          <a:xfrm>
            <a:off x="796699" y="2614703"/>
            <a:ext cx="7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1930</a:t>
            </a:r>
            <a:endParaRPr lang="es-EC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912110" y="2517738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1944</a:t>
            </a:r>
            <a:endParaRPr lang="es-EC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285808" y="2278787"/>
            <a:ext cx="7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1950</a:t>
            </a:r>
            <a:endParaRPr lang="es-EC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96699" y="4488985"/>
            <a:ext cx="735724" cy="37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1952</a:t>
            </a:r>
            <a:endParaRPr lang="es-EC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773214" y="4399859"/>
            <a:ext cx="788276" cy="374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1965</a:t>
            </a:r>
            <a:endParaRPr lang="es-EC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96699" y="6514869"/>
            <a:ext cx="7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1994</a:t>
            </a:r>
            <a:endParaRPr lang="es-EC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3773214" y="6422803"/>
            <a:ext cx="7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2000</a:t>
            </a:r>
            <a:endParaRPr lang="es-EC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475116" y="6422803"/>
            <a:ext cx="77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2011</a:t>
            </a:r>
            <a:endParaRPr lang="es-EC" b="1" dirty="0"/>
          </a:p>
        </p:txBody>
      </p:sp>
      <p:sp>
        <p:nvSpPr>
          <p:cNvPr id="26" name="25 Explosión 1"/>
          <p:cNvSpPr/>
          <p:nvPr/>
        </p:nvSpPr>
        <p:spPr>
          <a:xfrm>
            <a:off x="7012662" y="4153069"/>
            <a:ext cx="1240219" cy="67183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1994</a:t>
            </a:r>
            <a:endParaRPr lang="es-EC" b="1" dirty="0"/>
          </a:p>
        </p:txBody>
      </p:sp>
      <p:pic>
        <p:nvPicPr>
          <p:cNvPr id="25" name="3 Marcador de contenido"/>
          <p:cNvPicPr>
            <a:picLocks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105" y="1004978"/>
            <a:ext cx="1762371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457200" y="22895"/>
            <a:ext cx="8229600" cy="797417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ANTECEDENTES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240" y="1284790"/>
            <a:ext cx="8655315" cy="49200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26916" y="231495"/>
            <a:ext cx="6551271" cy="706054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CARTERA INDIVIDUAL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943" y="642257"/>
            <a:ext cx="8741228" cy="5296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76943"/>
            <a:ext cx="8586788" cy="5333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057" y="762000"/>
            <a:ext cx="8784772" cy="53448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3849" y="1481559"/>
            <a:ext cx="6794338" cy="445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68100" y="601884"/>
            <a:ext cx="6910087" cy="74077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SEGMENTACION DE CARTERA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46" y="555585"/>
            <a:ext cx="8796759" cy="5856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8100" y="138896"/>
            <a:ext cx="6910087" cy="74077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CARTERA EMPRESARIAL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643" y="1088019"/>
            <a:ext cx="8681013" cy="5463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068" y="462987"/>
            <a:ext cx="8619946" cy="59841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MODELO DE CALIFICACION CREDITICIA</a:t>
            </a:r>
            <a:b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s-EC" b="1" dirty="0" smtClean="0"/>
              <a:t>                                                                         </a:t>
            </a:r>
            <a:r>
              <a:rPr lang="es-EC" sz="2800" b="1" dirty="0" smtClean="0"/>
              <a:t> </a:t>
            </a:r>
          </a:p>
          <a:p>
            <a:r>
              <a:rPr lang="es-EC" b="1" dirty="0" smtClean="0"/>
              <a:t>VARIABLES INTERNAS</a:t>
            </a:r>
          </a:p>
          <a:p>
            <a:pPr>
              <a:buNone/>
            </a:pPr>
            <a:r>
              <a:rPr lang="es-EC" b="1" dirty="0" smtClean="0"/>
              <a:t>        </a:t>
            </a:r>
            <a:r>
              <a:rPr lang="es-EC" b="1" dirty="0" smtClean="0">
                <a:solidFill>
                  <a:srgbClr val="C00000"/>
                </a:solidFill>
              </a:rPr>
              <a:t>PERFIL CLIENTES</a:t>
            </a:r>
          </a:p>
          <a:p>
            <a:pPr>
              <a:buNone/>
            </a:pPr>
            <a:endParaRPr lang="es-EC" b="1" dirty="0" smtClean="0"/>
          </a:p>
          <a:p>
            <a:r>
              <a:rPr lang="es-EC" b="1" dirty="0" smtClean="0"/>
              <a:t>VARIABLES EXTERNAS</a:t>
            </a:r>
          </a:p>
          <a:p>
            <a:pPr>
              <a:buNone/>
            </a:pPr>
            <a:endParaRPr lang="es-EC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7479" y="4496811"/>
            <a:ext cx="4699321" cy="1629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729493" y="195943"/>
            <a:ext cx="3414507" cy="932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b="1" dirty="0" smtClean="0">
                <a:latin typeface="+mj-lt"/>
                <a:ea typeface="+mj-ea"/>
                <a:cs typeface="+mj-cs"/>
              </a:rPr>
              <a:t>LINEAS DE PRODUCTOS</a:t>
            </a: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5729493" y="1382486"/>
            <a:ext cx="3263857" cy="44304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158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Fybeca</a:t>
            </a:r>
            <a:r>
              <a:rPr kumimoji="0" lang="es-ES_tradnl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ofrece productos </a:t>
            </a:r>
            <a:r>
              <a:rPr lang="es-ES_tradnl" sz="1500" dirty="0" smtClean="0"/>
              <a:t>bajo</a:t>
            </a:r>
            <a:r>
              <a:rPr kumimoji="0" lang="es-ES_tradnl" sz="15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categorías: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5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158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1500" b="1" dirty="0" smtClean="0"/>
              <a:t>        MEDICINAS</a:t>
            </a:r>
          </a:p>
          <a:p>
            <a:pPr marL="342900" marR="0" lvl="0" indent="158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500" dirty="0" smtClean="0"/>
              <a:t>Medicamentos bajo receta médica</a:t>
            </a:r>
          </a:p>
          <a:p>
            <a:pPr marL="342900" marR="0" lvl="0" indent="158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1500" dirty="0" smtClean="0"/>
              <a:t>OTC (Medicinas que se expenden en percha 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15875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_tradnl" sz="1500" dirty="0" smtClean="0"/>
              <a:t>       </a:t>
            </a:r>
            <a:r>
              <a:rPr lang="es-ES_tradnl" sz="1500" b="1" dirty="0" smtClean="0"/>
              <a:t>NO MEDICINAS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sz="1500" dirty="0" smtClean="0"/>
              <a:t>         Productos para el cuidado infantil Juguetes                                            Productos de higiene personal Perfumes                                     Cosméticos                                        Accesorios para el cabello                  Regalos                                                 Libros                                                  Artículos de temporada                    </a:t>
            </a:r>
            <a:r>
              <a:rPr lang="es-ES_tradnl" sz="1500" dirty="0" err="1" smtClean="0"/>
              <a:t>Snacks</a:t>
            </a:r>
            <a:r>
              <a:rPr lang="es-ES_tradnl" sz="1500" dirty="0" smtClean="0"/>
              <a:t>                                               Artículos tecnológicos y mucho más.</a:t>
            </a: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_tradnl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419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90035"/>
            <a:ext cx="9144000" cy="266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97711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FASES DEL MODELO</a:t>
            </a:r>
            <a:endParaRPr lang="es-EC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064" y="1817225"/>
            <a:ext cx="8107736" cy="3507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343" y="0"/>
            <a:ext cx="6215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xplosión 1"/>
          <p:cNvSpPr/>
          <p:nvPr/>
        </p:nvSpPr>
        <p:spPr>
          <a:xfrm>
            <a:off x="6134582" y="1551008"/>
            <a:ext cx="3009418" cy="250013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Tiempo de ejecución 15 minutos</a:t>
            </a:r>
            <a:endParaRPr lang="es-EC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1920"/>
            <a:ext cx="6934200" cy="750709"/>
          </a:xfrm>
        </p:spPr>
        <p:txBody>
          <a:bodyPr>
            <a:normAutofit fontScale="90000"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CUPOS DE CREDITO</a:t>
            </a:r>
            <a:endParaRPr lang="es-EC" dirty="0"/>
          </a:p>
        </p:txBody>
      </p:sp>
      <p:pic>
        <p:nvPicPr>
          <p:cNvPr id="583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7596" y="1045030"/>
            <a:ext cx="5207918" cy="279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3672" y="3844895"/>
            <a:ext cx="5264555" cy="252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4 Elipse"/>
          <p:cNvSpPr/>
          <p:nvPr/>
        </p:nvSpPr>
        <p:spPr>
          <a:xfrm>
            <a:off x="6052457" y="1883229"/>
            <a:ext cx="2242457" cy="11212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APROBACION</a:t>
            </a:r>
            <a:endParaRPr lang="es-EC" b="1" dirty="0"/>
          </a:p>
        </p:txBody>
      </p:sp>
      <p:sp>
        <p:nvSpPr>
          <p:cNvPr id="6" name="5 Elipse"/>
          <p:cNvSpPr/>
          <p:nvPr/>
        </p:nvSpPr>
        <p:spPr>
          <a:xfrm>
            <a:off x="772886" y="4691743"/>
            <a:ext cx="2242457" cy="112122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EVENTOS ESPECIALES</a:t>
            </a:r>
            <a:endParaRPr lang="es-EC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BENEFICIOS DEL MODELO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 dirty="0" smtClean="0"/>
              <a:t>Decidir la aprobación de tarjetas de crédito, minimizando el riesgo de incobrabilidad.</a:t>
            </a:r>
            <a:endParaRPr lang="es-EC" b="1" dirty="0" smtClean="0"/>
          </a:p>
          <a:p>
            <a:r>
              <a:rPr lang="es-EC" dirty="0" smtClean="0"/>
              <a:t>Asignación adecuada de cupos de crédito.</a:t>
            </a:r>
          </a:p>
          <a:p>
            <a:r>
              <a:rPr lang="es-MX" dirty="0" smtClean="0"/>
              <a:t>Prospectar clientes potenciales para el otorgamiento de tarjeta, incrementando las ventas a crédito con su propia tarjeta.</a:t>
            </a:r>
          </a:p>
          <a:p>
            <a:r>
              <a:rPr lang="es-MX" dirty="0" smtClean="0"/>
              <a:t>Tener alertas tempranas para administrar los cupos de crédito.</a:t>
            </a:r>
          </a:p>
          <a:p>
            <a:endParaRPr lang="es-MX" dirty="0" smtClean="0"/>
          </a:p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 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>
            <a:normAutofit lnSpcReduction="10000"/>
          </a:bodyPr>
          <a:lstStyle/>
          <a:p>
            <a:r>
              <a:rPr lang="es-EC" dirty="0" smtClean="0"/>
              <a:t>Incremento de mora a 12,96%.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Disminución del 20% en ventas con tarjeta de crédito </a:t>
            </a:r>
            <a:r>
              <a:rPr lang="es-EC" dirty="0" err="1" smtClean="0"/>
              <a:t>Vitalcard</a:t>
            </a:r>
            <a:r>
              <a:rPr lang="es-EC" dirty="0" smtClean="0"/>
              <a:t>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Inconsistencia en asignación de cupos de crédito.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Comisiones otras tarjetas de crédito.</a:t>
            </a:r>
          </a:p>
          <a:p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708526"/>
          </a:xfrm>
        </p:spPr>
        <p:txBody>
          <a:bodyPr>
            <a:normAutofit fontScale="92500" lnSpcReduction="10000"/>
          </a:bodyPr>
          <a:lstStyle/>
          <a:p>
            <a:endParaRPr lang="es-EC" dirty="0" smtClean="0"/>
          </a:p>
          <a:p>
            <a:r>
              <a:rPr lang="es-EC" dirty="0" smtClean="0"/>
              <a:t>Se recomienda desarrollar el sistema para que el modelo funcione desde cada una de las cajas en farmacias.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Actualizar las variables internas y externas, así como los pesos asignados.</a:t>
            </a:r>
          </a:p>
          <a:p>
            <a:pPr>
              <a:buNone/>
            </a:pPr>
            <a:endParaRPr lang="es-EC" dirty="0" smtClean="0"/>
          </a:p>
          <a:p>
            <a:r>
              <a:rPr lang="es-EC" dirty="0" smtClean="0"/>
              <a:t>Utilizarlo como un monitor de cupos de crédito generando alertas tempranas.</a:t>
            </a:r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37144"/>
            <a:ext cx="8229600" cy="40890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C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asmineUPC" pitchFamily="18" charset="-34"/>
                <a:cs typeface="JasmineUPC" pitchFamily="18" charset="-34"/>
              </a:rPr>
              <a:t>GRACIAS..</a:t>
            </a:r>
            <a:endParaRPr lang="es-EC" sz="9600" dirty="0">
              <a:latin typeface="JasmineUPC" pitchFamily="18" charset="-34"/>
              <a:cs typeface="JasmineUPC" pitchFamily="18" charset="-3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  <p:sndAc>
      <p:stSnd>
        <p:snd r:embed="rId3" name="bomb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96536" y="1578388"/>
            <a:ext cx="2690265" cy="1143000"/>
          </a:xfrm>
        </p:spPr>
        <p:txBody>
          <a:bodyPr>
            <a:normAutofit/>
          </a:bodyPr>
          <a:lstStyle/>
          <a:p>
            <a:r>
              <a:rPr lang="es-ES_tradnl" sz="2800" b="1" dirty="0" smtClean="0"/>
              <a:t>SERVICIOS</a:t>
            </a:r>
            <a:endParaRPr lang="es-ES_tradnl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996536" y="2743200"/>
            <a:ext cx="2919433" cy="3236704"/>
          </a:xfrm>
        </p:spPr>
        <p:txBody>
          <a:bodyPr>
            <a:noAutofit/>
          </a:bodyPr>
          <a:lstStyle/>
          <a:p>
            <a:pPr indent="15875"/>
            <a:r>
              <a:rPr lang="es-ES_tradnl" sz="1800" dirty="0" smtClean="0"/>
              <a:t>     </a:t>
            </a:r>
            <a:r>
              <a:rPr lang="es-ES_tradnl" sz="2000" dirty="0" smtClean="0"/>
              <a:t>Servicio a domicilio</a:t>
            </a:r>
          </a:p>
          <a:p>
            <a:pPr indent="15875"/>
            <a:r>
              <a:rPr lang="es-ES_tradnl" sz="2000" dirty="0" smtClean="0"/>
              <a:t>     Atención 24 horas</a:t>
            </a:r>
          </a:p>
          <a:p>
            <a:pPr indent="15875"/>
            <a:r>
              <a:rPr lang="es-ES_tradnl" sz="2000" dirty="0" smtClean="0"/>
              <a:t>     Tarjeta de fidelidad</a:t>
            </a:r>
          </a:p>
          <a:p>
            <a:pPr indent="15875"/>
            <a:r>
              <a:rPr lang="es-ES_tradnl" sz="2000" dirty="0" smtClean="0"/>
              <a:t>     Tarjeta de Crédito</a:t>
            </a:r>
          </a:p>
          <a:p>
            <a:pPr marL="717550" indent="-358775"/>
            <a:r>
              <a:rPr lang="es-ES_tradnl" sz="2000" dirty="0" smtClean="0"/>
              <a:t>Beneficios Red                  </a:t>
            </a:r>
            <a:r>
              <a:rPr lang="es-ES_tradnl" sz="2000" dirty="0" err="1" smtClean="0"/>
              <a:t>Vitalcard</a:t>
            </a:r>
            <a:endParaRPr lang="es-ES_tradnl" sz="1600" dirty="0" smtClean="0"/>
          </a:p>
          <a:p>
            <a:pPr>
              <a:buNone/>
            </a:pPr>
            <a:endParaRPr lang="es-ES_tradnl" sz="1400" dirty="0" smtClean="0"/>
          </a:p>
          <a:p>
            <a:pPr>
              <a:buNone/>
            </a:pPr>
            <a:endParaRPr lang="es-ES_tradnl" sz="1400" dirty="0" smtClean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7417"/>
          </a:xfrm>
        </p:spPr>
        <p:txBody>
          <a:bodyPr>
            <a:normAutofit/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ORGANIGRAMA ESTRUCTURAL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430" y="1009650"/>
            <a:ext cx="86868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FYBECA FONDO BLAN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1240" y="6242148"/>
            <a:ext cx="1629104" cy="57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088" y="2178436"/>
            <a:ext cx="6597570" cy="360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xplosión 1"/>
          <p:cNvSpPr/>
          <p:nvPr/>
        </p:nvSpPr>
        <p:spPr>
          <a:xfrm>
            <a:off x="714703" y="0"/>
            <a:ext cx="4014951" cy="2490952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ORGANIGRAMA ESTRUCTURAL DE UNA FARMACIA</a:t>
            </a:r>
            <a:endParaRPr lang="es-EC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1724" y="0"/>
            <a:ext cx="8056179" cy="1070797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C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DIAGRAMA CAUSA EFECTO</a:t>
            </a:r>
            <a:endParaRPr lang="es-EC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471" y="856527"/>
            <a:ext cx="8963768" cy="5521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00942" y="1574156"/>
          <a:ext cx="8380072" cy="495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9" descr="FYBECA FONDO BLANC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83366" y="6231638"/>
            <a:ext cx="1629104" cy="5738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150472" y="289368"/>
            <a:ext cx="7332894" cy="1099594"/>
          </a:xfr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s-EC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ANALISIS MACRO – MICRO AMBIENTE</a:t>
            </a:r>
            <a:endParaRPr lang="es-EC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8488C4">
                <a:alpha val="74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457200" y="103648"/>
            <a:ext cx="2170386" cy="1167595"/>
            <a:chOff x="3274877" y="0"/>
            <a:chExt cx="1930420" cy="1167595"/>
          </a:xfrm>
        </p:grpSpPr>
        <p:sp>
          <p:nvSpPr>
            <p:cNvPr id="6" name="5 Elipse"/>
            <p:cNvSpPr/>
            <p:nvPr/>
          </p:nvSpPr>
          <p:spPr>
            <a:xfrm>
              <a:off x="3274877" y="0"/>
              <a:ext cx="1930420" cy="1167595"/>
            </a:xfrm>
            <a:prstGeom prst="ellipse">
              <a:avLst/>
            </a:prstGeom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38100" dist="25400" dir="5400000" algn="t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ipse 4"/>
            <p:cNvSpPr/>
            <p:nvPr/>
          </p:nvSpPr>
          <p:spPr>
            <a:xfrm>
              <a:off x="3557581" y="170990"/>
              <a:ext cx="1365012" cy="8256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600" kern="1200" dirty="0" smtClean="0"/>
                <a:t>FACTOR POLITICO</a:t>
              </a:r>
              <a:endParaRPr lang="es-EC" sz="1600" kern="1200" dirty="0"/>
            </a:p>
          </p:txBody>
        </p:sp>
      </p:grpSp>
      <p:pic>
        <p:nvPicPr>
          <p:cNvPr id="8" name="7 Marcador de contenido" descr="http://www.migranteecuatoriano.com/images/stories/presidentes/ecuador-roldos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3757" y="1566042"/>
            <a:ext cx="1079939" cy="1376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8 Imagen" descr="http://www.migranteecuatoriano.com/images/stories/presidentes/ecuador-hurtadolarrea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52605" y="1553515"/>
            <a:ext cx="1107093" cy="14019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Imagen" descr="http://www.migranteecuatoriano.com/images/stories/presidentes/ecuador-febresCordero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601012" y="1553516"/>
            <a:ext cx="1086602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Imagen" descr="http://www.migranteecuatoriano.com/images/stories/presidentes/rodrigo_borja.jpg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21921" y="1566051"/>
            <a:ext cx="1105604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magen" descr="http://www.migranteecuatoriano.com/images/stories/presidentes/ecuador-duran-ballen.jp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71897" y="1566051"/>
            <a:ext cx="1069433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Imagen" descr="http://www.migranteecuatoriano.com/images/stories/presidentes/abdala_bucaram_ortiz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83054" y="1566051"/>
            <a:ext cx="1107615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13 Imagen" descr="http://www.migranteecuatoriano.com/images/stories/presidentes/fabian_alarcon_rivera.jp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3757" y="3921980"/>
            <a:ext cx="1079939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14 Imagen" descr="http://www.migranteecuatoriano.com/images/stories/presidentes/mahuad.jp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204638" y="3921979"/>
            <a:ext cx="949959" cy="13893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15 Imagen" descr="http://www.migranteecuatoriano.com/images/stories/presidentes/noboa_bejarano.jp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16940" y="3921980"/>
            <a:ext cx="1107614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16 Imagen" descr="http://www.migranteecuatoriano.com/images/stories/presidentes/lucio.jpg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937841" y="3911470"/>
            <a:ext cx="1116114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17 Imagen" descr="http://www.migranteecuatoriano.com/images/stories/presidentes/palacio.jpg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61387" y="3911470"/>
            <a:ext cx="1079943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Imagen" descr="http://www.migranteecuatoriano.com/images/stories/presidentes/rafael_correa.jpg"/>
          <p:cNvPicPr/>
          <p:nvPr/>
        </p:nvPicPr>
        <p:blipFill>
          <a:blip r:embed="rId1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14589" y="3921980"/>
            <a:ext cx="1107610" cy="138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19 CuadroTexto"/>
          <p:cNvSpPr txBox="1"/>
          <p:nvPr/>
        </p:nvSpPr>
        <p:spPr>
          <a:xfrm>
            <a:off x="283779" y="3237186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Jaime </a:t>
            </a:r>
            <a:r>
              <a:rPr lang="es-EC" sz="1200" b="1" dirty="0" err="1" smtClean="0"/>
              <a:t>Roldós</a:t>
            </a:r>
            <a:r>
              <a:rPr lang="es-EC" sz="1200" b="1" dirty="0" smtClean="0"/>
              <a:t> Aguilera               1979 - 1981</a:t>
            </a:r>
            <a:endParaRPr lang="es-EC" sz="1200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908857" y="3263466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Oswaldo Hurtado               1981 - 1984</a:t>
            </a:r>
            <a:endParaRPr lang="es-EC" sz="12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350778" y="3268726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León Febres Cordero               1984 - 1988</a:t>
            </a:r>
            <a:endParaRPr lang="es-EC" sz="1200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4764378" y="3295006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Rodrigo Borja               1988 - 1992</a:t>
            </a:r>
            <a:endParaRPr lang="es-EC" sz="12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032935" y="3331796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Sixto Durán Ballén              1992 - 1996</a:t>
            </a:r>
            <a:endParaRPr lang="es-EC" sz="12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441330" y="3344705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Abdala Bucaram              1996 - 1997</a:t>
            </a:r>
            <a:endParaRPr lang="es-EC" sz="12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283779" y="5559972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Fabián Alarcón               1997 - 1998</a:t>
            </a:r>
            <a:endParaRPr lang="es-EC" sz="1200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42695" y="5607272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Jamil Mahuad               1998 - 2000</a:t>
            </a:r>
            <a:endParaRPr lang="es-EC" sz="1200" b="1" dirty="0"/>
          </a:p>
        </p:txBody>
      </p:sp>
      <p:sp>
        <p:nvSpPr>
          <p:cNvPr id="28" name="27 CuadroTexto"/>
          <p:cNvSpPr txBox="1"/>
          <p:nvPr/>
        </p:nvSpPr>
        <p:spPr>
          <a:xfrm>
            <a:off x="3153101" y="5633154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Gustavo Noboa               2000 - 2003</a:t>
            </a:r>
            <a:endParaRPr lang="es-EC" sz="1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4624554" y="5627904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Lucio Gutiérrez               2003 - 2005</a:t>
            </a:r>
            <a:endParaRPr lang="es-EC" sz="1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022427" y="5643674"/>
            <a:ext cx="160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Alfredo Palacios               2005 - 2007</a:t>
            </a:r>
            <a:endParaRPr lang="es-EC" sz="12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7367750" y="5643664"/>
            <a:ext cx="188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b="1" dirty="0" smtClean="0"/>
              <a:t>Rafael Correa               Desde 15 enero del 2007</a:t>
            </a:r>
            <a:endParaRPr lang="es-EC" sz="12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4604</TotalTime>
  <Words>400</Words>
  <Application>Microsoft Macintosh PowerPoint</Application>
  <PresentationFormat>Presentación en pantalla (4:3)</PresentationFormat>
  <Paragraphs>101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Tema de Office</vt:lpstr>
      <vt:lpstr>Diapositiva 1</vt:lpstr>
      <vt:lpstr>ANTECEDENTES</vt:lpstr>
      <vt:lpstr>Diapositiva 3</vt:lpstr>
      <vt:lpstr>SERVICIOS</vt:lpstr>
      <vt:lpstr>ORGANIGRAMA ESTRUCTURAL</vt:lpstr>
      <vt:lpstr>Diapositiva 6</vt:lpstr>
      <vt:lpstr>DIAGRAMA CAUSA EFECTO</vt:lpstr>
      <vt:lpstr>ANALISIS MACRO – MICRO AMBIENTE</vt:lpstr>
      <vt:lpstr>Diapositiva 9</vt:lpstr>
      <vt:lpstr>Diapositiva 10</vt:lpstr>
      <vt:lpstr>Diapositiva 11</vt:lpstr>
      <vt:lpstr>Diapositiva 12</vt:lpstr>
      <vt:lpstr>Diapositiva 13</vt:lpstr>
      <vt:lpstr>Diapositiva 14</vt:lpstr>
      <vt:lpstr>MATRIZ FODA</vt:lpstr>
      <vt:lpstr>MAPA ESTRATEGICO</vt:lpstr>
      <vt:lpstr>PERFIL CLIENTES INDIVIDUALES</vt:lpstr>
      <vt:lpstr>PERFIL CLIENTES EMPRESARIALES</vt:lpstr>
      <vt:lpstr>ANALISIS DE CARTERA</vt:lpstr>
      <vt:lpstr>CARTERA INDIVIDUAL</vt:lpstr>
      <vt:lpstr>Diapositiva 21</vt:lpstr>
      <vt:lpstr>Diapositiva 22</vt:lpstr>
      <vt:lpstr>Diapositiva 23</vt:lpstr>
      <vt:lpstr>SEGMENTACION DE CARTERA </vt:lpstr>
      <vt:lpstr>Diapositiva 25</vt:lpstr>
      <vt:lpstr>CARTERA EMPRESARIAL</vt:lpstr>
      <vt:lpstr>Diapositiva 27</vt:lpstr>
      <vt:lpstr>   MODELO DE CALIFICACION CREDITICIA  </vt:lpstr>
      <vt:lpstr>Diapositiva 29</vt:lpstr>
      <vt:lpstr>Diapositiva 30</vt:lpstr>
      <vt:lpstr>FASES DEL MODELO</vt:lpstr>
      <vt:lpstr>Diapositiva 32</vt:lpstr>
      <vt:lpstr>     CUPOS DE CREDITO</vt:lpstr>
      <vt:lpstr>BENEFICIOS DEL MODELO</vt:lpstr>
      <vt:lpstr>CONCLUSIONES </vt:lpstr>
      <vt:lpstr>RECOMENDACIONES</vt:lpstr>
      <vt:lpstr>Diapositiva 37</vt:lpstr>
    </vt:vector>
  </TitlesOfParts>
  <Company>Grupo Fybeca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Renato Francisco Cumsille Capponi</dc:creator>
  <cp:lastModifiedBy>Tania</cp:lastModifiedBy>
  <cp:revision>418</cp:revision>
  <dcterms:created xsi:type="dcterms:W3CDTF">2010-06-02T00:42:53Z</dcterms:created>
  <dcterms:modified xsi:type="dcterms:W3CDTF">2011-05-16T13:09:47Z</dcterms:modified>
</cp:coreProperties>
</file>