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16.xml" ContentType="application/vnd.openxmlformats-officedocument.presentationml.tags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tags/tag12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50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40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63"/>
  </p:notesMasterIdLst>
  <p:sldIdLst>
    <p:sldId id="277" r:id="rId3"/>
    <p:sldId id="362" r:id="rId4"/>
    <p:sldId id="258" r:id="rId5"/>
    <p:sldId id="278" r:id="rId6"/>
    <p:sldId id="311" r:id="rId7"/>
    <p:sldId id="350" r:id="rId8"/>
    <p:sldId id="339" r:id="rId9"/>
    <p:sldId id="310" r:id="rId10"/>
    <p:sldId id="260" r:id="rId11"/>
    <p:sldId id="351" r:id="rId12"/>
    <p:sldId id="313" r:id="rId13"/>
    <p:sldId id="327" r:id="rId14"/>
    <p:sldId id="328" r:id="rId15"/>
    <p:sldId id="329" r:id="rId16"/>
    <p:sldId id="316" r:id="rId17"/>
    <p:sldId id="312" r:id="rId18"/>
    <p:sldId id="330" r:id="rId19"/>
    <p:sldId id="261" r:id="rId20"/>
    <p:sldId id="352" r:id="rId21"/>
    <p:sldId id="334" r:id="rId22"/>
    <p:sldId id="319" r:id="rId23"/>
    <p:sldId id="320" r:id="rId24"/>
    <p:sldId id="263" r:id="rId25"/>
    <p:sldId id="321" r:id="rId26"/>
    <p:sldId id="264" r:id="rId27"/>
    <p:sldId id="270" r:id="rId28"/>
    <p:sldId id="354" r:id="rId29"/>
    <p:sldId id="303" r:id="rId30"/>
    <p:sldId id="332" r:id="rId31"/>
    <p:sldId id="337" r:id="rId32"/>
    <p:sldId id="338" r:id="rId33"/>
    <p:sldId id="333" r:id="rId34"/>
    <p:sldId id="355" r:id="rId35"/>
    <p:sldId id="336" r:id="rId36"/>
    <p:sldId id="356" r:id="rId37"/>
    <p:sldId id="357" r:id="rId38"/>
    <p:sldId id="359" r:id="rId39"/>
    <p:sldId id="360" r:id="rId40"/>
    <p:sldId id="306" r:id="rId41"/>
    <p:sldId id="344" r:id="rId42"/>
    <p:sldId id="340" r:id="rId43"/>
    <p:sldId id="341" r:id="rId44"/>
    <p:sldId id="342" r:id="rId45"/>
    <p:sldId id="343" r:id="rId46"/>
    <p:sldId id="345" r:id="rId47"/>
    <p:sldId id="346" r:id="rId48"/>
    <p:sldId id="347" r:id="rId49"/>
    <p:sldId id="348" r:id="rId50"/>
    <p:sldId id="307" r:id="rId51"/>
    <p:sldId id="349" r:id="rId52"/>
    <p:sldId id="314" r:id="rId53"/>
    <p:sldId id="308" r:id="rId54"/>
    <p:sldId id="322" r:id="rId55"/>
    <p:sldId id="323" r:id="rId56"/>
    <p:sldId id="326" r:id="rId57"/>
    <p:sldId id="324" r:id="rId58"/>
    <p:sldId id="274" r:id="rId59"/>
    <p:sldId id="325" r:id="rId60"/>
    <p:sldId id="361" r:id="rId61"/>
    <p:sldId id="276" r:id="rId6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Introducción" id="{CB6BBEF7-9717-4733-A929-535518E6EBF6}">
          <p14:sldIdLst>
            <p14:sldId id="277"/>
            <p14:sldId id="258"/>
          </p14:sldIdLst>
        </p14:section>
        <p14:section name="Cree su presentación" id="{16378913-E5ED-4281-BAF5-F1F938CB0BED}">
          <p14:sldIdLst>
            <p14:sldId id="278"/>
            <p14:sldId id="260"/>
            <p14:sldId id="261"/>
            <p14:sldId id="297"/>
          </p14:sldIdLst>
        </p14:section>
        <p14:section name="Enriquezca su presentación" id="{E2D565D1-BA5E-44E6-A40E-50A644912248}">
          <p14:sldIdLst>
            <p14:sldId id="263"/>
            <p14:sldId id="264"/>
            <p14:sldId id="265"/>
            <p14:sldId id="305"/>
            <p14:sldId id="296"/>
            <p14:sldId id="295"/>
            <p14:sldId id="280"/>
          </p14:sldIdLst>
        </p14:section>
        <p14:section name="Entregue su presentación" id="{71D59651-8EFA-4415-9623-98B4C4A8699C}">
          <p14:sldIdLst>
            <p14:sldId id="270"/>
            <p14:sldId id="303"/>
            <p14:sldId id="272"/>
            <p14:sldId id="282"/>
          </p14:sldIdLst>
        </p14:section>
        <p14:section name="¡Hay más!" id="{2E16B512-814A-4DC1-A986-25475E10E0EF}">
          <p14:sldIdLst>
            <p14:sldId id="274"/>
            <p14:sldId id="304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70FB7"/>
    <a:srgbClr val="000000"/>
    <a:srgbClr val="FF9933"/>
    <a:srgbClr val="FFFF00"/>
    <a:srgbClr val="FFFFFF"/>
    <a:srgbClr val="99FF66"/>
    <a:srgbClr val="CCFF33"/>
    <a:srgbClr val="FFFFCC"/>
    <a:srgbClr val="E6EF8F"/>
  </p:clrMru>
  <p:extLst>
    <p:ext uri="{E76CE94A-603C-4142-B9EB-6D1370010A27}">
      <p14:discardImageEditData xmlns="" xmlns:p14="http://schemas.microsoft.com/office/powerpoint/2010/main" val="1"/>
    </p:ext>
    <p:ext uri="{D31A062A-798A-4329-ABDD-BBA856620510}">
      <p14:defaultImageDpi xmlns=""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62" autoAdjust="0"/>
    <p:restoredTop sz="89825" autoAdjust="0"/>
  </p:normalViewPr>
  <p:slideViewPr>
    <p:cSldViewPr>
      <p:cViewPr>
        <p:scale>
          <a:sx n="77" d="100"/>
          <a:sy n="77" d="100"/>
        </p:scale>
        <p:origin x="-1044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ERSONAL\Mis%20documentos\TESIS%20ESPE\TESIS%20MA&amp;C\Matrices%20y%20Encuestas%20MA&amp;C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ERSONAL\Mis%20documentos\TESIS%20ESPE\TESIS%20MA&amp;C\Matrices%20y%20Encuestas%20MA&amp;C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ERSONAL\Mis%20documentos\TESIS%20ESPE\TESIS%20MA&amp;C\Matrices%20y%20Encuestas%20MA&amp;C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36"/>
  <c:chart>
    <c:title>
      <c:tx>
        <c:rich>
          <a:bodyPr/>
          <a:lstStyle/>
          <a:p>
            <a:pPr>
              <a:defRPr lang="es-ES"/>
            </a:pPr>
            <a:r>
              <a:rPr lang="es-EC"/>
              <a:t>INGRESOS</a:t>
            </a:r>
          </a:p>
        </c:rich>
      </c:tx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GRÁFICAS!$B$3</c:f>
              <c:strCache>
                <c:ptCount val="1"/>
                <c:pt idx="0">
                  <c:v>CON PROYECTO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1"/>
              </a:solidFill>
            </a:ln>
          </c:spPr>
          <c:cat>
            <c:numRef>
              <c:f>GRÁFICAS!$C$2:$E$2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GRÁFICAS!$C$3:$E$3</c:f>
              <c:numCache>
                <c:formatCode>"$"\ #,##0_);[Red]\("$"\ #,##0\)</c:formatCode>
                <c:ptCount val="3"/>
                <c:pt idx="0">
                  <c:v>414324</c:v>
                </c:pt>
                <c:pt idx="1">
                  <c:v>482374</c:v>
                </c:pt>
                <c:pt idx="2">
                  <c:v>559125</c:v>
                </c:pt>
              </c:numCache>
            </c:numRef>
          </c:val>
        </c:ser>
        <c:ser>
          <c:idx val="1"/>
          <c:order val="1"/>
          <c:tx>
            <c:v>SIN PROYECTO</c:v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cat>
            <c:numRef>
              <c:f>GRÁFICAS!$C$2:$E$2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GRÁFICAS!$C$4:$E$4</c:f>
              <c:numCache>
                <c:formatCode>"$"\ #,##0_);[Red]\("$"\ #,##0\)</c:formatCode>
                <c:ptCount val="3"/>
                <c:pt idx="0">
                  <c:v>318231</c:v>
                </c:pt>
                <c:pt idx="1">
                  <c:v>338791</c:v>
                </c:pt>
                <c:pt idx="2">
                  <c:v>359058</c:v>
                </c:pt>
              </c:numCache>
            </c:numRef>
          </c:val>
        </c:ser>
        <c:shape val="box"/>
        <c:axId val="79869440"/>
        <c:axId val="79870976"/>
        <c:axId val="0"/>
      </c:bar3DChart>
      <c:catAx>
        <c:axId val="798694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79870976"/>
        <c:crosses val="autoZero"/>
        <c:auto val="1"/>
        <c:lblAlgn val="ctr"/>
        <c:lblOffset val="100"/>
      </c:catAx>
      <c:valAx>
        <c:axId val="79870976"/>
        <c:scaling>
          <c:orientation val="minMax"/>
        </c:scaling>
        <c:axPos val="l"/>
        <c:majorGridlines/>
        <c:numFmt formatCode="&quot;$&quot;\ #,##0_);[Red]\(&quot;$&quot;\ #,##0\)" sourceLinked="1"/>
        <c:maj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798694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txPr>
        <a:bodyPr/>
        <a:lstStyle/>
        <a:p>
          <a:pPr>
            <a:defRPr lang="es-ES"/>
          </a:pPr>
          <a:endParaRPr lang="es-EC"/>
        </a:p>
      </c:txPr>
    </c:legend>
    <c:plotVisOnly val="1"/>
    <c:dispBlanksAs val="gap"/>
  </c:chart>
  <c:spPr>
    <a:solidFill>
      <a:schemeClr val="bg1">
        <a:lumMod val="95000"/>
      </a:schemeClr>
    </a:solidFill>
  </c:spPr>
  <c:txPr>
    <a:bodyPr/>
    <a:lstStyle/>
    <a:p>
      <a:pPr>
        <a:defRPr sz="1400"/>
      </a:pPr>
      <a:endParaRPr lang="es-EC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36"/>
  <c:chart>
    <c:title>
      <c:tx>
        <c:rich>
          <a:bodyPr/>
          <a:lstStyle/>
          <a:p>
            <a:pPr>
              <a:defRPr lang="es-ES"/>
            </a:pPr>
            <a:r>
              <a:rPr lang="es-EC"/>
              <a:t>FLUJO DE EFECTIVO</a:t>
            </a:r>
          </a:p>
        </c:rich>
      </c:tx>
    </c:title>
    <c:plotArea>
      <c:layout>
        <c:manualLayout>
          <c:layoutTarget val="inner"/>
          <c:xMode val="edge"/>
          <c:yMode val="edge"/>
          <c:x val="0.14381498855196431"/>
          <c:y val="0.20669281045751633"/>
          <c:w val="0.61172753671748803"/>
          <c:h val="0.59649877098695647"/>
        </c:manualLayout>
      </c:layout>
      <c:barChart>
        <c:barDir val="bar"/>
        <c:grouping val="clustered"/>
        <c:ser>
          <c:idx val="0"/>
          <c:order val="0"/>
          <c:tx>
            <c:strRef>
              <c:f>GRÁFICAS!$H$3</c:f>
              <c:strCache>
                <c:ptCount val="1"/>
                <c:pt idx="0">
                  <c:v>FLUJO CON PROYECTO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cat>
            <c:numRef>
              <c:f>GRÁFICAS!$C$2:$E$2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GRÁFICAS!$I$3:$K$3</c:f>
              <c:numCache>
                <c:formatCode>"$"\ #,##0_);[Red]\("$"\ #,##0\)</c:formatCode>
                <c:ptCount val="3"/>
                <c:pt idx="0">
                  <c:v>94246</c:v>
                </c:pt>
                <c:pt idx="1">
                  <c:v>127002</c:v>
                </c:pt>
                <c:pt idx="2">
                  <c:v>160503</c:v>
                </c:pt>
              </c:numCache>
            </c:numRef>
          </c:val>
        </c:ser>
        <c:ser>
          <c:idx val="1"/>
          <c:order val="1"/>
          <c:tx>
            <c:strRef>
              <c:f>GRÁFICAS!$H$4</c:f>
              <c:strCache>
                <c:ptCount val="1"/>
                <c:pt idx="0">
                  <c:v>FLUJO SIN PROYECTO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cat>
            <c:numRef>
              <c:f>GRÁFICAS!$C$2:$E$2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GRÁFICAS!$I$4:$K$4</c:f>
              <c:numCache>
                <c:formatCode>"$"\ #,##0_);[Red]\("$"\ #,##0\)</c:formatCode>
                <c:ptCount val="3"/>
                <c:pt idx="0">
                  <c:v>68840</c:v>
                </c:pt>
                <c:pt idx="1">
                  <c:v>73642</c:v>
                </c:pt>
                <c:pt idx="2">
                  <c:v>85886</c:v>
                </c:pt>
              </c:numCache>
            </c:numRef>
          </c:val>
        </c:ser>
        <c:axId val="87143168"/>
        <c:axId val="87144704"/>
      </c:barChart>
      <c:catAx>
        <c:axId val="8714316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87144704"/>
        <c:crosses val="autoZero"/>
        <c:auto val="1"/>
        <c:lblAlgn val="ctr"/>
        <c:lblOffset val="100"/>
      </c:catAx>
      <c:valAx>
        <c:axId val="87144704"/>
        <c:scaling>
          <c:orientation val="minMax"/>
        </c:scaling>
        <c:axPos val="b"/>
        <c:majorGridlines/>
        <c:numFmt formatCode="&quot;$&quot;\ #,##0_);[Red]\(&quot;$&quot;\ #,##0\)" sourceLinked="1"/>
        <c:maj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87143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064918241809687"/>
          <c:y val="0.33945630099405377"/>
          <c:w val="0.2186789829565878"/>
          <c:h val="0.30618543722758773"/>
        </c:manualLayout>
      </c:layout>
      <c:txPr>
        <a:bodyPr/>
        <a:lstStyle/>
        <a:p>
          <a:pPr>
            <a:defRPr lang="es-ES"/>
          </a:pPr>
          <a:endParaRPr lang="es-EC"/>
        </a:p>
      </c:txPr>
    </c:legend>
    <c:plotVisOnly val="1"/>
    <c:dispBlanksAs val="gap"/>
  </c:chart>
  <c:spPr>
    <a:solidFill>
      <a:schemeClr val="bg1">
        <a:lumMod val="95000"/>
      </a:schemeClr>
    </a:solidFill>
  </c:spPr>
  <c:txPr>
    <a:bodyPr/>
    <a:lstStyle/>
    <a:p>
      <a:pPr>
        <a:defRPr sz="1600"/>
      </a:pPr>
      <a:endParaRPr lang="es-EC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 lang="es-ES"/>
            </a:pPr>
            <a:r>
              <a:rPr lang="es-EC"/>
              <a:t>GRÁFICA DEL VAN PERIODO DE 3 AÑOS</a:t>
            </a:r>
          </a:p>
        </c:rich>
      </c:tx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30033450736691042"/>
          <c:y val="0.15051982138596454"/>
          <c:w val="0.69966548790559713"/>
          <c:h val="0.60028341375217564"/>
        </c:manualLayout>
      </c:layout>
      <c:bar3DChart>
        <c:barDir val="col"/>
        <c:grouping val="clustered"/>
        <c:ser>
          <c:idx val="0"/>
          <c:order val="0"/>
          <c:tx>
            <c:strRef>
              <c:f>GRÁFICAS!$B$31</c:f>
              <c:strCache>
                <c:ptCount val="1"/>
                <c:pt idx="0">
                  <c:v>SIN PROYECTO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3.1128404669260749E-2"/>
                </c:manualLayout>
              </c:layout>
              <c:showVal val="1"/>
            </c:dLbl>
            <c:delete val="1"/>
          </c:dLbls>
          <c:val>
            <c:numRef>
              <c:f>GRÁFICAS!$E$31</c:f>
              <c:numCache>
                <c:formatCode>"$"\ #,##0_);[Red]\("$"\ #,##0\)</c:formatCode>
                <c:ptCount val="1"/>
                <c:pt idx="0">
                  <c:v>152499.26428856581</c:v>
                </c:pt>
              </c:numCache>
            </c:numRef>
          </c:val>
        </c:ser>
        <c:ser>
          <c:idx val="1"/>
          <c:order val="1"/>
          <c:tx>
            <c:strRef>
              <c:f>GRÁFICAS!$B$32</c:f>
              <c:strCache>
                <c:ptCount val="1"/>
                <c:pt idx="0">
                  <c:v>CON PROYECTO</c:v>
                </c:pt>
              </c:strCache>
            </c:strRef>
          </c:tx>
          <c:dLbls>
            <c:dLbl>
              <c:idx val="0"/>
              <c:layout>
                <c:manualLayout>
                  <c:x val="2.8103044496487119E-2"/>
                  <c:y val="-5.1880674448767893E-2"/>
                </c:manualLayout>
              </c:layout>
              <c:showVal val="1"/>
            </c:dLbl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showVal val="1"/>
          </c:dLbls>
          <c:val>
            <c:numRef>
              <c:f>GRÁFICAS!$E$32</c:f>
              <c:numCache>
                <c:formatCode>"$"\ #,##0_);[Red]\("$"\ #,##0\)</c:formatCode>
                <c:ptCount val="1"/>
                <c:pt idx="0">
                  <c:v>242035.26675078811</c:v>
                </c:pt>
              </c:numCache>
            </c:numRef>
          </c:val>
        </c:ser>
        <c:shape val="box"/>
        <c:axId val="87397504"/>
        <c:axId val="87399040"/>
        <c:axId val="0"/>
      </c:bar3DChart>
      <c:catAx>
        <c:axId val="8739750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87399040"/>
        <c:crosses val="autoZero"/>
        <c:auto val="1"/>
        <c:lblAlgn val="ctr"/>
        <c:lblOffset val="100"/>
      </c:catAx>
      <c:valAx>
        <c:axId val="8739904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s-ES"/>
                </a:pPr>
                <a:r>
                  <a:rPr lang="es-EC"/>
                  <a:t>DÓLARES</a:t>
                </a:r>
              </a:p>
            </c:rich>
          </c:tx>
        </c:title>
        <c:numFmt formatCode="&quot;$&quot;\ #,##0_);[Red]\(&quot;$&quot;\ #,##0\)" sourceLinked="1"/>
        <c:maj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873975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>
              <a:defRPr lang="es-ES"/>
            </a:pPr>
            <a:endParaRPr lang="es-EC"/>
          </a:p>
        </c:txPr>
      </c:dTable>
      <c:spPr>
        <a:noFill/>
        <a:ln w="25400">
          <a:noFill/>
        </a:ln>
      </c:spPr>
    </c:plotArea>
    <c:plotVisOnly val="1"/>
    <c:dispBlanksAs val="gap"/>
  </c:chart>
  <c:spPr>
    <a:solidFill>
      <a:schemeClr val="bg1">
        <a:lumMod val="95000"/>
      </a:schemeClr>
    </a:solidFill>
    <a:ln>
      <a:solidFill>
        <a:schemeClr val="tx1"/>
      </a:solidFill>
    </a:ln>
  </c:spPr>
  <c:txPr>
    <a:bodyPr/>
    <a:lstStyle/>
    <a:p>
      <a:pPr>
        <a:defRPr sz="1200"/>
      </a:pPr>
      <a:endParaRPr lang="es-EC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Relationship Id="rId4" Type="http://schemas.openxmlformats.org/officeDocument/2006/relationships/image" Target="../media/image5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image" Target="../media/image78.png"/><Relationship Id="rId4" Type="http://schemas.openxmlformats.org/officeDocument/2006/relationships/image" Target="../media/image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FB9B8C-C658-4737-A63E-B45C7FC9C7C8}" type="doc">
      <dgm:prSet loTypeId="urn:microsoft.com/office/officeart/2005/8/layout/radial4" loCatId="relationship" qsTypeId="urn:microsoft.com/office/officeart/2005/8/quickstyle/3d3" qsCatId="3D" csTypeId="urn:microsoft.com/office/officeart/2005/8/colors/accent4_1" csCatId="accent4" phldr="1"/>
      <dgm:spPr/>
      <dgm:t>
        <a:bodyPr/>
        <a:lstStyle/>
        <a:p>
          <a:endParaRPr lang="es-EC"/>
        </a:p>
      </dgm:t>
    </dgm:pt>
    <dgm:pt modelId="{F400C6AA-2728-4F7B-8A88-7E7A6F59CE94}">
      <dgm:prSet phldrT="[Texto]"/>
      <dgm:spPr/>
      <dgm:t>
        <a:bodyPr/>
        <a:lstStyle/>
        <a:p>
          <a:pPr algn="ctr"/>
          <a:r>
            <a:rPr lang="es-EC" b="1" dirty="0" smtClean="0"/>
            <a:t>CONCLUSIÓN:</a:t>
          </a:r>
          <a:endParaRPr lang="es-EC" dirty="0"/>
        </a:p>
      </dgm:t>
    </dgm:pt>
    <dgm:pt modelId="{58DA5AB2-E787-4D72-AA9B-280F62599935}" type="parTrans" cxnId="{86B57B73-080C-41AD-A7A4-11F97660718E}">
      <dgm:prSet/>
      <dgm:spPr/>
      <dgm:t>
        <a:bodyPr/>
        <a:lstStyle/>
        <a:p>
          <a:pPr algn="ctr"/>
          <a:endParaRPr lang="es-EC"/>
        </a:p>
      </dgm:t>
    </dgm:pt>
    <dgm:pt modelId="{4E8AD30B-B079-4BDB-9896-60DF3580351B}" type="sibTrans" cxnId="{86B57B73-080C-41AD-A7A4-11F97660718E}">
      <dgm:prSet/>
      <dgm:spPr/>
      <dgm:t>
        <a:bodyPr/>
        <a:lstStyle/>
        <a:p>
          <a:pPr algn="ctr"/>
          <a:endParaRPr lang="es-EC"/>
        </a:p>
      </dgm:t>
    </dgm:pt>
    <dgm:pt modelId="{4F544900-F567-4B3D-BB7E-D15889CB9C31}">
      <dgm:prSet phldrT="[Texto]"/>
      <dgm:spPr/>
      <dgm:t>
        <a:bodyPr/>
        <a:lstStyle/>
        <a:p>
          <a:pPr algn="ctr"/>
          <a:r>
            <a:rPr lang="es-EC" b="0" dirty="0" smtClean="0"/>
            <a:t>¿Grado en que la planificación y operación de la empresa está orientada al cliente?</a:t>
          </a:r>
          <a:endParaRPr lang="es-EC" b="0" dirty="0"/>
        </a:p>
      </dgm:t>
    </dgm:pt>
    <dgm:pt modelId="{85AD8C8C-A913-4DDF-B806-5E3134D703CA}" type="parTrans" cxnId="{13D3506B-286A-4481-84BB-0BC217A28F42}">
      <dgm:prSet/>
      <dgm:spPr/>
      <dgm:t>
        <a:bodyPr/>
        <a:lstStyle/>
        <a:p>
          <a:pPr algn="ctr"/>
          <a:endParaRPr lang="es-EC"/>
        </a:p>
      </dgm:t>
    </dgm:pt>
    <dgm:pt modelId="{70CA2DEA-C655-420F-AD94-5D7ED6E65340}" type="sibTrans" cxnId="{13D3506B-286A-4481-84BB-0BC217A28F42}">
      <dgm:prSet/>
      <dgm:spPr/>
      <dgm:t>
        <a:bodyPr/>
        <a:lstStyle/>
        <a:p>
          <a:pPr algn="ctr"/>
          <a:endParaRPr lang="es-EC"/>
        </a:p>
      </dgm:t>
    </dgm:pt>
    <dgm:pt modelId="{88BCD6B5-3274-4BBB-B70B-BCE251A2B55E}">
      <dgm:prSet phldrT="[Texto]"/>
      <dgm:spPr/>
      <dgm:t>
        <a:bodyPr/>
        <a:lstStyle/>
        <a:p>
          <a:pPr algn="ctr"/>
          <a:r>
            <a:rPr lang="es-EC" b="0" dirty="0" smtClean="0"/>
            <a:t>¿Grado en que la empresa prioriza las utilidades netas sobre las utilidades brutas en el proceso de venta?</a:t>
          </a:r>
          <a:endParaRPr lang="es-EC" b="0" dirty="0"/>
        </a:p>
      </dgm:t>
    </dgm:pt>
    <dgm:pt modelId="{20E9C082-D1D7-455A-8222-60A46C950AB9}" type="parTrans" cxnId="{B0673EE8-E44B-4701-8C96-A8F19466DD3E}">
      <dgm:prSet/>
      <dgm:spPr/>
      <dgm:t>
        <a:bodyPr/>
        <a:lstStyle/>
        <a:p>
          <a:pPr algn="ctr"/>
          <a:endParaRPr lang="es-EC"/>
        </a:p>
      </dgm:t>
    </dgm:pt>
    <dgm:pt modelId="{09F833B5-858D-4124-AF16-7BCE73A38C55}" type="sibTrans" cxnId="{B0673EE8-E44B-4701-8C96-A8F19466DD3E}">
      <dgm:prSet/>
      <dgm:spPr/>
      <dgm:t>
        <a:bodyPr/>
        <a:lstStyle/>
        <a:p>
          <a:pPr algn="ctr"/>
          <a:endParaRPr lang="es-EC"/>
        </a:p>
      </dgm:t>
    </dgm:pt>
    <dgm:pt modelId="{4DDFC58E-082E-487A-AA27-36AFF636F3FB}">
      <dgm:prSet phldrT="[Texto]"/>
      <dgm:spPr/>
      <dgm:t>
        <a:bodyPr/>
        <a:lstStyle/>
        <a:p>
          <a:pPr algn="ctr"/>
          <a:r>
            <a:rPr lang="es-EC" b="0" dirty="0" smtClean="0"/>
            <a:t>¿Grado en que la empresa coordina sus actividades para servir eficientemente al cliente?</a:t>
          </a:r>
          <a:endParaRPr lang="es-EC" b="0" dirty="0"/>
        </a:p>
      </dgm:t>
    </dgm:pt>
    <dgm:pt modelId="{067CA290-098D-41DC-A51A-2C1D675A7FBA}" type="parTrans" cxnId="{43F3D714-86EA-43D9-99DC-AA62E85F073A}">
      <dgm:prSet/>
      <dgm:spPr/>
      <dgm:t>
        <a:bodyPr/>
        <a:lstStyle/>
        <a:p>
          <a:pPr algn="ctr"/>
          <a:endParaRPr lang="es-EC"/>
        </a:p>
      </dgm:t>
    </dgm:pt>
    <dgm:pt modelId="{0013B9D8-D91E-48B5-92C8-4B1A3FDC1398}" type="sibTrans" cxnId="{43F3D714-86EA-43D9-99DC-AA62E85F073A}">
      <dgm:prSet/>
      <dgm:spPr/>
      <dgm:t>
        <a:bodyPr/>
        <a:lstStyle/>
        <a:p>
          <a:pPr algn="ctr"/>
          <a:endParaRPr lang="es-EC"/>
        </a:p>
      </dgm:t>
    </dgm:pt>
    <dgm:pt modelId="{7D692E75-ACDA-4E5D-A60C-E549D221D644}" type="pres">
      <dgm:prSet presAssocID="{19FB9B8C-C658-4737-A63E-B45C7FC9C7C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5567EFE-9ADB-4A28-8D94-9BC2C701F76F}" type="pres">
      <dgm:prSet presAssocID="{F400C6AA-2728-4F7B-8A88-7E7A6F59CE94}" presName="centerShape" presStyleLbl="node0" presStyleIdx="0" presStyleCnt="1" custScaleY="38070"/>
      <dgm:spPr/>
      <dgm:t>
        <a:bodyPr/>
        <a:lstStyle/>
        <a:p>
          <a:endParaRPr lang="es-EC"/>
        </a:p>
      </dgm:t>
    </dgm:pt>
    <dgm:pt modelId="{AE8443AE-22F4-4389-ACC9-443FAAF3A941}" type="pres">
      <dgm:prSet presAssocID="{85AD8C8C-A913-4DDF-B806-5E3134D703CA}" presName="parTrans" presStyleLbl="bgSibTrans2D1" presStyleIdx="0" presStyleCnt="3"/>
      <dgm:spPr/>
      <dgm:t>
        <a:bodyPr/>
        <a:lstStyle/>
        <a:p>
          <a:endParaRPr lang="es-EC"/>
        </a:p>
      </dgm:t>
    </dgm:pt>
    <dgm:pt modelId="{0894CFD2-26F7-4D38-B731-362ACC48A6BF}" type="pres">
      <dgm:prSet presAssocID="{4F544900-F567-4B3D-BB7E-D15889CB9C3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27C6AE-2C22-4517-8F77-A55993D14DEE}" type="pres">
      <dgm:prSet presAssocID="{20E9C082-D1D7-455A-8222-60A46C950AB9}" presName="parTrans" presStyleLbl="bgSibTrans2D1" presStyleIdx="1" presStyleCnt="3"/>
      <dgm:spPr/>
      <dgm:t>
        <a:bodyPr/>
        <a:lstStyle/>
        <a:p>
          <a:endParaRPr lang="es-EC"/>
        </a:p>
      </dgm:t>
    </dgm:pt>
    <dgm:pt modelId="{B0064C49-38A8-4653-A915-715C413A4CB5}" type="pres">
      <dgm:prSet presAssocID="{88BCD6B5-3274-4BBB-B70B-BCE251A2B55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5E835B-DB46-4382-B5C4-BCF8EACF0098}" type="pres">
      <dgm:prSet presAssocID="{067CA290-098D-41DC-A51A-2C1D675A7FBA}" presName="parTrans" presStyleLbl="bgSibTrans2D1" presStyleIdx="2" presStyleCnt="3"/>
      <dgm:spPr/>
      <dgm:t>
        <a:bodyPr/>
        <a:lstStyle/>
        <a:p>
          <a:endParaRPr lang="es-EC"/>
        </a:p>
      </dgm:t>
    </dgm:pt>
    <dgm:pt modelId="{70914E37-2507-4E22-A74D-6722A80EC714}" type="pres">
      <dgm:prSet presAssocID="{4DDFC58E-082E-487A-AA27-36AFF636F3FB}" presName="node" presStyleLbl="node1" presStyleIdx="2" presStyleCnt="3" custRadScaleRad="117041" custRadScaleInc="-23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4937816-3E16-4B73-B7FD-4D3031E6B987}" type="presOf" srcId="{067CA290-098D-41DC-A51A-2C1D675A7FBA}" destId="{365E835B-DB46-4382-B5C4-BCF8EACF0098}" srcOrd="0" destOrd="0" presId="urn:microsoft.com/office/officeart/2005/8/layout/radial4"/>
    <dgm:cxn modelId="{3C3EA84F-CC97-4D1F-998A-4A089C745C15}" type="presOf" srcId="{4DDFC58E-082E-487A-AA27-36AFF636F3FB}" destId="{70914E37-2507-4E22-A74D-6722A80EC714}" srcOrd="0" destOrd="0" presId="urn:microsoft.com/office/officeart/2005/8/layout/radial4"/>
    <dgm:cxn modelId="{B0673EE8-E44B-4701-8C96-A8F19466DD3E}" srcId="{F400C6AA-2728-4F7B-8A88-7E7A6F59CE94}" destId="{88BCD6B5-3274-4BBB-B70B-BCE251A2B55E}" srcOrd="1" destOrd="0" parTransId="{20E9C082-D1D7-455A-8222-60A46C950AB9}" sibTransId="{09F833B5-858D-4124-AF16-7BCE73A38C55}"/>
    <dgm:cxn modelId="{CF49EE68-F66F-42D9-89E2-7ACED0315F31}" type="presOf" srcId="{20E9C082-D1D7-455A-8222-60A46C950AB9}" destId="{BD27C6AE-2C22-4517-8F77-A55993D14DEE}" srcOrd="0" destOrd="0" presId="urn:microsoft.com/office/officeart/2005/8/layout/radial4"/>
    <dgm:cxn modelId="{86B57B73-080C-41AD-A7A4-11F97660718E}" srcId="{19FB9B8C-C658-4737-A63E-B45C7FC9C7C8}" destId="{F400C6AA-2728-4F7B-8A88-7E7A6F59CE94}" srcOrd="0" destOrd="0" parTransId="{58DA5AB2-E787-4D72-AA9B-280F62599935}" sibTransId="{4E8AD30B-B079-4BDB-9896-60DF3580351B}"/>
    <dgm:cxn modelId="{F4D6A118-D53F-40D5-B82B-181D8CF8786F}" type="presOf" srcId="{19FB9B8C-C658-4737-A63E-B45C7FC9C7C8}" destId="{7D692E75-ACDA-4E5D-A60C-E549D221D644}" srcOrd="0" destOrd="0" presId="urn:microsoft.com/office/officeart/2005/8/layout/radial4"/>
    <dgm:cxn modelId="{CC29E45E-32FB-4784-AF58-69CBF3ECD6B7}" type="presOf" srcId="{F400C6AA-2728-4F7B-8A88-7E7A6F59CE94}" destId="{C5567EFE-9ADB-4A28-8D94-9BC2C701F76F}" srcOrd="0" destOrd="0" presId="urn:microsoft.com/office/officeart/2005/8/layout/radial4"/>
    <dgm:cxn modelId="{9A2EFD59-1FDE-4D84-8A29-CB59EA5B446B}" type="presOf" srcId="{85AD8C8C-A913-4DDF-B806-5E3134D703CA}" destId="{AE8443AE-22F4-4389-ACC9-443FAAF3A941}" srcOrd="0" destOrd="0" presId="urn:microsoft.com/office/officeart/2005/8/layout/radial4"/>
    <dgm:cxn modelId="{43F3D714-86EA-43D9-99DC-AA62E85F073A}" srcId="{F400C6AA-2728-4F7B-8A88-7E7A6F59CE94}" destId="{4DDFC58E-082E-487A-AA27-36AFF636F3FB}" srcOrd="2" destOrd="0" parTransId="{067CA290-098D-41DC-A51A-2C1D675A7FBA}" sibTransId="{0013B9D8-D91E-48B5-92C8-4B1A3FDC1398}"/>
    <dgm:cxn modelId="{9C2835BA-A95B-40B5-A522-B18EFC800CB7}" type="presOf" srcId="{88BCD6B5-3274-4BBB-B70B-BCE251A2B55E}" destId="{B0064C49-38A8-4653-A915-715C413A4CB5}" srcOrd="0" destOrd="0" presId="urn:microsoft.com/office/officeart/2005/8/layout/radial4"/>
    <dgm:cxn modelId="{1E2E941E-00BE-4584-9A72-D834C492DF68}" type="presOf" srcId="{4F544900-F567-4B3D-BB7E-D15889CB9C31}" destId="{0894CFD2-26F7-4D38-B731-362ACC48A6BF}" srcOrd="0" destOrd="0" presId="urn:microsoft.com/office/officeart/2005/8/layout/radial4"/>
    <dgm:cxn modelId="{13D3506B-286A-4481-84BB-0BC217A28F42}" srcId="{F400C6AA-2728-4F7B-8A88-7E7A6F59CE94}" destId="{4F544900-F567-4B3D-BB7E-D15889CB9C31}" srcOrd="0" destOrd="0" parTransId="{85AD8C8C-A913-4DDF-B806-5E3134D703CA}" sibTransId="{70CA2DEA-C655-420F-AD94-5D7ED6E65340}"/>
    <dgm:cxn modelId="{FF141AC4-E787-422F-B782-7F1BA0527D0E}" type="presParOf" srcId="{7D692E75-ACDA-4E5D-A60C-E549D221D644}" destId="{C5567EFE-9ADB-4A28-8D94-9BC2C701F76F}" srcOrd="0" destOrd="0" presId="urn:microsoft.com/office/officeart/2005/8/layout/radial4"/>
    <dgm:cxn modelId="{EA45AF35-589D-449F-92D1-7568FBAB8A82}" type="presParOf" srcId="{7D692E75-ACDA-4E5D-A60C-E549D221D644}" destId="{AE8443AE-22F4-4389-ACC9-443FAAF3A941}" srcOrd="1" destOrd="0" presId="urn:microsoft.com/office/officeart/2005/8/layout/radial4"/>
    <dgm:cxn modelId="{C3B2EAF5-B9C4-4C6D-9DE3-D3F182C43AC1}" type="presParOf" srcId="{7D692E75-ACDA-4E5D-A60C-E549D221D644}" destId="{0894CFD2-26F7-4D38-B731-362ACC48A6BF}" srcOrd="2" destOrd="0" presId="urn:microsoft.com/office/officeart/2005/8/layout/radial4"/>
    <dgm:cxn modelId="{2207223C-4D9E-4790-92E5-7418DD6CCEFF}" type="presParOf" srcId="{7D692E75-ACDA-4E5D-A60C-E549D221D644}" destId="{BD27C6AE-2C22-4517-8F77-A55993D14DEE}" srcOrd="3" destOrd="0" presId="urn:microsoft.com/office/officeart/2005/8/layout/radial4"/>
    <dgm:cxn modelId="{BA31C37C-B8B2-4E22-BA6B-EF93F7E537F0}" type="presParOf" srcId="{7D692E75-ACDA-4E5D-A60C-E549D221D644}" destId="{B0064C49-38A8-4653-A915-715C413A4CB5}" srcOrd="4" destOrd="0" presId="urn:microsoft.com/office/officeart/2005/8/layout/radial4"/>
    <dgm:cxn modelId="{C79973E5-F9E5-4E13-9D85-E489DFEE55A3}" type="presParOf" srcId="{7D692E75-ACDA-4E5D-A60C-E549D221D644}" destId="{365E835B-DB46-4382-B5C4-BCF8EACF0098}" srcOrd="5" destOrd="0" presId="urn:microsoft.com/office/officeart/2005/8/layout/radial4"/>
    <dgm:cxn modelId="{448A26DA-2458-4901-B2B6-7E8E3FE57BB0}" type="presParOf" srcId="{7D692E75-ACDA-4E5D-A60C-E549D221D644}" destId="{70914E37-2507-4E22-A74D-6722A80EC714}" srcOrd="6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7ACE01-4DAF-4A94-8DD1-274BE80DCD5B}" type="doc">
      <dgm:prSet loTypeId="urn:microsoft.com/office/officeart/2005/8/layout/pList2" loCatId="list" qsTypeId="urn:microsoft.com/office/officeart/2005/8/quickstyle/3d2" qsCatId="3D" csTypeId="urn:microsoft.com/office/officeart/2005/8/colors/colorful5" csCatId="colorful" phldr="1"/>
      <dgm:spPr/>
    </dgm:pt>
    <dgm:pt modelId="{08DA6AB6-D0B4-493F-8993-B4076CBCFBC6}">
      <dgm:prSet phldrT="[Texto]" custT="1"/>
      <dgm:spPr/>
      <dgm:t>
        <a:bodyPr/>
        <a:lstStyle/>
        <a:p>
          <a:endParaRPr lang="es-EC" sz="1700" b="1" dirty="0" smtClean="0">
            <a:latin typeface="+mn-lt"/>
          </a:endParaRPr>
        </a:p>
        <a:p>
          <a:endParaRPr lang="es-EC" sz="1700" b="1" dirty="0" smtClean="0">
            <a:latin typeface="+mn-lt"/>
          </a:endParaRPr>
        </a:p>
        <a:p>
          <a:r>
            <a:rPr lang="es-EC" sz="1700" b="1" dirty="0" smtClean="0">
              <a:latin typeface="+mn-lt"/>
            </a:rPr>
            <a:t>SERVICIO PERSONALIZADO</a:t>
          </a:r>
          <a:endParaRPr lang="es-ES" sz="1700" b="1" dirty="0">
            <a:latin typeface="+mn-lt"/>
          </a:endParaRPr>
        </a:p>
      </dgm:t>
    </dgm:pt>
    <dgm:pt modelId="{2D5B42A2-EA7A-4921-BB81-17A55C45B339}" type="parTrans" cxnId="{1572F2D4-F63A-4252-828F-4CFA489ADE4A}">
      <dgm:prSet/>
      <dgm:spPr/>
      <dgm:t>
        <a:bodyPr/>
        <a:lstStyle/>
        <a:p>
          <a:endParaRPr lang="es-ES"/>
        </a:p>
      </dgm:t>
    </dgm:pt>
    <dgm:pt modelId="{70B356AD-CE0D-4B75-9125-092D6B98811B}" type="sibTrans" cxnId="{1572F2D4-F63A-4252-828F-4CFA489ADE4A}">
      <dgm:prSet/>
      <dgm:spPr/>
      <dgm:t>
        <a:bodyPr/>
        <a:lstStyle/>
        <a:p>
          <a:endParaRPr lang="es-ES"/>
        </a:p>
      </dgm:t>
    </dgm:pt>
    <dgm:pt modelId="{06BE91E2-6E01-436B-B01B-127AD6447E25}">
      <dgm:prSet phldrT="[Texto]" custT="1"/>
      <dgm:spPr/>
      <dgm:t>
        <a:bodyPr/>
        <a:lstStyle/>
        <a:p>
          <a:endParaRPr lang="es-EC" sz="1700" b="1" dirty="0" smtClean="0">
            <a:latin typeface="+mn-lt"/>
          </a:endParaRPr>
        </a:p>
        <a:p>
          <a:endParaRPr lang="es-EC" sz="1700" b="1" dirty="0" smtClean="0">
            <a:latin typeface="+mn-lt"/>
          </a:endParaRPr>
        </a:p>
        <a:p>
          <a:r>
            <a:rPr lang="es-EC" sz="1700" b="1" dirty="0" smtClean="0">
              <a:latin typeface="+mn-lt"/>
            </a:rPr>
            <a:t>CONTRATACIÓN OPORTUNA CON TIEMPO DE ANTICIPACIÓN </a:t>
          </a:r>
          <a:endParaRPr lang="es-ES" sz="1700" b="1" dirty="0">
            <a:latin typeface="+mn-lt"/>
          </a:endParaRPr>
        </a:p>
      </dgm:t>
    </dgm:pt>
    <dgm:pt modelId="{C1BE788D-9110-45CB-ACA9-98A64EBA696C}" type="parTrans" cxnId="{CC9F49D4-C220-4062-BBB6-A28B222FB95C}">
      <dgm:prSet/>
      <dgm:spPr/>
      <dgm:t>
        <a:bodyPr/>
        <a:lstStyle/>
        <a:p>
          <a:endParaRPr lang="es-ES"/>
        </a:p>
      </dgm:t>
    </dgm:pt>
    <dgm:pt modelId="{D428F924-6E1F-4B0D-BB6E-A501495DA535}" type="sibTrans" cxnId="{CC9F49D4-C220-4062-BBB6-A28B222FB95C}">
      <dgm:prSet/>
      <dgm:spPr/>
      <dgm:t>
        <a:bodyPr/>
        <a:lstStyle/>
        <a:p>
          <a:endParaRPr lang="es-ES"/>
        </a:p>
      </dgm:t>
    </dgm:pt>
    <dgm:pt modelId="{5E7E9C21-D76D-416C-B96A-8AD3168552C3}">
      <dgm:prSet phldrT="[Texto]" custT="1"/>
      <dgm:spPr/>
      <dgm:t>
        <a:bodyPr/>
        <a:lstStyle/>
        <a:p>
          <a:endParaRPr lang="es-EC" sz="1700" b="1" dirty="0" smtClean="0">
            <a:latin typeface="+mn-lt"/>
          </a:endParaRPr>
        </a:p>
        <a:p>
          <a:endParaRPr lang="es-EC" sz="1700" b="1" dirty="0" smtClean="0">
            <a:latin typeface="+mn-lt"/>
          </a:endParaRPr>
        </a:p>
        <a:p>
          <a:r>
            <a:rPr lang="es-EC" sz="1700" b="1" dirty="0" smtClean="0">
              <a:latin typeface="+mn-lt"/>
            </a:rPr>
            <a:t>RESOLUCIÓN RÁPIDA DE PROBLEMAS</a:t>
          </a:r>
          <a:endParaRPr lang="es-ES" sz="1700" b="1" dirty="0">
            <a:latin typeface="+mn-lt"/>
          </a:endParaRPr>
        </a:p>
      </dgm:t>
    </dgm:pt>
    <dgm:pt modelId="{2FE4B588-7E4A-44BA-B3FC-E27EA1013A27}" type="parTrans" cxnId="{4726A612-B477-49E9-A9E6-EF18D96F56E6}">
      <dgm:prSet/>
      <dgm:spPr/>
      <dgm:t>
        <a:bodyPr/>
        <a:lstStyle/>
        <a:p>
          <a:endParaRPr lang="es-ES"/>
        </a:p>
      </dgm:t>
    </dgm:pt>
    <dgm:pt modelId="{58DB0CC7-A0D4-4511-9528-42992DF339CB}" type="sibTrans" cxnId="{4726A612-B477-49E9-A9E6-EF18D96F56E6}">
      <dgm:prSet/>
      <dgm:spPr/>
      <dgm:t>
        <a:bodyPr/>
        <a:lstStyle/>
        <a:p>
          <a:endParaRPr lang="es-ES"/>
        </a:p>
      </dgm:t>
    </dgm:pt>
    <dgm:pt modelId="{E5F9F6BF-A5A1-48B4-9C8F-5B9526BEBA7B}">
      <dgm:prSet custT="1"/>
      <dgm:spPr>
        <a:solidFill>
          <a:schemeClr val="accent4"/>
        </a:solidFill>
      </dgm:spPr>
      <dgm:t>
        <a:bodyPr/>
        <a:lstStyle/>
        <a:p>
          <a:endParaRPr lang="es-EC" sz="1700" b="1" dirty="0" smtClean="0">
            <a:latin typeface="+mn-lt"/>
          </a:endParaRPr>
        </a:p>
        <a:p>
          <a:endParaRPr lang="es-EC" sz="1700" b="1" dirty="0" smtClean="0">
            <a:latin typeface="+mn-lt"/>
          </a:endParaRPr>
        </a:p>
        <a:p>
          <a:r>
            <a:rPr lang="es-EC" sz="1700" b="1" dirty="0" smtClean="0">
              <a:latin typeface="+mn-lt"/>
            </a:rPr>
            <a:t>EXCELENTES RELACIONES INTERPERSONALES</a:t>
          </a:r>
          <a:endParaRPr lang="es-ES" sz="1700" b="1" dirty="0">
            <a:latin typeface="+mn-lt"/>
          </a:endParaRPr>
        </a:p>
      </dgm:t>
    </dgm:pt>
    <dgm:pt modelId="{7D96BDF1-F046-4040-8682-C3074EDA7F80}" type="parTrans" cxnId="{4DBDDDEE-CB3E-4433-A574-E2054B133401}">
      <dgm:prSet/>
      <dgm:spPr/>
      <dgm:t>
        <a:bodyPr/>
        <a:lstStyle/>
        <a:p>
          <a:endParaRPr lang="es-ES"/>
        </a:p>
      </dgm:t>
    </dgm:pt>
    <dgm:pt modelId="{AA3AA45B-AB28-4248-A30D-2CDEA397E0B6}" type="sibTrans" cxnId="{4DBDDDEE-CB3E-4433-A574-E2054B133401}">
      <dgm:prSet/>
      <dgm:spPr/>
      <dgm:t>
        <a:bodyPr/>
        <a:lstStyle/>
        <a:p>
          <a:endParaRPr lang="es-ES"/>
        </a:p>
      </dgm:t>
    </dgm:pt>
    <dgm:pt modelId="{DE3B380C-D7C2-4E25-B391-BB887DC047ED}" type="pres">
      <dgm:prSet presAssocID="{0A7ACE01-4DAF-4A94-8DD1-274BE80DCD5B}" presName="Name0" presStyleCnt="0">
        <dgm:presLayoutVars>
          <dgm:dir/>
          <dgm:resizeHandles val="exact"/>
        </dgm:presLayoutVars>
      </dgm:prSet>
      <dgm:spPr/>
    </dgm:pt>
    <dgm:pt modelId="{D3D9B97F-AFBB-404E-B2C9-957BF5FBE2A4}" type="pres">
      <dgm:prSet presAssocID="{0A7ACE01-4DAF-4A94-8DD1-274BE80DCD5B}" presName="bkgdShp" presStyleLbl="alignAccFollowNode1" presStyleIdx="0" presStyleCnt="1"/>
      <dgm:spPr/>
    </dgm:pt>
    <dgm:pt modelId="{F296947B-C09B-4CFC-A8B9-17A24E2FE6DD}" type="pres">
      <dgm:prSet presAssocID="{0A7ACE01-4DAF-4A94-8DD1-274BE80DCD5B}" presName="linComp" presStyleCnt="0"/>
      <dgm:spPr/>
    </dgm:pt>
    <dgm:pt modelId="{F636EFE0-3ABD-4201-B1AD-BF1C97AEEF50}" type="pres">
      <dgm:prSet presAssocID="{08DA6AB6-D0B4-493F-8993-B4076CBCFBC6}" presName="compNode" presStyleCnt="0"/>
      <dgm:spPr/>
    </dgm:pt>
    <dgm:pt modelId="{F8E5BE7E-870A-4C0D-B6F3-A169EC7084A8}" type="pres">
      <dgm:prSet presAssocID="{08DA6AB6-D0B4-493F-8993-B4076CBCFBC6}" presName="node" presStyleLbl="node1" presStyleIdx="0" presStyleCnt="4" custScaleX="109785" custLinFactNeighborX="-33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C45592-D901-4EBF-8466-53B050756F69}" type="pres">
      <dgm:prSet presAssocID="{08DA6AB6-D0B4-493F-8993-B4076CBCFBC6}" presName="invisiNode" presStyleLbl="node1" presStyleIdx="0" presStyleCnt="4"/>
      <dgm:spPr/>
    </dgm:pt>
    <dgm:pt modelId="{5BAB8AA6-42A4-48E3-933A-69BAE75B86C4}" type="pres">
      <dgm:prSet presAssocID="{08DA6AB6-D0B4-493F-8993-B4076CBCFBC6}" presName="imagNode" presStyleLbl="fgImgPlace1" presStyleIdx="0" presStyleCnt="4" custScaleY="1174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0D1F091-15B3-4E05-8D7D-16158275E808}" type="pres">
      <dgm:prSet presAssocID="{70B356AD-CE0D-4B75-9125-092D6B98811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BA092511-85B7-4841-9266-4004EBA00A73}" type="pres">
      <dgm:prSet presAssocID="{06BE91E2-6E01-436B-B01B-127AD6447E25}" presName="compNode" presStyleCnt="0"/>
      <dgm:spPr/>
    </dgm:pt>
    <dgm:pt modelId="{5DCB3B2E-2CBC-4DAE-868B-2385572EBE2D}" type="pres">
      <dgm:prSet presAssocID="{06BE91E2-6E01-436B-B01B-127AD6447E25}" presName="node" presStyleLbl="node1" presStyleIdx="1" presStyleCnt="4" custLinFactNeighborX="-33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3B6981-FC7B-46E4-9489-D4C43CEC67E7}" type="pres">
      <dgm:prSet presAssocID="{06BE91E2-6E01-436B-B01B-127AD6447E25}" presName="invisiNode" presStyleLbl="node1" presStyleIdx="1" presStyleCnt="4"/>
      <dgm:spPr/>
    </dgm:pt>
    <dgm:pt modelId="{97A3DE5A-371B-4819-96A1-FB271F8A9C7A}" type="pres">
      <dgm:prSet presAssocID="{06BE91E2-6E01-436B-B01B-127AD6447E25}" presName="imagNode" presStyleLbl="fgImgPlace1" presStyleIdx="1" presStyleCnt="4" custScaleY="11742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972E5B9-944F-4F7F-9B96-75A3D8C83C7B}" type="pres">
      <dgm:prSet presAssocID="{D428F924-6E1F-4B0D-BB6E-A501495DA53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4D049B97-F40A-4C79-B74A-95157926F4E3}" type="pres">
      <dgm:prSet presAssocID="{E5F9F6BF-A5A1-48B4-9C8F-5B9526BEBA7B}" presName="compNode" presStyleCnt="0"/>
      <dgm:spPr/>
    </dgm:pt>
    <dgm:pt modelId="{993C588A-66F1-4B66-866A-9B452206A820}" type="pres">
      <dgm:prSet presAssocID="{E5F9F6BF-A5A1-48B4-9C8F-5B9526BEBA7B}" presName="node" presStyleLbl="node1" presStyleIdx="2" presStyleCnt="4" custScaleX="1146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8FDF6F-85B0-4091-89CC-21B439BC3A63}" type="pres">
      <dgm:prSet presAssocID="{E5F9F6BF-A5A1-48B4-9C8F-5B9526BEBA7B}" presName="invisiNode" presStyleLbl="node1" presStyleIdx="2" presStyleCnt="4"/>
      <dgm:spPr/>
    </dgm:pt>
    <dgm:pt modelId="{B6E94566-209C-4B06-8A89-5A1348D058F2}" type="pres">
      <dgm:prSet presAssocID="{E5F9F6BF-A5A1-48B4-9C8F-5B9526BEBA7B}" presName="imagNode" presStyleLbl="fgImgPlace1" presStyleIdx="2" presStyleCnt="4" custScaleY="11742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D2491A1-8AA1-47E3-B1A0-7B4533E7C8A0}" type="pres">
      <dgm:prSet presAssocID="{AA3AA45B-AB28-4248-A30D-2CDEA397E0B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F15DF8E1-109C-4F69-A0FD-38655346B914}" type="pres">
      <dgm:prSet presAssocID="{5E7E9C21-D76D-416C-B96A-8AD3168552C3}" presName="compNode" presStyleCnt="0"/>
      <dgm:spPr/>
    </dgm:pt>
    <dgm:pt modelId="{3E2D11D5-B43B-4C2F-9255-D5D932B6BBA6}" type="pres">
      <dgm:prSet presAssocID="{5E7E9C21-D76D-416C-B96A-8AD3168552C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9CD992-50AB-4C32-BCB9-110F99014A17}" type="pres">
      <dgm:prSet presAssocID="{5E7E9C21-D76D-416C-B96A-8AD3168552C3}" presName="invisiNode" presStyleLbl="node1" presStyleIdx="3" presStyleCnt="4"/>
      <dgm:spPr/>
    </dgm:pt>
    <dgm:pt modelId="{10EAF942-6462-4AE5-A20D-D5D8C675B44E}" type="pres">
      <dgm:prSet presAssocID="{5E7E9C21-D76D-416C-B96A-8AD3168552C3}" presName="imagNode" presStyleLbl="fgImgPlace1" presStyleIdx="3" presStyleCnt="4" custScaleY="11742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CBB85FA5-F905-4EEB-8988-9DB189562C1C}" type="presOf" srcId="{E5F9F6BF-A5A1-48B4-9C8F-5B9526BEBA7B}" destId="{993C588A-66F1-4B66-866A-9B452206A820}" srcOrd="0" destOrd="0" presId="urn:microsoft.com/office/officeart/2005/8/layout/pList2"/>
    <dgm:cxn modelId="{7E361E2D-1934-4759-B6BB-642351ED62CD}" type="presOf" srcId="{70B356AD-CE0D-4B75-9125-092D6B98811B}" destId="{F0D1F091-15B3-4E05-8D7D-16158275E808}" srcOrd="0" destOrd="0" presId="urn:microsoft.com/office/officeart/2005/8/layout/pList2"/>
    <dgm:cxn modelId="{4726A612-B477-49E9-A9E6-EF18D96F56E6}" srcId="{0A7ACE01-4DAF-4A94-8DD1-274BE80DCD5B}" destId="{5E7E9C21-D76D-416C-B96A-8AD3168552C3}" srcOrd="3" destOrd="0" parTransId="{2FE4B588-7E4A-44BA-B3FC-E27EA1013A27}" sibTransId="{58DB0CC7-A0D4-4511-9528-42992DF339CB}"/>
    <dgm:cxn modelId="{CC9F49D4-C220-4062-BBB6-A28B222FB95C}" srcId="{0A7ACE01-4DAF-4A94-8DD1-274BE80DCD5B}" destId="{06BE91E2-6E01-436B-B01B-127AD6447E25}" srcOrd="1" destOrd="0" parTransId="{C1BE788D-9110-45CB-ACA9-98A64EBA696C}" sibTransId="{D428F924-6E1F-4B0D-BB6E-A501495DA535}"/>
    <dgm:cxn modelId="{1572F2D4-F63A-4252-828F-4CFA489ADE4A}" srcId="{0A7ACE01-4DAF-4A94-8DD1-274BE80DCD5B}" destId="{08DA6AB6-D0B4-493F-8993-B4076CBCFBC6}" srcOrd="0" destOrd="0" parTransId="{2D5B42A2-EA7A-4921-BB81-17A55C45B339}" sibTransId="{70B356AD-CE0D-4B75-9125-092D6B98811B}"/>
    <dgm:cxn modelId="{F8E0B1AD-953F-4D37-8D5E-4B22D2366071}" type="presOf" srcId="{0A7ACE01-4DAF-4A94-8DD1-274BE80DCD5B}" destId="{DE3B380C-D7C2-4E25-B391-BB887DC047ED}" srcOrd="0" destOrd="0" presId="urn:microsoft.com/office/officeart/2005/8/layout/pList2"/>
    <dgm:cxn modelId="{BAF7C872-0481-4269-A3B1-2A8C19C71E4E}" type="presOf" srcId="{5E7E9C21-D76D-416C-B96A-8AD3168552C3}" destId="{3E2D11D5-B43B-4C2F-9255-D5D932B6BBA6}" srcOrd="0" destOrd="0" presId="urn:microsoft.com/office/officeart/2005/8/layout/pList2"/>
    <dgm:cxn modelId="{4DBDDDEE-CB3E-4433-A574-E2054B133401}" srcId="{0A7ACE01-4DAF-4A94-8DD1-274BE80DCD5B}" destId="{E5F9F6BF-A5A1-48B4-9C8F-5B9526BEBA7B}" srcOrd="2" destOrd="0" parTransId="{7D96BDF1-F046-4040-8682-C3074EDA7F80}" sibTransId="{AA3AA45B-AB28-4248-A30D-2CDEA397E0B6}"/>
    <dgm:cxn modelId="{1582C913-312A-4FFD-8F0E-AEDC6CE8C263}" type="presOf" srcId="{06BE91E2-6E01-436B-B01B-127AD6447E25}" destId="{5DCB3B2E-2CBC-4DAE-868B-2385572EBE2D}" srcOrd="0" destOrd="0" presId="urn:microsoft.com/office/officeart/2005/8/layout/pList2"/>
    <dgm:cxn modelId="{9B1AA424-BD5A-4409-A752-90ED5A49F4CD}" type="presOf" srcId="{D428F924-6E1F-4B0D-BB6E-A501495DA535}" destId="{F972E5B9-944F-4F7F-9B96-75A3D8C83C7B}" srcOrd="0" destOrd="0" presId="urn:microsoft.com/office/officeart/2005/8/layout/pList2"/>
    <dgm:cxn modelId="{77F53FB5-6F46-4BF8-BD19-E4FB60F649DD}" type="presOf" srcId="{08DA6AB6-D0B4-493F-8993-B4076CBCFBC6}" destId="{F8E5BE7E-870A-4C0D-B6F3-A169EC7084A8}" srcOrd="0" destOrd="0" presId="urn:microsoft.com/office/officeart/2005/8/layout/pList2"/>
    <dgm:cxn modelId="{FE45AE04-2779-4BD5-B6ED-D21654753ED7}" type="presOf" srcId="{AA3AA45B-AB28-4248-A30D-2CDEA397E0B6}" destId="{ED2491A1-8AA1-47E3-B1A0-7B4533E7C8A0}" srcOrd="0" destOrd="0" presId="urn:microsoft.com/office/officeart/2005/8/layout/pList2"/>
    <dgm:cxn modelId="{692C2793-B975-4894-AEFB-BE4217BF0D11}" type="presParOf" srcId="{DE3B380C-D7C2-4E25-B391-BB887DC047ED}" destId="{D3D9B97F-AFBB-404E-B2C9-957BF5FBE2A4}" srcOrd="0" destOrd="0" presId="urn:microsoft.com/office/officeart/2005/8/layout/pList2"/>
    <dgm:cxn modelId="{DD5DADB9-D942-4D19-BE00-04A3B87018AE}" type="presParOf" srcId="{DE3B380C-D7C2-4E25-B391-BB887DC047ED}" destId="{F296947B-C09B-4CFC-A8B9-17A24E2FE6DD}" srcOrd="1" destOrd="0" presId="urn:microsoft.com/office/officeart/2005/8/layout/pList2"/>
    <dgm:cxn modelId="{BB2B3BF7-A76C-4C7F-86C7-344CE3C1E66C}" type="presParOf" srcId="{F296947B-C09B-4CFC-A8B9-17A24E2FE6DD}" destId="{F636EFE0-3ABD-4201-B1AD-BF1C97AEEF50}" srcOrd="0" destOrd="0" presId="urn:microsoft.com/office/officeart/2005/8/layout/pList2"/>
    <dgm:cxn modelId="{CED98F7B-E9FD-46B7-8A37-F02700172CF5}" type="presParOf" srcId="{F636EFE0-3ABD-4201-B1AD-BF1C97AEEF50}" destId="{F8E5BE7E-870A-4C0D-B6F3-A169EC7084A8}" srcOrd="0" destOrd="0" presId="urn:microsoft.com/office/officeart/2005/8/layout/pList2"/>
    <dgm:cxn modelId="{CF7BFCB8-4D64-4C44-88F8-87ACD045FF0B}" type="presParOf" srcId="{F636EFE0-3ABD-4201-B1AD-BF1C97AEEF50}" destId="{A5C45592-D901-4EBF-8466-53B050756F69}" srcOrd="1" destOrd="0" presId="urn:microsoft.com/office/officeart/2005/8/layout/pList2"/>
    <dgm:cxn modelId="{3B0E3A5F-400A-4F7F-BDCF-2E6EBFEB531B}" type="presParOf" srcId="{F636EFE0-3ABD-4201-B1AD-BF1C97AEEF50}" destId="{5BAB8AA6-42A4-48E3-933A-69BAE75B86C4}" srcOrd="2" destOrd="0" presId="urn:microsoft.com/office/officeart/2005/8/layout/pList2"/>
    <dgm:cxn modelId="{4D9AFAFB-3F3A-4714-B4F7-97285643F981}" type="presParOf" srcId="{F296947B-C09B-4CFC-A8B9-17A24E2FE6DD}" destId="{F0D1F091-15B3-4E05-8D7D-16158275E808}" srcOrd="1" destOrd="0" presId="urn:microsoft.com/office/officeart/2005/8/layout/pList2"/>
    <dgm:cxn modelId="{10CD274D-5173-4A48-926F-0AD0DA8744B2}" type="presParOf" srcId="{F296947B-C09B-4CFC-A8B9-17A24E2FE6DD}" destId="{BA092511-85B7-4841-9266-4004EBA00A73}" srcOrd="2" destOrd="0" presId="urn:microsoft.com/office/officeart/2005/8/layout/pList2"/>
    <dgm:cxn modelId="{F5C39C1E-DB10-4B88-9FCE-82CC93F725A1}" type="presParOf" srcId="{BA092511-85B7-4841-9266-4004EBA00A73}" destId="{5DCB3B2E-2CBC-4DAE-868B-2385572EBE2D}" srcOrd="0" destOrd="0" presId="urn:microsoft.com/office/officeart/2005/8/layout/pList2"/>
    <dgm:cxn modelId="{85C638FD-AF0D-413D-A554-89CE5125B696}" type="presParOf" srcId="{BA092511-85B7-4841-9266-4004EBA00A73}" destId="{8D3B6981-FC7B-46E4-9489-D4C43CEC67E7}" srcOrd="1" destOrd="0" presId="urn:microsoft.com/office/officeart/2005/8/layout/pList2"/>
    <dgm:cxn modelId="{F64C2BAF-A453-4039-8637-3E8B1448794B}" type="presParOf" srcId="{BA092511-85B7-4841-9266-4004EBA00A73}" destId="{97A3DE5A-371B-4819-96A1-FB271F8A9C7A}" srcOrd="2" destOrd="0" presId="urn:microsoft.com/office/officeart/2005/8/layout/pList2"/>
    <dgm:cxn modelId="{AF568136-79A8-4AB2-8785-1B64AE34F25F}" type="presParOf" srcId="{F296947B-C09B-4CFC-A8B9-17A24E2FE6DD}" destId="{F972E5B9-944F-4F7F-9B96-75A3D8C83C7B}" srcOrd="3" destOrd="0" presId="urn:microsoft.com/office/officeart/2005/8/layout/pList2"/>
    <dgm:cxn modelId="{BB37684D-DA53-457A-9AD1-624957F24CBF}" type="presParOf" srcId="{F296947B-C09B-4CFC-A8B9-17A24E2FE6DD}" destId="{4D049B97-F40A-4C79-B74A-95157926F4E3}" srcOrd="4" destOrd="0" presId="urn:microsoft.com/office/officeart/2005/8/layout/pList2"/>
    <dgm:cxn modelId="{91105320-61EB-4654-83B6-32C923FAE9FD}" type="presParOf" srcId="{4D049B97-F40A-4C79-B74A-95157926F4E3}" destId="{993C588A-66F1-4B66-866A-9B452206A820}" srcOrd="0" destOrd="0" presId="urn:microsoft.com/office/officeart/2005/8/layout/pList2"/>
    <dgm:cxn modelId="{94F05F69-A9AB-409A-B546-7D6836F53CDB}" type="presParOf" srcId="{4D049B97-F40A-4C79-B74A-95157926F4E3}" destId="{CA8FDF6F-85B0-4091-89CC-21B439BC3A63}" srcOrd="1" destOrd="0" presId="urn:microsoft.com/office/officeart/2005/8/layout/pList2"/>
    <dgm:cxn modelId="{5D305BBB-89F1-4075-BAD8-E55FC66E9778}" type="presParOf" srcId="{4D049B97-F40A-4C79-B74A-95157926F4E3}" destId="{B6E94566-209C-4B06-8A89-5A1348D058F2}" srcOrd="2" destOrd="0" presId="urn:microsoft.com/office/officeart/2005/8/layout/pList2"/>
    <dgm:cxn modelId="{EFFBE88D-3C13-4C91-B595-D9B6C858B8EC}" type="presParOf" srcId="{F296947B-C09B-4CFC-A8B9-17A24E2FE6DD}" destId="{ED2491A1-8AA1-47E3-B1A0-7B4533E7C8A0}" srcOrd="5" destOrd="0" presId="urn:microsoft.com/office/officeart/2005/8/layout/pList2"/>
    <dgm:cxn modelId="{0328F2F8-AADC-44FB-9567-232473525E45}" type="presParOf" srcId="{F296947B-C09B-4CFC-A8B9-17A24E2FE6DD}" destId="{F15DF8E1-109C-4F69-A0FD-38655346B914}" srcOrd="6" destOrd="0" presId="urn:microsoft.com/office/officeart/2005/8/layout/pList2"/>
    <dgm:cxn modelId="{0D935716-13FD-4665-AD5F-7DE45E5ADC75}" type="presParOf" srcId="{F15DF8E1-109C-4F69-A0FD-38655346B914}" destId="{3E2D11D5-B43B-4C2F-9255-D5D932B6BBA6}" srcOrd="0" destOrd="0" presId="urn:microsoft.com/office/officeart/2005/8/layout/pList2"/>
    <dgm:cxn modelId="{F33F1E6E-0D2A-411D-9B13-F216549E76A7}" type="presParOf" srcId="{F15DF8E1-109C-4F69-A0FD-38655346B914}" destId="{5A9CD992-50AB-4C32-BCB9-110F99014A17}" srcOrd="1" destOrd="0" presId="urn:microsoft.com/office/officeart/2005/8/layout/pList2"/>
    <dgm:cxn modelId="{419DE617-A644-4434-9527-15D9C5CC6FC1}" type="presParOf" srcId="{F15DF8E1-109C-4F69-A0FD-38655346B914}" destId="{10EAF942-6462-4AE5-A20D-D5D8C675B44E}" srcOrd="2" destOrd="0" presId="urn:microsoft.com/office/officeart/2005/8/layout/p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7ACE01-4DAF-4A94-8DD1-274BE80DCD5B}" type="doc">
      <dgm:prSet loTypeId="urn:microsoft.com/office/officeart/2005/8/layout/hList7" loCatId="list" qsTypeId="urn:microsoft.com/office/officeart/2005/8/quickstyle/3d2" qsCatId="3D" csTypeId="urn:microsoft.com/office/officeart/2005/8/colors/colorful5" csCatId="colorful" phldr="1"/>
      <dgm:spPr/>
    </dgm:pt>
    <dgm:pt modelId="{08DA6AB6-D0B4-493F-8993-B4076CBCFBC6}">
      <dgm:prSet phldrT="[Texto]" custT="1"/>
      <dgm:spPr/>
      <dgm:t>
        <a:bodyPr/>
        <a:lstStyle/>
        <a:p>
          <a:endParaRPr lang="es-EC" sz="2000" b="1" dirty="0" smtClean="0">
            <a:solidFill>
              <a:schemeClr val="bg1"/>
            </a:solidFill>
            <a:latin typeface="+mn-lt"/>
          </a:endParaRPr>
        </a:p>
        <a:p>
          <a:endParaRPr lang="es-EC" sz="2000" b="1" dirty="0" smtClean="0">
            <a:solidFill>
              <a:schemeClr val="bg1"/>
            </a:solidFill>
            <a:latin typeface="+mn-lt"/>
          </a:endParaRPr>
        </a:p>
        <a:p>
          <a:r>
            <a:rPr lang="es-EC" sz="2000" b="1" dirty="0" smtClean="0">
              <a:solidFill>
                <a:schemeClr val="bg1"/>
              </a:solidFill>
              <a:latin typeface="+mn-lt"/>
            </a:rPr>
            <a:t>CALIDAD</a:t>
          </a:r>
          <a:endParaRPr lang="es-ES" sz="2000" b="1" dirty="0">
            <a:solidFill>
              <a:schemeClr val="bg1"/>
            </a:solidFill>
            <a:latin typeface="+mn-lt"/>
          </a:endParaRPr>
        </a:p>
      </dgm:t>
    </dgm:pt>
    <dgm:pt modelId="{2D5B42A2-EA7A-4921-BB81-17A55C45B339}" type="parTrans" cxnId="{1572F2D4-F63A-4252-828F-4CFA489ADE4A}">
      <dgm:prSet/>
      <dgm:spPr/>
      <dgm:t>
        <a:bodyPr/>
        <a:lstStyle/>
        <a:p>
          <a:endParaRPr lang="es-ES"/>
        </a:p>
      </dgm:t>
    </dgm:pt>
    <dgm:pt modelId="{70B356AD-CE0D-4B75-9125-092D6B98811B}" type="sibTrans" cxnId="{1572F2D4-F63A-4252-828F-4CFA489ADE4A}">
      <dgm:prSet/>
      <dgm:spPr/>
      <dgm:t>
        <a:bodyPr/>
        <a:lstStyle/>
        <a:p>
          <a:endParaRPr lang="es-ES"/>
        </a:p>
      </dgm:t>
    </dgm:pt>
    <dgm:pt modelId="{06BE91E2-6E01-436B-B01B-127AD6447E25}">
      <dgm:prSet phldrT="[Texto]" custT="1"/>
      <dgm:spPr/>
      <dgm:t>
        <a:bodyPr/>
        <a:lstStyle/>
        <a:p>
          <a:endParaRPr lang="es-EC" sz="2000" b="1" dirty="0" smtClean="0">
            <a:solidFill>
              <a:schemeClr val="bg1"/>
            </a:solidFill>
            <a:latin typeface="+mn-lt"/>
          </a:endParaRPr>
        </a:p>
        <a:p>
          <a:endParaRPr lang="es-EC" sz="2000" b="1" dirty="0" smtClean="0">
            <a:solidFill>
              <a:schemeClr val="bg1"/>
            </a:solidFill>
            <a:latin typeface="+mn-lt"/>
          </a:endParaRPr>
        </a:p>
        <a:p>
          <a:r>
            <a:rPr lang="es-EC" sz="2000" b="1" dirty="0" smtClean="0">
              <a:solidFill>
                <a:schemeClr val="bg1"/>
              </a:solidFill>
              <a:latin typeface="+mn-lt"/>
            </a:rPr>
            <a:t>EXPERIENCIA</a:t>
          </a:r>
          <a:endParaRPr lang="es-ES" sz="2000" b="1" dirty="0">
            <a:solidFill>
              <a:schemeClr val="bg1"/>
            </a:solidFill>
            <a:latin typeface="+mn-lt"/>
          </a:endParaRPr>
        </a:p>
      </dgm:t>
    </dgm:pt>
    <dgm:pt modelId="{C1BE788D-9110-45CB-ACA9-98A64EBA696C}" type="parTrans" cxnId="{CC9F49D4-C220-4062-BBB6-A28B222FB95C}">
      <dgm:prSet/>
      <dgm:spPr/>
      <dgm:t>
        <a:bodyPr/>
        <a:lstStyle/>
        <a:p>
          <a:endParaRPr lang="es-ES"/>
        </a:p>
      </dgm:t>
    </dgm:pt>
    <dgm:pt modelId="{D428F924-6E1F-4B0D-BB6E-A501495DA535}" type="sibTrans" cxnId="{CC9F49D4-C220-4062-BBB6-A28B222FB95C}">
      <dgm:prSet/>
      <dgm:spPr/>
      <dgm:t>
        <a:bodyPr/>
        <a:lstStyle/>
        <a:p>
          <a:endParaRPr lang="es-ES"/>
        </a:p>
      </dgm:t>
    </dgm:pt>
    <dgm:pt modelId="{5E7E9C21-D76D-416C-B96A-8AD3168552C3}">
      <dgm:prSet phldrT="[Texto]" custT="1"/>
      <dgm:spPr/>
      <dgm:t>
        <a:bodyPr/>
        <a:lstStyle/>
        <a:p>
          <a:endParaRPr lang="es-EC" sz="2000" b="1" dirty="0" smtClean="0">
            <a:solidFill>
              <a:schemeClr val="bg1"/>
            </a:solidFill>
            <a:latin typeface="+mn-lt"/>
          </a:endParaRPr>
        </a:p>
        <a:p>
          <a:endParaRPr lang="es-EC" sz="2000" b="1" dirty="0" smtClean="0">
            <a:solidFill>
              <a:schemeClr val="bg1"/>
            </a:solidFill>
            <a:latin typeface="+mn-lt"/>
          </a:endParaRPr>
        </a:p>
        <a:p>
          <a:r>
            <a:rPr lang="es-EC" sz="2000" b="1" dirty="0" smtClean="0">
              <a:solidFill>
                <a:schemeClr val="bg1"/>
              </a:solidFill>
              <a:latin typeface="+mn-lt"/>
            </a:rPr>
            <a:t>PRECIO COMPETITIVO</a:t>
          </a:r>
          <a:endParaRPr lang="es-ES" sz="2000" b="1" dirty="0">
            <a:solidFill>
              <a:schemeClr val="bg1"/>
            </a:solidFill>
            <a:latin typeface="+mn-lt"/>
          </a:endParaRPr>
        </a:p>
      </dgm:t>
    </dgm:pt>
    <dgm:pt modelId="{2FE4B588-7E4A-44BA-B3FC-E27EA1013A27}" type="parTrans" cxnId="{4726A612-B477-49E9-A9E6-EF18D96F56E6}">
      <dgm:prSet/>
      <dgm:spPr/>
      <dgm:t>
        <a:bodyPr/>
        <a:lstStyle/>
        <a:p>
          <a:endParaRPr lang="es-ES"/>
        </a:p>
      </dgm:t>
    </dgm:pt>
    <dgm:pt modelId="{58DB0CC7-A0D4-4511-9528-42992DF339CB}" type="sibTrans" cxnId="{4726A612-B477-49E9-A9E6-EF18D96F56E6}">
      <dgm:prSet/>
      <dgm:spPr/>
      <dgm:t>
        <a:bodyPr/>
        <a:lstStyle/>
        <a:p>
          <a:endParaRPr lang="es-ES"/>
        </a:p>
      </dgm:t>
    </dgm:pt>
    <dgm:pt modelId="{E5F9F6BF-A5A1-48B4-9C8F-5B9526BEBA7B}">
      <dgm:prSet custT="1"/>
      <dgm:spPr>
        <a:solidFill>
          <a:schemeClr val="accent4"/>
        </a:solidFill>
      </dgm:spPr>
      <dgm:t>
        <a:bodyPr/>
        <a:lstStyle/>
        <a:p>
          <a:endParaRPr lang="es-EC" sz="2000" b="1" dirty="0" smtClean="0">
            <a:solidFill>
              <a:schemeClr val="bg1"/>
            </a:solidFill>
            <a:latin typeface="+mn-lt"/>
          </a:endParaRPr>
        </a:p>
        <a:p>
          <a:endParaRPr lang="es-EC" sz="2000" b="1" dirty="0" smtClean="0">
            <a:solidFill>
              <a:schemeClr val="bg1"/>
            </a:solidFill>
            <a:latin typeface="+mn-lt"/>
          </a:endParaRPr>
        </a:p>
        <a:p>
          <a:r>
            <a:rPr lang="es-EC" sz="2000" b="1" dirty="0" smtClean="0">
              <a:solidFill>
                <a:schemeClr val="bg1"/>
              </a:solidFill>
              <a:latin typeface="+mn-lt"/>
            </a:rPr>
            <a:t>TECNOLOGÍA</a:t>
          </a:r>
          <a:endParaRPr lang="es-ES" sz="2000" b="1" dirty="0">
            <a:solidFill>
              <a:schemeClr val="bg1"/>
            </a:solidFill>
            <a:latin typeface="+mn-lt"/>
          </a:endParaRPr>
        </a:p>
      </dgm:t>
    </dgm:pt>
    <dgm:pt modelId="{7D96BDF1-F046-4040-8682-C3074EDA7F80}" type="parTrans" cxnId="{4DBDDDEE-CB3E-4433-A574-E2054B133401}">
      <dgm:prSet/>
      <dgm:spPr/>
      <dgm:t>
        <a:bodyPr/>
        <a:lstStyle/>
        <a:p>
          <a:endParaRPr lang="es-ES"/>
        </a:p>
      </dgm:t>
    </dgm:pt>
    <dgm:pt modelId="{AA3AA45B-AB28-4248-A30D-2CDEA397E0B6}" type="sibTrans" cxnId="{4DBDDDEE-CB3E-4433-A574-E2054B133401}">
      <dgm:prSet/>
      <dgm:spPr/>
      <dgm:t>
        <a:bodyPr/>
        <a:lstStyle/>
        <a:p>
          <a:endParaRPr lang="es-ES"/>
        </a:p>
      </dgm:t>
    </dgm:pt>
    <dgm:pt modelId="{36BA2775-500E-4AD5-A99C-7E2B00E21699}">
      <dgm:prSet custT="1"/>
      <dgm:spPr>
        <a:solidFill>
          <a:schemeClr val="accent2">
            <a:lumMod val="7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es-EC" sz="2000" b="1" dirty="0" smtClean="0">
            <a:solidFill>
              <a:schemeClr val="bg1"/>
            </a:solidFill>
          </a:endParaRPr>
        </a:p>
        <a:p>
          <a:endParaRPr lang="es-EC" sz="2000" b="1" dirty="0" smtClean="0">
            <a:solidFill>
              <a:schemeClr val="bg1"/>
            </a:solidFill>
          </a:endParaRPr>
        </a:p>
        <a:p>
          <a:r>
            <a:rPr lang="es-EC" sz="2000" b="1" dirty="0" smtClean="0">
              <a:solidFill>
                <a:schemeClr val="bg1"/>
              </a:solidFill>
            </a:rPr>
            <a:t>MARCA</a:t>
          </a:r>
          <a:endParaRPr lang="es-ES" sz="2000" b="1" dirty="0">
            <a:solidFill>
              <a:schemeClr val="bg1"/>
            </a:solidFill>
          </a:endParaRPr>
        </a:p>
      </dgm:t>
    </dgm:pt>
    <dgm:pt modelId="{F5B71CCC-C2B3-4507-ACEF-76760B57E1CF}" type="parTrans" cxnId="{9FED77CC-A565-4FD4-8D96-0784FEE2AB00}">
      <dgm:prSet/>
      <dgm:spPr/>
      <dgm:t>
        <a:bodyPr/>
        <a:lstStyle/>
        <a:p>
          <a:endParaRPr lang="es-ES"/>
        </a:p>
      </dgm:t>
    </dgm:pt>
    <dgm:pt modelId="{73C31505-6183-48E6-A816-F39F06EACE74}" type="sibTrans" cxnId="{9FED77CC-A565-4FD4-8D96-0784FEE2AB00}">
      <dgm:prSet/>
      <dgm:spPr/>
      <dgm:t>
        <a:bodyPr/>
        <a:lstStyle/>
        <a:p>
          <a:endParaRPr lang="es-ES"/>
        </a:p>
      </dgm:t>
    </dgm:pt>
    <dgm:pt modelId="{01E0CB08-00E4-44E4-B6C4-6745F46567E6}" type="pres">
      <dgm:prSet presAssocID="{0A7ACE01-4DAF-4A94-8DD1-274BE80DCD5B}" presName="Name0" presStyleCnt="0">
        <dgm:presLayoutVars>
          <dgm:dir/>
          <dgm:resizeHandles val="exact"/>
        </dgm:presLayoutVars>
      </dgm:prSet>
      <dgm:spPr/>
    </dgm:pt>
    <dgm:pt modelId="{14098DC3-8BC1-4767-9E73-704A52892DA2}" type="pres">
      <dgm:prSet presAssocID="{0A7ACE01-4DAF-4A94-8DD1-274BE80DCD5B}" presName="fgShape" presStyleLbl="fgShp" presStyleIdx="0" presStyleCnt="1"/>
      <dgm:spPr/>
    </dgm:pt>
    <dgm:pt modelId="{8470FCA1-6A92-42D3-9CBE-7460FEADA5C9}" type="pres">
      <dgm:prSet presAssocID="{0A7ACE01-4DAF-4A94-8DD1-274BE80DCD5B}" presName="linComp" presStyleCnt="0"/>
      <dgm:spPr/>
    </dgm:pt>
    <dgm:pt modelId="{0CBB21C5-514C-4FB5-9C32-EDF08B66E6CA}" type="pres">
      <dgm:prSet presAssocID="{08DA6AB6-D0B4-493F-8993-B4076CBCFBC6}" presName="compNode" presStyleCnt="0"/>
      <dgm:spPr/>
    </dgm:pt>
    <dgm:pt modelId="{56E4D42B-1BE5-4372-AD8E-BD86EB9354FE}" type="pres">
      <dgm:prSet presAssocID="{08DA6AB6-D0B4-493F-8993-B4076CBCFBC6}" presName="bkgdShape" presStyleLbl="node1" presStyleIdx="0" presStyleCnt="5"/>
      <dgm:spPr/>
      <dgm:t>
        <a:bodyPr/>
        <a:lstStyle/>
        <a:p>
          <a:endParaRPr lang="es-ES"/>
        </a:p>
      </dgm:t>
    </dgm:pt>
    <dgm:pt modelId="{658FD444-E96C-419F-A4F6-8153CBDC5364}" type="pres">
      <dgm:prSet presAssocID="{08DA6AB6-D0B4-493F-8993-B4076CBCFBC6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7556A2-7A96-4203-BB09-C3A92DA3D1F8}" type="pres">
      <dgm:prSet presAssocID="{08DA6AB6-D0B4-493F-8993-B4076CBCFBC6}" presName="invisiNode" presStyleLbl="node1" presStyleIdx="0" presStyleCnt="5"/>
      <dgm:spPr/>
    </dgm:pt>
    <dgm:pt modelId="{DFEDB376-A455-41DC-A012-C1FA6F9A3FD2}" type="pres">
      <dgm:prSet presAssocID="{08DA6AB6-D0B4-493F-8993-B4076CBCFBC6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3F6B43F-57EF-4788-9174-94BCD9A2E0D7}" type="pres">
      <dgm:prSet presAssocID="{70B356AD-CE0D-4B75-9125-092D6B98811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B5B49E8D-3E33-44E6-8469-F7E95EE345BA}" type="pres">
      <dgm:prSet presAssocID="{06BE91E2-6E01-436B-B01B-127AD6447E25}" presName="compNode" presStyleCnt="0"/>
      <dgm:spPr/>
    </dgm:pt>
    <dgm:pt modelId="{1EA2611C-B93A-4657-A50C-1BE2F059B109}" type="pres">
      <dgm:prSet presAssocID="{06BE91E2-6E01-436B-B01B-127AD6447E25}" presName="bkgdShape" presStyleLbl="node1" presStyleIdx="1" presStyleCnt="5"/>
      <dgm:spPr/>
      <dgm:t>
        <a:bodyPr/>
        <a:lstStyle/>
        <a:p>
          <a:endParaRPr lang="es-ES"/>
        </a:p>
      </dgm:t>
    </dgm:pt>
    <dgm:pt modelId="{62732F49-D08A-472D-8E0B-D4B1E1F2A4C6}" type="pres">
      <dgm:prSet presAssocID="{06BE91E2-6E01-436B-B01B-127AD6447E25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639B23-C4CB-464C-A51F-915330E169AD}" type="pres">
      <dgm:prSet presAssocID="{06BE91E2-6E01-436B-B01B-127AD6447E25}" presName="invisiNode" presStyleLbl="node1" presStyleIdx="1" presStyleCnt="5"/>
      <dgm:spPr/>
    </dgm:pt>
    <dgm:pt modelId="{4B8118C4-0876-4E3D-9C18-E0B9A471BAA0}" type="pres">
      <dgm:prSet presAssocID="{06BE91E2-6E01-436B-B01B-127AD6447E25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06A133E-2E03-40FA-BBC8-F4BE7DD49AD2}" type="pres">
      <dgm:prSet presAssocID="{D428F924-6E1F-4B0D-BB6E-A501495DA53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4A08FD63-2AB9-4338-92EA-B69AAFCE7ED8}" type="pres">
      <dgm:prSet presAssocID="{E5F9F6BF-A5A1-48B4-9C8F-5B9526BEBA7B}" presName="compNode" presStyleCnt="0"/>
      <dgm:spPr/>
    </dgm:pt>
    <dgm:pt modelId="{CDFD6A92-260D-46CC-AED2-7C3E12BC76B5}" type="pres">
      <dgm:prSet presAssocID="{E5F9F6BF-A5A1-48B4-9C8F-5B9526BEBA7B}" presName="bkgdShape" presStyleLbl="node1" presStyleIdx="2" presStyleCnt="5"/>
      <dgm:spPr/>
      <dgm:t>
        <a:bodyPr/>
        <a:lstStyle/>
        <a:p>
          <a:endParaRPr lang="es-ES"/>
        </a:p>
      </dgm:t>
    </dgm:pt>
    <dgm:pt modelId="{38FEFDBB-4213-444F-844D-C52D6D84C405}" type="pres">
      <dgm:prSet presAssocID="{E5F9F6BF-A5A1-48B4-9C8F-5B9526BEBA7B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A806FC-8D83-47EC-8EED-A1B8CB8EA130}" type="pres">
      <dgm:prSet presAssocID="{E5F9F6BF-A5A1-48B4-9C8F-5B9526BEBA7B}" presName="invisiNode" presStyleLbl="node1" presStyleIdx="2" presStyleCnt="5"/>
      <dgm:spPr/>
    </dgm:pt>
    <dgm:pt modelId="{4C250A37-4680-4718-8AA1-030C1B5D9024}" type="pres">
      <dgm:prSet presAssocID="{E5F9F6BF-A5A1-48B4-9C8F-5B9526BEBA7B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8F38D07-E161-4216-BB01-DBFD79E4AEB5}" type="pres">
      <dgm:prSet presAssocID="{AA3AA45B-AB28-4248-A30D-2CDEA397E0B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421C0F1-2A92-4513-BC06-A73E2F5DB644}" type="pres">
      <dgm:prSet presAssocID="{36BA2775-500E-4AD5-A99C-7E2B00E21699}" presName="compNode" presStyleCnt="0"/>
      <dgm:spPr/>
    </dgm:pt>
    <dgm:pt modelId="{3A3585C2-F222-4BA9-81A5-D386D23924BE}" type="pres">
      <dgm:prSet presAssocID="{36BA2775-500E-4AD5-A99C-7E2B00E21699}" presName="bkgdShape" presStyleLbl="node1" presStyleIdx="3" presStyleCnt="5"/>
      <dgm:spPr/>
      <dgm:t>
        <a:bodyPr/>
        <a:lstStyle/>
        <a:p>
          <a:endParaRPr lang="es-ES"/>
        </a:p>
      </dgm:t>
    </dgm:pt>
    <dgm:pt modelId="{10F9C3D2-8986-40C4-AA54-6C4759E099AE}" type="pres">
      <dgm:prSet presAssocID="{36BA2775-500E-4AD5-A99C-7E2B00E21699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8D2B75-E8F6-4679-9E9D-1C896D8F77D1}" type="pres">
      <dgm:prSet presAssocID="{36BA2775-500E-4AD5-A99C-7E2B00E21699}" presName="invisiNode" presStyleLbl="node1" presStyleIdx="3" presStyleCnt="5"/>
      <dgm:spPr/>
    </dgm:pt>
    <dgm:pt modelId="{A00C481C-8A86-467A-ADD3-8996BDC866E1}" type="pres">
      <dgm:prSet presAssocID="{36BA2775-500E-4AD5-A99C-7E2B00E21699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9882D2F-2205-400E-BE22-61FF9F1AE21A}" type="pres">
      <dgm:prSet presAssocID="{73C31505-6183-48E6-A816-F39F06EACE7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BADBBC7-2CC1-4E0D-AD96-615368648B4C}" type="pres">
      <dgm:prSet presAssocID="{5E7E9C21-D76D-416C-B96A-8AD3168552C3}" presName="compNode" presStyleCnt="0"/>
      <dgm:spPr/>
    </dgm:pt>
    <dgm:pt modelId="{967563B4-5C23-4953-9FC3-DF5E60A4F6BE}" type="pres">
      <dgm:prSet presAssocID="{5E7E9C21-D76D-416C-B96A-8AD3168552C3}" presName="bkgdShape" presStyleLbl="node1" presStyleIdx="4" presStyleCnt="5"/>
      <dgm:spPr/>
      <dgm:t>
        <a:bodyPr/>
        <a:lstStyle/>
        <a:p>
          <a:endParaRPr lang="es-ES"/>
        </a:p>
      </dgm:t>
    </dgm:pt>
    <dgm:pt modelId="{ECF004E3-333F-4E2F-BFB6-812B800B3FCA}" type="pres">
      <dgm:prSet presAssocID="{5E7E9C21-D76D-416C-B96A-8AD3168552C3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4B4BA2-C67F-460C-B370-D91949ADC666}" type="pres">
      <dgm:prSet presAssocID="{5E7E9C21-D76D-416C-B96A-8AD3168552C3}" presName="invisiNode" presStyleLbl="node1" presStyleIdx="4" presStyleCnt="5"/>
      <dgm:spPr/>
    </dgm:pt>
    <dgm:pt modelId="{3C57C851-9E1E-49F2-8656-FF7C59E90348}" type="pres">
      <dgm:prSet presAssocID="{5E7E9C21-D76D-416C-B96A-8AD3168552C3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E25B8D54-9F54-448C-B98E-F85ED4EA057F}" type="presOf" srcId="{73C31505-6183-48E6-A816-F39F06EACE74}" destId="{09882D2F-2205-400E-BE22-61FF9F1AE21A}" srcOrd="0" destOrd="0" presId="urn:microsoft.com/office/officeart/2005/8/layout/hList7"/>
    <dgm:cxn modelId="{F9CC355A-2206-4AB5-BAFE-5465536618A7}" type="presOf" srcId="{E5F9F6BF-A5A1-48B4-9C8F-5B9526BEBA7B}" destId="{38FEFDBB-4213-444F-844D-C52D6D84C405}" srcOrd="1" destOrd="0" presId="urn:microsoft.com/office/officeart/2005/8/layout/hList7"/>
    <dgm:cxn modelId="{4726A612-B477-49E9-A9E6-EF18D96F56E6}" srcId="{0A7ACE01-4DAF-4A94-8DD1-274BE80DCD5B}" destId="{5E7E9C21-D76D-416C-B96A-8AD3168552C3}" srcOrd="4" destOrd="0" parTransId="{2FE4B588-7E4A-44BA-B3FC-E27EA1013A27}" sibTransId="{58DB0CC7-A0D4-4511-9528-42992DF339CB}"/>
    <dgm:cxn modelId="{98520A6C-E4C6-4DDB-A7F5-016EAEC39D97}" type="presOf" srcId="{E5F9F6BF-A5A1-48B4-9C8F-5B9526BEBA7B}" destId="{CDFD6A92-260D-46CC-AED2-7C3E12BC76B5}" srcOrd="0" destOrd="0" presId="urn:microsoft.com/office/officeart/2005/8/layout/hList7"/>
    <dgm:cxn modelId="{CC9F49D4-C220-4062-BBB6-A28B222FB95C}" srcId="{0A7ACE01-4DAF-4A94-8DD1-274BE80DCD5B}" destId="{06BE91E2-6E01-436B-B01B-127AD6447E25}" srcOrd="1" destOrd="0" parTransId="{C1BE788D-9110-45CB-ACA9-98A64EBA696C}" sibTransId="{D428F924-6E1F-4B0D-BB6E-A501495DA535}"/>
    <dgm:cxn modelId="{376B27F3-794F-485C-BFAA-1D640FAD4FC8}" type="presOf" srcId="{D428F924-6E1F-4B0D-BB6E-A501495DA535}" destId="{606A133E-2E03-40FA-BBC8-F4BE7DD49AD2}" srcOrd="0" destOrd="0" presId="urn:microsoft.com/office/officeart/2005/8/layout/hList7"/>
    <dgm:cxn modelId="{34C23550-8DC4-429F-B5CB-F6336E5DCEDE}" type="presOf" srcId="{36BA2775-500E-4AD5-A99C-7E2B00E21699}" destId="{3A3585C2-F222-4BA9-81A5-D386D23924BE}" srcOrd="0" destOrd="0" presId="urn:microsoft.com/office/officeart/2005/8/layout/hList7"/>
    <dgm:cxn modelId="{15270DBD-E7FE-40EB-9FA0-817D8D7208A4}" type="presOf" srcId="{5E7E9C21-D76D-416C-B96A-8AD3168552C3}" destId="{ECF004E3-333F-4E2F-BFB6-812B800B3FCA}" srcOrd="1" destOrd="0" presId="urn:microsoft.com/office/officeart/2005/8/layout/hList7"/>
    <dgm:cxn modelId="{CC88B6A1-22CE-4979-8EAA-8874853A7CF7}" type="presOf" srcId="{5E7E9C21-D76D-416C-B96A-8AD3168552C3}" destId="{967563B4-5C23-4953-9FC3-DF5E60A4F6BE}" srcOrd="0" destOrd="0" presId="urn:microsoft.com/office/officeart/2005/8/layout/hList7"/>
    <dgm:cxn modelId="{2F9B46F0-502D-4521-A0CC-A82DE7307143}" type="presOf" srcId="{06BE91E2-6E01-436B-B01B-127AD6447E25}" destId="{1EA2611C-B93A-4657-A50C-1BE2F059B109}" srcOrd="0" destOrd="0" presId="urn:microsoft.com/office/officeart/2005/8/layout/hList7"/>
    <dgm:cxn modelId="{F262D3F2-F037-4D3E-AC94-E074921CB72F}" type="presOf" srcId="{0A7ACE01-4DAF-4A94-8DD1-274BE80DCD5B}" destId="{01E0CB08-00E4-44E4-B6C4-6745F46567E6}" srcOrd="0" destOrd="0" presId="urn:microsoft.com/office/officeart/2005/8/layout/hList7"/>
    <dgm:cxn modelId="{89BCC716-3711-47D6-9C9F-8A9306081801}" type="presOf" srcId="{08DA6AB6-D0B4-493F-8993-B4076CBCFBC6}" destId="{56E4D42B-1BE5-4372-AD8E-BD86EB9354FE}" srcOrd="0" destOrd="0" presId="urn:microsoft.com/office/officeart/2005/8/layout/hList7"/>
    <dgm:cxn modelId="{BD1C82DB-B0E0-4444-B41A-7D19B1BAA3B8}" type="presOf" srcId="{36BA2775-500E-4AD5-A99C-7E2B00E21699}" destId="{10F9C3D2-8986-40C4-AA54-6C4759E099AE}" srcOrd="1" destOrd="0" presId="urn:microsoft.com/office/officeart/2005/8/layout/hList7"/>
    <dgm:cxn modelId="{D910F67E-7DF8-48FD-891F-C4F434F82AED}" type="presOf" srcId="{06BE91E2-6E01-436B-B01B-127AD6447E25}" destId="{62732F49-D08A-472D-8E0B-D4B1E1F2A4C6}" srcOrd="1" destOrd="0" presId="urn:microsoft.com/office/officeart/2005/8/layout/hList7"/>
    <dgm:cxn modelId="{44923A74-CACB-447F-B1DB-BDFE6C96010B}" type="presOf" srcId="{08DA6AB6-D0B4-493F-8993-B4076CBCFBC6}" destId="{658FD444-E96C-419F-A4F6-8153CBDC5364}" srcOrd="1" destOrd="0" presId="urn:microsoft.com/office/officeart/2005/8/layout/hList7"/>
    <dgm:cxn modelId="{94C86E6F-797C-4D61-8E1A-9A588C883B91}" type="presOf" srcId="{AA3AA45B-AB28-4248-A30D-2CDEA397E0B6}" destId="{E8F38D07-E161-4216-BB01-DBFD79E4AEB5}" srcOrd="0" destOrd="0" presId="urn:microsoft.com/office/officeart/2005/8/layout/hList7"/>
    <dgm:cxn modelId="{9FED77CC-A565-4FD4-8D96-0784FEE2AB00}" srcId="{0A7ACE01-4DAF-4A94-8DD1-274BE80DCD5B}" destId="{36BA2775-500E-4AD5-A99C-7E2B00E21699}" srcOrd="3" destOrd="0" parTransId="{F5B71CCC-C2B3-4507-ACEF-76760B57E1CF}" sibTransId="{73C31505-6183-48E6-A816-F39F06EACE74}"/>
    <dgm:cxn modelId="{1572F2D4-F63A-4252-828F-4CFA489ADE4A}" srcId="{0A7ACE01-4DAF-4A94-8DD1-274BE80DCD5B}" destId="{08DA6AB6-D0B4-493F-8993-B4076CBCFBC6}" srcOrd="0" destOrd="0" parTransId="{2D5B42A2-EA7A-4921-BB81-17A55C45B339}" sibTransId="{70B356AD-CE0D-4B75-9125-092D6B98811B}"/>
    <dgm:cxn modelId="{BD2BD71B-495D-4AFD-A6DA-319A9B064711}" type="presOf" srcId="{70B356AD-CE0D-4B75-9125-092D6B98811B}" destId="{33F6B43F-57EF-4788-9174-94BCD9A2E0D7}" srcOrd="0" destOrd="0" presId="urn:microsoft.com/office/officeart/2005/8/layout/hList7"/>
    <dgm:cxn modelId="{4DBDDDEE-CB3E-4433-A574-E2054B133401}" srcId="{0A7ACE01-4DAF-4A94-8DD1-274BE80DCD5B}" destId="{E5F9F6BF-A5A1-48B4-9C8F-5B9526BEBA7B}" srcOrd="2" destOrd="0" parTransId="{7D96BDF1-F046-4040-8682-C3074EDA7F80}" sibTransId="{AA3AA45B-AB28-4248-A30D-2CDEA397E0B6}"/>
    <dgm:cxn modelId="{B1F76541-0F1F-4547-8F27-B66A74134BC9}" type="presParOf" srcId="{01E0CB08-00E4-44E4-B6C4-6745F46567E6}" destId="{14098DC3-8BC1-4767-9E73-704A52892DA2}" srcOrd="0" destOrd="0" presId="urn:microsoft.com/office/officeart/2005/8/layout/hList7"/>
    <dgm:cxn modelId="{F12915D3-3C02-4830-88A5-389E5DBF08EF}" type="presParOf" srcId="{01E0CB08-00E4-44E4-B6C4-6745F46567E6}" destId="{8470FCA1-6A92-42D3-9CBE-7460FEADA5C9}" srcOrd="1" destOrd="0" presId="urn:microsoft.com/office/officeart/2005/8/layout/hList7"/>
    <dgm:cxn modelId="{67C38CA9-AE4D-4AB9-8973-5C6B19CEBF37}" type="presParOf" srcId="{8470FCA1-6A92-42D3-9CBE-7460FEADA5C9}" destId="{0CBB21C5-514C-4FB5-9C32-EDF08B66E6CA}" srcOrd="0" destOrd="0" presId="urn:microsoft.com/office/officeart/2005/8/layout/hList7"/>
    <dgm:cxn modelId="{DC50AADC-9505-48F4-99D9-7463A290E3ED}" type="presParOf" srcId="{0CBB21C5-514C-4FB5-9C32-EDF08B66E6CA}" destId="{56E4D42B-1BE5-4372-AD8E-BD86EB9354FE}" srcOrd="0" destOrd="0" presId="urn:microsoft.com/office/officeart/2005/8/layout/hList7"/>
    <dgm:cxn modelId="{9ECD6BFE-54FF-475C-B7A5-DF06A022665E}" type="presParOf" srcId="{0CBB21C5-514C-4FB5-9C32-EDF08B66E6CA}" destId="{658FD444-E96C-419F-A4F6-8153CBDC5364}" srcOrd="1" destOrd="0" presId="urn:microsoft.com/office/officeart/2005/8/layout/hList7"/>
    <dgm:cxn modelId="{ABFC5256-5818-4A27-AB0F-F75E562150B7}" type="presParOf" srcId="{0CBB21C5-514C-4FB5-9C32-EDF08B66E6CA}" destId="{1C7556A2-7A96-4203-BB09-C3A92DA3D1F8}" srcOrd="2" destOrd="0" presId="urn:microsoft.com/office/officeart/2005/8/layout/hList7"/>
    <dgm:cxn modelId="{647AFA16-F0ED-406E-9706-C4BE05F42843}" type="presParOf" srcId="{0CBB21C5-514C-4FB5-9C32-EDF08B66E6CA}" destId="{DFEDB376-A455-41DC-A012-C1FA6F9A3FD2}" srcOrd="3" destOrd="0" presId="urn:microsoft.com/office/officeart/2005/8/layout/hList7"/>
    <dgm:cxn modelId="{3A90AD1A-DA45-435B-9DC3-770626A2A654}" type="presParOf" srcId="{8470FCA1-6A92-42D3-9CBE-7460FEADA5C9}" destId="{33F6B43F-57EF-4788-9174-94BCD9A2E0D7}" srcOrd="1" destOrd="0" presId="urn:microsoft.com/office/officeart/2005/8/layout/hList7"/>
    <dgm:cxn modelId="{3C467F73-93C7-42D3-B4E8-630E809649E9}" type="presParOf" srcId="{8470FCA1-6A92-42D3-9CBE-7460FEADA5C9}" destId="{B5B49E8D-3E33-44E6-8469-F7E95EE345BA}" srcOrd="2" destOrd="0" presId="urn:microsoft.com/office/officeart/2005/8/layout/hList7"/>
    <dgm:cxn modelId="{088B8214-4721-4383-B5B5-63CBE2C468DB}" type="presParOf" srcId="{B5B49E8D-3E33-44E6-8469-F7E95EE345BA}" destId="{1EA2611C-B93A-4657-A50C-1BE2F059B109}" srcOrd="0" destOrd="0" presId="urn:microsoft.com/office/officeart/2005/8/layout/hList7"/>
    <dgm:cxn modelId="{DE73A2EB-1FC9-41F9-8BD3-8BEAA021AD57}" type="presParOf" srcId="{B5B49E8D-3E33-44E6-8469-F7E95EE345BA}" destId="{62732F49-D08A-472D-8E0B-D4B1E1F2A4C6}" srcOrd="1" destOrd="0" presId="urn:microsoft.com/office/officeart/2005/8/layout/hList7"/>
    <dgm:cxn modelId="{6A56381F-6404-442B-8241-78F3E101F7A6}" type="presParOf" srcId="{B5B49E8D-3E33-44E6-8469-F7E95EE345BA}" destId="{D5639B23-C4CB-464C-A51F-915330E169AD}" srcOrd="2" destOrd="0" presId="urn:microsoft.com/office/officeart/2005/8/layout/hList7"/>
    <dgm:cxn modelId="{F35E129F-4CD4-4A63-83F2-6E1A40D107AC}" type="presParOf" srcId="{B5B49E8D-3E33-44E6-8469-F7E95EE345BA}" destId="{4B8118C4-0876-4E3D-9C18-E0B9A471BAA0}" srcOrd="3" destOrd="0" presId="urn:microsoft.com/office/officeart/2005/8/layout/hList7"/>
    <dgm:cxn modelId="{F004FD12-A0B3-4A8E-B5E0-CFE67D821D6B}" type="presParOf" srcId="{8470FCA1-6A92-42D3-9CBE-7460FEADA5C9}" destId="{606A133E-2E03-40FA-BBC8-F4BE7DD49AD2}" srcOrd="3" destOrd="0" presId="urn:microsoft.com/office/officeart/2005/8/layout/hList7"/>
    <dgm:cxn modelId="{D766E0A5-EB11-4355-A217-E14DFFB1C915}" type="presParOf" srcId="{8470FCA1-6A92-42D3-9CBE-7460FEADA5C9}" destId="{4A08FD63-2AB9-4338-92EA-B69AAFCE7ED8}" srcOrd="4" destOrd="0" presId="urn:microsoft.com/office/officeart/2005/8/layout/hList7"/>
    <dgm:cxn modelId="{4D212C24-E977-4A6A-B772-FF9F646A2EFE}" type="presParOf" srcId="{4A08FD63-2AB9-4338-92EA-B69AAFCE7ED8}" destId="{CDFD6A92-260D-46CC-AED2-7C3E12BC76B5}" srcOrd="0" destOrd="0" presId="urn:microsoft.com/office/officeart/2005/8/layout/hList7"/>
    <dgm:cxn modelId="{83D7E7A6-A062-487C-A072-B46C02F3B7B5}" type="presParOf" srcId="{4A08FD63-2AB9-4338-92EA-B69AAFCE7ED8}" destId="{38FEFDBB-4213-444F-844D-C52D6D84C405}" srcOrd="1" destOrd="0" presId="urn:microsoft.com/office/officeart/2005/8/layout/hList7"/>
    <dgm:cxn modelId="{3E6DB600-264F-4E0C-B8B0-F9317B875F31}" type="presParOf" srcId="{4A08FD63-2AB9-4338-92EA-B69AAFCE7ED8}" destId="{4BA806FC-8D83-47EC-8EED-A1B8CB8EA130}" srcOrd="2" destOrd="0" presId="urn:microsoft.com/office/officeart/2005/8/layout/hList7"/>
    <dgm:cxn modelId="{96A22184-67AC-47D2-BB58-09B859A11F55}" type="presParOf" srcId="{4A08FD63-2AB9-4338-92EA-B69AAFCE7ED8}" destId="{4C250A37-4680-4718-8AA1-030C1B5D9024}" srcOrd="3" destOrd="0" presId="urn:microsoft.com/office/officeart/2005/8/layout/hList7"/>
    <dgm:cxn modelId="{4FA1977B-1EBF-439F-9119-798DC1949B66}" type="presParOf" srcId="{8470FCA1-6A92-42D3-9CBE-7460FEADA5C9}" destId="{E8F38D07-E161-4216-BB01-DBFD79E4AEB5}" srcOrd="5" destOrd="0" presId="urn:microsoft.com/office/officeart/2005/8/layout/hList7"/>
    <dgm:cxn modelId="{C901564B-2F6A-4924-8CE0-E0EB7ACF7254}" type="presParOf" srcId="{8470FCA1-6A92-42D3-9CBE-7460FEADA5C9}" destId="{1421C0F1-2A92-4513-BC06-A73E2F5DB644}" srcOrd="6" destOrd="0" presId="urn:microsoft.com/office/officeart/2005/8/layout/hList7"/>
    <dgm:cxn modelId="{37172C86-C6D0-4DA5-B6EE-E1FBC282C867}" type="presParOf" srcId="{1421C0F1-2A92-4513-BC06-A73E2F5DB644}" destId="{3A3585C2-F222-4BA9-81A5-D386D23924BE}" srcOrd="0" destOrd="0" presId="urn:microsoft.com/office/officeart/2005/8/layout/hList7"/>
    <dgm:cxn modelId="{E5261FC9-5595-4C13-8F35-407F08884A32}" type="presParOf" srcId="{1421C0F1-2A92-4513-BC06-A73E2F5DB644}" destId="{10F9C3D2-8986-40C4-AA54-6C4759E099AE}" srcOrd="1" destOrd="0" presId="urn:microsoft.com/office/officeart/2005/8/layout/hList7"/>
    <dgm:cxn modelId="{E8147EA2-742D-4162-BBB2-F7FB8521ECE9}" type="presParOf" srcId="{1421C0F1-2A92-4513-BC06-A73E2F5DB644}" destId="{E38D2B75-E8F6-4679-9E9D-1C896D8F77D1}" srcOrd="2" destOrd="0" presId="urn:microsoft.com/office/officeart/2005/8/layout/hList7"/>
    <dgm:cxn modelId="{D72DB263-8DBB-451B-B321-6C5F1822D0BA}" type="presParOf" srcId="{1421C0F1-2A92-4513-BC06-A73E2F5DB644}" destId="{A00C481C-8A86-467A-ADD3-8996BDC866E1}" srcOrd="3" destOrd="0" presId="urn:microsoft.com/office/officeart/2005/8/layout/hList7"/>
    <dgm:cxn modelId="{2650FC9A-F6C6-4F83-9EB3-7EADFA904556}" type="presParOf" srcId="{8470FCA1-6A92-42D3-9CBE-7460FEADA5C9}" destId="{09882D2F-2205-400E-BE22-61FF9F1AE21A}" srcOrd="7" destOrd="0" presId="urn:microsoft.com/office/officeart/2005/8/layout/hList7"/>
    <dgm:cxn modelId="{54052A7B-4A4C-47BA-BA27-95C6A3F0796F}" type="presParOf" srcId="{8470FCA1-6A92-42D3-9CBE-7460FEADA5C9}" destId="{8BADBBC7-2CC1-4E0D-AD96-615368648B4C}" srcOrd="8" destOrd="0" presId="urn:microsoft.com/office/officeart/2005/8/layout/hList7"/>
    <dgm:cxn modelId="{1985B821-4FDF-4CAC-861E-0DE0B138BD55}" type="presParOf" srcId="{8BADBBC7-2CC1-4E0D-AD96-615368648B4C}" destId="{967563B4-5C23-4953-9FC3-DF5E60A4F6BE}" srcOrd="0" destOrd="0" presId="urn:microsoft.com/office/officeart/2005/8/layout/hList7"/>
    <dgm:cxn modelId="{6FA17B03-ADA9-4F19-B63E-55CEA0A87386}" type="presParOf" srcId="{8BADBBC7-2CC1-4E0D-AD96-615368648B4C}" destId="{ECF004E3-333F-4E2F-BFB6-812B800B3FCA}" srcOrd="1" destOrd="0" presId="urn:microsoft.com/office/officeart/2005/8/layout/hList7"/>
    <dgm:cxn modelId="{EBB8C968-3A64-4EE7-97C1-CB93D8B3A134}" type="presParOf" srcId="{8BADBBC7-2CC1-4E0D-AD96-615368648B4C}" destId="{1B4B4BA2-C67F-460C-B370-D91949ADC666}" srcOrd="2" destOrd="0" presId="urn:microsoft.com/office/officeart/2005/8/layout/hList7"/>
    <dgm:cxn modelId="{E99CA528-5565-4517-806C-734EA6DE916A}" type="presParOf" srcId="{8BADBBC7-2CC1-4E0D-AD96-615368648B4C}" destId="{3C57C851-9E1E-49F2-8656-FF7C59E90348}" srcOrd="3" destOrd="0" presId="urn:microsoft.com/office/officeart/2005/8/layout/hList7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D47BE0-6BC0-4404-858F-0F570A8CEB8A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3A7B32D9-06E1-4EB5-9E95-D5DF61B0A458}">
      <dgm:prSet phldrT="[Texto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Beneficio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898C64-3424-4219-891B-699400A4AD60}" type="parTrans" cxnId="{499A6BDE-8C26-4CA2-B6F9-6142F836E53A}">
      <dgm:prSet/>
      <dgm:spPr/>
      <dgm:t>
        <a:bodyPr/>
        <a:lstStyle/>
        <a:p>
          <a:endParaRPr lang="es-EC"/>
        </a:p>
      </dgm:t>
    </dgm:pt>
    <dgm:pt modelId="{4277100B-E502-4DE9-A590-2660ED50C474}" type="sibTrans" cxnId="{499A6BDE-8C26-4CA2-B6F9-6142F836E53A}">
      <dgm:prSet/>
      <dgm:spPr/>
      <dgm:t>
        <a:bodyPr/>
        <a:lstStyle/>
        <a:p>
          <a:endParaRPr lang="es-EC"/>
        </a:p>
      </dgm:t>
    </dgm:pt>
    <dgm:pt modelId="{86486AF6-8152-4D63-9600-2575F9ED107C}">
      <dgm:prSet phldrT="[Texto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Actitud del Cliente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6A618B-71AC-4561-AFE5-AF2D6DFB8CE6}" type="parTrans" cxnId="{F29FF22C-7128-4A33-A598-19C7ADCB6AD7}">
      <dgm:prSet/>
      <dgm:spPr/>
      <dgm:t>
        <a:bodyPr/>
        <a:lstStyle/>
        <a:p>
          <a:endParaRPr lang="es-EC"/>
        </a:p>
      </dgm:t>
    </dgm:pt>
    <dgm:pt modelId="{5628DA38-895F-4BEF-B16A-802CC71CFF76}" type="sibTrans" cxnId="{F29FF22C-7128-4A33-A598-19C7ADCB6AD7}">
      <dgm:prSet/>
      <dgm:spPr/>
      <dgm:t>
        <a:bodyPr/>
        <a:lstStyle/>
        <a:p>
          <a:endParaRPr lang="es-EC"/>
        </a:p>
      </dgm:t>
    </dgm:pt>
    <dgm:pt modelId="{2721B61E-995C-43DB-8F37-08B3240E3730}">
      <dgm:prSet phldrT="[Texto]"/>
      <dgm:spPr/>
      <dgm:t>
        <a:bodyPr/>
        <a:lstStyle/>
        <a:p>
          <a:r>
            <a:rPr lang="es-EC" b="1" dirty="0" smtClean="0"/>
            <a:t>Valor del Cliente</a:t>
          </a:r>
          <a:endParaRPr lang="es-EC" b="1" dirty="0"/>
        </a:p>
      </dgm:t>
    </dgm:pt>
    <dgm:pt modelId="{37D678A1-4C33-4DF1-BC3D-79CF24148D85}" type="parTrans" cxnId="{DCE307DD-1F99-403B-AB0E-02D4CB1188EF}">
      <dgm:prSet/>
      <dgm:spPr/>
      <dgm:t>
        <a:bodyPr/>
        <a:lstStyle/>
        <a:p>
          <a:endParaRPr lang="es-EC"/>
        </a:p>
      </dgm:t>
    </dgm:pt>
    <dgm:pt modelId="{91BFED01-030B-41C0-BAD0-4C84EAE7E168}" type="sibTrans" cxnId="{DCE307DD-1F99-403B-AB0E-02D4CB1188EF}">
      <dgm:prSet/>
      <dgm:spPr/>
      <dgm:t>
        <a:bodyPr/>
        <a:lstStyle/>
        <a:p>
          <a:endParaRPr lang="es-EC"/>
        </a:p>
      </dgm:t>
    </dgm:pt>
    <dgm:pt modelId="{A5253C7B-15CA-4A1A-AA69-A07AD0F1BFBB}">
      <dgm:prSet/>
      <dgm:spPr/>
      <dgm:t>
        <a:bodyPr/>
        <a:lstStyle/>
        <a:p>
          <a:r>
            <a:rPr lang="es-EC" b="1" dirty="0" smtClean="0"/>
            <a:t>Comportamiento del Cliente</a:t>
          </a:r>
          <a:endParaRPr lang="es-EC" b="1" dirty="0"/>
        </a:p>
      </dgm:t>
    </dgm:pt>
    <dgm:pt modelId="{8EDAC351-FAC3-441B-8CD4-A7AA9FF39439}" type="parTrans" cxnId="{2F4AEF69-598D-4366-AE49-73E9612C101E}">
      <dgm:prSet/>
      <dgm:spPr/>
      <dgm:t>
        <a:bodyPr/>
        <a:lstStyle/>
        <a:p>
          <a:endParaRPr lang="es-EC"/>
        </a:p>
      </dgm:t>
    </dgm:pt>
    <dgm:pt modelId="{409E2D9D-D2FC-4990-B843-5995C3FB1C29}" type="sibTrans" cxnId="{2F4AEF69-598D-4366-AE49-73E9612C101E}">
      <dgm:prSet/>
      <dgm:spPr/>
      <dgm:t>
        <a:bodyPr/>
        <a:lstStyle/>
        <a:p>
          <a:endParaRPr lang="es-EC"/>
        </a:p>
      </dgm:t>
    </dgm:pt>
    <dgm:pt modelId="{8E163790-66FD-42F7-AE21-48B7509D9F2B}">
      <dgm:prSet/>
      <dgm:spPr/>
      <dgm:t>
        <a:bodyPr/>
        <a:lstStyle/>
        <a:p>
          <a:r>
            <a:rPr lang="es-EC" b="1" dirty="0" smtClean="0"/>
            <a:t>Satisfacción del Cliente</a:t>
          </a:r>
          <a:endParaRPr lang="es-EC" b="1" dirty="0"/>
        </a:p>
      </dgm:t>
    </dgm:pt>
    <dgm:pt modelId="{1CAF0B53-00FF-4927-8382-FE724935E6FB}" type="parTrans" cxnId="{30757C3B-32B6-49EA-A0FC-AC7BFB7C790C}">
      <dgm:prSet/>
      <dgm:spPr/>
      <dgm:t>
        <a:bodyPr/>
        <a:lstStyle/>
        <a:p>
          <a:endParaRPr lang="es-EC"/>
        </a:p>
      </dgm:t>
    </dgm:pt>
    <dgm:pt modelId="{557459EA-0CAF-4343-BD2B-3E8C8E42B66C}" type="sibTrans" cxnId="{30757C3B-32B6-49EA-A0FC-AC7BFB7C790C}">
      <dgm:prSet/>
      <dgm:spPr/>
      <dgm:t>
        <a:bodyPr/>
        <a:lstStyle/>
        <a:p>
          <a:endParaRPr lang="es-EC"/>
        </a:p>
      </dgm:t>
    </dgm:pt>
    <dgm:pt modelId="{5C9F31E5-025B-41EE-AB82-E3C8B101B8D3}">
      <dgm:prSet/>
      <dgm:spPr/>
      <dgm:t>
        <a:bodyPr/>
        <a:lstStyle/>
        <a:p>
          <a:r>
            <a:rPr lang="es-EC" b="1" dirty="0" smtClean="0"/>
            <a:t>Atención prestada al cliente</a:t>
          </a:r>
        </a:p>
        <a:p>
          <a:r>
            <a:rPr lang="es-EC" i="1" dirty="0" smtClean="0"/>
            <a:t>Organización     Comunicación    Información </a:t>
          </a:r>
          <a:endParaRPr lang="es-EC" i="1" dirty="0"/>
        </a:p>
      </dgm:t>
    </dgm:pt>
    <dgm:pt modelId="{BB784A8D-EDFC-4726-86F2-CDAF6EB16169}" type="parTrans" cxnId="{8CEF7F04-EC01-4466-9398-F0EADEB6FC57}">
      <dgm:prSet/>
      <dgm:spPr/>
      <dgm:t>
        <a:bodyPr/>
        <a:lstStyle/>
        <a:p>
          <a:endParaRPr lang="es-EC"/>
        </a:p>
      </dgm:t>
    </dgm:pt>
    <dgm:pt modelId="{1AAC3960-99BA-47D0-8467-512A98932CD6}" type="sibTrans" cxnId="{8CEF7F04-EC01-4466-9398-F0EADEB6FC57}">
      <dgm:prSet/>
      <dgm:spPr/>
      <dgm:t>
        <a:bodyPr/>
        <a:lstStyle/>
        <a:p>
          <a:endParaRPr lang="es-EC"/>
        </a:p>
      </dgm:t>
    </dgm:pt>
    <dgm:pt modelId="{C69937D0-2E38-489E-8B77-A17A7693DC24}" type="pres">
      <dgm:prSet presAssocID="{94D47BE0-6BC0-4404-858F-0F570A8CEB8A}" presName="Name0" presStyleCnt="0">
        <dgm:presLayoutVars>
          <dgm:dir/>
          <dgm:animLvl val="lvl"/>
          <dgm:resizeHandles val="exact"/>
        </dgm:presLayoutVars>
      </dgm:prSet>
      <dgm:spPr/>
    </dgm:pt>
    <dgm:pt modelId="{C434D8D1-B7B5-4590-BB4B-0EC8F027C0FD}" type="pres">
      <dgm:prSet presAssocID="{3A7B32D9-06E1-4EB5-9E95-D5DF61B0A458}" presName="Name8" presStyleCnt="0"/>
      <dgm:spPr/>
    </dgm:pt>
    <dgm:pt modelId="{A3FBE0DC-CA54-4A8E-A156-A135BC2AEEF6}" type="pres">
      <dgm:prSet presAssocID="{3A7B32D9-06E1-4EB5-9E95-D5DF61B0A458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43C990-A72B-41EC-A80E-592F59E6ED43}" type="pres">
      <dgm:prSet presAssocID="{3A7B32D9-06E1-4EB5-9E95-D5DF61B0A45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38F84A-4CC6-4A7E-9383-D2B615E146CA}" type="pres">
      <dgm:prSet presAssocID="{86486AF6-8152-4D63-9600-2575F9ED107C}" presName="Name8" presStyleCnt="0"/>
      <dgm:spPr/>
    </dgm:pt>
    <dgm:pt modelId="{B0581653-CE13-4B7C-9E1A-CC7A33014E8A}" type="pres">
      <dgm:prSet presAssocID="{86486AF6-8152-4D63-9600-2575F9ED107C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C4DB21-5812-42CE-A22F-5FB5C4DB86F5}" type="pres">
      <dgm:prSet presAssocID="{86486AF6-8152-4D63-9600-2575F9ED107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9697EC-B607-4180-94BA-3FF880F2512D}" type="pres">
      <dgm:prSet presAssocID="{2721B61E-995C-43DB-8F37-08B3240E3730}" presName="Name8" presStyleCnt="0"/>
      <dgm:spPr/>
    </dgm:pt>
    <dgm:pt modelId="{EE7B139A-E3CB-43D3-947B-80A9942191A9}" type="pres">
      <dgm:prSet presAssocID="{2721B61E-995C-43DB-8F37-08B3240E3730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3FAC73-2694-480D-A363-011C8138602A}" type="pres">
      <dgm:prSet presAssocID="{2721B61E-995C-43DB-8F37-08B3240E37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F22D93-0E54-4EB6-98C2-96B2E0ADD976}" type="pres">
      <dgm:prSet presAssocID="{A5253C7B-15CA-4A1A-AA69-A07AD0F1BFBB}" presName="Name8" presStyleCnt="0"/>
      <dgm:spPr/>
    </dgm:pt>
    <dgm:pt modelId="{0FD01CE4-6E7B-40D2-8419-7D03E55C23DB}" type="pres">
      <dgm:prSet presAssocID="{A5253C7B-15CA-4A1A-AA69-A07AD0F1BFBB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9F3C3B-F41E-49B6-ABEC-B00E710287AC}" type="pres">
      <dgm:prSet presAssocID="{A5253C7B-15CA-4A1A-AA69-A07AD0F1BFB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3BFB57-0275-43FF-8B1E-A33FE719B5A1}" type="pres">
      <dgm:prSet presAssocID="{8E163790-66FD-42F7-AE21-48B7509D9F2B}" presName="Name8" presStyleCnt="0"/>
      <dgm:spPr/>
    </dgm:pt>
    <dgm:pt modelId="{EE211D56-98C7-45B5-A9C1-53C2987E9873}" type="pres">
      <dgm:prSet presAssocID="{8E163790-66FD-42F7-AE21-48B7509D9F2B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42BC9D-F245-4B67-9E27-21AF383F066F}" type="pres">
      <dgm:prSet presAssocID="{8E163790-66FD-42F7-AE21-48B7509D9F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0D3C4C-090C-4A7D-BAE3-8260064E7454}" type="pres">
      <dgm:prSet presAssocID="{5C9F31E5-025B-41EE-AB82-E3C8B101B8D3}" presName="Name8" presStyleCnt="0"/>
      <dgm:spPr/>
    </dgm:pt>
    <dgm:pt modelId="{5EB30CFF-CAB6-4F45-8135-1308CF20B4A6}" type="pres">
      <dgm:prSet presAssocID="{5C9F31E5-025B-41EE-AB82-E3C8B101B8D3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A30AC4-3A72-49E1-9947-1F7C6708AEEA}" type="pres">
      <dgm:prSet presAssocID="{5C9F31E5-025B-41EE-AB82-E3C8B101B8D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9D7DF0A-DD56-4BE5-9953-FA9975007297}" type="presOf" srcId="{94D47BE0-6BC0-4404-858F-0F570A8CEB8A}" destId="{C69937D0-2E38-489E-8B77-A17A7693DC24}" srcOrd="0" destOrd="0" presId="urn:microsoft.com/office/officeart/2005/8/layout/pyramid1"/>
    <dgm:cxn modelId="{149D53A8-0559-42D9-9D1F-5754C7ADCA52}" type="presOf" srcId="{86486AF6-8152-4D63-9600-2575F9ED107C}" destId="{8AC4DB21-5812-42CE-A22F-5FB5C4DB86F5}" srcOrd="1" destOrd="0" presId="urn:microsoft.com/office/officeart/2005/8/layout/pyramid1"/>
    <dgm:cxn modelId="{B02FD9C9-0775-4250-8FBB-6A3AFD7D0B9A}" type="presOf" srcId="{2721B61E-995C-43DB-8F37-08B3240E3730}" destId="{EE7B139A-E3CB-43D3-947B-80A9942191A9}" srcOrd="0" destOrd="0" presId="urn:microsoft.com/office/officeart/2005/8/layout/pyramid1"/>
    <dgm:cxn modelId="{16769C47-43BD-40EA-B99E-CBF80A106E3A}" type="presOf" srcId="{5C9F31E5-025B-41EE-AB82-E3C8B101B8D3}" destId="{5EB30CFF-CAB6-4F45-8135-1308CF20B4A6}" srcOrd="0" destOrd="0" presId="urn:microsoft.com/office/officeart/2005/8/layout/pyramid1"/>
    <dgm:cxn modelId="{C3084924-063F-49D8-B599-AE516A7027C3}" type="presOf" srcId="{8E163790-66FD-42F7-AE21-48B7509D9F2B}" destId="{EE211D56-98C7-45B5-A9C1-53C2987E9873}" srcOrd="0" destOrd="0" presId="urn:microsoft.com/office/officeart/2005/8/layout/pyramid1"/>
    <dgm:cxn modelId="{91F99E77-D340-4325-AB71-377D8D3F3296}" type="presOf" srcId="{2721B61E-995C-43DB-8F37-08B3240E3730}" destId="{0F3FAC73-2694-480D-A363-011C8138602A}" srcOrd="1" destOrd="0" presId="urn:microsoft.com/office/officeart/2005/8/layout/pyramid1"/>
    <dgm:cxn modelId="{F29FF22C-7128-4A33-A598-19C7ADCB6AD7}" srcId="{94D47BE0-6BC0-4404-858F-0F570A8CEB8A}" destId="{86486AF6-8152-4D63-9600-2575F9ED107C}" srcOrd="1" destOrd="0" parTransId="{7F6A618B-71AC-4561-AFE5-AF2D6DFB8CE6}" sibTransId="{5628DA38-895F-4BEF-B16A-802CC71CFF76}"/>
    <dgm:cxn modelId="{31CD6708-7BDE-4985-BE6A-2B398D4A9589}" type="presOf" srcId="{A5253C7B-15CA-4A1A-AA69-A07AD0F1BFBB}" destId="{639F3C3B-F41E-49B6-ABEC-B00E710287AC}" srcOrd="1" destOrd="0" presId="urn:microsoft.com/office/officeart/2005/8/layout/pyramid1"/>
    <dgm:cxn modelId="{8008F133-23A4-4CC1-8E74-DEB2904C3C76}" type="presOf" srcId="{3A7B32D9-06E1-4EB5-9E95-D5DF61B0A458}" destId="{A3FBE0DC-CA54-4A8E-A156-A135BC2AEEF6}" srcOrd="0" destOrd="0" presId="urn:microsoft.com/office/officeart/2005/8/layout/pyramid1"/>
    <dgm:cxn modelId="{444E4713-EF1F-43AF-A5E4-A1FE53099D90}" type="presOf" srcId="{A5253C7B-15CA-4A1A-AA69-A07AD0F1BFBB}" destId="{0FD01CE4-6E7B-40D2-8419-7D03E55C23DB}" srcOrd="0" destOrd="0" presId="urn:microsoft.com/office/officeart/2005/8/layout/pyramid1"/>
    <dgm:cxn modelId="{499A6BDE-8C26-4CA2-B6F9-6142F836E53A}" srcId="{94D47BE0-6BC0-4404-858F-0F570A8CEB8A}" destId="{3A7B32D9-06E1-4EB5-9E95-D5DF61B0A458}" srcOrd="0" destOrd="0" parTransId="{60898C64-3424-4219-891B-699400A4AD60}" sibTransId="{4277100B-E502-4DE9-A590-2660ED50C474}"/>
    <dgm:cxn modelId="{F656B598-DAC3-4D75-BF28-9BCF194C9AA9}" type="presOf" srcId="{5C9F31E5-025B-41EE-AB82-E3C8B101B8D3}" destId="{12A30AC4-3A72-49E1-9947-1F7C6708AEEA}" srcOrd="1" destOrd="0" presId="urn:microsoft.com/office/officeart/2005/8/layout/pyramid1"/>
    <dgm:cxn modelId="{DCE307DD-1F99-403B-AB0E-02D4CB1188EF}" srcId="{94D47BE0-6BC0-4404-858F-0F570A8CEB8A}" destId="{2721B61E-995C-43DB-8F37-08B3240E3730}" srcOrd="2" destOrd="0" parTransId="{37D678A1-4C33-4DF1-BC3D-79CF24148D85}" sibTransId="{91BFED01-030B-41C0-BAD0-4C84EAE7E168}"/>
    <dgm:cxn modelId="{8CEF7F04-EC01-4466-9398-F0EADEB6FC57}" srcId="{94D47BE0-6BC0-4404-858F-0F570A8CEB8A}" destId="{5C9F31E5-025B-41EE-AB82-E3C8B101B8D3}" srcOrd="5" destOrd="0" parTransId="{BB784A8D-EDFC-4726-86F2-CDAF6EB16169}" sibTransId="{1AAC3960-99BA-47D0-8467-512A98932CD6}"/>
    <dgm:cxn modelId="{74EDD2D2-C6A4-4040-83D2-E7C695147279}" type="presOf" srcId="{86486AF6-8152-4D63-9600-2575F9ED107C}" destId="{B0581653-CE13-4B7C-9E1A-CC7A33014E8A}" srcOrd="0" destOrd="0" presId="urn:microsoft.com/office/officeart/2005/8/layout/pyramid1"/>
    <dgm:cxn modelId="{2F4AEF69-598D-4366-AE49-73E9612C101E}" srcId="{94D47BE0-6BC0-4404-858F-0F570A8CEB8A}" destId="{A5253C7B-15CA-4A1A-AA69-A07AD0F1BFBB}" srcOrd="3" destOrd="0" parTransId="{8EDAC351-FAC3-441B-8CD4-A7AA9FF39439}" sibTransId="{409E2D9D-D2FC-4990-B843-5995C3FB1C29}"/>
    <dgm:cxn modelId="{70794C37-9106-456D-A3E2-BC51CED77E95}" type="presOf" srcId="{8E163790-66FD-42F7-AE21-48B7509D9F2B}" destId="{9642BC9D-F245-4B67-9E27-21AF383F066F}" srcOrd="1" destOrd="0" presId="urn:microsoft.com/office/officeart/2005/8/layout/pyramid1"/>
    <dgm:cxn modelId="{30757C3B-32B6-49EA-A0FC-AC7BFB7C790C}" srcId="{94D47BE0-6BC0-4404-858F-0F570A8CEB8A}" destId="{8E163790-66FD-42F7-AE21-48B7509D9F2B}" srcOrd="4" destOrd="0" parTransId="{1CAF0B53-00FF-4927-8382-FE724935E6FB}" sibTransId="{557459EA-0CAF-4343-BD2B-3E8C8E42B66C}"/>
    <dgm:cxn modelId="{3197ECA4-1095-4CD8-8E6C-EF99FEACA06B}" type="presOf" srcId="{3A7B32D9-06E1-4EB5-9E95-D5DF61B0A458}" destId="{D443C990-A72B-41EC-A80E-592F59E6ED43}" srcOrd="1" destOrd="0" presId="urn:microsoft.com/office/officeart/2005/8/layout/pyramid1"/>
    <dgm:cxn modelId="{AD5181AB-04A6-4D8F-848B-D3FBC3B081B8}" type="presParOf" srcId="{C69937D0-2E38-489E-8B77-A17A7693DC24}" destId="{C434D8D1-B7B5-4590-BB4B-0EC8F027C0FD}" srcOrd="0" destOrd="0" presId="urn:microsoft.com/office/officeart/2005/8/layout/pyramid1"/>
    <dgm:cxn modelId="{CE6C5A24-2C07-467E-A39A-502F8A0C0A9D}" type="presParOf" srcId="{C434D8D1-B7B5-4590-BB4B-0EC8F027C0FD}" destId="{A3FBE0DC-CA54-4A8E-A156-A135BC2AEEF6}" srcOrd="0" destOrd="0" presId="urn:microsoft.com/office/officeart/2005/8/layout/pyramid1"/>
    <dgm:cxn modelId="{51C7B077-C601-4F66-B107-6AC3E21EEBBF}" type="presParOf" srcId="{C434D8D1-B7B5-4590-BB4B-0EC8F027C0FD}" destId="{D443C990-A72B-41EC-A80E-592F59E6ED43}" srcOrd="1" destOrd="0" presId="urn:microsoft.com/office/officeart/2005/8/layout/pyramid1"/>
    <dgm:cxn modelId="{E7E09583-54CB-4636-975E-CECA98149F78}" type="presParOf" srcId="{C69937D0-2E38-489E-8B77-A17A7693DC24}" destId="{D038F84A-4CC6-4A7E-9383-D2B615E146CA}" srcOrd="1" destOrd="0" presId="urn:microsoft.com/office/officeart/2005/8/layout/pyramid1"/>
    <dgm:cxn modelId="{A78F6315-7183-468E-8C33-ECAB7DCA4FD9}" type="presParOf" srcId="{D038F84A-4CC6-4A7E-9383-D2B615E146CA}" destId="{B0581653-CE13-4B7C-9E1A-CC7A33014E8A}" srcOrd="0" destOrd="0" presId="urn:microsoft.com/office/officeart/2005/8/layout/pyramid1"/>
    <dgm:cxn modelId="{5E20FA78-FC19-4C91-A3A2-71CC0460175E}" type="presParOf" srcId="{D038F84A-4CC6-4A7E-9383-D2B615E146CA}" destId="{8AC4DB21-5812-42CE-A22F-5FB5C4DB86F5}" srcOrd="1" destOrd="0" presId="urn:microsoft.com/office/officeart/2005/8/layout/pyramid1"/>
    <dgm:cxn modelId="{1FCFA592-2DBC-4C5C-AAB2-087B7A2C4223}" type="presParOf" srcId="{C69937D0-2E38-489E-8B77-A17A7693DC24}" destId="{DF9697EC-B607-4180-94BA-3FF880F2512D}" srcOrd="2" destOrd="0" presId="urn:microsoft.com/office/officeart/2005/8/layout/pyramid1"/>
    <dgm:cxn modelId="{9D69C8FD-F9DE-4FA7-8BAD-D7FC96CF5590}" type="presParOf" srcId="{DF9697EC-B607-4180-94BA-3FF880F2512D}" destId="{EE7B139A-E3CB-43D3-947B-80A9942191A9}" srcOrd="0" destOrd="0" presId="urn:microsoft.com/office/officeart/2005/8/layout/pyramid1"/>
    <dgm:cxn modelId="{49F1CC25-7DDC-46F4-975E-36FC7F984218}" type="presParOf" srcId="{DF9697EC-B607-4180-94BA-3FF880F2512D}" destId="{0F3FAC73-2694-480D-A363-011C8138602A}" srcOrd="1" destOrd="0" presId="urn:microsoft.com/office/officeart/2005/8/layout/pyramid1"/>
    <dgm:cxn modelId="{B7757DA3-87BE-446F-AF73-B1A4FC84AA37}" type="presParOf" srcId="{C69937D0-2E38-489E-8B77-A17A7693DC24}" destId="{76F22D93-0E54-4EB6-98C2-96B2E0ADD976}" srcOrd="3" destOrd="0" presId="urn:microsoft.com/office/officeart/2005/8/layout/pyramid1"/>
    <dgm:cxn modelId="{48B0A5F0-B2A6-4897-9082-C9BEF47CF2FC}" type="presParOf" srcId="{76F22D93-0E54-4EB6-98C2-96B2E0ADD976}" destId="{0FD01CE4-6E7B-40D2-8419-7D03E55C23DB}" srcOrd="0" destOrd="0" presId="urn:microsoft.com/office/officeart/2005/8/layout/pyramid1"/>
    <dgm:cxn modelId="{BB262FD3-5592-4946-A4B2-2A232D2835BE}" type="presParOf" srcId="{76F22D93-0E54-4EB6-98C2-96B2E0ADD976}" destId="{639F3C3B-F41E-49B6-ABEC-B00E710287AC}" srcOrd="1" destOrd="0" presId="urn:microsoft.com/office/officeart/2005/8/layout/pyramid1"/>
    <dgm:cxn modelId="{2163115E-1A6A-4BC8-A3BA-049D8470AD05}" type="presParOf" srcId="{C69937D0-2E38-489E-8B77-A17A7693DC24}" destId="{EB3BFB57-0275-43FF-8B1E-A33FE719B5A1}" srcOrd="4" destOrd="0" presId="urn:microsoft.com/office/officeart/2005/8/layout/pyramid1"/>
    <dgm:cxn modelId="{0E7789F2-68C2-44BE-B835-C9E1F006A497}" type="presParOf" srcId="{EB3BFB57-0275-43FF-8B1E-A33FE719B5A1}" destId="{EE211D56-98C7-45B5-A9C1-53C2987E9873}" srcOrd="0" destOrd="0" presId="urn:microsoft.com/office/officeart/2005/8/layout/pyramid1"/>
    <dgm:cxn modelId="{28464A55-B98B-4030-A83B-8AC89F57EE6E}" type="presParOf" srcId="{EB3BFB57-0275-43FF-8B1E-A33FE719B5A1}" destId="{9642BC9D-F245-4B67-9E27-21AF383F066F}" srcOrd="1" destOrd="0" presId="urn:microsoft.com/office/officeart/2005/8/layout/pyramid1"/>
    <dgm:cxn modelId="{E7E86EA4-F053-4BDF-B1CD-99102C492363}" type="presParOf" srcId="{C69937D0-2E38-489E-8B77-A17A7693DC24}" destId="{480D3C4C-090C-4A7D-BAE3-8260064E7454}" srcOrd="5" destOrd="0" presId="urn:microsoft.com/office/officeart/2005/8/layout/pyramid1"/>
    <dgm:cxn modelId="{CAC9F5BB-DB8D-48F8-9F28-43383B960A93}" type="presParOf" srcId="{480D3C4C-090C-4A7D-BAE3-8260064E7454}" destId="{5EB30CFF-CAB6-4F45-8135-1308CF20B4A6}" srcOrd="0" destOrd="0" presId="urn:microsoft.com/office/officeart/2005/8/layout/pyramid1"/>
    <dgm:cxn modelId="{851C61F5-04BB-4B6D-B404-35D71A626A25}" type="presParOf" srcId="{480D3C4C-090C-4A7D-BAE3-8260064E7454}" destId="{12A30AC4-3A72-49E1-9947-1F7C6708AEEA}" srcOrd="1" destOrd="0" presId="urn:microsoft.com/office/officeart/2005/8/layout/pyramid1"/>
  </dgm:cxnLst>
  <dgm:bg/>
  <dgm:whole/>
  <dgm:extLst>
    <a:ext uri="http://schemas.microsoft.com/office/drawing/2008/diagram">
      <dsp:dataModelExt xmlns="" xmlns:dsp="http://schemas.microsoft.com/office/drawing/2008/diagram" relId="rId18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7ACE01-4DAF-4A94-8DD1-274BE80DCD5B}" type="doc">
      <dgm:prSet loTypeId="urn:microsoft.com/office/officeart/2005/8/layout/vList3" loCatId="list" qsTypeId="urn:microsoft.com/office/officeart/2005/8/quickstyle/3d2" qsCatId="3D" csTypeId="urn:microsoft.com/office/officeart/2005/8/colors/colorful5" csCatId="colorful" phldr="1"/>
      <dgm:spPr/>
    </dgm:pt>
    <dgm:pt modelId="{08DA6AB6-D0B4-493F-8993-B4076CBCFBC6}">
      <dgm:prSet phldrT="[Texto]" custT="1"/>
      <dgm:spPr/>
      <dgm:t>
        <a:bodyPr/>
        <a:lstStyle/>
        <a:p>
          <a:pPr algn="ctr"/>
          <a:r>
            <a:rPr lang="es-EC" sz="1700" b="1" dirty="0" smtClean="0">
              <a:solidFill>
                <a:schemeClr val="tx1"/>
              </a:solidFill>
            </a:rPr>
            <a:t>DISPONER DE UNA HERRAMIENTA QUE PERMITA GENERAR INFORMACIÓN DE LOS CLIENTES </a:t>
          </a:r>
          <a:endParaRPr lang="es-ES" sz="1700" b="1" dirty="0">
            <a:solidFill>
              <a:schemeClr val="tx1"/>
            </a:solidFill>
            <a:latin typeface="+mn-lt"/>
          </a:endParaRPr>
        </a:p>
      </dgm:t>
    </dgm:pt>
    <dgm:pt modelId="{2D5B42A2-EA7A-4921-BB81-17A55C45B339}" type="parTrans" cxnId="{1572F2D4-F63A-4252-828F-4CFA489ADE4A}">
      <dgm:prSet/>
      <dgm:spPr/>
      <dgm:t>
        <a:bodyPr/>
        <a:lstStyle/>
        <a:p>
          <a:pPr algn="ctr"/>
          <a:endParaRPr lang="es-ES"/>
        </a:p>
      </dgm:t>
    </dgm:pt>
    <dgm:pt modelId="{70B356AD-CE0D-4B75-9125-092D6B98811B}" type="sibTrans" cxnId="{1572F2D4-F63A-4252-828F-4CFA489ADE4A}">
      <dgm:prSet/>
      <dgm:spPr/>
      <dgm:t>
        <a:bodyPr/>
        <a:lstStyle/>
        <a:p>
          <a:pPr algn="ctr"/>
          <a:endParaRPr lang="es-ES"/>
        </a:p>
      </dgm:t>
    </dgm:pt>
    <dgm:pt modelId="{06BE91E2-6E01-436B-B01B-127AD6447E25}">
      <dgm:prSet phldrT="[Texto]" custT="1"/>
      <dgm:spPr/>
      <dgm:t>
        <a:bodyPr/>
        <a:lstStyle/>
        <a:p>
          <a:pPr algn="ctr"/>
          <a:r>
            <a:rPr lang="es-EC" sz="1700" b="1" dirty="0" smtClean="0">
              <a:solidFill>
                <a:schemeClr val="tx1"/>
              </a:solidFill>
            </a:rPr>
            <a:t>DEFINIR Y  MONITOREAR LOS DIFERENTES TIPOS DE INDICADORES A SER ESTRUCTURADOS EN EL BSC</a:t>
          </a:r>
          <a:endParaRPr lang="es-ES" sz="1700" b="1" dirty="0">
            <a:solidFill>
              <a:schemeClr val="tx1"/>
            </a:solidFill>
            <a:latin typeface="+mn-lt"/>
          </a:endParaRPr>
        </a:p>
      </dgm:t>
    </dgm:pt>
    <dgm:pt modelId="{C1BE788D-9110-45CB-ACA9-98A64EBA696C}" type="parTrans" cxnId="{CC9F49D4-C220-4062-BBB6-A28B222FB95C}">
      <dgm:prSet/>
      <dgm:spPr/>
      <dgm:t>
        <a:bodyPr/>
        <a:lstStyle/>
        <a:p>
          <a:pPr algn="ctr"/>
          <a:endParaRPr lang="es-ES"/>
        </a:p>
      </dgm:t>
    </dgm:pt>
    <dgm:pt modelId="{D428F924-6E1F-4B0D-BB6E-A501495DA535}" type="sibTrans" cxnId="{CC9F49D4-C220-4062-BBB6-A28B222FB95C}">
      <dgm:prSet/>
      <dgm:spPr/>
      <dgm:t>
        <a:bodyPr/>
        <a:lstStyle/>
        <a:p>
          <a:pPr algn="ctr"/>
          <a:endParaRPr lang="es-ES"/>
        </a:p>
      </dgm:t>
    </dgm:pt>
    <dgm:pt modelId="{E5F9F6BF-A5A1-48B4-9C8F-5B9526BEBA7B}">
      <dgm:prSet custT="1"/>
      <dgm:spPr>
        <a:solidFill>
          <a:schemeClr val="accent4"/>
        </a:solidFill>
      </dgm:spPr>
      <dgm:t>
        <a:bodyPr/>
        <a:lstStyle/>
        <a:p>
          <a:pPr algn="ctr"/>
          <a:r>
            <a:rPr lang="es-ES" sz="1700" b="1" dirty="0" smtClean="0">
              <a:solidFill>
                <a:schemeClr val="tx1"/>
              </a:solidFill>
            </a:rPr>
            <a:t>FIDELIZAR AL CLIENTE, TENIENDO EN CUENTA QUE EL 20% DE LOS CLIENTES REPRESENTA EL 80% DE LOS INGRESOS DE TODA LA ORGANIZACIÓN</a:t>
          </a:r>
          <a:endParaRPr lang="es-ES" sz="1700" b="1" dirty="0">
            <a:solidFill>
              <a:schemeClr val="tx1"/>
            </a:solidFill>
            <a:latin typeface="+mn-lt"/>
          </a:endParaRPr>
        </a:p>
      </dgm:t>
    </dgm:pt>
    <dgm:pt modelId="{7D96BDF1-F046-4040-8682-C3074EDA7F80}" type="parTrans" cxnId="{4DBDDDEE-CB3E-4433-A574-E2054B133401}">
      <dgm:prSet/>
      <dgm:spPr/>
      <dgm:t>
        <a:bodyPr/>
        <a:lstStyle/>
        <a:p>
          <a:pPr algn="ctr"/>
          <a:endParaRPr lang="es-ES"/>
        </a:p>
      </dgm:t>
    </dgm:pt>
    <dgm:pt modelId="{AA3AA45B-AB28-4248-A30D-2CDEA397E0B6}" type="sibTrans" cxnId="{4DBDDDEE-CB3E-4433-A574-E2054B133401}">
      <dgm:prSet/>
      <dgm:spPr/>
      <dgm:t>
        <a:bodyPr/>
        <a:lstStyle/>
        <a:p>
          <a:pPr algn="ctr"/>
          <a:endParaRPr lang="es-ES"/>
        </a:p>
      </dgm:t>
    </dgm:pt>
    <dgm:pt modelId="{55B78D18-8954-4F40-8F09-B8254D3F2E83}">
      <dgm:prSet custT="1"/>
      <dgm:spPr/>
      <dgm:t>
        <a:bodyPr/>
        <a:lstStyle/>
        <a:p>
          <a:r>
            <a:rPr lang="es-ES" sz="1700" b="1" dirty="0" smtClean="0">
              <a:solidFill>
                <a:schemeClr val="tx1"/>
              </a:solidFill>
            </a:rPr>
            <a:t>MEJORAR LAS RELACIONES CON LOS CLIENTES, DISMINUIR LOS COSTOS EN LA CONSECUCIÓN DE NUEVOS PROSPECTOS Y AUMENTAR LA FIDELIDAD DE LOS YA EXISTENTES</a:t>
          </a:r>
          <a:endParaRPr lang="es-EC" sz="1700" b="1" dirty="0">
            <a:solidFill>
              <a:schemeClr val="tx1"/>
            </a:solidFill>
          </a:endParaRPr>
        </a:p>
      </dgm:t>
    </dgm:pt>
    <dgm:pt modelId="{B5D0FBCB-00D2-47A7-8158-ED28CCB5A8DE}" type="parTrans" cxnId="{0AD93B95-C310-4A78-9C88-7F99BA17734E}">
      <dgm:prSet/>
      <dgm:spPr/>
      <dgm:t>
        <a:bodyPr/>
        <a:lstStyle/>
        <a:p>
          <a:endParaRPr lang="es-EC"/>
        </a:p>
      </dgm:t>
    </dgm:pt>
    <dgm:pt modelId="{B5A8C962-C33D-4EBE-A564-717FC760DE19}" type="sibTrans" cxnId="{0AD93B95-C310-4A78-9C88-7F99BA17734E}">
      <dgm:prSet/>
      <dgm:spPr/>
      <dgm:t>
        <a:bodyPr/>
        <a:lstStyle/>
        <a:p>
          <a:endParaRPr lang="es-EC"/>
        </a:p>
      </dgm:t>
    </dgm:pt>
    <dgm:pt modelId="{ECC9E490-B9CF-4CEB-814C-61FDBB364BBE}" type="pres">
      <dgm:prSet presAssocID="{0A7ACE01-4DAF-4A94-8DD1-274BE80DCD5B}" presName="linearFlow" presStyleCnt="0">
        <dgm:presLayoutVars>
          <dgm:dir/>
          <dgm:resizeHandles val="exact"/>
        </dgm:presLayoutVars>
      </dgm:prSet>
      <dgm:spPr/>
    </dgm:pt>
    <dgm:pt modelId="{53CF5E2F-5114-4B3F-8EA8-FE49AFBACCEA}" type="pres">
      <dgm:prSet presAssocID="{08DA6AB6-D0B4-493F-8993-B4076CBCFBC6}" presName="composite" presStyleCnt="0"/>
      <dgm:spPr/>
    </dgm:pt>
    <dgm:pt modelId="{0D7F42FA-3F6B-46EC-97A0-86677FBDF998}" type="pres">
      <dgm:prSet presAssocID="{08DA6AB6-D0B4-493F-8993-B4076CBCFBC6}" presName="imgShp" presStyleLbl="fgImgPlace1" presStyleIdx="0" presStyleCnt="4" custScaleX="121091" custScaleY="1187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246FFEB-527A-493E-934B-D6F065D12E67}" type="pres">
      <dgm:prSet presAssocID="{08DA6AB6-D0B4-493F-8993-B4076CBCFBC6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0C524F-BDF6-4F0D-B29E-C6E7ADEAD936}" type="pres">
      <dgm:prSet presAssocID="{70B356AD-CE0D-4B75-9125-092D6B98811B}" presName="spacing" presStyleCnt="0"/>
      <dgm:spPr/>
    </dgm:pt>
    <dgm:pt modelId="{838DEF7D-378D-4333-AA91-6F4CD20AAAAD}" type="pres">
      <dgm:prSet presAssocID="{06BE91E2-6E01-436B-B01B-127AD6447E25}" presName="composite" presStyleCnt="0"/>
      <dgm:spPr/>
    </dgm:pt>
    <dgm:pt modelId="{A6E4B76A-5C52-41FE-A6EF-3ECE6ABB9B23}" type="pres">
      <dgm:prSet presAssocID="{06BE91E2-6E01-436B-B01B-127AD6447E25}" presName="imgShp" presStyleLbl="fgImgPlace1" presStyleIdx="1" presStyleCnt="4" custScaleX="121091" custScaleY="11499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689F413-0AA0-4A8F-8968-C558318B968F}" type="pres">
      <dgm:prSet presAssocID="{06BE91E2-6E01-436B-B01B-127AD6447E25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906D9D-E645-4B06-90AE-806BDEA90695}" type="pres">
      <dgm:prSet presAssocID="{D428F924-6E1F-4B0D-BB6E-A501495DA535}" presName="spacing" presStyleCnt="0"/>
      <dgm:spPr/>
    </dgm:pt>
    <dgm:pt modelId="{C65CC0FA-BDDD-4360-AEF3-5A7A7555E9B5}" type="pres">
      <dgm:prSet presAssocID="{55B78D18-8954-4F40-8F09-B8254D3F2E83}" presName="composite" presStyleCnt="0"/>
      <dgm:spPr/>
    </dgm:pt>
    <dgm:pt modelId="{2829C60B-546E-4741-8060-ED973DFF6A97}" type="pres">
      <dgm:prSet presAssocID="{55B78D18-8954-4F40-8F09-B8254D3F2E83}" presName="imgShp" presStyleLbl="fgImgPlace1" presStyleIdx="2" presStyleCnt="4" custScaleX="121091" custScaleY="113067" custLinFactNeighborX="-5273" custLinFactNeighborY="140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649CBF6-5996-4C64-B07A-6561DF5F710E}" type="pres">
      <dgm:prSet presAssocID="{55B78D18-8954-4F40-8F09-B8254D3F2E83}" presName="txShp" presStyleLbl="node1" presStyleIdx="2" presStyleCnt="4" custScaleY="12633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7EB7BC-D579-43B6-B743-AFD2FB52E21F}" type="pres">
      <dgm:prSet presAssocID="{B5A8C962-C33D-4EBE-A564-717FC760DE19}" presName="spacing" presStyleCnt="0"/>
      <dgm:spPr/>
    </dgm:pt>
    <dgm:pt modelId="{880F6AFC-8264-4573-9E61-F89E9154211F}" type="pres">
      <dgm:prSet presAssocID="{E5F9F6BF-A5A1-48B4-9C8F-5B9526BEBA7B}" presName="composite" presStyleCnt="0"/>
      <dgm:spPr/>
    </dgm:pt>
    <dgm:pt modelId="{62C44AE7-72BE-4D73-ABD5-F7F7BC576207}" type="pres">
      <dgm:prSet presAssocID="{E5F9F6BF-A5A1-48B4-9C8F-5B9526BEBA7B}" presName="imgShp" presStyleLbl="fgImgPlace1" presStyleIdx="3" presStyleCnt="4" custScaleX="131215" custScaleY="11056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2FDE0B1-7915-4882-A4F6-03FBC7ECEC0C}" type="pres">
      <dgm:prSet presAssocID="{E5F9F6BF-A5A1-48B4-9C8F-5B9526BEBA7B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D5BCA2B-CC15-4849-B19E-201C2E0DBCDA}" type="presOf" srcId="{0A7ACE01-4DAF-4A94-8DD1-274BE80DCD5B}" destId="{ECC9E490-B9CF-4CEB-814C-61FDBB364BBE}" srcOrd="0" destOrd="0" presId="urn:microsoft.com/office/officeart/2005/8/layout/vList3"/>
    <dgm:cxn modelId="{3B215644-3E24-4A50-893E-84A296E164ED}" type="presOf" srcId="{08DA6AB6-D0B4-493F-8993-B4076CBCFBC6}" destId="{D246FFEB-527A-493E-934B-D6F065D12E67}" srcOrd="0" destOrd="0" presId="urn:microsoft.com/office/officeart/2005/8/layout/vList3"/>
    <dgm:cxn modelId="{0AD93B95-C310-4A78-9C88-7F99BA17734E}" srcId="{0A7ACE01-4DAF-4A94-8DD1-274BE80DCD5B}" destId="{55B78D18-8954-4F40-8F09-B8254D3F2E83}" srcOrd="2" destOrd="0" parTransId="{B5D0FBCB-00D2-47A7-8158-ED28CCB5A8DE}" sibTransId="{B5A8C962-C33D-4EBE-A564-717FC760DE19}"/>
    <dgm:cxn modelId="{CC9F49D4-C220-4062-BBB6-A28B222FB95C}" srcId="{0A7ACE01-4DAF-4A94-8DD1-274BE80DCD5B}" destId="{06BE91E2-6E01-436B-B01B-127AD6447E25}" srcOrd="1" destOrd="0" parTransId="{C1BE788D-9110-45CB-ACA9-98A64EBA696C}" sibTransId="{D428F924-6E1F-4B0D-BB6E-A501495DA535}"/>
    <dgm:cxn modelId="{1572F2D4-F63A-4252-828F-4CFA489ADE4A}" srcId="{0A7ACE01-4DAF-4A94-8DD1-274BE80DCD5B}" destId="{08DA6AB6-D0B4-493F-8993-B4076CBCFBC6}" srcOrd="0" destOrd="0" parTransId="{2D5B42A2-EA7A-4921-BB81-17A55C45B339}" sibTransId="{70B356AD-CE0D-4B75-9125-092D6B98811B}"/>
    <dgm:cxn modelId="{933D9D31-6B84-4BFF-BE3D-8198B007DFAD}" type="presOf" srcId="{06BE91E2-6E01-436B-B01B-127AD6447E25}" destId="{3689F413-0AA0-4A8F-8968-C558318B968F}" srcOrd="0" destOrd="0" presId="urn:microsoft.com/office/officeart/2005/8/layout/vList3"/>
    <dgm:cxn modelId="{4DBDDDEE-CB3E-4433-A574-E2054B133401}" srcId="{0A7ACE01-4DAF-4A94-8DD1-274BE80DCD5B}" destId="{E5F9F6BF-A5A1-48B4-9C8F-5B9526BEBA7B}" srcOrd="3" destOrd="0" parTransId="{7D96BDF1-F046-4040-8682-C3074EDA7F80}" sibTransId="{AA3AA45B-AB28-4248-A30D-2CDEA397E0B6}"/>
    <dgm:cxn modelId="{E73544F0-470F-491C-BEE6-D5345AACD99F}" type="presOf" srcId="{55B78D18-8954-4F40-8F09-B8254D3F2E83}" destId="{7649CBF6-5996-4C64-B07A-6561DF5F710E}" srcOrd="0" destOrd="0" presId="urn:microsoft.com/office/officeart/2005/8/layout/vList3"/>
    <dgm:cxn modelId="{FBD8BD56-29D2-4909-B9D9-8C28B0349817}" type="presOf" srcId="{E5F9F6BF-A5A1-48B4-9C8F-5B9526BEBA7B}" destId="{52FDE0B1-7915-4882-A4F6-03FBC7ECEC0C}" srcOrd="0" destOrd="0" presId="urn:microsoft.com/office/officeart/2005/8/layout/vList3"/>
    <dgm:cxn modelId="{7549AE97-E171-4D6D-9DE4-88DE001B07D8}" type="presParOf" srcId="{ECC9E490-B9CF-4CEB-814C-61FDBB364BBE}" destId="{53CF5E2F-5114-4B3F-8EA8-FE49AFBACCEA}" srcOrd="0" destOrd="0" presId="urn:microsoft.com/office/officeart/2005/8/layout/vList3"/>
    <dgm:cxn modelId="{A61C851B-82B2-41E2-8C08-8CB271CF92FB}" type="presParOf" srcId="{53CF5E2F-5114-4B3F-8EA8-FE49AFBACCEA}" destId="{0D7F42FA-3F6B-46EC-97A0-86677FBDF998}" srcOrd="0" destOrd="0" presId="urn:microsoft.com/office/officeart/2005/8/layout/vList3"/>
    <dgm:cxn modelId="{BC0EC3A7-96E9-4020-B084-61C708AB4D49}" type="presParOf" srcId="{53CF5E2F-5114-4B3F-8EA8-FE49AFBACCEA}" destId="{D246FFEB-527A-493E-934B-D6F065D12E67}" srcOrd="1" destOrd="0" presId="urn:microsoft.com/office/officeart/2005/8/layout/vList3"/>
    <dgm:cxn modelId="{A7D9BEB2-3E38-46C2-AD85-C774760C07FC}" type="presParOf" srcId="{ECC9E490-B9CF-4CEB-814C-61FDBB364BBE}" destId="{9C0C524F-BDF6-4F0D-B29E-C6E7ADEAD936}" srcOrd="1" destOrd="0" presId="urn:microsoft.com/office/officeart/2005/8/layout/vList3"/>
    <dgm:cxn modelId="{E2D4FF26-C1FA-4019-80EA-492636EA7C96}" type="presParOf" srcId="{ECC9E490-B9CF-4CEB-814C-61FDBB364BBE}" destId="{838DEF7D-378D-4333-AA91-6F4CD20AAAAD}" srcOrd="2" destOrd="0" presId="urn:microsoft.com/office/officeart/2005/8/layout/vList3"/>
    <dgm:cxn modelId="{815AE096-6006-4C41-8DC0-D5A24DCE6F43}" type="presParOf" srcId="{838DEF7D-378D-4333-AA91-6F4CD20AAAAD}" destId="{A6E4B76A-5C52-41FE-A6EF-3ECE6ABB9B23}" srcOrd="0" destOrd="0" presId="urn:microsoft.com/office/officeart/2005/8/layout/vList3"/>
    <dgm:cxn modelId="{A6F8DFA2-6BFA-4BBD-9DDA-B7308666A8F9}" type="presParOf" srcId="{838DEF7D-378D-4333-AA91-6F4CD20AAAAD}" destId="{3689F413-0AA0-4A8F-8968-C558318B968F}" srcOrd="1" destOrd="0" presId="urn:microsoft.com/office/officeart/2005/8/layout/vList3"/>
    <dgm:cxn modelId="{54B3E6CF-8F4D-46D9-B436-EBE62D45959E}" type="presParOf" srcId="{ECC9E490-B9CF-4CEB-814C-61FDBB364BBE}" destId="{66906D9D-E645-4B06-90AE-806BDEA90695}" srcOrd="3" destOrd="0" presId="urn:microsoft.com/office/officeart/2005/8/layout/vList3"/>
    <dgm:cxn modelId="{1E85531B-B95D-4FAA-A856-4A5050CF4D17}" type="presParOf" srcId="{ECC9E490-B9CF-4CEB-814C-61FDBB364BBE}" destId="{C65CC0FA-BDDD-4360-AEF3-5A7A7555E9B5}" srcOrd="4" destOrd="0" presId="urn:microsoft.com/office/officeart/2005/8/layout/vList3"/>
    <dgm:cxn modelId="{6ABDF458-C26E-4BA4-8400-CB3EE8E048BD}" type="presParOf" srcId="{C65CC0FA-BDDD-4360-AEF3-5A7A7555E9B5}" destId="{2829C60B-546E-4741-8060-ED973DFF6A97}" srcOrd="0" destOrd="0" presId="urn:microsoft.com/office/officeart/2005/8/layout/vList3"/>
    <dgm:cxn modelId="{DB9A2E33-8F97-4F9D-849A-69F7E75DF51B}" type="presParOf" srcId="{C65CC0FA-BDDD-4360-AEF3-5A7A7555E9B5}" destId="{7649CBF6-5996-4C64-B07A-6561DF5F710E}" srcOrd="1" destOrd="0" presId="urn:microsoft.com/office/officeart/2005/8/layout/vList3"/>
    <dgm:cxn modelId="{18FCEDDF-880B-4F90-9428-3A8DBA9D913F}" type="presParOf" srcId="{ECC9E490-B9CF-4CEB-814C-61FDBB364BBE}" destId="{957EB7BC-D579-43B6-B743-AFD2FB52E21F}" srcOrd="5" destOrd="0" presId="urn:microsoft.com/office/officeart/2005/8/layout/vList3"/>
    <dgm:cxn modelId="{440C59D5-38EE-4562-BA66-F791DAABD6AB}" type="presParOf" srcId="{ECC9E490-B9CF-4CEB-814C-61FDBB364BBE}" destId="{880F6AFC-8264-4573-9E61-F89E9154211F}" srcOrd="6" destOrd="0" presId="urn:microsoft.com/office/officeart/2005/8/layout/vList3"/>
    <dgm:cxn modelId="{C265D567-DCEF-4188-8323-6150DEFD420C}" type="presParOf" srcId="{880F6AFC-8264-4573-9E61-F89E9154211F}" destId="{62C44AE7-72BE-4D73-ABD5-F7F7BC576207}" srcOrd="0" destOrd="0" presId="urn:microsoft.com/office/officeart/2005/8/layout/vList3"/>
    <dgm:cxn modelId="{9E0F6513-CF4C-48FB-B38A-361DAB6D62DA}" type="presParOf" srcId="{880F6AFC-8264-4573-9E61-F89E9154211F}" destId="{52FDE0B1-7915-4882-A4F6-03FBC7ECEC0C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00F830A1-3891-4B82-A120-081866556DA0}" type="datetimeFigureOut">
              <a:rPr/>
              <a:pPr/>
              <a:t>12/17/2009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58CC9574-A819-4FE4-99A7-1E27AD09ADC2}" type="slidenum">
              <a:rPr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11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12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13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14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15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16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17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18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19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21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/>
              <a:pPr/>
              <a:t>3</a:t>
            </a:fld>
            <a:endParaRPr lang="es-E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22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23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24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25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26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27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ES" smtClean="0"/>
              <a:pPr/>
              <a:t>28</a:t>
            </a:fld>
            <a:endParaRPr lang="es-E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ES" smtClean="0"/>
              <a:pPr/>
              <a:t>29</a:t>
            </a:fld>
            <a:endParaRPr lang="es-E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ES" smtClean="0"/>
              <a:pPr/>
              <a:t>30</a:t>
            </a:fld>
            <a:endParaRPr lang="es-E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31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ES" smtClean="0"/>
              <a:pPr/>
              <a:t>4</a:t>
            </a:fld>
            <a:endParaRPr lang="es-E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ES" smtClean="0"/>
              <a:pPr/>
              <a:t>32</a:t>
            </a:fld>
            <a:endParaRPr lang="es-E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33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ES" smtClean="0"/>
              <a:pPr/>
              <a:t>34</a:t>
            </a:fld>
            <a:endParaRPr lang="es-E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35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36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37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40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41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42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43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5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44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45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46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47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48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49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50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51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52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53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6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57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58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59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60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7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8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9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10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12/17/2009</a:t>
            </a:r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‹Nº›</a:t>
            </a:fld>
            <a:endParaRPr kumimoji="0" lang="es-ES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es-ES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es-ES"/>
              <a:t>Haga clic para modificar el estilo de subtítulo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es-E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multimedia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12/17/2009</a:t>
            </a:r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‹Nº›</a:t>
            </a:fld>
            <a:endParaRPr kumimoji="0" lang="es-ES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es-ES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es-ES"/>
            </a:lvl1pPr>
          </a:lstStyle>
          <a:p>
            <a:pPr eaLnBrk="1" latinLnBrk="0" hangingPunct="1"/>
            <a:r>
              <a:rPr lang="es-ES" smtClean="0"/>
              <a:t>Haga clic en el icno para agregar medios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es-ES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es-ES" sz="3200"/>
            </a:lvl1pPr>
            <a:lvl2pPr marL="457200" indent="0" eaLnBrk="1" latinLnBrk="0" hangingPunct="1">
              <a:buNone/>
              <a:defRPr kumimoji="0" lang="es-ES" sz="2800"/>
            </a:lvl2pPr>
            <a:lvl3pPr marL="914400" indent="0" eaLnBrk="1" latinLnBrk="0" hangingPunct="1">
              <a:buNone/>
              <a:defRPr kumimoji="0" lang="es-ES" sz="2400"/>
            </a:lvl3pPr>
            <a:lvl4pPr marL="1371600" indent="0" eaLnBrk="1" latinLnBrk="0" hangingPunct="1">
              <a:buNone/>
              <a:defRPr kumimoji="0" lang="es-ES" sz="2000"/>
            </a:lvl4pPr>
            <a:lvl5pPr marL="1828800" indent="0" eaLnBrk="1" latinLnBrk="0" hangingPunct="1">
              <a:buNone/>
              <a:defRPr kumimoji="0" lang="es-ES" sz="2000"/>
            </a:lvl5pPr>
            <a:lvl6pPr marL="2286000" indent="0" eaLnBrk="1" latinLnBrk="0" hangingPunct="1">
              <a:buNone/>
              <a:defRPr kumimoji="0" lang="es-ES" sz="2000"/>
            </a:lvl6pPr>
            <a:lvl7pPr marL="2743200" indent="0" eaLnBrk="1" latinLnBrk="0" hangingPunct="1">
              <a:buNone/>
              <a:defRPr kumimoji="0" lang="es-ES" sz="2000"/>
            </a:lvl7pPr>
            <a:lvl8pPr marL="3200400" indent="0" eaLnBrk="1" latinLnBrk="0" hangingPunct="1">
              <a:buNone/>
              <a:defRPr kumimoji="0" lang="es-ES" sz="2000"/>
            </a:lvl8pPr>
            <a:lvl9pPr marL="3657600" indent="0" eaLnBrk="1" latinLnBrk="0" hangingPunct="1">
              <a:buNone/>
              <a:defRPr kumimoji="0" lang="es-ES" sz="2000"/>
            </a:lvl9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12/17/2009</a:t>
            </a:r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texto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12/17/2009</a:t>
            </a:r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/>
              <a:pPr/>
              <a:t>‹Nº›</a:t>
            </a:fld>
            <a:endParaRPr kumimoji="0" lang="es-E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es-ES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    Haga clic para modificar el estilo de título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y título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12/17/2009</a:t>
            </a:r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 bl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12/17/2009</a:t>
            </a:r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/>
              <a:pPr/>
              <a:t>‹Nº›</a:t>
            </a:fld>
            <a:endParaRPr kumimoji="0"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es-ES" sz="3000" b="1" cap="all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es-ES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‹Nº›</a:t>
            </a:fld>
            <a:endParaRPr kumimoji="0" lang="es-ES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conteni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es-ES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12/17/2009</a:t>
            </a:r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‹Nº›</a:t>
            </a:fld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: Énf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12/17/2009</a:t>
            </a:r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‹Nº›</a:t>
            </a:fld>
            <a:endParaRPr kumimoji="0" lang="es-E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es-ES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es-ES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es-ES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es-ES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es-ES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12/17/2009</a:t>
            </a:r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12/17/2009</a:t>
            </a:r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‹Nº›</a:t>
            </a:fld>
            <a:endParaRPr kumimoji="0" lang="es-E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es-ES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ólo el título: Énf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12/17/2009</a:t>
            </a:r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/>
              <a:pPr/>
              <a:t>‹Nº›</a:t>
            </a:fld>
            <a:endParaRPr kumimoji="0" lang="es-E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es-ES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es-ES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con texto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12/17/2009</a:t>
            </a:r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‹Nº›</a:t>
            </a:fld>
            <a:endParaRPr kumimoji="0" lang="es-ES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es-ES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es-ES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es-ES"/>
              <a:t>Haga clic para modificar el estilo de subtítulo del patrón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es-ES" sz="2800">
                <a:solidFill>
                  <a:schemeClr val="bg1"/>
                </a:solidFill>
              </a:defRPr>
            </a:lvl1pPr>
            <a:lvl2pPr eaLnBrk="1" latinLnBrk="0" hangingPunct="1">
              <a:defRPr kumimoji="0" lang="es-ES" sz="2800">
                <a:solidFill>
                  <a:schemeClr val="bg1"/>
                </a:solidFill>
              </a:defRPr>
            </a:lvl2pPr>
            <a:lvl3pPr eaLnBrk="1" latinLnBrk="0" hangingPunct="1">
              <a:defRPr kumimoji="0" lang="es-ES" sz="2400">
                <a:solidFill>
                  <a:schemeClr val="bg1"/>
                </a:solidFill>
              </a:defRPr>
            </a:lvl3pPr>
            <a:lvl4pPr eaLnBrk="1" latinLnBrk="0" hangingPunct="1">
              <a:defRPr kumimoji="0" lang="es-ES" sz="2000">
                <a:solidFill>
                  <a:schemeClr val="bg1"/>
                </a:solidFill>
              </a:defRPr>
            </a:lvl4pPr>
            <a:lvl5pPr eaLnBrk="1" latinLnBrk="0" hangingPunct="1">
              <a:defRPr kumimoji="0" lang="es-ES" sz="2000">
                <a:solidFill>
                  <a:schemeClr val="bg1"/>
                </a:solidFill>
              </a:defRPr>
            </a:lvl5pPr>
            <a:lvl6pPr eaLnBrk="1" latinLnBrk="0" hangingPunct="1">
              <a:defRPr kumimoji="0" lang="es-ES" sz="2000"/>
            </a:lvl6pPr>
            <a:lvl7pPr eaLnBrk="1" latinLnBrk="0" hangingPunct="1">
              <a:defRPr kumimoji="0" lang="es-ES" sz="2000"/>
            </a:lvl7pPr>
            <a:lvl8pPr eaLnBrk="1" latinLnBrk="0" hangingPunct="1">
              <a:defRPr kumimoji="0" lang="es-ES" sz="2000"/>
            </a:lvl8pPr>
            <a:lvl9pPr eaLnBrk="1" latinLnBrk="0" hangingPunct="1">
              <a:defRPr kumimoji="0" lang="es-ES" sz="20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es-E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12/17/2009</a:t>
            </a:r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s-ES" smtClean="0"/>
              <a:t>Haga clic para modificar el estilo de título del patrón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12/17/2009</a:t>
            </a:r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‹Nº›</a:t>
            </a:fld>
            <a:endParaRPr kumimoji="0"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0" lang="es-ES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9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19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2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11.jpeg"/><Relationship Id="rId7" Type="http://schemas.openxmlformats.org/officeDocument/2006/relationships/image" Target="../media/image66.jpeg"/><Relationship Id="rId12" Type="http://schemas.openxmlformats.org/officeDocument/2006/relationships/image" Target="../media/image7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5.jpeg"/><Relationship Id="rId11" Type="http://schemas.openxmlformats.org/officeDocument/2006/relationships/image" Target="../media/image19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2.png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75.png"/><Relationship Id="rId4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../Revista%20Ficha%20de%20Productos/REVISTA/Revista.exe" TargetMode="Externa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1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1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3.jpeg"/><Relationship Id="rId4" Type="http://schemas.openxmlformats.org/officeDocument/2006/relationships/image" Target="../media/image9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1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1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1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chart" Target="../charts/char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5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8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s-ES" sz="5300" i="1" dirty="0" smtClean="0">
                <a:solidFill>
                  <a:srgbClr val="7BCF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MA&amp;C</a:t>
            </a:r>
            <a:r>
              <a:rPr lang="es-ES" sz="2400" b="0" dirty="0">
                <a:solidFill>
                  <a:srgbClr val="262626"/>
                </a:solidFill>
              </a:rPr>
              <a:t/>
            </a:r>
            <a:br>
              <a:rPr lang="es-ES" sz="2400" b="0" dirty="0">
                <a:solidFill>
                  <a:srgbClr val="262626"/>
                </a:solidFill>
              </a:rPr>
            </a:br>
            <a:r>
              <a:rPr lang="es-ES" sz="5600" b="0" dirty="0" smtClean="0">
                <a:solidFill>
                  <a:prstClr val="white"/>
                </a:solidFill>
              </a:rPr>
              <a:t>PLAN DE MARKETING</a:t>
            </a:r>
            <a:endParaRPr lang="es-ES" sz="5600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1</a:t>
            </a:fld>
            <a:endParaRPr kumimoji="0" lang="es-ES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000100" y="5357826"/>
            <a:ext cx="7239000" cy="10001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2011-2013</a:t>
            </a:r>
            <a:endParaRPr kumimoji="0" lang="es-ES" sz="5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Oval 18"/>
          <p:cNvSpPr>
            <a:spLocks noChangeArrowheads="1"/>
          </p:cNvSpPr>
          <p:nvPr/>
        </p:nvSpPr>
        <p:spPr bwMode="auto">
          <a:xfrm>
            <a:off x="4857752" y="142852"/>
            <a:ext cx="2428892" cy="2571768"/>
          </a:xfrm>
          <a:prstGeom prst="ellipse">
            <a:avLst/>
          </a:prstGeom>
          <a:solidFill>
            <a:srgbClr val="FFFFFF"/>
          </a:solidFill>
          <a:ln w="25400" cap="sq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C">
              <a:latin typeface="Tw Cen MT" pitchFamily="34" charset="0"/>
            </a:endParaRPr>
          </a:p>
        </p:txBody>
      </p:sp>
      <p:pic>
        <p:nvPicPr>
          <p:cNvPr id="9" name="Picture 20" descr="EAGLE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5429256" y="571480"/>
            <a:ext cx="1285884" cy="16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69328" y="2474131"/>
            <a:ext cx="5486400" cy="995338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ctr"/>
            <a:r>
              <a:rPr lang="es-ES" sz="4400" b="1" dirty="0" smtClean="0">
                <a:solidFill>
                  <a:prstClr val="white"/>
                </a:solidFill>
              </a:rPr>
              <a:t>Clientes</a:t>
            </a:r>
            <a:endParaRPr lang="es-ES" sz="44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357166"/>
            <a:ext cx="7391401" cy="110012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/>
            <a:r>
              <a:rPr lang="es-EC" sz="2800" dirty="0" smtClean="0"/>
              <a:t>Los clientes son aquellos que adquieren los servicios de la empresa. </a:t>
            </a:r>
            <a:endParaRPr sz="2800" b="1" smtClean="0"/>
          </a:p>
          <a:p>
            <a:pPr algn="just"/>
            <a:endParaRPr lang="es-ES" sz="1900" dirty="0">
              <a:solidFill>
                <a:srgbClr val="2C99FC"/>
              </a:solidFill>
            </a:endParaRPr>
          </a:p>
          <a:p>
            <a:pPr algn="just"/>
            <a:endParaRPr lang="es-ES" dirty="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00562" y="1428736"/>
            <a:ext cx="3786214" cy="2214578"/>
            <a:chOff x="6413721" y="3701144"/>
            <a:chExt cx="2645231" cy="1143000"/>
          </a:xfrm>
        </p:grpSpPr>
        <p:sp>
          <p:nvSpPr>
            <p:cNvPr id="15" name="Rectangle 14"/>
            <p:cNvSpPr/>
            <p:nvPr/>
          </p:nvSpPr>
          <p:spPr>
            <a:xfrm>
              <a:off x="6740294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s-ES" sz="1900" dirty="0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16493" y="3810000"/>
              <a:ext cx="2166258" cy="95381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tabLst>
                  <a:tab pos="457200" algn="l"/>
                </a:tabLst>
              </a:pPr>
              <a:r>
                <a:rPr lang="es-EC" sz="1900" dirty="0" smtClean="0">
                  <a:latin typeface="Times New Roman" pitchFamily="18" charset="0"/>
                  <a:ea typeface="Times"/>
                  <a:cs typeface="Times New Roman" pitchFamily="18" charset="0"/>
                </a:rPr>
                <a:t>Cooperativas de Ahorro y Crédito.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tabLst>
                  <a:tab pos="457200" algn="l"/>
                </a:tabLst>
              </a:pPr>
              <a:r>
                <a:rPr lang="es-EC" sz="1900" dirty="0" smtClean="0">
                  <a:latin typeface="Times New Roman" pitchFamily="18" charset="0"/>
                  <a:ea typeface="Times"/>
                  <a:cs typeface="Times New Roman" pitchFamily="18" charset="0"/>
                </a:rPr>
                <a:t>Instituciones Públicas y Privadas.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tabLst>
                  <a:tab pos="457200" algn="l"/>
                </a:tabLst>
              </a:pPr>
              <a:r>
                <a:rPr lang="es-EC" sz="1900" dirty="0" smtClean="0">
                  <a:latin typeface="Times New Roman" pitchFamily="18" charset="0"/>
                  <a:ea typeface="Times"/>
                  <a:cs typeface="Times New Roman" pitchFamily="18" charset="0"/>
                </a:rPr>
                <a:t>Fundaciones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tabLst>
                  <a:tab pos="457200" algn="l"/>
                </a:tabLst>
              </a:pPr>
              <a:r>
                <a:rPr lang="es-EC" sz="1900" dirty="0" smtClean="0">
                  <a:latin typeface="Times New Roman" pitchFamily="18" charset="0"/>
                  <a:ea typeface="Times"/>
                  <a:cs typeface="Times New Roman" pitchFamily="18" charset="0"/>
                </a:rPr>
                <a:t>Universidades.</a:t>
              </a:r>
              <a:endParaRPr lang="es-EC" sz="1900" dirty="0" smtClean="0">
                <a:latin typeface="Arial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413721" y="4332767"/>
              <a:ext cx="274320" cy="0"/>
            </a:xfrm>
            <a:prstGeom prst="line">
              <a:avLst/>
            </a:prstGeom>
            <a:ln w="25400" cap="rnd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1643042" y="2428868"/>
            <a:ext cx="2786082" cy="428628"/>
          </a:xfrm>
          <a:prstGeom prst="rect">
            <a:avLst/>
          </a:prstGeom>
          <a:solidFill>
            <a:schemeClr val="tx1">
              <a:lumMod val="95000"/>
              <a:lumOff val="5000"/>
              <a:alpha val="22000"/>
            </a:schemeClr>
          </a:solidFill>
          <a:ln w="34925">
            <a:solidFill>
              <a:srgbClr val="F274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dirty="0" smtClean="0">
                <a:solidFill>
                  <a:srgbClr val="002060"/>
                </a:solidFill>
              </a:rPr>
              <a:t>Clientes</a:t>
            </a:r>
            <a:endParaRPr lang="es-ES" sz="3200" dirty="0">
              <a:solidFill>
                <a:srgbClr val="002060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s-ES" smtClean="0"/>
              <a:pPr/>
              <a:t>10</a:t>
            </a:fld>
            <a:endParaRPr kumimoji="0" lang="es-ES"/>
          </a:p>
        </p:txBody>
      </p:sp>
      <p:sp>
        <p:nvSpPr>
          <p:cNvPr id="146437" name="AutoShape 5" descr="data:image/jpg;base64,/9j/4AAQSkZJRgABAQAAAQABAAD/2wCEAAkGBhQSEBUUEBIVFRUUFxUXFRUVFBUUFhoYGRcXFRUYFRYYHSgeGBkjHBUYHy8hJCcpLCw4Fx4xNjAqNSYsLCkBCQoKDgwNGg8PGiwkHB4uLCwwKiopLCkpLiwpKSopLCkpKSwpKSktKSwpKSksNS0sLCwpKSkpKSkuLCwpLCwsLP/AABEIAHkAyAMBIgACEQEDEQH/xAAcAAEAAgMBAQEAAAAAAAAAAAAABgcBBAUCAwj/xABFEAACAQMBBgMFBAUICwEAAAABAgMABBESBQYTITFBByJRIzJhcYEUQlKRCDNiobEVQ3OCkrLR8BYkJTQ1U3KTweHxF//EABoBAQADAQEBAAAAAAAAAAAAAAADBAUBBgL/xAAlEQEAAgICAQIHAQAAAAAAAAAAAQIDBBExIQUSIiNBUWFxgUL/2gAMAwEAAhEDEQA/ALxrBrNeTQa97fJDG0krqiKMszEKoHqSelVjtr9IOziYrbxSz4+9yjT6avMfyqB+Mm/El5eNaRMeBAxTSPvyjkzN64PIemD61xNnbCSMAsAz988wPUAVHfJFI8rWtq32J4qtTZP6Q1o7YuIJoc/eBWRR88YP7qszZm1I7iNZYJFkjcZV1OQf8D8K/NktmjDDIp+g/wAipL4fbfNjOiAngOwV1JzjJ5OPQgnr6VFXYrPiVzL6XkpWZieV+Cs15Ws1ZZLNKUoFKUoFKUoFKUoFKUoFKUoFKUoFKUoFKUoFfOXpyr6Vg0H442fk3vtPe1uTn8WSf41K6x4tbovYbRadFPBncyRsByDk5dD6EE5A9DWns7aySjkcN3U/+PUVT2aTPEw3vSs1KxNJ7b1YPQ1mu7ubu613dKuPZoQ0rdgoOQPmcVVrWZtw2cuStMc2mfC89lk8GPV72hM/PSM/vrbryoxXqtWOniZnmeWaUpXXClKUClKUClKUClKUClKUClKUClKUClKUCsGhrBNBobY2PFdQtDcRiSN+qn9xB6gjsRVS7Y/R1QsWtLtkBPJJU14/rLzP5Vau3N4IrSIyTtgdAPvMfRR3NVHvB4jXNwSI2MMfZUPmx+0/+FRXyVr2ua+pkz+a9fdt7u+BHClDXN6H6gpGukn6sev0qzEhttnWxPlhhjGpmP8AFj1Ynp8aoEXDZzrbPrrbPzznNfbeLb9zc2ItWkLKrq41HzkKDhS3cZOefoKhpnrM+YXs/p+amPxbmI+ixD47WzMwgtLyZV6skYx8MgnIz8a1T+kPag4a1uh8CIwfyLVveA0IXZZIXDNPLq5YJxpAz8ulTjam71vcqVuIIpAfxop/f1q2xZjjw97F2zHdQJPA2qORQynGDjocjsQRgit/NRPejeS22PZKeGAo9nBDHgajzOB6L3JqI7qbT21tT2/Gis7Zj5SIgzsAf5sNzYdtRwDg4oLazTNQTb0O1bWJpre6ju9ALNDLbrGxAGTw2jPM4ycEVwfDTxNuto3son4UcEUBkIRSOepQCzsc4xk0Fs5pmqi//Sr3ad4bfYyxxxpza4mUt5c4146AHsOpqYjd7aGj/ip1+v2SLT8tOc4+tBLM0zUI2DFtcXum9lt3tVUkSRRhS7dFXGcoeeT8qiu2/FC7u737HsRFOCQ07DUDg4ZlzyWMfiPM0Fw6qZqG2O592Ijx9rXTSsB5oxEiKe+lCpyPnUE3A8Sbz+VPsN1KLlGkljEmkBgULYdSvVTp6Ed6C7c0zVbbS8TpJdo/yfsyFHkBZZJpmYRqU/WEKvMheme/QVs71XW1bS1a4int5imC8QtWBOSB7MhyT17igsDNZqKeH+8897bl7q2a3kRtJBDBXGM6lDcwO2O1SoUGaUpQKUpQeTUW3x36hsIyWIaTHJAeQz0Ln7o/eewqUmofH4exTTGe/wBM7liyRhSsCZPLCdXf1Zs/DArkw+qzETzKlNpb1T30pkWKa4boNCNoXnyCgDyiufdX08P+8WksY7llYD8yMV+pbe1WNQsaqijoqgKB9BXB3z2DdXUaJaXf2bDEudHE1jGAuDy686inDWe1yu/mrxFZ4j7KBs75JRlDn1Hf6itiu3vB4M3dqj3UM63DqSzxrFwyy9WKgHBx10io3Y3yypqX6j0PoaqZcPs8x03NLdjPHtt4snvh1voLVuBMAIZGJD/gdupPqp5fKrX/AJbg/wCfD/3U/wAa/OletlbtWdxcAXbvEr4GuPTpzn7+egPqKkw5v8yqb+h3kx/2HY8d7nibQtlLZh4KlSpyvnkIdhj4Ac/hV9WluqIqRgBFAVQOgUAAAfSobvv4YQbQgiRCIXgXTC6rqAjwBoZe69D8PzrG7exNrWsXBe5tZ1QYjeRZuIAOSg494D48+VXWA6m/+9KWFlJKzDWVKQr3aQghQB3x1Pyqh9wVcWG1ynvC1QfHBZi5/s5q3Ljwt+1zifa1ybkqNKRIvBhQfBQSTWp4b+FkuzpZ2nmiljmj4ZjVW7NkatXIjBII+NBofo8xx/ZLkqRxDMuodwoQaD8jlv31beKqq08I7ixvPtGyrtEU5BinRiug89BK++B2zzFTH/aZUjFirY97M7L/AGeX8aDe3sLfYbnhnD8CbSfQ6G71TvgKsmm6a2WEy+yBMrupCYYgDSCcZzn44q0t3t37lXkk2hcrcO40KqIUhRPvqqZ5lu5PPkKhA8G7m0vPtGyb1YlycJKrHC5yYzjk6fPnQd7ePYm2rmNo47mzt1YYPCExcg5yOIw5Z+GK4e6Ph9ebOKtHFs8yHymeSSZn59Qg6Ly7DrUxZdraMD+Tw2Pe/wBYIz66f/da+7G6Vytw1ztO5FxMOUKoCsMSn3iqHlrPTPYfOgiu0vCNmvjdbN2gkEpYvpwG0sf1hQg50kknBHLOK++9UG3LO2a4XaEUywjU6iAI2nuefJsdccq+Nt4U3dltI3mz5YGQs54UutTockshYZyOfI/AV3969hbSv7drfVa28cmBIQ0ksjLyJA5AAZH1/Og9eE++8u0rWRrgLxIpAhZAVVgVDKcdj64qeCo7uRufHs61EEZLHJeRyMF3IAJx2GAAB8KkVApSlApSlArGKzSgxilZpQeTVCeMe7cdhcx3VsNP2lnEkQGE1KAxZfTOenrzq+6pv9Iz9VZ/0kv90VyY5jiX1S80t7o7hA7W5WRdSnkfzB7g19q+Ee6U8Ozodow5eKQMLhMc0w7Krj9ggDn2+Rr3BOHUMpyD/n86zsuKaTzHT1ent1z14nuFkeHu/wBoK2103l6RSMfd9Ec+noe1WqDX5mqzvDvfzOm2umy3IRSHv6I59fQ98VNhzc/DLO9Q0ePmY4/aw9oX6QxtJKwVF5sxzgc8c8fOvVtdq+dOTpODkEYOAe/wINc/enZz3FnLFFjW64Go4HUHme3SuPtnYVyZNVs50sseVeZl0ss6SMc4OQyak/KrjDS8mtexvkmQPGdSnODgjocHkfiKiFtu3doxbiZ1DzqZnOvF0ZAuSPLmI6M/SvMW716ohWJ1iVBNkiUsdUgl0eXHMKShPr9BQTKW7VThiAQC2D+EdTXu3nDqrLnDAEZBBwemQelRSbY927K4Kx+yAdBMWBfjRvIFYj7yqy6v2q+J3duyQxk8waJl9s3kUXLSNGcDDeyITJ69KCW7Q2gkMZklbSi41HBOMnA6fE1sA1Fd8Nhz3AxEVZShXQzlAr8RHDnA83lUjHUZ5dTXQ2NYypJMZiTqclWEpKspJK+zI9mwGF5dcUHTjvEMjRhgXQKWUHmA2dJI7A4P5VsZqB73bKmWOe5jyrPbXCTaJDqyMNbmPSMkqQR/Xr7ybCuyraJSA+oxKZT7EkxsG1Y9p7rHHbVjpQTSs5qG2uypypKScSMTuVHEZTJAQxVdZ7rI/XuEX0qS7HgkS3iWZ+JIqKJH/EwHM/nQb1KUoFKUoFKUoFKUoMGqa/SM/VWf9JL/AHRVymq78Zdy5b61Rrfm9uXfh93BGGCn8QxkDvQbHg7GG2JbhhkHigg8wRxHGCD2xVceIW4jbLlM9upaykbzr1MLHt/0nsfoe1Wh4QrjY1r28r5+fEbNSq7s1lRkkUOjgqysMgg8iCPSuWiJjiUmPJbHb3V7fmqOQMAVOQeYNexW9vruY+yJ8pqeylbyN1MTfgY/wPcfEVoK2RkcwehrNyY5pL1mrtV2Kfn6rY8PN++MBb3Le1A9m5Pvgdj+2B+dS6bbftnhhQySRoryDUECh86AWP3m0sQPhzqjN0dlyXd4iQxF443UzyaiiIo5kax9/wBAOf51d8m7/t3nhlaJ5I1SQBVdW0Z4bEN99dR59++cVdwzb2/E87vVxVy/LluHa8IBzKg0kKcuowxIAU/HPLFYTbUB6TRn3RydTzYkKMepIIHyrjvuNGQmZZMxvrUnSxJM6XDasjzEtGvM9BnHWvB3ETORKwI4ekhI+RS4a5U9OfmYj5VMouwm37dmCrPES2MAOMnJIGPXJVh9DXztt5oH5cQKdCOVYgEK+QpJBI547E1x7bw9RNOJ3JVoSDojH6qaWdRyHQmZgfgBWwm5gWIRrMy+zjjJ4cZJWMuRyIwuQ5BxQdKbeCFTpEis2tE0qykhnI055/EdMmtqLaEbKWR1YLnJDAgY65x8qjtruAiJo4zn2lq+dEYP+rqqKAQOWQgyevpXS2Tu8ltllZnPDjiGQB5ItRUYHIt5jz70G2drRmNnVg4VNZ4fnJXBZSAOuQOWK+Gz94YpYlk1IEc+RtakMMAnB7EZwQemK+Gw9jcO1Mal49ZkZfd1xBySijHLyAgDtWodxYyZGLsGlEiuVVFUiRUVzoAwHPDB1DnzNB15tsRIypqGokLpBXI65JyRyGDnHOsRbdiaZYkbUzo7qV5phGCsNXrlhyrmf6FIERFlYLHMZowVRypIcFcsMsMuTzrOyNzuBPxuO7n2xZSkagmXQWPlHLnGMY9TQSUUrArNApSlApSlApSlArBrNKDWsrFIl0xqFXLNgdMsxZj9SSa2KzSg0NqbKjuInhnQPG4wysORHb5Edc1UGz/BGdbp4nuMWQOVcfrmB/mwPunsW/Lryu01iuTET2+q3tXqWjsjYsVrCsNvGscadFUfmSe5PcnnW6zYFeq8lc118o9Dvahlk1H2QWBoyFcs/E4nRRnUMR5yB0619Yd4C8V06pj7OzquScNpiWUE9NIOrGOtZj3PgUYTiLgRhCsrgoI9egRnPlAEjD5HFbcWwo1EygNi4ZmkyzHJZQhwT7vlAHKg0Njbx8SJHl0jiJGVVVcEu0fEZV1e9y7j0NbMe88DHCsxIMgxobrGVEg6di4H1rz/AKKQ6YhmT2OnhHivlNIwNJz3BwfUcjXyl3MgZmb2qli5OmaRRlyhk5A/e4a5Hz9aD5T73RloDCytHIw4jkHCoYnlB1dAcJnB7Gtld7LcukYZi7tpChGzzUOMjsCrA/8AyvjDuNaqFUI2lQBoMjFWwjRjWM+bCMV59selbFrurBHIsqhjIpyGZ2J9zhgH1ULyA+dB2BXqsAVmgUpSgUpSgUpSgUpSgUpSgUpSgUpSgUpSgUpSgUpSgUpSgUpSgUpSgUpSgUpSgUpSg//Z"/>
          <p:cNvSpPr>
            <a:spLocks noChangeAspect="1" noChangeArrowheads="1"/>
          </p:cNvSpPr>
          <p:nvPr/>
        </p:nvSpPr>
        <p:spPr bwMode="auto">
          <a:xfrm>
            <a:off x="80963" y="-547688"/>
            <a:ext cx="190500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46439" name="Picture 7" descr="http://www.itdg.org.pe/bosques/imagen/logos/logotipo_%20faces_ecuad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571876"/>
            <a:ext cx="2143140" cy="1303030"/>
          </a:xfrm>
          <a:prstGeom prst="rect">
            <a:avLst/>
          </a:prstGeom>
          <a:noFill/>
        </p:spPr>
      </p:pic>
      <p:sp>
        <p:nvSpPr>
          <p:cNvPr id="146441" name="AutoShape 9" descr="data:image/jpg;base64,/9j/4AAQSkZJRgABAQAAAQABAAD/2wCEAAkGBhQSEBQUEhESFRQUGRkXGBcVEBgWFBYVHxwVFRgbFBsdHigeFxkjGxcUHzIsIygpLCwuFR4yNTEqNTIsLjUBCQoKDgwOGg8PGi0lHyA1LCwtLCwpKywvLSkqLC0vMCk1LCkqKik0KSwsNCkpNCwpLCksLDQsLCksLCwsLCksLP/AABEIAGAAqgMBIgACEQEDEQH/xAAcAAEAAgIDAQAAAAAAAAAAAAAABAcFBgECAwj/xABMEAACAQIDBAQGDAsHBQAAAAABAgMAEQQSIQUGEzEHIkFRFzJhcXORI0JTVGKBk7Gys9HSFiQlM1J1gpKUocMVNDVDcnTBFCY2osL/xAAaAQEAAgMBAAAAAAAAAAAAAAAAAQIDBAUG/8QALhEAAgEDAQYEBQUAAAAAAAAAAAECAxESMQQTIUFRcQUiYdEUMjPB8AY0NYGx/9oADAMBAAIRAxEAPwDeaUpXcOWKUpQClKUApSlAKUpQClKUApSlAKUpQClKUApSlAKUpQHOWmWpfCpwqpmWxImWmWpfCpwqZjEiZaZal8Kte3128+CgSSNEYs+Wz5rWsT2Ed1SpXdkGrGWy0y1q2yd9nkwGIxMkSXhbKFTMAbhLXuT2tTdPpAXEvwplWOQ+IQTkc92uob49atZlbo2nLTLUvhU4VUzLYkTLTLWE343kkwSRNGkbF2IOfNpYX0sRUnc3bT4zDmWRUUh2Wy3tYBT2k99Wu7XI52MllplqBvDvPBgx7KxLnlGurnynuHlP860vE9LEhPseGjA+G7Mf5ZbVaKctEQ2kWHlplqtvCtiPcMP6pPv1sW5G+EuNlkSSOJQiBgUzXve2t2NGpJXYTTNny0y102vtWHCx55nCryHazHuUcya0XHdK+vsOHFu+Rzc/sry9dRG8tCXZam+5aZarXwrYj3DD+qT79PCtiPcMP6pPv1bCXQrkiystMtaRu10gzYnFRQtFCquSCVD3FlZtLsR2VYXC8lUk3HUsuOhN4VOFUzhU4VaO8NrEh8KnCqWYq+czvpjQLjGT3AJ8fttftrLTTqXs9Ck3ja/M3/eferEQ4uSONwFW1gUB7AawG8G35cXssPLlzR4towVW1wI8wJHf1rad1RtpYxpXWSQ3eSOJmNrXYopJt2V4OPyO/wCsH+qWudsdSb2pxb4XZ6rxbZaMPDqc4xSbS4pcdET9iL+Qsd6VP6VaYqGxIBstrm3K+gv3Vu+wl/IGP9Kn9GpHRBgEmkxccihkaJQykaEZq72eClLo/Y8Zjk0jK9H+/gmy4fEtaXkkhP5z4LH9P5/PzsHhVSe/O40mAkzrdsOx6j9qHsV+49x7a3Po43/4+XDYlvZuUbn/ADAOxvh/P5+eCpFNZw0MsJWeMiJ0yJaHDekb6Nee5W1xhdjTTkXKyOFH6TkRhR5r6/Eal9NiWhw3pH+jWoSuRsJAOTYxr/FGpHz1aHmpx7lZcJsxmytmT7RxZUNmkclnduSr2k+QaADzCrS2d0W4ONQHRpW7WdiPUBoBWr7iSth9l4/FR5RKpRVJUGwGXmD2HOfVWM8K+P8AdIv4dKtPeTbUNEVjjFXlzLH8HWB96r+833qlYDdrC4PPJFEsfVOcgk9UdY3ufJVXeFfH+6Rfw6VsOyt68Ri9lbSeZlJjQKuVAlg4cNe1YpQqJeZ8O5kUoPQ0rbW1ZdoYu4BYu2SJB7VSbKB3d5NWJsLongRAcTeWTtAJWNT3C2rec1rPRBgw+0Cx5xxsy+clVuPiJ9dXVwqmvVcHhEUqeSyZqPg6wPvVf3n+9XPg6wPvVf3n+2tt4VOFWtvpdTNu10NZwO5OEhkWSKBVdeRBbTQjtPcTWa4NTOFThVDqN6kqFj2xEqpbMbXqDitpROrokil1AJXk1iRrburvvByT4/8AitPw3+Iyf7f/AJWvF7d4nV39XZbLFRff5Tq0qEcYz53+532ziGWXCZWYXnRTZiLqSAQe8EVRcniH/Sfomrw27+dwf+5j+kKo9z1D/pP0TXW/SDb2Sd/zU0/FPqxNqmHVh9DD9WtdpB+RX/WL/UrXE/KH0MP1a12l/wAEf9Yv9Stbmx/vP7f3PTeMfxlLtH/EZPYC/wDb20PSp/Rqf0GL+MYn0a/SqFu//wCO7R9Kn9Gp/QT/AHjE+jX6Vdyr9Op39jxMPngW3jtmJNG0cqB0cWZTyIqhN/Nw5NnS50zNh2PUk9sh7Fc9jDsPbbvr6IqLtLZsc8TRSoHRxZlPb9h8tc+jtEqT9DaqUlNep877wb6PjMJBFMCZYWJ4n6aFbDN8MfzrP7L2KcRu5MUF2hxDSgW5qqoH/wDUk/s1ht+9w5Nny3F3w7nqSd3wX7m+f11ZfQqn5Na45zSfH1YxXQqzjGkpU9LmpTi3Nxl0NI6KNvQxyS4XE5OFictuIAU4g5Br6Wb5wKtz8EMH7zw3yCfZVX7+9FEkbtNgkMkTamJdXjPbkHtk82orWdm7/wCPwo4aYhwF0ySKHy+TrC481UnT3/npS7otGe78s0Xv+B2D954b5BPsrpjd1YThZ4Ioo4hMjKciBdbEKTbuvVM+F7aXu6fIJ9lbr0Vb74rG4mZMRIrKkYYARqtjmA7PJWGdCrCOTenqZY1acnZIr3crbf8AZ+0FaYFVBaKUdqg6E/ssAfMK+hsOyuodGDKwuGU3BHYQar7pJ6MTiWOJwgHGP5yPkJPhKex/n89Vpgd4sfs9jGkk0Njcxuul+/KwNr+TnWWUVtKUoOz5oxxk6LxkuB9I8GnBqgfC7tL3dPkE+yuPC9tL3dPkE+ysfwdXqjJ8TAv/AINODVPbjdJOOxO0IIZplaNywYCJFJsjsNQL8wKuatatCVJ2kZYTjNXR4z5eqGANzYXW+tie7TQGuFgQclTXTxRr9teO1NlicKCxXKWOgvzR4/8A6v8AFWKbc1OrlcLldXHsQOWyxIcgvYE8MG5B8Y6cjWru43vYzXZk454LoQY7t4pAGpOYWU259VuXdUf+wsEhX8Wwqkmy+wRgljci2nOwPqrpDuwqmIhl9iIsOELWDSNoL6G0lrju5V4fgjcdaW9gigiMAqirMgsb6PaY9bvUaVaKUFaPAh8dTJTbIw7ks8ELE82aJCdNNSRXabZcDoqPDCyA9VWiQqDy6oIsDz5VEw+7aiGSIlbSsCwSMJGABGtlS5ABEYvrzY1Fx+54kQIJcqhpWA4SnLnIYZOWUqeXn5cqlcNCzk2rNmRXZWHVDEIIQjnrIIVyMbX6ygWvYDn3V3wWy4ISTDDDGW0JjjRCfIco11qCN1hd7yaNxNVjCydcSA5nuSxHENuVrDQ868huahVgSoLZ7ZIVVI2ZYlDRLc5COEDz5sTpU3ZSyM7JiVW12AuQv7R5CuZMQoKgkAsbAd5sT8wPqrC4bdbLO0plvmbNYRhfbmQZrcyLkX008tye+O3ZEkrOXtmBuQg4gJjMPUkvdVsb2tz176gkyuIgSRSrqrqdCrAMp84OhrphMPHEgSNURByVAFXtJsBp31j9nbuCLDyQ59JM1yi5MuZQnUFzY2APPneoUO5YUR2kUZHz6Qi3OM2QFiFvwxe99STobWA2GLEq6qysCG1Ug3BHk76h4uLDytlkSKRrgWaMPa4Yi9wbaK3qrHLujbgeygCAIotEAeqxOhv1bqbHn3i2tc4fdFVQpnWx06sQUECN4QWF+sxD3J7SOymgPVtiYEG3/TYTNYNYYeMnKTlBsFva+lTcHsvDwkmKGGMnQlI0Q+QEgCsdgt0xHrxAdAptEALCUzgDW9rkjUkm97154rc7OpXiIAST/d1LMDm1ka93cFjY6DvB1qcm+ZFkbEXHeK8sVhkkssio47Ayhh8QNY7HbGMkmH16sfjm/jqMrKpHb7IqNz9qR217YnY2acS5l8UKbxhmFs9jG1/Yyc5vob2HKoJPI7tYPmcJhf4ePn+7Q7tYPX8UwunP8Xi08/VqDhNyY0QozBhr/li3icMMQSevbUnS+mgrs+6ALs/EU3YNlaEMjN1vzozdcdYnTLqAdSL1bJ9SLIyWG2Dho3DR4bDo66grAisL3GhAuNLishasLszdkQzLIJL5UCWyAM1lRbs1+VkGgA58zpWbqG29SbWFKUqAKUpQClKUApSlAKUpQClKUApSlAKUpQClKUApSlAKUpQH/9k="/>
          <p:cNvSpPr>
            <a:spLocks noChangeAspect="1" noChangeArrowheads="1"/>
          </p:cNvSpPr>
          <p:nvPr/>
        </p:nvSpPr>
        <p:spPr bwMode="auto">
          <a:xfrm>
            <a:off x="80963" y="-433388"/>
            <a:ext cx="1619250" cy="914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6443" name="AutoShape 11" descr="http://www.inec.gob.ec/inec_theme/images/inec/head_logo.jpg"/>
          <p:cNvSpPr>
            <a:spLocks noChangeAspect="1" noChangeArrowheads="1"/>
          </p:cNvSpPr>
          <p:nvPr/>
        </p:nvSpPr>
        <p:spPr bwMode="auto">
          <a:xfrm>
            <a:off x="155575" y="-547688"/>
            <a:ext cx="2028825" cy="114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46445" name="Picture 13" descr="http://t0.gstatic.com/images?q=tbn:ANd9GcSMYIRrTIBanNaqrWrZF8EMAljkn6x4zizrJYwPnFJlxx685oSl5w&amp;t=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5214950"/>
            <a:ext cx="2024074" cy="1143008"/>
          </a:xfrm>
          <a:prstGeom prst="rect">
            <a:avLst/>
          </a:prstGeom>
          <a:noFill/>
        </p:spPr>
      </p:pic>
      <p:sp>
        <p:nvSpPr>
          <p:cNvPr id="146447" name="AutoShape 15" descr="data:image/jpg;base64,/9j/4AAQSkZJRgABAQAAAQABAAD/2wCEAAkGBhQQEBQUEBQVFBUWFhQXFRgYFBYcHBcbHR0VGxgXFRoYHSceHRkkGhUVHzIgIycpLiwtFx4zOTArNicrLCkBCQoKDgwOGg8PGiwkHSUpLC0sKik1LCoqKSwpLCkpLCkpLDQpLCwsLCkpKSopLDUpKTUsLjQsKS81LCwpKiwpLP/AABEIAFUBMAMBIgACEQEDEQH/xAAcAAABBQEBAQAAAAAAAAAAAAAAAQQFBgcDAgj/xABGEAACAQMCBAMEBQcKBQUAAAABAgMABBESIQUGEzEiQVEHYXGBFCMyUpEzQlNzobLRFzQ1YoKSk7GzwRUWJdLwVGNyo8L/xAAaAQEAAwEBAQAAAAAAAAAAAAAAAQMEAgUG/8QAKxEAAgIBAwMDBAIDAQAAAAAAAAECEQMSIjEhQVEEE3EUYZGxocGB0fAF/9oADAMBAAIRAxEAPwDcMUYpaKAKKKZ8U4qltGXkPwG2WPoM/jk7AAk0A5kkCgliABuSTgD3k1A3nOkSnTErSn+qMD45O5HvAx76pXM3M0kjhHVzI6NJBAqthgM7se/5p8tRIH2AQTDwxy30Yjlj0xu0hAUN9ZG6NGwWHHUYq6rLHJINskFqAuU/tBYHvAmXEe7azrP5pw43wRnbbzptH7SSQT1rYgAk5BwMaifzh91ts+XwprZ+z2ZiW+sQlxLnqLFh9ASQqIw5CvvkZGMmvT+yfAJRVUkg5W4fIYYw2HjIJ2HxoCetOeWIBeIOpVXDRPnKns2NwFPqWqe4bx6G4/JvvjOk7H4geY94yKzmblu4szdTAy9aaARI8mgqm48XViHhwucalA1bnG9RPCJ5+qkMw8eoLEQcyN3dp+oDpeGNCB1O7aftAnFAbbmiqpwfmVo36N2QSDpEgIxnbZz813OCNQ1DcE2rNALSYpaQ0AhFFV/inPlpbStFNIVdcZGlj3AYbgehFNf5ULD9Mf8ADf8AhXGuK7nOuPktdGKrfD/aBZzyrFFKS7nCjQwyfiR7qsgrpNPglNPgMUYpaSpJCjFQnHOb7ay/LyAE9lAyx+Q/3qCX2v2WcYmx69P/AGBzXDnFcs5c4rll4xRioPg/OdpdkLDMpY9kbwt8g3f5ZqcFdJp8Epp8BiilrjeXSxIzucKoLMfcNzUknSiqoPahYfpj/hv/AApf5ULD9Mf8N/4Vxrj5ONcfJa8UYqJ4VzVa3RxBMjn7ucN/dbBPyqWBrpNPg6TT4DFGKWg1JImKKrV77Q7KGR45JSHQlWGhtj+Fcf5ULD9Mf7j/AMK41x8nGuPkteKMVX+Fc92l1KIoZCznOBoYdhk7kYqw10mnwdJp8CYoxS0VJIUUUUB4mlCKWY4ABJPoB3NZnxrmNZJ9coZhglYkI1rHuDKqn7ZVgW0jdihxkR4Ns5yujoSFPtSt+wY/Zkr8QCKy/h9qL67DDDKAmmGQNqjZiUijkxtldHUcArqAwVbOaAsPKfDJ5kU3EpfoszRzumJIUIIGSTlpJEKtoceAEZydIqavOcLfh6sILW7lbuzi3l8Z9XlkALfHf3VY5VWytHIbARGYu3m25Z3J7knLE/GqbzJzXdx2sDwnpvPMAGZQw0tsB6DuCO+wO4qjJmUZae9WWQhqZG2/t0zOEa0YKTggPlx6+Egb+6pfjHtlt4I1IhmLuMxqwRQwBwSWDEAg7FTuD5U543b2d4gF3AXkC46iAK+exKMDnGQdjVQ4JyNbrNqvOvcIo+qRhgINTHS+++xXbzIY7gisa9bgXRZEzt4/sSvBvbZ1mw1lM2/eHMmPiMCpzpQ3f1tpHLDKNTCOWB4ssQQWjLrpSXBPjXI+8CKj+NcxyWs1mtkFit2kEbxLEuTnzXG3YADtufOrnwriZkkkik2eMjvtqH3sema0Yc+OVaZWn0RE4UrMkilNmRbi3MhkkZjKMtNKRgOSrHEciyOwbWSCG0jUHXGk8n8a1r0XILKMo2ftLt2PuyPkR5g1H+0Hl0SxllBHU8DY8nwRE3cfa2iYE4IZc5CgVTeT+IGIIF0aoNDaFLF1DFtcU2dg6uWTsu8owuBWspNopDXmOQMAVOQQCD6g9jXqgMG9pn9KT/CL/TjrnyryNLxFHaKSNAjBTqDb5GdsCuntM/pSf4Rf6cdQ/DePXFsCLeaSME5YKe59T8q8yVe49R50q1vUaFy37LZ7W7imeaJljbUQA+TsRtkY8605axrkLmi7m4jAk1xK6N1NSsdjiOQjO3qAflWzCtmHTp2o2YtNbRaYcbv/AKPbTS/o43f8ATT+mvEbITRSRN9l1ZT8CCKufBY+D5tvLx5XaSVizscsT5n/AM2q98I9khnt0lNyoLqGAVNSjPYFtQ/YKr3HORLu0Y6o2kQdpEGoEerAbqfiPOo7h/HLi2P1EskfuDED5r2rzFUXvR5yqL3o1LkP2dtZTvLcFGZfDFpORg/affsT2/GtAFZRyj7VJDKkV5hg5CiQDBUnAGsDYj37Vq4rfica2m3E41tFqL5n/mVx+pk/dNSlRfM/8yuP1Mn7pqyXDLHwfOAO3yq+x+yKd4lkSaMllDBSGHcA4z671Qh2q/J7XpkiWOOGNSqKoYuzdhjOABvt615ePR11HnQ0ddRRgWjfbKup8jgqR6Eeea37kXjLXdjFLJu+Crn1KkjPzGDWAHVI3mzMfLcsSfIeuTW/cjcGa0sYo3GHwWcehYk4+QwPiDV/pr1OuC70/LrgsNFIKWtxsPnfnT+kbr9a1SPLPs8mv4OtHLGg1MuGDZyMegx51Hc6f0jdfrWpvw/mK6t00QTyRpknSp2ye5ry9qm9R5u3U9RpPJ/s2msrtJ5JYnVVcYUNnxAjzGK0YVk3sz5jup73RPPJIvTc4Y7ZBXBrWq3YdOnajbirTtCiiiri0KKKKAz3nzMssqLHJLiHQUjID4bAdkJ2zpmU+/SK5+zqwIlywnXHUl0z/bUkJEufkkm/v2AFS1yf+oTe9P8Aa1qP45xiSzS5nh06khtz4hkaeqyvtkeRoSlbpErzzcYWJc/aZvxwcEjB8PfOdqYc5cGYw2QjUukcymQjOcEbsfLTnJOa8cflMoR2wcSGJjgeEZDByPuY7/AVbuJ/kHx93avIhNZo5MiunFVfx2/svjJ45KuTDOajJLK5DYEbsqoCRnJ7gDzON96g47CUsqnUhb7OosAfPy38qtF5Gpmm1Oq/XE4O/bI7fP8AZXa9vI5HR+pGNDMfU4OMgEdu1ZPrMmLZFdOv+PH8lnq//NWXJrjF9uOH0QvLnVvI4cDXJHdxLq33QYYmQjfHhUA+4Vo3MDNFdRSR7MylM4zncbH3dt6qPsgTSZACGAlbBHY+DuKtPM9qXuoV1Y1EADfyP8f8qv8AUWsM3HnVGvxH93/JRhm5QjGXZP8AbLBxW061vIh7sjAe44yPwIFZSLedrvUsEpiKOwkMjdNQ8YcmNFIjA6qqNOkscbmrlJzLN9NtoAV0yNOJMrviNASVOfvEb144btapn9ET8sE/5V62HLHLHVHjqvw6/o4lFx5LDy1NqtYj6DT+BIH7AKkzUNygMWcf9v8AeNTDVacmD+0z+lJ/hF/px0+5A5vtrGOVbhWYu6kaUVtgCD3Iq18yezdL27km+k6C+nwBVbGlVX72fzc1GfyNpjV9M29emuPx14rC8c1NySMbhNTckif4P7RrO4nSKKOQO5wpMagA4PmD6A1c1rPOB+y5bS5jm+k6umwbSUAz3G51bd6vy3K5I1Lkd/EP41px6q3GiGqtx3ptf36QRvJIdKoCzH3CuzSAdyB8TUfxzhsNzEYrjGhvLVpO3Yg5HarGdspPCPbDEzMLmNoxqOllywxnbWO+rHfH7KjvaBzXYXVvphUSTZBV+mylNxnLEAnIyMb9/dXXiXsdGrEFyBncLIu/yKnf44ppH7HJdi1zCFzjIVj/AA3z76xv3mqaMr91qmij8LtWlnijQEszoBj4j/Ib19LKO1VHlbku1sDrVxLLjHUZl2B76ADgZ/8ADVrWdcDDLvsNxv8ACrsGNwXUsw49C6nWovmf+ZXH6mT901IGdfUd8dx39KacTiE8LxBgOojKDsTggjUB5irnwXPg+a87fKtws/ZlYNGjGEklVJ+ul7kA/eqvr7F1OQLs7bHEQ228/F3rSrWRVjADAhFUE5HkMZO+3asuHC1epGbFiq9SGHC+U7W1OqCBEb72Mt+JyalgK8JOp7EH4EGiS4VftMo+JA/zrUklwaUkuDrQa5tOo7kDbO5Hb1rybtPvL/eFSSfPvOh/6jdfrWqzcjc82tla9KdHZ9btkIrDBxjcmpvjXspW4uZJTc6TIxfT0wcfDxZNMP5H4/8A1o/uL/31hWPJGTaRi9ucZNpFm5f5+tLucQwI6uwYgmNQNhk7g+lW8VQuVPZutldCZbjqFAyldAH2gRvhjir6K1Y9VbuTVDVW4WiiirDsKQ0tFAVPj0fTvon8pE0fPxD/APUf92vLxIZouqoaOQNBIGGVIbDJkHuNSkf2hUpzXw0zQEr9tDrXHfbvj343HvUVDwyrcw77ahhtP5rDByvwOll92KArHAgWjmgRTJ9HmuCFYHXp1HwspO50v5Z8JHpVv4FxP6RatHvrA8IcFSwJONj/APFh8qqnFraWGf6dbgmaPSL2JPzwNluIx5qw7j4juNu0PF1lTqWPibDOEDYIYeWptsfLIwQcefg+ox/SzeRJvV0fVJVJ3+b4/Pmtb39f++BlzLw9IrmHrfZMhEp7eHIIG3kAe/fGair4S9KT6WIVbqL9H6XTzpy2vHTO8WnTgtvmrPx6QXcQMoVGIzqGdIYbA79gfs9/SoOw5dVHDuQyocOoBH1g/N38vP5fKsTnit7lUXXXno+lPpytr88fc9j03qIKEJTk04X08918ePgu3KPCOlpKACMD3DB0748zknO/vrncXZupZpFA0QIdLZHkc5ydhkBjTKa4klBAYxRKpzv39SAO5OfhUbxXirXJ+gcNXLNgzSafCg2yzZ3GB2Dbk+XbOjE/fSxri7f3dcrxFPv8dzxmnd9zry7Mjpf3IGuZ5uhA2n7OpUQLGTvnJy2PNamuJERW7KO2kRqfjhM/JdTf2a4cI4fHGkUcP5CAMIz+lkORJOfUblVPnlj6V1MP0q6SEbpGdUv7Mr+Hh/tsPLb6DFBY4KK7KiictUrLPwO36dvEp2OkEj0J3I/binrV6ry5xXZwZRFydcia/LWrHrm+6bg2a5WTOnE2ozqSNsacAkZGM004dybdJHH1bPrW8dyzm2Jt0eUNDoDvGj9DwSYxjGd2xmtVsuKLMToD48nKEK3l4WPce+vVtxKOSSSNGy0RUOPTIyP2f5GosGacS5VuyjxRWhVbm3so/DcI62ximZ3WRpG1MAjbFc77Cmjck3QS+H0Vi8ovek2mx8QdyY/rA/WyVwMEYGa1Ecbi1Y1jPW6OP/cxq0/gM13N6ut080VXbbybXj9xqWDOub+G3/FkhhitntVi1SM00iDVIF0w6OizHwlmffAyoztTrmnlG54o1gZUWLEE4uC6xSiJ3VB4V14LZDYZc471dLPjUU3T6bauorspHomnVn0ILDavP/Ho9enxY1mMPobRrzjQH7Z1ZX0zt3pYM4vORblZ3RbdppDLZG2v2lTMEUQiDq2o6w2EfIUEN1KfW/BLtrFbN7RwUu1lLmW3KOhuzKcASFvyb5wR5Ed60zFcL27WGNpJDhUBZj6AbmpBl3GPZ0/Sn6FogLcSSVQgtsm3CjsJGCFdWrwNjfyrzNyjNqjL8P8ApKfRzFGhkt4fo8vVdjIRA+lNSlfHES3g7ZNarbzCRFZd1YAg+oIyK8fS16vT/O0a+3lnHf1zQGVy8j34u5JFGqGS7u5WQyR+H6mWOGVDq7P1SCDv4VJA3rpy9ylcQSxG4sOvIBZFJ/pCL0FjgRHiGH1ZDqw0jKNqyTitNHEo+t0dQ16Nen+rnGfxrvNIFUsewBJ+AGaAz/kPgXELW8klu1UpeKZZtMobpTBiyhgT9xzH4NQ+rFVaP2f3n0Xpx2fQkFrcRTN1bc/SmeRGjGFkI8IBOp8dsVrVvxpHgaYK4RQW3QgkAZJA89q9xcZjaJpQ31alhqwcHGx0/eGdtu5FRYM+4VwO5tprWWOxkIie76ij/h8RPUjhVCBFKIzurDJ32pxz5y1cXd3bTLbM6LbyK66bOQo7MrBSlw4QkYPiXPbbvV4PF1WF5WWRFQEkMhVse4HvXocWTprIwZQWVQGXByzBRt8SKWDO+aeAXt802LQxhbXoRjqwHqZubeQFRq0jEcTZDYGcAZFMeIez65nijWO3WMol7+VhsQC7iHpjRA5UE6XAcZKkb1qN/wAXWF40ZXZpNWkKufs6QSfQeNa9TcWjWXpM2H6ZkA9VGQSPU+E7UtEWZ5wvlaZLpGlsHl/mJhmkuU1WqRIiyIzI+osGVmwgKvr32zXHgfs5kVOG9W3jSWKC9WZz0mKSkqbZiVJ1FTkgrnT7q0aTjEYSN/E3VAMaqpLNkatlHou59K7fT1+qyGHVOFBUg50s+G9NkalkmecjcqzwXVsxtTa9G3lju5OojfTJG06X8JLHBDPqbBGrFacKZniUYmEOodQp1AP6ucZ/GngqQLRRRQBRRRQCGqdxiwazlMsYzC58aj80+703O3luVPdcXKvEkQYEMAQRggjII8wR6UBU8CQLJE+lhkpIo7feUg91OMFD6eRGajLzgdpLrNzD9GmYhhcRM6prAIDh1/JnfcOB8T3qUvuWpbdi9mdSndojv+GTvt7w3vOwqrcbd7i4tzkxLD1C8ZdkJcjCksAPBgacNpI1Z3qGk+SVJrg4y2d/4ke0iukOCZImDBh2yC/dvDnc7e6nAueIZUx8OkDDI8ZQqBj7I1O2QDvnGff5VBJfXkcaN0mkkk1hvqQuJcRAKptW/JlncgsAcRnevV3zJdESdOCTwysI9a3bBo9M/TJGoZLSRBSRthxWP6HCqpcfP+/0W+79if4bwcynqcYYDfVHbo76mbOSZIk7kHGABtU1a2CqhjihFtbkktGPykvvmYElV/q5LHzI7VQLqxu5jJG7dCMkMQpRAVJHhUx5kY9J2Pjzh4x8rpwc3MsMcUQ1MihHnK6QcbalByAcAebHPktaYY441UUcSm5DziHEChEcQzK2AAAPB6HHbOOy9tsnCirBy/wUW0eDu7buc538gCe4Hr5kk+dJwPlxLYZzrkP2nPv76c9s+Z7nzPbEvVhwFeJFyMV7pKAjOF8MeAaeprjVdMalACoHbUwPiwMDsKb8N5bEEgkV3LEOJcnPULHUTjOFOrJ2+9ipuiopEUVv/k5Op1NZ16tecDGvqiXXj72Mpn7tSv8Aw36yV8/lI0jxjtp6m/8A9n7Kf0UpCkiGtOXEimSVSQyxlGH5rk9MayPJ8RgZ8x37Ui8AIIHUPREnUEelc519QLr76A++MZ8s4qaopSFBTHi3DBcKqszKodWYKcFtO4GRuBqCnb7uKf0lSSMuEcO+jxdMMWUM2jO5VSchc+eMkA+mK5zcOY3KzK+AEKMunOoZ1bHI0nPuNSQpKAhRy4Ot19b9TqF85ONONPT05xjRtn1Gak7iDWjL95SPxGK70VFIiiGsuBtFbGESAHGkOkYQgYAzjJBbGfFSw8vKlubcM3TzmPtmMZDKAT30sMjPuFTFGKUhRFT8KeW3killDFwRqEYUAHH5uTn1715l4KzW4i1qrKyMGWIBcqwYeDV7vWpfFFKFEPxDgrSvC+tNUQYHVEGDaumSQC3hOY9jv3r1xHl9J2cuT4kRQRsUKmQh0buG+sP4e81LUUpCkRDcEISERyFHhUKraQwYaQrBlyNjpB77ECnEnDixgLPlomLE4A1ko6Hby+3n5U/xRShRCNy2DN1tb9TqBwcnSFA06NOcY0lhnv4qmxRS0SoUFFFFSSeaUUUUIFooooSFN7vh0cwxKiv8QD+HpRRQERPyXbscgOv9rV/qBsVz/wCSIPvP+Ef/AGUUUA9teVrePBEYYjzclvwB2HyFSioAMAYFFFAeqKKKAKS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80963" y="-388938"/>
            <a:ext cx="2895600" cy="809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46449" name="Picture 17" descr="http://cisco.ctt-espe.edu.ec/index_archivos/logo_esp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5572140"/>
            <a:ext cx="2986104" cy="785818"/>
          </a:xfrm>
          <a:prstGeom prst="rect">
            <a:avLst/>
          </a:prstGeom>
          <a:noFill/>
        </p:spPr>
      </p:pic>
      <p:sp>
        <p:nvSpPr>
          <p:cNvPr id="146451" name="AutoShape 19" descr="data:image/jpg;base64,/9j/4AAQSkZJRgABAQAAAQABAAD/2wCEAAkGBhQQEBQUEBQVFBUWFhQXFRgYFBYcHBcbHR0VGxgXFRoYHSceHRkkGhUVHzIgIycpLiwtFx4zOTArNicrLCkBCQoKDgwOGg8PGiwkHSUpLC0sKik1LCoqKSwpLCkpLCkpLDQpLCwsLCkpKSopLDUpKTUsLjQsKS81LCwpKiwpLP/AABEIAFUBMAMBIgACEQEDEQH/xAAcAAABBQEBAQAAAAAAAAAAAAAAAQQFBgcDAgj/xABGEAACAQMCBAMEBQcKBQUAAAABAgMABBESIQUGEzEiQVEHYXGBFCMyUpEzQlNzobLRFzQ1YoKSk7GzwRUWJdLwVGNyo8L/xAAaAQEAAwEBAQAAAAAAAAAAAAAAAQMEAgUG/8QAKxEAAgIBAwMDBAIDAQAAAAAAAAECEQMSIjEhQVEEE3EUYZGxocGB0fAF/9oADAMBAAIRAxEAPwDcMUYpaKAKKKZ8U4qltGXkPwG2WPoM/jk7AAk0A5kkCgliABuSTgD3k1A3nOkSnTErSn+qMD45O5HvAx76pXM3M0kjhHVzI6NJBAqthgM7se/5p8tRIH2AQTDwxy30Yjlj0xu0hAUN9ZG6NGwWHHUYq6rLHJINskFqAuU/tBYHvAmXEe7azrP5pw43wRnbbzptH7SSQT1rYgAk5BwMaifzh91ts+XwprZ+z2ZiW+sQlxLnqLFh9ASQqIw5CvvkZGMmvT+yfAJRVUkg5W4fIYYw2HjIJ2HxoCetOeWIBeIOpVXDRPnKns2NwFPqWqe4bx6G4/JvvjOk7H4geY94yKzmblu4szdTAy9aaARI8mgqm48XViHhwucalA1bnG9RPCJ5+qkMw8eoLEQcyN3dp+oDpeGNCB1O7aftAnFAbbmiqpwfmVo36N2QSDpEgIxnbZz813OCNQ1DcE2rNALSYpaQ0AhFFV/inPlpbStFNIVdcZGlj3AYbgehFNf5ULD9Mf8ADf8AhXGuK7nOuPktdGKrfD/aBZzyrFFKS7nCjQwyfiR7qsgrpNPglNPgMUYpaSpJCjFQnHOb7ay/LyAE9lAyx+Q/3qCX2v2WcYmx69P/AGBzXDnFcs5c4rll4xRioPg/OdpdkLDMpY9kbwt8g3f5ZqcFdJp8Epp8BiilrjeXSxIzucKoLMfcNzUknSiqoPahYfpj/hv/AApf5ULD9Mf8N/4Vxrj5ONcfJa8UYqJ4VzVa3RxBMjn7ucN/dbBPyqWBrpNPg6TT4DFGKWg1JImKKrV77Q7KGR45JSHQlWGhtj+Fcf5ULD9Mf7j/AMK41x8nGuPkteKMVX+Fc92l1KIoZCznOBoYdhk7kYqw10mnwdJp8CYoxS0VJIUUUUB4mlCKWY4ABJPoB3NZnxrmNZJ9coZhglYkI1rHuDKqn7ZVgW0jdihxkR4Ns5yujoSFPtSt+wY/Zkr8QCKy/h9qL67DDDKAmmGQNqjZiUijkxtldHUcArqAwVbOaAsPKfDJ5kU3EpfoszRzumJIUIIGSTlpJEKtoceAEZydIqavOcLfh6sILW7lbuzi3l8Z9XlkALfHf3VY5VWytHIbARGYu3m25Z3J7knLE/GqbzJzXdx2sDwnpvPMAGZQw0tsB6DuCO+wO4qjJmUZae9WWQhqZG2/t0zOEa0YKTggPlx6+Egb+6pfjHtlt4I1IhmLuMxqwRQwBwSWDEAg7FTuD5U543b2d4gF3AXkC46iAK+exKMDnGQdjVQ4JyNbrNqvOvcIo+qRhgINTHS+++xXbzIY7gisa9bgXRZEzt4/sSvBvbZ1mw1lM2/eHMmPiMCpzpQ3f1tpHLDKNTCOWB4ssQQWjLrpSXBPjXI+8CKj+NcxyWs1mtkFit2kEbxLEuTnzXG3YADtufOrnwriZkkkik2eMjvtqH3sema0Yc+OVaZWn0RE4UrMkilNmRbi3MhkkZjKMtNKRgOSrHEciyOwbWSCG0jUHXGk8n8a1r0XILKMo2ftLt2PuyPkR5g1H+0Hl0SxllBHU8DY8nwRE3cfa2iYE4IZc5CgVTeT+IGIIF0aoNDaFLF1DFtcU2dg6uWTsu8owuBWspNopDXmOQMAVOQQCD6g9jXqgMG9pn9KT/CL/TjrnyryNLxFHaKSNAjBTqDb5GdsCuntM/pSf4Rf6cdQ/DePXFsCLeaSME5YKe59T8q8yVe49R50q1vUaFy37LZ7W7imeaJljbUQA+TsRtkY8605axrkLmi7m4jAk1xK6N1NSsdjiOQjO3qAflWzCtmHTp2o2YtNbRaYcbv/AKPbTS/o43f8ATT+mvEbITRSRN9l1ZT8CCKufBY+D5tvLx5XaSVizscsT5n/AM2q98I9khnt0lNyoLqGAVNSjPYFtQ/YKr3HORLu0Y6o2kQdpEGoEerAbqfiPOo7h/HLi2P1EskfuDED5r2rzFUXvR5yqL3o1LkP2dtZTvLcFGZfDFpORg/affsT2/GtAFZRyj7VJDKkV5hg5CiQDBUnAGsDYj37Vq4rfica2m3E41tFqL5n/mVx+pk/dNSlRfM/8yuP1Mn7pqyXDLHwfOAO3yq+x+yKd4lkSaMllDBSGHcA4z671Qh2q/J7XpkiWOOGNSqKoYuzdhjOABvt615ePR11HnQ0ddRRgWjfbKup8jgqR6Eeea37kXjLXdjFLJu+Crn1KkjPzGDWAHVI3mzMfLcsSfIeuTW/cjcGa0sYo3GHwWcehYk4+QwPiDV/pr1OuC70/LrgsNFIKWtxsPnfnT+kbr9a1SPLPs8mv4OtHLGg1MuGDZyMegx51Hc6f0jdfrWpvw/mK6t00QTyRpknSp2ye5ry9qm9R5u3U9RpPJ/s2msrtJ5JYnVVcYUNnxAjzGK0YVk3sz5jup73RPPJIvTc4Y7ZBXBrWq3YdOnajbirTtCiiiri0KKKKAz3nzMssqLHJLiHQUjID4bAdkJ2zpmU+/SK5+zqwIlywnXHUl0z/bUkJEufkkm/v2AFS1yf+oTe9P8Aa1qP45xiSzS5nh06khtz4hkaeqyvtkeRoSlbpErzzcYWJc/aZvxwcEjB8PfOdqYc5cGYw2QjUukcymQjOcEbsfLTnJOa8cflMoR2wcSGJjgeEZDByPuY7/AVbuJ/kHx93avIhNZo5MiunFVfx2/svjJ45KuTDOajJLK5DYEbsqoCRnJ7gDzON96g47CUsqnUhb7OosAfPy38qtF5Gpmm1Oq/XE4O/bI7fP8AZXa9vI5HR+pGNDMfU4OMgEdu1ZPrMmLZFdOv+PH8lnq//NWXJrjF9uOH0QvLnVvI4cDXJHdxLq33QYYmQjfHhUA+4Vo3MDNFdRSR7MylM4zncbH3dt6qPsgTSZACGAlbBHY+DuKtPM9qXuoV1Y1EADfyP8f8qv8AUWsM3HnVGvxH93/JRhm5QjGXZP8AbLBxW061vIh7sjAe44yPwIFZSLedrvUsEpiKOwkMjdNQ8YcmNFIjA6qqNOkscbmrlJzLN9NtoAV0yNOJMrviNASVOfvEb144btapn9ET8sE/5V62HLHLHVHjqvw6/o4lFx5LDy1NqtYj6DT+BIH7AKkzUNygMWcf9v8AeNTDVacmD+0z+lJ/hF/px0+5A5vtrGOVbhWYu6kaUVtgCD3Iq18yezdL27km+k6C+nwBVbGlVX72fzc1GfyNpjV9M29emuPx14rC8c1NySMbhNTckif4P7RrO4nSKKOQO5wpMagA4PmD6A1c1rPOB+y5bS5jm+k6umwbSUAz3G51bd6vy3K5I1Lkd/EP41px6q3GiGqtx3ptf36QRvJIdKoCzH3CuzSAdyB8TUfxzhsNzEYrjGhvLVpO3Yg5HarGdspPCPbDEzMLmNoxqOllywxnbWO+rHfH7KjvaBzXYXVvphUSTZBV+mylNxnLEAnIyMb9/dXXiXsdGrEFyBncLIu/yKnf44ppH7HJdi1zCFzjIVj/AA3z76xv3mqaMr91qmij8LtWlnijQEszoBj4j/Ib19LKO1VHlbku1sDrVxLLjHUZl2B76ADgZ/8ADVrWdcDDLvsNxv8ACrsGNwXUsw49C6nWovmf+ZXH6mT901IGdfUd8dx39KacTiE8LxBgOojKDsTggjUB5irnwXPg+a87fKtws/ZlYNGjGEklVJ+ul7kA/eqvr7F1OQLs7bHEQ228/F3rSrWRVjADAhFUE5HkMZO+3asuHC1epGbFiq9SGHC+U7W1OqCBEb72Mt+JyalgK8JOp7EH4EGiS4VftMo+JA/zrUklwaUkuDrQa5tOo7kDbO5Hb1rybtPvL/eFSSfPvOh/6jdfrWqzcjc82tla9KdHZ9btkIrDBxjcmpvjXspW4uZJTc6TIxfT0wcfDxZNMP5H4/8A1o/uL/31hWPJGTaRi9ucZNpFm5f5+tLucQwI6uwYgmNQNhk7g+lW8VQuVPZutldCZbjqFAyldAH2gRvhjir6K1Y9VbuTVDVW4WiiirDsKQ0tFAVPj0fTvon8pE0fPxD/APUf92vLxIZouqoaOQNBIGGVIbDJkHuNSkf2hUpzXw0zQEr9tDrXHfbvj343HvUVDwyrcw77ahhtP5rDByvwOll92KArHAgWjmgRTJ9HmuCFYHXp1HwspO50v5Z8JHpVv4FxP6RatHvrA8IcFSwJONj/APFh8qqnFraWGf6dbgmaPSL2JPzwNluIx5qw7j4juNu0PF1lTqWPibDOEDYIYeWptsfLIwQcefg+ox/SzeRJvV0fVJVJ3+b4/Pmtb39f++BlzLw9IrmHrfZMhEp7eHIIG3kAe/fGair4S9KT6WIVbqL9H6XTzpy2vHTO8WnTgtvmrPx6QXcQMoVGIzqGdIYbA79gfs9/SoOw5dVHDuQyocOoBH1g/N38vP5fKsTnit7lUXXXno+lPpytr88fc9j03qIKEJTk04X08918ePgu3KPCOlpKACMD3DB0748zknO/vrncXZupZpFA0QIdLZHkc5ydhkBjTKa4klBAYxRKpzv39SAO5OfhUbxXirXJ+gcNXLNgzSafCg2yzZ3GB2Dbk+XbOjE/fSxri7f3dcrxFPv8dzxmnd9zry7Mjpf3IGuZ5uhA2n7OpUQLGTvnJy2PNamuJERW7KO2kRqfjhM/JdTf2a4cI4fHGkUcP5CAMIz+lkORJOfUblVPnlj6V1MP0q6SEbpGdUv7Mr+Hh/tsPLb6DFBY4KK7KiictUrLPwO36dvEp2OkEj0J3I/binrV6ry5xXZwZRFydcia/LWrHrm+6bg2a5WTOnE2ozqSNsacAkZGM004dybdJHH1bPrW8dyzm2Jt0eUNDoDvGj9DwSYxjGd2xmtVsuKLMToD48nKEK3l4WPce+vVtxKOSSSNGy0RUOPTIyP2f5GosGacS5VuyjxRWhVbm3so/DcI62ximZ3WRpG1MAjbFc77Cmjck3QS+H0Vi8ovek2mx8QdyY/rA/WyVwMEYGa1Ecbi1Y1jPW6OP/cxq0/gM13N6ut080VXbbybXj9xqWDOub+G3/FkhhitntVi1SM00iDVIF0w6OizHwlmffAyoztTrmnlG54o1gZUWLEE4uC6xSiJ3VB4V14LZDYZc471dLPjUU3T6bauorspHomnVn0ILDavP/Ho9enxY1mMPobRrzjQH7Z1ZX0zt3pYM4vORblZ3RbdppDLZG2v2lTMEUQiDq2o6w2EfIUEN1KfW/BLtrFbN7RwUu1lLmW3KOhuzKcASFvyb5wR5Ed60zFcL27WGNpJDhUBZj6AbmpBl3GPZ0/Sn6FogLcSSVQgtsm3CjsJGCFdWrwNjfyrzNyjNqjL8P8ApKfRzFGhkt4fo8vVdjIRA+lNSlfHES3g7ZNarbzCRFZd1YAg+oIyK8fS16vT/O0a+3lnHf1zQGVy8j34u5JFGqGS7u5WQyR+H6mWOGVDq7P1SCDv4VJA3rpy9ylcQSxG4sOvIBZFJ/pCL0FjgRHiGH1ZDqw0jKNqyTitNHEo+t0dQ16Nen+rnGfxrvNIFUsewBJ+AGaAz/kPgXELW8klu1UpeKZZtMobpTBiyhgT9xzH4NQ+rFVaP2f3n0Xpx2fQkFrcRTN1bc/SmeRGjGFkI8IBOp8dsVrVvxpHgaYK4RQW3QgkAZJA89q9xcZjaJpQ31alhqwcHGx0/eGdtu5FRYM+4VwO5tprWWOxkIie76ij/h8RPUjhVCBFKIzurDJ32pxz5y1cXd3bTLbM6LbyK66bOQo7MrBSlw4QkYPiXPbbvV4PF1WF5WWRFQEkMhVse4HvXocWTprIwZQWVQGXByzBRt8SKWDO+aeAXt802LQxhbXoRjqwHqZubeQFRq0jEcTZDYGcAZFMeIez65nijWO3WMol7+VhsQC7iHpjRA5UE6XAcZKkb1qN/wAXWF40ZXZpNWkKufs6QSfQeNa9TcWjWXpM2H6ZkA9VGQSPU+E7UtEWZ5wvlaZLpGlsHl/mJhmkuU1WqRIiyIzI+osGVmwgKvr32zXHgfs5kVOG9W3jSWKC9WZz0mKSkqbZiVJ1FTkgrnT7q0aTjEYSN/E3VAMaqpLNkatlHou59K7fT1+qyGHVOFBUg50s+G9NkalkmecjcqzwXVsxtTa9G3lju5OojfTJG06X8JLHBDPqbBGrFacKZniUYmEOodQp1AP6ucZ/GngqQLRRRQBRRRQCGqdxiwazlMsYzC58aj80+703O3luVPdcXKvEkQYEMAQRggjII8wR6UBU8CQLJE+lhkpIo7feUg91OMFD6eRGajLzgdpLrNzD9GmYhhcRM6prAIDh1/JnfcOB8T3qUvuWpbdi9mdSndojv+GTvt7w3vOwqrcbd7i4tzkxLD1C8ZdkJcjCksAPBgacNpI1Z3qGk+SVJrg4y2d/4ke0iukOCZImDBh2yC/dvDnc7e6nAueIZUx8OkDDI8ZQqBj7I1O2QDvnGff5VBJfXkcaN0mkkk1hvqQuJcRAKptW/JlncgsAcRnevV3zJdESdOCTwysI9a3bBo9M/TJGoZLSRBSRthxWP6HCqpcfP+/0W+79if4bwcynqcYYDfVHbo76mbOSZIk7kHGABtU1a2CqhjihFtbkktGPykvvmYElV/q5LHzI7VQLqxu5jJG7dCMkMQpRAVJHhUx5kY9J2Pjzh4x8rpwc3MsMcUQ1MihHnK6QcbalByAcAebHPktaYY441UUcSm5DziHEChEcQzK2AAAPB6HHbOOy9tsnCirBy/wUW0eDu7buc538gCe4Hr5kk+dJwPlxLYZzrkP2nPv76c9s+Z7nzPbEvVhwFeJFyMV7pKAjOF8MeAaeprjVdMalACoHbUwPiwMDsKb8N5bEEgkV3LEOJcnPULHUTjOFOrJ2+9ipuiopEUVv/k5Op1NZ16tecDGvqiXXj72Mpn7tSv8Aw36yV8/lI0jxjtp6m/8A9n7Kf0UpCkiGtOXEimSVSQyxlGH5rk9MayPJ8RgZ8x37Ui8AIIHUPREnUEelc519QLr76A++MZ8s4qaopSFBTHi3DBcKqszKodWYKcFtO4GRuBqCnb7uKf0lSSMuEcO+jxdMMWUM2jO5VSchc+eMkA+mK5zcOY3KzK+AEKMunOoZ1bHI0nPuNSQpKAhRy4Ot19b9TqF85ONONPT05xjRtn1Gak7iDWjL95SPxGK70VFIiiGsuBtFbGESAHGkOkYQgYAzjJBbGfFSw8vKlubcM3TzmPtmMZDKAT30sMjPuFTFGKUhRFT8KeW3killDFwRqEYUAHH5uTn1715l4KzW4i1qrKyMGWIBcqwYeDV7vWpfFFKFEPxDgrSvC+tNUQYHVEGDaumSQC3hOY9jv3r1xHl9J2cuT4kRQRsUKmQh0buG+sP4e81LUUpCkRDcEISERyFHhUKraQwYaQrBlyNjpB77ECnEnDixgLPlomLE4A1ko6Hby+3n5U/xRShRCNy2DN1tb9TqBwcnSFA06NOcY0lhnv4qmxRS0SoUFFFFSSeaUUUUIFooooSFN7vh0cwxKiv8QD+HpRRQERPyXbscgOv9rV/qBsVz/wCSIPvP+Ef/AGUUUA9teVrePBEYYjzclvwB2HyFSioAMAYFFFAeqKKKAKS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80963" y="-388938"/>
            <a:ext cx="2895600" cy="809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46453" name="Picture 21" descr="http://www.rfr.org.ec/adm/members/view.php?file=14&amp;area=6238145aeb1b51c8de8e7280540a3ee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857628"/>
            <a:ext cx="1857387" cy="1371798"/>
          </a:xfrm>
          <a:prstGeom prst="rect">
            <a:avLst/>
          </a:prstGeom>
          <a:noFill/>
        </p:spPr>
      </p:pic>
      <p:pic>
        <p:nvPicPr>
          <p:cNvPr id="146455" name="Picture 23" descr="http://t1.gstatic.com/images?q=tbn:ANd9GcSBil7MYApjGH845KSEaOcjFIffftsQFoL9o0xGfnY8G3B4eC6gu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4143380"/>
            <a:ext cx="1357322" cy="13512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85786" y="76200"/>
            <a:ext cx="8053414" cy="6858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s-ES" sz="34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Estudio de Mercado</a:t>
            </a:r>
            <a:endParaRPr lang="es-ES" sz="3400" i="1" dirty="0">
              <a:latin typeface="+mn-lt"/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8378825" y="71438"/>
            <a:ext cx="622300" cy="646112"/>
          </a:xfrm>
          <a:prstGeom prst="ellipse">
            <a:avLst/>
          </a:prstGeom>
          <a:solidFill>
            <a:srgbClr val="FFFFFF"/>
          </a:solidFill>
          <a:ln w="25400" cap="sq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C">
              <a:latin typeface="Tw Cen MT" pitchFamily="34" charset="0"/>
            </a:endParaRPr>
          </a:p>
        </p:txBody>
      </p:sp>
      <p:pic>
        <p:nvPicPr>
          <p:cNvPr id="10" name="Picture 20" descr="EAG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63" y="168275"/>
            <a:ext cx="3476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11</a:t>
            </a:fld>
            <a:endParaRPr kumimoji="0" lang="es-ES"/>
          </a:p>
        </p:txBody>
      </p:sp>
      <p:pic>
        <p:nvPicPr>
          <p:cNvPr id="13" name="12 Imagen" descr="C:\Users\PERSONAL\Pictures\Gráficos\Presencia Empresarial.bmp"/>
          <p:cNvPicPr/>
          <p:nvPr/>
        </p:nvPicPr>
        <p:blipFill>
          <a:blip r:embed="rId5" cstate="print"/>
          <a:srcRect l="1639" r="3279" b="20161"/>
          <a:stretch>
            <a:fillRect/>
          </a:stretch>
        </p:blipFill>
        <p:spPr bwMode="auto">
          <a:xfrm>
            <a:off x="1643042" y="1142984"/>
            <a:ext cx="6215106" cy="28575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" name="13 Imagen" descr="C:\Users\PERSONAL\Pictures\Gráficos\2. Actividad Económica.bmp"/>
          <p:cNvPicPr/>
          <p:nvPr/>
        </p:nvPicPr>
        <p:blipFill>
          <a:blip r:embed="rId6" cstate="print"/>
          <a:srcRect l="6561" t="1798" r="804" b="2752"/>
          <a:stretch>
            <a:fillRect/>
          </a:stretch>
        </p:blipFill>
        <p:spPr bwMode="auto">
          <a:xfrm>
            <a:off x="1643042" y="4143380"/>
            <a:ext cx="6215106" cy="25003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" name="14 Elipse"/>
          <p:cNvSpPr/>
          <p:nvPr/>
        </p:nvSpPr>
        <p:spPr>
          <a:xfrm>
            <a:off x="2000232" y="1714488"/>
            <a:ext cx="1571636" cy="57150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6143636" y="2357430"/>
            <a:ext cx="1428760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6000760" y="3143248"/>
            <a:ext cx="1428760" cy="500066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1714480" y="6072206"/>
            <a:ext cx="1428760" cy="50006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1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4348" y="76200"/>
            <a:ext cx="8124852" cy="6858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s-ES" sz="34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Estudio de Mercado</a:t>
            </a:r>
            <a:endParaRPr lang="es-ES" sz="3400" i="1" dirty="0">
              <a:latin typeface="+mn-lt"/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8378825" y="71438"/>
            <a:ext cx="622300" cy="646112"/>
          </a:xfrm>
          <a:prstGeom prst="ellipse">
            <a:avLst/>
          </a:prstGeom>
          <a:solidFill>
            <a:srgbClr val="FFFFFF"/>
          </a:solidFill>
          <a:ln w="25400" cap="sq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C">
              <a:latin typeface="Tw Cen MT" pitchFamily="34" charset="0"/>
            </a:endParaRPr>
          </a:p>
        </p:txBody>
      </p:sp>
      <p:pic>
        <p:nvPicPr>
          <p:cNvPr id="10" name="Picture 20" descr="EAG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1063" y="168275"/>
            <a:ext cx="3476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12</a:t>
            </a:fld>
            <a:endParaRPr kumimoji="0" lang="es-ES"/>
          </a:p>
        </p:txBody>
      </p:sp>
      <p:pic>
        <p:nvPicPr>
          <p:cNvPr id="15" name="14 Imagen" descr="C:\Users\PERSONAL\Pictures\Gráficos\3. Activ. Especifica.bmp"/>
          <p:cNvPicPr/>
          <p:nvPr/>
        </p:nvPicPr>
        <p:blipFill>
          <a:blip r:embed="rId4" cstate="print"/>
          <a:srcRect l="1499" r="2243" b="21677"/>
          <a:stretch>
            <a:fillRect/>
          </a:stretch>
        </p:blipFill>
        <p:spPr bwMode="auto">
          <a:xfrm>
            <a:off x="214282" y="1000108"/>
            <a:ext cx="4357718" cy="27860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" name="15 Imagen"/>
          <p:cNvPicPr/>
          <p:nvPr/>
        </p:nvPicPr>
        <p:blipFill>
          <a:blip r:embed="rId5" cstate="print"/>
          <a:srcRect l="3947" t="3106" r="2632" b="3106"/>
          <a:stretch>
            <a:fillRect/>
          </a:stretch>
        </p:blipFill>
        <p:spPr bwMode="auto">
          <a:xfrm>
            <a:off x="785786" y="3929066"/>
            <a:ext cx="7572428" cy="28575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" name="16 Imagen" descr="C:\Users\PERSONAL\Pictures\Gráficos\5. Contratación Servicios.bmp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000108"/>
            <a:ext cx="4286280" cy="27860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10 Elipse"/>
          <p:cNvSpPr/>
          <p:nvPr/>
        </p:nvSpPr>
        <p:spPr>
          <a:xfrm>
            <a:off x="3214678" y="2714620"/>
            <a:ext cx="1000132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642910" y="2285992"/>
            <a:ext cx="928694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7715272" y="5357826"/>
            <a:ext cx="785818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6715140" y="5643578"/>
            <a:ext cx="785818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lipse"/>
          <p:cNvSpPr/>
          <p:nvPr/>
        </p:nvSpPr>
        <p:spPr>
          <a:xfrm>
            <a:off x="5214942" y="5072074"/>
            <a:ext cx="785818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91440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2910" y="76200"/>
            <a:ext cx="8196290" cy="6858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s-ES" sz="34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Estudio de Mercado</a:t>
            </a:r>
            <a:endParaRPr lang="es-ES" sz="3400" i="1" dirty="0">
              <a:latin typeface="+mn-lt"/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8378825" y="71438"/>
            <a:ext cx="622300" cy="646112"/>
          </a:xfrm>
          <a:prstGeom prst="ellipse">
            <a:avLst/>
          </a:prstGeom>
          <a:solidFill>
            <a:srgbClr val="FFFFFF"/>
          </a:solidFill>
          <a:ln w="25400" cap="sq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C">
              <a:latin typeface="Tw Cen MT" pitchFamily="34" charset="0"/>
            </a:endParaRPr>
          </a:p>
        </p:txBody>
      </p:sp>
      <p:pic>
        <p:nvPicPr>
          <p:cNvPr id="10" name="Picture 20" descr="EAG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63" y="168275"/>
            <a:ext cx="3476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13</a:t>
            </a:fld>
            <a:endParaRPr kumimoji="0" lang="es-ES"/>
          </a:p>
        </p:txBody>
      </p:sp>
      <p:sp>
        <p:nvSpPr>
          <p:cNvPr id="13" name="12 Elipse"/>
          <p:cNvSpPr/>
          <p:nvPr/>
        </p:nvSpPr>
        <p:spPr>
          <a:xfrm>
            <a:off x="6929454" y="1357298"/>
            <a:ext cx="714380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8358182" y="2643182"/>
            <a:ext cx="78581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6929454" y="3000372"/>
            <a:ext cx="714380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7786710" y="4214818"/>
            <a:ext cx="714380" cy="35719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lipse"/>
          <p:cNvSpPr/>
          <p:nvPr/>
        </p:nvSpPr>
        <p:spPr>
          <a:xfrm>
            <a:off x="6286512" y="2071678"/>
            <a:ext cx="714380" cy="35719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2910" y="76200"/>
            <a:ext cx="8196290" cy="6858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s-ES" sz="34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Estudio de Mercado</a:t>
            </a:r>
            <a:endParaRPr lang="es-ES" sz="3400" i="1" dirty="0">
              <a:latin typeface="+mn-lt"/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8378825" y="71438"/>
            <a:ext cx="622300" cy="646112"/>
          </a:xfrm>
          <a:prstGeom prst="ellipse">
            <a:avLst/>
          </a:prstGeom>
          <a:solidFill>
            <a:srgbClr val="FFFFFF"/>
          </a:solidFill>
          <a:ln w="25400" cap="sq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C">
              <a:latin typeface="Tw Cen MT" pitchFamily="34" charset="0"/>
            </a:endParaRPr>
          </a:p>
        </p:txBody>
      </p:sp>
      <p:pic>
        <p:nvPicPr>
          <p:cNvPr id="10" name="Picture 20" descr="EAG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1063" y="168275"/>
            <a:ext cx="3476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14</a:t>
            </a:fld>
            <a:endParaRPr kumimoji="0" lang="es-ES"/>
          </a:p>
        </p:txBody>
      </p:sp>
      <p:pic>
        <p:nvPicPr>
          <p:cNvPr id="15" name="14 Imagen"/>
          <p:cNvPicPr/>
          <p:nvPr/>
        </p:nvPicPr>
        <p:blipFill>
          <a:blip r:embed="rId4" cstate="print"/>
          <a:srcRect l="4613" r="4613"/>
          <a:stretch>
            <a:fillRect/>
          </a:stretch>
        </p:blipFill>
        <p:spPr bwMode="auto">
          <a:xfrm>
            <a:off x="357158" y="1142984"/>
            <a:ext cx="8358246" cy="51435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" name="15 Elipse"/>
          <p:cNvSpPr/>
          <p:nvPr/>
        </p:nvSpPr>
        <p:spPr>
          <a:xfrm>
            <a:off x="6143636" y="4857760"/>
            <a:ext cx="785818" cy="42862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6072198" y="3643314"/>
            <a:ext cx="785818" cy="428628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5786446" y="4071942"/>
            <a:ext cx="78581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7215206" y="2786058"/>
            <a:ext cx="78581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1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173511">
            <a:off x="1584778" y="1071546"/>
            <a:ext cx="3286148" cy="15716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14000"/>
              </a:lnSpc>
            </a:pPr>
            <a:r>
              <a:rPr lang="es-EC" sz="2400" dirty="0" smtClean="0"/>
              <a:t>Tendencia creciente en la demanda de servicios de consultoría.</a:t>
            </a:r>
            <a:endParaRPr lang="es-ES" sz="2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060626">
            <a:off x="5864406" y="3933819"/>
            <a:ext cx="3143272" cy="18573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4000"/>
              </a:lnSpc>
            </a:pPr>
            <a:r>
              <a:rPr lang="es-EC" sz="2400" dirty="0" smtClean="0"/>
              <a:t>La competencia ofrece nuevos servicios  y nuevas estrategias para ganar mercado.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596" y="76200"/>
            <a:ext cx="8267728" cy="6858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s-ES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Competencia y Productos/Servicios Sustitutos</a:t>
            </a:r>
            <a:endParaRPr lang="es-ES" sz="3600" dirty="0">
              <a:latin typeface="+mn-lt"/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8378825" y="71438"/>
            <a:ext cx="622300" cy="646112"/>
          </a:xfrm>
          <a:prstGeom prst="ellipse">
            <a:avLst/>
          </a:prstGeom>
          <a:solidFill>
            <a:srgbClr val="FFFFFF"/>
          </a:solidFill>
          <a:ln w="25400" cap="sq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C">
              <a:latin typeface="Tw Cen MT" pitchFamily="34" charset="0"/>
            </a:endParaRPr>
          </a:p>
        </p:txBody>
      </p:sp>
      <p:pic>
        <p:nvPicPr>
          <p:cNvPr id="10" name="Picture 20" descr="EAG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1063" y="168275"/>
            <a:ext cx="3476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15</a:t>
            </a:fld>
            <a:endParaRPr kumimoji="0" lang="es-ES"/>
          </a:p>
        </p:txBody>
      </p:sp>
      <p:pic>
        <p:nvPicPr>
          <p:cNvPr id="99330" name="Picture 2" descr="http://t2.gstatic.com/images?q=tbn:ANd9GcSmXHEikZ21aAn6W32jUX3THqxaRK1j80eyIs0FeUqzu91Id6U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928670"/>
            <a:ext cx="1905000" cy="2000264"/>
          </a:xfrm>
          <a:prstGeom prst="rect">
            <a:avLst/>
          </a:prstGeom>
          <a:noFill/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05436">
            <a:off x="1211827" y="2615488"/>
            <a:ext cx="2772251" cy="18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3" name="Picture 5" descr="http://t3.gstatic.com/images?q=tbn:ANd9GcT67CarbKQgTgZu3SipLInWv_wu25-jGFgfoonix_0YKsnb0Bk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44330">
            <a:off x="3979474" y="3131806"/>
            <a:ext cx="1893825" cy="1823683"/>
          </a:xfrm>
          <a:prstGeom prst="rect">
            <a:avLst/>
          </a:prstGeom>
          <a:noFill/>
        </p:spPr>
      </p:pic>
      <p:sp>
        <p:nvSpPr>
          <p:cNvPr id="14" name="TextBox 10"/>
          <p:cNvSpPr txBox="1"/>
          <p:nvPr/>
        </p:nvSpPr>
        <p:spPr>
          <a:xfrm rot="604540">
            <a:off x="1051095" y="4728361"/>
            <a:ext cx="3571900" cy="17145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4000"/>
              </a:lnSpc>
            </a:pPr>
            <a:r>
              <a:rPr lang="es-EC" sz="2400" dirty="0" smtClean="0"/>
              <a:t>Creación de centros de transferencia auspiciados por empresas y universidades.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16" name="9 Flecha doblada"/>
          <p:cNvSpPr/>
          <p:nvPr/>
        </p:nvSpPr>
        <p:spPr>
          <a:xfrm rot="19671016">
            <a:off x="190792" y="2158364"/>
            <a:ext cx="1584176" cy="1571636"/>
          </a:xfrm>
          <a:prstGeom prst="ben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7" name="9 Flecha doblada"/>
          <p:cNvSpPr/>
          <p:nvPr/>
        </p:nvSpPr>
        <p:spPr>
          <a:xfrm rot="6459243">
            <a:off x="6891000" y="1884948"/>
            <a:ext cx="1584176" cy="1677333"/>
          </a:xfrm>
          <a:prstGeom prst="ben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8" name="9 Flecha doblada"/>
          <p:cNvSpPr/>
          <p:nvPr/>
        </p:nvSpPr>
        <p:spPr>
          <a:xfrm rot="11902591">
            <a:off x="4809847" y="5386753"/>
            <a:ext cx="1584176" cy="1311941"/>
          </a:xfrm>
          <a:prstGeom prst="ben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6" grpId="1" animBg="1"/>
      <p:bldP spid="17" grpId="1" animBg="1"/>
      <p:bldP spid="1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588" y="1524000"/>
            <a:ext cx="4648200" cy="2369641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es-ES" sz="4800" b="1" dirty="0" smtClean="0">
                <a:solidFill>
                  <a:srgbClr val="7BCF27"/>
                </a:solidFill>
              </a:rPr>
              <a:t>Análisis Interno</a:t>
            </a:r>
            <a:endParaRPr lang="es-ES" sz="4800" b="1" dirty="0">
              <a:solidFill>
                <a:srgbClr val="7BCF27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s-ES" smtClean="0"/>
              <a:pPr/>
              <a:t>16</a:t>
            </a:fld>
            <a:endParaRPr kumimoji="0" lang="es-ES"/>
          </a:p>
        </p:txBody>
      </p:sp>
      <p:pic>
        <p:nvPicPr>
          <p:cNvPr id="61444" name="Picture 4" descr="http://t2.gstatic.com/images?q=tbn:ANd9GcRiXjDfSQIN01L6IgOBJCoattZbp3gnOD3-gFWC1vOVt5bhlA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71414"/>
            <a:ext cx="3357554" cy="51435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205048" y="2509851"/>
            <a:ext cx="5486400" cy="923897"/>
          </a:xfrm>
          <a:prstGeom prst="rect">
            <a:avLst/>
          </a:prstGeom>
          <a:noFill/>
        </p:spPr>
        <p:txBody>
          <a:bodyPr wrap="square" rtlCol="0" anchor="b" anchorCtr="0">
            <a:normAutofit fontScale="92500"/>
          </a:bodyPr>
          <a:lstStyle/>
          <a:p>
            <a:pPr algn="ctr"/>
            <a:r>
              <a:rPr lang="es-ES" sz="3600" b="1" dirty="0" smtClean="0">
                <a:solidFill>
                  <a:prstClr val="white"/>
                </a:solidFill>
              </a:rPr>
              <a:t>Estructura Orgánica y Gestión </a:t>
            </a:r>
            <a:endParaRPr lang="es-ES" sz="36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714356"/>
            <a:ext cx="6715172" cy="6714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normAutofit/>
          </a:bodyPr>
          <a:lstStyle/>
          <a:p>
            <a:pPr algn="ctr"/>
            <a:r>
              <a:rPr sz="2800" b="1" smtClean="0">
                <a:solidFill>
                  <a:schemeClr val="bg1"/>
                </a:solidFill>
              </a:rPr>
              <a:t>No esta definido el organigrama estructural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s-ES" smtClean="0"/>
              <a:pPr/>
              <a:t>17</a:t>
            </a:fld>
            <a:endParaRPr kumimoji="0" lang="es-ES"/>
          </a:p>
        </p:txBody>
      </p:sp>
      <p:sp>
        <p:nvSpPr>
          <p:cNvPr id="11" name="TextBox 2"/>
          <p:cNvSpPr txBox="1"/>
          <p:nvPr/>
        </p:nvSpPr>
        <p:spPr>
          <a:xfrm>
            <a:off x="1643042" y="2071678"/>
            <a:ext cx="6715172" cy="9572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sz="2800" b="1" smtClean="0">
                <a:solidFill>
                  <a:schemeClr val="bg1"/>
                </a:solidFill>
              </a:rPr>
              <a:t>La Gestión de MA&amp;C esta orientada exclusivamente hacia la calidad del servicio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1643042" y="3714752"/>
            <a:ext cx="6715172" cy="9572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sz="2800" b="1" smtClean="0">
                <a:solidFill>
                  <a:schemeClr val="bg1"/>
                </a:solidFill>
              </a:rPr>
              <a:t>Falta automatización en determinados procesos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1643042" y="5400708"/>
            <a:ext cx="6715172" cy="95725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sz="2800" b="1" smtClean="0">
                <a:solidFill>
                  <a:schemeClr val="bg1"/>
                </a:solidFill>
              </a:rPr>
              <a:t>No hay un verdadero Mapa de Procesos Organizacional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16" name="6 Flecha doblada"/>
          <p:cNvSpPr/>
          <p:nvPr/>
        </p:nvSpPr>
        <p:spPr>
          <a:xfrm rot="10800000" flipH="1" flipV="1">
            <a:off x="4572000" y="1500174"/>
            <a:ext cx="571504" cy="50006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7" name="6 Flecha doblada"/>
          <p:cNvSpPr/>
          <p:nvPr/>
        </p:nvSpPr>
        <p:spPr>
          <a:xfrm rot="10800000" flipH="1" flipV="1">
            <a:off x="4643438" y="3143248"/>
            <a:ext cx="571504" cy="50006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8" name="6 Flecha doblada"/>
          <p:cNvSpPr/>
          <p:nvPr/>
        </p:nvSpPr>
        <p:spPr>
          <a:xfrm rot="10800000" flipH="1" flipV="1">
            <a:off x="4643438" y="4786322"/>
            <a:ext cx="571504" cy="50006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69328" y="2474131"/>
            <a:ext cx="5486400" cy="995338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es-ES" sz="3600" b="1" dirty="0" smtClean="0">
                <a:solidFill>
                  <a:prstClr val="white"/>
                </a:solidFill>
              </a:rPr>
              <a:t>Gestión por Procesos</a:t>
            </a:r>
            <a:endParaRPr lang="es-ES" sz="3600" dirty="0">
              <a:solidFill>
                <a:prstClr val="white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s-ES" smtClean="0"/>
              <a:pPr/>
              <a:t>18</a:t>
            </a:fld>
            <a:endParaRPr kumimoji="0" lang="es-ES"/>
          </a:p>
        </p:txBody>
      </p:sp>
      <p:sp>
        <p:nvSpPr>
          <p:cNvPr id="11" name="Arc 1026"/>
          <p:cNvSpPr>
            <a:spLocks/>
          </p:cNvSpPr>
          <p:nvPr/>
        </p:nvSpPr>
        <p:spPr bwMode="auto">
          <a:xfrm flipV="1">
            <a:off x="7451725" y="3924299"/>
            <a:ext cx="215900" cy="1944688"/>
          </a:xfrm>
          <a:custGeom>
            <a:avLst/>
            <a:gdLst>
              <a:gd name="T0" fmla="*/ 0 w 21546"/>
              <a:gd name="T1" fmla="*/ 0 h 21600"/>
              <a:gd name="T2" fmla="*/ 21678262 w 21546"/>
              <a:gd name="T3" fmla="*/ 2147483647 h 21600"/>
              <a:gd name="T4" fmla="*/ 0 w 21546"/>
              <a:gd name="T5" fmla="*/ 2147483647 h 21600"/>
              <a:gd name="T6" fmla="*/ 0 60000 65536"/>
              <a:gd name="T7" fmla="*/ 0 60000 65536"/>
              <a:gd name="T8" fmla="*/ 0 60000 65536"/>
              <a:gd name="T9" fmla="*/ 0 w 21546"/>
              <a:gd name="T10" fmla="*/ 0 h 21600"/>
              <a:gd name="T11" fmla="*/ 21546 w 2154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46" h="21600" fill="none" extrusionOk="0">
                <a:moveTo>
                  <a:pt x="-1" y="0"/>
                </a:moveTo>
                <a:cubicBezTo>
                  <a:pt x="11337" y="0"/>
                  <a:pt x="20745" y="8765"/>
                  <a:pt x="21546" y="20073"/>
                </a:cubicBezTo>
              </a:path>
              <a:path w="21546" h="21600" stroke="0" extrusionOk="0">
                <a:moveTo>
                  <a:pt x="-1" y="0"/>
                </a:moveTo>
                <a:cubicBezTo>
                  <a:pt x="11337" y="0"/>
                  <a:pt x="20745" y="8765"/>
                  <a:pt x="21546" y="20073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 type="triangle" w="med" len="med"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s-EC"/>
          </a:p>
        </p:txBody>
      </p:sp>
      <p:sp>
        <p:nvSpPr>
          <p:cNvPr id="12" name="Arc 1027"/>
          <p:cNvSpPr>
            <a:spLocks/>
          </p:cNvSpPr>
          <p:nvPr/>
        </p:nvSpPr>
        <p:spPr bwMode="auto">
          <a:xfrm>
            <a:off x="6877050" y="1476374"/>
            <a:ext cx="647700" cy="2447925"/>
          </a:xfrm>
          <a:custGeom>
            <a:avLst/>
            <a:gdLst>
              <a:gd name="T0" fmla="*/ 0 w 21600"/>
              <a:gd name="T1" fmla="*/ 0 h 21600"/>
              <a:gd name="T2" fmla="*/ 582390279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 type="triangle" w="med" len="med"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s-EC"/>
          </a:p>
        </p:txBody>
      </p:sp>
      <p:sp>
        <p:nvSpPr>
          <p:cNvPr id="13" name="Rectangle 1028"/>
          <p:cNvSpPr>
            <a:spLocks noChangeArrowheads="1"/>
          </p:cNvSpPr>
          <p:nvPr/>
        </p:nvSpPr>
        <p:spPr bwMode="auto">
          <a:xfrm rot="16200000">
            <a:off x="-1449412" y="3133724"/>
            <a:ext cx="4176712" cy="1150938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_tradnl">
                <a:latin typeface="Arial" charset="0"/>
              </a:rPr>
              <a:t>          CLIENTE</a:t>
            </a:r>
            <a:endParaRPr lang="es-ES">
              <a:latin typeface="Arial" charset="0"/>
            </a:endParaRPr>
          </a:p>
        </p:txBody>
      </p:sp>
      <p:sp>
        <p:nvSpPr>
          <p:cNvPr id="14" name="Rectangle 1029"/>
          <p:cNvSpPr>
            <a:spLocks noChangeArrowheads="1"/>
          </p:cNvSpPr>
          <p:nvPr/>
        </p:nvSpPr>
        <p:spPr bwMode="auto">
          <a:xfrm>
            <a:off x="1476375" y="2578099"/>
            <a:ext cx="6335713" cy="216217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rgbClr val="FFFFCC"/>
              </a:gs>
              <a:gs pos="100000">
                <a:srgbClr val="CCFFCC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s-EC"/>
          </a:p>
        </p:txBody>
      </p:sp>
      <p:sp>
        <p:nvSpPr>
          <p:cNvPr id="16" name="Rectangle 1030"/>
          <p:cNvSpPr>
            <a:spLocks noChangeArrowheads="1"/>
          </p:cNvSpPr>
          <p:nvPr/>
        </p:nvSpPr>
        <p:spPr bwMode="auto">
          <a:xfrm rot="16200000">
            <a:off x="6372226" y="2917824"/>
            <a:ext cx="4176712" cy="1150937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_tradnl">
                <a:latin typeface="Arial" charset="0"/>
              </a:rPr>
              <a:t>          CLIENTE</a:t>
            </a:r>
            <a:endParaRPr lang="es-ES">
              <a:latin typeface="Arial" charset="0"/>
            </a:endParaRPr>
          </a:p>
        </p:txBody>
      </p:sp>
      <p:sp>
        <p:nvSpPr>
          <p:cNvPr id="17" name="Rectangle 1031"/>
          <p:cNvSpPr>
            <a:spLocks noChangeArrowheads="1"/>
          </p:cNvSpPr>
          <p:nvPr/>
        </p:nvSpPr>
        <p:spPr bwMode="auto">
          <a:xfrm>
            <a:off x="1619250" y="3276599"/>
            <a:ext cx="1008063" cy="7572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_tradnl" sz="1200" b="1" dirty="0">
              <a:latin typeface="Arial" charset="0"/>
            </a:endParaRPr>
          </a:p>
          <a:p>
            <a:pPr algn="ctr">
              <a:defRPr/>
            </a:pPr>
            <a:r>
              <a:rPr lang="es-ES" sz="1200" b="1" dirty="0">
                <a:latin typeface="Arial" charset="0"/>
              </a:rPr>
              <a:t>Captar </a:t>
            </a:r>
          </a:p>
          <a:p>
            <a:pPr algn="ctr">
              <a:defRPr/>
            </a:pPr>
            <a:r>
              <a:rPr lang="es-ES" sz="1200" b="1" dirty="0">
                <a:latin typeface="Arial" charset="0"/>
              </a:rPr>
              <a:t>clientes</a:t>
            </a:r>
          </a:p>
          <a:p>
            <a:pPr algn="ctr">
              <a:defRPr/>
            </a:pPr>
            <a:endParaRPr lang="es-ES" sz="1200" b="1" dirty="0">
              <a:latin typeface="Arial" charset="0"/>
            </a:endParaRPr>
          </a:p>
        </p:txBody>
      </p:sp>
      <p:sp>
        <p:nvSpPr>
          <p:cNvPr id="18" name="Rectangle 1032"/>
          <p:cNvSpPr>
            <a:spLocks noChangeArrowheads="1"/>
          </p:cNvSpPr>
          <p:nvPr/>
        </p:nvSpPr>
        <p:spPr bwMode="auto">
          <a:xfrm>
            <a:off x="3132138" y="3276599"/>
            <a:ext cx="1295400" cy="79216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1200" b="1" dirty="0">
                <a:latin typeface="Arial" charset="0"/>
              </a:rPr>
              <a:t>Servicio </a:t>
            </a:r>
          </a:p>
          <a:p>
            <a:pPr algn="ctr">
              <a:defRPr/>
            </a:pPr>
            <a:r>
              <a:rPr lang="es-ES" sz="1200" b="1" dirty="0">
                <a:latin typeface="Arial" charset="0"/>
              </a:rPr>
              <a:t>Personalizado</a:t>
            </a:r>
          </a:p>
        </p:txBody>
      </p:sp>
      <p:sp>
        <p:nvSpPr>
          <p:cNvPr id="20" name="Rectangle 1033"/>
          <p:cNvSpPr>
            <a:spLocks noChangeArrowheads="1"/>
          </p:cNvSpPr>
          <p:nvPr/>
        </p:nvSpPr>
        <p:spPr bwMode="auto">
          <a:xfrm>
            <a:off x="2195513" y="757237"/>
            <a:ext cx="4681537" cy="158273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rgbClr val="FFFFCC"/>
              </a:gs>
              <a:gs pos="100000">
                <a:schemeClr val="accent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C"/>
          </a:p>
        </p:txBody>
      </p:sp>
      <p:sp>
        <p:nvSpPr>
          <p:cNvPr id="21" name="Rectangle 1034"/>
          <p:cNvSpPr>
            <a:spLocks noChangeArrowheads="1"/>
          </p:cNvSpPr>
          <p:nvPr/>
        </p:nvSpPr>
        <p:spPr bwMode="auto">
          <a:xfrm>
            <a:off x="3635375" y="1331912"/>
            <a:ext cx="1655763" cy="431800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s-ES" sz="1400" b="1">
                <a:latin typeface="Arial" charset="0"/>
              </a:rPr>
              <a:t>PLANES </a:t>
            </a:r>
          </a:p>
          <a:p>
            <a:pPr algn="ctr"/>
            <a:r>
              <a:rPr lang="es-ES" sz="1400" b="1">
                <a:latin typeface="Arial" charset="0"/>
              </a:rPr>
              <a:t>ESTRATEGICOS</a:t>
            </a:r>
          </a:p>
        </p:txBody>
      </p:sp>
      <p:sp>
        <p:nvSpPr>
          <p:cNvPr id="22" name="Rectangle 1036"/>
          <p:cNvSpPr>
            <a:spLocks noChangeArrowheads="1"/>
          </p:cNvSpPr>
          <p:nvPr/>
        </p:nvSpPr>
        <p:spPr bwMode="auto">
          <a:xfrm>
            <a:off x="1331913" y="5005387"/>
            <a:ext cx="6119812" cy="1582737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9999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s-EC"/>
          </a:p>
        </p:txBody>
      </p:sp>
      <p:sp>
        <p:nvSpPr>
          <p:cNvPr id="23" name="Rectangle 1037"/>
          <p:cNvSpPr>
            <a:spLocks noChangeArrowheads="1"/>
          </p:cNvSpPr>
          <p:nvPr/>
        </p:nvSpPr>
        <p:spPr bwMode="auto">
          <a:xfrm>
            <a:off x="1763713" y="5653087"/>
            <a:ext cx="936625" cy="6477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s-ES" sz="1200" b="1">
                <a:latin typeface="Arial" charset="0"/>
              </a:rPr>
              <a:t>Gestión</a:t>
            </a:r>
          </a:p>
          <a:p>
            <a:pPr algn="ctr"/>
            <a:r>
              <a:rPr lang="es-ES" sz="1200" b="1">
                <a:latin typeface="Arial" charset="0"/>
              </a:rPr>
              <a:t> Financiera</a:t>
            </a:r>
          </a:p>
        </p:txBody>
      </p:sp>
      <p:sp>
        <p:nvSpPr>
          <p:cNvPr id="24" name="Rectangle 1038"/>
          <p:cNvSpPr>
            <a:spLocks noChangeArrowheads="1"/>
          </p:cNvSpPr>
          <p:nvPr/>
        </p:nvSpPr>
        <p:spPr bwMode="auto">
          <a:xfrm>
            <a:off x="2987675" y="5653087"/>
            <a:ext cx="1223963" cy="6477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s-ES" sz="1200" b="1">
                <a:latin typeface="Arial" charset="0"/>
              </a:rPr>
              <a:t>Gestión </a:t>
            </a:r>
          </a:p>
          <a:p>
            <a:pPr algn="ctr"/>
            <a:r>
              <a:rPr lang="es-ES" sz="1200" b="1">
                <a:latin typeface="Arial" charset="0"/>
              </a:rPr>
              <a:t>Administrativa</a:t>
            </a:r>
          </a:p>
        </p:txBody>
      </p:sp>
      <p:sp>
        <p:nvSpPr>
          <p:cNvPr id="25" name="Line 1039"/>
          <p:cNvSpPr>
            <a:spLocks noChangeShapeType="1"/>
          </p:cNvSpPr>
          <p:nvPr/>
        </p:nvSpPr>
        <p:spPr bwMode="auto">
          <a:xfrm>
            <a:off x="990600" y="3644899"/>
            <a:ext cx="6096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s-EC"/>
          </a:p>
        </p:txBody>
      </p:sp>
      <p:sp>
        <p:nvSpPr>
          <p:cNvPr id="26" name="AutoShape 1040"/>
          <p:cNvSpPr>
            <a:spLocks noChangeArrowheads="1"/>
          </p:cNvSpPr>
          <p:nvPr/>
        </p:nvSpPr>
        <p:spPr bwMode="auto">
          <a:xfrm>
            <a:off x="4356100" y="2052637"/>
            <a:ext cx="431800" cy="906462"/>
          </a:xfrm>
          <a:prstGeom prst="upDownArrow">
            <a:avLst>
              <a:gd name="adj1" fmla="val 50000"/>
              <a:gd name="adj2" fmla="val 4198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s-EC"/>
          </a:p>
        </p:txBody>
      </p:sp>
      <p:sp>
        <p:nvSpPr>
          <p:cNvPr id="27" name="AutoShape 1041"/>
          <p:cNvSpPr>
            <a:spLocks noChangeArrowheads="1"/>
          </p:cNvSpPr>
          <p:nvPr/>
        </p:nvSpPr>
        <p:spPr bwMode="auto">
          <a:xfrm>
            <a:off x="4284663" y="4571999"/>
            <a:ext cx="431800" cy="576263"/>
          </a:xfrm>
          <a:prstGeom prst="upDownArrow">
            <a:avLst>
              <a:gd name="adj1" fmla="val 50000"/>
              <a:gd name="adj2" fmla="val 2669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s-EC"/>
          </a:p>
        </p:txBody>
      </p:sp>
      <p:sp>
        <p:nvSpPr>
          <p:cNvPr id="28" name="Oval 1042"/>
          <p:cNvSpPr>
            <a:spLocks noChangeArrowheads="1"/>
          </p:cNvSpPr>
          <p:nvPr/>
        </p:nvSpPr>
        <p:spPr bwMode="auto">
          <a:xfrm>
            <a:off x="63476" y="4643437"/>
            <a:ext cx="1150938" cy="720725"/>
          </a:xfrm>
          <a:prstGeom prst="ellipse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s-ES_tradnl" sz="1000" dirty="0">
                <a:latin typeface="Arial" charset="0"/>
              </a:rPr>
              <a:t>NECESIDADES</a:t>
            </a:r>
          </a:p>
          <a:p>
            <a:pPr algn="ctr"/>
            <a:r>
              <a:rPr lang="es-ES_tradnl" sz="1000" dirty="0">
                <a:latin typeface="Arial" charset="0"/>
              </a:rPr>
              <a:t>Y</a:t>
            </a:r>
          </a:p>
          <a:p>
            <a:pPr algn="ctr"/>
            <a:r>
              <a:rPr lang="es-ES_tradnl" sz="1000" dirty="0">
                <a:latin typeface="Arial" charset="0"/>
              </a:rPr>
              <a:t>EXPECTATIVAS</a:t>
            </a:r>
            <a:endParaRPr lang="es-ES" sz="1000" dirty="0">
              <a:latin typeface="Arial" charset="0"/>
            </a:endParaRPr>
          </a:p>
        </p:txBody>
      </p:sp>
      <p:sp>
        <p:nvSpPr>
          <p:cNvPr id="29" name="Oval 1043"/>
          <p:cNvSpPr>
            <a:spLocks noChangeArrowheads="1"/>
          </p:cNvSpPr>
          <p:nvPr/>
        </p:nvSpPr>
        <p:spPr bwMode="auto">
          <a:xfrm>
            <a:off x="7885113" y="4571999"/>
            <a:ext cx="1150937" cy="720725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s-ES_tradnl" sz="1000">
                <a:latin typeface="Arial" charset="0"/>
              </a:rPr>
              <a:t>SATISFACCION</a:t>
            </a:r>
            <a:endParaRPr lang="es-ES" sz="1000">
              <a:latin typeface="Arial" charset="0"/>
            </a:endParaRPr>
          </a:p>
        </p:txBody>
      </p:sp>
      <p:sp>
        <p:nvSpPr>
          <p:cNvPr id="30" name="Text Box 1044"/>
          <p:cNvSpPr txBox="1">
            <a:spLocks noChangeArrowheads="1"/>
          </p:cNvSpPr>
          <p:nvPr/>
        </p:nvSpPr>
        <p:spPr bwMode="auto">
          <a:xfrm>
            <a:off x="2195513" y="825499"/>
            <a:ext cx="4608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sz="1400" b="1" i="1">
                <a:latin typeface="Arial" charset="0"/>
              </a:rPr>
              <a:t>PROCESOS GOBERNANTES</a:t>
            </a:r>
            <a:endParaRPr lang="es-ES" sz="1400" b="1" i="1">
              <a:latin typeface="Arial" charset="0"/>
            </a:endParaRPr>
          </a:p>
        </p:txBody>
      </p:sp>
      <p:sp>
        <p:nvSpPr>
          <p:cNvPr id="31" name="Text Box 1045"/>
          <p:cNvSpPr txBox="1">
            <a:spLocks noChangeArrowheads="1"/>
          </p:cNvSpPr>
          <p:nvPr/>
        </p:nvSpPr>
        <p:spPr bwMode="auto">
          <a:xfrm>
            <a:off x="1476375" y="4284662"/>
            <a:ext cx="6119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1200" b="1" i="1">
                <a:latin typeface="Arial" charset="0"/>
              </a:rPr>
              <a:t>PROCESOS PRODUCTIVOS</a:t>
            </a:r>
            <a:r>
              <a:rPr lang="es-ES_tradnl" sz="1400" b="1" i="1">
                <a:latin typeface="Arial" charset="0"/>
              </a:rPr>
              <a:t> </a:t>
            </a:r>
            <a:r>
              <a:rPr lang="es-ES_tradnl" sz="1200" b="1" i="1">
                <a:latin typeface="Arial" charset="0"/>
              </a:rPr>
              <a:t>(PROCESOS AGREGADORES DE VALOR)</a:t>
            </a:r>
            <a:endParaRPr lang="es-ES" sz="1200" b="1" i="1">
              <a:latin typeface="Arial" charset="0"/>
            </a:endParaRPr>
          </a:p>
        </p:txBody>
      </p:sp>
      <p:sp>
        <p:nvSpPr>
          <p:cNvPr id="32" name="Text Box 1046"/>
          <p:cNvSpPr txBox="1">
            <a:spLocks noChangeArrowheads="1"/>
          </p:cNvSpPr>
          <p:nvPr/>
        </p:nvSpPr>
        <p:spPr bwMode="auto">
          <a:xfrm>
            <a:off x="1979613" y="6300787"/>
            <a:ext cx="482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sz="1400" b="1" i="1">
                <a:latin typeface="Arial" charset="0"/>
              </a:rPr>
              <a:t>PROCESOS DE APOYO (PROCESOS HABILITANTES)</a:t>
            </a:r>
            <a:endParaRPr lang="es-ES" sz="1400" b="1" i="1">
              <a:latin typeface="Arial" charset="0"/>
            </a:endParaRPr>
          </a:p>
        </p:txBody>
      </p:sp>
      <p:sp>
        <p:nvSpPr>
          <p:cNvPr id="33" name="Line 1048"/>
          <p:cNvSpPr>
            <a:spLocks noChangeShapeType="1"/>
          </p:cNvSpPr>
          <p:nvPr/>
        </p:nvSpPr>
        <p:spPr bwMode="auto">
          <a:xfrm flipV="1">
            <a:off x="2627313" y="3636962"/>
            <a:ext cx="504825" cy="7937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s-EC"/>
          </a:p>
        </p:txBody>
      </p:sp>
      <p:sp>
        <p:nvSpPr>
          <p:cNvPr id="34" name="Line 1049"/>
          <p:cNvSpPr>
            <a:spLocks noChangeShapeType="1"/>
          </p:cNvSpPr>
          <p:nvPr/>
        </p:nvSpPr>
        <p:spPr bwMode="auto">
          <a:xfrm>
            <a:off x="4427538" y="3636962"/>
            <a:ext cx="457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s-EC"/>
          </a:p>
        </p:txBody>
      </p:sp>
      <p:sp>
        <p:nvSpPr>
          <p:cNvPr id="35" name="Line 1050"/>
          <p:cNvSpPr>
            <a:spLocks noChangeShapeType="1"/>
          </p:cNvSpPr>
          <p:nvPr/>
        </p:nvSpPr>
        <p:spPr bwMode="auto">
          <a:xfrm>
            <a:off x="7543800" y="3644899"/>
            <a:ext cx="6096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s-EC"/>
          </a:p>
        </p:txBody>
      </p:sp>
      <p:sp>
        <p:nvSpPr>
          <p:cNvPr id="36" name="Rectangle 1051"/>
          <p:cNvSpPr>
            <a:spLocks noChangeArrowheads="1"/>
          </p:cNvSpPr>
          <p:nvPr/>
        </p:nvSpPr>
        <p:spPr bwMode="auto">
          <a:xfrm>
            <a:off x="4859338" y="3348037"/>
            <a:ext cx="1152525" cy="70326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1200" b="1">
                <a:latin typeface="Arial" charset="0"/>
              </a:rPr>
              <a:t>Publicidad</a:t>
            </a:r>
          </a:p>
        </p:txBody>
      </p:sp>
      <p:sp>
        <p:nvSpPr>
          <p:cNvPr id="37" name="Rectangle 1052"/>
          <p:cNvSpPr>
            <a:spLocks noChangeArrowheads="1"/>
          </p:cNvSpPr>
          <p:nvPr/>
        </p:nvSpPr>
        <p:spPr bwMode="auto">
          <a:xfrm>
            <a:off x="6443663" y="3348037"/>
            <a:ext cx="1223962" cy="70326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1200" b="1" dirty="0">
                <a:latin typeface="Arial" charset="0"/>
              </a:rPr>
              <a:t>Información de </a:t>
            </a:r>
          </a:p>
          <a:p>
            <a:pPr algn="ctr">
              <a:defRPr/>
            </a:pPr>
            <a:r>
              <a:rPr lang="es-ES" sz="1200" b="1" dirty="0">
                <a:latin typeface="Arial" charset="0"/>
              </a:rPr>
              <a:t>los servicios</a:t>
            </a:r>
          </a:p>
        </p:txBody>
      </p:sp>
      <p:sp>
        <p:nvSpPr>
          <p:cNvPr id="38" name="Line 1053"/>
          <p:cNvSpPr>
            <a:spLocks noChangeShapeType="1"/>
          </p:cNvSpPr>
          <p:nvPr/>
        </p:nvSpPr>
        <p:spPr bwMode="auto">
          <a:xfrm>
            <a:off x="6011863" y="3636962"/>
            <a:ext cx="4318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s-EC"/>
          </a:p>
        </p:txBody>
      </p:sp>
      <p:sp>
        <p:nvSpPr>
          <p:cNvPr id="39" name="Rectangle 1055"/>
          <p:cNvSpPr>
            <a:spLocks noChangeArrowheads="1"/>
          </p:cNvSpPr>
          <p:nvPr/>
        </p:nvSpPr>
        <p:spPr bwMode="auto">
          <a:xfrm>
            <a:off x="4429125" y="5653087"/>
            <a:ext cx="1295400" cy="6477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s-ES" sz="1200" b="1">
                <a:latin typeface="Arial" charset="0"/>
              </a:rPr>
              <a:t>Gestión </a:t>
            </a:r>
          </a:p>
          <a:p>
            <a:pPr algn="ctr"/>
            <a:r>
              <a:rPr lang="es-ES" sz="1200" b="1">
                <a:latin typeface="Arial" charset="0"/>
              </a:rPr>
              <a:t>Comercialización</a:t>
            </a:r>
          </a:p>
        </p:txBody>
      </p:sp>
      <p:sp>
        <p:nvSpPr>
          <p:cNvPr id="40" name="Text Box 1058"/>
          <p:cNvSpPr txBox="1">
            <a:spLocks noChangeArrowheads="1"/>
          </p:cNvSpPr>
          <p:nvPr/>
        </p:nvSpPr>
        <p:spPr bwMode="auto">
          <a:xfrm>
            <a:off x="179388" y="252412"/>
            <a:ext cx="8736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b="1">
                <a:solidFill>
                  <a:srgbClr val="FF3300"/>
                </a:solidFill>
                <a:latin typeface="Arial" charset="0"/>
              </a:rPr>
              <a:t>MAPA DE PROCESOS</a:t>
            </a:r>
            <a:endParaRPr lang="es-ES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41" name="Rectangle 1060"/>
          <p:cNvSpPr>
            <a:spLocks noChangeArrowheads="1"/>
          </p:cNvSpPr>
          <p:nvPr/>
        </p:nvSpPr>
        <p:spPr bwMode="auto">
          <a:xfrm>
            <a:off x="3059113" y="1331912"/>
            <a:ext cx="576262" cy="431800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s-ES" sz="1800" b="1">
                <a:latin typeface="Arial" charset="0"/>
              </a:rPr>
              <a:t>A</a:t>
            </a:r>
          </a:p>
        </p:txBody>
      </p:sp>
      <p:sp>
        <p:nvSpPr>
          <p:cNvPr id="42" name="Rectangle 1061"/>
          <p:cNvSpPr>
            <a:spLocks noChangeArrowheads="1"/>
          </p:cNvSpPr>
          <p:nvPr/>
        </p:nvSpPr>
        <p:spPr bwMode="auto">
          <a:xfrm>
            <a:off x="1619250" y="3132137"/>
            <a:ext cx="1008063" cy="28733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_tradnl" sz="1600" b="1">
              <a:latin typeface="Arial" charset="0"/>
            </a:endParaRPr>
          </a:p>
          <a:p>
            <a:pPr algn="ctr">
              <a:defRPr/>
            </a:pPr>
            <a:r>
              <a:rPr lang="es-ES" sz="1600" b="1">
                <a:latin typeface="Arial" charset="0"/>
              </a:rPr>
              <a:t>B</a:t>
            </a:r>
          </a:p>
          <a:p>
            <a:pPr algn="ctr">
              <a:defRPr/>
            </a:pPr>
            <a:endParaRPr lang="es-ES" sz="1600" b="1">
              <a:latin typeface="Arial" charset="0"/>
            </a:endParaRPr>
          </a:p>
        </p:txBody>
      </p:sp>
      <p:sp>
        <p:nvSpPr>
          <p:cNvPr id="43" name="Rectangle 1062"/>
          <p:cNvSpPr>
            <a:spLocks noChangeArrowheads="1"/>
          </p:cNvSpPr>
          <p:nvPr/>
        </p:nvSpPr>
        <p:spPr bwMode="auto">
          <a:xfrm>
            <a:off x="3132138" y="3132137"/>
            <a:ext cx="1295400" cy="28733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1800" b="1">
                <a:latin typeface="Arial" charset="0"/>
              </a:rPr>
              <a:t>C</a:t>
            </a:r>
          </a:p>
        </p:txBody>
      </p:sp>
      <p:sp>
        <p:nvSpPr>
          <p:cNvPr id="44" name="Rectangle 1063"/>
          <p:cNvSpPr>
            <a:spLocks noChangeArrowheads="1"/>
          </p:cNvSpPr>
          <p:nvPr/>
        </p:nvSpPr>
        <p:spPr bwMode="auto">
          <a:xfrm>
            <a:off x="4859338" y="3205162"/>
            <a:ext cx="1152525" cy="28733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1800" b="1">
                <a:latin typeface="Arial" charset="0"/>
              </a:rPr>
              <a:t>D</a:t>
            </a:r>
          </a:p>
        </p:txBody>
      </p:sp>
      <p:sp>
        <p:nvSpPr>
          <p:cNvPr id="45" name="Rectangle 1064"/>
          <p:cNvSpPr>
            <a:spLocks noChangeArrowheads="1"/>
          </p:cNvSpPr>
          <p:nvPr/>
        </p:nvSpPr>
        <p:spPr bwMode="auto">
          <a:xfrm>
            <a:off x="6443663" y="3132137"/>
            <a:ext cx="1223962" cy="2698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1800" b="1">
                <a:latin typeface="Arial" charset="0"/>
              </a:rPr>
              <a:t>E</a:t>
            </a:r>
          </a:p>
        </p:txBody>
      </p:sp>
      <p:sp>
        <p:nvSpPr>
          <p:cNvPr id="46" name="Rectangle 1065"/>
          <p:cNvSpPr>
            <a:spLocks noChangeArrowheads="1"/>
          </p:cNvSpPr>
          <p:nvPr/>
        </p:nvSpPr>
        <p:spPr bwMode="auto">
          <a:xfrm>
            <a:off x="1763713" y="5437187"/>
            <a:ext cx="936625" cy="2143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s-ES" sz="1800" b="1">
                <a:latin typeface="Arial" charset="0"/>
              </a:rPr>
              <a:t>F</a:t>
            </a:r>
          </a:p>
        </p:txBody>
      </p:sp>
      <p:sp>
        <p:nvSpPr>
          <p:cNvPr id="47" name="Rectangle 1066"/>
          <p:cNvSpPr>
            <a:spLocks noChangeArrowheads="1"/>
          </p:cNvSpPr>
          <p:nvPr/>
        </p:nvSpPr>
        <p:spPr bwMode="auto">
          <a:xfrm>
            <a:off x="2987675" y="5437187"/>
            <a:ext cx="1223963" cy="214312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s-ES" sz="1800" b="1">
                <a:latin typeface="Arial" charset="0"/>
              </a:rPr>
              <a:t>G</a:t>
            </a:r>
          </a:p>
        </p:txBody>
      </p:sp>
      <p:sp>
        <p:nvSpPr>
          <p:cNvPr id="48" name="Rectangle 1067"/>
          <p:cNvSpPr>
            <a:spLocks noChangeArrowheads="1"/>
          </p:cNvSpPr>
          <p:nvPr/>
        </p:nvSpPr>
        <p:spPr bwMode="auto">
          <a:xfrm>
            <a:off x="4429125" y="5437187"/>
            <a:ext cx="1295400" cy="2159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s-ES" sz="1800" b="1">
                <a:latin typeface="Arial" charset="0"/>
              </a:rPr>
              <a:t>H</a:t>
            </a:r>
          </a:p>
        </p:txBody>
      </p:sp>
      <p:sp>
        <p:nvSpPr>
          <p:cNvPr id="49" name="Rectangle 1068"/>
          <p:cNvSpPr>
            <a:spLocks noChangeArrowheads="1"/>
          </p:cNvSpPr>
          <p:nvPr/>
        </p:nvSpPr>
        <p:spPr bwMode="auto">
          <a:xfrm>
            <a:off x="6011863" y="5653087"/>
            <a:ext cx="1152525" cy="649287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s-ES" sz="1100" b="1">
                <a:latin typeface="Arial" charset="0"/>
              </a:rPr>
              <a:t>Gestión</a:t>
            </a:r>
          </a:p>
          <a:p>
            <a:pPr algn="ctr"/>
            <a:r>
              <a:rPr lang="es-ES" sz="1100" b="1">
                <a:latin typeface="Arial" charset="0"/>
              </a:rPr>
              <a:t> Talento Humano</a:t>
            </a:r>
          </a:p>
        </p:txBody>
      </p:sp>
      <p:sp>
        <p:nvSpPr>
          <p:cNvPr id="50" name="Rectangle 1070"/>
          <p:cNvSpPr>
            <a:spLocks noChangeArrowheads="1"/>
          </p:cNvSpPr>
          <p:nvPr/>
        </p:nvSpPr>
        <p:spPr bwMode="auto">
          <a:xfrm>
            <a:off x="6011863" y="5437187"/>
            <a:ext cx="1152525" cy="287337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s-ES" sz="1800" b="1">
                <a:latin typeface="Arial" charset="0"/>
              </a:rPr>
              <a:t>I</a:t>
            </a:r>
          </a:p>
        </p:txBody>
      </p:sp>
      <p:pic>
        <p:nvPicPr>
          <p:cNvPr id="51" name="41 Imagen" descr="AN01137_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468163"/>
            <a:ext cx="874207" cy="8019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2" name="42 Imagen" descr="AN01137_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956376" y="468163"/>
            <a:ext cx="874207" cy="8019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4" name="53 CuadroTexto"/>
          <p:cNvSpPr txBox="1"/>
          <p:nvPr/>
        </p:nvSpPr>
        <p:spPr>
          <a:xfrm rot="20734270">
            <a:off x="645655" y="3091889"/>
            <a:ext cx="7711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0" b="1" dirty="0" smtClean="0">
                <a:solidFill>
                  <a:srgbClr val="FF0000"/>
                </a:solidFill>
              </a:rPr>
              <a:t>PROPUESTA</a:t>
            </a:r>
            <a:endParaRPr lang="es-E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4" grpId="0"/>
      <p:bldP spid="5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205048" y="2509851"/>
            <a:ext cx="5486400" cy="923897"/>
          </a:xfrm>
          <a:prstGeom prst="rect">
            <a:avLst/>
          </a:prstGeom>
          <a:noFill/>
        </p:spPr>
        <p:txBody>
          <a:bodyPr wrap="square" rtlCol="0" anchor="b" anchorCtr="0">
            <a:normAutofit fontScale="85000" lnSpcReduction="20000"/>
          </a:bodyPr>
          <a:lstStyle/>
          <a:p>
            <a:pPr algn="ctr"/>
            <a:r>
              <a:rPr lang="es-ES" sz="3600" b="1" dirty="0" smtClean="0">
                <a:solidFill>
                  <a:prstClr val="white"/>
                </a:solidFill>
              </a:rPr>
              <a:t>Capacidad de Comercialización  y Marketing</a:t>
            </a:r>
            <a:endParaRPr lang="es-ES" sz="36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3857628"/>
            <a:ext cx="6500858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pPr algn="ctr"/>
            <a:r>
              <a:rPr sz="2400" b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No se esta evaluando la satisfacción del cliente.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s-ES" smtClean="0"/>
              <a:pPr/>
              <a:t>19</a:t>
            </a:fld>
            <a:endParaRPr kumimoji="0" lang="es-ES"/>
          </a:p>
        </p:txBody>
      </p:sp>
      <p:graphicFrame>
        <p:nvGraphicFramePr>
          <p:cNvPr id="8" name="Imagen 1"/>
          <p:cNvGraphicFramePr/>
          <p:nvPr/>
        </p:nvGraphicFramePr>
        <p:xfrm>
          <a:off x="1357290" y="142852"/>
          <a:ext cx="7215238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2"/>
          <p:cNvSpPr txBox="1"/>
          <p:nvPr/>
        </p:nvSpPr>
        <p:spPr>
          <a:xfrm>
            <a:off x="1785917" y="4500570"/>
            <a:ext cx="6500859" cy="10715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s-EC" sz="2200" b="1" dirty="0" smtClean="0">
                <a:solidFill>
                  <a:schemeClr val="bg1">
                    <a:lumMod val="50000"/>
                  </a:schemeClr>
                </a:solidFill>
              </a:rPr>
              <a:t>Ingresos ascendentes, principalmente por la confianza ganada en el mercado  y la calidad de los diferentes trabajos ejecutados.</a:t>
            </a:r>
            <a:endParaRPr lang="es-ES" sz="2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1857357" y="5715016"/>
            <a:ext cx="6429419" cy="9286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sz="2400" b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Falta mayor compromiso con el cliente interno y motivación.</a:t>
            </a:r>
            <a:endParaRPr lang="es-ES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8" grpId="0">
        <p:bldAsOne/>
      </p:bldGraphic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</a:t>
            </a:fld>
            <a:endParaRPr kumimoji="0"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571604" y="571480"/>
            <a:ext cx="6286544" cy="5072098"/>
          </a:xfrm>
        </p:spPr>
        <p:txBody>
          <a:bodyPr>
            <a:noAutofit/>
          </a:bodyPr>
          <a:lstStyle/>
          <a:p>
            <a:pPr algn="ctr"/>
            <a:r>
              <a:rPr lang="es-EC" sz="3600" b="1" u="sng" dirty="0" smtClean="0"/>
              <a:t>PLAN DE MARKETING PARA EL FORTALECIMIENTO DE  LA PERSPECTIVA DEL CLIENTE EN BASE AL BALANCED SCORECARD CON APLICACIÓN DE CRM Y GEOMARKETING PARA LA EMPRESA CONSULTORA MANAGEMENT ADVISE &amp; CONSULTING.</a:t>
            </a:r>
            <a:endParaRPr lang="es-ES" sz="3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1428736"/>
            <a:ext cx="3000397" cy="2962276"/>
          </a:xfrm>
        </p:spPr>
        <p:txBody>
          <a:bodyPr>
            <a:normAutofit/>
          </a:bodyPr>
          <a:lstStyle/>
          <a:p>
            <a:pPr algn="ctr"/>
            <a:r>
              <a:rPr lang="es-EC" sz="4800" dirty="0" smtClean="0"/>
              <a:t>ANÁLISIS MATRICIAL FODA</a:t>
            </a:r>
            <a:endParaRPr lang="es-ES" sz="48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20</a:t>
            </a:fld>
            <a:endParaRPr kumimoji="0" lang="es-ES"/>
          </a:p>
        </p:txBody>
      </p:sp>
      <p:pic>
        <p:nvPicPr>
          <p:cNvPr id="111620" name="Picture 4" descr="http://1.bp.blogspot.com/_34jQEhsCC5Y/Su_4clg1HfI/AAAAAAAAAA0/COriDlyoOU0/s320/analisis_daf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5" y="928670"/>
            <a:ext cx="5383589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205051" y="2581288"/>
            <a:ext cx="5486400" cy="781024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ctr"/>
            <a:r>
              <a:rPr lang="es-ES" sz="3600" b="1" dirty="0" smtClean="0">
                <a:solidFill>
                  <a:prstClr val="white"/>
                </a:solidFill>
              </a:rPr>
              <a:t>Análisis Estratégico (FODA)</a:t>
            </a:r>
            <a:endParaRPr lang="es-ES" sz="3600" dirty="0">
              <a:solidFill>
                <a:prstClr val="white"/>
              </a:solidFill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"/>
            <a:ext cx="8072462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s-ES" smtClean="0"/>
              <a:pPr/>
              <a:t>21</a:t>
            </a:fld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1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1798" y="3714752"/>
            <a:ext cx="4303606" cy="233737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457200" lvl="0" indent="-457200" algn="just"/>
            <a:r>
              <a:rPr lang="es-EC" sz="2400" b="1" dirty="0" smtClean="0"/>
              <a:t>3. Las Fortalezas: </a:t>
            </a:r>
            <a:r>
              <a:rPr lang="es-EC" sz="2400" dirty="0" smtClean="0"/>
              <a:t>Ayudaran en un 59,26% a minimizar el efecto de las amenazas.</a:t>
            </a:r>
          </a:p>
          <a:p>
            <a:pPr marL="457200" lvl="0" indent="-457200" algn="just"/>
            <a:r>
              <a:rPr lang="es-EC" sz="2400" b="1" dirty="0" smtClean="0"/>
              <a:t>4. Las Debilidades: </a:t>
            </a:r>
            <a:r>
              <a:rPr lang="es-EC" sz="2400" dirty="0" smtClean="0"/>
              <a:t>Limitaran en una 53,23% el obtener las oportunidades.</a:t>
            </a:r>
            <a:endParaRPr sz="2400" smtClean="0"/>
          </a:p>
          <a:p>
            <a:pPr algn="just"/>
            <a:endParaRPr lang="es-ES" sz="2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3880" y="1219200"/>
            <a:ext cx="4270086" cy="247452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es-EC" sz="2400" b="1" dirty="0" smtClean="0"/>
              <a:t>Las Fortalezas: </a:t>
            </a:r>
            <a:r>
              <a:rPr lang="es-EC" sz="2400" dirty="0" smtClean="0"/>
              <a:t>Ayudarán en un 76,44%  a conseguir las oportunidades.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s-EC" sz="2400" b="1" dirty="0" smtClean="0"/>
              <a:t>Las Debilidades: </a:t>
            </a:r>
            <a:r>
              <a:rPr lang="es-EC" sz="2400" dirty="0" smtClean="0"/>
              <a:t>Permitirán en un 75,64%  incrementar las amenazas.</a:t>
            </a:r>
            <a:endParaRPr sz="240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s-E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Matriz de Síntesis Valorada</a:t>
            </a:r>
            <a:endParaRPr lang="es-ES" dirty="0">
              <a:latin typeface="+mn-lt"/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8378825" y="71438"/>
            <a:ext cx="622300" cy="646112"/>
          </a:xfrm>
          <a:prstGeom prst="ellipse">
            <a:avLst/>
          </a:prstGeom>
          <a:solidFill>
            <a:srgbClr val="FFFFFF"/>
          </a:solidFill>
          <a:ln w="25400" cap="sq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C">
              <a:latin typeface="Tw Cen MT" pitchFamily="34" charset="0"/>
            </a:endParaRPr>
          </a:p>
        </p:txBody>
      </p:sp>
      <p:pic>
        <p:nvPicPr>
          <p:cNvPr id="10" name="Picture 20" descr="EAG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1063" y="168275"/>
            <a:ext cx="3476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4"/>
          <a:srcRect l="1634" t="2551" r="1960" b="3061"/>
          <a:stretch>
            <a:fillRect/>
          </a:stretch>
        </p:blipFill>
        <p:spPr bwMode="auto">
          <a:xfrm>
            <a:off x="214282" y="1785926"/>
            <a:ext cx="400052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22</a:t>
            </a:fld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Oval 7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9728" y="1531434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2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457852" cy="1970046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s-ES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DIRECCIONAMIENTO ESTRATÉGICO</a:t>
            </a:r>
            <a:endParaRPr lang="es-ES" sz="40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sz="1700" b="1" i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Hacia</a:t>
            </a:r>
            <a:r>
              <a:rPr lang="es-ES" sz="17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donde vamos!!!</a:t>
            </a:r>
            <a:endParaRPr lang="es-ES" sz="17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8378825" y="71438"/>
            <a:ext cx="622300" cy="646112"/>
          </a:xfrm>
          <a:prstGeom prst="ellipse">
            <a:avLst/>
          </a:prstGeom>
          <a:solidFill>
            <a:srgbClr val="FFFFFF"/>
          </a:solidFill>
          <a:ln w="25400" cap="sq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C">
              <a:latin typeface="Tw Cen MT" pitchFamily="34" charset="0"/>
            </a:endParaRPr>
          </a:p>
        </p:txBody>
      </p:sp>
      <p:pic>
        <p:nvPicPr>
          <p:cNvPr id="11" name="Picture 20" descr="EAG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63" y="168275"/>
            <a:ext cx="3476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23</a:t>
            </a:fld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214282" y="2000240"/>
            <a:ext cx="2428892" cy="3071834"/>
          </a:xfrm>
          <a:prstGeom prst="ellipse">
            <a:avLst/>
          </a:prstGeom>
          <a:solidFill>
            <a:srgbClr val="FFFFFF"/>
          </a:solidFill>
          <a:ln w="25400" cap="sq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C">
              <a:latin typeface="Tw Cen MT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518353" y="2000240"/>
            <a:ext cx="1053515" cy="490290"/>
          </a:xfrm>
          <a:prstGeom prst="leftArrow">
            <a:avLst/>
          </a:prstGeom>
          <a:gradFill flip="none" rotWithShape="1">
            <a:gsLst>
              <a:gs pos="15000">
                <a:schemeClr val="tx1">
                  <a:lumMod val="75000"/>
                  <a:lumOff val="25000"/>
                  <a:alpha val="18000"/>
                </a:schemeClr>
              </a:gs>
              <a:gs pos="48000">
                <a:schemeClr val="tx1">
                  <a:lumMod val="65000"/>
                  <a:lumOff val="35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571736" y="4714884"/>
            <a:ext cx="1053515" cy="490290"/>
          </a:xfrm>
          <a:prstGeom prst="leftArrow">
            <a:avLst/>
          </a:prstGeom>
          <a:gradFill flip="none" rotWithShape="1">
            <a:gsLst>
              <a:gs pos="15000">
                <a:schemeClr val="tx1">
                  <a:lumMod val="75000"/>
                  <a:lumOff val="25000"/>
                  <a:alpha val="18000"/>
                </a:schemeClr>
              </a:gs>
              <a:gs pos="48000">
                <a:schemeClr val="tx1">
                  <a:lumMod val="65000"/>
                  <a:lumOff val="35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4622" y="76200"/>
            <a:ext cx="6651978" cy="734291"/>
          </a:xfrm>
        </p:spPr>
        <p:txBody>
          <a:bodyPr anchor="b"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es-ES" b="1" dirty="0" smtClean="0">
                <a:solidFill>
                  <a:prstClr val="white"/>
                </a:solidFill>
                <a:ea typeface="+mn-ea"/>
                <a:cs typeface="+mn-cs"/>
              </a:rPr>
              <a:t>Definición del Negocio</a:t>
            </a:r>
            <a:endParaRPr lang="es-ES" dirty="0"/>
          </a:p>
        </p:txBody>
      </p:sp>
      <p:pic>
        <p:nvPicPr>
          <p:cNvPr id="10" name="Picture 20" descr="EAGLE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571472" y="2500306"/>
            <a:ext cx="16430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643306" y="1214422"/>
            <a:ext cx="5143536" cy="5143536"/>
          </a:xfrm>
          <a:prstGeom prst="rect">
            <a:avLst/>
          </a:prstGeom>
        </p:spPr>
        <p:txBody>
          <a:bodyPr>
            <a:noAutofit/>
          </a:bodyPr>
          <a:lstStyle>
            <a:extLst/>
          </a:lstStyle>
          <a:p>
            <a:pPr algn="just"/>
            <a:r>
              <a:rPr lang="es-EC" sz="2800" dirty="0" smtClean="0"/>
              <a:t>Satisfacer la demanda de productos y servicios de consultoría, asesoría y capacitación altamente dinámicos y adaptables a las necesidades del cliente tanto del sector público como del sector privado a nivel nacional,  a través de una atención oportuna, personalizada y con valor agregado en cada trabajo realizado. </a:t>
            </a:r>
            <a:endParaRPr sz="280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24</a:t>
            </a:fld>
            <a:endParaRPr kumimoji="0" lang="es-E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858180" cy="5286412"/>
          </a:xfr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softEdge rad="31750"/>
          </a:effectLst>
        </p:spPr>
        <p:txBody>
          <a:bodyPr wrap="square" tIns="0" bIns="0" anchor="t" anchorCtr="0">
            <a:noAutofit/>
          </a:bodyPr>
          <a:lstStyle/>
          <a:p>
            <a:pPr algn="just"/>
            <a:r>
              <a:rPr lang="es-EC" sz="3100" dirty="0" smtClean="0"/>
              <a:t>A través de un amplio y mejorado portafolio de productos y servicios de consultoría, asesoría y capacitación mostrar una empresa consultora especializada que sirve con calidad, experiencia y profesionalismo al amplio mercado empresarial (tanto  a instituciones públicas como privadas) y público en general; y que mediante </a:t>
            </a:r>
            <a:r>
              <a:rPr lang="es-EC" sz="3100" u="sng" dirty="0" smtClean="0"/>
              <a:t>la innovación y la mejora continua </a:t>
            </a:r>
            <a:r>
              <a:rPr lang="es-EC" sz="3100" dirty="0" smtClean="0"/>
              <a:t>busca fidelizar al cliente, incrementar el posicionamiento y la apertura hacia nuevos mercados.</a:t>
            </a:r>
            <a:endParaRPr sz="3100"/>
          </a:p>
        </p:txBody>
      </p:sp>
      <p:sp>
        <p:nvSpPr>
          <p:cNvPr id="6" name="TextBox 3"/>
          <p:cNvSpPr txBox="1"/>
          <p:nvPr/>
        </p:nvSpPr>
        <p:spPr>
          <a:xfrm>
            <a:off x="0" y="6072206"/>
            <a:ext cx="9144000" cy="785794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 DE FORTALECIMIENTO</a:t>
            </a:r>
            <a:endParaRPr lang="es-E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25</a:t>
            </a:fld>
            <a:endParaRPr kumimoji="0" lang="es-ES"/>
          </a:p>
        </p:txBody>
      </p:sp>
      <p:sp>
        <p:nvSpPr>
          <p:cNvPr id="9" name="8 CuadroTexto"/>
          <p:cNvSpPr txBox="1"/>
          <p:nvPr/>
        </p:nvSpPr>
        <p:spPr>
          <a:xfrm>
            <a:off x="1500166" y="5417122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i="1" dirty="0" smtClean="0">
                <a:solidFill>
                  <a:srgbClr val="FF0000"/>
                </a:solidFill>
              </a:rPr>
              <a:t>DIFERENCIACIÓN</a:t>
            </a:r>
            <a:r>
              <a:rPr lang="es-EC" b="1" i="1" dirty="0" smtClean="0"/>
              <a:t>             INTENSIVO              </a:t>
            </a:r>
            <a:r>
              <a:rPr lang="es-EC" b="1" i="1" dirty="0" smtClean="0">
                <a:solidFill>
                  <a:schemeClr val="accent6">
                    <a:lumMod val="75000"/>
                  </a:schemeClr>
                </a:solidFill>
              </a:rPr>
              <a:t>ESPECIALISTA</a:t>
            </a:r>
            <a:endParaRPr lang="es-E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3714744" y="571480"/>
            <a:ext cx="514353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285852" y="1071546"/>
            <a:ext cx="757242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285852" y="1571612"/>
            <a:ext cx="192882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6215042" y="4357694"/>
            <a:ext cx="2643238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1285852" y="4857760"/>
            <a:ext cx="7572428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1214414" y="5286388"/>
            <a:ext cx="178595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6" name="Oval 5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7868" y="159276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0" b="1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3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86050" y="1992354"/>
            <a:ext cx="6215074" cy="1970046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s-ES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PLAN DE MARKETING</a:t>
            </a:r>
            <a:br>
              <a:rPr lang="es-ES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r>
              <a:rPr sz="3600" i="1" cap="none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CARACTERIZACIÓN DEL CLIENTE</a:t>
            </a:r>
            <a:endParaRPr lang="es-ES" sz="3600" i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ts val="0"/>
              </a:spcBef>
            </a:pPr>
            <a:r>
              <a:rPr lang="es-ES" sz="17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¿Quiénes son nuestros clientes?</a:t>
            </a:r>
            <a:endParaRPr lang="es-ES" sz="17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8378825" y="71438"/>
            <a:ext cx="622300" cy="646112"/>
          </a:xfrm>
          <a:prstGeom prst="ellipse">
            <a:avLst/>
          </a:prstGeom>
          <a:solidFill>
            <a:srgbClr val="FFFFFF"/>
          </a:solidFill>
          <a:ln w="25400" cap="sq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C">
              <a:latin typeface="Tw Cen MT" pitchFamily="34" charset="0"/>
            </a:endParaRPr>
          </a:p>
        </p:txBody>
      </p:sp>
      <p:pic>
        <p:nvPicPr>
          <p:cNvPr id="10" name="Picture 20" descr="EAG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63" y="168275"/>
            <a:ext cx="3476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26</a:t>
            </a:fld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588" y="1524000"/>
            <a:ext cx="4648200" cy="2369641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es-ES" sz="4800" b="1" dirty="0" smtClean="0">
                <a:solidFill>
                  <a:srgbClr val="7BCF27"/>
                </a:solidFill>
              </a:rPr>
              <a:t>Segmentación de Mercado</a:t>
            </a:r>
            <a:endParaRPr lang="es-ES" sz="4800" b="1" dirty="0">
              <a:solidFill>
                <a:srgbClr val="7BCF27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s-ES" smtClean="0"/>
              <a:pPr/>
              <a:t>27</a:t>
            </a:fld>
            <a:endParaRPr kumimoji="0" lang="es-ES"/>
          </a:p>
        </p:txBody>
      </p:sp>
      <p:pic>
        <p:nvPicPr>
          <p:cNvPr id="152578" name="Picture 2" descr="http://t3.gstatic.com/images?q=tbn:ANd9GcRwo4TqLPLnbITh3AvlioR3hxA6Lu6k6jfopUUJXtqHV7KDPra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857496"/>
            <a:ext cx="1975478" cy="1857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2580" name="Picture 4" descr="http://t1.gstatic.com/images?q=tbn:ANd9GcShCOmheGJ2h43nQ053gEEvu0OghJmzdjKJ4Pa9qlM3B8XLzTXf2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500042"/>
            <a:ext cx="1966926" cy="20002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992"/>
            <a:ext cx="9144000" cy="444778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s-ES" smtClean="0"/>
              <a:pPr/>
              <a:t>28</a:t>
            </a:fld>
            <a:endParaRPr kumimoji="0" lang="es-ES"/>
          </a:p>
        </p:txBody>
      </p:sp>
      <p:sp>
        <p:nvSpPr>
          <p:cNvPr id="19" name="TextBox 3"/>
          <p:cNvSpPr txBox="1"/>
          <p:nvPr/>
        </p:nvSpPr>
        <p:spPr>
          <a:xfrm>
            <a:off x="0" y="6143644"/>
            <a:ext cx="9144000" cy="714356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SEGMENTACIÓN DE MERCADO</a:t>
            </a:r>
            <a:endParaRPr lang="es-E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 l="3662" t="25390" r="1855" b="11133"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785794"/>
            <a:ext cx="9144000" cy="501198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034" y="6000768"/>
            <a:ext cx="8313234" cy="714380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b" anchorCtr="0">
            <a:normAutofit/>
          </a:bodyPr>
          <a:lstStyle/>
          <a:p>
            <a:pPr algn="ctr"/>
            <a:r>
              <a:rPr lang="es-EC" sz="3600" b="1" spc="-150" dirty="0" smtClean="0">
                <a:latin typeface="Arial" pitchFamily="34" charset="0"/>
                <a:cs typeface="Arial" pitchFamily="34" charset="0"/>
              </a:rPr>
              <a:t>Propuesta de Valor Enfocada al Servicio</a:t>
            </a:r>
            <a:endParaRPr lang="es-ES" sz="3600" b="1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38994" y="6356350"/>
            <a:ext cx="2133600" cy="365125"/>
          </a:xfrm>
        </p:spPr>
        <p:txBody>
          <a:bodyPr/>
          <a:lstStyle/>
          <a:p>
            <a:fld id="{73820FCD-5F4C-4989-BE05-0A8208BCBC21}" type="slidenum">
              <a:rPr lang="es-ES" smtClean="0">
                <a:solidFill>
                  <a:schemeClr val="tx1"/>
                </a:solidFill>
              </a:rPr>
              <a:pPr/>
              <a:t>29</a:t>
            </a:fld>
            <a:endParaRPr kumimoji="0" lang="es-ES" dirty="0">
              <a:solidFill>
                <a:schemeClr val="tx1"/>
              </a:solidFill>
            </a:endParaRPr>
          </a:p>
        </p:txBody>
      </p:sp>
      <p:graphicFrame>
        <p:nvGraphicFramePr>
          <p:cNvPr id="19" name="18 Diagrama"/>
          <p:cNvGraphicFramePr/>
          <p:nvPr/>
        </p:nvGraphicFramePr>
        <p:xfrm>
          <a:off x="0" y="1000108"/>
          <a:ext cx="914400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8378825" y="71438"/>
            <a:ext cx="622300" cy="646112"/>
          </a:xfrm>
          <a:prstGeom prst="ellipse">
            <a:avLst/>
          </a:prstGeom>
          <a:solidFill>
            <a:srgbClr val="FFFFFF"/>
          </a:solidFill>
          <a:ln w="25400" cap="sq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C">
              <a:latin typeface="Tw Cen MT" pitchFamily="34" charset="0"/>
            </a:endParaRPr>
          </a:p>
        </p:txBody>
      </p:sp>
      <p:pic>
        <p:nvPicPr>
          <p:cNvPr id="21" name="Picture 20" descr="EAGL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01063" y="168275"/>
            <a:ext cx="3476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Plan de Marketing</a:t>
            </a:r>
            <a:endParaRPr lang="es-ES"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rgbClr val="FF6600"/>
                </a:solidFill>
              </a:rPr>
              <a:t>          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85708" y="2292202"/>
            <a:ext cx="2057400" cy="2708434"/>
            <a:chOff x="428596" y="1557456"/>
            <a:chExt cx="2057400" cy="2708434"/>
          </a:xfrm>
        </p:grpSpPr>
        <p:sp>
          <p:nvSpPr>
            <p:cNvPr id="6" name="Oval 5"/>
            <p:cNvSpPr/>
            <p:nvPr/>
          </p:nvSpPr>
          <p:spPr>
            <a:xfrm>
              <a:off x="428596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/>
                <a:t>         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7224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7000" b="1" dirty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034" y="2666898"/>
              <a:ext cx="1931160" cy="68326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s-ES" sz="2400" b="1" spc="60" dirty="0" smtClean="0"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Análisis Situacional</a:t>
              </a:r>
              <a:endParaRPr lang="es-ES" sz="2400" b="1" dirty="0"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41018" y="785794"/>
            <a:ext cx="2230982" cy="2708434"/>
            <a:chOff x="3543300" y="1591943"/>
            <a:chExt cx="2091546" cy="2708434"/>
          </a:xfrm>
        </p:grpSpPr>
        <p:sp>
          <p:nvSpPr>
            <p:cNvPr id="4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/>
                <a:t>          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43300" y="2776540"/>
              <a:ext cx="2091546" cy="72389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s-ES" sz="2000" b="1" spc="60" dirty="0" smtClean="0"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Direccionamiento Estratégico</a:t>
              </a:r>
              <a:endParaRPr lang="es-ES" sz="2000" b="1" dirty="0"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/>
                <a:t>      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14876" y="785794"/>
            <a:ext cx="2286016" cy="2708434"/>
            <a:chOff x="6324600" y="1587511"/>
            <a:chExt cx="2071702" cy="2708434"/>
          </a:xfrm>
        </p:grpSpPr>
        <p:sp>
          <p:nvSpPr>
            <p:cNvPr id="5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        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7000" b="1" dirty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24600" y="2444767"/>
              <a:ext cx="2071702" cy="1143008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ctr">
                <a:lnSpc>
                  <a:spcPct val="80000"/>
                </a:lnSpc>
              </a:pPr>
              <a:r>
                <a:rPr lang="es-ES" sz="2300" b="1" spc="60" dirty="0" smtClean="0"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Plan de Marketing</a:t>
              </a:r>
            </a:p>
            <a:p>
              <a:pPr algn="ctr">
                <a:lnSpc>
                  <a:spcPct val="80000"/>
                </a:lnSpc>
              </a:pPr>
              <a:r>
                <a:rPr lang="es-EC" sz="2300" b="1" spc="60" dirty="0" smtClean="0"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Caracterización del Cliente</a:t>
              </a:r>
              <a:endParaRPr lang="es-ES" sz="2300" b="1" dirty="0"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/>
                <a:t>       </a:t>
              </a:r>
            </a:p>
          </p:txBody>
        </p:sp>
      </p:grp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8378825" y="71438"/>
            <a:ext cx="622300" cy="646112"/>
          </a:xfrm>
          <a:prstGeom prst="ellipse">
            <a:avLst/>
          </a:prstGeom>
          <a:solidFill>
            <a:srgbClr val="FFFFFF"/>
          </a:solidFill>
          <a:ln w="25400" cap="sq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C">
              <a:latin typeface="Tw Cen MT" pitchFamily="34" charset="0"/>
            </a:endParaRPr>
          </a:p>
        </p:txBody>
      </p:sp>
      <p:pic>
        <p:nvPicPr>
          <p:cNvPr id="25" name="Picture 20" descr="EAG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63" y="168275"/>
            <a:ext cx="3476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oup 22"/>
          <p:cNvGrpSpPr/>
          <p:nvPr/>
        </p:nvGrpSpPr>
        <p:grpSpPr>
          <a:xfrm>
            <a:off x="6913018" y="2220764"/>
            <a:ext cx="2230982" cy="2708434"/>
            <a:chOff x="3543300" y="1591943"/>
            <a:chExt cx="2091546" cy="2708434"/>
          </a:xfrm>
        </p:grpSpPr>
        <p:sp>
          <p:nvSpPr>
            <p:cNvPr id="34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/>
                <a:t>             </a:t>
              </a:r>
            </a:p>
          </p:txBody>
        </p:sp>
        <p:sp>
          <p:nvSpPr>
            <p:cNvPr id="35" name="TextBox 14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7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  <a:cs typeface="Arial" pitchFamily="34" charset="0"/>
                </a:rPr>
                <a:t>4</a:t>
              </a:r>
              <a:endParaRPr lang="es-ES" sz="17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6" name="TextBox 15"/>
            <p:cNvSpPr txBox="1"/>
            <p:nvPr/>
          </p:nvSpPr>
          <p:spPr>
            <a:xfrm>
              <a:off x="3543300" y="2776540"/>
              <a:ext cx="2091546" cy="723898"/>
            </a:xfrm>
            <a:prstGeom prst="rect">
              <a:avLst/>
            </a:prstGeom>
            <a:noFill/>
          </p:spPr>
          <p:txBody>
            <a:bodyPr wrap="square" rtlCol="0">
              <a:normAutofit fontScale="92500"/>
            </a:bodyPr>
            <a:lstStyle/>
            <a:p>
              <a:pPr algn="ctr">
                <a:lnSpc>
                  <a:spcPct val="80000"/>
                </a:lnSpc>
              </a:pPr>
              <a:r>
                <a:rPr lang="es-ES" sz="2000" b="1" spc="60" dirty="0" smtClean="0"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CRM </a:t>
              </a:r>
              <a:r>
                <a:rPr sz="2000" b="1" spc="60" smtClean="0"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y Georeferenciación</a:t>
              </a:r>
              <a:endParaRPr lang="es-ES" sz="2000" b="1" dirty="0"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37" name="Oval 19"/>
            <p:cNvSpPr/>
            <p:nvPr/>
          </p:nvSpPr>
          <p:spPr>
            <a:xfrm>
              <a:off x="3826601" y="2143081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/>
                <a:t>       </a:t>
              </a:r>
            </a:p>
          </p:txBody>
        </p:sp>
      </p:grpSp>
      <p:grpSp>
        <p:nvGrpSpPr>
          <p:cNvPr id="38" name="Group 25"/>
          <p:cNvGrpSpPr/>
          <p:nvPr/>
        </p:nvGrpSpPr>
        <p:grpSpPr>
          <a:xfrm>
            <a:off x="2371724" y="3863838"/>
            <a:ext cx="2057400" cy="2708434"/>
            <a:chOff x="428596" y="1557456"/>
            <a:chExt cx="2057400" cy="2708434"/>
          </a:xfrm>
        </p:grpSpPr>
        <p:sp>
          <p:nvSpPr>
            <p:cNvPr id="39" name="Oval 5"/>
            <p:cNvSpPr/>
            <p:nvPr/>
          </p:nvSpPr>
          <p:spPr>
            <a:xfrm>
              <a:off x="428596" y="1946209"/>
              <a:ext cx="2057400" cy="2057400"/>
            </a:xfrm>
            <a:prstGeom prst="ellipse">
              <a:avLst/>
            </a:prstGeom>
            <a:solidFill>
              <a:srgbClr val="E6EF8F"/>
            </a:soli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/>
                <a:t>             </a:t>
              </a:r>
            </a:p>
          </p:txBody>
        </p:sp>
        <p:sp>
          <p:nvSpPr>
            <p:cNvPr id="40" name="TextBox 13"/>
            <p:cNvSpPr txBox="1"/>
            <p:nvPr/>
          </p:nvSpPr>
          <p:spPr>
            <a:xfrm>
              <a:off x="857224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7000" b="1" dirty="0" smtClean="0">
                  <a:solidFill>
                    <a:srgbClr val="FFFFCC"/>
                  </a:solidFill>
                  <a:latin typeface="+mj-lt"/>
                  <a:cs typeface="Arial" pitchFamily="34" charset="0"/>
                </a:rPr>
                <a:t>5</a:t>
              </a:r>
              <a:endParaRPr lang="es-ES" sz="17000" b="1" dirty="0">
                <a:solidFill>
                  <a:srgbClr val="FFFFCC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1" name="TextBox 12"/>
            <p:cNvSpPr txBox="1"/>
            <p:nvPr/>
          </p:nvSpPr>
          <p:spPr>
            <a:xfrm>
              <a:off x="500034" y="2660142"/>
              <a:ext cx="1931160" cy="68326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s-ES" sz="2400" b="1" spc="60" dirty="0" smtClean="0"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Balanced Scorecard</a:t>
              </a:r>
              <a:endParaRPr lang="es-ES" sz="2400" b="1" dirty="0"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</p:grpSp>
      <p:grpSp>
        <p:nvGrpSpPr>
          <p:cNvPr id="42" name="Group 23"/>
          <p:cNvGrpSpPr/>
          <p:nvPr/>
        </p:nvGrpSpPr>
        <p:grpSpPr>
          <a:xfrm>
            <a:off x="4730654" y="3935276"/>
            <a:ext cx="2341672" cy="2708434"/>
            <a:chOff x="6324600" y="1587511"/>
            <a:chExt cx="2122141" cy="2708434"/>
          </a:xfrm>
        </p:grpSpPr>
        <p:sp>
          <p:nvSpPr>
            <p:cNvPr id="43" name="Oval 4"/>
            <p:cNvSpPr/>
            <p:nvPr/>
          </p:nvSpPr>
          <p:spPr>
            <a:xfrm>
              <a:off x="6389341" y="1944701"/>
              <a:ext cx="2057400" cy="2057400"/>
            </a:xfrm>
            <a:prstGeom prst="ellipse">
              <a:avLst/>
            </a:prstGeom>
            <a:solidFill>
              <a:srgbClr val="99FF66"/>
            </a:soli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            </a:t>
              </a:r>
            </a:p>
          </p:txBody>
        </p:sp>
        <p:sp>
          <p:nvSpPr>
            <p:cNvPr id="44" name="TextBox 16"/>
            <p:cNvSpPr txBox="1"/>
            <p:nvPr/>
          </p:nvSpPr>
          <p:spPr>
            <a:xfrm>
              <a:off x="6721603" y="15875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70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+mj-lt"/>
                  <a:cs typeface="Arial" pitchFamily="34" charset="0"/>
                </a:rPr>
                <a:t>6</a:t>
              </a:r>
              <a:endParaRPr lang="es-ES" sz="17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5" name="TextBox 17"/>
            <p:cNvSpPr txBox="1"/>
            <p:nvPr/>
          </p:nvSpPr>
          <p:spPr>
            <a:xfrm>
              <a:off x="6324600" y="2444767"/>
              <a:ext cx="2071702" cy="114300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s-ES" sz="2300" b="1" spc="60" dirty="0" smtClean="0"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Análisis Financiero</a:t>
              </a:r>
              <a:endParaRPr lang="es-ES" sz="2300" b="1" dirty="0"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46" name="Oval 20"/>
            <p:cNvSpPr/>
            <p:nvPr/>
          </p:nvSpPr>
          <p:spPr>
            <a:xfrm>
              <a:off x="6569264" y="2149499"/>
              <a:ext cx="1583470" cy="1438276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/>
                <a:t>       </a:t>
              </a:r>
            </a:p>
          </p:txBody>
        </p:sp>
      </p:grpSp>
      <p:sp>
        <p:nvSpPr>
          <p:cNvPr id="47" name="Oval 19"/>
          <p:cNvSpPr/>
          <p:nvPr/>
        </p:nvSpPr>
        <p:spPr>
          <a:xfrm>
            <a:off x="2571736" y="4143380"/>
            <a:ext cx="1689036" cy="142876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       </a:t>
            </a:r>
          </a:p>
        </p:txBody>
      </p:sp>
      <p:sp>
        <p:nvSpPr>
          <p:cNvPr id="48" name="4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s-ES" smtClean="0"/>
              <a:pPr/>
              <a:t>3</a:t>
            </a:fld>
            <a:endParaRPr kumimoji="0" lang="es-E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785794"/>
            <a:ext cx="9144000" cy="501198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6450" y="6000768"/>
            <a:ext cx="8813268" cy="714380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b" anchorCtr="0">
            <a:noAutofit/>
          </a:bodyPr>
          <a:lstStyle/>
          <a:p>
            <a:pPr algn="ctr"/>
            <a:r>
              <a:rPr lang="es-EC" sz="3000" b="1" spc="-150" dirty="0" smtClean="0">
                <a:latin typeface="Arial" pitchFamily="34" charset="0"/>
                <a:cs typeface="Arial" pitchFamily="34" charset="0"/>
              </a:rPr>
              <a:t>Propuesta de Valor Enfocada al Mercado y al Cliente</a:t>
            </a:r>
            <a:endParaRPr lang="es-ES" sz="3000" b="1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32" y="6356350"/>
            <a:ext cx="2133600" cy="365125"/>
          </a:xfrm>
        </p:spPr>
        <p:txBody>
          <a:bodyPr/>
          <a:lstStyle/>
          <a:p>
            <a:fld id="{73820FCD-5F4C-4989-BE05-0A8208BCBC21}" type="slidenum">
              <a:rPr lang="es-ES" smtClean="0">
                <a:solidFill>
                  <a:schemeClr val="tx1"/>
                </a:solidFill>
              </a:rPr>
              <a:pPr/>
              <a:t>30</a:t>
            </a:fld>
            <a:endParaRPr kumimoji="0" lang="es-ES" dirty="0">
              <a:solidFill>
                <a:schemeClr val="tx1"/>
              </a:solidFill>
            </a:endParaRPr>
          </a:p>
        </p:txBody>
      </p:sp>
      <p:graphicFrame>
        <p:nvGraphicFramePr>
          <p:cNvPr id="19" name="18 Diagrama"/>
          <p:cNvGraphicFramePr/>
          <p:nvPr/>
        </p:nvGraphicFramePr>
        <p:xfrm>
          <a:off x="0" y="1000108"/>
          <a:ext cx="9144000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8378825" y="71438"/>
            <a:ext cx="622300" cy="646112"/>
          </a:xfrm>
          <a:prstGeom prst="ellipse">
            <a:avLst/>
          </a:prstGeom>
          <a:solidFill>
            <a:srgbClr val="FFFFFF"/>
          </a:solidFill>
          <a:ln w="25400" cap="sq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C">
              <a:latin typeface="Tw Cen MT" pitchFamily="34" charset="0"/>
            </a:endParaRPr>
          </a:p>
        </p:txBody>
      </p:sp>
      <p:pic>
        <p:nvPicPr>
          <p:cNvPr id="21" name="Picture 20" descr="EAGL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01063" y="168275"/>
            <a:ext cx="3476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588" y="1988053"/>
            <a:ext cx="4648200" cy="2369641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es-ES" sz="5400" b="1" dirty="0" smtClean="0">
                <a:solidFill>
                  <a:srgbClr val="7BCF27"/>
                </a:solidFill>
              </a:rPr>
              <a:t>Mezcla de Marketing</a:t>
            </a:r>
            <a:endParaRPr lang="es-ES" sz="5400" b="1" dirty="0">
              <a:solidFill>
                <a:srgbClr val="7BCF27"/>
              </a:solidFill>
            </a:endParaRPr>
          </a:p>
        </p:txBody>
      </p:sp>
      <p:sp>
        <p:nvSpPr>
          <p:cNvPr id="28" name="2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s-ES" smtClean="0"/>
              <a:pPr/>
              <a:t>31</a:t>
            </a:fld>
            <a:endParaRPr kumimoji="0" lang="es-ES"/>
          </a:p>
        </p:txBody>
      </p:sp>
      <p:sp>
        <p:nvSpPr>
          <p:cNvPr id="115714" name="AutoShape 2" descr="data:image/jpg;base64,/9j/4AAQSkZJRgABAQAAAQABAAD/2wCEAAkGBhASEBUUEBQVFRQUFBQWFxUUEBQUFRQVFRUVFBQVFBQXHSYgFxkjGRQUIDAgIycpLCwsFR4xNTAqNSYrLCkBCQoKDgwOGA8PGikcHyQyKi8pLCwpLiwsKSk1LCksLCwsLCksKSwqLCotLiksKSksLC0pKSk1KSwpKS8sKSkpKf/AABEIANIA0QMBIgACEQEDEQH/xAAcAAEAAgMBAQEAAAAAAAAAAAAABQYBAwQCBwj/xAA9EAACAQIEAgYIBAYBBQEAAAABAgADEQQFEiExQQYTIlFhcRQyUoGRkqHBM0JysQcjYtHh8CQVFoOy8YL/xAAaAQEAAwEBAQAAAAAAAAAAAAAAAQIDBAUG/8QAMREAAgIBAwICCAUFAAAAAAAAAAECEQMSITEEQRNRFDNhobHR4fAFMkKBwSIjcZHx/9oADAMBAAIRAxEAPwD7jERAEREAREQBEXmmvi0Qdogfv8IHJumJEV899hfef7Tgq5jVbix8htK6karDJlkeso4kDzIE53zOiPzj3bytkxK6jVYF3ZYTnNHvPymBnNHvPymV6I1MnwIlkXNKJ/MPfcTeldTwIPkRKpEnUQ8C8y3XmZVqWOqLwY+R3H1nfQz0/nW/iP7SdSM3hkiaic+HxyP6p37uB+E33ljFqjMREAREQBERAEREAREQBETEAzNdWqFF2NhNONx60xvuTwHf/iV/E4pqhu3uHISrlRrDG5Hfi86J2p7DvPH3DlIxmJNybnvO8xNmHwzObKL/ALDzlLbOpRjBGuZVSTYC58B9pM4bI1G7m/gNh/mSNKiqiygDykqJnLMlwV+llVVuVvM2nSmQtzYe4EyatMy2lGTzSZXsflopqDqvc24W5TnweH1uFJte/wBJK596i/q+xnBk/wCMPJv2lWtzWMm4WdTZAeT/ABX+056mS1RwsfI2/eWGJbSjFZpIqdWgy+spHmPvPEtxUThxGU024DSe8f2kaTWOddyvjwkhhM5Zdn7Q7+Y/vNWKyx034r3j7905JXg1qM0WmhiVcXU3/wB5zdKnRrMjXU2P+8ZPYDMhU2Ozd3f4iXUrOaeJx3R3RMTMsYiIiAIiIAiIgCceYY8Ux3seA+58JsxmKFNST7h3nulbrVizFm4n/bCVbo1x49W74MVahY3Y3JnmJM5Zldu0435Du8/GUSs6pSUEaMDlBbd9hyHM+fdJqnSCiyiw8J6AmZolRxym5ciIiSUEREAi8+9Rf1fYzgyf8YeTftO/PvUX9X2M4Mn/ABh5N+0o+Tqh6tljiIlzlEREAwRI7HZQrbps30MkpiC0ZOO6KnUplTZhYzyrEG44iWXG4Fag348j3f4ldr0GRrNxH+3Eyao64ZNSJvLMx1izesPr4yQlSRiCCDYiWLLsaKi/1DiPvLxZhlx6d0dkREsYiIiAJgmZkfnGK0pYcW293OGTFW6IvMsZ1j7eqNh9zOSJvwOF6xwOXE+Uy5O/aCO3KcDfttw/KPvJdayngQfIia8WtqTAew3/AKmUrJcmdaVCvTpUqHV0C5dGu9a9HYOAALXsxvfcTRIwUVlTk3XkXyJVMPjcWy4amawFTEIarOKa9hVRCadJTsSdV7tfnPL51iVc4bWpq9clMVygsEem1W7JwNQBCLcDcG3KSR6O+E19PMtfWC9ufG3O3fPUpePr4jD1qrNVFRlw1PS5QBgGxChtYG3AmxsPpJTP89qUKh02Krh6lSx4ag6IpY8QvaN4D6eVpRd39PmWAmYWoDuNx4SHo4TFC2rEBwwYN/JQWa2xpW7jybV5zj6MYpaGASpiKqqgv26hVFQFyoBbYet3+1BR40ouV+X8kln3qL+r7GcGT/jDyb9p2504ampUggm4INwQQbEEcpxZR+MPJv2lHyaw9WyxTy1UDjt57TRhMyo1S4pVEc020vodW0Na+lrcDblITplQ1jDL1a1b4kdhyArfyq2xJB8/dJk6VmOKGuSi9ixLUB4bzFOsGvpINiQbEGxHEHuPhKdSwGJw+lKRp0PScRYIg1pSQUWLaQQBqJS/C1+/ebMNjqvWNQpstNqmJrg1erXUVpJTJIHA1GLcTyB22lNfmdD6Xlxla/juXCLyr5rj8Xh0VA/WvVqhEfq11qpVmbUtwrNZTbhx34b9PR/GYk1Hp1w5UKrK9RaaPuSCrKhII2uGsJbXvRm+nejXaon5yZhgRUX+ocD9p1wZYwTadoqTKQbHiJtweJNNgw4cx3id+d4P848j9jIqZvZndFqcS2o4IBHAz1InI8TcFDy3HlJaaJ2cUo6XQiIklTErma19VU9y7f3+sn8RU0qT3AmVUmUkdGBb2JP5PhdKXPFt/dykHQpamC95A/vLWosIii2eW1GHQEEHgbj3HaaaeCRaYpgdgLoC/wBNtNvhOiYlzls4cVklGpTVHXspbRZmVksNI0sDcbbTWvR3DikaWjsFtRuWLF/bL31athve+0k4gupyWyZFYfo3hk1WS5ddDl2Zy6nezFibiesF0dw9IMFS+tdLa2aoSnsXcns+HjJK0QPEm+7IzB9HMPSYMim6ghdVR3CA7EIGJC7bbTOK6P4aphzhqlNWokWNM3I46vPjvJImULp3/FvC5exo0x1+J2HVq1lpk8OtffSf6Rv5QHKU+9kJl9OrleO/6c7s2ErhquDLm5plb9ZQue7iB5d5nvpZjcRUq0MBgn0VsXq11BxpYdfxHB5Ei491uc+f9Kel+OxdWi+JrU6Jp1C1FaNLem5sPXO55cTObC53jaGNFZMWTiTT0Xq0le9MG+nfYDY8JTaz0o9B1GhrT713+Z+hejHRTC4Cj1WFTSDYsx3eowFtTtzMkq+DRyhYXKNrXwaxW/wY/GfKejP8cv5vU5nTVCNIOIo6jTBbh1iHdR4gnyn1mhXV1DIQysAQykEEHcEEcRLcnmyjLG6ezPFbBo5QsLlGLKe4lSt/gxHvnLiMgoOpDJ61Q1LgkMKhFi6sDcGw5SRmYpMhTlHhkUnRrDCmyFLhyGYszM5Yeq2sm9xyN9puy/J6VC/VqbtbUzMzM1uF2Yk2HdO+IpEvJNqm2YEzESSh4rUwwIPAi0q1WkVYqeRtLZIHPKNnDD8w+olZG+GVOjkwdfQ6t47+R2MtAMqMsuW1dVJT4WPu2kRZbOuGdUREucxwZy9qR8SBK/JvPm7A/V9jISZy5OzCv6TuyWnerfuBP2lhEgskqKpYsQNgNyBJb02n7a/MJaPBjltyN8TR6bT9tfmEem0/bX5hLGVM3xNHptP21+YR6bT9tfmECmb4mj02n7a/MIONp+2vzCBTKj/FLpi2BwoWgR6TiCadLno9urb+kH4kT4XVyoGky3JdjqLsbsz8dTHnvf4y2fxMzLr86cA3XDUKdNbG4DP23Pn2gPdImhgajqzIpIQqDYXN2OlRtxN5STPq/wAH6PH4Dy5P1bftwQ2HzFDZa4C1F9obE+0pM94nM6K7gh34ALZmPhccJK4rIqpBFSg9hudVI2G9u7vNpih0bqI2lMOysQTYUjew48fMfGVPV/uJaVONeb5+V+0i8uwZ0u1UAtVN2XkByWX/APhF0qfD4kYCqxNCtqbDkn8OoO01K/skAkePnKtXwToiuwIVywF9t0IDD6yOzDEGkErLs1GrTqKe4qwkp0cv4h0WOfSvTu427+J+pInJQzGmyq2te0ob1hzF5s9Np+2vzCaHxNM3xNHptP21+YR6bT9tfmECmb4mj02n7a/MI9Np+2vzCBTN8js7p3p37iPrtOr02n7a/MJzZjiUakwDKTbkwkPgtC1JEBJvIX7DDub9xISS2QHdx4D7ykeTqyr+kmYmLzM0OIis+HZX9X2kLJ3PF/l+TCQUzlydmH8p7p0Wb1QTbuF579Cqew3ymdmQt22Hev7GTklK0VnlcXRV/QqnsN8pj0Kp7DfKZaIjSV8dlX9Cqew3ymPQqnsN8ploiNI8dlX9Cqew3ymDgqnsN8ploi0aR478j839LsM1HOcSrgjrUp1FvtcaQP3DfCZy/Mmom6gE6kO/9Bvb33tLt/HXou5SlmFAXfDDTVA50SbhvJSTfwbwlO6PZ5RFIHSrBnJbVTVzp6sgLvw7ZBt4Xhqj6b8J6qOTA8LVtPj2cm9c/AWkiJoSk6uO2ajbMXPrWB4+H3na3SKnTQLQQml2tRLMLuWFQAMwbgBuPHwufOEzbD9gvpDdg1v5CsKtkCsq8l7QJ5cb8p5rZzQZKi6bXZTTPVLZUCAMtuTNv2tyIPQcE36t7EVjMe1biNw1VyRc31kO1/LT8JD5wuqmKY3aq6U1HMlmHD/ecuOY55Q1XpKqjRXFxTsVV6ZVENwBsd9r233nJ/CzImx+ZLXI/wCNgjquRtUrW7AHls3/AOR3yEjn67q1h6aUa0t7JfE+rUcuqKqrobsqF9U8gB9p79Cqew3ymWgRJ0nyHjsq/oVT2G+Ux6FU9hvlMtERpJ8dlX9Cqew3ymPQqnsN8ploiNI8dlX9Cqew3ymYbCuBcowA56TLTacebNai3jYfExpJWZt1RXZKZCO03kP3Mi5MZAuznxAlY8mmX8rJeIianEcuZU9VJh4X+G8rUtrCVbEUtLFe4/8Az6SkjpwPlG7K6umqvjt8ZZBKiDbccpasNWDoGHMREjOt0zZEzPLmwlznMxILA9LaVUp2KyCoD1bVKRVH2vZWuRewJF+NpJ4TMEeklQGyuoI1WHHgD4wXljnHlHXE8GqLXJFhzvt8YFUWvcW777fGCtCrSDAhgCCCCCLgg7EEcxPinTH+DWIoVGr5RZ6bG7YViAV7+qJPaHhsRyvPtaVQRcEEd4Nx8Z6gtDJLHJSi6aPyvVzbqiVxNKrRcbFXpsN/fNf/AHDSOyB3Y/lVDefpbpDRVqahgD2uagjge+RuS4emlUFVVdmvpRV5eAlKVnuw/GOqePlf6PkXR7+GuZZiQaynB4U2JLj+bUHcqHf3mw8590yHIaGDw6UMMgSmg2HEk82Y/mYniZqwPSfDVWVUZruLpro1aYfa/YZ1AbbfblJXUJejx+oyZss9Wa79p6iY1Rqg5zMxGqcWKzSmjFTqLCmamlUZiVBtsBxN+XGCUm+Duia6dS4B7+/Y+8d896hBAkVntXsqveb/AA/+yVvK5mtfVUPcu3w4/WVlwa4lcjkk/ktK1K/tEn7faQCrc2HEy14enpUKOQAlYo1zvajZERNDlMSFzzDWIcc9j58pNzTisOHQqef0PIyGi8JaXZVZL5HiuKHzH3EinQqSDxBtMo5UgjiJmtmdk46lRbZrreqfI/tNeCxYqKCPeO4zfaanDwyqdG8h/wCNh3qvVYpSBWm5AVGKkbKFBuASBe9ryPwdOkppHHITT9FpClrps6K3a61SgBtUPZ4jccJe7RaDp9Kk22+/7VzwUDA0VVKRrU6noor4olXRzpYv/Jaqm5K21WuCBcXnVmdOi1JThlZaHpANb+TUNNho9YUrgtT1ab6dtr7y66Y0wS+pt6q9/wB7+0rHRWgoqVWpNemQgslBqNEuL3ZAzEk2sCQAOHE3lnEWmYOfJPXLURefeov6vsZGYD1z+h//AFMk899Rf1fYzgyj8YeTftKPk3h6s4clyZmwlCrUquwpUddOnpRVVjSKgkgXYgE23nOMLTpUMJ1zOKFRQ1dy79up1a9WKrcQl79wuFBl30wUFrEbS49Jbbv75+ZRNCu3V0Hf0U4qiFZXa1ylQ1kpvx0bKO4Etbw3PkqXxgBqBaIDUVFR7UmNLrCyb8dQHfbfxl1FMDgBt4cPKNMB9S+xRzXw7NVOYOyvpQ0ru6WpmmpDUQvFy5a9rm9h3TVXw7m1SspFb/pzMWuQwcHSCbHZrH6y+GkDa4G3Dbh5TOmCfSfJe/4FIq1MMXq+nOyuqp1V3dSKXVqQ1ELxfXruRc3AHdNuU5e2Iqt6XrLDC4e6l2UB2FS7EKfX4eUuJpA2uBtw24eXdBsIHpOzSX0/wQuV49hgaTOSXKAXPEncXPjtI286sxxnWPt6o2H95y2mcnZeKq35ndk+G1VLngu/v5SwCcuXYTq0A5nc+c65dKjlyS1SEREkzEGIgETnGBv214jj5d8hpbiJAZpl+g6l9U/T/EpJHTiyfpZowWMNNr8jxHf/AJljo1gwBG4Mqk6cFjmpnvXmPuO4yIsvkx6t0WaJpw+JVxdTf/ec3TQ4xERAEREAi8+9Rf1fYzgyf8YeTftO/PvUX9X2M4Mn/GHk37Sj5OqHq2WOIiXOUREQBExBaACZC5tmN+wvDmfsIzHNr3Wnw5t9hIuUkzpxY+7Ek8mwVzrbgOHie+c2X4E1G/pHE/YSxIgAAHASIonLOtke4iJocoiIgCIiAJ5dARY7gz1EAr+YZYU7S7r9R/icEtxEicdk196ex9nl7u6UcTphl7SIuhXZDdTY/Q+Yk1g84Vtm7J+h98gnQg2IsRyPGYlU6NZQUy3AzMq+Hx1RPVO3cdxJKhnq/nUjxG4+EupHPLFJcbktE56WOptwYfG30m+8sZNNEZn3qL+r7GcGT/jDyb9p3596i/q+xnBlH4w8m/aUfJ0w9WyxxMXmupiEX1iB5kS5ym2YkfXzqmOF28uHxkdiM3qNsOyPDj8ZDkjSOKTJnFY9E9Y79w4yDxmZNU24L3d/nOUmAOQlG7OmGJR3E68Dl7VDvsvM9/lOrBZMTvU+X+8mEUDYSVEpPLW0TzRohVAUWAmyIlzlEREAREQBERAEREATFpmIBoxGERxZhfx5jyMiMTkjDdO0O7gZPTBkNWXjNx4Kk6EGzAg+ItMS11KStswB8xOKrktM8Lr5G4+BldJus67kDPS1GHAkeRIkjUyJh6rA+YtNDZRVHIHyYfeVpmmuD7nM9diLMxI8TeeUqEG4Nj3idDZdVH5D9DMLl9U/kP0imTcTW2Ic8WJ95mudi5RWPIDzYTdTyJ+bAfWKZGuCI2ZVSTYC58N5N0sjpj1iW+g+k7aVBFHZAHkJOko867ELhsndvW7I+vwkvhcCieqN+88Z0CZl0qOeWRyMWmYiSUEREAREQBERAEREAREQBERAEgK+esmYCi34TU0F/ZrMajKD5qh99pPyExnRwVPSNTkGv1ZVgLGkaSgIynvDdqDXE4pvX9/8Oaj0m/5FfXtQpUyVbjqNJitYjwBIUfpM9/8AclVTS63DOi1nCqesRitwW/mAeqbDhvPb9FqZVFudC0KlFhbdxU0ktfkdS38zNR6P4lzS67EBlouGAWjpL2BW9Q6jvY8rCDe8L+3/AB38zlq9KmK4as6tRpPUbYsGaovVOQNKi/rgWA3O07cT0mKCmDS01aoZhTeqiaUW3aqPwB3HZF9z4TNboqj0cPSdrrQ47FSx0FAQQeyQSGBHC081ujtU9W3Wq9WnqUNUohlemxBtUUH1hYdoW4cN4JbwOv38/N19TkxfSao9OmaC2cYqnSqL1q7X30hwCGVgRuJswefsCtNEqVXqPiLa6iDT1VTSwLW2UX22J4Tsp9H26tA9QFlrpWJFMKvZN9CIPVXzJM9YDo/1dRX130mubabX66oH+lrQQ5Yaar4mkdJyQipRY1maoppalGg0jaoWfhpFxuOOobTrynOGrPUR6TUmpaNQZgwOsEgqRxG3H9pFZpllSi4q0tZbrarF0p9ZpWrpJR6VwzrdRupuCOE6OjOGra61WtqvVZANaBCQikXFPii3OwJvtc8YInHHoco177u/v2mcFnrnG1qNTZLgUm23ZKaNVU+5wfj3Thp9IXqisWLqgrYfqjTKhmpVHCBiSD2WYMbdxkjjOi4qUqiM5DPWaqHUWZdVlKj/AMd18jM4zo0Ge6NoXTQXTpuAKFXrFt7riC0ZYPh7q+J6wXSLrKooimwqKW61SRakF9VifzB9tNuNyeRk0JB4Po6adVaoqE1WLdcxG1ZW4La/ZC7ae4A95k4IOfJotaPtmYiIMhERAEREAREQBERAEREAREQBERAMQYiAIiIBmIiAeWnkf78YiSR3PcREgkTMRAEREAREQBERAEREA//Z"/>
          <p:cNvSpPr>
            <a:spLocks noChangeAspect="1" noChangeArrowheads="1"/>
          </p:cNvSpPr>
          <p:nvPr/>
        </p:nvSpPr>
        <p:spPr bwMode="auto">
          <a:xfrm>
            <a:off x="80963" y="-960438"/>
            <a:ext cx="1990725" cy="200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5716" name="AutoShape 4" descr="data:image/jpg;base64,/9j/4AAQSkZJRgABAQAAAQABAAD/2wCEAAkGBhASEBUUEBQVFRQUFBQWFxUUEBQUFRQVFRUVFBQVFBQXHSYgFxkjGRQUIDAgIycpLCwsFR4xNTAqNSYrLCkBCQoKDgwOGA8PGikcHyQyKi8pLCwpLiwsKSk1LCksLCwsLCksKSwqLCotLiksKSksLC0pKSk1KSwpKS8sKSkpKf/AABEIANIA0QMBIgACEQEDEQH/xAAcAAEAAgMBAQEAAAAAAAAAAAAABQYBAwQCBwj/xAA9EAACAQIEAgYIBAYBBQEAAAABAgADEQQFEiExQQYTIlFhcRQyUoGRkqHBM0JysQcjYtHh8CQVFoOy8YL/xAAaAQEAAwEBAQAAAAAAAAAAAAAAAQIDBAUG/8QAMREAAgIBAwICCAUFAAAAAAAAAAECEQMSITEEQRNRFDNhobHR4fAFMkKBwSIjcZHx/9oADAMBAAIRAxEAPwD7jERAEREAREQBEXmmvi0Qdogfv8IHJumJEV899hfef7Tgq5jVbix8htK6karDJlkeso4kDzIE53zOiPzj3bytkxK6jVYF3ZYTnNHvPymBnNHvPymV6I1MnwIlkXNKJ/MPfcTeldTwIPkRKpEnUQ8C8y3XmZVqWOqLwY+R3H1nfQz0/nW/iP7SdSM3hkiaic+HxyP6p37uB+E33ljFqjMREAREQBERAEREAREQBETEAzNdWqFF2NhNONx60xvuTwHf/iV/E4pqhu3uHISrlRrDG5Hfi86J2p7DvPH3DlIxmJNybnvO8xNmHwzObKL/ALDzlLbOpRjBGuZVSTYC58B9pM4bI1G7m/gNh/mSNKiqiygDykqJnLMlwV+llVVuVvM2nSmQtzYe4EyatMy2lGTzSZXsflopqDqvc24W5TnweH1uFJte/wBJK596i/q+xnBk/wCMPJv2lWtzWMm4WdTZAeT/ABX+056mS1RwsfI2/eWGJbSjFZpIqdWgy+spHmPvPEtxUThxGU024DSe8f2kaTWOddyvjwkhhM5Zdn7Q7+Y/vNWKyx034r3j7905JXg1qM0WmhiVcXU3/wB5zdKnRrMjXU2P+8ZPYDMhU2Ozd3f4iXUrOaeJx3R3RMTMsYiIiAIiIAiIgCceYY8Ux3seA+58JsxmKFNST7h3nulbrVizFm4n/bCVbo1x49W74MVahY3Y3JnmJM5Zldu0435Du8/GUSs6pSUEaMDlBbd9hyHM+fdJqnSCiyiw8J6AmZolRxym5ciIiSUEREAi8+9Rf1fYzgyf8YeTftO/PvUX9X2M4Mn/ABh5N+0o+Tqh6tljiIlzlEREAwRI7HZQrbps30MkpiC0ZOO6KnUplTZhYzyrEG44iWXG4Fag348j3f4ldr0GRrNxH+3Eyao64ZNSJvLMx1izesPr4yQlSRiCCDYiWLLsaKi/1DiPvLxZhlx6d0dkREsYiIiAJgmZkfnGK0pYcW293OGTFW6IvMsZ1j7eqNh9zOSJvwOF6xwOXE+Uy5O/aCO3KcDfttw/KPvJdayngQfIia8WtqTAew3/AKmUrJcmdaVCvTpUqHV0C5dGu9a9HYOAALXsxvfcTRIwUVlTk3XkXyJVMPjcWy4amawFTEIarOKa9hVRCadJTsSdV7tfnPL51iVc4bWpq9clMVygsEem1W7JwNQBCLcDcG3KSR6O+E19PMtfWC9ufG3O3fPUpePr4jD1qrNVFRlw1PS5QBgGxChtYG3AmxsPpJTP89qUKh02Krh6lSx4ag6IpY8QvaN4D6eVpRd39PmWAmYWoDuNx4SHo4TFC2rEBwwYN/JQWa2xpW7jybV5zj6MYpaGASpiKqqgv26hVFQFyoBbYet3+1BR40ouV+X8kln3qL+r7GcGT/jDyb9p2504ampUggm4INwQQbEEcpxZR+MPJv2lHyaw9WyxTy1UDjt57TRhMyo1S4pVEc020vodW0Na+lrcDblITplQ1jDL1a1b4kdhyArfyq2xJB8/dJk6VmOKGuSi9ixLUB4bzFOsGvpINiQbEGxHEHuPhKdSwGJw+lKRp0PScRYIg1pSQUWLaQQBqJS/C1+/ebMNjqvWNQpstNqmJrg1erXUVpJTJIHA1GLcTyB22lNfmdD6Xlxla/juXCLyr5rj8Xh0VA/WvVqhEfq11qpVmbUtwrNZTbhx34b9PR/GYk1Hp1w5UKrK9RaaPuSCrKhII2uGsJbXvRm+nejXaon5yZhgRUX+ocD9p1wZYwTadoqTKQbHiJtweJNNgw4cx3id+d4P848j9jIqZvZndFqcS2o4IBHAz1InI8TcFDy3HlJaaJ2cUo6XQiIklTErma19VU9y7f3+sn8RU0qT3AmVUmUkdGBb2JP5PhdKXPFt/dykHQpamC95A/vLWosIii2eW1GHQEEHgbj3HaaaeCRaYpgdgLoC/wBNtNvhOiYlzls4cVklGpTVHXspbRZmVksNI0sDcbbTWvR3DikaWjsFtRuWLF/bL31athve+0k4gupyWyZFYfo3hk1WS5ddDl2Zy6nezFibiesF0dw9IMFS+tdLa2aoSnsXcns+HjJK0QPEm+7IzB9HMPSYMim6ghdVR3CA7EIGJC7bbTOK6P4aphzhqlNWokWNM3I46vPjvJImULp3/FvC5exo0x1+J2HVq1lpk8OtffSf6Rv5QHKU+9kJl9OrleO/6c7s2ErhquDLm5plb9ZQue7iB5d5nvpZjcRUq0MBgn0VsXq11BxpYdfxHB5Ei491uc+f9Kel+OxdWi+JrU6Jp1C1FaNLem5sPXO55cTObC53jaGNFZMWTiTT0Xq0le9MG+nfYDY8JTaz0o9B1GhrT713+Z+hejHRTC4Cj1WFTSDYsx3eowFtTtzMkq+DRyhYXKNrXwaxW/wY/GfKejP8cv5vU5nTVCNIOIo6jTBbh1iHdR4gnyn1mhXV1DIQysAQykEEHcEEcRLcnmyjLG6ezPFbBo5QsLlGLKe4lSt/gxHvnLiMgoOpDJ61Q1LgkMKhFi6sDcGw5SRmYpMhTlHhkUnRrDCmyFLhyGYszM5Yeq2sm9xyN9puy/J6VC/VqbtbUzMzM1uF2Yk2HdO+IpEvJNqm2YEzESSh4rUwwIPAi0q1WkVYqeRtLZIHPKNnDD8w+olZG+GVOjkwdfQ6t47+R2MtAMqMsuW1dVJT4WPu2kRZbOuGdUREucxwZy9qR8SBK/JvPm7A/V9jISZy5OzCv6TuyWnerfuBP2lhEgskqKpYsQNgNyBJb02n7a/MJaPBjltyN8TR6bT9tfmEem0/bX5hLGVM3xNHptP21+YR6bT9tfmECmb4mj02n7a/MIONp+2vzCBTKj/FLpi2BwoWgR6TiCadLno9urb+kH4kT4XVyoGky3JdjqLsbsz8dTHnvf4y2fxMzLr86cA3XDUKdNbG4DP23Pn2gPdImhgajqzIpIQqDYXN2OlRtxN5STPq/wAH6PH4Dy5P1bftwQ2HzFDZa4C1F9obE+0pM94nM6K7gh34ALZmPhccJK4rIqpBFSg9hudVI2G9u7vNpih0bqI2lMOysQTYUjew48fMfGVPV/uJaVONeb5+V+0i8uwZ0u1UAtVN2XkByWX/APhF0qfD4kYCqxNCtqbDkn8OoO01K/skAkePnKtXwToiuwIVywF9t0IDD6yOzDEGkErLs1GrTqKe4qwkp0cv4h0WOfSvTu427+J+pInJQzGmyq2te0ob1hzF5s9Np+2vzCaHxNM3xNHptP21+YR6bT9tfmECmb4mj02n7a/MI9Np+2vzCBTN8js7p3p37iPrtOr02n7a/MJzZjiUakwDKTbkwkPgtC1JEBJvIX7DDub9xISS2QHdx4D7ykeTqyr+kmYmLzM0OIis+HZX9X2kLJ3PF/l+TCQUzlydmH8p7p0Wb1QTbuF579Cqew3ymdmQt22Hev7GTklK0VnlcXRV/QqnsN8pj0Kp7DfKZaIjSV8dlX9Cqew3ymPQqnsN8ploiNI8dlX9Cqew3ymDgqnsN8ploi0aR478j839LsM1HOcSrgjrUp1FvtcaQP3DfCZy/Mmom6gE6kO/9Bvb33tLt/HXou5SlmFAXfDDTVA50SbhvJSTfwbwlO6PZ5RFIHSrBnJbVTVzp6sgLvw7ZBt4Xhqj6b8J6qOTA8LVtPj2cm9c/AWkiJoSk6uO2ajbMXPrWB4+H3na3SKnTQLQQml2tRLMLuWFQAMwbgBuPHwufOEzbD9gvpDdg1v5CsKtkCsq8l7QJ5cb8p5rZzQZKi6bXZTTPVLZUCAMtuTNv2tyIPQcE36t7EVjMe1biNw1VyRc31kO1/LT8JD5wuqmKY3aq6U1HMlmHD/ecuOY55Q1XpKqjRXFxTsVV6ZVENwBsd9r233nJ/CzImx+ZLXI/wCNgjquRtUrW7AHls3/AOR3yEjn67q1h6aUa0t7JfE+rUcuqKqrobsqF9U8gB9p79Cqew3ymWgRJ0nyHjsq/oVT2G+Ux6FU9hvlMtERpJ8dlX9Cqew3ymPQqnsN8ploiNI8dlX9Cqew3ymYbCuBcowA56TLTacebNai3jYfExpJWZt1RXZKZCO03kP3Mi5MZAuznxAlY8mmX8rJeIianEcuZU9VJh4X+G8rUtrCVbEUtLFe4/8Az6SkjpwPlG7K6umqvjt8ZZBKiDbccpasNWDoGHMREjOt0zZEzPLmwlznMxILA9LaVUp2KyCoD1bVKRVH2vZWuRewJF+NpJ4TMEeklQGyuoI1WHHgD4wXljnHlHXE8GqLXJFhzvt8YFUWvcW777fGCtCrSDAhgCCCCCLgg7EEcxPinTH+DWIoVGr5RZ6bG7YViAV7+qJPaHhsRyvPtaVQRcEEd4Nx8Z6gtDJLHJSi6aPyvVzbqiVxNKrRcbFXpsN/fNf/AHDSOyB3Y/lVDefpbpDRVqahgD2uagjge+RuS4emlUFVVdmvpRV5eAlKVnuw/GOqePlf6PkXR7+GuZZiQaynB4U2JLj+bUHcqHf3mw8590yHIaGDw6UMMgSmg2HEk82Y/mYniZqwPSfDVWVUZruLpro1aYfa/YZ1AbbfblJXUJejx+oyZss9Wa79p6iY1Rqg5zMxGqcWKzSmjFTqLCmamlUZiVBtsBxN+XGCUm+Duia6dS4B7+/Y+8d896hBAkVntXsqveb/AA/+yVvK5mtfVUPcu3w4/WVlwa4lcjkk/ktK1K/tEn7faQCrc2HEy14enpUKOQAlYo1zvajZERNDlMSFzzDWIcc9j58pNzTisOHQqef0PIyGi8JaXZVZL5HiuKHzH3EinQqSDxBtMo5UgjiJmtmdk46lRbZrreqfI/tNeCxYqKCPeO4zfaanDwyqdG8h/wCNh3qvVYpSBWm5AVGKkbKFBuASBe9ryPwdOkppHHITT9FpClrps6K3a61SgBtUPZ4jccJe7RaDp9Kk22+/7VzwUDA0VVKRrU6noor4olXRzpYv/Jaqm5K21WuCBcXnVmdOi1JThlZaHpANb+TUNNho9YUrgtT1ab6dtr7y66Y0wS+pt6q9/wB7+0rHRWgoqVWpNemQgslBqNEuL3ZAzEk2sCQAOHE3lnEWmYOfJPXLURefeov6vsZGYD1z+h//AFMk899Rf1fYzgyj8YeTftKPk3h6s4clyZmwlCrUquwpUddOnpRVVjSKgkgXYgE23nOMLTpUMJ1zOKFRQ1dy79up1a9WKrcQl79wuFBl30wUFrEbS49Jbbv75+ZRNCu3V0Hf0U4qiFZXa1ylQ1kpvx0bKO4Etbw3PkqXxgBqBaIDUVFR7UmNLrCyb8dQHfbfxl1FMDgBt4cPKNMB9S+xRzXw7NVOYOyvpQ0ru6WpmmpDUQvFy5a9rm9h3TVXw7m1SspFb/pzMWuQwcHSCbHZrH6y+GkDa4G3Dbh5TOmCfSfJe/4FIq1MMXq+nOyuqp1V3dSKXVqQ1ELxfXruRc3AHdNuU5e2Iqt6XrLDC4e6l2UB2FS7EKfX4eUuJpA2uBtw24eXdBsIHpOzSX0/wQuV49hgaTOSXKAXPEncXPjtI286sxxnWPt6o2H95y2mcnZeKq35ndk+G1VLngu/v5SwCcuXYTq0A5nc+c65dKjlyS1SEREkzEGIgETnGBv214jj5d8hpbiJAZpl+g6l9U/T/EpJHTiyfpZowWMNNr8jxHf/AJljo1gwBG4Mqk6cFjmpnvXmPuO4yIsvkx6t0WaJpw+JVxdTf/ec3TQ4xERAEREAi8+9Rf1fYzgyf8YeTftO/PvUX9X2M4Mn/GHk37Sj5OqHq2WOIiXOUREQBExBaACZC5tmN+wvDmfsIzHNr3Wnw5t9hIuUkzpxY+7Ek8mwVzrbgOHie+c2X4E1G/pHE/YSxIgAAHASIonLOtke4iJocoiIgCIiAJ5dARY7gz1EAr+YZYU7S7r9R/icEtxEicdk196ex9nl7u6UcTphl7SIuhXZDdTY/Q+Yk1g84Vtm7J+h98gnQg2IsRyPGYlU6NZQUy3AzMq+Hx1RPVO3cdxJKhnq/nUjxG4+EupHPLFJcbktE56WOptwYfG30m+8sZNNEZn3qL+r7GcGT/jDyb9p3596i/q+xnBlH4w8m/aUfJ0w9WyxxMXmupiEX1iB5kS5ym2YkfXzqmOF28uHxkdiM3qNsOyPDj8ZDkjSOKTJnFY9E9Y79w4yDxmZNU24L3d/nOUmAOQlG7OmGJR3E68Dl7VDvsvM9/lOrBZMTvU+X+8mEUDYSVEpPLW0TzRohVAUWAmyIlzlEREAREQBERAEREATFpmIBoxGERxZhfx5jyMiMTkjDdO0O7gZPTBkNWXjNx4Kk6EGzAg+ItMS11KStswB8xOKrktM8Lr5G4+BldJus67kDPS1GHAkeRIkjUyJh6rA+YtNDZRVHIHyYfeVpmmuD7nM9diLMxI8TeeUqEG4Nj3idDZdVH5D9DMLl9U/kP0imTcTW2Ic8WJ95mudi5RWPIDzYTdTyJ+bAfWKZGuCI2ZVSTYC58N5N0sjpj1iW+g+k7aVBFHZAHkJOko867ELhsndvW7I+vwkvhcCieqN+88Z0CZl0qOeWRyMWmYiSUEREAREQBERAEREAREQBERAEgK+esmYCi34TU0F/ZrMajKD5qh99pPyExnRwVPSNTkGv1ZVgLGkaSgIynvDdqDXE4pvX9/8Oaj0m/5FfXtQpUyVbjqNJitYjwBIUfpM9/8AclVTS63DOi1nCqesRitwW/mAeqbDhvPb9FqZVFudC0KlFhbdxU0ktfkdS38zNR6P4lzS67EBlouGAWjpL2BW9Q6jvY8rCDe8L+3/AB38zlq9KmK4as6tRpPUbYsGaovVOQNKi/rgWA3O07cT0mKCmDS01aoZhTeqiaUW3aqPwB3HZF9z4TNboqj0cPSdrrQ47FSx0FAQQeyQSGBHC081ujtU9W3Wq9WnqUNUohlemxBtUUH1hYdoW4cN4JbwOv38/N19TkxfSao9OmaC2cYqnSqL1q7X30hwCGVgRuJswefsCtNEqVXqPiLa6iDT1VTSwLW2UX22J4Tsp9H26tA9QFlrpWJFMKvZN9CIPVXzJM9YDo/1dRX130mubabX66oH+lrQQ5Yaar4mkdJyQipRY1maoppalGg0jaoWfhpFxuOOobTrynOGrPUR6TUmpaNQZgwOsEgqRxG3H9pFZpllSi4q0tZbrarF0p9ZpWrpJR6VwzrdRupuCOE6OjOGra61WtqvVZANaBCQikXFPii3OwJvtc8YInHHoco177u/v2mcFnrnG1qNTZLgUm23ZKaNVU+5wfj3Thp9IXqisWLqgrYfqjTKhmpVHCBiSD2WYMbdxkjjOi4qUqiM5DPWaqHUWZdVlKj/AMd18jM4zo0Ge6NoXTQXTpuAKFXrFt7riC0ZYPh7q+J6wXSLrKooimwqKW61SRakF9VifzB9tNuNyeRk0JB4Po6adVaoqE1WLdcxG1ZW4La/ZC7ae4A95k4IOfJotaPtmYiIMhERAEREAREQBERAEREAREQBERAMQYiAIiIBmIiAeWnkf78YiSR3PcREgkTMRAEREAREQBERAEREA//Z"/>
          <p:cNvSpPr>
            <a:spLocks noChangeAspect="1" noChangeArrowheads="1"/>
          </p:cNvSpPr>
          <p:nvPr/>
        </p:nvSpPr>
        <p:spPr bwMode="auto">
          <a:xfrm>
            <a:off x="80963" y="-960438"/>
            <a:ext cx="1990725" cy="200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5718" name="AutoShape 6" descr="data:image/jpg;base64,/9j/4AAQSkZJRgABAQAAAQABAAD/2wCEAAkGBhASEBUUEBQVFRQUFBQWFxUUEBQUFRQVFRUVFBQVFBQXHSYgFxkjGRQUIDAgIycpLCwsFR4xNTAqNSYrLCkBCQoKDgwOGA8PGikcHyQyKi8pLCwpLiwsKSk1LCksLCwsLCksKSwqLCotLiksKSksLC0pKSk1KSwpKS8sKSkpKf/AABEIANIA0QMBIgACEQEDEQH/xAAcAAEAAgMBAQEAAAAAAAAAAAAABQYBAwQCBwj/xAA9EAACAQIEAgYIBAYBBQEAAAABAgADEQQFEiExQQYTIlFhcRQyUoGRkqHBM0JysQcjYtHh8CQVFoOy8YL/xAAaAQEAAwEBAQAAAAAAAAAAAAAAAQIDBAUG/8QAMREAAgIBAwICCAUFAAAAAAAAAAECEQMSITEEQRNRFDNhobHR4fAFMkKBwSIjcZHx/9oADAMBAAIRAxEAPwD7jERAEREAREQBEXmmvi0Qdogfv8IHJumJEV899hfef7Tgq5jVbix8htK6karDJlkeso4kDzIE53zOiPzj3bytkxK6jVYF3ZYTnNHvPymBnNHvPymV6I1MnwIlkXNKJ/MPfcTeldTwIPkRKpEnUQ8C8y3XmZVqWOqLwY+R3H1nfQz0/nW/iP7SdSM3hkiaic+HxyP6p37uB+E33ljFqjMREAREQBERAEREAREQBETEAzNdWqFF2NhNONx60xvuTwHf/iV/E4pqhu3uHISrlRrDG5Hfi86J2p7DvPH3DlIxmJNybnvO8xNmHwzObKL/ALDzlLbOpRjBGuZVSTYC58B9pM4bI1G7m/gNh/mSNKiqiygDykqJnLMlwV+llVVuVvM2nSmQtzYe4EyatMy2lGTzSZXsflopqDqvc24W5TnweH1uFJte/wBJK596i/q+xnBk/wCMPJv2lWtzWMm4WdTZAeT/ABX+056mS1RwsfI2/eWGJbSjFZpIqdWgy+spHmPvPEtxUThxGU024DSe8f2kaTWOddyvjwkhhM5Zdn7Q7+Y/vNWKyx034r3j7905JXg1qM0WmhiVcXU3/wB5zdKnRrMjXU2P+8ZPYDMhU2Ozd3f4iXUrOaeJx3R3RMTMsYiIiAIiIAiIgCceYY8Ux3seA+58JsxmKFNST7h3nulbrVizFm4n/bCVbo1x49W74MVahY3Y3JnmJM5Zldu0435Du8/GUSs6pSUEaMDlBbd9hyHM+fdJqnSCiyiw8J6AmZolRxym5ciIiSUEREAi8+9Rf1fYzgyf8YeTftO/PvUX9X2M4Mn/ABh5N+0o+Tqh6tljiIlzlEREAwRI7HZQrbps30MkpiC0ZOO6KnUplTZhYzyrEG44iWXG4Fag348j3f4ldr0GRrNxH+3Eyao64ZNSJvLMx1izesPr4yQlSRiCCDYiWLLsaKi/1DiPvLxZhlx6d0dkREsYiIiAJgmZkfnGK0pYcW293OGTFW6IvMsZ1j7eqNh9zOSJvwOF6xwOXE+Uy5O/aCO3KcDfttw/KPvJdayngQfIia8WtqTAew3/AKmUrJcmdaVCvTpUqHV0C5dGu9a9HYOAALXsxvfcTRIwUVlTk3XkXyJVMPjcWy4amawFTEIarOKa9hVRCadJTsSdV7tfnPL51iVc4bWpq9clMVygsEem1W7JwNQBCLcDcG3KSR6O+E19PMtfWC9ufG3O3fPUpePr4jD1qrNVFRlw1PS5QBgGxChtYG3AmxsPpJTP89qUKh02Krh6lSx4ag6IpY8QvaN4D6eVpRd39PmWAmYWoDuNx4SHo4TFC2rEBwwYN/JQWa2xpW7jybV5zj6MYpaGASpiKqqgv26hVFQFyoBbYet3+1BR40ouV+X8kln3qL+r7GcGT/jDyb9p2504ampUggm4INwQQbEEcpxZR+MPJv2lHyaw9WyxTy1UDjt57TRhMyo1S4pVEc020vodW0Na+lrcDblITplQ1jDL1a1b4kdhyArfyq2xJB8/dJk6VmOKGuSi9ixLUB4bzFOsGvpINiQbEGxHEHuPhKdSwGJw+lKRp0PScRYIg1pSQUWLaQQBqJS/C1+/ebMNjqvWNQpstNqmJrg1erXUVpJTJIHA1GLcTyB22lNfmdD6Xlxla/juXCLyr5rj8Xh0VA/WvVqhEfq11qpVmbUtwrNZTbhx34b9PR/GYk1Hp1w5UKrK9RaaPuSCrKhII2uGsJbXvRm+nejXaon5yZhgRUX+ocD9p1wZYwTadoqTKQbHiJtweJNNgw4cx3id+d4P848j9jIqZvZndFqcS2o4IBHAz1InI8TcFDy3HlJaaJ2cUo6XQiIklTErma19VU9y7f3+sn8RU0qT3AmVUmUkdGBb2JP5PhdKXPFt/dykHQpamC95A/vLWosIii2eW1GHQEEHgbj3HaaaeCRaYpgdgLoC/wBNtNvhOiYlzls4cVklGpTVHXspbRZmVksNI0sDcbbTWvR3DikaWjsFtRuWLF/bL31athve+0k4gupyWyZFYfo3hk1WS5ddDl2Zy6nezFibiesF0dw9IMFS+tdLa2aoSnsXcns+HjJK0QPEm+7IzB9HMPSYMim6ghdVR3CA7EIGJC7bbTOK6P4aphzhqlNWokWNM3I46vPjvJImULp3/FvC5exo0x1+J2HVq1lpk8OtffSf6Rv5QHKU+9kJl9OrleO/6c7s2ErhquDLm5plb9ZQue7iB5d5nvpZjcRUq0MBgn0VsXq11BxpYdfxHB5Ei491uc+f9Kel+OxdWi+JrU6Jp1C1FaNLem5sPXO55cTObC53jaGNFZMWTiTT0Xq0le9MG+nfYDY8JTaz0o9B1GhrT713+Z+hejHRTC4Cj1WFTSDYsx3eowFtTtzMkq+DRyhYXKNrXwaxW/wY/GfKejP8cv5vU5nTVCNIOIo6jTBbh1iHdR4gnyn1mhXV1DIQysAQykEEHcEEcRLcnmyjLG6ezPFbBo5QsLlGLKe4lSt/gxHvnLiMgoOpDJ61Q1LgkMKhFi6sDcGw5SRmYpMhTlHhkUnRrDCmyFLhyGYszM5Yeq2sm9xyN9puy/J6VC/VqbtbUzMzM1uF2Yk2HdO+IpEvJNqm2YEzESSh4rUwwIPAi0q1WkVYqeRtLZIHPKNnDD8w+olZG+GVOjkwdfQ6t47+R2MtAMqMsuW1dVJT4WPu2kRZbOuGdUREucxwZy9qR8SBK/JvPm7A/V9jISZy5OzCv6TuyWnerfuBP2lhEgskqKpYsQNgNyBJb02n7a/MJaPBjltyN8TR6bT9tfmEem0/bX5hLGVM3xNHptP21+YR6bT9tfmECmb4mj02n7a/MIONp+2vzCBTKj/FLpi2BwoWgR6TiCadLno9urb+kH4kT4XVyoGky3JdjqLsbsz8dTHnvf4y2fxMzLr86cA3XDUKdNbG4DP23Pn2gPdImhgajqzIpIQqDYXN2OlRtxN5STPq/wAH6PH4Dy5P1bftwQ2HzFDZa4C1F9obE+0pM94nM6K7gh34ALZmPhccJK4rIqpBFSg9hudVI2G9u7vNpih0bqI2lMOysQTYUjew48fMfGVPV/uJaVONeb5+V+0i8uwZ0u1UAtVN2XkByWX/APhF0qfD4kYCqxNCtqbDkn8OoO01K/skAkePnKtXwToiuwIVywF9t0IDD6yOzDEGkErLs1GrTqKe4qwkp0cv4h0WOfSvTu427+J+pInJQzGmyq2te0ob1hzF5s9Np+2vzCaHxNM3xNHptP21+YR6bT9tfmECmb4mj02n7a/MI9Np+2vzCBTN8js7p3p37iPrtOr02n7a/MJzZjiUakwDKTbkwkPgtC1JEBJvIX7DDub9xISS2QHdx4D7ykeTqyr+kmYmLzM0OIis+HZX9X2kLJ3PF/l+TCQUzlydmH8p7p0Wb1QTbuF579Cqew3ymdmQt22Hev7GTklK0VnlcXRV/QqnsN8pj0Kp7DfKZaIjSV8dlX9Cqew3ymPQqnsN8ploiNI8dlX9Cqew3ymDgqnsN8ploi0aR478j839LsM1HOcSrgjrUp1FvtcaQP3DfCZy/Mmom6gE6kO/9Bvb33tLt/HXou5SlmFAXfDDTVA50SbhvJSTfwbwlO6PZ5RFIHSrBnJbVTVzp6sgLvw7ZBt4Xhqj6b8J6qOTA8LVtPj2cm9c/AWkiJoSk6uO2ajbMXPrWB4+H3na3SKnTQLQQml2tRLMLuWFQAMwbgBuPHwufOEzbD9gvpDdg1v5CsKtkCsq8l7QJ5cb8p5rZzQZKi6bXZTTPVLZUCAMtuTNv2tyIPQcE36t7EVjMe1biNw1VyRc31kO1/LT8JD5wuqmKY3aq6U1HMlmHD/ecuOY55Q1XpKqjRXFxTsVV6ZVENwBsd9r233nJ/CzImx+ZLXI/wCNgjquRtUrW7AHls3/AOR3yEjn67q1h6aUa0t7JfE+rUcuqKqrobsqF9U8gB9p79Cqew3ymWgRJ0nyHjsq/oVT2G+Ux6FU9hvlMtERpJ8dlX9Cqew3ymPQqnsN8ploiNI8dlX9Cqew3ymYbCuBcowA56TLTacebNai3jYfExpJWZt1RXZKZCO03kP3Mi5MZAuznxAlY8mmX8rJeIianEcuZU9VJh4X+G8rUtrCVbEUtLFe4/8Az6SkjpwPlG7K6umqvjt8ZZBKiDbccpasNWDoGHMREjOt0zZEzPLmwlznMxILA9LaVUp2KyCoD1bVKRVH2vZWuRewJF+NpJ4TMEeklQGyuoI1WHHgD4wXljnHlHXE8GqLXJFhzvt8YFUWvcW777fGCtCrSDAhgCCCCCLgg7EEcxPinTH+DWIoVGr5RZ6bG7YViAV7+qJPaHhsRyvPtaVQRcEEd4Nx8Z6gtDJLHJSi6aPyvVzbqiVxNKrRcbFXpsN/fNf/AHDSOyB3Y/lVDefpbpDRVqahgD2uagjge+RuS4emlUFVVdmvpRV5eAlKVnuw/GOqePlf6PkXR7+GuZZiQaynB4U2JLj+bUHcqHf3mw8590yHIaGDw6UMMgSmg2HEk82Y/mYniZqwPSfDVWVUZruLpro1aYfa/YZ1AbbfblJXUJejx+oyZss9Wa79p6iY1Rqg5zMxGqcWKzSmjFTqLCmamlUZiVBtsBxN+XGCUm+Duia6dS4B7+/Y+8d896hBAkVntXsqveb/AA/+yVvK5mtfVUPcu3w4/WVlwa4lcjkk/ktK1K/tEn7faQCrc2HEy14enpUKOQAlYo1zvajZERNDlMSFzzDWIcc9j58pNzTisOHQqef0PIyGi8JaXZVZL5HiuKHzH3EinQqSDxBtMo5UgjiJmtmdk46lRbZrreqfI/tNeCxYqKCPeO4zfaanDwyqdG8h/wCNh3qvVYpSBWm5AVGKkbKFBuASBe9ryPwdOkppHHITT9FpClrps6K3a61SgBtUPZ4jccJe7RaDp9Kk22+/7VzwUDA0VVKRrU6noor4olXRzpYv/Jaqm5K21WuCBcXnVmdOi1JThlZaHpANb+TUNNho9YUrgtT1ab6dtr7y66Y0wS+pt6q9/wB7+0rHRWgoqVWpNemQgslBqNEuL3ZAzEk2sCQAOHE3lnEWmYOfJPXLURefeov6vsZGYD1z+h//AFMk899Rf1fYzgyj8YeTftKPk3h6s4clyZmwlCrUquwpUddOnpRVVjSKgkgXYgE23nOMLTpUMJ1zOKFRQ1dy79up1a9WKrcQl79wuFBl30wUFrEbS49Jbbv75+ZRNCu3V0Hf0U4qiFZXa1ylQ1kpvx0bKO4Etbw3PkqXxgBqBaIDUVFR7UmNLrCyb8dQHfbfxl1FMDgBt4cPKNMB9S+xRzXw7NVOYOyvpQ0ru6WpmmpDUQvFy5a9rm9h3TVXw7m1SspFb/pzMWuQwcHSCbHZrH6y+GkDa4G3Dbh5TOmCfSfJe/4FIq1MMXq+nOyuqp1V3dSKXVqQ1ELxfXruRc3AHdNuU5e2Iqt6XrLDC4e6l2UB2FS7EKfX4eUuJpA2uBtw24eXdBsIHpOzSX0/wQuV49hgaTOSXKAXPEncXPjtI286sxxnWPt6o2H95y2mcnZeKq35ndk+G1VLngu/v5SwCcuXYTq0A5nc+c65dKjlyS1SEREkzEGIgETnGBv214jj5d8hpbiJAZpl+g6l9U/T/EpJHTiyfpZowWMNNr8jxHf/AJljo1gwBG4Mqk6cFjmpnvXmPuO4yIsvkx6t0WaJpw+JVxdTf/ec3TQ4xERAEREAi8+9Rf1fYzgyf8YeTftO/PvUX9X2M4Mn/GHk37Sj5OqHq2WOIiXOUREQBExBaACZC5tmN+wvDmfsIzHNr3Wnw5t9hIuUkzpxY+7Ek8mwVzrbgOHie+c2X4E1G/pHE/YSxIgAAHASIonLOtke4iJocoiIgCIiAJ5dARY7gz1EAr+YZYU7S7r9R/icEtxEicdk196ex9nl7u6UcTphl7SIuhXZDdTY/Q+Yk1g84Vtm7J+h98gnQg2IsRyPGYlU6NZQUy3AzMq+Hx1RPVO3cdxJKhnq/nUjxG4+EupHPLFJcbktE56WOptwYfG30m+8sZNNEZn3qL+r7GcGT/jDyb9p3596i/q+xnBlH4w8m/aUfJ0w9WyxxMXmupiEX1iB5kS5ym2YkfXzqmOF28uHxkdiM3qNsOyPDj8ZDkjSOKTJnFY9E9Y79w4yDxmZNU24L3d/nOUmAOQlG7OmGJR3E68Dl7VDvsvM9/lOrBZMTvU+X+8mEUDYSVEpPLW0TzRohVAUWAmyIlzlEREAREQBERAEREATFpmIBoxGERxZhfx5jyMiMTkjDdO0O7gZPTBkNWXjNx4Kk6EGzAg+ItMS11KStswB8xOKrktM8Lr5G4+BldJus67kDPS1GHAkeRIkjUyJh6rA+YtNDZRVHIHyYfeVpmmuD7nM9diLMxI8TeeUqEG4Nj3idDZdVH5D9DMLl9U/kP0imTcTW2Ic8WJ95mudi5RWPIDzYTdTyJ+bAfWKZGuCI2ZVSTYC58N5N0sjpj1iW+g+k7aVBFHZAHkJOko867ELhsndvW7I+vwkvhcCieqN+88Z0CZl0qOeWRyMWmYiSUEREAREQBERAEREAREQBERAEgK+esmYCi34TU0F/ZrMajKD5qh99pPyExnRwVPSNTkGv1ZVgLGkaSgIynvDdqDXE4pvX9/8Oaj0m/5FfXtQpUyVbjqNJitYjwBIUfpM9/8AclVTS63DOi1nCqesRitwW/mAeqbDhvPb9FqZVFudC0KlFhbdxU0ktfkdS38zNR6P4lzS67EBlouGAWjpL2BW9Q6jvY8rCDe8L+3/AB38zlq9KmK4as6tRpPUbYsGaovVOQNKi/rgWA3O07cT0mKCmDS01aoZhTeqiaUW3aqPwB3HZF9z4TNboqj0cPSdrrQ47FSx0FAQQeyQSGBHC081ujtU9W3Wq9WnqUNUohlemxBtUUH1hYdoW4cN4JbwOv38/N19TkxfSao9OmaC2cYqnSqL1q7X30hwCGVgRuJswefsCtNEqVXqPiLa6iDT1VTSwLW2UX22J4Tsp9H26tA9QFlrpWJFMKvZN9CIPVXzJM9YDo/1dRX130mubabX66oH+lrQQ5Yaar4mkdJyQipRY1maoppalGg0jaoWfhpFxuOOobTrynOGrPUR6TUmpaNQZgwOsEgqRxG3H9pFZpllSi4q0tZbrarF0p9ZpWrpJR6VwzrdRupuCOE6OjOGra61WtqvVZANaBCQikXFPii3OwJvtc8YInHHoco177u/v2mcFnrnG1qNTZLgUm23ZKaNVU+5wfj3Thp9IXqisWLqgrYfqjTKhmpVHCBiSD2WYMbdxkjjOi4qUqiM5DPWaqHUWZdVlKj/AMd18jM4zo0Ge6NoXTQXTpuAKFXrFt7riC0ZYPh7q+J6wXSLrKooimwqKW61SRakF9VifzB9tNuNyeRk0JB4Po6adVaoqE1WLdcxG1ZW4La/ZC7ae4A95k4IOfJotaPtmYiIMhERAEREAREQBERAEREAREQBERAMQYiAIiIBmIiAeWnkf78YiSR3PcREgkTMRAEREAREQBERAEREA//Z"/>
          <p:cNvSpPr>
            <a:spLocks noChangeAspect="1" noChangeArrowheads="1"/>
          </p:cNvSpPr>
          <p:nvPr/>
        </p:nvSpPr>
        <p:spPr bwMode="auto">
          <a:xfrm>
            <a:off x="80963" y="-960438"/>
            <a:ext cx="1990725" cy="200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5720" name="AutoShape 8" descr="data:image/jpg;base64,/9j/4AAQSkZJRgABAQAAAQABAAD/2wCEAAkGBhASEBUUEBQVFRQUFBQWFxUUEBQUFRQVFRUVFBQVFBQXHSYgFxkjGRQUIDAgIycpLCwsFR4xNTAqNSYrLCkBCQoKDgwOGA8PGikcHyQyKi8pLCwpLiwsKSk1LCksLCwsLCksKSwqLCotLiksKSksLC0pKSk1KSwpKS8sKSkpKf/AABEIANIA0QMBIgACEQEDEQH/xAAcAAEAAgMBAQEAAAAAAAAAAAAABQYBAwQCBwj/xAA9EAACAQIEAgYIBAYBBQEAAAABAgADEQQFEiExQQYTIlFhcRQyUoGRkqHBM0JysQcjYtHh8CQVFoOy8YL/xAAaAQEAAwEBAQAAAAAAAAAAAAAAAQIDBAUG/8QAMREAAgIBAwICCAUFAAAAAAAAAAECEQMSITEEQRNRFDNhobHR4fAFMkKBwSIjcZHx/9oADAMBAAIRAxEAPwD7jERAEREAREQBEXmmvi0Qdogfv8IHJumJEV899hfef7Tgq5jVbix8htK6karDJlkeso4kDzIE53zOiPzj3bytkxK6jVYF3ZYTnNHvPymBnNHvPymV6I1MnwIlkXNKJ/MPfcTeldTwIPkRKpEnUQ8C8y3XmZVqWOqLwY+R3H1nfQz0/nW/iP7SdSM3hkiaic+HxyP6p37uB+E33ljFqjMREAREQBERAEREAREQBETEAzNdWqFF2NhNONx60xvuTwHf/iV/E4pqhu3uHISrlRrDG5Hfi86J2p7DvPH3DlIxmJNybnvO8xNmHwzObKL/ALDzlLbOpRjBGuZVSTYC58B9pM4bI1G7m/gNh/mSNKiqiygDykqJnLMlwV+llVVuVvM2nSmQtzYe4EyatMy2lGTzSZXsflopqDqvc24W5TnweH1uFJte/wBJK596i/q+xnBk/wCMPJv2lWtzWMm4WdTZAeT/ABX+056mS1RwsfI2/eWGJbSjFZpIqdWgy+spHmPvPEtxUThxGU024DSe8f2kaTWOddyvjwkhhM5Zdn7Q7+Y/vNWKyx034r3j7905JXg1qM0WmhiVcXU3/wB5zdKnRrMjXU2P+8ZPYDMhU2Ozd3f4iXUrOaeJx3R3RMTMsYiIiAIiIAiIgCceYY8Ux3seA+58JsxmKFNST7h3nulbrVizFm4n/bCVbo1x49W74MVahY3Y3JnmJM5Zldu0435Du8/GUSs6pSUEaMDlBbd9hyHM+fdJqnSCiyiw8J6AmZolRxym5ciIiSUEREAi8+9Rf1fYzgyf8YeTftO/PvUX9X2M4Mn/ABh5N+0o+Tqh6tljiIlzlEREAwRI7HZQrbps30MkpiC0ZOO6KnUplTZhYzyrEG44iWXG4Fag348j3f4ldr0GRrNxH+3Eyao64ZNSJvLMx1izesPr4yQlSRiCCDYiWLLsaKi/1DiPvLxZhlx6d0dkREsYiIiAJgmZkfnGK0pYcW293OGTFW6IvMsZ1j7eqNh9zOSJvwOF6xwOXE+Uy5O/aCO3KcDfttw/KPvJdayngQfIia8WtqTAew3/AKmUrJcmdaVCvTpUqHV0C5dGu9a9HYOAALXsxvfcTRIwUVlTk3XkXyJVMPjcWy4amawFTEIarOKa9hVRCadJTsSdV7tfnPL51iVc4bWpq9clMVygsEem1W7JwNQBCLcDcG3KSR6O+E19PMtfWC9ufG3O3fPUpePr4jD1qrNVFRlw1PS5QBgGxChtYG3AmxsPpJTP89qUKh02Krh6lSx4ag6IpY8QvaN4D6eVpRd39PmWAmYWoDuNx4SHo4TFC2rEBwwYN/JQWa2xpW7jybV5zj6MYpaGASpiKqqgv26hVFQFyoBbYet3+1BR40ouV+X8kln3qL+r7GcGT/jDyb9p2504ampUggm4INwQQbEEcpxZR+MPJv2lHyaw9WyxTy1UDjt57TRhMyo1S4pVEc020vodW0Na+lrcDblITplQ1jDL1a1b4kdhyArfyq2xJB8/dJk6VmOKGuSi9ixLUB4bzFOsGvpINiQbEGxHEHuPhKdSwGJw+lKRp0PScRYIg1pSQUWLaQQBqJS/C1+/ebMNjqvWNQpstNqmJrg1erXUVpJTJIHA1GLcTyB22lNfmdD6Xlxla/juXCLyr5rj8Xh0VA/WvVqhEfq11qpVmbUtwrNZTbhx34b9PR/GYk1Hp1w5UKrK9RaaPuSCrKhII2uGsJbXvRm+nejXaon5yZhgRUX+ocD9p1wZYwTadoqTKQbHiJtweJNNgw4cx3id+d4P848j9jIqZvZndFqcS2o4IBHAz1InI8TcFDy3HlJaaJ2cUo6XQiIklTErma19VU9y7f3+sn8RU0qT3AmVUmUkdGBb2JP5PhdKXPFt/dykHQpamC95A/vLWosIii2eW1GHQEEHgbj3HaaaeCRaYpgdgLoC/wBNtNvhOiYlzls4cVklGpTVHXspbRZmVksNI0sDcbbTWvR3DikaWjsFtRuWLF/bL31athve+0k4gupyWyZFYfo3hk1WS5ddDl2Zy6nezFibiesF0dw9IMFS+tdLa2aoSnsXcns+HjJK0QPEm+7IzB9HMPSYMim6ghdVR3CA7EIGJC7bbTOK6P4aphzhqlNWokWNM3I46vPjvJImULp3/FvC5exo0x1+J2HVq1lpk8OtffSf6Rv5QHKU+9kJl9OrleO/6c7s2ErhquDLm5plb9ZQue7iB5d5nvpZjcRUq0MBgn0VsXq11BxpYdfxHB5Ei491uc+f9Kel+OxdWi+JrU6Jp1C1FaNLem5sPXO55cTObC53jaGNFZMWTiTT0Xq0le9MG+nfYDY8JTaz0o9B1GhrT713+Z+hejHRTC4Cj1WFTSDYsx3eowFtTtzMkq+DRyhYXKNrXwaxW/wY/GfKejP8cv5vU5nTVCNIOIo6jTBbh1iHdR4gnyn1mhXV1DIQysAQykEEHcEEcRLcnmyjLG6ezPFbBo5QsLlGLKe4lSt/gxHvnLiMgoOpDJ61Q1LgkMKhFi6sDcGw5SRmYpMhTlHhkUnRrDCmyFLhyGYszM5Yeq2sm9xyN9puy/J6VC/VqbtbUzMzM1uF2Yk2HdO+IpEvJNqm2YEzESSh4rUwwIPAi0q1WkVYqeRtLZIHPKNnDD8w+olZG+GVOjkwdfQ6t47+R2MtAMqMsuW1dVJT4WPu2kRZbOuGdUREucxwZy9qR8SBK/JvPm7A/V9jISZy5OzCv6TuyWnerfuBP2lhEgskqKpYsQNgNyBJb02n7a/MJaPBjltyN8TR6bT9tfmEem0/bX5hLGVM3xNHptP21+YR6bT9tfmECmb4mj02n7a/MIONp+2vzCBTKj/FLpi2BwoWgR6TiCadLno9urb+kH4kT4XVyoGky3JdjqLsbsz8dTHnvf4y2fxMzLr86cA3XDUKdNbG4DP23Pn2gPdImhgajqzIpIQqDYXN2OlRtxN5STPq/wAH6PH4Dy5P1bftwQ2HzFDZa4C1F9obE+0pM94nM6K7gh34ALZmPhccJK4rIqpBFSg9hudVI2G9u7vNpih0bqI2lMOysQTYUjew48fMfGVPV/uJaVONeb5+V+0i8uwZ0u1UAtVN2XkByWX/APhF0qfD4kYCqxNCtqbDkn8OoO01K/skAkePnKtXwToiuwIVywF9t0IDD6yOzDEGkErLs1GrTqKe4qwkp0cv4h0WOfSvTu427+J+pInJQzGmyq2te0ob1hzF5s9Np+2vzCaHxNM3xNHptP21+YR6bT9tfmECmb4mj02n7a/MI9Np+2vzCBTN8js7p3p37iPrtOr02n7a/MJzZjiUakwDKTbkwkPgtC1JEBJvIX7DDub9xISS2QHdx4D7ykeTqyr+kmYmLzM0OIis+HZX9X2kLJ3PF/l+TCQUzlydmH8p7p0Wb1QTbuF579Cqew3ymdmQt22Hev7GTklK0VnlcXRV/QqnsN8pj0Kp7DfKZaIjSV8dlX9Cqew3ymPQqnsN8ploiNI8dlX9Cqew3ymDgqnsN8ploi0aR478j839LsM1HOcSrgjrUp1FvtcaQP3DfCZy/Mmom6gE6kO/9Bvb33tLt/HXou5SlmFAXfDDTVA50SbhvJSTfwbwlO6PZ5RFIHSrBnJbVTVzp6sgLvw7ZBt4Xhqj6b8J6qOTA8LVtPj2cm9c/AWkiJoSk6uO2ajbMXPrWB4+H3na3SKnTQLQQml2tRLMLuWFQAMwbgBuPHwufOEzbD9gvpDdg1v5CsKtkCsq8l7QJ5cb8p5rZzQZKi6bXZTTPVLZUCAMtuTNv2tyIPQcE36t7EVjMe1biNw1VyRc31kO1/LT8JD5wuqmKY3aq6U1HMlmHD/ecuOY55Q1XpKqjRXFxTsVV6ZVENwBsd9r233nJ/CzImx+ZLXI/wCNgjquRtUrW7AHls3/AOR3yEjn67q1h6aUa0t7JfE+rUcuqKqrobsqF9U8gB9p79Cqew3ymWgRJ0nyHjsq/oVT2G+Ux6FU9hvlMtERpJ8dlX9Cqew3ymPQqnsN8ploiNI8dlX9Cqew3ymYbCuBcowA56TLTacebNai3jYfExpJWZt1RXZKZCO03kP3Mi5MZAuznxAlY8mmX8rJeIianEcuZU9VJh4X+G8rUtrCVbEUtLFe4/8Az6SkjpwPlG7K6umqvjt8ZZBKiDbccpasNWDoGHMREjOt0zZEzPLmwlznMxILA9LaVUp2KyCoD1bVKRVH2vZWuRewJF+NpJ4TMEeklQGyuoI1WHHgD4wXljnHlHXE8GqLXJFhzvt8YFUWvcW777fGCtCrSDAhgCCCCCLgg7EEcxPinTH+DWIoVGr5RZ6bG7YViAV7+qJPaHhsRyvPtaVQRcEEd4Nx8Z6gtDJLHJSi6aPyvVzbqiVxNKrRcbFXpsN/fNf/AHDSOyB3Y/lVDefpbpDRVqahgD2uagjge+RuS4emlUFVVdmvpRV5eAlKVnuw/GOqePlf6PkXR7+GuZZiQaynB4U2JLj+bUHcqHf3mw8590yHIaGDw6UMMgSmg2HEk82Y/mYniZqwPSfDVWVUZruLpro1aYfa/YZ1AbbfblJXUJejx+oyZss9Wa79p6iY1Rqg5zMxGqcWKzSmjFTqLCmamlUZiVBtsBxN+XGCUm+Duia6dS4B7+/Y+8d896hBAkVntXsqveb/AA/+yVvK5mtfVUPcu3w4/WVlwa4lcjkk/ktK1K/tEn7faQCrc2HEy14enpUKOQAlYo1zvajZERNDlMSFzzDWIcc9j58pNzTisOHQqef0PIyGi8JaXZVZL5HiuKHzH3EinQqSDxBtMo5UgjiJmtmdk46lRbZrreqfI/tNeCxYqKCPeO4zfaanDwyqdG8h/wCNh3qvVYpSBWm5AVGKkbKFBuASBe9ryPwdOkppHHITT9FpClrps6K3a61SgBtUPZ4jccJe7RaDp9Kk22+/7VzwUDA0VVKRrU6noor4olXRzpYv/Jaqm5K21WuCBcXnVmdOi1JThlZaHpANb+TUNNho9YUrgtT1ab6dtr7y66Y0wS+pt6q9/wB7+0rHRWgoqVWpNemQgslBqNEuL3ZAzEk2sCQAOHE3lnEWmYOfJPXLURefeov6vsZGYD1z+h//AFMk899Rf1fYzgyj8YeTftKPk3h6s4clyZmwlCrUquwpUddOnpRVVjSKgkgXYgE23nOMLTpUMJ1zOKFRQ1dy79up1a9WKrcQl79wuFBl30wUFrEbS49Jbbv75+ZRNCu3V0Hf0U4qiFZXa1ylQ1kpvx0bKO4Etbw3PkqXxgBqBaIDUVFR7UmNLrCyb8dQHfbfxl1FMDgBt4cPKNMB9S+xRzXw7NVOYOyvpQ0ru6WpmmpDUQvFy5a9rm9h3TVXw7m1SspFb/pzMWuQwcHSCbHZrH6y+GkDa4G3Dbh5TOmCfSfJe/4FIq1MMXq+nOyuqp1V3dSKXVqQ1ELxfXruRc3AHdNuU5e2Iqt6XrLDC4e6l2UB2FS7EKfX4eUuJpA2uBtw24eXdBsIHpOzSX0/wQuV49hgaTOSXKAXPEncXPjtI286sxxnWPt6o2H95y2mcnZeKq35ndk+G1VLngu/v5SwCcuXYTq0A5nc+c65dKjlyS1SEREkzEGIgETnGBv214jj5d8hpbiJAZpl+g6l9U/T/EpJHTiyfpZowWMNNr8jxHf/AJljo1gwBG4Mqk6cFjmpnvXmPuO4yIsvkx6t0WaJpw+JVxdTf/ec3TQ4xERAEREAi8+9Rf1fYzgyf8YeTftO/PvUX9X2M4Mn/GHk37Sj5OqHq2WOIiXOUREQBExBaACZC5tmN+wvDmfsIzHNr3Wnw5t9hIuUkzpxY+7Ek8mwVzrbgOHie+c2X4E1G/pHE/YSxIgAAHASIonLOtke4iJocoiIgCIiAJ5dARY7gz1EAr+YZYU7S7r9R/icEtxEicdk196ex9nl7u6UcTphl7SIuhXZDdTY/Q+Yk1g84Vtm7J+h98gnQg2IsRyPGYlU6NZQUy3AzMq+Hx1RPVO3cdxJKhnq/nUjxG4+EupHPLFJcbktE56WOptwYfG30m+8sZNNEZn3qL+r7GcGT/jDyb9p3596i/q+xnBlH4w8m/aUfJ0w9WyxxMXmupiEX1iB5kS5ym2YkfXzqmOF28uHxkdiM3qNsOyPDj8ZDkjSOKTJnFY9E9Y79w4yDxmZNU24L3d/nOUmAOQlG7OmGJR3E68Dl7VDvsvM9/lOrBZMTvU+X+8mEUDYSVEpPLW0TzRohVAUWAmyIlzlEREAREQBERAEREATFpmIBoxGERxZhfx5jyMiMTkjDdO0O7gZPTBkNWXjNx4Kk6EGzAg+ItMS11KStswB8xOKrktM8Lr5G4+BldJus67kDPS1GHAkeRIkjUyJh6rA+YtNDZRVHIHyYfeVpmmuD7nM9diLMxI8TeeUqEG4Nj3idDZdVH5D9DMLl9U/kP0imTcTW2Ic8WJ95mudi5RWPIDzYTdTyJ+bAfWKZGuCI2ZVSTYC58N5N0sjpj1iW+g+k7aVBFHZAHkJOko867ELhsndvW7I+vwkvhcCieqN+88Z0CZl0qOeWRyMWmYiSUEREAREQBERAEREAREQBERAEgK+esmYCi34TU0F/ZrMajKD5qh99pPyExnRwVPSNTkGv1ZVgLGkaSgIynvDdqDXE4pvX9/8Oaj0m/5FfXtQpUyVbjqNJitYjwBIUfpM9/8AclVTS63DOi1nCqesRitwW/mAeqbDhvPb9FqZVFudC0KlFhbdxU0ktfkdS38zNR6P4lzS67EBlouGAWjpL2BW9Q6jvY8rCDe8L+3/AB38zlq9KmK4as6tRpPUbYsGaovVOQNKi/rgWA3O07cT0mKCmDS01aoZhTeqiaUW3aqPwB3HZF9z4TNboqj0cPSdrrQ47FSx0FAQQeyQSGBHC081ujtU9W3Wq9WnqUNUohlemxBtUUH1hYdoW4cN4JbwOv38/N19TkxfSao9OmaC2cYqnSqL1q7X30hwCGVgRuJswefsCtNEqVXqPiLa6iDT1VTSwLW2UX22J4Tsp9H26tA9QFlrpWJFMKvZN9CIPVXzJM9YDo/1dRX130mubabX66oH+lrQQ5Yaar4mkdJyQipRY1maoppalGg0jaoWfhpFxuOOobTrynOGrPUR6TUmpaNQZgwOsEgqRxG3H9pFZpllSi4q0tZbrarF0p9ZpWrpJR6VwzrdRupuCOE6OjOGra61WtqvVZANaBCQikXFPii3OwJvtc8YInHHoco177u/v2mcFnrnG1qNTZLgUm23ZKaNVU+5wfj3Thp9IXqisWLqgrYfqjTKhmpVHCBiSD2WYMbdxkjjOi4qUqiM5DPWaqHUWZdVlKj/AMd18jM4zo0Ge6NoXTQXTpuAKFXrFt7riC0ZYPh7q+J6wXSLrKooimwqKW61SRakF9VifzB9tNuNyeRk0JB4Po6adVaoqE1WLdcxG1ZW4La/ZC7ae4A95k4IOfJotaPtmYiIMhERAEREAREQBERAEREAREQBERAMQYiAIiIBmIiAeWnkf78YiSR3PcREgkTMRAEREAREQBERAEREA//Z"/>
          <p:cNvSpPr>
            <a:spLocks noChangeAspect="1" noChangeArrowheads="1"/>
          </p:cNvSpPr>
          <p:nvPr/>
        </p:nvSpPr>
        <p:spPr bwMode="auto">
          <a:xfrm>
            <a:off x="80963" y="-960438"/>
            <a:ext cx="1990725" cy="200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5728" name="AutoShape 16" descr="data:image/jpg;base64,/9j/4AAQSkZJRgABAQAAAQABAAD/2wCEAAkGBhMSERQUExQTExQWGRgXFxYXEyAYHhwcHRobFxwbHRkcHiYfIRojGxgaIC8sIycpLSwsGB4xNTAqNSkrLCkBCQoKDgwOGg8PGjUlHyQpLCkvNS8vLzEwLCotLCksNCwsNCwqLCwsLCwvLCwpLCosLTQtNCksLCwpLC0vLCwsLP/AABEIAIkAoAMBIgACEQEDEQH/xAAbAAACAwEBAQAAAAAAAAAAAAAABQQGBwMCAf/EAD0QAAIBAgQEBQIEBAQFBQAAAAECAwARBBIhMQUGQVETImFxgTKRQlKhsSNywfAHFILRFTNi0uFTc5KTov/EABkBAAIDAQAAAAAAAAAAAAAAAAAEAQIDBf/EACwRAAICAQMDAwIGAwAAAAAAAAABAhEDEiExBEHwIlFxE7EykcHR4fEjYaH/2gAMAwEAAhEDEQA/ANxooooAKK442/hva98rWt7GlWGhljjBB1coLWLZRbUkHW/fppVW6LqNrkd0XpVPiZlkCi5tkA8mjX+o3/DauaSSNiFzA2VpABkIAFrA5ut6NROgc0Uow+OmIPlNxGSRlI8+bb107V6SSRjCczHzHN5CvTqO3SjUGhkvHSAAAkoDs46N0v7+uh2614wnEbsYpPLKBe3Rh+Ze4/UVHxExJYKM5t/Egbcja630/ofQ0gxcgZbDNNEmw+meA/OpA9e29UlKjSGPUqfnn9F0oqj4fnRobB2WaPo30P8AIOl/7vVg4fzZh5rWcKezafrt+tSskWRPBOO9bDiigGitDAKKKKACiiigAooooAKKK4z4tEKh2VSxyqCQLnsO5oCrO1FFFABRRRQAVwxb2U3VmHXLvbuANT8a12ZgNToKVcQnym7MYTsso1Q9g/T729DUN0WirZCx8oKBmvNEPpmiP8SP3tuO9vkUn4jKgUS4iRSpH8KeO6yt6ZLa26nS3emcoIlzyK0LAF2mhN45FUXOYdyO9zrWZ8Y4q2IlaRtL6KvRV6KPQf70plnpOn0+LW/PPN0OJ+YsMW0w8kl/xPPlJ/0qtr10jgw8zZEz4aboktgCewcAa/zDWuHJ3DZ/GSeOAyohO5Cg6W0LaZhXLnLjJxOIJMZiKDwypNzcE3vbTc1jfp1P7Dela9EPbm/0HHCePz4STw3uQDqjaA97flb20rQeGcUSdA6H3B3B7GsvSc4nCFibzQFVLdWQ/QT6qQV9iK78G4u0LLInUDMvQjsf6dq2x5NPwK5unU02tpI1Sio3D8ek0YdDcH7g9QfUVJpw5TTTphRRRQQFFFFABUPinCYsQmSVcw6HYg91O4NfeJ4JpUssjxMCGDLbp0IOhHcVGw2JxEekyCQbeLEP1aM6j/Tf2FVfs0aRT5i9zzgJZISIpznXaOb83ZX7P2Ozeh0ptXhWV16EGq5xLn/CwuY/PIVNjkFwO+pOpHpUWordkqEsj9K3LNRSrgvMsOKzeEWutiQy2prVk01aKSi4upIjYiY3shUsNSjaXHof66ikr4jzFYmCv+LDT7H+U9L+hI9KZcQguLOrMo1Dp9aHvpr8j5FV/ibPk/iouLhG0qaOvuRsfi1ZzZviin55+jIeKy+Fio1WWF/BYmFjdNCCWU+1/g1nYq7rxwwyplkeWE6ZZF1Hdbm41W9rW2qu8wcEMD3W7QvrE/QjsT+YbEUlk33R1+n9Lp9zROT8Swwj4iU5VN2VBoqRoLAKvwfU1lmNxRlkeQ7uzMfk3tWjY/mjAjBiLMZRkVfDS6k2A0JtoLjWs8xErTykhAGcgKiLoOgVQPSrZmqSTM+li9UptVf2G/Ko8mKPTwlHyZFt+xrrwTAvNkRBcm/sBfc+ldpcIcPCMMvmnlYGQLrZtlj0/KCSfU1oHLnA1w0QFhnIGY/09hVsePVS9imfOoJyXd7fuduC8HXDx5VJJOrMep9ugphUTH8WhhF5ZFTsCdT7Dc/FVzi/PsPhuIWbxLeVsml/n/am3KMFRzI48mV3XI4xAkbEWRiAAhPmsLXN/L1uBavkuMdlJIXKJQgALA6SZbkg1WeA8+lc/wDmmZr5cmWMab5r2t/01aeH8y4aY2SRc35T5T8A7/FUjOMuGa5MU8fMeD0eJNmlFl8l7JrmNgDftbXtXThWOaRSWC6EarttfudqnUVrTF3JVwIxzjhwzK/iRlWK+aJrEgkaEAi2lMsJxSKX/lyI3s2v23qTQVFQk+4NwfC/7/BWOf8AjRgw4RDZ5SVuNwoHmP7D5rKrVdv8UGPjQjoEYj5bX9hVKpDO7mdvo4KOJP3GHAuJSQyXRipPb+o2IrQ+D87o9lmsh/OPp+eq/t61mmCGt/7/AL3qcG7UY8jjwTnwwyPc1zEvIQpi8Mg7lifi2Wq/xHlWSUswEUcjG5kSSUHtqAQCLVVuEcwy4c+Q3Xqh1X7dD7fY1euDc1Q4iy3ySfkY7/ynY/v6U0pxybM5ssWTBvHz5Kjiv8OpwPKYn9Mzr+5tUZI8XhVKywmSI/UpTOp9SO/qCDWnOtwRci/Ubiof/Dm/9eb/APH/AGVDwpfhJj1cmqnTMyM/D21MDqeyzMB9iNK+/wDH44tMLEsROmfVnt/O2o+BV2x3JEcmZvFmVz1utr/yhQKp/EOBywSBXZ2J+nXRugtpWMoSiOY8uPJtb+G2dOWoMKzNJiZCSNFtnXXckFddP3Jp/wAzLFhIkkhD+IxshMrsBpctlZrHTuNyKs/DMEIokjH4QL+p6n73pXzjwNsTCMn1ocyjvpYj++1bfTcYbcif11PKre3zsZfNMzsWYlmO5JuT81Nw/A5XgecACNOpO+trAVBliKkqwKsNwRYj3BqZh+NSpC8IIMb7qRtqDcHodPak1Xc6stVLT4jrwfl+XEiQxZSUy3BNr5s2x2/D17194fy1iJpCioVKmzFtAp9T39qn8ncxR4UyeIGs+SxUXtlzbj/V+laDw7jEM4vFIrel7Ee6nWt8eOEkt9xPPnyY26W3ZhwjAvDEqPI0rD8Tft3sPW5qbRRTiVHJbt2xBDwHEt/zsZKfSJVj/W16aYThqx9XY93kZz+p/avHE+LCHKMksjPfKsaZr27nYb9a8Yb/ADEmsmWFfyKc7fL7D4B96qkk6NW5SVvZfl9hZzryy2LjUx28WO9gTYMDa4v30BFZ6vKmLLFfAkuN9NP/AJbfrWygV9qk8MZuzbD1c8UdK3MjflLFjQQNYeo1/X4qNhuDYllDLDIynYhD7H+v3rZaV4ngINzHLNDmOYiN7C53OUggE+nvWb6ddjaPXN8pGYwcNxDAkQysAbG0bbjcbf3pXUcIxHXDzf8A1N/tWq4HBCJAoLNuSzG7EnUknvVe5k57TCSeF4bO4AJ1ygX1Gp3qHhjFXJlo9VPJLTCNkvk44jwD4+f6iEzizZbDe+u97X6U+qo8I55kxJyw4R2PVjIAo92t/wCabwcZYYgQSooYpnDI1x10NwDfQn4raEo0qYnlxz1NtV3rYb1yxGFR7ZlBykML9CNjUWHjMbSvEL3Tc9CbAkA33GYfepqyA7EVpaZjTieqKKQc18ythVAVCzPsxHlHv3PpRKSirZMIOctKGPEeCwzi0sase+xHsw1qj818oR4aPxY3YjMFytY736i37UrwXNOIjmMucuW+oNqCOgt0t0ttU/mDnEYqAR+GUbMGJzXGl/S/WlJThNP3Oljw5sU0k7QkXhUphMwQmMEgsNbEdxvbXeo0UpUhlJVhqCDYj5prheZHjwrYdVADlsznU2OhAG3zSil3W1D0dTvV4jTeS+YWxEbLJrJHbzfmBvY++mvxVkqof4e8IeNHlcEeJYKD2Fzf5J09vWrfXQxtuKs4fUKKyNR4IfFpikLspsQND8io6YqVAqkBmdmC5mAsLXFyotf2pmyg6HUUFR9qs0ZqSSqhevFj4mTKLZyn1ea4F7lbfT/4qMvHmIByLbKH+voWydt7048MXvYX721r54K9h22+aKfuTqj7EGTi1pMuUWDKm/mObqF/KP8AeuMOOYlM25mdBlNtAG301Gn7Gmvhi97C/e1HhjsN77de9FMNUfYVxcbvfyj6XYANqMvRh0JrphZlnLCSNDlCEX82jC43HpTDwhroNd9N/euUzBRoACdNqKfcLXZCPiHOeDw/lV1JH4Y1vb7afrVNxfOKtO04DFg0fhqdPKoYNc9L5jUHCcNVsxCB2yghSxAvnIP6CpkPDJ/wrh4vZMx+5vScpzkdaGHFj+f9njB80upLxxlpWkdyLErZha2mptYVYOB8zzySBJ4cgc2RgCNbE2IJ9N6Ty8NkAvJiXsNcq2S/puK58LfLf611VlbN4jZh6AEbGoi5J7kzhCSdIs3GebZYZgkarIFF5A1766gAjrYX67imeA4/BjCYshYFM7B10BvYrY9RfpSROE+PAzshOI8wVmvEW1spawA27jpXngypgpc+ImQNkKlEVmtcg3YgenYb1spSvfgUeODjS/EvuT8b/h3AxvGzxel8w/XX9arnMXJ5wsXieKHGYLbLbe/r6VpGDxiSoHQ5lbY7foda6PGDoQCPUXq8sMZLYyh1WSD9TM15b5OGKi8Qy5BmK2C329b+tWzhnJGGhIYgyMNi5uB7KNPvenyRgaAAD0Fq9VMcUYlcnU5Jt70gooorUWCiiigAooooAKKKKACoOLbze1TqX4k2Y30qGWjyVXFcOh/zbBJjG72zII8wzatox0VmGtutduXMBFiC2cSsLBheY2sSwsyplAby7a1V+I8WMhklDHKzhsuwOXRbka7DWx61YOD4+MYqBYkVWZQZCqFL3BBUi1iNiO1qUjJOR1Jwkoc71+VFth4Dh12hj9ygJ+5qU+VVN7KoGvQAV1qv82Y5cghHmdyrEZsoyhgdSNdbWFtdD2pp1FWc2Klkkk2V/inMsrOEWOWJHbKjkZS5JsPOfoB9ATS4Z1kIAXyN5mZTkBB1Jvv2BN2PS1fOOPfMbNmAUovitJlIa5a72te1gNToasWIh/zaqouIr5i+1/KbZB1IJvfbTrSm8nydPaCW2w25dxKsZghuuZXHT6hrodR5lP3p1SvAwLhcMPqcIoux+o66X+9doeKBmUBSLllNyNCov0uDvTUXSpnNmtUm48E6iuMeMRr2dTbex2tXz/Px5c2dcpNr30vVrRnTO9FfAb19qSAooooAKKKKACiiigD417ab1nfH5xKbYmR/FQ28KNbKrNopL66HSxJ2vpvWi0m5kxawQs6qniOVUEjc9Cepyi5rPIrQx089MuNylcR4MI8THCMzBgltNBpkN9OrCnvJ0UiyO8yst0XKT0BYm3xbXtpXngHHJZpCrrFYLcstwTfYAEm479qV8bxeIdnLqGhVmARZMuzZbuN2v9qXVR9SHXqn/jl7FvxfNMKnKl5m6+HYge7Ehf1vSTE8Tw+MkRTHMsgNllRh5TqbFlJHQ6a0i4tgZIggcqQfwrYIP+kL9TH3FvSpGH4y8KR51UhGzFQArWPl8qKLC1/xWv6VLyNumVjgjFXDn5GkvLmEjBdi38JhI15L+oBHYnYdTTPhPFkxA8lww0ZDoy9tO3qNKq3M+HdcRI+RypCZSAcpsuxt2Pen3J3LYS2Jd87svlsCAqn0OpPTWpi3qpIrkS+nqlK32/YsmLwgeMx3tcWvXw4BcyEWUJmsALDUWqTRTNHP1MWQ8DAuCxIKGMCwFgTffvXqbhGdVBc3W9jlGxFrWHtTGio0otrlyeIYgqhRsABXuiirFAooooAKKKKACiiigAqHxDhMU4AlUPlvYHYEi17bXt9qmUVDVkptO0UDg3KE4nyvdEia4lB1YdAvuNDf21qVzHwiaNZSo8SJyTdR5o7m5uv4lG9xr6VdaKz+kqoZfVSctTMsWNmaRY3Ms3lKlELO4NjmZySEUDt12qycN5Sa7mTyK5UmFGJBy7Z3PmY31NrC9SuT/qxX/umrLVIY01bNM3UST0rzg4RYa2p1Nd6KKYEm7CiiiggKKKKACiiigD//2Q=="/>
          <p:cNvSpPr>
            <a:spLocks noChangeAspect="1" noChangeArrowheads="1"/>
          </p:cNvSpPr>
          <p:nvPr/>
        </p:nvSpPr>
        <p:spPr bwMode="auto">
          <a:xfrm>
            <a:off x="80963" y="-623888"/>
            <a:ext cx="1524000" cy="1304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5730" name="Picture 18" descr="http://3.bp.blogspot.com/_ZxY8QQ8sHVE/SOvP2VecrlI/AAAAAAAAAAc/lsqVhGoFgIc/s320/socialmarketin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0"/>
            <a:ext cx="3405765" cy="52863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1"/>
          <p:cNvSpPr/>
          <p:nvPr/>
        </p:nvSpPr>
        <p:spPr>
          <a:xfrm>
            <a:off x="0" y="4714884"/>
            <a:ext cx="9144000" cy="107157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51220" name="Picture 20" descr="http://t1.gstatic.com/images?q=tbn:ANd9GcSMjLTOKcEFzIXRQ-hvESwQVXwrBvIHypBmN2kgygCqOHjfsIvH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2500298" y="4786322"/>
            <a:ext cx="1785950" cy="10025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18" name="Picture 18" descr="http://t1.gstatic.com/images?q=tbn:ANd9GcQ-Y9p1kC5hslfVAItKMVI-GoB0cYapYUsE2uCdjOhnV8UGugu4Ug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80217" y="4714884"/>
            <a:ext cx="1520609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16" name="Picture 16" descr="http://t3.gstatic.com/images?q=tbn:ANd9GcTm9PNuLl4mrQnyedyoS95-Wtnz3puW-tHFAa-fK0Dtw963iRXh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rcRect/>
          <a:stretch>
            <a:fillRect/>
          </a:stretch>
        </p:blipFill>
        <p:spPr bwMode="auto">
          <a:xfrm>
            <a:off x="7215206" y="4786321"/>
            <a:ext cx="1763969" cy="10001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14" name="Picture 14" descr="http://t2.gstatic.com/images?q=tbn:ANd9GcRtZ8IsDke7urR8zO2lwa--dJkN3We0jff8eNpJIoYGbMqLqTRs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72330" y="3643314"/>
            <a:ext cx="1928826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12" name="Picture 12" descr="http://www.allsafe.es/wp-content/uploads/2009/04/2009/07/Los-servicios-de-distribuci%C3%B3n-de-All-Safe.jpg"/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86314" y="3643314"/>
            <a:ext cx="1714512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angle 21"/>
          <p:cNvSpPr/>
          <p:nvPr/>
        </p:nvSpPr>
        <p:spPr>
          <a:xfrm>
            <a:off x="0" y="2500306"/>
            <a:ext cx="9144000" cy="114300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51208" name="Picture 8" descr="http://t1.gstatic.com/images?q=tbn:ANd9GcRQgAkoaC7fXfSl1XhO5N2kLYTesntPsj4ys-gEztPwDRK0ofXUyw"/>
          <p:cNvPicPr>
            <a:picLocks noChangeAspect="1" noChangeArrowheads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lum contrast="10000"/>
          </a:blip>
          <a:srcRect/>
          <a:stretch>
            <a:fillRect/>
          </a:stretch>
        </p:blipFill>
        <p:spPr bwMode="auto">
          <a:xfrm>
            <a:off x="4857752" y="2500306"/>
            <a:ext cx="1714512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6" name="Picture 6" descr="http://t1.gstatic.com/images?q=tbn:ANd9GcQZKrFgFtGjlh1_WVjUPiZ-yFbKT3E7dz1eIrj1bn5jdGEeDae3"/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3044" r="13043"/>
          <a:stretch>
            <a:fillRect/>
          </a:stretch>
        </p:blipFill>
        <p:spPr bwMode="auto">
          <a:xfrm>
            <a:off x="2500298" y="2500306"/>
            <a:ext cx="1643074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0" descr="EAGLE"/>
          <p:cNvPicPr>
            <a:picLocks noChangeAspect="1" noChangeArrowheads="1"/>
          </p:cNvPicPr>
          <p:nvPr/>
        </p:nvPicPr>
        <p:blipFill>
          <a:blip r:embed="rId11">
            <a:lum bright="70000" contrast="-70000"/>
          </a:blip>
          <a:srcRect/>
          <a:stretch>
            <a:fillRect/>
          </a:stretch>
        </p:blipFill>
        <p:spPr bwMode="auto">
          <a:xfrm>
            <a:off x="7358082" y="1181147"/>
            <a:ext cx="1428760" cy="12477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2" name="Picture 2" descr="http://t1.gstatic.com/images?q=tbn:ANd9GcTsBlDAJD-ogMBp6rIsBwJqnGUfUnlXeG35maC0Gg-A1989YB8y"/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lum bright="20000" contrast="-30000"/>
          </a:blip>
          <a:srcRect/>
          <a:stretch>
            <a:fillRect/>
          </a:stretch>
        </p:blipFill>
        <p:spPr bwMode="auto">
          <a:xfrm>
            <a:off x="2500298" y="1142984"/>
            <a:ext cx="1668033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/>
          <p:cNvSpPr txBox="1"/>
          <p:nvPr/>
        </p:nvSpPr>
        <p:spPr>
          <a:xfrm>
            <a:off x="0" y="6143644"/>
            <a:ext cx="8313234" cy="557828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b" anchorCtr="0">
            <a:normAutofit fontScale="77500" lnSpcReduction="20000"/>
          </a:bodyPr>
          <a:lstStyle/>
          <a:p>
            <a:pPr algn="ctr"/>
            <a:r>
              <a:rPr lang="es-ES" sz="5500" b="1" spc="-150" dirty="0" smtClean="0">
                <a:latin typeface="Arial" pitchFamily="34" charset="0"/>
                <a:cs typeface="Arial" pitchFamily="34" charset="0"/>
              </a:rPr>
              <a:t>Las 4P del Marketing</a:t>
            </a:r>
            <a:endParaRPr lang="es-ES" sz="5500" b="1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s-ES" smtClean="0"/>
              <a:pPr/>
              <a:t>32</a:t>
            </a:fld>
            <a:endParaRPr kumimoji="0" lang="es-ES"/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0" y="1571612"/>
            <a:ext cx="2071670" cy="5715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5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PRODUCTO</a:t>
            </a:r>
            <a:endParaRPr kumimoji="0" lang="es-ES" sz="2500" b="1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0" y="2714620"/>
            <a:ext cx="2071670" cy="5715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5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PRECIO</a:t>
            </a:r>
            <a:endParaRPr kumimoji="0" lang="es-ES" sz="2500" b="1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0" y="3786190"/>
            <a:ext cx="2071670" cy="5715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5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PLAZA</a:t>
            </a:r>
            <a:endParaRPr kumimoji="0" lang="es-ES" sz="2500" b="1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-1" y="5072074"/>
            <a:ext cx="2285985" cy="5715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5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PROMOCIÓN</a:t>
            </a:r>
            <a:endParaRPr kumimoji="0" lang="es-ES" sz="2500" b="1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1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9" name="Text Placeholder 2"/>
          <p:cNvSpPr txBox="1">
            <a:spLocks/>
          </p:cNvSpPr>
          <p:nvPr/>
        </p:nvSpPr>
        <p:spPr>
          <a:xfrm>
            <a:off x="2143108" y="357166"/>
            <a:ext cx="2214578" cy="5715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5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ATRIBUTOS</a:t>
            </a:r>
            <a:endParaRPr kumimoji="0" lang="es-ES" sz="2500" b="1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Text Placeholder 2"/>
          <p:cNvSpPr txBox="1">
            <a:spLocks/>
          </p:cNvSpPr>
          <p:nvPr/>
        </p:nvSpPr>
        <p:spPr>
          <a:xfrm>
            <a:off x="4643438" y="357166"/>
            <a:ext cx="2071702" cy="5715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5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RELACIÓN</a:t>
            </a:r>
            <a:endParaRPr kumimoji="0" lang="es-ES" sz="2500" b="1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7000892" y="357166"/>
            <a:ext cx="1714512" cy="5715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5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IMAGEN</a:t>
            </a:r>
            <a:endParaRPr kumimoji="0" lang="es-ES" sz="2500" b="1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428860" y="1285860"/>
            <a:ext cx="1785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SERVICIOS ADAPTABLES A LAS NECESIDADES DEL CLIENTE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143768" y="1142984"/>
            <a:ext cx="2000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NUEVOS SERVICIOS CON VALOR AGREGADO E IDENTIDAD DE MARCA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428860" y="2669441"/>
            <a:ext cx="17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PREFERENCIALES Y ACORDES CON EL MERCADO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857752" y="2772787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DIFERENCIACIÓN DEL SERVICIO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714876" y="3786190"/>
            <a:ext cx="17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EMPRESA CONSULTORA DE ALTO ALCANCE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10" name="AutoShape 10" descr="data:image/jpg;base64,/9j/4AAQSkZJRgABAQAAAQABAAD/2wCEAAkGBhAQDxAQEBAQEA8PDw8QEA8QDw8QEBAPFRAVFBQQFBQXHCYeFxkjGRQUHy8gIycpLCwsFh4xNTAqNSYrLCkBCQoKDgwOGg8PGDIcHCEpLCkvLCkpKSkpKSksKSktKSkpKSkpMywsKSwsLDQsKSwpKSwpLCopKSwsKSkpKSkpKf/AABEIAMMBAwMBIgACEQEDEQH/xAAcAAABBQEBAQAAAAAAAAAAAAAAAQIEBQYHAwj/xABGEAABAwEFAwcJBQUHBQAAAAABAAIDEQQFBhIhMUFREyJhcYGRkhYyQlJTobHB0RQVI3KTB0Ni0vAXJDOCosLhY4OjsvH/xAAaAQEAAwEBAQAAAAAAAAAAAAAAAQMEBQIG/8QAJhEBAAICAgEDBAMBAAAAAAAAAAECAxEEURMUITIiMTNSEnGRQf/aAAwDAQACEQMRAD8A7ikQhAISVSFyByEzOjOgehMzpQUDkJKoqgVCSqSqByE2qMyByEzOjOgehMzpQ5A5CSqWqAQiqEAhCEAlSIQKhIlQCEIQCEIQCEIQIkJQV5yORCuxDfAs1nllqMzGOLAd79gFOsrlP9pF4+2Z+jF9FdftLvCv4dd4HzK5+uvw8FZpu0bYeRkmLaiWm/tFvH2zP0YvolH7RLx9s39GL6LMJwWzwY/1j/GfyW7bK78d291S6VpoRpyUYrpWmxdLu+8RIxruIBPXTVcWu40ZXi6nvotde1+vs9mY2zyBsudgNA1xDNa6EEcFg5tKV1/GNNfHta29y6PyiDMFy6PE9s3zHwR/yr2GIrUdszvCz6LltjZ4jxM2yQ8pQPdnY0MrQmrtfcCpN235FaGB8bqg7jtHQRuXLL1kdM9uZxca616uCv7ggdHQtNPmg377SAKk0A4rDYhxlM20FlnkbyTWNrRrXc+prqexWl8W0izvO6lK9PBc3ZJV7+sLbw6Ra+rRv2Z89prX2aTyztvtR+nH9E+LF9sJ/wAUfpx/RZ8Fe0B17F1/Bj/WP8YPJbtf+Vdr9t/44/or/Cl/yzco2Z4cWlmU5Wt0NajTqHesQSrXDVoDJHkkDRp17Vn5OGkY5mI0tw3tN4iZdJbKl5RY6PEZltD44pQWRwsJyhp/EzkHUjhRTPt0vtD3M+i4kuk02dGdZr7fL657mfROF5Sj0u9rVA0uZKCs/Fe7xtDXDo5pVhZrya7TYeBQWNULza9PBQKhCEAlSJUAhCEAhCEDSo1ofQE8AVJKrL7kywvO+lApQ4/jK28paD0EntKoFa31ZnNlcSxzsxqHAOOnCoVcWH2cngcu5hzY60iNubfHa1pnRicEnJO9SXwH6I5J/qy+D/hW+ox9vPit0trFHXkW8Xl3dUpLwtIZMDJowk60J5w2bFaYMuuWWQF0cnJsBo57C0a7hpqugjC9nIoYmnr4rl8zJF7+zZx6TWvu5b99Qj0j4CmvxFGBoSf8hXVPJOzeyb3KtvvDUDYXFsbQabgsLSw1yW8TkvpQNdlFRTcCfitTNfEVli5R/OPoxtIBPS5x80d5WSs0UvKGGCFz3E1LjzY2g73O+S19zYN1Ek55WTaKjmMP8LT8Tr1IMpaZ7fani0znk4GZhFC2rWgEUrlOu/zjqVBsruc8f1tIXS8Q3dSCgC5ba4Zo5HUbJqdoYCKdy3cO9aWmbSzZ6zauoWgK94Dr2Kgba5/VkP8A2gni3zj0JP0yun6jH2x+G3TREp1k1MoHsx8f+Vm/t9p4S/pj6LXYHu6aV0j5WPDCAAXtyE7zpw2aqnkZqWxzESsxY7ReJ0orvvg2S0PJLQHsAo4ONaHdRXHl83+Duetu/CdmcNYmnrTPI2y+yauLLoQxfl8z+Duenx49YT+77S8LXOwXZT+6Cr7Z+z2zuHNGXsFFCUWy4qhftBHS0iQDpoNfcrizzNe0OY4OadhaahYa98Bvh50ZLaa1bX4Kru6+57JKM22uu5sw9Vw9bgdvWg7BZLcRo7UfBW0ctVmrDamyxskZ5r2hw49R6VY2O0FpynYdnXw+aC5BTl4scvUFAqEIQKEJEqAQhCBpXnJGDoQCOnVeqRBAlu2M+g3wheX3RH6jfCFZ0RRTtCr+6I/Ub4QlF0R+o3whWVEUTZpGisrRsA7l7ZE9ChJhavKeyNeKOFRwUhCCH93sFAGtAGwAAUXoyADcvdCDxdCDtAPWo0l2xn0G+EKcU3MpQr/umP1G+EI+6Y/Ub4Qp2ZGdBCF1R+o3whSY7MBsC9MyeHKQgajKlJTS5eQFqaWLyntrGNLnGgH9UA3lPEwIqN4B7wiXhaIA4EEVBXM8a3I1pdQaGpHQeK6fK9YbHMtcrQKuOgAFSSdwHFA/AMhdY213PI6tAT7yVo5NGk+rR3cQoGHbtNns0cR84Al9PXcakdmzsU61mkbunK3tLh8kFtZZKgKWCq+weaFPag9AhIEqAQhCBUJKoQCEIQIhCQoFTaoJXm+RA+qQuVHeWLLNASHSBzx6EYzu92g7SqSX9obfQgcelzw33AFBti9JnWF8vJDshaP85PySjG0vsmeJyDc8okL1iRjCU/u4+96m2HEcj3ND2sDS7LUF1c2Rzht/Kgu70vVsMT3kgFrHEAmlSBUBc/s/7QrW9tSIQehh/mTscWypOulFlLuPNPX8V1OFiraJm0bYuRe1ZjU6a7y5tX/S8B+q9GY0tR9l4D9VmgV7Qb1v8GP9Wby37aHywtXGP9M/VXOGcTSTvkZLk5rWuaWgt30I2noWKJVhhaT+8v8Aygf+v1VHIwY4xzMVWYslpvETLpXLKDb7yDBU7ToANpJ2AKLeN5tghdI40DWknjoN3SqO5b2itX4oeHP9TZybeAHYKnoXEl0YWmrjmfqdw3N6unpS2e35OY4nTRuh2bk4J4UJD7c53mtPW7mN9+vcFHhu1vKcq/nybnEaM/KN3WpTUsszIxmkc1g3FxoT1DaexB6saq6a0iWYMZqyInM7c6WlKDiANOsnoUC1X66cmGzAgHR8x0IB3DhXv6ldXNdYjaABs96C1sjKAKY1eUbF7gIFCVIEqAQhCAQhCASJUhQBTC5DnKHbLUGNLnEANBJJ3BAlvvBkTHPe4Na3aSuc39jGWclkdY4dmho94/iO4dAUbEeIHWp9ASImHmN4n1iq+w2B8riG0AaKve40Yxuyrj8BtJ0CDxaF7sapEs8EXNjY60S8SCdehg2DrTfsd4TebG2Jp2VpUdgQNa4L1bM3j8Ugwdb3bZT2UCd5D232rvEEHq20N9Ye9WjTRkA0q+Z8g1BJY2IAHTpeVTeQ9t9q7xBXuH8HyQuL5pS85aAZQKa1qTvUwM9iyQlx7Piqa7T53Z81c4wZR7vzD4qju52p6h8V2eDH0T/bn8qfqhZBe8O9RwveHet7I9CVKwo7+9SdvuyKKV64OdW0u6c/xaqOR+Ky3F84arEN1ySsNDVtKZVzSe7p7JJykRdQGuUGjh0t+i7fAyoVZe2HGSgkCjl8/Lqs1hnFzLQ0NeQH7K7NeDm7j7lY4lvx9kgbJHGJC6ZsZq0uIDmONQK8WhY+/MJvjfnZmjkGx7d/QeKtcN33PaQLJaYauiIeJgDQgVaAfFv1XlJIMQXjP/hxOYD6RDWU7dqm2TCs0pzWmUuJ1LWkivW7aVr7HYAANFPjs4CCsu25mRNDWtDQNgApRW0UVF6NYngIBoTggJUAlSJUAhCEAhCEAU0lKUxxQeUr6Bc8xrfxe4wMPNHn9PQtjf1t5OJx3kUC5LNKXuc465nO+JQMYwuIaBUkgAcSSAAr+02Y5hYojpGazyD05djndmrW8AOlQsONH2qEn0XOf2sjc8e9oV/hizVGc6ueS4n4ILC5sPsjAo3Xed5PElX0ViA3J9njoApbQg8RZhwThAF7gJaIPAQBDodF70QQg5hiu5JZS/K0k1qNDqsh5P2obInDqe4LvT4gvB1lHBaMea9I1Eq7Y6295cObdFtHoP8AE5O+67b7N3iK7b9kHBL9kHBe/VZO3nw16cQFzWw/u3+N61+CMM2iOQyzNyVFA0uzE66u6F0EWQcF7RwgLzbkZLRqZIxVidkhioF6ZE9oTqLPK1DtN3skFHCqbZbsjjFGMDR0Db1qdRFFCXm2NPASpUBRKkRVAqVNzIzIHJUzMlBQOQkqlQCEIQNKY9PK83oMrjCTmtHSua2fzR2+5xC6VjCKrQVzZoyySM4Ozj8rtv8Aqr7kE+55xHaIXnzRI0O/I7mu9xK19wsyDIdrCWnsNFhqLQXRfVC0PPOoAXetQaE9OnuCDoELtFJD1TWS3AgaqRPbwxpcdgCCyzpRIucW/FEklobJGS1sILQCdH5jVwcOFA3qWquu9hI0HjRBf1QSo8cqbaLSGNLnGgG0qYHu6QLyMw4rmWLsZTGcNs0z2RtYK0AGZ5LqnXsUCy4itTmgmeSuu8Ldj4dr1i2/uzW5FazrTrfLjijlguVi/bT7eTxL1ZfFoI/x5PErPQX7ePVV6dQEwXq14K5Z972j28vjKtsE3/NJJK2WRzx6OamhDqbepV5OHalZtt6pyItOtOggpaqPHLVOMqwtL2qkzLwMy8prUAKqEpmdJnWFvnGVXiCLMHOe38QGlKOBIHXSi0NhvAubU602/wDIQXWZNMiiG1ClarGYvxqYmhlnfSUubV2UEBtdaV37F7pX+U6h5tOo23ZmCOXHFcZONLd7c+CP6KfYcV2t7amY1Bp5rOA6Fu9Bftm9VXp1flxxThOOK5iMSWr2p7m/ROGJLV7U9zfonoMnZ6qvTqLZE8FczseLLS17C6TMzO3O0tbQsJod3Cq6LFLVZs2C2KdSux5Yv9khCbVCzrQU1yeU0oKa/wCyZ4jxC5Vfdlc1wkaOcytR6zd7Su0Sx17VisS3FQlwFQa1QYiGUOaHA1B7+ojcV6BRrRY3QuLm7D5w1oesDZ1r1inDqbu6h6iNqCxsd5yR+a7Tgdil2y/ZJIyygBO+pVUF6NQFmjyjp2k9Kt7nt2R1HGjD6XqHiejiqxq9o2kkAAkk0AAqSeACDfWa1HYdo7e0HeOlRcRzfgHpVMy8hAYLO92a0OeGiNmphipskd0HUDdrVTcSP/AUocxvJ1ZXf1/W1SLB5naVDthrI783yClXeeaev5L6LBGscQ5OT5ymhSIdijhe8WxXKz3KRgl/4rumvxH1USU0aeo/BeuDDSTrz/7PqqeR+OVuL5w6V9rDW1JAA3k0Cp7HiB87pMgYGtkc1pq52Zo2O2jaqbFcrqUqaU2KPgOWrCPVe4dx09y+dl1Yazlpj6TPC/8AmTJopXtIL2ivBjv5lJaAvdrQoSyJwT+I2YzOJYc2XkwAe2q0d2RmoI0KlytFF6XRZ9QeCDyviwObG5zAS3LVzRtb0jo+C41iSTnV4OK+gyuN/tcsFlhlbyL6TP58sDRVrW7pNPNqfR37dF7xzq0S82jcTDLuOvX/APVZXUeaev5KqjdVrT/CFZ3UdHdY+C+lid+7jzCyCVNCcpQWlRTiul3Ba+UgjdvLG16wKH3grmgW3wfaKxZfVd7jr8arDzq7pvpq41tW01gcheYKFxm9JTSnJF5ejCFHngDhQjRSimkIMje2Ew+pZoeCxl44WkjJIDmni3YesbCuuujUeWzA7QO5BxZ5nj2ta8drSvKz3nI+ZjMmQGta0NaCuh66LrF5XVHkccjdnBcztsbY5g80a0ZqnYOCCws8BeaN2njoAOJO5T/tmT8GxfiTkUltRHNirtbHw69p6FX3bd81p2Zo4Tv2PkHQPRC2t1XGyJoa1oAG5BWXFhtsRzmrpHaukd5xPyC9sV6RgLTMs9FmsZDmgKYQ5baTz3fmKl3dsd1hQZ3c935nfEqVd8gFaka0X0mP4x/TkX+UrEKRFsUZrxxHevaOVtNo71Y8i1GjHflKk4OHPHXJ8IlAtloaWOAc0mmzMKqfgsgyUrrVxp0ZW6+73qnkfjlZi+cL/E1mzAdXyWRsVvnshc1kbyc5dUZcpr1rrMdia4DM0FJJc0R9BvcvnrOrDmpxjbN0bvEPovOTGdvA0YfEulG5Y/Ub3LxnuaOh5g7l5S5a/H1vDg13NDiBUEaVXY7gnzRtd6zGk9ZAXIcT3eGOcQNhB7ithd+IJBDHDAPxBG0PeRoz6miDSYmxGYRyMAD7S8aV1ZC0+m/5N39S45f92PD5Xvc58klXPe41c53Erplhus6ucS5zjmc52rnO4kqgxdd9Ds3H4L1CJYGxn8NvQSPn81bXUfO7PmqqBtMw4EH4j5K0usULq6aCi+jxTukOTePqlaBKmgp1VYrOC0mD7RR5bxafca/7is1VWVw2nJPHU6FzR31b/u9wVOev8scwsxzq0OltdoheTXaBC+e93WWKEIXlJEickQNITS1elEhCCFa7MXNIG0qgGCoSQ6Qco8aio5rTxpvWrokLUFTZrsa3YFNZCApGRLlQeWRUOIbpfNTKKhaOiRzFOxyS3YFnLiWigO6jT8lF8hbRw9zV2B0K8zZwrozX+21fjr05GMD2n+g36JfIi1dPcF1v7OOCPs44J5r9njr05K3AtpJ+oatZhfCH2cl73ZnkU0AAA4dK1/2cL0bEonNeY1MkUrH/AAyOKgXrkTw1LRVS9vIxpj4lIokooSx944P+0PdnOVh20849SmWHD7YtBsG87T0laMtTTGghx2aipcRXQ6QDK2q04YkLEHHrZgmcOJY3QmtCK0UcYStQ9H/SuyvhXmbMOC0RnvEaiVU46zO9OP8Akta+nuKXyWtfT3H6rr32UI+zBT6jJ2jxV6cibha18PcVpcNYNc17ZJ6Oc0gtaK0BGwu11W5FmC9WQgKJz3mNbTGKvRrGaIXuGoVO1j1QhC8pCEIQCRKhAiEqSiAoiiKJUCIolSIG5UlE+iKIGURRPoiiINypaJaIRIohCEAhKkogSiUhFEIEoiiVFEDaJC1PQgZlRlT6IoiDMqdRLRFEBRCVCAQhCJCEIQCEIQCEIQCEIQCEIQCEIQBQEIQCRCECoQhAIQhAIQhAIQhAICEIBCEIBCEIBCEIP//Z"/>
          <p:cNvSpPr>
            <a:spLocks noChangeAspect="1" noChangeArrowheads="1"/>
          </p:cNvSpPr>
          <p:nvPr/>
        </p:nvSpPr>
        <p:spPr bwMode="auto">
          <a:xfrm>
            <a:off x="80963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" name="31 CuadroTexto"/>
          <p:cNvSpPr txBox="1"/>
          <p:nvPr/>
        </p:nvSpPr>
        <p:spPr>
          <a:xfrm>
            <a:off x="7000892" y="3714752"/>
            <a:ext cx="2071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IMAGEN INFORMATIVA, VERÁZ Y OPORTUNA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2428860" y="4714884"/>
            <a:ext cx="1928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CANALES DE PROMOCIÓN,           COMERCIALIZACIÓN Y VENTAS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4857752" y="4884019"/>
            <a:ext cx="17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ATRAER Y MANTENER CLIENTES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7215206" y="4709236"/>
            <a:ext cx="1714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s-EC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DIFUSIÓN DE ACTIVIDADES</a:t>
            </a:r>
          </a:p>
          <a:p>
            <a:pPr algn="ctr">
              <a:buFont typeface="Arial" pitchFamily="34" charset="0"/>
              <a:buChar char="•"/>
            </a:pPr>
            <a:r>
              <a:rPr lang="es-EC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MEDIOS PUBLICITARIOS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3" grpId="0"/>
      <p:bldP spid="30" grpId="0"/>
      <p:bldP spid="31" grpId="0"/>
      <p:bldP spid="32" grpId="0"/>
      <p:bldP spid="35" grpId="0"/>
      <p:bldP spid="36" grpId="0"/>
      <p:bldP spid="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588" y="1988053"/>
            <a:ext cx="4648200" cy="2369641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es-ES" sz="5400" b="1" dirty="0" smtClean="0">
                <a:solidFill>
                  <a:srgbClr val="7BCF27"/>
                </a:solidFill>
              </a:rPr>
              <a:t>Estrategias de Marketing</a:t>
            </a:r>
            <a:endParaRPr lang="es-ES" sz="5400" b="1" dirty="0">
              <a:solidFill>
                <a:srgbClr val="7BCF27"/>
              </a:solidFill>
            </a:endParaRPr>
          </a:p>
        </p:txBody>
      </p:sp>
      <p:sp>
        <p:nvSpPr>
          <p:cNvPr id="28" name="2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s-ES" smtClean="0"/>
              <a:pPr/>
              <a:t>33</a:t>
            </a:fld>
            <a:endParaRPr kumimoji="0" lang="es-ES"/>
          </a:p>
        </p:txBody>
      </p:sp>
      <p:sp>
        <p:nvSpPr>
          <p:cNvPr id="115714" name="AutoShape 2" descr="data:image/jpg;base64,/9j/4AAQSkZJRgABAQAAAQABAAD/2wCEAAkGBhASEBUUEBQVFRQUFBQWFxUUEBQUFRQVFRUVFBQVFBQXHSYgFxkjGRQUIDAgIycpLCwsFR4xNTAqNSYrLCkBCQoKDgwOGA8PGikcHyQyKi8pLCwpLiwsKSk1LCksLCwsLCksKSwqLCotLiksKSksLC0pKSk1KSwpKS8sKSkpKf/AABEIANIA0QMBIgACEQEDEQH/xAAcAAEAAgMBAQEAAAAAAAAAAAAABQYBAwQCBwj/xAA9EAACAQIEAgYIBAYBBQEAAAABAgADEQQFEiExQQYTIlFhcRQyUoGRkqHBM0JysQcjYtHh8CQVFoOy8YL/xAAaAQEAAwEBAQAAAAAAAAAAAAAAAQIDBAUG/8QAMREAAgIBAwICCAUFAAAAAAAAAAECEQMSITEEQRNRFDNhobHR4fAFMkKBwSIjcZHx/9oADAMBAAIRAxEAPwD7jERAEREAREQBEXmmvi0Qdogfv8IHJumJEV899hfef7Tgq5jVbix8htK6karDJlkeso4kDzIE53zOiPzj3bytkxK6jVYF3ZYTnNHvPymBnNHvPymV6I1MnwIlkXNKJ/MPfcTeldTwIPkRKpEnUQ8C8y3XmZVqWOqLwY+R3H1nfQz0/nW/iP7SdSM3hkiaic+HxyP6p37uB+E33ljFqjMREAREQBERAEREAREQBETEAzNdWqFF2NhNONx60xvuTwHf/iV/E4pqhu3uHISrlRrDG5Hfi86J2p7DvPH3DlIxmJNybnvO8xNmHwzObKL/ALDzlLbOpRjBGuZVSTYC58B9pM4bI1G7m/gNh/mSNKiqiygDykqJnLMlwV+llVVuVvM2nSmQtzYe4EyatMy2lGTzSZXsflopqDqvc24W5TnweH1uFJte/wBJK596i/q+xnBk/wCMPJv2lWtzWMm4WdTZAeT/ABX+056mS1RwsfI2/eWGJbSjFZpIqdWgy+spHmPvPEtxUThxGU024DSe8f2kaTWOddyvjwkhhM5Zdn7Q7+Y/vNWKyx034r3j7905JXg1qM0WmhiVcXU3/wB5zdKnRrMjXU2P+8ZPYDMhU2Ozd3f4iXUrOaeJx3R3RMTMsYiIiAIiIAiIgCceYY8Ux3seA+58JsxmKFNST7h3nulbrVizFm4n/bCVbo1x49W74MVahY3Y3JnmJM5Zldu0435Du8/GUSs6pSUEaMDlBbd9hyHM+fdJqnSCiyiw8J6AmZolRxym5ciIiSUEREAi8+9Rf1fYzgyf8YeTftO/PvUX9X2M4Mn/ABh5N+0o+Tqh6tljiIlzlEREAwRI7HZQrbps30MkpiC0ZOO6KnUplTZhYzyrEG44iWXG4Fag348j3f4ldr0GRrNxH+3Eyao64ZNSJvLMx1izesPr4yQlSRiCCDYiWLLsaKi/1DiPvLxZhlx6d0dkREsYiIiAJgmZkfnGK0pYcW293OGTFW6IvMsZ1j7eqNh9zOSJvwOF6xwOXE+Uy5O/aCO3KcDfttw/KPvJdayngQfIia8WtqTAew3/AKmUrJcmdaVCvTpUqHV0C5dGu9a9HYOAALXsxvfcTRIwUVlTk3XkXyJVMPjcWy4amawFTEIarOKa9hVRCadJTsSdV7tfnPL51iVc4bWpq9clMVygsEem1W7JwNQBCLcDcG3KSR6O+E19PMtfWC9ufG3O3fPUpePr4jD1qrNVFRlw1PS5QBgGxChtYG3AmxsPpJTP89qUKh02Krh6lSx4ag6IpY8QvaN4D6eVpRd39PmWAmYWoDuNx4SHo4TFC2rEBwwYN/JQWa2xpW7jybV5zj6MYpaGASpiKqqgv26hVFQFyoBbYet3+1BR40ouV+X8kln3qL+r7GcGT/jDyb9p2504ampUggm4INwQQbEEcpxZR+MPJv2lHyaw9WyxTy1UDjt57TRhMyo1S4pVEc020vodW0Na+lrcDblITplQ1jDL1a1b4kdhyArfyq2xJB8/dJk6VmOKGuSi9ixLUB4bzFOsGvpINiQbEGxHEHuPhKdSwGJw+lKRp0PScRYIg1pSQUWLaQQBqJS/C1+/ebMNjqvWNQpstNqmJrg1erXUVpJTJIHA1GLcTyB22lNfmdD6Xlxla/juXCLyr5rj8Xh0VA/WvVqhEfq11qpVmbUtwrNZTbhx34b9PR/GYk1Hp1w5UKrK9RaaPuSCrKhII2uGsJbXvRm+nejXaon5yZhgRUX+ocD9p1wZYwTadoqTKQbHiJtweJNNgw4cx3id+d4P848j9jIqZvZndFqcS2o4IBHAz1InI8TcFDy3HlJaaJ2cUo6XQiIklTErma19VU9y7f3+sn8RU0qT3AmVUmUkdGBb2JP5PhdKXPFt/dykHQpamC95A/vLWosIii2eW1GHQEEHgbj3HaaaeCRaYpgdgLoC/wBNtNvhOiYlzls4cVklGpTVHXspbRZmVksNI0sDcbbTWvR3DikaWjsFtRuWLF/bL31athve+0k4gupyWyZFYfo3hk1WS5ddDl2Zy6nezFibiesF0dw9IMFS+tdLa2aoSnsXcns+HjJK0QPEm+7IzB9HMPSYMim6ghdVR3CA7EIGJC7bbTOK6P4aphzhqlNWokWNM3I46vPjvJImULp3/FvC5exo0x1+J2HVq1lpk8OtffSf6Rv5QHKU+9kJl9OrleO/6c7s2ErhquDLm5plb9ZQue7iB5d5nvpZjcRUq0MBgn0VsXq11BxpYdfxHB5Ei491uc+f9Kel+OxdWi+JrU6Jp1C1FaNLem5sPXO55cTObC53jaGNFZMWTiTT0Xq0le9MG+nfYDY8JTaz0o9B1GhrT713+Z+hejHRTC4Cj1WFTSDYsx3eowFtTtzMkq+DRyhYXKNrXwaxW/wY/GfKejP8cv5vU5nTVCNIOIo6jTBbh1iHdR4gnyn1mhXV1DIQysAQykEEHcEEcRLcnmyjLG6ezPFbBo5QsLlGLKe4lSt/gxHvnLiMgoOpDJ61Q1LgkMKhFi6sDcGw5SRmYpMhTlHhkUnRrDCmyFLhyGYszM5Yeq2sm9xyN9puy/J6VC/VqbtbUzMzM1uF2Yk2HdO+IpEvJNqm2YEzESSh4rUwwIPAi0q1WkVYqeRtLZIHPKNnDD8w+olZG+GVOjkwdfQ6t47+R2MtAMqMsuW1dVJT4WPu2kRZbOuGdUREucxwZy9qR8SBK/JvPm7A/V9jISZy5OzCv6TuyWnerfuBP2lhEgskqKpYsQNgNyBJb02n7a/MJaPBjltyN8TR6bT9tfmEem0/bX5hLGVM3xNHptP21+YR6bT9tfmECmb4mj02n7a/MIONp+2vzCBTKj/FLpi2BwoWgR6TiCadLno9urb+kH4kT4XVyoGky3JdjqLsbsz8dTHnvf4y2fxMzLr86cA3XDUKdNbG4DP23Pn2gPdImhgajqzIpIQqDYXN2OlRtxN5STPq/wAH6PH4Dy5P1bftwQ2HzFDZa4C1F9obE+0pM94nM6K7gh34ALZmPhccJK4rIqpBFSg9hudVI2G9u7vNpih0bqI2lMOysQTYUjew48fMfGVPV/uJaVONeb5+V+0i8uwZ0u1UAtVN2XkByWX/APhF0qfD4kYCqxNCtqbDkn8OoO01K/skAkePnKtXwToiuwIVywF9t0IDD6yOzDEGkErLs1GrTqKe4qwkp0cv4h0WOfSvTu427+J+pInJQzGmyq2te0ob1hzF5s9Np+2vzCaHxNM3xNHptP21+YR6bT9tfmECmb4mj02n7a/MI9Np+2vzCBTN8js7p3p37iPrtOr02n7a/MJzZjiUakwDKTbkwkPgtC1JEBJvIX7DDub9xISS2QHdx4D7ykeTqyr+kmYmLzM0OIis+HZX9X2kLJ3PF/l+TCQUzlydmH8p7p0Wb1QTbuF579Cqew3ymdmQt22Hev7GTklK0VnlcXRV/QqnsN8pj0Kp7DfKZaIjSV8dlX9Cqew3ymPQqnsN8ploiNI8dlX9Cqew3ymDgqnsN8ploi0aR478j839LsM1HOcSrgjrUp1FvtcaQP3DfCZy/Mmom6gE6kO/9Bvb33tLt/HXou5SlmFAXfDDTVA50SbhvJSTfwbwlO6PZ5RFIHSrBnJbVTVzp6sgLvw7ZBt4Xhqj6b8J6qOTA8LVtPj2cm9c/AWkiJoSk6uO2ajbMXPrWB4+H3na3SKnTQLQQml2tRLMLuWFQAMwbgBuPHwufOEzbD9gvpDdg1v5CsKtkCsq8l7QJ5cb8p5rZzQZKi6bXZTTPVLZUCAMtuTNv2tyIPQcE36t7EVjMe1biNw1VyRc31kO1/LT8JD5wuqmKY3aq6U1HMlmHD/ecuOY55Q1XpKqjRXFxTsVV6ZVENwBsd9r233nJ/CzImx+ZLXI/wCNgjquRtUrW7AHls3/AOR3yEjn67q1h6aUa0t7JfE+rUcuqKqrobsqF9U8gB9p79Cqew3ymWgRJ0nyHjsq/oVT2G+Ux6FU9hvlMtERpJ8dlX9Cqew3ymPQqnsN8ploiNI8dlX9Cqew3ymYbCuBcowA56TLTacebNai3jYfExpJWZt1RXZKZCO03kP3Mi5MZAuznxAlY8mmX8rJeIianEcuZU9VJh4X+G8rUtrCVbEUtLFe4/8Az6SkjpwPlG7K6umqvjt8ZZBKiDbccpasNWDoGHMREjOt0zZEzPLmwlznMxILA9LaVUp2KyCoD1bVKRVH2vZWuRewJF+NpJ4TMEeklQGyuoI1WHHgD4wXljnHlHXE8GqLXJFhzvt8YFUWvcW777fGCtCrSDAhgCCCCCLgg7EEcxPinTH+DWIoVGr5RZ6bG7YViAV7+qJPaHhsRyvPtaVQRcEEd4Nx8Z6gtDJLHJSi6aPyvVzbqiVxNKrRcbFXpsN/fNf/AHDSOyB3Y/lVDefpbpDRVqahgD2uagjge+RuS4emlUFVVdmvpRV5eAlKVnuw/GOqePlf6PkXR7+GuZZiQaynB4U2JLj+bUHcqHf3mw8590yHIaGDw6UMMgSmg2HEk82Y/mYniZqwPSfDVWVUZruLpro1aYfa/YZ1AbbfblJXUJejx+oyZss9Wa79p6iY1Rqg5zMxGqcWKzSmjFTqLCmamlUZiVBtsBxN+XGCUm+Duia6dS4B7+/Y+8d896hBAkVntXsqveb/AA/+yVvK5mtfVUPcu3w4/WVlwa4lcjkk/ktK1K/tEn7faQCrc2HEy14enpUKOQAlYo1zvajZERNDlMSFzzDWIcc9j58pNzTisOHQqef0PIyGi8JaXZVZL5HiuKHzH3EinQqSDxBtMo5UgjiJmtmdk46lRbZrreqfI/tNeCxYqKCPeO4zfaanDwyqdG8h/wCNh3qvVYpSBWm5AVGKkbKFBuASBe9ryPwdOkppHHITT9FpClrps6K3a61SgBtUPZ4jccJe7RaDp9Kk22+/7VzwUDA0VVKRrU6noor4olXRzpYv/Jaqm5K21WuCBcXnVmdOi1JThlZaHpANb+TUNNho9YUrgtT1ab6dtr7y66Y0wS+pt6q9/wB7+0rHRWgoqVWpNemQgslBqNEuL3ZAzEk2sCQAOHE3lnEWmYOfJPXLURefeov6vsZGYD1z+h//AFMk899Rf1fYzgyj8YeTftKPk3h6s4clyZmwlCrUquwpUddOnpRVVjSKgkgXYgE23nOMLTpUMJ1zOKFRQ1dy79up1a9WKrcQl79wuFBl30wUFrEbS49Jbbv75+ZRNCu3V0Hf0U4qiFZXa1ylQ1kpvx0bKO4Etbw3PkqXxgBqBaIDUVFR7UmNLrCyb8dQHfbfxl1FMDgBt4cPKNMB9S+xRzXw7NVOYOyvpQ0ru6WpmmpDUQvFy5a9rm9h3TVXw7m1SspFb/pzMWuQwcHSCbHZrH6y+GkDa4G3Dbh5TOmCfSfJe/4FIq1MMXq+nOyuqp1V3dSKXVqQ1ELxfXruRc3AHdNuU5e2Iqt6XrLDC4e6l2UB2FS7EKfX4eUuJpA2uBtw24eXdBsIHpOzSX0/wQuV49hgaTOSXKAXPEncXPjtI286sxxnWPt6o2H95y2mcnZeKq35ndk+G1VLngu/v5SwCcuXYTq0A5nc+c65dKjlyS1SEREkzEGIgETnGBv214jj5d8hpbiJAZpl+g6l9U/T/EpJHTiyfpZowWMNNr8jxHf/AJljo1gwBG4Mqk6cFjmpnvXmPuO4yIsvkx6t0WaJpw+JVxdTf/ec3TQ4xERAEREAi8+9Rf1fYzgyf8YeTftO/PvUX9X2M4Mn/GHk37Sj5OqHq2WOIiXOUREQBExBaACZC5tmN+wvDmfsIzHNr3Wnw5t9hIuUkzpxY+7Ek8mwVzrbgOHie+c2X4E1G/pHE/YSxIgAAHASIonLOtke4iJocoiIgCIiAJ5dARY7gz1EAr+YZYU7S7r9R/icEtxEicdk196ex9nl7u6UcTphl7SIuhXZDdTY/Q+Yk1g84Vtm7J+h98gnQg2IsRyPGYlU6NZQUy3AzMq+Hx1RPVO3cdxJKhnq/nUjxG4+EupHPLFJcbktE56WOptwYfG30m+8sZNNEZn3qL+r7GcGT/jDyb9p3596i/q+xnBlH4w8m/aUfJ0w9WyxxMXmupiEX1iB5kS5ym2YkfXzqmOF28uHxkdiM3qNsOyPDj8ZDkjSOKTJnFY9E9Y79w4yDxmZNU24L3d/nOUmAOQlG7OmGJR3E68Dl7VDvsvM9/lOrBZMTvU+X+8mEUDYSVEpPLW0TzRohVAUWAmyIlzlEREAREQBERAEREATFpmIBoxGERxZhfx5jyMiMTkjDdO0O7gZPTBkNWXjNx4Kk6EGzAg+ItMS11KStswB8xOKrktM8Lr5G4+BldJus67kDPS1GHAkeRIkjUyJh6rA+YtNDZRVHIHyYfeVpmmuD7nM9diLMxI8TeeUqEG4Nj3idDZdVH5D9DMLl9U/kP0imTcTW2Ic8WJ95mudi5RWPIDzYTdTyJ+bAfWKZGuCI2ZVSTYC58N5N0sjpj1iW+g+k7aVBFHZAHkJOko867ELhsndvW7I+vwkvhcCieqN+88Z0CZl0qOeWRyMWmYiSUEREAREQBERAEREAREQBERAEgK+esmYCi34TU0F/ZrMajKD5qh99pPyExnRwVPSNTkGv1ZVgLGkaSgIynvDdqDXE4pvX9/8Oaj0m/5FfXtQpUyVbjqNJitYjwBIUfpM9/8AclVTS63DOi1nCqesRitwW/mAeqbDhvPb9FqZVFudC0KlFhbdxU0ktfkdS38zNR6P4lzS67EBlouGAWjpL2BW9Q6jvY8rCDe8L+3/AB38zlq9KmK4as6tRpPUbYsGaovVOQNKi/rgWA3O07cT0mKCmDS01aoZhTeqiaUW3aqPwB3HZF9z4TNboqj0cPSdrrQ47FSx0FAQQeyQSGBHC081ujtU9W3Wq9WnqUNUohlemxBtUUH1hYdoW4cN4JbwOv38/N19TkxfSao9OmaC2cYqnSqL1q7X30hwCGVgRuJswefsCtNEqVXqPiLa6iDT1VTSwLW2UX22J4Tsp9H26tA9QFlrpWJFMKvZN9CIPVXzJM9YDo/1dRX130mubabX66oH+lrQQ5Yaar4mkdJyQipRY1maoppalGg0jaoWfhpFxuOOobTrynOGrPUR6TUmpaNQZgwOsEgqRxG3H9pFZpllSi4q0tZbrarF0p9ZpWrpJR6VwzrdRupuCOE6OjOGra61WtqvVZANaBCQikXFPii3OwJvtc8YInHHoco177u/v2mcFnrnG1qNTZLgUm23ZKaNVU+5wfj3Thp9IXqisWLqgrYfqjTKhmpVHCBiSD2WYMbdxkjjOi4qUqiM5DPWaqHUWZdVlKj/AMd18jM4zo0Ge6NoXTQXTpuAKFXrFt7riC0ZYPh7q+J6wXSLrKooimwqKW61SRakF9VifzB9tNuNyeRk0JB4Po6adVaoqE1WLdcxG1ZW4La/ZC7ae4A95k4IOfJotaPtmYiIMhERAEREAREQBERAEREAREQBERAMQYiAIiIBmIiAeWnkf78YiSR3PcREgkTMRAEREAREQBERAEREA//Z"/>
          <p:cNvSpPr>
            <a:spLocks noChangeAspect="1" noChangeArrowheads="1"/>
          </p:cNvSpPr>
          <p:nvPr/>
        </p:nvSpPr>
        <p:spPr bwMode="auto">
          <a:xfrm>
            <a:off x="80963" y="-960438"/>
            <a:ext cx="1990725" cy="200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5716" name="AutoShape 4" descr="data:image/jpg;base64,/9j/4AAQSkZJRgABAQAAAQABAAD/2wCEAAkGBhASEBUUEBQVFRQUFBQWFxUUEBQUFRQVFRUVFBQVFBQXHSYgFxkjGRQUIDAgIycpLCwsFR4xNTAqNSYrLCkBCQoKDgwOGA8PGikcHyQyKi8pLCwpLiwsKSk1LCksLCwsLCksKSwqLCotLiksKSksLC0pKSk1KSwpKS8sKSkpKf/AABEIANIA0QMBIgACEQEDEQH/xAAcAAEAAgMBAQEAAAAAAAAAAAAABQYBAwQCBwj/xAA9EAACAQIEAgYIBAYBBQEAAAABAgADEQQFEiExQQYTIlFhcRQyUoGRkqHBM0JysQcjYtHh8CQVFoOy8YL/xAAaAQEAAwEBAQAAAAAAAAAAAAAAAQIDBAUG/8QAMREAAgIBAwICCAUFAAAAAAAAAAECEQMSITEEQRNRFDNhobHR4fAFMkKBwSIjcZHx/9oADAMBAAIRAxEAPwD7jERAEREAREQBEXmmvi0Qdogfv8IHJumJEV899hfef7Tgq5jVbix8htK6karDJlkeso4kDzIE53zOiPzj3bytkxK6jVYF3ZYTnNHvPymBnNHvPymV6I1MnwIlkXNKJ/MPfcTeldTwIPkRKpEnUQ8C8y3XmZVqWOqLwY+R3H1nfQz0/nW/iP7SdSM3hkiaic+HxyP6p37uB+E33ljFqjMREAREQBERAEREAREQBETEAzNdWqFF2NhNONx60xvuTwHf/iV/E4pqhu3uHISrlRrDG5Hfi86J2p7DvPH3DlIxmJNybnvO8xNmHwzObKL/ALDzlLbOpRjBGuZVSTYC58B9pM4bI1G7m/gNh/mSNKiqiygDykqJnLMlwV+llVVuVvM2nSmQtzYe4EyatMy2lGTzSZXsflopqDqvc24W5TnweH1uFJte/wBJK596i/q+xnBk/wCMPJv2lWtzWMm4WdTZAeT/ABX+056mS1RwsfI2/eWGJbSjFZpIqdWgy+spHmPvPEtxUThxGU024DSe8f2kaTWOddyvjwkhhM5Zdn7Q7+Y/vNWKyx034r3j7905JXg1qM0WmhiVcXU3/wB5zdKnRrMjXU2P+8ZPYDMhU2Ozd3f4iXUrOaeJx3R3RMTMsYiIiAIiIAiIgCceYY8Ux3seA+58JsxmKFNST7h3nulbrVizFm4n/bCVbo1x49W74MVahY3Y3JnmJM5Zldu0435Du8/GUSs6pSUEaMDlBbd9hyHM+fdJqnSCiyiw8J6AmZolRxym5ciIiSUEREAi8+9Rf1fYzgyf8YeTftO/PvUX9X2M4Mn/ABh5N+0o+Tqh6tljiIlzlEREAwRI7HZQrbps30MkpiC0ZOO6KnUplTZhYzyrEG44iWXG4Fag348j3f4ldr0GRrNxH+3Eyao64ZNSJvLMx1izesPr4yQlSRiCCDYiWLLsaKi/1DiPvLxZhlx6d0dkREsYiIiAJgmZkfnGK0pYcW293OGTFW6IvMsZ1j7eqNh9zOSJvwOF6xwOXE+Uy5O/aCO3KcDfttw/KPvJdayngQfIia8WtqTAew3/AKmUrJcmdaVCvTpUqHV0C5dGu9a9HYOAALXsxvfcTRIwUVlTk3XkXyJVMPjcWy4amawFTEIarOKa9hVRCadJTsSdV7tfnPL51iVc4bWpq9clMVygsEem1W7JwNQBCLcDcG3KSR6O+E19PMtfWC9ufG3O3fPUpePr4jD1qrNVFRlw1PS5QBgGxChtYG3AmxsPpJTP89qUKh02Krh6lSx4ag6IpY8QvaN4D6eVpRd39PmWAmYWoDuNx4SHo4TFC2rEBwwYN/JQWa2xpW7jybV5zj6MYpaGASpiKqqgv26hVFQFyoBbYet3+1BR40ouV+X8kln3qL+r7GcGT/jDyb9p2504ampUggm4INwQQbEEcpxZR+MPJv2lHyaw9WyxTy1UDjt57TRhMyo1S4pVEc020vodW0Na+lrcDblITplQ1jDL1a1b4kdhyArfyq2xJB8/dJk6VmOKGuSi9ixLUB4bzFOsGvpINiQbEGxHEHuPhKdSwGJw+lKRp0PScRYIg1pSQUWLaQQBqJS/C1+/ebMNjqvWNQpstNqmJrg1erXUVpJTJIHA1GLcTyB22lNfmdD6Xlxla/juXCLyr5rj8Xh0VA/WvVqhEfq11qpVmbUtwrNZTbhx34b9PR/GYk1Hp1w5UKrK9RaaPuSCrKhII2uGsJbXvRm+nejXaon5yZhgRUX+ocD9p1wZYwTadoqTKQbHiJtweJNNgw4cx3id+d4P848j9jIqZvZndFqcS2o4IBHAz1InI8TcFDy3HlJaaJ2cUo6XQiIklTErma19VU9y7f3+sn8RU0qT3AmVUmUkdGBb2JP5PhdKXPFt/dykHQpamC95A/vLWosIii2eW1GHQEEHgbj3HaaaeCRaYpgdgLoC/wBNtNvhOiYlzls4cVklGpTVHXspbRZmVksNI0sDcbbTWvR3DikaWjsFtRuWLF/bL31athve+0k4gupyWyZFYfo3hk1WS5ddDl2Zy6nezFibiesF0dw9IMFS+tdLa2aoSnsXcns+HjJK0QPEm+7IzB9HMPSYMim6ghdVR3CA7EIGJC7bbTOK6P4aphzhqlNWokWNM3I46vPjvJImULp3/FvC5exo0x1+J2HVq1lpk8OtffSf6Rv5QHKU+9kJl9OrleO/6c7s2ErhquDLm5plb9ZQue7iB5d5nvpZjcRUq0MBgn0VsXq11BxpYdfxHB5Ei491uc+f9Kel+OxdWi+JrU6Jp1C1FaNLem5sPXO55cTObC53jaGNFZMWTiTT0Xq0le9MG+nfYDY8JTaz0o9B1GhrT713+Z+hejHRTC4Cj1WFTSDYsx3eowFtTtzMkq+DRyhYXKNrXwaxW/wY/GfKejP8cv5vU5nTVCNIOIo6jTBbh1iHdR4gnyn1mhXV1DIQysAQykEEHcEEcRLcnmyjLG6ezPFbBo5QsLlGLKe4lSt/gxHvnLiMgoOpDJ61Q1LgkMKhFi6sDcGw5SRmYpMhTlHhkUnRrDCmyFLhyGYszM5Yeq2sm9xyN9puy/J6VC/VqbtbUzMzM1uF2Yk2HdO+IpEvJNqm2YEzESSh4rUwwIPAi0q1WkVYqeRtLZIHPKNnDD8w+olZG+GVOjkwdfQ6t47+R2MtAMqMsuW1dVJT4WPu2kRZbOuGdUREucxwZy9qR8SBK/JvPm7A/V9jISZy5OzCv6TuyWnerfuBP2lhEgskqKpYsQNgNyBJb02n7a/MJaPBjltyN8TR6bT9tfmEem0/bX5hLGVM3xNHptP21+YR6bT9tfmECmb4mj02n7a/MIONp+2vzCBTKj/FLpi2BwoWgR6TiCadLno9urb+kH4kT4XVyoGky3JdjqLsbsz8dTHnvf4y2fxMzLr86cA3XDUKdNbG4DP23Pn2gPdImhgajqzIpIQqDYXN2OlRtxN5STPq/wAH6PH4Dy5P1bftwQ2HzFDZa4C1F9obE+0pM94nM6K7gh34ALZmPhccJK4rIqpBFSg9hudVI2G9u7vNpih0bqI2lMOysQTYUjew48fMfGVPV/uJaVONeb5+V+0i8uwZ0u1UAtVN2XkByWX/APhF0qfD4kYCqxNCtqbDkn8OoO01K/skAkePnKtXwToiuwIVywF9t0IDD6yOzDEGkErLs1GrTqKe4qwkp0cv4h0WOfSvTu427+J+pInJQzGmyq2te0ob1hzF5s9Np+2vzCaHxNM3xNHptP21+YR6bT9tfmECmb4mj02n7a/MI9Np+2vzCBTN8js7p3p37iPrtOr02n7a/MJzZjiUakwDKTbkwkPgtC1JEBJvIX7DDub9xISS2QHdx4D7ykeTqyr+kmYmLzM0OIis+HZX9X2kLJ3PF/l+TCQUzlydmH8p7p0Wb1QTbuF579Cqew3ymdmQt22Hev7GTklK0VnlcXRV/QqnsN8pj0Kp7DfKZaIjSV8dlX9Cqew3ymPQqnsN8ploiNI8dlX9Cqew3ymDgqnsN8ploi0aR478j839LsM1HOcSrgjrUp1FvtcaQP3DfCZy/Mmom6gE6kO/9Bvb33tLt/HXou5SlmFAXfDDTVA50SbhvJSTfwbwlO6PZ5RFIHSrBnJbVTVzp6sgLvw7ZBt4Xhqj6b8J6qOTA8LVtPj2cm9c/AWkiJoSk6uO2ajbMXPrWB4+H3na3SKnTQLQQml2tRLMLuWFQAMwbgBuPHwufOEzbD9gvpDdg1v5CsKtkCsq8l7QJ5cb8p5rZzQZKi6bXZTTPVLZUCAMtuTNv2tyIPQcE36t7EVjMe1biNw1VyRc31kO1/LT8JD5wuqmKY3aq6U1HMlmHD/ecuOY55Q1XpKqjRXFxTsVV6ZVENwBsd9r233nJ/CzImx+ZLXI/wCNgjquRtUrW7AHls3/AOR3yEjn67q1h6aUa0t7JfE+rUcuqKqrobsqF9U8gB9p79Cqew3ymWgRJ0nyHjsq/oVT2G+Ux6FU9hvlMtERpJ8dlX9Cqew3ymPQqnsN8ploiNI8dlX9Cqew3ymYbCuBcowA56TLTacebNai3jYfExpJWZt1RXZKZCO03kP3Mi5MZAuznxAlY8mmX8rJeIianEcuZU9VJh4X+G8rUtrCVbEUtLFe4/8Az6SkjpwPlG7K6umqvjt8ZZBKiDbccpasNWDoGHMREjOt0zZEzPLmwlznMxILA9LaVUp2KyCoD1bVKRVH2vZWuRewJF+NpJ4TMEeklQGyuoI1WHHgD4wXljnHlHXE8GqLXJFhzvt8YFUWvcW777fGCtCrSDAhgCCCCCLgg7EEcxPinTH+DWIoVGr5RZ6bG7YViAV7+qJPaHhsRyvPtaVQRcEEd4Nx8Z6gtDJLHJSi6aPyvVzbqiVxNKrRcbFXpsN/fNf/AHDSOyB3Y/lVDefpbpDRVqahgD2uagjge+RuS4emlUFVVdmvpRV5eAlKVnuw/GOqePlf6PkXR7+GuZZiQaynB4U2JLj+bUHcqHf3mw8590yHIaGDw6UMMgSmg2HEk82Y/mYniZqwPSfDVWVUZruLpro1aYfa/YZ1AbbfblJXUJejx+oyZss9Wa79p6iY1Rqg5zMxGqcWKzSmjFTqLCmamlUZiVBtsBxN+XGCUm+Duia6dS4B7+/Y+8d896hBAkVntXsqveb/AA/+yVvK5mtfVUPcu3w4/WVlwa4lcjkk/ktK1K/tEn7faQCrc2HEy14enpUKOQAlYo1zvajZERNDlMSFzzDWIcc9j58pNzTisOHQqef0PIyGi8JaXZVZL5HiuKHzH3EinQqSDxBtMo5UgjiJmtmdk46lRbZrreqfI/tNeCxYqKCPeO4zfaanDwyqdG8h/wCNh3qvVYpSBWm5AVGKkbKFBuASBe9ryPwdOkppHHITT9FpClrps6K3a61SgBtUPZ4jccJe7RaDp9Kk22+/7VzwUDA0VVKRrU6noor4olXRzpYv/Jaqm5K21WuCBcXnVmdOi1JThlZaHpANb+TUNNho9YUrgtT1ab6dtr7y66Y0wS+pt6q9/wB7+0rHRWgoqVWpNemQgslBqNEuL3ZAzEk2sCQAOHE3lnEWmYOfJPXLURefeov6vsZGYD1z+h//AFMk899Rf1fYzgyj8YeTftKPk3h6s4clyZmwlCrUquwpUddOnpRVVjSKgkgXYgE23nOMLTpUMJ1zOKFRQ1dy79up1a9WKrcQl79wuFBl30wUFrEbS49Jbbv75+ZRNCu3V0Hf0U4qiFZXa1ylQ1kpvx0bKO4Etbw3PkqXxgBqBaIDUVFR7UmNLrCyb8dQHfbfxl1FMDgBt4cPKNMB9S+xRzXw7NVOYOyvpQ0ru6WpmmpDUQvFy5a9rm9h3TVXw7m1SspFb/pzMWuQwcHSCbHZrH6y+GkDa4G3Dbh5TOmCfSfJe/4FIq1MMXq+nOyuqp1V3dSKXVqQ1ELxfXruRc3AHdNuU5e2Iqt6XrLDC4e6l2UB2FS7EKfX4eUuJpA2uBtw24eXdBsIHpOzSX0/wQuV49hgaTOSXKAXPEncXPjtI286sxxnWPt6o2H95y2mcnZeKq35ndk+G1VLngu/v5SwCcuXYTq0A5nc+c65dKjlyS1SEREkzEGIgETnGBv214jj5d8hpbiJAZpl+g6l9U/T/EpJHTiyfpZowWMNNr8jxHf/AJljo1gwBG4Mqk6cFjmpnvXmPuO4yIsvkx6t0WaJpw+JVxdTf/ec3TQ4xERAEREAi8+9Rf1fYzgyf8YeTftO/PvUX9X2M4Mn/GHk37Sj5OqHq2WOIiXOUREQBExBaACZC5tmN+wvDmfsIzHNr3Wnw5t9hIuUkzpxY+7Ek8mwVzrbgOHie+c2X4E1G/pHE/YSxIgAAHASIonLOtke4iJocoiIgCIiAJ5dARY7gz1EAr+YZYU7S7r9R/icEtxEicdk196ex9nl7u6UcTphl7SIuhXZDdTY/Q+Yk1g84Vtm7J+h98gnQg2IsRyPGYlU6NZQUy3AzMq+Hx1RPVO3cdxJKhnq/nUjxG4+EupHPLFJcbktE56WOptwYfG30m+8sZNNEZn3qL+r7GcGT/jDyb9p3596i/q+xnBlH4w8m/aUfJ0w9WyxxMXmupiEX1iB5kS5ym2YkfXzqmOF28uHxkdiM3qNsOyPDj8ZDkjSOKTJnFY9E9Y79w4yDxmZNU24L3d/nOUmAOQlG7OmGJR3E68Dl7VDvsvM9/lOrBZMTvU+X+8mEUDYSVEpPLW0TzRohVAUWAmyIlzlEREAREQBERAEREATFpmIBoxGERxZhfx5jyMiMTkjDdO0O7gZPTBkNWXjNx4Kk6EGzAg+ItMS11KStswB8xOKrktM8Lr5G4+BldJus67kDPS1GHAkeRIkjUyJh6rA+YtNDZRVHIHyYfeVpmmuD7nM9diLMxI8TeeUqEG4Nj3idDZdVH5D9DMLl9U/kP0imTcTW2Ic8WJ95mudi5RWPIDzYTdTyJ+bAfWKZGuCI2ZVSTYC58N5N0sjpj1iW+g+k7aVBFHZAHkJOko867ELhsndvW7I+vwkvhcCieqN+88Z0CZl0qOeWRyMWmYiSUEREAREQBERAEREAREQBERAEgK+esmYCi34TU0F/ZrMajKD5qh99pPyExnRwVPSNTkGv1ZVgLGkaSgIynvDdqDXE4pvX9/8Oaj0m/5FfXtQpUyVbjqNJitYjwBIUfpM9/8AclVTS63DOi1nCqesRitwW/mAeqbDhvPb9FqZVFudC0KlFhbdxU0ktfkdS38zNR6P4lzS67EBlouGAWjpL2BW9Q6jvY8rCDe8L+3/AB38zlq9KmK4as6tRpPUbYsGaovVOQNKi/rgWA3O07cT0mKCmDS01aoZhTeqiaUW3aqPwB3HZF9z4TNboqj0cPSdrrQ47FSx0FAQQeyQSGBHC081ujtU9W3Wq9WnqUNUohlemxBtUUH1hYdoW4cN4JbwOv38/N19TkxfSao9OmaC2cYqnSqL1q7X30hwCGVgRuJswefsCtNEqVXqPiLa6iDT1VTSwLW2UX22J4Tsp9H26tA9QFlrpWJFMKvZN9CIPVXzJM9YDo/1dRX130mubabX66oH+lrQQ5Yaar4mkdJyQipRY1maoppalGg0jaoWfhpFxuOOobTrynOGrPUR6TUmpaNQZgwOsEgqRxG3H9pFZpllSi4q0tZbrarF0p9ZpWrpJR6VwzrdRupuCOE6OjOGra61WtqvVZANaBCQikXFPii3OwJvtc8YInHHoco177u/v2mcFnrnG1qNTZLgUm23ZKaNVU+5wfj3Thp9IXqisWLqgrYfqjTKhmpVHCBiSD2WYMbdxkjjOi4qUqiM5DPWaqHUWZdVlKj/AMd18jM4zo0Ge6NoXTQXTpuAKFXrFt7riC0ZYPh7q+J6wXSLrKooimwqKW61SRakF9VifzB9tNuNyeRk0JB4Po6adVaoqE1WLdcxG1ZW4La/ZC7ae4A95k4IOfJotaPtmYiIMhERAEREAREQBERAEREAREQBERAMQYiAIiIBmIiAeWnkf78YiSR3PcREgkTMRAEREAREQBERAEREA//Z"/>
          <p:cNvSpPr>
            <a:spLocks noChangeAspect="1" noChangeArrowheads="1"/>
          </p:cNvSpPr>
          <p:nvPr/>
        </p:nvSpPr>
        <p:spPr bwMode="auto">
          <a:xfrm>
            <a:off x="80963" y="-960438"/>
            <a:ext cx="1990725" cy="200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5718" name="AutoShape 6" descr="data:image/jpg;base64,/9j/4AAQSkZJRgABAQAAAQABAAD/2wCEAAkGBhASEBUUEBQVFRQUFBQWFxUUEBQUFRQVFRUVFBQVFBQXHSYgFxkjGRQUIDAgIycpLCwsFR4xNTAqNSYrLCkBCQoKDgwOGA8PGikcHyQyKi8pLCwpLiwsKSk1LCksLCwsLCksKSwqLCotLiksKSksLC0pKSk1KSwpKS8sKSkpKf/AABEIANIA0QMBIgACEQEDEQH/xAAcAAEAAgMBAQEAAAAAAAAAAAAABQYBAwQCBwj/xAA9EAACAQIEAgYIBAYBBQEAAAABAgADEQQFEiExQQYTIlFhcRQyUoGRkqHBM0JysQcjYtHh8CQVFoOy8YL/xAAaAQEAAwEBAQAAAAAAAAAAAAAAAQIDBAUG/8QAMREAAgIBAwICCAUFAAAAAAAAAAECEQMSITEEQRNRFDNhobHR4fAFMkKBwSIjcZHx/9oADAMBAAIRAxEAPwD7jERAEREAREQBEXmmvi0Qdogfv8IHJumJEV899hfef7Tgq5jVbix8htK6karDJlkeso4kDzIE53zOiPzj3bytkxK6jVYF3ZYTnNHvPymBnNHvPymV6I1MnwIlkXNKJ/MPfcTeldTwIPkRKpEnUQ8C8y3XmZVqWOqLwY+R3H1nfQz0/nW/iP7SdSM3hkiaic+HxyP6p37uB+E33ljFqjMREAREQBERAEREAREQBETEAzNdWqFF2NhNONx60xvuTwHf/iV/E4pqhu3uHISrlRrDG5Hfi86J2p7DvPH3DlIxmJNybnvO8xNmHwzObKL/ALDzlLbOpRjBGuZVSTYC58B9pM4bI1G7m/gNh/mSNKiqiygDykqJnLMlwV+llVVuVvM2nSmQtzYe4EyatMy2lGTzSZXsflopqDqvc24W5TnweH1uFJte/wBJK596i/q+xnBk/wCMPJv2lWtzWMm4WdTZAeT/ABX+056mS1RwsfI2/eWGJbSjFZpIqdWgy+spHmPvPEtxUThxGU024DSe8f2kaTWOddyvjwkhhM5Zdn7Q7+Y/vNWKyx034r3j7905JXg1qM0WmhiVcXU3/wB5zdKnRrMjXU2P+8ZPYDMhU2Ozd3f4iXUrOaeJx3R3RMTMsYiIiAIiIAiIgCceYY8Ux3seA+58JsxmKFNST7h3nulbrVizFm4n/bCVbo1x49W74MVahY3Y3JnmJM5Zldu0435Du8/GUSs6pSUEaMDlBbd9hyHM+fdJqnSCiyiw8J6AmZolRxym5ciIiSUEREAi8+9Rf1fYzgyf8YeTftO/PvUX9X2M4Mn/ABh5N+0o+Tqh6tljiIlzlEREAwRI7HZQrbps30MkpiC0ZOO6KnUplTZhYzyrEG44iWXG4Fag348j3f4ldr0GRrNxH+3Eyao64ZNSJvLMx1izesPr4yQlSRiCCDYiWLLsaKi/1DiPvLxZhlx6d0dkREsYiIiAJgmZkfnGK0pYcW293OGTFW6IvMsZ1j7eqNh9zOSJvwOF6xwOXE+Uy5O/aCO3KcDfttw/KPvJdayngQfIia8WtqTAew3/AKmUrJcmdaVCvTpUqHV0C5dGu9a9HYOAALXsxvfcTRIwUVlTk3XkXyJVMPjcWy4amawFTEIarOKa9hVRCadJTsSdV7tfnPL51iVc4bWpq9clMVygsEem1W7JwNQBCLcDcG3KSR6O+E19PMtfWC9ufG3O3fPUpePr4jD1qrNVFRlw1PS5QBgGxChtYG3AmxsPpJTP89qUKh02Krh6lSx4ag6IpY8QvaN4D6eVpRd39PmWAmYWoDuNx4SHo4TFC2rEBwwYN/JQWa2xpW7jybV5zj6MYpaGASpiKqqgv26hVFQFyoBbYet3+1BR40ouV+X8kln3qL+r7GcGT/jDyb9p2504ampUggm4INwQQbEEcpxZR+MPJv2lHyaw9WyxTy1UDjt57TRhMyo1S4pVEc020vodW0Na+lrcDblITplQ1jDL1a1b4kdhyArfyq2xJB8/dJk6VmOKGuSi9ixLUB4bzFOsGvpINiQbEGxHEHuPhKdSwGJw+lKRp0PScRYIg1pSQUWLaQQBqJS/C1+/ebMNjqvWNQpstNqmJrg1erXUVpJTJIHA1GLcTyB22lNfmdD6Xlxla/juXCLyr5rj8Xh0VA/WvVqhEfq11qpVmbUtwrNZTbhx34b9PR/GYk1Hp1w5UKrK9RaaPuSCrKhII2uGsJbXvRm+nejXaon5yZhgRUX+ocD9p1wZYwTadoqTKQbHiJtweJNNgw4cx3id+d4P848j9jIqZvZndFqcS2o4IBHAz1InI8TcFDy3HlJaaJ2cUo6XQiIklTErma19VU9y7f3+sn8RU0qT3AmVUmUkdGBb2JP5PhdKXPFt/dykHQpamC95A/vLWosIii2eW1GHQEEHgbj3HaaaeCRaYpgdgLoC/wBNtNvhOiYlzls4cVklGpTVHXspbRZmVksNI0sDcbbTWvR3DikaWjsFtRuWLF/bL31athve+0k4gupyWyZFYfo3hk1WS5ddDl2Zy6nezFibiesF0dw9IMFS+tdLa2aoSnsXcns+HjJK0QPEm+7IzB9HMPSYMim6ghdVR3CA7EIGJC7bbTOK6P4aphzhqlNWokWNM3I46vPjvJImULp3/FvC5exo0x1+J2HVq1lpk8OtffSf6Rv5QHKU+9kJl9OrleO/6c7s2ErhquDLm5plb9ZQue7iB5d5nvpZjcRUq0MBgn0VsXq11BxpYdfxHB5Ei491uc+f9Kel+OxdWi+JrU6Jp1C1FaNLem5sPXO55cTObC53jaGNFZMWTiTT0Xq0le9MG+nfYDY8JTaz0o9B1GhrT713+Z+hejHRTC4Cj1WFTSDYsx3eowFtTtzMkq+DRyhYXKNrXwaxW/wY/GfKejP8cv5vU5nTVCNIOIo6jTBbh1iHdR4gnyn1mhXV1DIQysAQykEEHcEEcRLcnmyjLG6ezPFbBo5QsLlGLKe4lSt/gxHvnLiMgoOpDJ61Q1LgkMKhFi6sDcGw5SRmYpMhTlHhkUnRrDCmyFLhyGYszM5Yeq2sm9xyN9puy/J6VC/VqbtbUzMzM1uF2Yk2HdO+IpEvJNqm2YEzESSh4rUwwIPAi0q1WkVYqeRtLZIHPKNnDD8w+olZG+GVOjkwdfQ6t47+R2MtAMqMsuW1dVJT4WPu2kRZbOuGdUREucxwZy9qR8SBK/JvPm7A/V9jISZy5OzCv6TuyWnerfuBP2lhEgskqKpYsQNgNyBJb02n7a/MJaPBjltyN8TR6bT9tfmEem0/bX5hLGVM3xNHptP21+YR6bT9tfmECmb4mj02n7a/MIONp+2vzCBTKj/FLpi2BwoWgR6TiCadLno9urb+kH4kT4XVyoGky3JdjqLsbsz8dTHnvf4y2fxMzLr86cA3XDUKdNbG4DP23Pn2gPdImhgajqzIpIQqDYXN2OlRtxN5STPq/wAH6PH4Dy5P1bftwQ2HzFDZa4C1F9obE+0pM94nM6K7gh34ALZmPhccJK4rIqpBFSg9hudVI2G9u7vNpih0bqI2lMOysQTYUjew48fMfGVPV/uJaVONeb5+V+0i8uwZ0u1UAtVN2XkByWX/APhF0qfD4kYCqxNCtqbDkn8OoO01K/skAkePnKtXwToiuwIVywF9t0IDD6yOzDEGkErLs1GrTqKe4qwkp0cv4h0WOfSvTu427+J+pInJQzGmyq2te0ob1hzF5s9Np+2vzCaHxNM3xNHptP21+YR6bT9tfmECmb4mj02n7a/MI9Np+2vzCBTN8js7p3p37iPrtOr02n7a/MJzZjiUakwDKTbkwkPgtC1JEBJvIX7DDub9xISS2QHdx4D7ykeTqyr+kmYmLzM0OIis+HZX9X2kLJ3PF/l+TCQUzlydmH8p7p0Wb1QTbuF579Cqew3ymdmQt22Hev7GTklK0VnlcXRV/QqnsN8pj0Kp7DfKZaIjSV8dlX9Cqew3ymPQqnsN8ploiNI8dlX9Cqew3ymDgqnsN8ploi0aR478j839LsM1HOcSrgjrUp1FvtcaQP3DfCZy/Mmom6gE6kO/9Bvb33tLt/HXou5SlmFAXfDDTVA50SbhvJSTfwbwlO6PZ5RFIHSrBnJbVTVzp6sgLvw7ZBt4Xhqj6b8J6qOTA8LVtPj2cm9c/AWkiJoSk6uO2ajbMXPrWB4+H3na3SKnTQLQQml2tRLMLuWFQAMwbgBuPHwufOEzbD9gvpDdg1v5CsKtkCsq8l7QJ5cb8p5rZzQZKi6bXZTTPVLZUCAMtuTNv2tyIPQcE36t7EVjMe1biNw1VyRc31kO1/LT8JD5wuqmKY3aq6U1HMlmHD/ecuOY55Q1XpKqjRXFxTsVV6ZVENwBsd9r233nJ/CzImx+ZLXI/wCNgjquRtUrW7AHls3/AOR3yEjn67q1h6aUa0t7JfE+rUcuqKqrobsqF9U8gB9p79Cqew3ymWgRJ0nyHjsq/oVT2G+Ux6FU9hvlMtERpJ8dlX9Cqew3ymPQqnsN8ploiNI8dlX9Cqew3ymYbCuBcowA56TLTacebNai3jYfExpJWZt1RXZKZCO03kP3Mi5MZAuznxAlY8mmX8rJeIianEcuZU9VJh4X+G8rUtrCVbEUtLFe4/8Az6SkjpwPlG7K6umqvjt8ZZBKiDbccpasNWDoGHMREjOt0zZEzPLmwlznMxILA9LaVUp2KyCoD1bVKRVH2vZWuRewJF+NpJ4TMEeklQGyuoI1WHHgD4wXljnHlHXE8GqLXJFhzvt8YFUWvcW777fGCtCrSDAhgCCCCCLgg7EEcxPinTH+DWIoVGr5RZ6bG7YViAV7+qJPaHhsRyvPtaVQRcEEd4Nx8Z6gtDJLHJSi6aPyvVzbqiVxNKrRcbFXpsN/fNf/AHDSOyB3Y/lVDefpbpDRVqahgD2uagjge+RuS4emlUFVVdmvpRV5eAlKVnuw/GOqePlf6PkXR7+GuZZiQaynB4U2JLj+bUHcqHf3mw8590yHIaGDw6UMMgSmg2HEk82Y/mYniZqwPSfDVWVUZruLpro1aYfa/YZ1AbbfblJXUJejx+oyZss9Wa79p6iY1Rqg5zMxGqcWKzSmjFTqLCmamlUZiVBtsBxN+XGCUm+Duia6dS4B7+/Y+8d896hBAkVntXsqveb/AA/+yVvK5mtfVUPcu3w4/WVlwa4lcjkk/ktK1K/tEn7faQCrc2HEy14enpUKOQAlYo1zvajZERNDlMSFzzDWIcc9j58pNzTisOHQqef0PIyGi8JaXZVZL5HiuKHzH3EinQqSDxBtMo5UgjiJmtmdk46lRbZrreqfI/tNeCxYqKCPeO4zfaanDwyqdG8h/wCNh3qvVYpSBWm5AVGKkbKFBuASBe9ryPwdOkppHHITT9FpClrps6K3a61SgBtUPZ4jccJe7RaDp9Kk22+/7VzwUDA0VVKRrU6noor4olXRzpYv/Jaqm5K21WuCBcXnVmdOi1JThlZaHpANb+TUNNho9YUrgtT1ab6dtr7y66Y0wS+pt6q9/wB7+0rHRWgoqVWpNemQgslBqNEuL3ZAzEk2sCQAOHE3lnEWmYOfJPXLURefeov6vsZGYD1z+h//AFMk899Rf1fYzgyj8YeTftKPk3h6s4clyZmwlCrUquwpUddOnpRVVjSKgkgXYgE23nOMLTpUMJ1zOKFRQ1dy79up1a9WKrcQl79wuFBl30wUFrEbS49Jbbv75+ZRNCu3V0Hf0U4qiFZXa1ylQ1kpvx0bKO4Etbw3PkqXxgBqBaIDUVFR7UmNLrCyb8dQHfbfxl1FMDgBt4cPKNMB9S+xRzXw7NVOYOyvpQ0ru6WpmmpDUQvFy5a9rm9h3TVXw7m1SspFb/pzMWuQwcHSCbHZrH6y+GkDa4G3Dbh5TOmCfSfJe/4FIq1MMXq+nOyuqp1V3dSKXVqQ1ELxfXruRc3AHdNuU5e2Iqt6XrLDC4e6l2UB2FS7EKfX4eUuJpA2uBtw24eXdBsIHpOzSX0/wQuV49hgaTOSXKAXPEncXPjtI286sxxnWPt6o2H95y2mcnZeKq35ndk+G1VLngu/v5SwCcuXYTq0A5nc+c65dKjlyS1SEREkzEGIgETnGBv214jj5d8hpbiJAZpl+g6l9U/T/EpJHTiyfpZowWMNNr8jxHf/AJljo1gwBG4Mqk6cFjmpnvXmPuO4yIsvkx6t0WaJpw+JVxdTf/ec3TQ4xERAEREAi8+9Rf1fYzgyf8YeTftO/PvUX9X2M4Mn/GHk37Sj5OqHq2WOIiXOUREQBExBaACZC5tmN+wvDmfsIzHNr3Wnw5t9hIuUkzpxY+7Ek8mwVzrbgOHie+c2X4E1G/pHE/YSxIgAAHASIonLOtke4iJocoiIgCIiAJ5dARY7gz1EAr+YZYU7S7r9R/icEtxEicdk196ex9nl7u6UcTphl7SIuhXZDdTY/Q+Yk1g84Vtm7J+h98gnQg2IsRyPGYlU6NZQUy3AzMq+Hx1RPVO3cdxJKhnq/nUjxG4+EupHPLFJcbktE56WOptwYfG30m+8sZNNEZn3qL+r7GcGT/jDyb9p3596i/q+xnBlH4w8m/aUfJ0w9WyxxMXmupiEX1iB5kS5ym2YkfXzqmOF28uHxkdiM3qNsOyPDj8ZDkjSOKTJnFY9E9Y79w4yDxmZNU24L3d/nOUmAOQlG7OmGJR3E68Dl7VDvsvM9/lOrBZMTvU+X+8mEUDYSVEpPLW0TzRohVAUWAmyIlzlEREAREQBERAEREATFpmIBoxGERxZhfx5jyMiMTkjDdO0O7gZPTBkNWXjNx4Kk6EGzAg+ItMS11KStswB8xOKrktM8Lr5G4+BldJus67kDPS1GHAkeRIkjUyJh6rA+YtNDZRVHIHyYfeVpmmuD7nM9diLMxI8TeeUqEG4Nj3idDZdVH5D9DMLl9U/kP0imTcTW2Ic8WJ95mudi5RWPIDzYTdTyJ+bAfWKZGuCI2ZVSTYC58N5N0sjpj1iW+g+k7aVBFHZAHkJOko867ELhsndvW7I+vwkvhcCieqN+88Z0CZl0qOeWRyMWmYiSUEREAREQBERAEREAREQBERAEgK+esmYCi34TU0F/ZrMajKD5qh99pPyExnRwVPSNTkGv1ZVgLGkaSgIynvDdqDXE4pvX9/8Oaj0m/5FfXtQpUyVbjqNJitYjwBIUfpM9/8AclVTS63DOi1nCqesRitwW/mAeqbDhvPb9FqZVFudC0KlFhbdxU0ktfkdS38zNR6P4lzS67EBlouGAWjpL2BW9Q6jvY8rCDe8L+3/AB38zlq9KmK4as6tRpPUbYsGaovVOQNKi/rgWA3O07cT0mKCmDS01aoZhTeqiaUW3aqPwB3HZF9z4TNboqj0cPSdrrQ47FSx0FAQQeyQSGBHC081ujtU9W3Wq9WnqUNUohlemxBtUUH1hYdoW4cN4JbwOv38/N19TkxfSao9OmaC2cYqnSqL1q7X30hwCGVgRuJswefsCtNEqVXqPiLa6iDT1VTSwLW2UX22J4Tsp9H26tA9QFlrpWJFMKvZN9CIPVXzJM9YDo/1dRX130mubabX66oH+lrQQ5Yaar4mkdJyQipRY1maoppalGg0jaoWfhpFxuOOobTrynOGrPUR6TUmpaNQZgwOsEgqRxG3H9pFZpllSi4q0tZbrarF0p9ZpWrpJR6VwzrdRupuCOE6OjOGra61WtqvVZANaBCQikXFPii3OwJvtc8YInHHoco177u/v2mcFnrnG1qNTZLgUm23ZKaNVU+5wfj3Thp9IXqisWLqgrYfqjTKhmpVHCBiSD2WYMbdxkjjOi4qUqiM5DPWaqHUWZdVlKj/AMd18jM4zo0Ge6NoXTQXTpuAKFXrFt7riC0ZYPh7q+J6wXSLrKooimwqKW61SRakF9VifzB9tNuNyeRk0JB4Po6adVaoqE1WLdcxG1ZW4La/ZC7ae4A95k4IOfJotaPtmYiIMhERAEREAREQBERAEREAREQBERAMQYiAIiIBmIiAeWnkf78YiSR3PcREgkTMRAEREAREQBERAEREA//Z"/>
          <p:cNvSpPr>
            <a:spLocks noChangeAspect="1" noChangeArrowheads="1"/>
          </p:cNvSpPr>
          <p:nvPr/>
        </p:nvSpPr>
        <p:spPr bwMode="auto">
          <a:xfrm>
            <a:off x="80963" y="-960438"/>
            <a:ext cx="1990725" cy="200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5720" name="AutoShape 8" descr="data:image/jpg;base64,/9j/4AAQSkZJRgABAQAAAQABAAD/2wCEAAkGBhASEBUUEBQVFRQUFBQWFxUUEBQUFRQVFRUVFBQVFBQXHSYgFxkjGRQUIDAgIycpLCwsFR4xNTAqNSYrLCkBCQoKDgwOGA8PGikcHyQyKi8pLCwpLiwsKSk1LCksLCwsLCksKSwqLCotLiksKSksLC0pKSk1KSwpKS8sKSkpKf/AABEIANIA0QMBIgACEQEDEQH/xAAcAAEAAgMBAQEAAAAAAAAAAAAABQYBAwQCBwj/xAA9EAACAQIEAgYIBAYBBQEAAAABAgADEQQFEiExQQYTIlFhcRQyUoGRkqHBM0JysQcjYtHh8CQVFoOy8YL/xAAaAQEAAwEBAQAAAAAAAAAAAAAAAQIDBAUG/8QAMREAAgIBAwICCAUFAAAAAAAAAAECEQMSITEEQRNRFDNhobHR4fAFMkKBwSIjcZHx/9oADAMBAAIRAxEAPwD7jERAEREAREQBEXmmvi0Qdogfv8IHJumJEV899hfef7Tgq5jVbix8htK6karDJlkeso4kDzIE53zOiPzj3bytkxK6jVYF3ZYTnNHvPymBnNHvPymV6I1MnwIlkXNKJ/MPfcTeldTwIPkRKpEnUQ8C8y3XmZVqWOqLwY+R3H1nfQz0/nW/iP7SdSM3hkiaic+HxyP6p37uB+E33ljFqjMREAREQBERAEREAREQBETEAzNdWqFF2NhNONx60xvuTwHf/iV/E4pqhu3uHISrlRrDG5Hfi86J2p7DvPH3DlIxmJNybnvO8xNmHwzObKL/ALDzlLbOpRjBGuZVSTYC58B9pM4bI1G7m/gNh/mSNKiqiygDykqJnLMlwV+llVVuVvM2nSmQtzYe4EyatMy2lGTzSZXsflopqDqvc24W5TnweH1uFJte/wBJK596i/q+xnBk/wCMPJv2lWtzWMm4WdTZAeT/ABX+056mS1RwsfI2/eWGJbSjFZpIqdWgy+spHmPvPEtxUThxGU024DSe8f2kaTWOddyvjwkhhM5Zdn7Q7+Y/vNWKyx034r3j7905JXg1qM0WmhiVcXU3/wB5zdKnRrMjXU2P+8ZPYDMhU2Ozd3f4iXUrOaeJx3R3RMTMsYiIiAIiIAiIgCceYY8Ux3seA+58JsxmKFNST7h3nulbrVizFm4n/bCVbo1x49W74MVahY3Y3JnmJM5Zldu0435Du8/GUSs6pSUEaMDlBbd9hyHM+fdJqnSCiyiw8J6AmZolRxym5ciIiSUEREAi8+9Rf1fYzgyf8YeTftO/PvUX9X2M4Mn/ABh5N+0o+Tqh6tljiIlzlEREAwRI7HZQrbps30MkpiC0ZOO6KnUplTZhYzyrEG44iWXG4Fag348j3f4ldr0GRrNxH+3Eyao64ZNSJvLMx1izesPr4yQlSRiCCDYiWLLsaKi/1DiPvLxZhlx6d0dkREsYiIiAJgmZkfnGK0pYcW293OGTFW6IvMsZ1j7eqNh9zOSJvwOF6xwOXE+Uy5O/aCO3KcDfttw/KPvJdayngQfIia8WtqTAew3/AKmUrJcmdaVCvTpUqHV0C5dGu9a9HYOAALXsxvfcTRIwUVlTk3XkXyJVMPjcWy4amawFTEIarOKa9hVRCadJTsSdV7tfnPL51iVc4bWpq9clMVygsEem1W7JwNQBCLcDcG3KSR6O+E19PMtfWC9ufG3O3fPUpePr4jD1qrNVFRlw1PS5QBgGxChtYG3AmxsPpJTP89qUKh02Krh6lSx4ag6IpY8QvaN4D6eVpRd39PmWAmYWoDuNx4SHo4TFC2rEBwwYN/JQWa2xpW7jybV5zj6MYpaGASpiKqqgv26hVFQFyoBbYet3+1BR40ouV+X8kln3qL+r7GcGT/jDyb9p2504ampUggm4INwQQbEEcpxZR+MPJv2lHyaw9WyxTy1UDjt57TRhMyo1S4pVEc020vodW0Na+lrcDblITplQ1jDL1a1b4kdhyArfyq2xJB8/dJk6VmOKGuSi9ixLUB4bzFOsGvpINiQbEGxHEHuPhKdSwGJw+lKRp0PScRYIg1pSQUWLaQQBqJS/C1+/ebMNjqvWNQpstNqmJrg1erXUVpJTJIHA1GLcTyB22lNfmdD6Xlxla/juXCLyr5rj8Xh0VA/WvVqhEfq11qpVmbUtwrNZTbhx34b9PR/GYk1Hp1w5UKrK9RaaPuSCrKhII2uGsJbXvRm+nejXaon5yZhgRUX+ocD9p1wZYwTadoqTKQbHiJtweJNNgw4cx3id+d4P848j9jIqZvZndFqcS2o4IBHAz1InI8TcFDy3HlJaaJ2cUo6XQiIklTErma19VU9y7f3+sn8RU0qT3AmVUmUkdGBb2JP5PhdKXPFt/dykHQpamC95A/vLWosIii2eW1GHQEEHgbj3HaaaeCRaYpgdgLoC/wBNtNvhOiYlzls4cVklGpTVHXspbRZmVksNI0sDcbbTWvR3DikaWjsFtRuWLF/bL31athve+0k4gupyWyZFYfo3hk1WS5ddDl2Zy6nezFibiesF0dw9IMFS+tdLa2aoSnsXcns+HjJK0QPEm+7IzB9HMPSYMim6ghdVR3CA7EIGJC7bbTOK6P4aphzhqlNWokWNM3I46vPjvJImULp3/FvC5exo0x1+J2HVq1lpk8OtffSf6Rv5QHKU+9kJl9OrleO/6c7s2ErhquDLm5plb9ZQue7iB5d5nvpZjcRUq0MBgn0VsXq11BxpYdfxHB5Ei491uc+f9Kel+OxdWi+JrU6Jp1C1FaNLem5sPXO55cTObC53jaGNFZMWTiTT0Xq0le9MG+nfYDY8JTaz0o9B1GhrT713+Z+hejHRTC4Cj1WFTSDYsx3eowFtTtzMkq+DRyhYXKNrXwaxW/wY/GfKejP8cv5vU5nTVCNIOIo6jTBbh1iHdR4gnyn1mhXV1DIQysAQykEEHcEEcRLcnmyjLG6ezPFbBo5QsLlGLKe4lSt/gxHvnLiMgoOpDJ61Q1LgkMKhFi6sDcGw5SRmYpMhTlHhkUnRrDCmyFLhyGYszM5Yeq2sm9xyN9puy/J6VC/VqbtbUzMzM1uF2Yk2HdO+IpEvJNqm2YEzESSh4rUwwIPAi0q1WkVYqeRtLZIHPKNnDD8w+olZG+GVOjkwdfQ6t47+R2MtAMqMsuW1dVJT4WPu2kRZbOuGdUREucxwZy9qR8SBK/JvPm7A/V9jISZy5OzCv6TuyWnerfuBP2lhEgskqKpYsQNgNyBJb02n7a/MJaPBjltyN8TR6bT9tfmEem0/bX5hLGVM3xNHptP21+YR6bT9tfmECmb4mj02n7a/MIONp+2vzCBTKj/FLpi2BwoWgR6TiCadLno9urb+kH4kT4XVyoGky3JdjqLsbsz8dTHnvf4y2fxMzLr86cA3XDUKdNbG4DP23Pn2gPdImhgajqzIpIQqDYXN2OlRtxN5STPq/wAH6PH4Dy5P1bftwQ2HzFDZa4C1F9obE+0pM94nM6K7gh34ALZmPhccJK4rIqpBFSg9hudVI2G9u7vNpih0bqI2lMOysQTYUjew48fMfGVPV/uJaVONeb5+V+0i8uwZ0u1UAtVN2XkByWX/APhF0qfD4kYCqxNCtqbDkn8OoO01K/skAkePnKtXwToiuwIVywF9t0IDD6yOzDEGkErLs1GrTqKe4qwkp0cv4h0WOfSvTu427+J+pInJQzGmyq2te0ob1hzF5s9Np+2vzCaHxNM3xNHptP21+YR6bT9tfmECmb4mj02n7a/MI9Np+2vzCBTN8js7p3p37iPrtOr02n7a/MJzZjiUakwDKTbkwkPgtC1JEBJvIX7DDub9xISS2QHdx4D7ykeTqyr+kmYmLzM0OIis+HZX9X2kLJ3PF/l+TCQUzlydmH8p7p0Wb1QTbuF579Cqew3ymdmQt22Hev7GTklK0VnlcXRV/QqnsN8pj0Kp7DfKZaIjSV8dlX9Cqew3ymPQqnsN8ploiNI8dlX9Cqew3ymDgqnsN8ploi0aR478j839LsM1HOcSrgjrUp1FvtcaQP3DfCZy/Mmom6gE6kO/9Bvb33tLt/HXou5SlmFAXfDDTVA50SbhvJSTfwbwlO6PZ5RFIHSrBnJbVTVzp6sgLvw7ZBt4Xhqj6b8J6qOTA8LVtPj2cm9c/AWkiJoSk6uO2ajbMXPrWB4+H3na3SKnTQLQQml2tRLMLuWFQAMwbgBuPHwufOEzbD9gvpDdg1v5CsKtkCsq8l7QJ5cb8p5rZzQZKi6bXZTTPVLZUCAMtuTNv2tyIPQcE36t7EVjMe1biNw1VyRc31kO1/LT8JD5wuqmKY3aq6U1HMlmHD/ecuOY55Q1XpKqjRXFxTsVV6ZVENwBsd9r233nJ/CzImx+ZLXI/wCNgjquRtUrW7AHls3/AOR3yEjn67q1h6aUa0t7JfE+rUcuqKqrobsqF9U8gB9p79Cqew3ymWgRJ0nyHjsq/oVT2G+Ux6FU9hvlMtERpJ8dlX9Cqew3ymPQqnsN8ploiNI8dlX9Cqew3ymYbCuBcowA56TLTacebNai3jYfExpJWZt1RXZKZCO03kP3Mi5MZAuznxAlY8mmX8rJeIianEcuZU9VJh4X+G8rUtrCVbEUtLFe4/8Az6SkjpwPlG7K6umqvjt8ZZBKiDbccpasNWDoGHMREjOt0zZEzPLmwlznMxILA9LaVUp2KyCoD1bVKRVH2vZWuRewJF+NpJ4TMEeklQGyuoI1WHHgD4wXljnHlHXE8GqLXJFhzvt8YFUWvcW777fGCtCrSDAhgCCCCCLgg7EEcxPinTH+DWIoVGr5RZ6bG7YViAV7+qJPaHhsRyvPtaVQRcEEd4Nx8Z6gtDJLHJSi6aPyvVzbqiVxNKrRcbFXpsN/fNf/AHDSOyB3Y/lVDefpbpDRVqahgD2uagjge+RuS4emlUFVVdmvpRV5eAlKVnuw/GOqePlf6PkXR7+GuZZiQaynB4U2JLj+bUHcqHf3mw8590yHIaGDw6UMMgSmg2HEk82Y/mYniZqwPSfDVWVUZruLpro1aYfa/YZ1AbbfblJXUJejx+oyZss9Wa79p6iY1Rqg5zMxGqcWKzSmjFTqLCmamlUZiVBtsBxN+XGCUm+Duia6dS4B7+/Y+8d896hBAkVntXsqveb/AA/+yVvK5mtfVUPcu3w4/WVlwa4lcjkk/ktK1K/tEn7faQCrc2HEy14enpUKOQAlYo1zvajZERNDlMSFzzDWIcc9j58pNzTisOHQqef0PIyGi8JaXZVZL5HiuKHzH3EinQqSDxBtMo5UgjiJmtmdk46lRbZrreqfI/tNeCxYqKCPeO4zfaanDwyqdG8h/wCNh3qvVYpSBWm5AVGKkbKFBuASBe9ryPwdOkppHHITT9FpClrps6K3a61SgBtUPZ4jccJe7RaDp9Kk22+/7VzwUDA0VVKRrU6noor4olXRzpYv/Jaqm5K21WuCBcXnVmdOi1JThlZaHpANb+TUNNho9YUrgtT1ab6dtr7y66Y0wS+pt6q9/wB7+0rHRWgoqVWpNemQgslBqNEuL3ZAzEk2sCQAOHE3lnEWmYOfJPXLURefeov6vsZGYD1z+h//AFMk899Rf1fYzgyj8YeTftKPk3h6s4clyZmwlCrUquwpUddOnpRVVjSKgkgXYgE23nOMLTpUMJ1zOKFRQ1dy79up1a9WKrcQl79wuFBl30wUFrEbS49Jbbv75+ZRNCu3V0Hf0U4qiFZXa1ylQ1kpvx0bKO4Etbw3PkqXxgBqBaIDUVFR7UmNLrCyb8dQHfbfxl1FMDgBt4cPKNMB9S+xRzXw7NVOYOyvpQ0ru6WpmmpDUQvFy5a9rm9h3TVXw7m1SspFb/pzMWuQwcHSCbHZrH6y+GkDa4G3Dbh5TOmCfSfJe/4FIq1MMXq+nOyuqp1V3dSKXVqQ1ELxfXruRc3AHdNuU5e2Iqt6XrLDC4e6l2UB2FS7EKfX4eUuJpA2uBtw24eXdBsIHpOzSX0/wQuV49hgaTOSXKAXPEncXPjtI286sxxnWPt6o2H95y2mcnZeKq35ndk+G1VLngu/v5SwCcuXYTq0A5nc+c65dKjlyS1SEREkzEGIgETnGBv214jj5d8hpbiJAZpl+g6l9U/T/EpJHTiyfpZowWMNNr8jxHf/AJljo1gwBG4Mqk6cFjmpnvXmPuO4yIsvkx6t0WaJpw+JVxdTf/ec3TQ4xERAEREAi8+9Rf1fYzgyf8YeTftO/PvUX9X2M4Mn/GHk37Sj5OqHq2WOIiXOUREQBExBaACZC5tmN+wvDmfsIzHNr3Wnw5t9hIuUkzpxY+7Ek8mwVzrbgOHie+c2X4E1G/pHE/YSxIgAAHASIonLOtke4iJocoiIgCIiAJ5dARY7gz1EAr+YZYU7S7r9R/icEtxEicdk196ex9nl7u6UcTphl7SIuhXZDdTY/Q+Yk1g84Vtm7J+h98gnQg2IsRyPGYlU6NZQUy3AzMq+Hx1RPVO3cdxJKhnq/nUjxG4+EupHPLFJcbktE56WOptwYfG30m+8sZNNEZn3qL+r7GcGT/jDyb9p3596i/q+xnBlH4w8m/aUfJ0w9WyxxMXmupiEX1iB5kS5ym2YkfXzqmOF28uHxkdiM3qNsOyPDj8ZDkjSOKTJnFY9E9Y79w4yDxmZNU24L3d/nOUmAOQlG7OmGJR3E68Dl7VDvsvM9/lOrBZMTvU+X+8mEUDYSVEpPLW0TzRohVAUWAmyIlzlEREAREQBERAEREATFpmIBoxGERxZhfx5jyMiMTkjDdO0O7gZPTBkNWXjNx4Kk6EGzAg+ItMS11KStswB8xOKrktM8Lr5G4+BldJus67kDPS1GHAkeRIkjUyJh6rA+YtNDZRVHIHyYfeVpmmuD7nM9diLMxI8TeeUqEG4Nj3idDZdVH5D9DMLl9U/kP0imTcTW2Ic8WJ95mudi5RWPIDzYTdTyJ+bAfWKZGuCI2ZVSTYC58N5N0sjpj1iW+g+k7aVBFHZAHkJOko867ELhsndvW7I+vwkvhcCieqN+88Z0CZl0qOeWRyMWmYiSUEREAREQBERAEREAREQBERAEgK+esmYCi34TU0F/ZrMajKD5qh99pPyExnRwVPSNTkGv1ZVgLGkaSgIynvDdqDXE4pvX9/8Oaj0m/5FfXtQpUyVbjqNJitYjwBIUfpM9/8AclVTS63DOi1nCqesRitwW/mAeqbDhvPb9FqZVFudC0KlFhbdxU0ktfkdS38zNR6P4lzS67EBlouGAWjpL2BW9Q6jvY8rCDe8L+3/AB38zlq9KmK4as6tRpPUbYsGaovVOQNKi/rgWA3O07cT0mKCmDS01aoZhTeqiaUW3aqPwB3HZF9z4TNboqj0cPSdrrQ47FSx0FAQQeyQSGBHC081ujtU9W3Wq9WnqUNUohlemxBtUUH1hYdoW4cN4JbwOv38/N19TkxfSao9OmaC2cYqnSqL1q7X30hwCGVgRuJswefsCtNEqVXqPiLa6iDT1VTSwLW2UX22J4Tsp9H26tA9QFlrpWJFMKvZN9CIPVXzJM9YDo/1dRX130mubabX66oH+lrQQ5Yaar4mkdJyQipRY1maoppalGg0jaoWfhpFxuOOobTrynOGrPUR6TUmpaNQZgwOsEgqRxG3H9pFZpllSi4q0tZbrarF0p9ZpWrpJR6VwzrdRupuCOE6OjOGra61WtqvVZANaBCQikXFPii3OwJvtc8YInHHoco177u/v2mcFnrnG1qNTZLgUm23ZKaNVU+5wfj3Thp9IXqisWLqgrYfqjTKhmpVHCBiSD2WYMbdxkjjOi4qUqiM5DPWaqHUWZdVlKj/AMd18jM4zo0Ge6NoXTQXTpuAKFXrFt7riC0ZYPh7q+J6wXSLrKooimwqKW61SRakF9VifzB9tNuNyeRk0JB4Po6adVaoqE1WLdcxG1ZW4La/ZC7ae4A95k4IOfJotaPtmYiIMhERAEREAREQBERAEREAREQBERAMQYiAIiIBmIiAeWnkf78YiSR3PcREgkTMRAEREAREQBERAEREA//Z"/>
          <p:cNvSpPr>
            <a:spLocks noChangeAspect="1" noChangeArrowheads="1"/>
          </p:cNvSpPr>
          <p:nvPr/>
        </p:nvSpPr>
        <p:spPr bwMode="auto">
          <a:xfrm>
            <a:off x="80963" y="-960438"/>
            <a:ext cx="1990725" cy="200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5728" name="AutoShape 16" descr="data:image/jpg;base64,/9j/4AAQSkZJRgABAQAAAQABAAD/2wCEAAkGBhMSERQUExQTExQWGRgXFxYXEyAYHhwcHRobFxwbHRkcHiYfIRojGxgaIC8sIycpLSwsGB4xNTAqNSkrLCkBCQoKDgwOGg8PGjUlHyQpLCkvNS8vLzEwLCotLCksNCwsNCwqLCwsLCwvLCwpLCosLTQtNCksLCwpLC0vLCwsLP/AABEIAIkAoAMBIgACEQEDEQH/xAAbAAACAwEBAQAAAAAAAAAAAAAABQQGBwMCAf/EAD0QAAIBAgQEBQIEBAQFBQAAAAECAwARBBIhMQUGQVETImFxgTKRQlKhsSNywfAHFILRFTNi0uFTc5KTov/EABkBAAIDAQAAAAAAAAAAAAAAAAAEAQIDBf/EACwRAAICAQMDAwIGAwAAAAAAAAABAhEDEiExBEHwIlFxE7EykcHR4fEjYaH/2gAMAwEAAhEDEQA/ANxooooAKK442/hva98rWt7GlWGhljjBB1coLWLZRbUkHW/fppVW6LqNrkd0XpVPiZlkCi5tkA8mjX+o3/DauaSSNiFzA2VpABkIAFrA5ut6NROgc0Uow+OmIPlNxGSRlI8+bb107V6SSRjCczHzHN5CvTqO3SjUGhkvHSAAAkoDs46N0v7+uh2614wnEbsYpPLKBe3Rh+Ze4/UVHxExJYKM5t/Egbcja630/ofQ0gxcgZbDNNEmw+meA/OpA9e29UlKjSGPUqfnn9F0oqj4fnRobB2WaPo30P8AIOl/7vVg4fzZh5rWcKezafrt+tSskWRPBOO9bDiigGitDAKKKKACiiigAooooAKKK4z4tEKh2VSxyqCQLnsO5oCrO1FFFABRRRQAVwxb2U3VmHXLvbuANT8a12ZgNToKVcQnym7MYTsso1Q9g/T729DUN0WirZCx8oKBmvNEPpmiP8SP3tuO9vkUn4jKgUS4iRSpH8KeO6yt6ZLa26nS3emcoIlzyK0LAF2mhN45FUXOYdyO9zrWZ8Y4q2IlaRtL6KvRV6KPQf70plnpOn0+LW/PPN0OJ+YsMW0w8kl/xPPlJ/0qtr10jgw8zZEz4aboktgCewcAa/zDWuHJ3DZ/GSeOAyohO5Cg6W0LaZhXLnLjJxOIJMZiKDwypNzcE3vbTc1jfp1P7Dela9EPbm/0HHCePz4STw3uQDqjaA97flb20rQeGcUSdA6H3B3B7GsvSc4nCFibzQFVLdWQ/QT6qQV9iK78G4u0LLInUDMvQjsf6dq2x5NPwK5unU02tpI1Sio3D8ek0YdDcH7g9QfUVJpw5TTTphRRRQQFFFFABUPinCYsQmSVcw6HYg91O4NfeJ4JpUssjxMCGDLbp0IOhHcVGw2JxEekyCQbeLEP1aM6j/Tf2FVfs0aRT5i9zzgJZISIpznXaOb83ZX7P2Ozeh0ptXhWV16EGq5xLn/CwuY/PIVNjkFwO+pOpHpUWordkqEsj9K3LNRSrgvMsOKzeEWutiQy2prVk01aKSi4upIjYiY3shUsNSjaXHof66ikr4jzFYmCv+LDT7H+U9L+hI9KZcQguLOrMo1Dp9aHvpr8j5FV/ibPk/iouLhG0qaOvuRsfi1ZzZviin55+jIeKy+Fio1WWF/BYmFjdNCCWU+1/g1nYq7rxwwyplkeWE6ZZF1Hdbm41W9rW2qu8wcEMD3W7QvrE/QjsT+YbEUlk33R1+n9Lp9zROT8Swwj4iU5VN2VBoqRoLAKvwfU1lmNxRlkeQ7uzMfk3tWjY/mjAjBiLMZRkVfDS6k2A0JtoLjWs8xErTykhAGcgKiLoOgVQPSrZmqSTM+li9UptVf2G/Ko8mKPTwlHyZFt+xrrwTAvNkRBcm/sBfc+ldpcIcPCMMvmnlYGQLrZtlj0/KCSfU1oHLnA1w0QFhnIGY/09hVsePVS9imfOoJyXd7fuduC8HXDx5VJJOrMep9ugphUTH8WhhF5ZFTsCdT7Dc/FVzi/PsPhuIWbxLeVsml/n/am3KMFRzI48mV3XI4xAkbEWRiAAhPmsLXN/L1uBavkuMdlJIXKJQgALA6SZbkg1WeA8+lc/wDmmZr5cmWMab5r2t/01aeH8y4aY2SRc35T5T8A7/FUjOMuGa5MU8fMeD0eJNmlFl8l7JrmNgDftbXtXThWOaRSWC6EarttfudqnUVrTF3JVwIxzjhwzK/iRlWK+aJrEgkaEAi2lMsJxSKX/lyI3s2v23qTQVFQk+4NwfC/7/BWOf8AjRgw4RDZ5SVuNwoHmP7D5rKrVdv8UGPjQjoEYj5bX9hVKpDO7mdvo4KOJP3GHAuJSQyXRipPb+o2IrQ+D87o9lmsh/OPp+eq/t61mmCGt/7/AL3qcG7UY8jjwTnwwyPc1zEvIQpi8Mg7lifi2Wq/xHlWSUswEUcjG5kSSUHtqAQCLVVuEcwy4c+Q3Xqh1X7dD7fY1euDc1Q4iy3ySfkY7/ynY/v6U0pxybM5ssWTBvHz5Kjiv8OpwPKYn9Mzr+5tUZI8XhVKywmSI/UpTOp9SO/qCDWnOtwRci/Ubiof/Dm/9eb/APH/AGVDwpfhJj1cmqnTMyM/D21MDqeyzMB9iNK+/wDH44tMLEsROmfVnt/O2o+BV2x3JEcmZvFmVz1utr/yhQKp/EOBywSBXZ2J+nXRugtpWMoSiOY8uPJtb+G2dOWoMKzNJiZCSNFtnXXckFddP3Jp/wAzLFhIkkhD+IxshMrsBpctlZrHTuNyKs/DMEIokjH4QL+p6n73pXzjwNsTCMn1ocyjvpYj++1bfTcYbcif11PKre3zsZfNMzsWYlmO5JuT81Nw/A5XgecACNOpO+trAVBliKkqwKsNwRYj3BqZh+NSpC8IIMb7qRtqDcHodPak1Xc6stVLT4jrwfl+XEiQxZSUy3BNr5s2x2/D17194fy1iJpCioVKmzFtAp9T39qn8ncxR4UyeIGs+SxUXtlzbj/V+laDw7jEM4vFIrel7Ee6nWt8eOEkt9xPPnyY26W3ZhwjAvDEqPI0rD8Tft3sPW5qbRRTiVHJbt2xBDwHEt/zsZKfSJVj/W16aYThqx9XY93kZz+p/avHE+LCHKMksjPfKsaZr27nYb9a8Yb/ADEmsmWFfyKc7fL7D4B96qkk6NW5SVvZfl9hZzryy2LjUx28WO9gTYMDa4v30BFZ6vKmLLFfAkuN9NP/AJbfrWygV9qk8MZuzbD1c8UdK3MjflLFjQQNYeo1/X4qNhuDYllDLDIynYhD7H+v3rZaV4ngINzHLNDmOYiN7C53OUggE+nvWb6ddjaPXN8pGYwcNxDAkQysAbG0bbjcbf3pXUcIxHXDzf8A1N/tWq4HBCJAoLNuSzG7EnUknvVe5k57TCSeF4bO4AJ1ygX1Gp3qHhjFXJlo9VPJLTCNkvk44jwD4+f6iEzizZbDe+u97X6U+qo8I55kxJyw4R2PVjIAo92t/wCabwcZYYgQSooYpnDI1x10NwDfQn4raEo0qYnlxz1NtV3rYb1yxGFR7ZlBykML9CNjUWHjMbSvEL3Tc9CbAkA33GYfepqyA7EVpaZjTieqKKQc18ythVAVCzPsxHlHv3PpRKSirZMIOctKGPEeCwzi0sase+xHsw1qj818oR4aPxY3YjMFytY736i37UrwXNOIjmMucuW+oNqCOgt0t0ttU/mDnEYqAR+GUbMGJzXGl/S/WlJThNP3Oljw5sU0k7QkXhUphMwQmMEgsNbEdxvbXeo0UpUhlJVhqCDYj5prheZHjwrYdVADlsznU2OhAG3zSil3W1D0dTvV4jTeS+YWxEbLJrJHbzfmBvY++mvxVkqof4e8IeNHlcEeJYKD2Fzf5J09vWrfXQxtuKs4fUKKyNR4IfFpikLspsQND8io6YqVAqkBmdmC5mAsLXFyotf2pmyg6HUUFR9qs0ZqSSqhevFj4mTKLZyn1ea4F7lbfT/4qMvHmIByLbKH+voWydt7048MXvYX721r54K9h22+aKfuTqj7EGTi1pMuUWDKm/mObqF/KP8AeuMOOYlM25mdBlNtAG301Gn7Gmvhi97C/e1HhjsN77de9FMNUfYVxcbvfyj6XYANqMvRh0JrphZlnLCSNDlCEX82jC43HpTDwhroNd9N/euUzBRoACdNqKfcLXZCPiHOeDw/lV1JH4Y1vb7afrVNxfOKtO04DFg0fhqdPKoYNc9L5jUHCcNVsxCB2yghSxAvnIP6CpkPDJ/wrh4vZMx+5vScpzkdaGHFj+f9njB80upLxxlpWkdyLErZha2mptYVYOB8zzySBJ4cgc2RgCNbE2IJ9N6Ty8NkAvJiXsNcq2S/puK58LfLf611VlbN4jZh6AEbGoi5J7kzhCSdIs3GebZYZgkarIFF5A1766gAjrYX67imeA4/BjCYshYFM7B10BvYrY9RfpSROE+PAzshOI8wVmvEW1spawA27jpXngypgpc+ImQNkKlEVmtcg3YgenYb1spSvfgUeODjS/EvuT8b/h3AxvGzxel8w/XX9arnMXJ5wsXieKHGYLbLbe/r6VpGDxiSoHQ5lbY7foda6PGDoQCPUXq8sMZLYyh1WSD9TM15b5OGKi8Qy5BmK2C329b+tWzhnJGGhIYgyMNi5uB7KNPvenyRgaAAD0Fq9VMcUYlcnU5Jt70gooorUWCiiigAooooAKKKKACoOLbze1TqX4k2Y30qGWjyVXFcOh/zbBJjG72zII8wzatox0VmGtutduXMBFiC2cSsLBheY2sSwsyplAby7a1V+I8WMhklDHKzhsuwOXRbka7DWx61YOD4+MYqBYkVWZQZCqFL3BBUi1iNiO1qUjJOR1Jwkoc71+VFth4Dh12hj9ygJ+5qU+VVN7KoGvQAV1qv82Y5cghHmdyrEZsoyhgdSNdbWFtdD2pp1FWc2Klkkk2V/inMsrOEWOWJHbKjkZS5JsPOfoB9ATS4Z1kIAXyN5mZTkBB1Jvv2BN2PS1fOOPfMbNmAUovitJlIa5a72te1gNToasWIh/zaqouIr5i+1/KbZB1IJvfbTrSm8nydPaCW2w25dxKsZghuuZXHT6hrodR5lP3p1SvAwLhcMPqcIoux+o66X+9doeKBmUBSLllNyNCov0uDvTUXSpnNmtUm48E6iuMeMRr2dTbex2tXz/Px5c2dcpNr30vVrRnTO9FfAb19qSAooooAKKKKACiiigD417ab1nfH5xKbYmR/FQ28KNbKrNopL66HSxJ2vpvWi0m5kxawQs6qniOVUEjc9Cepyi5rPIrQx089MuNylcR4MI8THCMzBgltNBpkN9OrCnvJ0UiyO8yst0XKT0BYm3xbXtpXngHHJZpCrrFYLcstwTfYAEm479qV8bxeIdnLqGhVmARZMuzZbuN2v9qXVR9SHXqn/jl7FvxfNMKnKl5m6+HYge7Ehf1vSTE8Tw+MkRTHMsgNllRh5TqbFlJHQ6a0i4tgZIggcqQfwrYIP+kL9TH3FvSpGH4y8KR51UhGzFQArWPl8qKLC1/xWv6VLyNumVjgjFXDn5GkvLmEjBdi38JhI15L+oBHYnYdTTPhPFkxA8lww0ZDoy9tO3qNKq3M+HdcRI+RypCZSAcpsuxt2Pen3J3LYS2Jd87svlsCAqn0OpPTWpi3qpIrkS+nqlK32/YsmLwgeMx3tcWvXw4BcyEWUJmsALDUWqTRTNHP1MWQ8DAuCxIKGMCwFgTffvXqbhGdVBc3W9jlGxFrWHtTGio0otrlyeIYgqhRsABXuiirFAooooAKKKKACiiigAqHxDhMU4AlUPlvYHYEi17bXt9qmUVDVkptO0UDg3KE4nyvdEia4lB1YdAvuNDf21qVzHwiaNZSo8SJyTdR5o7m5uv4lG9xr6VdaKz+kqoZfVSctTMsWNmaRY3Ms3lKlELO4NjmZySEUDt12qycN5Sa7mTyK5UmFGJBy7Z3PmY31NrC9SuT/qxX/umrLVIY01bNM3UST0rzg4RYa2p1Nd6KKYEm7CiiiggKKKKACiiigD//2Q=="/>
          <p:cNvSpPr>
            <a:spLocks noChangeAspect="1" noChangeArrowheads="1"/>
          </p:cNvSpPr>
          <p:nvPr/>
        </p:nvSpPr>
        <p:spPr bwMode="auto">
          <a:xfrm>
            <a:off x="80963" y="-623888"/>
            <a:ext cx="1524000" cy="1304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4628" name="Picture 4" descr="http://t1.gstatic.com/images?q=tbn:ANd9GcQg43sGHOzWrFB60caA85Vy5axdr62g7uYeDF25dX0qMzjSMeU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68848">
            <a:off x="6033812" y="1390303"/>
            <a:ext cx="2849129" cy="29786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79777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s-ES" smtClean="0"/>
              <a:pPr/>
              <a:t>34</a:t>
            </a:fld>
            <a:endParaRPr kumimoji="0" lang="es-ES"/>
          </a:p>
        </p:txBody>
      </p:sp>
      <p:sp>
        <p:nvSpPr>
          <p:cNvPr id="21" name="TextBox 23"/>
          <p:cNvSpPr txBox="1"/>
          <p:nvPr/>
        </p:nvSpPr>
        <p:spPr>
          <a:xfrm>
            <a:off x="0" y="85090"/>
            <a:ext cx="5072066" cy="557828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b" anchorCtr="0">
            <a:noAutofit/>
          </a:bodyPr>
          <a:lstStyle/>
          <a:p>
            <a:pPr algn="ctr"/>
            <a:r>
              <a:rPr lang="es-ES" sz="3600" b="1" i="1" spc="-150" dirty="0" smtClean="0">
                <a:latin typeface="Arial" pitchFamily="34" charset="0"/>
                <a:cs typeface="Arial" pitchFamily="34" charset="0"/>
              </a:rPr>
              <a:t>Estrategias</a:t>
            </a:r>
            <a:endParaRPr lang="es-ES" sz="3600" b="1" i="1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18"/>
          <p:cNvSpPr>
            <a:spLocks noChangeArrowheads="1"/>
          </p:cNvSpPr>
          <p:nvPr/>
        </p:nvSpPr>
        <p:spPr bwMode="auto">
          <a:xfrm>
            <a:off x="8378825" y="71438"/>
            <a:ext cx="622300" cy="646112"/>
          </a:xfrm>
          <a:prstGeom prst="ellipse">
            <a:avLst/>
          </a:prstGeom>
          <a:solidFill>
            <a:srgbClr val="FFFFFF"/>
          </a:solidFill>
          <a:ln w="25400" cap="sq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C">
              <a:latin typeface="Tw Cen MT" pitchFamily="34" charset="0"/>
            </a:endParaRPr>
          </a:p>
        </p:txBody>
      </p:sp>
      <p:pic>
        <p:nvPicPr>
          <p:cNvPr id="26" name="Picture 20" descr="EAG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63" y="168275"/>
            <a:ext cx="3476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5"/>
          <a:srcRect l="1204" r="1283" b="6961"/>
          <a:stretch>
            <a:fillRect/>
          </a:stretch>
        </p:blipFill>
        <p:spPr bwMode="auto">
          <a:xfrm>
            <a:off x="-32" y="785794"/>
            <a:ext cx="9113415" cy="607220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588" y="2202367"/>
            <a:ext cx="4648200" cy="2369641"/>
          </a:xfrm>
          <a:prstGeom prst="rect">
            <a:avLst/>
          </a:prstGeom>
          <a:noFill/>
        </p:spPr>
        <p:txBody>
          <a:bodyPr wrap="square" rtlCol="0" anchor="b">
            <a:normAutofit fontScale="85000" lnSpcReduction="20000"/>
          </a:bodyPr>
          <a:lstStyle/>
          <a:p>
            <a:pPr algn="ctr"/>
            <a:r>
              <a:rPr lang="es-ES" sz="5400" b="1" dirty="0" smtClean="0">
                <a:solidFill>
                  <a:srgbClr val="7BCF27"/>
                </a:solidFill>
              </a:rPr>
              <a:t>Propuesta de Diseño/Rediseño de Productos y Servicios</a:t>
            </a:r>
            <a:endParaRPr lang="es-ES" sz="5400" b="1" dirty="0">
              <a:solidFill>
                <a:srgbClr val="7BCF27"/>
              </a:solidFill>
            </a:endParaRPr>
          </a:p>
        </p:txBody>
      </p:sp>
      <p:sp>
        <p:nvSpPr>
          <p:cNvPr id="28" name="2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s-ES" smtClean="0"/>
              <a:pPr/>
              <a:t>35</a:t>
            </a:fld>
            <a:endParaRPr kumimoji="0" lang="es-ES"/>
          </a:p>
        </p:txBody>
      </p:sp>
      <p:sp>
        <p:nvSpPr>
          <p:cNvPr id="115714" name="AutoShape 2" descr="data:image/jpg;base64,/9j/4AAQSkZJRgABAQAAAQABAAD/2wCEAAkGBhASEBUUEBQVFRQUFBQWFxUUEBQUFRQVFRUVFBQVFBQXHSYgFxkjGRQUIDAgIycpLCwsFR4xNTAqNSYrLCkBCQoKDgwOGA8PGikcHyQyKi8pLCwpLiwsKSk1LCksLCwsLCksKSwqLCotLiksKSksLC0pKSk1KSwpKS8sKSkpKf/AABEIANIA0QMBIgACEQEDEQH/xAAcAAEAAgMBAQEAAAAAAAAAAAAABQYBAwQCBwj/xAA9EAACAQIEAgYIBAYBBQEAAAABAgADEQQFEiExQQYTIlFhcRQyUoGRkqHBM0JysQcjYtHh8CQVFoOy8YL/xAAaAQEAAwEBAQAAAAAAAAAAAAAAAQIDBAUG/8QAMREAAgIBAwICCAUFAAAAAAAAAAECEQMSITEEQRNRFDNhobHR4fAFMkKBwSIjcZHx/9oADAMBAAIRAxEAPwD7jERAEREAREQBEXmmvi0Qdogfv8IHJumJEV899hfef7Tgq5jVbix8htK6karDJlkeso4kDzIE53zOiPzj3bytkxK6jVYF3ZYTnNHvPymBnNHvPymV6I1MnwIlkXNKJ/MPfcTeldTwIPkRKpEnUQ8C8y3XmZVqWOqLwY+R3H1nfQz0/nW/iP7SdSM3hkiaic+HxyP6p37uB+E33ljFqjMREAREQBERAEREAREQBETEAzNdWqFF2NhNONx60xvuTwHf/iV/E4pqhu3uHISrlRrDG5Hfi86J2p7DvPH3DlIxmJNybnvO8xNmHwzObKL/ALDzlLbOpRjBGuZVSTYC58B9pM4bI1G7m/gNh/mSNKiqiygDykqJnLMlwV+llVVuVvM2nSmQtzYe4EyatMy2lGTzSZXsflopqDqvc24W5TnweH1uFJte/wBJK596i/q+xnBk/wCMPJv2lWtzWMm4WdTZAeT/ABX+056mS1RwsfI2/eWGJbSjFZpIqdWgy+spHmPvPEtxUThxGU024DSe8f2kaTWOddyvjwkhhM5Zdn7Q7+Y/vNWKyx034r3j7905JXg1qM0WmhiVcXU3/wB5zdKnRrMjXU2P+8ZPYDMhU2Ozd3f4iXUrOaeJx3R3RMTMsYiIiAIiIAiIgCceYY8Ux3seA+58JsxmKFNST7h3nulbrVizFm4n/bCVbo1x49W74MVahY3Y3JnmJM5Zldu0435Du8/GUSs6pSUEaMDlBbd9hyHM+fdJqnSCiyiw8J6AmZolRxym5ciIiSUEREAi8+9Rf1fYzgyf8YeTftO/PvUX9X2M4Mn/ABh5N+0o+Tqh6tljiIlzlEREAwRI7HZQrbps30MkpiC0ZOO6KnUplTZhYzyrEG44iWXG4Fag348j3f4ldr0GRrNxH+3Eyao64ZNSJvLMx1izesPr4yQlSRiCCDYiWLLsaKi/1DiPvLxZhlx6d0dkREsYiIiAJgmZkfnGK0pYcW293OGTFW6IvMsZ1j7eqNh9zOSJvwOF6xwOXE+Uy5O/aCO3KcDfttw/KPvJdayngQfIia8WtqTAew3/AKmUrJcmdaVCvTpUqHV0C5dGu9a9HYOAALXsxvfcTRIwUVlTk3XkXyJVMPjcWy4amawFTEIarOKa9hVRCadJTsSdV7tfnPL51iVc4bWpq9clMVygsEem1W7JwNQBCLcDcG3KSR6O+E19PMtfWC9ufG3O3fPUpePr4jD1qrNVFRlw1PS5QBgGxChtYG3AmxsPpJTP89qUKh02Krh6lSx4ag6IpY8QvaN4D6eVpRd39PmWAmYWoDuNx4SHo4TFC2rEBwwYN/JQWa2xpW7jybV5zj6MYpaGASpiKqqgv26hVFQFyoBbYet3+1BR40ouV+X8kln3qL+r7GcGT/jDyb9p2504ampUggm4INwQQbEEcpxZR+MPJv2lHyaw9WyxTy1UDjt57TRhMyo1S4pVEc020vodW0Na+lrcDblITplQ1jDL1a1b4kdhyArfyq2xJB8/dJk6VmOKGuSi9ixLUB4bzFOsGvpINiQbEGxHEHuPhKdSwGJw+lKRp0PScRYIg1pSQUWLaQQBqJS/C1+/ebMNjqvWNQpstNqmJrg1erXUVpJTJIHA1GLcTyB22lNfmdD6Xlxla/juXCLyr5rj8Xh0VA/WvVqhEfq11qpVmbUtwrNZTbhx34b9PR/GYk1Hp1w5UKrK9RaaPuSCrKhII2uGsJbXvRm+nejXaon5yZhgRUX+ocD9p1wZYwTadoqTKQbHiJtweJNNgw4cx3id+d4P848j9jIqZvZndFqcS2o4IBHAz1InI8TcFDy3HlJaaJ2cUo6XQiIklTErma19VU9y7f3+sn8RU0qT3AmVUmUkdGBb2JP5PhdKXPFt/dykHQpamC95A/vLWosIii2eW1GHQEEHgbj3HaaaeCRaYpgdgLoC/wBNtNvhOiYlzls4cVklGpTVHXspbRZmVksNI0sDcbbTWvR3DikaWjsFtRuWLF/bL31athve+0k4gupyWyZFYfo3hk1WS5ddDl2Zy6nezFibiesF0dw9IMFS+tdLa2aoSnsXcns+HjJK0QPEm+7IzB9HMPSYMim6ghdVR3CA7EIGJC7bbTOK6P4aphzhqlNWokWNM3I46vPjvJImULp3/FvC5exo0x1+J2HVq1lpk8OtffSf6Rv5QHKU+9kJl9OrleO/6c7s2ErhquDLm5plb9ZQue7iB5d5nvpZjcRUq0MBgn0VsXq11BxpYdfxHB5Ei491uc+f9Kel+OxdWi+JrU6Jp1C1FaNLem5sPXO55cTObC53jaGNFZMWTiTT0Xq0le9MG+nfYDY8JTaz0o9B1GhrT713+Z+hejHRTC4Cj1WFTSDYsx3eowFtTtzMkq+DRyhYXKNrXwaxW/wY/GfKejP8cv5vU5nTVCNIOIo6jTBbh1iHdR4gnyn1mhXV1DIQysAQykEEHcEEcRLcnmyjLG6ezPFbBo5QsLlGLKe4lSt/gxHvnLiMgoOpDJ61Q1LgkMKhFi6sDcGw5SRmYpMhTlHhkUnRrDCmyFLhyGYszM5Yeq2sm9xyN9puy/J6VC/VqbtbUzMzM1uF2Yk2HdO+IpEvJNqm2YEzESSh4rUwwIPAi0q1WkVYqeRtLZIHPKNnDD8w+olZG+GVOjkwdfQ6t47+R2MtAMqMsuW1dVJT4WPu2kRZbOuGdUREucxwZy9qR8SBK/JvPm7A/V9jISZy5OzCv6TuyWnerfuBP2lhEgskqKpYsQNgNyBJb02n7a/MJaPBjltyN8TR6bT9tfmEem0/bX5hLGVM3xNHptP21+YR6bT9tfmECmb4mj02n7a/MIONp+2vzCBTKj/FLpi2BwoWgR6TiCadLno9urb+kH4kT4XVyoGky3JdjqLsbsz8dTHnvf4y2fxMzLr86cA3XDUKdNbG4DP23Pn2gPdImhgajqzIpIQqDYXN2OlRtxN5STPq/wAH6PH4Dy5P1bftwQ2HzFDZa4C1F9obE+0pM94nM6K7gh34ALZmPhccJK4rIqpBFSg9hudVI2G9u7vNpih0bqI2lMOysQTYUjew48fMfGVPV/uJaVONeb5+V+0i8uwZ0u1UAtVN2XkByWX/APhF0qfD4kYCqxNCtqbDkn8OoO01K/skAkePnKtXwToiuwIVywF9t0IDD6yOzDEGkErLs1GrTqKe4qwkp0cv4h0WOfSvTu427+J+pInJQzGmyq2te0ob1hzF5s9Np+2vzCaHxNM3xNHptP21+YR6bT9tfmECmb4mj02n7a/MI9Np+2vzCBTN8js7p3p37iPrtOr02n7a/MJzZjiUakwDKTbkwkPgtC1JEBJvIX7DDub9xISS2QHdx4D7ykeTqyr+kmYmLzM0OIis+HZX9X2kLJ3PF/l+TCQUzlydmH8p7p0Wb1QTbuF579Cqew3ymdmQt22Hev7GTklK0VnlcXRV/QqnsN8pj0Kp7DfKZaIjSV8dlX9Cqew3ymPQqnsN8ploiNI8dlX9Cqew3ymDgqnsN8ploi0aR478j839LsM1HOcSrgjrUp1FvtcaQP3DfCZy/Mmom6gE6kO/9Bvb33tLt/HXou5SlmFAXfDDTVA50SbhvJSTfwbwlO6PZ5RFIHSrBnJbVTVzp6sgLvw7ZBt4Xhqj6b8J6qOTA8LVtPj2cm9c/AWkiJoSk6uO2ajbMXPrWB4+H3na3SKnTQLQQml2tRLMLuWFQAMwbgBuPHwufOEzbD9gvpDdg1v5CsKtkCsq8l7QJ5cb8p5rZzQZKi6bXZTTPVLZUCAMtuTNv2tyIPQcE36t7EVjMe1biNw1VyRc31kO1/LT8JD5wuqmKY3aq6U1HMlmHD/ecuOY55Q1XpKqjRXFxTsVV6ZVENwBsd9r233nJ/CzImx+ZLXI/wCNgjquRtUrW7AHls3/AOR3yEjn67q1h6aUa0t7JfE+rUcuqKqrobsqF9U8gB9p79Cqew3ymWgRJ0nyHjsq/oVT2G+Ux6FU9hvlMtERpJ8dlX9Cqew3ymPQqnsN8ploiNI8dlX9Cqew3ymYbCuBcowA56TLTacebNai3jYfExpJWZt1RXZKZCO03kP3Mi5MZAuznxAlY8mmX8rJeIianEcuZU9VJh4X+G8rUtrCVbEUtLFe4/8Az6SkjpwPlG7K6umqvjt8ZZBKiDbccpasNWDoGHMREjOt0zZEzPLmwlznMxILA9LaVUp2KyCoD1bVKRVH2vZWuRewJF+NpJ4TMEeklQGyuoI1WHHgD4wXljnHlHXE8GqLXJFhzvt8YFUWvcW777fGCtCrSDAhgCCCCCLgg7EEcxPinTH+DWIoVGr5RZ6bG7YViAV7+qJPaHhsRyvPtaVQRcEEd4Nx8Z6gtDJLHJSi6aPyvVzbqiVxNKrRcbFXpsN/fNf/AHDSOyB3Y/lVDefpbpDRVqahgD2uagjge+RuS4emlUFVVdmvpRV5eAlKVnuw/GOqePlf6PkXR7+GuZZiQaynB4U2JLj+bUHcqHf3mw8590yHIaGDw6UMMgSmg2HEk82Y/mYniZqwPSfDVWVUZruLpro1aYfa/YZ1AbbfblJXUJejx+oyZss9Wa79p6iY1Rqg5zMxGqcWKzSmjFTqLCmamlUZiVBtsBxN+XGCUm+Duia6dS4B7+/Y+8d896hBAkVntXsqveb/AA/+yVvK5mtfVUPcu3w4/WVlwa4lcjkk/ktK1K/tEn7faQCrc2HEy14enpUKOQAlYo1zvajZERNDlMSFzzDWIcc9j58pNzTisOHQqef0PIyGi8JaXZVZL5HiuKHzH3EinQqSDxBtMo5UgjiJmtmdk46lRbZrreqfI/tNeCxYqKCPeO4zfaanDwyqdG8h/wCNh3qvVYpSBWm5AVGKkbKFBuASBe9ryPwdOkppHHITT9FpClrps6K3a61SgBtUPZ4jccJe7RaDp9Kk22+/7VzwUDA0VVKRrU6noor4olXRzpYv/Jaqm5K21WuCBcXnVmdOi1JThlZaHpANb+TUNNho9YUrgtT1ab6dtr7y66Y0wS+pt6q9/wB7+0rHRWgoqVWpNemQgslBqNEuL3ZAzEk2sCQAOHE3lnEWmYOfJPXLURefeov6vsZGYD1z+h//AFMk899Rf1fYzgyj8YeTftKPk3h6s4clyZmwlCrUquwpUddOnpRVVjSKgkgXYgE23nOMLTpUMJ1zOKFRQ1dy79up1a9WKrcQl79wuFBl30wUFrEbS49Jbbv75+ZRNCu3V0Hf0U4qiFZXa1ylQ1kpvx0bKO4Etbw3PkqXxgBqBaIDUVFR7UmNLrCyb8dQHfbfxl1FMDgBt4cPKNMB9S+xRzXw7NVOYOyvpQ0ru6WpmmpDUQvFy5a9rm9h3TVXw7m1SspFb/pzMWuQwcHSCbHZrH6y+GkDa4G3Dbh5TOmCfSfJe/4FIq1MMXq+nOyuqp1V3dSKXVqQ1ELxfXruRc3AHdNuU5e2Iqt6XrLDC4e6l2UB2FS7EKfX4eUuJpA2uBtw24eXdBsIHpOzSX0/wQuV49hgaTOSXKAXPEncXPjtI286sxxnWPt6o2H95y2mcnZeKq35ndk+G1VLngu/v5SwCcuXYTq0A5nc+c65dKjlyS1SEREkzEGIgETnGBv214jj5d8hpbiJAZpl+g6l9U/T/EpJHTiyfpZowWMNNr8jxHf/AJljo1gwBG4Mqk6cFjmpnvXmPuO4yIsvkx6t0WaJpw+JVxdTf/ec3TQ4xERAEREAi8+9Rf1fYzgyf8YeTftO/PvUX9X2M4Mn/GHk37Sj5OqHq2WOIiXOUREQBExBaACZC5tmN+wvDmfsIzHNr3Wnw5t9hIuUkzpxY+7Ek8mwVzrbgOHie+c2X4E1G/pHE/YSxIgAAHASIonLOtke4iJocoiIgCIiAJ5dARY7gz1EAr+YZYU7S7r9R/icEtxEicdk196ex9nl7u6UcTphl7SIuhXZDdTY/Q+Yk1g84Vtm7J+h98gnQg2IsRyPGYlU6NZQUy3AzMq+Hx1RPVO3cdxJKhnq/nUjxG4+EupHPLFJcbktE56WOptwYfG30m+8sZNNEZn3qL+r7GcGT/jDyb9p3596i/q+xnBlH4w8m/aUfJ0w9WyxxMXmupiEX1iB5kS5ym2YkfXzqmOF28uHxkdiM3qNsOyPDj8ZDkjSOKTJnFY9E9Y79w4yDxmZNU24L3d/nOUmAOQlG7OmGJR3E68Dl7VDvsvM9/lOrBZMTvU+X+8mEUDYSVEpPLW0TzRohVAUWAmyIlzlEREAREQBERAEREATFpmIBoxGERxZhfx5jyMiMTkjDdO0O7gZPTBkNWXjNx4Kk6EGzAg+ItMS11KStswB8xOKrktM8Lr5G4+BldJus67kDPS1GHAkeRIkjUyJh6rA+YtNDZRVHIHyYfeVpmmuD7nM9diLMxI8TeeUqEG4Nj3idDZdVH5D9DMLl9U/kP0imTcTW2Ic8WJ95mudi5RWPIDzYTdTyJ+bAfWKZGuCI2ZVSTYC58N5N0sjpj1iW+g+k7aVBFHZAHkJOko867ELhsndvW7I+vwkvhcCieqN+88Z0CZl0qOeWRyMWmYiSUEREAREQBERAEREAREQBERAEgK+esmYCi34TU0F/ZrMajKD5qh99pPyExnRwVPSNTkGv1ZVgLGkaSgIynvDdqDXE4pvX9/8Oaj0m/5FfXtQpUyVbjqNJitYjwBIUfpM9/8AclVTS63DOi1nCqesRitwW/mAeqbDhvPb9FqZVFudC0KlFhbdxU0ktfkdS38zNR6P4lzS67EBlouGAWjpL2BW9Q6jvY8rCDe8L+3/AB38zlq9KmK4as6tRpPUbYsGaovVOQNKi/rgWA3O07cT0mKCmDS01aoZhTeqiaUW3aqPwB3HZF9z4TNboqj0cPSdrrQ47FSx0FAQQeyQSGBHC081ujtU9W3Wq9WnqUNUohlemxBtUUH1hYdoW4cN4JbwOv38/N19TkxfSao9OmaC2cYqnSqL1q7X30hwCGVgRuJswefsCtNEqVXqPiLa6iDT1VTSwLW2UX22J4Tsp9H26tA9QFlrpWJFMKvZN9CIPVXzJM9YDo/1dRX130mubabX66oH+lrQQ5Yaar4mkdJyQipRY1maoppalGg0jaoWfhpFxuOOobTrynOGrPUR6TUmpaNQZgwOsEgqRxG3H9pFZpllSi4q0tZbrarF0p9ZpWrpJR6VwzrdRupuCOE6OjOGra61WtqvVZANaBCQikXFPii3OwJvtc8YInHHoco177u/v2mcFnrnG1qNTZLgUm23ZKaNVU+5wfj3Thp9IXqisWLqgrYfqjTKhmpVHCBiSD2WYMbdxkjjOi4qUqiM5DPWaqHUWZdVlKj/AMd18jM4zo0Ge6NoXTQXTpuAKFXrFt7riC0ZYPh7q+J6wXSLrKooimwqKW61SRakF9VifzB9tNuNyeRk0JB4Po6adVaoqE1WLdcxG1ZW4La/ZC7ae4A95k4IOfJotaPtmYiIMhERAEREAREQBERAEREAREQBERAMQYiAIiIBmIiAeWnkf78YiSR3PcREgkTMRAEREAREQBERAEREA//Z"/>
          <p:cNvSpPr>
            <a:spLocks noChangeAspect="1" noChangeArrowheads="1"/>
          </p:cNvSpPr>
          <p:nvPr/>
        </p:nvSpPr>
        <p:spPr bwMode="auto">
          <a:xfrm>
            <a:off x="80963" y="-960438"/>
            <a:ext cx="1990725" cy="200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5716" name="AutoShape 4" descr="data:image/jpg;base64,/9j/4AAQSkZJRgABAQAAAQABAAD/2wCEAAkGBhASEBUUEBQVFRQUFBQWFxUUEBQUFRQVFRUVFBQVFBQXHSYgFxkjGRQUIDAgIycpLCwsFR4xNTAqNSYrLCkBCQoKDgwOGA8PGikcHyQyKi8pLCwpLiwsKSk1LCksLCwsLCksKSwqLCotLiksKSksLC0pKSk1KSwpKS8sKSkpKf/AABEIANIA0QMBIgACEQEDEQH/xAAcAAEAAgMBAQEAAAAAAAAAAAAABQYBAwQCBwj/xAA9EAACAQIEAgYIBAYBBQEAAAABAgADEQQFEiExQQYTIlFhcRQyUoGRkqHBM0JysQcjYtHh8CQVFoOy8YL/xAAaAQEAAwEBAQAAAAAAAAAAAAAAAQIDBAUG/8QAMREAAgIBAwICCAUFAAAAAAAAAAECEQMSITEEQRNRFDNhobHR4fAFMkKBwSIjcZHx/9oADAMBAAIRAxEAPwD7jERAEREAREQBEXmmvi0Qdogfv8IHJumJEV899hfef7Tgq5jVbix8htK6karDJlkeso4kDzIE53zOiPzj3bytkxK6jVYF3ZYTnNHvPymBnNHvPymV6I1MnwIlkXNKJ/MPfcTeldTwIPkRKpEnUQ8C8y3XmZVqWOqLwY+R3H1nfQz0/nW/iP7SdSM3hkiaic+HxyP6p37uB+E33ljFqjMREAREQBERAEREAREQBETEAzNdWqFF2NhNONx60xvuTwHf/iV/E4pqhu3uHISrlRrDG5Hfi86J2p7DvPH3DlIxmJNybnvO8xNmHwzObKL/ALDzlLbOpRjBGuZVSTYC58B9pM4bI1G7m/gNh/mSNKiqiygDykqJnLMlwV+llVVuVvM2nSmQtzYe4EyatMy2lGTzSZXsflopqDqvc24W5TnweH1uFJte/wBJK596i/q+xnBk/wCMPJv2lWtzWMm4WdTZAeT/ABX+056mS1RwsfI2/eWGJbSjFZpIqdWgy+spHmPvPEtxUThxGU024DSe8f2kaTWOddyvjwkhhM5Zdn7Q7+Y/vNWKyx034r3j7905JXg1qM0WmhiVcXU3/wB5zdKnRrMjXU2P+8ZPYDMhU2Ozd3f4iXUrOaeJx3R3RMTMsYiIiAIiIAiIgCceYY8Ux3seA+58JsxmKFNST7h3nulbrVizFm4n/bCVbo1x49W74MVahY3Y3JnmJM5Zldu0435Du8/GUSs6pSUEaMDlBbd9hyHM+fdJqnSCiyiw8J6AmZolRxym5ciIiSUEREAi8+9Rf1fYzgyf8YeTftO/PvUX9X2M4Mn/ABh5N+0o+Tqh6tljiIlzlEREAwRI7HZQrbps30MkpiC0ZOO6KnUplTZhYzyrEG44iWXG4Fag348j3f4ldr0GRrNxH+3Eyao64ZNSJvLMx1izesPr4yQlSRiCCDYiWLLsaKi/1DiPvLxZhlx6d0dkREsYiIiAJgmZkfnGK0pYcW293OGTFW6IvMsZ1j7eqNh9zOSJvwOF6xwOXE+Uy5O/aCO3KcDfttw/KPvJdayngQfIia8WtqTAew3/AKmUrJcmdaVCvTpUqHV0C5dGu9a9HYOAALXsxvfcTRIwUVlTk3XkXyJVMPjcWy4amawFTEIarOKa9hVRCadJTsSdV7tfnPL51iVc4bWpq9clMVygsEem1W7JwNQBCLcDcG3KSR6O+E19PMtfWC9ufG3O3fPUpePr4jD1qrNVFRlw1PS5QBgGxChtYG3AmxsPpJTP89qUKh02Krh6lSx4ag6IpY8QvaN4D6eVpRd39PmWAmYWoDuNx4SHo4TFC2rEBwwYN/JQWa2xpW7jybV5zj6MYpaGASpiKqqgv26hVFQFyoBbYet3+1BR40ouV+X8kln3qL+r7GcGT/jDyb9p2504ampUggm4INwQQbEEcpxZR+MPJv2lHyaw9WyxTy1UDjt57TRhMyo1S4pVEc020vodW0Na+lrcDblITplQ1jDL1a1b4kdhyArfyq2xJB8/dJk6VmOKGuSi9ixLUB4bzFOsGvpINiQbEGxHEHuPhKdSwGJw+lKRp0PScRYIg1pSQUWLaQQBqJS/C1+/ebMNjqvWNQpstNqmJrg1erXUVpJTJIHA1GLcTyB22lNfmdD6Xlxla/juXCLyr5rj8Xh0VA/WvVqhEfq11qpVmbUtwrNZTbhx34b9PR/GYk1Hp1w5UKrK9RaaPuSCrKhII2uGsJbXvRm+nejXaon5yZhgRUX+ocD9p1wZYwTadoqTKQbHiJtweJNNgw4cx3id+d4P848j9jIqZvZndFqcS2o4IBHAz1InI8TcFDy3HlJaaJ2cUo6XQiIklTErma19VU9y7f3+sn8RU0qT3AmVUmUkdGBb2JP5PhdKXPFt/dykHQpamC95A/vLWosIii2eW1GHQEEHgbj3HaaaeCRaYpgdgLoC/wBNtNvhOiYlzls4cVklGpTVHXspbRZmVksNI0sDcbbTWvR3DikaWjsFtRuWLF/bL31athve+0k4gupyWyZFYfo3hk1WS5ddDl2Zy6nezFibiesF0dw9IMFS+tdLa2aoSnsXcns+HjJK0QPEm+7IzB9HMPSYMim6ghdVR3CA7EIGJC7bbTOK6P4aphzhqlNWokWNM3I46vPjvJImULp3/FvC5exo0x1+J2HVq1lpk8OtffSf6Rv5QHKU+9kJl9OrleO/6c7s2ErhquDLm5plb9ZQue7iB5d5nvpZjcRUq0MBgn0VsXq11BxpYdfxHB5Ei491uc+f9Kel+OxdWi+JrU6Jp1C1FaNLem5sPXO55cTObC53jaGNFZMWTiTT0Xq0le9MG+nfYDY8JTaz0o9B1GhrT713+Z+hejHRTC4Cj1WFTSDYsx3eowFtTtzMkq+DRyhYXKNrXwaxW/wY/GfKejP8cv5vU5nTVCNIOIo6jTBbh1iHdR4gnyn1mhXV1DIQysAQykEEHcEEcRLcnmyjLG6ezPFbBo5QsLlGLKe4lSt/gxHvnLiMgoOpDJ61Q1LgkMKhFi6sDcGw5SRmYpMhTlHhkUnRrDCmyFLhyGYszM5Yeq2sm9xyN9puy/J6VC/VqbtbUzMzM1uF2Yk2HdO+IpEvJNqm2YEzESSh4rUwwIPAi0q1WkVYqeRtLZIHPKNnDD8w+olZG+GVOjkwdfQ6t47+R2MtAMqMsuW1dVJT4WPu2kRZbOuGdUREucxwZy9qR8SBK/JvPm7A/V9jISZy5OzCv6TuyWnerfuBP2lhEgskqKpYsQNgNyBJb02n7a/MJaPBjltyN8TR6bT9tfmEem0/bX5hLGVM3xNHptP21+YR6bT9tfmECmb4mj02n7a/MIONp+2vzCBTKj/FLpi2BwoWgR6TiCadLno9urb+kH4kT4XVyoGky3JdjqLsbsz8dTHnvf4y2fxMzLr86cA3XDUKdNbG4DP23Pn2gPdImhgajqzIpIQqDYXN2OlRtxN5STPq/wAH6PH4Dy5P1bftwQ2HzFDZa4C1F9obE+0pM94nM6K7gh34ALZmPhccJK4rIqpBFSg9hudVI2G9u7vNpih0bqI2lMOysQTYUjew48fMfGVPV/uJaVONeb5+V+0i8uwZ0u1UAtVN2XkByWX/APhF0qfD4kYCqxNCtqbDkn8OoO01K/skAkePnKtXwToiuwIVywF9t0IDD6yOzDEGkErLs1GrTqKe4qwkp0cv4h0WOfSvTu427+J+pInJQzGmyq2te0ob1hzF5s9Np+2vzCaHxNM3xNHptP21+YR6bT9tfmECmb4mj02n7a/MI9Np+2vzCBTN8js7p3p37iPrtOr02n7a/MJzZjiUakwDKTbkwkPgtC1JEBJvIX7DDub9xISS2QHdx4D7ykeTqyr+kmYmLzM0OIis+HZX9X2kLJ3PF/l+TCQUzlydmH8p7p0Wb1QTbuF579Cqew3ymdmQt22Hev7GTklK0VnlcXRV/QqnsN8pj0Kp7DfKZaIjSV8dlX9Cqew3ymPQqnsN8ploiNI8dlX9Cqew3ymDgqnsN8ploi0aR478j839LsM1HOcSrgjrUp1FvtcaQP3DfCZy/Mmom6gE6kO/9Bvb33tLt/HXou5SlmFAXfDDTVA50SbhvJSTfwbwlO6PZ5RFIHSrBnJbVTVzp6sgLvw7ZBt4Xhqj6b8J6qOTA8LVtPj2cm9c/AWkiJoSk6uO2ajbMXPrWB4+H3na3SKnTQLQQml2tRLMLuWFQAMwbgBuPHwufOEzbD9gvpDdg1v5CsKtkCsq8l7QJ5cb8p5rZzQZKi6bXZTTPVLZUCAMtuTNv2tyIPQcE36t7EVjMe1biNw1VyRc31kO1/LT8JD5wuqmKY3aq6U1HMlmHD/ecuOY55Q1XpKqjRXFxTsVV6ZVENwBsd9r233nJ/CzImx+ZLXI/wCNgjquRtUrW7AHls3/AOR3yEjn67q1h6aUa0t7JfE+rUcuqKqrobsqF9U8gB9p79Cqew3ymWgRJ0nyHjsq/oVT2G+Ux6FU9hvlMtERpJ8dlX9Cqew3ymPQqnsN8ploiNI8dlX9Cqew3ymYbCuBcowA56TLTacebNai3jYfExpJWZt1RXZKZCO03kP3Mi5MZAuznxAlY8mmX8rJeIianEcuZU9VJh4X+G8rUtrCVbEUtLFe4/8Az6SkjpwPlG7K6umqvjt8ZZBKiDbccpasNWDoGHMREjOt0zZEzPLmwlznMxILA9LaVUp2KyCoD1bVKRVH2vZWuRewJF+NpJ4TMEeklQGyuoI1WHHgD4wXljnHlHXE8GqLXJFhzvt8YFUWvcW777fGCtCrSDAhgCCCCCLgg7EEcxPinTH+DWIoVGr5RZ6bG7YViAV7+qJPaHhsRyvPtaVQRcEEd4Nx8Z6gtDJLHJSi6aPyvVzbqiVxNKrRcbFXpsN/fNf/AHDSOyB3Y/lVDefpbpDRVqahgD2uagjge+RuS4emlUFVVdmvpRV5eAlKVnuw/GOqePlf6PkXR7+GuZZiQaynB4U2JLj+bUHcqHf3mw8590yHIaGDw6UMMgSmg2HEk82Y/mYniZqwPSfDVWVUZruLpro1aYfa/YZ1AbbfblJXUJejx+oyZss9Wa79p6iY1Rqg5zMxGqcWKzSmjFTqLCmamlUZiVBtsBxN+XGCUm+Duia6dS4B7+/Y+8d896hBAkVntXsqveb/AA/+yVvK5mtfVUPcu3w4/WVlwa4lcjkk/ktK1K/tEn7faQCrc2HEy14enpUKOQAlYo1zvajZERNDlMSFzzDWIcc9j58pNzTisOHQqef0PIyGi8JaXZVZL5HiuKHzH3EinQqSDxBtMo5UgjiJmtmdk46lRbZrreqfI/tNeCxYqKCPeO4zfaanDwyqdG8h/wCNh3qvVYpSBWm5AVGKkbKFBuASBe9ryPwdOkppHHITT9FpClrps6K3a61SgBtUPZ4jccJe7RaDp9Kk22+/7VzwUDA0VVKRrU6noor4olXRzpYv/Jaqm5K21WuCBcXnVmdOi1JThlZaHpANb+TUNNho9YUrgtT1ab6dtr7y66Y0wS+pt6q9/wB7+0rHRWgoqVWpNemQgslBqNEuL3ZAzEk2sCQAOHE3lnEWmYOfJPXLURefeov6vsZGYD1z+h//AFMk899Rf1fYzgyj8YeTftKPk3h6s4clyZmwlCrUquwpUddOnpRVVjSKgkgXYgE23nOMLTpUMJ1zOKFRQ1dy79up1a9WKrcQl79wuFBl30wUFrEbS49Jbbv75+ZRNCu3V0Hf0U4qiFZXa1ylQ1kpvx0bKO4Etbw3PkqXxgBqBaIDUVFR7UmNLrCyb8dQHfbfxl1FMDgBt4cPKNMB9S+xRzXw7NVOYOyvpQ0ru6WpmmpDUQvFy5a9rm9h3TVXw7m1SspFb/pzMWuQwcHSCbHZrH6y+GkDa4G3Dbh5TOmCfSfJe/4FIq1MMXq+nOyuqp1V3dSKXVqQ1ELxfXruRc3AHdNuU5e2Iqt6XrLDC4e6l2UB2FS7EKfX4eUuJpA2uBtw24eXdBsIHpOzSX0/wQuV49hgaTOSXKAXPEncXPjtI286sxxnWPt6o2H95y2mcnZeKq35ndk+G1VLngu/v5SwCcuXYTq0A5nc+c65dKjlyS1SEREkzEGIgETnGBv214jj5d8hpbiJAZpl+g6l9U/T/EpJHTiyfpZowWMNNr8jxHf/AJljo1gwBG4Mqk6cFjmpnvXmPuO4yIsvkx6t0WaJpw+JVxdTf/ec3TQ4xERAEREAi8+9Rf1fYzgyf8YeTftO/PvUX9X2M4Mn/GHk37Sj5OqHq2WOIiXOUREQBExBaACZC5tmN+wvDmfsIzHNr3Wnw5t9hIuUkzpxY+7Ek8mwVzrbgOHie+c2X4E1G/pHE/YSxIgAAHASIonLOtke4iJocoiIgCIiAJ5dARY7gz1EAr+YZYU7S7r9R/icEtxEicdk196ex9nl7u6UcTphl7SIuhXZDdTY/Q+Yk1g84Vtm7J+h98gnQg2IsRyPGYlU6NZQUy3AzMq+Hx1RPVO3cdxJKhnq/nUjxG4+EupHPLFJcbktE56WOptwYfG30m+8sZNNEZn3qL+r7GcGT/jDyb9p3596i/q+xnBlH4w8m/aUfJ0w9WyxxMXmupiEX1iB5kS5ym2YkfXzqmOF28uHxkdiM3qNsOyPDj8ZDkjSOKTJnFY9E9Y79w4yDxmZNU24L3d/nOUmAOQlG7OmGJR3E68Dl7VDvsvM9/lOrBZMTvU+X+8mEUDYSVEpPLW0TzRohVAUWAmyIlzlEREAREQBERAEREATFpmIBoxGERxZhfx5jyMiMTkjDdO0O7gZPTBkNWXjNx4Kk6EGzAg+ItMS11KStswB8xOKrktM8Lr5G4+BldJus67kDPS1GHAkeRIkjUyJh6rA+YtNDZRVHIHyYfeVpmmuD7nM9diLMxI8TeeUqEG4Nj3idDZdVH5D9DMLl9U/kP0imTcTW2Ic8WJ95mudi5RWPIDzYTdTyJ+bAfWKZGuCI2ZVSTYC58N5N0sjpj1iW+g+k7aVBFHZAHkJOko867ELhsndvW7I+vwkvhcCieqN+88Z0CZl0qOeWRyMWmYiSUEREAREQBERAEREAREQBERAEgK+esmYCi34TU0F/ZrMajKD5qh99pPyExnRwVPSNTkGv1ZVgLGkaSgIynvDdqDXE4pvX9/8Oaj0m/5FfXtQpUyVbjqNJitYjwBIUfpM9/8AclVTS63DOi1nCqesRitwW/mAeqbDhvPb9FqZVFudC0KlFhbdxU0ktfkdS38zNR6P4lzS67EBlouGAWjpL2BW9Q6jvY8rCDe8L+3/AB38zlq9KmK4as6tRpPUbYsGaovVOQNKi/rgWA3O07cT0mKCmDS01aoZhTeqiaUW3aqPwB3HZF9z4TNboqj0cPSdrrQ47FSx0FAQQeyQSGBHC081ujtU9W3Wq9WnqUNUohlemxBtUUH1hYdoW4cN4JbwOv38/N19TkxfSao9OmaC2cYqnSqL1q7X30hwCGVgRuJswefsCtNEqVXqPiLa6iDT1VTSwLW2UX22J4Tsp9H26tA9QFlrpWJFMKvZN9CIPVXzJM9YDo/1dRX130mubabX66oH+lrQQ5Yaar4mkdJyQipRY1maoppalGg0jaoWfhpFxuOOobTrynOGrPUR6TUmpaNQZgwOsEgqRxG3H9pFZpllSi4q0tZbrarF0p9ZpWrpJR6VwzrdRupuCOE6OjOGra61WtqvVZANaBCQikXFPii3OwJvtc8YInHHoco177u/v2mcFnrnG1qNTZLgUm23ZKaNVU+5wfj3Thp9IXqisWLqgrYfqjTKhmpVHCBiSD2WYMbdxkjjOi4qUqiM5DPWaqHUWZdVlKj/AMd18jM4zo0Ge6NoXTQXTpuAKFXrFt7riC0ZYPh7q+J6wXSLrKooimwqKW61SRakF9VifzB9tNuNyeRk0JB4Po6adVaoqE1WLdcxG1ZW4La/ZC7ae4A95k4IOfJotaPtmYiIMhERAEREAREQBERAEREAREQBERAMQYiAIiIBmIiAeWnkf78YiSR3PcREgkTMRAEREAREQBERAEREA//Z"/>
          <p:cNvSpPr>
            <a:spLocks noChangeAspect="1" noChangeArrowheads="1"/>
          </p:cNvSpPr>
          <p:nvPr/>
        </p:nvSpPr>
        <p:spPr bwMode="auto">
          <a:xfrm>
            <a:off x="80963" y="-960438"/>
            <a:ext cx="1990725" cy="200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5718" name="AutoShape 6" descr="data:image/jpg;base64,/9j/4AAQSkZJRgABAQAAAQABAAD/2wCEAAkGBhASEBUUEBQVFRQUFBQWFxUUEBQUFRQVFRUVFBQVFBQXHSYgFxkjGRQUIDAgIycpLCwsFR4xNTAqNSYrLCkBCQoKDgwOGA8PGikcHyQyKi8pLCwpLiwsKSk1LCksLCwsLCksKSwqLCotLiksKSksLC0pKSk1KSwpKS8sKSkpKf/AABEIANIA0QMBIgACEQEDEQH/xAAcAAEAAgMBAQEAAAAAAAAAAAAABQYBAwQCBwj/xAA9EAACAQIEAgYIBAYBBQEAAAABAgADEQQFEiExQQYTIlFhcRQyUoGRkqHBM0JysQcjYtHh8CQVFoOy8YL/xAAaAQEAAwEBAQAAAAAAAAAAAAAAAQIDBAUG/8QAMREAAgIBAwICCAUFAAAAAAAAAAECEQMSITEEQRNRFDNhobHR4fAFMkKBwSIjcZHx/9oADAMBAAIRAxEAPwD7jERAEREAREQBEXmmvi0Qdogfv8IHJumJEV899hfef7Tgq5jVbix8htK6karDJlkeso4kDzIE53zOiPzj3bytkxK6jVYF3ZYTnNHvPymBnNHvPymV6I1MnwIlkXNKJ/MPfcTeldTwIPkRKpEnUQ8C8y3XmZVqWOqLwY+R3H1nfQz0/nW/iP7SdSM3hkiaic+HxyP6p37uB+E33ljFqjMREAREQBERAEREAREQBETEAzNdWqFF2NhNONx60xvuTwHf/iV/E4pqhu3uHISrlRrDG5Hfi86J2p7DvPH3DlIxmJNybnvO8xNmHwzObKL/ALDzlLbOpRjBGuZVSTYC58B9pM4bI1G7m/gNh/mSNKiqiygDykqJnLMlwV+llVVuVvM2nSmQtzYe4EyatMy2lGTzSZXsflopqDqvc24W5TnweH1uFJte/wBJK596i/q+xnBk/wCMPJv2lWtzWMm4WdTZAeT/ABX+056mS1RwsfI2/eWGJbSjFZpIqdWgy+spHmPvPEtxUThxGU024DSe8f2kaTWOddyvjwkhhM5Zdn7Q7+Y/vNWKyx034r3j7905JXg1qM0WmhiVcXU3/wB5zdKnRrMjXU2P+8ZPYDMhU2Ozd3f4iXUrOaeJx3R3RMTMsYiIiAIiIAiIgCceYY8Ux3seA+58JsxmKFNST7h3nulbrVizFm4n/bCVbo1x49W74MVahY3Y3JnmJM5Zldu0435Du8/GUSs6pSUEaMDlBbd9hyHM+fdJqnSCiyiw8J6AmZolRxym5ciIiSUEREAi8+9Rf1fYzgyf8YeTftO/PvUX9X2M4Mn/ABh5N+0o+Tqh6tljiIlzlEREAwRI7HZQrbps30MkpiC0ZOO6KnUplTZhYzyrEG44iWXG4Fag348j3f4ldr0GRrNxH+3Eyao64ZNSJvLMx1izesPr4yQlSRiCCDYiWLLsaKi/1DiPvLxZhlx6d0dkREsYiIiAJgmZkfnGK0pYcW293OGTFW6IvMsZ1j7eqNh9zOSJvwOF6xwOXE+Uy5O/aCO3KcDfttw/KPvJdayngQfIia8WtqTAew3/AKmUrJcmdaVCvTpUqHV0C5dGu9a9HYOAALXsxvfcTRIwUVlTk3XkXyJVMPjcWy4amawFTEIarOKa9hVRCadJTsSdV7tfnPL51iVc4bWpq9clMVygsEem1W7JwNQBCLcDcG3KSR6O+E19PMtfWC9ufG3O3fPUpePr4jD1qrNVFRlw1PS5QBgGxChtYG3AmxsPpJTP89qUKh02Krh6lSx4ag6IpY8QvaN4D6eVpRd39PmWAmYWoDuNx4SHo4TFC2rEBwwYN/JQWa2xpW7jybV5zj6MYpaGASpiKqqgv26hVFQFyoBbYet3+1BR40ouV+X8kln3qL+r7GcGT/jDyb9p2504ampUggm4INwQQbEEcpxZR+MPJv2lHyaw9WyxTy1UDjt57TRhMyo1S4pVEc020vodW0Na+lrcDblITplQ1jDL1a1b4kdhyArfyq2xJB8/dJk6VmOKGuSi9ixLUB4bzFOsGvpINiQbEGxHEHuPhKdSwGJw+lKRp0PScRYIg1pSQUWLaQQBqJS/C1+/ebMNjqvWNQpstNqmJrg1erXUVpJTJIHA1GLcTyB22lNfmdD6Xlxla/juXCLyr5rj8Xh0VA/WvVqhEfq11qpVmbUtwrNZTbhx34b9PR/GYk1Hp1w5UKrK9RaaPuSCrKhII2uGsJbXvRm+nejXaon5yZhgRUX+ocD9p1wZYwTadoqTKQbHiJtweJNNgw4cx3id+d4P848j9jIqZvZndFqcS2o4IBHAz1InI8TcFDy3HlJaaJ2cUo6XQiIklTErma19VU9y7f3+sn8RU0qT3AmVUmUkdGBb2JP5PhdKXPFt/dykHQpamC95A/vLWosIii2eW1GHQEEHgbj3HaaaeCRaYpgdgLoC/wBNtNvhOiYlzls4cVklGpTVHXspbRZmVksNI0sDcbbTWvR3DikaWjsFtRuWLF/bL31athve+0k4gupyWyZFYfo3hk1WS5ddDl2Zy6nezFibiesF0dw9IMFS+tdLa2aoSnsXcns+HjJK0QPEm+7IzB9HMPSYMim6ghdVR3CA7EIGJC7bbTOK6P4aphzhqlNWokWNM3I46vPjvJImULp3/FvC5exo0x1+J2HVq1lpk8OtffSf6Rv5QHKU+9kJl9OrleO/6c7s2ErhquDLm5plb9ZQue7iB5d5nvpZjcRUq0MBgn0VsXq11BxpYdfxHB5Ei491uc+f9Kel+OxdWi+JrU6Jp1C1FaNLem5sPXO55cTObC53jaGNFZMWTiTT0Xq0le9MG+nfYDY8JTaz0o9B1GhrT713+Z+hejHRTC4Cj1WFTSDYsx3eowFtTtzMkq+DRyhYXKNrXwaxW/wY/GfKejP8cv5vU5nTVCNIOIo6jTBbh1iHdR4gnyn1mhXV1DIQysAQykEEHcEEcRLcnmyjLG6ezPFbBo5QsLlGLKe4lSt/gxHvnLiMgoOpDJ61Q1LgkMKhFi6sDcGw5SRmYpMhTlHhkUnRrDCmyFLhyGYszM5Yeq2sm9xyN9puy/J6VC/VqbtbUzMzM1uF2Yk2HdO+IpEvJNqm2YEzESSh4rUwwIPAi0q1WkVYqeRtLZIHPKNnDD8w+olZG+GVOjkwdfQ6t47+R2MtAMqMsuW1dVJT4WPu2kRZbOuGdUREucxwZy9qR8SBK/JvPm7A/V9jISZy5OzCv6TuyWnerfuBP2lhEgskqKpYsQNgNyBJb02n7a/MJaPBjltyN8TR6bT9tfmEem0/bX5hLGVM3xNHptP21+YR6bT9tfmECmb4mj02n7a/MIONp+2vzCBTKj/FLpi2BwoWgR6TiCadLno9urb+kH4kT4XVyoGky3JdjqLsbsz8dTHnvf4y2fxMzLr86cA3XDUKdNbG4DP23Pn2gPdImhgajqzIpIQqDYXN2OlRtxN5STPq/wAH6PH4Dy5P1bftwQ2HzFDZa4C1F9obE+0pM94nM6K7gh34ALZmPhccJK4rIqpBFSg9hudVI2G9u7vNpih0bqI2lMOysQTYUjew48fMfGVPV/uJaVONeb5+V+0i8uwZ0u1UAtVN2XkByWX/APhF0qfD4kYCqxNCtqbDkn8OoO01K/skAkePnKtXwToiuwIVywF9t0IDD6yOzDEGkErLs1GrTqKe4qwkp0cv4h0WOfSvTu427+J+pInJQzGmyq2te0ob1hzF5s9Np+2vzCaHxNM3xNHptP21+YR6bT9tfmECmb4mj02n7a/MI9Np+2vzCBTN8js7p3p37iPrtOr02n7a/MJzZjiUakwDKTbkwkPgtC1JEBJvIX7DDub9xISS2QHdx4D7ykeTqyr+kmYmLzM0OIis+HZX9X2kLJ3PF/l+TCQUzlydmH8p7p0Wb1QTbuF579Cqew3ymdmQt22Hev7GTklK0VnlcXRV/QqnsN8pj0Kp7DfKZaIjSV8dlX9Cqew3ymPQqnsN8ploiNI8dlX9Cqew3ymDgqnsN8ploi0aR478j839LsM1HOcSrgjrUp1FvtcaQP3DfCZy/Mmom6gE6kO/9Bvb33tLt/HXou5SlmFAXfDDTVA50SbhvJSTfwbwlO6PZ5RFIHSrBnJbVTVzp6sgLvw7ZBt4Xhqj6b8J6qOTA8LVtPj2cm9c/AWkiJoSk6uO2ajbMXPrWB4+H3na3SKnTQLQQml2tRLMLuWFQAMwbgBuPHwufOEzbD9gvpDdg1v5CsKtkCsq8l7QJ5cb8p5rZzQZKi6bXZTTPVLZUCAMtuTNv2tyIPQcE36t7EVjMe1biNw1VyRc31kO1/LT8JD5wuqmKY3aq6U1HMlmHD/ecuOY55Q1XpKqjRXFxTsVV6ZVENwBsd9r233nJ/CzImx+ZLXI/wCNgjquRtUrW7AHls3/AOR3yEjn67q1h6aUa0t7JfE+rUcuqKqrobsqF9U8gB9p79Cqew3ymWgRJ0nyHjsq/oVT2G+Ux6FU9hvlMtERpJ8dlX9Cqew3ymPQqnsN8ploiNI8dlX9Cqew3ymYbCuBcowA56TLTacebNai3jYfExpJWZt1RXZKZCO03kP3Mi5MZAuznxAlY8mmX8rJeIianEcuZU9VJh4X+G8rUtrCVbEUtLFe4/8Az6SkjpwPlG7K6umqvjt8ZZBKiDbccpasNWDoGHMREjOt0zZEzPLmwlznMxILA9LaVUp2KyCoD1bVKRVH2vZWuRewJF+NpJ4TMEeklQGyuoI1WHHgD4wXljnHlHXE8GqLXJFhzvt8YFUWvcW777fGCtCrSDAhgCCCCCLgg7EEcxPinTH+DWIoVGr5RZ6bG7YViAV7+qJPaHhsRyvPtaVQRcEEd4Nx8Z6gtDJLHJSi6aPyvVzbqiVxNKrRcbFXpsN/fNf/AHDSOyB3Y/lVDefpbpDRVqahgD2uagjge+RuS4emlUFVVdmvpRV5eAlKVnuw/GOqePlf6PkXR7+GuZZiQaynB4U2JLj+bUHcqHf3mw8590yHIaGDw6UMMgSmg2HEk82Y/mYniZqwPSfDVWVUZruLpro1aYfa/YZ1AbbfblJXUJejx+oyZss9Wa79p6iY1Rqg5zMxGqcWKzSmjFTqLCmamlUZiVBtsBxN+XGCUm+Duia6dS4B7+/Y+8d896hBAkVntXsqveb/AA/+yVvK5mtfVUPcu3w4/WVlwa4lcjkk/ktK1K/tEn7faQCrc2HEy14enpUKOQAlYo1zvajZERNDlMSFzzDWIcc9j58pNzTisOHQqef0PIyGi8JaXZVZL5HiuKHzH3EinQqSDxBtMo5UgjiJmtmdk46lRbZrreqfI/tNeCxYqKCPeO4zfaanDwyqdG8h/wCNh3qvVYpSBWm5AVGKkbKFBuASBe9ryPwdOkppHHITT9FpClrps6K3a61SgBtUPZ4jccJe7RaDp9Kk22+/7VzwUDA0VVKRrU6noor4olXRzpYv/Jaqm5K21WuCBcXnVmdOi1JThlZaHpANb+TUNNho9YUrgtT1ab6dtr7y66Y0wS+pt6q9/wB7+0rHRWgoqVWpNemQgslBqNEuL3ZAzEk2sCQAOHE3lnEWmYOfJPXLURefeov6vsZGYD1z+h//AFMk899Rf1fYzgyj8YeTftKPk3h6s4clyZmwlCrUquwpUddOnpRVVjSKgkgXYgE23nOMLTpUMJ1zOKFRQ1dy79up1a9WKrcQl79wuFBl30wUFrEbS49Jbbv75+ZRNCu3V0Hf0U4qiFZXa1ylQ1kpvx0bKO4Etbw3PkqXxgBqBaIDUVFR7UmNLrCyb8dQHfbfxl1FMDgBt4cPKNMB9S+xRzXw7NVOYOyvpQ0ru6WpmmpDUQvFy5a9rm9h3TVXw7m1SspFb/pzMWuQwcHSCbHZrH6y+GkDa4G3Dbh5TOmCfSfJe/4FIq1MMXq+nOyuqp1V3dSKXVqQ1ELxfXruRc3AHdNuU5e2Iqt6XrLDC4e6l2UB2FS7EKfX4eUuJpA2uBtw24eXdBsIHpOzSX0/wQuV49hgaTOSXKAXPEncXPjtI286sxxnWPt6o2H95y2mcnZeKq35ndk+G1VLngu/v5SwCcuXYTq0A5nc+c65dKjlyS1SEREkzEGIgETnGBv214jj5d8hpbiJAZpl+g6l9U/T/EpJHTiyfpZowWMNNr8jxHf/AJljo1gwBG4Mqk6cFjmpnvXmPuO4yIsvkx6t0WaJpw+JVxdTf/ec3TQ4xERAEREAi8+9Rf1fYzgyf8YeTftO/PvUX9X2M4Mn/GHk37Sj5OqHq2WOIiXOUREQBExBaACZC5tmN+wvDmfsIzHNr3Wnw5t9hIuUkzpxY+7Ek8mwVzrbgOHie+c2X4E1G/pHE/YSxIgAAHASIonLOtke4iJocoiIgCIiAJ5dARY7gz1EAr+YZYU7S7r9R/icEtxEicdk196ex9nl7u6UcTphl7SIuhXZDdTY/Q+Yk1g84Vtm7J+h98gnQg2IsRyPGYlU6NZQUy3AzMq+Hx1RPVO3cdxJKhnq/nUjxG4+EupHPLFJcbktE56WOptwYfG30m+8sZNNEZn3qL+r7GcGT/jDyb9p3596i/q+xnBlH4w8m/aUfJ0w9WyxxMXmupiEX1iB5kS5ym2YkfXzqmOF28uHxkdiM3qNsOyPDj8ZDkjSOKTJnFY9E9Y79w4yDxmZNU24L3d/nOUmAOQlG7OmGJR3E68Dl7VDvsvM9/lOrBZMTvU+X+8mEUDYSVEpPLW0TzRohVAUWAmyIlzlEREAREQBERAEREATFpmIBoxGERxZhfx5jyMiMTkjDdO0O7gZPTBkNWXjNx4Kk6EGzAg+ItMS11KStswB8xOKrktM8Lr5G4+BldJus67kDPS1GHAkeRIkjUyJh6rA+YtNDZRVHIHyYfeVpmmuD7nM9diLMxI8TeeUqEG4Nj3idDZdVH5D9DMLl9U/kP0imTcTW2Ic8WJ95mudi5RWPIDzYTdTyJ+bAfWKZGuCI2ZVSTYC58N5N0sjpj1iW+g+k7aVBFHZAHkJOko867ELhsndvW7I+vwkvhcCieqN+88Z0CZl0qOeWRyMWmYiSUEREAREQBERAEREAREQBERAEgK+esmYCi34TU0F/ZrMajKD5qh99pPyExnRwVPSNTkGv1ZVgLGkaSgIynvDdqDXE4pvX9/8Oaj0m/5FfXtQpUyVbjqNJitYjwBIUfpM9/8AclVTS63DOi1nCqesRitwW/mAeqbDhvPb9FqZVFudC0KlFhbdxU0ktfkdS38zNR6P4lzS67EBlouGAWjpL2BW9Q6jvY8rCDe8L+3/AB38zlq9KmK4as6tRpPUbYsGaovVOQNKi/rgWA3O07cT0mKCmDS01aoZhTeqiaUW3aqPwB3HZF9z4TNboqj0cPSdrrQ47FSx0FAQQeyQSGBHC081ujtU9W3Wq9WnqUNUohlemxBtUUH1hYdoW4cN4JbwOv38/N19TkxfSao9OmaC2cYqnSqL1q7X30hwCGVgRuJswefsCtNEqVXqPiLa6iDT1VTSwLW2UX22J4Tsp9H26tA9QFlrpWJFMKvZN9CIPVXzJM9YDo/1dRX130mubabX66oH+lrQQ5Yaar4mkdJyQipRY1maoppalGg0jaoWfhpFxuOOobTrynOGrPUR6TUmpaNQZgwOsEgqRxG3H9pFZpllSi4q0tZbrarF0p9ZpWrpJR6VwzrdRupuCOE6OjOGra61WtqvVZANaBCQikXFPii3OwJvtc8YInHHoco177u/v2mcFnrnG1qNTZLgUm23ZKaNVU+5wfj3Thp9IXqisWLqgrYfqjTKhmpVHCBiSD2WYMbdxkjjOi4qUqiM5DPWaqHUWZdVlKj/AMd18jM4zo0Ge6NoXTQXTpuAKFXrFt7riC0ZYPh7q+J6wXSLrKooimwqKW61SRakF9VifzB9tNuNyeRk0JB4Po6adVaoqE1WLdcxG1ZW4La/ZC7ae4A95k4IOfJotaPtmYiIMhERAEREAREQBERAEREAREQBERAMQYiAIiIBmIiAeWnkf78YiSR3PcREgkTMRAEREAREQBERAEREA//Z"/>
          <p:cNvSpPr>
            <a:spLocks noChangeAspect="1" noChangeArrowheads="1"/>
          </p:cNvSpPr>
          <p:nvPr/>
        </p:nvSpPr>
        <p:spPr bwMode="auto">
          <a:xfrm>
            <a:off x="80963" y="-960438"/>
            <a:ext cx="1990725" cy="200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5720" name="AutoShape 8" descr="data:image/jpg;base64,/9j/4AAQSkZJRgABAQAAAQABAAD/2wCEAAkGBhASEBUUEBQVFRQUFBQWFxUUEBQUFRQVFRUVFBQVFBQXHSYgFxkjGRQUIDAgIycpLCwsFR4xNTAqNSYrLCkBCQoKDgwOGA8PGikcHyQyKi8pLCwpLiwsKSk1LCksLCwsLCksKSwqLCotLiksKSksLC0pKSk1KSwpKS8sKSkpKf/AABEIANIA0QMBIgACEQEDEQH/xAAcAAEAAgMBAQEAAAAAAAAAAAAABQYBAwQCBwj/xAA9EAACAQIEAgYIBAYBBQEAAAABAgADEQQFEiExQQYTIlFhcRQyUoGRkqHBM0JysQcjYtHh8CQVFoOy8YL/xAAaAQEAAwEBAQAAAAAAAAAAAAAAAQIDBAUG/8QAMREAAgIBAwICCAUFAAAAAAAAAAECEQMSITEEQRNRFDNhobHR4fAFMkKBwSIjcZHx/9oADAMBAAIRAxEAPwD7jERAEREAREQBEXmmvi0Qdogfv8IHJumJEV899hfef7Tgq5jVbix8htK6karDJlkeso4kDzIE53zOiPzj3bytkxK6jVYF3ZYTnNHvPymBnNHvPymV6I1MnwIlkXNKJ/MPfcTeldTwIPkRKpEnUQ8C8y3XmZVqWOqLwY+R3H1nfQz0/nW/iP7SdSM3hkiaic+HxyP6p37uB+E33ljFqjMREAREQBERAEREAREQBETEAzNdWqFF2NhNONx60xvuTwHf/iV/E4pqhu3uHISrlRrDG5Hfi86J2p7DvPH3DlIxmJNybnvO8xNmHwzObKL/ALDzlLbOpRjBGuZVSTYC58B9pM4bI1G7m/gNh/mSNKiqiygDykqJnLMlwV+llVVuVvM2nSmQtzYe4EyatMy2lGTzSZXsflopqDqvc24W5TnweH1uFJte/wBJK596i/q+xnBk/wCMPJv2lWtzWMm4WdTZAeT/ABX+056mS1RwsfI2/eWGJbSjFZpIqdWgy+spHmPvPEtxUThxGU024DSe8f2kaTWOddyvjwkhhM5Zdn7Q7+Y/vNWKyx034r3j7905JXg1qM0WmhiVcXU3/wB5zdKnRrMjXU2P+8ZPYDMhU2Ozd3f4iXUrOaeJx3R3RMTMsYiIiAIiIAiIgCceYY8Ux3seA+58JsxmKFNST7h3nulbrVizFm4n/bCVbo1x49W74MVahY3Y3JnmJM5Zldu0435Du8/GUSs6pSUEaMDlBbd9hyHM+fdJqnSCiyiw8J6AmZolRxym5ciIiSUEREAi8+9Rf1fYzgyf8YeTftO/PvUX9X2M4Mn/ABh5N+0o+Tqh6tljiIlzlEREAwRI7HZQrbps30MkpiC0ZOO6KnUplTZhYzyrEG44iWXG4Fag348j3f4ldr0GRrNxH+3Eyao64ZNSJvLMx1izesPr4yQlSRiCCDYiWLLsaKi/1DiPvLxZhlx6d0dkREsYiIiAJgmZkfnGK0pYcW293OGTFW6IvMsZ1j7eqNh9zOSJvwOF6xwOXE+Uy5O/aCO3KcDfttw/KPvJdayngQfIia8WtqTAew3/AKmUrJcmdaVCvTpUqHV0C5dGu9a9HYOAALXsxvfcTRIwUVlTk3XkXyJVMPjcWy4amawFTEIarOKa9hVRCadJTsSdV7tfnPL51iVc4bWpq9clMVygsEem1W7JwNQBCLcDcG3KSR6O+E19PMtfWC9ufG3O3fPUpePr4jD1qrNVFRlw1PS5QBgGxChtYG3AmxsPpJTP89qUKh02Krh6lSx4ag6IpY8QvaN4D6eVpRd39PmWAmYWoDuNx4SHo4TFC2rEBwwYN/JQWa2xpW7jybV5zj6MYpaGASpiKqqgv26hVFQFyoBbYet3+1BR40ouV+X8kln3qL+r7GcGT/jDyb9p2504ampUggm4INwQQbEEcpxZR+MPJv2lHyaw9WyxTy1UDjt57TRhMyo1S4pVEc020vodW0Na+lrcDblITplQ1jDL1a1b4kdhyArfyq2xJB8/dJk6VmOKGuSi9ixLUB4bzFOsGvpINiQbEGxHEHuPhKdSwGJw+lKRp0PScRYIg1pSQUWLaQQBqJS/C1+/ebMNjqvWNQpstNqmJrg1erXUVpJTJIHA1GLcTyB22lNfmdD6Xlxla/juXCLyr5rj8Xh0VA/WvVqhEfq11qpVmbUtwrNZTbhx34b9PR/GYk1Hp1w5UKrK9RaaPuSCrKhII2uGsJbXvRm+nejXaon5yZhgRUX+ocD9p1wZYwTadoqTKQbHiJtweJNNgw4cx3id+d4P848j9jIqZvZndFqcS2o4IBHAz1InI8TcFDy3HlJaaJ2cUo6XQiIklTErma19VU9y7f3+sn8RU0qT3AmVUmUkdGBb2JP5PhdKXPFt/dykHQpamC95A/vLWosIii2eW1GHQEEHgbj3HaaaeCRaYpgdgLoC/wBNtNvhOiYlzls4cVklGpTVHXspbRZmVksNI0sDcbbTWvR3DikaWjsFtRuWLF/bL31athve+0k4gupyWyZFYfo3hk1WS5ddDl2Zy6nezFibiesF0dw9IMFS+tdLa2aoSnsXcns+HjJK0QPEm+7IzB9HMPSYMim6ghdVR3CA7EIGJC7bbTOK6P4aphzhqlNWokWNM3I46vPjvJImULp3/FvC5exo0x1+J2HVq1lpk8OtffSf6Rv5QHKU+9kJl9OrleO/6c7s2ErhquDLm5plb9ZQue7iB5d5nvpZjcRUq0MBgn0VsXq11BxpYdfxHB5Ei491uc+f9Kel+OxdWi+JrU6Jp1C1FaNLem5sPXO55cTObC53jaGNFZMWTiTT0Xq0le9MG+nfYDY8JTaz0o9B1GhrT713+Z+hejHRTC4Cj1WFTSDYsx3eowFtTtzMkq+DRyhYXKNrXwaxW/wY/GfKejP8cv5vU5nTVCNIOIo6jTBbh1iHdR4gnyn1mhXV1DIQysAQykEEHcEEcRLcnmyjLG6ezPFbBo5QsLlGLKe4lSt/gxHvnLiMgoOpDJ61Q1LgkMKhFi6sDcGw5SRmYpMhTlHhkUnRrDCmyFLhyGYszM5Yeq2sm9xyN9puy/J6VC/VqbtbUzMzM1uF2Yk2HdO+IpEvJNqm2YEzESSh4rUwwIPAi0q1WkVYqeRtLZIHPKNnDD8w+olZG+GVOjkwdfQ6t47+R2MtAMqMsuW1dVJT4WPu2kRZbOuGdUREucxwZy9qR8SBK/JvPm7A/V9jISZy5OzCv6TuyWnerfuBP2lhEgskqKpYsQNgNyBJb02n7a/MJaPBjltyN8TR6bT9tfmEem0/bX5hLGVM3xNHptP21+YR6bT9tfmECmb4mj02n7a/MIONp+2vzCBTKj/FLpi2BwoWgR6TiCadLno9urb+kH4kT4XVyoGky3JdjqLsbsz8dTHnvf4y2fxMzLr86cA3XDUKdNbG4DP23Pn2gPdImhgajqzIpIQqDYXN2OlRtxN5STPq/wAH6PH4Dy5P1bftwQ2HzFDZa4C1F9obE+0pM94nM6K7gh34ALZmPhccJK4rIqpBFSg9hudVI2G9u7vNpih0bqI2lMOysQTYUjew48fMfGVPV/uJaVONeb5+V+0i8uwZ0u1UAtVN2XkByWX/APhF0qfD4kYCqxNCtqbDkn8OoO01K/skAkePnKtXwToiuwIVywF9t0IDD6yOzDEGkErLs1GrTqKe4qwkp0cv4h0WOfSvTu427+J+pInJQzGmyq2te0ob1hzF5s9Np+2vzCaHxNM3xNHptP21+YR6bT9tfmECmb4mj02n7a/MI9Np+2vzCBTN8js7p3p37iPrtOr02n7a/MJzZjiUakwDKTbkwkPgtC1JEBJvIX7DDub9xISS2QHdx4D7ykeTqyr+kmYmLzM0OIis+HZX9X2kLJ3PF/l+TCQUzlydmH8p7p0Wb1QTbuF579Cqew3ymdmQt22Hev7GTklK0VnlcXRV/QqnsN8pj0Kp7DfKZaIjSV8dlX9Cqew3ymPQqnsN8ploiNI8dlX9Cqew3ymDgqnsN8ploi0aR478j839LsM1HOcSrgjrUp1FvtcaQP3DfCZy/Mmom6gE6kO/9Bvb33tLt/HXou5SlmFAXfDDTVA50SbhvJSTfwbwlO6PZ5RFIHSrBnJbVTVzp6sgLvw7ZBt4Xhqj6b8J6qOTA8LVtPj2cm9c/AWkiJoSk6uO2ajbMXPrWB4+H3na3SKnTQLQQml2tRLMLuWFQAMwbgBuPHwufOEzbD9gvpDdg1v5CsKtkCsq8l7QJ5cb8p5rZzQZKi6bXZTTPVLZUCAMtuTNv2tyIPQcE36t7EVjMe1biNw1VyRc31kO1/LT8JD5wuqmKY3aq6U1HMlmHD/ecuOY55Q1XpKqjRXFxTsVV6ZVENwBsd9r233nJ/CzImx+ZLXI/wCNgjquRtUrW7AHls3/AOR3yEjn67q1h6aUa0t7JfE+rUcuqKqrobsqF9U8gB9p79Cqew3ymWgRJ0nyHjsq/oVT2G+Ux6FU9hvlMtERpJ8dlX9Cqew3ymPQqnsN8ploiNI8dlX9Cqew3ymYbCuBcowA56TLTacebNai3jYfExpJWZt1RXZKZCO03kP3Mi5MZAuznxAlY8mmX8rJeIianEcuZU9VJh4X+G8rUtrCVbEUtLFe4/8Az6SkjpwPlG7K6umqvjt8ZZBKiDbccpasNWDoGHMREjOt0zZEzPLmwlznMxILA9LaVUp2KyCoD1bVKRVH2vZWuRewJF+NpJ4TMEeklQGyuoI1WHHgD4wXljnHlHXE8GqLXJFhzvt8YFUWvcW777fGCtCrSDAhgCCCCCLgg7EEcxPinTH+DWIoVGr5RZ6bG7YViAV7+qJPaHhsRyvPtaVQRcEEd4Nx8Z6gtDJLHJSi6aPyvVzbqiVxNKrRcbFXpsN/fNf/AHDSOyB3Y/lVDefpbpDRVqahgD2uagjge+RuS4emlUFVVdmvpRV5eAlKVnuw/GOqePlf6PkXR7+GuZZiQaynB4U2JLj+bUHcqHf3mw8590yHIaGDw6UMMgSmg2HEk82Y/mYniZqwPSfDVWVUZruLpro1aYfa/YZ1AbbfblJXUJejx+oyZss9Wa79p6iY1Rqg5zMxGqcWKzSmjFTqLCmamlUZiVBtsBxN+XGCUm+Duia6dS4B7+/Y+8d896hBAkVntXsqveb/AA/+yVvK5mtfVUPcu3w4/WVlwa4lcjkk/ktK1K/tEn7faQCrc2HEy14enpUKOQAlYo1zvajZERNDlMSFzzDWIcc9j58pNzTisOHQqef0PIyGi8JaXZVZL5HiuKHzH3EinQqSDxBtMo5UgjiJmtmdk46lRbZrreqfI/tNeCxYqKCPeO4zfaanDwyqdG8h/wCNh3qvVYpSBWm5AVGKkbKFBuASBe9ryPwdOkppHHITT9FpClrps6K3a61SgBtUPZ4jccJe7RaDp9Kk22+/7VzwUDA0VVKRrU6noor4olXRzpYv/Jaqm5K21WuCBcXnVmdOi1JThlZaHpANb+TUNNho9YUrgtT1ab6dtr7y66Y0wS+pt6q9/wB7+0rHRWgoqVWpNemQgslBqNEuL3ZAzEk2sCQAOHE3lnEWmYOfJPXLURefeov6vsZGYD1z+h//AFMk899Rf1fYzgyj8YeTftKPk3h6s4clyZmwlCrUquwpUddOnpRVVjSKgkgXYgE23nOMLTpUMJ1zOKFRQ1dy79up1a9WKrcQl79wuFBl30wUFrEbS49Jbbv75+ZRNCu3V0Hf0U4qiFZXa1ylQ1kpvx0bKO4Etbw3PkqXxgBqBaIDUVFR7UmNLrCyb8dQHfbfxl1FMDgBt4cPKNMB9S+xRzXw7NVOYOyvpQ0ru6WpmmpDUQvFy5a9rm9h3TVXw7m1SspFb/pzMWuQwcHSCbHZrH6y+GkDa4G3Dbh5TOmCfSfJe/4FIq1MMXq+nOyuqp1V3dSKXVqQ1ELxfXruRc3AHdNuU5e2Iqt6XrLDC4e6l2UB2FS7EKfX4eUuJpA2uBtw24eXdBsIHpOzSX0/wQuV49hgaTOSXKAXPEncXPjtI286sxxnWPt6o2H95y2mcnZeKq35ndk+G1VLngu/v5SwCcuXYTq0A5nc+c65dKjlyS1SEREkzEGIgETnGBv214jj5d8hpbiJAZpl+g6l9U/T/EpJHTiyfpZowWMNNr8jxHf/AJljo1gwBG4Mqk6cFjmpnvXmPuO4yIsvkx6t0WaJpw+JVxdTf/ec3TQ4xERAEREAi8+9Rf1fYzgyf8YeTftO/PvUX9X2M4Mn/GHk37Sj5OqHq2WOIiXOUREQBExBaACZC5tmN+wvDmfsIzHNr3Wnw5t9hIuUkzpxY+7Ek8mwVzrbgOHie+c2X4E1G/pHE/YSxIgAAHASIonLOtke4iJocoiIgCIiAJ5dARY7gz1EAr+YZYU7S7r9R/icEtxEicdk196ex9nl7u6UcTphl7SIuhXZDdTY/Q+Yk1g84Vtm7J+h98gnQg2IsRyPGYlU6NZQUy3AzMq+Hx1RPVO3cdxJKhnq/nUjxG4+EupHPLFJcbktE56WOptwYfG30m+8sZNNEZn3qL+r7GcGT/jDyb9p3596i/q+xnBlH4w8m/aUfJ0w9WyxxMXmupiEX1iB5kS5ym2YkfXzqmOF28uHxkdiM3qNsOyPDj8ZDkjSOKTJnFY9E9Y79w4yDxmZNU24L3d/nOUmAOQlG7OmGJR3E68Dl7VDvsvM9/lOrBZMTvU+X+8mEUDYSVEpPLW0TzRohVAUWAmyIlzlEREAREQBERAEREATFpmIBoxGERxZhfx5jyMiMTkjDdO0O7gZPTBkNWXjNx4Kk6EGzAg+ItMS11KStswB8xOKrktM8Lr5G4+BldJus67kDPS1GHAkeRIkjUyJh6rA+YtNDZRVHIHyYfeVpmmuD7nM9diLMxI8TeeUqEG4Nj3idDZdVH5D9DMLl9U/kP0imTcTW2Ic8WJ95mudi5RWPIDzYTdTyJ+bAfWKZGuCI2ZVSTYC58N5N0sjpj1iW+g+k7aVBFHZAHkJOko867ELhsndvW7I+vwkvhcCieqN+88Z0CZl0qOeWRyMWmYiSUEREAREQBERAEREAREQBERAEgK+esmYCi34TU0F/ZrMajKD5qh99pPyExnRwVPSNTkGv1ZVgLGkaSgIynvDdqDXE4pvX9/8Oaj0m/5FfXtQpUyVbjqNJitYjwBIUfpM9/8AclVTS63DOi1nCqesRitwW/mAeqbDhvPb9FqZVFudC0KlFhbdxU0ktfkdS38zNR6P4lzS67EBlouGAWjpL2BW9Q6jvY8rCDe8L+3/AB38zlq9KmK4as6tRpPUbYsGaovVOQNKi/rgWA3O07cT0mKCmDS01aoZhTeqiaUW3aqPwB3HZF9z4TNboqj0cPSdrrQ47FSx0FAQQeyQSGBHC081ujtU9W3Wq9WnqUNUohlemxBtUUH1hYdoW4cN4JbwOv38/N19TkxfSao9OmaC2cYqnSqL1q7X30hwCGVgRuJswefsCtNEqVXqPiLa6iDT1VTSwLW2UX22J4Tsp9H26tA9QFlrpWJFMKvZN9CIPVXzJM9YDo/1dRX130mubabX66oH+lrQQ5Yaar4mkdJyQipRY1maoppalGg0jaoWfhpFxuOOobTrynOGrPUR6TUmpaNQZgwOsEgqRxG3H9pFZpllSi4q0tZbrarF0p9ZpWrpJR6VwzrdRupuCOE6OjOGra61WtqvVZANaBCQikXFPii3OwJvtc8YInHHoco177u/v2mcFnrnG1qNTZLgUm23ZKaNVU+5wfj3Thp9IXqisWLqgrYfqjTKhmpVHCBiSD2WYMbdxkjjOi4qUqiM5DPWaqHUWZdVlKj/AMd18jM4zo0Ge6NoXTQXTpuAKFXrFt7riC0ZYPh7q+J6wXSLrKooimwqKW61SRakF9VifzB9tNuNyeRk0JB4Po6adVaoqE1WLdcxG1ZW4La/ZC7ae4A95k4IOfJotaPtmYiIMhERAEREAREQBERAEREAREQBERAMQYiAIiIBmIiAeWnkf78YiSR3PcREgkTMRAEREAREQBERAEREA//Z"/>
          <p:cNvSpPr>
            <a:spLocks noChangeAspect="1" noChangeArrowheads="1"/>
          </p:cNvSpPr>
          <p:nvPr/>
        </p:nvSpPr>
        <p:spPr bwMode="auto">
          <a:xfrm>
            <a:off x="80963" y="-960438"/>
            <a:ext cx="1990725" cy="200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5728" name="AutoShape 16" descr="data:image/jpg;base64,/9j/4AAQSkZJRgABAQAAAQABAAD/2wCEAAkGBhMSERQUExQTExQWGRgXFxYXEyAYHhwcHRobFxwbHRkcHiYfIRojGxgaIC8sIycpLSwsGB4xNTAqNSkrLCkBCQoKDgwOGg8PGjUlHyQpLCkvNS8vLzEwLCotLCksNCwsNCwqLCwsLCwvLCwpLCosLTQtNCksLCwpLC0vLCwsLP/AABEIAIkAoAMBIgACEQEDEQH/xAAbAAACAwEBAQAAAAAAAAAAAAAABQQGBwMCAf/EAD0QAAIBAgQEBQIEBAQFBQAAAAECAwARBBIhMQUGQVETImFxgTKRQlKhsSNywfAHFILRFTNi0uFTc5KTov/EABkBAAIDAQAAAAAAAAAAAAAAAAAEAQIDBf/EACwRAAICAQMDAwIGAwAAAAAAAAABAhEDEiExBEHwIlFxE7EykcHR4fEjYaH/2gAMAwEAAhEDEQA/ANxooooAKK442/hva98rWt7GlWGhljjBB1coLWLZRbUkHW/fppVW6LqNrkd0XpVPiZlkCi5tkA8mjX+o3/DauaSSNiFzA2VpABkIAFrA5ut6NROgc0Uow+OmIPlNxGSRlI8+bb107V6SSRjCczHzHN5CvTqO3SjUGhkvHSAAAkoDs46N0v7+uh2614wnEbsYpPLKBe3Rh+Ze4/UVHxExJYKM5t/Egbcja630/ofQ0gxcgZbDNNEmw+meA/OpA9e29UlKjSGPUqfnn9F0oqj4fnRobB2WaPo30P8AIOl/7vVg4fzZh5rWcKezafrt+tSskWRPBOO9bDiigGitDAKKKKACiiigAooooAKKK4z4tEKh2VSxyqCQLnsO5oCrO1FFFABRRRQAVwxb2U3VmHXLvbuANT8a12ZgNToKVcQnym7MYTsso1Q9g/T729DUN0WirZCx8oKBmvNEPpmiP8SP3tuO9vkUn4jKgUS4iRSpH8KeO6yt6ZLa26nS3emcoIlzyK0LAF2mhN45FUXOYdyO9zrWZ8Y4q2IlaRtL6KvRV6KPQf70plnpOn0+LW/PPN0OJ+YsMW0w8kl/xPPlJ/0qtr10jgw8zZEz4aboktgCewcAa/zDWuHJ3DZ/GSeOAyohO5Cg6W0LaZhXLnLjJxOIJMZiKDwypNzcE3vbTc1jfp1P7Dela9EPbm/0HHCePz4STw3uQDqjaA97flb20rQeGcUSdA6H3B3B7GsvSc4nCFibzQFVLdWQ/QT6qQV9iK78G4u0LLInUDMvQjsf6dq2x5NPwK5unU02tpI1Sio3D8ek0YdDcH7g9QfUVJpw5TTTphRRRQQFFFFABUPinCYsQmSVcw6HYg91O4NfeJ4JpUssjxMCGDLbp0IOhHcVGw2JxEekyCQbeLEP1aM6j/Tf2FVfs0aRT5i9zzgJZISIpznXaOb83ZX7P2Ozeh0ptXhWV16EGq5xLn/CwuY/PIVNjkFwO+pOpHpUWordkqEsj9K3LNRSrgvMsOKzeEWutiQy2prVk01aKSi4upIjYiY3shUsNSjaXHof66ikr4jzFYmCv+LDT7H+U9L+hI9KZcQguLOrMo1Dp9aHvpr8j5FV/ibPk/iouLhG0qaOvuRsfi1ZzZviin55+jIeKy+Fio1WWF/BYmFjdNCCWU+1/g1nYq7rxwwyplkeWE6ZZF1Hdbm41W9rW2qu8wcEMD3W7QvrE/QjsT+YbEUlk33R1+n9Lp9zROT8Swwj4iU5VN2VBoqRoLAKvwfU1lmNxRlkeQ7uzMfk3tWjY/mjAjBiLMZRkVfDS6k2A0JtoLjWs8xErTykhAGcgKiLoOgVQPSrZmqSTM+li9UptVf2G/Ko8mKPTwlHyZFt+xrrwTAvNkRBcm/sBfc+ldpcIcPCMMvmnlYGQLrZtlj0/KCSfU1oHLnA1w0QFhnIGY/09hVsePVS9imfOoJyXd7fuduC8HXDx5VJJOrMep9ugphUTH8WhhF5ZFTsCdT7Dc/FVzi/PsPhuIWbxLeVsml/n/am3KMFRzI48mV3XI4xAkbEWRiAAhPmsLXN/L1uBavkuMdlJIXKJQgALA6SZbkg1WeA8+lc/wDmmZr5cmWMab5r2t/01aeH8y4aY2SRc35T5T8A7/FUjOMuGa5MU8fMeD0eJNmlFl8l7JrmNgDftbXtXThWOaRSWC6EarttfudqnUVrTF3JVwIxzjhwzK/iRlWK+aJrEgkaEAi2lMsJxSKX/lyI3s2v23qTQVFQk+4NwfC/7/BWOf8AjRgw4RDZ5SVuNwoHmP7D5rKrVdv8UGPjQjoEYj5bX9hVKpDO7mdvo4KOJP3GHAuJSQyXRipPb+o2IrQ+D87o9lmsh/OPp+eq/t61mmCGt/7/AL3qcG7UY8jjwTnwwyPc1zEvIQpi8Mg7lifi2Wq/xHlWSUswEUcjG5kSSUHtqAQCLVVuEcwy4c+Q3Xqh1X7dD7fY1euDc1Q4iy3ySfkY7/ynY/v6U0pxybM5ssWTBvHz5Kjiv8OpwPKYn9Mzr+5tUZI8XhVKywmSI/UpTOp9SO/qCDWnOtwRci/Ubiof/Dm/9eb/APH/AGVDwpfhJj1cmqnTMyM/D21MDqeyzMB9iNK+/wDH44tMLEsROmfVnt/O2o+BV2x3JEcmZvFmVz1utr/yhQKp/EOBywSBXZ2J+nXRugtpWMoSiOY8uPJtb+G2dOWoMKzNJiZCSNFtnXXckFddP3Jp/wAzLFhIkkhD+IxshMrsBpctlZrHTuNyKs/DMEIokjH4QL+p6n73pXzjwNsTCMn1ocyjvpYj++1bfTcYbcif11PKre3zsZfNMzsWYlmO5JuT81Nw/A5XgecACNOpO+trAVBliKkqwKsNwRYj3BqZh+NSpC8IIMb7qRtqDcHodPak1Xc6stVLT4jrwfl+XEiQxZSUy3BNr5s2x2/D17194fy1iJpCioVKmzFtAp9T39qn8ncxR4UyeIGs+SxUXtlzbj/V+laDw7jEM4vFIrel7Ee6nWt8eOEkt9xPPnyY26W3ZhwjAvDEqPI0rD8Tft3sPW5qbRRTiVHJbt2xBDwHEt/zsZKfSJVj/W16aYThqx9XY93kZz+p/avHE+LCHKMksjPfKsaZr27nYb9a8Yb/ADEmsmWFfyKc7fL7D4B96qkk6NW5SVvZfl9hZzryy2LjUx28WO9gTYMDa4v30BFZ6vKmLLFfAkuN9NP/AJbfrWygV9qk8MZuzbD1c8UdK3MjflLFjQQNYeo1/X4qNhuDYllDLDIynYhD7H+v3rZaV4ngINzHLNDmOYiN7C53OUggE+nvWb6ddjaPXN8pGYwcNxDAkQysAbG0bbjcbf3pXUcIxHXDzf8A1N/tWq4HBCJAoLNuSzG7EnUknvVe5k57TCSeF4bO4AJ1ygX1Gp3qHhjFXJlo9VPJLTCNkvk44jwD4+f6iEzizZbDe+u97X6U+qo8I55kxJyw4R2PVjIAo92t/wCabwcZYYgQSooYpnDI1x10NwDfQn4raEo0qYnlxz1NtV3rYb1yxGFR7ZlBykML9CNjUWHjMbSvEL3Tc9CbAkA33GYfepqyA7EVpaZjTieqKKQc18ythVAVCzPsxHlHv3PpRKSirZMIOctKGPEeCwzi0sase+xHsw1qj818oR4aPxY3YjMFytY736i37UrwXNOIjmMucuW+oNqCOgt0t0ttU/mDnEYqAR+GUbMGJzXGl/S/WlJThNP3Oljw5sU0k7QkXhUphMwQmMEgsNbEdxvbXeo0UpUhlJVhqCDYj5prheZHjwrYdVADlsznU2OhAG3zSil3W1D0dTvV4jTeS+YWxEbLJrJHbzfmBvY++mvxVkqof4e8IeNHlcEeJYKD2Fzf5J09vWrfXQxtuKs4fUKKyNR4IfFpikLspsQND8io6YqVAqkBmdmC5mAsLXFyotf2pmyg6HUUFR9qs0ZqSSqhevFj4mTKLZyn1ea4F7lbfT/4qMvHmIByLbKH+voWydt7048MXvYX721r54K9h22+aKfuTqj7EGTi1pMuUWDKm/mObqF/KP8AeuMOOYlM25mdBlNtAG301Gn7Gmvhi97C/e1HhjsN77de9FMNUfYVxcbvfyj6XYANqMvRh0JrphZlnLCSNDlCEX82jC43HpTDwhroNd9N/euUzBRoACdNqKfcLXZCPiHOeDw/lV1JH4Y1vb7afrVNxfOKtO04DFg0fhqdPKoYNc9L5jUHCcNVsxCB2yghSxAvnIP6CpkPDJ/wrh4vZMx+5vScpzkdaGHFj+f9njB80upLxxlpWkdyLErZha2mptYVYOB8zzySBJ4cgc2RgCNbE2IJ9N6Ty8NkAvJiXsNcq2S/puK58LfLf611VlbN4jZh6AEbGoi5J7kzhCSdIs3GebZYZgkarIFF5A1766gAjrYX67imeA4/BjCYshYFM7B10BvYrY9RfpSROE+PAzshOI8wVmvEW1spawA27jpXngypgpc+ImQNkKlEVmtcg3YgenYb1spSvfgUeODjS/EvuT8b/h3AxvGzxel8w/XX9arnMXJ5wsXieKHGYLbLbe/r6VpGDxiSoHQ5lbY7foda6PGDoQCPUXq8sMZLYyh1WSD9TM15b5OGKi8Qy5BmK2C329b+tWzhnJGGhIYgyMNi5uB7KNPvenyRgaAAD0Fq9VMcUYlcnU5Jt70gooorUWCiiigAooooAKKKKACoOLbze1TqX4k2Y30qGWjyVXFcOh/zbBJjG72zII8wzatox0VmGtutduXMBFiC2cSsLBheY2sSwsyplAby7a1V+I8WMhklDHKzhsuwOXRbka7DWx61YOD4+MYqBYkVWZQZCqFL3BBUi1iNiO1qUjJOR1Jwkoc71+VFth4Dh12hj9ygJ+5qU+VVN7KoGvQAV1qv82Y5cghHmdyrEZsoyhgdSNdbWFtdD2pp1FWc2Klkkk2V/inMsrOEWOWJHbKjkZS5JsPOfoB9ATS4Z1kIAXyN5mZTkBB1Jvv2BN2PS1fOOPfMbNmAUovitJlIa5a72te1gNToasWIh/zaqouIr5i+1/KbZB1IJvfbTrSm8nydPaCW2w25dxKsZghuuZXHT6hrodR5lP3p1SvAwLhcMPqcIoux+o66X+9doeKBmUBSLllNyNCov0uDvTUXSpnNmtUm48E6iuMeMRr2dTbex2tXz/Px5c2dcpNr30vVrRnTO9FfAb19qSAooooAKKKKACiiigD417ab1nfH5xKbYmR/FQ28KNbKrNopL66HSxJ2vpvWi0m5kxawQs6qniOVUEjc9Cepyi5rPIrQx089MuNylcR4MI8THCMzBgltNBpkN9OrCnvJ0UiyO8yst0XKT0BYm3xbXtpXngHHJZpCrrFYLcstwTfYAEm479qV8bxeIdnLqGhVmARZMuzZbuN2v9qXVR9SHXqn/jl7FvxfNMKnKl5m6+HYge7Ehf1vSTE8Tw+MkRTHMsgNllRh5TqbFlJHQ6a0i4tgZIggcqQfwrYIP+kL9TH3FvSpGH4y8KR51UhGzFQArWPl8qKLC1/xWv6VLyNumVjgjFXDn5GkvLmEjBdi38JhI15L+oBHYnYdTTPhPFkxA8lww0ZDoy9tO3qNKq3M+HdcRI+RypCZSAcpsuxt2Pen3J3LYS2Jd87svlsCAqn0OpPTWpi3qpIrkS+nqlK32/YsmLwgeMx3tcWvXw4BcyEWUJmsALDUWqTRTNHP1MWQ8DAuCxIKGMCwFgTffvXqbhGdVBc3W9jlGxFrWHtTGio0otrlyeIYgqhRsABXuiirFAooooAKKKKACiiigAqHxDhMU4AlUPlvYHYEi17bXt9qmUVDVkptO0UDg3KE4nyvdEia4lB1YdAvuNDf21qVzHwiaNZSo8SJyTdR5o7m5uv4lG9xr6VdaKz+kqoZfVSctTMsWNmaRY3Ms3lKlELO4NjmZySEUDt12qycN5Sa7mTyK5UmFGJBy7Z3PmY31NrC9SuT/qxX/umrLVIY01bNM3UST0rzg4RYa2p1Nd6KKYEm7CiiiggKKKKACiiigD//2Q=="/>
          <p:cNvSpPr>
            <a:spLocks noChangeAspect="1" noChangeArrowheads="1"/>
          </p:cNvSpPr>
          <p:nvPr/>
        </p:nvSpPr>
        <p:spPr bwMode="auto">
          <a:xfrm>
            <a:off x="80963" y="-623888"/>
            <a:ext cx="1524000" cy="1304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4"/>
          <a:srcRect l="27832" t="17578" r="28955" b="3320"/>
          <a:stretch>
            <a:fillRect/>
          </a:stretch>
        </p:blipFill>
        <p:spPr bwMode="auto">
          <a:xfrm>
            <a:off x="6000759" y="714356"/>
            <a:ext cx="2851922" cy="4071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1"/>
          <p:cNvSpPr/>
          <p:nvPr/>
        </p:nvSpPr>
        <p:spPr>
          <a:xfrm>
            <a:off x="1214446" y="0"/>
            <a:ext cx="7929586" cy="6858000"/>
          </a:xfrm>
          <a:prstGeom prst="rect">
            <a:avLst/>
          </a:prstGeom>
          <a:solidFill>
            <a:srgbClr val="ECEC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-2240767" y="2545570"/>
            <a:ext cx="5486400" cy="852459"/>
          </a:xfrm>
          <a:prstGeom prst="rect">
            <a:avLst/>
          </a:prstGeom>
          <a:noFill/>
        </p:spPr>
        <p:txBody>
          <a:bodyPr wrap="square" rtlCol="0" anchor="b" anchorCtr="0">
            <a:normAutofit fontScale="92500"/>
          </a:bodyPr>
          <a:lstStyle/>
          <a:p>
            <a:pPr algn="ctr"/>
            <a:r>
              <a:rPr lang="es-ES" sz="3600" b="1" dirty="0" smtClean="0">
                <a:solidFill>
                  <a:prstClr val="white"/>
                </a:solidFill>
              </a:rPr>
              <a:t>Identidad de Marca y Slogan</a:t>
            </a:r>
            <a:endParaRPr lang="es-ES" sz="3600" dirty="0">
              <a:solidFill>
                <a:prstClr val="white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s-ES" smtClean="0"/>
              <a:pPr/>
              <a:t>36</a:t>
            </a:fld>
            <a:endParaRPr kumimoji="0" lang="es-ES"/>
          </a:p>
        </p:txBody>
      </p:sp>
      <p:graphicFrame>
        <p:nvGraphicFramePr>
          <p:cNvPr id="25" name="24 Tabla"/>
          <p:cNvGraphicFramePr>
            <a:graphicFrameLocks noGrp="1"/>
          </p:cNvGraphicFramePr>
          <p:nvPr/>
        </p:nvGraphicFramePr>
        <p:xfrm>
          <a:off x="1500165" y="517532"/>
          <a:ext cx="7215239" cy="3454400"/>
        </p:xfrm>
        <a:graphic>
          <a:graphicData uri="http://schemas.openxmlformats.org/drawingml/2006/table">
            <a:tbl>
              <a:tblPr/>
              <a:tblGrid>
                <a:gridCol w="1693373"/>
                <a:gridCol w="2900884"/>
                <a:gridCol w="2620982"/>
              </a:tblGrid>
              <a:tr h="7207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C" sz="20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EMPRESA</a:t>
                      </a:r>
                      <a:endParaRPr lang="es-E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2000" b="1" dirty="0">
                          <a:latin typeface="Times New Roman"/>
                          <a:ea typeface="Calibri"/>
                          <a:cs typeface="Times New Roman"/>
                        </a:rPr>
                        <a:t>ORIENTACIÓN A LA INTERMEDIACIÓN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2000" b="1" dirty="0">
                          <a:latin typeface="Times New Roman"/>
                          <a:ea typeface="Calibri"/>
                          <a:cs typeface="Times New Roman"/>
                        </a:rPr>
                        <a:t>(Slogan)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2000" b="1">
                          <a:latin typeface="Times New Roman"/>
                          <a:ea typeface="Calibri"/>
                          <a:cs typeface="Times New Roman"/>
                        </a:rPr>
                        <a:t>ORIENTACIÓN A LA MERCADOTECNIA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2000" b="1">
                          <a:latin typeface="Times New Roman"/>
                          <a:ea typeface="Calibri"/>
                          <a:cs typeface="Times New Roman"/>
                        </a:rPr>
                        <a:t>(Slogan)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2000" b="1">
                          <a:latin typeface="Times New Roman"/>
                          <a:ea typeface="Calibri"/>
                          <a:cs typeface="Times New Roman"/>
                        </a:rPr>
                        <a:t>“MA&amp;C”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Consultora Management Advise &amp; Consulting.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2000" b="1" i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MA&amp;C 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2000" b="1" i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“Gestión estratégica de negocios”.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C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2000">
                          <a:latin typeface="Times New Roman"/>
                          <a:ea typeface="Calibri"/>
                          <a:cs typeface="Times New Roman"/>
                        </a:rPr>
                        <a:t>(Real)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latin typeface="Times New Roman"/>
                          <a:ea typeface="Calibri"/>
                          <a:cs typeface="Times New Roman"/>
                        </a:rPr>
                        <a:t>(Propuesto)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" name="50 Imagen" descr="Slogan y Logo Final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1802" y="4357694"/>
            <a:ext cx="3786214" cy="2143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5"/>
          <a:srcRect l="5468"/>
          <a:stretch>
            <a:fillRect/>
          </a:stretch>
        </p:blipFill>
        <p:spPr bwMode="auto">
          <a:xfrm>
            <a:off x="71406" y="928670"/>
            <a:ext cx="9001156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4622" y="76200"/>
            <a:ext cx="6651978" cy="734291"/>
          </a:xfrm>
        </p:spPr>
        <p:txBody>
          <a:bodyPr anchor="b"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es-ES" b="1" dirty="0" smtClean="0">
                <a:solidFill>
                  <a:prstClr val="white"/>
                </a:solidFill>
                <a:ea typeface="+mn-ea"/>
                <a:cs typeface="+mn-cs"/>
              </a:rPr>
              <a:t>Rediseño del Portafolio de Productos y Servicios</a:t>
            </a: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</p:spPr>
        <p:txBody>
          <a:bodyPr/>
          <a:lstStyle/>
          <a:p>
            <a:fld id="{240D5ECE-8B49-45CD-BE81-EF81920D1969}" type="slidenum">
              <a:rPr lang="es-ES" smtClean="0"/>
              <a:pPr/>
              <a:t>37</a:t>
            </a:fld>
            <a:endParaRPr kumimoji="0" lang="es-E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785794"/>
            <a:ext cx="3000397" cy="4286280"/>
          </a:xfrm>
        </p:spPr>
        <p:txBody>
          <a:bodyPr>
            <a:noAutofit/>
          </a:bodyPr>
          <a:lstStyle/>
          <a:p>
            <a:pPr algn="ctr"/>
            <a:r>
              <a:rPr lang="es-EC" sz="4000" dirty="0" smtClean="0"/>
              <a:t>NUEVO PORTAFOLIO DE PRODUCTOS Y SERVICIOS MA&amp;C</a:t>
            </a:r>
            <a:endParaRPr lang="es-ES" sz="40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38</a:t>
            </a:fld>
            <a:endParaRPr kumimoji="0" lang="es-ES"/>
          </a:p>
        </p:txBody>
      </p:sp>
      <p:pic>
        <p:nvPicPr>
          <p:cNvPr id="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 l="27832" t="17578" r="28955" b="3320"/>
          <a:stretch>
            <a:fillRect/>
          </a:stretch>
        </p:blipFill>
        <p:spPr bwMode="auto">
          <a:xfrm>
            <a:off x="5072066" y="1285860"/>
            <a:ext cx="2851922" cy="4071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1"/>
          <p:cNvSpPr/>
          <p:nvPr/>
        </p:nvSpPr>
        <p:spPr>
          <a:xfrm>
            <a:off x="0" y="857232"/>
            <a:ext cx="9144032" cy="6000768"/>
          </a:xfrm>
          <a:prstGeom prst="rect">
            <a:avLst/>
          </a:prstGeom>
          <a:solidFill>
            <a:srgbClr val="ECEC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CRM Y GEOREFERENCIACIÓN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b="1" i="1" dirty="0" smtClean="0">
                <a:solidFill>
                  <a:schemeClr val="tx1"/>
                </a:solidFill>
              </a:rPr>
              <a:t>Bases de datos georeferenciadas</a:t>
            </a:r>
            <a:endParaRPr lang="es-ES" b="1" i="1" dirty="0">
              <a:solidFill>
                <a:schemeClr val="tx1"/>
              </a:solidFill>
            </a:endParaRPr>
          </a:p>
        </p:txBody>
      </p:sp>
      <p:grpSp>
        <p:nvGrpSpPr>
          <p:cNvPr id="4" name="Group 22"/>
          <p:cNvGrpSpPr/>
          <p:nvPr/>
        </p:nvGrpSpPr>
        <p:grpSpPr>
          <a:xfrm>
            <a:off x="714348" y="1571612"/>
            <a:ext cx="2230982" cy="2708434"/>
            <a:chOff x="3543300" y="1591943"/>
            <a:chExt cx="2091546" cy="2504513"/>
          </a:xfrm>
        </p:grpSpPr>
        <p:sp>
          <p:nvSpPr>
            <p:cNvPr id="5" name="Oval 3"/>
            <p:cNvSpPr/>
            <p:nvPr/>
          </p:nvSpPr>
          <p:spPr>
            <a:xfrm>
              <a:off x="3543300" y="1922240"/>
              <a:ext cx="2057400" cy="2057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/>
                <a:t>             </a:t>
              </a:r>
            </a:p>
          </p:txBody>
        </p:sp>
        <p:sp>
          <p:nvSpPr>
            <p:cNvPr id="6" name="TextBox 14"/>
            <p:cNvSpPr txBox="1"/>
            <p:nvPr/>
          </p:nvSpPr>
          <p:spPr>
            <a:xfrm>
              <a:off x="3933968" y="1591943"/>
              <a:ext cx="1219200" cy="2504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7000" b="1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 pitchFamily="34" charset="0"/>
                </a:rPr>
                <a:t>4</a:t>
              </a:r>
              <a:endParaRPr lang="es-ES" sz="17000" b="1" dirty="0">
                <a:solidFill>
                  <a:schemeClr val="bg1">
                    <a:lumMod val="6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7" name="TextBox 15"/>
            <p:cNvSpPr txBox="1"/>
            <p:nvPr/>
          </p:nvSpPr>
          <p:spPr>
            <a:xfrm>
              <a:off x="3543300" y="2776540"/>
              <a:ext cx="2091546" cy="72389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endParaRPr lang="es-ES" sz="2000" b="1" dirty="0"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8" name="Oval 19"/>
            <p:cNvSpPr/>
            <p:nvPr/>
          </p:nvSpPr>
          <p:spPr>
            <a:xfrm>
              <a:off x="3826601" y="2143081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/>
                <a:t>       </a:t>
              </a:r>
            </a:p>
          </p:txBody>
        </p:sp>
      </p:grp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39</a:t>
            </a:fld>
            <a:endParaRPr kumimoji="0" lang="es-ES"/>
          </a:p>
        </p:txBody>
      </p:sp>
      <p:sp>
        <p:nvSpPr>
          <p:cNvPr id="10" name="Oval 18"/>
          <p:cNvSpPr>
            <a:spLocks noChangeArrowheads="1"/>
          </p:cNvSpPr>
          <p:nvPr/>
        </p:nvSpPr>
        <p:spPr bwMode="auto">
          <a:xfrm>
            <a:off x="8378825" y="71438"/>
            <a:ext cx="622300" cy="646112"/>
          </a:xfrm>
          <a:prstGeom prst="ellipse">
            <a:avLst/>
          </a:prstGeom>
          <a:solidFill>
            <a:srgbClr val="FFFFFF"/>
          </a:solidFill>
          <a:ln w="25400" cap="sq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C">
              <a:latin typeface="Tw Cen MT" pitchFamily="34" charset="0"/>
            </a:endParaRPr>
          </a:p>
        </p:txBody>
      </p:sp>
      <p:pic>
        <p:nvPicPr>
          <p:cNvPr id="11" name="Picture 20" descr="EAG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1063" y="168275"/>
            <a:ext cx="3476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s-ES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ANÁLISIS SITUACIONAL</a:t>
            </a:r>
            <a:endParaRPr lang="es-E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sz="20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ES" sz="20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se ve la empresa?</a:t>
            </a:r>
            <a:endParaRPr lang="es-ES" sz="2000" b="1" i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0" b="1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1</a:t>
            </a: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8378825" y="71438"/>
            <a:ext cx="622300" cy="646112"/>
          </a:xfrm>
          <a:prstGeom prst="ellipse">
            <a:avLst/>
          </a:prstGeom>
          <a:solidFill>
            <a:srgbClr val="FFFFFF"/>
          </a:solidFill>
          <a:ln w="25400" cap="sq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C">
              <a:latin typeface="Tw Cen MT" pitchFamily="34" charset="0"/>
            </a:endParaRPr>
          </a:p>
        </p:txBody>
      </p:sp>
      <p:pic>
        <p:nvPicPr>
          <p:cNvPr id="8" name="Picture 20" descr="EAG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1063" y="168275"/>
            <a:ext cx="3476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4</a:t>
            </a:fld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1.gstatic.com/images?q=tbn:ANd9GcQp0SSzFQ5Eyrn3ucQDTc3D_0NaQCYjq49i3QXid2bexDuBX6u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786058"/>
            <a:ext cx="3214678" cy="2286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9588" y="2000240"/>
            <a:ext cx="4648200" cy="2369641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es-ES" sz="4800" b="1" dirty="0" smtClean="0">
                <a:solidFill>
                  <a:srgbClr val="7BCF27"/>
                </a:solidFill>
              </a:rPr>
              <a:t>Fase I:</a:t>
            </a:r>
          </a:p>
          <a:p>
            <a:pPr algn="ctr"/>
            <a:r>
              <a:rPr sz="4800" b="1" smtClean="0">
                <a:solidFill>
                  <a:srgbClr val="7BCF27"/>
                </a:solidFill>
              </a:rPr>
              <a:t>EL CRM</a:t>
            </a:r>
            <a:endParaRPr lang="es-ES" sz="4800" b="1" dirty="0">
              <a:solidFill>
                <a:srgbClr val="7BCF27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s-ES" smtClean="0"/>
              <a:pPr/>
              <a:t>40</a:t>
            </a:fld>
            <a:endParaRPr kumimoji="0" lang="es-ES"/>
          </a:p>
        </p:txBody>
      </p:sp>
      <p:pic>
        <p:nvPicPr>
          <p:cNvPr id="5124" name="Picture 4" descr="http://t2.gstatic.com/images?q=tbn:ANd9GcTVRhaCsmWpw0nD4aX2wkOLNo8Qa_wf3kLHfrGZ1Gu11lwEXKR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27" y="357181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Triángulo rectángulo"/>
          <p:cNvSpPr/>
          <p:nvPr/>
        </p:nvSpPr>
        <p:spPr>
          <a:xfrm rot="5400000">
            <a:off x="1750206" y="-535793"/>
            <a:ext cx="6858001" cy="7929584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-2205047" y="2509850"/>
            <a:ext cx="5486400" cy="92390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ctr"/>
            <a:r>
              <a:rPr lang="es-ES" sz="4000" b="1" dirty="0" smtClean="0">
                <a:solidFill>
                  <a:prstClr val="white"/>
                </a:solidFill>
              </a:rPr>
              <a:t>El Modelo CRM</a:t>
            </a:r>
            <a:endParaRPr lang="es-ES" sz="4000" dirty="0">
              <a:solidFill>
                <a:prstClr val="white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s-ES" smtClean="0"/>
              <a:pPr/>
              <a:t>41</a:t>
            </a:fld>
            <a:endParaRPr kumimoji="0" lang="es-ES"/>
          </a:p>
        </p:txBody>
      </p:sp>
      <p:graphicFrame>
        <p:nvGraphicFramePr>
          <p:cNvPr id="11" name="4 Diagrama"/>
          <p:cNvGraphicFramePr/>
          <p:nvPr/>
        </p:nvGraphicFramePr>
        <p:xfrm>
          <a:off x="1995566" y="357166"/>
          <a:ext cx="60960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6 Flecha doblada"/>
          <p:cNvSpPr/>
          <p:nvPr/>
        </p:nvSpPr>
        <p:spPr>
          <a:xfrm rot="5400000">
            <a:off x="6087682" y="609194"/>
            <a:ext cx="1584176" cy="1800200"/>
          </a:xfrm>
          <a:prstGeom prst="ben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3" name="7 Flecha doblada"/>
          <p:cNvSpPr/>
          <p:nvPr/>
        </p:nvSpPr>
        <p:spPr>
          <a:xfrm rot="10800000">
            <a:off x="6771758" y="4857760"/>
            <a:ext cx="1872208" cy="1700808"/>
          </a:xfrm>
          <a:prstGeom prst="ben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4" name="8 Flecha doblada"/>
          <p:cNvSpPr/>
          <p:nvPr/>
        </p:nvSpPr>
        <p:spPr>
          <a:xfrm rot="16200000">
            <a:off x="1479170" y="4749748"/>
            <a:ext cx="1584176" cy="1800200"/>
          </a:xfrm>
          <a:prstGeom prst="ben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6" name="9 Flecha doblada"/>
          <p:cNvSpPr/>
          <p:nvPr/>
        </p:nvSpPr>
        <p:spPr>
          <a:xfrm>
            <a:off x="2739310" y="501182"/>
            <a:ext cx="1584176" cy="1800200"/>
          </a:xfrm>
          <a:prstGeom prst="ben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7" name="10 CuadroTexto"/>
          <p:cNvSpPr txBox="1"/>
          <p:nvPr/>
        </p:nvSpPr>
        <p:spPr>
          <a:xfrm>
            <a:off x="5979670" y="71720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Análisis</a:t>
            </a:r>
            <a:endParaRPr lang="es-EC" dirty="0"/>
          </a:p>
        </p:txBody>
      </p:sp>
      <p:sp>
        <p:nvSpPr>
          <p:cNvPr id="18" name="11 CuadroTexto"/>
          <p:cNvSpPr txBox="1"/>
          <p:nvPr/>
        </p:nvSpPr>
        <p:spPr>
          <a:xfrm>
            <a:off x="6987782" y="5988056"/>
            <a:ext cx="13681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Planificación</a:t>
            </a:r>
            <a:endParaRPr lang="es-EC" dirty="0"/>
          </a:p>
        </p:txBody>
      </p:sp>
      <p:sp>
        <p:nvSpPr>
          <p:cNvPr id="20" name="12 CuadroTexto"/>
          <p:cNvSpPr txBox="1"/>
          <p:nvPr/>
        </p:nvSpPr>
        <p:spPr>
          <a:xfrm>
            <a:off x="1947222" y="6060064"/>
            <a:ext cx="12241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Realización</a:t>
            </a:r>
            <a:endParaRPr lang="es-EC" dirty="0"/>
          </a:p>
        </p:txBody>
      </p:sp>
      <p:sp>
        <p:nvSpPr>
          <p:cNvPr id="21" name="13 CuadroTexto"/>
          <p:cNvSpPr txBox="1"/>
          <p:nvPr/>
        </p:nvSpPr>
        <p:spPr>
          <a:xfrm>
            <a:off x="3171358" y="71720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Registro</a:t>
            </a:r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 animBg="1"/>
      <p:bldP spid="13" grpId="0" animBg="1"/>
      <p:bldP spid="14" grpId="0" animBg="1"/>
      <p:bldP spid="16" grpId="0" animBg="1"/>
      <p:bldP spid="17" grpId="0"/>
      <p:bldP spid="18" grpId="0"/>
      <p:bldP spid="20" grpId="0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1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s-ES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Objetivos del CRM y Georeferenciación</a:t>
            </a:r>
            <a:endParaRPr lang="es-ES" sz="3600" dirty="0">
              <a:latin typeface="+mn-lt"/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8378825" y="71438"/>
            <a:ext cx="622300" cy="646112"/>
          </a:xfrm>
          <a:prstGeom prst="ellipse">
            <a:avLst/>
          </a:prstGeom>
          <a:solidFill>
            <a:srgbClr val="FFFFFF"/>
          </a:solidFill>
          <a:ln w="25400" cap="sq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C">
              <a:latin typeface="Tw Cen MT" pitchFamily="34" charset="0"/>
            </a:endParaRPr>
          </a:p>
        </p:txBody>
      </p:sp>
      <p:pic>
        <p:nvPicPr>
          <p:cNvPr id="10" name="Picture 20" descr="EAG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1063" y="168275"/>
            <a:ext cx="3476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42</a:t>
            </a:fld>
            <a:endParaRPr kumimoji="0" lang="es-ES"/>
          </a:p>
        </p:txBody>
      </p:sp>
      <p:graphicFrame>
        <p:nvGraphicFramePr>
          <p:cNvPr id="14" name="13 Diagrama"/>
          <p:cNvGraphicFramePr/>
          <p:nvPr/>
        </p:nvGraphicFramePr>
        <p:xfrm>
          <a:off x="0" y="1000108"/>
          <a:ext cx="914400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4622" y="76200"/>
            <a:ext cx="6651978" cy="734291"/>
          </a:xfrm>
        </p:spPr>
        <p:txBody>
          <a:bodyPr anchor="b"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es-ES" b="1" dirty="0" smtClean="0">
                <a:solidFill>
                  <a:prstClr val="white"/>
                </a:solidFill>
                <a:ea typeface="+mn-ea"/>
                <a:cs typeface="+mn-cs"/>
              </a:rPr>
              <a:t>Elaboración Plataforma CRM</a:t>
            </a: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</p:spPr>
        <p:txBody>
          <a:bodyPr/>
          <a:lstStyle/>
          <a:p>
            <a:fld id="{240D5ECE-8B49-45CD-BE81-EF81920D1969}" type="slidenum">
              <a:rPr lang="es-ES" smtClean="0"/>
              <a:pPr/>
              <a:t>43</a:t>
            </a:fld>
            <a:endParaRPr kumimoji="0" lang="es-ES"/>
          </a:p>
        </p:txBody>
      </p:sp>
      <p:sp>
        <p:nvSpPr>
          <p:cNvPr id="7" name="6 Rectángulo"/>
          <p:cNvSpPr/>
          <p:nvPr/>
        </p:nvSpPr>
        <p:spPr>
          <a:xfrm>
            <a:off x="-7" y="928670"/>
            <a:ext cx="4643445" cy="5929354"/>
          </a:xfrm>
          <a:prstGeom prst="rect">
            <a:avLst/>
          </a:prstGeom>
          <a:solidFill>
            <a:srgbClr val="FF99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28596" y="5500702"/>
            <a:ext cx="3571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1. IDENTIFICACIÓN DE LA INFORMACIÓN Y ESTRUCTURA DE CAMPOS DE INFORMACIÓN</a:t>
            </a:r>
            <a:endParaRPr lang="es-EC" sz="2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572132" y="1071546"/>
            <a:ext cx="2857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100" b="1" dirty="0" smtClean="0"/>
              <a:t>2. DISEÑO DEL MODELO DE DATOS REQUERIDO</a:t>
            </a:r>
            <a:endParaRPr lang="es-EC" sz="21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 r="2304" b="50000"/>
          <a:stretch>
            <a:fillRect/>
          </a:stretch>
        </p:blipFill>
        <p:spPr bwMode="auto">
          <a:xfrm>
            <a:off x="142844" y="1285860"/>
            <a:ext cx="4357718" cy="3643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" name="11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2214554"/>
            <a:ext cx="425512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4622" y="76200"/>
            <a:ext cx="6651978" cy="734291"/>
          </a:xfrm>
        </p:spPr>
        <p:txBody>
          <a:bodyPr anchor="b"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es-ES" b="1" dirty="0" smtClean="0">
                <a:solidFill>
                  <a:prstClr val="white"/>
                </a:solidFill>
                <a:ea typeface="+mn-ea"/>
                <a:cs typeface="+mn-cs"/>
              </a:rPr>
              <a:t>Elaboración Plataforma CRM</a:t>
            </a: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</p:spPr>
        <p:txBody>
          <a:bodyPr/>
          <a:lstStyle/>
          <a:p>
            <a:fld id="{240D5ECE-8B49-45CD-BE81-EF81920D1969}" type="slidenum">
              <a:rPr lang="es-ES" smtClean="0"/>
              <a:pPr/>
              <a:t>44</a:t>
            </a:fld>
            <a:endParaRPr kumimoji="0" lang="es-ES"/>
          </a:p>
        </p:txBody>
      </p:sp>
      <p:sp>
        <p:nvSpPr>
          <p:cNvPr id="6" name="Rectangle 21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rgbClr val="ECEC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7" name="6 Triángulo rectángulo"/>
          <p:cNvSpPr/>
          <p:nvPr/>
        </p:nvSpPr>
        <p:spPr>
          <a:xfrm flipV="1">
            <a:off x="0" y="928670"/>
            <a:ext cx="9144007" cy="5929330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28596" y="5429264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3. DISEÑO DE LA SOLUCIÓN</a:t>
            </a:r>
            <a:endParaRPr lang="es-EC" sz="2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500694" y="1714488"/>
            <a:ext cx="2857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100" b="1" dirty="0" smtClean="0"/>
              <a:t>4. MANEJO DE LA BASE</a:t>
            </a:r>
          </a:p>
          <a:p>
            <a:pPr algn="ctr"/>
            <a:r>
              <a:rPr lang="es-EC" sz="2100" b="1" dirty="0" smtClean="0"/>
              <a:t> DE DATOS</a:t>
            </a:r>
            <a:endParaRPr lang="es-EC" sz="2100" b="1" dirty="0"/>
          </a:p>
        </p:txBody>
      </p:sp>
      <p:pic>
        <p:nvPicPr>
          <p:cNvPr id="13" name="12 Imagen"/>
          <p:cNvPicPr/>
          <p:nvPr/>
        </p:nvPicPr>
        <p:blipFill>
          <a:blip r:embed="rId5"/>
          <a:srcRect l="4339" t="16311" r="23830" b="32794"/>
          <a:stretch>
            <a:fillRect/>
          </a:stretch>
        </p:blipFill>
        <p:spPr bwMode="auto">
          <a:xfrm>
            <a:off x="71406" y="1463096"/>
            <a:ext cx="4214842" cy="3680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13 Imagen"/>
          <p:cNvPicPr/>
          <p:nvPr/>
        </p:nvPicPr>
        <p:blipFill>
          <a:blip r:embed="rId6" cstate="print"/>
          <a:srcRect l="3144" t="23615" r="9198" b="9245"/>
          <a:stretch>
            <a:fillRect/>
          </a:stretch>
        </p:blipFill>
        <p:spPr bwMode="auto">
          <a:xfrm>
            <a:off x="4429124" y="2757496"/>
            <a:ext cx="4643438" cy="3743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588" y="2000240"/>
            <a:ext cx="4648200" cy="2369641"/>
          </a:xfrm>
          <a:prstGeom prst="rect">
            <a:avLst/>
          </a:prstGeom>
          <a:noFill/>
        </p:spPr>
        <p:txBody>
          <a:bodyPr wrap="square" rtlCol="0" anchor="b">
            <a:normAutofit fontScale="92500" lnSpcReduction="20000"/>
          </a:bodyPr>
          <a:lstStyle/>
          <a:p>
            <a:pPr algn="ctr"/>
            <a:r>
              <a:rPr lang="es-ES" sz="4500" b="1" dirty="0" smtClean="0">
                <a:solidFill>
                  <a:srgbClr val="7BCF27"/>
                </a:solidFill>
              </a:rPr>
              <a:t>Fase II:</a:t>
            </a:r>
          </a:p>
          <a:p>
            <a:pPr algn="ctr"/>
            <a:r>
              <a:rPr lang="es-ES" sz="4500" b="1" dirty="0" smtClean="0">
                <a:solidFill>
                  <a:srgbClr val="7BCF27"/>
                </a:solidFill>
              </a:rPr>
              <a:t>Georeferenciación aplicando </a:t>
            </a:r>
            <a:r>
              <a:rPr sz="4500" b="1" smtClean="0">
                <a:solidFill>
                  <a:srgbClr val="7BCF27"/>
                </a:solidFill>
              </a:rPr>
              <a:t>Geomarketing</a:t>
            </a:r>
            <a:endParaRPr lang="es-ES" sz="4500" b="1" dirty="0">
              <a:solidFill>
                <a:srgbClr val="7BCF27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s-ES" smtClean="0"/>
              <a:pPr/>
              <a:t>45</a:t>
            </a:fld>
            <a:endParaRPr kumimoji="0" lang="es-ES"/>
          </a:p>
        </p:txBody>
      </p:sp>
      <p:pic>
        <p:nvPicPr>
          <p:cNvPr id="3074" name="Picture 2" descr="http://t3.gstatic.com/images?q=tbn:ANd9GcRHIz1ErnPW3nXEF_denqs6AzKZQUyf1bg_5_cBxQcx2BTWcDYz"/>
          <p:cNvPicPr>
            <a:picLocks noChangeAspect="1" noChangeArrowheads="1"/>
          </p:cNvPicPr>
          <p:nvPr/>
        </p:nvPicPr>
        <p:blipFill>
          <a:blip r:embed="rId4"/>
          <a:srcRect t="61814"/>
          <a:stretch>
            <a:fillRect/>
          </a:stretch>
        </p:blipFill>
        <p:spPr bwMode="auto">
          <a:xfrm>
            <a:off x="5857884" y="4071942"/>
            <a:ext cx="3071834" cy="1071569"/>
          </a:xfrm>
          <a:prstGeom prst="rect">
            <a:avLst/>
          </a:prstGeom>
          <a:noFill/>
        </p:spPr>
      </p:pic>
      <p:pic>
        <p:nvPicPr>
          <p:cNvPr id="3076" name="Picture 4" descr="http://t2.gstatic.com/images?q=tbn:ANd9GcQto2zdKiNcgCzubrys-TD61d-ItWqjXFobVCSnN3T_AmsdH_o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2323" y="428604"/>
            <a:ext cx="3067395" cy="676276"/>
          </a:xfrm>
          <a:prstGeom prst="rect">
            <a:avLst/>
          </a:prstGeom>
          <a:noFill/>
        </p:spPr>
      </p:pic>
      <p:pic>
        <p:nvPicPr>
          <p:cNvPr id="3078" name="Picture 6" descr="http://t3.gstatic.com/images?q=tbn:ANd9GcSYQRztbvNa9Fc9XO11vFBRlm9Dd2VBPMh6MhmdJXDp2XJ4nnmcs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1631144"/>
            <a:ext cx="1602252" cy="18692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4500587" y="0"/>
            <a:ext cx="4643445" cy="6858000"/>
          </a:xfrm>
          <a:prstGeom prst="rect">
            <a:avLst/>
          </a:prstGeom>
          <a:solidFill>
            <a:srgbClr val="FF99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-2205047" y="2509850"/>
            <a:ext cx="5486400" cy="92390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ctr"/>
            <a:r>
              <a:rPr lang="es-ES" sz="4000" b="1" dirty="0" err="1" smtClean="0">
                <a:solidFill>
                  <a:prstClr val="white"/>
                </a:solidFill>
              </a:rPr>
              <a:t>Geomarketing</a:t>
            </a:r>
            <a:endParaRPr lang="es-ES" sz="4000" dirty="0">
              <a:solidFill>
                <a:prstClr val="white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s-ES" smtClean="0"/>
              <a:pPr/>
              <a:t>46</a:t>
            </a:fld>
            <a:endParaRPr kumimoji="0" lang="es-ES"/>
          </a:p>
        </p:txBody>
      </p:sp>
      <p:sp>
        <p:nvSpPr>
          <p:cNvPr id="12" name="6 Flecha doblada"/>
          <p:cNvSpPr/>
          <p:nvPr/>
        </p:nvSpPr>
        <p:spPr>
          <a:xfrm rot="16200000" flipH="1" flipV="1">
            <a:off x="4043910" y="385190"/>
            <a:ext cx="913304" cy="1428760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7" name="10 CuadroTexto"/>
          <p:cNvSpPr txBox="1"/>
          <p:nvPr/>
        </p:nvSpPr>
        <p:spPr>
          <a:xfrm>
            <a:off x="4491887" y="1643050"/>
            <a:ext cx="1723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2200" b="1" dirty="0" smtClean="0"/>
              <a:t>CONSOLIDAR EL CRM</a:t>
            </a:r>
            <a:endParaRPr lang="es-EC" sz="2200" b="1" dirty="0"/>
          </a:p>
        </p:txBody>
      </p:sp>
      <p:sp>
        <p:nvSpPr>
          <p:cNvPr id="21" name="13 CuadroTexto"/>
          <p:cNvSpPr txBox="1"/>
          <p:nvPr/>
        </p:nvSpPr>
        <p:spPr>
          <a:xfrm>
            <a:off x="1428728" y="50004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2400" b="1" dirty="0" smtClean="0"/>
              <a:t>GEOMARKETING</a:t>
            </a:r>
            <a:endParaRPr lang="es-EC" sz="2400" b="1" dirty="0"/>
          </a:p>
        </p:txBody>
      </p:sp>
      <p:sp>
        <p:nvSpPr>
          <p:cNvPr id="15" name="10 CuadroTexto"/>
          <p:cNvSpPr txBox="1"/>
          <p:nvPr/>
        </p:nvSpPr>
        <p:spPr>
          <a:xfrm>
            <a:off x="7429520" y="1587989"/>
            <a:ext cx="1643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2200" b="1" dirty="0" smtClean="0"/>
              <a:t>GESTIÓN DE CLIENTES</a:t>
            </a:r>
            <a:endParaRPr lang="es-EC" sz="2200" b="1" dirty="0"/>
          </a:p>
        </p:txBody>
      </p:sp>
      <p:sp>
        <p:nvSpPr>
          <p:cNvPr id="19" name="10 CuadroTexto"/>
          <p:cNvSpPr txBox="1"/>
          <p:nvPr/>
        </p:nvSpPr>
        <p:spPr>
          <a:xfrm>
            <a:off x="1507186" y="2802435"/>
            <a:ext cx="2207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2200" b="1" dirty="0" smtClean="0"/>
              <a:t>SEGMENTACIÓN DE MERCADO</a:t>
            </a:r>
            <a:endParaRPr lang="es-EC" sz="2200" b="1" dirty="0"/>
          </a:p>
        </p:txBody>
      </p:sp>
      <p:sp>
        <p:nvSpPr>
          <p:cNvPr id="23" name="6 Flecha doblada"/>
          <p:cNvSpPr/>
          <p:nvPr/>
        </p:nvSpPr>
        <p:spPr>
          <a:xfrm rot="10800000" flipH="1" flipV="1">
            <a:off x="2357423" y="1142984"/>
            <a:ext cx="571504" cy="126479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4" name="10 CuadroTexto"/>
          <p:cNvSpPr txBox="1"/>
          <p:nvPr/>
        </p:nvSpPr>
        <p:spPr>
          <a:xfrm>
            <a:off x="4071934" y="3892640"/>
            <a:ext cx="24622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2200" b="1" dirty="0" smtClean="0"/>
              <a:t>MAPA DE SECTORES DE ACCIÓN</a:t>
            </a:r>
            <a:endParaRPr lang="es-EC" sz="2200" b="1" dirty="0"/>
          </a:p>
        </p:txBody>
      </p:sp>
      <p:sp>
        <p:nvSpPr>
          <p:cNvPr id="25" name="6 Flecha doblada"/>
          <p:cNvSpPr/>
          <p:nvPr/>
        </p:nvSpPr>
        <p:spPr>
          <a:xfrm rot="16200000" flipH="1" flipV="1">
            <a:off x="4008191" y="2650876"/>
            <a:ext cx="913304" cy="1500198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7" name="10 CuadroTexto"/>
          <p:cNvSpPr txBox="1"/>
          <p:nvPr/>
        </p:nvSpPr>
        <p:spPr>
          <a:xfrm>
            <a:off x="6286512" y="5249962"/>
            <a:ext cx="23773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2200" b="1" dirty="0" smtClean="0"/>
              <a:t>UBICACIONES GEOGRÁFICAS DE LOS CLIENTES</a:t>
            </a:r>
            <a:endParaRPr lang="es-EC" sz="2200" b="1" dirty="0"/>
          </a:p>
        </p:txBody>
      </p:sp>
      <p:sp>
        <p:nvSpPr>
          <p:cNvPr id="28" name="6 Flecha doblada"/>
          <p:cNvSpPr/>
          <p:nvPr/>
        </p:nvSpPr>
        <p:spPr>
          <a:xfrm rot="16200000" flipH="1" flipV="1">
            <a:off x="6472802" y="4028529"/>
            <a:ext cx="913304" cy="1428760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9" name="6 Flecha doblada"/>
          <p:cNvSpPr/>
          <p:nvPr/>
        </p:nvSpPr>
        <p:spPr>
          <a:xfrm rot="5400000" flipH="1" flipV="1">
            <a:off x="6618528" y="1332124"/>
            <a:ext cx="500066" cy="126479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30" name="29 Imagen" descr="Mapa de Ecuador 2.gif"/>
          <p:cNvPicPr/>
          <p:nvPr/>
        </p:nvPicPr>
        <p:blipFill>
          <a:blip r:embed="rId4" cstate="print">
            <a:lum bright="10000"/>
          </a:blip>
          <a:srcRect l="27588" t="17614" r="45671" b="66251"/>
          <a:stretch>
            <a:fillRect/>
          </a:stretch>
        </p:blipFill>
        <p:spPr>
          <a:xfrm>
            <a:off x="4286248" y="5072074"/>
            <a:ext cx="1928826" cy="14287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458" name="Picture 2" descr="http://t3.gstatic.com/images?q=tbn:ANd9GcRoELeck3ApkorG4Lp93LkBgygN3_yXNnA8LuRQ9wXKLJVeUxn04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285992"/>
            <a:ext cx="1500198" cy="1533987"/>
          </a:xfrm>
          <a:prstGeom prst="rect">
            <a:avLst/>
          </a:prstGeom>
          <a:noFill/>
        </p:spPr>
      </p:pic>
      <p:pic>
        <p:nvPicPr>
          <p:cNvPr id="19462" name="Picture 6" descr="http://www.esan.edu.pe/conexion/actualidad/assets_c/2011/03/segmentacion_mercado-miniatura-290xauto-378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3786191"/>
            <a:ext cx="2195812" cy="16430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21" grpId="0"/>
      <p:bldP spid="15" grpId="0"/>
      <p:bldP spid="19" grpId="0"/>
      <p:bldP spid="23" grpId="0" animBg="1"/>
      <p:bldP spid="24" grpId="0"/>
      <p:bldP spid="25" grpId="0" animBg="1"/>
      <p:bldP spid="27" grpId="0"/>
      <p:bldP spid="28" grpId="0" animBg="1"/>
      <p:bldP spid="2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205047" y="2509850"/>
            <a:ext cx="5486400" cy="92390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ctr"/>
            <a:r>
              <a:rPr lang="es-ES" sz="4000" b="1" dirty="0" smtClean="0">
                <a:solidFill>
                  <a:prstClr val="white"/>
                </a:solidFill>
              </a:rPr>
              <a:t>Georeferenciación</a:t>
            </a:r>
            <a:endParaRPr lang="es-ES" sz="4000" dirty="0">
              <a:solidFill>
                <a:prstClr val="white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s-ES" smtClean="0"/>
              <a:pPr/>
              <a:t>47</a:t>
            </a:fld>
            <a:endParaRPr kumimoji="0" lang="es-ES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42876"/>
            <a:ext cx="478634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17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286124"/>
            <a:ext cx="4643470" cy="31432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2" name="6 Flecha doblada"/>
          <p:cNvSpPr/>
          <p:nvPr/>
        </p:nvSpPr>
        <p:spPr>
          <a:xfrm flipH="1">
            <a:off x="6072198" y="1285860"/>
            <a:ext cx="2857520" cy="1071569"/>
          </a:xfrm>
          <a:prstGeom prst="stripedRightArrow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 b="1" dirty="0" smtClean="0">
              <a:solidFill>
                <a:schemeClr val="bg1"/>
              </a:solidFill>
            </a:endParaRPr>
          </a:p>
          <a:p>
            <a:pPr algn="ctr"/>
            <a:r>
              <a:rPr lang="es-EC" b="1" dirty="0" smtClean="0">
                <a:solidFill>
                  <a:schemeClr val="bg1"/>
                </a:solidFill>
              </a:rPr>
              <a:t>MAPA GEOREFERENCIADO</a:t>
            </a:r>
          </a:p>
          <a:p>
            <a:pPr algn="ctr"/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26" name="6 Flecha doblada"/>
          <p:cNvSpPr/>
          <p:nvPr/>
        </p:nvSpPr>
        <p:spPr>
          <a:xfrm>
            <a:off x="1428728" y="4643446"/>
            <a:ext cx="2795606" cy="1000132"/>
          </a:xfrm>
          <a:prstGeom prst="stripedRightArrow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600" b="1" dirty="0" smtClean="0">
                <a:solidFill>
                  <a:schemeClr val="bg1"/>
                </a:solidFill>
              </a:rPr>
              <a:t>SEGMENTOS DE MERCADO</a:t>
            </a:r>
            <a:endParaRPr lang="es-EC" sz="1600" dirty="0">
              <a:solidFill>
                <a:schemeClr val="bg1"/>
              </a:solidFill>
            </a:endParaRPr>
          </a:p>
        </p:txBody>
      </p:sp>
      <p:cxnSp>
        <p:nvCxnSpPr>
          <p:cNvPr id="32" name="31 Conector recto de flecha"/>
          <p:cNvCxnSpPr/>
          <p:nvPr/>
        </p:nvCxnSpPr>
        <p:spPr>
          <a:xfrm rot="16200000" flipH="1">
            <a:off x="3464711" y="2107397"/>
            <a:ext cx="2928958" cy="114300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205047" y="2509850"/>
            <a:ext cx="5486400" cy="923900"/>
          </a:xfrm>
          <a:prstGeom prst="rect">
            <a:avLst/>
          </a:prstGeom>
          <a:noFill/>
        </p:spPr>
        <p:txBody>
          <a:bodyPr wrap="square" rtlCol="0" anchor="b" anchorCtr="0">
            <a:normAutofit fontScale="85000" lnSpcReduction="20000"/>
          </a:bodyPr>
          <a:lstStyle/>
          <a:p>
            <a:pPr algn="ctr"/>
            <a:r>
              <a:rPr lang="es-ES" sz="4000" b="1" dirty="0" smtClean="0">
                <a:solidFill>
                  <a:prstClr val="white"/>
                </a:solidFill>
              </a:rPr>
              <a:t>Despliegue Georeferenciación</a:t>
            </a:r>
            <a:endParaRPr lang="es-ES" sz="4000" dirty="0">
              <a:solidFill>
                <a:prstClr val="white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s-ES" smtClean="0"/>
              <a:pPr/>
              <a:t>48</a:t>
            </a:fld>
            <a:endParaRPr kumimoji="0" lang="es-ES"/>
          </a:p>
        </p:txBody>
      </p:sp>
      <p:pic>
        <p:nvPicPr>
          <p:cNvPr id="9" name="8 Imagen"/>
          <p:cNvPicPr/>
          <p:nvPr/>
        </p:nvPicPr>
        <p:blipFill>
          <a:blip r:embed="rId4" cstate="print"/>
          <a:srcRect l="3986" r="1993"/>
          <a:stretch>
            <a:fillRect/>
          </a:stretch>
        </p:blipFill>
        <p:spPr bwMode="auto">
          <a:xfrm>
            <a:off x="1285852" y="71414"/>
            <a:ext cx="7786710" cy="67151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1"/>
          <p:cNvSpPr/>
          <p:nvPr/>
        </p:nvSpPr>
        <p:spPr>
          <a:xfrm>
            <a:off x="0" y="857232"/>
            <a:ext cx="9144032" cy="6000768"/>
          </a:xfrm>
          <a:prstGeom prst="rect">
            <a:avLst/>
          </a:prstGeom>
          <a:solidFill>
            <a:srgbClr val="ECEC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s-ES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BALANCED SCORECARD</a:t>
            </a:r>
            <a:endParaRPr lang="es-E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ts val="0"/>
              </a:spcBef>
            </a:pPr>
            <a:r>
              <a:rPr lang="es-ES" sz="17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Monitoreo de la Gestión en tiempo real</a:t>
            </a:r>
            <a:endParaRPr lang="es-ES" sz="17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8378825" y="71438"/>
            <a:ext cx="622300" cy="646112"/>
          </a:xfrm>
          <a:prstGeom prst="ellipse">
            <a:avLst/>
          </a:prstGeom>
          <a:solidFill>
            <a:srgbClr val="FFFFFF"/>
          </a:solidFill>
          <a:ln w="25400" cap="sq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C">
              <a:latin typeface="Tw Cen MT" pitchFamily="34" charset="0"/>
            </a:endParaRPr>
          </a:p>
        </p:txBody>
      </p:sp>
      <p:pic>
        <p:nvPicPr>
          <p:cNvPr id="10" name="Picture 20" descr="EAG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1063" y="168275"/>
            <a:ext cx="3476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25"/>
          <p:cNvGrpSpPr/>
          <p:nvPr/>
        </p:nvGrpSpPr>
        <p:grpSpPr>
          <a:xfrm>
            <a:off x="728650" y="1577822"/>
            <a:ext cx="2128838" cy="2708434"/>
            <a:chOff x="428596" y="1557456"/>
            <a:chExt cx="2128838" cy="2708434"/>
          </a:xfrm>
        </p:grpSpPr>
        <p:sp>
          <p:nvSpPr>
            <p:cNvPr id="12" name="Oval 5"/>
            <p:cNvSpPr/>
            <p:nvPr/>
          </p:nvSpPr>
          <p:spPr>
            <a:xfrm>
              <a:off x="428596" y="1908436"/>
              <a:ext cx="2128838" cy="2095173"/>
            </a:xfrm>
            <a:prstGeom prst="ellipse">
              <a:avLst/>
            </a:prstGeom>
            <a:solidFill>
              <a:srgbClr val="E6EF8F"/>
            </a:soli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/>
                <a:t>         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7224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7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Arial" pitchFamily="34" charset="0"/>
                </a:rPr>
                <a:t>5</a:t>
              </a:r>
              <a:endParaRPr lang="es-ES" sz="17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500034" y="2660142"/>
              <a:ext cx="1931160" cy="68326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endParaRPr lang="es-ES" sz="2400" b="1" dirty="0"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</p:grpSp>
      <p:sp>
        <p:nvSpPr>
          <p:cNvPr id="16" name="Oval 19"/>
          <p:cNvSpPr/>
          <p:nvPr/>
        </p:nvSpPr>
        <p:spPr>
          <a:xfrm>
            <a:off x="928662" y="2071678"/>
            <a:ext cx="1689036" cy="1400873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       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49</a:t>
            </a:fld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588" y="1524000"/>
            <a:ext cx="4648200" cy="2369641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es-ES" sz="4800" b="1" dirty="0" smtClean="0">
                <a:solidFill>
                  <a:srgbClr val="7BCF27"/>
                </a:solidFill>
              </a:rPr>
              <a:t>Análisis </a:t>
            </a:r>
            <a:r>
              <a:rPr lang="es-ES" sz="4800" b="1" dirty="0" err="1" smtClean="0">
                <a:solidFill>
                  <a:srgbClr val="7BCF27"/>
                </a:solidFill>
              </a:rPr>
              <a:t>Macroambiental</a:t>
            </a:r>
            <a:endParaRPr lang="es-ES" sz="4800" b="1" dirty="0">
              <a:solidFill>
                <a:srgbClr val="7BCF27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s-ES" smtClean="0"/>
              <a:pPr/>
              <a:t>5</a:t>
            </a:fld>
            <a:endParaRPr kumimoji="0" lang="es-ES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4"/>
          <a:srcRect l="4043" t="7031" r="11051" b="1937"/>
          <a:stretch>
            <a:fillRect/>
          </a:stretch>
        </p:blipFill>
        <p:spPr bwMode="auto">
          <a:xfrm>
            <a:off x="5715008" y="1142984"/>
            <a:ext cx="335758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1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s-ES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Identificación de Indicadores de Gestión</a:t>
            </a:r>
            <a:endParaRPr lang="es-ES" sz="3600" dirty="0">
              <a:latin typeface="+mn-lt"/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8378825" y="71438"/>
            <a:ext cx="622300" cy="646112"/>
          </a:xfrm>
          <a:prstGeom prst="ellipse">
            <a:avLst/>
          </a:prstGeom>
          <a:solidFill>
            <a:srgbClr val="FFFFFF"/>
          </a:solidFill>
          <a:ln w="25400" cap="sq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C">
              <a:latin typeface="Tw Cen MT" pitchFamily="34" charset="0"/>
            </a:endParaRPr>
          </a:p>
        </p:txBody>
      </p:sp>
      <p:pic>
        <p:nvPicPr>
          <p:cNvPr id="10" name="Picture 20" descr="EAG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1063" y="168275"/>
            <a:ext cx="3476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50</a:t>
            </a:fld>
            <a:endParaRPr kumimoji="0" lang="es-ES"/>
          </a:p>
        </p:txBody>
      </p:sp>
      <p:sp>
        <p:nvSpPr>
          <p:cNvPr id="138242" name="AutoShape 2"/>
          <p:cNvSpPr>
            <a:spLocks noChangeArrowheads="1"/>
          </p:cNvSpPr>
          <p:nvPr/>
        </p:nvSpPr>
        <p:spPr bwMode="auto">
          <a:xfrm>
            <a:off x="71438" y="6173813"/>
            <a:ext cx="8929718" cy="684211"/>
          </a:xfrm>
          <a:prstGeom prst="flowChartPunchedTape">
            <a:avLst/>
          </a:prstGeom>
          <a:gradFill rotWithShape="0">
            <a:gsLst>
              <a:gs pos="0">
                <a:srgbClr val="C2D69B"/>
              </a:gs>
              <a:gs pos="100000">
                <a:srgbClr val="C2D69B">
                  <a:gamma/>
                  <a:tint val="20000"/>
                  <a:invGamma/>
                </a:srgbClr>
              </a:gs>
            </a:gsLst>
            <a:path path="rect">
              <a:fillToRect l="50000" t="50000" r="50000" b="50000"/>
            </a:path>
          </a:gradFill>
          <a:ln w="12700">
            <a:solidFill>
              <a:srgbClr val="31849B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rgbClr val="D6E3B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7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Los Indicadores de Gestión son ante todo información, es decir, agregan valor, no son solo datos.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7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285720" y="1306719"/>
          <a:ext cx="4143404" cy="4408297"/>
        </p:xfrm>
        <a:graphic>
          <a:graphicData uri="http://schemas.openxmlformats.org/drawingml/2006/table">
            <a:tbl>
              <a:tblPr/>
              <a:tblGrid>
                <a:gridCol w="1714512"/>
                <a:gridCol w="242889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Times New Roman"/>
                          <a:ea typeface="Times New Roman"/>
                          <a:cs typeface="Times New Roman"/>
                        </a:rPr>
                        <a:t>PERSPECTIVAS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Times New Roman"/>
                          <a:cs typeface="Times New Roman"/>
                        </a:rPr>
                        <a:t>MEDIDA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4767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i="1">
                          <a:latin typeface="Times New Roman"/>
                          <a:ea typeface="Times New Roman"/>
                          <a:cs typeface="Times New Roman"/>
                        </a:rPr>
                        <a:t>FINANCIERA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Ingreso por ventas de productos y servicios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095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Índice de efectividad financiera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Resultados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028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Gastos Operacionales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90525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i="1">
                          <a:latin typeface="Times New Roman"/>
                          <a:ea typeface="Times New Roman"/>
                          <a:cs typeface="Times New Roman"/>
                        </a:rPr>
                        <a:t>CLIENTE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Implementación sistema CRM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4191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Nivel de satisfacción del cliente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2131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Crecimiento de mercado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819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Número de productos efectivos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4191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Facturación por cliente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4714876" y="1110490"/>
          <a:ext cx="4143404" cy="4818840"/>
        </p:xfrm>
        <a:graphic>
          <a:graphicData uri="http://schemas.openxmlformats.org/drawingml/2006/table">
            <a:tbl>
              <a:tblPr/>
              <a:tblGrid>
                <a:gridCol w="1500198"/>
                <a:gridCol w="2643206"/>
              </a:tblGrid>
              <a:tr h="382516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INTERNA </a:t>
                      </a:r>
                      <a:br>
                        <a:rPr lang="es-EC" sz="1600" b="1" i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(PROCESOS)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3" marR="40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Número de consultorías realizadas anualmente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3" marR="40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8251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Índice de pérdida de clientes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3" marR="40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57377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Número de no conformidades por servicio prestado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3" marR="40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8251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Porcentaje de cumplimiento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3" marR="40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8251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Número de clientes fidelizados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3" marR="40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57377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Diferencial de Eficiencia Organizacional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3" marR="40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82516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i="1">
                          <a:latin typeface="Times New Roman"/>
                          <a:ea typeface="Times New Roman"/>
                          <a:cs typeface="Times New Roman"/>
                        </a:rPr>
                        <a:t>CAPITAL INTANGIBLE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3" marR="40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Times New Roman"/>
                          <a:cs typeface="Times New Roman"/>
                        </a:rPr>
                        <a:t>Horas de Capacitación por empleado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3" marR="40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8251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Times New Roman"/>
                          <a:cs typeface="Times New Roman"/>
                        </a:rPr>
                        <a:t>Horas de Capacitación por directivo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3" marR="40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309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Times New Roman"/>
                          <a:cs typeface="Times New Roman"/>
                        </a:rPr>
                        <a:t>Índice de clima laboral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3" marR="40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9036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Times New Roman"/>
                          <a:ea typeface="Times New Roman"/>
                          <a:cs typeface="Times New Roman"/>
                        </a:rPr>
                        <a:t>Índice de eficiencia del personal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3" marR="40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44098" y="1714488"/>
            <a:ext cx="559337" cy="452296"/>
          </a:xfrm>
          <a:prstGeom prst="rect">
            <a:avLst/>
          </a:prstGeom>
          <a:extLst>
            <a:ext uri="{53640926-AAD7-44D8-BBD7-CCE9431645EC}">
              <a14:shadowObscured xmlns="" xmlns:a14="http://schemas.microsoft.com/office/drawing/2010/main" val="1"/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51</a:t>
            </a:fld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1"/>
          <p:cNvSpPr/>
          <p:nvPr/>
        </p:nvSpPr>
        <p:spPr>
          <a:xfrm>
            <a:off x="0" y="857232"/>
            <a:ext cx="9144032" cy="6000768"/>
          </a:xfrm>
          <a:prstGeom prst="rect">
            <a:avLst/>
          </a:prstGeom>
          <a:solidFill>
            <a:srgbClr val="ECEC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s-ES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ANÁLISIS FINANCIERO</a:t>
            </a:r>
            <a:endParaRPr lang="es-E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ts val="0"/>
              </a:spcBef>
            </a:pPr>
            <a:r>
              <a:rPr lang="es-ES" sz="17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¿Qué tan rentable es lo que proponemos?</a:t>
            </a:r>
            <a:endParaRPr lang="es-ES" sz="17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8378825" y="71438"/>
            <a:ext cx="622300" cy="646112"/>
          </a:xfrm>
          <a:prstGeom prst="ellipse">
            <a:avLst/>
          </a:prstGeom>
          <a:solidFill>
            <a:srgbClr val="FFFFFF"/>
          </a:solidFill>
          <a:ln w="25400" cap="sq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C">
              <a:latin typeface="Tw Cen MT" pitchFamily="34" charset="0"/>
            </a:endParaRPr>
          </a:p>
        </p:txBody>
      </p:sp>
      <p:pic>
        <p:nvPicPr>
          <p:cNvPr id="10" name="Picture 20" descr="EAG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1063" y="168275"/>
            <a:ext cx="3476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23"/>
          <p:cNvGrpSpPr/>
          <p:nvPr/>
        </p:nvGrpSpPr>
        <p:grpSpPr>
          <a:xfrm>
            <a:off x="643391" y="1571612"/>
            <a:ext cx="2285534" cy="2708434"/>
            <a:chOff x="6389341" y="1587511"/>
            <a:chExt cx="2057400" cy="2567126"/>
          </a:xfrm>
        </p:grpSpPr>
        <p:sp>
          <p:nvSpPr>
            <p:cNvPr id="15" name="Oval 4"/>
            <p:cNvSpPr/>
            <p:nvPr/>
          </p:nvSpPr>
          <p:spPr>
            <a:xfrm>
              <a:off x="6389341" y="1944701"/>
              <a:ext cx="2057400" cy="2057400"/>
            </a:xfrm>
            <a:prstGeom prst="ellipse">
              <a:avLst/>
            </a:prstGeom>
            <a:solidFill>
              <a:srgbClr val="99FF66"/>
            </a:soli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           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721604" y="1587511"/>
              <a:ext cx="1219200" cy="2567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7000" b="1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6</a:t>
              </a:r>
              <a:endParaRPr lang="es-ES" sz="17000" b="1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8" name="Oval 20"/>
            <p:cNvSpPr/>
            <p:nvPr/>
          </p:nvSpPr>
          <p:spPr>
            <a:xfrm>
              <a:off x="6670349" y="2112850"/>
              <a:ext cx="1583470" cy="1438276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>
                  <a:solidFill>
                    <a:schemeClr val="accent3">
                      <a:lumMod val="75000"/>
                    </a:schemeClr>
                  </a:solidFill>
                </a:rPr>
                <a:t>       </a:t>
              </a:r>
            </a:p>
          </p:txBody>
        </p:sp>
      </p:grp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52</a:t>
            </a:fld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4622" y="76200"/>
            <a:ext cx="6651978" cy="734291"/>
          </a:xfrm>
        </p:spPr>
        <p:txBody>
          <a:bodyPr anchor="b"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es-ES" b="1" dirty="0" smtClean="0">
                <a:solidFill>
                  <a:prstClr val="white"/>
                </a:solidFill>
                <a:ea typeface="+mn-ea"/>
                <a:cs typeface="+mn-cs"/>
              </a:rPr>
              <a:t>Análisis Financiero sin Proyecto</a:t>
            </a: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</p:spPr>
        <p:txBody>
          <a:bodyPr/>
          <a:lstStyle/>
          <a:p>
            <a:fld id="{240D5ECE-8B49-45CD-BE81-EF81920D1969}" type="slidenum">
              <a:rPr lang="es-ES" smtClean="0"/>
              <a:pPr/>
              <a:t>53</a:t>
            </a:fld>
            <a:endParaRPr kumimoji="0"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928670"/>
            <a:ext cx="428628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1000108"/>
            <a:ext cx="457203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1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Proyección de Ingresos con y sin Proyecto.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54</a:t>
            </a:fld>
            <a:endParaRPr kumimoji="0" lang="es-ES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57158" y="1285860"/>
          <a:ext cx="5072098" cy="1121664"/>
        </p:xfrm>
        <a:graphic>
          <a:graphicData uri="http://schemas.openxmlformats.org/drawingml/2006/table">
            <a:tbl>
              <a:tblPr/>
              <a:tblGrid>
                <a:gridCol w="1619984"/>
                <a:gridCol w="1023222"/>
                <a:gridCol w="1214446"/>
                <a:gridCol w="1214446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INGRESOS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CON PROYECTO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$ 414.324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$ 482.374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$ 559.125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i="1">
                          <a:latin typeface="Times New Roman"/>
                          <a:ea typeface="Times New Roman"/>
                          <a:cs typeface="Times New Roman"/>
                        </a:rPr>
                        <a:t>SIN PROYECTO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$ 318.231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$ 338.791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$ 359.058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/>
        </p:nvGraphicFramePr>
        <p:xfrm>
          <a:off x="428596" y="2786058"/>
          <a:ext cx="5072098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929322" y="2000240"/>
            <a:ext cx="2714644" cy="3357586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isometricOffAxis2Left"/>
            <a:lightRig rig="threePt" dir="t"/>
          </a:scene3d>
        </p:spPr>
        <p:txBody>
          <a:bodyPr>
            <a:noAutofit/>
          </a:bodyPr>
          <a:lstStyle>
            <a:extLst/>
          </a:lstStyle>
          <a:p>
            <a:pPr algn="just"/>
            <a:r>
              <a:rPr lang="es-EC" sz="2800" dirty="0" smtClean="0"/>
              <a:t>Con la aplicación del Proyecto los ingresos de MA&amp;C crecerán en promedio un 16,42% de año a año.</a:t>
            </a:r>
            <a:endParaRPr sz="2800"/>
          </a:p>
        </p:txBody>
      </p:sp>
      <p:sp>
        <p:nvSpPr>
          <p:cNvPr id="9" name="Oval 18"/>
          <p:cNvSpPr>
            <a:spLocks noChangeArrowheads="1"/>
          </p:cNvSpPr>
          <p:nvPr/>
        </p:nvSpPr>
        <p:spPr bwMode="auto">
          <a:xfrm>
            <a:off x="8378825" y="71438"/>
            <a:ext cx="622300" cy="646112"/>
          </a:xfrm>
          <a:prstGeom prst="ellipse">
            <a:avLst/>
          </a:prstGeom>
          <a:solidFill>
            <a:srgbClr val="FFFFFF"/>
          </a:solidFill>
          <a:ln w="25400" cap="sq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C">
              <a:latin typeface="Tw Cen MT" pitchFamily="34" charset="0"/>
            </a:endParaRPr>
          </a:p>
        </p:txBody>
      </p:sp>
      <p:pic>
        <p:nvPicPr>
          <p:cNvPr id="10" name="Picture 20" descr="EAG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63" y="168275"/>
            <a:ext cx="3476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Flujos con y sin Proyecto.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55</a:t>
            </a:fld>
            <a:endParaRPr kumimoji="0" lang="es-ES"/>
          </a:p>
        </p:txBody>
      </p:sp>
      <p:sp>
        <p:nvSpPr>
          <p:cNvPr id="7" name="Rectang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929322" y="2214554"/>
            <a:ext cx="2714644" cy="33575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scene3d>
            <a:camera prst="isometricOffAxis2Left"/>
            <a:lightRig rig="threePt" dir="t"/>
          </a:scene3d>
        </p:spPr>
        <p:txBody>
          <a:bodyPr>
            <a:noAutofit/>
          </a:bodyPr>
          <a:lstStyle>
            <a:extLst/>
          </a:lstStyle>
          <a:p>
            <a:pPr algn="just"/>
            <a:r>
              <a:rPr lang="es-EC" sz="2800" dirty="0" smtClean="0"/>
              <a:t>Con la aplicación del Proyecto el Flujo de Efectivo de MA&amp;C crecerá en promedio un 30,56% de año a año.</a:t>
            </a:r>
            <a:endParaRPr sz="280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14282" y="1643050"/>
          <a:ext cx="5429288" cy="1402080"/>
        </p:xfrm>
        <a:graphic>
          <a:graphicData uri="http://schemas.openxmlformats.org/drawingml/2006/table">
            <a:tbl>
              <a:tblPr/>
              <a:tblGrid>
                <a:gridCol w="2218192"/>
                <a:gridCol w="1014030"/>
                <a:gridCol w="1098533"/>
                <a:gridCol w="1098533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FLUJO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FLUJO CON PROYECTO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$ 94.246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$ 127.002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$ 160.503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FLUJO SIN PROYECTO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$ 68.840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$ 73.642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$ 85.886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Gráfico"/>
          <p:cNvGraphicFramePr/>
          <p:nvPr/>
        </p:nvGraphicFramePr>
        <p:xfrm>
          <a:off x="214282" y="3286124"/>
          <a:ext cx="5429288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8378825" y="71438"/>
            <a:ext cx="622300" cy="646112"/>
          </a:xfrm>
          <a:prstGeom prst="ellipse">
            <a:avLst/>
          </a:prstGeom>
          <a:solidFill>
            <a:srgbClr val="FFFFFF"/>
          </a:solidFill>
          <a:ln w="25400" cap="sq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C">
              <a:latin typeface="Tw Cen MT" pitchFamily="34" charset="0"/>
            </a:endParaRPr>
          </a:p>
        </p:txBody>
      </p:sp>
      <p:pic>
        <p:nvPicPr>
          <p:cNvPr id="12" name="Picture 20" descr="EAG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63" y="168275"/>
            <a:ext cx="3476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 y TIR.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56</a:t>
            </a:fld>
            <a:endParaRPr kumimoji="0" lang="es-ES"/>
          </a:p>
        </p:txBody>
      </p:sp>
      <p:sp>
        <p:nvSpPr>
          <p:cNvPr id="6" name="Oval 18"/>
          <p:cNvSpPr>
            <a:spLocks noChangeArrowheads="1"/>
          </p:cNvSpPr>
          <p:nvPr/>
        </p:nvSpPr>
        <p:spPr bwMode="auto">
          <a:xfrm>
            <a:off x="8378825" y="71438"/>
            <a:ext cx="622300" cy="646112"/>
          </a:xfrm>
          <a:prstGeom prst="ellipse">
            <a:avLst/>
          </a:prstGeom>
          <a:solidFill>
            <a:srgbClr val="FFFFFF"/>
          </a:solidFill>
          <a:ln w="25400" cap="sq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C">
              <a:latin typeface="Tw Cen MT" pitchFamily="34" charset="0"/>
            </a:endParaRPr>
          </a:p>
        </p:txBody>
      </p:sp>
      <p:pic>
        <p:nvPicPr>
          <p:cNvPr id="7" name="Picture 20" descr="EAG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1063" y="168275"/>
            <a:ext cx="3476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14282" y="1142984"/>
          <a:ext cx="4500595" cy="1643073"/>
        </p:xfrm>
        <a:graphic>
          <a:graphicData uri="http://schemas.openxmlformats.org/drawingml/2006/table">
            <a:tbl>
              <a:tblPr/>
              <a:tblGrid>
                <a:gridCol w="1170647"/>
                <a:gridCol w="1239508"/>
                <a:gridCol w="1101785"/>
                <a:gridCol w="988655"/>
              </a:tblGrid>
              <a:tr h="547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400" dirty="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SUMATORIA DE FLUJOS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INVERSIÓN INICIAL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VAN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547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Times New Roman"/>
                          <a:ea typeface="Times New Roman"/>
                          <a:cs typeface="Times New Roman"/>
                        </a:rPr>
                        <a:t>SIN PROYECTO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latin typeface="Times New Roman"/>
                          <a:ea typeface="Calibri"/>
                          <a:cs typeface="Times New Roman"/>
                        </a:rPr>
                        <a:t>$ 162.499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$  10.000,00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$ 152.499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Times New Roman"/>
                          <a:ea typeface="Times New Roman"/>
                          <a:cs typeface="Times New Roman"/>
                        </a:rPr>
                        <a:t>CON PROYECTO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latin typeface="Times New Roman"/>
                          <a:ea typeface="Calibri"/>
                          <a:cs typeface="Times New Roman"/>
                        </a:rPr>
                        <a:t>$ 267.035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latin typeface="Times New Roman"/>
                          <a:ea typeface="Calibri"/>
                          <a:cs typeface="Times New Roman"/>
                        </a:rPr>
                        <a:t>$ 25.000,00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latin typeface="Times New Roman"/>
                          <a:ea typeface="Calibri"/>
                          <a:cs typeface="Times New Roman"/>
                        </a:rPr>
                        <a:t>$ 242.035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Gráfico"/>
          <p:cNvGraphicFramePr/>
          <p:nvPr/>
        </p:nvGraphicFramePr>
        <p:xfrm>
          <a:off x="214282" y="3000372"/>
          <a:ext cx="4643470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5072066" y="5000636"/>
          <a:ext cx="3786214" cy="857256"/>
        </p:xfrm>
        <a:graphic>
          <a:graphicData uri="http://schemas.openxmlformats.org/drawingml/2006/table">
            <a:tbl>
              <a:tblPr/>
              <a:tblGrid>
                <a:gridCol w="881376"/>
                <a:gridCol w="1078390"/>
                <a:gridCol w="1826448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TIR =</a:t>
                      </a:r>
                      <a:endParaRPr lang="es-E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69,47%</a:t>
                      </a:r>
                      <a:endParaRPr lang="es-E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b="1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CON PROYECTO </a:t>
                      </a:r>
                      <a:endParaRPr lang="es-E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TIR =</a:t>
                      </a:r>
                      <a:endParaRPr lang="es-E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40,33</a:t>
                      </a:r>
                      <a:r>
                        <a:rPr lang="es-EC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%</a:t>
                      </a:r>
                      <a:endParaRPr lang="es-E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b="1" i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SIN PROYECTO</a:t>
                      </a:r>
                      <a:endParaRPr lang="es-E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357818" y="1214422"/>
            <a:ext cx="3071834" cy="33575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isometricOffAxis2Lef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extLst/>
          </a:lstStyle>
          <a:p>
            <a:pPr algn="just"/>
            <a:r>
              <a:rPr lang="es-EC" sz="2400" dirty="0" smtClean="0"/>
              <a:t>VAN con y sin proyecto positivo, sin embargo, el VAN con proyecto genera más ganancias por lo que es viable la Implementación del Plan de Marketing .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3" name="Oval 2"/>
          <p:cNvSpPr/>
          <p:nvPr/>
        </p:nvSpPr>
        <p:spPr>
          <a:xfrm>
            <a:off x="988264" y="2276476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2620028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solidFill>
                  <a:prstClr val="white">
                    <a:lumMod val="65000"/>
                  </a:prstClr>
                </a:solidFill>
                <a:latin typeface="Georgia" pitchFamily="18" charset="0"/>
                <a:cs typeface="Arial" pitchFamily="34" charset="0"/>
              </a:rPr>
              <a:t>MA&amp;C</a:t>
            </a:r>
            <a:endParaRPr lang="es-ES" sz="2800" b="1" dirty="0">
              <a:solidFill>
                <a:prstClr val="white">
                  <a:lumMod val="65000"/>
                </a:prstClr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sz="4000" cap="none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CONCLUSIONES Y</a:t>
            </a:r>
            <a:r>
              <a:rPr lang="es-ES" sz="4000" b="0" cap="none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s-ES" sz="4000" b="0" cap="none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s-ES" sz="4000" b="0" cap="none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s-ES" sz="4000" cap="none" dirty="0" smtClean="0">
                <a:solidFill>
                  <a:prstClr val="black">
                    <a:lumMod val="50000"/>
                    <a:lumOff val="50000"/>
                  </a:prstClr>
                </a:solidFill>
                <a:ea typeface="+mn-ea"/>
                <a:cs typeface="+mn-cs"/>
              </a:rPr>
              <a:t>RECOMENDACIONES</a:t>
            </a:r>
            <a:r>
              <a:rPr lang="es-ES" sz="4000" b="0" cap="none" dirty="0">
                <a:solidFill>
                  <a:prstClr val="black">
                    <a:lumMod val="50000"/>
                    <a:lumOff val="50000"/>
                  </a:prstClr>
                </a:solidFill>
                <a:ea typeface="+mn-ea"/>
                <a:cs typeface="Arial" pitchFamily="34" charset="0"/>
              </a:rPr>
              <a:t/>
            </a:r>
            <a:br>
              <a:rPr lang="es-ES" sz="4000" b="0" cap="none" dirty="0">
                <a:solidFill>
                  <a:prstClr val="black">
                    <a:lumMod val="50000"/>
                    <a:lumOff val="50000"/>
                  </a:prstClr>
                </a:solidFill>
                <a:ea typeface="+mn-ea"/>
                <a:cs typeface="Arial" pitchFamily="34" charset="0"/>
              </a:rPr>
            </a:br>
            <a:endParaRPr lang="es-ES" sz="2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s-ES" sz="17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¡Resultados del estudio!</a:t>
            </a:r>
            <a:endParaRPr lang="es-ES" sz="17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57</a:t>
            </a:fld>
            <a:endParaRPr kumimoji="0" lang="es-ES"/>
          </a:p>
        </p:txBody>
      </p:sp>
      <p:sp>
        <p:nvSpPr>
          <p:cNvPr id="8" name="Oval 18"/>
          <p:cNvSpPr>
            <a:spLocks noChangeArrowheads="1"/>
          </p:cNvSpPr>
          <p:nvPr/>
        </p:nvSpPr>
        <p:spPr bwMode="auto">
          <a:xfrm>
            <a:off x="8378825" y="71438"/>
            <a:ext cx="622300" cy="646112"/>
          </a:xfrm>
          <a:prstGeom prst="ellipse">
            <a:avLst/>
          </a:prstGeom>
          <a:solidFill>
            <a:srgbClr val="FFFFFF"/>
          </a:solidFill>
          <a:ln w="25400" cap="sq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C">
              <a:latin typeface="Tw Cen MT" pitchFamily="34" charset="0"/>
            </a:endParaRPr>
          </a:p>
        </p:txBody>
      </p:sp>
      <p:pic>
        <p:nvPicPr>
          <p:cNvPr id="11" name="Picture 20" descr="EAG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63" y="168275"/>
            <a:ext cx="3476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Arrow 19"/>
          <p:cNvSpPr/>
          <p:nvPr/>
        </p:nvSpPr>
        <p:spPr>
          <a:xfrm>
            <a:off x="107516" y="2000240"/>
            <a:ext cx="1053515" cy="490290"/>
          </a:xfrm>
          <a:prstGeom prst="leftArrow">
            <a:avLst/>
          </a:prstGeom>
          <a:gradFill flip="none" rotWithShape="1">
            <a:gsLst>
              <a:gs pos="15000">
                <a:schemeClr val="tx1">
                  <a:lumMod val="75000"/>
                  <a:lumOff val="25000"/>
                  <a:alpha val="18000"/>
                </a:schemeClr>
              </a:gs>
              <a:gs pos="48000">
                <a:schemeClr val="tx1">
                  <a:lumMod val="65000"/>
                  <a:lumOff val="35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60899" y="4714884"/>
            <a:ext cx="1053515" cy="490290"/>
          </a:xfrm>
          <a:prstGeom prst="leftArrow">
            <a:avLst/>
          </a:prstGeom>
          <a:gradFill flip="none" rotWithShape="1">
            <a:gsLst>
              <a:gs pos="15000">
                <a:schemeClr val="tx1">
                  <a:lumMod val="75000"/>
                  <a:lumOff val="25000"/>
                  <a:alpha val="18000"/>
                </a:schemeClr>
              </a:gs>
              <a:gs pos="48000">
                <a:schemeClr val="tx1">
                  <a:lumMod val="65000"/>
                  <a:lumOff val="35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4622" y="76200"/>
            <a:ext cx="6651978" cy="734291"/>
          </a:xfrm>
        </p:spPr>
        <p:txBody>
          <a:bodyPr anchor="b"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es-ES" b="1" dirty="0" smtClean="0">
                <a:solidFill>
                  <a:prstClr val="white"/>
                </a:solidFill>
                <a:ea typeface="+mn-ea"/>
                <a:cs typeface="+mn-cs"/>
              </a:rPr>
              <a:t>Conclusiones</a:t>
            </a:r>
            <a:endParaRPr lang="es-ES" dirty="0"/>
          </a:p>
        </p:txBody>
      </p:sp>
      <p:sp>
        <p:nvSpPr>
          <p:cNvPr id="13" name="Rectang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285852" y="1142984"/>
            <a:ext cx="7358114" cy="5286412"/>
          </a:xfrm>
          <a:prstGeom prst="rect">
            <a:avLst/>
          </a:prstGeom>
        </p:spPr>
        <p:txBody>
          <a:bodyPr>
            <a:noAutofit/>
          </a:bodyPr>
          <a:lstStyle>
            <a:extLst/>
          </a:lstStyle>
          <a:p>
            <a:pPr marL="457200" indent="-457200" algn="just">
              <a:buFont typeface="+mj-lt"/>
              <a:buAutoNum type="arabicPeriod"/>
            </a:pPr>
            <a:r>
              <a:rPr lang="es-EC" sz="2400" dirty="0" smtClean="0"/>
              <a:t>Los clientes de MA&amp;C se encuentran satisfechos con los servicios recibidos, lo cual hace que sea recomendado y atractivo para clientes potenciales.</a:t>
            </a:r>
          </a:p>
          <a:p>
            <a:pPr marL="457200" indent="-457200" algn="just">
              <a:buFont typeface="+mj-lt"/>
              <a:buAutoNum type="arabicPeriod"/>
            </a:pPr>
            <a:endParaRPr lang="es-EC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EC" sz="2400" dirty="0" smtClean="0"/>
              <a:t>A través de la aplicación del CRM y Geomarketing generar fidelidad en los clientes y mayor posicionamiento.</a:t>
            </a:r>
          </a:p>
          <a:p>
            <a:pPr marL="457200" indent="-457200" algn="just">
              <a:buFont typeface="+mj-lt"/>
              <a:buAutoNum type="arabicPeriod"/>
            </a:pPr>
            <a:endParaRPr lang="es-EC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EC" sz="2400" dirty="0" smtClean="0"/>
              <a:t>MA&amp;C cuenta con una capacidad financiera eficiente, lo cual si se aprovecha adecuadamente y se impulsa la investigación de nuevos servicios se logrará una empresa más competitiva y fuerte en el sector industrial al que pertenece.</a:t>
            </a:r>
            <a:endParaRPr sz="2400" smtClean="0"/>
          </a:p>
          <a:p>
            <a:pPr algn="just"/>
            <a:endParaRPr sz="240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58</a:t>
            </a:fld>
            <a:endParaRPr kumimoji="0" lang="es-E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Arrow 19"/>
          <p:cNvSpPr/>
          <p:nvPr/>
        </p:nvSpPr>
        <p:spPr>
          <a:xfrm>
            <a:off x="71406" y="2000240"/>
            <a:ext cx="1053515" cy="490290"/>
          </a:xfrm>
          <a:prstGeom prst="leftArrow">
            <a:avLst/>
          </a:prstGeom>
          <a:gradFill flip="none" rotWithShape="1">
            <a:gsLst>
              <a:gs pos="15000">
                <a:schemeClr val="tx1">
                  <a:lumMod val="75000"/>
                  <a:lumOff val="25000"/>
                  <a:alpha val="18000"/>
                </a:schemeClr>
              </a:gs>
              <a:gs pos="48000">
                <a:schemeClr val="tx1">
                  <a:lumMod val="65000"/>
                  <a:lumOff val="35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24789" y="4714884"/>
            <a:ext cx="1053515" cy="490290"/>
          </a:xfrm>
          <a:prstGeom prst="leftArrow">
            <a:avLst/>
          </a:prstGeom>
          <a:gradFill flip="none" rotWithShape="1">
            <a:gsLst>
              <a:gs pos="15000">
                <a:schemeClr val="tx1">
                  <a:lumMod val="75000"/>
                  <a:lumOff val="25000"/>
                  <a:alpha val="18000"/>
                </a:schemeClr>
              </a:gs>
              <a:gs pos="48000">
                <a:schemeClr val="tx1">
                  <a:lumMod val="65000"/>
                  <a:lumOff val="35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4622" y="76200"/>
            <a:ext cx="6651978" cy="734291"/>
          </a:xfrm>
        </p:spPr>
        <p:txBody>
          <a:bodyPr anchor="b"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es-ES" b="1" dirty="0" smtClean="0">
                <a:solidFill>
                  <a:prstClr val="white"/>
                </a:solidFill>
                <a:ea typeface="+mn-ea"/>
                <a:cs typeface="+mn-cs"/>
              </a:rPr>
              <a:t>Recomendaciones</a:t>
            </a:r>
            <a:endParaRPr lang="es-ES" dirty="0"/>
          </a:p>
        </p:txBody>
      </p:sp>
      <p:sp>
        <p:nvSpPr>
          <p:cNvPr id="13" name="Rectang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71538" y="1214422"/>
            <a:ext cx="7786742" cy="5286412"/>
          </a:xfrm>
          <a:prstGeom prst="rect">
            <a:avLst/>
          </a:prstGeom>
        </p:spPr>
        <p:txBody>
          <a:bodyPr>
            <a:noAutofit/>
          </a:bodyPr>
          <a:lstStyle>
            <a:extLst/>
          </a:lstStyle>
          <a:p>
            <a:pPr marL="457200" lvl="0" indent="-457200" algn="just">
              <a:buFont typeface="+mj-lt"/>
              <a:buAutoNum type="arabicPeriod"/>
            </a:pPr>
            <a:r>
              <a:rPr lang="es-EC" sz="2400" dirty="0" smtClean="0"/>
              <a:t>Fortalecer el Área de Marketing y de Comercialización, que esta se vuelva  el eje para que MA&amp;C se posicione en el mercado a través de la implementación de estrategias que satisfagan las necesidades de los clientes.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C" sz="2400" dirty="0" smtClean="0"/>
              <a:t>Monitoreo de la Gestión Organizacional a través del BSC propuesto.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C" sz="2400" dirty="0" smtClean="0"/>
              <a:t>Implementar el Plan de  Marketing, ya que la ejecución generará importantes beneficios tanto económicos como de posicionamiento e imagen.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C" sz="2400" dirty="0" smtClean="0"/>
              <a:t>Implementar el Plan de Medios y el Fortalecimiento de la Fuerza de Ventas como impulsores del nuevo y rediseñado portafolio de productos y servicios.</a:t>
            </a:r>
            <a:endParaRPr sz="240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59</a:t>
            </a:fld>
            <a:endParaRPr kumimoji="0" lang="es-E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4348" y="4214818"/>
            <a:ext cx="3429024" cy="2143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4000"/>
              </a:lnSpc>
            </a:pPr>
            <a:r>
              <a:rPr lang="es-ES_tradnl" sz="2400" dirty="0" smtClean="0"/>
              <a:t>Restricción de las líneas de crédito hacia el país, complicando la situación económica del mismo.</a:t>
            </a:r>
            <a:endParaRPr lang="es-ES" sz="2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3880" y="1219200"/>
            <a:ext cx="3962400" cy="21383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4000"/>
              </a:lnSpc>
            </a:pPr>
            <a:r>
              <a:rPr lang="es-ES_tradnl" sz="2400" dirty="0" smtClean="0"/>
              <a:t>El decrecimiento de la tasa activa en los últimos años, ha permitido que las empresas y personas puedan continuar endeudándose.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85786" y="76200"/>
            <a:ext cx="8053414" cy="6858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s-E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Tasa de Interés y Riesgo País</a:t>
            </a:r>
            <a:endParaRPr lang="es-ES" sz="3200" dirty="0">
              <a:latin typeface="+mn-lt"/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8378825" y="71438"/>
            <a:ext cx="622300" cy="646112"/>
          </a:xfrm>
          <a:prstGeom prst="ellipse">
            <a:avLst/>
          </a:prstGeom>
          <a:solidFill>
            <a:srgbClr val="FFFFFF"/>
          </a:solidFill>
          <a:ln w="25400" cap="sq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C">
              <a:latin typeface="Tw Cen MT" pitchFamily="34" charset="0"/>
            </a:endParaRPr>
          </a:p>
        </p:txBody>
      </p:sp>
      <p:pic>
        <p:nvPicPr>
          <p:cNvPr id="10" name="Picture 20" descr="EAG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63" y="168275"/>
            <a:ext cx="3476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6</a:t>
            </a:fld>
            <a:endParaRPr kumimoji="0" lang="es-ES"/>
          </a:p>
        </p:txBody>
      </p:sp>
      <p:sp>
        <p:nvSpPr>
          <p:cNvPr id="2050" name="AutoShape 2" descr="data:image/jpg;base64,/9j/4AAQSkZJRgABAQAAAQABAAD/2wBDAAkGBwgHBgkIBwgKCgkLDRYPDQwMDRsUFRAWIB0iIiAdHx8kKDQsJCYxJx8fLT0tMTU3Ojo6Iys/RD84QzQ5Ojf/2wBDAQoKCg0MDRoPDxo3JR8lNzc3Nzc3Nzc3Nzc3Nzc3Nzc3Nzc3Nzc3Nzc3Nzc3Nzc3Nzc3Nzc3Nzc3Nzc3Nzc3Nzf/wAARCACaAKkDASIAAhEBAxEB/8QAHAAAAgIDAQEAAAAAAAAAAAAABQYDBAECBwAI/8QAQxAAAgEDAgQEAwUFBAgHAAAAAQIDAAQRBSEGEjFBEyJRYXGBkQcUMqHBI1JisdEVM3LwFiQ1QkOCovEXNEWSk7Lh/8QAGgEAAgMBAQAAAAAAAAAAAAAAAwQBAgUABv/EACQRAAIDAAMAAgIDAQEAAAAAAAECAAMRBBIhMUETIgUjUTJh/9oADAMBAAIRAxEAPwDuORWKUBq91zY8X8qj0XUtSu7yUyTHwgxCj0Aqnf2Rsc6zkUEvNW+5BEaeNppDiKNurn2xVpLkSoHDOCe4q3YSYRzWM0L57gzGSOZZY1BXl6b/ABraS8MSM0wdMAncZH1rtnQnWKF2s07w+LI3mc82Afw+1V7y8nWSKOB8SMcsevKo61MgmHKzQIarLCB43mz3ojZ30dzsueb3qNnBgZcr1YNRMxFTsmTVjNU5rxIB5jluygb0t8TcVvpX3dPu0jSXIbw1J5RtjPv3FQSB6ZwBJwCNjzInVhn0qB7z9xM/GuaxcaajMzfsYIsZ6qT0oppevX93IEDQO5yQDGwB+eaCeVSpwmGPE5HXtkcmuZT0OPgKx48v7/5UIgvZZZGgnjMM6jmK5yGHqDV1XblG9ODqRoiJ7A4ZejumyA4BHrVtWDKCOh6UH527mptLlke1POclXYD4ZodhCkQtemFM16oI8lxk1PVdl5zp+ZWY+npRPTnhtrGS7aIoyqzHkbqAM9PlUMsOS2K3gn+7BfEZSoz5WoWQegGKOlcOya3G+va/rE1tFNM4t4o3O2GPVvTIPTsOtVtY1HiHg/VLbkv3ubBnBjL+ZXTbIPrj603cPwWWnW4gLQzW88rsIuUvyAHKjAHqTufQUW1JQLSS4niScwAyRR7DBA7ZGx98Usz9WjqjRJeH7+21XTIry0OQxPNvkhh1zVtJJWmcq2Y18uG7n40lfZxqAm066KxRpLNdtIUj2WMEDGMddqcPvEMahQSuOgO9NKfIuwAOTNxPbRFfGRoyxxzJWkcKOzz2tykxfY82M4HbNQX1u8yPIoWTbYBugpfjt5kuOWZJIwPMQds+gFTsCzYYU1KK78QZgcjOxHSiegK4fzqQcdxQqC/uIjhXBHo29HbK/LjDBS2Ow6VbNPk5WHzCxqBzjrVSZpnTxCxC9lHelXWr6ZQ+cgChXWfjjNSF403l7a2UD3FxIiKo3Odz8K5rxhdrq2q295+GFbQCEZ7liT/LB+FVL+aO+t1YPy3AbZCdpfYZ/wB7H1rOmWZ1exm00NiZQZbZs4z++h+OAfiDST3lhnxHaqxW2mUGk8GRGZ1MQXlKr7kmi9jZxyS2c0V6FVpRszdcdh26n40uW3DetXRuTaQtKkBwQWClj3UA9WHcD+lMWkaVey6PNE0csM3KUEUilTnvgEemd6G1ZwdTGWvB0GN1vqNtqWowy25GYoWB36kkD9CflRVT29KWdGsIbR43tXPlPnRtjn/Par2u602jW9u6Wr3JmcoFVsEHGfQ1pcWw9Mb6mNyEHf8AX7htVLEAdSauwsvmjXH7M4NJtpxLrD4MegxxEjpcXoU4/wAPLn64q1wrxBc6pqM8NxHZRME8WSOCQysu4G7Dy9fTNQ96uwCy60lBrRuhXz55m+u1WKgj/HvU9FEoYoTRScwUAEsdsGq+oacxtyxm5WbyjbuaJmxhF14kt2qoBsgYD9auctuQkkao6j8Dg5x7ihswVdMGE7HIkcVavqHDL6WtnaIbJ7cq0ix5CSD97b3zn4+ho1pRluIluLiRmkYeYN0HqBRu9hQ2YEhBBYHz77k9PzoXZaNJbjAlHhA8qgHovb8tqQ5CksME0qmUJhkPDfDMejQTeDcM5mfnHMAAB2FFTYuZA5cEgdPerXixxlU5gPLnHoBWqTcwBJ69KOLFAwxVk07IDZsxwxAXvVhlijiImGR/EM1rJdIg28z9gKpSeJKeYvg/Dp8KIhLHyDbqshuLW1kk5ivhj0DdaIabbxg4jIKjrk0O/spbmQeJLIR3wcULveIILCWS1scKIzytKWyW9eXfbfbJol3IFK5Io45ubQI43TrycjFAPc4pc1LTY51Y4jOfc0ItdZEMImljMshZv7wnOM4Gfj60X03WDdD9sIY1PTmbfHwHQe5NZb8sWH2aI4z1jYqatoLx2kr29k0j42SKXcnscEb/ACOa2ggmt2hvbeQJKwwWxnlY7BiD7nBFOszW6qGDo4bpynIPwoPd2/hyc0UQ+7uT4sY6jJzkfEk59Dv60PLNwSS657FLhzVry01PN+ZXM6Pz87MQJA2WIB6YOQQPSnm2uxKR+05w+MPnOfQUq6jo0kerRXECKYW877jORkbbZwR2B3Jz2q9pqRwQFZbkhJHLJjysF+fTvTJZKz3B9gWDWHAPJ7UdSW24j+7opMjRrkICSzdR09sb/Cp5b+WNU55DIyE7NvjJ+h9K2Gq6bEzfdniEr4DSsMs3pk9TQG/1WCPTJtStYmlVbgQgOOVcsGOcDfG3TbrS1lj3NijBG6ErQbZ8wtf6Jba/p2Ibma0SEtIQikiRfQgtjO1Wfs20hdNu9bVXMixzRwo7AAkBOY//AHFc7i4v1uBZUjuvJKfwvGDyjpyjbYY7V1H7N2mudAOoXJBluriSQkKFzgBOg/wGm6EdGG/EWvIIORwT8e1T1Whb9pirNaKsCIkYqXGgadPyzXMzgxhlBDgDB671a0+209bVYrF1kghYjIk5sHOcZzVWC3t31SZbiGOVxGrKZBzAdQcA7elX55AiMqABFOMAYA26UtZ4vsuir28g3Wr0G7tYOoacBRnuFZifoBRCOQmHOe9Jk+oRzcW2dso/BBLIWPRWJUD8g31o1b6vC4uYI/PNDNycuepIBG/p1zWeWIYk/wCRzp4MhC8nKRsq7nlyfYdB9f0qol1zMyKSWQ49l+NLusXbi+W3EjGRVzIwONzuT/IY7VvZSEY8x+tWrqLfsYGxwP1EZgQMnJJO5Y9TUloS+e5ztVG3clNz+dE9IQBXkPUnAp5HC+RUoWkXENw2m8PXk8LcsojIVj2Y7D+dchuTJc6jBah1JwNlG427mus8aQtPw3doiB28hA/5hvSvovDSW0xvpmLzyDcdhSnIcK2n5+pp8TBXJLbSwYIVkP4F7n6UVgtrcwmL7vMxO5KxnDH39akMTx1PaXMvMEBrNqIV9cbD3F3H6mQ2pnT/AFf7qwXs7uB/WpktzdeLAlzGTGcMsO+DgHBJ+IooLXxEPP5X7HtSXxLff2Vqym6aeCOfw0S5iOAknKwBb2OFrSRnA9HkRCKzeTTWobqzdnjJ5c567n50p3V9PjmkLAnIXJ/lXYntI7u3jkdQedQxGPUVVbQdPZmju7aGaOUAYdfw49+oo7UAYROW7PJx2G4Z51GF5idgTimfXtNNvwJJMFIEt6jgZ6eVv1OPlTbF9nGgR3ouo4rjAORF4x5M/wA/lmmVLaC3t0g5F8JBhUIyB9alaTu/UhrgR5OBWXDGu6hAJ7bTLqSNsEOU2Yeoz1pr0fijWuEILfS9b0vmtlX9iDhHC57EZDd/f3rqL3cCZ5nBx1CjJ/KqNzPp+pf6vcWbXKZ/4lvlV+bCrMVX79kdi3yPJDwxxNpuvORZu6zKPNDKMOPfuCPcGmSgdpb6ZZXcSWiW0EjHZI4lDMPTYZo3mi0f8mBs+Yq3olt5GuUVnYQuAvqQMgfUUSsxJDZqbyVJbhhl2VcLn0X2HQeuM1ZktRJGVYEg7da1u4OZAoAFcwP+SEGTnXF9la2epjU7CSOC7lIyrnYld8L2Unv677ihfDGum0tfBvo3NxPMzvISGClj127DamXi/SZLglghIjYE4HqtLx4emjt1lMZDcw6dvahCjv8APxCtd1XBKq3AuL2Qpks8hxvuaMReJAwEn1ByKoWOjvDNzOhxnNGI7Xm6qRTDV/Qimn5hGymD4AORR/TnHhnHrQXTNMl8IHuTRjT4SoKnqDShQl4yuBZfZFljZHUMjDBB7ihMMLQuYZASV6H94etGAMCq+p2rXlq0aSmJzjDjqPX8s1F9PbD9iWqszz6MHz+GY3I8xX/dHWk/UdYnhuvDjSWSRshIYF7fxMelWtOtdWttQZrl44YFJCW8Z5sj1dj39h9asT28MU7SOpcd1AzWfZgI2aVQC7CnDeoT8iLejBcbqrc3Kfj3ovd6fDeSxSuqlonBBI22pTOoxQsjK3hliAobAyfSiMWs3bqwjACZOWYb++1XrvCjq40QdtDlu6eRkhUxmRMHlB5l26A9h8wfyqQqGIz2NL8eoSRETTt5T5fvEZJX4OvajVnP48Kv5N/3W5gfnWnTyUt/WIPSyewjGRjFbMqt1ANV4yT1IHzreCUvlSMEUbsB5BYZs9ujdsVX+5APzA1drNQ1SN8icHYQMli66mJeQY9aL4rNeqyoF+JxbZGZYxuSBXmkj7kGkiPV5p5UiTLMz9B1rbUtXkgsnbmw/QA+tGFZMTPLQDYwXE8VzckLgxxHH+JsfpWrLAR5kQj3FKB1RbK4tHZ8wOAHI339aNatdpBEjKwGem/UUwtJHkWPMRtIPxCXh2/ZEHyrMUVs8irhNz7VzS44m1HW9QfS+Ht1i/v5z0HqfYZ29TVl9F4hUZtryKRx1yStL22JX4TG6FewAzqwSADZV+lY/YA7BQfhXINQ13irhmCJ72NZbZWCBgAynPYsNwaP2fEzXtpHdQseRxnBO4PcH3oKMrDRC3Mav+o/kpjaoiRnala31x/97NXV1dW7mqWHZKWgybVrabDy2qBmKk4HUGlu/u+eaO3dBE7DaSVuVGPpn19tqcrOUXEXOu9RahpcF7GwmjU98kUnZx+3omhTyAvjTlOu2V3dalZW9i3ijn5prxDtEPRR8Nsjufajs1ozqjvdzQ7AAI5wTRiW1gtVY8oAB6qM5oNe3IY/hc4GBlcAfWkbA3gAmklgJ+ZfjuLmB/OFxy45lOQ/xFX9GnU3wMA5EkUh4wfLzYyCKCaZK08MsZO6n/OKI6QPBvUZvwnrntQv2VhKuqlSIbbVFNhJIp5JUwcYGCD0qW01g3F1DHbjm8VWbJ7Abf1pX1IyRvPBGG5FQJzY6gHY1b4VlEerW0beVVjlAz/yn9aboaz8gL+RG2tOh6x+jBAAOc9zW9Rq2VBxXuetkkTPyb71mtA26+9bZqdnTnvCpVNXiaRC2InII7Hbf+YoXxCBIromcKvNuejHp+VMnDEQWe7mKgeHb7fP/tS3q4LWNxJ3ebAPoBt+lP0+2Tz1468XYo6Ndyy3MmmXbc0qnCn1BOxo1eNcCwnsrgsJYYm8PffGD0odDo8/3j+07JGaSDBbAznenria803RdOOpatbg4VYn5IudiTsQPzq1t/4VxhsW4vEHKbuhz42KH2NFYdE1W+mwIzOF5icE4XO+fjTro+sW+pTyRxwToFHMJSyMjj+EhiaWeE9T006rNp+kNbPptzEl3HHBGFELnysrfxbZ/Sm+NBHcBo7cyBt3YMM/DBNYHLbuDons+MnX7kayaVxNomo2qiZonidGLxlcEDqD6gjIrmXA9zPcafILiQMUYjmxjoT19+n5V1+30y2trG5aGJYg0Um6r5sEb/pXKeGNHfS7fUo8SvEL+WOF33LIh5c/Mg/Sr8EfQiX8mf6yYY+8FDgHPzrK3j5AFUZGIJzkH3rET+cU46CYVd7aBOncJN4tiWxRl4iwK42NBOCjnT6YxQwoIm/Ux6AwZPpaSrhloVc8OIxz0FM0jqgyxAHqapXF5zKyxfAEihmhT9Q35mX7ibNpwsJiVOx7Y61NbxlnBZQB1ojcwiWTmbqTUkNsi7sVUDcs3QD1qRxq19ME3IsY4DOY/aHq99Nrkmm26SGO3gRysYOWyAcnHXGcU3fZ5HA1taTMk6zSxZwzM6bj16D61X1qxsNb4kiOnM8d7DbmNZZFxHcb5KnbqOoPxq3whZ31rIwltWWG2dl5VlUAuB0xntn4UvaxawYPBHalVajp9j67qCqnqdq53xjqmu/f520u+KQWZ89tCp8Rl7tkZJ77dhT5cPiaEeAX38zbDwwO+9JGoa5pn+l729pew3EskPnSIBhHvgguO/t1+FX5DMo7CD46qzdTL3B3Fs+rX66XeQstxFEJjL+8rA8vMANjjHxp4zSTw7JoNlrVxFBKV1S7lUymTPm5U2VT2AB6etOu3qKNV+y7BOAGIiro6mOz1F/4FX8j/WlW/IbR4x3LZ/M0Q1/im14W4cmmliM9zdXBjhgBxzEKMknsB+orks32g6ncWywrbWkaIxI8jMRv65rRqYB9MxL+O9nGCpO28IQRx6MrgAs7sxOO4OB/Khf2laVd6xwtcWlhEkk5dX5WbBIU5PL77d8Vx+8404hnhtVF9JbJbktELf8AZZJ7nH4vnTdJ9qVzNwbIvJAutGTwHYDA5Cp/aqvrtgjoDg98VS4F37CM8ZBVUEP1NuGNI/0cNhJcsgM8eJJFOVDk5wSNtumfUGuh2sYLKVK8shyctk/InOKCcM2seo8HabMFEiG3AYEZ6bH8wat6VocUF4skU04RdxH4h5PkKzbx/bjTVpb+kERg1GW/SG0t9MnjSQz5mlnTn5YgCWGMjLE4A+Z7UD1KMoeVWGAKITXdpJffcku4PvMaZ8LnHPg98de1DdR5lyPErR4/HAExOddu78QBdxnmORmqyx4YEptWLueTxWHiGqpd2O7tTJ4h+zME8xQfBOncISxx6fufkKNPdnBCDHvSvwf/ALOo72pQ1hTk9NRaWrUz0kjMcsxY+9RE+tbP0qHnDZ5ThR1YUN2C/MYVSxkZUvMEWlvWdSkg4kW3Eha1jCxsh6ZIyW+I/Sj11KFikETMCpByOvWlWSBbjWZonblLRqyt6kHGP51n23FzgjtdARSTDyLCbiOUDlVwORsDAbO2/Y5yPlj0qXT7owatqMTbI86SBcYA50Ab/rH5mgcNy1td39pcZ5El8SPPdWGT8sk/Ss6vevAZIyGEzQF7ebP4wu+G/iU9+4Prmq9yJAw+GCftV12VOG4LO3mdfF1CeOQK2OZEGQp9R5129q5/pBW3u0kgkaOZowUZdtiN8GteOdZOpanKiDEBk+8oufwtIicw/wCkUNsZwY4+dS3Iw5cHBHwpwrqewVbZaCP9jtwndTzcX2Nw8zy89wCSxyd8jqfgK71z+xr5++z51m4gsSu2JTtjpg19A4NSvgycx1jv+z50+1a7ll1y3tS8DR28RZFjfLKWPm5x2PlG3pj3pEB5XZeituD704v9n/FssjSyaVcNI5LO7HJYnqTWD9m/FDKM6VMCNx060cvh2UFYFYSK3Kzbt1G/XtUZxnb5UzPwVxEJBbSaZKk/UKSBke3rWf8Aw/4m76ZL9RRwwMV6kTpv2L3Rk4OaM8zG3upE5R3yAwx/7jVrg/ir+3tWkgaw8FCrMORiQhU4w23/AOZB98U/sx0nVtA4c1WK5tHiuTKZYEJGWPIAMZ26gdaL8A6TcaXaXaXlv4UkkqsDgbjG3+fTA7UNlVj6J3Zh8Tm/2zWUlnxZDfI7A3UAZWGxVk8ux+lCdM491i1Twr+T7/DjH7ZvOPg3X65roX2u8O6jrculS6ZbNOYVlWTl7A8pH8jXOTwDxMP/AEuX6irqxHxKNWrjGGxksdZs9WBNu3LLjLQt+Jf6j3qwQc0vWnBHE0F1DLHp0ylXU5B6DvT43DepK/KIQTnYA5NO13Bh+xnneZ/HNW4/ECQYy8G/7P3o8XA2Oeb0A3ofwxpN5a2nJdL4P5k/0o3925EIjj3PcnrWda47Eiej4lJFShvPIKupAiEynHqg3z8aGyakMlUyB6AVc1HTr2UkxxEn40Lj0TUQ5LWzfWsq42MZtUrWolmCQyxzMxbYZ6dP84oZqEaI8N28TuGHhkqNwSeYbfWjtlpd0kcyyxleaMgdDvg/1qPVNJvBw/eJbI7XTACFR1GGB29KGtTk/Es7rhGxS4il/wBZtbi3ZTbyxeGAM5Vg2SDn2O3zoreTI1tFFN4QiKgtLI4UICpGcn5VYj0zU9U0aa1v7MxXS4aOTGAzD+Wdxt65rW+4cvLy3gSS2LIsRDRnGCeXy59gcH5UQoT9RXcM4dr1tCVN1aSJNFFM1u0ke6sATykHvtt8hQ62Zii8hIJ9K6bxBwLdwvd21havLHdxc4PLyhZMkfoKUrHgviB1kYafKjIMgOnX2p1Dq4YHCDCP2V5biuOJ26SBs/L/ALV9GZFcI+zThnWbTi2G5vLGWGBUPMz7b7YrvHJ71OTh/wCzfFexWa9UyZVvrCC+j5LiMNjoc4IPqDQ06ff23/l5kuI+yTbMB/i/rRysGpByQQD8wEZrhP7+xuFP8ADj8t/yrwulP/BuP/hajo3FYq3cynQQMsjt+C1nb4pgfnUqQ3knSJIwe7t+g/rRT0r1R3MkIJSTT2P99OzfwoOUf1q1FBHEMRoq/Cpa9VSdlgAJivVmvV0merGKzXq6dMYr2KzXq6dMYr2KzXq6dNSoJzgfSvcig5CrW1erp00CKOigfCtsVmvV06f/2Q=="/>
          <p:cNvSpPr>
            <a:spLocks noChangeAspect="1" noChangeArrowheads="1"/>
          </p:cNvSpPr>
          <p:nvPr/>
        </p:nvSpPr>
        <p:spPr bwMode="auto">
          <a:xfrm>
            <a:off x="80963" y="-517525"/>
            <a:ext cx="1190625" cy="1085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2" name="AutoShape 4" descr="data:image/jpg;base64,/9j/4AAQSkZJRgABAQAAAQABAAD/2wBDAAkGBwgHBgkIBwgKCgkLDRYPDQwMDRsUFRAWIB0iIiAdHx8kKDQsJCYxJx8fLT0tMTU3Ojo6Iys/RD84QzQ5Ojf/2wBDAQoKCg0MDRoPDxo3JR8lNzc3Nzc3Nzc3Nzc3Nzc3Nzc3Nzc3Nzc3Nzc3Nzc3Nzc3Nzc3Nzc3Nzc3Nzc3Nzc3Nzf/wAARCACaAKkDASIAAhEBAxEB/8QAHAAAAgIDAQEAAAAAAAAAAAAABQYDBAECBwAI/8QAQxAAAgEDAgQEAwUFBAgHAAAAAQIDAAQRBSEGEjFBEyJRYXGBkQcUMqHBI1JisdEVM3LwFiQ1QkOCovEXNEWSk7Lh/8QAGgEAAgMBAQAAAAAAAAAAAAAAAwQBAgUABv/EACQRAAIDAAMAAgIDAQEAAAAAAAECAAMRBBIhMUETIgUjUTJh/9oADAMBAAIRAxEAPwDuORWKUBq91zY8X8qj0XUtSu7yUyTHwgxCj0Aqnf2Rsc6zkUEvNW+5BEaeNppDiKNurn2xVpLkSoHDOCe4q3YSYRzWM0L57gzGSOZZY1BXl6b/ABraS8MSM0wdMAncZH1rtnQnWKF2s07w+LI3mc82Afw+1V7y8nWSKOB8SMcsevKo61MgmHKzQIarLCB43mz3ojZ30dzsueb3qNnBgZcr1YNRMxFTsmTVjNU5rxIB5jluygb0t8TcVvpX3dPu0jSXIbw1J5RtjPv3FQSB6ZwBJwCNjzInVhn0qB7z9xM/GuaxcaajMzfsYIsZ6qT0oppevX93IEDQO5yQDGwB+eaCeVSpwmGPE5HXtkcmuZT0OPgKx48v7/5UIgvZZZGgnjMM6jmK5yGHqDV1XblG9ODqRoiJ7A4ZejumyA4BHrVtWDKCOh6UH527mptLlke1POclXYD4ZodhCkQtemFM16oI8lxk1PVdl5zp+ZWY+npRPTnhtrGS7aIoyqzHkbqAM9PlUMsOS2K3gn+7BfEZSoz5WoWQegGKOlcOya3G+va/rE1tFNM4t4o3O2GPVvTIPTsOtVtY1HiHg/VLbkv3ubBnBjL+ZXTbIPrj603cPwWWnW4gLQzW88rsIuUvyAHKjAHqTufQUW1JQLSS4niScwAyRR7DBA7ZGx98Usz9WjqjRJeH7+21XTIry0OQxPNvkhh1zVtJJWmcq2Y18uG7n40lfZxqAm066KxRpLNdtIUj2WMEDGMddqcPvEMahQSuOgO9NKfIuwAOTNxPbRFfGRoyxxzJWkcKOzz2tykxfY82M4HbNQX1u8yPIoWTbYBugpfjt5kuOWZJIwPMQds+gFTsCzYYU1KK78QZgcjOxHSiegK4fzqQcdxQqC/uIjhXBHo29HbK/LjDBS2Ow6VbNPk5WHzCxqBzjrVSZpnTxCxC9lHelXWr6ZQ+cgChXWfjjNSF403l7a2UD3FxIiKo3Odz8K5rxhdrq2q295+GFbQCEZ7liT/LB+FVL+aO+t1YPy3AbZCdpfYZ/wB7H1rOmWZ1exm00NiZQZbZs4z++h+OAfiDST3lhnxHaqxW2mUGk8GRGZ1MQXlKr7kmi9jZxyS2c0V6FVpRszdcdh26n40uW3DetXRuTaQtKkBwQWClj3UA9WHcD+lMWkaVey6PNE0csM3KUEUilTnvgEemd6G1ZwdTGWvB0GN1vqNtqWowy25GYoWB36kkD9CflRVT29KWdGsIbR43tXPlPnRtjn/Par2u602jW9u6Wr3JmcoFVsEHGfQ1pcWw9Mb6mNyEHf8AX7htVLEAdSauwsvmjXH7M4NJtpxLrD4MegxxEjpcXoU4/wAPLn64q1wrxBc6pqM8NxHZRME8WSOCQysu4G7Dy9fTNQ96uwCy60lBrRuhXz55m+u1WKgj/HvU9FEoYoTRScwUAEsdsGq+oacxtyxm5WbyjbuaJmxhF14kt2qoBsgYD9auctuQkkao6j8Dg5x7ihswVdMGE7HIkcVavqHDL6WtnaIbJ7cq0ix5CSD97b3zn4+ho1pRluIluLiRmkYeYN0HqBRu9hQ2YEhBBYHz77k9PzoXZaNJbjAlHhA8qgHovb8tqQ5CksME0qmUJhkPDfDMejQTeDcM5mfnHMAAB2FFTYuZA5cEgdPerXixxlU5gPLnHoBWqTcwBJ69KOLFAwxVk07IDZsxwxAXvVhlijiImGR/EM1rJdIg28z9gKpSeJKeYvg/Dp8KIhLHyDbqshuLW1kk5ivhj0DdaIabbxg4jIKjrk0O/spbmQeJLIR3wcULveIILCWS1scKIzytKWyW9eXfbfbJol3IFK5Io45ubQI43TrycjFAPc4pc1LTY51Y4jOfc0ItdZEMImljMshZv7wnOM4Gfj60X03WDdD9sIY1PTmbfHwHQe5NZb8sWH2aI4z1jYqatoLx2kr29k0j42SKXcnscEb/ACOa2ggmt2hvbeQJKwwWxnlY7BiD7nBFOszW6qGDo4bpynIPwoPd2/hyc0UQ+7uT4sY6jJzkfEk59Dv60PLNwSS657FLhzVry01PN+ZXM6Pz87MQJA2WIB6YOQQPSnm2uxKR+05w+MPnOfQUq6jo0kerRXECKYW877jORkbbZwR2B3Jz2q9pqRwQFZbkhJHLJjysF+fTvTJZKz3B9gWDWHAPJ7UdSW24j+7opMjRrkICSzdR09sb/Cp5b+WNU55DIyE7NvjJ+h9K2Gq6bEzfdniEr4DSsMs3pk9TQG/1WCPTJtStYmlVbgQgOOVcsGOcDfG3TbrS1lj3NijBG6ErQbZ8wtf6Jba/p2Ibma0SEtIQikiRfQgtjO1Wfs20hdNu9bVXMixzRwo7AAkBOY//AHFc7i4v1uBZUjuvJKfwvGDyjpyjbYY7V1H7N2mudAOoXJBluriSQkKFzgBOg/wGm6EdGG/EWvIIORwT8e1T1Whb9pirNaKsCIkYqXGgadPyzXMzgxhlBDgDB671a0+209bVYrF1kghYjIk5sHOcZzVWC3t31SZbiGOVxGrKZBzAdQcA7elX55AiMqABFOMAYA26UtZ4vsuir28g3Wr0G7tYOoacBRnuFZifoBRCOQmHOe9Jk+oRzcW2dso/BBLIWPRWJUD8g31o1b6vC4uYI/PNDNycuepIBG/p1zWeWIYk/wCRzp4MhC8nKRsq7nlyfYdB9f0qol1zMyKSWQ49l+NLusXbi+W3EjGRVzIwONzuT/IY7VvZSEY8x+tWrqLfsYGxwP1EZgQMnJJO5Y9TUloS+e5ztVG3clNz+dE9IQBXkPUnAp5HC+RUoWkXENw2m8PXk8LcsojIVj2Y7D+dchuTJc6jBah1JwNlG427mus8aQtPw3doiB28hA/5hvSvovDSW0xvpmLzyDcdhSnIcK2n5+pp8TBXJLbSwYIVkP4F7n6UVgtrcwmL7vMxO5KxnDH39akMTx1PaXMvMEBrNqIV9cbD3F3H6mQ2pnT/AFf7qwXs7uB/WpktzdeLAlzGTGcMsO+DgHBJ+IooLXxEPP5X7HtSXxLff2Vqym6aeCOfw0S5iOAknKwBb2OFrSRnA9HkRCKzeTTWobqzdnjJ5c567n50p3V9PjmkLAnIXJ/lXYntI7u3jkdQedQxGPUVVbQdPZmju7aGaOUAYdfw49+oo7UAYROW7PJx2G4Z51GF5idgTimfXtNNvwJJMFIEt6jgZ6eVv1OPlTbF9nGgR3ouo4rjAORF4x5M/wA/lmmVLaC3t0g5F8JBhUIyB9alaTu/UhrgR5OBWXDGu6hAJ7bTLqSNsEOU2Yeoz1pr0fijWuEILfS9b0vmtlX9iDhHC57EZDd/f3rqL3cCZ5nBx1CjJ/KqNzPp+pf6vcWbXKZ/4lvlV+bCrMVX79kdi3yPJDwxxNpuvORZu6zKPNDKMOPfuCPcGmSgdpb6ZZXcSWiW0EjHZI4lDMPTYZo3mi0f8mBs+Yq3olt5GuUVnYQuAvqQMgfUUSsxJDZqbyVJbhhl2VcLn0X2HQeuM1ZktRJGVYEg7da1u4OZAoAFcwP+SEGTnXF9la2epjU7CSOC7lIyrnYld8L2Unv677ihfDGum0tfBvo3NxPMzvISGClj127DamXi/SZLglghIjYE4HqtLx4emjt1lMZDcw6dvahCjv8APxCtd1XBKq3AuL2Qpks8hxvuaMReJAwEn1ByKoWOjvDNzOhxnNGI7Xm6qRTDV/Qimn5hGymD4AORR/TnHhnHrQXTNMl8IHuTRjT4SoKnqDShQl4yuBZfZFljZHUMjDBB7ihMMLQuYZASV6H94etGAMCq+p2rXlq0aSmJzjDjqPX8s1F9PbD9iWqszz6MHz+GY3I8xX/dHWk/UdYnhuvDjSWSRshIYF7fxMelWtOtdWttQZrl44YFJCW8Z5sj1dj39h9asT28MU7SOpcd1AzWfZgI2aVQC7CnDeoT8iLejBcbqrc3Kfj3ovd6fDeSxSuqlonBBI22pTOoxQsjK3hliAobAyfSiMWs3bqwjACZOWYb++1XrvCjq40QdtDlu6eRkhUxmRMHlB5l26A9h8wfyqQqGIz2NL8eoSRETTt5T5fvEZJX4OvajVnP48Kv5N/3W5gfnWnTyUt/WIPSyewjGRjFbMqt1ANV4yT1IHzreCUvlSMEUbsB5BYZs9ujdsVX+5APzA1drNQ1SN8icHYQMli66mJeQY9aL4rNeqyoF+JxbZGZYxuSBXmkj7kGkiPV5p5UiTLMz9B1rbUtXkgsnbmw/QA+tGFZMTPLQDYwXE8VzckLgxxHH+JsfpWrLAR5kQj3FKB1RbK4tHZ8wOAHI339aNatdpBEjKwGem/UUwtJHkWPMRtIPxCXh2/ZEHyrMUVs8irhNz7VzS44m1HW9QfS+Ht1i/v5z0HqfYZ29TVl9F4hUZtryKRx1yStL22JX4TG6FewAzqwSADZV+lY/YA7BQfhXINQ13irhmCJ72NZbZWCBgAynPYsNwaP2fEzXtpHdQseRxnBO4PcH3oKMrDRC3Mav+o/kpjaoiRnala31x/97NXV1dW7mqWHZKWgybVrabDy2qBmKk4HUGlu/u+eaO3dBE7DaSVuVGPpn19tqcrOUXEXOu9RahpcF7GwmjU98kUnZx+3omhTyAvjTlOu2V3dalZW9i3ijn5prxDtEPRR8Nsjufajs1ozqjvdzQ7AAI5wTRiW1gtVY8oAB6qM5oNe3IY/hc4GBlcAfWkbA3gAmklgJ+ZfjuLmB/OFxy45lOQ/xFX9GnU3wMA5EkUh4wfLzYyCKCaZK08MsZO6n/OKI6QPBvUZvwnrntQv2VhKuqlSIbbVFNhJIp5JUwcYGCD0qW01g3F1DHbjm8VWbJ7Abf1pX1IyRvPBGG5FQJzY6gHY1b4VlEerW0beVVjlAz/yn9aboaz8gL+RG2tOh6x+jBAAOc9zW9Rq2VBxXuetkkTPyb71mtA26+9bZqdnTnvCpVNXiaRC2InII7Hbf+YoXxCBIromcKvNuejHp+VMnDEQWe7mKgeHb7fP/tS3q4LWNxJ3ebAPoBt+lP0+2Tz1468XYo6Ndyy3MmmXbc0qnCn1BOxo1eNcCwnsrgsJYYm8PffGD0odDo8/3j+07JGaSDBbAznenria803RdOOpatbg4VYn5IudiTsQPzq1t/4VxhsW4vEHKbuhz42KH2NFYdE1W+mwIzOF5icE4XO+fjTro+sW+pTyRxwToFHMJSyMjj+EhiaWeE9T006rNp+kNbPptzEl3HHBGFELnysrfxbZ/Sm+NBHcBo7cyBt3YMM/DBNYHLbuDons+MnX7kayaVxNomo2qiZonidGLxlcEDqD6gjIrmXA9zPcafILiQMUYjmxjoT19+n5V1+30y2trG5aGJYg0Um6r5sEb/pXKeGNHfS7fUo8SvEL+WOF33LIh5c/Mg/Sr8EfQiX8mf6yYY+8FDgHPzrK3j5AFUZGIJzkH3rET+cU46CYVd7aBOncJN4tiWxRl4iwK42NBOCjnT6YxQwoIm/Ux6AwZPpaSrhloVc8OIxz0FM0jqgyxAHqapXF5zKyxfAEihmhT9Q35mX7ibNpwsJiVOx7Y61NbxlnBZQB1ojcwiWTmbqTUkNsi7sVUDcs3QD1qRxq19ME3IsY4DOY/aHq99Nrkmm26SGO3gRysYOWyAcnHXGcU3fZ5HA1taTMk6zSxZwzM6bj16D61X1qxsNb4kiOnM8d7DbmNZZFxHcb5KnbqOoPxq3whZ31rIwltWWG2dl5VlUAuB0xntn4UvaxawYPBHalVajp9j67qCqnqdq53xjqmu/f520u+KQWZ89tCp8Rl7tkZJ77dhT5cPiaEeAX38zbDwwO+9JGoa5pn+l729pew3EskPnSIBhHvgguO/t1+FX5DMo7CD46qzdTL3B3Fs+rX66XeQstxFEJjL+8rA8vMANjjHxp4zSTw7JoNlrVxFBKV1S7lUymTPm5U2VT2AB6etOu3qKNV+y7BOAGIiro6mOz1F/4FX8j/WlW/IbR4x3LZ/M0Q1/im14W4cmmliM9zdXBjhgBxzEKMknsB+orks32g6ncWywrbWkaIxI8jMRv65rRqYB9MxL+O9nGCpO28IQRx6MrgAs7sxOO4OB/Khf2laVd6xwtcWlhEkk5dX5WbBIU5PL77d8Vx+8404hnhtVF9JbJbktELf8AZZJ7nH4vnTdJ9qVzNwbIvJAutGTwHYDA5Cp/aqvrtgjoDg98VS4F37CM8ZBVUEP1NuGNI/0cNhJcsgM8eJJFOVDk5wSNtumfUGuh2sYLKVK8shyctk/InOKCcM2seo8HabMFEiG3AYEZ6bH8wat6VocUF4skU04RdxH4h5PkKzbx/bjTVpb+kERg1GW/SG0t9MnjSQz5mlnTn5YgCWGMjLE4A+Z7UD1KMoeVWGAKITXdpJffcku4PvMaZ8LnHPg98de1DdR5lyPErR4/HAExOddu78QBdxnmORmqyx4YEptWLueTxWHiGqpd2O7tTJ4h+zME8xQfBOncISxx6fufkKNPdnBCDHvSvwf/ALOo72pQ1hTk9NRaWrUz0kjMcsxY+9RE+tbP0qHnDZ5ThR1YUN2C/MYVSxkZUvMEWlvWdSkg4kW3Eha1jCxsh6ZIyW+I/Sj11KFikETMCpByOvWlWSBbjWZonblLRqyt6kHGP51n23FzgjtdARSTDyLCbiOUDlVwORsDAbO2/Y5yPlj0qXT7owatqMTbI86SBcYA50Ab/rH5mgcNy1td39pcZ5El8SPPdWGT8sk/Ss6vevAZIyGEzQF7ebP4wu+G/iU9+4Prmq9yJAw+GCftV12VOG4LO3mdfF1CeOQK2OZEGQp9R5129q5/pBW3u0kgkaOZowUZdtiN8GteOdZOpanKiDEBk+8oufwtIicw/wCkUNsZwY4+dS3Iw5cHBHwpwrqewVbZaCP9jtwndTzcX2Nw8zy89wCSxyd8jqfgK71z+xr5++z51m4gsSu2JTtjpg19A4NSvgycx1jv+z50+1a7ll1y3tS8DR28RZFjfLKWPm5x2PlG3pj3pEB5XZeituD704v9n/FssjSyaVcNI5LO7HJYnqTWD9m/FDKM6VMCNx060cvh2UFYFYSK3Kzbt1G/XtUZxnb5UzPwVxEJBbSaZKk/UKSBke3rWf8Aw/4m76ZL9RRwwMV6kTpv2L3Rk4OaM8zG3upE5R3yAwx/7jVrg/ir+3tWkgaw8FCrMORiQhU4w23/AOZB98U/sx0nVtA4c1WK5tHiuTKZYEJGWPIAMZ26gdaL8A6TcaXaXaXlv4UkkqsDgbjG3+fTA7UNlVj6J3Zh8Tm/2zWUlnxZDfI7A3UAZWGxVk8ux+lCdM491i1Twr+T7/DjH7ZvOPg3X65roX2u8O6jrculS6ZbNOYVlWTl7A8pH8jXOTwDxMP/AEuX6irqxHxKNWrjGGxksdZs9WBNu3LLjLQt+Jf6j3qwQc0vWnBHE0F1DLHp0ylXU5B6DvT43DepK/KIQTnYA5NO13Bh+xnneZ/HNW4/ECQYy8G/7P3o8XA2Oeb0A3ofwxpN5a2nJdL4P5k/0o3925EIjj3PcnrWda47Eiej4lJFShvPIKupAiEynHqg3z8aGyakMlUyB6AVc1HTr2UkxxEn40Lj0TUQ5LWzfWsq42MZtUrWolmCQyxzMxbYZ6dP84oZqEaI8N28TuGHhkqNwSeYbfWjtlpd0kcyyxleaMgdDvg/1qPVNJvBw/eJbI7XTACFR1GGB29KGtTk/Es7rhGxS4il/wBZtbi3ZTbyxeGAM5Vg2SDn2O3zoreTI1tFFN4QiKgtLI4UICpGcn5VYj0zU9U0aa1v7MxXS4aOTGAzD+Wdxt65rW+4cvLy3gSS2LIsRDRnGCeXy59gcH5UQoT9RXcM4dr1tCVN1aSJNFFM1u0ke6sATykHvtt8hQ62Zii8hIJ9K6bxBwLdwvd21havLHdxc4PLyhZMkfoKUrHgviB1kYafKjIMgOnX2p1Dq4YHCDCP2V5biuOJ26SBs/L/ALV9GZFcI+zThnWbTi2G5vLGWGBUPMz7b7YrvHJ71OTh/wCzfFexWa9UyZVvrCC+j5LiMNjoc4IPqDQ06ff23/l5kuI+yTbMB/i/rRysGpByQQD8wEZrhP7+xuFP8ADj8t/yrwulP/BuP/hajo3FYq3cynQQMsjt+C1nb4pgfnUqQ3knSJIwe7t+g/rRT0r1R3MkIJSTT2P99OzfwoOUf1q1FBHEMRoq/Cpa9VSdlgAJivVmvV0merGKzXq6dMYr2KzXq6dMYr2KzXq6dNSoJzgfSvcig5CrW1erp00CKOigfCtsVmvV06f/2Q=="/>
          <p:cNvSpPr>
            <a:spLocks noChangeAspect="1" noChangeArrowheads="1"/>
          </p:cNvSpPr>
          <p:nvPr/>
        </p:nvSpPr>
        <p:spPr bwMode="auto">
          <a:xfrm>
            <a:off x="80963" y="-517525"/>
            <a:ext cx="1190625" cy="1085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0" y="3857628"/>
            <a:ext cx="28575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Fuente: </a:t>
            </a: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BANCO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CENTRAL DEL ECUADOR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286380" y="6357958"/>
            <a:ext cx="28575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Fuente: </a:t>
            </a: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BANCO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CENTRAL DEL ECUADOR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857224" y="969853"/>
          <a:ext cx="3286148" cy="3070782"/>
        </p:xfrm>
        <a:graphic>
          <a:graphicData uri="http://schemas.openxmlformats.org/drawingml/2006/table">
            <a:tbl>
              <a:tblPr/>
              <a:tblGrid>
                <a:gridCol w="1893438"/>
                <a:gridCol w="1392710"/>
              </a:tblGrid>
              <a:tr h="256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latin typeface="Times New Roman"/>
                          <a:ea typeface="Times New Roman"/>
                          <a:cs typeface="Times New Roman"/>
                        </a:rPr>
                        <a:t>FECHA</a:t>
                      </a:r>
                      <a:endParaRPr lang="es-E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6" marR="8136" marT="8136" marB="81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latin typeface="Times New Roman"/>
                          <a:ea typeface="Times New Roman"/>
                          <a:cs typeface="Times New Roman"/>
                        </a:rPr>
                        <a:t>VALOR</a:t>
                      </a:r>
                      <a:endParaRPr lang="es-E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6" marR="8136" marT="8136" marB="81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A"/>
                    </a:solidFill>
                  </a:tcPr>
                </a:tc>
              </a:tr>
              <a:tr h="25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latin typeface="Times New Roman"/>
                          <a:ea typeface="Times New Roman"/>
                          <a:cs typeface="Times New Roman"/>
                        </a:rPr>
                        <a:t>Abril-30-2011</a:t>
                      </a: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6" marR="8136" marT="8136" marB="81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latin typeface="Times New Roman"/>
                          <a:ea typeface="Times New Roman"/>
                          <a:cs typeface="Times New Roman"/>
                        </a:rPr>
                        <a:t>8.34 %</a:t>
                      </a:r>
                      <a:endParaRPr lang="es-E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6" marR="8136" marT="8136" marB="81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latin typeface="Times New Roman"/>
                          <a:ea typeface="Times New Roman"/>
                          <a:cs typeface="Times New Roman"/>
                        </a:rPr>
                        <a:t>Marzo-31-2011</a:t>
                      </a: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6" marR="8136" marT="8136" marB="81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latin typeface="Times New Roman"/>
                          <a:ea typeface="Times New Roman"/>
                          <a:cs typeface="Times New Roman"/>
                        </a:rPr>
                        <a:t>8.65 %</a:t>
                      </a:r>
                      <a:endParaRPr lang="es-E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6" marR="8136" marT="8136" marB="81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latin typeface="Times New Roman"/>
                          <a:ea typeface="Times New Roman"/>
                          <a:cs typeface="Times New Roman"/>
                        </a:rPr>
                        <a:t>Febrero-28-2011</a:t>
                      </a: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6" marR="8136" marT="8136" marB="81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latin typeface="Times New Roman"/>
                          <a:ea typeface="Times New Roman"/>
                          <a:cs typeface="Times New Roman"/>
                        </a:rPr>
                        <a:t>8.25 %</a:t>
                      </a:r>
                      <a:endParaRPr lang="es-E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6" marR="8136" marT="8136" marB="81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latin typeface="Times New Roman"/>
                          <a:ea typeface="Times New Roman"/>
                          <a:cs typeface="Times New Roman"/>
                        </a:rPr>
                        <a:t>Enero-31-2011</a:t>
                      </a: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6" marR="8136" marT="8136" marB="81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latin typeface="Times New Roman"/>
                          <a:ea typeface="Times New Roman"/>
                          <a:cs typeface="Times New Roman"/>
                        </a:rPr>
                        <a:t>8.59 %</a:t>
                      </a:r>
                      <a:endParaRPr lang="es-E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6" marR="8136" marT="8136" marB="81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latin typeface="Times New Roman"/>
                          <a:ea typeface="Times New Roman"/>
                          <a:cs typeface="Times New Roman"/>
                        </a:rPr>
                        <a:t>Diciembre-31-2010</a:t>
                      </a:r>
                      <a:endParaRPr lang="es-E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6" marR="8136" marT="8136" marB="81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latin typeface="Times New Roman"/>
                          <a:ea typeface="Times New Roman"/>
                          <a:cs typeface="Times New Roman"/>
                        </a:rPr>
                        <a:t>8.68 %</a:t>
                      </a:r>
                      <a:endParaRPr lang="es-E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6" marR="8136" marT="8136" marB="81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latin typeface="Times New Roman"/>
                          <a:ea typeface="Times New Roman"/>
                          <a:cs typeface="Times New Roman"/>
                        </a:rPr>
                        <a:t>Noviembre-30-2010</a:t>
                      </a: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6" marR="8136" marT="8136" marB="81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latin typeface="Times New Roman"/>
                          <a:ea typeface="Times New Roman"/>
                          <a:cs typeface="Times New Roman"/>
                        </a:rPr>
                        <a:t>8.94 %</a:t>
                      </a:r>
                      <a:endParaRPr lang="es-E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6" marR="8136" marT="8136" marB="81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latin typeface="Times New Roman"/>
                          <a:ea typeface="Times New Roman"/>
                          <a:cs typeface="Times New Roman"/>
                        </a:rPr>
                        <a:t>Octubre-30-2010</a:t>
                      </a: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6" marR="8136" marT="8136" marB="81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latin typeface="Times New Roman"/>
                          <a:ea typeface="Times New Roman"/>
                          <a:cs typeface="Times New Roman"/>
                        </a:rPr>
                        <a:t>8.94 %</a:t>
                      </a:r>
                      <a:endParaRPr lang="es-E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6" marR="8136" marT="8136" marB="81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latin typeface="Times New Roman"/>
                          <a:ea typeface="Times New Roman"/>
                          <a:cs typeface="Times New Roman"/>
                        </a:rPr>
                        <a:t>Septiembre-30-2010</a:t>
                      </a: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6" marR="8136" marT="8136" marB="81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latin typeface="Times New Roman"/>
                          <a:ea typeface="Times New Roman"/>
                          <a:cs typeface="Times New Roman"/>
                        </a:rPr>
                        <a:t>9.04 %</a:t>
                      </a:r>
                      <a:endParaRPr lang="es-E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6" marR="8136" marT="8136" marB="81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latin typeface="Times New Roman"/>
                          <a:ea typeface="Times New Roman"/>
                          <a:cs typeface="Times New Roman"/>
                        </a:rPr>
                        <a:t>Agosto-31-2010</a:t>
                      </a: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6" marR="8136" marT="8136" marB="81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latin typeface="Times New Roman"/>
                          <a:ea typeface="Times New Roman"/>
                          <a:cs typeface="Times New Roman"/>
                        </a:rPr>
                        <a:t>9.04 %</a:t>
                      </a:r>
                      <a:endParaRPr lang="es-E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6" marR="8136" marT="8136" marB="81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latin typeface="Times New Roman"/>
                          <a:ea typeface="Times New Roman"/>
                          <a:cs typeface="Times New Roman"/>
                        </a:rPr>
                        <a:t>Julio-31-2010</a:t>
                      </a:r>
                      <a:endParaRPr lang="es-E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6" marR="8136" marT="8136" marB="81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latin typeface="Times New Roman"/>
                          <a:ea typeface="Times New Roman"/>
                          <a:cs typeface="Times New Roman"/>
                        </a:rPr>
                        <a:t>8.99 %</a:t>
                      </a:r>
                      <a:endParaRPr lang="es-E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6" marR="8136" marT="8136" marB="81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7" name="16 Imagen" descr="tasa"/>
          <p:cNvPicPr/>
          <p:nvPr/>
        </p:nvPicPr>
        <p:blipFill>
          <a:blip r:embed="rId5"/>
          <a:srcRect r="7388" b="7111"/>
          <a:stretch>
            <a:fillRect/>
          </a:stretch>
        </p:blipFill>
        <p:spPr bwMode="auto">
          <a:xfrm>
            <a:off x="4643438" y="3714752"/>
            <a:ext cx="4071966" cy="2643206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049" grpId="0"/>
      <p:bldP spid="1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>
          <a:xfrm>
            <a:off x="228600" y="3703704"/>
            <a:ext cx="7315200" cy="13254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>
              <a:lnSpc>
                <a:spcPct val="87000"/>
              </a:lnSpc>
              <a:spcBef>
                <a:spcPct val="0"/>
              </a:spcBef>
              <a:defRPr lang="es-ES"/>
            </a:pPr>
            <a:r>
              <a:rPr lang="es-ES" sz="4400" dirty="0">
                <a:solidFill>
                  <a:srgbClr val="92D050"/>
                </a:solidFill>
              </a:rPr>
              <a:t/>
            </a:r>
            <a:br>
              <a:rPr lang="es-ES" sz="4400" dirty="0">
                <a:solidFill>
                  <a:srgbClr val="92D050"/>
                </a:solidFill>
              </a:rPr>
            </a:br>
            <a:r>
              <a:rPr lang="es-ES" sz="5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Gracias</a:t>
            </a:r>
            <a:endParaRPr lang="es-ES" sz="56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923" y="2786058"/>
            <a:ext cx="7668994" cy="23574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47F28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5089818"/>
            <a:ext cx="9144000" cy="1768182"/>
            <a:chOff x="0" y="5089818"/>
            <a:chExt cx="9144000" cy="1768182"/>
          </a:xfrm>
        </p:grpSpPr>
        <p:pic>
          <p:nvPicPr>
            <p:cNvPr id="11" name="Picture 10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64" y="5089818"/>
              <a:ext cx="9098280" cy="173736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5181600"/>
              <a:ext cx="45719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4537710" y="2251710"/>
              <a:ext cx="68580" cy="9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098281" y="5158740"/>
              <a:ext cx="45719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" name="Title 3"/>
          <p:cNvSpPr txBox="1">
            <a:spLocks/>
          </p:cNvSpPr>
          <p:nvPr/>
        </p:nvSpPr>
        <p:spPr>
          <a:xfrm>
            <a:off x="185758" y="3071810"/>
            <a:ext cx="7458076" cy="18573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0550" indent="-590550">
              <a:lnSpc>
                <a:spcPct val="90000"/>
              </a:lnSpc>
            </a:pPr>
            <a:r>
              <a:rPr lang="es-MX" sz="3600" b="1" dirty="0" smtClean="0">
                <a:solidFill>
                  <a:schemeClr val="bg1"/>
                </a:solidFill>
              </a:rPr>
              <a:t> “Quienes dicen que algo no se puede hacer no deben cerrar paso a </a:t>
            </a:r>
            <a:r>
              <a:rPr lang="es-MX" sz="3600" b="1" u="sng" dirty="0" smtClean="0">
                <a:solidFill>
                  <a:schemeClr val="bg1"/>
                </a:solidFill>
              </a:rPr>
              <a:t>los</a:t>
            </a:r>
            <a:r>
              <a:rPr lang="es-MX" sz="3600" b="1" dirty="0" smtClean="0">
                <a:solidFill>
                  <a:schemeClr val="bg1"/>
                </a:solidFill>
              </a:rPr>
              <a:t> que ya lo estamos haciendo”</a:t>
            </a:r>
          </a:p>
          <a:p>
            <a:pPr marL="590550" indent="-590550" algn="r">
              <a:lnSpc>
                <a:spcPct val="90000"/>
              </a:lnSpc>
            </a:pPr>
            <a:r>
              <a:rPr lang="es-MX" sz="3600" b="1" dirty="0" smtClean="0">
                <a:solidFill>
                  <a:schemeClr val="bg1"/>
                </a:solidFill>
              </a:rPr>
              <a:t> </a:t>
            </a:r>
            <a:r>
              <a:rPr lang="es-MX" sz="2400" b="1" i="1" dirty="0" smtClean="0">
                <a:solidFill>
                  <a:schemeClr val="bg1"/>
                </a:solidFill>
              </a:rPr>
              <a:t>Anónimo</a:t>
            </a: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s-ES" smtClean="0"/>
              <a:pPr/>
              <a:t>60</a:t>
            </a:fld>
            <a:endParaRPr kumimoji="0" lang="es-ES"/>
          </a:p>
        </p:txBody>
      </p:sp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9"/>
          <a:srcRect b="11160"/>
          <a:stretch>
            <a:fillRect/>
          </a:stretch>
        </p:blipFill>
        <p:spPr bwMode="auto">
          <a:xfrm>
            <a:off x="3658614" y="428604"/>
            <a:ext cx="512822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7158" y="4020588"/>
            <a:ext cx="3946416" cy="219449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>
              <a:lnSpc>
                <a:spcPct val="114000"/>
              </a:lnSpc>
            </a:pPr>
            <a:r>
              <a:rPr sz="2000" smtClean="0"/>
              <a:t>La estabilidad laboral permite que las empresas busquen servicios de capacitación y consultoría con la finalidad de maximizar la productividad y eficiencia del personal.</a:t>
            </a:r>
            <a:endParaRPr lang="es-E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3880" y="1219200"/>
            <a:ext cx="3962400" cy="19240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>
              <a:lnSpc>
                <a:spcPct val="114000"/>
              </a:lnSpc>
            </a:pPr>
            <a:r>
              <a:rPr lang="es-EC" sz="2000" dirty="0" smtClean="0"/>
              <a:t>La masificación de las telecomunicaciones permiten relaciones más directas con los clientes. 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85786" y="76200"/>
            <a:ext cx="8053414" cy="6858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s-E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Tecnológicos y Demográficos</a:t>
            </a:r>
            <a:endParaRPr lang="es-ES" sz="3200" dirty="0">
              <a:latin typeface="+mn-lt"/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8378825" y="71438"/>
            <a:ext cx="622300" cy="646112"/>
          </a:xfrm>
          <a:prstGeom prst="ellipse">
            <a:avLst/>
          </a:prstGeom>
          <a:solidFill>
            <a:srgbClr val="FFFFFF"/>
          </a:solidFill>
          <a:ln w="25400" cap="sq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C">
              <a:latin typeface="Tw Cen MT" pitchFamily="34" charset="0"/>
            </a:endParaRPr>
          </a:p>
        </p:txBody>
      </p:sp>
      <p:pic>
        <p:nvPicPr>
          <p:cNvPr id="10" name="Picture 20" descr="EAG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63" y="168275"/>
            <a:ext cx="3476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7</a:t>
            </a:fld>
            <a:endParaRPr kumimoji="0" lang="es-ES"/>
          </a:p>
        </p:txBody>
      </p:sp>
      <p:sp>
        <p:nvSpPr>
          <p:cNvPr id="2050" name="AutoShape 2" descr="data:image/jpg;base64,/9j/4AAQSkZJRgABAQAAAQABAAD/2wBDAAkGBwgHBgkIBwgKCgkLDRYPDQwMDRsUFRAWIB0iIiAdHx8kKDQsJCYxJx8fLT0tMTU3Ojo6Iys/RD84QzQ5Ojf/2wBDAQoKCg0MDRoPDxo3JR8lNzc3Nzc3Nzc3Nzc3Nzc3Nzc3Nzc3Nzc3Nzc3Nzc3Nzc3Nzc3Nzc3Nzc3Nzc3Nzc3Nzf/wAARCACaAKkDASIAAhEBAxEB/8QAHAAAAgIDAQEAAAAAAAAAAAAABQYDBAECBwAI/8QAQxAAAgEDAgQEAwUFBAgHAAAAAQIDAAQRBSEGEjFBEyJRYXGBkQcUMqHBI1JisdEVM3LwFiQ1QkOCovEXNEWSk7Lh/8QAGgEAAgMBAQAAAAAAAAAAAAAAAwQBAgUABv/EACQRAAIDAAMAAgIDAQEAAAAAAAECAAMRBBIhMUETIgUjUTJh/9oADAMBAAIRAxEAPwDuORWKUBq91zY8X8qj0XUtSu7yUyTHwgxCj0Aqnf2Rsc6zkUEvNW+5BEaeNppDiKNurn2xVpLkSoHDOCe4q3YSYRzWM0L57gzGSOZZY1BXl6b/ABraS8MSM0wdMAncZH1rtnQnWKF2s07w+LI3mc82Afw+1V7y8nWSKOB8SMcsevKo61MgmHKzQIarLCB43mz3ojZ30dzsueb3qNnBgZcr1YNRMxFTsmTVjNU5rxIB5jluygb0t8TcVvpX3dPu0jSXIbw1J5RtjPv3FQSB6ZwBJwCNjzInVhn0qB7z9xM/GuaxcaajMzfsYIsZ6qT0oppevX93IEDQO5yQDGwB+eaCeVSpwmGPE5HXtkcmuZT0OPgKx48v7/5UIgvZZZGgnjMM6jmK5yGHqDV1XblG9ODqRoiJ7A4ZejumyA4BHrVtWDKCOh6UH527mptLlke1POclXYD4ZodhCkQtemFM16oI8lxk1PVdl5zp+ZWY+npRPTnhtrGS7aIoyqzHkbqAM9PlUMsOS2K3gn+7BfEZSoz5WoWQegGKOlcOya3G+va/rE1tFNM4t4o3O2GPVvTIPTsOtVtY1HiHg/VLbkv3ubBnBjL+ZXTbIPrj603cPwWWnW4gLQzW88rsIuUvyAHKjAHqTufQUW1JQLSS4niScwAyRR7DBA7ZGx98Usz9WjqjRJeH7+21XTIry0OQxPNvkhh1zVtJJWmcq2Y18uG7n40lfZxqAm066KxRpLNdtIUj2WMEDGMddqcPvEMahQSuOgO9NKfIuwAOTNxPbRFfGRoyxxzJWkcKOzz2tykxfY82M4HbNQX1u8yPIoWTbYBugpfjt5kuOWZJIwPMQds+gFTsCzYYU1KK78QZgcjOxHSiegK4fzqQcdxQqC/uIjhXBHo29HbK/LjDBS2Ow6VbNPk5WHzCxqBzjrVSZpnTxCxC9lHelXWr6ZQ+cgChXWfjjNSF403l7a2UD3FxIiKo3Odz8K5rxhdrq2q295+GFbQCEZ7liT/LB+FVL+aO+t1YPy3AbZCdpfYZ/wB7H1rOmWZ1exm00NiZQZbZs4z++h+OAfiDST3lhnxHaqxW2mUGk8GRGZ1MQXlKr7kmi9jZxyS2c0V6FVpRszdcdh26n40uW3DetXRuTaQtKkBwQWClj3UA9WHcD+lMWkaVey6PNE0csM3KUEUilTnvgEemd6G1ZwdTGWvB0GN1vqNtqWowy25GYoWB36kkD9CflRVT29KWdGsIbR43tXPlPnRtjn/Par2u602jW9u6Wr3JmcoFVsEHGfQ1pcWw9Mb6mNyEHf8AX7htVLEAdSauwsvmjXH7M4NJtpxLrD4MegxxEjpcXoU4/wAPLn64q1wrxBc6pqM8NxHZRME8WSOCQysu4G7Dy9fTNQ96uwCy60lBrRuhXz55m+u1WKgj/HvU9FEoYoTRScwUAEsdsGq+oacxtyxm5WbyjbuaJmxhF14kt2qoBsgYD9auctuQkkao6j8Dg5x7ihswVdMGE7HIkcVavqHDL6WtnaIbJ7cq0ix5CSD97b3zn4+ho1pRluIluLiRmkYeYN0HqBRu9hQ2YEhBBYHz77k9PzoXZaNJbjAlHhA8qgHovb8tqQ5CksME0qmUJhkPDfDMejQTeDcM5mfnHMAAB2FFTYuZA5cEgdPerXixxlU5gPLnHoBWqTcwBJ69KOLFAwxVk07IDZsxwxAXvVhlijiImGR/EM1rJdIg28z9gKpSeJKeYvg/Dp8KIhLHyDbqshuLW1kk5ivhj0DdaIabbxg4jIKjrk0O/spbmQeJLIR3wcULveIILCWS1scKIzytKWyW9eXfbfbJol3IFK5Io45ubQI43TrycjFAPc4pc1LTY51Y4jOfc0ItdZEMImljMshZv7wnOM4Gfj60X03WDdD9sIY1PTmbfHwHQe5NZb8sWH2aI4z1jYqatoLx2kr29k0j42SKXcnscEb/ACOa2ggmt2hvbeQJKwwWxnlY7BiD7nBFOszW6qGDo4bpynIPwoPd2/hyc0UQ+7uT4sY6jJzkfEk59Dv60PLNwSS657FLhzVry01PN+ZXM6Pz87MQJA2WIB6YOQQPSnm2uxKR+05w+MPnOfQUq6jo0kerRXECKYW877jORkbbZwR2B3Jz2q9pqRwQFZbkhJHLJjysF+fTvTJZKz3B9gWDWHAPJ7UdSW24j+7opMjRrkICSzdR09sb/Cp5b+WNU55DIyE7NvjJ+h9K2Gq6bEzfdniEr4DSsMs3pk9TQG/1WCPTJtStYmlVbgQgOOVcsGOcDfG3TbrS1lj3NijBG6ErQbZ8wtf6Jba/p2Ibma0SEtIQikiRfQgtjO1Wfs20hdNu9bVXMixzRwo7AAkBOY//AHFc7i4v1uBZUjuvJKfwvGDyjpyjbYY7V1H7N2mudAOoXJBluriSQkKFzgBOg/wGm6EdGG/EWvIIORwT8e1T1Whb9pirNaKsCIkYqXGgadPyzXMzgxhlBDgDB671a0+209bVYrF1kghYjIk5sHOcZzVWC3t31SZbiGOVxGrKZBzAdQcA7elX55AiMqABFOMAYA26UtZ4vsuir28g3Wr0G7tYOoacBRnuFZifoBRCOQmHOe9Jk+oRzcW2dso/BBLIWPRWJUD8g31o1b6vC4uYI/PNDNycuepIBG/p1zWeWIYk/wCRzp4MhC8nKRsq7nlyfYdB9f0qol1zMyKSWQ49l+NLusXbi+W3EjGRVzIwONzuT/IY7VvZSEY8x+tWrqLfsYGxwP1EZgQMnJJO5Y9TUloS+e5ztVG3clNz+dE9IQBXkPUnAp5HC+RUoWkXENw2m8PXk8LcsojIVj2Y7D+dchuTJc6jBah1JwNlG427mus8aQtPw3doiB28hA/5hvSvovDSW0xvpmLzyDcdhSnIcK2n5+pp8TBXJLbSwYIVkP4F7n6UVgtrcwmL7vMxO5KxnDH39akMTx1PaXMvMEBrNqIV9cbD3F3H6mQ2pnT/AFf7qwXs7uB/WpktzdeLAlzGTGcMsO+DgHBJ+IooLXxEPP5X7HtSXxLff2Vqym6aeCOfw0S5iOAknKwBb2OFrSRnA9HkRCKzeTTWobqzdnjJ5c567n50p3V9PjmkLAnIXJ/lXYntI7u3jkdQedQxGPUVVbQdPZmju7aGaOUAYdfw49+oo7UAYROW7PJx2G4Z51GF5idgTimfXtNNvwJJMFIEt6jgZ6eVv1OPlTbF9nGgR3ouo4rjAORF4x5M/wA/lmmVLaC3t0g5F8JBhUIyB9alaTu/UhrgR5OBWXDGu6hAJ7bTLqSNsEOU2Yeoz1pr0fijWuEILfS9b0vmtlX9iDhHC57EZDd/f3rqL3cCZ5nBx1CjJ/KqNzPp+pf6vcWbXKZ/4lvlV+bCrMVX79kdi3yPJDwxxNpuvORZu6zKPNDKMOPfuCPcGmSgdpb6ZZXcSWiW0EjHZI4lDMPTYZo3mi0f8mBs+Yq3olt5GuUVnYQuAvqQMgfUUSsxJDZqbyVJbhhl2VcLn0X2HQeuM1ZktRJGVYEg7da1u4OZAoAFcwP+SEGTnXF9la2epjU7CSOC7lIyrnYld8L2Unv677ihfDGum0tfBvo3NxPMzvISGClj127DamXi/SZLglghIjYE4HqtLx4emjt1lMZDcw6dvahCjv8APxCtd1XBKq3AuL2Qpks8hxvuaMReJAwEn1ByKoWOjvDNzOhxnNGI7Xm6qRTDV/Qimn5hGymD4AORR/TnHhnHrQXTNMl8IHuTRjT4SoKnqDShQl4yuBZfZFljZHUMjDBB7ihMMLQuYZASV6H94etGAMCq+p2rXlq0aSmJzjDjqPX8s1F9PbD9iWqszz6MHz+GY3I8xX/dHWk/UdYnhuvDjSWSRshIYF7fxMelWtOtdWttQZrl44YFJCW8Z5sj1dj39h9asT28MU7SOpcd1AzWfZgI2aVQC7CnDeoT8iLejBcbqrc3Kfj3ovd6fDeSxSuqlonBBI22pTOoxQsjK3hliAobAyfSiMWs3bqwjACZOWYb++1XrvCjq40QdtDlu6eRkhUxmRMHlB5l26A9h8wfyqQqGIz2NL8eoSRETTt5T5fvEZJX4OvajVnP48Kv5N/3W5gfnWnTyUt/WIPSyewjGRjFbMqt1ANV4yT1IHzreCUvlSMEUbsB5BYZs9ujdsVX+5APzA1drNQ1SN8icHYQMli66mJeQY9aL4rNeqyoF+JxbZGZYxuSBXmkj7kGkiPV5p5UiTLMz9B1rbUtXkgsnbmw/QA+tGFZMTPLQDYwXE8VzckLgxxHH+JsfpWrLAR5kQj3FKB1RbK4tHZ8wOAHI339aNatdpBEjKwGem/UUwtJHkWPMRtIPxCXh2/ZEHyrMUVs8irhNz7VzS44m1HW9QfS+Ht1i/v5z0HqfYZ29TVl9F4hUZtryKRx1yStL22JX4TG6FewAzqwSADZV+lY/YA7BQfhXINQ13irhmCJ72NZbZWCBgAynPYsNwaP2fEzXtpHdQseRxnBO4PcH3oKMrDRC3Mav+o/kpjaoiRnala31x/97NXV1dW7mqWHZKWgybVrabDy2qBmKk4HUGlu/u+eaO3dBE7DaSVuVGPpn19tqcrOUXEXOu9RahpcF7GwmjU98kUnZx+3omhTyAvjTlOu2V3dalZW9i3ijn5prxDtEPRR8Nsjufajs1ozqjvdzQ7AAI5wTRiW1gtVY8oAB6qM5oNe3IY/hc4GBlcAfWkbA3gAmklgJ+ZfjuLmB/OFxy45lOQ/xFX9GnU3wMA5EkUh4wfLzYyCKCaZK08MsZO6n/OKI6QPBvUZvwnrntQv2VhKuqlSIbbVFNhJIp5JUwcYGCD0qW01g3F1DHbjm8VWbJ7Abf1pX1IyRvPBGG5FQJzY6gHY1b4VlEerW0beVVjlAz/yn9aboaz8gL+RG2tOh6x+jBAAOc9zW9Rq2VBxXuetkkTPyb71mtA26+9bZqdnTnvCpVNXiaRC2InII7Hbf+YoXxCBIromcKvNuejHp+VMnDEQWe7mKgeHb7fP/tS3q4LWNxJ3ebAPoBt+lP0+2Tz1468XYo6Ndyy3MmmXbc0qnCn1BOxo1eNcCwnsrgsJYYm8PffGD0odDo8/3j+07JGaSDBbAznenria803RdOOpatbg4VYn5IudiTsQPzq1t/4VxhsW4vEHKbuhz42KH2NFYdE1W+mwIzOF5icE4XO+fjTro+sW+pTyRxwToFHMJSyMjj+EhiaWeE9T006rNp+kNbPptzEl3HHBGFELnysrfxbZ/Sm+NBHcBo7cyBt3YMM/DBNYHLbuDons+MnX7kayaVxNomo2qiZonidGLxlcEDqD6gjIrmXA9zPcafILiQMUYjmxjoT19+n5V1+30y2trG5aGJYg0Um6r5sEb/pXKeGNHfS7fUo8SvEL+WOF33LIh5c/Mg/Sr8EfQiX8mf6yYY+8FDgHPzrK3j5AFUZGIJzkH3rET+cU46CYVd7aBOncJN4tiWxRl4iwK42NBOCjnT6YxQwoIm/Ux6AwZPpaSrhloVc8OIxz0FM0jqgyxAHqapXF5zKyxfAEihmhT9Q35mX7ibNpwsJiVOx7Y61NbxlnBZQB1ojcwiWTmbqTUkNsi7sVUDcs3QD1qRxq19ME3IsY4DOY/aHq99Nrkmm26SGO3gRysYOWyAcnHXGcU3fZ5HA1taTMk6zSxZwzM6bj16D61X1qxsNb4kiOnM8d7DbmNZZFxHcb5KnbqOoPxq3whZ31rIwltWWG2dl5VlUAuB0xntn4UvaxawYPBHalVajp9j67qCqnqdq53xjqmu/f520u+KQWZ89tCp8Rl7tkZJ77dhT5cPiaEeAX38zbDwwO+9JGoa5pn+l729pew3EskPnSIBhHvgguO/t1+FX5DMo7CD46qzdTL3B3Fs+rX66XeQstxFEJjL+8rA8vMANjjHxp4zSTw7JoNlrVxFBKV1S7lUymTPm5U2VT2AB6etOu3qKNV+y7BOAGIiro6mOz1F/4FX8j/WlW/IbR4x3LZ/M0Q1/im14W4cmmliM9zdXBjhgBxzEKMknsB+orks32g6ncWywrbWkaIxI8jMRv65rRqYB9MxL+O9nGCpO28IQRx6MrgAs7sxOO4OB/Khf2laVd6xwtcWlhEkk5dX5WbBIU5PL77d8Vx+8404hnhtVF9JbJbktELf8AZZJ7nH4vnTdJ9qVzNwbIvJAutGTwHYDA5Cp/aqvrtgjoDg98VS4F37CM8ZBVUEP1NuGNI/0cNhJcsgM8eJJFOVDk5wSNtumfUGuh2sYLKVK8shyctk/InOKCcM2seo8HabMFEiG3AYEZ6bH8wat6VocUF4skU04RdxH4h5PkKzbx/bjTVpb+kERg1GW/SG0t9MnjSQz5mlnTn5YgCWGMjLE4A+Z7UD1KMoeVWGAKITXdpJffcku4PvMaZ8LnHPg98de1DdR5lyPErR4/HAExOddu78QBdxnmORmqyx4YEptWLueTxWHiGqpd2O7tTJ4h+zME8xQfBOncISxx6fufkKNPdnBCDHvSvwf/ALOo72pQ1hTk9NRaWrUz0kjMcsxY+9RE+tbP0qHnDZ5ThR1YUN2C/MYVSxkZUvMEWlvWdSkg4kW3Eha1jCxsh6ZIyW+I/Sj11KFikETMCpByOvWlWSBbjWZonblLRqyt6kHGP51n23FzgjtdARSTDyLCbiOUDlVwORsDAbO2/Y5yPlj0qXT7owatqMTbI86SBcYA50Ab/rH5mgcNy1td39pcZ5El8SPPdWGT8sk/Ss6vevAZIyGEzQF7ebP4wu+G/iU9+4Prmq9yJAw+GCftV12VOG4LO3mdfF1CeOQK2OZEGQp9R5129q5/pBW3u0kgkaOZowUZdtiN8GteOdZOpanKiDEBk+8oufwtIicw/wCkUNsZwY4+dS3Iw5cHBHwpwrqewVbZaCP9jtwndTzcX2Nw8zy89wCSxyd8jqfgK71z+xr5++z51m4gsSu2JTtjpg19A4NSvgycx1jv+z50+1a7ll1y3tS8DR28RZFjfLKWPm5x2PlG3pj3pEB5XZeituD704v9n/FssjSyaVcNI5LO7HJYnqTWD9m/FDKM6VMCNx060cvh2UFYFYSK3Kzbt1G/XtUZxnb5UzPwVxEJBbSaZKk/UKSBke3rWf8Aw/4m76ZL9RRwwMV6kTpv2L3Rk4OaM8zG3upE5R3yAwx/7jVrg/ir+3tWkgaw8FCrMORiQhU4w23/AOZB98U/sx0nVtA4c1WK5tHiuTKZYEJGWPIAMZ26gdaL8A6TcaXaXaXlv4UkkqsDgbjG3+fTA7UNlVj6J3Zh8Tm/2zWUlnxZDfI7A3UAZWGxVk8ux+lCdM491i1Twr+T7/DjH7ZvOPg3X65roX2u8O6jrculS6ZbNOYVlWTl7A8pH8jXOTwDxMP/AEuX6irqxHxKNWrjGGxksdZs9WBNu3LLjLQt+Jf6j3qwQc0vWnBHE0F1DLHp0ylXU5B6DvT43DepK/KIQTnYA5NO13Bh+xnneZ/HNW4/ECQYy8G/7P3o8XA2Oeb0A3ofwxpN5a2nJdL4P5k/0o3925EIjj3PcnrWda47Eiej4lJFShvPIKupAiEynHqg3z8aGyakMlUyB6AVc1HTr2UkxxEn40Lj0TUQ5LWzfWsq42MZtUrWolmCQyxzMxbYZ6dP84oZqEaI8N28TuGHhkqNwSeYbfWjtlpd0kcyyxleaMgdDvg/1qPVNJvBw/eJbI7XTACFR1GGB29KGtTk/Es7rhGxS4il/wBZtbi3ZTbyxeGAM5Vg2SDn2O3zoreTI1tFFN4QiKgtLI4UICpGcn5VYj0zU9U0aa1v7MxXS4aOTGAzD+Wdxt65rW+4cvLy3gSS2LIsRDRnGCeXy59gcH5UQoT9RXcM4dr1tCVN1aSJNFFM1u0ke6sATykHvtt8hQ62Zii8hIJ9K6bxBwLdwvd21havLHdxc4PLyhZMkfoKUrHgviB1kYafKjIMgOnX2p1Dq4YHCDCP2V5biuOJ26SBs/L/ALV9GZFcI+zThnWbTi2G5vLGWGBUPMz7b7YrvHJ71OTh/wCzfFexWa9UyZVvrCC+j5LiMNjoc4IPqDQ06ff23/l5kuI+yTbMB/i/rRysGpByQQD8wEZrhP7+xuFP8ADj8t/yrwulP/BuP/hajo3FYq3cynQQMsjt+C1nb4pgfnUqQ3knSJIwe7t+g/rRT0r1R3MkIJSTT2P99OzfwoOUf1q1FBHEMRoq/Cpa9VSdlgAJivVmvV0merGKzXq6dMYr2KzXq6dMYr2KzXq6dNSoJzgfSvcig5CrW1erp00CKOigfCtsVmvV06f/2Q=="/>
          <p:cNvSpPr>
            <a:spLocks noChangeAspect="1" noChangeArrowheads="1"/>
          </p:cNvSpPr>
          <p:nvPr/>
        </p:nvSpPr>
        <p:spPr bwMode="auto">
          <a:xfrm>
            <a:off x="80963" y="-517525"/>
            <a:ext cx="1190625" cy="1085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2" name="AutoShape 4" descr="data:image/jpg;base64,/9j/4AAQSkZJRgABAQAAAQABAAD/2wBDAAkGBwgHBgkIBwgKCgkLDRYPDQwMDRsUFRAWIB0iIiAdHx8kKDQsJCYxJx8fLT0tMTU3Ojo6Iys/RD84QzQ5Ojf/2wBDAQoKCg0MDRoPDxo3JR8lNzc3Nzc3Nzc3Nzc3Nzc3Nzc3Nzc3Nzc3Nzc3Nzc3Nzc3Nzc3Nzc3Nzc3Nzc3Nzc3Nzf/wAARCACaAKkDASIAAhEBAxEB/8QAHAAAAgIDAQEAAAAAAAAAAAAABQYDBAECBwAI/8QAQxAAAgEDAgQEAwUFBAgHAAAAAQIDAAQRBSEGEjFBEyJRYXGBkQcUMqHBI1JisdEVM3LwFiQ1QkOCovEXNEWSk7Lh/8QAGgEAAgMBAQAAAAAAAAAAAAAAAwQBAgUABv/EACQRAAIDAAMAAgIDAQEAAAAAAAECAAMRBBIhMUETIgUjUTJh/9oADAMBAAIRAxEAPwDuORWKUBq91zY8X8qj0XUtSu7yUyTHwgxCj0Aqnf2Rsc6zkUEvNW+5BEaeNppDiKNurn2xVpLkSoHDOCe4q3YSYRzWM0L57gzGSOZZY1BXl6b/ABraS8MSM0wdMAncZH1rtnQnWKF2s07w+LI3mc82Afw+1V7y8nWSKOB8SMcsevKo61MgmHKzQIarLCB43mz3ojZ30dzsueb3qNnBgZcr1YNRMxFTsmTVjNU5rxIB5jluygb0t8TcVvpX3dPu0jSXIbw1J5RtjPv3FQSB6ZwBJwCNjzInVhn0qB7z9xM/GuaxcaajMzfsYIsZ6qT0oppevX93IEDQO5yQDGwB+eaCeVSpwmGPE5HXtkcmuZT0OPgKx48v7/5UIgvZZZGgnjMM6jmK5yGHqDV1XblG9ODqRoiJ7A4ZejumyA4BHrVtWDKCOh6UH527mptLlke1POclXYD4ZodhCkQtemFM16oI8lxk1PVdl5zp+ZWY+npRPTnhtrGS7aIoyqzHkbqAM9PlUMsOS2K3gn+7BfEZSoz5WoWQegGKOlcOya3G+va/rE1tFNM4t4o3O2GPVvTIPTsOtVtY1HiHg/VLbkv3ubBnBjL+ZXTbIPrj603cPwWWnW4gLQzW88rsIuUvyAHKjAHqTufQUW1JQLSS4niScwAyRR7DBA7ZGx98Usz9WjqjRJeH7+21XTIry0OQxPNvkhh1zVtJJWmcq2Y18uG7n40lfZxqAm066KxRpLNdtIUj2WMEDGMddqcPvEMahQSuOgO9NKfIuwAOTNxPbRFfGRoyxxzJWkcKOzz2tykxfY82M4HbNQX1u8yPIoWTbYBugpfjt5kuOWZJIwPMQds+gFTsCzYYU1KK78QZgcjOxHSiegK4fzqQcdxQqC/uIjhXBHo29HbK/LjDBS2Ow6VbNPk5WHzCxqBzjrVSZpnTxCxC9lHelXWr6ZQ+cgChXWfjjNSF403l7a2UD3FxIiKo3Odz8K5rxhdrq2q295+GFbQCEZ7liT/LB+FVL+aO+t1YPy3AbZCdpfYZ/wB7H1rOmWZ1exm00NiZQZbZs4z++h+OAfiDST3lhnxHaqxW2mUGk8GRGZ1MQXlKr7kmi9jZxyS2c0V6FVpRszdcdh26n40uW3DetXRuTaQtKkBwQWClj3UA9WHcD+lMWkaVey6PNE0csM3KUEUilTnvgEemd6G1ZwdTGWvB0GN1vqNtqWowy25GYoWB36kkD9CflRVT29KWdGsIbR43tXPlPnRtjn/Par2u602jW9u6Wr3JmcoFVsEHGfQ1pcWw9Mb6mNyEHf8AX7htVLEAdSauwsvmjXH7M4NJtpxLrD4MegxxEjpcXoU4/wAPLn64q1wrxBc6pqM8NxHZRME8WSOCQysu4G7Dy9fTNQ96uwCy60lBrRuhXz55m+u1WKgj/HvU9FEoYoTRScwUAEsdsGq+oacxtyxm5WbyjbuaJmxhF14kt2qoBsgYD9auctuQkkao6j8Dg5x7ihswVdMGE7HIkcVavqHDL6WtnaIbJ7cq0ix5CSD97b3zn4+ho1pRluIluLiRmkYeYN0HqBRu9hQ2YEhBBYHz77k9PzoXZaNJbjAlHhA8qgHovb8tqQ5CksME0qmUJhkPDfDMejQTeDcM5mfnHMAAB2FFTYuZA5cEgdPerXixxlU5gPLnHoBWqTcwBJ69KOLFAwxVk07IDZsxwxAXvVhlijiImGR/EM1rJdIg28z9gKpSeJKeYvg/Dp8KIhLHyDbqshuLW1kk5ivhj0DdaIabbxg4jIKjrk0O/spbmQeJLIR3wcULveIILCWS1scKIzytKWyW9eXfbfbJol3IFK5Io45ubQI43TrycjFAPc4pc1LTY51Y4jOfc0ItdZEMImljMshZv7wnOM4Gfj60X03WDdD9sIY1PTmbfHwHQe5NZb8sWH2aI4z1jYqatoLx2kr29k0j42SKXcnscEb/ACOa2ggmt2hvbeQJKwwWxnlY7BiD7nBFOszW6qGDo4bpynIPwoPd2/hyc0UQ+7uT4sY6jJzkfEk59Dv60PLNwSS657FLhzVry01PN+ZXM6Pz87MQJA2WIB6YOQQPSnm2uxKR+05w+MPnOfQUq6jo0kerRXECKYW877jORkbbZwR2B3Jz2q9pqRwQFZbkhJHLJjysF+fTvTJZKz3B9gWDWHAPJ7UdSW24j+7opMjRrkICSzdR09sb/Cp5b+WNU55DIyE7NvjJ+h9K2Gq6bEzfdniEr4DSsMs3pk9TQG/1WCPTJtStYmlVbgQgOOVcsGOcDfG3TbrS1lj3NijBG6ErQbZ8wtf6Jba/p2Ibma0SEtIQikiRfQgtjO1Wfs20hdNu9bVXMixzRwo7AAkBOY//AHFc7i4v1uBZUjuvJKfwvGDyjpyjbYY7V1H7N2mudAOoXJBluriSQkKFzgBOg/wGm6EdGG/EWvIIORwT8e1T1Whb9pirNaKsCIkYqXGgadPyzXMzgxhlBDgDB671a0+209bVYrF1kghYjIk5sHOcZzVWC3t31SZbiGOVxGrKZBzAdQcA7elX55AiMqABFOMAYA26UtZ4vsuir28g3Wr0G7tYOoacBRnuFZifoBRCOQmHOe9Jk+oRzcW2dso/BBLIWPRWJUD8g31o1b6vC4uYI/PNDNycuepIBG/p1zWeWIYk/wCRzp4MhC8nKRsq7nlyfYdB9f0qol1zMyKSWQ49l+NLusXbi+W3EjGRVzIwONzuT/IY7VvZSEY8x+tWrqLfsYGxwP1EZgQMnJJO5Y9TUloS+e5ztVG3clNz+dE9IQBXkPUnAp5HC+RUoWkXENw2m8PXk8LcsojIVj2Y7D+dchuTJc6jBah1JwNlG427mus8aQtPw3doiB28hA/5hvSvovDSW0xvpmLzyDcdhSnIcK2n5+pp8TBXJLbSwYIVkP4F7n6UVgtrcwmL7vMxO5KxnDH39akMTx1PaXMvMEBrNqIV9cbD3F3H6mQ2pnT/AFf7qwXs7uB/WpktzdeLAlzGTGcMsO+DgHBJ+IooLXxEPP5X7HtSXxLff2Vqym6aeCOfw0S5iOAknKwBb2OFrSRnA9HkRCKzeTTWobqzdnjJ5c567n50p3V9PjmkLAnIXJ/lXYntI7u3jkdQedQxGPUVVbQdPZmju7aGaOUAYdfw49+oo7UAYROW7PJx2G4Z51GF5idgTimfXtNNvwJJMFIEt6jgZ6eVv1OPlTbF9nGgR3ouo4rjAORF4x5M/wA/lmmVLaC3t0g5F8JBhUIyB9alaTu/UhrgR5OBWXDGu6hAJ7bTLqSNsEOU2Yeoz1pr0fijWuEILfS9b0vmtlX9iDhHC57EZDd/f3rqL3cCZ5nBx1CjJ/KqNzPp+pf6vcWbXKZ/4lvlV+bCrMVX79kdi3yPJDwxxNpuvORZu6zKPNDKMOPfuCPcGmSgdpb6ZZXcSWiW0EjHZI4lDMPTYZo3mi0f8mBs+Yq3olt5GuUVnYQuAvqQMgfUUSsxJDZqbyVJbhhl2VcLn0X2HQeuM1ZktRJGVYEg7da1u4OZAoAFcwP+SEGTnXF9la2epjU7CSOC7lIyrnYld8L2Unv677ihfDGum0tfBvo3NxPMzvISGClj127DamXi/SZLglghIjYE4HqtLx4emjt1lMZDcw6dvahCjv8APxCtd1XBKq3AuL2Qpks8hxvuaMReJAwEn1ByKoWOjvDNzOhxnNGI7Xm6qRTDV/Qimn5hGymD4AORR/TnHhnHrQXTNMl8IHuTRjT4SoKnqDShQl4yuBZfZFljZHUMjDBB7ihMMLQuYZASV6H94etGAMCq+p2rXlq0aSmJzjDjqPX8s1F9PbD9iWqszz6MHz+GY3I8xX/dHWk/UdYnhuvDjSWSRshIYF7fxMelWtOtdWttQZrl44YFJCW8Z5sj1dj39h9asT28MU7SOpcd1AzWfZgI2aVQC7CnDeoT8iLejBcbqrc3Kfj3ovd6fDeSxSuqlonBBI22pTOoxQsjK3hliAobAyfSiMWs3bqwjACZOWYb++1XrvCjq40QdtDlu6eRkhUxmRMHlB5l26A9h8wfyqQqGIz2NL8eoSRETTt5T5fvEZJX4OvajVnP48Kv5N/3W5gfnWnTyUt/WIPSyewjGRjFbMqt1ANV4yT1IHzreCUvlSMEUbsB5BYZs9ujdsVX+5APzA1drNQ1SN8icHYQMli66mJeQY9aL4rNeqyoF+JxbZGZYxuSBXmkj7kGkiPV5p5UiTLMz9B1rbUtXkgsnbmw/QA+tGFZMTPLQDYwXE8VzckLgxxHH+JsfpWrLAR5kQj3FKB1RbK4tHZ8wOAHI339aNatdpBEjKwGem/UUwtJHkWPMRtIPxCXh2/ZEHyrMUVs8irhNz7VzS44m1HW9QfS+Ht1i/v5z0HqfYZ29TVl9F4hUZtryKRx1yStL22JX4TG6FewAzqwSADZV+lY/YA7BQfhXINQ13irhmCJ72NZbZWCBgAynPYsNwaP2fEzXtpHdQseRxnBO4PcH3oKMrDRC3Mav+o/kpjaoiRnala31x/97NXV1dW7mqWHZKWgybVrabDy2qBmKk4HUGlu/u+eaO3dBE7DaSVuVGPpn19tqcrOUXEXOu9RahpcF7GwmjU98kUnZx+3omhTyAvjTlOu2V3dalZW9i3ijn5prxDtEPRR8Nsjufajs1ozqjvdzQ7AAI5wTRiW1gtVY8oAB6qM5oNe3IY/hc4GBlcAfWkbA3gAmklgJ+ZfjuLmB/OFxy45lOQ/xFX9GnU3wMA5EkUh4wfLzYyCKCaZK08MsZO6n/OKI6QPBvUZvwnrntQv2VhKuqlSIbbVFNhJIp5JUwcYGCD0qW01g3F1DHbjm8VWbJ7Abf1pX1IyRvPBGG5FQJzY6gHY1b4VlEerW0beVVjlAz/yn9aboaz8gL+RG2tOh6x+jBAAOc9zW9Rq2VBxXuetkkTPyb71mtA26+9bZqdnTnvCpVNXiaRC2InII7Hbf+YoXxCBIromcKvNuejHp+VMnDEQWe7mKgeHb7fP/tS3q4LWNxJ3ebAPoBt+lP0+2Tz1468XYo6Ndyy3MmmXbc0qnCn1BOxo1eNcCwnsrgsJYYm8PffGD0odDo8/3j+07JGaSDBbAznenria803RdOOpatbg4VYn5IudiTsQPzq1t/4VxhsW4vEHKbuhz42KH2NFYdE1W+mwIzOF5icE4XO+fjTro+sW+pTyRxwToFHMJSyMjj+EhiaWeE9T006rNp+kNbPptzEl3HHBGFELnysrfxbZ/Sm+NBHcBo7cyBt3YMM/DBNYHLbuDons+MnX7kayaVxNomo2qiZonidGLxlcEDqD6gjIrmXA9zPcafILiQMUYjmxjoT19+n5V1+30y2trG5aGJYg0Um6r5sEb/pXKeGNHfS7fUo8SvEL+WOF33LIh5c/Mg/Sr8EfQiX8mf6yYY+8FDgHPzrK3j5AFUZGIJzkH3rET+cU46CYVd7aBOncJN4tiWxRl4iwK42NBOCjnT6YxQwoIm/Ux6AwZPpaSrhloVc8OIxz0FM0jqgyxAHqapXF5zKyxfAEihmhT9Q35mX7ibNpwsJiVOx7Y61NbxlnBZQB1ojcwiWTmbqTUkNsi7sVUDcs3QD1qRxq19ME3IsY4DOY/aHq99Nrkmm26SGO3gRysYOWyAcnHXGcU3fZ5HA1taTMk6zSxZwzM6bj16D61X1qxsNb4kiOnM8d7DbmNZZFxHcb5KnbqOoPxq3whZ31rIwltWWG2dl5VlUAuB0xntn4UvaxawYPBHalVajp9j67qCqnqdq53xjqmu/f520u+KQWZ89tCp8Rl7tkZJ77dhT5cPiaEeAX38zbDwwO+9JGoa5pn+l729pew3EskPnSIBhHvgguO/t1+FX5DMo7CD46qzdTL3B3Fs+rX66XeQstxFEJjL+8rA8vMANjjHxp4zSTw7JoNlrVxFBKV1S7lUymTPm5U2VT2AB6etOu3qKNV+y7BOAGIiro6mOz1F/4FX8j/WlW/IbR4x3LZ/M0Q1/im14W4cmmliM9zdXBjhgBxzEKMknsB+orks32g6ncWywrbWkaIxI8jMRv65rRqYB9MxL+O9nGCpO28IQRx6MrgAs7sxOO4OB/Khf2laVd6xwtcWlhEkk5dX5WbBIU5PL77d8Vx+8404hnhtVF9JbJbktELf8AZZJ7nH4vnTdJ9qVzNwbIvJAutGTwHYDA5Cp/aqvrtgjoDg98VS4F37CM8ZBVUEP1NuGNI/0cNhJcsgM8eJJFOVDk5wSNtumfUGuh2sYLKVK8shyctk/InOKCcM2seo8HabMFEiG3AYEZ6bH8wat6VocUF4skU04RdxH4h5PkKzbx/bjTVpb+kERg1GW/SG0t9MnjSQz5mlnTn5YgCWGMjLE4A+Z7UD1KMoeVWGAKITXdpJffcku4PvMaZ8LnHPg98de1DdR5lyPErR4/HAExOddu78QBdxnmORmqyx4YEptWLueTxWHiGqpd2O7tTJ4h+zME8xQfBOncISxx6fufkKNPdnBCDHvSvwf/ALOo72pQ1hTk9NRaWrUz0kjMcsxY+9RE+tbP0qHnDZ5ThR1YUN2C/MYVSxkZUvMEWlvWdSkg4kW3Eha1jCxsh6ZIyW+I/Sj11KFikETMCpByOvWlWSBbjWZonblLRqyt6kHGP51n23FzgjtdARSTDyLCbiOUDlVwORsDAbO2/Y5yPlj0qXT7owatqMTbI86SBcYA50Ab/rH5mgcNy1td39pcZ5El8SPPdWGT8sk/Ss6vevAZIyGEzQF7ebP4wu+G/iU9+4Prmq9yJAw+GCftV12VOG4LO3mdfF1CeOQK2OZEGQp9R5129q5/pBW3u0kgkaOZowUZdtiN8GteOdZOpanKiDEBk+8oufwtIicw/wCkUNsZwY4+dS3Iw5cHBHwpwrqewVbZaCP9jtwndTzcX2Nw8zy89wCSxyd8jqfgK71z+xr5++z51m4gsSu2JTtjpg19A4NSvgycx1jv+z50+1a7ll1y3tS8DR28RZFjfLKWPm5x2PlG3pj3pEB5XZeituD704v9n/FssjSyaVcNI5LO7HJYnqTWD9m/FDKM6VMCNx060cvh2UFYFYSK3Kzbt1G/XtUZxnb5UzPwVxEJBbSaZKk/UKSBke3rWf8Aw/4m76ZL9RRwwMV6kTpv2L3Rk4OaM8zG3upE5R3yAwx/7jVrg/ir+3tWkgaw8FCrMORiQhU4w23/AOZB98U/sx0nVtA4c1WK5tHiuTKZYEJGWPIAMZ26gdaL8A6TcaXaXaXlv4UkkqsDgbjG3+fTA7UNlVj6J3Zh8Tm/2zWUlnxZDfI7A3UAZWGxVk8ux+lCdM491i1Twr+T7/DjH7ZvOPg3X65roX2u8O6jrculS6ZbNOYVlWTl7A8pH8jXOTwDxMP/AEuX6irqxHxKNWrjGGxksdZs9WBNu3LLjLQt+Jf6j3qwQc0vWnBHE0F1DLHp0ylXU5B6DvT43DepK/KIQTnYA5NO13Bh+xnneZ/HNW4/ECQYy8G/7P3o8XA2Oeb0A3ofwxpN5a2nJdL4P5k/0o3925EIjj3PcnrWda47Eiej4lJFShvPIKupAiEynHqg3z8aGyakMlUyB6AVc1HTr2UkxxEn40Lj0TUQ5LWzfWsq42MZtUrWolmCQyxzMxbYZ6dP84oZqEaI8N28TuGHhkqNwSeYbfWjtlpd0kcyyxleaMgdDvg/1qPVNJvBw/eJbI7XTACFR1GGB29KGtTk/Es7rhGxS4il/wBZtbi3ZTbyxeGAM5Vg2SDn2O3zoreTI1tFFN4QiKgtLI4UICpGcn5VYj0zU9U0aa1v7MxXS4aOTGAzD+Wdxt65rW+4cvLy3gSS2LIsRDRnGCeXy59gcH5UQoT9RXcM4dr1tCVN1aSJNFFM1u0ke6sATykHvtt8hQ62Zii8hIJ9K6bxBwLdwvd21havLHdxc4PLyhZMkfoKUrHgviB1kYafKjIMgOnX2p1Dq4YHCDCP2V5biuOJ26SBs/L/ALV9GZFcI+zThnWbTi2G5vLGWGBUPMz7b7YrvHJ71OTh/wCzfFexWa9UyZVvrCC+j5LiMNjoc4IPqDQ06ff23/l5kuI+yTbMB/i/rRysGpByQQD8wEZrhP7+xuFP8ADj8t/yrwulP/BuP/hajo3FYq3cynQQMsjt+C1nb4pgfnUqQ3knSJIwe7t+g/rRT0r1R3MkIJSTT2P99OzfwoOUf1q1FBHEMRoq/Cpa9VSdlgAJivVmvV0merGKzXq6dMYr2KzXq6dMYr2KzXq6dNSoJzgfSvcig5CrW1erp00CKOigfCtsVmvV06f/2Q=="/>
          <p:cNvSpPr>
            <a:spLocks noChangeAspect="1" noChangeArrowheads="1"/>
          </p:cNvSpPr>
          <p:nvPr/>
        </p:nvSpPr>
        <p:spPr bwMode="auto">
          <a:xfrm>
            <a:off x="80963" y="-517525"/>
            <a:ext cx="1190625" cy="1085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4" name="Picture 6" descr="http://mercadoenergia.com/rd/wp-content/uploads/2009/02/telec.jpg"/>
          <p:cNvPicPr>
            <a:picLocks noChangeAspect="1" noChangeArrowheads="1"/>
          </p:cNvPicPr>
          <p:nvPr/>
        </p:nvPicPr>
        <p:blipFill>
          <a:blip r:embed="rId5">
            <a:lum bright="10000" contrast="-10000"/>
          </a:blip>
          <a:srcRect/>
          <a:stretch>
            <a:fillRect/>
          </a:stretch>
        </p:blipFill>
        <p:spPr bwMode="auto">
          <a:xfrm>
            <a:off x="500034" y="1071545"/>
            <a:ext cx="3071834" cy="2571769"/>
          </a:xfrm>
          <a:prstGeom prst="rect">
            <a:avLst/>
          </a:prstGeom>
          <a:noFill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28596" y="2285992"/>
            <a:ext cx="32147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TELECOMUNICACIONES</a:t>
            </a:r>
            <a:endParaRPr kumimoji="0" lang="es-MX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5214942" y="5857892"/>
            <a:ext cx="28575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Fuente:</a:t>
            </a:r>
            <a:r>
              <a:rPr kumimoji="0" lang="es-ES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www.inec.gov.ec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4643438" y="4140534"/>
          <a:ext cx="4286281" cy="1645920"/>
        </p:xfrm>
        <a:graphic>
          <a:graphicData uri="http://schemas.openxmlformats.org/drawingml/2006/table">
            <a:tbl>
              <a:tblPr/>
              <a:tblGrid>
                <a:gridCol w="1061787"/>
                <a:gridCol w="1050482"/>
                <a:gridCol w="1130486"/>
                <a:gridCol w="1043526"/>
              </a:tblGrid>
              <a:tr h="2190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Times New Roman"/>
                          <a:cs typeface="Times New Roman"/>
                        </a:rPr>
                        <a:t>Ciudad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Times New Roman"/>
                          <a:cs typeface="Times New Roman"/>
                        </a:rPr>
                        <a:t>PEA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Times New Roman"/>
                          <a:cs typeface="Times New Roman"/>
                        </a:rPr>
                        <a:t>Población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Times New Roman"/>
                          <a:cs typeface="Times New Roman"/>
                        </a:rPr>
                        <a:t>% PEA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Quito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896.000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2.093.458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42,80%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Guayaquil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1.178.619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2.366.902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49,80%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Cuenca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215.531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487.901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44,18%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157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588" y="1524000"/>
            <a:ext cx="4648200" cy="2369641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es-ES" sz="4800" b="1" dirty="0" smtClean="0">
                <a:solidFill>
                  <a:srgbClr val="7BCF27"/>
                </a:solidFill>
              </a:rPr>
              <a:t>Análisis Microambiental</a:t>
            </a:r>
            <a:endParaRPr lang="es-ES" sz="4800" b="1" dirty="0">
              <a:solidFill>
                <a:srgbClr val="7BCF27"/>
              </a:solidFill>
            </a:endParaRPr>
          </a:p>
        </p:txBody>
      </p:sp>
      <p:pic>
        <p:nvPicPr>
          <p:cNvPr id="48130" name="Picture 2" descr="http://t3.gstatic.com/images?q=tbn:ANd9GcRlbV3OSo3ocTRY1YrAoeFRXKfzfTs74Oy8wOF0Ce0-VaE4Jm-n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0"/>
            <a:ext cx="3428992" cy="5243507"/>
          </a:xfrm>
          <a:prstGeom prst="rect">
            <a:avLst/>
          </a:prstGeom>
          <a:noFill/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s-ES" smtClean="0"/>
              <a:pPr/>
              <a:t>8</a:t>
            </a:fld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71802" y="1357298"/>
            <a:ext cx="3000396" cy="19288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4000"/>
              </a:lnSpc>
            </a:pPr>
            <a:r>
              <a:rPr lang="es-EC" sz="2400" dirty="0" smtClean="0"/>
              <a:t>La adquisición de bienes y servicios no se lo realiza mediante alianzas estratégicas.</a:t>
            </a:r>
            <a:endParaRPr lang="es-ES" sz="2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85786" y="76200"/>
            <a:ext cx="8053414" cy="6858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s-ES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Proveedores</a:t>
            </a:r>
            <a:endParaRPr lang="es-ES" sz="3600" dirty="0">
              <a:latin typeface="+mn-lt"/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8378825" y="71438"/>
            <a:ext cx="622300" cy="646112"/>
          </a:xfrm>
          <a:prstGeom prst="ellipse">
            <a:avLst/>
          </a:prstGeom>
          <a:solidFill>
            <a:srgbClr val="FFFFFF"/>
          </a:solidFill>
          <a:ln w="25400" cap="sq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C">
              <a:latin typeface="Tw Cen MT" pitchFamily="34" charset="0"/>
            </a:endParaRPr>
          </a:p>
        </p:txBody>
      </p:sp>
      <p:pic>
        <p:nvPicPr>
          <p:cNvPr id="10" name="Picture 20" descr="EAG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63" y="168275"/>
            <a:ext cx="3476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9</a:t>
            </a:fld>
            <a:endParaRPr kumimoji="0" lang="es-ES"/>
          </a:p>
        </p:txBody>
      </p:sp>
      <p:sp>
        <p:nvSpPr>
          <p:cNvPr id="109570" name="AutoShape 2" descr="data:image/jpg;base64,/9j/4AAQSkZJRgABAQAAAQABAAD/2wCEAAkGBhQSEBQUExQVFRUVFBQVFRcXFxsaFxYXFhcVFRQXGhcXHSYfGBwjGRcUHy8gJCcpLCwtFh4xNTAqNSYsLCkBCQoKDgwOGg8PGikkHCQqKS4pLCwqKSksLCwqLCwsLCkpLCkpKSksKSksLCwpKiksKSksLCwpKSwpLCksLCwsLP/AABEIAFcAuAMBIgACEQEDEQH/xAAbAAACAwEBAQAAAAAAAAAAAAAAAQQFBgIDB//EAEAQAAIBAgIGCAMHAgQHAQAAAAECAAMREiEEBQYxUfATIkFhcYGRobHR4RUjMkJiovFSgjNDcnMWJTVjkrLBFP/EABcBAQEBAQAAAAAAAAAAAAAAAAACAQP/xAAiEQACAwABBAIDAAAAAAAAAAAAAQIREjEDEyFBUWFxobH/2gAMAwEAAhEDEQA/APtwEIRHzgDA8IXi8vWB8IAYjz/EWfdz5RlYZCAGfP8AELc3nFSoo3m3C+XxlPp22Oj0sseM8Ezt5iak3wS5Jcl4YrTH1tuajf4Wjv4sTb0UX95FbWemVG62NVP5VGEH1Ib3l9t+zm+tH0bXSdLSmLuyqOLEAe8hvrxfyJUfvCELbjjcATLUtDcHEFwniWz9UplvRpKTQVvdgt+PRlz61mb4RgzuN8E6rr6oxKh6FM7hYtWe/Z1UUAepk3UuuOmUBlYOEBa6lQTcq2G47GBlfTVRkale3AFUHpTUSh0sUqdU2VxhcuCSxyOCoN/elTxxRmw5uPJ9CsefpOrSsGuBfJWt2SytzeRVHZOxkQtF6w8vaYaO/PIiuef4h5QKjhADPn+IZ8/xDnd9IiO/2+kA6Qc/zCNYQBe3nEfH3jheAKFu6PnfFaAMxXMdoW8YBidodDBqVcYxG5w4jisr0yygA5LZ6Tj+6XWsaCqqdGiKDn1bDeAdwkXaxMJWpmbqU81IqD9oqDzneMto2jn9AHoAOHdOnpHD20R8Xj4kwsfHuvC/Nx/9hlyfrKMAjz8YdwAgBwJ8z9YW4wAufDnwlPtCCMLcRhOfDMXuM8iw85cHz9ZB11SxUHzNwMQ8VzOduF5UeSZq0S9CclUItmEO+3DKa3nfMTqBy1CkRn2cdxt2jwm3vOU+Tr034FeO3PZC8RHj6yDqPyihhjtADOAEPWK3N4A1J7fjCMQgCvAkzkHnKMc8iAMGEAe+F4AQvAGF+bwCr2loYtGcgXKDGB/p3j/xxDzlDqnSg+h0juwvUX0N+2/YRNe6ggg9oI38ZiNRr0dOpSb8VLSHXeDkVFjmMt06R8qjhPxJMsLnuiLkb7D3+BhccefSAbgbSjAJ5uI+T2W9TDF3++73iZ7C5OXG9vPMwBXt8xf5xsMs+3zGfnIzazT8rFzwS7HzIy955VNZNu6if7lUAj+1ST7zaZlo42dXCrUyM0qsO3dcEcZu1mD1U/3tW7YsWBrgFQTmpsGvfcM5uw3Z8vlI6nJfR4Hc93PnGGijvOZ2CEIXgAGgRFfm8BznAOlhEhhAFi5y+ULwBPJgTzn8YA8UCYhC/N4A4Yubzi44+/1jxjj7/WAGId3rMpp1Lo9Nqm/Vq00fuupwN2Hu9Zq79/ofrIWn6opVipqLiw3t1iN++9vCVF0yJRszeka0pp+NwD6keSiV1XahP8tHfsF8h8LzYUtm9HXdSUeskDVlMdlv7j85e4nJwl8mEOm6S4yXCP0qf/Zo11fUY3IJP62W3oxf4TdHVVP+n9zfOI6qpcP3H5ze59Ds/LMcuq3/ADFB3F3P7bhfae1PV9tzhe5FRfcgn3mq+y6XD9x+cPsylw/cfnM7hq6Rn9H0UK2IMzNkOs4Jte9uG/umsU88iQ/syn2A93WPzk3nfIk7OkY5C8YMUJJYzCLLkzkEcfeAd4ubxYh3esWMcff6wxDj7wDsGKCGEA8dM0sUkZ2/CoLHwEqdG2touyCzr0mVNmWyub2yPbnJe0Nv/wAlft+6f4GZnUeonr0dFZ2UUqRLKq3DE4r9Y3tvEtRVWzlKT1SL/TtqKVJ2Q42NMBqmBcWAfqIOU60zaSjTpJVxFkqGylRfjvF+6ZN9HZq+sStR1ChiQLdYZ5Z7h4Ty0w/8s0Sxt98bZnLN++WoI591+TZ6Br+lWZ0Usr0xdlcFSAN58JxoG0iVmAprUYElcYQ4Lj9RkKhqR0qaRpFR1Z3psAEBCjqjif0iQthNFY0EfpnCBnHR5YT2b9/fJajVorUrSNDq3XSV2qBMX3bYWuLZ5jLPuM8tL2jp06vRWd6gGIqiliBxMp9iv8XTP97j3v35SKNHNTWtdUqtSbADiXCTa1PKzAxlWxt5X5NBp+01KlhDByzLjwqLsq9pYflk7QdPWtTFSmbowyPxHlM/r3U9TpBXoOOnRLOpsTUUcR38N0stm9aLpGjhwoQ3Kso3Bhvt3Z3ktKrRak9Uwr7S01qNSAqVHX8QpoTbxznOsNqaNFsLli2EOwVSSim2bf075Q6u0R6mn6YErNRIfMixxC5ys27y4yVtBq96dVtJoOGcIOlpNmGUAXyvwtcSsq6I3KrLXS9p6VMUjdnFYXTApN93f37p3oW0VKqlRlYjor9IGBDLa97jymW11rHpjoFRAFLMbDeoONRnhO6/CWFbUTUaGm1ajhnrIxOG4VRmcrm/bDgqG5X9F1qzaBa5GBKuE365QhDbvJkcbYaOamDEfxYMVupi/pxcZB2V0Rxoq1OmYqaT4aZthBubEHfe4954bDaNTfRPvFVrVmIxWNmsu6/bDilZqlJ0jQ0dco1d6Av0iKGPC2W4+YkJ9saAJzbAHwGoEOANwxSu0Ej7W0of9odpvup9ky/QN9n1H6RsPT2wflJIHWJ337pS6a/hL6sl+z6LW13TWulEk43GJeFs+2+W4zrWmuE0dQ1QkXNgACxJ4ACZzSf+p6Jn/kjjwbvne3ebaLnb70i47D1M7ScK0je46bLp9oUWkarrUpqCFs6EMxOYwjtnWq9f065YJiDJbErDCwvuOZkDWeoek0c06tdmbHiR2suFhkBYWBG/1nls1rSp0r6PXA6VFvjFuuota5G/eM++ZlNG6akkzULCJCOyEg7HhpWiLUptTYHC4Km2WR3znV2rloU1ppfCuQubnfff2xQgyvZGXZ2kGrNY3rgh+tx324b55VdmKLUadEhsFNsS9Y3vmcz274oTdMzKLc07ixGRlToey9OkwNM1VAbEEFVsF/8ATw+UITLaNaQPsxT6RnQ1aZc3bo6hUE8bCd6Xs9TqVBU66VMOHEjYWI3Zkb4Qm6ZmEcaVstSdlYtUV1TBjV7Oy8GbtPfJur9WJRpinTHVHHeb7yT2mOEy2MpeSHpGzdNqrVB0iOwsxp1CuLxE89K2UpVHxnGGKBGKuQXAFhi4whN0xiL9Ho+zFH7kBWAoG6AMeIOfHMSxr0Q6lWFwQQRxByMcJls1RSK3QNnUokYGq4ReyGpdM+zCZ4/8HUMYaz4Q/SdHi+7DccEITdMzKJtHUqLXesMWOooVs8rZbhbLcJDGyNEUGogNgZ8Z62eLxtHCNMZR7afs9TqlGYMGpiyMrFWA4XEWk7OU6lIU6mNwrYlYucYPc2+EI0xlHFXZmm9M03NVwWDAvULMpXcVJ3T21ZqJKDs4xs7WBZ2xGw7O6EItjKss1hCEwo//2Q=="/>
          <p:cNvSpPr>
            <a:spLocks noChangeAspect="1" noChangeArrowheads="1"/>
          </p:cNvSpPr>
          <p:nvPr/>
        </p:nvSpPr>
        <p:spPr bwMode="auto">
          <a:xfrm>
            <a:off x="80963" y="-395288"/>
            <a:ext cx="1752600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9572" name="AutoShape 4" descr="data:image/jpg;base64,/9j/4AAQSkZJRgABAQAAAQABAAD/2wCEAAkGBhQSEBQUExQVFRUVFBQVFRcXFxsaFxYXFhcVFRQXGhcXHSYfGBwjGRcUHy8gJCcpLCwtFh4xNTAqNSYsLCkBCQoKDgwOGg8PGikkHCQqKS4pLCwqKSksLCwqLCwsLCkpLCkpKSksKSksLCwpKiksKSksLCwpKSwpLCksLCwsLP/AABEIAFcAuAMBIgACEQEDEQH/xAAbAAACAwEBAQAAAAAAAAAAAAAAAQQFBgIDB//EAEAQAAIBAgIGCAMHAgQHAQAAAAECAAMREiEEBQYxUfATIkFhcYGRobHR4RUjMkJiovFSgjNDcnMWJTVjkrLBFP/EABcBAQEBAQAAAAAAAAAAAAAAAAACAQP/xAAiEQACAwABBAIDAAAAAAAAAAAAAQIREjEDEyFBUWFxobH/2gAMAwEAAhEDEQA/APtwEIRHzgDA8IXi8vWB8IAYjz/EWfdz5RlYZCAGfP8AELc3nFSoo3m3C+XxlPp22Oj0sseM8Ezt5iak3wS5Jcl4YrTH1tuajf4Wjv4sTb0UX95FbWemVG62NVP5VGEH1Ib3l9t+zm+tH0bXSdLSmLuyqOLEAe8hvrxfyJUfvCELbjjcATLUtDcHEFwniWz9UplvRpKTQVvdgt+PRlz61mb4RgzuN8E6rr6oxKh6FM7hYtWe/Z1UUAepk3UuuOmUBlYOEBa6lQTcq2G47GBlfTVRkale3AFUHpTUSh0sUqdU2VxhcuCSxyOCoN/elTxxRmw5uPJ9CsefpOrSsGuBfJWt2SytzeRVHZOxkQtF6w8vaYaO/PIiuef4h5QKjhADPn+IZ8/xDnd9IiO/2+kA6Qc/zCNYQBe3nEfH3jheAKFu6PnfFaAMxXMdoW8YBidodDBqVcYxG5w4jisr0yygA5LZ6Tj+6XWsaCqqdGiKDn1bDeAdwkXaxMJWpmbqU81IqD9oqDzneMto2jn9AHoAOHdOnpHD20R8Xj4kwsfHuvC/Nx/9hlyfrKMAjz8YdwAgBwJ8z9YW4wAufDnwlPtCCMLcRhOfDMXuM8iw85cHz9ZB11SxUHzNwMQ8VzOduF5UeSZq0S9CclUItmEO+3DKa3nfMTqBy1CkRn2cdxt2jwm3vOU+Tr034FeO3PZC8RHj6yDqPyihhjtADOAEPWK3N4A1J7fjCMQgCvAkzkHnKMc8iAMGEAe+F4AQvAGF+bwCr2loYtGcgXKDGB/p3j/xxDzlDqnSg+h0juwvUX0N+2/YRNe6ggg9oI38ZiNRr0dOpSb8VLSHXeDkVFjmMt06R8qjhPxJMsLnuiLkb7D3+BhccefSAbgbSjAJ5uI+T2W9TDF3++73iZ7C5OXG9vPMwBXt8xf5xsMs+3zGfnIzazT8rFzwS7HzIy955VNZNu6if7lUAj+1ST7zaZlo42dXCrUyM0qsO3dcEcZu1mD1U/3tW7YsWBrgFQTmpsGvfcM5uw3Z8vlI6nJfR4Hc93PnGGijvOZ2CEIXgAGgRFfm8BznAOlhEhhAFi5y+ULwBPJgTzn8YA8UCYhC/N4A4Yubzi44+/1jxjj7/WAGId3rMpp1Lo9Nqm/Vq00fuupwN2Hu9Zq79/ofrIWn6opVipqLiw3t1iN++9vCVF0yJRszeka0pp+NwD6keSiV1XahP8tHfsF8h8LzYUtm9HXdSUeskDVlMdlv7j85e4nJwl8mEOm6S4yXCP0qf/Zo11fUY3IJP62W3oxf4TdHVVP+n9zfOI6qpcP3H5ze59Ds/LMcuq3/ADFB3F3P7bhfae1PV9tzhe5FRfcgn3mq+y6XD9x+cPsylw/cfnM7hq6Rn9H0UK2IMzNkOs4Jte9uG/umsU88iQ/syn2A93WPzk3nfIk7OkY5C8YMUJJYzCLLkzkEcfeAd4ubxYh3esWMcff6wxDj7wDsGKCGEA8dM0sUkZ2/CoLHwEqdG2touyCzr0mVNmWyub2yPbnJe0Nv/wAlft+6f4GZnUeonr0dFZ2UUqRLKq3DE4r9Y3tvEtRVWzlKT1SL/TtqKVJ2Q42NMBqmBcWAfqIOU60zaSjTpJVxFkqGylRfjvF+6ZN9HZq+sStR1ChiQLdYZ5Z7h4Ty0w/8s0Sxt98bZnLN++WoI591+TZ6Br+lWZ0Usr0xdlcFSAN58JxoG0iVmAprUYElcYQ4Lj9RkKhqR0qaRpFR1Z3psAEBCjqjif0iQthNFY0EfpnCBnHR5YT2b9/fJajVorUrSNDq3XSV2qBMX3bYWuLZ5jLPuM8tL2jp06vRWd6gGIqiliBxMp9iv8XTP97j3v35SKNHNTWtdUqtSbADiXCTa1PKzAxlWxt5X5NBp+01KlhDByzLjwqLsq9pYflk7QdPWtTFSmbowyPxHlM/r3U9TpBXoOOnRLOpsTUUcR38N0stm9aLpGjhwoQ3Kso3Bhvt3Z3ktKrRak9Uwr7S01qNSAqVHX8QpoTbxznOsNqaNFsLli2EOwVSSim2bf075Q6u0R6mn6YErNRIfMixxC5ys27y4yVtBq96dVtJoOGcIOlpNmGUAXyvwtcSsq6I3KrLXS9p6VMUjdnFYXTApN93f37p3oW0VKqlRlYjor9IGBDLa97jymW11rHpjoFRAFLMbDeoONRnhO6/CWFbUTUaGm1ajhnrIxOG4VRmcrm/bDgqG5X9F1qzaBa5GBKuE365QhDbvJkcbYaOamDEfxYMVupi/pxcZB2V0Rxoq1OmYqaT4aZthBubEHfe4954bDaNTfRPvFVrVmIxWNmsu6/bDilZqlJ0jQ0dco1d6Av0iKGPC2W4+YkJ9saAJzbAHwGoEOANwxSu0Ej7W0of9odpvup9ky/QN9n1H6RsPT2wflJIHWJ337pS6a/hL6sl+z6LW13TWulEk43GJeFs+2+W4zrWmuE0dQ1QkXNgACxJ4ACZzSf+p6Jn/kjjwbvne3ebaLnb70i47D1M7ScK0je46bLp9oUWkarrUpqCFs6EMxOYwjtnWq9f065YJiDJbErDCwvuOZkDWeoek0c06tdmbHiR2suFhkBYWBG/1nls1rSp0r6PXA6VFvjFuuota5G/eM++ZlNG6akkzULCJCOyEg7HhpWiLUptTYHC4Km2WR3znV2rloU1ppfCuQubnfff2xQgyvZGXZ2kGrNY3rgh+tx324b55VdmKLUadEhsFNsS9Y3vmcz274oTdMzKLc07ixGRlToey9OkwNM1VAbEEFVsF/8ATw+UITLaNaQPsxT6RnQ1aZc3bo6hUE8bCd6Xs9TqVBU66VMOHEjYWI3Zkb4Qm6ZmEcaVstSdlYtUV1TBjV7Oy8GbtPfJur9WJRpinTHVHHeb7yT2mOEy2MpeSHpGzdNqrVB0iOwsxp1CuLxE89K2UpVHxnGGKBGKuQXAFhi4whN0xiL9Ho+zFH7kBWAoG6AMeIOfHMSxr0Q6lWFwQQRxByMcJls1RSK3QNnUokYGq4ReyGpdM+zCZ4/8HUMYaz4Q/SdHi+7DccEITdMzKJtHUqLXesMWOooVs8rZbhbLcJDGyNEUGogNgZ8Z62eLxtHCNMZR7afs9TqlGYMGpiyMrFWA4XEWk7OU6lIU6mNwrYlYucYPc2+EI0xlHFXZmm9M03NVwWDAvULMpXcVJ3T21ZqJKDs4xs7WBZ2xGw7O6EItjKss1hCEwo//2Q=="/>
          <p:cNvSpPr>
            <a:spLocks noChangeAspect="1" noChangeArrowheads="1"/>
          </p:cNvSpPr>
          <p:nvPr/>
        </p:nvSpPr>
        <p:spPr bwMode="auto">
          <a:xfrm>
            <a:off x="80963" y="-395288"/>
            <a:ext cx="1752600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9574" name="AutoShape 6" descr="data:image/jpg;base64,/9j/4AAQSkZJRgABAQAAAQABAAD/2wCEAAkGBhQSEBQUExQVFRUVFBQVFRcXFxsaFxYXFhcVFRQXGhcXHSYfGBwjGRcUHy8gJCcpLCwtFh4xNTAqNSYsLCkBCQoKDgwOGg8PGikkHCQqKS4pLCwqKSksLCwqLCwsLCkpLCkpKSksKSksLCwpKiksKSksLCwpKSwpLCksLCwsLP/AABEIAFcAuAMBIgACEQEDEQH/xAAbAAACAwEBAQAAAAAAAAAAAAAAAQQFBgIDB//EAEAQAAIBAgIGCAMHAgQHAQAAAAECAAMREiEEBQYxUfATIkFhcYGRobHR4RUjMkJiovFSgjNDcnMWJTVjkrLBFP/EABcBAQEBAQAAAAAAAAAAAAAAAAACAQP/xAAiEQACAwABBAIDAAAAAAAAAAAAAQIREjEDEyFBUWFxobH/2gAMAwEAAhEDEQA/APtwEIRHzgDA8IXi8vWB8IAYjz/EWfdz5RlYZCAGfP8AELc3nFSoo3m3C+XxlPp22Oj0sseM8Ezt5iak3wS5Jcl4YrTH1tuajf4Wjv4sTb0UX95FbWemVG62NVP5VGEH1Ib3l9t+zm+tH0bXSdLSmLuyqOLEAe8hvrxfyJUfvCELbjjcATLUtDcHEFwniWz9UplvRpKTQVvdgt+PRlz61mb4RgzuN8E6rr6oxKh6FM7hYtWe/Z1UUAepk3UuuOmUBlYOEBa6lQTcq2G47GBlfTVRkale3AFUHpTUSh0sUqdU2VxhcuCSxyOCoN/elTxxRmw5uPJ9CsefpOrSsGuBfJWt2SytzeRVHZOxkQtF6w8vaYaO/PIiuef4h5QKjhADPn+IZ8/xDnd9IiO/2+kA6Qc/zCNYQBe3nEfH3jheAKFu6PnfFaAMxXMdoW8YBidodDBqVcYxG5w4jisr0yygA5LZ6Tj+6XWsaCqqdGiKDn1bDeAdwkXaxMJWpmbqU81IqD9oqDzneMto2jn9AHoAOHdOnpHD20R8Xj4kwsfHuvC/Nx/9hlyfrKMAjz8YdwAgBwJ8z9YW4wAufDnwlPtCCMLcRhOfDMXuM8iw85cHz9ZB11SxUHzNwMQ8VzOduF5UeSZq0S9CclUItmEO+3DKa3nfMTqBy1CkRn2cdxt2jwm3vOU+Tr034FeO3PZC8RHj6yDqPyihhjtADOAEPWK3N4A1J7fjCMQgCvAkzkHnKMc8iAMGEAe+F4AQvAGF+bwCr2loYtGcgXKDGB/p3j/xxDzlDqnSg+h0juwvUX0N+2/YRNe6ggg9oI38ZiNRr0dOpSb8VLSHXeDkVFjmMt06R8qjhPxJMsLnuiLkb7D3+BhccefSAbgbSjAJ5uI+T2W9TDF3++73iZ7C5OXG9vPMwBXt8xf5xsMs+3zGfnIzazT8rFzwS7HzIy955VNZNu6if7lUAj+1ST7zaZlo42dXCrUyM0qsO3dcEcZu1mD1U/3tW7YsWBrgFQTmpsGvfcM5uw3Z8vlI6nJfR4Hc93PnGGijvOZ2CEIXgAGgRFfm8BznAOlhEhhAFi5y+ULwBPJgTzn8YA8UCYhC/N4A4Yubzi44+/1jxjj7/WAGId3rMpp1Lo9Nqm/Vq00fuupwN2Hu9Zq79/ofrIWn6opVipqLiw3t1iN++9vCVF0yJRszeka0pp+NwD6keSiV1XahP8tHfsF8h8LzYUtm9HXdSUeskDVlMdlv7j85e4nJwl8mEOm6S4yXCP0qf/Zo11fUY3IJP62W3oxf4TdHVVP+n9zfOI6qpcP3H5ze59Ds/LMcuq3/ADFB3F3P7bhfae1PV9tzhe5FRfcgn3mq+y6XD9x+cPsylw/cfnM7hq6Rn9H0UK2IMzNkOs4Jte9uG/umsU88iQ/syn2A93WPzk3nfIk7OkY5C8YMUJJYzCLLkzkEcfeAd4ubxYh3esWMcff6wxDj7wDsGKCGEA8dM0sUkZ2/CoLHwEqdG2touyCzr0mVNmWyub2yPbnJe0Nv/wAlft+6f4GZnUeonr0dFZ2UUqRLKq3DE4r9Y3tvEtRVWzlKT1SL/TtqKVJ2Q42NMBqmBcWAfqIOU60zaSjTpJVxFkqGylRfjvF+6ZN9HZq+sStR1ChiQLdYZ5Z7h4Ty0w/8s0Sxt98bZnLN++WoI591+TZ6Br+lWZ0Usr0xdlcFSAN58JxoG0iVmAprUYElcYQ4Lj9RkKhqR0qaRpFR1Z3psAEBCjqjif0iQthNFY0EfpnCBnHR5YT2b9/fJajVorUrSNDq3XSV2qBMX3bYWuLZ5jLPuM8tL2jp06vRWd6gGIqiliBxMp9iv8XTP97j3v35SKNHNTWtdUqtSbADiXCTa1PKzAxlWxt5X5NBp+01KlhDByzLjwqLsq9pYflk7QdPWtTFSmbowyPxHlM/r3U9TpBXoOOnRLOpsTUUcR38N0stm9aLpGjhwoQ3Kso3Bhvt3Z3ktKrRak9Uwr7S01qNSAqVHX8QpoTbxznOsNqaNFsLli2EOwVSSim2bf075Q6u0R6mn6YErNRIfMixxC5ys27y4yVtBq96dVtJoOGcIOlpNmGUAXyvwtcSsq6I3KrLXS9p6VMUjdnFYXTApN93f37p3oW0VKqlRlYjor9IGBDLa97jymW11rHpjoFRAFLMbDeoONRnhO6/CWFbUTUaGm1ajhnrIxOG4VRmcrm/bDgqG5X9F1qzaBa5GBKuE365QhDbvJkcbYaOamDEfxYMVupi/pxcZB2V0Rxoq1OmYqaT4aZthBubEHfe4954bDaNTfRPvFVrVmIxWNmsu6/bDilZqlJ0jQ0dco1d6Av0iKGPC2W4+YkJ9saAJzbAHwGoEOANwxSu0Ej7W0of9odpvup9ky/QN9n1H6RsPT2wflJIHWJ337pS6a/hL6sl+z6LW13TWulEk43GJeFs+2+W4zrWmuE0dQ1QkXNgACxJ4ACZzSf+p6Jn/kjjwbvne3ebaLnb70i47D1M7ScK0je46bLp9oUWkarrUpqCFs6EMxOYwjtnWq9f065YJiDJbErDCwvuOZkDWeoek0c06tdmbHiR2suFhkBYWBG/1nls1rSp0r6PXA6VFvjFuuota5G/eM++ZlNG6akkzULCJCOyEg7HhpWiLUptTYHC4Km2WR3znV2rloU1ppfCuQubnfff2xQgyvZGXZ2kGrNY3rgh+tx324b55VdmKLUadEhsFNsS9Y3vmcz274oTdMzKLc07ixGRlToey9OkwNM1VAbEEFVsF/8ATw+UITLaNaQPsxT6RnQ1aZc3bo6hUE8bCd6Xs9TqVBU66VMOHEjYWI3Zkb4Qm6ZmEcaVstSdlYtUV1TBjV7Oy8GbtPfJur9WJRpinTHVHHeb7yT2mOEy2MpeSHpGzdNqrVB0iOwsxp1CuLxE89K2UpVHxnGGKBGKuQXAFhi4whN0xiL9Ho+zFH7kBWAoG6AMeIOfHMSxr0Q6lWFwQQRxByMcJls1RSK3QNnUokYGq4ReyGpdM+zCZ4/8HUMYaz4Q/SdHi+7DccEITdMzKJtHUqLXesMWOooVs8rZbhbLcJDGyNEUGogNgZ8Z62eLxtHCNMZR7afs9TqlGYMGpiyMrFWA4XEWk7OU6lIU6mNwrYlYucYPc2+EI0xlHFXZmm9M03NVwWDAvULMpXcVJ3T21ZqJKDs4xs7WBZ2xGw7O6EItjKss1hCEwo//2Q=="/>
          <p:cNvSpPr>
            <a:spLocks noChangeAspect="1" noChangeArrowheads="1"/>
          </p:cNvSpPr>
          <p:nvPr/>
        </p:nvSpPr>
        <p:spPr bwMode="auto">
          <a:xfrm>
            <a:off x="80963" y="-395288"/>
            <a:ext cx="1752600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9576" name="AutoShape 8" descr="data:image/jpg;base64,/9j/4AAQSkZJRgABAQAAAQABAAD/2wCEAAkGBhQSEBQUExQVFRUVFBQVFRcXFxsaFxYXFhcVFRQXGhcXHSYfGBwjGRcUHy8gJCcpLCwtFh4xNTAqNSYsLCkBCQoKDgwOGg8PGikkHCQqKS4pLCwqKSksLCwqLCwsLCkpLCkpKSksKSksLCwpKiksKSksLCwpKSwpLCksLCwsLP/AABEIAFcAuAMBIgACEQEDEQH/xAAbAAACAwEBAQAAAAAAAAAAAAAAAQQFBgIDB//EAEAQAAIBAgIGCAMHAgQHAQAAAAECAAMREiEEBQYxUfATIkFhcYGRobHR4RUjMkJiovFSgjNDcnMWJTVjkrLBFP/EABcBAQEBAQAAAAAAAAAAAAAAAAACAQP/xAAiEQACAwABBAIDAAAAAAAAAAAAAQIREjEDEyFBUWFxobH/2gAMAwEAAhEDEQA/APtwEIRHzgDA8IXi8vWB8IAYjz/EWfdz5RlYZCAGfP8AELc3nFSoo3m3C+XxlPp22Oj0sseM8Ezt5iak3wS5Jcl4YrTH1tuajf4Wjv4sTb0UX95FbWemVG62NVP5VGEH1Ib3l9t+zm+tH0bXSdLSmLuyqOLEAe8hvrxfyJUfvCELbjjcATLUtDcHEFwniWz9UplvRpKTQVvdgt+PRlz61mb4RgzuN8E6rr6oxKh6FM7hYtWe/Z1UUAepk3UuuOmUBlYOEBa6lQTcq2G47GBlfTVRkale3AFUHpTUSh0sUqdU2VxhcuCSxyOCoN/elTxxRmw5uPJ9CsefpOrSsGuBfJWt2SytzeRVHZOxkQtF6w8vaYaO/PIiuef4h5QKjhADPn+IZ8/xDnd9IiO/2+kA6Qc/zCNYQBe3nEfH3jheAKFu6PnfFaAMxXMdoW8YBidodDBqVcYxG5w4jisr0yygA5LZ6Tj+6XWsaCqqdGiKDn1bDeAdwkXaxMJWpmbqU81IqD9oqDzneMto2jn9AHoAOHdOnpHD20R8Xj4kwsfHuvC/Nx/9hlyfrKMAjz8YdwAgBwJ8z9YW4wAufDnwlPtCCMLcRhOfDMXuM8iw85cHz9ZB11SxUHzNwMQ8VzOduF5UeSZq0S9CclUItmEO+3DKa3nfMTqBy1CkRn2cdxt2jwm3vOU+Tr034FeO3PZC8RHj6yDqPyihhjtADOAEPWK3N4A1J7fjCMQgCvAkzkHnKMc8iAMGEAe+F4AQvAGF+bwCr2loYtGcgXKDGB/p3j/xxDzlDqnSg+h0juwvUX0N+2/YRNe6ggg9oI38ZiNRr0dOpSb8VLSHXeDkVFjmMt06R8qjhPxJMsLnuiLkb7D3+BhccefSAbgbSjAJ5uI+T2W9TDF3++73iZ7C5OXG9vPMwBXt8xf5xsMs+3zGfnIzazT8rFzwS7HzIy955VNZNu6if7lUAj+1ST7zaZlo42dXCrUyM0qsO3dcEcZu1mD1U/3tW7YsWBrgFQTmpsGvfcM5uw3Z8vlI6nJfR4Hc93PnGGijvOZ2CEIXgAGgRFfm8BznAOlhEhhAFi5y+ULwBPJgTzn8YA8UCYhC/N4A4Yubzi44+/1jxjj7/WAGId3rMpp1Lo9Nqm/Vq00fuupwN2Hu9Zq79/ofrIWn6opVipqLiw3t1iN++9vCVF0yJRszeka0pp+NwD6keSiV1XahP8tHfsF8h8LzYUtm9HXdSUeskDVlMdlv7j85e4nJwl8mEOm6S4yXCP0qf/Zo11fUY3IJP62W3oxf4TdHVVP+n9zfOI6qpcP3H5ze59Ds/LMcuq3/ADFB3F3P7bhfae1PV9tzhe5FRfcgn3mq+y6XD9x+cPsylw/cfnM7hq6Rn9H0UK2IMzNkOs4Jte9uG/umsU88iQ/syn2A93WPzk3nfIk7OkY5C8YMUJJYzCLLkzkEcfeAd4ubxYh3esWMcff6wxDj7wDsGKCGEA8dM0sUkZ2/CoLHwEqdG2touyCzr0mVNmWyub2yPbnJe0Nv/wAlft+6f4GZnUeonr0dFZ2UUqRLKq3DE4r9Y3tvEtRVWzlKT1SL/TtqKVJ2Q42NMBqmBcWAfqIOU60zaSjTpJVxFkqGylRfjvF+6ZN9HZq+sStR1ChiQLdYZ5Z7h4Ty0w/8s0Sxt98bZnLN++WoI591+TZ6Br+lWZ0Usr0xdlcFSAN58JxoG0iVmAprUYElcYQ4Lj9RkKhqR0qaRpFR1Z3psAEBCjqjif0iQthNFY0EfpnCBnHR5YT2b9/fJajVorUrSNDq3XSV2qBMX3bYWuLZ5jLPuM8tL2jp06vRWd6gGIqiliBxMp9iv8XTP97j3v35SKNHNTWtdUqtSbADiXCTa1PKzAxlWxt5X5NBp+01KlhDByzLjwqLsq9pYflk7QdPWtTFSmbowyPxHlM/r3U9TpBXoOOnRLOpsTUUcR38N0stm9aLpGjhwoQ3Kso3Bhvt3Z3ktKrRak9Uwr7S01qNSAqVHX8QpoTbxznOsNqaNFsLli2EOwVSSim2bf075Q6u0R6mn6YErNRIfMixxC5ys27y4yVtBq96dVtJoOGcIOlpNmGUAXyvwtcSsq6I3KrLXS9p6VMUjdnFYXTApN93f37p3oW0VKqlRlYjor9IGBDLa97jymW11rHpjoFRAFLMbDeoONRnhO6/CWFbUTUaGm1ajhnrIxOG4VRmcrm/bDgqG5X9F1qzaBa5GBKuE365QhDbvJkcbYaOamDEfxYMVupi/pxcZB2V0Rxoq1OmYqaT4aZthBubEHfe4954bDaNTfRPvFVrVmIxWNmsu6/bDilZqlJ0jQ0dco1d6Av0iKGPC2W4+YkJ9saAJzbAHwGoEOANwxSu0Ej7W0of9odpvup9ky/QN9n1H6RsPT2wflJIHWJ337pS6a/hL6sl+z6LW13TWulEk43GJeFs+2+W4zrWmuE0dQ1QkXNgACxJ4ACZzSf+p6Jn/kjjwbvne3ebaLnb70i47D1M7ScK0je46bLp9oUWkarrUpqCFs6EMxOYwjtnWq9f065YJiDJbErDCwvuOZkDWeoek0c06tdmbHiR2suFhkBYWBG/1nls1rSp0r6PXA6VFvjFuuota5G/eM++ZlNG6akkzULCJCOyEg7HhpWiLUptTYHC4Km2WR3znV2rloU1ppfCuQubnfff2xQgyvZGXZ2kGrNY3rgh+tx324b55VdmKLUadEhsFNsS9Y3vmcz274oTdMzKLc07ixGRlToey9OkwNM1VAbEEFVsF/8ATw+UITLaNaQPsxT6RnQ1aZc3bo6hUE8bCd6Xs9TqVBU66VMOHEjYWI3Zkb4Qm6ZmEcaVstSdlYtUV1TBjV7Oy8GbtPfJur9WJRpinTHVHHeb7yT2mOEy2MpeSHpGzdNqrVB0iOwsxp1CuLxE89K2UpVHxnGGKBGKuQXAFhi4whN0xiL9Ho+zFH7kBWAoG6AMeIOfHMSxr0Q6lWFwQQRxByMcJls1RSK3QNnUokYGq4ReyGpdM+zCZ4/8HUMYaz4Q/SdHi+7DccEITdMzKJtHUqLXesMWOooVs8rZbhbLcJDGyNEUGogNgZ8Z62eLxtHCNMZR7afs9TqlGYMGpiyMrFWA4XEWk7OU6lIU6mNwrYlYucYPc2+EI0xlHFXZmm9M03NVwWDAvULMpXcVJ3T21ZqJKDs4xs7WBZ2xGw7O6EItjKss1hCEwo//2Q=="/>
          <p:cNvSpPr>
            <a:spLocks noChangeAspect="1" noChangeArrowheads="1"/>
          </p:cNvSpPr>
          <p:nvPr/>
        </p:nvSpPr>
        <p:spPr bwMode="auto">
          <a:xfrm>
            <a:off x="80963" y="-395288"/>
            <a:ext cx="1752600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9580" name="AutoShape 12" descr="data:image/jpg;base64,/9j/4AAQSkZJRgABAQAAAQABAAD/2wCEAAkGBhMPEBESEAgWExUWFhgSFhQRGBoUGBgZHxwhFh8YFx0XJyYqIyAjHRMfIjshJDM1LDg4ISo9QTA2NSYrOCoBCQoKDQsNGQ4OGTUkHiQtNTIyNTUzNDU0NTU1MTU0NDU1NTQ1NDU1MTQ0MzI0LjUzMTQ1NTUyMTY1NCs0NS01NP/AABEIADEAWAMBIgACEQEDEQH/xAAbAAABBQEBAAAAAAAAAAAAAAAAAwQFBgcBAv/EADsQAAIBAwIEAgcDCwUAAAAAAAECAwAEERIhBQYTMUFRFCIyYYGS0gcWcSNCU1RicoKRocLRJENSsfD/xAAaAQACAwEBAAAAAAAAAAAAAAAAAwIEBQEG/8QAKREAAQMDAgQGAwAAAAAAAAAAAQACAwQRIRJREzFBcQUUIlNh8KHh8f/aAAwDAQACEQMRAD8AvJ53n/QxfK31V6TnO5Y4FvGf4W+qo624cZG0haR4rzJHaZjtgrOPblbdVPjp8yPPtXozDCTpYwErzPmJmjU95A+8lZ4uL3jDJgiUftBh/dXpuKXnhHC37oY/3VinFPtBRny9y87DxxqUfhq2/lUhwHnmGZgvo4DdxpHQl/FGj2P4EGk8GEu0tLSdvpTePOG6nNcBuf4tLk5uuVODbx5/db6q6/Nt0ve3j+VvqptwLiS3hMbSa3Ua0cjSzL2IcD85fdsaSaUwWvEJVUMyXbqocFxu0aeyNzjX2FKldDC7S6MXT4RNM3UyQ2Tr76XH6vH8rfVR987n9Xj+VvqqJ4lzM8BnQ2cbOsMbwlkeLVIzEMroxJACYbHfY1wczynUVtE0dXpaxDI3TPU0AYB/KFl3wuMUrzFN7ad5aq9xS/3zuf1eP5W+qg863H6CP5W+qo2x5gmm9iyj2g6ukRuVdjqABkziPOkeq2/hXibmBVFsshiLPM0cuVeFkTKpgxturh5RtuMAmuiopusa4aaq6SKT++9x+hi+VvqoplfWGiQriitEQU5Fw0LNM9QDYuKW5ivvRLUBDiSYlQR3CfnEe/cD41jvFbj0q5Fp6R00Ay2O7tjOmtX+0WA/6VserpZfjkH/AKP9KxDmWyeG5aTBAZtaP4Z8s+YIpD3FlKHgXBPq7bJjGCSsdGTYhvp74ykOIcBlhlEYjL6vYKj2v8EU5m5euLOa1MkWOoylGQ6gd9xkeI8ql05xVol0wM8xGNAG2fPI8DVlsLovEqzQaQ2H0ncxv21L/wC7VxlFTyOvC7Y9v2pSV9TE0NnYBzHc79vwrL9n0JN5qHZUcn47D+pqbnmRLPijS2/UQXcmULGPOWjAJYdsEg591OeR7BI7TXHIGdz+UI/Nx2T4d/jSRSM2nE+s7qnpchzEMvkNGVCg9yWAGPfVTxGTiTkjphXPDIuFTgHrlNXltehcyvwlXa3iSXV1WkDalkQYdt9lLDJ8/dS/Cr4lIYI+EpP0ytxI0UnqqzOdLx574IJI8BTSQW8i3Bk4jdKTDouYyqA+oxj3xtqBlB22xij0y36qO9zeHTH1JH0oqTJHIQurTg7SbYHfPlWctRMri/hjy8vAEXJmjZfSSFcIcMMdmYmTYGpGw6Ds8MPL5lGOnO0kmZAhlZARq3JBUsfIAeQpxJHaNbyyyQzAh5oGhfT1BJORlRnYHJBBzivF3wy2ggjumurmFGZQ6EYdiZC6hx3GhyWJHgPKhCVhvUvBOyRFelIYxk51pjKyDHg2/wDKu09teXobTIgjK6kSNt86tGrDn9o6zk/hRWnBK4MsVlTxNL7tUnxDhCXMRilXY7gjup8CKpN99m8wJCMkq+84PxBrTNNc0VXhrJIcNOFYnoYp8vGd1mVh9mUufW6cQ8x6x/kP81aLPki1jiaNoS5YYMje1/D5VZdFGipSV0z8XsPjCjH4dBHm1z85VO5b5ansrlwJAYGByc9/+O3gwpzBwgzQ30WvQXunkViMgFSjqceIygq0aKNFImmdM7U7mrEEDYG6GclTByTM3UMnEkJmL9YrGR6rMr+pvsR09OTnb306PJuUKm7/ANl4chexaXrhvwBGMVadFd00nCflVscvOYJ1a4jMk0nVkzHmJuw0FSc6SF880hLycZYIbea/JijDbR6kYlkKY1Z9lQ7YHlirXpo00YRlRdpZuqKskwcqAoYDTkAAb7nckE/GipTTRUw8hQLAcrtFFFLTEUUUUIRRRRQhFFFFCEUUUUIRRRRQhf/Z"/>
          <p:cNvSpPr>
            <a:spLocks noChangeAspect="1" noChangeArrowheads="1"/>
          </p:cNvSpPr>
          <p:nvPr/>
        </p:nvSpPr>
        <p:spPr bwMode="auto">
          <a:xfrm>
            <a:off x="80963" y="-220663"/>
            <a:ext cx="838200" cy="466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9582" name="Picture 14" descr="http://www.bnamericas.com/multimedia/6736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572008"/>
            <a:ext cx="2057414" cy="1143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9584" name="Picture 16" descr="http://t3.gstatic.com/images?q=tbn:ANd9GcQWMkYiTjdM0CFqB9wWWkYAqNEPMmuSvzaVEpbSpq96skRzdPqMm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1500174"/>
            <a:ext cx="2381266" cy="1785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9586" name="Picture 18" descr="http://t3.gstatic.com/images?q=tbn:ANd9GcQDPggSQAqmritxMUQKTA-77eeHvVRQdDp400K2GWFZ-Sqf0ZH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4000504"/>
            <a:ext cx="2033586" cy="18440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9588" name="Picture 20" descr="http://t0.gstatic.com/images?q=tbn:ANd9GcSLSdUHdbVcDYvsxq5Iujd5Zwv01MfYN719KUTXlljWAHSJvamFd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1428736"/>
            <a:ext cx="2071702" cy="2071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0" name="19 Rectángulo"/>
          <p:cNvSpPr/>
          <p:nvPr/>
        </p:nvSpPr>
        <p:spPr>
          <a:xfrm>
            <a:off x="3071802" y="4714884"/>
            <a:ext cx="3214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 smtClean="0"/>
              <a:t>El poder de negociación la posee el proveedor.</a:t>
            </a:r>
            <a:endParaRPr lang="es-ES" sz="2400" dirty="0"/>
          </a:p>
        </p:txBody>
      </p:sp>
      <p:sp>
        <p:nvSpPr>
          <p:cNvPr id="21" name="6 Flecha doblada"/>
          <p:cNvSpPr/>
          <p:nvPr/>
        </p:nvSpPr>
        <p:spPr>
          <a:xfrm rot="10800000" flipH="1" flipV="1">
            <a:off x="4286248" y="3235775"/>
            <a:ext cx="571504" cy="126479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kdZuEZ0Onown8fg9IOmK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kdZuEZ0Onown8fg9IOm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kdZuEZ0Onown8fg9IOm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kdZuEZ0Onown8fg9IOm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kdZuEZ0Onown8fg9IOm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09QH3iDYSZce3zG7lU8ci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kdZuEZ0Onown8fg9IOmK"/>
</p:tagLst>
</file>

<file path=ppt/theme/theme1.xml><?xml version="1.0" encoding="utf-8"?>
<a:theme xmlns:a="http://schemas.openxmlformats.org/drawingml/2006/main" name="TS10167455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7C7662-3127-4803-8D96-C63E399475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TS101674551</Template>
  <TotalTime>0</TotalTime>
  <Words>1778</Words>
  <PresentationFormat>Presentación en pantalla (4:3)</PresentationFormat>
  <Paragraphs>513</Paragraphs>
  <Slides>60</Slides>
  <Notes>53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1" baseType="lpstr">
      <vt:lpstr>TS101674551</vt:lpstr>
      <vt:lpstr>MA&amp;C PLAN DE MARKETING</vt:lpstr>
      <vt:lpstr>PLAN DE MARKETING PARA EL FORTALECIMIENTO DE  LA PERSPECTIVA DEL CLIENTE EN BASE AL BALANCED SCORECARD CON APLICACIÓN DE CRM Y GEOMARKETING PARA LA EMPRESA CONSULTORA MANAGEMENT ADVISE &amp; CONSULTING.</vt:lpstr>
      <vt:lpstr>Diapositiva 3</vt:lpstr>
      <vt:lpstr>ANÁLISIS SITUACIONAL</vt:lpstr>
      <vt:lpstr>Diapositiva 5</vt:lpstr>
      <vt:lpstr>Tasa de Interés y Riesgo País</vt:lpstr>
      <vt:lpstr>Tecnológicos y Demográficos</vt:lpstr>
      <vt:lpstr>Diapositiva 8</vt:lpstr>
      <vt:lpstr>Proveedores</vt:lpstr>
      <vt:lpstr>Diapositiva 10</vt:lpstr>
      <vt:lpstr>Estudio de Mercado</vt:lpstr>
      <vt:lpstr>Estudio de Mercado</vt:lpstr>
      <vt:lpstr>Estudio de Mercado</vt:lpstr>
      <vt:lpstr>Estudio de Mercado</vt:lpstr>
      <vt:lpstr>Competencia y Productos/Servicios Sustitutos</vt:lpstr>
      <vt:lpstr>Diapositiva 16</vt:lpstr>
      <vt:lpstr>Diapositiva 17</vt:lpstr>
      <vt:lpstr>Diapositiva 18</vt:lpstr>
      <vt:lpstr>Diapositiva 19</vt:lpstr>
      <vt:lpstr>ANÁLISIS MATRICIAL FODA</vt:lpstr>
      <vt:lpstr>Diapositiva 21</vt:lpstr>
      <vt:lpstr>Matriz de Síntesis Valorada</vt:lpstr>
      <vt:lpstr>DIRECCIONAMIENTO ESTRATÉGICO</vt:lpstr>
      <vt:lpstr>Definición del Negocio</vt:lpstr>
      <vt:lpstr>A través de un amplio y mejorado portafolio de productos y servicios de consultoría, asesoría y capacitación mostrar una empresa consultora especializada que sirve con calidad, experiencia y profesionalismo al amplio mercado empresarial (tanto  a instituciones públicas como privadas) y público en general; y que mediante la innovación y la mejora continua busca fidelizar al cliente, incrementar el posicionamiento y la apertura hacia nuevos mercados.</vt:lpstr>
      <vt:lpstr>PLAN DE MARKETING CARACTERIZACIÓN DEL CLIENTE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Rediseño del Portafolio de Productos y Servicios</vt:lpstr>
      <vt:lpstr>NUEVO PORTAFOLIO DE PRODUCTOS Y SERVICIOS MA&amp;C</vt:lpstr>
      <vt:lpstr>CRM Y GEOREFERENCIACIÓN</vt:lpstr>
      <vt:lpstr>Diapositiva 40</vt:lpstr>
      <vt:lpstr>Diapositiva 41</vt:lpstr>
      <vt:lpstr>Objetivos del CRM y Georeferenciación</vt:lpstr>
      <vt:lpstr>Elaboración Plataforma CRM</vt:lpstr>
      <vt:lpstr>Elaboración Plataforma CRM</vt:lpstr>
      <vt:lpstr>Diapositiva 45</vt:lpstr>
      <vt:lpstr>Diapositiva 46</vt:lpstr>
      <vt:lpstr>Diapositiva 47</vt:lpstr>
      <vt:lpstr>Diapositiva 48</vt:lpstr>
      <vt:lpstr>BALANCED SCORECARD</vt:lpstr>
      <vt:lpstr>Identificación de Indicadores de Gestión</vt:lpstr>
      <vt:lpstr>Diapositiva 51</vt:lpstr>
      <vt:lpstr>ANÁLISIS FINANCIERO</vt:lpstr>
      <vt:lpstr>Análisis Financiero sin Proyecto</vt:lpstr>
      <vt:lpstr>Proyección de Ingresos con y sin Proyecto.</vt:lpstr>
      <vt:lpstr>Análisis de Flujos con y sin Proyecto.</vt:lpstr>
      <vt:lpstr>VAN y TIR.</vt:lpstr>
      <vt:lpstr>CONCLUSIONES Y  RECOMENDACIONES </vt:lpstr>
      <vt:lpstr>Conclusiones</vt:lpstr>
      <vt:lpstr>Recomendaciones</vt:lpstr>
      <vt:lpstr>Diapositiva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2011-03-02T00:45:31Z</dcterms:created>
  <dcterms:modified xsi:type="dcterms:W3CDTF">2011-06-01T13:27:57Z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TC016745519991</vt:lpwstr>
  </property>
</Properties>
</file>