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8" r:id="rId3"/>
    <p:sldId id="257" r:id="rId4"/>
    <p:sldId id="308" r:id="rId5"/>
    <p:sldId id="278" r:id="rId6"/>
    <p:sldId id="312" r:id="rId7"/>
    <p:sldId id="283" r:id="rId8"/>
    <p:sldId id="284" r:id="rId9"/>
    <p:sldId id="286" r:id="rId10"/>
    <p:sldId id="288" r:id="rId11"/>
    <p:sldId id="290" r:id="rId12"/>
    <p:sldId id="313" r:id="rId13"/>
    <p:sldId id="314" r:id="rId14"/>
    <p:sldId id="291" r:id="rId15"/>
    <p:sldId id="292" r:id="rId16"/>
    <p:sldId id="297" r:id="rId17"/>
    <p:sldId id="294" r:id="rId18"/>
    <p:sldId id="309" r:id="rId19"/>
    <p:sldId id="298" r:id="rId20"/>
    <p:sldId id="302" r:id="rId21"/>
    <p:sldId id="303" r:id="rId22"/>
    <p:sldId id="304" r:id="rId23"/>
    <p:sldId id="305" r:id="rId24"/>
    <p:sldId id="306" r:id="rId25"/>
    <p:sldId id="307" r:id="rId26"/>
    <p:sldId id="310" r:id="rId27"/>
    <p:sldId id="274" r:id="rId28"/>
    <p:sldId id="275" r:id="rId29"/>
    <p:sldId id="299" r:id="rId30"/>
    <p:sldId id="276" r:id="rId31"/>
    <p:sldId id="277" r:id="rId32"/>
    <p:sldId id="300" r:id="rId33"/>
    <p:sldId id="315" r:id="rId34"/>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2DC87-DD9D-4010-9C65-50C2A731B502}" v="34" dt="2021-07-23T22:34:50.9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p:scale>
          <a:sx n="80" d="100"/>
          <a:sy n="80"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y Yolanda Ibarra Alava" userId="7f1a0c48252a2263" providerId="Windows Live" clId="Web-{7C32DC87-DD9D-4010-9C65-50C2A731B502}"/>
    <pc:docChg chg="delSld modSld">
      <pc:chgData name="Mery Yolanda Ibarra Alava" userId="7f1a0c48252a2263" providerId="Windows Live" clId="Web-{7C32DC87-DD9D-4010-9C65-50C2A731B502}" dt="2021-07-23T22:35:09.969" v="41" actId="14100"/>
      <pc:docMkLst>
        <pc:docMk/>
      </pc:docMkLst>
      <pc:sldChg chg="modSp">
        <pc:chgData name="Mery Yolanda Ibarra Alava" userId="7f1a0c48252a2263" providerId="Windows Live" clId="Web-{7C32DC87-DD9D-4010-9C65-50C2A731B502}" dt="2021-07-23T22:31:57.150" v="15"/>
        <pc:sldMkLst>
          <pc:docMk/>
          <pc:sldMk cId="1734574252" sldId="257"/>
        </pc:sldMkLst>
        <pc:spChg chg="mod">
          <ac:chgData name="Mery Yolanda Ibarra Alava" userId="7f1a0c48252a2263" providerId="Windows Live" clId="Web-{7C32DC87-DD9D-4010-9C65-50C2A731B502}" dt="2021-07-23T22:30:07.444" v="3"/>
          <ac:spMkLst>
            <pc:docMk/>
            <pc:sldMk cId="1734574252" sldId="257"/>
            <ac:spMk id="5" creationId="{00000000-0000-0000-0000-000000000000}"/>
          </ac:spMkLst>
        </pc:spChg>
        <pc:spChg chg="mod">
          <ac:chgData name="Mery Yolanda Ibarra Alava" userId="7f1a0c48252a2263" providerId="Windows Live" clId="Web-{7C32DC87-DD9D-4010-9C65-50C2A731B502}" dt="2021-07-23T22:30:15.522" v="4"/>
          <ac:spMkLst>
            <pc:docMk/>
            <pc:sldMk cId="1734574252" sldId="257"/>
            <ac:spMk id="6" creationId="{00000000-0000-0000-0000-000000000000}"/>
          </ac:spMkLst>
        </pc:spChg>
        <pc:spChg chg="mod">
          <ac:chgData name="Mery Yolanda Ibarra Alava" userId="7f1a0c48252a2263" providerId="Windows Live" clId="Web-{7C32DC87-DD9D-4010-9C65-50C2A731B502}" dt="2021-07-23T22:30:26.585" v="6"/>
          <ac:spMkLst>
            <pc:docMk/>
            <pc:sldMk cId="1734574252" sldId="257"/>
            <ac:spMk id="7" creationId="{00000000-0000-0000-0000-000000000000}"/>
          </ac:spMkLst>
        </pc:spChg>
        <pc:spChg chg="mod">
          <ac:chgData name="Mery Yolanda Ibarra Alava" userId="7f1a0c48252a2263" providerId="Windows Live" clId="Web-{7C32DC87-DD9D-4010-9C65-50C2A731B502}" dt="2021-07-23T22:30:22.335" v="5"/>
          <ac:spMkLst>
            <pc:docMk/>
            <pc:sldMk cId="1734574252" sldId="257"/>
            <ac:spMk id="8" creationId="{00000000-0000-0000-0000-000000000000}"/>
          </ac:spMkLst>
        </pc:spChg>
        <pc:spChg chg="mod">
          <ac:chgData name="Mery Yolanda Ibarra Alava" userId="7f1a0c48252a2263" providerId="Windows Live" clId="Web-{7C32DC87-DD9D-4010-9C65-50C2A731B502}" dt="2021-07-23T22:30:34.023" v="7"/>
          <ac:spMkLst>
            <pc:docMk/>
            <pc:sldMk cId="1734574252" sldId="257"/>
            <ac:spMk id="9" creationId="{00000000-0000-0000-0000-000000000000}"/>
          </ac:spMkLst>
        </pc:spChg>
        <pc:spChg chg="mod">
          <ac:chgData name="Mery Yolanda Ibarra Alava" userId="7f1a0c48252a2263" providerId="Windows Live" clId="Web-{7C32DC87-DD9D-4010-9C65-50C2A731B502}" dt="2021-07-23T22:31:45.635" v="11"/>
          <ac:spMkLst>
            <pc:docMk/>
            <pc:sldMk cId="1734574252" sldId="257"/>
            <ac:spMk id="10" creationId="{00000000-0000-0000-0000-000000000000}"/>
          </ac:spMkLst>
        </pc:spChg>
        <pc:spChg chg="mod">
          <ac:chgData name="Mery Yolanda Ibarra Alava" userId="7f1a0c48252a2263" providerId="Windows Live" clId="Web-{7C32DC87-DD9D-4010-9C65-50C2A731B502}" dt="2021-07-23T22:31:48.885" v="12"/>
          <ac:spMkLst>
            <pc:docMk/>
            <pc:sldMk cId="1734574252" sldId="257"/>
            <ac:spMk id="11" creationId="{00000000-0000-0000-0000-000000000000}"/>
          </ac:spMkLst>
        </pc:spChg>
        <pc:spChg chg="mod">
          <ac:chgData name="Mery Yolanda Ibarra Alava" userId="7f1a0c48252a2263" providerId="Windows Live" clId="Web-{7C32DC87-DD9D-4010-9C65-50C2A731B502}" dt="2021-07-23T22:31:07.165" v="10"/>
          <ac:spMkLst>
            <pc:docMk/>
            <pc:sldMk cId="1734574252" sldId="257"/>
            <ac:spMk id="12" creationId="{00000000-0000-0000-0000-000000000000}"/>
          </ac:spMkLst>
        </pc:spChg>
        <pc:spChg chg="mod">
          <ac:chgData name="Mery Yolanda Ibarra Alava" userId="7f1a0c48252a2263" providerId="Windows Live" clId="Web-{7C32DC87-DD9D-4010-9C65-50C2A731B502}" dt="2021-07-23T22:31:51.463" v="13"/>
          <ac:spMkLst>
            <pc:docMk/>
            <pc:sldMk cId="1734574252" sldId="257"/>
            <ac:spMk id="13" creationId="{00000000-0000-0000-0000-000000000000}"/>
          </ac:spMkLst>
        </pc:spChg>
        <pc:spChg chg="mod">
          <ac:chgData name="Mery Yolanda Ibarra Alava" userId="7f1a0c48252a2263" providerId="Windows Live" clId="Web-{7C32DC87-DD9D-4010-9C65-50C2A731B502}" dt="2021-07-23T22:31:57.150" v="15"/>
          <ac:spMkLst>
            <pc:docMk/>
            <pc:sldMk cId="1734574252" sldId="257"/>
            <ac:spMk id="14" creationId="{00000000-0000-0000-0000-000000000000}"/>
          </ac:spMkLst>
        </pc:spChg>
        <pc:spChg chg="mod">
          <ac:chgData name="Mery Yolanda Ibarra Alava" userId="7f1a0c48252a2263" providerId="Windows Live" clId="Web-{7C32DC87-DD9D-4010-9C65-50C2A731B502}" dt="2021-07-23T22:31:54.025" v="14"/>
          <ac:spMkLst>
            <pc:docMk/>
            <pc:sldMk cId="1734574252" sldId="257"/>
            <ac:spMk id="15" creationId="{00000000-0000-0000-0000-000000000000}"/>
          </ac:spMkLst>
        </pc:spChg>
      </pc:sldChg>
      <pc:sldChg chg="modSp">
        <pc:chgData name="Mery Yolanda Ibarra Alava" userId="7f1a0c48252a2263" providerId="Windows Live" clId="Web-{7C32DC87-DD9D-4010-9C65-50C2A731B502}" dt="2021-07-23T22:29:42.740" v="2"/>
        <pc:sldMkLst>
          <pc:docMk/>
          <pc:sldMk cId="880356031" sldId="258"/>
        </pc:sldMkLst>
        <pc:spChg chg="mod">
          <ac:chgData name="Mery Yolanda Ibarra Alava" userId="7f1a0c48252a2263" providerId="Windows Live" clId="Web-{7C32DC87-DD9D-4010-9C65-50C2A731B502}" dt="2021-07-23T22:29:42.740" v="2"/>
          <ac:spMkLst>
            <pc:docMk/>
            <pc:sldMk cId="880356031" sldId="258"/>
            <ac:spMk id="3" creationId="{00000000-0000-0000-0000-000000000000}"/>
          </ac:spMkLst>
        </pc:spChg>
        <pc:spChg chg="mod">
          <ac:chgData name="Mery Yolanda Ibarra Alava" userId="7f1a0c48252a2263" providerId="Windows Live" clId="Web-{7C32DC87-DD9D-4010-9C65-50C2A731B502}" dt="2021-07-23T22:29:32.349" v="1"/>
          <ac:spMkLst>
            <pc:docMk/>
            <pc:sldMk cId="880356031" sldId="258"/>
            <ac:spMk id="4" creationId="{00000000-0000-0000-0000-000000000000}"/>
          </ac:spMkLst>
        </pc:spChg>
      </pc:sldChg>
      <pc:sldChg chg="addSp delSp modSp">
        <pc:chgData name="Mery Yolanda Ibarra Alava" userId="7f1a0c48252a2263" providerId="Windows Live" clId="Web-{7C32DC87-DD9D-4010-9C65-50C2A731B502}" dt="2021-07-23T22:34:31.014" v="31" actId="1076"/>
        <pc:sldMkLst>
          <pc:docMk/>
          <pc:sldMk cId="3546839770" sldId="264"/>
        </pc:sldMkLst>
        <pc:spChg chg="del">
          <ac:chgData name="Mery Yolanda Ibarra Alava" userId="7f1a0c48252a2263" providerId="Windows Live" clId="Web-{7C32DC87-DD9D-4010-9C65-50C2A731B502}" dt="2021-07-23T22:34:09.404" v="25"/>
          <ac:spMkLst>
            <pc:docMk/>
            <pc:sldMk cId="3546839770" sldId="264"/>
            <ac:spMk id="2" creationId="{00000000-0000-0000-0000-000000000000}"/>
          </ac:spMkLst>
        </pc:spChg>
        <pc:spChg chg="add del">
          <ac:chgData name="Mery Yolanda Ibarra Alava" userId="7f1a0c48252a2263" providerId="Windows Live" clId="Web-{7C32DC87-DD9D-4010-9C65-50C2A731B502}" dt="2021-07-23T22:34:11.467" v="26"/>
          <ac:spMkLst>
            <pc:docMk/>
            <pc:sldMk cId="3546839770" sldId="264"/>
            <ac:spMk id="3" creationId="{00000000-0000-0000-0000-000000000000}"/>
          </ac:spMkLst>
        </pc:spChg>
        <pc:spChg chg="add del mod">
          <ac:chgData name="Mery Yolanda Ibarra Alava" userId="7f1a0c48252a2263" providerId="Windows Live" clId="Web-{7C32DC87-DD9D-4010-9C65-50C2A731B502}" dt="2021-07-23T22:33:41.029" v="21"/>
          <ac:spMkLst>
            <pc:docMk/>
            <pc:sldMk cId="3546839770" sldId="264"/>
            <ac:spMk id="6" creationId="{40B2B520-4FB0-44EA-AEDB-5537433F973B}"/>
          </ac:spMkLst>
        </pc:spChg>
        <pc:graphicFrameChg chg="add del mod ord modGraphic">
          <ac:chgData name="Mery Yolanda Ibarra Alava" userId="7f1a0c48252a2263" providerId="Windows Live" clId="Web-{7C32DC87-DD9D-4010-9C65-50C2A731B502}" dt="2021-07-23T22:33:41.029" v="22"/>
          <ac:graphicFrameMkLst>
            <pc:docMk/>
            <pc:sldMk cId="3546839770" sldId="264"/>
            <ac:graphicFrameMk id="5" creationId="{A326E5E5-BD49-4C70-B552-6B4F9F6BF112}"/>
          </ac:graphicFrameMkLst>
        </pc:graphicFrameChg>
        <pc:graphicFrameChg chg="add mod modGraphic">
          <ac:chgData name="Mery Yolanda Ibarra Alava" userId="7f1a0c48252a2263" providerId="Windows Live" clId="Web-{7C32DC87-DD9D-4010-9C65-50C2A731B502}" dt="2021-07-23T22:34:31.014" v="31" actId="1076"/>
          <ac:graphicFrameMkLst>
            <pc:docMk/>
            <pc:sldMk cId="3546839770" sldId="264"/>
            <ac:graphicFrameMk id="8" creationId="{4BE2FC70-F789-4DAB-95B5-CB162B2D0ECA}"/>
          </ac:graphicFrameMkLst>
        </pc:graphicFrameChg>
      </pc:sldChg>
      <pc:sldChg chg="addSp delSp modSp">
        <pc:chgData name="Mery Yolanda Ibarra Alava" userId="7f1a0c48252a2263" providerId="Windows Live" clId="Web-{7C32DC87-DD9D-4010-9C65-50C2A731B502}" dt="2021-07-23T22:35:09.969" v="41" actId="14100"/>
        <pc:sldMkLst>
          <pc:docMk/>
          <pc:sldMk cId="2703415804" sldId="265"/>
        </pc:sldMkLst>
        <pc:spChg chg="del">
          <ac:chgData name="Mery Yolanda Ibarra Alava" userId="7f1a0c48252a2263" providerId="Windows Live" clId="Web-{7C32DC87-DD9D-4010-9C65-50C2A731B502}" dt="2021-07-23T22:34:44.734" v="32"/>
          <ac:spMkLst>
            <pc:docMk/>
            <pc:sldMk cId="2703415804" sldId="265"/>
            <ac:spMk id="2" creationId="{00000000-0000-0000-0000-000000000000}"/>
          </ac:spMkLst>
        </pc:spChg>
        <pc:spChg chg="add del mod">
          <ac:chgData name="Mery Yolanda Ibarra Alava" userId="7f1a0c48252a2263" providerId="Windows Live" clId="Web-{7C32DC87-DD9D-4010-9C65-50C2A731B502}" dt="2021-07-23T22:34:50.953" v="34"/>
          <ac:spMkLst>
            <pc:docMk/>
            <pc:sldMk cId="2703415804" sldId="265"/>
            <ac:spMk id="4" creationId="{E055816B-D1D4-4CF3-8C66-47B6861BC0D1}"/>
          </ac:spMkLst>
        </pc:spChg>
        <pc:graphicFrameChg chg="del mod">
          <ac:chgData name="Mery Yolanda Ibarra Alava" userId="7f1a0c48252a2263" providerId="Windows Live" clId="Web-{7C32DC87-DD9D-4010-9C65-50C2A731B502}" dt="2021-07-23T22:34:47.687" v="33"/>
          <ac:graphicFrameMkLst>
            <pc:docMk/>
            <pc:sldMk cId="2703415804" sldId="265"/>
            <ac:graphicFrameMk id="6" creationId="{00000000-0000-0000-0000-000000000000}"/>
          </ac:graphicFrameMkLst>
        </pc:graphicFrameChg>
        <pc:graphicFrameChg chg="mod">
          <ac:chgData name="Mery Yolanda Ibarra Alava" userId="7f1a0c48252a2263" providerId="Windows Live" clId="Web-{7C32DC87-DD9D-4010-9C65-50C2A731B502}" dt="2021-07-23T22:35:09.969" v="41" actId="14100"/>
          <ac:graphicFrameMkLst>
            <pc:docMk/>
            <pc:sldMk cId="2703415804" sldId="265"/>
            <ac:graphicFrameMk id="7" creationId="{00000000-0000-0000-0000-000000000000}"/>
          </ac:graphicFrameMkLst>
        </pc:graphicFrameChg>
      </pc:sldChg>
      <pc:sldChg chg="modSp">
        <pc:chgData name="Mery Yolanda Ibarra Alava" userId="7f1a0c48252a2263" providerId="Windows Live" clId="Web-{7C32DC87-DD9D-4010-9C65-50C2A731B502}" dt="2021-07-23T22:32:08.354" v="16" actId="14100"/>
        <pc:sldMkLst>
          <pc:docMk/>
          <pc:sldMk cId="4219589705" sldId="278"/>
        </pc:sldMkLst>
        <pc:graphicFrameChg chg="mod">
          <ac:chgData name="Mery Yolanda Ibarra Alava" userId="7f1a0c48252a2263" providerId="Windows Live" clId="Web-{7C32DC87-DD9D-4010-9C65-50C2A731B502}" dt="2021-07-23T22:32:08.354" v="16" actId="14100"/>
          <ac:graphicFrameMkLst>
            <pc:docMk/>
            <pc:sldMk cId="4219589705" sldId="278"/>
            <ac:graphicFrameMk id="4" creationId="{00000000-0000-0000-0000-000000000000}"/>
          </ac:graphicFrameMkLst>
        </pc:graphicFrameChg>
      </pc:sldChg>
      <pc:sldChg chg="del">
        <pc:chgData name="Mery Yolanda Ibarra Alava" userId="7f1a0c48252a2263" providerId="Windows Live" clId="Web-{7C32DC87-DD9D-4010-9C65-50C2A731B502}" dt="2021-07-23T22:29:00.708" v="0"/>
        <pc:sldMkLst>
          <pc:docMk/>
          <pc:sldMk cId="3683264826"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D8EEB-E1D9-4EB7-85AD-8FB737AE7265}"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s-ES"/>
        </a:p>
      </dgm:t>
    </dgm:pt>
    <dgm:pt modelId="{D5FB886A-60D0-4E66-B278-0726935E8D62}">
      <dgm:prSet phldrT="[Texto]" custT="1"/>
      <dgm:spPr/>
      <dgm:t>
        <a:bodyPr/>
        <a:lstStyle/>
        <a:p>
          <a:pPr algn="ctr"/>
          <a:r>
            <a:rPr lang="es-ES" sz="1100" dirty="0" smtClean="0">
              <a:latin typeface="Arial" panose="020B0604020202020204" pitchFamily="34" charset="0"/>
              <a:cs typeface="Arial" panose="020B0604020202020204" pitchFamily="34" charset="0"/>
            </a:rPr>
            <a:t>Vicerrectorado Administrativo Financiero </a:t>
          </a:r>
          <a:endParaRPr lang="es-ES" sz="1100" dirty="0">
            <a:latin typeface="Arial" panose="020B0604020202020204" pitchFamily="34" charset="0"/>
            <a:cs typeface="Arial" panose="020B0604020202020204" pitchFamily="34" charset="0"/>
          </a:endParaRPr>
        </a:p>
      </dgm:t>
    </dgm:pt>
    <dgm:pt modelId="{06BFBB08-C57A-4F16-ADDD-9C8535E3FFB4}" type="parTrans" cxnId="{F936D7D4-A054-4A31-A0FD-DDBDDFF60323}">
      <dgm:prSet/>
      <dgm:spPr/>
      <dgm:t>
        <a:bodyPr/>
        <a:lstStyle/>
        <a:p>
          <a:pPr algn="ctr"/>
          <a:endParaRPr lang="es-ES"/>
        </a:p>
      </dgm:t>
    </dgm:pt>
    <dgm:pt modelId="{8D9FF97B-2126-4AC9-B097-35FD4146D105}" type="sibTrans" cxnId="{F936D7D4-A054-4A31-A0FD-DDBDDFF60323}">
      <dgm:prSet/>
      <dgm:spPr/>
      <dgm:t>
        <a:bodyPr/>
        <a:lstStyle/>
        <a:p>
          <a:pPr algn="ctr"/>
          <a:endParaRPr lang="es-ES"/>
        </a:p>
      </dgm:t>
    </dgm:pt>
    <dgm:pt modelId="{C8E1F92A-8460-4508-A3E3-BFFE1B9F5C78}">
      <dgm:prSet phldrT="[Texto]" custT="1"/>
      <dgm:spPr/>
      <dgm:t>
        <a:bodyPr/>
        <a:lstStyle/>
        <a:p>
          <a:pPr algn="ctr"/>
          <a:r>
            <a:rPr lang="es-ES" sz="1100" dirty="0" smtClean="0">
              <a:latin typeface="Arial" panose="020B0604020202020204" pitchFamily="34" charset="0"/>
              <a:cs typeface="Arial" panose="020B0604020202020204" pitchFamily="34" charset="0"/>
            </a:rPr>
            <a:t>Servicios Universitarios</a:t>
          </a:r>
          <a:endParaRPr lang="es-ES" sz="1100" dirty="0">
            <a:latin typeface="Arial" panose="020B0604020202020204" pitchFamily="34" charset="0"/>
            <a:cs typeface="Arial" panose="020B0604020202020204" pitchFamily="34" charset="0"/>
          </a:endParaRPr>
        </a:p>
      </dgm:t>
    </dgm:pt>
    <dgm:pt modelId="{A298ED25-D596-4FAD-B592-C417BDBCDC0F}" type="parTrans" cxnId="{B82661D2-0365-4FAA-ABC9-7E3FD8F65798}">
      <dgm:prSet/>
      <dgm:spPr/>
      <dgm:t>
        <a:bodyPr/>
        <a:lstStyle/>
        <a:p>
          <a:pPr algn="ctr"/>
          <a:endParaRPr lang="es-ES"/>
        </a:p>
      </dgm:t>
    </dgm:pt>
    <dgm:pt modelId="{0D8F8E0C-4EEF-4616-8E8F-A0DA0A70A197}" type="sibTrans" cxnId="{B82661D2-0365-4FAA-ABC9-7E3FD8F65798}">
      <dgm:prSet/>
      <dgm:spPr/>
      <dgm:t>
        <a:bodyPr/>
        <a:lstStyle/>
        <a:p>
          <a:pPr algn="ctr"/>
          <a:endParaRPr lang="es-ES"/>
        </a:p>
      </dgm:t>
    </dgm:pt>
    <dgm:pt modelId="{6077772D-8D34-4ABF-AB2F-57FE59EE62C8}">
      <dgm:prSet phldrT="[Texto]" custT="1"/>
      <dgm:spPr/>
      <dgm:t>
        <a:bodyPr/>
        <a:lstStyle/>
        <a:p>
          <a:pPr algn="ctr"/>
          <a:r>
            <a:rPr lang="es-ES" sz="1100" dirty="0" smtClean="0">
              <a:latin typeface="Arial" panose="020B0604020202020204" pitchFamily="34" charset="0"/>
              <a:cs typeface="Arial" panose="020B0604020202020204" pitchFamily="34" charset="0"/>
            </a:rPr>
            <a:t>Dirección de apoyo a la gestión</a:t>
          </a:r>
          <a:endParaRPr lang="es-ES" sz="1100" dirty="0">
            <a:latin typeface="Arial" panose="020B0604020202020204" pitchFamily="34" charset="0"/>
            <a:cs typeface="Arial" panose="020B0604020202020204" pitchFamily="34" charset="0"/>
          </a:endParaRPr>
        </a:p>
      </dgm:t>
    </dgm:pt>
    <dgm:pt modelId="{A4444F39-9BE3-49A4-9BBA-521FDFC14941}" type="sibTrans" cxnId="{2540CD0D-DF64-401C-ABC4-B90612A00473}">
      <dgm:prSet/>
      <dgm:spPr/>
      <dgm:t>
        <a:bodyPr/>
        <a:lstStyle/>
        <a:p>
          <a:pPr algn="ctr"/>
          <a:endParaRPr lang="es-ES"/>
        </a:p>
      </dgm:t>
    </dgm:pt>
    <dgm:pt modelId="{D2F57489-BAAB-4A68-908C-44933E462F0F}" type="parTrans" cxnId="{2540CD0D-DF64-401C-ABC4-B90612A00473}">
      <dgm:prSet/>
      <dgm:spPr/>
      <dgm:t>
        <a:bodyPr/>
        <a:lstStyle/>
        <a:p>
          <a:pPr algn="ctr"/>
          <a:endParaRPr lang="es-ES"/>
        </a:p>
      </dgm:t>
    </dgm:pt>
    <dgm:pt modelId="{DE98AC4E-9B4B-4B46-93F7-AD628E5A4E2A}">
      <dgm:prSet/>
      <dgm:spPr/>
      <dgm:t>
        <a:bodyPr/>
        <a:lstStyle/>
        <a:p>
          <a:r>
            <a:rPr lang="es-ES"/>
            <a:t>Biblitoeca</a:t>
          </a:r>
        </a:p>
      </dgm:t>
    </dgm:pt>
    <dgm:pt modelId="{98B56C41-8440-4F63-864B-049AC2F5AF19}" type="parTrans" cxnId="{EFC79AA3-222E-4A7C-A7DB-DD780FA4D655}">
      <dgm:prSet/>
      <dgm:spPr/>
      <dgm:t>
        <a:bodyPr/>
        <a:lstStyle/>
        <a:p>
          <a:endParaRPr lang="es-ES"/>
        </a:p>
      </dgm:t>
    </dgm:pt>
    <dgm:pt modelId="{79AE113E-77F9-4145-8FA9-6E7D8690A7F9}" type="sibTrans" cxnId="{EFC79AA3-222E-4A7C-A7DB-DD780FA4D655}">
      <dgm:prSet/>
      <dgm:spPr/>
      <dgm:t>
        <a:bodyPr/>
        <a:lstStyle/>
        <a:p>
          <a:endParaRPr lang="es-ES"/>
        </a:p>
      </dgm:t>
    </dgm:pt>
    <dgm:pt modelId="{DE39E724-D2D3-47CD-8701-49754EF08709}" type="pres">
      <dgm:prSet presAssocID="{2ABD8EEB-E1D9-4EB7-85AD-8FB737AE7265}" presName="hierChild1" presStyleCnt="0">
        <dgm:presLayoutVars>
          <dgm:chPref val="1"/>
          <dgm:dir/>
          <dgm:animOne val="branch"/>
          <dgm:animLvl val="lvl"/>
          <dgm:resizeHandles/>
        </dgm:presLayoutVars>
      </dgm:prSet>
      <dgm:spPr/>
      <dgm:t>
        <a:bodyPr/>
        <a:lstStyle/>
        <a:p>
          <a:endParaRPr lang="es-ES"/>
        </a:p>
      </dgm:t>
    </dgm:pt>
    <dgm:pt modelId="{71C97689-2D84-495C-ADC7-F47C1980C2C1}" type="pres">
      <dgm:prSet presAssocID="{D5FB886A-60D0-4E66-B278-0726935E8D62}" presName="hierRoot1" presStyleCnt="0"/>
      <dgm:spPr/>
      <dgm:t>
        <a:bodyPr/>
        <a:lstStyle/>
        <a:p>
          <a:endParaRPr lang="es-ES"/>
        </a:p>
      </dgm:t>
    </dgm:pt>
    <dgm:pt modelId="{F7888E5F-564F-403C-A1B3-6A18E9F9D450}" type="pres">
      <dgm:prSet presAssocID="{D5FB886A-60D0-4E66-B278-0726935E8D62}" presName="composite" presStyleCnt="0"/>
      <dgm:spPr/>
      <dgm:t>
        <a:bodyPr/>
        <a:lstStyle/>
        <a:p>
          <a:endParaRPr lang="es-ES"/>
        </a:p>
      </dgm:t>
    </dgm:pt>
    <dgm:pt modelId="{C993AD8E-814A-457D-BB3B-AB80610EACD0}" type="pres">
      <dgm:prSet presAssocID="{D5FB886A-60D0-4E66-B278-0726935E8D62}" presName="background" presStyleLbl="node0" presStyleIdx="0" presStyleCnt="1"/>
      <dgm:spPr/>
      <dgm:t>
        <a:bodyPr/>
        <a:lstStyle/>
        <a:p>
          <a:endParaRPr lang="es-ES"/>
        </a:p>
      </dgm:t>
    </dgm:pt>
    <dgm:pt modelId="{2339CCD6-0712-4EF9-8601-63059EE1FF00}" type="pres">
      <dgm:prSet presAssocID="{D5FB886A-60D0-4E66-B278-0726935E8D62}" presName="text" presStyleLbl="fgAcc0" presStyleIdx="0" presStyleCnt="1" custScaleX="310125" custScaleY="205479" custLinFactNeighborX="-28026" custLinFactNeighborY="19393">
        <dgm:presLayoutVars>
          <dgm:chPref val="3"/>
        </dgm:presLayoutVars>
      </dgm:prSet>
      <dgm:spPr/>
      <dgm:t>
        <a:bodyPr/>
        <a:lstStyle/>
        <a:p>
          <a:endParaRPr lang="es-ES"/>
        </a:p>
      </dgm:t>
    </dgm:pt>
    <dgm:pt modelId="{CCBBB172-07FC-47E0-A791-FDED0C9E5FDD}" type="pres">
      <dgm:prSet presAssocID="{D5FB886A-60D0-4E66-B278-0726935E8D62}" presName="hierChild2" presStyleCnt="0"/>
      <dgm:spPr/>
      <dgm:t>
        <a:bodyPr/>
        <a:lstStyle/>
        <a:p>
          <a:endParaRPr lang="es-ES"/>
        </a:p>
      </dgm:t>
    </dgm:pt>
    <dgm:pt modelId="{5474152B-42AA-4BAC-8C57-503B4CF9571B}" type="pres">
      <dgm:prSet presAssocID="{D2F57489-BAAB-4A68-908C-44933E462F0F}" presName="Name10" presStyleLbl="parChTrans1D2" presStyleIdx="0" presStyleCnt="1"/>
      <dgm:spPr/>
      <dgm:t>
        <a:bodyPr/>
        <a:lstStyle/>
        <a:p>
          <a:endParaRPr lang="es-ES"/>
        </a:p>
      </dgm:t>
    </dgm:pt>
    <dgm:pt modelId="{C895CA4D-45FF-45B6-9F5A-C1645188A538}" type="pres">
      <dgm:prSet presAssocID="{6077772D-8D34-4ABF-AB2F-57FE59EE62C8}" presName="hierRoot2" presStyleCnt="0"/>
      <dgm:spPr/>
      <dgm:t>
        <a:bodyPr/>
        <a:lstStyle/>
        <a:p>
          <a:endParaRPr lang="es-ES"/>
        </a:p>
      </dgm:t>
    </dgm:pt>
    <dgm:pt modelId="{7B2B9B59-2F52-40CC-86DC-F6CBF2A68B5A}" type="pres">
      <dgm:prSet presAssocID="{6077772D-8D34-4ABF-AB2F-57FE59EE62C8}" presName="composite2" presStyleCnt="0"/>
      <dgm:spPr/>
      <dgm:t>
        <a:bodyPr/>
        <a:lstStyle/>
        <a:p>
          <a:endParaRPr lang="es-ES"/>
        </a:p>
      </dgm:t>
    </dgm:pt>
    <dgm:pt modelId="{325E58C6-6071-440C-94FD-B0FF54171723}" type="pres">
      <dgm:prSet presAssocID="{6077772D-8D34-4ABF-AB2F-57FE59EE62C8}" presName="background2" presStyleLbl="node2" presStyleIdx="0" presStyleCnt="1"/>
      <dgm:spPr/>
      <dgm:t>
        <a:bodyPr/>
        <a:lstStyle/>
        <a:p>
          <a:endParaRPr lang="es-ES"/>
        </a:p>
      </dgm:t>
    </dgm:pt>
    <dgm:pt modelId="{F7368284-EC06-42BA-96AE-B85A42AF7D1E}" type="pres">
      <dgm:prSet presAssocID="{6077772D-8D34-4ABF-AB2F-57FE59EE62C8}" presName="text2" presStyleLbl="fgAcc2" presStyleIdx="0" presStyleCnt="1" custScaleX="292317" custScaleY="162085" custLinFactNeighborX="-28800" custLinFactNeighborY="25857">
        <dgm:presLayoutVars>
          <dgm:chPref val="3"/>
        </dgm:presLayoutVars>
      </dgm:prSet>
      <dgm:spPr/>
      <dgm:t>
        <a:bodyPr/>
        <a:lstStyle/>
        <a:p>
          <a:endParaRPr lang="es-ES"/>
        </a:p>
      </dgm:t>
    </dgm:pt>
    <dgm:pt modelId="{56CAF583-C0D6-45D9-BE70-112BF4C11CCC}" type="pres">
      <dgm:prSet presAssocID="{6077772D-8D34-4ABF-AB2F-57FE59EE62C8}" presName="hierChild3" presStyleCnt="0"/>
      <dgm:spPr/>
      <dgm:t>
        <a:bodyPr/>
        <a:lstStyle/>
        <a:p>
          <a:endParaRPr lang="es-ES"/>
        </a:p>
      </dgm:t>
    </dgm:pt>
    <dgm:pt modelId="{1798D1A5-2994-4D6D-8CF5-26D8D2929FB7}" type="pres">
      <dgm:prSet presAssocID="{A298ED25-D596-4FAD-B592-C417BDBCDC0F}" presName="Name17" presStyleLbl="parChTrans1D3" presStyleIdx="0" presStyleCnt="1"/>
      <dgm:spPr/>
      <dgm:t>
        <a:bodyPr/>
        <a:lstStyle/>
        <a:p>
          <a:endParaRPr lang="es-ES"/>
        </a:p>
      </dgm:t>
    </dgm:pt>
    <dgm:pt modelId="{69863C6D-E53D-4C7E-84D1-C1BA75941732}" type="pres">
      <dgm:prSet presAssocID="{C8E1F92A-8460-4508-A3E3-BFFE1B9F5C78}" presName="hierRoot3" presStyleCnt="0"/>
      <dgm:spPr/>
      <dgm:t>
        <a:bodyPr/>
        <a:lstStyle/>
        <a:p>
          <a:endParaRPr lang="es-ES"/>
        </a:p>
      </dgm:t>
    </dgm:pt>
    <dgm:pt modelId="{CB6ED3BA-04B7-4A6C-8DD8-0B42DE646751}" type="pres">
      <dgm:prSet presAssocID="{C8E1F92A-8460-4508-A3E3-BFFE1B9F5C78}" presName="composite3" presStyleCnt="0"/>
      <dgm:spPr/>
      <dgm:t>
        <a:bodyPr/>
        <a:lstStyle/>
        <a:p>
          <a:endParaRPr lang="es-ES"/>
        </a:p>
      </dgm:t>
    </dgm:pt>
    <dgm:pt modelId="{FB628CA3-9D9C-435C-BBCD-BCA8086333F7}" type="pres">
      <dgm:prSet presAssocID="{C8E1F92A-8460-4508-A3E3-BFFE1B9F5C78}" presName="background3" presStyleLbl="node3" presStyleIdx="0" presStyleCnt="1"/>
      <dgm:spPr/>
      <dgm:t>
        <a:bodyPr/>
        <a:lstStyle/>
        <a:p>
          <a:endParaRPr lang="es-ES"/>
        </a:p>
      </dgm:t>
    </dgm:pt>
    <dgm:pt modelId="{80BFB6EA-3710-4BBF-90C9-4691AA306343}" type="pres">
      <dgm:prSet presAssocID="{C8E1F92A-8460-4508-A3E3-BFFE1B9F5C78}" presName="text3" presStyleLbl="fgAcc3" presStyleIdx="0" presStyleCnt="1" custScaleX="271307" custScaleY="121305" custLinFactNeighborX="-29616" custLinFactNeighborY="47320">
        <dgm:presLayoutVars>
          <dgm:chPref val="3"/>
        </dgm:presLayoutVars>
      </dgm:prSet>
      <dgm:spPr/>
      <dgm:t>
        <a:bodyPr/>
        <a:lstStyle/>
        <a:p>
          <a:endParaRPr lang="es-ES"/>
        </a:p>
      </dgm:t>
    </dgm:pt>
    <dgm:pt modelId="{FF561292-F95D-4506-A247-159A7FD85534}" type="pres">
      <dgm:prSet presAssocID="{C8E1F92A-8460-4508-A3E3-BFFE1B9F5C78}" presName="hierChild4" presStyleCnt="0"/>
      <dgm:spPr/>
      <dgm:t>
        <a:bodyPr/>
        <a:lstStyle/>
        <a:p>
          <a:endParaRPr lang="es-ES"/>
        </a:p>
      </dgm:t>
    </dgm:pt>
    <dgm:pt modelId="{A870F62F-67DC-4088-9A7A-E159FBD2201F}" type="pres">
      <dgm:prSet presAssocID="{98B56C41-8440-4F63-864B-049AC2F5AF19}" presName="Name23" presStyleLbl="parChTrans1D4" presStyleIdx="0" presStyleCnt="1"/>
      <dgm:spPr/>
      <dgm:t>
        <a:bodyPr/>
        <a:lstStyle/>
        <a:p>
          <a:endParaRPr lang="es-ES"/>
        </a:p>
      </dgm:t>
    </dgm:pt>
    <dgm:pt modelId="{4A5C06A6-8871-440A-9F8B-DD3D7D448E5F}" type="pres">
      <dgm:prSet presAssocID="{DE98AC4E-9B4B-4B46-93F7-AD628E5A4E2A}" presName="hierRoot4" presStyleCnt="0"/>
      <dgm:spPr/>
    </dgm:pt>
    <dgm:pt modelId="{B2665BE7-CB60-42D7-9A1D-DE48D3D1D0B5}" type="pres">
      <dgm:prSet presAssocID="{DE98AC4E-9B4B-4B46-93F7-AD628E5A4E2A}" presName="composite4" presStyleCnt="0"/>
      <dgm:spPr/>
    </dgm:pt>
    <dgm:pt modelId="{E3A04387-1CC7-4B12-9E57-29C2B7C71DB8}" type="pres">
      <dgm:prSet presAssocID="{DE98AC4E-9B4B-4B46-93F7-AD628E5A4E2A}" presName="background4" presStyleLbl="node4" presStyleIdx="0" presStyleCnt="1"/>
      <dgm:spPr/>
    </dgm:pt>
    <dgm:pt modelId="{4F6211E0-0939-442B-86A5-82416B0496BA}" type="pres">
      <dgm:prSet presAssocID="{DE98AC4E-9B4B-4B46-93F7-AD628E5A4E2A}" presName="text4" presStyleLbl="fgAcc4" presStyleIdx="0" presStyleCnt="1" custScaleX="204345" custLinFactX="100000" custLinFactNeighborX="176960" custLinFactNeighborY="-76232">
        <dgm:presLayoutVars>
          <dgm:chPref val="3"/>
        </dgm:presLayoutVars>
      </dgm:prSet>
      <dgm:spPr/>
      <dgm:t>
        <a:bodyPr/>
        <a:lstStyle/>
        <a:p>
          <a:endParaRPr lang="es-ES"/>
        </a:p>
      </dgm:t>
    </dgm:pt>
    <dgm:pt modelId="{17CF5830-87C8-4946-B3C5-F5C942A59521}" type="pres">
      <dgm:prSet presAssocID="{DE98AC4E-9B4B-4B46-93F7-AD628E5A4E2A}" presName="hierChild5" presStyleCnt="0"/>
      <dgm:spPr/>
    </dgm:pt>
  </dgm:ptLst>
  <dgm:cxnLst>
    <dgm:cxn modelId="{BED08F4C-8DF0-4D62-959B-E6682ED70ABF}" type="presOf" srcId="{6077772D-8D34-4ABF-AB2F-57FE59EE62C8}" destId="{F7368284-EC06-42BA-96AE-B85A42AF7D1E}" srcOrd="0" destOrd="0" presId="urn:microsoft.com/office/officeart/2005/8/layout/hierarchy1"/>
    <dgm:cxn modelId="{B191A893-EA56-40F9-A2F7-F55652009B59}" type="presOf" srcId="{DE98AC4E-9B4B-4B46-93F7-AD628E5A4E2A}" destId="{4F6211E0-0939-442B-86A5-82416B0496BA}" srcOrd="0" destOrd="0" presId="urn:microsoft.com/office/officeart/2005/8/layout/hierarchy1"/>
    <dgm:cxn modelId="{F78D774A-9772-433B-ABCA-46D50E1E5022}" type="presOf" srcId="{A298ED25-D596-4FAD-B592-C417BDBCDC0F}" destId="{1798D1A5-2994-4D6D-8CF5-26D8D2929FB7}" srcOrd="0" destOrd="0" presId="urn:microsoft.com/office/officeart/2005/8/layout/hierarchy1"/>
    <dgm:cxn modelId="{F7ACFA54-7538-453F-8C04-F836827E3973}" type="presOf" srcId="{98B56C41-8440-4F63-864B-049AC2F5AF19}" destId="{A870F62F-67DC-4088-9A7A-E159FBD2201F}" srcOrd="0" destOrd="0" presId="urn:microsoft.com/office/officeart/2005/8/layout/hierarchy1"/>
    <dgm:cxn modelId="{C910E228-F22C-4AF8-A7CA-3B1BEFE829A7}" type="presOf" srcId="{D5FB886A-60D0-4E66-B278-0726935E8D62}" destId="{2339CCD6-0712-4EF9-8601-63059EE1FF00}" srcOrd="0" destOrd="0" presId="urn:microsoft.com/office/officeart/2005/8/layout/hierarchy1"/>
    <dgm:cxn modelId="{F936D7D4-A054-4A31-A0FD-DDBDDFF60323}" srcId="{2ABD8EEB-E1D9-4EB7-85AD-8FB737AE7265}" destId="{D5FB886A-60D0-4E66-B278-0726935E8D62}" srcOrd="0" destOrd="0" parTransId="{06BFBB08-C57A-4F16-ADDD-9C8535E3FFB4}" sibTransId="{8D9FF97B-2126-4AC9-B097-35FD4146D105}"/>
    <dgm:cxn modelId="{D9CC733B-3460-41AF-8AA4-3C6BBC0D2DB2}" type="presOf" srcId="{D2F57489-BAAB-4A68-908C-44933E462F0F}" destId="{5474152B-42AA-4BAC-8C57-503B4CF9571B}" srcOrd="0" destOrd="0" presId="urn:microsoft.com/office/officeart/2005/8/layout/hierarchy1"/>
    <dgm:cxn modelId="{B82661D2-0365-4FAA-ABC9-7E3FD8F65798}" srcId="{6077772D-8D34-4ABF-AB2F-57FE59EE62C8}" destId="{C8E1F92A-8460-4508-A3E3-BFFE1B9F5C78}" srcOrd="0" destOrd="0" parTransId="{A298ED25-D596-4FAD-B592-C417BDBCDC0F}" sibTransId="{0D8F8E0C-4EEF-4616-8E8F-A0DA0A70A197}"/>
    <dgm:cxn modelId="{EFC79AA3-222E-4A7C-A7DB-DD780FA4D655}" srcId="{C8E1F92A-8460-4508-A3E3-BFFE1B9F5C78}" destId="{DE98AC4E-9B4B-4B46-93F7-AD628E5A4E2A}" srcOrd="0" destOrd="0" parTransId="{98B56C41-8440-4F63-864B-049AC2F5AF19}" sibTransId="{79AE113E-77F9-4145-8FA9-6E7D8690A7F9}"/>
    <dgm:cxn modelId="{9E090391-9F39-4FDA-A7AF-486AC81EAE6A}" type="presOf" srcId="{C8E1F92A-8460-4508-A3E3-BFFE1B9F5C78}" destId="{80BFB6EA-3710-4BBF-90C9-4691AA306343}" srcOrd="0" destOrd="0" presId="urn:microsoft.com/office/officeart/2005/8/layout/hierarchy1"/>
    <dgm:cxn modelId="{05582F9E-EFC1-4F8D-9656-CA13D11DA475}" type="presOf" srcId="{2ABD8EEB-E1D9-4EB7-85AD-8FB737AE7265}" destId="{DE39E724-D2D3-47CD-8701-49754EF08709}" srcOrd="0" destOrd="0" presId="urn:microsoft.com/office/officeart/2005/8/layout/hierarchy1"/>
    <dgm:cxn modelId="{2540CD0D-DF64-401C-ABC4-B90612A00473}" srcId="{D5FB886A-60D0-4E66-B278-0726935E8D62}" destId="{6077772D-8D34-4ABF-AB2F-57FE59EE62C8}" srcOrd="0" destOrd="0" parTransId="{D2F57489-BAAB-4A68-908C-44933E462F0F}" sibTransId="{A4444F39-9BE3-49A4-9BBA-521FDFC14941}"/>
    <dgm:cxn modelId="{5275C54E-7A12-45DE-8920-412B8203414C}" type="presParOf" srcId="{DE39E724-D2D3-47CD-8701-49754EF08709}" destId="{71C97689-2D84-495C-ADC7-F47C1980C2C1}" srcOrd="0" destOrd="0" presId="urn:microsoft.com/office/officeart/2005/8/layout/hierarchy1"/>
    <dgm:cxn modelId="{1056554D-E27B-414F-B595-93986C599F2C}" type="presParOf" srcId="{71C97689-2D84-495C-ADC7-F47C1980C2C1}" destId="{F7888E5F-564F-403C-A1B3-6A18E9F9D450}" srcOrd="0" destOrd="0" presId="urn:microsoft.com/office/officeart/2005/8/layout/hierarchy1"/>
    <dgm:cxn modelId="{7CA904FC-F2B4-4A9F-BCB7-1008E632EE02}" type="presParOf" srcId="{F7888E5F-564F-403C-A1B3-6A18E9F9D450}" destId="{C993AD8E-814A-457D-BB3B-AB80610EACD0}" srcOrd="0" destOrd="0" presId="urn:microsoft.com/office/officeart/2005/8/layout/hierarchy1"/>
    <dgm:cxn modelId="{37EA6787-17D2-4FC2-A306-0132CFBF9670}" type="presParOf" srcId="{F7888E5F-564F-403C-A1B3-6A18E9F9D450}" destId="{2339CCD6-0712-4EF9-8601-63059EE1FF00}" srcOrd="1" destOrd="0" presId="urn:microsoft.com/office/officeart/2005/8/layout/hierarchy1"/>
    <dgm:cxn modelId="{67F2F2B6-1429-4296-8995-AD3C86EE6251}" type="presParOf" srcId="{71C97689-2D84-495C-ADC7-F47C1980C2C1}" destId="{CCBBB172-07FC-47E0-A791-FDED0C9E5FDD}" srcOrd="1" destOrd="0" presId="urn:microsoft.com/office/officeart/2005/8/layout/hierarchy1"/>
    <dgm:cxn modelId="{AF64447B-66FD-4DB7-9310-B37018BF1D9B}" type="presParOf" srcId="{CCBBB172-07FC-47E0-A791-FDED0C9E5FDD}" destId="{5474152B-42AA-4BAC-8C57-503B4CF9571B}" srcOrd="0" destOrd="0" presId="urn:microsoft.com/office/officeart/2005/8/layout/hierarchy1"/>
    <dgm:cxn modelId="{0970951C-7948-4947-AA6A-9E6DB3E31C76}" type="presParOf" srcId="{CCBBB172-07FC-47E0-A791-FDED0C9E5FDD}" destId="{C895CA4D-45FF-45B6-9F5A-C1645188A538}" srcOrd="1" destOrd="0" presId="urn:microsoft.com/office/officeart/2005/8/layout/hierarchy1"/>
    <dgm:cxn modelId="{0BCD95D3-CA69-4406-BDDD-07D48566FDF1}" type="presParOf" srcId="{C895CA4D-45FF-45B6-9F5A-C1645188A538}" destId="{7B2B9B59-2F52-40CC-86DC-F6CBF2A68B5A}" srcOrd="0" destOrd="0" presId="urn:microsoft.com/office/officeart/2005/8/layout/hierarchy1"/>
    <dgm:cxn modelId="{2A844C7A-3146-4829-8C48-BAC56B7EDF5E}" type="presParOf" srcId="{7B2B9B59-2F52-40CC-86DC-F6CBF2A68B5A}" destId="{325E58C6-6071-440C-94FD-B0FF54171723}" srcOrd="0" destOrd="0" presId="urn:microsoft.com/office/officeart/2005/8/layout/hierarchy1"/>
    <dgm:cxn modelId="{DF44DEFE-7C86-4CEB-901A-B90770E1FC0F}" type="presParOf" srcId="{7B2B9B59-2F52-40CC-86DC-F6CBF2A68B5A}" destId="{F7368284-EC06-42BA-96AE-B85A42AF7D1E}" srcOrd="1" destOrd="0" presId="urn:microsoft.com/office/officeart/2005/8/layout/hierarchy1"/>
    <dgm:cxn modelId="{62271173-2D5C-4772-A6CC-ED944CF092AF}" type="presParOf" srcId="{C895CA4D-45FF-45B6-9F5A-C1645188A538}" destId="{56CAF583-C0D6-45D9-BE70-112BF4C11CCC}" srcOrd="1" destOrd="0" presId="urn:microsoft.com/office/officeart/2005/8/layout/hierarchy1"/>
    <dgm:cxn modelId="{3B88424C-0430-4755-9947-7D10FDC30DFC}" type="presParOf" srcId="{56CAF583-C0D6-45D9-BE70-112BF4C11CCC}" destId="{1798D1A5-2994-4D6D-8CF5-26D8D2929FB7}" srcOrd="0" destOrd="0" presId="urn:microsoft.com/office/officeart/2005/8/layout/hierarchy1"/>
    <dgm:cxn modelId="{84CB634A-38F7-471D-AC33-6687FA91BD2D}" type="presParOf" srcId="{56CAF583-C0D6-45D9-BE70-112BF4C11CCC}" destId="{69863C6D-E53D-4C7E-84D1-C1BA75941732}" srcOrd="1" destOrd="0" presId="urn:microsoft.com/office/officeart/2005/8/layout/hierarchy1"/>
    <dgm:cxn modelId="{875587BD-7186-43E7-A429-F7B4FB82BCA7}" type="presParOf" srcId="{69863C6D-E53D-4C7E-84D1-C1BA75941732}" destId="{CB6ED3BA-04B7-4A6C-8DD8-0B42DE646751}" srcOrd="0" destOrd="0" presId="urn:microsoft.com/office/officeart/2005/8/layout/hierarchy1"/>
    <dgm:cxn modelId="{51CCECAD-D9F3-4CA9-9144-4E1FA7F53BE4}" type="presParOf" srcId="{CB6ED3BA-04B7-4A6C-8DD8-0B42DE646751}" destId="{FB628CA3-9D9C-435C-BBCD-BCA8086333F7}" srcOrd="0" destOrd="0" presId="urn:microsoft.com/office/officeart/2005/8/layout/hierarchy1"/>
    <dgm:cxn modelId="{9EE21D29-54DF-4396-8DFE-27466B353EF8}" type="presParOf" srcId="{CB6ED3BA-04B7-4A6C-8DD8-0B42DE646751}" destId="{80BFB6EA-3710-4BBF-90C9-4691AA306343}" srcOrd="1" destOrd="0" presId="urn:microsoft.com/office/officeart/2005/8/layout/hierarchy1"/>
    <dgm:cxn modelId="{72CD2C2F-66CE-405F-AACA-AF56BE110268}" type="presParOf" srcId="{69863C6D-E53D-4C7E-84D1-C1BA75941732}" destId="{FF561292-F95D-4506-A247-159A7FD85534}" srcOrd="1" destOrd="0" presId="urn:microsoft.com/office/officeart/2005/8/layout/hierarchy1"/>
    <dgm:cxn modelId="{DEBAED4B-4838-4D14-A8C4-3BD9C6451012}" type="presParOf" srcId="{FF561292-F95D-4506-A247-159A7FD85534}" destId="{A870F62F-67DC-4088-9A7A-E159FBD2201F}" srcOrd="0" destOrd="0" presId="urn:microsoft.com/office/officeart/2005/8/layout/hierarchy1"/>
    <dgm:cxn modelId="{CFEDC380-913C-4FD6-A513-7FAE7FABF8B4}" type="presParOf" srcId="{FF561292-F95D-4506-A247-159A7FD85534}" destId="{4A5C06A6-8871-440A-9F8B-DD3D7D448E5F}" srcOrd="1" destOrd="0" presId="urn:microsoft.com/office/officeart/2005/8/layout/hierarchy1"/>
    <dgm:cxn modelId="{3D8C810A-01A4-405E-BFFE-8DF6C34006E1}" type="presParOf" srcId="{4A5C06A6-8871-440A-9F8B-DD3D7D448E5F}" destId="{B2665BE7-CB60-42D7-9A1D-DE48D3D1D0B5}" srcOrd="0" destOrd="0" presId="urn:microsoft.com/office/officeart/2005/8/layout/hierarchy1"/>
    <dgm:cxn modelId="{A7AC13DD-0A98-456C-9A0E-3926078339B5}" type="presParOf" srcId="{B2665BE7-CB60-42D7-9A1D-DE48D3D1D0B5}" destId="{E3A04387-1CC7-4B12-9E57-29C2B7C71DB8}" srcOrd="0" destOrd="0" presId="urn:microsoft.com/office/officeart/2005/8/layout/hierarchy1"/>
    <dgm:cxn modelId="{91718073-D703-4F90-8ABD-5795DF9EFC1B}" type="presParOf" srcId="{B2665BE7-CB60-42D7-9A1D-DE48D3D1D0B5}" destId="{4F6211E0-0939-442B-86A5-82416B0496BA}" srcOrd="1" destOrd="0" presId="urn:microsoft.com/office/officeart/2005/8/layout/hierarchy1"/>
    <dgm:cxn modelId="{B31012FC-1E8E-4592-BDA6-65A53A82A625}" type="presParOf" srcId="{4A5C06A6-8871-440A-9F8B-DD3D7D448E5F}" destId="{17CF5830-87C8-4946-B3C5-F5C942A595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0F62F-67DC-4088-9A7A-E159FBD2201F}">
      <dsp:nvSpPr>
        <dsp:cNvPr id="0" name=""/>
        <dsp:cNvSpPr/>
      </dsp:nvSpPr>
      <dsp:spPr>
        <a:xfrm>
          <a:off x="2529033" y="2051155"/>
          <a:ext cx="1800382" cy="289940"/>
        </a:xfrm>
        <a:custGeom>
          <a:avLst/>
          <a:gdLst/>
          <a:ahLst/>
          <a:cxnLst/>
          <a:rect l="0" t="0" r="0" b="0"/>
          <a:pathLst>
            <a:path>
              <a:moveTo>
                <a:pt x="0" y="289940"/>
              </a:moveTo>
              <a:lnTo>
                <a:pt x="1800382" y="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8D1A5-2994-4D6D-8CF5-26D8D2929FB7}">
      <dsp:nvSpPr>
        <dsp:cNvPr id="0" name=""/>
        <dsp:cNvSpPr/>
      </dsp:nvSpPr>
      <dsp:spPr>
        <a:xfrm>
          <a:off x="2483313" y="1637910"/>
          <a:ext cx="91440" cy="250830"/>
        </a:xfrm>
        <a:custGeom>
          <a:avLst/>
          <a:gdLst/>
          <a:ahLst/>
          <a:cxnLst/>
          <a:rect l="0" t="0" r="0" b="0"/>
          <a:pathLst>
            <a:path>
              <a:moveTo>
                <a:pt x="50511" y="0"/>
              </a:moveTo>
              <a:lnTo>
                <a:pt x="50511" y="196427"/>
              </a:lnTo>
              <a:lnTo>
                <a:pt x="45720" y="196427"/>
              </a:lnTo>
              <a:lnTo>
                <a:pt x="45720" y="25083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4152B-42AA-4BAC-8C57-503B4CF9571B}">
      <dsp:nvSpPr>
        <dsp:cNvPr id="0" name=""/>
        <dsp:cNvSpPr/>
      </dsp:nvSpPr>
      <dsp:spPr>
        <a:xfrm>
          <a:off x="2488105" y="838586"/>
          <a:ext cx="91440" cy="194897"/>
        </a:xfrm>
        <a:custGeom>
          <a:avLst/>
          <a:gdLst/>
          <a:ahLst/>
          <a:cxnLst/>
          <a:rect l="0" t="0" r="0" b="0"/>
          <a:pathLst>
            <a:path>
              <a:moveTo>
                <a:pt x="50265" y="0"/>
              </a:moveTo>
              <a:lnTo>
                <a:pt x="50265" y="140495"/>
              </a:lnTo>
              <a:lnTo>
                <a:pt x="45720" y="140495"/>
              </a:lnTo>
              <a:lnTo>
                <a:pt x="45720" y="194897"/>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3AD8E-814A-457D-BB3B-AB80610EACD0}">
      <dsp:nvSpPr>
        <dsp:cNvPr id="0" name=""/>
        <dsp:cNvSpPr/>
      </dsp:nvSpPr>
      <dsp:spPr>
        <a:xfrm>
          <a:off x="1627758" y="72341"/>
          <a:ext cx="1821223" cy="766245"/>
        </a:xfrm>
        <a:prstGeom prst="roundRect">
          <a:avLst>
            <a:gd name="adj" fmla="val 10000"/>
          </a:avLst>
        </a:prstGeom>
        <a:gradFill rotWithShape="0">
          <a:gsLst>
            <a:gs pos="0">
              <a:schemeClr val="accent3">
                <a:hueOff val="0"/>
                <a:satOff val="0"/>
                <a:lumOff val="0"/>
                <a:alphaOff val="0"/>
                <a:tint val="83000"/>
                <a:satMod val="100000"/>
                <a:lumMod val="100000"/>
              </a:schemeClr>
            </a:gs>
            <a:gs pos="100000">
              <a:schemeClr val="accent3">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39CCD6-0712-4EF9-8601-63059EE1FF00}">
      <dsp:nvSpPr>
        <dsp:cNvPr id="0" name=""/>
        <dsp:cNvSpPr/>
      </dsp:nvSpPr>
      <dsp:spPr>
        <a:xfrm>
          <a:off x="1693009" y="134329"/>
          <a:ext cx="1821223" cy="76624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Vicerrectorado Administrativo Financiero </a:t>
          </a:r>
          <a:endParaRPr lang="es-ES" sz="1100" kern="1200" dirty="0">
            <a:latin typeface="Arial" panose="020B0604020202020204" pitchFamily="34" charset="0"/>
            <a:cs typeface="Arial" panose="020B0604020202020204" pitchFamily="34" charset="0"/>
          </a:endParaRPr>
        </a:p>
      </dsp:txBody>
      <dsp:txXfrm>
        <a:off x="1715452" y="156772"/>
        <a:ext cx="1776337" cy="721359"/>
      </dsp:txXfrm>
    </dsp:sp>
    <dsp:sp modelId="{325E58C6-6071-440C-94FD-B0FF54171723}">
      <dsp:nvSpPr>
        <dsp:cNvPr id="0" name=""/>
        <dsp:cNvSpPr/>
      </dsp:nvSpPr>
      <dsp:spPr>
        <a:xfrm>
          <a:off x="1675502" y="1033484"/>
          <a:ext cx="1716645" cy="604425"/>
        </a:xfrm>
        <a:prstGeom prst="roundRect">
          <a:avLst>
            <a:gd name="adj" fmla="val 10000"/>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368284-EC06-42BA-96AE-B85A42AF7D1E}">
      <dsp:nvSpPr>
        <dsp:cNvPr id="0" name=""/>
        <dsp:cNvSpPr/>
      </dsp:nvSpPr>
      <dsp:spPr>
        <a:xfrm>
          <a:off x="1740753" y="1095472"/>
          <a:ext cx="1716645" cy="6044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Dirección de apoyo a la gestión</a:t>
          </a:r>
          <a:endParaRPr lang="es-ES" sz="1100" kern="1200" dirty="0">
            <a:latin typeface="Arial" panose="020B0604020202020204" pitchFamily="34" charset="0"/>
            <a:cs typeface="Arial" panose="020B0604020202020204" pitchFamily="34" charset="0"/>
          </a:endParaRPr>
        </a:p>
      </dsp:txBody>
      <dsp:txXfrm>
        <a:off x="1758456" y="1113175"/>
        <a:ext cx="1681239" cy="569019"/>
      </dsp:txXfrm>
    </dsp:sp>
    <dsp:sp modelId="{FB628CA3-9D9C-435C-BBCD-BCA8086333F7}">
      <dsp:nvSpPr>
        <dsp:cNvPr id="0" name=""/>
        <dsp:cNvSpPr/>
      </dsp:nvSpPr>
      <dsp:spPr>
        <a:xfrm>
          <a:off x="1732401" y="1888740"/>
          <a:ext cx="1593263" cy="452354"/>
        </a:xfrm>
        <a:prstGeom prst="roundRect">
          <a:avLst>
            <a:gd name="adj" fmla="val 10000"/>
          </a:avLst>
        </a:prstGeom>
        <a:gradFill rotWithShape="0">
          <a:gsLst>
            <a:gs pos="0">
              <a:schemeClr val="accent6">
                <a:hueOff val="0"/>
                <a:satOff val="0"/>
                <a:lumOff val="0"/>
                <a:alphaOff val="0"/>
                <a:tint val="83000"/>
                <a:satMod val="100000"/>
                <a:lumMod val="100000"/>
              </a:schemeClr>
            </a:gs>
            <a:gs pos="100000">
              <a:schemeClr val="accent6">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BFB6EA-3710-4BBF-90C9-4691AA306343}">
      <dsp:nvSpPr>
        <dsp:cNvPr id="0" name=""/>
        <dsp:cNvSpPr/>
      </dsp:nvSpPr>
      <dsp:spPr>
        <a:xfrm>
          <a:off x="1797652" y="1950728"/>
          <a:ext cx="1593263" cy="45235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latin typeface="Arial" panose="020B0604020202020204" pitchFamily="34" charset="0"/>
              <a:cs typeface="Arial" panose="020B0604020202020204" pitchFamily="34" charset="0"/>
            </a:rPr>
            <a:t>Servicios Universitarios</a:t>
          </a:r>
          <a:endParaRPr lang="es-ES" sz="1100" kern="1200" dirty="0">
            <a:latin typeface="Arial" panose="020B0604020202020204" pitchFamily="34" charset="0"/>
            <a:cs typeface="Arial" panose="020B0604020202020204" pitchFamily="34" charset="0"/>
          </a:endParaRPr>
        </a:p>
      </dsp:txBody>
      <dsp:txXfrm>
        <a:off x="1810901" y="1963977"/>
        <a:ext cx="1566765" cy="425856"/>
      </dsp:txXfrm>
    </dsp:sp>
    <dsp:sp modelId="{E3A04387-1CC7-4B12-9E57-29C2B7C71DB8}">
      <dsp:nvSpPr>
        <dsp:cNvPr id="0" name=""/>
        <dsp:cNvSpPr/>
      </dsp:nvSpPr>
      <dsp:spPr>
        <a:xfrm>
          <a:off x="3729402" y="2051155"/>
          <a:ext cx="1200025" cy="372906"/>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6211E0-0939-442B-86A5-82416B0496BA}">
      <dsp:nvSpPr>
        <dsp:cNvPr id="0" name=""/>
        <dsp:cNvSpPr/>
      </dsp:nvSpPr>
      <dsp:spPr>
        <a:xfrm>
          <a:off x="3794653" y="2113143"/>
          <a:ext cx="1200025" cy="3729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a:t>Biblitoeca</a:t>
          </a:r>
        </a:p>
      </dsp:txBody>
      <dsp:txXfrm>
        <a:off x="3805575" y="2124065"/>
        <a:ext cx="1178181" cy="3510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55" name="Rectangle 105"/>
          <p:cNvSpPr/>
          <p:nvPr/>
        </p:nvSpPr>
        <p:spPr>
          <a:xfrm rot="2700000">
            <a:off x="10425725" y="1390599"/>
            <a:ext cx="19202" cy="5859566"/>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588359"/>
            <a:ext cx="12801600" cy="5313696"/>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11404479" y="-597910"/>
            <a:ext cx="19202" cy="3943703"/>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2" y="0"/>
            <a:ext cx="12412155" cy="6400806"/>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3235739" y="-1353866"/>
            <a:ext cx="19202" cy="9198412"/>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4461138" y="-1335251"/>
            <a:ext cx="19202" cy="9071304"/>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5641598" y="-1335249"/>
            <a:ext cx="19202" cy="9071304"/>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6822059" y="-1335249"/>
            <a:ext cx="19202" cy="9071304"/>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8002521" y="-1335248"/>
            <a:ext cx="19202" cy="90713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9182981" y="-1335250"/>
            <a:ext cx="19202" cy="9071303"/>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9977519" y="-389976"/>
            <a:ext cx="19202" cy="797975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11157981" y="2446334"/>
            <a:ext cx="19202" cy="4640903"/>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11748208" y="3871269"/>
            <a:ext cx="19202" cy="2971486"/>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12338441" y="5296215"/>
            <a:ext cx="19204" cy="1302057"/>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84588" y="-131459"/>
            <a:ext cx="19202" cy="851295"/>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874818" y="-375941"/>
            <a:ext cx="19202" cy="2520720"/>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465048" y="-620421"/>
            <a:ext cx="19202" cy="4190141"/>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2055279" y="-864903"/>
            <a:ext cx="19202" cy="5859566"/>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2645509" y="-1109382"/>
            <a:ext cx="19202" cy="752898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898797" y="-630292"/>
            <a:ext cx="19202" cy="8245392"/>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2308567" y="794655"/>
            <a:ext cx="19202" cy="6575967"/>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718336" y="2219593"/>
            <a:ext cx="19202" cy="490654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1128106" y="3644539"/>
            <a:ext cx="19202" cy="323711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537877" y="5069480"/>
            <a:ext cx="19202" cy="1567695"/>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3787252" y="-1335249"/>
            <a:ext cx="19202" cy="90713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6148173" y="-1335249"/>
            <a:ext cx="19202" cy="90713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8509095" y="-1335248"/>
            <a:ext cx="19202" cy="90713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9633789" y="-1331352"/>
            <a:ext cx="19202" cy="8951975"/>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10224017" y="-1086870"/>
            <a:ext cx="19204" cy="7282552"/>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10840109" y="-815234"/>
            <a:ext cx="19202" cy="5613129"/>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11994709" y="-353431"/>
            <a:ext cx="19201" cy="2274283"/>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12584941" y="-108947"/>
            <a:ext cx="19201" cy="604856"/>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4960924" y="-1351641"/>
            <a:ext cx="19202" cy="9090507"/>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7321845" y="-1351641"/>
            <a:ext cx="19202" cy="9090508"/>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9019881"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208284" y="361641"/>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942545"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3122101"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4301657"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5481213"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6660769"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7840325"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11378993"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10199437"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12337228" y="460686"/>
            <a:ext cx="685692" cy="243051"/>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762989"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9330316"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464379"/>
            <a:ext cx="131519" cy="5936423"/>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1073424"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2252980"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3432536"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4612092"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5791648"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6971204"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8150760"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11689428"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10509872"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8429655"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1352319"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2531875"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3711431"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4890987"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6070543"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7250099"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10788767"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9609211"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11968323"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72763"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9921315"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484867"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664423"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843979"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4023535"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5203091"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6382647"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7562203"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8741759"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12280427"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11100871"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8643618"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566282"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2745838"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3925394"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5104950"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6284506"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7464062"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11002730"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9823174"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12182286"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386726"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484865" y="-14342"/>
            <a:ext cx="237653" cy="11882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664421" y="-14342"/>
            <a:ext cx="237653" cy="11882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843978" y="-14342"/>
            <a:ext cx="9674101" cy="11882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9019881"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208284" y="1545338"/>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942545"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3122101"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4301657"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5481213"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6660769"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7840325"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11378993"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10199437"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12337228" y="1644383"/>
            <a:ext cx="685692" cy="243051"/>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762989"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9330316"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1073424"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2252980"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3432536"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4612092"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5791648"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6971204"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8150760"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11689428"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10509872"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8429655"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1352319"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2531875"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3711431"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4890987"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6070543"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7250099"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10788767"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9609211"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11968323"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72763"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9921315"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484867"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664423"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843979"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4023535"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5203091"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6382647"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7562203"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8741759"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12280427"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11100871"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9019881"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208284" y="2724974"/>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942545"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3122101"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4301657"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5481213"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6660769"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7840325"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11378993"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10199437"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12337228" y="2824019"/>
            <a:ext cx="685692" cy="243051"/>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762989"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9330316"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1073424"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2252980"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3432536"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4612092"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5791648"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6971204"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8150760"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11689428"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10509872"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8429655"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352319"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2531875"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3711431"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4890987"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6070543"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7250099"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10788767"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9609211"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11968323"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72763"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9921315"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484867"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664423"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843979"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4023535"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5203091"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6382647"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7562203"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8741759"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12280427"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11100871"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9019881"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208284" y="3913116"/>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942545"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3122101"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4301657"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5481213"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6660769"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7840325"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11378993"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10199437"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2337228" y="4012161"/>
            <a:ext cx="685692" cy="243051"/>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762989"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9330316"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1073424"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2252980"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3432536"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4612092"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5791648"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6971204"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8150760"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11689428"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10509872"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8429655"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1352319"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2531875"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3711431"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4890987"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6070543"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7250099"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10788767"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9609211"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11968323"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72763"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9921315"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484867"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664423"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843979"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4023535"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5203091"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6382647"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7562203"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8741759"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12280427"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11100871"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9019881"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208284" y="5094967"/>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942545"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3122101"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4301657"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5481213"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6660769"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7840325"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378993"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10199437"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12337228" y="5194011"/>
            <a:ext cx="685692" cy="243051"/>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762989"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9330316"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1073424"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2252980"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3432536"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4612092"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5791648"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6971204"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8150760"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11689428"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10509872"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8429655"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1352319"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2531875"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3711431"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4890987"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6070543"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7250099"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10788767"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9609211"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11968323"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72763"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9921315"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484867"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664423"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843979"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4023535"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5203091"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6382647"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7562203"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8741759"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12280427"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11100871"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9290599"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2067" y="6042760"/>
            <a:ext cx="325976" cy="39010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2213261"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3392817"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4572373"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5751931" y="5859974"/>
            <a:ext cx="325976" cy="755682"/>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6931487"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111043"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649709"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470155"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588022" y="6187224"/>
            <a:ext cx="239968" cy="187187"/>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026736"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1137667" y="6385847"/>
            <a:ext cx="10725170" cy="14955"/>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9968699"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528443"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708475"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888507"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4068539"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5248571"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6428603"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7608635"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8788667"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12328763"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11148731" y="512201"/>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9968699"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528443"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708475"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888507"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4068539"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5248571"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6428603"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7608635"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8788667"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12328763"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11148731" y="1695898"/>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9968699"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528443"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708475"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888507"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4068539"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5248571"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6428603"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7608635"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8788667"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12328763"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11148731" y="2875534"/>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9968699"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528443"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708475"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888507"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4068539"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5248571"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6428603"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7608635"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8788667"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12328763"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11148731" y="4063676"/>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9968699"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528443"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708475"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888507"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4068539"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5248571"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6428603"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7608635"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8788667"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12328763"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11148731" y="5245527"/>
            <a:ext cx="140021" cy="140020"/>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480060" y="6944192"/>
            <a:ext cx="8161020" cy="2048256"/>
          </a:xfrm>
        </p:spPr>
        <p:txBody>
          <a:bodyPr anchor="ctr">
            <a:normAutofit/>
          </a:bodyPr>
          <a:lstStyle>
            <a:lvl1pPr algn="r">
              <a:defRPr sz="6160" spc="28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041130" y="6944192"/>
            <a:ext cx="3360420" cy="2048256"/>
          </a:xfrm>
        </p:spPr>
        <p:txBody>
          <a:bodyPr lIns="91440" rIns="91440" anchor="ctr">
            <a:normAutofit/>
          </a:bodyPr>
          <a:lstStyle>
            <a:lvl1pPr marL="0" indent="0" algn="l">
              <a:lnSpc>
                <a:spcPct val="100000"/>
              </a:lnSpc>
              <a:spcBef>
                <a:spcPts val="0"/>
              </a:spcBef>
              <a:buNone/>
              <a:defRPr sz="2240">
                <a:solidFill>
                  <a:schemeClr val="tx1">
                    <a:lumMod val="95000"/>
                    <a:lumOff val="5000"/>
                  </a:schemeClr>
                </a:solidFill>
              </a:defRPr>
            </a:lvl1pPr>
            <a:lvl2pPr marL="640080" indent="0" algn="ctr">
              <a:buNone/>
              <a:defRPr sz="2240"/>
            </a:lvl2pPr>
            <a:lvl3pPr marL="1280160" indent="0" algn="ctr">
              <a:buNone/>
              <a:defRPr sz="224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8ED09DCA-BC34-4912-B189-0A37D071CD3D}" type="datetimeFigureOut">
              <a:rPr lang="es-EC" smtClean="0"/>
              <a:t>19/11/2021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D0B3F84-9AD0-4A3D-9A84-FCA4D97F6301}" type="slidenum">
              <a:rPr lang="es-EC" smtClean="0"/>
              <a:t>‹Nº›</a:t>
            </a:fld>
            <a:endParaRPr lang="es-EC"/>
          </a:p>
        </p:txBody>
      </p:sp>
      <p:cxnSp>
        <p:nvCxnSpPr>
          <p:cNvPr id="8" name="Straight Connector 7"/>
          <p:cNvCxnSpPr/>
          <p:nvPr/>
        </p:nvCxnSpPr>
        <p:spPr>
          <a:xfrm flipV="1">
            <a:off x="8806185" y="7369748"/>
            <a:ext cx="0" cy="1280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72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D09DCA-BC34-4912-B189-0A37D071CD3D}" type="datetimeFigureOut">
              <a:rPr lang="es-EC" smtClean="0"/>
              <a:t>19/11/2021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347338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1066800"/>
            <a:ext cx="2760345" cy="757428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40131" y="1066800"/>
            <a:ext cx="7960995" cy="757428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D09DCA-BC34-4912-B189-0A37D071CD3D}" type="datetimeFigureOut">
              <a:rPr lang="es-EC" smtClean="0"/>
              <a:t>19/11/2021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D0B3F84-9AD0-4A3D-9A84-FCA4D97F6301}" type="slidenum">
              <a:rPr lang="es-EC" smtClean="0"/>
              <a:t>‹Nº›</a:t>
            </a:fld>
            <a:endParaRPr lang="es-EC"/>
          </a:p>
        </p:txBody>
      </p:sp>
      <p:cxnSp>
        <p:nvCxnSpPr>
          <p:cNvPr id="7" name="Straight Connector 6"/>
          <p:cNvCxnSpPr/>
          <p:nvPr/>
        </p:nvCxnSpPr>
        <p:spPr>
          <a:xfrm rot="5400000" flipV="1">
            <a:off x="10561320" y="242988"/>
            <a:ext cx="0" cy="96012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4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D09DCA-BC34-4912-B189-0A37D071CD3D}" type="datetimeFigureOut">
              <a:rPr lang="es-EC" smtClean="0"/>
              <a:t>19/11/2021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3437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9" name="Group 8"/>
          <p:cNvGrpSpPr/>
          <p:nvPr/>
        </p:nvGrpSpPr>
        <p:grpSpPr>
          <a:xfrm>
            <a:off x="0" y="588359"/>
            <a:ext cx="12801600" cy="5313696"/>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11404479" y="-597910"/>
            <a:ext cx="19202" cy="3943703"/>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2" y="0"/>
            <a:ext cx="12412155" cy="6400806"/>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3235739" y="-1353866"/>
            <a:ext cx="19202" cy="9198412"/>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4461138" y="-1335251"/>
            <a:ext cx="19202" cy="9071304"/>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5641598" y="-1335249"/>
            <a:ext cx="19202" cy="9071304"/>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6822059" y="-1335249"/>
            <a:ext cx="19202" cy="9071304"/>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8002521" y="-1335248"/>
            <a:ext cx="19202" cy="90713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9182981" y="-1335250"/>
            <a:ext cx="19202" cy="9071303"/>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9977519" y="-389976"/>
            <a:ext cx="19202" cy="797975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11157981" y="2446334"/>
            <a:ext cx="19202" cy="4640903"/>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11748208" y="3871269"/>
            <a:ext cx="19202" cy="2971486"/>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12338441" y="5296215"/>
            <a:ext cx="19204" cy="1302057"/>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84588" y="-131459"/>
            <a:ext cx="19202" cy="851295"/>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874818" y="-375941"/>
            <a:ext cx="19202" cy="2520720"/>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465048" y="-620421"/>
            <a:ext cx="19202" cy="4190141"/>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2055279" y="-864903"/>
            <a:ext cx="19202" cy="5859566"/>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2645509" y="-1109382"/>
            <a:ext cx="19202" cy="752898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898797" y="-630292"/>
            <a:ext cx="19202" cy="8245392"/>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2308567" y="794655"/>
            <a:ext cx="19202" cy="6575967"/>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718336" y="2219593"/>
            <a:ext cx="19202" cy="490654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1128106" y="3644539"/>
            <a:ext cx="19202" cy="323711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537877" y="5069480"/>
            <a:ext cx="19202" cy="1567695"/>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3787252" y="-1335249"/>
            <a:ext cx="19202" cy="90713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6148173" y="-1335249"/>
            <a:ext cx="19202" cy="90713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8509095" y="-1335248"/>
            <a:ext cx="19202" cy="90713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9633789" y="-1331352"/>
            <a:ext cx="19202" cy="8951975"/>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10224017" y="-1086870"/>
            <a:ext cx="19204" cy="7282552"/>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10840109" y="-815234"/>
            <a:ext cx="19202" cy="5613129"/>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11994709" y="-353431"/>
            <a:ext cx="19201" cy="2274283"/>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12584941" y="-108947"/>
            <a:ext cx="19201" cy="604856"/>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4960924" y="-1351641"/>
            <a:ext cx="19202" cy="9090507"/>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7321845" y="-1351641"/>
            <a:ext cx="19202" cy="9090508"/>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9019881"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208284" y="361641"/>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942545"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3122101"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4301657"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5481213"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6660769"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7840325"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11378993"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10199437"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12337228" y="460686"/>
            <a:ext cx="685692" cy="243051"/>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762989" y="15335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8429655"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1352319"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2531875"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3711431"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4890987"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6070543"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7250099"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10788767"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9609211"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11968323"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72763" y="74232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8643618"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566282"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2745838"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3925394"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5104950"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6284506"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7464062"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11002730"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9823174" y="-228308"/>
            <a:ext cx="429780" cy="857707"/>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12182286"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386726" y="-228308"/>
            <a:ext cx="429780" cy="857707"/>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9019881"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208284" y="1545338"/>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942545"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3122101"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4301657"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5481213"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6660769"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7840325"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11378993"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10199437"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12337228" y="1644383"/>
            <a:ext cx="685692" cy="243051"/>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762989" y="1337055"/>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8429655"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1352319"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2531875"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3711431"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4890987"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6070543"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7250099"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10788767"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9609211"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11968323"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72763" y="19260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9019881"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208284" y="2724974"/>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942545"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3122101"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4301657"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5481213"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6660769"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7840325"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11378993"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10199437"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12337228" y="2824019"/>
            <a:ext cx="685692" cy="243051"/>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762989" y="251669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8429655"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1352319"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2531875"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3711431"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4890987"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6070543"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7250099"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10788767"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9609211"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11968323"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72763" y="3105654"/>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9019881"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208284" y="3913116"/>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942545"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3122101"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4301657"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5481213"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6660769"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7840325"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11378993"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10199437"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12337228" y="4012161"/>
            <a:ext cx="685692" cy="243051"/>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762989" y="370483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8429655"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1352319"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2531875"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3711431"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4890987"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6070543"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7250099"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10788767"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9609211"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11968323"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72763" y="4296011"/>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9019881"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208284" y="5094967"/>
            <a:ext cx="857707" cy="44114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942545"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3122101"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4301657"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5481213"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6660769"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7840325"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11378993"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10199437"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12337228" y="5194011"/>
            <a:ext cx="685692" cy="243051"/>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762989" y="4886683"/>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8429655"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1352319"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2531875"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3711431"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4890987"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6070543"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7250099"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10788767"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9609211"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11968323"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72763" y="5480418"/>
            <a:ext cx="857707" cy="857707"/>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9290599"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32067" y="6042760"/>
            <a:ext cx="325976" cy="39010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2213261"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3392817"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4572373"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5751931" y="5859974"/>
            <a:ext cx="325976" cy="755682"/>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6931487"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8111043"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11649709"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10470155" y="5859974"/>
            <a:ext cx="325976" cy="755682"/>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12588022" y="6187224"/>
            <a:ext cx="239968" cy="187187"/>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1026736" y="5859973"/>
            <a:ext cx="325976" cy="755681"/>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9330316"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464379"/>
            <a:ext cx="131519" cy="5936423"/>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1073424"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2252980"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3432536"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4612092"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5791648"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6971204"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8150760"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11689428"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10509872" y="46437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9921315"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484867"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664423"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843979"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4023535"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5203091"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6382647"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7562203"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8741759"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12280427"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11100871" y="105142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484865" y="-14342"/>
            <a:ext cx="237653" cy="11882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664421" y="-14342"/>
            <a:ext cx="237653" cy="11882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843978" y="-14342"/>
            <a:ext cx="9674101" cy="11882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9330316"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1073424"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2252980"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3432536"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4612092"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5791648"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6971204"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8150760"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11689428"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10509872" y="1648076"/>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9921315"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484867"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664423"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843979"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4023535"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5203091"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6382647"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7562203"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8741759"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12280427"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11100871" y="2235120"/>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9330316"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1073424"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2252980"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3432536"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4612092"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5791648"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6971204"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8150760"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11689428"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10509872" y="28277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9921315"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484867"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664423"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843979"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4023535"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5203091"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6382647"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7562203"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8741759"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12280427"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11100871" y="3414755"/>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9330316"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1073424"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2252980"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3432536"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4612092"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5791648"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6971204"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8150760"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11689428"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10509872" y="401585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9921315"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484867"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664423"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843979"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4023535"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5203091"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6382647"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7562203"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8741759"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12280427"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11100871" y="4605112"/>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9330316"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1073424"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2252980"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3432536"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4612092"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5791648"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6971204"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8150760"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11689428"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10509872" y="5197704"/>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9921315"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484867"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664423"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843979"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4023535"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5203091"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6382647"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7562203"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8741759"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12280427"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11100871" y="5789519"/>
            <a:ext cx="237651" cy="23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1137667" y="6385847"/>
            <a:ext cx="10725170" cy="14955"/>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9968699"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528443"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708475"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888507"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4068539"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5248571"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6428603"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7608635"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8788667"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12328763"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11148731" y="512201"/>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9968699"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528443"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708475"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888507"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4068539"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5248571"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6428603"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7608635"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8788667"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12328763"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11148731" y="1695898"/>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9968699"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528443"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708475"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888507"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4068539"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5248571"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6428603"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7608635"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8788667"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12328763"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11148731" y="2875534"/>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9968699"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528443"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708475"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888507"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4068539"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5248571"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6428603"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7608635"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8788667"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12328763"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11148731" y="4063676"/>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9968699"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528443"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708475"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888507"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4068539"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5248571"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6428603"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7608635"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8788667"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12328763"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11148731" y="5245527"/>
            <a:ext cx="140021" cy="140020"/>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80060" y="6944192"/>
            <a:ext cx="8161020" cy="2048256"/>
          </a:xfrm>
        </p:spPr>
        <p:txBody>
          <a:bodyPr anchor="ctr">
            <a:normAutofit/>
          </a:bodyPr>
          <a:lstStyle>
            <a:lvl1pPr algn="r">
              <a:defRPr sz="6160" b="0" spc="28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41130" y="6944192"/>
            <a:ext cx="3360420" cy="2048256"/>
          </a:xfrm>
        </p:spPr>
        <p:txBody>
          <a:bodyPr lIns="91440" rIns="91440" anchor="ctr">
            <a:normAutofit/>
          </a:bodyPr>
          <a:lstStyle>
            <a:lvl1pPr marL="0" indent="0">
              <a:lnSpc>
                <a:spcPct val="100000"/>
              </a:lnSpc>
              <a:spcBef>
                <a:spcPts val="0"/>
              </a:spcBef>
              <a:buNone/>
              <a:defRPr sz="2240">
                <a:solidFill>
                  <a:schemeClr val="tx1">
                    <a:lumMod val="95000"/>
                    <a:lumOff val="5000"/>
                  </a:schemeClr>
                </a:solidFill>
              </a:defRPr>
            </a:lvl1pPr>
            <a:lvl2pPr marL="640080" indent="0">
              <a:buNone/>
              <a:defRPr sz="224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ED09DCA-BC34-4912-B189-0A37D071CD3D}" type="datetimeFigureOut">
              <a:rPr lang="es-EC" smtClean="0"/>
              <a:t>19/11/2021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D0B3F84-9AD0-4A3D-9A84-FCA4D97F6301}" type="slidenum">
              <a:rPr lang="es-EC" smtClean="0"/>
              <a:t>‹Nº›</a:t>
            </a:fld>
            <a:endParaRPr lang="es-EC"/>
          </a:p>
        </p:txBody>
      </p:sp>
      <p:cxnSp>
        <p:nvCxnSpPr>
          <p:cNvPr id="8" name="Straight Connector 7"/>
          <p:cNvCxnSpPr/>
          <p:nvPr/>
        </p:nvCxnSpPr>
        <p:spPr>
          <a:xfrm flipV="1">
            <a:off x="8806185" y="7369748"/>
            <a:ext cx="0" cy="128016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8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75334" y="819303"/>
            <a:ext cx="10206076" cy="209946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75334" y="3200400"/>
            <a:ext cx="4992624" cy="563270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88786" y="3200400"/>
            <a:ext cx="4992624" cy="563270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ED09DCA-BC34-4912-B189-0A37D071CD3D}" type="datetimeFigureOut">
              <a:rPr lang="es-EC" smtClean="0"/>
              <a:t>19/11/2021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5549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75334" y="819303"/>
            <a:ext cx="10206076" cy="209946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5334" y="3051490"/>
            <a:ext cx="4992624" cy="1152144"/>
          </a:xfrm>
        </p:spPr>
        <p:txBody>
          <a:bodyPr lIns="137160" rIns="137160" anchor="ctr">
            <a:normAutofit/>
          </a:bodyPr>
          <a:lstStyle>
            <a:lvl1pPr marL="0" indent="0">
              <a:spcBef>
                <a:spcPts val="0"/>
              </a:spcBef>
              <a:spcAft>
                <a:spcPts val="0"/>
              </a:spcAft>
              <a:buNone/>
              <a:defRPr sz="3080" b="0" cap="none" baseline="0">
                <a:solidFill>
                  <a:schemeClr val="accent3"/>
                </a:solidFill>
                <a:latin typeface="+mn-lt"/>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s-ES" smtClean="0"/>
              <a:t>Editar el estilo de texto del patrón</a:t>
            </a:r>
          </a:p>
        </p:txBody>
      </p:sp>
      <p:sp>
        <p:nvSpPr>
          <p:cNvPr id="4" name="Content Placeholder 3"/>
          <p:cNvSpPr>
            <a:spLocks noGrp="1"/>
          </p:cNvSpPr>
          <p:nvPr>
            <p:ph sz="half" idx="2"/>
          </p:nvPr>
        </p:nvSpPr>
        <p:spPr>
          <a:xfrm>
            <a:off x="1075334" y="4154903"/>
            <a:ext cx="4992624" cy="46782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88786" y="3051490"/>
            <a:ext cx="4992624" cy="1152144"/>
          </a:xfrm>
        </p:spPr>
        <p:txBody>
          <a:bodyPr lIns="137160" rIns="137160" anchor="ctr">
            <a:normAutofit/>
          </a:bodyPr>
          <a:lstStyle>
            <a:lvl1pPr marL="0" indent="0">
              <a:spcBef>
                <a:spcPts val="0"/>
              </a:spcBef>
              <a:spcAft>
                <a:spcPts val="0"/>
              </a:spcAft>
              <a:buNone/>
              <a:defRPr lang="en-US" sz="3080" b="0" kern="1200" cap="none" baseline="0" dirty="0">
                <a:solidFill>
                  <a:schemeClr val="accent3"/>
                </a:solidFill>
                <a:latin typeface="+mn-lt"/>
                <a:ea typeface="+mn-ea"/>
                <a:cs typeface="+mn-cs"/>
              </a:defRPr>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marL="0" lvl="0" indent="0" algn="l" defTabSz="1280160" rtl="0" eaLnBrk="1" latinLnBrk="0" hangingPunct="1">
              <a:lnSpc>
                <a:spcPct val="90000"/>
              </a:lnSpc>
              <a:spcBef>
                <a:spcPts val="2520"/>
              </a:spcBef>
              <a:buNone/>
            </a:pPr>
            <a:r>
              <a:rPr lang="es-ES" smtClean="0"/>
              <a:t>Editar el estilo de texto del patrón</a:t>
            </a:r>
          </a:p>
        </p:txBody>
      </p:sp>
      <p:sp>
        <p:nvSpPr>
          <p:cNvPr id="6" name="Content Placeholder 5"/>
          <p:cNvSpPr>
            <a:spLocks noGrp="1"/>
          </p:cNvSpPr>
          <p:nvPr>
            <p:ph sz="quarter" idx="4"/>
          </p:nvPr>
        </p:nvSpPr>
        <p:spPr>
          <a:xfrm>
            <a:off x="6288786" y="4154903"/>
            <a:ext cx="4992624" cy="46782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ED09DCA-BC34-4912-B189-0A37D071CD3D}" type="datetimeFigureOut">
              <a:rPr lang="es-EC" smtClean="0"/>
              <a:t>19/11/2021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355347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ED09DCA-BC34-4912-B189-0A37D071CD3D}" type="datetimeFigureOut">
              <a:rPr lang="es-EC" smtClean="0"/>
              <a:t>19/11/2021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105257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09DCA-BC34-4912-B189-0A37D071CD3D}" type="datetimeFigureOut">
              <a:rPr lang="es-EC" smtClean="0"/>
              <a:t>19/11/2021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173366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75334" y="660113"/>
            <a:ext cx="4608576" cy="2432304"/>
          </a:xfrm>
        </p:spPr>
        <p:txBody>
          <a:bodyPr>
            <a:noAutofit/>
          </a:bodyPr>
          <a:lstStyle>
            <a:lvl1pPr>
              <a:lnSpc>
                <a:spcPct val="80000"/>
              </a:lnSpc>
              <a:defRPr sz="504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000750" y="1152144"/>
            <a:ext cx="5962345" cy="7258507"/>
          </a:xfrm>
        </p:spPr>
        <p:txBody>
          <a:bodyPr>
            <a:normAutofit/>
          </a:bodyPr>
          <a:lstStyle>
            <a:lvl1pPr>
              <a:defRPr sz="2800"/>
            </a:lvl1pPr>
            <a:lvl2pPr>
              <a:defRPr sz="2240"/>
            </a:lvl2pPr>
            <a:lvl3pPr>
              <a:defRPr sz="1680"/>
            </a:lvl3pPr>
            <a:lvl4pPr>
              <a:defRPr sz="1680"/>
            </a:lvl4pPr>
            <a:lvl5pPr>
              <a:defRPr sz="1680"/>
            </a:lvl5pPr>
            <a:lvl6pPr>
              <a:defRPr sz="1680"/>
            </a:lvl6pPr>
            <a:lvl7pPr>
              <a:defRPr sz="1680"/>
            </a:lvl7pPr>
            <a:lvl8pPr>
              <a:defRPr sz="1680"/>
            </a:lvl8pPr>
            <a:lvl9pPr>
              <a:defRPr sz="168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334" y="3160508"/>
            <a:ext cx="4608576" cy="5267212"/>
          </a:xfrm>
        </p:spPr>
        <p:txBody>
          <a:bodyPr lIns="91440" rIns="91440">
            <a:normAutofit/>
          </a:bodyPr>
          <a:lstStyle>
            <a:lvl1pPr marL="0" indent="0">
              <a:lnSpc>
                <a:spcPct val="108000"/>
              </a:lnSpc>
              <a:spcBef>
                <a:spcPts val="840"/>
              </a:spcBef>
              <a:buNone/>
              <a:defRPr sz="224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ED09DCA-BC34-4912-B189-0A37D071CD3D}" type="datetimeFigureOut">
              <a:rPr lang="es-EC" smtClean="0"/>
              <a:t>19/11/2021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D0B3F84-9AD0-4A3D-9A84-FCA4D97F6301}" type="slidenum">
              <a:rPr lang="es-EC" smtClean="0"/>
              <a:t>‹Nº›</a:t>
            </a:fld>
            <a:endParaRPr lang="es-EC"/>
          </a:p>
        </p:txBody>
      </p:sp>
    </p:spTree>
    <p:extLst>
      <p:ext uri="{BB962C8B-B14F-4D97-AF65-F5344CB8AC3E}">
        <p14:creationId xmlns:p14="http://schemas.microsoft.com/office/powerpoint/2010/main" val="386095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80060" y="6944193"/>
            <a:ext cx="8161020" cy="2048256"/>
          </a:xfrm>
        </p:spPr>
        <p:txBody>
          <a:bodyPr anchor="ctr">
            <a:normAutofit/>
          </a:bodyPr>
          <a:lstStyle>
            <a:lvl1pPr algn="r">
              <a:defRPr sz="6160" spc="28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798400" cy="6400800"/>
          </a:xfrm>
          <a:solidFill>
            <a:schemeClr val="accent3">
              <a:lumMod val="60000"/>
              <a:lumOff val="40000"/>
            </a:schemeClr>
          </a:solidFill>
        </p:spPr>
        <p:txBody>
          <a:bodyPr lIns="457200" tIns="365760"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041130" y="6944193"/>
            <a:ext cx="3360420" cy="2048256"/>
          </a:xfrm>
        </p:spPr>
        <p:txBody>
          <a:bodyPr lIns="91440" rIns="91440" anchor="ctr">
            <a:normAutofit/>
          </a:bodyPr>
          <a:lstStyle>
            <a:lvl1pPr marL="0" indent="0">
              <a:lnSpc>
                <a:spcPct val="100000"/>
              </a:lnSpc>
              <a:spcBef>
                <a:spcPts val="0"/>
              </a:spcBef>
              <a:buNone/>
              <a:defRPr sz="2240">
                <a:solidFill>
                  <a:schemeClr val="tx1">
                    <a:lumMod val="95000"/>
                    <a:lumOff val="5000"/>
                  </a:schemeClr>
                </a:solidFill>
              </a:defRPr>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ED09DCA-BC34-4912-B189-0A37D071CD3D}" type="datetimeFigureOut">
              <a:rPr lang="es-EC" smtClean="0"/>
              <a:t>19/11/2021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D0B3F84-9AD0-4A3D-9A84-FCA4D97F6301}" type="slidenum">
              <a:rPr lang="es-EC" smtClean="0"/>
              <a:t>‹Nº›</a:t>
            </a:fld>
            <a:endParaRPr lang="es-EC"/>
          </a:p>
        </p:txBody>
      </p:sp>
      <p:cxnSp>
        <p:nvCxnSpPr>
          <p:cNvPr id="9" name="Straight Connector 8"/>
          <p:cNvCxnSpPr/>
          <p:nvPr/>
        </p:nvCxnSpPr>
        <p:spPr>
          <a:xfrm flipV="1">
            <a:off x="8806185" y="7369748"/>
            <a:ext cx="0" cy="1280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0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334" y="819303"/>
            <a:ext cx="10206076" cy="20994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5334" y="3200400"/>
            <a:ext cx="10206076" cy="5632704"/>
          </a:xfrm>
          <a:prstGeom prst="rect">
            <a:avLst/>
          </a:prstGeom>
        </p:spPr>
        <p:txBody>
          <a:bodyPr vert="horz" lIns="45720" tIns="45720" rIns="4572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75335" y="9058986"/>
            <a:ext cx="2261850" cy="384048"/>
          </a:xfrm>
          <a:prstGeom prst="rect">
            <a:avLst/>
          </a:prstGeom>
        </p:spPr>
        <p:txBody>
          <a:bodyPr vert="horz" lIns="91440" tIns="45720" rIns="91440" bIns="45720" rtlCol="0" anchor="ctr"/>
          <a:lstStyle>
            <a:lvl1pPr algn="l">
              <a:defRPr sz="1400">
                <a:solidFill>
                  <a:schemeClr val="tx1">
                    <a:lumMod val="95000"/>
                    <a:lumOff val="5000"/>
                  </a:schemeClr>
                </a:solidFill>
                <a:latin typeface="+mj-lt"/>
              </a:defRPr>
            </a:lvl1pPr>
          </a:lstStyle>
          <a:p>
            <a:fld id="{8ED09DCA-BC34-4912-B189-0A37D071CD3D}" type="datetimeFigureOut">
              <a:rPr lang="es-EC" smtClean="0"/>
              <a:t>19/11/2021</a:t>
            </a:fld>
            <a:endParaRPr lang="es-EC"/>
          </a:p>
        </p:txBody>
      </p:sp>
      <p:sp>
        <p:nvSpPr>
          <p:cNvPr id="5" name="Footer Placeholder 4"/>
          <p:cNvSpPr>
            <a:spLocks noGrp="1"/>
          </p:cNvSpPr>
          <p:nvPr>
            <p:ph type="ftr" sz="quarter" idx="3"/>
          </p:nvPr>
        </p:nvSpPr>
        <p:spPr>
          <a:xfrm>
            <a:off x="5085078" y="9058986"/>
            <a:ext cx="6196532" cy="384048"/>
          </a:xfrm>
          <a:prstGeom prst="rect">
            <a:avLst/>
          </a:prstGeom>
        </p:spPr>
        <p:txBody>
          <a:bodyPr vert="horz" lIns="91440" tIns="45720" rIns="91440" bIns="45720" rtlCol="0" anchor="ctr"/>
          <a:lstStyle>
            <a:lvl1pPr algn="r">
              <a:defRPr sz="1400" cap="all" baseline="0">
                <a:solidFill>
                  <a:schemeClr val="tx1">
                    <a:lumMod val="95000"/>
                    <a:lumOff val="5000"/>
                  </a:schemeClr>
                </a:solidFill>
                <a:latin typeface="+mj-lt"/>
              </a:defRPr>
            </a:lvl1pPr>
          </a:lstStyle>
          <a:p>
            <a:endParaRPr lang="es-EC"/>
          </a:p>
        </p:txBody>
      </p:sp>
      <p:sp>
        <p:nvSpPr>
          <p:cNvPr id="6" name="Slide Number Placeholder 5"/>
          <p:cNvSpPr>
            <a:spLocks noGrp="1"/>
          </p:cNvSpPr>
          <p:nvPr>
            <p:ph type="sldNum" sz="quarter" idx="4"/>
          </p:nvPr>
        </p:nvSpPr>
        <p:spPr>
          <a:xfrm>
            <a:off x="11379200" y="9058986"/>
            <a:ext cx="1022350" cy="384048"/>
          </a:xfrm>
          <a:prstGeom prst="rect">
            <a:avLst/>
          </a:prstGeom>
        </p:spPr>
        <p:txBody>
          <a:bodyPr vert="horz" lIns="91440" tIns="45720" rIns="91440" bIns="45720" rtlCol="0" anchor="ctr"/>
          <a:lstStyle>
            <a:lvl1pPr algn="l">
              <a:defRPr sz="1400">
                <a:solidFill>
                  <a:schemeClr val="tx1">
                    <a:lumMod val="95000"/>
                    <a:lumOff val="5000"/>
                  </a:schemeClr>
                </a:solidFill>
                <a:latin typeface="+mj-lt"/>
              </a:defRPr>
            </a:lvl1pPr>
          </a:lstStyle>
          <a:p>
            <a:fld id="{9D0B3F84-9AD0-4A3D-9A84-FCA4D97F6301}" type="slidenum">
              <a:rPr lang="es-EC" smtClean="0"/>
              <a:t>‹Nº›</a:t>
            </a:fld>
            <a:endParaRPr lang="es-EC"/>
          </a:p>
        </p:txBody>
      </p:sp>
      <p:cxnSp>
        <p:nvCxnSpPr>
          <p:cNvPr id="7" name="Straight Connector 6"/>
          <p:cNvCxnSpPr/>
          <p:nvPr/>
        </p:nvCxnSpPr>
        <p:spPr>
          <a:xfrm flipV="1">
            <a:off x="800100" y="1156854"/>
            <a:ext cx="0" cy="1280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9869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1280160" rtl="0" eaLnBrk="1" latinLnBrk="0" hangingPunct="1">
        <a:lnSpc>
          <a:spcPct val="80000"/>
        </a:lnSpc>
        <a:spcBef>
          <a:spcPct val="0"/>
        </a:spcBef>
        <a:buNone/>
        <a:defRPr sz="6160" kern="1200" cap="all" spc="140" baseline="0">
          <a:solidFill>
            <a:schemeClr val="tx1">
              <a:lumMod val="95000"/>
              <a:lumOff val="5000"/>
            </a:schemeClr>
          </a:solidFill>
          <a:latin typeface="+mj-lt"/>
          <a:ea typeface="+mj-ea"/>
          <a:cs typeface="+mj-cs"/>
        </a:defRPr>
      </a:lvl1pPr>
    </p:titleStyle>
    <p:bodyStyle>
      <a:lvl1pPr marL="128016" indent="-128016" algn="l" defTabSz="1280160" rtl="0" eaLnBrk="1" latinLnBrk="0" hangingPunct="1">
        <a:lnSpc>
          <a:spcPct val="90000"/>
        </a:lnSpc>
        <a:spcBef>
          <a:spcPts val="1680"/>
        </a:spcBef>
        <a:spcAft>
          <a:spcPts val="280"/>
        </a:spcAft>
        <a:buClr>
          <a:schemeClr val="accent3"/>
        </a:buClr>
        <a:buSzPct val="100000"/>
        <a:buFont typeface="Tw Cen MT" panose="020B0602020104020603" pitchFamily="34" charset="0"/>
        <a:buChar char=" "/>
        <a:defRPr sz="2800" kern="1200">
          <a:solidFill>
            <a:schemeClr val="tx1"/>
          </a:solidFill>
          <a:latin typeface="+mn-lt"/>
          <a:ea typeface="+mn-ea"/>
          <a:cs typeface="+mn-cs"/>
        </a:defRPr>
      </a:lvl1pPr>
      <a:lvl2pPr marL="371246" indent="-192024" algn="l" defTabSz="1280160" rtl="0" eaLnBrk="1" latinLnBrk="0" hangingPunct="1">
        <a:lnSpc>
          <a:spcPct val="90000"/>
        </a:lnSpc>
        <a:spcBef>
          <a:spcPts val="280"/>
        </a:spcBef>
        <a:spcAft>
          <a:spcPts val="560"/>
        </a:spcAft>
        <a:buClr>
          <a:schemeClr val="accent3"/>
        </a:buClr>
        <a:buFont typeface="Wingdings 3" pitchFamily="18" charset="2"/>
        <a:buChar char=""/>
        <a:defRPr sz="2240" kern="1200">
          <a:solidFill>
            <a:schemeClr val="tx1"/>
          </a:solidFill>
          <a:latin typeface="+mn-lt"/>
          <a:ea typeface="+mn-ea"/>
          <a:cs typeface="+mn-cs"/>
        </a:defRPr>
      </a:lvl2pPr>
      <a:lvl3pPr marL="627278"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3pPr>
      <a:lvl4pPr marL="832104"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4pPr>
      <a:lvl5pPr marL="1088136"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5pPr>
      <a:lvl6pPr marL="1280160"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6pPr>
      <a:lvl7pPr marL="1484986"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7pPr>
      <a:lvl8pPr marL="1702613"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8pPr>
      <a:lvl9pPr marL="1907438" indent="-192024" algn="l" defTabSz="1280160" rtl="0" eaLnBrk="1" latinLnBrk="0" hangingPunct="1">
        <a:lnSpc>
          <a:spcPct val="90000"/>
        </a:lnSpc>
        <a:spcBef>
          <a:spcPts val="280"/>
        </a:spcBef>
        <a:spcAft>
          <a:spcPts val="560"/>
        </a:spcAft>
        <a:buClr>
          <a:schemeClr val="accent3"/>
        </a:buClr>
        <a:buFont typeface="Wingdings 3" pitchFamily="18" charset="2"/>
        <a:buChar char=""/>
        <a:defRPr sz="168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Para%20BiblitoecaESPE/FinalPDF/CMI_Biblioteca.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1142299" y="2358190"/>
            <a:ext cx="5595386" cy="923443"/>
          </a:xfrm>
          <a:prstGeom prst="rect">
            <a:avLst/>
          </a:prstGeom>
        </p:spPr>
      </p:pic>
      <p:sp>
        <p:nvSpPr>
          <p:cNvPr id="6" name="Google Shape;1320;p54"/>
          <p:cNvSpPr txBox="1">
            <a:spLocks/>
          </p:cNvSpPr>
          <p:nvPr/>
        </p:nvSpPr>
        <p:spPr>
          <a:xfrm>
            <a:off x="3441032" y="6874084"/>
            <a:ext cx="9456822" cy="1187206"/>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endParaRPr lang="es-EC" sz="2400" b="1" dirty="0">
              <a:solidFill>
                <a:srgbClr val="002060"/>
              </a:solidFill>
              <a:latin typeface="Arial" panose="020B0604020202020204" pitchFamily="34" charset="0"/>
              <a:cs typeface="Arial" panose="020B0604020202020204" pitchFamily="34" charset="0"/>
            </a:endParaRPr>
          </a:p>
          <a:p>
            <a:pPr>
              <a:spcBef>
                <a:spcPts val="0"/>
              </a:spcBef>
            </a:pPr>
            <a:r>
              <a:rPr lang="es-EC" sz="2400" b="1" dirty="0">
                <a:solidFill>
                  <a:srgbClr val="002060"/>
                </a:solidFill>
                <a:latin typeface="Arial" panose="020B0604020202020204" pitchFamily="34" charset="0"/>
                <a:cs typeface="Arial" panose="020B0604020202020204" pitchFamily="34" charset="0"/>
              </a:rPr>
              <a:t>Desarrollo de un Modelo de Gestión Estratégico para la Biblioteca de la Universidad Técnica Estatal de Quevedo, basado en el Cuadro de Mando Integral</a:t>
            </a:r>
          </a:p>
        </p:txBody>
      </p:sp>
      <p:sp>
        <p:nvSpPr>
          <p:cNvPr id="2" name="Rectángulo 1"/>
          <p:cNvSpPr/>
          <p:nvPr/>
        </p:nvSpPr>
        <p:spPr>
          <a:xfrm>
            <a:off x="397294" y="6513580"/>
            <a:ext cx="3248274" cy="954107"/>
          </a:xfrm>
          <a:prstGeom prst="rect">
            <a:avLst/>
          </a:prstGeom>
        </p:spPr>
        <p:txBody>
          <a:bodyPr wrap="square">
            <a:spAutoFit/>
          </a:bodyPr>
          <a:lstStyle/>
          <a:p>
            <a:pPr algn="ctr">
              <a:spcBef>
                <a:spcPts val="0"/>
              </a:spcBef>
            </a:pPr>
            <a:r>
              <a:rPr lang="es-EC" sz="2800" b="1" dirty="0">
                <a:solidFill>
                  <a:srgbClr val="002060"/>
                </a:solidFill>
                <a:latin typeface="Arial" panose="020B0604020202020204" pitchFamily="34" charset="0"/>
                <a:cs typeface="Arial" panose="020B0604020202020204" pitchFamily="34" charset="0"/>
              </a:rPr>
              <a:t>Proyecto de titulación No. 2</a:t>
            </a:r>
            <a:endParaRPr lang="es-EC"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989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265299355"/>
              </p:ext>
            </p:extLst>
          </p:nvPr>
        </p:nvGraphicFramePr>
        <p:xfrm>
          <a:off x="933450" y="1795462"/>
          <a:ext cx="10801349" cy="7136628"/>
        </p:xfrm>
        <a:graphic>
          <a:graphicData uri="http://schemas.openxmlformats.org/drawingml/2006/table">
            <a:tbl>
              <a:tblPr firstRow="1" firstCol="1" bandRow="1">
                <a:tableStyleId>{EB9631B5-78F2-41C9-869B-9F39066F8104}</a:tableStyleId>
              </a:tblPr>
              <a:tblGrid>
                <a:gridCol w="6153150">
                  <a:extLst>
                    <a:ext uri="{9D8B030D-6E8A-4147-A177-3AD203B41FA5}">
                      <a16:colId xmlns:a16="http://schemas.microsoft.com/office/drawing/2014/main" val="99965773"/>
                    </a:ext>
                  </a:extLst>
                </a:gridCol>
                <a:gridCol w="971550">
                  <a:extLst>
                    <a:ext uri="{9D8B030D-6E8A-4147-A177-3AD203B41FA5}">
                      <a16:colId xmlns:a16="http://schemas.microsoft.com/office/drawing/2014/main" val="784167196"/>
                    </a:ext>
                  </a:extLst>
                </a:gridCol>
                <a:gridCol w="1830121">
                  <a:extLst>
                    <a:ext uri="{9D8B030D-6E8A-4147-A177-3AD203B41FA5}">
                      <a16:colId xmlns:a16="http://schemas.microsoft.com/office/drawing/2014/main" val="2428200805"/>
                    </a:ext>
                  </a:extLst>
                </a:gridCol>
                <a:gridCol w="1846528">
                  <a:extLst>
                    <a:ext uri="{9D8B030D-6E8A-4147-A177-3AD203B41FA5}">
                      <a16:colId xmlns:a16="http://schemas.microsoft.com/office/drawing/2014/main" val="2642828881"/>
                    </a:ext>
                  </a:extLst>
                </a:gridCol>
              </a:tblGrid>
              <a:tr h="364023">
                <a:tc>
                  <a:txBody>
                    <a:bodyPr/>
                    <a:lstStyle/>
                    <a:p>
                      <a:pPr algn="ctr">
                        <a:spcAft>
                          <a:spcPts val="0"/>
                        </a:spcAft>
                      </a:pPr>
                      <a:r>
                        <a:rPr lang="es-EC"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FACTOR A ANALIZAR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tc>
                  <a:txBody>
                    <a:bodyPr/>
                    <a:lstStyle/>
                    <a:p>
                      <a:pPr algn="ctr">
                        <a:spcAft>
                          <a:spcPts val="0"/>
                        </a:spcAft>
                      </a:pPr>
                      <a:r>
                        <a:rPr lang="es-EC"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PESO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tc>
                  <a:txBody>
                    <a:bodyPr/>
                    <a:lstStyle/>
                    <a:p>
                      <a:pPr algn="ctr">
                        <a:spcAft>
                          <a:spcPts val="0"/>
                        </a:spcAft>
                      </a:pPr>
                      <a:r>
                        <a:rPr lang="es-EC"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CALIFICA-CION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tc>
                  <a:txBody>
                    <a:bodyPr/>
                    <a:lstStyle/>
                    <a:p>
                      <a:pPr algn="ctr">
                        <a:spcAft>
                          <a:spcPts val="0"/>
                        </a:spcAft>
                      </a:pPr>
                      <a:r>
                        <a:rPr lang="es-EC"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PESO PONDERADO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extLst>
                  <a:ext uri="{0D108BD9-81ED-4DB2-BD59-A6C34878D82A}">
                    <a16:rowId xmlns:a16="http://schemas.microsoft.com/office/drawing/2014/main" val="1134175277"/>
                  </a:ext>
                </a:extLst>
              </a:tr>
              <a:tr h="366837">
                <a:tc>
                  <a:txBody>
                    <a:bodyPr/>
                    <a:lstStyle/>
                    <a:p>
                      <a:pPr algn="just">
                        <a:spcAft>
                          <a:spcPts val="0"/>
                        </a:spcAft>
                      </a:pPr>
                      <a:r>
                        <a:rPr lang="es-EC"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OPORTUNIDADES</a:t>
                      </a:r>
                      <a:endParaRPr lang="en-US" sz="1800" i="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082811414"/>
                  </a:ext>
                </a:extLst>
              </a:tr>
              <a:tr h="36683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Despliegue del Modelo de Gestión por Procesos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236296515"/>
                  </a:ext>
                </a:extLst>
              </a:tr>
              <a:tr h="36683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Incremento en la accesibilidad a contenidos de investigación (OpenAcces):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015033600"/>
                  </a:ext>
                </a:extLst>
              </a:tr>
              <a:tr h="36683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Innovados modelos y registro de edición y publicación científica (web de los objetos, blogs, etc.)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0.07</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2377343650"/>
                  </a:ext>
                </a:extLst>
              </a:tr>
              <a:tr h="366837">
                <a:tc>
                  <a:txBody>
                    <a:bodyPr/>
                    <a:lstStyle/>
                    <a:p>
                      <a:pPr algn="just">
                        <a:spcAft>
                          <a:spcPts val="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Creciente atención a la gestión de datos de investigación, publicación, preservación y estudios </a:t>
                      </a:r>
                      <a:r>
                        <a:rPr lang="es-EC"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bibliométricos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2214848849"/>
                  </a:ext>
                </a:extLst>
              </a:tr>
              <a:tr h="36683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Exigencia social de una formación continua en competencias y existencia de nueva metodología de aprendizaje, e-learning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254836987"/>
                  </a:ext>
                </a:extLst>
              </a:tr>
              <a:tr h="366837">
                <a:tc>
                  <a:txBody>
                    <a:bodyPr/>
                    <a:lstStyle/>
                    <a:p>
                      <a:pPr algn="just">
                        <a:spcAft>
                          <a:spcPts val="0"/>
                        </a:spcAft>
                      </a:pPr>
                      <a:r>
                        <a:rPr lang="es-EC"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AMENAZAS</a:t>
                      </a:r>
                      <a:endParaRPr lang="en-US" sz="1800" i="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924951366"/>
                  </a:ext>
                </a:extLst>
              </a:tr>
              <a:tr h="21298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1.Ausencia de planificación y estrategia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0.48</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743850797"/>
                  </a:ext>
                </a:extLst>
              </a:tr>
              <a:tr h="43777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Exclusividad de la publicación científica por editoriales grandes: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642635405"/>
                  </a:ext>
                </a:extLst>
              </a:tr>
              <a:tr h="263836">
                <a:tc>
                  <a:txBody>
                    <a:bodyPr/>
                    <a:lstStyle/>
                    <a:p>
                      <a:pPr algn="just">
                        <a:spcAft>
                          <a:spcPts val="0"/>
                        </a:spcAft>
                      </a:pPr>
                      <a:r>
                        <a:rPr lang="es-EC"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Variación de los modelos de enseñanza aprendizaje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0.30</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242527106"/>
                  </a:ext>
                </a:extLst>
              </a:tr>
              <a:tr h="36683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Aguda crisis económica, recorte presupuestario y reducción de servidores públicos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0.13</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0.26</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796014536"/>
                  </a:ext>
                </a:extLst>
              </a:tr>
              <a:tr h="366837">
                <a:tc>
                  <a:txBody>
                    <a:bodyPr/>
                    <a:lstStyle/>
                    <a:p>
                      <a:pPr algn="just">
                        <a:spcAft>
                          <a:spcPts val="0"/>
                        </a:spcAft>
                      </a:pPr>
                      <a:r>
                        <a:rPr lang="es-EC"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Ausencia de profesionales en el área de bibliotecología en el entorno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791295130"/>
                  </a:ext>
                </a:extLst>
              </a:tr>
              <a:tr h="366837">
                <a:tc>
                  <a:txBody>
                    <a:bodyPr/>
                    <a:lstStyle/>
                    <a:p>
                      <a:pPr algn="just">
                        <a:spcAft>
                          <a:spcPts val="0"/>
                        </a:spcAft>
                      </a:pPr>
                      <a:r>
                        <a:rPr lang="es-EC"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just">
                        <a:spcAft>
                          <a:spcPts val="0"/>
                        </a:spcAft>
                      </a:pPr>
                      <a:r>
                        <a:rPr lang="es-EC"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r">
                        <a:spcAft>
                          <a:spcPts val="0"/>
                        </a:spcAft>
                      </a:pPr>
                      <a:r>
                        <a:rPr lang="es-EC"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2.62</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2173768647"/>
                  </a:ext>
                </a:extLst>
              </a:tr>
            </a:tbl>
          </a:graphicData>
        </a:graphic>
      </p:graphicFrame>
      <p:sp>
        <p:nvSpPr>
          <p:cNvPr id="7" name="CuadroTexto 6"/>
          <p:cNvSpPr txBox="1"/>
          <p:nvPr/>
        </p:nvSpPr>
        <p:spPr>
          <a:xfrm>
            <a:off x="2952749" y="838200"/>
            <a:ext cx="7524749" cy="461665"/>
          </a:xfrm>
          <a:prstGeom prst="rect">
            <a:avLst/>
          </a:prstGeom>
          <a:noFill/>
        </p:spPr>
        <p:txBody>
          <a:bodyPr wrap="square" rtlCol="0">
            <a:spAutoFit/>
          </a:bodyPr>
          <a:lstStyle/>
          <a:p>
            <a:pPr algn="ctr"/>
            <a:r>
              <a:rPr lang="es-EC" sz="2400" b="1" i="1" dirty="0"/>
              <a:t>Matriz de Evaluación de los Factores </a:t>
            </a:r>
            <a:r>
              <a:rPr lang="es-EC" sz="2400" b="1" i="1" dirty="0" smtClean="0"/>
              <a:t>Externos </a:t>
            </a:r>
            <a:r>
              <a:rPr lang="es-EC" sz="2400" b="1" i="1" dirty="0"/>
              <a:t>(</a:t>
            </a:r>
            <a:r>
              <a:rPr lang="es-EC" sz="2400" b="1" i="1" dirty="0" smtClean="0"/>
              <a:t>MEFE)</a:t>
            </a:r>
            <a:endParaRPr lang="en-US" sz="2400" b="1" dirty="0"/>
          </a:p>
        </p:txBody>
      </p:sp>
    </p:spTree>
    <p:extLst>
      <p:ext uri="{BB962C8B-B14F-4D97-AF65-F5344CB8AC3E}">
        <p14:creationId xmlns:p14="http://schemas.microsoft.com/office/powerpoint/2010/main" val="2382608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3675437"/>
              </p:ext>
            </p:extLst>
          </p:nvPr>
        </p:nvGraphicFramePr>
        <p:xfrm>
          <a:off x="463074" y="1437700"/>
          <a:ext cx="5591651" cy="3301818"/>
        </p:xfrm>
        <a:graphic>
          <a:graphicData uri="http://schemas.openxmlformats.org/drawingml/2006/table">
            <a:tbl>
              <a:tblPr firstRow="1" firstCol="1" bandRow="1">
                <a:tableStyleId>{5C22544A-7EE6-4342-B048-85BDC9FD1C3A}</a:tableStyleId>
              </a:tblPr>
              <a:tblGrid>
                <a:gridCol w="270920">
                  <a:extLst>
                    <a:ext uri="{9D8B030D-6E8A-4147-A177-3AD203B41FA5}">
                      <a16:colId xmlns:a16="http://schemas.microsoft.com/office/drawing/2014/main" val="3835774777"/>
                    </a:ext>
                  </a:extLst>
                </a:gridCol>
                <a:gridCol w="607396">
                  <a:extLst>
                    <a:ext uri="{9D8B030D-6E8A-4147-A177-3AD203B41FA5}">
                      <a16:colId xmlns:a16="http://schemas.microsoft.com/office/drawing/2014/main" val="2541963115"/>
                    </a:ext>
                  </a:extLst>
                </a:gridCol>
                <a:gridCol w="892363">
                  <a:extLst>
                    <a:ext uri="{9D8B030D-6E8A-4147-A177-3AD203B41FA5}">
                      <a16:colId xmlns:a16="http://schemas.microsoft.com/office/drawing/2014/main" val="345819300"/>
                    </a:ext>
                  </a:extLst>
                </a:gridCol>
                <a:gridCol w="642180">
                  <a:extLst>
                    <a:ext uri="{9D8B030D-6E8A-4147-A177-3AD203B41FA5}">
                      <a16:colId xmlns:a16="http://schemas.microsoft.com/office/drawing/2014/main" val="2614641992"/>
                    </a:ext>
                  </a:extLst>
                </a:gridCol>
                <a:gridCol w="3178792">
                  <a:extLst>
                    <a:ext uri="{9D8B030D-6E8A-4147-A177-3AD203B41FA5}">
                      <a16:colId xmlns:a16="http://schemas.microsoft.com/office/drawing/2014/main" val="367545236"/>
                    </a:ext>
                  </a:extLst>
                </a:gridCol>
              </a:tblGrid>
              <a:tr h="434400">
                <a:tc gridSpan="5">
                  <a:txBody>
                    <a:bodyPr/>
                    <a:lstStyle/>
                    <a:p>
                      <a:pPr algn="ctr">
                        <a:spcAft>
                          <a:spcPts val="0"/>
                        </a:spcAft>
                      </a:pPr>
                      <a:r>
                        <a:rPr lang="es-EC" sz="1400">
                          <a:effectLst/>
                        </a:rPr>
                        <a:t>Relación Fortalezas vs. Oportunidades y Amenazas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5707034"/>
                  </a:ext>
                </a:extLst>
              </a:tr>
              <a:tr h="213250">
                <a:tc>
                  <a:txBody>
                    <a:bodyPr/>
                    <a:lstStyle/>
                    <a:p>
                      <a:pPr algn="ctr">
                        <a:spcAft>
                          <a:spcPts val="0"/>
                        </a:spcAft>
                      </a:pPr>
                      <a:r>
                        <a:rPr lang="es-EC" sz="1050">
                          <a:effectLst/>
                        </a:rPr>
                        <a:t>No.</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fortalezas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Oportunidades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Amenaza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Temas estratégicos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385588840"/>
                  </a:ext>
                </a:extLst>
              </a:tr>
              <a:tr h="521279">
                <a:tc>
                  <a:txBody>
                    <a:bodyPr/>
                    <a:lstStyle/>
                    <a:p>
                      <a:pPr algn="r">
                        <a:spcAft>
                          <a:spcPts val="0"/>
                        </a:spcAft>
                      </a:pPr>
                      <a:r>
                        <a:rPr lang="es-EC" sz="14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1,3,5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2,3,4,5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600" dirty="0">
                          <a:effectLst/>
                        </a:rPr>
                        <a:t>Desarrollar</a:t>
                      </a:r>
                      <a:r>
                        <a:rPr lang="es-EC" sz="1400" dirty="0">
                          <a:effectLst/>
                        </a:rPr>
                        <a:t> programa de adquisición oportuna y evaluación de la colección</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42935012"/>
                  </a:ext>
                </a:extLst>
              </a:tr>
              <a:tr h="781919">
                <a:tc>
                  <a:txBody>
                    <a:bodyPr/>
                    <a:lstStyle/>
                    <a:p>
                      <a:pPr algn="r">
                        <a:spcAft>
                          <a:spcPts val="0"/>
                        </a:spcAft>
                      </a:pPr>
                      <a:r>
                        <a:rPr lang="es-EC" sz="14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2,3,5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1,3,5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dirty="0">
                          <a:effectLst/>
                        </a:rPr>
                        <a:t>Garantizar el uso adecuado de los recursos tecnológicos y bibliográfico para satisfacer las necesidades de los usuarios</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522533975"/>
                  </a:ext>
                </a:extLst>
              </a:tr>
              <a:tr h="521279">
                <a:tc>
                  <a:txBody>
                    <a:bodyPr/>
                    <a:lstStyle/>
                    <a:p>
                      <a:pPr algn="r">
                        <a:spcAft>
                          <a:spcPts val="0"/>
                        </a:spcAft>
                      </a:pPr>
                      <a:r>
                        <a:rPr lang="es-EC" sz="14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2,3,4,5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 </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Dar soporte al proceso académico y aprendizaje virtual y presencial</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110074685"/>
                  </a:ext>
                </a:extLst>
              </a:tr>
              <a:tr h="296181">
                <a:tc>
                  <a:txBody>
                    <a:bodyPr/>
                    <a:lstStyle/>
                    <a:p>
                      <a:pPr algn="r">
                        <a:spcAft>
                          <a:spcPts val="0"/>
                        </a:spcAft>
                      </a:pPr>
                      <a:r>
                        <a:rPr lang="es-EC" sz="1400">
                          <a:effectLst/>
                        </a:rPr>
                        <a:t>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Fomentar la motivación en el personal</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414811913"/>
                  </a:ext>
                </a:extLst>
              </a:tr>
              <a:tr h="260639">
                <a:tc>
                  <a:txBody>
                    <a:bodyPr/>
                    <a:lstStyle/>
                    <a:p>
                      <a:pPr algn="r">
                        <a:spcAft>
                          <a:spcPts val="0"/>
                        </a:spcAft>
                      </a:pPr>
                      <a:r>
                        <a:rPr lang="es-EC" sz="1400">
                          <a:effectLst/>
                        </a:rPr>
                        <a:t>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2,3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a:effectLst/>
                        </a:rPr>
                        <a:t>1,2,3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just">
                        <a:spcAft>
                          <a:spcPts val="0"/>
                        </a:spcAft>
                      </a:pPr>
                      <a:r>
                        <a:rPr lang="es-EC" sz="1400" dirty="0">
                          <a:effectLst/>
                        </a:rPr>
                        <a:t>Incrementar la demanda de servicios y usuarios</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54361130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86765466"/>
              </p:ext>
            </p:extLst>
          </p:nvPr>
        </p:nvGraphicFramePr>
        <p:xfrm>
          <a:off x="463074" y="4861561"/>
          <a:ext cx="5594826" cy="3445477"/>
        </p:xfrm>
        <a:graphic>
          <a:graphicData uri="http://schemas.openxmlformats.org/drawingml/2006/table">
            <a:tbl>
              <a:tblPr firstRow="1" firstCol="1" bandRow="1">
                <a:tableStyleId>{5C22544A-7EE6-4342-B048-85BDC9FD1C3A}</a:tableStyleId>
              </a:tblPr>
              <a:tblGrid>
                <a:gridCol w="287635">
                  <a:extLst>
                    <a:ext uri="{9D8B030D-6E8A-4147-A177-3AD203B41FA5}">
                      <a16:colId xmlns:a16="http://schemas.microsoft.com/office/drawing/2014/main" val="179516183"/>
                    </a:ext>
                  </a:extLst>
                </a:gridCol>
                <a:gridCol w="1043511">
                  <a:extLst>
                    <a:ext uri="{9D8B030D-6E8A-4147-A177-3AD203B41FA5}">
                      <a16:colId xmlns:a16="http://schemas.microsoft.com/office/drawing/2014/main" val="101752214"/>
                    </a:ext>
                  </a:extLst>
                </a:gridCol>
                <a:gridCol w="993342">
                  <a:extLst>
                    <a:ext uri="{9D8B030D-6E8A-4147-A177-3AD203B41FA5}">
                      <a16:colId xmlns:a16="http://schemas.microsoft.com/office/drawing/2014/main" val="1593783292"/>
                    </a:ext>
                  </a:extLst>
                </a:gridCol>
                <a:gridCol w="769255">
                  <a:extLst>
                    <a:ext uri="{9D8B030D-6E8A-4147-A177-3AD203B41FA5}">
                      <a16:colId xmlns:a16="http://schemas.microsoft.com/office/drawing/2014/main" val="2680053278"/>
                    </a:ext>
                  </a:extLst>
                </a:gridCol>
                <a:gridCol w="2501083">
                  <a:extLst>
                    <a:ext uri="{9D8B030D-6E8A-4147-A177-3AD203B41FA5}">
                      <a16:colId xmlns:a16="http://schemas.microsoft.com/office/drawing/2014/main" val="1763109727"/>
                    </a:ext>
                  </a:extLst>
                </a:gridCol>
              </a:tblGrid>
              <a:tr h="243716">
                <a:tc gridSpan="5">
                  <a:txBody>
                    <a:bodyPr/>
                    <a:lstStyle/>
                    <a:p>
                      <a:pPr algn="ctr">
                        <a:spcAft>
                          <a:spcPts val="0"/>
                        </a:spcAft>
                      </a:pPr>
                      <a:r>
                        <a:rPr lang="es-EC" sz="1400">
                          <a:effectLst/>
                        </a:rPr>
                        <a:t>Relación Debilidades vs. Oportunidades y Amenazas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9602063"/>
                  </a:ext>
                </a:extLst>
              </a:tr>
              <a:tr h="214721">
                <a:tc>
                  <a:txBody>
                    <a:bodyPr/>
                    <a:lstStyle/>
                    <a:p>
                      <a:pPr algn="ctr">
                        <a:spcAft>
                          <a:spcPts val="0"/>
                        </a:spcAft>
                      </a:pPr>
                      <a:r>
                        <a:rPr lang="es-EC" sz="1050">
                          <a:effectLst/>
                        </a:rPr>
                        <a:t>No.</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Debilidades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Oportunidades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Amenazas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050">
                          <a:effectLst/>
                        </a:rPr>
                        <a:t>Temas estratégicos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649812413"/>
                  </a:ext>
                </a:extLst>
              </a:tr>
              <a:tr h="223342">
                <a:tc>
                  <a:txBody>
                    <a:bodyPr/>
                    <a:lstStyle/>
                    <a:p>
                      <a:pPr algn="ctr">
                        <a:spcAft>
                          <a:spcPts val="0"/>
                        </a:spcAft>
                      </a:pPr>
                      <a:r>
                        <a:rPr lang="es-EC" sz="1400">
                          <a:effectLst/>
                        </a:rPr>
                        <a:t>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2,3,5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2,3,4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dirty="0">
                          <a:effectLst/>
                        </a:rPr>
                        <a:t>2,3</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spcAft>
                          <a:spcPts val="0"/>
                        </a:spcAft>
                      </a:pPr>
                      <a:r>
                        <a:rPr lang="es-EC" sz="1400">
                          <a:effectLst/>
                        </a:rPr>
                        <a:t>Gestionar de manera ágil la colección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4144772234"/>
                  </a:ext>
                </a:extLst>
              </a:tr>
              <a:tr h="620655">
                <a:tc>
                  <a:txBody>
                    <a:bodyPr/>
                    <a:lstStyle/>
                    <a:p>
                      <a:pPr algn="ctr">
                        <a:spcAft>
                          <a:spcPts val="0"/>
                        </a:spcAft>
                      </a:pPr>
                      <a:r>
                        <a:rPr lang="es-EC" sz="1400">
                          <a:effectLst/>
                        </a:rPr>
                        <a:t>2</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1,2,5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2,3,4,5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dirty="0">
                          <a:effectLst/>
                        </a:rPr>
                        <a:t>3,4,5</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spcAft>
                          <a:spcPts val="0"/>
                        </a:spcAft>
                      </a:pPr>
                      <a:r>
                        <a:rPr lang="es-EC" sz="1400">
                          <a:effectLst/>
                        </a:rPr>
                        <a:t>Implementar un modelo de gestión, para asegurar excelencia en el servicio que se brinda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4226617133"/>
                  </a:ext>
                </a:extLst>
              </a:tr>
              <a:tr h="206885">
                <a:tc>
                  <a:txBody>
                    <a:bodyPr/>
                    <a:lstStyle/>
                    <a:p>
                      <a:pPr algn="ctr">
                        <a:spcAft>
                          <a:spcPts val="0"/>
                        </a:spcAft>
                      </a:pPr>
                      <a:r>
                        <a:rPr lang="es-EC" sz="1400">
                          <a:effectLst/>
                        </a:rPr>
                        <a:t>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1,5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1,2,3,4,5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spcAft>
                          <a:spcPts val="0"/>
                        </a:spcAft>
                      </a:pPr>
                      <a:r>
                        <a:rPr lang="es-EC" sz="1400">
                          <a:effectLst/>
                        </a:rPr>
                        <a:t>Potenciar la comunicación interna</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065376154"/>
                  </a:ext>
                </a:extLst>
              </a:tr>
              <a:tr h="620655">
                <a:tc>
                  <a:txBody>
                    <a:bodyPr/>
                    <a:lstStyle/>
                    <a:p>
                      <a:pPr algn="ctr">
                        <a:spcAft>
                          <a:spcPts val="0"/>
                        </a:spcAft>
                      </a:pPr>
                      <a:r>
                        <a:rPr lang="es-EC" sz="1400">
                          <a:effectLst/>
                        </a:rPr>
                        <a:t>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2,3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1,3,5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spcAft>
                          <a:spcPts val="0"/>
                        </a:spcAft>
                      </a:pPr>
                      <a:r>
                        <a:rPr lang="es-EC" sz="1400">
                          <a:effectLst/>
                        </a:rPr>
                        <a:t>Establecer mecanismos para detectar necesidades y expectativas de los usuarios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318472086"/>
                  </a:ext>
                </a:extLst>
              </a:tr>
              <a:tr h="413769">
                <a:tc>
                  <a:txBody>
                    <a:bodyPr/>
                    <a:lstStyle/>
                    <a:p>
                      <a:pPr algn="ctr">
                        <a:spcAft>
                          <a:spcPts val="0"/>
                        </a:spcAft>
                      </a:pPr>
                      <a:r>
                        <a:rPr lang="es-EC" sz="1400">
                          <a:effectLst/>
                        </a:rPr>
                        <a:t>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1,2,3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2,3,4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spcAft>
                          <a:spcPts val="0"/>
                        </a:spcAft>
                      </a:pPr>
                      <a:r>
                        <a:rPr lang="es-EC" sz="1400">
                          <a:effectLst/>
                        </a:rPr>
                        <a:t>Incrementar el grado de satisfacción del usuario</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978114551"/>
                  </a:ext>
                </a:extLst>
              </a:tr>
              <a:tr h="413769">
                <a:tc>
                  <a:txBody>
                    <a:bodyPr/>
                    <a:lstStyle/>
                    <a:p>
                      <a:pPr algn="ctr">
                        <a:spcAft>
                          <a:spcPts val="0"/>
                        </a:spcAft>
                      </a:pPr>
                      <a:r>
                        <a:rPr lang="es-EC" sz="1400">
                          <a:effectLst/>
                        </a:rPr>
                        <a:t>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2,3,4,5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3,5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ctr">
                        <a:spcAft>
                          <a:spcPts val="0"/>
                        </a:spcAft>
                      </a:pPr>
                      <a:r>
                        <a:rPr lang="es-EC" sz="1400">
                          <a:effectLst/>
                        </a:rPr>
                        <a:t>1,5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spcAft>
                          <a:spcPts val="0"/>
                        </a:spcAft>
                      </a:pPr>
                      <a:r>
                        <a:rPr lang="es-EC" sz="1400" dirty="0">
                          <a:effectLst/>
                        </a:rPr>
                        <a:t>Mejorar la eficacia y eficiencia en la gestión de las personas</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6281769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266208135"/>
              </p:ext>
            </p:extLst>
          </p:nvPr>
        </p:nvGraphicFramePr>
        <p:xfrm>
          <a:off x="6183631" y="1437700"/>
          <a:ext cx="5731668" cy="7156929"/>
        </p:xfrm>
        <a:graphic>
          <a:graphicData uri="http://schemas.openxmlformats.org/drawingml/2006/table">
            <a:tbl>
              <a:tblPr firstRow="1" firstCol="1" bandRow="1">
                <a:tableStyleId>{5C22544A-7EE6-4342-B048-85BDC9FD1C3A}</a:tableStyleId>
              </a:tblPr>
              <a:tblGrid>
                <a:gridCol w="2843777">
                  <a:extLst>
                    <a:ext uri="{9D8B030D-6E8A-4147-A177-3AD203B41FA5}">
                      <a16:colId xmlns:a16="http://schemas.microsoft.com/office/drawing/2014/main" val="3114668747"/>
                    </a:ext>
                  </a:extLst>
                </a:gridCol>
                <a:gridCol w="760491">
                  <a:extLst>
                    <a:ext uri="{9D8B030D-6E8A-4147-A177-3AD203B41FA5}">
                      <a16:colId xmlns:a16="http://schemas.microsoft.com/office/drawing/2014/main" val="2160137476"/>
                    </a:ext>
                  </a:extLst>
                </a:gridCol>
                <a:gridCol w="535307">
                  <a:extLst>
                    <a:ext uri="{9D8B030D-6E8A-4147-A177-3AD203B41FA5}">
                      <a16:colId xmlns:a16="http://schemas.microsoft.com/office/drawing/2014/main" val="2083260102"/>
                    </a:ext>
                  </a:extLst>
                </a:gridCol>
                <a:gridCol w="745847">
                  <a:extLst>
                    <a:ext uri="{9D8B030D-6E8A-4147-A177-3AD203B41FA5}">
                      <a16:colId xmlns:a16="http://schemas.microsoft.com/office/drawing/2014/main" val="4079210932"/>
                    </a:ext>
                  </a:extLst>
                </a:gridCol>
                <a:gridCol w="846246">
                  <a:extLst>
                    <a:ext uri="{9D8B030D-6E8A-4147-A177-3AD203B41FA5}">
                      <a16:colId xmlns:a16="http://schemas.microsoft.com/office/drawing/2014/main" val="1123604135"/>
                    </a:ext>
                  </a:extLst>
                </a:gridCol>
              </a:tblGrid>
              <a:tr h="293920">
                <a:tc rowSpan="2">
                  <a:txBody>
                    <a:bodyPr/>
                    <a:lstStyle/>
                    <a:p>
                      <a:pPr algn="ctr">
                        <a:spcAft>
                          <a:spcPts val="0"/>
                        </a:spcAft>
                      </a:pPr>
                      <a:r>
                        <a:rPr lang="es-EC" sz="1400" dirty="0">
                          <a:solidFill>
                            <a:schemeClr val="tx1"/>
                          </a:solidFill>
                          <a:effectLst/>
                        </a:rPr>
                        <a:t>Temas estratégicos</a:t>
                      </a: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solidFill>
                      <a:schemeClr val="accent2">
                        <a:lumMod val="60000"/>
                        <a:lumOff val="40000"/>
                      </a:schemeClr>
                    </a:solidFill>
                  </a:tcPr>
                </a:tc>
                <a:tc gridSpan="4">
                  <a:txBody>
                    <a:bodyPr/>
                    <a:lstStyle/>
                    <a:p>
                      <a:pPr algn="ctr">
                        <a:spcAft>
                          <a:spcPts val="0"/>
                        </a:spcAft>
                      </a:pPr>
                      <a:r>
                        <a:rPr lang="es-EC" sz="1200" dirty="0">
                          <a:solidFill>
                            <a:schemeClr val="bg1"/>
                          </a:solidFill>
                          <a:effectLst/>
                          <a:latin typeface="Arial" panose="020B0604020202020204" pitchFamily="34" charset="0"/>
                          <a:cs typeface="Arial" panose="020B0604020202020204" pitchFamily="34" charset="0"/>
                        </a:rPr>
                        <a:t>Perspectivas del CMI</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2290011"/>
                  </a:ext>
                </a:extLst>
              </a:tr>
              <a:tr h="505012">
                <a:tc vMerge="1">
                  <a:txBody>
                    <a:bodyPr/>
                    <a:lstStyle/>
                    <a:p>
                      <a:pPr algn="ctr">
                        <a:spcAft>
                          <a:spcPts val="0"/>
                        </a:spcAft>
                      </a:pP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algn="ctr">
                        <a:spcAft>
                          <a:spcPts val="0"/>
                        </a:spcAft>
                      </a:pPr>
                      <a:r>
                        <a:rPr lang="es-EC" sz="1100" dirty="0">
                          <a:solidFill>
                            <a:schemeClr val="bg1"/>
                          </a:solidFill>
                          <a:effectLst/>
                          <a:latin typeface="Arial" panose="020B0604020202020204" pitchFamily="34" charset="0"/>
                          <a:cs typeface="Arial" panose="020B0604020202020204" pitchFamily="34" charset="0"/>
                        </a:rPr>
                        <a:t>Financiera</a:t>
                      </a:r>
                      <a:endParaRPr lang="en-U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0070C0"/>
                    </a:solidFill>
                  </a:tcPr>
                </a:tc>
                <a:tc>
                  <a:txBody>
                    <a:bodyPr/>
                    <a:lstStyle/>
                    <a:p>
                      <a:pPr algn="ctr">
                        <a:spcAft>
                          <a:spcPts val="0"/>
                        </a:spcAft>
                      </a:pPr>
                      <a:r>
                        <a:rPr lang="es-EC" sz="1100" dirty="0">
                          <a:solidFill>
                            <a:schemeClr val="bg1"/>
                          </a:solidFill>
                          <a:effectLst/>
                          <a:latin typeface="Arial" panose="020B0604020202020204" pitchFamily="34" charset="0"/>
                          <a:cs typeface="Arial" panose="020B0604020202020204" pitchFamily="34" charset="0"/>
                        </a:rPr>
                        <a:t>Cliente</a:t>
                      </a:r>
                      <a:endParaRPr lang="en-U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C010AB"/>
                    </a:solidFill>
                  </a:tcPr>
                </a:tc>
                <a:tc>
                  <a:txBody>
                    <a:bodyPr/>
                    <a:lstStyle/>
                    <a:p>
                      <a:pPr algn="ctr">
                        <a:spcAft>
                          <a:spcPts val="0"/>
                        </a:spcAft>
                      </a:pPr>
                      <a:r>
                        <a:rPr lang="es-EC" sz="1100" dirty="0">
                          <a:solidFill>
                            <a:schemeClr val="bg1"/>
                          </a:solidFill>
                          <a:effectLst/>
                          <a:latin typeface="Arial" panose="020B0604020202020204" pitchFamily="34" charset="0"/>
                          <a:cs typeface="Arial" panose="020B0604020202020204" pitchFamily="34" charset="0"/>
                        </a:rPr>
                        <a:t>Procesos Internos</a:t>
                      </a:r>
                      <a:endParaRPr lang="en-U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92D050"/>
                    </a:solidFill>
                  </a:tcPr>
                </a:tc>
                <a:tc>
                  <a:txBody>
                    <a:bodyPr/>
                    <a:lstStyle/>
                    <a:p>
                      <a:pPr algn="ctr">
                        <a:spcAft>
                          <a:spcPts val="0"/>
                        </a:spcAft>
                      </a:pPr>
                      <a:r>
                        <a:rPr lang="es-EC" sz="1100" dirty="0">
                          <a:solidFill>
                            <a:schemeClr val="bg1"/>
                          </a:solidFill>
                          <a:effectLst/>
                          <a:latin typeface="Arial" panose="020B0604020202020204" pitchFamily="34" charset="0"/>
                          <a:cs typeface="Arial" panose="020B0604020202020204" pitchFamily="34" charset="0"/>
                        </a:rPr>
                        <a:t>Aprendizaje y crecimiento</a:t>
                      </a:r>
                      <a:endParaRPr lang="en-US"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rgbClr val="FF0000"/>
                    </a:solidFill>
                  </a:tcPr>
                </a:tc>
                <a:extLst>
                  <a:ext uri="{0D108BD9-81ED-4DB2-BD59-A6C34878D82A}">
                    <a16:rowId xmlns:a16="http://schemas.microsoft.com/office/drawing/2014/main" val="3670987534"/>
                  </a:ext>
                </a:extLst>
              </a:tr>
              <a:tr h="315632">
                <a:tc>
                  <a:txBody>
                    <a:bodyPr/>
                    <a:lstStyle/>
                    <a:p>
                      <a:pPr algn="just">
                        <a:spcAft>
                          <a:spcPts val="0"/>
                        </a:spcAft>
                      </a:pPr>
                      <a:r>
                        <a:rPr lang="es-EC" sz="1400">
                          <a:solidFill>
                            <a:schemeClr val="tx1"/>
                          </a:solidFill>
                          <a:effectLst/>
                        </a:rPr>
                        <a:t>Gestionar de manera ágil la colección</a:t>
                      </a:r>
                      <a:endPar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08558732"/>
                  </a:ext>
                </a:extLst>
              </a:tr>
              <a:tr h="833269">
                <a:tc>
                  <a:txBody>
                    <a:bodyPr/>
                    <a:lstStyle/>
                    <a:p>
                      <a:pPr algn="just">
                        <a:spcAft>
                          <a:spcPts val="0"/>
                        </a:spcAft>
                      </a:pPr>
                      <a:r>
                        <a:rPr lang="es-EC" sz="1400" dirty="0">
                          <a:solidFill>
                            <a:schemeClr val="tx1"/>
                          </a:solidFill>
                          <a:effectLst/>
                        </a:rPr>
                        <a:t>Implementar un modelo de gestión, para asegurar excelencia en el servicio que se brinda</a:t>
                      </a: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dirty="0">
                          <a:solidFill>
                            <a:schemeClr val="tx1"/>
                          </a:solidFill>
                          <a:effectLst/>
                        </a:rPr>
                        <a:t>x</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545634010"/>
                  </a:ext>
                </a:extLst>
              </a:tr>
              <a:tr h="315632">
                <a:tc>
                  <a:txBody>
                    <a:bodyPr/>
                    <a:lstStyle/>
                    <a:p>
                      <a:pPr algn="just">
                        <a:spcAft>
                          <a:spcPts val="0"/>
                        </a:spcAft>
                      </a:pPr>
                      <a:r>
                        <a:rPr lang="es-EC" sz="1400">
                          <a:solidFill>
                            <a:schemeClr val="tx1"/>
                          </a:solidFill>
                          <a:effectLst/>
                        </a:rPr>
                        <a:t>potenciar la comunicación interna</a:t>
                      </a:r>
                      <a:endPar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93820205"/>
                  </a:ext>
                </a:extLst>
              </a:tr>
              <a:tr h="555514">
                <a:tc>
                  <a:txBody>
                    <a:bodyPr/>
                    <a:lstStyle/>
                    <a:p>
                      <a:pPr algn="just">
                        <a:spcAft>
                          <a:spcPts val="0"/>
                        </a:spcAft>
                      </a:pPr>
                      <a:r>
                        <a:rPr lang="es-EC" sz="1400" dirty="0">
                          <a:solidFill>
                            <a:schemeClr val="tx1"/>
                          </a:solidFill>
                          <a:effectLst/>
                        </a:rPr>
                        <a:t>Establecer mecanismos para detectar necesidades y expectativas de los usuarios</a:t>
                      </a: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23054550"/>
                  </a:ext>
                </a:extLst>
              </a:tr>
              <a:tr h="555514">
                <a:tc>
                  <a:txBody>
                    <a:bodyPr/>
                    <a:lstStyle/>
                    <a:p>
                      <a:pPr algn="just">
                        <a:spcAft>
                          <a:spcPts val="0"/>
                        </a:spcAft>
                      </a:pPr>
                      <a:r>
                        <a:rPr lang="es-EC" sz="1400" dirty="0">
                          <a:solidFill>
                            <a:schemeClr val="tx1"/>
                          </a:solidFill>
                          <a:effectLst/>
                        </a:rPr>
                        <a:t>Incrementar el grado de satisfacción del usuario</a:t>
                      </a: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783369193"/>
                  </a:ext>
                </a:extLst>
              </a:tr>
              <a:tr h="555514">
                <a:tc>
                  <a:txBody>
                    <a:bodyPr/>
                    <a:lstStyle/>
                    <a:p>
                      <a:pPr algn="just">
                        <a:spcAft>
                          <a:spcPts val="0"/>
                        </a:spcAft>
                      </a:pPr>
                      <a:r>
                        <a:rPr lang="es-EC" sz="1400" dirty="0">
                          <a:solidFill>
                            <a:schemeClr val="tx1"/>
                          </a:solidFill>
                          <a:effectLst/>
                        </a:rPr>
                        <a:t>Mejorar la eficacia y eficiencia en la gestión de las personas</a:t>
                      </a: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941597551"/>
                  </a:ext>
                </a:extLst>
              </a:tr>
              <a:tr h="555514">
                <a:tc>
                  <a:txBody>
                    <a:bodyPr/>
                    <a:lstStyle/>
                    <a:p>
                      <a:pPr algn="just">
                        <a:spcAft>
                          <a:spcPts val="0"/>
                        </a:spcAft>
                      </a:pPr>
                      <a:r>
                        <a:rPr lang="es-EC" sz="1400">
                          <a:solidFill>
                            <a:schemeClr val="tx1"/>
                          </a:solidFill>
                          <a:effectLst/>
                        </a:rPr>
                        <a:t>Desarrollar programa de adquisición oportuna y evaluación de la colección</a:t>
                      </a:r>
                      <a:endPar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7877745"/>
                  </a:ext>
                </a:extLst>
              </a:tr>
              <a:tr h="847999">
                <a:tc>
                  <a:txBody>
                    <a:bodyPr/>
                    <a:lstStyle/>
                    <a:p>
                      <a:pPr algn="just">
                        <a:spcAft>
                          <a:spcPts val="0"/>
                        </a:spcAft>
                      </a:pPr>
                      <a:r>
                        <a:rPr lang="es-EC" sz="1400">
                          <a:solidFill>
                            <a:schemeClr val="tx1"/>
                          </a:solidFill>
                          <a:effectLst/>
                        </a:rPr>
                        <a:t>Garantizar el uso adecuado de los recursos tecnológicos y bibliográficos para satisfacer las necesidades de los usuarios</a:t>
                      </a:r>
                      <a:endPar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6437191"/>
                  </a:ext>
                </a:extLst>
              </a:tr>
              <a:tr h="555514">
                <a:tc>
                  <a:txBody>
                    <a:bodyPr/>
                    <a:lstStyle/>
                    <a:p>
                      <a:pPr algn="just">
                        <a:spcAft>
                          <a:spcPts val="0"/>
                        </a:spcAft>
                      </a:pPr>
                      <a:r>
                        <a:rPr lang="es-EC" sz="1400">
                          <a:solidFill>
                            <a:schemeClr val="tx1"/>
                          </a:solidFill>
                          <a:effectLst/>
                        </a:rPr>
                        <a:t>Dar soporte al proceso académico y aprendizaje virtual y presencial</a:t>
                      </a:r>
                      <a:endPar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55223154"/>
                  </a:ext>
                </a:extLst>
              </a:tr>
              <a:tr h="315632">
                <a:tc>
                  <a:txBody>
                    <a:bodyPr/>
                    <a:lstStyle/>
                    <a:p>
                      <a:pPr algn="just">
                        <a:spcAft>
                          <a:spcPts val="0"/>
                        </a:spcAft>
                      </a:pPr>
                      <a:r>
                        <a:rPr lang="es-EC" sz="1400">
                          <a:solidFill>
                            <a:schemeClr val="tx1"/>
                          </a:solidFill>
                          <a:effectLst/>
                        </a:rPr>
                        <a:t>Fomentar la motivación en el personal</a:t>
                      </a:r>
                      <a:endPar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223505509"/>
                  </a:ext>
                </a:extLst>
              </a:tr>
              <a:tr h="555514">
                <a:tc>
                  <a:txBody>
                    <a:bodyPr/>
                    <a:lstStyle/>
                    <a:p>
                      <a:pPr algn="just">
                        <a:spcAft>
                          <a:spcPts val="0"/>
                        </a:spcAft>
                      </a:pPr>
                      <a:r>
                        <a:rPr lang="es-EC" sz="1400" dirty="0">
                          <a:solidFill>
                            <a:schemeClr val="tx1"/>
                          </a:solidFill>
                          <a:effectLst/>
                        </a:rPr>
                        <a:t>Incrementar la demanda de servicios y usuarios</a:t>
                      </a:r>
                      <a:endParaRPr lang="en-US" sz="11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b">
                    <a:solidFill>
                      <a:schemeClr val="accent2">
                        <a:lumMod val="60000"/>
                        <a:lumOff val="40000"/>
                      </a:schemeClr>
                    </a:solidFill>
                  </a:tcPr>
                </a:tc>
                <a:tc>
                  <a:txBody>
                    <a:bodyPr/>
                    <a:lstStyle/>
                    <a:p>
                      <a:pPr algn="just"/>
                      <a:endParaRPr lang="en-US" sz="160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ctr">
                        <a:spcAft>
                          <a:spcPts val="0"/>
                        </a:spcAft>
                      </a:pPr>
                      <a:r>
                        <a:rPr lang="es-EC" sz="1600">
                          <a:solidFill>
                            <a:schemeClr val="tx1"/>
                          </a:solidFill>
                          <a:effectLst/>
                        </a:rPr>
                        <a:t>x</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tc>
                  <a:txBody>
                    <a:bodyPr/>
                    <a:lstStyle/>
                    <a:p>
                      <a:pPr algn="just"/>
                      <a:endParaRPr lang="en-US" sz="1600" dirty="0">
                        <a:solidFill>
                          <a:schemeClr val="tx1"/>
                        </a:solidFill>
                        <a:effectLst/>
                        <a:latin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976135450"/>
                  </a:ext>
                </a:extLst>
              </a:tr>
            </a:tbl>
          </a:graphicData>
        </a:graphic>
      </p:graphicFrame>
    </p:spTree>
    <p:extLst>
      <p:ext uri="{BB962C8B-B14F-4D97-AF65-F5344CB8AC3E}">
        <p14:creationId xmlns:p14="http://schemas.microsoft.com/office/powerpoint/2010/main" val="1018500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02205" y="2021283"/>
            <a:ext cx="7196137" cy="1477328"/>
          </a:xfrm>
          <a:prstGeom prst="rect">
            <a:avLst/>
          </a:prstGeom>
          <a:noFill/>
          <a:ln w="57150">
            <a:solidFill>
              <a:schemeClr val="accent2">
                <a:lumMod val="75000"/>
              </a:schemeClr>
            </a:solidFill>
          </a:ln>
          <a:effectLst>
            <a:glow rad="228600">
              <a:schemeClr val="accent3">
                <a:satMod val="175000"/>
                <a:alpha val="40000"/>
              </a:schemeClr>
            </a:glow>
          </a:effectLst>
        </p:spPr>
        <p:txBody>
          <a:bodyPr wrap="square" rtlCol="0">
            <a:spAutoFit/>
          </a:bodyPr>
          <a:lstStyle/>
          <a:p>
            <a:pPr algn="just"/>
            <a:r>
              <a:rPr lang="es-EC" b="1" dirty="0" smtClean="0">
                <a:latin typeface="Arial" panose="020B0604020202020204" pitchFamily="34" charset="0"/>
                <a:cs typeface="Arial" panose="020B0604020202020204" pitchFamily="34" charset="0"/>
              </a:rPr>
              <a:t>Gestionar </a:t>
            </a:r>
            <a:r>
              <a:rPr lang="es-EC" b="1" dirty="0">
                <a:latin typeface="Arial" panose="020B0604020202020204" pitchFamily="34" charset="0"/>
                <a:cs typeface="Arial" panose="020B0604020202020204" pitchFamily="34" charset="0"/>
              </a:rPr>
              <a:t>la información bibliográfica que contribuya al aprendizaje, innovación e investigación de la comunidad universitaria, creando para ello estrategias y servicios de calidad de manera sostenible y responsable que coadyuve a la generación y transferencia de conocimiento</a:t>
            </a:r>
            <a:endParaRPr lang="en-US" b="1" dirty="0">
              <a:latin typeface="Arial" panose="020B0604020202020204" pitchFamily="34" charset="0"/>
              <a:cs typeface="Arial" panose="020B0604020202020204" pitchFamily="34" charset="0"/>
            </a:endParaRPr>
          </a:p>
        </p:txBody>
      </p:sp>
      <p:sp>
        <p:nvSpPr>
          <p:cNvPr id="3" name="CuadroTexto 2"/>
          <p:cNvSpPr txBox="1"/>
          <p:nvPr/>
        </p:nvSpPr>
        <p:spPr>
          <a:xfrm>
            <a:off x="4283243" y="4395780"/>
            <a:ext cx="6954252" cy="2893100"/>
          </a:xfrm>
          <a:prstGeom prst="rect">
            <a:avLst/>
          </a:prstGeom>
          <a:noFill/>
          <a:ln w="38100">
            <a:solidFill>
              <a:schemeClr val="accent2">
                <a:lumMod val="75000"/>
              </a:schemeClr>
            </a:solidFill>
          </a:ln>
          <a:effectLst>
            <a:glow rad="228600">
              <a:schemeClr val="accent3">
                <a:satMod val="175000"/>
                <a:alpha val="40000"/>
              </a:schemeClr>
            </a:glow>
            <a:innerShdw blurRad="63500" dist="50800" dir="10800000">
              <a:prstClr val="black">
                <a:alpha val="50000"/>
              </a:prstClr>
            </a:innerShdw>
          </a:effectLst>
        </p:spPr>
        <p:txBody>
          <a:bodyPr wrap="square" rtlCol="0">
            <a:spAutoFit/>
          </a:bodyPr>
          <a:lstStyle/>
          <a:p>
            <a:pPr algn="just"/>
            <a:r>
              <a:rPr lang="es-EC" b="1" dirty="0" smtClean="0">
                <a:latin typeface="Arial" panose="020B0604020202020204" pitchFamily="34" charset="0"/>
                <a:cs typeface="Arial" panose="020B0604020202020204" pitchFamily="34" charset="0"/>
              </a:rPr>
              <a:t>Construir </a:t>
            </a:r>
            <a:r>
              <a:rPr lang="es-EC" b="1" dirty="0">
                <a:latin typeface="Arial" panose="020B0604020202020204" pitchFamily="34" charset="0"/>
                <a:cs typeface="Arial" panose="020B0604020202020204" pitchFamily="34" charset="0"/>
              </a:rPr>
              <a:t>estrategias y servicios de calidad, direccionados a la comunidad universitaria y la sociedad, a través de:</a:t>
            </a:r>
            <a:endParaRPr lang="en-US" b="1" dirty="0">
              <a:latin typeface="Arial" panose="020B0604020202020204" pitchFamily="34" charset="0"/>
              <a:cs typeface="Arial" panose="020B0604020202020204" pitchFamily="34" charset="0"/>
            </a:endParaRPr>
          </a:p>
          <a:p>
            <a:pPr marL="285750" indent="-285750" algn="just">
              <a:buClr>
                <a:schemeClr val="accent3">
                  <a:lumMod val="75000"/>
                </a:schemeClr>
              </a:buClr>
              <a:buFont typeface="Arial" panose="020B0604020202020204" pitchFamily="34" charset="0"/>
              <a:buChar char="•"/>
            </a:pPr>
            <a:r>
              <a:rPr lang="es-EC" b="1" dirty="0" smtClean="0">
                <a:latin typeface="Arial" panose="020B0604020202020204" pitchFamily="34" charset="0"/>
                <a:cs typeface="Arial" panose="020B0604020202020204" pitchFamily="34" charset="0"/>
              </a:rPr>
              <a:t>Implementación </a:t>
            </a:r>
            <a:r>
              <a:rPr lang="es-EC" b="1" dirty="0">
                <a:latin typeface="Arial" panose="020B0604020202020204" pitchFamily="34" charset="0"/>
                <a:cs typeface="Arial" panose="020B0604020202020204" pitchFamily="34" charset="0"/>
              </a:rPr>
              <a:t>de servicios innovadores que apoyen a los </a:t>
            </a:r>
            <a:r>
              <a:rPr lang="es-EC" sz="2000" b="1" dirty="0">
                <a:latin typeface="Arial" panose="020B0604020202020204" pitchFamily="34" charset="0"/>
                <a:cs typeface="Arial" panose="020B0604020202020204" pitchFamily="34" charset="0"/>
              </a:rPr>
              <a:t>estudiantes</a:t>
            </a:r>
            <a:r>
              <a:rPr lang="es-EC" b="1" dirty="0">
                <a:latin typeface="Arial" panose="020B0604020202020204" pitchFamily="34" charset="0"/>
                <a:cs typeface="Arial" panose="020B0604020202020204" pitchFamily="34" charset="0"/>
              </a:rPr>
              <a:t> en su formación integral, a profesores e investigadores en todo el proceso de creación del conocimiento</a:t>
            </a:r>
            <a:r>
              <a:rPr lang="es-EC" b="1" dirty="0" smtClean="0">
                <a:latin typeface="Arial" panose="020B0604020202020204" pitchFamily="34" charset="0"/>
                <a:cs typeface="Arial" panose="020B0604020202020204" pitchFamily="34" charset="0"/>
              </a:rPr>
              <a:t>.</a:t>
            </a:r>
          </a:p>
          <a:p>
            <a:pPr marL="285750" indent="-285750" algn="just">
              <a:buClr>
                <a:schemeClr val="accent3">
                  <a:lumMod val="75000"/>
                </a:schemeClr>
              </a:buClr>
              <a:buFont typeface="Arial" panose="020B0604020202020204" pitchFamily="34" charset="0"/>
              <a:buChar char="•"/>
            </a:pPr>
            <a:r>
              <a:rPr lang="es-EC" b="1" dirty="0">
                <a:latin typeface="Arial" panose="020B0604020202020204" pitchFamily="34" charset="0"/>
                <a:cs typeface="Arial" panose="020B0604020202020204" pitchFamily="34" charset="0"/>
              </a:rPr>
              <a:t>Creación de espacios versátiles para el estudio y el trabajo individual y </a:t>
            </a:r>
            <a:r>
              <a:rPr lang="es-EC" b="1" dirty="0" smtClean="0">
                <a:latin typeface="Arial" panose="020B0604020202020204" pitchFamily="34" charset="0"/>
                <a:cs typeface="Arial" panose="020B0604020202020204" pitchFamily="34" charset="0"/>
              </a:rPr>
              <a:t>grupal.</a:t>
            </a:r>
          </a:p>
          <a:p>
            <a:pPr marL="285750" indent="-285750" algn="just">
              <a:buClr>
                <a:schemeClr val="accent3">
                  <a:lumMod val="75000"/>
                </a:schemeClr>
              </a:buClr>
              <a:buFont typeface="Arial" panose="020B0604020202020204" pitchFamily="34" charset="0"/>
              <a:buChar char="•"/>
            </a:pPr>
            <a:r>
              <a:rPr lang="es-EC" b="1" dirty="0">
                <a:latin typeface="Arial" panose="020B0604020202020204" pitchFamily="34" charset="0"/>
                <a:cs typeface="Arial" panose="020B0604020202020204" pitchFamily="34" charset="0"/>
              </a:rPr>
              <a:t>Una gestión excelente y servicios de calidad con profesionales proactivos y </a:t>
            </a:r>
            <a:r>
              <a:rPr lang="es-EC" b="1" dirty="0" smtClean="0">
                <a:latin typeface="Arial" panose="020B0604020202020204" pitchFamily="34" charset="0"/>
                <a:cs typeface="Arial" panose="020B0604020202020204" pitchFamily="34" charset="0"/>
              </a:rPr>
              <a:t>competentes</a:t>
            </a:r>
            <a:r>
              <a:rPr lang="en-US"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8798342" y="2021283"/>
            <a:ext cx="2543530" cy="1581371"/>
          </a:xfrm>
          <a:prstGeom prst="rect">
            <a:avLst/>
          </a:prstGeom>
        </p:spPr>
      </p:pic>
      <p:pic>
        <p:nvPicPr>
          <p:cNvPr id="5" name="Imagen 4"/>
          <p:cNvPicPr>
            <a:picLocks noChangeAspect="1"/>
          </p:cNvPicPr>
          <p:nvPr/>
        </p:nvPicPr>
        <p:blipFill>
          <a:blip r:embed="rId3"/>
          <a:stretch>
            <a:fillRect/>
          </a:stretch>
        </p:blipFill>
        <p:spPr>
          <a:xfrm>
            <a:off x="1333146" y="5053263"/>
            <a:ext cx="2534004" cy="1937083"/>
          </a:xfrm>
          <a:prstGeom prst="rect">
            <a:avLst/>
          </a:prstGeom>
        </p:spPr>
      </p:pic>
    </p:spTree>
    <p:extLst>
      <p:ext uri="{BB962C8B-B14F-4D97-AF65-F5344CB8AC3E}">
        <p14:creationId xmlns:p14="http://schemas.microsoft.com/office/powerpoint/2010/main" val="3348365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34865" y="2395632"/>
            <a:ext cx="3504788" cy="5820587"/>
          </a:xfrm>
          <a:prstGeom prst="rect">
            <a:avLst/>
          </a:prstGeom>
        </p:spPr>
      </p:pic>
      <p:sp>
        <p:nvSpPr>
          <p:cNvPr id="6" name="Rectángulo 5"/>
          <p:cNvSpPr/>
          <p:nvPr/>
        </p:nvSpPr>
        <p:spPr>
          <a:xfrm>
            <a:off x="5830445" y="3438318"/>
            <a:ext cx="2316660" cy="369332"/>
          </a:xfrm>
          <a:prstGeom prst="rect">
            <a:avLst/>
          </a:prstGeom>
        </p:spPr>
        <p:txBody>
          <a:bodyPr wrap="none">
            <a:spAutoFit/>
          </a:bodyPr>
          <a:lstStyle/>
          <a:p>
            <a:r>
              <a:rPr lang="es-EC" b="1" dirty="0"/>
              <a:t>Orientación al usuario</a:t>
            </a:r>
            <a:endParaRPr lang="en-US" dirty="0"/>
          </a:p>
        </p:txBody>
      </p:sp>
      <p:sp>
        <p:nvSpPr>
          <p:cNvPr id="7" name="Rectángulo 6"/>
          <p:cNvSpPr/>
          <p:nvPr/>
        </p:nvSpPr>
        <p:spPr>
          <a:xfrm>
            <a:off x="5830445" y="4391901"/>
            <a:ext cx="1728999" cy="369332"/>
          </a:xfrm>
          <a:prstGeom prst="rect">
            <a:avLst/>
          </a:prstGeom>
        </p:spPr>
        <p:txBody>
          <a:bodyPr wrap="none">
            <a:spAutoFit/>
          </a:bodyPr>
          <a:lstStyle/>
          <a:p>
            <a:r>
              <a:rPr lang="es-EC" b="1" dirty="0"/>
              <a:t>Profesionalismo</a:t>
            </a:r>
            <a:endParaRPr lang="en-US" dirty="0"/>
          </a:p>
        </p:txBody>
      </p:sp>
      <p:sp>
        <p:nvSpPr>
          <p:cNvPr id="8" name="Rectángulo 7"/>
          <p:cNvSpPr/>
          <p:nvPr/>
        </p:nvSpPr>
        <p:spPr>
          <a:xfrm>
            <a:off x="5830445" y="5633254"/>
            <a:ext cx="3094501" cy="369332"/>
          </a:xfrm>
          <a:prstGeom prst="rect">
            <a:avLst/>
          </a:prstGeom>
        </p:spPr>
        <p:txBody>
          <a:bodyPr wrap="none">
            <a:spAutoFit/>
          </a:bodyPr>
          <a:lstStyle/>
          <a:p>
            <a:r>
              <a:rPr lang="es-EC" b="1" dirty="0"/>
              <a:t>Compromiso con la </a:t>
            </a:r>
            <a:r>
              <a:rPr lang="es-EC" b="1" dirty="0" smtClean="0"/>
              <a:t>excelencia</a:t>
            </a:r>
          </a:p>
        </p:txBody>
      </p:sp>
      <p:sp>
        <p:nvSpPr>
          <p:cNvPr id="9" name="Rectángulo 8"/>
          <p:cNvSpPr/>
          <p:nvPr/>
        </p:nvSpPr>
        <p:spPr>
          <a:xfrm>
            <a:off x="5830445" y="6685115"/>
            <a:ext cx="2385140" cy="369332"/>
          </a:xfrm>
          <a:prstGeom prst="rect">
            <a:avLst/>
          </a:prstGeom>
        </p:spPr>
        <p:txBody>
          <a:bodyPr wrap="none">
            <a:spAutoFit/>
          </a:bodyPr>
          <a:lstStyle/>
          <a:p>
            <a:r>
              <a:rPr lang="es-EC" b="1" dirty="0"/>
              <a:t>Responsabilidad social</a:t>
            </a:r>
            <a:endParaRPr lang="en-US" dirty="0"/>
          </a:p>
        </p:txBody>
      </p:sp>
      <p:cxnSp>
        <p:nvCxnSpPr>
          <p:cNvPr id="11" name="Conector recto 10"/>
          <p:cNvCxnSpPr/>
          <p:nvPr/>
        </p:nvCxnSpPr>
        <p:spPr>
          <a:xfrm flipV="1">
            <a:off x="5955632" y="3934321"/>
            <a:ext cx="2191473" cy="12032"/>
          </a:xfrm>
          <a:prstGeom prst="line">
            <a:avLst/>
          </a:prstGeom>
          <a:ln w="76200">
            <a:solidFill>
              <a:schemeClr val="accent3">
                <a:lumMod val="75000"/>
              </a:schemeClr>
            </a:solidFill>
            <a:prstDash val="lgDash"/>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5955632" y="4927603"/>
            <a:ext cx="2191473" cy="12032"/>
          </a:xfrm>
          <a:prstGeom prst="line">
            <a:avLst/>
          </a:prstGeom>
          <a:ln w="76200">
            <a:solidFill>
              <a:srgbClr val="7030A0"/>
            </a:solidFill>
            <a:prstDash val="lgDash"/>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5893038" y="7255042"/>
            <a:ext cx="2914078" cy="14709"/>
          </a:xfrm>
          <a:prstGeom prst="line">
            <a:avLst/>
          </a:prstGeom>
          <a:ln w="76200">
            <a:solidFill>
              <a:srgbClr val="00B050"/>
            </a:solidFill>
            <a:prstDash val="lgDash"/>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5955632" y="6203181"/>
            <a:ext cx="2851484" cy="8807"/>
          </a:xfrm>
          <a:prstGeom prst="line">
            <a:avLst/>
          </a:prstGeom>
          <a:ln w="76200">
            <a:solidFill>
              <a:srgbClr val="FFFF00"/>
            </a:solidFill>
            <a:prstDash val="lgDash"/>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15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588770"/>
            <a:ext cx="9349740" cy="6183630"/>
          </a:xfrm>
          <a:prstGeom prst="rect">
            <a:avLst/>
          </a:prstGeom>
          <a:noFill/>
          <a:ln>
            <a:noFill/>
          </a:ln>
        </p:spPr>
      </p:pic>
    </p:spTree>
    <p:extLst>
      <p:ext uri="{BB962C8B-B14F-4D97-AF65-F5344CB8AC3E}">
        <p14:creationId xmlns:p14="http://schemas.microsoft.com/office/powerpoint/2010/main" val="367893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291590" y="1927546"/>
            <a:ext cx="10363200" cy="6210614"/>
          </a:xfrm>
          <a:prstGeom prst="rect">
            <a:avLst/>
          </a:prstGeom>
        </p:spPr>
      </p:pic>
    </p:spTree>
    <p:extLst>
      <p:ext uri="{BB962C8B-B14F-4D97-AF65-F5344CB8AC3E}">
        <p14:creationId xmlns:p14="http://schemas.microsoft.com/office/powerpoint/2010/main" val="719513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72858" y="1481688"/>
            <a:ext cx="10616222" cy="6515502"/>
          </a:xfrm>
          <a:prstGeom prst="rect">
            <a:avLst/>
          </a:prstGeom>
        </p:spPr>
      </p:pic>
    </p:spTree>
    <p:extLst>
      <p:ext uri="{BB962C8B-B14F-4D97-AF65-F5344CB8AC3E}">
        <p14:creationId xmlns:p14="http://schemas.microsoft.com/office/powerpoint/2010/main" val="3014717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108710" y="1408404"/>
            <a:ext cx="10648950" cy="6520206"/>
          </a:xfrm>
          <a:prstGeom prst="rect">
            <a:avLst/>
          </a:prstGeom>
        </p:spPr>
      </p:pic>
    </p:spTree>
    <p:extLst>
      <p:ext uri="{BB962C8B-B14F-4D97-AF65-F5344CB8AC3E}">
        <p14:creationId xmlns:p14="http://schemas.microsoft.com/office/powerpoint/2010/main" val="2610394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0;p54"/>
          <p:cNvSpPr txBox="1">
            <a:spLocks/>
          </p:cNvSpPr>
          <p:nvPr/>
        </p:nvSpPr>
        <p:spPr>
          <a:xfrm>
            <a:off x="3441032" y="6874084"/>
            <a:ext cx="5329989" cy="1187206"/>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endParaRPr lang="es-EC" sz="4000" b="1" dirty="0">
              <a:solidFill>
                <a:srgbClr val="002060"/>
              </a:solidFill>
              <a:latin typeface="Arial" panose="020B0604020202020204" pitchFamily="34" charset="0"/>
              <a:cs typeface="Arial" panose="020B0604020202020204" pitchFamily="34" charset="0"/>
            </a:endParaRPr>
          </a:p>
          <a:p>
            <a:pPr>
              <a:spcBef>
                <a:spcPts val="0"/>
              </a:spcBef>
            </a:pPr>
            <a:r>
              <a:rPr lang="es-EC" sz="4000" b="1" dirty="0" smtClean="0">
                <a:solidFill>
                  <a:srgbClr val="002060"/>
                </a:solidFill>
                <a:latin typeface="Arial" panose="020B0604020202020204" pitchFamily="34" charset="0"/>
                <a:cs typeface="Arial" panose="020B0604020202020204" pitchFamily="34" charset="0"/>
              </a:rPr>
              <a:t>Desarrollo del modelo de gestión</a:t>
            </a:r>
            <a:endParaRPr lang="es-EC"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805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76600" y="163068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to 2"/>
          <p:cNvGraphicFramePr>
            <a:graphicFrameLocks noChangeAspect="1"/>
          </p:cNvGraphicFramePr>
          <p:nvPr>
            <p:extLst>
              <p:ext uri="{D42A27DB-BD31-4B8C-83A1-F6EECF244321}">
                <p14:modId xmlns:p14="http://schemas.microsoft.com/office/powerpoint/2010/main" val="1248172316"/>
              </p:ext>
            </p:extLst>
          </p:nvPr>
        </p:nvGraphicFramePr>
        <p:xfrm>
          <a:off x="2316480" y="594360"/>
          <a:ext cx="7879080" cy="8351520"/>
        </p:xfrm>
        <a:graphic>
          <a:graphicData uri="http://schemas.openxmlformats.org/presentationml/2006/ole">
            <mc:AlternateContent xmlns:mc="http://schemas.openxmlformats.org/markup-compatibility/2006">
              <mc:Choice xmlns:v="urn:schemas-microsoft-com:vml" Requires="v">
                <p:oleObj spid="_x0000_s12307" name="Visio" r:id="rId3" imgW="6943766" imgH="6610314" progId="Visio.Drawing.15">
                  <p:embed/>
                </p:oleObj>
              </mc:Choice>
              <mc:Fallback>
                <p:oleObj name="Visio" r:id="rId3" imgW="6943766" imgH="6610314" progId="Visio.Drawing.15">
                  <p:embed/>
                  <p:pic>
                    <p:nvPicPr>
                      <p:cNvPr id="0" name="Object 4"/>
                      <p:cNvPicPr>
                        <a:picLocks noChangeAspect="1" noChangeArrowheads="1"/>
                      </p:cNvPicPr>
                      <p:nvPr/>
                    </p:nvPicPr>
                    <p:blipFill>
                      <a:blip r:embed="rId4"/>
                      <a:srcRect/>
                      <a:stretch>
                        <a:fillRect/>
                      </a:stretch>
                    </p:blipFill>
                    <p:spPr bwMode="auto">
                      <a:xfrm>
                        <a:off x="2316480" y="594360"/>
                        <a:ext cx="7879080" cy="8351520"/>
                      </a:xfrm>
                      <a:prstGeom prst="rect">
                        <a:avLst/>
                      </a:prstGeom>
                      <a:noFill/>
                    </p:spPr>
                  </p:pic>
                </p:oleObj>
              </mc:Fallback>
            </mc:AlternateContent>
          </a:graphicData>
        </a:graphic>
      </p:graphicFrame>
    </p:spTree>
    <p:extLst>
      <p:ext uri="{BB962C8B-B14F-4D97-AF65-F5344CB8AC3E}">
        <p14:creationId xmlns:p14="http://schemas.microsoft.com/office/powerpoint/2010/main" val="141082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7220" y="3173506"/>
            <a:ext cx="10119584" cy="4921624"/>
          </a:xfrm>
          <a:solidFill>
            <a:schemeClr val="accent2">
              <a:lumMod val="20000"/>
              <a:lumOff val="80000"/>
            </a:schemeClr>
          </a:solidFill>
          <a:ln>
            <a:solidFill>
              <a:srgbClr val="C00000"/>
            </a:solidFill>
          </a:ln>
        </p:spPr>
        <p:txBody>
          <a:bodyPr>
            <a:normAutofit/>
          </a:bodyPr>
          <a:lstStyle/>
          <a:p>
            <a:pPr marL="0" indent="0" algn="just">
              <a:buNone/>
            </a:pPr>
            <a:r>
              <a:rPr lang="es-EC" sz="4000" b="1" i="1" dirty="0"/>
              <a:t>Objetivos Específicos</a:t>
            </a:r>
          </a:p>
          <a:p>
            <a:pPr marL="457200" lvl="0" indent="-457200" defTabSz="1162050">
              <a:buFont typeface="Wingdings" panose="05000000000000000000" pitchFamily="2" charset="2"/>
              <a:buChar char="§"/>
            </a:pPr>
            <a:r>
              <a:rPr lang="es-EC" dirty="0"/>
              <a:t>Desarrollar la epistemología teórica y referencial.</a:t>
            </a:r>
            <a:endParaRPr lang="en-US" dirty="0"/>
          </a:p>
          <a:p>
            <a:pPr marL="457200" lvl="0" indent="-457200" defTabSz="1162050">
              <a:buFont typeface="Wingdings" panose="05000000000000000000" pitchFamily="2" charset="2"/>
              <a:buChar char="§"/>
            </a:pPr>
            <a:r>
              <a:rPr lang="es-EC" dirty="0"/>
              <a:t>Describir un </a:t>
            </a:r>
            <a:r>
              <a:rPr lang="es-EC" dirty="0" smtClean="0"/>
              <a:t>diagnóstico </a:t>
            </a:r>
            <a:r>
              <a:rPr lang="es-EC" dirty="0"/>
              <a:t>situacional actual de la Biblioteca de la UTEQ</a:t>
            </a:r>
            <a:endParaRPr lang="en-US" dirty="0"/>
          </a:p>
          <a:p>
            <a:pPr marL="457200" lvl="0" indent="-457200" defTabSz="1162050">
              <a:buFont typeface="Wingdings" panose="05000000000000000000" pitchFamily="2" charset="2"/>
              <a:buChar char="§"/>
            </a:pPr>
            <a:r>
              <a:rPr lang="es-EC" dirty="0"/>
              <a:t>Definir el tratamiento estratégico.</a:t>
            </a:r>
            <a:endParaRPr lang="en-US" dirty="0"/>
          </a:p>
          <a:p>
            <a:pPr marL="457200" indent="-457200" defTabSz="1162050">
              <a:buFont typeface="Wingdings" panose="05000000000000000000" pitchFamily="2" charset="2"/>
              <a:buChar char="§"/>
            </a:pPr>
            <a:r>
              <a:rPr lang="es-EC" dirty="0"/>
              <a:t>Desarrollar el modelo de Gestión Estratégica.</a:t>
            </a:r>
          </a:p>
        </p:txBody>
      </p:sp>
      <p:sp>
        <p:nvSpPr>
          <p:cNvPr id="4" name="Rectángulo 3"/>
          <p:cNvSpPr/>
          <p:nvPr/>
        </p:nvSpPr>
        <p:spPr>
          <a:xfrm>
            <a:off x="826322" y="926968"/>
            <a:ext cx="11041380" cy="1569660"/>
          </a:xfrm>
          <a:prstGeom prst="rect">
            <a:avLst/>
          </a:prstGeom>
          <a:solidFill>
            <a:schemeClr val="accent4">
              <a:lumMod val="60000"/>
              <a:lumOff val="40000"/>
            </a:schemeClr>
          </a:solidFill>
          <a:ln>
            <a:solidFill>
              <a:schemeClr val="accent4">
                <a:lumMod val="60000"/>
                <a:lumOff val="40000"/>
              </a:schemeClr>
            </a:solidFill>
          </a:ln>
        </p:spPr>
        <p:txBody>
          <a:bodyPr wrap="square">
            <a:spAutoFit/>
          </a:bodyPr>
          <a:lstStyle/>
          <a:p>
            <a:pPr algn="ctr"/>
            <a:r>
              <a:rPr lang="es-EC" sz="2800" b="1" i="1" dirty="0">
                <a:latin typeface="Arial" panose="020B0604020202020204" pitchFamily="34" charset="0"/>
                <a:cs typeface="Arial" panose="020B0604020202020204" pitchFamily="34" charset="0"/>
              </a:rPr>
              <a:t>Objetivo </a:t>
            </a:r>
            <a:r>
              <a:rPr lang="es-EC" sz="2800" b="1" i="1" dirty="0" smtClean="0">
                <a:latin typeface="Arial" panose="020B0604020202020204" pitchFamily="34" charset="0"/>
                <a:cs typeface="Arial" panose="020B0604020202020204" pitchFamily="34" charset="0"/>
              </a:rPr>
              <a:t>General</a:t>
            </a:r>
          </a:p>
          <a:p>
            <a:pPr algn="ctr"/>
            <a:endParaRPr lang="es-EC" sz="2800" b="1" i="1" dirty="0">
              <a:latin typeface="Arial" panose="020B0604020202020204" pitchFamily="34" charset="0"/>
              <a:cs typeface="Arial" panose="020B0604020202020204" pitchFamily="34" charset="0"/>
            </a:endParaRPr>
          </a:p>
          <a:p>
            <a:pPr algn="ctr"/>
            <a:r>
              <a:rPr lang="es-EC" sz="2000" dirty="0">
                <a:latin typeface="Arial" panose="020B0604020202020204" pitchFamily="34" charset="0"/>
                <a:cs typeface="Arial" panose="020B0604020202020204" pitchFamily="34" charset="0"/>
              </a:rPr>
              <a:t>Desarrollar un Modelo de Gestión Estratégica para la Biblioteca de la Universidad Técnica Estatal de Quevedo, basado en el Cuadro de Mando Integral</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35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54654" y="664527"/>
            <a:ext cx="11515425" cy="5080953"/>
          </a:xfrm>
          <a:prstGeom prst="rect">
            <a:avLst/>
          </a:prstGeom>
        </p:spPr>
      </p:pic>
      <p:pic>
        <p:nvPicPr>
          <p:cNvPr id="5" name="Imagen 4"/>
          <p:cNvPicPr>
            <a:picLocks noChangeAspect="1"/>
          </p:cNvPicPr>
          <p:nvPr/>
        </p:nvPicPr>
        <p:blipFill>
          <a:blip r:embed="rId3"/>
          <a:stretch>
            <a:fillRect/>
          </a:stretch>
        </p:blipFill>
        <p:spPr>
          <a:xfrm>
            <a:off x="554654" y="5625280"/>
            <a:ext cx="11515425" cy="2741480"/>
          </a:xfrm>
          <a:prstGeom prst="rect">
            <a:avLst/>
          </a:prstGeom>
        </p:spPr>
      </p:pic>
    </p:spTree>
    <p:extLst>
      <p:ext uri="{BB962C8B-B14F-4D97-AF65-F5344CB8AC3E}">
        <p14:creationId xmlns:p14="http://schemas.microsoft.com/office/powerpoint/2010/main" val="253864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0346" y="161554"/>
            <a:ext cx="12338374" cy="4882886"/>
          </a:xfrm>
          <a:prstGeom prst="rect">
            <a:avLst/>
          </a:prstGeom>
        </p:spPr>
      </p:pic>
      <p:pic>
        <p:nvPicPr>
          <p:cNvPr id="5" name="Imagen 4"/>
          <p:cNvPicPr>
            <a:picLocks noChangeAspect="1"/>
          </p:cNvPicPr>
          <p:nvPr/>
        </p:nvPicPr>
        <p:blipFill>
          <a:blip r:embed="rId3"/>
          <a:stretch>
            <a:fillRect/>
          </a:stretch>
        </p:blipFill>
        <p:spPr>
          <a:xfrm>
            <a:off x="280346" y="5044440"/>
            <a:ext cx="12338374" cy="3986194"/>
          </a:xfrm>
          <a:prstGeom prst="rect">
            <a:avLst/>
          </a:prstGeom>
        </p:spPr>
      </p:pic>
    </p:spTree>
    <p:extLst>
      <p:ext uri="{BB962C8B-B14F-4D97-AF65-F5344CB8AC3E}">
        <p14:creationId xmlns:p14="http://schemas.microsoft.com/office/powerpoint/2010/main" val="308721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38200" y="1356360"/>
            <a:ext cx="11201400" cy="6172200"/>
          </a:xfrm>
          <a:prstGeom prst="rect">
            <a:avLst/>
          </a:prstGeom>
        </p:spPr>
      </p:pic>
    </p:spTree>
    <p:extLst>
      <p:ext uri="{BB962C8B-B14F-4D97-AF65-F5344CB8AC3E}">
        <p14:creationId xmlns:p14="http://schemas.microsoft.com/office/powerpoint/2010/main" val="142197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1256" y="0"/>
            <a:ext cx="12426984" cy="4572000"/>
          </a:xfrm>
          <a:prstGeom prst="rect">
            <a:avLst/>
          </a:prstGeom>
        </p:spPr>
      </p:pic>
      <p:pic>
        <p:nvPicPr>
          <p:cNvPr id="5" name="Imagen 4"/>
          <p:cNvPicPr>
            <a:picLocks noChangeAspect="1"/>
          </p:cNvPicPr>
          <p:nvPr/>
        </p:nvPicPr>
        <p:blipFill>
          <a:blip r:embed="rId3"/>
          <a:stretch>
            <a:fillRect/>
          </a:stretch>
        </p:blipFill>
        <p:spPr>
          <a:xfrm>
            <a:off x="161256" y="4572000"/>
            <a:ext cx="12426984" cy="4785360"/>
          </a:xfrm>
          <a:prstGeom prst="rect">
            <a:avLst/>
          </a:prstGeom>
        </p:spPr>
      </p:pic>
    </p:spTree>
    <p:extLst>
      <p:ext uri="{BB962C8B-B14F-4D97-AF65-F5344CB8AC3E}">
        <p14:creationId xmlns:p14="http://schemas.microsoft.com/office/powerpoint/2010/main" val="1842822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62000" y="2575560"/>
            <a:ext cx="11155680" cy="3192966"/>
          </a:xfrm>
          <a:prstGeom prst="rect">
            <a:avLst/>
          </a:prstGeom>
        </p:spPr>
      </p:pic>
      <p:pic>
        <p:nvPicPr>
          <p:cNvPr id="5" name="Imagen 4"/>
          <p:cNvPicPr>
            <a:picLocks noChangeAspect="1"/>
          </p:cNvPicPr>
          <p:nvPr/>
        </p:nvPicPr>
        <p:blipFill>
          <a:blip r:embed="rId3"/>
          <a:stretch>
            <a:fillRect/>
          </a:stretch>
        </p:blipFill>
        <p:spPr>
          <a:xfrm>
            <a:off x="762000" y="1635390"/>
            <a:ext cx="11155680" cy="752580"/>
          </a:xfrm>
          <a:prstGeom prst="rect">
            <a:avLst/>
          </a:prstGeom>
        </p:spPr>
      </p:pic>
    </p:spTree>
    <p:extLst>
      <p:ext uri="{BB962C8B-B14F-4D97-AF65-F5344CB8AC3E}">
        <p14:creationId xmlns:p14="http://schemas.microsoft.com/office/powerpoint/2010/main" val="3619645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52800" y="3291840"/>
            <a:ext cx="6370320" cy="369332"/>
          </a:xfrm>
          <a:prstGeom prst="rect">
            <a:avLst/>
          </a:prstGeom>
          <a:noFill/>
        </p:spPr>
        <p:txBody>
          <a:bodyPr wrap="square" rtlCol="0">
            <a:spAutoFit/>
          </a:bodyPr>
          <a:lstStyle/>
          <a:p>
            <a:r>
              <a:rPr lang="en-US" dirty="0" smtClean="0">
                <a:hlinkClick r:id="rId2" action="ppaction://hlinkfile"/>
              </a:rPr>
              <a:t>Para </a:t>
            </a:r>
            <a:r>
              <a:rPr lang="en-US" dirty="0" err="1" smtClean="0">
                <a:hlinkClick r:id="rId2" action="ppaction://hlinkfile"/>
              </a:rPr>
              <a:t>BiblitoecaESPE</a:t>
            </a:r>
            <a:r>
              <a:rPr lang="en-US" dirty="0" smtClean="0">
                <a:hlinkClick r:id="rId2" action="ppaction://hlinkfile"/>
              </a:rPr>
              <a:t>\</a:t>
            </a:r>
            <a:r>
              <a:rPr lang="en-US" dirty="0" err="1" smtClean="0">
                <a:hlinkClick r:id="rId2" action="ppaction://hlinkfile"/>
              </a:rPr>
              <a:t>FinalPDF</a:t>
            </a:r>
            <a:r>
              <a:rPr lang="en-US" dirty="0" smtClean="0">
                <a:hlinkClick r:id="rId2" action="ppaction://hlinkfile"/>
              </a:rPr>
              <a:t>\CMI_Biblioteca.xlsx</a:t>
            </a:r>
            <a:endParaRPr lang="en-US" dirty="0"/>
          </a:p>
        </p:txBody>
      </p:sp>
    </p:spTree>
    <p:extLst>
      <p:ext uri="{BB962C8B-B14F-4D97-AF65-F5344CB8AC3E}">
        <p14:creationId xmlns:p14="http://schemas.microsoft.com/office/powerpoint/2010/main" val="1395549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0;p54"/>
          <p:cNvSpPr txBox="1">
            <a:spLocks/>
          </p:cNvSpPr>
          <p:nvPr/>
        </p:nvSpPr>
        <p:spPr>
          <a:xfrm>
            <a:off x="1359569" y="6629399"/>
            <a:ext cx="7724273" cy="135970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endParaRPr lang="es-EC" sz="4000" b="1" dirty="0">
              <a:solidFill>
                <a:srgbClr val="002060"/>
              </a:solidFill>
              <a:latin typeface="Arial" panose="020B0604020202020204" pitchFamily="34" charset="0"/>
              <a:cs typeface="Arial" panose="020B0604020202020204" pitchFamily="34" charset="0"/>
            </a:endParaRPr>
          </a:p>
          <a:p>
            <a:pPr>
              <a:spcBef>
                <a:spcPts val="0"/>
              </a:spcBef>
            </a:pPr>
            <a:r>
              <a:rPr lang="es-EC" sz="4000" b="1" dirty="0" smtClean="0">
                <a:solidFill>
                  <a:srgbClr val="002060"/>
                </a:solidFill>
                <a:latin typeface="Arial" panose="020B0604020202020204" pitchFamily="34" charset="0"/>
                <a:cs typeface="Arial" panose="020B0604020202020204" pitchFamily="34" charset="0"/>
              </a:rPr>
              <a:t>Conclusiones y recomendaciones</a:t>
            </a:r>
            <a:endParaRPr lang="es-EC"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30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0110" y="1102848"/>
            <a:ext cx="11041380" cy="1210047"/>
          </a:xfrm>
        </p:spPr>
        <p:txBody>
          <a:bodyPr>
            <a:normAutofit/>
          </a:bodyPr>
          <a:lstStyle/>
          <a:p>
            <a:r>
              <a:rPr lang="es-EC" sz="6600" b="1" cap="none" dirty="0">
                <a:latin typeface="Arial" panose="020B0604020202020204" pitchFamily="34" charset="0"/>
                <a:cs typeface="Arial" panose="020B0604020202020204" pitchFamily="34" charset="0"/>
              </a:rPr>
              <a:t>Conclusiones</a:t>
            </a:r>
            <a:endParaRPr lang="es-EC" sz="6600" cap="none"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Autofit/>
          </a:bodyPr>
          <a:lstStyle/>
          <a:p>
            <a:pPr marL="342900" lvl="0" indent="-342900" algn="just">
              <a:lnSpc>
                <a:spcPct val="100000"/>
              </a:lnSpc>
              <a:spcAft>
                <a:spcPts val="1000"/>
              </a:spcAft>
              <a:buFont typeface="Arial" panose="020B0604020202020204" pitchFamily="34" charset="0"/>
              <a:buChar char="●"/>
            </a:pPr>
            <a:r>
              <a:rPr lang="es-ES" sz="2400" dirty="0">
                <a:latin typeface="Arial" panose="020B0604020202020204" pitchFamily="34" charset="0"/>
                <a:cs typeface="Arial" panose="020B0604020202020204" pitchFamily="34" charset="0"/>
              </a:rPr>
              <a:t>Se desarrolló el diagnóstico de la situación inicial de la Biblioteca que permitió el diseño y descripción de los procesos necesarios que se adecuaron al quehacer de la biblioteca. Lo que permitirá una relación planeación – control óptimo ya que los indicadores preparados desarrollan una gestión estratégica efectiva y eficiente</a:t>
            </a:r>
            <a:r>
              <a:rPr lang="es-ES" sz="2400" dirty="0" smtClean="0">
                <a:latin typeface="Arial" panose="020B0604020202020204" pitchFamily="34" charset="0"/>
                <a:cs typeface="Arial" panose="020B0604020202020204" pitchFamily="34" charset="0"/>
              </a:rPr>
              <a:t>.</a:t>
            </a:r>
            <a:endParaRPr lang="es-EC" sz="2400" dirty="0">
              <a:latin typeface="Arial" panose="020B0604020202020204" pitchFamily="34" charset="0"/>
              <a:ea typeface="Noto Sans Symbols"/>
              <a:cs typeface="Arial" panose="020B0604020202020204" pitchFamily="34" charset="0"/>
            </a:endParaRPr>
          </a:p>
          <a:p>
            <a:pPr marL="342900" indent="-342900" algn="just">
              <a:lnSpc>
                <a:spcPct val="100000"/>
              </a:lnSpc>
              <a:spcAft>
                <a:spcPts val="1000"/>
              </a:spcAft>
              <a:buFont typeface="Arial" panose="020B0604020202020204" pitchFamily="34" charset="0"/>
              <a:buChar char="●"/>
            </a:pPr>
            <a:r>
              <a:rPr lang="es-ES" sz="2400" dirty="0">
                <a:latin typeface="Arial" panose="020B0604020202020204" pitchFamily="34" charset="0"/>
                <a:cs typeface="Arial" panose="020B0604020202020204" pitchFamily="34" charset="0"/>
              </a:rPr>
              <a:t>El desarrollo del modelo de gestión basado en el Cuadro de Mando Integral que se propone para la Biblioteca de la UTEQ, permite monitorear la ejecución de las acciones a través del tiempo de manera global por medio de un semáforo, utilizando el color verde cuando se ha cumplido la meta, el color amarillo, cuando está en proceso de cumplirse, pero es aceptable su avance, y color rojo  cuando el objetivo no se cumplió o se desvió de la meta, lo que coadyuvará a obtener información que permita la toma de decisiones objetiva</a:t>
            </a:r>
            <a:r>
              <a:rPr lang="es-ES" sz="2400" dirty="0" smtClean="0">
                <a:latin typeface="Arial" panose="020B0604020202020204" pitchFamily="34" charset="0"/>
                <a:cs typeface="Arial" panose="020B0604020202020204" pitchFamily="34" charset="0"/>
              </a:rPr>
              <a:t>.</a:t>
            </a:r>
            <a:endParaRPr lang="es-EC" sz="24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00000"/>
              </a:lnSpc>
              <a:spcAft>
                <a:spcPts val="1000"/>
              </a:spcAft>
              <a:buFont typeface="Arial" panose="020B0604020202020204" pitchFamily="34" charset="0"/>
              <a:buChar char="●"/>
            </a:pPr>
            <a:endParaRPr lang="es-EC" sz="24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46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237" y="700332"/>
            <a:ext cx="11041380" cy="1855788"/>
          </a:xfrm>
        </p:spPr>
        <p:txBody>
          <a:bodyPr/>
          <a:lstStyle/>
          <a:p>
            <a:r>
              <a:rPr lang="es-EC" sz="6600" b="1" cap="none" dirty="0">
                <a:latin typeface="Arial" panose="020B0604020202020204" pitchFamily="34" charset="0"/>
                <a:cs typeface="Arial" panose="020B0604020202020204" pitchFamily="34" charset="0"/>
              </a:rPr>
              <a:t>Conclusiones</a:t>
            </a:r>
            <a:endParaRPr lang="es-EC" dirty="0"/>
          </a:p>
        </p:txBody>
      </p:sp>
      <p:sp>
        <p:nvSpPr>
          <p:cNvPr id="4" name="Rectángulo 3"/>
          <p:cNvSpPr/>
          <p:nvPr/>
        </p:nvSpPr>
        <p:spPr>
          <a:xfrm>
            <a:off x="788670" y="2860920"/>
            <a:ext cx="10565130" cy="4462760"/>
          </a:xfrm>
          <a:prstGeom prst="rect">
            <a:avLst/>
          </a:prstGeom>
        </p:spPr>
        <p:txBody>
          <a:bodyPr wrap="square">
            <a:spAutoFit/>
          </a:bodyPr>
          <a:lstStyle/>
          <a:p>
            <a:pPr marL="342900" indent="-342900" algn="just" defTabSz="1280160">
              <a:spcBef>
                <a:spcPts val="1400"/>
              </a:spcBef>
              <a:spcAft>
                <a:spcPts val="1000"/>
              </a:spcAft>
              <a:buFont typeface="Arial" panose="020B0604020202020204" pitchFamily="34" charset="0"/>
              <a:buChar char="●"/>
            </a:pPr>
            <a:r>
              <a:rPr lang="es-ES" sz="2400" dirty="0">
                <a:solidFill>
                  <a:schemeClr val="tx1">
                    <a:lumMod val="75000"/>
                    <a:lumOff val="25000"/>
                  </a:schemeClr>
                </a:solidFill>
                <a:latin typeface="Arial" panose="020B0604020202020204" pitchFamily="34" charset="0"/>
                <a:cs typeface="Arial" panose="020B0604020202020204" pitchFamily="34" charset="0"/>
              </a:rPr>
              <a:t>El Cuadro de Mando Integral es una herramienta eficaz de control que permitirá obtener y monitorear resultados tangibles e intangibles, y que se verán reflejados en la reducción de costes y desperdicios, sobre todo en el mejoramiento continuo de la calidad del servicio que brinda la Biblioteca. </a:t>
            </a:r>
          </a:p>
          <a:p>
            <a:pPr marL="342900" indent="-342900" algn="just" defTabSz="1280160">
              <a:spcBef>
                <a:spcPts val="1400"/>
              </a:spcBef>
              <a:spcAft>
                <a:spcPts val="1000"/>
              </a:spcAft>
              <a:buFont typeface="Arial" panose="020B0604020202020204" pitchFamily="34" charset="0"/>
              <a:buChar char="●"/>
            </a:pPr>
            <a:r>
              <a:rPr lang="es-ES" sz="2400" dirty="0">
                <a:solidFill>
                  <a:schemeClr val="tx1">
                    <a:lumMod val="75000"/>
                    <a:lumOff val="25000"/>
                  </a:schemeClr>
                </a:solidFill>
                <a:latin typeface="Arial" panose="020B0604020202020204" pitchFamily="34" charset="0"/>
                <a:cs typeface="Arial" panose="020B0604020202020204" pitchFamily="34" charset="0"/>
              </a:rPr>
              <a:t>En el levantamiento de la información para el desarrollo del Cuadro de Mando Integral se pudo aprender que la UTEQ se abarca como un todo, ya que toma en consideración a cada una de las áreas, procesos, funciones, objetivos, visión, misión, fortalezas, debilidades, mercado, usuarios, competencia para establecer sus objetivos, estrategias e indicadores. </a:t>
            </a:r>
            <a:endParaRPr lang="es-ES" sz="2400"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459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00237" y="700332"/>
            <a:ext cx="11041380" cy="1855788"/>
          </a:xfrm>
          <a:prstGeom prst="rect">
            <a:avLst/>
          </a:prstGeom>
        </p:spPr>
        <p:txBody>
          <a:bodyPr vert="horz" lIns="91440" tIns="45720" rIns="91440" bIns="45720" rtlCol="0" anchor="b">
            <a:normAutofit/>
          </a:bodyPr>
          <a:lstStyle>
            <a:lvl1pPr algn="l" defTabSz="1280160" rtl="0" eaLnBrk="1" latinLnBrk="0" hangingPunct="1">
              <a:lnSpc>
                <a:spcPct val="85000"/>
              </a:lnSpc>
              <a:spcBef>
                <a:spcPct val="0"/>
              </a:spcBef>
              <a:buNone/>
              <a:defRPr sz="6720" kern="1200" spc="-70" baseline="0">
                <a:solidFill>
                  <a:schemeClr val="tx1">
                    <a:lumMod val="75000"/>
                    <a:lumOff val="25000"/>
                  </a:schemeClr>
                </a:solidFill>
                <a:latin typeface="+mj-lt"/>
                <a:ea typeface="+mj-ea"/>
                <a:cs typeface="+mj-cs"/>
              </a:defRPr>
            </a:lvl1pPr>
          </a:lstStyle>
          <a:p>
            <a:r>
              <a:rPr lang="es-EC" sz="6600" b="1" dirty="0">
                <a:latin typeface="Arial" panose="020B0604020202020204" pitchFamily="34" charset="0"/>
                <a:cs typeface="Arial" panose="020B0604020202020204" pitchFamily="34" charset="0"/>
              </a:rPr>
              <a:t>Conclusiones</a:t>
            </a:r>
            <a:endParaRPr lang="es-EC" sz="6600" dirty="0"/>
          </a:p>
        </p:txBody>
      </p:sp>
      <p:sp>
        <p:nvSpPr>
          <p:cNvPr id="5" name="Rectángulo 4"/>
          <p:cNvSpPr/>
          <p:nvPr/>
        </p:nvSpPr>
        <p:spPr>
          <a:xfrm>
            <a:off x="1000236" y="2860920"/>
            <a:ext cx="10353563" cy="4524315"/>
          </a:xfrm>
          <a:prstGeom prst="rect">
            <a:avLst/>
          </a:prstGeom>
        </p:spPr>
        <p:txBody>
          <a:bodyPr wrap="square">
            <a:spAutoFit/>
          </a:bodyPr>
          <a:lstStyle/>
          <a:p>
            <a:pPr marL="285750" lvl="0" indent="-285750" algn="just">
              <a:buFont typeface="Arial" panose="020B0604020202020204" pitchFamily="34" charset="0"/>
              <a:buChar char="•"/>
            </a:pPr>
            <a:r>
              <a:rPr lang="es-EC" sz="2400" dirty="0">
                <a:latin typeface="Arial" panose="020B0604020202020204" pitchFamily="34" charset="0"/>
                <a:cs typeface="Arial" panose="020B0604020202020204" pitchFamily="34" charset="0"/>
              </a:rPr>
              <a:t>El Cuadro de Mando Integral proporcionará a través de sus procesos, subprocesos e indicadores claves, una gestión sostenible en el quehacer de la Biblioteca, ya que la información que arroje el mismo constituye insumo suficiente para la mejora continua</a:t>
            </a:r>
            <a:r>
              <a:rPr lang="es-EC" sz="24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C" sz="2400" dirty="0">
                <a:latin typeface="Arial" panose="020B0604020202020204" pitchFamily="34" charset="0"/>
                <a:cs typeface="Arial" panose="020B0604020202020204" pitchFamily="34" charset="0"/>
              </a:rPr>
              <a:t>El cuadro de mando integral, al ser un sistema de control de gestión eficiente a través de la medición y evaluación del desempeño, en el área del Talento Humano se incluye el indicador porcentaje de servidores que han alcanzado altos niveles de competencia, que con la implementación de un plan de capacitación permitirá reflejar el aumento de conocimiento de los servidores relacionado con las competencias necesarias para lograr la estrategia.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27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34;p56"/>
          <p:cNvSpPr txBox="1">
            <a:spLocks noGrp="1"/>
          </p:cNvSpPr>
          <p:nvPr>
            <p:ph type="title"/>
          </p:nvPr>
        </p:nvSpPr>
        <p:spPr>
          <a:xfrm>
            <a:off x="4073076" y="1571223"/>
            <a:ext cx="5479732" cy="940204"/>
          </a:xfrm>
          <a:prstGeom prst="rect">
            <a:avLst/>
          </a:prstGeom>
          <a:solidFill>
            <a:schemeClr val="accent4">
              <a:lumMod val="60000"/>
              <a:lumOff val="4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rPr>
              <a:t>Contenido</a:t>
            </a:r>
            <a:endParaRPr dirty="0">
              <a:solidFill>
                <a:schemeClr val="tx1"/>
              </a:solidFill>
            </a:endParaRPr>
          </a:p>
        </p:txBody>
      </p:sp>
      <p:sp>
        <p:nvSpPr>
          <p:cNvPr id="6" name="Google Shape;1335;p56">
            <a:hlinkClick r:id="rId2" action="ppaction://hlinksldjump"/>
          </p:cNvPr>
          <p:cNvSpPr txBox="1">
            <a:spLocks/>
          </p:cNvSpPr>
          <p:nvPr/>
        </p:nvSpPr>
        <p:spPr>
          <a:xfrm>
            <a:off x="5072314" y="2851484"/>
            <a:ext cx="6056896" cy="4308587"/>
          </a:xfrm>
          <a:prstGeom prst="rect">
            <a:avLst/>
          </a:prstGeom>
          <a:solidFill>
            <a:schemeClr val="accent2">
              <a:lumMod val="20000"/>
              <a:lumOff val="80000"/>
            </a:schemeClr>
          </a:solidFill>
        </p:spPr>
        <p:txBody>
          <a:bodyPr spcFirstLastPara="1" wrap="square" lIns="91425" tIns="91425" rIns="91425" bIns="91425" anchor="ctr" anchorCtr="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742950" indent="-742950">
              <a:spcBef>
                <a:spcPts val="0"/>
              </a:spcBef>
              <a:spcAft>
                <a:spcPts val="1200"/>
              </a:spcAft>
              <a:buAutoNum type="arabicPeriod"/>
            </a:pPr>
            <a:r>
              <a:rPr lang="es-EC" dirty="0" smtClean="0"/>
              <a:t>Diagnóstico situacional</a:t>
            </a:r>
          </a:p>
          <a:p>
            <a:pPr marL="742950" indent="-742950">
              <a:spcBef>
                <a:spcPts val="0"/>
              </a:spcBef>
              <a:spcAft>
                <a:spcPts val="1200"/>
              </a:spcAft>
              <a:buFont typeface="Arial" panose="020B0604020202020204" pitchFamily="34" charset="0"/>
              <a:buAutoNum type="arabicPeriod"/>
            </a:pPr>
            <a:r>
              <a:rPr lang="es-EC" dirty="0"/>
              <a:t>Análisis </a:t>
            </a:r>
            <a:r>
              <a:rPr lang="es-EC" dirty="0" smtClean="0"/>
              <a:t>estratégico</a:t>
            </a:r>
          </a:p>
          <a:p>
            <a:pPr marL="742950" indent="-742950">
              <a:spcBef>
                <a:spcPts val="0"/>
              </a:spcBef>
              <a:spcAft>
                <a:spcPts val="1200"/>
              </a:spcAft>
              <a:buFont typeface="Arial" panose="020B0604020202020204" pitchFamily="34" charset="0"/>
              <a:buAutoNum type="arabicPeriod"/>
            </a:pPr>
            <a:r>
              <a:rPr lang="es-EC" dirty="0"/>
              <a:t>Desarrollo del modelo de </a:t>
            </a:r>
            <a:r>
              <a:rPr lang="es-EC" dirty="0" smtClean="0"/>
              <a:t>gestión</a:t>
            </a:r>
          </a:p>
          <a:p>
            <a:pPr marL="742950" indent="-742950">
              <a:spcBef>
                <a:spcPts val="0"/>
              </a:spcBef>
              <a:spcAft>
                <a:spcPts val="1200"/>
              </a:spcAft>
              <a:buFont typeface="Arial" panose="020B0604020202020204" pitchFamily="34" charset="0"/>
              <a:buAutoNum type="arabicPeriod"/>
            </a:pPr>
            <a:r>
              <a:rPr lang="es-EC" dirty="0"/>
              <a:t>Conclusiones y </a:t>
            </a:r>
            <a:r>
              <a:rPr lang="es-EC" dirty="0" smtClean="0"/>
              <a:t>recomendaciones</a:t>
            </a:r>
            <a:endParaRPr lang="es-EC" dirty="0"/>
          </a:p>
        </p:txBody>
      </p:sp>
      <p:pic>
        <p:nvPicPr>
          <p:cNvPr id="2" name="Imagen 1"/>
          <p:cNvPicPr>
            <a:picLocks noChangeAspect="1"/>
          </p:cNvPicPr>
          <p:nvPr/>
        </p:nvPicPr>
        <p:blipFill>
          <a:blip r:embed="rId3"/>
          <a:stretch>
            <a:fillRect/>
          </a:stretch>
        </p:blipFill>
        <p:spPr>
          <a:xfrm>
            <a:off x="1525593" y="3463913"/>
            <a:ext cx="2314898" cy="2792507"/>
          </a:xfrm>
          <a:prstGeom prst="rect">
            <a:avLst/>
          </a:prstGeom>
        </p:spPr>
      </p:pic>
    </p:spTree>
    <p:extLst>
      <p:ext uri="{BB962C8B-B14F-4D97-AF65-F5344CB8AC3E}">
        <p14:creationId xmlns:p14="http://schemas.microsoft.com/office/powerpoint/2010/main" val="1734574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0110" y="780118"/>
            <a:ext cx="11041380" cy="1855788"/>
          </a:xfrm>
        </p:spPr>
        <p:txBody>
          <a:bodyPr>
            <a:normAutofit/>
          </a:bodyPr>
          <a:lstStyle/>
          <a:p>
            <a:r>
              <a:rPr lang="es-EC" sz="6600" b="1" cap="none" dirty="0" smtClean="0">
                <a:latin typeface="Arial" panose="020B0604020202020204" pitchFamily="34" charset="0"/>
                <a:cs typeface="Times New Roman" panose="02020603050405020304" pitchFamily="18" charset="0"/>
              </a:rPr>
              <a:t>Recomendaciones</a:t>
            </a:r>
            <a:endParaRPr lang="es-EC" sz="6600" cap="none" dirty="0"/>
          </a:p>
        </p:txBody>
      </p:sp>
      <p:sp>
        <p:nvSpPr>
          <p:cNvPr id="4" name="Rectángulo 3"/>
          <p:cNvSpPr/>
          <p:nvPr/>
        </p:nvSpPr>
        <p:spPr>
          <a:xfrm>
            <a:off x="880110" y="2814683"/>
            <a:ext cx="11041380" cy="4154984"/>
          </a:xfrm>
          <a:prstGeom prst="rect">
            <a:avLst/>
          </a:prstGeom>
        </p:spPr>
        <p:txBody>
          <a:bodyPr wrap="square">
            <a:spAutoFit/>
          </a:bodyPr>
          <a:lstStyle/>
          <a:p>
            <a:pPr marL="457200" lvl="0" indent="-457200" algn="just">
              <a:buFont typeface="Arial" panose="020B0604020202020204" pitchFamily="34" charset="0"/>
              <a:buChar char="•"/>
            </a:pPr>
            <a:r>
              <a:rPr lang="es-EC" sz="2400" dirty="0">
                <a:latin typeface="Arial" panose="020B0604020202020204" pitchFamily="34" charset="0"/>
                <a:cs typeface="Arial" panose="020B0604020202020204" pitchFamily="34" charset="0"/>
              </a:rPr>
              <a:t>Cuando la UTEQ decida implementar el Cuadro de Mando Integral será necesario que se contrate personal exclusivamente para el proyecto de implementación, con el fin de que se dedique al cien por ciento de su tiempo y concentración a poner en marcha el proyecto. Este modelo de gestión deberá estar acorde al modelo de gestión que la UTEQ </a:t>
            </a:r>
            <a:r>
              <a:rPr lang="es-EC" sz="2400" dirty="0" smtClean="0">
                <a:latin typeface="Arial" panose="020B0604020202020204" pitchFamily="34" charset="0"/>
                <a:cs typeface="Arial" panose="020B0604020202020204" pitchFamily="34" charset="0"/>
              </a:rPr>
              <a:t>maneja</a:t>
            </a:r>
          </a:p>
          <a:p>
            <a:pPr lvl="0" algn="just"/>
            <a:endParaRPr lang="en-US" sz="2400" dirty="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s-EC" sz="2400" dirty="0">
                <a:latin typeface="Arial" panose="020B0604020202020204" pitchFamily="34" charset="0"/>
                <a:cs typeface="Arial" panose="020B0604020202020204" pitchFamily="34" charset="0"/>
              </a:rPr>
              <a:t>La Biblioteca debe incorporar el proceso de evaluación y medición de sus objetivos mediante el Cuadro de Mando Integral, con el fin de analizar y controlar en forma permanente y constante el avance de cada uno de ellos, de tal forma que puede diseñar planes correctivos o preventivos para dichos objetivos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855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304" y="411162"/>
            <a:ext cx="10561320" cy="2031060"/>
          </a:xfrm>
        </p:spPr>
        <p:txBody>
          <a:bodyPr/>
          <a:lstStyle/>
          <a:p>
            <a:r>
              <a:rPr lang="es-EC" sz="6600" b="1" cap="none" dirty="0">
                <a:latin typeface="Arial" panose="020B0604020202020204" pitchFamily="34" charset="0"/>
                <a:cs typeface="Times New Roman" panose="02020603050405020304" pitchFamily="18" charset="0"/>
              </a:rPr>
              <a:t>Recomendaciones</a:t>
            </a:r>
          </a:p>
        </p:txBody>
      </p:sp>
      <p:sp>
        <p:nvSpPr>
          <p:cNvPr id="4" name="Rectángulo 3"/>
          <p:cNvSpPr/>
          <p:nvPr/>
        </p:nvSpPr>
        <p:spPr>
          <a:xfrm>
            <a:off x="908304" y="2590812"/>
            <a:ext cx="10727437" cy="5262979"/>
          </a:xfrm>
          <a:prstGeom prst="rect">
            <a:avLst/>
          </a:prstGeom>
        </p:spPr>
        <p:txBody>
          <a:bodyPr wrap="square">
            <a:spAutoFit/>
          </a:bodyPr>
          <a:lstStyle/>
          <a:p>
            <a:pPr marL="285750" lvl="0" indent="-285750" algn="just">
              <a:buFont typeface="Arial" panose="020B0604020202020204" pitchFamily="34" charset="0"/>
              <a:buChar char="•"/>
            </a:pPr>
            <a:r>
              <a:rPr lang="es-EC" sz="2400" dirty="0">
                <a:latin typeface="Arial" panose="020B0604020202020204" pitchFamily="34" charset="0"/>
                <a:cs typeface="Arial" panose="020B0604020202020204" pitchFamily="34" charset="0"/>
              </a:rPr>
              <a:t>Se recomienda que para la construcción del Cuadro de Mando Integral no se definan más de 20 indicadores claves; ya que no debe recargarse excesivamente el CMI para que su operatividad resulte funcional</a:t>
            </a:r>
            <a:r>
              <a:rPr lang="es-EC" sz="2400" dirty="0" smtClean="0">
                <a:latin typeface="Arial" panose="020B0604020202020204" pitchFamily="34" charset="0"/>
                <a:cs typeface="Arial" panose="020B0604020202020204" pitchFamily="34" charset="0"/>
              </a:rPr>
              <a:t>.</a:t>
            </a:r>
          </a:p>
          <a:p>
            <a:pPr lvl="0" algn="just"/>
            <a:endParaRPr lang="en-US" sz="24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C" sz="2400" dirty="0">
                <a:latin typeface="Arial" panose="020B0604020202020204" pitchFamily="34" charset="0"/>
                <a:cs typeface="Arial" panose="020B0604020202020204" pitchFamily="34" charset="0"/>
              </a:rPr>
              <a:t>Revisar y definir las competencias como un conjunto de actitudes, habilidades, valores y conocimientos que han de tener los bibliotecarios para realizar su trabajo de forma efectiva y contribuir positivamente en la institución, usuarios y profesión, y que pueden ser desarrolladas, entrenadas y mejoradas mediante el aprendizaje. Por ello en la perspectiva de aprendizaje y crecimiento se definieron indicadores claves que permiten medir y evaluar las competencias actuales de quienes laboran en la Biblioteca, esto soportará al plan de capacitación que coadyuvará en una mejor gestión de los recursos de la institución para formar a sus futuros líderes.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568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6600" b="1" cap="none" dirty="0" smtClean="0">
                <a:latin typeface="Arial" panose="020B0604020202020204" pitchFamily="34" charset="0"/>
                <a:cs typeface="Times New Roman" panose="02020603050405020304" pitchFamily="18" charset="0"/>
              </a:rPr>
              <a:t>Recomendaciones</a:t>
            </a:r>
            <a:endParaRPr lang="en-US" sz="6600" b="1" cap="none" dirty="0">
              <a:latin typeface="Arial" panose="020B0604020202020204" pitchFamily="34" charset="0"/>
              <a:cs typeface="Times New Roman" panose="02020603050405020304" pitchFamily="18" charset="0"/>
            </a:endParaRPr>
          </a:p>
        </p:txBody>
      </p:sp>
      <p:sp>
        <p:nvSpPr>
          <p:cNvPr id="3" name="Marcador de contenido 2"/>
          <p:cNvSpPr>
            <a:spLocks noGrp="1"/>
          </p:cNvSpPr>
          <p:nvPr>
            <p:ph idx="1"/>
          </p:nvPr>
        </p:nvSpPr>
        <p:spPr>
          <a:xfrm>
            <a:off x="1152143" y="3124200"/>
            <a:ext cx="10308337" cy="5092532"/>
          </a:xfrm>
        </p:spPr>
        <p:txBody>
          <a:bodyPr>
            <a:normAutofit/>
          </a:bodyPr>
          <a:lstStyle/>
          <a:p>
            <a:pPr marL="549275" indent="-457200" algn="just" defTabSz="457200">
              <a:buClrTx/>
              <a:buFont typeface="Arial" panose="020B0604020202020204" pitchFamily="34" charset="0"/>
              <a:buChar char="•"/>
            </a:pPr>
            <a:r>
              <a:rPr lang="es-EC" sz="2400" dirty="0">
                <a:solidFill>
                  <a:schemeClr val="tx1"/>
                </a:solidFill>
                <a:latin typeface="Arial" panose="020B0604020202020204" pitchFamily="34" charset="0"/>
                <a:cs typeface="Arial" panose="020B0604020202020204" pitchFamily="34" charset="0"/>
              </a:rPr>
              <a:t>Implementar el modelo de gestión propuesto basado en el Cuadro de Mando Integral para la Biblioteca de la UTEQ, permitirá a quien gestione esta Unidad llevar un monitoreo y control de las estrategias definidas y se convierta en una herramienta de apoyo para la toma de decisiones.</a:t>
            </a:r>
            <a:endParaRPr lang="en-US" sz="2400" dirty="0">
              <a:solidFill>
                <a:schemeClr val="tx1"/>
              </a:solidFill>
              <a:latin typeface="Arial" panose="020B0604020202020204" pitchFamily="34" charset="0"/>
              <a:cs typeface="Arial" panose="020B0604020202020204" pitchFamily="34" charset="0"/>
            </a:endParaRPr>
          </a:p>
          <a:p>
            <a:pPr marL="549275" indent="-457200" algn="just" defTabSz="457200">
              <a:buClrTx/>
              <a:buFont typeface="Arial" panose="020B0604020202020204" pitchFamily="34" charset="0"/>
              <a:buChar char="•"/>
            </a:pPr>
            <a:r>
              <a:rPr lang="es-EC" sz="2400" dirty="0">
                <a:solidFill>
                  <a:schemeClr val="tx1"/>
                </a:solidFill>
                <a:latin typeface="Arial" panose="020B0604020202020204" pitchFamily="34" charset="0"/>
                <a:cs typeface="Arial" panose="020B0604020202020204" pitchFamily="34" charset="0"/>
              </a:rPr>
              <a:t>Efectuar una validación de los indicadores luego de la implementación del Cuadro de mando integral en la Biblioteca de la UTEQ que permita la confirmación de su beneficio y si cumplen con los objetivos definidos.</a:t>
            </a:r>
            <a:endParaRPr lang="en-US" sz="2400" dirty="0">
              <a:solidFill>
                <a:schemeClr val="tx1"/>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031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660" y="6533146"/>
            <a:ext cx="3633035" cy="2533149"/>
          </a:xfrm>
          <a:prstGeom prst="rect">
            <a:avLst/>
          </a:prstGeom>
        </p:spPr>
      </p:pic>
    </p:spTree>
    <p:extLst>
      <p:ext uri="{BB962C8B-B14F-4D97-AF65-F5344CB8AC3E}">
        <p14:creationId xmlns:p14="http://schemas.microsoft.com/office/powerpoint/2010/main" val="2353503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0;p54"/>
          <p:cNvSpPr txBox="1">
            <a:spLocks/>
          </p:cNvSpPr>
          <p:nvPr/>
        </p:nvSpPr>
        <p:spPr>
          <a:xfrm>
            <a:off x="1949116" y="7267073"/>
            <a:ext cx="7134726" cy="67390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sz="3600" b="1" dirty="0" smtClean="0">
                <a:solidFill>
                  <a:srgbClr val="002060"/>
                </a:solidFill>
                <a:latin typeface="Arial" panose="020B0604020202020204" pitchFamily="34" charset="0"/>
                <a:cs typeface="Arial" panose="020B0604020202020204" pitchFamily="34" charset="0"/>
              </a:rPr>
              <a:t>Diagnóstico situacional</a:t>
            </a:r>
            <a:endParaRPr lang="es-EC"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25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422573" y="1872937"/>
            <a:ext cx="5349923" cy="2308324"/>
          </a:xfrm>
          <a:prstGeom prst="rect">
            <a:avLst/>
          </a:prstGeom>
          <a:noFill/>
        </p:spPr>
        <p:txBody>
          <a:bodyPr wrap="square" rtlCol="0">
            <a:spAutoFit/>
          </a:bodyPr>
          <a:lstStyle/>
          <a:p>
            <a:r>
              <a:rPr lang="es-EC" sz="2400" dirty="0" smtClean="0"/>
              <a:t>Año 2019 – IIS</a:t>
            </a:r>
          </a:p>
          <a:p>
            <a:r>
              <a:rPr lang="es-EC" sz="2400" dirty="0" smtClean="0"/>
              <a:t>Presupuesto </a:t>
            </a:r>
            <a:r>
              <a:rPr lang="es-EC" sz="2400" dirty="0"/>
              <a:t>anual           = $100.000.00</a:t>
            </a:r>
          </a:p>
          <a:p>
            <a:r>
              <a:rPr lang="es-EC" sz="2400" dirty="0"/>
              <a:t>Usuarios estudiantes        = 8.855</a:t>
            </a:r>
          </a:p>
          <a:p>
            <a:r>
              <a:rPr lang="es-EC" sz="2400" dirty="0"/>
              <a:t>Profesores                          = 526</a:t>
            </a:r>
          </a:p>
          <a:p>
            <a:r>
              <a:rPr lang="es-EC" sz="2400" dirty="0"/>
              <a:t>Carreras                              =  20</a:t>
            </a:r>
          </a:p>
          <a:p>
            <a:r>
              <a:rPr lang="es-EC" sz="2400" dirty="0"/>
              <a:t>Personal de la Biblioteca = 7</a:t>
            </a:r>
          </a:p>
        </p:txBody>
      </p:sp>
      <p:sp>
        <p:nvSpPr>
          <p:cNvPr id="6" name="CuadroTexto 5"/>
          <p:cNvSpPr txBox="1"/>
          <p:nvPr/>
        </p:nvSpPr>
        <p:spPr>
          <a:xfrm>
            <a:off x="5325284" y="1088047"/>
            <a:ext cx="5510355" cy="707886"/>
          </a:xfrm>
          <a:prstGeom prst="rect">
            <a:avLst/>
          </a:prstGeom>
          <a:noFill/>
        </p:spPr>
        <p:txBody>
          <a:bodyPr wrap="none" rtlCol="0">
            <a:spAutoFit/>
          </a:bodyPr>
          <a:lstStyle/>
          <a:p>
            <a:r>
              <a:rPr lang="es-EC" sz="2000" dirty="0"/>
              <a:t>Biblioteca General campus Ing. Manuel Haz Álvarez</a:t>
            </a:r>
          </a:p>
          <a:p>
            <a:r>
              <a:rPr lang="es-EC" sz="2000" dirty="0"/>
              <a:t>Sala de lectura de la Finca La María</a:t>
            </a:r>
            <a:endParaRPr lang="en-US" sz="2000" dirty="0"/>
          </a:p>
        </p:txBody>
      </p:sp>
      <p:graphicFrame>
        <p:nvGraphicFramePr>
          <p:cNvPr id="8" name="Diagrama 7"/>
          <p:cNvGraphicFramePr/>
          <p:nvPr>
            <p:extLst>
              <p:ext uri="{D42A27DB-BD31-4B8C-83A1-F6EECF244321}">
                <p14:modId xmlns:p14="http://schemas.microsoft.com/office/powerpoint/2010/main" val="141017689"/>
              </p:ext>
            </p:extLst>
          </p:nvPr>
        </p:nvGraphicFramePr>
        <p:xfrm>
          <a:off x="60960" y="2039773"/>
          <a:ext cx="5471160" cy="2770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a 1"/>
          <p:cNvGraphicFramePr>
            <a:graphicFrameLocks noGrp="1"/>
          </p:cNvGraphicFramePr>
          <p:nvPr>
            <p:extLst>
              <p:ext uri="{D42A27DB-BD31-4B8C-83A1-F6EECF244321}">
                <p14:modId xmlns:p14="http://schemas.microsoft.com/office/powerpoint/2010/main" val="987325473"/>
              </p:ext>
            </p:extLst>
          </p:nvPr>
        </p:nvGraphicFramePr>
        <p:xfrm>
          <a:off x="1506721" y="4977999"/>
          <a:ext cx="9831704" cy="1577873"/>
        </p:xfrm>
        <a:graphic>
          <a:graphicData uri="http://schemas.openxmlformats.org/drawingml/2006/table">
            <a:tbl>
              <a:tblPr firstRow="1" firstCol="1" lastRow="1" lastCol="1" bandRow="1" bandCol="1">
                <a:tableStyleId>{46F890A9-2807-4EBB-B81D-B2AA78EC7F39}</a:tableStyleId>
              </a:tblPr>
              <a:tblGrid>
                <a:gridCol w="1605755">
                  <a:extLst>
                    <a:ext uri="{9D8B030D-6E8A-4147-A177-3AD203B41FA5}">
                      <a16:colId xmlns:a16="http://schemas.microsoft.com/office/drawing/2014/main" val="2938739452"/>
                    </a:ext>
                  </a:extLst>
                </a:gridCol>
                <a:gridCol w="1605755">
                  <a:extLst>
                    <a:ext uri="{9D8B030D-6E8A-4147-A177-3AD203B41FA5}">
                      <a16:colId xmlns:a16="http://schemas.microsoft.com/office/drawing/2014/main" val="2180619793"/>
                    </a:ext>
                  </a:extLst>
                </a:gridCol>
                <a:gridCol w="2407541">
                  <a:extLst>
                    <a:ext uri="{9D8B030D-6E8A-4147-A177-3AD203B41FA5}">
                      <a16:colId xmlns:a16="http://schemas.microsoft.com/office/drawing/2014/main" val="458272769"/>
                    </a:ext>
                  </a:extLst>
                </a:gridCol>
                <a:gridCol w="1202681">
                  <a:extLst>
                    <a:ext uri="{9D8B030D-6E8A-4147-A177-3AD203B41FA5}">
                      <a16:colId xmlns:a16="http://schemas.microsoft.com/office/drawing/2014/main" val="93870955"/>
                    </a:ext>
                  </a:extLst>
                </a:gridCol>
                <a:gridCol w="1003324">
                  <a:extLst>
                    <a:ext uri="{9D8B030D-6E8A-4147-A177-3AD203B41FA5}">
                      <a16:colId xmlns:a16="http://schemas.microsoft.com/office/drawing/2014/main" val="3646957348"/>
                    </a:ext>
                  </a:extLst>
                </a:gridCol>
                <a:gridCol w="1003324">
                  <a:extLst>
                    <a:ext uri="{9D8B030D-6E8A-4147-A177-3AD203B41FA5}">
                      <a16:colId xmlns:a16="http://schemas.microsoft.com/office/drawing/2014/main" val="629124300"/>
                    </a:ext>
                  </a:extLst>
                </a:gridCol>
                <a:gridCol w="1003324">
                  <a:extLst>
                    <a:ext uri="{9D8B030D-6E8A-4147-A177-3AD203B41FA5}">
                      <a16:colId xmlns:a16="http://schemas.microsoft.com/office/drawing/2014/main" val="3816184602"/>
                    </a:ext>
                  </a:extLst>
                </a:gridCol>
              </a:tblGrid>
              <a:tr h="251788">
                <a:tc rowSpan="2">
                  <a:txBody>
                    <a:bodyPr/>
                    <a:lstStyle/>
                    <a:p>
                      <a:pPr marR="64770" algn="ctr">
                        <a:spcAft>
                          <a:spcPts val="0"/>
                        </a:spcAft>
                      </a:pPr>
                      <a:r>
                        <a:rPr lang="es-EC" sz="1400" dirty="0">
                          <a:solidFill>
                            <a:schemeClr val="tx1"/>
                          </a:solidFill>
                          <a:effectLst/>
                        </a:rPr>
                        <a:t> </a:t>
                      </a:r>
                      <a:endParaRPr lang="en-US" sz="2000" dirty="0">
                        <a:solidFill>
                          <a:schemeClr val="tx1"/>
                        </a:solidFill>
                        <a:effectLst/>
                      </a:endParaRPr>
                    </a:p>
                    <a:p>
                      <a:pPr marR="64770" algn="ctr">
                        <a:spcBef>
                          <a:spcPts val="630"/>
                        </a:spcBef>
                        <a:spcAft>
                          <a:spcPts val="0"/>
                        </a:spcAft>
                      </a:pPr>
                      <a:r>
                        <a:rPr lang="es-EC" sz="1400" dirty="0">
                          <a:solidFill>
                            <a:schemeClr val="tx1"/>
                          </a:solidFill>
                          <a:effectLst/>
                        </a:rPr>
                        <a:t>PROGRAMAS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rowSpan="2">
                  <a:txBody>
                    <a:bodyPr/>
                    <a:lstStyle/>
                    <a:p>
                      <a:pPr algn="ctr">
                        <a:spcAft>
                          <a:spcPts val="0"/>
                        </a:spcAft>
                      </a:pPr>
                      <a:r>
                        <a:rPr lang="es-EC" sz="1400" dirty="0">
                          <a:solidFill>
                            <a:schemeClr val="tx1"/>
                          </a:solidFill>
                          <a:effectLst/>
                        </a:rPr>
                        <a:t> </a:t>
                      </a:r>
                      <a:endParaRPr lang="en-US" sz="2000" dirty="0">
                        <a:solidFill>
                          <a:schemeClr val="tx1"/>
                        </a:solidFill>
                        <a:effectLst/>
                      </a:endParaRPr>
                    </a:p>
                    <a:p>
                      <a:pPr marL="86360" algn="ctr">
                        <a:spcBef>
                          <a:spcPts val="630"/>
                        </a:spcBef>
                        <a:spcAft>
                          <a:spcPts val="0"/>
                        </a:spcAft>
                      </a:pPr>
                      <a:r>
                        <a:rPr lang="es-EC" sz="1400" dirty="0">
                          <a:solidFill>
                            <a:schemeClr val="tx1"/>
                          </a:solidFill>
                          <a:effectLst/>
                        </a:rPr>
                        <a:t>ACCIONES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rowSpan="2">
                  <a:txBody>
                    <a:bodyPr/>
                    <a:lstStyle/>
                    <a:p>
                      <a:pPr algn="ctr">
                        <a:spcAft>
                          <a:spcPts val="0"/>
                        </a:spcAft>
                      </a:pPr>
                      <a:r>
                        <a:rPr lang="es-EC" sz="1400" dirty="0">
                          <a:solidFill>
                            <a:schemeClr val="tx1"/>
                          </a:solidFill>
                          <a:effectLst/>
                        </a:rPr>
                        <a:t> </a:t>
                      </a:r>
                      <a:endParaRPr lang="en-US" sz="2000" dirty="0">
                        <a:solidFill>
                          <a:schemeClr val="tx1"/>
                        </a:solidFill>
                        <a:effectLst/>
                      </a:endParaRPr>
                    </a:p>
                    <a:p>
                      <a:pPr marL="91440" algn="ctr">
                        <a:spcBef>
                          <a:spcPts val="630"/>
                        </a:spcBef>
                        <a:spcAft>
                          <a:spcPts val="0"/>
                        </a:spcAft>
                      </a:pPr>
                      <a:r>
                        <a:rPr lang="es-EC" sz="1400" dirty="0">
                          <a:solidFill>
                            <a:schemeClr val="tx1"/>
                          </a:solidFill>
                          <a:effectLst/>
                        </a:rPr>
                        <a:t>INDICADOR</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gridSpan="4">
                  <a:txBody>
                    <a:bodyPr/>
                    <a:lstStyle/>
                    <a:p>
                      <a:pPr algn="ctr">
                        <a:spcAft>
                          <a:spcPts val="0"/>
                        </a:spcAft>
                      </a:pPr>
                      <a:r>
                        <a:rPr lang="es-EC" sz="1050" dirty="0">
                          <a:solidFill>
                            <a:schemeClr val="tx1"/>
                          </a:solidFill>
                          <a:effectLst/>
                        </a:rPr>
                        <a:t>META</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6008073"/>
                  </a:ext>
                </a:extLst>
              </a:tr>
              <a:tr h="3632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51130" indent="-12700" algn="ctr">
                        <a:lnSpc>
                          <a:spcPts val="1005"/>
                        </a:lnSpc>
                        <a:spcAft>
                          <a:spcPts val="0"/>
                        </a:spcAft>
                      </a:pPr>
                      <a:r>
                        <a:rPr lang="es-EC" sz="1400" dirty="0">
                          <a:solidFill>
                            <a:schemeClr val="tx1"/>
                          </a:solidFill>
                          <a:effectLst/>
                        </a:rPr>
                        <a:t>LINEA</a:t>
                      </a:r>
                      <a:endParaRPr lang="en-US" sz="2000" dirty="0">
                        <a:solidFill>
                          <a:schemeClr val="tx1"/>
                        </a:solidFill>
                        <a:effectLst/>
                      </a:endParaRPr>
                    </a:p>
                    <a:p>
                      <a:pPr marL="181610" indent="-30480" algn="ctr">
                        <a:lnSpc>
                          <a:spcPts val="1030"/>
                        </a:lnSpc>
                        <a:spcBef>
                          <a:spcPts val="15"/>
                        </a:spcBef>
                        <a:spcAft>
                          <a:spcPts val="0"/>
                        </a:spcAft>
                      </a:pPr>
                      <a:r>
                        <a:rPr lang="es-EC" sz="1400" dirty="0">
                          <a:solidFill>
                            <a:schemeClr val="tx1"/>
                          </a:solidFill>
                          <a:effectLst/>
                        </a:rPr>
                        <a:t>BASE 2017</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a:txBody>
                    <a:bodyPr/>
                    <a:lstStyle/>
                    <a:p>
                      <a:pPr algn="ctr">
                        <a:spcBef>
                          <a:spcPts val="25"/>
                        </a:spcBef>
                        <a:spcAft>
                          <a:spcPts val="0"/>
                        </a:spcAft>
                      </a:pPr>
                      <a:r>
                        <a:rPr lang="es-EC" sz="1400" dirty="0">
                          <a:solidFill>
                            <a:schemeClr val="tx1"/>
                          </a:solidFill>
                          <a:effectLst/>
                        </a:rPr>
                        <a:t> </a:t>
                      </a:r>
                      <a:endParaRPr lang="en-US" sz="2000" dirty="0">
                        <a:solidFill>
                          <a:schemeClr val="tx1"/>
                        </a:solidFill>
                        <a:effectLst/>
                      </a:endParaRPr>
                    </a:p>
                    <a:p>
                      <a:pPr marL="31750" marR="26670" algn="ctr">
                        <a:spcAft>
                          <a:spcPts val="0"/>
                        </a:spcAft>
                      </a:pPr>
                      <a:r>
                        <a:rPr lang="es-EC" sz="1400" dirty="0">
                          <a:solidFill>
                            <a:schemeClr val="tx1"/>
                          </a:solidFill>
                          <a:effectLst/>
                        </a:rPr>
                        <a:t>2018</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a:txBody>
                    <a:bodyPr/>
                    <a:lstStyle/>
                    <a:p>
                      <a:pPr algn="ctr">
                        <a:spcBef>
                          <a:spcPts val="25"/>
                        </a:spcBef>
                        <a:spcAft>
                          <a:spcPts val="0"/>
                        </a:spcAft>
                      </a:pPr>
                      <a:r>
                        <a:rPr lang="es-EC" sz="1400" dirty="0">
                          <a:solidFill>
                            <a:schemeClr val="tx1"/>
                          </a:solidFill>
                          <a:effectLst/>
                        </a:rPr>
                        <a:t> </a:t>
                      </a:r>
                      <a:endParaRPr lang="en-US" sz="2000" dirty="0">
                        <a:solidFill>
                          <a:schemeClr val="tx1"/>
                        </a:solidFill>
                        <a:effectLst/>
                      </a:endParaRPr>
                    </a:p>
                    <a:p>
                      <a:pPr marL="41910" marR="36830" algn="ctr">
                        <a:spcAft>
                          <a:spcPts val="0"/>
                        </a:spcAft>
                      </a:pPr>
                      <a:r>
                        <a:rPr lang="es-EC" sz="1400" dirty="0">
                          <a:solidFill>
                            <a:schemeClr val="tx1"/>
                          </a:solidFill>
                          <a:effectLst/>
                        </a:rPr>
                        <a:t>2019</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tc>
                  <a:txBody>
                    <a:bodyPr/>
                    <a:lstStyle/>
                    <a:p>
                      <a:pPr algn="ctr">
                        <a:spcBef>
                          <a:spcPts val="25"/>
                        </a:spcBef>
                        <a:spcAft>
                          <a:spcPts val="0"/>
                        </a:spcAft>
                      </a:pPr>
                      <a:r>
                        <a:rPr lang="es-EC" sz="1400" dirty="0">
                          <a:solidFill>
                            <a:schemeClr val="tx1"/>
                          </a:solidFill>
                          <a:effectLst/>
                        </a:rPr>
                        <a:t> </a:t>
                      </a:r>
                      <a:endParaRPr lang="en-US" sz="2000" dirty="0">
                        <a:solidFill>
                          <a:schemeClr val="tx1"/>
                        </a:solidFill>
                        <a:effectLst/>
                      </a:endParaRPr>
                    </a:p>
                    <a:p>
                      <a:pPr marL="45720" marR="41275" algn="ctr">
                        <a:spcAft>
                          <a:spcPts val="0"/>
                        </a:spcAft>
                      </a:pPr>
                      <a:r>
                        <a:rPr lang="es-EC" sz="1400" dirty="0">
                          <a:solidFill>
                            <a:schemeClr val="tx1"/>
                          </a:solidFill>
                          <a:effectLst/>
                        </a:rPr>
                        <a:t>2020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solidFill>
                  </a:tcPr>
                </a:tc>
                <a:extLst>
                  <a:ext uri="{0D108BD9-81ED-4DB2-BD59-A6C34878D82A}">
                    <a16:rowId xmlns:a16="http://schemas.microsoft.com/office/drawing/2014/main" val="1396768978"/>
                  </a:ext>
                </a:extLst>
              </a:tr>
              <a:tr h="899365">
                <a:tc>
                  <a:txBody>
                    <a:bodyPr/>
                    <a:lstStyle/>
                    <a:p>
                      <a:pPr marR="64770">
                        <a:spcAft>
                          <a:spcPts val="0"/>
                        </a:spcAft>
                      </a:pPr>
                      <a:r>
                        <a:rPr lang="es-EC" sz="1050" dirty="0">
                          <a:effectLst/>
                        </a:rPr>
                        <a:t> </a:t>
                      </a:r>
                      <a:endParaRPr lang="en-US" sz="1400" dirty="0">
                        <a:effectLst/>
                      </a:endParaRPr>
                    </a:p>
                    <a:p>
                      <a:pPr marR="64770">
                        <a:spcAft>
                          <a:spcPts val="0"/>
                        </a:spcAft>
                      </a:pPr>
                      <a:r>
                        <a:rPr lang="es-EC" sz="1050" dirty="0">
                          <a:effectLst/>
                        </a:rPr>
                        <a:t> </a:t>
                      </a:r>
                      <a:endParaRPr lang="en-US" sz="1400" dirty="0">
                        <a:effectLst/>
                      </a:endParaRPr>
                    </a:p>
                    <a:p>
                      <a:pPr marR="64770">
                        <a:lnSpc>
                          <a:spcPct val="100000"/>
                        </a:lnSpc>
                        <a:spcBef>
                          <a:spcPts val="5"/>
                        </a:spcBef>
                        <a:spcAft>
                          <a:spcPts val="0"/>
                        </a:spcAft>
                      </a:pPr>
                      <a:r>
                        <a:rPr lang="es-EC" sz="1050" dirty="0">
                          <a:effectLst/>
                        </a:rPr>
                        <a:t>Administración de la biblioteca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625" marR="41910" indent="-1270">
                        <a:spcBef>
                          <a:spcPts val="75"/>
                        </a:spcBef>
                        <a:spcAft>
                          <a:spcPts val="0"/>
                        </a:spcAft>
                      </a:pPr>
                      <a:r>
                        <a:rPr lang="es-EC" sz="1050">
                          <a:effectLst/>
                        </a:rPr>
                        <a:t>A2.-Mejorar la accesibilidad y la calidad de los servicios bibliotecarios y sus sistemas de información.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Bef>
                          <a:spcPts val="15"/>
                        </a:spcBef>
                        <a:spcAft>
                          <a:spcPts val="0"/>
                        </a:spcAft>
                      </a:pPr>
                      <a:r>
                        <a:rPr lang="es-EC" sz="1050" dirty="0">
                          <a:effectLst/>
                        </a:rPr>
                        <a:t> </a:t>
                      </a:r>
                      <a:endParaRPr lang="en-US" sz="1400" dirty="0">
                        <a:effectLst/>
                      </a:endParaRPr>
                    </a:p>
                    <a:p>
                      <a:pPr marL="46355" marR="36195" indent="-5715">
                        <a:spcAft>
                          <a:spcPts val="0"/>
                        </a:spcAft>
                      </a:pPr>
                      <a:r>
                        <a:rPr lang="es-EC" sz="1050" dirty="0">
                          <a:effectLst/>
                        </a:rPr>
                        <a:t>Asignación presupuestaria para la adquisición de textos bibliográficos y sistema de bibliotecas virtuales.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es-EC" sz="1050">
                          <a:effectLst/>
                        </a:rPr>
                        <a:t> </a:t>
                      </a:r>
                      <a:endParaRPr lang="en-US" sz="1400">
                        <a:effectLst/>
                      </a:endParaRPr>
                    </a:p>
                    <a:p>
                      <a:pPr>
                        <a:spcBef>
                          <a:spcPts val="25"/>
                        </a:spcBef>
                        <a:spcAft>
                          <a:spcPts val="0"/>
                        </a:spcAft>
                      </a:pPr>
                      <a:r>
                        <a:rPr lang="es-EC" sz="1050">
                          <a:effectLst/>
                        </a:rPr>
                        <a:t> </a:t>
                      </a:r>
                      <a:endParaRPr lang="en-US" sz="1400">
                        <a:effectLst/>
                      </a:endParaRPr>
                    </a:p>
                    <a:p>
                      <a:pPr marL="43180" marR="35560" algn="ctr">
                        <a:spcAft>
                          <a:spcPts val="0"/>
                        </a:spcAft>
                      </a:pPr>
                      <a:r>
                        <a:rPr lang="es-EC" sz="1050">
                          <a:effectLst/>
                        </a:rPr>
                        <a:t>47,069.12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es-EC" sz="1050">
                          <a:effectLst/>
                        </a:rPr>
                        <a:t> </a:t>
                      </a:r>
                      <a:endParaRPr lang="en-US" sz="1400">
                        <a:effectLst/>
                      </a:endParaRPr>
                    </a:p>
                    <a:p>
                      <a:pPr>
                        <a:spcBef>
                          <a:spcPts val="25"/>
                        </a:spcBef>
                        <a:spcAft>
                          <a:spcPts val="0"/>
                        </a:spcAft>
                      </a:pPr>
                      <a:r>
                        <a:rPr lang="es-EC" sz="1050">
                          <a:effectLst/>
                        </a:rPr>
                        <a:t> </a:t>
                      </a:r>
                      <a:endParaRPr lang="en-US" sz="1400">
                        <a:effectLst/>
                      </a:endParaRPr>
                    </a:p>
                    <a:p>
                      <a:pPr marL="31750" marR="27305" algn="ctr">
                        <a:spcAft>
                          <a:spcPts val="0"/>
                        </a:spcAft>
                      </a:pPr>
                      <a:r>
                        <a:rPr lang="es-EC" sz="1050">
                          <a:effectLst/>
                        </a:rPr>
                        <a:t>100,000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es-EC" sz="1050">
                          <a:effectLst/>
                        </a:rPr>
                        <a:t> </a:t>
                      </a:r>
                      <a:endParaRPr lang="en-US" sz="1400">
                        <a:effectLst/>
                      </a:endParaRPr>
                    </a:p>
                    <a:p>
                      <a:pPr>
                        <a:spcBef>
                          <a:spcPts val="25"/>
                        </a:spcBef>
                        <a:spcAft>
                          <a:spcPts val="0"/>
                        </a:spcAft>
                      </a:pPr>
                      <a:r>
                        <a:rPr lang="es-EC" sz="1050">
                          <a:effectLst/>
                        </a:rPr>
                        <a:t> </a:t>
                      </a:r>
                      <a:endParaRPr lang="en-US" sz="1400">
                        <a:effectLst/>
                      </a:endParaRPr>
                    </a:p>
                    <a:p>
                      <a:pPr marL="41910" marR="37465" algn="ctr">
                        <a:spcAft>
                          <a:spcPts val="0"/>
                        </a:spcAft>
                      </a:pPr>
                      <a:r>
                        <a:rPr lang="es-EC" sz="1050">
                          <a:effectLst/>
                        </a:rPr>
                        <a:t>100,000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es-EC" sz="1050" dirty="0">
                          <a:effectLst/>
                        </a:rPr>
                        <a:t> </a:t>
                      </a:r>
                      <a:endParaRPr lang="en-US" sz="1400" dirty="0">
                        <a:effectLst/>
                      </a:endParaRPr>
                    </a:p>
                    <a:p>
                      <a:pPr>
                        <a:spcBef>
                          <a:spcPts val="25"/>
                        </a:spcBef>
                        <a:spcAft>
                          <a:spcPts val="0"/>
                        </a:spcAft>
                      </a:pPr>
                      <a:r>
                        <a:rPr lang="es-EC" sz="1050" dirty="0">
                          <a:effectLst/>
                        </a:rPr>
                        <a:t> </a:t>
                      </a:r>
                      <a:endParaRPr lang="en-US" sz="1400" dirty="0">
                        <a:effectLst/>
                      </a:endParaRPr>
                    </a:p>
                    <a:p>
                      <a:pPr marL="45720" marR="42545" algn="ctr">
                        <a:spcAft>
                          <a:spcPts val="0"/>
                        </a:spcAft>
                      </a:pPr>
                      <a:r>
                        <a:rPr lang="es-EC" sz="1050" dirty="0">
                          <a:effectLst/>
                        </a:rPr>
                        <a:t>150,000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94530103"/>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61775190"/>
              </p:ext>
            </p:extLst>
          </p:nvPr>
        </p:nvGraphicFramePr>
        <p:xfrm>
          <a:off x="4128635" y="6857999"/>
          <a:ext cx="4587875" cy="1569720"/>
        </p:xfrm>
        <a:graphic>
          <a:graphicData uri="http://schemas.openxmlformats.org/drawingml/2006/table">
            <a:tbl>
              <a:tblPr firstRow="1" firstCol="1" bandRow="1">
                <a:tableStyleId>{5C22544A-7EE6-4342-B048-85BDC9FD1C3A}</a:tableStyleId>
              </a:tblPr>
              <a:tblGrid>
                <a:gridCol w="2157095">
                  <a:extLst>
                    <a:ext uri="{9D8B030D-6E8A-4147-A177-3AD203B41FA5}">
                      <a16:colId xmlns:a16="http://schemas.microsoft.com/office/drawing/2014/main" val="3374517111"/>
                    </a:ext>
                  </a:extLst>
                </a:gridCol>
                <a:gridCol w="2430780">
                  <a:extLst>
                    <a:ext uri="{9D8B030D-6E8A-4147-A177-3AD203B41FA5}">
                      <a16:colId xmlns:a16="http://schemas.microsoft.com/office/drawing/2014/main" val="718123680"/>
                    </a:ext>
                  </a:extLst>
                </a:gridCol>
              </a:tblGrid>
              <a:tr h="238601">
                <a:tc gridSpan="2">
                  <a:txBody>
                    <a:bodyPr/>
                    <a:lstStyle/>
                    <a:p>
                      <a:pPr algn="just">
                        <a:lnSpc>
                          <a:spcPct val="107000"/>
                        </a:lnSpc>
                      </a:pPr>
                      <a:r>
                        <a:rPr lang="es-EC" sz="1200" dirty="0">
                          <a:solidFill>
                            <a:schemeClr val="tx1"/>
                          </a:solidFill>
                          <a:effectLst/>
                          <a:latin typeface="Arial" panose="020B0604020202020204" pitchFamily="34" charset="0"/>
                          <a:cs typeface="Arial" panose="020B0604020202020204" pitchFamily="34" charset="0"/>
                        </a:rPr>
                        <a:t>Colecciones en soporte físico</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367069140"/>
                  </a:ext>
                </a:extLst>
              </a:tr>
              <a:tr h="237849">
                <a:tc>
                  <a:txBody>
                    <a:bodyPr/>
                    <a:lstStyle/>
                    <a:p>
                      <a:pPr algn="just">
                        <a:lnSpc>
                          <a:spcPct val="107000"/>
                        </a:lnSpc>
                      </a:pPr>
                      <a:r>
                        <a:rPr lang="es-EC" sz="1100">
                          <a:solidFill>
                            <a:schemeClr val="tx1"/>
                          </a:solidFill>
                          <a:effectLst/>
                          <a:latin typeface="Arial" panose="020B0604020202020204" pitchFamily="34" charset="0"/>
                          <a:cs typeface="Arial" panose="020B0604020202020204" pitchFamily="34" charset="0"/>
                        </a:rPr>
                        <a:t>Libros</a:t>
                      </a:r>
                      <a:endParaRPr lang="en-US" sz="110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1100" dirty="0">
                          <a:solidFill>
                            <a:schemeClr val="tx1"/>
                          </a:solidFill>
                          <a:effectLst/>
                          <a:latin typeface="Arial" panose="020B0604020202020204" pitchFamily="34" charset="0"/>
                          <a:cs typeface="Arial" panose="020B0604020202020204" pitchFamily="34" charset="0"/>
                        </a:rPr>
                        <a:t>12,345</a:t>
                      </a: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0715370"/>
                  </a:ext>
                </a:extLst>
              </a:tr>
              <a:tr h="218654">
                <a:tc>
                  <a:txBody>
                    <a:bodyPr/>
                    <a:lstStyle/>
                    <a:p>
                      <a:pPr algn="just">
                        <a:lnSpc>
                          <a:spcPct val="107000"/>
                        </a:lnSpc>
                      </a:pPr>
                      <a:r>
                        <a:rPr lang="es-EC" sz="1100">
                          <a:solidFill>
                            <a:schemeClr val="tx1"/>
                          </a:solidFill>
                          <a:effectLst/>
                          <a:latin typeface="Arial" panose="020B0604020202020204" pitchFamily="34" charset="0"/>
                          <a:cs typeface="Arial" panose="020B0604020202020204" pitchFamily="34" charset="0"/>
                        </a:rPr>
                        <a:t>Tesis</a:t>
                      </a:r>
                      <a:endParaRPr lang="en-US" sz="110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1100" dirty="0">
                          <a:solidFill>
                            <a:schemeClr val="tx1"/>
                          </a:solidFill>
                          <a:effectLst/>
                          <a:latin typeface="Arial" panose="020B0604020202020204" pitchFamily="34" charset="0"/>
                          <a:cs typeface="Arial" panose="020B0604020202020204" pitchFamily="34" charset="0"/>
                        </a:rPr>
                        <a:t>6,870</a:t>
                      </a: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24054537"/>
                  </a:ext>
                </a:extLst>
              </a:tr>
              <a:tr h="218654">
                <a:tc>
                  <a:txBody>
                    <a:bodyPr/>
                    <a:lstStyle/>
                    <a:p>
                      <a:pPr algn="just">
                        <a:lnSpc>
                          <a:spcPct val="107000"/>
                        </a:lnSpc>
                      </a:pPr>
                      <a:r>
                        <a:rPr lang="es-EC" sz="1100">
                          <a:solidFill>
                            <a:schemeClr val="tx1"/>
                          </a:solidFill>
                          <a:effectLst/>
                          <a:latin typeface="Arial" panose="020B0604020202020204" pitchFamily="34" charset="0"/>
                          <a:cs typeface="Arial" panose="020B0604020202020204" pitchFamily="34" charset="0"/>
                        </a:rPr>
                        <a:t>Folletos </a:t>
                      </a:r>
                      <a:endParaRPr lang="en-US" sz="110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1100" dirty="0">
                          <a:solidFill>
                            <a:schemeClr val="tx1"/>
                          </a:solidFill>
                          <a:effectLst/>
                          <a:latin typeface="Arial" panose="020B0604020202020204" pitchFamily="34" charset="0"/>
                          <a:cs typeface="Arial" panose="020B0604020202020204" pitchFamily="34" charset="0"/>
                        </a:rPr>
                        <a:t>689</a:t>
                      </a: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77140830"/>
                  </a:ext>
                </a:extLst>
              </a:tr>
              <a:tr h="218654">
                <a:tc>
                  <a:txBody>
                    <a:bodyPr/>
                    <a:lstStyle/>
                    <a:p>
                      <a:pPr algn="just">
                        <a:lnSpc>
                          <a:spcPct val="107000"/>
                        </a:lnSpc>
                      </a:pPr>
                      <a:r>
                        <a:rPr lang="es-EC" sz="1100">
                          <a:solidFill>
                            <a:schemeClr val="tx1"/>
                          </a:solidFill>
                          <a:effectLst/>
                          <a:latin typeface="Arial" panose="020B0604020202020204" pitchFamily="34" charset="0"/>
                          <a:cs typeface="Arial" panose="020B0604020202020204" pitchFamily="34" charset="0"/>
                        </a:rPr>
                        <a:t>Revistas</a:t>
                      </a:r>
                      <a:endParaRPr lang="en-US" sz="110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1100" dirty="0">
                          <a:solidFill>
                            <a:schemeClr val="tx1"/>
                          </a:solidFill>
                          <a:effectLst/>
                          <a:latin typeface="Arial" panose="020B0604020202020204" pitchFamily="34" charset="0"/>
                          <a:cs typeface="Arial" panose="020B0604020202020204" pitchFamily="34" charset="0"/>
                        </a:rPr>
                        <a:t>457</a:t>
                      </a: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27825578"/>
                  </a:ext>
                </a:extLst>
              </a:tr>
              <a:tr h="218654">
                <a:tc>
                  <a:txBody>
                    <a:bodyPr/>
                    <a:lstStyle/>
                    <a:p>
                      <a:pPr algn="just">
                        <a:lnSpc>
                          <a:spcPct val="107000"/>
                        </a:lnSpc>
                      </a:pPr>
                      <a:r>
                        <a:rPr lang="es-EC" sz="1100">
                          <a:solidFill>
                            <a:schemeClr val="tx1"/>
                          </a:solidFill>
                          <a:effectLst/>
                          <a:latin typeface="Arial" panose="020B0604020202020204" pitchFamily="34" charset="0"/>
                          <a:cs typeface="Arial" panose="020B0604020202020204" pitchFamily="34" charset="0"/>
                        </a:rPr>
                        <a:t>Boletines</a:t>
                      </a:r>
                      <a:endParaRPr lang="en-US" sz="110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1100" dirty="0">
                          <a:solidFill>
                            <a:schemeClr val="tx1"/>
                          </a:solidFill>
                          <a:effectLst/>
                          <a:latin typeface="Arial" panose="020B0604020202020204" pitchFamily="34" charset="0"/>
                          <a:cs typeface="Arial" panose="020B0604020202020204" pitchFamily="34" charset="0"/>
                        </a:rPr>
                        <a:t>77</a:t>
                      </a: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71837474"/>
                  </a:ext>
                </a:extLst>
              </a:tr>
              <a:tr h="218654">
                <a:tc>
                  <a:txBody>
                    <a:bodyPr/>
                    <a:lstStyle/>
                    <a:p>
                      <a:pPr algn="just">
                        <a:lnSpc>
                          <a:spcPct val="107000"/>
                        </a:lnSpc>
                      </a:pPr>
                      <a:r>
                        <a:rPr lang="es-EC" sz="1100">
                          <a:solidFill>
                            <a:schemeClr val="tx1"/>
                          </a:solidFill>
                          <a:effectLst/>
                          <a:latin typeface="Arial" panose="020B0604020202020204" pitchFamily="34" charset="0"/>
                          <a:cs typeface="Arial" panose="020B0604020202020204" pitchFamily="34" charset="0"/>
                        </a:rPr>
                        <a:t>Total</a:t>
                      </a:r>
                      <a:endParaRPr lang="en-US" sz="1100">
                        <a:solidFill>
                          <a:schemeClr val="tx1"/>
                        </a:solidFill>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1100" dirty="0">
                          <a:solidFill>
                            <a:schemeClr val="tx1"/>
                          </a:solidFill>
                          <a:effectLst/>
                          <a:latin typeface="Arial" panose="020B0604020202020204" pitchFamily="34" charset="0"/>
                          <a:cs typeface="Arial" panose="020B0604020202020204" pitchFamily="34" charset="0"/>
                        </a:rPr>
                        <a:t>20,438</a:t>
                      </a:r>
                      <a:endParaRPr lang="en-US" sz="11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25265654"/>
                  </a:ext>
                </a:extLst>
              </a:tr>
            </a:tbl>
          </a:graphicData>
        </a:graphic>
      </p:graphicFrame>
    </p:spTree>
    <p:extLst>
      <p:ext uri="{BB962C8B-B14F-4D97-AF65-F5344CB8AC3E}">
        <p14:creationId xmlns:p14="http://schemas.microsoft.com/office/powerpoint/2010/main" val="421958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0;p54"/>
          <p:cNvSpPr txBox="1">
            <a:spLocks/>
          </p:cNvSpPr>
          <p:nvPr/>
        </p:nvSpPr>
        <p:spPr>
          <a:xfrm>
            <a:off x="1949116" y="7267073"/>
            <a:ext cx="7134726" cy="673901"/>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EC" sz="3600" b="1" dirty="0" smtClean="0">
                <a:solidFill>
                  <a:srgbClr val="002060"/>
                </a:solidFill>
                <a:latin typeface="Arial" panose="020B0604020202020204" pitchFamily="34" charset="0"/>
                <a:cs typeface="Arial" panose="020B0604020202020204" pitchFamily="34" charset="0"/>
              </a:rPr>
              <a:t>Análisis estratégico</a:t>
            </a:r>
            <a:endParaRPr lang="es-EC"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301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624702440"/>
              </p:ext>
            </p:extLst>
          </p:nvPr>
        </p:nvGraphicFramePr>
        <p:xfrm>
          <a:off x="6686550" y="2116996"/>
          <a:ext cx="5924550" cy="7077456"/>
        </p:xfrm>
        <a:graphic>
          <a:graphicData uri="http://schemas.openxmlformats.org/drawingml/2006/table">
            <a:tbl>
              <a:tblPr firstRow="1" bandRow="1">
                <a:tableStyleId>{5C22544A-7EE6-4342-B048-85BDC9FD1C3A}</a:tableStyleId>
              </a:tblPr>
              <a:tblGrid>
                <a:gridCol w="5924550">
                  <a:extLst>
                    <a:ext uri="{9D8B030D-6E8A-4147-A177-3AD203B41FA5}">
                      <a16:colId xmlns:a16="http://schemas.microsoft.com/office/drawing/2014/main" val="1372406207"/>
                    </a:ext>
                  </a:extLst>
                </a:gridCol>
              </a:tblGrid>
              <a:tr h="370840">
                <a:tc>
                  <a:txBody>
                    <a:bodyPr/>
                    <a:lstStyle/>
                    <a:p>
                      <a:pPr algn="ctr"/>
                      <a:r>
                        <a:rPr lang="es-EC" dirty="0" smtClean="0">
                          <a:latin typeface="Arial" panose="020B0604020202020204" pitchFamily="34" charset="0"/>
                          <a:cs typeface="Arial" panose="020B0604020202020204" pitchFamily="34" charset="0"/>
                        </a:rPr>
                        <a:t>OPORTUNIDADES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4192765"/>
                  </a:ext>
                </a:extLst>
              </a:tr>
              <a:tr h="370840">
                <a:tc>
                  <a:txBody>
                    <a:bodyPr/>
                    <a:lstStyle/>
                    <a:p>
                      <a:r>
                        <a:rPr lang="es-EC" b="0" dirty="0" smtClean="0">
                          <a:latin typeface="Arial" panose="020B0604020202020204" pitchFamily="34" charset="0"/>
                          <a:cs typeface="Arial" panose="020B0604020202020204" pitchFamily="34" charset="0"/>
                        </a:rPr>
                        <a:t>1. </a:t>
                      </a:r>
                      <a:r>
                        <a:rPr lang="es-EC" sz="2520" b="0" kern="1200" dirty="0" smtClean="0">
                          <a:solidFill>
                            <a:schemeClr val="dk1"/>
                          </a:solidFill>
                          <a:effectLst/>
                          <a:latin typeface="Arial" panose="020B0604020202020204" pitchFamily="34" charset="0"/>
                          <a:ea typeface="+mn-ea"/>
                          <a:cs typeface="Arial" panose="020B0604020202020204" pitchFamily="34" charset="0"/>
                        </a:rPr>
                        <a:t>Despliegue del Modelo de Gestión por Procesos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3443833"/>
                  </a:ext>
                </a:extLst>
              </a:tr>
              <a:tr h="370840">
                <a:tc>
                  <a:txBody>
                    <a:bodyPr/>
                    <a:lstStyle/>
                    <a:p>
                      <a:r>
                        <a:rPr lang="es-EC" b="0" dirty="0" smtClean="0">
                          <a:latin typeface="Arial" panose="020B0604020202020204" pitchFamily="34" charset="0"/>
                          <a:cs typeface="Arial" panose="020B0604020202020204" pitchFamily="34" charset="0"/>
                        </a:rPr>
                        <a:t>2. </a:t>
                      </a:r>
                      <a:r>
                        <a:rPr lang="es-EC" sz="2520" b="0" kern="1200" dirty="0" smtClean="0">
                          <a:solidFill>
                            <a:schemeClr val="dk1"/>
                          </a:solidFill>
                          <a:effectLst/>
                          <a:latin typeface="Arial" panose="020B0604020202020204" pitchFamily="34" charset="0"/>
                          <a:ea typeface="+mn-ea"/>
                          <a:cs typeface="Arial" panose="020B0604020202020204" pitchFamily="34" charset="0"/>
                        </a:rPr>
                        <a:t>Incremento en la accesibilidad a contenidos de investigación (</a:t>
                      </a:r>
                      <a:r>
                        <a:rPr lang="es-EC" sz="2520" b="0" kern="1200" dirty="0" err="1" smtClean="0">
                          <a:solidFill>
                            <a:schemeClr val="dk1"/>
                          </a:solidFill>
                          <a:effectLst/>
                          <a:latin typeface="Arial" panose="020B0604020202020204" pitchFamily="34" charset="0"/>
                          <a:ea typeface="+mn-ea"/>
                          <a:cs typeface="Arial" panose="020B0604020202020204" pitchFamily="34" charset="0"/>
                        </a:rPr>
                        <a:t>OpenAcces</a:t>
                      </a:r>
                      <a:r>
                        <a:rPr lang="es-EC" sz="2520" b="0" kern="1200" dirty="0" smtClean="0">
                          <a:solidFill>
                            <a:schemeClr val="dk1"/>
                          </a:solidFill>
                          <a:effectLst/>
                          <a:latin typeface="Arial" panose="020B0604020202020204" pitchFamily="34" charset="0"/>
                          <a:ea typeface="+mn-ea"/>
                          <a:cs typeface="Arial" panose="020B0604020202020204" pitchFamily="34" charset="0"/>
                        </a:rPr>
                        <a:t>)</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8415555"/>
                  </a:ext>
                </a:extLst>
              </a:tr>
              <a:tr h="370840">
                <a:tc>
                  <a:txBody>
                    <a:bodyPr/>
                    <a:lstStyle/>
                    <a:p>
                      <a:r>
                        <a:rPr lang="es-EC" b="0" dirty="0" smtClean="0">
                          <a:latin typeface="Arial" panose="020B0604020202020204" pitchFamily="34" charset="0"/>
                          <a:cs typeface="Arial" panose="020B0604020202020204" pitchFamily="34" charset="0"/>
                        </a:rPr>
                        <a:t>3.</a:t>
                      </a:r>
                      <a:r>
                        <a:rPr lang="es-EC" b="0" baseline="0" dirty="0" smtClean="0">
                          <a:latin typeface="Arial" panose="020B0604020202020204" pitchFamily="34" charset="0"/>
                          <a:cs typeface="Arial" panose="020B0604020202020204" pitchFamily="34" charset="0"/>
                        </a:rPr>
                        <a:t> </a:t>
                      </a:r>
                      <a:r>
                        <a:rPr lang="es-EC" sz="2520" b="0" kern="1200" dirty="0" smtClean="0">
                          <a:solidFill>
                            <a:schemeClr val="dk1"/>
                          </a:solidFill>
                          <a:effectLst/>
                          <a:latin typeface="Arial" panose="020B0604020202020204" pitchFamily="34" charset="0"/>
                          <a:ea typeface="+mn-ea"/>
                          <a:cs typeface="Arial" panose="020B0604020202020204" pitchFamily="34" charset="0"/>
                        </a:rPr>
                        <a:t>Innovados modelos y registro de edición y publicación científica (web de los objetos, blogs, etc.)</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1537679"/>
                  </a:ext>
                </a:extLst>
              </a:tr>
              <a:tr h="370840">
                <a:tc>
                  <a:txBody>
                    <a:bodyPr/>
                    <a:lstStyle/>
                    <a:p>
                      <a:r>
                        <a:rPr lang="es-EC" b="0" dirty="0" smtClean="0">
                          <a:latin typeface="Arial" panose="020B0604020202020204" pitchFamily="34" charset="0"/>
                          <a:cs typeface="Arial" panose="020B0604020202020204" pitchFamily="34" charset="0"/>
                        </a:rPr>
                        <a:t>4. </a:t>
                      </a:r>
                      <a:r>
                        <a:rPr lang="es-EC" sz="2520" b="0" kern="1200" dirty="0" smtClean="0">
                          <a:solidFill>
                            <a:schemeClr val="dk1"/>
                          </a:solidFill>
                          <a:effectLst/>
                          <a:latin typeface="Arial" panose="020B0604020202020204" pitchFamily="34" charset="0"/>
                          <a:ea typeface="+mn-ea"/>
                          <a:cs typeface="Arial" panose="020B0604020202020204" pitchFamily="34" charset="0"/>
                        </a:rPr>
                        <a:t>Creciente atención a la gestión de datos de investigación, publicación, preservación y estudios </a:t>
                      </a:r>
                      <a:r>
                        <a:rPr lang="es-EC" sz="2520" b="0" kern="1200" dirty="0" err="1" smtClean="0">
                          <a:solidFill>
                            <a:schemeClr val="dk1"/>
                          </a:solidFill>
                          <a:effectLst/>
                          <a:latin typeface="Arial" panose="020B0604020202020204" pitchFamily="34" charset="0"/>
                          <a:ea typeface="+mn-ea"/>
                          <a:cs typeface="Arial" panose="020B0604020202020204" pitchFamily="34" charset="0"/>
                        </a:rPr>
                        <a:t>bibliométricos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8096521"/>
                  </a:ext>
                </a:extLst>
              </a:tr>
              <a:tr h="370840">
                <a:tc>
                  <a:txBody>
                    <a:bodyPr/>
                    <a:lstStyle/>
                    <a:p>
                      <a:r>
                        <a:rPr lang="es-EC" b="0" dirty="0" smtClean="0">
                          <a:latin typeface="Arial" panose="020B0604020202020204" pitchFamily="34" charset="0"/>
                          <a:cs typeface="Arial" panose="020B0604020202020204" pitchFamily="34" charset="0"/>
                        </a:rPr>
                        <a:t>5. </a:t>
                      </a:r>
                      <a:r>
                        <a:rPr lang="es-EC" sz="2520" b="0" kern="1200" dirty="0" smtClean="0">
                          <a:solidFill>
                            <a:schemeClr val="dk1"/>
                          </a:solidFill>
                          <a:effectLst/>
                          <a:latin typeface="Arial" panose="020B0604020202020204" pitchFamily="34" charset="0"/>
                          <a:ea typeface="+mn-ea"/>
                          <a:cs typeface="Arial" panose="020B0604020202020204" pitchFamily="34" charset="0"/>
                        </a:rPr>
                        <a:t>Exigencia social de una formación continua en competencias y existencia de nueva metodología de aprendizaje, e-</a:t>
                      </a:r>
                      <a:r>
                        <a:rPr lang="es-EC" sz="2520" b="0" kern="1200" dirty="0" err="1" smtClean="0">
                          <a:solidFill>
                            <a:schemeClr val="dk1"/>
                          </a:solidFill>
                          <a:effectLst/>
                          <a:latin typeface="Arial" panose="020B0604020202020204" pitchFamily="34" charset="0"/>
                          <a:ea typeface="+mn-ea"/>
                          <a:cs typeface="Arial" panose="020B0604020202020204" pitchFamily="34" charset="0"/>
                        </a:rPr>
                        <a:t>learning</a:t>
                      </a:r>
                      <a:r>
                        <a:rPr lang="es-EC" sz="2520" b="0" kern="1200" dirty="0" smtClean="0">
                          <a:solidFill>
                            <a:schemeClr val="dk1"/>
                          </a:solidFill>
                          <a:effectLst/>
                          <a:latin typeface="Arial" panose="020B0604020202020204" pitchFamily="34" charset="0"/>
                          <a:ea typeface="+mn-ea"/>
                          <a:cs typeface="Arial" panose="020B0604020202020204" pitchFamily="34" charset="0"/>
                        </a:rPr>
                        <a:t>. Internacionalización de la educación superior</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828612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640507421"/>
              </p:ext>
            </p:extLst>
          </p:nvPr>
        </p:nvGraphicFramePr>
        <p:xfrm>
          <a:off x="300581" y="3566484"/>
          <a:ext cx="6305550" cy="4773168"/>
        </p:xfrm>
        <a:graphic>
          <a:graphicData uri="http://schemas.openxmlformats.org/drawingml/2006/table">
            <a:tbl>
              <a:tblPr firstRow="1" bandRow="1">
                <a:tableStyleId>{5C22544A-7EE6-4342-B048-85BDC9FD1C3A}</a:tableStyleId>
              </a:tblPr>
              <a:tblGrid>
                <a:gridCol w="6305550">
                  <a:extLst>
                    <a:ext uri="{9D8B030D-6E8A-4147-A177-3AD203B41FA5}">
                      <a16:colId xmlns:a16="http://schemas.microsoft.com/office/drawing/2014/main" val="3580419951"/>
                    </a:ext>
                  </a:extLst>
                </a:gridCol>
              </a:tblGrid>
              <a:tr h="370840">
                <a:tc>
                  <a:txBody>
                    <a:bodyPr/>
                    <a:lstStyle/>
                    <a:p>
                      <a:pPr algn="ctr"/>
                      <a:r>
                        <a:rPr lang="es-EC" b="1" dirty="0" smtClean="0">
                          <a:latin typeface="Arial" panose="020B0604020202020204" pitchFamily="34" charset="0"/>
                          <a:cs typeface="Arial" panose="020B0604020202020204" pitchFamily="34" charset="0"/>
                        </a:rPr>
                        <a:t>AMENAZAS</a:t>
                      </a: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0678529"/>
                  </a:ext>
                </a:extLst>
              </a:tr>
              <a:tr h="370840">
                <a:tc>
                  <a:txBody>
                    <a:bodyPr/>
                    <a:lstStyle/>
                    <a:p>
                      <a:r>
                        <a:rPr lang="es-EC" b="0" dirty="0" smtClean="0">
                          <a:latin typeface="Arial" panose="020B0604020202020204" pitchFamily="34" charset="0"/>
                          <a:cs typeface="Arial" panose="020B0604020202020204" pitchFamily="34" charset="0"/>
                        </a:rPr>
                        <a:t>1. </a:t>
                      </a:r>
                      <a:r>
                        <a:rPr lang="es-EC" sz="2520" b="0" kern="1200" dirty="0" smtClean="0">
                          <a:solidFill>
                            <a:schemeClr val="dk1"/>
                          </a:solidFill>
                          <a:effectLst/>
                          <a:latin typeface="Arial" panose="020B0604020202020204" pitchFamily="34" charset="0"/>
                          <a:ea typeface="+mn-ea"/>
                          <a:cs typeface="Arial" panose="020B0604020202020204" pitchFamily="34" charset="0"/>
                        </a:rPr>
                        <a:t>Ausencia de planificación y estrategia</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8907381"/>
                  </a:ext>
                </a:extLst>
              </a:tr>
              <a:tr h="370840">
                <a:tc>
                  <a:txBody>
                    <a:bodyPr/>
                    <a:lstStyle/>
                    <a:p>
                      <a:r>
                        <a:rPr lang="es-EC" b="0" dirty="0" smtClean="0">
                          <a:latin typeface="Arial" panose="020B0604020202020204" pitchFamily="34" charset="0"/>
                          <a:cs typeface="Arial" panose="020B0604020202020204" pitchFamily="34" charset="0"/>
                        </a:rPr>
                        <a:t>2. </a:t>
                      </a:r>
                      <a:r>
                        <a:rPr lang="es-EC" sz="2520" b="0" kern="1200" dirty="0" smtClean="0">
                          <a:solidFill>
                            <a:schemeClr val="dk1"/>
                          </a:solidFill>
                          <a:effectLst/>
                          <a:latin typeface="Arial" panose="020B0604020202020204" pitchFamily="34" charset="0"/>
                          <a:ea typeface="+mn-ea"/>
                          <a:cs typeface="Arial" panose="020B0604020202020204" pitchFamily="34" charset="0"/>
                        </a:rPr>
                        <a:t>Exclusividad de la publicación científica por editoriales grandes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3392454"/>
                  </a:ext>
                </a:extLst>
              </a:tr>
              <a:tr h="370840">
                <a:tc>
                  <a:txBody>
                    <a:bodyPr/>
                    <a:lstStyle/>
                    <a:p>
                      <a:r>
                        <a:rPr lang="es-EC" b="0" dirty="0" smtClean="0">
                          <a:latin typeface="Arial" panose="020B0604020202020204" pitchFamily="34" charset="0"/>
                          <a:cs typeface="Arial" panose="020B0604020202020204" pitchFamily="34" charset="0"/>
                        </a:rPr>
                        <a:t>3. </a:t>
                      </a:r>
                      <a:r>
                        <a:rPr lang="es-EC" sz="2520" b="0" kern="1200" dirty="0" smtClean="0">
                          <a:solidFill>
                            <a:schemeClr val="dk1"/>
                          </a:solidFill>
                          <a:effectLst/>
                          <a:latin typeface="Arial" panose="020B0604020202020204" pitchFamily="34" charset="0"/>
                          <a:ea typeface="+mn-ea"/>
                          <a:cs typeface="Arial" panose="020B0604020202020204" pitchFamily="34" charset="0"/>
                        </a:rPr>
                        <a:t>Variación de los modelos de enseñanza aprendizaje</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6837619"/>
                  </a:ext>
                </a:extLst>
              </a:tr>
              <a:tr h="370840">
                <a:tc>
                  <a:txBody>
                    <a:bodyPr/>
                    <a:lstStyle/>
                    <a:p>
                      <a:r>
                        <a:rPr lang="es-EC" b="0" dirty="0" smtClean="0">
                          <a:latin typeface="Arial" panose="020B0604020202020204" pitchFamily="34" charset="0"/>
                          <a:cs typeface="Arial" panose="020B0604020202020204" pitchFamily="34" charset="0"/>
                        </a:rPr>
                        <a:t>4. </a:t>
                      </a:r>
                      <a:r>
                        <a:rPr lang="es-EC" sz="2520" b="0" kern="1200" dirty="0" smtClean="0">
                          <a:solidFill>
                            <a:schemeClr val="dk1"/>
                          </a:solidFill>
                          <a:effectLst/>
                          <a:latin typeface="Arial" panose="020B0604020202020204" pitchFamily="34" charset="0"/>
                          <a:ea typeface="+mn-ea"/>
                          <a:cs typeface="Arial" panose="020B0604020202020204" pitchFamily="34" charset="0"/>
                        </a:rPr>
                        <a:t>Aguda crisis económica, recorte presupuestario y reducción de servidores públicos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7698412"/>
                  </a:ext>
                </a:extLst>
              </a:tr>
              <a:tr h="370840">
                <a:tc>
                  <a:txBody>
                    <a:bodyPr/>
                    <a:lstStyle/>
                    <a:p>
                      <a:r>
                        <a:rPr lang="es-EC" b="0" dirty="0" smtClean="0">
                          <a:latin typeface="Arial" panose="020B0604020202020204" pitchFamily="34" charset="0"/>
                          <a:cs typeface="Arial" panose="020B0604020202020204" pitchFamily="34" charset="0"/>
                        </a:rPr>
                        <a:t>5. </a:t>
                      </a:r>
                      <a:r>
                        <a:rPr lang="es-EC" sz="2520" b="0" kern="1200" dirty="0" smtClean="0">
                          <a:solidFill>
                            <a:schemeClr val="dk1"/>
                          </a:solidFill>
                          <a:effectLst/>
                          <a:latin typeface="Arial" panose="020B0604020202020204" pitchFamily="34" charset="0"/>
                          <a:ea typeface="+mn-ea"/>
                          <a:cs typeface="Arial" panose="020B0604020202020204" pitchFamily="34" charset="0"/>
                        </a:rPr>
                        <a:t>Ausencia de profesionales en el área de bibliotecología</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0260209"/>
                  </a:ext>
                </a:extLst>
              </a:tr>
            </a:tbl>
          </a:graphicData>
        </a:graphic>
      </p:graphicFrame>
      <p:sp>
        <p:nvSpPr>
          <p:cNvPr id="8" name="CuadroTexto 7"/>
          <p:cNvSpPr txBox="1"/>
          <p:nvPr/>
        </p:nvSpPr>
        <p:spPr>
          <a:xfrm>
            <a:off x="4448175" y="1422661"/>
            <a:ext cx="5200650" cy="523220"/>
          </a:xfrm>
          <a:prstGeom prst="rect">
            <a:avLst/>
          </a:prstGeom>
          <a:noFill/>
        </p:spPr>
        <p:txBody>
          <a:bodyPr wrap="square" rtlCol="0">
            <a:spAutoFit/>
          </a:bodyPr>
          <a:lstStyle/>
          <a:p>
            <a:pPr algn="ctr"/>
            <a:r>
              <a:rPr lang="es-EC" sz="2800" b="1" dirty="0" smtClean="0">
                <a:solidFill>
                  <a:srgbClr val="FF0000"/>
                </a:solidFill>
              </a:rPr>
              <a:t>FACTORES EXTERNOS</a:t>
            </a:r>
            <a:endParaRPr lang="en-US" sz="2800" b="1" dirty="0">
              <a:solidFill>
                <a:srgbClr val="FF0000"/>
              </a:solidFill>
            </a:endParaRPr>
          </a:p>
        </p:txBody>
      </p:sp>
    </p:spTree>
    <p:extLst>
      <p:ext uri="{BB962C8B-B14F-4D97-AF65-F5344CB8AC3E}">
        <p14:creationId xmlns:p14="http://schemas.microsoft.com/office/powerpoint/2010/main" val="219522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036209615"/>
              </p:ext>
            </p:extLst>
          </p:nvPr>
        </p:nvGraphicFramePr>
        <p:xfrm>
          <a:off x="6858000" y="2315116"/>
          <a:ext cx="5581650" cy="6693408"/>
        </p:xfrm>
        <a:graphic>
          <a:graphicData uri="http://schemas.openxmlformats.org/drawingml/2006/table">
            <a:tbl>
              <a:tblPr firstRow="1" bandRow="1">
                <a:tableStyleId>{5C22544A-7EE6-4342-B048-85BDC9FD1C3A}</a:tableStyleId>
              </a:tblPr>
              <a:tblGrid>
                <a:gridCol w="5581650">
                  <a:extLst>
                    <a:ext uri="{9D8B030D-6E8A-4147-A177-3AD203B41FA5}">
                      <a16:colId xmlns:a16="http://schemas.microsoft.com/office/drawing/2014/main" val="1372406207"/>
                    </a:ext>
                  </a:extLst>
                </a:gridCol>
              </a:tblGrid>
              <a:tr h="370840">
                <a:tc>
                  <a:txBody>
                    <a:bodyPr/>
                    <a:lstStyle/>
                    <a:p>
                      <a:pPr algn="ctr"/>
                      <a:r>
                        <a:rPr lang="es-EC" b="0" dirty="0" smtClean="0">
                          <a:latin typeface="Arial" panose="020B0604020202020204" pitchFamily="34" charset="0"/>
                          <a:cs typeface="Arial" panose="020B0604020202020204" pitchFamily="34" charset="0"/>
                        </a:rPr>
                        <a:t>DEBILIDADES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4192765"/>
                  </a:ext>
                </a:extLst>
              </a:tr>
              <a:tr h="370840">
                <a:tc>
                  <a:txBody>
                    <a:bodyPr/>
                    <a:lstStyle/>
                    <a:p>
                      <a:r>
                        <a:rPr lang="es-EC" b="0" dirty="0" smtClean="0">
                          <a:latin typeface="Arial" panose="020B0604020202020204" pitchFamily="34" charset="0"/>
                          <a:cs typeface="Arial" panose="020B0604020202020204" pitchFamily="34" charset="0"/>
                        </a:rPr>
                        <a:t>1. </a:t>
                      </a:r>
                      <a:r>
                        <a:rPr lang="es-EC" sz="2520" b="0" kern="1200" dirty="0" smtClean="0">
                          <a:solidFill>
                            <a:schemeClr val="dk1"/>
                          </a:solidFill>
                          <a:effectLst/>
                          <a:latin typeface="Arial" panose="020B0604020202020204" pitchFamily="34" charset="0"/>
                          <a:ea typeface="+mn-ea"/>
                          <a:cs typeface="Arial" panose="020B0604020202020204" pitchFamily="34" charset="0"/>
                        </a:rPr>
                        <a:t>Apreciable falta de autonomía del personal en el ejercicio de sus funciones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3443833"/>
                  </a:ext>
                </a:extLst>
              </a:tr>
              <a:tr h="370840">
                <a:tc>
                  <a:txBody>
                    <a:bodyPr/>
                    <a:lstStyle/>
                    <a:p>
                      <a:r>
                        <a:rPr lang="es-EC" b="0" dirty="0" smtClean="0">
                          <a:latin typeface="Arial" panose="020B0604020202020204" pitchFamily="34" charset="0"/>
                          <a:cs typeface="Arial" panose="020B0604020202020204" pitchFamily="34" charset="0"/>
                        </a:rPr>
                        <a:t>2. </a:t>
                      </a:r>
                      <a:r>
                        <a:rPr lang="es-EC" sz="2520" b="0" kern="1200" dirty="0" smtClean="0">
                          <a:solidFill>
                            <a:schemeClr val="dk1"/>
                          </a:solidFill>
                          <a:effectLst/>
                          <a:latin typeface="Arial" panose="020B0604020202020204" pitchFamily="34" charset="0"/>
                          <a:ea typeface="+mn-ea"/>
                          <a:cs typeface="Arial" panose="020B0604020202020204" pitchFamily="34" charset="0"/>
                        </a:rPr>
                        <a:t>Inexistencia de mecanismos para detectar necesidades y expectativas de los usuarios, así como mediciones para evaluar la calidad del servicio que se brinda</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8415555"/>
                  </a:ext>
                </a:extLst>
              </a:tr>
              <a:tr h="370840">
                <a:tc>
                  <a:txBody>
                    <a:bodyPr/>
                    <a:lstStyle/>
                    <a:p>
                      <a:r>
                        <a:rPr lang="es-EC" b="0" dirty="0" smtClean="0">
                          <a:latin typeface="Arial" panose="020B0604020202020204" pitchFamily="34" charset="0"/>
                          <a:cs typeface="Arial" panose="020B0604020202020204" pitchFamily="34" charset="0"/>
                        </a:rPr>
                        <a:t>3.</a:t>
                      </a:r>
                      <a:r>
                        <a:rPr lang="es-EC" b="0" baseline="0" dirty="0" smtClean="0">
                          <a:latin typeface="Arial" panose="020B0604020202020204" pitchFamily="34" charset="0"/>
                          <a:cs typeface="Arial" panose="020B0604020202020204" pitchFamily="34" charset="0"/>
                        </a:rPr>
                        <a:t> </a:t>
                      </a:r>
                      <a:r>
                        <a:rPr lang="es-EC" sz="2520" b="0" kern="1200" dirty="0" smtClean="0">
                          <a:solidFill>
                            <a:schemeClr val="dk1"/>
                          </a:solidFill>
                          <a:effectLst/>
                          <a:latin typeface="Arial" panose="020B0604020202020204" pitchFamily="34" charset="0"/>
                          <a:ea typeface="+mn-ea"/>
                          <a:cs typeface="Arial" panose="020B0604020202020204" pitchFamily="34" charset="0"/>
                        </a:rPr>
                        <a:t>Perfiles y competencias profesionales poco adaptadas al entorno digital y a las nuevas necesidades del servicio</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1537679"/>
                  </a:ext>
                </a:extLst>
              </a:tr>
              <a:tr h="370840">
                <a:tc>
                  <a:txBody>
                    <a:bodyPr/>
                    <a:lstStyle/>
                    <a:p>
                      <a:r>
                        <a:rPr lang="es-EC" b="0" dirty="0" smtClean="0">
                          <a:latin typeface="Arial" panose="020B0604020202020204" pitchFamily="34" charset="0"/>
                          <a:cs typeface="Arial" panose="020B0604020202020204" pitchFamily="34" charset="0"/>
                        </a:rPr>
                        <a:t>4. </a:t>
                      </a:r>
                      <a:r>
                        <a:rPr lang="es-EC" sz="2520" b="0" kern="1200" dirty="0" smtClean="0">
                          <a:solidFill>
                            <a:schemeClr val="dk1"/>
                          </a:solidFill>
                          <a:effectLst/>
                          <a:latin typeface="Arial" panose="020B0604020202020204" pitchFamily="34" charset="0"/>
                          <a:ea typeface="+mn-ea"/>
                          <a:cs typeface="Arial" panose="020B0604020202020204" pitchFamily="34" charset="0"/>
                        </a:rPr>
                        <a:t>No posee misión, visión, valores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8096521"/>
                  </a:ext>
                </a:extLst>
              </a:tr>
              <a:tr h="370840">
                <a:tc>
                  <a:txBody>
                    <a:bodyPr/>
                    <a:lstStyle/>
                    <a:p>
                      <a:r>
                        <a:rPr lang="es-EC" b="0" dirty="0" smtClean="0">
                          <a:latin typeface="Arial" panose="020B0604020202020204" pitchFamily="34" charset="0"/>
                          <a:cs typeface="Arial" panose="020B0604020202020204" pitchFamily="34" charset="0"/>
                        </a:rPr>
                        <a:t>5. </a:t>
                      </a:r>
                      <a:r>
                        <a:rPr lang="es-EC" sz="2520" b="0" kern="1200" dirty="0" smtClean="0">
                          <a:solidFill>
                            <a:schemeClr val="dk1"/>
                          </a:solidFill>
                          <a:effectLst/>
                          <a:latin typeface="Arial" panose="020B0604020202020204" pitchFamily="34" charset="0"/>
                          <a:ea typeface="+mn-ea"/>
                          <a:cs typeface="Arial" panose="020B0604020202020204" pitchFamily="34" charset="0"/>
                        </a:rPr>
                        <a:t>Débil cultura de promoción de los servicios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828612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44234393"/>
              </p:ext>
            </p:extLst>
          </p:nvPr>
        </p:nvGraphicFramePr>
        <p:xfrm>
          <a:off x="400050" y="4118782"/>
          <a:ext cx="6305550" cy="3621024"/>
        </p:xfrm>
        <a:graphic>
          <a:graphicData uri="http://schemas.openxmlformats.org/drawingml/2006/table">
            <a:tbl>
              <a:tblPr firstRow="1" bandRow="1">
                <a:tableStyleId>{5C22544A-7EE6-4342-B048-85BDC9FD1C3A}</a:tableStyleId>
              </a:tblPr>
              <a:tblGrid>
                <a:gridCol w="6305550">
                  <a:extLst>
                    <a:ext uri="{9D8B030D-6E8A-4147-A177-3AD203B41FA5}">
                      <a16:colId xmlns:a16="http://schemas.microsoft.com/office/drawing/2014/main" val="3580419951"/>
                    </a:ext>
                  </a:extLst>
                </a:gridCol>
              </a:tblGrid>
              <a:tr h="370840">
                <a:tc>
                  <a:txBody>
                    <a:bodyPr/>
                    <a:lstStyle/>
                    <a:p>
                      <a:pPr algn="ctr"/>
                      <a:r>
                        <a:rPr lang="es-EC" b="0" dirty="0" smtClean="0">
                          <a:latin typeface="Arial" panose="020B0604020202020204" pitchFamily="34" charset="0"/>
                          <a:cs typeface="Arial" panose="020B0604020202020204" pitchFamily="34" charset="0"/>
                        </a:rPr>
                        <a:t>FORTALEZAS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0678529"/>
                  </a:ext>
                </a:extLst>
              </a:tr>
              <a:tr h="370840">
                <a:tc>
                  <a:txBody>
                    <a:bodyPr/>
                    <a:lstStyle/>
                    <a:p>
                      <a:r>
                        <a:rPr lang="es-EC" b="0" dirty="0" smtClean="0">
                          <a:latin typeface="Arial" panose="020B0604020202020204" pitchFamily="34" charset="0"/>
                          <a:cs typeface="Arial" panose="020B0604020202020204" pitchFamily="34" charset="0"/>
                        </a:rPr>
                        <a:t>1. </a:t>
                      </a:r>
                      <a:r>
                        <a:rPr lang="es-EC" sz="2520" b="0" kern="1200" dirty="0" smtClean="0">
                          <a:solidFill>
                            <a:schemeClr val="dk1"/>
                          </a:solidFill>
                          <a:effectLst/>
                          <a:latin typeface="Arial" panose="020B0604020202020204" pitchFamily="34" charset="0"/>
                          <a:ea typeface="+mn-ea"/>
                          <a:cs typeface="Arial" panose="020B0604020202020204" pitchFamily="34" charset="0"/>
                        </a:rPr>
                        <a:t>Cambiante entorno tecnológico y social</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8907381"/>
                  </a:ext>
                </a:extLst>
              </a:tr>
              <a:tr h="370840">
                <a:tc>
                  <a:txBody>
                    <a:bodyPr/>
                    <a:lstStyle/>
                    <a:p>
                      <a:r>
                        <a:rPr lang="es-EC" b="0" dirty="0" smtClean="0">
                          <a:latin typeface="Arial" panose="020B0604020202020204" pitchFamily="34" charset="0"/>
                          <a:cs typeface="Arial" panose="020B0604020202020204" pitchFamily="34" charset="0"/>
                        </a:rPr>
                        <a:t>2. </a:t>
                      </a:r>
                      <a:r>
                        <a:rPr lang="es-EC" sz="2520" b="0" kern="1200" dirty="0" smtClean="0">
                          <a:solidFill>
                            <a:schemeClr val="dk1"/>
                          </a:solidFill>
                          <a:effectLst/>
                          <a:latin typeface="Arial" panose="020B0604020202020204" pitchFamily="34" charset="0"/>
                          <a:ea typeface="+mn-ea"/>
                          <a:cs typeface="Arial" panose="020B0604020202020204" pitchFamily="34" charset="0"/>
                        </a:rPr>
                        <a:t>Presupuesto único y consolidado</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3392454"/>
                  </a:ext>
                </a:extLst>
              </a:tr>
              <a:tr h="370840">
                <a:tc>
                  <a:txBody>
                    <a:bodyPr/>
                    <a:lstStyle/>
                    <a:p>
                      <a:r>
                        <a:rPr lang="es-EC" b="0" dirty="0" smtClean="0">
                          <a:latin typeface="Arial" panose="020B0604020202020204" pitchFamily="34" charset="0"/>
                          <a:cs typeface="Arial" panose="020B0604020202020204" pitchFamily="34" charset="0"/>
                        </a:rPr>
                        <a:t>3. </a:t>
                      </a:r>
                      <a:r>
                        <a:rPr lang="es-EC" sz="2520" b="0" kern="1200" dirty="0" smtClean="0">
                          <a:solidFill>
                            <a:schemeClr val="dk1"/>
                          </a:solidFill>
                          <a:effectLst/>
                          <a:latin typeface="Arial" panose="020B0604020202020204" pitchFamily="34" charset="0"/>
                          <a:ea typeface="+mn-ea"/>
                          <a:cs typeface="Arial" panose="020B0604020202020204" pitchFamily="34" charset="0"/>
                        </a:rPr>
                        <a:t>Construcción y equipamiento de nueva infraestructura</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6837619"/>
                  </a:ext>
                </a:extLst>
              </a:tr>
              <a:tr h="370840">
                <a:tc>
                  <a:txBody>
                    <a:bodyPr/>
                    <a:lstStyle/>
                    <a:p>
                      <a:r>
                        <a:rPr lang="es-EC" b="0" dirty="0" smtClean="0">
                          <a:latin typeface="Arial" panose="020B0604020202020204" pitchFamily="34" charset="0"/>
                          <a:cs typeface="Arial" panose="020B0604020202020204" pitchFamily="34" charset="0"/>
                        </a:rPr>
                        <a:t>4. </a:t>
                      </a:r>
                      <a:r>
                        <a:rPr lang="es-EC" sz="2520" b="0" kern="1200" dirty="0" smtClean="0">
                          <a:solidFill>
                            <a:schemeClr val="dk1"/>
                          </a:solidFill>
                          <a:effectLst/>
                          <a:latin typeface="Arial" panose="020B0604020202020204" pitchFamily="34" charset="0"/>
                          <a:ea typeface="+mn-ea"/>
                          <a:cs typeface="Arial" panose="020B0604020202020204" pitchFamily="34" charset="0"/>
                        </a:rPr>
                        <a:t>Incremento de publicaciones científicas por investigadores</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7698412"/>
                  </a:ext>
                </a:extLst>
              </a:tr>
              <a:tr h="370840">
                <a:tc>
                  <a:txBody>
                    <a:bodyPr/>
                    <a:lstStyle/>
                    <a:p>
                      <a:r>
                        <a:rPr lang="es-EC" b="0" dirty="0" smtClean="0">
                          <a:latin typeface="Arial" panose="020B0604020202020204" pitchFamily="34" charset="0"/>
                          <a:cs typeface="Arial" panose="020B0604020202020204" pitchFamily="34" charset="0"/>
                        </a:rPr>
                        <a:t>5. </a:t>
                      </a:r>
                      <a:r>
                        <a:rPr lang="es-EC" sz="2520" b="0" kern="1200" dirty="0" smtClean="0">
                          <a:solidFill>
                            <a:schemeClr val="dk1"/>
                          </a:solidFill>
                          <a:effectLst/>
                          <a:latin typeface="Arial" panose="020B0604020202020204" pitchFamily="34" charset="0"/>
                          <a:ea typeface="+mn-ea"/>
                          <a:cs typeface="Arial" panose="020B0604020202020204" pitchFamily="34" charset="0"/>
                        </a:rPr>
                        <a:t>Acreditación Institucional</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40260209"/>
                  </a:ext>
                </a:extLst>
              </a:tr>
            </a:tbl>
          </a:graphicData>
        </a:graphic>
      </p:graphicFrame>
      <p:sp>
        <p:nvSpPr>
          <p:cNvPr id="8" name="CuadroTexto 7"/>
          <p:cNvSpPr txBox="1"/>
          <p:nvPr/>
        </p:nvSpPr>
        <p:spPr>
          <a:xfrm>
            <a:off x="4171848" y="1519104"/>
            <a:ext cx="5200650" cy="523220"/>
          </a:xfrm>
          <a:prstGeom prst="rect">
            <a:avLst/>
          </a:prstGeom>
          <a:noFill/>
        </p:spPr>
        <p:txBody>
          <a:bodyPr wrap="square" rtlCol="0">
            <a:spAutoFit/>
          </a:bodyPr>
          <a:lstStyle/>
          <a:p>
            <a:pPr algn="ctr"/>
            <a:r>
              <a:rPr lang="es-EC" sz="2800" b="1" dirty="0" smtClean="0">
                <a:solidFill>
                  <a:srgbClr val="FF0000"/>
                </a:solidFill>
              </a:rPr>
              <a:t>FACTORES INTERNOS</a:t>
            </a:r>
            <a:endParaRPr lang="en-US" sz="2800" b="1" dirty="0">
              <a:solidFill>
                <a:srgbClr val="FF0000"/>
              </a:solidFill>
            </a:endParaRPr>
          </a:p>
        </p:txBody>
      </p:sp>
    </p:spTree>
    <p:extLst>
      <p:ext uri="{BB962C8B-B14F-4D97-AF65-F5344CB8AC3E}">
        <p14:creationId xmlns:p14="http://schemas.microsoft.com/office/powerpoint/2010/main" val="791267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862124298"/>
              </p:ext>
            </p:extLst>
          </p:nvPr>
        </p:nvGraphicFramePr>
        <p:xfrm>
          <a:off x="933450" y="1795462"/>
          <a:ext cx="10801349" cy="7049496"/>
        </p:xfrm>
        <a:graphic>
          <a:graphicData uri="http://schemas.openxmlformats.org/drawingml/2006/table">
            <a:tbl>
              <a:tblPr firstRow="1" firstCol="1" bandRow="1">
                <a:tableStyleId>{EB9631B5-78F2-41C9-869B-9F39066F8104}</a:tableStyleId>
              </a:tblPr>
              <a:tblGrid>
                <a:gridCol w="6153150">
                  <a:extLst>
                    <a:ext uri="{9D8B030D-6E8A-4147-A177-3AD203B41FA5}">
                      <a16:colId xmlns:a16="http://schemas.microsoft.com/office/drawing/2014/main" val="99965773"/>
                    </a:ext>
                  </a:extLst>
                </a:gridCol>
                <a:gridCol w="971550">
                  <a:extLst>
                    <a:ext uri="{9D8B030D-6E8A-4147-A177-3AD203B41FA5}">
                      <a16:colId xmlns:a16="http://schemas.microsoft.com/office/drawing/2014/main" val="784167196"/>
                    </a:ext>
                  </a:extLst>
                </a:gridCol>
                <a:gridCol w="1830121">
                  <a:extLst>
                    <a:ext uri="{9D8B030D-6E8A-4147-A177-3AD203B41FA5}">
                      <a16:colId xmlns:a16="http://schemas.microsoft.com/office/drawing/2014/main" val="2428200805"/>
                    </a:ext>
                  </a:extLst>
                </a:gridCol>
                <a:gridCol w="1846528">
                  <a:extLst>
                    <a:ext uri="{9D8B030D-6E8A-4147-A177-3AD203B41FA5}">
                      <a16:colId xmlns:a16="http://schemas.microsoft.com/office/drawing/2014/main" val="2642828881"/>
                    </a:ext>
                  </a:extLst>
                </a:gridCol>
              </a:tblGrid>
              <a:tr h="364023">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FACTOR A ANALIZAR</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PESO</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tc>
                  <a:txBody>
                    <a:bodyPr/>
                    <a:lstStyle/>
                    <a:p>
                      <a:pPr algn="ctr">
                        <a:spcAft>
                          <a:spcPts val="0"/>
                        </a:spcAft>
                      </a:pPr>
                      <a:r>
                        <a:rPr lang="es-EC" sz="1800" dirty="0" smtClean="0">
                          <a:solidFill>
                            <a:schemeClr val="tx1"/>
                          </a:solidFill>
                          <a:effectLst/>
                          <a:latin typeface="Arial" panose="020B0604020202020204" pitchFamily="34" charset="0"/>
                          <a:cs typeface="Arial" panose="020B0604020202020204" pitchFamily="34" charset="0"/>
                        </a:rPr>
                        <a:t>CALIFICACION</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PESO PONDERADO</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solidFill>
                      <a:schemeClr val="accent3">
                        <a:lumMod val="40000"/>
                        <a:lumOff val="60000"/>
                      </a:schemeClr>
                    </a:solidFill>
                  </a:tcPr>
                </a:tc>
                <a:extLst>
                  <a:ext uri="{0D108BD9-81ED-4DB2-BD59-A6C34878D82A}">
                    <a16:rowId xmlns:a16="http://schemas.microsoft.com/office/drawing/2014/main" val="1134175277"/>
                  </a:ext>
                </a:extLst>
              </a:tr>
              <a:tr h="366837">
                <a:tc>
                  <a:txBody>
                    <a:bodyPr/>
                    <a:lstStyle/>
                    <a:p>
                      <a:pPr algn="just">
                        <a:spcAft>
                          <a:spcPts val="0"/>
                        </a:spcAft>
                      </a:pPr>
                      <a:r>
                        <a:rPr lang="es-EC" sz="2000" i="1" dirty="0">
                          <a:solidFill>
                            <a:schemeClr val="tx1"/>
                          </a:solidFill>
                          <a:effectLst/>
                          <a:latin typeface="Arial" panose="020B0604020202020204" pitchFamily="34" charset="0"/>
                          <a:cs typeface="Arial" panose="020B0604020202020204" pitchFamily="34" charset="0"/>
                        </a:rPr>
                        <a:t>FORTALEZAS</a:t>
                      </a:r>
                      <a:endPar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082811414"/>
                  </a:ext>
                </a:extLst>
              </a:tr>
              <a:tr h="366837">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1. Cambiante entorno tecnológico y social</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0.12</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4</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0.48</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236296515"/>
                  </a:ext>
                </a:extLst>
              </a:tr>
              <a:tr h="366837">
                <a:tc>
                  <a:txBody>
                    <a:bodyPr/>
                    <a:lstStyle/>
                    <a:p>
                      <a:pPr algn="just">
                        <a:spcAft>
                          <a:spcPts val="0"/>
                        </a:spcAft>
                      </a:pPr>
                      <a:r>
                        <a:rPr lang="es-EC" sz="1800" dirty="0">
                          <a:solidFill>
                            <a:schemeClr val="tx1"/>
                          </a:solidFill>
                          <a:effectLst/>
                          <a:latin typeface="Arial" panose="020B0604020202020204" pitchFamily="34" charset="0"/>
                          <a:cs typeface="Arial" panose="020B0604020202020204" pitchFamily="34" charset="0"/>
                        </a:rPr>
                        <a:t>2. Presupuesto único y consolidado</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0.16</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4</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0.64</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015033600"/>
                  </a:ext>
                </a:extLst>
              </a:tr>
              <a:tr h="366837">
                <a:tc>
                  <a:txBody>
                    <a:bodyPr/>
                    <a:lstStyle/>
                    <a:p>
                      <a:pPr algn="just">
                        <a:spcAft>
                          <a:spcPts val="0"/>
                        </a:spcAft>
                      </a:pPr>
                      <a:r>
                        <a:rPr lang="es-EC" sz="1800" dirty="0">
                          <a:solidFill>
                            <a:schemeClr val="tx1"/>
                          </a:solidFill>
                          <a:effectLst/>
                          <a:latin typeface="Arial" panose="020B0604020202020204" pitchFamily="34" charset="0"/>
                          <a:cs typeface="Arial" panose="020B0604020202020204" pitchFamily="34" charset="0"/>
                        </a:rPr>
                        <a:t>3. Construcción y equipamiento de nueva infraestructura</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0.18</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4</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0.72</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2377343650"/>
                  </a:ext>
                </a:extLst>
              </a:tr>
              <a:tr h="366837">
                <a:tc>
                  <a:txBody>
                    <a:bodyPr/>
                    <a:lstStyle/>
                    <a:p>
                      <a:pPr algn="just">
                        <a:spcAft>
                          <a:spcPts val="0"/>
                        </a:spcAft>
                      </a:pPr>
                      <a:r>
                        <a:rPr lang="es-EC" sz="1800" dirty="0">
                          <a:solidFill>
                            <a:schemeClr val="tx1"/>
                          </a:solidFill>
                          <a:effectLst/>
                          <a:latin typeface="Arial" panose="020B0604020202020204" pitchFamily="34" charset="0"/>
                          <a:cs typeface="Arial" panose="020B0604020202020204" pitchFamily="34" charset="0"/>
                        </a:rPr>
                        <a:t>4. Incremento de publicaciones científicas por investigadores</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0.06</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3</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0.18</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2214848849"/>
                  </a:ext>
                </a:extLst>
              </a:tr>
              <a:tr h="366837">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5. Acreditación Institucional</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0.08</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3</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0.24</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254836987"/>
                  </a:ext>
                </a:extLst>
              </a:tr>
              <a:tr h="366837">
                <a:tc>
                  <a:txBody>
                    <a:bodyPr/>
                    <a:lstStyle/>
                    <a:p>
                      <a:pPr algn="just">
                        <a:spcAft>
                          <a:spcPts val="0"/>
                        </a:spcAft>
                      </a:pPr>
                      <a:r>
                        <a:rPr lang="es-EC" sz="2000" i="1" dirty="0">
                          <a:solidFill>
                            <a:schemeClr val="tx1"/>
                          </a:solidFill>
                          <a:effectLst/>
                          <a:latin typeface="Arial" panose="020B0604020202020204" pitchFamily="34" charset="0"/>
                          <a:cs typeface="Arial" panose="020B0604020202020204" pitchFamily="34" charset="0"/>
                        </a:rPr>
                        <a:t>DEBILIDADES</a:t>
                      </a:r>
                      <a:endParaRPr lang="en-US" sz="2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924951366"/>
                  </a:ext>
                </a:extLst>
              </a:tr>
              <a:tr h="534346">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1. Apreciable falta de autonomía del personal en el ejercicio de sus funciones</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0.15</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2</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0.3</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743850797"/>
                  </a:ext>
                </a:extLst>
              </a:tr>
              <a:tr h="880409">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2. Inexistencia de mecanismos para detectar necesidades y expectativas de los usuarios, así como mediciones para evaluar la calidad del servicio que se brinda</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0.08</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2</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0.16</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642635405"/>
                  </a:ext>
                </a:extLst>
              </a:tr>
              <a:tr h="586939">
                <a:tc>
                  <a:txBody>
                    <a:bodyPr/>
                    <a:lstStyle/>
                    <a:p>
                      <a:pPr algn="just">
                        <a:spcAft>
                          <a:spcPts val="0"/>
                        </a:spcAft>
                      </a:pPr>
                      <a:r>
                        <a:rPr lang="es-EC" sz="1800" dirty="0">
                          <a:solidFill>
                            <a:schemeClr val="tx1"/>
                          </a:solidFill>
                          <a:effectLst/>
                          <a:latin typeface="Arial" panose="020B0604020202020204" pitchFamily="34" charset="0"/>
                          <a:cs typeface="Arial" panose="020B0604020202020204" pitchFamily="34" charset="0"/>
                        </a:rPr>
                        <a:t>3. Perfiles y competencias profesionales poco adaptadas al entorno digital y a las nuevas necesidades del servicio</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0.06</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1</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0.06</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4242527106"/>
                  </a:ext>
                </a:extLst>
              </a:tr>
              <a:tr h="366837">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4. No posee misión, visión, valores</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0.06</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1</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0.06</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796014536"/>
                  </a:ext>
                </a:extLst>
              </a:tr>
              <a:tr h="366837">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5. Débil cultura de promoción de los servicios</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0.05</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1</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0.05</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1791295130"/>
                  </a:ext>
                </a:extLst>
              </a:tr>
              <a:tr h="366837">
                <a:tc>
                  <a:txBody>
                    <a:bodyPr/>
                    <a:lstStyle/>
                    <a:p>
                      <a:pPr algn="just">
                        <a:spcAft>
                          <a:spcPts val="0"/>
                        </a:spcAft>
                      </a:pPr>
                      <a:r>
                        <a:rPr lang="es-EC" sz="1800">
                          <a:solidFill>
                            <a:schemeClr val="tx1"/>
                          </a:solidFill>
                          <a:effectLst/>
                          <a:latin typeface="Arial" panose="020B0604020202020204" pitchFamily="34" charset="0"/>
                          <a:cs typeface="Arial" panose="020B0604020202020204" pitchFamily="34" charset="0"/>
                        </a:rPr>
                        <a:t>TOTAL</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1</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tc>
                  <a:txBody>
                    <a:bodyPr/>
                    <a:lstStyle/>
                    <a:p>
                      <a:pPr algn="ctr">
                        <a:spcAft>
                          <a:spcPts val="0"/>
                        </a:spcAft>
                      </a:pPr>
                      <a:r>
                        <a:rPr lang="es-EC" sz="1800" dirty="0">
                          <a:solidFill>
                            <a:schemeClr val="tx1"/>
                          </a:solidFill>
                          <a:effectLst/>
                          <a:latin typeface="Arial" panose="020B0604020202020204" pitchFamily="34" charset="0"/>
                          <a:cs typeface="Arial" panose="020B0604020202020204" pitchFamily="34" charset="0"/>
                        </a:rPr>
                        <a:t>2.89</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solidFill>
                      <a:schemeClr val="accent3">
                        <a:lumMod val="40000"/>
                        <a:lumOff val="60000"/>
                      </a:schemeClr>
                    </a:solidFill>
                  </a:tcPr>
                </a:tc>
                <a:extLst>
                  <a:ext uri="{0D108BD9-81ED-4DB2-BD59-A6C34878D82A}">
                    <a16:rowId xmlns:a16="http://schemas.microsoft.com/office/drawing/2014/main" val="2173768647"/>
                  </a:ext>
                </a:extLst>
              </a:tr>
            </a:tbl>
          </a:graphicData>
        </a:graphic>
      </p:graphicFrame>
      <p:sp>
        <p:nvSpPr>
          <p:cNvPr id="7" name="CuadroTexto 6"/>
          <p:cNvSpPr txBox="1"/>
          <p:nvPr/>
        </p:nvSpPr>
        <p:spPr>
          <a:xfrm>
            <a:off x="2952749" y="838200"/>
            <a:ext cx="7524749" cy="461665"/>
          </a:xfrm>
          <a:prstGeom prst="rect">
            <a:avLst/>
          </a:prstGeom>
          <a:noFill/>
        </p:spPr>
        <p:txBody>
          <a:bodyPr wrap="square" rtlCol="0">
            <a:spAutoFit/>
          </a:bodyPr>
          <a:lstStyle/>
          <a:p>
            <a:pPr algn="ctr"/>
            <a:r>
              <a:rPr lang="es-EC" sz="2400" b="1" i="1" dirty="0"/>
              <a:t>Matriz de Evaluación de los Factores Internos (MEFI</a:t>
            </a:r>
            <a:r>
              <a:rPr lang="es-EC" sz="2400" b="1" i="1" dirty="0" smtClean="0"/>
              <a:t>)</a:t>
            </a:r>
            <a:endParaRPr lang="en-US" sz="2400" b="1" dirty="0"/>
          </a:p>
        </p:txBody>
      </p:sp>
    </p:spTree>
    <p:extLst>
      <p:ext uri="{BB962C8B-B14F-4D97-AF65-F5344CB8AC3E}">
        <p14:creationId xmlns:p14="http://schemas.microsoft.com/office/powerpoint/2010/main" val="988118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2173</TotalTime>
  <Words>1712</Words>
  <Application>Microsoft Office PowerPoint</Application>
  <PresentationFormat>Papel A3 (297 x 420 mm)</PresentationFormat>
  <Paragraphs>346</Paragraphs>
  <Slides>33</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3" baseType="lpstr">
      <vt:lpstr>Arial</vt:lpstr>
      <vt:lpstr>Calibri</vt:lpstr>
      <vt:lpstr>Noto Sans Symbols</vt:lpstr>
      <vt:lpstr>Times New Roman</vt:lpstr>
      <vt:lpstr>Tw Cen MT</vt:lpstr>
      <vt:lpstr>Tw Cen MT Condensed</vt:lpstr>
      <vt:lpstr>Wingdings</vt:lpstr>
      <vt:lpstr>Wingdings 3</vt:lpstr>
      <vt:lpstr>Integral</vt:lpstr>
      <vt:lpstr>Dibujo de Microsoft Visio</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Presentación de PowerPoint</vt:lpstr>
      <vt:lpstr>Recomendaciones</vt:lpstr>
      <vt:lpstr>Recomendaciones</vt:lpstr>
      <vt:lpstr>Recomendaciones</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Mery Yolanda Ibarra Alava</dc:creator>
  <cp:lastModifiedBy>Usuario de Windows</cp:lastModifiedBy>
  <cp:revision>99</cp:revision>
  <dcterms:created xsi:type="dcterms:W3CDTF">2021-05-30T17:32:19Z</dcterms:created>
  <dcterms:modified xsi:type="dcterms:W3CDTF">2021-11-19T16:16:03Z</dcterms:modified>
</cp:coreProperties>
</file>